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198"/>
  </p:notesMasterIdLst>
  <p:sldIdLst>
    <p:sldId id="1155" r:id="rId2"/>
    <p:sldId id="406" r:id="rId3"/>
    <p:sldId id="964" r:id="rId4"/>
    <p:sldId id="1138" r:id="rId5"/>
    <p:sldId id="1139" r:id="rId6"/>
    <p:sldId id="1140" r:id="rId7"/>
    <p:sldId id="1141" r:id="rId8"/>
    <p:sldId id="1142" r:id="rId9"/>
    <p:sldId id="1143" r:id="rId10"/>
    <p:sldId id="325" r:id="rId11"/>
    <p:sldId id="1083" r:id="rId12"/>
    <p:sldId id="1084" r:id="rId13"/>
    <p:sldId id="1085" r:id="rId14"/>
    <p:sldId id="1086" r:id="rId15"/>
    <p:sldId id="1091" r:id="rId16"/>
    <p:sldId id="1089" r:id="rId17"/>
    <p:sldId id="1087" r:id="rId18"/>
    <p:sldId id="1090" r:id="rId19"/>
    <p:sldId id="1088" r:id="rId20"/>
    <p:sldId id="1092" r:id="rId21"/>
    <p:sldId id="1093" r:id="rId22"/>
    <p:sldId id="1122" r:id="rId23"/>
    <p:sldId id="1123" r:id="rId24"/>
    <p:sldId id="1124" r:id="rId25"/>
    <p:sldId id="1125" r:id="rId26"/>
    <p:sldId id="1126" r:id="rId27"/>
    <p:sldId id="1127" r:id="rId28"/>
    <p:sldId id="1128" r:id="rId29"/>
    <p:sldId id="1129" r:id="rId30"/>
    <p:sldId id="1130" r:id="rId31"/>
    <p:sldId id="1131" r:id="rId32"/>
    <p:sldId id="1132" r:id="rId33"/>
    <p:sldId id="1133" r:id="rId34"/>
    <p:sldId id="1134" r:id="rId35"/>
    <p:sldId id="1135" r:id="rId36"/>
    <p:sldId id="1136" r:id="rId37"/>
    <p:sldId id="1137" r:id="rId38"/>
    <p:sldId id="320" r:id="rId39"/>
    <p:sldId id="422" r:id="rId40"/>
    <p:sldId id="965" r:id="rId41"/>
    <p:sldId id="966" r:id="rId42"/>
    <p:sldId id="967" r:id="rId43"/>
    <p:sldId id="968" r:id="rId44"/>
    <p:sldId id="969" r:id="rId45"/>
    <p:sldId id="971" r:id="rId46"/>
    <p:sldId id="970" r:id="rId47"/>
    <p:sldId id="972" r:id="rId48"/>
    <p:sldId id="973" r:id="rId49"/>
    <p:sldId id="974" r:id="rId50"/>
    <p:sldId id="975" r:id="rId51"/>
    <p:sldId id="1144" r:id="rId52"/>
    <p:sldId id="1145" r:id="rId53"/>
    <p:sldId id="1146" r:id="rId54"/>
    <p:sldId id="1147" r:id="rId55"/>
    <p:sldId id="1148" r:id="rId56"/>
    <p:sldId id="1149" r:id="rId57"/>
    <p:sldId id="1150" r:id="rId58"/>
    <p:sldId id="1151" r:id="rId59"/>
    <p:sldId id="1152" r:id="rId60"/>
    <p:sldId id="1153" r:id="rId61"/>
    <p:sldId id="1154" r:id="rId62"/>
    <p:sldId id="1076" r:id="rId63"/>
    <p:sldId id="976" r:id="rId64"/>
    <p:sldId id="977" r:id="rId65"/>
    <p:sldId id="978" r:id="rId66"/>
    <p:sldId id="979" r:id="rId67"/>
    <p:sldId id="980" r:id="rId68"/>
    <p:sldId id="981" r:id="rId69"/>
    <p:sldId id="989" r:id="rId70"/>
    <p:sldId id="982" r:id="rId71"/>
    <p:sldId id="983" r:id="rId72"/>
    <p:sldId id="984" r:id="rId73"/>
    <p:sldId id="985" r:id="rId74"/>
    <p:sldId id="986" r:id="rId75"/>
    <p:sldId id="988" r:id="rId76"/>
    <p:sldId id="491" r:id="rId77"/>
    <p:sldId id="1038" r:id="rId78"/>
    <p:sldId id="1042" r:id="rId79"/>
    <p:sldId id="1040" r:id="rId80"/>
    <p:sldId id="1039" r:id="rId81"/>
    <p:sldId id="1041" r:id="rId82"/>
    <p:sldId id="1043" r:id="rId83"/>
    <p:sldId id="1044" r:id="rId84"/>
    <p:sldId id="1045" r:id="rId85"/>
    <p:sldId id="1046" r:id="rId86"/>
    <p:sldId id="1047" r:id="rId87"/>
    <p:sldId id="1048" r:id="rId88"/>
    <p:sldId id="1049" r:id="rId89"/>
    <p:sldId id="1050" r:id="rId90"/>
    <p:sldId id="1051" r:id="rId91"/>
    <p:sldId id="1052" r:id="rId92"/>
    <p:sldId id="1053" r:id="rId93"/>
    <p:sldId id="1054" r:id="rId94"/>
    <p:sldId id="1055" r:id="rId95"/>
    <p:sldId id="1056" r:id="rId96"/>
    <p:sldId id="1057" r:id="rId97"/>
    <p:sldId id="1058" r:id="rId98"/>
    <p:sldId id="1077" r:id="rId99"/>
    <p:sldId id="1078" r:id="rId100"/>
    <p:sldId id="1079" r:id="rId101"/>
    <p:sldId id="1080" r:id="rId102"/>
    <p:sldId id="1081" r:id="rId103"/>
    <p:sldId id="1082" r:id="rId104"/>
    <p:sldId id="1059" r:id="rId105"/>
    <p:sldId id="1060" r:id="rId106"/>
    <p:sldId id="1061" r:id="rId107"/>
    <p:sldId id="1062" r:id="rId108"/>
    <p:sldId id="1063" r:id="rId109"/>
    <p:sldId id="1064" r:id="rId110"/>
    <p:sldId id="1065" r:id="rId111"/>
    <p:sldId id="1066" r:id="rId112"/>
    <p:sldId id="1067" r:id="rId113"/>
    <p:sldId id="1068" r:id="rId114"/>
    <p:sldId id="1069" r:id="rId115"/>
    <p:sldId id="1070" r:id="rId116"/>
    <p:sldId id="1071" r:id="rId117"/>
    <p:sldId id="1072" r:id="rId118"/>
    <p:sldId id="1073" r:id="rId119"/>
    <p:sldId id="1074" r:id="rId120"/>
    <p:sldId id="1075" r:id="rId121"/>
    <p:sldId id="583" r:id="rId122"/>
    <p:sldId id="991" r:id="rId123"/>
    <p:sldId id="990" r:id="rId124"/>
    <p:sldId id="992" r:id="rId125"/>
    <p:sldId id="993" r:id="rId126"/>
    <p:sldId id="995" r:id="rId127"/>
    <p:sldId id="994" r:id="rId128"/>
    <p:sldId id="996" r:id="rId129"/>
    <p:sldId id="997" r:id="rId130"/>
    <p:sldId id="998" r:id="rId131"/>
    <p:sldId id="999" r:id="rId132"/>
    <p:sldId id="1001" r:id="rId133"/>
    <p:sldId id="1002" r:id="rId134"/>
    <p:sldId id="1003" r:id="rId135"/>
    <p:sldId id="1004" r:id="rId136"/>
    <p:sldId id="1005" r:id="rId137"/>
    <p:sldId id="1006" r:id="rId138"/>
    <p:sldId id="1007" r:id="rId139"/>
    <p:sldId id="1008" r:id="rId140"/>
    <p:sldId id="1009" r:id="rId141"/>
    <p:sldId id="1010" r:id="rId142"/>
    <p:sldId id="751" r:id="rId143"/>
    <p:sldId id="649" r:id="rId144"/>
    <p:sldId id="1011" r:id="rId145"/>
    <p:sldId id="1012" r:id="rId146"/>
    <p:sldId id="1013" r:id="rId147"/>
    <p:sldId id="1014" r:id="rId148"/>
    <p:sldId id="1015" r:id="rId149"/>
    <p:sldId id="1016" r:id="rId150"/>
    <p:sldId id="1017" r:id="rId151"/>
    <p:sldId id="1018" r:id="rId152"/>
    <p:sldId id="1019" r:id="rId153"/>
    <p:sldId id="1020" r:id="rId154"/>
    <p:sldId id="1021" r:id="rId155"/>
    <p:sldId id="1022" r:id="rId156"/>
    <p:sldId id="1023" r:id="rId157"/>
    <p:sldId id="1024" r:id="rId158"/>
    <p:sldId id="1025" r:id="rId159"/>
    <p:sldId id="1027" r:id="rId160"/>
    <p:sldId id="355" r:id="rId161"/>
    <p:sldId id="1028" r:id="rId162"/>
    <p:sldId id="1029" r:id="rId163"/>
    <p:sldId id="1030" r:id="rId164"/>
    <p:sldId id="1031" r:id="rId165"/>
    <p:sldId id="1096" r:id="rId166"/>
    <p:sldId id="1097" r:id="rId167"/>
    <p:sldId id="1098" r:id="rId168"/>
    <p:sldId id="1099" r:id="rId169"/>
    <p:sldId id="1100" r:id="rId170"/>
    <p:sldId id="1101" r:id="rId171"/>
    <p:sldId id="1102" r:id="rId172"/>
    <p:sldId id="1103" r:id="rId173"/>
    <p:sldId id="1104" r:id="rId174"/>
    <p:sldId id="1105" r:id="rId175"/>
    <p:sldId id="1106" r:id="rId176"/>
    <p:sldId id="1107" r:id="rId177"/>
    <p:sldId id="1116" r:id="rId178"/>
    <p:sldId id="1034" r:id="rId179"/>
    <p:sldId id="1035" r:id="rId180"/>
    <p:sldId id="1036" r:id="rId181"/>
    <p:sldId id="1108" r:id="rId182"/>
    <p:sldId id="1033" r:id="rId183"/>
    <p:sldId id="1109" r:id="rId184"/>
    <p:sldId id="1110" r:id="rId185"/>
    <p:sldId id="1111" r:id="rId186"/>
    <p:sldId id="1112" r:id="rId187"/>
    <p:sldId id="1113" r:id="rId188"/>
    <p:sldId id="1114" r:id="rId189"/>
    <p:sldId id="1118" r:id="rId190"/>
    <p:sldId id="1117" r:id="rId191"/>
    <p:sldId id="1119" r:id="rId192"/>
    <p:sldId id="1120" r:id="rId193"/>
    <p:sldId id="1121" r:id="rId194"/>
    <p:sldId id="1037" r:id="rId195"/>
    <p:sldId id="1156" r:id="rId196"/>
    <p:sldId id="1157" r:id="rId19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2A8FD26-4D8D-450E-8E60-21C042206934}">
          <p14:sldIdLst>
            <p14:sldId id="1155"/>
            <p14:sldId id="406"/>
            <p14:sldId id="964"/>
            <p14:sldId id="1138"/>
            <p14:sldId id="1139"/>
            <p14:sldId id="1140"/>
            <p14:sldId id="1141"/>
            <p14:sldId id="1142"/>
            <p14:sldId id="1143"/>
            <p14:sldId id="325"/>
            <p14:sldId id="1083"/>
            <p14:sldId id="1084"/>
            <p14:sldId id="1085"/>
            <p14:sldId id="1086"/>
            <p14:sldId id="1091"/>
            <p14:sldId id="1089"/>
            <p14:sldId id="1087"/>
            <p14:sldId id="1090"/>
            <p14:sldId id="1088"/>
            <p14:sldId id="1092"/>
            <p14:sldId id="1093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1131"/>
            <p14:sldId id="1132"/>
            <p14:sldId id="1133"/>
            <p14:sldId id="1134"/>
            <p14:sldId id="1135"/>
            <p14:sldId id="1136"/>
            <p14:sldId id="1137"/>
          </p14:sldIdLst>
        </p14:section>
        <p14:section name="Intro cont." id="{3D299FE6-36A9-4D7B-8A95-F1F20732F902}">
          <p14:sldIdLst>
            <p14:sldId id="320"/>
          </p14:sldIdLst>
        </p14:section>
        <p14:section name="Trees Review" id="{55E95595-8C0D-4D26-A806-0259955323D2}">
          <p14:sldIdLst>
            <p14:sldId id="422"/>
            <p14:sldId id="965"/>
            <p14:sldId id="966"/>
            <p14:sldId id="967"/>
            <p14:sldId id="968"/>
            <p14:sldId id="969"/>
            <p14:sldId id="971"/>
            <p14:sldId id="970"/>
            <p14:sldId id="972"/>
            <p14:sldId id="973"/>
            <p14:sldId id="974"/>
            <p14:sldId id="975"/>
            <p14:sldId id="1144"/>
            <p14:sldId id="1145"/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  <p14:sldId id="1154"/>
            <p14:sldId id="1076"/>
            <p14:sldId id="976"/>
            <p14:sldId id="977"/>
            <p14:sldId id="978"/>
            <p14:sldId id="979"/>
            <p14:sldId id="980"/>
            <p14:sldId id="981"/>
            <p14:sldId id="989"/>
            <p14:sldId id="982"/>
            <p14:sldId id="983"/>
            <p14:sldId id="984"/>
            <p14:sldId id="985"/>
            <p14:sldId id="986"/>
            <p14:sldId id="988"/>
          </p14:sldIdLst>
        </p14:section>
        <p14:section name="Sorting Review" id="{FE3E22AD-2EAF-461E-9762-3B5335E07BCB}">
          <p14:sldIdLst>
            <p14:sldId id="491"/>
            <p14:sldId id="1038"/>
            <p14:sldId id="1042"/>
            <p14:sldId id="1040"/>
            <p14:sldId id="1039"/>
            <p14:sldId id="1041"/>
            <p14:sldId id="1043"/>
            <p14:sldId id="1044"/>
            <p14:sldId id="1045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77"/>
            <p14:sldId id="1078"/>
            <p14:sldId id="1079"/>
            <p14:sldId id="1080"/>
            <p14:sldId id="1081"/>
            <p14:sldId id="1082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1069"/>
            <p14:sldId id="1070"/>
            <p14:sldId id="1071"/>
            <p14:sldId id="1072"/>
            <p14:sldId id="1073"/>
            <p14:sldId id="1074"/>
            <p14:sldId id="1075"/>
          </p14:sldIdLst>
        </p14:section>
        <p14:section name="Queue and Stack Review" id="{99E07AD3-A326-4FC0-A118-5FC06E71FF00}">
          <p14:sldIdLst>
            <p14:sldId id="583"/>
            <p14:sldId id="991"/>
            <p14:sldId id="990"/>
            <p14:sldId id="992"/>
            <p14:sldId id="993"/>
            <p14:sldId id="995"/>
            <p14:sldId id="994"/>
            <p14:sldId id="996"/>
            <p14:sldId id="997"/>
            <p14:sldId id="998"/>
            <p14:sldId id="999"/>
            <p14:sldId id="1001"/>
            <p14:sldId id="1002"/>
            <p14:sldId id="1003"/>
            <p14:sldId id="1004"/>
            <p14:sldId id="1005"/>
            <p14:sldId id="1006"/>
            <p14:sldId id="1007"/>
            <p14:sldId id="1008"/>
            <p14:sldId id="1009"/>
            <p14:sldId id="1010"/>
          </p14:sldIdLst>
        </p14:section>
        <p14:section name="zzz" id="{93B83339-4309-433E-8CFA-F09FC4134FFA}">
          <p14:sldIdLst>
            <p14:sldId id="751"/>
          </p14:sldIdLst>
        </p14:section>
        <p14:section name="Economic Research" id="{2A63660C-89B5-476F-929F-4335E2B67713}">
          <p14:sldIdLst>
            <p14:sldId id="649"/>
            <p14:sldId id="1011"/>
            <p14:sldId id="1012"/>
            <p14:sldId id="1013"/>
            <p14:sldId id="1014"/>
            <p14:sldId id="1015"/>
            <p14:sldId id="1016"/>
            <p14:sldId id="1017"/>
            <p14:sldId id="1018"/>
            <p14:sldId id="1019"/>
            <p14:sldId id="1020"/>
            <p14:sldId id="1021"/>
            <p14:sldId id="1022"/>
            <p14:sldId id="1023"/>
            <p14:sldId id="1024"/>
            <p14:sldId id="1025"/>
            <p14:sldId id="1027"/>
          </p14:sldIdLst>
        </p14:section>
        <p14:section name="Height of BT after Subtree Removal" id="{480902E4-F3FA-4632-9659-5AE25B89368B}">
          <p14:sldIdLst>
            <p14:sldId id="355"/>
            <p14:sldId id="1028"/>
            <p14:sldId id="1029"/>
            <p14:sldId id="1030"/>
            <p14:sldId id="1031"/>
            <p14:sldId id="1096"/>
            <p14:sldId id="1097"/>
            <p14:sldId id="1098"/>
            <p14:sldId id="1099"/>
            <p14:sldId id="1100"/>
            <p14:sldId id="1101"/>
            <p14:sldId id="1102"/>
            <p14:sldId id="1103"/>
            <p14:sldId id="1104"/>
            <p14:sldId id="1105"/>
            <p14:sldId id="1106"/>
            <p14:sldId id="1107"/>
            <p14:sldId id="1116"/>
            <p14:sldId id="1034"/>
            <p14:sldId id="1035"/>
            <p14:sldId id="1036"/>
            <p14:sldId id="1108"/>
            <p14:sldId id="1033"/>
            <p14:sldId id="1109"/>
            <p14:sldId id="1110"/>
            <p14:sldId id="1111"/>
            <p14:sldId id="1112"/>
            <p14:sldId id="1113"/>
            <p14:sldId id="1114"/>
            <p14:sldId id="1118"/>
            <p14:sldId id="1117"/>
            <p14:sldId id="1119"/>
            <p14:sldId id="1120"/>
            <p14:sldId id="1121"/>
            <p14:sldId id="1037"/>
            <p14:sldId id="1156"/>
            <p14:sldId id="11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25"/>
    <a:srgbClr val="007635"/>
    <a:srgbClr val="0070C0"/>
    <a:srgbClr val="FFC000"/>
    <a:srgbClr val="1E1E1E"/>
    <a:srgbClr val="E6E6E6"/>
    <a:srgbClr val="000000"/>
    <a:srgbClr val="B7B7B7"/>
    <a:srgbClr val="00682F"/>
    <a:srgbClr val="9D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5E6CE4-1E57-481F-BD9C-CC11F544BC5D}">
  <a:tblStyle styleId="{A85E6CE4-1E57-481F-BD9C-CC11F544B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0" autoAdjust="0"/>
    <p:restoredTop sz="95300" autoAdjust="0"/>
  </p:normalViewPr>
  <p:slideViewPr>
    <p:cSldViewPr snapToGrid="0">
      <p:cViewPr varScale="1">
        <p:scale>
          <a:sx n="172" d="100"/>
          <a:sy n="172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89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793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8901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8229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403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86383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1238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98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30575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07116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878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7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9266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21671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8637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16326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656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82232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5664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35210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50305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768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43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03384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19280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23656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43701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41116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07430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022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48952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96484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91235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7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8038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85380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29176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52395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97597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7576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29794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23002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86927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7882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53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72443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71830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96339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86844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06178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30499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99844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9766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09264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58016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8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87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245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17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793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96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371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047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754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00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1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678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39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58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477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059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07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70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97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67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811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324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83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62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43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2927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5691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73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0646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542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374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302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344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58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506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0032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751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5492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70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4891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1228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165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699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6838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8040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5069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5980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0491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9597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19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9921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4058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099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129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6169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351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4158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9780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660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1238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84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146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243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9173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437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302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2343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3865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269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4283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604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3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493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7183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035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0225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365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4601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430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60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9657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2308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9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18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9869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245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1965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6903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6751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37379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3097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042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829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72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0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69" r:id="rId6"/>
    <p:sldLayoutId id="2147483673" r:id="rId7"/>
    <p:sldLayoutId id="2147483676" r:id="rId8"/>
    <p:sldLayoutId id="214748367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35">
            <a:extLst>
              <a:ext uri="{FF2B5EF4-FFF2-40B4-BE49-F238E27FC236}">
                <a16:creationId xmlns:a16="http://schemas.microsoft.com/office/drawing/2014/main" id="{8E9DE6FE-4038-6383-3D7F-482A110E458A}"/>
              </a:ext>
            </a:extLst>
          </p:cNvPr>
          <p:cNvSpPr/>
          <p:nvPr/>
        </p:nvSpPr>
        <p:spPr>
          <a:xfrm>
            <a:off x="636773" y="724068"/>
            <a:ext cx="929238" cy="929238"/>
          </a:xfrm>
          <a:prstGeom prst="ellipse">
            <a:avLst/>
          </a:prstGeom>
          <a:solidFill>
            <a:schemeClr val="accent3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F1F2-95DA-E37B-8139-90A82E53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117" y="1460376"/>
            <a:ext cx="5671766" cy="1529009"/>
          </a:xfrm>
        </p:spPr>
        <p:txBody>
          <a:bodyPr/>
          <a:lstStyle/>
          <a:p>
            <a:pPr algn="ctr"/>
            <a:r>
              <a:rPr lang="en-US" sz="4400" dirty="0"/>
              <a:t>Tutorial 4</a:t>
            </a:r>
            <a:br>
              <a:rPr lang="en-US" sz="4400" dirty="0"/>
            </a:br>
            <a:r>
              <a:rPr lang="en-US" sz="2000" dirty="0"/>
              <a:t>Binary Trees and Order Statistics</a:t>
            </a:r>
            <a:endParaRPr lang="en-S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BFA1C-782C-8AF0-B5A3-193DB0D8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43687">
            <a:off x="842389" y="3666867"/>
            <a:ext cx="2328530" cy="442800"/>
          </a:xfrm>
        </p:spPr>
        <p:txBody>
          <a:bodyPr/>
          <a:lstStyle/>
          <a:p>
            <a:r>
              <a:rPr lang="en-US" sz="2000" b="1" dirty="0">
                <a:latin typeface="Barlow Semi Condensed" panose="00000506000000000000" pitchFamily="2" charset="0"/>
              </a:rPr>
              <a:t>Original Slides By:</a:t>
            </a:r>
            <a:endParaRPr lang="en-SG" sz="2000" dirty="0">
              <a:latin typeface="Barlow Semi Condensed" panose="00000506000000000000" pitchFamily="2" charset="0"/>
            </a:endParaRPr>
          </a:p>
        </p:txBody>
      </p:sp>
      <p:sp>
        <p:nvSpPr>
          <p:cNvPr id="5" name="Google Shape;294;p35">
            <a:extLst>
              <a:ext uri="{FF2B5EF4-FFF2-40B4-BE49-F238E27FC236}">
                <a16:creationId xmlns:a16="http://schemas.microsoft.com/office/drawing/2014/main" id="{1D692899-9F27-1151-6F10-A826F35A071C}"/>
              </a:ext>
            </a:extLst>
          </p:cNvPr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2BEDDFA9-40C9-5136-6359-4CCB7C5018D5}"/>
              </a:ext>
            </a:extLst>
          </p:cNvPr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5395B73-5060-3B79-353A-9013ADE192F6}"/>
              </a:ext>
            </a:extLst>
          </p:cNvPr>
          <p:cNvSpPr txBox="1">
            <a:spLocks/>
          </p:cNvSpPr>
          <p:nvPr/>
        </p:nvSpPr>
        <p:spPr>
          <a:xfrm rot="21443687">
            <a:off x="1093122" y="4119011"/>
            <a:ext cx="3285624" cy="706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/>
              <a:t>Jason Christopher (@jasonc21)</a:t>
            </a:r>
          </a:p>
          <a:p>
            <a:r>
              <a:rPr lang="en-US" dirty="0"/>
              <a:t>jason.christopher@u.nus.edu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18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AVL Trees</a:t>
            </a:r>
            <a:endParaRPr lang="en-SG" sz="3200" dirty="0"/>
          </a:p>
        </p:txBody>
      </p:sp>
      <p:sp>
        <p:nvSpPr>
          <p:cNvPr id="9" name="Google Shape;337;p36">
            <a:extLst>
              <a:ext uri="{FF2B5EF4-FFF2-40B4-BE49-F238E27FC236}">
                <a16:creationId xmlns:a16="http://schemas.microsoft.com/office/drawing/2014/main" id="{526FDEB3-6F4B-61B0-2E6F-A96D55B634F6}"/>
              </a:ext>
            </a:extLst>
          </p:cNvPr>
          <p:cNvSpPr txBox="1">
            <a:spLocks/>
          </p:cNvSpPr>
          <p:nvPr/>
        </p:nvSpPr>
        <p:spPr>
          <a:xfrm>
            <a:off x="714000" y="1435908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Self-balancing trees, will always maintain height balanced property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F1EDA1F9-654F-8299-BDD4-A98A377201C6}"/>
              </a:ext>
            </a:extLst>
          </p:cNvPr>
          <p:cNvSpPr txBox="1">
            <a:spLocks/>
          </p:cNvSpPr>
          <p:nvPr/>
        </p:nvSpPr>
        <p:spPr>
          <a:xfrm>
            <a:off x="714000" y="24765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/>
              <a:t>When Do You Need Rebalancing?</a:t>
            </a:r>
            <a:endParaRPr lang="en-SG" sz="2400" dirty="0"/>
          </a:p>
        </p:txBody>
      </p:sp>
      <p:sp>
        <p:nvSpPr>
          <p:cNvPr id="11" name="Google Shape;337;p36">
            <a:extLst>
              <a:ext uri="{FF2B5EF4-FFF2-40B4-BE49-F238E27FC236}">
                <a16:creationId xmlns:a16="http://schemas.microsoft.com/office/drawing/2014/main" id="{51A62405-021A-D07E-0261-08AC1F4ECFFA}"/>
              </a:ext>
            </a:extLst>
          </p:cNvPr>
          <p:cNvSpPr txBox="1">
            <a:spLocks/>
          </p:cNvSpPr>
          <p:nvPr/>
        </p:nvSpPr>
        <p:spPr>
          <a:xfrm>
            <a:off x="714000" y="3035850"/>
            <a:ext cx="6363075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If the difference in height is greater than 1. </a:t>
            </a:r>
            <a:b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</a:b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i.e. not height balanced after insert / delete</a:t>
            </a:r>
          </a:p>
        </p:txBody>
      </p:sp>
    </p:spTree>
    <p:extLst>
      <p:ext uri="{BB962C8B-B14F-4D97-AF65-F5344CB8AC3E}">
        <p14:creationId xmlns:p14="http://schemas.microsoft.com/office/powerpoint/2010/main" val="106436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44652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44652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Repeat until queue is empty (a.k.a. all nodes traversed)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493E4-CB2B-7480-E2DB-6731B7CBEDD0}"/>
              </a:ext>
            </a:extLst>
          </p:cNvPr>
          <p:cNvSpPr/>
          <p:nvPr/>
        </p:nvSpPr>
        <p:spPr>
          <a:xfrm>
            <a:off x="5450008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57FD80-0E5C-720B-9DB5-868A1B6F39FF}"/>
              </a:ext>
            </a:extLst>
          </p:cNvPr>
          <p:cNvSpPr/>
          <p:nvPr/>
        </p:nvSpPr>
        <p:spPr>
          <a:xfrm>
            <a:off x="5975788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33A07-53BA-5865-51BD-88B1A1FC9859}"/>
              </a:ext>
            </a:extLst>
          </p:cNvPr>
          <p:cNvSpPr/>
          <p:nvPr/>
        </p:nvSpPr>
        <p:spPr>
          <a:xfrm>
            <a:off x="6501568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DA8BE-17A5-5E49-BE55-3E7FE0736281}"/>
              </a:ext>
            </a:extLst>
          </p:cNvPr>
          <p:cNvSpPr/>
          <p:nvPr/>
        </p:nvSpPr>
        <p:spPr>
          <a:xfrm>
            <a:off x="109505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83A9A-B7B3-8AC4-4E6F-57A7F822CDF0}"/>
              </a:ext>
            </a:extLst>
          </p:cNvPr>
          <p:cNvSpPr/>
          <p:nvPr/>
        </p:nvSpPr>
        <p:spPr>
          <a:xfrm>
            <a:off x="114763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0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44652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44652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Repeat until queue is empty (a.k.a. all nodes traversed)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57FD80-0E5C-720B-9DB5-868A1B6F39FF}"/>
              </a:ext>
            </a:extLst>
          </p:cNvPr>
          <p:cNvSpPr/>
          <p:nvPr/>
        </p:nvSpPr>
        <p:spPr>
          <a:xfrm>
            <a:off x="544172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33A07-53BA-5865-51BD-88B1A1FC9859}"/>
              </a:ext>
            </a:extLst>
          </p:cNvPr>
          <p:cNvSpPr/>
          <p:nvPr/>
        </p:nvSpPr>
        <p:spPr>
          <a:xfrm>
            <a:off x="596750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DA8BE-17A5-5E49-BE55-3E7FE0736281}"/>
              </a:ext>
            </a:extLst>
          </p:cNvPr>
          <p:cNvSpPr/>
          <p:nvPr/>
        </p:nvSpPr>
        <p:spPr>
          <a:xfrm>
            <a:off x="109505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83A9A-B7B3-8AC4-4E6F-57A7F822CDF0}"/>
              </a:ext>
            </a:extLst>
          </p:cNvPr>
          <p:cNvSpPr/>
          <p:nvPr/>
        </p:nvSpPr>
        <p:spPr>
          <a:xfrm>
            <a:off x="114763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9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23572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44652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44652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Repeat until queue is empty (a.k.a. all nodes traversed)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33A07-53BA-5865-51BD-88B1A1FC9859}"/>
              </a:ext>
            </a:extLst>
          </p:cNvPr>
          <p:cNvSpPr/>
          <p:nvPr/>
        </p:nvSpPr>
        <p:spPr>
          <a:xfrm>
            <a:off x="5382816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DA8BE-17A5-5E49-BE55-3E7FE0736281}"/>
              </a:ext>
            </a:extLst>
          </p:cNvPr>
          <p:cNvSpPr/>
          <p:nvPr/>
        </p:nvSpPr>
        <p:spPr>
          <a:xfrm>
            <a:off x="109505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83A9A-B7B3-8AC4-4E6F-57A7F822CDF0}"/>
              </a:ext>
            </a:extLst>
          </p:cNvPr>
          <p:cNvSpPr/>
          <p:nvPr/>
        </p:nvSpPr>
        <p:spPr>
          <a:xfrm>
            <a:off x="114763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0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23572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23572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44652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44652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Queue is empty, terminate algorithm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DA8BE-17A5-5E49-BE55-3E7FE0736281}"/>
              </a:ext>
            </a:extLst>
          </p:cNvPr>
          <p:cNvSpPr/>
          <p:nvPr/>
        </p:nvSpPr>
        <p:spPr>
          <a:xfrm>
            <a:off x="109505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83A9A-B7B3-8AC4-4E6F-57A7F822CDF0}"/>
              </a:ext>
            </a:extLst>
          </p:cNvPr>
          <p:cNvSpPr/>
          <p:nvPr/>
        </p:nvSpPr>
        <p:spPr>
          <a:xfrm>
            <a:off x="114763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8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DFS: Traverse through each child first, before “backtracking”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F1747908-212E-5DE3-1D1D-4B0AA0E02326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Idea: Store the next nodes in a stack</a:t>
            </a:r>
          </a:p>
        </p:txBody>
      </p:sp>
    </p:spTree>
    <p:extLst>
      <p:ext uri="{BB962C8B-B14F-4D97-AF65-F5344CB8AC3E}">
        <p14:creationId xmlns:p14="http://schemas.microsoft.com/office/powerpoint/2010/main" val="4701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6862422" y="-816991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7388202" y="-816991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913982" y="-816991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Starting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99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3557289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7040730" y="-816991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-1289806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Default: Add root node to stack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2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1317139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7040730" y="-816991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-1289806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While stack is not empty, pop node and traverse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22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595535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7040730" y="301525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35120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Explore children, add to stack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84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595535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7040730" y="127158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35120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While stack is not empty, pop node and traverse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-109822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2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676875"/>
            <a:ext cx="7713300" cy="464100"/>
          </a:xfrm>
        </p:spPr>
        <p:txBody>
          <a:bodyPr/>
          <a:lstStyle/>
          <a:p>
            <a:r>
              <a:rPr lang="en-US" sz="3200" dirty="0"/>
              <a:t>Rotation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2471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2574067"/>
            <a:ext cx="536869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37;p36">
            <a:extLst>
              <a:ext uri="{FF2B5EF4-FFF2-40B4-BE49-F238E27FC236}">
                <a16:creationId xmlns:a16="http://schemas.microsoft.com/office/drawing/2014/main" id="{24BE5B7D-2D10-8489-4C89-CF3182DB6D9C}"/>
              </a:ext>
            </a:extLst>
          </p:cNvPr>
          <p:cNvSpPr txBox="1">
            <a:spLocks/>
          </p:cNvSpPr>
          <p:nvPr/>
        </p:nvSpPr>
        <p:spPr>
          <a:xfrm>
            <a:off x="5356859" y="3459487"/>
            <a:ext cx="22783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Suppose height of L = M, which is k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Height of R = k - 1</a:t>
            </a:r>
          </a:p>
        </p:txBody>
      </p:sp>
    </p:spTree>
    <p:extLst>
      <p:ext uri="{BB962C8B-B14F-4D97-AF65-F5344CB8AC3E}">
        <p14:creationId xmlns:p14="http://schemas.microsoft.com/office/powerpoint/2010/main" val="32755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2462615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7040730" y="-647417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35120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Explore children, add to stack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298609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1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118850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7040730" y="-647417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35120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While stack is not empty, pop node and traverse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298609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9D2C9-B572-BAB8-703E-28D9C7ED28DA}"/>
              </a:ext>
            </a:extLst>
          </p:cNvPr>
          <p:cNvSpPr/>
          <p:nvPr/>
        </p:nvSpPr>
        <p:spPr>
          <a:xfrm>
            <a:off x="7040730" y="-122415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117340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35120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112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Explore children, add to stack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298609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1934119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2460106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66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117340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35120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(Repeat)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298609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-69430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126108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8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117340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35120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114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(Repeat)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109149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-69430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-168154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9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117340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115378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(Repeat)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-58243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-69430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-168154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351226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-64453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(Repeat)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-58243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300260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-168154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1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351226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-64453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(Repeat)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-58243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128104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-168154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6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141869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-64453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(Repeat)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-58243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-1081249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-168154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0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71535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-64453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39896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Stack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If stack is empty, terminate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B269D-62F0-90C6-6339-4F1F25B8C137}"/>
              </a:ext>
            </a:extLst>
          </p:cNvPr>
          <p:cNvGrpSpPr/>
          <p:nvPr/>
        </p:nvGrpSpPr>
        <p:grpSpPr>
          <a:xfrm rot="16200000">
            <a:off x="6180169" y="2614112"/>
            <a:ext cx="2164033" cy="943834"/>
            <a:chOff x="5357586" y="2129742"/>
            <a:chExt cx="2346960" cy="7162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C1EDD-BF30-30DD-E456-60EEF2121BAA}"/>
                </a:ext>
              </a:extLst>
            </p:cNvPr>
            <p:cNvCxnSpPr/>
            <p:nvPr/>
          </p:nvCxnSpPr>
          <p:spPr>
            <a:xfrm>
              <a:off x="5357586" y="212974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0E9EE-9BE5-9C81-15D1-1ED7020FDBFA}"/>
                </a:ext>
              </a:extLst>
            </p:cNvPr>
            <p:cNvCxnSpPr/>
            <p:nvPr/>
          </p:nvCxnSpPr>
          <p:spPr>
            <a:xfrm>
              <a:off x="5357586" y="2846022"/>
              <a:ext cx="234696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E151DD2-032C-DDF4-9F2D-5273C2BA2EB5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86" y="2129742"/>
              <a:ext cx="0" cy="7162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-58243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-1081249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-168154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9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676875"/>
            <a:ext cx="7713300" cy="464100"/>
          </a:xfrm>
        </p:spPr>
        <p:txBody>
          <a:bodyPr/>
          <a:lstStyle/>
          <a:p>
            <a:r>
              <a:rPr lang="en-US" sz="3200" dirty="0"/>
              <a:t>Left-Heavy!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2574067"/>
            <a:ext cx="536869" cy="64538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37;p36">
            <a:extLst>
              <a:ext uri="{FF2B5EF4-FFF2-40B4-BE49-F238E27FC236}">
                <a16:creationId xmlns:a16="http://schemas.microsoft.com/office/drawing/2014/main" id="{24BE5B7D-2D10-8489-4C89-CF3182DB6D9C}"/>
              </a:ext>
            </a:extLst>
          </p:cNvPr>
          <p:cNvSpPr txBox="1">
            <a:spLocks/>
          </p:cNvSpPr>
          <p:nvPr/>
        </p:nvSpPr>
        <p:spPr>
          <a:xfrm>
            <a:off x="5356859" y="3459487"/>
            <a:ext cx="22783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Suppose height of L = M, which is k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Height of R = k - 1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DF54A24-0DF1-0739-75E9-DD9AE67B7E38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575F398B-D896-1262-E9CE-EA3D3A490B5F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41C98007-F846-DE3A-4566-746E4D03227F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A347BE8-F04D-EF85-399C-ED89D525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73352" y="-2881865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7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7040730" y="-71535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7040730" y="-64453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935221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4829176" y="1338206"/>
            <a:ext cx="3657600" cy="4641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Depth-First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41D8E-C1D3-D128-9669-A69DEB0F04C1}"/>
              </a:ext>
            </a:extLst>
          </p:cNvPr>
          <p:cNvSpPr/>
          <p:nvPr/>
        </p:nvSpPr>
        <p:spPr>
          <a:xfrm>
            <a:off x="7040730" y="-58243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B02D-1BFB-0061-D2D1-38BB32633F2A}"/>
              </a:ext>
            </a:extLst>
          </p:cNvPr>
          <p:cNvSpPr/>
          <p:nvPr/>
        </p:nvSpPr>
        <p:spPr>
          <a:xfrm>
            <a:off x="7040730" y="-1081249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4933F-FCB2-4498-CD50-46C9B896C004}"/>
              </a:ext>
            </a:extLst>
          </p:cNvPr>
          <p:cNvSpPr/>
          <p:nvPr/>
        </p:nvSpPr>
        <p:spPr>
          <a:xfrm>
            <a:off x="7040730" y="-1681548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392DF647-A7AF-D2E6-A458-797AB75FFF10}"/>
              </a:ext>
            </a:extLst>
          </p:cNvPr>
          <p:cNvSpPr txBox="1">
            <a:spLocks/>
          </p:cNvSpPr>
          <p:nvPr/>
        </p:nvSpPr>
        <p:spPr>
          <a:xfrm>
            <a:off x="657224" y="1338207"/>
            <a:ext cx="3657600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FDDF-25FE-EDED-9A82-FB58011AE0E4}"/>
              </a:ext>
            </a:extLst>
          </p:cNvPr>
          <p:cNvSpPr txBox="1"/>
          <p:nvPr/>
        </p:nvSpPr>
        <p:spPr>
          <a:xfrm>
            <a:off x="881974" y="2167271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queue 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 root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5A4F7F-B542-1E34-8586-5D4CBF03758B}"/>
              </a:ext>
            </a:extLst>
          </p:cNvPr>
          <p:cNvSpPr txBox="1"/>
          <p:nvPr/>
        </p:nvSpPr>
        <p:spPr>
          <a:xfrm>
            <a:off x="5092024" y="2167271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stack 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 root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A55FD1-F372-44F5-C918-B08A7A5BB566}"/>
              </a:ext>
            </a:extLst>
          </p:cNvPr>
          <p:cNvSpPr txBox="1"/>
          <p:nvPr/>
        </p:nvSpPr>
        <p:spPr>
          <a:xfrm>
            <a:off x="881974" y="2646809"/>
            <a:ext cx="34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while queue not empty: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BD243-034D-B629-AEB0-0F0AE3336EDD}"/>
              </a:ext>
            </a:extLst>
          </p:cNvPr>
          <p:cNvSpPr txBox="1"/>
          <p:nvPr/>
        </p:nvSpPr>
        <p:spPr>
          <a:xfrm>
            <a:off x="5092024" y="2646809"/>
            <a:ext cx="373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while stack not empty: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52996-F4F6-2535-3D14-984A3EBAFE80}"/>
              </a:ext>
            </a:extLst>
          </p:cNvPr>
          <p:cNvSpPr txBox="1"/>
          <p:nvPr/>
        </p:nvSpPr>
        <p:spPr>
          <a:xfrm>
            <a:off x="1501942" y="3126347"/>
            <a:ext cx="33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node 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 </a:t>
            </a:r>
            <a:r>
              <a:rPr lang="en-US" sz="1800" dirty="0" err="1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queue.dequeue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()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B60F4-BBA6-BA0C-E8FA-4694C278AB87}"/>
              </a:ext>
            </a:extLst>
          </p:cNvPr>
          <p:cNvSpPr txBox="1"/>
          <p:nvPr/>
        </p:nvSpPr>
        <p:spPr>
          <a:xfrm>
            <a:off x="5711992" y="3126347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node 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 </a:t>
            </a:r>
            <a:r>
              <a:rPr lang="en-US" sz="1800" dirty="0" err="1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stack.pop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()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C5AD58-C5C3-44F2-0FFB-9704A2933D8F}"/>
              </a:ext>
            </a:extLst>
          </p:cNvPr>
          <p:cNvSpPr txBox="1"/>
          <p:nvPr/>
        </p:nvSpPr>
        <p:spPr>
          <a:xfrm>
            <a:off x="1501942" y="3558501"/>
            <a:ext cx="332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queue 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 </a:t>
            </a:r>
            <a:r>
              <a:rPr lang="en-US" sz="1800" dirty="0" err="1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node.children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0D80BE-3345-7FCE-D98C-F3B0D18BD468}"/>
              </a:ext>
            </a:extLst>
          </p:cNvPr>
          <p:cNvSpPr txBox="1"/>
          <p:nvPr/>
        </p:nvSpPr>
        <p:spPr>
          <a:xfrm>
            <a:off x="5711992" y="3558501"/>
            <a:ext cx="31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stack </a:t>
            </a:r>
            <a:r>
              <a:rPr lang="en-US" sz="18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 </a:t>
            </a:r>
            <a:r>
              <a:rPr lang="en-US" sz="1800" dirty="0" err="1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node.children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41" name="Google Shape;336;p36">
            <a:extLst>
              <a:ext uri="{FF2B5EF4-FFF2-40B4-BE49-F238E27FC236}">
                <a16:creationId xmlns:a16="http://schemas.microsoft.com/office/drawing/2014/main" id="{9EF7612D-B943-70ED-3675-270C2A97F0D1}"/>
              </a:ext>
            </a:extLst>
          </p:cNvPr>
          <p:cNvSpPr txBox="1">
            <a:spLocks/>
          </p:cNvSpPr>
          <p:nvPr/>
        </p:nvSpPr>
        <p:spPr>
          <a:xfrm>
            <a:off x="713999" y="508209"/>
            <a:ext cx="811567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Very similar algorithm. Differs in stack / queue only</a:t>
            </a:r>
          </a:p>
        </p:txBody>
      </p:sp>
    </p:spTree>
    <p:extLst>
      <p:ext uri="{BB962C8B-B14F-4D97-AF65-F5344CB8AC3E}">
        <p14:creationId xmlns:p14="http://schemas.microsoft.com/office/powerpoint/2010/main" val="350552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29436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Imagine you are the judge of a chicken rice competition. You have in front of you n plates of chicken rice. Your goal is to identify which plate of chicken rice is best.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1026" name="Picture 2" descr="Best Chicken Rice in Singapore | Burpple Guides">
            <a:extLst>
              <a:ext uri="{FF2B5EF4-FFF2-40B4-BE49-F238E27FC236}">
                <a16:creationId xmlns:a16="http://schemas.microsoft.com/office/drawing/2014/main" id="{4AB9776D-FE55-660B-6ADA-F1A2DF42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30" y="468010"/>
            <a:ext cx="4198620" cy="419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2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122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55840"/>
            <a:ext cx="671322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you want to judge using the ff. algorithm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205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C3DD7E2-C9FF-1CDB-67C8-2A7E9DC0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A4463A2-629E-C3C0-B2B0-07B07482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6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697BB85-0CD0-3741-14C5-C0C8EF96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35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4E4385D-295A-4FE5-BDC0-29D62877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4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36;p36">
            <a:extLst>
              <a:ext uri="{FF2B5EF4-FFF2-40B4-BE49-F238E27FC236}">
                <a16:creationId xmlns:a16="http://schemas.microsoft.com/office/drawing/2014/main" id="{CCA6AAEE-D1ED-C228-203E-4560AF3018E6}"/>
              </a:ext>
            </a:extLst>
          </p:cNvPr>
          <p:cNvSpPr txBox="1">
            <a:spLocks/>
          </p:cNvSpPr>
          <p:nvPr/>
        </p:nvSpPr>
        <p:spPr>
          <a:xfrm>
            <a:off x="5953468" y="3392271"/>
            <a:ext cx="7292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- - -</a:t>
            </a:r>
          </a:p>
        </p:txBody>
      </p:sp>
    </p:spTree>
    <p:extLst>
      <p:ext uri="{BB962C8B-B14F-4D97-AF65-F5344CB8AC3E}">
        <p14:creationId xmlns:p14="http://schemas.microsoft.com/office/powerpoint/2010/main" val="42928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55840"/>
            <a:ext cx="671322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Put the first plate on your table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E7F6C67-9939-F641-485B-DC70BD0E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85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99E4444-C6AA-650A-937D-2291AB89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57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F211FED-5691-B4FF-F413-0430FC43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65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0005177B-B087-1484-8ECA-FE15C51D17CE}"/>
              </a:ext>
            </a:extLst>
          </p:cNvPr>
          <p:cNvSpPr txBox="1">
            <a:spLocks/>
          </p:cNvSpPr>
          <p:nvPr/>
        </p:nvSpPr>
        <p:spPr>
          <a:xfrm>
            <a:off x="6172590" y="3392271"/>
            <a:ext cx="7292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- - -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BA84BF-AF37-9970-F4B8-165F902D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2" y="3581400"/>
            <a:ext cx="2422560" cy="24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54D9A5F-239E-3483-840D-F8579552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18" y="2613040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1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124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55840"/>
            <a:ext cx="671322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each plate with the one on table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E7F6C67-9939-F641-485B-DC70BD0E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63" y="2649797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99E4444-C6AA-650A-937D-2291AB89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4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F211FED-5691-B4FF-F413-0430FC43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65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0005177B-B087-1484-8ECA-FE15C51D17CE}"/>
              </a:ext>
            </a:extLst>
          </p:cNvPr>
          <p:cNvSpPr txBox="1">
            <a:spLocks/>
          </p:cNvSpPr>
          <p:nvPr/>
        </p:nvSpPr>
        <p:spPr>
          <a:xfrm>
            <a:off x="6337166" y="3392271"/>
            <a:ext cx="7292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- - -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BA84BF-AF37-9970-F4B8-165F902D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2" y="3581400"/>
            <a:ext cx="2422560" cy="24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54D9A5F-239E-3483-840D-F8579552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18" y="2613040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8BA2F6-324C-7586-AB84-33944515D215}"/>
              </a:ext>
            </a:extLst>
          </p:cNvPr>
          <p:cNvSpPr/>
          <p:nvPr/>
        </p:nvSpPr>
        <p:spPr>
          <a:xfrm>
            <a:off x="303268" y="2189953"/>
            <a:ext cx="4107180" cy="2331120"/>
          </a:xfrm>
          <a:prstGeom prst="roundRect">
            <a:avLst>
              <a:gd name="adj" fmla="val 9149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697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55840"/>
            <a:ext cx="671322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the current one is more delicious, replace the </a:t>
            </a:r>
            <a:r>
              <a:rPr lang="en-US" sz="2000" dirty="0" err="1">
                <a:latin typeface="Montserrat SemiBold" pitchFamily="2" charset="0"/>
              </a:rPr>
              <a:t>the</a:t>
            </a:r>
            <a:r>
              <a:rPr lang="en-US" sz="2000" dirty="0">
                <a:latin typeface="Montserrat SemiBold" pitchFamily="2" charset="0"/>
              </a:rPr>
              <a:t> plate on the table with the current one.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E7F6C67-9939-F641-485B-DC70BD0E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0" y="2649797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99E4444-C6AA-650A-937D-2291AB89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4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F211FED-5691-B4FF-F413-0430FC43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65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0005177B-B087-1484-8ECA-FE15C51D17CE}"/>
              </a:ext>
            </a:extLst>
          </p:cNvPr>
          <p:cNvSpPr txBox="1">
            <a:spLocks/>
          </p:cNvSpPr>
          <p:nvPr/>
        </p:nvSpPr>
        <p:spPr>
          <a:xfrm>
            <a:off x="6337166" y="3392271"/>
            <a:ext cx="7292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- - -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BA84BF-AF37-9970-F4B8-165F902D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2" y="3581400"/>
            <a:ext cx="2422560" cy="24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54D9A5F-239E-3483-840D-F8579552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69551" y="2613040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1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3999" y="1355840"/>
            <a:ext cx="407969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The plate left in the table at the end will be the winner.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E7F6C67-9939-F641-485B-DC70BD0E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41" y="1170113"/>
            <a:ext cx="2222158" cy="222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99E4444-C6AA-650A-937D-2291AB89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551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F211FED-5691-B4FF-F413-0430FC43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47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0005177B-B087-1484-8ECA-FE15C51D17CE}"/>
              </a:ext>
            </a:extLst>
          </p:cNvPr>
          <p:cNvSpPr txBox="1">
            <a:spLocks/>
          </p:cNvSpPr>
          <p:nvPr/>
        </p:nvSpPr>
        <p:spPr>
          <a:xfrm>
            <a:off x="11115074" y="3392271"/>
            <a:ext cx="7292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- - -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BA84BF-AF37-9970-F4B8-165F902D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93" y="2740216"/>
            <a:ext cx="3625254" cy="36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54D9A5F-239E-3483-840D-F8579552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69551" y="2613040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4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55840"/>
            <a:ext cx="74775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each plate begins containing n bites of chicken rice. In the worst case, how much chicken rice is left on the winning plate?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205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C3DD7E2-C9FF-1CDB-67C8-2A7E9DC0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A4463A2-629E-C3C0-B2B0-07B07482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6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697BB85-0CD0-3741-14C5-C0C8EF96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35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4E4385D-295A-4FE5-BDC0-29D62877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4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36;p36">
            <a:extLst>
              <a:ext uri="{FF2B5EF4-FFF2-40B4-BE49-F238E27FC236}">
                <a16:creationId xmlns:a16="http://schemas.microsoft.com/office/drawing/2014/main" id="{CCA6AAEE-D1ED-C228-203E-4560AF3018E6}"/>
              </a:ext>
            </a:extLst>
          </p:cNvPr>
          <p:cNvSpPr txBox="1">
            <a:spLocks/>
          </p:cNvSpPr>
          <p:nvPr/>
        </p:nvSpPr>
        <p:spPr>
          <a:xfrm>
            <a:off x="5953468" y="3392271"/>
            <a:ext cx="7292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- - -</a:t>
            </a:r>
          </a:p>
        </p:txBody>
      </p:sp>
    </p:spTree>
    <p:extLst>
      <p:ext uri="{BB962C8B-B14F-4D97-AF65-F5344CB8AC3E}">
        <p14:creationId xmlns:p14="http://schemas.microsoft.com/office/powerpoint/2010/main" val="293843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55840"/>
            <a:ext cx="74775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Worst case: When the first plate is the best plate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205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C3DD7E2-C9FF-1CDB-67C8-2A7E9DC0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A4463A2-629E-C3C0-B2B0-07B07482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6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697BB85-0CD0-3741-14C5-C0C8EF96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35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4E4385D-295A-4FE5-BDC0-29D62877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43" y="2881848"/>
            <a:ext cx="1484947" cy="1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36;p36">
            <a:extLst>
              <a:ext uri="{FF2B5EF4-FFF2-40B4-BE49-F238E27FC236}">
                <a16:creationId xmlns:a16="http://schemas.microsoft.com/office/drawing/2014/main" id="{CCA6AAEE-D1ED-C228-203E-4560AF3018E6}"/>
              </a:ext>
            </a:extLst>
          </p:cNvPr>
          <p:cNvSpPr txBox="1">
            <a:spLocks/>
          </p:cNvSpPr>
          <p:nvPr/>
        </p:nvSpPr>
        <p:spPr>
          <a:xfrm>
            <a:off x="5953468" y="3392271"/>
            <a:ext cx="7292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- - -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2B1046D-D1C9-C412-93D4-A9C752AF37C8}"/>
              </a:ext>
            </a:extLst>
          </p:cNvPr>
          <p:cNvSpPr txBox="1">
            <a:spLocks/>
          </p:cNvSpPr>
          <p:nvPr/>
        </p:nvSpPr>
        <p:spPr>
          <a:xfrm>
            <a:off x="714000" y="1771926"/>
            <a:ext cx="74775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need to compare with n – 1 plates</a:t>
            </a:r>
          </a:p>
          <a:p>
            <a:r>
              <a:rPr lang="en-US" sz="2000" dirty="0">
                <a:latin typeface="Montserrat SemiBold" pitchFamily="2" charset="0"/>
              </a:rPr>
              <a:t>Remaining: n – (n – 1) = 1 bite!</a:t>
            </a:r>
          </a:p>
        </p:txBody>
      </p:sp>
    </p:spTree>
    <p:extLst>
      <p:ext uri="{BB962C8B-B14F-4D97-AF65-F5344CB8AC3E}">
        <p14:creationId xmlns:p14="http://schemas.microsoft.com/office/powerpoint/2010/main" val="357631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1150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Design an algorithm to maximize the amount of remaining chicken rice on the winning plate, once you have completed the testing/tasting process. How much chicken rice is left on the winning plate? How much chicken rice have you had to consume in total?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2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74ACE2B-D338-F565-5433-6CB9D58D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3739" y="247145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2574067"/>
            <a:ext cx="536869" cy="64538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>
            <a:extLst>
              <a:ext uri="{FF2B5EF4-FFF2-40B4-BE49-F238E27FC236}">
                <a16:creationId xmlns:a16="http://schemas.microsoft.com/office/drawing/2014/main" id="{9DF54A24-0DF1-0739-75E9-DD9AE67B7E38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575F398B-D896-1262-E9CE-EA3D3A490B5F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41C98007-F846-DE3A-4566-746E4D03227F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C4A40F49-8FC7-ECFF-A88A-29EF9F99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7" y="676875"/>
            <a:ext cx="7713300" cy="464100"/>
          </a:xfrm>
        </p:spPr>
        <p:txBody>
          <a:bodyPr/>
          <a:lstStyle/>
          <a:p>
            <a:r>
              <a:rPr lang="en-US" sz="3200" dirty="0"/>
              <a:t>Right</a:t>
            </a:r>
            <a:br>
              <a:rPr lang="en-US" sz="3200" dirty="0"/>
            </a:br>
            <a:r>
              <a:rPr lang="en-US" sz="3200" dirty="0"/>
              <a:t>Rotate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725838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F3DAAB9-1FCD-97D3-1DEB-A98C3A4B2866}"/>
              </a:ext>
            </a:extLst>
          </p:cNvPr>
          <p:cNvSpPr/>
          <p:nvPr/>
        </p:nvSpPr>
        <p:spPr>
          <a:xfrm>
            <a:off x="5204296" y="3131389"/>
            <a:ext cx="2560527" cy="201211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59713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Tournament Tree Implementation!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5BBCAA-CFE4-C8D7-5BFC-551950D7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4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ED09888-2E85-DAED-D0FE-BA3A778C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66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7365618-03DF-75DE-176D-C73FB3A2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68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4723857-44C2-80E5-8E40-59BC0573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40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AD11B-A824-2BEB-09C3-56AAB8ECCB37}"/>
              </a:ext>
            </a:extLst>
          </p:cNvPr>
          <p:cNvSpPr txBox="1"/>
          <p:nvPr/>
        </p:nvSpPr>
        <p:spPr>
          <a:xfrm>
            <a:off x="794967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8392F-68B0-CA52-F5D1-72B3F7F44FE0}"/>
              </a:ext>
            </a:extLst>
          </p:cNvPr>
          <p:cNvSpPr txBox="1"/>
          <p:nvPr/>
        </p:nvSpPr>
        <p:spPr>
          <a:xfrm>
            <a:off x="1677101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F0BED-9CCF-4CB3-4E4A-69221EAC238E}"/>
              </a:ext>
            </a:extLst>
          </p:cNvPr>
          <p:cNvSpPr txBox="1"/>
          <p:nvPr/>
        </p:nvSpPr>
        <p:spPr>
          <a:xfrm>
            <a:off x="2707603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A01E8-AB11-97D3-55C1-D73AADA4CA41}"/>
              </a:ext>
            </a:extLst>
          </p:cNvPr>
          <p:cNvSpPr txBox="1"/>
          <p:nvPr/>
        </p:nvSpPr>
        <p:spPr>
          <a:xfrm>
            <a:off x="3622570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1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B08F42C1-03FB-FB45-AAB3-6A642402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69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CFF887-50BA-B762-585B-D64AD6A0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41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3364EA7-9ACE-0795-BF22-CDC49DF6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43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F8B1067-8597-9FBD-42D6-796F1F0F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15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B73A32-09A1-06F1-B91A-EC419DB7A0E1}"/>
              </a:ext>
            </a:extLst>
          </p:cNvPr>
          <p:cNvSpPr txBox="1"/>
          <p:nvPr/>
        </p:nvSpPr>
        <p:spPr>
          <a:xfrm>
            <a:off x="4718342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4B032-B677-0B49-6D86-1DD3355561B2}"/>
              </a:ext>
            </a:extLst>
          </p:cNvPr>
          <p:cNvSpPr txBox="1"/>
          <p:nvPr/>
        </p:nvSpPr>
        <p:spPr>
          <a:xfrm>
            <a:off x="5600476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F901FE-8D04-9DEF-97DB-D9991A199FC9}"/>
              </a:ext>
            </a:extLst>
          </p:cNvPr>
          <p:cNvSpPr txBox="1"/>
          <p:nvPr/>
        </p:nvSpPr>
        <p:spPr>
          <a:xfrm>
            <a:off x="6630978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89A10-B2A8-E762-6EFD-E20698E4340F}"/>
              </a:ext>
            </a:extLst>
          </p:cNvPr>
          <p:cNvSpPr txBox="1"/>
          <p:nvPr/>
        </p:nvSpPr>
        <p:spPr>
          <a:xfrm>
            <a:off x="7596745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3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28302-5A0B-F6C4-D214-CF0EF81BEFD9}"/>
              </a:ext>
            </a:extLst>
          </p:cNvPr>
          <p:cNvSpPr/>
          <p:nvPr/>
        </p:nvSpPr>
        <p:spPr>
          <a:xfrm>
            <a:off x="5204296" y="3131389"/>
            <a:ext cx="2560527" cy="201211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59713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Tournament Tree Implementation!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5BBCAA-CFE4-C8D7-5BFC-551950D7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4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ED09888-2E85-DAED-D0FE-BA3A778C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66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7365618-03DF-75DE-176D-C73FB3A2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68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4723857-44C2-80E5-8E40-59BC0573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40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AD11B-A824-2BEB-09C3-56AAB8ECCB37}"/>
              </a:ext>
            </a:extLst>
          </p:cNvPr>
          <p:cNvSpPr txBox="1"/>
          <p:nvPr/>
        </p:nvSpPr>
        <p:spPr>
          <a:xfrm>
            <a:off x="794967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8392F-68B0-CA52-F5D1-72B3F7F44FE0}"/>
              </a:ext>
            </a:extLst>
          </p:cNvPr>
          <p:cNvSpPr txBox="1"/>
          <p:nvPr/>
        </p:nvSpPr>
        <p:spPr>
          <a:xfrm>
            <a:off x="1677101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F0BED-9CCF-4CB3-4E4A-69221EAC238E}"/>
              </a:ext>
            </a:extLst>
          </p:cNvPr>
          <p:cNvSpPr txBox="1"/>
          <p:nvPr/>
        </p:nvSpPr>
        <p:spPr>
          <a:xfrm>
            <a:off x="2707603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A01E8-AB11-97D3-55C1-D73AADA4CA41}"/>
              </a:ext>
            </a:extLst>
          </p:cNvPr>
          <p:cNvSpPr txBox="1"/>
          <p:nvPr/>
        </p:nvSpPr>
        <p:spPr>
          <a:xfrm>
            <a:off x="3622570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1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B08F42C1-03FB-FB45-AAB3-6A642402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69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CFF887-50BA-B762-585B-D64AD6A0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41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3364EA7-9ACE-0795-BF22-CDC49DF6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43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F8B1067-8597-9FBD-42D6-796F1F0F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527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B73A32-09A1-06F1-B91A-EC419DB7A0E1}"/>
              </a:ext>
            </a:extLst>
          </p:cNvPr>
          <p:cNvSpPr txBox="1"/>
          <p:nvPr/>
        </p:nvSpPr>
        <p:spPr>
          <a:xfrm>
            <a:off x="4718342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4B032-B677-0B49-6D86-1DD3355561B2}"/>
              </a:ext>
            </a:extLst>
          </p:cNvPr>
          <p:cNvSpPr txBox="1"/>
          <p:nvPr/>
        </p:nvSpPr>
        <p:spPr>
          <a:xfrm>
            <a:off x="5600476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F901FE-8D04-9DEF-97DB-D9991A199FC9}"/>
              </a:ext>
            </a:extLst>
          </p:cNvPr>
          <p:cNvSpPr txBox="1"/>
          <p:nvPr/>
        </p:nvSpPr>
        <p:spPr>
          <a:xfrm>
            <a:off x="6630978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89A10-B2A8-E762-6EFD-E20698E4340F}"/>
              </a:ext>
            </a:extLst>
          </p:cNvPr>
          <p:cNvSpPr txBox="1"/>
          <p:nvPr/>
        </p:nvSpPr>
        <p:spPr>
          <a:xfrm>
            <a:off x="7572257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6A7BE53-278E-77B6-2924-EA193C68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56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D1AEE-3FE0-8B70-0F78-57CEC6A264FD}"/>
              </a:ext>
            </a:extLst>
          </p:cNvPr>
          <p:cNvSpPr txBox="1"/>
          <p:nvPr/>
        </p:nvSpPr>
        <p:spPr>
          <a:xfrm>
            <a:off x="704100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7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84049CE-69A5-4F31-40D0-E38AFBD7E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43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7D864A-3E45-3D36-7121-3EE5EB718D1E}"/>
              </a:ext>
            </a:extLst>
          </p:cNvPr>
          <p:cNvSpPr txBox="1"/>
          <p:nvPr/>
        </p:nvSpPr>
        <p:spPr>
          <a:xfrm>
            <a:off x="2524571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2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1D4963D0-0221-7FE3-8162-87149D78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93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B57D75-D374-E0E0-78E3-A4C308D7162C}"/>
              </a:ext>
            </a:extLst>
          </p:cNvPr>
          <p:cNvSpPr txBox="1"/>
          <p:nvPr/>
        </p:nvSpPr>
        <p:spPr>
          <a:xfrm>
            <a:off x="4634824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30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812B827C-30A0-8BF4-18C0-CF7FE7FD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180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D62FF0-CF82-026A-B7BA-622E4B170CC9}"/>
              </a:ext>
            </a:extLst>
          </p:cNvPr>
          <p:cNvSpPr txBox="1"/>
          <p:nvPr/>
        </p:nvSpPr>
        <p:spPr>
          <a:xfrm>
            <a:off x="6501569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B72741-00EF-EB1D-5AF7-FC9FE805CF1F}"/>
              </a:ext>
            </a:extLst>
          </p:cNvPr>
          <p:cNvGrpSpPr/>
          <p:nvPr/>
        </p:nvGrpSpPr>
        <p:grpSpPr>
          <a:xfrm>
            <a:off x="1232804" y="3095890"/>
            <a:ext cx="880176" cy="514085"/>
            <a:chOff x="1232804" y="3095890"/>
            <a:chExt cx="880176" cy="51408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98EAFF-F702-C072-B8CD-11B0E9A4903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D0A970-ECE1-5895-BDB7-88F46C19B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1CEBF1-774A-08BB-1325-E5534C615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7BBB5B-0C49-5727-9A2E-858C7B5DD2FC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44DA7B-1741-AF4B-8667-229783715492}"/>
              </a:ext>
            </a:extLst>
          </p:cNvPr>
          <p:cNvGrpSpPr/>
          <p:nvPr/>
        </p:nvGrpSpPr>
        <p:grpSpPr>
          <a:xfrm>
            <a:off x="3167074" y="3095890"/>
            <a:ext cx="880176" cy="514085"/>
            <a:chOff x="1232804" y="3095890"/>
            <a:chExt cx="880176" cy="51408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61E8D4-C80B-F7A6-EBAF-4E7BB8823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C6705C-18A9-1F67-A5D3-91D4DD2B1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9DA7E9-AC2E-7B0E-B595-C7CD888C1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7B9EAA-2C9C-8AEF-7B4C-41999129FE16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2F13A01-7CC4-50FC-8402-15FE8D3B370D}"/>
              </a:ext>
            </a:extLst>
          </p:cNvPr>
          <p:cNvGrpSpPr/>
          <p:nvPr/>
        </p:nvGrpSpPr>
        <p:grpSpPr>
          <a:xfrm>
            <a:off x="5204296" y="3095890"/>
            <a:ext cx="880176" cy="514085"/>
            <a:chOff x="1232804" y="3095890"/>
            <a:chExt cx="880176" cy="5140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2746D5-D837-4BC2-FC4A-05B9DA7E9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AFDD86-8F5A-0CD4-ADB3-0B5502D3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DE0C04-82E6-710F-EAB5-A0FAB17BE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137EE5-01AF-BB2F-2184-53753BAB444F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6D6A4F-1D41-B80E-AD78-65BC6E019A92}"/>
              </a:ext>
            </a:extLst>
          </p:cNvPr>
          <p:cNvGrpSpPr/>
          <p:nvPr/>
        </p:nvGrpSpPr>
        <p:grpSpPr>
          <a:xfrm>
            <a:off x="7142502" y="3095890"/>
            <a:ext cx="880176" cy="514085"/>
            <a:chOff x="1232804" y="3095890"/>
            <a:chExt cx="880176" cy="51408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AE4154-B224-C405-E3B0-E553F70B8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C3E845F-4FD9-BA4B-F855-227C04EBB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A18D27B-4CF8-652B-E223-0370AF179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2E79F1B-6355-B3A4-DCD7-B18356E8DC8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Rectangle 322">
            <a:extLst>
              <a:ext uri="{FF2B5EF4-FFF2-40B4-BE49-F238E27FC236}">
                <a16:creationId xmlns:a16="http://schemas.microsoft.com/office/drawing/2014/main" id="{94F7CA6D-34C7-47E0-8A00-61DB27917CE4}"/>
              </a:ext>
            </a:extLst>
          </p:cNvPr>
          <p:cNvSpPr/>
          <p:nvPr/>
        </p:nvSpPr>
        <p:spPr>
          <a:xfrm>
            <a:off x="1703533" y="3276600"/>
            <a:ext cx="965710" cy="1473395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392665D-DF19-3E48-11B9-D29D33A2FFED}"/>
              </a:ext>
            </a:extLst>
          </p:cNvPr>
          <p:cNvSpPr/>
          <p:nvPr/>
        </p:nvSpPr>
        <p:spPr>
          <a:xfrm>
            <a:off x="2636805" y="3276600"/>
            <a:ext cx="965710" cy="1473395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2C853E3-1450-FB1A-63C8-E9F74689C429}"/>
              </a:ext>
            </a:extLst>
          </p:cNvPr>
          <p:cNvSpPr/>
          <p:nvPr/>
        </p:nvSpPr>
        <p:spPr>
          <a:xfrm>
            <a:off x="4684414" y="3276600"/>
            <a:ext cx="965710" cy="1473395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786B434-CE90-399D-6656-F971E0D17A0D}"/>
              </a:ext>
            </a:extLst>
          </p:cNvPr>
          <p:cNvSpPr/>
          <p:nvPr/>
        </p:nvSpPr>
        <p:spPr>
          <a:xfrm>
            <a:off x="7612348" y="3276600"/>
            <a:ext cx="965710" cy="1473395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2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330">
            <a:extLst>
              <a:ext uri="{FF2B5EF4-FFF2-40B4-BE49-F238E27FC236}">
                <a16:creationId xmlns:a16="http://schemas.microsoft.com/office/drawing/2014/main" id="{309CB138-6039-260D-059C-BD9D1347B3B3}"/>
              </a:ext>
            </a:extLst>
          </p:cNvPr>
          <p:cNvSpPr/>
          <p:nvPr/>
        </p:nvSpPr>
        <p:spPr>
          <a:xfrm>
            <a:off x="5204296" y="3131389"/>
            <a:ext cx="2560527" cy="201211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132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59713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Tournament Tree Implementation!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5BBCAA-CFE4-C8D7-5BFC-551950D7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4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ED09888-2E85-DAED-D0FE-BA3A778C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66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7365618-03DF-75DE-176D-C73FB3A2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68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4723857-44C2-80E5-8E40-59BC0573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40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AD11B-A824-2BEB-09C3-56AAB8ECCB37}"/>
              </a:ext>
            </a:extLst>
          </p:cNvPr>
          <p:cNvSpPr txBox="1"/>
          <p:nvPr/>
        </p:nvSpPr>
        <p:spPr>
          <a:xfrm>
            <a:off x="794967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8392F-68B0-CA52-F5D1-72B3F7F44FE0}"/>
              </a:ext>
            </a:extLst>
          </p:cNvPr>
          <p:cNvSpPr txBox="1"/>
          <p:nvPr/>
        </p:nvSpPr>
        <p:spPr>
          <a:xfrm>
            <a:off x="1677101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F0BED-9CCF-4CB3-4E4A-69221EAC238E}"/>
              </a:ext>
            </a:extLst>
          </p:cNvPr>
          <p:cNvSpPr txBox="1"/>
          <p:nvPr/>
        </p:nvSpPr>
        <p:spPr>
          <a:xfrm>
            <a:off x="2707603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A01E8-AB11-97D3-55C1-D73AADA4CA41}"/>
              </a:ext>
            </a:extLst>
          </p:cNvPr>
          <p:cNvSpPr txBox="1"/>
          <p:nvPr/>
        </p:nvSpPr>
        <p:spPr>
          <a:xfrm>
            <a:off x="3622570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1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B08F42C1-03FB-FB45-AAB3-6A642402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69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CFF887-50BA-B762-585B-D64AD6A0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41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3364EA7-9ACE-0795-BF22-CDC49DF6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43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F8B1067-8597-9FBD-42D6-796F1F0F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15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B73A32-09A1-06F1-B91A-EC419DB7A0E1}"/>
              </a:ext>
            </a:extLst>
          </p:cNvPr>
          <p:cNvSpPr txBox="1"/>
          <p:nvPr/>
        </p:nvSpPr>
        <p:spPr>
          <a:xfrm>
            <a:off x="4718342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4B032-B677-0B49-6D86-1DD3355561B2}"/>
              </a:ext>
            </a:extLst>
          </p:cNvPr>
          <p:cNvSpPr txBox="1"/>
          <p:nvPr/>
        </p:nvSpPr>
        <p:spPr>
          <a:xfrm>
            <a:off x="5600476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F901FE-8D04-9DEF-97DB-D9991A199FC9}"/>
              </a:ext>
            </a:extLst>
          </p:cNvPr>
          <p:cNvSpPr txBox="1"/>
          <p:nvPr/>
        </p:nvSpPr>
        <p:spPr>
          <a:xfrm>
            <a:off x="6630978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89A10-B2A8-E762-6EFD-E20698E4340F}"/>
              </a:ext>
            </a:extLst>
          </p:cNvPr>
          <p:cNvSpPr txBox="1"/>
          <p:nvPr/>
        </p:nvSpPr>
        <p:spPr>
          <a:xfrm>
            <a:off x="7584045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6A7BE53-278E-77B6-2924-EA193C68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56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D1AEE-3FE0-8B70-0F78-57CEC6A264FD}"/>
              </a:ext>
            </a:extLst>
          </p:cNvPr>
          <p:cNvSpPr txBox="1"/>
          <p:nvPr/>
        </p:nvSpPr>
        <p:spPr>
          <a:xfrm>
            <a:off x="704100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7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84049CE-69A5-4F31-40D0-E38AFBD7E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43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7D864A-3E45-3D36-7121-3EE5EB718D1E}"/>
              </a:ext>
            </a:extLst>
          </p:cNvPr>
          <p:cNvSpPr txBox="1"/>
          <p:nvPr/>
        </p:nvSpPr>
        <p:spPr>
          <a:xfrm>
            <a:off x="2524571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2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1D4963D0-0221-7FE3-8162-87149D78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93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B57D75-D374-E0E0-78E3-A4C308D7162C}"/>
              </a:ext>
            </a:extLst>
          </p:cNvPr>
          <p:cNvSpPr txBox="1"/>
          <p:nvPr/>
        </p:nvSpPr>
        <p:spPr>
          <a:xfrm>
            <a:off x="4634824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30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812B827C-30A0-8BF4-18C0-CF7FE7FD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180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5CA7181-80A2-A7A7-CCB5-B7405850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54" y="130042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2C0B54-5C31-4F9A-BC22-69F50402DA56}"/>
              </a:ext>
            </a:extLst>
          </p:cNvPr>
          <p:cNvSpPr txBox="1"/>
          <p:nvPr/>
        </p:nvSpPr>
        <p:spPr>
          <a:xfrm>
            <a:off x="1746398" y="1387928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- 2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3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522A80FF-0097-4506-8A85-B83036DF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05" y="130042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C3758ED-4313-CE3B-6083-16B2F3C592C9}"/>
              </a:ext>
            </a:extLst>
          </p:cNvPr>
          <p:cNvSpPr txBox="1"/>
          <p:nvPr/>
        </p:nvSpPr>
        <p:spPr>
          <a:xfrm>
            <a:off x="7239433" y="1387928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- 2 bites</a:t>
            </a:r>
            <a:endParaRPr lang="en-SG" sz="18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066271-4BED-620C-DC3F-2950CE07308B}"/>
              </a:ext>
            </a:extLst>
          </p:cNvPr>
          <p:cNvGrpSpPr/>
          <p:nvPr/>
        </p:nvGrpSpPr>
        <p:grpSpPr>
          <a:xfrm>
            <a:off x="1232804" y="3095890"/>
            <a:ext cx="880176" cy="514085"/>
            <a:chOff x="1232804" y="3095890"/>
            <a:chExt cx="880176" cy="51408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136325-F6B3-5FF3-47E4-F2B8B1FC4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0C244F-7C32-3E38-BC72-39B1E23CF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8C6164-EABE-4868-5487-B2653FEF1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D13056-E4F8-EF55-059C-8E8B89E4E506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ADA7BB-95F1-E63E-080F-0B7F9C9249D8}"/>
              </a:ext>
            </a:extLst>
          </p:cNvPr>
          <p:cNvGrpSpPr/>
          <p:nvPr/>
        </p:nvGrpSpPr>
        <p:grpSpPr>
          <a:xfrm>
            <a:off x="3167074" y="3095890"/>
            <a:ext cx="880176" cy="514085"/>
            <a:chOff x="1232804" y="3095890"/>
            <a:chExt cx="880176" cy="51408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AA8A4-0D4A-3EF1-8EF0-F30988FBD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DA05E6-066F-C237-1AA2-EFCBB41AA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B7A159-68CD-C94C-B252-F2D0C45B5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6ABEDF-CD4B-9A6E-67A2-BE7ED7B42FC4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2767E1-4F57-5D49-C346-A1DF05037241}"/>
              </a:ext>
            </a:extLst>
          </p:cNvPr>
          <p:cNvGrpSpPr/>
          <p:nvPr/>
        </p:nvGrpSpPr>
        <p:grpSpPr>
          <a:xfrm>
            <a:off x="5204296" y="3095890"/>
            <a:ext cx="880176" cy="514085"/>
            <a:chOff x="1232804" y="3095890"/>
            <a:chExt cx="880176" cy="51408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FFFA95-7713-B200-EA9A-1C24882FC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7A88170-2BEA-1DD7-957F-99D85B59D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C78331-5160-5BA1-F9B7-40F1777A7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116580-274F-2B74-32BA-34E7CF112BB2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9616C-8E7C-B93E-2569-3E264A906CE3}"/>
              </a:ext>
            </a:extLst>
          </p:cNvPr>
          <p:cNvGrpSpPr/>
          <p:nvPr/>
        </p:nvGrpSpPr>
        <p:grpSpPr>
          <a:xfrm>
            <a:off x="7142502" y="3095890"/>
            <a:ext cx="880176" cy="514085"/>
            <a:chOff x="1232804" y="3095890"/>
            <a:chExt cx="880176" cy="5140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CC2E6B-35B6-5828-1B2B-50A4368FE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5E1FAA-9066-F965-F785-124173AF6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6DF313-048A-35C1-6DBF-76DAAD102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7B04956-519D-D3BE-87F7-EB8784D747F4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C99798-6360-9454-E41D-F2E475EDD41E}"/>
              </a:ext>
            </a:extLst>
          </p:cNvPr>
          <p:cNvGrpSpPr/>
          <p:nvPr/>
        </p:nvGrpSpPr>
        <p:grpSpPr>
          <a:xfrm>
            <a:off x="1753950" y="2064178"/>
            <a:ext cx="1914890" cy="274892"/>
            <a:chOff x="1232804" y="3095890"/>
            <a:chExt cx="880176" cy="51408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C9722E0-B7B3-400A-E381-763081AC6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9D3FF1-42A5-FC39-F798-BB70F781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8119EB-0B4B-F0AE-85E0-A4E1850BD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CCA651-C46D-723C-61FE-CE603880E5DC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CD4E63-EE4B-2262-1162-FE89A513B3CC}"/>
              </a:ext>
            </a:extLst>
          </p:cNvPr>
          <p:cNvGrpSpPr/>
          <p:nvPr/>
        </p:nvGrpSpPr>
        <p:grpSpPr>
          <a:xfrm>
            <a:off x="5702954" y="2064178"/>
            <a:ext cx="1914890" cy="274892"/>
            <a:chOff x="1232804" y="3095890"/>
            <a:chExt cx="880176" cy="514085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23AA823-3478-F0A7-878C-3619A72C6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BC70474-3EA3-4049-DF5F-44A0DEBF5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687D161-66C4-FDC4-6B43-B4B3B4A48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4F942A5-000B-21E8-67B2-32F5846381E5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0C3C3F5-1B23-B625-4A96-8663B075F7CB}"/>
              </a:ext>
            </a:extLst>
          </p:cNvPr>
          <p:cNvSpPr/>
          <p:nvPr/>
        </p:nvSpPr>
        <p:spPr>
          <a:xfrm>
            <a:off x="1703533" y="3276600"/>
            <a:ext cx="965710" cy="1473395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32B72CE-1FD1-0963-D949-3CCAB44AA884}"/>
              </a:ext>
            </a:extLst>
          </p:cNvPr>
          <p:cNvSpPr/>
          <p:nvPr/>
        </p:nvSpPr>
        <p:spPr>
          <a:xfrm>
            <a:off x="7621873" y="3276600"/>
            <a:ext cx="965710" cy="1473395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3C3E8A0-8DE3-229A-600A-A8DAEBA1B73A}"/>
              </a:ext>
            </a:extLst>
          </p:cNvPr>
          <p:cNvSpPr/>
          <p:nvPr/>
        </p:nvSpPr>
        <p:spPr>
          <a:xfrm>
            <a:off x="4675425" y="2161790"/>
            <a:ext cx="2009565" cy="2699528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62FF0-CF82-026A-B7BA-622E4B170CC9}"/>
              </a:ext>
            </a:extLst>
          </p:cNvPr>
          <p:cNvSpPr txBox="1"/>
          <p:nvPr/>
        </p:nvSpPr>
        <p:spPr>
          <a:xfrm>
            <a:off x="6501569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106622B-445E-5834-C58E-561B1AFF9C41}"/>
              </a:ext>
            </a:extLst>
          </p:cNvPr>
          <p:cNvSpPr/>
          <p:nvPr/>
        </p:nvSpPr>
        <p:spPr>
          <a:xfrm>
            <a:off x="2770922" y="2118795"/>
            <a:ext cx="1746027" cy="2699528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C39C4C3-EF00-B7EC-7D93-4F8CC2FADD5C}"/>
              </a:ext>
            </a:extLst>
          </p:cNvPr>
          <p:cNvSpPr/>
          <p:nvPr/>
        </p:nvSpPr>
        <p:spPr>
          <a:xfrm>
            <a:off x="2208963" y="2421828"/>
            <a:ext cx="587982" cy="709561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2D62FF0-CF82-026A-B7BA-622E4B170CC9}"/>
              </a:ext>
            </a:extLst>
          </p:cNvPr>
          <p:cNvSpPr txBox="1"/>
          <p:nvPr/>
        </p:nvSpPr>
        <p:spPr>
          <a:xfrm>
            <a:off x="6501569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E9B1191-9850-75DC-B00B-0DCF089B9CCB}"/>
              </a:ext>
            </a:extLst>
          </p:cNvPr>
          <p:cNvSpPr/>
          <p:nvPr/>
        </p:nvSpPr>
        <p:spPr>
          <a:xfrm>
            <a:off x="5204296" y="3131389"/>
            <a:ext cx="2560527" cy="201211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399764" y="360843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Tournament Tree Implementation!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5BBCAA-CFE4-C8D7-5BFC-551950D7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4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ED09888-2E85-DAED-D0FE-BA3A778C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66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7365618-03DF-75DE-176D-C73FB3A2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68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4723857-44C2-80E5-8E40-59BC0573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40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AD11B-A824-2BEB-09C3-56AAB8ECCB37}"/>
              </a:ext>
            </a:extLst>
          </p:cNvPr>
          <p:cNvSpPr txBox="1"/>
          <p:nvPr/>
        </p:nvSpPr>
        <p:spPr>
          <a:xfrm>
            <a:off x="794967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8392F-68B0-CA52-F5D1-72B3F7F44FE0}"/>
              </a:ext>
            </a:extLst>
          </p:cNvPr>
          <p:cNvSpPr txBox="1"/>
          <p:nvPr/>
        </p:nvSpPr>
        <p:spPr>
          <a:xfrm>
            <a:off x="1677101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F0BED-9CCF-4CB3-4E4A-69221EAC238E}"/>
              </a:ext>
            </a:extLst>
          </p:cNvPr>
          <p:cNvSpPr txBox="1"/>
          <p:nvPr/>
        </p:nvSpPr>
        <p:spPr>
          <a:xfrm>
            <a:off x="2707603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A01E8-AB11-97D3-55C1-D73AADA4CA41}"/>
              </a:ext>
            </a:extLst>
          </p:cNvPr>
          <p:cNvSpPr txBox="1"/>
          <p:nvPr/>
        </p:nvSpPr>
        <p:spPr>
          <a:xfrm>
            <a:off x="3622570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19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B08F42C1-03FB-FB45-AAB3-6A642402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69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E1CFF887-50BA-B762-585B-D64AD6A0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41" y="361691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03364EA7-9ACE-0795-BF22-CDC49DF6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43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DF8B1067-8597-9FBD-42D6-796F1F0F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715" y="3609975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B73A32-09A1-06F1-B91A-EC419DB7A0E1}"/>
              </a:ext>
            </a:extLst>
          </p:cNvPr>
          <p:cNvSpPr txBox="1"/>
          <p:nvPr/>
        </p:nvSpPr>
        <p:spPr>
          <a:xfrm>
            <a:off x="4718342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4B032-B677-0B49-6D86-1DD3355561B2}"/>
              </a:ext>
            </a:extLst>
          </p:cNvPr>
          <p:cNvSpPr txBox="1"/>
          <p:nvPr/>
        </p:nvSpPr>
        <p:spPr>
          <a:xfrm>
            <a:off x="5600476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F901FE-8D04-9DEF-97DB-D9991A199FC9}"/>
              </a:ext>
            </a:extLst>
          </p:cNvPr>
          <p:cNvSpPr txBox="1"/>
          <p:nvPr/>
        </p:nvSpPr>
        <p:spPr>
          <a:xfrm>
            <a:off x="6630978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89A10-B2A8-E762-6EFD-E20698E4340F}"/>
              </a:ext>
            </a:extLst>
          </p:cNvPr>
          <p:cNvSpPr txBox="1"/>
          <p:nvPr/>
        </p:nvSpPr>
        <p:spPr>
          <a:xfrm>
            <a:off x="7609445" y="437373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C6A7BE53-278E-77B6-2924-EA193C68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56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D1AEE-3FE0-8B70-0F78-57CEC6A264FD}"/>
              </a:ext>
            </a:extLst>
          </p:cNvPr>
          <p:cNvSpPr txBox="1"/>
          <p:nvPr/>
        </p:nvSpPr>
        <p:spPr>
          <a:xfrm>
            <a:off x="704100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7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384049CE-69A5-4F31-40D0-E38AFBD7E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43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7D864A-3E45-3D36-7121-3EE5EB718D1E}"/>
              </a:ext>
            </a:extLst>
          </p:cNvPr>
          <p:cNvSpPr txBox="1"/>
          <p:nvPr/>
        </p:nvSpPr>
        <p:spPr>
          <a:xfrm>
            <a:off x="2524571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28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1D4963D0-0221-7FE3-8162-87149D78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93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B57D75-D374-E0E0-78E3-A4C308D7162C}"/>
              </a:ext>
            </a:extLst>
          </p:cNvPr>
          <p:cNvSpPr txBox="1"/>
          <p:nvPr/>
        </p:nvSpPr>
        <p:spPr>
          <a:xfrm>
            <a:off x="4634824" y="2426575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- 1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30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812B827C-30A0-8BF4-18C0-CF7FE7FD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180" y="2339070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5CA7181-80A2-A7A7-CCB5-B7405850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54" y="130042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2C0B54-5C31-4F9A-BC22-69F50402DA56}"/>
              </a:ext>
            </a:extLst>
          </p:cNvPr>
          <p:cNvSpPr txBox="1"/>
          <p:nvPr/>
        </p:nvSpPr>
        <p:spPr>
          <a:xfrm>
            <a:off x="1746398" y="1387928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- 2 bites</a:t>
            </a:r>
            <a:endParaRPr lang="en-SG" sz="1800" dirty="0">
              <a:solidFill>
                <a:schemeClr val="bg1"/>
              </a:solidFill>
            </a:endParaRPr>
          </a:p>
        </p:txBody>
      </p:sp>
      <p:pic>
        <p:nvPicPr>
          <p:cNvPr id="3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522A80FF-0097-4506-8A85-B83036DF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05" y="130042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C3758ED-4313-CE3B-6083-16B2F3C592C9}"/>
              </a:ext>
            </a:extLst>
          </p:cNvPr>
          <p:cNvSpPr txBox="1"/>
          <p:nvPr/>
        </p:nvSpPr>
        <p:spPr>
          <a:xfrm>
            <a:off x="7239433" y="1387928"/>
            <a:ext cx="75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- 2 bites</a:t>
            </a:r>
            <a:endParaRPr lang="en-SG" sz="18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066271-4BED-620C-DC3F-2950CE07308B}"/>
              </a:ext>
            </a:extLst>
          </p:cNvPr>
          <p:cNvGrpSpPr/>
          <p:nvPr/>
        </p:nvGrpSpPr>
        <p:grpSpPr>
          <a:xfrm>
            <a:off x="1232804" y="3095890"/>
            <a:ext cx="880176" cy="514085"/>
            <a:chOff x="1232804" y="3095890"/>
            <a:chExt cx="880176" cy="51408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136325-F6B3-5FF3-47E4-F2B8B1FC4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0C244F-7C32-3E38-BC72-39B1E23CF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8C6164-EABE-4868-5487-B2653FEF1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D13056-E4F8-EF55-059C-8E8B89E4E506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ADA7BB-95F1-E63E-080F-0B7F9C9249D8}"/>
              </a:ext>
            </a:extLst>
          </p:cNvPr>
          <p:cNvGrpSpPr/>
          <p:nvPr/>
        </p:nvGrpSpPr>
        <p:grpSpPr>
          <a:xfrm>
            <a:off x="3167074" y="3095890"/>
            <a:ext cx="880176" cy="514085"/>
            <a:chOff x="1232804" y="3095890"/>
            <a:chExt cx="880176" cy="51408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AA8A4-0D4A-3EF1-8EF0-F30988FBD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DA05E6-066F-C237-1AA2-EFCBB41AA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B7A159-68CD-C94C-B252-F2D0C45B5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6ABEDF-CD4B-9A6E-67A2-BE7ED7B42FC4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2767E1-4F57-5D49-C346-A1DF05037241}"/>
              </a:ext>
            </a:extLst>
          </p:cNvPr>
          <p:cNvGrpSpPr/>
          <p:nvPr/>
        </p:nvGrpSpPr>
        <p:grpSpPr>
          <a:xfrm>
            <a:off x="5204296" y="3095890"/>
            <a:ext cx="880176" cy="514085"/>
            <a:chOff x="1232804" y="3095890"/>
            <a:chExt cx="880176" cy="51408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FFFA95-7713-B200-EA9A-1C24882FC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7A88170-2BEA-1DD7-957F-99D85B59D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C78331-5160-5BA1-F9B7-40F1777A7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116580-274F-2B74-32BA-34E7CF112BB2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9616C-8E7C-B93E-2569-3E264A906CE3}"/>
              </a:ext>
            </a:extLst>
          </p:cNvPr>
          <p:cNvGrpSpPr/>
          <p:nvPr/>
        </p:nvGrpSpPr>
        <p:grpSpPr>
          <a:xfrm>
            <a:off x="7142502" y="3095890"/>
            <a:ext cx="880176" cy="514085"/>
            <a:chOff x="1232804" y="3095890"/>
            <a:chExt cx="880176" cy="5140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CC2E6B-35B6-5828-1B2B-50A4368FE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5E1FAA-9066-F965-F785-124173AF6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6DF313-048A-35C1-6DBF-76DAAD102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7B04956-519D-D3BE-87F7-EB8784D747F4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C99798-6360-9454-E41D-F2E475EDD41E}"/>
              </a:ext>
            </a:extLst>
          </p:cNvPr>
          <p:cNvGrpSpPr/>
          <p:nvPr/>
        </p:nvGrpSpPr>
        <p:grpSpPr>
          <a:xfrm>
            <a:off x="1753950" y="2064178"/>
            <a:ext cx="1914890" cy="274892"/>
            <a:chOff x="1232804" y="3095890"/>
            <a:chExt cx="880176" cy="51408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C9722E0-B7B3-400A-E381-763081AC6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9D3FF1-42A5-FC39-F798-BB70F781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8119EB-0B4B-F0AE-85E0-A4E1850BD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7CCA651-C46D-723C-61FE-CE603880E5DC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CD4E63-EE4B-2262-1162-FE89A513B3CC}"/>
              </a:ext>
            </a:extLst>
          </p:cNvPr>
          <p:cNvGrpSpPr/>
          <p:nvPr/>
        </p:nvGrpSpPr>
        <p:grpSpPr>
          <a:xfrm>
            <a:off x="5702954" y="2064178"/>
            <a:ext cx="1914890" cy="274892"/>
            <a:chOff x="1232804" y="3095890"/>
            <a:chExt cx="880176" cy="514085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23AA823-3478-F0A7-878C-3619A72C6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804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BC70474-3EA3-4049-DF5F-44A0DEBF5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980" y="3352800"/>
              <a:ext cx="0" cy="2571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687D161-66C4-FDC4-6B43-B4B3B4A48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317" y="3095890"/>
              <a:ext cx="0" cy="2569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4F942A5-000B-21E8-67B2-32F5846381E5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04" y="3352800"/>
              <a:ext cx="88017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8DC01458-33E0-0526-B7B1-CFAEDF45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14" y="130042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477141-C10F-70F4-4843-F785BD4B33B7}"/>
              </a:ext>
            </a:extLst>
          </p:cNvPr>
          <p:cNvSpPr txBox="1"/>
          <p:nvPr/>
        </p:nvSpPr>
        <p:spPr>
          <a:xfrm>
            <a:off x="4042571" y="897187"/>
            <a:ext cx="191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 – 3 bites</a:t>
            </a:r>
            <a:endParaRPr lang="en-SG" sz="1800" dirty="0">
              <a:solidFill>
                <a:schemeClr val="bg1"/>
              </a:solidFill>
            </a:endParaRP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B5EDF12B-DBC0-880A-36C3-3C3E505CDD4A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3167074" y="1678833"/>
            <a:ext cx="10893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35F8568-3649-F76C-ACB8-5215AA077A2C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995132" y="1678833"/>
            <a:ext cx="14124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9DA7D16-6B32-62B0-D0BE-3CC0ECCF2759}"/>
              </a:ext>
            </a:extLst>
          </p:cNvPr>
          <p:cNvSpPr/>
          <p:nvPr/>
        </p:nvSpPr>
        <p:spPr>
          <a:xfrm>
            <a:off x="1703533" y="3276600"/>
            <a:ext cx="965710" cy="1473395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974F5219-678D-E59F-AC56-F003F728CEF5}"/>
              </a:ext>
            </a:extLst>
          </p:cNvPr>
          <p:cNvSpPr/>
          <p:nvPr/>
        </p:nvSpPr>
        <p:spPr>
          <a:xfrm>
            <a:off x="4675425" y="2161790"/>
            <a:ext cx="3935174" cy="2699528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C626BF3-D532-7919-64A2-F9E033079503}"/>
              </a:ext>
            </a:extLst>
          </p:cNvPr>
          <p:cNvSpPr/>
          <p:nvPr/>
        </p:nvSpPr>
        <p:spPr>
          <a:xfrm>
            <a:off x="2770922" y="2118795"/>
            <a:ext cx="1746027" cy="2699528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A7935B1-6807-8A87-060C-2B0373D93678}"/>
              </a:ext>
            </a:extLst>
          </p:cNvPr>
          <p:cNvSpPr/>
          <p:nvPr/>
        </p:nvSpPr>
        <p:spPr>
          <a:xfrm>
            <a:off x="2208963" y="2421828"/>
            <a:ext cx="587982" cy="709561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9D2CBEB-1D3B-5A41-966A-79FA90E086DD}"/>
              </a:ext>
            </a:extLst>
          </p:cNvPr>
          <p:cNvSpPr/>
          <p:nvPr/>
        </p:nvSpPr>
        <p:spPr>
          <a:xfrm>
            <a:off x="5013234" y="1180623"/>
            <a:ext cx="3023620" cy="999693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34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134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75005"/>
            <a:ext cx="7713300" cy="6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Number of bites taken from each plate is at most log(n)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D198971A-48C0-DECF-B592-4B840529056B}"/>
              </a:ext>
            </a:extLst>
          </p:cNvPr>
          <p:cNvSpPr txBox="1">
            <a:spLocks/>
          </p:cNvSpPr>
          <p:nvPr/>
        </p:nvSpPr>
        <p:spPr>
          <a:xfrm>
            <a:off x="714000" y="1832758"/>
            <a:ext cx="7713300" cy="6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&gt;&gt; Since there are log(n) levels of the tournament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779AF332-F04D-3ED4-DC7B-3CF24C33D9E5}"/>
              </a:ext>
            </a:extLst>
          </p:cNvPr>
          <p:cNvSpPr txBox="1">
            <a:spLocks/>
          </p:cNvSpPr>
          <p:nvPr/>
        </p:nvSpPr>
        <p:spPr>
          <a:xfrm>
            <a:off x="714000" y="2571750"/>
            <a:ext cx="7713300" cy="6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Number of bites you need to eat is at most 2n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40F00D53-9059-F52B-455B-D30305F3A58C}"/>
              </a:ext>
            </a:extLst>
          </p:cNvPr>
          <p:cNvSpPr txBox="1">
            <a:spLocks/>
          </p:cNvSpPr>
          <p:nvPr/>
        </p:nvSpPr>
        <p:spPr>
          <a:xfrm>
            <a:off x="714000" y="3029503"/>
            <a:ext cx="7713300" cy="6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4"/>
                </a:solidFill>
                <a:latin typeface="Montserrat SemiBold" pitchFamily="2" charset="0"/>
              </a:rPr>
              <a:t>&gt;&gt; T(n) = T(n / 2) + O(n) </a:t>
            </a:r>
            <a:r>
              <a:rPr lang="en-US" sz="2000" dirty="0">
                <a:solidFill>
                  <a:schemeClr val="accent4"/>
                </a:solidFill>
                <a:latin typeface="Montserrat SemiBold" pitchFamily="2" charset="0"/>
                <a:sym typeface="Wingdings" panose="05000000000000000000" pitchFamily="2" charset="2"/>
              </a:rPr>
              <a:t> O(n) bites needed to determine</a:t>
            </a:r>
            <a:endParaRPr lang="en-US" sz="2000" dirty="0">
              <a:solidFill>
                <a:schemeClr val="accent4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5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1150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Design an algorithm to maximize the amount of remaining chicken rice on the </a:t>
            </a:r>
            <a:r>
              <a:rPr lang="en-US" sz="2000" b="1" i="1" u="sng" dirty="0">
                <a:latin typeface="Montserrat SemiBold" pitchFamily="2" charset="0"/>
              </a:rPr>
              <a:t>median</a:t>
            </a:r>
            <a:r>
              <a:rPr lang="en-US" sz="2000" dirty="0">
                <a:latin typeface="Montserrat SemiBold" pitchFamily="2" charset="0"/>
              </a:rPr>
              <a:t> plate, once you have completed the testing/tasting process. How much chicken rice is left on the winning plate? How much chicken rice have you had to consume in total?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8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1150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QuickSelect</a:t>
            </a:r>
            <a:r>
              <a:rPr lang="en-US" sz="2000" dirty="0">
                <a:latin typeface="Montserrat SemiBold" pitchFamily="2" charset="0"/>
              </a:rPr>
              <a:t> algorithm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6C6EF81B-BFF7-59F5-9793-B2D0EE20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97" y="251037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838ACCB-C755-2751-EE2C-13DE5B85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503438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D13AAAA-A162-9243-F3FB-D410BC5F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03" y="2503438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F8FF4F63-ABC3-1E8E-1038-914FFB643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09" y="251037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F26380F-0667-35C4-036D-243A8B3048B4}"/>
              </a:ext>
            </a:extLst>
          </p:cNvPr>
          <p:cNvGrpSpPr/>
          <p:nvPr/>
        </p:nvGrpSpPr>
        <p:grpSpPr>
          <a:xfrm>
            <a:off x="854394" y="2503438"/>
            <a:ext cx="756820" cy="756820"/>
            <a:chOff x="854394" y="2503438"/>
            <a:chExt cx="756820" cy="756820"/>
          </a:xfrm>
        </p:grpSpPr>
        <p:pic>
          <p:nvPicPr>
            <p:cNvPr id="2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E11E5EFB-398B-DAC8-EB63-E26354CD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94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C57B48-BA37-901E-0B76-D8A55004D34F}"/>
                </a:ext>
              </a:extLst>
            </p:cNvPr>
            <p:cNvSpPr/>
            <p:nvPr/>
          </p:nvSpPr>
          <p:spPr>
            <a:xfrm>
              <a:off x="854394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7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F89DA3C-2D53-B480-75A0-C660F658DFC9}"/>
              </a:ext>
            </a:extLst>
          </p:cNvPr>
          <p:cNvSpPr/>
          <p:nvPr/>
        </p:nvSpPr>
        <p:spPr>
          <a:xfrm>
            <a:off x="1824197" y="251105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2</a:t>
            </a:r>
            <a:endParaRPr lang="en-SG" sz="3200" b="1" dirty="0">
              <a:latin typeface="Montserrat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CB670A-7334-FE28-3347-87D158565CEE}"/>
              </a:ext>
            </a:extLst>
          </p:cNvPr>
          <p:cNvSpPr/>
          <p:nvPr/>
        </p:nvSpPr>
        <p:spPr>
          <a:xfrm>
            <a:off x="2794000" y="250343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1</a:t>
            </a:r>
            <a:endParaRPr lang="en-SG" sz="3200" b="1" dirty="0">
              <a:latin typeface="Montserrat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5B088-5BAB-AD1D-AB6C-19C7FC505F4D}"/>
              </a:ext>
            </a:extLst>
          </p:cNvPr>
          <p:cNvSpPr/>
          <p:nvPr/>
        </p:nvSpPr>
        <p:spPr>
          <a:xfrm>
            <a:off x="3763803" y="250343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6</a:t>
            </a:r>
            <a:endParaRPr lang="en-SG" sz="3200" b="1" dirty="0">
              <a:latin typeface="Montserrat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441C0C-C7EE-8283-8311-19B9E65F2954}"/>
              </a:ext>
            </a:extLst>
          </p:cNvPr>
          <p:cNvGrpSpPr/>
          <p:nvPr/>
        </p:nvGrpSpPr>
        <p:grpSpPr>
          <a:xfrm>
            <a:off x="4733606" y="2503438"/>
            <a:ext cx="756820" cy="756820"/>
            <a:chOff x="4733606" y="2503438"/>
            <a:chExt cx="756820" cy="756820"/>
          </a:xfrm>
        </p:grpSpPr>
        <p:pic>
          <p:nvPicPr>
            <p:cNvPr id="8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E2A22E19-8EEB-1144-9668-1A8E92AEE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606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2CE4A5-DC5B-9766-CEB0-65D77D7D9C5A}"/>
                </a:ext>
              </a:extLst>
            </p:cNvPr>
            <p:cNvSpPr/>
            <p:nvPr/>
          </p:nvSpPr>
          <p:spPr>
            <a:xfrm>
              <a:off x="4733606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8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FBF586F-EBB6-FD0A-5124-105E5B988CFB}"/>
              </a:ext>
            </a:extLst>
          </p:cNvPr>
          <p:cNvSpPr/>
          <p:nvPr/>
        </p:nvSpPr>
        <p:spPr>
          <a:xfrm>
            <a:off x="5704280" y="2510373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2</a:t>
            </a:r>
            <a:endParaRPr lang="en-SG" sz="3200" b="1" dirty="0">
              <a:latin typeface="Montserrat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464802-8198-E9E2-06A6-08B30B327E5E}"/>
              </a:ext>
            </a:extLst>
          </p:cNvPr>
          <p:cNvGrpSpPr/>
          <p:nvPr/>
        </p:nvGrpSpPr>
        <p:grpSpPr>
          <a:xfrm>
            <a:off x="6673212" y="2503438"/>
            <a:ext cx="756820" cy="756820"/>
            <a:chOff x="6673212" y="2503438"/>
            <a:chExt cx="756820" cy="756820"/>
          </a:xfrm>
        </p:grpSpPr>
        <p:pic>
          <p:nvPicPr>
            <p:cNvPr id="15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D8759946-05DB-3BA8-D757-088F2064C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212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29F8D8-F901-20DB-571D-171A533E3424}"/>
                </a:ext>
              </a:extLst>
            </p:cNvPr>
            <p:cNvSpPr/>
            <p:nvPr/>
          </p:nvSpPr>
          <p:spPr>
            <a:xfrm>
              <a:off x="6673212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4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D70756-D000-3677-1C4C-234F177AC1D7}"/>
              </a:ext>
            </a:extLst>
          </p:cNvPr>
          <p:cNvGrpSpPr/>
          <p:nvPr/>
        </p:nvGrpSpPr>
        <p:grpSpPr>
          <a:xfrm>
            <a:off x="7643015" y="2503438"/>
            <a:ext cx="756820" cy="756820"/>
            <a:chOff x="7643015" y="2503438"/>
            <a:chExt cx="756820" cy="756820"/>
          </a:xfrm>
        </p:grpSpPr>
        <p:pic>
          <p:nvPicPr>
            <p:cNvPr id="16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0F4FCA6A-DEC3-2AE5-EDAC-6C4BC5EF9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015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875072-3B41-F933-433D-5132E84C099D}"/>
                </a:ext>
              </a:extLst>
            </p:cNvPr>
            <p:cNvSpPr/>
            <p:nvPr/>
          </p:nvSpPr>
          <p:spPr>
            <a:xfrm>
              <a:off x="7643015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5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6B88C2E-D4D6-DEAC-CB64-B276C7AE33B0}"/>
              </a:ext>
            </a:extLst>
          </p:cNvPr>
          <p:cNvSpPr txBox="1"/>
          <p:nvPr/>
        </p:nvSpPr>
        <p:spPr>
          <a:xfrm>
            <a:off x="916376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9DD0D-0BB4-882A-4EC5-01A6D2B4DBEF}"/>
              </a:ext>
            </a:extLst>
          </p:cNvPr>
          <p:cNvSpPr txBox="1"/>
          <p:nvPr/>
        </p:nvSpPr>
        <p:spPr>
          <a:xfrm>
            <a:off x="1886179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ED4591-8C05-F011-7734-935CFFD76F59}"/>
              </a:ext>
            </a:extLst>
          </p:cNvPr>
          <p:cNvSpPr txBox="1"/>
          <p:nvPr/>
        </p:nvSpPr>
        <p:spPr>
          <a:xfrm>
            <a:off x="2855982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7FF8F-5F61-8FE4-C735-2A42BDB2CC22}"/>
              </a:ext>
            </a:extLst>
          </p:cNvPr>
          <p:cNvSpPr txBox="1"/>
          <p:nvPr/>
        </p:nvSpPr>
        <p:spPr>
          <a:xfrm>
            <a:off x="3825785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A9DA9B-EBF3-E1B6-E783-2B7D64B4DBC0}"/>
              </a:ext>
            </a:extLst>
          </p:cNvPr>
          <p:cNvSpPr txBox="1"/>
          <p:nvPr/>
        </p:nvSpPr>
        <p:spPr>
          <a:xfrm>
            <a:off x="4795588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5401-F190-66AA-AEB8-954708414DFD}"/>
              </a:ext>
            </a:extLst>
          </p:cNvPr>
          <p:cNvSpPr txBox="1"/>
          <p:nvPr/>
        </p:nvSpPr>
        <p:spPr>
          <a:xfrm>
            <a:off x="5765391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CA0097-A885-00E2-E157-2199CA933BA8}"/>
              </a:ext>
            </a:extLst>
          </p:cNvPr>
          <p:cNvSpPr txBox="1"/>
          <p:nvPr/>
        </p:nvSpPr>
        <p:spPr>
          <a:xfrm>
            <a:off x="6735194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A6B7D9-84BF-2625-8B81-D64C580035A2}"/>
              </a:ext>
            </a:extLst>
          </p:cNvPr>
          <p:cNvSpPr txBox="1"/>
          <p:nvPr/>
        </p:nvSpPr>
        <p:spPr>
          <a:xfrm>
            <a:off x="7704997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8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1150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Choose pivot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6C6EF81B-BFF7-59F5-9793-B2D0EE20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97" y="251037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838ACCB-C755-2751-EE2C-13DE5B85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503438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D13AAAA-A162-9243-F3FB-D410BC5F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03" y="2503438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F8FF4F63-ABC3-1E8E-1038-914FFB643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09" y="251037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5150850-C828-115B-71A7-D6D2F02D1A8C}"/>
              </a:ext>
            </a:extLst>
          </p:cNvPr>
          <p:cNvGrpSpPr/>
          <p:nvPr/>
        </p:nvGrpSpPr>
        <p:grpSpPr>
          <a:xfrm>
            <a:off x="854394" y="2503438"/>
            <a:ext cx="756820" cy="756820"/>
            <a:chOff x="854394" y="2503438"/>
            <a:chExt cx="756820" cy="756820"/>
          </a:xfrm>
        </p:grpSpPr>
        <p:pic>
          <p:nvPicPr>
            <p:cNvPr id="2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E11E5EFB-398B-DAC8-EB63-E26354CD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94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C57B48-BA37-901E-0B76-D8A55004D34F}"/>
                </a:ext>
              </a:extLst>
            </p:cNvPr>
            <p:cNvSpPr/>
            <p:nvPr/>
          </p:nvSpPr>
          <p:spPr>
            <a:xfrm>
              <a:off x="854394" y="2503438"/>
              <a:ext cx="756820" cy="756820"/>
            </a:xfrm>
            <a:prstGeom prst="rect">
              <a:avLst/>
            </a:prstGeom>
            <a:solidFill>
              <a:srgbClr val="FF92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7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F89DA3C-2D53-B480-75A0-C660F658DFC9}"/>
              </a:ext>
            </a:extLst>
          </p:cNvPr>
          <p:cNvSpPr/>
          <p:nvPr/>
        </p:nvSpPr>
        <p:spPr>
          <a:xfrm>
            <a:off x="1824197" y="251105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2</a:t>
            </a:r>
            <a:endParaRPr lang="en-SG" sz="3200" b="1" dirty="0">
              <a:latin typeface="Montserrat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CB670A-7334-FE28-3347-87D158565CEE}"/>
              </a:ext>
            </a:extLst>
          </p:cNvPr>
          <p:cNvSpPr/>
          <p:nvPr/>
        </p:nvSpPr>
        <p:spPr>
          <a:xfrm>
            <a:off x="2794000" y="250343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1</a:t>
            </a:r>
            <a:endParaRPr lang="en-SG" sz="3200" b="1" dirty="0">
              <a:latin typeface="Montserrat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5B088-5BAB-AD1D-AB6C-19C7FC505F4D}"/>
              </a:ext>
            </a:extLst>
          </p:cNvPr>
          <p:cNvSpPr/>
          <p:nvPr/>
        </p:nvSpPr>
        <p:spPr>
          <a:xfrm>
            <a:off x="3763803" y="250343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6</a:t>
            </a:r>
            <a:endParaRPr lang="en-SG" sz="3200" b="1" dirty="0">
              <a:latin typeface="Montserrat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8E7158-163A-609D-3C9A-1A6BDAEE99E7}"/>
              </a:ext>
            </a:extLst>
          </p:cNvPr>
          <p:cNvGrpSpPr/>
          <p:nvPr/>
        </p:nvGrpSpPr>
        <p:grpSpPr>
          <a:xfrm>
            <a:off x="4733606" y="2503438"/>
            <a:ext cx="756820" cy="756820"/>
            <a:chOff x="4733606" y="2503438"/>
            <a:chExt cx="756820" cy="756820"/>
          </a:xfrm>
        </p:grpSpPr>
        <p:pic>
          <p:nvPicPr>
            <p:cNvPr id="8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E2A22E19-8EEB-1144-9668-1A8E92AEE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606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2CE4A5-DC5B-9766-CEB0-65D77D7D9C5A}"/>
                </a:ext>
              </a:extLst>
            </p:cNvPr>
            <p:cNvSpPr/>
            <p:nvPr/>
          </p:nvSpPr>
          <p:spPr>
            <a:xfrm>
              <a:off x="4733606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8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FBF586F-EBB6-FD0A-5124-105E5B988CFB}"/>
              </a:ext>
            </a:extLst>
          </p:cNvPr>
          <p:cNvSpPr/>
          <p:nvPr/>
        </p:nvSpPr>
        <p:spPr>
          <a:xfrm>
            <a:off x="5704280" y="2510373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2</a:t>
            </a:r>
            <a:endParaRPr lang="en-SG" sz="3200" b="1" dirty="0">
              <a:latin typeface="Montserrat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1794CE-2E85-89AF-CCB1-0BBB56131094}"/>
              </a:ext>
            </a:extLst>
          </p:cNvPr>
          <p:cNvGrpSpPr/>
          <p:nvPr/>
        </p:nvGrpSpPr>
        <p:grpSpPr>
          <a:xfrm>
            <a:off x="6673212" y="2503438"/>
            <a:ext cx="756820" cy="756820"/>
            <a:chOff x="6673212" y="2503438"/>
            <a:chExt cx="756820" cy="756820"/>
          </a:xfrm>
        </p:grpSpPr>
        <p:pic>
          <p:nvPicPr>
            <p:cNvPr id="15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D8759946-05DB-3BA8-D757-088F2064C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212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29F8D8-F901-20DB-571D-171A533E3424}"/>
                </a:ext>
              </a:extLst>
            </p:cNvPr>
            <p:cNvSpPr/>
            <p:nvPr/>
          </p:nvSpPr>
          <p:spPr>
            <a:xfrm>
              <a:off x="6673212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4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8AD833-B9FE-3AF3-8145-24DCCB5E20AC}"/>
              </a:ext>
            </a:extLst>
          </p:cNvPr>
          <p:cNvGrpSpPr/>
          <p:nvPr/>
        </p:nvGrpSpPr>
        <p:grpSpPr>
          <a:xfrm>
            <a:off x="7643015" y="2503438"/>
            <a:ext cx="756820" cy="756820"/>
            <a:chOff x="7643015" y="2503438"/>
            <a:chExt cx="756820" cy="756820"/>
          </a:xfrm>
        </p:grpSpPr>
        <p:pic>
          <p:nvPicPr>
            <p:cNvPr id="16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0F4FCA6A-DEC3-2AE5-EDAC-6C4BC5EF9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015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875072-3B41-F933-433D-5132E84C099D}"/>
                </a:ext>
              </a:extLst>
            </p:cNvPr>
            <p:cNvSpPr/>
            <p:nvPr/>
          </p:nvSpPr>
          <p:spPr>
            <a:xfrm>
              <a:off x="7643015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5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6B88C2E-D4D6-DEAC-CB64-B276C7AE33B0}"/>
              </a:ext>
            </a:extLst>
          </p:cNvPr>
          <p:cNvSpPr txBox="1"/>
          <p:nvPr/>
        </p:nvSpPr>
        <p:spPr>
          <a:xfrm>
            <a:off x="916376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9DD0D-0BB4-882A-4EC5-01A6D2B4DBEF}"/>
              </a:ext>
            </a:extLst>
          </p:cNvPr>
          <p:cNvSpPr txBox="1"/>
          <p:nvPr/>
        </p:nvSpPr>
        <p:spPr>
          <a:xfrm>
            <a:off x="1886179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ED4591-8C05-F011-7734-935CFFD76F59}"/>
              </a:ext>
            </a:extLst>
          </p:cNvPr>
          <p:cNvSpPr txBox="1"/>
          <p:nvPr/>
        </p:nvSpPr>
        <p:spPr>
          <a:xfrm>
            <a:off x="2855982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7FF8F-5F61-8FE4-C735-2A42BDB2CC22}"/>
              </a:ext>
            </a:extLst>
          </p:cNvPr>
          <p:cNvSpPr txBox="1"/>
          <p:nvPr/>
        </p:nvSpPr>
        <p:spPr>
          <a:xfrm>
            <a:off x="3825785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A9DA9B-EBF3-E1B6-E783-2B7D64B4DBC0}"/>
              </a:ext>
            </a:extLst>
          </p:cNvPr>
          <p:cNvSpPr txBox="1"/>
          <p:nvPr/>
        </p:nvSpPr>
        <p:spPr>
          <a:xfrm>
            <a:off x="4795588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6F5401-F190-66AA-AEB8-954708414DFD}"/>
              </a:ext>
            </a:extLst>
          </p:cNvPr>
          <p:cNvSpPr txBox="1"/>
          <p:nvPr/>
        </p:nvSpPr>
        <p:spPr>
          <a:xfrm>
            <a:off x="5765391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CA0097-A885-00E2-E157-2199CA933BA8}"/>
              </a:ext>
            </a:extLst>
          </p:cNvPr>
          <p:cNvSpPr txBox="1"/>
          <p:nvPr/>
        </p:nvSpPr>
        <p:spPr>
          <a:xfrm>
            <a:off x="6735194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A6B7D9-84BF-2625-8B81-D64C580035A2}"/>
              </a:ext>
            </a:extLst>
          </p:cNvPr>
          <p:cNvSpPr txBox="1"/>
          <p:nvPr/>
        </p:nvSpPr>
        <p:spPr>
          <a:xfrm>
            <a:off x="7704997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</a:t>
            </a:r>
            <a:endParaRPr lang="en-SG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0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1150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Pivot got n – 1 bites eaten :(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6C6EF81B-BFF7-59F5-9793-B2D0EE20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97" y="251037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838ACCB-C755-2751-EE2C-13DE5B85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503438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4D13AAAA-A162-9243-F3FB-D410BC5F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03" y="2503438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reate meme &quot;cooking, rice with chicken, dinner&quot; - Pictures - Meme -arsenal.com">
            <a:extLst>
              <a:ext uri="{FF2B5EF4-FFF2-40B4-BE49-F238E27FC236}">
                <a16:creationId xmlns:a16="http://schemas.microsoft.com/office/drawing/2014/main" id="{F8FF4F63-ABC3-1E8E-1038-914FFB643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09" y="2510373"/>
            <a:ext cx="756820" cy="7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6F0DB-B576-9648-80CF-043E3B63DBBA}"/>
              </a:ext>
            </a:extLst>
          </p:cNvPr>
          <p:cNvGrpSpPr/>
          <p:nvPr/>
        </p:nvGrpSpPr>
        <p:grpSpPr>
          <a:xfrm>
            <a:off x="6641972" y="2503438"/>
            <a:ext cx="756820" cy="756820"/>
            <a:chOff x="6641972" y="2503438"/>
            <a:chExt cx="756820" cy="756820"/>
          </a:xfrm>
        </p:grpSpPr>
        <p:pic>
          <p:nvPicPr>
            <p:cNvPr id="2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E11E5EFB-398B-DAC8-EB63-E26354CD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972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C57B48-BA37-901E-0B76-D8A55004D34F}"/>
                </a:ext>
              </a:extLst>
            </p:cNvPr>
            <p:cNvSpPr/>
            <p:nvPr/>
          </p:nvSpPr>
          <p:spPr>
            <a:xfrm>
              <a:off x="6641972" y="2503438"/>
              <a:ext cx="756820" cy="756820"/>
            </a:xfrm>
            <a:prstGeom prst="rect">
              <a:avLst/>
            </a:prstGeom>
            <a:solidFill>
              <a:srgbClr val="FF92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7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F89DA3C-2D53-B480-75A0-C660F658DFC9}"/>
              </a:ext>
            </a:extLst>
          </p:cNvPr>
          <p:cNvSpPr/>
          <p:nvPr/>
        </p:nvSpPr>
        <p:spPr>
          <a:xfrm>
            <a:off x="1824197" y="251105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2</a:t>
            </a:r>
            <a:endParaRPr lang="en-SG" sz="3200" b="1" dirty="0">
              <a:latin typeface="Montserrat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CB670A-7334-FE28-3347-87D158565CEE}"/>
              </a:ext>
            </a:extLst>
          </p:cNvPr>
          <p:cNvSpPr/>
          <p:nvPr/>
        </p:nvSpPr>
        <p:spPr>
          <a:xfrm>
            <a:off x="2794000" y="250343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1</a:t>
            </a:r>
            <a:endParaRPr lang="en-SG" sz="3200" b="1" dirty="0">
              <a:latin typeface="Montserrat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5B088-5BAB-AD1D-AB6C-19C7FC505F4D}"/>
              </a:ext>
            </a:extLst>
          </p:cNvPr>
          <p:cNvSpPr/>
          <p:nvPr/>
        </p:nvSpPr>
        <p:spPr>
          <a:xfrm>
            <a:off x="3763803" y="2503438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6</a:t>
            </a:r>
            <a:endParaRPr lang="en-SG" sz="3200" b="1" dirty="0">
              <a:latin typeface="Montserrat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191379-635B-E102-E027-77701E30DFA9}"/>
              </a:ext>
            </a:extLst>
          </p:cNvPr>
          <p:cNvGrpSpPr/>
          <p:nvPr/>
        </p:nvGrpSpPr>
        <p:grpSpPr>
          <a:xfrm>
            <a:off x="7579664" y="2503438"/>
            <a:ext cx="756820" cy="756820"/>
            <a:chOff x="7579664" y="2503438"/>
            <a:chExt cx="756820" cy="756820"/>
          </a:xfrm>
        </p:grpSpPr>
        <p:pic>
          <p:nvPicPr>
            <p:cNvPr id="8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E2A22E19-8EEB-1144-9668-1A8E92AEE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9664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2CE4A5-DC5B-9766-CEB0-65D77D7D9C5A}"/>
                </a:ext>
              </a:extLst>
            </p:cNvPr>
            <p:cNvSpPr/>
            <p:nvPr/>
          </p:nvSpPr>
          <p:spPr>
            <a:xfrm>
              <a:off x="7579664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8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FBF586F-EBB6-FD0A-5124-105E5B988CFB}"/>
              </a:ext>
            </a:extLst>
          </p:cNvPr>
          <p:cNvSpPr/>
          <p:nvPr/>
        </p:nvSpPr>
        <p:spPr>
          <a:xfrm>
            <a:off x="5704280" y="2510373"/>
            <a:ext cx="756820" cy="756820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0"/>
              </a:rPr>
              <a:t>2</a:t>
            </a:r>
            <a:endParaRPr lang="en-SG" sz="3200" b="1" dirty="0">
              <a:latin typeface="Montserrat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B43202-D7B5-6CCF-3E56-A2BC27EBAAC0}"/>
              </a:ext>
            </a:extLst>
          </p:cNvPr>
          <p:cNvGrpSpPr/>
          <p:nvPr/>
        </p:nvGrpSpPr>
        <p:grpSpPr>
          <a:xfrm>
            <a:off x="854394" y="2503438"/>
            <a:ext cx="756820" cy="756820"/>
            <a:chOff x="854394" y="2503438"/>
            <a:chExt cx="756820" cy="756820"/>
          </a:xfrm>
        </p:grpSpPr>
        <p:pic>
          <p:nvPicPr>
            <p:cNvPr id="15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D8759946-05DB-3BA8-D757-088F2064C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94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29F8D8-F901-20DB-571D-171A533E3424}"/>
                </a:ext>
              </a:extLst>
            </p:cNvPr>
            <p:cNvSpPr/>
            <p:nvPr/>
          </p:nvSpPr>
          <p:spPr>
            <a:xfrm>
              <a:off x="854394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4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C10A14-E7A4-6F6C-758F-FC27FF229B6C}"/>
              </a:ext>
            </a:extLst>
          </p:cNvPr>
          <p:cNvGrpSpPr/>
          <p:nvPr/>
        </p:nvGrpSpPr>
        <p:grpSpPr>
          <a:xfrm>
            <a:off x="4752274" y="2503438"/>
            <a:ext cx="756820" cy="756820"/>
            <a:chOff x="4752274" y="2503438"/>
            <a:chExt cx="756820" cy="756820"/>
          </a:xfrm>
        </p:grpSpPr>
        <p:pic>
          <p:nvPicPr>
            <p:cNvPr id="16" name="Picture 4" descr="Create meme &quot;cooking, rice with chicken, dinner&quot; - Pictures - Meme -arsenal.com">
              <a:extLst>
                <a:ext uri="{FF2B5EF4-FFF2-40B4-BE49-F238E27FC236}">
                  <a16:creationId xmlns:a16="http://schemas.microsoft.com/office/drawing/2014/main" id="{0F4FCA6A-DEC3-2AE5-EDAC-6C4BC5EF9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274" y="2503438"/>
              <a:ext cx="756820" cy="75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875072-3B41-F933-433D-5132E84C099D}"/>
                </a:ext>
              </a:extLst>
            </p:cNvPr>
            <p:cNvSpPr/>
            <p:nvPr/>
          </p:nvSpPr>
          <p:spPr>
            <a:xfrm>
              <a:off x="4752274" y="2503438"/>
              <a:ext cx="756820" cy="7568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Montserrat" pitchFamily="2" charset="0"/>
                </a:rPr>
                <a:t>5</a:t>
              </a:r>
              <a:endParaRPr lang="en-SG" sz="3200" b="1" dirty="0">
                <a:latin typeface="Montserrat" pitchFamily="2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6B88C2E-D4D6-DEAC-CB64-B276C7AE33B0}"/>
              </a:ext>
            </a:extLst>
          </p:cNvPr>
          <p:cNvSpPr txBox="1"/>
          <p:nvPr/>
        </p:nvSpPr>
        <p:spPr>
          <a:xfrm>
            <a:off x="6703954" y="3367896"/>
            <a:ext cx="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1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CA0097-A885-00E2-E157-2199CA933BA8}"/>
              </a:ext>
            </a:extLst>
          </p:cNvPr>
          <p:cNvSpPr txBox="1"/>
          <p:nvPr/>
        </p:nvSpPr>
        <p:spPr>
          <a:xfrm>
            <a:off x="893254" y="3367896"/>
            <a:ext cx="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 - 1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103E64-A8AD-BAB3-8222-1B6F08929BF1}"/>
              </a:ext>
            </a:extLst>
          </p:cNvPr>
          <p:cNvSpPr txBox="1"/>
          <p:nvPr/>
        </p:nvSpPr>
        <p:spPr>
          <a:xfrm>
            <a:off x="5738210" y="3367896"/>
            <a:ext cx="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 - 1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704269-52DE-4323-6D8A-50A7B9237819}"/>
              </a:ext>
            </a:extLst>
          </p:cNvPr>
          <p:cNvSpPr txBox="1"/>
          <p:nvPr/>
        </p:nvSpPr>
        <p:spPr>
          <a:xfrm>
            <a:off x="2831236" y="3367896"/>
            <a:ext cx="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 - 1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D33C4-F6C5-158E-6F77-F576B04FA1A1}"/>
              </a:ext>
            </a:extLst>
          </p:cNvPr>
          <p:cNvSpPr txBox="1"/>
          <p:nvPr/>
        </p:nvSpPr>
        <p:spPr>
          <a:xfrm>
            <a:off x="1862245" y="3367896"/>
            <a:ext cx="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 - 1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5C7BA9-F962-6D15-B1C9-775CBFEBBE6F}"/>
              </a:ext>
            </a:extLst>
          </p:cNvPr>
          <p:cNvSpPr txBox="1"/>
          <p:nvPr/>
        </p:nvSpPr>
        <p:spPr>
          <a:xfrm>
            <a:off x="3800227" y="3367896"/>
            <a:ext cx="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 - 1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BE56D-4B9E-C3D2-8C85-30D26F60F676}"/>
              </a:ext>
            </a:extLst>
          </p:cNvPr>
          <p:cNvSpPr txBox="1"/>
          <p:nvPr/>
        </p:nvSpPr>
        <p:spPr>
          <a:xfrm>
            <a:off x="7615276" y="3367896"/>
            <a:ext cx="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 - 1</a:t>
            </a:r>
            <a:endParaRPr lang="en-SG" sz="1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6AA83A-474B-5875-8BA8-A192C78890A2}"/>
              </a:ext>
            </a:extLst>
          </p:cNvPr>
          <p:cNvSpPr txBox="1"/>
          <p:nvPr/>
        </p:nvSpPr>
        <p:spPr>
          <a:xfrm>
            <a:off x="4787075" y="3367896"/>
            <a:ext cx="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n - 1</a:t>
            </a:r>
            <a:endParaRPr lang="en-SG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0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1150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What if we choose the pivot at random?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DA07267C-4787-2EFA-F11C-D01A63276C9A}"/>
              </a:ext>
            </a:extLst>
          </p:cNvPr>
          <p:cNvSpPr txBox="1">
            <a:spLocks/>
          </p:cNvSpPr>
          <p:nvPr/>
        </p:nvSpPr>
        <p:spPr>
          <a:xfrm>
            <a:off x="714000" y="197471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Expected cost on median plate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B5B03073-E948-AAB6-9357-AC9C4EB5ABB9}"/>
              </a:ext>
            </a:extLst>
          </p:cNvPr>
          <p:cNvSpPr txBox="1">
            <a:spLocks/>
          </p:cNvSpPr>
          <p:nvPr/>
        </p:nvSpPr>
        <p:spPr>
          <a:xfrm>
            <a:off x="714000" y="2530056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</a:t>
            </a:r>
            <a:r>
              <a:rPr lang="en-US" sz="2000" dirty="0">
                <a:solidFill>
                  <a:srgbClr val="FFFF00"/>
                </a:solidFill>
                <a:latin typeface="Montserrat SemiBold" pitchFamily="2" charset="0"/>
              </a:rPr>
              <a:t>Cost(Pivot) x P(pivot) </a:t>
            </a:r>
            <a:r>
              <a:rPr lang="en-US" sz="2000" dirty="0">
                <a:latin typeface="Montserrat SemiBold" pitchFamily="2" charset="0"/>
              </a:rPr>
              <a:t>+ </a:t>
            </a:r>
            <a:r>
              <a:rPr lang="en-US" sz="2000" dirty="0">
                <a:solidFill>
                  <a:schemeClr val="accent4"/>
                </a:solidFill>
                <a:latin typeface="Montserrat SemiBold" pitchFamily="2" charset="0"/>
              </a:rPr>
              <a:t>Cost(Not Pivot) x P(Not Pivot)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A47EA2E7-7CD7-AB9A-5AAE-22B9EDB7FD2D}"/>
              </a:ext>
            </a:extLst>
          </p:cNvPr>
          <p:cNvSpPr txBox="1">
            <a:spLocks/>
          </p:cNvSpPr>
          <p:nvPr/>
        </p:nvSpPr>
        <p:spPr>
          <a:xfrm>
            <a:off x="714000" y="3529287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504B5-E7BE-7F46-4B62-4FF4D28C48DD}"/>
                  </a:ext>
                </a:extLst>
              </p:cNvPr>
              <p:cNvSpPr txBox="1"/>
              <p:nvPr/>
            </p:nvSpPr>
            <p:spPr>
              <a:xfrm>
                <a:off x="647700" y="3231096"/>
                <a:ext cx="268224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504B5-E7BE-7F46-4B62-4FF4D28C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231096"/>
                <a:ext cx="268224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53119-70BF-15E3-602F-1B702CB4993C}"/>
                  </a:ext>
                </a:extLst>
              </p:cNvPr>
              <p:cNvSpPr txBox="1"/>
              <p:nvPr/>
            </p:nvSpPr>
            <p:spPr>
              <a:xfrm>
                <a:off x="2704890" y="3231096"/>
                <a:ext cx="268224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53119-70BF-15E3-602F-1B702CB4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90" y="3231096"/>
                <a:ext cx="268224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0BEEE9-6A96-DB6D-6731-F35D9927DFFE}"/>
              </a:ext>
            </a:extLst>
          </p:cNvPr>
          <p:cNvSpPr txBox="1"/>
          <p:nvPr/>
        </p:nvSpPr>
        <p:spPr>
          <a:xfrm>
            <a:off x="2693565" y="3529287"/>
            <a:ext cx="12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10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5ADDAC7D-A73C-DA49-5D91-64BB0C3B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3739" y="-873651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806578"/>
            <a:ext cx="685799" cy="68579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>
            <a:off x="3890542" y="907011"/>
            <a:ext cx="1272009" cy="5449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1391944"/>
            <a:ext cx="559348" cy="18275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1391944"/>
            <a:ext cx="536869" cy="18275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>
            <a:extLst>
              <a:ext uri="{FF2B5EF4-FFF2-40B4-BE49-F238E27FC236}">
                <a16:creationId xmlns:a16="http://schemas.microsoft.com/office/drawing/2014/main" id="{9DF54A24-0DF1-0739-75E9-DD9AE67B7E38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575F398B-D896-1262-E9CE-EA3D3A490B5F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41C98007-F846-DE3A-4566-746E4D03227F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130A0CBC-695D-2943-CBDE-267D3FE2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7" y="676875"/>
            <a:ext cx="7713300" cy="464100"/>
          </a:xfrm>
        </p:spPr>
        <p:txBody>
          <a:bodyPr/>
          <a:lstStyle/>
          <a:p>
            <a:r>
              <a:rPr lang="en-US" sz="3200" dirty="0"/>
              <a:t>Right</a:t>
            </a:r>
            <a:br>
              <a:rPr lang="en-US" sz="3200" dirty="0"/>
            </a:br>
            <a:r>
              <a:rPr lang="en-US" sz="3200" dirty="0"/>
              <a:t>Rotate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7544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504B5-E7BE-7F46-4B62-4FF4D28C48DD}"/>
                  </a:ext>
                </a:extLst>
              </p:cNvPr>
              <p:cNvSpPr txBox="1"/>
              <p:nvPr/>
            </p:nvSpPr>
            <p:spPr>
              <a:xfrm>
                <a:off x="2232660" y="1552577"/>
                <a:ext cx="268224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504B5-E7BE-7F46-4B62-4FF4D28C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660" y="1552577"/>
                <a:ext cx="268224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53119-70BF-15E3-602F-1B702CB4993C}"/>
                  </a:ext>
                </a:extLst>
              </p:cNvPr>
              <p:cNvSpPr txBox="1"/>
              <p:nvPr/>
            </p:nvSpPr>
            <p:spPr>
              <a:xfrm>
                <a:off x="4289850" y="1552577"/>
                <a:ext cx="268224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53119-70BF-15E3-602F-1B702CB4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50" y="1552577"/>
                <a:ext cx="268224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0BEEE9-6A96-DB6D-6731-F35D9927DFFE}"/>
              </a:ext>
            </a:extLst>
          </p:cNvPr>
          <p:cNvSpPr txBox="1"/>
          <p:nvPr/>
        </p:nvSpPr>
        <p:spPr>
          <a:xfrm>
            <a:off x="4278525" y="1850768"/>
            <a:ext cx="12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SG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E308-FD61-6F7C-7065-B5B22B5ECBDC}"/>
                  </a:ext>
                </a:extLst>
              </p:cNvPr>
              <p:cNvSpPr txBox="1"/>
              <p:nvPr/>
            </p:nvSpPr>
            <p:spPr>
              <a:xfrm>
                <a:off x="1734356" y="2824637"/>
                <a:ext cx="5855468" cy="90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1+1−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=   2−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≤   2</m:t>
                      </m:r>
                    </m:oMath>
                  </m:oMathPara>
                </a14:m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E308-FD61-6F7C-7065-B5B22B5E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56" y="2824637"/>
                <a:ext cx="5855468" cy="901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39532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At every level of recursion, we are ensured that no more than 2 bites are consumed.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Chicken Rice</a:t>
            </a:r>
            <a:endParaRPr dirty="0"/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9019484D-8EAB-0B80-8268-B474F28166A4}"/>
              </a:ext>
            </a:extLst>
          </p:cNvPr>
          <p:cNvSpPr txBox="1">
            <a:spLocks/>
          </p:cNvSpPr>
          <p:nvPr/>
        </p:nvSpPr>
        <p:spPr>
          <a:xfrm>
            <a:off x="714000" y="226400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With high probability, the recursion will terminate at O(log n) levels, and by linearity of expectation, median plate only has </a:t>
            </a:r>
            <a:r>
              <a:rPr lang="en-US" sz="2000" dirty="0">
                <a:solidFill>
                  <a:schemeClr val="accent3"/>
                </a:solidFill>
                <a:latin typeface="Montserrat SemiBold" pitchFamily="2" charset="0"/>
              </a:rPr>
              <a:t>O(log n) bites consumed</a:t>
            </a:r>
            <a:r>
              <a:rPr lang="en-US" sz="2000" dirty="0">
                <a:latin typeface="Montserrat SemiBold" pitchFamily="2" charset="0"/>
              </a:rPr>
              <a:t>.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C28E113B-3A65-A45C-1862-9C43E8560678}"/>
              </a:ext>
            </a:extLst>
          </p:cNvPr>
          <p:cNvSpPr txBox="1">
            <a:spLocks/>
          </p:cNvSpPr>
          <p:nvPr/>
        </p:nvSpPr>
        <p:spPr>
          <a:xfrm>
            <a:off x="714000" y="356702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Total consumed O(n) bites</a:t>
            </a:r>
          </a:p>
        </p:txBody>
      </p:sp>
    </p:spTree>
    <p:extLst>
      <p:ext uri="{BB962C8B-B14F-4D97-AF65-F5344CB8AC3E}">
        <p14:creationId xmlns:p14="http://schemas.microsoft.com/office/powerpoint/2010/main" val="262408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873026" y="1237290"/>
            <a:ext cx="7599424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Montserrat Bold" pitchFamily="2" charset="0"/>
              </a:rPr>
              <a:t>Thread.sleep</a:t>
            </a:r>
            <a:r>
              <a:rPr lang="en-US" sz="4000" dirty="0">
                <a:solidFill>
                  <a:schemeClr val="lt1"/>
                </a:solidFill>
                <a:latin typeface="Montserrat Bold" pitchFamily="2" charset="0"/>
              </a:rPr>
              <a:t>(300000);</a:t>
            </a:r>
            <a:endParaRPr sz="4000" dirty="0">
              <a:solidFill>
                <a:schemeClr val="lt1"/>
              </a:solidFill>
              <a:latin typeface="Montserrat Bold" pitchFamily="2" charset="0"/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937625" y="2200798"/>
            <a:ext cx="4144915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/>
              <a:t>  5 Minutes Break! Rise and relax!</a:t>
            </a:r>
            <a:endParaRPr sz="2400" i="1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142</a:t>
            </a:fld>
            <a:endParaRPr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A1E79E3-F615-7117-28BC-821E8E1D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57" y="1971048"/>
            <a:ext cx="3068719" cy="30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5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Unification of Valeria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441426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You are a member of the High Council tasked with merging K dominions to restore stability. You have a huge (</a:t>
            </a:r>
            <a:r>
              <a:rPr lang="en-US" sz="1800" dirty="0" err="1">
                <a:latin typeface="Montserrat SemiBold" pitchFamily="2" charset="0"/>
              </a:rPr>
              <a:t>anonymised</a:t>
            </a:r>
            <a:r>
              <a:rPr lang="en-US" sz="1800" dirty="0">
                <a:latin typeface="Montserrat SemiBold" pitchFamily="2" charset="0"/>
              </a:rPr>
              <a:t>) dataset that consists of Land ID and Power, for example, it looks something like: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985A0F0C-75D0-0D9B-2C3B-2F5688540828}"/>
              </a:ext>
            </a:extLst>
          </p:cNvPr>
          <p:cNvSpPr txBox="1">
            <a:spLocks/>
          </p:cNvSpPr>
          <p:nvPr/>
        </p:nvSpPr>
        <p:spPr>
          <a:xfrm>
            <a:off x="714000" y="3199461"/>
            <a:ext cx="441426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solidFill>
                  <a:schemeClr val="accent5"/>
                </a:solidFill>
                <a:latin typeface="Montserrat SemiBold" pitchFamily="2" charset="0"/>
              </a:rPr>
              <a:t>Unique Identifier – Land ID – Power Level</a:t>
            </a:r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212C220-8E0D-C9F1-74ED-B5AB24BF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338970"/>
            <a:ext cx="2897546" cy="21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50976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Goal: Divide dataset into “</a:t>
            </a:r>
            <a:r>
              <a:rPr lang="en-US" sz="1800" dirty="0" err="1">
                <a:latin typeface="Montserrat SemiBold" pitchFamily="2" charset="0"/>
              </a:rPr>
              <a:t>equi</a:t>
            </a:r>
            <a:r>
              <a:rPr lang="en-US" sz="1800" dirty="0">
                <a:latin typeface="Montserrat SemiBold" pitchFamily="2" charset="0"/>
              </a:rPr>
              <a:t>-power” ID ranges.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DE6A4-9C9A-5FBB-977D-307FAB930036}"/>
              </a:ext>
            </a:extLst>
          </p:cNvPr>
          <p:cNvSpPr/>
          <p:nvPr/>
        </p:nvSpPr>
        <p:spPr>
          <a:xfrm>
            <a:off x="792480" y="2061268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150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F60D3-A5A8-B01D-0C42-8BD91109C0B9}"/>
              </a:ext>
            </a:extLst>
          </p:cNvPr>
          <p:cNvSpPr/>
          <p:nvPr/>
        </p:nvSpPr>
        <p:spPr>
          <a:xfrm>
            <a:off x="792480" y="2726937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798CA-F09E-2A54-14BF-6FA30679A250}"/>
              </a:ext>
            </a:extLst>
          </p:cNvPr>
          <p:cNvSpPr/>
          <p:nvPr/>
        </p:nvSpPr>
        <p:spPr>
          <a:xfrm>
            <a:off x="1578300" y="2061268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FCA6A-7D95-E6D2-2CEE-FC80BE98CDDF}"/>
              </a:ext>
            </a:extLst>
          </p:cNvPr>
          <p:cNvSpPr/>
          <p:nvPr/>
        </p:nvSpPr>
        <p:spPr>
          <a:xfrm>
            <a:off x="1578300" y="2726937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D7F0A-90C7-753F-65E2-6D92447D4021}"/>
              </a:ext>
            </a:extLst>
          </p:cNvPr>
          <p:cNvSpPr/>
          <p:nvPr/>
        </p:nvSpPr>
        <p:spPr>
          <a:xfrm>
            <a:off x="2852136" y="2061268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96F4A9-49D2-5438-6B50-F97A47F15D31}"/>
              </a:ext>
            </a:extLst>
          </p:cNvPr>
          <p:cNvSpPr/>
          <p:nvPr/>
        </p:nvSpPr>
        <p:spPr>
          <a:xfrm>
            <a:off x="2852136" y="2726937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9D048-1332-1FF2-21DC-50701416E439}"/>
              </a:ext>
            </a:extLst>
          </p:cNvPr>
          <p:cNvSpPr/>
          <p:nvPr/>
        </p:nvSpPr>
        <p:spPr>
          <a:xfrm>
            <a:off x="3667296" y="2061268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C2060-1B08-9C07-7C1D-E82BD3BD49DC}"/>
              </a:ext>
            </a:extLst>
          </p:cNvPr>
          <p:cNvSpPr/>
          <p:nvPr/>
        </p:nvSpPr>
        <p:spPr>
          <a:xfrm>
            <a:off x="3667296" y="2726937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A3284-A06C-B271-BA08-D24023D6C4D0}"/>
              </a:ext>
            </a:extLst>
          </p:cNvPr>
          <p:cNvSpPr/>
          <p:nvPr/>
        </p:nvSpPr>
        <p:spPr>
          <a:xfrm>
            <a:off x="4860396" y="2061268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64F88-687C-4080-3951-8E4A6A412F3C}"/>
              </a:ext>
            </a:extLst>
          </p:cNvPr>
          <p:cNvSpPr/>
          <p:nvPr/>
        </p:nvSpPr>
        <p:spPr>
          <a:xfrm>
            <a:off x="4860396" y="2726937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56520D8-C806-424E-1565-9ACD82BD7905}"/>
              </a:ext>
            </a:extLst>
          </p:cNvPr>
          <p:cNvSpPr/>
          <p:nvPr/>
        </p:nvSpPr>
        <p:spPr>
          <a:xfrm rot="16200000" flipV="1">
            <a:off x="1467249" y="2609031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5DB0FA3A-39D9-06C4-ACF9-414984F64DE4}"/>
              </a:ext>
            </a:extLst>
          </p:cNvPr>
          <p:cNvSpPr txBox="1">
            <a:spLocks/>
          </p:cNvSpPr>
          <p:nvPr/>
        </p:nvSpPr>
        <p:spPr>
          <a:xfrm>
            <a:off x="970397" y="3442021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ID 0 - 4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AEE92133-13A6-2FD4-42AE-0D8E4D049C0F}"/>
              </a:ext>
            </a:extLst>
          </p:cNvPr>
          <p:cNvSpPr/>
          <p:nvPr/>
        </p:nvSpPr>
        <p:spPr>
          <a:xfrm rot="16200000" flipV="1">
            <a:off x="3548515" y="2609032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Google Shape;336;p36">
            <a:extLst>
              <a:ext uri="{FF2B5EF4-FFF2-40B4-BE49-F238E27FC236}">
                <a16:creationId xmlns:a16="http://schemas.microsoft.com/office/drawing/2014/main" id="{EB891819-1BC1-2192-A12C-31579DD96980}"/>
              </a:ext>
            </a:extLst>
          </p:cNvPr>
          <p:cNvSpPr txBox="1">
            <a:spLocks/>
          </p:cNvSpPr>
          <p:nvPr/>
        </p:nvSpPr>
        <p:spPr>
          <a:xfrm>
            <a:off x="3034276" y="3431510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ID 4 - 8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97648F85-EF64-6169-8D2E-AB440597F1C9}"/>
              </a:ext>
            </a:extLst>
          </p:cNvPr>
          <p:cNvSpPr/>
          <p:nvPr/>
        </p:nvSpPr>
        <p:spPr>
          <a:xfrm rot="16200000" flipV="1">
            <a:off x="5141166" y="2985036"/>
            <a:ext cx="136060" cy="760471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4E7C33C0-9BB1-1C00-B25A-3A3C30379CA9}"/>
              </a:ext>
            </a:extLst>
          </p:cNvPr>
          <p:cNvSpPr txBox="1">
            <a:spLocks/>
          </p:cNvSpPr>
          <p:nvPr/>
        </p:nvSpPr>
        <p:spPr>
          <a:xfrm>
            <a:off x="4795757" y="3442021"/>
            <a:ext cx="98503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ID 8+</a:t>
            </a:r>
          </a:p>
        </p:txBody>
      </p:sp>
      <p:sp>
        <p:nvSpPr>
          <p:cNvPr id="27" name="Google Shape;336;p36">
            <a:extLst>
              <a:ext uri="{FF2B5EF4-FFF2-40B4-BE49-F238E27FC236}">
                <a16:creationId xmlns:a16="http://schemas.microsoft.com/office/drawing/2014/main" id="{5778A478-DB55-25A3-245A-33EA5E6DA0CF}"/>
              </a:ext>
            </a:extLst>
          </p:cNvPr>
          <p:cNvSpPr txBox="1">
            <a:spLocks/>
          </p:cNvSpPr>
          <p:nvPr/>
        </p:nvSpPr>
        <p:spPr>
          <a:xfrm>
            <a:off x="710454" y="3991018"/>
            <a:ext cx="650976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e.g. for k = 3, recommended ID groups</a:t>
            </a:r>
          </a:p>
        </p:txBody>
      </p:sp>
      <p:pic>
        <p:nvPicPr>
          <p:cNvPr id="3" name="Picture 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016E79E-B01E-CEDA-7D29-F92906A1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67" y="1925470"/>
            <a:ext cx="2604591" cy="19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0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4698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(1) Find the rough estimate of the power of each ID group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3382BAD-E92E-8A70-7417-5BDA3C558CD5}"/>
              </a:ext>
            </a:extLst>
          </p:cNvPr>
          <p:cNvSpPr txBox="1">
            <a:spLocks/>
          </p:cNvSpPr>
          <p:nvPr/>
        </p:nvSpPr>
        <p:spPr>
          <a:xfrm>
            <a:off x="4920240" y="2707119"/>
            <a:ext cx="22349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  <a:latin typeface="Montserrat SemiBold" pitchFamily="2" charset="0"/>
              </a:rPr>
              <a:t>Sum = 453,000</a:t>
            </a:r>
          </a:p>
        </p:txBody>
      </p:sp>
      <p:sp>
        <p:nvSpPr>
          <p:cNvPr id="8" name="Google Shape;336;p36">
            <a:extLst>
              <a:ext uri="{FF2B5EF4-FFF2-40B4-BE49-F238E27FC236}">
                <a16:creationId xmlns:a16="http://schemas.microsoft.com/office/drawing/2014/main" id="{55B6AA47-47E7-FAD8-1A96-428C5B9F3734}"/>
              </a:ext>
            </a:extLst>
          </p:cNvPr>
          <p:cNvSpPr txBox="1">
            <a:spLocks/>
          </p:cNvSpPr>
          <p:nvPr/>
        </p:nvSpPr>
        <p:spPr>
          <a:xfrm>
            <a:off x="4058207" y="3560199"/>
            <a:ext cx="395900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Estimate power = sum / k</a:t>
            </a:r>
          </a:p>
        </p:txBody>
      </p:sp>
      <p:sp>
        <p:nvSpPr>
          <p:cNvPr id="27" name="Google Shape;336;p36">
            <a:extLst>
              <a:ext uri="{FF2B5EF4-FFF2-40B4-BE49-F238E27FC236}">
                <a16:creationId xmlns:a16="http://schemas.microsoft.com/office/drawing/2014/main" id="{710BAB1F-25E9-4C28-05E9-D5A4EB8EEB21}"/>
              </a:ext>
            </a:extLst>
          </p:cNvPr>
          <p:cNvSpPr txBox="1">
            <a:spLocks/>
          </p:cNvSpPr>
          <p:nvPr/>
        </p:nvSpPr>
        <p:spPr>
          <a:xfrm>
            <a:off x="6278393" y="3933939"/>
            <a:ext cx="164689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</a:t>
            </a:r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151,000</a:t>
            </a:r>
          </a:p>
        </p:txBody>
      </p:sp>
      <p:sp>
        <p:nvSpPr>
          <p:cNvPr id="28" name="Google Shape;336;p36">
            <a:extLst>
              <a:ext uri="{FF2B5EF4-FFF2-40B4-BE49-F238E27FC236}">
                <a16:creationId xmlns:a16="http://schemas.microsoft.com/office/drawing/2014/main" id="{6358BCC9-71D0-80D9-0BD7-D661DEBCCF01}"/>
              </a:ext>
            </a:extLst>
          </p:cNvPr>
          <p:cNvSpPr txBox="1">
            <a:spLocks/>
          </p:cNvSpPr>
          <p:nvPr/>
        </p:nvSpPr>
        <p:spPr>
          <a:xfrm>
            <a:off x="1019940" y="1583301"/>
            <a:ext cx="74698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e.g. for the previous dataset and k = 3,</a:t>
            </a:r>
          </a:p>
        </p:txBody>
      </p:sp>
      <p:pic>
        <p:nvPicPr>
          <p:cNvPr id="4" name="Picture 3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51891FB9-B957-59A0-96D7-C668F948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40" y="2507163"/>
            <a:ext cx="2604591" cy="197014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9BFA03-30F0-8241-33CD-BF1E79E41AA3}"/>
              </a:ext>
            </a:extLst>
          </p:cNvPr>
          <p:cNvSpPr/>
          <p:nvPr/>
        </p:nvSpPr>
        <p:spPr>
          <a:xfrm>
            <a:off x="2034046" y="2315182"/>
            <a:ext cx="1394460" cy="2080260"/>
          </a:xfrm>
          <a:prstGeom prst="roundRect">
            <a:avLst>
              <a:gd name="adj" fmla="val 901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256572-0097-C907-450C-24A28B91E46C}"/>
              </a:ext>
            </a:extLst>
          </p:cNvPr>
          <p:cNvCxnSpPr/>
          <p:nvPr/>
        </p:nvCxnSpPr>
        <p:spPr>
          <a:xfrm flipV="1">
            <a:off x="3383280" y="2925214"/>
            <a:ext cx="1371600" cy="2019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25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" grpId="0"/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649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(2) We want to find the smallest IDs with total </a:t>
            </a:r>
            <a:br>
              <a:rPr lang="en-US" sz="1800" dirty="0">
                <a:latin typeface="Montserrat SemiBold" pitchFamily="2" charset="0"/>
              </a:rPr>
            </a:br>
            <a:r>
              <a:rPr lang="en-US" sz="1800" dirty="0">
                <a:latin typeface="Montserrat SemiBold" pitchFamily="2" charset="0"/>
              </a:rPr>
              <a:t>      power of </a:t>
            </a:r>
            <a:r>
              <a:rPr lang="en-US" sz="1800" b="1" u="sng" dirty="0">
                <a:latin typeface="Montserrat SemiBold" pitchFamily="2" charset="0"/>
              </a:rPr>
              <a:t>at most</a:t>
            </a:r>
            <a:r>
              <a:rPr lang="en-US" sz="1800" b="1" dirty="0">
                <a:latin typeface="Montserrat SemiBold" pitchFamily="2" charset="0"/>
              </a:rPr>
              <a:t> sum/k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553FD-776C-265B-6BE7-B9E4ADC93F1B}"/>
              </a:ext>
            </a:extLst>
          </p:cNvPr>
          <p:cNvSpPr/>
          <p:nvPr/>
        </p:nvSpPr>
        <p:spPr>
          <a:xfrm>
            <a:off x="2087880" y="257175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150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30DC4-48F7-A718-20E8-59E427991797}"/>
              </a:ext>
            </a:extLst>
          </p:cNvPr>
          <p:cNvSpPr/>
          <p:nvPr/>
        </p:nvSpPr>
        <p:spPr>
          <a:xfrm>
            <a:off x="2087880" y="317318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B08CB-802C-3838-DDDC-F0BEC20CCDA4}"/>
              </a:ext>
            </a:extLst>
          </p:cNvPr>
          <p:cNvSpPr/>
          <p:nvPr/>
        </p:nvSpPr>
        <p:spPr>
          <a:xfrm>
            <a:off x="4001202" y="257175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93EE0-D76C-8139-1387-7E968D263456}"/>
              </a:ext>
            </a:extLst>
          </p:cNvPr>
          <p:cNvSpPr/>
          <p:nvPr/>
        </p:nvSpPr>
        <p:spPr>
          <a:xfrm>
            <a:off x="4001202" y="317318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302EF-9009-9588-009B-8B4C956DA294}"/>
              </a:ext>
            </a:extLst>
          </p:cNvPr>
          <p:cNvSpPr/>
          <p:nvPr/>
        </p:nvSpPr>
        <p:spPr>
          <a:xfrm>
            <a:off x="3044541" y="257175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370F-1C51-E874-474C-0EDB982AF93E}"/>
              </a:ext>
            </a:extLst>
          </p:cNvPr>
          <p:cNvSpPr/>
          <p:nvPr/>
        </p:nvSpPr>
        <p:spPr>
          <a:xfrm>
            <a:off x="3044541" y="317318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FD954-9412-4ACD-BBCC-AB3005D5835D}"/>
              </a:ext>
            </a:extLst>
          </p:cNvPr>
          <p:cNvSpPr/>
          <p:nvPr/>
        </p:nvSpPr>
        <p:spPr>
          <a:xfrm>
            <a:off x="5914524" y="257175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9E2F7-3E1B-736C-A91B-DF3686FD5DAB}"/>
              </a:ext>
            </a:extLst>
          </p:cNvPr>
          <p:cNvSpPr/>
          <p:nvPr/>
        </p:nvSpPr>
        <p:spPr>
          <a:xfrm>
            <a:off x="5914524" y="317318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C5CD5-A8F9-29B2-B216-A08994498200}"/>
              </a:ext>
            </a:extLst>
          </p:cNvPr>
          <p:cNvSpPr/>
          <p:nvPr/>
        </p:nvSpPr>
        <p:spPr>
          <a:xfrm>
            <a:off x="4957863" y="257175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64E70-7034-1A95-5B3C-128FDE93F9C6}"/>
              </a:ext>
            </a:extLst>
          </p:cNvPr>
          <p:cNvSpPr/>
          <p:nvPr/>
        </p:nvSpPr>
        <p:spPr>
          <a:xfrm>
            <a:off x="4957863" y="317318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C7249-E999-1F45-122C-17AF27A4654B}"/>
              </a:ext>
            </a:extLst>
          </p:cNvPr>
          <p:cNvSpPr/>
          <p:nvPr/>
        </p:nvSpPr>
        <p:spPr>
          <a:xfrm>
            <a:off x="2087880" y="368595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D561C-06AE-9872-CA0B-0ECE43396D0F}"/>
              </a:ext>
            </a:extLst>
          </p:cNvPr>
          <p:cNvSpPr/>
          <p:nvPr/>
        </p:nvSpPr>
        <p:spPr>
          <a:xfrm>
            <a:off x="4001202" y="368595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6C179-7E51-731D-0CA6-671DF5E643EA}"/>
              </a:ext>
            </a:extLst>
          </p:cNvPr>
          <p:cNvSpPr/>
          <p:nvPr/>
        </p:nvSpPr>
        <p:spPr>
          <a:xfrm>
            <a:off x="3044541" y="368595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DBB1B-8182-A6E7-FEAD-001F6B7A4508}"/>
              </a:ext>
            </a:extLst>
          </p:cNvPr>
          <p:cNvSpPr/>
          <p:nvPr/>
        </p:nvSpPr>
        <p:spPr>
          <a:xfrm>
            <a:off x="5914524" y="368595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15813-7930-C350-8E14-4B5781417A55}"/>
              </a:ext>
            </a:extLst>
          </p:cNvPr>
          <p:cNvSpPr/>
          <p:nvPr/>
        </p:nvSpPr>
        <p:spPr>
          <a:xfrm>
            <a:off x="4957863" y="368595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1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0CB8A-21E9-DE35-6F13-5476D39DF786}"/>
              </a:ext>
            </a:extLst>
          </p:cNvPr>
          <p:cNvSpPr/>
          <p:nvPr/>
        </p:nvSpPr>
        <p:spPr>
          <a:xfrm>
            <a:off x="754379" y="1333500"/>
            <a:ext cx="2259681" cy="3048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649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Partition the IDs</a:t>
            </a:r>
          </a:p>
          <a:p>
            <a:r>
              <a:rPr lang="en-US" sz="1050" dirty="0">
                <a:latin typeface="Montserrat SemiBold" pitchFamily="2" charset="0"/>
              </a:rPr>
              <a:t> </a:t>
            </a:r>
            <a:endParaRPr lang="en-US" sz="700" dirty="0">
              <a:latin typeface="Montserrat SemiBold" pitchFamily="2" charset="0"/>
            </a:endParaRPr>
          </a:p>
          <a:p>
            <a:r>
              <a:rPr lang="en-US" sz="1800" dirty="0">
                <a:latin typeface="Montserrat SemiBold" pitchFamily="2" charset="0"/>
              </a:rPr>
              <a:t>Use </a:t>
            </a:r>
            <a:r>
              <a:rPr lang="en-US" sz="1800" dirty="0" err="1">
                <a:latin typeface="Montserrat SemiBold" pitchFamily="2" charset="0"/>
              </a:rPr>
              <a:t>QuickSelect</a:t>
            </a:r>
            <a:r>
              <a:rPr lang="en-US" sz="1800" dirty="0">
                <a:latin typeface="Montserrat SemiBold" pitchFamily="2" charset="0"/>
              </a:rPr>
              <a:t> to find median based on ID, then partition based on that ID.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553FD-776C-265B-6BE7-B9E4ADC93F1B}"/>
              </a:ext>
            </a:extLst>
          </p:cNvPr>
          <p:cNvSpPr/>
          <p:nvPr/>
        </p:nvSpPr>
        <p:spPr>
          <a:xfrm>
            <a:off x="2087880" y="273513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150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30DC4-48F7-A718-20E8-59E427991797}"/>
              </a:ext>
            </a:extLst>
          </p:cNvPr>
          <p:cNvSpPr/>
          <p:nvPr/>
        </p:nvSpPr>
        <p:spPr>
          <a:xfrm>
            <a:off x="2087880" y="333656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B08CB-802C-3838-DDDC-F0BEC20CCDA4}"/>
              </a:ext>
            </a:extLst>
          </p:cNvPr>
          <p:cNvSpPr/>
          <p:nvPr/>
        </p:nvSpPr>
        <p:spPr>
          <a:xfrm>
            <a:off x="3044541" y="273513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93EE0-D76C-8139-1387-7E968D263456}"/>
              </a:ext>
            </a:extLst>
          </p:cNvPr>
          <p:cNvSpPr/>
          <p:nvPr/>
        </p:nvSpPr>
        <p:spPr>
          <a:xfrm>
            <a:off x="3044541" y="333656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302EF-9009-9588-009B-8B4C956DA294}"/>
              </a:ext>
            </a:extLst>
          </p:cNvPr>
          <p:cNvSpPr/>
          <p:nvPr/>
        </p:nvSpPr>
        <p:spPr>
          <a:xfrm>
            <a:off x="4001202" y="273513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370F-1C51-E874-474C-0EDB982AF93E}"/>
              </a:ext>
            </a:extLst>
          </p:cNvPr>
          <p:cNvSpPr/>
          <p:nvPr/>
        </p:nvSpPr>
        <p:spPr>
          <a:xfrm>
            <a:off x="4001202" y="333656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FD954-9412-4ACD-BBCC-AB3005D5835D}"/>
              </a:ext>
            </a:extLst>
          </p:cNvPr>
          <p:cNvSpPr/>
          <p:nvPr/>
        </p:nvSpPr>
        <p:spPr>
          <a:xfrm>
            <a:off x="5914524" y="273513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9E2F7-3E1B-736C-A91B-DF3686FD5DAB}"/>
              </a:ext>
            </a:extLst>
          </p:cNvPr>
          <p:cNvSpPr/>
          <p:nvPr/>
        </p:nvSpPr>
        <p:spPr>
          <a:xfrm>
            <a:off x="5914524" y="333656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C5CD5-A8F9-29B2-B216-A08994498200}"/>
              </a:ext>
            </a:extLst>
          </p:cNvPr>
          <p:cNvSpPr/>
          <p:nvPr/>
        </p:nvSpPr>
        <p:spPr>
          <a:xfrm>
            <a:off x="4957863" y="273513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64E70-7034-1A95-5B3C-128FDE93F9C6}"/>
              </a:ext>
            </a:extLst>
          </p:cNvPr>
          <p:cNvSpPr/>
          <p:nvPr/>
        </p:nvSpPr>
        <p:spPr>
          <a:xfrm>
            <a:off x="4957863" y="333656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C7249-E999-1F45-122C-17AF27A4654B}"/>
              </a:ext>
            </a:extLst>
          </p:cNvPr>
          <p:cNvSpPr/>
          <p:nvPr/>
        </p:nvSpPr>
        <p:spPr>
          <a:xfrm>
            <a:off x="2087880" y="384933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D561C-06AE-9872-CA0B-0ECE43396D0F}"/>
              </a:ext>
            </a:extLst>
          </p:cNvPr>
          <p:cNvSpPr/>
          <p:nvPr/>
        </p:nvSpPr>
        <p:spPr>
          <a:xfrm>
            <a:off x="3044541" y="384933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6C179-7E51-731D-0CA6-671DF5E643EA}"/>
              </a:ext>
            </a:extLst>
          </p:cNvPr>
          <p:cNvSpPr/>
          <p:nvPr/>
        </p:nvSpPr>
        <p:spPr>
          <a:xfrm>
            <a:off x="4001202" y="384933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DBB1B-8182-A6E7-FEAD-001F6B7A4508}"/>
              </a:ext>
            </a:extLst>
          </p:cNvPr>
          <p:cNvSpPr/>
          <p:nvPr/>
        </p:nvSpPr>
        <p:spPr>
          <a:xfrm>
            <a:off x="5914524" y="384933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15813-7930-C350-8E14-4B5781417A55}"/>
              </a:ext>
            </a:extLst>
          </p:cNvPr>
          <p:cNvSpPr/>
          <p:nvPr/>
        </p:nvSpPr>
        <p:spPr>
          <a:xfrm>
            <a:off x="4957863" y="384933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6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553FD-776C-265B-6BE7-B9E4ADC93F1B}"/>
              </a:ext>
            </a:extLst>
          </p:cNvPr>
          <p:cNvSpPr/>
          <p:nvPr/>
        </p:nvSpPr>
        <p:spPr>
          <a:xfrm>
            <a:off x="2087880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150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30DC4-48F7-A718-20E8-59E427991797}"/>
              </a:ext>
            </a:extLst>
          </p:cNvPr>
          <p:cNvSpPr/>
          <p:nvPr/>
        </p:nvSpPr>
        <p:spPr>
          <a:xfrm>
            <a:off x="2087880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B08CB-802C-3838-DDDC-F0BEC20CCDA4}"/>
              </a:ext>
            </a:extLst>
          </p:cNvPr>
          <p:cNvSpPr/>
          <p:nvPr/>
        </p:nvSpPr>
        <p:spPr>
          <a:xfrm>
            <a:off x="2898660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93EE0-D76C-8139-1387-7E968D263456}"/>
              </a:ext>
            </a:extLst>
          </p:cNvPr>
          <p:cNvSpPr/>
          <p:nvPr/>
        </p:nvSpPr>
        <p:spPr>
          <a:xfrm>
            <a:off x="2898660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302EF-9009-9588-009B-8B4C956DA294}"/>
              </a:ext>
            </a:extLst>
          </p:cNvPr>
          <p:cNvSpPr/>
          <p:nvPr/>
        </p:nvSpPr>
        <p:spPr>
          <a:xfrm>
            <a:off x="4001202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370F-1C51-E874-474C-0EDB982AF93E}"/>
              </a:ext>
            </a:extLst>
          </p:cNvPr>
          <p:cNvSpPr/>
          <p:nvPr/>
        </p:nvSpPr>
        <p:spPr>
          <a:xfrm>
            <a:off x="4001202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FD954-9412-4ACD-BBCC-AB3005D5835D}"/>
              </a:ext>
            </a:extLst>
          </p:cNvPr>
          <p:cNvSpPr/>
          <p:nvPr/>
        </p:nvSpPr>
        <p:spPr>
          <a:xfrm>
            <a:off x="5914524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9E2F7-3E1B-736C-A91B-DF3686FD5DAB}"/>
              </a:ext>
            </a:extLst>
          </p:cNvPr>
          <p:cNvSpPr/>
          <p:nvPr/>
        </p:nvSpPr>
        <p:spPr>
          <a:xfrm>
            <a:off x="5914524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C5CD5-A8F9-29B2-B216-A08994498200}"/>
              </a:ext>
            </a:extLst>
          </p:cNvPr>
          <p:cNvSpPr/>
          <p:nvPr/>
        </p:nvSpPr>
        <p:spPr>
          <a:xfrm>
            <a:off x="5103744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64E70-7034-1A95-5B3C-128FDE93F9C6}"/>
              </a:ext>
            </a:extLst>
          </p:cNvPr>
          <p:cNvSpPr/>
          <p:nvPr/>
        </p:nvSpPr>
        <p:spPr>
          <a:xfrm>
            <a:off x="5103744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C7249-E999-1F45-122C-17AF27A4654B}"/>
              </a:ext>
            </a:extLst>
          </p:cNvPr>
          <p:cNvSpPr/>
          <p:nvPr/>
        </p:nvSpPr>
        <p:spPr>
          <a:xfrm>
            <a:off x="2087880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D561C-06AE-9872-CA0B-0ECE43396D0F}"/>
              </a:ext>
            </a:extLst>
          </p:cNvPr>
          <p:cNvSpPr/>
          <p:nvPr/>
        </p:nvSpPr>
        <p:spPr>
          <a:xfrm>
            <a:off x="2898660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6C179-7E51-731D-0CA6-671DF5E643EA}"/>
              </a:ext>
            </a:extLst>
          </p:cNvPr>
          <p:cNvSpPr/>
          <p:nvPr/>
        </p:nvSpPr>
        <p:spPr>
          <a:xfrm>
            <a:off x="4001202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DBB1B-8182-A6E7-FEAD-001F6B7A4508}"/>
              </a:ext>
            </a:extLst>
          </p:cNvPr>
          <p:cNvSpPr/>
          <p:nvPr/>
        </p:nvSpPr>
        <p:spPr>
          <a:xfrm>
            <a:off x="5914524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15813-7930-C350-8E14-4B5781417A55}"/>
              </a:ext>
            </a:extLst>
          </p:cNvPr>
          <p:cNvSpPr/>
          <p:nvPr/>
        </p:nvSpPr>
        <p:spPr>
          <a:xfrm>
            <a:off x="5103744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31C61-6A0A-D3F7-8651-5B6C49A33A07}"/>
              </a:ext>
            </a:extLst>
          </p:cNvPr>
          <p:cNvSpPr/>
          <p:nvPr/>
        </p:nvSpPr>
        <p:spPr>
          <a:xfrm>
            <a:off x="754379" y="1333500"/>
            <a:ext cx="2857501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79C741B4-42BC-D7A5-11C5-BF1173AF39F6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759203D7-8628-D931-BBF3-BD307A598803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649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Check Each ID Group</a:t>
            </a:r>
          </a:p>
          <a:p>
            <a:r>
              <a:rPr lang="en-US" sz="1050" dirty="0">
                <a:latin typeface="Montserrat SemiBold" pitchFamily="2" charset="0"/>
              </a:rPr>
              <a:t> </a:t>
            </a:r>
            <a:endParaRPr lang="en-US" sz="700" dirty="0">
              <a:latin typeface="Montserrat SemiBold" pitchFamily="2" charset="0"/>
            </a:endParaRPr>
          </a:p>
          <a:p>
            <a:r>
              <a:rPr lang="en-US" sz="1800" dirty="0">
                <a:latin typeface="Montserrat SemiBold" pitchFamily="2" charset="0"/>
              </a:rPr>
              <a:t>Check the total in left/right partition.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9B1D3E-F45B-8E5F-76A8-427676F17777}"/>
              </a:ext>
            </a:extLst>
          </p:cNvPr>
          <p:cNvSpPr/>
          <p:nvPr/>
        </p:nvSpPr>
        <p:spPr>
          <a:xfrm>
            <a:off x="1965960" y="2571750"/>
            <a:ext cx="1752600" cy="1840230"/>
          </a:xfrm>
          <a:prstGeom prst="roundRect">
            <a:avLst>
              <a:gd name="adj" fmla="val 9136"/>
            </a:avLst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6C5FD2-1D3C-D189-924F-E3C61283B98B}"/>
              </a:ext>
            </a:extLst>
          </p:cNvPr>
          <p:cNvSpPr/>
          <p:nvPr/>
        </p:nvSpPr>
        <p:spPr>
          <a:xfrm>
            <a:off x="4997064" y="2571750"/>
            <a:ext cx="1752600" cy="1840230"/>
          </a:xfrm>
          <a:prstGeom prst="roundRect">
            <a:avLst>
              <a:gd name="adj" fmla="val 913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5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553FD-776C-265B-6BE7-B9E4ADC93F1B}"/>
              </a:ext>
            </a:extLst>
          </p:cNvPr>
          <p:cNvSpPr/>
          <p:nvPr/>
        </p:nvSpPr>
        <p:spPr>
          <a:xfrm>
            <a:off x="2087880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150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30DC4-48F7-A718-20E8-59E427991797}"/>
              </a:ext>
            </a:extLst>
          </p:cNvPr>
          <p:cNvSpPr/>
          <p:nvPr/>
        </p:nvSpPr>
        <p:spPr>
          <a:xfrm>
            <a:off x="2087880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B08CB-802C-3838-DDDC-F0BEC20CCDA4}"/>
              </a:ext>
            </a:extLst>
          </p:cNvPr>
          <p:cNvSpPr/>
          <p:nvPr/>
        </p:nvSpPr>
        <p:spPr>
          <a:xfrm>
            <a:off x="2898660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93EE0-D76C-8139-1387-7E968D263456}"/>
              </a:ext>
            </a:extLst>
          </p:cNvPr>
          <p:cNvSpPr/>
          <p:nvPr/>
        </p:nvSpPr>
        <p:spPr>
          <a:xfrm>
            <a:off x="2898660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>
                <a:latin typeface="Montserrat SemiBold" pitchFamily="2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302EF-9009-9588-009B-8B4C956DA294}"/>
              </a:ext>
            </a:extLst>
          </p:cNvPr>
          <p:cNvSpPr/>
          <p:nvPr/>
        </p:nvSpPr>
        <p:spPr>
          <a:xfrm>
            <a:off x="4001202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370F-1C51-E874-474C-0EDB982AF93E}"/>
              </a:ext>
            </a:extLst>
          </p:cNvPr>
          <p:cNvSpPr/>
          <p:nvPr/>
        </p:nvSpPr>
        <p:spPr>
          <a:xfrm>
            <a:off x="4001202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FD954-9412-4ACD-BBCC-AB3005D5835D}"/>
              </a:ext>
            </a:extLst>
          </p:cNvPr>
          <p:cNvSpPr/>
          <p:nvPr/>
        </p:nvSpPr>
        <p:spPr>
          <a:xfrm>
            <a:off x="5914524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9E2F7-3E1B-736C-A91B-DF3686FD5DAB}"/>
              </a:ext>
            </a:extLst>
          </p:cNvPr>
          <p:cNvSpPr/>
          <p:nvPr/>
        </p:nvSpPr>
        <p:spPr>
          <a:xfrm>
            <a:off x="5914524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60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C5CD5-A8F9-29B2-B216-A08994498200}"/>
              </a:ext>
            </a:extLst>
          </p:cNvPr>
          <p:cNvSpPr/>
          <p:nvPr/>
        </p:nvSpPr>
        <p:spPr>
          <a:xfrm>
            <a:off x="5103744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64E70-7034-1A95-5B3C-128FDE93F9C6}"/>
              </a:ext>
            </a:extLst>
          </p:cNvPr>
          <p:cNvSpPr/>
          <p:nvPr/>
        </p:nvSpPr>
        <p:spPr>
          <a:xfrm>
            <a:off x="5103744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C7249-E999-1F45-122C-17AF27A4654B}"/>
              </a:ext>
            </a:extLst>
          </p:cNvPr>
          <p:cNvSpPr/>
          <p:nvPr/>
        </p:nvSpPr>
        <p:spPr>
          <a:xfrm>
            <a:off x="2087880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D561C-06AE-9872-CA0B-0ECE43396D0F}"/>
              </a:ext>
            </a:extLst>
          </p:cNvPr>
          <p:cNvSpPr/>
          <p:nvPr/>
        </p:nvSpPr>
        <p:spPr>
          <a:xfrm>
            <a:off x="2898660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6C179-7E51-731D-0CA6-671DF5E643EA}"/>
              </a:ext>
            </a:extLst>
          </p:cNvPr>
          <p:cNvSpPr/>
          <p:nvPr/>
        </p:nvSpPr>
        <p:spPr>
          <a:xfrm>
            <a:off x="4001202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DBB1B-8182-A6E7-FEAD-001F6B7A4508}"/>
              </a:ext>
            </a:extLst>
          </p:cNvPr>
          <p:cNvSpPr/>
          <p:nvPr/>
        </p:nvSpPr>
        <p:spPr>
          <a:xfrm>
            <a:off x="5914524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15813-7930-C350-8E14-4B5781417A55}"/>
              </a:ext>
            </a:extLst>
          </p:cNvPr>
          <p:cNvSpPr/>
          <p:nvPr/>
        </p:nvSpPr>
        <p:spPr>
          <a:xfrm>
            <a:off x="5103744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31C61-6A0A-D3F7-8651-5B6C49A33A07}"/>
              </a:ext>
            </a:extLst>
          </p:cNvPr>
          <p:cNvSpPr/>
          <p:nvPr/>
        </p:nvSpPr>
        <p:spPr>
          <a:xfrm>
            <a:off x="754379" y="1333500"/>
            <a:ext cx="2857501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79C741B4-42BC-D7A5-11C5-BF1173AF39F6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759203D7-8628-D931-BBF3-BD307A598803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649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Check Each ID Group</a:t>
            </a:r>
          </a:p>
          <a:p>
            <a:r>
              <a:rPr lang="en-US" sz="1050" dirty="0">
                <a:latin typeface="Montserrat SemiBold" pitchFamily="2" charset="0"/>
              </a:rPr>
              <a:t> </a:t>
            </a:r>
            <a:endParaRPr lang="en-US" sz="700" dirty="0">
              <a:latin typeface="Montserrat SemiBold" pitchFamily="2" charset="0"/>
            </a:endParaRPr>
          </a:p>
          <a:p>
            <a:r>
              <a:rPr lang="en-US" sz="1800" dirty="0">
                <a:latin typeface="Montserrat SemiBold" pitchFamily="2" charset="0"/>
              </a:rPr>
              <a:t>If target is on the left, you can recurse directly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9B1D3E-F45B-8E5F-76A8-427676F17777}"/>
              </a:ext>
            </a:extLst>
          </p:cNvPr>
          <p:cNvSpPr/>
          <p:nvPr/>
        </p:nvSpPr>
        <p:spPr>
          <a:xfrm>
            <a:off x="1965960" y="2571750"/>
            <a:ext cx="1752600" cy="1840230"/>
          </a:xfrm>
          <a:prstGeom prst="roundRect">
            <a:avLst>
              <a:gd name="adj" fmla="val 9136"/>
            </a:avLst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6C5FD2-1D3C-D189-924F-E3C61283B98B}"/>
              </a:ext>
            </a:extLst>
          </p:cNvPr>
          <p:cNvSpPr/>
          <p:nvPr/>
        </p:nvSpPr>
        <p:spPr>
          <a:xfrm>
            <a:off x="4997064" y="2571750"/>
            <a:ext cx="1752600" cy="1840230"/>
          </a:xfrm>
          <a:prstGeom prst="roundRect">
            <a:avLst>
              <a:gd name="adj" fmla="val 913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F9B7C-FB34-6C3B-4749-C0AC808928E9}"/>
              </a:ext>
            </a:extLst>
          </p:cNvPr>
          <p:cNvSpPr/>
          <p:nvPr/>
        </p:nvSpPr>
        <p:spPr>
          <a:xfrm>
            <a:off x="3896490" y="2245995"/>
            <a:ext cx="3276600" cy="249174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032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5ADDAC7D-A73C-DA49-5D91-64BB0C3B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79091" y="-2756788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806578"/>
            <a:ext cx="685799" cy="68579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>
            <a:off x="3890542" y="907011"/>
            <a:ext cx="1272009" cy="5449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1391944"/>
            <a:ext cx="559348" cy="18275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1391944"/>
            <a:ext cx="536869" cy="18275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>
            <a:extLst>
              <a:ext uri="{FF2B5EF4-FFF2-40B4-BE49-F238E27FC236}">
                <a16:creationId xmlns:a16="http://schemas.microsoft.com/office/drawing/2014/main" id="{9DF54A24-0DF1-0739-75E9-DD9AE67B7E38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575F398B-D896-1262-E9CE-EA3D3A490B5F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41C98007-F846-DE3A-4566-746E4D03227F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130A0CBC-695D-2943-CBDE-267D3FE2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7" y="676875"/>
            <a:ext cx="7713300" cy="464100"/>
          </a:xfrm>
        </p:spPr>
        <p:txBody>
          <a:bodyPr/>
          <a:lstStyle/>
          <a:p>
            <a:r>
              <a:rPr lang="en-US" sz="3200" dirty="0"/>
              <a:t>Right</a:t>
            </a:r>
            <a:br>
              <a:rPr lang="en-US" sz="3200" dirty="0"/>
            </a:br>
            <a:r>
              <a:rPr lang="en-US" sz="3200" dirty="0"/>
              <a:t>Rotate</a:t>
            </a:r>
            <a:endParaRPr lang="en-SG" sz="3200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F599E4F-1E89-8613-2862-95B13689915C}"/>
              </a:ext>
            </a:extLst>
          </p:cNvPr>
          <p:cNvSpPr/>
          <p:nvPr/>
        </p:nvSpPr>
        <p:spPr>
          <a:xfrm>
            <a:off x="3792462" y="1965966"/>
            <a:ext cx="766584" cy="76658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7F5E86AD-A502-A4FD-FFD0-D3B5127A87F4}"/>
              </a:ext>
            </a:extLst>
          </p:cNvPr>
          <p:cNvSpPr/>
          <p:nvPr/>
        </p:nvSpPr>
        <p:spPr>
          <a:xfrm>
            <a:off x="4240019" y="806578"/>
            <a:ext cx="766584" cy="76658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oogle Shape;337;p36">
            <a:extLst>
              <a:ext uri="{FF2B5EF4-FFF2-40B4-BE49-F238E27FC236}">
                <a16:creationId xmlns:a16="http://schemas.microsoft.com/office/drawing/2014/main" id="{01458F4C-5D32-2490-D29E-F1BBD895CE77}"/>
              </a:ext>
            </a:extLst>
          </p:cNvPr>
          <p:cNvSpPr txBox="1">
            <a:spLocks/>
          </p:cNvSpPr>
          <p:nvPr/>
        </p:nvSpPr>
        <p:spPr>
          <a:xfrm>
            <a:off x="5356859" y="3538424"/>
            <a:ext cx="22783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One of them must be given up!</a:t>
            </a:r>
          </a:p>
        </p:txBody>
      </p:sp>
    </p:spTree>
    <p:extLst>
      <p:ext uri="{BB962C8B-B14F-4D97-AF65-F5344CB8AC3E}">
        <p14:creationId xmlns:p14="http://schemas.microsoft.com/office/powerpoint/2010/main" val="25756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553FD-776C-265B-6BE7-B9E4ADC93F1B}"/>
              </a:ext>
            </a:extLst>
          </p:cNvPr>
          <p:cNvSpPr/>
          <p:nvPr/>
        </p:nvSpPr>
        <p:spPr>
          <a:xfrm>
            <a:off x="2087880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150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30DC4-48F7-A718-20E8-59E427991797}"/>
              </a:ext>
            </a:extLst>
          </p:cNvPr>
          <p:cNvSpPr/>
          <p:nvPr/>
        </p:nvSpPr>
        <p:spPr>
          <a:xfrm>
            <a:off x="2087880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B08CB-802C-3838-DDDC-F0BEC20CCDA4}"/>
              </a:ext>
            </a:extLst>
          </p:cNvPr>
          <p:cNvSpPr/>
          <p:nvPr/>
        </p:nvSpPr>
        <p:spPr>
          <a:xfrm>
            <a:off x="2898660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93EE0-D76C-8139-1387-7E968D263456}"/>
              </a:ext>
            </a:extLst>
          </p:cNvPr>
          <p:cNvSpPr/>
          <p:nvPr/>
        </p:nvSpPr>
        <p:spPr>
          <a:xfrm>
            <a:off x="2898660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302EF-9009-9588-009B-8B4C956DA294}"/>
              </a:ext>
            </a:extLst>
          </p:cNvPr>
          <p:cNvSpPr/>
          <p:nvPr/>
        </p:nvSpPr>
        <p:spPr>
          <a:xfrm>
            <a:off x="4268604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370F-1C51-E874-474C-0EDB982AF93E}"/>
              </a:ext>
            </a:extLst>
          </p:cNvPr>
          <p:cNvSpPr/>
          <p:nvPr/>
        </p:nvSpPr>
        <p:spPr>
          <a:xfrm>
            <a:off x="4268604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FD954-9412-4ACD-BBCC-AB3005D5835D}"/>
              </a:ext>
            </a:extLst>
          </p:cNvPr>
          <p:cNvSpPr/>
          <p:nvPr/>
        </p:nvSpPr>
        <p:spPr>
          <a:xfrm>
            <a:off x="5914524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9E2F7-3E1B-736C-A91B-DF3686FD5DAB}"/>
              </a:ext>
            </a:extLst>
          </p:cNvPr>
          <p:cNvSpPr/>
          <p:nvPr/>
        </p:nvSpPr>
        <p:spPr>
          <a:xfrm>
            <a:off x="5914524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C5CD5-A8F9-29B2-B216-A08994498200}"/>
              </a:ext>
            </a:extLst>
          </p:cNvPr>
          <p:cNvSpPr/>
          <p:nvPr/>
        </p:nvSpPr>
        <p:spPr>
          <a:xfrm>
            <a:off x="5103744" y="2731770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64E70-7034-1A95-5B3C-128FDE93F9C6}"/>
              </a:ext>
            </a:extLst>
          </p:cNvPr>
          <p:cNvSpPr/>
          <p:nvPr/>
        </p:nvSpPr>
        <p:spPr>
          <a:xfrm>
            <a:off x="5103744" y="3333205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C7249-E999-1F45-122C-17AF27A4654B}"/>
              </a:ext>
            </a:extLst>
          </p:cNvPr>
          <p:cNvSpPr/>
          <p:nvPr/>
        </p:nvSpPr>
        <p:spPr>
          <a:xfrm>
            <a:off x="2087880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D561C-06AE-9872-CA0B-0ECE43396D0F}"/>
              </a:ext>
            </a:extLst>
          </p:cNvPr>
          <p:cNvSpPr/>
          <p:nvPr/>
        </p:nvSpPr>
        <p:spPr>
          <a:xfrm>
            <a:off x="2898660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6C179-7E51-731D-0CA6-671DF5E643EA}"/>
              </a:ext>
            </a:extLst>
          </p:cNvPr>
          <p:cNvSpPr/>
          <p:nvPr/>
        </p:nvSpPr>
        <p:spPr>
          <a:xfrm>
            <a:off x="4268604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DBB1B-8182-A6E7-FEAD-001F6B7A4508}"/>
              </a:ext>
            </a:extLst>
          </p:cNvPr>
          <p:cNvSpPr/>
          <p:nvPr/>
        </p:nvSpPr>
        <p:spPr>
          <a:xfrm>
            <a:off x="5914524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15813-7930-C350-8E14-4B5781417A55}"/>
              </a:ext>
            </a:extLst>
          </p:cNvPr>
          <p:cNvSpPr/>
          <p:nvPr/>
        </p:nvSpPr>
        <p:spPr>
          <a:xfrm>
            <a:off x="5103744" y="3845972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31C61-6A0A-D3F7-8651-5B6C49A33A07}"/>
              </a:ext>
            </a:extLst>
          </p:cNvPr>
          <p:cNvSpPr/>
          <p:nvPr/>
        </p:nvSpPr>
        <p:spPr>
          <a:xfrm>
            <a:off x="754379" y="1333500"/>
            <a:ext cx="2857501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79C741B4-42BC-D7A5-11C5-BF1173AF39F6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759203D7-8628-D931-BBF3-BD307A598803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649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Check Each ID Group</a:t>
            </a:r>
          </a:p>
          <a:p>
            <a:r>
              <a:rPr lang="en-US" sz="1050" dirty="0">
                <a:latin typeface="Montserrat SemiBold" pitchFamily="2" charset="0"/>
              </a:rPr>
              <a:t> </a:t>
            </a:r>
            <a:endParaRPr lang="en-US" sz="700" dirty="0">
              <a:latin typeface="Montserrat SemiBold" pitchFamily="2" charset="0"/>
            </a:endParaRPr>
          </a:p>
          <a:p>
            <a:r>
              <a:rPr lang="en-US" sz="1800" dirty="0">
                <a:latin typeface="Montserrat SemiBold" pitchFamily="2" charset="0"/>
              </a:rPr>
              <a:t>If target is on the right, subtract the target by the totals on the left. Then recurse.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9B1D3E-F45B-8E5F-76A8-427676F17777}"/>
              </a:ext>
            </a:extLst>
          </p:cNvPr>
          <p:cNvSpPr/>
          <p:nvPr/>
        </p:nvSpPr>
        <p:spPr>
          <a:xfrm>
            <a:off x="1965960" y="2571750"/>
            <a:ext cx="1752600" cy="1840230"/>
          </a:xfrm>
          <a:prstGeom prst="roundRect">
            <a:avLst>
              <a:gd name="adj" fmla="val 9136"/>
            </a:avLst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6C5FD2-1D3C-D189-924F-E3C61283B98B}"/>
              </a:ext>
            </a:extLst>
          </p:cNvPr>
          <p:cNvSpPr/>
          <p:nvPr/>
        </p:nvSpPr>
        <p:spPr>
          <a:xfrm>
            <a:off x="4137660" y="2571750"/>
            <a:ext cx="2612004" cy="1840230"/>
          </a:xfrm>
          <a:prstGeom prst="roundRect">
            <a:avLst>
              <a:gd name="adj" fmla="val 9136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F9B7C-FB34-6C3B-4749-C0AC808928E9}"/>
              </a:ext>
            </a:extLst>
          </p:cNvPr>
          <p:cNvSpPr/>
          <p:nvPr/>
        </p:nvSpPr>
        <p:spPr>
          <a:xfrm>
            <a:off x="1767840" y="2331720"/>
            <a:ext cx="2111442" cy="249174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C888B93-7717-85C8-B51A-139BA85795CF}"/>
              </a:ext>
            </a:extLst>
          </p:cNvPr>
          <p:cNvSpPr/>
          <p:nvPr/>
        </p:nvSpPr>
        <p:spPr>
          <a:xfrm>
            <a:off x="4868955" y="2985320"/>
            <a:ext cx="785027" cy="38446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4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31C61-6A0A-D3F7-8651-5B6C49A33A07}"/>
              </a:ext>
            </a:extLst>
          </p:cNvPr>
          <p:cNvSpPr/>
          <p:nvPr/>
        </p:nvSpPr>
        <p:spPr>
          <a:xfrm>
            <a:off x="922353" y="1521920"/>
            <a:ext cx="1696156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759203D7-8628-D931-BBF3-BD307A598803}"/>
              </a:ext>
            </a:extLst>
          </p:cNvPr>
          <p:cNvSpPr txBox="1">
            <a:spLocks/>
          </p:cNvSpPr>
          <p:nvPr/>
        </p:nvSpPr>
        <p:spPr>
          <a:xfrm>
            <a:off x="881973" y="1436310"/>
            <a:ext cx="196513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QuickSelect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3001166" y="1436310"/>
            <a:ext cx="452060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Can be done in O(n) time</a:t>
            </a:r>
          </a:p>
        </p:txBody>
      </p:sp>
      <p:sp>
        <p:nvSpPr>
          <p:cNvPr id="27" name="Google Shape;336;p36">
            <a:extLst>
              <a:ext uri="{FF2B5EF4-FFF2-40B4-BE49-F238E27FC236}">
                <a16:creationId xmlns:a16="http://schemas.microsoft.com/office/drawing/2014/main" id="{6AE1CD1C-B57C-BD2D-71BA-43E859C750F1}"/>
              </a:ext>
            </a:extLst>
          </p:cNvPr>
          <p:cNvSpPr txBox="1">
            <a:spLocks/>
          </p:cNvSpPr>
          <p:nvPr/>
        </p:nvSpPr>
        <p:spPr>
          <a:xfrm>
            <a:off x="881974" y="1989770"/>
            <a:ext cx="62000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Repeat the same algo for k – 1 targets, and do one final partitioning to build output lists.</a:t>
            </a:r>
          </a:p>
        </p:txBody>
      </p:sp>
      <p:sp>
        <p:nvSpPr>
          <p:cNvPr id="28" name="Google Shape;336;p36">
            <a:extLst>
              <a:ext uri="{FF2B5EF4-FFF2-40B4-BE49-F238E27FC236}">
                <a16:creationId xmlns:a16="http://schemas.microsoft.com/office/drawing/2014/main" id="{EB05962E-AA31-5F2E-DDEC-469C001A0593}"/>
              </a:ext>
            </a:extLst>
          </p:cNvPr>
          <p:cNvSpPr txBox="1">
            <a:spLocks/>
          </p:cNvSpPr>
          <p:nvPr/>
        </p:nvSpPr>
        <p:spPr>
          <a:xfrm>
            <a:off x="881973" y="2945501"/>
            <a:ext cx="62000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 = O(n) * k targets </a:t>
            </a:r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  O(</a:t>
            </a:r>
            <a:r>
              <a:rPr lang="en-US" sz="2000" dirty="0" err="1">
                <a:latin typeface="Montserrat SemiBold" pitchFamily="2" charset="0"/>
                <a:sym typeface="Wingdings" panose="05000000000000000000" pitchFamily="2" charset="2"/>
              </a:rPr>
              <a:t>nk</a:t>
            </a:r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)</a:t>
            </a:r>
            <a:endParaRPr lang="en-US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7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/>
      <p:bldP spid="27" grpId="0"/>
      <p:bldP spid="28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31C61-6A0A-D3F7-8651-5B6C49A33A07}"/>
              </a:ext>
            </a:extLst>
          </p:cNvPr>
          <p:cNvSpPr/>
          <p:nvPr/>
        </p:nvSpPr>
        <p:spPr>
          <a:xfrm>
            <a:off x="922353" y="1521920"/>
            <a:ext cx="1363647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759203D7-8628-D931-BBF3-BD307A598803}"/>
              </a:ext>
            </a:extLst>
          </p:cNvPr>
          <p:cNvSpPr txBox="1">
            <a:spLocks/>
          </p:cNvSpPr>
          <p:nvPr/>
        </p:nvSpPr>
        <p:spPr>
          <a:xfrm>
            <a:off x="881974" y="1436310"/>
            <a:ext cx="149546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Follow Up!</a:t>
            </a: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2471493" y="1436310"/>
            <a:ext cx="452060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Can you </a:t>
            </a:r>
            <a:r>
              <a:rPr lang="en-US" sz="1800" dirty="0" err="1">
                <a:latin typeface="Montserrat SemiBold" pitchFamily="2" charset="0"/>
              </a:rPr>
              <a:t>optimise</a:t>
            </a:r>
            <a:r>
              <a:rPr lang="en-US" sz="1800" dirty="0">
                <a:latin typeface="Montserrat SemiBold" pitchFamily="2" charset="0"/>
              </a:rPr>
              <a:t> this further?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51A79E29-D474-2818-A4D4-5376A24E7F71}"/>
              </a:ext>
            </a:extLst>
          </p:cNvPr>
          <p:cNvSpPr txBox="1">
            <a:spLocks/>
          </p:cNvSpPr>
          <p:nvPr/>
        </p:nvSpPr>
        <p:spPr>
          <a:xfrm rot="21275369">
            <a:off x="1518993" y="2612020"/>
            <a:ext cx="3563547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Random Selection of Pivots!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7D04F610-1A91-DA75-C3F2-6F3B436DF496}"/>
              </a:ext>
            </a:extLst>
          </p:cNvPr>
          <p:cNvSpPr txBox="1">
            <a:spLocks/>
          </p:cNvSpPr>
          <p:nvPr/>
        </p:nvSpPr>
        <p:spPr>
          <a:xfrm rot="217993">
            <a:off x="3167816" y="3446518"/>
            <a:ext cx="4511104" cy="464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Calculate All k breakpoints at once!</a:t>
            </a:r>
          </a:p>
        </p:txBody>
      </p:sp>
    </p:spTree>
    <p:extLst>
      <p:ext uri="{BB962C8B-B14F-4D97-AF65-F5344CB8AC3E}">
        <p14:creationId xmlns:p14="http://schemas.microsoft.com/office/powerpoint/2010/main" val="416890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881974" y="1247890"/>
            <a:ext cx="671516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Let’s try doing </a:t>
            </a:r>
            <a:r>
              <a:rPr lang="en-US" sz="1800" dirty="0" err="1">
                <a:latin typeface="Montserrat SemiBold" pitchFamily="2" charset="0"/>
              </a:rPr>
              <a:t>QuickSort</a:t>
            </a:r>
            <a:r>
              <a:rPr lang="en-US" sz="1800" dirty="0">
                <a:latin typeface="Montserrat SemiBold" pitchFamily="2" charset="0"/>
              </a:rPr>
              <a:t>, but partition into k equal sized pieces based on the number of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43621-7196-602A-9D92-720ED4EF937A}"/>
              </a:ext>
            </a:extLst>
          </p:cNvPr>
          <p:cNvSpPr/>
          <p:nvPr/>
        </p:nvSpPr>
        <p:spPr>
          <a:xfrm>
            <a:off x="638900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146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2B8FD-B720-FEFA-5605-B7D26E6446A0}"/>
              </a:ext>
            </a:extLst>
          </p:cNvPr>
          <p:cNvSpPr/>
          <p:nvPr/>
        </p:nvSpPr>
        <p:spPr>
          <a:xfrm>
            <a:off x="638900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1FC8E-5C47-F826-3776-CBC78FC59EBD}"/>
              </a:ext>
            </a:extLst>
          </p:cNvPr>
          <p:cNvSpPr/>
          <p:nvPr/>
        </p:nvSpPr>
        <p:spPr>
          <a:xfrm>
            <a:off x="638900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2867F-8BF2-9A26-0942-DBFBECDAA2A7}"/>
              </a:ext>
            </a:extLst>
          </p:cNvPr>
          <p:cNvSpPr/>
          <p:nvPr/>
        </p:nvSpPr>
        <p:spPr>
          <a:xfrm>
            <a:off x="7235867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0C065-46B4-6CC9-CAE5-C0083388E4CE}"/>
              </a:ext>
            </a:extLst>
          </p:cNvPr>
          <p:cNvSpPr/>
          <p:nvPr/>
        </p:nvSpPr>
        <p:spPr>
          <a:xfrm>
            <a:off x="7235867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BA006-6D3A-A3E5-A50E-A1B5D25CA538}"/>
              </a:ext>
            </a:extLst>
          </p:cNvPr>
          <p:cNvSpPr/>
          <p:nvPr/>
        </p:nvSpPr>
        <p:spPr>
          <a:xfrm>
            <a:off x="7235867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8A993-2A7A-70C3-BFAE-AF55DC7B14FE}"/>
              </a:ext>
            </a:extLst>
          </p:cNvPr>
          <p:cNvSpPr/>
          <p:nvPr/>
        </p:nvSpPr>
        <p:spPr>
          <a:xfrm>
            <a:off x="300154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D9BDE-7D01-6771-F682-BC43AF5E9B19}"/>
              </a:ext>
            </a:extLst>
          </p:cNvPr>
          <p:cNvSpPr/>
          <p:nvPr/>
        </p:nvSpPr>
        <p:spPr>
          <a:xfrm>
            <a:off x="300154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7830A-8F31-A83C-EFD6-B49B3C023FCF}"/>
              </a:ext>
            </a:extLst>
          </p:cNvPr>
          <p:cNvSpPr/>
          <p:nvPr/>
        </p:nvSpPr>
        <p:spPr>
          <a:xfrm>
            <a:off x="300154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FC650-073E-0990-F34A-514A06F43D88}"/>
              </a:ext>
            </a:extLst>
          </p:cNvPr>
          <p:cNvSpPr/>
          <p:nvPr/>
        </p:nvSpPr>
        <p:spPr>
          <a:xfrm>
            <a:off x="5542137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6D7DD-56A9-B73B-A221-080EFCD81358}"/>
              </a:ext>
            </a:extLst>
          </p:cNvPr>
          <p:cNvSpPr/>
          <p:nvPr/>
        </p:nvSpPr>
        <p:spPr>
          <a:xfrm>
            <a:off x="5542137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73876-A686-FF24-A328-60FB10663DC5}"/>
              </a:ext>
            </a:extLst>
          </p:cNvPr>
          <p:cNvSpPr/>
          <p:nvPr/>
        </p:nvSpPr>
        <p:spPr>
          <a:xfrm>
            <a:off x="5542137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982B2-2131-7436-8F9C-7CDD98D8EA91}"/>
              </a:ext>
            </a:extLst>
          </p:cNvPr>
          <p:cNvSpPr/>
          <p:nvPr/>
        </p:nvSpPr>
        <p:spPr>
          <a:xfrm>
            <a:off x="3848407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E5CFD-DF58-16C4-A938-49759A2FF115}"/>
              </a:ext>
            </a:extLst>
          </p:cNvPr>
          <p:cNvSpPr/>
          <p:nvPr/>
        </p:nvSpPr>
        <p:spPr>
          <a:xfrm>
            <a:off x="3848407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950B6-54B3-D7AA-4FB5-7FD846F9B6B9}"/>
              </a:ext>
            </a:extLst>
          </p:cNvPr>
          <p:cNvSpPr/>
          <p:nvPr/>
        </p:nvSpPr>
        <p:spPr>
          <a:xfrm>
            <a:off x="3848407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6A5B7C-4E28-695F-4650-60A1AE8241B5}"/>
              </a:ext>
            </a:extLst>
          </p:cNvPr>
          <p:cNvSpPr/>
          <p:nvPr/>
        </p:nvSpPr>
        <p:spPr>
          <a:xfrm>
            <a:off x="2150000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231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B097C-F5A8-2199-735B-3ECCC41FE313}"/>
              </a:ext>
            </a:extLst>
          </p:cNvPr>
          <p:cNvSpPr/>
          <p:nvPr/>
        </p:nvSpPr>
        <p:spPr>
          <a:xfrm>
            <a:off x="2150000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B060D-368E-DD44-AD1E-D60FA5A27C3B}"/>
              </a:ext>
            </a:extLst>
          </p:cNvPr>
          <p:cNvSpPr/>
          <p:nvPr/>
        </p:nvSpPr>
        <p:spPr>
          <a:xfrm>
            <a:off x="2150000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10B8EE-E481-9EB6-8E11-D0D02CA18A9B}"/>
              </a:ext>
            </a:extLst>
          </p:cNvPr>
          <p:cNvSpPr/>
          <p:nvPr/>
        </p:nvSpPr>
        <p:spPr>
          <a:xfrm>
            <a:off x="469527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121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93066-A816-570B-A765-B2CAECB6C5D5}"/>
              </a:ext>
            </a:extLst>
          </p:cNvPr>
          <p:cNvSpPr/>
          <p:nvPr/>
        </p:nvSpPr>
        <p:spPr>
          <a:xfrm>
            <a:off x="469527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DC6D3-9761-52B4-972F-8C023F377365}"/>
              </a:ext>
            </a:extLst>
          </p:cNvPr>
          <p:cNvSpPr/>
          <p:nvPr/>
        </p:nvSpPr>
        <p:spPr>
          <a:xfrm>
            <a:off x="469527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761002-67FB-9150-F886-C1A3453FA1CD}"/>
              </a:ext>
            </a:extLst>
          </p:cNvPr>
          <p:cNvSpPr/>
          <p:nvPr/>
        </p:nvSpPr>
        <p:spPr>
          <a:xfrm>
            <a:off x="1298460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55C52-0E49-9B3C-792E-16FA7DD3EEA4}"/>
              </a:ext>
            </a:extLst>
          </p:cNvPr>
          <p:cNvSpPr/>
          <p:nvPr/>
        </p:nvSpPr>
        <p:spPr>
          <a:xfrm>
            <a:off x="1298460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3E7D0-C396-7E1E-AB20-C110CD7E4BC7}"/>
              </a:ext>
            </a:extLst>
          </p:cNvPr>
          <p:cNvSpPr/>
          <p:nvPr/>
        </p:nvSpPr>
        <p:spPr>
          <a:xfrm>
            <a:off x="1298460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1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881974" y="1247890"/>
            <a:ext cx="671516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Let k = 4, sum / k = 202</a:t>
            </a:r>
          </a:p>
          <a:p>
            <a:r>
              <a:rPr lang="en-US" sz="1800" dirty="0">
                <a:latin typeface="Montserrat SemiBold" pitchFamily="2" charset="0"/>
              </a:rPr>
              <a:t>Breakpoints: 202, 404, 606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43621-7196-602A-9D92-720ED4EF937A}"/>
              </a:ext>
            </a:extLst>
          </p:cNvPr>
          <p:cNvSpPr/>
          <p:nvPr/>
        </p:nvSpPr>
        <p:spPr>
          <a:xfrm>
            <a:off x="186255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146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2B8FD-B720-FEFA-5605-B7D26E6446A0}"/>
              </a:ext>
            </a:extLst>
          </p:cNvPr>
          <p:cNvSpPr/>
          <p:nvPr/>
        </p:nvSpPr>
        <p:spPr>
          <a:xfrm>
            <a:off x="186255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2867F-8BF2-9A26-0942-DBFBECDAA2A7}"/>
              </a:ext>
            </a:extLst>
          </p:cNvPr>
          <p:cNvSpPr/>
          <p:nvPr/>
        </p:nvSpPr>
        <p:spPr>
          <a:xfrm>
            <a:off x="3698074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0C065-46B4-6CC9-CAE5-C0083388E4CE}"/>
              </a:ext>
            </a:extLst>
          </p:cNvPr>
          <p:cNvSpPr/>
          <p:nvPr/>
        </p:nvSpPr>
        <p:spPr>
          <a:xfrm>
            <a:off x="3698074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8A993-2A7A-70C3-BFAE-AF55DC7B14FE}"/>
              </a:ext>
            </a:extLst>
          </p:cNvPr>
          <p:cNvSpPr/>
          <p:nvPr/>
        </p:nvSpPr>
        <p:spPr>
          <a:xfrm>
            <a:off x="2915694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D9BDE-7D01-6771-F682-BC43AF5E9B19}"/>
              </a:ext>
            </a:extLst>
          </p:cNvPr>
          <p:cNvSpPr/>
          <p:nvPr/>
        </p:nvSpPr>
        <p:spPr>
          <a:xfrm>
            <a:off x="2915694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FC650-073E-0990-F34A-514A06F43D88}"/>
              </a:ext>
            </a:extLst>
          </p:cNvPr>
          <p:cNvSpPr/>
          <p:nvPr/>
        </p:nvSpPr>
        <p:spPr>
          <a:xfrm>
            <a:off x="551508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6D7DD-56A9-B73B-A221-080EFCD81358}"/>
              </a:ext>
            </a:extLst>
          </p:cNvPr>
          <p:cNvSpPr/>
          <p:nvPr/>
        </p:nvSpPr>
        <p:spPr>
          <a:xfrm>
            <a:off x="551508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982B2-2131-7436-8F9C-7CDD98D8EA91}"/>
              </a:ext>
            </a:extLst>
          </p:cNvPr>
          <p:cNvSpPr/>
          <p:nvPr/>
        </p:nvSpPr>
        <p:spPr>
          <a:xfrm>
            <a:off x="473270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E5CFD-DF58-16C4-A938-49759A2FF115}"/>
              </a:ext>
            </a:extLst>
          </p:cNvPr>
          <p:cNvSpPr/>
          <p:nvPr/>
        </p:nvSpPr>
        <p:spPr>
          <a:xfrm>
            <a:off x="473270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1FC8E-5C47-F826-3776-CBC78FC59EBD}"/>
              </a:ext>
            </a:extLst>
          </p:cNvPr>
          <p:cNvSpPr/>
          <p:nvPr/>
        </p:nvSpPr>
        <p:spPr>
          <a:xfrm>
            <a:off x="186255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BA006-6D3A-A3E5-A50E-A1B5D25CA538}"/>
              </a:ext>
            </a:extLst>
          </p:cNvPr>
          <p:cNvSpPr/>
          <p:nvPr/>
        </p:nvSpPr>
        <p:spPr>
          <a:xfrm>
            <a:off x="3698074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7830A-8F31-A83C-EFD6-B49B3C023FCF}"/>
              </a:ext>
            </a:extLst>
          </p:cNvPr>
          <p:cNvSpPr/>
          <p:nvPr/>
        </p:nvSpPr>
        <p:spPr>
          <a:xfrm>
            <a:off x="2915694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73876-A686-FF24-A328-60FB10663DC5}"/>
              </a:ext>
            </a:extLst>
          </p:cNvPr>
          <p:cNvSpPr/>
          <p:nvPr/>
        </p:nvSpPr>
        <p:spPr>
          <a:xfrm>
            <a:off x="551508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950B6-54B3-D7AA-4FB5-7FD846F9B6B9}"/>
              </a:ext>
            </a:extLst>
          </p:cNvPr>
          <p:cNvSpPr/>
          <p:nvPr/>
        </p:nvSpPr>
        <p:spPr>
          <a:xfrm>
            <a:off x="473270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6A5B7C-4E28-695F-4650-60A1AE8241B5}"/>
              </a:ext>
            </a:extLst>
          </p:cNvPr>
          <p:cNvSpPr/>
          <p:nvPr/>
        </p:nvSpPr>
        <p:spPr>
          <a:xfrm>
            <a:off x="656822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231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B097C-F5A8-2199-735B-3ECCC41FE313}"/>
              </a:ext>
            </a:extLst>
          </p:cNvPr>
          <p:cNvSpPr/>
          <p:nvPr/>
        </p:nvSpPr>
        <p:spPr>
          <a:xfrm>
            <a:off x="656822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B060D-368E-DD44-AD1E-D60FA5A27C3B}"/>
              </a:ext>
            </a:extLst>
          </p:cNvPr>
          <p:cNvSpPr/>
          <p:nvPr/>
        </p:nvSpPr>
        <p:spPr>
          <a:xfrm>
            <a:off x="656822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10B8EE-E481-9EB6-8E11-D0D02CA18A9B}"/>
              </a:ext>
            </a:extLst>
          </p:cNvPr>
          <p:cNvSpPr/>
          <p:nvPr/>
        </p:nvSpPr>
        <p:spPr>
          <a:xfrm>
            <a:off x="735060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121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93066-A816-570B-A765-B2CAECB6C5D5}"/>
              </a:ext>
            </a:extLst>
          </p:cNvPr>
          <p:cNvSpPr/>
          <p:nvPr/>
        </p:nvSpPr>
        <p:spPr>
          <a:xfrm>
            <a:off x="735060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DC6D3-9761-52B4-972F-8C023F377365}"/>
              </a:ext>
            </a:extLst>
          </p:cNvPr>
          <p:cNvSpPr/>
          <p:nvPr/>
        </p:nvSpPr>
        <p:spPr>
          <a:xfrm>
            <a:off x="735060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761002-67FB-9150-F886-C1A3453FA1CD}"/>
              </a:ext>
            </a:extLst>
          </p:cNvPr>
          <p:cNvSpPr/>
          <p:nvPr/>
        </p:nvSpPr>
        <p:spPr>
          <a:xfrm>
            <a:off x="108017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55C52-0E49-9B3C-792E-16FA7DD3EEA4}"/>
              </a:ext>
            </a:extLst>
          </p:cNvPr>
          <p:cNvSpPr/>
          <p:nvPr/>
        </p:nvSpPr>
        <p:spPr>
          <a:xfrm>
            <a:off x="108017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3E7D0-C396-7E1E-AB20-C110CD7E4BC7}"/>
              </a:ext>
            </a:extLst>
          </p:cNvPr>
          <p:cNvSpPr/>
          <p:nvPr/>
        </p:nvSpPr>
        <p:spPr>
          <a:xfrm>
            <a:off x="108017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7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881974" y="1247890"/>
            <a:ext cx="671516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Let k = 4, sum / k = 202</a:t>
            </a:r>
          </a:p>
          <a:p>
            <a:r>
              <a:rPr lang="en-US" sz="1800" dirty="0">
                <a:latin typeface="Montserrat SemiBold" pitchFamily="2" charset="0"/>
              </a:rPr>
              <a:t>Breakpoints: 202, 404, 606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43621-7196-602A-9D92-720ED4EF937A}"/>
              </a:ext>
            </a:extLst>
          </p:cNvPr>
          <p:cNvSpPr/>
          <p:nvPr/>
        </p:nvSpPr>
        <p:spPr>
          <a:xfrm>
            <a:off x="186255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146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2B8FD-B720-FEFA-5605-B7D26E6446A0}"/>
              </a:ext>
            </a:extLst>
          </p:cNvPr>
          <p:cNvSpPr/>
          <p:nvPr/>
        </p:nvSpPr>
        <p:spPr>
          <a:xfrm>
            <a:off x="186255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2867F-8BF2-9A26-0942-DBFBECDAA2A7}"/>
              </a:ext>
            </a:extLst>
          </p:cNvPr>
          <p:cNvSpPr/>
          <p:nvPr/>
        </p:nvSpPr>
        <p:spPr>
          <a:xfrm>
            <a:off x="3698074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0C065-46B4-6CC9-CAE5-C0083388E4CE}"/>
              </a:ext>
            </a:extLst>
          </p:cNvPr>
          <p:cNvSpPr/>
          <p:nvPr/>
        </p:nvSpPr>
        <p:spPr>
          <a:xfrm>
            <a:off x="3698074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8A993-2A7A-70C3-BFAE-AF55DC7B14FE}"/>
              </a:ext>
            </a:extLst>
          </p:cNvPr>
          <p:cNvSpPr/>
          <p:nvPr/>
        </p:nvSpPr>
        <p:spPr>
          <a:xfrm>
            <a:off x="2915694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D9BDE-7D01-6771-F682-BC43AF5E9B19}"/>
              </a:ext>
            </a:extLst>
          </p:cNvPr>
          <p:cNvSpPr/>
          <p:nvPr/>
        </p:nvSpPr>
        <p:spPr>
          <a:xfrm>
            <a:off x="2915694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FC650-073E-0990-F34A-514A06F43D88}"/>
              </a:ext>
            </a:extLst>
          </p:cNvPr>
          <p:cNvSpPr/>
          <p:nvPr/>
        </p:nvSpPr>
        <p:spPr>
          <a:xfrm>
            <a:off x="551508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6D7DD-56A9-B73B-A221-080EFCD81358}"/>
              </a:ext>
            </a:extLst>
          </p:cNvPr>
          <p:cNvSpPr/>
          <p:nvPr/>
        </p:nvSpPr>
        <p:spPr>
          <a:xfrm>
            <a:off x="551508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982B2-2131-7436-8F9C-7CDD98D8EA91}"/>
              </a:ext>
            </a:extLst>
          </p:cNvPr>
          <p:cNvSpPr/>
          <p:nvPr/>
        </p:nvSpPr>
        <p:spPr>
          <a:xfrm>
            <a:off x="473270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E5CFD-DF58-16C4-A938-49759A2FF115}"/>
              </a:ext>
            </a:extLst>
          </p:cNvPr>
          <p:cNvSpPr/>
          <p:nvPr/>
        </p:nvSpPr>
        <p:spPr>
          <a:xfrm>
            <a:off x="473270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1FC8E-5C47-F826-3776-CBC78FC59EBD}"/>
              </a:ext>
            </a:extLst>
          </p:cNvPr>
          <p:cNvSpPr/>
          <p:nvPr/>
        </p:nvSpPr>
        <p:spPr>
          <a:xfrm>
            <a:off x="186255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BA006-6D3A-A3E5-A50E-A1B5D25CA538}"/>
              </a:ext>
            </a:extLst>
          </p:cNvPr>
          <p:cNvSpPr/>
          <p:nvPr/>
        </p:nvSpPr>
        <p:spPr>
          <a:xfrm>
            <a:off x="3698074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7830A-8F31-A83C-EFD6-B49B3C023FCF}"/>
              </a:ext>
            </a:extLst>
          </p:cNvPr>
          <p:cNvSpPr/>
          <p:nvPr/>
        </p:nvSpPr>
        <p:spPr>
          <a:xfrm>
            <a:off x="2915694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73876-A686-FF24-A328-60FB10663DC5}"/>
              </a:ext>
            </a:extLst>
          </p:cNvPr>
          <p:cNvSpPr/>
          <p:nvPr/>
        </p:nvSpPr>
        <p:spPr>
          <a:xfrm>
            <a:off x="551508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950B6-54B3-D7AA-4FB5-7FD846F9B6B9}"/>
              </a:ext>
            </a:extLst>
          </p:cNvPr>
          <p:cNvSpPr/>
          <p:nvPr/>
        </p:nvSpPr>
        <p:spPr>
          <a:xfrm>
            <a:off x="473270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6A5B7C-4E28-695F-4650-60A1AE8241B5}"/>
              </a:ext>
            </a:extLst>
          </p:cNvPr>
          <p:cNvSpPr/>
          <p:nvPr/>
        </p:nvSpPr>
        <p:spPr>
          <a:xfrm>
            <a:off x="656822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231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B097C-F5A8-2199-735B-3ECCC41FE313}"/>
              </a:ext>
            </a:extLst>
          </p:cNvPr>
          <p:cNvSpPr/>
          <p:nvPr/>
        </p:nvSpPr>
        <p:spPr>
          <a:xfrm>
            <a:off x="656822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B060D-368E-DD44-AD1E-D60FA5A27C3B}"/>
              </a:ext>
            </a:extLst>
          </p:cNvPr>
          <p:cNvSpPr/>
          <p:nvPr/>
        </p:nvSpPr>
        <p:spPr>
          <a:xfrm>
            <a:off x="656822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10B8EE-E481-9EB6-8E11-D0D02CA18A9B}"/>
              </a:ext>
            </a:extLst>
          </p:cNvPr>
          <p:cNvSpPr/>
          <p:nvPr/>
        </p:nvSpPr>
        <p:spPr>
          <a:xfrm>
            <a:off x="735060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121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93066-A816-570B-A765-B2CAECB6C5D5}"/>
              </a:ext>
            </a:extLst>
          </p:cNvPr>
          <p:cNvSpPr/>
          <p:nvPr/>
        </p:nvSpPr>
        <p:spPr>
          <a:xfrm>
            <a:off x="735060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DC6D3-9761-52B4-972F-8C023F377365}"/>
              </a:ext>
            </a:extLst>
          </p:cNvPr>
          <p:cNvSpPr/>
          <p:nvPr/>
        </p:nvSpPr>
        <p:spPr>
          <a:xfrm>
            <a:off x="735060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761002-67FB-9150-F886-C1A3453FA1CD}"/>
              </a:ext>
            </a:extLst>
          </p:cNvPr>
          <p:cNvSpPr/>
          <p:nvPr/>
        </p:nvSpPr>
        <p:spPr>
          <a:xfrm>
            <a:off x="108017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55C52-0E49-9B3C-792E-16FA7DD3EEA4}"/>
              </a:ext>
            </a:extLst>
          </p:cNvPr>
          <p:cNvSpPr/>
          <p:nvPr/>
        </p:nvSpPr>
        <p:spPr>
          <a:xfrm>
            <a:off x="108017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3E7D0-C396-7E1E-AB20-C110CD7E4BC7}"/>
              </a:ext>
            </a:extLst>
          </p:cNvPr>
          <p:cNvSpPr/>
          <p:nvPr/>
        </p:nvSpPr>
        <p:spPr>
          <a:xfrm>
            <a:off x="108017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4951CCD4-96D2-BC8D-5CAD-06662BF622F4}"/>
              </a:ext>
            </a:extLst>
          </p:cNvPr>
          <p:cNvSpPr/>
          <p:nvPr/>
        </p:nvSpPr>
        <p:spPr>
          <a:xfrm rot="16200000" flipV="1">
            <a:off x="1738957" y="3298579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15343807-DA70-CCD1-61CB-4127521ABC24}"/>
              </a:ext>
            </a:extLst>
          </p:cNvPr>
          <p:cNvSpPr txBox="1">
            <a:spLocks/>
          </p:cNvSpPr>
          <p:nvPr/>
        </p:nvSpPr>
        <p:spPr>
          <a:xfrm>
            <a:off x="1034932" y="4122850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149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E8589A53-627D-4B1F-56CF-43B997BCEF59}"/>
              </a:ext>
            </a:extLst>
          </p:cNvPr>
          <p:cNvSpPr/>
          <p:nvPr/>
        </p:nvSpPr>
        <p:spPr>
          <a:xfrm rot="16200000" flipV="1">
            <a:off x="3608577" y="3298580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11786CA2-D68C-0D93-E37A-07D9F1BF48ED}"/>
              </a:ext>
            </a:extLst>
          </p:cNvPr>
          <p:cNvSpPr txBox="1">
            <a:spLocks/>
          </p:cNvSpPr>
          <p:nvPr/>
        </p:nvSpPr>
        <p:spPr>
          <a:xfrm>
            <a:off x="2904552" y="4122851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47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12D8E863-63CC-4544-2A27-6AB062EDB99A}"/>
              </a:ext>
            </a:extLst>
          </p:cNvPr>
          <p:cNvSpPr/>
          <p:nvPr/>
        </p:nvSpPr>
        <p:spPr>
          <a:xfrm rot="16200000" flipV="1">
            <a:off x="5368713" y="3298580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336;p36">
            <a:extLst>
              <a:ext uri="{FF2B5EF4-FFF2-40B4-BE49-F238E27FC236}">
                <a16:creationId xmlns:a16="http://schemas.microsoft.com/office/drawing/2014/main" id="{D9217806-35EC-840C-894B-C7380FAA7DEC}"/>
              </a:ext>
            </a:extLst>
          </p:cNvPr>
          <p:cNvSpPr txBox="1">
            <a:spLocks/>
          </p:cNvSpPr>
          <p:nvPr/>
        </p:nvSpPr>
        <p:spPr>
          <a:xfrm>
            <a:off x="4664688" y="4122851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260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EE396121-6899-ED39-EF7A-0FDE32CF2E92}"/>
              </a:ext>
            </a:extLst>
          </p:cNvPr>
          <p:cNvSpPr/>
          <p:nvPr/>
        </p:nvSpPr>
        <p:spPr>
          <a:xfrm rot="16200000" flipV="1">
            <a:off x="7215222" y="3298580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Google Shape;336;p36">
            <a:extLst>
              <a:ext uri="{FF2B5EF4-FFF2-40B4-BE49-F238E27FC236}">
                <a16:creationId xmlns:a16="http://schemas.microsoft.com/office/drawing/2014/main" id="{FDC7F9C1-ED5F-2D80-5B10-D26DABF649FA}"/>
              </a:ext>
            </a:extLst>
          </p:cNvPr>
          <p:cNvSpPr txBox="1">
            <a:spLocks/>
          </p:cNvSpPr>
          <p:nvPr/>
        </p:nvSpPr>
        <p:spPr>
          <a:xfrm>
            <a:off x="6511197" y="4122851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352</a:t>
            </a:r>
          </a:p>
        </p:txBody>
      </p:sp>
    </p:spTree>
    <p:extLst>
      <p:ext uri="{BB962C8B-B14F-4D97-AF65-F5344CB8AC3E}">
        <p14:creationId xmlns:p14="http://schemas.microsoft.com/office/powerpoint/2010/main" val="320350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881974" y="1247890"/>
            <a:ext cx="671516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Let k = 4, sum / k = 202</a:t>
            </a:r>
          </a:p>
          <a:p>
            <a:r>
              <a:rPr lang="en-US" sz="1800" dirty="0">
                <a:latin typeface="Montserrat SemiBold" pitchFamily="2" charset="0"/>
              </a:rPr>
              <a:t>Breakpoints: 202, 404, 606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43621-7196-602A-9D92-720ED4EF937A}"/>
              </a:ext>
            </a:extLst>
          </p:cNvPr>
          <p:cNvSpPr/>
          <p:nvPr/>
        </p:nvSpPr>
        <p:spPr>
          <a:xfrm>
            <a:off x="186255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146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2B8FD-B720-FEFA-5605-B7D26E6446A0}"/>
              </a:ext>
            </a:extLst>
          </p:cNvPr>
          <p:cNvSpPr/>
          <p:nvPr/>
        </p:nvSpPr>
        <p:spPr>
          <a:xfrm>
            <a:off x="186255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2867F-8BF2-9A26-0942-DBFBECDAA2A7}"/>
              </a:ext>
            </a:extLst>
          </p:cNvPr>
          <p:cNvSpPr/>
          <p:nvPr/>
        </p:nvSpPr>
        <p:spPr>
          <a:xfrm>
            <a:off x="3698074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0C065-46B4-6CC9-CAE5-C0083388E4CE}"/>
              </a:ext>
            </a:extLst>
          </p:cNvPr>
          <p:cNvSpPr/>
          <p:nvPr/>
        </p:nvSpPr>
        <p:spPr>
          <a:xfrm>
            <a:off x="3698074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8A993-2A7A-70C3-BFAE-AF55DC7B14FE}"/>
              </a:ext>
            </a:extLst>
          </p:cNvPr>
          <p:cNvSpPr/>
          <p:nvPr/>
        </p:nvSpPr>
        <p:spPr>
          <a:xfrm>
            <a:off x="2915694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D9BDE-7D01-6771-F682-BC43AF5E9B19}"/>
              </a:ext>
            </a:extLst>
          </p:cNvPr>
          <p:cNvSpPr/>
          <p:nvPr/>
        </p:nvSpPr>
        <p:spPr>
          <a:xfrm>
            <a:off x="2915694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FC650-073E-0990-F34A-514A06F43D88}"/>
              </a:ext>
            </a:extLst>
          </p:cNvPr>
          <p:cNvSpPr/>
          <p:nvPr/>
        </p:nvSpPr>
        <p:spPr>
          <a:xfrm>
            <a:off x="551508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6D7DD-56A9-B73B-A221-080EFCD81358}"/>
              </a:ext>
            </a:extLst>
          </p:cNvPr>
          <p:cNvSpPr/>
          <p:nvPr/>
        </p:nvSpPr>
        <p:spPr>
          <a:xfrm>
            <a:off x="551508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982B2-2131-7436-8F9C-7CDD98D8EA91}"/>
              </a:ext>
            </a:extLst>
          </p:cNvPr>
          <p:cNvSpPr/>
          <p:nvPr/>
        </p:nvSpPr>
        <p:spPr>
          <a:xfrm>
            <a:off x="473270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E5CFD-DF58-16C4-A938-49759A2FF115}"/>
              </a:ext>
            </a:extLst>
          </p:cNvPr>
          <p:cNvSpPr/>
          <p:nvPr/>
        </p:nvSpPr>
        <p:spPr>
          <a:xfrm>
            <a:off x="473270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1FC8E-5C47-F826-3776-CBC78FC59EBD}"/>
              </a:ext>
            </a:extLst>
          </p:cNvPr>
          <p:cNvSpPr/>
          <p:nvPr/>
        </p:nvSpPr>
        <p:spPr>
          <a:xfrm>
            <a:off x="186255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BA006-6D3A-A3E5-A50E-A1B5D25CA538}"/>
              </a:ext>
            </a:extLst>
          </p:cNvPr>
          <p:cNvSpPr/>
          <p:nvPr/>
        </p:nvSpPr>
        <p:spPr>
          <a:xfrm>
            <a:off x="3698074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7830A-8F31-A83C-EFD6-B49B3C023FCF}"/>
              </a:ext>
            </a:extLst>
          </p:cNvPr>
          <p:cNvSpPr/>
          <p:nvPr/>
        </p:nvSpPr>
        <p:spPr>
          <a:xfrm>
            <a:off x="2915694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73876-A686-FF24-A328-60FB10663DC5}"/>
              </a:ext>
            </a:extLst>
          </p:cNvPr>
          <p:cNvSpPr/>
          <p:nvPr/>
        </p:nvSpPr>
        <p:spPr>
          <a:xfrm>
            <a:off x="551508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950B6-54B3-D7AA-4FB5-7FD846F9B6B9}"/>
              </a:ext>
            </a:extLst>
          </p:cNvPr>
          <p:cNvSpPr/>
          <p:nvPr/>
        </p:nvSpPr>
        <p:spPr>
          <a:xfrm>
            <a:off x="473270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6A5B7C-4E28-695F-4650-60A1AE8241B5}"/>
              </a:ext>
            </a:extLst>
          </p:cNvPr>
          <p:cNvSpPr/>
          <p:nvPr/>
        </p:nvSpPr>
        <p:spPr>
          <a:xfrm>
            <a:off x="656822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231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B097C-F5A8-2199-735B-3ECCC41FE313}"/>
              </a:ext>
            </a:extLst>
          </p:cNvPr>
          <p:cNvSpPr/>
          <p:nvPr/>
        </p:nvSpPr>
        <p:spPr>
          <a:xfrm>
            <a:off x="656822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B060D-368E-DD44-AD1E-D60FA5A27C3B}"/>
              </a:ext>
            </a:extLst>
          </p:cNvPr>
          <p:cNvSpPr/>
          <p:nvPr/>
        </p:nvSpPr>
        <p:spPr>
          <a:xfrm>
            <a:off x="656822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10B8EE-E481-9EB6-8E11-D0D02CA18A9B}"/>
              </a:ext>
            </a:extLst>
          </p:cNvPr>
          <p:cNvSpPr/>
          <p:nvPr/>
        </p:nvSpPr>
        <p:spPr>
          <a:xfrm>
            <a:off x="7350608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121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93066-A816-570B-A765-B2CAECB6C5D5}"/>
              </a:ext>
            </a:extLst>
          </p:cNvPr>
          <p:cNvSpPr/>
          <p:nvPr/>
        </p:nvSpPr>
        <p:spPr>
          <a:xfrm>
            <a:off x="7350608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DC6D3-9761-52B4-972F-8C023F377365}"/>
              </a:ext>
            </a:extLst>
          </p:cNvPr>
          <p:cNvSpPr/>
          <p:nvPr/>
        </p:nvSpPr>
        <p:spPr>
          <a:xfrm>
            <a:off x="7350608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761002-67FB-9150-F886-C1A3453FA1CD}"/>
              </a:ext>
            </a:extLst>
          </p:cNvPr>
          <p:cNvSpPr/>
          <p:nvPr/>
        </p:nvSpPr>
        <p:spPr>
          <a:xfrm>
            <a:off x="1080172" y="2362092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55C52-0E49-9B3C-792E-16FA7DD3EEA4}"/>
              </a:ext>
            </a:extLst>
          </p:cNvPr>
          <p:cNvSpPr/>
          <p:nvPr/>
        </p:nvSpPr>
        <p:spPr>
          <a:xfrm>
            <a:off x="1080172" y="2963527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3E7D0-C396-7E1E-AB20-C110CD7E4BC7}"/>
              </a:ext>
            </a:extLst>
          </p:cNvPr>
          <p:cNvSpPr/>
          <p:nvPr/>
        </p:nvSpPr>
        <p:spPr>
          <a:xfrm>
            <a:off x="1080172" y="3476294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4951CCD4-96D2-BC8D-5CAD-06662BF622F4}"/>
              </a:ext>
            </a:extLst>
          </p:cNvPr>
          <p:cNvSpPr/>
          <p:nvPr/>
        </p:nvSpPr>
        <p:spPr>
          <a:xfrm rot="16200000" flipV="1">
            <a:off x="1738957" y="3298579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15343807-DA70-CCD1-61CB-4127521ABC24}"/>
              </a:ext>
            </a:extLst>
          </p:cNvPr>
          <p:cNvSpPr txBox="1">
            <a:spLocks/>
          </p:cNvSpPr>
          <p:nvPr/>
        </p:nvSpPr>
        <p:spPr>
          <a:xfrm>
            <a:off x="1034932" y="4122850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149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E8589A53-627D-4B1F-56CF-43B997BCEF59}"/>
              </a:ext>
            </a:extLst>
          </p:cNvPr>
          <p:cNvSpPr/>
          <p:nvPr/>
        </p:nvSpPr>
        <p:spPr>
          <a:xfrm rot="16200000" flipV="1">
            <a:off x="3608577" y="3298580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11786CA2-D68C-0D93-E37A-07D9F1BF48ED}"/>
              </a:ext>
            </a:extLst>
          </p:cNvPr>
          <p:cNvSpPr txBox="1">
            <a:spLocks/>
          </p:cNvSpPr>
          <p:nvPr/>
        </p:nvSpPr>
        <p:spPr>
          <a:xfrm>
            <a:off x="2904552" y="4122851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47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12D8E863-63CC-4544-2A27-6AB062EDB99A}"/>
              </a:ext>
            </a:extLst>
          </p:cNvPr>
          <p:cNvSpPr/>
          <p:nvPr/>
        </p:nvSpPr>
        <p:spPr>
          <a:xfrm rot="16200000" flipV="1">
            <a:off x="5368713" y="3298580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336;p36">
            <a:extLst>
              <a:ext uri="{FF2B5EF4-FFF2-40B4-BE49-F238E27FC236}">
                <a16:creationId xmlns:a16="http://schemas.microsoft.com/office/drawing/2014/main" id="{D9217806-35EC-840C-894B-C7380FAA7DEC}"/>
              </a:ext>
            </a:extLst>
          </p:cNvPr>
          <p:cNvSpPr txBox="1">
            <a:spLocks/>
          </p:cNvSpPr>
          <p:nvPr/>
        </p:nvSpPr>
        <p:spPr>
          <a:xfrm>
            <a:off x="4664688" y="4122851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260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EE396121-6899-ED39-EF7A-0FDE32CF2E92}"/>
              </a:ext>
            </a:extLst>
          </p:cNvPr>
          <p:cNvSpPr/>
          <p:nvPr/>
        </p:nvSpPr>
        <p:spPr>
          <a:xfrm rot="16200000" flipV="1">
            <a:off x="7215222" y="3298580"/>
            <a:ext cx="136061" cy="151248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Google Shape;336;p36">
            <a:extLst>
              <a:ext uri="{FF2B5EF4-FFF2-40B4-BE49-F238E27FC236}">
                <a16:creationId xmlns:a16="http://schemas.microsoft.com/office/drawing/2014/main" id="{FDC7F9C1-ED5F-2D80-5B10-D26DABF649FA}"/>
              </a:ext>
            </a:extLst>
          </p:cNvPr>
          <p:cNvSpPr txBox="1">
            <a:spLocks/>
          </p:cNvSpPr>
          <p:nvPr/>
        </p:nvSpPr>
        <p:spPr>
          <a:xfrm>
            <a:off x="6511197" y="4122851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sum = 352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8FEBA3-46BE-1AA3-8E89-D3ED2ECAB17D}"/>
              </a:ext>
            </a:extLst>
          </p:cNvPr>
          <p:cNvSpPr/>
          <p:nvPr/>
        </p:nvSpPr>
        <p:spPr>
          <a:xfrm>
            <a:off x="5070983" y="1744984"/>
            <a:ext cx="731520" cy="4193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202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1181F-4B4C-F7B6-499D-83B1B154274D}"/>
              </a:ext>
            </a:extLst>
          </p:cNvPr>
          <p:cNvSpPr/>
          <p:nvPr/>
        </p:nvSpPr>
        <p:spPr>
          <a:xfrm>
            <a:off x="5070983" y="1241959"/>
            <a:ext cx="731520" cy="4193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404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AB8E8-E7C8-F2FD-0130-F7F2E843A501}"/>
              </a:ext>
            </a:extLst>
          </p:cNvPr>
          <p:cNvSpPr/>
          <p:nvPr/>
        </p:nvSpPr>
        <p:spPr>
          <a:xfrm>
            <a:off x="6984848" y="1744984"/>
            <a:ext cx="731520" cy="4193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606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3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881974" y="1247890"/>
            <a:ext cx="671516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 Initial Algorithm on the subarray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FC650-073E-0990-F34A-514A06F43D88}"/>
              </a:ext>
            </a:extLst>
          </p:cNvPr>
          <p:cNvSpPr/>
          <p:nvPr/>
        </p:nvSpPr>
        <p:spPr>
          <a:xfrm>
            <a:off x="4610392" y="2830076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6D7DD-56A9-B73B-A221-080EFCD81358}"/>
              </a:ext>
            </a:extLst>
          </p:cNvPr>
          <p:cNvSpPr/>
          <p:nvPr/>
        </p:nvSpPr>
        <p:spPr>
          <a:xfrm>
            <a:off x="4610392" y="3431511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982B2-2131-7436-8F9C-7CDD98D8EA91}"/>
              </a:ext>
            </a:extLst>
          </p:cNvPr>
          <p:cNvSpPr/>
          <p:nvPr/>
        </p:nvSpPr>
        <p:spPr>
          <a:xfrm>
            <a:off x="3292662" y="2830076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E5CFD-DF58-16C4-A938-49759A2FF115}"/>
              </a:ext>
            </a:extLst>
          </p:cNvPr>
          <p:cNvSpPr/>
          <p:nvPr/>
        </p:nvSpPr>
        <p:spPr>
          <a:xfrm>
            <a:off x="3292662" y="3431511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73876-A686-FF24-A328-60FB10663DC5}"/>
              </a:ext>
            </a:extLst>
          </p:cNvPr>
          <p:cNvSpPr/>
          <p:nvPr/>
        </p:nvSpPr>
        <p:spPr>
          <a:xfrm>
            <a:off x="4610392" y="3944278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950B6-54B3-D7AA-4FB5-7FD846F9B6B9}"/>
              </a:ext>
            </a:extLst>
          </p:cNvPr>
          <p:cNvSpPr/>
          <p:nvPr/>
        </p:nvSpPr>
        <p:spPr>
          <a:xfrm>
            <a:off x="3292662" y="3944278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8FEBA3-46BE-1AA3-8E89-D3ED2ECAB17D}"/>
              </a:ext>
            </a:extLst>
          </p:cNvPr>
          <p:cNvSpPr/>
          <p:nvPr/>
        </p:nvSpPr>
        <p:spPr>
          <a:xfrm>
            <a:off x="6186382" y="2199161"/>
            <a:ext cx="731520" cy="4193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202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1181F-4B4C-F7B6-499D-83B1B154274D}"/>
              </a:ext>
            </a:extLst>
          </p:cNvPr>
          <p:cNvSpPr/>
          <p:nvPr/>
        </p:nvSpPr>
        <p:spPr>
          <a:xfrm>
            <a:off x="7522886" y="2199161"/>
            <a:ext cx="731520" cy="4193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404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0" name="Google Shape;336;p36">
            <a:extLst>
              <a:ext uri="{FF2B5EF4-FFF2-40B4-BE49-F238E27FC236}">
                <a16:creationId xmlns:a16="http://schemas.microsoft.com/office/drawing/2014/main" id="{1C5D14D3-3A6C-9918-6D09-63CABD407321}"/>
              </a:ext>
            </a:extLst>
          </p:cNvPr>
          <p:cNvSpPr txBox="1">
            <a:spLocks/>
          </p:cNvSpPr>
          <p:nvPr/>
        </p:nvSpPr>
        <p:spPr>
          <a:xfrm>
            <a:off x="1198859" y="3300532"/>
            <a:ext cx="148929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Previous sum = 196</a:t>
            </a:r>
          </a:p>
        </p:txBody>
      </p:sp>
    </p:spTree>
    <p:extLst>
      <p:ext uri="{BB962C8B-B14F-4D97-AF65-F5344CB8AC3E}">
        <p14:creationId xmlns:p14="http://schemas.microsoft.com/office/powerpoint/2010/main" val="288028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881974" y="1247890"/>
            <a:ext cx="671516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 Initial Algorithm on the subarray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FC650-073E-0990-F34A-514A06F43D88}"/>
              </a:ext>
            </a:extLst>
          </p:cNvPr>
          <p:cNvSpPr/>
          <p:nvPr/>
        </p:nvSpPr>
        <p:spPr>
          <a:xfrm>
            <a:off x="4610392" y="2830076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151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6D7DD-56A9-B73B-A221-080EFCD81358}"/>
              </a:ext>
            </a:extLst>
          </p:cNvPr>
          <p:cNvSpPr/>
          <p:nvPr/>
        </p:nvSpPr>
        <p:spPr>
          <a:xfrm>
            <a:off x="4610392" y="3431511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982B2-2131-7436-8F9C-7CDD98D8EA91}"/>
              </a:ext>
            </a:extLst>
          </p:cNvPr>
          <p:cNvSpPr/>
          <p:nvPr/>
        </p:nvSpPr>
        <p:spPr>
          <a:xfrm>
            <a:off x="3292662" y="2830076"/>
            <a:ext cx="713220" cy="60143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109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E5CFD-DF58-16C4-A938-49759A2FF115}"/>
              </a:ext>
            </a:extLst>
          </p:cNvPr>
          <p:cNvSpPr/>
          <p:nvPr/>
        </p:nvSpPr>
        <p:spPr>
          <a:xfrm>
            <a:off x="3292662" y="3431511"/>
            <a:ext cx="713220" cy="419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73876-A686-FF24-A328-60FB10663DC5}"/>
              </a:ext>
            </a:extLst>
          </p:cNvPr>
          <p:cNvSpPr/>
          <p:nvPr/>
        </p:nvSpPr>
        <p:spPr>
          <a:xfrm>
            <a:off x="4610392" y="3944278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950B6-54B3-D7AA-4FB5-7FD846F9B6B9}"/>
              </a:ext>
            </a:extLst>
          </p:cNvPr>
          <p:cNvSpPr/>
          <p:nvPr/>
        </p:nvSpPr>
        <p:spPr>
          <a:xfrm>
            <a:off x="3292662" y="3944278"/>
            <a:ext cx="713220" cy="419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8FEBA3-46BE-1AA3-8E89-D3ED2ECAB17D}"/>
              </a:ext>
            </a:extLst>
          </p:cNvPr>
          <p:cNvSpPr/>
          <p:nvPr/>
        </p:nvSpPr>
        <p:spPr>
          <a:xfrm>
            <a:off x="2605873" y="2271657"/>
            <a:ext cx="731520" cy="4193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202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1181F-4B4C-F7B6-499D-83B1B154274D}"/>
              </a:ext>
            </a:extLst>
          </p:cNvPr>
          <p:cNvSpPr/>
          <p:nvPr/>
        </p:nvSpPr>
        <p:spPr>
          <a:xfrm>
            <a:off x="3942377" y="2271657"/>
            <a:ext cx="731520" cy="4193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404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0" name="Google Shape;336;p36">
            <a:extLst>
              <a:ext uri="{FF2B5EF4-FFF2-40B4-BE49-F238E27FC236}">
                <a16:creationId xmlns:a16="http://schemas.microsoft.com/office/drawing/2014/main" id="{1C5D14D3-3A6C-9918-6D09-63CABD407321}"/>
              </a:ext>
            </a:extLst>
          </p:cNvPr>
          <p:cNvSpPr txBox="1">
            <a:spLocks/>
          </p:cNvSpPr>
          <p:nvPr/>
        </p:nvSpPr>
        <p:spPr>
          <a:xfrm>
            <a:off x="1198859" y="3300532"/>
            <a:ext cx="148929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/>
                </a:solidFill>
                <a:latin typeface="Montserrat SemiBold" pitchFamily="2" charset="0"/>
              </a:rPr>
              <a:t>Previous sum = 196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C16E40B-9FFA-36CB-8F3B-FD067AC78EE0}"/>
              </a:ext>
            </a:extLst>
          </p:cNvPr>
          <p:cNvSpPr/>
          <p:nvPr/>
        </p:nvSpPr>
        <p:spPr>
          <a:xfrm>
            <a:off x="2845190" y="2680100"/>
            <a:ext cx="251460" cy="29606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3F115F6-AF97-6780-4002-DC8A5D90E346}"/>
              </a:ext>
            </a:extLst>
          </p:cNvPr>
          <p:cNvSpPr/>
          <p:nvPr/>
        </p:nvSpPr>
        <p:spPr>
          <a:xfrm>
            <a:off x="4182407" y="2680100"/>
            <a:ext cx="251460" cy="29606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68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709D0-75AE-0AF4-D129-BA3880411B95}"/>
              </a:ext>
            </a:extLst>
          </p:cNvPr>
          <p:cNvSpPr/>
          <p:nvPr/>
        </p:nvSpPr>
        <p:spPr>
          <a:xfrm>
            <a:off x="881974" y="1826485"/>
            <a:ext cx="5617886" cy="34521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F2A10-D34F-56B1-F547-2ACE7370849D}"/>
              </a:ext>
            </a:extLst>
          </p:cNvPr>
          <p:cNvSpPr/>
          <p:nvPr/>
        </p:nvSpPr>
        <p:spPr>
          <a:xfrm>
            <a:off x="881974" y="3604260"/>
            <a:ext cx="2615606" cy="464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Power Merging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5C9160C7-E324-7668-505A-29032E6BAB8F}"/>
              </a:ext>
            </a:extLst>
          </p:cNvPr>
          <p:cNvSpPr txBox="1">
            <a:spLocks/>
          </p:cNvSpPr>
          <p:nvPr/>
        </p:nvSpPr>
        <p:spPr>
          <a:xfrm>
            <a:off x="881974" y="1247890"/>
            <a:ext cx="745430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Montserrat SemiBold" pitchFamily="2" charset="0"/>
              </a:rPr>
              <a:t>Runtime: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Montserrat SemiBold" pitchFamily="2" charset="0"/>
              </a:rPr>
              <a:t>+ Time to quick sort to k partitions [O(n log k)]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Montserrat SemiBold" pitchFamily="2" charset="0"/>
              </a:rPr>
              <a:t>+ Time to sum up power [O(n)]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Montserrat SemiBold" pitchFamily="2" charset="0"/>
              </a:rPr>
              <a:t>+ Time to search which piece the targets belong [O(k log k)]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Montserrat SemiBold" pitchFamily="2" charset="0"/>
              </a:rPr>
              <a:t>+ Time to search exact target position [O(n/k) * O(k) = O(n)]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Montserrat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SemiBold" pitchFamily="2" charset="0"/>
              </a:rPr>
              <a:t>Total: O(n log k)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11A0F2EE-D8A9-C550-28BB-F6820FEE0607}"/>
              </a:ext>
            </a:extLst>
          </p:cNvPr>
          <p:cNvSpPr txBox="1">
            <a:spLocks/>
          </p:cNvSpPr>
          <p:nvPr/>
        </p:nvSpPr>
        <p:spPr>
          <a:xfrm>
            <a:off x="4417654" y="3729433"/>
            <a:ext cx="39186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  <a:latin typeface="Montserrat SemiBold" pitchFamily="2" charset="0"/>
              </a:rPr>
              <a:t>We can also do </a:t>
            </a:r>
            <a:r>
              <a:rPr lang="en-US" sz="1800" dirty="0" err="1">
                <a:solidFill>
                  <a:srgbClr val="FFC000"/>
                </a:solidFill>
                <a:latin typeface="Montserrat SemiBold" pitchFamily="2" charset="0"/>
              </a:rPr>
              <a:t>QuickSelect</a:t>
            </a:r>
            <a:r>
              <a:rPr lang="en-US" sz="1800" dirty="0">
                <a:solidFill>
                  <a:srgbClr val="FFC000"/>
                </a:solidFill>
                <a:latin typeface="Montserrat SemiBold" pitchFamily="2" charset="0"/>
              </a:rPr>
              <a:t> and recurse on both sides!</a:t>
            </a:r>
          </a:p>
        </p:txBody>
      </p:sp>
    </p:spTree>
    <p:extLst>
      <p:ext uri="{BB962C8B-B14F-4D97-AF65-F5344CB8AC3E}">
        <p14:creationId xmlns:p14="http://schemas.microsoft.com/office/powerpoint/2010/main" val="121145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6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B73E6CC-35CC-08DE-6A93-1D4E853D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53591" y="1041926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806578"/>
            <a:ext cx="685799" cy="68579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>
            <a:off x="3890542" y="907011"/>
            <a:ext cx="1272009" cy="5449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1391944"/>
            <a:ext cx="559348" cy="18275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>
            <a:extLst>
              <a:ext uri="{FF2B5EF4-FFF2-40B4-BE49-F238E27FC236}">
                <a16:creationId xmlns:a16="http://schemas.microsoft.com/office/drawing/2014/main" id="{9DF54A24-0DF1-0739-75E9-DD9AE67B7E38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575F398B-D896-1262-E9CE-EA3D3A490B5F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41C98007-F846-DE3A-4566-746E4D03227F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sp>
        <p:nvSpPr>
          <p:cNvPr id="17" name="Title 7">
            <a:extLst>
              <a:ext uri="{FF2B5EF4-FFF2-40B4-BE49-F238E27FC236}">
                <a16:creationId xmlns:a16="http://schemas.microsoft.com/office/drawing/2014/main" id="{DBF35F64-45FC-0E38-E6FD-563590F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7" y="676875"/>
            <a:ext cx="7713300" cy="464100"/>
          </a:xfrm>
        </p:spPr>
        <p:txBody>
          <a:bodyPr/>
          <a:lstStyle/>
          <a:p>
            <a:r>
              <a:rPr lang="en-US" sz="3200" dirty="0"/>
              <a:t>Right</a:t>
            </a:r>
            <a:br>
              <a:rPr lang="en-US" sz="3200" dirty="0"/>
            </a:br>
            <a:r>
              <a:rPr lang="en-US" sz="3200" dirty="0"/>
              <a:t>Rotate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13233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1" y="1874000"/>
            <a:ext cx="75537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You are given the root of a binary tree with n nodes. Each node is assigned a unique value from 1 to n. </a:t>
            </a:r>
          </a:p>
          <a:p>
            <a:endParaRPr lang="en-US" sz="20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You are also given an array of queries of size m. You have to perform m independent queries on the tree where in the </a:t>
            </a:r>
            <a:r>
              <a:rPr lang="en-US" sz="2000" dirty="0" err="1">
                <a:latin typeface="Montserrat SemiBold" pitchFamily="2" charset="0"/>
              </a:rPr>
              <a:t>i-th</a:t>
            </a:r>
            <a:r>
              <a:rPr lang="en-US" sz="2000" dirty="0">
                <a:latin typeface="Montserrat SemiBold" pitchFamily="2" charset="0"/>
              </a:rPr>
              <a:t> query you do the following: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998820"/>
            <a:ext cx="6144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-US" dirty="0"/>
              <a:t>Height of Binary Tree After Subtree Removal Queries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95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1" y="1874000"/>
            <a:ext cx="75537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1. Remove the subtree rooted at the node with the value queries[</a:t>
            </a:r>
            <a:r>
              <a:rPr lang="en-US" sz="2000" dirty="0" err="1">
                <a:latin typeface="Montserrat SemiBold" pitchFamily="2" charset="0"/>
              </a:rPr>
              <a:t>i</a:t>
            </a:r>
            <a:r>
              <a:rPr lang="en-US" sz="2000" dirty="0">
                <a:latin typeface="Montserrat SemiBold" pitchFamily="2" charset="0"/>
              </a:rPr>
              <a:t>] from the tree. It is guaranteed</a:t>
            </a:r>
          </a:p>
          <a:p>
            <a:r>
              <a:rPr lang="en-US" sz="2000" dirty="0">
                <a:latin typeface="Montserrat SemiBold" pitchFamily="2" charset="0"/>
              </a:rPr>
              <a:t>that queries[</a:t>
            </a:r>
            <a:r>
              <a:rPr lang="en-US" sz="2000" dirty="0" err="1">
                <a:latin typeface="Montserrat SemiBold" pitchFamily="2" charset="0"/>
              </a:rPr>
              <a:t>i</a:t>
            </a:r>
            <a:r>
              <a:rPr lang="en-US" sz="2000" dirty="0">
                <a:latin typeface="Montserrat SemiBold" pitchFamily="2" charset="0"/>
              </a:rPr>
              <a:t>] will not be equal to the value of the root.</a:t>
            </a:r>
          </a:p>
          <a:p>
            <a:endParaRPr lang="en-US" sz="20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2. Return an array answer of size m where answer[</a:t>
            </a:r>
            <a:r>
              <a:rPr lang="en-US" sz="2000" dirty="0" err="1">
                <a:latin typeface="Montserrat SemiBold" pitchFamily="2" charset="0"/>
              </a:rPr>
              <a:t>i</a:t>
            </a:r>
            <a:r>
              <a:rPr lang="en-US" sz="2000" dirty="0">
                <a:latin typeface="Montserrat SemiBold" pitchFamily="2" charset="0"/>
              </a:rPr>
              <a:t>] is the height of the tree after performing</a:t>
            </a:r>
          </a:p>
          <a:p>
            <a:r>
              <a:rPr lang="en-US" sz="2000" dirty="0">
                <a:latin typeface="Montserrat SemiBold" pitchFamily="2" charset="0"/>
              </a:rPr>
              <a:t>the </a:t>
            </a:r>
            <a:r>
              <a:rPr lang="en-US" sz="2000" dirty="0" err="1">
                <a:latin typeface="Montserrat SemiBold" pitchFamily="2" charset="0"/>
              </a:rPr>
              <a:t>i-th</a:t>
            </a:r>
            <a:r>
              <a:rPr lang="en-US" sz="2000" dirty="0">
                <a:latin typeface="Montserrat SemiBold" pitchFamily="2" charset="0"/>
              </a:rPr>
              <a:t> query.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998820"/>
            <a:ext cx="6144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-US" dirty="0"/>
              <a:t>Height of Binary Tree After Subtree Removal Queries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61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162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926080" y="103632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B37945-0561-928D-68CC-53DE327C59DC}"/>
              </a:ext>
            </a:extLst>
          </p:cNvPr>
          <p:cNvSpPr/>
          <p:nvPr/>
        </p:nvSpPr>
        <p:spPr>
          <a:xfrm>
            <a:off x="3718560" y="194310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71AD6F-76E9-BA30-0B60-212854F07690}"/>
              </a:ext>
            </a:extLst>
          </p:cNvPr>
          <p:cNvSpPr/>
          <p:nvPr/>
        </p:nvSpPr>
        <p:spPr>
          <a:xfrm>
            <a:off x="4181910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F69BA5-7AC4-40D6-674E-3F06443CD09C}"/>
              </a:ext>
            </a:extLst>
          </p:cNvPr>
          <p:cNvSpPr/>
          <p:nvPr/>
        </p:nvSpPr>
        <p:spPr>
          <a:xfrm>
            <a:off x="3255210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8965A9-6F09-11B4-B410-3F9FD18FD2BE}"/>
              </a:ext>
            </a:extLst>
          </p:cNvPr>
          <p:cNvSpPr/>
          <p:nvPr/>
        </p:nvSpPr>
        <p:spPr>
          <a:xfrm>
            <a:off x="2594691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581AD-55D5-7153-42C6-60A65C4A300B}"/>
              </a:ext>
            </a:extLst>
          </p:cNvPr>
          <p:cNvSpPr/>
          <p:nvPr/>
        </p:nvSpPr>
        <p:spPr>
          <a:xfrm>
            <a:off x="1667991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C9A0B9-8E93-D3F8-CB3F-96E964E4C212}"/>
              </a:ext>
            </a:extLst>
          </p:cNvPr>
          <p:cNvSpPr/>
          <p:nvPr/>
        </p:nvSpPr>
        <p:spPr>
          <a:xfrm>
            <a:off x="1204641" y="379476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B8396C-9002-6C73-7D93-F14FD107C30E}"/>
              </a:ext>
            </a:extLst>
          </p:cNvPr>
          <p:cNvSpPr/>
          <p:nvPr/>
        </p:nvSpPr>
        <p:spPr>
          <a:xfrm>
            <a:off x="2119857" y="379476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179A81-74C9-19B6-F15D-880CF5C3136E}"/>
              </a:ext>
            </a:extLst>
          </p:cNvPr>
          <p:cNvSpPr/>
          <p:nvPr/>
        </p:nvSpPr>
        <p:spPr>
          <a:xfrm>
            <a:off x="2143533" y="195453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82F4FF-D2CE-2F0B-6B4B-8315F3CFE198}"/>
              </a:ext>
            </a:extLst>
          </p:cNvPr>
          <p:cNvCxnSpPr>
            <a:cxnSpLocks/>
          </p:cNvCxnSpPr>
          <p:nvPr/>
        </p:nvCxnSpPr>
        <p:spPr>
          <a:xfrm flipV="1">
            <a:off x="2533863" y="1453945"/>
            <a:ext cx="456987" cy="55239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21109" y="1429245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4ADF55-97BE-F304-598F-9138486389C8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403510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11BF8-978D-9AC1-C8F0-89CFE53DDB91}"/>
              </a:ext>
            </a:extLst>
          </p:cNvPr>
          <p:cNvCxnSpPr>
            <a:cxnSpLocks/>
          </p:cNvCxnSpPr>
          <p:nvPr/>
        </p:nvCxnSpPr>
        <p:spPr>
          <a:xfrm flipV="1">
            <a:off x="3617192" y="2403510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4F5477-4461-E98D-8655-6409F698AA31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403510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BDF3D-0D75-222A-31EA-A56908A7A1D4}"/>
              </a:ext>
            </a:extLst>
          </p:cNvPr>
          <p:cNvCxnSpPr>
            <a:cxnSpLocks/>
          </p:cNvCxnSpPr>
          <p:nvPr/>
        </p:nvCxnSpPr>
        <p:spPr>
          <a:xfrm flipV="1">
            <a:off x="2012368" y="2403510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AB48CD-3418-8655-A7D8-33D5820C7126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315840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4A723E-4F58-287A-0123-30F2BFAFC88A}"/>
              </a:ext>
            </a:extLst>
          </p:cNvPr>
          <p:cNvCxnSpPr>
            <a:cxnSpLocks/>
          </p:cNvCxnSpPr>
          <p:nvPr/>
        </p:nvCxnSpPr>
        <p:spPr>
          <a:xfrm flipV="1">
            <a:off x="1546510" y="3315840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8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926080" y="103632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B37945-0561-928D-68CC-53DE327C59DC}"/>
              </a:ext>
            </a:extLst>
          </p:cNvPr>
          <p:cNvSpPr/>
          <p:nvPr/>
        </p:nvSpPr>
        <p:spPr>
          <a:xfrm>
            <a:off x="3718560" y="1943100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71AD6F-76E9-BA30-0B60-212854F07690}"/>
              </a:ext>
            </a:extLst>
          </p:cNvPr>
          <p:cNvSpPr/>
          <p:nvPr/>
        </p:nvSpPr>
        <p:spPr>
          <a:xfrm>
            <a:off x="4181910" y="2872740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F69BA5-7AC4-40D6-674E-3F06443CD09C}"/>
              </a:ext>
            </a:extLst>
          </p:cNvPr>
          <p:cNvSpPr/>
          <p:nvPr/>
        </p:nvSpPr>
        <p:spPr>
          <a:xfrm>
            <a:off x="3255210" y="2872740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8965A9-6F09-11B4-B410-3F9FD18FD2BE}"/>
              </a:ext>
            </a:extLst>
          </p:cNvPr>
          <p:cNvSpPr/>
          <p:nvPr/>
        </p:nvSpPr>
        <p:spPr>
          <a:xfrm>
            <a:off x="2594691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581AD-55D5-7153-42C6-60A65C4A300B}"/>
              </a:ext>
            </a:extLst>
          </p:cNvPr>
          <p:cNvSpPr/>
          <p:nvPr/>
        </p:nvSpPr>
        <p:spPr>
          <a:xfrm>
            <a:off x="1667991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C9A0B9-8E93-D3F8-CB3F-96E964E4C212}"/>
              </a:ext>
            </a:extLst>
          </p:cNvPr>
          <p:cNvSpPr/>
          <p:nvPr/>
        </p:nvSpPr>
        <p:spPr>
          <a:xfrm>
            <a:off x="1204641" y="379476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B8396C-9002-6C73-7D93-F14FD107C30E}"/>
              </a:ext>
            </a:extLst>
          </p:cNvPr>
          <p:cNvSpPr/>
          <p:nvPr/>
        </p:nvSpPr>
        <p:spPr>
          <a:xfrm>
            <a:off x="2119857" y="379476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179A81-74C9-19B6-F15D-880CF5C3136E}"/>
              </a:ext>
            </a:extLst>
          </p:cNvPr>
          <p:cNvSpPr/>
          <p:nvPr/>
        </p:nvSpPr>
        <p:spPr>
          <a:xfrm>
            <a:off x="2143533" y="195453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82F4FF-D2CE-2F0B-6B4B-8315F3CFE198}"/>
              </a:ext>
            </a:extLst>
          </p:cNvPr>
          <p:cNvCxnSpPr>
            <a:cxnSpLocks/>
          </p:cNvCxnSpPr>
          <p:nvPr/>
        </p:nvCxnSpPr>
        <p:spPr>
          <a:xfrm flipV="1">
            <a:off x="2533863" y="1453945"/>
            <a:ext cx="456987" cy="5523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21109" y="1429245"/>
            <a:ext cx="465307" cy="58171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4ADF55-97BE-F304-598F-9138486389C8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403510"/>
            <a:ext cx="232929" cy="46629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11BF8-978D-9AC1-C8F0-89CFE53DDB91}"/>
              </a:ext>
            </a:extLst>
          </p:cNvPr>
          <p:cNvCxnSpPr>
            <a:cxnSpLocks/>
          </p:cNvCxnSpPr>
          <p:nvPr/>
        </p:nvCxnSpPr>
        <p:spPr>
          <a:xfrm flipV="1">
            <a:off x="3617192" y="2403510"/>
            <a:ext cx="232929" cy="4633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4F5477-4461-E98D-8655-6409F698AA31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403510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BDF3D-0D75-222A-31EA-A56908A7A1D4}"/>
              </a:ext>
            </a:extLst>
          </p:cNvPr>
          <p:cNvCxnSpPr>
            <a:cxnSpLocks/>
          </p:cNvCxnSpPr>
          <p:nvPr/>
        </p:nvCxnSpPr>
        <p:spPr>
          <a:xfrm flipV="1">
            <a:off x="2012368" y="2403510"/>
            <a:ext cx="232929" cy="4633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AB48CD-3418-8655-A7D8-33D5820C7126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315840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4A723E-4F58-287A-0123-30F2BFAFC88A}"/>
              </a:ext>
            </a:extLst>
          </p:cNvPr>
          <p:cNvCxnSpPr>
            <a:cxnSpLocks/>
          </p:cNvCxnSpPr>
          <p:nvPr/>
        </p:nvCxnSpPr>
        <p:spPr>
          <a:xfrm flipV="1">
            <a:off x="1546510" y="3315840"/>
            <a:ext cx="232929" cy="4633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B0DCF47-A62A-CBBC-1433-A64D0C78700D}"/>
              </a:ext>
            </a:extLst>
          </p:cNvPr>
          <p:cNvSpPr txBox="1">
            <a:spLocks/>
          </p:cNvSpPr>
          <p:nvPr/>
        </p:nvSpPr>
        <p:spPr>
          <a:xfrm>
            <a:off x="5229224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Remove 9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FB58C546-3C38-B950-C578-05A838BB01E6}"/>
              </a:ext>
            </a:extLst>
          </p:cNvPr>
          <p:cNvSpPr txBox="1">
            <a:spLocks/>
          </p:cNvSpPr>
          <p:nvPr/>
        </p:nvSpPr>
        <p:spPr>
          <a:xfrm>
            <a:off x="5229224" y="1939410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Height: 3</a:t>
            </a:r>
          </a:p>
        </p:txBody>
      </p:sp>
    </p:spTree>
    <p:extLst>
      <p:ext uri="{BB962C8B-B14F-4D97-AF65-F5344CB8AC3E}">
        <p14:creationId xmlns:p14="http://schemas.microsoft.com/office/powerpoint/2010/main" val="342075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164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926080" y="103632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5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B37945-0561-928D-68CC-53DE327C59DC}"/>
              </a:ext>
            </a:extLst>
          </p:cNvPr>
          <p:cNvSpPr/>
          <p:nvPr/>
        </p:nvSpPr>
        <p:spPr>
          <a:xfrm>
            <a:off x="3718560" y="194310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9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71AD6F-76E9-BA30-0B60-212854F07690}"/>
              </a:ext>
            </a:extLst>
          </p:cNvPr>
          <p:cNvSpPr/>
          <p:nvPr/>
        </p:nvSpPr>
        <p:spPr>
          <a:xfrm>
            <a:off x="4181910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7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F69BA5-7AC4-40D6-674E-3F06443CD09C}"/>
              </a:ext>
            </a:extLst>
          </p:cNvPr>
          <p:cNvSpPr/>
          <p:nvPr/>
        </p:nvSpPr>
        <p:spPr>
          <a:xfrm>
            <a:off x="3255210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8965A9-6F09-11B4-B410-3F9FD18FD2BE}"/>
              </a:ext>
            </a:extLst>
          </p:cNvPr>
          <p:cNvSpPr/>
          <p:nvPr/>
        </p:nvSpPr>
        <p:spPr>
          <a:xfrm>
            <a:off x="2594691" y="287274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581AD-55D5-7153-42C6-60A65C4A300B}"/>
              </a:ext>
            </a:extLst>
          </p:cNvPr>
          <p:cNvSpPr/>
          <p:nvPr/>
        </p:nvSpPr>
        <p:spPr>
          <a:xfrm>
            <a:off x="1667991" y="2872740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C9A0B9-8E93-D3F8-CB3F-96E964E4C212}"/>
              </a:ext>
            </a:extLst>
          </p:cNvPr>
          <p:cNvSpPr/>
          <p:nvPr/>
        </p:nvSpPr>
        <p:spPr>
          <a:xfrm>
            <a:off x="1204641" y="3794760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B8396C-9002-6C73-7D93-F14FD107C30E}"/>
              </a:ext>
            </a:extLst>
          </p:cNvPr>
          <p:cNvSpPr/>
          <p:nvPr/>
        </p:nvSpPr>
        <p:spPr>
          <a:xfrm>
            <a:off x="2119857" y="3794760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6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179A81-74C9-19B6-F15D-880CF5C3136E}"/>
              </a:ext>
            </a:extLst>
          </p:cNvPr>
          <p:cNvSpPr/>
          <p:nvPr/>
        </p:nvSpPr>
        <p:spPr>
          <a:xfrm>
            <a:off x="2143533" y="195453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8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82F4FF-D2CE-2F0B-6B4B-8315F3CFE198}"/>
              </a:ext>
            </a:extLst>
          </p:cNvPr>
          <p:cNvCxnSpPr>
            <a:cxnSpLocks/>
          </p:cNvCxnSpPr>
          <p:nvPr/>
        </p:nvCxnSpPr>
        <p:spPr>
          <a:xfrm flipV="1">
            <a:off x="2533863" y="1453945"/>
            <a:ext cx="456987" cy="5523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21109" y="1429245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4ADF55-97BE-F304-598F-9138486389C8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403510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11BF8-978D-9AC1-C8F0-89CFE53DDB91}"/>
              </a:ext>
            </a:extLst>
          </p:cNvPr>
          <p:cNvCxnSpPr>
            <a:cxnSpLocks/>
          </p:cNvCxnSpPr>
          <p:nvPr/>
        </p:nvCxnSpPr>
        <p:spPr>
          <a:xfrm flipV="1">
            <a:off x="3617192" y="2403510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4F5477-4461-E98D-8655-6409F698AA31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403510"/>
            <a:ext cx="232929" cy="4662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BDF3D-0D75-222A-31EA-A56908A7A1D4}"/>
              </a:ext>
            </a:extLst>
          </p:cNvPr>
          <p:cNvCxnSpPr>
            <a:cxnSpLocks/>
          </p:cNvCxnSpPr>
          <p:nvPr/>
        </p:nvCxnSpPr>
        <p:spPr>
          <a:xfrm flipV="1">
            <a:off x="2012368" y="2403510"/>
            <a:ext cx="232929" cy="4633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AB48CD-3418-8655-A7D8-33D5820C7126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315840"/>
            <a:ext cx="232929" cy="46629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4A723E-4F58-287A-0123-30F2BFAFC88A}"/>
              </a:ext>
            </a:extLst>
          </p:cNvPr>
          <p:cNvCxnSpPr>
            <a:cxnSpLocks/>
          </p:cNvCxnSpPr>
          <p:nvPr/>
        </p:nvCxnSpPr>
        <p:spPr>
          <a:xfrm flipV="1">
            <a:off x="1546510" y="3315840"/>
            <a:ext cx="232929" cy="4633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C43E79A-BA3B-6479-46CA-F9BC32DFE212}"/>
              </a:ext>
            </a:extLst>
          </p:cNvPr>
          <p:cNvSpPr txBox="1">
            <a:spLocks/>
          </p:cNvSpPr>
          <p:nvPr/>
        </p:nvSpPr>
        <p:spPr>
          <a:xfrm>
            <a:off x="5229224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Remove 2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38F8398C-8BFE-7AC7-70D0-8A85CCB9F327}"/>
              </a:ext>
            </a:extLst>
          </p:cNvPr>
          <p:cNvSpPr txBox="1">
            <a:spLocks/>
          </p:cNvSpPr>
          <p:nvPr/>
        </p:nvSpPr>
        <p:spPr>
          <a:xfrm>
            <a:off x="5229224" y="1939410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Height: 2</a:t>
            </a:r>
          </a:p>
        </p:txBody>
      </p:sp>
    </p:spTree>
    <p:extLst>
      <p:ext uri="{BB962C8B-B14F-4D97-AF65-F5344CB8AC3E}">
        <p14:creationId xmlns:p14="http://schemas.microsoft.com/office/powerpoint/2010/main" val="266496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165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Recursively calculate the height of the tree, from the root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3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166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Recursively calculate the height of the tree, from the root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23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167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5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168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64267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169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4751A07-A844-1BD8-AA10-8C240C929C41}"/>
              </a:ext>
            </a:extLst>
          </p:cNvPr>
          <p:cNvSpPr txBox="1">
            <a:spLocks/>
          </p:cNvSpPr>
          <p:nvPr/>
        </p:nvSpPr>
        <p:spPr>
          <a:xfrm>
            <a:off x="2337052" y="1838777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2A0E800-0D02-3322-06F2-9BF27183D664}"/>
              </a:ext>
            </a:extLst>
          </p:cNvPr>
          <p:cNvSpPr txBox="1">
            <a:spLocks/>
          </p:cNvSpPr>
          <p:nvPr/>
        </p:nvSpPr>
        <p:spPr>
          <a:xfrm>
            <a:off x="2221570" y="1337478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14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C50E9BB0-9EF3-ADE0-CC33-B5F35B16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67161" y="-549651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806578"/>
            <a:ext cx="685799" cy="68579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4324957" y="2247639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>
            <a:off x="3890542" y="907011"/>
            <a:ext cx="1272009" cy="5449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1391944"/>
            <a:ext cx="559348" cy="18275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4761393" y="1694428"/>
            <a:ext cx="501591" cy="55321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>
            <a:extLst>
              <a:ext uri="{FF2B5EF4-FFF2-40B4-BE49-F238E27FC236}">
                <a16:creationId xmlns:a16="http://schemas.microsoft.com/office/drawing/2014/main" id="{9DF54A24-0DF1-0739-75E9-DD9AE67B7E38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575F398B-D896-1262-E9CE-EA3D3A490B5F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41C98007-F846-DE3A-4566-746E4D03227F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sp>
        <p:nvSpPr>
          <p:cNvPr id="20" name="Google Shape;337;p36">
            <a:extLst>
              <a:ext uri="{FF2B5EF4-FFF2-40B4-BE49-F238E27FC236}">
                <a16:creationId xmlns:a16="http://schemas.microsoft.com/office/drawing/2014/main" id="{053A1CF3-763F-BFBF-63A6-FFDC578A24C1}"/>
              </a:ext>
            </a:extLst>
          </p:cNvPr>
          <p:cNvSpPr txBox="1">
            <a:spLocks/>
          </p:cNvSpPr>
          <p:nvPr/>
        </p:nvSpPr>
        <p:spPr>
          <a:xfrm>
            <a:off x="5356859" y="3802388"/>
            <a:ext cx="22783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Connect M to successor of B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1681B8AB-2449-DD74-A34D-83B9B61E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7" y="676875"/>
            <a:ext cx="7713300" cy="464100"/>
          </a:xfrm>
        </p:spPr>
        <p:txBody>
          <a:bodyPr/>
          <a:lstStyle/>
          <a:p>
            <a:r>
              <a:rPr lang="en-US" sz="3200" dirty="0"/>
              <a:t>Right</a:t>
            </a:r>
            <a:br>
              <a:rPr lang="en-US" sz="3200" dirty="0"/>
            </a:br>
            <a:r>
              <a:rPr lang="en-US" sz="3200" dirty="0"/>
              <a:t>Rotate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96384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170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4751A07-A844-1BD8-AA10-8C240C929C41}"/>
              </a:ext>
            </a:extLst>
          </p:cNvPr>
          <p:cNvSpPr txBox="1">
            <a:spLocks/>
          </p:cNvSpPr>
          <p:nvPr/>
        </p:nvSpPr>
        <p:spPr>
          <a:xfrm>
            <a:off x="2337052" y="1838777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2A0E800-0D02-3322-06F2-9BF27183D664}"/>
              </a:ext>
            </a:extLst>
          </p:cNvPr>
          <p:cNvSpPr txBox="1">
            <a:spLocks/>
          </p:cNvSpPr>
          <p:nvPr/>
        </p:nvSpPr>
        <p:spPr>
          <a:xfrm>
            <a:off x="2221570" y="1337478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695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171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4751A07-A844-1BD8-AA10-8C240C929C41}"/>
              </a:ext>
            </a:extLst>
          </p:cNvPr>
          <p:cNvSpPr txBox="1">
            <a:spLocks/>
          </p:cNvSpPr>
          <p:nvPr/>
        </p:nvSpPr>
        <p:spPr>
          <a:xfrm>
            <a:off x="2337052" y="1838777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2A0E800-0D02-3322-06F2-9BF27183D664}"/>
              </a:ext>
            </a:extLst>
          </p:cNvPr>
          <p:cNvSpPr txBox="1">
            <a:spLocks/>
          </p:cNvSpPr>
          <p:nvPr/>
        </p:nvSpPr>
        <p:spPr>
          <a:xfrm>
            <a:off x="2221570" y="1337478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AB3188D8-1A37-4FD9-0613-422BB59BA715}"/>
              </a:ext>
            </a:extLst>
          </p:cNvPr>
          <p:cNvSpPr txBox="1">
            <a:spLocks/>
          </p:cNvSpPr>
          <p:nvPr/>
        </p:nvSpPr>
        <p:spPr>
          <a:xfrm>
            <a:off x="3200457" y="1872764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1633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172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4751A07-A844-1BD8-AA10-8C240C929C41}"/>
              </a:ext>
            </a:extLst>
          </p:cNvPr>
          <p:cNvSpPr txBox="1">
            <a:spLocks/>
          </p:cNvSpPr>
          <p:nvPr/>
        </p:nvSpPr>
        <p:spPr>
          <a:xfrm>
            <a:off x="2337052" y="1838777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2A0E800-0D02-3322-06F2-9BF27183D664}"/>
              </a:ext>
            </a:extLst>
          </p:cNvPr>
          <p:cNvSpPr txBox="1">
            <a:spLocks/>
          </p:cNvSpPr>
          <p:nvPr/>
        </p:nvSpPr>
        <p:spPr>
          <a:xfrm>
            <a:off x="2221570" y="1337478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AB3188D8-1A37-4FD9-0613-422BB59BA715}"/>
              </a:ext>
            </a:extLst>
          </p:cNvPr>
          <p:cNvSpPr txBox="1">
            <a:spLocks/>
          </p:cNvSpPr>
          <p:nvPr/>
        </p:nvSpPr>
        <p:spPr>
          <a:xfrm>
            <a:off x="3200457" y="1872764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2" name="Google Shape;336;p36">
            <a:extLst>
              <a:ext uri="{FF2B5EF4-FFF2-40B4-BE49-F238E27FC236}">
                <a16:creationId xmlns:a16="http://schemas.microsoft.com/office/drawing/2014/main" id="{DAF5EEFC-8068-7FB8-35FB-0176B8BC65BC}"/>
              </a:ext>
            </a:extLst>
          </p:cNvPr>
          <p:cNvSpPr txBox="1">
            <a:spLocks/>
          </p:cNvSpPr>
          <p:nvPr/>
        </p:nvSpPr>
        <p:spPr>
          <a:xfrm>
            <a:off x="3518622" y="3012865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1703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4751A07-A844-1BD8-AA10-8C240C929C41}"/>
              </a:ext>
            </a:extLst>
          </p:cNvPr>
          <p:cNvSpPr txBox="1">
            <a:spLocks/>
          </p:cNvSpPr>
          <p:nvPr/>
        </p:nvSpPr>
        <p:spPr>
          <a:xfrm>
            <a:off x="2337052" y="1838777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2A0E800-0D02-3322-06F2-9BF27183D664}"/>
              </a:ext>
            </a:extLst>
          </p:cNvPr>
          <p:cNvSpPr txBox="1">
            <a:spLocks/>
          </p:cNvSpPr>
          <p:nvPr/>
        </p:nvSpPr>
        <p:spPr>
          <a:xfrm>
            <a:off x="2221570" y="1337478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AB3188D8-1A37-4FD9-0613-422BB59BA715}"/>
              </a:ext>
            </a:extLst>
          </p:cNvPr>
          <p:cNvSpPr txBox="1">
            <a:spLocks/>
          </p:cNvSpPr>
          <p:nvPr/>
        </p:nvSpPr>
        <p:spPr>
          <a:xfrm>
            <a:off x="3200457" y="1872764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2" name="Google Shape;336;p36">
            <a:extLst>
              <a:ext uri="{FF2B5EF4-FFF2-40B4-BE49-F238E27FC236}">
                <a16:creationId xmlns:a16="http://schemas.microsoft.com/office/drawing/2014/main" id="{DAF5EEFC-8068-7FB8-35FB-0176B8BC65BC}"/>
              </a:ext>
            </a:extLst>
          </p:cNvPr>
          <p:cNvSpPr txBox="1">
            <a:spLocks/>
          </p:cNvSpPr>
          <p:nvPr/>
        </p:nvSpPr>
        <p:spPr>
          <a:xfrm>
            <a:off x="3518622" y="3012865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4EF2DD6E-3579-84EA-35E8-B92A083F7BC4}"/>
              </a:ext>
            </a:extLst>
          </p:cNvPr>
          <p:cNvSpPr txBox="1">
            <a:spLocks/>
          </p:cNvSpPr>
          <p:nvPr/>
        </p:nvSpPr>
        <p:spPr>
          <a:xfrm>
            <a:off x="4952226" y="3012865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1883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174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I encounter the node that I want to remove, return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4751A07-A844-1BD8-AA10-8C240C929C41}"/>
              </a:ext>
            </a:extLst>
          </p:cNvPr>
          <p:cNvSpPr txBox="1">
            <a:spLocks/>
          </p:cNvSpPr>
          <p:nvPr/>
        </p:nvSpPr>
        <p:spPr>
          <a:xfrm>
            <a:off x="2337052" y="1838777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2A0E800-0D02-3322-06F2-9BF27183D664}"/>
              </a:ext>
            </a:extLst>
          </p:cNvPr>
          <p:cNvSpPr txBox="1">
            <a:spLocks/>
          </p:cNvSpPr>
          <p:nvPr/>
        </p:nvSpPr>
        <p:spPr>
          <a:xfrm>
            <a:off x="2221570" y="1337478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AB3188D8-1A37-4FD9-0613-422BB59BA715}"/>
              </a:ext>
            </a:extLst>
          </p:cNvPr>
          <p:cNvSpPr txBox="1">
            <a:spLocks/>
          </p:cNvSpPr>
          <p:nvPr/>
        </p:nvSpPr>
        <p:spPr>
          <a:xfrm>
            <a:off x="3200457" y="1872764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2" name="Google Shape;336;p36">
            <a:extLst>
              <a:ext uri="{FF2B5EF4-FFF2-40B4-BE49-F238E27FC236}">
                <a16:creationId xmlns:a16="http://schemas.microsoft.com/office/drawing/2014/main" id="{DAF5EEFC-8068-7FB8-35FB-0176B8BC65BC}"/>
              </a:ext>
            </a:extLst>
          </p:cNvPr>
          <p:cNvSpPr txBox="1">
            <a:spLocks/>
          </p:cNvSpPr>
          <p:nvPr/>
        </p:nvSpPr>
        <p:spPr>
          <a:xfrm>
            <a:off x="3518622" y="3012865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4EF2DD6E-3579-84EA-35E8-B92A083F7BC4}"/>
              </a:ext>
            </a:extLst>
          </p:cNvPr>
          <p:cNvSpPr txBox="1">
            <a:spLocks/>
          </p:cNvSpPr>
          <p:nvPr/>
        </p:nvSpPr>
        <p:spPr>
          <a:xfrm>
            <a:off x="4952226" y="3012865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4" name="Google Shape;336;p36">
            <a:extLst>
              <a:ext uri="{FF2B5EF4-FFF2-40B4-BE49-F238E27FC236}">
                <a16:creationId xmlns:a16="http://schemas.microsoft.com/office/drawing/2014/main" id="{95FBD34C-CFF1-CEDB-EE87-6F76008D36AC}"/>
              </a:ext>
            </a:extLst>
          </p:cNvPr>
          <p:cNvSpPr txBox="1">
            <a:spLocks/>
          </p:cNvSpPr>
          <p:nvPr/>
        </p:nvSpPr>
        <p:spPr>
          <a:xfrm>
            <a:off x="4162279" y="1852740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47801277-61DF-3047-DDFE-D278123A0B28}"/>
              </a:ext>
            </a:extLst>
          </p:cNvPr>
          <p:cNvSpPr txBox="1">
            <a:spLocks/>
          </p:cNvSpPr>
          <p:nvPr/>
        </p:nvSpPr>
        <p:spPr>
          <a:xfrm>
            <a:off x="3644302" y="986211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506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175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854521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914721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771202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451371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391171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2947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234552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88847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60285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083071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73699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45137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223261" y="911851"/>
            <a:ext cx="636842" cy="523385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179191" y="1881206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653927" y="1898586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260321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296768" y="1874162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771504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451371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455290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994170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590176" y="2803426"/>
            <a:ext cx="182261" cy="46591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166334" y="2823734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4075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remove D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6370291" y="1917604"/>
            <a:ext cx="210215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return h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7ECA468-268B-E16D-9E6C-46A57A4AA1C7}"/>
              </a:ext>
            </a:extLst>
          </p:cNvPr>
          <p:cNvSpPr txBox="1">
            <a:spLocks/>
          </p:cNvSpPr>
          <p:nvPr/>
        </p:nvSpPr>
        <p:spPr>
          <a:xfrm>
            <a:off x="1309726" y="187221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-1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4751A07-A844-1BD8-AA10-8C240C929C41}"/>
              </a:ext>
            </a:extLst>
          </p:cNvPr>
          <p:cNvSpPr txBox="1">
            <a:spLocks/>
          </p:cNvSpPr>
          <p:nvPr/>
        </p:nvSpPr>
        <p:spPr>
          <a:xfrm>
            <a:off x="2337052" y="1838777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2A0E800-0D02-3322-06F2-9BF27183D664}"/>
              </a:ext>
            </a:extLst>
          </p:cNvPr>
          <p:cNvSpPr txBox="1">
            <a:spLocks/>
          </p:cNvSpPr>
          <p:nvPr/>
        </p:nvSpPr>
        <p:spPr>
          <a:xfrm>
            <a:off x="2221570" y="1337478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AB3188D8-1A37-4FD9-0613-422BB59BA715}"/>
              </a:ext>
            </a:extLst>
          </p:cNvPr>
          <p:cNvSpPr txBox="1">
            <a:spLocks/>
          </p:cNvSpPr>
          <p:nvPr/>
        </p:nvSpPr>
        <p:spPr>
          <a:xfrm>
            <a:off x="3200457" y="1872764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2" name="Google Shape;336;p36">
            <a:extLst>
              <a:ext uri="{FF2B5EF4-FFF2-40B4-BE49-F238E27FC236}">
                <a16:creationId xmlns:a16="http://schemas.microsoft.com/office/drawing/2014/main" id="{DAF5EEFC-8068-7FB8-35FB-0176B8BC65BC}"/>
              </a:ext>
            </a:extLst>
          </p:cNvPr>
          <p:cNvSpPr txBox="1">
            <a:spLocks/>
          </p:cNvSpPr>
          <p:nvPr/>
        </p:nvSpPr>
        <p:spPr>
          <a:xfrm>
            <a:off x="3518622" y="3012865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4EF2DD6E-3579-84EA-35E8-B92A083F7BC4}"/>
              </a:ext>
            </a:extLst>
          </p:cNvPr>
          <p:cNvSpPr txBox="1">
            <a:spLocks/>
          </p:cNvSpPr>
          <p:nvPr/>
        </p:nvSpPr>
        <p:spPr>
          <a:xfrm>
            <a:off x="4952226" y="3012865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0</a:t>
            </a:r>
          </a:p>
        </p:txBody>
      </p:sp>
      <p:sp>
        <p:nvSpPr>
          <p:cNvPr id="14" name="Google Shape;336;p36">
            <a:extLst>
              <a:ext uri="{FF2B5EF4-FFF2-40B4-BE49-F238E27FC236}">
                <a16:creationId xmlns:a16="http://schemas.microsoft.com/office/drawing/2014/main" id="{95FBD34C-CFF1-CEDB-EE87-6F76008D36AC}"/>
              </a:ext>
            </a:extLst>
          </p:cNvPr>
          <p:cNvSpPr txBox="1">
            <a:spLocks/>
          </p:cNvSpPr>
          <p:nvPr/>
        </p:nvSpPr>
        <p:spPr>
          <a:xfrm>
            <a:off x="4162279" y="1852740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1</a:t>
            </a: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47801277-61DF-3047-DDFE-D278123A0B28}"/>
              </a:ext>
            </a:extLst>
          </p:cNvPr>
          <p:cNvSpPr txBox="1">
            <a:spLocks/>
          </p:cNvSpPr>
          <p:nvPr/>
        </p:nvSpPr>
        <p:spPr>
          <a:xfrm>
            <a:off x="3644302" y="986211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2</a:t>
            </a:r>
          </a:p>
        </p:txBody>
      </p:sp>
      <p:sp>
        <p:nvSpPr>
          <p:cNvPr id="16" name="Google Shape;336;p36">
            <a:extLst>
              <a:ext uri="{FF2B5EF4-FFF2-40B4-BE49-F238E27FC236}">
                <a16:creationId xmlns:a16="http://schemas.microsoft.com/office/drawing/2014/main" id="{54C2F132-9364-A378-748C-4F3DC0BE06AD}"/>
              </a:ext>
            </a:extLst>
          </p:cNvPr>
          <p:cNvSpPr txBox="1">
            <a:spLocks/>
          </p:cNvSpPr>
          <p:nvPr/>
        </p:nvSpPr>
        <p:spPr>
          <a:xfrm>
            <a:off x="3180952" y="287563"/>
            <a:ext cx="4633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645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176</a:t>
            </a:fld>
            <a:endParaRPr/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829618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Runtime?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829618" y="1856644"/>
            <a:ext cx="429102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O(n) for every query, since we have to traverse every node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670560" y="581660"/>
            <a:ext cx="2826060" cy="4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Naïve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F1AB06EA-F6C6-4D02-3411-333990BB5A0A}"/>
              </a:ext>
            </a:extLst>
          </p:cNvPr>
          <p:cNvSpPr txBox="1">
            <a:spLocks/>
          </p:cNvSpPr>
          <p:nvPr/>
        </p:nvSpPr>
        <p:spPr>
          <a:xfrm>
            <a:off x="829618" y="2822757"/>
            <a:ext cx="310992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we have m queries</a:t>
            </a:r>
          </a:p>
          <a:p>
            <a:endParaRPr lang="en-US" sz="11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 </a:t>
            </a:r>
            <a:r>
              <a:rPr lang="en-US" dirty="0">
                <a:latin typeface="Montserrat SemiBold" pitchFamily="2" charset="0"/>
                <a:sym typeface="Wingdings" panose="05000000000000000000" pitchFamily="2" charset="2"/>
              </a:rPr>
              <a:t> O(</a:t>
            </a:r>
            <a:r>
              <a:rPr lang="en-US" dirty="0" err="1">
                <a:latin typeface="Montserrat SemiBold" pitchFamily="2" charset="0"/>
                <a:sym typeface="Wingdings" panose="05000000000000000000" pitchFamily="2" charset="2"/>
              </a:rPr>
              <a:t>mn</a:t>
            </a:r>
            <a:r>
              <a:rPr lang="en-US" dirty="0">
                <a:latin typeface="Montserrat SemiBold" pitchFamily="2" charset="0"/>
                <a:sym typeface="Wingdings" panose="05000000000000000000" pitchFamily="2" charset="2"/>
              </a:rPr>
              <a:t>) time!</a:t>
            </a:r>
            <a:endParaRPr lang="en-US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5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177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248216" y="1107955"/>
            <a:ext cx="189072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400" dirty="0">
                <a:latin typeface="Montserrat SemiBold" pitchFamily="2" charset="0"/>
              </a:rPr>
              <a:t>Suppose we want to remove node D</a:t>
            </a:r>
          </a:p>
        </p:txBody>
      </p:sp>
    </p:spTree>
    <p:extLst>
      <p:ext uri="{BB962C8B-B14F-4D97-AF65-F5344CB8AC3E}">
        <p14:creationId xmlns:p14="http://schemas.microsoft.com/office/powerpoint/2010/main" val="338975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178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248216" y="1107955"/>
            <a:ext cx="189072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If we remove D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D76CE8E-5434-4979-3328-959855E087C7}"/>
              </a:ext>
            </a:extLst>
          </p:cNvPr>
          <p:cNvSpPr/>
          <p:nvPr/>
        </p:nvSpPr>
        <p:spPr>
          <a:xfrm>
            <a:off x="1865452" y="2141220"/>
            <a:ext cx="861060" cy="861060"/>
          </a:xfrm>
          <a:prstGeom prst="mathMultiply">
            <a:avLst>
              <a:gd name="adj1" fmla="val 1732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89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179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92289" y="1410062"/>
            <a:ext cx="222423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400" dirty="0">
                <a:latin typeface="Montserrat SemiBold" pitchFamily="2" charset="0"/>
              </a:rPr>
              <a:t>Check all nodes at the same depth as 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15C6E6-2CF6-FF8B-C435-65E70E527BEA}"/>
              </a:ext>
            </a:extLst>
          </p:cNvPr>
          <p:cNvSpPr/>
          <p:nvPr/>
        </p:nvSpPr>
        <p:spPr>
          <a:xfrm>
            <a:off x="1706007" y="2148463"/>
            <a:ext cx="3855734" cy="86905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74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C50E9BB0-9EF3-ADE0-CC33-B5F35B16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67161" y="82937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806578"/>
            <a:ext cx="685799" cy="68579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741650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4324957" y="2895339"/>
            <a:ext cx="872871" cy="1247175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7476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>
            <a:off x="3890542" y="907011"/>
            <a:ext cx="1272009" cy="11775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1391944"/>
            <a:ext cx="559348" cy="182750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4761393" y="2327016"/>
            <a:ext cx="501591" cy="56832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2084550"/>
            <a:ext cx="988886" cy="6631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ket 8">
            <a:extLst>
              <a:ext uri="{FF2B5EF4-FFF2-40B4-BE49-F238E27FC236}">
                <a16:creationId xmlns:a16="http://schemas.microsoft.com/office/drawing/2014/main" id="{9DF54A24-0DF1-0739-75E9-DD9AE67B7E38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575F398B-D896-1262-E9CE-EA3D3A490B5F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41C98007-F846-DE3A-4566-746E4D03227F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sp>
        <p:nvSpPr>
          <p:cNvPr id="20" name="Google Shape;337;p36">
            <a:extLst>
              <a:ext uri="{FF2B5EF4-FFF2-40B4-BE49-F238E27FC236}">
                <a16:creationId xmlns:a16="http://schemas.microsoft.com/office/drawing/2014/main" id="{053A1CF3-763F-BFBF-63A6-FFDC578A24C1}"/>
              </a:ext>
            </a:extLst>
          </p:cNvPr>
          <p:cNvSpPr txBox="1">
            <a:spLocks/>
          </p:cNvSpPr>
          <p:nvPr/>
        </p:nvSpPr>
        <p:spPr>
          <a:xfrm>
            <a:off x="5356859" y="3802388"/>
            <a:ext cx="22783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Connect M to successor of B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1681B8AB-2449-DD74-A34D-83B9B61E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07" y="676875"/>
            <a:ext cx="7713300" cy="464100"/>
          </a:xfrm>
        </p:spPr>
        <p:txBody>
          <a:bodyPr/>
          <a:lstStyle/>
          <a:p>
            <a:r>
              <a:rPr lang="en-US" sz="3200" dirty="0"/>
              <a:t>Right</a:t>
            </a:r>
            <a:br>
              <a:rPr lang="en-US" sz="3200" dirty="0"/>
            </a:br>
            <a:r>
              <a:rPr lang="en-US" sz="3200" dirty="0"/>
              <a:t>Rotate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06694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180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6192289" y="1410062"/>
            <a:ext cx="222423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400" dirty="0">
                <a:latin typeface="Montserrat SemiBold" pitchFamily="2" charset="0"/>
              </a:rPr>
              <a:t>Find node with the greatest height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15C6E6-2CF6-FF8B-C435-65E70E527BEA}"/>
              </a:ext>
            </a:extLst>
          </p:cNvPr>
          <p:cNvSpPr/>
          <p:nvPr/>
        </p:nvSpPr>
        <p:spPr>
          <a:xfrm>
            <a:off x="1706007" y="2148463"/>
            <a:ext cx="3855734" cy="86905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0480BA-B32C-ECC6-0489-899F2691AC7D}"/>
              </a:ext>
            </a:extLst>
          </p:cNvPr>
          <p:cNvSpPr/>
          <p:nvPr/>
        </p:nvSpPr>
        <p:spPr>
          <a:xfrm>
            <a:off x="2903832" y="2901999"/>
            <a:ext cx="663058" cy="3653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 = 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B7A252-0E2A-B613-9685-5B2B372C6BCA}"/>
              </a:ext>
            </a:extLst>
          </p:cNvPr>
          <p:cNvSpPr/>
          <p:nvPr/>
        </p:nvSpPr>
        <p:spPr>
          <a:xfrm>
            <a:off x="3799732" y="2901999"/>
            <a:ext cx="663058" cy="3653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 = 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23EB15-4E08-7785-21F0-ED7000A013EE}"/>
              </a:ext>
            </a:extLst>
          </p:cNvPr>
          <p:cNvSpPr/>
          <p:nvPr/>
        </p:nvSpPr>
        <p:spPr>
          <a:xfrm>
            <a:off x="5432379" y="2389051"/>
            <a:ext cx="663058" cy="3653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 = 1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9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C97726-1427-DD92-2920-F1BA6BEF9CCE}"/>
              </a:ext>
            </a:extLst>
          </p:cNvPr>
          <p:cNvSpPr/>
          <p:nvPr/>
        </p:nvSpPr>
        <p:spPr>
          <a:xfrm>
            <a:off x="899160" y="2362200"/>
            <a:ext cx="2468880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181</a:t>
            </a:fld>
            <a:endParaRPr/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829618" y="1300295"/>
            <a:ext cx="669894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What if we calculate the result only once, that works for all queries?</a:t>
            </a:r>
          </a:p>
        </p:txBody>
      </p:sp>
      <p:sp>
        <p:nvSpPr>
          <p:cNvPr id="58" name="Google Shape;336;p36">
            <a:extLst>
              <a:ext uri="{FF2B5EF4-FFF2-40B4-BE49-F238E27FC236}">
                <a16:creationId xmlns:a16="http://schemas.microsoft.com/office/drawing/2014/main" id="{1526D9F8-A0F3-154F-8C20-317273933305}"/>
              </a:ext>
            </a:extLst>
          </p:cNvPr>
          <p:cNvSpPr txBox="1">
            <a:spLocks/>
          </p:cNvSpPr>
          <p:nvPr/>
        </p:nvSpPr>
        <p:spPr>
          <a:xfrm>
            <a:off x="899160" y="2317136"/>
            <a:ext cx="253842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Preprocessing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E35A97-5775-F555-4F26-34D7FC12A3C5}"/>
              </a:ext>
            </a:extLst>
          </p:cNvPr>
          <p:cNvSpPr/>
          <p:nvPr/>
        </p:nvSpPr>
        <p:spPr>
          <a:xfrm>
            <a:off x="670560" y="581660"/>
            <a:ext cx="2826060" cy="46335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Better Solution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F1AB06EA-F6C6-4D02-3411-333990BB5A0A}"/>
              </a:ext>
            </a:extLst>
          </p:cNvPr>
          <p:cNvSpPr txBox="1">
            <a:spLocks/>
          </p:cNvSpPr>
          <p:nvPr/>
        </p:nvSpPr>
        <p:spPr>
          <a:xfrm>
            <a:off x="899160" y="2915006"/>
            <a:ext cx="72018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Construct a tree that contains the result if </a:t>
            </a:r>
            <a:r>
              <a:rPr lang="en-US" sz="2000" u="sng" dirty="0">
                <a:latin typeface="Montserrat SemiBold" pitchFamily="2" charset="0"/>
              </a:rPr>
              <a:t>any node</a:t>
            </a:r>
            <a:r>
              <a:rPr lang="en-US" sz="2000" dirty="0">
                <a:latin typeface="Montserrat SemiBold" pitchFamily="2" charset="0"/>
              </a:rPr>
              <a:t> is removed from the tree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948E9405-F590-25E5-5A17-61F862DB4804}"/>
              </a:ext>
            </a:extLst>
          </p:cNvPr>
          <p:cNvSpPr txBox="1">
            <a:spLocks/>
          </p:cNvSpPr>
          <p:nvPr/>
        </p:nvSpPr>
        <p:spPr>
          <a:xfrm>
            <a:off x="899160" y="3699797"/>
            <a:ext cx="72018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To obtain the query, simply find the node in this new tree, and return the value</a:t>
            </a:r>
          </a:p>
        </p:txBody>
      </p:sp>
    </p:spTree>
    <p:extLst>
      <p:ext uri="{BB962C8B-B14F-4D97-AF65-F5344CB8AC3E}">
        <p14:creationId xmlns:p14="http://schemas.microsoft.com/office/powerpoint/2010/main" val="193059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8" grpId="0"/>
      <p:bldP spid="18" grpId="0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182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5764791" y="1300295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e.g. at depth = 2</a:t>
            </a:r>
          </a:p>
        </p:txBody>
      </p:sp>
      <p:sp>
        <p:nvSpPr>
          <p:cNvPr id="57" name="Google Shape;336;p36">
            <a:extLst>
              <a:ext uri="{FF2B5EF4-FFF2-40B4-BE49-F238E27FC236}">
                <a16:creationId xmlns:a16="http://schemas.microsoft.com/office/drawing/2014/main" id="{BC4F50FE-D0DF-9559-4EF0-147D05C67034}"/>
              </a:ext>
            </a:extLst>
          </p:cNvPr>
          <p:cNvSpPr txBox="1">
            <a:spLocks/>
          </p:cNvSpPr>
          <p:nvPr/>
        </p:nvSpPr>
        <p:spPr>
          <a:xfrm>
            <a:off x="6282457" y="1853139"/>
            <a:ext cx="216553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Check the height of all nodes at d =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93C18-8AA4-B2E8-71E6-1D76236EA8FA}"/>
              </a:ext>
            </a:extLst>
          </p:cNvPr>
          <p:cNvSpPr/>
          <p:nvPr/>
        </p:nvSpPr>
        <p:spPr>
          <a:xfrm>
            <a:off x="1706007" y="2148463"/>
            <a:ext cx="3855734" cy="86905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549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93C18-8AA4-B2E8-71E6-1D76236EA8FA}"/>
              </a:ext>
            </a:extLst>
          </p:cNvPr>
          <p:cNvSpPr/>
          <p:nvPr/>
        </p:nvSpPr>
        <p:spPr>
          <a:xfrm>
            <a:off x="1706007" y="2148463"/>
            <a:ext cx="3855734" cy="86905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EFFBAC-7609-2B50-5953-2D2C5A1CFE8C}"/>
              </a:ext>
            </a:extLst>
          </p:cNvPr>
          <p:cNvSpPr/>
          <p:nvPr/>
        </p:nvSpPr>
        <p:spPr>
          <a:xfrm>
            <a:off x="6770160" y="1624020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26FA6E-DBA6-172B-F5D1-338C2A449F61}"/>
              </a:ext>
            </a:extLst>
          </p:cNvPr>
          <p:cNvSpPr/>
          <p:nvPr/>
        </p:nvSpPr>
        <p:spPr>
          <a:xfrm>
            <a:off x="6770160" y="272140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931A54-A815-AFC8-3DE9-2D0D02DF1251}"/>
              </a:ext>
            </a:extLst>
          </p:cNvPr>
          <p:cNvSpPr/>
          <p:nvPr/>
        </p:nvSpPr>
        <p:spPr>
          <a:xfrm>
            <a:off x="6770160" y="3270093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729961-34D2-D4BC-1F86-B26652D1D7FF}"/>
              </a:ext>
            </a:extLst>
          </p:cNvPr>
          <p:cNvSpPr/>
          <p:nvPr/>
        </p:nvSpPr>
        <p:spPr>
          <a:xfrm>
            <a:off x="6770160" y="2172711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5AAB51-D0E5-6EDB-0E03-B42A6ACDB4CD}"/>
              </a:ext>
            </a:extLst>
          </p:cNvPr>
          <p:cNvSpPr/>
          <p:nvPr/>
        </p:nvSpPr>
        <p:spPr>
          <a:xfrm>
            <a:off x="6562388" y="1432407"/>
            <a:ext cx="1550903" cy="2529979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Google Shape;336;p36">
            <a:extLst>
              <a:ext uri="{FF2B5EF4-FFF2-40B4-BE49-F238E27FC236}">
                <a16:creationId xmlns:a16="http://schemas.microsoft.com/office/drawing/2014/main" id="{0FA6A20E-E72D-ED53-BB17-E95B99885A78}"/>
              </a:ext>
            </a:extLst>
          </p:cNvPr>
          <p:cNvSpPr txBox="1">
            <a:spLocks/>
          </p:cNvSpPr>
          <p:nvPr/>
        </p:nvSpPr>
        <p:spPr>
          <a:xfrm>
            <a:off x="7120410" y="1624020"/>
            <a:ext cx="8660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1800" dirty="0">
                <a:latin typeface="Montserrat SemiBold" pitchFamily="2" charset="0"/>
              </a:rPr>
              <a:t>h = 2</a:t>
            </a: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511F5440-00E1-CBDD-2DE1-FF0829FD20B1}"/>
              </a:ext>
            </a:extLst>
          </p:cNvPr>
          <p:cNvSpPr txBox="1">
            <a:spLocks/>
          </p:cNvSpPr>
          <p:nvPr/>
        </p:nvSpPr>
        <p:spPr>
          <a:xfrm>
            <a:off x="7120410" y="2172336"/>
            <a:ext cx="8660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1800" dirty="0">
                <a:latin typeface="Montserrat SemiBold" pitchFamily="2" charset="0"/>
              </a:rPr>
              <a:t>h = 1</a:t>
            </a:r>
          </a:p>
        </p:txBody>
      </p:sp>
      <p:sp>
        <p:nvSpPr>
          <p:cNvPr id="16" name="Google Shape;336;p36">
            <a:extLst>
              <a:ext uri="{FF2B5EF4-FFF2-40B4-BE49-F238E27FC236}">
                <a16:creationId xmlns:a16="http://schemas.microsoft.com/office/drawing/2014/main" id="{417E1309-0261-EA26-8750-AD89EB762AC4}"/>
              </a:ext>
            </a:extLst>
          </p:cNvPr>
          <p:cNvSpPr txBox="1">
            <a:spLocks/>
          </p:cNvSpPr>
          <p:nvPr/>
        </p:nvSpPr>
        <p:spPr>
          <a:xfrm>
            <a:off x="7150890" y="2736267"/>
            <a:ext cx="8660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1800" dirty="0">
                <a:latin typeface="Montserrat SemiBold" pitchFamily="2" charset="0"/>
              </a:rPr>
              <a:t>h = 0</a:t>
            </a:r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4F48D1F3-C7AE-5D2D-43EA-7D4454BFCD15}"/>
              </a:ext>
            </a:extLst>
          </p:cNvPr>
          <p:cNvSpPr txBox="1">
            <a:spLocks/>
          </p:cNvSpPr>
          <p:nvPr/>
        </p:nvSpPr>
        <p:spPr>
          <a:xfrm>
            <a:off x="7150890" y="3281664"/>
            <a:ext cx="8660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1800" dirty="0">
                <a:latin typeface="Montserrat SemiBold" pitchFamily="2" charset="0"/>
              </a:rPr>
              <a:t>h = 0</a:t>
            </a:r>
          </a:p>
        </p:txBody>
      </p:sp>
    </p:spTree>
    <p:extLst>
      <p:ext uri="{BB962C8B-B14F-4D97-AF65-F5344CB8AC3E}">
        <p14:creationId xmlns:p14="http://schemas.microsoft.com/office/powerpoint/2010/main" val="33871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184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93C18-8AA4-B2E8-71E6-1D76236EA8FA}"/>
              </a:ext>
            </a:extLst>
          </p:cNvPr>
          <p:cNvSpPr/>
          <p:nvPr/>
        </p:nvSpPr>
        <p:spPr>
          <a:xfrm>
            <a:off x="1706007" y="2148463"/>
            <a:ext cx="3855734" cy="93763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89910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1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87283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2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77070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2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474512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2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6469379" y="1468057"/>
            <a:ext cx="18947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Keep the value of the longest path if that node is removed</a:t>
            </a:r>
          </a:p>
        </p:txBody>
      </p:sp>
    </p:spTree>
    <p:extLst>
      <p:ext uri="{BB962C8B-B14F-4D97-AF65-F5344CB8AC3E}">
        <p14:creationId xmlns:p14="http://schemas.microsoft.com/office/powerpoint/2010/main" val="423500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185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93C18-8AA4-B2E8-71E6-1D76236EA8FA}"/>
              </a:ext>
            </a:extLst>
          </p:cNvPr>
          <p:cNvSpPr/>
          <p:nvPr/>
        </p:nvSpPr>
        <p:spPr>
          <a:xfrm>
            <a:off x="1706007" y="2148463"/>
            <a:ext cx="3855734" cy="93763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89910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87283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77070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474512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6469379" y="1468057"/>
            <a:ext cx="18947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Add all values with the depth</a:t>
            </a:r>
          </a:p>
        </p:txBody>
      </p:sp>
    </p:spTree>
    <p:extLst>
      <p:ext uri="{BB962C8B-B14F-4D97-AF65-F5344CB8AC3E}">
        <p14:creationId xmlns:p14="http://schemas.microsoft.com/office/powerpoint/2010/main" val="206569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186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93C18-8AA4-B2E8-71E6-1D76236EA8FA}"/>
              </a:ext>
            </a:extLst>
          </p:cNvPr>
          <p:cNvSpPr/>
          <p:nvPr/>
        </p:nvSpPr>
        <p:spPr>
          <a:xfrm>
            <a:off x="1307494" y="3091907"/>
            <a:ext cx="4620866" cy="93763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89910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87283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77070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474512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6469379" y="1468057"/>
            <a:ext cx="18947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Repeat for all nodes at remaining depths!</a:t>
            </a:r>
          </a:p>
        </p:txBody>
      </p:sp>
    </p:spTree>
    <p:extLst>
      <p:ext uri="{BB962C8B-B14F-4D97-AF65-F5344CB8AC3E}">
        <p14:creationId xmlns:p14="http://schemas.microsoft.com/office/powerpoint/2010/main" val="425264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187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93C18-8AA4-B2E8-71E6-1D76236EA8FA}"/>
              </a:ext>
            </a:extLst>
          </p:cNvPr>
          <p:cNvSpPr/>
          <p:nvPr/>
        </p:nvSpPr>
        <p:spPr>
          <a:xfrm>
            <a:off x="1307494" y="3091907"/>
            <a:ext cx="4620866" cy="93763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89910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87283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77070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474512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6469379" y="1468057"/>
            <a:ext cx="18947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Repeat for all nodes at remaining depths!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4C54-1311-0EF2-FF81-8110C9A49343}"/>
              </a:ext>
            </a:extLst>
          </p:cNvPr>
          <p:cNvSpPr txBox="1"/>
          <p:nvPr/>
        </p:nvSpPr>
        <p:spPr>
          <a:xfrm>
            <a:off x="1575164" y="380929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858AB-83D2-6919-E0E6-E2CDF343D230}"/>
              </a:ext>
            </a:extLst>
          </p:cNvPr>
          <p:cNvSpPr txBox="1"/>
          <p:nvPr/>
        </p:nvSpPr>
        <p:spPr>
          <a:xfrm>
            <a:off x="4367866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EBFB8-66FA-E4CC-F927-B540F975258E}"/>
              </a:ext>
            </a:extLst>
          </p:cNvPr>
          <p:cNvSpPr txBox="1"/>
          <p:nvPr/>
        </p:nvSpPr>
        <p:spPr>
          <a:xfrm>
            <a:off x="5148113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D57-D8C2-4646-3119-21BA286C454C}"/>
              </a:ext>
            </a:extLst>
          </p:cNvPr>
          <p:cNvSpPr txBox="1"/>
          <p:nvPr/>
        </p:nvSpPr>
        <p:spPr>
          <a:xfrm>
            <a:off x="1224207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C8D9-A96E-C9FD-D5F5-3F75188B0648}"/>
              </a:ext>
            </a:extLst>
          </p:cNvPr>
          <p:cNvSpPr txBox="1"/>
          <p:nvPr/>
        </p:nvSpPr>
        <p:spPr>
          <a:xfrm>
            <a:off x="1944604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188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89910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87283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77070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474512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6139239" y="1468057"/>
            <a:ext cx="222492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4C54-1311-0EF2-FF81-8110C9A49343}"/>
              </a:ext>
            </a:extLst>
          </p:cNvPr>
          <p:cNvSpPr txBox="1"/>
          <p:nvPr/>
        </p:nvSpPr>
        <p:spPr>
          <a:xfrm>
            <a:off x="1575164" y="380929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858AB-83D2-6919-E0E6-E2CDF343D230}"/>
              </a:ext>
            </a:extLst>
          </p:cNvPr>
          <p:cNvSpPr txBox="1"/>
          <p:nvPr/>
        </p:nvSpPr>
        <p:spPr>
          <a:xfrm>
            <a:off x="4367866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EBFB8-66FA-E4CC-F927-B540F975258E}"/>
              </a:ext>
            </a:extLst>
          </p:cNvPr>
          <p:cNvSpPr txBox="1"/>
          <p:nvPr/>
        </p:nvSpPr>
        <p:spPr>
          <a:xfrm>
            <a:off x="5148113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D57-D8C2-4646-3119-21BA286C454C}"/>
              </a:ext>
            </a:extLst>
          </p:cNvPr>
          <p:cNvSpPr txBox="1"/>
          <p:nvPr/>
        </p:nvSpPr>
        <p:spPr>
          <a:xfrm>
            <a:off x="1224207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C8D9-A96E-C9FD-D5F5-3F75188B0648}"/>
              </a:ext>
            </a:extLst>
          </p:cNvPr>
          <p:cNvSpPr txBox="1"/>
          <p:nvPr/>
        </p:nvSpPr>
        <p:spPr>
          <a:xfrm>
            <a:off x="1944604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180E5-2A55-11A2-2011-7B631D03908E}"/>
              </a:ext>
            </a:extLst>
          </p:cNvPr>
          <p:cNvSpPr txBox="1"/>
          <p:nvPr/>
        </p:nvSpPr>
        <p:spPr>
          <a:xfrm>
            <a:off x="2425207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49B4-E501-DB45-24C4-B165E7105B0E}"/>
              </a:ext>
            </a:extLst>
          </p:cNvPr>
          <p:cNvSpPr txBox="1"/>
          <p:nvPr/>
        </p:nvSpPr>
        <p:spPr>
          <a:xfrm>
            <a:off x="4261261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583309-FA3B-121A-7336-E1B780BB8F99}"/>
              </a:ext>
            </a:extLst>
          </p:cNvPr>
          <p:cNvSpPr/>
          <p:nvPr/>
        </p:nvSpPr>
        <p:spPr>
          <a:xfrm>
            <a:off x="1307494" y="1368661"/>
            <a:ext cx="4620866" cy="93763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ADA6E79B-F0F7-9133-34C4-9D2BBB870C8A}"/>
              </a:ext>
            </a:extLst>
          </p:cNvPr>
          <p:cNvSpPr txBox="1">
            <a:spLocks/>
          </p:cNvSpPr>
          <p:nvPr/>
        </p:nvSpPr>
        <p:spPr>
          <a:xfrm>
            <a:off x="6469379" y="1468057"/>
            <a:ext cx="189478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Repeat for all nodes at remaining depths!</a:t>
            </a:r>
          </a:p>
        </p:txBody>
      </p:sp>
    </p:spTree>
    <p:extLst>
      <p:ext uri="{BB962C8B-B14F-4D97-AF65-F5344CB8AC3E}">
        <p14:creationId xmlns:p14="http://schemas.microsoft.com/office/powerpoint/2010/main" val="354189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189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89910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87283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77070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474512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6139239" y="1468057"/>
            <a:ext cx="222492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If a level has only one node, set the value as depth 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4C54-1311-0EF2-FF81-8110C9A49343}"/>
              </a:ext>
            </a:extLst>
          </p:cNvPr>
          <p:cNvSpPr txBox="1"/>
          <p:nvPr/>
        </p:nvSpPr>
        <p:spPr>
          <a:xfrm>
            <a:off x="1575164" y="380929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858AB-83D2-6919-E0E6-E2CDF343D230}"/>
              </a:ext>
            </a:extLst>
          </p:cNvPr>
          <p:cNvSpPr txBox="1"/>
          <p:nvPr/>
        </p:nvSpPr>
        <p:spPr>
          <a:xfrm>
            <a:off x="4367866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EBFB8-66FA-E4CC-F927-B540F975258E}"/>
              </a:ext>
            </a:extLst>
          </p:cNvPr>
          <p:cNvSpPr txBox="1"/>
          <p:nvPr/>
        </p:nvSpPr>
        <p:spPr>
          <a:xfrm>
            <a:off x="5148113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D57-D8C2-4646-3119-21BA286C454C}"/>
              </a:ext>
            </a:extLst>
          </p:cNvPr>
          <p:cNvSpPr txBox="1"/>
          <p:nvPr/>
        </p:nvSpPr>
        <p:spPr>
          <a:xfrm>
            <a:off x="1224207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C8D9-A96E-C9FD-D5F5-3F75188B0648}"/>
              </a:ext>
            </a:extLst>
          </p:cNvPr>
          <p:cNvSpPr txBox="1"/>
          <p:nvPr/>
        </p:nvSpPr>
        <p:spPr>
          <a:xfrm>
            <a:off x="1944604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180E5-2A55-11A2-2011-7B631D03908E}"/>
              </a:ext>
            </a:extLst>
          </p:cNvPr>
          <p:cNvSpPr txBox="1"/>
          <p:nvPr/>
        </p:nvSpPr>
        <p:spPr>
          <a:xfrm>
            <a:off x="2425207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49B4-E501-DB45-24C4-B165E7105B0E}"/>
              </a:ext>
            </a:extLst>
          </p:cNvPr>
          <p:cNvSpPr txBox="1"/>
          <p:nvPr/>
        </p:nvSpPr>
        <p:spPr>
          <a:xfrm>
            <a:off x="4261261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F25AF-D5E6-4CF8-9810-8C38EC1CB948}"/>
              </a:ext>
            </a:extLst>
          </p:cNvPr>
          <p:cNvSpPr txBox="1"/>
          <p:nvPr/>
        </p:nvSpPr>
        <p:spPr>
          <a:xfrm>
            <a:off x="3331395" y="100623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-1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390A21-0602-B5CF-6284-9B0A2A70B8AB}"/>
              </a:ext>
            </a:extLst>
          </p:cNvPr>
          <p:cNvSpPr/>
          <p:nvPr/>
        </p:nvSpPr>
        <p:spPr>
          <a:xfrm>
            <a:off x="2463638" y="384015"/>
            <a:ext cx="2437428" cy="937637"/>
          </a:xfrm>
          <a:prstGeom prst="roundRect">
            <a:avLst>
              <a:gd name="adj" fmla="val 8923"/>
            </a:avLst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31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4330663" y="1125893"/>
            <a:ext cx="685799" cy="685799"/>
          </a:xfrm>
          <a:prstGeom prst="ellipse">
            <a:avLst/>
          </a:prstGeom>
          <a:solidFill>
            <a:srgbClr val="00B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6188038" y="2099198"/>
            <a:ext cx="685799" cy="685799"/>
          </a:xfrm>
          <a:prstGeom prst="ellipse">
            <a:avLst/>
          </a:prstGeom>
          <a:solidFill>
            <a:srgbClr val="00B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3435312" y="2161410"/>
            <a:ext cx="872871" cy="1247175"/>
          </a:xfrm>
          <a:prstGeom prst="triangle">
            <a:avLst/>
          </a:prstGeom>
          <a:solidFill>
            <a:srgbClr val="00B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5457256" y="3167798"/>
            <a:ext cx="872871" cy="1247175"/>
          </a:xfrm>
          <a:prstGeom prst="triangle">
            <a:avLst/>
          </a:prstGeom>
          <a:solidFill>
            <a:srgbClr val="00B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7119989" y="3167798"/>
            <a:ext cx="872871" cy="943575"/>
          </a:xfrm>
          <a:prstGeom prst="triangle">
            <a:avLst/>
          </a:prstGeom>
          <a:solidFill>
            <a:srgbClr val="00B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>
            <a:off x="4916029" y="1226326"/>
            <a:ext cx="1272009" cy="121577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3871748" y="1711259"/>
            <a:ext cx="559348" cy="45015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5893692" y="2684564"/>
            <a:ext cx="394779" cy="48323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6873837" y="2442098"/>
            <a:ext cx="682588" cy="72570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7">
            <a:extLst>
              <a:ext uri="{FF2B5EF4-FFF2-40B4-BE49-F238E27FC236}">
                <a16:creationId xmlns:a16="http://schemas.microsoft.com/office/drawing/2014/main" id="{4AAFEAFE-0AD1-94B1-613F-3DA7345F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676875"/>
            <a:ext cx="7713300" cy="464100"/>
          </a:xfrm>
        </p:spPr>
        <p:txBody>
          <a:bodyPr/>
          <a:lstStyle/>
          <a:p>
            <a:r>
              <a:rPr lang="en-US" sz="3200" dirty="0"/>
              <a:t>Balanced</a:t>
            </a:r>
            <a:endParaRPr lang="en-SG" sz="3200" dirty="0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CA079BB5-F16C-49B6-0F51-C661FE75CD74}"/>
              </a:ext>
            </a:extLst>
          </p:cNvPr>
          <p:cNvSpPr/>
          <p:nvPr/>
        </p:nvSpPr>
        <p:spPr>
          <a:xfrm>
            <a:off x="2783513" y="1988701"/>
            <a:ext cx="166866" cy="141988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Google Shape;337;p36">
            <a:extLst>
              <a:ext uri="{FF2B5EF4-FFF2-40B4-BE49-F238E27FC236}">
                <a16:creationId xmlns:a16="http://schemas.microsoft.com/office/drawing/2014/main" id="{D0FA684F-7C92-37B1-4D4C-AADA11923484}"/>
              </a:ext>
            </a:extLst>
          </p:cNvPr>
          <p:cNvSpPr txBox="1">
            <a:spLocks/>
          </p:cNvSpPr>
          <p:nvPr/>
        </p:nvSpPr>
        <p:spPr>
          <a:xfrm>
            <a:off x="1849803" y="244209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5BEBEC45-0FAA-8F3F-94AD-7F2E2035918E}"/>
              </a:ext>
            </a:extLst>
          </p:cNvPr>
          <p:cNvSpPr/>
          <p:nvPr/>
        </p:nvSpPr>
        <p:spPr>
          <a:xfrm>
            <a:off x="5116665" y="2161410"/>
            <a:ext cx="104293" cy="2240565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Google Shape;337;p36">
            <a:extLst>
              <a:ext uri="{FF2B5EF4-FFF2-40B4-BE49-F238E27FC236}">
                <a16:creationId xmlns:a16="http://schemas.microsoft.com/office/drawing/2014/main" id="{BF402836-4F5E-62E3-49DE-9241D6A0DF02}"/>
              </a:ext>
            </a:extLst>
          </p:cNvPr>
          <p:cNvSpPr txBox="1">
            <a:spLocks/>
          </p:cNvSpPr>
          <p:nvPr/>
        </p:nvSpPr>
        <p:spPr>
          <a:xfrm>
            <a:off x="4182955" y="378555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FA063D1D-A11C-5913-AB65-DB130EE58AA2}"/>
              </a:ext>
            </a:extLst>
          </p:cNvPr>
          <p:cNvSpPr/>
          <p:nvPr/>
        </p:nvSpPr>
        <p:spPr>
          <a:xfrm flipH="1">
            <a:off x="8054275" y="2235597"/>
            <a:ext cx="173744" cy="2014060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Google Shape;337;p36">
            <a:extLst>
              <a:ext uri="{FF2B5EF4-FFF2-40B4-BE49-F238E27FC236}">
                <a16:creationId xmlns:a16="http://schemas.microsoft.com/office/drawing/2014/main" id="{7BDFC05E-87A4-0CE1-553C-78CF4A551688}"/>
              </a:ext>
            </a:extLst>
          </p:cNvPr>
          <p:cNvSpPr txBox="1">
            <a:spLocks/>
          </p:cNvSpPr>
          <p:nvPr/>
        </p:nvSpPr>
        <p:spPr>
          <a:xfrm>
            <a:off x="7939044" y="3225841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A8025F0-5ADD-A10F-9BFF-5D532EEC5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67161" y="-2993173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2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190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346703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252723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438371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20638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300368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9072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84706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450099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521536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169558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134951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206388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83577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79170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426644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872836" y="900463"/>
            <a:ext cx="656091" cy="5319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90928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2384019" y="1891542"/>
            <a:ext cx="206176" cy="4485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2063886" y="2823734"/>
            <a:ext cx="171582" cy="46884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206780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1606685" y="3747121"/>
            <a:ext cx="206176" cy="44853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520269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77884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5EDFA40A-FDFC-97E5-F048-8EC0F19609B3}"/>
              </a:ext>
            </a:extLst>
          </p:cNvPr>
          <p:cNvSpPr/>
          <p:nvPr/>
        </p:nvSpPr>
        <p:spPr>
          <a:xfrm>
            <a:off x="974870" y="361951"/>
            <a:ext cx="116976" cy="2209800"/>
          </a:xfrm>
          <a:prstGeom prst="leftBracket">
            <a:avLst>
              <a:gd name="adj" fmla="val 12320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F40A6C1B-0DF2-C089-2EEB-B9FA2E15CB02}"/>
              </a:ext>
            </a:extLst>
          </p:cNvPr>
          <p:cNvSpPr/>
          <p:nvPr/>
        </p:nvSpPr>
        <p:spPr>
          <a:xfrm>
            <a:off x="974870" y="2654648"/>
            <a:ext cx="123616" cy="2053778"/>
          </a:xfrm>
          <a:prstGeom prst="leftBracket">
            <a:avLst>
              <a:gd name="adj" fmla="val 123207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Google Shape;336;p36">
            <a:extLst>
              <a:ext uri="{FF2B5EF4-FFF2-40B4-BE49-F238E27FC236}">
                <a16:creationId xmlns:a16="http://schemas.microsoft.com/office/drawing/2014/main" id="{FB323A8A-A245-016A-8B88-D65992265BE6}"/>
              </a:ext>
            </a:extLst>
          </p:cNvPr>
          <p:cNvSpPr txBox="1">
            <a:spLocks/>
          </p:cNvSpPr>
          <p:nvPr/>
        </p:nvSpPr>
        <p:spPr>
          <a:xfrm rot="16200000">
            <a:off x="-742350" y="59619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rgbClr val="FFC000"/>
                </a:solidFill>
                <a:latin typeface="Montserrat SemiBold" pitchFamily="2" charset="0"/>
              </a:rPr>
              <a:t>Depth</a:t>
            </a:r>
          </a:p>
        </p:txBody>
      </p:sp>
      <p:sp>
        <p:nvSpPr>
          <p:cNvPr id="53" name="Google Shape;336;p36">
            <a:extLst>
              <a:ext uri="{FF2B5EF4-FFF2-40B4-BE49-F238E27FC236}">
                <a16:creationId xmlns:a16="http://schemas.microsoft.com/office/drawing/2014/main" id="{709195D6-5D8C-421B-C1F2-6DC0CD4BEC0E}"/>
              </a:ext>
            </a:extLst>
          </p:cNvPr>
          <p:cNvSpPr txBox="1">
            <a:spLocks/>
          </p:cNvSpPr>
          <p:nvPr/>
        </p:nvSpPr>
        <p:spPr>
          <a:xfrm rot="16200000">
            <a:off x="-742349" y="2711606"/>
            <a:ext cx="274320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  <a:latin typeface="Montserrat SemiBold" pitchFamily="2" charset="0"/>
              </a:rPr>
              <a:t>Height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89910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87283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77070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474512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5381957" y="1391969"/>
            <a:ext cx="29822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Tree is complete!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4C54-1311-0EF2-FF81-8110C9A49343}"/>
              </a:ext>
            </a:extLst>
          </p:cNvPr>
          <p:cNvSpPr txBox="1"/>
          <p:nvPr/>
        </p:nvSpPr>
        <p:spPr>
          <a:xfrm>
            <a:off x="1575164" y="380929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858AB-83D2-6919-E0E6-E2CDF343D230}"/>
              </a:ext>
            </a:extLst>
          </p:cNvPr>
          <p:cNvSpPr txBox="1"/>
          <p:nvPr/>
        </p:nvSpPr>
        <p:spPr>
          <a:xfrm>
            <a:off x="4367866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EBFB8-66FA-E4CC-F927-B540F975258E}"/>
              </a:ext>
            </a:extLst>
          </p:cNvPr>
          <p:cNvSpPr txBox="1"/>
          <p:nvPr/>
        </p:nvSpPr>
        <p:spPr>
          <a:xfrm>
            <a:off x="5148113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D57-D8C2-4646-3119-21BA286C454C}"/>
              </a:ext>
            </a:extLst>
          </p:cNvPr>
          <p:cNvSpPr txBox="1"/>
          <p:nvPr/>
        </p:nvSpPr>
        <p:spPr>
          <a:xfrm>
            <a:off x="1224207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C8D9-A96E-C9FD-D5F5-3F75188B0648}"/>
              </a:ext>
            </a:extLst>
          </p:cNvPr>
          <p:cNvSpPr txBox="1"/>
          <p:nvPr/>
        </p:nvSpPr>
        <p:spPr>
          <a:xfrm>
            <a:off x="1944604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180E5-2A55-11A2-2011-7B631D03908E}"/>
              </a:ext>
            </a:extLst>
          </p:cNvPr>
          <p:cNvSpPr txBox="1"/>
          <p:nvPr/>
        </p:nvSpPr>
        <p:spPr>
          <a:xfrm>
            <a:off x="2425207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49B4-E501-DB45-24C4-B165E7105B0E}"/>
              </a:ext>
            </a:extLst>
          </p:cNvPr>
          <p:cNvSpPr txBox="1"/>
          <p:nvPr/>
        </p:nvSpPr>
        <p:spPr>
          <a:xfrm>
            <a:off x="4261261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F25AF-D5E6-4CF8-9810-8C38EC1CB948}"/>
              </a:ext>
            </a:extLst>
          </p:cNvPr>
          <p:cNvSpPr txBox="1"/>
          <p:nvPr/>
        </p:nvSpPr>
        <p:spPr>
          <a:xfrm>
            <a:off x="3331395" y="100623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-1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3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191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720276" y="476217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780476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63695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31712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25692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16050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10030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75423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46860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94882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60275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31712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08901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04494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51968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126076" y="900463"/>
            <a:ext cx="656091" cy="5319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16252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637259" y="1891542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317126" y="2823734"/>
            <a:ext cx="171582" cy="4688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32104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859925" y="3747121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45593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03208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15234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12607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02394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399836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5381957" y="1391969"/>
            <a:ext cx="29822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e.g. remove 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4C54-1311-0EF2-FF81-8110C9A49343}"/>
              </a:ext>
            </a:extLst>
          </p:cNvPr>
          <p:cNvSpPr txBox="1"/>
          <p:nvPr/>
        </p:nvSpPr>
        <p:spPr>
          <a:xfrm>
            <a:off x="828404" y="380929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858AB-83D2-6919-E0E6-E2CDF343D230}"/>
              </a:ext>
            </a:extLst>
          </p:cNvPr>
          <p:cNvSpPr txBox="1"/>
          <p:nvPr/>
        </p:nvSpPr>
        <p:spPr>
          <a:xfrm>
            <a:off x="3621106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EBFB8-66FA-E4CC-F927-B540F975258E}"/>
              </a:ext>
            </a:extLst>
          </p:cNvPr>
          <p:cNvSpPr txBox="1"/>
          <p:nvPr/>
        </p:nvSpPr>
        <p:spPr>
          <a:xfrm>
            <a:off x="4401353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D57-D8C2-4646-3119-21BA286C454C}"/>
              </a:ext>
            </a:extLst>
          </p:cNvPr>
          <p:cNvSpPr txBox="1"/>
          <p:nvPr/>
        </p:nvSpPr>
        <p:spPr>
          <a:xfrm>
            <a:off x="477447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C8D9-A96E-C9FD-D5F5-3F75188B0648}"/>
              </a:ext>
            </a:extLst>
          </p:cNvPr>
          <p:cNvSpPr txBox="1"/>
          <p:nvPr/>
        </p:nvSpPr>
        <p:spPr>
          <a:xfrm>
            <a:off x="1197844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180E5-2A55-11A2-2011-7B631D03908E}"/>
              </a:ext>
            </a:extLst>
          </p:cNvPr>
          <p:cNvSpPr txBox="1"/>
          <p:nvPr/>
        </p:nvSpPr>
        <p:spPr>
          <a:xfrm>
            <a:off x="1678447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49B4-E501-DB45-24C4-B165E7105B0E}"/>
              </a:ext>
            </a:extLst>
          </p:cNvPr>
          <p:cNvSpPr txBox="1"/>
          <p:nvPr/>
        </p:nvSpPr>
        <p:spPr>
          <a:xfrm>
            <a:off x="3514501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F25AF-D5E6-4CF8-9810-8C38EC1CB948}"/>
              </a:ext>
            </a:extLst>
          </p:cNvPr>
          <p:cNvSpPr txBox="1"/>
          <p:nvPr/>
        </p:nvSpPr>
        <p:spPr>
          <a:xfrm>
            <a:off x="2584635" y="100623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-1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192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720276" y="476217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780476" y="1435236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63695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317126" y="2340076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25692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16050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10030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75423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46860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948826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602751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317126" y="4245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08901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04494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51968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126076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16252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637259" y="1891542"/>
            <a:ext cx="206176" cy="44853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317126" y="2823734"/>
            <a:ext cx="171582" cy="4688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321045" y="3747121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859925" y="3747121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45593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03208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1152349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12607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02394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399836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5381957" y="1391969"/>
            <a:ext cx="29822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e.g. remove 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4C54-1311-0EF2-FF81-8110C9A49343}"/>
              </a:ext>
            </a:extLst>
          </p:cNvPr>
          <p:cNvSpPr txBox="1"/>
          <p:nvPr/>
        </p:nvSpPr>
        <p:spPr>
          <a:xfrm>
            <a:off x="828404" y="380929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858AB-83D2-6919-E0E6-E2CDF343D230}"/>
              </a:ext>
            </a:extLst>
          </p:cNvPr>
          <p:cNvSpPr txBox="1"/>
          <p:nvPr/>
        </p:nvSpPr>
        <p:spPr>
          <a:xfrm>
            <a:off x="3621106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EBFB8-66FA-E4CC-F927-B540F975258E}"/>
              </a:ext>
            </a:extLst>
          </p:cNvPr>
          <p:cNvSpPr txBox="1"/>
          <p:nvPr/>
        </p:nvSpPr>
        <p:spPr>
          <a:xfrm>
            <a:off x="4401353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D57-D8C2-4646-3119-21BA286C454C}"/>
              </a:ext>
            </a:extLst>
          </p:cNvPr>
          <p:cNvSpPr txBox="1"/>
          <p:nvPr/>
        </p:nvSpPr>
        <p:spPr>
          <a:xfrm>
            <a:off x="477447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C8D9-A96E-C9FD-D5F5-3F75188B0648}"/>
              </a:ext>
            </a:extLst>
          </p:cNvPr>
          <p:cNvSpPr txBox="1"/>
          <p:nvPr/>
        </p:nvSpPr>
        <p:spPr>
          <a:xfrm>
            <a:off x="1197844" y="4663223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180E5-2A55-11A2-2011-7B631D03908E}"/>
              </a:ext>
            </a:extLst>
          </p:cNvPr>
          <p:cNvSpPr txBox="1"/>
          <p:nvPr/>
        </p:nvSpPr>
        <p:spPr>
          <a:xfrm>
            <a:off x="1678447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49B4-E501-DB45-24C4-B165E7105B0E}"/>
              </a:ext>
            </a:extLst>
          </p:cNvPr>
          <p:cNvSpPr txBox="1"/>
          <p:nvPr/>
        </p:nvSpPr>
        <p:spPr>
          <a:xfrm>
            <a:off x="3514501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F25AF-D5E6-4CF8-9810-8C38EC1CB948}"/>
              </a:ext>
            </a:extLst>
          </p:cNvPr>
          <p:cNvSpPr txBox="1"/>
          <p:nvPr/>
        </p:nvSpPr>
        <p:spPr>
          <a:xfrm>
            <a:off x="2584635" y="100623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-1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B0A12C06-9858-7A25-18C6-B3F8D22512FD}"/>
              </a:ext>
            </a:extLst>
          </p:cNvPr>
          <p:cNvSpPr txBox="1">
            <a:spLocks/>
          </p:cNvSpPr>
          <p:nvPr/>
        </p:nvSpPr>
        <p:spPr>
          <a:xfrm>
            <a:off x="5381957" y="1980706"/>
            <a:ext cx="29822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400" dirty="0">
                <a:latin typeface="Montserrat SemiBold" pitchFamily="2" charset="0"/>
              </a:rPr>
              <a:t>Find D</a:t>
            </a:r>
          </a:p>
        </p:txBody>
      </p:sp>
    </p:spTree>
    <p:extLst>
      <p:ext uri="{BB962C8B-B14F-4D97-AF65-F5344CB8AC3E}">
        <p14:creationId xmlns:p14="http://schemas.microsoft.com/office/powerpoint/2010/main" val="185013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5D3ACD-471C-34C9-68DD-2489D6EF6B54}"/>
              </a:ext>
            </a:extLst>
          </p:cNvPr>
          <p:cNvSpPr/>
          <p:nvPr/>
        </p:nvSpPr>
        <p:spPr>
          <a:xfrm>
            <a:off x="2720276" y="476217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D84189-4788-1C3F-829E-6E754EB4EEC9}"/>
              </a:ext>
            </a:extLst>
          </p:cNvPr>
          <p:cNvSpPr/>
          <p:nvPr/>
        </p:nvSpPr>
        <p:spPr>
          <a:xfrm>
            <a:off x="1780476" y="1435236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EC9DB5-793A-1B68-23BA-ACD0E72B41CD}"/>
              </a:ext>
            </a:extLst>
          </p:cNvPr>
          <p:cNvSpPr/>
          <p:nvPr/>
        </p:nvSpPr>
        <p:spPr>
          <a:xfrm>
            <a:off x="3636957" y="143523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D01037-8BDA-885A-276B-4749A0563E63}"/>
              </a:ext>
            </a:extLst>
          </p:cNvPr>
          <p:cNvSpPr/>
          <p:nvPr/>
        </p:nvSpPr>
        <p:spPr>
          <a:xfrm>
            <a:off x="1317126" y="2340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7DF39-7821-5E8A-293B-18C00B1A70E7}"/>
              </a:ext>
            </a:extLst>
          </p:cNvPr>
          <p:cNvSpPr/>
          <p:nvPr/>
        </p:nvSpPr>
        <p:spPr>
          <a:xfrm>
            <a:off x="2256926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0F53AC-F92A-7F50-B990-8062A9A6D79E}"/>
              </a:ext>
            </a:extLst>
          </p:cNvPr>
          <p:cNvSpPr/>
          <p:nvPr/>
        </p:nvSpPr>
        <p:spPr>
          <a:xfrm>
            <a:off x="316050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C4F44B-5846-568B-CBC7-906428FFAF8E}"/>
              </a:ext>
            </a:extLst>
          </p:cNvPr>
          <p:cNvSpPr/>
          <p:nvPr/>
        </p:nvSpPr>
        <p:spPr>
          <a:xfrm>
            <a:off x="4100307" y="23400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25D3D5-045A-0769-45B3-A3017C27F1A8}"/>
              </a:ext>
            </a:extLst>
          </p:cNvPr>
          <p:cNvSpPr/>
          <p:nvPr/>
        </p:nvSpPr>
        <p:spPr>
          <a:xfrm>
            <a:off x="3754232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92159-7F98-C1BC-2AE5-BF5675FA4621}"/>
              </a:ext>
            </a:extLst>
          </p:cNvPr>
          <p:cNvSpPr/>
          <p:nvPr/>
        </p:nvSpPr>
        <p:spPr>
          <a:xfrm>
            <a:off x="4468607" y="3292576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J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F2698E-9629-CC88-0EB2-E82652811770}"/>
              </a:ext>
            </a:extLst>
          </p:cNvPr>
          <p:cNvSpPr/>
          <p:nvPr/>
        </p:nvSpPr>
        <p:spPr>
          <a:xfrm>
            <a:off x="948826" y="32925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31AE1-D6A5-2692-3990-6D5A31B7A1EC}"/>
              </a:ext>
            </a:extLst>
          </p:cNvPr>
          <p:cNvSpPr/>
          <p:nvPr/>
        </p:nvSpPr>
        <p:spPr>
          <a:xfrm>
            <a:off x="602751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5C6184-B983-4E28-EBA5-3D12CC103BC8}"/>
              </a:ext>
            </a:extLst>
          </p:cNvPr>
          <p:cNvSpPr/>
          <p:nvPr/>
        </p:nvSpPr>
        <p:spPr>
          <a:xfrm>
            <a:off x="1317126" y="4245076"/>
            <a:ext cx="463350" cy="46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Montserrat SemiBold" pitchFamily="2" charset="0"/>
              </a:rPr>
              <a:t>L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370EA-C723-D5A5-B253-5D4F02C4828E}"/>
              </a:ext>
            </a:extLst>
          </p:cNvPr>
          <p:cNvCxnSpPr>
            <a:cxnSpLocks/>
          </p:cNvCxnSpPr>
          <p:nvPr/>
        </p:nvCxnSpPr>
        <p:spPr>
          <a:xfrm flipH="1" flipV="1">
            <a:off x="3089016" y="911851"/>
            <a:ext cx="636842" cy="5233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93E3-A241-B794-AC8B-717D6E41519F}"/>
              </a:ext>
            </a:extLst>
          </p:cNvPr>
          <p:cNvCxnSpPr>
            <a:cxnSpLocks/>
          </p:cNvCxnSpPr>
          <p:nvPr/>
        </p:nvCxnSpPr>
        <p:spPr>
          <a:xfrm flipH="1" flipV="1">
            <a:off x="4044946" y="188120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AC991-3F28-8C6D-E1D0-38F1352F3AC9}"/>
              </a:ext>
            </a:extLst>
          </p:cNvPr>
          <p:cNvCxnSpPr>
            <a:cxnSpLocks/>
          </p:cNvCxnSpPr>
          <p:nvPr/>
        </p:nvCxnSpPr>
        <p:spPr>
          <a:xfrm flipV="1">
            <a:off x="3519682" y="1898586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2B165-88B2-09EE-D611-5990AC6AF87C}"/>
              </a:ext>
            </a:extLst>
          </p:cNvPr>
          <p:cNvCxnSpPr>
            <a:cxnSpLocks/>
          </p:cNvCxnSpPr>
          <p:nvPr/>
        </p:nvCxnSpPr>
        <p:spPr>
          <a:xfrm flipV="1">
            <a:off x="2126076" y="900463"/>
            <a:ext cx="656091" cy="531944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1347A8-D059-228A-5322-B53578A315BA}"/>
              </a:ext>
            </a:extLst>
          </p:cNvPr>
          <p:cNvCxnSpPr>
            <a:cxnSpLocks/>
          </p:cNvCxnSpPr>
          <p:nvPr/>
        </p:nvCxnSpPr>
        <p:spPr>
          <a:xfrm flipH="1" flipV="1">
            <a:off x="2162523" y="1874162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6FC68-715E-DFFA-A00E-56DDB0985291}"/>
              </a:ext>
            </a:extLst>
          </p:cNvPr>
          <p:cNvCxnSpPr>
            <a:cxnSpLocks/>
          </p:cNvCxnSpPr>
          <p:nvPr/>
        </p:nvCxnSpPr>
        <p:spPr>
          <a:xfrm flipV="1">
            <a:off x="1637259" y="1891542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C7B6B2-FA94-6F3E-2AFF-B1D9BF015CF7}"/>
              </a:ext>
            </a:extLst>
          </p:cNvPr>
          <p:cNvCxnSpPr>
            <a:cxnSpLocks/>
          </p:cNvCxnSpPr>
          <p:nvPr/>
        </p:nvCxnSpPr>
        <p:spPr>
          <a:xfrm flipV="1">
            <a:off x="1317126" y="2823734"/>
            <a:ext cx="171582" cy="46884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CE3185-2494-2E22-9A24-73D2B00CC032}"/>
              </a:ext>
            </a:extLst>
          </p:cNvPr>
          <p:cNvCxnSpPr>
            <a:cxnSpLocks/>
          </p:cNvCxnSpPr>
          <p:nvPr/>
        </p:nvCxnSpPr>
        <p:spPr>
          <a:xfrm flipH="1" flipV="1">
            <a:off x="1321045" y="3747121"/>
            <a:ext cx="182261" cy="46591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8827C9-BE31-4F48-D9EE-C3FE63A214A3}"/>
              </a:ext>
            </a:extLst>
          </p:cNvPr>
          <p:cNvCxnSpPr>
            <a:cxnSpLocks/>
          </p:cNvCxnSpPr>
          <p:nvPr/>
        </p:nvCxnSpPr>
        <p:spPr>
          <a:xfrm flipV="1">
            <a:off x="859925" y="3747121"/>
            <a:ext cx="206176" cy="448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977D7-47B2-1842-5664-B31AFA1119CD}"/>
              </a:ext>
            </a:extLst>
          </p:cNvPr>
          <p:cNvCxnSpPr>
            <a:cxnSpLocks/>
          </p:cNvCxnSpPr>
          <p:nvPr/>
        </p:nvCxnSpPr>
        <p:spPr>
          <a:xfrm flipH="1" flipV="1">
            <a:off x="4455931" y="2803426"/>
            <a:ext cx="182261" cy="4659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9E23E-0B73-07EF-F5A6-8324547580FC}"/>
              </a:ext>
            </a:extLst>
          </p:cNvPr>
          <p:cNvCxnSpPr>
            <a:cxnSpLocks/>
          </p:cNvCxnSpPr>
          <p:nvPr/>
        </p:nvCxnSpPr>
        <p:spPr>
          <a:xfrm flipV="1">
            <a:off x="4032089" y="2823734"/>
            <a:ext cx="206176" cy="4485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CF7D27-7953-11F6-41A3-33048A3E8EC8}"/>
              </a:ext>
            </a:extLst>
          </p:cNvPr>
          <p:cNvSpPr/>
          <p:nvPr/>
        </p:nvSpPr>
        <p:spPr>
          <a:xfrm>
            <a:off x="5707380" y="604520"/>
            <a:ext cx="2826060" cy="46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ExtraBold" pitchFamily="2" charset="0"/>
              </a:rPr>
              <a:t>Preprocessing</a:t>
            </a:r>
            <a:endParaRPr lang="en-SG" sz="2400" dirty="0">
              <a:latin typeface="Montserrat Extra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0A0E9-6A2A-4006-7395-94BBA16E9962}"/>
              </a:ext>
            </a:extLst>
          </p:cNvPr>
          <p:cNvSpPr txBox="1"/>
          <p:nvPr/>
        </p:nvSpPr>
        <p:spPr>
          <a:xfrm>
            <a:off x="7017924" y="2572311"/>
            <a:ext cx="1290757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24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061EC-355A-01DA-ABD7-B37BED79EA9F}"/>
              </a:ext>
            </a:extLst>
          </p:cNvPr>
          <p:cNvSpPr txBox="1"/>
          <p:nvPr/>
        </p:nvSpPr>
        <p:spPr>
          <a:xfrm>
            <a:off x="2126076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9BA8A-C082-F834-3AA7-234CA6944322}"/>
              </a:ext>
            </a:extLst>
          </p:cNvPr>
          <p:cNvSpPr txBox="1"/>
          <p:nvPr/>
        </p:nvSpPr>
        <p:spPr>
          <a:xfrm>
            <a:off x="3023944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E6BA6-ED5D-A917-7B09-14CAB6EDDFAB}"/>
              </a:ext>
            </a:extLst>
          </p:cNvPr>
          <p:cNvSpPr txBox="1"/>
          <p:nvPr/>
        </p:nvSpPr>
        <p:spPr>
          <a:xfrm>
            <a:off x="3998368" y="2887352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784EF69-E8EA-C635-823B-891A81579435}"/>
              </a:ext>
            </a:extLst>
          </p:cNvPr>
          <p:cNvSpPr txBox="1">
            <a:spLocks/>
          </p:cNvSpPr>
          <p:nvPr/>
        </p:nvSpPr>
        <p:spPr>
          <a:xfrm>
            <a:off x="5381957" y="1391969"/>
            <a:ext cx="29822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e.g. remove 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4C54-1311-0EF2-FF81-8110C9A49343}"/>
              </a:ext>
            </a:extLst>
          </p:cNvPr>
          <p:cNvSpPr txBox="1"/>
          <p:nvPr/>
        </p:nvSpPr>
        <p:spPr>
          <a:xfrm>
            <a:off x="828404" y="3809290"/>
            <a:ext cx="701914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858AB-83D2-6919-E0E6-E2CDF343D230}"/>
              </a:ext>
            </a:extLst>
          </p:cNvPr>
          <p:cNvSpPr txBox="1"/>
          <p:nvPr/>
        </p:nvSpPr>
        <p:spPr>
          <a:xfrm>
            <a:off x="3621106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EBFB8-66FA-E4CC-F927-B540F975258E}"/>
              </a:ext>
            </a:extLst>
          </p:cNvPr>
          <p:cNvSpPr txBox="1"/>
          <p:nvPr/>
        </p:nvSpPr>
        <p:spPr>
          <a:xfrm>
            <a:off x="4401353" y="3818095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36D57-D8C2-4646-3119-21BA286C454C}"/>
              </a:ext>
            </a:extLst>
          </p:cNvPr>
          <p:cNvSpPr txBox="1"/>
          <p:nvPr/>
        </p:nvSpPr>
        <p:spPr>
          <a:xfrm>
            <a:off x="477447" y="4663223"/>
            <a:ext cx="701914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C8D9-A96E-C9FD-D5F5-3F75188B0648}"/>
              </a:ext>
            </a:extLst>
          </p:cNvPr>
          <p:cNvSpPr txBox="1"/>
          <p:nvPr/>
        </p:nvSpPr>
        <p:spPr>
          <a:xfrm>
            <a:off x="1197844" y="4663223"/>
            <a:ext cx="701914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180E5-2A55-11A2-2011-7B631D03908E}"/>
              </a:ext>
            </a:extLst>
          </p:cNvPr>
          <p:cNvSpPr txBox="1"/>
          <p:nvPr/>
        </p:nvSpPr>
        <p:spPr>
          <a:xfrm>
            <a:off x="1678447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3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249B4-E501-DB45-24C4-B165E7105B0E}"/>
              </a:ext>
            </a:extLst>
          </p:cNvPr>
          <p:cNvSpPr txBox="1"/>
          <p:nvPr/>
        </p:nvSpPr>
        <p:spPr>
          <a:xfrm>
            <a:off x="3514501" y="1980706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4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F25AF-D5E6-4CF8-9810-8C38EC1CB948}"/>
              </a:ext>
            </a:extLst>
          </p:cNvPr>
          <p:cNvSpPr txBox="1"/>
          <p:nvPr/>
        </p:nvSpPr>
        <p:spPr>
          <a:xfrm>
            <a:off x="2584635" y="1006230"/>
            <a:ext cx="70191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SemiBold" pitchFamily="2" charset="0"/>
              </a:rPr>
              <a:t>val</a:t>
            </a:r>
            <a:r>
              <a:rPr lang="en-US" sz="1200" dirty="0">
                <a:solidFill>
                  <a:schemeClr val="bg1"/>
                </a:solidFill>
                <a:latin typeface="Montserrat SemiBold" pitchFamily="2" charset="0"/>
              </a:rPr>
              <a:t> = -1</a:t>
            </a:r>
            <a:endParaRPr lang="en-SG" sz="1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B0A12C06-9858-7A25-18C6-B3F8D22512FD}"/>
              </a:ext>
            </a:extLst>
          </p:cNvPr>
          <p:cNvSpPr txBox="1">
            <a:spLocks/>
          </p:cNvSpPr>
          <p:nvPr/>
        </p:nvSpPr>
        <p:spPr>
          <a:xfrm>
            <a:off x="5381957" y="1980706"/>
            <a:ext cx="29822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400" dirty="0">
                <a:latin typeface="Montserrat SemiBold" pitchFamily="2" charset="0"/>
              </a:rPr>
              <a:t>Return D’s value</a:t>
            </a:r>
          </a:p>
        </p:txBody>
      </p:sp>
    </p:spTree>
    <p:extLst>
      <p:ext uri="{BB962C8B-B14F-4D97-AF65-F5344CB8AC3E}">
        <p14:creationId xmlns:p14="http://schemas.microsoft.com/office/powerpoint/2010/main" val="93895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FDB5C6F-CB60-F3D4-13A4-C2997579331F}"/>
              </a:ext>
            </a:extLst>
          </p:cNvPr>
          <p:cNvSpPr/>
          <p:nvPr/>
        </p:nvSpPr>
        <p:spPr>
          <a:xfrm>
            <a:off x="662941" y="3880754"/>
            <a:ext cx="3756660" cy="576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Runtime</a:t>
            </a:r>
            <a:r>
              <a:rPr lang="en-US" sz="2800" dirty="0">
                <a:latin typeface="Montserrat SemiBold" pitchFamily="2" charset="0"/>
              </a:rPr>
              <a:t> = O(n + m)</a:t>
            </a: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194</a:t>
            </a:fld>
            <a:endParaRPr/>
          </a:p>
        </p:txBody>
      </p:sp>
      <p:sp>
        <p:nvSpPr>
          <p:cNvPr id="56" name="Google Shape;336;p36">
            <a:extLst>
              <a:ext uri="{FF2B5EF4-FFF2-40B4-BE49-F238E27FC236}">
                <a16:creationId xmlns:a16="http://schemas.microsoft.com/office/drawing/2014/main" id="{470DB5B6-B6A9-69A5-A7A1-95147951C4BE}"/>
              </a:ext>
            </a:extLst>
          </p:cNvPr>
          <p:cNvSpPr txBox="1">
            <a:spLocks/>
          </p:cNvSpPr>
          <p:nvPr/>
        </p:nvSpPr>
        <p:spPr>
          <a:xfrm>
            <a:off x="743989" y="655682"/>
            <a:ext cx="222423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Runtime?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6985E123-A8ED-4D1D-938B-EDD874F021F9}"/>
              </a:ext>
            </a:extLst>
          </p:cNvPr>
          <p:cNvSpPr txBox="1">
            <a:spLocks/>
          </p:cNvSpPr>
          <p:nvPr/>
        </p:nvSpPr>
        <p:spPr>
          <a:xfrm>
            <a:off x="743989" y="1224642"/>
            <a:ext cx="660169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Time to preprocess + Time to query</a:t>
            </a:r>
          </a:p>
        </p:txBody>
      </p: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B84D2DDF-6632-F15D-4C5F-E9CD669C229F}"/>
              </a:ext>
            </a:extLst>
          </p:cNvPr>
          <p:cNvSpPr txBox="1">
            <a:spLocks/>
          </p:cNvSpPr>
          <p:nvPr/>
        </p:nvSpPr>
        <p:spPr>
          <a:xfrm>
            <a:off x="743989" y="1887224"/>
            <a:ext cx="772846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Preprocess is long, we have to traverse every node</a:t>
            </a:r>
          </a:p>
          <a:p>
            <a:r>
              <a:rPr lang="en-US" sz="2000" dirty="0">
                <a:latin typeface="Montserrat SemiBold" pitchFamily="2" charset="0"/>
              </a:rPr>
              <a:t>= O(n) time</a:t>
            </a:r>
          </a:p>
          <a:p>
            <a:r>
              <a:rPr lang="en-US" sz="2000" dirty="0">
                <a:latin typeface="Montserrat SemiBold" pitchFamily="2" charset="0"/>
              </a:rPr>
              <a:t> </a:t>
            </a:r>
          </a:p>
        </p:txBody>
      </p:sp>
      <p:sp>
        <p:nvSpPr>
          <p:cNvPr id="34" name="Google Shape;336;p36">
            <a:extLst>
              <a:ext uri="{FF2B5EF4-FFF2-40B4-BE49-F238E27FC236}">
                <a16:creationId xmlns:a16="http://schemas.microsoft.com/office/drawing/2014/main" id="{1C4B2559-C902-4138-6D04-3E84878342A1}"/>
              </a:ext>
            </a:extLst>
          </p:cNvPr>
          <p:cNvSpPr txBox="1">
            <a:spLocks/>
          </p:cNvSpPr>
          <p:nvPr/>
        </p:nvSpPr>
        <p:spPr>
          <a:xfrm>
            <a:off x="743988" y="2784914"/>
            <a:ext cx="803557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Query is fast. Find node, and return the value (array lookup)</a:t>
            </a:r>
          </a:p>
          <a:p>
            <a:r>
              <a:rPr lang="en-US" sz="2000" dirty="0">
                <a:latin typeface="Montserrat SemiBold" pitchFamily="2" charset="0"/>
              </a:rPr>
              <a:t>= O(1) time * m queries</a:t>
            </a:r>
          </a:p>
        </p:txBody>
      </p:sp>
    </p:spTree>
    <p:extLst>
      <p:ext uri="{BB962C8B-B14F-4D97-AF65-F5344CB8AC3E}">
        <p14:creationId xmlns:p14="http://schemas.microsoft.com/office/powerpoint/2010/main" val="132355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1" grpId="0"/>
      <p:bldP spid="30" grpId="0"/>
      <p:bldP spid="3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35">
            <a:extLst>
              <a:ext uri="{FF2B5EF4-FFF2-40B4-BE49-F238E27FC236}">
                <a16:creationId xmlns:a16="http://schemas.microsoft.com/office/drawing/2014/main" id="{8E9DE6FE-4038-6383-3D7F-482A110E458A}"/>
              </a:ext>
            </a:extLst>
          </p:cNvPr>
          <p:cNvSpPr/>
          <p:nvPr/>
        </p:nvSpPr>
        <p:spPr>
          <a:xfrm>
            <a:off x="636773" y="724068"/>
            <a:ext cx="929238" cy="929238"/>
          </a:xfrm>
          <a:prstGeom prst="ellipse">
            <a:avLst/>
          </a:prstGeom>
          <a:solidFill>
            <a:schemeClr val="accent3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F1F2-95DA-E37B-8139-90A82E53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737" y="1976427"/>
            <a:ext cx="7138525" cy="929238"/>
          </a:xfrm>
        </p:spPr>
        <p:txBody>
          <a:bodyPr/>
          <a:lstStyle/>
          <a:p>
            <a:pPr algn="ctr"/>
            <a:r>
              <a:rPr lang="en-US" sz="4400" dirty="0"/>
              <a:t>See you after recess!</a:t>
            </a:r>
            <a:endParaRPr lang="en-SG" sz="4400" dirty="0"/>
          </a:p>
        </p:txBody>
      </p:sp>
      <p:sp>
        <p:nvSpPr>
          <p:cNvPr id="5" name="Google Shape;294;p35">
            <a:extLst>
              <a:ext uri="{FF2B5EF4-FFF2-40B4-BE49-F238E27FC236}">
                <a16:creationId xmlns:a16="http://schemas.microsoft.com/office/drawing/2014/main" id="{1D692899-9F27-1151-6F10-A826F35A071C}"/>
              </a:ext>
            </a:extLst>
          </p:cNvPr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2BEDDFA9-40C9-5136-6359-4CCB7C5018D5}"/>
              </a:ext>
            </a:extLst>
          </p:cNvPr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48A77-4EB9-2F70-E2A7-BCC2169E3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196</a:t>
            </a:fld>
            <a:endParaRPr lang="e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509CE3-FF7E-8CAA-5438-8C75646FA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37" y="2141191"/>
            <a:ext cx="3692926" cy="1853828"/>
          </a:xfrm>
        </p:spPr>
        <p:txBody>
          <a:bodyPr/>
          <a:lstStyle/>
          <a:p>
            <a:r>
              <a:rPr lang="en-SG" dirty="0"/>
              <a:t>Original Slide Designs:</a:t>
            </a:r>
          </a:p>
          <a:p>
            <a:r>
              <a:rPr lang="en-SG" dirty="0"/>
              <a:t>Jason Christopher</a:t>
            </a:r>
          </a:p>
          <a:p>
            <a:endParaRPr lang="en-SG" dirty="0"/>
          </a:p>
          <a:p>
            <a:r>
              <a:rPr lang="en-SG" dirty="0" err="1"/>
              <a:t>Ceobe</a:t>
            </a:r>
            <a:r>
              <a:rPr lang="en-SG" dirty="0"/>
              <a:t> Art:</a:t>
            </a:r>
          </a:p>
          <a:p>
            <a:r>
              <a:rPr lang="en-SG" dirty="0"/>
              <a:t>cRr001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41ECB9-1C44-45C2-7E62-D5D3A1187FE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49618" y="1148481"/>
            <a:ext cx="2244213" cy="770700"/>
          </a:xfrm>
        </p:spPr>
        <p:txBody>
          <a:bodyPr/>
          <a:lstStyle/>
          <a:p>
            <a:r>
              <a:rPr lang="en-SG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2765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Check In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2657737" y="2804815"/>
            <a:ext cx="3827976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Its almost recess!?</a:t>
            </a:r>
            <a:endParaRPr sz="2000" i="1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94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676875"/>
            <a:ext cx="7713300" cy="464100"/>
          </a:xfrm>
        </p:spPr>
        <p:txBody>
          <a:bodyPr/>
          <a:lstStyle/>
          <a:p>
            <a:r>
              <a:rPr lang="en-US" sz="3200" dirty="0"/>
              <a:t>Rotation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44377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2574067"/>
            <a:ext cx="536869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300357" y="3511274"/>
            <a:ext cx="27355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Suppose </a:t>
            </a: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L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 - 1, </a:t>
            </a:r>
            <a:b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</a:b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k, </a:t>
            </a: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 - 1</a:t>
            </a:r>
          </a:p>
        </p:txBody>
      </p:sp>
    </p:spTree>
    <p:extLst>
      <p:ext uri="{BB962C8B-B14F-4D97-AF65-F5344CB8AC3E}">
        <p14:creationId xmlns:p14="http://schemas.microsoft.com/office/powerpoint/2010/main" val="59178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CCF9F028-85F6-9116-936C-31372AC0671C}"/>
              </a:ext>
            </a:extLst>
          </p:cNvPr>
          <p:cNvSpPr txBox="1">
            <a:spLocks/>
          </p:cNvSpPr>
          <p:nvPr/>
        </p:nvSpPr>
        <p:spPr>
          <a:xfrm>
            <a:off x="714000" y="67687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3200" dirty="0"/>
              <a:t>Left-Heavy!</a:t>
            </a:r>
            <a:endParaRPr lang="en-SG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44377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2574067"/>
            <a:ext cx="536869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37;p36">
            <a:extLst>
              <a:ext uri="{FF2B5EF4-FFF2-40B4-BE49-F238E27FC236}">
                <a16:creationId xmlns:a16="http://schemas.microsoft.com/office/drawing/2014/main" id="{24BE5B7D-2D10-8489-4C89-CF3182DB6D9C}"/>
              </a:ext>
            </a:extLst>
          </p:cNvPr>
          <p:cNvSpPr txBox="1">
            <a:spLocks/>
          </p:cNvSpPr>
          <p:nvPr/>
        </p:nvSpPr>
        <p:spPr>
          <a:xfrm>
            <a:off x="5300357" y="3511274"/>
            <a:ext cx="27355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Suppose </a:t>
            </a: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L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 - 1, </a:t>
            </a:r>
            <a:b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</a:b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k, </a:t>
            </a: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 - 1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4677466-2DDC-5335-1575-78C8A15C2EA7}"/>
              </a:ext>
            </a:extLst>
          </p:cNvPr>
          <p:cNvSpPr/>
          <p:nvPr/>
        </p:nvSpPr>
        <p:spPr>
          <a:xfrm>
            <a:off x="1916812" y="1988701"/>
            <a:ext cx="168116" cy="24779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A7F36354-1CE1-077C-BBF3-E5248B7085A6}"/>
              </a:ext>
            </a:extLst>
          </p:cNvPr>
          <p:cNvSpPr txBox="1">
            <a:spLocks/>
          </p:cNvSpPr>
          <p:nvPr/>
        </p:nvSpPr>
        <p:spPr>
          <a:xfrm>
            <a:off x="983102" y="2811487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56A7F553-4413-284D-B51C-C80E3BC77F5E}"/>
              </a:ext>
            </a:extLst>
          </p:cNvPr>
          <p:cNvSpPr txBox="1">
            <a:spLocks/>
          </p:cNvSpPr>
          <p:nvPr/>
        </p:nvSpPr>
        <p:spPr>
          <a:xfrm>
            <a:off x="7227188" y="2268450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00B0F0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</p:spTree>
    <p:extLst>
      <p:ext uri="{BB962C8B-B14F-4D97-AF65-F5344CB8AC3E}">
        <p14:creationId xmlns:p14="http://schemas.microsoft.com/office/powerpoint/2010/main" val="235376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CCF9F028-85F6-9116-936C-31372AC0671C}"/>
              </a:ext>
            </a:extLst>
          </p:cNvPr>
          <p:cNvSpPr txBox="1">
            <a:spLocks/>
          </p:cNvSpPr>
          <p:nvPr/>
        </p:nvSpPr>
        <p:spPr>
          <a:xfrm>
            <a:off x="714000" y="676875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3200" dirty="0"/>
              <a:t>Now Right Heavy??</a:t>
            </a:r>
            <a:endParaRPr lang="en-SG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488065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505450" y="2101378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2756764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4807413" y="3022852"/>
            <a:ext cx="872871" cy="144377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332130" y="304090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>
            <a:off x="3890542" y="1588498"/>
            <a:ext cx="1614908" cy="8557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073431"/>
            <a:ext cx="559348" cy="68333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5243849" y="2686744"/>
            <a:ext cx="362034" cy="33610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6191249" y="2444278"/>
            <a:ext cx="577317" cy="59662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4677466-2DDC-5335-1575-78C8A15C2EA7}"/>
              </a:ext>
            </a:extLst>
          </p:cNvPr>
          <p:cNvSpPr/>
          <p:nvPr/>
        </p:nvSpPr>
        <p:spPr>
          <a:xfrm>
            <a:off x="1916812" y="2457853"/>
            <a:ext cx="94890" cy="1526624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A7F36354-1CE1-077C-BBF3-E5248B7085A6}"/>
              </a:ext>
            </a:extLst>
          </p:cNvPr>
          <p:cNvSpPr txBox="1">
            <a:spLocks/>
          </p:cNvSpPr>
          <p:nvPr/>
        </p:nvSpPr>
        <p:spPr>
          <a:xfrm>
            <a:off x="983102" y="2969652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- 1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461EC277-EF4A-F87B-79D8-245876E9D1E1}"/>
              </a:ext>
            </a:extLst>
          </p:cNvPr>
          <p:cNvSpPr/>
          <p:nvPr/>
        </p:nvSpPr>
        <p:spPr>
          <a:xfrm rot="10800000">
            <a:off x="7370811" y="2284800"/>
            <a:ext cx="146624" cy="2181825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Google Shape;337;p36">
            <a:extLst>
              <a:ext uri="{FF2B5EF4-FFF2-40B4-BE49-F238E27FC236}">
                <a16:creationId xmlns:a16="http://schemas.microsoft.com/office/drawing/2014/main" id="{5EF6CB68-AA5D-BDF9-C6BA-55FD67B2E96A}"/>
              </a:ext>
            </a:extLst>
          </p:cNvPr>
          <p:cNvSpPr txBox="1">
            <a:spLocks/>
          </p:cNvSpPr>
          <p:nvPr/>
        </p:nvSpPr>
        <p:spPr>
          <a:xfrm>
            <a:off x="7686782" y="2989115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</p:spTree>
    <p:extLst>
      <p:ext uri="{BB962C8B-B14F-4D97-AF65-F5344CB8AC3E}">
        <p14:creationId xmlns:p14="http://schemas.microsoft.com/office/powerpoint/2010/main" val="7970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676875"/>
            <a:ext cx="7713300" cy="464100"/>
          </a:xfrm>
        </p:spPr>
        <p:txBody>
          <a:bodyPr/>
          <a:lstStyle/>
          <a:p>
            <a:r>
              <a:rPr lang="en-US" sz="3200" dirty="0"/>
              <a:t>Rotation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990975" y="3219450"/>
            <a:ext cx="872871" cy="144377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890542" y="2574067"/>
            <a:ext cx="536869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300357" y="3511274"/>
            <a:ext cx="273558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Suppose </a:t>
            </a: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L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 - 1, </a:t>
            </a:r>
            <a:b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</a:b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M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k, </a:t>
            </a:r>
            <a:r>
              <a:rPr lang="en-US" sz="18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</a:t>
            </a:r>
            <a:r>
              <a:rPr lang="en-US" sz="1800" baseline="-25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</a:t>
            </a: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= k - 1</a:t>
            </a:r>
          </a:p>
        </p:txBody>
      </p:sp>
    </p:spTree>
    <p:extLst>
      <p:ext uri="{BB962C8B-B14F-4D97-AF65-F5344CB8AC3E}">
        <p14:creationId xmlns:p14="http://schemas.microsoft.com/office/powerpoint/2010/main" val="172698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676875"/>
            <a:ext cx="7713300" cy="464100"/>
          </a:xfrm>
        </p:spPr>
        <p:txBody>
          <a:bodyPr/>
          <a:lstStyle/>
          <a:p>
            <a:r>
              <a:rPr lang="en-US" sz="3200" dirty="0"/>
              <a:t>Split M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727163" y="3905248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 flipV="1">
            <a:off x="3890542" y="2574067"/>
            <a:ext cx="468376" cy="42312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718529" y="3511274"/>
            <a:ext cx="231740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Now M1 and M2 have heights of k respectively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2896758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4811852" y="3905248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3482124"/>
            <a:ext cx="389745" cy="42312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4148907" y="3482124"/>
            <a:ext cx="210011" cy="42312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4ED28A5B-C6A1-5D19-F4D9-4434DE3F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77367" y="-2780362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4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36282" y="1158855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7713300" cy="464100"/>
          </a:xfrm>
        </p:spPr>
        <p:txBody>
          <a:bodyPr/>
          <a:lstStyle/>
          <a:p>
            <a:r>
              <a:rPr lang="en-US" sz="3200" dirty="0"/>
              <a:t>Left Rotate B’s </a:t>
            </a:r>
            <a:br>
              <a:rPr lang="en-US" sz="3200" dirty="0"/>
            </a:br>
            <a:r>
              <a:rPr lang="en-US" sz="3200" dirty="0"/>
              <a:t>subtree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047749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727163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 flipV="1">
            <a:off x="3890542" y="2574067"/>
            <a:ext cx="468376" cy="423124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718529" y="3511274"/>
            <a:ext cx="231740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Now M1 and M2 have heights of k respectively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2896758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4811852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3482124"/>
            <a:ext cx="389745" cy="423124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4148907" y="3482124"/>
            <a:ext cx="210011" cy="423124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9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36282" y="241006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7713300" cy="464100"/>
          </a:xfrm>
        </p:spPr>
        <p:txBody>
          <a:bodyPr/>
          <a:lstStyle/>
          <a:p>
            <a:r>
              <a:rPr lang="en-US" sz="3200" dirty="0"/>
              <a:t>Left Rotate B’s </a:t>
            </a:r>
            <a:br>
              <a:rPr lang="en-US" sz="3200" dirty="0"/>
            </a:br>
            <a:r>
              <a:rPr lang="en-US" sz="3200" dirty="0"/>
              <a:t>subtree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047749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727163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>
            <a:off x="3890542" y="2079342"/>
            <a:ext cx="468376" cy="494725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718529" y="3511274"/>
            <a:ext cx="231740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Now M1 and M2 have heights of k respectively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1978909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4811852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2564275"/>
            <a:ext cx="389745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4148907" y="2564275"/>
            <a:ext cx="210011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1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49500" y="241006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7713300" cy="464100"/>
          </a:xfrm>
        </p:spPr>
        <p:txBody>
          <a:bodyPr/>
          <a:lstStyle/>
          <a:p>
            <a:r>
              <a:rPr lang="en-US" sz="3200" dirty="0"/>
              <a:t>Left Rotate B’s </a:t>
            </a:r>
            <a:br>
              <a:rPr lang="en-US" sz="3200" dirty="0"/>
            </a:br>
            <a:r>
              <a:rPr lang="en-US" sz="3200" dirty="0"/>
              <a:t>subtree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305176" y="1988701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409825" y="3219450"/>
            <a:ext cx="872871" cy="1047749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727163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890542" y="1451962"/>
            <a:ext cx="1272009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846261" y="2574067"/>
            <a:ext cx="559348" cy="64538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>
            <a:off x="3890542" y="2079342"/>
            <a:ext cx="468376" cy="494725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718529" y="3511274"/>
            <a:ext cx="231740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Now M1 and M2 have heights of k respectively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1978909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4811852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2564275"/>
            <a:ext cx="389745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4148907" y="2564275"/>
            <a:ext cx="210011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6265" y="241006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7713300" cy="464100"/>
          </a:xfrm>
        </p:spPr>
        <p:txBody>
          <a:bodyPr/>
          <a:lstStyle/>
          <a:p>
            <a:r>
              <a:rPr lang="en-US" sz="3200" dirty="0"/>
              <a:t>Left Rotate B’s </a:t>
            </a:r>
            <a:br>
              <a:rPr lang="en-US" sz="3200" dirty="0"/>
            </a:br>
            <a:r>
              <a:rPr lang="en-US" sz="3200" dirty="0"/>
              <a:t>subtree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2901941" y="1988701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1847850" y="3141498"/>
            <a:ext cx="872871" cy="1047749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727163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stCxn id="2" idx="7"/>
            <a:endCxn id="4" idx="2"/>
          </p:cNvCxnSpPr>
          <p:nvPr/>
        </p:nvCxnSpPr>
        <p:spPr>
          <a:xfrm flipV="1">
            <a:off x="3487307" y="1451962"/>
            <a:ext cx="1675244" cy="63717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284286" y="2574067"/>
            <a:ext cx="718088" cy="567431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>
            <a:off x="3487307" y="2079342"/>
            <a:ext cx="871611" cy="494725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718529" y="3511274"/>
            <a:ext cx="231740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Now M1 and M2 have heights of k respectively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1978909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4811852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2564275"/>
            <a:ext cx="389745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4148907" y="2564275"/>
            <a:ext cx="210011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7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20686" y="241006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7713300" cy="464100"/>
          </a:xfrm>
        </p:spPr>
        <p:txBody>
          <a:bodyPr/>
          <a:lstStyle/>
          <a:p>
            <a:r>
              <a:rPr lang="en-US" sz="3200" dirty="0"/>
              <a:t>Left Rotate B’s </a:t>
            </a:r>
            <a:br>
              <a:rPr lang="en-US" sz="3200" dirty="0"/>
            </a:br>
            <a:r>
              <a:rPr lang="en-US" sz="3200" dirty="0"/>
              <a:t>subtree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2901941" y="1988701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1847850" y="3141498"/>
            <a:ext cx="872871" cy="1047749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727163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 flipV="1">
            <a:off x="4843851" y="1451962"/>
            <a:ext cx="318700" cy="6273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284286" y="2574067"/>
            <a:ext cx="718088" cy="567431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>
            <a:off x="3487307" y="2079342"/>
            <a:ext cx="871611" cy="494725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718529" y="3511274"/>
            <a:ext cx="231740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Now M1 and M2 have heights of k respectively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1978909"/>
            <a:ext cx="685799" cy="685799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4811852" y="3905248"/>
            <a:ext cx="843487" cy="860531"/>
          </a:xfrm>
          <a:prstGeom prst="triangl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2564275"/>
            <a:ext cx="389745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4148907" y="2564275"/>
            <a:ext cx="210011" cy="1340973"/>
          </a:xfrm>
          <a:prstGeom prst="line">
            <a:avLst/>
          </a:prstGeom>
          <a:ln w="57150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1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Quick Recap!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1928225" y="2804815"/>
            <a:ext cx="5286999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Tree Rebalancing</a:t>
            </a:r>
            <a:endParaRPr sz="2000" i="1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56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62030" y="-2836657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7713300" cy="464100"/>
          </a:xfrm>
        </p:spPr>
        <p:txBody>
          <a:bodyPr/>
          <a:lstStyle/>
          <a:p>
            <a:r>
              <a:rPr lang="en-US" sz="3200" dirty="0"/>
              <a:t>Left Rotate B’s </a:t>
            </a:r>
            <a:br>
              <a:rPr lang="en-US" sz="3200" dirty="0"/>
            </a:br>
            <a:r>
              <a:rPr lang="en-US" sz="3200" dirty="0"/>
              <a:t>subtree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2675265" y="222884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1847850" y="3141498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515027" y="33269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 flipV="1">
            <a:off x="4843851" y="1451962"/>
            <a:ext cx="318700" cy="6273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284286" y="2814215"/>
            <a:ext cx="491412" cy="3272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7"/>
          </p:cNvCxnSpPr>
          <p:nvPr/>
        </p:nvCxnSpPr>
        <p:spPr>
          <a:xfrm flipH="1">
            <a:off x="3260631" y="2079342"/>
            <a:ext cx="1098287" cy="24994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7;p36">
            <a:extLst>
              <a:ext uri="{FF2B5EF4-FFF2-40B4-BE49-F238E27FC236}">
                <a16:creationId xmlns:a16="http://schemas.microsoft.com/office/drawing/2014/main" id="{81414DAC-A451-6FEB-E193-620DB7C9CA31}"/>
              </a:ext>
            </a:extLst>
          </p:cNvPr>
          <p:cNvSpPr txBox="1">
            <a:spLocks/>
          </p:cNvSpPr>
          <p:nvPr/>
        </p:nvSpPr>
        <p:spPr>
          <a:xfrm>
            <a:off x="5718529" y="3511274"/>
            <a:ext cx="231740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Now M1 and M2 have heights of k respectively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197890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5001067" y="28697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2564275"/>
            <a:ext cx="578960" cy="30548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260631" y="2814215"/>
            <a:ext cx="676140" cy="5127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54051" y="473056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3544485" cy="464100"/>
          </a:xfrm>
        </p:spPr>
        <p:txBody>
          <a:bodyPr/>
          <a:lstStyle/>
          <a:p>
            <a:r>
              <a:rPr lang="en-US" sz="3200" dirty="0"/>
              <a:t>Right Rotate C to be the root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2675265" y="222884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1847850" y="3141498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515027" y="33269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 flipV="1">
            <a:off x="4843851" y="1451962"/>
            <a:ext cx="318700" cy="6273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284286" y="2814215"/>
            <a:ext cx="491412" cy="3272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7"/>
          </p:cNvCxnSpPr>
          <p:nvPr/>
        </p:nvCxnSpPr>
        <p:spPr>
          <a:xfrm flipH="1">
            <a:off x="3260631" y="2079342"/>
            <a:ext cx="1098287" cy="24994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197890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5001067" y="28697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2564275"/>
            <a:ext cx="578960" cy="30548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260631" y="2814215"/>
            <a:ext cx="676140" cy="5127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2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54051" y="-1041419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3544485" cy="464100"/>
          </a:xfrm>
        </p:spPr>
        <p:txBody>
          <a:bodyPr/>
          <a:lstStyle/>
          <a:p>
            <a:r>
              <a:rPr lang="en-US" sz="3200" dirty="0"/>
              <a:t>Right Rotate C to be the root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2675265" y="222884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1847850" y="3141498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515027" y="33269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>
            <a:off x="4843851" y="564867"/>
            <a:ext cx="318700" cy="8870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284286" y="2814215"/>
            <a:ext cx="491412" cy="3272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7"/>
          </p:cNvCxnSpPr>
          <p:nvPr/>
        </p:nvCxnSpPr>
        <p:spPr>
          <a:xfrm flipH="1">
            <a:off x="3260631" y="564867"/>
            <a:ext cx="1098287" cy="17644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464434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5001067" y="28697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9" idx="5"/>
          </p:cNvCxnSpPr>
          <p:nvPr/>
        </p:nvCxnSpPr>
        <p:spPr>
          <a:xfrm flipH="1" flipV="1">
            <a:off x="4843851" y="1049800"/>
            <a:ext cx="578960" cy="181996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260631" y="2814215"/>
            <a:ext cx="676140" cy="5127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4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4215" y="-420764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3544485" cy="464100"/>
          </a:xfrm>
        </p:spPr>
        <p:txBody>
          <a:bodyPr/>
          <a:lstStyle/>
          <a:p>
            <a:r>
              <a:rPr lang="en-US" sz="3200" dirty="0"/>
              <a:t>Right Rotate C to be the root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2675265" y="222884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1847850" y="3141498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515027" y="33269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>
            <a:off x="4843851" y="564867"/>
            <a:ext cx="318700" cy="8870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284286" y="2814215"/>
            <a:ext cx="491412" cy="3272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7"/>
          </p:cNvCxnSpPr>
          <p:nvPr/>
        </p:nvCxnSpPr>
        <p:spPr>
          <a:xfrm flipH="1">
            <a:off x="3260631" y="564867"/>
            <a:ext cx="1098287" cy="17644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464434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5001067" y="28697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V="1">
            <a:off x="5422811" y="1794861"/>
            <a:ext cx="82640" cy="107490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260631" y="2814215"/>
            <a:ext cx="676140" cy="5127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9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86107" y="-3102171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3544485" cy="464100"/>
          </a:xfrm>
        </p:spPr>
        <p:txBody>
          <a:bodyPr/>
          <a:lstStyle/>
          <a:p>
            <a:r>
              <a:rPr lang="en-US" sz="3200" dirty="0"/>
              <a:t>Right Rotate C to be the root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2675265" y="222884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162551" y="1109062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1847850" y="3141498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3515027" y="33269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400800" y="2099962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>
            <a:off x="4843851" y="564867"/>
            <a:ext cx="318700" cy="8870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284286" y="2814215"/>
            <a:ext cx="491412" cy="3272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7"/>
          </p:cNvCxnSpPr>
          <p:nvPr/>
        </p:nvCxnSpPr>
        <p:spPr>
          <a:xfrm flipH="1">
            <a:off x="3260631" y="564867"/>
            <a:ext cx="1098287" cy="17644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5848350" y="1451962"/>
            <a:ext cx="988886" cy="64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258485" y="464434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5001067" y="28697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V="1">
            <a:off x="5422811" y="1794861"/>
            <a:ext cx="82640" cy="107490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260631" y="2814215"/>
            <a:ext cx="676140" cy="5127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1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86107" y="-3102171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877012"/>
            <a:ext cx="3544485" cy="464100"/>
          </a:xfrm>
        </p:spPr>
        <p:txBody>
          <a:bodyPr/>
          <a:lstStyle/>
          <a:p>
            <a:r>
              <a:rPr lang="en-US" sz="3200" dirty="0"/>
              <a:t>Right Rotate C to be the root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818265" y="2228849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6305551" y="1867527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990850" y="3141498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4658027" y="3326963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7379944" y="3070589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7"/>
            <a:endCxn id="4" idx="2"/>
          </p:cNvCxnSpPr>
          <p:nvPr/>
        </p:nvCxnSpPr>
        <p:spPr>
          <a:xfrm>
            <a:off x="5928084" y="1199614"/>
            <a:ext cx="377467" cy="10108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3427286" y="2814215"/>
            <a:ext cx="491412" cy="3272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1"/>
            <a:endCxn id="2" idx="7"/>
          </p:cNvCxnSpPr>
          <p:nvPr/>
        </p:nvCxnSpPr>
        <p:spPr>
          <a:xfrm flipH="1">
            <a:off x="4403631" y="1199614"/>
            <a:ext cx="1039520" cy="112966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flipH="1" flipV="1">
            <a:off x="6991350" y="2210427"/>
            <a:ext cx="825030" cy="86016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5342718" y="1099181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5808114" y="3156741"/>
            <a:ext cx="843487" cy="860531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4" idx="4"/>
          </p:cNvCxnSpPr>
          <p:nvPr/>
        </p:nvCxnSpPr>
        <p:spPr>
          <a:xfrm flipV="1">
            <a:off x="6229858" y="2553326"/>
            <a:ext cx="418593" cy="6034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4403631" y="2814215"/>
            <a:ext cx="676140" cy="5127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1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255A261-6BB1-154E-021F-66A3C69A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86107" y="-3102171"/>
            <a:ext cx="4027215" cy="12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524587"/>
            <a:ext cx="3544485" cy="464100"/>
          </a:xfrm>
        </p:spPr>
        <p:txBody>
          <a:bodyPr/>
          <a:lstStyle/>
          <a:p>
            <a:r>
              <a:rPr lang="en-US" sz="3200" dirty="0"/>
              <a:t>Balanced!</a:t>
            </a:r>
            <a:endParaRPr lang="en-SG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3161040" y="1921997"/>
            <a:ext cx="685799" cy="6857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5994376" y="1919492"/>
            <a:ext cx="685799" cy="6857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2333625" y="2834646"/>
            <a:ext cx="872871" cy="104774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4000802" y="3020111"/>
            <a:ext cx="843487" cy="86053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M1</a:t>
            </a:r>
            <a:endParaRPr lang="en-SG" sz="12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6722719" y="3070589"/>
            <a:ext cx="872871" cy="94357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9" idx="5"/>
            <a:endCxn id="4" idx="1"/>
          </p:cNvCxnSpPr>
          <p:nvPr/>
        </p:nvCxnSpPr>
        <p:spPr>
          <a:xfrm>
            <a:off x="5270859" y="1684547"/>
            <a:ext cx="823950" cy="3353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770061" y="2507363"/>
            <a:ext cx="491412" cy="32728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9" idx="3"/>
            <a:endCxn id="2" idx="7"/>
          </p:cNvCxnSpPr>
          <p:nvPr/>
        </p:nvCxnSpPr>
        <p:spPr>
          <a:xfrm flipH="1">
            <a:off x="3746406" y="1684547"/>
            <a:ext cx="1039520" cy="33788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6579742" y="2504858"/>
            <a:ext cx="579413" cy="56573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13F57E-6DBC-6647-39FB-7EC19F796100}"/>
              </a:ext>
            </a:extLst>
          </p:cNvPr>
          <p:cNvSpPr/>
          <p:nvPr/>
        </p:nvSpPr>
        <p:spPr>
          <a:xfrm>
            <a:off x="4685493" y="1099181"/>
            <a:ext cx="685799" cy="6857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C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0982EC-7CD5-E7D2-1FBF-D974CAF1E9B9}"/>
              </a:ext>
            </a:extLst>
          </p:cNvPr>
          <p:cNvSpPr/>
          <p:nvPr/>
        </p:nvSpPr>
        <p:spPr>
          <a:xfrm>
            <a:off x="5150889" y="3156741"/>
            <a:ext cx="843487" cy="86053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SemiBold" pitchFamily="2" charset="0"/>
              </a:rPr>
              <a:t>M2</a:t>
            </a:r>
            <a:endParaRPr lang="en-SG" sz="1200" dirty="0">
              <a:latin typeface="Montserrat SemiBold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5B0B6-298A-61A7-DC27-ADCFDE128EDF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flipV="1">
            <a:off x="5572633" y="2504858"/>
            <a:ext cx="522176" cy="65188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170FF-DE31-F16C-F98E-A20E9182C3D2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3746406" y="2507363"/>
            <a:ext cx="676140" cy="5127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6374710E-0420-A630-5343-BD7E522E4E80}"/>
              </a:ext>
            </a:extLst>
          </p:cNvPr>
          <p:cNvSpPr/>
          <p:nvPr/>
        </p:nvSpPr>
        <p:spPr>
          <a:xfrm rot="10800000">
            <a:off x="7733860" y="1988326"/>
            <a:ext cx="146624" cy="2181825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337;p36">
            <a:extLst>
              <a:ext uri="{FF2B5EF4-FFF2-40B4-BE49-F238E27FC236}">
                <a16:creationId xmlns:a16="http://schemas.microsoft.com/office/drawing/2014/main" id="{119351B9-39F8-ACB8-CBE8-7F2CFBFCD9CA}"/>
              </a:ext>
            </a:extLst>
          </p:cNvPr>
          <p:cNvSpPr txBox="1">
            <a:spLocks/>
          </p:cNvSpPr>
          <p:nvPr/>
        </p:nvSpPr>
        <p:spPr>
          <a:xfrm>
            <a:off x="8049831" y="2692641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1F4CD0B-C5FD-6E3D-0A21-813CCD2F681A}"/>
              </a:ext>
            </a:extLst>
          </p:cNvPr>
          <p:cNvSpPr/>
          <p:nvPr/>
        </p:nvSpPr>
        <p:spPr>
          <a:xfrm>
            <a:off x="2028524" y="1988326"/>
            <a:ext cx="146624" cy="2181825"/>
          </a:xfrm>
          <a:prstGeom prst="leftBracket">
            <a:avLst>
              <a:gd name="adj" fmla="val 199041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Google Shape;337;p36">
            <a:extLst>
              <a:ext uri="{FF2B5EF4-FFF2-40B4-BE49-F238E27FC236}">
                <a16:creationId xmlns:a16="http://schemas.microsoft.com/office/drawing/2014/main" id="{1B2CB3C8-AC91-A457-3CAC-494A48FFD194}"/>
              </a:ext>
            </a:extLst>
          </p:cNvPr>
          <p:cNvSpPr txBox="1">
            <a:spLocks/>
          </p:cNvSpPr>
          <p:nvPr/>
        </p:nvSpPr>
        <p:spPr>
          <a:xfrm>
            <a:off x="1113818" y="2692641"/>
            <a:ext cx="76699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6"/>
                </a:solidFill>
                <a:latin typeface="Montserrat SemiBold" pitchFamily="2" charset="0"/>
                <a:ea typeface="Roboto" panose="02000000000000000000" pitchFamily="2" charset="0"/>
              </a:rPr>
              <a:t>K + 1</a:t>
            </a:r>
          </a:p>
        </p:txBody>
      </p:sp>
    </p:spTree>
    <p:extLst>
      <p:ext uri="{BB962C8B-B14F-4D97-AF65-F5344CB8AC3E}">
        <p14:creationId xmlns:p14="http://schemas.microsoft.com/office/powerpoint/2010/main" val="195370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7B19225-9296-823E-0772-484EF1CABBB8}"/>
              </a:ext>
            </a:extLst>
          </p:cNvPr>
          <p:cNvSpPr/>
          <p:nvPr/>
        </p:nvSpPr>
        <p:spPr>
          <a:xfrm>
            <a:off x="714000" y="2687113"/>
            <a:ext cx="4914900" cy="841340"/>
          </a:xfrm>
          <a:prstGeom prst="rect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D4C504-4D4C-D051-FCC8-8A1E2C2D57E8}"/>
              </a:ext>
            </a:extLst>
          </p:cNvPr>
          <p:cNvSpPr/>
          <p:nvPr/>
        </p:nvSpPr>
        <p:spPr>
          <a:xfrm>
            <a:off x="714000" y="3588813"/>
            <a:ext cx="4914900" cy="84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3AD9B4-F0FC-A06E-07F8-8DADDA6B45B2}"/>
              </a:ext>
            </a:extLst>
          </p:cNvPr>
          <p:cNvSpPr/>
          <p:nvPr/>
        </p:nvSpPr>
        <p:spPr>
          <a:xfrm>
            <a:off x="714000" y="1732005"/>
            <a:ext cx="4914900" cy="8947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00" y="676875"/>
            <a:ext cx="7713300" cy="464100"/>
          </a:xfrm>
        </p:spPr>
        <p:txBody>
          <a:bodyPr/>
          <a:lstStyle/>
          <a:p>
            <a:r>
              <a:rPr lang="en-US" sz="2400" dirty="0"/>
              <a:t>Assume the following structure</a:t>
            </a:r>
            <a:endParaRPr lang="en-SG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F6D69-2495-9595-1B1F-B05ECDBAFF40}"/>
              </a:ext>
            </a:extLst>
          </p:cNvPr>
          <p:cNvSpPr/>
          <p:nvPr/>
        </p:nvSpPr>
        <p:spPr>
          <a:xfrm>
            <a:off x="6559471" y="2188920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2479C-B8B7-DFFB-9060-C02C23649E2D}"/>
              </a:ext>
            </a:extLst>
          </p:cNvPr>
          <p:cNvSpPr/>
          <p:nvPr/>
        </p:nvSpPr>
        <p:spPr>
          <a:xfrm>
            <a:off x="7262765" y="1389105"/>
            <a:ext cx="685799" cy="68579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A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D5E8C5B-02BA-7DF1-2ED8-90A00DF6F737}"/>
              </a:ext>
            </a:extLst>
          </p:cNvPr>
          <p:cNvSpPr/>
          <p:nvPr/>
        </p:nvSpPr>
        <p:spPr>
          <a:xfrm>
            <a:off x="6021896" y="3147068"/>
            <a:ext cx="872871" cy="104774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L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4E7559-38D6-EB3F-CAF5-16008BD09028}"/>
              </a:ext>
            </a:extLst>
          </p:cNvPr>
          <p:cNvSpPr/>
          <p:nvPr/>
        </p:nvSpPr>
        <p:spPr>
          <a:xfrm>
            <a:off x="7046342" y="3080382"/>
            <a:ext cx="872871" cy="111443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M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8B6C3CE-3E06-1040-663F-834050484E67}"/>
              </a:ext>
            </a:extLst>
          </p:cNvPr>
          <p:cNvSpPr/>
          <p:nvPr/>
        </p:nvSpPr>
        <p:spPr>
          <a:xfrm>
            <a:off x="7744924" y="2380005"/>
            <a:ext cx="872871" cy="9435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R</a:t>
            </a:r>
            <a:endParaRPr lang="en-SG" sz="2000" dirty="0">
              <a:latin typeface="Montserrat SemiBold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85D2A-7CD3-35A6-9B1C-DE9C9084C911}"/>
              </a:ext>
            </a:extLst>
          </p:cNvPr>
          <p:cNvCxnSpPr>
            <a:cxnSpLocks/>
            <a:stCxn id="2" idx="7"/>
            <a:endCxn id="4" idx="3"/>
          </p:cNvCxnSpPr>
          <p:nvPr/>
        </p:nvCxnSpPr>
        <p:spPr>
          <a:xfrm flipV="1">
            <a:off x="7144837" y="1974471"/>
            <a:ext cx="218361" cy="31488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95671-08AA-DB72-C777-EAE2068380CB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6458332" y="2774286"/>
            <a:ext cx="201572" cy="37278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BB53A-385B-BCDA-E001-29F5EB0B6016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7144837" y="2774286"/>
            <a:ext cx="337941" cy="30609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F597E-45E2-BBA5-8971-6522A1A346FC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7848131" y="1974471"/>
            <a:ext cx="333229" cy="40553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91764A-703A-0381-B5B6-96A2A138D1D7}"/>
              </a:ext>
            </a:extLst>
          </p:cNvPr>
          <p:cNvSpPr txBox="1"/>
          <p:nvPr/>
        </p:nvSpPr>
        <p:spPr>
          <a:xfrm>
            <a:off x="714000" y="1140975"/>
            <a:ext cx="500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Given that A is left-heavy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2B42E-C1AF-1574-7137-45216183D5C7}"/>
              </a:ext>
            </a:extLst>
          </p:cNvPr>
          <p:cNvSpPr txBox="1"/>
          <p:nvPr/>
        </p:nvSpPr>
        <p:spPr>
          <a:xfrm>
            <a:off x="799350" y="1805130"/>
            <a:ext cx="500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If B is </a:t>
            </a:r>
            <a:r>
              <a:rPr lang="en-US" sz="2000" dirty="0" err="1">
                <a:solidFill>
                  <a:schemeClr val="bg1"/>
                </a:solidFill>
                <a:latin typeface="Montserrat SemiBold" pitchFamily="2" charset="0"/>
              </a:rPr>
              <a:t>equi</a:t>
            </a:r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-height (i.e. L = M)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F2ADF-C365-5647-97C5-14DC2B29D093}"/>
              </a:ext>
            </a:extLst>
          </p:cNvPr>
          <p:cNvSpPr txBox="1"/>
          <p:nvPr/>
        </p:nvSpPr>
        <p:spPr>
          <a:xfrm>
            <a:off x="799350" y="2166482"/>
            <a:ext cx="500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 Right rotate entire tree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3AA36-6DC6-6576-794F-B4A74A8B0C3E}"/>
              </a:ext>
            </a:extLst>
          </p:cNvPr>
          <p:cNvSpPr txBox="1"/>
          <p:nvPr/>
        </p:nvSpPr>
        <p:spPr>
          <a:xfrm>
            <a:off x="799350" y="2696592"/>
            <a:ext cx="500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If B is left-heavy (i.e. L &gt; M)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DC0CD-F13C-0115-2ED8-2C58BC87A8DE}"/>
              </a:ext>
            </a:extLst>
          </p:cNvPr>
          <p:cNvSpPr txBox="1"/>
          <p:nvPr/>
        </p:nvSpPr>
        <p:spPr>
          <a:xfrm>
            <a:off x="799350" y="3057944"/>
            <a:ext cx="500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 Right rotate entire tree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BD54A-B2AF-C380-8479-8E9A1F521EDB}"/>
              </a:ext>
            </a:extLst>
          </p:cNvPr>
          <p:cNvSpPr txBox="1"/>
          <p:nvPr/>
        </p:nvSpPr>
        <p:spPr>
          <a:xfrm>
            <a:off x="799350" y="3619351"/>
            <a:ext cx="500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If B is right-heavy (i.e. M &gt; L)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4F2724-D611-16D7-30B8-7AC99905DB01}"/>
              </a:ext>
            </a:extLst>
          </p:cNvPr>
          <p:cNvSpPr txBox="1"/>
          <p:nvPr/>
        </p:nvSpPr>
        <p:spPr>
          <a:xfrm>
            <a:off x="799350" y="3980703"/>
            <a:ext cx="500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  <a:sym typeface="Wingdings" panose="05000000000000000000" pitchFamily="2" charset="2"/>
              </a:rPr>
              <a:t> Left rotate B, Right Rotate tree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8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33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Tutorial Problems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1928225" y="2804815"/>
            <a:ext cx="5286999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Binary Trees, Order Statistics</a:t>
            </a: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1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533303" y="18862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95BFE9-CCAF-10C0-CF17-E1A801904FE9}"/>
              </a:ext>
            </a:extLst>
          </p:cNvPr>
          <p:cNvSpPr/>
          <p:nvPr/>
        </p:nvSpPr>
        <p:spPr>
          <a:xfrm>
            <a:off x="6213120" y="188625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5498463" y="268436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967658" y="268022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662696" y="261698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337486" y="268022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163313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838103" y="34774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02993" y="347332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272296" y="420872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009275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053629" y="1668710"/>
            <a:ext cx="1385043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28E488-6E43-7CFF-C7C9-DDBC1F821497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733446" y="2406576"/>
            <a:ext cx="323486" cy="3629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018789" y="2406576"/>
            <a:ext cx="283605" cy="3670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4"/>
            <a:endCxn id="17" idx="7"/>
          </p:cNvCxnSpPr>
          <p:nvPr/>
        </p:nvCxnSpPr>
        <p:spPr>
          <a:xfrm flipH="1">
            <a:off x="5529601" y="3293961"/>
            <a:ext cx="273662" cy="2634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053629" y="2406576"/>
            <a:ext cx="373131" cy="3629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183022" y="2406576"/>
            <a:ext cx="439555" cy="299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3142903" y="3200551"/>
            <a:ext cx="283857" cy="2769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857812" y="3200551"/>
            <a:ext cx="349981" cy="27277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577096" y="3997790"/>
            <a:ext cx="350281" cy="2109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68113" y="3137307"/>
            <a:ext cx="283857" cy="3308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1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8632BD-9715-378F-051B-FE38C5A4FF6F}"/>
              </a:ext>
            </a:extLst>
          </p:cNvPr>
          <p:cNvSpPr/>
          <p:nvPr/>
        </p:nvSpPr>
        <p:spPr>
          <a:xfrm>
            <a:off x="1860621" y="2962275"/>
            <a:ext cx="1405094" cy="391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F031D-E318-C86C-C4E5-7738B0271417}"/>
              </a:ext>
            </a:extLst>
          </p:cNvPr>
          <p:cNvSpPr/>
          <p:nvPr/>
        </p:nvSpPr>
        <p:spPr>
          <a:xfrm>
            <a:off x="4049486" y="2461846"/>
            <a:ext cx="3568859" cy="391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1" y="847649"/>
            <a:ext cx="3506875" cy="642707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sz="3200" dirty="0"/>
              <a:t>Quick Quiz</a:t>
            </a:r>
            <a:endParaRPr lang="en-SG" sz="3200" dirty="0"/>
          </a:p>
        </p:txBody>
      </p:sp>
      <p:sp>
        <p:nvSpPr>
          <p:cNvPr id="9" name="Google Shape;337;p36">
            <a:extLst>
              <a:ext uri="{FF2B5EF4-FFF2-40B4-BE49-F238E27FC236}">
                <a16:creationId xmlns:a16="http://schemas.microsoft.com/office/drawing/2014/main" id="{526FDEB3-6F4B-61B0-2E6F-A96D55B634F6}"/>
              </a:ext>
            </a:extLst>
          </p:cNvPr>
          <p:cNvSpPr txBox="1">
            <a:spLocks/>
          </p:cNvSpPr>
          <p:nvPr/>
        </p:nvSpPr>
        <p:spPr>
          <a:xfrm>
            <a:off x="1522953" y="1826296"/>
            <a:ext cx="6095392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Given a tree with height h, what is the most number of nodes the tree can have?</a:t>
            </a:r>
          </a:p>
        </p:txBody>
      </p:sp>
    </p:spTree>
    <p:extLst>
      <p:ext uri="{BB962C8B-B14F-4D97-AF65-F5344CB8AC3E}">
        <p14:creationId xmlns:p14="http://schemas.microsoft.com/office/powerpoint/2010/main" val="208552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533303" y="18862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5498463" y="268436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213120" y="188625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662696" y="261698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337486" y="268022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163313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838103" y="34774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02993" y="347332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272296" y="420872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009275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053629" y="1668710"/>
            <a:ext cx="1385043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018789" y="2406576"/>
            <a:ext cx="283605" cy="3670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4"/>
            <a:endCxn id="17" idx="7"/>
          </p:cNvCxnSpPr>
          <p:nvPr/>
        </p:nvCxnSpPr>
        <p:spPr>
          <a:xfrm flipH="1">
            <a:off x="5529601" y="3293961"/>
            <a:ext cx="273662" cy="2634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053629" y="2406576"/>
            <a:ext cx="373131" cy="3629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183022" y="2406576"/>
            <a:ext cx="439555" cy="299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3142903" y="3200551"/>
            <a:ext cx="283857" cy="2769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857812" y="3200551"/>
            <a:ext cx="349981" cy="27277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577096" y="3997790"/>
            <a:ext cx="350281" cy="2109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68113" y="3137307"/>
            <a:ext cx="283857" cy="3308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07823B4A-D515-CE9E-9D01-9444435674EC}"/>
              </a:ext>
            </a:extLst>
          </p:cNvPr>
          <p:cNvSpPr txBox="1">
            <a:spLocks/>
          </p:cNvSpPr>
          <p:nvPr/>
        </p:nvSpPr>
        <p:spPr>
          <a:xfrm>
            <a:off x="5813138" y="3721956"/>
            <a:ext cx="244163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1800" dirty="0">
                <a:latin typeface="Montserrat SemiBold" pitchFamily="2" charset="0"/>
              </a:rPr>
              <a:t>Swap 70 with the successor (72)</a:t>
            </a:r>
          </a:p>
        </p:txBody>
      </p:sp>
    </p:spTree>
    <p:extLst>
      <p:ext uri="{BB962C8B-B14F-4D97-AF65-F5344CB8AC3E}">
        <p14:creationId xmlns:p14="http://schemas.microsoft.com/office/powerpoint/2010/main" val="212767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B0379B-859E-D0FF-429B-61F2594997E7}"/>
              </a:ext>
            </a:extLst>
          </p:cNvPr>
          <p:cNvSpPr/>
          <p:nvPr/>
        </p:nvSpPr>
        <p:spPr>
          <a:xfrm rot="2269527">
            <a:off x="5355782" y="1553428"/>
            <a:ext cx="1014629" cy="3004099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533303" y="18862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5498463" y="268436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213120" y="188625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662696" y="261698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337486" y="268022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163313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838103" y="34774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02993" y="347332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272296" y="420872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009275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053629" y="1668710"/>
            <a:ext cx="1385043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018789" y="2406576"/>
            <a:ext cx="283605" cy="3670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4"/>
            <a:endCxn id="17" idx="7"/>
          </p:cNvCxnSpPr>
          <p:nvPr/>
        </p:nvCxnSpPr>
        <p:spPr>
          <a:xfrm flipH="1">
            <a:off x="5529601" y="3293961"/>
            <a:ext cx="273662" cy="2634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053629" y="2406576"/>
            <a:ext cx="373131" cy="3629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183022" y="2406576"/>
            <a:ext cx="439555" cy="299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3142903" y="3200551"/>
            <a:ext cx="283857" cy="2769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857812" y="3200551"/>
            <a:ext cx="349981" cy="27277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577096" y="3997790"/>
            <a:ext cx="350281" cy="2109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68113" y="3137307"/>
            <a:ext cx="283857" cy="3308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B71B5227-BA5E-8BF9-0196-7B134E8F99D0}"/>
              </a:ext>
            </a:extLst>
          </p:cNvPr>
          <p:cNvSpPr txBox="1">
            <a:spLocks/>
          </p:cNvSpPr>
          <p:nvPr/>
        </p:nvSpPr>
        <p:spPr>
          <a:xfrm>
            <a:off x="5863096" y="3855014"/>
            <a:ext cx="244163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1800" dirty="0">
                <a:latin typeface="Montserrat SemiBold" pitchFamily="2" charset="0"/>
              </a:rPr>
              <a:t>Imbalanced!</a:t>
            </a:r>
          </a:p>
          <a:p>
            <a:pPr algn="r"/>
            <a:r>
              <a:rPr lang="en-US" sz="1800" dirty="0">
                <a:latin typeface="Montserrat SemiBold" pitchFamily="2" charset="0"/>
              </a:rPr>
              <a:t>Left = 2, right = 0</a:t>
            </a:r>
          </a:p>
        </p:txBody>
      </p:sp>
    </p:spTree>
    <p:extLst>
      <p:ext uri="{BB962C8B-B14F-4D97-AF65-F5344CB8AC3E}">
        <p14:creationId xmlns:p14="http://schemas.microsoft.com/office/powerpoint/2010/main" val="358271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533303" y="18862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082024" y="1956727"/>
            <a:ext cx="609600" cy="609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691624" y="270625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662696" y="261698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337486" y="268022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163313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838103" y="34774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02993" y="347332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272296" y="420872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447886" y="26627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053629" y="1668710"/>
            <a:ext cx="1385043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602350" y="2477053"/>
            <a:ext cx="178548" cy="3184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5968212" y="2477053"/>
            <a:ext cx="203086" cy="2749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053629" y="2406576"/>
            <a:ext cx="373131" cy="3629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183022" y="2406576"/>
            <a:ext cx="439555" cy="299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3142903" y="3200551"/>
            <a:ext cx="283857" cy="2769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857812" y="3200551"/>
            <a:ext cx="349981" cy="27277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577096" y="3997790"/>
            <a:ext cx="350281" cy="2109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68113" y="3137307"/>
            <a:ext cx="283857" cy="3308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36;p36">
            <a:extLst>
              <a:ext uri="{FF2B5EF4-FFF2-40B4-BE49-F238E27FC236}">
                <a16:creationId xmlns:a16="http://schemas.microsoft.com/office/drawing/2014/main" id="{74F49A35-249D-4513-BFB1-6D815FA61BED}"/>
              </a:ext>
            </a:extLst>
          </p:cNvPr>
          <p:cNvSpPr txBox="1">
            <a:spLocks/>
          </p:cNvSpPr>
          <p:nvPr/>
        </p:nvSpPr>
        <p:spPr>
          <a:xfrm>
            <a:off x="5863096" y="3855014"/>
            <a:ext cx="244163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1800" dirty="0">
                <a:latin typeface="Montserrat SemiBold" pitchFamily="2" charset="0"/>
              </a:rPr>
              <a:t>Balanced?</a:t>
            </a:r>
          </a:p>
        </p:txBody>
      </p:sp>
    </p:spTree>
    <p:extLst>
      <p:ext uri="{BB962C8B-B14F-4D97-AF65-F5344CB8AC3E}">
        <p14:creationId xmlns:p14="http://schemas.microsoft.com/office/powerpoint/2010/main" val="61111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533303" y="18862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082024" y="1956727"/>
            <a:ext cx="609600" cy="609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691624" y="270625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662696" y="261698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337486" y="268022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163313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838103" y="34774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02993" y="347332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272296" y="420872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447886" y="26627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053629" y="1668710"/>
            <a:ext cx="1385043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602350" y="2477053"/>
            <a:ext cx="178548" cy="3184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5968212" y="2477053"/>
            <a:ext cx="203086" cy="2749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053629" y="2406576"/>
            <a:ext cx="373131" cy="3629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183022" y="2406576"/>
            <a:ext cx="439555" cy="299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3142903" y="3200551"/>
            <a:ext cx="283857" cy="2769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857812" y="3200551"/>
            <a:ext cx="349981" cy="27277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577096" y="3997790"/>
            <a:ext cx="350281" cy="2109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68113" y="3137307"/>
            <a:ext cx="283857" cy="3308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336;p36">
            <a:extLst>
              <a:ext uri="{FF2B5EF4-FFF2-40B4-BE49-F238E27FC236}">
                <a16:creationId xmlns:a16="http://schemas.microsoft.com/office/drawing/2014/main" id="{74F49A35-249D-4513-BFB1-6D815FA61BED}"/>
              </a:ext>
            </a:extLst>
          </p:cNvPr>
          <p:cNvSpPr txBox="1">
            <a:spLocks/>
          </p:cNvSpPr>
          <p:nvPr/>
        </p:nvSpPr>
        <p:spPr>
          <a:xfrm>
            <a:off x="2838103" y="4229691"/>
            <a:ext cx="244163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800" dirty="0">
                <a:latin typeface="Montserrat SemiBold" pitchFamily="2" charset="0"/>
              </a:rPr>
              <a:t>Height of left subtree = 4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C3951DA4-EA12-AA94-462A-106CFE8D1B85}"/>
              </a:ext>
            </a:extLst>
          </p:cNvPr>
          <p:cNvSpPr txBox="1">
            <a:spLocks/>
          </p:cNvSpPr>
          <p:nvPr/>
        </p:nvSpPr>
        <p:spPr>
          <a:xfrm>
            <a:off x="5675333" y="3533690"/>
            <a:ext cx="244163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800" dirty="0">
                <a:latin typeface="Montserrat SemiBold" pitchFamily="2" charset="0"/>
              </a:rPr>
              <a:t>Height of right subtree = 2</a:t>
            </a:r>
          </a:p>
        </p:txBody>
      </p:sp>
    </p:spTree>
    <p:extLst>
      <p:ext uri="{BB962C8B-B14F-4D97-AF65-F5344CB8AC3E}">
        <p14:creationId xmlns:p14="http://schemas.microsoft.com/office/powerpoint/2010/main" val="3523148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533303" y="188625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082024" y="195672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691624" y="270625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662696" y="261698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337486" y="268022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163313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838103" y="34774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02993" y="347332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272296" y="420872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447886" y="26627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053629" y="1668710"/>
            <a:ext cx="1385043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602350" y="2477053"/>
            <a:ext cx="178548" cy="3184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5968212" y="2477053"/>
            <a:ext cx="203086" cy="2749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053629" y="2406576"/>
            <a:ext cx="373131" cy="3629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183022" y="2406576"/>
            <a:ext cx="439555" cy="299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3142903" y="3200551"/>
            <a:ext cx="283857" cy="27691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857812" y="3200551"/>
            <a:ext cx="349981" cy="27277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577096" y="3997790"/>
            <a:ext cx="350281" cy="2109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68113" y="3137307"/>
            <a:ext cx="283857" cy="3308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D0E9C13B-9F74-2141-4B15-D971D184306B}"/>
              </a:ext>
            </a:extLst>
          </p:cNvPr>
          <p:cNvSpPr txBox="1">
            <a:spLocks/>
          </p:cNvSpPr>
          <p:nvPr/>
        </p:nvSpPr>
        <p:spPr>
          <a:xfrm>
            <a:off x="5209502" y="3656402"/>
            <a:ext cx="278569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Left-left Rebalancing</a:t>
            </a:r>
          </a:p>
        </p:txBody>
      </p:sp>
    </p:spTree>
    <p:extLst>
      <p:ext uri="{BB962C8B-B14F-4D97-AF65-F5344CB8AC3E}">
        <p14:creationId xmlns:p14="http://schemas.microsoft.com/office/powerpoint/2010/main" val="14202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533303" y="18862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082024" y="195672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691624" y="270625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662696" y="261698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337486" y="2680225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163313" y="346813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838103" y="34774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02993" y="347332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272296" y="420872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447886" y="26627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12" idx="7"/>
          </p:cNvCxnSpPr>
          <p:nvPr/>
        </p:nvCxnSpPr>
        <p:spPr>
          <a:xfrm flipH="1">
            <a:off x="3857812" y="1668710"/>
            <a:ext cx="580860" cy="11007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602350" y="2477053"/>
            <a:ext cx="178548" cy="3184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5968212" y="2477053"/>
            <a:ext cx="203086" cy="2749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3053629" y="2406576"/>
            <a:ext cx="89274" cy="10708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183022" y="2406576"/>
            <a:ext cx="439555" cy="299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cxnSpLocks/>
            <a:stCxn id="12" idx="1"/>
            <a:endCxn id="5" idx="6"/>
          </p:cNvCxnSpPr>
          <p:nvPr/>
        </p:nvCxnSpPr>
        <p:spPr>
          <a:xfrm flipH="1" flipV="1">
            <a:off x="3142903" y="2191050"/>
            <a:ext cx="283857" cy="57844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857812" y="3200551"/>
            <a:ext cx="349981" cy="27277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577096" y="3997790"/>
            <a:ext cx="350281" cy="2109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68113" y="3137307"/>
            <a:ext cx="283857" cy="3308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D0E9C13B-9F74-2141-4B15-D971D184306B}"/>
              </a:ext>
            </a:extLst>
          </p:cNvPr>
          <p:cNvSpPr txBox="1">
            <a:spLocks/>
          </p:cNvSpPr>
          <p:nvPr/>
        </p:nvSpPr>
        <p:spPr>
          <a:xfrm>
            <a:off x="5209502" y="3656402"/>
            <a:ext cx="278569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Left-left Rebalancing</a:t>
            </a:r>
          </a:p>
        </p:txBody>
      </p:sp>
    </p:spTree>
    <p:extLst>
      <p:ext uri="{BB962C8B-B14F-4D97-AF65-F5344CB8AC3E}">
        <p14:creationId xmlns:p14="http://schemas.microsoft.com/office/powerpoint/2010/main" val="301852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1981223" y="275946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082024" y="195672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691624" y="270625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202996" y="3430356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2996715" y="2071722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517134" y="4124639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691915" y="3449612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61050" y="2876386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108486" y="417694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447886" y="26627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4" idx="2"/>
            <a:endCxn id="12" idx="7"/>
          </p:cNvCxnSpPr>
          <p:nvPr/>
        </p:nvCxnSpPr>
        <p:spPr>
          <a:xfrm flipH="1">
            <a:off x="3517041" y="1668710"/>
            <a:ext cx="921631" cy="4922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602350" y="2477053"/>
            <a:ext cx="178548" cy="3184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5968212" y="2477053"/>
            <a:ext cx="203086" cy="2749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2501549" y="3279786"/>
            <a:ext cx="279640" cy="2591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1723322" y="3279786"/>
            <a:ext cx="347175" cy="2398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cxnSpLocks/>
            <a:stCxn id="12" idx="3"/>
            <a:endCxn id="5" idx="7"/>
          </p:cNvCxnSpPr>
          <p:nvPr/>
        </p:nvCxnSpPr>
        <p:spPr>
          <a:xfrm flipH="1">
            <a:off x="2501549" y="2592048"/>
            <a:ext cx="584440" cy="2566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stCxn id="12" idx="5"/>
            <a:endCxn id="15" idx="0"/>
          </p:cNvCxnSpPr>
          <p:nvPr/>
        </p:nvCxnSpPr>
        <p:spPr>
          <a:xfrm>
            <a:off x="3517041" y="2592048"/>
            <a:ext cx="748809" cy="28433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413286" y="3969938"/>
            <a:ext cx="367903" cy="207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821934" y="3950682"/>
            <a:ext cx="470336" cy="1739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D0E9C13B-9F74-2141-4B15-D971D184306B}"/>
              </a:ext>
            </a:extLst>
          </p:cNvPr>
          <p:cNvSpPr txBox="1">
            <a:spLocks/>
          </p:cNvSpPr>
          <p:nvPr/>
        </p:nvSpPr>
        <p:spPr>
          <a:xfrm>
            <a:off x="5209502" y="3656402"/>
            <a:ext cx="278569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Left-left Rebalancing</a:t>
            </a:r>
          </a:p>
        </p:txBody>
      </p:sp>
    </p:spTree>
    <p:extLst>
      <p:ext uri="{BB962C8B-B14F-4D97-AF65-F5344CB8AC3E}">
        <p14:creationId xmlns:p14="http://schemas.microsoft.com/office/powerpoint/2010/main" val="117936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4438672" y="1363910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1981223" y="275946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082024" y="195672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6691624" y="2706255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202996" y="3430356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2996715" y="2071722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517134" y="4124639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2691915" y="3449612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3961050" y="2876386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108486" y="4176941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447886" y="266275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3517041" y="1668710"/>
            <a:ext cx="921631" cy="4922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48272" y="1668710"/>
            <a:ext cx="1254122" cy="3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602350" y="2477053"/>
            <a:ext cx="178548" cy="3184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5968212" y="2477053"/>
            <a:ext cx="203086" cy="2749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2501549" y="3279786"/>
            <a:ext cx="279640" cy="2591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1723322" y="3279786"/>
            <a:ext cx="347175" cy="2398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cxnSpLocks/>
            <a:stCxn id="12" idx="3"/>
            <a:endCxn id="5" idx="7"/>
          </p:cNvCxnSpPr>
          <p:nvPr/>
        </p:nvCxnSpPr>
        <p:spPr>
          <a:xfrm flipH="1">
            <a:off x="2501549" y="2592048"/>
            <a:ext cx="584440" cy="2566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4265850" y="1973510"/>
            <a:ext cx="477622" cy="9028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2413286" y="3969938"/>
            <a:ext cx="367903" cy="207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821934" y="3950682"/>
            <a:ext cx="470336" cy="1739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D0E9C13B-9F74-2141-4B15-D971D184306B}"/>
              </a:ext>
            </a:extLst>
          </p:cNvPr>
          <p:cNvSpPr txBox="1">
            <a:spLocks/>
          </p:cNvSpPr>
          <p:nvPr/>
        </p:nvSpPr>
        <p:spPr>
          <a:xfrm>
            <a:off x="5209502" y="3656402"/>
            <a:ext cx="278569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en-US" sz="2000" dirty="0">
                <a:latin typeface="Montserrat SemiBold" pitchFamily="2" charset="0"/>
              </a:rPr>
              <a:t>Left-left Rebalancing</a:t>
            </a:r>
          </a:p>
        </p:txBody>
      </p:sp>
    </p:spTree>
    <p:extLst>
      <p:ext uri="{BB962C8B-B14F-4D97-AF65-F5344CB8AC3E}">
        <p14:creationId xmlns:p14="http://schemas.microsoft.com/office/powerpoint/2010/main" val="105538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5753213" y="2033303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664371" y="2001168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706218" y="2670186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7543735" y="3418649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886144" y="2672064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845736" y="1359699"/>
            <a:ext cx="609600" cy="609600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200282" y="3366347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3375063" y="269132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4969337" y="2642903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791634" y="3418649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995528" y="3418649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4366062" y="1880025"/>
            <a:ext cx="1476425" cy="2425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362813" y="2338103"/>
            <a:ext cx="648205" cy="33208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7226544" y="3190512"/>
            <a:ext cx="406465" cy="3174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6515854" y="3190512"/>
            <a:ext cx="279638" cy="3174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3184697" y="2521494"/>
            <a:ext cx="279640" cy="2591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406470" y="2521494"/>
            <a:ext cx="347175" cy="2398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cxnSpLocks/>
            <a:stCxn id="12" idx="3"/>
            <a:endCxn id="5" idx="7"/>
          </p:cNvCxnSpPr>
          <p:nvPr/>
        </p:nvCxnSpPr>
        <p:spPr>
          <a:xfrm flipH="1">
            <a:off x="3184697" y="1880025"/>
            <a:ext cx="750313" cy="2104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5274137" y="2338103"/>
            <a:ext cx="479076" cy="3048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3096434" y="3211646"/>
            <a:ext cx="367903" cy="207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505082" y="3192390"/>
            <a:ext cx="470336" cy="1739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7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4150536" y="6483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Trace the deletion of key 70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6B78D-DEF5-7EFE-6293-7B5A68ADA227}"/>
              </a:ext>
            </a:extLst>
          </p:cNvPr>
          <p:cNvSpPr/>
          <p:nvPr/>
        </p:nvSpPr>
        <p:spPr>
          <a:xfrm>
            <a:off x="5753213" y="2033303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FFC5A3-855D-920B-FE6F-21FD2932A257}"/>
              </a:ext>
            </a:extLst>
          </p:cNvPr>
          <p:cNvSpPr/>
          <p:nvPr/>
        </p:nvSpPr>
        <p:spPr>
          <a:xfrm>
            <a:off x="2664371" y="2001168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8BDA9-039C-B954-B6BE-63C6F11C0970}"/>
              </a:ext>
            </a:extLst>
          </p:cNvPr>
          <p:cNvSpPr/>
          <p:nvPr/>
        </p:nvSpPr>
        <p:spPr>
          <a:xfrm>
            <a:off x="6706218" y="2670186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62609-AA3E-B9CA-B592-FD5237D524E2}"/>
              </a:ext>
            </a:extLst>
          </p:cNvPr>
          <p:cNvSpPr/>
          <p:nvPr/>
        </p:nvSpPr>
        <p:spPr>
          <a:xfrm>
            <a:off x="7543735" y="3418649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6BFD69-94ED-798E-3C07-763D4B6E9B8F}"/>
              </a:ext>
            </a:extLst>
          </p:cNvPr>
          <p:cNvSpPr/>
          <p:nvPr/>
        </p:nvSpPr>
        <p:spPr>
          <a:xfrm>
            <a:off x="1886144" y="2672064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F0212-601D-FE81-15D5-5B11E7CAD606}"/>
              </a:ext>
            </a:extLst>
          </p:cNvPr>
          <p:cNvSpPr/>
          <p:nvPr/>
        </p:nvSpPr>
        <p:spPr>
          <a:xfrm>
            <a:off x="3845736" y="1359699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BAC21-DDA8-153A-E555-83239BF566C4}"/>
              </a:ext>
            </a:extLst>
          </p:cNvPr>
          <p:cNvSpPr/>
          <p:nvPr/>
        </p:nvSpPr>
        <p:spPr>
          <a:xfrm>
            <a:off x="1200282" y="3366347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6FB6F-363B-4CE6-EB01-29E353D5B89D}"/>
              </a:ext>
            </a:extLst>
          </p:cNvPr>
          <p:cNvSpPr/>
          <p:nvPr/>
        </p:nvSpPr>
        <p:spPr>
          <a:xfrm>
            <a:off x="3375063" y="2691320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177E78-4D46-115A-61AE-D5A648EE806C}"/>
              </a:ext>
            </a:extLst>
          </p:cNvPr>
          <p:cNvSpPr/>
          <p:nvPr/>
        </p:nvSpPr>
        <p:spPr>
          <a:xfrm>
            <a:off x="4969337" y="2642903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DFD2B-03BD-C12C-317A-A5CB63FEBA3A}"/>
              </a:ext>
            </a:extLst>
          </p:cNvPr>
          <p:cNvSpPr/>
          <p:nvPr/>
        </p:nvSpPr>
        <p:spPr>
          <a:xfrm>
            <a:off x="2791634" y="3418649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736EC-3601-D5C0-5351-0162FB1D2879}"/>
              </a:ext>
            </a:extLst>
          </p:cNvPr>
          <p:cNvSpPr/>
          <p:nvPr/>
        </p:nvSpPr>
        <p:spPr>
          <a:xfrm>
            <a:off x="5995528" y="3418649"/>
            <a:ext cx="609600" cy="6096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66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15BF9-5828-5B08-643B-D1A3A7E95695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4366062" y="1880025"/>
            <a:ext cx="1476425" cy="2425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C6811D-BEE0-F6A8-A716-B8BFCF155113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362813" y="2338103"/>
            <a:ext cx="648205" cy="33208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7130E-076D-CAFF-F51A-BFA80046CA6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7226544" y="3190512"/>
            <a:ext cx="406465" cy="3174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32C01-C8D9-7E67-A7A1-C8AD5293EC3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6515854" y="3190512"/>
            <a:ext cx="279638" cy="3174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79E45-50A3-99D5-F7B6-B8C8ADF0F588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3184697" y="2521494"/>
            <a:ext cx="279640" cy="2591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6218F-21F9-9A4A-861B-A32608151E80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2406470" y="2521494"/>
            <a:ext cx="347175" cy="2398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B4D25-201A-262E-21D1-E7A89CFB2EBE}"/>
              </a:ext>
            </a:extLst>
          </p:cNvPr>
          <p:cNvCxnSpPr>
            <a:cxnSpLocks/>
            <a:stCxn id="12" idx="3"/>
            <a:endCxn id="5" idx="7"/>
          </p:cNvCxnSpPr>
          <p:nvPr/>
        </p:nvCxnSpPr>
        <p:spPr>
          <a:xfrm flipH="1">
            <a:off x="3184697" y="1880025"/>
            <a:ext cx="750313" cy="2104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B6549F-32CF-0950-5911-2C8791400FB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5274137" y="2338103"/>
            <a:ext cx="479076" cy="3048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4E2970-D87F-B633-FE57-ABC4CAAAF529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3096434" y="3211646"/>
            <a:ext cx="367903" cy="207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2AC0A7-FE91-0064-2A99-C24137731E8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505082" y="3192390"/>
            <a:ext cx="470336" cy="1739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78C948D-C02D-7B93-EA4A-88EAFA9A19A6}"/>
              </a:ext>
            </a:extLst>
          </p:cNvPr>
          <p:cNvSpPr txBox="1">
            <a:spLocks/>
          </p:cNvSpPr>
          <p:nvPr/>
        </p:nvSpPr>
        <p:spPr>
          <a:xfrm>
            <a:off x="3375063" y="40311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Height Balanced!</a:t>
            </a:r>
          </a:p>
        </p:txBody>
      </p:sp>
    </p:spTree>
    <p:extLst>
      <p:ext uri="{BB962C8B-B14F-4D97-AF65-F5344CB8AC3E}">
        <p14:creationId xmlns:p14="http://schemas.microsoft.com/office/powerpoint/2010/main" val="294876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04A6A9-5042-6D41-6925-404503747AE4}"/>
              </a:ext>
            </a:extLst>
          </p:cNvPr>
          <p:cNvGrpSpPr/>
          <p:nvPr/>
        </p:nvGrpSpPr>
        <p:grpSpPr>
          <a:xfrm>
            <a:off x="1286444" y="782847"/>
            <a:ext cx="3668354" cy="2833594"/>
            <a:chOff x="1667991" y="1036320"/>
            <a:chExt cx="2977269" cy="22997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3EE93B-B25A-BA60-E85C-071A3AE9EAA9}"/>
                </a:ext>
              </a:extLst>
            </p:cNvPr>
            <p:cNvSpPr/>
            <p:nvPr/>
          </p:nvSpPr>
          <p:spPr>
            <a:xfrm>
              <a:off x="2926080" y="1036320"/>
              <a:ext cx="463350" cy="4633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ontserrat SemiBold" pitchFamily="2" charset="0"/>
                </a:rPr>
                <a:t>5</a:t>
              </a:r>
              <a:endParaRPr lang="en-SG" sz="2400" dirty="0">
                <a:latin typeface="Montserrat SemiBold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8A6ABF-C0EC-237B-BF6F-468B9FD253FA}"/>
                </a:ext>
              </a:extLst>
            </p:cNvPr>
            <p:cNvSpPr/>
            <p:nvPr/>
          </p:nvSpPr>
          <p:spPr>
            <a:xfrm>
              <a:off x="3718560" y="1943100"/>
              <a:ext cx="463350" cy="4633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ontserrat SemiBold" pitchFamily="2" charset="0"/>
                </a:rPr>
                <a:t>9</a:t>
              </a:r>
              <a:endParaRPr lang="en-SG" sz="2400" dirty="0">
                <a:latin typeface="Montserrat SemiBold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B80E80-7C1D-F3D5-492B-10C936BD1D31}"/>
                </a:ext>
              </a:extLst>
            </p:cNvPr>
            <p:cNvSpPr/>
            <p:nvPr/>
          </p:nvSpPr>
          <p:spPr>
            <a:xfrm>
              <a:off x="4181910" y="2872740"/>
              <a:ext cx="463350" cy="4633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ontserrat SemiBold" pitchFamily="2" charset="0"/>
                </a:rPr>
                <a:t>7</a:t>
              </a:r>
              <a:endParaRPr lang="en-SG" sz="2400" dirty="0">
                <a:latin typeface="Montserrat SemiBold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3BD54D-7D4E-6808-63EF-E3FDD6E20D01}"/>
                </a:ext>
              </a:extLst>
            </p:cNvPr>
            <p:cNvSpPr/>
            <p:nvPr/>
          </p:nvSpPr>
          <p:spPr>
            <a:xfrm>
              <a:off x="3255210" y="2872740"/>
              <a:ext cx="463350" cy="4633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ontserrat SemiBold" pitchFamily="2" charset="0"/>
                </a:rPr>
                <a:t>3</a:t>
              </a:r>
              <a:endParaRPr lang="en-SG" sz="2400" dirty="0">
                <a:latin typeface="Montserrat SemiBold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9F7C7D-E072-EE01-249A-E18550FF9BE9}"/>
                </a:ext>
              </a:extLst>
            </p:cNvPr>
            <p:cNvSpPr/>
            <p:nvPr/>
          </p:nvSpPr>
          <p:spPr>
            <a:xfrm>
              <a:off x="2594691" y="2872740"/>
              <a:ext cx="463350" cy="4633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ontserrat SemiBold" pitchFamily="2" charset="0"/>
                </a:rPr>
                <a:t>1</a:t>
              </a:r>
              <a:endParaRPr lang="en-SG" sz="2400" dirty="0">
                <a:latin typeface="Montserrat SemiBold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71540D7-BFB9-47AA-5E83-123FC72DF125}"/>
                </a:ext>
              </a:extLst>
            </p:cNvPr>
            <p:cNvSpPr/>
            <p:nvPr/>
          </p:nvSpPr>
          <p:spPr>
            <a:xfrm>
              <a:off x="1667991" y="2872740"/>
              <a:ext cx="463350" cy="4633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ontserrat SemiBold" pitchFamily="2" charset="0"/>
                </a:rPr>
                <a:t>2</a:t>
              </a:r>
              <a:endParaRPr lang="en-SG" sz="2400" dirty="0">
                <a:latin typeface="Montserrat SemiBold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B77A00-92C9-806E-D90A-7BA5BE962E2D}"/>
                </a:ext>
              </a:extLst>
            </p:cNvPr>
            <p:cNvSpPr/>
            <p:nvPr/>
          </p:nvSpPr>
          <p:spPr>
            <a:xfrm>
              <a:off x="2143533" y="1954530"/>
              <a:ext cx="463350" cy="4633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Montserrat SemiBold" pitchFamily="2" charset="0"/>
                </a:rPr>
                <a:t>8</a:t>
              </a:r>
              <a:endParaRPr lang="en-SG" sz="2400" dirty="0">
                <a:latin typeface="Montserrat SemiBold" pitchFamily="2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3FE778-C846-35CE-D277-525BECFFF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3863" y="1453945"/>
              <a:ext cx="456987" cy="5523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8C939D-6A38-B849-7A3A-C441C5E5554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3321109" y="1429245"/>
              <a:ext cx="465307" cy="5817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5201C-C71E-9B83-3B93-C94048F2B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3050" y="2403510"/>
              <a:ext cx="232929" cy="46629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1962EB-40E9-CB54-3528-0BE1DE6BE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7192" y="2403510"/>
              <a:ext cx="232929" cy="4633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85E24-8E9A-3CEB-5FBF-7F750163C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226" y="2403510"/>
              <a:ext cx="232929" cy="46629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660548-9828-84D6-1A95-9E7513016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2368" y="2403510"/>
              <a:ext cx="232929" cy="4633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4954798" y="1062960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3 levels</a:t>
            </a:r>
          </a:p>
        </p:txBody>
      </p:sp>
      <p:sp>
        <p:nvSpPr>
          <p:cNvPr id="25" name="Google Shape;337;p36">
            <a:extLst>
              <a:ext uri="{FF2B5EF4-FFF2-40B4-BE49-F238E27FC236}">
                <a16:creationId xmlns:a16="http://schemas.microsoft.com/office/drawing/2014/main" id="{39BE59AA-F8EE-193E-DFF6-BB5CA839BDE8}"/>
              </a:ext>
            </a:extLst>
          </p:cNvPr>
          <p:cNvSpPr txBox="1">
            <a:spLocks/>
          </p:cNvSpPr>
          <p:nvPr/>
        </p:nvSpPr>
        <p:spPr>
          <a:xfrm>
            <a:off x="2284751" y="4003573"/>
            <a:ext cx="4985654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1 + 2 + 4 =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0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1 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2</a:t>
            </a:r>
            <a:endParaRPr lang="en-US" sz="3200" dirty="0">
              <a:solidFill>
                <a:schemeClr val="lt1"/>
              </a:solidFill>
              <a:latin typeface="Montserrat SemiBold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3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14357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Identify the roots of all maximally imbalanced AVL subtrees in the original tree. A maximal imbalanced AVL tree is one with the minimum possible number of nodes given its height h.</a:t>
            </a:r>
          </a:p>
        </p:txBody>
      </p:sp>
    </p:spTree>
    <p:extLst>
      <p:ext uri="{BB962C8B-B14F-4D97-AF65-F5344CB8AC3E}">
        <p14:creationId xmlns:p14="http://schemas.microsoft.com/office/powerpoint/2010/main" val="90200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8632BD-9715-378F-051B-FE38C5A4FF6F}"/>
              </a:ext>
            </a:extLst>
          </p:cNvPr>
          <p:cNvSpPr/>
          <p:nvPr/>
        </p:nvSpPr>
        <p:spPr>
          <a:xfrm>
            <a:off x="1137139" y="3164864"/>
            <a:ext cx="3304232" cy="391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F031D-E318-C86C-C4E5-7738B0271417}"/>
              </a:ext>
            </a:extLst>
          </p:cNvPr>
          <p:cNvSpPr/>
          <p:nvPr/>
        </p:nvSpPr>
        <p:spPr>
          <a:xfrm>
            <a:off x="6461090" y="2720175"/>
            <a:ext cx="1045029" cy="391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09" y="1199341"/>
            <a:ext cx="3506875" cy="642707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sz="3200" dirty="0"/>
              <a:t>Quick Quiz II</a:t>
            </a:r>
            <a:endParaRPr lang="en-SG" sz="3200" dirty="0"/>
          </a:p>
        </p:txBody>
      </p:sp>
      <p:sp>
        <p:nvSpPr>
          <p:cNvPr id="9" name="Google Shape;337;p36">
            <a:extLst>
              <a:ext uri="{FF2B5EF4-FFF2-40B4-BE49-F238E27FC236}">
                <a16:creationId xmlns:a16="http://schemas.microsoft.com/office/drawing/2014/main" id="{526FDEB3-6F4B-61B0-2E6F-A96D55B634F6}"/>
              </a:ext>
            </a:extLst>
          </p:cNvPr>
          <p:cNvSpPr txBox="1">
            <a:spLocks/>
          </p:cNvSpPr>
          <p:nvPr/>
        </p:nvSpPr>
        <p:spPr>
          <a:xfrm>
            <a:off x="1042806" y="2193375"/>
            <a:ext cx="7055683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8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Given a height balanced binary tree with height h, what is the least number of nodes the tree can have?</a:t>
            </a:r>
          </a:p>
        </p:txBody>
      </p:sp>
    </p:spTree>
    <p:extLst>
      <p:ext uri="{BB962C8B-B14F-4D97-AF65-F5344CB8AC3E}">
        <p14:creationId xmlns:p14="http://schemas.microsoft.com/office/powerpoint/2010/main" val="64807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3EE93B-B25A-BA60-E85C-071A3AE9EAA9}"/>
              </a:ext>
            </a:extLst>
          </p:cNvPr>
          <p:cNvSpPr/>
          <p:nvPr/>
        </p:nvSpPr>
        <p:spPr>
          <a:xfrm>
            <a:off x="2836561" y="782847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5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4954798" y="1062960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1 levels</a:t>
            </a:r>
          </a:p>
        </p:txBody>
      </p:sp>
    </p:spTree>
    <p:extLst>
      <p:ext uri="{BB962C8B-B14F-4D97-AF65-F5344CB8AC3E}">
        <p14:creationId xmlns:p14="http://schemas.microsoft.com/office/powerpoint/2010/main" val="289609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3EE93B-B25A-BA60-E85C-071A3AE9EAA9}"/>
              </a:ext>
            </a:extLst>
          </p:cNvPr>
          <p:cNvSpPr/>
          <p:nvPr/>
        </p:nvSpPr>
        <p:spPr>
          <a:xfrm>
            <a:off x="2836561" y="782847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5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77A00-92C9-806E-D90A-7BA5BE962E2D}"/>
              </a:ext>
            </a:extLst>
          </p:cNvPr>
          <p:cNvSpPr/>
          <p:nvPr/>
        </p:nvSpPr>
        <p:spPr>
          <a:xfrm>
            <a:off x="1872369" y="1914192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8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3FE778-C846-35CE-D277-525BECFFFCEA}"/>
              </a:ext>
            </a:extLst>
          </p:cNvPr>
          <p:cNvCxnSpPr>
            <a:cxnSpLocks/>
          </p:cNvCxnSpPr>
          <p:nvPr/>
        </p:nvCxnSpPr>
        <p:spPr>
          <a:xfrm flipV="1">
            <a:off x="2353303" y="1297411"/>
            <a:ext cx="563063" cy="6806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4954798" y="1062960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2 levels</a:t>
            </a:r>
          </a:p>
        </p:txBody>
      </p:sp>
    </p:spTree>
    <p:extLst>
      <p:ext uri="{BB962C8B-B14F-4D97-AF65-F5344CB8AC3E}">
        <p14:creationId xmlns:p14="http://schemas.microsoft.com/office/powerpoint/2010/main" val="244291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3EE93B-B25A-BA60-E85C-071A3AE9EAA9}"/>
              </a:ext>
            </a:extLst>
          </p:cNvPr>
          <p:cNvSpPr/>
          <p:nvPr/>
        </p:nvSpPr>
        <p:spPr>
          <a:xfrm>
            <a:off x="2836561" y="782847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5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A6ABF-C0EC-237B-BF6F-468B9FD253FA}"/>
              </a:ext>
            </a:extLst>
          </p:cNvPr>
          <p:cNvSpPr/>
          <p:nvPr/>
        </p:nvSpPr>
        <p:spPr>
          <a:xfrm>
            <a:off x="3812992" y="1900109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9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F7C7D-E072-EE01-249A-E18550FF9BE9}"/>
              </a:ext>
            </a:extLst>
          </p:cNvPr>
          <p:cNvSpPr/>
          <p:nvPr/>
        </p:nvSpPr>
        <p:spPr>
          <a:xfrm>
            <a:off x="2428250" y="3045538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1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77A00-92C9-806E-D90A-7BA5BE962E2D}"/>
              </a:ext>
            </a:extLst>
          </p:cNvPr>
          <p:cNvSpPr/>
          <p:nvPr/>
        </p:nvSpPr>
        <p:spPr>
          <a:xfrm>
            <a:off x="1872369" y="1914192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8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3FE778-C846-35CE-D277-525BECFFFCEA}"/>
              </a:ext>
            </a:extLst>
          </p:cNvPr>
          <p:cNvCxnSpPr>
            <a:cxnSpLocks/>
          </p:cNvCxnSpPr>
          <p:nvPr/>
        </p:nvCxnSpPr>
        <p:spPr>
          <a:xfrm flipV="1">
            <a:off x="2353303" y="1297411"/>
            <a:ext cx="563063" cy="6806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8C939D-6A38-B849-7A3A-C441C5E5554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323284" y="1266978"/>
            <a:ext cx="573314" cy="7167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885E24-8E9A-3CEB-5FBF-7F750163C08E}"/>
              </a:ext>
            </a:extLst>
          </p:cNvPr>
          <p:cNvCxnSpPr>
            <a:cxnSpLocks/>
          </p:cNvCxnSpPr>
          <p:nvPr/>
        </p:nvCxnSpPr>
        <p:spPr>
          <a:xfrm flipH="1" flipV="1">
            <a:off x="2284751" y="2467390"/>
            <a:ext cx="286997" cy="5745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4954798" y="1062960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3 levels</a:t>
            </a:r>
          </a:p>
        </p:txBody>
      </p:sp>
    </p:spTree>
    <p:extLst>
      <p:ext uri="{BB962C8B-B14F-4D97-AF65-F5344CB8AC3E}">
        <p14:creationId xmlns:p14="http://schemas.microsoft.com/office/powerpoint/2010/main" val="168024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3EE93B-B25A-BA60-E85C-071A3AE9EAA9}"/>
              </a:ext>
            </a:extLst>
          </p:cNvPr>
          <p:cNvSpPr/>
          <p:nvPr/>
        </p:nvSpPr>
        <p:spPr>
          <a:xfrm>
            <a:off x="2836561" y="782847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5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A6ABF-C0EC-237B-BF6F-468B9FD253FA}"/>
              </a:ext>
            </a:extLst>
          </p:cNvPr>
          <p:cNvSpPr/>
          <p:nvPr/>
        </p:nvSpPr>
        <p:spPr>
          <a:xfrm>
            <a:off x="3812992" y="1900109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9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BD54D-7D4E-6808-63EF-E3FDD6E20D01}"/>
              </a:ext>
            </a:extLst>
          </p:cNvPr>
          <p:cNvSpPr/>
          <p:nvPr/>
        </p:nvSpPr>
        <p:spPr>
          <a:xfrm>
            <a:off x="3242089" y="3045538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3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F7C7D-E072-EE01-249A-E18550FF9BE9}"/>
              </a:ext>
            </a:extLst>
          </p:cNvPr>
          <p:cNvSpPr/>
          <p:nvPr/>
        </p:nvSpPr>
        <p:spPr>
          <a:xfrm>
            <a:off x="2428250" y="3045538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1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1540D7-BFB9-47AA-5E83-123FC72DF125}"/>
              </a:ext>
            </a:extLst>
          </p:cNvPr>
          <p:cNvSpPr/>
          <p:nvPr/>
        </p:nvSpPr>
        <p:spPr>
          <a:xfrm>
            <a:off x="1286444" y="3045538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2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77A00-92C9-806E-D90A-7BA5BE962E2D}"/>
              </a:ext>
            </a:extLst>
          </p:cNvPr>
          <p:cNvSpPr/>
          <p:nvPr/>
        </p:nvSpPr>
        <p:spPr>
          <a:xfrm>
            <a:off x="1872369" y="1914192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8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3FE778-C846-35CE-D277-525BECFFFCEA}"/>
              </a:ext>
            </a:extLst>
          </p:cNvPr>
          <p:cNvCxnSpPr>
            <a:cxnSpLocks/>
          </p:cNvCxnSpPr>
          <p:nvPr/>
        </p:nvCxnSpPr>
        <p:spPr>
          <a:xfrm flipV="1">
            <a:off x="2353303" y="1297411"/>
            <a:ext cx="563063" cy="6806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8C939D-6A38-B849-7A3A-C441C5E5554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323284" y="1266978"/>
            <a:ext cx="573314" cy="7167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962EB-40E9-CB54-3528-0BE1DE6BE10A}"/>
              </a:ext>
            </a:extLst>
          </p:cNvPr>
          <p:cNvCxnSpPr>
            <a:cxnSpLocks/>
          </p:cNvCxnSpPr>
          <p:nvPr/>
        </p:nvCxnSpPr>
        <p:spPr>
          <a:xfrm flipV="1">
            <a:off x="3688094" y="2467390"/>
            <a:ext cx="286997" cy="570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885E24-8E9A-3CEB-5FBF-7F750163C08E}"/>
              </a:ext>
            </a:extLst>
          </p:cNvPr>
          <p:cNvCxnSpPr>
            <a:cxnSpLocks/>
          </p:cNvCxnSpPr>
          <p:nvPr/>
        </p:nvCxnSpPr>
        <p:spPr>
          <a:xfrm flipH="1" flipV="1">
            <a:off x="2284751" y="2467390"/>
            <a:ext cx="286997" cy="5745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660548-9828-84D6-1A95-9E751301664B}"/>
              </a:ext>
            </a:extLst>
          </p:cNvPr>
          <p:cNvCxnSpPr>
            <a:cxnSpLocks/>
          </p:cNvCxnSpPr>
          <p:nvPr/>
        </p:nvCxnSpPr>
        <p:spPr>
          <a:xfrm flipV="1">
            <a:off x="1710758" y="2467390"/>
            <a:ext cx="286997" cy="570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4954798" y="1062960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4 levels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6FAC96D-C630-5178-9F41-189B677BC618}"/>
              </a:ext>
            </a:extLst>
          </p:cNvPr>
          <p:cNvSpPr/>
          <p:nvPr/>
        </p:nvSpPr>
        <p:spPr>
          <a:xfrm>
            <a:off x="1814831" y="4221195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1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87C669-7BC1-9E0A-61C8-24EBB8CD0665}"/>
              </a:ext>
            </a:extLst>
          </p:cNvPr>
          <p:cNvCxnSpPr>
            <a:cxnSpLocks/>
          </p:cNvCxnSpPr>
          <p:nvPr/>
        </p:nvCxnSpPr>
        <p:spPr>
          <a:xfrm flipH="1" flipV="1">
            <a:off x="1671332" y="3643047"/>
            <a:ext cx="286997" cy="5745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7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14357"/>
            <a:ext cx="74452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For a tree to be maximally imbalanced, all nodes of the tree should be roots of maximally imbalanced trees</a:t>
            </a:r>
          </a:p>
        </p:txBody>
      </p:sp>
    </p:spTree>
    <p:extLst>
      <p:ext uri="{BB962C8B-B14F-4D97-AF65-F5344CB8AC3E}">
        <p14:creationId xmlns:p14="http://schemas.microsoft.com/office/powerpoint/2010/main" val="98113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3EE93B-B25A-BA60-E85C-071A3AE9EAA9}"/>
              </a:ext>
            </a:extLst>
          </p:cNvPr>
          <p:cNvSpPr/>
          <p:nvPr/>
        </p:nvSpPr>
        <p:spPr>
          <a:xfrm>
            <a:off x="2836561" y="782847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5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A6ABF-C0EC-237B-BF6F-468B9FD253FA}"/>
              </a:ext>
            </a:extLst>
          </p:cNvPr>
          <p:cNvSpPr/>
          <p:nvPr/>
        </p:nvSpPr>
        <p:spPr>
          <a:xfrm>
            <a:off x="3812992" y="1900109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9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BD54D-7D4E-6808-63EF-E3FDD6E20D01}"/>
              </a:ext>
            </a:extLst>
          </p:cNvPr>
          <p:cNvSpPr/>
          <p:nvPr/>
        </p:nvSpPr>
        <p:spPr>
          <a:xfrm>
            <a:off x="3242089" y="3045538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3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F7C7D-E072-EE01-249A-E18550FF9BE9}"/>
              </a:ext>
            </a:extLst>
          </p:cNvPr>
          <p:cNvSpPr/>
          <p:nvPr/>
        </p:nvSpPr>
        <p:spPr>
          <a:xfrm>
            <a:off x="2428250" y="3045538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1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1540D7-BFB9-47AA-5E83-123FC72DF125}"/>
              </a:ext>
            </a:extLst>
          </p:cNvPr>
          <p:cNvSpPr/>
          <p:nvPr/>
        </p:nvSpPr>
        <p:spPr>
          <a:xfrm>
            <a:off x="1286444" y="3045538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2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77A00-92C9-806E-D90A-7BA5BE962E2D}"/>
              </a:ext>
            </a:extLst>
          </p:cNvPr>
          <p:cNvSpPr/>
          <p:nvPr/>
        </p:nvSpPr>
        <p:spPr>
          <a:xfrm>
            <a:off x="1872369" y="1914192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8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3FE778-C846-35CE-D277-525BECFFFCEA}"/>
              </a:ext>
            </a:extLst>
          </p:cNvPr>
          <p:cNvCxnSpPr>
            <a:cxnSpLocks/>
          </p:cNvCxnSpPr>
          <p:nvPr/>
        </p:nvCxnSpPr>
        <p:spPr>
          <a:xfrm flipV="1">
            <a:off x="2353303" y="1297411"/>
            <a:ext cx="563063" cy="6806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8C939D-6A38-B849-7A3A-C441C5E5554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323284" y="1266978"/>
            <a:ext cx="573314" cy="7167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962EB-40E9-CB54-3528-0BE1DE6BE10A}"/>
              </a:ext>
            </a:extLst>
          </p:cNvPr>
          <p:cNvCxnSpPr>
            <a:cxnSpLocks/>
          </p:cNvCxnSpPr>
          <p:nvPr/>
        </p:nvCxnSpPr>
        <p:spPr>
          <a:xfrm flipV="1">
            <a:off x="3688094" y="2467390"/>
            <a:ext cx="286997" cy="570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885E24-8E9A-3CEB-5FBF-7F750163C08E}"/>
              </a:ext>
            </a:extLst>
          </p:cNvPr>
          <p:cNvCxnSpPr>
            <a:cxnSpLocks/>
          </p:cNvCxnSpPr>
          <p:nvPr/>
        </p:nvCxnSpPr>
        <p:spPr>
          <a:xfrm flipH="1" flipV="1">
            <a:off x="2284751" y="2467390"/>
            <a:ext cx="286997" cy="5745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660548-9828-84D6-1A95-9E751301664B}"/>
              </a:ext>
            </a:extLst>
          </p:cNvPr>
          <p:cNvCxnSpPr>
            <a:cxnSpLocks/>
          </p:cNvCxnSpPr>
          <p:nvPr/>
        </p:nvCxnSpPr>
        <p:spPr>
          <a:xfrm flipV="1">
            <a:off x="1710758" y="2467390"/>
            <a:ext cx="286997" cy="570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4954798" y="1062960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4 levels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6FAC96D-C630-5178-9F41-189B677BC618}"/>
              </a:ext>
            </a:extLst>
          </p:cNvPr>
          <p:cNvSpPr/>
          <p:nvPr/>
        </p:nvSpPr>
        <p:spPr>
          <a:xfrm>
            <a:off x="1814831" y="4221195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1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87C669-7BC1-9E0A-61C8-24EBB8CD0665}"/>
              </a:ext>
            </a:extLst>
          </p:cNvPr>
          <p:cNvCxnSpPr>
            <a:cxnSpLocks/>
          </p:cNvCxnSpPr>
          <p:nvPr/>
        </p:nvCxnSpPr>
        <p:spPr>
          <a:xfrm flipH="1" flipV="1">
            <a:off x="1671332" y="3643047"/>
            <a:ext cx="286997" cy="5745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E53AFE-006C-27FE-6F6C-B92832D04F45}"/>
              </a:ext>
            </a:extLst>
          </p:cNvPr>
          <p:cNvSpPr/>
          <p:nvPr/>
        </p:nvSpPr>
        <p:spPr>
          <a:xfrm rot="21396988">
            <a:off x="2740317" y="880261"/>
            <a:ext cx="793892" cy="3653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 = 4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349E6-20C2-3F94-3253-C2E3526E2C49}"/>
              </a:ext>
            </a:extLst>
          </p:cNvPr>
          <p:cNvSpPr/>
          <p:nvPr/>
        </p:nvSpPr>
        <p:spPr>
          <a:xfrm rot="21396988">
            <a:off x="1760875" y="2027741"/>
            <a:ext cx="793892" cy="3653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 = 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96154D-135A-78F7-ED7A-C150CA5947DE}"/>
              </a:ext>
            </a:extLst>
          </p:cNvPr>
          <p:cNvSpPr/>
          <p:nvPr/>
        </p:nvSpPr>
        <p:spPr>
          <a:xfrm rot="21396988">
            <a:off x="3701497" y="2001051"/>
            <a:ext cx="793892" cy="3653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 = 2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8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3EE93B-B25A-BA60-E85C-071A3AE9EAA9}"/>
              </a:ext>
            </a:extLst>
          </p:cNvPr>
          <p:cNvSpPr/>
          <p:nvPr/>
        </p:nvSpPr>
        <p:spPr>
          <a:xfrm>
            <a:off x="4454347" y="653972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5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A6ABF-C0EC-237B-BF6F-468B9FD253FA}"/>
              </a:ext>
            </a:extLst>
          </p:cNvPr>
          <p:cNvSpPr/>
          <p:nvPr/>
        </p:nvSpPr>
        <p:spPr>
          <a:xfrm>
            <a:off x="6094261" y="1771234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9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BD54D-7D4E-6808-63EF-E3FDD6E20D01}"/>
              </a:ext>
            </a:extLst>
          </p:cNvPr>
          <p:cNvSpPr/>
          <p:nvPr/>
        </p:nvSpPr>
        <p:spPr>
          <a:xfrm>
            <a:off x="5523358" y="2916663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3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F7C7D-E072-EE01-249A-E18550FF9BE9}"/>
              </a:ext>
            </a:extLst>
          </p:cNvPr>
          <p:cNvSpPr/>
          <p:nvPr/>
        </p:nvSpPr>
        <p:spPr>
          <a:xfrm>
            <a:off x="3595805" y="2916663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1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1540D7-BFB9-47AA-5E83-123FC72DF125}"/>
              </a:ext>
            </a:extLst>
          </p:cNvPr>
          <p:cNvSpPr/>
          <p:nvPr/>
        </p:nvSpPr>
        <p:spPr>
          <a:xfrm>
            <a:off x="2453999" y="2916663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2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77A00-92C9-806E-D90A-7BA5BE962E2D}"/>
              </a:ext>
            </a:extLst>
          </p:cNvPr>
          <p:cNvSpPr/>
          <p:nvPr/>
        </p:nvSpPr>
        <p:spPr>
          <a:xfrm>
            <a:off x="3039924" y="1785317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8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3FE778-C846-35CE-D277-525BECFFFCEA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527220" y="1168536"/>
            <a:ext cx="1006932" cy="7003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8C939D-6A38-B849-7A3A-C441C5E5554F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4941643" y="1141268"/>
            <a:ext cx="1236225" cy="7135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962EB-40E9-CB54-3528-0BE1DE6BE10A}"/>
              </a:ext>
            </a:extLst>
          </p:cNvPr>
          <p:cNvCxnSpPr>
            <a:cxnSpLocks/>
          </p:cNvCxnSpPr>
          <p:nvPr/>
        </p:nvCxnSpPr>
        <p:spPr>
          <a:xfrm flipV="1">
            <a:off x="5969363" y="2338515"/>
            <a:ext cx="286997" cy="570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885E24-8E9A-3CEB-5FBF-7F750163C08E}"/>
              </a:ext>
            </a:extLst>
          </p:cNvPr>
          <p:cNvCxnSpPr>
            <a:cxnSpLocks/>
          </p:cNvCxnSpPr>
          <p:nvPr/>
        </p:nvCxnSpPr>
        <p:spPr>
          <a:xfrm flipH="1" flipV="1">
            <a:off x="3452306" y="2338515"/>
            <a:ext cx="286997" cy="5745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660548-9828-84D6-1A95-9E751301664B}"/>
              </a:ext>
            </a:extLst>
          </p:cNvPr>
          <p:cNvCxnSpPr>
            <a:cxnSpLocks/>
          </p:cNvCxnSpPr>
          <p:nvPr/>
        </p:nvCxnSpPr>
        <p:spPr>
          <a:xfrm flipV="1">
            <a:off x="2878313" y="2338515"/>
            <a:ext cx="286997" cy="5709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6FAC96D-C630-5178-9F41-189B677BC618}"/>
              </a:ext>
            </a:extLst>
          </p:cNvPr>
          <p:cNvSpPr/>
          <p:nvPr/>
        </p:nvSpPr>
        <p:spPr>
          <a:xfrm>
            <a:off x="2982386" y="4092320"/>
            <a:ext cx="570903" cy="5709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Montserrat SemiBold" pitchFamily="2" charset="0"/>
              </a:rPr>
              <a:t>1</a:t>
            </a:r>
            <a:endParaRPr lang="en-SG" sz="2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87C669-7BC1-9E0A-61C8-24EBB8CD0665}"/>
              </a:ext>
            </a:extLst>
          </p:cNvPr>
          <p:cNvCxnSpPr>
            <a:cxnSpLocks/>
          </p:cNvCxnSpPr>
          <p:nvPr/>
        </p:nvCxnSpPr>
        <p:spPr>
          <a:xfrm flipH="1" flipV="1">
            <a:off x="2838887" y="3514172"/>
            <a:ext cx="286997" cy="5745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9414E5-FD0D-371C-8A5C-1741863968A4}"/>
              </a:ext>
            </a:extLst>
          </p:cNvPr>
          <p:cNvGrpSpPr/>
          <p:nvPr/>
        </p:nvGrpSpPr>
        <p:grpSpPr>
          <a:xfrm>
            <a:off x="692905" y="2847317"/>
            <a:ext cx="1145928" cy="1292878"/>
            <a:chOff x="367783" y="782847"/>
            <a:chExt cx="2511526" cy="2833594"/>
          </a:xfrm>
          <a:solidFill>
            <a:schemeClr val="accent3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A1567A-0030-3D5D-CB16-B76145465A80}"/>
                </a:ext>
              </a:extLst>
            </p:cNvPr>
            <p:cNvSpPr/>
            <p:nvPr/>
          </p:nvSpPr>
          <p:spPr>
            <a:xfrm>
              <a:off x="1331975" y="782847"/>
              <a:ext cx="570903" cy="570903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Montserrat SemiBold" pitchFamily="2" charset="0"/>
                </a:rPr>
                <a:t>5</a:t>
              </a:r>
              <a:endParaRPr lang="en-SG" sz="2400" dirty="0">
                <a:solidFill>
                  <a:schemeClr val="accent3"/>
                </a:solidFill>
                <a:latin typeface="Montserrat SemiBold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398417-4196-C5B2-FC0D-84149CA6C75F}"/>
                </a:ext>
              </a:extLst>
            </p:cNvPr>
            <p:cNvSpPr/>
            <p:nvPr/>
          </p:nvSpPr>
          <p:spPr>
            <a:xfrm>
              <a:off x="2308406" y="1900109"/>
              <a:ext cx="570903" cy="570903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Montserrat SemiBold" pitchFamily="2" charset="0"/>
                </a:rPr>
                <a:t>9</a:t>
              </a:r>
              <a:endParaRPr lang="en-SG" sz="2400" dirty="0">
                <a:solidFill>
                  <a:schemeClr val="accent3"/>
                </a:solidFill>
                <a:latin typeface="Montserrat SemiBold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617F66-AF7D-9EB0-1994-96228B164A05}"/>
                </a:ext>
              </a:extLst>
            </p:cNvPr>
            <p:cNvSpPr/>
            <p:nvPr/>
          </p:nvSpPr>
          <p:spPr>
            <a:xfrm>
              <a:off x="923664" y="3045538"/>
              <a:ext cx="570903" cy="570903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Montserrat SemiBold" pitchFamily="2" charset="0"/>
                </a:rPr>
                <a:t>1</a:t>
              </a:r>
              <a:endParaRPr lang="en-SG" sz="2400" dirty="0">
                <a:solidFill>
                  <a:schemeClr val="accent3"/>
                </a:solidFill>
                <a:latin typeface="Montserrat SemiBold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852720-DA85-8E70-A2FA-958A70C00FE4}"/>
                </a:ext>
              </a:extLst>
            </p:cNvPr>
            <p:cNvSpPr/>
            <p:nvPr/>
          </p:nvSpPr>
          <p:spPr>
            <a:xfrm>
              <a:off x="367783" y="1914192"/>
              <a:ext cx="570903" cy="570903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Montserrat SemiBold" pitchFamily="2" charset="0"/>
                </a:rPr>
                <a:t>8</a:t>
              </a:r>
              <a:endParaRPr lang="en-SG" sz="2400" dirty="0">
                <a:solidFill>
                  <a:schemeClr val="accent3"/>
                </a:solidFill>
                <a:latin typeface="Montserrat SemiBold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57DB47-E9AF-35FF-EE7A-6073013D9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17" y="1297411"/>
              <a:ext cx="563063" cy="680615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DDB01C-DE38-C960-D836-96045FD128AA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818698" y="1266978"/>
              <a:ext cx="573314" cy="716738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C52310-681B-895C-104D-CE24A5985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65" y="2467390"/>
              <a:ext cx="286997" cy="574526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9A9F77C-C33A-87A4-8869-EEA449BB5174}"/>
              </a:ext>
            </a:extLst>
          </p:cNvPr>
          <p:cNvSpPr/>
          <p:nvPr/>
        </p:nvSpPr>
        <p:spPr>
          <a:xfrm>
            <a:off x="2215019" y="1572018"/>
            <a:ext cx="2317819" cy="3294269"/>
          </a:xfrm>
          <a:custGeom>
            <a:avLst/>
            <a:gdLst>
              <a:gd name="connsiteX0" fmla="*/ 0 w 2317819"/>
              <a:gd name="connsiteY0" fmla="*/ 228560 h 3294269"/>
              <a:gd name="connsiteX1" fmla="*/ 228560 w 2317819"/>
              <a:gd name="connsiteY1" fmla="*/ 0 h 3294269"/>
              <a:gd name="connsiteX2" fmla="*/ 886007 w 2317819"/>
              <a:gd name="connsiteY2" fmla="*/ 0 h 3294269"/>
              <a:gd name="connsiteX3" fmla="*/ 1469026 w 2317819"/>
              <a:gd name="connsiteY3" fmla="*/ 0 h 3294269"/>
              <a:gd name="connsiteX4" fmla="*/ 2089259 w 2317819"/>
              <a:gd name="connsiteY4" fmla="*/ 0 h 3294269"/>
              <a:gd name="connsiteX5" fmla="*/ 2317819 w 2317819"/>
              <a:gd name="connsiteY5" fmla="*/ 228560 h 3294269"/>
              <a:gd name="connsiteX6" fmla="*/ 2317819 w 2317819"/>
              <a:gd name="connsiteY6" fmla="*/ 824361 h 3294269"/>
              <a:gd name="connsiteX7" fmla="*/ 2317819 w 2317819"/>
              <a:gd name="connsiteY7" fmla="*/ 1391791 h 3294269"/>
              <a:gd name="connsiteX8" fmla="*/ 2317819 w 2317819"/>
              <a:gd name="connsiteY8" fmla="*/ 1902478 h 3294269"/>
              <a:gd name="connsiteX9" fmla="*/ 2317819 w 2317819"/>
              <a:gd name="connsiteY9" fmla="*/ 2498279 h 3294269"/>
              <a:gd name="connsiteX10" fmla="*/ 2317819 w 2317819"/>
              <a:gd name="connsiteY10" fmla="*/ 3065709 h 3294269"/>
              <a:gd name="connsiteX11" fmla="*/ 2089259 w 2317819"/>
              <a:gd name="connsiteY11" fmla="*/ 3294269 h 3294269"/>
              <a:gd name="connsiteX12" fmla="*/ 1431812 w 2317819"/>
              <a:gd name="connsiteY12" fmla="*/ 3294269 h 3294269"/>
              <a:gd name="connsiteX13" fmla="*/ 792972 w 2317819"/>
              <a:gd name="connsiteY13" fmla="*/ 3294269 h 3294269"/>
              <a:gd name="connsiteX14" fmla="*/ 228560 w 2317819"/>
              <a:gd name="connsiteY14" fmla="*/ 3294269 h 3294269"/>
              <a:gd name="connsiteX15" fmla="*/ 0 w 2317819"/>
              <a:gd name="connsiteY15" fmla="*/ 3065709 h 3294269"/>
              <a:gd name="connsiteX16" fmla="*/ 0 w 2317819"/>
              <a:gd name="connsiteY16" fmla="*/ 2441536 h 3294269"/>
              <a:gd name="connsiteX17" fmla="*/ 0 w 2317819"/>
              <a:gd name="connsiteY17" fmla="*/ 1959221 h 3294269"/>
              <a:gd name="connsiteX18" fmla="*/ 0 w 2317819"/>
              <a:gd name="connsiteY18" fmla="*/ 1335048 h 3294269"/>
              <a:gd name="connsiteX19" fmla="*/ 0 w 2317819"/>
              <a:gd name="connsiteY19" fmla="*/ 739247 h 3294269"/>
              <a:gd name="connsiteX20" fmla="*/ 0 w 2317819"/>
              <a:gd name="connsiteY20" fmla="*/ 228560 h 329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17819" h="3294269" extrusionOk="0">
                <a:moveTo>
                  <a:pt x="0" y="228560"/>
                </a:moveTo>
                <a:cubicBezTo>
                  <a:pt x="-8036" y="111921"/>
                  <a:pt x="106136" y="10244"/>
                  <a:pt x="228560" y="0"/>
                </a:cubicBezTo>
                <a:cubicBezTo>
                  <a:pt x="460120" y="-20848"/>
                  <a:pt x="564349" y="32106"/>
                  <a:pt x="886007" y="0"/>
                </a:cubicBezTo>
                <a:cubicBezTo>
                  <a:pt x="1207665" y="-32106"/>
                  <a:pt x="1241369" y="-25023"/>
                  <a:pt x="1469026" y="0"/>
                </a:cubicBezTo>
                <a:cubicBezTo>
                  <a:pt x="1696683" y="25023"/>
                  <a:pt x="1828130" y="23920"/>
                  <a:pt x="2089259" y="0"/>
                </a:cubicBezTo>
                <a:cubicBezTo>
                  <a:pt x="2232799" y="26267"/>
                  <a:pt x="2292873" y="110955"/>
                  <a:pt x="2317819" y="228560"/>
                </a:cubicBezTo>
                <a:cubicBezTo>
                  <a:pt x="2318251" y="441288"/>
                  <a:pt x="2298176" y="549913"/>
                  <a:pt x="2317819" y="824361"/>
                </a:cubicBezTo>
                <a:cubicBezTo>
                  <a:pt x="2337462" y="1098809"/>
                  <a:pt x="2294860" y="1224607"/>
                  <a:pt x="2317819" y="1391791"/>
                </a:cubicBezTo>
                <a:cubicBezTo>
                  <a:pt x="2340779" y="1558975"/>
                  <a:pt x="2317474" y="1663515"/>
                  <a:pt x="2317819" y="1902478"/>
                </a:cubicBezTo>
                <a:cubicBezTo>
                  <a:pt x="2318164" y="2141441"/>
                  <a:pt x="2294892" y="2209011"/>
                  <a:pt x="2317819" y="2498279"/>
                </a:cubicBezTo>
                <a:cubicBezTo>
                  <a:pt x="2340746" y="2787547"/>
                  <a:pt x="2318759" y="2868665"/>
                  <a:pt x="2317819" y="3065709"/>
                </a:cubicBezTo>
                <a:cubicBezTo>
                  <a:pt x="2334841" y="3182956"/>
                  <a:pt x="2206933" y="3288020"/>
                  <a:pt x="2089259" y="3294269"/>
                </a:cubicBezTo>
                <a:cubicBezTo>
                  <a:pt x="1925183" y="3273988"/>
                  <a:pt x="1577683" y="3314982"/>
                  <a:pt x="1431812" y="3294269"/>
                </a:cubicBezTo>
                <a:cubicBezTo>
                  <a:pt x="1285941" y="3273556"/>
                  <a:pt x="937801" y="3294559"/>
                  <a:pt x="792972" y="3294269"/>
                </a:cubicBezTo>
                <a:cubicBezTo>
                  <a:pt x="648143" y="3293979"/>
                  <a:pt x="402378" y="3306492"/>
                  <a:pt x="228560" y="3294269"/>
                </a:cubicBezTo>
                <a:cubicBezTo>
                  <a:pt x="82263" y="3312725"/>
                  <a:pt x="-16517" y="3211546"/>
                  <a:pt x="0" y="3065709"/>
                </a:cubicBezTo>
                <a:cubicBezTo>
                  <a:pt x="3103" y="2846292"/>
                  <a:pt x="-20276" y="2613586"/>
                  <a:pt x="0" y="2441536"/>
                </a:cubicBezTo>
                <a:cubicBezTo>
                  <a:pt x="20276" y="2269486"/>
                  <a:pt x="-20316" y="2164538"/>
                  <a:pt x="0" y="1959221"/>
                </a:cubicBezTo>
                <a:cubicBezTo>
                  <a:pt x="20316" y="1753905"/>
                  <a:pt x="24936" y="1549763"/>
                  <a:pt x="0" y="1335048"/>
                </a:cubicBezTo>
                <a:cubicBezTo>
                  <a:pt x="-24936" y="1120333"/>
                  <a:pt x="13823" y="878842"/>
                  <a:pt x="0" y="739247"/>
                </a:cubicBezTo>
                <a:cubicBezTo>
                  <a:pt x="-13823" y="599652"/>
                  <a:pt x="2402" y="428692"/>
                  <a:pt x="0" y="22856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505478870">
                  <a:prstGeom prst="roundRect">
                    <a:avLst>
                      <a:gd name="adj" fmla="val 986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0BF48D-8720-6BBC-EFE6-7FDE4BA2FCCC}"/>
              </a:ext>
            </a:extLst>
          </p:cNvPr>
          <p:cNvSpPr/>
          <p:nvPr/>
        </p:nvSpPr>
        <p:spPr>
          <a:xfrm>
            <a:off x="5002693" y="1572018"/>
            <a:ext cx="2317819" cy="2286549"/>
          </a:xfrm>
          <a:custGeom>
            <a:avLst/>
            <a:gdLst>
              <a:gd name="connsiteX0" fmla="*/ 0 w 2317819"/>
              <a:gd name="connsiteY0" fmla="*/ 225477 h 2286549"/>
              <a:gd name="connsiteX1" fmla="*/ 225477 w 2317819"/>
              <a:gd name="connsiteY1" fmla="*/ 0 h 2286549"/>
              <a:gd name="connsiteX2" fmla="*/ 885103 w 2317819"/>
              <a:gd name="connsiteY2" fmla="*/ 0 h 2286549"/>
              <a:gd name="connsiteX3" fmla="*/ 1470054 w 2317819"/>
              <a:gd name="connsiteY3" fmla="*/ 0 h 2286549"/>
              <a:gd name="connsiteX4" fmla="*/ 2092342 w 2317819"/>
              <a:gd name="connsiteY4" fmla="*/ 0 h 2286549"/>
              <a:gd name="connsiteX5" fmla="*/ 2317819 w 2317819"/>
              <a:gd name="connsiteY5" fmla="*/ 225477 h 2286549"/>
              <a:gd name="connsiteX6" fmla="*/ 2317819 w 2317819"/>
              <a:gd name="connsiteY6" fmla="*/ 855698 h 2286549"/>
              <a:gd name="connsiteX7" fmla="*/ 2317819 w 2317819"/>
              <a:gd name="connsiteY7" fmla="*/ 1467563 h 2286549"/>
              <a:gd name="connsiteX8" fmla="*/ 2317819 w 2317819"/>
              <a:gd name="connsiteY8" fmla="*/ 2061072 h 2286549"/>
              <a:gd name="connsiteX9" fmla="*/ 2092342 w 2317819"/>
              <a:gd name="connsiteY9" fmla="*/ 2286549 h 2286549"/>
              <a:gd name="connsiteX10" fmla="*/ 1507391 w 2317819"/>
              <a:gd name="connsiteY10" fmla="*/ 2286549 h 2286549"/>
              <a:gd name="connsiteX11" fmla="*/ 866434 w 2317819"/>
              <a:gd name="connsiteY11" fmla="*/ 2286549 h 2286549"/>
              <a:gd name="connsiteX12" fmla="*/ 225477 w 2317819"/>
              <a:gd name="connsiteY12" fmla="*/ 2286549 h 2286549"/>
              <a:gd name="connsiteX13" fmla="*/ 0 w 2317819"/>
              <a:gd name="connsiteY13" fmla="*/ 2061072 h 2286549"/>
              <a:gd name="connsiteX14" fmla="*/ 0 w 2317819"/>
              <a:gd name="connsiteY14" fmla="*/ 1467563 h 2286549"/>
              <a:gd name="connsiteX15" fmla="*/ 0 w 2317819"/>
              <a:gd name="connsiteY15" fmla="*/ 818986 h 2286549"/>
              <a:gd name="connsiteX16" fmla="*/ 0 w 2317819"/>
              <a:gd name="connsiteY16" fmla="*/ 225477 h 228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7819" h="2286549" extrusionOk="0">
                <a:moveTo>
                  <a:pt x="0" y="225477"/>
                </a:moveTo>
                <a:cubicBezTo>
                  <a:pt x="-17055" y="121305"/>
                  <a:pt x="103013" y="5555"/>
                  <a:pt x="225477" y="0"/>
                </a:cubicBezTo>
                <a:cubicBezTo>
                  <a:pt x="374107" y="26182"/>
                  <a:pt x="712486" y="23207"/>
                  <a:pt x="885103" y="0"/>
                </a:cubicBezTo>
                <a:cubicBezTo>
                  <a:pt x="1057720" y="-23207"/>
                  <a:pt x="1203823" y="15461"/>
                  <a:pt x="1470054" y="0"/>
                </a:cubicBezTo>
                <a:cubicBezTo>
                  <a:pt x="1736285" y="-15461"/>
                  <a:pt x="1791346" y="2861"/>
                  <a:pt x="2092342" y="0"/>
                </a:cubicBezTo>
                <a:cubicBezTo>
                  <a:pt x="2219566" y="4092"/>
                  <a:pt x="2296754" y="108233"/>
                  <a:pt x="2317819" y="225477"/>
                </a:cubicBezTo>
                <a:cubicBezTo>
                  <a:pt x="2315883" y="467023"/>
                  <a:pt x="2332738" y="592484"/>
                  <a:pt x="2317819" y="855698"/>
                </a:cubicBezTo>
                <a:cubicBezTo>
                  <a:pt x="2302900" y="1118912"/>
                  <a:pt x="2302514" y="1211853"/>
                  <a:pt x="2317819" y="1467563"/>
                </a:cubicBezTo>
                <a:cubicBezTo>
                  <a:pt x="2333124" y="1723273"/>
                  <a:pt x="2307428" y="1790822"/>
                  <a:pt x="2317819" y="2061072"/>
                </a:cubicBezTo>
                <a:cubicBezTo>
                  <a:pt x="2319129" y="2188527"/>
                  <a:pt x="2211083" y="2306706"/>
                  <a:pt x="2092342" y="2286549"/>
                </a:cubicBezTo>
                <a:cubicBezTo>
                  <a:pt x="1832635" y="2280942"/>
                  <a:pt x="1765644" y="2267152"/>
                  <a:pt x="1507391" y="2286549"/>
                </a:cubicBezTo>
                <a:cubicBezTo>
                  <a:pt x="1249138" y="2305946"/>
                  <a:pt x="1107310" y="2305067"/>
                  <a:pt x="866434" y="2286549"/>
                </a:cubicBezTo>
                <a:cubicBezTo>
                  <a:pt x="625558" y="2268031"/>
                  <a:pt x="406851" y="2269415"/>
                  <a:pt x="225477" y="2286549"/>
                </a:cubicBezTo>
                <a:cubicBezTo>
                  <a:pt x="97091" y="2283936"/>
                  <a:pt x="10264" y="2184399"/>
                  <a:pt x="0" y="2061072"/>
                </a:cubicBezTo>
                <a:cubicBezTo>
                  <a:pt x="-25372" y="1807984"/>
                  <a:pt x="13652" y="1660029"/>
                  <a:pt x="0" y="1467563"/>
                </a:cubicBezTo>
                <a:cubicBezTo>
                  <a:pt x="-13652" y="1275097"/>
                  <a:pt x="-20174" y="1127786"/>
                  <a:pt x="0" y="818986"/>
                </a:cubicBezTo>
                <a:cubicBezTo>
                  <a:pt x="20174" y="510186"/>
                  <a:pt x="24470" y="466263"/>
                  <a:pt x="0" y="225477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505478870">
                  <a:prstGeom prst="roundRect">
                    <a:avLst>
                      <a:gd name="adj" fmla="val 986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8ABDB4-1B95-F6E6-13CC-2FE9AC0E4DB7}"/>
              </a:ext>
            </a:extLst>
          </p:cNvPr>
          <p:cNvSpPr/>
          <p:nvPr/>
        </p:nvSpPr>
        <p:spPr>
          <a:xfrm rot="21121407">
            <a:off x="890154" y="1175741"/>
            <a:ext cx="2525022" cy="5709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ontserrat SemiBold" pitchFamily="2" charset="0"/>
              </a:rPr>
              <a:t>Max. Imbalanced Tree w/ 3 levels</a:t>
            </a:r>
            <a:endParaRPr lang="en-SG" sz="18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C9AE82-7736-EFA5-ABAB-563D2375BC50}"/>
              </a:ext>
            </a:extLst>
          </p:cNvPr>
          <p:cNvSpPr/>
          <p:nvPr/>
        </p:nvSpPr>
        <p:spPr>
          <a:xfrm rot="210258">
            <a:off x="5131552" y="3734637"/>
            <a:ext cx="2525022" cy="5709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Max. Imbalanced Tree w/ 2 levels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D00FF8-BC4C-A279-2CF0-90ED2B8D7293}"/>
              </a:ext>
            </a:extLst>
          </p:cNvPr>
          <p:cNvSpPr/>
          <p:nvPr/>
        </p:nvSpPr>
        <p:spPr>
          <a:xfrm rot="21396988">
            <a:off x="4340951" y="762328"/>
            <a:ext cx="793892" cy="3653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 = 4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95D8F2-A863-E2E4-87AB-89A3C5177C16}"/>
              </a:ext>
            </a:extLst>
          </p:cNvPr>
          <p:cNvGrpSpPr/>
          <p:nvPr/>
        </p:nvGrpSpPr>
        <p:grpSpPr>
          <a:xfrm>
            <a:off x="7659937" y="2558666"/>
            <a:ext cx="791158" cy="877305"/>
            <a:chOff x="7348007" y="1633626"/>
            <a:chExt cx="1535095" cy="170224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17004A-3BB6-DB74-0016-AB03DA512335}"/>
                </a:ext>
              </a:extLst>
            </p:cNvPr>
            <p:cNvSpPr/>
            <p:nvPr/>
          </p:nvSpPr>
          <p:spPr>
            <a:xfrm>
              <a:off x="8312199" y="1633626"/>
              <a:ext cx="570903" cy="57090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Montserrat SemiBold" pitchFamily="2" charset="0"/>
                </a:rPr>
                <a:t>5</a:t>
              </a:r>
              <a:endParaRPr lang="en-SG" sz="2400" dirty="0">
                <a:solidFill>
                  <a:srgbClr val="00B050"/>
                </a:solidFill>
                <a:latin typeface="Montserrat SemiBold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C317C6-2D74-8241-579A-EA61BA3C5F23}"/>
                </a:ext>
              </a:extLst>
            </p:cNvPr>
            <p:cNvSpPr/>
            <p:nvPr/>
          </p:nvSpPr>
          <p:spPr>
            <a:xfrm>
              <a:off x="7348007" y="2764971"/>
              <a:ext cx="570903" cy="57090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Montserrat SemiBold" pitchFamily="2" charset="0"/>
                </a:rPr>
                <a:t>8</a:t>
              </a:r>
              <a:endParaRPr lang="en-SG" sz="2400" dirty="0">
                <a:solidFill>
                  <a:srgbClr val="00B050"/>
                </a:solidFill>
                <a:latin typeface="Montserrat SemiBold" pitchFamily="2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4B5A43-1F69-396B-2363-D8DF7F896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8941" y="2148190"/>
              <a:ext cx="563063" cy="68061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E065C3E-3B17-F9D5-03AE-28120E68F14B}"/>
              </a:ext>
            </a:extLst>
          </p:cNvPr>
          <p:cNvSpPr/>
          <p:nvPr/>
        </p:nvSpPr>
        <p:spPr>
          <a:xfrm rot="210258">
            <a:off x="5398352" y="502614"/>
            <a:ext cx="1516712" cy="37743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Root Node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8ABDB4-1B95-F6E6-13CC-2FE9AC0E4DB7}"/>
              </a:ext>
            </a:extLst>
          </p:cNvPr>
          <p:cNvSpPr/>
          <p:nvPr/>
        </p:nvSpPr>
        <p:spPr>
          <a:xfrm>
            <a:off x="3374469" y="2113473"/>
            <a:ext cx="1852452" cy="12326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ontserrat SemiBold" pitchFamily="2" charset="0"/>
              </a:rPr>
              <a:t>Max. Imbalanced Tree w/ 3 levels</a:t>
            </a:r>
            <a:endParaRPr lang="en-SG" sz="18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C9AE82-7736-EFA5-ABAB-563D2375BC50}"/>
              </a:ext>
            </a:extLst>
          </p:cNvPr>
          <p:cNvSpPr/>
          <p:nvPr/>
        </p:nvSpPr>
        <p:spPr>
          <a:xfrm>
            <a:off x="5811974" y="2113472"/>
            <a:ext cx="1752048" cy="12326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Max. Imbalanced Tree w/ 2 levels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14AA99-B9E9-6952-7C56-8F0D2854FE44}"/>
              </a:ext>
            </a:extLst>
          </p:cNvPr>
          <p:cNvSpPr/>
          <p:nvPr/>
        </p:nvSpPr>
        <p:spPr>
          <a:xfrm>
            <a:off x="1570128" y="2387557"/>
            <a:ext cx="1219288" cy="684455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Root Node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7A735AB3-CD27-8870-38AC-F10FF08568DD}"/>
              </a:ext>
            </a:extLst>
          </p:cNvPr>
          <p:cNvSpPr txBox="1">
            <a:spLocks/>
          </p:cNvSpPr>
          <p:nvPr/>
        </p:nvSpPr>
        <p:spPr>
          <a:xfrm>
            <a:off x="724048" y="994002"/>
            <a:ext cx="7445262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Minimum Number of Nodes = 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D2E6D39B-EDA2-91E5-03E1-E64CD80270FA}"/>
              </a:ext>
            </a:extLst>
          </p:cNvPr>
          <p:cNvSpPr txBox="1">
            <a:spLocks/>
          </p:cNvSpPr>
          <p:nvPr/>
        </p:nvSpPr>
        <p:spPr>
          <a:xfrm>
            <a:off x="2832425" y="2387557"/>
            <a:ext cx="542044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+</a:t>
            </a: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84914540-EA71-6592-DB6C-DB6B1B6C2390}"/>
              </a:ext>
            </a:extLst>
          </p:cNvPr>
          <p:cNvSpPr txBox="1">
            <a:spLocks/>
          </p:cNvSpPr>
          <p:nvPr/>
        </p:nvSpPr>
        <p:spPr>
          <a:xfrm>
            <a:off x="5269930" y="2387557"/>
            <a:ext cx="542044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8230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764636" y="711267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height h</a:t>
            </a:r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E827DB28-515F-6432-6384-2B542FD08AF9}"/>
              </a:ext>
            </a:extLst>
          </p:cNvPr>
          <p:cNvSpPr txBox="1">
            <a:spLocks/>
          </p:cNvSpPr>
          <p:nvPr/>
        </p:nvSpPr>
        <p:spPr>
          <a:xfrm>
            <a:off x="1335249" y="1586074"/>
            <a:ext cx="670342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1 + 2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2 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 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+ …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h-1</a:t>
            </a:r>
            <a:endParaRPr lang="en-US" sz="3200" dirty="0">
              <a:solidFill>
                <a:schemeClr val="lt1"/>
              </a:solidFill>
              <a:latin typeface="Montserrat SemiBold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7;p36">
                <a:extLst>
                  <a:ext uri="{FF2B5EF4-FFF2-40B4-BE49-F238E27FC236}">
                    <a16:creationId xmlns:a16="http://schemas.microsoft.com/office/drawing/2014/main" id="{5DF0B392-F39C-683B-42BE-5C482F2FCF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706" y="3084066"/>
                <a:ext cx="8420517" cy="157915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𝑟</m:t>
                          </m:r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lt1"/>
                  </a:solidFill>
                  <a:latin typeface="Montserrat SemiBold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Google Shape;337;p36">
                <a:extLst>
                  <a:ext uri="{FF2B5EF4-FFF2-40B4-BE49-F238E27FC236}">
                    <a16:creationId xmlns:a16="http://schemas.microsoft.com/office/drawing/2014/main" id="{5DF0B392-F39C-683B-42BE-5C482F2FC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6" y="3084066"/>
                <a:ext cx="8420517" cy="1579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37;p36">
            <a:extLst>
              <a:ext uri="{FF2B5EF4-FFF2-40B4-BE49-F238E27FC236}">
                <a16:creationId xmlns:a16="http://schemas.microsoft.com/office/drawing/2014/main" id="{B1BB3BAB-2626-56C0-0049-DA112D6A2FFB}"/>
              </a:ext>
            </a:extLst>
          </p:cNvPr>
          <p:cNvSpPr txBox="1">
            <a:spLocks/>
          </p:cNvSpPr>
          <p:nvPr/>
        </p:nvSpPr>
        <p:spPr>
          <a:xfrm>
            <a:off x="563668" y="2434588"/>
            <a:ext cx="4279637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Geometric Progression</a:t>
            </a:r>
          </a:p>
        </p:txBody>
      </p:sp>
    </p:spTree>
    <p:extLst>
      <p:ext uri="{BB962C8B-B14F-4D97-AF65-F5344CB8AC3E}">
        <p14:creationId xmlns:p14="http://schemas.microsoft.com/office/powerpoint/2010/main" val="203022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8ABDB4-1B95-F6E6-13CC-2FE9AC0E4DB7}"/>
              </a:ext>
            </a:extLst>
          </p:cNvPr>
          <p:cNvSpPr/>
          <p:nvPr/>
        </p:nvSpPr>
        <p:spPr>
          <a:xfrm>
            <a:off x="4330405" y="2571751"/>
            <a:ext cx="1353334" cy="623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</a:rPr>
              <a:t>T(3)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C9AE82-7736-EFA5-ABAB-563D2375BC50}"/>
              </a:ext>
            </a:extLst>
          </p:cNvPr>
          <p:cNvSpPr/>
          <p:nvPr/>
        </p:nvSpPr>
        <p:spPr>
          <a:xfrm>
            <a:off x="6535009" y="2571750"/>
            <a:ext cx="1279982" cy="6235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itchFamily="2" charset="0"/>
              </a:rPr>
              <a:t>T(2)</a:t>
            </a:r>
            <a:endParaRPr lang="en-SG" sz="3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14AA99-B9E9-6952-7C56-8F0D2854FE44}"/>
              </a:ext>
            </a:extLst>
          </p:cNvPr>
          <p:cNvSpPr/>
          <p:nvPr/>
        </p:nvSpPr>
        <p:spPr>
          <a:xfrm>
            <a:off x="2744171" y="2571751"/>
            <a:ext cx="967041" cy="623536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itchFamily="2" charset="0"/>
              </a:rPr>
              <a:t>1</a:t>
            </a:r>
            <a:endParaRPr lang="en-SG" sz="3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7A735AB3-CD27-8870-38AC-F10FF08568DD}"/>
              </a:ext>
            </a:extLst>
          </p:cNvPr>
          <p:cNvSpPr txBox="1">
            <a:spLocks/>
          </p:cNvSpPr>
          <p:nvPr/>
        </p:nvSpPr>
        <p:spPr>
          <a:xfrm>
            <a:off x="1142578" y="2548869"/>
            <a:ext cx="1466493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3200" dirty="0">
                <a:latin typeface="Montserrat SemiBold" pitchFamily="2" charset="0"/>
              </a:rPr>
              <a:t>T(4) =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D2E6D39B-EDA2-91E5-03E1-E64CD80270FA}"/>
              </a:ext>
            </a:extLst>
          </p:cNvPr>
          <p:cNvSpPr txBox="1">
            <a:spLocks/>
          </p:cNvSpPr>
          <p:nvPr/>
        </p:nvSpPr>
        <p:spPr>
          <a:xfrm>
            <a:off x="3749786" y="2571750"/>
            <a:ext cx="542044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+</a:t>
            </a: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84914540-EA71-6592-DB6C-DB6B1B6C2390}"/>
              </a:ext>
            </a:extLst>
          </p:cNvPr>
          <p:cNvSpPr txBox="1">
            <a:spLocks/>
          </p:cNvSpPr>
          <p:nvPr/>
        </p:nvSpPr>
        <p:spPr>
          <a:xfrm>
            <a:off x="5786814" y="2571750"/>
            <a:ext cx="542044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+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D6A0EE49-1E94-9D4F-B86D-EEB65E1BD989}"/>
              </a:ext>
            </a:extLst>
          </p:cNvPr>
          <p:cNvSpPr txBox="1">
            <a:spLocks/>
          </p:cNvSpPr>
          <p:nvPr/>
        </p:nvSpPr>
        <p:spPr>
          <a:xfrm>
            <a:off x="1885873" y="994002"/>
            <a:ext cx="5184383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Recurrence Relation to find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98376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8ABDB4-1B95-F6E6-13CC-2FE9AC0E4DB7}"/>
              </a:ext>
            </a:extLst>
          </p:cNvPr>
          <p:cNvSpPr/>
          <p:nvPr/>
        </p:nvSpPr>
        <p:spPr>
          <a:xfrm>
            <a:off x="4330404" y="2571751"/>
            <a:ext cx="1456409" cy="623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</a:rPr>
              <a:t>T(h-1)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C9AE82-7736-EFA5-ABAB-563D2375BC50}"/>
              </a:ext>
            </a:extLst>
          </p:cNvPr>
          <p:cNvSpPr/>
          <p:nvPr/>
        </p:nvSpPr>
        <p:spPr>
          <a:xfrm>
            <a:off x="6535008" y="2571750"/>
            <a:ext cx="1466413" cy="6235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itchFamily="2" charset="0"/>
              </a:rPr>
              <a:t>T(h-2)</a:t>
            </a:r>
            <a:endParaRPr lang="en-SG" sz="3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14AA99-B9E9-6952-7C56-8F0D2854FE44}"/>
              </a:ext>
            </a:extLst>
          </p:cNvPr>
          <p:cNvSpPr/>
          <p:nvPr/>
        </p:nvSpPr>
        <p:spPr>
          <a:xfrm>
            <a:off x="2744171" y="2571751"/>
            <a:ext cx="967041" cy="623536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itchFamily="2" charset="0"/>
              </a:rPr>
              <a:t>1</a:t>
            </a:r>
            <a:endParaRPr lang="en-SG" sz="3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7A735AB3-CD27-8870-38AC-F10FF08568DD}"/>
              </a:ext>
            </a:extLst>
          </p:cNvPr>
          <p:cNvSpPr txBox="1">
            <a:spLocks/>
          </p:cNvSpPr>
          <p:nvPr/>
        </p:nvSpPr>
        <p:spPr>
          <a:xfrm>
            <a:off x="1142578" y="2548869"/>
            <a:ext cx="1466493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3200" dirty="0">
                <a:latin typeface="Montserrat SemiBold" pitchFamily="2" charset="0"/>
              </a:rPr>
              <a:t>T(h) =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D2E6D39B-EDA2-91E5-03E1-E64CD80270FA}"/>
              </a:ext>
            </a:extLst>
          </p:cNvPr>
          <p:cNvSpPr txBox="1">
            <a:spLocks/>
          </p:cNvSpPr>
          <p:nvPr/>
        </p:nvSpPr>
        <p:spPr>
          <a:xfrm>
            <a:off x="3749786" y="2571750"/>
            <a:ext cx="542044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+</a:t>
            </a: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84914540-EA71-6592-DB6C-DB6B1B6C2390}"/>
              </a:ext>
            </a:extLst>
          </p:cNvPr>
          <p:cNvSpPr txBox="1">
            <a:spLocks/>
          </p:cNvSpPr>
          <p:nvPr/>
        </p:nvSpPr>
        <p:spPr>
          <a:xfrm>
            <a:off x="5889888" y="2571750"/>
            <a:ext cx="542044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+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D6A0EE49-1E94-9D4F-B86D-EEB65E1BD989}"/>
              </a:ext>
            </a:extLst>
          </p:cNvPr>
          <p:cNvSpPr txBox="1">
            <a:spLocks/>
          </p:cNvSpPr>
          <p:nvPr/>
        </p:nvSpPr>
        <p:spPr>
          <a:xfrm>
            <a:off x="1885873" y="994002"/>
            <a:ext cx="5184383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Recurrence Relation to find number of nodes</a:t>
            </a:r>
          </a:p>
        </p:txBody>
      </p:sp>
      <p:sp>
        <p:nvSpPr>
          <p:cNvPr id="8" name="Google Shape;336;p36">
            <a:extLst>
              <a:ext uri="{FF2B5EF4-FFF2-40B4-BE49-F238E27FC236}">
                <a16:creationId xmlns:a16="http://schemas.microsoft.com/office/drawing/2014/main" id="{DD30D8C4-BDCE-A29E-73E2-3E2750342764}"/>
              </a:ext>
            </a:extLst>
          </p:cNvPr>
          <p:cNvSpPr txBox="1">
            <a:spLocks/>
          </p:cNvSpPr>
          <p:nvPr/>
        </p:nvSpPr>
        <p:spPr>
          <a:xfrm>
            <a:off x="1666559" y="3465044"/>
            <a:ext cx="5810882" cy="68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Base cases: T(0) = 0, T(1) = 1</a:t>
            </a:r>
          </a:p>
        </p:txBody>
      </p:sp>
    </p:spTree>
    <p:extLst>
      <p:ext uri="{BB962C8B-B14F-4D97-AF65-F5344CB8AC3E}">
        <p14:creationId xmlns:p14="http://schemas.microsoft.com/office/powerpoint/2010/main" val="111942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14357"/>
            <a:ext cx="66774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we store height as an int, each tree node now requires 32 extra bits. Can you think of a way to reduce the extra space required for each node to 2 bits instead?</a:t>
            </a:r>
          </a:p>
        </p:txBody>
      </p:sp>
    </p:spTree>
    <p:extLst>
      <p:ext uri="{BB962C8B-B14F-4D97-AF65-F5344CB8AC3E}">
        <p14:creationId xmlns:p14="http://schemas.microsoft.com/office/powerpoint/2010/main" val="313106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A7C73C8-1EBF-81B2-2DA1-B6C21FDCB46E}"/>
              </a:ext>
            </a:extLst>
          </p:cNvPr>
          <p:cNvSpPr txBox="1">
            <a:spLocks/>
          </p:cNvSpPr>
          <p:nvPr/>
        </p:nvSpPr>
        <p:spPr>
          <a:xfrm>
            <a:off x="714000" y="1244537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Instead of storing the height, we can store and maintain the balance factor for each node. Balance factor is equal to the difference between the left and right subtrees of a node. </a:t>
            </a:r>
          </a:p>
          <a:p>
            <a:endParaRPr lang="en-US" sz="20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For AVL trees, each node can have balance factor of -1, 0 or 1, which only requires 2 bits.</a:t>
            </a:r>
          </a:p>
        </p:txBody>
      </p:sp>
    </p:spTree>
    <p:extLst>
      <p:ext uri="{BB962C8B-B14F-4D97-AF65-F5344CB8AC3E}">
        <p14:creationId xmlns:p14="http://schemas.microsoft.com/office/powerpoint/2010/main" val="116247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6702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 pre-order traversal result of a binary search tree T, suggest an algorithm to reconstruct the original tree T</a:t>
            </a:r>
          </a:p>
        </p:txBody>
      </p:sp>
    </p:spTree>
    <p:extLst>
      <p:ext uri="{BB962C8B-B14F-4D97-AF65-F5344CB8AC3E}">
        <p14:creationId xmlns:p14="http://schemas.microsoft.com/office/powerpoint/2010/main" val="93469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6558181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8C099FD9-0191-1028-17A7-15244CC7F616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6702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Suppose the following array</a:t>
            </a:r>
          </a:p>
        </p:txBody>
      </p:sp>
    </p:spTree>
    <p:extLst>
      <p:ext uri="{BB962C8B-B14F-4D97-AF65-F5344CB8AC3E}">
        <p14:creationId xmlns:p14="http://schemas.microsoft.com/office/powerpoint/2010/main" val="209640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6558181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8C099FD9-0191-1028-17A7-15244CC7F616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6702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(1) Take first element as root</a:t>
            </a:r>
          </a:p>
        </p:txBody>
      </p:sp>
    </p:spTree>
    <p:extLst>
      <p:ext uri="{BB962C8B-B14F-4D97-AF65-F5344CB8AC3E}">
        <p14:creationId xmlns:p14="http://schemas.microsoft.com/office/powerpoint/2010/main" val="46330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6558181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8C099FD9-0191-1028-17A7-15244CC7F616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6702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(2) Find first element that is greater than the root</a:t>
            </a:r>
          </a:p>
        </p:txBody>
      </p:sp>
    </p:spTree>
    <p:extLst>
      <p:ext uri="{BB962C8B-B14F-4D97-AF65-F5344CB8AC3E}">
        <p14:creationId xmlns:p14="http://schemas.microsoft.com/office/powerpoint/2010/main" val="167116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6558181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8C099FD9-0191-1028-17A7-15244CC7F616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6702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(2) Find first element that is greater than the root</a:t>
            </a: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DD9F5B5-D2D2-42DA-47EE-C9A8372CD5DF}"/>
              </a:ext>
            </a:extLst>
          </p:cNvPr>
          <p:cNvSpPr txBox="1">
            <a:spLocks/>
          </p:cNvSpPr>
          <p:nvPr/>
        </p:nvSpPr>
        <p:spPr>
          <a:xfrm>
            <a:off x="900204" y="3465044"/>
            <a:ext cx="77584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All elements to the left of this element are less than root, all elements to the right are greater than root</a:t>
            </a:r>
          </a:p>
        </p:txBody>
      </p:sp>
    </p:spTree>
    <p:extLst>
      <p:ext uri="{BB962C8B-B14F-4D97-AF65-F5344CB8AC3E}">
        <p14:creationId xmlns:p14="http://schemas.microsoft.com/office/powerpoint/2010/main" val="152013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900204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298326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6065424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6832522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7599619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8C099FD9-0191-1028-17A7-15244CC7F616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67028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(2) Find first element that is greater than the root</a:t>
            </a: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DD9F5B5-D2D2-42DA-47EE-C9A8372CD5DF}"/>
              </a:ext>
            </a:extLst>
          </p:cNvPr>
          <p:cNvSpPr txBox="1">
            <a:spLocks/>
          </p:cNvSpPr>
          <p:nvPr/>
        </p:nvSpPr>
        <p:spPr>
          <a:xfrm>
            <a:off x="900204" y="3465044"/>
            <a:ext cx="77584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All elements to the left of this element are less than root, all elements to the right are greater than root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B312E84-B70F-87D4-E9D0-9EAA3B3ED0D6}"/>
              </a:ext>
            </a:extLst>
          </p:cNvPr>
          <p:cNvSpPr/>
          <p:nvPr/>
        </p:nvSpPr>
        <p:spPr>
          <a:xfrm rot="5400000">
            <a:off x="3353277" y="959196"/>
            <a:ext cx="150104" cy="294547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F450A23D-E17A-95E0-18C6-990C4D34F620}"/>
              </a:ext>
            </a:extLst>
          </p:cNvPr>
          <p:cNvSpPr/>
          <p:nvPr/>
        </p:nvSpPr>
        <p:spPr>
          <a:xfrm rot="5400000">
            <a:off x="6696009" y="959196"/>
            <a:ext cx="150104" cy="2945470"/>
          </a:xfrm>
          <a:prstGeom prst="leftBracket">
            <a:avLst>
              <a:gd name="adj" fmla="val 2113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oogle Shape;336;p36">
            <a:extLst>
              <a:ext uri="{FF2B5EF4-FFF2-40B4-BE49-F238E27FC236}">
                <a16:creationId xmlns:a16="http://schemas.microsoft.com/office/drawing/2014/main" id="{9143B763-94DA-4739-4798-9532D9042E93}"/>
              </a:ext>
            </a:extLst>
          </p:cNvPr>
          <p:cNvSpPr txBox="1">
            <a:spLocks/>
          </p:cNvSpPr>
          <p:nvPr/>
        </p:nvSpPr>
        <p:spPr>
          <a:xfrm>
            <a:off x="2451522" y="1838410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Left Subtree</a:t>
            </a:r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2B44B472-E2EE-DFAE-B12B-341940A7D551}"/>
              </a:ext>
            </a:extLst>
          </p:cNvPr>
          <p:cNvSpPr txBox="1">
            <a:spLocks/>
          </p:cNvSpPr>
          <p:nvPr/>
        </p:nvSpPr>
        <p:spPr>
          <a:xfrm>
            <a:off x="5794254" y="1838410"/>
            <a:ext cx="21435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Montserrat SemiBold" pitchFamily="2" charset="0"/>
              </a:rPr>
              <a:t>Right Subtree</a:t>
            </a:r>
          </a:p>
        </p:txBody>
      </p:sp>
    </p:spTree>
    <p:extLst>
      <p:ext uri="{BB962C8B-B14F-4D97-AF65-F5344CB8AC3E}">
        <p14:creationId xmlns:p14="http://schemas.microsoft.com/office/powerpoint/2010/main" val="29860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764636" y="711267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height h</a:t>
            </a:r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E827DB28-515F-6432-6384-2B542FD08AF9}"/>
              </a:ext>
            </a:extLst>
          </p:cNvPr>
          <p:cNvSpPr txBox="1">
            <a:spLocks/>
          </p:cNvSpPr>
          <p:nvPr/>
        </p:nvSpPr>
        <p:spPr>
          <a:xfrm>
            <a:off x="1335249" y="1586074"/>
            <a:ext cx="670342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1 + 2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2 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 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+ …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h-1</a:t>
            </a:r>
            <a:endParaRPr lang="en-US" sz="3200" dirty="0">
              <a:solidFill>
                <a:schemeClr val="lt1"/>
              </a:solidFill>
              <a:latin typeface="Montserrat SemiBold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7;p36">
                <a:extLst>
                  <a:ext uri="{FF2B5EF4-FFF2-40B4-BE49-F238E27FC236}">
                    <a16:creationId xmlns:a16="http://schemas.microsoft.com/office/drawing/2014/main" id="{5DF0B392-F39C-683B-42BE-5C482F2FCF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706" y="3084066"/>
                <a:ext cx="8420517" cy="157915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𝑟</m:t>
                          </m:r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2−1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lt1"/>
                  </a:solidFill>
                  <a:latin typeface="Montserrat SemiBold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Google Shape;337;p36">
                <a:extLst>
                  <a:ext uri="{FF2B5EF4-FFF2-40B4-BE49-F238E27FC236}">
                    <a16:creationId xmlns:a16="http://schemas.microsoft.com/office/drawing/2014/main" id="{5DF0B392-F39C-683B-42BE-5C482F2FC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6" y="3084066"/>
                <a:ext cx="8420517" cy="1579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37;p36">
            <a:extLst>
              <a:ext uri="{FF2B5EF4-FFF2-40B4-BE49-F238E27FC236}">
                <a16:creationId xmlns:a16="http://schemas.microsoft.com/office/drawing/2014/main" id="{B1BB3BAB-2626-56C0-0049-DA112D6A2FFB}"/>
              </a:ext>
            </a:extLst>
          </p:cNvPr>
          <p:cNvSpPr txBox="1">
            <a:spLocks/>
          </p:cNvSpPr>
          <p:nvPr/>
        </p:nvSpPr>
        <p:spPr>
          <a:xfrm>
            <a:off x="563668" y="2434588"/>
            <a:ext cx="4279637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Geometric Progression</a:t>
            </a:r>
          </a:p>
        </p:txBody>
      </p:sp>
    </p:spTree>
    <p:extLst>
      <p:ext uri="{BB962C8B-B14F-4D97-AF65-F5344CB8AC3E}">
        <p14:creationId xmlns:p14="http://schemas.microsoft.com/office/powerpoint/2010/main" val="344970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4248561" y="126712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131141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207851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284561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3612710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35932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612642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689352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766062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9C7AD930-917B-66AD-F542-9C172C28D894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17098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(3) Recurse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40C939-C5C0-4CED-1516-6309DCCD071C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722692" y="1589209"/>
            <a:ext cx="1525869" cy="856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060D3-8E28-1404-4BC1-ED19D0E48E8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892738" y="1589209"/>
            <a:ext cx="1233689" cy="7729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A622B068-9F08-22DC-5A6F-9144F60ACFB2}"/>
              </a:ext>
            </a:extLst>
          </p:cNvPr>
          <p:cNvSpPr/>
          <p:nvPr/>
        </p:nvSpPr>
        <p:spPr>
          <a:xfrm rot="16200000" flipV="1">
            <a:off x="2712066" y="1941630"/>
            <a:ext cx="150104" cy="2945470"/>
          </a:xfrm>
          <a:prstGeom prst="leftBracket">
            <a:avLst>
              <a:gd name="adj" fmla="val 211392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FE5029C-0667-47F5-A79A-EC2388BA27E5}"/>
              </a:ext>
            </a:extLst>
          </p:cNvPr>
          <p:cNvSpPr/>
          <p:nvPr/>
        </p:nvSpPr>
        <p:spPr>
          <a:xfrm rot="16200000" flipV="1">
            <a:off x="6757012" y="1952742"/>
            <a:ext cx="150104" cy="2945470"/>
          </a:xfrm>
          <a:prstGeom prst="leftBracket">
            <a:avLst>
              <a:gd name="adj" fmla="val 2113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Google Shape;336;p36">
            <a:extLst>
              <a:ext uri="{FF2B5EF4-FFF2-40B4-BE49-F238E27FC236}">
                <a16:creationId xmlns:a16="http://schemas.microsoft.com/office/drawing/2014/main" id="{EBE51A32-BC0C-594F-DA0C-FA50E793CCA2}"/>
              </a:ext>
            </a:extLst>
          </p:cNvPr>
          <p:cNvSpPr txBox="1">
            <a:spLocks/>
          </p:cNvSpPr>
          <p:nvPr/>
        </p:nvSpPr>
        <p:spPr>
          <a:xfrm>
            <a:off x="1871771" y="3543993"/>
            <a:ext cx="183069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Montserrat SemiBold" pitchFamily="2" charset="0"/>
              </a:rPr>
              <a:t>Left Subtree</a:t>
            </a:r>
          </a:p>
        </p:txBody>
      </p:sp>
      <p:sp>
        <p:nvSpPr>
          <p:cNvPr id="27" name="Google Shape;336;p36">
            <a:extLst>
              <a:ext uri="{FF2B5EF4-FFF2-40B4-BE49-F238E27FC236}">
                <a16:creationId xmlns:a16="http://schemas.microsoft.com/office/drawing/2014/main" id="{5710FBC0-173D-F651-C8E3-15AB12C1BB71}"/>
              </a:ext>
            </a:extLst>
          </p:cNvPr>
          <p:cNvSpPr txBox="1">
            <a:spLocks/>
          </p:cNvSpPr>
          <p:nvPr/>
        </p:nvSpPr>
        <p:spPr>
          <a:xfrm>
            <a:off x="5821767" y="3543993"/>
            <a:ext cx="21435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Montserrat SemiBold" pitchFamily="2" charset="0"/>
              </a:rPr>
              <a:t>Right Subtree</a:t>
            </a:r>
          </a:p>
        </p:txBody>
      </p:sp>
    </p:spTree>
    <p:extLst>
      <p:ext uri="{BB962C8B-B14F-4D97-AF65-F5344CB8AC3E}">
        <p14:creationId xmlns:p14="http://schemas.microsoft.com/office/powerpoint/2010/main" val="107173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4248561" y="126712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1311417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2078515" y="2571750"/>
            <a:ext cx="644177" cy="6441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2845612" y="2571750"/>
            <a:ext cx="644177" cy="6441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3612710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359329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6126427" y="2571750"/>
            <a:ext cx="644177" cy="6441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6893525" y="2571750"/>
            <a:ext cx="644177" cy="6441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7660622" y="2571750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9C7AD930-917B-66AD-F542-9C172C28D894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17098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(3) Recurse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2D4173-B53F-06D3-6F79-0A49DC8EFA29}"/>
              </a:ext>
            </a:extLst>
          </p:cNvPr>
          <p:cNvCxnSpPr>
            <a:cxnSpLocks/>
          </p:cNvCxnSpPr>
          <p:nvPr/>
        </p:nvCxnSpPr>
        <p:spPr>
          <a:xfrm flipH="1">
            <a:off x="2722692" y="1589209"/>
            <a:ext cx="1525869" cy="856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96C604-F473-C372-1D16-175AAD497170}"/>
              </a:ext>
            </a:extLst>
          </p:cNvPr>
          <p:cNvCxnSpPr>
            <a:cxnSpLocks/>
          </p:cNvCxnSpPr>
          <p:nvPr/>
        </p:nvCxnSpPr>
        <p:spPr>
          <a:xfrm>
            <a:off x="4892738" y="1589209"/>
            <a:ext cx="1233689" cy="7729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9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4248561" y="126712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2400602" y="1927573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1211834" y="321592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1978931" y="321592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3347042" y="3238711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865799" y="1930294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4989350" y="3238711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5756448" y="3238711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6992965" y="3238711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9C7AD930-917B-66AD-F542-9C172C28D894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17098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(3) Recurse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505FE-E0B7-DB7B-F5D5-28C4BFA55976}"/>
              </a:ext>
            </a:extLst>
          </p:cNvPr>
          <p:cNvCxnSpPr>
            <a:cxnSpLocks/>
          </p:cNvCxnSpPr>
          <p:nvPr/>
        </p:nvCxnSpPr>
        <p:spPr>
          <a:xfrm flipH="1">
            <a:off x="3108960" y="1589209"/>
            <a:ext cx="1139601" cy="4605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4EC604-9A4A-20B8-A5B2-D29B3AED80B5}"/>
              </a:ext>
            </a:extLst>
          </p:cNvPr>
          <p:cNvCxnSpPr>
            <a:cxnSpLocks/>
          </p:cNvCxnSpPr>
          <p:nvPr/>
        </p:nvCxnSpPr>
        <p:spPr>
          <a:xfrm>
            <a:off x="4892738" y="1589209"/>
            <a:ext cx="973061" cy="5291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0AFA44-CFC0-0035-330F-3ACB0F104420}"/>
              </a:ext>
            </a:extLst>
          </p:cNvPr>
          <p:cNvCxnSpPr>
            <a:cxnSpLocks/>
          </p:cNvCxnSpPr>
          <p:nvPr/>
        </p:nvCxnSpPr>
        <p:spPr>
          <a:xfrm flipH="1">
            <a:off x="1856011" y="2321984"/>
            <a:ext cx="544591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66CF63-D67F-F7C3-548E-CE2D9E3F3EFC}"/>
              </a:ext>
            </a:extLst>
          </p:cNvPr>
          <p:cNvCxnSpPr>
            <a:cxnSpLocks/>
          </p:cNvCxnSpPr>
          <p:nvPr/>
        </p:nvCxnSpPr>
        <p:spPr>
          <a:xfrm>
            <a:off x="3044779" y="2321984"/>
            <a:ext cx="644177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C6928-7E37-5327-938C-09757933E600}"/>
              </a:ext>
            </a:extLst>
          </p:cNvPr>
          <p:cNvCxnSpPr>
            <a:cxnSpLocks/>
          </p:cNvCxnSpPr>
          <p:nvPr/>
        </p:nvCxnSpPr>
        <p:spPr>
          <a:xfrm flipH="1">
            <a:off x="5321208" y="2321984"/>
            <a:ext cx="544591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302766-91B9-D6D4-5FE6-9C8A60759DC5}"/>
              </a:ext>
            </a:extLst>
          </p:cNvPr>
          <p:cNvCxnSpPr>
            <a:cxnSpLocks/>
          </p:cNvCxnSpPr>
          <p:nvPr/>
        </p:nvCxnSpPr>
        <p:spPr>
          <a:xfrm>
            <a:off x="6509976" y="2321984"/>
            <a:ext cx="644177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4248561" y="126712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2400602" y="1927573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1211834" y="321592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1978931" y="3215927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3347042" y="3238711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865799" y="1930294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4989350" y="3238711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5756448" y="3238711"/>
            <a:ext cx="644177" cy="6441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6992965" y="3238711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9C7AD930-917B-66AD-F542-9C172C28D894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17098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(3) Recurse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8CF40-C4E4-B70C-5BAD-BB7E83ED7277}"/>
              </a:ext>
            </a:extLst>
          </p:cNvPr>
          <p:cNvCxnSpPr>
            <a:cxnSpLocks/>
          </p:cNvCxnSpPr>
          <p:nvPr/>
        </p:nvCxnSpPr>
        <p:spPr>
          <a:xfrm flipH="1">
            <a:off x="3108960" y="1589209"/>
            <a:ext cx="1139601" cy="4605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A83A66-83F4-026C-CB43-F7AD69FF27C4}"/>
              </a:ext>
            </a:extLst>
          </p:cNvPr>
          <p:cNvCxnSpPr>
            <a:cxnSpLocks/>
          </p:cNvCxnSpPr>
          <p:nvPr/>
        </p:nvCxnSpPr>
        <p:spPr>
          <a:xfrm>
            <a:off x="4892738" y="1589209"/>
            <a:ext cx="973061" cy="5291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80A564-9327-14FF-35A5-25FEC2540CA9}"/>
              </a:ext>
            </a:extLst>
          </p:cNvPr>
          <p:cNvCxnSpPr>
            <a:cxnSpLocks/>
          </p:cNvCxnSpPr>
          <p:nvPr/>
        </p:nvCxnSpPr>
        <p:spPr>
          <a:xfrm flipH="1">
            <a:off x="1856011" y="2321984"/>
            <a:ext cx="544591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C6AB51-AC2D-28E8-6049-45FBAF03CF0F}"/>
              </a:ext>
            </a:extLst>
          </p:cNvPr>
          <p:cNvCxnSpPr>
            <a:cxnSpLocks/>
          </p:cNvCxnSpPr>
          <p:nvPr/>
        </p:nvCxnSpPr>
        <p:spPr>
          <a:xfrm>
            <a:off x="3044779" y="2321984"/>
            <a:ext cx="644177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2041-2B1E-1D49-431B-63468FC77A23}"/>
              </a:ext>
            </a:extLst>
          </p:cNvPr>
          <p:cNvCxnSpPr>
            <a:cxnSpLocks/>
          </p:cNvCxnSpPr>
          <p:nvPr/>
        </p:nvCxnSpPr>
        <p:spPr>
          <a:xfrm flipH="1">
            <a:off x="5321208" y="2321984"/>
            <a:ext cx="544591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18AB79-2DAC-9959-2D05-25EE43586904}"/>
              </a:ext>
            </a:extLst>
          </p:cNvPr>
          <p:cNvCxnSpPr>
            <a:cxnSpLocks/>
          </p:cNvCxnSpPr>
          <p:nvPr/>
        </p:nvCxnSpPr>
        <p:spPr>
          <a:xfrm>
            <a:off x="6509976" y="2321984"/>
            <a:ext cx="644177" cy="7717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3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Trees Review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B9A78-EDC6-61C7-7F47-742F8D14A28C}"/>
              </a:ext>
            </a:extLst>
          </p:cNvPr>
          <p:cNvSpPr/>
          <p:nvPr/>
        </p:nvSpPr>
        <p:spPr>
          <a:xfrm>
            <a:off x="4248561" y="126712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91437-3B25-0EDC-E59A-44302ED3EA17}"/>
              </a:ext>
            </a:extLst>
          </p:cNvPr>
          <p:cNvSpPr/>
          <p:nvPr/>
        </p:nvSpPr>
        <p:spPr>
          <a:xfrm>
            <a:off x="2400602" y="1927573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6EA0D-9C65-25FD-CEC9-EDFE79C441A3}"/>
              </a:ext>
            </a:extLst>
          </p:cNvPr>
          <p:cNvSpPr/>
          <p:nvPr/>
        </p:nvSpPr>
        <p:spPr>
          <a:xfrm>
            <a:off x="1211834" y="289383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AAFB3-779F-1CE7-46AB-4DC620E1C807}"/>
              </a:ext>
            </a:extLst>
          </p:cNvPr>
          <p:cNvSpPr/>
          <p:nvPr/>
        </p:nvSpPr>
        <p:spPr>
          <a:xfrm>
            <a:off x="2208755" y="379091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D14A-D648-ACE1-4273-F56390DFED78}"/>
              </a:ext>
            </a:extLst>
          </p:cNvPr>
          <p:cNvSpPr/>
          <p:nvPr/>
        </p:nvSpPr>
        <p:spPr>
          <a:xfrm>
            <a:off x="3347042" y="291662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1C7D8-40CE-B869-9BFB-29288B41DCBE}"/>
              </a:ext>
            </a:extLst>
          </p:cNvPr>
          <p:cNvSpPr/>
          <p:nvPr/>
        </p:nvSpPr>
        <p:spPr>
          <a:xfrm>
            <a:off x="5865799" y="1930294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91D0-B59C-7063-A619-FA920E3AC637}"/>
              </a:ext>
            </a:extLst>
          </p:cNvPr>
          <p:cNvSpPr/>
          <p:nvPr/>
        </p:nvSpPr>
        <p:spPr>
          <a:xfrm>
            <a:off x="4989350" y="291662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73A27-9535-C471-4C49-C2BE984307E3}"/>
              </a:ext>
            </a:extLst>
          </p:cNvPr>
          <p:cNvSpPr/>
          <p:nvPr/>
        </p:nvSpPr>
        <p:spPr>
          <a:xfrm>
            <a:off x="5879314" y="379091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044BC-54D4-7421-C476-316CD388473C}"/>
              </a:ext>
            </a:extLst>
          </p:cNvPr>
          <p:cNvSpPr/>
          <p:nvPr/>
        </p:nvSpPr>
        <p:spPr>
          <a:xfrm>
            <a:off x="6992965" y="291662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9C7AD930-917B-66AD-F542-9C172C28D894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17098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(3) Recurse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6C29DE-60A2-8F19-AC37-CDE4FF4E9AF3}"/>
              </a:ext>
            </a:extLst>
          </p:cNvPr>
          <p:cNvCxnSpPr>
            <a:cxnSpLocks/>
          </p:cNvCxnSpPr>
          <p:nvPr/>
        </p:nvCxnSpPr>
        <p:spPr>
          <a:xfrm flipH="1">
            <a:off x="3108960" y="1589209"/>
            <a:ext cx="1139601" cy="4605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950AC4-CDD7-D7A1-DE15-610ED2CFA700}"/>
              </a:ext>
            </a:extLst>
          </p:cNvPr>
          <p:cNvCxnSpPr>
            <a:cxnSpLocks/>
          </p:cNvCxnSpPr>
          <p:nvPr/>
        </p:nvCxnSpPr>
        <p:spPr>
          <a:xfrm>
            <a:off x="4892738" y="1589209"/>
            <a:ext cx="973061" cy="5291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18D98-F678-9201-CA90-DCA6E493AB5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533923" y="2321984"/>
            <a:ext cx="866679" cy="5718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852A53-F943-9628-B1A9-B3A5C71924FE}"/>
              </a:ext>
            </a:extLst>
          </p:cNvPr>
          <p:cNvCxnSpPr>
            <a:cxnSpLocks/>
          </p:cNvCxnSpPr>
          <p:nvPr/>
        </p:nvCxnSpPr>
        <p:spPr>
          <a:xfrm>
            <a:off x="3044779" y="2321984"/>
            <a:ext cx="658541" cy="5718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38F79C-5F0B-7842-49F0-B426D84EA4DD}"/>
              </a:ext>
            </a:extLst>
          </p:cNvPr>
          <p:cNvCxnSpPr>
            <a:cxnSpLocks/>
          </p:cNvCxnSpPr>
          <p:nvPr/>
        </p:nvCxnSpPr>
        <p:spPr>
          <a:xfrm flipH="1">
            <a:off x="5273040" y="2321984"/>
            <a:ext cx="592759" cy="5718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EBA15-D923-8D57-F7F1-F29EA5B73927}"/>
              </a:ext>
            </a:extLst>
          </p:cNvPr>
          <p:cNvCxnSpPr>
            <a:cxnSpLocks/>
          </p:cNvCxnSpPr>
          <p:nvPr/>
        </p:nvCxnSpPr>
        <p:spPr>
          <a:xfrm>
            <a:off x="6509976" y="2321984"/>
            <a:ext cx="759504" cy="5718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6D29E-26B7-9329-C2B4-676E6F12D000}"/>
              </a:ext>
            </a:extLst>
          </p:cNvPr>
          <p:cNvCxnSpPr>
            <a:cxnSpLocks/>
          </p:cNvCxnSpPr>
          <p:nvPr/>
        </p:nvCxnSpPr>
        <p:spPr>
          <a:xfrm>
            <a:off x="5638524" y="3334807"/>
            <a:ext cx="549363" cy="4333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E1A08F-8706-E862-FC89-255FF3A30BDE}"/>
              </a:ext>
            </a:extLst>
          </p:cNvPr>
          <p:cNvCxnSpPr>
            <a:cxnSpLocks/>
          </p:cNvCxnSpPr>
          <p:nvPr/>
        </p:nvCxnSpPr>
        <p:spPr>
          <a:xfrm>
            <a:off x="1901031" y="3334807"/>
            <a:ext cx="549363" cy="4333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3" name="Google Shape;336;p36">
            <a:extLst>
              <a:ext uri="{FF2B5EF4-FFF2-40B4-BE49-F238E27FC236}">
                <a16:creationId xmlns:a16="http://schemas.microsoft.com/office/drawing/2014/main" id="{9C7AD930-917B-66AD-F542-9C172C28D894}"/>
              </a:ext>
            </a:extLst>
          </p:cNvPr>
          <p:cNvSpPr txBox="1">
            <a:spLocks/>
          </p:cNvSpPr>
          <p:nvPr/>
        </p:nvSpPr>
        <p:spPr>
          <a:xfrm>
            <a:off x="945571" y="2501263"/>
            <a:ext cx="17098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(3) Recurse</a:t>
            </a:r>
          </a:p>
        </p:txBody>
      </p:sp>
      <p:sp>
        <p:nvSpPr>
          <p:cNvPr id="19" name="Google Shape;336;p36">
            <a:extLst>
              <a:ext uri="{FF2B5EF4-FFF2-40B4-BE49-F238E27FC236}">
                <a16:creationId xmlns:a16="http://schemas.microsoft.com/office/drawing/2014/main" id="{2C807F08-37FC-BE9B-A455-2A8C1C766CB0}"/>
              </a:ext>
            </a:extLst>
          </p:cNvPr>
          <p:cNvSpPr txBox="1">
            <a:spLocks/>
          </p:cNvSpPr>
          <p:nvPr/>
        </p:nvSpPr>
        <p:spPr>
          <a:xfrm>
            <a:off x="945571" y="1429295"/>
            <a:ext cx="413037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(1) Take first element as root</a:t>
            </a:r>
          </a:p>
        </p:txBody>
      </p:sp>
      <p:sp>
        <p:nvSpPr>
          <p:cNvPr id="20" name="Google Shape;336;p36">
            <a:extLst>
              <a:ext uri="{FF2B5EF4-FFF2-40B4-BE49-F238E27FC236}">
                <a16:creationId xmlns:a16="http://schemas.microsoft.com/office/drawing/2014/main" id="{53393C22-4ACE-C8E9-1A1F-B716DDF91D4A}"/>
              </a:ext>
            </a:extLst>
          </p:cNvPr>
          <p:cNvSpPr txBox="1">
            <a:spLocks/>
          </p:cNvSpPr>
          <p:nvPr/>
        </p:nvSpPr>
        <p:spPr>
          <a:xfrm>
            <a:off x="945571" y="1959916"/>
            <a:ext cx="725285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(2) Find position of first element larger than the value</a:t>
            </a: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1CDC7256-B5F0-18D2-5593-E12E0BE7D1AC}"/>
              </a:ext>
            </a:extLst>
          </p:cNvPr>
          <p:cNvSpPr txBox="1">
            <a:spLocks/>
          </p:cNvSpPr>
          <p:nvPr/>
        </p:nvSpPr>
        <p:spPr>
          <a:xfrm>
            <a:off x="945571" y="3031884"/>
            <a:ext cx="697085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(4) Set left child of the root to be the BST returned from left sequence, set right child to be the BST returned from right sequence.</a:t>
            </a:r>
          </a:p>
        </p:txBody>
      </p:sp>
      <p:sp>
        <p:nvSpPr>
          <p:cNvPr id="22" name="Google Shape;336;p36">
            <a:extLst>
              <a:ext uri="{FF2B5EF4-FFF2-40B4-BE49-F238E27FC236}">
                <a16:creationId xmlns:a16="http://schemas.microsoft.com/office/drawing/2014/main" id="{01F360CA-1392-8C3E-03D5-EC939863F9D5}"/>
              </a:ext>
            </a:extLst>
          </p:cNvPr>
          <p:cNvSpPr txBox="1">
            <a:spLocks/>
          </p:cNvSpPr>
          <p:nvPr/>
        </p:nvSpPr>
        <p:spPr>
          <a:xfrm>
            <a:off x="663565" y="723469"/>
            <a:ext cx="5310515" cy="4641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Construct BST from Preorder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356503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Can you propose a way using non-recursive DFS and BFS to traverse a tree? </a:t>
            </a:r>
          </a:p>
        </p:txBody>
      </p:sp>
    </p:spTree>
    <p:extLst>
      <p:ext uri="{BB962C8B-B14F-4D97-AF65-F5344CB8AC3E}">
        <p14:creationId xmlns:p14="http://schemas.microsoft.com/office/powerpoint/2010/main" val="356991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B16078-39E9-D4C2-CC2F-2F2A69500A06}"/>
              </a:ext>
            </a:extLst>
          </p:cNvPr>
          <p:cNvSpPr/>
          <p:nvPr/>
        </p:nvSpPr>
        <p:spPr>
          <a:xfrm>
            <a:off x="938784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F34F-0BC3-D227-E3E2-3607E1892B9F}"/>
              </a:ext>
            </a:extLst>
          </p:cNvPr>
          <p:cNvSpPr/>
          <p:nvPr/>
        </p:nvSpPr>
        <p:spPr>
          <a:xfrm>
            <a:off x="9883443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13449-815D-3A2A-66D8-9CC70B99D90C}"/>
              </a:ext>
            </a:extLst>
          </p:cNvPr>
          <p:cNvSpPr/>
          <p:nvPr/>
        </p:nvSpPr>
        <p:spPr>
          <a:xfrm>
            <a:off x="1035304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C803C-EE0C-B9F2-59D0-898A85C53278}"/>
              </a:ext>
            </a:extLst>
          </p:cNvPr>
          <p:cNvSpPr/>
          <p:nvPr/>
        </p:nvSpPr>
        <p:spPr>
          <a:xfrm>
            <a:off x="4815840" y="1847480"/>
            <a:ext cx="4328160" cy="225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Recall: Stack and Queue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BB2584-D050-DCF7-AE31-F1293DADF520}"/>
              </a:ext>
            </a:extLst>
          </p:cNvPr>
          <p:cNvCxnSpPr/>
          <p:nvPr/>
        </p:nvCxnSpPr>
        <p:spPr>
          <a:xfrm>
            <a:off x="15925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652F1E-CBC8-530B-6D35-E5A5EC762814}"/>
              </a:ext>
            </a:extLst>
          </p:cNvPr>
          <p:cNvCxnSpPr/>
          <p:nvPr/>
        </p:nvCxnSpPr>
        <p:spPr>
          <a:xfrm>
            <a:off x="15925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47142-2F49-D6B0-5C8E-59BA9A3AA498}"/>
              </a:ext>
            </a:extLst>
          </p:cNvPr>
          <p:cNvCxnSpPr/>
          <p:nvPr/>
        </p:nvCxnSpPr>
        <p:spPr>
          <a:xfrm>
            <a:off x="50596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49FA6-564F-A81B-7554-FF3295B7C511}"/>
              </a:ext>
            </a:extLst>
          </p:cNvPr>
          <p:cNvCxnSpPr/>
          <p:nvPr/>
        </p:nvCxnSpPr>
        <p:spPr>
          <a:xfrm>
            <a:off x="50596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7F59D-40F2-3916-4779-2B2FF0878FE0}"/>
              </a:ext>
            </a:extLst>
          </p:cNvPr>
          <p:cNvCxnSpPr>
            <a:cxnSpLocks/>
          </p:cNvCxnSpPr>
          <p:nvPr/>
        </p:nvCxnSpPr>
        <p:spPr>
          <a:xfrm>
            <a:off x="5059680" y="2416969"/>
            <a:ext cx="0" cy="7762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27DD8-5720-83B1-413B-D408D4C8436B}"/>
              </a:ext>
            </a:extLst>
          </p:cNvPr>
          <p:cNvSpPr/>
          <p:nvPr/>
        </p:nvSpPr>
        <p:spPr>
          <a:xfrm>
            <a:off x="1300638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9C1D0-3B8E-2746-5670-2A495238F978}"/>
              </a:ext>
            </a:extLst>
          </p:cNvPr>
          <p:cNvSpPr/>
          <p:nvPr/>
        </p:nvSpPr>
        <p:spPr>
          <a:xfrm>
            <a:off x="13501992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FE4FD-EFDB-36DE-7875-0F7604147C13}"/>
              </a:ext>
            </a:extLst>
          </p:cNvPr>
          <p:cNvSpPr/>
          <p:nvPr/>
        </p:nvSpPr>
        <p:spPr>
          <a:xfrm>
            <a:off x="1397158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7EA22CFF-79A5-484D-84D4-4F15FEF60CE6}"/>
              </a:ext>
            </a:extLst>
          </p:cNvPr>
          <p:cNvSpPr txBox="1">
            <a:spLocks/>
          </p:cNvSpPr>
          <p:nvPr/>
        </p:nvSpPr>
        <p:spPr>
          <a:xfrm>
            <a:off x="1455723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Queue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(First In, First Out)</a:t>
            </a:r>
          </a:p>
        </p:txBody>
      </p:sp>
      <p:sp>
        <p:nvSpPr>
          <p:cNvPr id="22" name="Google Shape;336;p36">
            <a:extLst>
              <a:ext uri="{FF2B5EF4-FFF2-40B4-BE49-F238E27FC236}">
                <a16:creationId xmlns:a16="http://schemas.microsoft.com/office/drawing/2014/main" id="{CEA55A6F-4D30-EC64-0935-350158EF17DE}"/>
              </a:ext>
            </a:extLst>
          </p:cNvPr>
          <p:cNvSpPr txBox="1">
            <a:spLocks/>
          </p:cNvSpPr>
          <p:nvPr/>
        </p:nvSpPr>
        <p:spPr>
          <a:xfrm>
            <a:off x="4869484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Stack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(Last In, First Out)</a:t>
            </a:r>
          </a:p>
        </p:txBody>
      </p:sp>
    </p:spTree>
    <p:extLst>
      <p:ext uri="{BB962C8B-B14F-4D97-AF65-F5344CB8AC3E}">
        <p14:creationId xmlns:p14="http://schemas.microsoft.com/office/powerpoint/2010/main" val="130495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B16078-39E9-D4C2-CC2F-2F2A69500A06}"/>
              </a:ext>
            </a:extLst>
          </p:cNvPr>
          <p:cNvSpPr/>
          <p:nvPr/>
        </p:nvSpPr>
        <p:spPr>
          <a:xfrm>
            <a:off x="159258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F34F-0BC3-D227-E3E2-3607E1892B9F}"/>
              </a:ext>
            </a:extLst>
          </p:cNvPr>
          <p:cNvSpPr/>
          <p:nvPr/>
        </p:nvSpPr>
        <p:spPr>
          <a:xfrm>
            <a:off x="9883443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13449-815D-3A2A-66D8-9CC70B99D90C}"/>
              </a:ext>
            </a:extLst>
          </p:cNvPr>
          <p:cNvSpPr/>
          <p:nvPr/>
        </p:nvSpPr>
        <p:spPr>
          <a:xfrm>
            <a:off x="1035304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C803C-EE0C-B9F2-59D0-898A85C53278}"/>
              </a:ext>
            </a:extLst>
          </p:cNvPr>
          <p:cNvSpPr/>
          <p:nvPr/>
        </p:nvSpPr>
        <p:spPr>
          <a:xfrm>
            <a:off x="4815840" y="1847480"/>
            <a:ext cx="4328160" cy="225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Recall: Stack and Queue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BB2584-D050-DCF7-AE31-F1293DADF520}"/>
              </a:ext>
            </a:extLst>
          </p:cNvPr>
          <p:cNvCxnSpPr/>
          <p:nvPr/>
        </p:nvCxnSpPr>
        <p:spPr>
          <a:xfrm>
            <a:off x="15925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652F1E-CBC8-530B-6D35-E5A5EC762814}"/>
              </a:ext>
            </a:extLst>
          </p:cNvPr>
          <p:cNvCxnSpPr/>
          <p:nvPr/>
        </p:nvCxnSpPr>
        <p:spPr>
          <a:xfrm>
            <a:off x="15925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47142-2F49-D6B0-5C8E-59BA9A3AA498}"/>
              </a:ext>
            </a:extLst>
          </p:cNvPr>
          <p:cNvCxnSpPr/>
          <p:nvPr/>
        </p:nvCxnSpPr>
        <p:spPr>
          <a:xfrm>
            <a:off x="50596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49FA6-564F-A81B-7554-FF3295B7C511}"/>
              </a:ext>
            </a:extLst>
          </p:cNvPr>
          <p:cNvCxnSpPr/>
          <p:nvPr/>
        </p:nvCxnSpPr>
        <p:spPr>
          <a:xfrm>
            <a:off x="50596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7F59D-40F2-3916-4779-2B2FF0878FE0}"/>
              </a:ext>
            </a:extLst>
          </p:cNvPr>
          <p:cNvCxnSpPr>
            <a:cxnSpLocks/>
          </p:cNvCxnSpPr>
          <p:nvPr/>
        </p:nvCxnSpPr>
        <p:spPr>
          <a:xfrm>
            <a:off x="5059680" y="2416969"/>
            <a:ext cx="0" cy="7762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27DD8-5720-83B1-413B-D408D4C8436B}"/>
              </a:ext>
            </a:extLst>
          </p:cNvPr>
          <p:cNvSpPr/>
          <p:nvPr/>
        </p:nvSpPr>
        <p:spPr>
          <a:xfrm>
            <a:off x="521112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9C1D0-3B8E-2746-5670-2A495238F978}"/>
              </a:ext>
            </a:extLst>
          </p:cNvPr>
          <p:cNvSpPr/>
          <p:nvPr/>
        </p:nvSpPr>
        <p:spPr>
          <a:xfrm>
            <a:off x="13501992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FE4FD-EFDB-36DE-7875-0F7604147C13}"/>
              </a:ext>
            </a:extLst>
          </p:cNvPr>
          <p:cNvSpPr/>
          <p:nvPr/>
        </p:nvSpPr>
        <p:spPr>
          <a:xfrm>
            <a:off x="1397158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7EA22CFF-79A5-484D-84D4-4F15FEF60CE6}"/>
              </a:ext>
            </a:extLst>
          </p:cNvPr>
          <p:cNvSpPr txBox="1">
            <a:spLocks/>
          </p:cNvSpPr>
          <p:nvPr/>
        </p:nvSpPr>
        <p:spPr>
          <a:xfrm>
            <a:off x="1455723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Queue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(First In, First Out)</a:t>
            </a:r>
          </a:p>
        </p:txBody>
      </p:sp>
      <p:sp>
        <p:nvSpPr>
          <p:cNvPr id="22" name="Google Shape;336;p36">
            <a:extLst>
              <a:ext uri="{FF2B5EF4-FFF2-40B4-BE49-F238E27FC236}">
                <a16:creationId xmlns:a16="http://schemas.microsoft.com/office/drawing/2014/main" id="{CEA55A6F-4D30-EC64-0935-350158EF17DE}"/>
              </a:ext>
            </a:extLst>
          </p:cNvPr>
          <p:cNvSpPr txBox="1">
            <a:spLocks/>
          </p:cNvSpPr>
          <p:nvPr/>
        </p:nvSpPr>
        <p:spPr>
          <a:xfrm>
            <a:off x="4869484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Stack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(Last In, First Out)</a:t>
            </a:r>
          </a:p>
        </p:txBody>
      </p:sp>
    </p:spTree>
    <p:extLst>
      <p:ext uri="{BB962C8B-B14F-4D97-AF65-F5344CB8AC3E}">
        <p14:creationId xmlns:p14="http://schemas.microsoft.com/office/powerpoint/2010/main" val="346119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B16078-39E9-D4C2-CC2F-2F2A69500A06}"/>
              </a:ext>
            </a:extLst>
          </p:cNvPr>
          <p:cNvSpPr/>
          <p:nvPr/>
        </p:nvSpPr>
        <p:spPr>
          <a:xfrm>
            <a:off x="159258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F34F-0BC3-D227-E3E2-3607E1892B9F}"/>
              </a:ext>
            </a:extLst>
          </p:cNvPr>
          <p:cNvSpPr/>
          <p:nvPr/>
        </p:nvSpPr>
        <p:spPr>
          <a:xfrm>
            <a:off x="211836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13449-815D-3A2A-66D8-9CC70B99D90C}"/>
              </a:ext>
            </a:extLst>
          </p:cNvPr>
          <p:cNvSpPr/>
          <p:nvPr/>
        </p:nvSpPr>
        <p:spPr>
          <a:xfrm>
            <a:off x="1035304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C803C-EE0C-B9F2-59D0-898A85C53278}"/>
              </a:ext>
            </a:extLst>
          </p:cNvPr>
          <p:cNvSpPr/>
          <p:nvPr/>
        </p:nvSpPr>
        <p:spPr>
          <a:xfrm>
            <a:off x="4815840" y="1847480"/>
            <a:ext cx="4328160" cy="225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Recall: Stack and Queue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BB2584-D050-DCF7-AE31-F1293DADF520}"/>
              </a:ext>
            </a:extLst>
          </p:cNvPr>
          <p:cNvCxnSpPr/>
          <p:nvPr/>
        </p:nvCxnSpPr>
        <p:spPr>
          <a:xfrm>
            <a:off x="15925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652F1E-CBC8-530B-6D35-E5A5EC762814}"/>
              </a:ext>
            </a:extLst>
          </p:cNvPr>
          <p:cNvCxnSpPr/>
          <p:nvPr/>
        </p:nvCxnSpPr>
        <p:spPr>
          <a:xfrm>
            <a:off x="15925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47142-2F49-D6B0-5C8E-59BA9A3AA498}"/>
              </a:ext>
            </a:extLst>
          </p:cNvPr>
          <p:cNvCxnSpPr/>
          <p:nvPr/>
        </p:nvCxnSpPr>
        <p:spPr>
          <a:xfrm>
            <a:off x="50596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49FA6-564F-A81B-7554-FF3295B7C511}"/>
              </a:ext>
            </a:extLst>
          </p:cNvPr>
          <p:cNvCxnSpPr/>
          <p:nvPr/>
        </p:nvCxnSpPr>
        <p:spPr>
          <a:xfrm>
            <a:off x="50596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7F59D-40F2-3916-4779-2B2FF0878FE0}"/>
              </a:ext>
            </a:extLst>
          </p:cNvPr>
          <p:cNvCxnSpPr>
            <a:cxnSpLocks/>
          </p:cNvCxnSpPr>
          <p:nvPr/>
        </p:nvCxnSpPr>
        <p:spPr>
          <a:xfrm>
            <a:off x="5059680" y="2416969"/>
            <a:ext cx="0" cy="7762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27DD8-5720-83B1-413B-D408D4C8436B}"/>
              </a:ext>
            </a:extLst>
          </p:cNvPr>
          <p:cNvSpPr/>
          <p:nvPr/>
        </p:nvSpPr>
        <p:spPr>
          <a:xfrm>
            <a:off x="521112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9C1D0-3B8E-2746-5670-2A495238F978}"/>
              </a:ext>
            </a:extLst>
          </p:cNvPr>
          <p:cNvSpPr/>
          <p:nvPr/>
        </p:nvSpPr>
        <p:spPr>
          <a:xfrm>
            <a:off x="573690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FE4FD-EFDB-36DE-7875-0F7604147C13}"/>
              </a:ext>
            </a:extLst>
          </p:cNvPr>
          <p:cNvSpPr/>
          <p:nvPr/>
        </p:nvSpPr>
        <p:spPr>
          <a:xfrm>
            <a:off x="1397158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7EA22CFF-79A5-484D-84D4-4F15FEF60CE6}"/>
              </a:ext>
            </a:extLst>
          </p:cNvPr>
          <p:cNvSpPr txBox="1">
            <a:spLocks/>
          </p:cNvSpPr>
          <p:nvPr/>
        </p:nvSpPr>
        <p:spPr>
          <a:xfrm>
            <a:off x="1455723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Queue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(First In, First Out)</a:t>
            </a:r>
          </a:p>
        </p:txBody>
      </p:sp>
      <p:sp>
        <p:nvSpPr>
          <p:cNvPr id="22" name="Google Shape;336;p36">
            <a:extLst>
              <a:ext uri="{FF2B5EF4-FFF2-40B4-BE49-F238E27FC236}">
                <a16:creationId xmlns:a16="http://schemas.microsoft.com/office/drawing/2014/main" id="{CEA55A6F-4D30-EC64-0935-350158EF17DE}"/>
              </a:ext>
            </a:extLst>
          </p:cNvPr>
          <p:cNvSpPr txBox="1">
            <a:spLocks/>
          </p:cNvSpPr>
          <p:nvPr/>
        </p:nvSpPr>
        <p:spPr>
          <a:xfrm>
            <a:off x="4869484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Stack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(Last In, First Out)</a:t>
            </a:r>
          </a:p>
        </p:txBody>
      </p:sp>
    </p:spTree>
    <p:extLst>
      <p:ext uri="{BB962C8B-B14F-4D97-AF65-F5344CB8AC3E}">
        <p14:creationId xmlns:p14="http://schemas.microsoft.com/office/powerpoint/2010/main" val="385424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4" name="Google Shape;337;p36">
            <a:extLst>
              <a:ext uri="{FF2B5EF4-FFF2-40B4-BE49-F238E27FC236}">
                <a16:creationId xmlns:a16="http://schemas.microsoft.com/office/drawing/2014/main" id="{E149FF1F-C5A5-DE5B-C597-8B46E57F41FD}"/>
              </a:ext>
            </a:extLst>
          </p:cNvPr>
          <p:cNvSpPr txBox="1">
            <a:spLocks/>
          </p:cNvSpPr>
          <p:nvPr/>
        </p:nvSpPr>
        <p:spPr>
          <a:xfrm>
            <a:off x="764636" y="711267"/>
            <a:ext cx="3236748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Tree with height h</a:t>
            </a:r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E827DB28-515F-6432-6384-2B542FD08AF9}"/>
              </a:ext>
            </a:extLst>
          </p:cNvPr>
          <p:cNvSpPr txBox="1">
            <a:spLocks/>
          </p:cNvSpPr>
          <p:nvPr/>
        </p:nvSpPr>
        <p:spPr>
          <a:xfrm>
            <a:off x="1335249" y="1586074"/>
            <a:ext cx="670342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1 + 2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2 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 </a:t>
            </a: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+ … + 2</a:t>
            </a:r>
            <a:r>
              <a:rPr lang="en-US" sz="32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h-1</a:t>
            </a:r>
            <a:endParaRPr lang="en-US" sz="3200" dirty="0">
              <a:solidFill>
                <a:schemeClr val="lt1"/>
              </a:solidFill>
              <a:latin typeface="Montserrat SemiBold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7;p36">
                <a:extLst>
                  <a:ext uri="{FF2B5EF4-FFF2-40B4-BE49-F238E27FC236}">
                    <a16:creationId xmlns:a16="http://schemas.microsoft.com/office/drawing/2014/main" id="{5DF0B392-F39C-683B-42BE-5C482F2FCF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706" y="3084066"/>
                <a:ext cx="8420517" cy="157915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𝑟</m:t>
                          </m:r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2−1 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lt1"/>
                  </a:solidFill>
                  <a:latin typeface="Montserrat SemiBold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Google Shape;337;p36">
                <a:extLst>
                  <a:ext uri="{FF2B5EF4-FFF2-40B4-BE49-F238E27FC236}">
                    <a16:creationId xmlns:a16="http://schemas.microsoft.com/office/drawing/2014/main" id="{5DF0B392-F39C-683B-42BE-5C482F2FC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6" y="3084066"/>
                <a:ext cx="8420517" cy="1579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37;p36">
            <a:extLst>
              <a:ext uri="{FF2B5EF4-FFF2-40B4-BE49-F238E27FC236}">
                <a16:creationId xmlns:a16="http://schemas.microsoft.com/office/drawing/2014/main" id="{B1BB3BAB-2626-56C0-0049-DA112D6A2FFB}"/>
              </a:ext>
            </a:extLst>
          </p:cNvPr>
          <p:cNvSpPr txBox="1">
            <a:spLocks/>
          </p:cNvSpPr>
          <p:nvPr/>
        </p:nvSpPr>
        <p:spPr>
          <a:xfrm>
            <a:off x="563668" y="2434588"/>
            <a:ext cx="4279637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Geometric Progression</a:t>
            </a:r>
          </a:p>
        </p:txBody>
      </p:sp>
    </p:spTree>
    <p:extLst>
      <p:ext uri="{BB962C8B-B14F-4D97-AF65-F5344CB8AC3E}">
        <p14:creationId xmlns:p14="http://schemas.microsoft.com/office/powerpoint/2010/main" val="48586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B16078-39E9-D4C2-CC2F-2F2A69500A06}"/>
              </a:ext>
            </a:extLst>
          </p:cNvPr>
          <p:cNvSpPr/>
          <p:nvPr/>
        </p:nvSpPr>
        <p:spPr>
          <a:xfrm>
            <a:off x="159258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F34F-0BC3-D227-E3E2-3607E1892B9F}"/>
              </a:ext>
            </a:extLst>
          </p:cNvPr>
          <p:cNvSpPr/>
          <p:nvPr/>
        </p:nvSpPr>
        <p:spPr>
          <a:xfrm>
            <a:off x="211836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13449-815D-3A2A-66D8-9CC70B99D90C}"/>
              </a:ext>
            </a:extLst>
          </p:cNvPr>
          <p:cNvSpPr/>
          <p:nvPr/>
        </p:nvSpPr>
        <p:spPr>
          <a:xfrm>
            <a:off x="2644140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C803C-EE0C-B9F2-59D0-898A85C53278}"/>
              </a:ext>
            </a:extLst>
          </p:cNvPr>
          <p:cNvSpPr/>
          <p:nvPr/>
        </p:nvSpPr>
        <p:spPr>
          <a:xfrm>
            <a:off x="4815840" y="1847480"/>
            <a:ext cx="4328160" cy="225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Recall: Stack and Queue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BB2584-D050-DCF7-AE31-F1293DADF520}"/>
              </a:ext>
            </a:extLst>
          </p:cNvPr>
          <p:cNvCxnSpPr/>
          <p:nvPr/>
        </p:nvCxnSpPr>
        <p:spPr>
          <a:xfrm>
            <a:off x="15925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652F1E-CBC8-530B-6D35-E5A5EC762814}"/>
              </a:ext>
            </a:extLst>
          </p:cNvPr>
          <p:cNvCxnSpPr/>
          <p:nvPr/>
        </p:nvCxnSpPr>
        <p:spPr>
          <a:xfrm>
            <a:off x="15925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47142-2F49-D6B0-5C8E-59BA9A3AA498}"/>
              </a:ext>
            </a:extLst>
          </p:cNvPr>
          <p:cNvCxnSpPr/>
          <p:nvPr/>
        </p:nvCxnSpPr>
        <p:spPr>
          <a:xfrm>
            <a:off x="50596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49FA6-564F-A81B-7554-FF3295B7C511}"/>
              </a:ext>
            </a:extLst>
          </p:cNvPr>
          <p:cNvCxnSpPr/>
          <p:nvPr/>
        </p:nvCxnSpPr>
        <p:spPr>
          <a:xfrm>
            <a:off x="50596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7F59D-40F2-3916-4779-2B2FF0878FE0}"/>
              </a:ext>
            </a:extLst>
          </p:cNvPr>
          <p:cNvCxnSpPr>
            <a:cxnSpLocks/>
          </p:cNvCxnSpPr>
          <p:nvPr/>
        </p:nvCxnSpPr>
        <p:spPr>
          <a:xfrm>
            <a:off x="5059680" y="2416969"/>
            <a:ext cx="0" cy="7762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27DD8-5720-83B1-413B-D408D4C8436B}"/>
              </a:ext>
            </a:extLst>
          </p:cNvPr>
          <p:cNvSpPr/>
          <p:nvPr/>
        </p:nvSpPr>
        <p:spPr>
          <a:xfrm>
            <a:off x="521112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9C1D0-3B8E-2746-5670-2A495238F978}"/>
              </a:ext>
            </a:extLst>
          </p:cNvPr>
          <p:cNvSpPr/>
          <p:nvPr/>
        </p:nvSpPr>
        <p:spPr>
          <a:xfrm>
            <a:off x="573690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FE4FD-EFDB-36DE-7875-0F7604147C13}"/>
              </a:ext>
            </a:extLst>
          </p:cNvPr>
          <p:cNvSpPr/>
          <p:nvPr/>
        </p:nvSpPr>
        <p:spPr>
          <a:xfrm>
            <a:off x="626268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7EA22CFF-79A5-484D-84D4-4F15FEF60CE6}"/>
              </a:ext>
            </a:extLst>
          </p:cNvPr>
          <p:cNvSpPr txBox="1">
            <a:spLocks/>
          </p:cNvSpPr>
          <p:nvPr/>
        </p:nvSpPr>
        <p:spPr>
          <a:xfrm>
            <a:off x="1455723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Queue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(First In, First Out)</a:t>
            </a:r>
          </a:p>
        </p:txBody>
      </p:sp>
      <p:sp>
        <p:nvSpPr>
          <p:cNvPr id="22" name="Google Shape;336;p36">
            <a:extLst>
              <a:ext uri="{FF2B5EF4-FFF2-40B4-BE49-F238E27FC236}">
                <a16:creationId xmlns:a16="http://schemas.microsoft.com/office/drawing/2014/main" id="{CEA55A6F-4D30-EC64-0935-350158EF17DE}"/>
              </a:ext>
            </a:extLst>
          </p:cNvPr>
          <p:cNvSpPr txBox="1">
            <a:spLocks/>
          </p:cNvSpPr>
          <p:nvPr/>
        </p:nvSpPr>
        <p:spPr>
          <a:xfrm>
            <a:off x="4869484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Stack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(Last In, First Out)</a:t>
            </a:r>
          </a:p>
        </p:txBody>
      </p:sp>
    </p:spTree>
    <p:extLst>
      <p:ext uri="{BB962C8B-B14F-4D97-AF65-F5344CB8AC3E}">
        <p14:creationId xmlns:p14="http://schemas.microsoft.com/office/powerpoint/2010/main" val="3228137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B16078-39E9-D4C2-CC2F-2F2A69500A06}"/>
              </a:ext>
            </a:extLst>
          </p:cNvPr>
          <p:cNvSpPr/>
          <p:nvPr/>
        </p:nvSpPr>
        <p:spPr>
          <a:xfrm>
            <a:off x="826058" y="2571750"/>
            <a:ext cx="442912" cy="44291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1F34F-0BC3-D227-E3E2-3607E1892B9F}"/>
              </a:ext>
            </a:extLst>
          </p:cNvPr>
          <p:cNvSpPr/>
          <p:nvPr/>
        </p:nvSpPr>
        <p:spPr>
          <a:xfrm>
            <a:off x="1630205" y="2571750"/>
            <a:ext cx="442912" cy="425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13449-815D-3A2A-66D8-9CC70B99D90C}"/>
              </a:ext>
            </a:extLst>
          </p:cNvPr>
          <p:cNvSpPr/>
          <p:nvPr/>
        </p:nvSpPr>
        <p:spPr>
          <a:xfrm>
            <a:off x="2155985" y="2571750"/>
            <a:ext cx="442912" cy="425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C803C-EE0C-B9F2-59D0-898A85C53278}"/>
              </a:ext>
            </a:extLst>
          </p:cNvPr>
          <p:cNvSpPr/>
          <p:nvPr/>
        </p:nvSpPr>
        <p:spPr>
          <a:xfrm>
            <a:off x="4815840" y="1847480"/>
            <a:ext cx="4328160" cy="225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Recall: Stack and Queue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BB2584-D050-DCF7-AE31-F1293DADF520}"/>
              </a:ext>
            </a:extLst>
          </p:cNvPr>
          <p:cNvCxnSpPr/>
          <p:nvPr/>
        </p:nvCxnSpPr>
        <p:spPr>
          <a:xfrm>
            <a:off x="15925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652F1E-CBC8-530B-6D35-E5A5EC762814}"/>
              </a:ext>
            </a:extLst>
          </p:cNvPr>
          <p:cNvCxnSpPr/>
          <p:nvPr/>
        </p:nvCxnSpPr>
        <p:spPr>
          <a:xfrm>
            <a:off x="15925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47142-2F49-D6B0-5C8E-59BA9A3AA498}"/>
              </a:ext>
            </a:extLst>
          </p:cNvPr>
          <p:cNvCxnSpPr/>
          <p:nvPr/>
        </p:nvCxnSpPr>
        <p:spPr>
          <a:xfrm>
            <a:off x="5059680" y="244602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49FA6-564F-A81B-7554-FF3295B7C511}"/>
              </a:ext>
            </a:extLst>
          </p:cNvPr>
          <p:cNvCxnSpPr/>
          <p:nvPr/>
        </p:nvCxnSpPr>
        <p:spPr>
          <a:xfrm>
            <a:off x="5059680" y="3162300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7F59D-40F2-3916-4779-2B2FF0878FE0}"/>
              </a:ext>
            </a:extLst>
          </p:cNvPr>
          <p:cNvCxnSpPr>
            <a:cxnSpLocks/>
          </p:cNvCxnSpPr>
          <p:nvPr/>
        </p:nvCxnSpPr>
        <p:spPr>
          <a:xfrm>
            <a:off x="5059680" y="2416969"/>
            <a:ext cx="0" cy="7762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27DD8-5720-83B1-413B-D408D4C8436B}"/>
              </a:ext>
            </a:extLst>
          </p:cNvPr>
          <p:cNvSpPr/>
          <p:nvPr/>
        </p:nvSpPr>
        <p:spPr>
          <a:xfrm>
            <a:off x="521112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9C1D0-3B8E-2746-5670-2A495238F978}"/>
              </a:ext>
            </a:extLst>
          </p:cNvPr>
          <p:cNvSpPr/>
          <p:nvPr/>
        </p:nvSpPr>
        <p:spPr>
          <a:xfrm>
            <a:off x="5736909" y="25717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FE4FD-EFDB-36DE-7875-0F7604147C13}"/>
              </a:ext>
            </a:extLst>
          </p:cNvPr>
          <p:cNvSpPr/>
          <p:nvPr/>
        </p:nvSpPr>
        <p:spPr>
          <a:xfrm>
            <a:off x="7802404" y="2571750"/>
            <a:ext cx="442912" cy="44291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7EA22CFF-79A5-484D-84D4-4F15FEF60CE6}"/>
              </a:ext>
            </a:extLst>
          </p:cNvPr>
          <p:cNvSpPr txBox="1">
            <a:spLocks/>
          </p:cNvSpPr>
          <p:nvPr/>
        </p:nvSpPr>
        <p:spPr>
          <a:xfrm>
            <a:off x="1455723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Queue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(First In, First Out)</a:t>
            </a:r>
          </a:p>
        </p:txBody>
      </p:sp>
      <p:sp>
        <p:nvSpPr>
          <p:cNvPr id="22" name="Google Shape;336;p36">
            <a:extLst>
              <a:ext uri="{FF2B5EF4-FFF2-40B4-BE49-F238E27FC236}">
                <a16:creationId xmlns:a16="http://schemas.microsoft.com/office/drawing/2014/main" id="{CEA55A6F-4D30-EC64-0935-350158EF17DE}"/>
              </a:ext>
            </a:extLst>
          </p:cNvPr>
          <p:cNvSpPr txBox="1">
            <a:spLocks/>
          </p:cNvSpPr>
          <p:nvPr/>
        </p:nvSpPr>
        <p:spPr>
          <a:xfrm>
            <a:off x="4869484" y="3309939"/>
            <a:ext cx="262067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400" dirty="0">
                <a:latin typeface="Montserrat SemiBold" pitchFamily="2" charset="0"/>
              </a:rPr>
              <a:t>Stack</a:t>
            </a:r>
            <a:endParaRPr lang="en-US" sz="2000" dirty="0">
              <a:latin typeface="Montserrat SemiBold" pitchFamily="2" charset="0"/>
            </a:endParaRPr>
          </a:p>
          <a:p>
            <a:pPr algn="ctr"/>
            <a:r>
              <a:rPr lang="en-US" sz="2000" dirty="0">
                <a:latin typeface="Montserrat SemiBold" pitchFamily="2" charset="0"/>
              </a:rPr>
              <a:t>(Last In, First Out)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33285771-BA37-41AE-250C-56E5CCBD5183}"/>
              </a:ext>
            </a:extLst>
          </p:cNvPr>
          <p:cNvSpPr txBox="1">
            <a:spLocks/>
          </p:cNvSpPr>
          <p:nvPr/>
        </p:nvSpPr>
        <p:spPr>
          <a:xfrm>
            <a:off x="668280" y="1845670"/>
            <a:ext cx="39961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600" dirty="0">
                <a:solidFill>
                  <a:srgbClr val="FFC000"/>
                </a:solidFill>
                <a:latin typeface="Montserrat SemiBold" pitchFamily="2" charset="0"/>
              </a:rPr>
              <a:t>A entered first, A will go out first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F4647AEE-0DB0-0CC2-1036-9FA3F8840790}"/>
              </a:ext>
            </a:extLst>
          </p:cNvPr>
          <p:cNvSpPr txBox="1">
            <a:spLocks/>
          </p:cNvSpPr>
          <p:nvPr/>
        </p:nvSpPr>
        <p:spPr>
          <a:xfrm>
            <a:off x="4883279" y="1845670"/>
            <a:ext cx="399611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600" dirty="0">
                <a:solidFill>
                  <a:srgbClr val="FFC000"/>
                </a:solidFill>
                <a:latin typeface="Montserrat SemiBold" pitchFamily="2" charset="0"/>
              </a:rPr>
              <a:t>C entered last, C will go out first</a:t>
            </a:r>
          </a:p>
        </p:txBody>
      </p:sp>
    </p:spTree>
    <p:extLst>
      <p:ext uri="{BB962C8B-B14F-4D97-AF65-F5344CB8AC3E}">
        <p14:creationId xmlns:p14="http://schemas.microsoft.com/office/powerpoint/2010/main" val="420317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Iterative BFS and DFS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BFS: Traverse through each level first, before proceeding to the next level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F1747908-212E-5DE3-1D1D-4B0AA0E02326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63116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Idea: Store the next nodes in a queue</a:t>
            </a:r>
          </a:p>
        </p:txBody>
      </p:sp>
    </p:spTree>
    <p:extLst>
      <p:ext uri="{BB962C8B-B14F-4D97-AF65-F5344CB8AC3E}">
        <p14:creationId xmlns:p14="http://schemas.microsoft.com/office/powerpoint/2010/main" val="203163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100818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106076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111334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2"/>
            <a:ext cx="9144000" cy="817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Starting Tree</a:t>
            </a:r>
          </a:p>
        </p:txBody>
      </p:sp>
    </p:spTree>
    <p:extLst>
      <p:ext uri="{BB962C8B-B14F-4D97-AF65-F5344CB8AC3E}">
        <p14:creationId xmlns:p14="http://schemas.microsoft.com/office/powerpoint/2010/main" val="70845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5376850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106076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111334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Default: Add the root to queue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0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C8A9F9-B0AE-8286-B0EB-C6EECF710B03}"/>
              </a:ext>
            </a:extLst>
          </p:cNvPr>
          <p:cNvSpPr/>
          <p:nvPr/>
        </p:nvSpPr>
        <p:spPr>
          <a:xfrm>
            <a:off x="2946518" y="1448722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A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106076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111334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While there are nodes in queue, traverse that node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3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94189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994472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Explore the children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104705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109962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1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5357586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5883366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Add Children to Queue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104705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109962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6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5357586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5883366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While there are nodes in queue, traverse that node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104705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109962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8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30167-F633-26CB-63E5-BC35A8FAF434}"/>
              </a:ext>
            </a:extLst>
          </p:cNvPr>
          <p:cNvSpPr/>
          <p:nvPr/>
        </p:nvSpPr>
        <p:spPr>
          <a:xfrm>
            <a:off x="2163252" y="2373543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B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5406402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While there are nodes in queue, traverse that node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104705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109962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2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8BEF361-D1BD-DDAF-21E9-04BD5FB86993}"/>
              </a:ext>
            </a:extLst>
          </p:cNvPr>
          <p:cNvSpPr txBox="1">
            <a:spLocks/>
          </p:cNvSpPr>
          <p:nvPr/>
        </p:nvSpPr>
        <p:spPr>
          <a:xfrm>
            <a:off x="2494997" y="3031712"/>
            <a:ext cx="4154005" cy="6427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3200" dirty="0"/>
              <a:t>2</a:t>
            </a:r>
            <a:r>
              <a:rPr lang="en-US" sz="3200" baseline="30000" dirty="0"/>
              <a:t>h</a:t>
            </a:r>
            <a:r>
              <a:rPr lang="en-US" sz="3200" dirty="0"/>
              <a:t> – 1 nodes</a:t>
            </a:r>
            <a:endParaRPr lang="en-SG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B904A-6582-A0F3-1FA9-5B8DE03CE649}"/>
              </a:ext>
            </a:extLst>
          </p:cNvPr>
          <p:cNvSpPr/>
          <p:nvPr/>
        </p:nvSpPr>
        <p:spPr>
          <a:xfrm>
            <a:off x="1860621" y="2220959"/>
            <a:ext cx="1405094" cy="391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78FAA-91B4-6547-4852-B69751242C1B}"/>
              </a:ext>
            </a:extLst>
          </p:cNvPr>
          <p:cNvSpPr/>
          <p:nvPr/>
        </p:nvSpPr>
        <p:spPr>
          <a:xfrm>
            <a:off x="4049486" y="1720530"/>
            <a:ext cx="3568859" cy="391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Google Shape;337;p36">
            <a:extLst>
              <a:ext uri="{FF2B5EF4-FFF2-40B4-BE49-F238E27FC236}">
                <a16:creationId xmlns:a16="http://schemas.microsoft.com/office/drawing/2014/main" id="{992E387C-E62C-CCFB-64FE-A2324399AD42}"/>
              </a:ext>
            </a:extLst>
          </p:cNvPr>
          <p:cNvSpPr txBox="1">
            <a:spLocks/>
          </p:cNvSpPr>
          <p:nvPr/>
        </p:nvSpPr>
        <p:spPr>
          <a:xfrm>
            <a:off x="1522953" y="1084980"/>
            <a:ext cx="6095392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Given a tree with height h, what is the most number of nodes the tree can have?</a:t>
            </a:r>
          </a:p>
        </p:txBody>
      </p:sp>
    </p:spTree>
    <p:extLst>
      <p:ext uri="{BB962C8B-B14F-4D97-AF65-F5344CB8AC3E}">
        <p14:creationId xmlns:p14="http://schemas.microsoft.com/office/powerpoint/2010/main" val="386486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5406402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While there are nodes in queue, traverse that node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104705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109962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9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5406402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Explore the Children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104705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109962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2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5406402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Add Children to Queue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59137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643952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09CFC-2FB7-F241-741D-DCC54525CBE4}"/>
              </a:ext>
            </a:extLst>
          </p:cNvPr>
          <p:cNvSpPr/>
          <p:nvPr/>
        </p:nvSpPr>
        <p:spPr>
          <a:xfrm>
            <a:off x="3762707" y="2359514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C</a:t>
            </a:r>
            <a:endParaRPr lang="en-SG" dirty="0">
              <a:latin typeface="Montserrat SemiBold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While there are nodes in queue, traverse that node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54413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59670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0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While there are nodes in queue, traverse that node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54413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59670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4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Explore Children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54413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59670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153A6-AD15-03AB-0D92-51FFF351D92D}"/>
              </a:ext>
            </a:extLst>
          </p:cNvPr>
          <p:cNvSpPr/>
          <p:nvPr/>
        </p:nvSpPr>
        <p:spPr>
          <a:xfrm>
            <a:off x="10956738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4E257-DBE4-7280-19A4-5B7EC8344A7B}"/>
              </a:ext>
            </a:extLst>
          </p:cNvPr>
          <p:cNvSpPr/>
          <p:nvPr/>
        </p:nvSpPr>
        <p:spPr>
          <a:xfrm>
            <a:off x="11482518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1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FF9225"/>
          </a:solidFill>
          <a:ln>
            <a:solidFill>
              <a:srgbClr val="FF9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FF9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Add Children to Queue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54413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59670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01AC6-9633-B067-6A1C-C86D4A7FDDD3}"/>
              </a:ext>
            </a:extLst>
          </p:cNvPr>
          <p:cNvSpPr/>
          <p:nvPr/>
        </p:nvSpPr>
        <p:spPr>
          <a:xfrm>
            <a:off x="64928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493E4-CB2B-7480-E2DB-6731B7CBEDD0}"/>
              </a:ext>
            </a:extLst>
          </p:cNvPr>
          <p:cNvSpPr/>
          <p:nvPr/>
        </p:nvSpPr>
        <p:spPr>
          <a:xfrm>
            <a:off x="70186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5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02425"/>
            <a:ext cx="463350" cy="4633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23505"/>
            <a:ext cx="232929" cy="4662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23505"/>
            <a:ext cx="232929" cy="4633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Repeat until queue is empty (a.k.a. all nodes traversed)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90BB2-49B4-5970-9616-37874BF69895}"/>
              </a:ext>
            </a:extLst>
          </p:cNvPr>
          <p:cNvSpPr/>
          <p:nvPr/>
        </p:nvSpPr>
        <p:spPr>
          <a:xfrm>
            <a:off x="54413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D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59670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01AC6-9633-B067-6A1C-C86D4A7FDDD3}"/>
              </a:ext>
            </a:extLst>
          </p:cNvPr>
          <p:cNvSpPr/>
          <p:nvPr/>
        </p:nvSpPr>
        <p:spPr>
          <a:xfrm>
            <a:off x="64928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493E4-CB2B-7480-E2DB-6731B7CBEDD0}"/>
              </a:ext>
            </a:extLst>
          </p:cNvPr>
          <p:cNvSpPr/>
          <p:nvPr/>
        </p:nvSpPr>
        <p:spPr>
          <a:xfrm>
            <a:off x="70186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57FD80-0E5C-720B-9DB5-868A1B6F39FF}"/>
              </a:ext>
            </a:extLst>
          </p:cNvPr>
          <p:cNvSpPr/>
          <p:nvPr/>
        </p:nvSpPr>
        <p:spPr>
          <a:xfrm>
            <a:off x="989900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33A07-53BA-5865-51BD-88B1A1FC9859}"/>
              </a:ext>
            </a:extLst>
          </p:cNvPr>
          <p:cNvSpPr/>
          <p:nvPr/>
        </p:nvSpPr>
        <p:spPr>
          <a:xfrm>
            <a:off x="1042478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DA8BE-17A5-5E49-BE55-3E7FE0736281}"/>
              </a:ext>
            </a:extLst>
          </p:cNvPr>
          <p:cNvSpPr/>
          <p:nvPr/>
        </p:nvSpPr>
        <p:spPr>
          <a:xfrm>
            <a:off x="109505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83A9A-B7B3-8AC4-4E6F-57A7F822CDF0}"/>
              </a:ext>
            </a:extLst>
          </p:cNvPr>
          <p:cNvSpPr/>
          <p:nvPr/>
        </p:nvSpPr>
        <p:spPr>
          <a:xfrm>
            <a:off x="114763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44652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44652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Repeat until queue is empty (a.k.a. all nodes traversed)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59A0E-AB8D-6E3A-0452-43C75C1D0E0B}"/>
              </a:ext>
            </a:extLst>
          </p:cNvPr>
          <p:cNvSpPr/>
          <p:nvPr/>
        </p:nvSpPr>
        <p:spPr>
          <a:xfrm>
            <a:off x="541338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E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01AC6-9633-B067-6A1C-C86D4A7FDDD3}"/>
              </a:ext>
            </a:extLst>
          </p:cNvPr>
          <p:cNvSpPr/>
          <p:nvPr/>
        </p:nvSpPr>
        <p:spPr>
          <a:xfrm>
            <a:off x="593916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493E4-CB2B-7480-E2DB-6731B7CBEDD0}"/>
              </a:ext>
            </a:extLst>
          </p:cNvPr>
          <p:cNvSpPr/>
          <p:nvPr/>
        </p:nvSpPr>
        <p:spPr>
          <a:xfrm>
            <a:off x="646494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57FD80-0E5C-720B-9DB5-868A1B6F39FF}"/>
              </a:ext>
            </a:extLst>
          </p:cNvPr>
          <p:cNvSpPr/>
          <p:nvPr/>
        </p:nvSpPr>
        <p:spPr>
          <a:xfrm>
            <a:off x="699072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33A07-53BA-5865-51BD-88B1A1FC9859}"/>
              </a:ext>
            </a:extLst>
          </p:cNvPr>
          <p:cNvSpPr/>
          <p:nvPr/>
        </p:nvSpPr>
        <p:spPr>
          <a:xfrm>
            <a:off x="751650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DA8BE-17A5-5E49-BE55-3E7FE0736281}"/>
              </a:ext>
            </a:extLst>
          </p:cNvPr>
          <p:cNvSpPr/>
          <p:nvPr/>
        </p:nvSpPr>
        <p:spPr>
          <a:xfrm>
            <a:off x="109505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83A9A-B7B3-8AC4-4E6F-57A7F822CDF0}"/>
              </a:ext>
            </a:extLst>
          </p:cNvPr>
          <p:cNvSpPr/>
          <p:nvPr/>
        </p:nvSpPr>
        <p:spPr>
          <a:xfrm>
            <a:off x="114763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0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0CC74-3DFA-D702-BD71-4371738D872C}"/>
              </a:ext>
            </a:extLst>
          </p:cNvPr>
          <p:cNvSpPr/>
          <p:nvPr/>
        </p:nvSpPr>
        <p:spPr>
          <a:xfrm>
            <a:off x="2926080" y="144398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2BF42-0768-C13A-D808-5DE86D03DEAD}"/>
              </a:ext>
            </a:extLst>
          </p:cNvPr>
          <p:cNvSpPr/>
          <p:nvPr/>
        </p:nvSpPr>
        <p:spPr>
          <a:xfrm>
            <a:off x="3718560" y="235076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C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F48AF-46F6-F901-7566-21A40CEE2A86}"/>
              </a:ext>
            </a:extLst>
          </p:cNvPr>
          <p:cNvSpPr/>
          <p:nvPr/>
        </p:nvSpPr>
        <p:spPr>
          <a:xfrm>
            <a:off x="41819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G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86489-635B-41A0-DE5A-44A86F989D48}"/>
              </a:ext>
            </a:extLst>
          </p:cNvPr>
          <p:cNvSpPr/>
          <p:nvPr/>
        </p:nvSpPr>
        <p:spPr>
          <a:xfrm>
            <a:off x="3255210" y="3280405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4C88B-286A-8891-33B7-DA0D1233E90D}"/>
              </a:ext>
            </a:extLst>
          </p:cNvPr>
          <p:cNvSpPr/>
          <p:nvPr/>
        </p:nvSpPr>
        <p:spPr>
          <a:xfrm>
            <a:off x="25946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E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6751E-1081-A305-3B6F-E4A6DAEB85C3}"/>
              </a:ext>
            </a:extLst>
          </p:cNvPr>
          <p:cNvSpPr/>
          <p:nvPr/>
        </p:nvSpPr>
        <p:spPr>
          <a:xfrm>
            <a:off x="1667991" y="328040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D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97339-0285-B5A6-D606-6AD322A8405F}"/>
              </a:ext>
            </a:extLst>
          </p:cNvPr>
          <p:cNvSpPr/>
          <p:nvPr/>
        </p:nvSpPr>
        <p:spPr>
          <a:xfrm>
            <a:off x="1204641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H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6C4A2-053B-7D1D-CCCD-7DFE436D53E8}"/>
              </a:ext>
            </a:extLst>
          </p:cNvPr>
          <p:cNvSpPr/>
          <p:nvPr/>
        </p:nvSpPr>
        <p:spPr>
          <a:xfrm>
            <a:off x="2119857" y="4223572"/>
            <a:ext cx="463350" cy="4633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I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BDD76-BCEE-3FDA-5DD2-3D5E1CA1E74A}"/>
              </a:ext>
            </a:extLst>
          </p:cNvPr>
          <p:cNvSpPr/>
          <p:nvPr/>
        </p:nvSpPr>
        <p:spPr>
          <a:xfrm>
            <a:off x="2143533" y="2362195"/>
            <a:ext cx="463350" cy="4633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6C649-59BC-5645-17BE-5E66F11D0886}"/>
              </a:ext>
            </a:extLst>
          </p:cNvPr>
          <p:cNvCxnSpPr>
            <a:cxnSpLocks/>
          </p:cNvCxnSpPr>
          <p:nvPr/>
        </p:nvCxnSpPr>
        <p:spPr>
          <a:xfrm flipV="1">
            <a:off x="2533863" y="1861610"/>
            <a:ext cx="456987" cy="55239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E4A70-F1B3-0AFF-4780-A891666A549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21109" y="1836910"/>
            <a:ext cx="465307" cy="581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3785A-0BB6-C5E3-39BA-C17CEC0734C9}"/>
              </a:ext>
            </a:extLst>
          </p:cNvPr>
          <p:cNvCxnSpPr>
            <a:cxnSpLocks/>
          </p:cNvCxnSpPr>
          <p:nvPr/>
        </p:nvCxnSpPr>
        <p:spPr>
          <a:xfrm flipH="1" flipV="1">
            <a:off x="4083050" y="2811175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D29E4-3174-D826-D997-514880AC4A91}"/>
              </a:ext>
            </a:extLst>
          </p:cNvPr>
          <p:cNvCxnSpPr>
            <a:cxnSpLocks/>
          </p:cNvCxnSpPr>
          <p:nvPr/>
        </p:nvCxnSpPr>
        <p:spPr>
          <a:xfrm flipV="1">
            <a:off x="3617192" y="2811175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0F960A-79BF-F7E1-17AB-9CD417C0583E}"/>
              </a:ext>
            </a:extLst>
          </p:cNvPr>
          <p:cNvCxnSpPr>
            <a:cxnSpLocks/>
          </p:cNvCxnSpPr>
          <p:nvPr/>
        </p:nvCxnSpPr>
        <p:spPr>
          <a:xfrm flipH="1" flipV="1">
            <a:off x="2478226" y="2811175"/>
            <a:ext cx="232929" cy="466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C6001-12CF-A882-0794-91DE6D85D7C7}"/>
              </a:ext>
            </a:extLst>
          </p:cNvPr>
          <p:cNvCxnSpPr>
            <a:cxnSpLocks/>
          </p:cNvCxnSpPr>
          <p:nvPr/>
        </p:nvCxnSpPr>
        <p:spPr>
          <a:xfrm flipV="1">
            <a:off x="2012368" y="2811175"/>
            <a:ext cx="232929" cy="463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8C975-0B2C-1A2F-A4A6-B45BC2DBB500}"/>
              </a:ext>
            </a:extLst>
          </p:cNvPr>
          <p:cNvCxnSpPr>
            <a:cxnSpLocks/>
          </p:cNvCxnSpPr>
          <p:nvPr/>
        </p:nvCxnSpPr>
        <p:spPr>
          <a:xfrm flipH="1" flipV="1">
            <a:off x="2012368" y="3744652"/>
            <a:ext cx="232929" cy="466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78B02F-DB37-4812-9231-0662E897A7D3}"/>
              </a:ext>
            </a:extLst>
          </p:cNvPr>
          <p:cNvCxnSpPr>
            <a:cxnSpLocks/>
          </p:cNvCxnSpPr>
          <p:nvPr/>
        </p:nvCxnSpPr>
        <p:spPr>
          <a:xfrm flipV="1">
            <a:off x="1546510" y="3744652"/>
            <a:ext cx="232929" cy="463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C1EDD-BF30-30DD-E456-60EEF2121BAA}"/>
              </a:ext>
            </a:extLst>
          </p:cNvPr>
          <p:cNvCxnSpPr/>
          <p:nvPr/>
        </p:nvCxnSpPr>
        <p:spPr>
          <a:xfrm>
            <a:off x="5357586" y="212974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10E9EE-9BE5-9C81-15D1-1ED7020FDBFA}"/>
              </a:ext>
            </a:extLst>
          </p:cNvPr>
          <p:cNvCxnSpPr/>
          <p:nvPr/>
        </p:nvCxnSpPr>
        <p:spPr>
          <a:xfrm>
            <a:off x="5357586" y="2846022"/>
            <a:ext cx="234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36;p36">
            <a:extLst>
              <a:ext uri="{FF2B5EF4-FFF2-40B4-BE49-F238E27FC236}">
                <a16:creationId xmlns:a16="http://schemas.microsoft.com/office/drawing/2014/main" id="{FF72C81A-9AD1-6D53-549F-2397EFF84F9B}"/>
              </a:ext>
            </a:extLst>
          </p:cNvPr>
          <p:cNvSpPr txBox="1">
            <a:spLocks/>
          </p:cNvSpPr>
          <p:nvPr/>
        </p:nvSpPr>
        <p:spPr>
          <a:xfrm>
            <a:off x="5149888" y="1539913"/>
            <a:ext cx="13516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Queue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6CA0D867-59F1-EB6D-5D62-001333B88CCD}"/>
              </a:ext>
            </a:extLst>
          </p:cNvPr>
          <p:cNvSpPr txBox="1">
            <a:spLocks/>
          </p:cNvSpPr>
          <p:nvPr/>
        </p:nvSpPr>
        <p:spPr>
          <a:xfrm>
            <a:off x="0" y="-6611"/>
            <a:ext cx="9144000" cy="463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Breadth-First Search</a:t>
            </a:r>
            <a:endParaRPr lang="en-US" sz="1800" dirty="0">
              <a:latin typeface="Montserrat SemiBold" pitchFamily="2" charset="0"/>
            </a:endParaRPr>
          </a:p>
        </p:txBody>
      </p:sp>
      <p:sp>
        <p:nvSpPr>
          <p:cNvPr id="33" name="Google Shape;336;p36">
            <a:extLst>
              <a:ext uri="{FF2B5EF4-FFF2-40B4-BE49-F238E27FC236}">
                <a16:creationId xmlns:a16="http://schemas.microsoft.com/office/drawing/2014/main" id="{EF038419-4E57-6A0D-7F0F-559778868123}"/>
              </a:ext>
            </a:extLst>
          </p:cNvPr>
          <p:cNvSpPr txBox="1">
            <a:spLocks/>
          </p:cNvSpPr>
          <p:nvPr/>
        </p:nvSpPr>
        <p:spPr>
          <a:xfrm>
            <a:off x="0" y="456578"/>
            <a:ext cx="9144000" cy="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0070C0"/>
                </a:solidFill>
                <a:latin typeface="Montserrat SemiBold" pitchFamily="2" charset="0"/>
              </a:rPr>
              <a:t>Repeat until queue is empty (a.k.a. all nodes traversed)</a:t>
            </a:r>
            <a:endParaRPr lang="en-US" sz="1400" dirty="0">
              <a:solidFill>
                <a:srgbClr val="0070C0"/>
              </a:solidFill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01AC6-9633-B067-6A1C-C86D4A7FDDD3}"/>
              </a:ext>
            </a:extLst>
          </p:cNvPr>
          <p:cNvSpPr/>
          <p:nvPr/>
        </p:nvSpPr>
        <p:spPr>
          <a:xfrm>
            <a:off x="544172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493E4-CB2B-7480-E2DB-6731B7CBEDD0}"/>
              </a:ext>
            </a:extLst>
          </p:cNvPr>
          <p:cNvSpPr/>
          <p:nvPr/>
        </p:nvSpPr>
        <p:spPr>
          <a:xfrm>
            <a:off x="596750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57FD80-0E5C-720B-9DB5-868A1B6F39FF}"/>
              </a:ext>
            </a:extLst>
          </p:cNvPr>
          <p:cNvSpPr/>
          <p:nvPr/>
        </p:nvSpPr>
        <p:spPr>
          <a:xfrm>
            <a:off x="649328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H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F33A07-53BA-5865-51BD-88B1A1FC9859}"/>
              </a:ext>
            </a:extLst>
          </p:cNvPr>
          <p:cNvSpPr/>
          <p:nvPr/>
        </p:nvSpPr>
        <p:spPr>
          <a:xfrm>
            <a:off x="7019063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DA8BE-17A5-5E49-BE55-3E7FE0736281}"/>
              </a:ext>
            </a:extLst>
          </p:cNvPr>
          <p:cNvSpPr/>
          <p:nvPr/>
        </p:nvSpPr>
        <p:spPr>
          <a:xfrm>
            <a:off x="1095056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F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683A9A-B7B3-8AC4-4E6F-57A7F822CDF0}"/>
              </a:ext>
            </a:extLst>
          </p:cNvPr>
          <p:cNvSpPr/>
          <p:nvPr/>
        </p:nvSpPr>
        <p:spPr>
          <a:xfrm>
            <a:off x="11476349" y="2245150"/>
            <a:ext cx="442912" cy="442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5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W5 - Quicksort, Order Statistics</Template>
  <TotalTime>1420</TotalTime>
  <Words>6109</Words>
  <Application>Microsoft Macintosh PowerPoint</Application>
  <PresentationFormat>On-screen Show (16:9)</PresentationFormat>
  <Paragraphs>2637</Paragraphs>
  <Slides>196</Slides>
  <Notes>149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5" baseType="lpstr">
      <vt:lpstr>Montserrat Bold</vt:lpstr>
      <vt:lpstr>Arial</vt:lpstr>
      <vt:lpstr>Barlow Semi Condensed</vt:lpstr>
      <vt:lpstr>Barlow Semi Condensed Medium</vt:lpstr>
      <vt:lpstr>Cambria Math</vt:lpstr>
      <vt:lpstr>Montserrat</vt:lpstr>
      <vt:lpstr>Montserrat ExtraBold</vt:lpstr>
      <vt:lpstr>Montserrat SemiBold</vt:lpstr>
      <vt:lpstr>Awesome Augmented Reality App Pitch Deck by Slidesgo</vt:lpstr>
      <vt:lpstr>Tutorial 4 Binary Trees and Order Statistics</vt:lpstr>
      <vt:lpstr>Check In</vt:lpstr>
      <vt:lpstr>Quick Recap!</vt:lpstr>
      <vt:lpstr>Quick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Rotation</vt:lpstr>
      <vt:lpstr>Left-Heavy!</vt:lpstr>
      <vt:lpstr>Right Rotate</vt:lpstr>
      <vt:lpstr>Right Rotate</vt:lpstr>
      <vt:lpstr>Right Rotate</vt:lpstr>
      <vt:lpstr>Right Rotate</vt:lpstr>
      <vt:lpstr>Right Rotate</vt:lpstr>
      <vt:lpstr>Right Rotate</vt:lpstr>
      <vt:lpstr>Balanced</vt:lpstr>
      <vt:lpstr>Rotation</vt:lpstr>
      <vt:lpstr>PowerPoint Presentation</vt:lpstr>
      <vt:lpstr>PowerPoint Presentation</vt:lpstr>
      <vt:lpstr>Rotation</vt:lpstr>
      <vt:lpstr>Split M</vt:lpstr>
      <vt:lpstr>Left Rotate B’s  subtree</vt:lpstr>
      <vt:lpstr>Left Rotate B’s  subtree</vt:lpstr>
      <vt:lpstr>Left Rotate B’s  subtree</vt:lpstr>
      <vt:lpstr>Left Rotate B’s  subtree</vt:lpstr>
      <vt:lpstr>Left Rotate B’s  subtree</vt:lpstr>
      <vt:lpstr>Left Rotate B’s  subtree</vt:lpstr>
      <vt:lpstr>Right Rotate C to be the root</vt:lpstr>
      <vt:lpstr>Right Rotate C to be the root</vt:lpstr>
      <vt:lpstr>Right Rotate C to be the root</vt:lpstr>
      <vt:lpstr>Right Rotate C to be the root</vt:lpstr>
      <vt:lpstr>Right Rotate C to be the root</vt:lpstr>
      <vt:lpstr>Balanced!</vt:lpstr>
      <vt:lpstr>Assume the following structure</vt:lpstr>
      <vt:lpstr>Tutorial Problems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Quick Quiz II</vt:lpstr>
      <vt:lpstr>PowerPoint Presentation</vt:lpstr>
      <vt:lpstr>PowerPoint Presentation</vt:lpstr>
      <vt:lpstr>PowerPoint Presentation</vt:lpstr>
      <vt:lpstr>PowerPoint Presentation</vt:lpstr>
      <vt:lpstr>1. Trees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1. Trees Review</vt:lpstr>
      <vt:lpstr>PowerPoint Presentation</vt:lpstr>
      <vt:lpstr>2. Iterative BFS and DFS</vt:lpstr>
      <vt:lpstr>2. Iterative BFS and DFS</vt:lpstr>
      <vt:lpstr>2. Iterative BFS and DFS</vt:lpstr>
      <vt:lpstr>2. Iterative BFS and DFS</vt:lpstr>
      <vt:lpstr>2. Iterative BFS and DFS</vt:lpstr>
      <vt:lpstr>2. Iterative BFS and DFS</vt:lpstr>
      <vt:lpstr>2. Iterative BFS and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Iterative BFS and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Chicken Rice</vt:lpstr>
      <vt:lpstr>3. Chicken Rice</vt:lpstr>
      <vt:lpstr>3. Chicken Rice</vt:lpstr>
      <vt:lpstr>3. Chicken Rice</vt:lpstr>
      <vt:lpstr>3. Chicken Rice</vt:lpstr>
      <vt:lpstr>3. Chicken Rice</vt:lpstr>
      <vt:lpstr>3. Chicken Rice</vt:lpstr>
      <vt:lpstr>3. Chicken Rice</vt:lpstr>
      <vt:lpstr>3. Chicken Rice</vt:lpstr>
      <vt:lpstr>PowerPoint Presentation</vt:lpstr>
      <vt:lpstr>PowerPoint Presentation</vt:lpstr>
      <vt:lpstr>PowerPoint Presentation</vt:lpstr>
      <vt:lpstr>PowerPoint Presentation</vt:lpstr>
      <vt:lpstr>3. Chicken Rice</vt:lpstr>
      <vt:lpstr>3. Chicken Rice</vt:lpstr>
      <vt:lpstr>3. Chicken Rice</vt:lpstr>
      <vt:lpstr>3. Chicken Rice</vt:lpstr>
      <vt:lpstr>3. Chicken Rice</vt:lpstr>
      <vt:lpstr>3. Chicken Rice</vt:lpstr>
      <vt:lpstr>3. Chicken Rice</vt:lpstr>
      <vt:lpstr>3. Chicken Rice</vt:lpstr>
      <vt:lpstr>Thread.sleep(300000);</vt:lpstr>
      <vt:lpstr>4. Unification of Valeria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4. Power Merging</vt:lpstr>
      <vt:lpstr>5. Height of Binary Tree After Subtree Removal Queries</vt:lpstr>
      <vt:lpstr>5. Height of Binary Tree After Subtree Removal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See you after recess!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 and Order Statistics</dc:title>
  <dc:creator>Jason Christopher</dc:creator>
  <cp:lastModifiedBy>Dominic Khoo Yong Xiang</cp:lastModifiedBy>
  <cp:revision>16</cp:revision>
  <dcterms:created xsi:type="dcterms:W3CDTF">2023-02-14T14:53:22Z</dcterms:created>
  <dcterms:modified xsi:type="dcterms:W3CDTF">2025-02-18T05:02:21Z</dcterms:modified>
</cp:coreProperties>
</file>