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44"/>
  </p:notesMasterIdLst>
  <p:sldIdLst>
    <p:sldId id="1160" r:id="rId2"/>
    <p:sldId id="406" r:id="rId3"/>
    <p:sldId id="320" r:id="rId4"/>
    <p:sldId id="977" r:id="rId5"/>
    <p:sldId id="1159" r:id="rId6"/>
    <p:sldId id="1122" r:id="rId7"/>
    <p:sldId id="1123" r:id="rId8"/>
    <p:sldId id="1124" r:id="rId9"/>
    <p:sldId id="1125" r:id="rId10"/>
    <p:sldId id="1126" r:id="rId11"/>
    <p:sldId id="1127" r:id="rId12"/>
    <p:sldId id="1128" r:id="rId13"/>
    <p:sldId id="1129" r:id="rId14"/>
    <p:sldId id="1130" r:id="rId15"/>
    <p:sldId id="1131" r:id="rId16"/>
    <p:sldId id="1132" r:id="rId17"/>
    <p:sldId id="1133" r:id="rId18"/>
    <p:sldId id="1136" r:id="rId19"/>
    <p:sldId id="1134" r:id="rId20"/>
    <p:sldId id="1137" r:id="rId21"/>
    <p:sldId id="1138" r:id="rId22"/>
    <p:sldId id="1135" r:id="rId23"/>
    <p:sldId id="1139" r:id="rId24"/>
    <p:sldId id="1140" r:id="rId25"/>
    <p:sldId id="1141" r:id="rId26"/>
    <p:sldId id="1142" r:id="rId27"/>
    <p:sldId id="1143" r:id="rId28"/>
    <p:sldId id="1144" r:id="rId29"/>
    <p:sldId id="1145" r:id="rId30"/>
    <p:sldId id="1146" r:id="rId31"/>
    <p:sldId id="1147" r:id="rId32"/>
    <p:sldId id="1148" r:id="rId33"/>
    <p:sldId id="1149" r:id="rId34"/>
    <p:sldId id="1155" r:id="rId35"/>
    <p:sldId id="1151" r:id="rId36"/>
    <p:sldId id="1152" r:id="rId37"/>
    <p:sldId id="1153" r:id="rId38"/>
    <p:sldId id="1154" r:id="rId39"/>
    <p:sldId id="1156" r:id="rId40"/>
    <p:sldId id="1157" r:id="rId41"/>
    <p:sldId id="1158" r:id="rId42"/>
    <p:sldId id="1161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2A8FD26-4D8D-450E-8E60-21C042206934}">
          <p14:sldIdLst>
            <p14:sldId id="1160"/>
            <p14:sldId id="406"/>
          </p14:sldIdLst>
        </p14:section>
        <p14:section name="Intro cont." id="{3D299FE6-36A9-4D7B-8A95-F1F20732F902}">
          <p14:sldIdLst>
            <p14:sldId id="320"/>
          </p14:sldIdLst>
        </p14:section>
        <p14:section name="Trees Review" id="{55E95595-8C0D-4D26-A806-0259955323D2}">
          <p14:sldIdLst>
            <p14:sldId id="977"/>
            <p14:sldId id="1159"/>
            <p14:sldId id="1122"/>
            <p14:sldId id="1123"/>
            <p14:sldId id="1124"/>
            <p14:sldId id="1125"/>
            <p14:sldId id="1126"/>
            <p14:sldId id="1127"/>
            <p14:sldId id="1128"/>
            <p14:sldId id="1129"/>
            <p14:sldId id="1130"/>
            <p14:sldId id="1131"/>
            <p14:sldId id="1132"/>
            <p14:sldId id="1133"/>
            <p14:sldId id="1136"/>
            <p14:sldId id="1134"/>
            <p14:sldId id="1137"/>
            <p14:sldId id="1138"/>
            <p14:sldId id="1135"/>
            <p14:sldId id="1139"/>
            <p14:sldId id="1140"/>
            <p14:sldId id="1141"/>
            <p14:sldId id="1142"/>
            <p14:sldId id="1143"/>
            <p14:sldId id="1144"/>
            <p14:sldId id="1145"/>
            <p14:sldId id="1146"/>
            <p14:sldId id="1147"/>
            <p14:sldId id="1148"/>
            <p14:sldId id="1149"/>
            <p14:sldId id="1155"/>
            <p14:sldId id="1151"/>
            <p14:sldId id="1152"/>
            <p14:sldId id="1153"/>
            <p14:sldId id="1154"/>
          </p14:sldIdLst>
        </p14:section>
        <p14:section name="Sorting Review" id="{FE3E22AD-2EAF-461E-9762-3B5335E07BCB}">
          <p14:sldIdLst>
            <p14:sldId id="1156"/>
            <p14:sldId id="1157"/>
            <p14:sldId id="1158"/>
            <p14:sldId id="11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9801"/>
    <a:srgbClr val="05FF77"/>
    <a:srgbClr val="FA0000"/>
    <a:srgbClr val="FFFF00"/>
    <a:srgbClr val="02FD09"/>
    <a:srgbClr val="FFFEFF"/>
    <a:srgbClr val="FFFC00"/>
    <a:srgbClr val="0000FA"/>
    <a:srgbClr val="4784E8"/>
    <a:srgbClr val="8F0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5E6CE4-1E57-481F-BD9C-CC11F544BC5D}">
  <a:tblStyle styleId="{A85E6CE4-1E57-481F-BD9C-CC11F544BC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5300" autoAdjust="0"/>
  </p:normalViewPr>
  <p:slideViewPr>
    <p:cSldViewPr snapToGrid="0">
      <p:cViewPr>
        <p:scale>
          <a:sx n="98" d="100"/>
          <a:sy n="98" d="100"/>
        </p:scale>
        <p:origin x="380" y="-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892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070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308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97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624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424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012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46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749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948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64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070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6197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150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966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628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752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163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8099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976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2237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5917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966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4045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4130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0467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2196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657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118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1813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3152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3301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415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38509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760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69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051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796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883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68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341750" y="-123147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76425" y="4133600"/>
            <a:ext cx="1717800" cy="171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867925" y="-4614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400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268357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465315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5315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662272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5" hasCustomPrompt="1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435400" y="-417600"/>
            <a:ext cx="1065900" cy="106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-854175" y="4150275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5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 idx="2"/>
          </p:nvPr>
        </p:nvSpPr>
        <p:spPr>
          <a:xfrm>
            <a:off x="2253661" y="1549950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1"/>
          </p:nvPr>
        </p:nvSpPr>
        <p:spPr>
          <a:xfrm>
            <a:off x="2253656" y="2007457"/>
            <a:ext cx="2000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 idx="3"/>
          </p:nvPr>
        </p:nvSpPr>
        <p:spPr>
          <a:xfrm>
            <a:off x="6042986" y="1549940"/>
            <a:ext cx="1886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4"/>
          </p:nvPr>
        </p:nvSpPr>
        <p:spPr>
          <a:xfrm>
            <a:off x="6042981" y="2007449"/>
            <a:ext cx="1886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5"/>
          </p:nvPr>
        </p:nvSpPr>
        <p:spPr>
          <a:xfrm>
            <a:off x="2253661" y="3144250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6"/>
          </p:nvPr>
        </p:nvSpPr>
        <p:spPr>
          <a:xfrm>
            <a:off x="2253656" y="3601749"/>
            <a:ext cx="2000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7"/>
          </p:nvPr>
        </p:nvSpPr>
        <p:spPr>
          <a:xfrm>
            <a:off x="6042986" y="3144246"/>
            <a:ext cx="1886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8"/>
          </p:nvPr>
        </p:nvSpPr>
        <p:spPr>
          <a:xfrm>
            <a:off x="6042981" y="3601746"/>
            <a:ext cx="1886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-910125" y="27211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8472450" y="4131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2037100" y="-7151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4762275" y="46632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9" r:id="rId3"/>
    <p:sldLayoutId id="2147483665" r:id="rId4"/>
    <p:sldLayoutId id="2147483676" r:id="rId5"/>
    <p:sldLayoutId id="2147483677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68;p35">
            <a:extLst>
              <a:ext uri="{FF2B5EF4-FFF2-40B4-BE49-F238E27FC236}">
                <a16:creationId xmlns:a16="http://schemas.microsoft.com/office/drawing/2014/main" id="{8E9DE6FE-4038-6383-3D7F-482A110E458A}"/>
              </a:ext>
            </a:extLst>
          </p:cNvPr>
          <p:cNvSpPr/>
          <p:nvPr/>
        </p:nvSpPr>
        <p:spPr>
          <a:xfrm>
            <a:off x="636773" y="724068"/>
            <a:ext cx="929238" cy="929238"/>
          </a:xfrm>
          <a:prstGeom prst="ellipse">
            <a:avLst/>
          </a:prstGeom>
          <a:solidFill>
            <a:schemeClr val="accent3">
              <a:alpha val="4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1F1F2-95DA-E37B-8139-90A82E53C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117" y="1460376"/>
            <a:ext cx="5671766" cy="1529009"/>
          </a:xfrm>
        </p:spPr>
        <p:txBody>
          <a:bodyPr/>
          <a:lstStyle/>
          <a:p>
            <a:pPr algn="ctr"/>
            <a:r>
              <a:rPr lang="en-US" sz="4400" dirty="0"/>
              <a:t>Tutorial 5</a:t>
            </a:r>
            <a:br>
              <a:rPr lang="en-US" sz="4400" dirty="0"/>
            </a:br>
            <a:r>
              <a:rPr lang="en-US" sz="2000" dirty="0"/>
              <a:t>AVL, Tries</a:t>
            </a:r>
            <a:endParaRPr lang="en-SG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BFA1C-782C-8AF0-B5A3-193DB0D88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43687">
            <a:off x="842389" y="3666867"/>
            <a:ext cx="2328530" cy="442800"/>
          </a:xfrm>
        </p:spPr>
        <p:txBody>
          <a:bodyPr/>
          <a:lstStyle/>
          <a:p>
            <a:r>
              <a:rPr lang="en-US" sz="2000" b="1" dirty="0">
                <a:latin typeface="Barlow Semi Condensed" panose="00000506000000000000" pitchFamily="2" charset="0"/>
              </a:rPr>
              <a:t>Original Slides By:</a:t>
            </a:r>
            <a:endParaRPr lang="en-SG" sz="2000" dirty="0">
              <a:latin typeface="Barlow Semi Condensed" panose="00000506000000000000" pitchFamily="2" charset="0"/>
            </a:endParaRPr>
          </a:p>
        </p:txBody>
      </p:sp>
      <p:sp>
        <p:nvSpPr>
          <p:cNvPr id="5" name="Google Shape;294;p35">
            <a:extLst>
              <a:ext uri="{FF2B5EF4-FFF2-40B4-BE49-F238E27FC236}">
                <a16:creationId xmlns:a16="http://schemas.microsoft.com/office/drawing/2014/main" id="{1D692899-9F27-1151-6F10-A826F35A071C}"/>
              </a:ext>
            </a:extLst>
          </p:cNvPr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2BEDDFA9-40C9-5136-6359-4CCB7C5018D5}"/>
              </a:ext>
            </a:extLst>
          </p:cNvPr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5395B73-5060-3B79-353A-9013ADE192F6}"/>
              </a:ext>
            </a:extLst>
          </p:cNvPr>
          <p:cNvSpPr txBox="1">
            <a:spLocks/>
          </p:cNvSpPr>
          <p:nvPr/>
        </p:nvSpPr>
        <p:spPr>
          <a:xfrm rot="21443687">
            <a:off x="1093122" y="4119011"/>
            <a:ext cx="3285624" cy="706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dirty="0"/>
              <a:t>Jason Christopher (@jasonc21)</a:t>
            </a:r>
          </a:p>
          <a:p>
            <a:r>
              <a:rPr lang="en-US" dirty="0"/>
              <a:t>jason.christopher@u.nus.edu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18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D71116-25B6-3FFA-F960-13F6628F5346}"/>
              </a:ext>
            </a:extLst>
          </p:cNvPr>
          <p:cNvSpPr/>
          <p:nvPr/>
        </p:nvSpPr>
        <p:spPr>
          <a:xfrm>
            <a:off x="5462643" y="2394614"/>
            <a:ext cx="171887" cy="171887"/>
          </a:xfrm>
          <a:prstGeom prst="ellipse">
            <a:avLst/>
          </a:prstGeom>
          <a:solidFill>
            <a:srgbClr val="08FBFD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42C19F-E0F2-6F6E-2B62-7FC456C89EE2}"/>
              </a:ext>
            </a:extLst>
          </p:cNvPr>
          <p:cNvSpPr/>
          <p:nvPr/>
        </p:nvSpPr>
        <p:spPr>
          <a:xfrm>
            <a:off x="5941942" y="1892176"/>
            <a:ext cx="171887" cy="171887"/>
          </a:xfrm>
          <a:prstGeom prst="ellipse">
            <a:avLst/>
          </a:prstGeom>
          <a:solidFill>
            <a:srgbClr val="9B01FB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4D126-8392-B26B-543B-443029B2D55A}"/>
              </a:ext>
            </a:extLst>
          </p:cNvPr>
          <p:cNvSpPr/>
          <p:nvPr/>
        </p:nvSpPr>
        <p:spPr>
          <a:xfrm>
            <a:off x="4751957" y="1395835"/>
            <a:ext cx="171887" cy="171887"/>
          </a:xfrm>
          <a:prstGeom prst="ellipse">
            <a:avLst/>
          </a:prstGeom>
          <a:solidFill>
            <a:srgbClr val="F106F6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CBD46-37F1-15D4-1F73-939F8B021851}"/>
              </a:ext>
            </a:extLst>
          </p:cNvPr>
          <p:cNvSpPr/>
          <p:nvPr/>
        </p:nvSpPr>
        <p:spPr>
          <a:xfrm>
            <a:off x="4530487" y="3309726"/>
            <a:ext cx="171887" cy="171887"/>
          </a:xfrm>
          <a:prstGeom prst="ellipse">
            <a:avLst/>
          </a:prstGeom>
          <a:solidFill>
            <a:srgbClr val="8F0302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5C05BB-779B-DB5F-0383-9D3C64834A6C}"/>
              </a:ext>
            </a:extLst>
          </p:cNvPr>
          <p:cNvSpPr/>
          <p:nvPr/>
        </p:nvSpPr>
        <p:spPr>
          <a:xfrm>
            <a:off x="6133662" y="3679944"/>
            <a:ext cx="171887" cy="171887"/>
          </a:xfrm>
          <a:prstGeom prst="ellipse">
            <a:avLst/>
          </a:prstGeom>
          <a:solidFill>
            <a:srgbClr val="0000FA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7EB0C6-5BE1-B5EE-07E6-A8C1B95B74E3}"/>
              </a:ext>
            </a:extLst>
          </p:cNvPr>
          <p:cNvSpPr/>
          <p:nvPr/>
        </p:nvSpPr>
        <p:spPr>
          <a:xfrm>
            <a:off x="2784075" y="3962014"/>
            <a:ext cx="171887" cy="171887"/>
          </a:xfrm>
          <a:prstGeom prst="ellipse">
            <a:avLst/>
          </a:prstGeom>
          <a:solidFill>
            <a:srgbClr val="FE9801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60A78-A1DC-40A1-D819-6A2634A3C2A6}"/>
              </a:ext>
            </a:extLst>
          </p:cNvPr>
          <p:cNvSpPr/>
          <p:nvPr/>
        </p:nvSpPr>
        <p:spPr>
          <a:xfrm>
            <a:off x="2532856" y="1658362"/>
            <a:ext cx="171887" cy="171887"/>
          </a:xfrm>
          <a:prstGeom prst="ellipse">
            <a:avLst/>
          </a:prstGeom>
          <a:solidFill>
            <a:srgbClr val="02FD09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1476EF-78E6-02F0-5E35-E87AD362C6D9}"/>
              </a:ext>
            </a:extLst>
          </p:cNvPr>
          <p:cNvSpPr/>
          <p:nvPr/>
        </p:nvSpPr>
        <p:spPr>
          <a:xfrm>
            <a:off x="3806579" y="2204739"/>
            <a:ext cx="171887" cy="171887"/>
          </a:xfrm>
          <a:prstGeom prst="ellipse">
            <a:avLst/>
          </a:prstGeom>
          <a:solidFill>
            <a:srgbClr val="FFFC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7EFAA-454F-7C38-A378-6E28EC5572E8}"/>
              </a:ext>
            </a:extLst>
          </p:cNvPr>
          <p:cNvSpPr/>
          <p:nvPr/>
        </p:nvSpPr>
        <p:spPr>
          <a:xfrm>
            <a:off x="3046312" y="2829480"/>
            <a:ext cx="171887" cy="171887"/>
          </a:xfrm>
          <a:prstGeom prst="ellipse">
            <a:avLst/>
          </a:prstGeom>
          <a:solidFill>
            <a:srgbClr val="FA00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F09C7-D452-D45D-63C6-20F090532B35}"/>
              </a:ext>
            </a:extLst>
          </p:cNvPr>
          <p:cNvSpPr/>
          <p:nvPr/>
        </p:nvSpPr>
        <p:spPr>
          <a:xfrm>
            <a:off x="5138702" y="4034736"/>
            <a:ext cx="171887" cy="171887"/>
          </a:xfrm>
          <a:prstGeom prst="ellipse">
            <a:avLst/>
          </a:prstGeom>
          <a:solidFill>
            <a:srgbClr val="4784E8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0503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17C15-3913-A360-0815-11FE2285D890}"/>
              </a:ext>
            </a:extLst>
          </p:cNvPr>
          <p:cNvSpPr/>
          <p:nvPr/>
        </p:nvSpPr>
        <p:spPr>
          <a:xfrm>
            <a:off x="1968502" y="1200151"/>
            <a:ext cx="2512399" cy="323849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1B8A1-78BB-53AE-CEB4-807F8B795A4D}"/>
              </a:ext>
            </a:extLst>
          </p:cNvPr>
          <p:cNvSpPr/>
          <p:nvPr/>
        </p:nvSpPr>
        <p:spPr>
          <a:xfrm>
            <a:off x="4737839" y="1200151"/>
            <a:ext cx="2512399" cy="3238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FCD680-930B-1174-EBE3-3FB2FA45C84F}"/>
              </a:ext>
            </a:extLst>
          </p:cNvPr>
          <p:cNvCxnSpPr/>
          <p:nvPr/>
        </p:nvCxnSpPr>
        <p:spPr>
          <a:xfrm flipV="1">
            <a:off x="4616430" y="841469"/>
            <a:ext cx="0" cy="390525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D71116-25B6-3FFA-F960-13F6628F5346}"/>
              </a:ext>
            </a:extLst>
          </p:cNvPr>
          <p:cNvSpPr/>
          <p:nvPr/>
        </p:nvSpPr>
        <p:spPr>
          <a:xfrm>
            <a:off x="5462643" y="2394614"/>
            <a:ext cx="171887" cy="171887"/>
          </a:xfrm>
          <a:prstGeom prst="ellipse">
            <a:avLst/>
          </a:prstGeom>
          <a:solidFill>
            <a:srgbClr val="08FBFD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42C19F-E0F2-6F6E-2B62-7FC456C89EE2}"/>
              </a:ext>
            </a:extLst>
          </p:cNvPr>
          <p:cNvSpPr/>
          <p:nvPr/>
        </p:nvSpPr>
        <p:spPr>
          <a:xfrm>
            <a:off x="5941942" y="1892176"/>
            <a:ext cx="171887" cy="171887"/>
          </a:xfrm>
          <a:prstGeom prst="ellipse">
            <a:avLst/>
          </a:prstGeom>
          <a:solidFill>
            <a:srgbClr val="9B01FB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4D126-8392-B26B-543B-443029B2D55A}"/>
              </a:ext>
            </a:extLst>
          </p:cNvPr>
          <p:cNvSpPr/>
          <p:nvPr/>
        </p:nvSpPr>
        <p:spPr>
          <a:xfrm>
            <a:off x="4751957" y="1395835"/>
            <a:ext cx="171887" cy="171887"/>
          </a:xfrm>
          <a:prstGeom prst="ellipse">
            <a:avLst/>
          </a:prstGeom>
          <a:solidFill>
            <a:srgbClr val="F106F6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CBD46-37F1-15D4-1F73-939F8B021851}"/>
              </a:ext>
            </a:extLst>
          </p:cNvPr>
          <p:cNvSpPr/>
          <p:nvPr/>
        </p:nvSpPr>
        <p:spPr>
          <a:xfrm>
            <a:off x="4530487" y="3309726"/>
            <a:ext cx="171887" cy="171887"/>
          </a:xfrm>
          <a:prstGeom prst="ellipse">
            <a:avLst/>
          </a:prstGeom>
          <a:solidFill>
            <a:srgbClr val="8F0302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5C05BB-779B-DB5F-0383-9D3C64834A6C}"/>
              </a:ext>
            </a:extLst>
          </p:cNvPr>
          <p:cNvSpPr/>
          <p:nvPr/>
        </p:nvSpPr>
        <p:spPr>
          <a:xfrm>
            <a:off x="6133662" y="3679944"/>
            <a:ext cx="171887" cy="171887"/>
          </a:xfrm>
          <a:prstGeom prst="ellipse">
            <a:avLst/>
          </a:prstGeom>
          <a:solidFill>
            <a:srgbClr val="0000FA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7EB0C6-5BE1-B5EE-07E6-A8C1B95B74E3}"/>
              </a:ext>
            </a:extLst>
          </p:cNvPr>
          <p:cNvSpPr/>
          <p:nvPr/>
        </p:nvSpPr>
        <p:spPr>
          <a:xfrm>
            <a:off x="2784075" y="3962014"/>
            <a:ext cx="171887" cy="171887"/>
          </a:xfrm>
          <a:prstGeom prst="ellipse">
            <a:avLst/>
          </a:prstGeom>
          <a:solidFill>
            <a:srgbClr val="FE9801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60A78-A1DC-40A1-D819-6A2634A3C2A6}"/>
              </a:ext>
            </a:extLst>
          </p:cNvPr>
          <p:cNvSpPr/>
          <p:nvPr/>
        </p:nvSpPr>
        <p:spPr>
          <a:xfrm>
            <a:off x="2532856" y="1658362"/>
            <a:ext cx="171887" cy="171887"/>
          </a:xfrm>
          <a:prstGeom prst="ellipse">
            <a:avLst/>
          </a:prstGeom>
          <a:solidFill>
            <a:srgbClr val="02FD09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1476EF-78E6-02F0-5E35-E87AD362C6D9}"/>
              </a:ext>
            </a:extLst>
          </p:cNvPr>
          <p:cNvSpPr/>
          <p:nvPr/>
        </p:nvSpPr>
        <p:spPr>
          <a:xfrm>
            <a:off x="3806579" y="2204739"/>
            <a:ext cx="171887" cy="171887"/>
          </a:xfrm>
          <a:prstGeom prst="ellipse">
            <a:avLst/>
          </a:prstGeom>
          <a:solidFill>
            <a:srgbClr val="FFFC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7EFAA-454F-7C38-A378-6E28EC5572E8}"/>
              </a:ext>
            </a:extLst>
          </p:cNvPr>
          <p:cNvSpPr/>
          <p:nvPr/>
        </p:nvSpPr>
        <p:spPr>
          <a:xfrm>
            <a:off x="3046312" y="2829480"/>
            <a:ext cx="171887" cy="171887"/>
          </a:xfrm>
          <a:prstGeom prst="ellipse">
            <a:avLst/>
          </a:prstGeom>
          <a:solidFill>
            <a:srgbClr val="FA00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F09C7-D452-D45D-63C6-20F090532B35}"/>
              </a:ext>
            </a:extLst>
          </p:cNvPr>
          <p:cNvSpPr/>
          <p:nvPr/>
        </p:nvSpPr>
        <p:spPr>
          <a:xfrm>
            <a:off x="5138702" y="4034736"/>
            <a:ext cx="171887" cy="171887"/>
          </a:xfrm>
          <a:prstGeom prst="ellipse">
            <a:avLst/>
          </a:prstGeom>
          <a:solidFill>
            <a:srgbClr val="4784E8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5045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917C15-3913-A360-0815-11FE2285D890}"/>
              </a:ext>
            </a:extLst>
          </p:cNvPr>
          <p:cNvSpPr/>
          <p:nvPr/>
        </p:nvSpPr>
        <p:spPr>
          <a:xfrm>
            <a:off x="1601677" y="1434511"/>
            <a:ext cx="2512399" cy="323849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1B8A1-78BB-53AE-CEB4-807F8B795A4D}"/>
              </a:ext>
            </a:extLst>
          </p:cNvPr>
          <p:cNvSpPr/>
          <p:nvPr/>
        </p:nvSpPr>
        <p:spPr>
          <a:xfrm>
            <a:off x="5118785" y="1424723"/>
            <a:ext cx="2512399" cy="3238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D71116-25B6-3FFA-F960-13F6628F5346}"/>
              </a:ext>
            </a:extLst>
          </p:cNvPr>
          <p:cNvSpPr/>
          <p:nvPr/>
        </p:nvSpPr>
        <p:spPr>
          <a:xfrm>
            <a:off x="5843589" y="2619186"/>
            <a:ext cx="171887" cy="171887"/>
          </a:xfrm>
          <a:prstGeom prst="ellipse">
            <a:avLst/>
          </a:prstGeom>
          <a:solidFill>
            <a:srgbClr val="08FBFD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42C19F-E0F2-6F6E-2B62-7FC456C89EE2}"/>
              </a:ext>
            </a:extLst>
          </p:cNvPr>
          <p:cNvSpPr/>
          <p:nvPr/>
        </p:nvSpPr>
        <p:spPr>
          <a:xfrm>
            <a:off x="6322888" y="2116748"/>
            <a:ext cx="171887" cy="171887"/>
          </a:xfrm>
          <a:prstGeom prst="ellipse">
            <a:avLst/>
          </a:prstGeom>
          <a:solidFill>
            <a:srgbClr val="9B01FB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4D126-8392-B26B-543B-443029B2D55A}"/>
              </a:ext>
            </a:extLst>
          </p:cNvPr>
          <p:cNvSpPr/>
          <p:nvPr/>
        </p:nvSpPr>
        <p:spPr>
          <a:xfrm>
            <a:off x="5132903" y="1620407"/>
            <a:ext cx="171887" cy="171887"/>
          </a:xfrm>
          <a:prstGeom prst="ellipse">
            <a:avLst/>
          </a:prstGeom>
          <a:solidFill>
            <a:srgbClr val="F106F6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CBD46-37F1-15D4-1F73-939F8B021851}"/>
              </a:ext>
            </a:extLst>
          </p:cNvPr>
          <p:cNvSpPr/>
          <p:nvPr/>
        </p:nvSpPr>
        <p:spPr>
          <a:xfrm>
            <a:off x="4484706" y="794406"/>
            <a:ext cx="171887" cy="171887"/>
          </a:xfrm>
          <a:prstGeom prst="ellipse">
            <a:avLst/>
          </a:prstGeom>
          <a:solidFill>
            <a:srgbClr val="8F0302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5C05BB-779B-DB5F-0383-9D3C64834A6C}"/>
              </a:ext>
            </a:extLst>
          </p:cNvPr>
          <p:cNvSpPr/>
          <p:nvPr/>
        </p:nvSpPr>
        <p:spPr>
          <a:xfrm>
            <a:off x="6514608" y="3904516"/>
            <a:ext cx="171887" cy="171887"/>
          </a:xfrm>
          <a:prstGeom prst="ellipse">
            <a:avLst/>
          </a:prstGeom>
          <a:solidFill>
            <a:srgbClr val="0000FA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7EB0C6-5BE1-B5EE-07E6-A8C1B95B74E3}"/>
              </a:ext>
            </a:extLst>
          </p:cNvPr>
          <p:cNvSpPr/>
          <p:nvPr/>
        </p:nvSpPr>
        <p:spPr>
          <a:xfrm>
            <a:off x="2417250" y="4196374"/>
            <a:ext cx="171887" cy="171887"/>
          </a:xfrm>
          <a:prstGeom prst="ellipse">
            <a:avLst/>
          </a:prstGeom>
          <a:solidFill>
            <a:srgbClr val="FE9801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60A78-A1DC-40A1-D819-6A2634A3C2A6}"/>
              </a:ext>
            </a:extLst>
          </p:cNvPr>
          <p:cNvSpPr/>
          <p:nvPr/>
        </p:nvSpPr>
        <p:spPr>
          <a:xfrm>
            <a:off x="2166031" y="1892722"/>
            <a:ext cx="171887" cy="171887"/>
          </a:xfrm>
          <a:prstGeom prst="ellipse">
            <a:avLst/>
          </a:prstGeom>
          <a:solidFill>
            <a:srgbClr val="02FD09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1476EF-78E6-02F0-5E35-E87AD362C6D9}"/>
              </a:ext>
            </a:extLst>
          </p:cNvPr>
          <p:cNvSpPr/>
          <p:nvPr/>
        </p:nvSpPr>
        <p:spPr>
          <a:xfrm>
            <a:off x="3439754" y="2439099"/>
            <a:ext cx="171887" cy="171887"/>
          </a:xfrm>
          <a:prstGeom prst="ellipse">
            <a:avLst/>
          </a:prstGeom>
          <a:solidFill>
            <a:srgbClr val="FFFC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7EFAA-454F-7C38-A378-6E28EC5572E8}"/>
              </a:ext>
            </a:extLst>
          </p:cNvPr>
          <p:cNvSpPr/>
          <p:nvPr/>
        </p:nvSpPr>
        <p:spPr>
          <a:xfrm>
            <a:off x="2679487" y="3063840"/>
            <a:ext cx="171887" cy="171887"/>
          </a:xfrm>
          <a:prstGeom prst="ellipse">
            <a:avLst/>
          </a:prstGeom>
          <a:solidFill>
            <a:srgbClr val="FA00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F09C7-D452-D45D-63C6-20F090532B35}"/>
              </a:ext>
            </a:extLst>
          </p:cNvPr>
          <p:cNvSpPr/>
          <p:nvPr/>
        </p:nvSpPr>
        <p:spPr>
          <a:xfrm>
            <a:off x="5519648" y="4259308"/>
            <a:ext cx="171887" cy="171887"/>
          </a:xfrm>
          <a:prstGeom prst="ellipse">
            <a:avLst/>
          </a:prstGeom>
          <a:solidFill>
            <a:srgbClr val="4784E8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740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9A264D-71D1-E282-A313-F1202F1F0B33}"/>
              </a:ext>
            </a:extLst>
          </p:cNvPr>
          <p:cNvCxnSpPr>
            <a:cxnSpLocks/>
          </p:cNvCxnSpPr>
          <p:nvPr/>
        </p:nvCxnSpPr>
        <p:spPr>
          <a:xfrm flipH="1">
            <a:off x="5132903" y="2689319"/>
            <a:ext cx="2498281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4178A1E-0A0B-1C7B-CBFE-B1EA3370926F}"/>
              </a:ext>
            </a:extLst>
          </p:cNvPr>
          <p:cNvSpPr/>
          <p:nvPr/>
        </p:nvSpPr>
        <p:spPr>
          <a:xfrm>
            <a:off x="5118785" y="2906203"/>
            <a:ext cx="2512399" cy="187534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34ECDE-77F2-DA92-ED97-4E17947126EB}"/>
              </a:ext>
            </a:extLst>
          </p:cNvPr>
          <p:cNvCxnSpPr>
            <a:cxnSpLocks/>
          </p:cNvCxnSpPr>
          <p:nvPr/>
        </p:nvCxnSpPr>
        <p:spPr>
          <a:xfrm flipH="1">
            <a:off x="1695664" y="3159219"/>
            <a:ext cx="231142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FA88C8F-900F-32BD-2B5E-C834CC49C276}"/>
              </a:ext>
            </a:extLst>
          </p:cNvPr>
          <p:cNvSpPr/>
          <p:nvPr/>
        </p:nvSpPr>
        <p:spPr>
          <a:xfrm>
            <a:off x="1601677" y="3314108"/>
            <a:ext cx="2512399" cy="152458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17C15-3913-A360-0815-11FE2285D890}"/>
              </a:ext>
            </a:extLst>
          </p:cNvPr>
          <p:cNvSpPr/>
          <p:nvPr/>
        </p:nvSpPr>
        <p:spPr>
          <a:xfrm>
            <a:off x="1601677" y="1434511"/>
            <a:ext cx="2512399" cy="152458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1B8A1-78BB-53AE-CEB4-807F8B795A4D}"/>
              </a:ext>
            </a:extLst>
          </p:cNvPr>
          <p:cNvSpPr/>
          <p:nvPr/>
        </p:nvSpPr>
        <p:spPr>
          <a:xfrm>
            <a:off x="5118785" y="1424723"/>
            <a:ext cx="2512399" cy="109959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D71116-25B6-3FFA-F960-13F6628F5346}"/>
              </a:ext>
            </a:extLst>
          </p:cNvPr>
          <p:cNvSpPr/>
          <p:nvPr/>
        </p:nvSpPr>
        <p:spPr>
          <a:xfrm>
            <a:off x="5843589" y="2619186"/>
            <a:ext cx="171887" cy="171887"/>
          </a:xfrm>
          <a:prstGeom prst="ellipse">
            <a:avLst/>
          </a:prstGeom>
          <a:solidFill>
            <a:srgbClr val="08FBFD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42C19F-E0F2-6F6E-2B62-7FC456C89EE2}"/>
              </a:ext>
            </a:extLst>
          </p:cNvPr>
          <p:cNvSpPr/>
          <p:nvPr/>
        </p:nvSpPr>
        <p:spPr>
          <a:xfrm>
            <a:off x="6322888" y="2116748"/>
            <a:ext cx="171887" cy="171887"/>
          </a:xfrm>
          <a:prstGeom prst="ellipse">
            <a:avLst/>
          </a:prstGeom>
          <a:solidFill>
            <a:srgbClr val="9B01FB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4D126-8392-B26B-543B-443029B2D55A}"/>
              </a:ext>
            </a:extLst>
          </p:cNvPr>
          <p:cNvSpPr/>
          <p:nvPr/>
        </p:nvSpPr>
        <p:spPr>
          <a:xfrm>
            <a:off x="5132903" y="1620407"/>
            <a:ext cx="171887" cy="171887"/>
          </a:xfrm>
          <a:prstGeom prst="ellipse">
            <a:avLst/>
          </a:prstGeom>
          <a:solidFill>
            <a:srgbClr val="F106F6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CBD46-37F1-15D4-1F73-939F8B021851}"/>
              </a:ext>
            </a:extLst>
          </p:cNvPr>
          <p:cNvSpPr/>
          <p:nvPr/>
        </p:nvSpPr>
        <p:spPr>
          <a:xfrm>
            <a:off x="4484706" y="794406"/>
            <a:ext cx="171887" cy="171887"/>
          </a:xfrm>
          <a:prstGeom prst="ellipse">
            <a:avLst/>
          </a:prstGeom>
          <a:solidFill>
            <a:srgbClr val="8F0302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5C05BB-779B-DB5F-0383-9D3C64834A6C}"/>
              </a:ext>
            </a:extLst>
          </p:cNvPr>
          <p:cNvSpPr/>
          <p:nvPr/>
        </p:nvSpPr>
        <p:spPr>
          <a:xfrm>
            <a:off x="6514608" y="3904516"/>
            <a:ext cx="171887" cy="171887"/>
          </a:xfrm>
          <a:prstGeom prst="ellipse">
            <a:avLst/>
          </a:prstGeom>
          <a:solidFill>
            <a:srgbClr val="0000FA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7EB0C6-5BE1-B5EE-07E6-A8C1B95B74E3}"/>
              </a:ext>
            </a:extLst>
          </p:cNvPr>
          <p:cNvSpPr/>
          <p:nvPr/>
        </p:nvSpPr>
        <p:spPr>
          <a:xfrm>
            <a:off x="2417250" y="4196374"/>
            <a:ext cx="171887" cy="171887"/>
          </a:xfrm>
          <a:prstGeom prst="ellipse">
            <a:avLst/>
          </a:prstGeom>
          <a:solidFill>
            <a:srgbClr val="FE9801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60A78-A1DC-40A1-D819-6A2634A3C2A6}"/>
              </a:ext>
            </a:extLst>
          </p:cNvPr>
          <p:cNvSpPr/>
          <p:nvPr/>
        </p:nvSpPr>
        <p:spPr>
          <a:xfrm>
            <a:off x="2166031" y="1892722"/>
            <a:ext cx="171887" cy="171887"/>
          </a:xfrm>
          <a:prstGeom prst="ellipse">
            <a:avLst/>
          </a:prstGeom>
          <a:solidFill>
            <a:srgbClr val="02FD09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1476EF-78E6-02F0-5E35-E87AD362C6D9}"/>
              </a:ext>
            </a:extLst>
          </p:cNvPr>
          <p:cNvSpPr/>
          <p:nvPr/>
        </p:nvSpPr>
        <p:spPr>
          <a:xfrm>
            <a:off x="3439754" y="2439099"/>
            <a:ext cx="171887" cy="171887"/>
          </a:xfrm>
          <a:prstGeom prst="ellipse">
            <a:avLst/>
          </a:prstGeom>
          <a:solidFill>
            <a:srgbClr val="FFFC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7EFAA-454F-7C38-A378-6E28EC5572E8}"/>
              </a:ext>
            </a:extLst>
          </p:cNvPr>
          <p:cNvSpPr/>
          <p:nvPr/>
        </p:nvSpPr>
        <p:spPr>
          <a:xfrm>
            <a:off x="2679487" y="3063840"/>
            <a:ext cx="171887" cy="171887"/>
          </a:xfrm>
          <a:prstGeom prst="ellipse">
            <a:avLst/>
          </a:prstGeom>
          <a:solidFill>
            <a:srgbClr val="FA00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F09C7-D452-D45D-63C6-20F090532B35}"/>
              </a:ext>
            </a:extLst>
          </p:cNvPr>
          <p:cNvSpPr/>
          <p:nvPr/>
        </p:nvSpPr>
        <p:spPr>
          <a:xfrm>
            <a:off x="5519648" y="4259308"/>
            <a:ext cx="171887" cy="171887"/>
          </a:xfrm>
          <a:prstGeom prst="ellipse">
            <a:avLst/>
          </a:prstGeom>
          <a:solidFill>
            <a:srgbClr val="4784E8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725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4178A1E-0A0B-1C7B-CBFE-B1EA3370926F}"/>
              </a:ext>
            </a:extLst>
          </p:cNvPr>
          <p:cNvSpPr/>
          <p:nvPr/>
        </p:nvSpPr>
        <p:spPr>
          <a:xfrm>
            <a:off x="5118785" y="3681957"/>
            <a:ext cx="2512399" cy="109959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88C8F-900F-32BD-2B5E-C834CC49C276}"/>
              </a:ext>
            </a:extLst>
          </p:cNvPr>
          <p:cNvSpPr/>
          <p:nvPr/>
        </p:nvSpPr>
        <p:spPr>
          <a:xfrm>
            <a:off x="1601677" y="3739105"/>
            <a:ext cx="2512399" cy="109959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17C15-3913-A360-0815-11FE2285D890}"/>
              </a:ext>
            </a:extLst>
          </p:cNvPr>
          <p:cNvSpPr/>
          <p:nvPr/>
        </p:nvSpPr>
        <p:spPr>
          <a:xfrm>
            <a:off x="1601677" y="2475915"/>
            <a:ext cx="2512399" cy="114764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21B8A1-78BB-53AE-CEB4-807F8B795A4D}"/>
              </a:ext>
            </a:extLst>
          </p:cNvPr>
          <p:cNvSpPr/>
          <p:nvPr/>
        </p:nvSpPr>
        <p:spPr>
          <a:xfrm>
            <a:off x="5118785" y="2475915"/>
            <a:ext cx="2512399" cy="109959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D71116-25B6-3FFA-F960-13F6628F5346}"/>
              </a:ext>
            </a:extLst>
          </p:cNvPr>
          <p:cNvSpPr/>
          <p:nvPr/>
        </p:nvSpPr>
        <p:spPr>
          <a:xfrm>
            <a:off x="5519647" y="1424722"/>
            <a:ext cx="171887" cy="171887"/>
          </a:xfrm>
          <a:prstGeom prst="ellipse">
            <a:avLst/>
          </a:prstGeom>
          <a:solidFill>
            <a:srgbClr val="08FBFD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42C19F-E0F2-6F6E-2B62-7FC456C89EE2}"/>
              </a:ext>
            </a:extLst>
          </p:cNvPr>
          <p:cNvSpPr/>
          <p:nvPr/>
        </p:nvSpPr>
        <p:spPr>
          <a:xfrm>
            <a:off x="6322888" y="3167940"/>
            <a:ext cx="171887" cy="171887"/>
          </a:xfrm>
          <a:prstGeom prst="ellipse">
            <a:avLst/>
          </a:prstGeom>
          <a:solidFill>
            <a:srgbClr val="9B01FB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4D126-8392-B26B-543B-443029B2D55A}"/>
              </a:ext>
            </a:extLst>
          </p:cNvPr>
          <p:cNvSpPr/>
          <p:nvPr/>
        </p:nvSpPr>
        <p:spPr>
          <a:xfrm>
            <a:off x="5132903" y="2671599"/>
            <a:ext cx="171887" cy="171887"/>
          </a:xfrm>
          <a:prstGeom prst="ellipse">
            <a:avLst/>
          </a:prstGeom>
          <a:solidFill>
            <a:srgbClr val="F106F6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CBD46-37F1-15D4-1F73-939F8B021851}"/>
              </a:ext>
            </a:extLst>
          </p:cNvPr>
          <p:cNvSpPr/>
          <p:nvPr/>
        </p:nvSpPr>
        <p:spPr>
          <a:xfrm>
            <a:off x="4484706" y="794406"/>
            <a:ext cx="171887" cy="171887"/>
          </a:xfrm>
          <a:prstGeom prst="ellipse">
            <a:avLst/>
          </a:prstGeom>
          <a:solidFill>
            <a:srgbClr val="8F0302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5C05BB-779B-DB5F-0383-9D3C64834A6C}"/>
              </a:ext>
            </a:extLst>
          </p:cNvPr>
          <p:cNvSpPr/>
          <p:nvPr/>
        </p:nvSpPr>
        <p:spPr>
          <a:xfrm>
            <a:off x="6514608" y="3904516"/>
            <a:ext cx="171887" cy="171887"/>
          </a:xfrm>
          <a:prstGeom prst="ellipse">
            <a:avLst/>
          </a:prstGeom>
          <a:solidFill>
            <a:srgbClr val="0000FA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7EB0C6-5BE1-B5EE-07E6-A8C1B95B74E3}"/>
              </a:ext>
            </a:extLst>
          </p:cNvPr>
          <p:cNvSpPr/>
          <p:nvPr/>
        </p:nvSpPr>
        <p:spPr>
          <a:xfrm>
            <a:off x="2417250" y="4196374"/>
            <a:ext cx="171887" cy="171887"/>
          </a:xfrm>
          <a:prstGeom prst="ellipse">
            <a:avLst/>
          </a:prstGeom>
          <a:solidFill>
            <a:srgbClr val="FE9801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60A78-A1DC-40A1-D819-6A2634A3C2A6}"/>
              </a:ext>
            </a:extLst>
          </p:cNvPr>
          <p:cNvSpPr/>
          <p:nvPr/>
        </p:nvSpPr>
        <p:spPr>
          <a:xfrm>
            <a:off x="2166031" y="2703074"/>
            <a:ext cx="171887" cy="171887"/>
          </a:xfrm>
          <a:prstGeom prst="ellipse">
            <a:avLst/>
          </a:prstGeom>
          <a:solidFill>
            <a:srgbClr val="02FD09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1476EF-78E6-02F0-5E35-E87AD362C6D9}"/>
              </a:ext>
            </a:extLst>
          </p:cNvPr>
          <p:cNvSpPr/>
          <p:nvPr/>
        </p:nvSpPr>
        <p:spPr>
          <a:xfrm>
            <a:off x="3439754" y="3249451"/>
            <a:ext cx="171887" cy="171887"/>
          </a:xfrm>
          <a:prstGeom prst="ellipse">
            <a:avLst/>
          </a:prstGeom>
          <a:solidFill>
            <a:srgbClr val="FFFC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7EFAA-454F-7C38-A378-6E28EC5572E8}"/>
              </a:ext>
            </a:extLst>
          </p:cNvPr>
          <p:cNvSpPr/>
          <p:nvPr/>
        </p:nvSpPr>
        <p:spPr>
          <a:xfrm>
            <a:off x="3611641" y="1424723"/>
            <a:ext cx="171887" cy="171887"/>
          </a:xfrm>
          <a:prstGeom prst="ellipse">
            <a:avLst/>
          </a:prstGeom>
          <a:solidFill>
            <a:srgbClr val="FA00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F09C7-D452-D45D-63C6-20F090532B35}"/>
              </a:ext>
            </a:extLst>
          </p:cNvPr>
          <p:cNvSpPr/>
          <p:nvPr/>
        </p:nvSpPr>
        <p:spPr>
          <a:xfrm>
            <a:off x="5519648" y="4259308"/>
            <a:ext cx="171887" cy="171887"/>
          </a:xfrm>
          <a:prstGeom prst="ellipse">
            <a:avLst/>
          </a:prstGeom>
          <a:solidFill>
            <a:srgbClr val="4784E8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9822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4178A1E-0A0B-1C7B-CBFE-B1EA3370926F}"/>
              </a:ext>
            </a:extLst>
          </p:cNvPr>
          <p:cNvSpPr/>
          <p:nvPr/>
        </p:nvSpPr>
        <p:spPr>
          <a:xfrm>
            <a:off x="5118785" y="3681957"/>
            <a:ext cx="2512399" cy="109959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17C15-3913-A360-0815-11FE2285D890}"/>
              </a:ext>
            </a:extLst>
          </p:cNvPr>
          <p:cNvSpPr/>
          <p:nvPr/>
        </p:nvSpPr>
        <p:spPr>
          <a:xfrm>
            <a:off x="1601677" y="3670249"/>
            <a:ext cx="2512399" cy="114764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099155-7F84-3093-3430-92E927381BB7}"/>
              </a:ext>
            </a:extLst>
          </p:cNvPr>
          <p:cNvCxnSpPr/>
          <p:nvPr/>
        </p:nvCxnSpPr>
        <p:spPr>
          <a:xfrm>
            <a:off x="3524250" y="3681957"/>
            <a:ext cx="0" cy="1099592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621B8A1-78BB-53AE-CEB4-807F8B795A4D}"/>
              </a:ext>
            </a:extLst>
          </p:cNvPr>
          <p:cNvSpPr/>
          <p:nvPr/>
        </p:nvSpPr>
        <p:spPr>
          <a:xfrm>
            <a:off x="5118785" y="2475915"/>
            <a:ext cx="2512399" cy="109959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F08808-2259-1CA4-7C0F-1AAC39D2BBC9}"/>
              </a:ext>
            </a:extLst>
          </p:cNvPr>
          <p:cNvCxnSpPr/>
          <p:nvPr/>
        </p:nvCxnSpPr>
        <p:spPr>
          <a:xfrm>
            <a:off x="6413500" y="2475914"/>
            <a:ext cx="0" cy="1099592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0D71116-25B6-3FFA-F960-13F6628F5346}"/>
              </a:ext>
            </a:extLst>
          </p:cNvPr>
          <p:cNvSpPr/>
          <p:nvPr/>
        </p:nvSpPr>
        <p:spPr>
          <a:xfrm>
            <a:off x="5519647" y="1424722"/>
            <a:ext cx="171887" cy="171887"/>
          </a:xfrm>
          <a:prstGeom prst="ellipse">
            <a:avLst/>
          </a:prstGeom>
          <a:solidFill>
            <a:srgbClr val="08FBFD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42C19F-E0F2-6F6E-2B62-7FC456C89EE2}"/>
              </a:ext>
            </a:extLst>
          </p:cNvPr>
          <p:cNvSpPr/>
          <p:nvPr/>
        </p:nvSpPr>
        <p:spPr>
          <a:xfrm>
            <a:off x="6322888" y="3167940"/>
            <a:ext cx="171887" cy="171887"/>
          </a:xfrm>
          <a:prstGeom prst="ellipse">
            <a:avLst/>
          </a:prstGeom>
          <a:solidFill>
            <a:srgbClr val="9B01FB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4D126-8392-B26B-543B-443029B2D55A}"/>
              </a:ext>
            </a:extLst>
          </p:cNvPr>
          <p:cNvSpPr/>
          <p:nvPr/>
        </p:nvSpPr>
        <p:spPr>
          <a:xfrm>
            <a:off x="5132903" y="2671599"/>
            <a:ext cx="171887" cy="171887"/>
          </a:xfrm>
          <a:prstGeom prst="ellipse">
            <a:avLst/>
          </a:prstGeom>
          <a:solidFill>
            <a:srgbClr val="F106F6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CBD46-37F1-15D4-1F73-939F8B021851}"/>
              </a:ext>
            </a:extLst>
          </p:cNvPr>
          <p:cNvSpPr/>
          <p:nvPr/>
        </p:nvSpPr>
        <p:spPr>
          <a:xfrm>
            <a:off x="4484706" y="794406"/>
            <a:ext cx="171887" cy="171887"/>
          </a:xfrm>
          <a:prstGeom prst="ellipse">
            <a:avLst/>
          </a:prstGeom>
          <a:solidFill>
            <a:srgbClr val="8F0302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5C05BB-779B-DB5F-0383-9D3C64834A6C}"/>
              </a:ext>
            </a:extLst>
          </p:cNvPr>
          <p:cNvSpPr/>
          <p:nvPr/>
        </p:nvSpPr>
        <p:spPr>
          <a:xfrm>
            <a:off x="6514608" y="3904516"/>
            <a:ext cx="171887" cy="171887"/>
          </a:xfrm>
          <a:prstGeom prst="ellipse">
            <a:avLst/>
          </a:prstGeom>
          <a:solidFill>
            <a:srgbClr val="0000FA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7EB0C6-5BE1-B5EE-07E6-A8C1B95B74E3}"/>
              </a:ext>
            </a:extLst>
          </p:cNvPr>
          <p:cNvSpPr/>
          <p:nvPr/>
        </p:nvSpPr>
        <p:spPr>
          <a:xfrm>
            <a:off x="3014150" y="2099706"/>
            <a:ext cx="171887" cy="171887"/>
          </a:xfrm>
          <a:prstGeom prst="ellipse">
            <a:avLst/>
          </a:prstGeom>
          <a:solidFill>
            <a:srgbClr val="FE9801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60A78-A1DC-40A1-D819-6A2634A3C2A6}"/>
              </a:ext>
            </a:extLst>
          </p:cNvPr>
          <p:cNvSpPr/>
          <p:nvPr/>
        </p:nvSpPr>
        <p:spPr>
          <a:xfrm>
            <a:off x="2166031" y="3897408"/>
            <a:ext cx="171887" cy="171887"/>
          </a:xfrm>
          <a:prstGeom prst="ellipse">
            <a:avLst/>
          </a:prstGeom>
          <a:solidFill>
            <a:srgbClr val="02FD09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1476EF-78E6-02F0-5E35-E87AD362C6D9}"/>
              </a:ext>
            </a:extLst>
          </p:cNvPr>
          <p:cNvSpPr/>
          <p:nvPr/>
        </p:nvSpPr>
        <p:spPr>
          <a:xfrm>
            <a:off x="3439754" y="4443785"/>
            <a:ext cx="171887" cy="171887"/>
          </a:xfrm>
          <a:prstGeom prst="ellipse">
            <a:avLst/>
          </a:prstGeom>
          <a:solidFill>
            <a:srgbClr val="FFFC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7EFAA-454F-7C38-A378-6E28EC5572E8}"/>
              </a:ext>
            </a:extLst>
          </p:cNvPr>
          <p:cNvSpPr/>
          <p:nvPr/>
        </p:nvSpPr>
        <p:spPr>
          <a:xfrm>
            <a:off x="3611641" y="1424723"/>
            <a:ext cx="171887" cy="171887"/>
          </a:xfrm>
          <a:prstGeom prst="ellipse">
            <a:avLst/>
          </a:prstGeom>
          <a:solidFill>
            <a:srgbClr val="FA00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EC0EE8-B2BB-7605-9CA0-2CE3DF0D47C2}"/>
              </a:ext>
            </a:extLst>
          </p:cNvPr>
          <p:cNvCxnSpPr/>
          <p:nvPr/>
        </p:nvCxnSpPr>
        <p:spPr>
          <a:xfrm>
            <a:off x="5613400" y="3681957"/>
            <a:ext cx="0" cy="1099592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BDF09C7-D452-D45D-63C6-20F090532B35}"/>
              </a:ext>
            </a:extLst>
          </p:cNvPr>
          <p:cNvSpPr/>
          <p:nvPr/>
        </p:nvSpPr>
        <p:spPr>
          <a:xfrm>
            <a:off x="5519648" y="4259308"/>
            <a:ext cx="171887" cy="171887"/>
          </a:xfrm>
          <a:prstGeom prst="ellipse">
            <a:avLst/>
          </a:prstGeom>
          <a:solidFill>
            <a:srgbClr val="4784E8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0983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D71116-25B6-3FFA-F960-13F6628F5346}"/>
              </a:ext>
            </a:extLst>
          </p:cNvPr>
          <p:cNvSpPr/>
          <p:nvPr/>
        </p:nvSpPr>
        <p:spPr>
          <a:xfrm>
            <a:off x="5682489" y="2524376"/>
            <a:ext cx="233592" cy="233592"/>
          </a:xfrm>
          <a:prstGeom prst="ellipse">
            <a:avLst/>
          </a:prstGeom>
          <a:solidFill>
            <a:srgbClr val="08FBFD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42C19F-E0F2-6F6E-2B62-7FC456C89EE2}"/>
              </a:ext>
            </a:extLst>
          </p:cNvPr>
          <p:cNvSpPr/>
          <p:nvPr/>
        </p:nvSpPr>
        <p:spPr>
          <a:xfrm>
            <a:off x="7253247" y="3436687"/>
            <a:ext cx="233592" cy="233592"/>
          </a:xfrm>
          <a:prstGeom prst="ellipse">
            <a:avLst/>
          </a:prstGeom>
          <a:solidFill>
            <a:srgbClr val="9B01FB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4D126-8392-B26B-543B-443029B2D55A}"/>
              </a:ext>
            </a:extLst>
          </p:cNvPr>
          <p:cNvSpPr/>
          <p:nvPr/>
        </p:nvSpPr>
        <p:spPr>
          <a:xfrm>
            <a:off x="6723474" y="4261606"/>
            <a:ext cx="233592" cy="233592"/>
          </a:xfrm>
          <a:prstGeom prst="ellipse">
            <a:avLst/>
          </a:prstGeom>
          <a:solidFill>
            <a:srgbClr val="F106F6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CBD46-37F1-15D4-1F73-939F8B021851}"/>
              </a:ext>
            </a:extLst>
          </p:cNvPr>
          <p:cNvSpPr/>
          <p:nvPr/>
        </p:nvSpPr>
        <p:spPr>
          <a:xfrm>
            <a:off x="4276017" y="1667784"/>
            <a:ext cx="233592" cy="233592"/>
          </a:xfrm>
          <a:prstGeom prst="ellipse">
            <a:avLst/>
          </a:prstGeom>
          <a:solidFill>
            <a:srgbClr val="8F0302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5C05BB-779B-DB5F-0383-9D3C64834A6C}"/>
              </a:ext>
            </a:extLst>
          </p:cNvPr>
          <p:cNvSpPr/>
          <p:nvPr/>
        </p:nvSpPr>
        <p:spPr>
          <a:xfrm>
            <a:off x="5757711" y="4261608"/>
            <a:ext cx="233592" cy="233592"/>
          </a:xfrm>
          <a:prstGeom prst="ellipse">
            <a:avLst/>
          </a:prstGeom>
          <a:solidFill>
            <a:srgbClr val="0000FA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7EB0C6-5BE1-B5EE-07E6-A8C1B95B74E3}"/>
              </a:ext>
            </a:extLst>
          </p:cNvPr>
          <p:cNvSpPr/>
          <p:nvPr/>
        </p:nvSpPr>
        <p:spPr>
          <a:xfrm>
            <a:off x="2277550" y="3441671"/>
            <a:ext cx="233592" cy="233592"/>
          </a:xfrm>
          <a:prstGeom prst="ellipse">
            <a:avLst/>
          </a:prstGeom>
          <a:solidFill>
            <a:srgbClr val="FE9801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60A78-A1DC-40A1-D819-6A2634A3C2A6}"/>
              </a:ext>
            </a:extLst>
          </p:cNvPr>
          <p:cNvSpPr/>
          <p:nvPr/>
        </p:nvSpPr>
        <p:spPr>
          <a:xfrm>
            <a:off x="3268501" y="4261608"/>
            <a:ext cx="233592" cy="233592"/>
          </a:xfrm>
          <a:prstGeom prst="ellipse">
            <a:avLst/>
          </a:prstGeom>
          <a:solidFill>
            <a:srgbClr val="02FD09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1476EF-78E6-02F0-5E35-E87AD362C6D9}"/>
              </a:ext>
            </a:extLst>
          </p:cNvPr>
          <p:cNvSpPr/>
          <p:nvPr/>
        </p:nvSpPr>
        <p:spPr>
          <a:xfrm>
            <a:off x="3729188" y="3441671"/>
            <a:ext cx="233592" cy="233592"/>
          </a:xfrm>
          <a:prstGeom prst="ellipse">
            <a:avLst/>
          </a:prstGeom>
          <a:solidFill>
            <a:srgbClr val="FFFC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7EFAA-454F-7C38-A378-6E28EC5572E8}"/>
              </a:ext>
            </a:extLst>
          </p:cNvPr>
          <p:cNvSpPr/>
          <p:nvPr/>
        </p:nvSpPr>
        <p:spPr>
          <a:xfrm>
            <a:off x="3089533" y="2524377"/>
            <a:ext cx="233592" cy="233592"/>
          </a:xfrm>
          <a:prstGeom prst="ellipse">
            <a:avLst/>
          </a:prstGeom>
          <a:solidFill>
            <a:srgbClr val="FA00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F09C7-D452-D45D-63C6-20F090532B35}"/>
              </a:ext>
            </a:extLst>
          </p:cNvPr>
          <p:cNvSpPr/>
          <p:nvPr/>
        </p:nvSpPr>
        <p:spPr>
          <a:xfrm>
            <a:off x="5137723" y="3436686"/>
            <a:ext cx="233592" cy="233592"/>
          </a:xfrm>
          <a:prstGeom prst="ellipse">
            <a:avLst/>
          </a:prstGeom>
          <a:solidFill>
            <a:srgbClr val="4784E8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F58769-8D89-E666-06C8-81D7DB63AAEE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3467885" y="3641054"/>
            <a:ext cx="295512" cy="654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59F892-B714-CC7C-4DA5-AAE278228CA3}"/>
              </a:ext>
            </a:extLst>
          </p:cNvPr>
          <p:cNvCxnSpPr>
            <a:stCxn id="10" idx="7"/>
            <a:endCxn id="15" idx="3"/>
          </p:cNvCxnSpPr>
          <p:nvPr/>
        </p:nvCxnSpPr>
        <p:spPr>
          <a:xfrm flipV="1">
            <a:off x="2476934" y="2723761"/>
            <a:ext cx="646807" cy="752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5525E-4237-2D28-B1E5-6407A78CC16F}"/>
              </a:ext>
            </a:extLst>
          </p:cNvPr>
          <p:cNvCxnSpPr>
            <a:stCxn id="15" idx="5"/>
            <a:endCxn id="14" idx="0"/>
          </p:cNvCxnSpPr>
          <p:nvPr/>
        </p:nvCxnSpPr>
        <p:spPr>
          <a:xfrm>
            <a:off x="3288917" y="2723761"/>
            <a:ext cx="557068" cy="7179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240C67-676C-FDDA-AA30-39689D62C5D7}"/>
              </a:ext>
            </a:extLst>
          </p:cNvPr>
          <p:cNvCxnSpPr>
            <a:stCxn id="15" idx="7"/>
            <a:endCxn id="8" idx="3"/>
          </p:cNvCxnSpPr>
          <p:nvPr/>
        </p:nvCxnSpPr>
        <p:spPr>
          <a:xfrm flipV="1">
            <a:off x="3288917" y="1867168"/>
            <a:ext cx="1021309" cy="691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1E3BD7-DF0F-B4E4-CB34-49FF2E4767FF}"/>
              </a:ext>
            </a:extLst>
          </p:cNvPr>
          <p:cNvCxnSpPr>
            <a:stCxn id="8" idx="5"/>
            <a:endCxn id="4" idx="1"/>
          </p:cNvCxnSpPr>
          <p:nvPr/>
        </p:nvCxnSpPr>
        <p:spPr>
          <a:xfrm>
            <a:off x="4475401" y="1867168"/>
            <a:ext cx="1241297" cy="691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D600E5-3506-271F-E489-63B3A15E04FD}"/>
              </a:ext>
            </a:extLst>
          </p:cNvPr>
          <p:cNvCxnSpPr>
            <a:cxnSpLocks/>
            <a:stCxn id="4" idx="3"/>
            <a:endCxn id="16" idx="7"/>
          </p:cNvCxnSpPr>
          <p:nvPr/>
        </p:nvCxnSpPr>
        <p:spPr>
          <a:xfrm flipH="1">
            <a:off x="5337107" y="2723760"/>
            <a:ext cx="379591" cy="747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BD4635-2E0C-1F58-EBBA-095C861C3E35}"/>
              </a:ext>
            </a:extLst>
          </p:cNvPr>
          <p:cNvCxnSpPr>
            <a:stCxn id="16" idx="5"/>
            <a:endCxn id="9" idx="1"/>
          </p:cNvCxnSpPr>
          <p:nvPr/>
        </p:nvCxnSpPr>
        <p:spPr>
          <a:xfrm>
            <a:off x="5337107" y="3636070"/>
            <a:ext cx="454812" cy="659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208EA4-E77F-46A0-EA48-47CEDF87602D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5881873" y="2723760"/>
            <a:ext cx="1405582" cy="747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86DB2F-27B1-091F-2E6D-8CC2A692B5A3}"/>
              </a:ext>
            </a:extLst>
          </p:cNvPr>
          <p:cNvCxnSpPr>
            <a:stCxn id="5" idx="4"/>
            <a:endCxn id="7" idx="7"/>
          </p:cNvCxnSpPr>
          <p:nvPr/>
        </p:nvCxnSpPr>
        <p:spPr>
          <a:xfrm flipH="1">
            <a:off x="6922858" y="3670280"/>
            <a:ext cx="447186" cy="6255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336;p36">
            <a:extLst>
              <a:ext uri="{FF2B5EF4-FFF2-40B4-BE49-F238E27FC236}">
                <a16:creationId xmlns:a16="http://schemas.microsoft.com/office/drawing/2014/main" id="{15B53908-146D-158A-49F1-C37CA320B930}"/>
              </a:ext>
            </a:extLst>
          </p:cNvPr>
          <p:cNvSpPr txBox="1">
            <a:spLocks/>
          </p:cNvSpPr>
          <p:nvPr/>
        </p:nvSpPr>
        <p:spPr>
          <a:xfrm>
            <a:off x="735150" y="1190626"/>
            <a:ext cx="4130373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How to search?</a:t>
            </a:r>
          </a:p>
        </p:txBody>
      </p:sp>
    </p:spTree>
    <p:extLst>
      <p:ext uri="{BB962C8B-B14F-4D97-AF65-F5344CB8AC3E}">
        <p14:creationId xmlns:p14="http://schemas.microsoft.com/office/powerpoint/2010/main" val="2575954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D71116-25B6-3FFA-F960-13F6628F5346}"/>
              </a:ext>
            </a:extLst>
          </p:cNvPr>
          <p:cNvSpPr/>
          <p:nvPr/>
        </p:nvSpPr>
        <p:spPr>
          <a:xfrm>
            <a:off x="5682489" y="2524376"/>
            <a:ext cx="233592" cy="233592"/>
          </a:xfrm>
          <a:prstGeom prst="ellipse">
            <a:avLst/>
          </a:prstGeom>
          <a:solidFill>
            <a:srgbClr val="08FBFD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42C19F-E0F2-6F6E-2B62-7FC456C89EE2}"/>
              </a:ext>
            </a:extLst>
          </p:cNvPr>
          <p:cNvSpPr/>
          <p:nvPr/>
        </p:nvSpPr>
        <p:spPr>
          <a:xfrm>
            <a:off x="7253247" y="3436687"/>
            <a:ext cx="233592" cy="233592"/>
          </a:xfrm>
          <a:prstGeom prst="ellipse">
            <a:avLst/>
          </a:prstGeom>
          <a:solidFill>
            <a:srgbClr val="9B01FB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4D126-8392-B26B-543B-443029B2D55A}"/>
              </a:ext>
            </a:extLst>
          </p:cNvPr>
          <p:cNvSpPr/>
          <p:nvPr/>
        </p:nvSpPr>
        <p:spPr>
          <a:xfrm>
            <a:off x="6723474" y="4261606"/>
            <a:ext cx="233592" cy="233592"/>
          </a:xfrm>
          <a:prstGeom prst="ellipse">
            <a:avLst/>
          </a:prstGeom>
          <a:solidFill>
            <a:srgbClr val="F106F6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CBD46-37F1-15D4-1F73-939F8B021851}"/>
              </a:ext>
            </a:extLst>
          </p:cNvPr>
          <p:cNvSpPr/>
          <p:nvPr/>
        </p:nvSpPr>
        <p:spPr>
          <a:xfrm>
            <a:off x="4276017" y="1667784"/>
            <a:ext cx="233592" cy="233592"/>
          </a:xfrm>
          <a:prstGeom prst="ellipse">
            <a:avLst/>
          </a:prstGeom>
          <a:solidFill>
            <a:srgbClr val="8F0302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5C05BB-779B-DB5F-0383-9D3C64834A6C}"/>
              </a:ext>
            </a:extLst>
          </p:cNvPr>
          <p:cNvSpPr/>
          <p:nvPr/>
        </p:nvSpPr>
        <p:spPr>
          <a:xfrm>
            <a:off x="5757711" y="4261608"/>
            <a:ext cx="233592" cy="233592"/>
          </a:xfrm>
          <a:prstGeom prst="ellipse">
            <a:avLst/>
          </a:prstGeom>
          <a:solidFill>
            <a:srgbClr val="0000FA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7EB0C6-5BE1-B5EE-07E6-A8C1B95B74E3}"/>
              </a:ext>
            </a:extLst>
          </p:cNvPr>
          <p:cNvSpPr/>
          <p:nvPr/>
        </p:nvSpPr>
        <p:spPr>
          <a:xfrm>
            <a:off x="2277550" y="3441671"/>
            <a:ext cx="233592" cy="233592"/>
          </a:xfrm>
          <a:prstGeom prst="ellipse">
            <a:avLst/>
          </a:prstGeom>
          <a:solidFill>
            <a:srgbClr val="FE9801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60A78-A1DC-40A1-D819-6A2634A3C2A6}"/>
              </a:ext>
            </a:extLst>
          </p:cNvPr>
          <p:cNvSpPr/>
          <p:nvPr/>
        </p:nvSpPr>
        <p:spPr>
          <a:xfrm>
            <a:off x="3268501" y="4261608"/>
            <a:ext cx="233592" cy="233592"/>
          </a:xfrm>
          <a:prstGeom prst="ellipse">
            <a:avLst/>
          </a:prstGeom>
          <a:solidFill>
            <a:srgbClr val="02FD09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1476EF-78E6-02F0-5E35-E87AD362C6D9}"/>
              </a:ext>
            </a:extLst>
          </p:cNvPr>
          <p:cNvSpPr/>
          <p:nvPr/>
        </p:nvSpPr>
        <p:spPr>
          <a:xfrm>
            <a:off x="3729188" y="3441671"/>
            <a:ext cx="233592" cy="233592"/>
          </a:xfrm>
          <a:prstGeom prst="ellipse">
            <a:avLst/>
          </a:prstGeom>
          <a:solidFill>
            <a:srgbClr val="FFFC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7EFAA-454F-7C38-A378-6E28EC5572E8}"/>
              </a:ext>
            </a:extLst>
          </p:cNvPr>
          <p:cNvSpPr/>
          <p:nvPr/>
        </p:nvSpPr>
        <p:spPr>
          <a:xfrm>
            <a:off x="3089533" y="2524377"/>
            <a:ext cx="233592" cy="233592"/>
          </a:xfrm>
          <a:prstGeom prst="ellipse">
            <a:avLst/>
          </a:prstGeom>
          <a:solidFill>
            <a:srgbClr val="FA00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F09C7-D452-D45D-63C6-20F090532B35}"/>
              </a:ext>
            </a:extLst>
          </p:cNvPr>
          <p:cNvSpPr/>
          <p:nvPr/>
        </p:nvSpPr>
        <p:spPr>
          <a:xfrm>
            <a:off x="5137723" y="3436686"/>
            <a:ext cx="233592" cy="233592"/>
          </a:xfrm>
          <a:prstGeom prst="ellipse">
            <a:avLst/>
          </a:prstGeom>
          <a:solidFill>
            <a:srgbClr val="4784E8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F58769-8D89-E666-06C8-81D7DB63AAEE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3467885" y="3641054"/>
            <a:ext cx="295512" cy="654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59F892-B714-CC7C-4DA5-AAE278228CA3}"/>
              </a:ext>
            </a:extLst>
          </p:cNvPr>
          <p:cNvCxnSpPr>
            <a:stCxn id="10" idx="7"/>
            <a:endCxn id="15" idx="3"/>
          </p:cNvCxnSpPr>
          <p:nvPr/>
        </p:nvCxnSpPr>
        <p:spPr>
          <a:xfrm flipV="1">
            <a:off x="2476934" y="2723761"/>
            <a:ext cx="646807" cy="752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5525E-4237-2D28-B1E5-6407A78CC16F}"/>
              </a:ext>
            </a:extLst>
          </p:cNvPr>
          <p:cNvCxnSpPr>
            <a:stCxn id="15" idx="5"/>
            <a:endCxn id="14" idx="0"/>
          </p:cNvCxnSpPr>
          <p:nvPr/>
        </p:nvCxnSpPr>
        <p:spPr>
          <a:xfrm>
            <a:off x="3288917" y="2723761"/>
            <a:ext cx="557068" cy="7179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240C67-676C-FDDA-AA30-39689D62C5D7}"/>
              </a:ext>
            </a:extLst>
          </p:cNvPr>
          <p:cNvCxnSpPr>
            <a:stCxn id="15" idx="7"/>
            <a:endCxn id="8" idx="3"/>
          </p:cNvCxnSpPr>
          <p:nvPr/>
        </p:nvCxnSpPr>
        <p:spPr>
          <a:xfrm flipV="1">
            <a:off x="3288917" y="1867168"/>
            <a:ext cx="1021309" cy="691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1E3BD7-DF0F-B4E4-CB34-49FF2E4767FF}"/>
              </a:ext>
            </a:extLst>
          </p:cNvPr>
          <p:cNvCxnSpPr>
            <a:stCxn id="8" idx="5"/>
            <a:endCxn id="4" idx="1"/>
          </p:cNvCxnSpPr>
          <p:nvPr/>
        </p:nvCxnSpPr>
        <p:spPr>
          <a:xfrm>
            <a:off x="4475401" y="1867168"/>
            <a:ext cx="1241297" cy="691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D600E5-3506-271F-E489-63B3A15E04FD}"/>
              </a:ext>
            </a:extLst>
          </p:cNvPr>
          <p:cNvCxnSpPr>
            <a:cxnSpLocks/>
            <a:stCxn id="4" idx="3"/>
            <a:endCxn id="16" idx="7"/>
          </p:cNvCxnSpPr>
          <p:nvPr/>
        </p:nvCxnSpPr>
        <p:spPr>
          <a:xfrm flipH="1">
            <a:off x="5337107" y="2723760"/>
            <a:ext cx="379591" cy="747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BD4635-2E0C-1F58-EBBA-095C861C3E35}"/>
              </a:ext>
            </a:extLst>
          </p:cNvPr>
          <p:cNvCxnSpPr>
            <a:stCxn id="16" idx="5"/>
            <a:endCxn id="9" idx="1"/>
          </p:cNvCxnSpPr>
          <p:nvPr/>
        </p:nvCxnSpPr>
        <p:spPr>
          <a:xfrm>
            <a:off x="5337107" y="3636070"/>
            <a:ext cx="454812" cy="659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208EA4-E77F-46A0-EA48-47CEDF87602D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5881873" y="2723760"/>
            <a:ext cx="1405582" cy="747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86DB2F-27B1-091F-2E6D-8CC2A692B5A3}"/>
              </a:ext>
            </a:extLst>
          </p:cNvPr>
          <p:cNvCxnSpPr>
            <a:stCxn id="5" idx="4"/>
            <a:endCxn id="7" idx="7"/>
          </p:cNvCxnSpPr>
          <p:nvPr/>
        </p:nvCxnSpPr>
        <p:spPr>
          <a:xfrm flipH="1">
            <a:off x="6922858" y="3670280"/>
            <a:ext cx="447186" cy="6255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336;p36">
            <a:extLst>
              <a:ext uri="{FF2B5EF4-FFF2-40B4-BE49-F238E27FC236}">
                <a16:creationId xmlns:a16="http://schemas.microsoft.com/office/drawing/2014/main" id="{15B53908-146D-158A-49F1-C37CA320B930}"/>
              </a:ext>
            </a:extLst>
          </p:cNvPr>
          <p:cNvSpPr txBox="1">
            <a:spLocks/>
          </p:cNvSpPr>
          <p:nvPr/>
        </p:nvSpPr>
        <p:spPr>
          <a:xfrm>
            <a:off x="735150" y="1190626"/>
            <a:ext cx="311083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Suppose I want to find the yellow node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A36050-21E1-BAA3-B20A-7AB1CF7EC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" r="37448"/>
          <a:stretch/>
        </p:blipFill>
        <p:spPr>
          <a:xfrm>
            <a:off x="6049426" y="382605"/>
            <a:ext cx="2041235" cy="18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76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D71116-25B6-3FFA-F960-13F6628F5346}"/>
              </a:ext>
            </a:extLst>
          </p:cNvPr>
          <p:cNvSpPr/>
          <p:nvPr/>
        </p:nvSpPr>
        <p:spPr>
          <a:xfrm>
            <a:off x="5682489" y="2524376"/>
            <a:ext cx="233592" cy="233592"/>
          </a:xfrm>
          <a:prstGeom prst="ellipse">
            <a:avLst/>
          </a:prstGeom>
          <a:solidFill>
            <a:srgbClr val="08FBFD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42C19F-E0F2-6F6E-2B62-7FC456C89EE2}"/>
              </a:ext>
            </a:extLst>
          </p:cNvPr>
          <p:cNvSpPr/>
          <p:nvPr/>
        </p:nvSpPr>
        <p:spPr>
          <a:xfrm>
            <a:off x="7253247" y="3436687"/>
            <a:ext cx="233592" cy="233592"/>
          </a:xfrm>
          <a:prstGeom prst="ellipse">
            <a:avLst/>
          </a:prstGeom>
          <a:solidFill>
            <a:srgbClr val="9B01FB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4D126-8392-B26B-543B-443029B2D55A}"/>
              </a:ext>
            </a:extLst>
          </p:cNvPr>
          <p:cNvSpPr/>
          <p:nvPr/>
        </p:nvSpPr>
        <p:spPr>
          <a:xfrm>
            <a:off x="6723474" y="4261606"/>
            <a:ext cx="233592" cy="233592"/>
          </a:xfrm>
          <a:prstGeom prst="ellipse">
            <a:avLst/>
          </a:prstGeom>
          <a:solidFill>
            <a:srgbClr val="F106F6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CBD46-37F1-15D4-1F73-939F8B021851}"/>
              </a:ext>
            </a:extLst>
          </p:cNvPr>
          <p:cNvSpPr/>
          <p:nvPr/>
        </p:nvSpPr>
        <p:spPr>
          <a:xfrm>
            <a:off x="4276017" y="1667784"/>
            <a:ext cx="233592" cy="233592"/>
          </a:xfrm>
          <a:prstGeom prst="ellipse">
            <a:avLst/>
          </a:prstGeom>
          <a:solidFill>
            <a:srgbClr val="8F0302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5C05BB-779B-DB5F-0383-9D3C64834A6C}"/>
              </a:ext>
            </a:extLst>
          </p:cNvPr>
          <p:cNvSpPr/>
          <p:nvPr/>
        </p:nvSpPr>
        <p:spPr>
          <a:xfrm>
            <a:off x="5757711" y="4261608"/>
            <a:ext cx="233592" cy="233592"/>
          </a:xfrm>
          <a:prstGeom prst="ellipse">
            <a:avLst/>
          </a:prstGeom>
          <a:solidFill>
            <a:srgbClr val="0000FA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7EB0C6-5BE1-B5EE-07E6-A8C1B95B74E3}"/>
              </a:ext>
            </a:extLst>
          </p:cNvPr>
          <p:cNvSpPr/>
          <p:nvPr/>
        </p:nvSpPr>
        <p:spPr>
          <a:xfrm>
            <a:off x="2277550" y="3441671"/>
            <a:ext cx="233592" cy="233592"/>
          </a:xfrm>
          <a:prstGeom prst="ellipse">
            <a:avLst/>
          </a:prstGeom>
          <a:solidFill>
            <a:srgbClr val="FE9801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60A78-A1DC-40A1-D819-6A2634A3C2A6}"/>
              </a:ext>
            </a:extLst>
          </p:cNvPr>
          <p:cNvSpPr/>
          <p:nvPr/>
        </p:nvSpPr>
        <p:spPr>
          <a:xfrm>
            <a:off x="3268501" y="4261608"/>
            <a:ext cx="233592" cy="233592"/>
          </a:xfrm>
          <a:prstGeom prst="ellipse">
            <a:avLst/>
          </a:prstGeom>
          <a:solidFill>
            <a:srgbClr val="02FD09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1476EF-78E6-02F0-5E35-E87AD362C6D9}"/>
              </a:ext>
            </a:extLst>
          </p:cNvPr>
          <p:cNvSpPr/>
          <p:nvPr/>
        </p:nvSpPr>
        <p:spPr>
          <a:xfrm>
            <a:off x="3729188" y="3441671"/>
            <a:ext cx="233592" cy="233592"/>
          </a:xfrm>
          <a:prstGeom prst="ellipse">
            <a:avLst/>
          </a:prstGeom>
          <a:solidFill>
            <a:srgbClr val="FFFC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7EFAA-454F-7C38-A378-6E28EC5572E8}"/>
              </a:ext>
            </a:extLst>
          </p:cNvPr>
          <p:cNvSpPr/>
          <p:nvPr/>
        </p:nvSpPr>
        <p:spPr>
          <a:xfrm>
            <a:off x="3089533" y="2524377"/>
            <a:ext cx="233592" cy="233592"/>
          </a:xfrm>
          <a:prstGeom prst="ellipse">
            <a:avLst/>
          </a:prstGeom>
          <a:solidFill>
            <a:srgbClr val="FA00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F09C7-D452-D45D-63C6-20F090532B35}"/>
              </a:ext>
            </a:extLst>
          </p:cNvPr>
          <p:cNvSpPr/>
          <p:nvPr/>
        </p:nvSpPr>
        <p:spPr>
          <a:xfrm>
            <a:off x="5137723" y="3436686"/>
            <a:ext cx="233592" cy="233592"/>
          </a:xfrm>
          <a:prstGeom prst="ellipse">
            <a:avLst/>
          </a:prstGeom>
          <a:solidFill>
            <a:srgbClr val="4784E8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F58769-8D89-E666-06C8-81D7DB63AAEE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3467885" y="3641054"/>
            <a:ext cx="295512" cy="654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59F892-B714-CC7C-4DA5-AAE278228CA3}"/>
              </a:ext>
            </a:extLst>
          </p:cNvPr>
          <p:cNvCxnSpPr>
            <a:stCxn id="10" idx="7"/>
            <a:endCxn id="15" idx="3"/>
          </p:cNvCxnSpPr>
          <p:nvPr/>
        </p:nvCxnSpPr>
        <p:spPr>
          <a:xfrm flipV="1">
            <a:off x="2476934" y="2723761"/>
            <a:ext cx="646807" cy="752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5525E-4237-2D28-B1E5-6407A78CC16F}"/>
              </a:ext>
            </a:extLst>
          </p:cNvPr>
          <p:cNvCxnSpPr>
            <a:stCxn id="15" idx="5"/>
            <a:endCxn id="14" idx="0"/>
          </p:cNvCxnSpPr>
          <p:nvPr/>
        </p:nvCxnSpPr>
        <p:spPr>
          <a:xfrm>
            <a:off x="3288917" y="2723761"/>
            <a:ext cx="557068" cy="7179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240C67-676C-FDDA-AA30-39689D62C5D7}"/>
              </a:ext>
            </a:extLst>
          </p:cNvPr>
          <p:cNvCxnSpPr>
            <a:stCxn id="15" idx="7"/>
            <a:endCxn id="8" idx="3"/>
          </p:cNvCxnSpPr>
          <p:nvPr/>
        </p:nvCxnSpPr>
        <p:spPr>
          <a:xfrm flipV="1">
            <a:off x="3288917" y="1867168"/>
            <a:ext cx="1021309" cy="69141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1E3BD7-DF0F-B4E4-CB34-49FF2E4767FF}"/>
              </a:ext>
            </a:extLst>
          </p:cNvPr>
          <p:cNvCxnSpPr>
            <a:stCxn id="8" idx="5"/>
            <a:endCxn id="4" idx="1"/>
          </p:cNvCxnSpPr>
          <p:nvPr/>
        </p:nvCxnSpPr>
        <p:spPr>
          <a:xfrm>
            <a:off x="4475401" y="1867168"/>
            <a:ext cx="1241297" cy="691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D600E5-3506-271F-E489-63B3A15E04FD}"/>
              </a:ext>
            </a:extLst>
          </p:cNvPr>
          <p:cNvCxnSpPr>
            <a:cxnSpLocks/>
            <a:stCxn id="4" idx="3"/>
            <a:endCxn id="16" idx="7"/>
          </p:cNvCxnSpPr>
          <p:nvPr/>
        </p:nvCxnSpPr>
        <p:spPr>
          <a:xfrm flipH="1">
            <a:off x="5337107" y="2723760"/>
            <a:ext cx="379591" cy="747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BD4635-2E0C-1F58-EBBA-095C861C3E35}"/>
              </a:ext>
            </a:extLst>
          </p:cNvPr>
          <p:cNvCxnSpPr>
            <a:stCxn id="16" idx="5"/>
            <a:endCxn id="9" idx="1"/>
          </p:cNvCxnSpPr>
          <p:nvPr/>
        </p:nvCxnSpPr>
        <p:spPr>
          <a:xfrm>
            <a:off x="5337107" y="3636070"/>
            <a:ext cx="454812" cy="659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208EA4-E77F-46A0-EA48-47CEDF87602D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5881873" y="2723760"/>
            <a:ext cx="1405582" cy="747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86DB2F-27B1-091F-2E6D-8CC2A692B5A3}"/>
              </a:ext>
            </a:extLst>
          </p:cNvPr>
          <p:cNvCxnSpPr>
            <a:stCxn id="5" idx="4"/>
            <a:endCxn id="7" idx="7"/>
          </p:cNvCxnSpPr>
          <p:nvPr/>
        </p:nvCxnSpPr>
        <p:spPr>
          <a:xfrm flipH="1">
            <a:off x="6922858" y="3670280"/>
            <a:ext cx="447186" cy="6255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336;p36">
            <a:extLst>
              <a:ext uri="{FF2B5EF4-FFF2-40B4-BE49-F238E27FC236}">
                <a16:creationId xmlns:a16="http://schemas.microsoft.com/office/drawing/2014/main" id="{15B53908-146D-158A-49F1-C37CA320B930}"/>
              </a:ext>
            </a:extLst>
          </p:cNvPr>
          <p:cNvSpPr txBox="1">
            <a:spLocks/>
          </p:cNvSpPr>
          <p:nvPr/>
        </p:nvSpPr>
        <p:spPr>
          <a:xfrm>
            <a:off x="735150" y="1190626"/>
            <a:ext cx="311083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Compare x coordinate</a:t>
            </a:r>
          </a:p>
          <a:p>
            <a:r>
              <a:rPr lang="en-US" sz="2000" dirty="0">
                <a:latin typeface="Montserrat SemiBold" pitchFamily="2" charset="0"/>
              </a:rPr>
              <a:t>yellow &lt; dark red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A36050-21E1-BAA3-B20A-7AB1CF7EC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" r="37448"/>
          <a:stretch/>
        </p:blipFill>
        <p:spPr>
          <a:xfrm>
            <a:off x="6049426" y="382605"/>
            <a:ext cx="2041235" cy="18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15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D71116-25B6-3FFA-F960-13F6628F5346}"/>
              </a:ext>
            </a:extLst>
          </p:cNvPr>
          <p:cNvSpPr/>
          <p:nvPr/>
        </p:nvSpPr>
        <p:spPr>
          <a:xfrm>
            <a:off x="5682489" y="2524376"/>
            <a:ext cx="233592" cy="2335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42C19F-E0F2-6F6E-2B62-7FC456C89EE2}"/>
              </a:ext>
            </a:extLst>
          </p:cNvPr>
          <p:cNvSpPr/>
          <p:nvPr/>
        </p:nvSpPr>
        <p:spPr>
          <a:xfrm>
            <a:off x="7253247" y="3436687"/>
            <a:ext cx="233592" cy="2335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4D126-8392-B26B-543B-443029B2D55A}"/>
              </a:ext>
            </a:extLst>
          </p:cNvPr>
          <p:cNvSpPr/>
          <p:nvPr/>
        </p:nvSpPr>
        <p:spPr>
          <a:xfrm>
            <a:off x="6723474" y="4261606"/>
            <a:ext cx="233592" cy="2335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CBD46-37F1-15D4-1F73-939F8B021851}"/>
              </a:ext>
            </a:extLst>
          </p:cNvPr>
          <p:cNvSpPr/>
          <p:nvPr/>
        </p:nvSpPr>
        <p:spPr>
          <a:xfrm>
            <a:off x="4276017" y="1667784"/>
            <a:ext cx="233592" cy="233592"/>
          </a:xfrm>
          <a:prstGeom prst="ellipse">
            <a:avLst/>
          </a:prstGeom>
          <a:solidFill>
            <a:srgbClr val="8F0302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5C05BB-779B-DB5F-0383-9D3C64834A6C}"/>
              </a:ext>
            </a:extLst>
          </p:cNvPr>
          <p:cNvSpPr/>
          <p:nvPr/>
        </p:nvSpPr>
        <p:spPr>
          <a:xfrm>
            <a:off x="5757711" y="4261608"/>
            <a:ext cx="233592" cy="2335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7EB0C6-5BE1-B5EE-07E6-A8C1B95B74E3}"/>
              </a:ext>
            </a:extLst>
          </p:cNvPr>
          <p:cNvSpPr/>
          <p:nvPr/>
        </p:nvSpPr>
        <p:spPr>
          <a:xfrm>
            <a:off x="2277550" y="3441671"/>
            <a:ext cx="233592" cy="233592"/>
          </a:xfrm>
          <a:prstGeom prst="ellipse">
            <a:avLst/>
          </a:prstGeom>
          <a:solidFill>
            <a:srgbClr val="FE9801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60A78-A1DC-40A1-D819-6A2634A3C2A6}"/>
              </a:ext>
            </a:extLst>
          </p:cNvPr>
          <p:cNvSpPr/>
          <p:nvPr/>
        </p:nvSpPr>
        <p:spPr>
          <a:xfrm>
            <a:off x="3268501" y="4261608"/>
            <a:ext cx="233592" cy="233592"/>
          </a:xfrm>
          <a:prstGeom prst="ellipse">
            <a:avLst/>
          </a:prstGeom>
          <a:solidFill>
            <a:srgbClr val="02FD09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1476EF-78E6-02F0-5E35-E87AD362C6D9}"/>
              </a:ext>
            </a:extLst>
          </p:cNvPr>
          <p:cNvSpPr/>
          <p:nvPr/>
        </p:nvSpPr>
        <p:spPr>
          <a:xfrm>
            <a:off x="3729188" y="3441671"/>
            <a:ext cx="233592" cy="233592"/>
          </a:xfrm>
          <a:prstGeom prst="ellipse">
            <a:avLst/>
          </a:prstGeom>
          <a:solidFill>
            <a:srgbClr val="FFFC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7EFAA-454F-7C38-A378-6E28EC5572E8}"/>
              </a:ext>
            </a:extLst>
          </p:cNvPr>
          <p:cNvSpPr/>
          <p:nvPr/>
        </p:nvSpPr>
        <p:spPr>
          <a:xfrm>
            <a:off x="3089533" y="2524377"/>
            <a:ext cx="233592" cy="233592"/>
          </a:xfrm>
          <a:prstGeom prst="ellipse">
            <a:avLst/>
          </a:prstGeom>
          <a:solidFill>
            <a:srgbClr val="FA00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F09C7-D452-D45D-63C6-20F090532B35}"/>
              </a:ext>
            </a:extLst>
          </p:cNvPr>
          <p:cNvSpPr/>
          <p:nvPr/>
        </p:nvSpPr>
        <p:spPr>
          <a:xfrm>
            <a:off x="5137723" y="3436686"/>
            <a:ext cx="233592" cy="2335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F58769-8D89-E666-06C8-81D7DB63AAEE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3467885" y="3641054"/>
            <a:ext cx="295512" cy="654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59F892-B714-CC7C-4DA5-AAE278228CA3}"/>
              </a:ext>
            </a:extLst>
          </p:cNvPr>
          <p:cNvCxnSpPr>
            <a:stCxn id="10" idx="7"/>
            <a:endCxn id="15" idx="3"/>
          </p:cNvCxnSpPr>
          <p:nvPr/>
        </p:nvCxnSpPr>
        <p:spPr>
          <a:xfrm flipV="1">
            <a:off x="2476934" y="2723761"/>
            <a:ext cx="646807" cy="752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5525E-4237-2D28-B1E5-6407A78CC16F}"/>
              </a:ext>
            </a:extLst>
          </p:cNvPr>
          <p:cNvCxnSpPr>
            <a:stCxn id="15" idx="5"/>
            <a:endCxn id="14" idx="0"/>
          </p:cNvCxnSpPr>
          <p:nvPr/>
        </p:nvCxnSpPr>
        <p:spPr>
          <a:xfrm>
            <a:off x="3288917" y="2723761"/>
            <a:ext cx="557068" cy="7179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240C67-676C-FDDA-AA30-39689D62C5D7}"/>
              </a:ext>
            </a:extLst>
          </p:cNvPr>
          <p:cNvCxnSpPr>
            <a:stCxn id="15" idx="7"/>
            <a:endCxn id="8" idx="3"/>
          </p:cNvCxnSpPr>
          <p:nvPr/>
        </p:nvCxnSpPr>
        <p:spPr>
          <a:xfrm flipV="1">
            <a:off x="3288917" y="1867168"/>
            <a:ext cx="1021309" cy="69141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1E3BD7-DF0F-B4E4-CB34-49FF2E4767FF}"/>
              </a:ext>
            </a:extLst>
          </p:cNvPr>
          <p:cNvCxnSpPr>
            <a:stCxn id="8" idx="5"/>
            <a:endCxn id="4" idx="1"/>
          </p:cNvCxnSpPr>
          <p:nvPr/>
        </p:nvCxnSpPr>
        <p:spPr>
          <a:xfrm>
            <a:off x="4475401" y="1867168"/>
            <a:ext cx="1241297" cy="69141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D600E5-3506-271F-E489-63B3A15E04FD}"/>
              </a:ext>
            </a:extLst>
          </p:cNvPr>
          <p:cNvCxnSpPr>
            <a:cxnSpLocks/>
            <a:stCxn id="4" idx="3"/>
            <a:endCxn id="16" idx="7"/>
          </p:cNvCxnSpPr>
          <p:nvPr/>
        </p:nvCxnSpPr>
        <p:spPr>
          <a:xfrm flipH="1">
            <a:off x="5337107" y="2723760"/>
            <a:ext cx="379591" cy="7471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BD4635-2E0C-1F58-EBBA-095C861C3E35}"/>
              </a:ext>
            </a:extLst>
          </p:cNvPr>
          <p:cNvCxnSpPr>
            <a:stCxn id="16" idx="5"/>
            <a:endCxn id="9" idx="1"/>
          </p:cNvCxnSpPr>
          <p:nvPr/>
        </p:nvCxnSpPr>
        <p:spPr>
          <a:xfrm>
            <a:off x="5337107" y="3636070"/>
            <a:ext cx="454812" cy="65974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208EA4-E77F-46A0-EA48-47CEDF87602D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5881873" y="2723760"/>
            <a:ext cx="1405582" cy="74713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86DB2F-27B1-091F-2E6D-8CC2A692B5A3}"/>
              </a:ext>
            </a:extLst>
          </p:cNvPr>
          <p:cNvCxnSpPr>
            <a:stCxn id="5" idx="4"/>
            <a:endCxn id="7" idx="7"/>
          </p:cNvCxnSpPr>
          <p:nvPr/>
        </p:nvCxnSpPr>
        <p:spPr>
          <a:xfrm flipH="1">
            <a:off x="6922858" y="3670280"/>
            <a:ext cx="447186" cy="6255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336;p36">
            <a:extLst>
              <a:ext uri="{FF2B5EF4-FFF2-40B4-BE49-F238E27FC236}">
                <a16:creationId xmlns:a16="http://schemas.microsoft.com/office/drawing/2014/main" id="{15B53908-146D-158A-49F1-C37CA320B930}"/>
              </a:ext>
            </a:extLst>
          </p:cNvPr>
          <p:cNvSpPr txBox="1">
            <a:spLocks/>
          </p:cNvSpPr>
          <p:nvPr/>
        </p:nvSpPr>
        <p:spPr>
          <a:xfrm>
            <a:off x="735150" y="1190626"/>
            <a:ext cx="311083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Compare x coordinate</a:t>
            </a:r>
          </a:p>
          <a:p>
            <a:r>
              <a:rPr lang="en-US" sz="2000" dirty="0">
                <a:latin typeface="Montserrat SemiBold" pitchFamily="2" charset="0"/>
              </a:rPr>
              <a:t>yellow &lt; dark red</a:t>
            </a:r>
          </a:p>
          <a:p>
            <a:r>
              <a:rPr lang="en-US" sz="2000" dirty="0">
                <a:latin typeface="Montserrat SemiBold" pitchFamily="2" charset="0"/>
              </a:rPr>
              <a:t>Go left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A36050-21E1-BAA3-B20A-7AB1CF7EC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9" r="66076"/>
          <a:stretch/>
        </p:blipFill>
        <p:spPr>
          <a:xfrm>
            <a:off x="6049427" y="387350"/>
            <a:ext cx="1107024" cy="18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24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1544026" y="1762715"/>
            <a:ext cx="6055398" cy="915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</a:rPr>
              <a:t>Check In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1"/>
          </p:nvPr>
        </p:nvSpPr>
        <p:spPr>
          <a:xfrm>
            <a:off x="2657737" y="2804815"/>
            <a:ext cx="3827976" cy="47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/>
              <a:t>Midterms </a:t>
            </a:r>
            <a:r>
              <a:rPr lang="en-SG" sz="2000" i="1" dirty="0"/>
              <a:t>in 1 week!</a:t>
            </a:r>
            <a:endParaRPr sz="2000" i="1" dirty="0"/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94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D71116-25B6-3FFA-F960-13F6628F5346}"/>
              </a:ext>
            </a:extLst>
          </p:cNvPr>
          <p:cNvSpPr/>
          <p:nvPr/>
        </p:nvSpPr>
        <p:spPr>
          <a:xfrm>
            <a:off x="5682489" y="2524376"/>
            <a:ext cx="233592" cy="2335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42C19F-E0F2-6F6E-2B62-7FC456C89EE2}"/>
              </a:ext>
            </a:extLst>
          </p:cNvPr>
          <p:cNvSpPr/>
          <p:nvPr/>
        </p:nvSpPr>
        <p:spPr>
          <a:xfrm>
            <a:off x="7253247" y="3436687"/>
            <a:ext cx="233592" cy="2335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4D126-8392-B26B-543B-443029B2D55A}"/>
              </a:ext>
            </a:extLst>
          </p:cNvPr>
          <p:cNvSpPr/>
          <p:nvPr/>
        </p:nvSpPr>
        <p:spPr>
          <a:xfrm>
            <a:off x="6723474" y="4261606"/>
            <a:ext cx="233592" cy="2335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CBD46-37F1-15D4-1F73-939F8B021851}"/>
              </a:ext>
            </a:extLst>
          </p:cNvPr>
          <p:cNvSpPr/>
          <p:nvPr/>
        </p:nvSpPr>
        <p:spPr>
          <a:xfrm>
            <a:off x="4276017" y="1667784"/>
            <a:ext cx="233592" cy="233592"/>
          </a:xfrm>
          <a:prstGeom prst="ellipse">
            <a:avLst/>
          </a:prstGeom>
          <a:solidFill>
            <a:srgbClr val="8F0302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5C05BB-779B-DB5F-0383-9D3C64834A6C}"/>
              </a:ext>
            </a:extLst>
          </p:cNvPr>
          <p:cNvSpPr/>
          <p:nvPr/>
        </p:nvSpPr>
        <p:spPr>
          <a:xfrm>
            <a:off x="5757711" y="4261608"/>
            <a:ext cx="233592" cy="2335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7EB0C6-5BE1-B5EE-07E6-A8C1B95B74E3}"/>
              </a:ext>
            </a:extLst>
          </p:cNvPr>
          <p:cNvSpPr/>
          <p:nvPr/>
        </p:nvSpPr>
        <p:spPr>
          <a:xfrm>
            <a:off x="2277550" y="3441671"/>
            <a:ext cx="233592" cy="233592"/>
          </a:xfrm>
          <a:prstGeom prst="ellipse">
            <a:avLst/>
          </a:prstGeom>
          <a:solidFill>
            <a:srgbClr val="FE9801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60A78-A1DC-40A1-D819-6A2634A3C2A6}"/>
              </a:ext>
            </a:extLst>
          </p:cNvPr>
          <p:cNvSpPr/>
          <p:nvPr/>
        </p:nvSpPr>
        <p:spPr>
          <a:xfrm>
            <a:off x="3268501" y="4261608"/>
            <a:ext cx="233592" cy="233592"/>
          </a:xfrm>
          <a:prstGeom prst="ellipse">
            <a:avLst/>
          </a:prstGeom>
          <a:solidFill>
            <a:srgbClr val="02FD09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1476EF-78E6-02F0-5E35-E87AD362C6D9}"/>
              </a:ext>
            </a:extLst>
          </p:cNvPr>
          <p:cNvSpPr/>
          <p:nvPr/>
        </p:nvSpPr>
        <p:spPr>
          <a:xfrm>
            <a:off x="3729188" y="3441671"/>
            <a:ext cx="233592" cy="233592"/>
          </a:xfrm>
          <a:prstGeom prst="ellipse">
            <a:avLst/>
          </a:prstGeom>
          <a:solidFill>
            <a:srgbClr val="FFFC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7EFAA-454F-7C38-A378-6E28EC5572E8}"/>
              </a:ext>
            </a:extLst>
          </p:cNvPr>
          <p:cNvSpPr/>
          <p:nvPr/>
        </p:nvSpPr>
        <p:spPr>
          <a:xfrm>
            <a:off x="3089533" y="2524377"/>
            <a:ext cx="233592" cy="233592"/>
          </a:xfrm>
          <a:prstGeom prst="ellipse">
            <a:avLst/>
          </a:prstGeom>
          <a:solidFill>
            <a:srgbClr val="FA00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F09C7-D452-D45D-63C6-20F090532B35}"/>
              </a:ext>
            </a:extLst>
          </p:cNvPr>
          <p:cNvSpPr/>
          <p:nvPr/>
        </p:nvSpPr>
        <p:spPr>
          <a:xfrm>
            <a:off x="5137723" y="3436686"/>
            <a:ext cx="233592" cy="2335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F58769-8D89-E666-06C8-81D7DB63AAEE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3467885" y="3641054"/>
            <a:ext cx="295512" cy="654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59F892-B714-CC7C-4DA5-AAE278228CA3}"/>
              </a:ext>
            </a:extLst>
          </p:cNvPr>
          <p:cNvCxnSpPr>
            <a:stCxn id="10" idx="7"/>
            <a:endCxn id="15" idx="3"/>
          </p:cNvCxnSpPr>
          <p:nvPr/>
        </p:nvCxnSpPr>
        <p:spPr>
          <a:xfrm flipV="1">
            <a:off x="2476934" y="2723761"/>
            <a:ext cx="646807" cy="752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5525E-4237-2D28-B1E5-6407A78CC16F}"/>
              </a:ext>
            </a:extLst>
          </p:cNvPr>
          <p:cNvCxnSpPr>
            <a:stCxn id="15" idx="5"/>
            <a:endCxn id="14" idx="0"/>
          </p:cNvCxnSpPr>
          <p:nvPr/>
        </p:nvCxnSpPr>
        <p:spPr>
          <a:xfrm>
            <a:off x="3288917" y="2723761"/>
            <a:ext cx="557068" cy="7179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240C67-676C-FDDA-AA30-39689D62C5D7}"/>
              </a:ext>
            </a:extLst>
          </p:cNvPr>
          <p:cNvCxnSpPr>
            <a:stCxn id="15" idx="7"/>
            <a:endCxn id="8" idx="3"/>
          </p:cNvCxnSpPr>
          <p:nvPr/>
        </p:nvCxnSpPr>
        <p:spPr>
          <a:xfrm flipV="1">
            <a:off x="3288917" y="1867168"/>
            <a:ext cx="1021309" cy="69141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1E3BD7-DF0F-B4E4-CB34-49FF2E4767FF}"/>
              </a:ext>
            </a:extLst>
          </p:cNvPr>
          <p:cNvCxnSpPr>
            <a:stCxn id="8" idx="5"/>
            <a:endCxn id="4" idx="1"/>
          </p:cNvCxnSpPr>
          <p:nvPr/>
        </p:nvCxnSpPr>
        <p:spPr>
          <a:xfrm>
            <a:off x="4475401" y="1867168"/>
            <a:ext cx="1241297" cy="69141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D600E5-3506-271F-E489-63B3A15E04FD}"/>
              </a:ext>
            </a:extLst>
          </p:cNvPr>
          <p:cNvCxnSpPr>
            <a:cxnSpLocks/>
            <a:stCxn id="4" idx="3"/>
            <a:endCxn id="16" idx="7"/>
          </p:cNvCxnSpPr>
          <p:nvPr/>
        </p:nvCxnSpPr>
        <p:spPr>
          <a:xfrm flipH="1">
            <a:off x="5337107" y="2723760"/>
            <a:ext cx="379591" cy="7471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BD4635-2E0C-1F58-EBBA-095C861C3E35}"/>
              </a:ext>
            </a:extLst>
          </p:cNvPr>
          <p:cNvCxnSpPr>
            <a:stCxn id="16" idx="5"/>
            <a:endCxn id="9" idx="1"/>
          </p:cNvCxnSpPr>
          <p:nvPr/>
        </p:nvCxnSpPr>
        <p:spPr>
          <a:xfrm>
            <a:off x="5337107" y="3636070"/>
            <a:ext cx="454812" cy="65974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208EA4-E77F-46A0-EA48-47CEDF87602D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5881873" y="2723760"/>
            <a:ext cx="1405582" cy="74713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86DB2F-27B1-091F-2E6D-8CC2A692B5A3}"/>
              </a:ext>
            </a:extLst>
          </p:cNvPr>
          <p:cNvCxnSpPr>
            <a:stCxn id="5" idx="4"/>
            <a:endCxn id="7" idx="7"/>
          </p:cNvCxnSpPr>
          <p:nvPr/>
        </p:nvCxnSpPr>
        <p:spPr>
          <a:xfrm flipH="1">
            <a:off x="6922858" y="3670280"/>
            <a:ext cx="447186" cy="6255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336;p36">
            <a:extLst>
              <a:ext uri="{FF2B5EF4-FFF2-40B4-BE49-F238E27FC236}">
                <a16:creationId xmlns:a16="http://schemas.microsoft.com/office/drawing/2014/main" id="{15B53908-146D-158A-49F1-C37CA320B930}"/>
              </a:ext>
            </a:extLst>
          </p:cNvPr>
          <p:cNvSpPr txBox="1">
            <a:spLocks/>
          </p:cNvSpPr>
          <p:nvPr/>
        </p:nvSpPr>
        <p:spPr>
          <a:xfrm>
            <a:off x="735150" y="1190626"/>
            <a:ext cx="311083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Compare y coordinate</a:t>
            </a:r>
          </a:p>
          <a:p>
            <a:r>
              <a:rPr lang="en-US" sz="2000" dirty="0">
                <a:latin typeface="Montserrat SemiBold" pitchFamily="2" charset="0"/>
              </a:rPr>
              <a:t>yellow &gt; 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EE2BC-A9C4-A10D-1302-F10E40F66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9" r="66076"/>
          <a:stretch/>
        </p:blipFill>
        <p:spPr>
          <a:xfrm>
            <a:off x="6049427" y="387350"/>
            <a:ext cx="1107024" cy="182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11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D71116-25B6-3FFA-F960-13F6628F5346}"/>
              </a:ext>
            </a:extLst>
          </p:cNvPr>
          <p:cNvSpPr/>
          <p:nvPr/>
        </p:nvSpPr>
        <p:spPr>
          <a:xfrm>
            <a:off x="5682489" y="2524376"/>
            <a:ext cx="233592" cy="2335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42C19F-E0F2-6F6E-2B62-7FC456C89EE2}"/>
              </a:ext>
            </a:extLst>
          </p:cNvPr>
          <p:cNvSpPr/>
          <p:nvPr/>
        </p:nvSpPr>
        <p:spPr>
          <a:xfrm>
            <a:off x="7253247" y="3436687"/>
            <a:ext cx="233592" cy="2335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4D126-8392-B26B-543B-443029B2D55A}"/>
              </a:ext>
            </a:extLst>
          </p:cNvPr>
          <p:cNvSpPr/>
          <p:nvPr/>
        </p:nvSpPr>
        <p:spPr>
          <a:xfrm>
            <a:off x="6723474" y="4261606"/>
            <a:ext cx="233592" cy="2335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CBD46-37F1-15D4-1F73-939F8B021851}"/>
              </a:ext>
            </a:extLst>
          </p:cNvPr>
          <p:cNvSpPr/>
          <p:nvPr/>
        </p:nvSpPr>
        <p:spPr>
          <a:xfrm>
            <a:off x="4276017" y="1667784"/>
            <a:ext cx="233592" cy="233592"/>
          </a:xfrm>
          <a:prstGeom prst="ellipse">
            <a:avLst/>
          </a:prstGeom>
          <a:solidFill>
            <a:srgbClr val="8F0302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5C05BB-779B-DB5F-0383-9D3C64834A6C}"/>
              </a:ext>
            </a:extLst>
          </p:cNvPr>
          <p:cNvSpPr/>
          <p:nvPr/>
        </p:nvSpPr>
        <p:spPr>
          <a:xfrm>
            <a:off x="5757711" y="4261608"/>
            <a:ext cx="233592" cy="2335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7EB0C6-5BE1-B5EE-07E6-A8C1B95B74E3}"/>
              </a:ext>
            </a:extLst>
          </p:cNvPr>
          <p:cNvSpPr/>
          <p:nvPr/>
        </p:nvSpPr>
        <p:spPr>
          <a:xfrm>
            <a:off x="2277550" y="3441671"/>
            <a:ext cx="233592" cy="2335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60A78-A1DC-40A1-D819-6A2634A3C2A6}"/>
              </a:ext>
            </a:extLst>
          </p:cNvPr>
          <p:cNvSpPr/>
          <p:nvPr/>
        </p:nvSpPr>
        <p:spPr>
          <a:xfrm>
            <a:off x="3268501" y="4261608"/>
            <a:ext cx="233592" cy="233592"/>
          </a:xfrm>
          <a:prstGeom prst="ellipse">
            <a:avLst/>
          </a:prstGeom>
          <a:solidFill>
            <a:srgbClr val="02FD09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1476EF-78E6-02F0-5E35-E87AD362C6D9}"/>
              </a:ext>
            </a:extLst>
          </p:cNvPr>
          <p:cNvSpPr/>
          <p:nvPr/>
        </p:nvSpPr>
        <p:spPr>
          <a:xfrm>
            <a:off x="3729188" y="3441671"/>
            <a:ext cx="233592" cy="233592"/>
          </a:xfrm>
          <a:prstGeom prst="ellipse">
            <a:avLst/>
          </a:prstGeom>
          <a:solidFill>
            <a:srgbClr val="FFFC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7EFAA-454F-7C38-A378-6E28EC5572E8}"/>
              </a:ext>
            </a:extLst>
          </p:cNvPr>
          <p:cNvSpPr/>
          <p:nvPr/>
        </p:nvSpPr>
        <p:spPr>
          <a:xfrm>
            <a:off x="3089533" y="2524377"/>
            <a:ext cx="233592" cy="233592"/>
          </a:xfrm>
          <a:prstGeom prst="ellipse">
            <a:avLst/>
          </a:prstGeom>
          <a:solidFill>
            <a:srgbClr val="FA00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F09C7-D452-D45D-63C6-20F090532B35}"/>
              </a:ext>
            </a:extLst>
          </p:cNvPr>
          <p:cNvSpPr/>
          <p:nvPr/>
        </p:nvSpPr>
        <p:spPr>
          <a:xfrm>
            <a:off x="5137723" y="3436686"/>
            <a:ext cx="233592" cy="23359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F58769-8D89-E666-06C8-81D7DB63AAEE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3467885" y="3641054"/>
            <a:ext cx="295512" cy="654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59F892-B714-CC7C-4DA5-AAE278228CA3}"/>
              </a:ext>
            </a:extLst>
          </p:cNvPr>
          <p:cNvCxnSpPr>
            <a:stCxn id="10" idx="7"/>
            <a:endCxn id="15" idx="3"/>
          </p:cNvCxnSpPr>
          <p:nvPr/>
        </p:nvCxnSpPr>
        <p:spPr>
          <a:xfrm flipV="1">
            <a:off x="2476934" y="2723761"/>
            <a:ext cx="646807" cy="752118"/>
          </a:xfrm>
          <a:prstGeom prst="line">
            <a:avLst/>
          </a:prstGeom>
          <a:ln w="28575">
            <a:solidFill>
              <a:schemeClr val="bg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5525E-4237-2D28-B1E5-6407A78CC16F}"/>
              </a:ext>
            </a:extLst>
          </p:cNvPr>
          <p:cNvCxnSpPr>
            <a:stCxn id="15" idx="5"/>
            <a:endCxn id="14" idx="0"/>
          </p:cNvCxnSpPr>
          <p:nvPr/>
        </p:nvCxnSpPr>
        <p:spPr>
          <a:xfrm>
            <a:off x="3288917" y="2723761"/>
            <a:ext cx="557068" cy="71791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240C67-676C-FDDA-AA30-39689D62C5D7}"/>
              </a:ext>
            </a:extLst>
          </p:cNvPr>
          <p:cNvCxnSpPr>
            <a:stCxn id="15" idx="7"/>
            <a:endCxn id="8" idx="3"/>
          </p:cNvCxnSpPr>
          <p:nvPr/>
        </p:nvCxnSpPr>
        <p:spPr>
          <a:xfrm flipV="1">
            <a:off x="3288917" y="1867168"/>
            <a:ext cx="1021309" cy="69141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1E3BD7-DF0F-B4E4-CB34-49FF2E4767FF}"/>
              </a:ext>
            </a:extLst>
          </p:cNvPr>
          <p:cNvCxnSpPr>
            <a:stCxn id="8" idx="5"/>
            <a:endCxn id="4" idx="1"/>
          </p:cNvCxnSpPr>
          <p:nvPr/>
        </p:nvCxnSpPr>
        <p:spPr>
          <a:xfrm>
            <a:off x="4475401" y="1867168"/>
            <a:ext cx="1241297" cy="69141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D600E5-3506-271F-E489-63B3A15E04FD}"/>
              </a:ext>
            </a:extLst>
          </p:cNvPr>
          <p:cNvCxnSpPr>
            <a:cxnSpLocks/>
            <a:stCxn id="4" idx="3"/>
            <a:endCxn id="16" idx="7"/>
          </p:cNvCxnSpPr>
          <p:nvPr/>
        </p:nvCxnSpPr>
        <p:spPr>
          <a:xfrm flipH="1">
            <a:off x="5337107" y="2723760"/>
            <a:ext cx="379591" cy="7471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BD4635-2E0C-1F58-EBBA-095C861C3E35}"/>
              </a:ext>
            </a:extLst>
          </p:cNvPr>
          <p:cNvCxnSpPr>
            <a:stCxn id="16" idx="5"/>
            <a:endCxn id="9" idx="1"/>
          </p:cNvCxnSpPr>
          <p:nvPr/>
        </p:nvCxnSpPr>
        <p:spPr>
          <a:xfrm>
            <a:off x="5337107" y="3636070"/>
            <a:ext cx="454812" cy="65974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208EA4-E77F-46A0-EA48-47CEDF87602D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5881873" y="2723760"/>
            <a:ext cx="1405582" cy="74713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86DB2F-27B1-091F-2E6D-8CC2A692B5A3}"/>
              </a:ext>
            </a:extLst>
          </p:cNvPr>
          <p:cNvCxnSpPr>
            <a:stCxn id="5" idx="4"/>
            <a:endCxn id="7" idx="7"/>
          </p:cNvCxnSpPr>
          <p:nvPr/>
        </p:nvCxnSpPr>
        <p:spPr>
          <a:xfrm flipH="1">
            <a:off x="6922858" y="3670280"/>
            <a:ext cx="447186" cy="625535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336;p36">
            <a:extLst>
              <a:ext uri="{FF2B5EF4-FFF2-40B4-BE49-F238E27FC236}">
                <a16:creationId xmlns:a16="http://schemas.microsoft.com/office/drawing/2014/main" id="{15B53908-146D-158A-49F1-C37CA320B930}"/>
              </a:ext>
            </a:extLst>
          </p:cNvPr>
          <p:cNvSpPr txBox="1">
            <a:spLocks/>
          </p:cNvSpPr>
          <p:nvPr/>
        </p:nvSpPr>
        <p:spPr>
          <a:xfrm>
            <a:off x="735150" y="1190626"/>
            <a:ext cx="311083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Compare y coordinate</a:t>
            </a:r>
          </a:p>
          <a:p>
            <a:r>
              <a:rPr lang="en-US" sz="2000" dirty="0">
                <a:latin typeface="Montserrat SemiBold" pitchFamily="2" charset="0"/>
              </a:rPr>
              <a:t>yellow &gt; red</a:t>
            </a:r>
          </a:p>
          <a:p>
            <a:r>
              <a:rPr lang="en-US" sz="2000" dirty="0">
                <a:latin typeface="Montserrat SemiBold" pitchFamily="2" charset="0"/>
              </a:rPr>
              <a:t>Go right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EE2BC-A9C4-A10D-1302-F10E40F66A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9" r="66076" b="47374"/>
          <a:stretch/>
        </p:blipFill>
        <p:spPr>
          <a:xfrm>
            <a:off x="6049427" y="387350"/>
            <a:ext cx="2029544" cy="17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15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D71116-25B6-3FFA-F960-13F6628F5346}"/>
              </a:ext>
            </a:extLst>
          </p:cNvPr>
          <p:cNvSpPr/>
          <p:nvPr/>
        </p:nvSpPr>
        <p:spPr>
          <a:xfrm>
            <a:off x="5682489" y="2524376"/>
            <a:ext cx="233592" cy="233592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42C19F-E0F2-6F6E-2B62-7FC456C89EE2}"/>
              </a:ext>
            </a:extLst>
          </p:cNvPr>
          <p:cNvSpPr/>
          <p:nvPr/>
        </p:nvSpPr>
        <p:spPr>
          <a:xfrm>
            <a:off x="7253247" y="3436687"/>
            <a:ext cx="233592" cy="233592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4D126-8392-B26B-543B-443029B2D55A}"/>
              </a:ext>
            </a:extLst>
          </p:cNvPr>
          <p:cNvSpPr/>
          <p:nvPr/>
        </p:nvSpPr>
        <p:spPr>
          <a:xfrm>
            <a:off x="6723474" y="4261606"/>
            <a:ext cx="233592" cy="233592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CBD46-37F1-15D4-1F73-939F8B021851}"/>
              </a:ext>
            </a:extLst>
          </p:cNvPr>
          <p:cNvSpPr/>
          <p:nvPr/>
        </p:nvSpPr>
        <p:spPr>
          <a:xfrm>
            <a:off x="4276017" y="1667784"/>
            <a:ext cx="233592" cy="233592"/>
          </a:xfrm>
          <a:prstGeom prst="ellipse">
            <a:avLst/>
          </a:prstGeom>
          <a:solidFill>
            <a:srgbClr val="8F0302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5C05BB-779B-DB5F-0383-9D3C64834A6C}"/>
              </a:ext>
            </a:extLst>
          </p:cNvPr>
          <p:cNvSpPr/>
          <p:nvPr/>
        </p:nvSpPr>
        <p:spPr>
          <a:xfrm>
            <a:off x="5757711" y="4261608"/>
            <a:ext cx="233592" cy="233592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7EB0C6-5BE1-B5EE-07E6-A8C1B95B74E3}"/>
              </a:ext>
            </a:extLst>
          </p:cNvPr>
          <p:cNvSpPr/>
          <p:nvPr/>
        </p:nvSpPr>
        <p:spPr>
          <a:xfrm>
            <a:off x="2277550" y="3441671"/>
            <a:ext cx="233592" cy="233592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60A78-A1DC-40A1-D819-6A2634A3C2A6}"/>
              </a:ext>
            </a:extLst>
          </p:cNvPr>
          <p:cNvSpPr/>
          <p:nvPr/>
        </p:nvSpPr>
        <p:spPr>
          <a:xfrm>
            <a:off x="3268501" y="4261608"/>
            <a:ext cx="233592" cy="233592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1476EF-78E6-02F0-5E35-E87AD362C6D9}"/>
              </a:ext>
            </a:extLst>
          </p:cNvPr>
          <p:cNvSpPr/>
          <p:nvPr/>
        </p:nvSpPr>
        <p:spPr>
          <a:xfrm>
            <a:off x="3729188" y="3441671"/>
            <a:ext cx="233592" cy="233592"/>
          </a:xfrm>
          <a:prstGeom prst="ellipse">
            <a:avLst/>
          </a:prstGeom>
          <a:solidFill>
            <a:srgbClr val="FFFC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7EFAA-454F-7C38-A378-6E28EC5572E8}"/>
              </a:ext>
            </a:extLst>
          </p:cNvPr>
          <p:cNvSpPr/>
          <p:nvPr/>
        </p:nvSpPr>
        <p:spPr>
          <a:xfrm>
            <a:off x="3089533" y="2524377"/>
            <a:ext cx="233592" cy="233592"/>
          </a:xfrm>
          <a:prstGeom prst="ellipse">
            <a:avLst/>
          </a:prstGeom>
          <a:solidFill>
            <a:srgbClr val="FA00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F09C7-D452-D45D-63C6-20F090532B35}"/>
              </a:ext>
            </a:extLst>
          </p:cNvPr>
          <p:cNvSpPr/>
          <p:nvPr/>
        </p:nvSpPr>
        <p:spPr>
          <a:xfrm>
            <a:off x="5137723" y="3436686"/>
            <a:ext cx="233592" cy="233592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F58769-8D89-E666-06C8-81D7DB63AAEE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3467885" y="3641054"/>
            <a:ext cx="295512" cy="654762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59F892-B714-CC7C-4DA5-AAE278228CA3}"/>
              </a:ext>
            </a:extLst>
          </p:cNvPr>
          <p:cNvCxnSpPr>
            <a:stCxn id="10" idx="7"/>
            <a:endCxn id="15" idx="3"/>
          </p:cNvCxnSpPr>
          <p:nvPr/>
        </p:nvCxnSpPr>
        <p:spPr>
          <a:xfrm flipV="1">
            <a:off x="2476934" y="2723761"/>
            <a:ext cx="646807" cy="752118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5525E-4237-2D28-B1E5-6407A78CC16F}"/>
              </a:ext>
            </a:extLst>
          </p:cNvPr>
          <p:cNvCxnSpPr>
            <a:stCxn id="15" idx="5"/>
            <a:endCxn id="14" idx="0"/>
          </p:cNvCxnSpPr>
          <p:nvPr/>
        </p:nvCxnSpPr>
        <p:spPr>
          <a:xfrm>
            <a:off x="3288917" y="2723761"/>
            <a:ext cx="557068" cy="71791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240C67-676C-FDDA-AA30-39689D62C5D7}"/>
              </a:ext>
            </a:extLst>
          </p:cNvPr>
          <p:cNvCxnSpPr>
            <a:stCxn id="15" idx="7"/>
            <a:endCxn id="8" idx="3"/>
          </p:cNvCxnSpPr>
          <p:nvPr/>
        </p:nvCxnSpPr>
        <p:spPr>
          <a:xfrm flipV="1">
            <a:off x="3288917" y="1867168"/>
            <a:ext cx="1021309" cy="69141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1E3BD7-DF0F-B4E4-CB34-49FF2E4767FF}"/>
              </a:ext>
            </a:extLst>
          </p:cNvPr>
          <p:cNvCxnSpPr>
            <a:cxnSpLocks/>
            <a:stCxn id="8" idx="5"/>
            <a:endCxn id="4" idx="1"/>
          </p:cNvCxnSpPr>
          <p:nvPr/>
        </p:nvCxnSpPr>
        <p:spPr>
          <a:xfrm>
            <a:off x="4475401" y="1867168"/>
            <a:ext cx="1241297" cy="691416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D600E5-3506-271F-E489-63B3A15E04FD}"/>
              </a:ext>
            </a:extLst>
          </p:cNvPr>
          <p:cNvCxnSpPr>
            <a:cxnSpLocks/>
            <a:stCxn id="4" idx="3"/>
            <a:endCxn id="16" idx="7"/>
          </p:cNvCxnSpPr>
          <p:nvPr/>
        </p:nvCxnSpPr>
        <p:spPr>
          <a:xfrm flipH="1">
            <a:off x="5337107" y="2723760"/>
            <a:ext cx="379591" cy="747135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BD4635-2E0C-1F58-EBBA-095C861C3E35}"/>
              </a:ext>
            </a:extLst>
          </p:cNvPr>
          <p:cNvCxnSpPr>
            <a:stCxn id="16" idx="5"/>
            <a:endCxn id="9" idx="1"/>
          </p:cNvCxnSpPr>
          <p:nvPr/>
        </p:nvCxnSpPr>
        <p:spPr>
          <a:xfrm>
            <a:off x="5337107" y="3636070"/>
            <a:ext cx="454812" cy="659746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208EA4-E77F-46A0-EA48-47CEDF87602D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5881873" y="2723760"/>
            <a:ext cx="1405582" cy="747136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86DB2F-27B1-091F-2E6D-8CC2A692B5A3}"/>
              </a:ext>
            </a:extLst>
          </p:cNvPr>
          <p:cNvCxnSpPr>
            <a:stCxn id="5" idx="4"/>
            <a:endCxn id="7" idx="7"/>
          </p:cNvCxnSpPr>
          <p:nvPr/>
        </p:nvCxnSpPr>
        <p:spPr>
          <a:xfrm flipH="1">
            <a:off x="6922858" y="3670280"/>
            <a:ext cx="447186" cy="625535"/>
          </a:xfrm>
          <a:prstGeom prst="line">
            <a:avLst/>
          </a:prstGeom>
          <a:ln w="28575">
            <a:solidFill>
              <a:schemeClr val="bg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336;p36">
            <a:extLst>
              <a:ext uri="{FF2B5EF4-FFF2-40B4-BE49-F238E27FC236}">
                <a16:creationId xmlns:a16="http://schemas.microsoft.com/office/drawing/2014/main" id="{15B53908-146D-158A-49F1-C37CA320B930}"/>
              </a:ext>
            </a:extLst>
          </p:cNvPr>
          <p:cNvSpPr txBox="1">
            <a:spLocks/>
          </p:cNvSpPr>
          <p:nvPr/>
        </p:nvSpPr>
        <p:spPr>
          <a:xfrm>
            <a:off x="735150" y="1190626"/>
            <a:ext cx="2553767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Found yellow in the tree!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EE0B3-BE9A-F8DC-7C6A-951A983310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9" r="66076" b="47374"/>
          <a:stretch/>
        </p:blipFill>
        <p:spPr>
          <a:xfrm>
            <a:off x="6049427" y="387350"/>
            <a:ext cx="2029544" cy="174625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DBD5FEC3-24F5-3D1C-D24C-1756180CF256}"/>
              </a:ext>
            </a:extLst>
          </p:cNvPr>
          <p:cNvSpPr/>
          <p:nvPr/>
        </p:nvSpPr>
        <p:spPr>
          <a:xfrm>
            <a:off x="7370043" y="1497663"/>
            <a:ext cx="314126" cy="314126"/>
          </a:xfrm>
          <a:prstGeom prst="ellipse">
            <a:avLst/>
          </a:prstGeom>
          <a:noFill/>
          <a:ln>
            <a:solidFill>
              <a:srgbClr val="F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6433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39" name="Google Shape;336;p36">
            <a:extLst>
              <a:ext uri="{FF2B5EF4-FFF2-40B4-BE49-F238E27FC236}">
                <a16:creationId xmlns:a16="http://schemas.microsoft.com/office/drawing/2014/main" id="{15B53908-146D-158A-49F1-C37CA320B930}"/>
              </a:ext>
            </a:extLst>
          </p:cNvPr>
          <p:cNvSpPr txBox="1">
            <a:spLocks/>
          </p:cNvSpPr>
          <p:nvPr/>
        </p:nvSpPr>
        <p:spPr>
          <a:xfrm>
            <a:off x="735150" y="1247776"/>
            <a:ext cx="69420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Start at the root. At each node, there is a horizontal or a vertical split. </a:t>
            </a:r>
          </a:p>
          <a:p>
            <a:endParaRPr lang="en-US" sz="1800" dirty="0">
              <a:latin typeface="Montserrat SemiBold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>
                <a:latin typeface="Montserrat SemiBold" pitchFamily="2" charset="0"/>
              </a:rPr>
              <a:t>If it is a horizontal split, then compare the x-coordinate to the split value, and branch left or right. </a:t>
            </a:r>
            <a:br>
              <a:rPr lang="en-US" sz="1800" dirty="0">
                <a:latin typeface="Montserrat SemiBold" pitchFamily="2" charset="0"/>
              </a:rPr>
            </a:br>
            <a:endParaRPr lang="en-US" sz="700" dirty="0">
              <a:latin typeface="Montserrat SemiBold" pitchFamily="2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800" dirty="0">
                <a:latin typeface="Montserrat SemiBold" pitchFamily="2" charset="0"/>
              </a:rPr>
              <a:t>Similarly, If it is a vertical split, then compare the y-coordinate to the split value, and branch left or right.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800" dirty="0">
              <a:latin typeface="Montserrat SemiBold" pitchFamily="2" charset="0"/>
            </a:endParaRPr>
          </a:p>
          <a:p>
            <a:r>
              <a:rPr lang="en-US" sz="1800" dirty="0">
                <a:latin typeface="Montserrat SemiBold" pitchFamily="2" charset="0"/>
              </a:rPr>
              <a:t>The running time is just O(h), the height of the tree.</a:t>
            </a:r>
          </a:p>
        </p:txBody>
      </p:sp>
    </p:spTree>
    <p:extLst>
      <p:ext uri="{BB962C8B-B14F-4D97-AF65-F5344CB8AC3E}">
        <p14:creationId xmlns:p14="http://schemas.microsoft.com/office/powerpoint/2010/main" val="8074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39" name="Google Shape;336;p36">
            <a:extLst>
              <a:ext uri="{FF2B5EF4-FFF2-40B4-BE49-F238E27FC236}">
                <a16:creationId xmlns:a16="http://schemas.microsoft.com/office/drawing/2014/main" id="{15B53908-146D-158A-49F1-C37CA320B930}"/>
              </a:ext>
            </a:extLst>
          </p:cNvPr>
          <p:cNvSpPr txBox="1">
            <a:spLocks/>
          </p:cNvSpPr>
          <p:nvPr/>
        </p:nvSpPr>
        <p:spPr>
          <a:xfrm>
            <a:off x="735150" y="1247776"/>
            <a:ext cx="69420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You are given an (unordered) array of points. What would be a good way to build a </a:t>
            </a:r>
            <a:r>
              <a:rPr lang="en-US" sz="1800" dirty="0" err="1">
                <a:latin typeface="Montserrat SemiBold" pitchFamily="2" charset="0"/>
              </a:rPr>
              <a:t>kd</a:t>
            </a:r>
            <a:r>
              <a:rPr lang="en-US" sz="1800" dirty="0">
                <a:latin typeface="Montserrat SemiBold" pitchFamily="2" charset="0"/>
              </a:rPr>
              <a:t>-tree? Think about what would keep the tree nicely balanced. What is the running time of the construction algorithm?</a:t>
            </a:r>
          </a:p>
        </p:txBody>
      </p:sp>
    </p:spTree>
    <p:extLst>
      <p:ext uri="{BB962C8B-B14F-4D97-AF65-F5344CB8AC3E}">
        <p14:creationId xmlns:p14="http://schemas.microsoft.com/office/powerpoint/2010/main" val="374072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39" name="Google Shape;336;p36">
            <a:extLst>
              <a:ext uri="{FF2B5EF4-FFF2-40B4-BE49-F238E27FC236}">
                <a16:creationId xmlns:a16="http://schemas.microsoft.com/office/drawing/2014/main" id="{15B53908-146D-158A-49F1-C37CA320B930}"/>
              </a:ext>
            </a:extLst>
          </p:cNvPr>
          <p:cNvSpPr txBox="1">
            <a:spLocks/>
          </p:cNvSpPr>
          <p:nvPr/>
        </p:nvSpPr>
        <p:spPr>
          <a:xfrm>
            <a:off x="735150" y="2032636"/>
            <a:ext cx="69420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Similar to a scapegoat tree:</a:t>
            </a:r>
          </a:p>
          <a:p>
            <a:endParaRPr lang="en-US" sz="1600" dirty="0">
              <a:latin typeface="Montserrat SemiBold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latin typeface="Montserrat SemiBold" pitchFamily="2" charset="0"/>
              </a:rPr>
              <a:t>Sort the data by x/y coordinate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Montserrat SemiBold" pitchFamily="2" charset="0"/>
              </a:rPr>
              <a:t>Take the median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Montserrat SemiBold" pitchFamily="2" charset="0"/>
              </a:rPr>
              <a:t>Recurse on the remaining partitions.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CD49F-AFD2-0F4B-E171-A4818834D5F2}"/>
              </a:ext>
            </a:extLst>
          </p:cNvPr>
          <p:cNvSpPr txBox="1"/>
          <p:nvPr/>
        </p:nvSpPr>
        <p:spPr>
          <a:xfrm>
            <a:off x="735150" y="1404818"/>
            <a:ext cx="227838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Montserrat Bold" pitchFamily="2" charset="0"/>
              </a:rPr>
              <a:t>Basic Approach</a:t>
            </a:r>
          </a:p>
        </p:txBody>
      </p:sp>
    </p:spTree>
    <p:extLst>
      <p:ext uri="{BB962C8B-B14F-4D97-AF65-F5344CB8AC3E}">
        <p14:creationId xmlns:p14="http://schemas.microsoft.com/office/powerpoint/2010/main" val="1761104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39" name="Google Shape;336;p36">
            <a:extLst>
              <a:ext uri="{FF2B5EF4-FFF2-40B4-BE49-F238E27FC236}">
                <a16:creationId xmlns:a16="http://schemas.microsoft.com/office/drawing/2014/main" id="{15B53908-146D-158A-49F1-C37CA320B930}"/>
              </a:ext>
            </a:extLst>
          </p:cNvPr>
          <p:cNvSpPr txBox="1">
            <a:spLocks/>
          </p:cNvSpPr>
          <p:nvPr/>
        </p:nvSpPr>
        <p:spPr>
          <a:xfrm>
            <a:off x="735150" y="2032636"/>
            <a:ext cx="69420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Runtime? O(n log n) to sort at every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CD49F-AFD2-0F4B-E171-A4818834D5F2}"/>
              </a:ext>
            </a:extLst>
          </p:cNvPr>
          <p:cNvSpPr txBox="1"/>
          <p:nvPr/>
        </p:nvSpPr>
        <p:spPr>
          <a:xfrm>
            <a:off x="735150" y="1404818"/>
            <a:ext cx="227838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Montserrat Bold" pitchFamily="2" charset="0"/>
              </a:rPr>
              <a:t>Basic Approach</a:t>
            </a: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748E7E3B-1545-5491-08FC-3A19ACFA5A2A}"/>
              </a:ext>
            </a:extLst>
          </p:cNvPr>
          <p:cNvSpPr txBox="1">
            <a:spLocks/>
          </p:cNvSpPr>
          <p:nvPr/>
        </p:nvSpPr>
        <p:spPr>
          <a:xfrm>
            <a:off x="1359989" y="2646764"/>
            <a:ext cx="4454071" cy="543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T(n) = 2T(n / 2) + O(n log n)</a:t>
            </a: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398EFCEB-38CD-3749-B4E1-31210AC4DC3E}"/>
              </a:ext>
            </a:extLst>
          </p:cNvPr>
          <p:cNvSpPr txBox="1">
            <a:spLocks/>
          </p:cNvSpPr>
          <p:nvPr/>
        </p:nvSpPr>
        <p:spPr>
          <a:xfrm>
            <a:off x="1935210" y="3068553"/>
            <a:ext cx="2156640" cy="543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= O(n log</a:t>
            </a:r>
            <a:r>
              <a:rPr lang="en-US" sz="2000" baseline="30000" dirty="0">
                <a:latin typeface="Montserrat SemiBold" pitchFamily="2" charset="0"/>
              </a:rPr>
              <a:t>2</a:t>
            </a:r>
            <a:r>
              <a:rPr lang="en-US" sz="2000" dirty="0">
                <a:latin typeface="Montserrat SemiBold" pitchFamily="2" charset="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3471848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39" name="Google Shape;336;p36">
            <a:extLst>
              <a:ext uri="{FF2B5EF4-FFF2-40B4-BE49-F238E27FC236}">
                <a16:creationId xmlns:a16="http://schemas.microsoft.com/office/drawing/2014/main" id="{15B53908-146D-158A-49F1-C37CA320B930}"/>
              </a:ext>
            </a:extLst>
          </p:cNvPr>
          <p:cNvSpPr txBox="1">
            <a:spLocks/>
          </p:cNvSpPr>
          <p:nvPr/>
        </p:nvSpPr>
        <p:spPr>
          <a:xfrm>
            <a:off x="735150" y="1874442"/>
            <a:ext cx="733443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Instead of sorting at every level, we could either (1) choose a random split key, or (2) Use </a:t>
            </a:r>
            <a:r>
              <a:rPr lang="en-US" sz="1800" dirty="0" err="1">
                <a:latin typeface="Montserrat SemiBold" pitchFamily="2" charset="0"/>
              </a:rPr>
              <a:t>QuickSelect</a:t>
            </a:r>
            <a:r>
              <a:rPr lang="en-US" sz="1800" dirty="0">
                <a:latin typeface="Montserrat SemiBold" pitchFamily="2" charset="0"/>
              </a:rPr>
              <a:t> to find the Median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ECD49F-AFD2-0F4B-E171-A4818834D5F2}"/>
              </a:ext>
            </a:extLst>
          </p:cNvPr>
          <p:cNvSpPr txBox="1"/>
          <p:nvPr/>
        </p:nvSpPr>
        <p:spPr>
          <a:xfrm>
            <a:off x="735150" y="1404818"/>
            <a:ext cx="2510970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chemeClr val="bg1"/>
                </a:solidFill>
                <a:latin typeface="Montserrat Bold" pitchFamily="2" charset="0"/>
              </a:rPr>
              <a:t>Better Approach</a:t>
            </a: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748E7E3B-1545-5491-08FC-3A19ACFA5A2A}"/>
              </a:ext>
            </a:extLst>
          </p:cNvPr>
          <p:cNvSpPr txBox="1">
            <a:spLocks/>
          </p:cNvSpPr>
          <p:nvPr/>
        </p:nvSpPr>
        <p:spPr>
          <a:xfrm>
            <a:off x="735150" y="3195404"/>
            <a:ext cx="4454071" cy="543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T(n) = 2T(n / 2) + O(n)</a:t>
            </a: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398EFCEB-38CD-3749-B4E1-31210AC4DC3E}"/>
              </a:ext>
            </a:extLst>
          </p:cNvPr>
          <p:cNvSpPr txBox="1">
            <a:spLocks/>
          </p:cNvSpPr>
          <p:nvPr/>
        </p:nvSpPr>
        <p:spPr>
          <a:xfrm>
            <a:off x="1310371" y="3617193"/>
            <a:ext cx="2156640" cy="543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= O(n log n)</a:t>
            </a:r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55A0DC61-D4C4-3AC5-EAF6-2F59C472354C}"/>
              </a:ext>
            </a:extLst>
          </p:cNvPr>
          <p:cNvSpPr txBox="1">
            <a:spLocks/>
          </p:cNvSpPr>
          <p:nvPr/>
        </p:nvSpPr>
        <p:spPr>
          <a:xfrm>
            <a:off x="735150" y="2572909"/>
            <a:ext cx="733443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Partitioning time will only take O(n)</a:t>
            </a:r>
          </a:p>
        </p:txBody>
      </p:sp>
    </p:spTree>
    <p:extLst>
      <p:ext uri="{BB962C8B-B14F-4D97-AF65-F5344CB8AC3E}">
        <p14:creationId xmlns:p14="http://schemas.microsoft.com/office/powerpoint/2010/main" val="1666741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39" name="Google Shape;336;p36">
            <a:extLst>
              <a:ext uri="{FF2B5EF4-FFF2-40B4-BE49-F238E27FC236}">
                <a16:creationId xmlns:a16="http://schemas.microsoft.com/office/drawing/2014/main" id="{15B53908-146D-158A-49F1-C37CA320B930}"/>
              </a:ext>
            </a:extLst>
          </p:cNvPr>
          <p:cNvSpPr txBox="1">
            <a:spLocks/>
          </p:cNvSpPr>
          <p:nvPr/>
        </p:nvSpPr>
        <p:spPr>
          <a:xfrm>
            <a:off x="735150" y="1247776"/>
            <a:ext cx="660291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How would you find the element with the minimum (or maximum) x-coordinate in a </a:t>
            </a:r>
            <a:r>
              <a:rPr lang="en-US" sz="1800" dirty="0" err="1">
                <a:latin typeface="Montserrat SemiBold" pitchFamily="2" charset="0"/>
              </a:rPr>
              <a:t>kd</a:t>
            </a:r>
            <a:r>
              <a:rPr lang="en-US" sz="1800" dirty="0">
                <a:latin typeface="Montserrat SemiBold" pitchFamily="2" charset="0"/>
              </a:rPr>
              <a:t>-tree? How expensive can it be, if the tree is perfectly balanced?</a:t>
            </a:r>
          </a:p>
        </p:txBody>
      </p:sp>
    </p:spTree>
    <p:extLst>
      <p:ext uri="{BB962C8B-B14F-4D97-AF65-F5344CB8AC3E}">
        <p14:creationId xmlns:p14="http://schemas.microsoft.com/office/powerpoint/2010/main" val="2776912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D71116-25B6-3FFA-F960-13F6628F5346}"/>
              </a:ext>
            </a:extLst>
          </p:cNvPr>
          <p:cNvSpPr/>
          <p:nvPr/>
        </p:nvSpPr>
        <p:spPr>
          <a:xfrm>
            <a:off x="5682489" y="2524376"/>
            <a:ext cx="233592" cy="233592"/>
          </a:xfrm>
          <a:prstGeom prst="ellipse">
            <a:avLst/>
          </a:prstGeom>
          <a:solidFill>
            <a:srgbClr val="08FBFD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42C19F-E0F2-6F6E-2B62-7FC456C89EE2}"/>
              </a:ext>
            </a:extLst>
          </p:cNvPr>
          <p:cNvSpPr/>
          <p:nvPr/>
        </p:nvSpPr>
        <p:spPr>
          <a:xfrm>
            <a:off x="7253247" y="3436687"/>
            <a:ext cx="233592" cy="233592"/>
          </a:xfrm>
          <a:prstGeom prst="ellipse">
            <a:avLst/>
          </a:prstGeom>
          <a:solidFill>
            <a:srgbClr val="9B01FB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4D126-8392-B26B-543B-443029B2D55A}"/>
              </a:ext>
            </a:extLst>
          </p:cNvPr>
          <p:cNvSpPr/>
          <p:nvPr/>
        </p:nvSpPr>
        <p:spPr>
          <a:xfrm>
            <a:off x="6723474" y="4261606"/>
            <a:ext cx="233592" cy="233592"/>
          </a:xfrm>
          <a:prstGeom prst="ellipse">
            <a:avLst/>
          </a:prstGeom>
          <a:solidFill>
            <a:srgbClr val="F106F6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CBD46-37F1-15D4-1F73-939F8B021851}"/>
              </a:ext>
            </a:extLst>
          </p:cNvPr>
          <p:cNvSpPr/>
          <p:nvPr/>
        </p:nvSpPr>
        <p:spPr>
          <a:xfrm>
            <a:off x="4276017" y="1667784"/>
            <a:ext cx="233592" cy="233592"/>
          </a:xfrm>
          <a:prstGeom prst="ellipse">
            <a:avLst/>
          </a:prstGeom>
          <a:solidFill>
            <a:srgbClr val="8F0302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5C05BB-779B-DB5F-0383-9D3C64834A6C}"/>
              </a:ext>
            </a:extLst>
          </p:cNvPr>
          <p:cNvSpPr/>
          <p:nvPr/>
        </p:nvSpPr>
        <p:spPr>
          <a:xfrm>
            <a:off x="5757711" y="4261608"/>
            <a:ext cx="233592" cy="233592"/>
          </a:xfrm>
          <a:prstGeom prst="ellipse">
            <a:avLst/>
          </a:prstGeom>
          <a:solidFill>
            <a:srgbClr val="0000FA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7EB0C6-5BE1-B5EE-07E6-A8C1B95B74E3}"/>
              </a:ext>
            </a:extLst>
          </p:cNvPr>
          <p:cNvSpPr/>
          <p:nvPr/>
        </p:nvSpPr>
        <p:spPr>
          <a:xfrm>
            <a:off x="2277550" y="3441671"/>
            <a:ext cx="233592" cy="233592"/>
          </a:xfrm>
          <a:prstGeom prst="ellipse">
            <a:avLst/>
          </a:prstGeom>
          <a:solidFill>
            <a:srgbClr val="FE9801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60A78-A1DC-40A1-D819-6A2634A3C2A6}"/>
              </a:ext>
            </a:extLst>
          </p:cNvPr>
          <p:cNvSpPr/>
          <p:nvPr/>
        </p:nvSpPr>
        <p:spPr>
          <a:xfrm>
            <a:off x="3268501" y="4261608"/>
            <a:ext cx="233592" cy="233592"/>
          </a:xfrm>
          <a:prstGeom prst="ellipse">
            <a:avLst/>
          </a:prstGeom>
          <a:solidFill>
            <a:srgbClr val="02FD09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1476EF-78E6-02F0-5E35-E87AD362C6D9}"/>
              </a:ext>
            </a:extLst>
          </p:cNvPr>
          <p:cNvSpPr/>
          <p:nvPr/>
        </p:nvSpPr>
        <p:spPr>
          <a:xfrm>
            <a:off x="3729188" y="3441671"/>
            <a:ext cx="233592" cy="233592"/>
          </a:xfrm>
          <a:prstGeom prst="ellipse">
            <a:avLst/>
          </a:prstGeom>
          <a:solidFill>
            <a:srgbClr val="FFFC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7EFAA-454F-7C38-A378-6E28EC5572E8}"/>
              </a:ext>
            </a:extLst>
          </p:cNvPr>
          <p:cNvSpPr/>
          <p:nvPr/>
        </p:nvSpPr>
        <p:spPr>
          <a:xfrm>
            <a:off x="3089533" y="2524377"/>
            <a:ext cx="233592" cy="233592"/>
          </a:xfrm>
          <a:prstGeom prst="ellipse">
            <a:avLst/>
          </a:prstGeom>
          <a:solidFill>
            <a:srgbClr val="FA00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F09C7-D452-D45D-63C6-20F090532B35}"/>
              </a:ext>
            </a:extLst>
          </p:cNvPr>
          <p:cNvSpPr/>
          <p:nvPr/>
        </p:nvSpPr>
        <p:spPr>
          <a:xfrm>
            <a:off x="5137723" y="3436686"/>
            <a:ext cx="233592" cy="233592"/>
          </a:xfrm>
          <a:prstGeom prst="ellipse">
            <a:avLst/>
          </a:prstGeom>
          <a:solidFill>
            <a:srgbClr val="4784E8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F58769-8D89-E666-06C8-81D7DB63AAEE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3467885" y="3641054"/>
            <a:ext cx="295512" cy="654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59F892-B714-CC7C-4DA5-AAE278228CA3}"/>
              </a:ext>
            </a:extLst>
          </p:cNvPr>
          <p:cNvCxnSpPr>
            <a:stCxn id="10" idx="7"/>
            <a:endCxn id="15" idx="3"/>
          </p:cNvCxnSpPr>
          <p:nvPr/>
        </p:nvCxnSpPr>
        <p:spPr>
          <a:xfrm flipV="1">
            <a:off x="2476934" y="2723761"/>
            <a:ext cx="646807" cy="752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5525E-4237-2D28-B1E5-6407A78CC16F}"/>
              </a:ext>
            </a:extLst>
          </p:cNvPr>
          <p:cNvCxnSpPr>
            <a:stCxn id="15" idx="5"/>
            <a:endCxn id="14" idx="0"/>
          </p:cNvCxnSpPr>
          <p:nvPr/>
        </p:nvCxnSpPr>
        <p:spPr>
          <a:xfrm>
            <a:off x="3288917" y="2723761"/>
            <a:ext cx="557068" cy="7179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240C67-676C-FDDA-AA30-39689D62C5D7}"/>
              </a:ext>
            </a:extLst>
          </p:cNvPr>
          <p:cNvCxnSpPr>
            <a:stCxn id="15" idx="7"/>
            <a:endCxn id="8" idx="3"/>
          </p:cNvCxnSpPr>
          <p:nvPr/>
        </p:nvCxnSpPr>
        <p:spPr>
          <a:xfrm flipV="1">
            <a:off x="3288917" y="1867168"/>
            <a:ext cx="1021309" cy="691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1E3BD7-DF0F-B4E4-CB34-49FF2E4767FF}"/>
              </a:ext>
            </a:extLst>
          </p:cNvPr>
          <p:cNvCxnSpPr>
            <a:stCxn id="8" idx="5"/>
            <a:endCxn id="4" idx="1"/>
          </p:cNvCxnSpPr>
          <p:nvPr/>
        </p:nvCxnSpPr>
        <p:spPr>
          <a:xfrm>
            <a:off x="4475401" y="1867168"/>
            <a:ext cx="1241297" cy="691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D600E5-3506-271F-E489-63B3A15E04FD}"/>
              </a:ext>
            </a:extLst>
          </p:cNvPr>
          <p:cNvCxnSpPr>
            <a:cxnSpLocks/>
            <a:stCxn id="4" idx="3"/>
            <a:endCxn id="16" idx="7"/>
          </p:cNvCxnSpPr>
          <p:nvPr/>
        </p:nvCxnSpPr>
        <p:spPr>
          <a:xfrm flipH="1">
            <a:off x="5337107" y="2723760"/>
            <a:ext cx="379591" cy="7471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BD4635-2E0C-1F58-EBBA-095C861C3E35}"/>
              </a:ext>
            </a:extLst>
          </p:cNvPr>
          <p:cNvCxnSpPr>
            <a:stCxn id="16" idx="5"/>
            <a:endCxn id="9" idx="1"/>
          </p:cNvCxnSpPr>
          <p:nvPr/>
        </p:nvCxnSpPr>
        <p:spPr>
          <a:xfrm>
            <a:off x="5337107" y="3636070"/>
            <a:ext cx="454812" cy="6597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208EA4-E77F-46A0-EA48-47CEDF87602D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5881873" y="2723760"/>
            <a:ext cx="1405582" cy="747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86DB2F-27B1-091F-2E6D-8CC2A692B5A3}"/>
              </a:ext>
            </a:extLst>
          </p:cNvPr>
          <p:cNvCxnSpPr>
            <a:stCxn id="5" idx="4"/>
            <a:endCxn id="7" idx="7"/>
          </p:cNvCxnSpPr>
          <p:nvPr/>
        </p:nvCxnSpPr>
        <p:spPr>
          <a:xfrm flipH="1">
            <a:off x="6922858" y="3670280"/>
            <a:ext cx="447186" cy="6255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336;p36">
            <a:extLst>
              <a:ext uri="{FF2B5EF4-FFF2-40B4-BE49-F238E27FC236}">
                <a16:creationId xmlns:a16="http://schemas.microsoft.com/office/drawing/2014/main" id="{15B53908-146D-158A-49F1-C37CA320B930}"/>
              </a:ext>
            </a:extLst>
          </p:cNvPr>
          <p:cNvSpPr txBox="1">
            <a:spLocks/>
          </p:cNvSpPr>
          <p:nvPr/>
        </p:nvSpPr>
        <p:spPr>
          <a:xfrm>
            <a:off x="735150" y="1190626"/>
            <a:ext cx="2553767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we are at a horizontal split?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A36050-21E1-BAA3-B20A-7AB1CF7EC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" r="37448"/>
          <a:stretch/>
        </p:blipFill>
        <p:spPr>
          <a:xfrm>
            <a:off x="6049426" y="382605"/>
            <a:ext cx="2041235" cy="18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27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1544026" y="1762715"/>
            <a:ext cx="6055398" cy="915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</a:rPr>
              <a:t>Tutorial Problems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1"/>
          </p:nvPr>
        </p:nvSpPr>
        <p:spPr>
          <a:xfrm>
            <a:off x="1928225" y="2804815"/>
            <a:ext cx="5286999" cy="47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/>
              <a:t>AVL Trees and Tries</a:t>
            </a:r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16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D71116-25B6-3FFA-F960-13F6628F5346}"/>
              </a:ext>
            </a:extLst>
          </p:cNvPr>
          <p:cNvSpPr/>
          <p:nvPr/>
        </p:nvSpPr>
        <p:spPr>
          <a:xfrm>
            <a:off x="5682489" y="2524376"/>
            <a:ext cx="233592" cy="23359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42C19F-E0F2-6F6E-2B62-7FC456C89EE2}"/>
              </a:ext>
            </a:extLst>
          </p:cNvPr>
          <p:cNvSpPr/>
          <p:nvPr/>
        </p:nvSpPr>
        <p:spPr>
          <a:xfrm>
            <a:off x="7253247" y="3436687"/>
            <a:ext cx="233592" cy="23359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4D126-8392-B26B-543B-443029B2D55A}"/>
              </a:ext>
            </a:extLst>
          </p:cNvPr>
          <p:cNvSpPr/>
          <p:nvPr/>
        </p:nvSpPr>
        <p:spPr>
          <a:xfrm>
            <a:off x="6723474" y="4261606"/>
            <a:ext cx="233592" cy="23359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CBD46-37F1-15D4-1F73-939F8B021851}"/>
              </a:ext>
            </a:extLst>
          </p:cNvPr>
          <p:cNvSpPr/>
          <p:nvPr/>
        </p:nvSpPr>
        <p:spPr>
          <a:xfrm>
            <a:off x="4276017" y="1667784"/>
            <a:ext cx="233592" cy="233592"/>
          </a:xfrm>
          <a:prstGeom prst="ellipse">
            <a:avLst/>
          </a:prstGeom>
          <a:solidFill>
            <a:srgbClr val="8F0302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5C05BB-779B-DB5F-0383-9D3C64834A6C}"/>
              </a:ext>
            </a:extLst>
          </p:cNvPr>
          <p:cNvSpPr/>
          <p:nvPr/>
        </p:nvSpPr>
        <p:spPr>
          <a:xfrm>
            <a:off x="5757711" y="4261608"/>
            <a:ext cx="233592" cy="23359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7EB0C6-5BE1-B5EE-07E6-A8C1B95B74E3}"/>
              </a:ext>
            </a:extLst>
          </p:cNvPr>
          <p:cNvSpPr/>
          <p:nvPr/>
        </p:nvSpPr>
        <p:spPr>
          <a:xfrm>
            <a:off x="2277550" y="3441671"/>
            <a:ext cx="233592" cy="233592"/>
          </a:xfrm>
          <a:prstGeom prst="ellipse">
            <a:avLst/>
          </a:prstGeom>
          <a:solidFill>
            <a:srgbClr val="FE9801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60A78-A1DC-40A1-D819-6A2634A3C2A6}"/>
              </a:ext>
            </a:extLst>
          </p:cNvPr>
          <p:cNvSpPr/>
          <p:nvPr/>
        </p:nvSpPr>
        <p:spPr>
          <a:xfrm>
            <a:off x="3268501" y="4261608"/>
            <a:ext cx="233592" cy="233592"/>
          </a:xfrm>
          <a:prstGeom prst="ellipse">
            <a:avLst/>
          </a:prstGeom>
          <a:solidFill>
            <a:srgbClr val="02FD09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1476EF-78E6-02F0-5E35-E87AD362C6D9}"/>
              </a:ext>
            </a:extLst>
          </p:cNvPr>
          <p:cNvSpPr/>
          <p:nvPr/>
        </p:nvSpPr>
        <p:spPr>
          <a:xfrm>
            <a:off x="3729188" y="3441671"/>
            <a:ext cx="233592" cy="233592"/>
          </a:xfrm>
          <a:prstGeom prst="ellipse">
            <a:avLst/>
          </a:prstGeom>
          <a:solidFill>
            <a:srgbClr val="FFFC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7EFAA-454F-7C38-A378-6E28EC5572E8}"/>
              </a:ext>
            </a:extLst>
          </p:cNvPr>
          <p:cNvSpPr/>
          <p:nvPr/>
        </p:nvSpPr>
        <p:spPr>
          <a:xfrm>
            <a:off x="3089533" y="2524377"/>
            <a:ext cx="233592" cy="233592"/>
          </a:xfrm>
          <a:prstGeom prst="ellipse">
            <a:avLst/>
          </a:prstGeom>
          <a:solidFill>
            <a:srgbClr val="FA00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F09C7-D452-D45D-63C6-20F090532B35}"/>
              </a:ext>
            </a:extLst>
          </p:cNvPr>
          <p:cNvSpPr/>
          <p:nvPr/>
        </p:nvSpPr>
        <p:spPr>
          <a:xfrm>
            <a:off x="5137723" y="3436686"/>
            <a:ext cx="233592" cy="23359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F58769-8D89-E666-06C8-81D7DB63AAEE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3467885" y="3641054"/>
            <a:ext cx="295512" cy="654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59F892-B714-CC7C-4DA5-AAE278228CA3}"/>
              </a:ext>
            </a:extLst>
          </p:cNvPr>
          <p:cNvCxnSpPr>
            <a:stCxn id="10" idx="7"/>
            <a:endCxn id="15" idx="3"/>
          </p:cNvCxnSpPr>
          <p:nvPr/>
        </p:nvCxnSpPr>
        <p:spPr>
          <a:xfrm flipV="1">
            <a:off x="2476934" y="2723761"/>
            <a:ext cx="646807" cy="752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5525E-4237-2D28-B1E5-6407A78CC16F}"/>
              </a:ext>
            </a:extLst>
          </p:cNvPr>
          <p:cNvCxnSpPr>
            <a:stCxn id="15" idx="5"/>
            <a:endCxn id="14" idx="0"/>
          </p:cNvCxnSpPr>
          <p:nvPr/>
        </p:nvCxnSpPr>
        <p:spPr>
          <a:xfrm>
            <a:off x="3288917" y="2723761"/>
            <a:ext cx="557068" cy="7179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240C67-676C-FDDA-AA30-39689D62C5D7}"/>
              </a:ext>
            </a:extLst>
          </p:cNvPr>
          <p:cNvCxnSpPr>
            <a:stCxn id="15" idx="7"/>
            <a:endCxn id="8" idx="3"/>
          </p:cNvCxnSpPr>
          <p:nvPr/>
        </p:nvCxnSpPr>
        <p:spPr>
          <a:xfrm flipV="1">
            <a:off x="3288917" y="1867168"/>
            <a:ext cx="1021309" cy="691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1E3BD7-DF0F-B4E4-CB34-49FF2E4767FF}"/>
              </a:ext>
            </a:extLst>
          </p:cNvPr>
          <p:cNvCxnSpPr>
            <a:stCxn id="8" idx="5"/>
            <a:endCxn id="4" idx="1"/>
          </p:cNvCxnSpPr>
          <p:nvPr/>
        </p:nvCxnSpPr>
        <p:spPr>
          <a:xfrm>
            <a:off x="4475401" y="1867168"/>
            <a:ext cx="1241297" cy="691416"/>
          </a:xfrm>
          <a:prstGeom prst="line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D600E5-3506-271F-E489-63B3A15E04FD}"/>
              </a:ext>
            </a:extLst>
          </p:cNvPr>
          <p:cNvCxnSpPr>
            <a:cxnSpLocks/>
            <a:stCxn id="4" idx="3"/>
            <a:endCxn id="16" idx="7"/>
          </p:cNvCxnSpPr>
          <p:nvPr/>
        </p:nvCxnSpPr>
        <p:spPr>
          <a:xfrm flipH="1">
            <a:off x="5337107" y="2723760"/>
            <a:ext cx="379591" cy="747135"/>
          </a:xfrm>
          <a:prstGeom prst="line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BD4635-2E0C-1F58-EBBA-095C861C3E35}"/>
              </a:ext>
            </a:extLst>
          </p:cNvPr>
          <p:cNvCxnSpPr>
            <a:stCxn id="16" idx="5"/>
            <a:endCxn id="9" idx="1"/>
          </p:cNvCxnSpPr>
          <p:nvPr/>
        </p:nvCxnSpPr>
        <p:spPr>
          <a:xfrm>
            <a:off x="5337107" y="3636070"/>
            <a:ext cx="454812" cy="659746"/>
          </a:xfrm>
          <a:prstGeom prst="line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208EA4-E77F-46A0-EA48-47CEDF87602D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5881873" y="2723760"/>
            <a:ext cx="1405582" cy="747136"/>
          </a:xfrm>
          <a:prstGeom prst="line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86DB2F-27B1-091F-2E6D-8CC2A692B5A3}"/>
              </a:ext>
            </a:extLst>
          </p:cNvPr>
          <p:cNvCxnSpPr>
            <a:stCxn id="5" idx="4"/>
            <a:endCxn id="7" idx="7"/>
          </p:cNvCxnSpPr>
          <p:nvPr/>
        </p:nvCxnSpPr>
        <p:spPr>
          <a:xfrm flipH="1">
            <a:off x="6922858" y="3670280"/>
            <a:ext cx="447186" cy="625535"/>
          </a:xfrm>
          <a:prstGeom prst="line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336;p36">
            <a:extLst>
              <a:ext uri="{FF2B5EF4-FFF2-40B4-BE49-F238E27FC236}">
                <a16:creationId xmlns:a16="http://schemas.microsoft.com/office/drawing/2014/main" id="{15B53908-146D-158A-49F1-C37CA320B930}"/>
              </a:ext>
            </a:extLst>
          </p:cNvPr>
          <p:cNvSpPr txBox="1">
            <a:spLocks/>
          </p:cNvSpPr>
          <p:nvPr/>
        </p:nvSpPr>
        <p:spPr>
          <a:xfrm>
            <a:off x="735150" y="1190626"/>
            <a:ext cx="2553767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we are at a horizontal split?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A36050-21E1-BAA3-B20A-7AB1CF7EC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1" r="37448"/>
          <a:stretch/>
        </p:blipFill>
        <p:spPr>
          <a:xfrm>
            <a:off x="6049426" y="382605"/>
            <a:ext cx="2041235" cy="1830271"/>
          </a:xfrm>
          <a:prstGeom prst="rect">
            <a:avLst/>
          </a:prstGeom>
        </p:spPr>
      </p:pic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A574C834-DE7A-C7BD-9A30-DEC9D70D3548}"/>
              </a:ext>
            </a:extLst>
          </p:cNvPr>
          <p:cNvSpPr txBox="1">
            <a:spLocks/>
          </p:cNvSpPr>
          <p:nvPr/>
        </p:nvSpPr>
        <p:spPr>
          <a:xfrm>
            <a:off x="735151" y="1980826"/>
            <a:ext cx="207663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Ez. Just move to the left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0710D3-3208-A04B-7694-3271221D3ECD}"/>
              </a:ext>
            </a:extLst>
          </p:cNvPr>
          <p:cNvSpPr/>
          <p:nvPr/>
        </p:nvSpPr>
        <p:spPr>
          <a:xfrm>
            <a:off x="6049425" y="382605"/>
            <a:ext cx="1103849" cy="1830271"/>
          </a:xfrm>
          <a:prstGeom prst="rect">
            <a:avLst/>
          </a:prstGeom>
          <a:solidFill>
            <a:srgbClr val="05FF7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3570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D71116-25B6-3FFA-F960-13F6628F5346}"/>
              </a:ext>
            </a:extLst>
          </p:cNvPr>
          <p:cNvSpPr/>
          <p:nvPr/>
        </p:nvSpPr>
        <p:spPr>
          <a:xfrm>
            <a:off x="5682489" y="2524376"/>
            <a:ext cx="233592" cy="23359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42C19F-E0F2-6F6E-2B62-7FC456C89EE2}"/>
              </a:ext>
            </a:extLst>
          </p:cNvPr>
          <p:cNvSpPr/>
          <p:nvPr/>
        </p:nvSpPr>
        <p:spPr>
          <a:xfrm>
            <a:off x="7253247" y="3436687"/>
            <a:ext cx="233592" cy="23359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4D126-8392-B26B-543B-443029B2D55A}"/>
              </a:ext>
            </a:extLst>
          </p:cNvPr>
          <p:cNvSpPr/>
          <p:nvPr/>
        </p:nvSpPr>
        <p:spPr>
          <a:xfrm>
            <a:off x="6723474" y="4261606"/>
            <a:ext cx="233592" cy="23359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CBD46-37F1-15D4-1F73-939F8B021851}"/>
              </a:ext>
            </a:extLst>
          </p:cNvPr>
          <p:cNvSpPr/>
          <p:nvPr/>
        </p:nvSpPr>
        <p:spPr>
          <a:xfrm>
            <a:off x="4276017" y="1667784"/>
            <a:ext cx="233592" cy="233592"/>
          </a:xfrm>
          <a:prstGeom prst="ellipse">
            <a:avLst/>
          </a:prstGeom>
          <a:solidFill>
            <a:srgbClr val="8F0302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5C05BB-779B-DB5F-0383-9D3C64834A6C}"/>
              </a:ext>
            </a:extLst>
          </p:cNvPr>
          <p:cNvSpPr/>
          <p:nvPr/>
        </p:nvSpPr>
        <p:spPr>
          <a:xfrm>
            <a:off x="5757711" y="4261608"/>
            <a:ext cx="233592" cy="23359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7EB0C6-5BE1-B5EE-07E6-A8C1B95B74E3}"/>
              </a:ext>
            </a:extLst>
          </p:cNvPr>
          <p:cNvSpPr/>
          <p:nvPr/>
        </p:nvSpPr>
        <p:spPr>
          <a:xfrm>
            <a:off x="2277550" y="3441671"/>
            <a:ext cx="233592" cy="233592"/>
          </a:xfrm>
          <a:prstGeom prst="ellipse">
            <a:avLst/>
          </a:prstGeom>
          <a:solidFill>
            <a:srgbClr val="FE9801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60A78-A1DC-40A1-D819-6A2634A3C2A6}"/>
              </a:ext>
            </a:extLst>
          </p:cNvPr>
          <p:cNvSpPr/>
          <p:nvPr/>
        </p:nvSpPr>
        <p:spPr>
          <a:xfrm>
            <a:off x="3268501" y="4261608"/>
            <a:ext cx="233592" cy="233592"/>
          </a:xfrm>
          <a:prstGeom prst="ellipse">
            <a:avLst/>
          </a:prstGeom>
          <a:solidFill>
            <a:srgbClr val="02FD09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1476EF-78E6-02F0-5E35-E87AD362C6D9}"/>
              </a:ext>
            </a:extLst>
          </p:cNvPr>
          <p:cNvSpPr/>
          <p:nvPr/>
        </p:nvSpPr>
        <p:spPr>
          <a:xfrm>
            <a:off x="3729188" y="3441671"/>
            <a:ext cx="233592" cy="233592"/>
          </a:xfrm>
          <a:prstGeom prst="ellipse">
            <a:avLst/>
          </a:prstGeom>
          <a:solidFill>
            <a:srgbClr val="FFFC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7EFAA-454F-7C38-A378-6E28EC5572E8}"/>
              </a:ext>
            </a:extLst>
          </p:cNvPr>
          <p:cNvSpPr/>
          <p:nvPr/>
        </p:nvSpPr>
        <p:spPr>
          <a:xfrm>
            <a:off x="3089533" y="2524377"/>
            <a:ext cx="233592" cy="233592"/>
          </a:xfrm>
          <a:prstGeom prst="ellipse">
            <a:avLst/>
          </a:prstGeom>
          <a:solidFill>
            <a:srgbClr val="FA00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F09C7-D452-D45D-63C6-20F090532B35}"/>
              </a:ext>
            </a:extLst>
          </p:cNvPr>
          <p:cNvSpPr/>
          <p:nvPr/>
        </p:nvSpPr>
        <p:spPr>
          <a:xfrm>
            <a:off x="5137723" y="3436686"/>
            <a:ext cx="233592" cy="23359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F58769-8D89-E666-06C8-81D7DB63AAEE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3467885" y="3641054"/>
            <a:ext cx="295512" cy="654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59F892-B714-CC7C-4DA5-AAE278228CA3}"/>
              </a:ext>
            </a:extLst>
          </p:cNvPr>
          <p:cNvCxnSpPr>
            <a:stCxn id="10" idx="7"/>
            <a:endCxn id="15" idx="3"/>
          </p:cNvCxnSpPr>
          <p:nvPr/>
        </p:nvCxnSpPr>
        <p:spPr>
          <a:xfrm flipV="1">
            <a:off x="2476934" y="2723761"/>
            <a:ext cx="646807" cy="752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5525E-4237-2D28-B1E5-6407A78CC16F}"/>
              </a:ext>
            </a:extLst>
          </p:cNvPr>
          <p:cNvCxnSpPr>
            <a:stCxn id="15" idx="5"/>
            <a:endCxn id="14" idx="0"/>
          </p:cNvCxnSpPr>
          <p:nvPr/>
        </p:nvCxnSpPr>
        <p:spPr>
          <a:xfrm>
            <a:off x="3288917" y="2723761"/>
            <a:ext cx="557068" cy="7179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240C67-676C-FDDA-AA30-39689D62C5D7}"/>
              </a:ext>
            </a:extLst>
          </p:cNvPr>
          <p:cNvCxnSpPr>
            <a:stCxn id="15" idx="7"/>
            <a:endCxn id="8" idx="3"/>
          </p:cNvCxnSpPr>
          <p:nvPr/>
        </p:nvCxnSpPr>
        <p:spPr>
          <a:xfrm flipV="1">
            <a:off x="3288917" y="1867168"/>
            <a:ext cx="1021309" cy="691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1E3BD7-DF0F-B4E4-CB34-49FF2E4767FF}"/>
              </a:ext>
            </a:extLst>
          </p:cNvPr>
          <p:cNvCxnSpPr>
            <a:stCxn id="8" idx="5"/>
            <a:endCxn id="4" idx="1"/>
          </p:cNvCxnSpPr>
          <p:nvPr/>
        </p:nvCxnSpPr>
        <p:spPr>
          <a:xfrm>
            <a:off x="4475401" y="1867168"/>
            <a:ext cx="1241297" cy="691416"/>
          </a:xfrm>
          <a:prstGeom prst="line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D600E5-3506-271F-E489-63B3A15E04FD}"/>
              </a:ext>
            </a:extLst>
          </p:cNvPr>
          <p:cNvCxnSpPr>
            <a:cxnSpLocks/>
            <a:stCxn id="4" idx="3"/>
            <a:endCxn id="16" idx="7"/>
          </p:cNvCxnSpPr>
          <p:nvPr/>
        </p:nvCxnSpPr>
        <p:spPr>
          <a:xfrm flipH="1">
            <a:off x="5337107" y="2723760"/>
            <a:ext cx="379591" cy="747135"/>
          </a:xfrm>
          <a:prstGeom prst="line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BD4635-2E0C-1F58-EBBA-095C861C3E35}"/>
              </a:ext>
            </a:extLst>
          </p:cNvPr>
          <p:cNvCxnSpPr>
            <a:stCxn id="16" idx="5"/>
            <a:endCxn id="9" idx="1"/>
          </p:cNvCxnSpPr>
          <p:nvPr/>
        </p:nvCxnSpPr>
        <p:spPr>
          <a:xfrm>
            <a:off x="5337107" y="3636070"/>
            <a:ext cx="454812" cy="659746"/>
          </a:xfrm>
          <a:prstGeom prst="line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208EA4-E77F-46A0-EA48-47CEDF87602D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5881873" y="2723760"/>
            <a:ext cx="1405582" cy="747136"/>
          </a:xfrm>
          <a:prstGeom prst="line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86DB2F-27B1-091F-2E6D-8CC2A692B5A3}"/>
              </a:ext>
            </a:extLst>
          </p:cNvPr>
          <p:cNvCxnSpPr>
            <a:stCxn id="5" idx="4"/>
            <a:endCxn id="7" idx="7"/>
          </p:cNvCxnSpPr>
          <p:nvPr/>
        </p:nvCxnSpPr>
        <p:spPr>
          <a:xfrm flipH="1">
            <a:off x="6922858" y="3670280"/>
            <a:ext cx="447186" cy="625535"/>
          </a:xfrm>
          <a:prstGeom prst="line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336;p36">
            <a:extLst>
              <a:ext uri="{FF2B5EF4-FFF2-40B4-BE49-F238E27FC236}">
                <a16:creationId xmlns:a16="http://schemas.microsoft.com/office/drawing/2014/main" id="{15B53908-146D-158A-49F1-C37CA320B930}"/>
              </a:ext>
            </a:extLst>
          </p:cNvPr>
          <p:cNvSpPr txBox="1">
            <a:spLocks/>
          </p:cNvSpPr>
          <p:nvPr/>
        </p:nvSpPr>
        <p:spPr>
          <a:xfrm>
            <a:off x="735150" y="1190626"/>
            <a:ext cx="2553767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we are at a vertical split?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A36050-21E1-BAA3-B20A-7AB1CF7EC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81" r="66173"/>
          <a:stretch/>
        </p:blipFill>
        <p:spPr>
          <a:xfrm>
            <a:off x="6262143" y="1134870"/>
            <a:ext cx="2026635" cy="336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9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D71116-25B6-3FFA-F960-13F6628F5346}"/>
              </a:ext>
            </a:extLst>
          </p:cNvPr>
          <p:cNvSpPr/>
          <p:nvPr/>
        </p:nvSpPr>
        <p:spPr>
          <a:xfrm>
            <a:off x="5682489" y="2524376"/>
            <a:ext cx="233592" cy="23359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42C19F-E0F2-6F6E-2B62-7FC456C89EE2}"/>
              </a:ext>
            </a:extLst>
          </p:cNvPr>
          <p:cNvSpPr/>
          <p:nvPr/>
        </p:nvSpPr>
        <p:spPr>
          <a:xfrm>
            <a:off x="7253247" y="3436687"/>
            <a:ext cx="233592" cy="23359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4D126-8392-B26B-543B-443029B2D55A}"/>
              </a:ext>
            </a:extLst>
          </p:cNvPr>
          <p:cNvSpPr/>
          <p:nvPr/>
        </p:nvSpPr>
        <p:spPr>
          <a:xfrm>
            <a:off x="6723474" y="4261606"/>
            <a:ext cx="233592" cy="23359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CBD46-37F1-15D4-1F73-939F8B021851}"/>
              </a:ext>
            </a:extLst>
          </p:cNvPr>
          <p:cNvSpPr/>
          <p:nvPr/>
        </p:nvSpPr>
        <p:spPr>
          <a:xfrm>
            <a:off x="4276017" y="1667784"/>
            <a:ext cx="233592" cy="233592"/>
          </a:xfrm>
          <a:prstGeom prst="ellipse">
            <a:avLst/>
          </a:prstGeom>
          <a:solidFill>
            <a:srgbClr val="8F0302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5C05BB-779B-DB5F-0383-9D3C64834A6C}"/>
              </a:ext>
            </a:extLst>
          </p:cNvPr>
          <p:cNvSpPr/>
          <p:nvPr/>
        </p:nvSpPr>
        <p:spPr>
          <a:xfrm>
            <a:off x="5757711" y="4261608"/>
            <a:ext cx="233592" cy="23359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7EB0C6-5BE1-B5EE-07E6-A8C1B95B74E3}"/>
              </a:ext>
            </a:extLst>
          </p:cNvPr>
          <p:cNvSpPr/>
          <p:nvPr/>
        </p:nvSpPr>
        <p:spPr>
          <a:xfrm>
            <a:off x="2277550" y="3441671"/>
            <a:ext cx="233592" cy="233592"/>
          </a:xfrm>
          <a:prstGeom prst="ellipse">
            <a:avLst/>
          </a:prstGeom>
          <a:solidFill>
            <a:srgbClr val="FE9801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60A78-A1DC-40A1-D819-6A2634A3C2A6}"/>
              </a:ext>
            </a:extLst>
          </p:cNvPr>
          <p:cNvSpPr/>
          <p:nvPr/>
        </p:nvSpPr>
        <p:spPr>
          <a:xfrm>
            <a:off x="3268501" y="4261608"/>
            <a:ext cx="233592" cy="233592"/>
          </a:xfrm>
          <a:prstGeom prst="ellipse">
            <a:avLst/>
          </a:prstGeom>
          <a:solidFill>
            <a:srgbClr val="02FD09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1476EF-78E6-02F0-5E35-E87AD362C6D9}"/>
              </a:ext>
            </a:extLst>
          </p:cNvPr>
          <p:cNvSpPr/>
          <p:nvPr/>
        </p:nvSpPr>
        <p:spPr>
          <a:xfrm>
            <a:off x="3729188" y="3441671"/>
            <a:ext cx="233592" cy="233592"/>
          </a:xfrm>
          <a:prstGeom prst="ellipse">
            <a:avLst/>
          </a:prstGeom>
          <a:solidFill>
            <a:srgbClr val="FFFC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7EFAA-454F-7C38-A378-6E28EC5572E8}"/>
              </a:ext>
            </a:extLst>
          </p:cNvPr>
          <p:cNvSpPr/>
          <p:nvPr/>
        </p:nvSpPr>
        <p:spPr>
          <a:xfrm>
            <a:off x="3089533" y="2524377"/>
            <a:ext cx="233592" cy="233592"/>
          </a:xfrm>
          <a:prstGeom prst="ellipse">
            <a:avLst/>
          </a:prstGeom>
          <a:solidFill>
            <a:srgbClr val="FA00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F09C7-D452-D45D-63C6-20F090532B35}"/>
              </a:ext>
            </a:extLst>
          </p:cNvPr>
          <p:cNvSpPr/>
          <p:nvPr/>
        </p:nvSpPr>
        <p:spPr>
          <a:xfrm>
            <a:off x="5137723" y="3436686"/>
            <a:ext cx="233592" cy="233592"/>
          </a:xfrm>
          <a:prstGeom prst="ellipse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F58769-8D89-E666-06C8-81D7DB63AAEE}"/>
              </a:ext>
            </a:extLst>
          </p:cNvPr>
          <p:cNvCxnSpPr>
            <a:stCxn id="12" idx="7"/>
            <a:endCxn id="14" idx="3"/>
          </p:cNvCxnSpPr>
          <p:nvPr/>
        </p:nvCxnSpPr>
        <p:spPr>
          <a:xfrm flipV="1">
            <a:off x="3467885" y="3641054"/>
            <a:ext cx="295512" cy="654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59F892-B714-CC7C-4DA5-AAE278228CA3}"/>
              </a:ext>
            </a:extLst>
          </p:cNvPr>
          <p:cNvCxnSpPr>
            <a:stCxn id="10" idx="7"/>
            <a:endCxn id="15" idx="3"/>
          </p:cNvCxnSpPr>
          <p:nvPr/>
        </p:nvCxnSpPr>
        <p:spPr>
          <a:xfrm flipV="1">
            <a:off x="2476934" y="2723761"/>
            <a:ext cx="646807" cy="752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B5525E-4237-2D28-B1E5-6407A78CC16F}"/>
              </a:ext>
            </a:extLst>
          </p:cNvPr>
          <p:cNvCxnSpPr>
            <a:stCxn id="15" idx="5"/>
            <a:endCxn id="14" idx="0"/>
          </p:cNvCxnSpPr>
          <p:nvPr/>
        </p:nvCxnSpPr>
        <p:spPr>
          <a:xfrm>
            <a:off x="3288917" y="2723761"/>
            <a:ext cx="557068" cy="7179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240C67-676C-FDDA-AA30-39689D62C5D7}"/>
              </a:ext>
            </a:extLst>
          </p:cNvPr>
          <p:cNvCxnSpPr>
            <a:stCxn id="15" idx="7"/>
            <a:endCxn id="8" idx="3"/>
          </p:cNvCxnSpPr>
          <p:nvPr/>
        </p:nvCxnSpPr>
        <p:spPr>
          <a:xfrm flipV="1">
            <a:off x="3288917" y="1867168"/>
            <a:ext cx="1021309" cy="6914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1E3BD7-DF0F-B4E4-CB34-49FF2E4767FF}"/>
              </a:ext>
            </a:extLst>
          </p:cNvPr>
          <p:cNvCxnSpPr>
            <a:stCxn id="8" idx="5"/>
            <a:endCxn id="4" idx="1"/>
          </p:cNvCxnSpPr>
          <p:nvPr/>
        </p:nvCxnSpPr>
        <p:spPr>
          <a:xfrm>
            <a:off x="4475401" y="1867168"/>
            <a:ext cx="1241297" cy="691416"/>
          </a:xfrm>
          <a:prstGeom prst="line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D600E5-3506-271F-E489-63B3A15E04FD}"/>
              </a:ext>
            </a:extLst>
          </p:cNvPr>
          <p:cNvCxnSpPr>
            <a:cxnSpLocks/>
            <a:stCxn id="4" idx="3"/>
            <a:endCxn id="16" idx="7"/>
          </p:cNvCxnSpPr>
          <p:nvPr/>
        </p:nvCxnSpPr>
        <p:spPr>
          <a:xfrm flipH="1">
            <a:off x="5337107" y="2723760"/>
            <a:ext cx="379591" cy="747135"/>
          </a:xfrm>
          <a:prstGeom prst="line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BD4635-2E0C-1F58-EBBA-095C861C3E35}"/>
              </a:ext>
            </a:extLst>
          </p:cNvPr>
          <p:cNvCxnSpPr>
            <a:stCxn id="16" idx="5"/>
            <a:endCxn id="9" idx="1"/>
          </p:cNvCxnSpPr>
          <p:nvPr/>
        </p:nvCxnSpPr>
        <p:spPr>
          <a:xfrm>
            <a:off x="5337107" y="3636070"/>
            <a:ext cx="454812" cy="659746"/>
          </a:xfrm>
          <a:prstGeom prst="line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0208EA4-E77F-46A0-EA48-47CEDF87602D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5881873" y="2723760"/>
            <a:ext cx="1405582" cy="747136"/>
          </a:xfrm>
          <a:prstGeom prst="line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86DB2F-27B1-091F-2E6D-8CC2A692B5A3}"/>
              </a:ext>
            </a:extLst>
          </p:cNvPr>
          <p:cNvCxnSpPr>
            <a:stCxn id="5" idx="4"/>
            <a:endCxn id="7" idx="7"/>
          </p:cNvCxnSpPr>
          <p:nvPr/>
        </p:nvCxnSpPr>
        <p:spPr>
          <a:xfrm flipH="1">
            <a:off x="6922858" y="3670280"/>
            <a:ext cx="447186" cy="625535"/>
          </a:xfrm>
          <a:prstGeom prst="line">
            <a:avLst/>
          </a:prstGeom>
          <a:ln w="28575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Google Shape;336;p36">
            <a:extLst>
              <a:ext uri="{FF2B5EF4-FFF2-40B4-BE49-F238E27FC236}">
                <a16:creationId xmlns:a16="http://schemas.microsoft.com/office/drawing/2014/main" id="{15B53908-146D-158A-49F1-C37CA320B930}"/>
              </a:ext>
            </a:extLst>
          </p:cNvPr>
          <p:cNvSpPr txBox="1">
            <a:spLocks/>
          </p:cNvSpPr>
          <p:nvPr/>
        </p:nvSpPr>
        <p:spPr>
          <a:xfrm>
            <a:off x="735150" y="1190626"/>
            <a:ext cx="2553767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we are at a vertical split?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A36050-21E1-BAA3-B20A-7AB1CF7EC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81" r="66173"/>
          <a:stretch/>
        </p:blipFill>
        <p:spPr>
          <a:xfrm>
            <a:off x="6262143" y="1134870"/>
            <a:ext cx="2026635" cy="33603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931E5D9-8F83-D17D-9EDD-28F3EF629403}"/>
              </a:ext>
            </a:extLst>
          </p:cNvPr>
          <p:cNvSpPr/>
          <p:nvPr/>
        </p:nvSpPr>
        <p:spPr>
          <a:xfrm>
            <a:off x="6268828" y="1134871"/>
            <a:ext cx="2026635" cy="1745490"/>
          </a:xfrm>
          <a:prstGeom prst="rect">
            <a:avLst/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4F7A6-DA51-0561-6BD1-4F279EAA700B}"/>
              </a:ext>
            </a:extLst>
          </p:cNvPr>
          <p:cNvSpPr/>
          <p:nvPr/>
        </p:nvSpPr>
        <p:spPr>
          <a:xfrm>
            <a:off x="6268828" y="2902832"/>
            <a:ext cx="2026635" cy="1566418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Google Shape;336;p36">
            <a:extLst>
              <a:ext uri="{FF2B5EF4-FFF2-40B4-BE49-F238E27FC236}">
                <a16:creationId xmlns:a16="http://schemas.microsoft.com/office/drawing/2014/main" id="{9047DE5B-36BB-CF4E-C005-4BDBAF314BDF}"/>
              </a:ext>
            </a:extLst>
          </p:cNvPr>
          <p:cNvSpPr txBox="1">
            <a:spLocks/>
          </p:cNvSpPr>
          <p:nvPr/>
        </p:nvSpPr>
        <p:spPr>
          <a:xfrm>
            <a:off x="735150" y="1967463"/>
            <a:ext cx="2553767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We have to consider both scenarios</a:t>
            </a:r>
          </a:p>
        </p:txBody>
      </p:sp>
    </p:spTree>
    <p:extLst>
      <p:ext uri="{BB962C8B-B14F-4D97-AF65-F5344CB8AC3E}">
        <p14:creationId xmlns:p14="http://schemas.microsoft.com/office/powerpoint/2010/main" val="1880253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39" name="Google Shape;336;p36">
            <a:extLst>
              <a:ext uri="{FF2B5EF4-FFF2-40B4-BE49-F238E27FC236}">
                <a16:creationId xmlns:a16="http://schemas.microsoft.com/office/drawing/2014/main" id="{15B53908-146D-158A-49F1-C37CA320B930}"/>
              </a:ext>
            </a:extLst>
          </p:cNvPr>
          <p:cNvSpPr txBox="1">
            <a:spLocks/>
          </p:cNvSpPr>
          <p:nvPr/>
        </p:nvSpPr>
        <p:spPr>
          <a:xfrm>
            <a:off x="735150" y="1266826"/>
            <a:ext cx="633621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Horizontal split </a:t>
            </a:r>
            <a:r>
              <a:rPr lang="en-US" sz="2000" dirty="0">
                <a:latin typeface="Montserrat SemiBold" pitchFamily="2" charset="0"/>
                <a:sym typeface="Wingdings" panose="05000000000000000000" pitchFamily="2" charset="2"/>
              </a:rPr>
              <a:t> Recurse to the left</a:t>
            </a:r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17" name="Google Shape;336;p36">
            <a:extLst>
              <a:ext uri="{FF2B5EF4-FFF2-40B4-BE49-F238E27FC236}">
                <a16:creationId xmlns:a16="http://schemas.microsoft.com/office/drawing/2014/main" id="{9047DE5B-36BB-CF4E-C005-4BDBAF314BDF}"/>
              </a:ext>
            </a:extLst>
          </p:cNvPr>
          <p:cNvSpPr txBox="1">
            <a:spLocks/>
          </p:cNvSpPr>
          <p:nvPr/>
        </p:nvSpPr>
        <p:spPr>
          <a:xfrm>
            <a:off x="735150" y="1709569"/>
            <a:ext cx="530751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Vertical split </a:t>
            </a:r>
            <a:r>
              <a:rPr lang="en-US" sz="2000" dirty="0">
                <a:latin typeface="Montserrat SemiBold" pitchFamily="2" charset="0"/>
                <a:sym typeface="Wingdings" panose="05000000000000000000" pitchFamily="2" charset="2"/>
              </a:rPr>
              <a:t> Recurse on both sides</a:t>
            </a:r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18" name="Google Shape;336;p36">
            <a:extLst>
              <a:ext uri="{FF2B5EF4-FFF2-40B4-BE49-F238E27FC236}">
                <a16:creationId xmlns:a16="http://schemas.microsoft.com/office/drawing/2014/main" id="{3F6A4021-A413-5F22-FF1F-56B0E51A7161}"/>
              </a:ext>
            </a:extLst>
          </p:cNvPr>
          <p:cNvSpPr txBox="1">
            <a:spLocks/>
          </p:cNvSpPr>
          <p:nvPr/>
        </p:nvSpPr>
        <p:spPr>
          <a:xfrm>
            <a:off x="714000" y="2329949"/>
            <a:ext cx="651909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e.g. if the root is at horizontal split:</a:t>
            </a:r>
          </a:p>
        </p:txBody>
      </p:sp>
      <p:sp>
        <p:nvSpPr>
          <p:cNvPr id="19" name="Google Shape;336;p36">
            <a:extLst>
              <a:ext uri="{FF2B5EF4-FFF2-40B4-BE49-F238E27FC236}">
                <a16:creationId xmlns:a16="http://schemas.microsoft.com/office/drawing/2014/main" id="{46019084-477D-760D-AF02-098256FED9B9}"/>
              </a:ext>
            </a:extLst>
          </p:cNvPr>
          <p:cNvSpPr txBox="1">
            <a:spLocks/>
          </p:cNvSpPr>
          <p:nvPr/>
        </p:nvSpPr>
        <p:spPr>
          <a:xfrm>
            <a:off x="1689360" y="2927118"/>
            <a:ext cx="27531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T(n) = T(n / 2) + O(1)</a:t>
            </a:r>
          </a:p>
        </p:txBody>
      </p:sp>
      <p:sp>
        <p:nvSpPr>
          <p:cNvPr id="20" name="Google Shape;336;p36">
            <a:extLst>
              <a:ext uri="{FF2B5EF4-FFF2-40B4-BE49-F238E27FC236}">
                <a16:creationId xmlns:a16="http://schemas.microsoft.com/office/drawing/2014/main" id="{35697CED-9357-FA64-5404-FA6395B6EF8F}"/>
              </a:ext>
            </a:extLst>
          </p:cNvPr>
          <p:cNvSpPr txBox="1">
            <a:spLocks/>
          </p:cNvSpPr>
          <p:nvPr/>
        </p:nvSpPr>
        <p:spPr>
          <a:xfrm>
            <a:off x="5004060" y="2948475"/>
            <a:ext cx="27531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(split horizontally)</a:t>
            </a: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6969926E-F5AF-43C9-9491-63093C9356FD}"/>
              </a:ext>
            </a:extLst>
          </p:cNvPr>
          <p:cNvSpPr txBox="1">
            <a:spLocks/>
          </p:cNvSpPr>
          <p:nvPr/>
        </p:nvSpPr>
        <p:spPr>
          <a:xfrm>
            <a:off x="1689360" y="3334951"/>
            <a:ext cx="310362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T(n/2) = 2T(n/4) + O(1)</a:t>
            </a: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E40330C7-8319-B26E-6D3C-06DD3F0AC813}"/>
              </a:ext>
            </a:extLst>
          </p:cNvPr>
          <p:cNvSpPr txBox="1">
            <a:spLocks/>
          </p:cNvSpPr>
          <p:nvPr/>
        </p:nvSpPr>
        <p:spPr>
          <a:xfrm>
            <a:off x="5004060" y="3356308"/>
            <a:ext cx="27531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(split vertically)</a:t>
            </a:r>
          </a:p>
        </p:txBody>
      </p:sp>
      <p:sp>
        <p:nvSpPr>
          <p:cNvPr id="25" name="Google Shape;336;p36">
            <a:extLst>
              <a:ext uri="{FF2B5EF4-FFF2-40B4-BE49-F238E27FC236}">
                <a16:creationId xmlns:a16="http://schemas.microsoft.com/office/drawing/2014/main" id="{2CDB4D1E-737E-2A6D-7FD5-23328598F4A5}"/>
              </a:ext>
            </a:extLst>
          </p:cNvPr>
          <p:cNvSpPr txBox="1">
            <a:spLocks/>
          </p:cNvSpPr>
          <p:nvPr/>
        </p:nvSpPr>
        <p:spPr>
          <a:xfrm>
            <a:off x="3002670" y="3947024"/>
            <a:ext cx="337794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chemeClr val="accent3"/>
                </a:solidFill>
                <a:latin typeface="Montserrat SemiBold" pitchFamily="2" charset="0"/>
              </a:rPr>
              <a:t>T(n) = 2T(n/4) + O(1)</a:t>
            </a:r>
          </a:p>
        </p:txBody>
      </p:sp>
    </p:spTree>
    <p:extLst>
      <p:ext uri="{BB962C8B-B14F-4D97-AF65-F5344CB8AC3E}">
        <p14:creationId xmlns:p14="http://schemas.microsoft.com/office/powerpoint/2010/main" val="607829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7" grpId="0"/>
      <p:bldP spid="18" grpId="0"/>
      <p:bldP spid="19" grpId="0"/>
      <p:bldP spid="20" grpId="0"/>
      <p:bldP spid="21" grpId="0"/>
      <p:bldP spid="23" grpId="0"/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18" name="Google Shape;336;p36">
            <a:extLst>
              <a:ext uri="{FF2B5EF4-FFF2-40B4-BE49-F238E27FC236}">
                <a16:creationId xmlns:a16="http://schemas.microsoft.com/office/drawing/2014/main" id="{3F6A4021-A413-5F22-FF1F-56B0E51A7161}"/>
              </a:ext>
            </a:extLst>
          </p:cNvPr>
          <p:cNvSpPr txBox="1">
            <a:spLocks/>
          </p:cNvSpPr>
          <p:nvPr/>
        </p:nvSpPr>
        <p:spPr>
          <a:xfrm>
            <a:off x="714000" y="1209809"/>
            <a:ext cx="651909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Recurrence Relation</a:t>
            </a:r>
          </a:p>
        </p:txBody>
      </p:sp>
      <p:sp>
        <p:nvSpPr>
          <p:cNvPr id="25" name="Google Shape;336;p36">
            <a:extLst>
              <a:ext uri="{FF2B5EF4-FFF2-40B4-BE49-F238E27FC236}">
                <a16:creationId xmlns:a16="http://schemas.microsoft.com/office/drawing/2014/main" id="{2CDB4D1E-737E-2A6D-7FD5-23328598F4A5}"/>
              </a:ext>
            </a:extLst>
          </p:cNvPr>
          <p:cNvSpPr txBox="1">
            <a:spLocks/>
          </p:cNvSpPr>
          <p:nvPr/>
        </p:nvSpPr>
        <p:spPr>
          <a:xfrm>
            <a:off x="3002670" y="1729604"/>
            <a:ext cx="337794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chemeClr val="accent3"/>
                </a:solidFill>
                <a:latin typeface="Montserrat SemiBold" pitchFamily="2" charset="0"/>
              </a:rPr>
              <a:t>T(n) = 2T(n/4) + O(1)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0ED38FD8-FC15-CC58-E6BD-6C106F9DFBE9}"/>
              </a:ext>
            </a:extLst>
          </p:cNvPr>
          <p:cNvSpPr txBox="1">
            <a:spLocks/>
          </p:cNvSpPr>
          <p:nvPr/>
        </p:nvSpPr>
        <p:spPr>
          <a:xfrm>
            <a:off x="805440" y="2339700"/>
            <a:ext cx="651909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  <a:sym typeface="Wingdings" panose="05000000000000000000" pitchFamily="2" charset="2"/>
              </a:rPr>
              <a:t> Depth of the recursion tree = log(n) / 2</a:t>
            </a:r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58E70D4B-8CD9-F1DA-D4CB-1E297A8DEFA9}"/>
              </a:ext>
            </a:extLst>
          </p:cNvPr>
          <p:cNvSpPr txBox="1">
            <a:spLocks/>
          </p:cNvSpPr>
          <p:nvPr/>
        </p:nvSpPr>
        <p:spPr>
          <a:xfrm>
            <a:off x="1125480" y="2669159"/>
            <a:ext cx="525513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  <a:sym typeface="Wingdings" panose="05000000000000000000" pitchFamily="2" charset="2"/>
              </a:rPr>
              <a:t>Because of dividing n by 4 instead of 2</a:t>
            </a:r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4476B290-C464-F83D-9CD5-72E44ED45443}"/>
              </a:ext>
            </a:extLst>
          </p:cNvPr>
          <p:cNvSpPr txBox="1">
            <a:spLocks/>
          </p:cNvSpPr>
          <p:nvPr/>
        </p:nvSpPr>
        <p:spPr>
          <a:xfrm>
            <a:off x="805440" y="3188954"/>
            <a:ext cx="651909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  <a:sym typeface="Wingdings" panose="05000000000000000000" pitchFamily="2" charset="2"/>
              </a:rPr>
              <a:t>Runtime: Check all nodes in the recursion tree:</a:t>
            </a:r>
            <a:endParaRPr lang="en-US" sz="2000" dirty="0">
              <a:latin typeface="Montserrat SemiBol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336;p36">
                <a:extLst>
                  <a:ext uri="{FF2B5EF4-FFF2-40B4-BE49-F238E27FC236}">
                    <a16:creationId xmlns:a16="http://schemas.microsoft.com/office/drawing/2014/main" id="{62E2F435-7B25-C6BD-590A-9C6C24C3AC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8860" y="3806158"/>
                <a:ext cx="6519090" cy="9563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𝑂</m:t>
                      </m:r>
                      <m:d>
                        <m:dPr>
                          <m:ctrlPr>
                            <a:rPr lang="en-SG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𝑑𝑒𝑝𝑡h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Montserrat SemiBold" pitchFamily="2" charset="0"/>
                </a:endParaRPr>
              </a:p>
            </p:txBody>
          </p:sp>
        </mc:Choice>
        <mc:Fallback xmlns="">
          <p:sp>
            <p:nvSpPr>
              <p:cNvPr id="5" name="Google Shape;336;p36">
                <a:extLst>
                  <a:ext uri="{FF2B5EF4-FFF2-40B4-BE49-F238E27FC236}">
                    <a16:creationId xmlns:a16="http://schemas.microsoft.com/office/drawing/2014/main" id="{62E2F435-7B25-C6BD-590A-9C6C24C3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60" y="3806158"/>
                <a:ext cx="6519090" cy="956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125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2" grpId="0"/>
      <p:bldP spid="3" grpId="0"/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18" name="Google Shape;336;p36">
            <a:extLst>
              <a:ext uri="{FF2B5EF4-FFF2-40B4-BE49-F238E27FC236}">
                <a16:creationId xmlns:a16="http://schemas.microsoft.com/office/drawing/2014/main" id="{3F6A4021-A413-5F22-FF1F-56B0E51A7161}"/>
              </a:ext>
            </a:extLst>
          </p:cNvPr>
          <p:cNvSpPr txBox="1">
            <a:spLocks/>
          </p:cNvSpPr>
          <p:nvPr/>
        </p:nvSpPr>
        <p:spPr>
          <a:xfrm>
            <a:off x="714000" y="1209809"/>
            <a:ext cx="651909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Recurrence Relation</a:t>
            </a:r>
          </a:p>
        </p:txBody>
      </p:sp>
      <p:sp>
        <p:nvSpPr>
          <p:cNvPr id="25" name="Google Shape;336;p36">
            <a:extLst>
              <a:ext uri="{FF2B5EF4-FFF2-40B4-BE49-F238E27FC236}">
                <a16:creationId xmlns:a16="http://schemas.microsoft.com/office/drawing/2014/main" id="{2CDB4D1E-737E-2A6D-7FD5-23328598F4A5}"/>
              </a:ext>
            </a:extLst>
          </p:cNvPr>
          <p:cNvSpPr txBox="1">
            <a:spLocks/>
          </p:cNvSpPr>
          <p:nvPr/>
        </p:nvSpPr>
        <p:spPr>
          <a:xfrm>
            <a:off x="3002670" y="1729604"/>
            <a:ext cx="337794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chemeClr val="accent3"/>
                </a:solidFill>
                <a:latin typeface="Montserrat SemiBold" pitchFamily="2" charset="0"/>
              </a:rPr>
              <a:t>T(n) = 2T(n/4) + O(1)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0ED38FD8-FC15-CC58-E6BD-6C106F9DFBE9}"/>
              </a:ext>
            </a:extLst>
          </p:cNvPr>
          <p:cNvSpPr txBox="1">
            <a:spLocks/>
          </p:cNvSpPr>
          <p:nvPr/>
        </p:nvSpPr>
        <p:spPr>
          <a:xfrm>
            <a:off x="805440" y="2339700"/>
            <a:ext cx="651909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  <a:sym typeface="Wingdings" panose="05000000000000000000" pitchFamily="2" charset="2"/>
              </a:rPr>
              <a:t> Depth of the recursion tree = log(n) / 2</a:t>
            </a:r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58E70D4B-8CD9-F1DA-D4CB-1E297A8DEFA9}"/>
              </a:ext>
            </a:extLst>
          </p:cNvPr>
          <p:cNvSpPr txBox="1">
            <a:spLocks/>
          </p:cNvSpPr>
          <p:nvPr/>
        </p:nvSpPr>
        <p:spPr>
          <a:xfrm>
            <a:off x="1125480" y="2669159"/>
            <a:ext cx="525513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  <a:sym typeface="Wingdings" panose="05000000000000000000" pitchFamily="2" charset="2"/>
              </a:rPr>
              <a:t>Because of dividing n by 4 instead of 2</a:t>
            </a:r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4476B290-C464-F83D-9CD5-72E44ED45443}"/>
              </a:ext>
            </a:extLst>
          </p:cNvPr>
          <p:cNvSpPr txBox="1">
            <a:spLocks/>
          </p:cNvSpPr>
          <p:nvPr/>
        </p:nvSpPr>
        <p:spPr>
          <a:xfrm>
            <a:off x="805440" y="3188954"/>
            <a:ext cx="651909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  <a:sym typeface="Wingdings" panose="05000000000000000000" pitchFamily="2" charset="2"/>
              </a:rPr>
              <a:t>Runtime: Check all nodes in the recursion tree:</a:t>
            </a:r>
            <a:endParaRPr lang="en-US" sz="2000" dirty="0">
              <a:latin typeface="Montserrat SemiBol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336;p36">
                <a:extLst>
                  <a:ext uri="{FF2B5EF4-FFF2-40B4-BE49-F238E27FC236}">
                    <a16:creationId xmlns:a16="http://schemas.microsoft.com/office/drawing/2014/main" id="{62E2F435-7B25-C6BD-590A-9C6C24C3AC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8860" y="3806158"/>
                <a:ext cx="6519090" cy="9563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𝑂</m:t>
                      </m:r>
                      <m:d>
                        <m:dPr>
                          <m:ctrlPr>
                            <a:rPr lang="en-SG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SG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SG" b="0" i="1" dirty="0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SG" b="0" i="0" dirty="0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SG" b="0" i="1" dirty="0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𝑛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SG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Montserrat SemiBold" pitchFamily="2" charset="0"/>
                </a:endParaRPr>
              </a:p>
            </p:txBody>
          </p:sp>
        </mc:Choice>
        <mc:Fallback xmlns="">
          <p:sp>
            <p:nvSpPr>
              <p:cNvPr id="5" name="Google Shape;336;p36">
                <a:extLst>
                  <a:ext uri="{FF2B5EF4-FFF2-40B4-BE49-F238E27FC236}">
                    <a16:creationId xmlns:a16="http://schemas.microsoft.com/office/drawing/2014/main" id="{62E2F435-7B25-C6BD-590A-9C6C24C3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60" y="3806158"/>
                <a:ext cx="6519090" cy="9563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5067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18" name="Google Shape;336;p36">
            <a:extLst>
              <a:ext uri="{FF2B5EF4-FFF2-40B4-BE49-F238E27FC236}">
                <a16:creationId xmlns:a16="http://schemas.microsoft.com/office/drawing/2014/main" id="{3F6A4021-A413-5F22-FF1F-56B0E51A7161}"/>
              </a:ext>
            </a:extLst>
          </p:cNvPr>
          <p:cNvSpPr txBox="1">
            <a:spLocks/>
          </p:cNvSpPr>
          <p:nvPr/>
        </p:nvSpPr>
        <p:spPr>
          <a:xfrm>
            <a:off x="714000" y="1209809"/>
            <a:ext cx="651909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Recurrence Relation</a:t>
            </a:r>
          </a:p>
        </p:txBody>
      </p:sp>
      <p:sp>
        <p:nvSpPr>
          <p:cNvPr id="25" name="Google Shape;336;p36">
            <a:extLst>
              <a:ext uri="{FF2B5EF4-FFF2-40B4-BE49-F238E27FC236}">
                <a16:creationId xmlns:a16="http://schemas.microsoft.com/office/drawing/2014/main" id="{2CDB4D1E-737E-2A6D-7FD5-23328598F4A5}"/>
              </a:ext>
            </a:extLst>
          </p:cNvPr>
          <p:cNvSpPr txBox="1">
            <a:spLocks/>
          </p:cNvSpPr>
          <p:nvPr/>
        </p:nvSpPr>
        <p:spPr>
          <a:xfrm>
            <a:off x="3002670" y="1729604"/>
            <a:ext cx="337794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chemeClr val="accent3"/>
                </a:solidFill>
                <a:latin typeface="Montserrat SemiBold" pitchFamily="2" charset="0"/>
              </a:rPr>
              <a:t>T(n) = 2T(n/4) + O(1)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0ED38FD8-FC15-CC58-E6BD-6C106F9DFBE9}"/>
              </a:ext>
            </a:extLst>
          </p:cNvPr>
          <p:cNvSpPr txBox="1">
            <a:spLocks/>
          </p:cNvSpPr>
          <p:nvPr/>
        </p:nvSpPr>
        <p:spPr>
          <a:xfrm>
            <a:off x="805440" y="2339700"/>
            <a:ext cx="651909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  <a:sym typeface="Wingdings" panose="05000000000000000000" pitchFamily="2" charset="2"/>
              </a:rPr>
              <a:t> Depth of the recursion tree = log(n) / 2</a:t>
            </a:r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58E70D4B-8CD9-F1DA-D4CB-1E297A8DEFA9}"/>
              </a:ext>
            </a:extLst>
          </p:cNvPr>
          <p:cNvSpPr txBox="1">
            <a:spLocks/>
          </p:cNvSpPr>
          <p:nvPr/>
        </p:nvSpPr>
        <p:spPr>
          <a:xfrm>
            <a:off x="1125480" y="2669159"/>
            <a:ext cx="525513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  <a:sym typeface="Wingdings" panose="05000000000000000000" pitchFamily="2" charset="2"/>
              </a:rPr>
              <a:t>Because of dividing n by 4 instead of 2</a:t>
            </a:r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4476B290-C464-F83D-9CD5-72E44ED45443}"/>
              </a:ext>
            </a:extLst>
          </p:cNvPr>
          <p:cNvSpPr txBox="1">
            <a:spLocks/>
          </p:cNvSpPr>
          <p:nvPr/>
        </p:nvSpPr>
        <p:spPr>
          <a:xfrm>
            <a:off x="805440" y="3188954"/>
            <a:ext cx="651909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  <a:sym typeface="Wingdings" panose="05000000000000000000" pitchFamily="2" charset="2"/>
              </a:rPr>
              <a:t>Runtime: Check all nodes in the recursion tree:</a:t>
            </a:r>
            <a:endParaRPr lang="en-US" sz="2000" dirty="0">
              <a:latin typeface="Montserrat SemiBol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336;p36">
                <a:extLst>
                  <a:ext uri="{FF2B5EF4-FFF2-40B4-BE49-F238E27FC236}">
                    <a16:creationId xmlns:a16="http://schemas.microsoft.com/office/drawing/2014/main" id="{62E2F435-7B25-C6BD-590A-9C6C24C3AC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8860" y="3806157"/>
                <a:ext cx="6519090" cy="8570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𝑂</m:t>
                      </m:r>
                      <m:d>
                        <m:dPr>
                          <m:ctrlPr>
                            <a:rPr lang="en-SG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SG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SG" b="0" i="1" dirty="0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SG" b="0" i="0" dirty="0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SG" b="0" i="1" dirty="0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  <m:sup>
                                  <m:f>
                                    <m:fPr>
                                      <m:ctrlPr>
                                        <a:rPr lang="en-SG" b="0" i="1" dirty="0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SG" b="0" i="1" dirty="0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SG" b="0" i="1" dirty="0" smtClean="0"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Montserrat SemiBold" pitchFamily="2" charset="0"/>
                </a:endParaRPr>
              </a:p>
            </p:txBody>
          </p:sp>
        </mc:Choice>
        <mc:Fallback xmlns="">
          <p:sp>
            <p:nvSpPr>
              <p:cNvPr id="5" name="Google Shape;336;p36">
                <a:extLst>
                  <a:ext uri="{FF2B5EF4-FFF2-40B4-BE49-F238E27FC236}">
                    <a16:creationId xmlns:a16="http://schemas.microsoft.com/office/drawing/2014/main" id="{62E2F435-7B25-C6BD-590A-9C6C24C3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60" y="3806157"/>
                <a:ext cx="6519090" cy="857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444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18" name="Google Shape;336;p36">
            <a:extLst>
              <a:ext uri="{FF2B5EF4-FFF2-40B4-BE49-F238E27FC236}">
                <a16:creationId xmlns:a16="http://schemas.microsoft.com/office/drawing/2014/main" id="{3F6A4021-A413-5F22-FF1F-56B0E51A7161}"/>
              </a:ext>
            </a:extLst>
          </p:cNvPr>
          <p:cNvSpPr txBox="1">
            <a:spLocks/>
          </p:cNvSpPr>
          <p:nvPr/>
        </p:nvSpPr>
        <p:spPr>
          <a:xfrm>
            <a:off x="714000" y="1209809"/>
            <a:ext cx="651909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Recurrence Relation</a:t>
            </a:r>
          </a:p>
        </p:txBody>
      </p:sp>
      <p:sp>
        <p:nvSpPr>
          <p:cNvPr id="25" name="Google Shape;336;p36">
            <a:extLst>
              <a:ext uri="{FF2B5EF4-FFF2-40B4-BE49-F238E27FC236}">
                <a16:creationId xmlns:a16="http://schemas.microsoft.com/office/drawing/2014/main" id="{2CDB4D1E-737E-2A6D-7FD5-23328598F4A5}"/>
              </a:ext>
            </a:extLst>
          </p:cNvPr>
          <p:cNvSpPr txBox="1">
            <a:spLocks/>
          </p:cNvSpPr>
          <p:nvPr/>
        </p:nvSpPr>
        <p:spPr>
          <a:xfrm>
            <a:off x="3002670" y="1729604"/>
            <a:ext cx="337794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chemeClr val="accent3"/>
                </a:solidFill>
                <a:latin typeface="Montserrat SemiBold" pitchFamily="2" charset="0"/>
              </a:rPr>
              <a:t>T(n) = 2T(n/4) + O(1)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0ED38FD8-FC15-CC58-E6BD-6C106F9DFBE9}"/>
              </a:ext>
            </a:extLst>
          </p:cNvPr>
          <p:cNvSpPr txBox="1">
            <a:spLocks/>
          </p:cNvSpPr>
          <p:nvPr/>
        </p:nvSpPr>
        <p:spPr>
          <a:xfrm>
            <a:off x="805440" y="2339700"/>
            <a:ext cx="651909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  <a:sym typeface="Wingdings" panose="05000000000000000000" pitchFamily="2" charset="2"/>
              </a:rPr>
              <a:t> Depth of the recursion tree = log(n) / 2</a:t>
            </a:r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58E70D4B-8CD9-F1DA-D4CB-1E297A8DEFA9}"/>
              </a:ext>
            </a:extLst>
          </p:cNvPr>
          <p:cNvSpPr txBox="1">
            <a:spLocks/>
          </p:cNvSpPr>
          <p:nvPr/>
        </p:nvSpPr>
        <p:spPr>
          <a:xfrm>
            <a:off x="1125480" y="2669159"/>
            <a:ext cx="525513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  <a:sym typeface="Wingdings" panose="05000000000000000000" pitchFamily="2" charset="2"/>
              </a:rPr>
              <a:t>Because of dividing n by 4 instead of 2</a:t>
            </a:r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4476B290-C464-F83D-9CD5-72E44ED45443}"/>
              </a:ext>
            </a:extLst>
          </p:cNvPr>
          <p:cNvSpPr txBox="1">
            <a:spLocks/>
          </p:cNvSpPr>
          <p:nvPr/>
        </p:nvSpPr>
        <p:spPr>
          <a:xfrm>
            <a:off x="805440" y="3188954"/>
            <a:ext cx="651909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  <a:sym typeface="Wingdings" panose="05000000000000000000" pitchFamily="2" charset="2"/>
              </a:rPr>
              <a:t>Runtime: Check all nodes in the recursion tree:</a:t>
            </a:r>
            <a:endParaRPr lang="en-US" sz="2000" dirty="0">
              <a:latin typeface="Montserrat SemiBol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336;p36">
                <a:extLst>
                  <a:ext uri="{FF2B5EF4-FFF2-40B4-BE49-F238E27FC236}">
                    <a16:creationId xmlns:a16="http://schemas.microsoft.com/office/drawing/2014/main" id="{62E2F435-7B25-C6BD-590A-9C6C24C3AC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8860" y="3806157"/>
                <a:ext cx="6519090" cy="8570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𝑂</m:t>
                      </m:r>
                      <m:d>
                        <m:dPr>
                          <m:ctrlPr>
                            <a:rPr lang="en-SG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pPr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SG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SG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SG" b="0" i="1" dirty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Montserrat SemiBold" pitchFamily="2" charset="0"/>
                </a:endParaRPr>
              </a:p>
            </p:txBody>
          </p:sp>
        </mc:Choice>
        <mc:Fallback xmlns="">
          <p:sp>
            <p:nvSpPr>
              <p:cNvPr id="5" name="Google Shape;336;p36">
                <a:extLst>
                  <a:ext uri="{FF2B5EF4-FFF2-40B4-BE49-F238E27FC236}">
                    <a16:creationId xmlns:a16="http://schemas.microsoft.com/office/drawing/2014/main" id="{62E2F435-7B25-C6BD-590A-9C6C24C3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60" y="3806157"/>
                <a:ext cx="6519090" cy="857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553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18" name="Google Shape;336;p36">
            <a:extLst>
              <a:ext uri="{FF2B5EF4-FFF2-40B4-BE49-F238E27FC236}">
                <a16:creationId xmlns:a16="http://schemas.microsoft.com/office/drawing/2014/main" id="{3F6A4021-A413-5F22-FF1F-56B0E51A7161}"/>
              </a:ext>
            </a:extLst>
          </p:cNvPr>
          <p:cNvSpPr txBox="1">
            <a:spLocks/>
          </p:cNvSpPr>
          <p:nvPr/>
        </p:nvSpPr>
        <p:spPr>
          <a:xfrm>
            <a:off x="714000" y="1209809"/>
            <a:ext cx="651909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Recurrence Relation</a:t>
            </a:r>
          </a:p>
        </p:txBody>
      </p:sp>
      <p:sp>
        <p:nvSpPr>
          <p:cNvPr id="25" name="Google Shape;336;p36">
            <a:extLst>
              <a:ext uri="{FF2B5EF4-FFF2-40B4-BE49-F238E27FC236}">
                <a16:creationId xmlns:a16="http://schemas.microsoft.com/office/drawing/2014/main" id="{2CDB4D1E-737E-2A6D-7FD5-23328598F4A5}"/>
              </a:ext>
            </a:extLst>
          </p:cNvPr>
          <p:cNvSpPr txBox="1">
            <a:spLocks/>
          </p:cNvSpPr>
          <p:nvPr/>
        </p:nvSpPr>
        <p:spPr>
          <a:xfrm>
            <a:off x="3002670" y="1729604"/>
            <a:ext cx="337794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chemeClr val="accent3"/>
                </a:solidFill>
                <a:latin typeface="Montserrat SemiBold" pitchFamily="2" charset="0"/>
              </a:rPr>
              <a:t>T(n) = 2T(n/4) + O(1)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0ED38FD8-FC15-CC58-E6BD-6C106F9DFBE9}"/>
              </a:ext>
            </a:extLst>
          </p:cNvPr>
          <p:cNvSpPr txBox="1">
            <a:spLocks/>
          </p:cNvSpPr>
          <p:nvPr/>
        </p:nvSpPr>
        <p:spPr>
          <a:xfrm>
            <a:off x="805440" y="2339700"/>
            <a:ext cx="651909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  <a:sym typeface="Wingdings" panose="05000000000000000000" pitchFamily="2" charset="2"/>
              </a:rPr>
              <a:t> Depth of the recursion tree = log(n) / 2</a:t>
            </a:r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58E70D4B-8CD9-F1DA-D4CB-1E297A8DEFA9}"/>
              </a:ext>
            </a:extLst>
          </p:cNvPr>
          <p:cNvSpPr txBox="1">
            <a:spLocks/>
          </p:cNvSpPr>
          <p:nvPr/>
        </p:nvSpPr>
        <p:spPr>
          <a:xfrm>
            <a:off x="1125480" y="2669159"/>
            <a:ext cx="525513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  <a:sym typeface="Wingdings" panose="05000000000000000000" pitchFamily="2" charset="2"/>
              </a:rPr>
              <a:t>Because of dividing n by 4 instead of 2</a:t>
            </a:r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4476B290-C464-F83D-9CD5-72E44ED45443}"/>
              </a:ext>
            </a:extLst>
          </p:cNvPr>
          <p:cNvSpPr txBox="1">
            <a:spLocks/>
          </p:cNvSpPr>
          <p:nvPr/>
        </p:nvSpPr>
        <p:spPr>
          <a:xfrm>
            <a:off x="805440" y="3188954"/>
            <a:ext cx="651909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  <a:sym typeface="Wingdings" panose="05000000000000000000" pitchFamily="2" charset="2"/>
              </a:rPr>
              <a:t>Runtime: Check all nodes in the recursion tree:</a:t>
            </a:r>
            <a:endParaRPr lang="en-US" sz="2000" dirty="0">
              <a:latin typeface="Montserrat SemiBol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336;p36">
                <a:extLst>
                  <a:ext uri="{FF2B5EF4-FFF2-40B4-BE49-F238E27FC236}">
                    <a16:creationId xmlns:a16="http://schemas.microsoft.com/office/drawing/2014/main" id="{62E2F435-7B25-C6BD-590A-9C6C24C3AC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8860" y="3806158"/>
                <a:ext cx="6519090" cy="6890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b="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𝑂</m:t>
                      </m:r>
                      <m:d>
                        <m:dPr>
                          <m:ctrlPr>
                            <a:rPr lang="en-SG" b="0" i="1" dirty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SG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>
                  <a:latin typeface="Montserrat SemiBold" pitchFamily="2" charset="0"/>
                </a:endParaRPr>
              </a:p>
            </p:txBody>
          </p:sp>
        </mc:Choice>
        <mc:Fallback xmlns="">
          <p:sp>
            <p:nvSpPr>
              <p:cNvPr id="5" name="Google Shape;336;p36">
                <a:extLst>
                  <a:ext uri="{FF2B5EF4-FFF2-40B4-BE49-F238E27FC236}">
                    <a16:creationId xmlns:a16="http://schemas.microsoft.com/office/drawing/2014/main" id="{62E2F435-7B25-C6BD-590A-9C6C24C3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60" y="3806158"/>
                <a:ext cx="6519090" cy="689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602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8787" y="511671"/>
            <a:ext cx="7713663" cy="465138"/>
          </a:xfrm>
        </p:spPr>
        <p:txBody>
          <a:bodyPr/>
          <a:lstStyle/>
          <a:p>
            <a:r>
              <a:rPr lang="en" sz="2600" dirty="0"/>
              <a:t>3. Radix Trees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102451"/>
            <a:ext cx="586206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Build a data structure that supports the following operations: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0FD4E-9E71-2428-DF77-468F00C74437}"/>
              </a:ext>
            </a:extLst>
          </p:cNvPr>
          <p:cNvSpPr txBox="1"/>
          <p:nvPr/>
        </p:nvSpPr>
        <p:spPr>
          <a:xfrm>
            <a:off x="714000" y="1964561"/>
            <a:ext cx="67764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ontserrat SemiBold" pitchFamily="2" charset="0"/>
              </a:rPr>
              <a:t>insert(name, gender, count): adds a name of a given gender, with a count of how many babies have that name.</a:t>
            </a:r>
            <a:endParaRPr lang="en-SG" sz="16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C901B-D073-E840-7706-3EF81B913FC7}"/>
              </a:ext>
            </a:extLst>
          </p:cNvPr>
          <p:cNvSpPr txBox="1"/>
          <p:nvPr/>
        </p:nvSpPr>
        <p:spPr>
          <a:xfrm>
            <a:off x="714000" y="2562046"/>
            <a:ext cx="6304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Montserrat SemiBold" pitchFamily="2" charset="0"/>
              </a:rPr>
              <a:t>countName</a:t>
            </a:r>
            <a:r>
              <a:rPr lang="en-US" sz="1600" dirty="0">
                <a:solidFill>
                  <a:schemeClr val="bg1"/>
                </a:solidFill>
                <a:latin typeface="Montserrat SemiBold" pitchFamily="2" charset="0"/>
              </a:rPr>
              <a:t>(name, gender): returns the number of babies with that name and gender.</a:t>
            </a:r>
            <a:endParaRPr lang="en-SG" sz="16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3F83F-AF3D-1DCF-CFC7-D5B44F76F9B9}"/>
              </a:ext>
            </a:extLst>
          </p:cNvPr>
          <p:cNvSpPr txBox="1"/>
          <p:nvPr/>
        </p:nvSpPr>
        <p:spPr>
          <a:xfrm>
            <a:off x="714000" y="3184811"/>
            <a:ext cx="6304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Montserrat SemiBold" pitchFamily="2" charset="0"/>
              </a:rPr>
              <a:t>countPrefix</a:t>
            </a:r>
            <a:r>
              <a:rPr lang="en-US" sz="1600" dirty="0">
                <a:solidFill>
                  <a:schemeClr val="bg1"/>
                </a:solidFill>
                <a:latin typeface="Montserrat SemiBold" pitchFamily="2" charset="0"/>
              </a:rPr>
              <a:t>(prefix, gender): returns the number of babies with that prefix of their name and gender.</a:t>
            </a:r>
            <a:endParaRPr lang="en-SG" sz="16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C5CC1-1F40-8E07-D1C9-867167012429}"/>
              </a:ext>
            </a:extLst>
          </p:cNvPr>
          <p:cNvSpPr txBox="1"/>
          <p:nvPr/>
        </p:nvSpPr>
        <p:spPr>
          <a:xfrm>
            <a:off x="714000" y="3832226"/>
            <a:ext cx="63040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Montserrat SemiBold" pitchFamily="2" charset="0"/>
              </a:rPr>
              <a:t>countBetween</a:t>
            </a:r>
            <a:r>
              <a:rPr lang="en-US" sz="1600" dirty="0">
                <a:solidFill>
                  <a:schemeClr val="bg1"/>
                </a:solidFill>
                <a:latin typeface="Montserrat SemiBold" pitchFamily="2" charset="0"/>
              </a:rPr>
              <a:t>(begin, end, gender): returns the number of babies with names that are lexicographically after begin and before end that have the proper gender.</a:t>
            </a:r>
            <a:endParaRPr lang="en-SG" sz="16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073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AVL Trees vs. Tries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1" y="1214357"/>
            <a:ext cx="598397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Discuss the trade-offs of using AVL and </a:t>
            </a:r>
            <a:r>
              <a:rPr lang="en-US" sz="2000" dirty="0" err="1">
                <a:latin typeface="Montserrat SemiBold" pitchFamily="2" charset="0"/>
              </a:rPr>
              <a:t>Trie</a:t>
            </a:r>
            <a:r>
              <a:rPr lang="en-US" sz="2000" dirty="0">
                <a:latin typeface="Montserrat SemiBold" pitchFamily="2" charset="0"/>
              </a:rPr>
              <a:t> to store strings</a:t>
            </a:r>
          </a:p>
        </p:txBody>
      </p:sp>
    </p:spTree>
    <p:extLst>
      <p:ext uri="{BB962C8B-B14F-4D97-AF65-F5344CB8AC3E}">
        <p14:creationId xmlns:p14="http://schemas.microsoft.com/office/powerpoint/2010/main" val="934695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8787" y="561772"/>
            <a:ext cx="7713663" cy="465138"/>
          </a:xfrm>
        </p:spPr>
        <p:txBody>
          <a:bodyPr/>
          <a:lstStyle/>
          <a:p>
            <a:r>
              <a:rPr lang="en" sz="2600" dirty="0"/>
              <a:t>3. Radix Trees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152552"/>
            <a:ext cx="586206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Idea: Use a </a:t>
            </a:r>
            <a:r>
              <a:rPr lang="en-US" sz="2000" dirty="0" err="1">
                <a:latin typeface="Montserrat SemiBold" pitchFamily="2" charset="0"/>
              </a:rPr>
              <a:t>Trie</a:t>
            </a:r>
            <a:r>
              <a:rPr lang="en-US" sz="2000" dirty="0">
                <a:latin typeface="Montserrat SemiBold" pitchFamily="2" charset="0"/>
              </a:rPr>
              <a:t>!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B9C0036-473D-D383-1E29-52E0B31F38F7}"/>
              </a:ext>
            </a:extLst>
          </p:cNvPr>
          <p:cNvSpPr/>
          <p:nvPr/>
        </p:nvSpPr>
        <p:spPr>
          <a:xfrm>
            <a:off x="1973579" y="2187246"/>
            <a:ext cx="1756409" cy="1708364"/>
          </a:xfrm>
          <a:prstGeom prst="ellipse">
            <a:avLst/>
          </a:prstGeom>
          <a:solidFill>
            <a:srgbClr val="FE9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Google Shape;336;p36">
            <a:extLst>
              <a:ext uri="{FF2B5EF4-FFF2-40B4-BE49-F238E27FC236}">
                <a16:creationId xmlns:a16="http://schemas.microsoft.com/office/drawing/2014/main" id="{71BDB982-D675-21AA-2B99-E25456FCFC61}"/>
              </a:ext>
            </a:extLst>
          </p:cNvPr>
          <p:cNvSpPr txBox="1">
            <a:spLocks/>
          </p:cNvSpPr>
          <p:nvPr/>
        </p:nvSpPr>
        <p:spPr>
          <a:xfrm>
            <a:off x="2448690" y="2456074"/>
            <a:ext cx="804124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dirty="0">
                <a:latin typeface="Montserrat SemiBold" pitchFamily="2" charset="0"/>
              </a:rPr>
              <a:t>“a”</a:t>
            </a:r>
          </a:p>
        </p:txBody>
      </p:sp>
      <p:sp>
        <p:nvSpPr>
          <p:cNvPr id="9" name="Google Shape;336;p36">
            <a:extLst>
              <a:ext uri="{FF2B5EF4-FFF2-40B4-BE49-F238E27FC236}">
                <a16:creationId xmlns:a16="http://schemas.microsoft.com/office/drawing/2014/main" id="{A64FAF26-010B-C2F4-9A24-B22DF7AE8B74}"/>
              </a:ext>
            </a:extLst>
          </p:cNvPr>
          <p:cNvSpPr txBox="1">
            <a:spLocks/>
          </p:cNvSpPr>
          <p:nvPr/>
        </p:nvSpPr>
        <p:spPr>
          <a:xfrm>
            <a:off x="1973579" y="2949649"/>
            <a:ext cx="1694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1600" dirty="0">
                <a:latin typeface="Montserrat SemiBold" pitchFamily="2" charset="0"/>
              </a:rPr>
              <a:t>Boys: _</a:t>
            </a:r>
          </a:p>
        </p:txBody>
      </p:sp>
      <p:sp>
        <p:nvSpPr>
          <p:cNvPr id="10" name="Google Shape;336;p36">
            <a:extLst>
              <a:ext uri="{FF2B5EF4-FFF2-40B4-BE49-F238E27FC236}">
                <a16:creationId xmlns:a16="http://schemas.microsoft.com/office/drawing/2014/main" id="{E8239C12-757F-7AEB-FCED-DD10F76894F6}"/>
              </a:ext>
            </a:extLst>
          </p:cNvPr>
          <p:cNvSpPr txBox="1">
            <a:spLocks/>
          </p:cNvSpPr>
          <p:nvPr/>
        </p:nvSpPr>
        <p:spPr>
          <a:xfrm>
            <a:off x="1973579" y="3225912"/>
            <a:ext cx="1694061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1600" dirty="0">
                <a:latin typeface="Montserrat SemiBold" pitchFamily="2" charset="0"/>
              </a:rPr>
              <a:t>Girls: _</a:t>
            </a: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A9D3A1FC-EDB1-C06F-3BA2-1BC6998AF5AE}"/>
              </a:ext>
            </a:extLst>
          </p:cNvPr>
          <p:cNvSpPr txBox="1">
            <a:spLocks/>
          </p:cNvSpPr>
          <p:nvPr/>
        </p:nvSpPr>
        <p:spPr>
          <a:xfrm>
            <a:off x="4205099" y="2500789"/>
            <a:ext cx="2974804" cy="45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Node stores the count of boys and girls for that prefix / name</a:t>
            </a:r>
          </a:p>
        </p:txBody>
      </p:sp>
    </p:spTree>
    <p:extLst>
      <p:ext uri="{BB962C8B-B14F-4D97-AF65-F5344CB8AC3E}">
        <p14:creationId xmlns:p14="http://schemas.microsoft.com/office/powerpoint/2010/main" val="2321981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8787" y="561772"/>
            <a:ext cx="7713663" cy="465138"/>
          </a:xfrm>
        </p:spPr>
        <p:txBody>
          <a:bodyPr/>
          <a:lstStyle/>
          <a:p>
            <a:r>
              <a:rPr lang="en" sz="2600" dirty="0"/>
              <a:t>3. Radix Trees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172902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152552"/>
            <a:ext cx="586206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Challenge: </a:t>
            </a:r>
            <a:r>
              <a:rPr lang="en-US" sz="2000" dirty="0" err="1">
                <a:latin typeface="Montserrat SemiBold" pitchFamily="2" charset="0"/>
              </a:rPr>
              <a:t>countBetween</a:t>
            </a:r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2549C595-01D9-DF0F-1D67-96452516D8CF}"/>
              </a:ext>
            </a:extLst>
          </p:cNvPr>
          <p:cNvSpPr txBox="1">
            <a:spLocks/>
          </p:cNvSpPr>
          <p:nvPr/>
        </p:nvSpPr>
        <p:spPr>
          <a:xfrm>
            <a:off x="1257868" y="1762644"/>
            <a:ext cx="733656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Find rank(end, gender) – rank(begin, gender) – </a:t>
            </a:r>
            <a:r>
              <a:rPr lang="en-US" sz="2000" dirty="0" err="1">
                <a:latin typeface="Montserrat SemiBold" pitchFamily="2" charset="0"/>
              </a:rPr>
              <a:t>countName</a:t>
            </a:r>
            <a:r>
              <a:rPr lang="en-US" sz="2000" dirty="0">
                <a:latin typeface="Montserrat SemiBold" pitchFamily="2" charset="0"/>
              </a:rPr>
              <a:t>(end</a:t>
            </a:r>
            <a:r>
              <a:rPr lang="en-US" sz="2000">
                <a:latin typeface="Montserrat SemiBold" pitchFamily="2" charset="0"/>
              </a:rPr>
              <a:t>, gender)</a:t>
            </a:r>
            <a:endParaRPr lang="en-US" sz="2000" dirty="0">
              <a:latin typeface="Montserrat SemiBold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ED2BFC-A019-3B87-B37B-251D8357C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3" y="2522198"/>
            <a:ext cx="4018446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7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68;p35">
            <a:extLst>
              <a:ext uri="{FF2B5EF4-FFF2-40B4-BE49-F238E27FC236}">
                <a16:creationId xmlns:a16="http://schemas.microsoft.com/office/drawing/2014/main" id="{8E9DE6FE-4038-6383-3D7F-482A110E458A}"/>
              </a:ext>
            </a:extLst>
          </p:cNvPr>
          <p:cNvSpPr/>
          <p:nvPr/>
        </p:nvSpPr>
        <p:spPr>
          <a:xfrm>
            <a:off x="636773" y="724068"/>
            <a:ext cx="929238" cy="929238"/>
          </a:xfrm>
          <a:prstGeom prst="ellipse">
            <a:avLst/>
          </a:prstGeom>
          <a:solidFill>
            <a:schemeClr val="accent3">
              <a:alpha val="4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1F1F2-95DA-E37B-8139-90A82E53C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630" y="2107131"/>
            <a:ext cx="7448739" cy="929238"/>
          </a:xfrm>
        </p:spPr>
        <p:txBody>
          <a:bodyPr/>
          <a:lstStyle/>
          <a:p>
            <a:pPr algn="ctr"/>
            <a:r>
              <a:rPr lang="en-US" sz="4400" dirty="0"/>
              <a:t>Good luck for midterms!</a:t>
            </a:r>
            <a:endParaRPr lang="en-SG" sz="4400" dirty="0"/>
          </a:p>
        </p:txBody>
      </p:sp>
      <p:sp>
        <p:nvSpPr>
          <p:cNvPr id="5" name="Google Shape;294;p35">
            <a:extLst>
              <a:ext uri="{FF2B5EF4-FFF2-40B4-BE49-F238E27FC236}">
                <a16:creationId xmlns:a16="http://schemas.microsoft.com/office/drawing/2014/main" id="{1D692899-9F27-1151-6F10-A826F35A071C}"/>
              </a:ext>
            </a:extLst>
          </p:cNvPr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2BEDDFA9-40C9-5136-6359-4CCB7C5018D5}"/>
              </a:ext>
            </a:extLst>
          </p:cNvPr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79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AVL Trees vs. Tries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1" y="1214357"/>
            <a:ext cx="598397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Discuss the trade-offs of using AVL and </a:t>
            </a:r>
            <a:r>
              <a:rPr lang="en-US" sz="2000" dirty="0" err="1">
                <a:latin typeface="Montserrat SemiBold" pitchFamily="2" charset="0"/>
              </a:rPr>
              <a:t>Trie</a:t>
            </a:r>
            <a:r>
              <a:rPr lang="en-US" sz="2000" dirty="0">
                <a:latin typeface="Montserrat SemiBold" pitchFamily="2" charset="0"/>
              </a:rPr>
              <a:t> to store strings</a:t>
            </a: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1EA01C3E-E80E-2BAD-1D72-4833349E2D0B}"/>
              </a:ext>
            </a:extLst>
          </p:cNvPr>
          <p:cNvSpPr txBox="1">
            <a:spLocks/>
          </p:cNvSpPr>
          <p:nvPr/>
        </p:nvSpPr>
        <p:spPr>
          <a:xfrm>
            <a:off x="714001" y="2133600"/>
            <a:ext cx="5168639" cy="3799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Time Complexity (Insert, Delete, Find)</a:t>
            </a:r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FEE47D63-141C-D844-6B04-CA1DF7C8D28F}"/>
              </a:ext>
            </a:extLst>
          </p:cNvPr>
          <p:cNvSpPr txBox="1">
            <a:spLocks/>
          </p:cNvSpPr>
          <p:nvPr/>
        </p:nvSpPr>
        <p:spPr>
          <a:xfrm>
            <a:off x="1125481" y="2661484"/>
            <a:ext cx="598397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For a word with length L in a collection of N words, AVL takes O(L log N), </a:t>
            </a:r>
            <a:r>
              <a:rPr lang="en-US" sz="1800" dirty="0" err="1">
                <a:latin typeface="Montserrat SemiBold" pitchFamily="2" charset="0"/>
              </a:rPr>
              <a:t>Trie</a:t>
            </a:r>
            <a:r>
              <a:rPr lang="en-US" sz="1800" dirty="0">
                <a:latin typeface="Montserrat SemiBold" pitchFamily="2" charset="0"/>
              </a:rPr>
              <a:t> takes O(L)</a:t>
            </a:r>
          </a:p>
        </p:txBody>
      </p:sp>
    </p:spTree>
    <p:extLst>
      <p:ext uri="{BB962C8B-B14F-4D97-AF65-F5344CB8AC3E}">
        <p14:creationId xmlns:p14="http://schemas.microsoft.com/office/powerpoint/2010/main" val="2169667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AVL Trees vs. Tries</a:t>
            </a:r>
            <a:endParaRPr dirty="0"/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FEE47D63-141C-D844-6B04-CA1DF7C8D28F}"/>
              </a:ext>
            </a:extLst>
          </p:cNvPr>
          <p:cNvSpPr txBox="1">
            <a:spLocks/>
          </p:cNvSpPr>
          <p:nvPr/>
        </p:nvSpPr>
        <p:spPr>
          <a:xfrm>
            <a:off x="714001" y="1350844"/>
            <a:ext cx="312648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For a word with length L in a collection of N words, AVL takes O(L log N), </a:t>
            </a:r>
            <a:r>
              <a:rPr lang="en-US" sz="1800" dirty="0" err="1">
                <a:latin typeface="Montserrat SemiBold" pitchFamily="2" charset="0"/>
              </a:rPr>
              <a:t>Trie</a:t>
            </a:r>
            <a:r>
              <a:rPr lang="en-US" sz="1800" dirty="0">
                <a:latin typeface="Montserrat SemiBold" pitchFamily="2" charset="0"/>
              </a:rPr>
              <a:t> takes O(L)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1BBCFB-0097-0ACC-C950-F8321FD14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088" y="1350844"/>
            <a:ext cx="3959512" cy="3448271"/>
          </a:xfrm>
          <a:prstGeom prst="rect">
            <a:avLst/>
          </a:prstGeom>
        </p:spPr>
      </p:pic>
      <p:sp>
        <p:nvSpPr>
          <p:cNvPr id="9" name="Google Shape;336;p36">
            <a:extLst>
              <a:ext uri="{FF2B5EF4-FFF2-40B4-BE49-F238E27FC236}">
                <a16:creationId xmlns:a16="http://schemas.microsoft.com/office/drawing/2014/main" id="{3B93EC31-F133-0B6E-0C0C-0BCCF58C735C}"/>
              </a:ext>
            </a:extLst>
          </p:cNvPr>
          <p:cNvSpPr txBox="1">
            <a:spLocks/>
          </p:cNvSpPr>
          <p:nvPr/>
        </p:nvSpPr>
        <p:spPr>
          <a:xfrm>
            <a:off x="914400" y="2864457"/>
            <a:ext cx="268451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1800" dirty="0">
                <a:latin typeface="Montserrat SemiBold" pitchFamily="2" charset="0"/>
              </a:rPr>
              <a:t>String::equals is an O(n) algorithm where n is the length of the string.</a:t>
            </a:r>
          </a:p>
        </p:txBody>
      </p:sp>
    </p:spTree>
    <p:extLst>
      <p:ext uri="{BB962C8B-B14F-4D97-AF65-F5344CB8AC3E}">
        <p14:creationId xmlns:p14="http://schemas.microsoft.com/office/powerpoint/2010/main" val="3682580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AVL Trees vs. Tries</a:t>
            </a:r>
            <a:endParaRPr dirty="0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1EA01C3E-E80E-2BAD-1D72-4833349E2D0B}"/>
              </a:ext>
            </a:extLst>
          </p:cNvPr>
          <p:cNvSpPr txBox="1">
            <a:spLocks/>
          </p:cNvSpPr>
          <p:nvPr/>
        </p:nvSpPr>
        <p:spPr>
          <a:xfrm>
            <a:off x="714001" y="1432560"/>
            <a:ext cx="2577839" cy="37996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Space Complexity</a:t>
            </a:r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FEE47D63-141C-D844-6B04-CA1DF7C8D28F}"/>
              </a:ext>
            </a:extLst>
          </p:cNvPr>
          <p:cNvSpPr txBox="1">
            <a:spLocks/>
          </p:cNvSpPr>
          <p:nvPr/>
        </p:nvSpPr>
        <p:spPr>
          <a:xfrm>
            <a:off x="1011167" y="2039070"/>
            <a:ext cx="320267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But </a:t>
            </a:r>
            <a:r>
              <a:rPr lang="en-US" sz="1800" dirty="0" err="1">
                <a:latin typeface="Montserrat SemiBold" pitchFamily="2" charset="0"/>
              </a:rPr>
              <a:t>Trie</a:t>
            </a:r>
            <a:r>
              <a:rPr lang="en-US" sz="1800" dirty="0">
                <a:latin typeface="Montserrat SemiBold" pitchFamily="2" charset="0"/>
              </a:rPr>
              <a:t> tends to have more overhead cost :O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2D1EBA-36D8-32EB-3EF2-C8D2EE39653A}"/>
              </a:ext>
            </a:extLst>
          </p:cNvPr>
          <p:cNvSpPr/>
          <p:nvPr/>
        </p:nvSpPr>
        <p:spPr>
          <a:xfrm>
            <a:off x="4706880" y="1442297"/>
            <a:ext cx="3202680" cy="3062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8" name="Picture 4" descr="Trie - Wikipedia">
            <a:extLst>
              <a:ext uri="{FF2B5EF4-FFF2-40B4-BE49-F238E27FC236}">
                <a16:creationId xmlns:a16="http://schemas.microsoft.com/office/drawing/2014/main" id="{73D4CFBA-2CEA-95C2-3247-CD81E7EF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126" y="1644227"/>
            <a:ext cx="2869184" cy="268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336;p36">
            <a:extLst>
              <a:ext uri="{FF2B5EF4-FFF2-40B4-BE49-F238E27FC236}">
                <a16:creationId xmlns:a16="http://schemas.microsoft.com/office/drawing/2014/main" id="{960E692E-C6E5-BD1C-5824-CC6308FF576C}"/>
              </a:ext>
            </a:extLst>
          </p:cNvPr>
          <p:cNvSpPr txBox="1">
            <a:spLocks/>
          </p:cNvSpPr>
          <p:nvPr/>
        </p:nvSpPr>
        <p:spPr>
          <a:xfrm>
            <a:off x="1011167" y="2802587"/>
            <a:ext cx="320267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Overhead cost comes from “linking” the nodes together. </a:t>
            </a:r>
            <a:r>
              <a:rPr lang="en-US" sz="1800" dirty="0" err="1">
                <a:latin typeface="Montserrat SemiBold" pitchFamily="2" charset="0"/>
              </a:rPr>
              <a:t>Trie</a:t>
            </a:r>
            <a:r>
              <a:rPr lang="en-US" sz="1800" dirty="0">
                <a:latin typeface="Montserrat SemiBold" pitchFamily="2" charset="0"/>
              </a:rPr>
              <a:t> has more links as compared to an AVL tree</a:t>
            </a:r>
          </a:p>
        </p:txBody>
      </p:sp>
    </p:spTree>
    <p:extLst>
      <p:ext uri="{BB962C8B-B14F-4D97-AF65-F5344CB8AC3E}">
        <p14:creationId xmlns:p14="http://schemas.microsoft.com/office/powerpoint/2010/main" val="484264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42EDC-65CF-C78A-9923-2F08CF932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451" y="1247890"/>
            <a:ext cx="5750397" cy="324734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0D71116-25B6-3FFA-F960-13F6628F5346}"/>
              </a:ext>
            </a:extLst>
          </p:cNvPr>
          <p:cNvSpPr/>
          <p:nvPr/>
        </p:nvSpPr>
        <p:spPr>
          <a:xfrm>
            <a:off x="4243388" y="2578893"/>
            <a:ext cx="123825" cy="123825"/>
          </a:xfrm>
          <a:prstGeom prst="ellipse">
            <a:avLst/>
          </a:prstGeom>
          <a:solidFill>
            <a:srgbClr val="08FBFD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42C19F-E0F2-6F6E-2B62-7FC456C89EE2}"/>
              </a:ext>
            </a:extLst>
          </p:cNvPr>
          <p:cNvSpPr/>
          <p:nvPr/>
        </p:nvSpPr>
        <p:spPr>
          <a:xfrm>
            <a:off x="4588669" y="2216943"/>
            <a:ext cx="123825" cy="123825"/>
          </a:xfrm>
          <a:prstGeom prst="ellipse">
            <a:avLst/>
          </a:prstGeom>
          <a:solidFill>
            <a:srgbClr val="9B01FB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4D126-8392-B26B-543B-443029B2D55A}"/>
              </a:ext>
            </a:extLst>
          </p:cNvPr>
          <p:cNvSpPr/>
          <p:nvPr/>
        </p:nvSpPr>
        <p:spPr>
          <a:xfrm>
            <a:off x="3731419" y="1859385"/>
            <a:ext cx="123825" cy="123825"/>
          </a:xfrm>
          <a:prstGeom prst="ellipse">
            <a:avLst/>
          </a:prstGeom>
          <a:solidFill>
            <a:srgbClr val="F106F6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CBD46-37F1-15D4-1F73-939F8B021851}"/>
              </a:ext>
            </a:extLst>
          </p:cNvPr>
          <p:cNvSpPr/>
          <p:nvPr/>
        </p:nvSpPr>
        <p:spPr>
          <a:xfrm>
            <a:off x="3571875" y="3238128"/>
            <a:ext cx="123825" cy="123825"/>
          </a:xfrm>
          <a:prstGeom prst="ellipse">
            <a:avLst/>
          </a:prstGeom>
          <a:solidFill>
            <a:srgbClr val="8F0302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5C05BB-779B-DB5F-0383-9D3C64834A6C}"/>
              </a:ext>
            </a:extLst>
          </p:cNvPr>
          <p:cNvSpPr/>
          <p:nvPr/>
        </p:nvSpPr>
        <p:spPr>
          <a:xfrm>
            <a:off x="4726782" y="3504828"/>
            <a:ext cx="123825" cy="123825"/>
          </a:xfrm>
          <a:prstGeom prst="ellipse">
            <a:avLst/>
          </a:prstGeom>
          <a:solidFill>
            <a:srgbClr val="0000FA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7EB0C6-5BE1-B5EE-07E6-A8C1B95B74E3}"/>
              </a:ext>
            </a:extLst>
          </p:cNvPr>
          <p:cNvSpPr/>
          <p:nvPr/>
        </p:nvSpPr>
        <p:spPr>
          <a:xfrm>
            <a:off x="2313782" y="3708028"/>
            <a:ext cx="123825" cy="123825"/>
          </a:xfrm>
          <a:prstGeom prst="ellipse">
            <a:avLst/>
          </a:prstGeom>
          <a:solidFill>
            <a:srgbClr val="FE9801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60A78-A1DC-40A1-D819-6A2634A3C2A6}"/>
              </a:ext>
            </a:extLst>
          </p:cNvPr>
          <p:cNvSpPr/>
          <p:nvPr/>
        </p:nvSpPr>
        <p:spPr>
          <a:xfrm>
            <a:off x="2132807" y="2048506"/>
            <a:ext cx="123825" cy="123825"/>
          </a:xfrm>
          <a:prstGeom prst="ellipse">
            <a:avLst/>
          </a:prstGeom>
          <a:solidFill>
            <a:srgbClr val="02FD09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1476EF-78E6-02F0-5E35-E87AD362C6D9}"/>
              </a:ext>
            </a:extLst>
          </p:cNvPr>
          <p:cNvSpPr/>
          <p:nvPr/>
        </p:nvSpPr>
        <p:spPr>
          <a:xfrm>
            <a:off x="3050381" y="2442109"/>
            <a:ext cx="123825" cy="123825"/>
          </a:xfrm>
          <a:prstGeom prst="ellipse">
            <a:avLst/>
          </a:prstGeom>
          <a:solidFill>
            <a:srgbClr val="FFFC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7EFAA-454F-7C38-A378-6E28EC5572E8}"/>
              </a:ext>
            </a:extLst>
          </p:cNvPr>
          <p:cNvSpPr/>
          <p:nvPr/>
        </p:nvSpPr>
        <p:spPr>
          <a:xfrm>
            <a:off x="2502694" y="2892165"/>
            <a:ext cx="123825" cy="123825"/>
          </a:xfrm>
          <a:prstGeom prst="ellipse">
            <a:avLst/>
          </a:prstGeom>
          <a:solidFill>
            <a:srgbClr val="FA00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F09C7-D452-D45D-63C6-20F090532B35}"/>
              </a:ext>
            </a:extLst>
          </p:cNvPr>
          <p:cNvSpPr/>
          <p:nvPr/>
        </p:nvSpPr>
        <p:spPr>
          <a:xfrm>
            <a:off x="4010025" y="3760416"/>
            <a:ext cx="123825" cy="123825"/>
          </a:xfrm>
          <a:prstGeom prst="ellipse">
            <a:avLst/>
          </a:prstGeom>
          <a:solidFill>
            <a:srgbClr val="4784E8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68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SG" sz="2600" dirty="0"/>
              <a:t>K</a:t>
            </a:r>
            <a:r>
              <a:rPr lang="en" sz="2600" dirty="0"/>
              <a:t>-d trees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D71116-25B6-3FFA-F960-13F6628F5346}"/>
              </a:ext>
            </a:extLst>
          </p:cNvPr>
          <p:cNvSpPr/>
          <p:nvPr/>
        </p:nvSpPr>
        <p:spPr>
          <a:xfrm>
            <a:off x="4243388" y="2578893"/>
            <a:ext cx="123825" cy="123825"/>
          </a:xfrm>
          <a:prstGeom prst="ellipse">
            <a:avLst/>
          </a:prstGeom>
          <a:solidFill>
            <a:srgbClr val="08FBFD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42C19F-E0F2-6F6E-2B62-7FC456C89EE2}"/>
              </a:ext>
            </a:extLst>
          </p:cNvPr>
          <p:cNvSpPr/>
          <p:nvPr/>
        </p:nvSpPr>
        <p:spPr>
          <a:xfrm>
            <a:off x="4588669" y="2216943"/>
            <a:ext cx="123825" cy="123825"/>
          </a:xfrm>
          <a:prstGeom prst="ellipse">
            <a:avLst/>
          </a:prstGeom>
          <a:solidFill>
            <a:srgbClr val="9B01FB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4D126-8392-B26B-543B-443029B2D55A}"/>
              </a:ext>
            </a:extLst>
          </p:cNvPr>
          <p:cNvSpPr/>
          <p:nvPr/>
        </p:nvSpPr>
        <p:spPr>
          <a:xfrm>
            <a:off x="3731419" y="1859385"/>
            <a:ext cx="123825" cy="123825"/>
          </a:xfrm>
          <a:prstGeom prst="ellipse">
            <a:avLst/>
          </a:prstGeom>
          <a:solidFill>
            <a:srgbClr val="F106F6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CCBD46-37F1-15D4-1F73-939F8B021851}"/>
              </a:ext>
            </a:extLst>
          </p:cNvPr>
          <p:cNvSpPr/>
          <p:nvPr/>
        </p:nvSpPr>
        <p:spPr>
          <a:xfrm>
            <a:off x="3571875" y="3238128"/>
            <a:ext cx="123825" cy="123825"/>
          </a:xfrm>
          <a:prstGeom prst="ellipse">
            <a:avLst/>
          </a:prstGeom>
          <a:solidFill>
            <a:srgbClr val="8F0302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5C05BB-779B-DB5F-0383-9D3C64834A6C}"/>
              </a:ext>
            </a:extLst>
          </p:cNvPr>
          <p:cNvSpPr/>
          <p:nvPr/>
        </p:nvSpPr>
        <p:spPr>
          <a:xfrm>
            <a:off x="4726782" y="3504828"/>
            <a:ext cx="123825" cy="123825"/>
          </a:xfrm>
          <a:prstGeom prst="ellipse">
            <a:avLst/>
          </a:prstGeom>
          <a:solidFill>
            <a:srgbClr val="0000FA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7EB0C6-5BE1-B5EE-07E6-A8C1B95B74E3}"/>
              </a:ext>
            </a:extLst>
          </p:cNvPr>
          <p:cNvSpPr/>
          <p:nvPr/>
        </p:nvSpPr>
        <p:spPr>
          <a:xfrm>
            <a:off x="2313782" y="3708028"/>
            <a:ext cx="123825" cy="123825"/>
          </a:xfrm>
          <a:prstGeom prst="ellipse">
            <a:avLst/>
          </a:prstGeom>
          <a:solidFill>
            <a:srgbClr val="FE9801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60A78-A1DC-40A1-D819-6A2634A3C2A6}"/>
              </a:ext>
            </a:extLst>
          </p:cNvPr>
          <p:cNvSpPr/>
          <p:nvPr/>
        </p:nvSpPr>
        <p:spPr>
          <a:xfrm>
            <a:off x="2132807" y="2048506"/>
            <a:ext cx="123825" cy="123825"/>
          </a:xfrm>
          <a:prstGeom prst="ellipse">
            <a:avLst/>
          </a:prstGeom>
          <a:solidFill>
            <a:srgbClr val="02FD09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1476EF-78E6-02F0-5E35-E87AD362C6D9}"/>
              </a:ext>
            </a:extLst>
          </p:cNvPr>
          <p:cNvSpPr/>
          <p:nvPr/>
        </p:nvSpPr>
        <p:spPr>
          <a:xfrm>
            <a:off x="3050381" y="2442109"/>
            <a:ext cx="123825" cy="123825"/>
          </a:xfrm>
          <a:prstGeom prst="ellipse">
            <a:avLst/>
          </a:prstGeom>
          <a:solidFill>
            <a:srgbClr val="FFFC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B7EFAA-454F-7C38-A378-6E28EC5572E8}"/>
              </a:ext>
            </a:extLst>
          </p:cNvPr>
          <p:cNvSpPr/>
          <p:nvPr/>
        </p:nvSpPr>
        <p:spPr>
          <a:xfrm>
            <a:off x="2502694" y="2892165"/>
            <a:ext cx="123825" cy="123825"/>
          </a:xfrm>
          <a:prstGeom prst="ellipse">
            <a:avLst/>
          </a:prstGeom>
          <a:solidFill>
            <a:srgbClr val="FA0000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DF09C7-D452-D45D-63C6-20F090532B35}"/>
              </a:ext>
            </a:extLst>
          </p:cNvPr>
          <p:cNvSpPr/>
          <p:nvPr/>
        </p:nvSpPr>
        <p:spPr>
          <a:xfrm>
            <a:off x="4010025" y="3760416"/>
            <a:ext cx="123825" cy="123825"/>
          </a:xfrm>
          <a:prstGeom prst="ellipse">
            <a:avLst/>
          </a:prstGeom>
          <a:solidFill>
            <a:srgbClr val="4784E8"/>
          </a:solidFill>
          <a:ln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7488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W6 - Binary Trees, Order Statistics</Template>
  <TotalTime>223</TotalTime>
  <Words>1225</Words>
  <Application>Microsoft Office PowerPoint</Application>
  <PresentationFormat>On-screen Show (16:9)</PresentationFormat>
  <Paragraphs>188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Montserrat Bold</vt:lpstr>
      <vt:lpstr>Arial</vt:lpstr>
      <vt:lpstr>Barlow Semi Condensed</vt:lpstr>
      <vt:lpstr>Barlow Semi Condensed Medium</vt:lpstr>
      <vt:lpstr>Cambria Math</vt:lpstr>
      <vt:lpstr>Courier New</vt:lpstr>
      <vt:lpstr>Montserrat ExtraBold</vt:lpstr>
      <vt:lpstr>Montserrat SemiBold</vt:lpstr>
      <vt:lpstr>Awesome Augmented Reality App Pitch Deck by Slidesgo</vt:lpstr>
      <vt:lpstr>Tutorial 5 AVL, Tries</vt:lpstr>
      <vt:lpstr>Check In</vt:lpstr>
      <vt:lpstr>Tutorial Problems</vt:lpstr>
      <vt:lpstr>1. AVL Trees vs. Tries</vt:lpstr>
      <vt:lpstr>1. AVL Trees vs. Tries</vt:lpstr>
      <vt:lpstr>1. AVL Trees vs. Tries</vt:lpstr>
      <vt:lpstr>1. AVL Trees vs. Tries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K-d trees</vt:lpstr>
      <vt:lpstr>3. Radix Trees</vt:lpstr>
      <vt:lpstr>3. Radix Trees</vt:lpstr>
      <vt:lpstr>3. Radix Trees</vt:lpstr>
      <vt:lpstr>Good luck for midterms!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Review + AVL, Tries</dc:title>
  <dc:creator>Jason Christopher</dc:creator>
  <cp:lastModifiedBy>Puar Kiat Win</cp:lastModifiedBy>
  <cp:revision>6</cp:revision>
  <dcterms:created xsi:type="dcterms:W3CDTF">2023-03-01T05:14:06Z</dcterms:created>
  <dcterms:modified xsi:type="dcterms:W3CDTF">2024-03-10T01:15:14Z</dcterms:modified>
</cp:coreProperties>
</file>