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80" r:id="rId1"/>
  </p:sldMasterIdLst>
  <p:notesMasterIdLst>
    <p:notesMasterId r:id="rId131"/>
  </p:notesMasterIdLst>
  <p:sldIdLst>
    <p:sldId id="1253" r:id="rId2"/>
    <p:sldId id="406" r:id="rId3"/>
    <p:sldId id="1252" r:id="rId4"/>
    <p:sldId id="1225" r:id="rId5"/>
    <p:sldId id="1226" r:id="rId6"/>
    <p:sldId id="1229" r:id="rId7"/>
    <p:sldId id="1241" r:id="rId8"/>
    <p:sldId id="1230" r:id="rId9"/>
    <p:sldId id="1232" r:id="rId10"/>
    <p:sldId id="1233" r:id="rId11"/>
    <p:sldId id="1234" r:id="rId12"/>
    <p:sldId id="1236" r:id="rId13"/>
    <p:sldId id="1237" r:id="rId14"/>
    <p:sldId id="1238" r:id="rId15"/>
    <p:sldId id="1228" r:id="rId16"/>
    <p:sldId id="1242" r:id="rId17"/>
    <p:sldId id="1243" r:id="rId18"/>
    <p:sldId id="1244" r:id="rId19"/>
    <p:sldId id="1250" r:id="rId20"/>
    <p:sldId id="422" r:id="rId21"/>
    <p:sldId id="1187" r:id="rId22"/>
    <p:sldId id="1188" r:id="rId23"/>
    <p:sldId id="1245" r:id="rId24"/>
    <p:sldId id="1246" r:id="rId25"/>
    <p:sldId id="977" r:id="rId26"/>
    <p:sldId id="1122" r:id="rId27"/>
    <p:sldId id="1123" r:id="rId28"/>
    <p:sldId id="1124" r:id="rId29"/>
    <p:sldId id="1125" r:id="rId30"/>
    <p:sldId id="1126" r:id="rId31"/>
    <p:sldId id="1127" r:id="rId32"/>
    <p:sldId id="1128" r:id="rId33"/>
    <p:sldId id="1129" r:id="rId34"/>
    <p:sldId id="1130" r:id="rId35"/>
    <p:sldId id="1133" r:id="rId36"/>
    <p:sldId id="1131" r:id="rId37"/>
    <p:sldId id="1134" r:id="rId38"/>
    <p:sldId id="1135" r:id="rId39"/>
    <p:sldId id="1136" r:id="rId40"/>
    <p:sldId id="1137" r:id="rId41"/>
    <p:sldId id="649" r:id="rId42"/>
    <p:sldId id="1192" r:id="rId43"/>
    <p:sldId id="1193" r:id="rId44"/>
    <p:sldId id="1194" r:id="rId45"/>
    <p:sldId id="1195" r:id="rId46"/>
    <p:sldId id="1196" r:id="rId47"/>
    <p:sldId id="1197" r:id="rId48"/>
    <p:sldId id="1198" r:id="rId49"/>
    <p:sldId id="1199" r:id="rId50"/>
    <p:sldId id="1200" r:id="rId51"/>
    <p:sldId id="1201" r:id="rId52"/>
    <p:sldId id="1202" r:id="rId53"/>
    <p:sldId id="1248" r:id="rId54"/>
    <p:sldId id="1203" r:id="rId55"/>
    <p:sldId id="1251" r:id="rId56"/>
    <p:sldId id="1204" r:id="rId57"/>
    <p:sldId id="1205" r:id="rId58"/>
    <p:sldId id="1206" r:id="rId59"/>
    <p:sldId id="1207" r:id="rId60"/>
    <p:sldId id="1208" r:id="rId61"/>
    <p:sldId id="1209" r:id="rId62"/>
    <p:sldId id="1210" r:id="rId63"/>
    <p:sldId id="1211" r:id="rId64"/>
    <p:sldId id="1212" r:id="rId65"/>
    <p:sldId id="1213" r:id="rId66"/>
    <p:sldId id="1214" r:id="rId67"/>
    <p:sldId id="1215" r:id="rId68"/>
    <p:sldId id="1216" r:id="rId69"/>
    <p:sldId id="1217" r:id="rId70"/>
    <p:sldId id="1218" r:id="rId71"/>
    <p:sldId id="1219" r:id="rId72"/>
    <p:sldId id="1220" r:id="rId73"/>
    <p:sldId id="1221" r:id="rId74"/>
    <p:sldId id="1222" r:id="rId75"/>
    <p:sldId id="1223" r:id="rId76"/>
    <p:sldId id="1224" r:id="rId77"/>
    <p:sldId id="491" r:id="rId78"/>
    <p:sldId id="1138" r:id="rId79"/>
    <p:sldId id="1139" r:id="rId80"/>
    <p:sldId id="1140" r:id="rId81"/>
    <p:sldId id="1141" r:id="rId82"/>
    <p:sldId id="1143" r:id="rId83"/>
    <p:sldId id="1144" r:id="rId84"/>
    <p:sldId id="1145" r:id="rId85"/>
    <p:sldId id="1146" r:id="rId86"/>
    <p:sldId id="1147" r:id="rId87"/>
    <p:sldId id="1148" r:id="rId88"/>
    <p:sldId id="1149" r:id="rId89"/>
    <p:sldId id="1150" r:id="rId90"/>
    <p:sldId id="1151" r:id="rId91"/>
    <p:sldId id="1152" r:id="rId92"/>
    <p:sldId id="1153" r:id="rId93"/>
    <p:sldId id="1154" r:id="rId94"/>
    <p:sldId id="1155" r:id="rId95"/>
    <p:sldId id="1156" r:id="rId96"/>
    <p:sldId id="1157" r:id="rId97"/>
    <p:sldId id="1158" r:id="rId98"/>
    <p:sldId id="1182" r:id="rId99"/>
    <p:sldId id="1159" r:id="rId100"/>
    <p:sldId id="1160" r:id="rId101"/>
    <p:sldId id="1161" r:id="rId102"/>
    <p:sldId id="1162" r:id="rId103"/>
    <p:sldId id="1163" r:id="rId104"/>
    <p:sldId id="1165" r:id="rId105"/>
    <p:sldId id="1166" r:id="rId106"/>
    <p:sldId id="1167" r:id="rId107"/>
    <p:sldId id="1168" r:id="rId108"/>
    <p:sldId id="1169" r:id="rId109"/>
    <p:sldId id="1171" r:id="rId110"/>
    <p:sldId id="1172" r:id="rId111"/>
    <p:sldId id="1173" r:id="rId112"/>
    <p:sldId id="1174" r:id="rId113"/>
    <p:sldId id="1175" r:id="rId114"/>
    <p:sldId id="1176" r:id="rId115"/>
    <p:sldId id="1177" r:id="rId116"/>
    <p:sldId id="1179" r:id="rId117"/>
    <p:sldId id="1180" r:id="rId118"/>
    <p:sldId id="1181" r:id="rId119"/>
    <p:sldId id="1183" r:id="rId120"/>
    <p:sldId id="1184" r:id="rId121"/>
    <p:sldId id="1185" r:id="rId122"/>
    <p:sldId id="1186" r:id="rId123"/>
    <p:sldId id="1239" r:id="rId124"/>
    <p:sldId id="1240" r:id="rId125"/>
    <p:sldId id="1189" r:id="rId126"/>
    <p:sldId id="1190" r:id="rId127"/>
    <p:sldId id="1247" r:id="rId128"/>
    <p:sldId id="1255" r:id="rId129"/>
    <p:sldId id="1254" r:id="rId13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Intro" id="{32A8FD26-4D8D-450E-8E60-21C042206934}">
          <p14:sldIdLst>
            <p14:sldId id="1253"/>
            <p14:sldId id="406"/>
          </p14:sldIdLst>
        </p14:section>
        <p14:section name="Hashing Review" id="{8FB24B25-F021-4CC6-A680-DB701CFB76C8}">
          <p14:sldIdLst>
            <p14:sldId id="1252"/>
            <p14:sldId id="1225"/>
            <p14:sldId id="1226"/>
            <p14:sldId id="1229"/>
            <p14:sldId id="1241"/>
            <p14:sldId id="1230"/>
            <p14:sldId id="1232"/>
            <p14:sldId id="1233"/>
            <p14:sldId id="1234"/>
            <p14:sldId id="1236"/>
            <p14:sldId id="1237"/>
            <p14:sldId id="1238"/>
            <p14:sldId id="1228"/>
            <p14:sldId id="1242"/>
            <p14:sldId id="1243"/>
            <p14:sldId id="1244"/>
          </p14:sldIdLst>
        </p14:section>
        <p14:section name="Hashing Basics" id="{55E95595-8C0D-4D26-A806-0259955323D2}">
          <p14:sldIdLst>
            <p14:sldId id="1250"/>
            <p14:sldId id="422"/>
            <p14:sldId id="1187"/>
            <p14:sldId id="1188"/>
            <p14:sldId id="1245"/>
            <p14:sldId id="1246"/>
            <p14:sldId id="977"/>
            <p14:sldId id="1122"/>
            <p14:sldId id="1123"/>
            <p14:sldId id="1124"/>
            <p14:sldId id="1125"/>
            <p14:sldId id="1126"/>
            <p14:sldId id="1127"/>
            <p14:sldId id="1128"/>
            <p14:sldId id="1129"/>
            <p14:sldId id="1130"/>
            <p14:sldId id="1133"/>
            <p14:sldId id="1131"/>
            <p14:sldId id="1134"/>
            <p14:sldId id="1135"/>
            <p14:sldId id="1136"/>
            <p14:sldId id="1137"/>
          </p14:sldIdLst>
        </p14:section>
        <p14:section name="Coupon Chaos" id="{95197E57-DDBC-4F8B-A3E1-B0EDCA720635}">
          <p14:sldIdLst>
            <p14:sldId id="649"/>
            <p14:sldId id="1192"/>
            <p14:sldId id="1193"/>
            <p14:sldId id="1194"/>
            <p14:sldId id="1195"/>
            <p14:sldId id="1196"/>
            <p14:sldId id="1197"/>
            <p14:sldId id="1198"/>
            <p14:sldId id="1199"/>
            <p14:sldId id="1200"/>
            <p14:sldId id="1201"/>
            <p14:sldId id="1202"/>
            <p14:sldId id="1248"/>
            <p14:sldId id="1203"/>
            <p14:sldId id="1251"/>
            <p14:sldId id="1204"/>
            <p14:sldId id="1205"/>
            <p14:sldId id="1206"/>
            <p14:sldId id="1207"/>
            <p14:sldId id="1208"/>
            <p14:sldId id="1209"/>
            <p14:sldId id="1210"/>
            <p14:sldId id="1211"/>
            <p14:sldId id="1212"/>
            <p14:sldId id="1213"/>
            <p14:sldId id="1214"/>
            <p14:sldId id="1215"/>
            <p14:sldId id="1216"/>
            <p14:sldId id="1217"/>
            <p14:sldId id="1218"/>
            <p14:sldId id="1219"/>
            <p14:sldId id="1220"/>
            <p14:sldId id="1221"/>
            <p14:sldId id="1222"/>
            <p14:sldId id="1223"/>
            <p14:sldId id="1224"/>
          </p14:sldIdLst>
        </p14:section>
        <p14:section name="The Missing Element" id="{A7F2157D-6434-40E4-95DC-03F22D88376D}">
          <p14:sldIdLst>
            <p14:sldId id="491"/>
            <p14:sldId id="1138"/>
            <p14:sldId id="1139"/>
            <p14:sldId id="1140"/>
            <p14:sldId id="1141"/>
            <p14:sldId id="1143"/>
            <p14:sldId id="1144"/>
            <p14:sldId id="1145"/>
            <p14:sldId id="1146"/>
            <p14:sldId id="1147"/>
            <p14:sldId id="1148"/>
            <p14:sldId id="1149"/>
            <p14:sldId id="1150"/>
            <p14:sldId id="1151"/>
            <p14:sldId id="1152"/>
            <p14:sldId id="1153"/>
            <p14:sldId id="1154"/>
            <p14:sldId id="1155"/>
            <p14:sldId id="1156"/>
            <p14:sldId id="1157"/>
            <p14:sldId id="1158"/>
            <p14:sldId id="1182"/>
          </p14:sldIdLst>
        </p14:section>
        <p14:section name="Data Structure 2.0" id="{AB489D85-0266-44A1-BA67-1C09630EA9A6}">
          <p14:sldIdLst>
            <p14:sldId id="1159"/>
            <p14:sldId id="1160"/>
            <p14:sldId id="1161"/>
            <p14:sldId id="1162"/>
            <p14:sldId id="1163"/>
            <p14:sldId id="1165"/>
            <p14:sldId id="1166"/>
            <p14:sldId id="1167"/>
            <p14:sldId id="1168"/>
            <p14:sldId id="1169"/>
            <p14:sldId id="1171"/>
            <p14:sldId id="1172"/>
            <p14:sldId id="1173"/>
            <p14:sldId id="1174"/>
            <p14:sldId id="1175"/>
            <p14:sldId id="1176"/>
            <p14:sldId id="1177"/>
            <p14:sldId id="1179"/>
            <p14:sldId id="1180"/>
          </p14:sldIdLst>
        </p14:section>
        <p14:section name="Data Structure 3.0" id="{3AE229F2-C9B1-4FF1-ABC6-775D11CC9E25}">
          <p14:sldIdLst>
            <p14:sldId id="1181"/>
            <p14:sldId id="1183"/>
            <p14:sldId id="1184"/>
            <p14:sldId id="1185"/>
            <p14:sldId id="1186"/>
            <p14:sldId id="1239"/>
            <p14:sldId id="1240"/>
            <p14:sldId id="1189"/>
            <p14:sldId id="1190"/>
          </p14:sldIdLst>
        </p14:section>
        <p14:section name="End" id="{480902E4-F3FA-4632-9659-5AE25B89368B}">
          <p14:sldIdLst>
            <p14:sldId id="1247"/>
            <p14:sldId id="1255"/>
            <p14:sldId id="125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225"/>
    <a:srgbClr val="FFC000"/>
    <a:srgbClr val="007635"/>
    <a:srgbClr val="0070C0"/>
    <a:srgbClr val="1E1E1E"/>
    <a:srgbClr val="E6E6E6"/>
    <a:srgbClr val="000000"/>
    <a:srgbClr val="B7B7B7"/>
    <a:srgbClr val="00682F"/>
    <a:srgbClr val="9DFF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85E6CE4-1E57-481F-BD9C-CC11F544BC5D}">
  <a:tblStyle styleId="{A85E6CE4-1E57-481F-BD9C-CC11F544BC5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488" autoAdjust="0"/>
    <p:restoredTop sz="95300" autoAdjust="0"/>
  </p:normalViewPr>
  <p:slideViewPr>
    <p:cSldViewPr snapToGrid="0">
      <p:cViewPr>
        <p:scale>
          <a:sx n="153" d="100"/>
          <a:sy n="153" d="100"/>
        </p:scale>
        <p:origin x="72" y="7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10f5de3b707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10f5de3b707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68927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6388370"/>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7312085"/>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5798655"/>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6626974"/>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3013415"/>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1794787"/>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3701081"/>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0785473"/>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667696"/>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9519529"/>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8980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9539478"/>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9134515"/>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9782874"/>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7627863"/>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62622"/>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7021198"/>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3809001"/>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0840986"/>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5290734"/>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3954260"/>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26782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8854824"/>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2791824"/>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8343754"/>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7692460"/>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10f5de3b707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10f5de3b707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21739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29694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10f5de3b707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10f5de3b707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40873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00646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9279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69523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30348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6070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10f5de3b707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10f5de3b707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93718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39662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379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05446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03866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64457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1062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78658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42035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72548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9550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53615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77623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23789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64670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4368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21565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27732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40829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12095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1520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10511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07744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48929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571214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17477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41979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412892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627904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62963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861604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724653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0921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160073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755221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246105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79677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353490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158309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580212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333518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520827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167881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7025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989291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575979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755066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46746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4265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270942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076808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464991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822986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037207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27579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427573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617719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067747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896782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62129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918944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357789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672104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985388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46760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32268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80332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911721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023666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492862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474113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689406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178016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337518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780450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195921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18655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742480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008192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144657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2976739"/>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2137117"/>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175323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2739589"/>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0700014"/>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216280"/>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9593447"/>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f5de3b70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f5de3b70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575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14000" y="902256"/>
            <a:ext cx="4086600" cy="1910400"/>
          </a:xfrm>
          <a:prstGeom prst="rect">
            <a:avLst/>
          </a:prstGeom>
        </p:spPr>
        <p:txBody>
          <a:bodyPr spcFirstLastPara="1" wrap="square" lIns="91425" tIns="91425" rIns="91425" bIns="91425" anchor="t" anchorCtr="0">
            <a:noAutofit/>
          </a:bodyPr>
          <a:lstStyle>
            <a:lvl1pPr lvl="0">
              <a:spcBef>
                <a:spcPts val="0"/>
              </a:spcBef>
              <a:spcAft>
                <a:spcPts val="0"/>
              </a:spcAft>
              <a:buSzPts val="5200"/>
              <a:buNone/>
              <a:defRPr sz="4000">
                <a:solidFill>
                  <a:schemeClr val="lt1"/>
                </a:solidFill>
                <a:latin typeface="Montserrat ExtraBold"/>
                <a:ea typeface="Montserrat ExtraBold"/>
                <a:cs typeface="Montserrat ExtraBold"/>
                <a:sym typeface="Montserrat ExtraBol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a:t>Click to edit Master title style</a:t>
            </a:r>
            <a:endParaRPr/>
          </a:p>
        </p:txBody>
      </p:sp>
      <p:sp>
        <p:nvSpPr>
          <p:cNvPr id="11" name="Google Shape;11;p2"/>
          <p:cNvSpPr txBox="1">
            <a:spLocks noGrp="1"/>
          </p:cNvSpPr>
          <p:nvPr>
            <p:ph type="subTitle" idx="1"/>
          </p:nvPr>
        </p:nvSpPr>
        <p:spPr>
          <a:xfrm>
            <a:off x="714000" y="3493644"/>
            <a:ext cx="3858000" cy="442800"/>
          </a:xfrm>
          <a:prstGeom prst="rect">
            <a:avLst/>
          </a:prstGeom>
          <a:solidFill>
            <a:schemeClr val="accent6"/>
          </a:solidFill>
        </p:spPr>
        <p:txBody>
          <a:bodyPr spcFirstLastPara="1" wrap="square" lIns="91425" tIns="91425" rIns="91425" bIns="91425" anchor="ctr" anchorCtr="0">
            <a:noAutofit/>
          </a:bodyPr>
          <a:lstStyle>
            <a:lvl1pPr lvl="0">
              <a:lnSpc>
                <a:spcPct val="100000"/>
              </a:lnSpc>
              <a:spcBef>
                <a:spcPts val="0"/>
              </a:spcBef>
              <a:spcAft>
                <a:spcPts val="0"/>
              </a:spcAft>
              <a:buSzPts val="1800"/>
              <a:buNone/>
              <a:defRPr sz="1800">
                <a:solidFill>
                  <a:schemeClr val="l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r>
              <a:rPr lang="en-US"/>
              <a:t>Click to edit Master subtitle style</a:t>
            </a:r>
            <a:endParaRPr/>
          </a:p>
        </p:txBody>
      </p:sp>
      <p:sp>
        <p:nvSpPr>
          <p:cNvPr id="12" name="Google Shape;12;p2"/>
          <p:cNvSpPr txBox="1">
            <a:spLocks noGrp="1"/>
          </p:cNvSpPr>
          <p:nvPr>
            <p:ph type="ctrTitle" idx="2"/>
          </p:nvPr>
        </p:nvSpPr>
        <p:spPr>
          <a:xfrm>
            <a:off x="714000" y="2895493"/>
            <a:ext cx="1358400" cy="3633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2000" b="1">
                <a:solidFill>
                  <a:schemeClr val="lt1"/>
                </a:solidFill>
                <a:latin typeface="Barlow Semi Condensed"/>
                <a:ea typeface="Barlow Semi Condensed"/>
                <a:cs typeface="Barlow Semi Condensed"/>
                <a:sym typeface="Barlow Semi Condensed"/>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r>
              <a:rPr lang="en-US"/>
              <a:t>Click to edit Master title style</a:t>
            </a:r>
            <a:endParaRPr/>
          </a:p>
        </p:txBody>
      </p:sp>
      <p:sp>
        <p:nvSpPr>
          <p:cNvPr id="13" name="Google Shape;13;p2"/>
          <p:cNvSpPr/>
          <p:nvPr/>
        </p:nvSpPr>
        <p:spPr>
          <a:xfrm>
            <a:off x="-651375" y="4335850"/>
            <a:ext cx="1507200" cy="1507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2312425" y="2316938"/>
            <a:ext cx="4518600" cy="1304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rPr lang="en-US"/>
              <a:t>Click to edit Master title style</a:t>
            </a:r>
            <a:endParaRPr/>
          </a:p>
        </p:txBody>
      </p:sp>
      <p:sp>
        <p:nvSpPr>
          <p:cNvPr id="16" name="Google Shape;16;p3"/>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lnSpcReduction="20000"/>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a:p>
        </p:txBody>
      </p:sp>
      <p:sp>
        <p:nvSpPr>
          <p:cNvPr id="17" name="Google Shape;17;p3"/>
          <p:cNvSpPr txBox="1">
            <a:spLocks noGrp="1"/>
          </p:cNvSpPr>
          <p:nvPr>
            <p:ph type="subTitle" idx="1"/>
          </p:nvPr>
        </p:nvSpPr>
        <p:spPr>
          <a:xfrm>
            <a:off x="2312425" y="3780749"/>
            <a:ext cx="4518600" cy="381600"/>
          </a:xfrm>
          <a:prstGeom prst="rect">
            <a:avLst/>
          </a:prstGeom>
          <a:solidFill>
            <a:schemeClr val="accent6"/>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solidFill>
                  <a:schemeClr val="lt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r>
              <a:rPr lang="en-US"/>
              <a:t>Click to edit Master subtitle style</a:t>
            </a:r>
            <a:endParaRPr/>
          </a:p>
        </p:txBody>
      </p:sp>
      <p:sp>
        <p:nvSpPr>
          <p:cNvPr id="18" name="Google Shape;18;p3"/>
          <p:cNvSpPr txBox="1">
            <a:spLocks noGrp="1"/>
          </p:cNvSpPr>
          <p:nvPr>
            <p:ph type="title" idx="2" hasCustomPrompt="1"/>
          </p:nvPr>
        </p:nvSpPr>
        <p:spPr>
          <a:xfrm>
            <a:off x="3987775" y="1106278"/>
            <a:ext cx="1167900" cy="770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000"/>
              <a:buNone/>
              <a:defRPr sz="5000" b="1">
                <a:solidFill>
                  <a:schemeClr val="accent5"/>
                </a:solidFill>
                <a:latin typeface="Barlow Semi Condensed"/>
                <a:ea typeface="Barlow Semi Condensed"/>
                <a:cs typeface="Barlow Semi Condensed"/>
                <a:sym typeface="Barlow Semi Condensed"/>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19" name="Google Shape;19;p3"/>
          <p:cNvSpPr/>
          <p:nvPr/>
        </p:nvSpPr>
        <p:spPr>
          <a:xfrm>
            <a:off x="7341750" y="-1231475"/>
            <a:ext cx="2810100" cy="28101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676425" y="4133600"/>
            <a:ext cx="1717800" cy="1717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7867925" y="-461425"/>
            <a:ext cx="1507200" cy="1507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390525" y="-542375"/>
            <a:ext cx="1431900" cy="143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four columns">
  <p:cSld name="BLANK_5">
    <p:spTree>
      <p:nvGrpSpPr>
        <p:cNvPr id="1" name="Shape 148"/>
        <p:cNvGrpSpPr/>
        <p:nvPr/>
      </p:nvGrpSpPr>
      <p:grpSpPr>
        <a:xfrm>
          <a:off x="0" y="0"/>
          <a:ext cx="0" cy="0"/>
          <a:chOff x="0" y="0"/>
          <a:chExt cx="0" cy="0"/>
        </a:xfrm>
      </p:grpSpPr>
      <p:sp>
        <p:nvSpPr>
          <p:cNvPr id="149" name="Google Shape;149;p19"/>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150" name="Google Shape;150;p19"/>
          <p:cNvSpPr txBox="1">
            <a:spLocks noGrp="1"/>
          </p:cNvSpPr>
          <p:nvPr>
            <p:ph type="title"/>
          </p:nvPr>
        </p:nvSpPr>
        <p:spPr>
          <a:xfrm>
            <a:off x="714000" y="648300"/>
            <a:ext cx="7713300" cy="4641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151" name="Google Shape;151;p19"/>
          <p:cNvSpPr txBox="1">
            <a:spLocks noGrp="1"/>
          </p:cNvSpPr>
          <p:nvPr>
            <p:ph type="title" idx="2"/>
          </p:nvPr>
        </p:nvSpPr>
        <p:spPr>
          <a:xfrm>
            <a:off x="2253661" y="1549950"/>
            <a:ext cx="2000100" cy="4575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rPr lang="en-US"/>
              <a:t>Click to edit Master title style</a:t>
            </a:r>
            <a:endParaRPr/>
          </a:p>
        </p:txBody>
      </p:sp>
      <p:sp>
        <p:nvSpPr>
          <p:cNvPr id="152" name="Google Shape;152;p19"/>
          <p:cNvSpPr txBox="1">
            <a:spLocks noGrp="1"/>
          </p:cNvSpPr>
          <p:nvPr>
            <p:ph type="subTitle" idx="1"/>
          </p:nvPr>
        </p:nvSpPr>
        <p:spPr>
          <a:xfrm>
            <a:off x="2253656" y="2007457"/>
            <a:ext cx="2000100" cy="769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53" name="Google Shape;153;p19"/>
          <p:cNvSpPr txBox="1">
            <a:spLocks noGrp="1"/>
          </p:cNvSpPr>
          <p:nvPr>
            <p:ph type="title" idx="3"/>
          </p:nvPr>
        </p:nvSpPr>
        <p:spPr>
          <a:xfrm>
            <a:off x="6042986" y="1549940"/>
            <a:ext cx="1886100" cy="4575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rPr lang="en-US"/>
              <a:t>Click to edit Master title style</a:t>
            </a:r>
            <a:endParaRPr/>
          </a:p>
        </p:txBody>
      </p:sp>
      <p:sp>
        <p:nvSpPr>
          <p:cNvPr id="154" name="Google Shape;154;p19"/>
          <p:cNvSpPr txBox="1">
            <a:spLocks noGrp="1"/>
          </p:cNvSpPr>
          <p:nvPr>
            <p:ph type="subTitle" idx="4"/>
          </p:nvPr>
        </p:nvSpPr>
        <p:spPr>
          <a:xfrm>
            <a:off x="6042981" y="2007449"/>
            <a:ext cx="1886100" cy="769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55" name="Google Shape;155;p19"/>
          <p:cNvSpPr txBox="1">
            <a:spLocks noGrp="1"/>
          </p:cNvSpPr>
          <p:nvPr>
            <p:ph type="title" idx="5"/>
          </p:nvPr>
        </p:nvSpPr>
        <p:spPr>
          <a:xfrm>
            <a:off x="2253661" y="3144250"/>
            <a:ext cx="2000100" cy="4575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rPr lang="en-US"/>
              <a:t>Click to edit Master title style</a:t>
            </a:r>
            <a:endParaRPr/>
          </a:p>
        </p:txBody>
      </p:sp>
      <p:sp>
        <p:nvSpPr>
          <p:cNvPr id="156" name="Google Shape;156;p19"/>
          <p:cNvSpPr txBox="1">
            <a:spLocks noGrp="1"/>
          </p:cNvSpPr>
          <p:nvPr>
            <p:ph type="subTitle" idx="6"/>
          </p:nvPr>
        </p:nvSpPr>
        <p:spPr>
          <a:xfrm>
            <a:off x="2253656" y="3601749"/>
            <a:ext cx="2000100" cy="769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57" name="Google Shape;157;p19"/>
          <p:cNvSpPr txBox="1">
            <a:spLocks noGrp="1"/>
          </p:cNvSpPr>
          <p:nvPr>
            <p:ph type="title" idx="7"/>
          </p:nvPr>
        </p:nvSpPr>
        <p:spPr>
          <a:xfrm>
            <a:off x="6042986" y="3144246"/>
            <a:ext cx="1886100" cy="4575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rPr lang="en-US"/>
              <a:t>Click to edit Master title style</a:t>
            </a:r>
            <a:endParaRPr/>
          </a:p>
        </p:txBody>
      </p:sp>
      <p:sp>
        <p:nvSpPr>
          <p:cNvPr id="158" name="Google Shape;158;p19"/>
          <p:cNvSpPr txBox="1">
            <a:spLocks noGrp="1"/>
          </p:cNvSpPr>
          <p:nvPr>
            <p:ph type="subTitle" idx="8"/>
          </p:nvPr>
        </p:nvSpPr>
        <p:spPr>
          <a:xfrm>
            <a:off x="6042981" y="3601746"/>
            <a:ext cx="1886100" cy="769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59" name="Google Shape;159;p19"/>
          <p:cNvSpPr/>
          <p:nvPr/>
        </p:nvSpPr>
        <p:spPr>
          <a:xfrm>
            <a:off x="-910125" y="2721125"/>
            <a:ext cx="1507200" cy="1507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9"/>
          <p:cNvSpPr/>
          <p:nvPr/>
        </p:nvSpPr>
        <p:spPr>
          <a:xfrm>
            <a:off x="8472450" y="413150"/>
            <a:ext cx="1507200" cy="1507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9"/>
          <p:cNvSpPr/>
          <p:nvPr/>
        </p:nvSpPr>
        <p:spPr>
          <a:xfrm>
            <a:off x="2037100" y="-715151"/>
            <a:ext cx="1128300" cy="11283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9"/>
          <p:cNvSpPr/>
          <p:nvPr/>
        </p:nvSpPr>
        <p:spPr>
          <a:xfrm>
            <a:off x="4762275" y="4663224"/>
            <a:ext cx="1128300" cy="11283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BLANK_8">
    <p:spTree>
      <p:nvGrpSpPr>
        <p:cNvPr id="1" name="Shape 247"/>
        <p:cNvGrpSpPr/>
        <p:nvPr/>
      </p:nvGrpSpPr>
      <p:grpSpPr>
        <a:xfrm>
          <a:off x="0" y="0"/>
          <a:ext cx="0" cy="0"/>
          <a:chOff x="0" y="0"/>
          <a:chExt cx="0" cy="0"/>
        </a:xfrm>
      </p:grpSpPr>
      <p:sp>
        <p:nvSpPr>
          <p:cNvPr id="248" name="Google Shape;248;p30"/>
          <p:cNvSpPr/>
          <p:nvPr/>
        </p:nvSpPr>
        <p:spPr>
          <a:xfrm>
            <a:off x="7237325" y="3428201"/>
            <a:ext cx="2489100" cy="24891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0"/>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250" name="Google Shape;250;p30"/>
          <p:cNvSpPr/>
          <p:nvPr/>
        </p:nvSpPr>
        <p:spPr>
          <a:xfrm>
            <a:off x="6490375" y="-782725"/>
            <a:ext cx="1239900" cy="1239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0"/>
          <p:cNvSpPr/>
          <p:nvPr/>
        </p:nvSpPr>
        <p:spPr>
          <a:xfrm>
            <a:off x="-593400" y="1073349"/>
            <a:ext cx="1128300" cy="11283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BLANK_7">
    <p:spTree>
      <p:nvGrpSpPr>
        <p:cNvPr id="1" name="Shape 252"/>
        <p:cNvGrpSpPr/>
        <p:nvPr/>
      </p:nvGrpSpPr>
      <p:grpSpPr>
        <a:xfrm>
          <a:off x="0" y="0"/>
          <a:ext cx="0" cy="0"/>
          <a:chOff x="0" y="0"/>
          <a:chExt cx="0" cy="0"/>
        </a:xfrm>
      </p:grpSpPr>
      <p:sp>
        <p:nvSpPr>
          <p:cNvPr id="253" name="Google Shape;253;p31"/>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254" name="Google Shape;254;p31"/>
          <p:cNvSpPr/>
          <p:nvPr/>
        </p:nvSpPr>
        <p:spPr>
          <a:xfrm>
            <a:off x="355675" y="-983375"/>
            <a:ext cx="1239900" cy="12399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1"/>
          <p:cNvSpPr/>
          <p:nvPr/>
        </p:nvSpPr>
        <p:spPr>
          <a:xfrm>
            <a:off x="-1098075" y="3794976"/>
            <a:ext cx="2489100" cy="24891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1"/>
          <p:cNvSpPr/>
          <p:nvPr/>
        </p:nvSpPr>
        <p:spPr>
          <a:xfrm>
            <a:off x="8472450" y="154675"/>
            <a:ext cx="1557000" cy="1557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1"/>
          <p:cNvSpPr/>
          <p:nvPr/>
        </p:nvSpPr>
        <p:spPr>
          <a:xfrm>
            <a:off x="6983075" y="4827724"/>
            <a:ext cx="1128300" cy="11283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78"/>
        <p:cNvGrpSpPr/>
        <p:nvPr/>
      </p:nvGrpSpPr>
      <p:grpSpPr>
        <a:xfrm>
          <a:off x="0" y="0"/>
          <a:ext cx="0" cy="0"/>
          <a:chOff x="0" y="0"/>
          <a:chExt cx="0" cy="0"/>
        </a:xfrm>
      </p:grpSpPr>
      <p:sp>
        <p:nvSpPr>
          <p:cNvPr id="79" name="Google Shape;79;p13"/>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lnSpcReduction="20000"/>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a:p>
        </p:txBody>
      </p:sp>
      <p:sp>
        <p:nvSpPr>
          <p:cNvPr id="80" name="Google Shape;80;p13"/>
          <p:cNvSpPr txBox="1">
            <a:spLocks noGrp="1"/>
          </p:cNvSpPr>
          <p:nvPr>
            <p:ph type="title"/>
          </p:nvPr>
        </p:nvSpPr>
        <p:spPr>
          <a:xfrm>
            <a:off x="714000" y="2688931"/>
            <a:ext cx="1801800" cy="5445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rPr lang="en-US"/>
              <a:t>Click to edit Master title style</a:t>
            </a:r>
            <a:endParaRPr/>
          </a:p>
        </p:txBody>
      </p:sp>
      <p:sp>
        <p:nvSpPr>
          <p:cNvPr id="81" name="Google Shape;81;p13"/>
          <p:cNvSpPr txBox="1">
            <a:spLocks noGrp="1"/>
          </p:cNvSpPr>
          <p:nvPr>
            <p:ph type="subTitle" idx="1"/>
          </p:nvPr>
        </p:nvSpPr>
        <p:spPr>
          <a:xfrm>
            <a:off x="714000" y="3330854"/>
            <a:ext cx="1801800" cy="54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82" name="Google Shape;82;p13"/>
          <p:cNvSpPr txBox="1">
            <a:spLocks noGrp="1"/>
          </p:cNvSpPr>
          <p:nvPr>
            <p:ph type="title" idx="2" hasCustomPrompt="1"/>
          </p:nvPr>
        </p:nvSpPr>
        <p:spPr>
          <a:xfrm>
            <a:off x="819723" y="1974285"/>
            <a:ext cx="663900" cy="45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b="1">
                <a:solidFill>
                  <a:schemeClr val="accent5"/>
                </a:solidFill>
                <a:latin typeface="Barlow Semi Condensed"/>
                <a:ea typeface="Barlow Semi Condensed"/>
                <a:cs typeface="Barlow Semi Condensed"/>
                <a:sym typeface="Barlow Semi Condensed"/>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83" name="Google Shape;83;p13"/>
          <p:cNvSpPr txBox="1">
            <a:spLocks noGrp="1"/>
          </p:cNvSpPr>
          <p:nvPr>
            <p:ph type="title" idx="3"/>
          </p:nvPr>
        </p:nvSpPr>
        <p:spPr>
          <a:xfrm>
            <a:off x="714000" y="648300"/>
            <a:ext cx="7713300" cy="4641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84" name="Google Shape;84;p13"/>
          <p:cNvSpPr txBox="1">
            <a:spLocks noGrp="1"/>
          </p:cNvSpPr>
          <p:nvPr>
            <p:ph type="title" idx="4"/>
          </p:nvPr>
        </p:nvSpPr>
        <p:spPr>
          <a:xfrm>
            <a:off x="2683575" y="2688931"/>
            <a:ext cx="1801800" cy="5445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rPr lang="en-US"/>
              <a:t>Click to edit Master title style</a:t>
            </a:r>
            <a:endParaRPr/>
          </a:p>
        </p:txBody>
      </p:sp>
      <p:sp>
        <p:nvSpPr>
          <p:cNvPr id="85" name="Google Shape;85;p13"/>
          <p:cNvSpPr txBox="1">
            <a:spLocks noGrp="1"/>
          </p:cNvSpPr>
          <p:nvPr>
            <p:ph type="subTitle" idx="5"/>
          </p:nvPr>
        </p:nvSpPr>
        <p:spPr>
          <a:xfrm>
            <a:off x="2683575" y="3330854"/>
            <a:ext cx="1801800" cy="54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86" name="Google Shape;86;p13"/>
          <p:cNvSpPr txBox="1">
            <a:spLocks noGrp="1"/>
          </p:cNvSpPr>
          <p:nvPr>
            <p:ph type="title" idx="6" hasCustomPrompt="1"/>
          </p:nvPr>
        </p:nvSpPr>
        <p:spPr>
          <a:xfrm>
            <a:off x="2787792" y="1974435"/>
            <a:ext cx="6639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b="1">
                <a:solidFill>
                  <a:schemeClr val="accent3"/>
                </a:solidFill>
                <a:latin typeface="Barlow Semi Condensed"/>
                <a:ea typeface="Barlow Semi Condensed"/>
                <a:cs typeface="Barlow Semi Condensed"/>
                <a:sym typeface="Barlow Semi Condensed"/>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87" name="Google Shape;87;p13"/>
          <p:cNvSpPr txBox="1">
            <a:spLocks noGrp="1"/>
          </p:cNvSpPr>
          <p:nvPr>
            <p:ph type="title" idx="7"/>
          </p:nvPr>
        </p:nvSpPr>
        <p:spPr>
          <a:xfrm>
            <a:off x="4653150" y="2688931"/>
            <a:ext cx="1801800" cy="5445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rPr lang="en-US"/>
              <a:t>Click to edit Master title style</a:t>
            </a:r>
            <a:endParaRPr/>
          </a:p>
        </p:txBody>
      </p:sp>
      <p:sp>
        <p:nvSpPr>
          <p:cNvPr id="88" name="Google Shape;88;p13"/>
          <p:cNvSpPr txBox="1">
            <a:spLocks noGrp="1"/>
          </p:cNvSpPr>
          <p:nvPr>
            <p:ph type="subTitle" idx="8"/>
          </p:nvPr>
        </p:nvSpPr>
        <p:spPr>
          <a:xfrm>
            <a:off x="4653150" y="3330854"/>
            <a:ext cx="1801800" cy="54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89" name="Google Shape;89;p13"/>
          <p:cNvSpPr txBox="1">
            <a:spLocks noGrp="1"/>
          </p:cNvSpPr>
          <p:nvPr>
            <p:ph type="title" idx="9" hasCustomPrompt="1"/>
          </p:nvPr>
        </p:nvSpPr>
        <p:spPr>
          <a:xfrm>
            <a:off x="4756709" y="1974285"/>
            <a:ext cx="663900" cy="45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b="1">
                <a:solidFill>
                  <a:schemeClr val="accent4"/>
                </a:solidFill>
                <a:latin typeface="Barlow Semi Condensed"/>
                <a:ea typeface="Barlow Semi Condensed"/>
                <a:cs typeface="Barlow Semi Condensed"/>
                <a:sym typeface="Barlow Semi Condensed"/>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90" name="Google Shape;90;p13"/>
          <p:cNvSpPr txBox="1">
            <a:spLocks noGrp="1"/>
          </p:cNvSpPr>
          <p:nvPr>
            <p:ph type="title" idx="13"/>
          </p:nvPr>
        </p:nvSpPr>
        <p:spPr>
          <a:xfrm>
            <a:off x="6622725" y="2688931"/>
            <a:ext cx="1801800" cy="5445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rPr lang="en-US"/>
              <a:t>Click to edit Master title style</a:t>
            </a:r>
            <a:endParaRPr/>
          </a:p>
        </p:txBody>
      </p:sp>
      <p:sp>
        <p:nvSpPr>
          <p:cNvPr id="91" name="Google Shape;91;p13"/>
          <p:cNvSpPr txBox="1">
            <a:spLocks noGrp="1"/>
          </p:cNvSpPr>
          <p:nvPr>
            <p:ph type="subTitle" idx="14"/>
          </p:nvPr>
        </p:nvSpPr>
        <p:spPr>
          <a:xfrm>
            <a:off x="6622725" y="3330854"/>
            <a:ext cx="1801800" cy="54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92" name="Google Shape;92;p13"/>
          <p:cNvSpPr txBox="1">
            <a:spLocks noGrp="1"/>
          </p:cNvSpPr>
          <p:nvPr>
            <p:ph type="title" idx="15" hasCustomPrompt="1"/>
          </p:nvPr>
        </p:nvSpPr>
        <p:spPr>
          <a:xfrm>
            <a:off x="6731004" y="1974285"/>
            <a:ext cx="663900" cy="45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b="1">
                <a:solidFill>
                  <a:schemeClr val="accent2"/>
                </a:solidFill>
                <a:latin typeface="Barlow Semi Condensed"/>
                <a:ea typeface="Barlow Semi Condensed"/>
                <a:cs typeface="Barlow Semi Condensed"/>
                <a:sym typeface="Barlow Semi Condensed"/>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93" name="Google Shape;93;p13"/>
          <p:cNvSpPr/>
          <p:nvPr/>
        </p:nvSpPr>
        <p:spPr>
          <a:xfrm>
            <a:off x="8510800" y="309500"/>
            <a:ext cx="1507200" cy="1507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3"/>
          <p:cNvSpPr/>
          <p:nvPr/>
        </p:nvSpPr>
        <p:spPr>
          <a:xfrm>
            <a:off x="-435400" y="-417600"/>
            <a:ext cx="1065900" cy="1065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3"/>
          <p:cNvSpPr/>
          <p:nvPr/>
        </p:nvSpPr>
        <p:spPr>
          <a:xfrm>
            <a:off x="-854175" y="4150275"/>
            <a:ext cx="2246700" cy="22467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7716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99"/>
        <p:cNvGrpSpPr/>
        <p:nvPr/>
      </p:nvGrpSpPr>
      <p:grpSpPr>
        <a:xfrm>
          <a:off x="0" y="0"/>
          <a:ext cx="0" cy="0"/>
          <a:chOff x="0" y="0"/>
          <a:chExt cx="0" cy="0"/>
        </a:xfrm>
      </p:grpSpPr>
      <p:sp>
        <p:nvSpPr>
          <p:cNvPr id="200" name="Google Shape;200;p23"/>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201" name="Google Shape;201;p23"/>
          <p:cNvSpPr txBox="1">
            <a:spLocks noGrp="1"/>
          </p:cNvSpPr>
          <p:nvPr>
            <p:ph type="title"/>
          </p:nvPr>
        </p:nvSpPr>
        <p:spPr>
          <a:xfrm>
            <a:off x="5043426" y="1750600"/>
            <a:ext cx="2715900" cy="4641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202" name="Google Shape;202;p23"/>
          <p:cNvSpPr txBox="1">
            <a:spLocks noGrp="1"/>
          </p:cNvSpPr>
          <p:nvPr>
            <p:ph type="subTitle" idx="1"/>
          </p:nvPr>
        </p:nvSpPr>
        <p:spPr>
          <a:xfrm>
            <a:off x="5043426" y="2354900"/>
            <a:ext cx="2715900" cy="1035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03" name="Google Shape;203;p23"/>
          <p:cNvSpPr/>
          <p:nvPr/>
        </p:nvSpPr>
        <p:spPr>
          <a:xfrm>
            <a:off x="7355275" y="-733650"/>
            <a:ext cx="1507200" cy="1507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3"/>
          <p:cNvSpPr/>
          <p:nvPr/>
        </p:nvSpPr>
        <p:spPr>
          <a:xfrm>
            <a:off x="1026675" y="-680451"/>
            <a:ext cx="1128300" cy="11283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3"/>
          <p:cNvSpPr/>
          <p:nvPr/>
        </p:nvSpPr>
        <p:spPr>
          <a:xfrm>
            <a:off x="5956950" y="4303950"/>
            <a:ext cx="1557000" cy="1557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236190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000" y="648300"/>
            <a:ext cx="7713300" cy="4641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1pPr>
            <a:lvl2pPr lvl="1">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2pPr>
            <a:lvl3pPr lvl="2">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3pPr>
            <a:lvl4pPr lvl="3">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4pPr>
            <a:lvl5pPr lvl="4">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5pPr>
            <a:lvl6pPr lvl="5">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6pPr>
            <a:lvl7pPr lvl="6">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7pPr>
            <a:lvl8pPr lvl="7">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8pPr>
            <a:lvl9pPr lvl="8">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9pPr>
          </a:lstStyle>
          <a:p>
            <a:endParaRPr/>
          </a:p>
        </p:txBody>
      </p:sp>
      <p:sp>
        <p:nvSpPr>
          <p:cNvPr id="7" name="Google Shape;7;p1"/>
          <p:cNvSpPr txBox="1">
            <a:spLocks noGrp="1"/>
          </p:cNvSpPr>
          <p:nvPr>
            <p:ph type="body" idx="1"/>
          </p:nvPr>
        </p:nvSpPr>
        <p:spPr>
          <a:xfrm>
            <a:off x="714000" y="1187700"/>
            <a:ext cx="77133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1pPr>
            <a:lvl2pPr marL="914400" lvl="1" indent="-3175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2pPr>
            <a:lvl3pPr marL="1371600" lvl="2" indent="-3175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3pPr>
            <a:lvl4pPr marL="1828800" lvl="3" indent="-3175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4pPr>
            <a:lvl5pPr marL="2286000" lvl="4" indent="-3175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5pPr>
            <a:lvl6pPr marL="2743200" lvl="5" indent="-3175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6pPr>
            <a:lvl7pPr marL="3200400" lvl="6" indent="-3175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7pPr>
            <a:lvl8pPr marL="3657600" lvl="7" indent="-3175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8pPr>
            <a:lvl9pPr marL="4114800" lvl="8" indent="-3175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9pPr>
          </a:lstStyle>
          <a:p>
            <a:endParaRPr/>
          </a:p>
        </p:txBody>
      </p:sp>
      <p:sp>
        <p:nvSpPr>
          <p:cNvPr id="8" name="Google Shape;8;p1"/>
          <p:cNvSpPr txBox="1">
            <a:spLocks noGrp="1"/>
          </p:cNvSpPr>
          <p:nvPr>
            <p:ph type="sldNum" idx="12"/>
          </p:nvPr>
        </p:nvSpPr>
        <p:spPr>
          <a:xfrm>
            <a:off x="8472450" y="4663223"/>
            <a:ext cx="548700" cy="310200"/>
          </a:xfrm>
          <a:prstGeom prst="rect">
            <a:avLst/>
          </a:prstGeom>
          <a:noFill/>
          <a:ln>
            <a:noFill/>
          </a:ln>
        </p:spPr>
        <p:txBody>
          <a:bodyPr spcFirstLastPara="1" wrap="square" lIns="91425" tIns="91425" rIns="91425" bIns="91425" anchor="ctr" anchorCtr="0">
            <a:normAutofit lnSpcReduction="20000"/>
          </a:bodyPr>
          <a:lstStyle>
            <a:lvl1pPr lvl="0" algn="ctr">
              <a:buNone/>
              <a:defRPr sz="1000" b="1">
                <a:solidFill>
                  <a:schemeClr val="lt1"/>
                </a:solidFill>
                <a:latin typeface="Barlow Semi Condensed"/>
                <a:ea typeface="Barlow Semi Condensed"/>
                <a:cs typeface="Barlow Semi Condensed"/>
                <a:sym typeface="Barlow Semi Condensed"/>
              </a:defRPr>
            </a:lvl1pPr>
            <a:lvl2pPr lvl="1" algn="ctr">
              <a:buNone/>
              <a:defRPr sz="1000" b="1">
                <a:solidFill>
                  <a:schemeClr val="lt1"/>
                </a:solidFill>
                <a:latin typeface="Barlow Semi Condensed"/>
                <a:ea typeface="Barlow Semi Condensed"/>
                <a:cs typeface="Barlow Semi Condensed"/>
                <a:sym typeface="Barlow Semi Condensed"/>
              </a:defRPr>
            </a:lvl2pPr>
            <a:lvl3pPr lvl="2" algn="ctr">
              <a:buNone/>
              <a:defRPr sz="1000" b="1">
                <a:solidFill>
                  <a:schemeClr val="lt1"/>
                </a:solidFill>
                <a:latin typeface="Barlow Semi Condensed"/>
                <a:ea typeface="Barlow Semi Condensed"/>
                <a:cs typeface="Barlow Semi Condensed"/>
                <a:sym typeface="Barlow Semi Condensed"/>
              </a:defRPr>
            </a:lvl3pPr>
            <a:lvl4pPr lvl="3" algn="ctr">
              <a:buNone/>
              <a:defRPr sz="1000" b="1">
                <a:solidFill>
                  <a:schemeClr val="lt1"/>
                </a:solidFill>
                <a:latin typeface="Barlow Semi Condensed"/>
                <a:ea typeface="Barlow Semi Condensed"/>
                <a:cs typeface="Barlow Semi Condensed"/>
                <a:sym typeface="Barlow Semi Condensed"/>
              </a:defRPr>
            </a:lvl4pPr>
            <a:lvl5pPr lvl="4" algn="ctr">
              <a:buNone/>
              <a:defRPr sz="1000" b="1">
                <a:solidFill>
                  <a:schemeClr val="lt1"/>
                </a:solidFill>
                <a:latin typeface="Barlow Semi Condensed"/>
                <a:ea typeface="Barlow Semi Condensed"/>
                <a:cs typeface="Barlow Semi Condensed"/>
                <a:sym typeface="Barlow Semi Condensed"/>
              </a:defRPr>
            </a:lvl5pPr>
            <a:lvl6pPr lvl="5" algn="ctr">
              <a:buNone/>
              <a:defRPr sz="1000" b="1">
                <a:solidFill>
                  <a:schemeClr val="lt1"/>
                </a:solidFill>
                <a:latin typeface="Barlow Semi Condensed"/>
                <a:ea typeface="Barlow Semi Condensed"/>
                <a:cs typeface="Barlow Semi Condensed"/>
                <a:sym typeface="Barlow Semi Condensed"/>
              </a:defRPr>
            </a:lvl6pPr>
            <a:lvl7pPr lvl="6" algn="ctr">
              <a:buNone/>
              <a:defRPr sz="1000" b="1">
                <a:solidFill>
                  <a:schemeClr val="lt1"/>
                </a:solidFill>
                <a:latin typeface="Barlow Semi Condensed"/>
                <a:ea typeface="Barlow Semi Condensed"/>
                <a:cs typeface="Barlow Semi Condensed"/>
                <a:sym typeface="Barlow Semi Condensed"/>
              </a:defRPr>
            </a:lvl7pPr>
            <a:lvl8pPr lvl="7" algn="ctr">
              <a:buNone/>
              <a:defRPr sz="1000" b="1">
                <a:solidFill>
                  <a:schemeClr val="lt1"/>
                </a:solidFill>
                <a:latin typeface="Barlow Semi Condensed"/>
                <a:ea typeface="Barlow Semi Condensed"/>
                <a:cs typeface="Barlow Semi Condensed"/>
                <a:sym typeface="Barlow Semi Condensed"/>
              </a:defRPr>
            </a:lvl8pPr>
            <a:lvl9pPr lvl="8" algn="ctr">
              <a:buNone/>
              <a:defRPr sz="1000" b="1">
                <a:solidFill>
                  <a:schemeClr val="lt1"/>
                </a:solidFill>
                <a:latin typeface="Barlow Semi Condensed"/>
                <a:ea typeface="Barlow Semi Condensed"/>
                <a:cs typeface="Barlow Semi Condensed"/>
                <a:sym typeface="Barlow Semi Condensed"/>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65" r:id="rId3"/>
    <p:sldLayoutId id="2147483676" r:id="rId4"/>
    <p:sldLayoutId id="2147483677" r:id="rId5"/>
    <p:sldLayoutId id="2147483681" r:id="rId6"/>
    <p:sldLayoutId id="2147483682" r:id="rId7"/>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2.xml"/><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268;p35">
            <a:extLst>
              <a:ext uri="{FF2B5EF4-FFF2-40B4-BE49-F238E27FC236}">
                <a16:creationId xmlns:a16="http://schemas.microsoft.com/office/drawing/2014/main" id="{8E9DE6FE-4038-6383-3D7F-482A110E458A}"/>
              </a:ext>
            </a:extLst>
          </p:cNvPr>
          <p:cNvSpPr/>
          <p:nvPr/>
        </p:nvSpPr>
        <p:spPr>
          <a:xfrm>
            <a:off x="636773" y="724068"/>
            <a:ext cx="929238" cy="929238"/>
          </a:xfrm>
          <a:prstGeom prst="ellipse">
            <a:avLst/>
          </a:prstGeom>
          <a:solidFill>
            <a:schemeClr val="accent3">
              <a:alpha val="435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a:extLst>
              <a:ext uri="{FF2B5EF4-FFF2-40B4-BE49-F238E27FC236}">
                <a16:creationId xmlns:a16="http://schemas.microsoft.com/office/drawing/2014/main" id="{EBF1F1F2-95DA-E37B-8139-90A82E53C5F1}"/>
              </a:ext>
            </a:extLst>
          </p:cNvPr>
          <p:cNvSpPr>
            <a:spLocks noGrp="1"/>
          </p:cNvSpPr>
          <p:nvPr>
            <p:ph type="ctrTitle"/>
          </p:nvPr>
        </p:nvSpPr>
        <p:spPr>
          <a:xfrm>
            <a:off x="1736117" y="1460376"/>
            <a:ext cx="5671766" cy="1529009"/>
          </a:xfrm>
        </p:spPr>
        <p:txBody>
          <a:bodyPr/>
          <a:lstStyle/>
          <a:p>
            <a:pPr algn="ctr"/>
            <a:r>
              <a:rPr lang="en-US" sz="4400" dirty="0"/>
              <a:t>Tutorial 6</a:t>
            </a:r>
            <a:br>
              <a:rPr lang="en-US" sz="4400" dirty="0"/>
            </a:br>
            <a:r>
              <a:rPr lang="en-US" sz="2000" dirty="0"/>
              <a:t>Hashing, Collisions</a:t>
            </a:r>
            <a:endParaRPr lang="en-SG" sz="4400" dirty="0"/>
          </a:p>
        </p:txBody>
      </p:sp>
      <p:sp>
        <p:nvSpPr>
          <p:cNvPr id="3" name="Subtitle 2">
            <a:extLst>
              <a:ext uri="{FF2B5EF4-FFF2-40B4-BE49-F238E27FC236}">
                <a16:creationId xmlns:a16="http://schemas.microsoft.com/office/drawing/2014/main" id="{85FBFA1C-782C-8AF0-B5A3-193DB0D88290}"/>
              </a:ext>
            </a:extLst>
          </p:cNvPr>
          <p:cNvSpPr>
            <a:spLocks noGrp="1"/>
          </p:cNvSpPr>
          <p:nvPr>
            <p:ph type="subTitle" idx="1"/>
          </p:nvPr>
        </p:nvSpPr>
        <p:spPr>
          <a:xfrm rot="21443687">
            <a:off x="842389" y="3666867"/>
            <a:ext cx="2328530" cy="442800"/>
          </a:xfrm>
        </p:spPr>
        <p:txBody>
          <a:bodyPr/>
          <a:lstStyle/>
          <a:p>
            <a:r>
              <a:rPr lang="en-US" sz="2000" b="1" dirty="0">
                <a:latin typeface="Barlow Semi Condensed" panose="00000506000000000000" pitchFamily="2" charset="0"/>
              </a:rPr>
              <a:t>Original Slides By:</a:t>
            </a:r>
            <a:endParaRPr lang="en-SG" sz="2000" dirty="0">
              <a:latin typeface="Barlow Semi Condensed" panose="00000506000000000000" pitchFamily="2" charset="0"/>
            </a:endParaRPr>
          </a:p>
        </p:txBody>
      </p:sp>
      <p:sp>
        <p:nvSpPr>
          <p:cNvPr id="5" name="Google Shape;294;p35">
            <a:extLst>
              <a:ext uri="{FF2B5EF4-FFF2-40B4-BE49-F238E27FC236}">
                <a16:creationId xmlns:a16="http://schemas.microsoft.com/office/drawing/2014/main" id="{1D692899-9F27-1151-6F10-A826F35A071C}"/>
              </a:ext>
            </a:extLst>
          </p:cNvPr>
          <p:cNvSpPr/>
          <p:nvPr/>
        </p:nvSpPr>
        <p:spPr>
          <a:xfrm>
            <a:off x="7515500" y="-1188125"/>
            <a:ext cx="2810100" cy="28101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95;p35">
            <a:extLst>
              <a:ext uri="{FF2B5EF4-FFF2-40B4-BE49-F238E27FC236}">
                <a16:creationId xmlns:a16="http://schemas.microsoft.com/office/drawing/2014/main" id="{2BEDDFA9-40C9-5136-6359-4CCB7C5018D5}"/>
              </a:ext>
            </a:extLst>
          </p:cNvPr>
          <p:cNvSpPr/>
          <p:nvPr/>
        </p:nvSpPr>
        <p:spPr>
          <a:xfrm>
            <a:off x="7992250" y="-711375"/>
            <a:ext cx="1856700" cy="1856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Subtitle 2">
            <a:extLst>
              <a:ext uri="{FF2B5EF4-FFF2-40B4-BE49-F238E27FC236}">
                <a16:creationId xmlns:a16="http://schemas.microsoft.com/office/drawing/2014/main" id="{65395B73-5060-3B79-353A-9013ADE192F6}"/>
              </a:ext>
            </a:extLst>
          </p:cNvPr>
          <p:cNvSpPr txBox="1">
            <a:spLocks/>
          </p:cNvSpPr>
          <p:nvPr/>
        </p:nvSpPr>
        <p:spPr>
          <a:xfrm rot="21443687">
            <a:off x="1093122" y="4119011"/>
            <a:ext cx="3285624" cy="706772"/>
          </a:xfrm>
          <a:prstGeom prst="rect">
            <a:avLst/>
          </a:pr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800"/>
              <a:buFont typeface="Barlow Semi Condensed Medium"/>
              <a:buNone/>
              <a:defRPr sz="1800" b="0" i="0" u="none" strike="noStrike" cap="none">
                <a:solidFill>
                  <a:schemeClr val="lt1"/>
                </a:solidFill>
                <a:latin typeface="Barlow Semi Condensed Medium"/>
                <a:ea typeface="Barlow Semi Condensed Medium"/>
                <a:cs typeface="Barlow Semi Condensed Medium"/>
                <a:sym typeface="Barlow Semi Condensed Medium"/>
              </a:defRPr>
            </a:lvl1pPr>
            <a:lvl2pPr marL="914400" marR="0" lvl="1" indent="-317500" algn="ctr" rtl="0">
              <a:lnSpc>
                <a:spcPct val="100000"/>
              </a:lnSpc>
              <a:spcBef>
                <a:spcPts val="0"/>
              </a:spcBef>
              <a:spcAft>
                <a:spcPts val="0"/>
              </a:spcAft>
              <a:buClr>
                <a:schemeClr val="lt1"/>
              </a:buClr>
              <a:buSzPts val="1800"/>
              <a:buFont typeface="Barlow Semi Condensed Medium"/>
              <a:buNone/>
              <a:defRPr sz="1800" b="0" i="0" u="none" strike="noStrike" cap="none">
                <a:solidFill>
                  <a:schemeClr val="lt1"/>
                </a:solidFill>
                <a:latin typeface="Barlow Semi Condensed Medium"/>
                <a:ea typeface="Barlow Semi Condensed Medium"/>
                <a:cs typeface="Barlow Semi Condensed Medium"/>
                <a:sym typeface="Barlow Semi Condensed Medium"/>
              </a:defRPr>
            </a:lvl2pPr>
            <a:lvl3pPr marL="1371600" marR="0" lvl="2" indent="-317500" algn="ctr" rtl="0">
              <a:lnSpc>
                <a:spcPct val="100000"/>
              </a:lnSpc>
              <a:spcBef>
                <a:spcPts val="0"/>
              </a:spcBef>
              <a:spcAft>
                <a:spcPts val="0"/>
              </a:spcAft>
              <a:buClr>
                <a:schemeClr val="lt1"/>
              </a:buClr>
              <a:buSzPts val="1800"/>
              <a:buFont typeface="Barlow Semi Condensed Medium"/>
              <a:buNone/>
              <a:defRPr sz="1800" b="0" i="0" u="none" strike="noStrike" cap="none">
                <a:solidFill>
                  <a:schemeClr val="lt1"/>
                </a:solidFill>
                <a:latin typeface="Barlow Semi Condensed Medium"/>
                <a:ea typeface="Barlow Semi Condensed Medium"/>
                <a:cs typeface="Barlow Semi Condensed Medium"/>
                <a:sym typeface="Barlow Semi Condensed Medium"/>
              </a:defRPr>
            </a:lvl3pPr>
            <a:lvl4pPr marL="1828800" marR="0" lvl="3" indent="-317500" algn="ctr" rtl="0">
              <a:lnSpc>
                <a:spcPct val="100000"/>
              </a:lnSpc>
              <a:spcBef>
                <a:spcPts val="0"/>
              </a:spcBef>
              <a:spcAft>
                <a:spcPts val="0"/>
              </a:spcAft>
              <a:buClr>
                <a:schemeClr val="lt1"/>
              </a:buClr>
              <a:buSzPts val="1800"/>
              <a:buFont typeface="Barlow Semi Condensed Medium"/>
              <a:buNone/>
              <a:defRPr sz="1800" b="0" i="0" u="none" strike="noStrike" cap="none">
                <a:solidFill>
                  <a:schemeClr val="lt1"/>
                </a:solidFill>
                <a:latin typeface="Barlow Semi Condensed Medium"/>
                <a:ea typeface="Barlow Semi Condensed Medium"/>
                <a:cs typeface="Barlow Semi Condensed Medium"/>
                <a:sym typeface="Barlow Semi Condensed Medium"/>
              </a:defRPr>
            </a:lvl4pPr>
            <a:lvl5pPr marL="2286000" marR="0" lvl="4" indent="-317500" algn="ctr" rtl="0">
              <a:lnSpc>
                <a:spcPct val="100000"/>
              </a:lnSpc>
              <a:spcBef>
                <a:spcPts val="0"/>
              </a:spcBef>
              <a:spcAft>
                <a:spcPts val="0"/>
              </a:spcAft>
              <a:buClr>
                <a:schemeClr val="lt1"/>
              </a:buClr>
              <a:buSzPts val="1800"/>
              <a:buFont typeface="Barlow Semi Condensed Medium"/>
              <a:buNone/>
              <a:defRPr sz="1800" b="0" i="0" u="none" strike="noStrike" cap="none">
                <a:solidFill>
                  <a:schemeClr val="lt1"/>
                </a:solidFill>
                <a:latin typeface="Barlow Semi Condensed Medium"/>
                <a:ea typeface="Barlow Semi Condensed Medium"/>
                <a:cs typeface="Barlow Semi Condensed Medium"/>
                <a:sym typeface="Barlow Semi Condensed Medium"/>
              </a:defRPr>
            </a:lvl5pPr>
            <a:lvl6pPr marL="2743200" marR="0" lvl="5" indent="-317500" algn="ctr" rtl="0">
              <a:lnSpc>
                <a:spcPct val="100000"/>
              </a:lnSpc>
              <a:spcBef>
                <a:spcPts val="0"/>
              </a:spcBef>
              <a:spcAft>
                <a:spcPts val="0"/>
              </a:spcAft>
              <a:buClr>
                <a:schemeClr val="lt1"/>
              </a:buClr>
              <a:buSzPts val="1800"/>
              <a:buFont typeface="Barlow Semi Condensed Medium"/>
              <a:buNone/>
              <a:defRPr sz="1800" b="0" i="0" u="none" strike="noStrike" cap="none">
                <a:solidFill>
                  <a:schemeClr val="lt1"/>
                </a:solidFill>
                <a:latin typeface="Barlow Semi Condensed Medium"/>
                <a:ea typeface="Barlow Semi Condensed Medium"/>
                <a:cs typeface="Barlow Semi Condensed Medium"/>
                <a:sym typeface="Barlow Semi Condensed Medium"/>
              </a:defRPr>
            </a:lvl6pPr>
            <a:lvl7pPr marL="3200400" marR="0" lvl="6" indent="-317500" algn="ctr" rtl="0">
              <a:lnSpc>
                <a:spcPct val="100000"/>
              </a:lnSpc>
              <a:spcBef>
                <a:spcPts val="0"/>
              </a:spcBef>
              <a:spcAft>
                <a:spcPts val="0"/>
              </a:spcAft>
              <a:buClr>
                <a:schemeClr val="lt1"/>
              </a:buClr>
              <a:buSzPts val="1800"/>
              <a:buFont typeface="Barlow Semi Condensed Medium"/>
              <a:buNone/>
              <a:defRPr sz="1800" b="0" i="0" u="none" strike="noStrike" cap="none">
                <a:solidFill>
                  <a:schemeClr val="lt1"/>
                </a:solidFill>
                <a:latin typeface="Barlow Semi Condensed Medium"/>
                <a:ea typeface="Barlow Semi Condensed Medium"/>
                <a:cs typeface="Barlow Semi Condensed Medium"/>
                <a:sym typeface="Barlow Semi Condensed Medium"/>
              </a:defRPr>
            </a:lvl7pPr>
            <a:lvl8pPr marL="3657600" marR="0" lvl="7" indent="-317500" algn="ctr" rtl="0">
              <a:lnSpc>
                <a:spcPct val="100000"/>
              </a:lnSpc>
              <a:spcBef>
                <a:spcPts val="0"/>
              </a:spcBef>
              <a:spcAft>
                <a:spcPts val="0"/>
              </a:spcAft>
              <a:buClr>
                <a:schemeClr val="lt1"/>
              </a:buClr>
              <a:buSzPts val="1800"/>
              <a:buFont typeface="Barlow Semi Condensed Medium"/>
              <a:buNone/>
              <a:defRPr sz="1800" b="0" i="0" u="none" strike="noStrike" cap="none">
                <a:solidFill>
                  <a:schemeClr val="lt1"/>
                </a:solidFill>
                <a:latin typeface="Barlow Semi Condensed Medium"/>
                <a:ea typeface="Barlow Semi Condensed Medium"/>
                <a:cs typeface="Barlow Semi Condensed Medium"/>
                <a:sym typeface="Barlow Semi Condensed Medium"/>
              </a:defRPr>
            </a:lvl8pPr>
            <a:lvl9pPr marL="4114800" marR="0" lvl="8" indent="-317500" algn="ctr" rtl="0">
              <a:lnSpc>
                <a:spcPct val="100000"/>
              </a:lnSpc>
              <a:spcBef>
                <a:spcPts val="0"/>
              </a:spcBef>
              <a:spcAft>
                <a:spcPts val="0"/>
              </a:spcAft>
              <a:buClr>
                <a:schemeClr val="lt1"/>
              </a:buClr>
              <a:buSzPts val="1800"/>
              <a:buFont typeface="Barlow Semi Condensed Medium"/>
              <a:buNone/>
              <a:defRPr sz="1800" b="0" i="0" u="none" strike="noStrike" cap="none">
                <a:solidFill>
                  <a:schemeClr val="lt1"/>
                </a:solidFill>
                <a:latin typeface="Barlow Semi Condensed Medium"/>
                <a:ea typeface="Barlow Semi Condensed Medium"/>
                <a:cs typeface="Barlow Semi Condensed Medium"/>
                <a:sym typeface="Barlow Semi Condensed Medium"/>
              </a:defRPr>
            </a:lvl9pPr>
          </a:lstStyle>
          <a:p>
            <a:r>
              <a:rPr lang="en-US" dirty="0"/>
              <a:t>Jason Christopher (@jasonc21)</a:t>
            </a:r>
          </a:p>
          <a:p>
            <a:r>
              <a:rPr lang="en-US" dirty="0"/>
              <a:t>jason.christopher@u.nus.edu</a:t>
            </a:r>
            <a:endParaRPr lang="en-SG" dirty="0"/>
          </a:p>
        </p:txBody>
      </p:sp>
    </p:spTree>
    <p:extLst>
      <p:ext uri="{BB962C8B-B14F-4D97-AF65-F5344CB8AC3E}">
        <p14:creationId xmlns:p14="http://schemas.microsoft.com/office/powerpoint/2010/main" val="23618008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10</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Hashing – Chaining</a:t>
            </a:r>
            <a:endParaRPr dirty="0"/>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423633" y="3232876"/>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latin typeface="Montserrat SemiBold" pitchFamily="2" charset="0"/>
              </a:rPr>
              <a:t>“super”</a:t>
            </a:r>
          </a:p>
        </p:txBody>
      </p:sp>
      <p:sp>
        <p:nvSpPr>
          <p:cNvPr id="9" name="Google Shape;336;p36">
            <a:extLst>
              <a:ext uri="{FF2B5EF4-FFF2-40B4-BE49-F238E27FC236}">
                <a16:creationId xmlns:a16="http://schemas.microsoft.com/office/drawing/2014/main" id="{4ED90CDA-2668-D0AC-38D9-D0109A6046DF}"/>
              </a:ext>
            </a:extLst>
          </p:cNvPr>
          <p:cNvSpPr txBox="1">
            <a:spLocks/>
          </p:cNvSpPr>
          <p:nvPr/>
        </p:nvSpPr>
        <p:spPr>
          <a:xfrm>
            <a:off x="3428713" y="3228957"/>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latin typeface="Montserrat SemiBold" pitchFamily="2" charset="0"/>
              </a:rPr>
              <a:t>0x112233</a:t>
            </a:r>
          </a:p>
        </p:txBody>
      </p:sp>
      <p:sp>
        <p:nvSpPr>
          <p:cNvPr id="10" name="Google Shape;336;p36">
            <a:extLst>
              <a:ext uri="{FF2B5EF4-FFF2-40B4-BE49-F238E27FC236}">
                <a16:creationId xmlns:a16="http://schemas.microsoft.com/office/drawing/2014/main" id="{88153C6E-FD4E-ED9A-9586-E2C060470126}"/>
              </a:ext>
            </a:extLst>
          </p:cNvPr>
          <p:cNvSpPr txBox="1">
            <a:spLocks/>
          </p:cNvSpPr>
          <p:nvPr/>
        </p:nvSpPr>
        <p:spPr>
          <a:xfrm>
            <a:off x="3428713" y="2802285"/>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solidFill>
                  <a:schemeClr val="bg1">
                    <a:lumMod val="50000"/>
                  </a:schemeClr>
                </a:solidFill>
                <a:latin typeface="Montserrat SemiBold" pitchFamily="2" charset="0"/>
              </a:rPr>
              <a:t>0x112232</a:t>
            </a:r>
          </a:p>
        </p:txBody>
      </p:sp>
      <p:sp>
        <p:nvSpPr>
          <p:cNvPr id="11" name="Google Shape;336;p36">
            <a:extLst>
              <a:ext uri="{FF2B5EF4-FFF2-40B4-BE49-F238E27FC236}">
                <a16:creationId xmlns:a16="http://schemas.microsoft.com/office/drawing/2014/main" id="{08841BDD-DE0F-DAD9-409B-AABA7C2C65E4}"/>
              </a:ext>
            </a:extLst>
          </p:cNvPr>
          <p:cNvSpPr txBox="1">
            <a:spLocks/>
          </p:cNvSpPr>
          <p:nvPr/>
        </p:nvSpPr>
        <p:spPr>
          <a:xfrm>
            <a:off x="3428713" y="2375614"/>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solidFill>
                  <a:schemeClr val="bg1">
                    <a:lumMod val="50000"/>
                  </a:schemeClr>
                </a:solidFill>
                <a:latin typeface="Montserrat SemiBold" pitchFamily="2" charset="0"/>
              </a:rPr>
              <a:t>0x112231</a:t>
            </a:r>
          </a:p>
        </p:txBody>
      </p:sp>
      <p:sp>
        <p:nvSpPr>
          <p:cNvPr id="14" name="Google Shape;336;p36">
            <a:extLst>
              <a:ext uri="{FF2B5EF4-FFF2-40B4-BE49-F238E27FC236}">
                <a16:creationId xmlns:a16="http://schemas.microsoft.com/office/drawing/2014/main" id="{260FCFDC-A7AC-68FB-5E32-E21320CC9AA2}"/>
              </a:ext>
            </a:extLst>
          </p:cNvPr>
          <p:cNvSpPr txBox="1">
            <a:spLocks/>
          </p:cNvSpPr>
          <p:nvPr/>
        </p:nvSpPr>
        <p:spPr>
          <a:xfrm>
            <a:off x="5767738" y="3228957"/>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latin typeface="Montserrat SemiBold" pitchFamily="2" charset="0"/>
              </a:rPr>
              <a:t>“value”</a:t>
            </a:r>
          </a:p>
        </p:txBody>
      </p:sp>
      <p:sp>
        <p:nvSpPr>
          <p:cNvPr id="17" name="Google Shape;336;p36">
            <a:extLst>
              <a:ext uri="{FF2B5EF4-FFF2-40B4-BE49-F238E27FC236}">
                <a16:creationId xmlns:a16="http://schemas.microsoft.com/office/drawing/2014/main" id="{CD70149B-7999-7C2A-9DE8-C7C3E3AAE3BA}"/>
              </a:ext>
            </a:extLst>
          </p:cNvPr>
          <p:cNvSpPr txBox="1">
            <a:spLocks/>
          </p:cNvSpPr>
          <p:nvPr/>
        </p:nvSpPr>
        <p:spPr>
          <a:xfrm>
            <a:off x="3884578" y="1330510"/>
            <a:ext cx="1820788"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1600" dirty="0">
                <a:latin typeface="Montserrat SemiBold" pitchFamily="2" charset="0"/>
              </a:rPr>
              <a:t>Table (array)</a:t>
            </a:r>
          </a:p>
        </p:txBody>
      </p:sp>
      <p:sp>
        <p:nvSpPr>
          <p:cNvPr id="18" name="Google Shape;336;p36">
            <a:extLst>
              <a:ext uri="{FF2B5EF4-FFF2-40B4-BE49-F238E27FC236}">
                <a16:creationId xmlns:a16="http://schemas.microsoft.com/office/drawing/2014/main" id="{B187E2C7-B8B3-3372-0803-38F7E6BA4004}"/>
              </a:ext>
            </a:extLst>
          </p:cNvPr>
          <p:cNvSpPr txBox="1">
            <a:spLocks/>
          </p:cNvSpPr>
          <p:nvPr/>
        </p:nvSpPr>
        <p:spPr>
          <a:xfrm>
            <a:off x="3595489" y="1909537"/>
            <a:ext cx="103270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1600" dirty="0">
                <a:latin typeface="Montserrat SemiBold" pitchFamily="2" charset="0"/>
              </a:rPr>
              <a:t>index</a:t>
            </a:r>
          </a:p>
        </p:txBody>
      </p:sp>
      <p:sp>
        <p:nvSpPr>
          <p:cNvPr id="19" name="Google Shape;336;p36">
            <a:extLst>
              <a:ext uri="{FF2B5EF4-FFF2-40B4-BE49-F238E27FC236}">
                <a16:creationId xmlns:a16="http://schemas.microsoft.com/office/drawing/2014/main" id="{808C295B-7278-6FDF-D501-61B57BECF4D9}"/>
              </a:ext>
            </a:extLst>
          </p:cNvPr>
          <p:cNvSpPr txBox="1">
            <a:spLocks/>
          </p:cNvSpPr>
          <p:nvPr/>
        </p:nvSpPr>
        <p:spPr>
          <a:xfrm>
            <a:off x="4961748" y="1909537"/>
            <a:ext cx="103270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1600" dirty="0">
                <a:latin typeface="Montserrat SemiBold" pitchFamily="2" charset="0"/>
              </a:rPr>
              <a:t>value</a:t>
            </a:r>
          </a:p>
        </p:txBody>
      </p:sp>
      <p:sp>
        <p:nvSpPr>
          <p:cNvPr id="24" name="Google Shape;336;p36">
            <a:extLst>
              <a:ext uri="{FF2B5EF4-FFF2-40B4-BE49-F238E27FC236}">
                <a16:creationId xmlns:a16="http://schemas.microsoft.com/office/drawing/2014/main" id="{74D0729E-65EE-0B8A-EF15-08D8F2673E66}"/>
              </a:ext>
            </a:extLst>
          </p:cNvPr>
          <p:cNvSpPr txBox="1">
            <a:spLocks/>
          </p:cNvSpPr>
          <p:nvPr/>
        </p:nvSpPr>
        <p:spPr>
          <a:xfrm>
            <a:off x="4794972" y="2802285"/>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latin typeface="Montserrat SemiBold" pitchFamily="2" charset="0"/>
              </a:rPr>
              <a:t>-</a:t>
            </a:r>
          </a:p>
        </p:txBody>
      </p:sp>
      <p:sp>
        <p:nvSpPr>
          <p:cNvPr id="25" name="Google Shape;336;p36">
            <a:extLst>
              <a:ext uri="{FF2B5EF4-FFF2-40B4-BE49-F238E27FC236}">
                <a16:creationId xmlns:a16="http://schemas.microsoft.com/office/drawing/2014/main" id="{884AD269-7A4E-463E-2648-B36B51058BFC}"/>
              </a:ext>
            </a:extLst>
          </p:cNvPr>
          <p:cNvSpPr txBox="1">
            <a:spLocks/>
          </p:cNvSpPr>
          <p:nvPr/>
        </p:nvSpPr>
        <p:spPr>
          <a:xfrm>
            <a:off x="4794972" y="2373637"/>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latin typeface="Montserrat SemiBold" pitchFamily="2" charset="0"/>
              </a:rPr>
              <a:t>-</a:t>
            </a:r>
          </a:p>
        </p:txBody>
      </p:sp>
      <p:sp>
        <p:nvSpPr>
          <p:cNvPr id="2" name="Google Shape;336;p36">
            <a:extLst>
              <a:ext uri="{FF2B5EF4-FFF2-40B4-BE49-F238E27FC236}">
                <a16:creationId xmlns:a16="http://schemas.microsoft.com/office/drawing/2014/main" id="{BF0A677D-431D-2BC8-7821-33B2763662C0}"/>
              </a:ext>
            </a:extLst>
          </p:cNvPr>
          <p:cNvSpPr txBox="1">
            <a:spLocks/>
          </p:cNvSpPr>
          <p:nvPr/>
        </p:nvSpPr>
        <p:spPr>
          <a:xfrm>
            <a:off x="720256" y="1330510"/>
            <a:ext cx="2353684"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000" u="sng" dirty="0">
                <a:latin typeface="Montserrat SemiBold" pitchFamily="2" charset="0"/>
              </a:rPr>
              <a:t>Chaining</a:t>
            </a:r>
          </a:p>
          <a:p>
            <a:endParaRPr lang="en-US" sz="1050" dirty="0">
              <a:latin typeface="Montserrat SemiBold" pitchFamily="2" charset="0"/>
            </a:endParaRPr>
          </a:p>
          <a:p>
            <a:r>
              <a:rPr lang="en-US" sz="2000" dirty="0">
                <a:latin typeface="Montserrat SemiBold" pitchFamily="2" charset="0"/>
              </a:rPr>
              <a:t>Hash table now points to linked list of values</a:t>
            </a:r>
          </a:p>
        </p:txBody>
      </p:sp>
      <p:sp>
        <p:nvSpPr>
          <p:cNvPr id="5" name="Google Shape;336;p36">
            <a:extLst>
              <a:ext uri="{FF2B5EF4-FFF2-40B4-BE49-F238E27FC236}">
                <a16:creationId xmlns:a16="http://schemas.microsoft.com/office/drawing/2014/main" id="{6A86B73E-876F-7529-5B73-4F9BF6683836}"/>
              </a:ext>
            </a:extLst>
          </p:cNvPr>
          <p:cNvSpPr txBox="1">
            <a:spLocks/>
          </p:cNvSpPr>
          <p:nvPr/>
        </p:nvSpPr>
        <p:spPr>
          <a:xfrm>
            <a:off x="3428713" y="3655627"/>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solidFill>
                  <a:schemeClr val="bg1">
                    <a:lumMod val="50000"/>
                  </a:schemeClr>
                </a:solidFill>
                <a:latin typeface="Montserrat SemiBold" pitchFamily="2" charset="0"/>
              </a:rPr>
              <a:t>0x112234</a:t>
            </a:r>
          </a:p>
        </p:txBody>
      </p:sp>
      <p:sp>
        <p:nvSpPr>
          <p:cNvPr id="16" name="Google Shape;336;p36">
            <a:extLst>
              <a:ext uri="{FF2B5EF4-FFF2-40B4-BE49-F238E27FC236}">
                <a16:creationId xmlns:a16="http://schemas.microsoft.com/office/drawing/2014/main" id="{4541424E-6250-035E-96BD-9E77B41C8D56}"/>
              </a:ext>
            </a:extLst>
          </p:cNvPr>
          <p:cNvSpPr txBox="1">
            <a:spLocks/>
          </p:cNvSpPr>
          <p:nvPr/>
        </p:nvSpPr>
        <p:spPr>
          <a:xfrm>
            <a:off x="4794972" y="3655627"/>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latin typeface="Montserrat SemiBold" pitchFamily="2" charset="0"/>
              </a:rPr>
              <a:t>-</a:t>
            </a:r>
          </a:p>
        </p:txBody>
      </p:sp>
      <p:cxnSp>
        <p:nvCxnSpPr>
          <p:cNvPr id="12" name="Straight Arrow Connector 11">
            <a:extLst>
              <a:ext uri="{FF2B5EF4-FFF2-40B4-BE49-F238E27FC236}">
                <a16:creationId xmlns:a16="http://schemas.microsoft.com/office/drawing/2014/main" id="{51CC9FDD-FF44-CE9F-9548-27051A0DD855}"/>
              </a:ext>
            </a:extLst>
          </p:cNvPr>
          <p:cNvCxnSpPr/>
          <p:nvPr/>
        </p:nvCxnSpPr>
        <p:spPr>
          <a:xfrm>
            <a:off x="5426507" y="3482502"/>
            <a:ext cx="395591"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8854593-5956-C766-7F33-6B4112B8A6E9}"/>
              </a:ext>
            </a:extLst>
          </p:cNvPr>
          <p:cNvCxnSpPr/>
          <p:nvPr/>
        </p:nvCxnSpPr>
        <p:spPr>
          <a:xfrm>
            <a:off x="7073724" y="3482502"/>
            <a:ext cx="395591"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04122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100</a:t>
            </a:fld>
            <a:endParaRPr/>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64400"/>
            <a:ext cx="744702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600" dirty="0">
                <a:latin typeface="Montserrat SemiBold" pitchFamily="2" charset="0"/>
              </a:rPr>
              <a:t>Implement a data structure </a:t>
            </a:r>
            <a:r>
              <a:rPr lang="en-US" sz="1600" dirty="0" err="1">
                <a:latin typeface="Montserrat SemiBold" pitchFamily="2" charset="0"/>
              </a:rPr>
              <a:t>RandomizedSet</a:t>
            </a:r>
            <a:r>
              <a:rPr lang="en-US" sz="1600" dirty="0">
                <a:latin typeface="Montserrat SemiBold" pitchFamily="2" charset="0"/>
              </a:rPr>
              <a:t> with the following operations:</a:t>
            </a:r>
          </a:p>
          <a:p>
            <a:endParaRPr lang="en-US" sz="800" dirty="0">
              <a:latin typeface="Montserrat SemiBold" pitchFamily="2" charset="0"/>
            </a:endParaRPr>
          </a:p>
          <a:p>
            <a:r>
              <a:rPr lang="en-US" sz="1600" dirty="0">
                <a:latin typeface="Montserrat SemiBold" pitchFamily="2" charset="0"/>
              </a:rPr>
              <a:t>1. </a:t>
            </a:r>
            <a:r>
              <a:rPr lang="en-US" sz="1600" dirty="0" err="1">
                <a:latin typeface="Montserrat SemiBold" pitchFamily="2" charset="0"/>
              </a:rPr>
              <a:t>RandomizedSet</a:t>
            </a:r>
            <a:r>
              <a:rPr lang="en-US" sz="1600" dirty="0">
                <a:latin typeface="Montserrat SemiBold" pitchFamily="2" charset="0"/>
              </a:rPr>
              <a:t>() which initializes the data structure.</a:t>
            </a:r>
          </a:p>
          <a:p>
            <a:endParaRPr lang="en-US" sz="800" dirty="0">
              <a:latin typeface="Montserrat SemiBold" pitchFamily="2" charset="0"/>
            </a:endParaRPr>
          </a:p>
          <a:p>
            <a:r>
              <a:rPr lang="en-US" sz="1600" dirty="0">
                <a:latin typeface="Montserrat SemiBold" pitchFamily="2" charset="0"/>
              </a:rPr>
              <a:t>2. Insert(</a:t>
            </a:r>
            <a:r>
              <a:rPr lang="en-US" sz="1600" dirty="0" err="1">
                <a:latin typeface="Montserrat SemiBold" pitchFamily="2" charset="0"/>
              </a:rPr>
              <a:t>val</a:t>
            </a:r>
            <a:r>
              <a:rPr lang="en-US" sz="1600" dirty="0">
                <a:latin typeface="Montserrat SemiBold" pitchFamily="2" charset="0"/>
              </a:rPr>
              <a:t>) which inserts an item </a:t>
            </a:r>
            <a:r>
              <a:rPr lang="en-US" sz="1600" dirty="0" err="1">
                <a:latin typeface="Montserrat SemiBold" pitchFamily="2" charset="0"/>
              </a:rPr>
              <a:t>val</a:t>
            </a:r>
            <a:r>
              <a:rPr lang="en-US" sz="1600" dirty="0">
                <a:latin typeface="Montserrat SemiBold" pitchFamily="2" charset="0"/>
              </a:rPr>
              <a:t> into the set if not present.</a:t>
            </a:r>
          </a:p>
          <a:p>
            <a:endParaRPr lang="en-US" sz="800" dirty="0">
              <a:latin typeface="Montserrat SemiBold" pitchFamily="2" charset="0"/>
            </a:endParaRPr>
          </a:p>
          <a:p>
            <a:r>
              <a:rPr lang="en-US" sz="1600" dirty="0">
                <a:latin typeface="Montserrat SemiBold" pitchFamily="2" charset="0"/>
              </a:rPr>
              <a:t>3. Remove(</a:t>
            </a:r>
            <a:r>
              <a:rPr lang="en-US" sz="1600" dirty="0" err="1">
                <a:latin typeface="Montserrat SemiBold" pitchFamily="2" charset="0"/>
              </a:rPr>
              <a:t>val</a:t>
            </a:r>
            <a:r>
              <a:rPr lang="en-US" sz="1600" dirty="0">
                <a:latin typeface="Montserrat SemiBold" pitchFamily="2" charset="0"/>
              </a:rPr>
              <a:t>) which removes the item </a:t>
            </a:r>
            <a:r>
              <a:rPr lang="en-US" sz="1600" dirty="0" err="1">
                <a:latin typeface="Montserrat SemiBold" pitchFamily="2" charset="0"/>
              </a:rPr>
              <a:t>val</a:t>
            </a:r>
            <a:r>
              <a:rPr lang="en-US" sz="1600" dirty="0">
                <a:latin typeface="Montserrat SemiBold" pitchFamily="2" charset="0"/>
              </a:rPr>
              <a:t> from the set if present.</a:t>
            </a:r>
          </a:p>
          <a:p>
            <a:endParaRPr lang="en-US" sz="900" dirty="0">
              <a:latin typeface="Montserrat SemiBold" pitchFamily="2" charset="0"/>
            </a:endParaRPr>
          </a:p>
          <a:p>
            <a:r>
              <a:rPr lang="en-US" sz="1600" dirty="0">
                <a:latin typeface="Montserrat SemiBold" pitchFamily="2" charset="0"/>
              </a:rPr>
              <a:t>4. </a:t>
            </a:r>
            <a:r>
              <a:rPr lang="en-US" sz="1600" dirty="0" err="1">
                <a:latin typeface="Montserrat SemiBold" pitchFamily="2" charset="0"/>
              </a:rPr>
              <a:t>GetRandom</a:t>
            </a:r>
            <a:r>
              <a:rPr lang="en-US" sz="1600" dirty="0">
                <a:latin typeface="Montserrat SemiBold" pitchFamily="2" charset="0"/>
              </a:rPr>
              <a:t>() which returns a random element from the current set of elements. Every element must have an equal probability of being returned.</a:t>
            </a:r>
          </a:p>
          <a:p>
            <a:endParaRPr lang="en-US" sz="800" dirty="0">
              <a:latin typeface="Montserrat SemiBold" pitchFamily="2" charset="0"/>
            </a:endParaRPr>
          </a:p>
          <a:p>
            <a:r>
              <a:rPr lang="en-US" sz="1600" dirty="0">
                <a:latin typeface="Montserrat SemiBold" pitchFamily="2" charset="0"/>
              </a:rPr>
              <a:t>All these operations must work in </a:t>
            </a:r>
            <a:r>
              <a:rPr lang="en-US" sz="1600" dirty="0">
                <a:highlight>
                  <a:srgbClr val="0000FF"/>
                </a:highlight>
                <a:latin typeface="Montserrat SemiBold" pitchFamily="2" charset="0"/>
              </a:rPr>
              <a:t> expected O(1) time </a:t>
            </a:r>
            <a:r>
              <a:rPr lang="en-US" sz="1600" dirty="0">
                <a:latin typeface="Montserrat SemiBold" pitchFamily="2" charset="0"/>
              </a:rPr>
              <a:t>!</a:t>
            </a: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xfrm>
            <a:off x="714000" y="648300"/>
            <a:ext cx="7713300" cy="46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4. Data Structure 2.0</a:t>
            </a:r>
            <a:endParaRPr dirty="0"/>
          </a:p>
        </p:txBody>
      </p:sp>
      <p:sp>
        <p:nvSpPr>
          <p:cNvPr id="10" name="Rectangle 9">
            <a:extLst>
              <a:ext uri="{FF2B5EF4-FFF2-40B4-BE49-F238E27FC236}">
                <a16:creationId xmlns:a16="http://schemas.microsoft.com/office/drawing/2014/main" id="{27929410-3258-2363-7E1F-88192A4A7892}"/>
              </a:ext>
            </a:extLst>
          </p:cNvPr>
          <p:cNvSpPr/>
          <p:nvPr/>
        </p:nvSpPr>
        <p:spPr>
          <a:xfrm>
            <a:off x="12409789"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5</a:t>
            </a:r>
            <a:endParaRPr lang="en-SG" sz="2400" dirty="0">
              <a:latin typeface="Montserrat SemiBold" pitchFamily="2" charset="0"/>
              <a:cs typeface="Poppins" panose="00000500000000000000" pitchFamily="2" charset="0"/>
            </a:endParaRPr>
          </a:p>
        </p:txBody>
      </p:sp>
      <p:sp>
        <p:nvSpPr>
          <p:cNvPr id="11" name="Rectangle 10">
            <a:extLst>
              <a:ext uri="{FF2B5EF4-FFF2-40B4-BE49-F238E27FC236}">
                <a16:creationId xmlns:a16="http://schemas.microsoft.com/office/drawing/2014/main" id="{4DDC64A6-8D2A-B040-02E7-BAA9272262D6}"/>
              </a:ext>
            </a:extLst>
          </p:cNvPr>
          <p:cNvSpPr/>
          <p:nvPr/>
        </p:nvSpPr>
        <p:spPr>
          <a:xfrm>
            <a:off x="946555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1</a:t>
            </a:r>
            <a:endParaRPr lang="en-SG" sz="2400" dirty="0">
              <a:latin typeface="Montserrat SemiBold" pitchFamily="2" charset="0"/>
              <a:cs typeface="Poppins" panose="00000500000000000000" pitchFamily="2" charset="0"/>
            </a:endParaRPr>
          </a:p>
        </p:txBody>
      </p:sp>
      <p:sp>
        <p:nvSpPr>
          <p:cNvPr id="12" name="Rectangle 11">
            <a:extLst>
              <a:ext uri="{FF2B5EF4-FFF2-40B4-BE49-F238E27FC236}">
                <a16:creationId xmlns:a16="http://schemas.microsoft.com/office/drawing/2014/main" id="{86BB0507-ADF5-66D0-D993-2420E3509737}"/>
              </a:ext>
            </a:extLst>
          </p:cNvPr>
          <p:cNvSpPr/>
          <p:nvPr/>
        </p:nvSpPr>
        <p:spPr>
          <a:xfrm>
            <a:off x="1167373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4</a:t>
            </a:r>
            <a:endParaRPr lang="en-SG" sz="2400" dirty="0">
              <a:latin typeface="Montserrat SemiBold" pitchFamily="2" charset="0"/>
              <a:cs typeface="Poppins" panose="00000500000000000000" pitchFamily="2" charset="0"/>
            </a:endParaRPr>
          </a:p>
        </p:txBody>
      </p:sp>
      <p:sp>
        <p:nvSpPr>
          <p:cNvPr id="13" name="Rectangle 12">
            <a:extLst>
              <a:ext uri="{FF2B5EF4-FFF2-40B4-BE49-F238E27FC236}">
                <a16:creationId xmlns:a16="http://schemas.microsoft.com/office/drawing/2014/main" id="{9CEC0582-A258-C9C8-1211-E3B1F2056A5E}"/>
              </a:ext>
            </a:extLst>
          </p:cNvPr>
          <p:cNvSpPr/>
          <p:nvPr/>
        </p:nvSpPr>
        <p:spPr>
          <a:xfrm>
            <a:off x="10937669"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3</a:t>
            </a:r>
            <a:endParaRPr lang="en-SG" sz="2400" dirty="0">
              <a:latin typeface="Montserrat SemiBold" pitchFamily="2" charset="0"/>
              <a:cs typeface="Poppins" panose="00000500000000000000" pitchFamily="2" charset="0"/>
            </a:endParaRPr>
          </a:p>
        </p:txBody>
      </p:sp>
      <p:sp>
        <p:nvSpPr>
          <p:cNvPr id="14" name="Rectangle 13">
            <a:extLst>
              <a:ext uri="{FF2B5EF4-FFF2-40B4-BE49-F238E27FC236}">
                <a16:creationId xmlns:a16="http://schemas.microsoft.com/office/drawing/2014/main" id="{B07C03D0-6364-0957-BF0D-78D7C5BF8F12}"/>
              </a:ext>
            </a:extLst>
          </p:cNvPr>
          <p:cNvSpPr/>
          <p:nvPr/>
        </p:nvSpPr>
        <p:spPr>
          <a:xfrm>
            <a:off x="1020161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2</a:t>
            </a:r>
            <a:endParaRPr lang="en-SG" sz="2400" dirty="0">
              <a:latin typeface="Montserrat SemiBold" pitchFamily="2" charset="0"/>
              <a:cs typeface="Poppins" panose="00000500000000000000" pitchFamily="2" charset="0"/>
            </a:endParaRPr>
          </a:p>
        </p:txBody>
      </p:sp>
    </p:spTree>
    <p:extLst>
      <p:ext uri="{BB962C8B-B14F-4D97-AF65-F5344CB8AC3E}">
        <p14:creationId xmlns:p14="http://schemas.microsoft.com/office/powerpoint/2010/main" val="16186371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400">
        <p159:morph option="byWord"/>
      </p:transition>
    </mc:Choice>
    <mc:Fallback>
      <p:transition>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101</a:t>
            </a:fld>
            <a:endParaRPr/>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64400"/>
            <a:ext cx="744702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Combination of an Array and a Hash Table</a:t>
            </a: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xfrm>
            <a:off x="714000" y="648300"/>
            <a:ext cx="7713300" cy="46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4. Data Structure 2.0</a:t>
            </a:r>
            <a:endParaRPr dirty="0"/>
          </a:p>
        </p:txBody>
      </p:sp>
      <p:sp>
        <p:nvSpPr>
          <p:cNvPr id="10" name="Rectangle 9">
            <a:extLst>
              <a:ext uri="{FF2B5EF4-FFF2-40B4-BE49-F238E27FC236}">
                <a16:creationId xmlns:a16="http://schemas.microsoft.com/office/drawing/2014/main" id="{27929410-3258-2363-7E1F-88192A4A7892}"/>
              </a:ext>
            </a:extLst>
          </p:cNvPr>
          <p:cNvSpPr/>
          <p:nvPr/>
        </p:nvSpPr>
        <p:spPr>
          <a:xfrm>
            <a:off x="12409789"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5</a:t>
            </a:r>
            <a:endParaRPr lang="en-SG" sz="2400" dirty="0">
              <a:latin typeface="Montserrat SemiBold" pitchFamily="2" charset="0"/>
              <a:cs typeface="Poppins" panose="00000500000000000000" pitchFamily="2" charset="0"/>
            </a:endParaRPr>
          </a:p>
        </p:txBody>
      </p:sp>
      <p:sp>
        <p:nvSpPr>
          <p:cNvPr id="11" name="Rectangle 10">
            <a:extLst>
              <a:ext uri="{FF2B5EF4-FFF2-40B4-BE49-F238E27FC236}">
                <a16:creationId xmlns:a16="http://schemas.microsoft.com/office/drawing/2014/main" id="{4DDC64A6-8D2A-B040-02E7-BAA9272262D6}"/>
              </a:ext>
            </a:extLst>
          </p:cNvPr>
          <p:cNvSpPr/>
          <p:nvPr/>
        </p:nvSpPr>
        <p:spPr>
          <a:xfrm>
            <a:off x="946555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1</a:t>
            </a:r>
            <a:endParaRPr lang="en-SG" sz="2400" dirty="0">
              <a:latin typeface="Montserrat SemiBold" pitchFamily="2" charset="0"/>
              <a:cs typeface="Poppins" panose="00000500000000000000" pitchFamily="2" charset="0"/>
            </a:endParaRPr>
          </a:p>
        </p:txBody>
      </p:sp>
      <p:sp>
        <p:nvSpPr>
          <p:cNvPr id="12" name="Rectangle 11">
            <a:extLst>
              <a:ext uri="{FF2B5EF4-FFF2-40B4-BE49-F238E27FC236}">
                <a16:creationId xmlns:a16="http://schemas.microsoft.com/office/drawing/2014/main" id="{86BB0507-ADF5-66D0-D993-2420E3509737}"/>
              </a:ext>
            </a:extLst>
          </p:cNvPr>
          <p:cNvSpPr/>
          <p:nvPr/>
        </p:nvSpPr>
        <p:spPr>
          <a:xfrm>
            <a:off x="1167373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4</a:t>
            </a:r>
            <a:endParaRPr lang="en-SG" sz="2400" dirty="0">
              <a:latin typeface="Montserrat SemiBold" pitchFamily="2" charset="0"/>
              <a:cs typeface="Poppins" panose="00000500000000000000" pitchFamily="2" charset="0"/>
            </a:endParaRPr>
          </a:p>
        </p:txBody>
      </p:sp>
      <p:sp>
        <p:nvSpPr>
          <p:cNvPr id="13" name="Rectangle 12">
            <a:extLst>
              <a:ext uri="{FF2B5EF4-FFF2-40B4-BE49-F238E27FC236}">
                <a16:creationId xmlns:a16="http://schemas.microsoft.com/office/drawing/2014/main" id="{9CEC0582-A258-C9C8-1211-E3B1F2056A5E}"/>
              </a:ext>
            </a:extLst>
          </p:cNvPr>
          <p:cNvSpPr/>
          <p:nvPr/>
        </p:nvSpPr>
        <p:spPr>
          <a:xfrm>
            <a:off x="10937669"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3</a:t>
            </a:r>
            <a:endParaRPr lang="en-SG" sz="2400" dirty="0">
              <a:latin typeface="Montserrat SemiBold" pitchFamily="2" charset="0"/>
              <a:cs typeface="Poppins" panose="00000500000000000000" pitchFamily="2" charset="0"/>
            </a:endParaRPr>
          </a:p>
        </p:txBody>
      </p:sp>
      <p:sp>
        <p:nvSpPr>
          <p:cNvPr id="14" name="Rectangle 13">
            <a:extLst>
              <a:ext uri="{FF2B5EF4-FFF2-40B4-BE49-F238E27FC236}">
                <a16:creationId xmlns:a16="http://schemas.microsoft.com/office/drawing/2014/main" id="{B07C03D0-6364-0957-BF0D-78D7C5BF8F12}"/>
              </a:ext>
            </a:extLst>
          </p:cNvPr>
          <p:cNvSpPr/>
          <p:nvPr/>
        </p:nvSpPr>
        <p:spPr>
          <a:xfrm>
            <a:off x="1020161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2</a:t>
            </a:r>
            <a:endParaRPr lang="en-SG" sz="2400" dirty="0">
              <a:latin typeface="Montserrat SemiBold" pitchFamily="2" charset="0"/>
              <a:cs typeface="Poppins" panose="00000500000000000000" pitchFamily="2" charset="0"/>
            </a:endParaRPr>
          </a:p>
        </p:txBody>
      </p:sp>
      <p:sp>
        <p:nvSpPr>
          <p:cNvPr id="2" name="Rectangle 1">
            <a:extLst>
              <a:ext uri="{FF2B5EF4-FFF2-40B4-BE49-F238E27FC236}">
                <a16:creationId xmlns:a16="http://schemas.microsoft.com/office/drawing/2014/main" id="{2812252E-D0CD-538B-79B9-C5724DC4A125}"/>
              </a:ext>
            </a:extLst>
          </p:cNvPr>
          <p:cNvSpPr/>
          <p:nvPr/>
        </p:nvSpPr>
        <p:spPr>
          <a:xfrm>
            <a:off x="1642465" y="2338945"/>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Rectangle 2">
            <a:extLst>
              <a:ext uri="{FF2B5EF4-FFF2-40B4-BE49-F238E27FC236}">
                <a16:creationId xmlns:a16="http://schemas.microsoft.com/office/drawing/2014/main" id="{2978BE36-BE7C-01DA-FDBF-A441489F3195}"/>
              </a:ext>
            </a:extLst>
          </p:cNvPr>
          <p:cNvSpPr/>
          <p:nvPr/>
        </p:nvSpPr>
        <p:spPr>
          <a:xfrm>
            <a:off x="2378525" y="2338944"/>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Rectangle 3">
            <a:extLst>
              <a:ext uri="{FF2B5EF4-FFF2-40B4-BE49-F238E27FC236}">
                <a16:creationId xmlns:a16="http://schemas.microsoft.com/office/drawing/2014/main" id="{1515BAAA-185D-2CF3-2A3E-E88AB121A3C6}"/>
              </a:ext>
            </a:extLst>
          </p:cNvPr>
          <p:cNvSpPr/>
          <p:nvPr/>
        </p:nvSpPr>
        <p:spPr>
          <a:xfrm>
            <a:off x="3114585" y="2338943"/>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Rectangle 4">
            <a:extLst>
              <a:ext uri="{FF2B5EF4-FFF2-40B4-BE49-F238E27FC236}">
                <a16:creationId xmlns:a16="http://schemas.microsoft.com/office/drawing/2014/main" id="{B9C1A3AE-AFD3-7941-3854-37EF6CF806CF}"/>
              </a:ext>
            </a:extLst>
          </p:cNvPr>
          <p:cNvSpPr/>
          <p:nvPr/>
        </p:nvSpPr>
        <p:spPr>
          <a:xfrm>
            <a:off x="3850645" y="2338942"/>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Rectangle 20">
            <a:extLst>
              <a:ext uri="{FF2B5EF4-FFF2-40B4-BE49-F238E27FC236}">
                <a16:creationId xmlns:a16="http://schemas.microsoft.com/office/drawing/2014/main" id="{33BD7FD8-497C-FAC5-FEF6-47DC0C9E92C5}"/>
              </a:ext>
            </a:extLst>
          </p:cNvPr>
          <p:cNvSpPr/>
          <p:nvPr/>
        </p:nvSpPr>
        <p:spPr>
          <a:xfrm>
            <a:off x="9144000" y="-1321206"/>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1</a:t>
            </a:r>
            <a:endParaRPr lang="en-SG" sz="2400" dirty="0">
              <a:latin typeface="Montserrat SemiBold" pitchFamily="2" charset="0"/>
              <a:cs typeface="Poppins" panose="00000500000000000000" pitchFamily="2" charset="0"/>
            </a:endParaRPr>
          </a:p>
        </p:txBody>
      </p:sp>
      <p:sp>
        <p:nvSpPr>
          <p:cNvPr id="22" name="Rectangle 21">
            <a:extLst>
              <a:ext uri="{FF2B5EF4-FFF2-40B4-BE49-F238E27FC236}">
                <a16:creationId xmlns:a16="http://schemas.microsoft.com/office/drawing/2014/main" id="{9700AE3F-DBB0-01B5-652B-D5687EB7C3AD}"/>
              </a:ext>
            </a:extLst>
          </p:cNvPr>
          <p:cNvSpPr/>
          <p:nvPr/>
        </p:nvSpPr>
        <p:spPr>
          <a:xfrm>
            <a:off x="9880060" y="-1321207"/>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4</a:t>
            </a:r>
            <a:endParaRPr lang="en-SG" sz="2400" dirty="0">
              <a:latin typeface="Montserrat SemiBold" pitchFamily="2" charset="0"/>
              <a:cs typeface="Poppins" panose="00000500000000000000" pitchFamily="2" charset="0"/>
            </a:endParaRPr>
          </a:p>
        </p:txBody>
      </p:sp>
      <p:sp>
        <p:nvSpPr>
          <p:cNvPr id="23" name="Rectangle 22">
            <a:extLst>
              <a:ext uri="{FF2B5EF4-FFF2-40B4-BE49-F238E27FC236}">
                <a16:creationId xmlns:a16="http://schemas.microsoft.com/office/drawing/2014/main" id="{E2193D83-1F20-66FB-C3BF-91DA8BD5DABB}"/>
              </a:ext>
            </a:extLst>
          </p:cNvPr>
          <p:cNvSpPr/>
          <p:nvPr/>
        </p:nvSpPr>
        <p:spPr>
          <a:xfrm>
            <a:off x="10612875" y="-1321208"/>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3</a:t>
            </a:r>
            <a:endParaRPr lang="en-SG" sz="2400" dirty="0">
              <a:latin typeface="Montserrat SemiBold" pitchFamily="2" charset="0"/>
              <a:cs typeface="Poppins" panose="00000500000000000000" pitchFamily="2" charset="0"/>
            </a:endParaRPr>
          </a:p>
        </p:txBody>
      </p:sp>
      <p:sp>
        <p:nvSpPr>
          <p:cNvPr id="24" name="Rectangle 23">
            <a:extLst>
              <a:ext uri="{FF2B5EF4-FFF2-40B4-BE49-F238E27FC236}">
                <a16:creationId xmlns:a16="http://schemas.microsoft.com/office/drawing/2014/main" id="{20D69E53-EC7C-5404-FC97-CC779BB7634B}"/>
              </a:ext>
            </a:extLst>
          </p:cNvPr>
          <p:cNvSpPr/>
          <p:nvPr/>
        </p:nvSpPr>
        <p:spPr>
          <a:xfrm>
            <a:off x="11348935" y="-1321209"/>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2</a:t>
            </a:r>
            <a:endParaRPr lang="en-SG" sz="2400" dirty="0">
              <a:latin typeface="Montserrat SemiBold" pitchFamily="2" charset="0"/>
              <a:cs typeface="Poppins" panose="00000500000000000000" pitchFamily="2" charset="0"/>
            </a:endParaRPr>
          </a:p>
        </p:txBody>
      </p:sp>
      <p:sp>
        <p:nvSpPr>
          <p:cNvPr id="25" name="Google Shape;336;p36">
            <a:extLst>
              <a:ext uri="{FF2B5EF4-FFF2-40B4-BE49-F238E27FC236}">
                <a16:creationId xmlns:a16="http://schemas.microsoft.com/office/drawing/2014/main" id="{1A58382C-27A3-1715-AF64-CF17EC35E360}"/>
              </a:ext>
            </a:extLst>
          </p:cNvPr>
          <p:cNvSpPr txBox="1">
            <a:spLocks/>
          </p:cNvSpPr>
          <p:nvPr/>
        </p:nvSpPr>
        <p:spPr>
          <a:xfrm>
            <a:off x="618942" y="2417748"/>
            <a:ext cx="97002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000" dirty="0">
                <a:latin typeface="Montserrat SemiBold" pitchFamily="2" charset="0"/>
              </a:rPr>
              <a:t>Array</a:t>
            </a:r>
          </a:p>
        </p:txBody>
      </p:sp>
      <p:sp>
        <p:nvSpPr>
          <p:cNvPr id="26" name="Google Shape;336;p36">
            <a:extLst>
              <a:ext uri="{FF2B5EF4-FFF2-40B4-BE49-F238E27FC236}">
                <a16:creationId xmlns:a16="http://schemas.microsoft.com/office/drawing/2014/main" id="{6DD551DD-07AE-BA73-238C-489600DF4B35}"/>
              </a:ext>
            </a:extLst>
          </p:cNvPr>
          <p:cNvSpPr txBox="1">
            <a:spLocks/>
          </p:cNvSpPr>
          <p:nvPr/>
        </p:nvSpPr>
        <p:spPr>
          <a:xfrm>
            <a:off x="714000" y="3534933"/>
            <a:ext cx="97002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000" dirty="0">
                <a:latin typeface="Montserrat SemiBold" pitchFamily="2" charset="0"/>
              </a:rPr>
              <a:t>size:</a:t>
            </a:r>
          </a:p>
        </p:txBody>
      </p:sp>
      <p:sp>
        <p:nvSpPr>
          <p:cNvPr id="28" name="Rectangle 27">
            <a:extLst>
              <a:ext uri="{FF2B5EF4-FFF2-40B4-BE49-F238E27FC236}">
                <a16:creationId xmlns:a16="http://schemas.microsoft.com/office/drawing/2014/main" id="{BB1AE809-F085-D74E-C7A5-6D74CE7F8772}"/>
              </a:ext>
            </a:extLst>
          </p:cNvPr>
          <p:cNvSpPr/>
          <p:nvPr/>
        </p:nvSpPr>
        <p:spPr>
          <a:xfrm>
            <a:off x="1624571" y="3452455"/>
            <a:ext cx="629055" cy="6290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0</a:t>
            </a:r>
            <a:endParaRPr lang="en-SG" sz="2400" dirty="0">
              <a:latin typeface="Montserrat SemiBold" pitchFamily="2" charset="0"/>
              <a:cs typeface="Poppins" panose="00000500000000000000" pitchFamily="2" charset="0"/>
            </a:endParaRPr>
          </a:p>
        </p:txBody>
      </p:sp>
      <p:sp>
        <p:nvSpPr>
          <p:cNvPr id="29" name="Google Shape;336;p36">
            <a:extLst>
              <a:ext uri="{FF2B5EF4-FFF2-40B4-BE49-F238E27FC236}">
                <a16:creationId xmlns:a16="http://schemas.microsoft.com/office/drawing/2014/main" id="{904FAFD2-16BC-A0EA-9F2C-1B2373EDDECE}"/>
              </a:ext>
            </a:extLst>
          </p:cNvPr>
          <p:cNvSpPr txBox="1">
            <a:spLocks/>
          </p:cNvSpPr>
          <p:nvPr/>
        </p:nvSpPr>
        <p:spPr>
          <a:xfrm>
            <a:off x="4776509" y="2338942"/>
            <a:ext cx="940725"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000" dirty="0">
                <a:latin typeface="Montserrat SemiBold" pitchFamily="2" charset="0"/>
              </a:rPr>
              <a:t>Table</a:t>
            </a:r>
          </a:p>
        </p:txBody>
      </p:sp>
      <p:sp>
        <p:nvSpPr>
          <p:cNvPr id="30" name="Rectangle 29">
            <a:extLst>
              <a:ext uri="{FF2B5EF4-FFF2-40B4-BE49-F238E27FC236}">
                <a16:creationId xmlns:a16="http://schemas.microsoft.com/office/drawing/2014/main" id="{FAF3F95B-75BB-84F0-3C8D-95DCC43C885F}"/>
              </a:ext>
            </a:extLst>
          </p:cNvPr>
          <p:cNvSpPr/>
          <p:nvPr/>
        </p:nvSpPr>
        <p:spPr>
          <a:xfrm>
            <a:off x="5929430" y="2338945"/>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1" name="Rectangle 30">
            <a:extLst>
              <a:ext uri="{FF2B5EF4-FFF2-40B4-BE49-F238E27FC236}">
                <a16:creationId xmlns:a16="http://schemas.microsoft.com/office/drawing/2014/main" id="{AC8B2FCB-B0E9-CC23-822D-BAC40988B64D}"/>
              </a:ext>
            </a:extLst>
          </p:cNvPr>
          <p:cNvSpPr/>
          <p:nvPr/>
        </p:nvSpPr>
        <p:spPr>
          <a:xfrm>
            <a:off x="6665490" y="2338944"/>
            <a:ext cx="1031129"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 name="Rectangle 31">
            <a:extLst>
              <a:ext uri="{FF2B5EF4-FFF2-40B4-BE49-F238E27FC236}">
                <a16:creationId xmlns:a16="http://schemas.microsoft.com/office/drawing/2014/main" id="{46A6C7C5-3A7C-913C-6A03-71A901A7C75D}"/>
              </a:ext>
            </a:extLst>
          </p:cNvPr>
          <p:cNvSpPr/>
          <p:nvPr/>
        </p:nvSpPr>
        <p:spPr>
          <a:xfrm>
            <a:off x="5929430" y="3100473"/>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Rectangle 32">
            <a:extLst>
              <a:ext uri="{FF2B5EF4-FFF2-40B4-BE49-F238E27FC236}">
                <a16:creationId xmlns:a16="http://schemas.microsoft.com/office/drawing/2014/main" id="{9CE61246-4565-E759-04DA-E716D57F1641}"/>
              </a:ext>
            </a:extLst>
          </p:cNvPr>
          <p:cNvSpPr/>
          <p:nvPr/>
        </p:nvSpPr>
        <p:spPr>
          <a:xfrm>
            <a:off x="6665490" y="3100472"/>
            <a:ext cx="1031129"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0146004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400">
        <p159:morph option="byObject"/>
      </p:transition>
    </mc:Choice>
    <mc:Fallback>
      <p:transition>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102</a:t>
            </a:fld>
            <a:endParaRPr/>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64400"/>
            <a:ext cx="744702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Upon initialization of </a:t>
            </a:r>
            <a:r>
              <a:rPr lang="en-US" sz="1800" dirty="0" err="1">
                <a:latin typeface="Montserrat SemiBold" pitchFamily="2" charset="0"/>
              </a:rPr>
              <a:t>RandomisedSet</a:t>
            </a:r>
            <a:r>
              <a:rPr lang="en-US" sz="1800" dirty="0">
                <a:latin typeface="Montserrat SemiBold" pitchFamily="2" charset="0"/>
              </a:rPr>
              <a:t>, initialize array with size n, and an empty </a:t>
            </a:r>
            <a:r>
              <a:rPr lang="en-US" sz="1800" dirty="0" err="1">
                <a:latin typeface="Montserrat SemiBold" pitchFamily="2" charset="0"/>
              </a:rPr>
              <a:t>HashTable</a:t>
            </a:r>
            <a:endParaRPr lang="en-US" sz="1800" dirty="0">
              <a:latin typeface="Montserrat SemiBold" pitchFamily="2" charset="0"/>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xfrm>
            <a:off x="714000" y="648300"/>
            <a:ext cx="7713300" cy="46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4. Data Structure 2.0</a:t>
            </a:r>
            <a:endParaRPr dirty="0"/>
          </a:p>
        </p:txBody>
      </p:sp>
      <p:sp>
        <p:nvSpPr>
          <p:cNvPr id="2" name="Rectangle 1">
            <a:extLst>
              <a:ext uri="{FF2B5EF4-FFF2-40B4-BE49-F238E27FC236}">
                <a16:creationId xmlns:a16="http://schemas.microsoft.com/office/drawing/2014/main" id="{2812252E-D0CD-538B-79B9-C5724DC4A125}"/>
              </a:ext>
            </a:extLst>
          </p:cNvPr>
          <p:cNvSpPr/>
          <p:nvPr/>
        </p:nvSpPr>
        <p:spPr>
          <a:xfrm>
            <a:off x="1642465" y="2338945"/>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Rectangle 2">
            <a:extLst>
              <a:ext uri="{FF2B5EF4-FFF2-40B4-BE49-F238E27FC236}">
                <a16:creationId xmlns:a16="http://schemas.microsoft.com/office/drawing/2014/main" id="{2978BE36-BE7C-01DA-FDBF-A441489F3195}"/>
              </a:ext>
            </a:extLst>
          </p:cNvPr>
          <p:cNvSpPr/>
          <p:nvPr/>
        </p:nvSpPr>
        <p:spPr>
          <a:xfrm>
            <a:off x="2378525" y="2338944"/>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Rectangle 3">
            <a:extLst>
              <a:ext uri="{FF2B5EF4-FFF2-40B4-BE49-F238E27FC236}">
                <a16:creationId xmlns:a16="http://schemas.microsoft.com/office/drawing/2014/main" id="{1515BAAA-185D-2CF3-2A3E-E88AB121A3C6}"/>
              </a:ext>
            </a:extLst>
          </p:cNvPr>
          <p:cNvSpPr/>
          <p:nvPr/>
        </p:nvSpPr>
        <p:spPr>
          <a:xfrm>
            <a:off x="3114585" y="2338943"/>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Rectangle 4">
            <a:extLst>
              <a:ext uri="{FF2B5EF4-FFF2-40B4-BE49-F238E27FC236}">
                <a16:creationId xmlns:a16="http://schemas.microsoft.com/office/drawing/2014/main" id="{B9C1A3AE-AFD3-7941-3854-37EF6CF806CF}"/>
              </a:ext>
            </a:extLst>
          </p:cNvPr>
          <p:cNvSpPr/>
          <p:nvPr/>
        </p:nvSpPr>
        <p:spPr>
          <a:xfrm>
            <a:off x="3850645" y="2338942"/>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Google Shape;336;p36">
            <a:extLst>
              <a:ext uri="{FF2B5EF4-FFF2-40B4-BE49-F238E27FC236}">
                <a16:creationId xmlns:a16="http://schemas.microsoft.com/office/drawing/2014/main" id="{1A58382C-27A3-1715-AF64-CF17EC35E360}"/>
              </a:ext>
            </a:extLst>
          </p:cNvPr>
          <p:cNvSpPr txBox="1">
            <a:spLocks/>
          </p:cNvSpPr>
          <p:nvPr/>
        </p:nvSpPr>
        <p:spPr>
          <a:xfrm>
            <a:off x="618942" y="2417748"/>
            <a:ext cx="97002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000" dirty="0">
                <a:latin typeface="Montserrat SemiBold" pitchFamily="2" charset="0"/>
              </a:rPr>
              <a:t>Array</a:t>
            </a:r>
          </a:p>
        </p:txBody>
      </p:sp>
      <p:sp>
        <p:nvSpPr>
          <p:cNvPr id="26" name="Google Shape;336;p36">
            <a:extLst>
              <a:ext uri="{FF2B5EF4-FFF2-40B4-BE49-F238E27FC236}">
                <a16:creationId xmlns:a16="http://schemas.microsoft.com/office/drawing/2014/main" id="{6DD551DD-07AE-BA73-238C-489600DF4B35}"/>
              </a:ext>
            </a:extLst>
          </p:cNvPr>
          <p:cNvSpPr txBox="1">
            <a:spLocks/>
          </p:cNvSpPr>
          <p:nvPr/>
        </p:nvSpPr>
        <p:spPr>
          <a:xfrm>
            <a:off x="714000" y="3534933"/>
            <a:ext cx="97002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000" dirty="0">
                <a:latin typeface="Montserrat SemiBold" pitchFamily="2" charset="0"/>
              </a:rPr>
              <a:t>size:</a:t>
            </a:r>
          </a:p>
        </p:txBody>
      </p:sp>
      <p:sp>
        <p:nvSpPr>
          <p:cNvPr id="28" name="Rectangle 27">
            <a:extLst>
              <a:ext uri="{FF2B5EF4-FFF2-40B4-BE49-F238E27FC236}">
                <a16:creationId xmlns:a16="http://schemas.microsoft.com/office/drawing/2014/main" id="{BB1AE809-F085-D74E-C7A5-6D74CE7F8772}"/>
              </a:ext>
            </a:extLst>
          </p:cNvPr>
          <p:cNvSpPr/>
          <p:nvPr/>
        </p:nvSpPr>
        <p:spPr>
          <a:xfrm>
            <a:off x="1624571" y="3452455"/>
            <a:ext cx="629055" cy="6290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0</a:t>
            </a:r>
            <a:endParaRPr lang="en-SG" sz="2400" dirty="0">
              <a:latin typeface="Montserrat SemiBold" pitchFamily="2" charset="0"/>
              <a:cs typeface="Poppins" panose="00000500000000000000" pitchFamily="2" charset="0"/>
            </a:endParaRPr>
          </a:p>
        </p:txBody>
      </p:sp>
      <p:sp>
        <p:nvSpPr>
          <p:cNvPr id="29" name="Google Shape;336;p36">
            <a:extLst>
              <a:ext uri="{FF2B5EF4-FFF2-40B4-BE49-F238E27FC236}">
                <a16:creationId xmlns:a16="http://schemas.microsoft.com/office/drawing/2014/main" id="{904FAFD2-16BC-A0EA-9F2C-1B2373EDDECE}"/>
              </a:ext>
            </a:extLst>
          </p:cNvPr>
          <p:cNvSpPr txBox="1">
            <a:spLocks/>
          </p:cNvSpPr>
          <p:nvPr/>
        </p:nvSpPr>
        <p:spPr>
          <a:xfrm>
            <a:off x="4776509" y="2338942"/>
            <a:ext cx="940725"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000" dirty="0">
                <a:latin typeface="Montserrat SemiBold" pitchFamily="2" charset="0"/>
              </a:rPr>
              <a:t>Table</a:t>
            </a:r>
          </a:p>
        </p:txBody>
      </p:sp>
      <p:sp>
        <p:nvSpPr>
          <p:cNvPr id="30" name="Rectangle 29">
            <a:extLst>
              <a:ext uri="{FF2B5EF4-FFF2-40B4-BE49-F238E27FC236}">
                <a16:creationId xmlns:a16="http://schemas.microsoft.com/office/drawing/2014/main" id="{FAF3F95B-75BB-84F0-3C8D-95DCC43C885F}"/>
              </a:ext>
            </a:extLst>
          </p:cNvPr>
          <p:cNvSpPr/>
          <p:nvPr/>
        </p:nvSpPr>
        <p:spPr>
          <a:xfrm>
            <a:off x="5929430" y="2338945"/>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1" name="Rectangle 30">
            <a:extLst>
              <a:ext uri="{FF2B5EF4-FFF2-40B4-BE49-F238E27FC236}">
                <a16:creationId xmlns:a16="http://schemas.microsoft.com/office/drawing/2014/main" id="{AC8B2FCB-B0E9-CC23-822D-BAC40988B64D}"/>
              </a:ext>
            </a:extLst>
          </p:cNvPr>
          <p:cNvSpPr/>
          <p:nvPr/>
        </p:nvSpPr>
        <p:spPr>
          <a:xfrm>
            <a:off x="6665490" y="2338944"/>
            <a:ext cx="1031129"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 name="Rectangle 31">
            <a:extLst>
              <a:ext uri="{FF2B5EF4-FFF2-40B4-BE49-F238E27FC236}">
                <a16:creationId xmlns:a16="http://schemas.microsoft.com/office/drawing/2014/main" id="{46A6C7C5-3A7C-913C-6A03-71A901A7C75D}"/>
              </a:ext>
            </a:extLst>
          </p:cNvPr>
          <p:cNvSpPr/>
          <p:nvPr/>
        </p:nvSpPr>
        <p:spPr>
          <a:xfrm>
            <a:off x="5929430" y="3100473"/>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Rectangle 32">
            <a:extLst>
              <a:ext uri="{FF2B5EF4-FFF2-40B4-BE49-F238E27FC236}">
                <a16:creationId xmlns:a16="http://schemas.microsoft.com/office/drawing/2014/main" id="{9CE61246-4565-E759-04DA-E716D57F1641}"/>
              </a:ext>
            </a:extLst>
          </p:cNvPr>
          <p:cNvSpPr/>
          <p:nvPr/>
        </p:nvSpPr>
        <p:spPr>
          <a:xfrm>
            <a:off x="6665490" y="3100472"/>
            <a:ext cx="1031129"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7220D439-5592-79C6-4165-6B7B3FCE8FFD}"/>
              </a:ext>
            </a:extLst>
          </p:cNvPr>
          <p:cNvSpPr/>
          <p:nvPr/>
        </p:nvSpPr>
        <p:spPr>
          <a:xfrm>
            <a:off x="9480335" y="2338945"/>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1</a:t>
            </a:r>
            <a:endParaRPr lang="en-SG" sz="2400" dirty="0">
              <a:latin typeface="Montserrat SemiBold" pitchFamily="2" charset="0"/>
              <a:cs typeface="Poppins" panose="00000500000000000000" pitchFamily="2" charset="0"/>
            </a:endParaRPr>
          </a:p>
        </p:txBody>
      </p:sp>
      <p:sp>
        <p:nvSpPr>
          <p:cNvPr id="9" name="Rectangle 8">
            <a:extLst>
              <a:ext uri="{FF2B5EF4-FFF2-40B4-BE49-F238E27FC236}">
                <a16:creationId xmlns:a16="http://schemas.microsoft.com/office/drawing/2014/main" id="{2FEA18C0-FC1B-246D-AF65-CA597D61C30E}"/>
              </a:ext>
            </a:extLst>
          </p:cNvPr>
          <p:cNvSpPr/>
          <p:nvPr/>
        </p:nvSpPr>
        <p:spPr>
          <a:xfrm>
            <a:off x="10216395" y="2338944"/>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4</a:t>
            </a:r>
            <a:endParaRPr lang="en-SG" sz="2400" dirty="0">
              <a:latin typeface="Montserrat SemiBold" pitchFamily="2" charset="0"/>
              <a:cs typeface="Poppins" panose="00000500000000000000" pitchFamily="2" charset="0"/>
            </a:endParaRPr>
          </a:p>
        </p:txBody>
      </p:sp>
      <p:sp>
        <p:nvSpPr>
          <p:cNvPr id="15" name="Rectangle 14">
            <a:extLst>
              <a:ext uri="{FF2B5EF4-FFF2-40B4-BE49-F238E27FC236}">
                <a16:creationId xmlns:a16="http://schemas.microsoft.com/office/drawing/2014/main" id="{3D5E8B5F-3533-8DA0-35AE-3D2C844148D2}"/>
              </a:ext>
            </a:extLst>
          </p:cNvPr>
          <p:cNvSpPr/>
          <p:nvPr/>
        </p:nvSpPr>
        <p:spPr>
          <a:xfrm>
            <a:off x="10949210" y="233894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3</a:t>
            </a:r>
            <a:endParaRPr lang="en-SG" sz="2400" dirty="0">
              <a:latin typeface="Montserrat SemiBold" pitchFamily="2" charset="0"/>
              <a:cs typeface="Poppins" panose="00000500000000000000" pitchFamily="2" charset="0"/>
            </a:endParaRPr>
          </a:p>
        </p:txBody>
      </p:sp>
      <p:sp>
        <p:nvSpPr>
          <p:cNvPr id="16" name="Rectangle 15">
            <a:extLst>
              <a:ext uri="{FF2B5EF4-FFF2-40B4-BE49-F238E27FC236}">
                <a16:creationId xmlns:a16="http://schemas.microsoft.com/office/drawing/2014/main" id="{5D387A10-1C1D-1F2C-DE57-ADAB5C8FCB38}"/>
              </a:ext>
            </a:extLst>
          </p:cNvPr>
          <p:cNvSpPr/>
          <p:nvPr/>
        </p:nvSpPr>
        <p:spPr>
          <a:xfrm>
            <a:off x="11685270" y="2338942"/>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2</a:t>
            </a:r>
            <a:endParaRPr lang="en-SG" sz="2400" dirty="0">
              <a:latin typeface="Montserrat SemiBold" pitchFamily="2" charset="0"/>
              <a:cs typeface="Poppins" panose="00000500000000000000" pitchFamily="2" charset="0"/>
            </a:endParaRPr>
          </a:p>
        </p:txBody>
      </p:sp>
    </p:spTree>
    <p:extLst>
      <p:ext uri="{BB962C8B-B14F-4D97-AF65-F5344CB8AC3E}">
        <p14:creationId xmlns:p14="http://schemas.microsoft.com/office/powerpoint/2010/main" val="20334980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400">
        <p159:morph option="byObject"/>
      </p:transition>
    </mc:Choice>
    <mc:Fallback>
      <p:transition>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103</a:t>
            </a:fld>
            <a:endParaRPr/>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64400"/>
            <a:ext cx="744702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insert(</a:t>
            </a:r>
            <a:r>
              <a:rPr lang="en-US" sz="1800" dirty="0" err="1">
                <a:latin typeface="Montserrat SemiBold" pitchFamily="2" charset="0"/>
              </a:rPr>
              <a:t>val</a:t>
            </a:r>
            <a:r>
              <a:rPr lang="en-US" sz="1800" dirty="0">
                <a:latin typeface="Montserrat SemiBold" pitchFamily="2" charset="0"/>
              </a:rPr>
              <a:t>):</a:t>
            </a:r>
          </a:p>
          <a:p>
            <a:r>
              <a:rPr lang="en-US" sz="1800" dirty="0">
                <a:latin typeface="Montserrat SemiBold" pitchFamily="2" charset="0"/>
              </a:rPr>
              <a:t>Append value to array</a:t>
            </a: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xfrm>
            <a:off x="714000" y="648300"/>
            <a:ext cx="7713300" cy="46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4. Data Structure 2.0</a:t>
            </a:r>
            <a:endParaRPr dirty="0"/>
          </a:p>
        </p:txBody>
      </p:sp>
      <p:sp>
        <p:nvSpPr>
          <p:cNvPr id="2" name="Rectangle 1">
            <a:extLst>
              <a:ext uri="{FF2B5EF4-FFF2-40B4-BE49-F238E27FC236}">
                <a16:creationId xmlns:a16="http://schemas.microsoft.com/office/drawing/2014/main" id="{2812252E-D0CD-538B-79B9-C5724DC4A125}"/>
              </a:ext>
            </a:extLst>
          </p:cNvPr>
          <p:cNvSpPr/>
          <p:nvPr/>
        </p:nvSpPr>
        <p:spPr>
          <a:xfrm>
            <a:off x="1642465" y="2338945"/>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Rectangle 2">
            <a:extLst>
              <a:ext uri="{FF2B5EF4-FFF2-40B4-BE49-F238E27FC236}">
                <a16:creationId xmlns:a16="http://schemas.microsoft.com/office/drawing/2014/main" id="{2978BE36-BE7C-01DA-FDBF-A441489F3195}"/>
              </a:ext>
            </a:extLst>
          </p:cNvPr>
          <p:cNvSpPr/>
          <p:nvPr/>
        </p:nvSpPr>
        <p:spPr>
          <a:xfrm>
            <a:off x="2378525" y="2338944"/>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Rectangle 3">
            <a:extLst>
              <a:ext uri="{FF2B5EF4-FFF2-40B4-BE49-F238E27FC236}">
                <a16:creationId xmlns:a16="http://schemas.microsoft.com/office/drawing/2014/main" id="{1515BAAA-185D-2CF3-2A3E-E88AB121A3C6}"/>
              </a:ext>
            </a:extLst>
          </p:cNvPr>
          <p:cNvSpPr/>
          <p:nvPr/>
        </p:nvSpPr>
        <p:spPr>
          <a:xfrm>
            <a:off x="3114585" y="2338943"/>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Rectangle 4">
            <a:extLst>
              <a:ext uri="{FF2B5EF4-FFF2-40B4-BE49-F238E27FC236}">
                <a16:creationId xmlns:a16="http://schemas.microsoft.com/office/drawing/2014/main" id="{B9C1A3AE-AFD3-7941-3854-37EF6CF806CF}"/>
              </a:ext>
            </a:extLst>
          </p:cNvPr>
          <p:cNvSpPr/>
          <p:nvPr/>
        </p:nvSpPr>
        <p:spPr>
          <a:xfrm>
            <a:off x="3850645" y="2338942"/>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Rectangle 20">
            <a:extLst>
              <a:ext uri="{FF2B5EF4-FFF2-40B4-BE49-F238E27FC236}">
                <a16:creationId xmlns:a16="http://schemas.microsoft.com/office/drawing/2014/main" id="{33BD7FD8-497C-FAC5-FEF6-47DC0C9E92C5}"/>
              </a:ext>
            </a:extLst>
          </p:cNvPr>
          <p:cNvSpPr/>
          <p:nvPr/>
        </p:nvSpPr>
        <p:spPr>
          <a:xfrm>
            <a:off x="1624570" y="2338945"/>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15</a:t>
            </a:r>
            <a:endParaRPr lang="en-SG" sz="2400" dirty="0">
              <a:latin typeface="Montserrat SemiBold" pitchFamily="2" charset="0"/>
              <a:cs typeface="Poppins" panose="00000500000000000000" pitchFamily="2" charset="0"/>
            </a:endParaRPr>
          </a:p>
        </p:txBody>
      </p:sp>
      <p:sp>
        <p:nvSpPr>
          <p:cNvPr id="22" name="Rectangle 21">
            <a:extLst>
              <a:ext uri="{FF2B5EF4-FFF2-40B4-BE49-F238E27FC236}">
                <a16:creationId xmlns:a16="http://schemas.microsoft.com/office/drawing/2014/main" id="{9700AE3F-DBB0-01B5-652B-D5687EB7C3AD}"/>
              </a:ext>
            </a:extLst>
          </p:cNvPr>
          <p:cNvSpPr/>
          <p:nvPr/>
        </p:nvSpPr>
        <p:spPr>
          <a:xfrm>
            <a:off x="10216395" y="2338944"/>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4</a:t>
            </a:r>
            <a:endParaRPr lang="en-SG" sz="2400" dirty="0">
              <a:latin typeface="Montserrat SemiBold" pitchFamily="2" charset="0"/>
              <a:cs typeface="Poppins" panose="00000500000000000000" pitchFamily="2" charset="0"/>
            </a:endParaRPr>
          </a:p>
        </p:txBody>
      </p:sp>
      <p:sp>
        <p:nvSpPr>
          <p:cNvPr id="23" name="Rectangle 22">
            <a:extLst>
              <a:ext uri="{FF2B5EF4-FFF2-40B4-BE49-F238E27FC236}">
                <a16:creationId xmlns:a16="http://schemas.microsoft.com/office/drawing/2014/main" id="{E2193D83-1F20-66FB-C3BF-91DA8BD5DABB}"/>
              </a:ext>
            </a:extLst>
          </p:cNvPr>
          <p:cNvSpPr/>
          <p:nvPr/>
        </p:nvSpPr>
        <p:spPr>
          <a:xfrm>
            <a:off x="10949210" y="233894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3</a:t>
            </a:r>
            <a:endParaRPr lang="en-SG" sz="2400" dirty="0">
              <a:latin typeface="Montserrat SemiBold" pitchFamily="2" charset="0"/>
              <a:cs typeface="Poppins" panose="00000500000000000000" pitchFamily="2" charset="0"/>
            </a:endParaRPr>
          </a:p>
        </p:txBody>
      </p:sp>
      <p:sp>
        <p:nvSpPr>
          <p:cNvPr id="24" name="Rectangle 23">
            <a:extLst>
              <a:ext uri="{FF2B5EF4-FFF2-40B4-BE49-F238E27FC236}">
                <a16:creationId xmlns:a16="http://schemas.microsoft.com/office/drawing/2014/main" id="{20D69E53-EC7C-5404-FC97-CC779BB7634B}"/>
              </a:ext>
            </a:extLst>
          </p:cNvPr>
          <p:cNvSpPr/>
          <p:nvPr/>
        </p:nvSpPr>
        <p:spPr>
          <a:xfrm>
            <a:off x="11685270" y="2338942"/>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2</a:t>
            </a:r>
            <a:endParaRPr lang="en-SG" sz="2400" dirty="0">
              <a:latin typeface="Montserrat SemiBold" pitchFamily="2" charset="0"/>
              <a:cs typeface="Poppins" panose="00000500000000000000" pitchFamily="2" charset="0"/>
            </a:endParaRPr>
          </a:p>
        </p:txBody>
      </p:sp>
      <p:sp>
        <p:nvSpPr>
          <p:cNvPr id="25" name="Google Shape;336;p36">
            <a:extLst>
              <a:ext uri="{FF2B5EF4-FFF2-40B4-BE49-F238E27FC236}">
                <a16:creationId xmlns:a16="http://schemas.microsoft.com/office/drawing/2014/main" id="{1A58382C-27A3-1715-AF64-CF17EC35E360}"/>
              </a:ext>
            </a:extLst>
          </p:cNvPr>
          <p:cNvSpPr txBox="1">
            <a:spLocks/>
          </p:cNvSpPr>
          <p:nvPr/>
        </p:nvSpPr>
        <p:spPr>
          <a:xfrm>
            <a:off x="618942" y="2417748"/>
            <a:ext cx="97002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000" dirty="0">
                <a:latin typeface="Montserrat SemiBold" pitchFamily="2" charset="0"/>
              </a:rPr>
              <a:t>Array</a:t>
            </a:r>
          </a:p>
        </p:txBody>
      </p:sp>
      <p:sp>
        <p:nvSpPr>
          <p:cNvPr id="26" name="Google Shape;336;p36">
            <a:extLst>
              <a:ext uri="{FF2B5EF4-FFF2-40B4-BE49-F238E27FC236}">
                <a16:creationId xmlns:a16="http://schemas.microsoft.com/office/drawing/2014/main" id="{6DD551DD-07AE-BA73-238C-489600DF4B35}"/>
              </a:ext>
            </a:extLst>
          </p:cNvPr>
          <p:cNvSpPr txBox="1">
            <a:spLocks/>
          </p:cNvSpPr>
          <p:nvPr/>
        </p:nvSpPr>
        <p:spPr>
          <a:xfrm>
            <a:off x="714000" y="3534933"/>
            <a:ext cx="97002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000" dirty="0">
                <a:latin typeface="Montserrat SemiBold" pitchFamily="2" charset="0"/>
              </a:rPr>
              <a:t>size:</a:t>
            </a:r>
          </a:p>
        </p:txBody>
      </p:sp>
      <p:sp>
        <p:nvSpPr>
          <p:cNvPr id="28" name="Rectangle 27">
            <a:extLst>
              <a:ext uri="{FF2B5EF4-FFF2-40B4-BE49-F238E27FC236}">
                <a16:creationId xmlns:a16="http://schemas.microsoft.com/office/drawing/2014/main" id="{BB1AE809-F085-D74E-C7A5-6D74CE7F8772}"/>
              </a:ext>
            </a:extLst>
          </p:cNvPr>
          <p:cNvSpPr/>
          <p:nvPr/>
        </p:nvSpPr>
        <p:spPr>
          <a:xfrm>
            <a:off x="1624571" y="3452455"/>
            <a:ext cx="629055" cy="6290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0</a:t>
            </a:r>
            <a:endParaRPr lang="en-SG" sz="2400" dirty="0">
              <a:latin typeface="Montserrat SemiBold" pitchFamily="2" charset="0"/>
              <a:cs typeface="Poppins" panose="00000500000000000000" pitchFamily="2" charset="0"/>
            </a:endParaRPr>
          </a:p>
        </p:txBody>
      </p:sp>
      <p:sp>
        <p:nvSpPr>
          <p:cNvPr id="29" name="Google Shape;336;p36">
            <a:extLst>
              <a:ext uri="{FF2B5EF4-FFF2-40B4-BE49-F238E27FC236}">
                <a16:creationId xmlns:a16="http://schemas.microsoft.com/office/drawing/2014/main" id="{904FAFD2-16BC-A0EA-9F2C-1B2373EDDECE}"/>
              </a:ext>
            </a:extLst>
          </p:cNvPr>
          <p:cNvSpPr txBox="1">
            <a:spLocks/>
          </p:cNvSpPr>
          <p:nvPr/>
        </p:nvSpPr>
        <p:spPr>
          <a:xfrm>
            <a:off x="4776509" y="2338942"/>
            <a:ext cx="940725"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000" dirty="0">
                <a:latin typeface="Montserrat SemiBold" pitchFamily="2" charset="0"/>
              </a:rPr>
              <a:t>Table</a:t>
            </a:r>
          </a:p>
        </p:txBody>
      </p:sp>
      <p:sp>
        <p:nvSpPr>
          <p:cNvPr id="30" name="Rectangle 29">
            <a:extLst>
              <a:ext uri="{FF2B5EF4-FFF2-40B4-BE49-F238E27FC236}">
                <a16:creationId xmlns:a16="http://schemas.microsoft.com/office/drawing/2014/main" id="{FAF3F95B-75BB-84F0-3C8D-95DCC43C885F}"/>
              </a:ext>
            </a:extLst>
          </p:cNvPr>
          <p:cNvSpPr/>
          <p:nvPr/>
        </p:nvSpPr>
        <p:spPr>
          <a:xfrm>
            <a:off x="5929430" y="2338945"/>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1" name="Rectangle 30">
            <a:extLst>
              <a:ext uri="{FF2B5EF4-FFF2-40B4-BE49-F238E27FC236}">
                <a16:creationId xmlns:a16="http://schemas.microsoft.com/office/drawing/2014/main" id="{AC8B2FCB-B0E9-CC23-822D-BAC40988B64D}"/>
              </a:ext>
            </a:extLst>
          </p:cNvPr>
          <p:cNvSpPr/>
          <p:nvPr/>
        </p:nvSpPr>
        <p:spPr>
          <a:xfrm>
            <a:off x="6665490" y="2338944"/>
            <a:ext cx="1031129"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 name="Rectangle 31">
            <a:extLst>
              <a:ext uri="{FF2B5EF4-FFF2-40B4-BE49-F238E27FC236}">
                <a16:creationId xmlns:a16="http://schemas.microsoft.com/office/drawing/2014/main" id="{46A6C7C5-3A7C-913C-6A03-71A901A7C75D}"/>
              </a:ext>
            </a:extLst>
          </p:cNvPr>
          <p:cNvSpPr/>
          <p:nvPr/>
        </p:nvSpPr>
        <p:spPr>
          <a:xfrm>
            <a:off x="5929430" y="3100473"/>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Rectangle 32">
            <a:extLst>
              <a:ext uri="{FF2B5EF4-FFF2-40B4-BE49-F238E27FC236}">
                <a16:creationId xmlns:a16="http://schemas.microsoft.com/office/drawing/2014/main" id="{9CE61246-4565-E759-04DA-E716D57F1641}"/>
              </a:ext>
            </a:extLst>
          </p:cNvPr>
          <p:cNvSpPr/>
          <p:nvPr/>
        </p:nvSpPr>
        <p:spPr>
          <a:xfrm>
            <a:off x="6665490" y="3100472"/>
            <a:ext cx="1031129"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2519764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400">
        <p159:morph option="byWord"/>
      </p:transition>
    </mc:Choice>
    <mc:Fallback>
      <p:transition>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104</a:t>
            </a:fld>
            <a:endParaRPr/>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64400"/>
            <a:ext cx="744702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insert(</a:t>
            </a:r>
            <a:r>
              <a:rPr lang="en-US" sz="1800" dirty="0" err="1">
                <a:latin typeface="Montserrat SemiBold" pitchFamily="2" charset="0"/>
              </a:rPr>
              <a:t>val</a:t>
            </a:r>
            <a:r>
              <a:rPr lang="en-US" sz="1800" dirty="0">
                <a:latin typeface="Montserrat SemiBold" pitchFamily="2" charset="0"/>
              </a:rPr>
              <a:t>):</a:t>
            </a:r>
          </a:p>
          <a:p>
            <a:r>
              <a:rPr lang="en-US" sz="1800" dirty="0">
                <a:latin typeface="Montserrat SemiBold" pitchFamily="2" charset="0"/>
              </a:rPr>
              <a:t>Increment size of array by 1</a:t>
            </a: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xfrm>
            <a:off x="714000" y="648300"/>
            <a:ext cx="7713300" cy="46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4. Data Structure 2.0</a:t>
            </a:r>
            <a:endParaRPr dirty="0"/>
          </a:p>
        </p:txBody>
      </p:sp>
      <p:sp>
        <p:nvSpPr>
          <p:cNvPr id="2" name="Rectangle 1">
            <a:extLst>
              <a:ext uri="{FF2B5EF4-FFF2-40B4-BE49-F238E27FC236}">
                <a16:creationId xmlns:a16="http://schemas.microsoft.com/office/drawing/2014/main" id="{2812252E-D0CD-538B-79B9-C5724DC4A125}"/>
              </a:ext>
            </a:extLst>
          </p:cNvPr>
          <p:cNvSpPr/>
          <p:nvPr/>
        </p:nvSpPr>
        <p:spPr>
          <a:xfrm>
            <a:off x="1642465" y="2338945"/>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Rectangle 2">
            <a:extLst>
              <a:ext uri="{FF2B5EF4-FFF2-40B4-BE49-F238E27FC236}">
                <a16:creationId xmlns:a16="http://schemas.microsoft.com/office/drawing/2014/main" id="{2978BE36-BE7C-01DA-FDBF-A441489F3195}"/>
              </a:ext>
            </a:extLst>
          </p:cNvPr>
          <p:cNvSpPr/>
          <p:nvPr/>
        </p:nvSpPr>
        <p:spPr>
          <a:xfrm>
            <a:off x="2378525" y="2338944"/>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Rectangle 3">
            <a:extLst>
              <a:ext uri="{FF2B5EF4-FFF2-40B4-BE49-F238E27FC236}">
                <a16:creationId xmlns:a16="http://schemas.microsoft.com/office/drawing/2014/main" id="{1515BAAA-185D-2CF3-2A3E-E88AB121A3C6}"/>
              </a:ext>
            </a:extLst>
          </p:cNvPr>
          <p:cNvSpPr/>
          <p:nvPr/>
        </p:nvSpPr>
        <p:spPr>
          <a:xfrm>
            <a:off x="3114585" y="2338943"/>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Rectangle 4">
            <a:extLst>
              <a:ext uri="{FF2B5EF4-FFF2-40B4-BE49-F238E27FC236}">
                <a16:creationId xmlns:a16="http://schemas.microsoft.com/office/drawing/2014/main" id="{B9C1A3AE-AFD3-7941-3854-37EF6CF806CF}"/>
              </a:ext>
            </a:extLst>
          </p:cNvPr>
          <p:cNvSpPr/>
          <p:nvPr/>
        </p:nvSpPr>
        <p:spPr>
          <a:xfrm>
            <a:off x="3850645" y="2338942"/>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Rectangle 20">
            <a:extLst>
              <a:ext uri="{FF2B5EF4-FFF2-40B4-BE49-F238E27FC236}">
                <a16:creationId xmlns:a16="http://schemas.microsoft.com/office/drawing/2014/main" id="{33BD7FD8-497C-FAC5-FEF6-47DC0C9E92C5}"/>
              </a:ext>
            </a:extLst>
          </p:cNvPr>
          <p:cNvSpPr/>
          <p:nvPr/>
        </p:nvSpPr>
        <p:spPr>
          <a:xfrm>
            <a:off x="1624570" y="2338945"/>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15</a:t>
            </a:r>
            <a:endParaRPr lang="en-SG" sz="2400" dirty="0">
              <a:latin typeface="Montserrat SemiBold" pitchFamily="2" charset="0"/>
              <a:cs typeface="Poppins" panose="00000500000000000000" pitchFamily="2" charset="0"/>
            </a:endParaRPr>
          </a:p>
        </p:txBody>
      </p:sp>
      <p:sp>
        <p:nvSpPr>
          <p:cNvPr id="22" name="Rectangle 21">
            <a:extLst>
              <a:ext uri="{FF2B5EF4-FFF2-40B4-BE49-F238E27FC236}">
                <a16:creationId xmlns:a16="http://schemas.microsoft.com/office/drawing/2014/main" id="{9700AE3F-DBB0-01B5-652B-D5687EB7C3AD}"/>
              </a:ext>
            </a:extLst>
          </p:cNvPr>
          <p:cNvSpPr/>
          <p:nvPr/>
        </p:nvSpPr>
        <p:spPr>
          <a:xfrm>
            <a:off x="10216395" y="2338944"/>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4</a:t>
            </a:r>
            <a:endParaRPr lang="en-SG" sz="2400" dirty="0">
              <a:latin typeface="Montserrat SemiBold" pitchFamily="2" charset="0"/>
              <a:cs typeface="Poppins" panose="00000500000000000000" pitchFamily="2" charset="0"/>
            </a:endParaRPr>
          </a:p>
        </p:txBody>
      </p:sp>
      <p:sp>
        <p:nvSpPr>
          <p:cNvPr id="23" name="Rectangle 22">
            <a:extLst>
              <a:ext uri="{FF2B5EF4-FFF2-40B4-BE49-F238E27FC236}">
                <a16:creationId xmlns:a16="http://schemas.microsoft.com/office/drawing/2014/main" id="{E2193D83-1F20-66FB-C3BF-91DA8BD5DABB}"/>
              </a:ext>
            </a:extLst>
          </p:cNvPr>
          <p:cNvSpPr/>
          <p:nvPr/>
        </p:nvSpPr>
        <p:spPr>
          <a:xfrm>
            <a:off x="10949210" y="233894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3</a:t>
            </a:r>
            <a:endParaRPr lang="en-SG" sz="2400" dirty="0">
              <a:latin typeface="Montserrat SemiBold" pitchFamily="2" charset="0"/>
              <a:cs typeface="Poppins" panose="00000500000000000000" pitchFamily="2" charset="0"/>
            </a:endParaRPr>
          </a:p>
        </p:txBody>
      </p:sp>
      <p:sp>
        <p:nvSpPr>
          <p:cNvPr id="24" name="Rectangle 23">
            <a:extLst>
              <a:ext uri="{FF2B5EF4-FFF2-40B4-BE49-F238E27FC236}">
                <a16:creationId xmlns:a16="http://schemas.microsoft.com/office/drawing/2014/main" id="{20D69E53-EC7C-5404-FC97-CC779BB7634B}"/>
              </a:ext>
            </a:extLst>
          </p:cNvPr>
          <p:cNvSpPr/>
          <p:nvPr/>
        </p:nvSpPr>
        <p:spPr>
          <a:xfrm>
            <a:off x="11685270" y="2338942"/>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2</a:t>
            </a:r>
            <a:endParaRPr lang="en-SG" sz="2400" dirty="0">
              <a:latin typeface="Montserrat SemiBold" pitchFamily="2" charset="0"/>
              <a:cs typeface="Poppins" panose="00000500000000000000" pitchFamily="2" charset="0"/>
            </a:endParaRPr>
          </a:p>
        </p:txBody>
      </p:sp>
      <p:sp>
        <p:nvSpPr>
          <p:cNvPr id="25" name="Google Shape;336;p36">
            <a:extLst>
              <a:ext uri="{FF2B5EF4-FFF2-40B4-BE49-F238E27FC236}">
                <a16:creationId xmlns:a16="http://schemas.microsoft.com/office/drawing/2014/main" id="{1A58382C-27A3-1715-AF64-CF17EC35E360}"/>
              </a:ext>
            </a:extLst>
          </p:cNvPr>
          <p:cNvSpPr txBox="1">
            <a:spLocks/>
          </p:cNvSpPr>
          <p:nvPr/>
        </p:nvSpPr>
        <p:spPr>
          <a:xfrm>
            <a:off x="618942" y="2417748"/>
            <a:ext cx="97002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000" dirty="0">
                <a:latin typeface="Montserrat SemiBold" pitchFamily="2" charset="0"/>
              </a:rPr>
              <a:t>Array</a:t>
            </a:r>
          </a:p>
        </p:txBody>
      </p:sp>
      <p:sp>
        <p:nvSpPr>
          <p:cNvPr id="26" name="Google Shape;336;p36">
            <a:extLst>
              <a:ext uri="{FF2B5EF4-FFF2-40B4-BE49-F238E27FC236}">
                <a16:creationId xmlns:a16="http://schemas.microsoft.com/office/drawing/2014/main" id="{6DD551DD-07AE-BA73-238C-489600DF4B35}"/>
              </a:ext>
            </a:extLst>
          </p:cNvPr>
          <p:cNvSpPr txBox="1">
            <a:spLocks/>
          </p:cNvSpPr>
          <p:nvPr/>
        </p:nvSpPr>
        <p:spPr>
          <a:xfrm>
            <a:off x="714000" y="3534933"/>
            <a:ext cx="97002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000" dirty="0">
                <a:latin typeface="Montserrat SemiBold" pitchFamily="2" charset="0"/>
              </a:rPr>
              <a:t>size:</a:t>
            </a:r>
          </a:p>
        </p:txBody>
      </p:sp>
      <p:sp>
        <p:nvSpPr>
          <p:cNvPr id="28" name="Rectangle 27">
            <a:extLst>
              <a:ext uri="{FF2B5EF4-FFF2-40B4-BE49-F238E27FC236}">
                <a16:creationId xmlns:a16="http://schemas.microsoft.com/office/drawing/2014/main" id="{BB1AE809-F085-D74E-C7A5-6D74CE7F8772}"/>
              </a:ext>
            </a:extLst>
          </p:cNvPr>
          <p:cNvSpPr/>
          <p:nvPr/>
        </p:nvSpPr>
        <p:spPr>
          <a:xfrm>
            <a:off x="1624571" y="3452455"/>
            <a:ext cx="629055" cy="6290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1</a:t>
            </a:r>
            <a:endParaRPr lang="en-SG" sz="2400" dirty="0">
              <a:latin typeface="Montserrat SemiBold" pitchFamily="2" charset="0"/>
              <a:cs typeface="Poppins" panose="00000500000000000000" pitchFamily="2" charset="0"/>
            </a:endParaRPr>
          </a:p>
        </p:txBody>
      </p:sp>
      <p:sp>
        <p:nvSpPr>
          <p:cNvPr id="29" name="Google Shape;336;p36">
            <a:extLst>
              <a:ext uri="{FF2B5EF4-FFF2-40B4-BE49-F238E27FC236}">
                <a16:creationId xmlns:a16="http://schemas.microsoft.com/office/drawing/2014/main" id="{904FAFD2-16BC-A0EA-9F2C-1B2373EDDECE}"/>
              </a:ext>
            </a:extLst>
          </p:cNvPr>
          <p:cNvSpPr txBox="1">
            <a:spLocks/>
          </p:cNvSpPr>
          <p:nvPr/>
        </p:nvSpPr>
        <p:spPr>
          <a:xfrm>
            <a:off x="4776509" y="2338942"/>
            <a:ext cx="940725"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000" dirty="0">
                <a:latin typeface="Montserrat SemiBold" pitchFamily="2" charset="0"/>
              </a:rPr>
              <a:t>Table</a:t>
            </a:r>
          </a:p>
        </p:txBody>
      </p:sp>
      <p:sp>
        <p:nvSpPr>
          <p:cNvPr id="30" name="Rectangle 29">
            <a:extLst>
              <a:ext uri="{FF2B5EF4-FFF2-40B4-BE49-F238E27FC236}">
                <a16:creationId xmlns:a16="http://schemas.microsoft.com/office/drawing/2014/main" id="{FAF3F95B-75BB-84F0-3C8D-95DCC43C885F}"/>
              </a:ext>
            </a:extLst>
          </p:cNvPr>
          <p:cNvSpPr/>
          <p:nvPr/>
        </p:nvSpPr>
        <p:spPr>
          <a:xfrm>
            <a:off x="5929430" y="2338945"/>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1" name="Rectangle 30">
            <a:extLst>
              <a:ext uri="{FF2B5EF4-FFF2-40B4-BE49-F238E27FC236}">
                <a16:creationId xmlns:a16="http://schemas.microsoft.com/office/drawing/2014/main" id="{AC8B2FCB-B0E9-CC23-822D-BAC40988B64D}"/>
              </a:ext>
            </a:extLst>
          </p:cNvPr>
          <p:cNvSpPr/>
          <p:nvPr/>
        </p:nvSpPr>
        <p:spPr>
          <a:xfrm>
            <a:off x="6665490" y="2338944"/>
            <a:ext cx="1031129"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 name="Rectangle 31">
            <a:extLst>
              <a:ext uri="{FF2B5EF4-FFF2-40B4-BE49-F238E27FC236}">
                <a16:creationId xmlns:a16="http://schemas.microsoft.com/office/drawing/2014/main" id="{46A6C7C5-3A7C-913C-6A03-71A901A7C75D}"/>
              </a:ext>
            </a:extLst>
          </p:cNvPr>
          <p:cNvSpPr/>
          <p:nvPr/>
        </p:nvSpPr>
        <p:spPr>
          <a:xfrm>
            <a:off x="5929430" y="3100473"/>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Rectangle 32">
            <a:extLst>
              <a:ext uri="{FF2B5EF4-FFF2-40B4-BE49-F238E27FC236}">
                <a16:creationId xmlns:a16="http://schemas.microsoft.com/office/drawing/2014/main" id="{9CE61246-4565-E759-04DA-E716D57F1641}"/>
              </a:ext>
            </a:extLst>
          </p:cNvPr>
          <p:cNvSpPr/>
          <p:nvPr/>
        </p:nvSpPr>
        <p:spPr>
          <a:xfrm>
            <a:off x="6665490" y="3100472"/>
            <a:ext cx="1031129"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8034500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400">
        <p159:morph option="byWord"/>
      </p:transition>
    </mc:Choice>
    <mc:Fallback>
      <p:transition>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105</a:t>
            </a:fld>
            <a:endParaRPr/>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64400"/>
            <a:ext cx="744702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insert(</a:t>
            </a:r>
            <a:r>
              <a:rPr lang="en-US" sz="1800" dirty="0" err="1">
                <a:latin typeface="Montserrat SemiBold" pitchFamily="2" charset="0"/>
              </a:rPr>
              <a:t>val</a:t>
            </a:r>
            <a:r>
              <a:rPr lang="en-US" sz="1800" dirty="0">
                <a:latin typeface="Montserrat SemiBold" pitchFamily="2" charset="0"/>
              </a:rPr>
              <a:t>):</a:t>
            </a:r>
          </a:p>
          <a:p>
            <a:r>
              <a:rPr lang="en-US" sz="1800" dirty="0">
                <a:latin typeface="Montserrat SemiBold" pitchFamily="2" charset="0"/>
              </a:rPr>
              <a:t>Add (</a:t>
            </a:r>
            <a:r>
              <a:rPr lang="en-US" sz="1800" dirty="0" err="1">
                <a:latin typeface="Montserrat SemiBold" pitchFamily="2" charset="0"/>
              </a:rPr>
              <a:t>val</a:t>
            </a:r>
            <a:r>
              <a:rPr lang="en-US" sz="1800" dirty="0">
                <a:latin typeface="Montserrat SemiBold" pitchFamily="2" charset="0"/>
              </a:rPr>
              <a:t>, size) to </a:t>
            </a:r>
            <a:r>
              <a:rPr lang="en-US" sz="1800" dirty="0" err="1">
                <a:latin typeface="Montserrat SemiBold" pitchFamily="2" charset="0"/>
              </a:rPr>
              <a:t>Hashtable</a:t>
            </a:r>
            <a:r>
              <a:rPr lang="en-US" sz="1800" dirty="0">
                <a:latin typeface="Montserrat SemiBold" pitchFamily="2" charset="0"/>
              </a:rPr>
              <a:t> (e.g. hash function = mod 2)</a:t>
            </a: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xfrm>
            <a:off x="714000" y="648300"/>
            <a:ext cx="7713300" cy="46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4. Data Structure 2.0</a:t>
            </a:r>
            <a:endParaRPr dirty="0"/>
          </a:p>
        </p:txBody>
      </p:sp>
      <p:sp>
        <p:nvSpPr>
          <p:cNvPr id="2" name="Rectangle 1">
            <a:extLst>
              <a:ext uri="{FF2B5EF4-FFF2-40B4-BE49-F238E27FC236}">
                <a16:creationId xmlns:a16="http://schemas.microsoft.com/office/drawing/2014/main" id="{2812252E-D0CD-538B-79B9-C5724DC4A125}"/>
              </a:ext>
            </a:extLst>
          </p:cNvPr>
          <p:cNvSpPr/>
          <p:nvPr/>
        </p:nvSpPr>
        <p:spPr>
          <a:xfrm>
            <a:off x="1642465" y="2338945"/>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Rectangle 2">
            <a:extLst>
              <a:ext uri="{FF2B5EF4-FFF2-40B4-BE49-F238E27FC236}">
                <a16:creationId xmlns:a16="http://schemas.microsoft.com/office/drawing/2014/main" id="{2978BE36-BE7C-01DA-FDBF-A441489F3195}"/>
              </a:ext>
            </a:extLst>
          </p:cNvPr>
          <p:cNvSpPr/>
          <p:nvPr/>
        </p:nvSpPr>
        <p:spPr>
          <a:xfrm>
            <a:off x="2378525" y="2338944"/>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Rectangle 3">
            <a:extLst>
              <a:ext uri="{FF2B5EF4-FFF2-40B4-BE49-F238E27FC236}">
                <a16:creationId xmlns:a16="http://schemas.microsoft.com/office/drawing/2014/main" id="{1515BAAA-185D-2CF3-2A3E-E88AB121A3C6}"/>
              </a:ext>
            </a:extLst>
          </p:cNvPr>
          <p:cNvSpPr/>
          <p:nvPr/>
        </p:nvSpPr>
        <p:spPr>
          <a:xfrm>
            <a:off x="3114585" y="2338943"/>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Rectangle 4">
            <a:extLst>
              <a:ext uri="{FF2B5EF4-FFF2-40B4-BE49-F238E27FC236}">
                <a16:creationId xmlns:a16="http://schemas.microsoft.com/office/drawing/2014/main" id="{B9C1A3AE-AFD3-7941-3854-37EF6CF806CF}"/>
              </a:ext>
            </a:extLst>
          </p:cNvPr>
          <p:cNvSpPr/>
          <p:nvPr/>
        </p:nvSpPr>
        <p:spPr>
          <a:xfrm>
            <a:off x="3850645" y="2338942"/>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Rectangle 20">
            <a:extLst>
              <a:ext uri="{FF2B5EF4-FFF2-40B4-BE49-F238E27FC236}">
                <a16:creationId xmlns:a16="http://schemas.microsoft.com/office/drawing/2014/main" id="{33BD7FD8-497C-FAC5-FEF6-47DC0C9E92C5}"/>
              </a:ext>
            </a:extLst>
          </p:cNvPr>
          <p:cNvSpPr/>
          <p:nvPr/>
        </p:nvSpPr>
        <p:spPr>
          <a:xfrm>
            <a:off x="1624570" y="2338945"/>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15</a:t>
            </a:r>
            <a:endParaRPr lang="en-SG" sz="2400" dirty="0">
              <a:latin typeface="Montserrat SemiBold" pitchFamily="2" charset="0"/>
              <a:cs typeface="Poppins" panose="00000500000000000000" pitchFamily="2" charset="0"/>
            </a:endParaRPr>
          </a:p>
        </p:txBody>
      </p:sp>
      <p:sp>
        <p:nvSpPr>
          <p:cNvPr id="23" name="Rectangle 22">
            <a:extLst>
              <a:ext uri="{FF2B5EF4-FFF2-40B4-BE49-F238E27FC236}">
                <a16:creationId xmlns:a16="http://schemas.microsoft.com/office/drawing/2014/main" id="{E2193D83-1F20-66FB-C3BF-91DA8BD5DABB}"/>
              </a:ext>
            </a:extLst>
          </p:cNvPr>
          <p:cNvSpPr/>
          <p:nvPr/>
        </p:nvSpPr>
        <p:spPr>
          <a:xfrm>
            <a:off x="10949210" y="233894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3</a:t>
            </a:r>
            <a:endParaRPr lang="en-SG" sz="2400" dirty="0">
              <a:latin typeface="Montserrat SemiBold" pitchFamily="2" charset="0"/>
              <a:cs typeface="Poppins" panose="00000500000000000000" pitchFamily="2" charset="0"/>
            </a:endParaRPr>
          </a:p>
        </p:txBody>
      </p:sp>
      <p:sp>
        <p:nvSpPr>
          <p:cNvPr id="24" name="Rectangle 23">
            <a:extLst>
              <a:ext uri="{FF2B5EF4-FFF2-40B4-BE49-F238E27FC236}">
                <a16:creationId xmlns:a16="http://schemas.microsoft.com/office/drawing/2014/main" id="{20D69E53-EC7C-5404-FC97-CC779BB7634B}"/>
              </a:ext>
            </a:extLst>
          </p:cNvPr>
          <p:cNvSpPr/>
          <p:nvPr/>
        </p:nvSpPr>
        <p:spPr>
          <a:xfrm>
            <a:off x="11685270" y="2338942"/>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2</a:t>
            </a:r>
            <a:endParaRPr lang="en-SG" sz="2400" dirty="0">
              <a:latin typeface="Montserrat SemiBold" pitchFamily="2" charset="0"/>
              <a:cs typeface="Poppins" panose="00000500000000000000" pitchFamily="2" charset="0"/>
            </a:endParaRPr>
          </a:p>
        </p:txBody>
      </p:sp>
      <p:sp>
        <p:nvSpPr>
          <p:cNvPr id="25" name="Google Shape;336;p36">
            <a:extLst>
              <a:ext uri="{FF2B5EF4-FFF2-40B4-BE49-F238E27FC236}">
                <a16:creationId xmlns:a16="http://schemas.microsoft.com/office/drawing/2014/main" id="{1A58382C-27A3-1715-AF64-CF17EC35E360}"/>
              </a:ext>
            </a:extLst>
          </p:cNvPr>
          <p:cNvSpPr txBox="1">
            <a:spLocks/>
          </p:cNvSpPr>
          <p:nvPr/>
        </p:nvSpPr>
        <p:spPr>
          <a:xfrm>
            <a:off x="618942" y="2417748"/>
            <a:ext cx="97002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000" dirty="0">
                <a:latin typeface="Montserrat SemiBold" pitchFamily="2" charset="0"/>
              </a:rPr>
              <a:t>Array</a:t>
            </a:r>
          </a:p>
        </p:txBody>
      </p:sp>
      <p:sp>
        <p:nvSpPr>
          <p:cNvPr id="26" name="Google Shape;336;p36">
            <a:extLst>
              <a:ext uri="{FF2B5EF4-FFF2-40B4-BE49-F238E27FC236}">
                <a16:creationId xmlns:a16="http://schemas.microsoft.com/office/drawing/2014/main" id="{6DD551DD-07AE-BA73-238C-489600DF4B35}"/>
              </a:ext>
            </a:extLst>
          </p:cNvPr>
          <p:cNvSpPr txBox="1">
            <a:spLocks/>
          </p:cNvSpPr>
          <p:nvPr/>
        </p:nvSpPr>
        <p:spPr>
          <a:xfrm>
            <a:off x="714000" y="3534933"/>
            <a:ext cx="97002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000" dirty="0">
                <a:latin typeface="Montserrat SemiBold" pitchFamily="2" charset="0"/>
              </a:rPr>
              <a:t>size:</a:t>
            </a:r>
          </a:p>
        </p:txBody>
      </p:sp>
      <p:sp>
        <p:nvSpPr>
          <p:cNvPr id="28" name="Rectangle 27">
            <a:extLst>
              <a:ext uri="{FF2B5EF4-FFF2-40B4-BE49-F238E27FC236}">
                <a16:creationId xmlns:a16="http://schemas.microsoft.com/office/drawing/2014/main" id="{BB1AE809-F085-D74E-C7A5-6D74CE7F8772}"/>
              </a:ext>
            </a:extLst>
          </p:cNvPr>
          <p:cNvSpPr/>
          <p:nvPr/>
        </p:nvSpPr>
        <p:spPr>
          <a:xfrm>
            <a:off x="1624571" y="3452455"/>
            <a:ext cx="629055" cy="6290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1</a:t>
            </a:r>
            <a:endParaRPr lang="en-SG" sz="2400" dirty="0">
              <a:latin typeface="Montserrat SemiBold" pitchFamily="2" charset="0"/>
              <a:cs typeface="Poppins" panose="00000500000000000000" pitchFamily="2" charset="0"/>
            </a:endParaRPr>
          </a:p>
        </p:txBody>
      </p:sp>
      <p:sp>
        <p:nvSpPr>
          <p:cNvPr id="29" name="Google Shape;336;p36">
            <a:extLst>
              <a:ext uri="{FF2B5EF4-FFF2-40B4-BE49-F238E27FC236}">
                <a16:creationId xmlns:a16="http://schemas.microsoft.com/office/drawing/2014/main" id="{904FAFD2-16BC-A0EA-9F2C-1B2373EDDECE}"/>
              </a:ext>
            </a:extLst>
          </p:cNvPr>
          <p:cNvSpPr txBox="1">
            <a:spLocks/>
          </p:cNvSpPr>
          <p:nvPr/>
        </p:nvSpPr>
        <p:spPr>
          <a:xfrm>
            <a:off x="4776509" y="2338942"/>
            <a:ext cx="940725"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000" dirty="0">
                <a:latin typeface="Montserrat SemiBold" pitchFamily="2" charset="0"/>
              </a:rPr>
              <a:t>Table</a:t>
            </a:r>
          </a:p>
        </p:txBody>
      </p:sp>
      <p:sp>
        <p:nvSpPr>
          <p:cNvPr id="30" name="Rectangle 29">
            <a:extLst>
              <a:ext uri="{FF2B5EF4-FFF2-40B4-BE49-F238E27FC236}">
                <a16:creationId xmlns:a16="http://schemas.microsoft.com/office/drawing/2014/main" id="{FAF3F95B-75BB-84F0-3C8D-95DCC43C885F}"/>
              </a:ext>
            </a:extLst>
          </p:cNvPr>
          <p:cNvSpPr/>
          <p:nvPr/>
        </p:nvSpPr>
        <p:spPr>
          <a:xfrm>
            <a:off x="5929430" y="2338945"/>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1" name="Rectangle 30">
            <a:extLst>
              <a:ext uri="{FF2B5EF4-FFF2-40B4-BE49-F238E27FC236}">
                <a16:creationId xmlns:a16="http://schemas.microsoft.com/office/drawing/2014/main" id="{AC8B2FCB-B0E9-CC23-822D-BAC40988B64D}"/>
              </a:ext>
            </a:extLst>
          </p:cNvPr>
          <p:cNvSpPr/>
          <p:nvPr/>
        </p:nvSpPr>
        <p:spPr>
          <a:xfrm>
            <a:off x="6665490" y="2338944"/>
            <a:ext cx="1031129"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 name="Rectangle 31">
            <a:extLst>
              <a:ext uri="{FF2B5EF4-FFF2-40B4-BE49-F238E27FC236}">
                <a16:creationId xmlns:a16="http://schemas.microsoft.com/office/drawing/2014/main" id="{46A6C7C5-3A7C-913C-6A03-71A901A7C75D}"/>
              </a:ext>
            </a:extLst>
          </p:cNvPr>
          <p:cNvSpPr/>
          <p:nvPr/>
        </p:nvSpPr>
        <p:spPr>
          <a:xfrm>
            <a:off x="5929430" y="3100473"/>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Rectangle 32">
            <a:extLst>
              <a:ext uri="{FF2B5EF4-FFF2-40B4-BE49-F238E27FC236}">
                <a16:creationId xmlns:a16="http://schemas.microsoft.com/office/drawing/2014/main" id="{9CE61246-4565-E759-04DA-E716D57F1641}"/>
              </a:ext>
            </a:extLst>
          </p:cNvPr>
          <p:cNvSpPr/>
          <p:nvPr/>
        </p:nvSpPr>
        <p:spPr>
          <a:xfrm>
            <a:off x="6665490" y="3100472"/>
            <a:ext cx="1031129"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Rectangle 21">
            <a:extLst>
              <a:ext uri="{FF2B5EF4-FFF2-40B4-BE49-F238E27FC236}">
                <a16:creationId xmlns:a16="http://schemas.microsoft.com/office/drawing/2014/main" id="{9700AE3F-DBB0-01B5-652B-D5687EB7C3AD}"/>
              </a:ext>
            </a:extLst>
          </p:cNvPr>
          <p:cNvSpPr/>
          <p:nvPr/>
        </p:nvSpPr>
        <p:spPr>
          <a:xfrm>
            <a:off x="5929430" y="3100471"/>
            <a:ext cx="629055" cy="62905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Montserrat SemiBold" pitchFamily="2" charset="0"/>
                <a:cs typeface="Poppins" panose="00000500000000000000" pitchFamily="2" charset="0"/>
              </a:rPr>
              <a:t>1</a:t>
            </a:r>
            <a:endParaRPr lang="en-SG" sz="2400" dirty="0">
              <a:latin typeface="Montserrat SemiBold" pitchFamily="2" charset="0"/>
              <a:cs typeface="Poppins" panose="00000500000000000000" pitchFamily="2" charset="0"/>
            </a:endParaRPr>
          </a:p>
        </p:txBody>
      </p:sp>
      <p:sp>
        <p:nvSpPr>
          <p:cNvPr id="8" name="Rectangle 7">
            <a:extLst>
              <a:ext uri="{FF2B5EF4-FFF2-40B4-BE49-F238E27FC236}">
                <a16:creationId xmlns:a16="http://schemas.microsoft.com/office/drawing/2014/main" id="{000E0EC2-6F92-4F3D-E344-BBF6BF33038C}"/>
              </a:ext>
            </a:extLst>
          </p:cNvPr>
          <p:cNvSpPr/>
          <p:nvPr/>
        </p:nvSpPr>
        <p:spPr>
          <a:xfrm>
            <a:off x="6665490" y="3100471"/>
            <a:ext cx="1031129" cy="62905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(15, 1)</a:t>
            </a:r>
            <a:endParaRPr lang="en-SG" sz="2400" dirty="0">
              <a:latin typeface="Montserrat SemiBold" pitchFamily="2" charset="0"/>
              <a:cs typeface="Poppins" panose="00000500000000000000" pitchFamily="2" charset="0"/>
            </a:endParaRPr>
          </a:p>
        </p:txBody>
      </p:sp>
    </p:spTree>
    <p:extLst>
      <p:ext uri="{BB962C8B-B14F-4D97-AF65-F5344CB8AC3E}">
        <p14:creationId xmlns:p14="http://schemas.microsoft.com/office/powerpoint/2010/main" val="11778596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400">
        <p159:morph option="byWord"/>
      </p:transition>
    </mc:Choice>
    <mc:Fallback>
      <p:transition>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106</a:t>
            </a:fld>
            <a:endParaRPr/>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64400"/>
            <a:ext cx="744702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insert(</a:t>
            </a:r>
            <a:r>
              <a:rPr lang="en-US" sz="1800" dirty="0" err="1">
                <a:latin typeface="Montserrat SemiBold" pitchFamily="2" charset="0"/>
              </a:rPr>
              <a:t>val</a:t>
            </a:r>
            <a:r>
              <a:rPr lang="en-US" sz="1800" dirty="0">
                <a:latin typeface="Montserrat SemiBold" pitchFamily="2" charset="0"/>
              </a:rPr>
              <a:t>):</a:t>
            </a:r>
          </a:p>
          <a:p>
            <a:r>
              <a:rPr lang="en-US" sz="1800" dirty="0">
                <a:latin typeface="Montserrat SemiBold" pitchFamily="2" charset="0"/>
              </a:rPr>
              <a:t>Append value to array</a:t>
            </a: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xfrm>
            <a:off x="714000" y="648300"/>
            <a:ext cx="7713300" cy="46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4. Data Structure 2.0</a:t>
            </a:r>
            <a:endParaRPr dirty="0"/>
          </a:p>
        </p:txBody>
      </p:sp>
      <p:sp>
        <p:nvSpPr>
          <p:cNvPr id="2" name="Rectangle 1">
            <a:extLst>
              <a:ext uri="{FF2B5EF4-FFF2-40B4-BE49-F238E27FC236}">
                <a16:creationId xmlns:a16="http://schemas.microsoft.com/office/drawing/2014/main" id="{2812252E-D0CD-538B-79B9-C5724DC4A125}"/>
              </a:ext>
            </a:extLst>
          </p:cNvPr>
          <p:cNvSpPr/>
          <p:nvPr/>
        </p:nvSpPr>
        <p:spPr>
          <a:xfrm>
            <a:off x="1642465" y="2338945"/>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Rectangle 2">
            <a:extLst>
              <a:ext uri="{FF2B5EF4-FFF2-40B4-BE49-F238E27FC236}">
                <a16:creationId xmlns:a16="http://schemas.microsoft.com/office/drawing/2014/main" id="{2978BE36-BE7C-01DA-FDBF-A441489F3195}"/>
              </a:ext>
            </a:extLst>
          </p:cNvPr>
          <p:cNvSpPr/>
          <p:nvPr/>
        </p:nvSpPr>
        <p:spPr>
          <a:xfrm>
            <a:off x="2378525" y="2338944"/>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Rectangle 3">
            <a:extLst>
              <a:ext uri="{FF2B5EF4-FFF2-40B4-BE49-F238E27FC236}">
                <a16:creationId xmlns:a16="http://schemas.microsoft.com/office/drawing/2014/main" id="{1515BAAA-185D-2CF3-2A3E-E88AB121A3C6}"/>
              </a:ext>
            </a:extLst>
          </p:cNvPr>
          <p:cNvSpPr/>
          <p:nvPr/>
        </p:nvSpPr>
        <p:spPr>
          <a:xfrm>
            <a:off x="3114585" y="2338943"/>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Rectangle 4">
            <a:extLst>
              <a:ext uri="{FF2B5EF4-FFF2-40B4-BE49-F238E27FC236}">
                <a16:creationId xmlns:a16="http://schemas.microsoft.com/office/drawing/2014/main" id="{B9C1A3AE-AFD3-7941-3854-37EF6CF806CF}"/>
              </a:ext>
            </a:extLst>
          </p:cNvPr>
          <p:cNvSpPr/>
          <p:nvPr/>
        </p:nvSpPr>
        <p:spPr>
          <a:xfrm>
            <a:off x="3850645" y="2338942"/>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Rectangle 20">
            <a:extLst>
              <a:ext uri="{FF2B5EF4-FFF2-40B4-BE49-F238E27FC236}">
                <a16:creationId xmlns:a16="http://schemas.microsoft.com/office/drawing/2014/main" id="{33BD7FD8-497C-FAC5-FEF6-47DC0C9E92C5}"/>
              </a:ext>
            </a:extLst>
          </p:cNvPr>
          <p:cNvSpPr/>
          <p:nvPr/>
        </p:nvSpPr>
        <p:spPr>
          <a:xfrm>
            <a:off x="1638512" y="2338945"/>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15</a:t>
            </a:r>
            <a:endParaRPr lang="en-SG" sz="2400" dirty="0">
              <a:latin typeface="Montserrat SemiBold" pitchFamily="2" charset="0"/>
              <a:cs typeface="Poppins" panose="00000500000000000000" pitchFamily="2" charset="0"/>
            </a:endParaRPr>
          </a:p>
        </p:txBody>
      </p:sp>
      <p:sp>
        <p:nvSpPr>
          <p:cNvPr id="23" name="Rectangle 22">
            <a:extLst>
              <a:ext uri="{FF2B5EF4-FFF2-40B4-BE49-F238E27FC236}">
                <a16:creationId xmlns:a16="http://schemas.microsoft.com/office/drawing/2014/main" id="{E2193D83-1F20-66FB-C3BF-91DA8BD5DABB}"/>
              </a:ext>
            </a:extLst>
          </p:cNvPr>
          <p:cNvSpPr/>
          <p:nvPr/>
        </p:nvSpPr>
        <p:spPr>
          <a:xfrm>
            <a:off x="2362311" y="233894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20</a:t>
            </a:r>
            <a:endParaRPr lang="en-SG" sz="2400" dirty="0">
              <a:latin typeface="Montserrat SemiBold" pitchFamily="2" charset="0"/>
              <a:cs typeface="Poppins" panose="00000500000000000000" pitchFamily="2" charset="0"/>
            </a:endParaRPr>
          </a:p>
        </p:txBody>
      </p:sp>
      <p:sp>
        <p:nvSpPr>
          <p:cNvPr id="24" name="Rectangle 23">
            <a:extLst>
              <a:ext uri="{FF2B5EF4-FFF2-40B4-BE49-F238E27FC236}">
                <a16:creationId xmlns:a16="http://schemas.microsoft.com/office/drawing/2014/main" id="{20D69E53-EC7C-5404-FC97-CC779BB7634B}"/>
              </a:ext>
            </a:extLst>
          </p:cNvPr>
          <p:cNvSpPr/>
          <p:nvPr/>
        </p:nvSpPr>
        <p:spPr>
          <a:xfrm>
            <a:off x="11685270" y="2338942"/>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2</a:t>
            </a:r>
            <a:endParaRPr lang="en-SG" sz="2400" dirty="0">
              <a:latin typeface="Montserrat SemiBold" pitchFamily="2" charset="0"/>
              <a:cs typeface="Poppins" panose="00000500000000000000" pitchFamily="2" charset="0"/>
            </a:endParaRPr>
          </a:p>
        </p:txBody>
      </p:sp>
      <p:sp>
        <p:nvSpPr>
          <p:cNvPr id="25" name="Google Shape;336;p36">
            <a:extLst>
              <a:ext uri="{FF2B5EF4-FFF2-40B4-BE49-F238E27FC236}">
                <a16:creationId xmlns:a16="http://schemas.microsoft.com/office/drawing/2014/main" id="{1A58382C-27A3-1715-AF64-CF17EC35E360}"/>
              </a:ext>
            </a:extLst>
          </p:cNvPr>
          <p:cNvSpPr txBox="1">
            <a:spLocks/>
          </p:cNvSpPr>
          <p:nvPr/>
        </p:nvSpPr>
        <p:spPr>
          <a:xfrm>
            <a:off x="618942" y="2417748"/>
            <a:ext cx="97002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000" dirty="0">
                <a:latin typeface="Montserrat SemiBold" pitchFamily="2" charset="0"/>
              </a:rPr>
              <a:t>Array</a:t>
            </a:r>
          </a:p>
        </p:txBody>
      </p:sp>
      <p:sp>
        <p:nvSpPr>
          <p:cNvPr id="26" name="Google Shape;336;p36">
            <a:extLst>
              <a:ext uri="{FF2B5EF4-FFF2-40B4-BE49-F238E27FC236}">
                <a16:creationId xmlns:a16="http://schemas.microsoft.com/office/drawing/2014/main" id="{6DD551DD-07AE-BA73-238C-489600DF4B35}"/>
              </a:ext>
            </a:extLst>
          </p:cNvPr>
          <p:cNvSpPr txBox="1">
            <a:spLocks/>
          </p:cNvSpPr>
          <p:nvPr/>
        </p:nvSpPr>
        <p:spPr>
          <a:xfrm>
            <a:off x="714000" y="3534933"/>
            <a:ext cx="97002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000" dirty="0">
                <a:latin typeface="Montserrat SemiBold" pitchFamily="2" charset="0"/>
              </a:rPr>
              <a:t>size:</a:t>
            </a:r>
          </a:p>
        </p:txBody>
      </p:sp>
      <p:sp>
        <p:nvSpPr>
          <p:cNvPr id="28" name="Rectangle 27">
            <a:extLst>
              <a:ext uri="{FF2B5EF4-FFF2-40B4-BE49-F238E27FC236}">
                <a16:creationId xmlns:a16="http://schemas.microsoft.com/office/drawing/2014/main" id="{BB1AE809-F085-D74E-C7A5-6D74CE7F8772}"/>
              </a:ext>
            </a:extLst>
          </p:cNvPr>
          <p:cNvSpPr/>
          <p:nvPr/>
        </p:nvSpPr>
        <p:spPr>
          <a:xfrm>
            <a:off x="1624571" y="3452455"/>
            <a:ext cx="629055" cy="6290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1</a:t>
            </a:r>
            <a:endParaRPr lang="en-SG" sz="2400" dirty="0">
              <a:latin typeface="Montserrat SemiBold" pitchFamily="2" charset="0"/>
              <a:cs typeface="Poppins" panose="00000500000000000000" pitchFamily="2" charset="0"/>
            </a:endParaRPr>
          </a:p>
        </p:txBody>
      </p:sp>
      <p:sp>
        <p:nvSpPr>
          <p:cNvPr id="29" name="Google Shape;336;p36">
            <a:extLst>
              <a:ext uri="{FF2B5EF4-FFF2-40B4-BE49-F238E27FC236}">
                <a16:creationId xmlns:a16="http://schemas.microsoft.com/office/drawing/2014/main" id="{904FAFD2-16BC-A0EA-9F2C-1B2373EDDECE}"/>
              </a:ext>
            </a:extLst>
          </p:cNvPr>
          <p:cNvSpPr txBox="1">
            <a:spLocks/>
          </p:cNvSpPr>
          <p:nvPr/>
        </p:nvSpPr>
        <p:spPr>
          <a:xfrm>
            <a:off x="4776509" y="2338942"/>
            <a:ext cx="940725"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000" dirty="0">
                <a:latin typeface="Montserrat SemiBold" pitchFamily="2" charset="0"/>
              </a:rPr>
              <a:t>Table</a:t>
            </a:r>
          </a:p>
        </p:txBody>
      </p:sp>
      <p:sp>
        <p:nvSpPr>
          <p:cNvPr id="30" name="Rectangle 29">
            <a:extLst>
              <a:ext uri="{FF2B5EF4-FFF2-40B4-BE49-F238E27FC236}">
                <a16:creationId xmlns:a16="http://schemas.microsoft.com/office/drawing/2014/main" id="{FAF3F95B-75BB-84F0-3C8D-95DCC43C885F}"/>
              </a:ext>
            </a:extLst>
          </p:cNvPr>
          <p:cNvSpPr/>
          <p:nvPr/>
        </p:nvSpPr>
        <p:spPr>
          <a:xfrm>
            <a:off x="5929430" y="2338945"/>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1" name="Rectangle 30">
            <a:extLst>
              <a:ext uri="{FF2B5EF4-FFF2-40B4-BE49-F238E27FC236}">
                <a16:creationId xmlns:a16="http://schemas.microsoft.com/office/drawing/2014/main" id="{AC8B2FCB-B0E9-CC23-822D-BAC40988B64D}"/>
              </a:ext>
            </a:extLst>
          </p:cNvPr>
          <p:cNvSpPr/>
          <p:nvPr/>
        </p:nvSpPr>
        <p:spPr>
          <a:xfrm>
            <a:off x="6665490" y="2338944"/>
            <a:ext cx="1031129"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 name="Rectangle 31">
            <a:extLst>
              <a:ext uri="{FF2B5EF4-FFF2-40B4-BE49-F238E27FC236}">
                <a16:creationId xmlns:a16="http://schemas.microsoft.com/office/drawing/2014/main" id="{46A6C7C5-3A7C-913C-6A03-71A901A7C75D}"/>
              </a:ext>
            </a:extLst>
          </p:cNvPr>
          <p:cNvSpPr/>
          <p:nvPr/>
        </p:nvSpPr>
        <p:spPr>
          <a:xfrm>
            <a:off x="5929430" y="3100473"/>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Rectangle 32">
            <a:extLst>
              <a:ext uri="{FF2B5EF4-FFF2-40B4-BE49-F238E27FC236}">
                <a16:creationId xmlns:a16="http://schemas.microsoft.com/office/drawing/2014/main" id="{9CE61246-4565-E759-04DA-E716D57F1641}"/>
              </a:ext>
            </a:extLst>
          </p:cNvPr>
          <p:cNvSpPr/>
          <p:nvPr/>
        </p:nvSpPr>
        <p:spPr>
          <a:xfrm>
            <a:off x="6665490" y="3100472"/>
            <a:ext cx="1031129"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Rectangle 21">
            <a:extLst>
              <a:ext uri="{FF2B5EF4-FFF2-40B4-BE49-F238E27FC236}">
                <a16:creationId xmlns:a16="http://schemas.microsoft.com/office/drawing/2014/main" id="{9700AE3F-DBB0-01B5-652B-D5687EB7C3AD}"/>
              </a:ext>
            </a:extLst>
          </p:cNvPr>
          <p:cNvSpPr/>
          <p:nvPr/>
        </p:nvSpPr>
        <p:spPr>
          <a:xfrm>
            <a:off x="5929430" y="3100471"/>
            <a:ext cx="629055" cy="62905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Montserrat SemiBold" pitchFamily="2" charset="0"/>
                <a:cs typeface="Poppins" panose="00000500000000000000" pitchFamily="2" charset="0"/>
              </a:rPr>
              <a:t>1</a:t>
            </a:r>
            <a:endParaRPr lang="en-SG" sz="2400" dirty="0">
              <a:latin typeface="Montserrat SemiBold" pitchFamily="2" charset="0"/>
              <a:cs typeface="Poppins" panose="00000500000000000000" pitchFamily="2" charset="0"/>
            </a:endParaRPr>
          </a:p>
        </p:txBody>
      </p:sp>
      <p:sp>
        <p:nvSpPr>
          <p:cNvPr id="8" name="Rectangle 7">
            <a:extLst>
              <a:ext uri="{FF2B5EF4-FFF2-40B4-BE49-F238E27FC236}">
                <a16:creationId xmlns:a16="http://schemas.microsoft.com/office/drawing/2014/main" id="{000E0EC2-6F92-4F3D-E344-BBF6BF33038C}"/>
              </a:ext>
            </a:extLst>
          </p:cNvPr>
          <p:cNvSpPr/>
          <p:nvPr/>
        </p:nvSpPr>
        <p:spPr>
          <a:xfrm>
            <a:off x="6665490" y="3100471"/>
            <a:ext cx="1031129" cy="62905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(15, 1)</a:t>
            </a:r>
            <a:endParaRPr lang="en-SG" sz="2400" dirty="0">
              <a:latin typeface="Montserrat SemiBold" pitchFamily="2" charset="0"/>
              <a:cs typeface="Poppins" panose="00000500000000000000" pitchFamily="2" charset="0"/>
            </a:endParaRPr>
          </a:p>
        </p:txBody>
      </p:sp>
    </p:spTree>
    <p:extLst>
      <p:ext uri="{BB962C8B-B14F-4D97-AF65-F5344CB8AC3E}">
        <p14:creationId xmlns:p14="http://schemas.microsoft.com/office/powerpoint/2010/main" val="40447940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400">
        <p159:morph option="byWord"/>
      </p:transition>
    </mc:Choice>
    <mc:Fallback>
      <p:transition>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107</a:t>
            </a:fld>
            <a:endParaRPr/>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64400"/>
            <a:ext cx="744702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insert(</a:t>
            </a:r>
            <a:r>
              <a:rPr lang="en-US" sz="1800" dirty="0" err="1">
                <a:latin typeface="Montserrat SemiBold" pitchFamily="2" charset="0"/>
              </a:rPr>
              <a:t>val</a:t>
            </a:r>
            <a:r>
              <a:rPr lang="en-US" sz="1800" dirty="0">
                <a:latin typeface="Montserrat SemiBold" pitchFamily="2" charset="0"/>
              </a:rPr>
              <a:t>):</a:t>
            </a:r>
          </a:p>
          <a:p>
            <a:r>
              <a:rPr lang="en-US" sz="1800" dirty="0">
                <a:latin typeface="Montserrat SemiBold" pitchFamily="2" charset="0"/>
              </a:rPr>
              <a:t>Increment size by 1</a:t>
            </a: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xfrm>
            <a:off x="714000" y="648300"/>
            <a:ext cx="7713300" cy="46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4. Data Structure 2.0</a:t>
            </a:r>
            <a:endParaRPr dirty="0"/>
          </a:p>
        </p:txBody>
      </p:sp>
      <p:sp>
        <p:nvSpPr>
          <p:cNvPr id="2" name="Rectangle 1">
            <a:extLst>
              <a:ext uri="{FF2B5EF4-FFF2-40B4-BE49-F238E27FC236}">
                <a16:creationId xmlns:a16="http://schemas.microsoft.com/office/drawing/2014/main" id="{2812252E-D0CD-538B-79B9-C5724DC4A125}"/>
              </a:ext>
            </a:extLst>
          </p:cNvPr>
          <p:cNvSpPr/>
          <p:nvPr/>
        </p:nvSpPr>
        <p:spPr>
          <a:xfrm>
            <a:off x="1642465" y="2338945"/>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Rectangle 2">
            <a:extLst>
              <a:ext uri="{FF2B5EF4-FFF2-40B4-BE49-F238E27FC236}">
                <a16:creationId xmlns:a16="http://schemas.microsoft.com/office/drawing/2014/main" id="{2978BE36-BE7C-01DA-FDBF-A441489F3195}"/>
              </a:ext>
            </a:extLst>
          </p:cNvPr>
          <p:cNvSpPr/>
          <p:nvPr/>
        </p:nvSpPr>
        <p:spPr>
          <a:xfrm>
            <a:off x="2378525" y="2338944"/>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Rectangle 3">
            <a:extLst>
              <a:ext uri="{FF2B5EF4-FFF2-40B4-BE49-F238E27FC236}">
                <a16:creationId xmlns:a16="http://schemas.microsoft.com/office/drawing/2014/main" id="{1515BAAA-185D-2CF3-2A3E-E88AB121A3C6}"/>
              </a:ext>
            </a:extLst>
          </p:cNvPr>
          <p:cNvSpPr/>
          <p:nvPr/>
        </p:nvSpPr>
        <p:spPr>
          <a:xfrm>
            <a:off x="3114585" y="2338943"/>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Rectangle 4">
            <a:extLst>
              <a:ext uri="{FF2B5EF4-FFF2-40B4-BE49-F238E27FC236}">
                <a16:creationId xmlns:a16="http://schemas.microsoft.com/office/drawing/2014/main" id="{B9C1A3AE-AFD3-7941-3854-37EF6CF806CF}"/>
              </a:ext>
            </a:extLst>
          </p:cNvPr>
          <p:cNvSpPr/>
          <p:nvPr/>
        </p:nvSpPr>
        <p:spPr>
          <a:xfrm>
            <a:off x="3850645" y="2338942"/>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Rectangle 20">
            <a:extLst>
              <a:ext uri="{FF2B5EF4-FFF2-40B4-BE49-F238E27FC236}">
                <a16:creationId xmlns:a16="http://schemas.microsoft.com/office/drawing/2014/main" id="{33BD7FD8-497C-FAC5-FEF6-47DC0C9E92C5}"/>
              </a:ext>
            </a:extLst>
          </p:cNvPr>
          <p:cNvSpPr/>
          <p:nvPr/>
        </p:nvSpPr>
        <p:spPr>
          <a:xfrm>
            <a:off x="1638512" y="2338945"/>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15</a:t>
            </a:r>
            <a:endParaRPr lang="en-SG" sz="2400" dirty="0">
              <a:latin typeface="Montserrat SemiBold" pitchFamily="2" charset="0"/>
              <a:cs typeface="Poppins" panose="00000500000000000000" pitchFamily="2" charset="0"/>
            </a:endParaRPr>
          </a:p>
        </p:txBody>
      </p:sp>
      <p:sp>
        <p:nvSpPr>
          <p:cNvPr id="23" name="Rectangle 22">
            <a:extLst>
              <a:ext uri="{FF2B5EF4-FFF2-40B4-BE49-F238E27FC236}">
                <a16:creationId xmlns:a16="http://schemas.microsoft.com/office/drawing/2014/main" id="{E2193D83-1F20-66FB-C3BF-91DA8BD5DABB}"/>
              </a:ext>
            </a:extLst>
          </p:cNvPr>
          <p:cNvSpPr/>
          <p:nvPr/>
        </p:nvSpPr>
        <p:spPr>
          <a:xfrm>
            <a:off x="2362311" y="233894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20</a:t>
            </a:r>
            <a:endParaRPr lang="en-SG" sz="2400" dirty="0">
              <a:latin typeface="Montserrat SemiBold" pitchFamily="2" charset="0"/>
              <a:cs typeface="Poppins" panose="00000500000000000000" pitchFamily="2" charset="0"/>
            </a:endParaRPr>
          </a:p>
        </p:txBody>
      </p:sp>
      <p:sp>
        <p:nvSpPr>
          <p:cNvPr id="24" name="Rectangle 23">
            <a:extLst>
              <a:ext uri="{FF2B5EF4-FFF2-40B4-BE49-F238E27FC236}">
                <a16:creationId xmlns:a16="http://schemas.microsoft.com/office/drawing/2014/main" id="{20D69E53-EC7C-5404-FC97-CC779BB7634B}"/>
              </a:ext>
            </a:extLst>
          </p:cNvPr>
          <p:cNvSpPr/>
          <p:nvPr/>
        </p:nvSpPr>
        <p:spPr>
          <a:xfrm>
            <a:off x="11685270" y="2338942"/>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2</a:t>
            </a:r>
            <a:endParaRPr lang="en-SG" sz="2400" dirty="0">
              <a:latin typeface="Montserrat SemiBold" pitchFamily="2" charset="0"/>
              <a:cs typeface="Poppins" panose="00000500000000000000" pitchFamily="2" charset="0"/>
            </a:endParaRPr>
          </a:p>
        </p:txBody>
      </p:sp>
      <p:sp>
        <p:nvSpPr>
          <p:cNvPr id="25" name="Google Shape;336;p36">
            <a:extLst>
              <a:ext uri="{FF2B5EF4-FFF2-40B4-BE49-F238E27FC236}">
                <a16:creationId xmlns:a16="http://schemas.microsoft.com/office/drawing/2014/main" id="{1A58382C-27A3-1715-AF64-CF17EC35E360}"/>
              </a:ext>
            </a:extLst>
          </p:cNvPr>
          <p:cNvSpPr txBox="1">
            <a:spLocks/>
          </p:cNvSpPr>
          <p:nvPr/>
        </p:nvSpPr>
        <p:spPr>
          <a:xfrm>
            <a:off x="618942" y="2417748"/>
            <a:ext cx="97002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000" dirty="0">
                <a:latin typeface="Montserrat SemiBold" pitchFamily="2" charset="0"/>
              </a:rPr>
              <a:t>Array</a:t>
            </a:r>
          </a:p>
        </p:txBody>
      </p:sp>
      <p:sp>
        <p:nvSpPr>
          <p:cNvPr id="26" name="Google Shape;336;p36">
            <a:extLst>
              <a:ext uri="{FF2B5EF4-FFF2-40B4-BE49-F238E27FC236}">
                <a16:creationId xmlns:a16="http://schemas.microsoft.com/office/drawing/2014/main" id="{6DD551DD-07AE-BA73-238C-489600DF4B35}"/>
              </a:ext>
            </a:extLst>
          </p:cNvPr>
          <p:cNvSpPr txBox="1">
            <a:spLocks/>
          </p:cNvSpPr>
          <p:nvPr/>
        </p:nvSpPr>
        <p:spPr>
          <a:xfrm>
            <a:off x="714000" y="3534933"/>
            <a:ext cx="97002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000" dirty="0">
                <a:latin typeface="Montserrat SemiBold" pitchFamily="2" charset="0"/>
              </a:rPr>
              <a:t>size:</a:t>
            </a:r>
          </a:p>
        </p:txBody>
      </p:sp>
      <p:sp>
        <p:nvSpPr>
          <p:cNvPr id="28" name="Rectangle 27">
            <a:extLst>
              <a:ext uri="{FF2B5EF4-FFF2-40B4-BE49-F238E27FC236}">
                <a16:creationId xmlns:a16="http://schemas.microsoft.com/office/drawing/2014/main" id="{BB1AE809-F085-D74E-C7A5-6D74CE7F8772}"/>
              </a:ext>
            </a:extLst>
          </p:cNvPr>
          <p:cNvSpPr/>
          <p:nvPr/>
        </p:nvSpPr>
        <p:spPr>
          <a:xfrm>
            <a:off x="1624571" y="3452455"/>
            <a:ext cx="629055" cy="6290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2</a:t>
            </a:r>
            <a:endParaRPr lang="en-SG" sz="2400" dirty="0">
              <a:latin typeface="Montserrat SemiBold" pitchFamily="2" charset="0"/>
              <a:cs typeface="Poppins" panose="00000500000000000000" pitchFamily="2" charset="0"/>
            </a:endParaRPr>
          </a:p>
        </p:txBody>
      </p:sp>
      <p:sp>
        <p:nvSpPr>
          <p:cNvPr id="29" name="Google Shape;336;p36">
            <a:extLst>
              <a:ext uri="{FF2B5EF4-FFF2-40B4-BE49-F238E27FC236}">
                <a16:creationId xmlns:a16="http://schemas.microsoft.com/office/drawing/2014/main" id="{904FAFD2-16BC-A0EA-9F2C-1B2373EDDECE}"/>
              </a:ext>
            </a:extLst>
          </p:cNvPr>
          <p:cNvSpPr txBox="1">
            <a:spLocks/>
          </p:cNvSpPr>
          <p:nvPr/>
        </p:nvSpPr>
        <p:spPr>
          <a:xfrm>
            <a:off x="4776509" y="2338942"/>
            <a:ext cx="940725"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000" dirty="0">
                <a:latin typeface="Montserrat SemiBold" pitchFamily="2" charset="0"/>
              </a:rPr>
              <a:t>Table</a:t>
            </a:r>
          </a:p>
        </p:txBody>
      </p:sp>
      <p:sp>
        <p:nvSpPr>
          <p:cNvPr id="30" name="Rectangle 29">
            <a:extLst>
              <a:ext uri="{FF2B5EF4-FFF2-40B4-BE49-F238E27FC236}">
                <a16:creationId xmlns:a16="http://schemas.microsoft.com/office/drawing/2014/main" id="{FAF3F95B-75BB-84F0-3C8D-95DCC43C885F}"/>
              </a:ext>
            </a:extLst>
          </p:cNvPr>
          <p:cNvSpPr/>
          <p:nvPr/>
        </p:nvSpPr>
        <p:spPr>
          <a:xfrm>
            <a:off x="5929430" y="2338945"/>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1" name="Rectangle 30">
            <a:extLst>
              <a:ext uri="{FF2B5EF4-FFF2-40B4-BE49-F238E27FC236}">
                <a16:creationId xmlns:a16="http://schemas.microsoft.com/office/drawing/2014/main" id="{AC8B2FCB-B0E9-CC23-822D-BAC40988B64D}"/>
              </a:ext>
            </a:extLst>
          </p:cNvPr>
          <p:cNvSpPr/>
          <p:nvPr/>
        </p:nvSpPr>
        <p:spPr>
          <a:xfrm>
            <a:off x="6665490" y="2338944"/>
            <a:ext cx="1031129"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 name="Rectangle 31">
            <a:extLst>
              <a:ext uri="{FF2B5EF4-FFF2-40B4-BE49-F238E27FC236}">
                <a16:creationId xmlns:a16="http://schemas.microsoft.com/office/drawing/2014/main" id="{46A6C7C5-3A7C-913C-6A03-71A901A7C75D}"/>
              </a:ext>
            </a:extLst>
          </p:cNvPr>
          <p:cNvSpPr/>
          <p:nvPr/>
        </p:nvSpPr>
        <p:spPr>
          <a:xfrm>
            <a:off x="5929430" y="3100473"/>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Rectangle 32">
            <a:extLst>
              <a:ext uri="{FF2B5EF4-FFF2-40B4-BE49-F238E27FC236}">
                <a16:creationId xmlns:a16="http://schemas.microsoft.com/office/drawing/2014/main" id="{9CE61246-4565-E759-04DA-E716D57F1641}"/>
              </a:ext>
            </a:extLst>
          </p:cNvPr>
          <p:cNvSpPr/>
          <p:nvPr/>
        </p:nvSpPr>
        <p:spPr>
          <a:xfrm>
            <a:off x="6665490" y="3100472"/>
            <a:ext cx="1031129"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Rectangle 21">
            <a:extLst>
              <a:ext uri="{FF2B5EF4-FFF2-40B4-BE49-F238E27FC236}">
                <a16:creationId xmlns:a16="http://schemas.microsoft.com/office/drawing/2014/main" id="{9700AE3F-DBB0-01B5-652B-D5687EB7C3AD}"/>
              </a:ext>
            </a:extLst>
          </p:cNvPr>
          <p:cNvSpPr/>
          <p:nvPr/>
        </p:nvSpPr>
        <p:spPr>
          <a:xfrm>
            <a:off x="5929430" y="3100471"/>
            <a:ext cx="629055" cy="62905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Montserrat SemiBold" pitchFamily="2" charset="0"/>
                <a:cs typeface="Poppins" panose="00000500000000000000" pitchFamily="2" charset="0"/>
              </a:rPr>
              <a:t>1</a:t>
            </a:r>
            <a:endParaRPr lang="en-SG" sz="2400" dirty="0">
              <a:latin typeface="Montserrat SemiBold" pitchFamily="2" charset="0"/>
              <a:cs typeface="Poppins" panose="00000500000000000000" pitchFamily="2" charset="0"/>
            </a:endParaRPr>
          </a:p>
        </p:txBody>
      </p:sp>
      <p:sp>
        <p:nvSpPr>
          <p:cNvPr id="8" name="Rectangle 7">
            <a:extLst>
              <a:ext uri="{FF2B5EF4-FFF2-40B4-BE49-F238E27FC236}">
                <a16:creationId xmlns:a16="http://schemas.microsoft.com/office/drawing/2014/main" id="{000E0EC2-6F92-4F3D-E344-BBF6BF33038C}"/>
              </a:ext>
            </a:extLst>
          </p:cNvPr>
          <p:cNvSpPr/>
          <p:nvPr/>
        </p:nvSpPr>
        <p:spPr>
          <a:xfrm>
            <a:off x="6665490" y="3100471"/>
            <a:ext cx="1031129" cy="62905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(15, 1)</a:t>
            </a:r>
            <a:endParaRPr lang="en-SG" sz="2400" dirty="0">
              <a:latin typeface="Montserrat SemiBold" pitchFamily="2" charset="0"/>
              <a:cs typeface="Poppins" panose="00000500000000000000" pitchFamily="2" charset="0"/>
            </a:endParaRPr>
          </a:p>
        </p:txBody>
      </p:sp>
    </p:spTree>
    <p:extLst>
      <p:ext uri="{BB962C8B-B14F-4D97-AF65-F5344CB8AC3E}">
        <p14:creationId xmlns:p14="http://schemas.microsoft.com/office/powerpoint/2010/main" val="19443919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400">
        <p159:morph option="byWord"/>
      </p:transition>
    </mc:Choice>
    <mc:Fallback>
      <p:transition>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108</a:t>
            </a:fld>
            <a:endParaRPr/>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64400"/>
            <a:ext cx="744702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insert(</a:t>
            </a:r>
            <a:r>
              <a:rPr lang="en-US" sz="1800" dirty="0" err="1">
                <a:latin typeface="Montserrat SemiBold" pitchFamily="2" charset="0"/>
              </a:rPr>
              <a:t>val</a:t>
            </a:r>
            <a:r>
              <a:rPr lang="en-US" sz="1800" dirty="0">
                <a:latin typeface="Montserrat SemiBold" pitchFamily="2" charset="0"/>
              </a:rPr>
              <a:t>):</a:t>
            </a:r>
          </a:p>
          <a:p>
            <a:r>
              <a:rPr lang="en-US" sz="1800" dirty="0">
                <a:latin typeface="Montserrat SemiBold" pitchFamily="2" charset="0"/>
              </a:rPr>
              <a:t>Add (</a:t>
            </a:r>
            <a:r>
              <a:rPr lang="en-US" sz="1800" dirty="0" err="1">
                <a:latin typeface="Montserrat SemiBold" pitchFamily="2" charset="0"/>
              </a:rPr>
              <a:t>val</a:t>
            </a:r>
            <a:r>
              <a:rPr lang="en-US" sz="1800" dirty="0">
                <a:latin typeface="Montserrat SemiBold" pitchFamily="2" charset="0"/>
              </a:rPr>
              <a:t>, size) to </a:t>
            </a:r>
            <a:r>
              <a:rPr lang="en-US" sz="1800" dirty="0" err="1">
                <a:latin typeface="Montserrat SemiBold" pitchFamily="2" charset="0"/>
              </a:rPr>
              <a:t>hashtable</a:t>
            </a:r>
            <a:r>
              <a:rPr lang="en-US" sz="1800" dirty="0">
                <a:latin typeface="Montserrat SemiBold" pitchFamily="2" charset="0"/>
              </a:rPr>
              <a:t> (assume h: x </a:t>
            </a:r>
            <a:r>
              <a:rPr lang="en-US" sz="1800" dirty="0">
                <a:latin typeface="Montserrat SemiBold" pitchFamily="2" charset="0"/>
                <a:sym typeface="Wingdings" panose="05000000000000000000" pitchFamily="2" charset="2"/>
              </a:rPr>
              <a:t> x mod 2)</a:t>
            </a:r>
            <a:endParaRPr lang="en-US" sz="1800" dirty="0">
              <a:latin typeface="Montserrat SemiBold" pitchFamily="2" charset="0"/>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xfrm>
            <a:off x="714000" y="648300"/>
            <a:ext cx="7713300" cy="46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4. Data Structure 2.0</a:t>
            </a:r>
            <a:endParaRPr dirty="0"/>
          </a:p>
        </p:txBody>
      </p:sp>
      <p:sp>
        <p:nvSpPr>
          <p:cNvPr id="2" name="Rectangle 1">
            <a:extLst>
              <a:ext uri="{FF2B5EF4-FFF2-40B4-BE49-F238E27FC236}">
                <a16:creationId xmlns:a16="http://schemas.microsoft.com/office/drawing/2014/main" id="{2812252E-D0CD-538B-79B9-C5724DC4A125}"/>
              </a:ext>
            </a:extLst>
          </p:cNvPr>
          <p:cNvSpPr/>
          <p:nvPr/>
        </p:nvSpPr>
        <p:spPr>
          <a:xfrm>
            <a:off x="1642465" y="2338945"/>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Rectangle 2">
            <a:extLst>
              <a:ext uri="{FF2B5EF4-FFF2-40B4-BE49-F238E27FC236}">
                <a16:creationId xmlns:a16="http://schemas.microsoft.com/office/drawing/2014/main" id="{2978BE36-BE7C-01DA-FDBF-A441489F3195}"/>
              </a:ext>
            </a:extLst>
          </p:cNvPr>
          <p:cNvSpPr/>
          <p:nvPr/>
        </p:nvSpPr>
        <p:spPr>
          <a:xfrm>
            <a:off x="2378525" y="2338944"/>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Rectangle 3">
            <a:extLst>
              <a:ext uri="{FF2B5EF4-FFF2-40B4-BE49-F238E27FC236}">
                <a16:creationId xmlns:a16="http://schemas.microsoft.com/office/drawing/2014/main" id="{1515BAAA-185D-2CF3-2A3E-E88AB121A3C6}"/>
              </a:ext>
            </a:extLst>
          </p:cNvPr>
          <p:cNvSpPr/>
          <p:nvPr/>
        </p:nvSpPr>
        <p:spPr>
          <a:xfrm>
            <a:off x="3114585" y="2338943"/>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Rectangle 4">
            <a:extLst>
              <a:ext uri="{FF2B5EF4-FFF2-40B4-BE49-F238E27FC236}">
                <a16:creationId xmlns:a16="http://schemas.microsoft.com/office/drawing/2014/main" id="{B9C1A3AE-AFD3-7941-3854-37EF6CF806CF}"/>
              </a:ext>
            </a:extLst>
          </p:cNvPr>
          <p:cNvSpPr/>
          <p:nvPr/>
        </p:nvSpPr>
        <p:spPr>
          <a:xfrm>
            <a:off x="3850645" y="2338942"/>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Rectangle 20">
            <a:extLst>
              <a:ext uri="{FF2B5EF4-FFF2-40B4-BE49-F238E27FC236}">
                <a16:creationId xmlns:a16="http://schemas.microsoft.com/office/drawing/2014/main" id="{33BD7FD8-497C-FAC5-FEF6-47DC0C9E92C5}"/>
              </a:ext>
            </a:extLst>
          </p:cNvPr>
          <p:cNvSpPr/>
          <p:nvPr/>
        </p:nvSpPr>
        <p:spPr>
          <a:xfrm>
            <a:off x="1638512" y="2338945"/>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15</a:t>
            </a:r>
            <a:endParaRPr lang="en-SG" sz="2400" dirty="0">
              <a:latin typeface="Montserrat SemiBold" pitchFamily="2" charset="0"/>
              <a:cs typeface="Poppins" panose="00000500000000000000" pitchFamily="2" charset="0"/>
            </a:endParaRPr>
          </a:p>
        </p:txBody>
      </p:sp>
      <p:sp>
        <p:nvSpPr>
          <p:cNvPr id="23" name="Rectangle 22">
            <a:extLst>
              <a:ext uri="{FF2B5EF4-FFF2-40B4-BE49-F238E27FC236}">
                <a16:creationId xmlns:a16="http://schemas.microsoft.com/office/drawing/2014/main" id="{E2193D83-1F20-66FB-C3BF-91DA8BD5DABB}"/>
              </a:ext>
            </a:extLst>
          </p:cNvPr>
          <p:cNvSpPr/>
          <p:nvPr/>
        </p:nvSpPr>
        <p:spPr>
          <a:xfrm>
            <a:off x="2362311" y="233894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20</a:t>
            </a:r>
            <a:endParaRPr lang="en-SG" sz="2400" dirty="0">
              <a:latin typeface="Montserrat SemiBold" pitchFamily="2" charset="0"/>
              <a:cs typeface="Poppins" panose="00000500000000000000" pitchFamily="2" charset="0"/>
            </a:endParaRPr>
          </a:p>
        </p:txBody>
      </p:sp>
      <p:sp>
        <p:nvSpPr>
          <p:cNvPr id="24" name="Rectangle 23">
            <a:extLst>
              <a:ext uri="{FF2B5EF4-FFF2-40B4-BE49-F238E27FC236}">
                <a16:creationId xmlns:a16="http://schemas.microsoft.com/office/drawing/2014/main" id="{20D69E53-EC7C-5404-FC97-CC779BB7634B}"/>
              </a:ext>
            </a:extLst>
          </p:cNvPr>
          <p:cNvSpPr/>
          <p:nvPr/>
        </p:nvSpPr>
        <p:spPr>
          <a:xfrm>
            <a:off x="11685270" y="2338942"/>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2</a:t>
            </a:r>
            <a:endParaRPr lang="en-SG" sz="2400" dirty="0">
              <a:latin typeface="Montserrat SemiBold" pitchFamily="2" charset="0"/>
              <a:cs typeface="Poppins" panose="00000500000000000000" pitchFamily="2" charset="0"/>
            </a:endParaRPr>
          </a:p>
        </p:txBody>
      </p:sp>
      <p:sp>
        <p:nvSpPr>
          <p:cNvPr id="25" name="Google Shape;336;p36">
            <a:extLst>
              <a:ext uri="{FF2B5EF4-FFF2-40B4-BE49-F238E27FC236}">
                <a16:creationId xmlns:a16="http://schemas.microsoft.com/office/drawing/2014/main" id="{1A58382C-27A3-1715-AF64-CF17EC35E360}"/>
              </a:ext>
            </a:extLst>
          </p:cNvPr>
          <p:cNvSpPr txBox="1">
            <a:spLocks/>
          </p:cNvSpPr>
          <p:nvPr/>
        </p:nvSpPr>
        <p:spPr>
          <a:xfrm>
            <a:off x="618942" y="2417748"/>
            <a:ext cx="97002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000" dirty="0">
                <a:latin typeface="Montserrat SemiBold" pitchFamily="2" charset="0"/>
              </a:rPr>
              <a:t>Array</a:t>
            </a:r>
          </a:p>
        </p:txBody>
      </p:sp>
      <p:sp>
        <p:nvSpPr>
          <p:cNvPr id="26" name="Google Shape;336;p36">
            <a:extLst>
              <a:ext uri="{FF2B5EF4-FFF2-40B4-BE49-F238E27FC236}">
                <a16:creationId xmlns:a16="http://schemas.microsoft.com/office/drawing/2014/main" id="{6DD551DD-07AE-BA73-238C-489600DF4B35}"/>
              </a:ext>
            </a:extLst>
          </p:cNvPr>
          <p:cNvSpPr txBox="1">
            <a:spLocks/>
          </p:cNvSpPr>
          <p:nvPr/>
        </p:nvSpPr>
        <p:spPr>
          <a:xfrm>
            <a:off x="714000" y="3534933"/>
            <a:ext cx="97002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000" dirty="0">
                <a:latin typeface="Montserrat SemiBold" pitchFamily="2" charset="0"/>
              </a:rPr>
              <a:t>size:</a:t>
            </a:r>
          </a:p>
        </p:txBody>
      </p:sp>
      <p:sp>
        <p:nvSpPr>
          <p:cNvPr id="28" name="Rectangle 27">
            <a:extLst>
              <a:ext uri="{FF2B5EF4-FFF2-40B4-BE49-F238E27FC236}">
                <a16:creationId xmlns:a16="http://schemas.microsoft.com/office/drawing/2014/main" id="{BB1AE809-F085-D74E-C7A5-6D74CE7F8772}"/>
              </a:ext>
            </a:extLst>
          </p:cNvPr>
          <p:cNvSpPr/>
          <p:nvPr/>
        </p:nvSpPr>
        <p:spPr>
          <a:xfrm>
            <a:off x="1624571" y="3452455"/>
            <a:ext cx="629055" cy="6290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2</a:t>
            </a:r>
            <a:endParaRPr lang="en-SG" sz="2400" dirty="0">
              <a:latin typeface="Montserrat SemiBold" pitchFamily="2" charset="0"/>
              <a:cs typeface="Poppins" panose="00000500000000000000" pitchFamily="2" charset="0"/>
            </a:endParaRPr>
          </a:p>
        </p:txBody>
      </p:sp>
      <p:sp>
        <p:nvSpPr>
          <p:cNvPr id="29" name="Google Shape;336;p36">
            <a:extLst>
              <a:ext uri="{FF2B5EF4-FFF2-40B4-BE49-F238E27FC236}">
                <a16:creationId xmlns:a16="http://schemas.microsoft.com/office/drawing/2014/main" id="{904FAFD2-16BC-A0EA-9F2C-1B2373EDDECE}"/>
              </a:ext>
            </a:extLst>
          </p:cNvPr>
          <p:cNvSpPr txBox="1">
            <a:spLocks/>
          </p:cNvSpPr>
          <p:nvPr/>
        </p:nvSpPr>
        <p:spPr>
          <a:xfrm>
            <a:off x="4776509" y="2338942"/>
            <a:ext cx="940725"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000" dirty="0">
                <a:latin typeface="Montserrat SemiBold" pitchFamily="2" charset="0"/>
              </a:rPr>
              <a:t>Table</a:t>
            </a:r>
          </a:p>
        </p:txBody>
      </p:sp>
      <p:sp>
        <p:nvSpPr>
          <p:cNvPr id="30" name="Rectangle 29">
            <a:extLst>
              <a:ext uri="{FF2B5EF4-FFF2-40B4-BE49-F238E27FC236}">
                <a16:creationId xmlns:a16="http://schemas.microsoft.com/office/drawing/2014/main" id="{FAF3F95B-75BB-84F0-3C8D-95DCC43C885F}"/>
              </a:ext>
            </a:extLst>
          </p:cNvPr>
          <p:cNvSpPr/>
          <p:nvPr/>
        </p:nvSpPr>
        <p:spPr>
          <a:xfrm>
            <a:off x="5929430" y="2338945"/>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1" name="Rectangle 30">
            <a:extLst>
              <a:ext uri="{FF2B5EF4-FFF2-40B4-BE49-F238E27FC236}">
                <a16:creationId xmlns:a16="http://schemas.microsoft.com/office/drawing/2014/main" id="{AC8B2FCB-B0E9-CC23-822D-BAC40988B64D}"/>
              </a:ext>
            </a:extLst>
          </p:cNvPr>
          <p:cNvSpPr/>
          <p:nvPr/>
        </p:nvSpPr>
        <p:spPr>
          <a:xfrm>
            <a:off x="6665490" y="2338944"/>
            <a:ext cx="1031129"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 name="Rectangle 31">
            <a:extLst>
              <a:ext uri="{FF2B5EF4-FFF2-40B4-BE49-F238E27FC236}">
                <a16:creationId xmlns:a16="http://schemas.microsoft.com/office/drawing/2014/main" id="{46A6C7C5-3A7C-913C-6A03-71A901A7C75D}"/>
              </a:ext>
            </a:extLst>
          </p:cNvPr>
          <p:cNvSpPr/>
          <p:nvPr/>
        </p:nvSpPr>
        <p:spPr>
          <a:xfrm>
            <a:off x="5929430" y="3100473"/>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Rectangle 32">
            <a:extLst>
              <a:ext uri="{FF2B5EF4-FFF2-40B4-BE49-F238E27FC236}">
                <a16:creationId xmlns:a16="http://schemas.microsoft.com/office/drawing/2014/main" id="{9CE61246-4565-E759-04DA-E716D57F1641}"/>
              </a:ext>
            </a:extLst>
          </p:cNvPr>
          <p:cNvSpPr/>
          <p:nvPr/>
        </p:nvSpPr>
        <p:spPr>
          <a:xfrm>
            <a:off x="6665490" y="3100472"/>
            <a:ext cx="1031129"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Rectangle 21">
            <a:extLst>
              <a:ext uri="{FF2B5EF4-FFF2-40B4-BE49-F238E27FC236}">
                <a16:creationId xmlns:a16="http://schemas.microsoft.com/office/drawing/2014/main" id="{9700AE3F-DBB0-01B5-652B-D5687EB7C3AD}"/>
              </a:ext>
            </a:extLst>
          </p:cNvPr>
          <p:cNvSpPr/>
          <p:nvPr/>
        </p:nvSpPr>
        <p:spPr>
          <a:xfrm>
            <a:off x="5929430" y="3100471"/>
            <a:ext cx="629055" cy="62905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Montserrat SemiBold" pitchFamily="2" charset="0"/>
                <a:cs typeface="Poppins" panose="00000500000000000000" pitchFamily="2" charset="0"/>
              </a:rPr>
              <a:t>1</a:t>
            </a:r>
            <a:endParaRPr lang="en-SG" sz="2400" dirty="0">
              <a:latin typeface="Montserrat SemiBold" pitchFamily="2" charset="0"/>
              <a:cs typeface="Poppins" panose="00000500000000000000" pitchFamily="2" charset="0"/>
            </a:endParaRPr>
          </a:p>
        </p:txBody>
      </p:sp>
      <p:sp>
        <p:nvSpPr>
          <p:cNvPr id="8" name="Rectangle 7">
            <a:extLst>
              <a:ext uri="{FF2B5EF4-FFF2-40B4-BE49-F238E27FC236}">
                <a16:creationId xmlns:a16="http://schemas.microsoft.com/office/drawing/2014/main" id="{000E0EC2-6F92-4F3D-E344-BBF6BF33038C}"/>
              </a:ext>
            </a:extLst>
          </p:cNvPr>
          <p:cNvSpPr/>
          <p:nvPr/>
        </p:nvSpPr>
        <p:spPr>
          <a:xfrm>
            <a:off x="6665490" y="3100471"/>
            <a:ext cx="1031129" cy="62905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(15, 1)</a:t>
            </a:r>
            <a:endParaRPr lang="en-SG" sz="2400" dirty="0">
              <a:latin typeface="Montserrat SemiBold" pitchFamily="2" charset="0"/>
              <a:cs typeface="Poppins" panose="00000500000000000000" pitchFamily="2" charset="0"/>
            </a:endParaRPr>
          </a:p>
        </p:txBody>
      </p:sp>
      <p:sp>
        <p:nvSpPr>
          <p:cNvPr id="9" name="Rectangle 8">
            <a:extLst>
              <a:ext uri="{FF2B5EF4-FFF2-40B4-BE49-F238E27FC236}">
                <a16:creationId xmlns:a16="http://schemas.microsoft.com/office/drawing/2014/main" id="{D2FC1469-0ED0-07BA-A99B-DA30A7136D7C}"/>
              </a:ext>
            </a:extLst>
          </p:cNvPr>
          <p:cNvSpPr/>
          <p:nvPr/>
        </p:nvSpPr>
        <p:spPr>
          <a:xfrm>
            <a:off x="5929430" y="2338944"/>
            <a:ext cx="629055" cy="62905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0</a:t>
            </a:r>
            <a:endParaRPr lang="en-SG" sz="2400" dirty="0">
              <a:latin typeface="Montserrat SemiBold" pitchFamily="2" charset="0"/>
              <a:cs typeface="Poppins" panose="00000500000000000000" pitchFamily="2" charset="0"/>
            </a:endParaRPr>
          </a:p>
        </p:txBody>
      </p:sp>
      <p:sp>
        <p:nvSpPr>
          <p:cNvPr id="10" name="Rectangle 9">
            <a:extLst>
              <a:ext uri="{FF2B5EF4-FFF2-40B4-BE49-F238E27FC236}">
                <a16:creationId xmlns:a16="http://schemas.microsoft.com/office/drawing/2014/main" id="{84807779-11A2-84C3-C4EA-F6B83D5ABC28}"/>
              </a:ext>
            </a:extLst>
          </p:cNvPr>
          <p:cNvSpPr/>
          <p:nvPr/>
        </p:nvSpPr>
        <p:spPr>
          <a:xfrm>
            <a:off x="6665490" y="2338944"/>
            <a:ext cx="1031129" cy="62905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SemiBold" pitchFamily="2" charset="0"/>
                <a:cs typeface="Poppins" panose="00000500000000000000" pitchFamily="2" charset="0"/>
              </a:rPr>
              <a:t>(20, 2)</a:t>
            </a:r>
            <a:endParaRPr lang="en-SG" sz="2000" dirty="0">
              <a:latin typeface="Montserrat SemiBold" pitchFamily="2" charset="0"/>
              <a:cs typeface="Poppins" panose="00000500000000000000" pitchFamily="2" charset="0"/>
            </a:endParaRPr>
          </a:p>
        </p:txBody>
      </p:sp>
    </p:spTree>
    <p:extLst>
      <p:ext uri="{BB962C8B-B14F-4D97-AF65-F5344CB8AC3E}">
        <p14:creationId xmlns:p14="http://schemas.microsoft.com/office/powerpoint/2010/main" val="26640154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400">
        <p159:morph option="byWord"/>
      </p:transition>
    </mc:Choice>
    <mc:Fallback>
      <p:transition>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109</a:t>
            </a:fld>
            <a:endParaRPr/>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64400"/>
            <a:ext cx="744702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err="1">
                <a:latin typeface="Montserrat SemiBold" pitchFamily="2" charset="0"/>
              </a:rPr>
              <a:t>GetRandom</a:t>
            </a:r>
            <a:r>
              <a:rPr lang="en-US" sz="1800" dirty="0">
                <a:latin typeface="Montserrat SemiBold" pitchFamily="2" charset="0"/>
              </a:rPr>
              <a:t>()</a:t>
            </a:r>
          </a:p>
          <a:p>
            <a:r>
              <a:rPr lang="en-US" sz="1800" dirty="0">
                <a:latin typeface="Montserrat SemiBold" pitchFamily="2" charset="0"/>
              </a:rPr>
              <a:t>Generate random integer from 1 to size</a:t>
            </a: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xfrm>
            <a:off x="714000" y="648300"/>
            <a:ext cx="7713300" cy="46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4. Data Structure 2.0</a:t>
            </a:r>
            <a:endParaRPr dirty="0"/>
          </a:p>
        </p:txBody>
      </p:sp>
      <p:sp>
        <p:nvSpPr>
          <p:cNvPr id="24" name="Rectangle 23">
            <a:extLst>
              <a:ext uri="{FF2B5EF4-FFF2-40B4-BE49-F238E27FC236}">
                <a16:creationId xmlns:a16="http://schemas.microsoft.com/office/drawing/2014/main" id="{20D69E53-EC7C-5404-FC97-CC779BB7634B}"/>
              </a:ext>
            </a:extLst>
          </p:cNvPr>
          <p:cNvSpPr/>
          <p:nvPr/>
        </p:nvSpPr>
        <p:spPr>
          <a:xfrm>
            <a:off x="11685270" y="2338942"/>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2</a:t>
            </a:r>
            <a:endParaRPr lang="en-SG" sz="2400" dirty="0">
              <a:latin typeface="Montserrat SemiBold" pitchFamily="2" charset="0"/>
              <a:cs typeface="Poppins" panose="00000500000000000000" pitchFamily="2" charset="0"/>
            </a:endParaRPr>
          </a:p>
        </p:txBody>
      </p:sp>
      <p:sp>
        <p:nvSpPr>
          <p:cNvPr id="26" name="Google Shape;336;p36">
            <a:extLst>
              <a:ext uri="{FF2B5EF4-FFF2-40B4-BE49-F238E27FC236}">
                <a16:creationId xmlns:a16="http://schemas.microsoft.com/office/drawing/2014/main" id="{6DD551DD-07AE-BA73-238C-489600DF4B35}"/>
              </a:ext>
            </a:extLst>
          </p:cNvPr>
          <p:cNvSpPr txBox="1">
            <a:spLocks/>
          </p:cNvSpPr>
          <p:nvPr/>
        </p:nvSpPr>
        <p:spPr>
          <a:xfrm>
            <a:off x="3552450" y="2421420"/>
            <a:ext cx="97002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000" dirty="0">
                <a:latin typeface="Montserrat SemiBold" pitchFamily="2" charset="0"/>
              </a:rPr>
              <a:t>size:</a:t>
            </a:r>
          </a:p>
        </p:txBody>
      </p:sp>
      <p:sp>
        <p:nvSpPr>
          <p:cNvPr id="28" name="Rectangle 27">
            <a:extLst>
              <a:ext uri="{FF2B5EF4-FFF2-40B4-BE49-F238E27FC236}">
                <a16:creationId xmlns:a16="http://schemas.microsoft.com/office/drawing/2014/main" id="{BB1AE809-F085-D74E-C7A5-6D74CE7F8772}"/>
              </a:ext>
            </a:extLst>
          </p:cNvPr>
          <p:cNvSpPr/>
          <p:nvPr/>
        </p:nvSpPr>
        <p:spPr>
          <a:xfrm>
            <a:off x="4463021" y="2338942"/>
            <a:ext cx="629055" cy="6290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2</a:t>
            </a:r>
            <a:endParaRPr lang="en-SG" sz="2400" dirty="0">
              <a:latin typeface="Montserrat SemiBold" pitchFamily="2" charset="0"/>
              <a:cs typeface="Poppins" panose="00000500000000000000" pitchFamily="2" charset="0"/>
            </a:endParaRPr>
          </a:p>
        </p:txBody>
      </p:sp>
      <p:sp>
        <p:nvSpPr>
          <p:cNvPr id="11" name="TextBox 10">
            <a:extLst>
              <a:ext uri="{FF2B5EF4-FFF2-40B4-BE49-F238E27FC236}">
                <a16:creationId xmlns:a16="http://schemas.microsoft.com/office/drawing/2014/main" id="{BFED19F1-117D-EC98-DFC1-893BE86B34A4}"/>
              </a:ext>
            </a:extLst>
          </p:cNvPr>
          <p:cNvSpPr txBox="1"/>
          <p:nvPr/>
        </p:nvSpPr>
        <p:spPr>
          <a:xfrm>
            <a:off x="3317048" y="3209107"/>
            <a:ext cx="2921000" cy="369332"/>
          </a:xfrm>
          <a:prstGeom prst="rect">
            <a:avLst/>
          </a:prstGeom>
          <a:noFill/>
        </p:spPr>
        <p:txBody>
          <a:bodyPr wrap="square" rtlCol="0">
            <a:spAutoFit/>
          </a:bodyPr>
          <a:lstStyle/>
          <a:p>
            <a:r>
              <a:rPr lang="en-US" sz="1800" dirty="0">
                <a:solidFill>
                  <a:schemeClr val="bg1"/>
                </a:solidFill>
                <a:latin typeface="Montserrat SemiBold" pitchFamily="2" charset="0"/>
              </a:rPr>
              <a:t>Call </a:t>
            </a:r>
            <a:r>
              <a:rPr lang="en-US" sz="1800" dirty="0" err="1">
                <a:solidFill>
                  <a:schemeClr val="bg1"/>
                </a:solidFill>
                <a:latin typeface="Montserrat SemiBold" pitchFamily="2" charset="0"/>
              </a:rPr>
              <a:t>randint</a:t>
            </a:r>
            <a:r>
              <a:rPr lang="en-US" sz="1800" dirty="0">
                <a:solidFill>
                  <a:schemeClr val="bg1"/>
                </a:solidFill>
                <a:latin typeface="Montserrat SemiBold" pitchFamily="2" charset="0"/>
              </a:rPr>
              <a:t> perhaps</a:t>
            </a:r>
            <a:endParaRPr lang="en-SG" sz="1800" dirty="0">
              <a:solidFill>
                <a:schemeClr val="bg1"/>
              </a:solidFill>
              <a:latin typeface="Montserrat SemiBold" pitchFamily="2" charset="0"/>
            </a:endParaRPr>
          </a:p>
        </p:txBody>
      </p:sp>
    </p:spTree>
    <p:extLst>
      <p:ext uri="{BB962C8B-B14F-4D97-AF65-F5344CB8AC3E}">
        <p14:creationId xmlns:p14="http://schemas.microsoft.com/office/powerpoint/2010/main" val="367474991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400">
        <p159:morph option="byWord"/>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11</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Hashing – Chaining</a:t>
            </a:r>
            <a:endParaRPr dirty="0"/>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423633" y="3232876"/>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latin typeface="Montserrat SemiBold" pitchFamily="2" charset="0"/>
              </a:rPr>
              <a:t>“super”</a:t>
            </a:r>
          </a:p>
        </p:txBody>
      </p:sp>
      <p:sp>
        <p:nvSpPr>
          <p:cNvPr id="9" name="Google Shape;336;p36">
            <a:extLst>
              <a:ext uri="{FF2B5EF4-FFF2-40B4-BE49-F238E27FC236}">
                <a16:creationId xmlns:a16="http://schemas.microsoft.com/office/drawing/2014/main" id="{4ED90CDA-2668-D0AC-38D9-D0109A6046DF}"/>
              </a:ext>
            </a:extLst>
          </p:cNvPr>
          <p:cNvSpPr txBox="1">
            <a:spLocks/>
          </p:cNvSpPr>
          <p:nvPr/>
        </p:nvSpPr>
        <p:spPr>
          <a:xfrm>
            <a:off x="3428713" y="3228957"/>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latin typeface="Montserrat SemiBold" pitchFamily="2" charset="0"/>
              </a:rPr>
              <a:t>0x112233</a:t>
            </a:r>
          </a:p>
        </p:txBody>
      </p:sp>
      <p:sp>
        <p:nvSpPr>
          <p:cNvPr id="10" name="Google Shape;336;p36">
            <a:extLst>
              <a:ext uri="{FF2B5EF4-FFF2-40B4-BE49-F238E27FC236}">
                <a16:creationId xmlns:a16="http://schemas.microsoft.com/office/drawing/2014/main" id="{88153C6E-FD4E-ED9A-9586-E2C060470126}"/>
              </a:ext>
            </a:extLst>
          </p:cNvPr>
          <p:cNvSpPr txBox="1">
            <a:spLocks/>
          </p:cNvSpPr>
          <p:nvPr/>
        </p:nvSpPr>
        <p:spPr>
          <a:xfrm>
            <a:off x="3428713" y="2802285"/>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solidFill>
                  <a:schemeClr val="bg1">
                    <a:lumMod val="50000"/>
                  </a:schemeClr>
                </a:solidFill>
                <a:latin typeface="Montserrat SemiBold" pitchFamily="2" charset="0"/>
              </a:rPr>
              <a:t>0x112232</a:t>
            </a:r>
          </a:p>
        </p:txBody>
      </p:sp>
      <p:sp>
        <p:nvSpPr>
          <p:cNvPr id="11" name="Google Shape;336;p36">
            <a:extLst>
              <a:ext uri="{FF2B5EF4-FFF2-40B4-BE49-F238E27FC236}">
                <a16:creationId xmlns:a16="http://schemas.microsoft.com/office/drawing/2014/main" id="{08841BDD-DE0F-DAD9-409B-AABA7C2C65E4}"/>
              </a:ext>
            </a:extLst>
          </p:cNvPr>
          <p:cNvSpPr txBox="1">
            <a:spLocks/>
          </p:cNvSpPr>
          <p:nvPr/>
        </p:nvSpPr>
        <p:spPr>
          <a:xfrm>
            <a:off x="3428713" y="2375614"/>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solidFill>
                  <a:schemeClr val="bg1">
                    <a:lumMod val="50000"/>
                  </a:schemeClr>
                </a:solidFill>
                <a:latin typeface="Montserrat SemiBold" pitchFamily="2" charset="0"/>
              </a:rPr>
              <a:t>0x112231</a:t>
            </a:r>
          </a:p>
        </p:txBody>
      </p:sp>
      <p:sp>
        <p:nvSpPr>
          <p:cNvPr id="14" name="Google Shape;336;p36">
            <a:extLst>
              <a:ext uri="{FF2B5EF4-FFF2-40B4-BE49-F238E27FC236}">
                <a16:creationId xmlns:a16="http://schemas.microsoft.com/office/drawing/2014/main" id="{260FCFDC-A7AC-68FB-5E32-E21320CC9AA2}"/>
              </a:ext>
            </a:extLst>
          </p:cNvPr>
          <p:cNvSpPr txBox="1">
            <a:spLocks/>
          </p:cNvSpPr>
          <p:nvPr/>
        </p:nvSpPr>
        <p:spPr>
          <a:xfrm>
            <a:off x="5767738" y="3228957"/>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latin typeface="Montserrat SemiBold" pitchFamily="2" charset="0"/>
              </a:rPr>
              <a:t>“value”</a:t>
            </a:r>
          </a:p>
        </p:txBody>
      </p:sp>
      <p:sp>
        <p:nvSpPr>
          <p:cNvPr id="17" name="Google Shape;336;p36">
            <a:extLst>
              <a:ext uri="{FF2B5EF4-FFF2-40B4-BE49-F238E27FC236}">
                <a16:creationId xmlns:a16="http://schemas.microsoft.com/office/drawing/2014/main" id="{CD70149B-7999-7C2A-9DE8-C7C3E3AAE3BA}"/>
              </a:ext>
            </a:extLst>
          </p:cNvPr>
          <p:cNvSpPr txBox="1">
            <a:spLocks/>
          </p:cNvSpPr>
          <p:nvPr/>
        </p:nvSpPr>
        <p:spPr>
          <a:xfrm>
            <a:off x="3884578" y="1330510"/>
            <a:ext cx="1820788"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1600" dirty="0">
                <a:latin typeface="Montserrat SemiBold" pitchFamily="2" charset="0"/>
              </a:rPr>
              <a:t>Table (array)</a:t>
            </a:r>
          </a:p>
        </p:txBody>
      </p:sp>
      <p:sp>
        <p:nvSpPr>
          <p:cNvPr id="18" name="Google Shape;336;p36">
            <a:extLst>
              <a:ext uri="{FF2B5EF4-FFF2-40B4-BE49-F238E27FC236}">
                <a16:creationId xmlns:a16="http://schemas.microsoft.com/office/drawing/2014/main" id="{B187E2C7-B8B3-3372-0803-38F7E6BA4004}"/>
              </a:ext>
            </a:extLst>
          </p:cNvPr>
          <p:cNvSpPr txBox="1">
            <a:spLocks/>
          </p:cNvSpPr>
          <p:nvPr/>
        </p:nvSpPr>
        <p:spPr>
          <a:xfrm>
            <a:off x="3595489" y="1909537"/>
            <a:ext cx="103270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1600" dirty="0">
                <a:latin typeface="Montserrat SemiBold" pitchFamily="2" charset="0"/>
              </a:rPr>
              <a:t>index</a:t>
            </a:r>
          </a:p>
        </p:txBody>
      </p:sp>
      <p:sp>
        <p:nvSpPr>
          <p:cNvPr id="19" name="Google Shape;336;p36">
            <a:extLst>
              <a:ext uri="{FF2B5EF4-FFF2-40B4-BE49-F238E27FC236}">
                <a16:creationId xmlns:a16="http://schemas.microsoft.com/office/drawing/2014/main" id="{808C295B-7278-6FDF-D501-61B57BECF4D9}"/>
              </a:ext>
            </a:extLst>
          </p:cNvPr>
          <p:cNvSpPr txBox="1">
            <a:spLocks/>
          </p:cNvSpPr>
          <p:nvPr/>
        </p:nvSpPr>
        <p:spPr>
          <a:xfrm>
            <a:off x="4961748" y="1909537"/>
            <a:ext cx="103270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1600" dirty="0">
                <a:latin typeface="Montserrat SemiBold" pitchFamily="2" charset="0"/>
              </a:rPr>
              <a:t>value</a:t>
            </a:r>
          </a:p>
        </p:txBody>
      </p:sp>
      <p:sp>
        <p:nvSpPr>
          <p:cNvPr id="24" name="Google Shape;336;p36">
            <a:extLst>
              <a:ext uri="{FF2B5EF4-FFF2-40B4-BE49-F238E27FC236}">
                <a16:creationId xmlns:a16="http://schemas.microsoft.com/office/drawing/2014/main" id="{74D0729E-65EE-0B8A-EF15-08D8F2673E66}"/>
              </a:ext>
            </a:extLst>
          </p:cNvPr>
          <p:cNvSpPr txBox="1">
            <a:spLocks/>
          </p:cNvSpPr>
          <p:nvPr/>
        </p:nvSpPr>
        <p:spPr>
          <a:xfrm>
            <a:off x="4794972" y="2802285"/>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latin typeface="Montserrat SemiBold" pitchFamily="2" charset="0"/>
              </a:rPr>
              <a:t>-</a:t>
            </a:r>
          </a:p>
        </p:txBody>
      </p:sp>
      <p:sp>
        <p:nvSpPr>
          <p:cNvPr id="25" name="Google Shape;336;p36">
            <a:extLst>
              <a:ext uri="{FF2B5EF4-FFF2-40B4-BE49-F238E27FC236}">
                <a16:creationId xmlns:a16="http://schemas.microsoft.com/office/drawing/2014/main" id="{884AD269-7A4E-463E-2648-B36B51058BFC}"/>
              </a:ext>
            </a:extLst>
          </p:cNvPr>
          <p:cNvSpPr txBox="1">
            <a:spLocks/>
          </p:cNvSpPr>
          <p:nvPr/>
        </p:nvSpPr>
        <p:spPr>
          <a:xfrm>
            <a:off x="4794972" y="2373637"/>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latin typeface="Montserrat SemiBold" pitchFamily="2" charset="0"/>
              </a:rPr>
              <a:t>-</a:t>
            </a:r>
          </a:p>
        </p:txBody>
      </p:sp>
      <p:sp>
        <p:nvSpPr>
          <p:cNvPr id="2" name="Google Shape;336;p36">
            <a:extLst>
              <a:ext uri="{FF2B5EF4-FFF2-40B4-BE49-F238E27FC236}">
                <a16:creationId xmlns:a16="http://schemas.microsoft.com/office/drawing/2014/main" id="{BF0A677D-431D-2BC8-7821-33B2763662C0}"/>
              </a:ext>
            </a:extLst>
          </p:cNvPr>
          <p:cNvSpPr txBox="1">
            <a:spLocks/>
          </p:cNvSpPr>
          <p:nvPr/>
        </p:nvSpPr>
        <p:spPr>
          <a:xfrm>
            <a:off x="720256" y="1330510"/>
            <a:ext cx="2353684"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000" dirty="0">
                <a:latin typeface="Montserrat SemiBold" pitchFamily="2" charset="0"/>
              </a:rPr>
              <a:t>However, this comes with additional storage!</a:t>
            </a:r>
          </a:p>
        </p:txBody>
      </p:sp>
      <p:sp>
        <p:nvSpPr>
          <p:cNvPr id="5" name="Google Shape;336;p36">
            <a:extLst>
              <a:ext uri="{FF2B5EF4-FFF2-40B4-BE49-F238E27FC236}">
                <a16:creationId xmlns:a16="http://schemas.microsoft.com/office/drawing/2014/main" id="{6A86B73E-876F-7529-5B73-4F9BF6683836}"/>
              </a:ext>
            </a:extLst>
          </p:cNvPr>
          <p:cNvSpPr txBox="1">
            <a:spLocks/>
          </p:cNvSpPr>
          <p:nvPr/>
        </p:nvSpPr>
        <p:spPr>
          <a:xfrm>
            <a:off x="3428713" y="3655627"/>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solidFill>
                  <a:schemeClr val="bg1">
                    <a:lumMod val="50000"/>
                  </a:schemeClr>
                </a:solidFill>
                <a:latin typeface="Montserrat SemiBold" pitchFamily="2" charset="0"/>
              </a:rPr>
              <a:t>0x112234</a:t>
            </a:r>
          </a:p>
        </p:txBody>
      </p:sp>
      <p:sp>
        <p:nvSpPr>
          <p:cNvPr id="16" name="Google Shape;336;p36">
            <a:extLst>
              <a:ext uri="{FF2B5EF4-FFF2-40B4-BE49-F238E27FC236}">
                <a16:creationId xmlns:a16="http://schemas.microsoft.com/office/drawing/2014/main" id="{4541424E-6250-035E-96BD-9E77B41C8D56}"/>
              </a:ext>
            </a:extLst>
          </p:cNvPr>
          <p:cNvSpPr txBox="1">
            <a:spLocks/>
          </p:cNvSpPr>
          <p:nvPr/>
        </p:nvSpPr>
        <p:spPr>
          <a:xfrm>
            <a:off x="4794972" y="3655627"/>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latin typeface="Montserrat SemiBold" pitchFamily="2" charset="0"/>
              </a:rPr>
              <a:t>-</a:t>
            </a:r>
          </a:p>
        </p:txBody>
      </p:sp>
      <p:cxnSp>
        <p:nvCxnSpPr>
          <p:cNvPr id="12" name="Straight Arrow Connector 11">
            <a:extLst>
              <a:ext uri="{FF2B5EF4-FFF2-40B4-BE49-F238E27FC236}">
                <a16:creationId xmlns:a16="http://schemas.microsoft.com/office/drawing/2014/main" id="{51CC9FDD-FF44-CE9F-9548-27051A0DD855}"/>
              </a:ext>
            </a:extLst>
          </p:cNvPr>
          <p:cNvCxnSpPr/>
          <p:nvPr/>
        </p:nvCxnSpPr>
        <p:spPr>
          <a:xfrm>
            <a:off x="5426507" y="3482502"/>
            <a:ext cx="395591"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8854593-5956-C766-7F33-6B4112B8A6E9}"/>
              </a:ext>
            </a:extLst>
          </p:cNvPr>
          <p:cNvCxnSpPr/>
          <p:nvPr/>
        </p:nvCxnSpPr>
        <p:spPr>
          <a:xfrm>
            <a:off x="7073724" y="3482502"/>
            <a:ext cx="395591"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4007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110</a:t>
            </a:fld>
            <a:endParaRPr/>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64400"/>
            <a:ext cx="744702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err="1">
                <a:latin typeface="Montserrat SemiBold" pitchFamily="2" charset="0"/>
              </a:rPr>
              <a:t>GetRandom</a:t>
            </a:r>
            <a:r>
              <a:rPr lang="en-US" sz="1800" dirty="0">
                <a:latin typeface="Montserrat SemiBold" pitchFamily="2" charset="0"/>
              </a:rPr>
              <a:t>(</a:t>
            </a:r>
            <a:r>
              <a:rPr lang="en-US" sz="1800" dirty="0" err="1">
                <a:latin typeface="Montserrat SemiBold" pitchFamily="2" charset="0"/>
              </a:rPr>
              <a:t>val</a:t>
            </a:r>
            <a:r>
              <a:rPr lang="en-US" sz="1800" dirty="0">
                <a:latin typeface="Montserrat SemiBold" pitchFamily="2" charset="0"/>
              </a:rPr>
              <a:t>):</a:t>
            </a:r>
          </a:p>
          <a:p>
            <a:r>
              <a:rPr lang="en-US" sz="1800" dirty="0">
                <a:latin typeface="Montserrat SemiBold" pitchFamily="2" charset="0"/>
              </a:rPr>
              <a:t>Retrieve the array’s value at that random index</a:t>
            </a: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xfrm>
            <a:off x="714000" y="648300"/>
            <a:ext cx="7713300" cy="46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4. Data Structure 2.0</a:t>
            </a:r>
            <a:endParaRPr dirty="0"/>
          </a:p>
        </p:txBody>
      </p:sp>
      <p:sp>
        <p:nvSpPr>
          <p:cNvPr id="2" name="Rectangle 1">
            <a:extLst>
              <a:ext uri="{FF2B5EF4-FFF2-40B4-BE49-F238E27FC236}">
                <a16:creationId xmlns:a16="http://schemas.microsoft.com/office/drawing/2014/main" id="{2812252E-D0CD-538B-79B9-C5724DC4A125}"/>
              </a:ext>
            </a:extLst>
          </p:cNvPr>
          <p:cNvSpPr/>
          <p:nvPr/>
        </p:nvSpPr>
        <p:spPr>
          <a:xfrm>
            <a:off x="1642465" y="2338945"/>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Rectangle 2">
            <a:extLst>
              <a:ext uri="{FF2B5EF4-FFF2-40B4-BE49-F238E27FC236}">
                <a16:creationId xmlns:a16="http://schemas.microsoft.com/office/drawing/2014/main" id="{2978BE36-BE7C-01DA-FDBF-A441489F3195}"/>
              </a:ext>
            </a:extLst>
          </p:cNvPr>
          <p:cNvSpPr/>
          <p:nvPr/>
        </p:nvSpPr>
        <p:spPr>
          <a:xfrm>
            <a:off x="2378525" y="2338944"/>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Rectangle 3">
            <a:extLst>
              <a:ext uri="{FF2B5EF4-FFF2-40B4-BE49-F238E27FC236}">
                <a16:creationId xmlns:a16="http://schemas.microsoft.com/office/drawing/2014/main" id="{1515BAAA-185D-2CF3-2A3E-E88AB121A3C6}"/>
              </a:ext>
            </a:extLst>
          </p:cNvPr>
          <p:cNvSpPr/>
          <p:nvPr/>
        </p:nvSpPr>
        <p:spPr>
          <a:xfrm>
            <a:off x="3114585" y="2338943"/>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Rectangle 4">
            <a:extLst>
              <a:ext uri="{FF2B5EF4-FFF2-40B4-BE49-F238E27FC236}">
                <a16:creationId xmlns:a16="http://schemas.microsoft.com/office/drawing/2014/main" id="{B9C1A3AE-AFD3-7941-3854-37EF6CF806CF}"/>
              </a:ext>
            </a:extLst>
          </p:cNvPr>
          <p:cNvSpPr/>
          <p:nvPr/>
        </p:nvSpPr>
        <p:spPr>
          <a:xfrm>
            <a:off x="3850645" y="2338942"/>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Rectangle 20">
            <a:extLst>
              <a:ext uri="{FF2B5EF4-FFF2-40B4-BE49-F238E27FC236}">
                <a16:creationId xmlns:a16="http://schemas.microsoft.com/office/drawing/2014/main" id="{33BD7FD8-497C-FAC5-FEF6-47DC0C9E92C5}"/>
              </a:ext>
            </a:extLst>
          </p:cNvPr>
          <p:cNvSpPr/>
          <p:nvPr/>
        </p:nvSpPr>
        <p:spPr>
          <a:xfrm>
            <a:off x="1638512" y="2338945"/>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15</a:t>
            </a:r>
            <a:endParaRPr lang="en-SG" sz="2400" dirty="0">
              <a:latin typeface="Montserrat SemiBold" pitchFamily="2" charset="0"/>
              <a:cs typeface="Poppins" panose="00000500000000000000" pitchFamily="2" charset="0"/>
            </a:endParaRPr>
          </a:p>
        </p:txBody>
      </p:sp>
      <p:sp>
        <p:nvSpPr>
          <p:cNvPr id="23" name="Rectangle 22">
            <a:extLst>
              <a:ext uri="{FF2B5EF4-FFF2-40B4-BE49-F238E27FC236}">
                <a16:creationId xmlns:a16="http://schemas.microsoft.com/office/drawing/2014/main" id="{E2193D83-1F20-66FB-C3BF-91DA8BD5DABB}"/>
              </a:ext>
            </a:extLst>
          </p:cNvPr>
          <p:cNvSpPr/>
          <p:nvPr/>
        </p:nvSpPr>
        <p:spPr>
          <a:xfrm>
            <a:off x="2362311" y="233894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20</a:t>
            </a:r>
            <a:endParaRPr lang="en-SG" sz="2400" dirty="0">
              <a:latin typeface="Montserrat SemiBold" pitchFamily="2" charset="0"/>
              <a:cs typeface="Poppins" panose="00000500000000000000" pitchFamily="2" charset="0"/>
            </a:endParaRPr>
          </a:p>
        </p:txBody>
      </p:sp>
      <p:sp>
        <p:nvSpPr>
          <p:cNvPr id="24" name="Rectangle 23">
            <a:extLst>
              <a:ext uri="{FF2B5EF4-FFF2-40B4-BE49-F238E27FC236}">
                <a16:creationId xmlns:a16="http://schemas.microsoft.com/office/drawing/2014/main" id="{20D69E53-EC7C-5404-FC97-CC779BB7634B}"/>
              </a:ext>
            </a:extLst>
          </p:cNvPr>
          <p:cNvSpPr/>
          <p:nvPr/>
        </p:nvSpPr>
        <p:spPr>
          <a:xfrm>
            <a:off x="11685270" y="2338942"/>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2</a:t>
            </a:r>
            <a:endParaRPr lang="en-SG" sz="2400" dirty="0">
              <a:latin typeface="Montserrat SemiBold" pitchFamily="2" charset="0"/>
              <a:cs typeface="Poppins" panose="00000500000000000000" pitchFamily="2" charset="0"/>
            </a:endParaRPr>
          </a:p>
        </p:txBody>
      </p:sp>
      <p:sp>
        <p:nvSpPr>
          <p:cNvPr id="25" name="Google Shape;336;p36">
            <a:extLst>
              <a:ext uri="{FF2B5EF4-FFF2-40B4-BE49-F238E27FC236}">
                <a16:creationId xmlns:a16="http://schemas.microsoft.com/office/drawing/2014/main" id="{1A58382C-27A3-1715-AF64-CF17EC35E360}"/>
              </a:ext>
            </a:extLst>
          </p:cNvPr>
          <p:cNvSpPr txBox="1">
            <a:spLocks/>
          </p:cNvSpPr>
          <p:nvPr/>
        </p:nvSpPr>
        <p:spPr>
          <a:xfrm>
            <a:off x="618942" y="2417748"/>
            <a:ext cx="97002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000" dirty="0">
                <a:latin typeface="Montserrat SemiBold" pitchFamily="2" charset="0"/>
              </a:rPr>
              <a:t>Array</a:t>
            </a:r>
          </a:p>
        </p:txBody>
      </p:sp>
      <p:sp>
        <p:nvSpPr>
          <p:cNvPr id="26" name="Google Shape;336;p36">
            <a:extLst>
              <a:ext uri="{FF2B5EF4-FFF2-40B4-BE49-F238E27FC236}">
                <a16:creationId xmlns:a16="http://schemas.microsoft.com/office/drawing/2014/main" id="{6DD551DD-07AE-BA73-238C-489600DF4B35}"/>
              </a:ext>
            </a:extLst>
          </p:cNvPr>
          <p:cNvSpPr txBox="1">
            <a:spLocks/>
          </p:cNvSpPr>
          <p:nvPr/>
        </p:nvSpPr>
        <p:spPr>
          <a:xfrm>
            <a:off x="714000" y="3534933"/>
            <a:ext cx="97002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000" dirty="0">
                <a:latin typeface="Montserrat SemiBold" pitchFamily="2" charset="0"/>
              </a:rPr>
              <a:t>size:</a:t>
            </a:r>
          </a:p>
        </p:txBody>
      </p:sp>
      <p:sp>
        <p:nvSpPr>
          <p:cNvPr id="28" name="Rectangle 27">
            <a:extLst>
              <a:ext uri="{FF2B5EF4-FFF2-40B4-BE49-F238E27FC236}">
                <a16:creationId xmlns:a16="http://schemas.microsoft.com/office/drawing/2014/main" id="{BB1AE809-F085-D74E-C7A5-6D74CE7F8772}"/>
              </a:ext>
            </a:extLst>
          </p:cNvPr>
          <p:cNvSpPr/>
          <p:nvPr/>
        </p:nvSpPr>
        <p:spPr>
          <a:xfrm>
            <a:off x="1624571" y="3452455"/>
            <a:ext cx="629055" cy="6290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2</a:t>
            </a:r>
            <a:endParaRPr lang="en-SG" sz="2400" dirty="0">
              <a:latin typeface="Montserrat SemiBold" pitchFamily="2" charset="0"/>
              <a:cs typeface="Poppins" panose="00000500000000000000" pitchFamily="2" charset="0"/>
            </a:endParaRPr>
          </a:p>
        </p:txBody>
      </p:sp>
      <p:sp>
        <p:nvSpPr>
          <p:cNvPr id="29" name="Google Shape;336;p36">
            <a:extLst>
              <a:ext uri="{FF2B5EF4-FFF2-40B4-BE49-F238E27FC236}">
                <a16:creationId xmlns:a16="http://schemas.microsoft.com/office/drawing/2014/main" id="{904FAFD2-16BC-A0EA-9F2C-1B2373EDDECE}"/>
              </a:ext>
            </a:extLst>
          </p:cNvPr>
          <p:cNvSpPr txBox="1">
            <a:spLocks/>
          </p:cNvSpPr>
          <p:nvPr/>
        </p:nvSpPr>
        <p:spPr>
          <a:xfrm>
            <a:off x="4776509" y="2338942"/>
            <a:ext cx="940725"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000" dirty="0">
                <a:latin typeface="Montserrat SemiBold" pitchFamily="2" charset="0"/>
              </a:rPr>
              <a:t>Table</a:t>
            </a:r>
          </a:p>
        </p:txBody>
      </p:sp>
      <p:sp>
        <p:nvSpPr>
          <p:cNvPr id="30" name="Rectangle 29">
            <a:extLst>
              <a:ext uri="{FF2B5EF4-FFF2-40B4-BE49-F238E27FC236}">
                <a16:creationId xmlns:a16="http://schemas.microsoft.com/office/drawing/2014/main" id="{FAF3F95B-75BB-84F0-3C8D-95DCC43C885F}"/>
              </a:ext>
            </a:extLst>
          </p:cNvPr>
          <p:cNvSpPr/>
          <p:nvPr/>
        </p:nvSpPr>
        <p:spPr>
          <a:xfrm>
            <a:off x="5929430" y="2338945"/>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1" name="Rectangle 30">
            <a:extLst>
              <a:ext uri="{FF2B5EF4-FFF2-40B4-BE49-F238E27FC236}">
                <a16:creationId xmlns:a16="http://schemas.microsoft.com/office/drawing/2014/main" id="{AC8B2FCB-B0E9-CC23-822D-BAC40988B64D}"/>
              </a:ext>
            </a:extLst>
          </p:cNvPr>
          <p:cNvSpPr/>
          <p:nvPr/>
        </p:nvSpPr>
        <p:spPr>
          <a:xfrm>
            <a:off x="6665490" y="2338944"/>
            <a:ext cx="1031129"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 name="Rectangle 31">
            <a:extLst>
              <a:ext uri="{FF2B5EF4-FFF2-40B4-BE49-F238E27FC236}">
                <a16:creationId xmlns:a16="http://schemas.microsoft.com/office/drawing/2014/main" id="{46A6C7C5-3A7C-913C-6A03-71A901A7C75D}"/>
              </a:ext>
            </a:extLst>
          </p:cNvPr>
          <p:cNvSpPr/>
          <p:nvPr/>
        </p:nvSpPr>
        <p:spPr>
          <a:xfrm>
            <a:off x="5929430" y="3100473"/>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Rectangle 32">
            <a:extLst>
              <a:ext uri="{FF2B5EF4-FFF2-40B4-BE49-F238E27FC236}">
                <a16:creationId xmlns:a16="http://schemas.microsoft.com/office/drawing/2014/main" id="{9CE61246-4565-E759-04DA-E716D57F1641}"/>
              </a:ext>
            </a:extLst>
          </p:cNvPr>
          <p:cNvSpPr/>
          <p:nvPr/>
        </p:nvSpPr>
        <p:spPr>
          <a:xfrm>
            <a:off x="6665490" y="3100472"/>
            <a:ext cx="1031129"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Rectangle 21">
            <a:extLst>
              <a:ext uri="{FF2B5EF4-FFF2-40B4-BE49-F238E27FC236}">
                <a16:creationId xmlns:a16="http://schemas.microsoft.com/office/drawing/2014/main" id="{9700AE3F-DBB0-01B5-652B-D5687EB7C3AD}"/>
              </a:ext>
            </a:extLst>
          </p:cNvPr>
          <p:cNvSpPr/>
          <p:nvPr/>
        </p:nvSpPr>
        <p:spPr>
          <a:xfrm>
            <a:off x="5929430" y="3100471"/>
            <a:ext cx="629055" cy="62905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Montserrat SemiBold" pitchFamily="2" charset="0"/>
                <a:cs typeface="Poppins" panose="00000500000000000000" pitchFamily="2" charset="0"/>
              </a:rPr>
              <a:t>1</a:t>
            </a:r>
            <a:endParaRPr lang="en-SG" sz="2400" dirty="0">
              <a:latin typeface="Montserrat SemiBold" pitchFamily="2" charset="0"/>
              <a:cs typeface="Poppins" panose="00000500000000000000" pitchFamily="2" charset="0"/>
            </a:endParaRPr>
          </a:p>
        </p:txBody>
      </p:sp>
      <p:sp>
        <p:nvSpPr>
          <p:cNvPr id="8" name="Rectangle 7">
            <a:extLst>
              <a:ext uri="{FF2B5EF4-FFF2-40B4-BE49-F238E27FC236}">
                <a16:creationId xmlns:a16="http://schemas.microsoft.com/office/drawing/2014/main" id="{000E0EC2-6F92-4F3D-E344-BBF6BF33038C}"/>
              </a:ext>
            </a:extLst>
          </p:cNvPr>
          <p:cNvSpPr/>
          <p:nvPr/>
        </p:nvSpPr>
        <p:spPr>
          <a:xfrm>
            <a:off x="6665490" y="3100471"/>
            <a:ext cx="1031129" cy="62905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(15, 1)</a:t>
            </a:r>
            <a:endParaRPr lang="en-SG" sz="2400" dirty="0">
              <a:latin typeface="Montserrat SemiBold" pitchFamily="2" charset="0"/>
              <a:cs typeface="Poppins" panose="00000500000000000000" pitchFamily="2" charset="0"/>
            </a:endParaRPr>
          </a:p>
        </p:txBody>
      </p:sp>
      <p:sp>
        <p:nvSpPr>
          <p:cNvPr id="9" name="Rectangle 8">
            <a:extLst>
              <a:ext uri="{FF2B5EF4-FFF2-40B4-BE49-F238E27FC236}">
                <a16:creationId xmlns:a16="http://schemas.microsoft.com/office/drawing/2014/main" id="{D2FC1469-0ED0-07BA-A99B-DA30A7136D7C}"/>
              </a:ext>
            </a:extLst>
          </p:cNvPr>
          <p:cNvSpPr/>
          <p:nvPr/>
        </p:nvSpPr>
        <p:spPr>
          <a:xfrm>
            <a:off x="5929430" y="2338944"/>
            <a:ext cx="629055" cy="62905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0</a:t>
            </a:r>
            <a:endParaRPr lang="en-SG" sz="2400" dirty="0">
              <a:latin typeface="Montserrat SemiBold" pitchFamily="2" charset="0"/>
              <a:cs typeface="Poppins" panose="00000500000000000000" pitchFamily="2" charset="0"/>
            </a:endParaRPr>
          </a:p>
        </p:txBody>
      </p:sp>
      <p:sp>
        <p:nvSpPr>
          <p:cNvPr id="10" name="Rectangle 9">
            <a:extLst>
              <a:ext uri="{FF2B5EF4-FFF2-40B4-BE49-F238E27FC236}">
                <a16:creationId xmlns:a16="http://schemas.microsoft.com/office/drawing/2014/main" id="{84807779-11A2-84C3-C4EA-F6B83D5ABC28}"/>
              </a:ext>
            </a:extLst>
          </p:cNvPr>
          <p:cNvSpPr/>
          <p:nvPr/>
        </p:nvSpPr>
        <p:spPr>
          <a:xfrm>
            <a:off x="6665490" y="2338944"/>
            <a:ext cx="1031129" cy="62905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SemiBold" pitchFamily="2" charset="0"/>
                <a:cs typeface="Poppins" panose="00000500000000000000" pitchFamily="2" charset="0"/>
              </a:rPr>
              <a:t>(20, 2)</a:t>
            </a:r>
            <a:endParaRPr lang="en-SG" sz="2000" dirty="0">
              <a:latin typeface="Montserrat SemiBold" pitchFamily="2" charset="0"/>
              <a:cs typeface="Poppins" panose="00000500000000000000" pitchFamily="2" charset="0"/>
            </a:endParaRPr>
          </a:p>
        </p:txBody>
      </p:sp>
    </p:spTree>
    <p:extLst>
      <p:ext uri="{BB962C8B-B14F-4D97-AF65-F5344CB8AC3E}">
        <p14:creationId xmlns:p14="http://schemas.microsoft.com/office/powerpoint/2010/main" val="29956060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400">
        <p159:morph option="byWord"/>
      </p:transition>
    </mc:Choice>
    <mc:Fallback>
      <p:transition>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111</a:t>
            </a:fld>
            <a:endParaRPr/>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64400"/>
            <a:ext cx="744702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remove(</a:t>
            </a:r>
            <a:r>
              <a:rPr lang="en-US" sz="1800" dirty="0" err="1">
                <a:latin typeface="Montserrat SemiBold" pitchFamily="2" charset="0"/>
              </a:rPr>
              <a:t>val</a:t>
            </a:r>
            <a:r>
              <a:rPr lang="en-US" sz="1800" dirty="0">
                <a:latin typeface="Montserrat SemiBold" pitchFamily="2" charset="0"/>
              </a:rPr>
              <a:t>)</a:t>
            </a:r>
          </a:p>
          <a:p>
            <a:r>
              <a:rPr lang="en-US" sz="1800" dirty="0">
                <a:latin typeface="Montserrat SemiBold" pitchFamily="2" charset="0"/>
              </a:rPr>
              <a:t>Check if it is in the table (e.g. remove(15))</a:t>
            </a: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xfrm>
            <a:off x="714000" y="648300"/>
            <a:ext cx="7713300" cy="46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4. Data Structure 2.0</a:t>
            </a:r>
            <a:endParaRPr dirty="0"/>
          </a:p>
        </p:txBody>
      </p:sp>
      <p:sp>
        <p:nvSpPr>
          <p:cNvPr id="2" name="Rectangle 1">
            <a:extLst>
              <a:ext uri="{FF2B5EF4-FFF2-40B4-BE49-F238E27FC236}">
                <a16:creationId xmlns:a16="http://schemas.microsoft.com/office/drawing/2014/main" id="{2812252E-D0CD-538B-79B9-C5724DC4A125}"/>
              </a:ext>
            </a:extLst>
          </p:cNvPr>
          <p:cNvSpPr/>
          <p:nvPr/>
        </p:nvSpPr>
        <p:spPr>
          <a:xfrm>
            <a:off x="1642465" y="2338945"/>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Rectangle 2">
            <a:extLst>
              <a:ext uri="{FF2B5EF4-FFF2-40B4-BE49-F238E27FC236}">
                <a16:creationId xmlns:a16="http://schemas.microsoft.com/office/drawing/2014/main" id="{2978BE36-BE7C-01DA-FDBF-A441489F3195}"/>
              </a:ext>
            </a:extLst>
          </p:cNvPr>
          <p:cNvSpPr/>
          <p:nvPr/>
        </p:nvSpPr>
        <p:spPr>
          <a:xfrm>
            <a:off x="2378525" y="2338944"/>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Rectangle 3">
            <a:extLst>
              <a:ext uri="{FF2B5EF4-FFF2-40B4-BE49-F238E27FC236}">
                <a16:creationId xmlns:a16="http://schemas.microsoft.com/office/drawing/2014/main" id="{1515BAAA-185D-2CF3-2A3E-E88AB121A3C6}"/>
              </a:ext>
            </a:extLst>
          </p:cNvPr>
          <p:cNvSpPr/>
          <p:nvPr/>
        </p:nvSpPr>
        <p:spPr>
          <a:xfrm>
            <a:off x="3114585" y="2338943"/>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Rectangle 4">
            <a:extLst>
              <a:ext uri="{FF2B5EF4-FFF2-40B4-BE49-F238E27FC236}">
                <a16:creationId xmlns:a16="http://schemas.microsoft.com/office/drawing/2014/main" id="{B9C1A3AE-AFD3-7941-3854-37EF6CF806CF}"/>
              </a:ext>
            </a:extLst>
          </p:cNvPr>
          <p:cNvSpPr/>
          <p:nvPr/>
        </p:nvSpPr>
        <p:spPr>
          <a:xfrm>
            <a:off x="3850645" y="2338942"/>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Rectangle 20">
            <a:extLst>
              <a:ext uri="{FF2B5EF4-FFF2-40B4-BE49-F238E27FC236}">
                <a16:creationId xmlns:a16="http://schemas.microsoft.com/office/drawing/2014/main" id="{33BD7FD8-497C-FAC5-FEF6-47DC0C9E92C5}"/>
              </a:ext>
            </a:extLst>
          </p:cNvPr>
          <p:cNvSpPr/>
          <p:nvPr/>
        </p:nvSpPr>
        <p:spPr>
          <a:xfrm>
            <a:off x="1638512" y="2338945"/>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15</a:t>
            </a:r>
            <a:endParaRPr lang="en-SG" sz="2400" dirty="0">
              <a:latin typeface="Montserrat SemiBold" pitchFamily="2" charset="0"/>
              <a:cs typeface="Poppins" panose="00000500000000000000" pitchFamily="2" charset="0"/>
            </a:endParaRPr>
          </a:p>
        </p:txBody>
      </p:sp>
      <p:sp>
        <p:nvSpPr>
          <p:cNvPr id="23" name="Rectangle 22">
            <a:extLst>
              <a:ext uri="{FF2B5EF4-FFF2-40B4-BE49-F238E27FC236}">
                <a16:creationId xmlns:a16="http://schemas.microsoft.com/office/drawing/2014/main" id="{E2193D83-1F20-66FB-C3BF-91DA8BD5DABB}"/>
              </a:ext>
            </a:extLst>
          </p:cNvPr>
          <p:cNvSpPr/>
          <p:nvPr/>
        </p:nvSpPr>
        <p:spPr>
          <a:xfrm>
            <a:off x="2362311" y="233894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20</a:t>
            </a:r>
            <a:endParaRPr lang="en-SG" sz="2400" dirty="0">
              <a:latin typeface="Montserrat SemiBold" pitchFamily="2" charset="0"/>
              <a:cs typeface="Poppins" panose="00000500000000000000" pitchFamily="2" charset="0"/>
            </a:endParaRPr>
          </a:p>
        </p:txBody>
      </p:sp>
      <p:sp>
        <p:nvSpPr>
          <p:cNvPr id="24" name="Rectangle 23">
            <a:extLst>
              <a:ext uri="{FF2B5EF4-FFF2-40B4-BE49-F238E27FC236}">
                <a16:creationId xmlns:a16="http://schemas.microsoft.com/office/drawing/2014/main" id="{20D69E53-EC7C-5404-FC97-CC779BB7634B}"/>
              </a:ext>
            </a:extLst>
          </p:cNvPr>
          <p:cNvSpPr/>
          <p:nvPr/>
        </p:nvSpPr>
        <p:spPr>
          <a:xfrm>
            <a:off x="11685270" y="2338942"/>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2</a:t>
            </a:r>
            <a:endParaRPr lang="en-SG" sz="2400" dirty="0">
              <a:latin typeface="Montserrat SemiBold" pitchFamily="2" charset="0"/>
              <a:cs typeface="Poppins" panose="00000500000000000000" pitchFamily="2" charset="0"/>
            </a:endParaRPr>
          </a:p>
        </p:txBody>
      </p:sp>
      <p:sp>
        <p:nvSpPr>
          <p:cNvPr id="25" name="Google Shape;336;p36">
            <a:extLst>
              <a:ext uri="{FF2B5EF4-FFF2-40B4-BE49-F238E27FC236}">
                <a16:creationId xmlns:a16="http://schemas.microsoft.com/office/drawing/2014/main" id="{1A58382C-27A3-1715-AF64-CF17EC35E360}"/>
              </a:ext>
            </a:extLst>
          </p:cNvPr>
          <p:cNvSpPr txBox="1">
            <a:spLocks/>
          </p:cNvSpPr>
          <p:nvPr/>
        </p:nvSpPr>
        <p:spPr>
          <a:xfrm>
            <a:off x="618942" y="2417748"/>
            <a:ext cx="97002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000" dirty="0">
                <a:latin typeface="Montserrat SemiBold" pitchFamily="2" charset="0"/>
              </a:rPr>
              <a:t>Array</a:t>
            </a:r>
          </a:p>
        </p:txBody>
      </p:sp>
      <p:sp>
        <p:nvSpPr>
          <p:cNvPr id="26" name="Google Shape;336;p36">
            <a:extLst>
              <a:ext uri="{FF2B5EF4-FFF2-40B4-BE49-F238E27FC236}">
                <a16:creationId xmlns:a16="http://schemas.microsoft.com/office/drawing/2014/main" id="{6DD551DD-07AE-BA73-238C-489600DF4B35}"/>
              </a:ext>
            </a:extLst>
          </p:cNvPr>
          <p:cNvSpPr txBox="1">
            <a:spLocks/>
          </p:cNvSpPr>
          <p:nvPr/>
        </p:nvSpPr>
        <p:spPr>
          <a:xfrm>
            <a:off x="714000" y="3534933"/>
            <a:ext cx="97002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000" dirty="0">
                <a:latin typeface="Montserrat SemiBold" pitchFamily="2" charset="0"/>
              </a:rPr>
              <a:t>size:</a:t>
            </a:r>
          </a:p>
        </p:txBody>
      </p:sp>
      <p:sp>
        <p:nvSpPr>
          <p:cNvPr id="28" name="Rectangle 27">
            <a:extLst>
              <a:ext uri="{FF2B5EF4-FFF2-40B4-BE49-F238E27FC236}">
                <a16:creationId xmlns:a16="http://schemas.microsoft.com/office/drawing/2014/main" id="{BB1AE809-F085-D74E-C7A5-6D74CE7F8772}"/>
              </a:ext>
            </a:extLst>
          </p:cNvPr>
          <p:cNvSpPr/>
          <p:nvPr/>
        </p:nvSpPr>
        <p:spPr>
          <a:xfrm>
            <a:off x="1624571" y="3452455"/>
            <a:ext cx="629055" cy="6290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2</a:t>
            </a:r>
            <a:endParaRPr lang="en-SG" sz="2400" dirty="0">
              <a:latin typeface="Montserrat SemiBold" pitchFamily="2" charset="0"/>
              <a:cs typeface="Poppins" panose="00000500000000000000" pitchFamily="2" charset="0"/>
            </a:endParaRPr>
          </a:p>
        </p:txBody>
      </p:sp>
      <p:sp>
        <p:nvSpPr>
          <p:cNvPr id="29" name="Google Shape;336;p36">
            <a:extLst>
              <a:ext uri="{FF2B5EF4-FFF2-40B4-BE49-F238E27FC236}">
                <a16:creationId xmlns:a16="http://schemas.microsoft.com/office/drawing/2014/main" id="{904FAFD2-16BC-A0EA-9F2C-1B2373EDDECE}"/>
              </a:ext>
            </a:extLst>
          </p:cNvPr>
          <p:cNvSpPr txBox="1">
            <a:spLocks/>
          </p:cNvSpPr>
          <p:nvPr/>
        </p:nvSpPr>
        <p:spPr>
          <a:xfrm>
            <a:off x="4776509" y="2338942"/>
            <a:ext cx="940725"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000" dirty="0">
                <a:latin typeface="Montserrat SemiBold" pitchFamily="2" charset="0"/>
              </a:rPr>
              <a:t>Table</a:t>
            </a:r>
          </a:p>
        </p:txBody>
      </p:sp>
      <p:sp>
        <p:nvSpPr>
          <p:cNvPr id="30" name="Rectangle 29">
            <a:extLst>
              <a:ext uri="{FF2B5EF4-FFF2-40B4-BE49-F238E27FC236}">
                <a16:creationId xmlns:a16="http://schemas.microsoft.com/office/drawing/2014/main" id="{FAF3F95B-75BB-84F0-3C8D-95DCC43C885F}"/>
              </a:ext>
            </a:extLst>
          </p:cNvPr>
          <p:cNvSpPr/>
          <p:nvPr/>
        </p:nvSpPr>
        <p:spPr>
          <a:xfrm>
            <a:off x="5929430" y="2338945"/>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1" name="Rectangle 30">
            <a:extLst>
              <a:ext uri="{FF2B5EF4-FFF2-40B4-BE49-F238E27FC236}">
                <a16:creationId xmlns:a16="http://schemas.microsoft.com/office/drawing/2014/main" id="{AC8B2FCB-B0E9-CC23-822D-BAC40988B64D}"/>
              </a:ext>
            </a:extLst>
          </p:cNvPr>
          <p:cNvSpPr/>
          <p:nvPr/>
        </p:nvSpPr>
        <p:spPr>
          <a:xfrm>
            <a:off x="6665490" y="2338944"/>
            <a:ext cx="1031129"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 name="Rectangle 31">
            <a:extLst>
              <a:ext uri="{FF2B5EF4-FFF2-40B4-BE49-F238E27FC236}">
                <a16:creationId xmlns:a16="http://schemas.microsoft.com/office/drawing/2014/main" id="{46A6C7C5-3A7C-913C-6A03-71A901A7C75D}"/>
              </a:ext>
            </a:extLst>
          </p:cNvPr>
          <p:cNvSpPr/>
          <p:nvPr/>
        </p:nvSpPr>
        <p:spPr>
          <a:xfrm>
            <a:off x="5929430" y="3100473"/>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Rectangle 32">
            <a:extLst>
              <a:ext uri="{FF2B5EF4-FFF2-40B4-BE49-F238E27FC236}">
                <a16:creationId xmlns:a16="http://schemas.microsoft.com/office/drawing/2014/main" id="{9CE61246-4565-E759-04DA-E716D57F1641}"/>
              </a:ext>
            </a:extLst>
          </p:cNvPr>
          <p:cNvSpPr/>
          <p:nvPr/>
        </p:nvSpPr>
        <p:spPr>
          <a:xfrm>
            <a:off x="6665490" y="3100472"/>
            <a:ext cx="1031129"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Rectangle 21">
            <a:extLst>
              <a:ext uri="{FF2B5EF4-FFF2-40B4-BE49-F238E27FC236}">
                <a16:creationId xmlns:a16="http://schemas.microsoft.com/office/drawing/2014/main" id="{9700AE3F-DBB0-01B5-652B-D5687EB7C3AD}"/>
              </a:ext>
            </a:extLst>
          </p:cNvPr>
          <p:cNvSpPr/>
          <p:nvPr/>
        </p:nvSpPr>
        <p:spPr>
          <a:xfrm>
            <a:off x="5929430" y="3100471"/>
            <a:ext cx="629055" cy="62905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Montserrat SemiBold" pitchFamily="2" charset="0"/>
                <a:cs typeface="Poppins" panose="00000500000000000000" pitchFamily="2" charset="0"/>
              </a:rPr>
              <a:t>1</a:t>
            </a:r>
            <a:endParaRPr lang="en-SG" sz="2400" dirty="0">
              <a:latin typeface="Montserrat SemiBold" pitchFamily="2" charset="0"/>
              <a:cs typeface="Poppins" panose="00000500000000000000" pitchFamily="2" charset="0"/>
            </a:endParaRPr>
          </a:p>
        </p:txBody>
      </p:sp>
      <p:sp>
        <p:nvSpPr>
          <p:cNvPr id="8" name="Rectangle 7">
            <a:extLst>
              <a:ext uri="{FF2B5EF4-FFF2-40B4-BE49-F238E27FC236}">
                <a16:creationId xmlns:a16="http://schemas.microsoft.com/office/drawing/2014/main" id="{000E0EC2-6F92-4F3D-E344-BBF6BF33038C}"/>
              </a:ext>
            </a:extLst>
          </p:cNvPr>
          <p:cNvSpPr/>
          <p:nvPr/>
        </p:nvSpPr>
        <p:spPr>
          <a:xfrm>
            <a:off x="6665490" y="3100471"/>
            <a:ext cx="1031129" cy="62905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(15, 1)</a:t>
            </a:r>
            <a:endParaRPr lang="en-SG" sz="2400" dirty="0">
              <a:latin typeface="Montserrat SemiBold" pitchFamily="2" charset="0"/>
              <a:cs typeface="Poppins" panose="00000500000000000000" pitchFamily="2" charset="0"/>
            </a:endParaRPr>
          </a:p>
        </p:txBody>
      </p:sp>
      <p:sp>
        <p:nvSpPr>
          <p:cNvPr id="9" name="Rectangle 8">
            <a:extLst>
              <a:ext uri="{FF2B5EF4-FFF2-40B4-BE49-F238E27FC236}">
                <a16:creationId xmlns:a16="http://schemas.microsoft.com/office/drawing/2014/main" id="{D2FC1469-0ED0-07BA-A99B-DA30A7136D7C}"/>
              </a:ext>
            </a:extLst>
          </p:cNvPr>
          <p:cNvSpPr/>
          <p:nvPr/>
        </p:nvSpPr>
        <p:spPr>
          <a:xfrm>
            <a:off x="5929430" y="2338944"/>
            <a:ext cx="629055" cy="62905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0</a:t>
            </a:r>
            <a:endParaRPr lang="en-SG" sz="2400" dirty="0">
              <a:latin typeface="Montserrat SemiBold" pitchFamily="2" charset="0"/>
              <a:cs typeface="Poppins" panose="00000500000000000000" pitchFamily="2" charset="0"/>
            </a:endParaRPr>
          </a:p>
        </p:txBody>
      </p:sp>
      <p:sp>
        <p:nvSpPr>
          <p:cNvPr id="10" name="Rectangle 9">
            <a:extLst>
              <a:ext uri="{FF2B5EF4-FFF2-40B4-BE49-F238E27FC236}">
                <a16:creationId xmlns:a16="http://schemas.microsoft.com/office/drawing/2014/main" id="{84807779-11A2-84C3-C4EA-F6B83D5ABC28}"/>
              </a:ext>
            </a:extLst>
          </p:cNvPr>
          <p:cNvSpPr/>
          <p:nvPr/>
        </p:nvSpPr>
        <p:spPr>
          <a:xfrm>
            <a:off x="6665490" y="2338944"/>
            <a:ext cx="1031129" cy="62905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SemiBold" pitchFamily="2" charset="0"/>
                <a:cs typeface="Poppins" panose="00000500000000000000" pitchFamily="2" charset="0"/>
              </a:rPr>
              <a:t>(20, 2)</a:t>
            </a:r>
            <a:endParaRPr lang="en-SG" sz="2000" dirty="0">
              <a:latin typeface="Montserrat SemiBold" pitchFamily="2" charset="0"/>
              <a:cs typeface="Poppins" panose="00000500000000000000" pitchFamily="2" charset="0"/>
            </a:endParaRPr>
          </a:p>
        </p:txBody>
      </p:sp>
    </p:spTree>
    <p:extLst>
      <p:ext uri="{BB962C8B-B14F-4D97-AF65-F5344CB8AC3E}">
        <p14:creationId xmlns:p14="http://schemas.microsoft.com/office/powerpoint/2010/main" val="21146623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400">
        <p159:morph option="byWord"/>
      </p:transition>
    </mc:Choice>
    <mc:Fallback>
      <p:transition>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112</a:t>
            </a:fld>
            <a:endParaRPr/>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64400"/>
            <a:ext cx="744702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remove(</a:t>
            </a:r>
            <a:r>
              <a:rPr lang="en-US" sz="1800" dirty="0" err="1">
                <a:latin typeface="Montserrat SemiBold" pitchFamily="2" charset="0"/>
              </a:rPr>
              <a:t>val</a:t>
            </a:r>
            <a:r>
              <a:rPr lang="en-US" sz="1800" dirty="0">
                <a:latin typeface="Montserrat SemiBold" pitchFamily="2" charset="0"/>
              </a:rPr>
              <a:t>)</a:t>
            </a:r>
          </a:p>
          <a:p>
            <a:r>
              <a:rPr lang="en-US" sz="1800" dirty="0">
                <a:latin typeface="Montserrat SemiBold" pitchFamily="2" charset="0"/>
              </a:rPr>
              <a:t>Check if it is in the table (e.g. remove(15))</a:t>
            </a: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xfrm>
            <a:off x="714000" y="648300"/>
            <a:ext cx="7713300" cy="46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4. Data Structure 2.0</a:t>
            </a:r>
            <a:endParaRPr dirty="0"/>
          </a:p>
        </p:txBody>
      </p:sp>
      <p:sp>
        <p:nvSpPr>
          <p:cNvPr id="2" name="Rectangle 1">
            <a:extLst>
              <a:ext uri="{FF2B5EF4-FFF2-40B4-BE49-F238E27FC236}">
                <a16:creationId xmlns:a16="http://schemas.microsoft.com/office/drawing/2014/main" id="{2812252E-D0CD-538B-79B9-C5724DC4A125}"/>
              </a:ext>
            </a:extLst>
          </p:cNvPr>
          <p:cNvSpPr/>
          <p:nvPr/>
        </p:nvSpPr>
        <p:spPr>
          <a:xfrm>
            <a:off x="1642465" y="2338945"/>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Rectangle 2">
            <a:extLst>
              <a:ext uri="{FF2B5EF4-FFF2-40B4-BE49-F238E27FC236}">
                <a16:creationId xmlns:a16="http://schemas.microsoft.com/office/drawing/2014/main" id="{2978BE36-BE7C-01DA-FDBF-A441489F3195}"/>
              </a:ext>
            </a:extLst>
          </p:cNvPr>
          <p:cNvSpPr/>
          <p:nvPr/>
        </p:nvSpPr>
        <p:spPr>
          <a:xfrm>
            <a:off x="2378525" y="2338944"/>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Rectangle 3">
            <a:extLst>
              <a:ext uri="{FF2B5EF4-FFF2-40B4-BE49-F238E27FC236}">
                <a16:creationId xmlns:a16="http://schemas.microsoft.com/office/drawing/2014/main" id="{1515BAAA-185D-2CF3-2A3E-E88AB121A3C6}"/>
              </a:ext>
            </a:extLst>
          </p:cNvPr>
          <p:cNvSpPr/>
          <p:nvPr/>
        </p:nvSpPr>
        <p:spPr>
          <a:xfrm>
            <a:off x="3114585" y="2338943"/>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Rectangle 4">
            <a:extLst>
              <a:ext uri="{FF2B5EF4-FFF2-40B4-BE49-F238E27FC236}">
                <a16:creationId xmlns:a16="http://schemas.microsoft.com/office/drawing/2014/main" id="{B9C1A3AE-AFD3-7941-3854-37EF6CF806CF}"/>
              </a:ext>
            </a:extLst>
          </p:cNvPr>
          <p:cNvSpPr/>
          <p:nvPr/>
        </p:nvSpPr>
        <p:spPr>
          <a:xfrm>
            <a:off x="3850645" y="2338942"/>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Rectangle 20">
            <a:extLst>
              <a:ext uri="{FF2B5EF4-FFF2-40B4-BE49-F238E27FC236}">
                <a16:creationId xmlns:a16="http://schemas.microsoft.com/office/drawing/2014/main" id="{33BD7FD8-497C-FAC5-FEF6-47DC0C9E92C5}"/>
              </a:ext>
            </a:extLst>
          </p:cNvPr>
          <p:cNvSpPr/>
          <p:nvPr/>
        </p:nvSpPr>
        <p:spPr>
          <a:xfrm>
            <a:off x="1638512" y="2338945"/>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15</a:t>
            </a:r>
            <a:endParaRPr lang="en-SG" sz="2400" dirty="0">
              <a:latin typeface="Montserrat SemiBold" pitchFamily="2" charset="0"/>
              <a:cs typeface="Poppins" panose="00000500000000000000" pitchFamily="2" charset="0"/>
            </a:endParaRPr>
          </a:p>
        </p:txBody>
      </p:sp>
      <p:sp>
        <p:nvSpPr>
          <p:cNvPr id="23" name="Rectangle 22">
            <a:extLst>
              <a:ext uri="{FF2B5EF4-FFF2-40B4-BE49-F238E27FC236}">
                <a16:creationId xmlns:a16="http://schemas.microsoft.com/office/drawing/2014/main" id="{E2193D83-1F20-66FB-C3BF-91DA8BD5DABB}"/>
              </a:ext>
            </a:extLst>
          </p:cNvPr>
          <p:cNvSpPr/>
          <p:nvPr/>
        </p:nvSpPr>
        <p:spPr>
          <a:xfrm>
            <a:off x="2362311" y="233894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20</a:t>
            </a:r>
            <a:endParaRPr lang="en-SG" sz="2400" dirty="0">
              <a:latin typeface="Montserrat SemiBold" pitchFamily="2" charset="0"/>
              <a:cs typeface="Poppins" panose="00000500000000000000" pitchFamily="2" charset="0"/>
            </a:endParaRPr>
          </a:p>
        </p:txBody>
      </p:sp>
      <p:sp>
        <p:nvSpPr>
          <p:cNvPr id="24" name="Rectangle 23">
            <a:extLst>
              <a:ext uri="{FF2B5EF4-FFF2-40B4-BE49-F238E27FC236}">
                <a16:creationId xmlns:a16="http://schemas.microsoft.com/office/drawing/2014/main" id="{20D69E53-EC7C-5404-FC97-CC779BB7634B}"/>
              </a:ext>
            </a:extLst>
          </p:cNvPr>
          <p:cNvSpPr/>
          <p:nvPr/>
        </p:nvSpPr>
        <p:spPr>
          <a:xfrm>
            <a:off x="11685270" y="2338942"/>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2</a:t>
            </a:r>
            <a:endParaRPr lang="en-SG" sz="2400" dirty="0">
              <a:latin typeface="Montserrat SemiBold" pitchFamily="2" charset="0"/>
              <a:cs typeface="Poppins" panose="00000500000000000000" pitchFamily="2" charset="0"/>
            </a:endParaRPr>
          </a:p>
        </p:txBody>
      </p:sp>
      <p:sp>
        <p:nvSpPr>
          <p:cNvPr id="25" name="Google Shape;336;p36">
            <a:extLst>
              <a:ext uri="{FF2B5EF4-FFF2-40B4-BE49-F238E27FC236}">
                <a16:creationId xmlns:a16="http://schemas.microsoft.com/office/drawing/2014/main" id="{1A58382C-27A3-1715-AF64-CF17EC35E360}"/>
              </a:ext>
            </a:extLst>
          </p:cNvPr>
          <p:cNvSpPr txBox="1">
            <a:spLocks/>
          </p:cNvSpPr>
          <p:nvPr/>
        </p:nvSpPr>
        <p:spPr>
          <a:xfrm>
            <a:off x="618942" y="2417748"/>
            <a:ext cx="97002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000" dirty="0">
                <a:latin typeface="Montserrat SemiBold" pitchFamily="2" charset="0"/>
              </a:rPr>
              <a:t>Array</a:t>
            </a:r>
          </a:p>
        </p:txBody>
      </p:sp>
      <p:sp>
        <p:nvSpPr>
          <p:cNvPr id="26" name="Google Shape;336;p36">
            <a:extLst>
              <a:ext uri="{FF2B5EF4-FFF2-40B4-BE49-F238E27FC236}">
                <a16:creationId xmlns:a16="http://schemas.microsoft.com/office/drawing/2014/main" id="{6DD551DD-07AE-BA73-238C-489600DF4B35}"/>
              </a:ext>
            </a:extLst>
          </p:cNvPr>
          <p:cNvSpPr txBox="1">
            <a:spLocks/>
          </p:cNvSpPr>
          <p:nvPr/>
        </p:nvSpPr>
        <p:spPr>
          <a:xfrm>
            <a:off x="714000" y="3534933"/>
            <a:ext cx="97002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000" dirty="0">
                <a:latin typeface="Montserrat SemiBold" pitchFamily="2" charset="0"/>
              </a:rPr>
              <a:t>size:</a:t>
            </a:r>
          </a:p>
        </p:txBody>
      </p:sp>
      <p:sp>
        <p:nvSpPr>
          <p:cNvPr id="28" name="Rectangle 27">
            <a:extLst>
              <a:ext uri="{FF2B5EF4-FFF2-40B4-BE49-F238E27FC236}">
                <a16:creationId xmlns:a16="http://schemas.microsoft.com/office/drawing/2014/main" id="{BB1AE809-F085-D74E-C7A5-6D74CE7F8772}"/>
              </a:ext>
            </a:extLst>
          </p:cNvPr>
          <p:cNvSpPr/>
          <p:nvPr/>
        </p:nvSpPr>
        <p:spPr>
          <a:xfrm>
            <a:off x="1624571" y="3452455"/>
            <a:ext cx="629055" cy="6290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2</a:t>
            </a:r>
            <a:endParaRPr lang="en-SG" sz="2400" dirty="0">
              <a:latin typeface="Montserrat SemiBold" pitchFamily="2" charset="0"/>
              <a:cs typeface="Poppins" panose="00000500000000000000" pitchFamily="2" charset="0"/>
            </a:endParaRPr>
          </a:p>
        </p:txBody>
      </p:sp>
      <p:sp>
        <p:nvSpPr>
          <p:cNvPr id="29" name="Google Shape;336;p36">
            <a:extLst>
              <a:ext uri="{FF2B5EF4-FFF2-40B4-BE49-F238E27FC236}">
                <a16:creationId xmlns:a16="http://schemas.microsoft.com/office/drawing/2014/main" id="{904FAFD2-16BC-A0EA-9F2C-1B2373EDDECE}"/>
              </a:ext>
            </a:extLst>
          </p:cNvPr>
          <p:cNvSpPr txBox="1">
            <a:spLocks/>
          </p:cNvSpPr>
          <p:nvPr/>
        </p:nvSpPr>
        <p:spPr>
          <a:xfrm>
            <a:off x="4776509" y="2338942"/>
            <a:ext cx="940725"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000" dirty="0">
                <a:latin typeface="Montserrat SemiBold" pitchFamily="2" charset="0"/>
              </a:rPr>
              <a:t>Table</a:t>
            </a:r>
          </a:p>
        </p:txBody>
      </p:sp>
      <p:sp>
        <p:nvSpPr>
          <p:cNvPr id="30" name="Rectangle 29">
            <a:extLst>
              <a:ext uri="{FF2B5EF4-FFF2-40B4-BE49-F238E27FC236}">
                <a16:creationId xmlns:a16="http://schemas.microsoft.com/office/drawing/2014/main" id="{FAF3F95B-75BB-84F0-3C8D-95DCC43C885F}"/>
              </a:ext>
            </a:extLst>
          </p:cNvPr>
          <p:cNvSpPr/>
          <p:nvPr/>
        </p:nvSpPr>
        <p:spPr>
          <a:xfrm>
            <a:off x="5929430" y="2338945"/>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1" name="Rectangle 30">
            <a:extLst>
              <a:ext uri="{FF2B5EF4-FFF2-40B4-BE49-F238E27FC236}">
                <a16:creationId xmlns:a16="http://schemas.microsoft.com/office/drawing/2014/main" id="{AC8B2FCB-B0E9-CC23-822D-BAC40988B64D}"/>
              </a:ext>
            </a:extLst>
          </p:cNvPr>
          <p:cNvSpPr/>
          <p:nvPr/>
        </p:nvSpPr>
        <p:spPr>
          <a:xfrm>
            <a:off x="6665490" y="2338944"/>
            <a:ext cx="1031129"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 name="Rectangle 31">
            <a:extLst>
              <a:ext uri="{FF2B5EF4-FFF2-40B4-BE49-F238E27FC236}">
                <a16:creationId xmlns:a16="http://schemas.microsoft.com/office/drawing/2014/main" id="{46A6C7C5-3A7C-913C-6A03-71A901A7C75D}"/>
              </a:ext>
            </a:extLst>
          </p:cNvPr>
          <p:cNvSpPr/>
          <p:nvPr/>
        </p:nvSpPr>
        <p:spPr>
          <a:xfrm>
            <a:off x="5929430" y="3100473"/>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Rectangle 32">
            <a:extLst>
              <a:ext uri="{FF2B5EF4-FFF2-40B4-BE49-F238E27FC236}">
                <a16:creationId xmlns:a16="http://schemas.microsoft.com/office/drawing/2014/main" id="{9CE61246-4565-E759-04DA-E716D57F1641}"/>
              </a:ext>
            </a:extLst>
          </p:cNvPr>
          <p:cNvSpPr/>
          <p:nvPr/>
        </p:nvSpPr>
        <p:spPr>
          <a:xfrm>
            <a:off x="6665490" y="3100472"/>
            <a:ext cx="1031129"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Rectangle 21">
            <a:extLst>
              <a:ext uri="{FF2B5EF4-FFF2-40B4-BE49-F238E27FC236}">
                <a16:creationId xmlns:a16="http://schemas.microsoft.com/office/drawing/2014/main" id="{9700AE3F-DBB0-01B5-652B-D5687EB7C3AD}"/>
              </a:ext>
            </a:extLst>
          </p:cNvPr>
          <p:cNvSpPr/>
          <p:nvPr/>
        </p:nvSpPr>
        <p:spPr>
          <a:xfrm>
            <a:off x="5929430" y="3100471"/>
            <a:ext cx="629055" cy="629055"/>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Montserrat SemiBold" pitchFamily="2" charset="0"/>
                <a:cs typeface="Poppins" panose="00000500000000000000" pitchFamily="2" charset="0"/>
              </a:rPr>
              <a:t>1</a:t>
            </a:r>
            <a:endParaRPr lang="en-SG" sz="2400" dirty="0">
              <a:latin typeface="Montserrat SemiBold" pitchFamily="2" charset="0"/>
              <a:cs typeface="Poppins" panose="00000500000000000000" pitchFamily="2" charset="0"/>
            </a:endParaRPr>
          </a:p>
        </p:txBody>
      </p:sp>
      <p:sp>
        <p:nvSpPr>
          <p:cNvPr id="8" name="Rectangle 7">
            <a:extLst>
              <a:ext uri="{FF2B5EF4-FFF2-40B4-BE49-F238E27FC236}">
                <a16:creationId xmlns:a16="http://schemas.microsoft.com/office/drawing/2014/main" id="{000E0EC2-6F92-4F3D-E344-BBF6BF33038C}"/>
              </a:ext>
            </a:extLst>
          </p:cNvPr>
          <p:cNvSpPr/>
          <p:nvPr/>
        </p:nvSpPr>
        <p:spPr>
          <a:xfrm>
            <a:off x="6665490" y="3100471"/>
            <a:ext cx="1031129" cy="629055"/>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(15, 1)</a:t>
            </a:r>
            <a:endParaRPr lang="en-SG" sz="2400" dirty="0">
              <a:latin typeface="Montserrat SemiBold" pitchFamily="2" charset="0"/>
              <a:cs typeface="Poppins" panose="00000500000000000000" pitchFamily="2" charset="0"/>
            </a:endParaRPr>
          </a:p>
        </p:txBody>
      </p:sp>
      <p:sp>
        <p:nvSpPr>
          <p:cNvPr id="9" name="Rectangle 8">
            <a:extLst>
              <a:ext uri="{FF2B5EF4-FFF2-40B4-BE49-F238E27FC236}">
                <a16:creationId xmlns:a16="http://schemas.microsoft.com/office/drawing/2014/main" id="{D2FC1469-0ED0-07BA-A99B-DA30A7136D7C}"/>
              </a:ext>
            </a:extLst>
          </p:cNvPr>
          <p:cNvSpPr/>
          <p:nvPr/>
        </p:nvSpPr>
        <p:spPr>
          <a:xfrm>
            <a:off x="5929430" y="2338944"/>
            <a:ext cx="629055" cy="62905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0</a:t>
            </a:r>
            <a:endParaRPr lang="en-SG" sz="2400" dirty="0">
              <a:latin typeface="Montserrat SemiBold" pitchFamily="2" charset="0"/>
              <a:cs typeface="Poppins" panose="00000500000000000000" pitchFamily="2" charset="0"/>
            </a:endParaRPr>
          </a:p>
        </p:txBody>
      </p:sp>
      <p:sp>
        <p:nvSpPr>
          <p:cNvPr id="10" name="Rectangle 9">
            <a:extLst>
              <a:ext uri="{FF2B5EF4-FFF2-40B4-BE49-F238E27FC236}">
                <a16:creationId xmlns:a16="http://schemas.microsoft.com/office/drawing/2014/main" id="{84807779-11A2-84C3-C4EA-F6B83D5ABC28}"/>
              </a:ext>
            </a:extLst>
          </p:cNvPr>
          <p:cNvSpPr/>
          <p:nvPr/>
        </p:nvSpPr>
        <p:spPr>
          <a:xfrm>
            <a:off x="6665490" y="2338944"/>
            <a:ext cx="1031129" cy="62905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SemiBold" pitchFamily="2" charset="0"/>
                <a:cs typeface="Poppins" panose="00000500000000000000" pitchFamily="2" charset="0"/>
              </a:rPr>
              <a:t>(20, 2)</a:t>
            </a:r>
            <a:endParaRPr lang="en-SG" sz="2000" dirty="0">
              <a:latin typeface="Montserrat SemiBold" pitchFamily="2" charset="0"/>
              <a:cs typeface="Poppins" panose="00000500000000000000" pitchFamily="2" charset="0"/>
            </a:endParaRPr>
          </a:p>
        </p:txBody>
      </p:sp>
    </p:spTree>
    <p:extLst>
      <p:ext uri="{BB962C8B-B14F-4D97-AF65-F5344CB8AC3E}">
        <p14:creationId xmlns:p14="http://schemas.microsoft.com/office/powerpoint/2010/main" val="25409065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400">
        <p159:morph option="byWord"/>
      </p:transition>
    </mc:Choice>
    <mc:Fallback>
      <p:transition>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113</a:t>
            </a:fld>
            <a:endParaRPr/>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64400"/>
            <a:ext cx="744702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remove(</a:t>
            </a:r>
            <a:r>
              <a:rPr lang="en-US" sz="1800" dirty="0" err="1">
                <a:latin typeface="Montserrat SemiBold" pitchFamily="2" charset="0"/>
              </a:rPr>
              <a:t>val</a:t>
            </a:r>
            <a:r>
              <a:rPr lang="en-US" sz="1800" dirty="0">
                <a:latin typeface="Montserrat SemiBold" pitchFamily="2" charset="0"/>
              </a:rPr>
              <a:t>)</a:t>
            </a:r>
          </a:p>
          <a:p>
            <a:r>
              <a:rPr lang="en-US" sz="1800" dirty="0">
                <a:latin typeface="Montserrat SemiBold" pitchFamily="2" charset="0"/>
              </a:rPr>
              <a:t>Get the location of the value in the array</a:t>
            </a: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xfrm>
            <a:off x="714000" y="648300"/>
            <a:ext cx="7713300" cy="46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4. Data Structure 2.0</a:t>
            </a:r>
            <a:endParaRPr dirty="0"/>
          </a:p>
        </p:txBody>
      </p:sp>
      <p:sp>
        <p:nvSpPr>
          <p:cNvPr id="2" name="Rectangle 1">
            <a:extLst>
              <a:ext uri="{FF2B5EF4-FFF2-40B4-BE49-F238E27FC236}">
                <a16:creationId xmlns:a16="http://schemas.microsoft.com/office/drawing/2014/main" id="{2812252E-D0CD-538B-79B9-C5724DC4A125}"/>
              </a:ext>
            </a:extLst>
          </p:cNvPr>
          <p:cNvSpPr/>
          <p:nvPr/>
        </p:nvSpPr>
        <p:spPr>
          <a:xfrm>
            <a:off x="1642465" y="2338945"/>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Rectangle 2">
            <a:extLst>
              <a:ext uri="{FF2B5EF4-FFF2-40B4-BE49-F238E27FC236}">
                <a16:creationId xmlns:a16="http://schemas.microsoft.com/office/drawing/2014/main" id="{2978BE36-BE7C-01DA-FDBF-A441489F3195}"/>
              </a:ext>
            </a:extLst>
          </p:cNvPr>
          <p:cNvSpPr/>
          <p:nvPr/>
        </p:nvSpPr>
        <p:spPr>
          <a:xfrm>
            <a:off x="2378525" y="2338944"/>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Rectangle 3">
            <a:extLst>
              <a:ext uri="{FF2B5EF4-FFF2-40B4-BE49-F238E27FC236}">
                <a16:creationId xmlns:a16="http://schemas.microsoft.com/office/drawing/2014/main" id="{1515BAAA-185D-2CF3-2A3E-E88AB121A3C6}"/>
              </a:ext>
            </a:extLst>
          </p:cNvPr>
          <p:cNvSpPr/>
          <p:nvPr/>
        </p:nvSpPr>
        <p:spPr>
          <a:xfrm>
            <a:off x="3114585" y="2338943"/>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Rectangle 4">
            <a:extLst>
              <a:ext uri="{FF2B5EF4-FFF2-40B4-BE49-F238E27FC236}">
                <a16:creationId xmlns:a16="http://schemas.microsoft.com/office/drawing/2014/main" id="{B9C1A3AE-AFD3-7941-3854-37EF6CF806CF}"/>
              </a:ext>
            </a:extLst>
          </p:cNvPr>
          <p:cNvSpPr/>
          <p:nvPr/>
        </p:nvSpPr>
        <p:spPr>
          <a:xfrm>
            <a:off x="3850645" y="2338942"/>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Rectangle 20">
            <a:extLst>
              <a:ext uri="{FF2B5EF4-FFF2-40B4-BE49-F238E27FC236}">
                <a16:creationId xmlns:a16="http://schemas.microsoft.com/office/drawing/2014/main" id="{33BD7FD8-497C-FAC5-FEF6-47DC0C9E92C5}"/>
              </a:ext>
            </a:extLst>
          </p:cNvPr>
          <p:cNvSpPr/>
          <p:nvPr/>
        </p:nvSpPr>
        <p:spPr>
          <a:xfrm>
            <a:off x="1638512" y="2338945"/>
            <a:ext cx="629055" cy="629055"/>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15</a:t>
            </a:r>
            <a:endParaRPr lang="en-SG" sz="2400" dirty="0">
              <a:latin typeface="Montserrat SemiBold" pitchFamily="2" charset="0"/>
              <a:cs typeface="Poppins" panose="00000500000000000000" pitchFamily="2" charset="0"/>
            </a:endParaRPr>
          </a:p>
        </p:txBody>
      </p:sp>
      <p:sp>
        <p:nvSpPr>
          <p:cNvPr id="23" name="Rectangle 22">
            <a:extLst>
              <a:ext uri="{FF2B5EF4-FFF2-40B4-BE49-F238E27FC236}">
                <a16:creationId xmlns:a16="http://schemas.microsoft.com/office/drawing/2014/main" id="{E2193D83-1F20-66FB-C3BF-91DA8BD5DABB}"/>
              </a:ext>
            </a:extLst>
          </p:cNvPr>
          <p:cNvSpPr/>
          <p:nvPr/>
        </p:nvSpPr>
        <p:spPr>
          <a:xfrm>
            <a:off x="2362311" y="233894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20</a:t>
            </a:r>
            <a:endParaRPr lang="en-SG" sz="2400" dirty="0">
              <a:latin typeface="Montserrat SemiBold" pitchFamily="2" charset="0"/>
              <a:cs typeface="Poppins" panose="00000500000000000000" pitchFamily="2" charset="0"/>
            </a:endParaRPr>
          </a:p>
        </p:txBody>
      </p:sp>
      <p:sp>
        <p:nvSpPr>
          <p:cNvPr id="24" name="Rectangle 23">
            <a:extLst>
              <a:ext uri="{FF2B5EF4-FFF2-40B4-BE49-F238E27FC236}">
                <a16:creationId xmlns:a16="http://schemas.microsoft.com/office/drawing/2014/main" id="{20D69E53-EC7C-5404-FC97-CC779BB7634B}"/>
              </a:ext>
            </a:extLst>
          </p:cNvPr>
          <p:cNvSpPr/>
          <p:nvPr/>
        </p:nvSpPr>
        <p:spPr>
          <a:xfrm>
            <a:off x="11685270" y="2338942"/>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2</a:t>
            </a:r>
            <a:endParaRPr lang="en-SG" sz="2400" dirty="0">
              <a:latin typeface="Montserrat SemiBold" pitchFamily="2" charset="0"/>
              <a:cs typeface="Poppins" panose="00000500000000000000" pitchFamily="2" charset="0"/>
            </a:endParaRPr>
          </a:p>
        </p:txBody>
      </p:sp>
      <p:sp>
        <p:nvSpPr>
          <p:cNvPr id="25" name="Google Shape;336;p36">
            <a:extLst>
              <a:ext uri="{FF2B5EF4-FFF2-40B4-BE49-F238E27FC236}">
                <a16:creationId xmlns:a16="http://schemas.microsoft.com/office/drawing/2014/main" id="{1A58382C-27A3-1715-AF64-CF17EC35E360}"/>
              </a:ext>
            </a:extLst>
          </p:cNvPr>
          <p:cNvSpPr txBox="1">
            <a:spLocks/>
          </p:cNvSpPr>
          <p:nvPr/>
        </p:nvSpPr>
        <p:spPr>
          <a:xfrm>
            <a:off x="618942" y="2417748"/>
            <a:ext cx="97002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000" dirty="0">
                <a:latin typeface="Montserrat SemiBold" pitchFamily="2" charset="0"/>
              </a:rPr>
              <a:t>Array</a:t>
            </a:r>
          </a:p>
        </p:txBody>
      </p:sp>
      <p:sp>
        <p:nvSpPr>
          <p:cNvPr id="26" name="Google Shape;336;p36">
            <a:extLst>
              <a:ext uri="{FF2B5EF4-FFF2-40B4-BE49-F238E27FC236}">
                <a16:creationId xmlns:a16="http://schemas.microsoft.com/office/drawing/2014/main" id="{6DD551DD-07AE-BA73-238C-489600DF4B35}"/>
              </a:ext>
            </a:extLst>
          </p:cNvPr>
          <p:cNvSpPr txBox="1">
            <a:spLocks/>
          </p:cNvSpPr>
          <p:nvPr/>
        </p:nvSpPr>
        <p:spPr>
          <a:xfrm>
            <a:off x="714000" y="3534933"/>
            <a:ext cx="97002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000" dirty="0">
                <a:latin typeface="Montserrat SemiBold" pitchFamily="2" charset="0"/>
              </a:rPr>
              <a:t>size:</a:t>
            </a:r>
          </a:p>
        </p:txBody>
      </p:sp>
      <p:sp>
        <p:nvSpPr>
          <p:cNvPr id="28" name="Rectangle 27">
            <a:extLst>
              <a:ext uri="{FF2B5EF4-FFF2-40B4-BE49-F238E27FC236}">
                <a16:creationId xmlns:a16="http://schemas.microsoft.com/office/drawing/2014/main" id="{BB1AE809-F085-D74E-C7A5-6D74CE7F8772}"/>
              </a:ext>
            </a:extLst>
          </p:cNvPr>
          <p:cNvSpPr/>
          <p:nvPr/>
        </p:nvSpPr>
        <p:spPr>
          <a:xfrm>
            <a:off x="1624571" y="3452455"/>
            <a:ext cx="629055" cy="6290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2</a:t>
            </a:r>
            <a:endParaRPr lang="en-SG" sz="2400" dirty="0">
              <a:latin typeface="Montserrat SemiBold" pitchFamily="2" charset="0"/>
              <a:cs typeface="Poppins" panose="00000500000000000000" pitchFamily="2" charset="0"/>
            </a:endParaRPr>
          </a:p>
        </p:txBody>
      </p:sp>
      <p:sp>
        <p:nvSpPr>
          <p:cNvPr id="29" name="Google Shape;336;p36">
            <a:extLst>
              <a:ext uri="{FF2B5EF4-FFF2-40B4-BE49-F238E27FC236}">
                <a16:creationId xmlns:a16="http://schemas.microsoft.com/office/drawing/2014/main" id="{904FAFD2-16BC-A0EA-9F2C-1B2373EDDECE}"/>
              </a:ext>
            </a:extLst>
          </p:cNvPr>
          <p:cNvSpPr txBox="1">
            <a:spLocks/>
          </p:cNvSpPr>
          <p:nvPr/>
        </p:nvSpPr>
        <p:spPr>
          <a:xfrm>
            <a:off x="4776509" y="2338942"/>
            <a:ext cx="940725"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000" dirty="0">
                <a:latin typeface="Montserrat SemiBold" pitchFamily="2" charset="0"/>
              </a:rPr>
              <a:t>Table</a:t>
            </a:r>
          </a:p>
        </p:txBody>
      </p:sp>
      <p:sp>
        <p:nvSpPr>
          <p:cNvPr id="30" name="Rectangle 29">
            <a:extLst>
              <a:ext uri="{FF2B5EF4-FFF2-40B4-BE49-F238E27FC236}">
                <a16:creationId xmlns:a16="http://schemas.microsoft.com/office/drawing/2014/main" id="{FAF3F95B-75BB-84F0-3C8D-95DCC43C885F}"/>
              </a:ext>
            </a:extLst>
          </p:cNvPr>
          <p:cNvSpPr/>
          <p:nvPr/>
        </p:nvSpPr>
        <p:spPr>
          <a:xfrm>
            <a:off x="5929430" y="2338945"/>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1" name="Rectangle 30">
            <a:extLst>
              <a:ext uri="{FF2B5EF4-FFF2-40B4-BE49-F238E27FC236}">
                <a16:creationId xmlns:a16="http://schemas.microsoft.com/office/drawing/2014/main" id="{AC8B2FCB-B0E9-CC23-822D-BAC40988B64D}"/>
              </a:ext>
            </a:extLst>
          </p:cNvPr>
          <p:cNvSpPr/>
          <p:nvPr/>
        </p:nvSpPr>
        <p:spPr>
          <a:xfrm>
            <a:off x="6665490" y="2338944"/>
            <a:ext cx="1031129"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 name="Rectangle 31">
            <a:extLst>
              <a:ext uri="{FF2B5EF4-FFF2-40B4-BE49-F238E27FC236}">
                <a16:creationId xmlns:a16="http://schemas.microsoft.com/office/drawing/2014/main" id="{46A6C7C5-3A7C-913C-6A03-71A901A7C75D}"/>
              </a:ext>
            </a:extLst>
          </p:cNvPr>
          <p:cNvSpPr/>
          <p:nvPr/>
        </p:nvSpPr>
        <p:spPr>
          <a:xfrm>
            <a:off x="5929430" y="3100473"/>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Rectangle 32">
            <a:extLst>
              <a:ext uri="{FF2B5EF4-FFF2-40B4-BE49-F238E27FC236}">
                <a16:creationId xmlns:a16="http://schemas.microsoft.com/office/drawing/2014/main" id="{9CE61246-4565-E759-04DA-E716D57F1641}"/>
              </a:ext>
            </a:extLst>
          </p:cNvPr>
          <p:cNvSpPr/>
          <p:nvPr/>
        </p:nvSpPr>
        <p:spPr>
          <a:xfrm>
            <a:off x="6665490" y="3100472"/>
            <a:ext cx="1031129"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Rectangle 21">
            <a:extLst>
              <a:ext uri="{FF2B5EF4-FFF2-40B4-BE49-F238E27FC236}">
                <a16:creationId xmlns:a16="http://schemas.microsoft.com/office/drawing/2014/main" id="{9700AE3F-DBB0-01B5-652B-D5687EB7C3AD}"/>
              </a:ext>
            </a:extLst>
          </p:cNvPr>
          <p:cNvSpPr/>
          <p:nvPr/>
        </p:nvSpPr>
        <p:spPr>
          <a:xfrm>
            <a:off x="5929430" y="3100471"/>
            <a:ext cx="629055" cy="629055"/>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Montserrat SemiBold" pitchFamily="2" charset="0"/>
                <a:cs typeface="Poppins" panose="00000500000000000000" pitchFamily="2" charset="0"/>
              </a:rPr>
              <a:t>1</a:t>
            </a:r>
            <a:endParaRPr lang="en-SG" sz="2400" dirty="0">
              <a:latin typeface="Montserrat SemiBold" pitchFamily="2" charset="0"/>
              <a:cs typeface="Poppins" panose="00000500000000000000" pitchFamily="2" charset="0"/>
            </a:endParaRPr>
          </a:p>
        </p:txBody>
      </p:sp>
      <p:sp>
        <p:nvSpPr>
          <p:cNvPr id="8" name="Rectangle 7">
            <a:extLst>
              <a:ext uri="{FF2B5EF4-FFF2-40B4-BE49-F238E27FC236}">
                <a16:creationId xmlns:a16="http://schemas.microsoft.com/office/drawing/2014/main" id="{000E0EC2-6F92-4F3D-E344-BBF6BF33038C}"/>
              </a:ext>
            </a:extLst>
          </p:cNvPr>
          <p:cNvSpPr/>
          <p:nvPr/>
        </p:nvSpPr>
        <p:spPr>
          <a:xfrm>
            <a:off x="6665490" y="3100471"/>
            <a:ext cx="1031129" cy="629055"/>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(15, </a:t>
            </a:r>
            <a:r>
              <a:rPr lang="en-US" sz="2400" dirty="0">
                <a:highlight>
                  <a:srgbClr val="0000FF"/>
                </a:highlight>
                <a:latin typeface="Montserrat SemiBold" pitchFamily="2" charset="0"/>
                <a:cs typeface="Poppins" panose="00000500000000000000" pitchFamily="2" charset="0"/>
              </a:rPr>
              <a:t>1</a:t>
            </a:r>
            <a:r>
              <a:rPr lang="en-US" sz="2400" dirty="0">
                <a:latin typeface="Montserrat SemiBold" pitchFamily="2" charset="0"/>
                <a:cs typeface="Poppins" panose="00000500000000000000" pitchFamily="2" charset="0"/>
              </a:rPr>
              <a:t>)</a:t>
            </a:r>
            <a:endParaRPr lang="en-SG" sz="2400" dirty="0">
              <a:latin typeface="Montserrat SemiBold" pitchFamily="2" charset="0"/>
              <a:cs typeface="Poppins" panose="00000500000000000000" pitchFamily="2" charset="0"/>
            </a:endParaRPr>
          </a:p>
        </p:txBody>
      </p:sp>
      <p:sp>
        <p:nvSpPr>
          <p:cNvPr id="9" name="Rectangle 8">
            <a:extLst>
              <a:ext uri="{FF2B5EF4-FFF2-40B4-BE49-F238E27FC236}">
                <a16:creationId xmlns:a16="http://schemas.microsoft.com/office/drawing/2014/main" id="{D2FC1469-0ED0-07BA-A99B-DA30A7136D7C}"/>
              </a:ext>
            </a:extLst>
          </p:cNvPr>
          <p:cNvSpPr/>
          <p:nvPr/>
        </p:nvSpPr>
        <p:spPr>
          <a:xfrm>
            <a:off x="5929430" y="2338944"/>
            <a:ext cx="629055" cy="62905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0</a:t>
            </a:r>
            <a:endParaRPr lang="en-SG" sz="2400" dirty="0">
              <a:latin typeface="Montserrat SemiBold" pitchFamily="2" charset="0"/>
              <a:cs typeface="Poppins" panose="00000500000000000000" pitchFamily="2" charset="0"/>
            </a:endParaRPr>
          </a:p>
        </p:txBody>
      </p:sp>
      <p:sp>
        <p:nvSpPr>
          <p:cNvPr id="10" name="Rectangle 9">
            <a:extLst>
              <a:ext uri="{FF2B5EF4-FFF2-40B4-BE49-F238E27FC236}">
                <a16:creationId xmlns:a16="http://schemas.microsoft.com/office/drawing/2014/main" id="{84807779-11A2-84C3-C4EA-F6B83D5ABC28}"/>
              </a:ext>
            </a:extLst>
          </p:cNvPr>
          <p:cNvSpPr/>
          <p:nvPr/>
        </p:nvSpPr>
        <p:spPr>
          <a:xfrm>
            <a:off x="6665490" y="2338944"/>
            <a:ext cx="1031129" cy="62905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SemiBold" pitchFamily="2" charset="0"/>
                <a:cs typeface="Poppins" panose="00000500000000000000" pitchFamily="2" charset="0"/>
              </a:rPr>
              <a:t>(20, 2)</a:t>
            </a:r>
            <a:endParaRPr lang="en-SG" sz="2000" dirty="0">
              <a:latin typeface="Montserrat SemiBold" pitchFamily="2" charset="0"/>
              <a:cs typeface="Poppins" panose="00000500000000000000" pitchFamily="2" charset="0"/>
            </a:endParaRPr>
          </a:p>
        </p:txBody>
      </p:sp>
    </p:spTree>
    <p:extLst>
      <p:ext uri="{BB962C8B-B14F-4D97-AF65-F5344CB8AC3E}">
        <p14:creationId xmlns:p14="http://schemas.microsoft.com/office/powerpoint/2010/main" val="32284204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400">
        <p159:morph option="byWord"/>
      </p:transition>
    </mc:Choice>
    <mc:Fallback>
      <p:transition>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114</a:t>
            </a:fld>
            <a:endParaRPr/>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64400"/>
            <a:ext cx="744702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remove(</a:t>
            </a:r>
            <a:r>
              <a:rPr lang="en-US" sz="1800" dirty="0" err="1">
                <a:latin typeface="Montserrat SemiBold" pitchFamily="2" charset="0"/>
              </a:rPr>
              <a:t>val</a:t>
            </a:r>
            <a:r>
              <a:rPr lang="en-US" sz="1800" dirty="0">
                <a:latin typeface="Montserrat SemiBold" pitchFamily="2" charset="0"/>
              </a:rPr>
              <a:t>)</a:t>
            </a:r>
          </a:p>
          <a:p>
            <a:r>
              <a:rPr lang="en-US" sz="1800" dirty="0">
                <a:latin typeface="Montserrat SemiBold" pitchFamily="2" charset="0"/>
              </a:rPr>
              <a:t>Swap with the back of the array, update table</a:t>
            </a: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xfrm>
            <a:off x="714000" y="648300"/>
            <a:ext cx="7713300" cy="46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4. Data Structure 2.0</a:t>
            </a:r>
            <a:endParaRPr dirty="0"/>
          </a:p>
        </p:txBody>
      </p:sp>
      <p:sp>
        <p:nvSpPr>
          <p:cNvPr id="2" name="Rectangle 1">
            <a:extLst>
              <a:ext uri="{FF2B5EF4-FFF2-40B4-BE49-F238E27FC236}">
                <a16:creationId xmlns:a16="http://schemas.microsoft.com/office/drawing/2014/main" id="{2812252E-D0CD-538B-79B9-C5724DC4A125}"/>
              </a:ext>
            </a:extLst>
          </p:cNvPr>
          <p:cNvSpPr/>
          <p:nvPr/>
        </p:nvSpPr>
        <p:spPr>
          <a:xfrm>
            <a:off x="1642465" y="2338945"/>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Rectangle 2">
            <a:extLst>
              <a:ext uri="{FF2B5EF4-FFF2-40B4-BE49-F238E27FC236}">
                <a16:creationId xmlns:a16="http://schemas.microsoft.com/office/drawing/2014/main" id="{2978BE36-BE7C-01DA-FDBF-A441489F3195}"/>
              </a:ext>
            </a:extLst>
          </p:cNvPr>
          <p:cNvSpPr/>
          <p:nvPr/>
        </p:nvSpPr>
        <p:spPr>
          <a:xfrm>
            <a:off x="2378525" y="2338944"/>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Rectangle 3">
            <a:extLst>
              <a:ext uri="{FF2B5EF4-FFF2-40B4-BE49-F238E27FC236}">
                <a16:creationId xmlns:a16="http://schemas.microsoft.com/office/drawing/2014/main" id="{1515BAAA-185D-2CF3-2A3E-E88AB121A3C6}"/>
              </a:ext>
            </a:extLst>
          </p:cNvPr>
          <p:cNvSpPr/>
          <p:nvPr/>
        </p:nvSpPr>
        <p:spPr>
          <a:xfrm>
            <a:off x="3114585" y="2338943"/>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Rectangle 4">
            <a:extLst>
              <a:ext uri="{FF2B5EF4-FFF2-40B4-BE49-F238E27FC236}">
                <a16:creationId xmlns:a16="http://schemas.microsoft.com/office/drawing/2014/main" id="{B9C1A3AE-AFD3-7941-3854-37EF6CF806CF}"/>
              </a:ext>
            </a:extLst>
          </p:cNvPr>
          <p:cNvSpPr/>
          <p:nvPr/>
        </p:nvSpPr>
        <p:spPr>
          <a:xfrm>
            <a:off x="3850645" y="2338942"/>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Rectangle 20">
            <a:extLst>
              <a:ext uri="{FF2B5EF4-FFF2-40B4-BE49-F238E27FC236}">
                <a16:creationId xmlns:a16="http://schemas.microsoft.com/office/drawing/2014/main" id="{33BD7FD8-497C-FAC5-FEF6-47DC0C9E92C5}"/>
              </a:ext>
            </a:extLst>
          </p:cNvPr>
          <p:cNvSpPr/>
          <p:nvPr/>
        </p:nvSpPr>
        <p:spPr>
          <a:xfrm>
            <a:off x="2380110" y="2338945"/>
            <a:ext cx="629055" cy="629055"/>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15</a:t>
            </a:r>
            <a:endParaRPr lang="en-SG" sz="2400" dirty="0">
              <a:latin typeface="Montserrat SemiBold" pitchFamily="2" charset="0"/>
              <a:cs typeface="Poppins" panose="00000500000000000000" pitchFamily="2" charset="0"/>
            </a:endParaRPr>
          </a:p>
        </p:txBody>
      </p:sp>
      <p:sp>
        <p:nvSpPr>
          <p:cNvPr id="23" name="Rectangle 22">
            <a:extLst>
              <a:ext uri="{FF2B5EF4-FFF2-40B4-BE49-F238E27FC236}">
                <a16:creationId xmlns:a16="http://schemas.microsoft.com/office/drawing/2014/main" id="{E2193D83-1F20-66FB-C3BF-91DA8BD5DABB}"/>
              </a:ext>
            </a:extLst>
          </p:cNvPr>
          <p:cNvSpPr/>
          <p:nvPr/>
        </p:nvSpPr>
        <p:spPr>
          <a:xfrm>
            <a:off x="1644921" y="233894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20</a:t>
            </a:r>
            <a:endParaRPr lang="en-SG" sz="2400" dirty="0">
              <a:latin typeface="Montserrat SemiBold" pitchFamily="2" charset="0"/>
              <a:cs typeface="Poppins" panose="00000500000000000000" pitchFamily="2" charset="0"/>
            </a:endParaRPr>
          </a:p>
        </p:txBody>
      </p:sp>
      <p:sp>
        <p:nvSpPr>
          <p:cNvPr id="24" name="Rectangle 23">
            <a:extLst>
              <a:ext uri="{FF2B5EF4-FFF2-40B4-BE49-F238E27FC236}">
                <a16:creationId xmlns:a16="http://schemas.microsoft.com/office/drawing/2014/main" id="{20D69E53-EC7C-5404-FC97-CC779BB7634B}"/>
              </a:ext>
            </a:extLst>
          </p:cNvPr>
          <p:cNvSpPr/>
          <p:nvPr/>
        </p:nvSpPr>
        <p:spPr>
          <a:xfrm>
            <a:off x="11685270" y="2338942"/>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2</a:t>
            </a:r>
            <a:endParaRPr lang="en-SG" sz="2400" dirty="0">
              <a:latin typeface="Montserrat SemiBold" pitchFamily="2" charset="0"/>
              <a:cs typeface="Poppins" panose="00000500000000000000" pitchFamily="2" charset="0"/>
            </a:endParaRPr>
          </a:p>
        </p:txBody>
      </p:sp>
      <p:sp>
        <p:nvSpPr>
          <p:cNvPr id="25" name="Google Shape;336;p36">
            <a:extLst>
              <a:ext uri="{FF2B5EF4-FFF2-40B4-BE49-F238E27FC236}">
                <a16:creationId xmlns:a16="http://schemas.microsoft.com/office/drawing/2014/main" id="{1A58382C-27A3-1715-AF64-CF17EC35E360}"/>
              </a:ext>
            </a:extLst>
          </p:cNvPr>
          <p:cNvSpPr txBox="1">
            <a:spLocks/>
          </p:cNvSpPr>
          <p:nvPr/>
        </p:nvSpPr>
        <p:spPr>
          <a:xfrm>
            <a:off x="618942" y="2417748"/>
            <a:ext cx="97002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000" dirty="0">
                <a:latin typeface="Montserrat SemiBold" pitchFamily="2" charset="0"/>
              </a:rPr>
              <a:t>Array</a:t>
            </a:r>
          </a:p>
        </p:txBody>
      </p:sp>
      <p:sp>
        <p:nvSpPr>
          <p:cNvPr id="26" name="Google Shape;336;p36">
            <a:extLst>
              <a:ext uri="{FF2B5EF4-FFF2-40B4-BE49-F238E27FC236}">
                <a16:creationId xmlns:a16="http://schemas.microsoft.com/office/drawing/2014/main" id="{6DD551DD-07AE-BA73-238C-489600DF4B35}"/>
              </a:ext>
            </a:extLst>
          </p:cNvPr>
          <p:cNvSpPr txBox="1">
            <a:spLocks/>
          </p:cNvSpPr>
          <p:nvPr/>
        </p:nvSpPr>
        <p:spPr>
          <a:xfrm>
            <a:off x="714000" y="3534933"/>
            <a:ext cx="97002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000" dirty="0">
                <a:latin typeface="Montserrat SemiBold" pitchFamily="2" charset="0"/>
              </a:rPr>
              <a:t>size:</a:t>
            </a:r>
          </a:p>
        </p:txBody>
      </p:sp>
      <p:sp>
        <p:nvSpPr>
          <p:cNvPr id="28" name="Rectangle 27">
            <a:extLst>
              <a:ext uri="{FF2B5EF4-FFF2-40B4-BE49-F238E27FC236}">
                <a16:creationId xmlns:a16="http://schemas.microsoft.com/office/drawing/2014/main" id="{BB1AE809-F085-D74E-C7A5-6D74CE7F8772}"/>
              </a:ext>
            </a:extLst>
          </p:cNvPr>
          <p:cNvSpPr/>
          <p:nvPr/>
        </p:nvSpPr>
        <p:spPr>
          <a:xfrm>
            <a:off x="1624571" y="3452455"/>
            <a:ext cx="629055" cy="6290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2</a:t>
            </a:r>
            <a:endParaRPr lang="en-SG" sz="2400" dirty="0">
              <a:latin typeface="Montserrat SemiBold" pitchFamily="2" charset="0"/>
              <a:cs typeface="Poppins" panose="00000500000000000000" pitchFamily="2" charset="0"/>
            </a:endParaRPr>
          </a:p>
        </p:txBody>
      </p:sp>
      <p:sp>
        <p:nvSpPr>
          <p:cNvPr id="29" name="Google Shape;336;p36">
            <a:extLst>
              <a:ext uri="{FF2B5EF4-FFF2-40B4-BE49-F238E27FC236}">
                <a16:creationId xmlns:a16="http://schemas.microsoft.com/office/drawing/2014/main" id="{904FAFD2-16BC-A0EA-9F2C-1B2373EDDECE}"/>
              </a:ext>
            </a:extLst>
          </p:cNvPr>
          <p:cNvSpPr txBox="1">
            <a:spLocks/>
          </p:cNvSpPr>
          <p:nvPr/>
        </p:nvSpPr>
        <p:spPr>
          <a:xfrm>
            <a:off x="4776509" y="2338942"/>
            <a:ext cx="940725"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000" dirty="0">
                <a:latin typeface="Montserrat SemiBold" pitchFamily="2" charset="0"/>
              </a:rPr>
              <a:t>Table</a:t>
            </a:r>
          </a:p>
        </p:txBody>
      </p:sp>
      <p:sp>
        <p:nvSpPr>
          <p:cNvPr id="30" name="Rectangle 29">
            <a:extLst>
              <a:ext uri="{FF2B5EF4-FFF2-40B4-BE49-F238E27FC236}">
                <a16:creationId xmlns:a16="http://schemas.microsoft.com/office/drawing/2014/main" id="{FAF3F95B-75BB-84F0-3C8D-95DCC43C885F}"/>
              </a:ext>
            </a:extLst>
          </p:cNvPr>
          <p:cNvSpPr/>
          <p:nvPr/>
        </p:nvSpPr>
        <p:spPr>
          <a:xfrm>
            <a:off x="5929430" y="2338945"/>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1" name="Rectangle 30">
            <a:extLst>
              <a:ext uri="{FF2B5EF4-FFF2-40B4-BE49-F238E27FC236}">
                <a16:creationId xmlns:a16="http://schemas.microsoft.com/office/drawing/2014/main" id="{AC8B2FCB-B0E9-CC23-822D-BAC40988B64D}"/>
              </a:ext>
            </a:extLst>
          </p:cNvPr>
          <p:cNvSpPr/>
          <p:nvPr/>
        </p:nvSpPr>
        <p:spPr>
          <a:xfrm>
            <a:off x="6665490" y="2338944"/>
            <a:ext cx="1031129"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 name="Rectangle 31">
            <a:extLst>
              <a:ext uri="{FF2B5EF4-FFF2-40B4-BE49-F238E27FC236}">
                <a16:creationId xmlns:a16="http://schemas.microsoft.com/office/drawing/2014/main" id="{46A6C7C5-3A7C-913C-6A03-71A901A7C75D}"/>
              </a:ext>
            </a:extLst>
          </p:cNvPr>
          <p:cNvSpPr/>
          <p:nvPr/>
        </p:nvSpPr>
        <p:spPr>
          <a:xfrm>
            <a:off x="5929430" y="3100473"/>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Rectangle 32">
            <a:extLst>
              <a:ext uri="{FF2B5EF4-FFF2-40B4-BE49-F238E27FC236}">
                <a16:creationId xmlns:a16="http://schemas.microsoft.com/office/drawing/2014/main" id="{9CE61246-4565-E759-04DA-E716D57F1641}"/>
              </a:ext>
            </a:extLst>
          </p:cNvPr>
          <p:cNvSpPr/>
          <p:nvPr/>
        </p:nvSpPr>
        <p:spPr>
          <a:xfrm>
            <a:off x="6665490" y="3100472"/>
            <a:ext cx="1031129"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Rectangle 21">
            <a:extLst>
              <a:ext uri="{FF2B5EF4-FFF2-40B4-BE49-F238E27FC236}">
                <a16:creationId xmlns:a16="http://schemas.microsoft.com/office/drawing/2014/main" id="{9700AE3F-DBB0-01B5-652B-D5687EB7C3AD}"/>
              </a:ext>
            </a:extLst>
          </p:cNvPr>
          <p:cNvSpPr/>
          <p:nvPr/>
        </p:nvSpPr>
        <p:spPr>
          <a:xfrm>
            <a:off x="5929430" y="3100471"/>
            <a:ext cx="629055" cy="629055"/>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Montserrat SemiBold" pitchFamily="2" charset="0"/>
                <a:cs typeface="Poppins" panose="00000500000000000000" pitchFamily="2" charset="0"/>
              </a:rPr>
              <a:t>1</a:t>
            </a:r>
            <a:endParaRPr lang="en-SG" sz="2400" dirty="0">
              <a:latin typeface="Montserrat SemiBold" pitchFamily="2" charset="0"/>
              <a:cs typeface="Poppins" panose="00000500000000000000" pitchFamily="2" charset="0"/>
            </a:endParaRPr>
          </a:p>
        </p:txBody>
      </p:sp>
      <p:sp>
        <p:nvSpPr>
          <p:cNvPr id="8" name="Rectangle 7">
            <a:extLst>
              <a:ext uri="{FF2B5EF4-FFF2-40B4-BE49-F238E27FC236}">
                <a16:creationId xmlns:a16="http://schemas.microsoft.com/office/drawing/2014/main" id="{000E0EC2-6F92-4F3D-E344-BBF6BF33038C}"/>
              </a:ext>
            </a:extLst>
          </p:cNvPr>
          <p:cNvSpPr/>
          <p:nvPr/>
        </p:nvSpPr>
        <p:spPr>
          <a:xfrm>
            <a:off x="6665490" y="3100471"/>
            <a:ext cx="1031129" cy="629055"/>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(15, </a:t>
            </a:r>
            <a:r>
              <a:rPr lang="en-US" sz="2400" dirty="0">
                <a:highlight>
                  <a:srgbClr val="0000FF"/>
                </a:highlight>
                <a:latin typeface="Montserrat SemiBold" pitchFamily="2" charset="0"/>
                <a:cs typeface="Poppins" panose="00000500000000000000" pitchFamily="2" charset="0"/>
              </a:rPr>
              <a:t>2</a:t>
            </a:r>
            <a:r>
              <a:rPr lang="en-US" sz="2400" dirty="0">
                <a:latin typeface="Montserrat SemiBold" pitchFamily="2" charset="0"/>
                <a:cs typeface="Poppins" panose="00000500000000000000" pitchFamily="2" charset="0"/>
              </a:rPr>
              <a:t>)</a:t>
            </a:r>
            <a:endParaRPr lang="en-SG" sz="2400" dirty="0">
              <a:latin typeface="Montserrat SemiBold" pitchFamily="2" charset="0"/>
              <a:cs typeface="Poppins" panose="00000500000000000000" pitchFamily="2" charset="0"/>
            </a:endParaRPr>
          </a:p>
        </p:txBody>
      </p:sp>
      <p:sp>
        <p:nvSpPr>
          <p:cNvPr id="9" name="Rectangle 8">
            <a:extLst>
              <a:ext uri="{FF2B5EF4-FFF2-40B4-BE49-F238E27FC236}">
                <a16:creationId xmlns:a16="http://schemas.microsoft.com/office/drawing/2014/main" id="{D2FC1469-0ED0-07BA-A99B-DA30A7136D7C}"/>
              </a:ext>
            </a:extLst>
          </p:cNvPr>
          <p:cNvSpPr/>
          <p:nvPr/>
        </p:nvSpPr>
        <p:spPr>
          <a:xfrm>
            <a:off x="5929430" y="2338944"/>
            <a:ext cx="629055" cy="62905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0</a:t>
            </a:r>
            <a:endParaRPr lang="en-SG" sz="2400" dirty="0">
              <a:latin typeface="Montserrat SemiBold" pitchFamily="2" charset="0"/>
              <a:cs typeface="Poppins" panose="00000500000000000000" pitchFamily="2" charset="0"/>
            </a:endParaRPr>
          </a:p>
        </p:txBody>
      </p:sp>
      <p:sp>
        <p:nvSpPr>
          <p:cNvPr id="10" name="Rectangle 9">
            <a:extLst>
              <a:ext uri="{FF2B5EF4-FFF2-40B4-BE49-F238E27FC236}">
                <a16:creationId xmlns:a16="http://schemas.microsoft.com/office/drawing/2014/main" id="{84807779-11A2-84C3-C4EA-F6B83D5ABC28}"/>
              </a:ext>
            </a:extLst>
          </p:cNvPr>
          <p:cNvSpPr/>
          <p:nvPr/>
        </p:nvSpPr>
        <p:spPr>
          <a:xfrm>
            <a:off x="6665490" y="2338944"/>
            <a:ext cx="1031129" cy="62905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SemiBold" pitchFamily="2" charset="0"/>
                <a:cs typeface="Poppins" panose="00000500000000000000" pitchFamily="2" charset="0"/>
              </a:rPr>
              <a:t>(20, 1)</a:t>
            </a:r>
            <a:endParaRPr lang="en-SG" sz="2000" dirty="0">
              <a:latin typeface="Montserrat SemiBold" pitchFamily="2" charset="0"/>
              <a:cs typeface="Poppins" panose="00000500000000000000" pitchFamily="2" charset="0"/>
            </a:endParaRPr>
          </a:p>
        </p:txBody>
      </p:sp>
    </p:spTree>
    <p:extLst>
      <p:ext uri="{BB962C8B-B14F-4D97-AF65-F5344CB8AC3E}">
        <p14:creationId xmlns:p14="http://schemas.microsoft.com/office/powerpoint/2010/main" val="21755663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400">
        <p159:morph option="byWord"/>
      </p:transition>
    </mc:Choice>
    <mc:Fallback>
      <p:transition>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115</a:t>
            </a:fld>
            <a:endParaRPr/>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64400"/>
            <a:ext cx="744702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remove(</a:t>
            </a:r>
            <a:r>
              <a:rPr lang="en-US" sz="1800" dirty="0" err="1">
                <a:latin typeface="Montserrat SemiBold" pitchFamily="2" charset="0"/>
              </a:rPr>
              <a:t>val</a:t>
            </a:r>
            <a:r>
              <a:rPr lang="en-US" sz="1800" dirty="0">
                <a:latin typeface="Montserrat SemiBold" pitchFamily="2" charset="0"/>
              </a:rPr>
              <a:t>)</a:t>
            </a:r>
          </a:p>
          <a:p>
            <a:r>
              <a:rPr lang="en-US" sz="1800" dirty="0">
                <a:latin typeface="Montserrat SemiBold" pitchFamily="2" charset="0"/>
              </a:rPr>
              <a:t>Decrement size</a:t>
            </a: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xfrm>
            <a:off x="714000" y="648300"/>
            <a:ext cx="7713300" cy="46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4. Data Structure 2.0</a:t>
            </a:r>
            <a:endParaRPr dirty="0"/>
          </a:p>
        </p:txBody>
      </p:sp>
      <p:sp>
        <p:nvSpPr>
          <p:cNvPr id="2" name="Rectangle 1">
            <a:extLst>
              <a:ext uri="{FF2B5EF4-FFF2-40B4-BE49-F238E27FC236}">
                <a16:creationId xmlns:a16="http://schemas.microsoft.com/office/drawing/2014/main" id="{2812252E-D0CD-538B-79B9-C5724DC4A125}"/>
              </a:ext>
            </a:extLst>
          </p:cNvPr>
          <p:cNvSpPr/>
          <p:nvPr/>
        </p:nvSpPr>
        <p:spPr>
          <a:xfrm>
            <a:off x="1642465" y="2338945"/>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Rectangle 2">
            <a:extLst>
              <a:ext uri="{FF2B5EF4-FFF2-40B4-BE49-F238E27FC236}">
                <a16:creationId xmlns:a16="http://schemas.microsoft.com/office/drawing/2014/main" id="{2978BE36-BE7C-01DA-FDBF-A441489F3195}"/>
              </a:ext>
            </a:extLst>
          </p:cNvPr>
          <p:cNvSpPr/>
          <p:nvPr/>
        </p:nvSpPr>
        <p:spPr>
          <a:xfrm>
            <a:off x="2378525" y="2338944"/>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Rectangle 3">
            <a:extLst>
              <a:ext uri="{FF2B5EF4-FFF2-40B4-BE49-F238E27FC236}">
                <a16:creationId xmlns:a16="http://schemas.microsoft.com/office/drawing/2014/main" id="{1515BAAA-185D-2CF3-2A3E-E88AB121A3C6}"/>
              </a:ext>
            </a:extLst>
          </p:cNvPr>
          <p:cNvSpPr/>
          <p:nvPr/>
        </p:nvSpPr>
        <p:spPr>
          <a:xfrm>
            <a:off x="3114585" y="2338943"/>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Rectangle 4">
            <a:extLst>
              <a:ext uri="{FF2B5EF4-FFF2-40B4-BE49-F238E27FC236}">
                <a16:creationId xmlns:a16="http://schemas.microsoft.com/office/drawing/2014/main" id="{B9C1A3AE-AFD3-7941-3854-37EF6CF806CF}"/>
              </a:ext>
            </a:extLst>
          </p:cNvPr>
          <p:cNvSpPr/>
          <p:nvPr/>
        </p:nvSpPr>
        <p:spPr>
          <a:xfrm>
            <a:off x="3850645" y="2338942"/>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Rectangle 20">
            <a:extLst>
              <a:ext uri="{FF2B5EF4-FFF2-40B4-BE49-F238E27FC236}">
                <a16:creationId xmlns:a16="http://schemas.microsoft.com/office/drawing/2014/main" id="{33BD7FD8-497C-FAC5-FEF6-47DC0C9E92C5}"/>
              </a:ext>
            </a:extLst>
          </p:cNvPr>
          <p:cNvSpPr/>
          <p:nvPr/>
        </p:nvSpPr>
        <p:spPr>
          <a:xfrm>
            <a:off x="2380110" y="2338945"/>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lumMod val="90000"/>
                    <a:lumOff val="10000"/>
                  </a:schemeClr>
                </a:solidFill>
                <a:latin typeface="Montserrat SemiBold" pitchFamily="2" charset="0"/>
                <a:cs typeface="Poppins" panose="00000500000000000000" pitchFamily="2" charset="0"/>
              </a:rPr>
              <a:t>15</a:t>
            </a:r>
            <a:endParaRPr lang="en-SG" sz="2400" dirty="0">
              <a:solidFill>
                <a:schemeClr val="tx1">
                  <a:lumMod val="90000"/>
                  <a:lumOff val="10000"/>
                </a:schemeClr>
              </a:solidFill>
              <a:latin typeface="Montserrat SemiBold" pitchFamily="2" charset="0"/>
              <a:cs typeface="Poppins" panose="00000500000000000000" pitchFamily="2" charset="0"/>
            </a:endParaRPr>
          </a:p>
        </p:txBody>
      </p:sp>
      <p:sp>
        <p:nvSpPr>
          <p:cNvPr id="23" name="Rectangle 22">
            <a:extLst>
              <a:ext uri="{FF2B5EF4-FFF2-40B4-BE49-F238E27FC236}">
                <a16:creationId xmlns:a16="http://schemas.microsoft.com/office/drawing/2014/main" id="{E2193D83-1F20-66FB-C3BF-91DA8BD5DABB}"/>
              </a:ext>
            </a:extLst>
          </p:cNvPr>
          <p:cNvSpPr/>
          <p:nvPr/>
        </p:nvSpPr>
        <p:spPr>
          <a:xfrm>
            <a:off x="1644921" y="233894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20</a:t>
            </a:r>
            <a:endParaRPr lang="en-SG" sz="2400" dirty="0">
              <a:latin typeface="Montserrat SemiBold" pitchFamily="2" charset="0"/>
              <a:cs typeface="Poppins" panose="00000500000000000000" pitchFamily="2" charset="0"/>
            </a:endParaRPr>
          </a:p>
        </p:txBody>
      </p:sp>
      <p:sp>
        <p:nvSpPr>
          <p:cNvPr id="24" name="Rectangle 23">
            <a:extLst>
              <a:ext uri="{FF2B5EF4-FFF2-40B4-BE49-F238E27FC236}">
                <a16:creationId xmlns:a16="http://schemas.microsoft.com/office/drawing/2014/main" id="{20D69E53-EC7C-5404-FC97-CC779BB7634B}"/>
              </a:ext>
            </a:extLst>
          </p:cNvPr>
          <p:cNvSpPr/>
          <p:nvPr/>
        </p:nvSpPr>
        <p:spPr>
          <a:xfrm>
            <a:off x="11685270" y="2338942"/>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2</a:t>
            </a:r>
            <a:endParaRPr lang="en-SG" sz="2400" dirty="0">
              <a:latin typeface="Montserrat SemiBold" pitchFamily="2" charset="0"/>
              <a:cs typeface="Poppins" panose="00000500000000000000" pitchFamily="2" charset="0"/>
            </a:endParaRPr>
          </a:p>
        </p:txBody>
      </p:sp>
      <p:sp>
        <p:nvSpPr>
          <p:cNvPr id="25" name="Google Shape;336;p36">
            <a:extLst>
              <a:ext uri="{FF2B5EF4-FFF2-40B4-BE49-F238E27FC236}">
                <a16:creationId xmlns:a16="http://schemas.microsoft.com/office/drawing/2014/main" id="{1A58382C-27A3-1715-AF64-CF17EC35E360}"/>
              </a:ext>
            </a:extLst>
          </p:cNvPr>
          <p:cNvSpPr txBox="1">
            <a:spLocks/>
          </p:cNvSpPr>
          <p:nvPr/>
        </p:nvSpPr>
        <p:spPr>
          <a:xfrm>
            <a:off x="618942" y="2417748"/>
            <a:ext cx="97002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000" dirty="0">
                <a:latin typeface="Montserrat SemiBold" pitchFamily="2" charset="0"/>
              </a:rPr>
              <a:t>Array</a:t>
            </a:r>
          </a:p>
        </p:txBody>
      </p:sp>
      <p:sp>
        <p:nvSpPr>
          <p:cNvPr id="26" name="Google Shape;336;p36">
            <a:extLst>
              <a:ext uri="{FF2B5EF4-FFF2-40B4-BE49-F238E27FC236}">
                <a16:creationId xmlns:a16="http://schemas.microsoft.com/office/drawing/2014/main" id="{6DD551DD-07AE-BA73-238C-489600DF4B35}"/>
              </a:ext>
            </a:extLst>
          </p:cNvPr>
          <p:cNvSpPr txBox="1">
            <a:spLocks/>
          </p:cNvSpPr>
          <p:nvPr/>
        </p:nvSpPr>
        <p:spPr>
          <a:xfrm>
            <a:off x="714000" y="3534933"/>
            <a:ext cx="97002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000" dirty="0">
                <a:latin typeface="Montserrat SemiBold" pitchFamily="2" charset="0"/>
              </a:rPr>
              <a:t>size:</a:t>
            </a:r>
          </a:p>
        </p:txBody>
      </p:sp>
      <p:sp>
        <p:nvSpPr>
          <p:cNvPr id="28" name="Rectangle 27">
            <a:extLst>
              <a:ext uri="{FF2B5EF4-FFF2-40B4-BE49-F238E27FC236}">
                <a16:creationId xmlns:a16="http://schemas.microsoft.com/office/drawing/2014/main" id="{BB1AE809-F085-D74E-C7A5-6D74CE7F8772}"/>
              </a:ext>
            </a:extLst>
          </p:cNvPr>
          <p:cNvSpPr/>
          <p:nvPr/>
        </p:nvSpPr>
        <p:spPr>
          <a:xfrm>
            <a:off x="1624571" y="3452455"/>
            <a:ext cx="629055" cy="6290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1</a:t>
            </a:r>
            <a:endParaRPr lang="en-SG" sz="2400" dirty="0">
              <a:latin typeface="Montserrat SemiBold" pitchFamily="2" charset="0"/>
              <a:cs typeface="Poppins" panose="00000500000000000000" pitchFamily="2" charset="0"/>
            </a:endParaRPr>
          </a:p>
        </p:txBody>
      </p:sp>
      <p:sp>
        <p:nvSpPr>
          <p:cNvPr id="29" name="Google Shape;336;p36">
            <a:extLst>
              <a:ext uri="{FF2B5EF4-FFF2-40B4-BE49-F238E27FC236}">
                <a16:creationId xmlns:a16="http://schemas.microsoft.com/office/drawing/2014/main" id="{904FAFD2-16BC-A0EA-9F2C-1B2373EDDECE}"/>
              </a:ext>
            </a:extLst>
          </p:cNvPr>
          <p:cNvSpPr txBox="1">
            <a:spLocks/>
          </p:cNvSpPr>
          <p:nvPr/>
        </p:nvSpPr>
        <p:spPr>
          <a:xfrm>
            <a:off x="4776509" y="2338942"/>
            <a:ext cx="940725"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000" dirty="0">
                <a:latin typeface="Montserrat SemiBold" pitchFamily="2" charset="0"/>
              </a:rPr>
              <a:t>Table</a:t>
            </a:r>
          </a:p>
        </p:txBody>
      </p:sp>
      <p:sp>
        <p:nvSpPr>
          <p:cNvPr id="30" name="Rectangle 29">
            <a:extLst>
              <a:ext uri="{FF2B5EF4-FFF2-40B4-BE49-F238E27FC236}">
                <a16:creationId xmlns:a16="http://schemas.microsoft.com/office/drawing/2014/main" id="{FAF3F95B-75BB-84F0-3C8D-95DCC43C885F}"/>
              </a:ext>
            </a:extLst>
          </p:cNvPr>
          <p:cNvSpPr/>
          <p:nvPr/>
        </p:nvSpPr>
        <p:spPr>
          <a:xfrm>
            <a:off x="5929430" y="2338945"/>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1" name="Rectangle 30">
            <a:extLst>
              <a:ext uri="{FF2B5EF4-FFF2-40B4-BE49-F238E27FC236}">
                <a16:creationId xmlns:a16="http://schemas.microsoft.com/office/drawing/2014/main" id="{AC8B2FCB-B0E9-CC23-822D-BAC40988B64D}"/>
              </a:ext>
            </a:extLst>
          </p:cNvPr>
          <p:cNvSpPr/>
          <p:nvPr/>
        </p:nvSpPr>
        <p:spPr>
          <a:xfrm>
            <a:off x="6665490" y="2338944"/>
            <a:ext cx="1031129"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 name="Rectangle 31">
            <a:extLst>
              <a:ext uri="{FF2B5EF4-FFF2-40B4-BE49-F238E27FC236}">
                <a16:creationId xmlns:a16="http://schemas.microsoft.com/office/drawing/2014/main" id="{46A6C7C5-3A7C-913C-6A03-71A901A7C75D}"/>
              </a:ext>
            </a:extLst>
          </p:cNvPr>
          <p:cNvSpPr/>
          <p:nvPr/>
        </p:nvSpPr>
        <p:spPr>
          <a:xfrm>
            <a:off x="5929430" y="3100473"/>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Rectangle 32">
            <a:extLst>
              <a:ext uri="{FF2B5EF4-FFF2-40B4-BE49-F238E27FC236}">
                <a16:creationId xmlns:a16="http://schemas.microsoft.com/office/drawing/2014/main" id="{9CE61246-4565-E759-04DA-E716D57F1641}"/>
              </a:ext>
            </a:extLst>
          </p:cNvPr>
          <p:cNvSpPr/>
          <p:nvPr/>
        </p:nvSpPr>
        <p:spPr>
          <a:xfrm>
            <a:off x="6665490" y="3100472"/>
            <a:ext cx="1031129"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Rectangle 21">
            <a:extLst>
              <a:ext uri="{FF2B5EF4-FFF2-40B4-BE49-F238E27FC236}">
                <a16:creationId xmlns:a16="http://schemas.microsoft.com/office/drawing/2014/main" id="{9700AE3F-DBB0-01B5-652B-D5687EB7C3AD}"/>
              </a:ext>
            </a:extLst>
          </p:cNvPr>
          <p:cNvSpPr/>
          <p:nvPr/>
        </p:nvSpPr>
        <p:spPr>
          <a:xfrm>
            <a:off x="5929430" y="3100471"/>
            <a:ext cx="629055" cy="629055"/>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Montserrat SemiBold" pitchFamily="2" charset="0"/>
                <a:cs typeface="Poppins" panose="00000500000000000000" pitchFamily="2" charset="0"/>
              </a:rPr>
              <a:t>1</a:t>
            </a:r>
            <a:endParaRPr lang="en-SG" sz="2400" dirty="0">
              <a:latin typeface="Montserrat SemiBold" pitchFamily="2" charset="0"/>
              <a:cs typeface="Poppins" panose="00000500000000000000" pitchFamily="2" charset="0"/>
            </a:endParaRPr>
          </a:p>
        </p:txBody>
      </p:sp>
      <p:sp>
        <p:nvSpPr>
          <p:cNvPr id="8" name="Rectangle 7">
            <a:extLst>
              <a:ext uri="{FF2B5EF4-FFF2-40B4-BE49-F238E27FC236}">
                <a16:creationId xmlns:a16="http://schemas.microsoft.com/office/drawing/2014/main" id="{000E0EC2-6F92-4F3D-E344-BBF6BF33038C}"/>
              </a:ext>
            </a:extLst>
          </p:cNvPr>
          <p:cNvSpPr/>
          <p:nvPr/>
        </p:nvSpPr>
        <p:spPr>
          <a:xfrm>
            <a:off x="6665490" y="3100471"/>
            <a:ext cx="1031129" cy="629055"/>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(15, </a:t>
            </a:r>
            <a:r>
              <a:rPr lang="en-US" sz="2400" dirty="0">
                <a:highlight>
                  <a:srgbClr val="0000FF"/>
                </a:highlight>
                <a:latin typeface="Montserrat SemiBold" pitchFamily="2" charset="0"/>
                <a:cs typeface="Poppins" panose="00000500000000000000" pitchFamily="2" charset="0"/>
              </a:rPr>
              <a:t>2</a:t>
            </a:r>
            <a:r>
              <a:rPr lang="en-US" sz="2400" dirty="0">
                <a:latin typeface="Montserrat SemiBold" pitchFamily="2" charset="0"/>
                <a:cs typeface="Poppins" panose="00000500000000000000" pitchFamily="2" charset="0"/>
              </a:rPr>
              <a:t>)</a:t>
            </a:r>
            <a:endParaRPr lang="en-SG" sz="2400" dirty="0">
              <a:latin typeface="Montserrat SemiBold" pitchFamily="2" charset="0"/>
              <a:cs typeface="Poppins" panose="00000500000000000000" pitchFamily="2" charset="0"/>
            </a:endParaRPr>
          </a:p>
        </p:txBody>
      </p:sp>
      <p:sp>
        <p:nvSpPr>
          <p:cNvPr id="9" name="Rectangle 8">
            <a:extLst>
              <a:ext uri="{FF2B5EF4-FFF2-40B4-BE49-F238E27FC236}">
                <a16:creationId xmlns:a16="http://schemas.microsoft.com/office/drawing/2014/main" id="{D2FC1469-0ED0-07BA-A99B-DA30A7136D7C}"/>
              </a:ext>
            </a:extLst>
          </p:cNvPr>
          <p:cNvSpPr/>
          <p:nvPr/>
        </p:nvSpPr>
        <p:spPr>
          <a:xfrm>
            <a:off x="5929430" y="2338944"/>
            <a:ext cx="629055" cy="62905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0</a:t>
            </a:r>
            <a:endParaRPr lang="en-SG" sz="2400" dirty="0">
              <a:latin typeface="Montserrat SemiBold" pitchFamily="2" charset="0"/>
              <a:cs typeface="Poppins" panose="00000500000000000000" pitchFamily="2" charset="0"/>
            </a:endParaRPr>
          </a:p>
        </p:txBody>
      </p:sp>
      <p:sp>
        <p:nvSpPr>
          <p:cNvPr id="10" name="Rectangle 9">
            <a:extLst>
              <a:ext uri="{FF2B5EF4-FFF2-40B4-BE49-F238E27FC236}">
                <a16:creationId xmlns:a16="http://schemas.microsoft.com/office/drawing/2014/main" id="{84807779-11A2-84C3-C4EA-F6B83D5ABC28}"/>
              </a:ext>
            </a:extLst>
          </p:cNvPr>
          <p:cNvSpPr/>
          <p:nvPr/>
        </p:nvSpPr>
        <p:spPr>
          <a:xfrm>
            <a:off x="6665490" y="2338944"/>
            <a:ext cx="1031129" cy="62905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SemiBold" pitchFamily="2" charset="0"/>
                <a:cs typeface="Poppins" panose="00000500000000000000" pitchFamily="2" charset="0"/>
              </a:rPr>
              <a:t>(20, 1)</a:t>
            </a:r>
            <a:endParaRPr lang="en-SG" sz="2000" dirty="0">
              <a:latin typeface="Montserrat SemiBold" pitchFamily="2" charset="0"/>
              <a:cs typeface="Poppins" panose="00000500000000000000" pitchFamily="2" charset="0"/>
            </a:endParaRPr>
          </a:p>
        </p:txBody>
      </p:sp>
    </p:spTree>
    <p:extLst>
      <p:ext uri="{BB962C8B-B14F-4D97-AF65-F5344CB8AC3E}">
        <p14:creationId xmlns:p14="http://schemas.microsoft.com/office/powerpoint/2010/main" val="38570455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400">
        <p159:morph option="byWord"/>
      </p:transition>
    </mc:Choice>
    <mc:Fallback>
      <p:transition>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116</a:t>
            </a:fld>
            <a:endParaRPr/>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64400"/>
            <a:ext cx="744702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remove(</a:t>
            </a:r>
            <a:r>
              <a:rPr lang="en-US" sz="1800" dirty="0" err="1">
                <a:latin typeface="Montserrat SemiBold" pitchFamily="2" charset="0"/>
              </a:rPr>
              <a:t>val</a:t>
            </a:r>
            <a:r>
              <a:rPr lang="en-US" sz="1800" dirty="0">
                <a:latin typeface="Montserrat SemiBold" pitchFamily="2" charset="0"/>
              </a:rPr>
              <a:t>)</a:t>
            </a:r>
          </a:p>
          <a:p>
            <a:r>
              <a:rPr lang="en-US" sz="1800" dirty="0">
                <a:latin typeface="Montserrat SemiBold" pitchFamily="2" charset="0"/>
              </a:rPr>
              <a:t>Remove </a:t>
            </a:r>
            <a:r>
              <a:rPr lang="en-US" sz="1800" dirty="0" err="1">
                <a:latin typeface="Montserrat SemiBold" pitchFamily="2" charset="0"/>
              </a:rPr>
              <a:t>val</a:t>
            </a:r>
            <a:r>
              <a:rPr lang="en-US" sz="1800" dirty="0">
                <a:latin typeface="Montserrat SemiBold" pitchFamily="2" charset="0"/>
              </a:rPr>
              <a:t>, size pair from table</a:t>
            </a: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xfrm>
            <a:off x="714000" y="648300"/>
            <a:ext cx="7713300" cy="46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4. Data Structure 2.0</a:t>
            </a:r>
            <a:endParaRPr dirty="0"/>
          </a:p>
        </p:txBody>
      </p:sp>
      <p:sp>
        <p:nvSpPr>
          <p:cNvPr id="2" name="Rectangle 1">
            <a:extLst>
              <a:ext uri="{FF2B5EF4-FFF2-40B4-BE49-F238E27FC236}">
                <a16:creationId xmlns:a16="http://schemas.microsoft.com/office/drawing/2014/main" id="{2812252E-D0CD-538B-79B9-C5724DC4A125}"/>
              </a:ext>
            </a:extLst>
          </p:cNvPr>
          <p:cNvSpPr/>
          <p:nvPr/>
        </p:nvSpPr>
        <p:spPr>
          <a:xfrm>
            <a:off x="1642465" y="2338945"/>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Rectangle 2">
            <a:extLst>
              <a:ext uri="{FF2B5EF4-FFF2-40B4-BE49-F238E27FC236}">
                <a16:creationId xmlns:a16="http://schemas.microsoft.com/office/drawing/2014/main" id="{2978BE36-BE7C-01DA-FDBF-A441489F3195}"/>
              </a:ext>
            </a:extLst>
          </p:cNvPr>
          <p:cNvSpPr/>
          <p:nvPr/>
        </p:nvSpPr>
        <p:spPr>
          <a:xfrm>
            <a:off x="2378525" y="2338944"/>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Rectangle 3">
            <a:extLst>
              <a:ext uri="{FF2B5EF4-FFF2-40B4-BE49-F238E27FC236}">
                <a16:creationId xmlns:a16="http://schemas.microsoft.com/office/drawing/2014/main" id="{1515BAAA-185D-2CF3-2A3E-E88AB121A3C6}"/>
              </a:ext>
            </a:extLst>
          </p:cNvPr>
          <p:cNvSpPr/>
          <p:nvPr/>
        </p:nvSpPr>
        <p:spPr>
          <a:xfrm>
            <a:off x="3114585" y="2338943"/>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Rectangle 4">
            <a:extLst>
              <a:ext uri="{FF2B5EF4-FFF2-40B4-BE49-F238E27FC236}">
                <a16:creationId xmlns:a16="http://schemas.microsoft.com/office/drawing/2014/main" id="{B9C1A3AE-AFD3-7941-3854-37EF6CF806CF}"/>
              </a:ext>
            </a:extLst>
          </p:cNvPr>
          <p:cNvSpPr/>
          <p:nvPr/>
        </p:nvSpPr>
        <p:spPr>
          <a:xfrm>
            <a:off x="3850645" y="2338942"/>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Rectangle 20">
            <a:extLst>
              <a:ext uri="{FF2B5EF4-FFF2-40B4-BE49-F238E27FC236}">
                <a16:creationId xmlns:a16="http://schemas.microsoft.com/office/drawing/2014/main" id="{33BD7FD8-497C-FAC5-FEF6-47DC0C9E92C5}"/>
              </a:ext>
            </a:extLst>
          </p:cNvPr>
          <p:cNvSpPr/>
          <p:nvPr/>
        </p:nvSpPr>
        <p:spPr>
          <a:xfrm>
            <a:off x="2380110" y="2338945"/>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lumMod val="90000"/>
                    <a:lumOff val="10000"/>
                  </a:schemeClr>
                </a:solidFill>
                <a:latin typeface="Montserrat SemiBold" pitchFamily="2" charset="0"/>
                <a:cs typeface="Poppins" panose="00000500000000000000" pitchFamily="2" charset="0"/>
              </a:rPr>
              <a:t>15</a:t>
            </a:r>
            <a:endParaRPr lang="en-SG" sz="2400" dirty="0">
              <a:solidFill>
                <a:schemeClr val="tx1">
                  <a:lumMod val="90000"/>
                  <a:lumOff val="10000"/>
                </a:schemeClr>
              </a:solidFill>
              <a:latin typeface="Montserrat SemiBold" pitchFamily="2" charset="0"/>
              <a:cs typeface="Poppins" panose="00000500000000000000" pitchFamily="2" charset="0"/>
            </a:endParaRPr>
          </a:p>
        </p:txBody>
      </p:sp>
      <p:sp>
        <p:nvSpPr>
          <p:cNvPr id="23" name="Rectangle 22">
            <a:extLst>
              <a:ext uri="{FF2B5EF4-FFF2-40B4-BE49-F238E27FC236}">
                <a16:creationId xmlns:a16="http://schemas.microsoft.com/office/drawing/2014/main" id="{E2193D83-1F20-66FB-C3BF-91DA8BD5DABB}"/>
              </a:ext>
            </a:extLst>
          </p:cNvPr>
          <p:cNvSpPr/>
          <p:nvPr/>
        </p:nvSpPr>
        <p:spPr>
          <a:xfrm>
            <a:off x="1644921" y="233894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20</a:t>
            </a:r>
            <a:endParaRPr lang="en-SG" sz="2400" dirty="0">
              <a:latin typeface="Montserrat SemiBold" pitchFamily="2" charset="0"/>
              <a:cs typeface="Poppins" panose="00000500000000000000" pitchFamily="2" charset="0"/>
            </a:endParaRPr>
          </a:p>
        </p:txBody>
      </p:sp>
      <p:sp>
        <p:nvSpPr>
          <p:cNvPr id="24" name="Rectangle 23">
            <a:extLst>
              <a:ext uri="{FF2B5EF4-FFF2-40B4-BE49-F238E27FC236}">
                <a16:creationId xmlns:a16="http://schemas.microsoft.com/office/drawing/2014/main" id="{20D69E53-EC7C-5404-FC97-CC779BB7634B}"/>
              </a:ext>
            </a:extLst>
          </p:cNvPr>
          <p:cNvSpPr/>
          <p:nvPr/>
        </p:nvSpPr>
        <p:spPr>
          <a:xfrm>
            <a:off x="11685270" y="2338942"/>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2</a:t>
            </a:r>
            <a:endParaRPr lang="en-SG" sz="2400" dirty="0">
              <a:latin typeface="Montserrat SemiBold" pitchFamily="2" charset="0"/>
              <a:cs typeface="Poppins" panose="00000500000000000000" pitchFamily="2" charset="0"/>
            </a:endParaRPr>
          </a:p>
        </p:txBody>
      </p:sp>
      <p:sp>
        <p:nvSpPr>
          <p:cNvPr id="25" name="Google Shape;336;p36">
            <a:extLst>
              <a:ext uri="{FF2B5EF4-FFF2-40B4-BE49-F238E27FC236}">
                <a16:creationId xmlns:a16="http://schemas.microsoft.com/office/drawing/2014/main" id="{1A58382C-27A3-1715-AF64-CF17EC35E360}"/>
              </a:ext>
            </a:extLst>
          </p:cNvPr>
          <p:cNvSpPr txBox="1">
            <a:spLocks/>
          </p:cNvSpPr>
          <p:nvPr/>
        </p:nvSpPr>
        <p:spPr>
          <a:xfrm>
            <a:off x="618942" y="2417748"/>
            <a:ext cx="97002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000" dirty="0">
                <a:latin typeface="Montserrat SemiBold" pitchFamily="2" charset="0"/>
              </a:rPr>
              <a:t>Array</a:t>
            </a:r>
          </a:p>
        </p:txBody>
      </p:sp>
      <p:sp>
        <p:nvSpPr>
          <p:cNvPr id="26" name="Google Shape;336;p36">
            <a:extLst>
              <a:ext uri="{FF2B5EF4-FFF2-40B4-BE49-F238E27FC236}">
                <a16:creationId xmlns:a16="http://schemas.microsoft.com/office/drawing/2014/main" id="{6DD551DD-07AE-BA73-238C-489600DF4B35}"/>
              </a:ext>
            </a:extLst>
          </p:cNvPr>
          <p:cNvSpPr txBox="1">
            <a:spLocks/>
          </p:cNvSpPr>
          <p:nvPr/>
        </p:nvSpPr>
        <p:spPr>
          <a:xfrm>
            <a:off x="714000" y="3534933"/>
            <a:ext cx="97002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000" dirty="0">
                <a:latin typeface="Montserrat SemiBold" pitchFamily="2" charset="0"/>
              </a:rPr>
              <a:t>size:</a:t>
            </a:r>
          </a:p>
        </p:txBody>
      </p:sp>
      <p:sp>
        <p:nvSpPr>
          <p:cNvPr id="28" name="Rectangle 27">
            <a:extLst>
              <a:ext uri="{FF2B5EF4-FFF2-40B4-BE49-F238E27FC236}">
                <a16:creationId xmlns:a16="http://schemas.microsoft.com/office/drawing/2014/main" id="{BB1AE809-F085-D74E-C7A5-6D74CE7F8772}"/>
              </a:ext>
            </a:extLst>
          </p:cNvPr>
          <p:cNvSpPr/>
          <p:nvPr/>
        </p:nvSpPr>
        <p:spPr>
          <a:xfrm>
            <a:off x="1624571" y="3452455"/>
            <a:ext cx="629055" cy="6290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1</a:t>
            </a:r>
            <a:endParaRPr lang="en-SG" sz="2400" dirty="0">
              <a:latin typeface="Montserrat SemiBold" pitchFamily="2" charset="0"/>
              <a:cs typeface="Poppins" panose="00000500000000000000" pitchFamily="2" charset="0"/>
            </a:endParaRPr>
          </a:p>
        </p:txBody>
      </p:sp>
      <p:sp>
        <p:nvSpPr>
          <p:cNvPr id="29" name="Google Shape;336;p36">
            <a:extLst>
              <a:ext uri="{FF2B5EF4-FFF2-40B4-BE49-F238E27FC236}">
                <a16:creationId xmlns:a16="http://schemas.microsoft.com/office/drawing/2014/main" id="{904FAFD2-16BC-A0EA-9F2C-1B2373EDDECE}"/>
              </a:ext>
            </a:extLst>
          </p:cNvPr>
          <p:cNvSpPr txBox="1">
            <a:spLocks/>
          </p:cNvSpPr>
          <p:nvPr/>
        </p:nvSpPr>
        <p:spPr>
          <a:xfrm>
            <a:off x="4776509" y="2338942"/>
            <a:ext cx="940725"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000" dirty="0">
                <a:latin typeface="Montserrat SemiBold" pitchFamily="2" charset="0"/>
              </a:rPr>
              <a:t>Table</a:t>
            </a:r>
          </a:p>
        </p:txBody>
      </p:sp>
      <p:sp>
        <p:nvSpPr>
          <p:cNvPr id="30" name="Rectangle 29">
            <a:extLst>
              <a:ext uri="{FF2B5EF4-FFF2-40B4-BE49-F238E27FC236}">
                <a16:creationId xmlns:a16="http://schemas.microsoft.com/office/drawing/2014/main" id="{FAF3F95B-75BB-84F0-3C8D-95DCC43C885F}"/>
              </a:ext>
            </a:extLst>
          </p:cNvPr>
          <p:cNvSpPr/>
          <p:nvPr/>
        </p:nvSpPr>
        <p:spPr>
          <a:xfrm>
            <a:off x="5929430" y="2338945"/>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1" name="Rectangle 30">
            <a:extLst>
              <a:ext uri="{FF2B5EF4-FFF2-40B4-BE49-F238E27FC236}">
                <a16:creationId xmlns:a16="http://schemas.microsoft.com/office/drawing/2014/main" id="{AC8B2FCB-B0E9-CC23-822D-BAC40988B64D}"/>
              </a:ext>
            </a:extLst>
          </p:cNvPr>
          <p:cNvSpPr/>
          <p:nvPr/>
        </p:nvSpPr>
        <p:spPr>
          <a:xfrm>
            <a:off x="6665490" y="2338944"/>
            <a:ext cx="1031129"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 name="Rectangle 31">
            <a:extLst>
              <a:ext uri="{FF2B5EF4-FFF2-40B4-BE49-F238E27FC236}">
                <a16:creationId xmlns:a16="http://schemas.microsoft.com/office/drawing/2014/main" id="{46A6C7C5-3A7C-913C-6A03-71A901A7C75D}"/>
              </a:ext>
            </a:extLst>
          </p:cNvPr>
          <p:cNvSpPr/>
          <p:nvPr/>
        </p:nvSpPr>
        <p:spPr>
          <a:xfrm>
            <a:off x="5929430" y="3100473"/>
            <a:ext cx="629055"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Rectangle 32">
            <a:extLst>
              <a:ext uri="{FF2B5EF4-FFF2-40B4-BE49-F238E27FC236}">
                <a16:creationId xmlns:a16="http://schemas.microsoft.com/office/drawing/2014/main" id="{9CE61246-4565-E759-04DA-E716D57F1641}"/>
              </a:ext>
            </a:extLst>
          </p:cNvPr>
          <p:cNvSpPr/>
          <p:nvPr/>
        </p:nvSpPr>
        <p:spPr>
          <a:xfrm>
            <a:off x="6665490" y="3100472"/>
            <a:ext cx="1031129" cy="629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a:extLst>
              <a:ext uri="{FF2B5EF4-FFF2-40B4-BE49-F238E27FC236}">
                <a16:creationId xmlns:a16="http://schemas.microsoft.com/office/drawing/2014/main" id="{D2FC1469-0ED0-07BA-A99B-DA30A7136D7C}"/>
              </a:ext>
            </a:extLst>
          </p:cNvPr>
          <p:cNvSpPr/>
          <p:nvPr/>
        </p:nvSpPr>
        <p:spPr>
          <a:xfrm>
            <a:off x="5929430" y="2338944"/>
            <a:ext cx="629055" cy="62905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0</a:t>
            </a:r>
            <a:endParaRPr lang="en-SG" sz="2400" dirty="0">
              <a:latin typeface="Montserrat SemiBold" pitchFamily="2" charset="0"/>
              <a:cs typeface="Poppins" panose="00000500000000000000" pitchFamily="2" charset="0"/>
            </a:endParaRPr>
          </a:p>
        </p:txBody>
      </p:sp>
      <p:sp>
        <p:nvSpPr>
          <p:cNvPr id="10" name="Rectangle 9">
            <a:extLst>
              <a:ext uri="{FF2B5EF4-FFF2-40B4-BE49-F238E27FC236}">
                <a16:creationId xmlns:a16="http://schemas.microsoft.com/office/drawing/2014/main" id="{84807779-11A2-84C3-C4EA-F6B83D5ABC28}"/>
              </a:ext>
            </a:extLst>
          </p:cNvPr>
          <p:cNvSpPr/>
          <p:nvPr/>
        </p:nvSpPr>
        <p:spPr>
          <a:xfrm>
            <a:off x="6665490" y="2338944"/>
            <a:ext cx="1031129" cy="62905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ontserrat SemiBold" pitchFamily="2" charset="0"/>
                <a:cs typeface="Poppins" panose="00000500000000000000" pitchFamily="2" charset="0"/>
              </a:rPr>
              <a:t>(20, 1)</a:t>
            </a:r>
            <a:endParaRPr lang="en-SG" sz="2000" dirty="0">
              <a:latin typeface="Montserrat SemiBold" pitchFamily="2" charset="0"/>
              <a:cs typeface="Poppins" panose="00000500000000000000" pitchFamily="2" charset="0"/>
            </a:endParaRPr>
          </a:p>
        </p:txBody>
      </p:sp>
    </p:spTree>
    <p:extLst>
      <p:ext uri="{BB962C8B-B14F-4D97-AF65-F5344CB8AC3E}">
        <p14:creationId xmlns:p14="http://schemas.microsoft.com/office/powerpoint/2010/main" val="22239558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400">
        <p159:morph option="byWord"/>
      </p:transition>
    </mc:Choice>
    <mc:Fallback>
      <p:transition>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117</a:t>
            </a:fld>
            <a:endParaRPr/>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353300"/>
            <a:ext cx="2080000" cy="354850"/>
          </a:xfrm>
          <a:prstGeom prst="rect">
            <a:avLst/>
          </a:pr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err="1">
                <a:latin typeface="Consolas" panose="020B0609020204030204" pitchFamily="49" charset="0"/>
              </a:rPr>
              <a:t>RandomisedSet</a:t>
            </a:r>
            <a:r>
              <a:rPr lang="en-US" sz="1800" dirty="0">
                <a:latin typeface="Consolas" panose="020B0609020204030204" pitchFamily="49" charset="0"/>
              </a:rPr>
              <a:t>()</a:t>
            </a: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xfrm>
            <a:off x="714000" y="648300"/>
            <a:ext cx="7713300" cy="46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4. Data Structure 2.0</a:t>
            </a:r>
            <a:endParaRPr dirty="0"/>
          </a:p>
        </p:txBody>
      </p:sp>
      <p:sp>
        <p:nvSpPr>
          <p:cNvPr id="24" name="Rectangle 23">
            <a:extLst>
              <a:ext uri="{FF2B5EF4-FFF2-40B4-BE49-F238E27FC236}">
                <a16:creationId xmlns:a16="http://schemas.microsoft.com/office/drawing/2014/main" id="{20D69E53-EC7C-5404-FC97-CC779BB7634B}"/>
              </a:ext>
            </a:extLst>
          </p:cNvPr>
          <p:cNvSpPr/>
          <p:nvPr/>
        </p:nvSpPr>
        <p:spPr>
          <a:xfrm>
            <a:off x="11685270" y="2338942"/>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2</a:t>
            </a:r>
            <a:endParaRPr lang="en-SG" sz="2400" dirty="0">
              <a:latin typeface="Montserrat SemiBold" pitchFamily="2" charset="0"/>
              <a:cs typeface="Poppins" panose="00000500000000000000" pitchFamily="2" charset="0"/>
            </a:endParaRPr>
          </a:p>
        </p:txBody>
      </p:sp>
      <p:sp>
        <p:nvSpPr>
          <p:cNvPr id="8" name="Google Shape;336;p36">
            <a:extLst>
              <a:ext uri="{FF2B5EF4-FFF2-40B4-BE49-F238E27FC236}">
                <a16:creationId xmlns:a16="http://schemas.microsoft.com/office/drawing/2014/main" id="{A411416E-F60D-5B1D-7ECA-4064B432FB68}"/>
              </a:ext>
            </a:extLst>
          </p:cNvPr>
          <p:cNvSpPr txBox="1">
            <a:spLocks/>
          </p:cNvSpPr>
          <p:nvPr/>
        </p:nvSpPr>
        <p:spPr>
          <a:xfrm>
            <a:off x="2915500" y="1298675"/>
            <a:ext cx="551180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err="1">
                <a:latin typeface="Montserrat SemiBold" pitchFamily="2" charset="0"/>
              </a:rPr>
              <a:t>Initialise</a:t>
            </a:r>
            <a:r>
              <a:rPr lang="en-US" sz="1800" dirty="0">
                <a:latin typeface="Montserrat SemiBold" pitchFamily="2" charset="0"/>
              </a:rPr>
              <a:t> array with size n + empty </a:t>
            </a:r>
            <a:r>
              <a:rPr lang="en-US" sz="1800" dirty="0" err="1">
                <a:latin typeface="Montserrat SemiBold" pitchFamily="2" charset="0"/>
              </a:rPr>
              <a:t>hashtable</a:t>
            </a:r>
            <a:endParaRPr lang="en-US" sz="1800" dirty="0">
              <a:latin typeface="Montserrat SemiBold" pitchFamily="2" charset="0"/>
            </a:endParaRPr>
          </a:p>
        </p:txBody>
      </p:sp>
      <p:sp>
        <p:nvSpPr>
          <p:cNvPr id="11" name="Google Shape;336;p36">
            <a:extLst>
              <a:ext uri="{FF2B5EF4-FFF2-40B4-BE49-F238E27FC236}">
                <a16:creationId xmlns:a16="http://schemas.microsoft.com/office/drawing/2014/main" id="{97F9BCF2-13C3-3787-5C0F-942C2C9EBAE5}"/>
              </a:ext>
            </a:extLst>
          </p:cNvPr>
          <p:cNvSpPr txBox="1">
            <a:spLocks/>
          </p:cNvSpPr>
          <p:nvPr/>
        </p:nvSpPr>
        <p:spPr>
          <a:xfrm>
            <a:off x="714000" y="1929467"/>
            <a:ext cx="1648200" cy="354850"/>
          </a:xfrm>
          <a:prstGeom prst="rect">
            <a:avLst/>
          </a:prstGeom>
          <a:solidFill>
            <a:srgbClr val="FF922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1800" dirty="0">
                <a:latin typeface="Consolas" panose="020B0609020204030204" pitchFamily="49" charset="0"/>
              </a:rPr>
              <a:t>insert(</a:t>
            </a:r>
            <a:r>
              <a:rPr lang="en-US" sz="1800" dirty="0" err="1">
                <a:latin typeface="Consolas" panose="020B0609020204030204" pitchFamily="49" charset="0"/>
              </a:rPr>
              <a:t>val</a:t>
            </a:r>
            <a:r>
              <a:rPr lang="en-US" sz="1800" dirty="0">
                <a:latin typeface="Consolas" panose="020B0609020204030204" pitchFamily="49" charset="0"/>
              </a:rPr>
              <a:t>)</a:t>
            </a:r>
          </a:p>
        </p:txBody>
      </p:sp>
      <p:sp>
        <p:nvSpPr>
          <p:cNvPr id="12" name="Google Shape;336;p36">
            <a:extLst>
              <a:ext uri="{FF2B5EF4-FFF2-40B4-BE49-F238E27FC236}">
                <a16:creationId xmlns:a16="http://schemas.microsoft.com/office/drawing/2014/main" id="{07FAB8CD-B9F7-E835-594B-04C7DA588A98}"/>
              </a:ext>
            </a:extLst>
          </p:cNvPr>
          <p:cNvSpPr txBox="1">
            <a:spLocks/>
          </p:cNvSpPr>
          <p:nvPr/>
        </p:nvSpPr>
        <p:spPr>
          <a:xfrm>
            <a:off x="2496400" y="1820217"/>
            <a:ext cx="471720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Insert value to array, increment size, add (</a:t>
            </a:r>
            <a:r>
              <a:rPr lang="en-US" sz="1800" dirty="0" err="1">
                <a:latin typeface="Montserrat SemiBold" pitchFamily="2" charset="0"/>
              </a:rPr>
              <a:t>val</a:t>
            </a:r>
            <a:r>
              <a:rPr lang="en-US" sz="1800" dirty="0">
                <a:latin typeface="Montserrat SemiBold" pitchFamily="2" charset="0"/>
              </a:rPr>
              <a:t>, size) to </a:t>
            </a:r>
            <a:r>
              <a:rPr lang="en-US" sz="1800" dirty="0" err="1">
                <a:latin typeface="Montserrat SemiBold" pitchFamily="2" charset="0"/>
              </a:rPr>
              <a:t>hashtable</a:t>
            </a:r>
            <a:endParaRPr lang="en-US" sz="1800" dirty="0">
              <a:latin typeface="Montserrat SemiBold" pitchFamily="2" charset="0"/>
            </a:endParaRPr>
          </a:p>
        </p:txBody>
      </p:sp>
      <p:sp>
        <p:nvSpPr>
          <p:cNvPr id="13" name="Google Shape;336;p36">
            <a:extLst>
              <a:ext uri="{FF2B5EF4-FFF2-40B4-BE49-F238E27FC236}">
                <a16:creationId xmlns:a16="http://schemas.microsoft.com/office/drawing/2014/main" id="{98B40C3B-DB90-898F-1329-283087340E24}"/>
              </a:ext>
            </a:extLst>
          </p:cNvPr>
          <p:cNvSpPr txBox="1">
            <a:spLocks/>
          </p:cNvSpPr>
          <p:nvPr/>
        </p:nvSpPr>
        <p:spPr>
          <a:xfrm>
            <a:off x="714000" y="2627134"/>
            <a:ext cx="1648200" cy="354850"/>
          </a:xfrm>
          <a:prstGeom prst="rect">
            <a:avLst/>
          </a:prstGeom>
          <a:solidFill>
            <a:schemeClr val="accent5">
              <a:lumMod val="5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1800" dirty="0">
                <a:latin typeface="Consolas" panose="020B0609020204030204" pitchFamily="49" charset="0"/>
              </a:rPr>
              <a:t>remove(</a:t>
            </a:r>
            <a:r>
              <a:rPr lang="en-US" sz="1800" dirty="0" err="1">
                <a:latin typeface="Consolas" panose="020B0609020204030204" pitchFamily="49" charset="0"/>
              </a:rPr>
              <a:t>val</a:t>
            </a:r>
            <a:r>
              <a:rPr lang="en-US" sz="1800" dirty="0">
                <a:latin typeface="Consolas" panose="020B0609020204030204" pitchFamily="49" charset="0"/>
              </a:rPr>
              <a:t>)</a:t>
            </a:r>
          </a:p>
        </p:txBody>
      </p:sp>
      <p:sp>
        <p:nvSpPr>
          <p:cNvPr id="14" name="Google Shape;336;p36">
            <a:extLst>
              <a:ext uri="{FF2B5EF4-FFF2-40B4-BE49-F238E27FC236}">
                <a16:creationId xmlns:a16="http://schemas.microsoft.com/office/drawing/2014/main" id="{A5DB729E-9BB7-DB6E-ED58-B383EE197EFE}"/>
              </a:ext>
            </a:extLst>
          </p:cNvPr>
          <p:cNvSpPr txBox="1">
            <a:spLocks/>
          </p:cNvSpPr>
          <p:nvPr/>
        </p:nvSpPr>
        <p:spPr>
          <a:xfrm>
            <a:off x="2496400" y="2572509"/>
            <a:ext cx="597605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Check </a:t>
            </a:r>
            <a:r>
              <a:rPr lang="en-US" sz="1800" dirty="0" err="1">
                <a:latin typeface="Montserrat SemiBold" pitchFamily="2" charset="0"/>
              </a:rPr>
              <a:t>hashtable</a:t>
            </a:r>
            <a:r>
              <a:rPr lang="en-US" sz="1800" dirty="0">
                <a:latin typeface="Montserrat SemiBold" pitchFamily="2" charset="0"/>
              </a:rPr>
              <a:t> if </a:t>
            </a:r>
            <a:r>
              <a:rPr lang="en-US" sz="1800" dirty="0" err="1">
                <a:latin typeface="Montserrat SemiBold" pitchFamily="2" charset="0"/>
              </a:rPr>
              <a:t>val</a:t>
            </a:r>
            <a:r>
              <a:rPr lang="en-US" sz="1800" dirty="0">
                <a:latin typeface="Montserrat SemiBold" pitchFamily="2" charset="0"/>
              </a:rPr>
              <a:t> is in the array. If it is, retrieve the location and swap the element to the last. Remove the element, decrement size, remove pair from table</a:t>
            </a:r>
          </a:p>
        </p:txBody>
      </p:sp>
      <p:sp>
        <p:nvSpPr>
          <p:cNvPr id="15" name="Google Shape;336;p36">
            <a:extLst>
              <a:ext uri="{FF2B5EF4-FFF2-40B4-BE49-F238E27FC236}">
                <a16:creationId xmlns:a16="http://schemas.microsoft.com/office/drawing/2014/main" id="{D149495A-21BA-948C-84CB-340ABFFA2E62}"/>
              </a:ext>
            </a:extLst>
          </p:cNvPr>
          <p:cNvSpPr txBox="1">
            <a:spLocks/>
          </p:cNvSpPr>
          <p:nvPr/>
        </p:nvSpPr>
        <p:spPr>
          <a:xfrm>
            <a:off x="714000" y="3977425"/>
            <a:ext cx="1648200" cy="354850"/>
          </a:xfrm>
          <a:prstGeom prst="rect">
            <a:avLst/>
          </a:prstGeom>
          <a:solidFill>
            <a:srgbClr val="0070C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1800" dirty="0" err="1">
                <a:latin typeface="Consolas" panose="020B0609020204030204" pitchFamily="49" charset="0"/>
              </a:rPr>
              <a:t>getRandom</a:t>
            </a:r>
            <a:r>
              <a:rPr lang="en-US" sz="1800" dirty="0">
                <a:latin typeface="Consolas" panose="020B0609020204030204" pitchFamily="49" charset="0"/>
              </a:rPr>
              <a:t>()</a:t>
            </a:r>
          </a:p>
        </p:txBody>
      </p:sp>
      <p:sp>
        <p:nvSpPr>
          <p:cNvPr id="16" name="Google Shape;336;p36">
            <a:extLst>
              <a:ext uri="{FF2B5EF4-FFF2-40B4-BE49-F238E27FC236}">
                <a16:creationId xmlns:a16="http://schemas.microsoft.com/office/drawing/2014/main" id="{3A47F761-AD9F-7C00-3E5D-EFEA5377C8C4}"/>
              </a:ext>
            </a:extLst>
          </p:cNvPr>
          <p:cNvSpPr txBox="1">
            <a:spLocks/>
          </p:cNvSpPr>
          <p:nvPr/>
        </p:nvSpPr>
        <p:spPr>
          <a:xfrm>
            <a:off x="2496400" y="3922800"/>
            <a:ext cx="597605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Random int from 0 to size.</a:t>
            </a:r>
          </a:p>
          <a:p>
            <a:r>
              <a:rPr lang="en-US" sz="1800" dirty="0">
                <a:latin typeface="Montserrat SemiBold" pitchFamily="2" charset="0"/>
              </a:rPr>
              <a:t>Get array value there.</a:t>
            </a:r>
          </a:p>
        </p:txBody>
      </p:sp>
    </p:spTree>
    <p:extLst>
      <p:ext uri="{BB962C8B-B14F-4D97-AF65-F5344CB8AC3E}">
        <p14:creationId xmlns:p14="http://schemas.microsoft.com/office/powerpoint/2010/main" val="1763784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400">
        <p159:morph option="byObject"/>
      </p:transition>
    </mc:Choice>
    <mc:Fallback>
      <p:transition>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118</a:t>
            </a:fld>
            <a:endParaRPr/>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64400"/>
            <a:ext cx="744702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nSpc>
                <a:spcPct val="150000"/>
              </a:lnSpc>
            </a:pPr>
            <a:r>
              <a:rPr lang="en-US" sz="1800" dirty="0">
                <a:latin typeface="Montserrat SemiBold" pitchFamily="2" charset="0"/>
              </a:rPr>
              <a:t>Implement a data structure with the following operations:</a:t>
            </a:r>
          </a:p>
          <a:p>
            <a:pPr>
              <a:lnSpc>
                <a:spcPct val="150000"/>
              </a:lnSpc>
            </a:pPr>
            <a:r>
              <a:rPr lang="en-US" sz="1800" dirty="0">
                <a:latin typeface="Montserrat SemiBold" pitchFamily="2" charset="0"/>
              </a:rPr>
              <a:t>1. Insert in O(log n) time</a:t>
            </a:r>
          </a:p>
          <a:p>
            <a:pPr>
              <a:lnSpc>
                <a:spcPct val="150000"/>
              </a:lnSpc>
            </a:pPr>
            <a:r>
              <a:rPr lang="en-US" sz="1800" dirty="0">
                <a:latin typeface="Montserrat SemiBold" pitchFamily="2" charset="0"/>
              </a:rPr>
              <a:t>2. Delete in O(log n) time</a:t>
            </a:r>
          </a:p>
          <a:p>
            <a:pPr>
              <a:lnSpc>
                <a:spcPct val="150000"/>
              </a:lnSpc>
            </a:pPr>
            <a:r>
              <a:rPr lang="en-US" sz="1800" dirty="0">
                <a:latin typeface="Montserrat SemiBold" pitchFamily="2" charset="0"/>
              </a:rPr>
              <a:t>3. Lookup in O(1) time</a:t>
            </a:r>
          </a:p>
          <a:p>
            <a:pPr>
              <a:lnSpc>
                <a:spcPct val="150000"/>
              </a:lnSpc>
            </a:pPr>
            <a:r>
              <a:rPr lang="en-US" sz="1800" dirty="0">
                <a:latin typeface="Montserrat SemiBold" pitchFamily="2" charset="0"/>
              </a:rPr>
              <a:t>4. Find successor and predecessor in O(1) time</a:t>
            </a: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xfrm>
            <a:off x="714000" y="648300"/>
            <a:ext cx="7713300" cy="46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5. Data Structure 3.0</a:t>
            </a:r>
            <a:endParaRPr dirty="0"/>
          </a:p>
        </p:txBody>
      </p:sp>
      <p:sp>
        <p:nvSpPr>
          <p:cNvPr id="10" name="Rectangle 9">
            <a:extLst>
              <a:ext uri="{FF2B5EF4-FFF2-40B4-BE49-F238E27FC236}">
                <a16:creationId xmlns:a16="http://schemas.microsoft.com/office/drawing/2014/main" id="{27929410-3258-2363-7E1F-88192A4A7892}"/>
              </a:ext>
            </a:extLst>
          </p:cNvPr>
          <p:cNvSpPr/>
          <p:nvPr/>
        </p:nvSpPr>
        <p:spPr>
          <a:xfrm>
            <a:off x="12409789"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5</a:t>
            </a:r>
            <a:endParaRPr lang="en-SG" sz="2400" dirty="0">
              <a:latin typeface="Montserrat SemiBold" pitchFamily="2" charset="0"/>
              <a:cs typeface="Poppins" panose="00000500000000000000" pitchFamily="2" charset="0"/>
            </a:endParaRPr>
          </a:p>
        </p:txBody>
      </p:sp>
      <p:sp>
        <p:nvSpPr>
          <p:cNvPr id="11" name="Rectangle 10">
            <a:extLst>
              <a:ext uri="{FF2B5EF4-FFF2-40B4-BE49-F238E27FC236}">
                <a16:creationId xmlns:a16="http://schemas.microsoft.com/office/drawing/2014/main" id="{4DDC64A6-8D2A-B040-02E7-BAA9272262D6}"/>
              </a:ext>
            </a:extLst>
          </p:cNvPr>
          <p:cNvSpPr/>
          <p:nvPr/>
        </p:nvSpPr>
        <p:spPr>
          <a:xfrm>
            <a:off x="946555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1</a:t>
            </a:r>
            <a:endParaRPr lang="en-SG" sz="2400" dirty="0">
              <a:latin typeface="Montserrat SemiBold" pitchFamily="2" charset="0"/>
              <a:cs typeface="Poppins" panose="00000500000000000000" pitchFamily="2" charset="0"/>
            </a:endParaRPr>
          </a:p>
        </p:txBody>
      </p:sp>
      <p:sp>
        <p:nvSpPr>
          <p:cNvPr id="12" name="Rectangle 11">
            <a:extLst>
              <a:ext uri="{FF2B5EF4-FFF2-40B4-BE49-F238E27FC236}">
                <a16:creationId xmlns:a16="http://schemas.microsoft.com/office/drawing/2014/main" id="{86BB0507-ADF5-66D0-D993-2420E3509737}"/>
              </a:ext>
            </a:extLst>
          </p:cNvPr>
          <p:cNvSpPr/>
          <p:nvPr/>
        </p:nvSpPr>
        <p:spPr>
          <a:xfrm>
            <a:off x="1167373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4</a:t>
            </a:r>
            <a:endParaRPr lang="en-SG" sz="2400" dirty="0">
              <a:latin typeface="Montserrat SemiBold" pitchFamily="2" charset="0"/>
              <a:cs typeface="Poppins" panose="00000500000000000000" pitchFamily="2" charset="0"/>
            </a:endParaRPr>
          </a:p>
        </p:txBody>
      </p:sp>
      <p:sp>
        <p:nvSpPr>
          <p:cNvPr id="13" name="Rectangle 12">
            <a:extLst>
              <a:ext uri="{FF2B5EF4-FFF2-40B4-BE49-F238E27FC236}">
                <a16:creationId xmlns:a16="http://schemas.microsoft.com/office/drawing/2014/main" id="{9CEC0582-A258-C9C8-1211-E3B1F2056A5E}"/>
              </a:ext>
            </a:extLst>
          </p:cNvPr>
          <p:cNvSpPr/>
          <p:nvPr/>
        </p:nvSpPr>
        <p:spPr>
          <a:xfrm>
            <a:off x="10937669"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3</a:t>
            </a:r>
            <a:endParaRPr lang="en-SG" sz="2400" dirty="0">
              <a:latin typeface="Montserrat SemiBold" pitchFamily="2" charset="0"/>
              <a:cs typeface="Poppins" panose="00000500000000000000" pitchFamily="2" charset="0"/>
            </a:endParaRPr>
          </a:p>
        </p:txBody>
      </p:sp>
      <p:sp>
        <p:nvSpPr>
          <p:cNvPr id="14" name="Rectangle 13">
            <a:extLst>
              <a:ext uri="{FF2B5EF4-FFF2-40B4-BE49-F238E27FC236}">
                <a16:creationId xmlns:a16="http://schemas.microsoft.com/office/drawing/2014/main" id="{B07C03D0-6364-0957-BF0D-78D7C5BF8F12}"/>
              </a:ext>
            </a:extLst>
          </p:cNvPr>
          <p:cNvSpPr/>
          <p:nvPr/>
        </p:nvSpPr>
        <p:spPr>
          <a:xfrm>
            <a:off x="1020161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2</a:t>
            </a:r>
            <a:endParaRPr lang="en-SG" sz="2400" dirty="0">
              <a:latin typeface="Montserrat SemiBold" pitchFamily="2" charset="0"/>
              <a:cs typeface="Poppins" panose="00000500000000000000" pitchFamily="2" charset="0"/>
            </a:endParaRPr>
          </a:p>
        </p:txBody>
      </p:sp>
    </p:spTree>
    <p:extLst>
      <p:ext uri="{BB962C8B-B14F-4D97-AF65-F5344CB8AC3E}">
        <p14:creationId xmlns:p14="http://schemas.microsoft.com/office/powerpoint/2010/main" val="13401994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400">
        <p159:morph option="byObject"/>
      </p:transition>
    </mc:Choice>
    <mc:Fallback>
      <p:transition>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119</a:t>
            </a:fld>
            <a:endParaRPr/>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64400"/>
            <a:ext cx="744702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nSpc>
                <a:spcPct val="150000"/>
              </a:lnSpc>
            </a:pPr>
            <a:r>
              <a:rPr lang="en-US" sz="1800" dirty="0">
                <a:latin typeface="Montserrat SemiBold" pitchFamily="2" charset="0"/>
              </a:rPr>
              <a:t>Implement a data structure with the following operations:</a:t>
            </a:r>
          </a:p>
          <a:p>
            <a:pPr>
              <a:lnSpc>
                <a:spcPct val="150000"/>
              </a:lnSpc>
            </a:pPr>
            <a:r>
              <a:rPr lang="en-US" sz="1800" dirty="0">
                <a:latin typeface="Montserrat SemiBold" pitchFamily="2" charset="0"/>
              </a:rPr>
              <a:t>1. Insert in O(log n) time</a:t>
            </a:r>
          </a:p>
          <a:p>
            <a:pPr>
              <a:lnSpc>
                <a:spcPct val="150000"/>
              </a:lnSpc>
            </a:pPr>
            <a:r>
              <a:rPr lang="en-US" sz="1800" dirty="0">
                <a:latin typeface="Montserrat SemiBold" pitchFamily="2" charset="0"/>
              </a:rPr>
              <a:t>2. Delete in O(log n) time</a:t>
            </a:r>
          </a:p>
          <a:p>
            <a:pPr>
              <a:lnSpc>
                <a:spcPct val="150000"/>
              </a:lnSpc>
            </a:pPr>
            <a:r>
              <a:rPr lang="en-US" sz="1800" dirty="0">
                <a:latin typeface="Montserrat SemiBold" pitchFamily="2" charset="0"/>
              </a:rPr>
              <a:t>3. Lookup in O(1) time</a:t>
            </a:r>
          </a:p>
          <a:p>
            <a:pPr>
              <a:lnSpc>
                <a:spcPct val="150000"/>
              </a:lnSpc>
            </a:pPr>
            <a:r>
              <a:rPr lang="en-US" sz="1800" dirty="0">
                <a:latin typeface="Montserrat SemiBold" pitchFamily="2" charset="0"/>
              </a:rPr>
              <a:t>4. Find successor and predecessor in O(1) time</a:t>
            </a: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xfrm>
            <a:off x="714000" y="648300"/>
            <a:ext cx="7713300" cy="46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5. Data Structure 3.0</a:t>
            </a:r>
            <a:endParaRPr dirty="0"/>
          </a:p>
        </p:txBody>
      </p:sp>
      <p:sp>
        <p:nvSpPr>
          <p:cNvPr id="10" name="Rectangle 9">
            <a:extLst>
              <a:ext uri="{FF2B5EF4-FFF2-40B4-BE49-F238E27FC236}">
                <a16:creationId xmlns:a16="http://schemas.microsoft.com/office/drawing/2014/main" id="{27929410-3258-2363-7E1F-88192A4A7892}"/>
              </a:ext>
            </a:extLst>
          </p:cNvPr>
          <p:cNvSpPr/>
          <p:nvPr/>
        </p:nvSpPr>
        <p:spPr>
          <a:xfrm>
            <a:off x="12409789"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5</a:t>
            </a:r>
            <a:endParaRPr lang="en-SG" sz="2400" dirty="0">
              <a:latin typeface="Montserrat SemiBold" pitchFamily="2" charset="0"/>
              <a:cs typeface="Poppins" panose="00000500000000000000" pitchFamily="2" charset="0"/>
            </a:endParaRPr>
          </a:p>
        </p:txBody>
      </p:sp>
      <p:sp>
        <p:nvSpPr>
          <p:cNvPr id="11" name="Rectangle 10">
            <a:extLst>
              <a:ext uri="{FF2B5EF4-FFF2-40B4-BE49-F238E27FC236}">
                <a16:creationId xmlns:a16="http://schemas.microsoft.com/office/drawing/2014/main" id="{4DDC64A6-8D2A-B040-02E7-BAA9272262D6}"/>
              </a:ext>
            </a:extLst>
          </p:cNvPr>
          <p:cNvSpPr/>
          <p:nvPr/>
        </p:nvSpPr>
        <p:spPr>
          <a:xfrm>
            <a:off x="946555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1</a:t>
            </a:r>
            <a:endParaRPr lang="en-SG" sz="2400" dirty="0">
              <a:latin typeface="Montserrat SemiBold" pitchFamily="2" charset="0"/>
              <a:cs typeface="Poppins" panose="00000500000000000000" pitchFamily="2" charset="0"/>
            </a:endParaRPr>
          </a:p>
        </p:txBody>
      </p:sp>
      <p:sp>
        <p:nvSpPr>
          <p:cNvPr id="12" name="Rectangle 11">
            <a:extLst>
              <a:ext uri="{FF2B5EF4-FFF2-40B4-BE49-F238E27FC236}">
                <a16:creationId xmlns:a16="http://schemas.microsoft.com/office/drawing/2014/main" id="{86BB0507-ADF5-66D0-D993-2420E3509737}"/>
              </a:ext>
            </a:extLst>
          </p:cNvPr>
          <p:cNvSpPr/>
          <p:nvPr/>
        </p:nvSpPr>
        <p:spPr>
          <a:xfrm>
            <a:off x="1167373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4</a:t>
            </a:r>
            <a:endParaRPr lang="en-SG" sz="2400" dirty="0">
              <a:latin typeface="Montserrat SemiBold" pitchFamily="2" charset="0"/>
              <a:cs typeface="Poppins" panose="00000500000000000000" pitchFamily="2" charset="0"/>
            </a:endParaRPr>
          </a:p>
        </p:txBody>
      </p:sp>
      <p:sp>
        <p:nvSpPr>
          <p:cNvPr id="13" name="Rectangle 12">
            <a:extLst>
              <a:ext uri="{FF2B5EF4-FFF2-40B4-BE49-F238E27FC236}">
                <a16:creationId xmlns:a16="http://schemas.microsoft.com/office/drawing/2014/main" id="{9CEC0582-A258-C9C8-1211-E3B1F2056A5E}"/>
              </a:ext>
            </a:extLst>
          </p:cNvPr>
          <p:cNvSpPr/>
          <p:nvPr/>
        </p:nvSpPr>
        <p:spPr>
          <a:xfrm>
            <a:off x="10937669"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3</a:t>
            </a:r>
            <a:endParaRPr lang="en-SG" sz="2400" dirty="0">
              <a:latin typeface="Montserrat SemiBold" pitchFamily="2" charset="0"/>
              <a:cs typeface="Poppins" panose="00000500000000000000" pitchFamily="2" charset="0"/>
            </a:endParaRPr>
          </a:p>
        </p:txBody>
      </p:sp>
      <p:sp>
        <p:nvSpPr>
          <p:cNvPr id="14" name="Rectangle 13">
            <a:extLst>
              <a:ext uri="{FF2B5EF4-FFF2-40B4-BE49-F238E27FC236}">
                <a16:creationId xmlns:a16="http://schemas.microsoft.com/office/drawing/2014/main" id="{B07C03D0-6364-0957-BF0D-78D7C5BF8F12}"/>
              </a:ext>
            </a:extLst>
          </p:cNvPr>
          <p:cNvSpPr/>
          <p:nvPr/>
        </p:nvSpPr>
        <p:spPr>
          <a:xfrm>
            <a:off x="1020161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2</a:t>
            </a:r>
            <a:endParaRPr lang="en-SG" sz="2400" dirty="0">
              <a:latin typeface="Montserrat SemiBold" pitchFamily="2" charset="0"/>
              <a:cs typeface="Poppins" panose="00000500000000000000" pitchFamily="2" charset="0"/>
            </a:endParaRPr>
          </a:p>
        </p:txBody>
      </p:sp>
      <p:sp>
        <p:nvSpPr>
          <p:cNvPr id="2" name="Google Shape;336;p36">
            <a:extLst>
              <a:ext uri="{FF2B5EF4-FFF2-40B4-BE49-F238E27FC236}">
                <a16:creationId xmlns:a16="http://schemas.microsoft.com/office/drawing/2014/main" id="{56AA0872-76A5-5AAF-4698-B95EDCE39BAE}"/>
              </a:ext>
            </a:extLst>
          </p:cNvPr>
          <p:cNvSpPr txBox="1">
            <a:spLocks/>
          </p:cNvSpPr>
          <p:nvPr/>
        </p:nvSpPr>
        <p:spPr>
          <a:xfrm>
            <a:off x="714000" y="3726300"/>
            <a:ext cx="744702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nSpc>
                <a:spcPct val="150000"/>
              </a:lnSpc>
            </a:pPr>
            <a:r>
              <a:rPr lang="en-US" sz="1800" dirty="0">
                <a:latin typeface="Montserrat SemiBold" pitchFamily="2" charset="0"/>
              </a:rPr>
              <a:t>Can we use purely a hash table?</a:t>
            </a:r>
          </a:p>
        </p:txBody>
      </p:sp>
    </p:spTree>
    <p:extLst>
      <p:ext uri="{BB962C8B-B14F-4D97-AF65-F5344CB8AC3E}">
        <p14:creationId xmlns:p14="http://schemas.microsoft.com/office/powerpoint/2010/main" val="16767818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400">
        <p159:morph option="byObject"/>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12</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Hashing – Collisions</a:t>
            </a:r>
            <a:endParaRPr dirty="0"/>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670009" y="2442210"/>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latin typeface="Montserrat SemiBold" pitchFamily="2" charset="0"/>
              </a:rPr>
              <a:t>“super”</a:t>
            </a:r>
          </a:p>
        </p:txBody>
      </p:sp>
      <p:cxnSp>
        <p:nvCxnSpPr>
          <p:cNvPr id="3" name="Straight Arrow Connector 2">
            <a:extLst>
              <a:ext uri="{FF2B5EF4-FFF2-40B4-BE49-F238E27FC236}">
                <a16:creationId xmlns:a16="http://schemas.microsoft.com/office/drawing/2014/main" id="{E4DA3104-CDD7-641F-2097-F1F34EA5EE5A}"/>
              </a:ext>
            </a:extLst>
          </p:cNvPr>
          <p:cNvCxnSpPr>
            <a:cxnSpLocks/>
          </p:cNvCxnSpPr>
          <p:nvPr/>
        </p:nvCxnSpPr>
        <p:spPr>
          <a:xfrm>
            <a:off x="2196288" y="2674260"/>
            <a:ext cx="85171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 name="Google Shape;336;p36">
            <a:extLst>
              <a:ext uri="{FF2B5EF4-FFF2-40B4-BE49-F238E27FC236}">
                <a16:creationId xmlns:a16="http://schemas.microsoft.com/office/drawing/2014/main" id="{B35912B1-62E4-0B52-8DA7-CDFABE39D7FF}"/>
              </a:ext>
            </a:extLst>
          </p:cNvPr>
          <p:cNvSpPr txBox="1">
            <a:spLocks/>
          </p:cNvSpPr>
          <p:nvPr/>
        </p:nvSpPr>
        <p:spPr>
          <a:xfrm>
            <a:off x="2042552" y="2107650"/>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1600" dirty="0">
                <a:latin typeface="Montserrat SemiBold" pitchFamily="2" charset="0"/>
              </a:rPr>
              <a:t>hash </a:t>
            </a:r>
            <a:r>
              <a:rPr lang="en-US" sz="1600" dirty="0" err="1">
                <a:latin typeface="Montserrat SemiBold" pitchFamily="2" charset="0"/>
              </a:rPr>
              <a:t>func</a:t>
            </a:r>
            <a:endParaRPr lang="en-US" sz="1600" dirty="0">
              <a:latin typeface="Montserrat SemiBold" pitchFamily="2" charset="0"/>
            </a:endParaRPr>
          </a:p>
        </p:txBody>
      </p:sp>
      <p:sp>
        <p:nvSpPr>
          <p:cNvPr id="8" name="Google Shape;336;p36">
            <a:extLst>
              <a:ext uri="{FF2B5EF4-FFF2-40B4-BE49-F238E27FC236}">
                <a16:creationId xmlns:a16="http://schemas.microsoft.com/office/drawing/2014/main" id="{336FF1B8-2FC6-40BC-7241-74030A5CFB07}"/>
              </a:ext>
            </a:extLst>
          </p:cNvPr>
          <p:cNvSpPr txBox="1">
            <a:spLocks/>
          </p:cNvSpPr>
          <p:nvPr/>
        </p:nvSpPr>
        <p:spPr>
          <a:xfrm>
            <a:off x="3324243" y="2442210"/>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latin typeface="Montserrat SemiBold" pitchFamily="2" charset="0"/>
              </a:rPr>
              <a:t>0x112233</a:t>
            </a:r>
          </a:p>
        </p:txBody>
      </p:sp>
      <p:sp>
        <p:nvSpPr>
          <p:cNvPr id="9" name="Google Shape;336;p36">
            <a:extLst>
              <a:ext uri="{FF2B5EF4-FFF2-40B4-BE49-F238E27FC236}">
                <a16:creationId xmlns:a16="http://schemas.microsoft.com/office/drawing/2014/main" id="{4ED90CDA-2668-D0AC-38D9-D0109A6046DF}"/>
              </a:ext>
            </a:extLst>
          </p:cNvPr>
          <p:cNvSpPr txBox="1">
            <a:spLocks/>
          </p:cNvSpPr>
          <p:nvPr/>
        </p:nvSpPr>
        <p:spPr>
          <a:xfrm>
            <a:off x="5735189" y="3714630"/>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latin typeface="Montserrat SemiBold" pitchFamily="2" charset="0"/>
              </a:rPr>
              <a:t>0x112233</a:t>
            </a:r>
          </a:p>
        </p:txBody>
      </p:sp>
      <p:sp>
        <p:nvSpPr>
          <p:cNvPr id="10" name="Google Shape;336;p36">
            <a:extLst>
              <a:ext uri="{FF2B5EF4-FFF2-40B4-BE49-F238E27FC236}">
                <a16:creationId xmlns:a16="http://schemas.microsoft.com/office/drawing/2014/main" id="{88153C6E-FD4E-ED9A-9586-E2C060470126}"/>
              </a:ext>
            </a:extLst>
          </p:cNvPr>
          <p:cNvSpPr txBox="1">
            <a:spLocks/>
          </p:cNvSpPr>
          <p:nvPr/>
        </p:nvSpPr>
        <p:spPr>
          <a:xfrm>
            <a:off x="5735189" y="3287958"/>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solidFill>
                  <a:schemeClr val="bg1">
                    <a:lumMod val="50000"/>
                  </a:schemeClr>
                </a:solidFill>
                <a:latin typeface="Montserrat SemiBold" pitchFamily="2" charset="0"/>
              </a:rPr>
              <a:t>0x112232</a:t>
            </a:r>
          </a:p>
        </p:txBody>
      </p:sp>
      <p:sp>
        <p:nvSpPr>
          <p:cNvPr id="11" name="Google Shape;336;p36">
            <a:extLst>
              <a:ext uri="{FF2B5EF4-FFF2-40B4-BE49-F238E27FC236}">
                <a16:creationId xmlns:a16="http://schemas.microsoft.com/office/drawing/2014/main" id="{08841BDD-DE0F-DAD9-409B-AABA7C2C65E4}"/>
              </a:ext>
            </a:extLst>
          </p:cNvPr>
          <p:cNvSpPr txBox="1">
            <a:spLocks/>
          </p:cNvSpPr>
          <p:nvPr/>
        </p:nvSpPr>
        <p:spPr>
          <a:xfrm>
            <a:off x="5735189" y="2861287"/>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solidFill>
                  <a:schemeClr val="bg1">
                    <a:lumMod val="50000"/>
                  </a:schemeClr>
                </a:solidFill>
                <a:latin typeface="Montserrat SemiBold" pitchFamily="2" charset="0"/>
              </a:rPr>
              <a:t>0x112231</a:t>
            </a:r>
          </a:p>
        </p:txBody>
      </p:sp>
      <p:sp>
        <p:nvSpPr>
          <p:cNvPr id="12" name="Google Shape;336;p36">
            <a:extLst>
              <a:ext uri="{FF2B5EF4-FFF2-40B4-BE49-F238E27FC236}">
                <a16:creationId xmlns:a16="http://schemas.microsoft.com/office/drawing/2014/main" id="{72422CAB-B063-4E46-3D1A-7788193DB5C2}"/>
              </a:ext>
            </a:extLst>
          </p:cNvPr>
          <p:cNvSpPr txBox="1">
            <a:spLocks/>
          </p:cNvSpPr>
          <p:nvPr/>
        </p:nvSpPr>
        <p:spPr>
          <a:xfrm>
            <a:off x="5735189" y="2434616"/>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solidFill>
                  <a:schemeClr val="bg1">
                    <a:lumMod val="50000"/>
                  </a:schemeClr>
                </a:solidFill>
                <a:latin typeface="Montserrat SemiBold" pitchFamily="2" charset="0"/>
              </a:rPr>
              <a:t>0x112230</a:t>
            </a:r>
          </a:p>
        </p:txBody>
      </p:sp>
      <p:sp>
        <p:nvSpPr>
          <p:cNvPr id="13" name="Google Shape;336;p36">
            <a:extLst>
              <a:ext uri="{FF2B5EF4-FFF2-40B4-BE49-F238E27FC236}">
                <a16:creationId xmlns:a16="http://schemas.microsoft.com/office/drawing/2014/main" id="{C0BFE635-0F5E-47B8-9718-D84341755F15}"/>
              </a:ext>
            </a:extLst>
          </p:cNvPr>
          <p:cNvSpPr txBox="1">
            <a:spLocks/>
          </p:cNvSpPr>
          <p:nvPr/>
        </p:nvSpPr>
        <p:spPr>
          <a:xfrm>
            <a:off x="5735189" y="2007945"/>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solidFill>
                  <a:schemeClr val="bg1">
                    <a:lumMod val="50000"/>
                  </a:schemeClr>
                </a:solidFill>
                <a:latin typeface="Montserrat SemiBold" pitchFamily="2" charset="0"/>
              </a:rPr>
              <a:t>0x11222F</a:t>
            </a:r>
          </a:p>
        </p:txBody>
      </p:sp>
      <p:sp>
        <p:nvSpPr>
          <p:cNvPr id="14" name="Google Shape;336;p36">
            <a:extLst>
              <a:ext uri="{FF2B5EF4-FFF2-40B4-BE49-F238E27FC236}">
                <a16:creationId xmlns:a16="http://schemas.microsoft.com/office/drawing/2014/main" id="{260FCFDC-A7AC-68FB-5E32-E21320CC9AA2}"/>
              </a:ext>
            </a:extLst>
          </p:cNvPr>
          <p:cNvSpPr txBox="1">
            <a:spLocks/>
          </p:cNvSpPr>
          <p:nvPr/>
        </p:nvSpPr>
        <p:spPr>
          <a:xfrm>
            <a:off x="7101448" y="3714630"/>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latin typeface="Montserrat SemiBold" pitchFamily="2" charset="0"/>
              </a:rPr>
              <a:t>“value”</a:t>
            </a:r>
          </a:p>
        </p:txBody>
      </p:sp>
      <p:cxnSp>
        <p:nvCxnSpPr>
          <p:cNvPr id="15" name="Straight Arrow Connector 14">
            <a:extLst>
              <a:ext uri="{FF2B5EF4-FFF2-40B4-BE49-F238E27FC236}">
                <a16:creationId xmlns:a16="http://schemas.microsoft.com/office/drawing/2014/main" id="{7AB0C1BA-7A62-6A80-5025-7745EDE5693C}"/>
              </a:ext>
            </a:extLst>
          </p:cNvPr>
          <p:cNvCxnSpPr>
            <a:cxnSpLocks/>
          </p:cNvCxnSpPr>
          <p:nvPr/>
        </p:nvCxnSpPr>
        <p:spPr>
          <a:xfrm>
            <a:off x="4777740" y="2735580"/>
            <a:ext cx="868680" cy="121158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7" name="Google Shape;336;p36">
            <a:extLst>
              <a:ext uri="{FF2B5EF4-FFF2-40B4-BE49-F238E27FC236}">
                <a16:creationId xmlns:a16="http://schemas.microsoft.com/office/drawing/2014/main" id="{CD70149B-7999-7C2A-9DE8-C7C3E3AAE3BA}"/>
              </a:ext>
            </a:extLst>
          </p:cNvPr>
          <p:cNvSpPr txBox="1">
            <a:spLocks/>
          </p:cNvSpPr>
          <p:nvPr/>
        </p:nvSpPr>
        <p:spPr>
          <a:xfrm>
            <a:off x="6191054" y="1069652"/>
            <a:ext cx="1820788"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1600" dirty="0">
                <a:latin typeface="Montserrat SemiBold" pitchFamily="2" charset="0"/>
              </a:rPr>
              <a:t>Table (array)</a:t>
            </a:r>
          </a:p>
        </p:txBody>
      </p:sp>
      <p:sp>
        <p:nvSpPr>
          <p:cNvPr id="18" name="Google Shape;336;p36">
            <a:extLst>
              <a:ext uri="{FF2B5EF4-FFF2-40B4-BE49-F238E27FC236}">
                <a16:creationId xmlns:a16="http://schemas.microsoft.com/office/drawing/2014/main" id="{B187E2C7-B8B3-3372-0803-38F7E6BA4004}"/>
              </a:ext>
            </a:extLst>
          </p:cNvPr>
          <p:cNvSpPr txBox="1">
            <a:spLocks/>
          </p:cNvSpPr>
          <p:nvPr/>
        </p:nvSpPr>
        <p:spPr>
          <a:xfrm>
            <a:off x="5901965" y="1648679"/>
            <a:ext cx="103270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1600" dirty="0">
                <a:latin typeface="Montserrat SemiBold" pitchFamily="2" charset="0"/>
              </a:rPr>
              <a:t>index</a:t>
            </a:r>
          </a:p>
        </p:txBody>
      </p:sp>
      <p:sp>
        <p:nvSpPr>
          <p:cNvPr id="19" name="Google Shape;336;p36">
            <a:extLst>
              <a:ext uri="{FF2B5EF4-FFF2-40B4-BE49-F238E27FC236}">
                <a16:creationId xmlns:a16="http://schemas.microsoft.com/office/drawing/2014/main" id="{808C295B-7278-6FDF-D501-61B57BECF4D9}"/>
              </a:ext>
            </a:extLst>
          </p:cNvPr>
          <p:cNvSpPr txBox="1">
            <a:spLocks/>
          </p:cNvSpPr>
          <p:nvPr/>
        </p:nvSpPr>
        <p:spPr>
          <a:xfrm>
            <a:off x="7268224" y="1648679"/>
            <a:ext cx="103270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1600" dirty="0">
                <a:latin typeface="Montserrat SemiBold" pitchFamily="2" charset="0"/>
              </a:rPr>
              <a:t>value</a:t>
            </a:r>
          </a:p>
        </p:txBody>
      </p:sp>
      <p:sp>
        <p:nvSpPr>
          <p:cNvPr id="24" name="Google Shape;336;p36">
            <a:extLst>
              <a:ext uri="{FF2B5EF4-FFF2-40B4-BE49-F238E27FC236}">
                <a16:creationId xmlns:a16="http://schemas.microsoft.com/office/drawing/2014/main" id="{74D0729E-65EE-0B8A-EF15-08D8F2673E66}"/>
              </a:ext>
            </a:extLst>
          </p:cNvPr>
          <p:cNvSpPr txBox="1">
            <a:spLocks/>
          </p:cNvSpPr>
          <p:nvPr/>
        </p:nvSpPr>
        <p:spPr>
          <a:xfrm>
            <a:off x="7101448" y="3287958"/>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latin typeface="Montserrat SemiBold" pitchFamily="2" charset="0"/>
              </a:rPr>
              <a:t>-</a:t>
            </a:r>
          </a:p>
        </p:txBody>
      </p:sp>
      <p:sp>
        <p:nvSpPr>
          <p:cNvPr id="25" name="Google Shape;336;p36">
            <a:extLst>
              <a:ext uri="{FF2B5EF4-FFF2-40B4-BE49-F238E27FC236}">
                <a16:creationId xmlns:a16="http://schemas.microsoft.com/office/drawing/2014/main" id="{884AD269-7A4E-463E-2648-B36B51058BFC}"/>
              </a:ext>
            </a:extLst>
          </p:cNvPr>
          <p:cNvSpPr txBox="1">
            <a:spLocks/>
          </p:cNvSpPr>
          <p:nvPr/>
        </p:nvSpPr>
        <p:spPr>
          <a:xfrm>
            <a:off x="7101448" y="2859310"/>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latin typeface="Montserrat SemiBold" pitchFamily="2" charset="0"/>
              </a:rPr>
              <a:t>-</a:t>
            </a:r>
          </a:p>
        </p:txBody>
      </p:sp>
      <p:sp>
        <p:nvSpPr>
          <p:cNvPr id="26" name="Google Shape;336;p36">
            <a:extLst>
              <a:ext uri="{FF2B5EF4-FFF2-40B4-BE49-F238E27FC236}">
                <a16:creationId xmlns:a16="http://schemas.microsoft.com/office/drawing/2014/main" id="{5F5303DA-E4A5-A13A-B23D-33CB625823ED}"/>
              </a:ext>
            </a:extLst>
          </p:cNvPr>
          <p:cNvSpPr txBox="1">
            <a:spLocks/>
          </p:cNvSpPr>
          <p:nvPr/>
        </p:nvSpPr>
        <p:spPr>
          <a:xfrm>
            <a:off x="7101448" y="2441852"/>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latin typeface="Montserrat SemiBold" pitchFamily="2" charset="0"/>
              </a:rPr>
              <a:t>-</a:t>
            </a:r>
          </a:p>
        </p:txBody>
      </p:sp>
      <p:sp>
        <p:nvSpPr>
          <p:cNvPr id="27" name="Google Shape;336;p36">
            <a:extLst>
              <a:ext uri="{FF2B5EF4-FFF2-40B4-BE49-F238E27FC236}">
                <a16:creationId xmlns:a16="http://schemas.microsoft.com/office/drawing/2014/main" id="{0DF063F2-D619-5CEC-F87E-A563F250A1D5}"/>
              </a:ext>
            </a:extLst>
          </p:cNvPr>
          <p:cNvSpPr txBox="1">
            <a:spLocks/>
          </p:cNvSpPr>
          <p:nvPr/>
        </p:nvSpPr>
        <p:spPr>
          <a:xfrm>
            <a:off x="7101448" y="2015180"/>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latin typeface="Montserrat SemiBold" pitchFamily="2" charset="0"/>
              </a:rPr>
              <a:t>-</a:t>
            </a:r>
          </a:p>
        </p:txBody>
      </p:sp>
      <p:sp>
        <p:nvSpPr>
          <p:cNvPr id="2" name="Google Shape;336;p36">
            <a:extLst>
              <a:ext uri="{FF2B5EF4-FFF2-40B4-BE49-F238E27FC236}">
                <a16:creationId xmlns:a16="http://schemas.microsoft.com/office/drawing/2014/main" id="{BF0A677D-431D-2BC8-7821-33B2763662C0}"/>
              </a:ext>
            </a:extLst>
          </p:cNvPr>
          <p:cNvSpPr txBox="1">
            <a:spLocks/>
          </p:cNvSpPr>
          <p:nvPr/>
        </p:nvSpPr>
        <p:spPr>
          <a:xfrm>
            <a:off x="896880" y="1375411"/>
            <a:ext cx="588492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000" dirty="0">
                <a:latin typeface="Montserrat SemiBold" pitchFamily="2" charset="0"/>
              </a:rPr>
              <a:t>What if,</a:t>
            </a:r>
          </a:p>
        </p:txBody>
      </p:sp>
      <p:sp>
        <p:nvSpPr>
          <p:cNvPr id="5" name="Google Shape;336;p36">
            <a:extLst>
              <a:ext uri="{FF2B5EF4-FFF2-40B4-BE49-F238E27FC236}">
                <a16:creationId xmlns:a16="http://schemas.microsoft.com/office/drawing/2014/main" id="{6A86B73E-876F-7529-5B73-4F9BF6683836}"/>
              </a:ext>
            </a:extLst>
          </p:cNvPr>
          <p:cNvSpPr txBox="1">
            <a:spLocks/>
          </p:cNvSpPr>
          <p:nvPr/>
        </p:nvSpPr>
        <p:spPr>
          <a:xfrm>
            <a:off x="5735189" y="4141300"/>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solidFill>
                  <a:schemeClr val="bg1">
                    <a:lumMod val="50000"/>
                  </a:schemeClr>
                </a:solidFill>
                <a:latin typeface="Montserrat SemiBold" pitchFamily="2" charset="0"/>
              </a:rPr>
              <a:t>0x112234</a:t>
            </a:r>
          </a:p>
        </p:txBody>
      </p:sp>
      <p:sp>
        <p:nvSpPr>
          <p:cNvPr id="16" name="Google Shape;336;p36">
            <a:extLst>
              <a:ext uri="{FF2B5EF4-FFF2-40B4-BE49-F238E27FC236}">
                <a16:creationId xmlns:a16="http://schemas.microsoft.com/office/drawing/2014/main" id="{4541424E-6250-035E-96BD-9E77B41C8D56}"/>
              </a:ext>
            </a:extLst>
          </p:cNvPr>
          <p:cNvSpPr txBox="1">
            <a:spLocks/>
          </p:cNvSpPr>
          <p:nvPr/>
        </p:nvSpPr>
        <p:spPr>
          <a:xfrm>
            <a:off x="7101448" y="4141300"/>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latin typeface="Montserrat SemiBold" pitchFamily="2" charset="0"/>
              </a:rPr>
              <a:t>-</a:t>
            </a:r>
          </a:p>
        </p:txBody>
      </p:sp>
    </p:spTree>
    <p:extLst>
      <p:ext uri="{BB962C8B-B14F-4D97-AF65-F5344CB8AC3E}">
        <p14:creationId xmlns:p14="http://schemas.microsoft.com/office/powerpoint/2010/main" val="39884401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4" name="Rectangle 3">
            <a:extLst>
              <a:ext uri="{FF2B5EF4-FFF2-40B4-BE49-F238E27FC236}">
                <a16:creationId xmlns:a16="http://schemas.microsoft.com/office/drawing/2014/main" id="{8225E406-BCD6-A216-4950-99E5CA4970F9}"/>
              </a:ext>
            </a:extLst>
          </p:cNvPr>
          <p:cNvSpPr/>
          <p:nvPr/>
        </p:nvSpPr>
        <p:spPr>
          <a:xfrm>
            <a:off x="3203641" y="3898570"/>
            <a:ext cx="1316477" cy="3048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Rectangle 2">
            <a:extLst>
              <a:ext uri="{FF2B5EF4-FFF2-40B4-BE49-F238E27FC236}">
                <a16:creationId xmlns:a16="http://schemas.microsoft.com/office/drawing/2014/main" id="{06EF2069-FCFD-B9AA-DDD2-EB2AD783BC43}"/>
              </a:ext>
            </a:extLst>
          </p:cNvPr>
          <p:cNvSpPr/>
          <p:nvPr/>
        </p:nvSpPr>
        <p:spPr>
          <a:xfrm>
            <a:off x="1050262" y="3079720"/>
            <a:ext cx="5281957" cy="3048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120</a:t>
            </a:fld>
            <a:endParaRPr/>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64400"/>
            <a:ext cx="744702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nSpc>
                <a:spcPct val="150000"/>
              </a:lnSpc>
            </a:pPr>
            <a:r>
              <a:rPr lang="en-US" sz="1800" dirty="0">
                <a:latin typeface="Montserrat SemiBold" pitchFamily="2" charset="0"/>
              </a:rPr>
              <a:t>Implement a data structure with the following operations:</a:t>
            </a:r>
          </a:p>
          <a:p>
            <a:pPr>
              <a:lnSpc>
                <a:spcPct val="150000"/>
              </a:lnSpc>
            </a:pPr>
            <a:r>
              <a:rPr lang="en-US" sz="1800" dirty="0">
                <a:latin typeface="Montserrat SemiBold" pitchFamily="2" charset="0"/>
              </a:rPr>
              <a:t>1. Insert in O(log n) time</a:t>
            </a:r>
          </a:p>
          <a:p>
            <a:pPr>
              <a:lnSpc>
                <a:spcPct val="150000"/>
              </a:lnSpc>
            </a:pPr>
            <a:r>
              <a:rPr lang="en-US" sz="1800" dirty="0">
                <a:latin typeface="Montserrat SemiBold" pitchFamily="2" charset="0"/>
              </a:rPr>
              <a:t>2. Delete in O(log n) time</a:t>
            </a:r>
          </a:p>
          <a:p>
            <a:pPr>
              <a:lnSpc>
                <a:spcPct val="150000"/>
              </a:lnSpc>
            </a:pPr>
            <a:r>
              <a:rPr lang="en-US" sz="1800" dirty="0">
                <a:latin typeface="Montserrat SemiBold" pitchFamily="2" charset="0"/>
              </a:rPr>
              <a:t>3. Lookup in O(1) time</a:t>
            </a:r>
          </a:p>
          <a:p>
            <a:pPr>
              <a:lnSpc>
                <a:spcPct val="150000"/>
              </a:lnSpc>
            </a:pPr>
            <a:r>
              <a:rPr lang="en-US" sz="1800" dirty="0">
                <a:latin typeface="Montserrat SemiBold" pitchFamily="2" charset="0"/>
              </a:rPr>
              <a:t>4. Find successor and predecessor in O(1) time</a:t>
            </a: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xfrm>
            <a:off x="714000" y="648300"/>
            <a:ext cx="7713300" cy="46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5. Data Structure 3.0</a:t>
            </a:r>
            <a:endParaRPr dirty="0"/>
          </a:p>
        </p:txBody>
      </p:sp>
      <p:sp>
        <p:nvSpPr>
          <p:cNvPr id="10" name="Rectangle 9">
            <a:extLst>
              <a:ext uri="{FF2B5EF4-FFF2-40B4-BE49-F238E27FC236}">
                <a16:creationId xmlns:a16="http://schemas.microsoft.com/office/drawing/2014/main" id="{27929410-3258-2363-7E1F-88192A4A7892}"/>
              </a:ext>
            </a:extLst>
          </p:cNvPr>
          <p:cNvSpPr/>
          <p:nvPr/>
        </p:nvSpPr>
        <p:spPr>
          <a:xfrm>
            <a:off x="12409789"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5</a:t>
            </a:r>
            <a:endParaRPr lang="en-SG" sz="2400" dirty="0">
              <a:latin typeface="Montserrat SemiBold" pitchFamily="2" charset="0"/>
              <a:cs typeface="Poppins" panose="00000500000000000000" pitchFamily="2" charset="0"/>
            </a:endParaRPr>
          </a:p>
        </p:txBody>
      </p:sp>
      <p:sp>
        <p:nvSpPr>
          <p:cNvPr id="11" name="Rectangle 10">
            <a:extLst>
              <a:ext uri="{FF2B5EF4-FFF2-40B4-BE49-F238E27FC236}">
                <a16:creationId xmlns:a16="http://schemas.microsoft.com/office/drawing/2014/main" id="{4DDC64A6-8D2A-B040-02E7-BAA9272262D6}"/>
              </a:ext>
            </a:extLst>
          </p:cNvPr>
          <p:cNvSpPr/>
          <p:nvPr/>
        </p:nvSpPr>
        <p:spPr>
          <a:xfrm>
            <a:off x="946555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1</a:t>
            </a:r>
            <a:endParaRPr lang="en-SG" sz="2400" dirty="0">
              <a:latin typeface="Montserrat SemiBold" pitchFamily="2" charset="0"/>
              <a:cs typeface="Poppins" panose="00000500000000000000" pitchFamily="2" charset="0"/>
            </a:endParaRPr>
          </a:p>
        </p:txBody>
      </p:sp>
      <p:sp>
        <p:nvSpPr>
          <p:cNvPr id="12" name="Rectangle 11">
            <a:extLst>
              <a:ext uri="{FF2B5EF4-FFF2-40B4-BE49-F238E27FC236}">
                <a16:creationId xmlns:a16="http://schemas.microsoft.com/office/drawing/2014/main" id="{86BB0507-ADF5-66D0-D993-2420E3509737}"/>
              </a:ext>
            </a:extLst>
          </p:cNvPr>
          <p:cNvSpPr/>
          <p:nvPr/>
        </p:nvSpPr>
        <p:spPr>
          <a:xfrm>
            <a:off x="1167373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4</a:t>
            </a:r>
            <a:endParaRPr lang="en-SG" sz="2400" dirty="0">
              <a:latin typeface="Montserrat SemiBold" pitchFamily="2" charset="0"/>
              <a:cs typeface="Poppins" panose="00000500000000000000" pitchFamily="2" charset="0"/>
            </a:endParaRPr>
          </a:p>
        </p:txBody>
      </p:sp>
      <p:sp>
        <p:nvSpPr>
          <p:cNvPr id="13" name="Rectangle 12">
            <a:extLst>
              <a:ext uri="{FF2B5EF4-FFF2-40B4-BE49-F238E27FC236}">
                <a16:creationId xmlns:a16="http://schemas.microsoft.com/office/drawing/2014/main" id="{9CEC0582-A258-C9C8-1211-E3B1F2056A5E}"/>
              </a:ext>
            </a:extLst>
          </p:cNvPr>
          <p:cNvSpPr/>
          <p:nvPr/>
        </p:nvSpPr>
        <p:spPr>
          <a:xfrm>
            <a:off x="10937669"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3</a:t>
            </a:r>
            <a:endParaRPr lang="en-SG" sz="2400" dirty="0">
              <a:latin typeface="Montserrat SemiBold" pitchFamily="2" charset="0"/>
              <a:cs typeface="Poppins" panose="00000500000000000000" pitchFamily="2" charset="0"/>
            </a:endParaRPr>
          </a:p>
        </p:txBody>
      </p:sp>
      <p:sp>
        <p:nvSpPr>
          <p:cNvPr id="14" name="Rectangle 13">
            <a:extLst>
              <a:ext uri="{FF2B5EF4-FFF2-40B4-BE49-F238E27FC236}">
                <a16:creationId xmlns:a16="http://schemas.microsoft.com/office/drawing/2014/main" id="{B07C03D0-6364-0957-BF0D-78D7C5BF8F12}"/>
              </a:ext>
            </a:extLst>
          </p:cNvPr>
          <p:cNvSpPr/>
          <p:nvPr/>
        </p:nvSpPr>
        <p:spPr>
          <a:xfrm>
            <a:off x="1020161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2</a:t>
            </a:r>
            <a:endParaRPr lang="en-SG" sz="2400" dirty="0">
              <a:latin typeface="Montserrat SemiBold" pitchFamily="2" charset="0"/>
              <a:cs typeface="Poppins" panose="00000500000000000000" pitchFamily="2" charset="0"/>
            </a:endParaRPr>
          </a:p>
        </p:txBody>
      </p:sp>
      <p:sp>
        <p:nvSpPr>
          <p:cNvPr id="2" name="Google Shape;336;p36">
            <a:extLst>
              <a:ext uri="{FF2B5EF4-FFF2-40B4-BE49-F238E27FC236}">
                <a16:creationId xmlns:a16="http://schemas.microsoft.com/office/drawing/2014/main" id="{56AA0872-76A5-5AAF-4698-B95EDCE39BAE}"/>
              </a:ext>
            </a:extLst>
          </p:cNvPr>
          <p:cNvSpPr txBox="1">
            <a:spLocks/>
          </p:cNvSpPr>
          <p:nvPr/>
        </p:nvSpPr>
        <p:spPr>
          <a:xfrm>
            <a:off x="714000" y="3726300"/>
            <a:ext cx="744702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nSpc>
                <a:spcPct val="150000"/>
              </a:lnSpc>
            </a:pPr>
            <a:r>
              <a:rPr lang="en-US" sz="1800" dirty="0">
                <a:latin typeface="Montserrat SemiBold" pitchFamily="2" charset="0"/>
              </a:rPr>
              <a:t>Can we use purely a hash table?</a:t>
            </a:r>
          </a:p>
        </p:txBody>
      </p:sp>
      <p:sp>
        <p:nvSpPr>
          <p:cNvPr id="5" name="Google Shape;336;p36">
            <a:extLst>
              <a:ext uri="{FF2B5EF4-FFF2-40B4-BE49-F238E27FC236}">
                <a16:creationId xmlns:a16="http://schemas.microsoft.com/office/drawing/2014/main" id="{0D02F112-FA87-2A23-BF54-C228EC9DB7F1}"/>
              </a:ext>
            </a:extLst>
          </p:cNvPr>
          <p:cNvSpPr txBox="1">
            <a:spLocks/>
          </p:cNvSpPr>
          <p:nvPr/>
        </p:nvSpPr>
        <p:spPr>
          <a:xfrm>
            <a:off x="2010383" y="4263150"/>
            <a:ext cx="3851514"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400" dirty="0">
                <a:solidFill>
                  <a:schemeClr val="accent3"/>
                </a:solidFill>
                <a:latin typeface="Montserrat SemiBold" pitchFamily="2" charset="0"/>
              </a:rPr>
              <a:t>O(n) time to find successor/predecessor</a:t>
            </a:r>
          </a:p>
        </p:txBody>
      </p:sp>
    </p:spTree>
    <p:extLst>
      <p:ext uri="{BB962C8B-B14F-4D97-AF65-F5344CB8AC3E}">
        <p14:creationId xmlns:p14="http://schemas.microsoft.com/office/powerpoint/2010/main" val="29289242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400">
        <p159:morph option="byObject"/>
      </p:transition>
    </mc:Choice>
    <mc:Fallback>
      <p:transition>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4" name="Rectangle 3">
            <a:extLst>
              <a:ext uri="{FF2B5EF4-FFF2-40B4-BE49-F238E27FC236}">
                <a16:creationId xmlns:a16="http://schemas.microsoft.com/office/drawing/2014/main" id="{8225E406-BCD6-A216-4950-99E5CA4970F9}"/>
              </a:ext>
            </a:extLst>
          </p:cNvPr>
          <p:cNvSpPr/>
          <p:nvPr/>
        </p:nvSpPr>
        <p:spPr>
          <a:xfrm>
            <a:off x="3203641" y="1284670"/>
            <a:ext cx="1316477" cy="3048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121</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xfrm>
            <a:off x="714000" y="648300"/>
            <a:ext cx="7713300" cy="46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5. Data Structure 3.0</a:t>
            </a:r>
            <a:endParaRPr dirty="0"/>
          </a:p>
        </p:txBody>
      </p:sp>
      <p:sp>
        <p:nvSpPr>
          <p:cNvPr id="11" name="Rectangle 10">
            <a:extLst>
              <a:ext uri="{FF2B5EF4-FFF2-40B4-BE49-F238E27FC236}">
                <a16:creationId xmlns:a16="http://schemas.microsoft.com/office/drawing/2014/main" id="{4DDC64A6-8D2A-B040-02E7-BAA9272262D6}"/>
              </a:ext>
            </a:extLst>
          </p:cNvPr>
          <p:cNvSpPr/>
          <p:nvPr/>
        </p:nvSpPr>
        <p:spPr>
          <a:xfrm>
            <a:off x="1405965" y="2632230"/>
            <a:ext cx="544830" cy="54483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1</a:t>
            </a:r>
            <a:endParaRPr lang="en-SG" dirty="0">
              <a:latin typeface="Montserrat SemiBold" pitchFamily="2" charset="0"/>
              <a:cs typeface="Poppins" panose="00000500000000000000" pitchFamily="2" charset="0"/>
            </a:endParaRPr>
          </a:p>
        </p:txBody>
      </p:sp>
      <p:sp>
        <p:nvSpPr>
          <p:cNvPr id="2" name="Google Shape;336;p36">
            <a:extLst>
              <a:ext uri="{FF2B5EF4-FFF2-40B4-BE49-F238E27FC236}">
                <a16:creationId xmlns:a16="http://schemas.microsoft.com/office/drawing/2014/main" id="{56AA0872-76A5-5AAF-4698-B95EDCE39BAE}"/>
              </a:ext>
            </a:extLst>
          </p:cNvPr>
          <p:cNvSpPr txBox="1">
            <a:spLocks/>
          </p:cNvSpPr>
          <p:nvPr/>
        </p:nvSpPr>
        <p:spPr>
          <a:xfrm>
            <a:off x="714000" y="1112400"/>
            <a:ext cx="744702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nSpc>
                <a:spcPct val="150000"/>
              </a:lnSpc>
            </a:pPr>
            <a:r>
              <a:rPr lang="en-US" sz="1800" dirty="0">
                <a:latin typeface="Montserrat SemiBold" pitchFamily="2" charset="0"/>
              </a:rPr>
              <a:t>Can we use purely a hash table?</a:t>
            </a:r>
          </a:p>
        </p:txBody>
      </p:sp>
      <p:sp>
        <p:nvSpPr>
          <p:cNvPr id="5" name="Google Shape;336;p36">
            <a:extLst>
              <a:ext uri="{FF2B5EF4-FFF2-40B4-BE49-F238E27FC236}">
                <a16:creationId xmlns:a16="http://schemas.microsoft.com/office/drawing/2014/main" id="{0D02F112-FA87-2A23-BF54-C228EC9DB7F1}"/>
              </a:ext>
            </a:extLst>
          </p:cNvPr>
          <p:cNvSpPr txBox="1">
            <a:spLocks/>
          </p:cNvSpPr>
          <p:nvPr/>
        </p:nvSpPr>
        <p:spPr>
          <a:xfrm>
            <a:off x="2010383" y="1649250"/>
            <a:ext cx="3851514"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400" dirty="0">
                <a:solidFill>
                  <a:schemeClr val="accent3"/>
                </a:solidFill>
                <a:latin typeface="Montserrat SemiBold" pitchFamily="2" charset="0"/>
              </a:rPr>
              <a:t>O(n) time to find successor/predecessor</a:t>
            </a:r>
          </a:p>
        </p:txBody>
      </p:sp>
      <p:sp>
        <p:nvSpPr>
          <p:cNvPr id="8" name="Google Shape;336;p36">
            <a:extLst>
              <a:ext uri="{FF2B5EF4-FFF2-40B4-BE49-F238E27FC236}">
                <a16:creationId xmlns:a16="http://schemas.microsoft.com/office/drawing/2014/main" id="{F00578CA-3ABA-E35A-526E-43402E75F3ED}"/>
              </a:ext>
            </a:extLst>
          </p:cNvPr>
          <p:cNvSpPr txBox="1">
            <a:spLocks/>
          </p:cNvSpPr>
          <p:nvPr/>
        </p:nvSpPr>
        <p:spPr>
          <a:xfrm>
            <a:off x="2010383" y="1954050"/>
            <a:ext cx="3851514"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400" dirty="0">
                <a:solidFill>
                  <a:schemeClr val="accent3"/>
                </a:solidFill>
                <a:latin typeface="Montserrat SemiBold" pitchFamily="2" charset="0"/>
              </a:rPr>
              <a:t>Especially for   S  P  A  R  S  E   data</a:t>
            </a:r>
          </a:p>
        </p:txBody>
      </p:sp>
      <p:sp>
        <p:nvSpPr>
          <p:cNvPr id="15" name="Rectangle 14">
            <a:extLst>
              <a:ext uri="{FF2B5EF4-FFF2-40B4-BE49-F238E27FC236}">
                <a16:creationId xmlns:a16="http://schemas.microsoft.com/office/drawing/2014/main" id="{FE71AC2F-BB3A-7389-47A1-A895856C0E46}"/>
              </a:ext>
            </a:extLst>
          </p:cNvPr>
          <p:cNvSpPr/>
          <p:nvPr/>
        </p:nvSpPr>
        <p:spPr>
          <a:xfrm>
            <a:off x="2032388" y="2632230"/>
            <a:ext cx="544830" cy="54483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2</a:t>
            </a:r>
            <a:endParaRPr lang="en-SG" dirty="0">
              <a:latin typeface="Montserrat SemiBold" pitchFamily="2" charset="0"/>
              <a:cs typeface="Poppins" panose="00000500000000000000" pitchFamily="2" charset="0"/>
            </a:endParaRPr>
          </a:p>
        </p:txBody>
      </p:sp>
      <p:sp>
        <p:nvSpPr>
          <p:cNvPr id="16" name="Rectangle 15">
            <a:extLst>
              <a:ext uri="{FF2B5EF4-FFF2-40B4-BE49-F238E27FC236}">
                <a16:creationId xmlns:a16="http://schemas.microsoft.com/office/drawing/2014/main" id="{91FC824F-0476-F4D7-C7EB-753BA6131B94}"/>
              </a:ext>
            </a:extLst>
          </p:cNvPr>
          <p:cNvSpPr/>
          <p:nvPr/>
        </p:nvSpPr>
        <p:spPr>
          <a:xfrm>
            <a:off x="2658811" y="2632230"/>
            <a:ext cx="544830" cy="54483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3</a:t>
            </a:r>
            <a:endParaRPr lang="en-SG" dirty="0">
              <a:latin typeface="Montserrat SemiBold" pitchFamily="2" charset="0"/>
              <a:cs typeface="Poppins" panose="00000500000000000000" pitchFamily="2" charset="0"/>
            </a:endParaRPr>
          </a:p>
        </p:txBody>
      </p:sp>
      <p:sp>
        <p:nvSpPr>
          <p:cNvPr id="18" name="Rectangle 17">
            <a:extLst>
              <a:ext uri="{FF2B5EF4-FFF2-40B4-BE49-F238E27FC236}">
                <a16:creationId xmlns:a16="http://schemas.microsoft.com/office/drawing/2014/main" id="{7875640F-64EB-2CDF-5478-3723DAE9CA5C}"/>
              </a:ext>
            </a:extLst>
          </p:cNvPr>
          <p:cNvSpPr/>
          <p:nvPr/>
        </p:nvSpPr>
        <p:spPr>
          <a:xfrm>
            <a:off x="3285233" y="2632230"/>
            <a:ext cx="544830" cy="54483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a:t>
            </a:r>
            <a:endParaRPr lang="en-SG" dirty="0">
              <a:latin typeface="Montserrat SemiBold" pitchFamily="2" charset="0"/>
              <a:cs typeface="Poppins" panose="00000500000000000000" pitchFamily="2" charset="0"/>
            </a:endParaRPr>
          </a:p>
        </p:txBody>
      </p:sp>
      <p:sp>
        <p:nvSpPr>
          <p:cNvPr id="19" name="Rectangle 18">
            <a:extLst>
              <a:ext uri="{FF2B5EF4-FFF2-40B4-BE49-F238E27FC236}">
                <a16:creationId xmlns:a16="http://schemas.microsoft.com/office/drawing/2014/main" id="{037A3826-0E53-744F-174D-4882893A5801}"/>
              </a:ext>
            </a:extLst>
          </p:cNvPr>
          <p:cNvSpPr/>
          <p:nvPr/>
        </p:nvSpPr>
        <p:spPr>
          <a:xfrm>
            <a:off x="3911655" y="2632230"/>
            <a:ext cx="544830" cy="54483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100</a:t>
            </a:r>
            <a:endParaRPr lang="en-SG" dirty="0">
              <a:latin typeface="Montserrat SemiBold" pitchFamily="2" charset="0"/>
              <a:cs typeface="Poppins" panose="00000500000000000000" pitchFamily="2" charset="0"/>
            </a:endParaRPr>
          </a:p>
        </p:txBody>
      </p:sp>
      <p:sp>
        <p:nvSpPr>
          <p:cNvPr id="20" name="Rectangle 19">
            <a:extLst>
              <a:ext uri="{FF2B5EF4-FFF2-40B4-BE49-F238E27FC236}">
                <a16:creationId xmlns:a16="http://schemas.microsoft.com/office/drawing/2014/main" id="{2CC2D547-8447-1DA7-CB9F-B2CCFCA127D9}"/>
              </a:ext>
            </a:extLst>
          </p:cNvPr>
          <p:cNvSpPr/>
          <p:nvPr/>
        </p:nvSpPr>
        <p:spPr>
          <a:xfrm>
            <a:off x="4538077" y="2632230"/>
            <a:ext cx="544830" cy="54483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101</a:t>
            </a:r>
            <a:endParaRPr lang="en-SG" dirty="0">
              <a:latin typeface="Montserrat SemiBold" pitchFamily="2" charset="0"/>
              <a:cs typeface="Poppins" panose="00000500000000000000" pitchFamily="2" charset="0"/>
            </a:endParaRPr>
          </a:p>
        </p:txBody>
      </p:sp>
      <p:sp>
        <p:nvSpPr>
          <p:cNvPr id="21" name="Rectangle 20">
            <a:extLst>
              <a:ext uri="{FF2B5EF4-FFF2-40B4-BE49-F238E27FC236}">
                <a16:creationId xmlns:a16="http://schemas.microsoft.com/office/drawing/2014/main" id="{1B8D1CC1-F8D3-80EF-7F4A-4D3E6CA86F6D}"/>
              </a:ext>
            </a:extLst>
          </p:cNvPr>
          <p:cNvSpPr/>
          <p:nvPr/>
        </p:nvSpPr>
        <p:spPr>
          <a:xfrm>
            <a:off x="5164499" y="2632230"/>
            <a:ext cx="544830" cy="54483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102</a:t>
            </a:r>
            <a:endParaRPr lang="en-SG" dirty="0">
              <a:latin typeface="Montserrat SemiBold" pitchFamily="2" charset="0"/>
              <a:cs typeface="Poppins" panose="00000500000000000000" pitchFamily="2" charset="0"/>
            </a:endParaRPr>
          </a:p>
        </p:txBody>
      </p:sp>
      <p:sp>
        <p:nvSpPr>
          <p:cNvPr id="22" name="Rectangle 21">
            <a:extLst>
              <a:ext uri="{FF2B5EF4-FFF2-40B4-BE49-F238E27FC236}">
                <a16:creationId xmlns:a16="http://schemas.microsoft.com/office/drawing/2014/main" id="{D776B405-818C-0F40-6074-34E69A400DB6}"/>
              </a:ext>
            </a:extLst>
          </p:cNvPr>
          <p:cNvSpPr/>
          <p:nvPr/>
        </p:nvSpPr>
        <p:spPr>
          <a:xfrm>
            <a:off x="5790921" y="2632230"/>
            <a:ext cx="544830" cy="54483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a:t>
            </a:r>
            <a:endParaRPr lang="en-SG" dirty="0">
              <a:latin typeface="Montserrat SemiBold" pitchFamily="2" charset="0"/>
              <a:cs typeface="Poppins" panose="00000500000000000000" pitchFamily="2" charset="0"/>
            </a:endParaRPr>
          </a:p>
        </p:txBody>
      </p:sp>
      <p:sp>
        <p:nvSpPr>
          <p:cNvPr id="23" name="Rectangle 22">
            <a:extLst>
              <a:ext uri="{FF2B5EF4-FFF2-40B4-BE49-F238E27FC236}">
                <a16:creationId xmlns:a16="http://schemas.microsoft.com/office/drawing/2014/main" id="{024936F8-B0EC-5490-AFA6-2AEFD5EE4A65}"/>
              </a:ext>
            </a:extLst>
          </p:cNvPr>
          <p:cNvSpPr/>
          <p:nvPr/>
        </p:nvSpPr>
        <p:spPr>
          <a:xfrm>
            <a:off x="6417343" y="2632230"/>
            <a:ext cx="544830" cy="54483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997</a:t>
            </a:r>
            <a:endParaRPr lang="en-SG" dirty="0">
              <a:latin typeface="Montserrat SemiBold" pitchFamily="2" charset="0"/>
              <a:cs typeface="Poppins" panose="00000500000000000000" pitchFamily="2" charset="0"/>
            </a:endParaRPr>
          </a:p>
        </p:txBody>
      </p:sp>
      <p:sp>
        <p:nvSpPr>
          <p:cNvPr id="24" name="Rectangle 23">
            <a:extLst>
              <a:ext uri="{FF2B5EF4-FFF2-40B4-BE49-F238E27FC236}">
                <a16:creationId xmlns:a16="http://schemas.microsoft.com/office/drawing/2014/main" id="{901BEE2C-3998-65FD-7A8A-453BC714D451}"/>
              </a:ext>
            </a:extLst>
          </p:cNvPr>
          <p:cNvSpPr/>
          <p:nvPr/>
        </p:nvSpPr>
        <p:spPr>
          <a:xfrm>
            <a:off x="7043765" y="2632230"/>
            <a:ext cx="544830" cy="54483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998</a:t>
            </a:r>
            <a:endParaRPr lang="en-SG" dirty="0">
              <a:latin typeface="Montserrat SemiBold" pitchFamily="2" charset="0"/>
              <a:cs typeface="Poppins" panose="00000500000000000000" pitchFamily="2" charset="0"/>
            </a:endParaRPr>
          </a:p>
        </p:txBody>
      </p:sp>
      <p:sp>
        <p:nvSpPr>
          <p:cNvPr id="25" name="Rectangle 24">
            <a:extLst>
              <a:ext uri="{FF2B5EF4-FFF2-40B4-BE49-F238E27FC236}">
                <a16:creationId xmlns:a16="http://schemas.microsoft.com/office/drawing/2014/main" id="{D8916566-585C-731D-33A3-19B7391195B2}"/>
              </a:ext>
            </a:extLst>
          </p:cNvPr>
          <p:cNvSpPr/>
          <p:nvPr/>
        </p:nvSpPr>
        <p:spPr>
          <a:xfrm>
            <a:off x="7670190" y="2632230"/>
            <a:ext cx="544830" cy="54483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999</a:t>
            </a:r>
            <a:endParaRPr lang="en-SG" dirty="0">
              <a:latin typeface="Montserrat SemiBold" pitchFamily="2" charset="0"/>
              <a:cs typeface="Poppins" panose="00000500000000000000" pitchFamily="2" charset="0"/>
            </a:endParaRPr>
          </a:p>
        </p:txBody>
      </p:sp>
      <p:sp>
        <p:nvSpPr>
          <p:cNvPr id="28" name="Rectangle 27">
            <a:extLst>
              <a:ext uri="{FF2B5EF4-FFF2-40B4-BE49-F238E27FC236}">
                <a16:creationId xmlns:a16="http://schemas.microsoft.com/office/drawing/2014/main" id="{7F9F02B2-3899-586E-22E0-BE713654BE6E}"/>
              </a:ext>
            </a:extLst>
          </p:cNvPr>
          <p:cNvSpPr/>
          <p:nvPr/>
        </p:nvSpPr>
        <p:spPr>
          <a:xfrm>
            <a:off x="1405965" y="3214320"/>
            <a:ext cx="544830" cy="5448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1</a:t>
            </a:r>
            <a:endParaRPr lang="en-SG" dirty="0">
              <a:latin typeface="Montserrat SemiBold" pitchFamily="2" charset="0"/>
              <a:cs typeface="Poppins" panose="00000500000000000000" pitchFamily="2" charset="0"/>
            </a:endParaRPr>
          </a:p>
        </p:txBody>
      </p:sp>
      <p:sp>
        <p:nvSpPr>
          <p:cNvPr id="29" name="Rectangle 28">
            <a:extLst>
              <a:ext uri="{FF2B5EF4-FFF2-40B4-BE49-F238E27FC236}">
                <a16:creationId xmlns:a16="http://schemas.microsoft.com/office/drawing/2014/main" id="{536B3728-947F-CE58-F61B-19406C3D0BD7}"/>
              </a:ext>
            </a:extLst>
          </p:cNvPr>
          <p:cNvSpPr/>
          <p:nvPr/>
        </p:nvSpPr>
        <p:spPr>
          <a:xfrm>
            <a:off x="2032388" y="3214320"/>
            <a:ext cx="544830" cy="544830"/>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0000"/>
                    <a:lumOff val="10000"/>
                  </a:schemeClr>
                </a:solidFill>
                <a:latin typeface="Montserrat SemiBold" pitchFamily="2" charset="0"/>
                <a:cs typeface="Poppins" panose="00000500000000000000" pitchFamily="2" charset="0"/>
              </a:rPr>
              <a:t>2</a:t>
            </a:r>
            <a:endParaRPr lang="en-SG" dirty="0">
              <a:solidFill>
                <a:schemeClr val="tx1">
                  <a:lumMod val="90000"/>
                  <a:lumOff val="10000"/>
                </a:schemeClr>
              </a:solidFill>
              <a:latin typeface="Montserrat SemiBold" pitchFamily="2" charset="0"/>
              <a:cs typeface="Poppins" panose="00000500000000000000" pitchFamily="2" charset="0"/>
            </a:endParaRPr>
          </a:p>
        </p:txBody>
      </p:sp>
      <p:sp>
        <p:nvSpPr>
          <p:cNvPr id="30" name="Rectangle 29">
            <a:extLst>
              <a:ext uri="{FF2B5EF4-FFF2-40B4-BE49-F238E27FC236}">
                <a16:creationId xmlns:a16="http://schemas.microsoft.com/office/drawing/2014/main" id="{32C71EB2-6D3F-D951-76AA-BA8A4594B86D}"/>
              </a:ext>
            </a:extLst>
          </p:cNvPr>
          <p:cNvSpPr/>
          <p:nvPr/>
        </p:nvSpPr>
        <p:spPr>
          <a:xfrm>
            <a:off x="2658811" y="3214320"/>
            <a:ext cx="544830" cy="544830"/>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0000"/>
                    <a:lumOff val="10000"/>
                  </a:schemeClr>
                </a:solidFill>
                <a:latin typeface="Montserrat SemiBold" pitchFamily="2" charset="0"/>
                <a:cs typeface="Poppins" panose="00000500000000000000" pitchFamily="2" charset="0"/>
              </a:rPr>
              <a:t>3</a:t>
            </a:r>
            <a:endParaRPr lang="en-SG" dirty="0">
              <a:solidFill>
                <a:schemeClr val="tx1">
                  <a:lumMod val="90000"/>
                  <a:lumOff val="10000"/>
                </a:schemeClr>
              </a:solidFill>
              <a:latin typeface="Montserrat SemiBold" pitchFamily="2" charset="0"/>
              <a:cs typeface="Poppins" panose="00000500000000000000" pitchFamily="2" charset="0"/>
            </a:endParaRPr>
          </a:p>
        </p:txBody>
      </p:sp>
      <p:sp>
        <p:nvSpPr>
          <p:cNvPr id="31" name="Rectangle 30">
            <a:extLst>
              <a:ext uri="{FF2B5EF4-FFF2-40B4-BE49-F238E27FC236}">
                <a16:creationId xmlns:a16="http://schemas.microsoft.com/office/drawing/2014/main" id="{C69515EE-5212-E2F0-78B3-9901BA6B9D9E}"/>
              </a:ext>
            </a:extLst>
          </p:cNvPr>
          <p:cNvSpPr/>
          <p:nvPr/>
        </p:nvSpPr>
        <p:spPr>
          <a:xfrm>
            <a:off x="3285233" y="3214320"/>
            <a:ext cx="544830" cy="544830"/>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0000"/>
                    <a:lumOff val="10000"/>
                  </a:schemeClr>
                </a:solidFill>
                <a:latin typeface="Montserrat SemiBold" pitchFamily="2" charset="0"/>
                <a:cs typeface="Poppins" panose="00000500000000000000" pitchFamily="2" charset="0"/>
              </a:rPr>
              <a:t>…</a:t>
            </a:r>
            <a:endParaRPr lang="en-SG" dirty="0">
              <a:solidFill>
                <a:schemeClr val="tx1">
                  <a:lumMod val="90000"/>
                  <a:lumOff val="10000"/>
                </a:schemeClr>
              </a:solidFill>
              <a:latin typeface="Montserrat SemiBold" pitchFamily="2" charset="0"/>
              <a:cs typeface="Poppins" panose="00000500000000000000" pitchFamily="2" charset="0"/>
            </a:endParaRPr>
          </a:p>
        </p:txBody>
      </p:sp>
      <p:sp>
        <p:nvSpPr>
          <p:cNvPr id="32" name="Rectangle 31">
            <a:extLst>
              <a:ext uri="{FF2B5EF4-FFF2-40B4-BE49-F238E27FC236}">
                <a16:creationId xmlns:a16="http://schemas.microsoft.com/office/drawing/2014/main" id="{1220965D-D6C5-1BD4-F3E1-9AEAA659875B}"/>
              </a:ext>
            </a:extLst>
          </p:cNvPr>
          <p:cNvSpPr/>
          <p:nvPr/>
        </p:nvSpPr>
        <p:spPr>
          <a:xfrm>
            <a:off x="3911655" y="3214320"/>
            <a:ext cx="544830" cy="544830"/>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0000"/>
                    <a:lumOff val="10000"/>
                  </a:schemeClr>
                </a:solidFill>
                <a:latin typeface="Montserrat SemiBold" pitchFamily="2" charset="0"/>
                <a:cs typeface="Poppins" panose="00000500000000000000" pitchFamily="2" charset="0"/>
              </a:rPr>
              <a:t>100</a:t>
            </a:r>
            <a:endParaRPr lang="en-SG" dirty="0">
              <a:solidFill>
                <a:schemeClr val="tx1">
                  <a:lumMod val="90000"/>
                  <a:lumOff val="10000"/>
                </a:schemeClr>
              </a:solidFill>
              <a:latin typeface="Montserrat SemiBold" pitchFamily="2" charset="0"/>
              <a:cs typeface="Poppins" panose="00000500000000000000" pitchFamily="2" charset="0"/>
            </a:endParaRPr>
          </a:p>
        </p:txBody>
      </p:sp>
      <p:sp>
        <p:nvSpPr>
          <p:cNvPr id="33" name="Rectangle 32">
            <a:extLst>
              <a:ext uri="{FF2B5EF4-FFF2-40B4-BE49-F238E27FC236}">
                <a16:creationId xmlns:a16="http://schemas.microsoft.com/office/drawing/2014/main" id="{57EF21E5-1F3C-CF46-9814-B436C9BCCDC3}"/>
              </a:ext>
            </a:extLst>
          </p:cNvPr>
          <p:cNvSpPr/>
          <p:nvPr/>
        </p:nvSpPr>
        <p:spPr>
          <a:xfrm>
            <a:off x="4538077" y="3214320"/>
            <a:ext cx="544830" cy="5448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1</a:t>
            </a:r>
            <a:endParaRPr lang="en-SG" dirty="0">
              <a:latin typeface="Montserrat SemiBold" pitchFamily="2" charset="0"/>
              <a:cs typeface="Poppins" panose="00000500000000000000" pitchFamily="2" charset="0"/>
            </a:endParaRPr>
          </a:p>
        </p:txBody>
      </p:sp>
      <p:sp>
        <p:nvSpPr>
          <p:cNvPr id="34" name="Rectangle 33">
            <a:extLst>
              <a:ext uri="{FF2B5EF4-FFF2-40B4-BE49-F238E27FC236}">
                <a16:creationId xmlns:a16="http://schemas.microsoft.com/office/drawing/2014/main" id="{18E9BC98-C8D3-715A-59BF-6EC071450472}"/>
              </a:ext>
            </a:extLst>
          </p:cNvPr>
          <p:cNvSpPr/>
          <p:nvPr/>
        </p:nvSpPr>
        <p:spPr>
          <a:xfrm>
            <a:off x="5164499" y="3214320"/>
            <a:ext cx="544830" cy="544830"/>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0000"/>
                    <a:lumOff val="10000"/>
                  </a:schemeClr>
                </a:solidFill>
                <a:latin typeface="Montserrat SemiBold" pitchFamily="2" charset="0"/>
                <a:cs typeface="Poppins" panose="00000500000000000000" pitchFamily="2" charset="0"/>
              </a:rPr>
              <a:t>102</a:t>
            </a:r>
            <a:endParaRPr lang="en-SG" dirty="0">
              <a:solidFill>
                <a:schemeClr val="tx1">
                  <a:lumMod val="90000"/>
                  <a:lumOff val="10000"/>
                </a:schemeClr>
              </a:solidFill>
              <a:latin typeface="Montserrat SemiBold" pitchFamily="2" charset="0"/>
              <a:cs typeface="Poppins" panose="00000500000000000000" pitchFamily="2" charset="0"/>
            </a:endParaRPr>
          </a:p>
        </p:txBody>
      </p:sp>
      <p:sp>
        <p:nvSpPr>
          <p:cNvPr id="35" name="Rectangle 34">
            <a:extLst>
              <a:ext uri="{FF2B5EF4-FFF2-40B4-BE49-F238E27FC236}">
                <a16:creationId xmlns:a16="http://schemas.microsoft.com/office/drawing/2014/main" id="{0D486B22-07A0-B3AB-DDD8-E658D6768483}"/>
              </a:ext>
            </a:extLst>
          </p:cNvPr>
          <p:cNvSpPr/>
          <p:nvPr/>
        </p:nvSpPr>
        <p:spPr>
          <a:xfrm>
            <a:off x="5790921" y="3214320"/>
            <a:ext cx="544830" cy="544830"/>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0000"/>
                    <a:lumOff val="10000"/>
                  </a:schemeClr>
                </a:solidFill>
                <a:latin typeface="Montserrat SemiBold" pitchFamily="2" charset="0"/>
                <a:cs typeface="Poppins" panose="00000500000000000000" pitchFamily="2" charset="0"/>
              </a:rPr>
              <a:t>…</a:t>
            </a:r>
            <a:endParaRPr lang="en-SG" dirty="0">
              <a:solidFill>
                <a:schemeClr val="tx1">
                  <a:lumMod val="90000"/>
                  <a:lumOff val="10000"/>
                </a:schemeClr>
              </a:solidFill>
              <a:latin typeface="Montserrat SemiBold" pitchFamily="2" charset="0"/>
              <a:cs typeface="Poppins" panose="00000500000000000000" pitchFamily="2" charset="0"/>
            </a:endParaRPr>
          </a:p>
        </p:txBody>
      </p:sp>
      <p:sp>
        <p:nvSpPr>
          <p:cNvPr id="36" name="Rectangle 35">
            <a:extLst>
              <a:ext uri="{FF2B5EF4-FFF2-40B4-BE49-F238E27FC236}">
                <a16:creationId xmlns:a16="http://schemas.microsoft.com/office/drawing/2014/main" id="{042B8654-A38E-5A84-FAEF-062EB3F1091C}"/>
              </a:ext>
            </a:extLst>
          </p:cNvPr>
          <p:cNvSpPr/>
          <p:nvPr/>
        </p:nvSpPr>
        <p:spPr>
          <a:xfrm>
            <a:off x="6417343" y="3214320"/>
            <a:ext cx="544830" cy="544830"/>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0000"/>
                    <a:lumOff val="10000"/>
                  </a:schemeClr>
                </a:solidFill>
                <a:latin typeface="Montserrat SemiBold" pitchFamily="2" charset="0"/>
                <a:cs typeface="Poppins" panose="00000500000000000000" pitchFamily="2" charset="0"/>
              </a:rPr>
              <a:t>997</a:t>
            </a:r>
            <a:endParaRPr lang="en-SG" dirty="0">
              <a:solidFill>
                <a:schemeClr val="tx1">
                  <a:lumMod val="90000"/>
                  <a:lumOff val="10000"/>
                </a:schemeClr>
              </a:solidFill>
              <a:latin typeface="Montserrat SemiBold" pitchFamily="2" charset="0"/>
              <a:cs typeface="Poppins" panose="00000500000000000000" pitchFamily="2" charset="0"/>
            </a:endParaRPr>
          </a:p>
        </p:txBody>
      </p:sp>
      <p:sp>
        <p:nvSpPr>
          <p:cNvPr id="37" name="Rectangle 36">
            <a:extLst>
              <a:ext uri="{FF2B5EF4-FFF2-40B4-BE49-F238E27FC236}">
                <a16:creationId xmlns:a16="http://schemas.microsoft.com/office/drawing/2014/main" id="{3923509E-F57F-297D-3695-E5241D34B5AB}"/>
              </a:ext>
            </a:extLst>
          </p:cNvPr>
          <p:cNvSpPr/>
          <p:nvPr/>
        </p:nvSpPr>
        <p:spPr>
          <a:xfrm>
            <a:off x="7043765" y="3214320"/>
            <a:ext cx="544830" cy="544830"/>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0000"/>
                    <a:lumOff val="10000"/>
                  </a:schemeClr>
                </a:solidFill>
                <a:latin typeface="Montserrat SemiBold" pitchFamily="2" charset="0"/>
                <a:cs typeface="Poppins" panose="00000500000000000000" pitchFamily="2" charset="0"/>
              </a:rPr>
              <a:t>998</a:t>
            </a:r>
            <a:endParaRPr lang="en-SG" dirty="0">
              <a:solidFill>
                <a:schemeClr val="tx1">
                  <a:lumMod val="90000"/>
                  <a:lumOff val="10000"/>
                </a:schemeClr>
              </a:solidFill>
              <a:latin typeface="Montserrat SemiBold" pitchFamily="2" charset="0"/>
              <a:cs typeface="Poppins" panose="00000500000000000000" pitchFamily="2" charset="0"/>
            </a:endParaRPr>
          </a:p>
        </p:txBody>
      </p:sp>
      <p:sp>
        <p:nvSpPr>
          <p:cNvPr id="38" name="Rectangle 37">
            <a:extLst>
              <a:ext uri="{FF2B5EF4-FFF2-40B4-BE49-F238E27FC236}">
                <a16:creationId xmlns:a16="http://schemas.microsoft.com/office/drawing/2014/main" id="{B25CFF02-99C5-E5B0-339C-82B002E1BE2C}"/>
              </a:ext>
            </a:extLst>
          </p:cNvPr>
          <p:cNvSpPr/>
          <p:nvPr/>
        </p:nvSpPr>
        <p:spPr>
          <a:xfrm>
            <a:off x="7670190" y="3214320"/>
            <a:ext cx="544830" cy="5448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1</a:t>
            </a:r>
            <a:endParaRPr lang="en-SG" dirty="0">
              <a:latin typeface="Montserrat SemiBold" pitchFamily="2" charset="0"/>
              <a:cs typeface="Poppins" panose="00000500000000000000" pitchFamily="2" charset="0"/>
            </a:endParaRPr>
          </a:p>
        </p:txBody>
      </p:sp>
      <p:sp>
        <p:nvSpPr>
          <p:cNvPr id="39" name="Google Shape;336;p36">
            <a:extLst>
              <a:ext uri="{FF2B5EF4-FFF2-40B4-BE49-F238E27FC236}">
                <a16:creationId xmlns:a16="http://schemas.microsoft.com/office/drawing/2014/main" id="{CEBA6043-7BF4-041E-CDEA-E37415340D8E}"/>
              </a:ext>
            </a:extLst>
          </p:cNvPr>
          <p:cNvSpPr txBox="1">
            <a:spLocks/>
          </p:cNvSpPr>
          <p:nvPr/>
        </p:nvSpPr>
        <p:spPr>
          <a:xfrm>
            <a:off x="622033" y="2672595"/>
            <a:ext cx="702337"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600" dirty="0">
                <a:solidFill>
                  <a:schemeClr val="accent3"/>
                </a:solidFill>
                <a:latin typeface="Montserrat SemiBold" pitchFamily="2" charset="0"/>
              </a:rPr>
              <a:t>Key</a:t>
            </a:r>
          </a:p>
        </p:txBody>
      </p:sp>
      <p:sp>
        <p:nvSpPr>
          <p:cNvPr id="40" name="Google Shape;336;p36">
            <a:extLst>
              <a:ext uri="{FF2B5EF4-FFF2-40B4-BE49-F238E27FC236}">
                <a16:creationId xmlns:a16="http://schemas.microsoft.com/office/drawing/2014/main" id="{7A5DDCF4-722C-D8D4-E786-254500A09979}"/>
              </a:ext>
            </a:extLst>
          </p:cNvPr>
          <p:cNvSpPr txBox="1">
            <a:spLocks/>
          </p:cNvSpPr>
          <p:nvPr/>
        </p:nvSpPr>
        <p:spPr>
          <a:xfrm>
            <a:off x="622033" y="3306000"/>
            <a:ext cx="702337"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600" dirty="0">
                <a:solidFill>
                  <a:schemeClr val="accent3"/>
                </a:solidFill>
                <a:latin typeface="Montserrat SemiBold" pitchFamily="2" charset="0"/>
              </a:rPr>
              <a:t>Val</a:t>
            </a:r>
          </a:p>
        </p:txBody>
      </p:sp>
    </p:spTree>
    <p:extLst>
      <p:ext uri="{BB962C8B-B14F-4D97-AF65-F5344CB8AC3E}">
        <p14:creationId xmlns:p14="http://schemas.microsoft.com/office/powerpoint/2010/main" val="381522219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400">
        <p159:morph option="byObject"/>
      </p:transition>
    </mc:Choice>
    <mc:Fallback>
      <p:transition>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122</a:t>
            </a:fld>
            <a:endParaRPr/>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64400"/>
            <a:ext cx="744702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nSpc>
                <a:spcPct val="150000"/>
              </a:lnSpc>
            </a:pPr>
            <a:r>
              <a:rPr lang="en-US" sz="1800" dirty="0">
                <a:latin typeface="Montserrat SemiBold" pitchFamily="2" charset="0"/>
              </a:rPr>
              <a:t>Implement a data structure with the following operations:</a:t>
            </a:r>
          </a:p>
          <a:p>
            <a:pPr>
              <a:lnSpc>
                <a:spcPct val="150000"/>
              </a:lnSpc>
            </a:pPr>
            <a:r>
              <a:rPr lang="en-US" sz="1800" dirty="0">
                <a:latin typeface="Montserrat SemiBold" pitchFamily="2" charset="0"/>
              </a:rPr>
              <a:t>1. Insert in O(log n) time</a:t>
            </a:r>
          </a:p>
          <a:p>
            <a:pPr>
              <a:lnSpc>
                <a:spcPct val="150000"/>
              </a:lnSpc>
            </a:pPr>
            <a:r>
              <a:rPr lang="en-US" sz="1800" dirty="0">
                <a:latin typeface="Montserrat SemiBold" pitchFamily="2" charset="0"/>
              </a:rPr>
              <a:t>2. Delete in O(log n) time</a:t>
            </a:r>
          </a:p>
          <a:p>
            <a:pPr>
              <a:lnSpc>
                <a:spcPct val="150000"/>
              </a:lnSpc>
            </a:pPr>
            <a:r>
              <a:rPr lang="en-US" sz="1800" dirty="0">
                <a:latin typeface="Montserrat SemiBold" pitchFamily="2" charset="0"/>
              </a:rPr>
              <a:t>3. Lookup in O(1) time</a:t>
            </a:r>
          </a:p>
          <a:p>
            <a:pPr>
              <a:lnSpc>
                <a:spcPct val="150000"/>
              </a:lnSpc>
            </a:pPr>
            <a:r>
              <a:rPr lang="en-US" sz="1800" dirty="0">
                <a:latin typeface="Montserrat SemiBold" pitchFamily="2" charset="0"/>
              </a:rPr>
              <a:t>4. Find successor and predecessor in O(1) time</a:t>
            </a: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xfrm>
            <a:off x="714000" y="648300"/>
            <a:ext cx="7713300" cy="46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5. Data Structure 3.0</a:t>
            </a:r>
            <a:endParaRPr dirty="0"/>
          </a:p>
        </p:txBody>
      </p:sp>
      <p:sp>
        <p:nvSpPr>
          <p:cNvPr id="10" name="Rectangle 9">
            <a:extLst>
              <a:ext uri="{FF2B5EF4-FFF2-40B4-BE49-F238E27FC236}">
                <a16:creationId xmlns:a16="http://schemas.microsoft.com/office/drawing/2014/main" id="{27929410-3258-2363-7E1F-88192A4A7892}"/>
              </a:ext>
            </a:extLst>
          </p:cNvPr>
          <p:cNvSpPr/>
          <p:nvPr/>
        </p:nvSpPr>
        <p:spPr>
          <a:xfrm>
            <a:off x="12409789"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5</a:t>
            </a:r>
            <a:endParaRPr lang="en-SG" sz="2400" dirty="0">
              <a:latin typeface="Montserrat SemiBold" pitchFamily="2" charset="0"/>
              <a:cs typeface="Poppins" panose="00000500000000000000" pitchFamily="2" charset="0"/>
            </a:endParaRPr>
          </a:p>
        </p:txBody>
      </p:sp>
      <p:sp>
        <p:nvSpPr>
          <p:cNvPr id="11" name="Rectangle 10">
            <a:extLst>
              <a:ext uri="{FF2B5EF4-FFF2-40B4-BE49-F238E27FC236}">
                <a16:creationId xmlns:a16="http://schemas.microsoft.com/office/drawing/2014/main" id="{4DDC64A6-8D2A-B040-02E7-BAA9272262D6}"/>
              </a:ext>
            </a:extLst>
          </p:cNvPr>
          <p:cNvSpPr/>
          <p:nvPr/>
        </p:nvSpPr>
        <p:spPr>
          <a:xfrm>
            <a:off x="946555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1</a:t>
            </a:r>
            <a:endParaRPr lang="en-SG" sz="2400" dirty="0">
              <a:latin typeface="Montserrat SemiBold" pitchFamily="2" charset="0"/>
              <a:cs typeface="Poppins" panose="00000500000000000000" pitchFamily="2" charset="0"/>
            </a:endParaRPr>
          </a:p>
        </p:txBody>
      </p:sp>
      <p:sp>
        <p:nvSpPr>
          <p:cNvPr id="12" name="Rectangle 11">
            <a:extLst>
              <a:ext uri="{FF2B5EF4-FFF2-40B4-BE49-F238E27FC236}">
                <a16:creationId xmlns:a16="http://schemas.microsoft.com/office/drawing/2014/main" id="{86BB0507-ADF5-66D0-D993-2420E3509737}"/>
              </a:ext>
            </a:extLst>
          </p:cNvPr>
          <p:cNvSpPr/>
          <p:nvPr/>
        </p:nvSpPr>
        <p:spPr>
          <a:xfrm>
            <a:off x="1167373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4</a:t>
            </a:r>
            <a:endParaRPr lang="en-SG" sz="2400" dirty="0">
              <a:latin typeface="Montserrat SemiBold" pitchFamily="2" charset="0"/>
              <a:cs typeface="Poppins" panose="00000500000000000000" pitchFamily="2" charset="0"/>
            </a:endParaRPr>
          </a:p>
        </p:txBody>
      </p:sp>
      <p:sp>
        <p:nvSpPr>
          <p:cNvPr id="13" name="Rectangle 12">
            <a:extLst>
              <a:ext uri="{FF2B5EF4-FFF2-40B4-BE49-F238E27FC236}">
                <a16:creationId xmlns:a16="http://schemas.microsoft.com/office/drawing/2014/main" id="{9CEC0582-A258-C9C8-1211-E3B1F2056A5E}"/>
              </a:ext>
            </a:extLst>
          </p:cNvPr>
          <p:cNvSpPr/>
          <p:nvPr/>
        </p:nvSpPr>
        <p:spPr>
          <a:xfrm>
            <a:off x="10937669"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3</a:t>
            </a:r>
            <a:endParaRPr lang="en-SG" sz="2400" dirty="0">
              <a:latin typeface="Montserrat SemiBold" pitchFamily="2" charset="0"/>
              <a:cs typeface="Poppins" panose="00000500000000000000" pitchFamily="2" charset="0"/>
            </a:endParaRPr>
          </a:p>
        </p:txBody>
      </p:sp>
      <p:sp>
        <p:nvSpPr>
          <p:cNvPr id="14" name="Rectangle 13">
            <a:extLst>
              <a:ext uri="{FF2B5EF4-FFF2-40B4-BE49-F238E27FC236}">
                <a16:creationId xmlns:a16="http://schemas.microsoft.com/office/drawing/2014/main" id="{B07C03D0-6364-0957-BF0D-78D7C5BF8F12}"/>
              </a:ext>
            </a:extLst>
          </p:cNvPr>
          <p:cNvSpPr/>
          <p:nvPr/>
        </p:nvSpPr>
        <p:spPr>
          <a:xfrm>
            <a:off x="1020161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2</a:t>
            </a:r>
            <a:endParaRPr lang="en-SG" sz="2400" dirty="0">
              <a:latin typeface="Montserrat SemiBold" pitchFamily="2" charset="0"/>
              <a:cs typeface="Poppins" panose="00000500000000000000" pitchFamily="2" charset="0"/>
            </a:endParaRPr>
          </a:p>
        </p:txBody>
      </p:sp>
      <p:sp>
        <p:nvSpPr>
          <p:cNvPr id="2" name="Google Shape;336;p36">
            <a:extLst>
              <a:ext uri="{FF2B5EF4-FFF2-40B4-BE49-F238E27FC236}">
                <a16:creationId xmlns:a16="http://schemas.microsoft.com/office/drawing/2014/main" id="{56AA0872-76A5-5AAF-4698-B95EDCE39BAE}"/>
              </a:ext>
            </a:extLst>
          </p:cNvPr>
          <p:cNvSpPr txBox="1">
            <a:spLocks/>
          </p:cNvSpPr>
          <p:nvPr/>
        </p:nvSpPr>
        <p:spPr>
          <a:xfrm>
            <a:off x="714000" y="3726300"/>
            <a:ext cx="744702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nSpc>
                <a:spcPct val="150000"/>
              </a:lnSpc>
            </a:pPr>
            <a:r>
              <a:rPr lang="en-US" sz="1800" dirty="0">
                <a:latin typeface="Montserrat SemiBold" pitchFamily="2" charset="0"/>
              </a:rPr>
              <a:t>Can we use purely AVL tree?</a:t>
            </a:r>
          </a:p>
        </p:txBody>
      </p:sp>
    </p:spTree>
    <p:extLst>
      <p:ext uri="{BB962C8B-B14F-4D97-AF65-F5344CB8AC3E}">
        <p14:creationId xmlns:p14="http://schemas.microsoft.com/office/powerpoint/2010/main" val="30768109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400">
        <p159:morph option="byObject"/>
      </p:transition>
    </mc:Choice>
    <mc:Fallback>
      <p:transition>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 name="Rectangle 2">
            <a:extLst>
              <a:ext uri="{FF2B5EF4-FFF2-40B4-BE49-F238E27FC236}">
                <a16:creationId xmlns:a16="http://schemas.microsoft.com/office/drawing/2014/main" id="{E45756C1-4F0C-D56A-0033-C581DFA2D3E1}"/>
              </a:ext>
            </a:extLst>
          </p:cNvPr>
          <p:cNvSpPr/>
          <p:nvPr/>
        </p:nvSpPr>
        <p:spPr>
          <a:xfrm>
            <a:off x="1036320" y="2675860"/>
            <a:ext cx="2385061" cy="3048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123</a:t>
            </a:fld>
            <a:endParaRPr/>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64400"/>
            <a:ext cx="744702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nSpc>
                <a:spcPct val="150000"/>
              </a:lnSpc>
            </a:pPr>
            <a:r>
              <a:rPr lang="en-US" sz="1800" dirty="0">
                <a:latin typeface="Montserrat SemiBold" pitchFamily="2" charset="0"/>
              </a:rPr>
              <a:t>Implement a data structure with the following operations:</a:t>
            </a:r>
          </a:p>
          <a:p>
            <a:pPr>
              <a:lnSpc>
                <a:spcPct val="150000"/>
              </a:lnSpc>
            </a:pPr>
            <a:r>
              <a:rPr lang="en-US" sz="1800" dirty="0">
                <a:latin typeface="Montserrat SemiBold" pitchFamily="2" charset="0"/>
              </a:rPr>
              <a:t>1. Insert in O(log n) time</a:t>
            </a:r>
          </a:p>
          <a:p>
            <a:pPr>
              <a:lnSpc>
                <a:spcPct val="150000"/>
              </a:lnSpc>
            </a:pPr>
            <a:r>
              <a:rPr lang="en-US" sz="1800" dirty="0">
                <a:latin typeface="Montserrat SemiBold" pitchFamily="2" charset="0"/>
              </a:rPr>
              <a:t>2. Delete in O(log n) time</a:t>
            </a:r>
          </a:p>
          <a:p>
            <a:pPr>
              <a:lnSpc>
                <a:spcPct val="150000"/>
              </a:lnSpc>
            </a:pPr>
            <a:r>
              <a:rPr lang="en-US" sz="1800" dirty="0">
                <a:latin typeface="Montserrat SemiBold" pitchFamily="2" charset="0"/>
              </a:rPr>
              <a:t>3. Lookup in O(1) time</a:t>
            </a:r>
          </a:p>
          <a:p>
            <a:pPr>
              <a:lnSpc>
                <a:spcPct val="150000"/>
              </a:lnSpc>
            </a:pPr>
            <a:r>
              <a:rPr lang="en-US" sz="1800" dirty="0">
                <a:latin typeface="Montserrat SemiBold" pitchFamily="2" charset="0"/>
              </a:rPr>
              <a:t>4. Find successor and predecessor in O(1) time</a:t>
            </a: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xfrm>
            <a:off x="714000" y="648300"/>
            <a:ext cx="7713300" cy="46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5. Data Structure 3.0</a:t>
            </a:r>
            <a:endParaRPr dirty="0"/>
          </a:p>
        </p:txBody>
      </p:sp>
      <p:sp>
        <p:nvSpPr>
          <p:cNvPr id="10" name="Rectangle 9">
            <a:extLst>
              <a:ext uri="{FF2B5EF4-FFF2-40B4-BE49-F238E27FC236}">
                <a16:creationId xmlns:a16="http://schemas.microsoft.com/office/drawing/2014/main" id="{27929410-3258-2363-7E1F-88192A4A7892}"/>
              </a:ext>
            </a:extLst>
          </p:cNvPr>
          <p:cNvSpPr/>
          <p:nvPr/>
        </p:nvSpPr>
        <p:spPr>
          <a:xfrm>
            <a:off x="12409789"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5</a:t>
            </a:r>
            <a:endParaRPr lang="en-SG" sz="2400" dirty="0">
              <a:latin typeface="Montserrat SemiBold" pitchFamily="2" charset="0"/>
              <a:cs typeface="Poppins" panose="00000500000000000000" pitchFamily="2" charset="0"/>
            </a:endParaRPr>
          </a:p>
        </p:txBody>
      </p:sp>
      <p:sp>
        <p:nvSpPr>
          <p:cNvPr id="11" name="Rectangle 10">
            <a:extLst>
              <a:ext uri="{FF2B5EF4-FFF2-40B4-BE49-F238E27FC236}">
                <a16:creationId xmlns:a16="http://schemas.microsoft.com/office/drawing/2014/main" id="{4DDC64A6-8D2A-B040-02E7-BAA9272262D6}"/>
              </a:ext>
            </a:extLst>
          </p:cNvPr>
          <p:cNvSpPr/>
          <p:nvPr/>
        </p:nvSpPr>
        <p:spPr>
          <a:xfrm>
            <a:off x="946555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1</a:t>
            </a:r>
            <a:endParaRPr lang="en-SG" sz="2400" dirty="0">
              <a:latin typeface="Montserrat SemiBold" pitchFamily="2" charset="0"/>
              <a:cs typeface="Poppins" panose="00000500000000000000" pitchFamily="2" charset="0"/>
            </a:endParaRPr>
          </a:p>
        </p:txBody>
      </p:sp>
      <p:sp>
        <p:nvSpPr>
          <p:cNvPr id="12" name="Rectangle 11">
            <a:extLst>
              <a:ext uri="{FF2B5EF4-FFF2-40B4-BE49-F238E27FC236}">
                <a16:creationId xmlns:a16="http://schemas.microsoft.com/office/drawing/2014/main" id="{86BB0507-ADF5-66D0-D993-2420E3509737}"/>
              </a:ext>
            </a:extLst>
          </p:cNvPr>
          <p:cNvSpPr/>
          <p:nvPr/>
        </p:nvSpPr>
        <p:spPr>
          <a:xfrm>
            <a:off x="1167373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4</a:t>
            </a:r>
            <a:endParaRPr lang="en-SG" sz="2400" dirty="0">
              <a:latin typeface="Montserrat SemiBold" pitchFamily="2" charset="0"/>
              <a:cs typeface="Poppins" panose="00000500000000000000" pitchFamily="2" charset="0"/>
            </a:endParaRPr>
          </a:p>
        </p:txBody>
      </p:sp>
      <p:sp>
        <p:nvSpPr>
          <p:cNvPr id="13" name="Rectangle 12">
            <a:extLst>
              <a:ext uri="{FF2B5EF4-FFF2-40B4-BE49-F238E27FC236}">
                <a16:creationId xmlns:a16="http://schemas.microsoft.com/office/drawing/2014/main" id="{9CEC0582-A258-C9C8-1211-E3B1F2056A5E}"/>
              </a:ext>
            </a:extLst>
          </p:cNvPr>
          <p:cNvSpPr/>
          <p:nvPr/>
        </p:nvSpPr>
        <p:spPr>
          <a:xfrm>
            <a:off x="10937669"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3</a:t>
            </a:r>
            <a:endParaRPr lang="en-SG" sz="2400" dirty="0">
              <a:latin typeface="Montserrat SemiBold" pitchFamily="2" charset="0"/>
              <a:cs typeface="Poppins" panose="00000500000000000000" pitchFamily="2" charset="0"/>
            </a:endParaRPr>
          </a:p>
        </p:txBody>
      </p:sp>
      <p:sp>
        <p:nvSpPr>
          <p:cNvPr id="14" name="Rectangle 13">
            <a:extLst>
              <a:ext uri="{FF2B5EF4-FFF2-40B4-BE49-F238E27FC236}">
                <a16:creationId xmlns:a16="http://schemas.microsoft.com/office/drawing/2014/main" id="{B07C03D0-6364-0957-BF0D-78D7C5BF8F12}"/>
              </a:ext>
            </a:extLst>
          </p:cNvPr>
          <p:cNvSpPr/>
          <p:nvPr/>
        </p:nvSpPr>
        <p:spPr>
          <a:xfrm>
            <a:off x="1020161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2</a:t>
            </a:r>
            <a:endParaRPr lang="en-SG" sz="2400" dirty="0">
              <a:latin typeface="Montserrat SemiBold" pitchFamily="2" charset="0"/>
              <a:cs typeface="Poppins" panose="00000500000000000000" pitchFamily="2" charset="0"/>
            </a:endParaRPr>
          </a:p>
        </p:txBody>
      </p:sp>
      <p:sp>
        <p:nvSpPr>
          <p:cNvPr id="2" name="Google Shape;336;p36">
            <a:extLst>
              <a:ext uri="{FF2B5EF4-FFF2-40B4-BE49-F238E27FC236}">
                <a16:creationId xmlns:a16="http://schemas.microsoft.com/office/drawing/2014/main" id="{56AA0872-76A5-5AAF-4698-B95EDCE39BAE}"/>
              </a:ext>
            </a:extLst>
          </p:cNvPr>
          <p:cNvSpPr txBox="1">
            <a:spLocks/>
          </p:cNvSpPr>
          <p:nvPr/>
        </p:nvSpPr>
        <p:spPr>
          <a:xfrm>
            <a:off x="714000" y="3726300"/>
            <a:ext cx="744702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nSpc>
                <a:spcPct val="150000"/>
              </a:lnSpc>
            </a:pPr>
            <a:r>
              <a:rPr lang="en-US" sz="1800" dirty="0">
                <a:latin typeface="Montserrat SemiBold" pitchFamily="2" charset="0"/>
              </a:rPr>
              <a:t>Can we use purely AVL tree?</a:t>
            </a:r>
          </a:p>
        </p:txBody>
      </p:sp>
      <p:sp>
        <p:nvSpPr>
          <p:cNvPr id="4" name="Google Shape;336;p36">
            <a:extLst>
              <a:ext uri="{FF2B5EF4-FFF2-40B4-BE49-F238E27FC236}">
                <a16:creationId xmlns:a16="http://schemas.microsoft.com/office/drawing/2014/main" id="{55F20C9A-F273-2554-F44D-D3BAA0AEBB24}"/>
              </a:ext>
            </a:extLst>
          </p:cNvPr>
          <p:cNvSpPr txBox="1">
            <a:spLocks/>
          </p:cNvSpPr>
          <p:nvPr/>
        </p:nvSpPr>
        <p:spPr>
          <a:xfrm>
            <a:off x="2917163" y="4190400"/>
            <a:ext cx="3851514"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400" dirty="0">
                <a:solidFill>
                  <a:schemeClr val="accent3"/>
                </a:solidFill>
                <a:latin typeface="Montserrat SemiBold" pitchFamily="2" charset="0"/>
              </a:rPr>
              <a:t>Clearly Not!</a:t>
            </a:r>
          </a:p>
        </p:txBody>
      </p:sp>
    </p:spTree>
    <p:extLst>
      <p:ext uri="{BB962C8B-B14F-4D97-AF65-F5344CB8AC3E}">
        <p14:creationId xmlns:p14="http://schemas.microsoft.com/office/powerpoint/2010/main" val="14219027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400">
        <p159:morph option="byObject"/>
      </p:transition>
    </mc:Choice>
    <mc:Fallback>
      <p:transition>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124</a:t>
            </a:fld>
            <a:endParaRPr/>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1464360" y="1955250"/>
            <a:ext cx="259710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nSpc>
                <a:spcPct val="150000"/>
              </a:lnSpc>
            </a:pPr>
            <a:r>
              <a:rPr lang="en-US" sz="1800" dirty="0">
                <a:latin typeface="Montserrat SemiBold" pitchFamily="2" charset="0"/>
              </a:rPr>
              <a:t>Insert	  O(log n)</a:t>
            </a:r>
          </a:p>
          <a:p>
            <a:pPr>
              <a:lnSpc>
                <a:spcPct val="150000"/>
              </a:lnSpc>
            </a:pPr>
            <a:r>
              <a:rPr lang="en-US" sz="1800" dirty="0">
                <a:latin typeface="Montserrat SemiBold" pitchFamily="2" charset="0"/>
              </a:rPr>
              <a:t>Delete	  O(log n)</a:t>
            </a:r>
          </a:p>
          <a:p>
            <a:pPr>
              <a:lnSpc>
                <a:spcPct val="150000"/>
              </a:lnSpc>
            </a:pPr>
            <a:r>
              <a:rPr lang="en-US" sz="1800" dirty="0">
                <a:latin typeface="Montserrat SemiBold" pitchFamily="2" charset="0"/>
              </a:rPr>
              <a:t>Lookup	  O(log n)</a:t>
            </a:r>
          </a:p>
          <a:p>
            <a:pPr>
              <a:lnSpc>
                <a:spcPct val="150000"/>
              </a:lnSpc>
            </a:pPr>
            <a:r>
              <a:rPr lang="en-US" sz="1800" dirty="0" err="1">
                <a:latin typeface="Montserrat SemiBold" pitchFamily="2" charset="0"/>
              </a:rPr>
              <a:t>Predec</a:t>
            </a:r>
            <a:r>
              <a:rPr lang="en-US" sz="1800" dirty="0">
                <a:latin typeface="Montserrat SemiBold" pitchFamily="2" charset="0"/>
              </a:rPr>
              <a:t>.	  O(log n)</a:t>
            </a: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xfrm>
            <a:off x="714000" y="648300"/>
            <a:ext cx="7713300" cy="46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5. Data Structure 3.0</a:t>
            </a:r>
            <a:endParaRPr dirty="0"/>
          </a:p>
        </p:txBody>
      </p:sp>
      <p:sp>
        <p:nvSpPr>
          <p:cNvPr id="10" name="Rectangle 9">
            <a:extLst>
              <a:ext uri="{FF2B5EF4-FFF2-40B4-BE49-F238E27FC236}">
                <a16:creationId xmlns:a16="http://schemas.microsoft.com/office/drawing/2014/main" id="{27929410-3258-2363-7E1F-88192A4A7892}"/>
              </a:ext>
            </a:extLst>
          </p:cNvPr>
          <p:cNvSpPr/>
          <p:nvPr/>
        </p:nvSpPr>
        <p:spPr>
          <a:xfrm>
            <a:off x="12409789"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5</a:t>
            </a:r>
            <a:endParaRPr lang="en-SG" sz="2400" dirty="0">
              <a:latin typeface="Montserrat SemiBold" pitchFamily="2" charset="0"/>
              <a:cs typeface="Poppins" panose="00000500000000000000" pitchFamily="2" charset="0"/>
            </a:endParaRPr>
          </a:p>
        </p:txBody>
      </p:sp>
      <p:sp>
        <p:nvSpPr>
          <p:cNvPr id="11" name="Rectangle 10">
            <a:extLst>
              <a:ext uri="{FF2B5EF4-FFF2-40B4-BE49-F238E27FC236}">
                <a16:creationId xmlns:a16="http://schemas.microsoft.com/office/drawing/2014/main" id="{4DDC64A6-8D2A-B040-02E7-BAA9272262D6}"/>
              </a:ext>
            </a:extLst>
          </p:cNvPr>
          <p:cNvSpPr/>
          <p:nvPr/>
        </p:nvSpPr>
        <p:spPr>
          <a:xfrm>
            <a:off x="946555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1</a:t>
            </a:r>
            <a:endParaRPr lang="en-SG" sz="2400" dirty="0">
              <a:latin typeface="Montserrat SemiBold" pitchFamily="2" charset="0"/>
              <a:cs typeface="Poppins" panose="00000500000000000000" pitchFamily="2" charset="0"/>
            </a:endParaRPr>
          </a:p>
        </p:txBody>
      </p:sp>
      <p:sp>
        <p:nvSpPr>
          <p:cNvPr id="12" name="Rectangle 11">
            <a:extLst>
              <a:ext uri="{FF2B5EF4-FFF2-40B4-BE49-F238E27FC236}">
                <a16:creationId xmlns:a16="http://schemas.microsoft.com/office/drawing/2014/main" id="{86BB0507-ADF5-66D0-D993-2420E3509737}"/>
              </a:ext>
            </a:extLst>
          </p:cNvPr>
          <p:cNvSpPr/>
          <p:nvPr/>
        </p:nvSpPr>
        <p:spPr>
          <a:xfrm>
            <a:off x="1167373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4</a:t>
            </a:r>
            <a:endParaRPr lang="en-SG" sz="2400" dirty="0">
              <a:latin typeface="Montserrat SemiBold" pitchFamily="2" charset="0"/>
              <a:cs typeface="Poppins" panose="00000500000000000000" pitchFamily="2" charset="0"/>
            </a:endParaRPr>
          </a:p>
        </p:txBody>
      </p:sp>
      <p:sp>
        <p:nvSpPr>
          <p:cNvPr id="13" name="Rectangle 12">
            <a:extLst>
              <a:ext uri="{FF2B5EF4-FFF2-40B4-BE49-F238E27FC236}">
                <a16:creationId xmlns:a16="http://schemas.microsoft.com/office/drawing/2014/main" id="{9CEC0582-A258-C9C8-1211-E3B1F2056A5E}"/>
              </a:ext>
            </a:extLst>
          </p:cNvPr>
          <p:cNvSpPr/>
          <p:nvPr/>
        </p:nvSpPr>
        <p:spPr>
          <a:xfrm>
            <a:off x="10937669"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3</a:t>
            </a:r>
            <a:endParaRPr lang="en-SG" sz="2400" dirty="0">
              <a:latin typeface="Montserrat SemiBold" pitchFamily="2" charset="0"/>
              <a:cs typeface="Poppins" panose="00000500000000000000" pitchFamily="2" charset="0"/>
            </a:endParaRPr>
          </a:p>
        </p:txBody>
      </p:sp>
      <p:sp>
        <p:nvSpPr>
          <p:cNvPr id="14" name="Rectangle 13">
            <a:extLst>
              <a:ext uri="{FF2B5EF4-FFF2-40B4-BE49-F238E27FC236}">
                <a16:creationId xmlns:a16="http://schemas.microsoft.com/office/drawing/2014/main" id="{B07C03D0-6364-0957-BF0D-78D7C5BF8F12}"/>
              </a:ext>
            </a:extLst>
          </p:cNvPr>
          <p:cNvSpPr/>
          <p:nvPr/>
        </p:nvSpPr>
        <p:spPr>
          <a:xfrm>
            <a:off x="1020161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2</a:t>
            </a:r>
            <a:endParaRPr lang="en-SG" sz="2400" dirty="0">
              <a:latin typeface="Montserrat SemiBold" pitchFamily="2" charset="0"/>
              <a:cs typeface="Poppins" panose="00000500000000000000" pitchFamily="2" charset="0"/>
            </a:endParaRPr>
          </a:p>
        </p:txBody>
      </p:sp>
      <p:sp>
        <p:nvSpPr>
          <p:cNvPr id="2" name="Google Shape;336;p36">
            <a:extLst>
              <a:ext uri="{FF2B5EF4-FFF2-40B4-BE49-F238E27FC236}">
                <a16:creationId xmlns:a16="http://schemas.microsoft.com/office/drawing/2014/main" id="{56AA0872-76A5-5AAF-4698-B95EDCE39BAE}"/>
              </a:ext>
            </a:extLst>
          </p:cNvPr>
          <p:cNvSpPr txBox="1">
            <a:spLocks/>
          </p:cNvSpPr>
          <p:nvPr/>
        </p:nvSpPr>
        <p:spPr>
          <a:xfrm>
            <a:off x="1811280" y="1470660"/>
            <a:ext cx="1579620" cy="372780"/>
          </a:xfrm>
          <a:prstGeom prst="rect">
            <a:avLst/>
          </a:prstGeom>
          <a:solidFill>
            <a:srgbClr val="00B05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lnSpc>
                <a:spcPct val="150000"/>
              </a:lnSpc>
            </a:pPr>
            <a:r>
              <a:rPr lang="en-US" sz="1800" dirty="0">
                <a:latin typeface="Montserrat SemiBold" pitchFamily="2" charset="0"/>
              </a:rPr>
              <a:t>AVL Tree</a:t>
            </a:r>
          </a:p>
        </p:txBody>
      </p:sp>
      <p:sp>
        <p:nvSpPr>
          <p:cNvPr id="5" name="Google Shape;336;p36">
            <a:extLst>
              <a:ext uri="{FF2B5EF4-FFF2-40B4-BE49-F238E27FC236}">
                <a16:creationId xmlns:a16="http://schemas.microsoft.com/office/drawing/2014/main" id="{1B3B7838-E791-CC69-7521-F789A87C9F45}"/>
              </a:ext>
            </a:extLst>
          </p:cNvPr>
          <p:cNvSpPr txBox="1">
            <a:spLocks/>
          </p:cNvSpPr>
          <p:nvPr/>
        </p:nvSpPr>
        <p:spPr>
          <a:xfrm>
            <a:off x="5054730" y="1955250"/>
            <a:ext cx="259710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nSpc>
                <a:spcPct val="150000"/>
              </a:lnSpc>
            </a:pPr>
            <a:r>
              <a:rPr lang="en-US" sz="1800" dirty="0">
                <a:latin typeface="Montserrat SemiBold" pitchFamily="2" charset="0"/>
              </a:rPr>
              <a:t>Insert	  O(1)</a:t>
            </a:r>
          </a:p>
          <a:p>
            <a:pPr>
              <a:lnSpc>
                <a:spcPct val="150000"/>
              </a:lnSpc>
            </a:pPr>
            <a:r>
              <a:rPr lang="en-US" sz="1800" dirty="0">
                <a:latin typeface="Montserrat SemiBold" pitchFamily="2" charset="0"/>
              </a:rPr>
              <a:t>Delete	  O(1)</a:t>
            </a:r>
          </a:p>
          <a:p>
            <a:pPr>
              <a:lnSpc>
                <a:spcPct val="150000"/>
              </a:lnSpc>
            </a:pPr>
            <a:r>
              <a:rPr lang="en-US" sz="1800" dirty="0">
                <a:latin typeface="Montserrat SemiBold" pitchFamily="2" charset="0"/>
              </a:rPr>
              <a:t>Lookup	  O(1)</a:t>
            </a:r>
          </a:p>
          <a:p>
            <a:pPr>
              <a:lnSpc>
                <a:spcPct val="150000"/>
              </a:lnSpc>
            </a:pPr>
            <a:r>
              <a:rPr lang="en-US" sz="1800" dirty="0" err="1">
                <a:latin typeface="Montserrat SemiBold" pitchFamily="2" charset="0"/>
              </a:rPr>
              <a:t>Predec</a:t>
            </a:r>
            <a:r>
              <a:rPr lang="en-US" sz="1800" dirty="0">
                <a:latin typeface="Montserrat SemiBold" pitchFamily="2" charset="0"/>
              </a:rPr>
              <a:t>.	  O(n)</a:t>
            </a:r>
          </a:p>
        </p:txBody>
      </p:sp>
      <p:sp>
        <p:nvSpPr>
          <p:cNvPr id="8" name="Google Shape;336;p36">
            <a:extLst>
              <a:ext uri="{FF2B5EF4-FFF2-40B4-BE49-F238E27FC236}">
                <a16:creationId xmlns:a16="http://schemas.microsoft.com/office/drawing/2014/main" id="{61644F5D-8B4C-5B75-3B0E-70D19312A063}"/>
              </a:ext>
            </a:extLst>
          </p:cNvPr>
          <p:cNvSpPr txBox="1">
            <a:spLocks/>
          </p:cNvSpPr>
          <p:nvPr/>
        </p:nvSpPr>
        <p:spPr>
          <a:xfrm>
            <a:off x="5123310" y="1470660"/>
            <a:ext cx="1579620" cy="372780"/>
          </a:xfrm>
          <a:prstGeom prst="rect">
            <a:avLst/>
          </a:prstGeom>
          <a:solidFill>
            <a:srgbClr val="0070C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lnSpc>
                <a:spcPct val="150000"/>
              </a:lnSpc>
            </a:pPr>
            <a:r>
              <a:rPr lang="en-US" sz="1800" dirty="0" err="1">
                <a:latin typeface="Montserrat SemiBold" pitchFamily="2" charset="0"/>
              </a:rPr>
              <a:t>HashTable</a:t>
            </a:r>
            <a:endParaRPr lang="en-US" sz="1800" dirty="0">
              <a:latin typeface="Montserrat SemiBold" pitchFamily="2" charset="0"/>
            </a:endParaRPr>
          </a:p>
        </p:txBody>
      </p:sp>
    </p:spTree>
    <p:extLst>
      <p:ext uri="{BB962C8B-B14F-4D97-AF65-F5344CB8AC3E}">
        <p14:creationId xmlns:p14="http://schemas.microsoft.com/office/powerpoint/2010/main" val="31740701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400">
        <p159:morph option="byObject"/>
      </p:transition>
    </mc:Choice>
    <mc:Fallback>
      <p:transition>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4" name="Rectangle 3">
            <a:extLst>
              <a:ext uri="{FF2B5EF4-FFF2-40B4-BE49-F238E27FC236}">
                <a16:creationId xmlns:a16="http://schemas.microsoft.com/office/drawing/2014/main" id="{8A70ABA6-28DA-6CA5-4BBC-F6DCE2EC4718}"/>
              </a:ext>
            </a:extLst>
          </p:cNvPr>
          <p:cNvSpPr/>
          <p:nvPr/>
        </p:nvSpPr>
        <p:spPr>
          <a:xfrm>
            <a:off x="1464360" y="3368880"/>
            <a:ext cx="2185620" cy="3048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Rectangle 2">
            <a:extLst>
              <a:ext uri="{FF2B5EF4-FFF2-40B4-BE49-F238E27FC236}">
                <a16:creationId xmlns:a16="http://schemas.microsoft.com/office/drawing/2014/main" id="{E45756C1-4F0C-D56A-0033-C581DFA2D3E1}"/>
              </a:ext>
            </a:extLst>
          </p:cNvPr>
          <p:cNvSpPr/>
          <p:nvPr/>
        </p:nvSpPr>
        <p:spPr>
          <a:xfrm>
            <a:off x="5054730" y="2957400"/>
            <a:ext cx="1706490" cy="3048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125</a:t>
            </a:fld>
            <a:endParaRPr/>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1464360" y="1955250"/>
            <a:ext cx="259710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nSpc>
                <a:spcPct val="150000"/>
              </a:lnSpc>
            </a:pPr>
            <a:r>
              <a:rPr lang="en-US" sz="1800" dirty="0">
                <a:latin typeface="Montserrat SemiBold" pitchFamily="2" charset="0"/>
              </a:rPr>
              <a:t>Insert	  O(log n)</a:t>
            </a:r>
          </a:p>
          <a:p>
            <a:pPr>
              <a:lnSpc>
                <a:spcPct val="150000"/>
              </a:lnSpc>
            </a:pPr>
            <a:r>
              <a:rPr lang="en-US" sz="1800" dirty="0">
                <a:latin typeface="Montserrat SemiBold" pitchFamily="2" charset="0"/>
              </a:rPr>
              <a:t>Delete	  O(log n)</a:t>
            </a:r>
          </a:p>
          <a:p>
            <a:pPr>
              <a:lnSpc>
                <a:spcPct val="150000"/>
              </a:lnSpc>
            </a:pPr>
            <a:r>
              <a:rPr lang="en-US" sz="1800" dirty="0">
                <a:latin typeface="Montserrat SemiBold" pitchFamily="2" charset="0"/>
              </a:rPr>
              <a:t>Lookup	  O(log n)</a:t>
            </a:r>
          </a:p>
          <a:p>
            <a:pPr>
              <a:lnSpc>
                <a:spcPct val="150000"/>
              </a:lnSpc>
            </a:pPr>
            <a:r>
              <a:rPr lang="en-US" sz="1800" dirty="0" err="1">
                <a:latin typeface="Montserrat SemiBold" pitchFamily="2" charset="0"/>
              </a:rPr>
              <a:t>Predec</a:t>
            </a:r>
            <a:r>
              <a:rPr lang="en-US" sz="1800" dirty="0">
                <a:latin typeface="Montserrat SemiBold" pitchFamily="2" charset="0"/>
              </a:rPr>
              <a:t>.	  O(log n)</a:t>
            </a: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xfrm>
            <a:off x="714000" y="648300"/>
            <a:ext cx="7713300" cy="46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5. Data Structure 3.0</a:t>
            </a:r>
            <a:endParaRPr dirty="0"/>
          </a:p>
        </p:txBody>
      </p:sp>
      <p:sp>
        <p:nvSpPr>
          <p:cNvPr id="10" name="Rectangle 9">
            <a:extLst>
              <a:ext uri="{FF2B5EF4-FFF2-40B4-BE49-F238E27FC236}">
                <a16:creationId xmlns:a16="http://schemas.microsoft.com/office/drawing/2014/main" id="{27929410-3258-2363-7E1F-88192A4A7892}"/>
              </a:ext>
            </a:extLst>
          </p:cNvPr>
          <p:cNvSpPr/>
          <p:nvPr/>
        </p:nvSpPr>
        <p:spPr>
          <a:xfrm>
            <a:off x="12409789"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5</a:t>
            </a:r>
            <a:endParaRPr lang="en-SG" sz="2400" dirty="0">
              <a:latin typeface="Montserrat SemiBold" pitchFamily="2" charset="0"/>
              <a:cs typeface="Poppins" panose="00000500000000000000" pitchFamily="2" charset="0"/>
            </a:endParaRPr>
          </a:p>
        </p:txBody>
      </p:sp>
      <p:sp>
        <p:nvSpPr>
          <p:cNvPr id="11" name="Rectangle 10">
            <a:extLst>
              <a:ext uri="{FF2B5EF4-FFF2-40B4-BE49-F238E27FC236}">
                <a16:creationId xmlns:a16="http://schemas.microsoft.com/office/drawing/2014/main" id="{4DDC64A6-8D2A-B040-02E7-BAA9272262D6}"/>
              </a:ext>
            </a:extLst>
          </p:cNvPr>
          <p:cNvSpPr/>
          <p:nvPr/>
        </p:nvSpPr>
        <p:spPr>
          <a:xfrm>
            <a:off x="946555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1</a:t>
            </a:r>
            <a:endParaRPr lang="en-SG" sz="2400" dirty="0">
              <a:latin typeface="Montserrat SemiBold" pitchFamily="2" charset="0"/>
              <a:cs typeface="Poppins" panose="00000500000000000000" pitchFamily="2" charset="0"/>
            </a:endParaRPr>
          </a:p>
        </p:txBody>
      </p:sp>
      <p:sp>
        <p:nvSpPr>
          <p:cNvPr id="12" name="Rectangle 11">
            <a:extLst>
              <a:ext uri="{FF2B5EF4-FFF2-40B4-BE49-F238E27FC236}">
                <a16:creationId xmlns:a16="http://schemas.microsoft.com/office/drawing/2014/main" id="{86BB0507-ADF5-66D0-D993-2420E3509737}"/>
              </a:ext>
            </a:extLst>
          </p:cNvPr>
          <p:cNvSpPr/>
          <p:nvPr/>
        </p:nvSpPr>
        <p:spPr>
          <a:xfrm>
            <a:off x="1167373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4</a:t>
            </a:r>
            <a:endParaRPr lang="en-SG" sz="2400" dirty="0">
              <a:latin typeface="Montserrat SemiBold" pitchFamily="2" charset="0"/>
              <a:cs typeface="Poppins" panose="00000500000000000000" pitchFamily="2" charset="0"/>
            </a:endParaRPr>
          </a:p>
        </p:txBody>
      </p:sp>
      <p:sp>
        <p:nvSpPr>
          <p:cNvPr id="13" name="Rectangle 12">
            <a:extLst>
              <a:ext uri="{FF2B5EF4-FFF2-40B4-BE49-F238E27FC236}">
                <a16:creationId xmlns:a16="http://schemas.microsoft.com/office/drawing/2014/main" id="{9CEC0582-A258-C9C8-1211-E3B1F2056A5E}"/>
              </a:ext>
            </a:extLst>
          </p:cNvPr>
          <p:cNvSpPr/>
          <p:nvPr/>
        </p:nvSpPr>
        <p:spPr>
          <a:xfrm>
            <a:off x="10937669"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3</a:t>
            </a:r>
            <a:endParaRPr lang="en-SG" sz="2400" dirty="0">
              <a:latin typeface="Montserrat SemiBold" pitchFamily="2" charset="0"/>
              <a:cs typeface="Poppins" panose="00000500000000000000" pitchFamily="2" charset="0"/>
            </a:endParaRPr>
          </a:p>
        </p:txBody>
      </p:sp>
      <p:sp>
        <p:nvSpPr>
          <p:cNvPr id="14" name="Rectangle 13">
            <a:extLst>
              <a:ext uri="{FF2B5EF4-FFF2-40B4-BE49-F238E27FC236}">
                <a16:creationId xmlns:a16="http://schemas.microsoft.com/office/drawing/2014/main" id="{B07C03D0-6364-0957-BF0D-78D7C5BF8F12}"/>
              </a:ext>
            </a:extLst>
          </p:cNvPr>
          <p:cNvSpPr/>
          <p:nvPr/>
        </p:nvSpPr>
        <p:spPr>
          <a:xfrm>
            <a:off x="1020161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2</a:t>
            </a:r>
            <a:endParaRPr lang="en-SG" sz="2400" dirty="0">
              <a:latin typeface="Montserrat SemiBold" pitchFamily="2" charset="0"/>
              <a:cs typeface="Poppins" panose="00000500000000000000" pitchFamily="2" charset="0"/>
            </a:endParaRPr>
          </a:p>
        </p:txBody>
      </p:sp>
      <p:sp>
        <p:nvSpPr>
          <p:cNvPr id="2" name="Google Shape;336;p36">
            <a:extLst>
              <a:ext uri="{FF2B5EF4-FFF2-40B4-BE49-F238E27FC236}">
                <a16:creationId xmlns:a16="http://schemas.microsoft.com/office/drawing/2014/main" id="{56AA0872-76A5-5AAF-4698-B95EDCE39BAE}"/>
              </a:ext>
            </a:extLst>
          </p:cNvPr>
          <p:cNvSpPr txBox="1">
            <a:spLocks/>
          </p:cNvSpPr>
          <p:nvPr/>
        </p:nvSpPr>
        <p:spPr>
          <a:xfrm>
            <a:off x="1811280" y="1470660"/>
            <a:ext cx="1579620" cy="372780"/>
          </a:xfrm>
          <a:prstGeom prst="rect">
            <a:avLst/>
          </a:prstGeom>
          <a:solidFill>
            <a:srgbClr val="00B05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lnSpc>
                <a:spcPct val="150000"/>
              </a:lnSpc>
            </a:pPr>
            <a:r>
              <a:rPr lang="en-US" sz="1800" dirty="0">
                <a:latin typeface="Montserrat SemiBold" pitchFamily="2" charset="0"/>
              </a:rPr>
              <a:t>AVL Tree</a:t>
            </a:r>
          </a:p>
        </p:txBody>
      </p:sp>
      <p:sp>
        <p:nvSpPr>
          <p:cNvPr id="5" name="Google Shape;336;p36">
            <a:extLst>
              <a:ext uri="{FF2B5EF4-FFF2-40B4-BE49-F238E27FC236}">
                <a16:creationId xmlns:a16="http://schemas.microsoft.com/office/drawing/2014/main" id="{1B3B7838-E791-CC69-7521-F789A87C9F45}"/>
              </a:ext>
            </a:extLst>
          </p:cNvPr>
          <p:cNvSpPr txBox="1">
            <a:spLocks/>
          </p:cNvSpPr>
          <p:nvPr/>
        </p:nvSpPr>
        <p:spPr>
          <a:xfrm>
            <a:off x="5054730" y="1955250"/>
            <a:ext cx="259710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nSpc>
                <a:spcPct val="150000"/>
              </a:lnSpc>
            </a:pPr>
            <a:r>
              <a:rPr lang="en-US" sz="1800" dirty="0">
                <a:latin typeface="Montserrat SemiBold" pitchFamily="2" charset="0"/>
              </a:rPr>
              <a:t>Insert	  O(1)</a:t>
            </a:r>
          </a:p>
          <a:p>
            <a:pPr>
              <a:lnSpc>
                <a:spcPct val="150000"/>
              </a:lnSpc>
            </a:pPr>
            <a:r>
              <a:rPr lang="en-US" sz="1800" dirty="0">
                <a:latin typeface="Montserrat SemiBold" pitchFamily="2" charset="0"/>
              </a:rPr>
              <a:t>Delete	  O(1)</a:t>
            </a:r>
          </a:p>
          <a:p>
            <a:pPr>
              <a:lnSpc>
                <a:spcPct val="150000"/>
              </a:lnSpc>
            </a:pPr>
            <a:r>
              <a:rPr lang="en-US" sz="1800" dirty="0">
                <a:latin typeface="Montserrat SemiBold" pitchFamily="2" charset="0"/>
              </a:rPr>
              <a:t>Lookup	  O(1)</a:t>
            </a:r>
          </a:p>
          <a:p>
            <a:pPr>
              <a:lnSpc>
                <a:spcPct val="150000"/>
              </a:lnSpc>
            </a:pPr>
            <a:r>
              <a:rPr lang="en-US" sz="1800" dirty="0" err="1">
                <a:latin typeface="Montserrat SemiBold" pitchFamily="2" charset="0"/>
              </a:rPr>
              <a:t>Predec</a:t>
            </a:r>
            <a:r>
              <a:rPr lang="en-US" sz="1800" dirty="0">
                <a:latin typeface="Montserrat SemiBold" pitchFamily="2" charset="0"/>
              </a:rPr>
              <a:t>.	  O(n)</a:t>
            </a:r>
          </a:p>
        </p:txBody>
      </p:sp>
      <p:sp>
        <p:nvSpPr>
          <p:cNvPr id="8" name="Google Shape;336;p36">
            <a:extLst>
              <a:ext uri="{FF2B5EF4-FFF2-40B4-BE49-F238E27FC236}">
                <a16:creationId xmlns:a16="http://schemas.microsoft.com/office/drawing/2014/main" id="{61644F5D-8B4C-5B75-3B0E-70D19312A063}"/>
              </a:ext>
            </a:extLst>
          </p:cNvPr>
          <p:cNvSpPr txBox="1">
            <a:spLocks/>
          </p:cNvSpPr>
          <p:nvPr/>
        </p:nvSpPr>
        <p:spPr>
          <a:xfrm>
            <a:off x="5123310" y="1470660"/>
            <a:ext cx="1579620" cy="372780"/>
          </a:xfrm>
          <a:prstGeom prst="rect">
            <a:avLst/>
          </a:prstGeom>
          <a:solidFill>
            <a:srgbClr val="0070C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lnSpc>
                <a:spcPct val="150000"/>
              </a:lnSpc>
            </a:pPr>
            <a:r>
              <a:rPr lang="en-US" sz="1800" dirty="0" err="1">
                <a:latin typeface="Montserrat SemiBold" pitchFamily="2" charset="0"/>
              </a:rPr>
              <a:t>HashTable</a:t>
            </a:r>
            <a:endParaRPr lang="en-US" sz="1800" dirty="0">
              <a:latin typeface="Montserrat SemiBold" pitchFamily="2" charset="0"/>
            </a:endParaRPr>
          </a:p>
        </p:txBody>
      </p:sp>
      <p:sp>
        <p:nvSpPr>
          <p:cNvPr id="16" name="Google Shape;336;p36">
            <a:extLst>
              <a:ext uri="{FF2B5EF4-FFF2-40B4-BE49-F238E27FC236}">
                <a16:creationId xmlns:a16="http://schemas.microsoft.com/office/drawing/2014/main" id="{A6DEDEF0-6D6A-C076-7A99-A6F9CBD05C91}"/>
              </a:ext>
            </a:extLst>
          </p:cNvPr>
          <p:cNvSpPr txBox="1">
            <a:spLocks/>
          </p:cNvSpPr>
          <p:nvPr/>
        </p:nvSpPr>
        <p:spPr>
          <a:xfrm>
            <a:off x="714000" y="4031100"/>
            <a:ext cx="459354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nSpc>
                <a:spcPct val="150000"/>
              </a:lnSpc>
            </a:pPr>
            <a:r>
              <a:rPr lang="en-US" sz="1800" dirty="0">
                <a:latin typeface="Montserrat SemiBold" pitchFamily="2" charset="0"/>
              </a:rPr>
              <a:t>Get the best of both worlds!</a:t>
            </a:r>
          </a:p>
        </p:txBody>
      </p:sp>
    </p:spTree>
    <p:extLst>
      <p:ext uri="{BB962C8B-B14F-4D97-AF65-F5344CB8AC3E}">
        <p14:creationId xmlns:p14="http://schemas.microsoft.com/office/powerpoint/2010/main" val="33242286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400">
        <p159:morph option="byObject"/>
      </p:transition>
    </mc:Choice>
    <mc:Fallback>
      <p:transition>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126</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xfrm>
            <a:off x="714000" y="648300"/>
            <a:ext cx="7713300" cy="46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5. Data Structure 3.0</a:t>
            </a:r>
            <a:endParaRPr dirty="0"/>
          </a:p>
        </p:txBody>
      </p:sp>
      <p:sp>
        <p:nvSpPr>
          <p:cNvPr id="10" name="Rectangle 9">
            <a:extLst>
              <a:ext uri="{FF2B5EF4-FFF2-40B4-BE49-F238E27FC236}">
                <a16:creationId xmlns:a16="http://schemas.microsoft.com/office/drawing/2014/main" id="{27929410-3258-2363-7E1F-88192A4A7892}"/>
              </a:ext>
            </a:extLst>
          </p:cNvPr>
          <p:cNvSpPr/>
          <p:nvPr/>
        </p:nvSpPr>
        <p:spPr>
          <a:xfrm>
            <a:off x="12409789"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5</a:t>
            </a:r>
            <a:endParaRPr lang="en-SG" sz="2400" dirty="0">
              <a:latin typeface="Montserrat SemiBold" pitchFamily="2" charset="0"/>
              <a:cs typeface="Poppins" panose="00000500000000000000" pitchFamily="2" charset="0"/>
            </a:endParaRPr>
          </a:p>
        </p:txBody>
      </p:sp>
      <p:sp>
        <p:nvSpPr>
          <p:cNvPr id="11" name="Rectangle 10">
            <a:extLst>
              <a:ext uri="{FF2B5EF4-FFF2-40B4-BE49-F238E27FC236}">
                <a16:creationId xmlns:a16="http://schemas.microsoft.com/office/drawing/2014/main" id="{4DDC64A6-8D2A-B040-02E7-BAA9272262D6}"/>
              </a:ext>
            </a:extLst>
          </p:cNvPr>
          <p:cNvSpPr/>
          <p:nvPr/>
        </p:nvSpPr>
        <p:spPr>
          <a:xfrm>
            <a:off x="946555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1</a:t>
            </a:r>
            <a:endParaRPr lang="en-SG" sz="2400" dirty="0">
              <a:latin typeface="Montserrat SemiBold" pitchFamily="2" charset="0"/>
              <a:cs typeface="Poppins" panose="00000500000000000000" pitchFamily="2" charset="0"/>
            </a:endParaRPr>
          </a:p>
        </p:txBody>
      </p:sp>
      <p:sp>
        <p:nvSpPr>
          <p:cNvPr id="12" name="Rectangle 11">
            <a:extLst>
              <a:ext uri="{FF2B5EF4-FFF2-40B4-BE49-F238E27FC236}">
                <a16:creationId xmlns:a16="http://schemas.microsoft.com/office/drawing/2014/main" id="{86BB0507-ADF5-66D0-D993-2420E3509737}"/>
              </a:ext>
            </a:extLst>
          </p:cNvPr>
          <p:cNvSpPr/>
          <p:nvPr/>
        </p:nvSpPr>
        <p:spPr>
          <a:xfrm>
            <a:off x="1167373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4</a:t>
            </a:r>
            <a:endParaRPr lang="en-SG" sz="2400" dirty="0">
              <a:latin typeface="Montserrat SemiBold" pitchFamily="2" charset="0"/>
              <a:cs typeface="Poppins" panose="00000500000000000000" pitchFamily="2" charset="0"/>
            </a:endParaRPr>
          </a:p>
        </p:txBody>
      </p:sp>
      <p:sp>
        <p:nvSpPr>
          <p:cNvPr id="13" name="Rectangle 12">
            <a:extLst>
              <a:ext uri="{FF2B5EF4-FFF2-40B4-BE49-F238E27FC236}">
                <a16:creationId xmlns:a16="http://schemas.microsoft.com/office/drawing/2014/main" id="{9CEC0582-A258-C9C8-1211-E3B1F2056A5E}"/>
              </a:ext>
            </a:extLst>
          </p:cNvPr>
          <p:cNvSpPr/>
          <p:nvPr/>
        </p:nvSpPr>
        <p:spPr>
          <a:xfrm>
            <a:off x="10937669"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3</a:t>
            </a:r>
            <a:endParaRPr lang="en-SG" sz="2400" dirty="0">
              <a:latin typeface="Montserrat SemiBold" pitchFamily="2" charset="0"/>
              <a:cs typeface="Poppins" panose="00000500000000000000" pitchFamily="2" charset="0"/>
            </a:endParaRPr>
          </a:p>
        </p:txBody>
      </p:sp>
      <p:sp>
        <p:nvSpPr>
          <p:cNvPr id="14" name="Rectangle 13">
            <a:extLst>
              <a:ext uri="{FF2B5EF4-FFF2-40B4-BE49-F238E27FC236}">
                <a16:creationId xmlns:a16="http://schemas.microsoft.com/office/drawing/2014/main" id="{B07C03D0-6364-0957-BF0D-78D7C5BF8F12}"/>
              </a:ext>
            </a:extLst>
          </p:cNvPr>
          <p:cNvSpPr/>
          <p:nvPr/>
        </p:nvSpPr>
        <p:spPr>
          <a:xfrm>
            <a:off x="1020161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2</a:t>
            </a:r>
            <a:endParaRPr lang="en-SG" sz="2400" dirty="0">
              <a:latin typeface="Montserrat SemiBold" pitchFamily="2" charset="0"/>
              <a:cs typeface="Poppins" panose="00000500000000000000" pitchFamily="2" charset="0"/>
            </a:endParaRPr>
          </a:p>
        </p:txBody>
      </p:sp>
      <p:sp>
        <p:nvSpPr>
          <p:cNvPr id="2" name="Google Shape;336;p36">
            <a:extLst>
              <a:ext uri="{FF2B5EF4-FFF2-40B4-BE49-F238E27FC236}">
                <a16:creationId xmlns:a16="http://schemas.microsoft.com/office/drawing/2014/main" id="{56AA0872-76A5-5AAF-4698-B95EDCE39BAE}"/>
              </a:ext>
            </a:extLst>
          </p:cNvPr>
          <p:cNvSpPr txBox="1">
            <a:spLocks/>
          </p:cNvSpPr>
          <p:nvPr/>
        </p:nvSpPr>
        <p:spPr>
          <a:xfrm>
            <a:off x="714000" y="2062653"/>
            <a:ext cx="1579620" cy="372780"/>
          </a:xfrm>
          <a:prstGeom prst="rect">
            <a:avLst/>
          </a:prstGeom>
          <a:solidFill>
            <a:srgbClr val="00B05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lnSpc>
                <a:spcPct val="150000"/>
              </a:lnSpc>
            </a:pPr>
            <a:r>
              <a:rPr lang="en-US" sz="1800" dirty="0">
                <a:latin typeface="Montserrat SemiBold" pitchFamily="2" charset="0"/>
              </a:rPr>
              <a:t>AVL Tree</a:t>
            </a:r>
          </a:p>
        </p:txBody>
      </p:sp>
      <p:sp>
        <p:nvSpPr>
          <p:cNvPr id="8" name="Google Shape;336;p36">
            <a:extLst>
              <a:ext uri="{FF2B5EF4-FFF2-40B4-BE49-F238E27FC236}">
                <a16:creationId xmlns:a16="http://schemas.microsoft.com/office/drawing/2014/main" id="{61644F5D-8B4C-5B75-3B0E-70D19312A063}"/>
              </a:ext>
            </a:extLst>
          </p:cNvPr>
          <p:cNvSpPr txBox="1">
            <a:spLocks/>
          </p:cNvSpPr>
          <p:nvPr/>
        </p:nvSpPr>
        <p:spPr>
          <a:xfrm>
            <a:off x="714000" y="2778453"/>
            <a:ext cx="1579620" cy="372780"/>
          </a:xfrm>
          <a:prstGeom prst="rect">
            <a:avLst/>
          </a:prstGeom>
          <a:solidFill>
            <a:srgbClr val="0070C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lnSpc>
                <a:spcPct val="150000"/>
              </a:lnSpc>
            </a:pPr>
            <a:r>
              <a:rPr lang="en-US" sz="1800" dirty="0" err="1">
                <a:latin typeface="Montserrat SemiBold" pitchFamily="2" charset="0"/>
              </a:rPr>
              <a:t>HashTable</a:t>
            </a:r>
            <a:endParaRPr lang="en-US" sz="1800" dirty="0">
              <a:latin typeface="Montserrat SemiBold" pitchFamily="2" charset="0"/>
            </a:endParaRPr>
          </a:p>
        </p:txBody>
      </p:sp>
      <p:sp>
        <p:nvSpPr>
          <p:cNvPr id="16" name="Google Shape;336;p36">
            <a:extLst>
              <a:ext uri="{FF2B5EF4-FFF2-40B4-BE49-F238E27FC236}">
                <a16:creationId xmlns:a16="http://schemas.microsoft.com/office/drawing/2014/main" id="{A6DEDEF0-6D6A-C076-7A99-A6F9CBD05C91}"/>
              </a:ext>
            </a:extLst>
          </p:cNvPr>
          <p:cNvSpPr txBox="1">
            <a:spLocks/>
          </p:cNvSpPr>
          <p:nvPr/>
        </p:nvSpPr>
        <p:spPr>
          <a:xfrm>
            <a:off x="2527367" y="1971333"/>
            <a:ext cx="425691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Modify node to store pointer to the predecessor and successor</a:t>
            </a:r>
          </a:p>
        </p:txBody>
      </p:sp>
      <p:sp>
        <p:nvSpPr>
          <p:cNvPr id="9" name="Google Shape;336;p36">
            <a:extLst>
              <a:ext uri="{FF2B5EF4-FFF2-40B4-BE49-F238E27FC236}">
                <a16:creationId xmlns:a16="http://schemas.microsoft.com/office/drawing/2014/main" id="{D460F8C9-7CD5-0BD6-3AEB-DC013E9CCC6A}"/>
              </a:ext>
            </a:extLst>
          </p:cNvPr>
          <p:cNvSpPr txBox="1">
            <a:spLocks/>
          </p:cNvSpPr>
          <p:nvPr/>
        </p:nvSpPr>
        <p:spPr>
          <a:xfrm>
            <a:off x="2527366" y="2778453"/>
            <a:ext cx="4993573"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Store the pointer to the AVL tree node</a:t>
            </a:r>
          </a:p>
        </p:txBody>
      </p:sp>
      <p:sp>
        <p:nvSpPr>
          <p:cNvPr id="15" name="Google Shape;336;p36">
            <a:extLst>
              <a:ext uri="{FF2B5EF4-FFF2-40B4-BE49-F238E27FC236}">
                <a16:creationId xmlns:a16="http://schemas.microsoft.com/office/drawing/2014/main" id="{93130586-677E-F7C5-B90D-761B303B566D}"/>
              </a:ext>
            </a:extLst>
          </p:cNvPr>
          <p:cNvSpPr txBox="1">
            <a:spLocks/>
          </p:cNvSpPr>
          <p:nvPr/>
        </p:nvSpPr>
        <p:spPr>
          <a:xfrm>
            <a:off x="714000" y="1455420"/>
            <a:ext cx="2105594" cy="372780"/>
          </a:xfrm>
          <a:prstGeom prst="rect">
            <a:avLst/>
          </a:pr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000" dirty="0">
                <a:solidFill>
                  <a:schemeClr val="bg1"/>
                </a:solidFill>
                <a:latin typeface="Montserrat ExtraBold" pitchFamily="2" charset="0"/>
              </a:rPr>
              <a:t>Modifications!</a:t>
            </a:r>
          </a:p>
        </p:txBody>
      </p:sp>
    </p:spTree>
    <p:extLst>
      <p:ext uri="{BB962C8B-B14F-4D97-AF65-F5344CB8AC3E}">
        <p14:creationId xmlns:p14="http://schemas.microsoft.com/office/powerpoint/2010/main" val="29827261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400">
        <p159:morph option="byObject"/>
      </p:transition>
    </mc:Choice>
    <mc:Fallback>
      <p:transition>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127</a:t>
            </a:fld>
            <a:endParaRPr/>
          </a:p>
        </p:txBody>
      </p:sp>
      <p:sp>
        <p:nvSpPr>
          <p:cNvPr id="13" name="Title 12">
            <a:extLst>
              <a:ext uri="{FF2B5EF4-FFF2-40B4-BE49-F238E27FC236}">
                <a16:creationId xmlns:a16="http://schemas.microsoft.com/office/drawing/2014/main" id="{A5E0F86A-F246-0551-98A6-14650184858D}"/>
              </a:ext>
            </a:extLst>
          </p:cNvPr>
          <p:cNvSpPr>
            <a:spLocks noGrp="1"/>
          </p:cNvSpPr>
          <p:nvPr>
            <p:ph type="title" idx="3"/>
          </p:nvPr>
        </p:nvSpPr>
        <p:spPr/>
        <p:txBody>
          <a:bodyPr/>
          <a:lstStyle/>
          <a:p>
            <a:r>
              <a:rPr lang="en" sz="2600" dirty="0"/>
              <a:t>Conclusion</a:t>
            </a:r>
            <a:endParaRPr lang="en-SG" sz="2600" dirty="0"/>
          </a:p>
        </p:txBody>
      </p:sp>
      <p:pic>
        <p:nvPicPr>
          <p:cNvPr id="1026" name="Picture 2" descr="STL Unordered Map | HashTable. Have you guys use a hash table in a… | by  Saurabh Bhoy | Medium">
            <a:extLst>
              <a:ext uri="{FF2B5EF4-FFF2-40B4-BE49-F238E27FC236}">
                <a16:creationId xmlns:a16="http://schemas.microsoft.com/office/drawing/2014/main" id="{112D3574-55A0-6D82-6987-429DA38E7A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7525" y="1358710"/>
            <a:ext cx="4286250" cy="318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38927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9" name="Google Shape;379;p39"/>
          <p:cNvSpPr txBox="1">
            <a:spLocks noGrp="1"/>
          </p:cNvSpPr>
          <p:nvPr>
            <p:ph type="title"/>
          </p:nvPr>
        </p:nvSpPr>
        <p:spPr>
          <a:xfrm>
            <a:off x="1544301" y="2114070"/>
            <a:ext cx="6055398" cy="91536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dirty="0">
                <a:solidFill>
                  <a:schemeClr val="lt1"/>
                </a:solidFill>
              </a:rPr>
              <a:t>Midterm Review</a:t>
            </a:r>
            <a:endParaRPr sz="4800" dirty="0">
              <a:solidFill>
                <a:schemeClr val="lt1"/>
              </a:solidFill>
            </a:endParaRPr>
          </a:p>
        </p:txBody>
      </p:sp>
      <p:sp>
        <p:nvSpPr>
          <p:cNvPr id="382" name="Google Shape;382;p39"/>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128</a:t>
            </a:fld>
            <a:endParaRPr/>
          </a:p>
        </p:txBody>
      </p:sp>
    </p:spTree>
    <p:extLst>
      <p:ext uri="{BB962C8B-B14F-4D97-AF65-F5344CB8AC3E}">
        <p14:creationId xmlns:p14="http://schemas.microsoft.com/office/powerpoint/2010/main" val="33604235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Word"/>
      </p:transition>
    </mc:Choice>
    <mc:Fallback xmlns="">
      <p:transition>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268;p35">
            <a:extLst>
              <a:ext uri="{FF2B5EF4-FFF2-40B4-BE49-F238E27FC236}">
                <a16:creationId xmlns:a16="http://schemas.microsoft.com/office/drawing/2014/main" id="{8E9DE6FE-4038-6383-3D7F-482A110E458A}"/>
              </a:ext>
            </a:extLst>
          </p:cNvPr>
          <p:cNvSpPr/>
          <p:nvPr/>
        </p:nvSpPr>
        <p:spPr>
          <a:xfrm>
            <a:off x="636773" y="724068"/>
            <a:ext cx="929238" cy="929238"/>
          </a:xfrm>
          <a:prstGeom prst="ellipse">
            <a:avLst/>
          </a:prstGeom>
          <a:solidFill>
            <a:schemeClr val="accent3">
              <a:alpha val="435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a:extLst>
              <a:ext uri="{FF2B5EF4-FFF2-40B4-BE49-F238E27FC236}">
                <a16:creationId xmlns:a16="http://schemas.microsoft.com/office/drawing/2014/main" id="{EBF1F1F2-95DA-E37B-8139-90A82E53C5F1}"/>
              </a:ext>
            </a:extLst>
          </p:cNvPr>
          <p:cNvSpPr>
            <a:spLocks noGrp="1"/>
          </p:cNvSpPr>
          <p:nvPr>
            <p:ph type="ctrTitle"/>
          </p:nvPr>
        </p:nvSpPr>
        <p:spPr>
          <a:xfrm>
            <a:off x="1002737" y="1976427"/>
            <a:ext cx="7138525" cy="929238"/>
          </a:xfrm>
        </p:spPr>
        <p:txBody>
          <a:bodyPr/>
          <a:lstStyle/>
          <a:p>
            <a:pPr algn="ctr"/>
            <a:r>
              <a:rPr lang="en-US" sz="4400" dirty="0"/>
              <a:t>See you next week!</a:t>
            </a:r>
            <a:endParaRPr lang="en-SG" sz="4400" dirty="0"/>
          </a:p>
        </p:txBody>
      </p:sp>
      <p:sp>
        <p:nvSpPr>
          <p:cNvPr id="5" name="Google Shape;294;p35">
            <a:extLst>
              <a:ext uri="{FF2B5EF4-FFF2-40B4-BE49-F238E27FC236}">
                <a16:creationId xmlns:a16="http://schemas.microsoft.com/office/drawing/2014/main" id="{1D692899-9F27-1151-6F10-A826F35A071C}"/>
              </a:ext>
            </a:extLst>
          </p:cNvPr>
          <p:cNvSpPr/>
          <p:nvPr/>
        </p:nvSpPr>
        <p:spPr>
          <a:xfrm>
            <a:off x="7515500" y="-1188125"/>
            <a:ext cx="2810100" cy="28101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95;p35">
            <a:extLst>
              <a:ext uri="{FF2B5EF4-FFF2-40B4-BE49-F238E27FC236}">
                <a16:creationId xmlns:a16="http://schemas.microsoft.com/office/drawing/2014/main" id="{2BEDDFA9-40C9-5136-6359-4CCB7C5018D5}"/>
              </a:ext>
            </a:extLst>
          </p:cNvPr>
          <p:cNvSpPr/>
          <p:nvPr/>
        </p:nvSpPr>
        <p:spPr>
          <a:xfrm>
            <a:off x="7992250" y="-711375"/>
            <a:ext cx="1856700" cy="1856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279746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13</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Hashing – Open Addressing</a:t>
            </a:r>
            <a:endParaRPr dirty="0"/>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01448" y="4141300"/>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latin typeface="Montserrat SemiBold" pitchFamily="2" charset="0"/>
              </a:rPr>
              <a:t>“super”</a:t>
            </a:r>
          </a:p>
        </p:txBody>
      </p:sp>
      <p:cxnSp>
        <p:nvCxnSpPr>
          <p:cNvPr id="3" name="Straight Arrow Connector 2">
            <a:extLst>
              <a:ext uri="{FF2B5EF4-FFF2-40B4-BE49-F238E27FC236}">
                <a16:creationId xmlns:a16="http://schemas.microsoft.com/office/drawing/2014/main" id="{E4DA3104-CDD7-641F-2097-F1F34EA5EE5A}"/>
              </a:ext>
            </a:extLst>
          </p:cNvPr>
          <p:cNvCxnSpPr>
            <a:cxnSpLocks/>
          </p:cNvCxnSpPr>
          <p:nvPr/>
        </p:nvCxnSpPr>
        <p:spPr>
          <a:xfrm>
            <a:off x="2196288" y="2674260"/>
            <a:ext cx="85171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 name="Google Shape;336;p36">
            <a:extLst>
              <a:ext uri="{FF2B5EF4-FFF2-40B4-BE49-F238E27FC236}">
                <a16:creationId xmlns:a16="http://schemas.microsoft.com/office/drawing/2014/main" id="{B35912B1-62E4-0B52-8DA7-CDFABE39D7FF}"/>
              </a:ext>
            </a:extLst>
          </p:cNvPr>
          <p:cNvSpPr txBox="1">
            <a:spLocks/>
          </p:cNvSpPr>
          <p:nvPr/>
        </p:nvSpPr>
        <p:spPr>
          <a:xfrm>
            <a:off x="2042552" y="2107650"/>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1600" dirty="0">
                <a:latin typeface="Montserrat SemiBold" pitchFamily="2" charset="0"/>
              </a:rPr>
              <a:t>hash </a:t>
            </a:r>
            <a:r>
              <a:rPr lang="en-US" sz="1600" dirty="0" err="1">
                <a:latin typeface="Montserrat SemiBold" pitchFamily="2" charset="0"/>
              </a:rPr>
              <a:t>func</a:t>
            </a:r>
            <a:endParaRPr lang="en-US" sz="1600" dirty="0">
              <a:latin typeface="Montserrat SemiBold" pitchFamily="2" charset="0"/>
            </a:endParaRPr>
          </a:p>
        </p:txBody>
      </p:sp>
      <p:sp>
        <p:nvSpPr>
          <p:cNvPr id="8" name="Google Shape;336;p36">
            <a:extLst>
              <a:ext uri="{FF2B5EF4-FFF2-40B4-BE49-F238E27FC236}">
                <a16:creationId xmlns:a16="http://schemas.microsoft.com/office/drawing/2014/main" id="{336FF1B8-2FC6-40BC-7241-74030A5CFB07}"/>
              </a:ext>
            </a:extLst>
          </p:cNvPr>
          <p:cNvSpPr txBox="1">
            <a:spLocks/>
          </p:cNvSpPr>
          <p:nvPr/>
        </p:nvSpPr>
        <p:spPr>
          <a:xfrm>
            <a:off x="3324243" y="2442210"/>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latin typeface="Montserrat SemiBold" pitchFamily="2" charset="0"/>
              </a:rPr>
              <a:t>0x112233</a:t>
            </a:r>
          </a:p>
        </p:txBody>
      </p:sp>
      <p:sp>
        <p:nvSpPr>
          <p:cNvPr id="9" name="Google Shape;336;p36">
            <a:extLst>
              <a:ext uri="{FF2B5EF4-FFF2-40B4-BE49-F238E27FC236}">
                <a16:creationId xmlns:a16="http://schemas.microsoft.com/office/drawing/2014/main" id="{4ED90CDA-2668-D0AC-38D9-D0109A6046DF}"/>
              </a:ext>
            </a:extLst>
          </p:cNvPr>
          <p:cNvSpPr txBox="1">
            <a:spLocks/>
          </p:cNvSpPr>
          <p:nvPr/>
        </p:nvSpPr>
        <p:spPr>
          <a:xfrm>
            <a:off x="5735189" y="3714630"/>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solidFill>
                  <a:schemeClr val="bg1">
                    <a:lumMod val="50000"/>
                  </a:schemeClr>
                </a:solidFill>
                <a:latin typeface="Montserrat SemiBold" pitchFamily="2" charset="0"/>
              </a:rPr>
              <a:t>0x112233</a:t>
            </a:r>
          </a:p>
        </p:txBody>
      </p:sp>
      <p:sp>
        <p:nvSpPr>
          <p:cNvPr id="10" name="Google Shape;336;p36">
            <a:extLst>
              <a:ext uri="{FF2B5EF4-FFF2-40B4-BE49-F238E27FC236}">
                <a16:creationId xmlns:a16="http://schemas.microsoft.com/office/drawing/2014/main" id="{88153C6E-FD4E-ED9A-9586-E2C060470126}"/>
              </a:ext>
            </a:extLst>
          </p:cNvPr>
          <p:cNvSpPr txBox="1">
            <a:spLocks/>
          </p:cNvSpPr>
          <p:nvPr/>
        </p:nvSpPr>
        <p:spPr>
          <a:xfrm>
            <a:off x="5735189" y="3287958"/>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solidFill>
                  <a:schemeClr val="bg1">
                    <a:lumMod val="50000"/>
                  </a:schemeClr>
                </a:solidFill>
                <a:latin typeface="Montserrat SemiBold" pitchFamily="2" charset="0"/>
              </a:rPr>
              <a:t>0x112232</a:t>
            </a:r>
          </a:p>
        </p:txBody>
      </p:sp>
      <p:sp>
        <p:nvSpPr>
          <p:cNvPr id="11" name="Google Shape;336;p36">
            <a:extLst>
              <a:ext uri="{FF2B5EF4-FFF2-40B4-BE49-F238E27FC236}">
                <a16:creationId xmlns:a16="http://schemas.microsoft.com/office/drawing/2014/main" id="{08841BDD-DE0F-DAD9-409B-AABA7C2C65E4}"/>
              </a:ext>
            </a:extLst>
          </p:cNvPr>
          <p:cNvSpPr txBox="1">
            <a:spLocks/>
          </p:cNvSpPr>
          <p:nvPr/>
        </p:nvSpPr>
        <p:spPr>
          <a:xfrm>
            <a:off x="5735189" y="2861287"/>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solidFill>
                  <a:schemeClr val="bg1">
                    <a:lumMod val="50000"/>
                  </a:schemeClr>
                </a:solidFill>
                <a:latin typeface="Montserrat SemiBold" pitchFamily="2" charset="0"/>
              </a:rPr>
              <a:t>0x112231</a:t>
            </a:r>
          </a:p>
        </p:txBody>
      </p:sp>
      <p:sp>
        <p:nvSpPr>
          <p:cNvPr id="12" name="Google Shape;336;p36">
            <a:extLst>
              <a:ext uri="{FF2B5EF4-FFF2-40B4-BE49-F238E27FC236}">
                <a16:creationId xmlns:a16="http://schemas.microsoft.com/office/drawing/2014/main" id="{72422CAB-B063-4E46-3D1A-7788193DB5C2}"/>
              </a:ext>
            </a:extLst>
          </p:cNvPr>
          <p:cNvSpPr txBox="1">
            <a:spLocks/>
          </p:cNvSpPr>
          <p:nvPr/>
        </p:nvSpPr>
        <p:spPr>
          <a:xfrm>
            <a:off x="5735189" y="2434616"/>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solidFill>
                  <a:schemeClr val="bg1">
                    <a:lumMod val="50000"/>
                  </a:schemeClr>
                </a:solidFill>
                <a:latin typeface="Montserrat SemiBold" pitchFamily="2" charset="0"/>
              </a:rPr>
              <a:t>0x112230</a:t>
            </a:r>
          </a:p>
        </p:txBody>
      </p:sp>
      <p:sp>
        <p:nvSpPr>
          <p:cNvPr id="13" name="Google Shape;336;p36">
            <a:extLst>
              <a:ext uri="{FF2B5EF4-FFF2-40B4-BE49-F238E27FC236}">
                <a16:creationId xmlns:a16="http://schemas.microsoft.com/office/drawing/2014/main" id="{C0BFE635-0F5E-47B8-9718-D84341755F15}"/>
              </a:ext>
            </a:extLst>
          </p:cNvPr>
          <p:cNvSpPr txBox="1">
            <a:spLocks/>
          </p:cNvSpPr>
          <p:nvPr/>
        </p:nvSpPr>
        <p:spPr>
          <a:xfrm>
            <a:off x="5735189" y="2007945"/>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solidFill>
                  <a:schemeClr val="bg1">
                    <a:lumMod val="50000"/>
                  </a:schemeClr>
                </a:solidFill>
                <a:latin typeface="Montserrat SemiBold" pitchFamily="2" charset="0"/>
              </a:rPr>
              <a:t>0x11222F</a:t>
            </a:r>
          </a:p>
        </p:txBody>
      </p:sp>
      <p:sp>
        <p:nvSpPr>
          <p:cNvPr id="14" name="Google Shape;336;p36">
            <a:extLst>
              <a:ext uri="{FF2B5EF4-FFF2-40B4-BE49-F238E27FC236}">
                <a16:creationId xmlns:a16="http://schemas.microsoft.com/office/drawing/2014/main" id="{260FCFDC-A7AC-68FB-5E32-E21320CC9AA2}"/>
              </a:ext>
            </a:extLst>
          </p:cNvPr>
          <p:cNvSpPr txBox="1">
            <a:spLocks/>
          </p:cNvSpPr>
          <p:nvPr/>
        </p:nvSpPr>
        <p:spPr>
          <a:xfrm>
            <a:off x="7101448" y="3714630"/>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latin typeface="Montserrat SemiBold" pitchFamily="2" charset="0"/>
              </a:rPr>
              <a:t>“value”</a:t>
            </a:r>
          </a:p>
        </p:txBody>
      </p:sp>
      <p:cxnSp>
        <p:nvCxnSpPr>
          <p:cNvPr id="15" name="Straight Arrow Connector 14">
            <a:extLst>
              <a:ext uri="{FF2B5EF4-FFF2-40B4-BE49-F238E27FC236}">
                <a16:creationId xmlns:a16="http://schemas.microsoft.com/office/drawing/2014/main" id="{7AB0C1BA-7A62-6A80-5025-7745EDE5693C}"/>
              </a:ext>
            </a:extLst>
          </p:cNvPr>
          <p:cNvCxnSpPr>
            <a:cxnSpLocks/>
          </p:cNvCxnSpPr>
          <p:nvPr/>
        </p:nvCxnSpPr>
        <p:spPr>
          <a:xfrm>
            <a:off x="4777740" y="2735580"/>
            <a:ext cx="861060" cy="163777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7" name="Google Shape;336;p36">
            <a:extLst>
              <a:ext uri="{FF2B5EF4-FFF2-40B4-BE49-F238E27FC236}">
                <a16:creationId xmlns:a16="http://schemas.microsoft.com/office/drawing/2014/main" id="{CD70149B-7999-7C2A-9DE8-C7C3E3AAE3BA}"/>
              </a:ext>
            </a:extLst>
          </p:cNvPr>
          <p:cNvSpPr txBox="1">
            <a:spLocks/>
          </p:cNvSpPr>
          <p:nvPr/>
        </p:nvSpPr>
        <p:spPr>
          <a:xfrm>
            <a:off x="6191054" y="1069652"/>
            <a:ext cx="1820788"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1600" dirty="0">
                <a:latin typeface="Montserrat SemiBold" pitchFamily="2" charset="0"/>
              </a:rPr>
              <a:t>Table (array)</a:t>
            </a:r>
          </a:p>
        </p:txBody>
      </p:sp>
      <p:sp>
        <p:nvSpPr>
          <p:cNvPr id="18" name="Google Shape;336;p36">
            <a:extLst>
              <a:ext uri="{FF2B5EF4-FFF2-40B4-BE49-F238E27FC236}">
                <a16:creationId xmlns:a16="http://schemas.microsoft.com/office/drawing/2014/main" id="{B187E2C7-B8B3-3372-0803-38F7E6BA4004}"/>
              </a:ext>
            </a:extLst>
          </p:cNvPr>
          <p:cNvSpPr txBox="1">
            <a:spLocks/>
          </p:cNvSpPr>
          <p:nvPr/>
        </p:nvSpPr>
        <p:spPr>
          <a:xfrm>
            <a:off x="5901965" y="1648679"/>
            <a:ext cx="103270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1600" dirty="0">
                <a:latin typeface="Montserrat SemiBold" pitchFamily="2" charset="0"/>
              </a:rPr>
              <a:t>index</a:t>
            </a:r>
          </a:p>
        </p:txBody>
      </p:sp>
      <p:sp>
        <p:nvSpPr>
          <p:cNvPr id="19" name="Google Shape;336;p36">
            <a:extLst>
              <a:ext uri="{FF2B5EF4-FFF2-40B4-BE49-F238E27FC236}">
                <a16:creationId xmlns:a16="http://schemas.microsoft.com/office/drawing/2014/main" id="{808C295B-7278-6FDF-D501-61B57BECF4D9}"/>
              </a:ext>
            </a:extLst>
          </p:cNvPr>
          <p:cNvSpPr txBox="1">
            <a:spLocks/>
          </p:cNvSpPr>
          <p:nvPr/>
        </p:nvSpPr>
        <p:spPr>
          <a:xfrm>
            <a:off x="7268224" y="1648679"/>
            <a:ext cx="103270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1600" dirty="0">
                <a:latin typeface="Montserrat SemiBold" pitchFamily="2" charset="0"/>
              </a:rPr>
              <a:t>value</a:t>
            </a:r>
          </a:p>
        </p:txBody>
      </p:sp>
      <p:sp>
        <p:nvSpPr>
          <p:cNvPr id="24" name="Google Shape;336;p36">
            <a:extLst>
              <a:ext uri="{FF2B5EF4-FFF2-40B4-BE49-F238E27FC236}">
                <a16:creationId xmlns:a16="http://schemas.microsoft.com/office/drawing/2014/main" id="{74D0729E-65EE-0B8A-EF15-08D8F2673E66}"/>
              </a:ext>
            </a:extLst>
          </p:cNvPr>
          <p:cNvSpPr txBox="1">
            <a:spLocks/>
          </p:cNvSpPr>
          <p:nvPr/>
        </p:nvSpPr>
        <p:spPr>
          <a:xfrm>
            <a:off x="7101448" y="3287958"/>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latin typeface="Montserrat SemiBold" pitchFamily="2" charset="0"/>
              </a:rPr>
              <a:t>-</a:t>
            </a:r>
          </a:p>
        </p:txBody>
      </p:sp>
      <p:sp>
        <p:nvSpPr>
          <p:cNvPr id="25" name="Google Shape;336;p36">
            <a:extLst>
              <a:ext uri="{FF2B5EF4-FFF2-40B4-BE49-F238E27FC236}">
                <a16:creationId xmlns:a16="http://schemas.microsoft.com/office/drawing/2014/main" id="{884AD269-7A4E-463E-2648-B36B51058BFC}"/>
              </a:ext>
            </a:extLst>
          </p:cNvPr>
          <p:cNvSpPr txBox="1">
            <a:spLocks/>
          </p:cNvSpPr>
          <p:nvPr/>
        </p:nvSpPr>
        <p:spPr>
          <a:xfrm>
            <a:off x="7101448" y="2859310"/>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latin typeface="Montserrat SemiBold" pitchFamily="2" charset="0"/>
              </a:rPr>
              <a:t>-</a:t>
            </a:r>
          </a:p>
        </p:txBody>
      </p:sp>
      <p:sp>
        <p:nvSpPr>
          <p:cNvPr id="26" name="Google Shape;336;p36">
            <a:extLst>
              <a:ext uri="{FF2B5EF4-FFF2-40B4-BE49-F238E27FC236}">
                <a16:creationId xmlns:a16="http://schemas.microsoft.com/office/drawing/2014/main" id="{5F5303DA-E4A5-A13A-B23D-33CB625823ED}"/>
              </a:ext>
            </a:extLst>
          </p:cNvPr>
          <p:cNvSpPr txBox="1">
            <a:spLocks/>
          </p:cNvSpPr>
          <p:nvPr/>
        </p:nvSpPr>
        <p:spPr>
          <a:xfrm>
            <a:off x="7101448" y="2441852"/>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latin typeface="Montserrat SemiBold" pitchFamily="2" charset="0"/>
              </a:rPr>
              <a:t>-</a:t>
            </a:r>
          </a:p>
        </p:txBody>
      </p:sp>
      <p:sp>
        <p:nvSpPr>
          <p:cNvPr id="27" name="Google Shape;336;p36">
            <a:extLst>
              <a:ext uri="{FF2B5EF4-FFF2-40B4-BE49-F238E27FC236}">
                <a16:creationId xmlns:a16="http://schemas.microsoft.com/office/drawing/2014/main" id="{0DF063F2-D619-5CEC-F87E-A563F250A1D5}"/>
              </a:ext>
            </a:extLst>
          </p:cNvPr>
          <p:cNvSpPr txBox="1">
            <a:spLocks/>
          </p:cNvSpPr>
          <p:nvPr/>
        </p:nvSpPr>
        <p:spPr>
          <a:xfrm>
            <a:off x="7101448" y="2015180"/>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latin typeface="Montserrat SemiBold" pitchFamily="2" charset="0"/>
              </a:rPr>
              <a:t>-</a:t>
            </a:r>
          </a:p>
        </p:txBody>
      </p:sp>
      <p:sp>
        <p:nvSpPr>
          <p:cNvPr id="2" name="Google Shape;336;p36">
            <a:extLst>
              <a:ext uri="{FF2B5EF4-FFF2-40B4-BE49-F238E27FC236}">
                <a16:creationId xmlns:a16="http://schemas.microsoft.com/office/drawing/2014/main" id="{BF0A677D-431D-2BC8-7821-33B2763662C0}"/>
              </a:ext>
            </a:extLst>
          </p:cNvPr>
          <p:cNvSpPr txBox="1">
            <a:spLocks/>
          </p:cNvSpPr>
          <p:nvPr/>
        </p:nvSpPr>
        <p:spPr>
          <a:xfrm>
            <a:off x="896880" y="1375411"/>
            <a:ext cx="588492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000" dirty="0">
                <a:latin typeface="Montserrat SemiBold" pitchFamily="2" charset="0"/>
              </a:rPr>
              <a:t>What if,</a:t>
            </a:r>
          </a:p>
        </p:txBody>
      </p:sp>
      <p:sp>
        <p:nvSpPr>
          <p:cNvPr id="5" name="Google Shape;336;p36">
            <a:extLst>
              <a:ext uri="{FF2B5EF4-FFF2-40B4-BE49-F238E27FC236}">
                <a16:creationId xmlns:a16="http://schemas.microsoft.com/office/drawing/2014/main" id="{6A86B73E-876F-7529-5B73-4F9BF6683836}"/>
              </a:ext>
            </a:extLst>
          </p:cNvPr>
          <p:cNvSpPr txBox="1">
            <a:spLocks/>
          </p:cNvSpPr>
          <p:nvPr/>
        </p:nvSpPr>
        <p:spPr>
          <a:xfrm>
            <a:off x="5735189" y="4141300"/>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solidFill>
                  <a:schemeClr val="bg1"/>
                </a:solidFill>
                <a:latin typeface="Montserrat SemiBold" pitchFamily="2" charset="0"/>
              </a:rPr>
              <a:t>0x112234</a:t>
            </a:r>
          </a:p>
        </p:txBody>
      </p:sp>
      <p:sp>
        <p:nvSpPr>
          <p:cNvPr id="20" name="Google Shape;336;p36">
            <a:extLst>
              <a:ext uri="{FF2B5EF4-FFF2-40B4-BE49-F238E27FC236}">
                <a16:creationId xmlns:a16="http://schemas.microsoft.com/office/drawing/2014/main" id="{8D03FD1D-3D39-BDCB-3113-EF34FB1D326B}"/>
              </a:ext>
            </a:extLst>
          </p:cNvPr>
          <p:cNvSpPr txBox="1">
            <a:spLocks/>
          </p:cNvSpPr>
          <p:nvPr/>
        </p:nvSpPr>
        <p:spPr>
          <a:xfrm>
            <a:off x="2045793" y="1374899"/>
            <a:ext cx="588492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000" dirty="0">
                <a:latin typeface="Montserrat SemiBold" pitchFamily="2" charset="0"/>
              </a:rPr>
              <a:t>we go to the next slot?</a:t>
            </a:r>
          </a:p>
        </p:txBody>
      </p:sp>
    </p:spTree>
    <p:extLst>
      <p:ext uri="{BB962C8B-B14F-4D97-AF65-F5344CB8AC3E}">
        <p14:creationId xmlns:p14="http://schemas.microsoft.com/office/powerpoint/2010/main" val="35666496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14</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Hashing – Open Addressing</a:t>
            </a:r>
            <a:endParaRPr dirty="0"/>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01448" y="4141300"/>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latin typeface="Montserrat SemiBold" pitchFamily="2" charset="0"/>
              </a:rPr>
              <a:t>“super”</a:t>
            </a:r>
          </a:p>
        </p:txBody>
      </p:sp>
      <p:sp>
        <p:nvSpPr>
          <p:cNvPr id="9" name="Google Shape;336;p36">
            <a:extLst>
              <a:ext uri="{FF2B5EF4-FFF2-40B4-BE49-F238E27FC236}">
                <a16:creationId xmlns:a16="http://schemas.microsoft.com/office/drawing/2014/main" id="{4ED90CDA-2668-D0AC-38D9-D0109A6046DF}"/>
              </a:ext>
            </a:extLst>
          </p:cNvPr>
          <p:cNvSpPr txBox="1">
            <a:spLocks/>
          </p:cNvSpPr>
          <p:nvPr/>
        </p:nvSpPr>
        <p:spPr>
          <a:xfrm>
            <a:off x="5735189" y="3714630"/>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solidFill>
                  <a:schemeClr val="bg1">
                    <a:lumMod val="50000"/>
                  </a:schemeClr>
                </a:solidFill>
                <a:latin typeface="Montserrat SemiBold" pitchFamily="2" charset="0"/>
              </a:rPr>
              <a:t>0x112233</a:t>
            </a:r>
          </a:p>
        </p:txBody>
      </p:sp>
      <p:sp>
        <p:nvSpPr>
          <p:cNvPr id="10" name="Google Shape;336;p36">
            <a:extLst>
              <a:ext uri="{FF2B5EF4-FFF2-40B4-BE49-F238E27FC236}">
                <a16:creationId xmlns:a16="http://schemas.microsoft.com/office/drawing/2014/main" id="{88153C6E-FD4E-ED9A-9586-E2C060470126}"/>
              </a:ext>
            </a:extLst>
          </p:cNvPr>
          <p:cNvSpPr txBox="1">
            <a:spLocks/>
          </p:cNvSpPr>
          <p:nvPr/>
        </p:nvSpPr>
        <p:spPr>
          <a:xfrm>
            <a:off x="5735189" y="3287958"/>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solidFill>
                  <a:schemeClr val="bg1">
                    <a:lumMod val="50000"/>
                  </a:schemeClr>
                </a:solidFill>
                <a:latin typeface="Montserrat SemiBold" pitchFamily="2" charset="0"/>
              </a:rPr>
              <a:t>0x112232</a:t>
            </a:r>
          </a:p>
        </p:txBody>
      </p:sp>
      <p:sp>
        <p:nvSpPr>
          <p:cNvPr id="11" name="Google Shape;336;p36">
            <a:extLst>
              <a:ext uri="{FF2B5EF4-FFF2-40B4-BE49-F238E27FC236}">
                <a16:creationId xmlns:a16="http://schemas.microsoft.com/office/drawing/2014/main" id="{08841BDD-DE0F-DAD9-409B-AABA7C2C65E4}"/>
              </a:ext>
            </a:extLst>
          </p:cNvPr>
          <p:cNvSpPr txBox="1">
            <a:spLocks/>
          </p:cNvSpPr>
          <p:nvPr/>
        </p:nvSpPr>
        <p:spPr>
          <a:xfrm>
            <a:off x="5735189" y="2861287"/>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solidFill>
                  <a:schemeClr val="bg1">
                    <a:lumMod val="50000"/>
                  </a:schemeClr>
                </a:solidFill>
                <a:latin typeface="Montserrat SemiBold" pitchFamily="2" charset="0"/>
              </a:rPr>
              <a:t>0x112231</a:t>
            </a:r>
          </a:p>
        </p:txBody>
      </p:sp>
      <p:sp>
        <p:nvSpPr>
          <p:cNvPr id="12" name="Google Shape;336;p36">
            <a:extLst>
              <a:ext uri="{FF2B5EF4-FFF2-40B4-BE49-F238E27FC236}">
                <a16:creationId xmlns:a16="http://schemas.microsoft.com/office/drawing/2014/main" id="{72422CAB-B063-4E46-3D1A-7788193DB5C2}"/>
              </a:ext>
            </a:extLst>
          </p:cNvPr>
          <p:cNvSpPr txBox="1">
            <a:spLocks/>
          </p:cNvSpPr>
          <p:nvPr/>
        </p:nvSpPr>
        <p:spPr>
          <a:xfrm>
            <a:off x="5735189" y="2434616"/>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solidFill>
                  <a:schemeClr val="bg1">
                    <a:lumMod val="50000"/>
                  </a:schemeClr>
                </a:solidFill>
                <a:latin typeface="Montserrat SemiBold" pitchFamily="2" charset="0"/>
              </a:rPr>
              <a:t>0x112230</a:t>
            </a:r>
          </a:p>
        </p:txBody>
      </p:sp>
      <p:sp>
        <p:nvSpPr>
          <p:cNvPr id="13" name="Google Shape;336;p36">
            <a:extLst>
              <a:ext uri="{FF2B5EF4-FFF2-40B4-BE49-F238E27FC236}">
                <a16:creationId xmlns:a16="http://schemas.microsoft.com/office/drawing/2014/main" id="{C0BFE635-0F5E-47B8-9718-D84341755F15}"/>
              </a:ext>
            </a:extLst>
          </p:cNvPr>
          <p:cNvSpPr txBox="1">
            <a:spLocks/>
          </p:cNvSpPr>
          <p:nvPr/>
        </p:nvSpPr>
        <p:spPr>
          <a:xfrm>
            <a:off x="5735189" y="2007945"/>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solidFill>
                  <a:schemeClr val="bg1">
                    <a:lumMod val="50000"/>
                  </a:schemeClr>
                </a:solidFill>
                <a:latin typeface="Montserrat SemiBold" pitchFamily="2" charset="0"/>
              </a:rPr>
              <a:t>0x11222F</a:t>
            </a:r>
          </a:p>
        </p:txBody>
      </p:sp>
      <p:sp>
        <p:nvSpPr>
          <p:cNvPr id="14" name="Google Shape;336;p36">
            <a:extLst>
              <a:ext uri="{FF2B5EF4-FFF2-40B4-BE49-F238E27FC236}">
                <a16:creationId xmlns:a16="http://schemas.microsoft.com/office/drawing/2014/main" id="{260FCFDC-A7AC-68FB-5E32-E21320CC9AA2}"/>
              </a:ext>
            </a:extLst>
          </p:cNvPr>
          <p:cNvSpPr txBox="1">
            <a:spLocks/>
          </p:cNvSpPr>
          <p:nvPr/>
        </p:nvSpPr>
        <p:spPr>
          <a:xfrm>
            <a:off x="7101448" y="3714630"/>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latin typeface="Montserrat SemiBold" pitchFamily="2" charset="0"/>
              </a:rPr>
              <a:t>“value”</a:t>
            </a:r>
          </a:p>
        </p:txBody>
      </p:sp>
      <p:sp>
        <p:nvSpPr>
          <p:cNvPr id="17" name="Google Shape;336;p36">
            <a:extLst>
              <a:ext uri="{FF2B5EF4-FFF2-40B4-BE49-F238E27FC236}">
                <a16:creationId xmlns:a16="http://schemas.microsoft.com/office/drawing/2014/main" id="{CD70149B-7999-7C2A-9DE8-C7C3E3AAE3BA}"/>
              </a:ext>
            </a:extLst>
          </p:cNvPr>
          <p:cNvSpPr txBox="1">
            <a:spLocks/>
          </p:cNvSpPr>
          <p:nvPr/>
        </p:nvSpPr>
        <p:spPr>
          <a:xfrm>
            <a:off x="6191054" y="1069652"/>
            <a:ext cx="1820788"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1600" dirty="0">
                <a:latin typeface="Montserrat SemiBold" pitchFamily="2" charset="0"/>
              </a:rPr>
              <a:t>Table (array)</a:t>
            </a:r>
          </a:p>
        </p:txBody>
      </p:sp>
      <p:sp>
        <p:nvSpPr>
          <p:cNvPr id="18" name="Google Shape;336;p36">
            <a:extLst>
              <a:ext uri="{FF2B5EF4-FFF2-40B4-BE49-F238E27FC236}">
                <a16:creationId xmlns:a16="http://schemas.microsoft.com/office/drawing/2014/main" id="{B187E2C7-B8B3-3372-0803-38F7E6BA4004}"/>
              </a:ext>
            </a:extLst>
          </p:cNvPr>
          <p:cNvSpPr txBox="1">
            <a:spLocks/>
          </p:cNvSpPr>
          <p:nvPr/>
        </p:nvSpPr>
        <p:spPr>
          <a:xfrm>
            <a:off x="5901965" y="1648679"/>
            <a:ext cx="103270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1600" dirty="0">
                <a:latin typeface="Montserrat SemiBold" pitchFamily="2" charset="0"/>
              </a:rPr>
              <a:t>index</a:t>
            </a:r>
          </a:p>
        </p:txBody>
      </p:sp>
      <p:sp>
        <p:nvSpPr>
          <p:cNvPr id="19" name="Google Shape;336;p36">
            <a:extLst>
              <a:ext uri="{FF2B5EF4-FFF2-40B4-BE49-F238E27FC236}">
                <a16:creationId xmlns:a16="http://schemas.microsoft.com/office/drawing/2014/main" id="{808C295B-7278-6FDF-D501-61B57BECF4D9}"/>
              </a:ext>
            </a:extLst>
          </p:cNvPr>
          <p:cNvSpPr txBox="1">
            <a:spLocks/>
          </p:cNvSpPr>
          <p:nvPr/>
        </p:nvSpPr>
        <p:spPr>
          <a:xfrm>
            <a:off x="7268224" y="1648679"/>
            <a:ext cx="103270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1600" dirty="0">
                <a:latin typeface="Montserrat SemiBold" pitchFamily="2" charset="0"/>
              </a:rPr>
              <a:t>value</a:t>
            </a:r>
          </a:p>
        </p:txBody>
      </p:sp>
      <p:sp>
        <p:nvSpPr>
          <p:cNvPr id="24" name="Google Shape;336;p36">
            <a:extLst>
              <a:ext uri="{FF2B5EF4-FFF2-40B4-BE49-F238E27FC236}">
                <a16:creationId xmlns:a16="http://schemas.microsoft.com/office/drawing/2014/main" id="{74D0729E-65EE-0B8A-EF15-08D8F2673E66}"/>
              </a:ext>
            </a:extLst>
          </p:cNvPr>
          <p:cNvSpPr txBox="1">
            <a:spLocks/>
          </p:cNvSpPr>
          <p:nvPr/>
        </p:nvSpPr>
        <p:spPr>
          <a:xfrm>
            <a:off x="7101448" y="3287958"/>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latin typeface="Montserrat SemiBold" pitchFamily="2" charset="0"/>
              </a:rPr>
              <a:t>-</a:t>
            </a:r>
          </a:p>
        </p:txBody>
      </p:sp>
      <p:sp>
        <p:nvSpPr>
          <p:cNvPr id="25" name="Google Shape;336;p36">
            <a:extLst>
              <a:ext uri="{FF2B5EF4-FFF2-40B4-BE49-F238E27FC236}">
                <a16:creationId xmlns:a16="http://schemas.microsoft.com/office/drawing/2014/main" id="{884AD269-7A4E-463E-2648-B36B51058BFC}"/>
              </a:ext>
            </a:extLst>
          </p:cNvPr>
          <p:cNvSpPr txBox="1">
            <a:spLocks/>
          </p:cNvSpPr>
          <p:nvPr/>
        </p:nvSpPr>
        <p:spPr>
          <a:xfrm>
            <a:off x="7101448" y="2859310"/>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latin typeface="Montserrat SemiBold" pitchFamily="2" charset="0"/>
              </a:rPr>
              <a:t>-</a:t>
            </a:r>
          </a:p>
        </p:txBody>
      </p:sp>
      <p:sp>
        <p:nvSpPr>
          <p:cNvPr id="26" name="Google Shape;336;p36">
            <a:extLst>
              <a:ext uri="{FF2B5EF4-FFF2-40B4-BE49-F238E27FC236}">
                <a16:creationId xmlns:a16="http://schemas.microsoft.com/office/drawing/2014/main" id="{5F5303DA-E4A5-A13A-B23D-33CB625823ED}"/>
              </a:ext>
            </a:extLst>
          </p:cNvPr>
          <p:cNvSpPr txBox="1">
            <a:spLocks/>
          </p:cNvSpPr>
          <p:nvPr/>
        </p:nvSpPr>
        <p:spPr>
          <a:xfrm>
            <a:off x="7101448" y="2441852"/>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latin typeface="Montserrat SemiBold" pitchFamily="2" charset="0"/>
              </a:rPr>
              <a:t>-</a:t>
            </a:r>
          </a:p>
        </p:txBody>
      </p:sp>
      <p:sp>
        <p:nvSpPr>
          <p:cNvPr id="27" name="Google Shape;336;p36">
            <a:extLst>
              <a:ext uri="{FF2B5EF4-FFF2-40B4-BE49-F238E27FC236}">
                <a16:creationId xmlns:a16="http://schemas.microsoft.com/office/drawing/2014/main" id="{0DF063F2-D619-5CEC-F87E-A563F250A1D5}"/>
              </a:ext>
            </a:extLst>
          </p:cNvPr>
          <p:cNvSpPr txBox="1">
            <a:spLocks/>
          </p:cNvSpPr>
          <p:nvPr/>
        </p:nvSpPr>
        <p:spPr>
          <a:xfrm>
            <a:off x="7101448" y="2015180"/>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latin typeface="Montserrat SemiBold" pitchFamily="2" charset="0"/>
              </a:rPr>
              <a:t>-</a:t>
            </a:r>
          </a:p>
        </p:txBody>
      </p:sp>
      <p:sp>
        <p:nvSpPr>
          <p:cNvPr id="2" name="Google Shape;336;p36">
            <a:extLst>
              <a:ext uri="{FF2B5EF4-FFF2-40B4-BE49-F238E27FC236}">
                <a16:creationId xmlns:a16="http://schemas.microsoft.com/office/drawing/2014/main" id="{BF0A677D-431D-2BC8-7821-33B2763662C0}"/>
              </a:ext>
            </a:extLst>
          </p:cNvPr>
          <p:cNvSpPr txBox="1">
            <a:spLocks/>
          </p:cNvSpPr>
          <p:nvPr/>
        </p:nvSpPr>
        <p:spPr>
          <a:xfrm>
            <a:off x="843070" y="1290693"/>
            <a:ext cx="445617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000" dirty="0">
                <a:latin typeface="Montserrat SemiBold" pitchFamily="2" charset="0"/>
              </a:rPr>
              <a:t>Open Addressing</a:t>
            </a:r>
          </a:p>
          <a:p>
            <a:r>
              <a:rPr lang="en-US" sz="2000" dirty="0">
                <a:latin typeface="Montserrat SemiBold" pitchFamily="2" charset="0"/>
              </a:rPr>
              <a:t>Finds an open slot in the table</a:t>
            </a:r>
          </a:p>
          <a:p>
            <a:r>
              <a:rPr lang="en-US" sz="2000" dirty="0">
                <a:latin typeface="Montserrat SemiBold" pitchFamily="2" charset="0"/>
              </a:rPr>
              <a:t>(probes the table for empty slot)</a:t>
            </a:r>
          </a:p>
          <a:p>
            <a:endParaRPr lang="en-US" sz="2000" dirty="0">
              <a:latin typeface="Montserrat SemiBold" pitchFamily="2" charset="0"/>
            </a:endParaRPr>
          </a:p>
          <a:p>
            <a:r>
              <a:rPr lang="en-US" sz="2000" dirty="0">
                <a:latin typeface="Montserrat SemiBold" pitchFamily="2" charset="0"/>
              </a:rPr>
              <a:t>Linear Probing:</a:t>
            </a:r>
          </a:p>
          <a:p>
            <a:r>
              <a:rPr lang="en-US" sz="2000" dirty="0">
                <a:latin typeface="Montserrat SemiBold" pitchFamily="2" charset="0"/>
              </a:rPr>
              <a:t>Searches sequentially</a:t>
            </a:r>
          </a:p>
          <a:p>
            <a:endParaRPr lang="en-US" sz="2000" dirty="0">
              <a:latin typeface="Montserrat SemiBold" pitchFamily="2" charset="0"/>
            </a:endParaRPr>
          </a:p>
          <a:p>
            <a:r>
              <a:rPr lang="en-US" sz="2000" dirty="0">
                <a:latin typeface="Montserrat SemiBold" pitchFamily="2" charset="0"/>
              </a:rPr>
              <a:t>Quadratic Probing:</a:t>
            </a:r>
          </a:p>
          <a:p>
            <a:r>
              <a:rPr lang="en-US" sz="2000" dirty="0">
                <a:latin typeface="Montserrat SemiBold" pitchFamily="2" charset="0"/>
              </a:rPr>
              <a:t>Searches by adding a quadratic factor each time</a:t>
            </a:r>
          </a:p>
        </p:txBody>
      </p:sp>
      <p:sp>
        <p:nvSpPr>
          <p:cNvPr id="5" name="Google Shape;336;p36">
            <a:extLst>
              <a:ext uri="{FF2B5EF4-FFF2-40B4-BE49-F238E27FC236}">
                <a16:creationId xmlns:a16="http://schemas.microsoft.com/office/drawing/2014/main" id="{6A86B73E-876F-7529-5B73-4F9BF6683836}"/>
              </a:ext>
            </a:extLst>
          </p:cNvPr>
          <p:cNvSpPr txBox="1">
            <a:spLocks/>
          </p:cNvSpPr>
          <p:nvPr/>
        </p:nvSpPr>
        <p:spPr>
          <a:xfrm>
            <a:off x="5735189" y="4141300"/>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solidFill>
                  <a:schemeClr val="bg1"/>
                </a:solidFill>
                <a:latin typeface="Montserrat SemiBold" pitchFamily="2" charset="0"/>
              </a:rPr>
              <a:t>0x112234</a:t>
            </a:r>
          </a:p>
        </p:txBody>
      </p:sp>
    </p:spTree>
    <p:extLst>
      <p:ext uri="{BB962C8B-B14F-4D97-AF65-F5344CB8AC3E}">
        <p14:creationId xmlns:p14="http://schemas.microsoft.com/office/powerpoint/2010/main" val="18057106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2A9B0BF-B536-250F-8792-9A699B6F0132}"/>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15</a:t>
            </a:fld>
            <a:endParaRPr lang="en"/>
          </a:p>
        </p:txBody>
      </p:sp>
      <p:sp>
        <p:nvSpPr>
          <p:cNvPr id="3" name="Title 2">
            <a:extLst>
              <a:ext uri="{FF2B5EF4-FFF2-40B4-BE49-F238E27FC236}">
                <a16:creationId xmlns:a16="http://schemas.microsoft.com/office/drawing/2014/main" id="{1EB0A2E2-13C5-681B-51C5-335484065519}"/>
              </a:ext>
            </a:extLst>
          </p:cNvPr>
          <p:cNvSpPr>
            <a:spLocks noGrp="1"/>
          </p:cNvSpPr>
          <p:nvPr>
            <p:ph type="title"/>
          </p:nvPr>
        </p:nvSpPr>
        <p:spPr/>
        <p:txBody>
          <a:bodyPr/>
          <a:lstStyle/>
          <a:p>
            <a:r>
              <a:rPr lang="en-US" dirty="0"/>
              <a:t>Hashing - Runtime</a:t>
            </a:r>
            <a:endParaRPr lang="en-SG" dirty="0"/>
          </a:p>
        </p:txBody>
      </p:sp>
      <p:sp>
        <p:nvSpPr>
          <p:cNvPr id="12" name="Google Shape;336;p36">
            <a:extLst>
              <a:ext uri="{FF2B5EF4-FFF2-40B4-BE49-F238E27FC236}">
                <a16:creationId xmlns:a16="http://schemas.microsoft.com/office/drawing/2014/main" id="{2598BD68-688F-2747-D367-54C6179CF9FD}"/>
              </a:ext>
            </a:extLst>
          </p:cNvPr>
          <p:cNvSpPr txBox="1">
            <a:spLocks/>
          </p:cNvSpPr>
          <p:nvPr/>
        </p:nvSpPr>
        <p:spPr>
          <a:xfrm>
            <a:off x="714000" y="1224018"/>
            <a:ext cx="7434155"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000" dirty="0">
                <a:latin typeface="Montserrat SemiBold" pitchFamily="2" charset="0"/>
              </a:rPr>
              <a:t>For most collision cases, the worst case runtime is O(n)</a:t>
            </a:r>
          </a:p>
        </p:txBody>
      </p:sp>
      <p:sp>
        <p:nvSpPr>
          <p:cNvPr id="13" name="Google Shape;336;p36">
            <a:extLst>
              <a:ext uri="{FF2B5EF4-FFF2-40B4-BE49-F238E27FC236}">
                <a16:creationId xmlns:a16="http://schemas.microsoft.com/office/drawing/2014/main" id="{A44AB56C-7464-519B-EB03-46E9DC5AA9D4}"/>
              </a:ext>
            </a:extLst>
          </p:cNvPr>
          <p:cNvSpPr txBox="1">
            <a:spLocks/>
          </p:cNvSpPr>
          <p:nvPr/>
        </p:nvSpPr>
        <p:spPr>
          <a:xfrm>
            <a:off x="714000" y="1688118"/>
            <a:ext cx="7434155"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000" dirty="0">
                <a:latin typeface="Montserrat SemiBold" pitchFamily="2" charset="0"/>
              </a:rPr>
              <a:t>However, the EXPECTED runtime is different!</a:t>
            </a:r>
          </a:p>
        </p:txBody>
      </p:sp>
    </p:spTree>
    <p:extLst>
      <p:ext uri="{BB962C8B-B14F-4D97-AF65-F5344CB8AC3E}">
        <p14:creationId xmlns:p14="http://schemas.microsoft.com/office/powerpoint/2010/main" val="35350563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2A9B0BF-B536-250F-8792-9A699B6F0132}"/>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16</a:t>
            </a:fld>
            <a:endParaRPr lang="en"/>
          </a:p>
        </p:txBody>
      </p:sp>
      <p:sp>
        <p:nvSpPr>
          <p:cNvPr id="3" name="Title 2">
            <a:extLst>
              <a:ext uri="{FF2B5EF4-FFF2-40B4-BE49-F238E27FC236}">
                <a16:creationId xmlns:a16="http://schemas.microsoft.com/office/drawing/2014/main" id="{1EB0A2E2-13C5-681B-51C5-335484065519}"/>
              </a:ext>
            </a:extLst>
          </p:cNvPr>
          <p:cNvSpPr>
            <a:spLocks noGrp="1"/>
          </p:cNvSpPr>
          <p:nvPr>
            <p:ph type="title"/>
          </p:nvPr>
        </p:nvSpPr>
        <p:spPr>
          <a:xfrm>
            <a:off x="1379920" y="2339700"/>
            <a:ext cx="6384160" cy="464100"/>
          </a:xfrm>
        </p:spPr>
        <p:txBody>
          <a:bodyPr/>
          <a:lstStyle/>
          <a:p>
            <a:pPr algn="ctr"/>
            <a:r>
              <a:rPr lang="en-US" sz="4000" dirty="0"/>
              <a:t>Hashing performs well IF you have a good hash function!</a:t>
            </a:r>
            <a:endParaRPr lang="en-SG" sz="4000" dirty="0"/>
          </a:p>
        </p:txBody>
      </p:sp>
    </p:spTree>
    <p:extLst>
      <p:ext uri="{BB962C8B-B14F-4D97-AF65-F5344CB8AC3E}">
        <p14:creationId xmlns:p14="http://schemas.microsoft.com/office/powerpoint/2010/main" val="24365136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2A9B0BF-B536-250F-8792-9A699B6F0132}"/>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17</a:t>
            </a:fld>
            <a:endParaRPr lang="en"/>
          </a:p>
        </p:txBody>
      </p:sp>
      <p:sp>
        <p:nvSpPr>
          <p:cNvPr id="3" name="Title 2">
            <a:extLst>
              <a:ext uri="{FF2B5EF4-FFF2-40B4-BE49-F238E27FC236}">
                <a16:creationId xmlns:a16="http://schemas.microsoft.com/office/drawing/2014/main" id="{1EB0A2E2-13C5-681B-51C5-335484065519}"/>
              </a:ext>
            </a:extLst>
          </p:cNvPr>
          <p:cNvSpPr>
            <a:spLocks noGrp="1"/>
          </p:cNvSpPr>
          <p:nvPr>
            <p:ph type="title"/>
          </p:nvPr>
        </p:nvSpPr>
        <p:spPr/>
        <p:txBody>
          <a:bodyPr/>
          <a:lstStyle/>
          <a:p>
            <a:r>
              <a:rPr lang="en-US" dirty="0"/>
              <a:t>Hashing - Runtime</a:t>
            </a:r>
            <a:endParaRPr lang="en-SG" dirty="0"/>
          </a:p>
        </p:txBody>
      </p:sp>
      <p:sp>
        <p:nvSpPr>
          <p:cNvPr id="12" name="Google Shape;336;p36">
            <a:extLst>
              <a:ext uri="{FF2B5EF4-FFF2-40B4-BE49-F238E27FC236}">
                <a16:creationId xmlns:a16="http://schemas.microsoft.com/office/drawing/2014/main" id="{2598BD68-688F-2747-D367-54C6179CF9FD}"/>
              </a:ext>
            </a:extLst>
          </p:cNvPr>
          <p:cNvSpPr txBox="1">
            <a:spLocks/>
          </p:cNvSpPr>
          <p:nvPr/>
        </p:nvSpPr>
        <p:spPr>
          <a:xfrm>
            <a:off x="714000" y="1224018"/>
            <a:ext cx="7434155"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000" dirty="0">
                <a:latin typeface="Montserrat SemiBold" pitchFamily="2" charset="0"/>
              </a:rPr>
              <a:t>For most collision cases, the worst case runtime is O(n)</a:t>
            </a:r>
          </a:p>
        </p:txBody>
      </p:sp>
      <p:sp>
        <p:nvSpPr>
          <p:cNvPr id="13" name="Google Shape;336;p36">
            <a:extLst>
              <a:ext uri="{FF2B5EF4-FFF2-40B4-BE49-F238E27FC236}">
                <a16:creationId xmlns:a16="http://schemas.microsoft.com/office/drawing/2014/main" id="{A44AB56C-7464-519B-EB03-46E9DC5AA9D4}"/>
              </a:ext>
            </a:extLst>
          </p:cNvPr>
          <p:cNvSpPr txBox="1">
            <a:spLocks/>
          </p:cNvSpPr>
          <p:nvPr/>
        </p:nvSpPr>
        <p:spPr>
          <a:xfrm>
            <a:off x="714000" y="1688118"/>
            <a:ext cx="7434155"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000" dirty="0">
                <a:latin typeface="Montserrat SemiBold" pitchFamily="2" charset="0"/>
              </a:rPr>
              <a:t>However, the EXPECTED runtime is different!</a:t>
            </a:r>
          </a:p>
        </p:txBody>
      </p:sp>
      <p:sp>
        <p:nvSpPr>
          <p:cNvPr id="8" name="Google Shape;336;p36">
            <a:extLst>
              <a:ext uri="{FF2B5EF4-FFF2-40B4-BE49-F238E27FC236}">
                <a16:creationId xmlns:a16="http://schemas.microsoft.com/office/drawing/2014/main" id="{FF2C3D0E-0855-728C-E68D-032821A813A1}"/>
              </a:ext>
            </a:extLst>
          </p:cNvPr>
          <p:cNvSpPr txBox="1">
            <a:spLocks/>
          </p:cNvSpPr>
          <p:nvPr/>
        </p:nvSpPr>
        <p:spPr>
          <a:xfrm>
            <a:off x="1378000" y="3045154"/>
            <a:ext cx="670280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solidFill>
                  <a:schemeClr val="bg1"/>
                </a:solidFill>
                <a:latin typeface="Montserrat SemiBold" pitchFamily="2" charset="0"/>
              </a:rPr>
              <a:t>Every key is equally likely to map to every bucket.</a:t>
            </a:r>
          </a:p>
        </p:txBody>
      </p:sp>
      <p:sp>
        <p:nvSpPr>
          <p:cNvPr id="9" name="Rectangle: Rounded Corners 8">
            <a:extLst>
              <a:ext uri="{FF2B5EF4-FFF2-40B4-BE49-F238E27FC236}">
                <a16:creationId xmlns:a16="http://schemas.microsoft.com/office/drawing/2014/main" id="{3B5F2E98-B71E-DE87-2E96-77E2A2BE3A72}"/>
              </a:ext>
            </a:extLst>
          </p:cNvPr>
          <p:cNvSpPr/>
          <p:nvPr/>
        </p:nvSpPr>
        <p:spPr>
          <a:xfrm>
            <a:off x="1125350" y="2841126"/>
            <a:ext cx="6565770" cy="1172074"/>
          </a:xfrm>
          <a:prstGeom prst="roundRect">
            <a:avLst>
              <a:gd name="adj" fmla="val 11365"/>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9">
            <a:extLst>
              <a:ext uri="{FF2B5EF4-FFF2-40B4-BE49-F238E27FC236}">
                <a16:creationId xmlns:a16="http://schemas.microsoft.com/office/drawing/2014/main" id="{C9F735DB-F523-D964-7BC5-7420A069A9D3}"/>
              </a:ext>
            </a:extLst>
          </p:cNvPr>
          <p:cNvSpPr/>
          <p:nvPr/>
        </p:nvSpPr>
        <p:spPr>
          <a:xfrm>
            <a:off x="872750" y="2616318"/>
            <a:ext cx="5578850" cy="44961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rgbClr val="FFFF00"/>
                </a:solidFill>
                <a:latin typeface="Montserrat SemiBold" pitchFamily="2" charset="0"/>
              </a:rPr>
              <a:t>Simple Uniform Hashing Assumption (SUHA)</a:t>
            </a:r>
            <a:endParaRPr lang="en-SG" sz="1800" dirty="0">
              <a:solidFill>
                <a:srgbClr val="FFFF00"/>
              </a:solidFill>
              <a:latin typeface="Montserrat SemiBold" pitchFamily="2" charset="0"/>
            </a:endParaRPr>
          </a:p>
        </p:txBody>
      </p:sp>
      <p:sp>
        <p:nvSpPr>
          <p:cNvPr id="11" name="Google Shape;336;p36">
            <a:extLst>
              <a:ext uri="{FF2B5EF4-FFF2-40B4-BE49-F238E27FC236}">
                <a16:creationId xmlns:a16="http://schemas.microsoft.com/office/drawing/2014/main" id="{7B3AE88A-E36B-91FD-B372-F9D701CA5956}"/>
              </a:ext>
            </a:extLst>
          </p:cNvPr>
          <p:cNvSpPr txBox="1">
            <a:spLocks/>
          </p:cNvSpPr>
          <p:nvPr/>
        </p:nvSpPr>
        <p:spPr>
          <a:xfrm>
            <a:off x="1378000" y="3378636"/>
            <a:ext cx="670280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solidFill>
                  <a:schemeClr val="bg1"/>
                </a:solidFill>
                <a:latin typeface="Montserrat SemiBold" pitchFamily="2" charset="0"/>
              </a:rPr>
              <a:t>Probability = 1/m (m: # of buckets)</a:t>
            </a:r>
          </a:p>
        </p:txBody>
      </p:sp>
    </p:spTree>
    <p:extLst>
      <p:ext uri="{BB962C8B-B14F-4D97-AF65-F5344CB8AC3E}">
        <p14:creationId xmlns:p14="http://schemas.microsoft.com/office/powerpoint/2010/main" val="9602815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2A9B0BF-B536-250F-8792-9A699B6F0132}"/>
              </a:ext>
            </a:extLst>
          </p:cNvPr>
          <p:cNvSpPr>
            <a:spLocks noGrp="1"/>
          </p:cNvSpPr>
          <p:nvPr>
            <p:ph type="sldNum" idx="12"/>
          </p:nvPr>
        </p:nvSpPr>
        <p:spPr/>
        <p:txBody>
          <a:bodyPr>
            <a:normAutofit fontScale="92500" lnSpcReduction="10000"/>
          </a:bodyPr>
          <a:lstStyle/>
          <a:p>
            <a:pPr marL="0" lvl="0" indent="0" algn="ctr" rtl="0">
              <a:spcBef>
                <a:spcPts val="0"/>
              </a:spcBef>
              <a:spcAft>
                <a:spcPts val="0"/>
              </a:spcAft>
              <a:buNone/>
            </a:pPr>
            <a:fld id="{00000000-1234-1234-1234-123412341234}" type="slidenum">
              <a:rPr lang="en" smtClean="0"/>
              <a:t>18</a:t>
            </a:fld>
            <a:endParaRPr lang="en"/>
          </a:p>
        </p:txBody>
      </p:sp>
      <p:sp>
        <p:nvSpPr>
          <p:cNvPr id="3" name="Title 2">
            <a:extLst>
              <a:ext uri="{FF2B5EF4-FFF2-40B4-BE49-F238E27FC236}">
                <a16:creationId xmlns:a16="http://schemas.microsoft.com/office/drawing/2014/main" id="{1EB0A2E2-13C5-681B-51C5-335484065519}"/>
              </a:ext>
            </a:extLst>
          </p:cNvPr>
          <p:cNvSpPr>
            <a:spLocks noGrp="1"/>
          </p:cNvSpPr>
          <p:nvPr>
            <p:ph type="title"/>
          </p:nvPr>
        </p:nvSpPr>
        <p:spPr/>
        <p:txBody>
          <a:bodyPr/>
          <a:lstStyle/>
          <a:p>
            <a:r>
              <a:rPr lang="en-US" dirty="0"/>
              <a:t>Hashing - Runtime</a:t>
            </a:r>
            <a:endParaRPr lang="en-SG" dirty="0"/>
          </a:p>
        </p:txBody>
      </p:sp>
      <p:sp>
        <p:nvSpPr>
          <p:cNvPr id="12" name="Google Shape;336;p36">
            <a:extLst>
              <a:ext uri="{FF2B5EF4-FFF2-40B4-BE49-F238E27FC236}">
                <a16:creationId xmlns:a16="http://schemas.microsoft.com/office/drawing/2014/main" id="{2598BD68-688F-2747-D367-54C6179CF9FD}"/>
              </a:ext>
            </a:extLst>
          </p:cNvPr>
          <p:cNvSpPr txBox="1">
            <a:spLocks/>
          </p:cNvSpPr>
          <p:nvPr/>
        </p:nvSpPr>
        <p:spPr>
          <a:xfrm>
            <a:off x="714000" y="1224018"/>
            <a:ext cx="7434155"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000" dirty="0">
                <a:latin typeface="Montserrat SemiBold" pitchFamily="2" charset="0"/>
              </a:rPr>
              <a:t>For most collision cases, the worst case runtime is O(n)</a:t>
            </a:r>
          </a:p>
        </p:txBody>
      </p:sp>
      <p:sp>
        <p:nvSpPr>
          <p:cNvPr id="13" name="Google Shape;336;p36">
            <a:extLst>
              <a:ext uri="{FF2B5EF4-FFF2-40B4-BE49-F238E27FC236}">
                <a16:creationId xmlns:a16="http://schemas.microsoft.com/office/drawing/2014/main" id="{A44AB56C-7464-519B-EB03-46E9DC5AA9D4}"/>
              </a:ext>
            </a:extLst>
          </p:cNvPr>
          <p:cNvSpPr txBox="1">
            <a:spLocks/>
          </p:cNvSpPr>
          <p:nvPr/>
        </p:nvSpPr>
        <p:spPr>
          <a:xfrm>
            <a:off x="714000" y="1688118"/>
            <a:ext cx="7434155"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000" dirty="0">
                <a:latin typeface="Montserrat SemiBold" pitchFamily="2" charset="0"/>
              </a:rPr>
              <a:t>Expected Runtime: O(1) + n/m = O(1)</a:t>
            </a:r>
          </a:p>
        </p:txBody>
      </p:sp>
      <p:sp>
        <p:nvSpPr>
          <p:cNvPr id="8" name="Google Shape;336;p36">
            <a:extLst>
              <a:ext uri="{FF2B5EF4-FFF2-40B4-BE49-F238E27FC236}">
                <a16:creationId xmlns:a16="http://schemas.microsoft.com/office/drawing/2014/main" id="{FF2C3D0E-0855-728C-E68D-032821A813A1}"/>
              </a:ext>
            </a:extLst>
          </p:cNvPr>
          <p:cNvSpPr txBox="1">
            <a:spLocks/>
          </p:cNvSpPr>
          <p:nvPr/>
        </p:nvSpPr>
        <p:spPr>
          <a:xfrm>
            <a:off x="1378000" y="3045154"/>
            <a:ext cx="670280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solidFill>
                  <a:schemeClr val="bg1"/>
                </a:solidFill>
                <a:latin typeface="Montserrat SemiBold" pitchFamily="2" charset="0"/>
              </a:rPr>
              <a:t>Every key is equally likely to map to every bucket.</a:t>
            </a:r>
          </a:p>
        </p:txBody>
      </p:sp>
      <p:sp>
        <p:nvSpPr>
          <p:cNvPr id="9" name="Rectangle: Rounded Corners 8">
            <a:extLst>
              <a:ext uri="{FF2B5EF4-FFF2-40B4-BE49-F238E27FC236}">
                <a16:creationId xmlns:a16="http://schemas.microsoft.com/office/drawing/2014/main" id="{3B5F2E98-B71E-DE87-2E96-77E2A2BE3A72}"/>
              </a:ext>
            </a:extLst>
          </p:cNvPr>
          <p:cNvSpPr/>
          <p:nvPr/>
        </p:nvSpPr>
        <p:spPr>
          <a:xfrm>
            <a:off x="1125350" y="2841126"/>
            <a:ext cx="6565770" cy="1172074"/>
          </a:xfrm>
          <a:prstGeom prst="roundRect">
            <a:avLst>
              <a:gd name="adj" fmla="val 11365"/>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9">
            <a:extLst>
              <a:ext uri="{FF2B5EF4-FFF2-40B4-BE49-F238E27FC236}">
                <a16:creationId xmlns:a16="http://schemas.microsoft.com/office/drawing/2014/main" id="{C9F735DB-F523-D964-7BC5-7420A069A9D3}"/>
              </a:ext>
            </a:extLst>
          </p:cNvPr>
          <p:cNvSpPr/>
          <p:nvPr/>
        </p:nvSpPr>
        <p:spPr>
          <a:xfrm>
            <a:off x="872750" y="2616318"/>
            <a:ext cx="5578850" cy="44961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rgbClr val="FFFF00"/>
                </a:solidFill>
                <a:latin typeface="Montserrat SemiBold" pitchFamily="2" charset="0"/>
              </a:rPr>
              <a:t>Simple Uniform Hashing Assumption (SUHA)</a:t>
            </a:r>
            <a:endParaRPr lang="en-SG" sz="1800" dirty="0">
              <a:solidFill>
                <a:srgbClr val="FFFF00"/>
              </a:solidFill>
              <a:latin typeface="Montserrat SemiBold" pitchFamily="2" charset="0"/>
            </a:endParaRPr>
          </a:p>
        </p:txBody>
      </p:sp>
      <p:sp>
        <p:nvSpPr>
          <p:cNvPr id="11" name="Google Shape;336;p36">
            <a:extLst>
              <a:ext uri="{FF2B5EF4-FFF2-40B4-BE49-F238E27FC236}">
                <a16:creationId xmlns:a16="http://schemas.microsoft.com/office/drawing/2014/main" id="{7B3AE88A-E36B-91FD-B372-F9D701CA5956}"/>
              </a:ext>
            </a:extLst>
          </p:cNvPr>
          <p:cNvSpPr txBox="1">
            <a:spLocks/>
          </p:cNvSpPr>
          <p:nvPr/>
        </p:nvSpPr>
        <p:spPr>
          <a:xfrm>
            <a:off x="1378000" y="3378636"/>
            <a:ext cx="670280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solidFill>
                  <a:schemeClr val="bg1"/>
                </a:solidFill>
                <a:latin typeface="Montserrat SemiBold" pitchFamily="2" charset="0"/>
              </a:rPr>
              <a:t>Probability = 1/m (m: # of buckets)</a:t>
            </a:r>
          </a:p>
        </p:txBody>
      </p:sp>
    </p:spTree>
    <p:extLst>
      <p:ext uri="{BB962C8B-B14F-4D97-AF65-F5344CB8AC3E}">
        <p14:creationId xmlns:p14="http://schemas.microsoft.com/office/powerpoint/2010/main" val="1408683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9" name="Google Shape;379;p39"/>
          <p:cNvSpPr txBox="1">
            <a:spLocks noGrp="1"/>
          </p:cNvSpPr>
          <p:nvPr>
            <p:ph type="title"/>
          </p:nvPr>
        </p:nvSpPr>
        <p:spPr>
          <a:xfrm>
            <a:off x="1544026" y="1762715"/>
            <a:ext cx="6055398" cy="91536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dirty="0">
                <a:solidFill>
                  <a:schemeClr val="lt1"/>
                </a:solidFill>
              </a:rPr>
              <a:t>Tutorial Problems</a:t>
            </a:r>
            <a:endParaRPr sz="4800" dirty="0">
              <a:solidFill>
                <a:schemeClr val="lt1"/>
              </a:solidFill>
            </a:endParaRPr>
          </a:p>
        </p:txBody>
      </p:sp>
      <p:sp>
        <p:nvSpPr>
          <p:cNvPr id="380" name="Google Shape;380;p39"/>
          <p:cNvSpPr txBox="1">
            <a:spLocks noGrp="1"/>
          </p:cNvSpPr>
          <p:nvPr>
            <p:ph type="subTitle" idx="1"/>
          </p:nvPr>
        </p:nvSpPr>
        <p:spPr>
          <a:xfrm>
            <a:off x="1928225" y="2804815"/>
            <a:ext cx="5286999" cy="47001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i="1" dirty="0"/>
              <a:t>Hashing, Collision Management</a:t>
            </a:r>
            <a:endParaRPr sz="2000" i="1" dirty="0"/>
          </a:p>
        </p:txBody>
      </p:sp>
      <p:sp>
        <p:nvSpPr>
          <p:cNvPr id="382" name="Google Shape;382;p39"/>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19</a:t>
            </a:fld>
            <a:endParaRPr/>
          </a:p>
        </p:txBody>
      </p:sp>
    </p:spTree>
    <p:extLst>
      <p:ext uri="{BB962C8B-B14F-4D97-AF65-F5344CB8AC3E}">
        <p14:creationId xmlns:p14="http://schemas.microsoft.com/office/powerpoint/2010/main" val="40561138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9" name="Google Shape;379;p39"/>
          <p:cNvSpPr txBox="1">
            <a:spLocks noGrp="1"/>
          </p:cNvSpPr>
          <p:nvPr>
            <p:ph type="title"/>
          </p:nvPr>
        </p:nvSpPr>
        <p:spPr>
          <a:xfrm>
            <a:off x="867226" y="1762715"/>
            <a:ext cx="3359174" cy="91536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dirty="0">
                <a:solidFill>
                  <a:schemeClr val="lt1"/>
                </a:solidFill>
              </a:rPr>
              <a:t>Check In</a:t>
            </a:r>
            <a:endParaRPr sz="4800" dirty="0">
              <a:solidFill>
                <a:schemeClr val="lt1"/>
              </a:solidFill>
            </a:endParaRPr>
          </a:p>
        </p:txBody>
      </p:sp>
      <p:sp>
        <p:nvSpPr>
          <p:cNvPr id="380" name="Google Shape;380;p39"/>
          <p:cNvSpPr txBox="1">
            <a:spLocks noGrp="1"/>
          </p:cNvSpPr>
          <p:nvPr>
            <p:ph type="subTitle" idx="1"/>
          </p:nvPr>
        </p:nvSpPr>
        <p:spPr>
          <a:xfrm>
            <a:off x="1311337" y="2804815"/>
            <a:ext cx="2461463" cy="47001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i="1" dirty="0"/>
              <a:t>Halfway there!</a:t>
            </a:r>
            <a:endParaRPr sz="2000" i="1" dirty="0"/>
          </a:p>
        </p:txBody>
      </p:sp>
      <p:sp>
        <p:nvSpPr>
          <p:cNvPr id="382" name="Google Shape;382;p39"/>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2</a:t>
            </a:fld>
            <a:endParaRPr/>
          </a:p>
        </p:txBody>
      </p:sp>
      <p:pic>
        <p:nvPicPr>
          <p:cNvPr id="1026" name="Picture 2" descr="Hash Brown | McDonald's New Zealand">
            <a:extLst>
              <a:ext uri="{FF2B5EF4-FFF2-40B4-BE49-F238E27FC236}">
                <a16:creationId xmlns:a16="http://schemas.microsoft.com/office/drawing/2014/main" id="{364ED9F0-1839-CDB2-7A70-EC5407E3D3C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438"/>
          <a:stretch/>
        </p:blipFill>
        <p:spPr bwMode="auto">
          <a:xfrm rot="370723">
            <a:off x="3837122" y="535731"/>
            <a:ext cx="4704204" cy="4072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49470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20</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1. Hashing Basics</a:t>
            </a:r>
            <a:endParaRPr dirty="0"/>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76950"/>
            <a:ext cx="687552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Try hashing these items [42, 24, 18, 36, 52, 0, 47, 45, 60, 27, 32, 7] with the following hash function h(x) = x mod 7. Each row in the table corresponds to the bucket of h(x). </a:t>
            </a:r>
          </a:p>
        </p:txBody>
      </p:sp>
    </p:spTree>
    <p:extLst>
      <p:ext uri="{BB962C8B-B14F-4D97-AF65-F5344CB8AC3E}">
        <p14:creationId xmlns:p14="http://schemas.microsoft.com/office/powerpoint/2010/main" val="16658190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21</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1. Hashing Basics</a:t>
            </a:r>
            <a:endParaRPr dirty="0"/>
          </a:p>
        </p:txBody>
      </p:sp>
      <p:graphicFrame>
        <p:nvGraphicFramePr>
          <p:cNvPr id="2" name="Table 2">
            <a:extLst>
              <a:ext uri="{FF2B5EF4-FFF2-40B4-BE49-F238E27FC236}">
                <a16:creationId xmlns:a16="http://schemas.microsoft.com/office/drawing/2014/main" id="{CC5A81AE-25CA-1E46-8D91-7A26ABFB6716}"/>
              </a:ext>
            </a:extLst>
          </p:cNvPr>
          <p:cNvGraphicFramePr>
            <a:graphicFrameLocks noGrp="1"/>
          </p:cNvGraphicFramePr>
          <p:nvPr>
            <p:extLst>
              <p:ext uri="{D42A27DB-BD31-4B8C-83A1-F6EECF244321}">
                <p14:modId xmlns:p14="http://schemas.microsoft.com/office/powerpoint/2010/main" val="3947160815"/>
              </p:ext>
            </p:extLst>
          </p:nvPr>
        </p:nvGraphicFramePr>
        <p:xfrm>
          <a:off x="4884420" y="503536"/>
          <a:ext cx="2964180" cy="3991664"/>
        </p:xfrm>
        <a:graphic>
          <a:graphicData uri="http://schemas.openxmlformats.org/drawingml/2006/table">
            <a:tbl>
              <a:tblPr firstRow="1" bandRow="1">
                <a:tableStyleId>{A85E6CE4-1E57-481F-BD9C-CC11F544BC5D}</a:tableStyleId>
              </a:tblPr>
              <a:tblGrid>
                <a:gridCol w="592836">
                  <a:extLst>
                    <a:ext uri="{9D8B030D-6E8A-4147-A177-3AD203B41FA5}">
                      <a16:colId xmlns:a16="http://schemas.microsoft.com/office/drawing/2014/main" val="580190312"/>
                    </a:ext>
                  </a:extLst>
                </a:gridCol>
                <a:gridCol w="592836">
                  <a:extLst>
                    <a:ext uri="{9D8B030D-6E8A-4147-A177-3AD203B41FA5}">
                      <a16:colId xmlns:a16="http://schemas.microsoft.com/office/drawing/2014/main" val="3984891293"/>
                    </a:ext>
                  </a:extLst>
                </a:gridCol>
                <a:gridCol w="592836">
                  <a:extLst>
                    <a:ext uri="{9D8B030D-6E8A-4147-A177-3AD203B41FA5}">
                      <a16:colId xmlns:a16="http://schemas.microsoft.com/office/drawing/2014/main" val="3522602564"/>
                    </a:ext>
                  </a:extLst>
                </a:gridCol>
                <a:gridCol w="592836">
                  <a:extLst>
                    <a:ext uri="{9D8B030D-6E8A-4147-A177-3AD203B41FA5}">
                      <a16:colId xmlns:a16="http://schemas.microsoft.com/office/drawing/2014/main" val="199751733"/>
                    </a:ext>
                  </a:extLst>
                </a:gridCol>
                <a:gridCol w="592836">
                  <a:extLst>
                    <a:ext uri="{9D8B030D-6E8A-4147-A177-3AD203B41FA5}">
                      <a16:colId xmlns:a16="http://schemas.microsoft.com/office/drawing/2014/main" val="3487753965"/>
                    </a:ext>
                  </a:extLst>
                </a:gridCol>
              </a:tblGrid>
              <a:tr h="498958">
                <a:tc>
                  <a:txBody>
                    <a:bodyPr/>
                    <a:lstStyle/>
                    <a:p>
                      <a:pPr algn="ctr"/>
                      <a:endParaRPr lang="en-SG" sz="1800" dirty="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800" dirty="0">
                          <a:solidFill>
                            <a:schemeClr val="bg1"/>
                          </a:solidFill>
                          <a:latin typeface="Montserrat SemiBold" pitchFamily="2" charset="0"/>
                        </a:rPr>
                        <a:t>x</a:t>
                      </a:r>
                      <a:r>
                        <a:rPr lang="en-US" sz="1800" baseline="-25000" dirty="0">
                          <a:solidFill>
                            <a:schemeClr val="bg1"/>
                          </a:solidFill>
                          <a:latin typeface="Montserrat SemiBold" pitchFamily="2" charset="0"/>
                        </a:rPr>
                        <a:t>1</a:t>
                      </a:r>
                      <a:endParaRPr lang="en-SG" sz="1800" dirty="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800" dirty="0">
                          <a:solidFill>
                            <a:schemeClr val="bg1"/>
                          </a:solidFill>
                          <a:latin typeface="Montserrat SemiBold" pitchFamily="2" charset="0"/>
                        </a:rPr>
                        <a:t>x</a:t>
                      </a:r>
                      <a:r>
                        <a:rPr lang="en-US" sz="1800" baseline="-25000" dirty="0">
                          <a:solidFill>
                            <a:schemeClr val="bg1"/>
                          </a:solidFill>
                          <a:latin typeface="Montserrat SemiBold" pitchFamily="2" charset="0"/>
                        </a:rPr>
                        <a:t>2</a:t>
                      </a:r>
                      <a:endParaRPr lang="en-SG" sz="1800" dirty="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800" dirty="0">
                          <a:solidFill>
                            <a:schemeClr val="bg1"/>
                          </a:solidFill>
                          <a:latin typeface="Montserrat SemiBold" pitchFamily="2" charset="0"/>
                        </a:rPr>
                        <a:t>x</a:t>
                      </a:r>
                      <a:r>
                        <a:rPr lang="en-US" sz="1800" baseline="-25000" dirty="0">
                          <a:solidFill>
                            <a:schemeClr val="bg1"/>
                          </a:solidFill>
                          <a:latin typeface="Montserrat SemiBold" pitchFamily="2" charset="0"/>
                        </a:rPr>
                        <a:t>3</a:t>
                      </a:r>
                      <a:endParaRPr lang="en-SG" sz="1800" dirty="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800" dirty="0">
                          <a:solidFill>
                            <a:schemeClr val="bg1"/>
                          </a:solidFill>
                          <a:latin typeface="Montserrat SemiBold" pitchFamily="2" charset="0"/>
                        </a:rPr>
                        <a:t>x</a:t>
                      </a:r>
                      <a:r>
                        <a:rPr lang="en-US" sz="1800" baseline="-25000" dirty="0">
                          <a:solidFill>
                            <a:schemeClr val="bg1"/>
                          </a:solidFill>
                          <a:latin typeface="Montserrat SemiBold" pitchFamily="2" charset="0"/>
                        </a:rPr>
                        <a:t>4</a:t>
                      </a:r>
                      <a:endParaRPr lang="en-SG" sz="1800" dirty="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868354565"/>
                  </a:ext>
                </a:extLst>
              </a:tr>
              <a:tr h="498958">
                <a:tc>
                  <a:txBody>
                    <a:bodyPr/>
                    <a:lstStyle/>
                    <a:p>
                      <a:pPr algn="ctr"/>
                      <a:r>
                        <a:rPr lang="en-US" sz="1800" dirty="0">
                          <a:solidFill>
                            <a:schemeClr val="bg1"/>
                          </a:solidFill>
                          <a:latin typeface="Montserrat SemiBold" pitchFamily="2" charset="0"/>
                        </a:rPr>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dirty="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535529905"/>
                  </a:ext>
                </a:extLst>
              </a:tr>
              <a:tr h="498958">
                <a:tc>
                  <a:txBody>
                    <a:bodyPr/>
                    <a:lstStyle/>
                    <a:p>
                      <a:pPr algn="ctr"/>
                      <a:r>
                        <a:rPr lang="en-US" sz="1800" dirty="0">
                          <a:solidFill>
                            <a:schemeClr val="bg1"/>
                          </a:solidFill>
                          <a:latin typeface="Montserrat SemiBold" pitchFamily="2" charset="0"/>
                        </a:rPr>
                        <a:t>1</a:t>
                      </a:r>
                      <a:endParaRPr lang="en-SG" sz="1800" dirty="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dirty="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134721733"/>
                  </a:ext>
                </a:extLst>
              </a:tr>
              <a:tr h="498958">
                <a:tc>
                  <a:txBody>
                    <a:bodyPr/>
                    <a:lstStyle/>
                    <a:p>
                      <a:pPr algn="ctr"/>
                      <a:r>
                        <a:rPr lang="en-US" sz="1800" dirty="0">
                          <a:solidFill>
                            <a:schemeClr val="bg1"/>
                          </a:solidFill>
                          <a:latin typeface="Montserrat SemiBold" pitchFamily="2" charset="0"/>
                        </a:rPr>
                        <a:t>2</a:t>
                      </a:r>
                      <a:endParaRPr lang="en-SG" sz="1800" dirty="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dirty="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209142184"/>
                  </a:ext>
                </a:extLst>
              </a:tr>
              <a:tr h="498958">
                <a:tc>
                  <a:txBody>
                    <a:bodyPr/>
                    <a:lstStyle/>
                    <a:p>
                      <a:pPr algn="ctr"/>
                      <a:r>
                        <a:rPr lang="en-US" sz="1800" dirty="0">
                          <a:solidFill>
                            <a:schemeClr val="bg1"/>
                          </a:solidFill>
                          <a:latin typeface="Montserrat SemiBold" pitchFamily="2" charset="0"/>
                        </a:rPr>
                        <a:t>3</a:t>
                      </a:r>
                      <a:endParaRPr lang="en-SG" sz="1800" dirty="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dirty="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004898848"/>
                  </a:ext>
                </a:extLst>
              </a:tr>
              <a:tr h="498958">
                <a:tc>
                  <a:txBody>
                    <a:bodyPr/>
                    <a:lstStyle/>
                    <a:p>
                      <a:pPr algn="ctr"/>
                      <a:r>
                        <a:rPr lang="en-US" sz="1800" dirty="0">
                          <a:solidFill>
                            <a:schemeClr val="bg1"/>
                          </a:solidFill>
                          <a:latin typeface="Montserrat SemiBold" pitchFamily="2" charset="0"/>
                        </a:rPr>
                        <a:t>4</a:t>
                      </a:r>
                      <a:endParaRPr lang="en-SG" sz="1800" dirty="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dirty="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735044567"/>
                  </a:ext>
                </a:extLst>
              </a:tr>
              <a:tr h="498958">
                <a:tc>
                  <a:txBody>
                    <a:bodyPr/>
                    <a:lstStyle/>
                    <a:p>
                      <a:pPr algn="ctr"/>
                      <a:r>
                        <a:rPr lang="en-US" sz="1800" dirty="0">
                          <a:solidFill>
                            <a:schemeClr val="bg1"/>
                          </a:solidFill>
                          <a:latin typeface="Montserrat SemiBold" pitchFamily="2" charset="0"/>
                        </a:rPr>
                        <a:t>5</a:t>
                      </a:r>
                      <a:endParaRPr lang="en-SG" sz="1800" dirty="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dirty="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dirty="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0606879"/>
                  </a:ext>
                </a:extLst>
              </a:tr>
              <a:tr h="498958">
                <a:tc>
                  <a:txBody>
                    <a:bodyPr/>
                    <a:lstStyle/>
                    <a:p>
                      <a:pPr algn="ctr"/>
                      <a:r>
                        <a:rPr lang="en-US" sz="1800" dirty="0">
                          <a:solidFill>
                            <a:schemeClr val="bg1"/>
                          </a:solidFill>
                          <a:latin typeface="Montserrat SemiBold" pitchFamily="2" charset="0"/>
                        </a:rPr>
                        <a:t>6</a:t>
                      </a:r>
                      <a:endParaRPr lang="en-SG" sz="1800" dirty="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dirty="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dirty="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043488846"/>
                  </a:ext>
                </a:extLst>
              </a:tr>
            </a:tbl>
          </a:graphicData>
        </a:graphic>
      </p:graphicFrame>
      <p:sp>
        <p:nvSpPr>
          <p:cNvPr id="3" name="Rectangle 2">
            <a:extLst>
              <a:ext uri="{FF2B5EF4-FFF2-40B4-BE49-F238E27FC236}">
                <a16:creationId xmlns:a16="http://schemas.microsoft.com/office/drawing/2014/main" id="{91206432-150C-BC20-1790-D3F86ADDDCFA}"/>
              </a:ext>
            </a:extLst>
          </p:cNvPr>
          <p:cNvSpPr/>
          <p:nvPr/>
        </p:nvSpPr>
        <p:spPr>
          <a:xfrm>
            <a:off x="815056" y="1665972"/>
            <a:ext cx="510750" cy="4259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42</a:t>
            </a:r>
            <a:endParaRPr lang="en-SG" sz="1800" dirty="0">
              <a:latin typeface="Montserrat SemiBold" pitchFamily="2" charset="0"/>
            </a:endParaRPr>
          </a:p>
        </p:txBody>
      </p:sp>
      <p:sp>
        <p:nvSpPr>
          <p:cNvPr id="8" name="Rectangle 7">
            <a:extLst>
              <a:ext uri="{FF2B5EF4-FFF2-40B4-BE49-F238E27FC236}">
                <a16:creationId xmlns:a16="http://schemas.microsoft.com/office/drawing/2014/main" id="{37EA51B0-EBAE-CD93-F843-7B984110901C}"/>
              </a:ext>
            </a:extLst>
          </p:cNvPr>
          <p:cNvSpPr/>
          <p:nvPr/>
        </p:nvSpPr>
        <p:spPr>
          <a:xfrm>
            <a:off x="1401811" y="1665972"/>
            <a:ext cx="510750" cy="4259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24</a:t>
            </a:r>
            <a:endParaRPr lang="en-SG" sz="1800" dirty="0">
              <a:latin typeface="Montserrat SemiBold" pitchFamily="2" charset="0"/>
            </a:endParaRPr>
          </a:p>
        </p:txBody>
      </p:sp>
      <p:sp>
        <p:nvSpPr>
          <p:cNvPr id="9" name="Rectangle 8">
            <a:extLst>
              <a:ext uri="{FF2B5EF4-FFF2-40B4-BE49-F238E27FC236}">
                <a16:creationId xmlns:a16="http://schemas.microsoft.com/office/drawing/2014/main" id="{7861A884-CD3E-6DE0-6D88-71C67BCA853F}"/>
              </a:ext>
            </a:extLst>
          </p:cNvPr>
          <p:cNvSpPr/>
          <p:nvPr/>
        </p:nvSpPr>
        <p:spPr>
          <a:xfrm>
            <a:off x="1988566" y="1665972"/>
            <a:ext cx="510750" cy="4259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18</a:t>
            </a:r>
            <a:endParaRPr lang="en-SG" sz="1800" dirty="0">
              <a:latin typeface="Montserrat SemiBold" pitchFamily="2" charset="0"/>
            </a:endParaRPr>
          </a:p>
        </p:txBody>
      </p:sp>
      <p:sp>
        <p:nvSpPr>
          <p:cNvPr id="10" name="Rectangle 9">
            <a:extLst>
              <a:ext uri="{FF2B5EF4-FFF2-40B4-BE49-F238E27FC236}">
                <a16:creationId xmlns:a16="http://schemas.microsoft.com/office/drawing/2014/main" id="{13DB39F8-7E02-FFDC-C857-1084BD3E3B42}"/>
              </a:ext>
            </a:extLst>
          </p:cNvPr>
          <p:cNvSpPr/>
          <p:nvPr/>
        </p:nvSpPr>
        <p:spPr>
          <a:xfrm>
            <a:off x="2575321" y="1665972"/>
            <a:ext cx="510750" cy="4259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36</a:t>
            </a:r>
            <a:endParaRPr lang="en-SG" sz="1800" dirty="0">
              <a:latin typeface="Montserrat SemiBold" pitchFamily="2" charset="0"/>
            </a:endParaRPr>
          </a:p>
        </p:txBody>
      </p:sp>
      <p:sp>
        <p:nvSpPr>
          <p:cNvPr id="11" name="Rectangle 10">
            <a:extLst>
              <a:ext uri="{FF2B5EF4-FFF2-40B4-BE49-F238E27FC236}">
                <a16:creationId xmlns:a16="http://schemas.microsoft.com/office/drawing/2014/main" id="{30966FC2-CE03-7253-F0C3-500567863985}"/>
              </a:ext>
            </a:extLst>
          </p:cNvPr>
          <p:cNvSpPr/>
          <p:nvPr/>
        </p:nvSpPr>
        <p:spPr>
          <a:xfrm>
            <a:off x="3162076" y="1665972"/>
            <a:ext cx="510750" cy="4259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52</a:t>
            </a:r>
            <a:endParaRPr lang="en-SG" sz="1800" dirty="0">
              <a:latin typeface="Montserrat SemiBold" pitchFamily="2" charset="0"/>
            </a:endParaRPr>
          </a:p>
        </p:txBody>
      </p:sp>
      <p:sp>
        <p:nvSpPr>
          <p:cNvPr id="12" name="Rectangle 11">
            <a:extLst>
              <a:ext uri="{FF2B5EF4-FFF2-40B4-BE49-F238E27FC236}">
                <a16:creationId xmlns:a16="http://schemas.microsoft.com/office/drawing/2014/main" id="{9E77FFC5-773A-63F4-5272-F2C159FD3B23}"/>
              </a:ext>
            </a:extLst>
          </p:cNvPr>
          <p:cNvSpPr/>
          <p:nvPr/>
        </p:nvSpPr>
        <p:spPr>
          <a:xfrm>
            <a:off x="3748831" y="1665972"/>
            <a:ext cx="510750" cy="4259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0</a:t>
            </a:r>
            <a:endParaRPr lang="en-SG" sz="1800" dirty="0">
              <a:latin typeface="Montserrat SemiBold" pitchFamily="2" charset="0"/>
            </a:endParaRPr>
          </a:p>
        </p:txBody>
      </p:sp>
      <p:cxnSp>
        <p:nvCxnSpPr>
          <p:cNvPr id="14" name="Straight Arrow Connector 13">
            <a:extLst>
              <a:ext uri="{FF2B5EF4-FFF2-40B4-BE49-F238E27FC236}">
                <a16:creationId xmlns:a16="http://schemas.microsoft.com/office/drawing/2014/main" id="{C6AB4DBA-2A56-A209-39D8-777908EE4E62}"/>
              </a:ext>
            </a:extLst>
          </p:cNvPr>
          <p:cNvCxnSpPr/>
          <p:nvPr/>
        </p:nvCxnSpPr>
        <p:spPr>
          <a:xfrm>
            <a:off x="1912561" y="2347200"/>
            <a:ext cx="0" cy="59760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597C880-4C1D-BD8A-2ABF-39A59F7FB5A3}"/>
                  </a:ext>
                </a:extLst>
              </p:cNvPr>
              <p:cNvSpPr txBox="1"/>
              <p:nvPr/>
            </p:nvSpPr>
            <p:spPr>
              <a:xfrm>
                <a:off x="1565866" y="2403690"/>
                <a:ext cx="319242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h</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𝑥</m:t>
                      </m:r>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rPr>
                        <m:t>𝑥</m:t>
                      </m:r>
                      <m:r>
                        <a:rPr lang="en-US" sz="2000" b="0" i="1" smtClean="0">
                          <a:solidFill>
                            <a:schemeClr val="bg1"/>
                          </a:solidFill>
                          <a:latin typeface="Cambria Math" panose="02040503050406030204" pitchFamily="18" charset="0"/>
                        </a:rPr>
                        <m:t> </m:t>
                      </m:r>
                      <m:r>
                        <m:rPr>
                          <m:sty m:val="p"/>
                        </m:rPr>
                        <a:rPr lang="en-US" sz="2000" b="0" i="0" smtClean="0">
                          <a:solidFill>
                            <a:schemeClr val="bg1"/>
                          </a:solidFill>
                          <a:latin typeface="Cambria Math" panose="02040503050406030204" pitchFamily="18" charset="0"/>
                        </a:rPr>
                        <m:t>mod</m:t>
                      </m:r>
                      <m:r>
                        <a:rPr lang="en-US" sz="2000" b="0" i="1" smtClean="0">
                          <a:solidFill>
                            <a:schemeClr val="bg1"/>
                          </a:solidFill>
                          <a:latin typeface="Cambria Math" panose="02040503050406030204" pitchFamily="18" charset="0"/>
                        </a:rPr>
                        <m:t> 7</m:t>
                      </m:r>
                    </m:oMath>
                  </m:oMathPara>
                </a14:m>
                <a:endParaRPr lang="en-SG" sz="2000" dirty="0">
                  <a:solidFill>
                    <a:schemeClr val="bg1"/>
                  </a:solidFill>
                </a:endParaRPr>
              </a:p>
            </p:txBody>
          </p:sp>
        </mc:Choice>
        <mc:Fallback xmlns="">
          <p:sp>
            <p:nvSpPr>
              <p:cNvPr id="15" name="TextBox 14">
                <a:extLst>
                  <a:ext uri="{FF2B5EF4-FFF2-40B4-BE49-F238E27FC236}">
                    <a16:creationId xmlns:a16="http://schemas.microsoft.com/office/drawing/2014/main" id="{7597C880-4C1D-BD8A-2ABF-39A59F7FB5A3}"/>
                  </a:ext>
                </a:extLst>
              </p:cNvPr>
              <p:cNvSpPr txBox="1">
                <a:spLocks noRot="1" noChangeAspect="1" noMove="1" noResize="1" noEditPoints="1" noAdjustHandles="1" noChangeArrowheads="1" noChangeShapeType="1" noTextEdit="1"/>
              </p:cNvSpPr>
              <p:nvPr/>
            </p:nvSpPr>
            <p:spPr>
              <a:xfrm>
                <a:off x="1565866" y="2403690"/>
                <a:ext cx="3192420" cy="400110"/>
              </a:xfrm>
              <a:prstGeom prst="rect">
                <a:avLst/>
              </a:prstGeom>
              <a:blipFill>
                <a:blip r:embed="rId3"/>
                <a:stretch>
                  <a:fillRect/>
                </a:stretch>
              </a:blipFill>
            </p:spPr>
            <p:txBody>
              <a:bodyPr/>
              <a:lstStyle/>
              <a:p>
                <a:r>
                  <a:rPr lang="en-SG">
                    <a:noFill/>
                  </a:rPr>
                  <a:t> </a:t>
                </a:r>
              </a:p>
            </p:txBody>
          </p:sp>
        </mc:Fallback>
      </mc:AlternateContent>
      <p:sp>
        <p:nvSpPr>
          <p:cNvPr id="16" name="Rectangle 15">
            <a:extLst>
              <a:ext uri="{FF2B5EF4-FFF2-40B4-BE49-F238E27FC236}">
                <a16:creationId xmlns:a16="http://schemas.microsoft.com/office/drawing/2014/main" id="{BCD74A80-B220-BB0E-0A95-CE3BC1053B05}"/>
              </a:ext>
            </a:extLst>
          </p:cNvPr>
          <p:cNvSpPr/>
          <p:nvPr/>
        </p:nvSpPr>
        <p:spPr>
          <a:xfrm>
            <a:off x="815056" y="3115602"/>
            <a:ext cx="510750" cy="4259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0</a:t>
            </a:r>
            <a:endParaRPr lang="en-SG" sz="1800" dirty="0">
              <a:latin typeface="Montserrat SemiBold" pitchFamily="2" charset="0"/>
            </a:endParaRPr>
          </a:p>
        </p:txBody>
      </p:sp>
      <p:sp>
        <p:nvSpPr>
          <p:cNvPr id="17" name="Rectangle 16">
            <a:extLst>
              <a:ext uri="{FF2B5EF4-FFF2-40B4-BE49-F238E27FC236}">
                <a16:creationId xmlns:a16="http://schemas.microsoft.com/office/drawing/2014/main" id="{C3A8DB83-9E9F-42F2-05F8-37B99CC6FB0C}"/>
              </a:ext>
            </a:extLst>
          </p:cNvPr>
          <p:cNvSpPr/>
          <p:nvPr/>
        </p:nvSpPr>
        <p:spPr>
          <a:xfrm>
            <a:off x="1401811" y="3115602"/>
            <a:ext cx="510750" cy="4259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3</a:t>
            </a:r>
            <a:endParaRPr lang="en-SG" sz="1800" dirty="0">
              <a:latin typeface="Montserrat SemiBold" pitchFamily="2" charset="0"/>
            </a:endParaRPr>
          </a:p>
        </p:txBody>
      </p:sp>
      <p:sp>
        <p:nvSpPr>
          <p:cNvPr id="18" name="Rectangle 17">
            <a:extLst>
              <a:ext uri="{FF2B5EF4-FFF2-40B4-BE49-F238E27FC236}">
                <a16:creationId xmlns:a16="http://schemas.microsoft.com/office/drawing/2014/main" id="{AD6C8D23-B203-1F34-624B-AB7448F3B463}"/>
              </a:ext>
            </a:extLst>
          </p:cNvPr>
          <p:cNvSpPr/>
          <p:nvPr/>
        </p:nvSpPr>
        <p:spPr>
          <a:xfrm>
            <a:off x="1988566" y="3115602"/>
            <a:ext cx="510750" cy="4259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4</a:t>
            </a:r>
            <a:endParaRPr lang="en-SG" sz="1800" dirty="0">
              <a:latin typeface="Montserrat SemiBold" pitchFamily="2" charset="0"/>
            </a:endParaRPr>
          </a:p>
        </p:txBody>
      </p:sp>
      <p:sp>
        <p:nvSpPr>
          <p:cNvPr id="19" name="Rectangle 18">
            <a:extLst>
              <a:ext uri="{FF2B5EF4-FFF2-40B4-BE49-F238E27FC236}">
                <a16:creationId xmlns:a16="http://schemas.microsoft.com/office/drawing/2014/main" id="{0D2BBFCC-AD2B-045A-09CC-F33D2F64A536}"/>
              </a:ext>
            </a:extLst>
          </p:cNvPr>
          <p:cNvSpPr/>
          <p:nvPr/>
        </p:nvSpPr>
        <p:spPr>
          <a:xfrm>
            <a:off x="2575321" y="3115602"/>
            <a:ext cx="510750" cy="4259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1</a:t>
            </a:r>
            <a:endParaRPr lang="en-SG" sz="1800" dirty="0">
              <a:latin typeface="Montserrat SemiBold" pitchFamily="2" charset="0"/>
            </a:endParaRPr>
          </a:p>
        </p:txBody>
      </p:sp>
      <p:sp>
        <p:nvSpPr>
          <p:cNvPr id="20" name="Rectangle 19">
            <a:extLst>
              <a:ext uri="{FF2B5EF4-FFF2-40B4-BE49-F238E27FC236}">
                <a16:creationId xmlns:a16="http://schemas.microsoft.com/office/drawing/2014/main" id="{89C2A608-42FD-043B-AB25-3F0F6F7DF961}"/>
              </a:ext>
            </a:extLst>
          </p:cNvPr>
          <p:cNvSpPr/>
          <p:nvPr/>
        </p:nvSpPr>
        <p:spPr>
          <a:xfrm>
            <a:off x="3162076" y="3115602"/>
            <a:ext cx="510750" cy="4259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3</a:t>
            </a:r>
            <a:endParaRPr lang="en-SG" sz="1800" dirty="0">
              <a:latin typeface="Montserrat SemiBold" pitchFamily="2" charset="0"/>
            </a:endParaRPr>
          </a:p>
        </p:txBody>
      </p:sp>
      <p:sp>
        <p:nvSpPr>
          <p:cNvPr id="21" name="Rectangle 20">
            <a:extLst>
              <a:ext uri="{FF2B5EF4-FFF2-40B4-BE49-F238E27FC236}">
                <a16:creationId xmlns:a16="http://schemas.microsoft.com/office/drawing/2014/main" id="{A8AA7736-B384-63D6-237D-8A2040F84BC3}"/>
              </a:ext>
            </a:extLst>
          </p:cNvPr>
          <p:cNvSpPr/>
          <p:nvPr/>
        </p:nvSpPr>
        <p:spPr>
          <a:xfrm>
            <a:off x="3748831" y="3115602"/>
            <a:ext cx="510750" cy="4259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0</a:t>
            </a:r>
            <a:endParaRPr lang="en-SG" sz="1800" dirty="0">
              <a:latin typeface="Montserrat SemiBold" pitchFamily="2" charset="0"/>
            </a:endParaRPr>
          </a:p>
        </p:txBody>
      </p:sp>
    </p:spTree>
    <p:extLst>
      <p:ext uri="{BB962C8B-B14F-4D97-AF65-F5344CB8AC3E}">
        <p14:creationId xmlns:p14="http://schemas.microsoft.com/office/powerpoint/2010/main" val="15466076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500"/>
                                        <p:tgtEl>
                                          <p:spTgt spid="2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7" grpId="0" animBg="1"/>
      <p:bldP spid="18" grpId="0" animBg="1"/>
      <p:bldP spid="19" grpId="0" animBg="1"/>
      <p:bldP spid="20" grpId="0" animBg="1"/>
      <p:bldP spid="2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22</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1. Hashing Basics</a:t>
            </a:r>
            <a:endParaRPr dirty="0"/>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657600" y="-582330"/>
            <a:ext cx="687552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[42, 24, 18, 36, 52, 0, 47, 45, 60, 27, 32, 7]</a:t>
            </a:r>
          </a:p>
        </p:txBody>
      </p:sp>
      <p:graphicFrame>
        <p:nvGraphicFramePr>
          <p:cNvPr id="2" name="Table 2">
            <a:extLst>
              <a:ext uri="{FF2B5EF4-FFF2-40B4-BE49-F238E27FC236}">
                <a16:creationId xmlns:a16="http://schemas.microsoft.com/office/drawing/2014/main" id="{CC5A81AE-25CA-1E46-8D91-7A26ABFB6716}"/>
              </a:ext>
            </a:extLst>
          </p:cNvPr>
          <p:cNvGraphicFramePr>
            <a:graphicFrameLocks noGrp="1"/>
          </p:cNvGraphicFramePr>
          <p:nvPr/>
        </p:nvGraphicFramePr>
        <p:xfrm>
          <a:off x="4884420" y="503536"/>
          <a:ext cx="2964180" cy="3991664"/>
        </p:xfrm>
        <a:graphic>
          <a:graphicData uri="http://schemas.openxmlformats.org/drawingml/2006/table">
            <a:tbl>
              <a:tblPr firstRow="1" bandRow="1">
                <a:tableStyleId>{A85E6CE4-1E57-481F-BD9C-CC11F544BC5D}</a:tableStyleId>
              </a:tblPr>
              <a:tblGrid>
                <a:gridCol w="592836">
                  <a:extLst>
                    <a:ext uri="{9D8B030D-6E8A-4147-A177-3AD203B41FA5}">
                      <a16:colId xmlns:a16="http://schemas.microsoft.com/office/drawing/2014/main" val="580190312"/>
                    </a:ext>
                  </a:extLst>
                </a:gridCol>
                <a:gridCol w="592836">
                  <a:extLst>
                    <a:ext uri="{9D8B030D-6E8A-4147-A177-3AD203B41FA5}">
                      <a16:colId xmlns:a16="http://schemas.microsoft.com/office/drawing/2014/main" val="3984891293"/>
                    </a:ext>
                  </a:extLst>
                </a:gridCol>
                <a:gridCol w="592836">
                  <a:extLst>
                    <a:ext uri="{9D8B030D-6E8A-4147-A177-3AD203B41FA5}">
                      <a16:colId xmlns:a16="http://schemas.microsoft.com/office/drawing/2014/main" val="3522602564"/>
                    </a:ext>
                  </a:extLst>
                </a:gridCol>
                <a:gridCol w="592836">
                  <a:extLst>
                    <a:ext uri="{9D8B030D-6E8A-4147-A177-3AD203B41FA5}">
                      <a16:colId xmlns:a16="http://schemas.microsoft.com/office/drawing/2014/main" val="199751733"/>
                    </a:ext>
                  </a:extLst>
                </a:gridCol>
                <a:gridCol w="592836">
                  <a:extLst>
                    <a:ext uri="{9D8B030D-6E8A-4147-A177-3AD203B41FA5}">
                      <a16:colId xmlns:a16="http://schemas.microsoft.com/office/drawing/2014/main" val="3487753965"/>
                    </a:ext>
                  </a:extLst>
                </a:gridCol>
              </a:tblGrid>
              <a:tr h="498958">
                <a:tc>
                  <a:txBody>
                    <a:bodyPr/>
                    <a:lstStyle/>
                    <a:p>
                      <a:pPr algn="ctr"/>
                      <a:endParaRPr lang="en-SG" sz="1800" dirty="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800" dirty="0">
                          <a:solidFill>
                            <a:schemeClr val="bg1"/>
                          </a:solidFill>
                          <a:latin typeface="Montserrat SemiBold" pitchFamily="2" charset="0"/>
                        </a:rPr>
                        <a:t>x</a:t>
                      </a:r>
                      <a:r>
                        <a:rPr lang="en-US" sz="1800" baseline="-25000" dirty="0">
                          <a:solidFill>
                            <a:schemeClr val="bg1"/>
                          </a:solidFill>
                          <a:latin typeface="Montserrat SemiBold" pitchFamily="2" charset="0"/>
                        </a:rPr>
                        <a:t>1</a:t>
                      </a:r>
                      <a:endParaRPr lang="en-SG" sz="1800" dirty="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800" dirty="0">
                          <a:solidFill>
                            <a:schemeClr val="bg1"/>
                          </a:solidFill>
                          <a:latin typeface="Montserrat SemiBold" pitchFamily="2" charset="0"/>
                        </a:rPr>
                        <a:t>x</a:t>
                      </a:r>
                      <a:r>
                        <a:rPr lang="en-US" sz="1800" baseline="-25000" dirty="0">
                          <a:solidFill>
                            <a:schemeClr val="bg1"/>
                          </a:solidFill>
                          <a:latin typeface="Montserrat SemiBold" pitchFamily="2" charset="0"/>
                        </a:rPr>
                        <a:t>2</a:t>
                      </a:r>
                      <a:endParaRPr lang="en-SG" sz="1800" dirty="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800" dirty="0">
                          <a:solidFill>
                            <a:schemeClr val="bg1"/>
                          </a:solidFill>
                          <a:latin typeface="Montserrat SemiBold" pitchFamily="2" charset="0"/>
                        </a:rPr>
                        <a:t>x</a:t>
                      </a:r>
                      <a:r>
                        <a:rPr lang="en-US" sz="1800" baseline="-25000" dirty="0">
                          <a:solidFill>
                            <a:schemeClr val="bg1"/>
                          </a:solidFill>
                          <a:latin typeface="Montserrat SemiBold" pitchFamily="2" charset="0"/>
                        </a:rPr>
                        <a:t>3</a:t>
                      </a:r>
                      <a:endParaRPr lang="en-SG" sz="1800" dirty="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800" dirty="0">
                          <a:solidFill>
                            <a:schemeClr val="bg1"/>
                          </a:solidFill>
                          <a:latin typeface="Montserrat SemiBold" pitchFamily="2" charset="0"/>
                        </a:rPr>
                        <a:t>x</a:t>
                      </a:r>
                      <a:r>
                        <a:rPr lang="en-US" sz="1800" baseline="-25000" dirty="0">
                          <a:solidFill>
                            <a:schemeClr val="bg1"/>
                          </a:solidFill>
                          <a:latin typeface="Montserrat SemiBold" pitchFamily="2" charset="0"/>
                        </a:rPr>
                        <a:t>4</a:t>
                      </a:r>
                      <a:endParaRPr lang="en-SG" sz="1800" dirty="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868354565"/>
                  </a:ext>
                </a:extLst>
              </a:tr>
              <a:tr h="498958">
                <a:tc>
                  <a:txBody>
                    <a:bodyPr/>
                    <a:lstStyle/>
                    <a:p>
                      <a:pPr algn="ctr"/>
                      <a:r>
                        <a:rPr lang="en-US" sz="1800" dirty="0">
                          <a:solidFill>
                            <a:schemeClr val="bg1"/>
                          </a:solidFill>
                          <a:latin typeface="Montserrat SemiBold" pitchFamily="2" charset="0"/>
                        </a:rPr>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dirty="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535529905"/>
                  </a:ext>
                </a:extLst>
              </a:tr>
              <a:tr h="498958">
                <a:tc>
                  <a:txBody>
                    <a:bodyPr/>
                    <a:lstStyle/>
                    <a:p>
                      <a:pPr algn="ctr"/>
                      <a:r>
                        <a:rPr lang="en-US" sz="1800" dirty="0">
                          <a:solidFill>
                            <a:schemeClr val="bg1"/>
                          </a:solidFill>
                          <a:latin typeface="Montserrat SemiBold" pitchFamily="2" charset="0"/>
                        </a:rPr>
                        <a:t>1</a:t>
                      </a:r>
                      <a:endParaRPr lang="en-SG" sz="1800" dirty="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dirty="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134721733"/>
                  </a:ext>
                </a:extLst>
              </a:tr>
              <a:tr h="498958">
                <a:tc>
                  <a:txBody>
                    <a:bodyPr/>
                    <a:lstStyle/>
                    <a:p>
                      <a:pPr algn="ctr"/>
                      <a:r>
                        <a:rPr lang="en-US" sz="1800" dirty="0">
                          <a:solidFill>
                            <a:schemeClr val="bg1"/>
                          </a:solidFill>
                          <a:latin typeface="Montserrat SemiBold" pitchFamily="2" charset="0"/>
                        </a:rPr>
                        <a:t>2</a:t>
                      </a:r>
                      <a:endParaRPr lang="en-SG" sz="1800" dirty="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dirty="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209142184"/>
                  </a:ext>
                </a:extLst>
              </a:tr>
              <a:tr h="498958">
                <a:tc>
                  <a:txBody>
                    <a:bodyPr/>
                    <a:lstStyle/>
                    <a:p>
                      <a:pPr algn="ctr"/>
                      <a:r>
                        <a:rPr lang="en-US" sz="1800" dirty="0">
                          <a:solidFill>
                            <a:schemeClr val="bg1"/>
                          </a:solidFill>
                          <a:latin typeface="Montserrat SemiBold" pitchFamily="2" charset="0"/>
                        </a:rPr>
                        <a:t>3</a:t>
                      </a:r>
                      <a:endParaRPr lang="en-SG" sz="1800" dirty="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dirty="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004898848"/>
                  </a:ext>
                </a:extLst>
              </a:tr>
              <a:tr h="498958">
                <a:tc>
                  <a:txBody>
                    <a:bodyPr/>
                    <a:lstStyle/>
                    <a:p>
                      <a:pPr algn="ctr"/>
                      <a:r>
                        <a:rPr lang="en-US" sz="1800" dirty="0">
                          <a:solidFill>
                            <a:schemeClr val="bg1"/>
                          </a:solidFill>
                          <a:latin typeface="Montserrat SemiBold" pitchFamily="2" charset="0"/>
                        </a:rPr>
                        <a:t>4</a:t>
                      </a:r>
                      <a:endParaRPr lang="en-SG" sz="1800" dirty="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dirty="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735044567"/>
                  </a:ext>
                </a:extLst>
              </a:tr>
              <a:tr h="498958">
                <a:tc>
                  <a:txBody>
                    <a:bodyPr/>
                    <a:lstStyle/>
                    <a:p>
                      <a:pPr algn="ctr"/>
                      <a:r>
                        <a:rPr lang="en-US" sz="1800" dirty="0">
                          <a:solidFill>
                            <a:schemeClr val="bg1"/>
                          </a:solidFill>
                          <a:latin typeface="Montserrat SemiBold" pitchFamily="2" charset="0"/>
                        </a:rPr>
                        <a:t>5</a:t>
                      </a:r>
                      <a:endParaRPr lang="en-SG" sz="1800" dirty="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dirty="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dirty="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0606879"/>
                  </a:ext>
                </a:extLst>
              </a:tr>
              <a:tr h="498958">
                <a:tc>
                  <a:txBody>
                    <a:bodyPr/>
                    <a:lstStyle/>
                    <a:p>
                      <a:pPr algn="ctr"/>
                      <a:r>
                        <a:rPr lang="en-US" sz="1800" dirty="0">
                          <a:solidFill>
                            <a:schemeClr val="bg1"/>
                          </a:solidFill>
                          <a:latin typeface="Montserrat SemiBold" pitchFamily="2" charset="0"/>
                        </a:rPr>
                        <a:t>6</a:t>
                      </a:r>
                      <a:endParaRPr lang="en-SG" sz="1800" dirty="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dirty="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dirty="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043488846"/>
                  </a:ext>
                </a:extLst>
              </a:tr>
            </a:tbl>
          </a:graphicData>
        </a:graphic>
      </p:graphicFrame>
      <p:sp>
        <p:nvSpPr>
          <p:cNvPr id="3" name="Rectangle 2">
            <a:extLst>
              <a:ext uri="{FF2B5EF4-FFF2-40B4-BE49-F238E27FC236}">
                <a16:creationId xmlns:a16="http://schemas.microsoft.com/office/drawing/2014/main" id="{91206432-150C-BC20-1790-D3F86ADDDCFA}"/>
              </a:ext>
            </a:extLst>
          </p:cNvPr>
          <p:cNvSpPr/>
          <p:nvPr/>
        </p:nvSpPr>
        <p:spPr>
          <a:xfrm>
            <a:off x="5521347" y="1037006"/>
            <a:ext cx="510750" cy="4259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42</a:t>
            </a:r>
            <a:endParaRPr lang="en-SG" sz="1800" dirty="0">
              <a:latin typeface="Montserrat SemiBold" pitchFamily="2" charset="0"/>
            </a:endParaRPr>
          </a:p>
        </p:txBody>
      </p:sp>
      <p:sp>
        <p:nvSpPr>
          <p:cNvPr id="8" name="Rectangle 7">
            <a:extLst>
              <a:ext uri="{FF2B5EF4-FFF2-40B4-BE49-F238E27FC236}">
                <a16:creationId xmlns:a16="http://schemas.microsoft.com/office/drawing/2014/main" id="{37EA51B0-EBAE-CD93-F843-7B984110901C}"/>
              </a:ext>
            </a:extLst>
          </p:cNvPr>
          <p:cNvSpPr/>
          <p:nvPr/>
        </p:nvSpPr>
        <p:spPr>
          <a:xfrm>
            <a:off x="5521347" y="2536290"/>
            <a:ext cx="510750" cy="4259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24</a:t>
            </a:r>
            <a:endParaRPr lang="en-SG" sz="1800" dirty="0">
              <a:latin typeface="Montserrat SemiBold" pitchFamily="2" charset="0"/>
            </a:endParaRPr>
          </a:p>
        </p:txBody>
      </p:sp>
      <p:sp>
        <p:nvSpPr>
          <p:cNvPr id="9" name="Rectangle 8">
            <a:extLst>
              <a:ext uri="{FF2B5EF4-FFF2-40B4-BE49-F238E27FC236}">
                <a16:creationId xmlns:a16="http://schemas.microsoft.com/office/drawing/2014/main" id="{7861A884-CD3E-6DE0-6D88-71C67BCA853F}"/>
              </a:ext>
            </a:extLst>
          </p:cNvPr>
          <p:cNvSpPr/>
          <p:nvPr/>
        </p:nvSpPr>
        <p:spPr>
          <a:xfrm>
            <a:off x="5521347" y="3026149"/>
            <a:ext cx="510750" cy="4259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18</a:t>
            </a:r>
            <a:endParaRPr lang="en-SG" sz="1800" dirty="0">
              <a:latin typeface="Montserrat SemiBold" pitchFamily="2" charset="0"/>
            </a:endParaRPr>
          </a:p>
        </p:txBody>
      </p:sp>
      <p:sp>
        <p:nvSpPr>
          <p:cNvPr id="10" name="Rectangle 9">
            <a:extLst>
              <a:ext uri="{FF2B5EF4-FFF2-40B4-BE49-F238E27FC236}">
                <a16:creationId xmlns:a16="http://schemas.microsoft.com/office/drawing/2014/main" id="{13DB39F8-7E02-FFDC-C857-1084BD3E3B42}"/>
              </a:ext>
            </a:extLst>
          </p:cNvPr>
          <p:cNvSpPr/>
          <p:nvPr/>
        </p:nvSpPr>
        <p:spPr>
          <a:xfrm>
            <a:off x="5521347" y="1534485"/>
            <a:ext cx="510750" cy="4259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36</a:t>
            </a:r>
            <a:endParaRPr lang="en-SG" sz="1800" dirty="0">
              <a:latin typeface="Montserrat SemiBold" pitchFamily="2" charset="0"/>
            </a:endParaRPr>
          </a:p>
        </p:txBody>
      </p:sp>
      <p:sp>
        <p:nvSpPr>
          <p:cNvPr id="11" name="Rectangle 10">
            <a:extLst>
              <a:ext uri="{FF2B5EF4-FFF2-40B4-BE49-F238E27FC236}">
                <a16:creationId xmlns:a16="http://schemas.microsoft.com/office/drawing/2014/main" id="{30966FC2-CE03-7253-F0C3-500567863985}"/>
              </a:ext>
            </a:extLst>
          </p:cNvPr>
          <p:cNvSpPr/>
          <p:nvPr/>
        </p:nvSpPr>
        <p:spPr>
          <a:xfrm>
            <a:off x="6111135" y="2536290"/>
            <a:ext cx="510750" cy="4259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52</a:t>
            </a:r>
            <a:endParaRPr lang="en-SG" sz="1800" dirty="0">
              <a:latin typeface="Montserrat SemiBold" pitchFamily="2" charset="0"/>
            </a:endParaRPr>
          </a:p>
        </p:txBody>
      </p:sp>
      <p:sp>
        <p:nvSpPr>
          <p:cNvPr id="12" name="Rectangle 11">
            <a:extLst>
              <a:ext uri="{FF2B5EF4-FFF2-40B4-BE49-F238E27FC236}">
                <a16:creationId xmlns:a16="http://schemas.microsoft.com/office/drawing/2014/main" id="{9E77FFC5-773A-63F4-5272-F2C159FD3B23}"/>
              </a:ext>
            </a:extLst>
          </p:cNvPr>
          <p:cNvSpPr/>
          <p:nvPr/>
        </p:nvSpPr>
        <p:spPr>
          <a:xfrm>
            <a:off x="6111135" y="1037006"/>
            <a:ext cx="510750" cy="4259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0</a:t>
            </a:r>
            <a:endParaRPr lang="en-SG" sz="1800" dirty="0">
              <a:latin typeface="Montserrat SemiBold" pitchFamily="2" charset="0"/>
            </a:endParaRPr>
          </a:p>
        </p:txBody>
      </p:sp>
      <p:sp>
        <p:nvSpPr>
          <p:cNvPr id="16" name="Rectangle 15">
            <a:extLst>
              <a:ext uri="{FF2B5EF4-FFF2-40B4-BE49-F238E27FC236}">
                <a16:creationId xmlns:a16="http://schemas.microsoft.com/office/drawing/2014/main" id="{BCD74A80-B220-BB0E-0A95-CE3BC1053B05}"/>
              </a:ext>
            </a:extLst>
          </p:cNvPr>
          <p:cNvSpPr/>
          <p:nvPr/>
        </p:nvSpPr>
        <p:spPr>
          <a:xfrm>
            <a:off x="4931559" y="1037006"/>
            <a:ext cx="510750" cy="4259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0</a:t>
            </a:r>
            <a:endParaRPr lang="en-SG" sz="1800" dirty="0">
              <a:latin typeface="Montserrat SemiBold" pitchFamily="2" charset="0"/>
            </a:endParaRPr>
          </a:p>
        </p:txBody>
      </p:sp>
      <p:sp>
        <p:nvSpPr>
          <p:cNvPr id="17" name="Rectangle 16">
            <a:extLst>
              <a:ext uri="{FF2B5EF4-FFF2-40B4-BE49-F238E27FC236}">
                <a16:creationId xmlns:a16="http://schemas.microsoft.com/office/drawing/2014/main" id="{C3A8DB83-9E9F-42F2-05F8-37B99CC6FB0C}"/>
              </a:ext>
            </a:extLst>
          </p:cNvPr>
          <p:cNvSpPr/>
          <p:nvPr/>
        </p:nvSpPr>
        <p:spPr>
          <a:xfrm>
            <a:off x="4931559" y="2536290"/>
            <a:ext cx="510750" cy="4259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3</a:t>
            </a:r>
            <a:endParaRPr lang="en-SG" sz="1800" dirty="0">
              <a:latin typeface="Montserrat SemiBold" pitchFamily="2" charset="0"/>
            </a:endParaRPr>
          </a:p>
        </p:txBody>
      </p:sp>
      <p:sp>
        <p:nvSpPr>
          <p:cNvPr id="18" name="Rectangle 17">
            <a:extLst>
              <a:ext uri="{FF2B5EF4-FFF2-40B4-BE49-F238E27FC236}">
                <a16:creationId xmlns:a16="http://schemas.microsoft.com/office/drawing/2014/main" id="{AD6C8D23-B203-1F34-624B-AB7448F3B463}"/>
              </a:ext>
            </a:extLst>
          </p:cNvPr>
          <p:cNvSpPr/>
          <p:nvPr/>
        </p:nvSpPr>
        <p:spPr>
          <a:xfrm>
            <a:off x="4931559" y="3031434"/>
            <a:ext cx="510750" cy="4259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4</a:t>
            </a:r>
            <a:endParaRPr lang="en-SG" sz="1800" dirty="0">
              <a:latin typeface="Montserrat SemiBold" pitchFamily="2" charset="0"/>
            </a:endParaRPr>
          </a:p>
        </p:txBody>
      </p:sp>
      <p:sp>
        <p:nvSpPr>
          <p:cNvPr id="19" name="Rectangle 18">
            <a:extLst>
              <a:ext uri="{FF2B5EF4-FFF2-40B4-BE49-F238E27FC236}">
                <a16:creationId xmlns:a16="http://schemas.microsoft.com/office/drawing/2014/main" id="{0D2BBFCC-AD2B-045A-09CC-F33D2F64A536}"/>
              </a:ext>
            </a:extLst>
          </p:cNvPr>
          <p:cNvSpPr/>
          <p:nvPr/>
        </p:nvSpPr>
        <p:spPr>
          <a:xfrm>
            <a:off x="4931559" y="1534485"/>
            <a:ext cx="510750" cy="4259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1</a:t>
            </a:r>
            <a:endParaRPr lang="en-SG" sz="1800" dirty="0">
              <a:latin typeface="Montserrat SemiBold" pitchFamily="2" charset="0"/>
            </a:endParaRPr>
          </a:p>
        </p:txBody>
      </p:sp>
      <p:sp>
        <p:nvSpPr>
          <p:cNvPr id="20" name="Rectangle 19">
            <a:extLst>
              <a:ext uri="{FF2B5EF4-FFF2-40B4-BE49-F238E27FC236}">
                <a16:creationId xmlns:a16="http://schemas.microsoft.com/office/drawing/2014/main" id="{89C2A608-42FD-043B-AB25-3F0F6F7DF961}"/>
              </a:ext>
            </a:extLst>
          </p:cNvPr>
          <p:cNvSpPr/>
          <p:nvPr/>
        </p:nvSpPr>
        <p:spPr>
          <a:xfrm>
            <a:off x="4931559" y="2536290"/>
            <a:ext cx="510750" cy="4259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3</a:t>
            </a:r>
            <a:endParaRPr lang="en-SG" sz="1800" dirty="0">
              <a:latin typeface="Montserrat SemiBold" pitchFamily="2" charset="0"/>
            </a:endParaRPr>
          </a:p>
        </p:txBody>
      </p:sp>
      <p:sp>
        <p:nvSpPr>
          <p:cNvPr id="21" name="Rectangle 20">
            <a:extLst>
              <a:ext uri="{FF2B5EF4-FFF2-40B4-BE49-F238E27FC236}">
                <a16:creationId xmlns:a16="http://schemas.microsoft.com/office/drawing/2014/main" id="{A8AA7736-B384-63D6-237D-8A2040F84BC3}"/>
              </a:ext>
            </a:extLst>
          </p:cNvPr>
          <p:cNvSpPr/>
          <p:nvPr/>
        </p:nvSpPr>
        <p:spPr>
          <a:xfrm>
            <a:off x="4931559" y="1037006"/>
            <a:ext cx="510750" cy="4259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0</a:t>
            </a:r>
            <a:endParaRPr lang="en-SG" sz="1800" dirty="0">
              <a:latin typeface="Montserrat SemiBold" pitchFamily="2" charset="0"/>
            </a:endParaRPr>
          </a:p>
        </p:txBody>
      </p:sp>
    </p:spTree>
    <p:extLst>
      <p:ext uri="{BB962C8B-B14F-4D97-AF65-F5344CB8AC3E}">
        <p14:creationId xmlns:p14="http://schemas.microsoft.com/office/powerpoint/2010/main" val="31064762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23</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1. Hashing Basics</a:t>
            </a:r>
            <a:endParaRPr dirty="0"/>
          </a:p>
        </p:txBody>
      </p:sp>
      <p:sp>
        <p:nvSpPr>
          <p:cNvPr id="3" name="Rectangle 2">
            <a:extLst>
              <a:ext uri="{FF2B5EF4-FFF2-40B4-BE49-F238E27FC236}">
                <a16:creationId xmlns:a16="http://schemas.microsoft.com/office/drawing/2014/main" id="{91206432-150C-BC20-1790-D3F86ADDDCFA}"/>
              </a:ext>
            </a:extLst>
          </p:cNvPr>
          <p:cNvSpPr/>
          <p:nvPr/>
        </p:nvSpPr>
        <p:spPr>
          <a:xfrm>
            <a:off x="815056" y="1665972"/>
            <a:ext cx="510750" cy="4259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47</a:t>
            </a:r>
            <a:endParaRPr lang="en-SG" sz="1800" dirty="0">
              <a:latin typeface="Montserrat SemiBold" pitchFamily="2" charset="0"/>
            </a:endParaRPr>
          </a:p>
        </p:txBody>
      </p:sp>
      <p:sp>
        <p:nvSpPr>
          <p:cNvPr id="8" name="Rectangle 7">
            <a:extLst>
              <a:ext uri="{FF2B5EF4-FFF2-40B4-BE49-F238E27FC236}">
                <a16:creationId xmlns:a16="http://schemas.microsoft.com/office/drawing/2014/main" id="{37EA51B0-EBAE-CD93-F843-7B984110901C}"/>
              </a:ext>
            </a:extLst>
          </p:cNvPr>
          <p:cNvSpPr/>
          <p:nvPr/>
        </p:nvSpPr>
        <p:spPr>
          <a:xfrm>
            <a:off x="1401811" y="1665972"/>
            <a:ext cx="510750" cy="4259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45</a:t>
            </a:r>
            <a:endParaRPr lang="en-SG" sz="1800" dirty="0">
              <a:latin typeface="Montserrat SemiBold" pitchFamily="2" charset="0"/>
            </a:endParaRPr>
          </a:p>
        </p:txBody>
      </p:sp>
      <p:sp>
        <p:nvSpPr>
          <p:cNvPr id="9" name="Rectangle 8">
            <a:extLst>
              <a:ext uri="{FF2B5EF4-FFF2-40B4-BE49-F238E27FC236}">
                <a16:creationId xmlns:a16="http://schemas.microsoft.com/office/drawing/2014/main" id="{7861A884-CD3E-6DE0-6D88-71C67BCA853F}"/>
              </a:ext>
            </a:extLst>
          </p:cNvPr>
          <p:cNvSpPr/>
          <p:nvPr/>
        </p:nvSpPr>
        <p:spPr>
          <a:xfrm>
            <a:off x="1988566" y="1665972"/>
            <a:ext cx="510750" cy="4259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60</a:t>
            </a:r>
            <a:endParaRPr lang="en-SG" sz="1800" dirty="0">
              <a:latin typeface="Montserrat SemiBold" pitchFamily="2" charset="0"/>
            </a:endParaRPr>
          </a:p>
        </p:txBody>
      </p:sp>
      <p:sp>
        <p:nvSpPr>
          <p:cNvPr id="10" name="Rectangle 9">
            <a:extLst>
              <a:ext uri="{FF2B5EF4-FFF2-40B4-BE49-F238E27FC236}">
                <a16:creationId xmlns:a16="http://schemas.microsoft.com/office/drawing/2014/main" id="{13DB39F8-7E02-FFDC-C857-1084BD3E3B42}"/>
              </a:ext>
            </a:extLst>
          </p:cNvPr>
          <p:cNvSpPr/>
          <p:nvPr/>
        </p:nvSpPr>
        <p:spPr>
          <a:xfrm>
            <a:off x="2575321" y="1665972"/>
            <a:ext cx="510750" cy="4259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27</a:t>
            </a:r>
            <a:endParaRPr lang="en-SG" sz="1800" dirty="0">
              <a:latin typeface="Montserrat SemiBold" pitchFamily="2" charset="0"/>
            </a:endParaRPr>
          </a:p>
        </p:txBody>
      </p:sp>
      <p:sp>
        <p:nvSpPr>
          <p:cNvPr id="11" name="Rectangle 10">
            <a:extLst>
              <a:ext uri="{FF2B5EF4-FFF2-40B4-BE49-F238E27FC236}">
                <a16:creationId xmlns:a16="http://schemas.microsoft.com/office/drawing/2014/main" id="{30966FC2-CE03-7253-F0C3-500567863985}"/>
              </a:ext>
            </a:extLst>
          </p:cNvPr>
          <p:cNvSpPr/>
          <p:nvPr/>
        </p:nvSpPr>
        <p:spPr>
          <a:xfrm>
            <a:off x="3162076" y="1665972"/>
            <a:ext cx="510750" cy="4259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32</a:t>
            </a:r>
            <a:endParaRPr lang="en-SG" sz="1800" dirty="0">
              <a:latin typeface="Montserrat SemiBold" pitchFamily="2" charset="0"/>
            </a:endParaRPr>
          </a:p>
        </p:txBody>
      </p:sp>
      <p:sp>
        <p:nvSpPr>
          <p:cNvPr id="12" name="Rectangle 11">
            <a:extLst>
              <a:ext uri="{FF2B5EF4-FFF2-40B4-BE49-F238E27FC236}">
                <a16:creationId xmlns:a16="http://schemas.microsoft.com/office/drawing/2014/main" id="{9E77FFC5-773A-63F4-5272-F2C159FD3B23}"/>
              </a:ext>
            </a:extLst>
          </p:cNvPr>
          <p:cNvSpPr/>
          <p:nvPr/>
        </p:nvSpPr>
        <p:spPr>
          <a:xfrm>
            <a:off x="3748831" y="1665972"/>
            <a:ext cx="510750" cy="4259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7</a:t>
            </a:r>
            <a:endParaRPr lang="en-SG" sz="1800" dirty="0">
              <a:latin typeface="Montserrat SemiBold" pitchFamily="2" charset="0"/>
            </a:endParaRPr>
          </a:p>
        </p:txBody>
      </p:sp>
      <p:sp>
        <p:nvSpPr>
          <p:cNvPr id="16" name="Rectangle 15">
            <a:extLst>
              <a:ext uri="{FF2B5EF4-FFF2-40B4-BE49-F238E27FC236}">
                <a16:creationId xmlns:a16="http://schemas.microsoft.com/office/drawing/2014/main" id="{BCD74A80-B220-BB0E-0A95-CE3BC1053B05}"/>
              </a:ext>
            </a:extLst>
          </p:cNvPr>
          <p:cNvSpPr/>
          <p:nvPr/>
        </p:nvSpPr>
        <p:spPr>
          <a:xfrm>
            <a:off x="815056" y="3115602"/>
            <a:ext cx="510750" cy="4259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5</a:t>
            </a:r>
            <a:endParaRPr lang="en-SG" sz="1800" dirty="0">
              <a:latin typeface="Montserrat SemiBold" pitchFamily="2" charset="0"/>
            </a:endParaRPr>
          </a:p>
        </p:txBody>
      </p:sp>
      <p:sp>
        <p:nvSpPr>
          <p:cNvPr id="17" name="Rectangle 16">
            <a:extLst>
              <a:ext uri="{FF2B5EF4-FFF2-40B4-BE49-F238E27FC236}">
                <a16:creationId xmlns:a16="http://schemas.microsoft.com/office/drawing/2014/main" id="{C3A8DB83-9E9F-42F2-05F8-37B99CC6FB0C}"/>
              </a:ext>
            </a:extLst>
          </p:cNvPr>
          <p:cNvSpPr/>
          <p:nvPr/>
        </p:nvSpPr>
        <p:spPr>
          <a:xfrm>
            <a:off x="1401811" y="3115602"/>
            <a:ext cx="510750" cy="4259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3</a:t>
            </a:r>
            <a:endParaRPr lang="en-SG" sz="1800" dirty="0">
              <a:latin typeface="Montserrat SemiBold" pitchFamily="2" charset="0"/>
            </a:endParaRPr>
          </a:p>
        </p:txBody>
      </p:sp>
      <p:sp>
        <p:nvSpPr>
          <p:cNvPr id="18" name="Rectangle 17">
            <a:extLst>
              <a:ext uri="{FF2B5EF4-FFF2-40B4-BE49-F238E27FC236}">
                <a16:creationId xmlns:a16="http://schemas.microsoft.com/office/drawing/2014/main" id="{AD6C8D23-B203-1F34-624B-AB7448F3B463}"/>
              </a:ext>
            </a:extLst>
          </p:cNvPr>
          <p:cNvSpPr/>
          <p:nvPr/>
        </p:nvSpPr>
        <p:spPr>
          <a:xfrm>
            <a:off x="1988566" y="3115602"/>
            <a:ext cx="510750" cy="4259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4</a:t>
            </a:r>
            <a:endParaRPr lang="en-SG" sz="1800" dirty="0">
              <a:latin typeface="Montserrat SemiBold" pitchFamily="2" charset="0"/>
            </a:endParaRPr>
          </a:p>
        </p:txBody>
      </p:sp>
      <p:sp>
        <p:nvSpPr>
          <p:cNvPr id="19" name="Rectangle 18">
            <a:extLst>
              <a:ext uri="{FF2B5EF4-FFF2-40B4-BE49-F238E27FC236}">
                <a16:creationId xmlns:a16="http://schemas.microsoft.com/office/drawing/2014/main" id="{0D2BBFCC-AD2B-045A-09CC-F33D2F64A536}"/>
              </a:ext>
            </a:extLst>
          </p:cNvPr>
          <p:cNvSpPr/>
          <p:nvPr/>
        </p:nvSpPr>
        <p:spPr>
          <a:xfrm>
            <a:off x="2575321" y="3115602"/>
            <a:ext cx="510750" cy="4259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6</a:t>
            </a:r>
            <a:endParaRPr lang="en-SG" sz="1800" dirty="0">
              <a:latin typeface="Montserrat SemiBold" pitchFamily="2" charset="0"/>
            </a:endParaRPr>
          </a:p>
        </p:txBody>
      </p:sp>
      <p:sp>
        <p:nvSpPr>
          <p:cNvPr id="20" name="Rectangle 19">
            <a:extLst>
              <a:ext uri="{FF2B5EF4-FFF2-40B4-BE49-F238E27FC236}">
                <a16:creationId xmlns:a16="http://schemas.microsoft.com/office/drawing/2014/main" id="{89C2A608-42FD-043B-AB25-3F0F6F7DF961}"/>
              </a:ext>
            </a:extLst>
          </p:cNvPr>
          <p:cNvSpPr/>
          <p:nvPr/>
        </p:nvSpPr>
        <p:spPr>
          <a:xfrm>
            <a:off x="3162076" y="3115602"/>
            <a:ext cx="510750" cy="4259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4</a:t>
            </a:r>
            <a:endParaRPr lang="en-SG" sz="1800" dirty="0">
              <a:latin typeface="Montserrat SemiBold" pitchFamily="2" charset="0"/>
            </a:endParaRPr>
          </a:p>
        </p:txBody>
      </p:sp>
      <p:sp>
        <p:nvSpPr>
          <p:cNvPr id="21" name="Rectangle 20">
            <a:extLst>
              <a:ext uri="{FF2B5EF4-FFF2-40B4-BE49-F238E27FC236}">
                <a16:creationId xmlns:a16="http://schemas.microsoft.com/office/drawing/2014/main" id="{A8AA7736-B384-63D6-237D-8A2040F84BC3}"/>
              </a:ext>
            </a:extLst>
          </p:cNvPr>
          <p:cNvSpPr/>
          <p:nvPr/>
        </p:nvSpPr>
        <p:spPr>
          <a:xfrm>
            <a:off x="3748831" y="3115602"/>
            <a:ext cx="510750" cy="4259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0</a:t>
            </a:r>
            <a:endParaRPr lang="en-SG" sz="1800" dirty="0">
              <a:latin typeface="Montserrat SemiBold" pitchFamily="2" charset="0"/>
            </a:endParaRPr>
          </a:p>
        </p:txBody>
      </p:sp>
      <p:graphicFrame>
        <p:nvGraphicFramePr>
          <p:cNvPr id="4" name="Table 2">
            <a:extLst>
              <a:ext uri="{FF2B5EF4-FFF2-40B4-BE49-F238E27FC236}">
                <a16:creationId xmlns:a16="http://schemas.microsoft.com/office/drawing/2014/main" id="{4FE4A4FB-7692-9629-9FDB-91C582D85D9E}"/>
              </a:ext>
            </a:extLst>
          </p:cNvPr>
          <p:cNvGraphicFramePr>
            <a:graphicFrameLocks noGrp="1"/>
          </p:cNvGraphicFramePr>
          <p:nvPr/>
        </p:nvGraphicFramePr>
        <p:xfrm>
          <a:off x="4884420" y="503536"/>
          <a:ext cx="2964180" cy="3991664"/>
        </p:xfrm>
        <a:graphic>
          <a:graphicData uri="http://schemas.openxmlformats.org/drawingml/2006/table">
            <a:tbl>
              <a:tblPr firstRow="1" bandRow="1">
                <a:tableStyleId>{A85E6CE4-1E57-481F-BD9C-CC11F544BC5D}</a:tableStyleId>
              </a:tblPr>
              <a:tblGrid>
                <a:gridCol w="592836">
                  <a:extLst>
                    <a:ext uri="{9D8B030D-6E8A-4147-A177-3AD203B41FA5}">
                      <a16:colId xmlns:a16="http://schemas.microsoft.com/office/drawing/2014/main" val="580190312"/>
                    </a:ext>
                  </a:extLst>
                </a:gridCol>
                <a:gridCol w="592836">
                  <a:extLst>
                    <a:ext uri="{9D8B030D-6E8A-4147-A177-3AD203B41FA5}">
                      <a16:colId xmlns:a16="http://schemas.microsoft.com/office/drawing/2014/main" val="3984891293"/>
                    </a:ext>
                  </a:extLst>
                </a:gridCol>
                <a:gridCol w="592836">
                  <a:extLst>
                    <a:ext uri="{9D8B030D-6E8A-4147-A177-3AD203B41FA5}">
                      <a16:colId xmlns:a16="http://schemas.microsoft.com/office/drawing/2014/main" val="3522602564"/>
                    </a:ext>
                  </a:extLst>
                </a:gridCol>
                <a:gridCol w="592836">
                  <a:extLst>
                    <a:ext uri="{9D8B030D-6E8A-4147-A177-3AD203B41FA5}">
                      <a16:colId xmlns:a16="http://schemas.microsoft.com/office/drawing/2014/main" val="199751733"/>
                    </a:ext>
                  </a:extLst>
                </a:gridCol>
                <a:gridCol w="592836">
                  <a:extLst>
                    <a:ext uri="{9D8B030D-6E8A-4147-A177-3AD203B41FA5}">
                      <a16:colId xmlns:a16="http://schemas.microsoft.com/office/drawing/2014/main" val="3487753965"/>
                    </a:ext>
                  </a:extLst>
                </a:gridCol>
              </a:tblGrid>
              <a:tr h="498958">
                <a:tc>
                  <a:txBody>
                    <a:bodyPr/>
                    <a:lstStyle/>
                    <a:p>
                      <a:pPr algn="ctr"/>
                      <a:endParaRPr lang="en-SG" sz="1800" dirty="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800" dirty="0">
                          <a:solidFill>
                            <a:schemeClr val="bg1"/>
                          </a:solidFill>
                          <a:latin typeface="Montserrat SemiBold" pitchFamily="2" charset="0"/>
                        </a:rPr>
                        <a:t>x</a:t>
                      </a:r>
                      <a:r>
                        <a:rPr lang="en-US" sz="1800" baseline="-25000" dirty="0">
                          <a:solidFill>
                            <a:schemeClr val="bg1"/>
                          </a:solidFill>
                          <a:latin typeface="Montserrat SemiBold" pitchFamily="2" charset="0"/>
                        </a:rPr>
                        <a:t>1</a:t>
                      </a:r>
                      <a:endParaRPr lang="en-SG" sz="1800" dirty="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800" dirty="0">
                          <a:solidFill>
                            <a:schemeClr val="bg1"/>
                          </a:solidFill>
                          <a:latin typeface="Montserrat SemiBold" pitchFamily="2" charset="0"/>
                        </a:rPr>
                        <a:t>x</a:t>
                      </a:r>
                      <a:r>
                        <a:rPr lang="en-US" sz="1800" baseline="-25000" dirty="0">
                          <a:solidFill>
                            <a:schemeClr val="bg1"/>
                          </a:solidFill>
                          <a:latin typeface="Montserrat SemiBold" pitchFamily="2" charset="0"/>
                        </a:rPr>
                        <a:t>2</a:t>
                      </a:r>
                      <a:endParaRPr lang="en-SG" sz="1800" dirty="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800" dirty="0">
                          <a:solidFill>
                            <a:schemeClr val="bg1"/>
                          </a:solidFill>
                          <a:latin typeface="Montserrat SemiBold" pitchFamily="2" charset="0"/>
                        </a:rPr>
                        <a:t>x</a:t>
                      </a:r>
                      <a:r>
                        <a:rPr lang="en-US" sz="1800" baseline="-25000" dirty="0">
                          <a:solidFill>
                            <a:schemeClr val="bg1"/>
                          </a:solidFill>
                          <a:latin typeface="Montserrat SemiBold" pitchFamily="2" charset="0"/>
                        </a:rPr>
                        <a:t>3</a:t>
                      </a:r>
                      <a:endParaRPr lang="en-SG" sz="1800" dirty="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800" dirty="0">
                          <a:solidFill>
                            <a:schemeClr val="bg1"/>
                          </a:solidFill>
                          <a:latin typeface="Montserrat SemiBold" pitchFamily="2" charset="0"/>
                        </a:rPr>
                        <a:t>x</a:t>
                      </a:r>
                      <a:r>
                        <a:rPr lang="en-US" sz="1800" baseline="-25000" dirty="0">
                          <a:solidFill>
                            <a:schemeClr val="bg1"/>
                          </a:solidFill>
                          <a:latin typeface="Montserrat SemiBold" pitchFamily="2" charset="0"/>
                        </a:rPr>
                        <a:t>4</a:t>
                      </a:r>
                      <a:endParaRPr lang="en-SG" sz="1800" dirty="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868354565"/>
                  </a:ext>
                </a:extLst>
              </a:tr>
              <a:tr h="498958">
                <a:tc>
                  <a:txBody>
                    <a:bodyPr/>
                    <a:lstStyle/>
                    <a:p>
                      <a:pPr algn="ctr"/>
                      <a:r>
                        <a:rPr lang="en-US" sz="1800" dirty="0">
                          <a:solidFill>
                            <a:schemeClr val="bg1"/>
                          </a:solidFill>
                          <a:latin typeface="Montserrat SemiBold" pitchFamily="2" charset="0"/>
                        </a:rPr>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dirty="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535529905"/>
                  </a:ext>
                </a:extLst>
              </a:tr>
              <a:tr h="498958">
                <a:tc>
                  <a:txBody>
                    <a:bodyPr/>
                    <a:lstStyle/>
                    <a:p>
                      <a:pPr algn="ctr"/>
                      <a:r>
                        <a:rPr lang="en-US" sz="1800" dirty="0">
                          <a:solidFill>
                            <a:schemeClr val="bg1"/>
                          </a:solidFill>
                          <a:latin typeface="Montserrat SemiBold" pitchFamily="2" charset="0"/>
                        </a:rPr>
                        <a:t>1</a:t>
                      </a:r>
                      <a:endParaRPr lang="en-SG" sz="1800" dirty="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dirty="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134721733"/>
                  </a:ext>
                </a:extLst>
              </a:tr>
              <a:tr h="498958">
                <a:tc>
                  <a:txBody>
                    <a:bodyPr/>
                    <a:lstStyle/>
                    <a:p>
                      <a:pPr algn="ctr"/>
                      <a:r>
                        <a:rPr lang="en-US" sz="1800" dirty="0">
                          <a:solidFill>
                            <a:schemeClr val="bg1"/>
                          </a:solidFill>
                          <a:latin typeface="Montserrat SemiBold" pitchFamily="2" charset="0"/>
                        </a:rPr>
                        <a:t>2</a:t>
                      </a:r>
                      <a:endParaRPr lang="en-SG" sz="1800" dirty="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dirty="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209142184"/>
                  </a:ext>
                </a:extLst>
              </a:tr>
              <a:tr h="498958">
                <a:tc>
                  <a:txBody>
                    <a:bodyPr/>
                    <a:lstStyle/>
                    <a:p>
                      <a:pPr algn="ctr"/>
                      <a:r>
                        <a:rPr lang="en-US" sz="1800" dirty="0">
                          <a:solidFill>
                            <a:schemeClr val="bg1"/>
                          </a:solidFill>
                          <a:latin typeface="Montserrat SemiBold" pitchFamily="2" charset="0"/>
                        </a:rPr>
                        <a:t>3</a:t>
                      </a:r>
                      <a:endParaRPr lang="en-SG" sz="1800" dirty="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dirty="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004898848"/>
                  </a:ext>
                </a:extLst>
              </a:tr>
              <a:tr h="498958">
                <a:tc>
                  <a:txBody>
                    <a:bodyPr/>
                    <a:lstStyle/>
                    <a:p>
                      <a:pPr algn="ctr"/>
                      <a:r>
                        <a:rPr lang="en-US" sz="1800" dirty="0">
                          <a:solidFill>
                            <a:schemeClr val="bg1"/>
                          </a:solidFill>
                          <a:latin typeface="Montserrat SemiBold" pitchFamily="2" charset="0"/>
                        </a:rPr>
                        <a:t>4</a:t>
                      </a:r>
                      <a:endParaRPr lang="en-SG" sz="1800" dirty="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dirty="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735044567"/>
                  </a:ext>
                </a:extLst>
              </a:tr>
              <a:tr h="498958">
                <a:tc>
                  <a:txBody>
                    <a:bodyPr/>
                    <a:lstStyle/>
                    <a:p>
                      <a:pPr algn="ctr"/>
                      <a:r>
                        <a:rPr lang="en-US" sz="1800" dirty="0">
                          <a:solidFill>
                            <a:schemeClr val="bg1"/>
                          </a:solidFill>
                          <a:latin typeface="Montserrat SemiBold" pitchFamily="2" charset="0"/>
                        </a:rPr>
                        <a:t>5</a:t>
                      </a:r>
                      <a:endParaRPr lang="en-SG" sz="1800" dirty="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dirty="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dirty="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0606879"/>
                  </a:ext>
                </a:extLst>
              </a:tr>
              <a:tr h="498958">
                <a:tc>
                  <a:txBody>
                    <a:bodyPr/>
                    <a:lstStyle/>
                    <a:p>
                      <a:pPr algn="ctr"/>
                      <a:r>
                        <a:rPr lang="en-US" sz="1800" dirty="0">
                          <a:solidFill>
                            <a:schemeClr val="bg1"/>
                          </a:solidFill>
                          <a:latin typeface="Montserrat SemiBold" pitchFamily="2" charset="0"/>
                        </a:rPr>
                        <a:t>6</a:t>
                      </a:r>
                      <a:endParaRPr lang="en-SG" sz="1800" dirty="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dirty="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dirty="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043488846"/>
                  </a:ext>
                </a:extLst>
              </a:tr>
            </a:tbl>
          </a:graphicData>
        </a:graphic>
      </p:graphicFrame>
      <p:sp>
        <p:nvSpPr>
          <p:cNvPr id="5" name="Rectangle 4">
            <a:extLst>
              <a:ext uri="{FF2B5EF4-FFF2-40B4-BE49-F238E27FC236}">
                <a16:creationId xmlns:a16="http://schemas.microsoft.com/office/drawing/2014/main" id="{4E909811-D132-22BE-81CC-4B2F39380B28}"/>
              </a:ext>
            </a:extLst>
          </p:cNvPr>
          <p:cNvSpPr/>
          <p:nvPr/>
        </p:nvSpPr>
        <p:spPr>
          <a:xfrm>
            <a:off x="5521347" y="1037006"/>
            <a:ext cx="510750" cy="4259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42</a:t>
            </a:r>
            <a:endParaRPr lang="en-SG" sz="1800" dirty="0">
              <a:latin typeface="Montserrat SemiBold" pitchFamily="2" charset="0"/>
            </a:endParaRPr>
          </a:p>
        </p:txBody>
      </p:sp>
      <p:sp>
        <p:nvSpPr>
          <p:cNvPr id="13" name="Rectangle 12">
            <a:extLst>
              <a:ext uri="{FF2B5EF4-FFF2-40B4-BE49-F238E27FC236}">
                <a16:creationId xmlns:a16="http://schemas.microsoft.com/office/drawing/2014/main" id="{9A3B6401-03FB-6BAE-FB2B-9520F82813D2}"/>
              </a:ext>
            </a:extLst>
          </p:cNvPr>
          <p:cNvSpPr/>
          <p:nvPr/>
        </p:nvSpPr>
        <p:spPr>
          <a:xfrm>
            <a:off x="5521347" y="2536290"/>
            <a:ext cx="510750" cy="4259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24</a:t>
            </a:r>
            <a:endParaRPr lang="en-SG" sz="1800" dirty="0">
              <a:latin typeface="Montserrat SemiBold" pitchFamily="2" charset="0"/>
            </a:endParaRPr>
          </a:p>
        </p:txBody>
      </p:sp>
      <p:sp>
        <p:nvSpPr>
          <p:cNvPr id="22" name="Rectangle 21">
            <a:extLst>
              <a:ext uri="{FF2B5EF4-FFF2-40B4-BE49-F238E27FC236}">
                <a16:creationId xmlns:a16="http://schemas.microsoft.com/office/drawing/2014/main" id="{62030E7D-D7AF-1EB1-D182-186F23C1D4B7}"/>
              </a:ext>
            </a:extLst>
          </p:cNvPr>
          <p:cNvSpPr/>
          <p:nvPr/>
        </p:nvSpPr>
        <p:spPr>
          <a:xfrm>
            <a:off x="5521347" y="3026149"/>
            <a:ext cx="510750" cy="4259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18</a:t>
            </a:r>
            <a:endParaRPr lang="en-SG" sz="1800" dirty="0">
              <a:latin typeface="Montserrat SemiBold" pitchFamily="2" charset="0"/>
            </a:endParaRPr>
          </a:p>
        </p:txBody>
      </p:sp>
      <p:sp>
        <p:nvSpPr>
          <p:cNvPr id="23" name="Rectangle 22">
            <a:extLst>
              <a:ext uri="{FF2B5EF4-FFF2-40B4-BE49-F238E27FC236}">
                <a16:creationId xmlns:a16="http://schemas.microsoft.com/office/drawing/2014/main" id="{B464B534-3273-DB92-ED08-21A023B4C11D}"/>
              </a:ext>
            </a:extLst>
          </p:cNvPr>
          <p:cNvSpPr/>
          <p:nvPr/>
        </p:nvSpPr>
        <p:spPr>
          <a:xfrm>
            <a:off x="5521347" y="1534485"/>
            <a:ext cx="510750" cy="4259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36</a:t>
            </a:r>
            <a:endParaRPr lang="en-SG" sz="1800" dirty="0">
              <a:latin typeface="Montserrat SemiBold" pitchFamily="2" charset="0"/>
            </a:endParaRPr>
          </a:p>
        </p:txBody>
      </p:sp>
      <p:sp>
        <p:nvSpPr>
          <p:cNvPr id="24" name="Rectangle 23">
            <a:extLst>
              <a:ext uri="{FF2B5EF4-FFF2-40B4-BE49-F238E27FC236}">
                <a16:creationId xmlns:a16="http://schemas.microsoft.com/office/drawing/2014/main" id="{A5B97DCC-04C3-0922-8DE0-80BF8FD674BE}"/>
              </a:ext>
            </a:extLst>
          </p:cNvPr>
          <p:cNvSpPr/>
          <p:nvPr/>
        </p:nvSpPr>
        <p:spPr>
          <a:xfrm>
            <a:off x="6111135" y="2536290"/>
            <a:ext cx="510750" cy="4259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52</a:t>
            </a:r>
            <a:endParaRPr lang="en-SG" sz="1800" dirty="0">
              <a:latin typeface="Montserrat SemiBold" pitchFamily="2" charset="0"/>
            </a:endParaRPr>
          </a:p>
        </p:txBody>
      </p:sp>
      <p:sp>
        <p:nvSpPr>
          <p:cNvPr id="25" name="Rectangle 24">
            <a:extLst>
              <a:ext uri="{FF2B5EF4-FFF2-40B4-BE49-F238E27FC236}">
                <a16:creationId xmlns:a16="http://schemas.microsoft.com/office/drawing/2014/main" id="{56B1DBDE-64C2-C683-3625-87AEB9E520DD}"/>
              </a:ext>
            </a:extLst>
          </p:cNvPr>
          <p:cNvSpPr/>
          <p:nvPr/>
        </p:nvSpPr>
        <p:spPr>
          <a:xfrm>
            <a:off x="6111135" y="1037006"/>
            <a:ext cx="510750" cy="4259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0</a:t>
            </a:r>
            <a:endParaRPr lang="en-SG" sz="1800" dirty="0">
              <a:latin typeface="Montserrat SemiBold" pitchFamily="2" charset="0"/>
            </a:endParaRPr>
          </a:p>
        </p:txBody>
      </p:sp>
      <p:sp>
        <p:nvSpPr>
          <p:cNvPr id="26" name="Rectangle 25">
            <a:extLst>
              <a:ext uri="{FF2B5EF4-FFF2-40B4-BE49-F238E27FC236}">
                <a16:creationId xmlns:a16="http://schemas.microsoft.com/office/drawing/2014/main" id="{53084FBF-8DBE-ADF0-C63B-A86CB4BE0755}"/>
              </a:ext>
            </a:extLst>
          </p:cNvPr>
          <p:cNvSpPr/>
          <p:nvPr/>
        </p:nvSpPr>
        <p:spPr>
          <a:xfrm>
            <a:off x="4931559" y="1037006"/>
            <a:ext cx="510750" cy="4259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0</a:t>
            </a:r>
            <a:endParaRPr lang="en-SG" sz="1800" dirty="0">
              <a:latin typeface="Montserrat SemiBold" pitchFamily="2" charset="0"/>
            </a:endParaRPr>
          </a:p>
        </p:txBody>
      </p:sp>
      <p:sp>
        <p:nvSpPr>
          <p:cNvPr id="27" name="Rectangle 26">
            <a:extLst>
              <a:ext uri="{FF2B5EF4-FFF2-40B4-BE49-F238E27FC236}">
                <a16:creationId xmlns:a16="http://schemas.microsoft.com/office/drawing/2014/main" id="{6FD62279-127E-0E0A-671A-23D9F5022044}"/>
              </a:ext>
            </a:extLst>
          </p:cNvPr>
          <p:cNvSpPr/>
          <p:nvPr/>
        </p:nvSpPr>
        <p:spPr>
          <a:xfrm>
            <a:off x="4931559" y="2536290"/>
            <a:ext cx="510750" cy="4259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3</a:t>
            </a:r>
            <a:endParaRPr lang="en-SG" sz="1800" dirty="0">
              <a:latin typeface="Montserrat SemiBold" pitchFamily="2" charset="0"/>
            </a:endParaRPr>
          </a:p>
        </p:txBody>
      </p:sp>
      <p:sp>
        <p:nvSpPr>
          <p:cNvPr id="28" name="Rectangle 27">
            <a:extLst>
              <a:ext uri="{FF2B5EF4-FFF2-40B4-BE49-F238E27FC236}">
                <a16:creationId xmlns:a16="http://schemas.microsoft.com/office/drawing/2014/main" id="{76D2A3B4-0850-C675-F924-B2C773717AED}"/>
              </a:ext>
            </a:extLst>
          </p:cNvPr>
          <p:cNvSpPr/>
          <p:nvPr/>
        </p:nvSpPr>
        <p:spPr>
          <a:xfrm>
            <a:off x="4931559" y="3031434"/>
            <a:ext cx="510750" cy="4259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4</a:t>
            </a:r>
            <a:endParaRPr lang="en-SG" sz="1800" dirty="0">
              <a:latin typeface="Montserrat SemiBold" pitchFamily="2" charset="0"/>
            </a:endParaRPr>
          </a:p>
        </p:txBody>
      </p:sp>
      <p:sp>
        <p:nvSpPr>
          <p:cNvPr id="29" name="Rectangle 28">
            <a:extLst>
              <a:ext uri="{FF2B5EF4-FFF2-40B4-BE49-F238E27FC236}">
                <a16:creationId xmlns:a16="http://schemas.microsoft.com/office/drawing/2014/main" id="{9768BA84-BB5F-BA6C-1FF1-1C31271C276E}"/>
              </a:ext>
            </a:extLst>
          </p:cNvPr>
          <p:cNvSpPr/>
          <p:nvPr/>
        </p:nvSpPr>
        <p:spPr>
          <a:xfrm>
            <a:off x="4931559" y="1534485"/>
            <a:ext cx="510750" cy="4259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1</a:t>
            </a:r>
            <a:endParaRPr lang="en-SG" sz="1800" dirty="0">
              <a:latin typeface="Montserrat SemiBold" pitchFamily="2" charset="0"/>
            </a:endParaRPr>
          </a:p>
        </p:txBody>
      </p:sp>
      <p:sp>
        <p:nvSpPr>
          <p:cNvPr id="30" name="Rectangle 29">
            <a:extLst>
              <a:ext uri="{FF2B5EF4-FFF2-40B4-BE49-F238E27FC236}">
                <a16:creationId xmlns:a16="http://schemas.microsoft.com/office/drawing/2014/main" id="{E0B025E1-D3EC-F81E-D89B-800E5BED677F}"/>
              </a:ext>
            </a:extLst>
          </p:cNvPr>
          <p:cNvSpPr/>
          <p:nvPr/>
        </p:nvSpPr>
        <p:spPr>
          <a:xfrm>
            <a:off x="4931559" y="2536290"/>
            <a:ext cx="510750" cy="4259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3</a:t>
            </a:r>
            <a:endParaRPr lang="en-SG" sz="1800" dirty="0">
              <a:latin typeface="Montserrat SemiBold" pitchFamily="2" charset="0"/>
            </a:endParaRPr>
          </a:p>
        </p:txBody>
      </p:sp>
      <p:sp>
        <p:nvSpPr>
          <p:cNvPr id="31" name="Rectangle 30">
            <a:extLst>
              <a:ext uri="{FF2B5EF4-FFF2-40B4-BE49-F238E27FC236}">
                <a16:creationId xmlns:a16="http://schemas.microsoft.com/office/drawing/2014/main" id="{5D33A96F-15C7-5CD2-CF17-FC40BA4F6271}"/>
              </a:ext>
            </a:extLst>
          </p:cNvPr>
          <p:cNvSpPr/>
          <p:nvPr/>
        </p:nvSpPr>
        <p:spPr>
          <a:xfrm>
            <a:off x="4931559" y="1037006"/>
            <a:ext cx="510750" cy="4259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0</a:t>
            </a:r>
            <a:endParaRPr lang="en-SG" sz="1800" dirty="0">
              <a:latin typeface="Montserrat SemiBold" pitchFamily="2" charset="0"/>
            </a:endParaRPr>
          </a:p>
        </p:txBody>
      </p:sp>
      <p:cxnSp>
        <p:nvCxnSpPr>
          <p:cNvPr id="32" name="Straight Arrow Connector 31">
            <a:extLst>
              <a:ext uri="{FF2B5EF4-FFF2-40B4-BE49-F238E27FC236}">
                <a16:creationId xmlns:a16="http://schemas.microsoft.com/office/drawing/2014/main" id="{FC3E505B-3E5B-B213-72D4-DB90046FA3A9}"/>
              </a:ext>
            </a:extLst>
          </p:cNvPr>
          <p:cNvCxnSpPr/>
          <p:nvPr/>
        </p:nvCxnSpPr>
        <p:spPr>
          <a:xfrm>
            <a:off x="1912561" y="2347200"/>
            <a:ext cx="0" cy="59760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9C78D778-3A2F-0224-5426-9D60127D72D9}"/>
                  </a:ext>
                </a:extLst>
              </p:cNvPr>
              <p:cNvSpPr txBox="1"/>
              <p:nvPr/>
            </p:nvSpPr>
            <p:spPr>
              <a:xfrm>
                <a:off x="1565866" y="2403690"/>
                <a:ext cx="319242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h</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𝑥</m:t>
                      </m:r>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rPr>
                        <m:t>𝑥</m:t>
                      </m:r>
                      <m:r>
                        <a:rPr lang="en-US" sz="2000" b="0" i="1" smtClean="0">
                          <a:solidFill>
                            <a:schemeClr val="bg1"/>
                          </a:solidFill>
                          <a:latin typeface="Cambria Math" panose="02040503050406030204" pitchFamily="18" charset="0"/>
                        </a:rPr>
                        <m:t> </m:t>
                      </m:r>
                      <m:r>
                        <m:rPr>
                          <m:sty m:val="p"/>
                        </m:rPr>
                        <a:rPr lang="en-US" sz="2000" b="0" i="0" smtClean="0">
                          <a:solidFill>
                            <a:schemeClr val="bg1"/>
                          </a:solidFill>
                          <a:latin typeface="Cambria Math" panose="02040503050406030204" pitchFamily="18" charset="0"/>
                        </a:rPr>
                        <m:t>mod</m:t>
                      </m:r>
                      <m:r>
                        <a:rPr lang="en-US" sz="2000" b="0" i="1" smtClean="0">
                          <a:solidFill>
                            <a:schemeClr val="bg1"/>
                          </a:solidFill>
                          <a:latin typeface="Cambria Math" panose="02040503050406030204" pitchFamily="18" charset="0"/>
                        </a:rPr>
                        <m:t> 7</m:t>
                      </m:r>
                    </m:oMath>
                  </m:oMathPara>
                </a14:m>
                <a:endParaRPr lang="en-SG" sz="2000" dirty="0">
                  <a:solidFill>
                    <a:schemeClr val="bg1"/>
                  </a:solidFill>
                </a:endParaRPr>
              </a:p>
            </p:txBody>
          </p:sp>
        </mc:Choice>
        <mc:Fallback xmlns="">
          <p:sp>
            <p:nvSpPr>
              <p:cNvPr id="33" name="TextBox 32">
                <a:extLst>
                  <a:ext uri="{FF2B5EF4-FFF2-40B4-BE49-F238E27FC236}">
                    <a16:creationId xmlns:a16="http://schemas.microsoft.com/office/drawing/2014/main" id="{9C78D778-3A2F-0224-5426-9D60127D72D9}"/>
                  </a:ext>
                </a:extLst>
              </p:cNvPr>
              <p:cNvSpPr txBox="1">
                <a:spLocks noRot="1" noChangeAspect="1" noMove="1" noResize="1" noEditPoints="1" noAdjustHandles="1" noChangeArrowheads="1" noChangeShapeType="1" noTextEdit="1"/>
              </p:cNvSpPr>
              <p:nvPr/>
            </p:nvSpPr>
            <p:spPr>
              <a:xfrm>
                <a:off x="1565866" y="2403690"/>
                <a:ext cx="3192420" cy="400110"/>
              </a:xfrm>
              <a:prstGeom prst="rect">
                <a:avLst/>
              </a:prstGeom>
              <a:blipFill>
                <a:blip r:embed="rId3"/>
                <a:stretch>
                  <a:fillRect/>
                </a:stretch>
              </a:blipFill>
            </p:spPr>
            <p:txBody>
              <a:bodyPr/>
              <a:lstStyle/>
              <a:p>
                <a:r>
                  <a:rPr lang="en-SG">
                    <a:noFill/>
                  </a:rPr>
                  <a:t> </a:t>
                </a:r>
              </a:p>
            </p:txBody>
          </p:sp>
        </mc:Fallback>
      </mc:AlternateContent>
    </p:spTree>
    <p:extLst>
      <p:ext uri="{BB962C8B-B14F-4D97-AF65-F5344CB8AC3E}">
        <p14:creationId xmlns:p14="http://schemas.microsoft.com/office/powerpoint/2010/main" val="37891618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up)">
                                      <p:cBhvr>
                                        <p:cTn id="7" dur="500"/>
                                        <p:tgtEl>
                                          <p:spTgt spid="3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fade">
                                      <p:cBhvr>
                                        <p:cTn id="11" dur="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500"/>
                                        <p:tgtEl>
                                          <p:spTgt spid="2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animBg="1"/>
      <p:bldP spid="3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graphicFrame>
        <p:nvGraphicFramePr>
          <p:cNvPr id="4" name="Table 2">
            <a:extLst>
              <a:ext uri="{FF2B5EF4-FFF2-40B4-BE49-F238E27FC236}">
                <a16:creationId xmlns:a16="http://schemas.microsoft.com/office/drawing/2014/main" id="{4FE4A4FB-7692-9629-9FDB-91C582D85D9E}"/>
              </a:ext>
            </a:extLst>
          </p:cNvPr>
          <p:cNvGraphicFramePr>
            <a:graphicFrameLocks noGrp="1"/>
          </p:cNvGraphicFramePr>
          <p:nvPr/>
        </p:nvGraphicFramePr>
        <p:xfrm>
          <a:off x="4884420" y="503536"/>
          <a:ext cx="2964180" cy="3991664"/>
        </p:xfrm>
        <a:graphic>
          <a:graphicData uri="http://schemas.openxmlformats.org/drawingml/2006/table">
            <a:tbl>
              <a:tblPr firstRow="1" bandRow="1">
                <a:tableStyleId>{A85E6CE4-1E57-481F-BD9C-CC11F544BC5D}</a:tableStyleId>
              </a:tblPr>
              <a:tblGrid>
                <a:gridCol w="592836">
                  <a:extLst>
                    <a:ext uri="{9D8B030D-6E8A-4147-A177-3AD203B41FA5}">
                      <a16:colId xmlns:a16="http://schemas.microsoft.com/office/drawing/2014/main" val="580190312"/>
                    </a:ext>
                  </a:extLst>
                </a:gridCol>
                <a:gridCol w="592836">
                  <a:extLst>
                    <a:ext uri="{9D8B030D-6E8A-4147-A177-3AD203B41FA5}">
                      <a16:colId xmlns:a16="http://schemas.microsoft.com/office/drawing/2014/main" val="3984891293"/>
                    </a:ext>
                  </a:extLst>
                </a:gridCol>
                <a:gridCol w="592836">
                  <a:extLst>
                    <a:ext uri="{9D8B030D-6E8A-4147-A177-3AD203B41FA5}">
                      <a16:colId xmlns:a16="http://schemas.microsoft.com/office/drawing/2014/main" val="3522602564"/>
                    </a:ext>
                  </a:extLst>
                </a:gridCol>
                <a:gridCol w="592836">
                  <a:extLst>
                    <a:ext uri="{9D8B030D-6E8A-4147-A177-3AD203B41FA5}">
                      <a16:colId xmlns:a16="http://schemas.microsoft.com/office/drawing/2014/main" val="199751733"/>
                    </a:ext>
                  </a:extLst>
                </a:gridCol>
                <a:gridCol w="592836">
                  <a:extLst>
                    <a:ext uri="{9D8B030D-6E8A-4147-A177-3AD203B41FA5}">
                      <a16:colId xmlns:a16="http://schemas.microsoft.com/office/drawing/2014/main" val="3487753965"/>
                    </a:ext>
                  </a:extLst>
                </a:gridCol>
              </a:tblGrid>
              <a:tr h="498958">
                <a:tc>
                  <a:txBody>
                    <a:bodyPr/>
                    <a:lstStyle/>
                    <a:p>
                      <a:pPr algn="ctr"/>
                      <a:endParaRPr lang="en-SG" sz="1800" dirty="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800" dirty="0">
                          <a:solidFill>
                            <a:schemeClr val="bg1"/>
                          </a:solidFill>
                          <a:latin typeface="Montserrat SemiBold" pitchFamily="2" charset="0"/>
                        </a:rPr>
                        <a:t>x</a:t>
                      </a:r>
                      <a:r>
                        <a:rPr lang="en-US" sz="1800" baseline="-25000" dirty="0">
                          <a:solidFill>
                            <a:schemeClr val="bg1"/>
                          </a:solidFill>
                          <a:latin typeface="Montserrat SemiBold" pitchFamily="2" charset="0"/>
                        </a:rPr>
                        <a:t>1</a:t>
                      </a:r>
                      <a:endParaRPr lang="en-SG" sz="1800" dirty="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800" dirty="0">
                          <a:solidFill>
                            <a:schemeClr val="bg1"/>
                          </a:solidFill>
                          <a:latin typeface="Montserrat SemiBold" pitchFamily="2" charset="0"/>
                        </a:rPr>
                        <a:t>x</a:t>
                      </a:r>
                      <a:r>
                        <a:rPr lang="en-US" sz="1800" baseline="-25000" dirty="0">
                          <a:solidFill>
                            <a:schemeClr val="bg1"/>
                          </a:solidFill>
                          <a:latin typeface="Montserrat SemiBold" pitchFamily="2" charset="0"/>
                        </a:rPr>
                        <a:t>2</a:t>
                      </a:r>
                      <a:endParaRPr lang="en-SG" sz="1800" dirty="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800" dirty="0">
                          <a:solidFill>
                            <a:schemeClr val="bg1"/>
                          </a:solidFill>
                          <a:latin typeface="Montserrat SemiBold" pitchFamily="2" charset="0"/>
                        </a:rPr>
                        <a:t>x</a:t>
                      </a:r>
                      <a:r>
                        <a:rPr lang="en-US" sz="1800" baseline="-25000" dirty="0">
                          <a:solidFill>
                            <a:schemeClr val="bg1"/>
                          </a:solidFill>
                          <a:latin typeface="Montserrat SemiBold" pitchFamily="2" charset="0"/>
                        </a:rPr>
                        <a:t>3</a:t>
                      </a:r>
                      <a:endParaRPr lang="en-SG" sz="1800" dirty="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800" dirty="0">
                          <a:solidFill>
                            <a:schemeClr val="bg1"/>
                          </a:solidFill>
                          <a:latin typeface="Montserrat SemiBold" pitchFamily="2" charset="0"/>
                        </a:rPr>
                        <a:t>x</a:t>
                      </a:r>
                      <a:r>
                        <a:rPr lang="en-US" sz="1800" baseline="-25000" dirty="0">
                          <a:solidFill>
                            <a:schemeClr val="bg1"/>
                          </a:solidFill>
                          <a:latin typeface="Montserrat SemiBold" pitchFamily="2" charset="0"/>
                        </a:rPr>
                        <a:t>4</a:t>
                      </a:r>
                      <a:endParaRPr lang="en-SG" sz="1800" dirty="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868354565"/>
                  </a:ext>
                </a:extLst>
              </a:tr>
              <a:tr h="498958">
                <a:tc>
                  <a:txBody>
                    <a:bodyPr/>
                    <a:lstStyle/>
                    <a:p>
                      <a:pPr algn="ctr"/>
                      <a:r>
                        <a:rPr lang="en-US" sz="1800" dirty="0">
                          <a:solidFill>
                            <a:schemeClr val="bg1"/>
                          </a:solidFill>
                          <a:latin typeface="Montserrat SemiBold" pitchFamily="2" charset="0"/>
                        </a:rPr>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dirty="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535529905"/>
                  </a:ext>
                </a:extLst>
              </a:tr>
              <a:tr h="498958">
                <a:tc>
                  <a:txBody>
                    <a:bodyPr/>
                    <a:lstStyle/>
                    <a:p>
                      <a:pPr algn="ctr"/>
                      <a:r>
                        <a:rPr lang="en-US" sz="1800" dirty="0">
                          <a:solidFill>
                            <a:schemeClr val="bg1"/>
                          </a:solidFill>
                          <a:latin typeface="Montserrat SemiBold" pitchFamily="2" charset="0"/>
                        </a:rPr>
                        <a:t>1</a:t>
                      </a:r>
                      <a:endParaRPr lang="en-SG" sz="1800" dirty="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dirty="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134721733"/>
                  </a:ext>
                </a:extLst>
              </a:tr>
              <a:tr h="498958">
                <a:tc>
                  <a:txBody>
                    <a:bodyPr/>
                    <a:lstStyle/>
                    <a:p>
                      <a:pPr algn="ctr"/>
                      <a:r>
                        <a:rPr lang="en-US" sz="1800" dirty="0">
                          <a:solidFill>
                            <a:schemeClr val="bg1"/>
                          </a:solidFill>
                          <a:latin typeface="Montserrat SemiBold" pitchFamily="2" charset="0"/>
                        </a:rPr>
                        <a:t>2</a:t>
                      </a:r>
                      <a:endParaRPr lang="en-SG" sz="1800" dirty="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dirty="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209142184"/>
                  </a:ext>
                </a:extLst>
              </a:tr>
              <a:tr h="498958">
                <a:tc>
                  <a:txBody>
                    <a:bodyPr/>
                    <a:lstStyle/>
                    <a:p>
                      <a:pPr algn="ctr"/>
                      <a:r>
                        <a:rPr lang="en-US" sz="1800" dirty="0">
                          <a:solidFill>
                            <a:schemeClr val="bg1"/>
                          </a:solidFill>
                          <a:latin typeface="Montserrat SemiBold" pitchFamily="2" charset="0"/>
                        </a:rPr>
                        <a:t>3</a:t>
                      </a:r>
                      <a:endParaRPr lang="en-SG" sz="1800" dirty="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dirty="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004898848"/>
                  </a:ext>
                </a:extLst>
              </a:tr>
              <a:tr h="498958">
                <a:tc>
                  <a:txBody>
                    <a:bodyPr/>
                    <a:lstStyle/>
                    <a:p>
                      <a:pPr algn="ctr"/>
                      <a:r>
                        <a:rPr lang="en-US" sz="1800" dirty="0">
                          <a:solidFill>
                            <a:schemeClr val="bg1"/>
                          </a:solidFill>
                          <a:latin typeface="Montserrat SemiBold" pitchFamily="2" charset="0"/>
                        </a:rPr>
                        <a:t>4</a:t>
                      </a:r>
                      <a:endParaRPr lang="en-SG" sz="1800" dirty="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dirty="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735044567"/>
                  </a:ext>
                </a:extLst>
              </a:tr>
              <a:tr h="498958">
                <a:tc>
                  <a:txBody>
                    <a:bodyPr/>
                    <a:lstStyle/>
                    <a:p>
                      <a:pPr algn="ctr"/>
                      <a:r>
                        <a:rPr lang="en-US" sz="1800" dirty="0">
                          <a:solidFill>
                            <a:schemeClr val="bg1"/>
                          </a:solidFill>
                          <a:latin typeface="Montserrat SemiBold" pitchFamily="2" charset="0"/>
                        </a:rPr>
                        <a:t>5</a:t>
                      </a:r>
                      <a:endParaRPr lang="en-SG" sz="1800" dirty="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dirty="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dirty="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0606879"/>
                  </a:ext>
                </a:extLst>
              </a:tr>
              <a:tr h="498958">
                <a:tc>
                  <a:txBody>
                    <a:bodyPr/>
                    <a:lstStyle/>
                    <a:p>
                      <a:pPr algn="ctr"/>
                      <a:r>
                        <a:rPr lang="en-US" sz="1800" dirty="0">
                          <a:solidFill>
                            <a:schemeClr val="bg1"/>
                          </a:solidFill>
                          <a:latin typeface="Montserrat SemiBold" pitchFamily="2" charset="0"/>
                        </a:rPr>
                        <a:t>6</a:t>
                      </a:r>
                      <a:endParaRPr lang="en-SG" sz="1800" dirty="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dirty="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en-SG" sz="1800" dirty="0">
                        <a:solidFill>
                          <a:schemeClr val="bg1"/>
                        </a:solidFill>
                        <a:latin typeface="Montserrat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043488846"/>
                  </a:ext>
                </a:extLst>
              </a:tr>
            </a:tbl>
          </a:graphicData>
        </a:graphic>
      </p:graphicFrame>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24</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1. Hashing Basics</a:t>
            </a:r>
            <a:endParaRPr dirty="0"/>
          </a:p>
        </p:txBody>
      </p:sp>
      <p:sp>
        <p:nvSpPr>
          <p:cNvPr id="3" name="Rectangle 2">
            <a:extLst>
              <a:ext uri="{FF2B5EF4-FFF2-40B4-BE49-F238E27FC236}">
                <a16:creationId xmlns:a16="http://schemas.microsoft.com/office/drawing/2014/main" id="{91206432-150C-BC20-1790-D3F86ADDDCFA}"/>
              </a:ext>
            </a:extLst>
          </p:cNvPr>
          <p:cNvSpPr/>
          <p:nvPr/>
        </p:nvSpPr>
        <p:spPr>
          <a:xfrm>
            <a:off x="5521347" y="3525842"/>
            <a:ext cx="510750" cy="4259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47</a:t>
            </a:r>
            <a:endParaRPr lang="en-SG" sz="1800" dirty="0">
              <a:latin typeface="Montserrat SemiBold" pitchFamily="2" charset="0"/>
            </a:endParaRPr>
          </a:p>
        </p:txBody>
      </p:sp>
      <p:sp>
        <p:nvSpPr>
          <p:cNvPr id="8" name="Rectangle 7">
            <a:extLst>
              <a:ext uri="{FF2B5EF4-FFF2-40B4-BE49-F238E27FC236}">
                <a16:creationId xmlns:a16="http://schemas.microsoft.com/office/drawing/2014/main" id="{37EA51B0-EBAE-CD93-F843-7B984110901C}"/>
              </a:ext>
            </a:extLst>
          </p:cNvPr>
          <p:cNvSpPr/>
          <p:nvPr/>
        </p:nvSpPr>
        <p:spPr>
          <a:xfrm>
            <a:off x="6700923" y="2536290"/>
            <a:ext cx="510750" cy="4259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45</a:t>
            </a:r>
            <a:endParaRPr lang="en-SG" sz="1800" dirty="0">
              <a:latin typeface="Montserrat SemiBold" pitchFamily="2" charset="0"/>
            </a:endParaRPr>
          </a:p>
        </p:txBody>
      </p:sp>
      <p:sp>
        <p:nvSpPr>
          <p:cNvPr id="9" name="Rectangle 8">
            <a:extLst>
              <a:ext uri="{FF2B5EF4-FFF2-40B4-BE49-F238E27FC236}">
                <a16:creationId xmlns:a16="http://schemas.microsoft.com/office/drawing/2014/main" id="{7861A884-CD3E-6DE0-6D88-71C67BCA853F}"/>
              </a:ext>
            </a:extLst>
          </p:cNvPr>
          <p:cNvSpPr/>
          <p:nvPr/>
        </p:nvSpPr>
        <p:spPr>
          <a:xfrm>
            <a:off x="6111135" y="3026149"/>
            <a:ext cx="510750" cy="4259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60</a:t>
            </a:r>
            <a:endParaRPr lang="en-SG" sz="1800" dirty="0">
              <a:latin typeface="Montserrat SemiBold" pitchFamily="2" charset="0"/>
            </a:endParaRPr>
          </a:p>
        </p:txBody>
      </p:sp>
      <p:sp>
        <p:nvSpPr>
          <p:cNvPr id="10" name="Rectangle 9">
            <a:extLst>
              <a:ext uri="{FF2B5EF4-FFF2-40B4-BE49-F238E27FC236}">
                <a16:creationId xmlns:a16="http://schemas.microsoft.com/office/drawing/2014/main" id="{13DB39F8-7E02-FFDC-C857-1084BD3E3B42}"/>
              </a:ext>
            </a:extLst>
          </p:cNvPr>
          <p:cNvSpPr/>
          <p:nvPr/>
        </p:nvSpPr>
        <p:spPr>
          <a:xfrm>
            <a:off x="5521347" y="4025535"/>
            <a:ext cx="510750" cy="4259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27</a:t>
            </a:r>
            <a:endParaRPr lang="en-SG" sz="1800" dirty="0">
              <a:latin typeface="Montserrat SemiBold" pitchFamily="2" charset="0"/>
            </a:endParaRPr>
          </a:p>
        </p:txBody>
      </p:sp>
      <p:sp>
        <p:nvSpPr>
          <p:cNvPr id="11" name="Rectangle 10">
            <a:extLst>
              <a:ext uri="{FF2B5EF4-FFF2-40B4-BE49-F238E27FC236}">
                <a16:creationId xmlns:a16="http://schemas.microsoft.com/office/drawing/2014/main" id="{30966FC2-CE03-7253-F0C3-500567863985}"/>
              </a:ext>
            </a:extLst>
          </p:cNvPr>
          <p:cNvSpPr/>
          <p:nvPr/>
        </p:nvSpPr>
        <p:spPr>
          <a:xfrm>
            <a:off x="6700923" y="3026149"/>
            <a:ext cx="510750" cy="4259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32</a:t>
            </a:r>
            <a:endParaRPr lang="en-SG" sz="1800" dirty="0">
              <a:latin typeface="Montserrat SemiBold" pitchFamily="2" charset="0"/>
            </a:endParaRPr>
          </a:p>
        </p:txBody>
      </p:sp>
      <p:sp>
        <p:nvSpPr>
          <p:cNvPr id="12" name="Rectangle 11">
            <a:extLst>
              <a:ext uri="{FF2B5EF4-FFF2-40B4-BE49-F238E27FC236}">
                <a16:creationId xmlns:a16="http://schemas.microsoft.com/office/drawing/2014/main" id="{9E77FFC5-773A-63F4-5272-F2C159FD3B23}"/>
              </a:ext>
            </a:extLst>
          </p:cNvPr>
          <p:cNvSpPr/>
          <p:nvPr/>
        </p:nvSpPr>
        <p:spPr>
          <a:xfrm>
            <a:off x="6700923" y="1037006"/>
            <a:ext cx="510750" cy="4259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7</a:t>
            </a:r>
            <a:endParaRPr lang="en-SG" sz="1800" dirty="0">
              <a:latin typeface="Montserrat SemiBold" pitchFamily="2" charset="0"/>
            </a:endParaRPr>
          </a:p>
        </p:txBody>
      </p:sp>
      <p:sp>
        <p:nvSpPr>
          <p:cNvPr id="16" name="Rectangle 15">
            <a:extLst>
              <a:ext uri="{FF2B5EF4-FFF2-40B4-BE49-F238E27FC236}">
                <a16:creationId xmlns:a16="http://schemas.microsoft.com/office/drawing/2014/main" id="{BCD74A80-B220-BB0E-0A95-CE3BC1053B05}"/>
              </a:ext>
            </a:extLst>
          </p:cNvPr>
          <p:cNvSpPr/>
          <p:nvPr/>
        </p:nvSpPr>
        <p:spPr>
          <a:xfrm>
            <a:off x="4931559" y="3526578"/>
            <a:ext cx="510750" cy="4259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5</a:t>
            </a:r>
            <a:endParaRPr lang="en-SG" sz="1800" dirty="0">
              <a:latin typeface="Montserrat SemiBold" pitchFamily="2" charset="0"/>
            </a:endParaRPr>
          </a:p>
        </p:txBody>
      </p:sp>
      <p:sp>
        <p:nvSpPr>
          <p:cNvPr id="17" name="Rectangle 16">
            <a:extLst>
              <a:ext uri="{FF2B5EF4-FFF2-40B4-BE49-F238E27FC236}">
                <a16:creationId xmlns:a16="http://schemas.microsoft.com/office/drawing/2014/main" id="{C3A8DB83-9E9F-42F2-05F8-37B99CC6FB0C}"/>
              </a:ext>
            </a:extLst>
          </p:cNvPr>
          <p:cNvSpPr/>
          <p:nvPr/>
        </p:nvSpPr>
        <p:spPr>
          <a:xfrm>
            <a:off x="4931559" y="2536290"/>
            <a:ext cx="510750" cy="4259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3</a:t>
            </a:r>
            <a:endParaRPr lang="en-SG" sz="1800" dirty="0">
              <a:latin typeface="Montserrat SemiBold" pitchFamily="2" charset="0"/>
            </a:endParaRPr>
          </a:p>
        </p:txBody>
      </p:sp>
      <p:sp>
        <p:nvSpPr>
          <p:cNvPr id="18" name="Rectangle 17">
            <a:extLst>
              <a:ext uri="{FF2B5EF4-FFF2-40B4-BE49-F238E27FC236}">
                <a16:creationId xmlns:a16="http://schemas.microsoft.com/office/drawing/2014/main" id="{AD6C8D23-B203-1F34-624B-AB7448F3B463}"/>
              </a:ext>
            </a:extLst>
          </p:cNvPr>
          <p:cNvSpPr/>
          <p:nvPr/>
        </p:nvSpPr>
        <p:spPr>
          <a:xfrm>
            <a:off x="4931559" y="3023484"/>
            <a:ext cx="510750" cy="4259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4</a:t>
            </a:r>
            <a:endParaRPr lang="en-SG" sz="1800" dirty="0">
              <a:latin typeface="Montserrat SemiBold" pitchFamily="2" charset="0"/>
            </a:endParaRPr>
          </a:p>
        </p:txBody>
      </p:sp>
      <p:sp>
        <p:nvSpPr>
          <p:cNvPr id="19" name="Rectangle 18">
            <a:extLst>
              <a:ext uri="{FF2B5EF4-FFF2-40B4-BE49-F238E27FC236}">
                <a16:creationId xmlns:a16="http://schemas.microsoft.com/office/drawing/2014/main" id="{0D2BBFCC-AD2B-045A-09CC-F33D2F64A536}"/>
              </a:ext>
            </a:extLst>
          </p:cNvPr>
          <p:cNvSpPr/>
          <p:nvPr/>
        </p:nvSpPr>
        <p:spPr>
          <a:xfrm>
            <a:off x="4931559" y="4030730"/>
            <a:ext cx="510750" cy="4259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6</a:t>
            </a:r>
            <a:endParaRPr lang="en-SG" sz="1800" dirty="0">
              <a:latin typeface="Montserrat SemiBold" pitchFamily="2" charset="0"/>
            </a:endParaRPr>
          </a:p>
        </p:txBody>
      </p:sp>
      <p:sp>
        <p:nvSpPr>
          <p:cNvPr id="20" name="Rectangle 19">
            <a:extLst>
              <a:ext uri="{FF2B5EF4-FFF2-40B4-BE49-F238E27FC236}">
                <a16:creationId xmlns:a16="http://schemas.microsoft.com/office/drawing/2014/main" id="{89C2A608-42FD-043B-AB25-3F0F6F7DF961}"/>
              </a:ext>
            </a:extLst>
          </p:cNvPr>
          <p:cNvSpPr/>
          <p:nvPr/>
        </p:nvSpPr>
        <p:spPr>
          <a:xfrm>
            <a:off x="4931559" y="3028949"/>
            <a:ext cx="510750" cy="4259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4</a:t>
            </a:r>
            <a:endParaRPr lang="en-SG" sz="1800" dirty="0">
              <a:latin typeface="Montserrat SemiBold" pitchFamily="2" charset="0"/>
            </a:endParaRPr>
          </a:p>
        </p:txBody>
      </p:sp>
      <p:sp>
        <p:nvSpPr>
          <p:cNvPr id="21" name="Rectangle 20">
            <a:extLst>
              <a:ext uri="{FF2B5EF4-FFF2-40B4-BE49-F238E27FC236}">
                <a16:creationId xmlns:a16="http://schemas.microsoft.com/office/drawing/2014/main" id="{A8AA7736-B384-63D6-237D-8A2040F84BC3}"/>
              </a:ext>
            </a:extLst>
          </p:cNvPr>
          <p:cNvSpPr/>
          <p:nvPr/>
        </p:nvSpPr>
        <p:spPr>
          <a:xfrm>
            <a:off x="4931559" y="1042485"/>
            <a:ext cx="510750" cy="4259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0</a:t>
            </a:r>
            <a:endParaRPr lang="en-SG" sz="1800" dirty="0">
              <a:latin typeface="Montserrat SemiBold" pitchFamily="2" charset="0"/>
            </a:endParaRPr>
          </a:p>
        </p:txBody>
      </p:sp>
      <p:sp>
        <p:nvSpPr>
          <p:cNvPr id="5" name="Rectangle 4">
            <a:extLst>
              <a:ext uri="{FF2B5EF4-FFF2-40B4-BE49-F238E27FC236}">
                <a16:creationId xmlns:a16="http://schemas.microsoft.com/office/drawing/2014/main" id="{4E909811-D132-22BE-81CC-4B2F39380B28}"/>
              </a:ext>
            </a:extLst>
          </p:cNvPr>
          <p:cNvSpPr/>
          <p:nvPr/>
        </p:nvSpPr>
        <p:spPr>
          <a:xfrm>
            <a:off x="5521347" y="1037006"/>
            <a:ext cx="510750" cy="4259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42</a:t>
            </a:r>
            <a:endParaRPr lang="en-SG" sz="1800" dirty="0">
              <a:latin typeface="Montserrat SemiBold" pitchFamily="2" charset="0"/>
            </a:endParaRPr>
          </a:p>
        </p:txBody>
      </p:sp>
      <p:sp>
        <p:nvSpPr>
          <p:cNvPr id="13" name="Rectangle 12">
            <a:extLst>
              <a:ext uri="{FF2B5EF4-FFF2-40B4-BE49-F238E27FC236}">
                <a16:creationId xmlns:a16="http://schemas.microsoft.com/office/drawing/2014/main" id="{9A3B6401-03FB-6BAE-FB2B-9520F82813D2}"/>
              </a:ext>
            </a:extLst>
          </p:cNvPr>
          <p:cNvSpPr/>
          <p:nvPr/>
        </p:nvSpPr>
        <p:spPr>
          <a:xfrm>
            <a:off x="5521347" y="2536290"/>
            <a:ext cx="510750" cy="4259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24</a:t>
            </a:r>
            <a:endParaRPr lang="en-SG" sz="1800" dirty="0">
              <a:latin typeface="Montserrat SemiBold" pitchFamily="2" charset="0"/>
            </a:endParaRPr>
          </a:p>
        </p:txBody>
      </p:sp>
      <p:sp>
        <p:nvSpPr>
          <p:cNvPr id="22" name="Rectangle 21">
            <a:extLst>
              <a:ext uri="{FF2B5EF4-FFF2-40B4-BE49-F238E27FC236}">
                <a16:creationId xmlns:a16="http://schemas.microsoft.com/office/drawing/2014/main" id="{62030E7D-D7AF-1EB1-D182-186F23C1D4B7}"/>
              </a:ext>
            </a:extLst>
          </p:cNvPr>
          <p:cNvSpPr/>
          <p:nvPr/>
        </p:nvSpPr>
        <p:spPr>
          <a:xfrm>
            <a:off x="5521347" y="3026149"/>
            <a:ext cx="510750" cy="4259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18</a:t>
            </a:r>
            <a:endParaRPr lang="en-SG" sz="1800" dirty="0">
              <a:latin typeface="Montserrat SemiBold" pitchFamily="2" charset="0"/>
            </a:endParaRPr>
          </a:p>
        </p:txBody>
      </p:sp>
      <p:sp>
        <p:nvSpPr>
          <p:cNvPr id="23" name="Rectangle 22">
            <a:extLst>
              <a:ext uri="{FF2B5EF4-FFF2-40B4-BE49-F238E27FC236}">
                <a16:creationId xmlns:a16="http://schemas.microsoft.com/office/drawing/2014/main" id="{B464B534-3273-DB92-ED08-21A023B4C11D}"/>
              </a:ext>
            </a:extLst>
          </p:cNvPr>
          <p:cNvSpPr/>
          <p:nvPr/>
        </p:nvSpPr>
        <p:spPr>
          <a:xfrm>
            <a:off x="5521347" y="1534485"/>
            <a:ext cx="510750" cy="4259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36</a:t>
            </a:r>
            <a:endParaRPr lang="en-SG" sz="1800" dirty="0">
              <a:latin typeface="Montserrat SemiBold" pitchFamily="2" charset="0"/>
            </a:endParaRPr>
          </a:p>
        </p:txBody>
      </p:sp>
      <p:sp>
        <p:nvSpPr>
          <p:cNvPr id="24" name="Rectangle 23">
            <a:extLst>
              <a:ext uri="{FF2B5EF4-FFF2-40B4-BE49-F238E27FC236}">
                <a16:creationId xmlns:a16="http://schemas.microsoft.com/office/drawing/2014/main" id="{A5B97DCC-04C3-0922-8DE0-80BF8FD674BE}"/>
              </a:ext>
            </a:extLst>
          </p:cNvPr>
          <p:cNvSpPr/>
          <p:nvPr/>
        </p:nvSpPr>
        <p:spPr>
          <a:xfrm>
            <a:off x="6111135" y="2536290"/>
            <a:ext cx="510750" cy="4259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52</a:t>
            </a:r>
            <a:endParaRPr lang="en-SG" sz="1800" dirty="0">
              <a:latin typeface="Montserrat SemiBold" pitchFamily="2" charset="0"/>
            </a:endParaRPr>
          </a:p>
        </p:txBody>
      </p:sp>
      <p:sp>
        <p:nvSpPr>
          <p:cNvPr id="25" name="Rectangle 24">
            <a:extLst>
              <a:ext uri="{FF2B5EF4-FFF2-40B4-BE49-F238E27FC236}">
                <a16:creationId xmlns:a16="http://schemas.microsoft.com/office/drawing/2014/main" id="{56B1DBDE-64C2-C683-3625-87AEB9E520DD}"/>
              </a:ext>
            </a:extLst>
          </p:cNvPr>
          <p:cNvSpPr/>
          <p:nvPr/>
        </p:nvSpPr>
        <p:spPr>
          <a:xfrm>
            <a:off x="6111135" y="1037006"/>
            <a:ext cx="510750" cy="4259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0</a:t>
            </a:r>
            <a:endParaRPr lang="en-SG" sz="1800" dirty="0">
              <a:latin typeface="Montserrat SemiBold" pitchFamily="2" charset="0"/>
            </a:endParaRPr>
          </a:p>
        </p:txBody>
      </p:sp>
      <p:sp>
        <p:nvSpPr>
          <p:cNvPr id="26" name="Rectangle 25">
            <a:extLst>
              <a:ext uri="{FF2B5EF4-FFF2-40B4-BE49-F238E27FC236}">
                <a16:creationId xmlns:a16="http://schemas.microsoft.com/office/drawing/2014/main" id="{53084FBF-8DBE-ADF0-C63B-A86CB4BE0755}"/>
              </a:ext>
            </a:extLst>
          </p:cNvPr>
          <p:cNvSpPr/>
          <p:nvPr/>
        </p:nvSpPr>
        <p:spPr>
          <a:xfrm>
            <a:off x="4931559" y="1037006"/>
            <a:ext cx="510750" cy="4259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0</a:t>
            </a:r>
            <a:endParaRPr lang="en-SG" sz="1800" dirty="0">
              <a:latin typeface="Montserrat SemiBold" pitchFamily="2" charset="0"/>
            </a:endParaRPr>
          </a:p>
        </p:txBody>
      </p:sp>
      <p:sp>
        <p:nvSpPr>
          <p:cNvPr id="27" name="Rectangle 26">
            <a:extLst>
              <a:ext uri="{FF2B5EF4-FFF2-40B4-BE49-F238E27FC236}">
                <a16:creationId xmlns:a16="http://schemas.microsoft.com/office/drawing/2014/main" id="{6FD62279-127E-0E0A-671A-23D9F5022044}"/>
              </a:ext>
            </a:extLst>
          </p:cNvPr>
          <p:cNvSpPr/>
          <p:nvPr/>
        </p:nvSpPr>
        <p:spPr>
          <a:xfrm>
            <a:off x="4931559" y="2536290"/>
            <a:ext cx="510750" cy="4259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3</a:t>
            </a:r>
            <a:endParaRPr lang="en-SG" sz="1800" dirty="0">
              <a:latin typeface="Montserrat SemiBold" pitchFamily="2" charset="0"/>
            </a:endParaRPr>
          </a:p>
        </p:txBody>
      </p:sp>
      <p:sp>
        <p:nvSpPr>
          <p:cNvPr id="28" name="Rectangle 27">
            <a:extLst>
              <a:ext uri="{FF2B5EF4-FFF2-40B4-BE49-F238E27FC236}">
                <a16:creationId xmlns:a16="http://schemas.microsoft.com/office/drawing/2014/main" id="{76D2A3B4-0850-C675-F924-B2C773717AED}"/>
              </a:ext>
            </a:extLst>
          </p:cNvPr>
          <p:cNvSpPr/>
          <p:nvPr/>
        </p:nvSpPr>
        <p:spPr>
          <a:xfrm>
            <a:off x="4931559" y="3031434"/>
            <a:ext cx="510750" cy="4259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4</a:t>
            </a:r>
            <a:endParaRPr lang="en-SG" sz="1800" dirty="0">
              <a:latin typeface="Montserrat SemiBold" pitchFamily="2" charset="0"/>
            </a:endParaRPr>
          </a:p>
        </p:txBody>
      </p:sp>
      <p:sp>
        <p:nvSpPr>
          <p:cNvPr id="29" name="Rectangle 28">
            <a:extLst>
              <a:ext uri="{FF2B5EF4-FFF2-40B4-BE49-F238E27FC236}">
                <a16:creationId xmlns:a16="http://schemas.microsoft.com/office/drawing/2014/main" id="{9768BA84-BB5F-BA6C-1FF1-1C31271C276E}"/>
              </a:ext>
            </a:extLst>
          </p:cNvPr>
          <p:cNvSpPr/>
          <p:nvPr/>
        </p:nvSpPr>
        <p:spPr>
          <a:xfrm>
            <a:off x="4931559" y="1534485"/>
            <a:ext cx="510750" cy="4259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1</a:t>
            </a:r>
            <a:endParaRPr lang="en-SG" sz="1800" dirty="0">
              <a:latin typeface="Montserrat SemiBold" pitchFamily="2" charset="0"/>
            </a:endParaRPr>
          </a:p>
        </p:txBody>
      </p:sp>
      <p:sp>
        <p:nvSpPr>
          <p:cNvPr id="30" name="Rectangle 29">
            <a:extLst>
              <a:ext uri="{FF2B5EF4-FFF2-40B4-BE49-F238E27FC236}">
                <a16:creationId xmlns:a16="http://schemas.microsoft.com/office/drawing/2014/main" id="{E0B025E1-D3EC-F81E-D89B-800E5BED677F}"/>
              </a:ext>
            </a:extLst>
          </p:cNvPr>
          <p:cNvSpPr/>
          <p:nvPr/>
        </p:nvSpPr>
        <p:spPr>
          <a:xfrm>
            <a:off x="4931559" y="2536290"/>
            <a:ext cx="510750" cy="4259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3</a:t>
            </a:r>
            <a:endParaRPr lang="en-SG" sz="1800" dirty="0">
              <a:latin typeface="Montserrat SemiBold" pitchFamily="2" charset="0"/>
            </a:endParaRPr>
          </a:p>
        </p:txBody>
      </p:sp>
      <p:sp>
        <p:nvSpPr>
          <p:cNvPr id="31" name="Rectangle 30">
            <a:extLst>
              <a:ext uri="{FF2B5EF4-FFF2-40B4-BE49-F238E27FC236}">
                <a16:creationId xmlns:a16="http://schemas.microsoft.com/office/drawing/2014/main" id="{5D33A96F-15C7-5CD2-CF17-FC40BA4F6271}"/>
              </a:ext>
            </a:extLst>
          </p:cNvPr>
          <p:cNvSpPr/>
          <p:nvPr/>
        </p:nvSpPr>
        <p:spPr>
          <a:xfrm>
            <a:off x="4931559" y="1037006"/>
            <a:ext cx="510750" cy="4259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0</a:t>
            </a:r>
            <a:endParaRPr lang="en-SG" sz="1800" dirty="0">
              <a:latin typeface="Montserrat SemiBold" pitchFamily="2" charset="0"/>
            </a:endParaRPr>
          </a:p>
        </p:txBody>
      </p:sp>
    </p:spTree>
    <p:extLst>
      <p:ext uri="{BB962C8B-B14F-4D97-AF65-F5344CB8AC3E}">
        <p14:creationId xmlns:p14="http://schemas.microsoft.com/office/powerpoint/2010/main" val="15170216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25</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1. </a:t>
            </a:r>
            <a:r>
              <a:rPr lang="en-SG" dirty="0"/>
              <a:t>Hashing Basics</a:t>
            </a:r>
            <a:endParaRPr dirty="0"/>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1" y="1214357"/>
            <a:ext cx="670280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000" dirty="0">
                <a:latin typeface="Montserrat SemiBold" pitchFamily="2" charset="0"/>
              </a:rPr>
              <a:t>What if instead of a Linked List, we use an AVL Tree to store the items in a bucket? What are the advantages or disadvantages of such a solution?</a:t>
            </a:r>
          </a:p>
        </p:txBody>
      </p:sp>
    </p:spTree>
    <p:extLst>
      <p:ext uri="{BB962C8B-B14F-4D97-AF65-F5344CB8AC3E}">
        <p14:creationId xmlns:p14="http://schemas.microsoft.com/office/powerpoint/2010/main" val="9346957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26</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1. </a:t>
            </a:r>
            <a:r>
              <a:rPr lang="en-SG" dirty="0"/>
              <a:t>Hashing Basics</a:t>
            </a:r>
            <a:endParaRPr dirty="0"/>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1" y="1214357"/>
            <a:ext cx="4026612"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000" dirty="0">
                <a:latin typeface="Montserrat SemiBold" pitchFamily="2" charset="0"/>
              </a:rPr>
              <a:t>Worst Case Time Complexity for Search</a:t>
            </a:r>
          </a:p>
        </p:txBody>
      </p:sp>
      <p:sp>
        <p:nvSpPr>
          <p:cNvPr id="2" name="Rectangle 1">
            <a:extLst>
              <a:ext uri="{FF2B5EF4-FFF2-40B4-BE49-F238E27FC236}">
                <a16:creationId xmlns:a16="http://schemas.microsoft.com/office/drawing/2014/main" id="{DCF99C7B-9E9E-0A07-16A3-48C6820E17C4}"/>
              </a:ext>
            </a:extLst>
          </p:cNvPr>
          <p:cNvSpPr/>
          <p:nvPr/>
        </p:nvSpPr>
        <p:spPr>
          <a:xfrm>
            <a:off x="1309991" y="2738647"/>
            <a:ext cx="551234" cy="55123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1</a:t>
            </a:r>
            <a:endParaRPr lang="en-SG" sz="1800" dirty="0">
              <a:latin typeface="Montserrat SemiBold" pitchFamily="2" charset="0"/>
            </a:endParaRPr>
          </a:p>
        </p:txBody>
      </p:sp>
      <p:sp>
        <p:nvSpPr>
          <p:cNvPr id="4" name="Oval 3">
            <a:extLst>
              <a:ext uri="{FF2B5EF4-FFF2-40B4-BE49-F238E27FC236}">
                <a16:creationId xmlns:a16="http://schemas.microsoft.com/office/drawing/2014/main" id="{C3409ECD-733C-30B3-5F6F-2973FF181800}"/>
              </a:ext>
            </a:extLst>
          </p:cNvPr>
          <p:cNvSpPr/>
          <p:nvPr/>
        </p:nvSpPr>
        <p:spPr>
          <a:xfrm>
            <a:off x="6394318" y="1686874"/>
            <a:ext cx="609599" cy="609599"/>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2</a:t>
            </a:r>
            <a:endParaRPr lang="en-SG" sz="1800" dirty="0">
              <a:latin typeface="Montserrat SemiBold" pitchFamily="2" charset="0"/>
            </a:endParaRPr>
          </a:p>
        </p:txBody>
      </p:sp>
      <p:sp>
        <p:nvSpPr>
          <p:cNvPr id="8" name="Rectangle 7">
            <a:extLst>
              <a:ext uri="{FF2B5EF4-FFF2-40B4-BE49-F238E27FC236}">
                <a16:creationId xmlns:a16="http://schemas.microsoft.com/office/drawing/2014/main" id="{E1FB038C-1CD0-F16B-88B9-E805C092C43D}"/>
              </a:ext>
            </a:extLst>
          </p:cNvPr>
          <p:cNvSpPr/>
          <p:nvPr/>
        </p:nvSpPr>
        <p:spPr>
          <a:xfrm>
            <a:off x="2149812" y="2738647"/>
            <a:ext cx="551234" cy="55123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2</a:t>
            </a:r>
            <a:endParaRPr lang="en-SG" sz="1800" dirty="0">
              <a:latin typeface="Montserrat SemiBold" pitchFamily="2" charset="0"/>
            </a:endParaRPr>
          </a:p>
        </p:txBody>
      </p:sp>
      <p:sp>
        <p:nvSpPr>
          <p:cNvPr id="9" name="Rectangle 8">
            <a:extLst>
              <a:ext uri="{FF2B5EF4-FFF2-40B4-BE49-F238E27FC236}">
                <a16:creationId xmlns:a16="http://schemas.microsoft.com/office/drawing/2014/main" id="{AF2F48D9-6275-E170-5353-A172DA4F65CD}"/>
              </a:ext>
            </a:extLst>
          </p:cNvPr>
          <p:cNvSpPr/>
          <p:nvPr/>
        </p:nvSpPr>
        <p:spPr>
          <a:xfrm>
            <a:off x="2989633" y="2738647"/>
            <a:ext cx="551234" cy="55123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3</a:t>
            </a:r>
            <a:endParaRPr lang="en-SG" sz="1800" dirty="0">
              <a:latin typeface="Montserrat SemiBold" pitchFamily="2" charset="0"/>
            </a:endParaRPr>
          </a:p>
        </p:txBody>
      </p:sp>
      <p:sp>
        <p:nvSpPr>
          <p:cNvPr id="10" name="Rectangle 9">
            <a:extLst>
              <a:ext uri="{FF2B5EF4-FFF2-40B4-BE49-F238E27FC236}">
                <a16:creationId xmlns:a16="http://schemas.microsoft.com/office/drawing/2014/main" id="{E6CEB57D-3AE1-81E3-415B-34CEDD389E79}"/>
              </a:ext>
            </a:extLst>
          </p:cNvPr>
          <p:cNvSpPr/>
          <p:nvPr/>
        </p:nvSpPr>
        <p:spPr>
          <a:xfrm>
            <a:off x="3829454" y="2738647"/>
            <a:ext cx="551234" cy="55123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4</a:t>
            </a:r>
            <a:endParaRPr lang="en-SG" sz="1800" dirty="0">
              <a:latin typeface="Montserrat SemiBold" pitchFamily="2" charset="0"/>
            </a:endParaRPr>
          </a:p>
        </p:txBody>
      </p:sp>
      <p:sp>
        <p:nvSpPr>
          <p:cNvPr id="12" name="Oval 11">
            <a:extLst>
              <a:ext uri="{FF2B5EF4-FFF2-40B4-BE49-F238E27FC236}">
                <a16:creationId xmlns:a16="http://schemas.microsoft.com/office/drawing/2014/main" id="{A52AD741-9C47-CF52-81D6-16316E1643F1}"/>
              </a:ext>
            </a:extLst>
          </p:cNvPr>
          <p:cNvSpPr/>
          <p:nvPr/>
        </p:nvSpPr>
        <p:spPr>
          <a:xfrm>
            <a:off x="5603135" y="2522623"/>
            <a:ext cx="609599" cy="609599"/>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1</a:t>
            </a:r>
            <a:endParaRPr lang="en-SG" sz="1800" dirty="0">
              <a:latin typeface="Montserrat SemiBold" pitchFamily="2" charset="0"/>
            </a:endParaRPr>
          </a:p>
        </p:txBody>
      </p:sp>
      <p:sp>
        <p:nvSpPr>
          <p:cNvPr id="13" name="Oval 12">
            <a:extLst>
              <a:ext uri="{FF2B5EF4-FFF2-40B4-BE49-F238E27FC236}">
                <a16:creationId xmlns:a16="http://schemas.microsoft.com/office/drawing/2014/main" id="{FDCE4E9F-8DF0-54C4-6809-B417CFAC341D}"/>
              </a:ext>
            </a:extLst>
          </p:cNvPr>
          <p:cNvSpPr/>
          <p:nvPr/>
        </p:nvSpPr>
        <p:spPr>
          <a:xfrm>
            <a:off x="7123894" y="2522623"/>
            <a:ext cx="609599" cy="609599"/>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3</a:t>
            </a:r>
            <a:endParaRPr lang="en-SG" sz="1800" dirty="0">
              <a:latin typeface="Montserrat SemiBold" pitchFamily="2" charset="0"/>
            </a:endParaRPr>
          </a:p>
        </p:txBody>
      </p:sp>
      <p:sp>
        <p:nvSpPr>
          <p:cNvPr id="14" name="Oval 13">
            <a:extLst>
              <a:ext uri="{FF2B5EF4-FFF2-40B4-BE49-F238E27FC236}">
                <a16:creationId xmlns:a16="http://schemas.microsoft.com/office/drawing/2014/main" id="{3A82C510-C216-04E8-66C8-97F698204C8A}"/>
              </a:ext>
            </a:extLst>
          </p:cNvPr>
          <p:cNvSpPr/>
          <p:nvPr/>
        </p:nvSpPr>
        <p:spPr>
          <a:xfrm>
            <a:off x="7754466" y="3411082"/>
            <a:ext cx="609599" cy="609599"/>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4</a:t>
            </a:r>
            <a:endParaRPr lang="en-SG" sz="1800" dirty="0">
              <a:latin typeface="Montserrat SemiBold" pitchFamily="2" charset="0"/>
            </a:endParaRPr>
          </a:p>
        </p:txBody>
      </p:sp>
      <p:cxnSp>
        <p:nvCxnSpPr>
          <p:cNvPr id="16" name="Straight Arrow Connector 15">
            <a:extLst>
              <a:ext uri="{FF2B5EF4-FFF2-40B4-BE49-F238E27FC236}">
                <a16:creationId xmlns:a16="http://schemas.microsoft.com/office/drawing/2014/main" id="{DCD126A8-AFBF-C569-2A3C-C76165DF0FFC}"/>
              </a:ext>
            </a:extLst>
          </p:cNvPr>
          <p:cNvCxnSpPr>
            <a:stCxn id="2" idx="3"/>
            <a:endCxn id="8" idx="1"/>
          </p:cNvCxnSpPr>
          <p:nvPr/>
        </p:nvCxnSpPr>
        <p:spPr>
          <a:xfrm>
            <a:off x="1861225" y="3014264"/>
            <a:ext cx="288587"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F404713-1AFC-127F-8A15-FD15ECFA8034}"/>
              </a:ext>
            </a:extLst>
          </p:cNvPr>
          <p:cNvCxnSpPr/>
          <p:nvPr/>
        </p:nvCxnSpPr>
        <p:spPr>
          <a:xfrm>
            <a:off x="2701046" y="3014264"/>
            <a:ext cx="288587"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E81B9EF-2BF5-6586-385D-26B9B02085F1}"/>
              </a:ext>
            </a:extLst>
          </p:cNvPr>
          <p:cNvCxnSpPr/>
          <p:nvPr/>
        </p:nvCxnSpPr>
        <p:spPr>
          <a:xfrm>
            <a:off x="3540867" y="3014264"/>
            <a:ext cx="288587"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6524EC9-2E29-117D-6A06-0AA25F0929C1}"/>
              </a:ext>
            </a:extLst>
          </p:cNvPr>
          <p:cNvCxnSpPr>
            <a:cxnSpLocks/>
            <a:stCxn id="4" idx="5"/>
            <a:endCxn id="13" idx="1"/>
          </p:cNvCxnSpPr>
          <p:nvPr/>
        </p:nvCxnSpPr>
        <p:spPr>
          <a:xfrm>
            <a:off x="6914643" y="2207199"/>
            <a:ext cx="298525" cy="40469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A2ADF73-ABB2-E67F-6DC9-A7A0E5EC1381}"/>
              </a:ext>
            </a:extLst>
          </p:cNvPr>
          <p:cNvCxnSpPr>
            <a:cxnSpLocks/>
          </p:cNvCxnSpPr>
          <p:nvPr/>
        </p:nvCxnSpPr>
        <p:spPr>
          <a:xfrm>
            <a:off x="7602067" y="3069303"/>
            <a:ext cx="283825" cy="37834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AC69EFF-331F-3B78-CF38-F18C4E2E1962}"/>
              </a:ext>
            </a:extLst>
          </p:cNvPr>
          <p:cNvCxnSpPr>
            <a:cxnSpLocks/>
            <a:stCxn id="4" idx="3"/>
            <a:endCxn id="12" idx="7"/>
          </p:cNvCxnSpPr>
          <p:nvPr/>
        </p:nvCxnSpPr>
        <p:spPr>
          <a:xfrm flipH="1">
            <a:off x="6123460" y="2207199"/>
            <a:ext cx="360132" cy="40469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8" name="Google Shape;336;p36">
            <a:extLst>
              <a:ext uri="{FF2B5EF4-FFF2-40B4-BE49-F238E27FC236}">
                <a16:creationId xmlns:a16="http://schemas.microsoft.com/office/drawing/2014/main" id="{FD12B9EE-412C-CBAC-5240-317253F7966C}"/>
              </a:ext>
            </a:extLst>
          </p:cNvPr>
          <p:cNvSpPr txBox="1">
            <a:spLocks/>
          </p:cNvSpPr>
          <p:nvPr/>
        </p:nvSpPr>
        <p:spPr>
          <a:xfrm>
            <a:off x="1594575" y="3416133"/>
            <a:ext cx="247082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latin typeface="Montserrat SemiBold" pitchFamily="2" charset="0"/>
              </a:rPr>
              <a:t>Linked List: O(n)</a:t>
            </a:r>
          </a:p>
        </p:txBody>
      </p:sp>
      <p:sp>
        <p:nvSpPr>
          <p:cNvPr id="29" name="Google Shape;336;p36">
            <a:extLst>
              <a:ext uri="{FF2B5EF4-FFF2-40B4-BE49-F238E27FC236}">
                <a16:creationId xmlns:a16="http://schemas.microsoft.com/office/drawing/2014/main" id="{B939FFB8-05C7-748E-E499-07A338251E14}"/>
              </a:ext>
            </a:extLst>
          </p:cNvPr>
          <p:cNvSpPr txBox="1">
            <a:spLocks/>
          </p:cNvSpPr>
          <p:nvPr/>
        </p:nvSpPr>
        <p:spPr>
          <a:xfrm>
            <a:off x="5093301" y="3566105"/>
            <a:ext cx="247082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latin typeface="Montserrat SemiBold" pitchFamily="2" charset="0"/>
              </a:rPr>
              <a:t>AVL: O(log n)</a:t>
            </a:r>
          </a:p>
        </p:txBody>
      </p:sp>
    </p:spTree>
    <p:extLst>
      <p:ext uri="{BB962C8B-B14F-4D97-AF65-F5344CB8AC3E}">
        <p14:creationId xmlns:p14="http://schemas.microsoft.com/office/powerpoint/2010/main" val="21894144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27</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1. </a:t>
            </a:r>
            <a:r>
              <a:rPr lang="en-SG" dirty="0"/>
              <a:t>Hashing Basics</a:t>
            </a:r>
            <a:endParaRPr dirty="0"/>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1" y="1214357"/>
            <a:ext cx="4026612"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000" dirty="0">
                <a:latin typeface="Montserrat SemiBold" pitchFamily="2" charset="0"/>
              </a:rPr>
              <a:t>Space?</a:t>
            </a:r>
          </a:p>
        </p:txBody>
      </p:sp>
      <p:sp>
        <p:nvSpPr>
          <p:cNvPr id="2" name="Rectangle 1">
            <a:extLst>
              <a:ext uri="{FF2B5EF4-FFF2-40B4-BE49-F238E27FC236}">
                <a16:creationId xmlns:a16="http://schemas.microsoft.com/office/drawing/2014/main" id="{DCF99C7B-9E9E-0A07-16A3-48C6820E17C4}"/>
              </a:ext>
            </a:extLst>
          </p:cNvPr>
          <p:cNvSpPr/>
          <p:nvPr/>
        </p:nvSpPr>
        <p:spPr>
          <a:xfrm>
            <a:off x="1309991" y="2738647"/>
            <a:ext cx="551234" cy="55123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1</a:t>
            </a:r>
            <a:endParaRPr lang="en-SG" sz="1800" dirty="0">
              <a:latin typeface="Montserrat SemiBold" pitchFamily="2" charset="0"/>
            </a:endParaRPr>
          </a:p>
        </p:txBody>
      </p:sp>
      <p:sp>
        <p:nvSpPr>
          <p:cNvPr id="4" name="Oval 3">
            <a:extLst>
              <a:ext uri="{FF2B5EF4-FFF2-40B4-BE49-F238E27FC236}">
                <a16:creationId xmlns:a16="http://schemas.microsoft.com/office/drawing/2014/main" id="{C3409ECD-733C-30B3-5F6F-2973FF181800}"/>
              </a:ext>
            </a:extLst>
          </p:cNvPr>
          <p:cNvSpPr/>
          <p:nvPr/>
        </p:nvSpPr>
        <p:spPr>
          <a:xfrm>
            <a:off x="6394318" y="1686874"/>
            <a:ext cx="609599" cy="609599"/>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2</a:t>
            </a:r>
            <a:endParaRPr lang="en-SG" sz="1800" dirty="0">
              <a:latin typeface="Montserrat SemiBold" pitchFamily="2" charset="0"/>
            </a:endParaRPr>
          </a:p>
        </p:txBody>
      </p:sp>
      <p:sp>
        <p:nvSpPr>
          <p:cNvPr id="8" name="Rectangle 7">
            <a:extLst>
              <a:ext uri="{FF2B5EF4-FFF2-40B4-BE49-F238E27FC236}">
                <a16:creationId xmlns:a16="http://schemas.microsoft.com/office/drawing/2014/main" id="{E1FB038C-1CD0-F16B-88B9-E805C092C43D}"/>
              </a:ext>
            </a:extLst>
          </p:cNvPr>
          <p:cNvSpPr/>
          <p:nvPr/>
        </p:nvSpPr>
        <p:spPr>
          <a:xfrm>
            <a:off x="2149812" y="2738647"/>
            <a:ext cx="551234" cy="55123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2</a:t>
            </a:r>
            <a:endParaRPr lang="en-SG" sz="1800" dirty="0">
              <a:latin typeface="Montserrat SemiBold" pitchFamily="2" charset="0"/>
            </a:endParaRPr>
          </a:p>
        </p:txBody>
      </p:sp>
      <p:sp>
        <p:nvSpPr>
          <p:cNvPr id="9" name="Rectangle 8">
            <a:extLst>
              <a:ext uri="{FF2B5EF4-FFF2-40B4-BE49-F238E27FC236}">
                <a16:creationId xmlns:a16="http://schemas.microsoft.com/office/drawing/2014/main" id="{AF2F48D9-6275-E170-5353-A172DA4F65CD}"/>
              </a:ext>
            </a:extLst>
          </p:cNvPr>
          <p:cNvSpPr/>
          <p:nvPr/>
        </p:nvSpPr>
        <p:spPr>
          <a:xfrm>
            <a:off x="2989633" y="2738647"/>
            <a:ext cx="551234" cy="55123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3</a:t>
            </a:r>
            <a:endParaRPr lang="en-SG" sz="1800" dirty="0">
              <a:latin typeface="Montserrat SemiBold" pitchFamily="2" charset="0"/>
            </a:endParaRPr>
          </a:p>
        </p:txBody>
      </p:sp>
      <p:sp>
        <p:nvSpPr>
          <p:cNvPr id="10" name="Rectangle 9">
            <a:extLst>
              <a:ext uri="{FF2B5EF4-FFF2-40B4-BE49-F238E27FC236}">
                <a16:creationId xmlns:a16="http://schemas.microsoft.com/office/drawing/2014/main" id="{E6CEB57D-3AE1-81E3-415B-34CEDD389E79}"/>
              </a:ext>
            </a:extLst>
          </p:cNvPr>
          <p:cNvSpPr/>
          <p:nvPr/>
        </p:nvSpPr>
        <p:spPr>
          <a:xfrm>
            <a:off x="3829454" y="2738647"/>
            <a:ext cx="551234" cy="55123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4</a:t>
            </a:r>
            <a:endParaRPr lang="en-SG" sz="1800" dirty="0">
              <a:latin typeface="Montserrat SemiBold" pitchFamily="2" charset="0"/>
            </a:endParaRPr>
          </a:p>
        </p:txBody>
      </p:sp>
      <p:sp>
        <p:nvSpPr>
          <p:cNvPr id="12" name="Oval 11">
            <a:extLst>
              <a:ext uri="{FF2B5EF4-FFF2-40B4-BE49-F238E27FC236}">
                <a16:creationId xmlns:a16="http://schemas.microsoft.com/office/drawing/2014/main" id="{A52AD741-9C47-CF52-81D6-16316E1643F1}"/>
              </a:ext>
            </a:extLst>
          </p:cNvPr>
          <p:cNvSpPr/>
          <p:nvPr/>
        </p:nvSpPr>
        <p:spPr>
          <a:xfrm>
            <a:off x="5603135" y="2522623"/>
            <a:ext cx="609599" cy="609599"/>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1</a:t>
            </a:r>
            <a:endParaRPr lang="en-SG" sz="1800" dirty="0">
              <a:latin typeface="Montserrat SemiBold" pitchFamily="2" charset="0"/>
            </a:endParaRPr>
          </a:p>
        </p:txBody>
      </p:sp>
      <p:sp>
        <p:nvSpPr>
          <p:cNvPr id="13" name="Oval 12">
            <a:extLst>
              <a:ext uri="{FF2B5EF4-FFF2-40B4-BE49-F238E27FC236}">
                <a16:creationId xmlns:a16="http://schemas.microsoft.com/office/drawing/2014/main" id="{FDCE4E9F-8DF0-54C4-6809-B417CFAC341D}"/>
              </a:ext>
            </a:extLst>
          </p:cNvPr>
          <p:cNvSpPr/>
          <p:nvPr/>
        </p:nvSpPr>
        <p:spPr>
          <a:xfrm>
            <a:off x="7123894" y="2522623"/>
            <a:ext cx="609599" cy="609599"/>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3</a:t>
            </a:r>
            <a:endParaRPr lang="en-SG" sz="1800" dirty="0">
              <a:latin typeface="Montserrat SemiBold" pitchFamily="2" charset="0"/>
            </a:endParaRPr>
          </a:p>
        </p:txBody>
      </p:sp>
      <p:sp>
        <p:nvSpPr>
          <p:cNvPr id="14" name="Oval 13">
            <a:extLst>
              <a:ext uri="{FF2B5EF4-FFF2-40B4-BE49-F238E27FC236}">
                <a16:creationId xmlns:a16="http://schemas.microsoft.com/office/drawing/2014/main" id="{3A82C510-C216-04E8-66C8-97F698204C8A}"/>
              </a:ext>
            </a:extLst>
          </p:cNvPr>
          <p:cNvSpPr/>
          <p:nvPr/>
        </p:nvSpPr>
        <p:spPr>
          <a:xfrm>
            <a:off x="7754466" y="3411082"/>
            <a:ext cx="609599" cy="609599"/>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4</a:t>
            </a:r>
            <a:endParaRPr lang="en-SG" sz="1800" dirty="0">
              <a:latin typeface="Montserrat SemiBold" pitchFamily="2" charset="0"/>
            </a:endParaRPr>
          </a:p>
        </p:txBody>
      </p:sp>
      <p:cxnSp>
        <p:nvCxnSpPr>
          <p:cNvPr id="16" name="Straight Arrow Connector 15">
            <a:extLst>
              <a:ext uri="{FF2B5EF4-FFF2-40B4-BE49-F238E27FC236}">
                <a16:creationId xmlns:a16="http://schemas.microsoft.com/office/drawing/2014/main" id="{DCD126A8-AFBF-C569-2A3C-C76165DF0FFC}"/>
              </a:ext>
            </a:extLst>
          </p:cNvPr>
          <p:cNvCxnSpPr>
            <a:stCxn id="2" idx="3"/>
            <a:endCxn id="8" idx="1"/>
          </p:cNvCxnSpPr>
          <p:nvPr/>
        </p:nvCxnSpPr>
        <p:spPr>
          <a:xfrm>
            <a:off x="1861225" y="3014264"/>
            <a:ext cx="288587"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F404713-1AFC-127F-8A15-FD15ECFA8034}"/>
              </a:ext>
            </a:extLst>
          </p:cNvPr>
          <p:cNvCxnSpPr/>
          <p:nvPr/>
        </p:nvCxnSpPr>
        <p:spPr>
          <a:xfrm>
            <a:off x="2701046" y="3014264"/>
            <a:ext cx="288587"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E81B9EF-2BF5-6586-385D-26B9B02085F1}"/>
              </a:ext>
            </a:extLst>
          </p:cNvPr>
          <p:cNvCxnSpPr/>
          <p:nvPr/>
        </p:nvCxnSpPr>
        <p:spPr>
          <a:xfrm>
            <a:off x="3540867" y="3014264"/>
            <a:ext cx="288587"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6524EC9-2E29-117D-6A06-0AA25F0929C1}"/>
              </a:ext>
            </a:extLst>
          </p:cNvPr>
          <p:cNvCxnSpPr>
            <a:cxnSpLocks/>
            <a:stCxn id="4" idx="5"/>
            <a:endCxn id="13" idx="1"/>
          </p:cNvCxnSpPr>
          <p:nvPr/>
        </p:nvCxnSpPr>
        <p:spPr>
          <a:xfrm>
            <a:off x="6914643" y="2207199"/>
            <a:ext cx="298525" cy="40469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A2ADF73-ABB2-E67F-6DC9-A7A0E5EC1381}"/>
              </a:ext>
            </a:extLst>
          </p:cNvPr>
          <p:cNvCxnSpPr>
            <a:cxnSpLocks/>
          </p:cNvCxnSpPr>
          <p:nvPr/>
        </p:nvCxnSpPr>
        <p:spPr>
          <a:xfrm>
            <a:off x="7602067" y="3069303"/>
            <a:ext cx="283825" cy="37834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AC69EFF-331F-3B78-CF38-F18C4E2E1962}"/>
              </a:ext>
            </a:extLst>
          </p:cNvPr>
          <p:cNvCxnSpPr>
            <a:cxnSpLocks/>
            <a:stCxn id="4" idx="3"/>
            <a:endCxn id="12" idx="7"/>
          </p:cNvCxnSpPr>
          <p:nvPr/>
        </p:nvCxnSpPr>
        <p:spPr>
          <a:xfrm flipH="1">
            <a:off x="6123460" y="2207199"/>
            <a:ext cx="360132" cy="40469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6940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28</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1. </a:t>
            </a:r>
            <a:r>
              <a:rPr lang="en-SG" dirty="0"/>
              <a:t>Hashing Basics</a:t>
            </a:r>
            <a:endParaRPr dirty="0"/>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1" y="1214357"/>
            <a:ext cx="42146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000" dirty="0">
                <a:latin typeface="Montserrat SemiBold" pitchFamily="2" charset="0"/>
              </a:rPr>
              <a:t>Space? About the same (O(n))</a:t>
            </a:r>
          </a:p>
        </p:txBody>
      </p:sp>
      <p:sp>
        <p:nvSpPr>
          <p:cNvPr id="2" name="Rectangle 1">
            <a:extLst>
              <a:ext uri="{FF2B5EF4-FFF2-40B4-BE49-F238E27FC236}">
                <a16:creationId xmlns:a16="http://schemas.microsoft.com/office/drawing/2014/main" id="{DCF99C7B-9E9E-0A07-16A3-48C6820E17C4}"/>
              </a:ext>
            </a:extLst>
          </p:cNvPr>
          <p:cNvSpPr/>
          <p:nvPr/>
        </p:nvSpPr>
        <p:spPr>
          <a:xfrm>
            <a:off x="1309991" y="2738647"/>
            <a:ext cx="551234" cy="55123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1</a:t>
            </a:r>
            <a:endParaRPr lang="en-SG" sz="1800" dirty="0">
              <a:latin typeface="Montserrat SemiBold" pitchFamily="2" charset="0"/>
            </a:endParaRPr>
          </a:p>
        </p:txBody>
      </p:sp>
      <p:sp>
        <p:nvSpPr>
          <p:cNvPr id="4" name="Oval 3">
            <a:extLst>
              <a:ext uri="{FF2B5EF4-FFF2-40B4-BE49-F238E27FC236}">
                <a16:creationId xmlns:a16="http://schemas.microsoft.com/office/drawing/2014/main" id="{C3409ECD-733C-30B3-5F6F-2973FF181800}"/>
              </a:ext>
            </a:extLst>
          </p:cNvPr>
          <p:cNvSpPr/>
          <p:nvPr/>
        </p:nvSpPr>
        <p:spPr>
          <a:xfrm>
            <a:off x="6394318" y="1686874"/>
            <a:ext cx="609599" cy="609599"/>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2</a:t>
            </a:r>
            <a:endParaRPr lang="en-SG" sz="1800" dirty="0">
              <a:latin typeface="Montserrat SemiBold" pitchFamily="2" charset="0"/>
            </a:endParaRPr>
          </a:p>
        </p:txBody>
      </p:sp>
      <p:sp>
        <p:nvSpPr>
          <p:cNvPr id="8" name="Rectangle 7">
            <a:extLst>
              <a:ext uri="{FF2B5EF4-FFF2-40B4-BE49-F238E27FC236}">
                <a16:creationId xmlns:a16="http://schemas.microsoft.com/office/drawing/2014/main" id="{E1FB038C-1CD0-F16B-88B9-E805C092C43D}"/>
              </a:ext>
            </a:extLst>
          </p:cNvPr>
          <p:cNvSpPr/>
          <p:nvPr/>
        </p:nvSpPr>
        <p:spPr>
          <a:xfrm>
            <a:off x="2149812" y="2738647"/>
            <a:ext cx="551234" cy="55123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2</a:t>
            </a:r>
            <a:endParaRPr lang="en-SG" sz="1800" dirty="0">
              <a:latin typeface="Montserrat SemiBold" pitchFamily="2" charset="0"/>
            </a:endParaRPr>
          </a:p>
        </p:txBody>
      </p:sp>
      <p:sp>
        <p:nvSpPr>
          <p:cNvPr id="9" name="Rectangle 8">
            <a:extLst>
              <a:ext uri="{FF2B5EF4-FFF2-40B4-BE49-F238E27FC236}">
                <a16:creationId xmlns:a16="http://schemas.microsoft.com/office/drawing/2014/main" id="{AF2F48D9-6275-E170-5353-A172DA4F65CD}"/>
              </a:ext>
            </a:extLst>
          </p:cNvPr>
          <p:cNvSpPr/>
          <p:nvPr/>
        </p:nvSpPr>
        <p:spPr>
          <a:xfrm>
            <a:off x="2989633" y="2738647"/>
            <a:ext cx="551234" cy="55123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3</a:t>
            </a:r>
            <a:endParaRPr lang="en-SG" sz="1800" dirty="0">
              <a:latin typeface="Montserrat SemiBold" pitchFamily="2" charset="0"/>
            </a:endParaRPr>
          </a:p>
        </p:txBody>
      </p:sp>
      <p:sp>
        <p:nvSpPr>
          <p:cNvPr id="10" name="Rectangle 9">
            <a:extLst>
              <a:ext uri="{FF2B5EF4-FFF2-40B4-BE49-F238E27FC236}">
                <a16:creationId xmlns:a16="http://schemas.microsoft.com/office/drawing/2014/main" id="{E6CEB57D-3AE1-81E3-415B-34CEDD389E79}"/>
              </a:ext>
            </a:extLst>
          </p:cNvPr>
          <p:cNvSpPr/>
          <p:nvPr/>
        </p:nvSpPr>
        <p:spPr>
          <a:xfrm>
            <a:off x="3829454" y="2738647"/>
            <a:ext cx="551234" cy="55123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4</a:t>
            </a:r>
            <a:endParaRPr lang="en-SG" sz="1800" dirty="0">
              <a:latin typeface="Montserrat SemiBold" pitchFamily="2" charset="0"/>
            </a:endParaRPr>
          </a:p>
        </p:txBody>
      </p:sp>
      <p:sp>
        <p:nvSpPr>
          <p:cNvPr id="12" name="Oval 11">
            <a:extLst>
              <a:ext uri="{FF2B5EF4-FFF2-40B4-BE49-F238E27FC236}">
                <a16:creationId xmlns:a16="http://schemas.microsoft.com/office/drawing/2014/main" id="{A52AD741-9C47-CF52-81D6-16316E1643F1}"/>
              </a:ext>
            </a:extLst>
          </p:cNvPr>
          <p:cNvSpPr/>
          <p:nvPr/>
        </p:nvSpPr>
        <p:spPr>
          <a:xfrm>
            <a:off x="5603135" y="2522623"/>
            <a:ext cx="609599" cy="609599"/>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1</a:t>
            </a:r>
            <a:endParaRPr lang="en-SG" sz="1800" dirty="0">
              <a:latin typeface="Montserrat SemiBold" pitchFamily="2" charset="0"/>
            </a:endParaRPr>
          </a:p>
        </p:txBody>
      </p:sp>
      <p:sp>
        <p:nvSpPr>
          <p:cNvPr id="13" name="Oval 12">
            <a:extLst>
              <a:ext uri="{FF2B5EF4-FFF2-40B4-BE49-F238E27FC236}">
                <a16:creationId xmlns:a16="http://schemas.microsoft.com/office/drawing/2014/main" id="{FDCE4E9F-8DF0-54C4-6809-B417CFAC341D}"/>
              </a:ext>
            </a:extLst>
          </p:cNvPr>
          <p:cNvSpPr/>
          <p:nvPr/>
        </p:nvSpPr>
        <p:spPr>
          <a:xfrm>
            <a:off x="7123894" y="2522623"/>
            <a:ext cx="609599" cy="609599"/>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3</a:t>
            </a:r>
            <a:endParaRPr lang="en-SG" sz="1800" dirty="0">
              <a:latin typeface="Montserrat SemiBold" pitchFamily="2" charset="0"/>
            </a:endParaRPr>
          </a:p>
        </p:txBody>
      </p:sp>
      <p:sp>
        <p:nvSpPr>
          <p:cNvPr id="14" name="Oval 13">
            <a:extLst>
              <a:ext uri="{FF2B5EF4-FFF2-40B4-BE49-F238E27FC236}">
                <a16:creationId xmlns:a16="http://schemas.microsoft.com/office/drawing/2014/main" id="{3A82C510-C216-04E8-66C8-97F698204C8A}"/>
              </a:ext>
            </a:extLst>
          </p:cNvPr>
          <p:cNvSpPr/>
          <p:nvPr/>
        </p:nvSpPr>
        <p:spPr>
          <a:xfrm>
            <a:off x="7754466" y="3411082"/>
            <a:ext cx="609599" cy="609599"/>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4</a:t>
            </a:r>
            <a:endParaRPr lang="en-SG" sz="1800" dirty="0">
              <a:latin typeface="Montserrat SemiBold" pitchFamily="2" charset="0"/>
            </a:endParaRPr>
          </a:p>
        </p:txBody>
      </p:sp>
      <p:cxnSp>
        <p:nvCxnSpPr>
          <p:cNvPr id="16" name="Straight Arrow Connector 15">
            <a:extLst>
              <a:ext uri="{FF2B5EF4-FFF2-40B4-BE49-F238E27FC236}">
                <a16:creationId xmlns:a16="http://schemas.microsoft.com/office/drawing/2014/main" id="{DCD126A8-AFBF-C569-2A3C-C76165DF0FFC}"/>
              </a:ext>
            </a:extLst>
          </p:cNvPr>
          <p:cNvCxnSpPr>
            <a:stCxn id="2" idx="3"/>
            <a:endCxn id="8" idx="1"/>
          </p:cNvCxnSpPr>
          <p:nvPr/>
        </p:nvCxnSpPr>
        <p:spPr>
          <a:xfrm>
            <a:off x="1861225" y="3014264"/>
            <a:ext cx="288587"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F404713-1AFC-127F-8A15-FD15ECFA8034}"/>
              </a:ext>
            </a:extLst>
          </p:cNvPr>
          <p:cNvCxnSpPr/>
          <p:nvPr/>
        </p:nvCxnSpPr>
        <p:spPr>
          <a:xfrm>
            <a:off x="2701046" y="3014264"/>
            <a:ext cx="288587"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E81B9EF-2BF5-6586-385D-26B9B02085F1}"/>
              </a:ext>
            </a:extLst>
          </p:cNvPr>
          <p:cNvCxnSpPr/>
          <p:nvPr/>
        </p:nvCxnSpPr>
        <p:spPr>
          <a:xfrm>
            <a:off x="3540867" y="3014264"/>
            <a:ext cx="288587"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6524EC9-2E29-117D-6A06-0AA25F0929C1}"/>
              </a:ext>
            </a:extLst>
          </p:cNvPr>
          <p:cNvCxnSpPr>
            <a:cxnSpLocks/>
            <a:stCxn id="4" idx="5"/>
            <a:endCxn id="13" idx="1"/>
          </p:cNvCxnSpPr>
          <p:nvPr/>
        </p:nvCxnSpPr>
        <p:spPr>
          <a:xfrm>
            <a:off x="6914643" y="2207199"/>
            <a:ext cx="298525" cy="40469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A2ADF73-ABB2-E67F-6DC9-A7A0E5EC1381}"/>
              </a:ext>
            </a:extLst>
          </p:cNvPr>
          <p:cNvCxnSpPr>
            <a:cxnSpLocks/>
          </p:cNvCxnSpPr>
          <p:nvPr/>
        </p:nvCxnSpPr>
        <p:spPr>
          <a:xfrm>
            <a:off x="7602067" y="3069303"/>
            <a:ext cx="283825" cy="37834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AC69EFF-331F-3B78-CF38-F18C4E2E1962}"/>
              </a:ext>
            </a:extLst>
          </p:cNvPr>
          <p:cNvCxnSpPr>
            <a:cxnSpLocks/>
            <a:stCxn id="4" idx="3"/>
            <a:endCxn id="12" idx="7"/>
          </p:cNvCxnSpPr>
          <p:nvPr/>
        </p:nvCxnSpPr>
        <p:spPr>
          <a:xfrm flipH="1">
            <a:off x="6123460" y="2207199"/>
            <a:ext cx="360132" cy="40469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9258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29</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1. </a:t>
            </a:r>
            <a:r>
              <a:rPr lang="en-SG" dirty="0"/>
              <a:t>Hashing Basics</a:t>
            </a:r>
            <a:endParaRPr dirty="0"/>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1" y="1214357"/>
            <a:ext cx="42146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000" dirty="0">
                <a:latin typeface="Montserrat SemiBold" pitchFamily="2" charset="0"/>
              </a:rPr>
              <a:t>About the same (O(n))</a:t>
            </a:r>
          </a:p>
        </p:txBody>
      </p:sp>
      <p:sp>
        <p:nvSpPr>
          <p:cNvPr id="2" name="Rectangle 1">
            <a:extLst>
              <a:ext uri="{FF2B5EF4-FFF2-40B4-BE49-F238E27FC236}">
                <a16:creationId xmlns:a16="http://schemas.microsoft.com/office/drawing/2014/main" id="{DCF99C7B-9E9E-0A07-16A3-48C6820E17C4}"/>
              </a:ext>
            </a:extLst>
          </p:cNvPr>
          <p:cNvSpPr/>
          <p:nvPr/>
        </p:nvSpPr>
        <p:spPr>
          <a:xfrm>
            <a:off x="2717578" y="3069388"/>
            <a:ext cx="464100" cy="4641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1</a:t>
            </a:r>
            <a:endParaRPr lang="en-SG" sz="1800" dirty="0">
              <a:latin typeface="Montserrat SemiBold" pitchFamily="2" charset="0"/>
            </a:endParaRPr>
          </a:p>
        </p:txBody>
      </p:sp>
      <p:sp>
        <p:nvSpPr>
          <p:cNvPr id="4" name="Oval 3">
            <a:extLst>
              <a:ext uri="{FF2B5EF4-FFF2-40B4-BE49-F238E27FC236}">
                <a16:creationId xmlns:a16="http://schemas.microsoft.com/office/drawing/2014/main" id="{C3409ECD-733C-30B3-5F6F-2973FF181800}"/>
              </a:ext>
            </a:extLst>
          </p:cNvPr>
          <p:cNvSpPr/>
          <p:nvPr/>
        </p:nvSpPr>
        <p:spPr>
          <a:xfrm>
            <a:off x="6616109" y="1956818"/>
            <a:ext cx="461855" cy="461855"/>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2</a:t>
            </a:r>
            <a:endParaRPr lang="en-SG" sz="1800" dirty="0">
              <a:latin typeface="Montserrat SemiBold" pitchFamily="2" charset="0"/>
            </a:endParaRPr>
          </a:p>
        </p:txBody>
      </p:sp>
      <p:sp>
        <p:nvSpPr>
          <p:cNvPr id="3" name="Google Shape;336;p36">
            <a:extLst>
              <a:ext uri="{FF2B5EF4-FFF2-40B4-BE49-F238E27FC236}">
                <a16:creationId xmlns:a16="http://schemas.microsoft.com/office/drawing/2014/main" id="{80AFAF87-904F-320C-17D6-15F4F788802D}"/>
              </a:ext>
            </a:extLst>
          </p:cNvPr>
          <p:cNvSpPr txBox="1">
            <a:spLocks/>
          </p:cNvSpPr>
          <p:nvPr/>
        </p:nvSpPr>
        <p:spPr>
          <a:xfrm>
            <a:off x="714000" y="1606644"/>
            <a:ext cx="356617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However AVL tends to incur more overhead</a:t>
            </a:r>
          </a:p>
        </p:txBody>
      </p:sp>
      <p:sp>
        <p:nvSpPr>
          <p:cNvPr id="5" name="Google Shape;336;p36">
            <a:extLst>
              <a:ext uri="{FF2B5EF4-FFF2-40B4-BE49-F238E27FC236}">
                <a16:creationId xmlns:a16="http://schemas.microsoft.com/office/drawing/2014/main" id="{5233A0D3-A0F3-F3E5-7A95-D4653440DE44}"/>
              </a:ext>
            </a:extLst>
          </p:cNvPr>
          <p:cNvSpPr txBox="1">
            <a:spLocks/>
          </p:cNvSpPr>
          <p:nvPr/>
        </p:nvSpPr>
        <p:spPr>
          <a:xfrm>
            <a:off x="1641369" y="3083772"/>
            <a:ext cx="42146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000" dirty="0">
                <a:latin typeface="Montserrat SemiBold" pitchFamily="2" charset="0"/>
              </a:rPr>
              <a:t>value:</a:t>
            </a:r>
          </a:p>
        </p:txBody>
      </p:sp>
      <p:sp>
        <p:nvSpPr>
          <p:cNvPr id="11" name="Google Shape;336;p36">
            <a:extLst>
              <a:ext uri="{FF2B5EF4-FFF2-40B4-BE49-F238E27FC236}">
                <a16:creationId xmlns:a16="http://schemas.microsoft.com/office/drawing/2014/main" id="{082380ED-913D-AF33-053E-8C444796EB0C}"/>
              </a:ext>
            </a:extLst>
          </p:cNvPr>
          <p:cNvSpPr txBox="1">
            <a:spLocks/>
          </p:cNvSpPr>
          <p:nvPr/>
        </p:nvSpPr>
        <p:spPr>
          <a:xfrm>
            <a:off x="1712706" y="3620622"/>
            <a:ext cx="1640094"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000" dirty="0">
                <a:latin typeface="Montserrat SemiBold" pitchFamily="2" charset="0"/>
              </a:rPr>
              <a:t>next:</a:t>
            </a:r>
          </a:p>
        </p:txBody>
      </p:sp>
      <p:sp>
        <p:nvSpPr>
          <p:cNvPr id="20" name="Rectangle 19">
            <a:extLst>
              <a:ext uri="{FF2B5EF4-FFF2-40B4-BE49-F238E27FC236}">
                <a16:creationId xmlns:a16="http://schemas.microsoft.com/office/drawing/2014/main" id="{F0D6D8DC-BE4E-4349-8346-7BDDEF9CABF8}"/>
              </a:ext>
            </a:extLst>
          </p:cNvPr>
          <p:cNvSpPr/>
          <p:nvPr/>
        </p:nvSpPr>
        <p:spPr>
          <a:xfrm>
            <a:off x="2717578" y="3667742"/>
            <a:ext cx="1501302" cy="36985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Reference</a:t>
            </a:r>
            <a:endParaRPr lang="en-SG" sz="1800" dirty="0">
              <a:latin typeface="Montserrat SemiBold" pitchFamily="2" charset="0"/>
            </a:endParaRPr>
          </a:p>
        </p:txBody>
      </p:sp>
      <p:sp>
        <p:nvSpPr>
          <p:cNvPr id="21" name="Google Shape;336;p36">
            <a:extLst>
              <a:ext uri="{FF2B5EF4-FFF2-40B4-BE49-F238E27FC236}">
                <a16:creationId xmlns:a16="http://schemas.microsoft.com/office/drawing/2014/main" id="{E2B22CA8-F0A2-B514-DEEE-08BF1E09F308}"/>
              </a:ext>
            </a:extLst>
          </p:cNvPr>
          <p:cNvSpPr txBox="1">
            <a:spLocks/>
          </p:cNvSpPr>
          <p:nvPr/>
        </p:nvSpPr>
        <p:spPr>
          <a:xfrm>
            <a:off x="5474732" y="1986997"/>
            <a:ext cx="42146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000" dirty="0">
                <a:latin typeface="Montserrat SemiBold" pitchFamily="2" charset="0"/>
              </a:rPr>
              <a:t>value:</a:t>
            </a:r>
          </a:p>
        </p:txBody>
      </p:sp>
      <p:sp>
        <p:nvSpPr>
          <p:cNvPr id="22" name="Google Shape;336;p36">
            <a:extLst>
              <a:ext uri="{FF2B5EF4-FFF2-40B4-BE49-F238E27FC236}">
                <a16:creationId xmlns:a16="http://schemas.microsoft.com/office/drawing/2014/main" id="{29F144DC-FD08-C71C-2344-6E76DA29194D}"/>
              </a:ext>
            </a:extLst>
          </p:cNvPr>
          <p:cNvSpPr txBox="1">
            <a:spLocks/>
          </p:cNvSpPr>
          <p:nvPr/>
        </p:nvSpPr>
        <p:spPr>
          <a:xfrm>
            <a:off x="5740779" y="2523847"/>
            <a:ext cx="210734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000" dirty="0">
                <a:latin typeface="Montserrat SemiBold" pitchFamily="2" charset="0"/>
              </a:rPr>
              <a:t>left:</a:t>
            </a:r>
          </a:p>
        </p:txBody>
      </p:sp>
      <p:sp>
        <p:nvSpPr>
          <p:cNvPr id="24" name="Rectangle 23">
            <a:extLst>
              <a:ext uri="{FF2B5EF4-FFF2-40B4-BE49-F238E27FC236}">
                <a16:creationId xmlns:a16="http://schemas.microsoft.com/office/drawing/2014/main" id="{D978FAFC-4E09-833D-0CDF-46CB8F971D7D}"/>
              </a:ext>
            </a:extLst>
          </p:cNvPr>
          <p:cNvSpPr/>
          <p:nvPr/>
        </p:nvSpPr>
        <p:spPr>
          <a:xfrm>
            <a:off x="6548016" y="2570967"/>
            <a:ext cx="1501302" cy="36985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Reference</a:t>
            </a:r>
            <a:endParaRPr lang="en-SG" sz="1800" dirty="0">
              <a:latin typeface="Montserrat SemiBold" pitchFamily="2" charset="0"/>
            </a:endParaRPr>
          </a:p>
        </p:txBody>
      </p:sp>
      <p:sp>
        <p:nvSpPr>
          <p:cNvPr id="26" name="Google Shape;336;p36">
            <a:extLst>
              <a:ext uri="{FF2B5EF4-FFF2-40B4-BE49-F238E27FC236}">
                <a16:creationId xmlns:a16="http://schemas.microsoft.com/office/drawing/2014/main" id="{39FF6BFA-D10D-9E7D-48FE-66842CA2B19A}"/>
              </a:ext>
            </a:extLst>
          </p:cNvPr>
          <p:cNvSpPr txBox="1">
            <a:spLocks/>
          </p:cNvSpPr>
          <p:nvPr/>
        </p:nvSpPr>
        <p:spPr>
          <a:xfrm>
            <a:off x="5539580" y="2987947"/>
            <a:ext cx="210734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000" dirty="0">
                <a:latin typeface="Montserrat SemiBold" pitchFamily="2" charset="0"/>
              </a:rPr>
              <a:t>right:</a:t>
            </a:r>
          </a:p>
        </p:txBody>
      </p:sp>
      <p:sp>
        <p:nvSpPr>
          <p:cNvPr id="27" name="Rectangle 26">
            <a:extLst>
              <a:ext uri="{FF2B5EF4-FFF2-40B4-BE49-F238E27FC236}">
                <a16:creationId xmlns:a16="http://schemas.microsoft.com/office/drawing/2014/main" id="{7D84E0C5-92F3-F02C-1793-ADBABCAE8DD8}"/>
              </a:ext>
            </a:extLst>
          </p:cNvPr>
          <p:cNvSpPr/>
          <p:nvPr/>
        </p:nvSpPr>
        <p:spPr>
          <a:xfrm>
            <a:off x="6548016" y="3035067"/>
            <a:ext cx="1501302" cy="36985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Reference</a:t>
            </a:r>
            <a:endParaRPr lang="en-SG" sz="1800" dirty="0">
              <a:latin typeface="Montserrat SemiBold" pitchFamily="2" charset="0"/>
            </a:endParaRPr>
          </a:p>
        </p:txBody>
      </p:sp>
      <p:sp>
        <p:nvSpPr>
          <p:cNvPr id="28" name="Rectangle: Rounded Corners 27">
            <a:extLst>
              <a:ext uri="{FF2B5EF4-FFF2-40B4-BE49-F238E27FC236}">
                <a16:creationId xmlns:a16="http://schemas.microsoft.com/office/drawing/2014/main" id="{D5ED9099-2D77-AB85-284C-913E19AB9650}"/>
              </a:ext>
            </a:extLst>
          </p:cNvPr>
          <p:cNvSpPr/>
          <p:nvPr/>
        </p:nvSpPr>
        <p:spPr>
          <a:xfrm>
            <a:off x="1219200" y="2652096"/>
            <a:ext cx="3352800" cy="1712381"/>
          </a:xfrm>
          <a:prstGeom prst="roundRect">
            <a:avLst>
              <a:gd name="adj" fmla="val 11365"/>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 name="Rectangle: Rounded Corners 28">
            <a:extLst>
              <a:ext uri="{FF2B5EF4-FFF2-40B4-BE49-F238E27FC236}">
                <a16:creationId xmlns:a16="http://schemas.microsoft.com/office/drawing/2014/main" id="{86CE6498-381C-91A6-A3EE-1961D37CA05F}"/>
              </a:ext>
            </a:extLst>
          </p:cNvPr>
          <p:cNvSpPr/>
          <p:nvPr/>
        </p:nvSpPr>
        <p:spPr>
          <a:xfrm>
            <a:off x="4967271" y="1606644"/>
            <a:ext cx="3352800" cy="2729589"/>
          </a:xfrm>
          <a:prstGeom prst="roundRect">
            <a:avLst>
              <a:gd name="adj" fmla="val 9877"/>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Rectangle 29">
            <a:extLst>
              <a:ext uri="{FF2B5EF4-FFF2-40B4-BE49-F238E27FC236}">
                <a16:creationId xmlns:a16="http://schemas.microsoft.com/office/drawing/2014/main" id="{07157435-2E0F-6C75-52AF-9194061F175B}"/>
              </a:ext>
            </a:extLst>
          </p:cNvPr>
          <p:cNvSpPr/>
          <p:nvPr/>
        </p:nvSpPr>
        <p:spPr>
          <a:xfrm>
            <a:off x="908442" y="2463031"/>
            <a:ext cx="1715515" cy="44961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rgbClr val="FFFF00"/>
                </a:solidFill>
                <a:latin typeface="Montserrat SemiBold" pitchFamily="2" charset="0"/>
              </a:rPr>
              <a:t>Linked List</a:t>
            </a:r>
            <a:endParaRPr lang="en-SG" sz="1800" dirty="0">
              <a:solidFill>
                <a:srgbClr val="FFFF00"/>
              </a:solidFill>
              <a:latin typeface="Montserrat SemiBold" pitchFamily="2" charset="0"/>
            </a:endParaRPr>
          </a:p>
        </p:txBody>
      </p:sp>
      <p:sp>
        <p:nvSpPr>
          <p:cNvPr id="31" name="Rectangle 30">
            <a:extLst>
              <a:ext uri="{FF2B5EF4-FFF2-40B4-BE49-F238E27FC236}">
                <a16:creationId xmlns:a16="http://schemas.microsoft.com/office/drawing/2014/main" id="{9B919AE3-D7BC-420B-9228-2E312E9E3CE1}"/>
              </a:ext>
            </a:extLst>
          </p:cNvPr>
          <p:cNvSpPr/>
          <p:nvPr/>
        </p:nvSpPr>
        <p:spPr>
          <a:xfrm>
            <a:off x="4639544" y="1378772"/>
            <a:ext cx="2056714" cy="46723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rgbClr val="92D050"/>
                </a:solidFill>
                <a:latin typeface="Montserrat SemiBold" pitchFamily="2" charset="0"/>
              </a:rPr>
              <a:t>AVL Tree Node</a:t>
            </a:r>
            <a:endParaRPr lang="en-SG" sz="1800" dirty="0">
              <a:solidFill>
                <a:srgbClr val="92D050"/>
              </a:solidFill>
              <a:latin typeface="Montserrat SemiBold" pitchFamily="2" charset="0"/>
            </a:endParaRPr>
          </a:p>
        </p:txBody>
      </p:sp>
      <p:sp>
        <p:nvSpPr>
          <p:cNvPr id="34" name="Google Shape;336;p36">
            <a:extLst>
              <a:ext uri="{FF2B5EF4-FFF2-40B4-BE49-F238E27FC236}">
                <a16:creationId xmlns:a16="http://schemas.microsoft.com/office/drawing/2014/main" id="{8471C46B-1E6E-A484-3A73-817CE442F245}"/>
              </a:ext>
            </a:extLst>
          </p:cNvPr>
          <p:cNvSpPr txBox="1">
            <a:spLocks/>
          </p:cNvSpPr>
          <p:nvPr/>
        </p:nvSpPr>
        <p:spPr>
          <a:xfrm>
            <a:off x="5223752" y="3561174"/>
            <a:ext cx="210734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000" dirty="0">
                <a:latin typeface="Montserrat SemiBold" pitchFamily="2" charset="0"/>
              </a:rPr>
              <a:t>balance:</a:t>
            </a:r>
          </a:p>
        </p:txBody>
      </p:sp>
      <p:sp>
        <p:nvSpPr>
          <p:cNvPr id="35" name="Oval 34">
            <a:extLst>
              <a:ext uri="{FF2B5EF4-FFF2-40B4-BE49-F238E27FC236}">
                <a16:creationId xmlns:a16="http://schemas.microsoft.com/office/drawing/2014/main" id="{0242FD77-F82A-B3E0-5BD0-A4DFBF4431AA}"/>
              </a:ext>
            </a:extLst>
          </p:cNvPr>
          <p:cNvSpPr/>
          <p:nvPr/>
        </p:nvSpPr>
        <p:spPr>
          <a:xfrm>
            <a:off x="6616109" y="3546288"/>
            <a:ext cx="461855" cy="461855"/>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800" dirty="0">
              <a:latin typeface="Montserrat SemiBold" pitchFamily="2" charset="0"/>
            </a:endParaRPr>
          </a:p>
        </p:txBody>
      </p:sp>
      <p:sp>
        <p:nvSpPr>
          <p:cNvPr id="36" name="Google Shape;336;p36">
            <a:extLst>
              <a:ext uri="{FF2B5EF4-FFF2-40B4-BE49-F238E27FC236}">
                <a16:creationId xmlns:a16="http://schemas.microsoft.com/office/drawing/2014/main" id="{4985B3C4-4158-B66E-73C2-E34037367440}"/>
              </a:ext>
            </a:extLst>
          </p:cNvPr>
          <p:cNvSpPr txBox="1">
            <a:spLocks/>
          </p:cNvSpPr>
          <p:nvPr/>
        </p:nvSpPr>
        <p:spPr>
          <a:xfrm>
            <a:off x="6634200" y="3576770"/>
            <a:ext cx="548971"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400" dirty="0">
                <a:latin typeface="Montserrat SemiBold" pitchFamily="2" charset="0"/>
              </a:rPr>
              <a:t>int</a:t>
            </a:r>
          </a:p>
        </p:txBody>
      </p:sp>
    </p:spTree>
    <p:extLst>
      <p:ext uri="{BB962C8B-B14F-4D97-AF65-F5344CB8AC3E}">
        <p14:creationId xmlns:p14="http://schemas.microsoft.com/office/powerpoint/2010/main" val="25803530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Word"/>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9" name="Google Shape;379;p39"/>
          <p:cNvSpPr txBox="1">
            <a:spLocks noGrp="1"/>
          </p:cNvSpPr>
          <p:nvPr>
            <p:ph type="title"/>
          </p:nvPr>
        </p:nvSpPr>
        <p:spPr>
          <a:xfrm>
            <a:off x="1544026" y="1762715"/>
            <a:ext cx="6055398" cy="91536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dirty="0">
                <a:solidFill>
                  <a:schemeClr val="lt1"/>
                </a:solidFill>
              </a:rPr>
              <a:t>Quick Recap!</a:t>
            </a:r>
            <a:endParaRPr sz="4800" dirty="0">
              <a:solidFill>
                <a:schemeClr val="lt1"/>
              </a:solidFill>
            </a:endParaRPr>
          </a:p>
        </p:txBody>
      </p:sp>
      <p:sp>
        <p:nvSpPr>
          <p:cNvPr id="380" name="Google Shape;380;p39"/>
          <p:cNvSpPr txBox="1">
            <a:spLocks noGrp="1"/>
          </p:cNvSpPr>
          <p:nvPr>
            <p:ph type="subTitle" idx="1"/>
          </p:nvPr>
        </p:nvSpPr>
        <p:spPr>
          <a:xfrm>
            <a:off x="1928225" y="2804815"/>
            <a:ext cx="5286999" cy="47001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i="1" dirty="0"/>
              <a:t>Hashing, Collisions</a:t>
            </a:r>
            <a:endParaRPr sz="2000" i="1" dirty="0"/>
          </a:p>
        </p:txBody>
      </p:sp>
      <p:sp>
        <p:nvSpPr>
          <p:cNvPr id="382" name="Google Shape;382;p39"/>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6904288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Word"/>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30</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1. </a:t>
            </a:r>
            <a:r>
              <a:rPr lang="en-SG" dirty="0"/>
              <a:t>Hashing Basics</a:t>
            </a:r>
            <a:endParaRPr dirty="0"/>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1" y="1214357"/>
            <a:ext cx="705839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000" dirty="0">
                <a:latin typeface="Montserrat SemiBold" pitchFamily="2" charset="0"/>
              </a:rPr>
              <a:t>For sure AVL is MUCH more complex to implement</a:t>
            </a:r>
          </a:p>
        </p:txBody>
      </p:sp>
      <p:sp>
        <p:nvSpPr>
          <p:cNvPr id="28" name="Rectangle: Rounded Corners 27">
            <a:extLst>
              <a:ext uri="{FF2B5EF4-FFF2-40B4-BE49-F238E27FC236}">
                <a16:creationId xmlns:a16="http://schemas.microsoft.com/office/drawing/2014/main" id="{D5ED9099-2D77-AB85-284C-913E19AB9650}"/>
              </a:ext>
            </a:extLst>
          </p:cNvPr>
          <p:cNvSpPr/>
          <p:nvPr/>
        </p:nvSpPr>
        <p:spPr>
          <a:xfrm>
            <a:off x="1219200" y="2058810"/>
            <a:ext cx="3352800" cy="2305667"/>
          </a:xfrm>
          <a:prstGeom prst="roundRect">
            <a:avLst>
              <a:gd name="adj" fmla="val 11365"/>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 name="Rectangle: Rounded Corners 28">
            <a:extLst>
              <a:ext uri="{FF2B5EF4-FFF2-40B4-BE49-F238E27FC236}">
                <a16:creationId xmlns:a16="http://schemas.microsoft.com/office/drawing/2014/main" id="{86CE6498-381C-91A6-A3EE-1961D37CA05F}"/>
              </a:ext>
            </a:extLst>
          </p:cNvPr>
          <p:cNvSpPr/>
          <p:nvPr/>
        </p:nvSpPr>
        <p:spPr>
          <a:xfrm>
            <a:off x="4967271" y="2010422"/>
            <a:ext cx="3352800" cy="2325811"/>
          </a:xfrm>
          <a:prstGeom prst="roundRect">
            <a:avLst>
              <a:gd name="adj" fmla="val 9877"/>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Rectangle 29">
            <a:extLst>
              <a:ext uri="{FF2B5EF4-FFF2-40B4-BE49-F238E27FC236}">
                <a16:creationId xmlns:a16="http://schemas.microsoft.com/office/drawing/2014/main" id="{07157435-2E0F-6C75-52AF-9194061F175B}"/>
              </a:ext>
            </a:extLst>
          </p:cNvPr>
          <p:cNvSpPr/>
          <p:nvPr/>
        </p:nvSpPr>
        <p:spPr>
          <a:xfrm>
            <a:off x="908442" y="1859398"/>
            <a:ext cx="1715515" cy="44961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rgbClr val="FFFF00"/>
                </a:solidFill>
                <a:latin typeface="Montserrat SemiBold" pitchFamily="2" charset="0"/>
              </a:rPr>
              <a:t>Linked List</a:t>
            </a:r>
            <a:endParaRPr lang="en-SG" sz="1800" dirty="0">
              <a:solidFill>
                <a:srgbClr val="FFFF00"/>
              </a:solidFill>
              <a:latin typeface="Montserrat SemiBold" pitchFamily="2" charset="0"/>
            </a:endParaRPr>
          </a:p>
        </p:txBody>
      </p:sp>
      <p:sp>
        <p:nvSpPr>
          <p:cNvPr id="31" name="Rectangle 30">
            <a:extLst>
              <a:ext uri="{FF2B5EF4-FFF2-40B4-BE49-F238E27FC236}">
                <a16:creationId xmlns:a16="http://schemas.microsoft.com/office/drawing/2014/main" id="{9B919AE3-D7BC-420B-9228-2E312E9E3CE1}"/>
              </a:ext>
            </a:extLst>
          </p:cNvPr>
          <p:cNvSpPr/>
          <p:nvPr/>
        </p:nvSpPr>
        <p:spPr>
          <a:xfrm>
            <a:off x="4797951" y="1841778"/>
            <a:ext cx="2056714" cy="46723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rgbClr val="92D050"/>
                </a:solidFill>
                <a:latin typeface="Montserrat SemiBold" pitchFamily="2" charset="0"/>
              </a:rPr>
              <a:t>AVL Tree Node</a:t>
            </a:r>
            <a:endParaRPr lang="en-SG" sz="1800" dirty="0">
              <a:solidFill>
                <a:srgbClr val="92D050"/>
              </a:solidFill>
              <a:latin typeface="Montserrat SemiBold" pitchFamily="2" charset="0"/>
            </a:endParaRPr>
          </a:p>
        </p:txBody>
      </p:sp>
      <p:pic>
        <p:nvPicPr>
          <p:cNvPr id="1026" name="Picture 2" descr="So Chill - Memebase - Funny Memes">
            <a:extLst>
              <a:ext uri="{FF2B5EF4-FFF2-40B4-BE49-F238E27FC236}">
                <a16:creationId xmlns:a16="http://schemas.microsoft.com/office/drawing/2014/main" id="{59049D03-24BF-7672-F4AA-7F85D6B4EF0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929" t="43086" r="50532" b="5308"/>
          <a:stretch/>
        </p:blipFill>
        <p:spPr bwMode="auto">
          <a:xfrm>
            <a:off x="1371600" y="2309013"/>
            <a:ext cx="3031080" cy="1888337"/>
          </a:xfrm>
          <a:prstGeom prst="roundRect">
            <a:avLst>
              <a:gd name="adj" fmla="val 8594"/>
            </a:avLst>
          </a:prstGeom>
          <a:solidFill>
            <a:srgbClr val="FFFFFF">
              <a:shade val="85000"/>
            </a:srgbClr>
          </a:solidFill>
          <a:ln>
            <a:noFill/>
          </a:ln>
          <a:effectLst/>
        </p:spPr>
      </p:pic>
      <p:pic>
        <p:nvPicPr>
          <p:cNvPr id="8" name="Picture 2" descr="So Chill - Memebase - Funny Memes">
            <a:extLst>
              <a:ext uri="{FF2B5EF4-FFF2-40B4-BE49-F238E27FC236}">
                <a16:creationId xmlns:a16="http://schemas.microsoft.com/office/drawing/2014/main" id="{F5F131B6-1461-97B1-14A2-DBFC84E7376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1619" t="41813" r="1842" b="6581"/>
          <a:stretch/>
        </p:blipFill>
        <p:spPr bwMode="auto">
          <a:xfrm>
            <a:off x="5128131" y="2309013"/>
            <a:ext cx="3031080" cy="1888337"/>
          </a:xfrm>
          <a:prstGeom prst="roundRect">
            <a:avLst>
              <a:gd name="adj" fmla="val 8594"/>
            </a:avLst>
          </a:prstGeom>
          <a:solidFill>
            <a:srgbClr val="FFFFFF">
              <a:shade val="85000"/>
            </a:srgbClr>
          </a:solidFill>
          <a:ln>
            <a:noFill/>
          </a:ln>
          <a:effectLst/>
        </p:spPr>
      </p:pic>
      <p:sp>
        <p:nvSpPr>
          <p:cNvPr id="9" name="Google Shape;336;p36">
            <a:extLst>
              <a:ext uri="{FF2B5EF4-FFF2-40B4-BE49-F238E27FC236}">
                <a16:creationId xmlns:a16="http://schemas.microsoft.com/office/drawing/2014/main" id="{066CF950-F9D4-4B5D-D1E8-D946DF7DB875}"/>
              </a:ext>
            </a:extLst>
          </p:cNvPr>
          <p:cNvSpPr txBox="1">
            <a:spLocks/>
          </p:cNvSpPr>
          <p:nvPr/>
        </p:nvSpPr>
        <p:spPr>
          <a:xfrm rot="179957">
            <a:off x="2281787" y="2640595"/>
            <a:ext cx="146754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3200" dirty="0">
                <a:ln>
                  <a:solidFill>
                    <a:sysClr val="windowText" lastClr="000000"/>
                  </a:solidFill>
                </a:ln>
                <a:latin typeface="Montserrat ExtraBold" pitchFamily="2" charset="0"/>
              </a:rPr>
              <a:t>you</a:t>
            </a:r>
          </a:p>
        </p:txBody>
      </p:sp>
      <p:sp>
        <p:nvSpPr>
          <p:cNvPr id="10" name="Google Shape;336;p36">
            <a:extLst>
              <a:ext uri="{FF2B5EF4-FFF2-40B4-BE49-F238E27FC236}">
                <a16:creationId xmlns:a16="http://schemas.microsoft.com/office/drawing/2014/main" id="{4020FBE1-03C4-DBA9-A832-96C60A03B9C0}"/>
              </a:ext>
            </a:extLst>
          </p:cNvPr>
          <p:cNvSpPr txBox="1">
            <a:spLocks/>
          </p:cNvSpPr>
          <p:nvPr/>
        </p:nvSpPr>
        <p:spPr>
          <a:xfrm rot="21263142">
            <a:off x="5577438" y="2718407"/>
            <a:ext cx="146754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3200" dirty="0">
                <a:ln>
                  <a:solidFill>
                    <a:sysClr val="windowText" lastClr="000000"/>
                  </a:solidFill>
                </a:ln>
                <a:latin typeface="Montserrat ExtraBold" pitchFamily="2" charset="0"/>
              </a:rPr>
              <a:t>you</a:t>
            </a:r>
          </a:p>
        </p:txBody>
      </p:sp>
    </p:spTree>
    <p:extLst>
      <p:ext uri="{BB962C8B-B14F-4D97-AF65-F5344CB8AC3E}">
        <p14:creationId xmlns:p14="http://schemas.microsoft.com/office/powerpoint/2010/main" val="30281893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31</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1. </a:t>
            </a:r>
            <a:r>
              <a:rPr lang="en-SG" dirty="0"/>
              <a:t>Hashing Basics</a:t>
            </a:r>
            <a:endParaRPr dirty="0"/>
          </a:p>
        </p:txBody>
      </p:sp>
      <p:sp>
        <p:nvSpPr>
          <p:cNvPr id="29" name="Rectangle: Rounded Corners 28">
            <a:extLst>
              <a:ext uri="{FF2B5EF4-FFF2-40B4-BE49-F238E27FC236}">
                <a16:creationId xmlns:a16="http://schemas.microsoft.com/office/drawing/2014/main" id="{86CE6498-381C-91A6-A3EE-1961D37CA05F}"/>
              </a:ext>
            </a:extLst>
          </p:cNvPr>
          <p:cNvSpPr/>
          <p:nvPr/>
        </p:nvSpPr>
        <p:spPr>
          <a:xfrm>
            <a:off x="1047750" y="1504950"/>
            <a:ext cx="7272321" cy="2831283"/>
          </a:xfrm>
          <a:prstGeom prst="roundRect">
            <a:avLst>
              <a:gd name="adj" fmla="val 9877"/>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1" name="Rectangle 30">
            <a:extLst>
              <a:ext uri="{FF2B5EF4-FFF2-40B4-BE49-F238E27FC236}">
                <a16:creationId xmlns:a16="http://schemas.microsoft.com/office/drawing/2014/main" id="{9B919AE3-D7BC-420B-9228-2E312E9E3CE1}"/>
              </a:ext>
            </a:extLst>
          </p:cNvPr>
          <p:cNvSpPr/>
          <p:nvPr/>
        </p:nvSpPr>
        <p:spPr>
          <a:xfrm>
            <a:off x="823929" y="1271332"/>
            <a:ext cx="2056714" cy="46723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rgbClr val="92D050"/>
                </a:solidFill>
                <a:latin typeface="Montserrat SemiBold" pitchFamily="2" charset="0"/>
              </a:rPr>
              <a:t>AVL Tree Node</a:t>
            </a:r>
            <a:endParaRPr lang="en-SG" sz="1800" dirty="0">
              <a:solidFill>
                <a:srgbClr val="92D050"/>
              </a:solidFill>
              <a:latin typeface="Montserrat SemiBold" pitchFamily="2" charset="0"/>
            </a:endParaRPr>
          </a:p>
        </p:txBody>
      </p:sp>
      <p:pic>
        <p:nvPicPr>
          <p:cNvPr id="8" name="Picture 2" descr="So Chill - Memebase - Funny Memes">
            <a:extLst>
              <a:ext uri="{FF2B5EF4-FFF2-40B4-BE49-F238E27FC236}">
                <a16:creationId xmlns:a16="http://schemas.microsoft.com/office/drawing/2014/main" id="{F5F131B6-1461-97B1-14A2-DBFC84E7376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1619" t="41813" r="1842" b="6581"/>
          <a:stretch/>
        </p:blipFill>
        <p:spPr bwMode="auto">
          <a:xfrm>
            <a:off x="1365103" y="1839113"/>
            <a:ext cx="3481936" cy="2268615"/>
          </a:xfrm>
          <a:prstGeom prst="roundRect">
            <a:avLst>
              <a:gd name="adj" fmla="val 8594"/>
            </a:avLst>
          </a:prstGeom>
          <a:solidFill>
            <a:srgbClr val="FFFFFF">
              <a:shade val="85000"/>
            </a:srgbClr>
          </a:solidFill>
          <a:ln>
            <a:noFill/>
          </a:ln>
          <a:effectLst/>
        </p:spPr>
      </p:pic>
      <p:sp>
        <p:nvSpPr>
          <p:cNvPr id="10" name="Google Shape;336;p36">
            <a:extLst>
              <a:ext uri="{FF2B5EF4-FFF2-40B4-BE49-F238E27FC236}">
                <a16:creationId xmlns:a16="http://schemas.microsoft.com/office/drawing/2014/main" id="{4020FBE1-03C4-DBA9-A832-96C60A03B9C0}"/>
              </a:ext>
            </a:extLst>
          </p:cNvPr>
          <p:cNvSpPr txBox="1">
            <a:spLocks/>
          </p:cNvSpPr>
          <p:nvPr/>
        </p:nvSpPr>
        <p:spPr>
          <a:xfrm rot="21263142">
            <a:off x="1814410" y="2248507"/>
            <a:ext cx="146754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3200" dirty="0">
                <a:ln>
                  <a:solidFill>
                    <a:sysClr val="windowText" lastClr="000000"/>
                  </a:solidFill>
                </a:ln>
                <a:latin typeface="Montserrat ExtraBold" pitchFamily="2" charset="0"/>
              </a:rPr>
              <a:t>you</a:t>
            </a:r>
          </a:p>
        </p:txBody>
      </p:sp>
      <p:pic>
        <p:nvPicPr>
          <p:cNvPr id="2050" name="Picture 2" descr="4,313 Crazy Chicken Images, Stock Photos &amp; Vectors | Shutterstock">
            <a:extLst>
              <a:ext uri="{FF2B5EF4-FFF2-40B4-BE49-F238E27FC236}">
                <a16:creationId xmlns:a16="http://schemas.microsoft.com/office/drawing/2014/main" id="{A7CEDF39-6456-0CB1-2180-CF3CA0F81D9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016" b="34616"/>
          <a:stretch/>
        </p:blipFill>
        <p:spPr bwMode="auto">
          <a:xfrm>
            <a:off x="5010004" y="1839113"/>
            <a:ext cx="2844946" cy="2268615"/>
          </a:xfrm>
          <a:prstGeom prst="roundRect">
            <a:avLst>
              <a:gd name="adj" fmla="val 8594"/>
            </a:avLst>
          </a:prstGeom>
          <a:solidFill>
            <a:srgbClr val="FFFFFF">
              <a:shade val="85000"/>
            </a:srgbClr>
          </a:solidFill>
          <a:ln>
            <a:noFill/>
          </a:ln>
          <a:effectLst/>
        </p:spPr>
      </p:pic>
      <p:sp>
        <p:nvSpPr>
          <p:cNvPr id="2" name="Google Shape;336;p36">
            <a:extLst>
              <a:ext uri="{FF2B5EF4-FFF2-40B4-BE49-F238E27FC236}">
                <a16:creationId xmlns:a16="http://schemas.microsoft.com/office/drawing/2014/main" id="{A79FFD3D-5C35-C29D-8787-17B31BB5AF0C}"/>
              </a:ext>
            </a:extLst>
          </p:cNvPr>
          <p:cNvSpPr txBox="1">
            <a:spLocks/>
          </p:cNvSpPr>
          <p:nvPr/>
        </p:nvSpPr>
        <p:spPr>
          <a:xfrm rot="281003">
            <a:off x="5568472" y="3364385"/>
            <a:ext cx="1908474"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ln>
                  <a:solidFill>
                    <a:sysClr val="windowText" lastClr="000000"/>
                  </a:solidFill>
                </a:ln>
                <a:latin typeface="Montserrat ExtraBold" pitchFamily="2" charset="0"/>
              </a:rPr>
              <a:t>me, grading </a:t>
            </a:r>
            <a:r>
              <a:rPr lang="en-US" sz="2000" dirty="0" err="1">
                <a:ln>
                  <a:solidFill>
                    <a:sysClr val="windowText" lastClr="000000"/>
                  </a:solidFill>
                </a:ln>
                <a:latin typeface="Montserrat ExtraBold" pitchFamily="2" charset="0"/>
              </a:rPr>
              <a:t>ur</a:t>
            </a:r>
            <a:r>
              <a:rPr lang="en-US" sz="2000" dirty="0">
                <a:ln>
                  <a:solidFill>
                    <a:sysClr val="windowText" lastClr="000000"/>
                  </a:solidFill>
                </a:ln>
                <a:latin typeface="Montserrat ExtraBold" pitchFamily="2" charset="0"/>
              </a:rPr>
              <a:t> code</a:t>
            </a:r>
          </a:p>
        </p:txBody>
      </p:sp>
    </p:spTree>
    <p:extLst>
      <p:ext uri="{BB962C8B-B14F-4D97-AF65-F5344CB8AC3E}">
        <p14:creationId xmlns:p14="http://schemas.microsoft.com/office/powerpoint/2010/main" val="10199174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050"/>
                                        </p:tgtEl>
                                        <p:attrNameLst>
                                          <p:attrName>style.visibility</p:attrName>
                                        </p:attrNameLst>
                                      </p:cBhvr>
                                      <p:to>
                                        <p:strVal val="visible"/>
                                      </p:to>
                                    </p:set>
                                    <p:animEffect transition="in" filter="fade">
                                      <p:cBhvr>
                                        <p:cTn id="11"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32</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1. </a:t>
            </a:r>
            <a:r>
              <a:rPr lang="en-SG" dirty="0"/>
              <a:t>Hashing Basics</a:t>
            </a:r>
            <a:endParaRPr dirty="0"/>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1" y="1214357"/>
            <a:ext cx="670280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000" dirty="0">
                <a:latin typeface="Montserrat SemiBold" pitchFamily="2" charset="0"/>
              </a:rPr>
              <a:t>However, if the hash function chosen is good enough (under uniform hashing assumption), the</a:t>
            </a:r>
          </a:p>
          <a:p>
            <a:r>
              <a:rPr lang="en-US" sz="2000" dirty="0">
                <a:solidFill>
                  <a:srgbClr val="FFFF00"/>
                </a:solidFill>
                <a:latin typeface="Montserrat SemiBold" pitchFamily="2" charset="0"/>
              </a:rPr>
              <a:t>expected time would be identical </a:t>
            </a:r>
            <a:r>
              <a:rPr lang="en-US" sz="2000" dirty="0">
                <a:latin typeface="Montserrat SemiBold" pitchFamily="2" charset="0"/>
              </a:rPr>
              <a:t>in both cases.</a:t>
            </a:r>
          </a:p>
        </p:txBody>
      </p:sp>
      <p:sp>
        <p:nvSpPr>
          <p:cNvPr id="2" name="Google Shape;336;p36">
            <a:extLst>
              <a:ext uri="{FF2B5EF4-FFF2-40B4-BE49-F238E27FC236}">
                <a16:creationId xmlns:a16="http://schemas.microsoft.com/office/drawing/2014/main" id="{B1FE5576-47E5-B502-886D-04E5E47EE172}"/>
              </a:ext>
            </a:extLst>
          </p:cNvPr>
          <p:cNvSpPr txBox="1">
            <a:spLocks/>
          </p:cNvSpPr>
          <p:nvPr/>
        </p:nvSpPr>
        <p:spPr>
          <a:xfrm>
            <a:off x="1378000" y="3309194"/>
            <a:ext cx="6264248"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solidFill>
                  <a:schemeClr val="bg1">
                    <a:lumMod val="75000"/>
                  </a:schemeClr>
                </a:solidFill>
                <a:latin typeface="Montserrat SemiBold" pitchFamily="2" charset="0"/>
              </a:rPr>
              <a:t>Java’s implementation of HashMap converts the buckets from a Linked List to </a:t>
            </a:r>
            <a:r>
              <a:rPr lang="en-US" sz="1800" dirty="0">
                <a:solidFill>
                  <a:schemeClr val="accent6"/>
                </a:solidFill>
                <a:latin typeface="Montserrat SemiBold" pitchFamily="2" charset="0"/>
              </a:rPr>
              <a:t>Red</a:t>
            </a:r>
            <a:r>
              <a:rPr lang="en-US" sz="1800" dirty="0">
                <a:solidFill>
                  <a:schemeClr val="bg1">
                    <a:lumMod val="75000"/>
                  </a:schemeClr>
                </a:solidFill>
                <a:latin typeface="Montserrat SemiBold" pitchFamily="2" charset="0"/>
              </a:rPr>
              <a:t> </a:t>
            </a:r>
            <a:r>
              <a:rPr lang="en-US" sz="1800" dirty="0">
                <a:solidFill>
                  <a:schemeClr val="bg1"/>
                </a:solidFill>
                <a:latin typeface="Montserrat SemiBold" pitchFamily="2" charset="0"/>
              </a:rPr>
              <a:t>Black</a:t>
            </a:r>
            <a:r>
              <a:rPr lang="en-US" sz="1800" dirty="0">
                <a:solidFill>
                  <a:schemeClr val="bg1">
                    <a:lumMod val="75000"/>
                  </a:schemeClr>
                </a:solidFill>
                <a:latin typeface="Montserrat SemiBold" pitchFamily="2" charset="0"/>
              </a:rPr>
              <a:t> Trees after a threshold number of buckets and bucket size</a:t>
            </a:r>
          </a:p>
        </p:txBody>
      </p:sp>
      <p:sp>
        <p:nvSpPr>
          <p:cNvPr id="3" name="Rectangle: Rounded Corners 2">
            <a:extLst>
              <a:ext uri="{FF2B5EF4-FFF2-40B4-BE49-F238E27FC236}">
                <a16:creationId xmlns:a16="http://schemas.microsoft.com/office/drawing/2014/main" id="{B3208081-3592-BB51-D1D5-C0DE63BF691C}"/>
              </a:ext>
            </a:extLst>
          </p:cNvPr>
          <p:cNvSpPr/>
          <p:nvPr/>
        </p:nvSpPr>
        <p:spPr>
          <a:xfrm>
            <a:off x="1125350" y="3105167"/>
            <a:ext cx="6640650" cy="1313322"/>
          </a:xfrm>
          <a:prstGeom prst="roundRect">
            <a:avLst>
              <a:gd name="adj" fmla="val 11365"/>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Rectangle 3">
            <a:extLst>
              <a:ext uri="{FF2B5EF4-FFF2-40B4-BE49-F238E27FC236}">
                <a16:creationId xmlns:a16="http://schemas.microsoft.com/office/drawing/2014/main" id="{467CE48C-FB46-D506-B47D-479FC77AB2F0}"/>
              </a:ext>
            </a:extLst>
          </p:cNvPr>
          <p:cNvSpPr/>
          <p:nvPr/>
        </p:nvSpPr>
        <p:spPr>
          <a:xfrm>
            <a:off x="872751" y="2880358"/>
            <a:ext cx="1236376" cy="44961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latin typeface="Montserrat SemiBold" pitchFamily="2" charset="0"/>
              </a:rPr>
              <a:t>Trivia!</a:t>
            </a:r>
            <a:endParaRPr lang="en-SG" sz="1800" dirty="0">
              <a:solidFill>
                <a:schemeClr val="bg1"/>
              </a:solidFill>
              <a:latin typeface="Montserrat SemiBold" pitchFamily="2" charset="0"/>
            </a:endParaRPr>
          </a:p>
        </p:txBody>
      </p:sp>
    </p:spTree>
    <p:extLst>
      <p:ext uri="{BB962C8B-B14F-4D97-AF65-F5344CB8AC3E}">
        <p14:creationId xmlns:p14="http://schemas.microsoft.com/office/powerpoint/2010/main" val="22242719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33</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1. </a:t>
            </a:r>
            <a:r>
              <a:rPr lang="en-SG" dirty="0"/>
              <a:t>Hashing Basics</a:t>
            </a:r>
            <a:endParaRPr dirty="0"/>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1" y="1214357"/>
            <a:ext cx="72412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The goal of Hash Tables are to store (key, value) pairs. Here’s a question, at each bucket, is storing just the (value) sufficient? Or do we need to store the entire (key, value) pair? Why do you think so?</a:t>
            </a:r>
          </a:p>
        </p:txBody>
      </p:sp>
    </p:spTree>
    <p:extLst>
      <p:ext uri="{BB962C8B-B14F-4D97-AF65-F5344CB8AC3E}">
        <p14:creationId xmlns:p14="http://schemas.microsoft.com/office/powerpoint/2010/main" val="27376537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34</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1. </a:t>
            </a:r>
            <a:r>
              <a:rPr lang="en-SG" dirty="0"/>
              <a:t>Hashing Basics</a:t>
            </a:r>
            <a:endParaRPr dirty="0"/>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1" y="1214357"/>
            <a:ext cx="72412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Using the hash function from the first part</a:t>
            </a:r>
          </a:p>
        </p:txBody>
      </p:sp>
      <p:sp>
        <p:nvSpPr>
          <p:cNvPr id="2" name="Rectangle 1">
            <a:extLst>
              <a:ext uri="{FF2B5EF4-FFF2-40B4-BE49-F238E27FC236}">
                <a16:creationId xmlns:a16="http://schemas.microsoft.com/office/drawing/2014/main" id="{826DE76D-5D15-A8B3-3B47-76ACF77EFDEF}"/>
              </a:ext>
            </a:extLst>
          </p:cNvPr>
          <p:cNvSpPr/>
          <p:nvPr/>
        </p:nvSpPr>
        <p:spPr>
          <a:xfrm>
            <a:off x="1188496" y="1927573"/>
            <a:ext cx="1333722" cy="64417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(8, “A”)</a:t>
            </a:r>
            <a:endParaRPr lang="en-SG" sz="2400" dirty="0">
              <a:latin typeface="Montserrat SemiBold" pitchFamily="2" charset="0"/>
              <a:cs typeface="Poppins" panose="00000500000000000000" pitchFamily="2" charset="0"/>
            </a:endParaRPr>
          </a:p>
        </p:txBody>
      </p:sp>
      <p:cxnSp>
        <p:nvCxnSpPr>
          <p:cNvPr id="9" name="Straight Arrow Connector 8">
            <a:extLst>
              <a:ext uri="{FF2B5EF4-FFF2-40B4-BE49-F238E27FC236}">
                <a16:creationId xmlns:a16="http://schemas.microsoft.com/office/drawing/2014/main" id="{52F6063F-0C93-9866-CBAC-186BDF54EF92}"/>
              </a:ext>
            </a:extLst>
          </p:cNvPr>
          <p:cNvCxnSpPr/>
          <p:nvPr/>
        </p:nvCxnSpPr>
        <p:spPr>
          <a:xfrm>
            <a:off x="1669376" y="2735580"/>
            <a:ext cx="0" cy="64770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Google Shape;336;p36">
                <a:extLst>
                  <a:ext uri="{FF2B5EF4-FFF2-40B4-BE49-F238E27FC236}">
                    <a16:creationId xmlns:a16="http://schemas.microsoft.com/office/drawing/2014/main" id="{FC5C242E-993B-84BD-4ED2-67BBC3D55E4E}"/>
                  </a:ext>
                </a:extLst>
              </p:cNvPr>
              <p:cNvSpPr txBox="1">
                <a:spLocks/>
              </p:cNvSpPr>
              <p:nvPr/>
            </p:nvSpPr>
            <p:spPr>
              <a:xfrm>
                <a:off x="1819257" y="2735580"/>
                <a:ext cx="234560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14:m>
                  <m:oMathPara xmlns:m="http://schemas.openxmlformats.org/officeDocument/2006/math">
                    <m:oMathParaPr>
                      <m:jc m:val="centerGroup"/>
                    </m:oMathParaPr>
                    <m:oMath xmlns:m="http://schemas.openxmlformats.org/officeDocument/2006/math">
                      <m:r>
                        <a:rPr lang="en-US" sz="1800" b="0" i="1" dirty="0" smtClean="0">
                          <a:latin typeface="Cambria Math" panose="02040503050406030204" pitchFamily="18" charset="0"/>
                        </a:rPr>
                        <m:t>h</m:t>
                      </m:r>
                      <m:r>
                        <a:rPr lang="en-US" sz="1800" b="0" i="1" dirty="0" smtClean="0">
                          <a:latin typeface="Cambria Math" panose="02040503050406030204" pitchFamily="18" charset="0"/>
                        </a:rPr>
                        <m:t>:(</m:t>
                      </m:r>
                      <m:r>
                        <a:rPr lang="en-US" sz="1800" b="0" i="1" dirty="0" smtClean="0">
                          <a:latin typeface="Cambria Math" panose="02040503050406030204" pitchFamily="18" charset="0"/>
                        </a:rPr>
                        <m:t>𝑥</m:t>
                      </m:r>
                      <m:r>
                        <a:rPr lang="en-US" sz="1800" b="0" i="1" dirty="0" smtClean="0">
                          <a:latin typeface="Cambria Math" panose="02040503050406030204" pitchFamily="18" charset="0"/>
                        </a:rPr>
                        <m:t>,</m:t>
                      </m:r>
                      <m:r>
                        <a:rPr lang="en-US" sz="1800" b="0" i="1" dirty="0" smtClean="0">
                          <a:latin typeface="Cambria Math" panose="02040503050406030204" pitchFamily="18" charset="0"/>
                        </a:rPr>
                        <m:t>𝑦</m:t>
                      </m:r>
                      <m:r>
                        <a:rPr lang="en-US" sz="1800" b="0" i="1" dirty="0" smtClean="0">
                          <a:latin typeface="Cambria Math" panose="02040503050406030204" pitchFamily="18" charset="0"/>
                        </a:rPr>
                        <m:t>)↦</m:t>
                      </m:r>
                      <m:r>
                        <a:rPr lang="en-US" sz="1800" b="0" i="1" dirty="0" smtClean="0">
                          <a:latin typeface="Cambria Math" panose="02040503050406030204" pitchFamily="18" charset="0"/>
                          <a:ea typeface="Cambria Math" panose="02040503050406030204" pitchFamily="18" charset="0"/>
                        </a:rPr>
                        <m:t>𝑥</m:t>
                      </m:r>
                      <m:r>
                        <a:rPr lang="en-US" sz="1800" b="0" i="1" dirty="0" smtClean="0">
                          <a:latin typeface="Cambria Math" panose="02040503050406030204" pitchFamily="18" charset="0"/>
                          <a:ea typeface="Cambria Math" panose="02040503050406030204" pitchFamily="18" charset="0"/>
                        </a:rPr>
                        <m:t> </m:t>
                      </m:r>
                      <m:r>
                        <m:rPr>
                          <m:sty m:val="p"/>
                        </m:rPr>
                        <a:rPr lang="en-US" sz="1800" b="0" i="0" dirty="0" smtClean="0">
                          <a:latin typeface="Cambria Math" panose="02040503050406030204" pitchFamily="18" charset="0"/>
                          <a:ea typeface="Cambria Math" panose="02040503050406030204" pitchFamily="18" charset="0"/>
                        </a:rPr>
                        <m:t>mod</m:t>
                      </m:r>
                      <m:r>
                        <a:rPr lang="en-US" sz="1800" b="0" i="1" dirty="0" smtClean="0">
                          <a:latin typeface="Cambria Math" panose="02040503050406030204" pitchFamily="18" charset="0"/>
                          <a:ea typeface="Cambria Math" panose="02040503050406030204" pitchFamily="18" charset="0"/>
                        </a:rPr>
                        <m:t> 7</m:t>
                      </m:r>
                    </m:oMath>
                  </m:oMathPara>
                </a14:m>
                <a:endParaRPr lang="en-US" sz="1800" dirty="0">
                  <a:latin typeface="Montserrat SemiBold" pitchFamily="2" charset="0"/>
                </a:endParaRPr>
              </a:p>
            </p:txBody>
          </p:sp>
        </mc:Choice>
        <mc:Fallback xmlns="">
          <p:sp>
            <p:nvSpPr>
              <p:cNvPr id="10" name="Google Shape;336;p36">
                <a:extLst>
                  <a:ext uri="{FF2B5EF4-FFF2-40B4-BE49-F238E27FC236}">
                    <a16:creationId xmlns:a16="http://schemas.microsoft.com/office/drawing/2014/main" id="{FC5C242E-993B-84BD-4ED2-67BBC3D55E4E}"/>
                  </a:ext>
                </a:extLst>
              </p:cNvPr>
              <p:cNvSpPr txBox="1">
                <a:spLocks noRot="1" noChangeAspect="1" noMove="1" noResize="1" noEditPoints="1" noAdjustHandles="1" noChangeArrowheads="1" noChangeShapeType="1" noTextEdit="1"/>
              </p:cNvSpPr>
              <p:nvPr/>
            </p:nvSpPr>
            <p:spPr>
              <a:xfrm>
                <a:off x="1819257" y="2735580"/>
                <a:ext cx="2345606" cy="464100"/>
              </a:xfrm>
              <a:prstGeom prst="rect">
                <a:avLst/>
              </a:prstGeom>
              <a:blipFill>
                <a:blip r:embed="rId3"/>
                <a:stretch>
                  <a:fillRect b="-1316"/>
                </a:stretch>
              </a:blipFill>
              <a:ln>
                <a:noFill/>
              </a:ln>
            </p:spPr>
            <p:txBody>
              <a:bodyPr/>
              <a:lstStyle/>
              <a:p>
                <a:r>
                  <a:rPr lang="en-SG">
                    <a:noFill/>
                  </a:rPr>
                  <a:t> </a:t>
                </a:r>
              </a:p>
            </p:txBody>
          </p:sp>
        </mc:Fallback>
      </mc:AlternateContent>
      <p:sp>
        <p:nvSpPr>
          <p:cNvPr id="11" name="Rectangle 10">
            <a:extLst>
              <a:ext uri="{FF2B5EF4-FFF2-40B4-BE49-F238E27FC236}">
                <a16:creationId xmlns:a16="http://schemas.microsoft.com/office/drawing/2014/main" id="{8B129977-34EB-B627-7F1F-CB21F259F1AE}"/>
              </a:ext>
            </a:extLst>
          </p:cNvPr>
          <p:cNvSpPr/>
          <p:nvPr/>
        </p:nvSpPr>
        <p:spPr>
          <a:xfrm>
            <a:off x="1347287" y="3547110"/>
            <a:ext cx="644177" cy="64417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1</a:t>
            </a:r>
            <a:endParaRPr lang="en-SG" sz="2400" dirty="0">
              <a:latin typeface="Montserrat SemiBold" pitchFamily="2" charset="0"/>
              <a:cs typeface="Poppins" panose="00000500000000000000" pitchFamily="2" charset="0"/>
            </a:endParaRPr>
          </a:p>
        </p:txBody>
      </p:sp>
      <p:sp>
        <p:nvSpPr>
          <p:cNvPr id="12" name="Rectangle 11">
            <a:extLst>
              <a:ext uri="{FF2B5EF4-FFF2-40B4-BE49-F238E27FC236}">
                <a16:creationId xmlns:a16="http://schemas.microsoft.com/office/drawing/2014/main" id="{73F9E5FA-5A4F-4AB2-8D2A-1F922877B501}"/>
              </a:ext>
            </a:extLst>
          </p:cNvPr>
          <p:cNvSpPr/>
          <p:nvPr/>
        </p:nvSpPr>
        <p:spPr>
          <a:xfrm>
            <a:off x="2993286" y="3547110"/>
            <a:ext cx="644177" cy="64417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1</a:t>
            </a:r>
            <a:endParaRPr lang="en-SG" sz="2400" dirty="0">
              <a:latin typeface="Montserrat SemiBold" pitchFamily="2" charset="0"/>
              <a:cs typeface="Poppins" panose="00000500000000000000" pitchFamily="2" charset="0"/>
            </a:endParaRPr>
          </a:p>
        </p:txBody>
      </p:sp>
      <p:sp>
        <p:nvSpPr>
          <p:cNvPr id="13" name="Rectangle 12">
            <a:extLst>
              <a:ext uri="{FF2B5EF4-FFF2-40B4-BE49-F238E27FC236}">
                <a16:creationId xmlns:a16="http://schemas.microsoft.com/office/drawing/2014/main" id="{3D1108DC-28C4-577C-9952-9E20C9BDA05B}"/>
              </a:ext>
            </a:extLst>
          </p:cNvPr>
          <p:cNvSpPr/>
          <p:nvPr/>
        </p:nvSpPr>
        <p:spPr>
          <a:xfrm>
            <a:off x="2599771" y="1927573"/>
            <a:ext cx="1431209" cy="64417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(15, “A”)</a:t>
            </a:r>
            <a:endParaRPr lang="en-SG" sz="2400" dirty="0">
              <a:latin typeface="Montserrat SemiBold" pitchFamily="2" charset="0"/>
              <a:cs typeface="Poppins" panose="00000500000000000000" pitchFamily="2" charset="0"/>
            </a:endParaRPr>
          </a:p>
        </p:txBody>
      </p:sp>
    </p:spTree>
    <p:extLst>
      <p:ext uri="{BB962C8B-B14F-4D97-AF65-F5344CB8AC3E}">
        <p14:creationId xmlns:p14="http://schemas.microsoft.com/office/powerpoint/2010/main" val="23481647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35</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1. </a:t>
            </a:r>
            <a:r>
              <a:rPr lang="en-SG" dirty="0"/>
              <a:t>Hashing Basics</a:t>
            </a:r>
            <a:endParaRPr dirty="0"/>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1" y="1214357"/>
            <a:ext cx="72412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Using the hash function from the first part</a:t>
            </a:r>
          </a:p>
        </p:txBody>
      </p:sp>
      <p:sp>
        <p:nvSpPr>
          <p:cNvPr id="2" name="Rectangle 1">
            <a:extLst>
              <a:ext uri="{FF2B5EF4-FFF2-40B4-BE49-F238E27FC236}">
                <a16:creationId xmlns:a16="http://schemas.microsoft.com/office/drawing/2014/main" id="{826DE76D-5D15-A8B3-3B47-76ACF77EFDEF}"/>
              </a:ext>
            </a:extLst>
          </p:cNvPr>
          <p:cNvSpPr/>
          <p:nvPr/>
        </p:nvSpPr>
        <p:spPr>
          <a:xfrm>
            <a:off x="1188496" y="1927573"/>
            <a:ext cx="1333722" cy="64417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(8, “A”)</a:t>
            </a:r>
            <a:endParaRPr lang="en-SG" sz="2400" dirty="0">
              <a:latin typeface="Montserrat SemiBold" pitchFamily="2" charset="0"/>
              <a:cs typeface="Poppins" panose="00000500000000000000" pitchFamily="2" charset="0"/>
            </a:endParaRPr>
          </a:p>
        </p:txBody>
      </p:sp>
      <p:cxnSp>
        <p:nvCxnSpPr>
          <p:cNvPr id="9" name="Straight Arrow Connector 8">
            <a:extLst>
              <a:ext uri="{FF2B5EF4-FFF2-40B4-BE49-F238E27FC236}">
                <a16:creationId xmlns:a16="http://schemas.microsoft.com/office/drawing/2014/main" id="{52F6063F-0C93-9866-CBAC-186BDF54EF92}"/>
              </a:ext>
            </a:extLst>
          </p:cNvPr>
          <p:cNvCxnSpPr/>
          <p:nvPr/>
        </p:nvCxnSpPr>
        <p:spPr>
          <a:xfrm>
            <a:off x="1669376" y="2735580"/>
            <a:ext cx="0" cy="64770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Google Shape;336;p36">
                <a:extLst>
                  <a:ext uri="{FF2B5EF4-FFF2-40B4-BE49-F238E27FC236}">
                    <a16:creationId xmlns:a16="http://schemas.microsoft.com/office/drawing/2014/main" id="{FC5C242E-993B-84BD-4ED2-67BBC3D55E4E}"/>
                  </a:ext>
                </a:extLst>
              </p:cNvPr>
              <p:cNvSpPr txBox="1">
                <a:spLocks/>
              </p:cNvSpPr>
              <p:nvPr/>
            </p:nvSpPr>
            <p:spPr>
              <a:xfrm>
                <a:off x="1819257" y="2735580"/>
                <a:ext cx="234560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14:m>
                  <m:oMathPara xmlns:m="http://schemas.openxmlformats.org/officeDocument/2006/math">
                    <m:oMathParaPr>
                      <m:jc m:val="centerGroup"/>
                    </m:oMathParaPr>
                    <m:oMath xmlns:m="http://schemas.openxmlformats.org/officeDocument/2006/math">
                      <m:r>
                        <a:rPr lang="en-US" sz="1800" b="0" i="1" dirty="0" smtClean="0">
                          <a:latin typeface="Cambria Math" panose="02040503050406030204" pitchFamily="18" charset="0"/>
                        </a:rPr>
                        <m:t>h</m:t>
                      </m:r>
                      <m:r>
                        <a:rPr lang="en-US" sz="1800" b="0" i="1" dirty="0" smtClean="0">
                          <a:latin typeface="Cambria Math" panose="02040503050406030204" pitchFamily="18" charset="0"/>
                        </a:rPr>
                        <m:t>:(</m:t>
                      </m:r>
                      <m:r>
                        <a:rPr lang="en-US" sz="1800" b="0" i="1" dirty="0" smtClean="0">
                          <a:latin typeface="Cambria Math" panose="02040503050406030204" pitchFamily="18" charset="0"/>
                        </a:rPr>
                        <m:t>𝑥</m:t>
                      </m:r>
                      <m:r>
                        <a:rPr lang="en-US" sz="1800" b="0" i="1" dirty="0" smtClean="0">
                          <a:latin typeface="Cambria Math" panose="02040503050406030204" pitchFamily="18" charset="0"/>
                        </a:rPr>
                        <m:t>,</m:t>
                      </m:r>
                      <m:r>
                        <a:rPr lang="en-US" sz="1800" b="0" i="1" dirty="0" smtClean="0">
                          <a:latin typeface="Cambria Math" panose="02040503050406030204" pitchFamily="18" charset="0"/>
                        </a:rPr>
                        <m:t>𝑦</m:t>
                      </m:r>
                      <m:r>
                        <a:rPr lang="en-US" sz="1800" b="0" i="1" dirty="0" smtClean="0">
                          <a:latin typeface="Cambria Math" panose="02040503050406030204" pitchFamily="18" charset="0"/>
                        </a:rPr>
                        <m:t>)↦</m:t>
                      </m:r>
                      <m:r>
                        <a:rPr lang="en-US" sz="1800" b="0" i="1" dirty="0" smtClean="0">
                          <a:latin typeface="Cambria Math" panose="02040503050406030204" pitchFamily="18" charset="0"/>
                          <a:ea typeface="Cambria Math" panose="02040503050406030204" pitchFamily="18" charset="0"/>
                        </a:rPr>
                        <m:t>𝑥</m:t>
                      </m:r>
                      <m:r>
                        <a:rPr lang="en-US" sz="1800" b="0" i="1" dirty="0" smtClean="0">
                          <a:latin typeface="Cambria Math" panose="02040503050406030204" pitchFamily="18" charset="0"/>
                          <a:ea typeface="Cambria Math" panose="02040503050406030204" pitchFamily="18" charset="0"/>
                        </a:rPr>
                        <m:t> </m:t>
                      </m:r>
                      <m:r>
                        <m:rPr>
                          <m:sty m:val="p"/>
                        </m:rPr>
                        <a:rPr lang="en-US" sz="1800" b="0" i="0" dirty="0" smtClean="0">
                          <a:latin typeface="Cambria Math" panose="02040503050406030204" pitchFamily="18" charset="0"/>
                          <a:ea typeface="Cambria Math" panose="02040503050406030204" pitchFamily="18" charset="0"/>
                        </a:rPr>
                        <m:t>mod</m:t>
                      </m:r>
                      <m:r>
                        <a:rPr lang="en-US" sz="1800" b="0" i="1" dirty="0" smtClean="0">
                          <a:latin typeface="Cambria Math" panose="02040503050406030204" pitchFamily="18" charset="0"/>
                          <a:ea typeface="Cambria Math" panose="02040503050406030204" pitchFamily="18" charset="0"/>
                        </a:rPr>
                        <m:t> 7</m:t>
                      </m:r>
                    </m:oMath>
                  </m:oMathPara>
                </a14:m>
                <a:endParaRPr lang="en-US" sz="1800" dirty="0">
                  <a:latin typeface="Montserrat SemiBold" pitchFamily="2" charset="0"/>
                </a:endParaRPr>
              </a:p>
            </p:txBody>
          </p:sp>
        </mc:Choice>
        <mc:Fallback xmlns="">
          <p:sp>
            <p:nvSpPr>
              <p:cNvPr id="10" name="Google Shape;336;p36">
                <a:extLst>
                  <a:ext uri="{FF2B5EF4-FFF2-40B4-BE49-F238E27FC236}">
                    <a16:creationId xmlns:a16="http://schemas.microsoft.com/office/drawing/2014/main" id="{FC5C242E-993B-84BD-4ED2-67BBC3D55E4E}"/>
                  </a:ext>
                </a:extLst>
              </p:cNvPr>
              <p:cNvSpPr txBox="1">
                <a:spLocks noRot="1" noChangeAspect="1" noMove="1" noResize="1" noEditPoints="1" noAdjustHandles="1" noChangeArrowheads="1" noChangeShapeType="1" noTextEdit="1"/>
              </p:cNvSpPr>
              <p:nvPr/>
            </p:nvSpPr>
            <p:spPr>
              <a:xfrm>
                <a:off x="1819257" y="2735580"/>
                <a:ext cx="2345606" cy="464100"/>
              </a:xfrm>
              <a:prstGeom prst="rect">
                <a:avLst/>
              </a:prstGeom>
              <a:blipFill>
                <a:blip r:embed="rId3"/>
                <a:stretch>
                  <a:fillRect b="-1316"/>
                </a:stretch>
              </a:blipFill>
              <a:ln>
                <a:noFill/>
              </a:ln>
            </p:spPr>
            <p:txBody>
              <a:bodyPr/>
              <a:lstStyle/>
              <a:p>
                <a:r>
                  <a:rPr lang="en-SG">
                    <a:noFill/>
                  </a:rPr>
                  <a:t> </a:t>
                </a:r>
              </a:p>
            </p:txBody>
          </p:sp>
        </mc:Fallback>
      </mc:AlternateContent>
      <p:sp>
        <p:nvSpPr>
          <p:cNvPr id="11" name="Rectangle 10">
            <a:extLst>
              <a:ext uri="{FF2B5EF4-FFF2-40B4-BE49-F238E27FC236}">
                <a16:creationId xmlns:a16="http://schemas.microsoft.com/office/drawing/2014/main" id="{8B129977-34EB-B627-7F1F-CB21F259F1AE}"/>
              </a:ext>
            </a:extLst>
          </p:cNvPr>
          <p:cNvSpPr/>
          <p:nvPr/>
        </p:nvSpPr>
        <p:spPr>
          <a:xfrm>
            <a:off x="5506535" y="2571750"/>
            <a:ext cx="644177" cy="64417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1</a:t>
            </a:r>
            <a:endParaRPr lang="en-SG" sz="2400" dirty="0">
              <a:latin typeface="Montserrat SemiBold" pitchFamily="2" charset="0"/>
              <a:cs typeface="Poppins" panose="00000500000000000000" pitchFamily="2" charset="0"/>
            </a:endParaRPr>
          </a:p>
        </p:txBody>
      </p:sp>
      <p:sp>
        <p:nvSpPr>
          <p:cNvPr id="12" name="Rectangle 11">
            <a:extLst>
              <a:ext uri="{FF2B5EF4-FFF2-40B4-BE49-F238E27FC236}">
                <a16:creationId xmlns:a16="http://schemas.microsoft.com/office/drawing/2014/main" id="{73F9E5FA-5A4F-4AB2-8D2A-1F922877B501}"/>
              </a:ext>
            </a:extLst>
          </p:cNvPr>
          <p:cNvSpPr/>
          <p:nvPr/>
        </p:nvSpPr>
        <p:spPr>
          <a:xfrm>
            <a:off x="5506536" y="2571750"/>
            <a:ext cx="644177" cy="64417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1</a:t>
            </a:r>
            <a:endParaRPr lang="en-SG" sz="2400" dirty="0">
              <a:latin typeface="Montserrat SemiBold" pitchFamily="2" charset="0"/>
              <a:cs typeface="Poppins" panose="00000500000000000000" pitchFamily="2" charset="0"/>
            </a:endParaRPr>
          </a:p>
        </p:txBody>
      </p:sp>
      <p:sp>
        <p:nvSpPr>
          <p:cNvPr id="13" name="Rectangle 12">
            <a:extLst>
              <a:ext uri="{FF2B5EF4-FFF2-40B4-BE49-F238E27FC236}">
                <a16:creationId xmlns:a16="http://schemas.microsoft.com/office/drawing/2014/main" id="{3D1108DC-28C4-577C-9952-9E20C9BDA05B}"/>
              </a:ext>
            </a:extLst>
          </p:cNvPr>
          <p:cNvSpPr/>
          <p:nvPr/>
        </p:nvSpPr>
        <p:spPr>
          <a:xfrm>
            <a:off x="2599771" y="1927573"/>
            <a:ext cx="1431209" cy="64417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(15, “A”)</a:t>
            </a:r>
            <a:endParaRPr lang="en-SG" sz="2400" dirty="0">
              <a:latin typeface="Montserrat SemiBold" pitchFamily="2" charset="0"/>
              <a:cs typeface="Poppins" panose="00000500000000000000" pitchFamily="2" charset="0"/>
            </a:endParaRPr>
          </a:p>
        </p:txBody>
      </p:sp>
      <p:sp>
        <p:nvSpPr>
          <p:cNvPr id="3" name="Rectangle 2">
            <a:extLst>
              <a:ext uri="{FF2B5EF4-FFF2-40B4-BE49-F238E27FC236}">
                <a16:creationId xmlns:a16="http://schemas.microsoft.com/office/drawing/2014/main" id="{02710CA1-C30F-8164-BFF8-96F599BB6CC9}"/>
              </a:ext>
            </a:extLst>
          </p:cNvPr>
          <p:cNvSpPr/>
          <p:nvPr/>
        </p:nvSpPr>
        <p:spPr>
          <a:xfrm>
            <a:off x="5506537" y="2571750"/>
            <a:ext cx="644177" cy="64417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1</a:t>
            </a:r>
            <a:endParaRPr lang="en-SG" sz="2400" dirty="0">
              <a:latin typeface="Montserrat SemiBold" pitchFamily="2" charset="0"/>
              <a:cs typeface="Poppins" panose="00000500000000000000" pitchFamily="2" charset="0"/>
            </a:endParaRPr>
          </a:p>
        </p:txBody>
      </p:sp>
      <p:sp>
        <p:nvSpPr>
          <p:cNvPr id="4" name="Rectangle 3">
            <a:extLst>
              <a:ext uri="{FF2B5EF4-FFF2-40B4-BE49-F238E27FC236}">
                <a16:creationId xmlns:a16="http://schemas.microsoft.com/office/drawing/2014/main" id="{8D48E8C8-5239-9BCB-52BD-BB92F1B0DBFB}"/>
              </a:ext>
            </a:extLst>
          </p:cNvPr>
          <p:cNvSpPr/>
          <p:nvPr/>
        </p:nvSpPr>
        <p:spPr>
          <a:xfrm>
            <a:off x="6299695" y="2571750"/>
            <a:ext cx="644178" cy="64417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A</a:t>
            </a:r>
            <a:endParaRPr lang="en-SG" sz="2400" dirty="0">
              <a:latin typeface="Montserrat SemiBold" pitchFamily="2" charset="0"/>
              <a:cs typeface="Poppins" panose="00000500000000000000" pitchFamily="2" charset="0"/>
            </a:endParaRPr>
          </a:p>
        </p:txBody>
      </p:sp>
    </p:spTree>
    <p:extLst>
      <p:ext uri="{BB962C8B-B14F-4D97-AF65-F5344CB8AC3E}">
        <p14:creationId xmlns:p14="http://schemas.microsoft.com/office/powerpoint/2010/main" val="12039533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36</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1. </a:t>
            </a:r>
            <a:r>
              <a:rPr lang="en-SG" dirty="0"/>
              <a:t>Hashing Basics</a:t>
            </a:r>
            <a:endParaRPr dirty="0"/>
          </a:p>
        </p:txBody>
      </p:sp>
      <p:sp>
        <p:nvSpPr>
          <p:cNvPr id="11" name="Rectangle 10">
            <a:extLst>
              <a:ext uri="{FF2B5EF4-FFF2-40B4-BE49-F238E27FC236}">
                <a16:creationId xmlns:a16="http://schemas.microsoft.com/office/drawing/2014/main" id="{8B129977-34EB-B627-7F1F-CB21F259F1AE}"/>
              </a:ext>
            </a:extLst>
          </p:cNvPr>
          <p:cNvSpPr/>
          <p:nvPr/>
        </p:nvSpPr>
        <p:spPr>
          <a:xfrm>
            <a:off x="3822513" y="2097261"/>
            <a:ext cx="644177" cy="64417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1</a:t>
            </a:r>
            <a:endParaRPr lang="en-SG" sz="2400" dirty="0">
              <a:latin typeface="Montserrat SemiBold" pitchFamily="2" charset="0"/>
              <a:cs typeface="Poppins" panose="00000500000000000000" pitchFamily="2" charset="0"/>
            </a:endParaRPr>
          </a:p>
        </p:txBody>
      </p:sp>
      <p:sp>
        <p:nvSpPr>
          <p:cNvPr id="3" name="Rectangle 2">
            <a:extLst>
              <a:ext uri="{FF2B5EF4-FFF2-40B4-BE49-F238E27FC236}">
                <a16:creationId xmlns:a16="http://schemas.microsoft.com/office/drawing/2014/main" id="{ECA2C5B3-0A84-A9BD-0B46-FEBBAC2F4710}"/>
              </a:ext>
            </a:extLst>
          </p:cNvPr>
          <p:cNvSpPr/>
          <p:nvPr/>
        </p:nvSpPr>
        <p:spPr>
          <a:xfrm>
            <a:off x="4615671" y="2097261"/>
            <a:ext cx="644178" cy="64417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A</a:t>
            </a:r>
            <a:endParaRPr lang="en-SG" sz="2400" dirty="0">
              <a:latin typeface="Montserrat SemiBold" pitchFamily="2" charset="0"/>
              <a:cs typeface="Poppins" panose="00000500000000000000" pitchFamily="2" charset="0"/>
            </a:endParaRPr>
          </a:p>
        </p:txBody>
      </p:sp>
      <p:sp>
        <p:nvSpPr>
          <p:cNvPr id="4" name="Google Shape;336;p36">
            <a:extLst>
              <a:ext uri="{FF2B5EF4-FFF2-40B4-BE49-F238E27FC236}">
                <a16:creationId xmlns:a16="http://schemas.microsoft.com/office/drawing/2014/main" id="{D0F07040-155D-F759-28E2-D85D1CB88F01}"/>
              </a:ext>
            </a:extLst>
          </p:cNvPr>
          <p:cNvSpPr txBox="1">
            <a:spLocks/>
          </p:cNvSpPr>
          <p:nvPr/>
        </p:nvSpPr>
        <p:spPr>
          <a:xfrm>
            <a:off x="951360" y="3160243"/>
            <a:ext cx="72412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Does this also mean that (22, “A”) is in the hash table?</a:t>
            </a:r>
          </a:p>
          <a:p>
            <a:r>
              <a:rPr lang="en-US" sz="1800" dirty="0">
                <a:latin typeface="Montserrat SemiBold" pitchFamily="2" charset="0"/>
              </a:rPr>
              <a:t>But we don’t have entry for (22, “A”) …</a:t>
            </a:r>
          </a:p>
        </p:txBody>
      </p:sp>
    </p:spTree>
    <p:extLst>
      <p:ext uri="{BB962C8B-B14F-4D97-AF65-F5344CB8AC3E}">
        <p14:creationId xmlns:p14="http://schemas.microsoft.com/office/powerpoint/2010/main" val="11018489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37</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1. </a:t>
            </a:r>
            <a:r>
              <a:rPr lang="en-SG" dirty="0"/>
              <a:t>Hashing Basics</a:t>
            </a:r>
            <a:endParaRPr dirty="0"/>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1" y="1214357"/>
            <a:ext cx="72412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Using the hash function from the first part</a:t>
            </a:r>
          </a:p>
        </p:txBody>
      </p:sp>
      <p:sp>
        <p:nvSpPr>
          <p:cNvPr id="2" name="Rectangle 1">
            <a:extLst>
              <a:ext uri="{FF2B5EF4-FFF2-40B4-BE49-F238E27FC236}">
                <a16:creationId xmlns:a16="http://schemas.microsoft.com/office/drawing/2014/main" id="{826DE76D-5D15-A8B3-3B47-76ACF77EFDEF}"/>
              </a:ext>
            </a:extLst>
          </p:cNvPr>
          <p:cNvSpPr/>
          <p:nvPr/>
        </p:nvSpPr>
        <p:spPr>
          <a:xfrm>
            <a:off x="1188496" y="1927573"/>
            <a:ext cx="1333722" cy="64417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(8, “A”)</a:t>
            </a:r>
            <a:endParaRPr lang="en-SG" sz="2400" dirty="0">
              <a:latin typeface="Montserrat SemiBold" pitchFamily="2" charset="0"/>
              <a:cs typeface="Poppins" panose="00000500000000000000" pitchFamily="2" charset="0"/>
            </a:endParaRPr>
          </a:p>
        </p:txBody>
      </p:sp>
      <p:cxnSp>
        <p:nvCxnSpPr>
          <p:cNvPr id="9" name="Straight Arrow Connector 8">
            <a:extLst>
              <a:ext uri="{FF2B5EF4-FFF2-40B4-BE49-F238E27FC236}">
                <a16:creationId xmlns:a16="http://schemas.microsoft.com/office/drawing/2014/main" id="{52F6063F-0C93-9866-CBAC-186BDF54EF92}"/>
              </a:ext>
            </a:extLst>
          </p:cNvPr>
          <p:cNvCxnSpPr/>
          <p:nvPr/>
        </p:nvCxnSpPr>
        <p:spPr>
          <a:xfrm>
            <a:off x="1669376" y="2735580"/>
            <a:ext cx="0" cy="64770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Google Shape;336;p36">
                <a:extLst>
                  <a:ext uri="{FF2B5EF4-FFF2-40B4-BE49-F238E27FC236}">
                    <a16:creationId xmlns:a16="http://schemas.microsoft.com/office/drawing/2014/main" id="{FC5C242E-993B-84BD-4ED2-67BBC3D55E4E}"/>
                  </a:ext>
                </a:extLst>
              </p:cNvPr>
              <p:cNvSpPr txBox="1">
                <a:spLocks/>
              </p:cNvSpPr>
              <p:nvPr/>
            </p:nvSpPr>
            <p:spPr>
              <a:xfrm>
                <a:off x="1819257" y="2735580"/>
                <a:ext cx="234560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14:m>
                  <m:oMathPara xmlns:m="http://schemas.openxmlformats.org/officeDocument/2006/math">
                    <m:oMathParaPr>
                      <m:jc m:val="centerGroup"/>
                    </m:oMathParaPr>
                    <m:oMath xmlns:m="http://schemas.openxmlformats.org/officeDocument/2006/math">
                      <m:r>
                        <a:rPr lang="en-US" sz="1800" b="0" i="1" dirty="0" smtClean="0">
                          <a:latin typeface="Cambria Math" panose="02040503050406030204" pitchFamily="18" charset="0"/>
                        </a:rPr>
                        <m:t>h</m:t>
                      </m:r>
                      <m:r>
                        <a:rPr lang="en-US" sz="1800" b="0" i="1" dirty="0" smtClean="0">
                          <a:latin typeface="Cambria Math" panose="02040503050406030204" pitchFamily="18" charset="0"/>
                        </a:rPr>
                        <m:t>:(</m:t>
                      </m:r>
                      <m:r>
                        <a:rPr lang="en-US" sz="1800" b="0" i="1" dirty="0" smtClean="0">
                          <a:latin typeface="Cambria Math" panose="02040503050406030204" pitchFamily="18" charset="0"/>
                        </a:rPr>
                        <m:t>𝑥</m:t>
                      </m:r>
                      <m:r>
                        <a:rPr lang="en-US" sz="1800" b="0" i="1" dirty="0" smtClean="0">
                          <a:latin typeface="Cambria Math" panose="02040503050406030204" pitchFamily="18" charset="0"/>
                        </a:rPr>
                        <m:t>,</m:t>
                      </m:r>
                      <m:r>
                        <a:rPr lang="en-US" sz="1800" b="0" i="1" dirty="0" smtClean="0">
                          <a:latin typeface="Cambria Math" panose="02040503050406030204" pitchFamily="18" charset="0"/>
                        </a:rPr>
                        <m:t>𝑦</m:t>
                      </m:r>
                      <m:r>
                        <a:rPr lang="en-US" sz="1800" b="0" i="1" dirty="0" smtClean="0">
                          <a:latin typeface="Cambria Math" panose="02040503050406030204" pitchFamily="18" charset="0"/>
                        </a:rPr>
                        <m:t>)↦</m:t>
                      </m:r>
                      <m:r>
                        <a:rPr lang="en-US" sz="1800" b="0" i="1" dirty="0" smtClean="0">
                          <a:latin typeface="Cambria Math" panose="02040503050406030204" pitchFamily="18" charset="0"/>
                          <a:ea typeface="Cambria Math" panose="02040503050406030204" pitchFamily="18" charset="0"/>
                        </a:rPr>
                        <m:t>𝑥</m:t>
                      </m:r>
                      <m:r>
                        <a:rPr lang="en-US" sz="1800" b="0" i="1" dirty="0" smtClean="0">
                          <a:latin typeface="Cambria Math" panose="02040503050406030204" pitchFamily="18" charset="0"/>
                          <a:ea typeface="Cambria Math" panose="02040503050406030204" pitchFamily="18" charset="0"/>
                        </a:rPr>
                        <m:t> </m:t>
                      </m:r>
                      <m:r>
                        <m:rPr>
                          <m:sty m:val="p"/>
                        </m:rPr>
                        <a:rPr lang="en-US" sz="1800" b="0" i="0" dirty="0" smtClean="0">
                          <a:latin typeface="Cambria Math" panose="02040503050406030204" pitchFamily="18" charset="0"/>
                          <a:ea typeface="Cambria Math" panose="02040503050406030204" pitchFamily="18" charset="0"/>
                        </a:rPr>
                        <m:t>mod</m:t>
                      </m:r>
                      <m:r>
                        <a:rPr lang="en-US" sz="1800" b="0" i="1" dirty="0" smtClean="0">
                          <a:latin typeface="Cambria Math" panose="02040503050406030204" pitchFamily="18" charset="0"/>
                          <a:ea typeface="Cambria Math" panose="02040503050406030204" pitchFamily="18" charset="0"/>
                        </a:rPr>
                        <m:t> 7</m:t>
                      </m:r>
                    </m:oMath>
                  </m:oMathPara>
                </a14:m>
                <a:endParaRPr lang="en-US" sz="1800" dirty="0">
                  <a:latin typeface="Montserrat SemiBold" pitchFamily="2" charset="0"/>
                </a:endParaRPr>
              </a:p>
            </p:txBody>
          </p:sp>
        </mc:Choice>
        <mc:Fallback xmlns="">
          <p:sp>
            <p:nvSpPr>
              <p:cNvPr id="10" name="Google Shape;336;p36">
                <a:extLst>
                  <a:ext uri="{FF2B5EF4-FFF2-40B4-BE49-F238E27FC236}">
                    <a16:creationId xmlns:a16="http://schemas.microsoft.com/office/drawing/2014/main" id="{FC5C242E-993B-84BD-4ED2-67BBC3D55E4E}"/>
                  </a:ext>
                </a:extLst>
              </p:cNvPr>
              <p:cNvSpPr txBox="1">
                <a:spLocks noRot="1" noChangeAspect="1" noMove="1" noResize="1" noEditPoints="1" noAdjustHandles="1" noChangeArrowheads="1" noChangeShapeType="1" noTextEdit="1"/>
              </p:cNvSpPr>
              <p:nvPr/>
            </p:nvSpPr>
            <p:spPr>
              <a:xfrm>
                <a:off x="1819257" y="2735580"/>
                <a:ext cx="2345606" cy="464100"/>
              </a:xfrm>
              <a:prstGeom prst="rect">
                <a:avLst/>
              </a:prstGeom>
              <a:blipFill>
                <a:blip r:embed="rId3"/>
                <a:stretch>
                  <a:fillRect b="-1316"/>
                </a:stretch>
              </a:blipFill>
              <a:ln>
                <a:noFill/>
              </a:ln>
            </p:spPr>
            <p:txBody>
              <a:bodyPr/>
              <a:lstStyle/>
              <a:p>
                <a:r>
                  <a:rPr lang="en-SG">
                    <a:noFill/>
                  </a:rPr>
                  <a:t> </a:t>
                </a:r>
              </a:p>
            </p:txBody>
          </p:sp>
        </mc:Fallback>
      </mc:AlternateContent>
      <p:sp>
        <p:nvSpPr>
          <p:cNvPr id="11" name="Rectangle 10">
            <a:extLst>
              <a:ext uri="{FF2B5EF4-FFF2-40B4-BE49-F238E27FC236}">
                <a16:creationId xmlns:a16="http://schemas.microsoft.com/office/drawing/2014/main" id="{8B129977-34EB-B627-7F1F-CB21F259F1AE}"/>
              </a:ext>
            </a:extLst>
          </p:cNvPr>
          <p:cNvSpPr/>
          <p:nvPr/>
        </p:nvSpPr>
        <p:spPr>
          <a:xfrm>
            <a:off x="1347287" y="3547110"/>
            <a:ext cx="644177" cy="64417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1</a:t>
            </a:r>
            <a:endParaRPr lang="en-SG" sz="2400" dirty="0">
              <a:latin typeface="Montserrat SemiBold" pitchFamily="2" charset="0"/>
              <a:cs typeface="Poppins" panose="00000500000000000000" pitchFamily="2" charset="0"/>
            </a:endParaRPr>
          </a:p>
        </p:txBody>
      </p:sp>
      <p:sp>
        <p:nvSpPr>
          <p:cNvPr id="12" name="Rectangle 11">
            <a:extLst>
              <a:ext uri="{FF2B5EF4-FFF2-40B4-BE49-F238E27FC236}">
                <a16:creationId xmlns:a16="http://schemas.microsoft.com/office/drawing/2014/main" id="{73F9E5FA-5A4F-4AB2-8D2A-1F922877B501}"/>
              </a:ext>
            </a:extLst>
          </p:cNvPr>
          <p:cNvSpPr/>
          <p:nvPr/>
        </p:nvSpPr>
        <p:spPr>
          <a:xfrm>
            <a:off x="2993286" y="3547110"/>
            <a:ext cx="644177" cy="64417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1</a:t>
            </a:r>
            <a:endParaRPr lang="en-SG" sz="2400" dirty="0">
              <a:latin typeface="Montserrat SemiBold" pitchFamily="2" charset="0"/>
              <a:cs typeface="Poppins" panose="00000500000000000000" pitchFamily="2" charset="0"/>
            </a:endParaRPr>
          </a:p>
        </p:txBody>
      </p:sp>
      <p:sp>
        <p:nvSpPr>
          <p:cNvPr id="13" name="Rectangle 12">
            <a:extLst>
              <a:ext uri="{FF2B5EF4-FFF2-40B4-BE49-F238E27FC236}">
                <a16:creationId xmlns:a16="http://schemas.microsoft.com/office/drawing/2014/main" id="{3D1108DC-28C4-577C-9952-9E20C9BDA05B}"/>
              </a:ext>
            </a:extLst>
          </p:cNvPr>
          <p:cNvSpPr/>
          <p:nvPr/>
        </p:nvSpPr>
        <p:spPr>
          <a:xfrm>
            <a:off x="2599771" y="1927573"/>
            <a:ext cx="1431209" cy="64417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(15, “B”)</a:t>
            </a:r>
            <a:endParaRPr lang="en-SG" sz="2400" dirty="0">
              <a:latin typeface="Montserrat SemiBold" pitchFamily="2" charset="0"/>
              <a:cs typeface="Poppins" panose="00000500000000000000" pitchFamily="2" charset="0"/>
            </a:endParaRPr>
          </a:p>
        </p:txBody>
      </p:sp>
    </p:spTree>
    <p:extLst>
      <p:ext uri="{BB962C8B-B14F-4D97-AF65-F5344CB8AC3E}">
        <p14:creationId xmlns:p14="http://schemas.microsoft.com/office/powerpoint/2010/main" val="40704347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38</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1. </a:t>
            </a:r>
            <a:r>
              <a:rPr lang="en-SG" dirty="0"/>
              <a:t>Hashing Basics</a:t>
            </a:r>
            <a:endParaRPr dirty="0"/>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1" y="1214357"/>
            <a:ext cx="72412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Using the hash function from the first part</a:t>
            </a:r>
          </a:p>
        </p:txBody>
      </p:sp>
      <p:sp>
        <p:nvSpPr>
          <p:cNvPr id="2" name="Rectangle 1">
            <a:extLst>
              <a:ext uri="{FF2B5EF4-FFF2-40B4-BE49-F238E27FC236}">
                <a16:creationId xmlns:a16="http://schemas.microsoft.com/office/drawing/2014/main" id="{826DE76D-5D15-A8B3-3B47-76ACF77EFDEF}"/>
              </a:ext>
            </a:extLst>
          </p:cNvPr>
          <p:cNvSpPr/>
          <p:nvPr/>
        </p:nvSpPr>
        <p:spPr>
          <a:xfrm>
            <a:off x="1188496" y="1927573"/>
            <a:ext cx="1333722" cy="64417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(8, “A”)</a:t>
            </a:r>
            <a:endParaRPr lang="en-SG" sz="2400" dirty="0">
              <a:latin typeface="Montserrat SemiBold" pitchFamily="2" charset="0"/>
              <a:cs typeface="Poppins" panose="00000500000000000000" pitchFamily="2" charset="0"/>
            </a:endParaRPr>
          </a:p>
        </p:txBody>
      </p:sp>
      <p:cxnSp>
        <p:nvCxnSpPr>
          <p:cNvPr id="9" name="Straight Arrow Connector 8">
            <a:extLst>
              <a:ext uri="{FF2B5EF4-FFF2-40B4-BE49-F238E27FC236}">
                <a16:creationId xmlns:a16="http://schemas.microsoft.com/office/drawing/2014/main" id="{52F6063F-0C93-9866-CBAC-186BDF54EF92}"/>
              </a:ext>
            </a:extLst>
          </p:cNvPr>
          <p:cNvCxnSpPr/>
          <p:nvPr/>
        </p:nvCxnSpPr>
        <p:spPr>
          <a:xfrm>
            <a:off x="1669376" y="2735580"/>
            <a:ext cx="0" cy="64770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Google Shape;336;p36">
                <a:extLst>
                  <a:ext uri="{FF2B5EF4-FFF2-40B4-BE49-F238E27FC236}">
                    <a16:creationId xmlns:a16="http://schemas.microsoft.com/office/drawing/2014/main" id="{FC5C242E-993B-84BD-4ED2-67BBC3D55E4E}"/>
                  </a:ext>
                </a:extLst>
              </p:cNvPr>
              <p:cNvSpPr txBox="1">
                <a:spLocks/>
              </p:cNvSpPr>
              <p:nvPr/>
            </p:nvSpPr>
            <p:spPr>
              <a:xfrm>
                <a:off x="1819257" y="2735580"/>
                <a:ext cx="234560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14:m>
                  <m:oMathPara xmlns:m="http://schemas.openxmlformats.org/officeDocument/2006/math">
                    <m:oMathParaPr>
                      <m:jc m:val="centerGroup"/>
                    </m:oMathParaPr>
                    <m:oMath xmlns:m="http://schemas.openxmlformats.org/officeDocument/2006/math">
                      <m:r>
                        <a:rPr lang="en-US" sz="1800" b="0" i="1" dirty="0" smtClean="0">
                          <a:latin typeface="Cambria Math" panose="02040503050406030204" pitchFamily="18" charset="0"/>
                        </a:rPr>
                        <m:t>h</m:t>
                      </m:r>
                      <m:r>
                        <a:rPr lang="en-US" sz="1800" b="0" i="1" dirty="0" smtClean="0">
                          <a:latin typeface="Cambria Math" panose="02040503050406030204" pitchFamily="18" charset="0"/>
                        </a:rPr>
                        <m:t>:(</m:t>
                      </m:r>
                      <m:r>
                        <a:rPr lang="en-US" sz="1800" b="0" i="1" dirty="0" smtClean="0">
                          <a:latin typeface="Cambria Math" panose="02040503050406030204" pitchFamily="18" charset="0"/>
                        </a:rPr>
                        <m:t>𝑥</m:t>
                      </m:r>
                      <m:r>
                        <a:rPr lang="en-US" sz="1800" b="0" i="1" dirty="0" smtClean="0">
                          <a:latin typeface="Cambria Math" panose="02040503050406030204" pitchFamily="18" charset="0"/>
                        </a:rPr>
                        <m:t>,</m:t>
                      </m:r>
                      <m:r>
                        <a:rPr lang="en-US" sz="1800" b="0" i="1" dirty="0" smtClean="0">
                          <a:latin typeface="Cambria Math" panose="02040503050406030204" pitchFamily="18" charset="0"/>
                        </a:rPr>
                        <m:t>𝑦</m:t>
                      </m:r>
                      <m:r>
                        <a:rPr lang="en-US" sz="1800" b="0" i="1" dirty="0" smtClean="0">
                          <a:latin typeface="Cambria Math" panose="02040503050406030204" pitchFamily="18" charset="0"/>
                        </a:rPr>
                        <m:t>)↦</m:t>
                      </m:r>
                      <m:r>
                        <a:rPr lang="en-US" sz="1800" b="0" i="1" dirty="0" smtClean="0">
                          <a:latin typeface="Cambria Math" panose="02040503050406030204" pitchFamily="18" charset="0"/>
                          <a:ea typeface="Cambria Math" panose="02040503050406030204" pitchFamily="18" charset="0"/>
                        </a:rPr>
                        <m:t>𝑥</m:t>
                      </m:r>
                      <m:r>
                        <a:rPr lang="en-US" sz="1800" b="0" i="1" dirty="0" smtClean="0">
                          <a:latin typeface="Cambria Math" panose="02040503050406030204" pitchFamily="18" charset="0"/>
                          <a:ea typeface="Cambria Math" panose="02040503050406030204" pitchFamily="18" charset="0"/>
                        </a:rPr>
                        <m:t> </m:t>
                      </m:r>
                      <m:r>
                        <m:rPr>
                          <m:sty m:val="p"/>
                        </m:rPr>
                        <a:rPr lang="en-US" sz="1800" b="0" i="0" dirty="0" smtClean="0">
                          <a:latin typeface="Cambria Math" panose="02040503050406030204" pitchFamily="18" charset="0"/>
                          <a:ea typeface="Cambria Math" panose="02040503050406030204" pitchFamily="18" charset="0"/>
                        </a:rPr>
                        <m:t>mod</m:t>
                      </m:r>
                      <m:r>
                        <a:rPr lang="en-US" sz="1800" b="0" i="1" dirty="0" smtClean="0">
                          <a:latin typeface="Cambria Math" panose="02040503050406030204" pitchFamily="18" charset="0"/>
                          <a:ea typeface="Cambria Math" panose="02040503050406030204" pitchFamily="18" charset="0"/>
                        </a:rPr>
                        <m:t> 7</m:t>
                      </m:r>
                    </m:oMath>
                  </m:oMathPara>
                </a14:m>
                <a:endParaRPr lang="en-US" sz="1800" dirty="0">
                  <a:latin typeface="Montserrat SemiBold" pitchFamily="2" charset="0"/>
                </a:endParaRPr>
              </a:p>
            </p:txBody>
          </p:sp>
        </mc:Choice>
        <mc:Fallback xmlns="">
          <p:sp>
            <p:nvSpPr>
              <p:cNvPr id="10" name="Google Shape;336;p36">
                <a:extLst>
                  <a:ext uri="{FF2B5EF4-FFF2-40B4-BE49-F238E27FC236}">
                    <a16:creationId xmlns:a16="http://schemas.microsoft.com/office/drawing/2014/main" id="{FC5C242E-993B-84BD-4ED2-67BBC3D55E4E}"/>
                  </a:ext>
                </a:extLst>
              </p:cNvPr>
              <p:cNvSpPr txBox="1">
                <a:spLocks noRot="1" noChangeAspect="1" noMove="1" noResize="1" noEditPoints="1" noAdjustHandles="1" noChangeArrowheads="1" noChangeShapeType="1" noTextEdit="1"/>
              </p:cNvSpPr>
              <p:nvPr/>
            </p:nvSpPr>
            <p:spPr>
              <a:xfrm>
                <a:off x="1819257" y="2735580"/>
                <a:ext cx="2345606" cy="464100"/>
              </a:xfrm>
              <a:prstGeom prst="rect">
                <a:avLst/>
              </a:prstGeom>
              <a:blipFill>
                <a:blip r:embed="rId3"/>
                <a:stretch>
                  <a:fillRect b="-1316"/>
                </a:stretch>
              </a:blipFill>
              <a:ln>
                <a:noFill/>
              </a:ln>
            </p:spPr>
            <p:txBody>
              <a:bodyPr/>
              <a:lstStyle/>
              <a:p>
                <a:r>
                  <a:rPr lang="en-SG">
                    <a:noFill/>
                  </a:rPr>
                  <a:t> </a:t>
                </a:r>
              </a:p>
            </p:txBody>
          </p:sp>
        </mc:Fallback>
      </mc:AlternateContent>
      <p:sp>
        <p:nvSpPr>
          <p:cNvPr id="11" name="Rectangle 10">
            <a:extLst>
              <a:ext uri="{FF2B5EF4-FFF2-40B4-BE49-F238E27FC236}">
                <a16:creationId xmlns:a16="http://schemas.microsoft.com/office/drawing/2014/main" id="{8B129977-34EB-B627-7F1F-CB21F259F1AE}"/>
              </a:ext>
            </a:extLst>
          </p:cNvPr>
          <p:cNvSpPr/>
          <p:nvPr/>
        </p:nvSpPr>
        <p:spPr>
          <a:xfrm>
            <a:off x="5496095" y="2571749"/>
            <a:ext cx="644177" cy="64417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1</a:t>
            </a:r>
            <a:endParaRPr lang="en-SG" sz="2400" dirty="0">
              <a:latin typeface="Montserrat SemiBold" pitchFamily="2" charset="0"/>
              <a:cs typeface="Poppins" panose="00000500000000000000" pitchFamily="2" charset="0"/>
            </a:endParaRPr>
          </a:p>
        </p:txBody>
      </p:sp>
      <p:sp>
        <p:nvSpPr>
          <p:cNvPr id="12" name="Rectangle 11">
            <a:extLst>
              <a:ext uri="{FF2B5EF4-FFF2-40B4-BE49-F238E27FC236}">
                <a16:creationId xmlns:a16="http://schemas.microsoft.com/office/drawing/2014/main" id="{73F9E5FA-5A4F-4AB2-8D2A-1F922877B501}"/>
              </a:ext>
            </a:extLst>
          </p:cNvPr>
          <p:cNvSpPr/>
          <p:nvPr/>
        </p:nvSpPr>
        <p:spPr>
          <a:xfrm>
            <a:off x="5506537" y="2571750"/>
            <a:ext cx="644177" cy="64417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1</a:t>
            </a:r>
            <a:endParaRPr lang="en-SG" sz="2400" dirty="0">
              <a:latin typeface="Montserrat SemiBold" pitchFamily="2" charset="0"/>
              <a:cs typeface="Poppins" panose="00000500000000000000" pitchFamily="2" charset="0"/>
            </a:endParaRPr>
          </a:p>
        </p:txBody>
      </p:sp>
      <p:sp>
        <p:nvSpPr>
          <p:cNvPr id="13" name="Rectangle 12">
            <a:extLst>
              <a:ext uri="{FF2B5EF4-FFF2-40B4-BE49-F238E27FC236}">
                <a16:creationId xmlns:a16="http://schemas.microsoft.com/office/drawing/2014/main" id="{3D1108DC-28C4-577C-9952-9E20C9BDA05B}"/>
              </a:ext>
            </a:extLst>
          </p:cNvPr>
          <p:cNvSpPr/>
          <p:nvPr/>
        </p:nvSpPr>
        <p:spPr>
          <a:xfrm>
            <a:off x="2599771" y="1927573"/>
            <a:ext cx="1431209" cy="64417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(15, “B”)</a:t>
            </a:r>
            <a:endParaRPr lang="en-SG" sz="2400" dirty="0">
              <a:latin typeface="Montserrat SemiBold" pitchFamily="2" charset="0"/>
              <a:cs typeface="Poppins" panose="00000500000000000000" pitchFamily="2" charset="0"/>
            </a:endParaRPr>
          </a:p>
        </p:txBody>
      </p:sp>
      <p:sp>
        <p:nvSpPr>
          <p:cNvPr id="3" name="Rectangle 2">
            <a:extLst>
              <a:ext uri="{FF2B5EF4-FFF2-40B4-BE49-F238E27FC236}">
                <a16:creationId xmlns:a16="http://schemas.microsoft.com/office/drawing/2014/main" id="{02710CA1-C30F-8164-BFF8-96F599BB6CC9}"/>
              </a:ext>
            </a:extLst>
          </p:cNvPr>
          <p:cNvSpPr/>
          <p:nvPr/>
        </p:nvSpPr>
        <p:spPr>
          <a:xfrm>
            <a:off x="5506537" y="2571750"/>
            <a:ext cx="644177" cy="64417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1</a:t>
            </a:r>
            <a:endParaRPr lang="en-SG" sz="2400" dirty="0">
              <a:latin typeface="Montserrat SemiBold" pitchFamily="2" charset="0"/>
              <a:cs typeface="Poppins" panose="00000500000000000000" pitchFamily="2" charset="0"/>
            </a:endParaRPr>
          </a:p>
        </p:txBody>
      </p:sp>
      <p:sp>
        <p:nvSpPr>
          <p:cNvPr id="4" name="Rectangle 3">
            <a:extLst>
              <a:ext uri="{FF2B5EF4-FFF2-40B4-BE49-F238E27FC236}">
                <a16:creationId xmlns:a16="http://schemas.microsoft.com/office/drawing/2014/main" id="{8D48E8C8-5239-9BCB-52BD-BB92F1B0DBFB}"/>
              </a:ext>
            </a:extLst>
          </p:cNvPr>
          <p:cNvSpPr/>
          <p:nvPr/>
        </p:nvSpPr>
        <p:spPr>
          <a:xfrm>
            <a:off x="6299695" y="2571750"/>
            <a:ext cx="644178" cy="64417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A</a:t>
            </a:r>
            <a:endParaRPr lang="en-SG" sz="2400" dirty="0">
              <a:latin typeface="Montserrat SemiBold" pitchFamily="2" charset="0"/>
              <a:cs typeface="Poppins" panose="00000500000000000000" pitchFamily="2" charset="0"/>
            </a:endParaRPr>
          </a:p>
        </p:txBody>
      </p:sp>
      <p:sp>
        <p:nvSpPr>
          <p:cNvPr id="5" name="Rectangle 4">
            <a:extLst>
              <a:ext uri="{FF2B5EF4-FFF2-40B4-BE49-F238E27FC236}">
                <a16:creationId xmlns:a16="http://schemas.microsoft.com/office/drawing/2014/main" id="{3DE739F0-22DE-2C18-5007-F083B1DA6170}"/>
              </a:ext>
            </a:extLst>
          </p:cNvPr>
          <p:cNvSpPr/>
          <p:nvPr/>
        </p:nvSpPr>
        <p:spPr>
          <a:xfrm>
            <a:off x="7092854" y="2571750"/>
            <a:ext cx="644178" cy="64417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B</a:t>
            </a:r>
            <a:endParaRPr lang="en-SG" sz="2400" dirty="0">
              <a:latin typeface="Montserrat SemiBold" pitchFamily="2" charset="0"/>
              <a:cs typeface="Poppins" panose="00000500000000000000" pitchFamily="2" charset="0"/>
            </a:endParaRPr>
          </a:p>
        </p:txBody>
      </p:sp>
    </p:spTree>
    <p:extLst>
      <p:ext uri="{BB962C8B-B14F-4D97-AF65-F5344CB8AC3E}">
        <p14:creationId xmlns:p14="http://schemas.microsoft.com/office/powerpoint/2010/main" val="32577311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39</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1. </a:t>
            </a:r>
            <a:r>
              <a:rPr lang="en-SG" dirty="0"/>
              <a:t>Hashing Basics</a:t>
            </a:r>
            <a:endParaRPr dirty="0"/>
          </a:p>
        </p:txBody>
      </p:sp>
      <p:sp>
        <p:nvSpPr>
          <p:cNvPr id="11" name="Rectangle 10">
            <a:extLst>
              <a:ext uri="{FF2B5EF4-FFF2-40B4-BE49-F238E27FC236}">
                <a16:creationId xmlns:a16="http://schemas.microsoft.com/office/drawing/2014/main" id="{8B129977-34EB-B627-7F1F-CB21F259F1AE}"/>
              </a:ext>
            </a:extLst>
          </p:cNvPr>
          <p:cNvSpPr/>
          <p:nvPr/>
        </p:nvSpPr>
        <p:spPr>
          <a:xfrm>
            <a:off x="3591095" y="2137409"/>
            <a:ext cx="644177" cy="64417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1</a:t>
            </a:r>
            <a:endParaRPr lang="en-SG" sz="2400" dirty="0">
              <a:latin typeface="Montserrat SemiBold" pitchFamily="2" charset="0"/>
              <a:cs typeface="Poppins" panose="00000500000000000000" pitchFamily="2" charset="0"/>
            </a:endParaRPr>
          </a:p>
        </p:txBody>
      </p:sp>
      <p:sp>
        <p:nvSpPr>
          <p:cNvPr id="12" name="Rectangle 11">
            <a:extLst>
              <a:ext uri="{FF2B5EF4-FFF2-40B4-BE49-F238E27FC236}">
                <a16:creationId xmlns:a16="http://schemas.microsoft.com/office/drawing/2014/main" id="{73F9E5FA-5A4F-4AB2-8D2A-1F922877B501}"/>
              </a:ext>
            </a:extLst>
          </p:cNvPr>
          <p:cNvSpPr/>
          <p:nvPr/>
        </p:nvSpPr>
        <p:spPr>
          <a:xfrm>
            <a:off x="3601537" y="2137410"/>
            <a:ext cx="644177" cy="64417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1</a:t>
            </a:r>
            <a:endParaRPr lang="en-SG" sz="2400" dirty="0">
              <a:latin typeface="Montserrat SemiBold" pitchFamily="2" charset="0"/>
              <a:cs typeface="Poppins" panose="00000500000000000000" pitchFamily="2" charset="0"/>
            </a:endParaRPr>
          </a:p>
        </p:txBody>
      </p:sp>
      <p:sp>
        <p:nvSpPr>
          <p:cNvPr id="3" name="Rectangle 2">
            <a:extLst>
              <a:ext uri="{FF2B5EF4-FFF2-40B4-BE49-F238E27FC236}">
                <a16:creationId xmlns:a16="http://schemas.microsoft.com/office/drawing/2014/main" id="{02710CA1-C30F-8164-BFF8-96F599BB6CC9}"/>
              </a:ext>
            </a:extLst>
          </p:cNvPr>
          <p:cNvSpPr/>
          <p:nvPr/>
        </p:nvSpPr>
        <p:spPr>
          <a:xfrm>
            <a:off x="3601537" y="2137410"/>
            <a:ext cx="644177" cy="64417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1</a:t>
            </a:r>
            <a:endParaRPr lang="en-SG" sz="2400" dirty="0">
              <a:latin typeface="Montserrat SemiBold" pitchFamily="2" charset="0"/>
              <a:cs typeface="Poppins" panose="00000500000000000000" pitchFamily="2" charset="0"/>
            </a:endParaRPr>
          </a:p>
        </p:txBody>
      </p:sp>
      <p:sp>
        <p:nvSpPr>
          <p:cNvPr id="4" name="Rectangle 3">
            <a:extLst>
              <a:ext uri="{FF2B5EF4-FFF2-40B4-BE49-F238E27FC236}">
                <a16:creationId xmlns:a16="http://schemas.microsoft.com/office/drawing/2014/main" id="{8D48E8C8-5239-9BCB-52BD-BB92F1B0DBFB}"/>
              </a:ext>
            </a:extLst>
          </p:cNvPr>
          <p:cNvSpPr/>
          <p:nvPr/>
        </p:nvSpPr>
        <p:spPr>
          <a:xfrm>
            <a:off x="4394695" y="2137410"/>
            <a:ext cx="644178" cy="64417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A</a:t>
            </a:r>
            <a:endParaRPr lang="en-SG" sz="2400" dirty="0">
              <a:latin typeface="Montserrat SemiBold" pitchFamily="2" charset="0"/>
              <a:cs typeface="Poppins" panose="00000500000000000000" pitchFamily="2" charset="0"/>
            </a:endParaRPr>
          </a:p>
        </p:txBody>
      </p:sp>
      <p:sp>
        <p:nvSpPr>
          <p:cNvPr id="5" name="Rectangle 4">
            <a:extLst>
              <a:ext uri="{FF2B5EF4-FFF2-40B4-BE49-F238E27FC236}">
                <a16:creationId xmlns:a16="http://schemas.microsoft.com/office/drawing/2014/main" id="{3DE739F0-22DE-2C18-5007-F083B1DA6170}"/>
              </a:ext>
            </a:extLst>
          </p:cNvPr>
          <p:cNvSpPr/>
          <p:nvPr/>
        </p:nvSpPr>
        <p:spPr>
          <a:xfrm>
            <a:off x="5187854" y="2137410"/>
            <a:ext cx="644178" cy="64417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B</a:t>
            </a:r>
            <a:endParaRPr lang="en-SG" sz="2400" dirty="0">
              <a:latin typeface="Montserrat SemiBold" pitchFamily="2" charset="0"/>
              <a:cs typeface="Poppins" panose="00000500000000000000" pitchFamily="2" charset="0"/>
            </a:endParaRPr>
          </a:p>
        </p:txBody>
      </p:sp>
      <p:sp>
        <p:nvSpPr>
          <p:cNvPr id="8" name="Google Shape;336;p36">
            <a:extLst>
              <a:ext uri="{FF2B5EF4-FFF2-40B4-BE49-F238E27FC236}">
                <a16:creationId xmlns:a16="http://schemas.microsoft.com/office/drawing/2014/main" id="{4C5FA72D-866C-80D7-1B2B-8F3E38ACB562}"/>
              </a:ext>
            </a:extLst>
          </p:cNvPr>
          <p:cNvSpPr txBox="1">
            <a:spLocks/>
          </p:cNvSpPr>
          <p:nvPr/>
        </p:nvSpPr>
        <p:spPr>
          <a:xfrm>
            <a:off x="951360" y="3160243"/>
            <a:ext cx="72412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Which value corresponds to the key of 15?</a:t>
            </a:r>
          </a:p>
        </p:txBody>
      </p:sp>
    </p:spTree>
    <p:extLst>
      <p:ext uri="{BB962C8B-B14F-4D97-AF65-F5344CB8AC3E}">
        <p14:creationId xmlns:p14="http://schemas.microsoft.com/office/powerpoint/2010/main" val="6446207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4</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Hashing – Key Idea</a:t>
            </a:r>
            <a:endParaRPr dirty="0"/>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670009" y="2442210"/>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latin typeface="Montserrat SemiBold" pitchFamily="2" charset="0"/>
              </a:rPr>
              <a:t>“value”</a:t>
            </a:r>
          </a:p>
        </p:txBody>
      </p:sp>
      <p:cxnSp>
        <p:nvCxnSpPr>
          <p:cNvPr id="3" name="Straight Arrow Connector 2">
            <a:extLst>
              <a:ext uri="{FF2B5EF4-FFF2-40B4-BE49-F238E27FC236}">
                <a16:creationId xmlns:a16="http://schemas.microsoft.com/office/drawing/2014/main" id="{E4DA3104-CDD7-641F-2097-F1F34EA5EE5A}"/>
              </a:ext>
            </a:extLst>
          </p:cNvPr>
          <p:cNvCxnSpPr>
            <a:cxnSpLocks/>
          </p:cNvCxnSpPr>
          <p:nvPr/>
        </p:nvCxnSpPr>
        <p:spPr>
          <a:xfrm>
            <a:off x="2196288" y="2674260"/>
            <a:ext cx="85171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 name="Google Shape;336;p36">
            <a:extLst>
              <a:ext uri="{FF2B5EF4-FFF2-40B4-BE49-F238E27FC236}">
                <a16:creationId xmlns:a16="http://schemas.microsoft.com/office/drawing/2014/main" id="{B35912B1-62E4-0B52-8DA7-CDFABE39D7FF}"/>
              </a:ext>
            </a:extLst>
          </p:cNvPr>
          <p:cNvSpPr txBox="1">
            <a:spLocks/>
          </p:cNvSpPr>
          <p:nvPr/>
        </p:nvSpPr>
        <p:spPr>
          <a:xfrm>
            <a:off x="2042552" y="2107650"/>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1600" dirty="0">
                <a:latin typeface="Montserrat SemiBold" pitchFamily="2" charset="0"/>
              </a:rPr>
              <a:t>hash </a:t>
            </a:r>
            <a:r>
              <a:rPr lang="en-US" sz="1600" dirty="0" err="1">
                <a:latin typeface="Montserrat SemiBold" pitchFamily="2" charset="0"/>
              </a:rPr>
              <a:t>func</a:t>
            </a:r>
            <a:endParaRPr lang="en-US" sz="1600" dirty="0">
              <a:latin typeface="Montserrat SemiBold" pitchFamily="2" charset="0"/>
            </a:endParaRPr>
          </a:p>
        </p:txBody>
      </p:sp>
      <p:sp>
        <p:nvSpPr>
          <p:cNvPr id="8" name="Google Shape;336;p36">
            <a:extLst>
              <a:ext uri="{FF2B5EF4-FFF2-40B4-BE49-F238E27FC236}">
                <a16:creationId xmlns:a16="http://schemas.microsoft.com/office/drawing/2014/main" id="{336FF1B8-2FC6-40BC-7241-74030A5CFB07}"/>
              </a:ext>
            </a:extLst>
          </p:cNvPr>
          <p:cNvSpPr txBox="1">
            <a:spLocks/>
          </p:cNvSpPr>
          <p:nvPr/>
        </p:nvSpPr>
        <p:spPr>
          <a:xfrm>
            <a:off x="3324243" y="2442210"/>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latin typeface="Montserrat SemiBold" pitchFamily="2" charset="0"/>
              </a:rPr>
              <a:t>0x112233</a:t>
            </a:r>
          </a:p>
        </p:txBody>
      </p:sp>
      <p:sp>
        <p:nvSpPr>
          <p:cNvPr id="9" name="Google Shape;336;p36">
            <a:extLst>
              <a:ext uri="{FF2B5EF4-FFF2-40B4-BE49-F238E27FC236}">
                <a16:creationId xmlns:a16="http://schemas.microsoft.com/office/drawing/2014/main" id="{4ED90CDA-2668-D0AC-38D9-D0109A6046DF}"/>
              </a:ext>
            </a:extLst>
          </p:cNvPr>
          <p:cNvSpPr txBox="1">
            <a:spLocks/>
          </p:cNvSpPr>
          <p:nvPr/>
        </p:nvSpPr>
        <p:spPr>
          <a:xfrm>
            <a:off x="5735189" y="3714630"/>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latin typeface="Montserrat SemiBold" pitchFamily="2" charset="0"/>
              </a:rPr>
              <a:t>0x112233</a:t>
            </a:r>
          </a:p>
        </p:txBody>
      </p:sp>
      <p:sp>
        <p:nvSpPr>
          <p:cNvPr id="10" name="Google Shape;336;p36">
            <a:extLst>
              <a:ext uri="{FF2B5EF4-FFF2-40B4-BE49-F238E27FC236}">
                <a16:creationId xmlns:a16="http://schemas.microsoft.com/office/drawing/2014/main" id="{88153C6E-FD4E-ED9A-9586-E2C060470126}"/>
              </a:ext>
            </a:extLst>
          </p:cNvPr>
          <p:cNvSpPr txBox="1">
            <a:spLocks/>
          </p:cNvSpPr>
          <p:nvPr/>
        </p:nvSpPr>
        <p:spPr>
          <a:xfrm>
            <a:off x="5735189" y="3287958"/>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solidFill>
                  <a:schemeClr val="bg1">
                    <a:lumMod val="50000"/>
                  </a:schemeClr>
                </a:solidFill>
                <a:latin typeface="Montserrat SemiBold" pitchFamily="2" charset="0"/>
              </a:rPr>
              <a:t>0x112232</a:t>
            </a:r>
          </a:p>
        </p:txBody>
      </p:sp>
      <p:sp>
        <p:nvSpPr>
          <p:cNvPr id="11" name="Google Shape;336;p36">
            <a:extLst>
              <a:ext uri="{FF2B5EF4-FFF2-40B4-BE49-F238E27FC236}">
                <a16:creationId xmlns:a16="http://schemas.microsoft.com/office/drawing/2014/main" id="{08841BDD-DE0F-DAD9-409B-AABA7C2C65E4}"/>
              </a:ext>
            </a:extLst>
          </p:cNvPr>
          <p:cNvSpPr txBox="1">
            <a:spLocks/>
          </p:cNvSpPr>
          <p:nvPr/>
        </p:nvSpPr>
        <p:spPr>
          <a:xfrm>
            <a:off x="5735189" y="2861287"/>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solidFill>
                  <a:schemeClr val="bg1">
                    <a:lumMod val="50000"/>
                  </a:schemeClr>
                </a:solidFill>
                <a:latin typeface="Montserrat SemiBold" pitchFamily="2" charset="0"/>
              </a:rPr>
              <a:t>0x112231</a:t>
            </a:r>
          </a:p>
        </p:txBody>
      </p:sp>
      <p:sp>
        <p:nvSpPr>
          <p:cNvPr id="12" name="Google Shape;336;p36">
            <a:extLst>
              <a:ext uri="{FF2B5EF4-FFF2-40B4-BE49-F238E27FC236}">
                <a16:creationId xmlns:a16="http://schemas.microsoft.com/office/drawing/2014/main" id="{72422CAB-B063-4E46-3D1A-7788193DB5C2}"/>
              </a:ext>
            </a:extLst>
          </p:cNvPr>
          <p:cNvSpPr txBox="1">
            <a:spLocks/>
          </p:cNvSpPr>
          <p:nvPr/>
        </p:nvSpPr>
        <p:spPr>
          <a:xfrm>
            <a:off x="5735189" y="2434616"/>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solidFill>
                  <a:schemeClr val="bg1">
                    <a:lumMod val="50000"/>
                  </a:schemeClr>
                </a:solidFill>
                <a:latin typeface="Montserrat SemiBold" pitchFamily="2" charset="0"/>
              </a:rPr>
              <a:t>0x112230</a:t>
            </a:r>
          </a:p>
        </p:txBody>
      </p:sp>
      <p:sp>
        <p:nvSpPr>
          <p:cNvPr id="13" name="Google Shape;336;p36">
            <a:extLst>
              <a:ext uri="{FF2B5EF4-FFF2-40B4-BE49-F238E27FC236}">
                <a16:creationId xmlns:a16="http://schemas.microsoft.com/office/drawing/2014/main" id="{C0BFE635-0F5E-47B8-9718-D84341755F15}"/>
              </a:ext>
            </a:extLst>
          </p:cNvPr>
          <p:cNvSpPr txBox="1">
            <a:spLocks/>
          </p:cNvSpPr>
          <p:nvPr/>
        </p:nvSpPr>
        <p:spPr>
          <a:xfrm>
            <a:off x="5735189" y="2007945"/>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solidFill>
                  <a:schemeClr val="bg1">
                    <a:lumMod val="50000"/>
                  </a:schemeClr>
                </a:solidFill>
                <a:latin typeface="Montserrat SemiBold" pitchFamily="2" charset="0"/>
              </a:rPr>
              <a:t>0x11222F</a:t>
            </a:r>
          </a:p>
        </p:txBody>
      </p:sp>
      <p:sp>
        <p:nvSpPr>
          <p:cNvPr id="14" name="Google Shape;336;p36">
            <a:extLst>
              <a:ext uri="{FF2B5EF4-FFF2-40B4-BE49-F238E27FC236}">
                <a16:creationId xmlns:a16="http://schemas.microsoft.com/office/drawing/2014/main" id="{260FCFDC-A7AC-68FB-5E32-E21320CC9AA2}"/>
              </a:ext>
            </a:extLst>
          </p:cNvPr>
          <p:cNvSpPr txBox="1">
            <a:spLocks/>
          </p:cNvSpPr>
          <p:nvPr/>
        </p:nvSpPr>
        <p:spPr>
          <a:xfrm>
            <a:off x="7101448" y="3714630"/>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latin typeface="Montserrat SemiBold" pitchFamily="2" charset="0"/>
              </a:rPr>
              <a:t>-</a:t>
            </a:r>
          </a:p>
        </p:txBody>
      </p:sp>
      <p:cxnSp>
        <p:nvCxnSpPr>
          <p:cNvPr id="15" name="Straight Arrow Connector 14">
            <a:extLst>
              <a:ext uri="{FF2B5EF4-FFF2-40B4-BE49-F238E27FC236}">
                <a16:creationId xmlns:a16="http://schemas.microsoft.com/office/drawing/2014/main" id="{7AB0C1BA-7A62-6A80-5025-7745EDE5693C}"/>
              </a:ext>
            </a:extLst>
          </p:cNvPr>
          <p:cNvCxnSpPr>
            <a:cxnSpLocks/>
          </p:cNvCxnSpPr>
          <p:nvPr/>
        </p:nvCxnSpPr>
        <p:spPr>
          <a:xfrm>
            <a:off x="4777740" y="2735580"/>
            <a:ext cx="868680" cy="121158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7" name="Google Shape;336;p36">
            <a:extLst>
              <a:ext uri="{FF2B5EF4-FFF2-40B4-BE49-F238E27FC236}">
                <a16:creationId xmlns:a16="http://schemas.microsoft.com/office/drawing/2014/main" id="{CD70149B-7999-7C2A-9DE8-C7C3E3AAE3BA}"/>
              </a:ext>
            </a:extLst>
          </p:cNvPr>
          <p:cNvSpPr txBox="1">
            <a:spLocks/>
          </p:cNvSpPr>
          <p:nvPr/>
        </p:nvSpPr>
        <p:spPr>
          <a:xfrm>
            <a:off x="6191054" y="1069652"/>
            <a:ext cx="1820788"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1600" dirty="0">
                <a:latin typeface="Montserrat SemiBold" pitchFamily="2" charset="0"/>
              </a:rPr>
              <a:t>Table (array)</a:t>
            </a:r>
          </a:p>
        </p:txBody>
      </p:sp>
      <p:sp>
        <p:nvSpPr>
          <p:cNvPr id="18" name="Google Shape;336;p36">
            <a:extLst>
              <a:ext uri="{FF2B5EF4-FFF2-40B4-BE49-F238E27FC236}">
                <a16:creationId xmlns:a16="http://schemas.microsoft.com/office/drawing/2014/main" id="{B187E2C7-B8B3-3372-0803-38F7E6BA4004}"/>
              </a:ext>
            </a:extLst>
          </p:cNvPr>
          <p:cNvSpPr txBox="1">
            <a:spLocks/>
          </p:cNvSpPr>
          <p:nvPr/>
        </p:nvSpPr>
        <p:spPr>
          <a:xfrm>
            <a:off x="5901965" y="1648679"/>
            <a:ext cx="103270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1600" dirty="0">
                <a:latin typeface="Montserrat SemiBold" pitchFamily="2" charset="0"/>
              </a:rPr>
              <a:t>index</a:t>
            </a:r>
          </a:p>
        </p:txBody>
      </p:sp>
      <p:sp>
        <p:nvSpPr>
          <p:cNvPr id="19" name="Google Shape;336;p36">
            <a:extLst>
              <a:ext uri="{FF2B5EF4-FFF2-40B4-BE49-F238E27FC236}">
                <a16:creationId xmlns:a16="http://schemas.microsoft.com/office/drawing/2014/main" id="{808C295B-7278-6FDF-D501-61B57BECF4D9}"/>
              </a:ext>
            </a:extLst>
          </p:cNvPr>
          <p:cNvSpPr txBox="1">
            <a:spLocks/>
          </p:cNvSpPr>
          <p:nvPr/>
        </p:nvSpPr>
        <p:spPr>
          <a:xfrm>
            <a:off x="7268224" y="1648679"/>
            <a:ext cx="103270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1600" dirty="0">
                <a:latin typeface="Montserrat SemiBold" pitchFamily="2" charset="0"/>
              </a:rPr>
              <a:t>value</a:t>
            </a:r>
          </a:p>
        </p:txBody>
      </p:sp>
      <p:sp>
        <p:nvSpPr>
          <p:cNvPr id="24" name="Google Shape;336;p36">
            <a:extLst>
              <a:ext uri="{FF2B5EF4-FFF2-40B4-BE49-F238E27FC236}">
                <a16:creationId xmlns:a16="http://schemas.microsoft.com/office/drawing/2014/main" id="{74D0729E-65EE-0B8A-EF15-08D8F2673E66}"/>
              </a:ext>
            </a:extLst>
          </p:cNvPr>
          <p:cNvSpPr txBox="1">
            <a:spLocks/>
          </p:cNvSpPr>
          <p:nvPr/>
        </p:nvSpPr>
        <p:spPr>
          <a:xfrm>
            <a:off x="7101448" y="3287958"/>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latin typeface="Montserrat SemiBold" pitchFamily="2" charset="0"/>
              </a:rPr>
              <a:t>-</a:t>
            </a:r>
          </a:p>
        </p:txBody>
      </p:sp>
      <p:sp>
        <p:nvSpPr>
          <p:cNvPr id="25" name="Google Shape;336;p36">
            <a:extLst>
              <a:ext uri="{FF2B5EF4-FFF2-40B4-BE49-F238E27FC236}">
                <a16:creationId xmlns:a16="http://schemas.microsoft.com/office/drawing/2014/main" id="{884AD269-7A4E-463E-2648-B36B51058BFC}"/>
              </a:ext>
            </a:extLst>
          </p:cNvPr>
          <p:cNvSpPr txBox="1">
            <a:spLocks/>
          </p:cNvSpPr>
          <p:nvPr/>
        </p:nvSpPr>
        <p:spPr>
          <a:xfrm>
            <a:off x="7101448" y="2859310"/>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latin typeface="Montserrat SemiBold" pitchFamily="2" charset="0"/>
              </a:rPr>
              <a:t>-</a:t>
            </a:r>
          </a:p>
        </p:txBody>
      </p:sp>
      <p:sp>
        <p:nvSpPr>
          <p:cNvPr id="26" name="Google Shape;336;p36">
            <a:extLst>
              <a:ext uri="{FF2B5EF4-FFF2-40B4-BE49-F238E27FC236}">
                <a16:creationId xmlns:a16="http://schemas.microsoft.com/office/drawing/2014/main" id="{5F5303DA-E4A5-A13A-B23D-33CB625823ED}"/>
              </a:ext>
            </a:extLst>
          </p:cNvPr>
          <p:cNvSpPr txBox="1">
            <a:spLocks/>
          </p:cNvSpPr>
          <p:nvPr/>
        </p:nvSpPr>
        <p:spPr>
          <a:xfrm>
            <a:off x="7101448" y="2441852"/>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latin typeface="Montserrat SemiBold" pitchFamily="2" charset="0"/>
              </a:rPr>
              <a:t>-</a:t>
            </a:r>
          </a:p>
        </p:txBody>
      </p:sp>
      <p:sp>
        <p:nvSpPr>
          <p:cNvPr id="27" name="Google Shape;336;p36">
            <a:extLst>
              <a:ext uri="{FF2B5EF4-FFF2-40B4-BE49-F238E27FC236}">
                <a16:creationId xmlns:a16="http://schemas.microsoft.com/office/drawing/2014/main" id="{0DF063F2-D619-5CEC-F87E-A563F250A1D5}"/>
              </a:ext>
            </a:extLst>
          </p:cNvPr>
          <p:cNvSpPr txBox="1">
            <a:spLocks/>
          </p:cNvSpPr>
          <p:nvPr/>
        </p:nvSpPr>
        <p:spPr>
          <a:xfrm>
            <a:off x="7101448" y="2015180"/>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latin typeface="Montserrat SemiBold" pitchFamily="2" charset="0"/>
              </a:rPr>
              <a:t>-</a:t>
            </a:r>
          </a:p>
        </p:txBody>
      </p:sp>
    </p:spTree>
    <p:extLst>
      <p:ext uri="{BB962C8B-B14F-4D97-AF65-F5344CB8AC3E}">
        <p14:creationId xmlns:p14="http://schemas.microsoft.com/office/powerpoint/2010/main" val="39349225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200"/>
                                        <p:tgtEl>
                                          <p:spTgt spid="17"/>
                                        </p:tgtEl>
                                      </p:cBhvr>
                                    </p:animEffect>
                                  </p:childTnLst>
                                </p:cTn>
                              </p:par>
                            </p:childTnLst>
                          </p:cTn>
                        </p:par>
                        <p:par>
                          <p:cTn id="27" fill="hold">
                            <p:stCondLst>
                              <p:cond delay="200"/>
                            </p:stCondLst>
                            <p:childTnLst>
                              <p:par>
                                <p:cTn id="28" presetID="10" presetClass="entr" presetSubtype="0" fill="hold" grpId="0" nodeType="after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200"/>
                                        <p:tgtEl>
                                          <p:spTgt spid="18"/>
                                        </p:tgtEl>
                                      </p:cBhvr>
                                    </p:animEffect>
                                  </p:childTnLst>
                                </p:cTn>
                              </p:par>
                            </p:childTnLst>
                          </p:cTn>
                        </p:par>
                        <p:par>
                          <p:cTn id="31" fill="hold">
                            <p:stCondLst>
                              <p:cond delay="400"/>
                            </p:stCondLst>
                            <p:childTnLst>
                              <p:par>
                                <p:cTn id="32" presetID="10" presetClass="entr" presetSubtype="0" fill="hold" grpId="0" nodeType="after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200"/>
                                        <p:tgtEl>
                                          <p:spTgt spid="19"/>
                                        </p:tgtEl>
                                      </p:cBhvr>
                                    </p:animEffect>
                                  </p:childTnLst>
                                </p:cTn>
                              </p:par>
                            </p:childTnLst>
                          </p:cTn>
                        </p:par>
                        <p:par>
                          <p:cTn id="35" fill="hold">
                            <p:stCondLst>
                              <p:cond delay="600"/>
                            </p:stCondLst>
                            <p:childTnLst>
                              <p:par>
                                <p:cTn id="36" presetID="10" presetClass="entr" presetSubtype="0" fill="hold" grpId="0" nodeType="after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200"/>
                                        <p:tgtEl>
                                          <p:spTgt spid="13"/>
                                        </p:tgtEl>
                                      </p:cBhvr>
                                    </p:animEffect>
                                  </p:childTnLst>
                                </p:cTn>
                              </p:par>
                            </p:childTnLst>
                          </p:cTn>
                        </p:par>
                        <p:par>
                          <p:cTn id="39" fill="hold">
                            <p:stCondLst>
                              <p:cond delay="800"/>
                            </p:stCondLst>
                            <p:childTnLst>
                              <p:par>
                                <p:cTn id="40" presetID="10" presetClass="entr" presetSubtype="0" fill="hold" grpId="0" nodeType="after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200"/>
                                        <p:tgtEl>
                                          <p:spTgt spid="27"/>
                                        </p:tgtEl>
                                      </p:cBhvr>
                                    </p:animEffect>
                                  </p:childTnLst>
                                </p:cTn>
                              </p:par>
                            </p:childTnLst>
                          </p:cTn>
                        </p:par>
                        <p:par>
                          <p:cTn id="43" fill="hold">
                            <p:stCondLst>
                              <p:cond delay="1000"/>
                            </p:stCondLst>
                            <p:childTnLst>
                              <p:par>
                                <p:cTn id="44" presetID="10" presetClass="entr" presetSubtype="0"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200"/>
                                        <p:tgtEl>
                                          <p:spTgt spid="12"/>
                                        </p:tgtEl>
                                      </p:cBhvr>
                                    </p:animEffect>
                                  </p:childTnLst>
                                </p:cTn>
                              </p:par>
                            </p:childTnLst>
                          </p:cTn>
                        </p:par>
                        <p:par>
                          <p:cTn id="47" fill="hold">
                            <p:stCondLst>
                              <p:cond delay="1200"/>
                            </p:stCondLst>
                            <p:childTnLst>
                              <p:par>
                                <p:cTn id="48" presetID="10" presetClass="entr" presetSubtype="0" fill="hold" grpId="0" nodeType="after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fade">
                                      <p:cBhvr>
                                        <p:cTn id="50" dur="200"/>
                                        <p:tgtEl>
                                          <p:spTgt spid="26"/>
                                        </p:tgtEl>
                                      </p:cBhvr>
                                    </p:animEffect>
                                  </p:childTnLst>
                                </p:cTn>
                              </p:par>
                            </p:childTnLst>
                          </p:cTn>
                        </p:par>
                        <p:par>
                          <p:cTn id="51" fill="hold">
                            <p:stCondLst>
                              <p:cond delay="1400"/>
                            </p:stCondLst>
                            <p:childTnLst>
                              <p:par>
                                <p:cTn id="52" presetID="10" presetClass="entr" presetSubtype="0" fill="hold" grpId="0" nodeType="after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200"/>
                                        <p:tgtEl>
                                          <p:spTgt spid="11"/>
                                        </p:tgtEl>
                                      </p:cBhvr>
                                    </p:animEffect>
                                  </p:childTnLst>
                                </p:cTn>
                              </p:par>
                            </p:childTnLst>
                          </p:cTn>
                        </p:par>
                        <p:par>
                          <p:cTn id="55" fill="hold">
                            <p:stCondLst>
                              <p:cond delay="1600"/>
                            </p:stCondLst>
                            <p:childTnLst>
                              <p:par>
                                <p:cTn id="56" presetID="10" presetClass="entr" presetSubtype="0" fill="hold" grpId="0" nodeType="after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fade">
                                      <p:cBhvr>
                                        <p:cTn id="58" dur="200"/>
                                        <p:tgtEl>
                                          <p:spTgt spid="25"/>
                                        </p:tgtEl>
                                      </p:cBhvr>
                                    </p:animEffect>
                                  </p:childTnLst>
                                </p:cTn>
                              </p:par>
                            </p:childTnLst>
                          </p:cTn>
                        </p:par>
                        <p:par>
                          <p:cTn id="59" fill="hold">
                            <p:stCondLst>
                              <p:cond delay="1800"/>
                            </p:stCondLst>
                            <p:childTnLst>
                              <p:par>
                                <p:cTn id="60" presetID="10" presetClass="entr" presetSubtype="0" fill="hold" grpId="0" nodeType="after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fade">
                                      <p:cBhvr>
                                        <p:cTn id="62" dur="200"/>
                                        <p:tgtEl>
                                          <p:spTgt spid="10"/>
                                        </p:tgtEl>
                                      </p:cBhvr>
                                    </p:animEffect>
                                  </p:childTnLst>
                                </p:cTn>
                              </p:par>
                            </p:childTnLst>
                          </p:cTn>
                        </p:par>
                        <p:par>
                          <p:cTn id="63" fill="hold">
                            <p:stCondLst>
                              <p:cond delay="2000"/>
                            </p:stCondLst>
                            <p:childTnLst>
                              <p:par>
                                <p:cTn id="64" presetID="10" presetClass="entr" presetSubtype="0" fill="hold" grpId="0" nodeType="after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fade">
                                      <p:cBhvr>
                                        <p:cTn id="66" dur="200"/>
                                        <p:tgtEl>
                                          <p:spTgt spid="24"/>
                                        </p:tgtEl>
                                      </p:cBhvr>
                                    </p:animEffect>
                                  </p:childTnLst>
                                </p:cTn>
                              </p:par>
                            </p:childTnLst>
                          </p:cTn>
                        </p:par>
                        <p:par>
                          <p:cTn id="67" fill="hold">
                            <p:stCondLst>
                              <p:cond delay="2200"/>
                            </p:stCondLst>
                            <p:childTnLst>
                              <p:par>
                                <p:cTn id="68" presetID="10" presetClass="entr" presetSubtype="0" fill="hold" grpId="0" nodeType="afterEffect">
                                  <p:stCondLst>
                                    <p:cond delay="0"/>
                                  </p:stCondLst>
                                  <p:childTnLst>
                                    <p:set>
                                      <p:cBhvr>
                                        <p:cTn id="69" dur="1" fill="hold">
                                          <p:stCondLst>
                                            <p:cond delay="0"/>
                                          </p:stCondLst>
                                        </p:cTn>
                                        <p:tgtEl>
                                          <p:spTgt spid="9"/>
                                        </p:tgtEl>
                                        <p:attrNameLst>
                                          <p:attrName>style.visibility</p:attrName>
                                        </p:attrNameLst>
                                      </p:cBhvr>
                                      <p:to>
                                        <p:strVal val="visible"/>
                                      </p:to>
                                    </p:set>
                                    <p:animEffect transition="in" filter="fade">
                                      <p:cBhvr>
                                        <p:cTn id="70" dur="200"/>
                                        <p:tgtEl>
                                          <p:spTgt spid="9"/>
                                        </p:tgtEl>
                                      </p:cBhvr>
                                    </p:animEffect>
                                  </p:childTnLst>
                                </p:cTn>
                              </p:par>
                            </p:childTnLst>
                          </p:cTn>
                        </p:par>
                        <p:par>
                          <p:cTn id="71" fill="hold">
                            <p:stCondLst>
                              <p:cond delay="2400"/>
                            </p:stCondLst>
                            <p:childTnLst>
                              <p:par>
                                <p:cTn id="72" presetID="10" presetClass="entr" presetSubtype="0" fill="hold" grpId="0" nodeType="after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fade">
                                      <p:cBhvr>
                                        <p:cTn id="74" dur="200"/>
                                        <p:tgtEl>
                                          <p:spTgt spid="14"/>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1" fill="hold" nodeType="clickEffect">
                                  <p:stCondLst>
                                    <p:cond delay="0"/>
                                  </p:stCondLst>
                                  <p:childTnLst>
                                    <p:set>
                                      <p:cBhvr>
                                        <p:cTn id="78" dur="1" fill="hold">
                                          <p:stCondLst>
                                            <p:cond delay="0"/>
                                          </p:stCondLst>
                                        </p:cTn>
                                        <p:tgtEl>
                                          <p:spTgt spid="15"/>
                                        </p:tgtEl>
                                        <p:attrNameLst>
                                          <p:attrName>style.visibility</p:attrName>
                                        </p:attrNameLst>
                                      </p:cBhvr>
                                      <p:to>
                                        <p:strVal val="visible"/>
                                      </p:to>
                                    </p:set>
                                    <p:animEffect transition="in" filter="wipe(up)">
                                      <p:cBhvr>
                                        <p:cTn id="7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8" grpId="0"/>
      <p:bldP spid="9" grpId="0"/>
      <p:bldP spid="10" grpId="0"/>
      <p:bldP spid="11" grpId="0"/>
      <p:bldP spid="12" grpId="0"/>
      <p:bldP spid="13" grpId="0"/>
      <p:bldP spid="14" grpId="0"/>
      <p:bldP spid="17" grpId="0"/>
      <p:bldP spid="18" grpId="0"/>
      <p:bldP spid="19" grpId="0"/>
      <p:bldP spid="24" grpId="0"/>
      <p:bldP spid="25" grpId="0"/>
      <p:bldP spid="26" grpId="0"/>
      <p:bldP spid="2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40</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1. </a:t>
            </a:r>
            <a:r>
              <a:rPr lang="en-SG" dirty="0"/>
              <a:t>Hashing Basics</a:t>
            </a:r>
            <a:endParaRPr dirty="0"/>
          </a:p>
        </p:txBody>
      </p:sp>
      <p:sp>
        <p:nvSpPr>
          <p:cNvPr id="11" name="Rectangle 10">
            <a:extLst>
              <a:ext uri="{FF2B5EF4-FFF2-40B4-BE49-F238E27FC236}">
                <a16:creationId xmlns:a16="http://schemas.microsoft.com/office/drawing/2014/main" id="{8B129977-34EB-B627-7F1F-CB21F259F1AE}"/>
              </a:ext>
            </a:extLst>
          </p:cNvPr>
          <p:cNvSpPr/>
          <p:nvPr/>
        </p:nvSpPr>
        <p:spPr>
          <a:xfrm>
            <a:off x="3591095" y="2137409"/>
            <a:ext cx="644177" cy="64417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1</a:t>
            </a:r>
            <a:endParaRPr lang="en-SG" sz="2400" dirty="0">
              <a:latin typeface="Montserrat SemiBold" pitchFamily="2" charset="0"/>
              <a:cs typeface="Poppins" panose="00000500000000000000" pitchFamily="2" charset="0"/>
            </a:endParaRPr>
          </a:p>
        </p:txBody>
      </p:sp>
      <p:sp>
        <p:nvSpPr>
          <p:cNvPr id="12" name="Rectangle 11">
            <a:extLst>
              <a:ext uri="{FF2B5EF4-FFF2-40B4-BE49-F238E27FC236}">
                <a16:creationId xmlns:a16="http://schemas.microsoft.com/office/drawing/2014/main" id="{73F9E5FA-5A4F-4AB2-8D2A-1F922877B501}"/>
              </a:ext>
            </a:extLst>
          </p:cNvPr>
          <p:cNvSpPr/>
          <p:nvPr/>
        </p:nvSpPr>
        <p:spPr>
          <a:xfrm>
            <a:off x="3601537" y="2137410"/>
            <a:ext cx="644177" cy="64417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1</a:t>
            </a:r>
            <a:endParaRPr lang="en-SG" sz="2400" dirty="0">
              <a:latin typeface="Montserrat SemiBold" pitchFamily="2" charset="0"/>
              <a:cs typeface="Poppins" panose="00000500000000000000" pitchFamily="2" charset="0"/>
            </a:endParaRPr>
          </a:p>
        </p:txBody>
      </p:sp>
      <p:sp>
        <p:nvSpPr>
          <p:cNvPr id="3" name="Rectangle 2">
            <a:extLst>
              <a:ext uri="{FF2B5EF4-FFF2-40B4-BE49-F238E27FC236}">
                <a16:creationId xmlns:a16="http://schemas.microsoft.com/office/drawing/2014/main" id="{02710CA1-C30F-8164-BFF8-96F599BB6CC9}"/>
              </a:ext>
            </a:extLst>
          </p:cNvPr>
          <p:cNvSpPr/>
          <p:nvPr/>
        </p:nvSpPr>
        <p:spPr>
          <a:xfrm>
            <a:off x="3601537" y="2137410"/>
            <a:ext cx="644177" cy="64417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1</a:t>
            </a:r>
            <a:endParaRPr lang="en-SG" sz="2400" dirty="0">
              <a:latin typeface="Montserrat SemiBold" pitchFamily="2" charset="0"/>
              <a:cs typeface="Poppins" panose="00000500000000000000" pitchFamily="2" charset="0"/>
            </a:endParaRPr>
          </a:p>
        </p:txBody>
      </p:sp>
      <p:sp>
        <p:nvSpPr>
          <p:cNvPr id="4" name="Rectangle 3">
            <a:extLst>
              <a:ext uri="{FF2B5EF4-FFF2-40B4-BE49-F238E27FC236}">
                <a16:creationId xmlns:a16="http://schemas.microsoft.com/office/drawing/2014/main" id="{8D48E8C8-5239-9BCB-52BD-BB92F1B0DBFB}"/>
              </a:ext>
            </a:extLst>
          </p:cNvPr>
          <p:cNvSpPr/>
          <p:nvPr/>
        </p:nvSpPr>
        <p:spPr>
          <a:xfrm>
            <a:off x="4394695" y="2137410"/>
            <a:ext cx="644178" cy="64417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A</a:t>
            </a:r>
            <a:endParaRPr lang="en-SG" sz="2400" dirty="0">
              <a:latin typeface="Montserrat SemiBold" pitchFamily="2" charset="0"/>
              <a:cs typeface="Poppins" panose="00000500000000000000" pitchFamily="2" charset="0"/>
            </a:endParaRPr>
          </a:p>
        </p:txBody>
      </p:sp>
      <p:sp>
        <p:nvSpPr>
          <p:cNvPr id="5" name="Rectangle 4">
            <a:extLst>
              <a:ext uri="{FF2B5EF4-FFF2-40B4-BE49-F238E27FC236}">
                <a16:creationId xmlns:a16="http://schemas.microsoft.com/office/drawing/2014/main" id="{3DE739F0-22DE-2C18-5007-F083B1DA6170}"/>
              </a:ext>
            </a:extLst>
          </p:cNvPr>
          <p:cNvSpPr/>
          <p:nvPr/>
        </p:nvSpPr>
        <p:spPr>
          <a:xfrm>
            <a:off x="5187854" y="2137410"/>
            <a:ext cx="644178" cy="64417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B</a:t>
            </a:r>
            <a:endParaRPr lang="en-SG" sz="2400" dirty="0">
              <a:latin typeface="Montserrat SemiBold" pitchFamily="2" charset="0"/>
              <a:cs typeface="Poppins" panose="00000500000000000000" pitchFamily="2" charset="0"/>
            </a:endParaRPr>
          </a:p>
        </p:txBody>
      </p:sp>
      <mc:AlternateContent xmlns:mc="http://schemas.openxmlformats.org/markup-compatibility/2006" xmlns:a14="http://schemas.microsoft.com/office/drawing/2010/main">
        <mc:Choice Requires="a14">
          <p:sp>
            <p:nvSpPr>
              <p:cNvPr id="8" name="Google Shape;336;p36">
                <a:extLst>
                  <a:ext uri="{FF2B5EF4-FFF2-40B4-BE49-F238E27FC236}">
                    <a16:creationId xmlns:a16="http://schemas.microsoft.com/office/drawing/2014/main" id="{4C5FA72D-866C-80D7-1B2B-8F3E38ACB562}"/>
                  </a:ext>
                </a:extLst>
              </p:cNvPr>
              <p:cNvSpPr txBox="1">
                <a:spLocks/>
              </p:cNvSpPr>
              <p:nvPr/>
            </p:nvSpPr>
            <p:spPr>
              <a:xfrm>
                <a:off x="951360" y="3160243"/>
                <a:ext cx="72412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14:m>
                  <m:oMath xmlns:m="http://schemas.openxmlformats.org/officeDocument/2006/math">
                    <m:r>
                      <a:rPr lang="en-US" sz="1800" b="0" i="1" dirty="0" smtClean="0">
                        <a:latin typeface="Cambria Math" panose="02040503050406030204" pitchFamily="18" charset="0"/>
                      </a:rPr>
                      <m:t>∴</m:t>
                    </m:r>
                  </m:oMath>
                </a14:m>
                <a:r>
                  <a:rPr lang="en-US" sz="1800" dirty="0">
                    <a:latin typeface="Montserrat SemiBold" pitchFamily="2" charset="0"/>
                  </a:rPr>
                  <a:t> It is necessary to store both the KEY and the VALUE!</a:t>
                </a:r>
              </a:p>
            </p:txBody>
          </p:sp>
        </mc:Choice>
        <mc:Fallback xmlns="">
          <p:sp>
            <p:nvSpPr>
              <p:cNvPr id="8" name="Google Shape;336;p36">
                <a:extLst>
                  <a:ext uri="{FF2B5EF4-FFF2-40B4-BE49-F238E27FC236}">
                    <a16:creationId xmlns:a16="http://schemas.microsoft.com/office/drawing/2014/main" id="{4C5FA72D-866C-80D7-1B2B-8F3E38ACB562}"/>
                  </a:ext>
                </a:extLst>
              </p:cNvPr>
              <p:cNvSpPr txBox="1">
                <a:spLocks noRot="1" noChangeAspect="1" noMove="1" noResize="1" noEditPoints="1" noAdjustHandles="1" noChangeArrowheads="1" noChangeShapeType="1" noTextEdit="1"/>
              </p:cNvSpPr>
              <p:nvPr/>
            </p:nvSpPr>
            <p:spPr>
              <a:xfrm>
                <a:off x="951360" y="3160243"/>
                <a:ext cx="7241280" cy="464100"/>
              </a:xfrm>
              <a:prstGeom prst="rect">
                <a:avLst/>
              </a:prstGeom>
              <a:blipFill>
                <a:blip r:embed="rId3"/>
                <a:stretch>
                  <a:fillRect b="-10390"/>
                </a:stretch>
              </a:blipFill>
              <a:ln>
                <a:noFill/>
              </a:ln>
            </p:spPr>
            <p:txBody>
              <a:bodyPr/>
              <a:lstStyle/>
              <a:p>
                <a:r>
                  <a:rPr lang="en-SG">
                    <a:noFill/>
                  </a:rPr>
                  <a:t> </a:t>
                </a:r>
              </a:p>
            </p:txBody>
          </p:sp>
        </mc:Fallback>
      </mc:AlternateContent>
    </p:spTree>
    <p:extLst>
      <p:ext uri="{BB962C8B-B14F-4D97-AF65-F5344CB8AC3E}">
        <p14:creationId xmlns:p14="http://schemas.microsoft.com/office/powerpoint/2010/main" val="12248081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2" name="Rectangle 1">
            <a:extLst>
              <a:ext uri="{FF2B5EF4-FFF2-40B4-BE49-F238E27FC236}">
                <a16:creationId xmlns:a16="http://schemas.microsoft.com/office/drawing/2014/main" id="{37D17E59-173F-4FA6-6E27-C24A0B63E1FC}"/>
              </a:ext>
            </a:extLst>
          </p:cNvPr>
          <p:cNvSpPr/>
          <p:nvPr/>
        </p:nvSpPr>
        <p:spPr>
          <a:xfrm>
            <a:off x="1949451" y="3262314"/>
            <a:ext cx="4256796" cy="27855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41</a:t>
            </a:fld>
            <a:endParaRPr/>
          </a:p>
        </p:txBody>
      </p:sp>
      <p:sp>
        <p:nvSpPr>
          <p:cNvPr id="13" name="Title 12">
            <a:extLst>
              <a:ext uri="{FF2B5EF4-FFF2-40B4-BE49-F238E27FC236}">
                <a16:creationId xmlns:a16="http://schemas.microsoft.com/office/drawing/2014/main" id="{A5E0F86A-F246-0551-98A6-14650184858D}"/>
              </a:ext>
            </a:extLst>
          </p:cNvPr>
          <p:cNvSpPr>
            <a:spLocks noGrp="1"/>
          </p:cNvSpPr>
          <p:nvPr>
            <p:ph type="title" idx="3"/>
          </p:nvPr>
        </p:nvSpPr>
        <p:spPr/>
        <p:txBody>
          <a:bodyPr/>
          <a:lstStyle/>
          <a:p>
            <a:r>
              <a:rPr lang="en" sz="2600" dirty="0"/>
              <a:t>2. Coupon Chaos</a:t>
            </a:r>
            <a:endParaRPr lang="en-SG" sz="2600" dirty="0"/>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47890"/>
            <a:ext cx="754802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2000" dirty="0">
              <a:latin typeface="Montserrat SemiBold" pitchFamily="2" charset="0"/>
            </a:endParaRPr>
          </a:p>
        </p:txBody>
      </p:sp>
      <p:sp>
        <p:nvSpPr>
          <p:cNvPr id="23" name="Google Shape;336;p36">
            <a:extLst>
              <a:ext uri="{FF2B5EF4-FFF2-40B4-BE49-F238E27FC236}">
                <a16:creationId xmlns:a16="http://schemas.microsoft.com/office/drawing/2014/main" id="{57A5A28F-D1FD-63DA-2DAC-74BD28D1D7E9}"/>
              </a:ext>
            </a:extLst>
          </p:cNvPr>
          <p:cNvSpPr txBox="1">
            <a:spLocks/>
          </p:cNvSpPr>
          <p:nvPr/>
        </p:nvSpPr>
        <p:spPr>
          <a:xfrm>
            <a:off x="714000" y="1247890"/>
            <a:ext cx="725652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Mr. </a:t>
            </a:r>
            <a:r>
              <a:rPr lang="en-US" sz="1800" dirty="0" err="1">
                <a:latin typeface="Montserrat SemiBold" pitchFamily="2" charset="0"/>
              </a:rPr>
              <a:t>Nodle</a:t>
            </a:r>
            <a:r>
              <a:rPr lang="en-US" sz="1800" dirty="0">
                <a:latin typeface="Montserrat SemiBold" pitchFamily="2" charset="0"/>
              </a:rPr>
              <a:t> has some coupons that he wishes to spend at his </a:t>
            </a:r>
            <a:r>
              <a:rPr lang="en-US" sz="1800" dirty="0" err="1">
                <a:latin typeface="Montserrat SemiBold" pitchFamily="2" charset="0"/>
              </a:rPr>
              <a:t>favourite</a:t>
            </a:r>
            <a:r>
              <a:rPr lang="en-US" sz="1800" dirty="0">
                <a:latin typeface="Montserrat SemiBold" pitchFamily="2" charset="0"/>
              </a:rPr>
              <a:t> cafe on campus, but there are different types of coupons. In particular, there are t distinct coupon types, and he can have any number of each type (including 0). He has n coupons in total.</a:t>
            </a:r>
          </a:p>
          <a:p>
            <a:endParaRPr lang="en-US" sz="1800" dirty="0">
              <a:latin typeface="Montserrat SemiBold" pitchFamily="2" charset="0"/>
            </a:endParaRPr>
          </a:p>
          <a:p>
            <a:r>
              <a:rPr lang="en-US" sz="1800" dirty="0">
                <a:latin typeface="Montserrat SemiBold" pitchFamily="2" charset="0"/>
              </a:rPr>
              <a:t>He wishes to use one coupon a day, starting from day 1. He wishes to use his coupons in ascending order and will use up all his coupons that are of a lower type first before moving on to the next type. </a:t>
            </a:r>
            <a:r>
              <a:rPr lang="en-US" sz="1800" dirty="0" err="1">
                <a:latin typeface="Montserrat SemiBold" pitchFamily="2" charset="0"/>
              </a:rPr>
              <a:t>Nodle</a:t>
            </a:r>
            <a:r>
              <a:rPr lang="en-US" sz="1800" dirty="0">
                <a:latin typeface="Montserrat SemiBold" pitchFamily="2" charset="0"/>
              </a:rPr>
              <a:t> wishes to build a calendar that will state which coupon he will be using.</a:t>
            </a:r>
          </a:p>
        </p:txBody>
      </p:sp>
    </p:spTree>
    <p:extLst>
      <p:ext uri="{BB962C8B-B14F-4D97-AF65-F5344CB8AC3E}">
        <p14:creationId xmlns:p14="http://schemas.microsoft.com/office/powerpoint/2010/main" val="39304741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2" name="Rectangle 1">
            <a:extLst>
              <a:ext uri="{FF2B5EF4-FFF2-40B4-BE49-F238E27FC236}">
                <a16:creationId xmlns:a16="http://schemas.microsoft.com/office/drawing/2014/main" id="{1C779E80-C820-1269-E19D-7EF90BFEE3B2}"/>
              </a:ext>
            </a:extLst>
          </p:cNvPr>
          <p:cNvSpPr/>
          <p:nvPr/>
        </p:nvSpPr>
        <p:spPr>
          <a:xfrm>
            <a:off x="2359615" y="2989940"/>
            <a:ext cx="2945202" cy="27855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42</a:t>
            </a:fld>
            <a:endParaRPr/>
          </a:p>
        </p:txBody>
      </p:sp>
      <p:sp>
        <p:nvSpPr>
          <p:cNvPr id="13" name="Title 12">
            <a:extLst>
              <a:ext uri="{FF2B5EF4-FFF2-40B4-BE49-F238E27FC236}">
                <a16:creationId xmlns:a16="http://schemas.microsoft.com/office/drawing/2014/main" id="{A5E0F86A-F246-0551-98A6-14650184858D}"/>
              </a:ext>
            </a:extLst>
          </p:cNvPr>
          <p:cNvSpPr>
            <a:spLocks noGrp="1"/>
          </p:cNvSpPr>
          <p:nvPr>
            <p:ph type="title" idx="3"/>
          </p:nvPr>
        </p:nvSpPr>
        <p:spPr/>
        <p:txBody>
          <a:bodyPr/>
          <a:lstStyle/>
          <a:p>
            <a:r>
              <a:rPr lang="en" sz="2600" dirty="0"/>
              <a:t>2. Coupon Chaos</a:t>
            </a:r>
            <a:endParaRPr lang="en-SG" sz="2600" dirty="0"/>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47890"/>
            <a:ext cx="754802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2000" dirty="0">
              <a:latin typeface="Montserrat SemiBold" pitchFamily="2" charset="0"/>
            </a:endParaRPr>
          </a:p>
        </p:txBody>
      </p:sp>
      <p:sp>
        <p:nvSpPr>
          <p:cNvPr id="23" name="Google Shape;336;p36">
            <a:extLst>
              <a:ext uri="{FF2B5EF4-FFF2-40B4-BE49-F238E27FC236}">
                <a16:creationId xmlns:a16="http://schemas.microsoft.com/office/drawing/2014/main" id="{57A5A28F-D1FD-63DA-2DAC-74BD28D1D7E9}"/>
              </a:ext>
            </a:extLst>
          </p:cNvPr>
          <p:cNvSpPr txBox="1">
            <a:spLocks/>
          </p:cNvSpPr>
          <p:nvPr/>
        </p:nvSpPr>
        <p:spPr>
          <a:xfrm>
            <a:off x="714000" y="1247890"/>
            <a:ext cx="725652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The list of coupons will be given in an array. An example of a possible input is: [5, 20, 5, 20, 3, 20, 3, 20]. Here, t = 3, and n = 8. The output here would be [3, 3, 5, 5, 20, 20, 20, 20].</a:t>
            </a:r>
          </a:p>
          <a:p>
            <a:endParaRPr lang="en-US" sz="1800" dirty="0">
              <a:latin typeface="Montserrat SemiBold" pitchFamily="2" charset="0"/>
            </a:endParaRPr>
          </a:p>
          <a:p>
            <a:r>
              <a:rPr lang="en-US" sz="1800" dirty="0">
                <a:latin typeface="Montserrat SemiBold" pitchFamily="2" charset="0"/>
              </a:rPr>
              <a:t>Since the menu at the cafe that he frequents is not very diverse, there aren’t many different types of coupons. So we’ll say that t is much smaller than n. </a:t>
            </a:r>
          </a:p>
          <a:p>
            <a:endParaRPr lang="en-US" sz="1800" dirty="0">
              <a:latin typeface="Montserrat SemiBold" pitchFamily="2" charset="0"/>
            </a:endParaRPr>
          </a:p>
          <a:p>
            <a:r>
              <a:rPr lang="en-US" sz="1800" dirty="0">
                <a:latin typeface="Montserrat SemiBold" pitchFamily="2" charset="0"/>
              </a:rPr>
              <a:t>Give as efficient an algorithm as you can, to build his calendar for him</a:t>
            </a:r>
          </a:p>
        </p:txBody>
      </p:sp>
    </p:spTree>
    <p:extLst>
      <p:ext uri="{BB962C8B-B14F-4D97-AF65-F5344CB8AC3E}">
        <p14:creationId xmlns:p14="http://schemas.microsoft.com/office/powerpoint/2010/main" val="20972897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43</a:t>
            </a:fld>
            <a:endParaRPr/>
          </a:p>
        </p:txBody>
      </p:sp>
      <p:sp>
        <p:nvSpPr>
          <p:cNvPr id="13" name="Title 12">
            <a:extLst>
              <a:ext uri="{FF2B5EF4-FFF2-40B4-BE49-F238E27FC236}">
                <a16:creationId xmlns:a16="http://schemas.microsoft.com/office/drawing/2014/main" id="{A5E0F86A-F246-0551-98A6-14650184858D}"/>
              </a:ext>
            </a:extLst>
          </p:cNvPr>
          <p:cNvSpPr>
            <a:spLocks noGrp="1"/>
          </p:cNvSpPr>
          <p:nvPr>
            <p:ph type="title" idx="3"/>
          </p:nvPr>
        </p:nvSpPr>
        <p:spPr/>
        <p:txBody>
          <a:bodyPr/>
          <a:lstStyle/>
          <a:p>
            <a:r>
              <a:rPr lang="en" sz="2600" dirty="0"/>
              <a:t>2. Coupon Chaos</a:t>
            </a:r>
            <a:endParaRPr lang="en-SG" sz="2600" dirty="0"/>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47890"/>
            <a:ext cx="754802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2000" dirty="0">
              <a:latin typeface="Montserrat SemiBold" pitchFamily="2" charset="0"/>
            </a:endParaRPr>
          </a:p>
        </p:txBody>
      </p:sp>
      <p:sp>
        <p:nvSpPr>
          <p:cNvPr id="23" name="Google Shape;336;p36">
            <a:extLst>
              <a:ext uri="{FF2B5EF4-FFF2-40B4-BE49-F238E27FC236}">
                <a16:creationId xmlns:a16="http://schemas.microsoft.com/office/drawing/2014/main" id="{57A5A28F-D1FD-63DA-2DAC-74BD28D1D7E9}"/>
              </a:ext>
            </a:extLst>
          </p:cNvPr>
          <p:cNvSpPr txBox="1">
            <a:spLocks/>
          </p:cNvSpPr>
          <p:nvPr/>
        </p:nvSpPr>
        <p:spPr>
          <a:xfrm>
            <a:off x="714000" y="1247890"/>
            <a:ext cx="4532451"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000" dirty="0">
                <a:latin typeface="Montserrat SemiBold" pitchFamily="2" charset="0"/>
              </a:rPr>
              <a:t>This is just a sorting problem with many duplicates!</a:t>
            </a:r>
          </a:p>
        </p:txBody>
      </p:sp>
      <p:pic>
        <p:nvPicPr>
          <p:cNvPr id="1026" name="Picture 2" descr="SMART HEAD| POPULAR meme ready video clip for editing - YouTube">
            <a:extLst>
              <a:ext uri="{FF2B5EF4-FFF2-40B4-BE49-F238E27FC236}">
                <a16:creationId xmlns:a16="http://schemas.microsoft.com/office/drawing/2014/main" id="{2085C341-4D7A-04B8-634B-5EA84D4047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8317" y="1847480"/>
            <a:ext cx="4284133" cy="2409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78839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44</a:t>
            </a:fld>
            <a:endParaRPr/>
          </a:p>
        </p:txBody>
      </p:sp>
      <p:sp>
        <p:nvSpPr>
          <p:cNvPr id="13" name="Title 12">
            <a:extLst>
              <a:ext uri="{FF2B5EF4-FFF2-40B4-BE49-F238E27FC236}">
                <a16:creationId xmlns:a16="http://schemas.microsoft.com/office/drawing/2014/main" id="{A5E0F86A-F246-0551-98A6-14650184858D}"/>
              </a:ext>
            </a:extLst>
          </p:cNvPr>
          <p:cNvSpPr>
            <a:spLocks noGrp="1"/>
          </p:cNvSpPr>
          <p:nvPr>
            <p:ph type="title" idx="3"/>
          </p:nvPr>
        </p:nvSpPr>
        <p:spPr/>
        <p:txBody>
          <a:bodyPr/>
          <a:lstStyle/>
          <a:p>
            <a:r>
              <a:rPr lang="en" sz="2600" dirty="0"/>
              <a:t>2. Coupon Chaos</a:t>
            </a:r>
            <a:endParaRPr lang="en-SG" sz="2600" dirty="0"/>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47890"/>
            <a:ext cx="754802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2000" dirty="0">
              <a:latin typeface="Montserrat SemiBold" pitchFamily="2" charset="0"/>
            </a:endParaRPr>
          </a:p>
        </p:txBody>
      </p:sp>
      <p:sp>
        <p:nvSpPr>
          <p:cNvPr id="23" name="Google Shape;336;p36">
            <a:extLst>
              <a:ext uri="{FF2B5EF4-FFF2-40B4-BE49-F238E27FC236}">
                <a16:creationId xmlns:a16="http://schemas.microsoft.com/office/drawing/2014/main" id="{57A5A28F-D1FD-63DA-2DAC-74BD28D1D7E9}"/>
              </a:ext>
            </a:extLst>
          </p:cNvPr>
          <p:cNvSpPr txBox="1">
            <a:spLocks/>
          </p:cNvSpPr>
          <p:nvPr/>
        </p:nvSpPr>
        <p:spPr>
          <a:xfrm>
            <a:off x="714000" y="1247890"/>
            <a:ext cx="3429375"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000" dirty="0">
                <a:highlight>
                  <a:srgbClr val="FF9225"/>
                </a:highlight>
                <a:latin typeface="Montserrat SemiBold" pitchFamily="2" charset="0"/>
              </a:rPr>
              <a:t> Method 1 </a:t>
            </a:r>
            <a:r>
              <a:rPr lang="en-US" sz="2000" dirty="0">
                <a:solidFill>
                  <a:schemeClr val="tx1"/>
                </a:solidFill>
                <a:latin typeface="Montserrat SemiBold" pitchFamily="2" charset="0"/>
              </a:rPr>
              <a:t> .</a:t>
            </a:r>
          </a:p>
          <a:p>
            <a:r>
              <a:rPr lang="en-US" sz="1000" dirty="0">
                <a:solidFill>
                  <a:schemeClr val="tx1"/>
                </a:solidFill>
                <a:latin typeface="Montserrat SemiBold" pitchFamily="2" charset="0"/>
              </a:rPr>
              <a:t> </a:t>
            </a:r>
            <a:endParaRPr lang="en-US" sz="900" dirty="0">
              <a:solidFill>
                <a:schemeClr val="tx1"/>
              </a:solidFill>
              <a:latin typeface="Montserrat SemiBold" pitchFamily="2" charset="0"/>
            </a:endParaRPr>
          </a:p>
          <a:p>
            <a:r>
              <a:rPr lang="en-US" sz="2000" dirty="0">
                <a:latin typeface="Montserrat SemiBold" pitchFamily="2" charset="0"/>
              </a:rPr>
              <a:t>AVL Tree where each node stores a count</a:t>
            </a:r>
          </a:p>
        </p:txBody>
      </p:sp>
      <p:sp>
        <p:nvSpPr>
          <p:cNvPr id="3" name="TextBox 2">
            <a:extLst>
              <a:ext uri="{FF2B5EF4-FFF2-40B4-BE49-F238E27FC236}">
                <a16:creationId xmlns:a16="http://schemas.microsoft.com/office/drawing/2014/main" id="{6D9F64B2-7B5A-A550-47B5-43A0D0096C04}"/>
              </a:ext>
            </a:extLst>
          </p:cNvPr>
          <p:cNvSpPr txBox="1"/>
          <p:nvPr/>
        </p:nvSpPr>
        <p:spPr>
          <a:xfrm>
            <a:off x="714000" y="2761266"/>
            <a:ext cx="5443536" cy="369332"/>
          </a:xfrm>
          <a:prstGeom prst="rect">
            <a:avLst/>
          </a:prstGeom>
          <a:noFill/>
        </p:spPr>
        <p:txBody>
          <a:bodyPr wrap="square">
            <a:spAutoFit/>
          </a:bodyPr>
          <a:lstStyle/>
          <a:p>
            <a:r>
              <a:rPr lang="en-US" sz="1800" dirty="0">
                <a:solidFill>
                  <a:schemeClr val="bg1"/>
                </a:solidFill>
                <a:latin typeface="Montserrat SemiBold" pitchFamily="2" charset="0"/>
              </a:rPr>
              <a:t>[5, 20, 5, 20, 3, 20, 3, 20]</a:t>
            </a:r>
            <a:endParaRPr lang="en-SG" sz="1800" dirty="0">
              <a:solidFill>
                <a:schemeClr val="bg1"/>
              </a:solidFill>
            </a:endParaRPr>
          </a:p>
        </p:txBody>
      </p:sp>
      <p:sp>
        <p:nvSpPr>
          <p:cNvPr id="4" name="Oval 3">
            <a:extLst>
              <a:ext uri="{FF2B5EF4-FFF2-40B4-BE49-F238E27FC236}">
                <a16:creationId xmlns:a16="http://schemas.microsoft.com/office/drawing/2014/main" id="{C56AE663-C2A6-5D08-EC5D-4FFFF7F9597B}"/>
              </a:ext>
            </a:extLst>
          </p:cNvPr>
          <p:cNvSpPr/>
          <p:nvPr/>
        </p:nvSpPr>
        <p:spPr>
          <a:xfrm>
            <a:off x="5758814" y="1112937"/>
            <a:ext cx="855346" cy="85534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Google Shape;336;p36">
            <a:extLst>
              <a:ext uri="{FF2B5EF4-FFF2-40B4-BE49-F238E27FC236}">
                <a16:creationId xmlns:a16="http://schemas.microsoft.com/office/drawing/2014/main" id="{E0A39A28-97A7-20A6-9490-99E31888CC35}"/>
              </a:ext>
            </a:extLst>
          </p:cNvPr>
          <p:cNvSpPr txBox="1">
            <a:spLocks/>
          </p:cNvSpPr>
          <p:nvPr/>
        </p:nvSpPr>
        <p:spPr>
          <a:xfrm>
            <a:off x="6011511" y="1167243"/>
            <a:ext cx="34994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400" dirty="0">
                <a:latin typeface="Montserrat SemiBold" pitchFamily="2" charset="0"/>
              </a:rPr>
              <a:t>5</a:t>
            </a:r>
          </a:p>
        </p:txBody>
      </p:sp>
      <p:sp>
        <p:nvSpPr>
          <p:cNvPr id="7" name="Google Shape;336;p36">
            <a:extLst>
              <a:ext uri="{FF2B5EF4-FFF2-40B4-BE49-F238E27FC236}">
                <a16:creationId xmlns:a16="http://schemas.microsoft.com/office/drawing/2014/main" id="{486A1468-190D-85DE-708E-5AE8940FC50E}"/>
              </a:ext>
            </a:extLst>
          </p:cNvPr>
          <p:cNvSpPr txBox="1">
            <a:spLocks/>
          </p:cNvSpPr>
          <p:nvPr/>
        </p:nvSpPr>
        <p:spPr>
          <a:xfrm>
            <a:off x="5841984" y="1479940"/>
            <a:ext cx="70359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400" dirty="0" err="1">
                <a:latin typeface="Montserrat SemiBold" pitchFamily="2" charset="0"/>
              </a:rPr>
              <a:t>cnt</a:t>
            </a:r>
            <a:r>
              <a:rPr lang="en-US" sz="1400" dirty="0">
                <a:latin typeface="Montserrat SemiBold" pitchFamily="2" charset="0"/>
              </a:rPr>
              <a:t>: 2</a:t>
            </a:r>
          </a:p>
        </p:txBody>
      </p:sp>
      <p:sp>
        <p:nvSpPr>
          <p:cNvPr id="8" name="Oval 7">
            <a:extLst>
              <a:ext uri="{FF2B5EF4-FFF2-40B4-BE49-F238E27FC236}">
                <a16:creationId xmlns:a16="http://schemas.microsoft.com/office/drawing/2014/main" id="{C2A21FCF-2F10-72CE-3D11-4064CC237833}"/>
              </a:ext>
            </a:extLst>
          </p:cNvPr>
          <p:cNvSpPr/>
          <p:nvPr/>
        </p:nvSpPr>
        <p:spPr>
          <a:xfrm>
            <a:off x="6688454" y="2271177"/>
            <a:ext cx="855346" cy="85534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Google Shape;336;p36">
            <a:extLst>
              <a:ext uri="{FF2B5EF4-FFF2-40B4-BE49-F238E27FC236}">
                <a16:creationId xmlns:a16="http://schemas.microsoft.com/office/drawing/2014/main" id="{C216138E-23C9-D9E5-E93B-8C7E4BBB52BA}"/>
              </a:ext>
            </a:extLst>
          </p:cNvPr>
          <p:cNvSpPr txBox="1">
            <a:spLocks/>
          </p:cNvSpPr>
          <p:nvPr/>
        </p:nvSpPr>
        <p:spPr>
          <a:xfrm>
            <a:off x="6844957" y="2325483"/>
            <a:ext cx="60264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400" dirty="0">
                <a:latin typeface="Montserrat SemiBold" pitchFamily="2" charset="0"/>
              </a:rPr>
              <a:t>20</a:t>
            </a:r>
          </a:p>
        </p:txBody>
      </p:sp>
      <p:sp>
        <p:nvSpPr>
          <p:cNvPr id="10" name="Google Shape;336;p36">
            <a:extLst>
              <a:ext uri="{FF2B5EF4-FFF2-40B4-BE49-F238E27FC236}">
                <a16:creationId xmlns:a16="http://schemas.microsoft.com/office/drawing/2014/main" id="{582753E6-427C-C405-6BAD-D146A3E06620}"/>
              </a:ext>
            </a:extLst>
          </p:cNvPr>
          <p:cNvSpPr txBox="1">
            <a:spLocks/>
          </p:cNvSpPr>
          <p:nvPr/>
        </p:nvSpPr>
        <p:spPr>
          <a:xfrm>
            <a:off x="6771624" y="2638180"/>
            <a:ext cx="70359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400" dirty="0" err="1">
                <a:latin typeface="Montserrat SemiBold" pitchFamily="2" charset="0"/>
              </a:rPr>
              <a:t>cnt</a:t>
            </a:r>
            <a:r>
              <a:rPr lang="en-US" sz="1400" dirty="0">
                <a:latin typeface="Montserrat SemiBold" pitchFamily="2" charset="0"/>
              </a:rPr>
              <a:t>: 4</a:t>
            </a:r>
          </a:p>
        </p:txBody>
      </p:sp>
      <p:sp>
        <p:nvSpPr>
          <p:cNvPr id="11" name="Oval 10">
            <a:extLst>
              <a:ext uri="{FF2B5EF4-FFF2-40B4-BE49-F238E27FC236}">
                <a16:creationId xmlns:a16="http://schemas.microsoft.com/office/drawing/2014/main" id="{3ECD25AB-B148-352C-7672-9263B4D66C36}"/>
              </a:ext>
            </a:extLst>
          </p:cNvPr>
          <p:cNvSpPr/>
          <p:nvPr/>
        </p:nvSpPr>
        <p:spPr>
          <a:xfrm>
            <a:off x="4903468" y="2271177"/>
            <a:ext cx="855346" cy="85534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Google Shape;336;p36">
            <a:extLst>
              <a:ext uri="{FF2B5EF4-FFF2-40B4-BE49-F238E27FC236}">
                <a16:creationId xmlns:a16="http://schemas.microsoft.com/office/drawing/2014/main" id="{108C4C75-0BB5-28AE-20C0-030AA5ABFC26}"/>
              </a:ext>
            </a:extLst>
          </p:cNvPr>
          <p:cNvSpPr txBox="1">
            <a:spLocks/>
          </p:cNvSpPr>
          <p:nvPr/>
        </p:nvSpPr>
        <p:spPr>
          <a:xfrm>
            <a:off x="5156165" y="2325483"/>
            <a:ext cx="34994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400" dirty="0">
                <a:latin typeface="Montserrat SemiBold" pitchFamily="2" charset="0"/>
              </a:rPr>
              <a:t>3</a:t>
            </a:r>
          </a:p>
        </p:txBody>
      </p:sp>
      <p:sp>
        <p:nvSpPr>
          <p:cNvPr id="14" name="Google Shape;336;p36">
            <a:extLst>
              <a:ext uri="{FF2B5EF4-FFF2-40B4-BE49-F238E27FC236}">
                <a16:creationId xmlns:a16="http://schemas.microsoft.com/office/drawing/2014/main" id="{C7D692FD-C5DD-666F-FF22-C8D02EB1247D}"/>
              </a:ext>
            </a:extLst>
          </p:cNvPr>
          <p:cNvSpPr txBox="1">
            <a:spLocks/>
          </p:cNvSpPr>
          <p:nvPr/>
        </p:nvSpPr>
        <p:spPr>
          <a:xfrm>
            <a:off x="4986638" y="2638180"/>
            <a:ext cx="70359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400" dirty="0" err="1">
                <a:latin typeface="Montserrat SemiBold" pitchFamily="2" charset="0"/>
              </a:rPr>
              <a:t>cnt</a:t>
            </a:r>
            <a:r>
              <a:rPr lang="en-US" sz="1400" dirty="0">
                <a:latin typeface="Montserrat SemiBold" pitchFamily="2" charset="0"/>
              </a:rPr>
              <a:t>: 2</a:t>
            </a:r>
          </a:p>
        </p:txBody>
      </p:sp>
      <p:cxnSp>
        <p:nvCxnSpPr>
          <p:cNvPr id="16" name="Straight Arrow Connector 15">
            <a:extLst>
              <a:ext uri="{FF2B5EF4-FFF2-40B4-BE49-F238E27FC236}">
                <a16:creationId xmlns:a16="http://schemas.microsoft.com/office/drawing/2014/main" id="{5D71243C-4B91-C8E2-9C42-D85AC2D7BB2E}"/>
              </a:ext>
            </a:extLst>
          </p:cNvPr>
          <p:cNvCxnSpPr/>
          <p:nvPr/>
        </p:nvCxnSpPr>
        <p:spPr>
          <a:xfrm flipH="1">
            <a:off x="5506114" y="1851025"/>
            <a:ext cx="373986" cy="474458"/>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01083B9-1623-24F3-432A-8094C6A444B3}"/>
              </a:ext>
            </a:extLst>
          </p:cNvPr>
          <p:cNvCxnSpPr>
            <a:cxnSpLocks/>
          </p:cNvCxnSpPr>
          <p:nvPr/>
        </p:nvCxnSpPr>
        <p:spPr>
          <a:xfrm>
            <a:off x="6468758" y="1856600"/>
            <a:ext cx="463821" cy="477921"/>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94230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45</a:t>
            </a:fld>
            <a:endParaRPr/>
          </a:p>
        </p:txBody>
      </p:sp>
      <p:sp>
        <p:nvSpPr>
          <p:cNvPr id="13" name="Title 12">
            <a:extLst>
              <a:ext uri="{FF2B5EF4-FFF2-40B4-BE49-F238E27FC236}">
                <a16:creationId xmlns:a16="http://schemas.microsoft.com/office/drawing/2014/main" id="{A5E0F86A-F246-0551-98A6-14650184858D}"/>
              </a:ext>
            </a:extLst>
          </p:cNvPr>
          <p:cNvSpPr>
            <a:spLocks noGrp="1"/>
          </p:cNvSpPr>
          <p:nvPr>
            <p:ph type="title" idx="3"/>
          </p:nvPr>
        </p:nvSpPr>
        <p:spPr/>
        <p:txBody>
          <a:bodyPr/>
          <a:lstStyle/>
          <a:p>
            <a:r>
              <a:rPr lang="en" sz="2600" dirty="0"/>
              <a:t>2. Coupon Chaos</a:t>
            </a:r>
            <a:endParaRPr lang="en-SG" sz="2600" dirty="0"/>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47890"/>
            <a:ext cx="754802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2000" dirty="0">
              <a:latin typeface="Montserrat SemiBold" pitchFamily="2" charset="0"/>
            </a:endParaRPr>
          </a:p>
        </p:txBody>
      </p:sp>
      <p:sp>
        <p:nvSpPr>
          <p:cNvPr id="23" name="Google Shape;336;p36">
            <a:extLst>
              <a:ext uri="{FF2B5EF4-FFF2-40B4-BE49-F238E27FC236}">
                <a16:creationId xmlns:a16="http://schemas.microsoft.com/office/drawing/2014/main" id="{57A5A28F-D1FD-63DA-2DAC-74BD28D1D7E9}"/>
              </a:ext>
            </a:extLst>
          </p:cNvPr>
          <p:cNvSpPr txBox="1">
            <a:spLocks/>
          </p:cNvSpPr>
          <p:nvPr/>
        </p:nvSpPr>
        <p:spPr>
          <a:xfrm>
            <a:off x="714000" y="1247890"/>
            <a:ext cx="3429375"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000" dirty="0">
                <a:highlight>
                  <a:srgbClr val="FF9225"/>
                </a:highlight>
                <a:latin typeface="Montserrat SemiBold" pitchFamily="2" charset="0"/>
              </a:rPr>
              <a:t> Method 1 </a:t>
            </a:r>
            <a:r>
              <a:rPr lang="en-US" sz="2000" dirty="0">
                <a:solidFill>
                  <a:schemeClr val="tx1"/>
                </a:solidFill>
                <a:latin typeface="Montserrat SemiBold" pitchFamily="2" charset="0"/>
              </a:rPr>
              <a:t> .</a:t>
            </a:r>
          </a:p>
          <a:p>
            <a:r>
              <a:rPr lang="en-US" sz="1000" dirty="0">
                <a:solidFill>
                  <a:schemeClr val="tx1"/>
                </a:solidFill>
                <a:latin typeface="Montserrat SemiBold" pitchFamily="2" charset="0"/>
              </a:rPr>
              <a:t> </a:t>
            </a:r>
            <a:endParaRPr lang="en-US" sz="900" dirty="0">
              <a:solidFill>
                <a:schemeClr val="tx1"/>
              </a:solidFill>
              <a:latin typeface="Montserrat SemiBold" pitchFamily="2" charset="0"/>
            </a:endParaRPr>
          </a:p>
          <a:p>
            <a:r>
              <a:rPr lang="en-US" sz="2000" dirty="0">
                <a:latin typeface="Montserrat SemiBold" pitchFamily="2" charset="0"/>
              </a:rPr>
              <a:t>AVL Tree where each node stores a count</a:t>
            </a:r>
          </a:p>
        </p:txBody>
      </p:sp>
      <p:sp>
        <p:nvSpPr>
          <p:cNvPr id="4" name="Oval 3">
            <a:extLst>
              <a:ext uri="{FF2B5EF4-FFF2-40B4-BE49-F238E27FC236}">
                <a16:creationId xmlns:a16="http://schemas.microsoft.com/office/drawing/2014/main" id="{C56AE663-C2A6-5D08-EC5D-4FFFF7F9597B}"/>
              </a:ext>
            </a:extLst>
          </p:cNvPr>
          <p:cNvSpPr/>
          <p:nvPr/>
        </p:nvSpPr>
        <p:spPr>
          <a:xfrm>
            <a:off x="5985793" y="1112937"/>
            <a:ext cx="855346" cy="855346"/>
          </a:xfrm>
          <a:prstGeom prst="ellipse">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Google Shape;336;p36">
            <a:extLst>
              <a:ext uri="{FF2B5EF4-FFF2-40B4-BE49-F238E27FC236}">
                <a16:creationId xmlns:a16="http://schemas.microsoft.com/office/drawing/2014/main" id="{E0A39A28-97A7-20A6-9490-99E31888CC35}"/>
              </a:ext>
            </a:extLst>
          </p:cNvPr>
          <p:cNvSpPr txBox="1">
            <a:spLocks/>
          </p:cNvSpPr>
          <p:nvPr/>
        </p:nvSpPr>
        <p:spPr>
          <a:xfrm>
            <a:off x="6238490" y="1167243"/>
            <a:ext cx="34994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400" dirty="0">
                <a:latin typeface="Montserrat SemiBold" pitchFamily="2" charset="0"/>
              </a:rPr>
              <a:t>5</a:t>
            </a:r>
          </a:p>
        </p:txBody>
      </p:sp>
      <p:sp>
        <p:nvSpPr>
          <p:cNvPr id="7" name="Google Shape;336;p36">
            <a:extLst>
              <a:ext uri="{FF2B5EF4-FFF2-40B4-BE49-F238E27FC236}">
                <a16:creationId xmlns:a16="http://schemas.microsoft.com/office/drawing/2014/main" id="{486A1468-190D-85DE-708E-5AE8940FC50E}"/>
              </a:ext>
            </a:extLst>
          </p:cNvPr>
          <p:cNvSpPr txBox="1">
            <a:spLocks/>
          </p:cNvSpPr>
          <p:nvPr/>
        </p:nvSpPr>
        <p:spPr>
          <a:xfrm>
            <a:off x="6068963" y="1479940"/>
            <a:ext cx="70359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400" dirty="0" err="1">
                <a:latin typeface="Montserrat SemiBold" pitchFamily="2" charset="0"/>
              </a:rPr>
              <a:t>cnt</a:t>
            </a:r>
            <a:r>
              <a:rPr lang="en-US" sz="1400" dirty="0">
                <a:latin typeface="Montserrat SemiBold" pitchFamily="2" charset="0"/>
              </a:rPr>
              <a:t>: 2</a:t>
            </a:r>
          </a:p>
        </p:txBody>
      </p:sp>
      <p:sp>
        <p:nvSpPr>
          <p:cNvPr id="8" name="Oval 7">
            <a:extLst>
              <a:ext uri="{FF2B5EF4-FFF2-40B4-BE49-F238E27FC236}">
                <a16:creationId xmlns:a16="http://schemas.microsoft.com/office/drawing/2014/main" id="{C2A21FCF-2F10-72CE-3D11-4064CC237833}"/>
              </a:ext>
            </a:extLst>
          </p:cNvPr>
          <p:cNvSpPr/>
          <p:nvPr/>
        </p:nvSpPr>
        <p:spPr>
          <a:xfrm>
            <a:off x="6915433" y="2271177"/>
            <a:ext cx="855346" cy="85534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Google Shape;336;p36">
            <a:extLst>
              <a:ext uri="{FF2B5EF4-FFF2-40B4-BE49-F238E27FC236}">
                <a16:creationId xmlns:a16="http://schemas.microsoft.com/office/drawing/2014/main" id="{C216138E-23C9-D9E5-E93B-8C7E4BBB52BA}"/>
              </a:ext>
            </a:extLst>
          </p:cNvPr>
          <p:cNvSpPr txBox="1">
            <a:spLocks/>
          </p:cNvSpPr>
          <p:nvPr/>
        </p:nvSpPr>
        <p:spPr>
          <a:xfrm>
            <a:off x="7071936" y="2325483"/>
            <a:ext cx="60264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400" dirty="0">
                <a:latin typeface="Montserrat SemiBold" pitchFamily="2" charset="0"/>
              </a:rPr>
              <a:t>20</a:t>
            </a:r>
          </a:p>
        </p:txBody>
      </p:sp>
      <p:sp>
        <p:nvSpPr>
          <p:cNvPr id="10" name="Google Shape;336;p36">
            <a:extLst>
              <a:ext uri="{FF2B5EF4-FFF2-40B4-BE49-F238E27FC236}">
                <a16:creationId xmlns:a16="http://schemas.microsoft.com/office/drawing/2014/main" id="{582753E6-427C-C405-6BAD-D146A3E06620}"/>
              </a:ext>
            </a:extLst>
          </p:cNvPr>
          <p:cNvSpPr txBox="1">
            <a:spLocks/>
          </p:cNvSpPr>
          <p:nvPr/>
        </p:nvSpPr>
        <p:spPr>
          <a:xfrm>
            <a:off x="6998603" y="2638180"/>
            <a:ext cx="70359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400" dirty="0" err="1">
                <a:latin typeface="Montserrat SemiBold" pitchFamily="2" charset="0"/>
              </a:rPr>
              <a:t>cnt</a:t>
            </a:r>
            <a:r>
              <a:rPr lang="en-US" sz="1400" dirty="0">
                <a:latin typeface="Montserrat SemiBold" pitchFamily="2" charset="0"/>
              </a:rPr>
              <a:t>: 4</a:t>
            </a:r>
          </a:p>
        </p:txBody>
      </p:sp>
      <p:sp>
        <p:nvSpPr>
          <p:cNvPr id="11" name="Oval 10">
            <a:extLst>
              <a:ext uri="{FF2B5EF4-FFF2-40B4-BE49-F238E27FC236}">
                <a16:creationId xmlns:a16="http://schemas.microsoft.com/office/drawing/2014/main" id="{3ECD25AB-B148-352C-7672-9263B4D66C36}"/>
              </a:ext>
            </a:extLst>
          </p:cNvPr>
          <p:cNvSpPr/>
          <p:nvPr/>
        </p:nvSpPr>
        <p:spPr>
          <a:xfrm>
            <a:off x="5130447" y="2271177"/>
            <a:ext cx="855346" cy="85534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Google Shape;336;p36">
            <a:extLst>
              <a:ext uri="{FF2B5EF4-FFF2-40B4-BE49-F238E27FC236}">
                <a16:creationId xmlns:a16="http://schemas.microsoft.com/office/drawing/2014/main" id="{108C4C75-0BB5-28AE-20C0-030AA5ABFC26}"/>
              </a:ext>
            </a:extLst>
          </p:cNvPr>
          <p:cNvSpPr txBox="1">
            <a:spLocks/>
          </p:cNvSpPr>
          <p:nvPr/>
        </p:nvSpPr>
        <p:spPr>
          <a:xfrm>
            <a:off x="5383144" y="2325483"/>
            <a:ext cx="34994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400" dirty="0">
                <a:latin typeface="Montserrat SemiBold" pitchFamily="2" charset="0"/>
              </a:rPr>
              <a:t>3</a:t>
            </a:r>
          </a:p>
        </p:txBody>
      </p:sp>
      <p:sp>
        <p:nvSpPr>
          <p:cNvPr id="14" name="Google Shape;336;p36">
            <a:extLst>
              <a:ext uri="{FF2B5EF4-FFF2-40B4-BE49-F238E27FC236}">
                <a16:creationId xmlns:a16="http://schemas.microsoft.com/office/drawing/2014/main" id="{C7D692FD-C5DD-666F-FF22-C8D02EB1247D}"/>
              </a:ext>
            </a:extLst>
          </p:cNvPr>
          <p:cNvSpPr txBox="1">
            <a:spLocks/>
          </p:cNvSpPr>
          <p:nvPr/>
        </p:nvSpPr>
        <p:spPr>
          <a:xfrm>
            <a:off x="5213617" y="2638180"/>
            <a:ext cx="70359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400" dirty="0" err="1">
                <a:latin typeface="Montserrat SemiBold" pitchFamily="2" charset="0"/>
              </a:rPr>
              <a:t>cnt</a:t>
            </a:r>
            <a:r>
              <a:rPr lang="en-US" sz="1400" dirty="0">
                <a:latin typeface="Montserrat SemiBold" pitchFamily="2" charset="0"/>
              </a:rPr>
              <a:t>: 2</a:t>
            </a:r>
          </a:p>
        </p:txBody>
      </p:sp>
      <p:cxnSp>
        <p:nvCxnSpPr>
          <p:cNvPr id="16" name="Straight Arrow Connector 15">
            <a:extLst>
              <a:ext uri="{FF2B5EF4-FFF2-40B4-BE49-F238E27FC236}">
                <a16:creationId xmlns:a16="http://schemas.microsoft.com/office/drawing/2014/main" id="{5D71243C-4B91-C8E2-9C42-D85AC2D7BB2E}"/>
              </a:ext>
            </a:extLst>
          </p:cNvPr>
          <p:cNvCxnSpPr/>
          <p:nvPr/>
        </p:nvCxnSpPr>
        <p:spPr>
          <a:xfrm flipH="1">
            <a:off x="5733093" y="1851025"/>
            <a:ext cx="373986" cy="474458"/>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01083B9-1623-24F3-432A-8094C6A444B3}"/>
              </a:ext>
            </a:extLst>
          </p:cNvPr>
          <p:cNvCxnSpPr>
            <a:cxnSpLocks/>
          </p:cNvCxnSpPr>
          <p:nvPr/>
        </p:nvCxnSpPr>
        <p:spPr>
          <a:xfrm>
            <a:off x="6695737" y="1856600"/>
            <a:ext cx="463821" cy="477921"/>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8A20252-01F5-D9FD-21D5-1D8FF6F77BE4}"/>
              </a:ext>
            </a:extLst>
          </p:cNvPr>
          <p:cNvSpPr txBox="1"/>
          <p:nvPr/>
        </p:nvSpPr>
        <p:spPr>
          <a:xfrm>
            <a:off x="714000" y="2990552"/>
            <a:ext cx="5443536" cy="369332"/>
          </a:xfrm>
          <a:prstGeom prst="rect">
            <a:avLst/>
          </a:prstGeom>
          <a:noFill/>
        </p:spPr>
        <p:txBody>
          <a:bodyPr wrap="square">
            <a:spAutoFit/>
          </a:bodyPr>
          <a:lstStyle/>
          <a:p>
            <a:r>
              <a:rPr lang="en-US" sz="1800" dirty="0">
                <a:solidFill>
                  <a:schemeClr val="bg1"/>
                </a:solidFill>
                <a:latin typeface="Montserrat SemiBold" pitchFamily="2" charset="0"/>
              </a:rPr>
              <a:t>Perform In-Order Traversal</a:t>
            </a:r>
            <a:endParaRPr lang="en-SG" sz="1800" dirty="0">
              <a:solidFill>
                <a:schemeClr val="bg1"/>
              </a:solidFill>
            </a:endParaRPr>
          </a:p>
        </p:txBody>
      </p:sp>
      <p:sp>
        <p:nvSpPr>
          <p:cNvPr id="15" name="TextBox 14">
            <a:extLst>
              <a:ext uri="{FF2B5EF4-FFF2-40B4-BE49-F238E27FC236}">
                <a16:creationId xmlns:a16="http://schemas.microsoft.com/office/drawing/2014/main" id="{695530E4-9B27-2F98-A7A0-C4BCAE46212B}"/>
              </a:ext>
            </a:extLst>
          </p:cNvPr>
          <p:cNvSpPr txBox="1"/>
          <p:nvPr/>
        </p:nvSpPr>
        <p:spPr>
          <a:xfrm>
            <a:off x="714000" y="2628377"/>
            <a:ext cx="5443536" cy="369332"/>
          </a:xfrm>
          <a:prstGeom prst="rect">
            <a:avLst/>
          </a:prstGeom>
          <a:noFill/>
        </p:spPr>
        <p:txBody>
          <a:bodyPr wrap="square">
            <a:spAutoFit/>
          </a:bodyPr>
          <a:lstStyle/>
          <a:p>
            <a:r>
              <a:rPr lang="en-US" sz="1800" dirty="0">
                <a:solidFill>
                  <a:schemeClr val="bg1"/>
                </a:solidFill>
                <a:latin typeface="Montserrat SemiBold" pitchFamily="2" charset="0"/>
              </a:rPr>
              <a:t>[5, 20, 5, 20, 3, 20, 3, 20]</a:t>
            </a:r>
            <a:endParaRPr lang="en-SG" sz="1800" dirty="0">
              <a:solidFill>
                <a:schemeClr val="bg1"/>
              </a:solidFill>
            </a:endParaRPr>
          </a:p>
        </p:txBody>
      </p:sp>
    </p:spTree>
    <p:extLst>
      <p:ext uri="{BB962C8B-B14F-4D97-AF65-F5344CB8AC3E}">
        <p14:creationId xmlns:p14="http://schemas.microsoft.com/office/powerpoint/2010/main" val="38236122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46</a:t>
            </a:fld>
            <a:endParaRPr/>
          </a:p>
        </p:txBody>
      </p:sp>
      <p:sp>
        <p:nvSpPr>
          <p:cNvPr id="13" name="Title 12">
            <a:extLst>
              <a:ext uri="{FF2B5EF4-FFF2-40B4-BE49-F238E27FC236}">
                <a16:creationId xmlns:a16="http://schemas.microsoft.com/office/drawing/2014/main" id="{A5E0F86A-F246-0551-98A6-14650184858D}"/>
              </a:ext>
            </a:extLst>
          </p:cNvPr>
          <p:cNvSpPr>
            <a:spLocks noGrp="1"/>
          </p:cNvSpPr>
          <p:nvPr>
            <p:ph type="title" idx="3"/>
          </p:nvPr>
        </p:nvSpPr>
        <p:spPr/>
        <p:txBody>
          <a:bodyPr/>
          <a:lstStyle/>
          <a:p>
            <a:r>
              <a:rPr lang="en" sz="2600" dirty="0"/>
              <a:t>2. Coupon Chaos</a:t>
            </a:r>
            <a:endParaRPr lang="en-SG" sz="2600" dirty="0"/>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47890"/>
            <a:ext cx="754802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2000" dirty="0">
              <a:latin typeface="Montserrat SemiBold" pitchFamily="2" charset="0"/>
            </a:endParaRPr>
          </a:p>
        </p:txBody>
      </p:sp>
      <p:sp>
        <p:nvSpPr>
          <p:cNvPr id="23" name="Google Shape;336;p36">
            <a:extLst>
              <a:ext uri="{FF2B5EF4-FFF2-40B4-BE49-F238E27FC236}">
                <a16:creationId xmlns:a16="http://schemas.microsoft.com/office/drawing/2014/main" id="{57A5A28F-D1FD-63DA-2DAC-74BD28D1D7E9}"/>
              </a:ext>
            </a:extLst>
          </p:cNvPr>
          <p:cNvSpPr txBox="1">
            <a:spLocks/>
          </p:cNvSpPr>
          <p:nvPr/>
        </p:nvSpPr>
        <p:spPr>
          <a:xfrm>
            <a:off x="714000" y="1247890"/>
            <a:ext cx="3429375"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000" dirty="0">
                <a:highlight>
                  <a:srgbClr val="FF9225"/>
                </a:highlight>
                <a:latin typeface="Montserrat SemiBold" pitchFamily="2" charset="0"/>
              </a:rPr>
              <a:t> Method 1 </a:t>
            </a:r>
            <a:r>
              <a:rPr lang="en-US" sz="2000" dirty="0">
                <a:solidFill>
                  <a:schemeClr val="tx1"/>
                </a:solidFill>
                <a:latin typeface="Montserrat SemiBold" pitchFamily="2" charset="0"/>
              </a:rPr>
              <a:t> .</a:t>
            </a:r>
          </a:p>
          <a:p>
            <a:r>
              <a:rPr lang="en-US" sz="1000" dirty="0">
                <a:solidFill>
                  <a:schemeClr val="tx1"/>
                </a:solidFill>
                <a:latin typeface="Montserrat SemiBold" pitchFamily="2" charset="0"/>
              </a:rPr>
              <a:t> </a:t>
            </a:r>
            <a:endParaRPr lang="en-US" sz="900" dirty="0">
              <a:solidFill>
                <a:schemeClr val="tx1"/>
              </a:solidFill>
              <a:latin typeface="Montserrat SemiBold" pitchFamily="2" charset="0"/>
            </a:endParaRPr>
          </a:p>
          <a:p>
            <a:r>
              <a:rPr lang="en-US" sz="2000" dirty="0">
                <a:latin typeface="Montserrat SemiBold" pitchFamily="2" charset="0"/>
              </a:rPr>
              <a:t>AVL Tree where each node stores a count</a:t>
            </a:r>
          </a:p>
        </p:txBody>
      </p:sp>
      <p:sp>
        <p:nvSpPr>
          <p:cNvPr id="3" name="TextBox 2">
            <a:extLst>
              <a:ext uri="{FF2B5EF4-FFF2-40B4-BE49-F238E27FC236}">
                <a16:creationId xmlns:a16="http://schemas.microsoft.com/office/drawing/2014/main" id="{6D9F64B2-7B5A-A550-47B5-43A0D0096C04}"/>
              </a:ext>
            </a:extLst>
          </p:cNvPr>
          <p:cNvSpPr txBox="1"/>
          <p:nvPr/>
        </p:nvSpPr>
        <p:spPr>
          <a:xfrm>
            <a:off x="714000" y="2990552"/>
            <a:ext cx="5443536" cy="369332"/>
          </a:xfrm>
          <a:prstGeom prst="rect">
            <a:avLst/>
          </a:prstGeom>
          <a:noFill/>
        </p:spPr>
        <p:txBody>
          <a:bodyPr wrap="square">
            <a:spAutoFit/>
          </a:bodyPr>
          <a:lstStyle/>
          <a:p>
            <a:r>
              <a:rPr lang="en-US" sz="1800" dirty="0">
                <a:solidFill>
                  <a:schemeClr val="bg1"/>
                </a:solidFill>
                <a:latin typeface="Montserrat SemiBold" pitchFamily="2" charset="0"/>
              </a:rPr>
              <a:t>Perform In-Order Traversal</a:t>
            </a:r>
            <a:endParaRPr lang="en-SG" sz="1800" dirty="0">
              <a:solidFill>
                <a:schemeClr val="bg1"/>
              </a:solidFill>
            </a:endParaRPr>
          </a:p>
        </p:txBody>
      </p:sp>
      <p:sp>
        <p:nvSpPr>
          <p:cNvPr id="4" name="Oval 3">
            <a:extLst>
              <a:ext uri="{FF2B5EF4-FFF2-40B4-BE49-F238E27FC236}">
                <a16:creationId xmlns:a16="http://schemas.microsoft.com/office/drawing/2014/main" id="{C56AE663-C2A6-5D08-EC5D-4FFFF7F9597B}"/>
              </a:ext>
            </a:extLst>
          </p:cNvPr>
          <p:cNvSpPr/>
          <p:nvPr/>
        </p:nvSpPr>
        <p:spPr>
          <a:xfrm>
            <a:off x="5985793" y="1112937"/>
            <a:ext cx="855346" cy="85534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Google Shape;336;p36">
            <a:extLst>
              <a:ext uri="{FF2B5EF4-FFF2-40B4-BE49-F238E27FC236}">
                <a16:creationId xmlns:a16="http://schemas.microsoft.com/office/drawing/2014/main" id="{E0A39A28-97A7-20A6-9490-99E31888CC35}"/>
              </a:ext>
            </a:extLst>
          </p:cNvPr>
          <p:cNvSpPr txBox="1">
            <a:spLocks/>
          </p:cNvSpPr>
          <p:nvPr/>
        </p:nvSpPr>
        <p:spPr>
          <a:xfrm>
            <a:off x="6238490" y="1167243"/>
            <a:ext cx="34994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400" dirty="0">
                <a:latin typeface="Montserrat SemiBold" pitchFamily="2" charset="0"/>
              </a:rPr>
              <a:t>5</a:t>
            </a:r>
          </a:p>
        </p:txBody>
      </p:sp>
      <p:sp>
        <p:nvSpPr>
          <p:cNvPr id="7" name="Google Shape;336;p36">
            <a:extLst>
              <a:ext uri="{FF2B5EF4-FFF2-40B4-BE49-F238E27FC236}">
                <a16:creationId xmlns:a16="http://schemas.microsoft.com/office/drawing/2014/main" id="{486A1468-190D-85DE-708E-5AE8940FC50E}"/>
              </a:ext>
            </a:extLst>
          </p:cNvPr>
          <p:cNvSpPr txBox="1">
            <a:spLocks/>
          </p:cNvSpPr>
          <p:nvPr/>
        </p:nvSpPr>
        <p:spPr>
          <a:xfrm>
            <a:off x="6068963" y="1479940"/>
            <a:ext cx="70359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400" dirty="0" err="1">
                <a:latin typeface="Montserrat SemiBold" pitchFamily="2" charset="0"/>
              </a:rPr>
              <a:t>cnt</a:t>
            </a:r>
            <a:r>
              <a:rPr lang="en-US" sz="1400" dirty="0">
                <a:latin typeface="Montserrat SemiBold" pitchFamily="2" charset="0"/>
              </a:rPr>
              <a:t>: 2</a:t>
            </a:r>
          </a:p>
        </p:txBody>
      </p:sp>
      <p:sp>
        <p:nvSpPr>
          <p:cNvPr id="8" name="Oval 7">
            <a:extLst>
              <a:ext uri="{FF2B5EF4-FFF2-40B4-BE49-F238E27FC236}">
                <a16:creationId xmlns:a16="http://schemas.microsoft.com/office/drawing/2014/main" id="{C2A21FCF-2F10-72CE-3D11-4064CC237833}"/>
              </a:ext>
            </a:extLst>
          </p:cNvPr>
          <p:cNvSpPr/>
          <p:nvPr/>
        </p:nvSpPr>
        <p:spPr>
          <a:xfrm>
            <a:off x="6915433" y="2271177"/>
            <a:ext cx="855346" cy="85534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Google Shape;336;p36">
            <a:extLst>
              <a:ext uri="{FF2B5EF4-FFF2-40B4-BE49-F238E27FC236}">
                <a16:creationId xmlns:a16="http://schemas.microsoft.com/office/drawing/2014/main" id="{C216138E-23C9-D9E5-E93B-8C7E4BBB52BA}"/>
              </a:ext>
            </a:extLst>
          </p:cNvPr>
          <p:cNvSpPr txBox="1">
            <a:spLocks/>
          </p:cNvSpPr>
          <p:nvPr/>
        </p:nvSpPr>
        <p:spPr>
          <a:xfrm>
            <a:off x="7071936" y="2325483"/>
            <a:ext cx="60264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400" dirty="0">
                <a:latin typeface="Montserrat SemiBold" pitchFamily="2" charset="0"/>
              </a:rPr>
              <a:t>20</a:t>
            </a:r>
          </a:p>
        </p:txBody>
      </p:sp>
      <p:sp>
        <p:nvSpPr>
          <p:cNvPr id="10" name="Google Shape;336;p36">
            <a:extLst>
              <a:ext uri="{FF2B5EF4-FFF2-40B4-BE49-F238E27FC236}">
                <a16:creationId xmlns:a16="http://schemas.microsoft.com/office/drawing/2014/main" id="{582753E6-427C-C405-6BAD-D146A3E06620}"/>
              </a:ext>
            </a:extLst>
          </p:cNvPr>
          <p:cNvSpPr txBox="1">
            <a:spLocks/>
          </p:cNvSpPr>
          <p:nvPr/>
        </p:nvSpPr>
        <p:spPr>
          <a:xfrm>
            <a:off x="6998603" y="2638180"/>
            <a:ext cx="70359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400" dirty="0" err="1">
                <a:latin typeface="Montserrat SemiBold" pitchFamily="2" charset="0"/>
              </a:rPr>
              <a:t>cnt</a:t>
            </a:r>
            <a:r>
              <a:rPr lang="en-US" sz="1400" dirty="0">
                <a:latin typeface="Montserrat SemiBold" pitchFamily="2" charset="0"/>
              </a:rPr>
              <a:t>: 4</a:t>
            </a:r>
          </a:p>
        </p:txBody>
      </p:sp>
      <p:sp>
        <p:nvSpPr>
          <p:cNvPr id="11" name="Oval 10">
            <a:extLst>
              <a:ext uri="{FF2B5EF4-FFF2-40B4-BE49-F238E27FC236}">
                <a16:creationId xmlns:a16="http://schemas.microsoft.com/office/drawing/2014/main" id="{3ECD25AB-B148-352C-7672-9263B4D66C36}"/>
              </a:ext>
            </a:extLst>
          </p:cNvPr>
          <p:cNvSpPr/>
          <p:nvPr/>
        </p:nvSpPr>
        <p:spPr>
          <a:xfrm>
            <a:off x="5130447" y="2271177"/>
            <a:ext cx="855346" cy="855346"/>
          </a:xfrm>
          <a:prstGeom prst="ellipse">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Google Shape;336;p36">
            <a:extLst>
              <a:ext uri="{FF2B5EF4-FFF2-40B4-BE49-F238E27FC236}">
                <a16:creationId xmlns:a16="http://schemas.microsoft.com/office/drawing/2014/main" id="{108C4C75-0BB5-28AE-20C0-030AA5ABFC26}"/>
              </a:ext>
            </a:extLst>
          </p:cNvPr>
          <p:cNvSpPr txBox="1">
            <a:spLocks/>
          </p:cNvSpPr>
          <p:nvPr/>
        </p:nvSpPr>
        <p:spPr>
          <a:xfrm>
            <a:off x="5383144" y="2325483"/>
            <a:ext cx="34994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400" dirty="0">
                <a:latin typeface="Montserrat SemiBold" pitchFamily="2" charset="0"/>
              </a:rPr>
              <a:t>3</a:t>
            </a:r>
          </a:p>
        </p:txBody>
      </p:sp>
      <p:sp>
        <p:nvSpPr>
          <p:cNvPr id="14" name="Google Shape;336;p36">
            <a:extLst>
              <a:ext uri="{FF2B5EF4-FFF2-40B4-BE49-F238E27FC236}">
                <a16:creationId xmlns:a16="http://schemas.microsoft.com/office/drawing/2014/main" id="{C7D692FD-C5DD-666F-FF22-C8D02EB1247D}"/>
              </a:ext>
            </a:extLst>
          </p:cNvPr>
          <p:cNvSpPr txBox="1">
            <a:spLocks/>
          </p:cNvSpPr>
          <p:nvPr/>
        </p:nvSpPr>
        <p:spPr>
          <a:xfrm>
            <a:off x="5213617" y="2638180"/>
            <a:ext cx="70359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400" dirty="0" err="1">
                <a:latin typeface="Montserrat SemiBold" pitchFamily="2" charset="0"/>
              </a:rPr>
              <a:t>cnt</a:t>
            </a:r>
            <a:r>
              <a:rPr lang="en-US" sz="1400" dirty="0">
                <a:latin typeface="Montserrat SemiBold" pitchFamily="2" charset="0"/>
              </a:rPr>
              <a:t>: 2</a:t>
            </a:r>
          </a:p>
        </p:txBody>
      </p:sp>
      <p:cxnSp>
        <p:nvCxnSpPr>
          <p:cNvPr id="16" name="Straight Arrow Connector 15">
            <a:extLst>
              <a:ext uri="{FF2B5EF4-FFF2-40B4-BE49-F238E27FC236}">
                <a16:creationId xmlns:a16="http://schemas.microsoft.com/office/drawing/2014/main" id="{5D71243C-4B91-C8E2-9C42-D85AC2D7BB2E}"/>
              </a:ext>
            </a:extLst>
          </p:cNvPr>
          <p:cNvCxnSpPr/>
          <p:nvPr/>
        </p:nvCxnSpPr>
        <p:spPr>
          <a:xfrm flipH="1">
            <a:off x="5733093" y="1851025"/>
            <a:ext cx="373986" cy="474458"/>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01083B9-1623-24F3-432A-8094C6A444B3}"/>
              </a:ext>
            </a:extLst>
          </p:cNvPr>
          <p:cNvCxnSpPr>
            <a:cxnSpLocks/>
          </p:cNvCxnSpPr>
          <p:nvPr/>
        </p:nvCxnSpPr>
        <p:spPr>
          <a:xfrm>
            <a:off x="6695737" y="1856600"/>
            <a:ext cx="463821" cy="477921"/>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162E4AF9-ECAD-5244-3E05-7AD61B68A676}"/>
              </a:ext>
            </a:extLst>
          </p:cNvPr>
          <p:cNvSpPr/>
          <p:nvPr/>
        </p:nvSpPr>
        <p:spPr>
          <a:xfrm>
            <a:off x="788173" y="3478895"/>
            <a:ext cx="521054" cy="521054"/>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3</a:t>
            </a:r>
            <a:endParaRPr lang="en-SG" sz="1800" dirty="0">
              <a:latin typeface="Montserrat SemiBold" pitchFamily="2" charset="0"/>
              <a:cs typeface="Poppins" panose="00000500000000000000" pitchFamily="2" charset="0"/>
            </a:endParaRPr>
          </a:p>
        </p:txBody>
      </p:sp>
      <p:sp>
        <p:nvSpPr>
          <p:cNvPr id="18" name="Rectangle 17">
            <a:extLst>
              <a:ext uri="{FF2B5EF4-FFF2-40B4-BE49-F238E27FC236}">
                <a16:creationId xmlns:a16="http://schemas.microsoft.com/office/drawing/2014/main" id="{8C3FFFAF-91DF-560D-2AE7-AA8502269455}"/>
              </a:ext>
            </a:extLst>
          </p:cNvPr>
          <p:cNvSpPr/>
          <p:nvPr/>
        </p:nvSpPr>
        <p:spPr>
          <a:xfrm>
            <a:off x="1377377" y="3478895"/>
            <a:ext cx="521054" cy="521054"/>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3</a:t>
            </a:r>
            <a:endParaRPr lang="en-SG" sz="1800" dirty="0">
              <a:latin typeface="Montserrat SemiBold" pitchFamily="2" charset="0"/>
              <a:cs typeface="Poppins" panose="00000500000000000000" pitchFamily="2" charset="0"/>
            </a:endParaRPr>
          </a:p>
        </p:txBody>
      </p:sp>
      <p:sp>
        <p:nvSpPr>
          <p:cNvPr id="27" name="TextBox 26">
            <a:extLst>
              <a:ext uri="{FF2B5EF4-FFF2-40B4-BE49-F238E27FC236}">
                <a16:creationId xmlns:a16="http://schemas.microsoft.com/office/drawing/2014/main" id="{5D9167AA-646A-82AD-26D5-6FCF815737F4}"/>
              </a:ext>
            </a:extLst>
          </p:cNvPr>
          <p:cNvSpPr txBox="1"/>
          <p:nvPr/>
        </p:nvSpPr>
        <p:spPr>
          <a:xfrm>
            <a:off x="714000" y="2628377"/>
            <a:ext cx="5443536" cy="369332"/>
          </a:xfrm>
          <a:prstGeom prst="rect">
            <a:avLst/>
          </a:prstGeom>
          <a:noFill/>
        </p:spPr>
        <p:txBody>
          <a:bodyPr wrap="square">
            <a:spAutoFit/>
          </a:bodyPr>
          <a:lstStyle/>
          <a:p>
            <a:r>
              <a:rPr lang="en-US" sz="1800" dirty="0">
                <a:solidFill>
                  <a:schemeClr val="bg1"/>
                </a:solidFill>
                <a:latin typeface="Montserrat SemiBold" pitchFamily="2" charset="0"/>
              </a:rPr>
              <a:t>[5, 20, 5, 20, 3, 20, 3, 20]</a:t>
            </a:r>
            <a:endParaRPr lang="en-SG" sz="1800" dirty="0">
              <a:solidFill>
                <a:schemeClr val="bg1"/>
              </a:solidFill>
            </a:endParaRPr>
          </a:p>
        </p:txBody>
      </p:sp>
    </p:spTree>
    <p:extLst>
      <p:ext uri="{BB962C8B-B14F-4D97-AF65-F5344CB8AC3E}">
        <p14:creationId xmlns:p14="http://schemas.microsoft.com/office/powerpoint/2010/main" val="33498808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47</a:t>
            </a:fld>
            <a:endParaRPr/>
          </a:p>
        </p:txBody>
      </p:sp>
      <p:sp>
        <p:nvSpPr>
          <p:cNvPr id="13" name="Title 12">
            <a:extLst>
              <a:ext uri="{FF2B5EF4-FFF2-40B4-BE49-F238E27FC236}">
                <a16:creationId xmlns:a16="http://schemas.microsoft.com/office/drawing/2014/main" id="{A5E0F86A-F246-0551-98A6-14650184858D}"/>
              </a:ext>
            </a:extLst>
          </p:cNvPr>
          <p:cNvSpPr>
            <a:spLocks noGrp="1"/>
          </p:cNvSpPr>
          <p:nvPr>
            <p:ph type="title" idx="3"/>
          </p:nvPr>
        </p:nvSpPr>
        <p:spPr/>
        <p:txBody>
          <a:bodyPr/>
          <a:lstStyle/>
          <a:p>
            <a:r>
              <a:rPr lang="en" sz="2600" dirty="0"/>
              <a:t>2. Coupon Chaos</a:t>
            </a:r>
            <a:endParaRPr lang="en-SG" sz="2600" dirty="0"/>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47890"/>
            <a:ext cx="754802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2000" dirty="0">
              <a:latin typeface="Montserrat SemiBold" pitchFamily="2" charset="0"/>
            </a:endParaRPr>
          </a:p>
        </p:txBody>
      </p:sp>
      <p:sp>
        <p:nvSpPr>
          <p:cNvPr id="23" name="Google Shape;336;p36">
            <a:extLst>
              <a:ext uri="{FF2B5EF4-FFF2-40B4-BE49-F238E27FC236}">
                <a16:creationId xmlns:a16="http://schemas.microsoft.com/office/drawing/2014/main" id="{57A5A28F-D1FD-63DA-2DAC-74BD28D1D7E9}"/>
              </a:ext>
            </a:extLst>
          </p:cNvPr>
          <p:cNvSpPr txBox="1">
            <a:spLocks/>
          </p:cNvSpPr>
          <p:nvPr/>
        </p:nvSpPr>
        <p:spPr>
          <a:xfrm>
            <a:off x="714000" y="1247890"/>
            <a:ext cx="3429375"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000" dirty="0">
                <a:highlight>
                  <a:srgbClr val="FF9225"/>
                </a:highlight>
                <a:latin typeface="Montserrat SemiBold" pitchFamily="2" charset="0"/>
              </a:rPr>
              <a:t> Method 1 </a:t>
            </a:r>
            <a:r>
              <a:rPr lang="en-US" sz="2000" dirty="0">
                <a:solidFill>
                  <a:schemeClr val="tx1"/>
                </a:solidFill>
                <a:latin typeface="Montserrat SemiBold" pitchFamily="2" charset="0"/>
              </a:rPr>
              <a:t> .</a:t>
            </a:r>
          </a:p>
          <a:p>
            <a:r>
              <a:rPr lang="en-US" sz="1000" dirty="0">
                <a:solidFill>
                  <a:schemeClr val="tx1"/>
                </a:solidFill>
                <a:latin typeface="Montserrat SemiBold" pitchFamily="2" charset="0"/>
              </a:rPr>
              <a:t> </a:t>
            </a:r>
            <a:endParaRPr lang="en-US" sz="900" dirty="0">
              <a:solidFill>
                <a:schemeClr val="tx1"/>
              </a:solidFill>
              <a:latin typeface="Montserrat SemiBold" pitchFamily="2" charset="0"/>
            </a:endParaRPr>
          </a:p>
          <a:p>
            <a:r>
              <a:rPr lang="en-US" sz="2000" dirty="0">
                <a:latin typeface="Montserrat SemiBold" pitchFamily="2" charset="0"/>
              </a:rPr>
              <a:t>AVL Tree where each node stores a count</a:t>
            </a:r>
          </a:p>
        </p:txBody>
      </p:sp>
      <p:sp>
        <p:nvSpPr>
          <p:cNvPr id="3" name="TextBox 2">
            <a:extLst>
              <a:ext uri="{FF2B5EF4-FFF2-40B4-BE49-F238E27FC236}">
                <a16:creationId xmlns:a16="http://schemas.microsoft.com/office/drawing/2014/main" id="{6D9F64B2-7B5A-A550-47B5-43A0D0096C04}"/>
              </a:ext>
            </a:extLst>
          </p:cNvPr>
          <p:cNvSpPr txBox="1"/>
          <p:nvPr/>
        </p:nvSpPr>
        <p:spPr>
          <a:xfrm>
            <a:off x="714000" y="2990552"/>
            <a:ext cx="5443536" cy="369332"/>
          </a:xfrm>
          <a:prstGeom prst="rect">
            <a:avLst/>
          </a:prstGeom>
          <a:noFill/>
        </p:spPr>
        <p:txBody>
          <a:bodyPr wrap="square">
            <a:spAutoFit/>
          </a:bodyPr>
          <a:lstStyle/>
          <a:p>
            <a:r>
              <a:rPr lang="en-US" sz="1800" dirty="0">
                <a:solidFill>
                  <a:schemeClr val="bg1"/>
                </a:solidFill>
                <a:latin typeface="Montserrat SemiBold" pitchFamily="2" charset="0"/>
              </a:rPr>
              <a:t>Perform In-Order Traversal</a:t>
            </a:r>
            <a:endParaRPr lang="en-SG" sz="1800" dirty="0">
              <a:solidFill>
                <a:schemeClr val="bg1"/>
              </a:solidFill>
            </a:endParaRPr>
          </a:p>
        </p:txBody>
      </p:sp>
      <p:sp>
        <p:nvSpPr>
          <p:cNvPr id="4" name="Oval 3">
            <a:extLst>
              <a:ext uri="{FF2B5EF4-FFF2-40B4-BE49-F238E27FC236}">
                <a16:creationId xmlns:a16="http://schemas.microsoft.com/office/drawing/2014/main" id="{C56AE663-C2A6-5D08-EC5D-4FFFF7F9597B}"/>
              </a:ext>
            </a:extLst>
          </p:cNvPr>
          <p:cNvSpPr/>
          <p:nvPr/>
        </p:nvSpPr>
        <p:spPr>
          <a:xfrm>
            <a:off x="5985793" y="1112937"/>
            <a:ext cx="855346" cy="855346"/>
          </a:xfrm>
          <a:prstGeom prst="ellipse">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Google Shape;336;p36">
            <a:extLst>
              <a:ext uri="{FF2B5EF4-FFF2-40B4-BE49-F238E27FC236}">
                <a16:creationId xmlns:a16="http://schemas.microsoft.com/office/drawing/2014/main" id="{E0A39A28-97A7-20A6-9490-99E31888CC35}"/>
              </a:ext>
            </a:extLst>
          </p:cNvPr>
          <p:cNvSpPr txBox="1">
            <a:spLocks/>
          </p:cNvSpPr>
          <p:nvPr/>
        </p:nvSpPr>
        <p:spPr>
          <a:xfrm>
            <a:off x="6238490" y="1167243"/>
            <a:ext cx="34994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400" dirty="0">
                <a:latin typeface="Montserrat SemiBold" pitchFamily="2" charset="0"/>
              </a:rPr>
              <a:t>5</a:t>
            </a:r>
          </a:p>
        </p:txBody>
      </p:sp>
      <p:sp>
        <p:nvSpPr>
          <p:cNvPr id="7" name="Google Shape;336;p36">
            <a:extLst>
              <a:ext uri="{FF2B5EF4-FFF2-40B4-BE49-F238E27FC236}">
                <a16:creationId xmlns:a16="http://schemas.microsoft.com/office/drawing/2014/main" id="{486A1468-190D-85DE-708E-5AE8940FC50E}"/>
              </a:ext>
            </a:extLst>
          </p:cNvPr>
          <p:cNvSpPr txBox="1">
            <a:spLocks/>
          </p:cNvSpPr>
          <p:nvPr/>
        </p:nvSpPr>
        <p:spPr>
          <a:xfrm>
            <a:off x="6068963" y="1479940"/>
            <a:ext cx="70359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400" dirty="0" err="1">
                <a:latin typeface="Montserrat SemiBold" pitchFamily="2" charset="0"/>
              </a:rPr>
              <a:t>cnt</a:t>
            </a:r>
            <a:r>
              <a:rPr lang="en-US" sz="1400" dirty="0">
                <a:latin typeface="Montserrat SemiBold" pitchFamily="2" charset="0"/>
              </a:rPr>
              <a:t>: 2</a:t>
            </a:r>
          </a:p>
        </p:txBody>
      </p:sp>
      <p:sp>
        <p:nvSpPr>
          <p:cNvPr id="8" name="Oval 7">
            <a:extLst>
              <a:ext uri="{FF2B5EF4-FFF2-40B4-BE49-F238E27FC236}">
                <a16:creationId xmlns:a16="http://schemas.microsoft.com/office/drawing/2014/main" id="{C2A21FCF-2F10-72CE-3D11-4064CC237833}"/>
              </a:ext>
            </a:extLst>
          </p:cNvPr>
          <p:cNvSpPr/>
          <p:nvPr/>
        </p:nvSpPr>
        <p:spPr>
          <a:xfrm>
            <a:off x="6915433" y="2271177"/>
            <a:ext cx="855346" cy="85534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Google Shape;336;p36">
            <a:extLst>
              <a:ext uri="{FF2B5EF4-FFF2-40B4-BE49-F238E27FC236}">
                <a16:creationId xmlns:a16="http://schemas.microsoft.com/office/drawing/2014/main" id="{C216138E-23C9-D9E5-E93B-8C7E4BBB52BA}"/>
              </a:ext>
            </a:extLst>
          </p:cNvPr>
          <p:cNvSpPr txBox="1">
            <a:spLocks/>
          </p:cNvSpPr>
          <p:nvPr/>
        </p:nvSpPr>
        <p:spPr>
          <a:xfrm>
            <a:off x="7071936" y="2325483"/>
            <a:ext cx="60264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400" dirty="0">
                <a:latin typeface="Montserrat SemiBold" pitchFamily="2" charset="0"/>
              </a:rPr>
              <a:t>20</a:t>
            </a:r>
          </a:p>
        </p:txBody>
      </p:sp>
      <p:sp>
        <p:nvSpPr>
          <p:cNvPr id="10" name="Google Shape;336;p36">
            <a:extLst>
              <a:ext uri="{FF2B5EF4-FFF2-40B4-BE49-F238E27FC236}">
                <a16:creationId xmlns:a16="http://schemas.microsoft.com/office/drawing/2014/main" id="{582753E6-427C-C405-6BAD-D146A3E06620}"/>
              </a:ext>
            </a:extLst>
          </p:cNvPr>
          <p:cNvSpPr txBox="1">
            <a:spLocks/>
          </p:cNvSpPr>
          <p:nvPr/>
        </p:nvSpPr>
        <p:spPr>
          <a:xfrm>
            <a:off x="6998603" y="2638180"/>
            <a:ext cx="70359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400" dirty="0" err="1">
                <a:latin typeface="Montserrat SemiBold" pitchFamily="2" charset="0"/>
              </a:rPr>
              <a:t>cnt</a:t>
            </a:r>
            <a:r>
              <a:rPr lang="en-US" sz="1400" dirty="0">
                <a:latin typeface="Montserrat SemiBold" pitchFamily="2" charset="0"/>
              </a:rPr>
              <a:t>: 4</a:t>
            </a:r>
          </a:p>
        </p:txBody>
      </p:sp>
      <p:sp>
        <p:nvSpPr>
          <p:cNvPr id="11" name="Oval 10">
            <a:extLst>
              <a:ext uri="{FF2B5EF4-FFF2-40B4-BE49-F238E27FC236}">
                <a16:creationId xmlns:a16="http://schemas.microsoft.com/office/drawing/2014/main" id="{3ECD25AB-B148-352C-7672-9263B4D66C36}"/>
              </a:ext>
            </a:extLst>
          </p:cNvPr>
          <p:cNvSpPr/>
          <p:nvPr/>
        </p:nvSpPr>
        <p:spPr>
          <a:xfrm>
            <a:off x="5130447" y="2271177"/>
            <a:ext cx="855346" cy="85534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Google Shape;336;p36">
            <a:extLst>
              <a:ext uri="{FF2B5EF4-FFF2-40B4-BE49-F238E27FC236}">
                <a16:creationId xmlns:a16="http://schemas.microsoft.com/office/drawing/2014/main" id="{108C4C75-0BB5-28AE-20C0-030AA5ABFC26}"/>
              </a:ext>
            </a:extLst>
          </p:cNvPr>
          <p:cNvSpPr txBox="1">
            <a:spLocks/>
          </p:cNvSpPr>
          <p:nvPr/>
        </p:nvSpPr>
        <p:spPr>
          <a:xfrm>
            <a:off x="5383144" y="2325483"/>
            <a:ext cx="34994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400" dirty="0">
                <a:latin typeface="Montserrat SemiBold" pitchFamily="2" charset="0"/>
              </a:rPr>
              <a:t>3</a:t>
            </a:r>
          </a:p>
        </p:txBody>
      </p:sp>
      <p:sp>
        <p:nvSpPr>
          <p:cNvPr id="14" name="Google Shape;336;p36">
            <a:extLst>
              <a:ext uri="{FF2B5EF4-FFF2-40B4-BE49-F238E27FC236}">
                <a16:creationId xmlns:a16="http://schemas.microsoft.com/office/drawing/2014/main" id="{C7D692FD-C5DD-666F-FF22-C8D02EB1247D}"/>
              </a:ext>
            </a:extLst>
          </p:cNvPr>
          <p:cNvSpPr txBox="1">
            <a:spLocks/>
          </p:cNvSpPr>
          <p:nvPr/>
        </p:nvSpPr>
        <p:spPr>
          <a:xfrm>
            <a:off x="5213617" y="2638180"/>
            <a:ext cx="70359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400" dirty="0" err="1">
                <a:latin typeface="Montserrat SemiBold" pitchFamily="2" charset="0"/>
              </a:rPr>
              <a:t>cnt</a:t>
            </a:r>
            <a:r>
              <a:rPr lang="en-US" sz="1400" dirty="0">
                <a:latin typeface="Montserrat SemiBold" pitchFamily="2" charset="0"/>
              </a:rPr>
              <a:t>: 2</a:t>
            </a:r>
          </a:p>
        </p:txBody>
      </p:sp>
      <p:cxnSp>
        <p:nvCxnSpPr>
          <p:cNvPr id="16" name="Straight Arrow Connector 15">
            <a:extLst>
              <a:ext uri="{FF2B5EF4-FFF2-40B4-BE49-F238E27FC236}">
                <a16:creationId xmlns:a16="http://schemas.microsoft.com/office/drawing/2014/main" id="{5D71243C-4B91-C8E2-9C42-D85AC2D7BB2E}"/>
              </a:ext>
            </a:extLst>
          </p:cNvPr>
          <p:cNvCxnSpPr/>
          <p:nvPr/>
        </p:nvCxnSpPr>
        <p:spPr>
          <a:xfrm flipH="1">
            <a:off x="5733093" y="1851025"/>
            <a:ext cx="373986" cy="474458"/>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01083B9-1623-24F3-432A-8094C6A444B3}"/>
              </a:ext>
            </a:extLst>
          </p:cNvPr>
          <p:cNvCxnSpPr>
            <a:cxnSpLocks/>
          </p:cNvCxnSpPr>
          <p:nvPr/>
        </p:nvCxnSpPr>
        <p:spPr>
          <a:xfrm>
            <a:off x="6695737" y="1856600"/>
            <a:ext cx="463821" cy="477921"/>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162E4AF9-ECAD-5244-3E05-7AD61B68A676}"/>
              </a:ext>
            </a:extLst>
          </p:cNvPr>
          <p:cNvSpPr/>
          <p:nvPr/>
        </p:nvSpPr>
        <p:spPr>
          <a:xfrm>
            <a:off x="788173" y="3478895"/>
            <a:ext cx="521054" cy="52105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3</a:t>
            </a:r>
            <a:endParaRPr lang="en-SG" sz="1800" dirty="0">
              <a:latin typeface="Montserrat SemiBold" pitchFamily="2" charset="0"/>
              <a:cs typeface="Poppins" panose="00000500000000000000" pitchFamily="2" charset="0"/>
            </a:endParaRPr>
          </a:p>
        </p:txBody>
      </p:sp>
      <p:sp>
        <p:nvSpPr>
          <p:cNvPr id="18" name="Rectangle 17">
            <a:extLst>
              <a:ext uri="{FF2B5EF4-FFF2-40B4-BE49-F238E27FC236}">
                <a16:creationId xmlns:a16="http://schemas.microsoft.com/office/drawing/2014/main" id="{8C3FFFAF-91DF-560D-2AE7-AA8502269455}"/>
              </a:ext>
            </a:extLst>
          </p:cNvPr>
          <p:cNvSpPr/>
          <p:nvPr/>
        </p:nvSpPr>
        <p:spPr>
          <a:xfrm>
            <a:off x="1377377" y="3478895"/>
            <a:ext cx="521054" cy="52105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3</a:t>
            </a:r>
            <a:endParaRPr lang="en-SG" sz="1800" dirty="0">
              <a:latin typeface="Montserrat SemiBold" pitchFamily="2" charset="0"/>
              <a:cs typeface="Poppins" panose="00000500000000000000" pitchFamily="2" charset="0"/>
            </a:endParaRPr>
          </a:p>
        </p:txBody>
      </p:sp>
      <p:sp>
        <p:nvSpPr>
          <p:cNvPr id="19" name="Rectangle 18">
            <a:extLst>
              <a:ext uri="{FF2B5EF4-FFF2-40B4-BE49-F238E27FC236}">
                <a16:creationId xmlns:a16="http://schemas.microsoft.com/office/drawing/2014/main" id="{70C73ADB-8F16-2EB7-E138-9CC3EA78900F}"/>
              </a:ext>
            </a:extLst>
          </p:cNvPr>
          <p:cNvSpPr/>
          <p:nvPr/>
        </p:nvSpPr>
        <p:spPr>
          <a:xfrm>
            <a:off x="1966581" y="3478895"/>
            <a:ext cx="521054" cy="521054"/>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5</a:t>
            </a:r>
            <a:endParaRPr lang="en-SG" sz="1800" dirty="0">
              <a:latin typeface="Montserrat SemiBold" pitchFamily="2" charset="0"/>
              <a:cs typeface="Poppins" panose="00000500000000000000" pitchFamily="2" charset="0"/>
            </a:endParaRPr>
          </a:p>
        </p:txBody>
      </p:sp>
      <p:sp>
        <p:nvSpPr>
          <p:cNvPr id="20" name="Rectangle 19">
            <a:extLst>
              <a:ext uri="{FF2B5EF4-FFF2-40B4-BE49-F238E27FC236}">
                <a16:creationId xmlns:a16="http://schemas.microsoft.com/office/drawing/2014/main" id="{6380822C-C3EA-78B1-4DFF-53F94A576AC4}"/>
              </a:ext>
            </a:extLst>
          </p:cNvPr>
          <p:cNvSpPr/>
          <p:nvPr/>
        </p:nvSpPr>
        <p:spPr>
          <a:xfrm>
            <a:off x="2555785" y="3478895"/>
            <a:ext cx="521054" cy="521054"/>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5</a:t>
            </a:r>
            <a:endParaRPr lang="en-SG" sz="1800" dirty="0">
              <a:latin typeface="Montserrat SemiBold" pitchFamily="2" charset="0"/>
              <a:cs typeface="Poppins" panose="00000500000000000000" pitchFamily="2" charset="0"/>
            </a:endParaRPr>
          </a:p>
        </p:txBody>
      </p:sp>
      <p:sp>
        <p:nvSpPr>
          <p:cNvPr id="2" name="TextBox 1">
            <a:extLst>
              <a:ext uri="{FF2B5EF4-FFF2-40B4-BE49-F238E27FC236}">
                <a16:creationId xmlns:a16="http://schemas.microsoft.com/office/drawing/2014/main" id="{546E8D21-20FD-6854-75FC-87EEB9315EE2}"/>
              </a:ext>
            </a:extLst>
          </p:cNvPr>
          <p:cNvSpPr txBox="1"/>
          <p:nvPr/>
        </p:nvSpPr>
        <p:spPr>
          <a:xfrm>
            <a:off x="714000" y="2628377"/>
            <a:ext cx="5443536" cy="369332"/>
          </a:xfrm>
          <a:prstGeom prst="rect">
            <a:avLst/>
          </a:prstGeom>
          <a:noFill/>
        </p:spPr>
        <p:txBody>
          <a:bodyPr wrap="square">
            <a:spAutoFit/>
          </a:bodyPr>
          <a:lstStyle/>
          <a:p>
            <a:r>
              <a:rPr lang="en-US" sz="1800" dirty="0">
                <a:solidFill>
                  <a:schemeClr val="bg1"/>
                </a:solidFill>
                <a:latin typeface="Montserrat SemiBold" pitchFamily="2" charset="0"/>
              </a:rPr>
              <a:t>[5, 20, 5, 20, 3, 20, 3, 20]</a:t>
            </a:r>
            <a:endParaRPr lang="en-SG" sz="1800" dirty="0">
              <a:solidFill>
                <a:schemeClr val="bg1"/>
              </a:solidFill>
            </a:endParaRPr>
          </a:p>
        </p:txBody>
      </p:sp>
    </p:spTree>
    <p:extLst>
      <p:ext uri="{BB962C8B-B14F-4D97-AF65-F5344CB8AC3E}">
        <p14:creationId xmlns:p14="http://schemas.microsoft.com/office/powerpoint/2010/main" val="7549482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48</a:t>
            </a:fld>
            <a:endParaRPr/>
          </a:p>
        </p:txBody>
      </p:sp>
      <p:sp>
        <p:nvSpPr>
          <p:cNvPr id="13" name="Title 12">
            <a:extLst>
              <a:ext uri="{FF2B5EF4-FFF2-40B4-BE49-F238E27FC236}">
                <a16:creationId xmlns:a16="http://schemas.microsoft.com/office/drawing/2014/main" id="{A5E0F86A-F246-0551-98A6-14650184858D}"/>
              </a:ext>
            </a:extLst>
          </p:cNvPr>
          <p:cNvSpPr>
            <a:spLocks noGrp="1"/>
          </p:cNvSpPr>
          <p:nvPr>
            <p:ph type="title" idx="3"/>
          </p:nvPr>
        </p:nvSpPr>
        <p:spPr/>
        <p:txBody>
          <a:bodyPr/>
          <a:lstStyle/>
          <a:p>
            <a:r>
              <a:rPr lang="en" sz="2600" dirty="0"/>
              <a:t>2. Coupon Chaos</a:t>
            </a:r>
            <a:endParaRPr lang="en-SG" sz="2600" dirty="0"/>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47890"/>
            <a:ext cx="754802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2000" dirty="0">
              <a:latin typeface="Montserrat SemiBold" pitchFamily="2" charset="0"/>
            </a:endParaRPr>
          </a:p>
        </p:txBody>
      </p:sp>
      <p:sp>
        <p:nvSpPr>
          <p:cNvPr id="23" name="Google Shape;336;p36">
            <a:extLst>
              <a:ext uri="{FF2B5EF4-FFF2-40B4-BE49-F238E27FC236}">
                <a16:creationId xmlns:a16="http://schemas.microsoft.com/office/drawing/2014/main" id="{57A5A28F-D1FD-63DA-2DAC-74BD28D1D7E9}"/>
              </a:ext>
            </a:extLst>
          </p:cNvPr>
          <p:cNvSpPr txBox="1">
            <a:spLocks/>
          </p:cNvSpPr>
          <p:nvPr/>
        </p:nvSpPr>
        <p:spPr>
          <a:xfrm>
            <a:off x="714000" y="1247890"/>
            <a:ext cx="3429375"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000" dirty="0">
                <a:highlight>
                  <a:srgbClr val="FF9225"/>
                </a:highlight>
                <a:latin typeface="Montserrat SemiBold" pitchFamily="2" charset="0"/>
              </a:rPr>
              <a:t> Method 1 </a:t>
            </a:r>
            <a:r>
              <a:rPr lang="en-US" sz="2000" dirty="0">
                <a:solidFill>
                  <a:schemeClr val="tx1"/>
                </a:solidFill>
                <a:latin typeface="Montserrat SemiBold" pitchFamily="2" charset="0"/>
              </a:rPr>
              <a:t> .</a:t>
            </a:r>
          </a:p>
          <a:p>
            <a:r>
              <a:rPr lang="en-US" sz="1000" dirty="0">
                <a:solidFill>
                  <a:schemeClr val="tx1"/>
                </a:solidFill>
                <a:latin typeface="Montserrat SemiBold" pitchFamily="2" charset="0"/>
              </a:rPr>
              <a:t> </a:t>
            </a:r>
            <a:endParaRPr lang="en-US" sz="900" dirty="0">
              <a:solidFill>
                <a:schemeClr val="tx1"/>
              </a:solidFill>
              <a:latin typeface="Montserrat SemiBold" pitchFamily="2" charset="0"/>
            </a:endParaRPr>
          </a:p>
          <a:p>
            <a:r>
              <a:rPr lang="en-US" sz="2000" dirty="0">
                <a:latin typeface="Montserrat SemiBold" pitchFamily="2" charset="0"/>
              </a:rPr>
              <a:t>AVL Tree where each node stores a count</a:t>
            </a:r>
          </a:p>
        </p:txBody>
      </p:sp>
      <p:sp>
        <p:nvSpPr>
          <p:cNvPr id="3" name="TextBox 2">
            <a:extLst>
              <a:ext uri="{FF2B5EF4-FFF2-40B4-BE49-F238E27FC236}">
                <a16:creationId xmlns:a16="http://schemas.microsoft.com/office/drawing/2014/main" id="{6D9F64B2-7B5A-A550-47B5-43A0D0096C04}"/>
              </a:ext>
            </a:extLst>
          </p:cNvPr>
          <p:cNvSpPr txBox="1"/>
          <p:nvPr/>
        </p:nvSpPr>
        <p:spPr>
          <a:xfrm>
            <a:off x="714000" y="2990552"/>
            <a:ext cx="5443536" cy="369332"/>
          </a:xfrm>
          <a:prstGeom prst="rect">
            <a:avLst/>
          </a:prstGeom>
          <a:noFill/>
        </p:spPr>
        <p:txBody>
          <a:bodyPr wrap="square">
            <a:spAutoFit/>
          </a:bodyPr>
          <a:lstStyle/>
          <a:p>
            <a:r>
              <a:rPr lang="en-US" sz="1800" dirty="0">
                <a:solidFill>
                  <a:schemeClr val="bg1"/>
                </a:solidFill>
                <a:latin typeface="Montserrat SemiBold" pitchFamily="2" charset="0"/>
              </a:rPr>
              <a:t>Perform In-Order Traversal</a:t>
            </a:r>
            <a:endParaRPr lang="en-SG" sz="1800" dirty="0">
              <a:solidFill>
                <a:schemeClr val="bg1"/>
              </a:solidFill>
            </a:endParaRPr>
          </a:p>
        </p:txBody>
      </p:sp>
      <p:sp>
        <p:nvSpPr>
          <p:cNvPr id="4" name="Oval 3">
            <a:extLst>
              <a:ext uri="{FF2B5EF4-FFF2-40B4-BE49-F238E27FC236}">
                <a16:creationId xmlns:a16="http://schemas.microsoft.com/office/drawing/2014/main" id="{C56AE663-C2A6-5D08-EC5D-4FFFF7F9597B}"/>
              </a:ext>
            </a:extLst>
          </p:cNvPr>
          <p:cNvSpPr/>
          <p:nvPr/>
        </p:nvSpPr>
        <p:spPr>
          <a:xfrm>
            <a:off x="5985793" y="1112937"/>
            <a:ext cx="855346" cy="85534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Google Shape;336;p36">
            <a:extLst>
              <a:ext uri="{FF2B5EF4-FFF2-40B4-BE49-F238E27FC236}">
                <a16:creationId xmlns:a16="http://schemas.microsoft.com/office/drawing/2014/main" id="{E0A39A28-97A7-20A6-9490-99E31888CC35}"/>
              </a:ext>
            </a:extLst>
          </p:cNvPr>
          <p:cNvSpPr txBox="1">
            <a:spLocks/>
          </p:cNvSpPr>
          <p:nvPr/>
        </p:nvSpPr>
        <p:spPr>
          <a:xfrm>
            <a:off x="6238490" y="1167243"/>
            <a:ext cx="34994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400" dirty="0">
                <a:latin typeface="Montserrat SemiBold" pitchFamily="2" charset="0"/>
              </a:rPr>
              <a:t>5</a:t>
            </a:r>
          </a:p>
        </p:txBody>
      </p:sp>
      <p:sp>
        <p:nvSpPr>
          <p:cNvPr id="7" name="Google Shape;336;p36">
            <a:extLst>
              <a:ext uri="{FF2B5EF4-FFF2-40B4-BE49-F238E27FC236}">
                <a16:creationId xmlns:a16="http://schemas.microsoft.com/office/drawing/2014/main" id="{486A1468-190D-85DE-708E-5AE8940FC50E}"/>
              </a:ext>
            </a:extLst>
          </p:cNvPr>
          <p:cNvSpPr txBox="1">
            <a:spLocks/>
          </p:cNvSpPr>
          <p:nvPr/>
        </p:nvSpPr>
        <p:spPr>
          <a:xfrm>
            <a:off x="6068963" y="1479940"/>
            <a:ext cx="70359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400" dirty="0" err="1">
                <a:latin typeface="Montserrat SemiBold" pitchFamily="2" charset="0"/>
              </a:rPr>
              <a:t>cnt</a:t>
            </a:r>
            <a:r>
              <a:rPr lang="en-US" sz="1400" dirty="0">
                <a:latin typeface="Montserrat SemiBold" pitchFamily="2" charset="0"/>
              </a:rPr>
              <a:t>: 2</a:t>
            </a:r>
          </a:p>
        </p:txBody>
      </p:sp>
      <p:sp>
        <p:nvSpPr>
          <p:cNvPr id="8" name="Oval 7">
            <a:extLst>
              <a:ext uri="{FF2B5EF4-FFF2-40B4-BE49-F238E27FC236}">
                <a16:creationId xmlns:a16="http://schemas.microsoft.com/office/drawing/2014/main" id="{C2A21FCF-2F10-72CE-3D11-4064CC237833}"/>
              </a:ext>
            </a:extLst>
          </p:cNvPr>
          <p:cNvSpPr/>
          <p:nvPr/>
        </p:nvSpPr>
        <p:spPr>
          <a:xfrm>
            <a:off x="6915433" y="2271177"/>
            <a:ext cx="855346" cy="855346"/>
          </a:xfrm>
          <a:prstGeom prst="ellipse">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Google Shape;336;p36">
            <a:extLst>
              <a:ext uri="{FF2B5EF4-FFF2-40B4-BE49-F238E27FC236}">
                <a16:creationId xmlns:a16="http://schemas.microsoft.com/office/drawing/2014/main" id="{C216138E-23C9-D9E5-E93B-8C7E4BBB52BA}"/>
              </a:ext>
            </a:extLst>
          </p:cNvPr>
          <p:cNvSpPr txBox="1">
            <a:spLocks/>
          </p:cNvSpPr>
          <p:nvPr/>
        </p:nvSpPr>
        <p:spPr>
          <a:xfrm>
            <a:off x="7071936" y="2325483"/>
            <a:ext cx="60264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400" dirty="0">
                <a:latin typeface="Montserrat SemiBold" pitchFamily="2" charset="0"/>
              </a:rPr>
              <a:t>20</a:t>
            </a:r>
          </a:p>
        </p:txBody>
      </p:sp>
      <p:sp>
        <p:nvSpPr>
          <p:cNvPr id="10" name="Google Shape;336;p36">
            <a:extLst>
              <a:ext uri="{FF2B5EF4-FFF2-40B4-BE49-F238E27FC236}">
                <a16:creationId xmlns:a16="http://schemas.microsoft.com/office/drawing/2014/main" id="{582753E6-427C-C405-6BAD-D146A3E06620}"/>
              </a:ext>
            </a:extLst>
          </p:cNvPr>
          <p:cNvSpPr txBox="1">
            <a:spLocks/>
          </p:cNvSpPr>
          <p:nvPr/>
        </p:nvSpPr>
        <p:spPr>
          <a:xfrm>
            <a:off x="6998603" y="2638180"/>
            <a:ext cx="70359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400" dirty="0" err="1">
                <a:latin typeface="Montserrat SemiBold" pitchFamily="2" charset="0"/>
              </a:rPr>
              <a:t>cnt</a:t>
            </a:r>
            <a:r>
              <a:rPr lang="en-US" sz="1400" dirty="0">
                <a:latin typeface="Montserrat SemiBold" pitchFamily="2" charset="0"/>
              </a:rPr>
              <a:t>: 4</a:t>
            </a:r>
          </a:p>
        </p:txBody>
      </p:sp>
      <p:sp>
        <p:nvSpPr>
          <p:cNvPr id="11" name="Oval 10">
            <a:extLst>
              <a:ext uri="{FF2B5EF4-FFF2-40B4-BE49-F238E27FC236}">
                <a16:creationId xmlns:a16="http://schemas.microsoft.com/office/drawing/2014/main" id="{3ECD25AB-B148-352C-7672-9263B4D66C36}"/>
              </a:ext>
            </a:extLst>
          </p:cNvPr>
          <p:cNvSpPr/>
          <p:nvPr/>
        </p:nvSpPr>
        <p:spPr>
          <a:xfrm>
            <a:off x="5130447" y="2271177"/>
            <a:ext cx="855346" cy="85534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Google Shape;336;p36">
            <a:extLst>
              <a:ext uri="{FF2B5EF4-FFF2-40B4-BE49-F238E27FC236}">
                <a16:creationId xmlns:a16="http://schemas.microsoft.com/office/drawing/2014/main" id="{108C4C75-0BB5-28AE-20C0-030AA5ABFC26}"/>
              </a:ext>
            </a:extLst>
          </p:cNvPr>
          <p:cNvSpPr txBox="1">
            <a:spLocks/>
          </p:cNvSpPr>
          <p:nvPr/>
        </p:nvSpPr>
        <p:spPr>
          <a:xfrm>
            <a:off x="5383144" y="2325483"/>
            <a:ext cx="34994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400" dirty="0">
                <a:latin typeface="Montserrat SemiBold" pitchFamily="2" charset="0"/>
              </a:rPr>
              <a:t>3</a:t>
            </a:r>
          </a:p>
        </p:txBody>
      </p:sp>
      <p:sp>
        <p:nvSpPr>
          <p:cNvPr id="14" name="Google Shape;336;p36">
            <a:extLst>
              <a:ext uri="{FF2B5EF4-FFF2-40B4-BE49-F238E27FC236}">
                <a16:creationId xmlns:a16="http://schemas.microsoft.com/office/drawing/2014/main" id="{C7D692FD-C5DD-666F-FF22-C8D02EB1247D}"/>
              </a:ext>
            </a:extLst>
          </p:cNvPr>
          <p:cNvSpPr txBox="1">
            <a:spLocks/>
          </p:cNvSpPr>
          <p:nvPr/>
        </p:nvSpPr>
        <p:spPr>
          <a:xfrm>
            <a:off x="5213617" y="2638180"/>
            <a:ext cx="70359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400" dirty="0" err="1">
                <a:latin typeface="Montserrat SemiBold" pitchFamily="2" charset="0"/>
              </a:rPr>
              <a:t>cnt</a:t>
            </a:r>
            <a:r>
              <a:rPr lang="en-US" sz="1400" dirty="0">
                <a:latin typeface="Montserrat SemiBold" pitchFamily="2" charset="0"/>
              </a:rPr>
              <a:t>: 2</a:t>
            </a:r>
          </a:p>
        </p:txBody>
      </p:sp>
      <p:cxnSp>
        <p:nvCxnSpPr>
          <p:cNvPr id="16" name="Straight Arrow Connector 15">
            <a:extLst>
              <a:ext uri="{FF2B5EF4-FFF2-40B4-BE49-F238E27FC236}">
                <a16:creationId xmlns:a16="http://schemas.microsoft.com/office/drawing/2014/main" id="{5D71243C-4B91-C8E2-9C42-D85AC2D7BB2E}"/>
              </a:ext>
            </a:extLst>
          </p:cNvPr>
          <p:cNvCxnSpPr/>
          <p:nvPr/>
        </p:nvCxnSpPr>
        <p:spPr>
          <a:xfrm flipH="1">
            <a:off x="5733093" y="1851025"/>
            <a:ext cx="373986" cy="474458"/>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01083B9-1623-24F3-432A-8094C6A444B3}"/>
              </a:ext>
            </a:extLst>
          </p:cNvPr>
          <p:cNvCxnSpPr>
            <a:cxnSpLocks/>
          </p:cNvCxnSpPr>
          <p:nvPr/>
        </p:nvCxnSpPr>
        <p:spPr>
          <a:xfrm>
            <a:off x="6695737" y="1856600"/>
            <a:ext cx="463821" cy="477921"/>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162E4AF9-ECAD-5244-3E05-7AD61B68A676}"/>
              </a:ext>
            </a:extLst>
          </p:cNvPr>
          <p:cNvSpPr/>
          <p:nvPr/>
        </p:nvSpPr>
        <p:spPr>
          <a:xfrm>
            <a:off x="788173" y="3478895"/>
            <a:ext cx="521054" cy="52105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3</a:t>
            </a:r>
            <a:endParaRPr lang="en-SG" sz="1800" dirty="0">
              <a:latin typeface="Montserrat SemiBold" pitchFamily="2" charset="0"/>
              <a:cs typeface="Poppins" panose="00000500000000000000" pitchFamily="2" charset="0"/>
            </a:endParaRPr>
          </a:p>
        </p:txBody>
      </p:sp>
      <p:sp>
        <p:nvSpPr>
          <p:cNvPr id="18" name="Rectangle 17">
            <a:extLst>
              <a:ext uri="{FF2B5EF4-FFF2-40B4-BE49-F238E27FC236}">
                <a16:creationId xmlns:a16="http://schemas.microsoft.com/office/drawing/2014/main" id="{8C3FFFAF-91DF-560D-2AE7-AA8502269455}"/>
              </a:ext>
            </a:extLst>
          </p:cNvPr>
          <p:cNvSpPr/>
          <p:nvPr/>
        </p:nvSpPr>
        <p:spPr>
          <a:xfrm>
            <a:off x="1377377" y="3478895"/>
            <a:ext cx="521054" cy="52105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3</a:t>
            </a:r>
            <a:endParaRPr lang="en-SG" sz="1800" dirty="0">
              <a:latin typeface="Montserrat SemiBold" pitchFamily="2" charset="0"/>
              <a:cs typeface="Poppins" panose="00000500000000000000" pitchFamily="2" charset="0"/>
            </a:endParaRPr>
          </a:p>
        </p:txBody>
      </p:sp>
      <p:sp>
        <p:nvSpPr>
          <p:cNvPr id="19" name="Rectangle 18">
            <a:extLst>
              <a:ext uri="{FF2B5EF4-FFF2-40B4-BE49-F238E27FC236}">
                <a16:creationId xmlns:a16="http://schemas.microsoft.com/office/drawing/2014/main" id="{70C73ADB-8F16-2EB7-E138-9CC3EA78900F}"/>
              </a:ext>
            </a:extLst>
          </p:cNvPr>
          <p:cNvSpPr/>
          <p:nvPr/>
        </p:nvSpPr>
        <p:spPr>
          <a:xfrm>
            <a:off x="1966581" y="3478895"/>
            <a:ext cx="521054" cy="52105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5</a:t>
            </a:r>
            <a:endParaRPr lang="en-SG" sz="1800" dirty="0">
              <a:latin typeface="Montserrat SemiBold" pitchFamily="2" charset="0"/>
              <a:cs typeface="Poppins" panose="00000500000000000000" pitchFamily="2" charset="0"/>
            </a:endParaRPr>
          </a:p>
        </p:txBody>
      </p:sp>
      <p:sp>
        <p:nvSpPr>
          <p:cNvPr id="20" name="Rectangle 19">
            <a:extLst>
              <a:ext uri="{FF2B5EF4-FFF2-40B4-BE49-F238E27FC236}">
                <a16:creationId xmlns:a16="http://schemas.microsoft.com/office/drawing/2014/main" id="{6380822C-C3EA-78B1-4DFF-53F94A576AC4}"/>
              </a:ext>
            </a:extLst>
          </p:cNvPr>
          <p:cNvSpPr/>
          <p:nvPr/>
        </p:nvSpPr>
        <p:spPr>
          <a:xfrm>
            <a:off x="2555785" y="3478895"/>
            <a:ext cx="521054" cy="52105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5</a:t>
            </a:r>
            <a:endParaRPr lang="en-SG" sz="1800" dirty="0">
              <a:latin typeface="Montserrat SemiBold" pitchFamily="2" charset="0"/>
              <a:cs typeface="Poppins" panose="00000500000000000000" pitchFamily="2" charset="0"/>
            </a:endParaRPr>
          </a:p>
        </p:txBody>
      </p:sp>
      <p:sp>
        <p:nvSpPr>
          <p:cNvPr id="21" name="Rectangle 20">
            <a:extLst>
              <a:ext uri="{FF2B5EF4-FFF2-40B4-BE49-F238E27FC236}">
                <a16:creationId xmlns:a16="http://schemas.microsoft.com/office/drawing/2014/main" id="{5074CBCC-1A31-C779-5950-807757515DD2}"/>
              </a:ext>
            </a:extLst>
          </p:cNvPr>
          <p:cNvSpPr/>
          <p:nvPr/>
        </p:nvSpPr>
        <p:spPr>
          <a:xfrm>
            <a:off x="3144989" y="3478895"/>
            <a:ext cx="521054" cy="521054"/>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22" name="Rectangle 21">
            <a:extLst>
              <a:ext uri="{FF2B5EF4-FFF2-40B4-BE49-F238E27FC236}">
                <a16:creationId xmlns:a16="http://schemas.microsoft.com/office/drawing/2014/main" id="{F3E91BB9-670C-1672-E674-47D1F88F2F77}"/>
              </a:ext>
            </a:extLst>
          </p:cNvPr>
          <p:cNvSpPr/>
          <p:nvPr/>
        </p:nvSpPr>
        <p:spPr>
          <a:xfrm>
            <a:off x="3734193" y="3478895"/>
            <a:ext cx="521054" cy="521054"/>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24" name="Rectangle 23">
            <a:extLst>
              <a:ext uri="{FF2B5EF4-FFF2-40B4-BE49-F238E27FC236}">
                <a16:creationId xmlns:a16="http://schemas.microsoft.com/office/drawing/2014/main" id="{40DA32A7-E5BE-A040-FF1F-754262293283}"/>
              </a:ext>
            </a:extLst>
          </p:cNvPr>
          <p:cNvSpPr/>
          <p:nvPr/>
        </p:nvSpPr>
        <p:spPr>
          <a:xfrm>
            <a:off x="4323397" y="3478895"/>
            <a:ext cx="521054" cy="521054"/>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25" name="Rectangle 24">
            <a:extLst>
              <a:ext uri="{FF2B5EF4-FFF2-40B4-BE49-F238E27FC236}">
                <a16:creationId xmlns:a16="http://schemas.microsoft.com/office/drawing/2014/main" id="{BE4F2E33-EE0C-F35E-3207-345D7C4792D9}"/>
              </a:ext>
            </a:extLst>
          </p:cNvPr>
          <p:cNvSpPr/>
          <p:nvPr/>
        </p:nvSpPr>
        <p:spPr>
          <a:xfrm>
            <a:off x="4912602" y="3478895"/>
            <a:ext cx="521054" cy="521054"/>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2" name="TextBox 1">
            <a:extLst>
              <a:ext uri="{FF2B5EF4-FFF2-40B4-BE49-F238E27FC236}">
                <a16:creationId xmlns:a16="http://schemas.microsoft.com/office/drawing/2014/main" id="{32A427EB-0844-A015-E68C-EB80E6CC2394}"/>
              </a:ext>
            </a:extLst>
          </p:cNvPr>
          <p:cNvSpPr txBox="1"/>
          <p:nvPr/>
        </p:nvSpPr>
        <p:spPr>
          <a:xfrm>
            <a:off x="714000" y="2628377"/>
            <a:ext cx="5443536" cy="369332"/>
          </a:xfrm>
          <a:prstGeom prst="rect">
            <a:avLst/>
          </a:prstGeom>
          <a:noFill/>
        </p:spPr>
        <p:txBody>
          <a:bodyPr wrap="square">
            <a:spAutoFit/>
          </a:bodyPr>
          <a:lstStyle/>
          <a:p>
            <a:r>
              <a:rPr lang="en-US" sz="1800" dirty="0">
                <a:solidFill>
                  <a:schemeClr val="bg1"/>
                </a:solidFill>
                <a:latin typeface="Montserrat SemiBold" pitchFamily="2" charset="0"/>
              </a:rPr>
              <a:t>[5, 20, 5, 20, 3, 20, 3, 20]</a:t>
            </a:r>
            <a:endParaRPr lang="en-SG" sz="1800" dirty="0">
              <a:solidFill>
                <a:schemeClr val="bg1"/>
              </a:solidFill>
            </a:endParaRPr>
          </a:p>
        </p:txBody>
      </p:sp>
    </p:spTree>
    <p:extLst>
      <p:ext uri="{BB962C8B-B14F-4D97-AF65-F5344CB8AC3E}">
        <p14:creationId xmlns:p14="http://schemas.microsoft.com/office/powerpoint/2010/main" val="2373797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49</a:t>
            </a:fld>
            <a:endParaRPr/>
          </a:p>
        </p:txBody>
      </p:sp>
      <p:sp>
        <p:nvSpPr>
          <p:cNvPr id="13" name="Title 12">
            <a:extLst>
              <a:ext uri="{FF2B5EF4-FFF2-40B4-BE49-F238E27FC236}">
                <a16:creationId xmlns:a16="http://schemas.microsoft.com/office/drawing/2014/main" id="{A5E0F86A-F246-0551-98A6-14650184858D}"/>
              </a:ext>
            </a:extLst>
          </p:cNvPr>
          <p:cNvSpPr>
            <a:spLocks noGrp="1"/>
          </p:cNvSpPr>
          <p:nvPr>
            <p:ph type="title" idx="3"/>
          </p:nvPr>
        </p:nvSpPr>
        <p:spPr/>
        <p:txBody>
          <a:bodyPr/>
          <a:lstStyle/>
          <a:p>
            <a:r>
              <a:rPr lang="en" sz="2600" dirty="0"/>
              <a:t>2. Coupon Chaos</a:t>
            </a:r>
            <a:endParaRPr lang="en-SG" sz="2600" dirty="0"/>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47890"/>
            <a:ext cx="754802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2000" dirty="0">
              <a:latin typeface="Montserrat SemiBold" pitchFamily="2" charset="0"/>
            </a:endParaRPr>
          </a:p>
        </p:txBody>
      </p:sp>
      <p:sp>
        <p:nvSpPr>
          <p:cNvPr id="23" name="Google Shape;336;p36">
            <a:extLst>
              <a:ext uri="{FF2B5EF4-FFF2-40B4-BE49-F238E27FC236}">
                <a16:creationId xmlns:a16="http://schemas.microsoft.com/office/drawing/2014/main" id="{57A5A28F-D1FD-63DA-2DAC-74BD28D1D7E9}"/>
              </a:ext>
            </a:extLst>
          </p:cNvPr>
          <p:cNvSpPr txBox="1">
            <a:spLocks/>
          </p:cNvSpPr>
          <p:nvPr/>
        </p:nvSpPr>
        <p:spPr>
          <a:xfrm>
            <a:off x="714000" y="1247890"/>
            <a:ext cx="3429375"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000" dirty="0">
                <a:highlight>
                  <a:srgbClr val="FF9225"/>
                </a:highlight>
                <a:latin typeface="Montserrat SemiBold" pitchFamily="2" charset="0"/>
              </a:rPr>
              <a:t> Method 2 </a:t>
            </a:r>
            <a:r>
              <a:rPr lang="en-US" sz="2000" dirty="0">
                <a:solidFill>
                  <a:schemeClr val="tx1"/>
                </a:solidFill>
                <a:latin typeface="Montserrat SemiBold" pitchFamily="2" charset="0"/>
              </a:rPr>
              <a:t> .</a:t>
            </a:r>
          </a:p>
          <a:p>
            <a:r>
              <a:rPr lang="en-US" sz="1000" dirty="0">
                <a:solidFill>
                  <a:schemeClr val="tx1"/>
                </a:solidFill>
                <a:latin typeface="Montserrat SemiBold" pitchFamily="2" charset="0"/>
              </a:rPr>
              <a:t> </a:t>
            </a:r>
            <a:endParaRPr lang="en-US" sz="900" dirty="0">
              <a:solidFill>
                <a:schemeClr val="tx1"/>
              </a:solidFill>
              <a:latin typeface="Montserrat SemiBold" pitchFamily="2" charset="0"/>
            </a:endParaRPr>
          </a:p>
          <a:p>
            <a:r>
              <a:rPr lang="en-US" sz="2000" dirty="0" err="1">
                <a:latin typeface="Montserrat SemiBold" pitchFamily="2" charset="0"/>
              </a:rPr>
              <a:t>QuickSort</a:t>
            </a:r>
            <a:r>
              <a:rPr lang="en-US" sz="2000" dirty="0">
                <a:latin typeface="Montserrat SemiBold" pitchFamily="2" charset="0"/>
              </a:rPr>
              <a:t> with 3 way partitioning</a:t>
            </a:r>
          </a:p>
        </p:txBody>
      </p:sp>
      <p:sp>
        <p:nvSpPr>
          <p:cNvPr id="2" name="Rectangle 1">
            <a:extLst>
              <a:ext uri="{FF2B5EF4-FFF2-40B4-BE49-F238E27FC236}">
                <a16:creationId xmlns:a16="http://schemas.microsoft.com/office/drawing/2014/main" id="{C866F29F-CCE8-141F-5C0F-549981AED74E}"/>
              </a:ext>
            </a:extLst>
          </p:cNvPr>
          <p:cNvSpPr/>
          <p:nvPr/>
        </p:nvSpPr>
        <p:spPr>
          <a:xfrm>
            <a:off x="2182471" y="2784988"/>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5</a:t>
            </a:r>
            <a:endParaRPr lang="en-SG" sz="1800" dirty="0">
              <a:latin typeface="Montserrat SemiBold" pitchFamily="2" charset="0"/>
              <a:cs typeface="Poppins" panose="00000500000000000000" pitchFamily="2" charset="0"/>
            </a:endParaRPr>
          </a:p>
        </p:txBody>
      </p:sp>
      <p:sp>
        <p:nvSpPr>
          <p:cNvPr id="15" name="Rectangle 14">
            <a:extLst>
              <a:ext uri="{FF2B5EF4-FFF2-40B4-BE49-F238E27FC236}">
                <a16:creationId xmlns:a16="http://schemas.microsoft.com/office/drawing/2014/main" id="{A1186B91-40B6-8726-A3C6-5E1067DE1B43}"/>
              </a:ext>
            </a:extLst>
          </p:cNvPr>
          <p:cNvSpPr/>
          <p:nvPr/>
        </p:nvSpPr>
        <p:spPr>
          <a:xfrm>
            <a:off x="2771675" y="2784988"/>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18" name="Rectangle 17">
            <a:extLst>
              <a:ext uri="{FF2B5EF4-FFF2-40B4-BE49-F238E27FC236}">
                <a16:creationId xmlns:a16="http://schemas.microsoft.com/office/drawing/2014/main" id="{AE6C313E-DB2B-7C29-F1F0-F39BCBF47599}"/>
              </a:ext>
            </a:extLst>
          </p:cNvPr>
          <p:cNvSpPr/>
          <p:nvPr/>
        </p:nvSpPr>
        <p:spPr>
          <a:xfrm>
            <a:off x="3360879" y="2784988"/>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5</a:t>
            </a:r>
            <a:endParaRPr lang="en-SG" sz="1800" dirty="0">
              <a:latin typeface="Montserrat SemiBold" pitchFamily="2" charset="0"/>
              <a:cs typeface="Poppins" panose="00000500000000000000" pitchFamily="2" charset="0"/>
            </a:endParaRPr>
          </a:p>
        </p:txBody>
      </p:sp>
      <p:sp>
        <p:nvSpPr>
          <p:cNvPr id="19" name="Rectangle 18">
            <a:extLst>
              <a:ext uri="{FF2B5EF4-FFF2-40B4-BE49-F238E27FC236}">
                <a16:creationId xmlns:a16="http://schemas.microsoft.com/office/drawing/2014/main" id="{A9E8433B-15DB-D669-57E3-3FCE109CEC4B}"/>
              </a:ext>
            </a:extLst>
          </p:cNvPr>
          <p:cNvSpPr/>
          <p:nvPr/>
        </p:nvSpPr>
        <p:spPr>
          <a:xfrm>
            <a:off x="3950083" y="2784988"/>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20" name="Rectangle 19">
            <a:extLst>
              <a:ext uri="{FF2B5EF4-FFF2-40B4-BE49-F238E27FC236}">
                <a16:creationId xmlns:a16="http://schemas.microsoft.com/office/drawing/2014/main" id="{89E1E20F-D808-0D6C-BFE6-E5012D847224}"/>
              </a:ext>
            </a:extLst>
          </p:cNvPr>
          <p:cNvSpPr/>
          <p:nvPr/>
        </p:nvSpPr>
        <p:spPr>
          <a:xfrm>
            <a:off x="4539287" y="2784988"/>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3</a:t>
            </a:r>
            <a:endParaRPr lang="en-SG" sz="1800" dirty="0">
              <a:latin typeface="Montserrat SemiBold" pitchFamily="2" charset="0"/>
              <a:cs typeface="Poppins" panose="00000500000000000000" pitchFamily="2" charset="0"/>
            </a:endParaRPr>
          </a:p>
        </p:txBody>
      </p:sp>
      <p:sp>
        <p:nvSpPr>
          <p:cNvPr id="21" name="Rectangle 20">
            <a:extLst>
              <a:ext uri="{FF2B5EF4-FFF2-40B4-BE49-F238E27FC236}">
                <a16:creationId xmlns:a16="http://schemas.microsoft.com/office/drawing/2014/main" id="{14A1310E-42F0-B46A-E4ED-50E219CC66FF}"/>
              </a:ext>
            </a:extLst>
          </p:cNvPr>
          <p:cNvSpPr/>
          <p:nvPr/>
        </p:nvSpPr>
        <p:spPr>
          <a:xfrm>
            <a:off x="5128491" y="2784988"/>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22" name="Rectangle 21">
            <a:extLst>
              <a:ext uri="{FF2B5EF4-FFF2-40B4-BE49-F238E27FC236}">
                <a16:creationId xmlns:a16="http://schemas.microsoft.com/office/drawing/2014/main" id="{1D1E4787-3347-84FC-119C-E4F3F144D15B}"/>
              </a:ext>
            </a:extLst>
          </p:cNvPr>
          <p:cNvSpPr/>
          <p:nvPr/>
        </p:nvSpPr>
        <p:spPr>
          <a:xfrm>
            <a:off x="5717695" y="2784988"/>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3</a:t>
            </a:r>
            <a:endParaRPr lang="en-SG" sz="1800" dirty="0">
              <a:latin typeface="Montserrat SemiBold" pitchFamily="2" charset="0"/>
              <a:cs typeface="Poppins" panose="00000500000000000000" pitchFamily="2" charset="0"/>
            </a:endParaRPr>
          </a:p>
        </p:txBody>
      </p:sp>
      <p:sp>
        <p:nvSpPr>
          <p:cNvPr id="24" name="Rectangle 23">
            <a:extLst>
              <a:ext uri="{FF2B5EF4-FFF2-40B4-BE49-F238E27FC236}">
                <a16:creationId xmlns:a16="http://schemas.microsoft.com/office/drawing/2014/main" id="{02B64AB6-4735-15A4-61B1-4401FEC59072}"/>
              </a:ext>
            </a:extLst>
          </p:cNvPr>
          <p:cNvSpPr/>
          <p:nvPr/>
        </p:nvSpPr>
        <p:spPr>
          <a:xfrm>
            <a:off x="6306900" y="2784988"/>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Tree>
    <p:extLst>
      <p:ext uri="{BB962C8B-B14F-4D97-AF65-F5344CB8AC3E}">
        <p14:creationId xmlns:p14="http://schemas.microsoft.com/office/powerpoint/2010/main" val="6892215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5</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Hashing – Key Idea</a:t>
            </a:r>
            <a:endParaRPr dirty="0"/>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670009" y="2442210"/>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latin typeface="Montserrat SemiBold" pitchFamily="2" charset="0"/>
              </a:rPr>
              <a:t>“value”</a:t>
            </a:r>
          </a:p>
        </p:txBody>
      </p:sp>
      <p:cxnSp>
        <p:nvCxnSpPr>
          <p:cNvPr id="3" name="Straight Arrow Connector 2">
            <a:extLst>
              <a:ext uri="{FF2B5EF4-FFF2-40B4-BE49-F238E27FC236}">
                <a16:creationId xmlns:a16="http://schemas.microsoft.com/office/drawing/2014/main" id="{E4DA3104-CDD7-641F-2097-F1F34EA5EE5A}"/>
              </a:ext>
            </a:extLst>
          </p:cNvPr>
          <p:cNvCxnSpPr>
            <a:cxnSpLocks/>
          </p:cNvCxnSpPr>
          <p:nvPr/>
        </p:nvCxnSpPr>
        <p:spPr>
          <a:xfrm>
            <a:off x="2196288" y="2674260"/>
            <a:ext cx="85171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 name="Google Shape;336;p36">
            <a:extLst>
              <a:ext uri="{FF2B5EF4-FFF2-40B4-BE49-F238E27FC236}">
                <a16:creationId xmlns:a16="http://schemas.microsoft.com/office/drawing/2014/main" id="{B35912B1-62E4-0B52-8DA7-CDFABE39D7FF}"/>
              </a:ext>
            </a:extLst>
          </p:cNvPr>
          <p:cNvSpPr txBox="1">
            <a:spLocks/>
          </p:cNvSpPr>
          <p:nvPr/>
        </p:nvSpPr>
        <p:spPr>
          <a:xfrm>
            <a:off x="2042552" y="2107650"/>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1600" dirty="0">
                <a:latin typeface="Montserrat SemiBold" pitchFamily="2" charset="0"/>
              </a:rPr>
              <a:t>hash </a:t>
            </a:r>
            <a:r>
              <a:rPr lang="en-US" sz="1600" dirty="0" err="1">
                <a:latin typeface="Montserrat SemiBold" pitchFamily="2" charset="0"/>
              </a:rPr>
              <a:t>func</a:t>
            </a:r>
            <a:endParaRPr lang="en-US" sz="1600" dirty="0">
              <a:latin typeface="Montserrat SemiBold" pitchFamily="2" charset="0"/>
            </a:endParaRPr>
          </a:p>
        </p:txBody>
      </p:sp>
      <p:sp>
        <p:nvSpPr>
          <p:cNvPr id="8" name="Google Shape;336;p36">
            <a:extLst>
              <a:ext uri="{FF2B5EF4-FFF2-40B4-BE49-F238E27FC236}">
                <a16:creationId xmlns:a16="http://schemas.microsoft.com/office/drawing/2014/main" id="{336FF1B8-2FC6-40BC-7241-74030A5CFB07}"/>
              </a:ext>
            </a:extLst>
          </p:cNvPr>
          <p:cNvSpPr txBox="1">
            <a:spLocks/>
          </p:cNvSpPr>
          <p:nvPr/>
        </p:nvSpPr>
        <p:spPr>
          <a:xfrm>
            <a:off x="3324243" y="2442210"/>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latin typeface="Montserrat SemiBold" pitchFamily="2" charset="0"/>
              </a:rPr>
              <a:t>0x112233</a:t>
            </a:r>
          </a:p>
        </p:txBody>
      </p:sp>
      <p:sp>
        <p:nvSpPr>
          <p:cNvPr id="9" name="Google Shape;336;p36">
            <a:extLst>
              <a:ext uri="{FF2B5EF4-FFF2-40B4-BE49-F238E27FC236}">
                <a16:creationId xmlns:a16="http://schemas.microsoft.com/office/drawing/2014/main" id="{4ED90CDA-2668-D0AC-38D9-D0109A6046DF}"/>
              </a:ext>
            </a:extLst>
          </p:cNvPr>
          <p:cNvSpPr txBox="1">
            <a:spLocks/>
          </p:cNvSpPr>
          <p:nvPr/>
        </p:nvSpPr>
        <p:spPr>
          <a:xfrm>
            <a:off x="5735189" y="3714630"/>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latin typeface="Montserrat SemiBold" pitchFamily="2" charset="0"/>
              </a:rPr>
              <a:t>0x112233</a:t>
            </a:r>
          </a:p>
        </p:txBody>
      </p:sp>
      <p:sp>
        <p:nvSpPr>
          <p:cNvPr id="10" name="Google Shape;336;p36">
            <a:extLst>
              <a:ext uri="{FF2B5EF4-FFF2-40B4-BE49-F238E27FC236}">
                <a16:creationId xmlns:a16="http://schemas.microsoft.com/office/drawing/2014/main" id="{88153C6E-FD4E-ED9A-9586-E2C060470126}"/>
              </a:ext>
            </a:extLst>
          </p:cNvPr>
          <p:cNvSpPr txBox="1">
            <a:spLocks/>
          </p:cNvSpPr>
          <p:nvPr/>
        </p:nvSpPr>
        <p:spPr>
          <a:xfrm>
            <a:off x="5735189" y="3287958"/>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solidFill>
                  <a:schemeClr val="bg1">
                    <a:lumMod val="50000"/>
                  </a:schemeClr>
                </a:solidFill>
                <a:latin typeface="Montserrat SemiBold" pitchFamily="2" charset="0"/>
              </a:rPr>
              <a:t>0x112232</a:t>
            </a:r>
          </a:p>
        </p:txBody>
      </p:sp>
      <p:sp>
        <p:nvSpPr>
          <p:cNvPr id="11" name="Google Shape;336;p36">
            <a:extLst>
              <a:ext uri="{FF2B5EF4-FFF2-40B4-BE49-F238E27FC236}">
                <a16:creationId xmlns:a16="http://schemas.microsoft.com/office/drawing/2014/main" id="{08841BDD-DE0F-DAD9-409B-AABA7C2C65E4}"/>
              </a:ext>
            </a:extLst>
          </p:cNvPr>
          <p:cNvSpPr txBox="1">
            <a:spLocks/>
          </p:cNvSpPr>
          <p:nvPr/>
        </p:nvSpPr>
        <p:spPr>
          <a:xfrm>
            <a:off x="5735189" y="2861287"/>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solidFill>
                  <a:schemeClr val="bg1">
                    <a:lumMod val="50000"/>
                  </a:schemeClr>
                </a:solidFill>
                <a:latin typeface="Montserrat SemiBold" pitchFamily="2" charset="0"/>
              </a:rPr>
              <a:t>0x112231</a:t>
            </a:r>
          </a:p>
        </p:txBody>
      </p:sp>
      <p:sp>
        <p:nvSpPr>
          <p:cNvPr id="12" name="Google Shape;336;p36">
            <a:extLst>
              <a:ext uri="{FF2B5EF4-FFF2-40B4-BE49-F238E27FC236}">
                <a16:creationId xmlns:a16="http://schemas.microsoft.com/office/drawing/2014/main" id="{72422CAB-B063-4E46-3D1A-7788193DB5C2}"/>
              </a:ext>
            </a:extLst>
          </p:cNvPr>
          <p:cNvSpPr txBox="1">
            <a:spLocks/>
          </p:cNvSpPr>
          <p:nvPr/>
        </p:nvSpPr>
        <p:spPr>
          <a:xfrm>
            <a:off x="5735189" y="2434616"/>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solidFill>
                  <a:schemeClr val="bg1">
                    <a:lumMod val="50000"/>
                  </a:schemeClr>
                </a:solidFill>
                <a:latin typeface="Montserrat SemiBold" pitchFamily="2" charset="0"/>
              </a:rPr>
              <a:t>0x112230</a:t>
            </a:r>
          </a:p>
        </p:txBody>
      </p:sp>
      <p:sp>
        <p:nvSpPr>
          <p:cNvPr id="13" name="Google Shape;336;p36">
            <a:extLst>
              <a:ext uri="{FF2B5EF4-FFF2-40B4-BE49-F238E27FC236}">
                <a16:creationId xmlns:a16="http://schemas.microsoft.com/office/drawing/2014/main" id="{C0BFE635-0F5E-47B8-9718-D84341755F15}"/>
              </a:ext>
            </a:extLst>
          </p:cNvPr>
          <p:cNvSpPr txBox="1">
            <a:spLocks/>
          </p:cNvSpPr>
          <p:nvPr/>
        </p:nvSpPr>
        <p:spPr>
          <a:xfrm>
            <a:off x="5735189" y="2007945"/>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solidFill>
                  <a:schemeClr val="bg1">
                    <a:lumMod val="50000"/>
                  </a:schemeClr>
                </a:solidFill>
                <a:latin typeface="Montserrat SemiBold" pitchFamily="2" charset="0"/>
              </a:rPr>
              <a:t>0x11222F</a:t>
            </a:r>
          </a:p>
        </p:txBody>
      </p:sp>
      <p:sp>
        <p:nvSpPr>
          <p:cNvPr id="14" name="Google Shape;336;p36">
            <a:extLst>
              <a:ext uri="{FF2B5EF4-FFF2-40B4-BE49-F238E27FC236}">
                <a16:creationId xmlns:a16="http://schemas.microsoft.com/office/drawing/2014/main" id="{260FCFDC-A7AC-68FB-5E32-E21320CC9AA2}"/>
              </a:ext>
            </a:extLst>
          </p:cNvPr>
          <p:cNvSpPr txBox="1">
            <a:spLocks/>
          </p:cNvSpPr>
          <p:nvPr/>
        </p:nvSpPr>
        <p:spPr>
          <a:xfrm>
            <a:off x="7101448" y="3714630"/>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latin typeface="Montserrat SemiBold" pitchFamily="2" charset="0"/>
              </a:rPr>
              <a:t>“value”</a:t>
            </a:r>
          </a:p>
        </p:txBody>
      </p:sp>
      <p:cxnSp>
        <p:nvCxnSpPr>
          <p:cNvPr id="15" name="Straight Arrow Connector 14">
            <a:extLst>
              <a:ext uri="{FF2B5EF4-FFF2-40B4-BE49-F238E27FC236}">
                <a16:creationId xmlns:a16="http://schemas.microsoft.com/office/drawing/2014/main" id="{7AB0C1BA-7A62-6A80-5025-7745EDE5693C}"/>
              </a:ext>
            </a:extLst>
          </p:cNvPr>
          <p:cNvCxnSpPr>
            <a:cxnSpLocks/>
          </p:cNvCxnSpPr>
          <p:nvPr/>
        </p:nvCxnSpPr>
        <p:spPr>
          <a:xfrm>
            <a:off x="4777740" y="2735580"/>
            <a:ext cx="868680" cy="121158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7" name="Google Shape;336;p36">
            <a:extLst>
              <a:ext uri="{FF2B5EF4-FFF2-40B4-BE49-F238E27FC236}">
                <a16:creationId xmlns:a16="http://schemas.microsoft.com/office/drawing/2014/main" id="{CD70149B-7999-7C2A-9DE8-C7C3E3AAE3BA}"/>
              </a:ext>
            </a:extLst>
          </p:cNvPr>
          <p:cNvSpPr txBox="1">
            <a:spLocks/>
          </p:cNvSpPr>
          <p:nvPr/>
        </p:nvSpPr>
        <p:spPr>
          <a:xfrm>
            <a:off x="6191054" y="1069652"/>
            <a:ext cx="1820788"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1600" dirty="0">
                <a:latin typeface="Montserrat SemiBold" pitchFamily="2" charset="0"/>
              </a:rPr>
              <a:t>Table (array)</a:t>
            </a:r>
          </a:p>
        </p:txBody>
      </p:sp>
      <p:sp>
        <p:nvSpPr>
          <p:cNvPr id="18" name="Google Shape;336;p36">
            <a:extLst>
              <a:ext uri="{FF2B5EF4-FFF2-40B4-BE49-F238E27FC236}">
                <a16:creationId xmlns:a16="http://schemas.microsoft.com/office/drawing/2014/main" id="{B187E2C7-B8B3-3372-0803-38F7E6BA4004}"/>
              </a:ext>
            </a:extLst>
          </p:cNvPr>
          <p:cNvSpPr txBox="1">
            <a:spLocks/>
          </p:cNvSpPr>
          <p:nvPr/>
        </p:nvSpPr>
        <p:spPr>
          <a:xfrm>
            <a:off x="5901965" y="1648679"/>
            <a:ext cx="103270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1600" dirty="0">
                <a:latin typeface="Montserrat SemiBold" pitchFamily="2" charset="0"/>
              </a:rPr>
              <a:t>index</a:t>
            </a:r>
          </a:p>
        </p:txBody>
      </p:sp>
      <p:sp>
        <p:nvSpPr>
          <p:cNvPr id="19" name="Google Shape;336;p36">
            <a:extLst>
              <a:ext uri="{FF2B5EF4-FFF2-40B4-BE49-F238E27FC236}">
                <a16:creationId xmlns:a16="http://schemas.microsoft.com/office/drawing/2014/main" id="{808C295B-7278-6FDF-D501-61B57BECF4D9}"/>
              </a:ext>
            </a:extLst>
          </p:cNvPr>
          <p:cNvSpPr txBox="1">
            <a:spLocks/>
          </p:cNvSpPr>
          <p:nvPr/>
        </p:nvSpPr>
        <p:spPr>
          <a:xfrm>
            <a:off x="7268224" y="1648679"/>
            <a:ext cx="103270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1600" dirty="0">
                <a:latin typeface="Montserrat SemiBold" pitchFamily="2" charset="0"/>
              </a:rPr>
              <a:t>value</a:t>
            </a:r>
          </a:p>
        </p:txBody>
      </p:sp>
      <p:sp>
        <p:nvSpPr>
          <p:cNvPr id="24" name="Google Shape;336;p36">
            <a:extLst>
              <a:ext uri="{FF2B5EF4-FFF2-40B4-BE49-F238E27FC236}">
                <a16:creationId xmlns:a16="http://schemas.microsoft.com/office/drawing/2014/main" id="{74D0729E-65EE-0B8A-EF15-08D8F2673E66}"/>
              </a:ext>
            </a:extLst>
          </p:cNvPr>
          <p:cNvSpPr txBox="1">
            <a:spLocks/>
          </p:cNvSpPr>
          <p:nvPr/>
        </p:nvSpPr>
        <p:spPr>
          <a:xfrm>
            <a:off x="7101448" y="3287958"/>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latin typeface="Montserrat SemiBold" pitchFamily="2" charset="0"/>
              </a:rPr>
              <a:t>-</a:t>
            </a:r>
          </a:p>
        </p:txBody>
      </p:sp>
      <p:sp>
        <p:nvSpPr>
          <p:cNvPr id="25" name="Google Shape;336;p36">
            <a:extLst>
              <a:ext uri="{FF2B5EF4-FFF2-40B4-BE49-F238E27FC236}">
                <a16:creationId xmlns:a16="http://schemas.microsoft.com/office/drawing/2014/main" id="{884AD269-7A4E-463E-2648-B36B51058BFC}"/>
              </a:ext>
            </a:extLst>
          </p:cNvPr>
          <p:cNvSpPr txBox="1">
            <a:spLocks/>
          </p:cNvSpPr>
          <p:nvPr/>
        </p:nvSpPr>
        <p:spPr>
          <a:xfrm>
            <a:off x="7101448" y="2859310"/>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latin typeface="Montserrat SemiBold" pitchFamily="2" charset="0"/>
              </a:rPr>
              <a:t>-</a:t>
            </a:r>
          </a:p>
        </p:txBody>
      </p:sp>
      <p:sp>
        <p:nvSpPr>
          <p:cNvPr id="26" name="Google Shape;336;p36">
            <a:extLst>
              <a:ext uri="{FF2B5EF4-FFF2-40B4-BE49-F238E27FC236}">
                <a16:creationId xmlns:a16="http://schemas.microsoft.com/office/drawing/2014/main" id="{5F5303DA-E4A5-A13A-B23D-33CB625823ED}"/>
              </a:ext>
            </a:extLst>
          </p:cNvPr>
          <p:cNvSpPr txBox="1">
            <a:spLocks/>
          </p:cNvSpPr>
          <p:nvPr/>
        </p:nvSpPr>
        <p:spPr>
          <a:xfrm>
            <a:off x="7101448" y="2441852"/>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latin typeface="Montserrat SemiBold" pitchFamily="2" charset="0"/>
              </a:rPr>
              <a:t>-</a:t>
            </a:r>
          </a:p>
        </p:txBody>
      </p:sp>
      <p:sp>
        <p:nvSpPr>
          <p:cNvPr id="27" name="Google Shape;336;p36">
            <a:extLst>
              <a:ext uri="{FF2B5EF4-FFF2-40B4-BE49-F238E27FC236}">
                <a16:creationId xmlns:a16="http://schemas.microsoft.com/office/drawing/2014/main" id="{0DF063F2-D619-5CEC-F87E-A563F250A1D5}"/>
              </a:ext>
            </a:extLst>
          </p:cNvPr>
          <p:cNvSpPr txBox="1">
            <a:spLocks/>
          </p:cNvSpPr>
          <p:nvPr/>
        </p:nvSpPr>
        <p:spPr>
          <a:xfrm>
            <a:off x="7101448" y="2015180"/>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latin typeface="Montserrat SemiBold" pitchFamily="2" charset="0"/>
              </a:rPr>
              <a:t>-</a:t>
            </a:r>
          </a:p>
        </p:txBody>
      </p:sp>
    </p:spTree>
    <p:extLst>
      <p:ext uri="{BB962C8B-B14F-4D97-AF65-F5344CB8AC3E}">
        <p14:creationId xmlns:p14="http://schemas.microsoft.com/office/powerpoint/2010/main" val="7642312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50</a:t>
            </a:fld>
            <a:endParaRPr/>
          </a:p>
        </p:txBody>
      </p:sp>
      <p:sp>
        <p:nvSpPr>
          <p:cNvPr id="13" name="Title 12">
            <a:extLst>
              <a:ext uri="{FF2B5EF4-FFF2-40B4-BE49-F238E27FC236}">
                <a16:creationId xmlns:a16="http://schemas.microsoft.com/office/drawing/2014/main" id="{A5E0F86A-F246-0551-98A6-14650184858D}"/>
              </a:ext>
            </a:extLst>
          </p:cNvPr>
          <p:cNvSpPr>
            <a:spLocks noGrp="1"/>
          </p:cNvSpPr>
          <p:nvPr>
            <p:ph type="title" idx="3"/>
          </p:nvPr>
        </p:nvSpPr>
        <p:spPr/>
        <p:txBody>
          <a:bodyPr/>
          <a:lstStyle/>
          <a:p>
            <a:r>
              <a:rPr lang="en" sz="2600" dirty="0"/>
              <a:t>2. Coupon Chaos</a:t>
            </a:r>
            <a:endParaRPr lang="en-SG" sz="2600" dirty="0"/>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47890"/>
            <a:ext cx="754802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2000" dirty="0">
              <a:latin typeface="Montserrat SemiBold" pitchFamily="2" charset="0"/>
            </a:endParaRPr>
          </a:p>
        </p:txBody>
      </p:sp>
      <p:sp>
        <p:nvSpPr>
          <p:cNvPr id="23" name="Google Shape;336;p36">
            <a:extLst>
              <a:ext uri="{FF2B5EF4-FFF2-40B4-BE49-F238E27FC236}">
                <a16:creationId xmlns:a16="http://schemas.microsoft.com/office/drawing/2014/main" id="{57A5A28F-D1FD-63DA-2DAC-74BD28D1D7E9}"/>
              </a:ext>
            </a:extLst>
          </p:cNvPr>
          <p:cNvSpPr txBox="1">
            <a:spLocks/>
          </p:cNvSpPr>
          <p:nvPr/>
        </p:nvSpPr>
        <p:spPr>
          <a:xfrm>
            <a:off x="714000" y="1247890"/>
            <a:ext cx="3429375"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000" dirty="0">
                <a:highlight>
                  <a:srgbClr val="FF9225"/>
                </a:highlight>
                <a:latin typeface="Montserrat SemiBold" pitchFamily="2" charset="0"/>
              </a:rPr>
              <a:t> Method 2 </a:t>
            </a:r>
            <a:r>
              <a:rPr lang="en-US" sz="2000" dirty="0">
                <a:solidFill>
                  <a:schemeClr val="tx1"/>
                </a:solidFill>
                <a:latin typeface="Montserrat SemiBold" pitchFamily="2" charset="0"/>
              </a:rPr>
              <a:t> .</a:t>
            </a:r>
          </a:p>
          <a:p>
            <a:r>
              <a:rPr lang="en-US" sz="1000" dirty="0">
                <a:solidFill>
                  <a:schemeClr val="tx1"/>
                </a:solidFill>
                <a:latin typeface="Montserrat SemiBold" pitchFamily="2" charset="0"/>
              </a:rPr>
              <a:t> </a:t>
            </a:r>
            <a:endParaRPr lang="en-US" sz="900" dirty="0">
              <a:solidFill>
                <a:schemeClr val="tx1"/>
              </a:solidFill>
              <a:latin typeface="Montserrat SemiBold" pitchFamily="2" charset="0"/>
            </a:endParaRPr>
          </a:p>
          <a:p>
            <a:r>
              <a:rPr lang="en-US" sz="2000" dirty="0" err="1">
                <a:latin typeface="Montserrat SemiBold" pitchFamily="2" charset="0"/>
              </a:rPr>
              <a:t>QuickSort</a:t>
            </a:r>
            <a:r>
              <a:rPr lang="en-US" sz="2000" dirty="0">
                <a:latin typeface="Montserrat SemiBold" pitchFamily="2" charset="0"/>
              </a:rPr>
              <a:t> with 3 way partitioning</a:t>
            </a:r>
          </a:p>
        </p:txBody>
      </p:sp>
      <p:sp>
        <p:nvSpPr>
          <p:cNvPr id="2" name="Rectangle 1">
            <a:extLst>
              <a:ext uri="{FF2B5EF4-FFF2-40B4-BE49-F238E27FC236}">
                <a16:creationId xmlns:a16="http://schemas.microsoft.com/office/drawing/2014/main" id="{C866F29F-CCE8-141F-5C0F-549981AED74E}"/>
              </a:ext>
            </a:extLst>
          </p:cNvPr>
          <p:cNvSpPr/>
          <p:nvPr/>
        </p:nvSpPr>
        <p:spPr>
          <a:xfrm>
            <a:off x="2182471" y="2784988"/>
            <a:ext cx="521054" cy="521054"/>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5</a:t>
            </a:r>
            <a:endParaRPr lang="en-SG" sz="1800" dirty="0">
              <a:latin typeface="Montserrat SemiBold" pitchFamily="2" charset="0"/>
              <a:cs typeface="Poppins" panose="00000500000000000000" pitchFamily="2" charset="0"/>
            </a:endParaRPr>
          </a:p>
        </p:txBody>
      </p:sp>
      <p:sp>
        <p:nvSpPr>
          <p:cNvPr id="15" name="Rectangle 14">
            <a:extLst>
              <a:ext uri="{FF2B5EF4-FFF2-40B4-BE49-F238E27FC236}">
                <a16:creationId xmlns:a16="http://schemas.microsoft.com/office/drawing/2014/main" id="{A1186B91-40B6-8726-A3C6-5E1067DE1B43}"/>
              </a:ext>
            </a:extLst>
          </p:cNvPr>
          <p:cNvSpPr/>
          <p:nvPr/>
        </p:nvSpPr>
        <p:spPr>
          <a:xfrm>
            <a:off x="2771675" y="2784988"/>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18" name="Rectangle 17">
            <a:extLst>
              <a:ext uri="{FF2B5EF4-FFF2-40B4-BE49-F238E27FC236}">
                <a16:creationId xmlns:a16="http://schemas.microsoft.com/office/drawing/2014/main" id="{AE6C313E-DB2B-7C29-F1F0-F39BCBF47599}"/>
              </a:ext>
            </a:extLst>
          </p:cNvPr>
          <p:cNvSpPr/>
          <p:nvPr/>
        </p:nvSpPr>
        <p:spPr>
          <a:xfrm>
            <a:off x="3360879" y="2784988"/>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5</a:t>
            </a:r>
            <a:endParaRPr lang="en-SG" sz="1800" dirty="0">
              <a:latin typeface="Montserrat SemiBold" pitchFamily="2" charset="0"/>
              <a:cs typeface="Poppins" panose="00000500000000000000" pitchFamily="2" charset="0"/>
            </a:endParaRPr>
          </a:p>
        </p:txBody>
      </p:sp>
      <p:sp>
        <p:nvSpPr>
          <p:cNvPr id="19" name="Rectangle 18">
            <a:extLst>
              <a:ext uri="{FF2B5EF4-FFF2-40B4-BE49-F238E27FC236}">
                <a16:creationId xmlns:a16="http://schemas.microsoft.com/office/drawing/2014/main" id="{A9E8433B-15DB-D669-57E3-3FCE109CEC4B}"/>
              </a:ext>
            </a:extLst>
          </p:cNvPr>
          <p:cNvSpPr/>
          <p:nvPr/>
        </p:nvSpPr>
        <p:spPr>
          <a:xfrm>
            <a:off x="3950083" y="2784988"/>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20" name="Rectangle 19">
            <a:extLst>
              <a:ext uri="{FF2B5EF4-FFF2-40B4-BE49-F238E27FC236}">
                <a16:creationId xmlns:a16="http://schemas.microsoft.com/office/drawing/2014/main" id="{89E1E20F-D808-0D6C-BFE6-E5012D847224}"/>
              </a:ext>
            </a:extLst>
          </p:cNvPr>
          <p:cNvSpPr/>
          <p:nvPr/>
        </p:nvSpPr>
        <p:spPr>
          <a:xfrm>
            <a:off x="4539287" y="2784988"/>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3</a:t>
            </a:r>
            <a:endParaRPr lang="en-SG" sz="1800" dirty="0">
              <a:latin typeface="Montserrat SemiBold" pitchFamily="2" charset="0"/>
              <a:cs typeface="Poppins" panose="00000500000000000000" pitchFamily="2" charset="0"/>
            </a:endParaRPr>
          </a:p>
        </p:txBody>
      </p:sp>
      <p:sp>
        <p:nvSpPr>
          <p:cNvPr id="21" name="Rectangle 20">
            <a:extLst>
              <a:ext uri="{FF2B5EF4-FFF2-40B4-BE49-F238E27FC236}">
                <a16:creationId xmlns:a16="http://schemas.microsoft.com/office/drawing/2014/main" id="{14A1310E-42F0-B46A-E4ED-50E219CC66FF}"/>
              </a:ext>
            </a:extLst>
          </p:cNvPr>
          <p:cNvSpPr/>
          <p:nvPr/>
        </p:nvSpPr>
        <p:spPr>
          <a:xfrm>
            <a:off x="5128491" y="2784988"/>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22" name="Rectangle 21">
            <a:extLst>
              <a:ext uri="{FF2B5EF4-FFF2-40B4-BE49-F238E27FC236}">
                <a16:creationId xmlns:a16="http://schemas.microsoft.com/office/drawing/2014/main" id="{1D1E4787-3347-84FC-119C-E4F3F144D15B}"/>
              </a:ext>
            </a:extLst>
          </p:cNvPr>
          <p:cNvSpPr/>
          <p:nvPr/>
        </p:nvSpPr>
        <p:spPr>
          <a:xfrm>
            <a:off x="5717695" y="2784988"/>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3</a:t>
            </a:r>
            <a:endParaRPr lang="en-SG" sz="1800" dirty="0">
              <a:latin typeface="Montserrat SemiBold" pitchFamily="2" charset="0"/>
              <a:cs typeface="Poppins" panose="00000500000000000000" pitchFamily="2" charset="0"/>
            </a:endParaRPr>
          </a:p>
        </p:txBody>
      </p:sp>
      <p:sp>
        <p:nvSpPr>
          <p:cNvPr id="24" name="Rectangle 23">
            <a:extLst>
              <a:ext uri="{FF2B5EF4-FFF2-40B4-BE49-F238E27FC236}">
                <a16:creationId xmlns:a16="http://schemas.microsoft.com/office/drawing/2014/main" id="{02B64AB6-4735-15A4-61B1-4401FEC59072}"/>
              </a:ext>
            </a:extLst>
          </p:cNvPr>
          <p:cNvSpPr/>
          <p:nvPr/>
        </p:nvSpPr>
        <p:spPr>
          <a:xfrm>
            <a:off x="6306900" y="2784988"/>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Tree>
    <p:extLst>
      <p:ext uri="{BB962C8B-B14F-4D97-AF65-F5344CB8AC3E}">
        <p14:creationId xmlns:p14="http://schemas.microsoft.com/office/powerpoint/2010/main" val="1077561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22" name="Rectangle 21">
            <a:extLst>
              <a:ext uri="{FF2B5EF4-FFF2-40B4-BE49-F238E27FC236}">
                <a16:creationId xmlns:a16="http://schemas.microsoft.com/office/drawing/2014/main" id="{1D1E4787-3347-84FC-119C-E4F3F144D15B}"/>
              </a:ext>
            </a:extLst>
          </p:cNvPr>
          <p:cNvSpPr/>
          <p:nvPr/>
        </p:nvSpPr>
        <p:spPr>
          <a:xfrm>
            <a:off x="2182471" y="2784988"/>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3</a:t>
            </a:r>
            <a:endParaRPr lang="en-SG" sz="1800" dirty="0">
              <a:latin typeface="Montserrat SemiBold" pitchFamily="2" charset="0"/>
              <a:cs typeface="Poppins" panose="00000500000000000000" pitchFamily="2" charset="0"/>
            </a:endParaRPr>
          </a:p>
        </p:txBody>
      </p:sp>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51</a:t>
            </a:fld>
            <a:endParaRPr/>
          </a:p>
        </p:txBody>
      </p:sp>
      <p:sp>
        <p:nvSpPr>
          <p:cNvPr id="13" name="Title 12">
            <a:extLst>
              <a:ext uri="{FF2B5EF4-FFF2-40B4-BE49-F238E27FC236}">
                <a16:creationId xmlns:a16="http://schemas.microsoft.com/office/drawing/2014/main" id="{A5E0F86A-F246-0551-98A6-14650184858D}"/>
              </a:ext>
            </a:extLst>
          </p:cNvPr>
          <p:cNvSpPr>
            <a:spLocks noGrp="1"/>
          </p:cNvSpPr>
          <p:nvPr>
            <p:ph type="title" idx="3"/>
          </p:nvPr>
        </p:nvSpPr>
        <p:spPr/>
        <p:txBody>
          <a:bodyPr/>
          <a:lstStyle/>
          <a:p>
            <a:r>
              <a:rPr lang="en" sz="2600" dirty="0"/>
              <a:t>2. Coupon Chaos</a:t>
            </a:r>
            <a:endParaRPr lang="en-SG" sz="2600" dirty="0"/>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47890"/>
            <a:ext cx="754802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2000" dirty="0">
              <a:latin typeface="Montserrat SemiBold" pitchFamily="2" charset="0"/>
            </a:endParaRPr>
          </a:p>
        </p:txBody>
      </p:sp>
      <p:sp>
        <p:nvSpPr>
          <p:cNvPr id="23" name="Google Shape;336;p36">
            <a:extLst>
              <a:ext uri="{FF2B5EF4-FFF2-40B4-BE49-F238E27FC236}">
                <a16:creationId xmlns:a16="http://schemas.microsoft.com/office/drawing/2014/main" id="{57A5A28F-D1FD-63DA-2DAC-74BD28D1D7E9}"/>
              </a:ext>
            </a:extLst>
          </p:cNvPr>
          <p:cNvSpPr txBox="1">
            <a:spLocks/>
          </p:cNvSpPr>
          <p:nvPr/>
        </p:nvSpPr>
        <p:spPr>
          <a:xfrm>
            <a:off x="714000" y="1247890"/>
            <a:ext cx="3429375"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000" dirty="0">
                <a:highlight>
                  <a:srgbClr val="FF9225"/>
                </a:highlight>
                <a:latin typeface="Montserrat SemiBold" pitchFamily="2" charset="0"/>
              </a:rPr>
              <a:t> Method 2 </a:t>
            </a:r>
            <a:r>
              <a:rPr lang="en-US" sz="2000" dirty="0">
                <a:solidFill>
                  <a:schemeClr val="tx1"/>
                </a:solidFill>
                <a:latin typeface="Montserrat SemiBold" pitchFamily="2" charset="0"/>
              </a:rPr>
              <a:t> .</a:t>
            </a:r>
          </a:p>
          <a:p>
            <a:r>
              <a:rPr lang="en-US" sz="1000" dirty="0">
                <a:solidFill>
                  <a:schemeClr val="tx1"/>
                </a:solidFill>
                <a:latin typeface="Montserrat SemiBold" pitchFamily="2" charset="0"/>
              </a:rPr>
              <a:t> </a:t>
            </a:r>
            <a:endParaRPr lang="en-US" sz="900" dirty="0">
              <a:solidFill>
                <a:schemeClr val="tx1"/>
              </a:solidFill>
              <a:latin typeface="Montserrat SemiBold" pitchFamily="2" charset="0"/>
            </a:endParaRPr>
          </a:p>
          <a:p>
            <a:r>
              <a:rPr lang="en-US" sz="2000" dirty="0" err="1">
                <a:latin typeface="Montserrat SemiBold" pitchFamily="2" charset="0"/>
              </a:rPr>
              <a:t>QuickSort</a:t>
            </a:r>
            <a:r>
              <a:rPr lang="en-US" sz="2000" dirty="0">
                <a:latin typeface="Montserrat SemiBold" pitchFamily="2" charset="0"/>
              </a:rPr>
              <a:t> with 3 way partitioning</a:t>
            </a:r>
          </a:p>
        </p:txBody>
      </p:sp>
      <p:sp>
        <p:nvSpPr>
          <p:cNvPr id="2" name="Rectangle 1">
            <a:extLst>
              <a:ext uri="{FF2B5EF4-FFF2-40B4-BE49-F238E27FC236}">
                <a16:creationId xmlns:a16="http://schemas.microsoft.com/office/drawing/2014/main" id="{C866F29F-CCE8-141F-5C0F-549981AED74E}"/>
              </a:ext>
            </a:extLst>
          </p:cNvPr>
          <p:cNvSpPr/>
          <p:nvPr/>
        </p:nvSpPr>
        <p:spPr>
          <a:xfrm>
            <a:off x="3950081" y="2784988"/>
            <a:ext cx="521054" cy="521054"/>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5</a:t>
            </a:r>
            <a:endParaRPr lang="en-SG" sz="1800" dirty="0">
              <a:latin typeface="Montserrat SemiBold" pitchFamily="2" charset="0"/>
              <a:cs typeface="Poppins" panose="00000500000000000000" pitchFamily="2" charset="0"/>
            </a:endParaRPr>
          </a:p>
        </p:txBody>
      </p:sp>
      <p:sp>
        <p:nvSpPr>
          <p:cNvPr id="15" name="Rectangle 14">
            <a:extLst>
              <a:ext uri="{FF2B5EF4-FFF2-40B4-BE49-F238E27FC236}">
                <a16:creationId xmlns:a16="http://schemas.microsoft.com/office/drawing/2014/main" id="{A1186B91-40B6-8726-A3C6-5E1067DE1B43}"/>
              </a:ext>
            </a:extLst>
          </p:cNvPr>
          <p:cNvSpPr/>
          <p:nvPr/>
        </p:nvSpPr>
        <p:spPr>
          <a:xfrm>
            <a:off x="5717695" y="2784988"/>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18" name="Rectangle 17">
            <a:extLst>
              <a:ext uri="{FF2B5EF4-FFF2-40B4-BE49-F238E27FC236}">
                <a16:creationId xmlns:a16="http://schemas.microsoft.com/office/drawing/2014/main" id="{AE6C313E-DB2B-7C29-F1F0-F39BCBF47599}"/>
              </a:ext>
            </a:extLst>
          </p:cNvPr>
          <p:cNvSpPr/>
          <p:nvPr/>
        </p:nvSpPr>
        <p:spPr>
          <a:xfrm>
            <a:off x="3360876" y="2784988"/>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5</a:t>
            </a:r>
            <a:endParaRPr lang="en-SG" sz="1800" dirty="0">
              <a:latin typeface="Montserrat SemiBold" pitchFamily="2" charset="0"/>
              <a:cs typeface="Poppins" panose="00000500000000000000" pitchFamily="2" charset="0"/>
            </a:endParaRPr>
          </a:p>
        </p:txBody>
      </p:sp>
      <p:sp>
        <p:nvSpPr>
          <p:cNvPr id="19" name="Rectangle 18">
            <a:extLst>
              <a:ext uri="{FF2B5EF4-FFF2-40B4-BE49-F238E27FC236}">
                <a16:creationId xmlns:a16="http://schemas.microsoft.com/office/drawing/2014/main" id="{A9E8433B-15DB-D669-57E3-3FCE109CEC4B}"/>
              </a:ext>
            </a:extLst>
          </p:cNvPr>
          <p:cNvSpPr/>
          <p:nvPr/>
        </p:nvSpPr>
        <p:spPr>
          <a:xfrm>
            <a:off x="4539286" y="2784988"/>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20" name="Rectangle 19">
            <a:extLst>
              <a:ext uri="{FF2B5EF4-FFF2-40B4-BE49-F238E27FC236}">
                <a16:creationId xmlns:a16="http://schemas.microsoft.com/office/drawing/2014/main" id="{89E1E20F-D808-0D6C-BFE6-E5012D847224}"/>
              </a:ext>
            </a:extLst>
          </p:cNvPr>
          <p:cNvSpPr/>
          <p:nvPr/>
        </p:nvSpPr>
        <p:spPr>
          <a:xfrm>
            <a:off x="2771673" y="2784988"/>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3</a:t>
            </a:r>
            <a:endParaRPr lang="en-SG" sz="1800" dirty="0">
              <a:latin typeface="Montserrat SemiBold" pitchFamily="2" charset="0"/>
              <a:cs typeface="Poppins" panose="00000500000000000000" pitchFamily="2" charset="0"/>
            </a:endParaRPr>
          </a:p>
        </p:txBody>
      </p:sp>
      <p:sp>
        <p:nvSpPr>
          <p:cNvPr id="21" name="Rectangle 20">
            <a:extLst>
              <a:ext uri="{FF2B5EF4-FFF2-40B4-BE49-F238E27FC236}">
                <a16:creationId xmlns:a16="http://schemas.microsoft.com/office/drawing/2014/main" id="{14A1310E-42F0-B46A-E4ED-50E219CC66FF}"/>
              </a:ext>
            </a:extLst>
          </p:cNvPr>
          <p:cNvSpPr/>
          <p:nvPr/>
        </p:nvSpPr>
        <p:spPr>
          <a:xfrm>
            <a:off x="5128491" y="2784988"/>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24" name="Rectangle 23">
            <a:extLst>
              <a:ext uri="{FF2B5EF4-FFF2-40B4-BE49-F238E27FC236}">
                <a16:creationId xmlns:a16="http://schemas.microsoft.com/office/drawing/2014/main" id="{02B64AB6-4735-15A4-61B1-4401FEC59072}"/>
              </a:ext>
            </a:extLst>
          </p:cNvPr>
          <p:cNvSpPr/>
          <p:nvPr/>
        </p:nvSpPr>
        <p:spPr>
          <a:xfrm>
            <a:off x="6306900" y="2784988"/>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Tree>
    <p:extLst>
      <p:ext uri="{BB962C8B-B14F-4D97-AF65-F5344CB8AC3E}">
        <p14:creationId xmlns:p14="http://schemas.microsoft.com/office/powerpoint/2010/main" val="21493802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22" name="Rectangle 21">
            <a:extLst>
              <a:ext uri="{FF2B5EF4-FFF2-40B4-BE49-F238E27FC236}">
                <a16:creationId xmlns:a16="http://schemas.microsoft.com/office/drawing/2014/main" id="{1D1E4787-3347-84FC-119C-E4F3F144D15B}"/>
              </a:ext>
            </a:extLst>
          </p:cNvPr>
          <p:cNvSpPr/>
          <p:nvPr/>
        </p:nvSpPr>
        <p:spPr>
          <a:xfrm>
            <a:off x="2182471" y="2784988"/>
            <a:ext cx="521054" cy="52105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3</a:t>
            </a:r>
            <a:endParaRPr lang="en-SG" sz="1800" dirty="0">
              <a:latin typeface="Montserrat SemiBold" pitchFamily="2" charset="0"/>
              <a:cs typeface="Poppins" panose="00000500000000000000" pitchFamily="2" charset="0"/>
            </a:endParaRPr>
          </a:p>
        </p:txBody>
      </p:sp>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52</a:t>
            </a:fld>
            <a:endParaRPr/>
          </a:p>
        </p:txBody>
      </p:sp>
      <p:sp>
        <p:nvSpPr>
          <p:cNvPr id="13" name="Title 12">
            <a:extLst>
              <a:ext uri="{FF2B5EF4-FFF2-40B4-BE49-F238E27FC236}">
                <a16:creationId xmlns:a16="http://schemas.microsoft.com/office/drawing/2014/main" id="{A5E0F86A-F246-0551-98A6-14650184858D}"/>
              </a:ext>
            </a:extLst>
          </p:cNvPr>
          <p:cNvSpPr>
            <a:spLocks noGrp="1"/>
          </p:cNvSpPr>
          <p:nvPr>
            <p:ph type="title" idx="3"/>
          </p:nvPr>
        </p:nvSpPr>
        <p:spPr/>
        <p:txBody>
          <a:bodyPr/>
          <a:lstStyle/>
          <a:p>
            <a:r>
              <a:rPr lang="en" sz="2600" dirty="0"/>
              <a:t>2. Coupon Chaos</a:t>
            </a:r>
            <a:endParaRPr lang="en-SG" sz="2600" dirty="0"/>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47890"/>
            <a:ext cx="754802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2000" dirty="0">
              <a:latin typeface="Montserrat SemiBold" pitchFamily="2" charset="0"/>
            </a:endParaRPr>
          </a:p>
        </p:txBody>
      </p:sp>
      <p:sp>
        <p:nvSpPr>
          <p:cNvPr id="23" name="Google Shape;336;p36">
            <a:extLst>
              <a:ext uri="{FF2B5EF4-FFF2-40B4-BE49-F238E27FC236}">
                <a16:creationId xmlns:a16="http://schemas.microsoft.com/office/drawing/2014/main" id="{57A5A28F-D1FD-63DA-2DAC-74BD28D1D7E9}"/>
              </a:ext>
            </a:extLst>
          </p:cNvPr>
          <p:cNvSpPr txBox="1">
            <a:spLocks/>
          </p:cNvSpPr>
          <p:nvPr/>
        </p:nvSpPr>
        <p:spPr>
          <a:xfrm>
            <a:off x="714000" y="1247890"/>
            <a:ext cx="3429375"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000" dirty="0">
                <a:highlight>
                  <a:srgbClr val="FF9225"/>
                </a:highlight>
                <a:latin typeface="Montserrat SemiBold" pitchFamily="2" charset="0"/>
              </a:rPr>
              <a:t> Method 2 </a:t>
            </a:r>
            <a:r>
              <a:rPr lang="en-US" sz="2000" dirty="0">
                <a:solidFill>
                  <a:schemeClr val="tx1"/>
                </a:solidFill>
                <a:latin typeface="Montserrat SemiBold" pitchFamily="2" charset="0"/>
              </a:rPr>
              <a:t> .</a:t>
            </a:r>
          </a:p>
          <a:p>
            <a:r>
              <a:rPr lang="en-US" sz="1000" dirty="0">
                <a:solidFill>
                  <a:schemeClr val="tx1"/>
                </a:solidFill>
                <a:latin typeface="Montserrat SemiBold" pitchFamily="2" charset="0"/>
              </a:rPr>
              <a:t> </a:t>
            </a:r>
            <a:endParaRPr lang="en-US" sz="900" dirty="0">
              <a:solidFill>
                <a:schemeClr val="tx1"/>
              </a:solidFill>
              <a:latin typeface="Montserrat SemiBold" pitchFamily="2" charset="0"/>
            </a:endParaRPr>
          </a:p>
          <a:p>
            <a:r>
              <a:rPr lang="en-US" sz="2000" dirty="0" err="1">
                <a:latin typeface="Montserrat SemiBold" pitchFamily="2" charset="0"/>
              </a:rPr>
              <a:t>QuickSort</a:t>
            </a:r>
            <a:r>
              <a:rPr lang="en-US" sz="2000" dirty="0">
                <a:latin typeface="Montserrat SemiBold" pitchFamily="2" charset="0"/>
              </a:rPr>
              <a:t> with 3 way partitioning</a:t>
            </a:r>
          </a:p>
        </p:txBody>
      </p:sp>
      <p:sp>
        <p:nvSpPr>
          <p:cNvPr id="2" name="Rectangle 1">
            <a:extLst>
              <a:ext uri="{FF2B5EF4-FFF2-40B4-BE49-F238E27FC236}">
                <a16:creationId xmlns:a16="http://schemas.microsoft.com/office/drawing/2014/main" id="{C866F29F-CCE8-141F-5C0F-549981AED74E}"/>
              </a:ext>
            </a:extLst>
          </p:cNvPr>
          <p:cNvSpPr/>
          <p:nvPr/>
        </p:nvSpPr>
        <p:spPr>
          <a:xfrm>
            <a:off x="3950081" y="2784988"/>
            <a:ext cx="521054" cy="52105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5</a:t>
            </a:r>
            <a:endParaRPr lang="en-SG" sz="1800" dirty="0">
              <a:latin typeface="Montserrat SemiBold" pitchFamily="2" charset="0"/>
              <a:cs typeface="Poppins" panose="00000500000000000000" pitchFamily="2" charset="0"/>
            </a:endParaRPr>
          </a:p>
        </p:txBody>
      </p:sp>
      <p:sp>
        <p:nvSpPr>
          <p:cNvPr id="15" name="Rectangle 14">
            <a:extLst>
              <a:ext uri="{FF2B5EF4-FFF2-40B4-BE49-F238E27FC236}">
                <a16:creationId xmlns:a16="http://schemas.microsoft.com/office/drawing/2014/main" id="{A1186B91-40B6-8726-A3C6-5E1067DE1B43}"/>
              </a:ext>
            </a:extLst>
          </p:cNvPr>
          <p:cNvSpPr/>
          <p:nvPr/>
        </p:nvSpPr>
        <p:spPr>
          <a:xfrm>
            <a:off x="5717695" y="2784988"/>
            <a:ext cx="521054" cy="52105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18" name="Rectangle 17">
            <a:extLst>
              <a:ext uri="{FF2B5EF4-FFF2-40B4-BE49-F238E27FC236}">
                <a16:creationId xmlns:a16="http://schemas.microsoft.com/office/drawing/2014/main" id="{AE6C313E-DB2B-7C29-F1F0-F39BCBF47599}"/>
              </a:ext>
            </a:extLst>
          </p:cNvPr>
          <p:cNvSpPr/>
          <p:nvPr/>
        </p:nvSpPr>
        <p:spPr>
          <a:xfrm>
            <a:off x="3360876" y="2784988"/>
            <a:ext cx="521054" cy="52105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5</a:t>
            </a:r>
            <a:endParaRPr lang="en-SG" sz="1800" dirty="0">
              <a:latin typeface="Montserrat SemiBold" pitchFamily="2" charset="0"/>
              <a:cs typeface="Poppins" panose="00000500000000000000" pitchFamily="2" charset="0"/>
            </a:endParaRPr>
          </a:p>
        </p:txBody>
      </p:sp>
      <p:sp>
        <p:nvSpPr>
          <p:cNvPr id="19" name="Rectangle 18">
            <a:extLst>
              <a:ext uri="{FF2B5EF4-FFF2-40B4-BE49-F238E27FC236}">
                <a16:creationId xmlns:a16="http://schemas.microsoft.com/office/drawing/2014/main" id="{A9E8433B-15DB-D669-57E3-3FCE109CEC4B}"/>
              </a:ext>
            </a:extLst>
          </p:cNvPr>
          <p:cNvSpPr/>
          <p:nvPr/>
        </p:nvSpPr>
        <p:spPr>
          <a:xfrm>
            <a:off x="4539286" y="2784988"/>
            <a:ext cx="521054" cy="52105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20" name="Rectangle 19">
            <a:extLst>
              <a:ext uri="{FF2B5EF4-FFF2-40B4-BE49-F238E27FC236}">
                <a16:creationId xmlns:a16="http://schemas.microsoft.com/office/drawing/2014/main" id="{89E1E20F-D808-0D6C-BFE6-E5012D847224}"/>
              </a:ext>
            </a:extLst>
          </p:cNvPr>
          <p:cNvSpPr/>
          <p:nvPr/>
        </p:nvSpPr>
        <p:spPr>
          <a:xfrm>
            <a:off x="2771673" y="2784988"/>
            <a:ext cx="521054" cy="52105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3</a:t>
            </a:r>
            <a:endParaRPr lang="en-SG" sz="1800" dirty="0">
              <a:latin typeface="Montserrat SemiBold" pitchFamily="2" charset="0"/>
              <a:cs typeface="Poppins" panose="00000500000000000000" pitchFamily="2" charset="0"/>
            </a:endParaRPr>
          </a:p>
        </p:txBody>
      </p:sp>
      <p:sp>
        <p:nvSpPr>
          <p:cNvPr id="21" name="Rectangle 20">
            <a:extLst>
              <a:ext uri="{FF2B5EF4-FFF2-40B4-BE49-F238E27FC236}">
                <a16:creationId xmlns:a16="http://schemas.microsoft.com/office/drawing/2014/main" id="{14A1310E-42F0-B46A-E4ED-50E219CC66FF}"/>
              </a:ext>
            </a:extLst>
          </p:cNvPr>
          <p:cNvSpPr/>
          <p:nvPr/>
        </p:nvSpPr>
        <p:spPr>
          <a:xfrm>
            <a:off x="5128491" y="2784988"/>
            <a:ext cx="521054" cy="52105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24" name="Rectangle 23">
            <a:extLst>
              <a:ext uri="{FF2B5EF4-FFF2-40B4-BE49-F238E27FC236}">
                <a16:creationId xmlns:a16="http://schemas.microsoft.com/office/drawing/2014/main" id="{02B64AB6-4735-15A4-61B1-4401FEC59072}"/>
              </a:ext>
            </a:extLst>
          </p:cNvPr>
          <p:cNvSpPr/>
          <p:nvPr/>
        </p:nvSpPr>
        <p:spPr>
          <a:xfrm>
            <a:off x="6306900" y="2784988"/>
            <a:ext cx="521054" cy="52105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Tree>
    <p:extLst>
      <p:ext uri="{BB962C8B-B14F-4D97-AF65-F5344CB8AC3E}">
        <p14:creationId xmlns:p14="http://schemas.microsoft.com/office/powerpoint/2010/main" val="1689745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53</a:t>
            </a:fld>
            <a:endParaRPr/>
          </a:p>
        </p:txBody>
      </p:sp>
      <p:sp>
        <p:nvSpPr>
          <p:cNvPr id="13" name="Title 12">
            <a:extLst>
              <a:ext uri="{FF2B5EF4-FFF2-40B4-BE49-F238E27FC236}">
                <a16:creationId xmlns:a16="http://schemas.microsoft.com/office/drawing/2014/main" id="{A5E0F86A-F246-0551-98A6-14650184858D}"/>
              </a:ext>
            </a:extLst>
          </p:cNvPr>
          <p:cNvSpPr>
            <a:spLocks noGrp="1"/>
          </p:cNvSpPr>
          <p:nvPr>
            <p:ph type="title" idx="3"/>
          </p:nvPr>
        </p:nvSpPr>
        <p:spPr/>
        <p:txBody>
          <a:bodyPr/>
          <a:lstStyle/>
          <a:p>
            <a:r>
              <a:rPr lang="en" sz="2600" dirty="0"/>
              <a:t>2. Coupon Chaos</a:t>
            </a:r>
            <a:endParaRPr lang="en-SG" sz="2600" dirty="0"/>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47890"/>
            <a:ext cx="754802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2000" dirty="0">
              <a:latin typeface="Montserrat SemiBold" pitchFamily="2" charset="0"/>
            </a:endParaRPr>
          </a:p>
        </p:txBody>
      </p:sp>
      <p:sp>
        <p:nvSpPr>
          <p:cNvPr id="23" name="Google Shape;336;p36">
            <a:extLst>
              <a:ext uri="{FF2B5EF4-FFF2-40B4-BE49-F238E27FC236}">
                <a16:creationId xmlns:a16="http://schemas.microsoft.com/office/drawing/2014/main" id="{57A5A28F-D1FD-63DA-2DAC-74BD28D1D7E9}"/>
              </a:ext>
            </a:extLst>
          </p:cNvPr>
          <p:cNvSpPr txBox="1">
            <a:spLocks/>
          </p:cNvSpPr>
          <p:nvPr/>
        </p:nvSpPr>
        <p:spPr>
          <a:xfrm>
            <a:off x="714000" y="1247890"/>
            <a:ext cx="533011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000" dirty="0">
                <a:highlight>
                  <a:srgbClr val="FF9225"/>
                </a:highlight>
                <a:latin typeface="Montserrat SemiBold" pitchFamily="2" charset="0"/>
              </a:rPr>
              <a:t> Method 3 </a:t>
            </a:r>
            <a:r>
              <a:rPr lang="en-US" sz="2000" dirty="0">
                <a:solidFill>
                  <a:schemeClr val="tx1"/>
                </a:solidFill>
                <a:latin typeface="Montserrat SemiBold" pitchFamily="2" charset="0"/>
              </a:rPr>
              <a:t> .</a:t>
            </a:r>
          </a:p>
          <a:p>
            <a:r>
              <a:rPr lang="en-US" sz="1000" dirty="0">
                <a:solidFill>
                  <a:schemeClr val="tx1"/>
                </a:solidFill>
                <a:latin typeface="Montserrat SemiBold" pitchFamily="2" charset="0"/>
              </a:rPr>
              <a:t> </a:t>
            </a:r>
            <a:endParaRPr lang="en-US" sz="900" dirty="0">
              <a:solidFill>
                <a:schemeClr val="tx1"/>
              </a:solidFill>
              <a:latin typeface="Montserrat SemiBold" pitchFamily="2" charset="0"/>
            </a:endParaRPr>
          </a:p>
        </p:txBody>
      </p:sp>
      <p:pic>
        <p:nvPicPr>
          <p:cNvPr id="2050" name="Picture 2" descr="Hash tables are the answer to everything! | by Sanjeev Sharma | Medium">
            <a:extLst>
              <a:ext uri="{FF2B5EF4-FFF2-40B4-BE49-F238E27FC236}">
                <a16:creationId xmlns:a16="http://schemas.microsoft.com/office/drawing/2014/main" id="{E71A58F5-09CF-FF1B-545D-30CC4D88A3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5939" y="1304925"/>
            <a:ext cx="3649421" cy="3190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00160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54</a:t>
            </a:fld>
            <a:endParaRPr/>
          </a:p>
        </p:txBody>
      </p:sp>
      <p:sp>
        <p:nvSpPr>
          <p:cNvPr id="13" name="Title 12">
            <a:extLst>
              <a:ext uri="{FF2B5EF4-FFF2-40B4-BE49-F238E27FC236}">
                <a16:creationId xmlns:a16="http://schemas.microsoft.com/office/drawing/2014/main" id="{A5E0F86A-F246-0551-98A6-14650184858D}"/>
              </a:ext>
            </a:extLst>
          </p:cNvPr>
          <p:cNvSpPr>
            <a:spLocks noGrp="1"/>
          </p:cNvSpPr>
          <p:nvPr>
            <p:ph type="title" idx="3"/>
          </p:nvPr>
        </p:nvSpPr>
        <p:spPr/>
        <p:txBody>
          <a:bodyPr/>
          <a:lstStyle/>
          <a:p>
            <a:r>
              <a:rPr lang="en" sz="2600" dirty="0"/>
              <a:t>2. Coupon Chaos</a:t>
            </a:r>
            <a:endParaRPr lang="en-SG" sz="2600" dirty="0"/>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47890"/>
            <a:ext cx="754802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2000" dirty="0">
              <a:latin typeface="Montserrat SemiBold" pitchFamily="2" charset="0"/>
            </a:endParaRPr>
          </a:p>
        </p:txBody>
      </p:sp>
      <p:sp>
        <p:nvSpPr>
          <p:cNvPr id="23" name="Google Shape;336;p36">
            <a:extLst>
              <a:ext uri="{FF2B5EF4-FFF2-40B4-BE49-F238E27FC236}">
                <a16:creationId xmlns:a16="http://schemas.microsoft.com/office/drawing/2014/main" id="{57A5A28F-D1FD-63DA-2DAC-74BD28D1D7E9}"/>
              </a:ext>
            </a:extLst>
          </p:cNvPr>
          <p:cNvSpPr txBox="1">
            <a:spLocks/>
          </p:cNvSpPr>
          <p:nvPr/>
        </p:nvSpPr>
        <p:spPr>
          <a:xfrm>
            <a:off x="714000" y="1247890"/>
            <a:ext cx="533011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000" dirty="0">
                <a:highlight>
                  <a:srgbClr val="FF9225"/>
                </a:highlight>
                <a:latin typeface="Montserrat SemiBold" pitchFamily="2" charset="0"/>
              </a:rPr>
              <a:t> Method 3 </a:t>
            </a:r>
            <a:r>
              <a:rPr lang="en-US" sz="2000" dirty="0">
                <a:solidFill>
                  <a:schemeClr val="tx1"/>
                </a:solidFill>
                <a:latin typeface="Montserrat SemiBold" pitchFamily="2" charset="0"/>
              </a:rPr>
              <a:t> .</a:t>
            </a:r>
          </a:p>
          <a:p>
            <a:r>
              <a:rPr lang="en-US" sz="1000" dirty="0">
                <a:solidFill>
                  <a:schemeClr val="tx1"/>
                </a:solidFill>
                <a:latin typeface="Montserrat SemiBold" pitchFamily="2" charset="0"/>
              </a:rPr>
              <a:t> </a:t>
            </a:r>
            <a:endParaRPr lang="en-US" sz="900" dirty="0">
              <a:solidFill>
                <a:schemeClr val="tx1"/>
              </a:solidFill>
              <a:latin typeface="Montserrat SemiBold" pitchFamily="2" charset="0"/>
            </a:endParaRPr>
          </a:p>
          <a:p>
            <a:r>
              <a:rPr lang="en-US" sz="2000" dirty="0">
                <a:latin typeface="Montserrat SemiBold" pitchFamily="2" charset="0"/>
              </a:rPr>
              <a:t>Hash Table to store the count of each key, List to store all keys we found</a:t>
            </a:r>
          </a:p>
        </p:txBody>
      </p:sp>
      <p:sp>
        <p:nvSpPr>
          <p:cNvPr id="3" name="Rectangle 2">
            <a:extLst>
              <a:ext uri="{FF2B5EF4-FFF2-40B4-BE49-F238E27FC236}">
                <a16:creationId xmlns:a16="http://schemas.microsoft.com/office/drawing/2014/main" id="{8180B180-8521-E91F-BD37-63C6D83724C3}"/>
              </a:ext>
            </a:extLst>
          </p:cNvPr>
          <p:cNvSpPr/>
          <p:nvPr/>
        </p:nvSpPr>
        <p:spPr>
          <a:xfrm>
            <a:off x="2124105" y="2767201"/>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5</a:t>
            </a:r>
            <a:endParaRPr lang="en-SG" sz="1800" dirty="0">
              <a:latin typeface="Montserrat SemiBold" pitchFamily="2" charset="0"/>
              <a:cs typeface="Poppins" panose="00000500000000000000" pitchFamily="2" charset="0"/>
            </a:endParaRPr>
          </a:p>
        </p:txBody>
      </p:sp>
      <p:sp>
        <p:nvSpPr>
          <p:cNvPr id="4" name="Rectangle 3">
            <a:extLst>
              <a:ext uri="{FF2B5EF4-FFF2-40B4-BE49-F238E27FC236}">
                <a16:creationId xmlns:a16="http://schemas.microsoft.com/office/drawing/2014/main" id="{F243B6E1-78A5-A788-6D84-97734A44F503}"/>
              </a:ext>
            </a:extLst>
          </p:cNvPr>
          <p:cNvSpPr/>
          <p:nvPr/>
        </p:nvSpPr>
        <p:spPr>
          <a:xfrm>
            <a:off x="2713309" y="2767201"/>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5" name="Rectangle 4">
            <a:extLst>
              <a:ext uri="{FF2B5EF4-FFF2-40B4-BE49-F238E27FC236}">
                <a16:creationId xmlns:a16="http://schemas.microsoft.com/office/drawing/2014/main" id="{96B4758E-06D2-3D99-190A-DA4BB1128821}"/>
              </a:ext>
            </a:extLst>
          </p:cNvPr>
          <p:cNvSpPr/>
          <p:nvPr/>
        </p:nvSpPr>
        <p:spPr>
          <a:xfrm>
            <a:off x="3302513" y="2767201"/>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5</a:t>
            </a:r>
            <a:endParaRPr lang="en-SG" sz="1800" dirty="0">
              <a:latin typeface="Montserrat SemiBold" pitchFamily="2" charset="0"/>
              <a:cs typeface="Poppins" panose="00000500000000000000" pitchFamily="2" charset="0"/>
            </a:endParaRPr>
          </a:p>
        </p:txBody>
      </p:sp>
      <p:sp>
        <p:nvSpPr>
          <p:cNvPr id="7" name="Rectangle 6">
            <a:extLst>
              <a:ext uri="{FF2B5EF4-FFF2-40B4-BE49-F238E27FC236}">
                <a16:creationId xmlns:a16="http://schemas.microsoft.com/office/drawing/2014/main" id="{F8C430C4-4724-172E-04AC-184838F0C78C}"/>
              </a:ext>
            </a:extLst>
          </p:cNvPr>
          <p:cNvSpPr/>
          <p:nvPr/>
        </p:nvSpPr>
        <p:spPr>
          <a:xfrm>
            <a:off x="3891717" y="2767201"/>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8" name="Rectangle 7">
            <a:extLst>
              <a:ext uri="{FF2B5EF4-FFF2-40B4-BE49-F238E27FC236}">
                <a16:creationId xmlns:a16="http://schemas.microsoft.com/office/drawing/2014/main" id="{C77E46BF-4AEF-6A06-C59F-480014DC3352}"/>
              </a:ext>
            </a:extLst>
          </p:cNvPr>
          <p:cNvSpPr/>
          <p:nvPr/>
        </p:nvSpPr>
        <p:spPr>
          <a:xfrm>
            <a:off x="4480921" y="2767201"/>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3</a:t>
            </a:r>
            <a:endParaRPr lang="en-SG" sz="1800" dirty="0">
              <a:latin typeface="Montserrat SemiBold" pitchFamily="2" charset="0"/>
              <a:cs typeface="Poppins" panose="00000500000000000000" pitchFamily="2" charset="0"/>
            </a:endParaRPr>
          </a:p>
        </p:txBody>
      </p:sp>
      <p:sp>
        <p:nvSpPr>
          <p:cNvPr id="9" name="Rectangle 8">
            <a:extLst>
              <a:ext uri="{FF2B5EF4-FFF2-40B4-BE49-F238E27FC236}">
                <a16:creationId xmlns:a16="http://schemas.microsoft.com/office/drawing/2014/main" id="{4D57341C-801C-DBC9-8A6B-8C43AEBBA6E2}"/>
              </a:ext>
            </a:extLst>
          </p:cNvPr>
          <p:cNvSpPr/>
          <p:nvPr/>
        </p:nvSpPr>
        <p:spPr>
          <a:xfrm>
            <a:off x="5070125" y="2767201"/>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10" name="Rectangle 9">
            <a:extLst>
              <a:ext uri="{FF2B5EF4-FFF2-40B4-BE49-F238E27FC236}">
                <a16:creationId xmlns:a16="http://schemas.microsoft.com/office/drawing/2014/main" id="{A73721EE-DDAB-84EC-8A50-7DF4B0DC1E77}"/>
              </a:ext>
            </a:extLst>
          </p:cNvPr>
          <p:cNvSpPr/>
          <p:nvPr/>
        </p:nvSpPr>
        <p:spPr>
          <a:xfrm>
            <a:off x="5659329" y="2767201"/>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3</a:t>
            </a:r>
            <a:endParaRPr lang="en-SG" sz="1800" dirty="0">
              <a:latin typeface="Montserrat SemiBold" pitchFamily="2" charset="0"/>
              <a:cs typeface="Poppins" panose="00000500000000000000" pitchFamily="2" charset="0"/>
            </a:endParaRPr>
          </a:p>
        </p:txBody>
      </p:sp>
      <p:sp>
        <p:nvSpPr>
          <p:cNvPr id="11" name="Rectangle 10">
            <a:extLst>
              <a:ext uri="{FF2B5EF4-FFF2-40B4-BE49-F238E27FC236}">
                <a16:creationId xmlns:a16="http://schemas.microsoft.com/office/drawing/2014/main" id="{171CDBD7-FABA-C271-0C90-B07988030597}"/>
              </a:ext>
            </a:extLst>
          </p:cNvPr>
          <p:cNvSpPr/>
          <p:nvPr/>
        </p:nvSpPr>
        <p:spPr>
          <a:xfrm>
            <a:off x="6248534" y="2767201"/>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Tree>
    <p:extLst>
      <p:ext uri="{BB962C8B-B14F-4D97-AF65-F5344CB8AC3E}">
        <p14:creationId xmlns:p14="http://schemas.microsoft.com/office/powerpoint/2010/main" val="32133310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 name="Rectangle 32">
            <a:extLst>
              <a:ext uri="{FF2B5EF4-FFF2-40B4-BE49-F238E27FC236}">
                <a16:creationId xmlns:a16="http://schemas.microsoft.com/office/drawing/2014/main" id="{0E65F7E1-65F3-B24B-F045-5A55ECC8DD4D}"/>
              </a:ext>
            </a:extLst>
          </p:cNvPr>
          <p:cNvSpPr/>
          <p:nvPr/>
        </p:nvSpPr>
        <p:spPr>
          <a:xfrm>
            <a:off x="2124105" y="1662552"/>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 name="Rectangle 34">
            <a:extLst>
              <a:ext uri="{FF2B5EF4-FFF2-40B4-BE49-F238E27FC236}">
                <a16:creationId xmlns:a16="http://schemas.microsoft.com/office/drawing/2014/main" id="{CCD693E8-D94E-A76F-20C8-57576C751FC6}"/>
              </a:ext>
            </a:extLst>
          </p:cNvPr>
          <p:cNvSpPr/>
          <p:nvPr/>
        </p:nvSpPr>
        <p:spPr>
          <a:xfrm>
            <a:off x="2713308" y="1662551"/>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6" name="Rectangle 35">
            <a:extLst>
              <a:ext uri="{FF2B5EF4-FFF2-40B4-BE49-F238E27FC236}">
                <a16:creationId xmlns:a16="http://schemas.microsoft.com/office/drawing/2014/main" id="{3B96FE0C-A5F1-8942-AF34-D5ABCC7CC2E4}"/>
              </a:ext>
            </a:extLst>
          </p:cNvPr>
          <p:cNvSpPr/>
          <p:nvPr/>
        </p:nvSpPr>
        <p:spPr>
          <a:xfrm>
            <a:off x="3302511" y="1662550"/>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7" name="Rectangle 36">
            <a:extLst>
              <a:ext uri="{FF2B5EF4-FFF2-40B4-BE49-F238E27FC236}">
                <a16:creationId xmlns:a16="http://schemas.microsoft.com/office/drawing/2014/main" id="{ECA67A7E-C47B-7704-00D1-59E16A2264B4}"/>
              </a:ext>
            </a:extLst>
          </p:cNvPr>
          <p:cNvSpPr/>
          <p:nvPr/>
        </p:nvSpPr>
        <p:spPr>
          <a:xfrm>
            <a:off x="3891714" y="1662549"/>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8" name="Rectangle 37">
            <a:extLst>
              <a:ext uri="{FF2B5EF4-FFF2-40B4-BE49-F238E27FC236}">
                <a16:creationId xmlns:a16="http://schemas.microsoft.com/office/drawing/2014/main" id="{AB5897BA-678C-05D9-D3E9-0D9DD890ADB9}"/>
              </a:ext>
            </a:extLst>
          </p:cNvPr>
          <p:cNvSpPr/>
          <p:nvPr/>
        </p:nvSpPr>
        <p:spPr>
          <a:xfrm>
            <a:off x="4480917" y="1662548"/>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 name="Rectangle 38">
            <a:extLst>
              <a:ext uri="{FF2B5EF4-FFF2-40B4-BE49-F238E27FC236}">
                <a16:creationId xmlns:a16="http://schemas.microsoft.com/office/drawing/2014/main" id="{7E20175A-62EA-A743-2C5F-60E8A03A91C2}"/>
              </a:ext>
            </a:extLst>
          </p:cNvPr>
          <p:cNvSpPr/>
          <p:nvPr/>
        </p:nvSpPr>
        <p:spPr>
          <a:xfrm>
            <a:off x="5070120" y="1662547"/>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0" name="Rectangle 39">
            <a:extLst>
              <a:ext uri="{FF2B5EF4-FFF2-40B4-BE49-F238E27FC236}">
                <a16:creationId xmlns:a16="http://schemas.microsoft.com/office/drawing/2014/main" id="{33D6DE0B-3AB7-CC24-8CAD-41A1F1E066EA}"/>
              </a:ext>
            </a:extLst>
          </p:cNvPr>
          <p:cNvSpPr/>
          <p:nvPr/>
        </p:nvSpPr>
        <p:spPr>
          <a:xfrm>
            <a:off x="5659323" y="1662546"/>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1" name="Rectangle 40">
            <a:extLst>
              <a:ext uri="{FF2B5EF4-FFF2-40B4-BE49-F238E27FC236}">
                <a16:creationId xmlns:a16="http://schemas.microsoft.com/office/drawing/2014/main" id="{4DEF0F1A-95E2-1665-F221-8081753CDDC9}"/>
              </a:ext>
            </a:extLst>
          </p:cNvPr>
          <p:cNvSpPr/>
          <p:nvPr/>
        </p:nvSpPr>
        <p:spPr>
          <a:xfrm>
            <a:off x="6248526" y="1662545"/>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2" name="Rectangle 41">
            <a:extLst>
              <a:ext uri="{FF2B5EF4-FFF2-40B4-BE49-F238E27FC236}">
                <a16:creationId xmlns:a16="http://schemas.microsoft.com/office/drawing/2014/main" id="{486CA2CD-32B5-19B6-8FFA-03A11508F66B}"/>
              </a:ext>
            </a:extLst>
          </p:cNvPr>
          <p:cNvSpPr/>
          <p:nvPr/>
        </p:nvSpPr>
        <p:spPr>
          <a:xfrm>
            <a:off x="2124105" y="2282474"/>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3" name="Rectangle 42">
            <a:extLst>
              <a:ext uri="{FF2B5EF4-FFF2-40B4-BE49-F238E27FC236}">
                <a16:creationId xmlns:a16="http://schemas.microsoft.com/office/drawing/2014/main" id="{0792ADE9-79F9-4341-C426-7807D59BFB16}"/>
              </a:ext>
            </a:extLst>
          </p:cNvPr>
          <p:cNvSpPr/>
          <p:nvPr/>
        </p:nvSpPr>
        <p:spPr>
          <a:xfrm>
            <a:off x="2713308" y="2282473"/>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4" name="Rectangle 43">
            <a:extLst>
              <a:ext uri="{FF2B5EF4-FFF2-40B4-BE49-F238E27FC236}">
                <a16:creationId xmlns:a16="http://schemas.microsoft.com/office/drawing/2014/main" id="{A0F77D10-8E8A-8D65-A39F-5DAA386A90E6}"/>
              </a:ext>
            </a:extLst>
          </p:cNvPr>
          <p:cNvSpPr/>
          <p:nvPr/>
        </p:nvSpPr>
        <p:spPr>
          <a:xfrm>
            <a:off x="3302511" y="2282472"/>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5" name="Rectangle 44">
            <a:extLst>
              <a:ext uri="{FF2B5EF4-FFF2-40B4-BE49-F238E27FC236}">
                <a16:creationId xmlns:a16="http://schemas.microsoft.com/office/drawing/2014/main" id="{5D8A8427-526A-884D-3342-5CC1CFECEC71}"/>
              </a:ext>
            </a:extLst>
          </p:cNvPr>
          <p:cNvSpPr/>
          <p:nvPr/>
        </p:nvSpPr>
        <p:spPr>
          <a:xfrm>
            <a:off x="3891714" y="2282471"/>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6" name="Rectangle 45">
            <a:extLst>
              <a:ext uri="{FF2B5EF4-FFF2-40B4-BE49-F238E27FC236}">
                <a16:creationId xmlns:a16="http://schemas.microsoft.com/office/drawing/2014/main" id="{0753E03D-721A-8B46-9E0D-FAE74BE38438}"/>
              </a:ext>
            </a:extLst>
          </p:cNvPr>
          <p:cNvSpPr/>
          <p:nvPr/>
        </p:nvSpPr>
        <p:spPr>
          <a:xfrm>
            <a:off x="4480917" y="2282470"/>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7" name="Rectangle 46">
            <a:extLst>
              <a:ext uri="{FF2B5EF4-FFF2-40B4-BE49-F238E27FC236}">
                <a16:creationId xmlns:a16="http://schemas.microsoft.com/office/drawing/2014/main" id="{3C562A7D-DEC3-3073-9355-2932ED358D04}"/>
              </a:ext>
            </a:extLst>
          </p:cNvPr>
          <p:cNvSpPr/>
          <p:nvPr/>
        </p:nvSpPr>
        <p:spPr>
          <a:xfrm>
            <a:off x="5070120" y="2282469"/>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8" name="Rectangle 47">
            <a:extLst>
              <a:ext uri="{FF2B5EF4-FFF2-40B4-BE49-F238E27FC236}">
                <a16:creationId xmlns:a16="http://schemas.microsoft.com/office/drawing/2014/main" id="{AF12E719-158E-B1D3-5A08-C6F153846161}"/>
              </a:ext>
            </a:extLst>
          </p:cNvPr>
          <p:cNvSpPr/>
          <p:nvPr/>
        </p:nvSpPr>
        <p:spPr>
          <a:xfrm>
            <a:off x="5659323" y="2282468"/>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9" name="Rectangle 48">
            <a:extLst>
              <a:ext uri="{FF2B5EF4-FFF2-40B4-BE49-F238E27FC236}">
                <a16:creationId xmlns:a16="http://schemas.microsoft.com/office/drawing/2014/main" id="{B8450F57-C75C-1BA2-6B08-19D750AE902F}"/>
              </a:ext>
            </a:extLst>
          </p:cNvPr>
          <p:cNvSpPr/>
          <p:nvPr/>
        </p:nvSpPr>
        <p:spPr>
          <a:xfrm>
            <a:off x="6248526" y="2282467"/>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55</a:t>
            </a:fld>
            <a:endParaRPr/>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47890"/>
            <a:ext cx="754802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2000" dirty="0">
              <a:latin typeface="Montserrat SemiBold" pitchFamily="2" charset="0"/>
            </a:endParaRPr>
          </a:p>
        </p:txBody>
      </p:sp>
      <p:sp>
        <p:nvSpPr>
          <p:cNvPr id="3" name="Rectangle 2">
            <a:extLst>
              <a:ext uri="{FF2B5EF4-FFF2-40B4-BE49-F238E27FC236}">
                <a16:creationId xmlns:a16="http://schemas.microsoft.com/office/drawing/2014/main" id="{8180B180-8521-E91F-BD37-63C6D83724C3}"/>
              </a:ext>
            </a:extLst>
          </p:cNvPr>
          <p:cNvSpPr/>
          <p:nvPr/>
        </p:nvSpPr>
        <p:spPr>
          <a:xfrm>
            <a:off x="2124105" y="776273"/>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5</a:t>
            </a:r>
            <a:endParaRPr lang="en-SG" sz="1800" dirty="0">
              <a:latin typeface="Montserrat SemiBold" pitchFamily="2" charset="0"/>
              <a:cs typeface="Poppins" panose="00000500000000000000" pitchFamily="2" charset="0"/>
            </a:endParaRPr>
          </a:p>
        </p:txBody>
      </p:sp>
      <p:sp>
        <p:nvSpPr>
          <p:cNvPr id="4" name="Rectangle 3">
            <a:extLst>
              <a:ext uri="{FF2B5EF4-FFF2-40B4-BE49-F238E27FC236}">
                <a16:creationId xmlns:a16="http://schemas.microsoft.com/office/drawing/2014/main" id="{F243B6E1-78A5-A788-6D84-97734A44F503}"/>
              </a:ext>
            </a:extLst>
          </p:cNvPr>
          <p:cNvSpPr/>
          <p:nvPr/>
        </p:nvSpPr>
        <p:spPr>
          <a:xfrm>
            <a:off x="2713309" y="776273"/>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5" name="Rectangle 4">
            <a:extLst>
              <a:ext uri="{FF2B5EF4-FFF2-40B4-BE49-F238E27FC236}">
                <a16:creationId xmlns:a16="http://schemas.microsoft.com/office/drawing/2014/main" id="{96B4758E-06D2-3D99-190A-DA4BB1128821}"/>
              </a:ext>
            </a:extLst>
          </p:cNvPr>
          <p:cNvSpPr/>
          <p:nvPr/>
        </p:nvSpPr>
        <p:spPr>
          <a:xfrm>
            <a:off x="3302513" y="776273"/>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5</a:t>
            </a:r>
            <a:endParaRPr lang="en-SG" sz="1800" dirty="0">
              <a:latin typeface="Montserrat SemiBold" pitchFamily="2" charset="0"/>
              <a:cs typeface="Poppins" panose="00000500000000000000" pitchFamily="2" charset="0"/>
            </a:endParaRPr>
          </a:p>
        </p:txBody>
      </p:sp>
      <p:sp>
        <p:nvSpPr>
          <p:cNvPr id="7" name="Rectangle 6">
            <a:extLst>
              <a:ext uri="{FF2B5EF4-FFF2-40B4-BE49-F238E27FC236}">
                <a16:creationId xmlns:a16="http://schemas.microsoft.com/office/drawing/2014/main" id="{F8C430C4-4724-172E-04AC-184838F0C78C}"/>
              </a:ext>
            </a:extLst>
          </p:cNvPr>
          <p:cNvSpPr/>
          <p:nvPr/>
        </p:nvSpPr>
        <p:spPr>
          <a:xfrm>
            <a:off x="3891717" y="776273"/>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8" name="Rectangle 7">
            <a:extLst>
              <a:ext uri="{FF2B5EF4-FFF2-40B4-BE49-F238E27FC236}">
                <a16:creationId xmlns:a16="http://schemas.microsoft.com/office/drawing/2014/main" id="{C77E46BF-4AEF-6A06-C59F-480014DC3352}"/>
              </a:ext>
            </a:extLst>
          </p:cNvPr>
          <p:cNvSpPr/>
          <p:nvPr/>
        </p:nvSpPr>
        <p:spPr>
          <a:xfrm>
            <a:off x="4480921" y="776273"/>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3</a:t>
            </a:r>
            <a:endParaRPr lang="en-SG" sz="1800" dirty="0">
              <a:latin typeface="Montserrat SemiBold" pitchFamily="2" charset="0"/>
              <a:cs typeface="Poppins" panose="00000500000000000000" pitchFamily="2" charset="0"/>
            </a:endParaRPr>
          </a:p>
        </p:txBody>
      </p:sp>
      <p:sp>
        <p:nvSpPr>
          <p:cNvPr id="9" name="Rectangle 8">
            <a:extLst>
              <a:ext uri="{FF2B5EF4-FFF2-40B4-BE49-F238E27FC236}">
                <a16:creationId xmlns:a16="http://schemas.microsoft.com/office/drawing/2014/main" id="{4D57341C-801C-DBC9-8A6B-8C43AEBBA6E2}"/>
              </a:ext>
            </a:extLst>
          </p:cNvPr>
          <p:cNvSpPr/>
          <p:nvPr/>
        </p:nvSpPr>
        <p:spPr>
          <a:xfrm>
            <a:off x="5070125" y="776273"/>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10" name="Rectangle 9">
            <a:extLst>
              <a:ext uri="{FF2B5EF4-FFF2-40B4-BE49-F238E27FC236}">
                <a16:creationId xmlns:a16="http://schemas.microsoft.com/office/drawing/2014/main" id="{A73721EE-DDAB-84EC-8A50-7DF4B0DC1E77}"/>
              </a:ext>
            </a:extLst>
          </p:cNvPr>
          <p:cNvSpPr/>
          <p:nvPr/>
        </p:nvSpPr>
        <p:spPr>
          <a:xfrm>
            <a:off x="5659329" y="776273"/>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3</a:t>
            </a:r>
            <a:endParaRPr lang="en-SG" sz="1800" dirty="0">
              <a:latin typeface="Montserrat SemiBold" pitchFamily="2" charset="0"/>
              <a:cs typeface="Poppins" panose="00000500000000000000" pitchFamily="2" charset="0"/>
            </a:endParaRPr>
          </a:p>
        </p:txBody>
      </p:sp>
      <p:sp>
        <p:nvSpPr>
          <p:cNvPr id="11" name="Rectangle 10">
            <a:extLst>
              <a:ext uri="{FF2B5EF4-FFF2-40B4-BE49-F238E27FC236}">
                <a16:creationId xmlns:a16="http://schemas.microsoft.com/office/drawing/2014/main" id="{171CDBD7-FABA-C271-0C90-B07988030597}"/>
              </a:ext>
            </a:extLst>
          </p:cNvPr>
          <p:cNvSpPr/>
          <p:nvPr/>
        </p:nvSpPr>
        <p:spPr>
          <a:xfrm>
            <a:off x="6248534" y="776273"/>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14" name="Google Shape;336;p36">
            <a:extLst>
              <a:ext uri="{FF2B5EF4-FFF2-40B4-BE49-F238E27FC236}">
                <a16:creationId xmlns:a16="http://schemas.microsoft.com/office/drawing/2014/main" id="{D3A11311-595F-75D4-8C2F-3466D717F257}"/>
              </a:ext>
            </a:extLst>
          </p:cNvPr>
          <p:cNvSpPr txBox="1">
            <a:spLocks/>
          </p:cNvSpPr>
          <p:nvPr/>
        </p:nvSpPr>
        <p:spPr>
          <a:xfrm>
            <a:off x="1192722" y="1719507"/>
            <a:ext cx="702337"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600" dirty="0">
                <a:solidFill>
                  <a:schemeClr val="accent3"/>
                </a:solidFill>
                <a:latin typeface="Montserrat SemiBold" pitchFamily="2" charset="0"/>
              </a:rPr>
              <a:t>Key</a:t>
            </a:r>
          </a:p>
        </p:txBody>
      </p:sp>
      <p:sp>
        <p:nvSpPr>
          <p:cNvPr id="15" name="Google Shape;336;p36">
            <a:extLst>
              <a:ext uri="{FF2B5EF4-FFF2-40B4-BE49-F238E27FC236}">
                <a16:creationId xmlns:a16="http://schemas.microsoft.com/office/drawing/2014/main" id="{2A874F90-680A-3960-6F29-B9B86FB1462C}"/>
              </a:ext>
            </a:extLst>
          </p:cNvPr>
          <p:cNvSpPr txBox="1">
            <a:spLocks/>
          </p:cNvSpPr>
          <p:nvPr/>
        </p:nvSpPr>
        <p:spPr>
          <a:xfrm>
            <a:off x="1192722" y="2352912"/>
            <a:ext cx="702337"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600" dirty="0">
                <a:solidFill>
                  <a:schemeClr val="accent3"/>
                </a:solidFill>
                <a:latin typeface="Montserrat SemiBold" pitchFamily="2" charset="0"/>
              </a:rPr>
              <a:t>Val</a:t>
            </a:r>
          </a:p>
        </p:txBody>
      </p:sp>
      <p:sp>
        <p:nvSpPr>
          <p:cNvPr id="50" name="Rectangle 49">
            <a:extLst>
              <a:ext uri="{FF2B5EF4-FFF2-40B4-BE49-F238E27FC236}">
                <a16:creationId xmlns:a16="http://schemas.microsoft.com/office/drawing/2014/main" id="{DC903C92-0231-3F49-FE4B-404CF554F695}"/>
              </a:ext>
            </a:extLst>
          </p:cNvPr>
          <p:cNvSpPr/>
          <p:nvPr/>
        </p:nvSpPr>
        <p:spPr>
          <a:xfrm>
            <a:off x="2124105" y="3635082"/>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1" name="Rectangle 50">
            <a:extLst>
              <a:ext uri="{FF2B5EF4-FFF2-40B4-BE49-F238E27FC236}">
                <a16:creationId xmlns:a16="http://schemas.microsoft.com/office/drawing/2014/main" id="{63DB09CC-F90A-AE1C-DB09-46D25BAF2AD6}"/>
              </a:ext>
            </a:extLst>
          </p:cNvPr>
          <p:cNvSpPr/>
          <p:nvPr/>
        </p:nvSpPr>
        <p:spPr>
          <a:xfrm>
            <a:off x="2713308" y="3635081"/>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2" name="Rectangle 51">
            <a:extLst>
              <a:ext uri="{FF2B5EF4-FFF2-40B4-BE49-F238E27FC236}">
                <a16:creationId xmlns:a16="http://schemas.microsoft.com/office/drawing/2014/main" id="{FEEEA6E1-3785-CC40-17AE-ED6D8D4A2654}"/>
              </a:ext>
            </a:extLst>
          </p:cNvPr>
          <p:cNvSpPr/>
          <p:nvPr/>
        </p:nvSpPr>
        <p:spPr>
          <a:xfrm>
            <a:off x="3302511" y="3635080"/>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3" name="Rectangle 52">
            <a:extLst>
              <a:ext uri="{FF2B5EF4-FFF2-40B4-BE49-F238E27FC236}">
                <a16:creationId xmlns:a16="http://schemas.microsoft.com/office/drawing/2014/main" id="{C2A45255-C6C2-3C2B-8B53-7BF77EB75284}"/>
              </a:ext>
            </a:extLst>
          </p:cNvPr>
          <p:cNvSpPr/>
          <p:nvPr/>
        </p:nvSpPr>
        <p:spPr>
          <a:xfrm>
            <a:off x="3891714" y="3635079"/>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4" name="Rectangle 53">
            <a:extLst>
              <a:ext uri="{FF2B5EF4-FFF2-40B4-BE49-F238E27FC236}">
                <a16:creationId xmlns:a16="http://schemas.microsoft.com/office/drawing/2014/main" id="{55208570-6661-C039-805A-7680C6573F5B}"/>
              </a:ext>
            </a:extLst>
          </p:cNvPr>
          <p:cNvSpPr/>
          <p:nvPr/>
        </p:nvSpPr>
        <p:spPr>
          <a:xfrm>
            <a:off x="4480917" y="3635078"/>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5" name="Rectangle 54">
            <a:extLst>
              <a:ext uri="{FF2B5EF4-FFF2-40B4-BE49-F238E27FC236}">
                <a16:creationId xmlns:a16="http://schemas.microsoft.com/office/drawing/2014/main" id="{C7CEC756-2D7C-2F31-7CB1-9ABCA0E478E9}"/>
              </a:ext>
            </a:extLst>
          </p:cNvPr>
          <p:cNvSpPr/>
          <p:nvPr/>
        </p:nvSpPr>
        <p:spPr>
          <a:xfrm>
            <a:off x="5070120" y="3635077"/>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6" name="Rectangle 55">
            <a:extLst>
              <a:ext uri="{FF2B5EF4-FFF2-40B4-BE49-F238E27FC236}">
                <a16:creationId xmlns:a16="http://schemas.microsoft.com/office/drawing/2014/main" id="{5F621EA8-FC4E-B5DE-250B-0B2BA8FF728D}"/>
              </a:ext>
            </a:extLst>
          </p:cNvPr>
          <p:cNvSpPr/>
          <p:nvPr/>
        </p:nvSpPr>
        <p:spPr>
          <a:xfrm>
            <a:off x="5659323" y="3635076"/>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7" name="Rectangle 56">
            <a:extLst>
              <a:ext uri="{FF2B5EF4-FFF2-40B4-BE49-F238E27FC236}">
                <a16:creationId xmlns:a16="http://schemas.microsoft.com/office/drawing/2014/main" id="{522B4ABC-D670-002C-1879-ACC58EB94EE0}"/>
              </a:ext>
            </a:extLst>
          </p:cNvPr>
          <p:cNvSpPr/>
          <p:nvPr/>
        </p:nvSpPr>
        <p:spPr>
          <a:xfrm>
            <a:off x="6248526" y="3635075"/>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8" name="Google Shape;336;p36">
            <a:extLst>
              <a:ext uri="{FF2B5EF4-FFF2-40B4-BE49-F238E27FC236}">
                <a16:creationId xmlns:a16="http://schemas.microsoft.com/office/drawing/2014/main" id="{B0DF342B-9D15-73E3-80F6-8117A370BEF2}"/>
              </a:ext>
            </a:extLst>
          </p:cNvPr>
          <p:cNvSpPr txBox="1">
            <a:spLocks/>
          </p:cNvSpPr>
          <p:nvPr/>
        </p:nvSpPr>
        <p:spPr>
          <a:xfrm>
            <a:off x="1192722" y="3705520"/>
            <a:ext cx="702337"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600" dirty="0">
                <a:solidFill>
                  <a:schemeClr val="accent3"/>
                </a:solidFill>
                <a:latin typeface="Montserrat SemiBold" pitchFamily="2" charset="0"/>
              </a:rPr>
              <a:t>List</a:t>
            </a:r>
          </a:p>
        </p:txBody>
      </p:sp>
      <p:sp>
        <p:nvSpPr>
          <p:cNvPr id="59" name="Google Shape;336;p36">
            <a:extLst>
              <a:ext uri="{FF2B5EF4-FFF2-40B4-BE49-F238E27FC236}">
                <a16:creationId xmlns:a16="http://schemas.microsoft.com/office/drawing/2014/main" id="{A2BFB8CB-A990-1E93-D9B3-C0C63B699FD1}"/>
              </a:ext>
            </a:extLst>
          </p:cNvPr>
          <p:cNvSpPr txBox="1">
            <a:spLocks/>
          </p:cNvSpPr>
          <p:nvPr/>
        </p:nvSpPr>
        <p:spPr>
          <a:xfrm>
            <a:off x="2124105" y="2967411"/>
            <a:ext cx="533011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000" dirty="0">
                <a:latin typeface="Montserrat SemiBold" pitchFamily="2" charset="0"/>
              </a:rPr>
              <a:t>Create empty hash table and list</a:t>
            </a:r>
          </a:p>
        </p:txBody>
      </p:sp>
    </p:spTree>
    <p:extLst>
      <p:ext uri="{BB962C8B-B14F-4D97-AF65-F5344CB8AC3E}">
        <p14:creationId xmlns:p14="http://schemas.microsoft.com/office/powerpoint/2010/main" val="1929778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 name="Rectangle 32">
            <a:extLst>
              <a:ext uri="{FF2B5EF4-FFF2-40B4-BE49-F238E27FC236}">
                <a16:creationId xmlns:a16="http://schemas.microsoft.com/office/drawing/2014/main" id="{0E65F7E1-65F3-B24B-F045-5A55ECC8DD4D}"/>
              </a:ext>
            </a:extLst>
          </p:cNvPr>
          <p:cNvSpPr/>
          <p:nvPr/>
        </p:nvSpPr>
        <p:spPr>
          <a:xfrm>
            <a:off x="2124105" y="1662552"/>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 name="Rectangle 34">
            <a:extLst>
              <a:ext uri="{FF2B5EF4-FFF2-40B4-BE49-F238E27FC236}">
                <a16:creationId xmlns:a16="http://schemas.microsoft.com/office/drawing/2014/main" id="{CCD693E8-D94E-A76F-20C8-57576C751FC6}"/>
              </a:ext>
            </a:extLst>
          </p:cNvPr>
          <p:cNvSpPr/>
          <p:nvPr/>
        </p:nvSpPr>
        <p:spPr>
          <a:xfrm>
            <a:off x="2713308" y="1662551"/>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6" name="Rectangle 35">
            <a:extLst>
              <a:ext uri="{FF2B5EF4-FFF2-40B4-BE49-F238E27FC236}">
                <a16:creationId xmlns:a16="http://schemas.microsoft.com/office/drawing/2014/main" id="{3B96FE0C-A5F1-8942-AF34-D5ABCC7CC2E4}"/>
              </a:ext>
            </a:extLst>
          </p:cNvPr>
          <p:cNvSpPr/>
          <p:nvPr/>
        </p:nvSpPr>
        <p:spPr>
          <a:xfrm>
            <a:off x="3302511" y="1662550"/>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7" name="Rectangle 36">
            <a:extLst>
              <a:ext uri="{FF2B5EF4-FFF2-40B4-BE49-F238E27FC236}">
                <a16:creationId xmlns:a16="http://schemas.microsoft.com/office/drawing/2014/main" id="{ECA67A7E-C47B-7704-00D1-59E16A2264B4}"/>
              </a:ext>
            </a:extLst>
          </p:cNvPr>
          <p:cNvSpPr/>
          <p:nvPr/>
        </p:nvSpPr>
        <p:spPr>
          <a:xfrm>
            <a:off x="3891714" y="1662549"/>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8" name="Rectangle 37">
            <a:extLst>
              <a:ext uri="{FF2B5EF4-FFF2-40B4-BE49-F238E27FC236}">
                <a16:creationId xmlns:a16="http://schemas.microsoft.com/office/drawing/2014/main" id="{AB5897BA-678C-05D9-D3E9-0D9DD890ADB9}"/>
              </a:ext>
            </a:extLst>
          </p:cNvPr>
          <p:cNvSpPr/>
          <p:nvPr/>
        </p:nvSpPr>
        <p:spPr>
          <a:xfrm>
            <a:off x="4480917" y="1662548"/>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 name="Rectangle 38">
            <a:extLst>
              <a:ext uri="{FF2B5EF4-FFF2-40B4-BE49-F238E27FC236}">
                <a16:creationId xmlns:a16="http://schemas.microsoft.com/office/drawing/2014/main" id="{7E20175A-62EA-A743-2C5F-60E8A03A91C2}"/>
              </a:ext>
            </a:extLst>
          </p:cNvPr>
          <p:cNvSpPr/>
          <p:nvPr/>
        </p:nvSpPr>
        <p:spPr>
          <a:xfrm>
            <a:off x="5070120" y="1662547"/>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0" name="Rectangle 39">
            <a:extLst>
              <a:ext uri="{FF2B5EF4-FFF2-40B4-BE49-F238E27FC236}">
                <a16:creationId xmlns:a16="http://schemas.microsoft.com/office/drawing/2014/main" id="{33D6DE0B-3AB7-CC24-8CAD-41A1F1E066EA}"/>
              </a:ext>
            </a:extLst>
          </p:cNvPr>
          <p:cNvSpPr/>
          <p:nvPr/>
        </p:nvSpPr>
        <p:spPr>
          <a:xfrm>
            <a:off x="5659323" y="1662546"/>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1" name="Rectangle 40">
            <a:extLst>
              <a:ext uri="{FF2B5EF4-FFF2-40B4-BE49-F238E27FC236}">
                <a16:creationId xmlns:a16="http://schemas.microsoft.com/office/drawing/2014/main" id="{4DEF0F1A-95E2-1665-F221-8081753CDDC9}"/>
              </a:ext>
            </a:extLst>
          </p:cNvPr>
          <p:cNvSpPr/>
          <p:nvPr/>
        </p:nvSpPr>
        <p:spPr>
          <a:xfrm>
            <a:off x="6248526" y="1662545"/>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2" name="Rectangle 41">
            <a:extLst>
              <a:ext uri="{FF2B5EF4-FFF2-40B4-BE49-F238E27FC236}">
                <a16:creationId xmlns:a16="http://schemas.microsoft.com/office/drawing/2014/main" id="{486CA2CD-32B5-19B6-8FFA-03A11508F66B}"/>
              </a:ext>
            </a:extLst>
          </p:cNvPr>
          <p:cNvSpPr/>
          <p:nvPr/>
        </p:nvSpPr>
        <p:spPr>
          <a:xfrm>
            <a:off x="2124105" y="2282474"/>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3" name="Rectangle 42">
            <a:extLst>
              <a:ext uri="{FF2B5EF4-FFF2-40B4-BE49-F238E27FC236}">
                <a16:creationId xmlns:a16="http://schemas.microsoft.com/office/drawing/2014/main" id="{0792ADE9-79F9-4341-C426-7807D59BFB16}"/>
              </a:ext>
            </a:extLst>
          </p:cNvPr>
          <p:cNvSpPr/>
          <p:nvPr/>
        </p:nvSpPr>
        <p:spPr>
          <a:xfrm>
            <a:off x="2713308" y="2282473"/>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4" name="Rectangle 43">
            <a:extLst>
              <a:ext uri="{FF2B5EF4-FFF2-40B4-BE49-F238E27FC236}">
                <a16:creationId xmlns:a16="http://schemas.microsoft.com/office/drawing/2014/main" id="{A0F77D10-8E8A-8D65-A39F-5DAA386A90E6}"/>
              </a:ext>
            </a:extLst>
          </p:cNvPr>
          <p:cNvSpPr/>
          <p:nvPr/>
        </p:nvSpPr>
        <p:spPr>
          <a:xfrm>
            <a:off x="3302511" y="2282472"/>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5" name="Rectangle 44">
            <a:extLst>
              <a:ext uri="{FF2B5EF4-FFF2-40B4-BE49-F238E27FC236}">
                <a16:creationId xmlns:a16="http://schemas.microsoft.com/office/drawing/2014/main" id="{5D8A8427-526A-884D-3342-5CC1CFECEC71}"/>
              </a:ext>
            </a:extLst>
          </p:cNvPr>
          <p:cNvSpPr/>
          <p:nvPr/>
        </p:nvSpPr>
        <p:spPr>
          <a:xfrm>
            <a:off x="3891714" y="2282471"/>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6" name="Rectangle 45">
            <a:extLst>
              <a:ext uri="{FF2B5EF4-FFF2-40B4-BE49-F238E27FC236}">
                <a16:creationId xmlns:a16="http://schemas.microsoft.com/office/drawing/2014/main" id="{0753E03D-721A-8B46-9E0D-FAE74BE38438}"/>
              </a:ext>
            </a:extLst>
          </p:cNvPr>
          <p:cNvSpPr/>
          <p:nvPr/>
        </p:nvSpPr>
        <p:spPr>
          <a:xfrm>
            <a:off x="4480917" y="2282470"/>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7" name="Rectangle 46">
            <a:extLst>
              <a:ext uri="{FF2B5EF4-FFF2-40B4-BE49-F238E27FC236}">
                <a16:creationId xmlns:a16="http://schemas.microsoft.com/office/drawing/2014/main" id="{3C562A7D-DEC3-3073-9355-2932ED358D04}"/>
              </a:ext>
            </a:extLst>
          </p:cNvPr>
          <p:cNvSpPr/>
          <p:nvPr/>
        </p:nvSpPr>
        <p:spPr>
          <a:xfrm>
            <a:off x="5070120" y="2282469"/>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8" name="Rectangle 47">
            <a:extLst>
              <a:ext uri="{FF2B5EF4-FFF2-40B4-BE49-F238E27FC236}">
                <a16:creationId xmlns:a16="http://schemas.microsoft.com/office/drawing/2014/main" id="{AF12E719-158E-B1D3-5A08-C6F153846161}"/>
              </a:ext>
            </a:extLst>
          </p:cNvPr>
          <p:cNvSpPr/>
          <p:nvPr/>
        </p:nvSpPr>
        <p:spPr>
          <a:xfrm>
            <a:off x="5659323" y="2282468"/>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9" name="Rectangle 48">
            <a:extLst>
              <a:ext uri="{FF2B5EF4-FFF2-40B4-BE49-F238E27FC236}">
                <a16:creationId xmlns:a16="http://schemas.microsoft.com/office/drawing/2014/main" id="{B8450F57-C75C-1BA2-6B08-19D750AE902F}"/>
              </a:ext>
            </a:extLst>
          </p:cNvPr>
          <p:cNvSpPr/>
          <p:nvPr/>
        </p:nvSpPr>
        <p:spPr>
          <a:xfrm>
            <a:off x="6248526" y="2282467"/>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56</a:t>
            </a:fld>
            <a:endParaRPr/>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47890"/>
            <a:ext cx="754802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2000" dirty="0">
              <a:latin typeface="Montserrat SemiBold" pitchFamily="2" charset="0"/>
            </a:endParaRPr>
          </a:p>
        </p:txBody>
      </p:sp>
      <p:sp>
        <p:nvSpPr>
          <p:cNvPr id="3" name="Rectangle 2">
            <a:extLst>
              <a:ext uri="{FF2B5EF4-FFF2-40B4-BE49-F238E27FC236}">
                <a16:creationId xmlns:a16="http://schemas.microsoft.com/office/drawing/2014/main" id="{8180B180-8521-E91F-BD37-63C6D83724C3}"/>
              </a:ext>
            </a:extLst>
          </p:cNvPr>
          <p:cNvSpPr/>
          <p:nvPr/>
        </p:nvSpPr>
        <p:spPr>
          <a:xfrm>
            <a:off x="2124105" y="1655034"/>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5</a:t>
            </a:r>
            <a:endParaRPr lang="en-SG" sz="1800" dirty="0">
              <a:latin typeface="Montserrat SemiBold" pitchFamily="2" charset="0"/>
              <a:cs typeface="Poppins" panose="00000500000000000000" pitchFamily="2" charset="0"/>
            </a:endParaRPr>
          </a:p>
        </p:txBody>
      </p:sp>
      <p:sp>
        <p:nvSpPr>
          <p:cNvPr id="4" name="Rectangle 3">
            <a:extLst>
              <a:ext uri="{FF2B5EF4-FFF2-40B4-BE49-F238E27FC236}">
                <a16:creationId xmlns:a16="http://schemas.microsoft.com/office/drawing/2014/main" id="{F243B6E1-78A5-A788-6D84-97734A44F503}"/>
              </a:ext>
            </a:extLst>
          </p:cNvPr>
          <p:cNvSpPr/>
          <p:nvPr/>
        </p:nvSpPr>
        <p:spPr>
          <a:xfrm>
            <a:off x="2713309" y="776273"/>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5" name="Rectangle 4">
            <a:extLst>
              <a:ext uri="{FF2B5EF4-FFF2-40B4-BE49-F238E27FC236}">
                <a16:creationId xmlns:a16="http://schemas.microsoft.com/office/drawing/2014/main" id="{96B4758E-06D2-3D99-190A-DA4BB1128821}"/>
              </a:ext>
            </a:extLst>
          </p:cNvPr>
          <p:cNvSpPr/>
          <p:nvPr/>
        </p:nvSpPr>
        <p:spPr>
          <a:xfrm>
            <a:off x="3302513" y="776273"/>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5</a:t>
            </a:r>
            <a:endParaRPr lang="en-SG" sz="1800" dirty="0">
              <a:latin typeface="Montserrat SemiBold" pitchFamily="2" charset="0"/>
              <a:cs typeface="Poppins" panose="00000500000000000000" pitchFamily="2" charset="0"/>
            </a:endParaRPr>
          </a:p>
        </p:txBody>
      </p:sp>
      <p:sp>
        <p:nvSpPr>
          <p:cNvPr id="7" name="Rectangle 6">
            <a:extLst>
              <a:ext uri="{FF2B5EF4-FFF2-40B4-BE49-F238E27FC236}">
                <a16:creationId xmlns:a16="http://schemas.microsoft.com/office/drawing/2014/main" id="{F8C430C4-4724-172E-04AC-184838F0C78C}"/>
              </a:ext>
            </a:extLst>
          </p:cNvPr>
          <p:cNvSpPr/>
          <p:nvPr/>
        </p:nvSpPr>
        <p:spPr>
          <a:xfrm>
            <a:off x="3891717" y="776273"/>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8" name="Rectangle 7">
            <a:extLst>
              <a:ext uri="{FF2B5EF4-FFF2-40B4-BE49-F238E27FC236}">
                <a16:creationId xmlns:a16="http://schemas.microsoft.com/office/drawing/2014/main" id="{C77E46BF-4AEF-6A06-C59F-480014DC3352}"/>
              </a:ext>
            </a:extLst>
          </p:cNvPr>
          <p:cNvSpPr/>
          <p:nvPr/>
        </p:nvSpPr>
        <p:spPr>
          <a:xfrm>
            <a:off x="4480921" y="776273"/>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3</a:t>
            </a:r>
            <a:endParaRPr lang="en-SG" sz="1800" dirty="0">
              <a:latin typeface="Montserrat SemiBold" pitchFamily="2" charset="0"/>
              <a:cs typeface="Poppins" panose="00000500000000000000" pitchFamily="2" charset="0"/>
            </a:endParaRPr>
          </a:p>
        </p:txBody>
      </p:sp>
      <p:sp>
        <p:nvSpPr>
          <p:cNvPr id="9" name="Rectangle 8">
            <a:extLst>
              <a:ext uri="{FF2B5EF4-FFF2-40B4-BE49-F238E27FC236}">
                <a16:creationId xmlns:a16="http://schemas.microsoft.com/office/drawing/2014/main" id="{4D57341C-801C-DBC9-8A6B-8C43AEBBA6E2}"/>
              </a:ext>
            </a:extLst>
          </p:cNvPr>
          <p:cNvSpPr/>
          <p:nvPr/>
        </p:nvSpPr>
        <p:spPr>
          <a:xfrm>
            <a:off x="5070125" y="776273"/>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10" name="Rectangle 9">
            <a:extLst>
              <a:ext uri="{FF2B5EF4-FFF2-40B4-BE49-F238E27FC236}">
                <a16:creationId xmlns:a16="http://schemas.microsoft.com/office/drawing/2014/main" id="{A73721EE-DDAB-84EC-8A50-7DF4B0DC1E77}"/>
              </a:ext>
            </a:extLst>
          </p:cNvPr>
          <p:cNvSpPr/>
          <p:nvPr/>
        </p:nvSpPr>
        <p:spPr>
          <a:xfrm>
            <a:off x="5659329" y="776273"/>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3</a:t>
            </a:r>
            <a:endParaRPr lang="en-SG" sz="1800" dirty="0">
              <a:latin typeface="Montserrat SemiBold" pitchFamily="2" charset="0"/>
              <a:cs typeface="Poppins" panose="00000500000000000000" pitchFamily="2" charset="0"/>
            </a:endParaRPr>
          </a:p>
        </p:txBody>
      </p:sp>
      <p:sp>
        <p:nvSpPr>
          <p:cNvPr id="11" name="Rectangle 10">
            <a:extLst>
              <a:ext uri="{FF2B5EF4-FFF2-40B4-BE49-F238E27FC236}">
                <a16:creationId xmlns:a16="http://schemas.microsoft.com/office/drawing/2014/main" id="{171CDBD7-FABA-C271-0C90-B07988030597}"/>
              </a:ext>
            </a:extLst>
          </p:cNvPr>
          <p:cNvSpPr/>
          <p:nvPr/>
        </p:nvSpPr>
        <p:spPr>
          <a:xfrm>
            <a:off x="6248534" y="776273"/>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14" name="Google Shape;336;p36">
            <a:extLst>
              <a:ext uri="{FF2B5EF4-FFF2-40B4-BE49-F238E27FC236}">
                <a16:creationId xmlns:a16="http://schemas.microsoft.com/office/drawing/2014/main" id="{D3A11311-595F-75D4-8C2F-3466D717F257}"/>
              </a:ext>
            </a:extLst>
          </p:cNvPr>
          <p:cNvSpPr txBox="1">
            <a:spLocks/>
          </p:cNvSpPr>
          <p:nvPr/>
        </p:nvSpPr>
        <p:spPr>
          <a:xfrm>
            <a:off x="1192722" y="1719507"/>
            <a:ext cx="702337"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600" dirty="0">
                <a:solidFill>
                  <a:schemeClr val="accent3"/>
                </a:solidFill>
                <a:latin typeface="Montserrat SemiBold" pitchFamily="2" charset="0"/>
              </a:rPr>
              <a:t>Key</a:t>
            </a:r>
          </a:p>
        </p:txBody>
      </p:sp>
      <p:sp>
        <p:nvSpPr>
          <p:cNvPr id="15" name="Google Shape;336;p36">
            <a:extLst>
              <a:ext uri="{FF2B5EF4-FFF2-40B4-BE49-F238E27FC236}">
                <a16:creationId xmlns:a16="http://schemas.microsoft.com/office/drawing/2014/main" id="{2A874F90-680A-3960-6F29-B9B86FB1462C}"/>
              </a:ext>
            </a:extLst>
          </p:cNvPr>
          <p:cNvSpPr txBox="1">
            <a:spLocks/>
          </p:cNvSpPr>
          <p:nvPr/>
        </p:nvSpPr>
        <p:spPr>
          <a:xfrm>
            <a:off x="1192722" y="2352912"/>
            <a:ext cx="702337"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600" dirty="0">
                <a:solidFill>
                  <a:schemeClr val="accent3"/>
                </a:solidFill>
                <a:latin typeface="Montserrat SemiBold" pitchFamily="2" charset="0"/>
              </a:rPr>
              <a:t>Val</a:t>
            </a:r>
          </a:p>
        </p:txBody>
      </p:sp>
      <p:sp>
        <p:nvSpPr>
          <p:cNvPr id="50" name="Rectangle 49">
            <a:extLst>
              <a:ext uri="{FF2B5EF4-FFF2-40B4-BE49-F238E27FC236}">
                <a16:creationId xmlns:a16="http://schemas.microsoft.com/office/drawing/2014/main" id="{DC903C92-0231-3F49-FE4B-404CF554F695}"/>
              </a:ext>
            </a:extLst>
          </p:cNvPr>
          <p:cNvSpPr/>
          <p:nvPr/>
        </p:nvSpPr>
        <p:spPr>
          <a:xfrm>
            <a:off x="2124105" y="3635082"/>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1" name="Rectangle 50">
            <a:extLst>
              <a:ext uri="{FF2B5EF4-FFF2-40B4-BE49-F238E27FC236}">
                <a16:creationId xmlns:a16="http://schemas.microsoft.com/office/drawing/2014/main" id="{63DB09CC-F90A-AE1C-DB09-46D25BAF2AD6}"/>
              </a:ext>
            </a:extLst>
          </p:cNvPr>
          <p:cNvSpPr/>
          <p:nvPr/>
        </p:nvSpPr>
        <p:spPr>
          <a:xfrm>
            <a:off x="2713308" y="3635081"/>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2" name="Rectangle 51">
            <a:extLst>
              <a:ext uri="{FF2B5EF4-FFF2-40B4-BE49-F238E27FC236}">
                <a16:creationId xmlns:a16="http://schemas.microsoft.com/office/drawing/2014/main" id="{FEEEA6E1-3785-CC40-17AE-ED6D8D4A2654}"/>
              </a:ext>
            </a:extLst>
          </p:cNvPr>
          <p:cNvSpPr/>
          <p:nvPr/>
        </p:nvSpPr>
        <p:spPr>
          <a:xfrm>
            <a:off x="3302511" y="3635080"/>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3" name="Rectangle 52">
            <a:extLst>
              <a:ext uri="{FF2B5EF4-FFF2-40B4-BE49-F238E27FC236}">
                <a16:creationId xmlns:a16="http://schemas.microsoft.com/office/drawing/2014/main" id="{C2A45255-C6C2-3C2B-8B53-7BF77EB75284}"/>
              </a:ext>
            </a:extLst>
          </p:cNvPr>
          <p:cNvSpPr/>
          <p:nvPr/>
        </p:nvSpPr>
        <p:spPr>
          <a:xfrm>
            <a:off x="3891714" y="3635079"/>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4" name="Rectangle 53">
            <a:extLst>
              <a:ext uri="{FF2B5EF4-FFF2-40B4-BE49-F238E27FC236}">
                <a16:creationId xmlns:a16="http://schemas.microsoft.com/office/drawing/2014/main" id="{55208570-6661-C039-805A-7680C6573F5B}"/>
              </a:ext>
            </a:extLst>
          </p:cNvPr>
          <p:cNvSpPr/>
          <p:nvPr/>
        </p:nvSpPr>
        <p:spPr>
          <a:xfrm>
            <a:off x="4480917" y="3635078"/>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5" name="Rectangle 54">
            <a:extLst>
              <a:ext uri="{FF2B5EF4-FFF2-40B4-BE49-F238E27FC236}">
                <a16:creationId xmlns:a16="http://schemas.microsoft.com/office/drawing/2014/main" id="{C7CEC756-2D7C-2F31-7CB1-9ABCA0E478E9}"/>
              </a:ext>
            </a:extLst>
          </p:cNvPr>
          <p:cNvSpPr/>
          <p:nvPr/>
        </p:nvSpPr>
        <p:spPr>
          <a:xfrm>
            <a:off x="5070120" y="3635077"/>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6" name="Rectangle 55">
            <a:extLst>
              <a:ext uri="{FF2B5EF4-FFF2-40B4-BE49-F238E27FC236}">
                <a16:creationId xmlns:a16="http://schemas.microsoft.com/office/drawing/2014/main" id="{5F621EA8-FC4E-B5DE-250B-0B2BA8FF728D}"/>
              </a:ext>
            </a:extLst>
          </p:cNvPr>
          <p:cNvSpPr/>
          <p:nvPr/>
        </p:nvSpPr>
        <p:spPr>
          <a:xfrm>
            <a:off x="5659323" y="3635076"/>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7" name="Rectangle 56">
            <a:extLst>
              <a:ext uri="{FF2B5EF4-FFF2-40B4-BE49-F238E27FC236}">
                <a16:creationId xmlns:a16="http://schemas.microsoft.com/office/drawing/2014/main" id="{522B4ABC-D670-002C-1879-ACC58EB94EE0}"/>
              </a:ext>
            </a:extLst>
          </p:cNvPr>
          <p:cNvSpPr/>
          <p:nvPr/>
        </p:nvSpPr>
        <p:spPr>
          <a:xfrm>
            <a:off x="6248526" y="3635075"/>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8" name="Google Shape;336;p36">
            <a:extLst>
              <a:ext uri="{FF2B5EF4-FFF2-40B4-BE49-F238E27FC236}">
                <a16:creationId xmlns:a16="http://schemas.microsoft.com/office/drawing/2014/main" id="{B0DF342B-9D15-73E3-80F6-8117A370BEF2}"/>
              </a:ext>
            </a:extLst>
          </p:cNvPr>
          <p:cNvSpPr txBox="1">
            <a:spLocks/>
          </p:cNvSpPr>
          <p:nvPr/>
        </p:nvSpPr>
        <p:spPr>
          <a:xfrm>
            <a:off x="1192722" y="3705520"/>
            <a:ext cx="702337"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600" dirty="0">
                <a:solidFill>
                  <a:schemeClr val="accent3"/>
                </a:solidFill>
                <a:latin typeface="Montserrat SemiBold" pitchFamily="2" charset="0"/>
              </a:rPr>
              <a:t>List</a:t>
            </a:r>
          </a:p>
        </p:txBody>
      </p:sp>
      <p:sp>
        <p:nvSpPr>
          <p:cNvPr id="59" name="Google Shape;336;p36">
            <a:extLst>
              <a:ext uri="{FF2B5EF4-FFF2-40B4-BE49-F238E27FC236}">
                <a16:creationId xmlns:a16="http://schemas.microsoft.com/office/drawing/2014/main" id="{A2BFB8CB-A990-1E93-D9B3-C0C63B699FD1}"/>
              </a:ext>
            </a:extLst>
          </p:cNvPr>
          <p:cNvSpPr txBox="1">
            <a:spLocks/>
          </p:cNvSpPr>
          <p:nvPr/>
        </p:nvSpPr>
        <p:spPr>
          <a:xfrm>
            <a:off x="2384632" y="2967411"/>
            <a:ext cx="533011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000" dirty="0">
                <a:latin typeface="Montserrat SemiBold" pitchFamily="2" charset="0"/>
              </a:rPr>
              <a:t>Check hash table, add count</a:t>
            </a:r>
          </a:p>
        </p:txBody>
      </p:sp>
      <p:sp>
        <p:nvSpPr>
          <p:cNvPr id="60" name="Rectangle 59">
            <a:extLst>
              <a:ext uri="{FF2B5EF4-FFF2-40B4-BE49-F238E27FC236}">
                <a16:creationId xmlns:a16="http://schemas.microsoft.com/office/drawing/2014/main" id="{22168301-5AAF-6657-9DDE-B88FA6E6B7E4}"/>
              </a:ext>
            </a:extLst>
          </p:cNvPr>
          <p:cNvSpPr/>
          <p:nvPr/>
        </p:nvSpPr>
        <p:spPr>
          <a:xfrm>
            <a:off x="2124105" y="2274955"/>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1</a:t>
            </a:r>
            <a:endParaRPr lang="en-SG" sz="1800" dirty="0">
              <a:latin typeface="Montserrat SemiBold" pitchFamily="2" charset="0"/>
              <a:cs typeface="Poppins" panose="00000500000000000000" pitchFamily="2" charset="0"/>
            </a:endParaRPr>
          </a:p>
        </p:txBody>
      </p:sp>
    </p:spTree>
    <p:extLst>
      <p:ext uri="{BB962C8B-B14F-4D97-AF65-F5344CB8AC3E}">
        <p14:creationId xmlns:p14="http://schemas.microsoft.com/office/powerpoint/2010/main" val="4943489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 name="Rectangle 32">
            <a:extLst>
              <a:ext uri="{FF2B5EF4-FFF2-40B4-BE49-F238E27FC236}">
                <a16:creationId xmlns:a16="http://schemas.microsoft.com/office/drawing/2014/main" id="{0E65F7E1-65F3-B24B-F045-5A55ECC8DD4D}"/>
              </a:ext>
            </a:extLst>
          </p:cNvPr>
          <p:cNvSpPr/>
          <p:nvPr/>
        </p:nvSpPr>
        <p:spPr>
          <a:xfrm>
            <a:off x="2124105" y="1662552"/>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 name="Rectangle 34">
            <a:extLst>
              <a:ext uri="{FF2B5EF4-FFF2-40B4-BE49-F238E27FC236}">
                <a16:creationId xmlns:a16="http://schemas.microsoft.com/office/drawing/2014/main" id="{CCD693E8-D94E-A76F-20C8-57576C751FC6}"/>
              </a:ext>
            </a:extLst>
          </p:cNvPr>
          <p:cNvSpPr/>
          <p:nvPr/>
        </p:nvSpPr>
        <p:spPr>
          <a:xfrm>
            <a:off x="2713308" y="1662551"/>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6" name="Rectangle 35">
            <a:extLst>
              <a:ext uri="{FF2B5EF4-FFF2-40B4-BE49-F238E27FC236}">
                <a16:creationId xmlns:a16="http://schemas.microsoft.com/office/drawing/2014/main" id="{3B96FE0C-A5F1-8942-AF34-D5ABCC7CC2E4}"/>
              </a:ext>
            </a:extLst>
          </p:cNvPr>
          <p:cNvSpPr/>
          <p:nvPr/>
        </p:nvSpPr>
        <p:spPr>
          <a:xfrm>
            <a:off x="3302511" y="1662550"/>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7" name="Rectangle 36">
            <a:extLst>
              <a:ext uri="{FF2B5EF4-FFF2-40B4-BE49-F238E27FC236}">
                <a16:creationId xmlns:a16="http://schemas.microsoft.com/office/drawing/2014/main" id="{ECA67A7E-C47B-7704-00D1-59E16A2264B4}"/>
              </a:ext>
            </a:extLst>
          </p:cNvPr>
          <p:cNvSpPr/>
          <p:nvPr/>
        </p:nvSpPr>
        <p:spPr>
          <a:xfrm>
            <a:off x="3891714" y="1662549"/>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8" name="Rectangle 37">
            <a:extLst>
              <a:ext uri="{FF2B5EF4-FFF2-40B4-BE49-F238E27FC236}">
                <a16:creationId xmlns:a16="http://schemas.microsoft.com/office/drawing/2014/main" id="{AB5897BA-678C-05D9-D3E9-0D9DD890ADB9}"/>
              </a:ext>
            </a:extLst>
          </p:cNvPr>
          <p:cNvSpPr/>
          <p:nvPr/>
        </p:nvSpPr>
        <p:spPr>
          <a:xfrm>
            <a:off x="4480917" y="1662548"/>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 name="Rectangle 38">
            <a:extLst>
              <a:ext uri="{FF2B5EF4-FFF2-40B4-BE49-F238E27FC236}">
                <a16:creationId xmlns:a16="http://schemas.microsoft.com/office/drawing/2014/main" id="{7E20175A-62EA-A743-2C5F-60E8A03A91C2}"/>
              </a:ext>
            </a:extLst>
          </p:cNvPr>
          <p:cNvSpPr/>
          <p:nvPr/>
        </p:nvSpPr>
        <p:spPr>
          <a:xfrm>
            <a:off x="5070120" y="1662547"/>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0" name="Rectangle 39">
            <a:extLst>
              <a:ext uri="{FF2B5EF4-FFF2-40B4-BE49-F238E27FC236}">
                <a16:creationId xmlns:a16="http://schemas.microsoft.com/office/drawing/2014/main" id="{33D6DE0B-3AB7-CC24-8CAD-41A1F1E066EA}"/>
              </a:ext>
            </a:extLst>
          </p:cNvPr>
          <p:cNvSpPr/>
          <p:nvPr/>
        </p:nvSpPr>
        <p:spPr>
          <a:xfrm>
            <a:off x="5659323" y="1662546"/>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1" name="Rectangle 40">
            <a:extLst>
              <a:ext uri="{FF2B5EF4-FFF2-40B4-BE49-F238E27FC236}">
                <a16:creationId xmlns:a16="http://schemas.microsoft.com/office/drawing/2014/main" id="{4DEF0F1A-95E2-1665-F221-8081753CDDC9}"/>
              </a:ext>
            </a:extLst>
          </p:cNvPr>
          <p:cNvSpPr/>
          <p:nvPr/>
        </p:nvSpPr>
        <p:spPr>
          <a:xfrm>
            <a:off x="6248526" y="1662545"/>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2" name="Rectangle 41">
            <a:extLst>
              <a:ext uri="{FF2B5EF4-FFF2-40B4-BE49-F238E27FC236}">
                <a16:creationId xmlns:a16="http://schemas.microsoft.com/office/drawing/2014/main" id="{486CA2CD-32B5-19B6-8FFA-03A11508F66B}"/>
              </a:ext>
            </a:extLst>
          </p:cNvPr>
          <p:cNvSpPr/>
          <p:nvPr/>
        </p:nvSpPr>
        <p:spPr>
          <a:xfrm>
            <a:off x="2124105" y="2282474"/>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3" name="Rectangle 42">
            <a:extLst>
              <a:ext uri="{FF2B5EF4-FFF2-40B4-BE49-F238E27FC236}">
                <a16:creationId xmlns:a16="http://schemas.microsoft.com/office/drawing/2014/main" id="{0792ADE9-79F9-4341-C426-7807D59BFB16}"/>
              </a:ext>
            </a:extLst>
          </p:cNvPr>
          <p:cNvSpPr/>
          <p:nvPr/>
        </p:nvSpPr>
        <p:spPr>
          <a:xfrm>
            <a:off x="2713308" y="2282473"/>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4" name="Rectangle 43">
            <a:extLst>
              <a:ext uri="{FF2B5EF4-FFF2-40B4-BE49-F238E27FC236}">
                <a16:creationId xmlns:a16="http://schemas.microsoft.com/office/drawing/2014/main" id="{A0F77D10-8E8A-8D65-A39F-5DAA386A90E6}"/>
              </a:ext>
            </a:extLst>
          </p:cNvPr>
          <p:cNvSpPr/>
          <p:nvPr/>
        </p:nvSpPr>
        <p:spPr>
          <a:xfrm>
            <a:off x="3302511" y="2282472"/>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5" name="Rectangle 44">
            <a:extLst>
              <a:ext uri="{FF2B5EF4-FFF2-40B4-BE49-F238E27FC236}">
                <a16:creationId xmlns:a16="http://schemas.microsoft.com/office/drawing/2014/main" id="{5D8A8427-526A-884D-3342-5CC1CFECEC71}"/>
              </a:ext>
            </a:extLst>
          </p:cNvPr>
          <p:cNvSpPr/>
          <p:nvPr/>
        </p:nvSpPr>
        <p:spPr>
          <a:xfrm>
            <a:off x="3891714" y="2282471"/>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6" name="Rectangle 45">
            <a:extLst>
              <a:ext uri="{FF2B5EF4-FFF2-40B4-BE49-F238E27FC236}">
                <a16:creationId xmlns:a16="http://schemas.microsoft.com/office/drawing/2014/main" id="{0753E03D-721A-8B46-9E0D-FAE74BE38438}"/>
              </a:ext>
            </a:extLst>
          </p:cNvPr>
          <p:cNvSpPr/>
          <p:nvPr/>
        </p:nvSpPr>
        <p:spPr>
          <a:xfrm>
            <a:off x="4480917" y="2282470"/>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7" name="Rectangle 46">
            <a:extLst>
              <a:ext uri="{FF2B5EF4-FFF2-40B4-BE49-F238E27FC236}">
                <a16:creationId xmlns:a16="http://schemas.microsoft.com/office/drawing/2014/main" id="{3C562A7D-DEC3-3073-9355-2932ED358D04}"/>
              </a:ext>
            </a:extLst>
          </p:cNvPr>
          <p:cNvSpPr/>
          <p:nvPr/>
        </p:nvSpPr>
        <p:spPr>
          <a:xfrm>
            <a:off x="5070120" y="2282469"/>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8" name="Rectangle 47">
            <a:extLst>
              <a:ext uri="{FF2B5EF4-FFF2-40B4-BE49-F238E27FC236}">
                <a16:creationId xmlns:a16="http://schemas.microsoft.com/office/drawing/2014/main" id="{AF12E719-158E-B1D3-5A08-C6F153846161}"/>
              </a:ext>
            </a:extLst>
          </p:cNvPr>
          <p:cNvSpPr/>
          <p:nvPr/>
        </p:nvSpPr>
        <p:spPr>
          <a:xfrm>
            <a:off x="5659323" y="2282468"/>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9" name="Rectangle 48">
            <a:extLst>
              <a:ext uri="{FF2B5EF4-FFF2-40B4-BE49-F238E27FC236}">
                <a16:creationId xmlns:a16="http://schemas.microsoft.com/office/drawing/2014/main" id="{B8450F57-C75C-1BA2-6B08-19D750AE902F}"/>
              </a:ext>
            </a:extLst>
          </p:cNvPr>
          <p:cNvSpPr/>
          <p:nvPr/>
        </p:nvSpPr>
        <p:spPr>
          <a:xfrm>
            <a:off x="6248526" y="2282467"/>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57</a:t>
            </a:fld>
            <a:endParaRPr/>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47890"/>
            <a:ext cx="754802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2000" dirty="0">
              <a:latin typeface="Montserrat SemiBold" pitchFamily="2" charset="0"/>
            </a:endParaRPr>
          </a:p>
        </p:txBody>
      </p:sp>
      <p:sp>
        <p:nvSpPr>
          <p:cNvPr id="3" name="Rectangle 2">
            <a:extLst>
              <a:ext uri="{FF2B5EF4-FFF2-40B4-BE49-F238E27FC236}">
                <a16:creationId xmlns:a16="http://schemas.microsoft.com/office/drawing/2014/main" id="{8180B180-8521-E91F-BD37-63C6D83724C3}"/>
              </a:ext>
            </a:extLst>
          </p:cNvPr>
          <p:cNvSpPr/>
          <p:nvPr/>
        </p:nvSpPr>
        <p:spPr>
          <a:xfrm>
            <a:off x="2124105" y="1655034"/>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5</a:t>
            </a:r>
            <a:endParaRPr lang="en-SG" sz="1800" dirty="0">
              <a:latin typeface="Montserrat SemiBold" pitchFamily="2" charset="0"/>
              <a:cs typeface="Poppins" panose="00000500000000000000" pitchFamily="2" charset="0"/>
            </a:endParaRPr>
          </a:p>
        </p:txBody>
      </p:sp>
      <p:sp>
        <p:nvSpPr>
          <p:cNvPr id="4" name="Rectangle 3">
            <a:extLst>
              <a:ext uri="{FF2B5EF4-FFF2-40B4-BE49-F238E27FC236}">
                <a16:creationId xmlns:a16="http://schemas.microsoft.com/office/drawing/2014/main" id="{F243B6E1-78A5-A788-6D84-97734A44F503}"/>
              </a:ext>
            </a:extLst>
          </p:cNvPr>
          <p:cNvSpPr/>
          <p:nvPr/>
        </p:nvSpPr>
        <p:spPr>
          <a:xfrm>
            <a:off x="2713309" y="776273"/>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5" name="Rectangle 4">
            <a:extLst>
              <a:ext uri="{FF2B5EF4-FFF2-40B4-BE49-F238E27FC236}">
                <a16:creationId xmlns:a16="http://schemas.microsoft.com/office/drawing/2014/main" id="{96B4758E-06D2-3D99-190A-DA4BB1128821}"/>
              </a:ext>
            </a:extLst>
          </p:cNvPr>
          <p:cNvSpPr/>
          <p:nvPr/>
        </p:nvSpPr>
        <p:spPr>
          <a:xfrm>
            <a:off x="3302513" y="776273"/>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5</a:t>
            </a:r>
            <a:endParaRPr lang="en-SG" sz="1800" dirty="0">
              <a:latin typeface="Montserrat SemiBold" pitchFamily="2" charset="0"/>
              <a:cs typeface="Poppins" panose="00000500000000000000" pitchFamily="2" charset="0"/>
            </a:endParaRPr>
          </a:p>
        </p:txBody>
      </p:sp>
      <p:sp>
        <p:nvSpPr>
          <p:cNvPr id="7" name="Rectangle 6">
            <a:extLst>
              <a:ext uri="{FF2B5EF4-FFF2-40B4-BE49-F238E27FC236}">
                <a16:creationId xmlns:a16="http://schemas.microsoft.com/office/drawing/2014/main" id="{F8C430C4-4724-172E-04AC-184838F0C78C}"/>
              </a:ext>
            </a:extLst>
          </p:cNvPr>
          <p:cNvSpPr/>
          <p:nvPr/>
        </p:nvSpPr>
        <p:spPr>
          <a:xfrm>
            <a:off x="3891717" y="776273"/>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8" name="Rectangle 7">
            <a:extLst>
              <a:ext uri="{FF2B5EF4-FFF2-40B4-BE49-F238E27FC236}">
                <a16:creationId xmlns:a16="http://schemas.microsoft.com/office/drawing/2014/main" id="{C77E46BF-4AEF-6A06-C59F-480014DC3352}"/>
              </a:ext>
            </a:extLst>
          </p:cNvPr>
          <p:cNvSpPr/>
          <p:nvPr/>
        </p:nvSpPr>
        <p:spPr>
          <a:xfrm>
            <a:off x="4480921" y="776273"/>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3</a:t>
            </a:r>
            <a:endParaRPr lang="en-SG" sz="1800" dirty="0">
              <a:latin typeface="Montserrat SemiBold" pitchFamily="2" charset="0"/>
              <a:cs typeface="Poppins" panose="00000500000000000000" pitchFamily="2" charset="0"/>
            </a:endParaRPr>
          </a:p>
        </p:txBody>
      </p:sp>
      <p:sp>
        <p:nvSpPr>
          <p:cNvPr id="9" name="Rectangle 8">
            <a:extLst>
              <a:ext uri="{FF2B5EF4-FFF2-40B4-BE49-F238E27FC236}">
                <a16:creationId xmlns:a16="http://schemas.microsoft.com/office/drawing/2014/main" id="{4D57341C-801C-DBC9-8A6B-8C43AEBBA6E2}"/>
              </a:ext>
            </a:extLst>
          </p:cNvPr>
          <p:cNvSpPr/>
          <p:nvPr/>
        </p:nvSpPr>
        <p:spPr>
          <a:xfrm>
            <a:off x="5070125" y="776273"/>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10" name="Rectangle 9">
            <a:extLst>
              <a:ext uri="{FF2B5EF4-FFF2-40B4-BE49-F238E27FC236}">
                <a16:creationId xmlns:a16="http://schemas.microsoft.com/office/drawing/2014/main" id="{A73721EE-DDAB-84EC-8A50-7DF4B0DC1E77}"/>
              </a:ext>
            </a:extLst>
          </p:cNvPr>
          <p:cNvSpPr/>
          <p:nvPr/>
        </p:nvSpPr>
        <p:spPr>
          <a:xfrm>
            <a:off x="5659329" y="776273"/>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3</a:t>
            </a:r>
            <a:endParaRPr lang="en-SG" sz="1800" dirty="0">
              <a:latin typeface="Montserrat SemiBold" pitchFamily="2" charset="0"/>
              <a:cs typeface="Poppins" panose="00000500000000000000" pitchFamily="2" charset="0"/>
            </a:endParaRPr>
          </a:p>
        </p:txBody>
      </p:sp>
      <p:sp>
        <p:nvSpPr>
          <p:cNvPr id="11" name="Rectangle 10">
            <a:extLst>
              <a:ext uri="{FF2B5EF4-FFF2-40B4-BE49-F238E27FC236}">
                <a16:creationId xmlns:a16="http://schemas.microsoft.com/office/drawing/2014/main" id="{171CDBD7-FABA-C271-0C90-B07988030597}"/>
              </a:ext>
            </a:extLst>
          </p:cNvPr>
          <p:cNvSpPr/>
          <p:nvPr/>
        </p:nvSpPr>
        <p:spPr>
          <a:xfrm>
            <a:off x="6248534" y="776273"/>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14" name="Google Shape;336;p36">
            <a:extLst>
              <a:ext uri="{FF2B5EF4-FFF2-40B4-BE49-F238E27FC236}">
                <a16:creationId xmlns:a16="http://schemas.microsoft.com/office/drawing/2014/main" id="{D3A11311-595F-75D4-8C2F-3466D717F257}"/>
              </a:ext>
            </a:extLst>
          </p:cNvPr>
          <p:cNvSpPr txBox="1">
            <a:spLocks/>
          </p:cNvSpPr>
          <p:nvPr/>
        </p:nvSpPr>
        <p:spPr>
          <a:xfrm>
            <a:off x="1192722" y="1719507"/>
            <a:ext cx="702337"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600" dirty="0">
                <a:solidFill>
                  <a:schemeClr val="accent3"/>
                </a:solidFill>
                <a:latin typeface="Montserrat SemiBold" pitchFamily="2" charset="0"/>
              </a:rPr>
              <a:t>Key</a:t>
            </a:r>
          </a:p>
        </p:txBody>
      </p:sp>
      <p:sp>
        <p:nvSpPr>
          <p:cNvPr id="15" name="Google Shape;336;p36">
            <a:extLst>
              <a:ext uri="{FF2B5EF4-FFF2-40B4-BE49-F238E27FC236}">
                <a16:creationId xmlns:a16="http://schemas.microsoft.com/office/drawing/2014/main" id="{2A874F90-680A-3960-6F29-B9B86FB1462C}"/>
              </a:ext>
            </a:extLst>
          </p:cNvPr>
          <p:cNvSpPr txBox="1">
            <a:spLocks/>
          </p:cNvSpPr>
          <p:nvPr/>
        </p:nvSpPr>
        <p:spPr>
          <a:xfrm>
            <a:off x="1192722" y="2352912"/>
            <a:ext cx="702337"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600" dirty="0">
                <a:solidFill>
                  <a:schemeClr val="accent3"/>
                </a:solidFill>
                <a:latin typeface="Montserrat SemiBold" pitchFamily="2" charset="0"/>
              </a:rPr>
              <a:t>Val</a:t>
            </a:r>
          </a:p>
        </p:txBody>
      </p:sp>
      <p:sp>
        <p:nvSpPr>
          <p:cNvPr id="50" name="Rectangle 49">
            <a:extLst>
              <a:ext uri="{FF2B5EF4-FFF2-40B4-BE49-F238E27FC236}">
                <a16:creationId xmlns:a16="http://schemas.microsoft.com/office/drawing/2014/main" id="{DC903C92-0231-3F49-FE4B-404CF554F695}"/>
              </a:ext>
            </a:extLst>
          </p:cNvPr>
          <p:cNvSpPr/>
          <p:nvPr/>
        </p:nvSpPr>
        <p:spPr>
          <a:xfrm>
            <a:off x="2124105" y="3635082"/>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1" name="Rectangle 50">
            <a:extLst>
              <a:ext uri="{FF2B5EF4-FFF2-40B4-BE49-F238E27FC236}">
                <a16:creationId xmlns:a16="http://schemas.microsoft.com/office/drawing/2014/main" id="{63DB09CC-F90A-AE1C-DB09-46D25BAF2AD6}"/>
              </a:ext>
            </a:extLst>
          </p:cNvPr>
          <p:cNvSpPr/>
          <p:nvPr/>
        </p:nvSpPr>
        <p:spPr>
          <a:xfrm>
            <a:off x="2713308" y="3635081"/>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2" name="Rectangle 51">
            <a:extLst>
              <a:ext uri="{FF2B5EF4-FFF2-40B4-BE49-F238E27FC236}">
                <a16:creationId xmlns:a16="http://schemas.microsoft.com/office/drawing/2014/main" id="{FEEEA6E1-3785-CC40-17AE-ED6D8D4A2654}"/>
              </a:ext>
            </a:extLst>
          </p:cNvPr>
          <p:cNvSpPr/>
          <p:nvPr/>
        </p:nvSpPr>
        <p:spPr>
          <a:xfrm>
            <a:off x="3302511" y="3635080"/>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3" name="Rectangle 52">
            <a:extLst>
              <a:ext uri="{FF2B5EF4-FFF2-40B4-BE49-F238E27FC236}">
                <a16:creationId xmlns:a16="http://schemas.microsoft.com/office/drawing/2014/main" id="{C2A45255-C6C2-3C2B-8B53-7BF77EB75284}"/>
              </a:ext>
            </a:extLst>
          </p:cNvPr>
          <p:cNvSpPr/>
          <p:nvPr/>
        </p:nvSpPr>
        <p:spPr>
          <a:xfrm>
            <a:off x="3891714" y="3635079"/>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4" name="Rectangle 53">
            <a:extLst>
              <a:ext uri="{FF2B5EF4-FFF2-40B4-BE49-F238E27FC236}">
                <a16:creationId xmlns:a16="http://schemas.microsoft.com/office/drawing/2014/main" id="{55208570-6661-C039-805A-7680C6573F5B}"/>
              </a:ext>
            </a:extLst>
          </p:cNvPr>
          <p:cNvSpPr/>
          <p:nvPr/>
        </p:nvSpPr>
        <p:spPr>
          <a:xfrm>
            <a:off x="4480917" y="3635078"/>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5" name="Rectangle 54">
            <a:extLst>
              <a:ext uri="{FF2B5EF4-FFF2-40B4-BE49-F238E27FC236}">
                <a16:creationId xmlns:a16="http://schemas.microsoft.com/office/drawing/2014/main" id="{C7CEC756-2D7C-2F31-7CB1-9ABCA0E478E9}"/>
              </a:ext>
            </a:extLst>
          </p:cNvPr>
          <p:cNvSpPr/>
          <p:nvPr/>
        </p:nvSpPr>
        <p:spPr>
          <a:xfrm>
            <a:off x="5070120" y="3635077"/>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6" name="Rectangle 55">
            <a:extLst>
              <a:ext uri="{FF2B5EF4-FFF2-40B4-BE49-F238E27FC236}">
                <a16:creationId xmlns:a16="http://schemas.microsoft.com/office/drawing/2014/main" id="{5F621EA8-FC4E-B5DE-250B-0B2BA8FF728D}"/>
              </a:ext>
            </a:extLst>
          </p:cNvPr>
          <p:cNvSpPr/>
          <p:nvPr/>
        </p:nvSpPr>
        <p:spPr>
          <a:xfrm>
            <a:off x="5659323" y="3635076"/>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7" name="Rectangle 56">
            <a:extLst>
              <a:ext uri="{FF2B5EF4-FFF2-40B4-BE49-F238E27FC236}">
                <a16:creationId xmlns:a16="http://schemas.microsoft.com/office/drawing/2014/main" id="{522B4ABC-D670-002C-1879-ACC58EB94EE0}"/>
              </a:ext>
            </a:extLst>
          </p:cNvPr>
          <p:cNvSpPr/>
          <p:nvPr/>
        </p:nvSpPr>
        <p:spPr>
          <a:xfrm>
            <a:off x="6248526" y="3635075"/>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8" name="Google Shape;336;p36">
            <a:extLst>
              <a:ext uri="{FF2B5EF4-FFF2-40B4-BE49-F238E27FC236}">
                <a16:creationId xmlns:a16="http://schemas.microsoft.com/office/drawing/2014/main" id="{B0DF342B-9D15-73E3-80F6-8117A370BEF2}"/>
              </a:ext>
            </a:extLst>
          </p:cNvPr>
          <p:cNvSpPr txBox="1">
            <a:spLocks/>
          </p:cNvSpPr>
          <p:nvPr/>
        </p:nvSpPr>
        <p:spPr>
          <a:xfrm>
            <a:off x="1192722" y="3705520"/>
            <a:ext cx="702337"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600" dirty="0">
                <a:solidFill>
                  <a:schemeClr val="accent3"/>
                </a:solidFill>
                <a:latin typeface="Montserrat SemiBold" pitchFamily="2" charset="0"/>
              </a:rPr>
              <a:t>List</a:t>
            </a:r>
          </a:p>
        </p:txBody>
      </p:sp>
      <p:sp>
        <p:nvSpPr>
          <p:cNvPr id="59" name="Google Shape;336;p36">
            <a:extLst>
              <a:ext uri="{FF2B5EF4-FFF2-40B4-BE49-F238E27FC236}">
                <a16:creationId xmlns:a16="http://schemas.microsoft.com/office/drawing/2014/main" id="{A2BFB8CB-A990-1E93-D9B3-C0C63B699FD1}"/>
              </a:ext>
            </a:extLst>
          </p:cNvPr>
          <p:cNvSpPr txBox="1">
            <a:spLocks/>
          </p:cNvSpPr>
          <p:nvPr/>
        </p:nvSpPr>
        <p:spPr>
          <a:xfrm>
            <a:off x="2384633" y="2967411"/>
            <a:ext cx="3863894"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latin typeface="Montserrat SemiBold" pitchFamily="2" charset="0"/>
              </a:rPr>
              <a:t>Add to list of keys</a:t>
            </a:r>
          </a:p>
        </p:txBody>
      </p:sp>
      <p:sp>
        <p:nvSpPr>
          <p:cNvPr id="60" name="Rectangle 59">
            <a:extLst>
              <a:ext uri="{FF2B5EF4-FFF2-40B4-BE49-F238E27FC236}">
                <a16:creationId xmlns:a16="http://schemas.microsoft.com/office/drawing/2014/main" id="{22168301-5AAF-6657-9DDE-B88FA6E6B7E4}"/>
              </a:ext>
            </a:extLst>
          </p:cNvPr>
          <p:cNvSpPr/>
          <p:nvPr/>
        </p:nvSpPr>
        <p:spPr>
          <a:xfrm>
            <a:off x="2124105" y="2274955"/>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1</a:t>
            </a:r>
            <a:endParaRPr lang="en-SG" sz="1800" dirty="0">
              <a:latin typeface="Montserrat SemiBold" pitchFamily="2" charset="0"/>
              <a:cs typeface="Poppins" panose="00000500000000000000" pitchFamily="2" charset="0"/>
            </a:endParaRPr>
          </a:p>
        </p:txBody>
      </p:sp>
      <p:sp>
        <p:nvSpPr>
          <p:cNvPr id="2" name="Rectangle 1">
            <a:extLst>
              <a:ext uri="{FF2B5EF4-FFF2-40B4-BE49-F238E27FC236}">
                <a16:creationId xmlns:a16="http://schemas.microsoft.com/office/drawing/2014/main" id="{3D4E3860-69FC-02E6-49BB-05D14AFE0265}"/>
              </a:ext>
            </a:extLst>
          </p:cNvPr>
          <p:cNvSpPr/>
          <p:nvPr/>
        </p:nvSpPr>
        <p:spPr>
          <a:xfrm>
            <a:off x="2124105" y="3648566"/>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5</a:t>
            </a:r>
            <a:endParaRPr lang="en-SG" sz="1800" dirty="0">
              <a:latin typeface="Montserrat SemiBold" pitchFamily="2" charset="0"/>
              <a:cs typeface="Poppins" panose="00000500000000000000" pitchFamily="2" charset="0"/>
            </a:endParaRPr>
          </a:p>
        </p:txBody>
      </p:sp>
    </p:spTree>
    <p:extLst>
      <p:ext uri="{BB962C8B-B14F-4D97-AF65-F5344CB8AC3E}">
        <p14:creationId xmlns:p14="http://schemas.microsoft.com/office/powerpoint/2010/main" val="28914420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 name="Rectangle 32">
            <a:extLst>
              <a:ext uri="{FF2B5EF4-FFF2-40B4-BE49-F238E27FC236}">
                <a16:creationId xmlns:a16="http://schemas.microsoft.com/office/drawing/2014/main" id="{0E65F7E1-65F3-B24B-F045-5A55ECC8DD4D}"/>
              </a:ext>
            </a:extLst>
          </p:cNvPr>
          <p:cNvSpPr/>
          <p:nvPr/>
        </p:nvSpPr>
        <p:spPr>
          <a:xfrm>
            <a:off x="2124105" y="1662552"/>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 name="Rectangle 34">
            <a:extLst>
              <a:ext uri="{FF2B5EF4-FFF2-40B4-BE49-F238E27FC236}">
                <a16:creationId xmlns:a16="http://schemas.microsoft.com/office/drawing/2014/main" id="{CCD693E8-D94E-A76F-20C8-57576C751FC6}"/>
              </a:ext>
            </a:extLst>
          </p:cNvPr>
          <p:cNvSpPr/>
          <p:nvPr/>
        </p:nvSpPr>
        <p:spPr>
          <a:xfrm>
            <a:off x="2713308" y="1662551"/>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6" name="Rectangle 35">
            <a:extLst>
              <a:ext uri="{FF2B5EF4-FFF2-40B4-BE49-F238E27FC236}">
                <a16:creationId xmlns:a16="http://schemas.microsoft.com/office/drawing/2014/main" id="{3B96FE0C-A5F1-8942-AF34-D5ABCC7CC2E4}"/>
              </a:ext>
            </a:extLst>
          </p:cNvPr>
          <p:cNvSpPr/>
          <p:nvPr/>
        </p:nvSpPr>
        <p:spPr>
          <a:xfrm>
            <a:off x="3302511" y="1662550"/>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7" name="Rectangle 36">
            <a:extLst>
              <a:ext uri="{FF2B5EF4-FFF2-40B4-BE49-F238E27FC236}">
                <a16:creationId xmlns:a16="http://schemas.microsoft.com/office/drawing/2014/main" id="{ECA67A7E-C47B-7704-00D1-59E16A2264B4}"/>
              </a:ext>
            </a:extLst>
          </p:cNvPr>
          <p:cNvSpPr/>
          <p:nvPr/>
        </p:nvSpPr>
        <p:spPr>
          <a:xfrm>
            <a:off x="3891714" y="1662549"/>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8" name="Rectangle 37">
            <a:extLst>
              <a:ext uri="{FF2B5EF4-FFF2-40B4-BE49-F238E27FC236}">
                <a16:creationId xmlns:a16="http://schemas.microsoft.com/office/drawing/2014/main" id="{AB5897BA-678C-05D9-D3E9-0D9DD890ADB9}"/>
              </a:ext>
            </a:extLst>
          </p:cNvPr>
          <p:cNvSpPr/>
          <p:nvPr/>
        </p:nvSpPr>
        <p:spPr>
          <a:xfrm>
            <a:off x="4480917" y="1662548"/>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 name="Rectangle 38">
            <a:extLst>
              <a:ext uri="{FF2B5EF4-FFF2-40B4-BE49-F238E27FC236}">
                <a16:creationId xmlns:a16="http://schemas.microsoft.com/office/drawing/2014/main" id="{7E20175A-62EA-A743-2C5F-60E8A03A91C2}"/>
              </a:ext>
            </a:extLst>
          </p:cNvPr>
          <p:cNvSpPr/>
          <p:nvPr/>
        </p:nvSpPr>
        <p:spPr>
          <a:xfrm>
            <a:off x="5070120" y="1662547"/>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0" name="Rectangle 39">
            <a:extLst>
              <a:ext uri="{FF2B5EF4-FFF2-40B4-BE49-F238E27FC236}">
                <a16:creationId xmlns:a16="http://schemas.microsoft.com/office/drawing/2014/main" id="{33D6DE0B-3AB7-CC24-8CAD-41A1F1E066EA}"/>
              </a:ext>
            </a:extLst>
          </p:cNvPr>
          <p:cNvSpPr/>
          <p:nvPr/>
        </p:nvSpPr>
        <p:spPr>
          <a:xfrm>
            <a:off x="5659323" y="1662546"/>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1" name="Rectangle 40">
            <a:extLst>
              <a:ext uri="{FF2B5EF4-FFF2-40B4-BE49-F238E27FC236}">
                <a16:creationId xmlns:a16="http://schemas.microsoft.com/office/drawing/2014/main" id="{4DEF0F1A-95E2-1665-F221-8081753CDDC9}"/>
              </a:ext>
            </a:extLst>
          </p:cNvPr>
          <p:cNvSpPr/>
          <p:nvPr/>
        </p:nvSpPr>
        <p:spPr>
          <a:xfrm>
            <a:off x="6248526" y="1662545"/>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2" name="Rectangle 41">
            <a:extLst>
              <a:ext uri="{FF2B5EF4-FFF2-40B4-BE49-F238E27FC236}">
                <a16:creationId xmlns:a16="http://schemas.microsoft.com/office/drawing/2014/main" id="{486CA2CD-32B5-19B6-8FFA-03A11508F66B}"/>
              </a:ext>
            </a:extLst>
          </p:cNvPr>
          <p:cNvSpPr/>
          <p:nvPr/>
        </p:nvSpPr>
        <p:spPr>
          <a:xfrm>
            <a:off x="2124105" y="2282474"/>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3" name="Rectangle 42">
            <a:extLst>
              <a:ext uri="{FF2B5EF4-FFF2-40B4-BE49-F238E27FC236}">
                <a16:creationId xmlns:a16="http://schemas.microsoft.com/office/drawing/2014/main" id="{0792ADE9-79F9-4341-C426-7807D59BFB16}"/>
              </a:ext>
            </a:extLst>
          </p:cNvPr>
          <p:cNvSpPr/>
          <p:nvPr/>
        </p:nvSpPr>
        <p:spPr>
          <a:xfrm>
            <a:off x="2713308" y="2282473"/>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4" name="Rectangle 43">
            <a:extLst>
              <a:ext uri="{FF2B5EF4-FFF2-40B4-BE49-F238E27FC236}">
                <a16:creationId xmlns:a16="http://schemas.microsoft.com/office/drawing/2014/main" id="{A0F77D10-8E8A-8D65-A39F-5DAA386A90E6}"/>
              </a:ext>
            </a:extLst>
          </p:cNvPr>
          <p:cNvSpPr/>
          <p:nvPr/>
        </p:nvSpPr>
        <p:spPr>
          <a:xfrm>
            <a:off x="3302511" y="2282472"/>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5" name="Rectangle 44">
            <a:extLst>
              <a:ext uri="{FF2B5EF4-FFF2-40B4-BE49-F238E27FC236}">
                <a16:creationId xmlns:a16="http://schemas.microsoft.com/office/drawing/2014/main" id="{5D8A8427-526A-884D-3342-5CC1CFECEC71}"/>
              </a:ext>
            </a:extLst>
          </p:cNvPr>
          <p:cNvSpPr/>
          <p:nvPr/>
        </p:nvSpPr>
        <p:spPr>
          <a:xfrm>
            <a:off x="3891714" y="2282471"/>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6" name="Rectangle 45">
            <a:extLst>
              <a:ext uri="{FF2B5EF4-FFF2-40B4-BE49-F238E27FC236}">
                <a16:creationId xmlns:a16="http://schemas.microsoft.com/office/drawing/2014/main" id="{0753E03D-721A-8B46-9E0D-FAE74BE38438}"/>
              </a:ext>
            </a:extLst>
          </p:cNvPr>
          <p:cNvSpPr/>
          <p:nvPr/>
        </p:nvSpPr>
        <p:spPr>
          <a:xfrm>
            <a:off x="4480917" y="2282470"/>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7" name="Rectangle 46">
            <a:extLst>
              <a:ext uri="{FF2B5EF4-FFF2-40B4-BE49-F238E27FC236}">
                <a16:creationId xmlns:a16="http://schemas.microsoft.com/office/drawing/2014/main" id="{3C562A7D-DEC3-3073-9355-2932ED358D04}"/>
              </a:ext>
            </a:extLst>
          </p:cNvPr>
          <p:cNvSpPr/>
          <p:nvPr/>
        </p:nvSpPr>
        <p:spPr>
          <a:xfrm>
            <a:off x="5070120" y="2282469"/>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8" name="Rectangle 47">
            <a:extLst>
              <a:ext uri="{FF2B5EF4-FFF2-40B4-BE49-F238E27FC236}">
                <a16:creationId xmlns:a16="http://schemas.microsoft.com/office/drawing/2014/main" id="{AF12E719-158E-B1D3-5A08-C6F153846161}"/>
              </a:ext>
            </a:extLst>
          </p:cNvPr>
          <p:cNvSpPr/>
          <p:nvPr/>
        </p:nvSpPr>
        <p:spPr>
          <a:xfrm>
            <a:off x="5659323" y="2282468"/>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9" name="Rectangle 48">
            <a:extLst>
              <a:ext uri="{FF2B5EF4-FFF2-40B4-BE49-F238E27FC236}">
                <a16:creationId xmlns:a16="http://schemas.microsoft.com/office/drawing/2014/main" id="{B8450F57-C75C-1BA2-6B08-19D750AE902F}"/>
              </a:ext>
            </a:extLst>
          </p:cNvPr>
          <p:cNvSpPr/>
          <p:nvPr/>
        </p:nvSpPr>
        <p:spPr>
          <a:xfrm>
            <a:off x="6248526" y="2282467"/>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58</a:t>
            </a:fld>
            <a:endParaRPr/>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47890"/>
            <a:ext cx="754802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2000" dirty="0">
              <a:latin typeface="Montserrat SemiBold" pitchFamily="2" charset="0"/>
            </a:endParaRPr>
          </a:p>
        </p:txBody>
      </p:sp>
      <p:sp>
        <p:nvSpPr>
          <p:cNvPr id="3" name="Rectangle 2">
            <a:extLst>
              <a:ext uri="{FF2B5EF4-FFF2-40B4-BE49-F238E27FC236}">
                <a16:creationId xmlns:a16="http://schemas.microsoft.com/office/drawing/2014/main" id="{8180B180-8521-E91F-BD37-63C6D83724C3}"/>
              </a:ext>
            </a:extLst>
          </p:cNvPr>
          <p:cNvSpPr/>
          <p:nvPr/>
        </p:nvSpPr>
        <p:spPr>
          <a:xfrm>
            <a:off x="2124105" y="1655034"/>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5</a:t>
            </a:r>
            <a:endParaRPr lang="en-SG" sz="1800" dirty="0">
              <a:latin typeface="Montserrat SemiBold" pitchFamily="2" charset="0"/>
              <a:cs typeface="Poppins" panose="00000500000000000000" pitchFamily="2" charset="0"/>
            </a:endParaRPr>
          </a:p>
        </p:txBody>
      </p:sp>
      <p:sp>
        <p:nvSpPr>
          <p:cNvPr id="4" name="Rectangle 3">
            <a:extLst>
              <a:ext uri="{FF2B5EF4-FFF2-40B4-BE49-F238E27FC236}">
                <a16:creationId xmlns:a16="http://schemas.microsoft.com/office/drawing/2014/main" id="{F243B6E1-78A5-A788-6D84-97734A44F503}"/>
              </a:ext>
            </a:extLst>
          </p:cNvPr>
          <p:cNvSpPr/>
          <p:nvPr/>
        </p:nvSpPr>
        <p:spPr>
          <a:xfrm>
            <a:off x="2713308" y="1655033"/>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5" name="Rectangle 4">
            <a:extLst>
              <a:ext uri="{FF2B5EF4-FFF2-40B4-BE49-F238E27FC236}">
                <a16:creationId xmlns:a16="http://schemas.microsoft.com/office/drawing/2014/main" id="{96B4758E-06D2-3D99-190A-DA4BB1128821}"/>
              </a:ext>
            </a:extLst>
          </p:cNvPr>
          <p:cNvSpPr/>
          <p:nvPr/>
        </p:nvSpPr>
        <p:spPr>
          <a:xfrm>
            <a:off x="3302513" y="776273"/>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5</a:t>
            </a:r>
            <a:endParaRPr lang="en-SG" sz="1800" dirty="0">
              <a:latin typeface="Montserrat SemiBold" pitchFamily="2" charset="0"/>
              <a:cs typeface="Poppins" panose="00000500000000000000" pitchFamily="2" charset="0"/>
            </a:endParaRPr>
          </a:p>
        </p:txBody>
      </p:sp>
      <p:sp>
        <p:nvSpPr>
          <p:cNvPr id="7" name="Rectangle 6">
            <a:extLst>
              <a:ext uri="{FF2B5EF4-FFF2-40B4-BE49-F238E27FC236}">
                <a16:creationId xmlns:a16="http://schemas.microsoft.com/office/drawing/2014/main" id="{F8C430C4-4724-172E-04AC-184838F0C78C}"/>
              </a:ext>
            </a:extLst>
          </p:cNvPr>
          <p:cNvSpPr/>
          <p:nvPr/>
        </p:nvSpPr>
        <p:spPr>
          <a:xfrm>
            <a:off x="3891717" y="776273"/>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8" name="Rectangle 7">
            <a:extLst>
              <a:ext uri="{FF2B5EF4-FFF2-40B4-BE49-F238E27FC236}">
                <a16:creationId xmlns:a16="http://schemas.microsoft.com/office/drawing/2014/main" id="{C77E46BF-4AEF-6A06-C59F-480014DC3352}"/>
              </a:ext>
            </a:extLst>
          </p:cNvPr>
          <p:cNvSpPr/>
          <p:nvPr/>
        </p:nvSpPr>
        <p:spPr>
          <a:xfrm>
            <a:off x="4480921" y="776273"/>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3</a:t>
            </a:r>
            <a:endParaRPr lang="en-SG" sz="1800" dirty="0">
              <a:latin typeface="Montserrat SemiBold" pitchFamily="2" charset="0"/>
              <a:cs typeface="Poppins" panose="00000500000000000000" pitchFamily="2" charset="0"/>
            </a:endParaRPr>
          </a:p>
        </p:txBody>
      </p:sp>
      <p:sp>
        <p:nvSpPr>
          <p:cNvPr id="9" name="Rectangle 8">
            <a:extLst>
              <a:ext uri="{FF2B5EF4-FFF2-40B4-BE49-F238E27FC236}">
                <a16:creationId xmlns:a16="http://schemas.microsoft.com/office/drawing/2014/main" id="{4D57341C-801C-DBC9-8A6B-8C43AEBBA6E2}"/>
              </a:ext>
            </a:extLst>
          </p:cNvPr>
          <p:cNvSpPr/>
          <p:nvPr/>
        </p:nvSpPr>
        <p:spPr>
          <a:xfrm>
            <a:off x="5070125" y="776273"/>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10" name="Rectangle 9">
            <a:extLst>
              <a:ext uri="{FF2B5EF4-FFF2-40B4-BE49-F238E27FC236}">
                <a16:creationId xmlns:a16="http://schemas.microsoft.com/office/drawing/2014/main" id="{A73721EE-DDAB-84EC-8A50-7DF4B0DC1E77}"/>
              </a:ext>
            </a:extLst>
          </p:cNvPr>
          <p:cNvSpPr/>
          <p:nvPr/>
        </p:nvSpPr>
        <p:spPr>
          <a:xfrm>
            <a:off x="5659329" y="776273"/>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3</a:t>
            </a:r>
            <a:endParaRPr lang="en-SG" sz="1800" dirty="0">
              <a:latin typeface="Montserrat SemiBold" pitchFamily="2" charset="0"/>
              <a:cs typeface="Poppins" panose="00000500000000000000" pitchFamily="2" charset="0"/>
            </a:endParaRPr>
          </a:p>
        </p:txBody>
      </p:sp>
      <p:sp>
        <p:nvSpPr>
          <p:cNvPr id="11" name="Rectangle 10">
            <a:extLst>
              <a:ext uri="{FF2B5EF4-FFF2-40B4-BE49-F238E27FC236}">
                <a16:creationId xmlns:a16="http://schemas.microsoft.com/office/drawing/2014/main" id="{171CDBD7-FABA-C271-0C90-B07988030597}"/>
              </a:ext>
            </a:extLst>
          </p:cNvPr>
          <p:cNvSpPr/>
          <p:nvPr/>
        </p:nvSpPr>
        <p:spPr>
          <a:xfrm>
            <a:off x="6248534" y="776273"/>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14" name="Google Shape;336;p36">
            <a:extLst>
              <a:ext uri="{FF2B5EF4-FFF2-40B4-BE49-F238E27FC236}">
                <a16:creationId xmlns:a16="http://schemas.microsoft.com/office/drawing/2014/main" id="{D3A11311-595F-75D4-8C2F-3466D717F257}"/>
              </a:ext>
            </a:extLst>
          </p:cNvPr>
          <p:cNvSpPr txBox="1">
            <a:spLocks/>
          </p:cNvSpPr>
          <p:nvPr/>
        </p:nvSpPr>
        <p:spPr>
          <a:xfrm>
            <a:off x="1192722" y="1719507"/>
            <a:ext cx="702337"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600" dirty="0">
                <a:solidFill>
                  <a:schemeClr val="accent3"/>
                </a:solidFill>
                <a:latin typeface="Montserrat SemiBold" pitchFamily="2" charset="0"/>
              </a:rPr>
              <a:t>Key</a:t>
            </a:r>
          </a:p>
        </p:txBody>
      </p:sp>
      <p:sp>
        <p:nvSpPr>
          <p:cNvPr id="15" name="Google Shape;336;p36">
            <a:extLst>
              <a:ext uri="{FF2B5EF4-FFF2-40B4-BE49-F238E27FC236}">
                <a16:creationId xmlns:a16="http://schemas.microsoft.com/office/drawing/2014/main" id="{2A874F90-680A-3960-6F29-B9B86FB1462C}"/>
              </a:ext>
            </a:extLst>
          </p:cNvPr>
          <p:cNvSpPr txBox="1">
            <a:spLocks/>
          </p:cNvSpPr>
          <p:nvPr/>
        </p:nvSpPr>
        <p:spPr>
          <a:xfrm>
            <a:off x="1192722" y="2352912"/>
            <a:ext cx="702337"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600" dirty="0">
                <a:solidFill>
                  <a:schemeClr val="accent3"/>
                </a:solidFill>
                <a:latin typeface="Montserrat SemiBold" pitchFamily="2" charset="0"/>
              </a:rPr>
              <a:t>Val</a:t>
            </a:r>
          </a:p>
        </p:txBody>
      </p:sp>
      <p:sp>
        <p:nvSpPr>
          <p:cNvPr id="50" name="Rectangle 49">
            <a:extLst>
              <a:ext uri="{FF2B5EF4-FFF2-40B4-BE49-F238E27FC236}">
                <a16:creationId xmlns:a16="http://schemas.microsoft.com/office/drawing/2014/main" id="{DC903C92-0231-3F49-FE4B-404CF554F695}"/>
              </a:ext>
            </a:extLst>
          </p:cNvPr>
          <p:cNvSpPr/>
          <p:nvPr/>
        </p:nvSpPr>
        <p:spPr>
          <a:xfrm>
            <a:off x="2124105" y="3635082"/>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1" name="Rectangle 50">
            <a:extLst>
              <a:ext uri="{FF2B5EF4-FFF2-40B4-BE49-F238E27FC236}">
                <a16:creationId xmlns:a16="http://schemas.microsoft.com/office/drawing/2014/main" id="{63DB09CC-F90A-AE1C-DB09-46D25BAF2AD6}"/>
              </a:ext>
            </a:extLst>
          </p:cNvPr>
          <p:cNvSpPr/>
          <p:nvPr/>
        </p:nvSpPr>
        <p:spPr>
          <a:xfrm>
            <a:off x="2713308" y="3635081"/>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2" name="Rectangle 51">
            <a:extLst>
              <a:ext uri="{FF2B5EF4-FFF2-40B4-BE49-F238E27FC236}">
                <a16:creationId xmlns:a16="http://schemas.microsoft.com/office/drawing/2014/main" id="{FEEEA6E1-3785-CC40-17AE-ED6D8D4A2654}"/>
              </a:ext>
            </a:extLst>
          </p:cNvPr>
          <p:cNvSpPr/>
          <p:nvPr/>
        </p:nvSpPr>
        <p:spPr>
          <a:xfrm>
            <a:off x="3302511" y="3635080"/>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3" name="Rectangle 52">
            <a:extLst>
              <a:ext uri="{FF2B5EF4-FFF2-40B4-BE49-F238E27FC236}">
                <a16:creationId xmlns:a16="http://schemas.microsoft.com/office/drawing/2014/main" id="{C2A45255-C6C2-3C2B-8B53-7BF77EB75284}"/>
              </a:ext>
            </a:extLst>
          </p:cNvPr>
          <p:cNvSpPr/>
          <p:nvPr/>
        </p:nvSpPr>
        <p:spPr>
          <a:xfrm>
            <a:off x="3891714" y="3635079"/>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4" name="Rectangle 53">
            <a:extLst>
              <a:ext uri="{FF2B5EF4-FFF2-40B4-BE49-F238E27FC236}">
                <a16:creationId xmlns:a16="http://schemas.microsoft.com/office/drawing/2014/main" id="{55208570-6661-C039-805A-7680C6573F5B}"/>
              </a:ext>
            </a:extLst>
          </p:cNvPr>
          <p:cNvSpPr/>
          <p:nvPr/>
        </p:nvSpPr>
        <p:spPr>
          <a:xfrm>
            <a:off x="4480917" y="3635078"/>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5" name="Rectangle 54">
            <a:extLst>
              <a:ext uri="{FF2B5EF4-FFF2-40B4-BE49-F238E27FC236}">
                <a16:creationId xmlns:a16="http://schemas.microsoft.com/office/drawing/2014/main" id="{C7CEC756-2D7C-2F31-7CB1-9ABCA0E478E9}"/>
              </a:ext>
            </a:extLst>
          </p:cNvPr>
          <p:cNvSpPr/>
          <p:nvPr/>
        </p:nvSpPr>
        <p:spPr>
          <a:xfrm>
            <a:off x="5070120" y="3635077"/>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6" name="Rectangle 55">
            <a:extLst>
              <a:ext uri="{FF2B5EF4-FFF2-40B4-BE49-F238E27FC236}">
                <a16:creationId xmlns:a16="http://schemas.microsoft.com/office/drawing/2014/main" id="{5F621EA8-FC4E-B5DE-250B-0B2BA8FF728D}"/>
              </a:ext>
            </a:extLst>
          </p:cNvPr>
          <p:cNvSpPr/>
          <p:nvPr/>
        </p:nvSpPr>
        <p:spPr>
          <a:xfrm>
            <a:off x="5659323" y="3635076"/>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7" name="Rectangle 56">
            <a:extLst>
              <a:ext uri="{FF2B5EF4-FFF2-40B4-BE49-F238E27FC236}">
                <a16:creationId xmlns:a16="http://schemas.microsoft.com/office/drawing/2014/main" id="{522B4ABC-D670-002C-1879-ACC58EB94EE0}"/>
              </a:ext>
            </a:extLst>
          </p:cNvPr>
          <p:cNvSpPr/>
          <p:nvPr/>
        </p:nvSpPr>
        <p:spPr>
          <a:xfrm>
            <a:off x="6248526" y="3635075"/>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8" name="Google Shape;336;p36">
            <a:extLst>
              <a:ext uri="{FF2B5EF4-FFF2-40B4-BE49-F238E27FC236}">
                <a16:creationId xmlns:a16="http://schemas.microsoft.com/office/drawing/2014/main" id="{B0DF342B-9D15-73E3-80F6-8117A370BEF2}"/>
              </a:ext>
            </a:extLst>
          </p:cNvPr>
          <p:cNvSpPr txBox="1">
            <a:spLocks/>
          </p:cNvSpPr>
          <p:nvPr/>
        </p:nvSpPr>
        <p:spPr>
          <a:xfrm>
            <a:off x="1192722" y="3705520"/>
            <a:ext cx="702337"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600" dirty="0">
                <a:solidFill>
                  <a:schemeClr val="accent3"/>
                </a:solidFill>
                <a:latin typeface="Montserrat SemiBold" pitchFamily="2" charset="0"/>
              </a:rPr>
              <a:t>List</a:t>
            </a:r>
          </a:p>
        </p:txBody>
      </p:sp>
      <p:sp>
        <p:nvSpPr>
          <p:cNvPr id="59" name="Google Shape;336;p36">
            <a:extLst>
              <a:ext uri="{FF2B5EF4-FFF2-40B4-BE49-F238E27FC236}">
                <a16:creationId xmlns:a16="http://schemas.microsoft.com/office/drawing/2014/main" id="{A2BFB8CB-A990-1E93-D9B3-C0C63B699FD1}"/>
              </a:ext>
            </a:extLst>
          </p:cNvPr>
          <p:cNvSpPr txBox="1">
            <a:spLocks/>
          </p:cNvSpPr>
          <p:nvPr/>
        </p:nvSpPr>
        <p:spPr>
          <a:xfrm>
            <a:off x="2278877" y="2967411"/>
            <a:ext cx="423017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latin typeface="Montserrat SemiBold" pitchFamily="2" charset="0"/>
              </a:rPr>
              <a:t>Check hash table, add count</a:t>
            </a:r>
          </a:p>
        </p:txBody>
      </p:sp>
      <p:sp>
        <p:nvSpPr>
          <p:cNvPr id="60" name="Rectangle 59">
            <a:extLst>
              <a:ext uri="{FF2B5EF4-FFF2-40B4-BE49-F238E27FC236}">
                <a16:creationId xmlns:a16="http://schemas.microsoft.com/office/drawing/2014/main" id="{22168301-5AAF-6657-9DDE-B88FA6E6B7E4}"/>
              </a:ext>
            </a:extLst>
          </p:cNvPr>
          <p:cNvSpPr/>
          <p:nvPr/>
        </p:nvSpPr>
        <p:spPr>
          <a:xfrm>
            <a:off x="2124105" y="2274955"/>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1</a:t>
            </a:r>
            <a:endParaRPr lang="en-SG" sz="1800" dirty="0">
              <a:latin typeface="Montserrat SemiBold" pitchFamily="2" charset="0"/>
              <a:cs typeface="Poppins" panose="00000500000000000000" pitchFamily="2" charset="0"/>
            </a:endParaRPr>
          </a:p>
        </p:txBody>
      </p:sp>
      <p:sp>
        <p:nvSpPr>
          <p:cNvPr id="2" name="Rectangle 1">
            <a:extLst>
              <a:ext uri="{FF2B5EF4-FFF2-40B4-BE49-F238E27FC236}">
                <a16:creationId xmlns:a16="http://schemas.microsoft.com/office/drawing/2014/main" id="{3D4E3860-69FC-02E6-49BB-05D14AFE0265}"/>
              </a:ext>
            </a:extLst>
          </p:cNvPr>
          <p:cNvSpPr/>
          <p:nvPr/>
        </p:nvSpPr>
        <p:spPr>
          <a:xfrm>
            <a:off x="2124105" y="3648566"/>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5</a:t>
            </a:r>
            <a:endParaRPr lang="en-SG" sz="1800" dirty="0">
              <a:latin typeface="Montserrat SemiBold" pitchFamily="2" charset="0"/>
              <a:cs typeface="Poppins" panose="00000500000000000000" pitchFamily="2" charset="0"/>
            </a:endParaRPr>
          </a:p>
        </p:txBody>
      </p:sp>
      <p:sp>
        <p:nvSpPr>
          <p:cNvPr id="12" name="Rectangle 11">
            <a:extLst>
              <a:ext uri="{FF2B5EF4-FFF2-40B4-BE49-F238E27FC236}">
                <a16:creationId xmlns:a16="http://schemas.microsoft.com/office/drawing/2014/main" id="{254D9915-704D-8E30-B0A5-32180CD75A79}"/>
              </a:ext>
            </a:extLst>
          </p:cNvPr>
          <p:cNvSpPr/>
          <p:nvPr/>
        </p:nvSpPr>
        <p:spPr>
          <a:xfrm>
            <a:off x="2717742" y="2274955"/>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1</a:t>
            </a:r>
            <a:endParaRPr lang="en-SG" sz="1800" dirty="0">
              <a:latin typeface="Montserrat SemiBold" pitchFamily="2" charset="0"/>
              <a:cs typeface="Poppins" panose="00000500000000000000" pitchFamily="2" charset="0"/>
            </a:endParaRPr>
          </a:p>
        </p:txBody>
      </p:sp>
    </p:spTree>
    <p:extLst>
      <p:ext uri="{BB962C8B-B14F-4D97-AF65-F5344CB8AC3E}">
        <p14:creationId xmlns:p14="http://schemas.microsoft.com/office/powerpoint/2010/main" val="28891448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 name="Rectangle 32">
            <a:extLst>
              <a:ext uri="{FF2B5EF4-FFF2-40B4-BE49-F238E27FC236}">
                <a16:creationId xmlns:a16="http://schemas.microsoft.com/office/drawing/2014/main" id="{0E65F7E1-65F3-B24B-F045-5A55ECC8DD4D}"/>
              </a:ext>
            </a:extLst>
          </p:cNvPr>
          <p:cNvSpPr/>
          <p:nvPr/>
        </p:nvSpPr>
        <p:spPr>
          <a:xfrm>
            <a:off x="2124105" y="1662552"/>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 name="Rectangle 34">
            <a:extLst>
              <a:ext uri="{FF2B5EF4-FFF2-40B4-BE49-F238E27FC236}">
                <a16:creationId xmlns:a16="http://schemas.microsoft.com/office/drawing/2014/main" id="{CCD693E8-D94E-A76F-20C8-57576C751FC6}"/>
              </a:ext>
            </a:extLst>
          </p:cNvPr>
          <p:cNvSpPr/>
          <p:nvPr/>
        </p:nvSpPr>
        <p:spPr>
          <a:xfrm>
            <a:off x="2713308" y="1662551"/>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6" name="Rectangle 35">
            <a:extLst>
              <a:ext uri="{FF2B5EF4-FFF2-40B4-BE49-F238E27FC236}">
                <a16:creationId xmlns:a16="http://schemas.microsoft.com/office/drawing/2014/main" id="{3B96FE0C-A5F1-8942-AF34-D5ABCC7CC2E4}"/>
              </a:ext>
            </a:extLst>
          </p:cNvPr>
          <p:cNvSpPr/>
          <p:nvPr/>
        </p:nvSpPr>
        <p:spPr>
          <a:xfrm>
            <a:off x="3302511" y="1662550"/>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7" name="Rectangle 36">
            <a:extLst>
              <a:ext uri="{FF2B5EF4-FFF2-40B4-BE49-F238E27FC236}">
                <a16:creationId xmlns:a16="http://schemas.microsoft.com/office/drawing/2014/main" id="{ECA67A7E-C47B-7704-00D1-59E16A2264B4}"/>
              </a:ext>
            </a:extLst>
          </p:cNvPr>
          <p:cNvSpPr/>
          <p:nvPr/>
        </p:nvSpPr>
        <p:spPr>
          <a:xfrm>
            <a:off x="3891714" y="1662549"/>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8" name="Rectangle 37">
            <a:extLst>
              <a:ext uri="{FF2B5EF4-FFF2-40B4-BE49-F238E27FC236}">
                <a16:creationId xmlns:a16="http://schemas.microsoft.com/office/drawing/2014/main" id="{AB5897BA-678C-05D9-D3E9-0D9DD890ADB9}"/>
              </a:ext>
            </a:extLst>
          </p:cNvPr>
          <p:cNvSpPr/>
          <p:nvPr/>
        </p:nvSpPr>
        <p:spPr>
          <a:xfrm>
            <a:off x="4480917" y="1662548"/>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 name="Rectangle 38">
            <a:extLst>
              <a:ext uri="{FF2B5EF4-FFF2-40B4-BE49-F238E27FC236}">
                <a16:creationId xmlns:a16="http://schemas.microsoft.com/office/drawing/2014/main" id="{7E20175A-62EA-A743-2C5F-60E8A03A91C2}"/>
              </a:ext>
            </a:extLst>
          </p:cNvPr>
          <p:cNvSpPr/>
          <p:nvPr/>
        </p:nvSpPr>
        <p:spPr>
          <a:xfrm>
            <a:off x="5070120" y="1662547"/>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0" name="Rectangle 39">
            <a:extLst>
              <a:ext uri="{FF2B5EF4-FFF2-40B4-BE49-F238E27FC236}">
                <a16:creationId xmlns:a16="http://schemas.microsoft.com/office/drawing/2014/main" id="{33D6DE0B-3AB7-CC24-8CAD-41A1F1E066EA}"/>
              </a:ext>
            </a:extLst>
          </p:cNvPr>
          <p:cNvSpPr/>
          <p:nvPr/>
        </p:nvSpPr>
        <p:spPr>
          <a:xfrm>
            <a:off x="5659323" y="1662546"/>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1" name="Rectangle 40">
            <a:extLst>
              <a:ext uri="{FF2B5EF4-FFF2-40B4-BE49-F238E27FC236}">
                <a16:creationId xmlns:a16="http://schemas.microsoft.com/office/drawing/2014/main" id="{4DEF0F1A-95E2-1665-F221-8081753CDDC9}"/>
              </a:ext>
            </a:extLst>
          </p:cNvPr>
          <p:cNvSpPr/>
          <p:nvPr/>
        </p:nvSpPr>
        <p:spPr>
          <a:xfrm>
            <a:off x="6248526" y="1662545"/>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2" name="Rectangle 41">
            <a:extLst>
              <a:ext uri="{FF2B5EF4-FFF2-40B4-BE49-F238E27FC236}">
                <a16:creationId xmlns:a16="http://schemas.microsoft.com/office/drawing/2014/main" id="{486CA2CD-32B5-19B6-8FFA-03A11508F66B}"/>
              </a:ext>
            </a:extLst>
          </p:cNvPr>
          <p:cNvSpPr/>
          <p:nvPr/>
        </p:nvSpPr>
        <p:spPr>
          <a:xfrm>
            <a:off x="2124105" y="2282474"/>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3" name="Rectangle 42">
            <a:extLst>
              <a:ext uri="{FF2B5EF4-FFF2-40B4-BE49-F238E27FC236}">
                <a16:creationId xmlns:a16="http://schemas.microsoft.com/office/drawing/2014/main" id="{0792ADE9-79F9-4341-C426-7807D59BFB16}"/>
              </a:ext>
            </a:extLst>
          </p:cNvPr>
          <p:cNvSpPr/>
          <p:nvPr/>
        </p:nvSpPr>
        <p:spPr>
          <a:xfrm>
            <a:off x="2713308" y="2282473"/>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4" name="Rectangle 43">
            <a:extLst>
              <a:ext uri="{FF2B5EF4-FFF2-40B4-BE49-F238E27FC236}">
                <a16:creationId xmlns:a16="http://schemas.microsoft.com/office/drawing/2014/main" id="{A0F77D10-8E8A-8D65-A39F-5DAA386A90E6}"/>
              </a:ext>
            </a:extLst>
          </p:cNvPr>
          <p:cNvSpPr/>
          <p:nvPr/>
        </p:nvSpPr>
        <p:spPr>
          <a:xfrm>
            <a:off x="3302511" y="2282472"/>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5" name="Rectangle 44">
            <a:extLst>
              <a:ext uri="{FF2B5EF4-FFF2-40B4-BE49-F238E27FC236}">
                <a16:creationId xmlns:a16="http://schemas.microsoft.com/office/drawing/2014/main" id="{5D8A8427-526A-884D-3342-5CC1CFECEC71}"/>
              </a:ext>
            </a:extLst>
          </p:cNvPr>
          <p:cNvSpPr/>
          <p:nvPr/>
        </p:nvSpPr>
        <p:spPr>
          <a:xfrm>
            <a:off x="3891714" y="2282471"/>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6" name="Rectangle 45">
            <a:extLst>
              <a:ext uri="{FF2B5EF4-FFF2-40B4-BE49-F238E27FC236}">
                <a16:creationId xmlns:a16="http://schemas.microsoft.com/office/drawing/2014/main" id="{0753E03D-721A-8B46-9E0D-FAE74BE38438}"/>
              </a:ext>
            </a:extLst>
          </p:cNvPr>
          <p:cNvSpPr/>
          <p:nvPr/>
        </p:nvSpPr>
        <p:spPr>
          <a:xfrm>
            <a:off x="4480917" y="2282470"/>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7" name="Rectangle 46">
            <a:extLst>
              <a:ext uri="{FF2B5EF4-FFF2-40B4-BE49-F238E27FC236}">
                <a16:creationId xmlns:a16="http://schemas.microsoft.com/office/drawing/2014/main" id="{3C562A7D-DEC3-3073-9355-2932ED358D04}"/>
              </a:ext>
            </a:extLst>
          </p:cNvPr>
          <p:cNvSpPr/>
          <p:nvPr/>
        </p:nvSpPr>
        <p:spPr>
          <a:xfrm>
            <a:off x="5070120" y="2282469"/>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8" name="Rectangle 47">
            <a:extLst>
              <a:ext uri="{FF2B5EF4-FFF2-40B4-BE49-F238E27FC236}">
                <a16:creationId xmlns:a16="http://schemas.microsoft.com/office/drawing/2014/main" id="{AF12E719-158E-B1D3-5A08-C6F153846161}"/>
              </a:ext>
            </a:extLst>
          </p:cNvPr>
          <p:cNvSpPr/>
          <p:nvPr/>
        </p:nvSpPr>
        <p:spPr>
          <a:xfrm>
            <a:off x="5659323" y="2282468"/>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9" name="Rectangle 48">
            <a:extLst>
              <a:ext uri="{FF2B5EF4-FFF2-40B4-BE49-F238E27FC236}">
                <a16:creationId xmlns:a16="http://schemas.microsoft.com/office/drawing/2014/main" id="{B8450F57-C75C-1BA2-6B08-19D750AE902F}"/>
              </a:ext>
            </a:extLst>
          </p:cNvPr>
          <p:cNvSpPr/>
          <p:nvPr/>
        </p:nvSpPr>
        <p:spPr>
          <a:xfrm>
            <a:off x="6248526" y="2282467"/>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59</a:t>
            </a:fld>
            <a:endParaRPr/>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47890"/>
            <a:ext cx="754802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2000" dirty="0">
              <a:latin typeface="Montserrat SemiBold" pitchFamily="2" charset="0"/>
            </a:endParaRPr>
          </a:p>
        </p:txBody>
      </p:sp>
      <p:sp>
        <p:nvSpPr>
          <p:cNvPr id="3" name="Rectangle 2">
            <a:extLst>
              <a:ext uri="{FF2B5EF4-FFF2-40B4-BE49-F238E27FC236}">
                <a16:creationId xmlns:a16="http://schemas.microsoft.com/office/drawing/2014/main" id="{8180B180-8521-E91F-BD37-63C6D83724C3}"/>
              </a:ext>
            </a:extLst>
          </p:cNvPr>
          <p:cNvSpPr/>
          <p:nvPr/>
        </p:nvSpPr>
        <p:spPr>
          <a:xfrm>
            <a:off x="2124105" y="1655034"/>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5</a:t>
            </a:r>
            <a:endParaRPr lang="en-SG" sz="1800" dirty="0">
              <a:latin typeface="Montserrat SemiBold" pitchFamily="2" charset="0"/>
              <a:cs typeface="Poppins" panose="00000500000000000000" pitchFamily="2" charset="0"/>
            </a:endParaRPr>
          </a:p>
        </p:txBody>
      </p:sp>
      <p:sp>
        <p:nvSpPr>
          <p:cNvPr id="4" name="Rectangle 3">
            <a:extLst>
              <a:ext uri="{FF2B5EF4-FFF2-40B4-BE49-F238E27FC236}">
                <a16:creationId xmlns:a16="http://schemas.microsoft.com/office/drawing/2014/main" id="{F243B6E1-78A5-A788-6D84-97734A44F503}"/>
              </a:ext>
            </a:extLst>
          </p:cNvPr>
          <p:cNvSpPr/>
          <p:nvPr/>
        </p:nvSpPr>
        <p:spPr>
          <a:xfrm>
            <a:off x="2713308" y="1655033"/>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5" name="Rectangle 4">
            <a:extLst>
              <a:ext uri="{FF2B5EF4-FFF2-40B4-BE49-F238E27FC236}">
                <a16:creationId xmlns:a16="http://schemas.microsoft.com/office/drawing/2014/main" id="{96B4758E-06D2-3D99-190A-DA4BB1128821}"/>
              </a:ext>
            </a:extLst>
          </p:cNvPr>
          <p:cNvSpPr/>
          <p:nvPr/>
        </p:nvSpPr>
        <p:spPr>
          <a:xfrm>
            <a:off x="3302513" y="776273"/>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5</a:t>
            </a:r>
            <a:endParaRPr lang="en-SG" sz="1800" dirty="0">
              <a:latin typeface="Montserrat SemiBold" pitchFamily="2" charset="0"/>
              <a:cs typeface="Poppins" panose="00000500000000000000" pitchFamily="2" charset="0"/>
            </a:endParaRPr>
          </a:p>
        </p:txBody>
      </p:sp>
      <p:sp>
        <p:nvSpPr>
          <p:cNvPr id="7" name="Rectangle 6">
            <a:extLst>
              <a:ext uri="{FF2B5EF4-FFF2-40B4-BE49-F238E27FC236}">
                <a16:creationId xmlns:a16="http://schemas.microsoft.com/office/drawing/2014/main" id="{F8C430C4-4724-172E-04AC-184838F0C78C}"/>
              </a:ext>
            </a:extLst>
          </p:cNvPr>
          <p:cNvSpPr/>
          <p:nvPr/>
        </p:nvSpPr>
        <p:spPr>
          <a:xfrm>
            <a:off x="3891717" y="776273"/>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8" name="Rectangle 7">
            <a:extLst>
              <a:ext uri="{FF2B5EF4-FFF2-40B4-BE49-F238E27FC236}">
                <a16:creationId xmlns:a16="http://schemas.microsoft.com/office/drawing/2014/main" id="{C77E46BF-4AEF-6A06-C59F-480014DC3352}"/>
              </a:ext>
            </a:extLst>
          </p:cNvPr>
          <p:cNvSpPr/>
          <p:nvPr/>
        </p:nvSpPr>
        <p:spPr>
          <a:xfrm>
            <a:off x="4480921" y="776273"/>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3</a:t>
            </a:r>
            <a:endParaRPr lang="en-SG" sz="1800" dirty="0">
              <a:latin typeface="Montserrat SemiBold" pitchFamily="2" charset="0"/>
              <a:cs typeface="Poppins" panose="00000500000000000000" pitchFamily="2" charset="0"/>
            </a:endParaRPr>
          </a:p>
        </p:txBody>
      </p:sp>
      <p:sp>
        <p:nvSpPr>
          <p:cNvPr id="9" name="Rectangle 8">
            <a:extLst>
              <a:ext uri="{FF2B5EF4-FFF2-40B4-BE49-F238E27FC236}">
                <a16:creationId xmlns:a16="http://schemas.microsoft.com/office/drawing/2014/main" id="{4D57341C-801C-DBC9-8A6B-8C43AEBBA6E2}"/>
              </a:ext>
            </a:extLst>
          </p:cNvPr>
          <p:cNvSpPr/>
          <p:nvPr/>
        </p:nvSpPr>
        <p:spPr>
          <a:xfrm>
            <a:off x="5070125" y="776273"/>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10" name="Rectangle 9">
            <a:extLst>
              <a:ext uri="{FF2B5EF4-FFF2-40B4-BE49-F238E27FC236}">
                <a16:creationId xmlns:a16="http://schemas.microsoft.com/office/drawing/2014/main" id="{A73721EE-DDAB-84EC-8A50-7DF4B0DC1E77}"/>
              </a:ext>
            </a:extLst>
          </p:cNvPr>
          <p:cNvSpPr/>
          <p:nvPr/>
        </p:nvSpPr>
        <p:spPr>
          <a:xfrm>
            <a:off x="5659329" y="776273"/>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3</a:t>
            </a:r>
            <a:endParaRPr lang="en-SG" sz="1800" dirty="0">
              <a:latin typeface="Montserrat SemiBold" pitchFamily="2" charset="0"/>
              <a:cs typeface="Poppins" panose="00000500000000000000" pitchFamily="2" charset="0"/>
            </a:endParaRPr>
          </a:p>
        </p:txBody>
      </p:sp>
      <p:sp>
        <p:nvSpPr>
          <p:cNvPr id="11" name="Rectangle 10">
            <a:extLst>
              <a:ext uri="{FF2B5EF4-FFF2-40B4-BE49-F238E27FC236}">
                <a16:creationId xmlns:a16="http://schemas.microsoft.com/office/drawing/2014/main" id="{171CDBD7-FABA-C271-0C90-B07988030597}"/>
              </a:ext>
            </a:extLst>
          </p:cNvPr>
          <p:cNvSpPr/>
          <p:nvPr/>
        </p:nvSpPr>
        <p:spPr>
          <a:xfrm>
            <a:off x="6248534" y="776273"/>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14" name="Google Shape;336;p36">
            <a:extLst>
              <a:ext uri="{FF2B5EF4-FFF2-40B4-BE49-F238E27FC236}">
                <a16:creationId xmlns:a16="http://schemas.microsoft.com/office/drawing/2014/main" id="{D3A11311-595F-75D4-8C2F-3466D717F257}"/>
              </a:ext>
            </a:extLst>
          </p:cNvPr>
          <p:cNvSpPr txBox="1">
            <a:spLocks/>
          </p:cNvSpPr>
          <p:nvPr/>
        </p:nvSpPr>
        <p:spPr>
          <a:xfrm>
            <a:off x="1192722" y="1719507"/>
            <a:ext cx="702337"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600" dirty="0">
                <a:solidFill>
                  <a:schemeClr val="accent3"/>
                </a:solidFill>
                <a:latin typeface="Montserrat SemiBold" pitchFamily="2" charset="0"/>
              </a:rPr>
              <a:t>Key</a:t>
            </a:r>
          </a:p>
        </p:txBody>
      </p:sp>
      <p:sp>
        <p:nvSpPr>
          <p:cNvPr id="15" name="Google Shape;336;p36">
            <a:extLst>
              <a:ext uri="{FF2B5EF4-FFF2-40B4-BE49-F238E27FC236}">
                <a16:creationId xmlns:a16="http://schemas.microsoft.com/office/drawing/2014/main" id="{2A874F90-680A-3960-6F29-B9B86FB1462C}"/>
              </a:ext>
            </a:extLst>
          </p:cNvPr>
          <p:cNvSpPr txBox="1">
            <a:spLocks/>
          </p:cNvSpPr>
          <p:nvPr/>
        </p:nvSpPr>
        <p:spPr>
          <a:xfrm>
            <a:off x="1192722" y="2352912"/>
            <a:ext cx="702337"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600" dirty="0">
                <a:solidFill>
                  <a:schemeClr val="accent3"/>
                </a:solidFill>
                <a:latin typeface="Montserrat SemiBold" pitchFamily="2" charset="0"/>
              </a:rPr>
              <a:t>Val</a:t>
            </a:r>
          </a:p>
        </p:txBody>
      </p:sp>
      <p:sp>
        <p:nvSpPr>
          <p:cNvPr id="50" name="Rectangle 49">
            <a:extLst>
              <a:ext uri="{FF2B5EF4-FFF2-40B4-BE49-F238E27FC236}">
                <a16:creationId xmlns:a16="http://schemas.microsoft.com/office/drawing/2014/main" id="{DC903C92-0231-3F49-FE4B-404CF554F695}"/>
              </a:ext>
            </a:extLst>
          </p:cNvPr>
          <p:cNvSpPr/>
          <p:nvPr/>
        </p:nvSpPr>
        <p:spPr>
          <a:xfrm>
            <a:off x="2124105" y="3635082"/>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1" name="Rectangle 50">
            <a:extLst>
              <a:ext uri="{FF2B5EF4-FFF2-40B4-BE49-F238E27FC236}">
                <a16:creationId xmlns:a16="http://schemas.microsoft.com/office/drawing/2014/main" id="{63DB09CC-F90A-AE1C-DB09-46D25BAF2AD6}"/>
              </a:ext>
            </a:extLst>
          </p:cNvPr>
          <p:cNvSpPr/>
          <p:nvPr/>
        </p:nvSpPr>
        <p:spPr>
          <a:xfrm>
            <a:off x="2713308" y="3635081"/>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2" name="Rectangle 51">
            <a:extLst>
              <a:ext uri="{FF2B5EF4-FFF2-40B4-BE49-F238E27FC236}">
                <a16:creationId xmlns:a16="http://schemas.microsoft.com/office/drawing/2014/main" id="{FEEEA6E1-3785-CC40-17AE-ED6D8D4A2654}"/>
              </a:ext>
            </a:extLst>
          </p:cNvPr>
          <p:cNvSpPr/>
          <p:nvPr/>
        </p:nvSpPr>
        <p:spPr>
          <a:xfrm>
            <a:off x="3302511" y="3635080"/>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3" name="Rectangle 52">
            <a:extLst>
              <a:ext uri="{FF2B5EF4-FFF2-40B4-BE49-F238E27FC236}">
                <a16:creationId xmlns:a16="http://schemas.microsoft.com/office/drawing/2014/main" id="{C2A45255-C6C2-3C2B-8B53-7BF77EB75284}"/>
              </a:ext>
            </a:extLst>
          </p:cNvPr>
          <p:cNvSpPr/>
          <p:nvPr/>
        </p:nvSpPr>
        <p:spPr>
          <a:xfrm>
            <a:off x="3891714" y="3635079"/>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4" name="Rectangle 53">
            <a:extLst>
              <a:ext uri="{FF2B5EF4-FFF2-40B4-BE49-F238E27FC236}">
                <a16:creationId xmlns:a16="http://schemas.microsoft.com/office/drawing/2014/main" id="{55208570-6661-C039-805A-7680C6573F5B}"/>
              </a:ext>
            </a:extLst>
          </p:cNvPr>
          <p:cNvSpPr/>
          <p:nvPr/>
        </p:nvSpPr>
        <p:spPr>
          <a:xfrm>
            <a:off x="4480917" y="3635078"/>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5" name="Rectangle 54">
            <a:extLst>
              <a:ext uri="{FF2B5EF4-FFF2-40B4-BE49-F238E27FC236}">
                <a16:creationId xmlns:a16="http://schemas.microsoft.com/office/drawing/2014/main" id="{C7CEC756-2D7C-2F31-7CB1-9ABCA0E478E9}"/>
              </a:ext>
            </a:extLst>
          </p:cNvPr>
          <p:cNvSpPr/>
          <p:nvPr/>
        </p:nvSpPr>
        <p:spPr>
          <a:xfrm>
            <a:off x="5070120" y="3635077"/>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6" name="Rectangle 55">
            <a:extLst>
              <a:ext uri="{FF2B5EF4-FFF2-40B4-BE49-F238E27FC236}">
                <a16:creationId xmlns:a16="http://schemas.microsoft.com/office/drawing/2014/main" id="{5F621EA8-FC4E-B5DE-250B-0B2BA8FF728D}"/>
              </a:ext>
            </a:extLst>
          </p:cNvPr>
          <p:cNvSpPr/>
          <p:nvPr/>
        </p:nvSpPr>
        <p:spPr>
          <a:xfrm>
            <a:off x="5659323" y="3635076"/>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7" name="Rectangle 56">
            <a:extLst>
              <a:ext uri="{FF2B5EF4-FFF2-40B4-BE49-F238E27FC236}">
                <a16:creationId xmlns:a16="http://schemas.microsoft.com/office/drawing/2014/main" id="{522B4ABC-D670-002C-1879-ACC58EB94EE0}"/>
              </a:ext>
            </a:extLst>
          </p:cNvPr>
          <p:cNvSpPr/>
          <p:nvPr/>
        </p:nvSpPr>
        <p:spPr>
          <a:xfrm>
            <a:off x="6248526" y="3635075"/>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8" name="Google Shape;336;p36">
            <a:extLst>
              <a:ext uri="{FF2B5EF4-FFF2-40B4-BE49-F238E27FC236}">
                <a16:creationId xmlns:a16="http://schemas.microsoft.com/office/drawing/2014/main" id="{B0DF342B-9D15-73E3-80F6-8117A370BEF2}"/>
              </a:ext>
            </a:extLst>
          </p:cNvPr>
          <p:cNvSpPr txBox="1">
            <a:spLocks/>
          </p:cNvSpPr>
          <p:nvPr/>
        </p:nvSpPr>
        <p:spPr>
          <a:xfrm>
            <a:off x="1192722" y="3705520"/>
            <a:ext cx="702337"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600" dirty="0">
                <a:solidFill>
                  <a:schemeClr val="accent3"/>
                </a:solidFill>
                <a:latin typeface="Montserrat SemiBold" pitchFamily="2" charset="0"/>
              </a:rPr>
              <a:t>List</a:t>
            </a:r>
          </a:p>
        </p:txBody>
      </p:sp>
      <p:sp>
        <p:nvSpPr>
          <p:cNvPr id="59" name="Google Shape;336;p36">
            <a:extLst>
              <a:ext uri="{FF2B5EF4-FFF2-40B4-BE49-F238E27FC236}">
                <a16:creationId xmlns:a16="http://schemas.microsoft.com/office/drawing/2014/main" id="{A2BFB8CB-A990-1E93-D9B3-C0C63B699FD1}"/>
              </a:ext>
            </a:extLst>
          </p:cNvPr>
          <p:cNvSpPr txBox="1">
            <a:spLocks/>
          </p:cNvSpPr>
          <p:nvPr/>
        </p:nvSpPr>
        <p:spPr>
          <a:xfrm>
            <a:off x="2278877" y="2967411"/>
            <a:ext cx="423017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latin typeface="Montserrat SemiBold" pitchFamily="2" charset="0"/>
              </a:rPr>
              <a:t>Add to list of keys</a:t>
            </a:r>
          </a:p>
        </p:txBody>
      </p:sp>
      <p:sp>
        <p:nvSpPr>
          <p:cNvPr id="60" name="Rectangle 59">
            <a:extLst>
              <a:ext uri="{FF2B5EF4-FFF2-40B4-BE49-F238E27FC236}">
                <a16:creationId xmlns:a16="http://schemas.microsoft.com/office/drawing/2014/main" id="{22168301-5AAF-6657-9DDE-B88FA6E6B7E4}"/>
              </a:ext>
            </a:extLst>
          </p:cNvPr>
          <p:cNvSpPr/>
          <p:nvPr/>
        </p:nvSpPr>
        <p:spPr>
          <a:xfrm>
            <a:off x="2124105" y="2274955"/>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1</a:t>
            </a:r>
            <a:endParaRPr lang="en-SG" sz="1800" dirty="0">
              <a:latin typeface="Montserrat SemiBold" pitchFamily="2" charset="0"/>
              <a:cs typeface="Poppins" panose="00000500000000000000" pitchFamily="2" charset="0"/>
            </a:endParaRPr>
          </a:p>
        </p:txBody>
      </p:sp>
      <p:sp>
        <p:nvSpPr>
          <p:cNvPr id="2" name="Rectangle 1">
            <a:extLst>
              <a:ext uri="{FF2B5EF4-FFF2-40B4-BE49-F238E27FC236}">
                <a16:creationId xmlns:a16="http://schemas.microsoft.com/office/drawing/2014/main" id="{3D4E3860-69FC-02E6-49BB-05D14AFE0265}"/>
              </a:ext>
            </a:extLst>
          </p:cNvPr>
          <p:cNvSpPr/>
          <p:nvPr/>
        </p:nvSpPr>
        <p:spPr>
          <a:xfrm>
            <a:off x="2124105" y="3648566"/>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5</a:t>
            </a:r>
            <a:endParaRPr lang="en-SG" sz="1800" dirty="0">
              <a:latin typeface="Montserrat SemiBold" pitchFamily="2" charset="0"/>
              <a:cs typeface="Poppins" panose="00000500000000000000" pitchFamily="2" charset="0"/>
            </a:endParaRPr>
          </a:p>
        </p:txBody>
      </p:sp>
      <p:sp>
        <p:nvSpPr>
          <p:cNvPr id="12" name="Rectangle 11">
            <a:extLst>
              <a:ext uri="{FF2B5EF4-FFF2-40B4-BE49-F238E27FC236}">
                <a16:creationId xmlns:a16="http://schemas.microsoft.com/office/drawing/2014/main" id="{254D9915-704D-8E30-B0A5-32180CD75A79}"/>
              </a:ext>
            </a:extLst>
          </p:cNvPr>
          <p:cNvSpPr/>
          <p:nvPr/>
        </p:nvSpPr>
        <p:spPr>
          <a:xfrm>
            <a:off x="2717742" y="2274955"/>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1</a:t>
            </a:r>
            <a:endParaRPr lang="en-SG" sz="1800" dirty="0">
              <a:latin typeface="Montserrat SemiBold" pitchFamily="2" charset="0"/>
              <a:cs typeface="Poppins" panose="00000500000000000000" pitchFamily="2" charset="0"/>
            </a:endParaRPr>
          </a:p>
        </p:txBody>
      </p:sp>
      <p:sp>
        <p:nvSpPr>
          <p:cNvPr id="13" name="Rectangle 12">
            <a:extLst>
              <a:ext uri="{FF2B5EF4-FFF2-40B4-BE49-F238E27FC236}">
                <a16:creationId xmlns:a16="http://schemas.microsoft.com/office/drawing/2014/main" id="{EE50FD55-19AC-E578-88A6-355C072A7CF4}"/>
              </a:ext>
            </a:extLst>
          </p:cNvPr>
          <p:cNvSpPr/>
          <p:nvPr/>
        </p:nvSpPr>
        <p:spPr>
          <a:xfrm>
            <a:off x="2713308" y="3635075"/>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Tree>
    <p:extLst>
      <p:ext uri="{BB962C8B-B14F-4D97-AF65-F5344CB8AC3E}">
        <p14:creationId xmlns:p14="http://schemas.microsoft.com/office/powerpoint/2010/main" val="32781802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6</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Hashing – Key Idea</a:t>
            </a:r>
            <a:endParaRPr dirty="0"/>
          </a:p>
        </p:txBody>
      </p:sp>
      <p:sp>
        <p:nvSpPr>
          <p:cNvPr id="2" name="Google Shape;336;p36">
            <a:extLst>
              <a:ext uri="{FF2B5EF4-FFF2-40B4-BE49-F238E27FC236}">
                <a16:creationId xmlns:a16="http://schemas.microsoft.com/office/drawing/2014/main" id="{0C5CB58F-C0CE-0182-A5DC-F70C9EAE167A}"/>
              </a:ext>
            </a:extLst>
          </p:cNvPr>
          <p:cNvSpPr txBox="1">
            <a:spLocks/>
          </p:cNvSpPr>
          <p:nvPr/>
        </p:nvSpPr>
        <p:spPr>
          <a:xfrm>
            <a:off x="721345" y="1429051"/>
            <a:ext cx="1130315" cy="464100"/>
          </a:xfrm>
          <a:prstGeom prst="rect">
            <a:avLst/>
          </a:prstGeom>
          <a:solidFill>
            <a:srgbClr val="0070C0"/>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latin typeface="Montserrat SemiBold" pitchFamily="2" charset="0"/>
              </a:rPr>
              <a:t>What?</a:t>
            </a:r>
          </a:p>
        </p:txBody>
      </p:sp>
      <p:sp>
        <p:nvSpPr>
          <p:cNvPr id="5" name="Google Shape;336;p36">
            <a:extLst>
              <a:ext uri="{FF2B5EF4-FFF2-40B4-BE49-F238E27FC236}">
                <a16:creationId xmlns:a16="http://schemas.microsoft.com/office/drawing/2014/main" id="{8EAE7EC1-B3D7-5434-13FE-68A77755BED0}"/>
              </a:ext>
            </a:extLst>
          </p:cNvPr>
          <p:cNvSpPr txBox="1">
            <a:spLocks/>
          </p:cNvSpPr>
          <p:nvPr/>
        </p:nvSpPr>
        <p:spPr>
          <a:xfrm>
            <a:off x="2116080" y="1429051"/>
            <a:ext cx="588492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000" dirty="0">
                <a:latin typeface="Montserrat SemiBold" pitchFamily="2" charset="0"/>
              </a:rPr>
              <a:t>Stores data in an array like structure, that enables lookup without linear traversal. </a:t>
            </a:r>
          </a:p>
        </p:txBody>
      </p:sp>
      <p:sp>
        <p:nvSpPr>
          <p:cNvPr id="16" name="Google Shape;336;p36">
            <a:extLst>
              <a:ext uri="{FF2B5EF4-FFF2-40B4-BE49-F238E27FC236}">
                <a16:creationId xmlns:a16="http://schemas.microsoft.com/office/drawing/2014/main" id="{1DDAC6ED-C393-6207-5C50-3E168D414B79}"/>
              </a:ext>
            </a:extLst>
          </p:cNvPr>
          <p:cNvSpPr txBox="1">
            <a:spLocks/>
          </p:cNvSpPr>
          <p:nvPr/>
        </p:nvSpPr>
        <p:spPr>
          <a:xfrm>
            <a:off x="721345" y="2339700"/>
            <a:ext cx="1130315" cy="464100"/>
          </a:xfrm>
          <a:prstGeom prst="rect">
            <a:avLst/>
          </a:prstGeom>
          <a:solidFill>
            <a:srgbClr val="00B050"/>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latin typeface="Montserrat SemiBold" pitchFamily="2" charset="0"/>
              </a:rPr>
              <a:t>Why?</a:t>
            </a:r>
          </a:p>
        </p:txBody>
      </p:sp>
      <p:sp>
        <p:nvSpPr>
          <p:cNvPr id="20" name="Google Shape;336;p36">
            <a:extLst>
              <a:ext uri="{FF2B5EF4-FFF2-40B4-BE49-F238E27FC236}">
                <a16:creationId xmlns:a16="http://schemas.microsoft.com/office/drawing/2014/main" id="{FB173E5C-F97E-3569-2F5F-F352347376A0}"/>
              </a:ext>
            </a:extLst>
          </p:cNvPr>
          <p:cNvSpPr txBox="1">
            <a:spLocks/>
          </p:cNvSpPr>
          <p:nvPr/>
        </p:nvSpPr>
        <p:spPr>
          <a:xfrm>
            <a:off x="2116080" y="2339700"/>
            <a:ext cx="588492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000" dirty="0">
                <a:latin typeface="Montserrat SemiBold" pitchFamily="2" charset="0"/>
              </a:rPr>
              <a:t>To support O(1) random access</a:t>
            </a:r>
          </a:p>
        </p:txBody>
      </p:sp>
      <p:sp>
        <p:nvSpPr>
          <p:cNvPr id="21" name="Google Shape;336;p36">
            <a:extLst>
              <a:ext uri="{FF2B5EF4-FFF2-40B4-BE49-F238E27FC236}">
                <a16:creationId xmlns:a16="http://schemas.microsoft.com/office/drawing/2014/main" id="{59A842B3-37C5-0624-6A6C-A3508A602ACB}"/>
              </a:ext>
            </a:extLst>
          </p:cNvPr>
          <p:cNvSpPr txBox="1">
            <a:spLocks/>
          </p:cNvSpPr>
          <p:nvPr/>
        </p:nvSpPr>
        <p:spPr>
          <a:xfrm>
            <a:off x="721345" y="3036391"/>
            <a:ext cx="1130315" cy="464100"/>
          </a:xfrm>
          <a:prstGeom prst="rect">
            <a:avLst/>
          </a:prstGeom>
          <a:solidFill>
            <a:srgbClr val="FF9225"/>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latin typeface="Montserrat SemiBold" pitchFamily="2" charset="0"/>
              </a:rPr>
              <a:t>How?</a:t>
            </a:r>
          </a:p>
        </p:txBody>
      </p:sp>
      <p:sp>
        <p:nvSpPr>
          <p:cNvPr id="22" name="Google Shape;336;p36">
            <a:extLst>
              <a:ext uri="{FF2B5EF4-FFF2-40B4-BE49-F238E27FC236}">
                <a16:creationId xmlns:a16="http://schemas.microsoft.com/office/drawing/2014/main" id="{A0097909-F6FB-49A2-3716-D5BEE0F03B55}"/>
              </a:ext>
            </a:extLst>
          </p:cNvPr>
          <p:cNvSpPr txBox="1">
            <a:spLocks/>
          </p:cNvSpPr>
          <p:nvPr/>
        </p:nvSpPr>
        <p:spPr>
          <a:xfrm>
            <a:off x="2116080" y="3036391"/>
            <a:ext cx="588492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000" dirty="0">
                <a:latin typeface="Montserrat SemiBold" pitchFamily="2" charset="0"/>
              </a:rPr>
              <a:t>“Hash”-es the key into an integer-like.</a:t>
            </a:r>
          </a:p>
          <a:p>
            <a:r>
              <a:rPr lang="en-US" sz="2000" dirty="0">
                <a:latin typeface="Montserrat SemiBold" pitchFamily="2" charset="0"/>
              </a:rPr>
              <a:t>Treats this as the index!</a:t>
            </a:r>
          </a:p>
        </p:txBody>
      </p:sp>
    </p:spTree>
    <p:extLst>
      <p:ext uri="{BB962C8B-B14F-4D97-AF65-F5344CB8AC3E}">
        <p14:creationId xmlns:p14="http://schemas.microsoft.com/office/powerpoint/2010/main" val="18716263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200"/>
                                        <p:tgtEl>
                                          <p:spTgt spid="16"/>
                                        </p:tgtEl>
                                      </p:cBhvr>
                                    </p:animEffect>
                                  </p:childTnLst>
                                </p:cTn>
                              </p:par>
                            </p:childTnLst>
                          </p:cTn>
                        </p:par>
                        <p:par>
                          <p:cTn id="13" fill="hold">
                            <p:stCondLst>
                              <p:cond delay="200"/>
                            </p:stCondLst>
                            <p:childTnLst>
                              <p:par>
                                <p:cTn id="14" presetID="10" presetClass="entr" presetSubtype="0"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200"/>
                                        <p:tgtEl>
                                          <p:spTgt spid="2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200"/>
                                        <p:tgtEl>
                                          <p:spTgt spid="21"/>
                                        </p:tgtEl>
                                      </p:cBhvr>
                                    </p:animEffect>
                                  </p:childTnLst>
                                </p:cTn>
                              </p:par>
                            </p:childTnLst>
                          </p:cTn>
                        </p:par>
                        <p:par>
                          <p:cTn id="22" fill="hold">
                            <p:stCondLst>
                              <p:cond delay="200"/>
                            </p:stCondLst>
                            <p:childTnLst>
                              <p:par>
                                <p:cTn id="23" presetID="10" presetClass="entr" presetSubtype="0"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2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6" grpId="0" animBg="1"/>
      <p:bldP spid="20" grpId="0"/>
      <p:bldP spid="21" grpId="0" animBg="1"/>
      <p:bldP spid="2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 name="Rectangle 32">
            <a:extLst>
              <a:ext uri="{FF2B5EF4-FFF2-40B4-BE49-F238E27FC236}">
                <a16:creationId xmlns:a16="http://schemas.microsoft.com/office/drawing/2014/main" id="{0E65F7E1-65F3-B24B-F045-5A55ECC8DD4D}"/>
              </a:ext>
            </a:extLst>
          </p:cNvPr>
          <p:cNvSpPr/>
          <p:nvPr/>
        </p:nvSpPr>
        <p:spPr>
          <a:xfrm>
            <a:off x="2124105" y="1662552"/>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 name="Rectangle 34">
            <a:extLst>
              <a:ext uri="{FF2B5EF4-FFF2-40B4-BE49-F238E27FC236}">
                <a16:creationId xmlns:a16="http://schemas.microsoft.com/office/drawing/2014/main" id="{CCD693E8-D94E-A76F-20C8-57576C751FC6}"/>
              </a:ext>
            </a:extLst>
          </p:cNvPr>
          <p:cNvSpPr/>
          <p:nvPr/>
        </p:nvSpPr>
        <p:spPr>
          <a:xfrm>
            <a:off x="2713308" y="1662551"/>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6" name="Rectangle 35">
            <a:extLst>
              <a:ext uri="{FF2B5EF4-FFF2-40B4-BE49-F238E27FC236}">
                <a16:creationId xmlns:a16="http://schemas.microsoft.com/office/drawing/2014/main" id="{3B96FE0C-A5F1-8942-AF34-D5ABCC7CC2E4}"/>
              </a:ext>
            </a:extLst>
          </p:cNvPr>
          <p:cNvSpPr/>
          <p:nvPr/>
        </p:nvSpPr>
        <p:spPr>
          <a:xfrm>
            <a:off x="3302511" y="1662550"/>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7" name="Rectangle 36">
            <a:extLst>
              <a:ext uri="{FF2B5EF4-FFF2-40B4-BE49-F238E27FC236}">
                <a16:creationId xmlns:a16="http://schemas.microsoft.com/office/drawing/2014/main" id="{ECA67A7E-C47B-7704-00D1-59E16A2264B4}"/>
              </a:ext>
            </a:extLst>
          </p:cNvPr>
          <p:cNvSpPr/>
          <p:nvPr/>
        </p:nvSpPr>
        <p:spPr>
          <a:xfrm>
            <a:off x="3891714" y="1662549"/>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8" name="Rectangle 37">
            <a:extLst>
              <a:ext uri="{FF2B5EF4-FFF2-40B4-BE49-F238E27FC236}">
                <a16:creationId xmlns:a16="http://schemas.microsoft.com/office/drawing/2014/main" id="{AB5897BA-678C-05D9-D3E9-0D9DD890ADB9}"/>
              </a:ext>
            </a:extLst>
          </p:cNvPr>
          <p:cNvSpPr/>
          <p:nvPr/>
        </p:nvSpPr>
        <p:spPr>
          <a:xfrm>
            <a:off x="4480917" y="1662548"/>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 name="Rectangle 38">
            <a:extLst>
              <a:ext uri="{FF2B5EF4-FFF2-40B4-BE49-F238E27FC236}">
                <a16:creationId xmlns:a16="http://schemas.microsoft.com/office/drawing/2014/main" id="{7E20175A-62EA-A743-2C5F-60E8A03A91C2}"/>
              </a:ext>
            </a:extLst>
          </p:cNvPr>
          <p:cNvSpPr/>
          <p:nvPr/>
        </p:nvSpPr>
        <p:spPr>
          <a:xfrm>
            <a:off x="5070120" y="1662547"/>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0" name="Rectangle 39">
            <a:extLst>
              <a:ext uri="{FF2B5EF4-FFF2-40B4-BE49-F238E27FC236}">
                <a16:creationId xmlns:a16="http://schemas.microsoft.com/office/drawing/2014/main" id="{33D6DE0B-3AB7-CC24-8CAD-41A1F1E066EA}"/>
              </a:ext>
            </a:extLst>
          </p:cNvPr>
          <p:cNvSpPr/>
          <p:nvPr/>
        </p:nvSpPr>
        <p:spPr>
          <a:xfrm>
            <a:off x="5659323" y="1662546"/>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1" name="Rectangle 40">
            <a:extLst>
              <a:ext uri="{FF2B5EF4-FFF2-40B4-BE49-F238E27FC236}">
                <a16:creationId xmlns:a16="http://schemas.microsoft.com/office/drawing/2014/main" id="{4DEF0F1A-95E2-1665-F221-8081753CDDC9}"/>
              </a:ext>
            </a:extLst>
          </p:cNvPr>
          <p:cNvSpPr/>
          <p:nvPr/>
        </p:nvSpPr>
        <p:spPr>
          <a:xfrm>
            <a:off x="6248526" y="1662545"/>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2" name="Rectangle 41">
            <a:extLst>
              <a:ext uri="{FF2B5EF4-FFF2-40B4-BE49-F238E27FC236}">
                <a16:creationId xmlns:a16="http://schemas.microsoft.com/office/drawing/2014/main" id="{486CA2CD-32B5-19B6-8FFA-03A11508F66B}"/>
              </a:ext>
            </a:extLst>
          </p:cNvPr>
          <p:cNvSpPr/>
          <p:nvPr/>
        </p:nvSpPr>
        <p:spPr>
          <a:xfrm>
            <a:off x="2124105" y="2282474"/>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3" name="Rectangle 42">
            <a:extLst>
              <a:ext uri="{FF2B5EF4-FFF2-40B4-BE49-F238E27FC236}">
                <a16:creationId xmlns:a16="http://schemas.microsoft.com/office/drawing/2014/main" id="{0792ADE9-79F9-4341-C426-7807D59BFB16}"/>
              </a:ext>
            </a:extLst>
          </p:cNvPr>
          <p:cNvSpPr/>
          <p:nvPr/>
        </p:nvSpPr>
        <p:spPr>
          <a:xfrm>
            <a:off x="2713308" y="2282473"/>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4" name="Rectangle 43">
            <a:extLst>
              <a:ext uri="{FF2B5EF4-FFF2-40B4-BE49-F238E27FC236}">
                <a16:creationId xmlns:a16="http://schemas.microsoft.com/office/drawing/2014/main" id="{A0F77D10-8E8A-8D65-A39F-5DAA386A90E6}"/>
              </a:ext>
            </a:extLst>
          </p:cNvPr>
          <p:cNvSpPr/>
          <p:nvPr/>
        </p:nvSpPr>
        <p:spPr>
          <a:xfrm>
            <a:off x="3302511" y="2282472"/>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5" name="Rectangle 44">
            <a:extLst>
              <a:ext uri="{FF2B5EF4-FFF2-40B4-BE49-F238E27FC236}">
                <a16:creationId xmlns:a16="http://schemas.microsoft.com/office/drawing/2014/main" id="{5D8A8427-526A-884D-3342-5CC1CFECEC71}"/>
              </a:ext>
            </a:extLst>
          </p:cNvPr>
          <p:cNvSpPr/>
          <p:nvPr/>
        </p:nvSpPr>
        <p:spPr>
          <a:xfrm>
            <a:off x="3891714" y="2282471"/>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6" name="Rectangle 45">
            <a:extLst>
              <a:ext uri="{FF2B5EF4-FFF2-40B4-BE49-F238E27FC236}">
                <a16:creationId xmlns:a16="http://schemas.microsoft.com/office/drawing/2014/main" id="{0753E03D-721A-8B46-9E0D-FAE74BE38438}"/>
              </a:ext>
            </a:extLst>
          </p:cNvPr>
          <p:cNvSpPr/>
          <p:nvPr/>
        </p:nvSpPr>
        <p:spPr>
          <a:xfrm>
            <a:off x="4480917" y="2282470"/>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7" name="Rectangle 46">
            <a:extLst>
              <a:ext uri="{FF2B5EF4-FFF2-40B4-BE49-F238E27FC236}">
                <a16:creationId xmlns:a16="http://schemas.microsoft.com/office/drawing/2014/main" id="{3C562A7D-DEC3-3073-9355-2932ED358D04}"/>
              </a:ext>
            </a:extLst>
          </p:cNvPr>
          <p:cNvSpPr/>
          <p:nvPr/>
        </p:nvSpPr>
        <p:spPr>
          <a:xfrm>
            <a:off x="5070120" y="2282469"/>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8" name="Rectangle 47">
            <a:extLst>
              <a:ext uri="{FF2B5EF4-FFF2-40B4-BE49-F238E27FC236}">
                <a16:creationId xmlns:a16="http://schemas.microsoft.com/office/drawing/2014/main" id="{AF12E719-158E-B1D3-5A08-C6F153846161}"/>
              </a:ext>
            </a:extLst>
          </p:cNvPr>
          <p:cNvSpPr/>
          <p:nvPr/>
        </p:nvSpPr>
        <p:spPr>
          <a:xfrm>
            <a:off x="5659323" y="2282468"/>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9" name="Rectangle 48">
            <a:extLst>
              <a:ext uri="{FF2B5EF4-FFF2-40B4-BE49-F238E27FC236}">
                <a16:creationId xmlns:a16="http://schemas.microsoft.com/office/drawing/2014/main" id="{B8450F57-C75C-1BA2-6B08-19D750AE902F}"/>
              </a:ext>
            </a:extLst>
          </p:cNvPr>
          <p:cNvSpPr/>
          <p:nvPr/>
        </p:nvSpPr>
        <p:spPr>
          <a:xfrm>
            <a:off x="6248526" y="2282467"/>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60</a:t>
            </a:fld>
            <a:endParaRPr/>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47890"/>
            <a:ext cx="754802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2000" dirty="0">
              <a:latin typeface="Montserrat SemiBold" pitchFamily="2" charset="0"/>
            </a:endParaRPr>
          </a:p>
        </p:txBody>
      </p:sp>
      <p:sp>
        <p:nvSpPr>
          <p:cNvPr id="3" name="Rectangle 2">
            <a:extLst>
              <a:ext uri="{FF2B5EF4-FFF2-40B4-BE49-F238E27FC236}">
                <a16:creationId xmlns:a16="http://schemas.microsoft.com/office/drawing/2014/main" id="{8180B180-8521-E91F-BD37-63C6D83724C3}"/>
              </a:ext>
            </a:extLst>
          </p:cNvPr>
          <p:cNvSpPr/>
          <p:nvPr/>
        </p:nvSpPr>
        <p:spPr>
          <a:xfrm>
            <a:off x="2124105" y="1655034"/>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5</a:t>
            </a:r>
            <a:endParaRPr lang="en-SG" sz="1800" dirty="0">
              <a:latin typeface="Montserrat SemiBold" pitchFamily="2" charset="0"/>
              <a:cs typeface="Poppins" panose="00000500000000000000" pitchFamily="2" charset="0"/>
            </a:endParaRPr>
          </a:p>
        </p:txBody>
      </p:sp>
      <p:sp>
        <p:nvSpPr>
          <p:cNvPr id="4" name="Rectangle 3">
            <a:extLst>
              <a:ext uri="{FF2B5EF4-FFF2-40B4-BE49-F238E27FC236}">
                <a16:creationId xmlns:a16="http://schemas.microsoft.com/office/drawing/2014/main" id="{F243B6E1-78A5-A788-6D84-97734A44F503}"/>
              </a:ext>
            </a:extLst>
          </p:cNvPr>
          <p:cNvSpPr/>
          <p:nvPr/>
        </p:nvSpPr>
        <p:spPr>
          <a:xfrm>
            <a:off x="2713308" y="1655033"/>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5" name="Rectangle 4">
            <a:extLst>
              <a:ext uri="{FF2B5EF4-FFF2-40B4-BE49-F238E27FC236}">
                <a16:creationId xmlns:a16="http://schemas.microsoft.com/office/drawing/2014/main" id="{96B4758E-06D2-3D99-190A-DA4BB1128821}"/>
              </a:ext>
            </a:extLst>
          </p:cNvPr>
          <p:cNvSpPr/>
          <p:nvPr/>
        </p:nvSpPr>
        <p:spPr>
          <a:xfrm>
            <a:off x="2120228" y="1649069"/>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5</a:t>
            </a:r>
            <a:endParaRPr lang="en-SG" sz="1800" dirty="0">
              <a:latin typeface="Montserrat SemiBold" pitchFamily="2" charset="0"/>
              <a:cs typeface="Poppins" panose="00000500000000000000" pitchFamily="2" charset="0"/>
            </a:endParaRPr>
          </a:p>
        </p:txBody>
      </p:sp>
      <p:sp>
        <p:nvSpPr>
          <p:cNvPr id="7" name="Rectangle 6">
            <a:extLst>
              <a:ext uri="{FF2B5EF4-FFF2-40B4-BE49-F238E27FC236}">
                <a16:creationId xmlns:a16="http://schemas.microsoft.com/office/drawing/2014/main" id="{F8C430C4-4724-172E-04AC-184838F0C78C}"/>
              </a:ext>
            </a:extLst>
          </p:cNvPr>
          <p:cNvSpPr/>
          <p:nvPr/>
        </p:nvSpPr>
        <p:spPr>
          <a:xfrm>
            <a:off x="3891717" y="776273"/>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8" name="Rectangle 7">
            <a:extLst>
              <a:ext uri="{FF2B5EF4-FFF2-40B4-BE49-F238E27FC236}">
                <a16:creationId xmlns:a16="http://schemas.microsoft.com/office/drawing/2014/main" id="{C77E46BF-4AEF-6A06-C59F-480014DC3352}"/>
              </a:ext>
            </a:extLst>
          </p:cNvPr>
          <p:cNvSpPr/>
          <p:nvPr/>
        </p:nvSpPr>
        <p:spPr>
          <a:xfrm>
            <a:off x="4480921" y="776273"/>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3</a:t>
            </a:r>
            <a:endParaRPr lang="en-SG" sz="1800" dirty="0">
              <a:latin typeface="Montserrat SemiBold" pitchFamily="2" charset="0"/>
              <a:cs typeface="Poppins" panose="00000500000000000000" pitchFamily="2" charset="0"/>
            </a:endParaRPr>
          </a:p>
        </p:txBody>
      </p:sp>
      <p:sp>
        <p:nvSpPr>
          <p:cNvPr id="9" name="Rectangle 8">
            <a:extLst>
              <a:ext uri="{FF2B5EF4-FFF2-40B4-BE49-F238E27FC236}">
                <a16:creationId xmlns:a16="http://schemas.microsoft.com/office/drawing/2014/main" id="{4D57341C-801C-DBC9-8A6B-8C43AEBBA6E2}"/>
              </a:ext>
            </a:extLst>
          </p:cNvPr>
          <p:cNvSpPr/>
          <p:nvPr/>
        </p:nvSpPr>
        <p:spPr>
          <a:xfrm>
            <a:off x="5070125" y="776273"/>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10" name="Rectangle 9">
            <a:extLst>
              <a:ext uri="{FF2B5EF4-FFF2-40B4-BE49-F238E27FC236}">
                <a16:creationId xmlns:a16="http://schemas.microsoft.com/office/drawing/2014/main" id="{A73721EE-DDAB-84EC-8A50-7DF4B0DC1E77}"/>
              </a:ext>
            </a:extLst>
          </p:cNvPr>
          <p:cNvSpPr/>
          <p:nvPr/>
        </p:nvSpPr>
        <p:spPr>
          <a:xfrm>
            <a:off x="5659329" y="776273"/>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3</a:t>
            </a:r>
            <a:endParaRPr lang="en-SG" sz="1800" dirty="0">
              <a:latin typeface="Montserrat SemiBold" pitchFamily="2" charset="0"/>
              <a:cs typeface="Poppins" panose="00000500000000000000" pitchFamily="2" charset="0"/>
            </a:endParaRPr>
          </a:p>
        </p:txBody>
      </p:sp>
      <p:sp>
        <p:nvSpPr>
          <p:cNvPr id="11" name="Rectangle 10">
            <a:extLst>
              <a:ext uri="{FF2B5EF4-FFF2-40B4-BE49-F238E27FC236}">
                <a16:creationId xmlns:a16="http://schemas.microsoft.com/office/drawing/2014/main" id="{171CDBD7-FABA-C271-0C90-B07988030597}"/>
              </a:ext>
            </a:extLst>
          </p:cNvPr>
          <p:cNvSpPr/>
          <p:nvPr/>
        </p:nvSpPr>
        <p:spPr>
          <a:xfrm>
            <a:off x="6248534" y="776273"/>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14" name="Google Shape;336;p36">
            <a:extLst>
              <a:ext uri="{FF2B5EF4-FFF2-40B4-BE49-F238E27FC236}">
                <a16:creationId xmlns:a16="http://schemas.microsoft.com/office/drawing/2014/main" id="{D3A11311-595F-75D4-8C2F-3466D717F257}"/>
              </a:ext>
            </a:extLst>
          </p:cNvPr>
          <p:cNvSpPr txBox="1">
            <a:spLocks/>
          </p:cNvSpPr>
          <p:nvPr/>
        </p:nvSpPr>
        <p:spPr>
          <a:xfrm>
            <a:off x="1192722" y="1719507"/>
            <a:ext cx="702337"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600" dirty="0">
                <a:solidFill>
                  <a:schemeClr val="accent3"/>
                </a:solidFill>
                <a:latin typeface="Montserrat SemiBold" pitchFamily="2" charset="0"/>
              </a:rPr>
              <a:t>Key</a:t>
            </a:r>
          </a:p>
        </p:txBody>
      </p:sp>
      <p:sp>
        <p:nvSpPr>
          <p:cNvPr id="15" name="Google Shape;336;p36">
            <a:extLst>
              <a:ext uri="{FF2B5EF4-FFF2-40B4-BE49-F238E27FC236}">
                <a16:creationId xmlns:a16="http://schemas.microsoft.com/office/drawing/2014/main" id="{2A874F90-680A-3960-6F29-B9B86FB1462C}"/>
              </a:ext>
            </a:extLst>
          </p:cNvPr>
          <p:cNvSpPr txBox="1">
            <a:spLocks/>
          </p:cNvSpPr>
          <p:nvPr/>
        </p:nvSpPr>
        <p:spPr>
          <a:xfrm>
            <a:off x="1192722" y="2352912"/>
            <a:ext cx="702337"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600" dirty="0">
                <a:solidFill>
                  <a:schemeClr val="accent3"/>
                </a:solidFill>
                <a:latin typeface="Montserrat SemiBold" pitchFamily="2" charset="0"/>
              </a:rPr>
              <a:t>Val</a:t>
            </a:r>
          </a:p>
        </p:txBody>
      </p:sp>
      <p:sp>
        <p:nvSpPr>
          <p:cNvPr id="50" name="Rectangle 49">
            <a:extLst>
              <a:ext uri="{FF2B5EF4-FFF2-40B4-BE49-F238E27FC236}">
                <a16:creationId xmlns:a16="http://schemas.microsoft.com/office/drawing/2014/main" id="{DC903C92-0231-3F49-FE4B-404CF554F695}"/>
              </a:ext>
            </a:extLst>
          </p:cNvPr>
          <p:cNvSpPr/>
          <p:nvPr/>
        </p:nvSpPr>
        <p:spPr>
          <a:xfrm>
            <a:off x="2124105" y="3635082"/>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1" name="Rectangle 50">
            <a:extLst>
              <a:ext uri="{FF2B5EF4-FFF2-40B4-BE49-F238E27FC236}">
                <a16:creationId xmlns:a16="http://schemas.microsoft.com/office/drawing/2014/main" id="{63DB09CC-F90A-AE1C-DB09-46D25BAF2AD6}"/>
              </a:ext>
            </a:extLst>
          </p:cNvPr>
          <p:cNvSpPr/>
          <p:nvPr/>
        </p:nvSpPr>
        <p:spPr>
          <a:xfrm>
            <a:off x="2713308" y="3635081"/>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2" name="Rectangle 51">
            <a:extLst>
              <a:ext uri="{FF2B5EF4-FFF2-40B4-BE49-F238E27FC236}">
                <a16:creationId xmlns:a16="http://schemas.microsoft.com/office/drawing/2014/main" id="{FEEEA6E1-3785-CC40-17AE-ED6D8D4A2654}"/>
              </a:ext>
            </a:extLst>
          </p:cNvPr>
          <p:cNvSpPr/>
          <p:nvPr/>
        </p:nvSpPr>
        <p:spPr>
          <a:xfrm>
            <a:off x="3302511" y="3635080"/>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3" name="Rectangle 52">
            <a:extLst>
              <a:ext uri="{FF2B5EF4-FFF2-40B4-BE49-F238E27FC236}">
                <a16:creationId xmlns:a16="http://schemas.microsoft.com/office/drawing/2014/main" id="{C2A45255-C6C2-3C2B-8B53-7BF77EB75284}"/>
              </a:ext>
            </a:extLst>
          </p:cNvPr>
          <p:cNvSpPr/>
          <p:nvPr/>
        </p:nvSpPr>
        <p:spPr>
          <a:xfrm>
            <a:off x="3891714" y="3635079"/>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4" name="Rectangle 53">
            <a:extLst>
              <a:ext uri="{FF2B5EF4-FFF2-40B4-BE49-F238E27FC236}">
                <a16:creationId xmlns:a16="http://schemas.microsoft.com/office/drawing/2014/main" id="{55208570-6661-C039-805A-7680C6573F5B}"/>
              </a:ext>
            </a:extLst>
          </p:cNvPr>
          <p:cNvSpPr/>
          <p:nvPr/>
        </p:nvSpPr>
        <p:spPr>
          <a:xfrm>
            <a:off x="4480917" y="3635078"/>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5" name="Rectangle 54">
            <a:extLst>
              <a:ext uri="{FF2B5EF4-FFF2-40B4-BE49-F238E27FC236}">
                <a16:creationId xmlns:a16="http://schemas.microsoft.com/office/drawing/2014/main" id="{C7CEC756-2D7C-2F31-7CB1-9ABCA0E478E9}"/>
              </a:ext>
            </a:extLst>
          </p:cNvPr>
          <p:cNvSpPr/>
          <p:nvPr/>
        </p:nvSpPr>
        <p:spPr>
          <a:xfrm>
            <a:off x="5070120" y="3635077"/>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6" name="Rectangle 55">
            <a:extLst>
              <a:ext uri="{FF2B5EF4-FFF2-40B4-BE49-F238E27FC236}">
                <a16:creationId xmlns:a16="http://schemas.microsoft.com/office/drawing/2014/main" id="{5F621EA8-FC4E-B5DE-250B-0B2BA8FF728D}"/>
              </a:ext>
            </a:extLst>
          </p:cNvPr>
          <p:cNvSpPr/>
          <p:nvPr/>
        </p:nvSpPr>
        <p:spPr>
          <a:xfrm>
            <a:off x="5659323" y="3635076"/>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7" name="Rectangle 56">
            <a:extLst>
              <a:ext uri="{FF2B5EF4-FFF2-40B4-BE49-F238E27FC236}">
                <a16:creationId xmlns:a16="http://schemas.microsoft.com/office/drawing/2014/main" id="{522B4ABC-D670-002C-1879-ACC58EB94EE0}"/>
              </a:ext>
            </a:extLst>
          </p:cNvPr>
          <p:cNvSpPr/>
          <p:nvPr/>
        </p:nvSpPr>
        <p:spPr>
          <a:xfrm>
            <a:off x="6248526" y="3635075"/>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8" name="Google Shape;336;p36">
            <a:extLst>
              <a:ext uri="{FF2B5EF4-FFF2-40B4-BE49-F238E27FC236}">
                <a16:creationId xmlns:a16="http://schemas.microsoft.com/office/drawing/2014/main" id="{B0DF342B-9D15-73E3-80F6-8117A370BEF2}"/>
              </a:ext>
            </a:extLst>
          </p:cNvPr>
          <p:cNvSpPr txBox="1">
            <a:spLocks/>
          </p:cNvSpPr>
          <p:nvPr/>
        </p:nvSpPr>
        <p:spPr>
          <a:xfrm>
            <a:off x="1192722" y="3705520"/>
            <a:ext cx="702337"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600" dirty="0">
                <a:solidFill>
                  <a:schemeClr val="accent3"/>
                </a:solidFill>
                <a:latin typeface="Montserrat SemiBold" pitchFamily="2" charset="0"/>
              </a:rPr>
              <a:t>List</a:t>
            </a:r>
          </a:p>
        </p:txBody>
      </p:sp>
      <p:sp>
        <p:nvSpPr>
          <p:cNvPr id="59" name="Google Shape;336;p36">
            <a:extLst>
              <a:ext uri="{FF2B5EF4-FFF2-40B4-BE49-F238E27FC236}">
                <a16:creationId xmlns:a16="http://schemas.microsoft.com/office/drawing/2014/main" id="{A2BFB8CB-A990-1E93-D9B3-C0C63B699FD1}"/>
              </a:ext>
            </a:extLst>
          </p:cNvPr>
          <p:cNvSpPr txBox="1">
            <a:spLocks/>
          </p:cNvSpPr>
          <p:nvPr/>
        </p:nvSpPr>
        <p:spPr>
          <a:xfrm>
            <a:off x="2278877" y="2967411"/>
            <a:ext cx="423017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latin typeface="Montserrat SemiBold" pitchFamily="2" charset="0"/>
              </a:rPr>
              <a:t>Check hash table, add count</a:t>
            </a:r>
          </a:p>
        </p:txBody>
      </p:sp>
      <p:sp>
        <p:nvSpPr>
          <p:cNvPr id="60" name="Rectangle 59">
            <a:extLst>
              <a:ext uri="{FF2B5EF4-FFF2-40B4-BE49-F238E27FC236}">
                <a16:creationId xmlns:a16="http://schemas.microsoft.com/office/drawing/2014/main" id="{22168301-5AAF-6657-9DDE-B88FA6E6B7E4}"/>
              </a:ext>
            </a:extLst>
          </p:cNvPr>
          <p:cNvSpPr/>
          <p:nvPr/>
        </p:nvSpPr>
        <p:spPr>
          <a:xfrm>
            <a:off x="2124105" y="2274955"/>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a:t>
            </a:r>
            <a:endParaRPr lang="en-SG" sz="1800" dirty="0">
              <a:latin typeface="Montserrat SemiBold" pitchFamily="2" charset="0"/>
              <a:cs typeface="Poppins" panose="00000500000000000000" pitchFamily="2" charset="0"/>
            </a:endParaRPr>
          </a:p>
        </p:txBody>
      </p:sp>
      <p:sp>
        <p:nvSpPr>
          <p:cNvPr id="2" name="Rectangle 1">
            <a:extLst>
              <a:ext uri="{FF2B5EF4-FFF2-40B4-BE49-F238E27FC236}">
                <a16:creationId xmlns:a16="http://schemas.microsoft.com/office/drawing/2014/main" id="{3D4E3860-69FC-02E6-49BB-05D14AFE0265}"/>
              </a:ext>
            </a:extLst>
          </p:cNvPr>
          <p:cNvSpPr/>
          <p:nvPr/>
        </p:nvSpPr>
        <p:spPr>
          <a:xfrm>
            <a:off x="2124105" y="3648566"/>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5</a:t>
            </a:r>
            <a:endParaRPr lang="en-SG" sz="1800" dirty="0">
              <a:latin typeface="Montserrat SemiBold" pitchFamily="2" charset="0"/>
              <a:cs typeface="Poppins" panose="00000500000000000000" pitchFamily="2" charset="0"/>
            </a:endParaRPr>
          </a:p>
        </p:txBody>
      </p:sp>
      <p:sp>
        <p:nvSpPr>
          <p:cNvPr id="12" name="Rectangle 11">
            <a:extLst>
              <a:ext uri="{FF2B5EF4-FFF2-40B4-BE49-F238E27FC236}">
                <a16:creationId xmlns:a16="http://schemas.microsoft.com/office/drawing/2014/main" id="{254D9915-704D-8E30-B0A5-32180CD75A79}"/>
              </a:ext>
            </a:extLst>
          </p:cNvPr>
          <p:cNvSpPr/>
          <p:nvPr/>
        </p:nvSpPr>
        <p:spPr>
          <a:xfrm>
            <a:off x="2717742" y="2274955"/>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1</a:t>
            </a:r>
            <a:endParaRPr lang="en-SG" sz="1800" dirty="0">
              <a:latin typeface="Montserrat SemiBold" pitchFamily="2" charset="0"/>
              <a:cs typeface="Poppins" panose="00000500000000000000" pitchFamily="2" charset="0"/>
            </a:endParaRPr>
          </a:p>
        </p:txBody>
      </p:sp>
      <p:sp>
        <p:nvSpPr>
          <p:cNvPr id="13" name="Rectangle 12">
            <a:extLst>
              <a:ext uri="{FF2B5EF4-FFF2-40B4-BE49-F238E27FC236}">
                <a16:creationId xmlns:a16="http://schemas.microsoft.com/office/drawing/2014/main" id="{EE50FD55-19AC-E578-88A6-355C072A7CF4}"/>
              </a:ext>
            </a:extLst>
          </p:cNvPr>
          <p:cNvSpPr/>
          <p:nvPr/>
        </p:nvSpPr>
        <p:spPr>
          <a:xfrm>
            <a:off x="2713308" y="3635075"/>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Tree>
    <p:extLst>
      <p:ext uri="{BB962C8B-B14F-4D97-AF65-F5344CB8AC3E}">
        <p14:creationId xmlns:p14="http://schemas.microsoft.com/office/powerpoint/2010/main" val="41575723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 name="Rectangle 32">
            <a:extLst>
              <a:ext uri="{FF2B5EF4-FFF2-40B4-BE49-F238E27FC236}">
                <a16:creationId xmlns:a16="http://schemas.microsoft.com/office/drawing/2014/main" id="{0E65F7E1-65F3-B24B-F045-5A55ECC8DD4D}"/>
              </a:ext>
            </a:extLst>
          </p:cNvPr>
          <p:cNvSpPr/>
          <p:nvPr/>
        </p:nvSpPr>
        <p:spPr>
          <a:xfrm>
            <a:off x="2124105" y="1662552"/>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 name="Rectangle 34">
            <a:extLst>
              <a:ext uri="{FF2B5EF4-FFF2-40B4-BE49-F238E27FC236}">
                <a16:creationId xmlns:a16="http://schemas.microsoft.com/office/drawing/2014/main" id="{CCD693E8-D94E-A76F-20C8-57576C751FC6}"/>
              </a:ext>
            </a:extLst>
          </p:cNvPr>
          <p:cNvSpPr/>
          <p:nvPr/>
        </p:nvSpPr>
        <p:spPr>
          <a:xfrm>
            <a:off x="2713308" y="1662551"/>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6" name="Rectangle 35">
            <a:extLst>
              <a:ext uri="{FF2B5EF4-FFF2-40B4-BE49-F238E27FC236}">
                <a16:creationId xmlns:a16="http://schemas.microsoft.com/office/drawing/2014/main" id="{3B96FE0C-A5F1-8942-AF34-D5ABCC7CC2E4}"/>
              </a:ext>
            </a:extLst>
          </p:cNvPr>
          <p:cNvSpPr/>
          <p:nvPr/>
        </p:nvSpPr>
        <p:spPr>
          <a:xfrm>
            <a:off x="3302511" y="1662550"/>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7" name="Rectangle 36">
            <a:extLst>
              <a:ext uri="{FF2B5EF4-FFF2-40B4-BE49-F238E27FC236}">
                <a16:creationId xmlns:a16="http://schemas.microsoft.com/office/drawing/2014/main" id="{ECA67A7E-C47B-7704-00D1-59E16A2264B4}"/>
              </a:ext>
            </a:extLst>
          </p:cNvPr>
          <p:cNvSpPr/>
          <p:nvPr/>
        </p:nvSpPr>
        <p:spPr>
          <a:xfrm>
            <a:off x="3891714" y="1662549"/>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8" name="Rectangle 37">
            <a:extLst>
              <a:ext uri="{FF2B5EF4-FFF2-40B4-BE49-F238E27FC236}">
                <a16:creationId xmlns:a16="http://schemas.microsoft.com/office/drawing/2014/main" id="{AB5897BA-678C-05D9-D3E9-0D9DD890ADB9}"/>
              </a:ext>
            </a:extLst>
          </p:cNvPr>
          <p:cNvSpPr/>
          <p:nvPr/>
        </p:nvSpPr>
        <p:spPr>
          <a:xfrm>
            <a:off x="4480917" y="1662548"/>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 name="Rectangle 38">
            <a:extLst>
              <a:ext uri="{FF2B5EF4-FFF2-40B4-BE49-F238E27FC236}">
                <a16:creationId xmlns:a16="http://schemas.microsoft.com/office/drawing/2014/main" id="{7E20175A-62EA-A743-2C5F-60E8A03A91C2}"/>
              </a:ext>
            </a:extLst>
          </p:cNvPr>
          <p:cNvSpPr/>
          <p:nvPr/>
        </p:nvSpPr>
        <p:spPr>
          <a:xfrm>
            <a:off x="5070120" y="1662547"/>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0" name="Rectangle 39">
            <a:extLst>
              <a:ext uri="{FF2B5EF4-FFF2-40B4-BE49-F238E27FC236}">
                <a16:creationId xmlns:a16="http://schemas.microsoft.com/office/drawing/2014/main" id="{33D6DE0B-3AB7-CC24-8CAD-41A1F1E066EA}"/>
              </a:ext>
            </a:extLst>
          </p:cNvPr>
          <p:cNvSpPr/>
          <p:nvPr/>
        </p:nvSpPr>
        <p:spPr>
          <a:xfrm>
            <a:off x="5659323" y="1662546"/>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1" name="Rectangle 40">
            <a:extLst>
              <a:ext uri="{FF2B5EF4-FFF2-40B4-BE49-F238E27FC236}">
                <a16:creationId xmlns:a16="http://schemas.microsoft.com/office/drawing/2014/main" id="{4DEF0F1A-95E2-1665-F221-8081753CDDC9}"/>
              </a:ext>
            </a:extLst>
          </p:cNvPr>
          <p:cNvSpPr/>
          <p:nvPr/>
        </p:nvSpPr>
        <p:spPr>
          <a:xfrm>
            <a:off x="6248526" y="1662545"/>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2" name="Rectangle 41">
            <a:extLst>
              <a:ext uri="{FF2B5EF4-FFF2-40B4-BE49-F238E27FC236}">
                <a16:creationId xmlns:a16="http://schemas.microsoft.com/office/drawing/2014/main" id="{486CA2CD-32B5-19B6-8FFA-03A11508F66B}"/>
              </a:ext>
            </a:extLst>
          </p:cNvPr>
          <p:cNvSpPr/>
          <p:nvPr/>
        </p:nvSpPr>
        <p:spPr>
          <a:xfrm>
            <a:off x="2124105" y="2282474"/>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3" name="Rectangle 42">
            <a:extLst>
              <a:ext uri="{FF2B5EF4-FFF2-40B4-BE49-F238E27FC236}">
                <a16:creationId xmlns:a16="http://schemas.microsoft.com/office/drawing/2014/main" id="{0792ADE9-79F9-4341-C426-7807D59BFB16}"/>
              </a:ext>
            </a:extLst>
          </p:cNvPr>
          <p:cNvSpPr/>
          <p:nvPr/>
        </p:nvSpPr>
        <p:spPr>
          <a:xfrm>
            <a:off x="2713308" y="2282473"/>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4" name="Rectangle 43">
            <a:extLst>
              <a:ext uri="{FF2B5EF4-FFF2-40B4-BE49-F238E27FC236}">
                <a16:creationId xmlns:a16="http://schemas.microsoft.com/office/drawing/2014/main" id="{A0F77D10-8E8A-8D65-A39F-5DAA386A90E6}"/>
              </a:ext>
            </a:extLst>
          </p:cNvPr>
          <p:cNvSpPr/>
          <p:nvPr/>
        </p:nvSpPr>
        <p:spPr>
          <a:xfrm>
            <a:off x="3302511" y="2282472"/>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5" name="Rectangle 44">
            <a:extLst>
              <a:ext uri="{FF2B5EF4-FFF2-40B4-BE49-F238E27FC236}">
                <a16:creationId xmlns:a16="http://schemas.microsoft.com/office/drawing/2014/main" id="{5D8A8427-526A-884D-3342-5CC1CFECEC71}"/>
              </a:ext>
            </a:extLst>
          </p:cNvPr>
          <p:cNvSpPr/>
          <p:nvPr/>
        </p:nvSpPr>
        <p:spPr>
          <a:xfrm>
            <a:off x="3891714" y="2282471"/>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6" name="Rectangle 45">
            <a:extLst>
              <a:ext uri="{FF2B5EF4-FFF2-40B4-BE49-F238E27FC236}">
                <a16:creationId xmlns:a16="http://schemas.microsoft.com/office/drawing/2014/main" id="{0753E03D-721A-8B46-9E0D-FAE74BE38438}"/>
              </a:ext>
            </a:extLst>
          </p:cNvPr>
          <p:cNvSpPr/>
          <p:nvPr/>
        </p:nvSpPr>
        <p:spPr>
          <a:xfrm>
            <a:off x="4480917" y="2282470"/>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7" name="Rectangle 46">
            <a:extLst>
              <a:ext uri="{FF2B5EF4-FFF2-40B4-BE49-F238E27FC236}">
                <a16:creationId xmlns:a16="http://schemas.microsoft.com/office/drawing/2014/main" id="{3C562A7D-DEC3-3073-9355-2932ED358D04}"/>
              </a:ext>
            </a:extLst>
          </p:cNvPr>
          <p:cNvSpPr/>
          <p:nvPr/>
        </p:nvSpPr>
        <p:spPr>
          <a:xfrm>
            <a:off x="5070120" y="2282469"/>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8" name="Rectangle 47">
            <a:extLst>
              <a:ext uri="{FF2B5EF4-FFF2-40B4-BE49-F238E27FC236}">
                <a16:creationId xmlns:a16="http://schemas.microsoft.com/office/drawing/2014/main" id="{AF12E719-158E-B1D3-5A08-C6F153846161}"/>
              </a:ext>
            </a:extLst>
          </p:cNvPr>
          <p:cNvSpPr/>
          <p:nvPr/>
        </p:nvSpPr>
        <p:spPr>
          <a:xfrm>
            <a:off x="5659323" y="2282468"/>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9" name="Rectangle 48">
            <a:extLst>
              <a:ext uri="{FF2B5EF4-FFF2-40B4-BE49-F238E27FC236}">
                <a16:creationId xmlns:a16="http://schemas.microsoft.com/office/drawing/2014/main" id="{B8450F57-C75C-1BA2-6B08-19D750AE902F}"/>
              </a:ext>
            </a:extLst>
          </p:cNvPr>
          <p:cNvSpPr/>
          <p:nvPr/>
        </p:nvSpPr>
        <p:spPr>
          <a:xfrm>
            <a:off x="6248526" y="2282467"/>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61</a:t>
            </a:fld>
            <a:endParaRPr/>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47890"/>
            <a:ext cx="754802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2000" dirty="0">
              <a:latin typeface="Montserrat SemiBold" pitchFamily="2" charset="0"/>
            </a:endParaRPr>
          </a:p>
        </p:txBody>
      </p:sp>
      <p:sp>
        <p:nvSpPr>
          <p:cNvPr id="3" name="Rectangle 2">
            <a:extLst>
              <a:ext uri="{FF2B5EF4-FFF2-40B4-BE49-F238E27FC236}">
                <a16:creationId xmlns:a16="http://schemas.microsoft.com/office/drawing/2014/main" id="{8180B180-8521-E91F-BD37-63C6D83724C3}"/>
              </a:ext>
            </a:extLst>
          </p:cNvPr>
          <p:cNvSpPr/>
          <p:nvPr/>
        </p:nvSpPr>
        <p:spPr>
          <a:xfrm>
            <a:off x="2124105" y="1655034"/>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5</a:t>
            </a:r>
            <a:endParaRPr lang="en-SG" sz="1800" dirty="0">
              <a:latin typeface="Montserrat SemiBold" pitchFamily="2" charset="0"/>
              <a:cs typeface="Poppins" panose="00000500000000000000" pitchFamily="2" charset="0"/>
            </a:endParaRPr>
          </a:p>
        </p:txBody>
      </p:sp>
      <p:sp>
        <p:nvSpPr>
          <p:cNvPr id="4" name="Rectangle 3">
            <a:extLst>
              <a:ext uri="{FF2B5EF4-FFF2-40B4-BE49-F238E27FC236}">
                <a16:creationId xmlns:a16="http://schemas.microsoft.com/office/drawing/2014/main" id="{F243B6E1-78A5-A788-6D84-97734A44F503}"/>
              </a:ext>
            </a:extLst>
          </p:cNvPr>
          <p:cNvSpPr/>
          <p:nvPr/>
        </p:nvSpPr>
        <p:spPr>
          <a:xfrm>
            <a:off x="2713308" y="1655033"/>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5" name="Rectangle 4">
            <a:extLst>
              <a:ext uri="{FF2B5EF4-FFF2-40B4-BE49-F238E27FC236}">
                <a16:creationId xmlns:a16="http://schemas.microsoft.com/office/drawing/2014/main" id="{96B4758E-06D2-3D99-190A-DA4BB1128821}"/>
              </a:ext>
            </a:extLst>
          </p:cNvPr>
          <p:cNvSpPr/>
          <p:nvPr/>
        </p:nvSpPr>
        <p:spPr>
          <a:xfrm>
            <a:off x="2120228" y="1649069"/>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5</a:t>
            </a:r>
            <a:endParaRPr lang="en-SG" sz="1800" dirty="0">
              <a:latin typeface="Montserrat SemiBold" pitchFamily="2" charset="0"/>
              <a:cs typeface="Poppins" panose="00000500000000000000" pitchFamily="2" charset="0"/>
            </a:endParaRPr>
          </a:p>
        </p:txBody>
      </p:sp>
      <p:sp>
        <p:nvSpPr>
          <p:cNvPr id="7" name="Rectangle 6">
            <a:extLst>
              <a:ext uri="{FF2B5EF4-FFF2-40B4-BE49-F238E27FC236}">
                <a16:creationId xmlns:a16="http://schemas.microsoft.com/office/drawing/2014/main" id="{F8C430C4-4724-172E-04AC-184838F0C78C}"/>
              </a:ext>
            </a:extLst>
          </p:cNvPr>
          <p:cNvSpPr/>
          <p:nvPr/>
        </p:nvSpPr>
        <p:spPr>
          <a:xfrm>
            <a:off x="2709431" y="1658793"/>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8" name="Rectangle 7">
            <a:extLst>
              <a:ext uri="{FF2B5EF4-FFF2-40B4-BE49-F238E27FC236}">
                <a16:creationId xmlns:a16="http://schemas.microsoft.com/office/drawing/2014/main" id="{C77E46BF-4AEF-6A06-C59F-480014DC3352}"/>
              </a:ext>
            </a:extLst>
          </p:cNvPr>
          <p:cNvSpPr/>
          <p:nvPr/>
        </p:nvSpPr>
        <p:spPr>
          <a:xfrm>
            <a:off x="4480921" y="776273"/>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3</a:t>
            </a:r>
            <a:endParaRPr lang="en-SG" sz="1800" dirty="0">
              <a:latin typeface="Montserrat SemiBold" pitchFamily="2" charset="0"/>
              <a:cs typeface="Poppins" panose="00000500000000000000" pitchFamily="2" charset="0"/>
            </a:endParaRPr>
          </a:p>
        </p:txBody>
      </p:sp>
      <p:sp>
        <p:nvSpPr>
          <p:cNvPr id="9" name="Rectangle 8">
            <a:extLst>
              <a:ext uri="{FF2B5EF4-FFF2-40B4-BE49-F238E27FC236}">
                <a16:creationId xmlns:a16="http://schemas.microsoft.com/office/drawing/2014/main" id="{4D57341C-801C-DBC9-8A6B-8C43AEBBA6E2}"/>
              </a:ext>
            </a:extLst>
          </p:cNvPr>
          <p:cNvSpPr/>
          <p:nvPr/>
        </p:nvSpPr>
        <p:spPr>
          <a:xfrm>
            <a:off x="5070125" y="776273"/>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10" name="Rectangle 9">
            <a:extLst>
              <a:ext uri="{FF2B5EF4-FFF2-40B4-BE49-F238E27FC236}">
                <a16:creationId xmlns:a16="http://schemas.microsoft.com/office/drawing/2014/main" id="{A73721EE-DDAB-84EC-8A50-7DF4B0DC1E77}"/>
              </a:ext>
            </a:extLst>
          </p:cNvPr>
          <p:cNvSpPr/>
          <p:nvPr/>
        </p:nvSpPr>
        <p:spPr>
          <a:xfrm>
            <a:off x="5659329" y="776273"/>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3</a:t>
            </a:r>
            <a:endParaRPr lang="en-SG" sz="1800" dirty="0">
              <a:latin typeface="Montserrat SemiBold" pitchFamily="2" charset="0"/>
              <a:cs typeface="Poppins" panose="00000500000000000000" pitchFamily="2" charset="0"/>
            </a:endParaRPr>
          </a:p>
        </p:txBody>
      </p:sp>
      <p:sp>
        <p:nvSpPr>
          <p:cNvPr id="11" name="Rectangle 10">
            <a:extLst>
              <a:ext uri="{FF2B5EF4-FFF2-40B4-BE49-F238E27FC236}">
                <a16:creationId xmlns:a16="http://schemas.microsoft.com/office/drawing/2014/main" id="{171CDBD7-FABA-C271-0C90-B07988030597}"/>
              </a:ext>
            </a:extLst>
          </p:cNvPr>
          <p:cNvSpPr/>
          <p:nvPr/>
        </p:nvSpPr>
        <p:spPr>
          <a:xfrm>
            <a:off x="6248534" y="776273"/>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14" name="Google Shape;336;p36">
            <a:extLst>
              <a:ext uri="{FF2B5EF4-FFF2-40B4-BE49-F238E27FC236}">
                <a16:creationId xmlns:a16="http://schemas.microsoft.com/office/drawing/2014/main" id="{D3A11311-595F-75D4-8C2F-3466D717F257}"/>
              </a:ext>
            </a:extLst>
          </p:cNvPr>
          <p:cNvSpPr txBox="1">
            <a:spLocks/>
          </p:cNvSpPr>
          <p:nvPr/>
        </p:nvSpPr>
        <p:spPr>
          <a:xfrm>
            <a:off x="1192722" y="1719507"/>
            <a:ext cx="702337"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600" dirty="0">
                <a:solidFill>
                  <a:schemeClr val="accent3"/>
                </a:solidFill>
                <a:latin typeface="Montserrat SemiBold" pitchFamily="2" charset="0"/>
              </a:rPr>
              <a:t>Key</a:t>
            </a:r>
          </a:p>
        </p:txBody>
      </p:sp>
      <p:sp>
        <p:nvSpPr>
          <p:cNvPr id="15" name="Google Shape;336;p36">
            <a:extLst>
              <a:ext uri="{FF2B5EF4-FFF2-40B4-BE49-F238E27FC236}">
                <a16:creationId xmlns:a16="http://schemas.microsoft.com/office/drawing/2014/main" id="{2A874F90-680A-3960-6F29-B9B86FB1462C}"/>
              </a:ext>
            </a:extLst>
          </p:cNvPr>
          <p:cNvSpPr txBox="1">
            <a:spLocks/>
          </p:cNvSpPr>
          <p:nvPr/>
        </p:nvSpPr>
        <p:spPr>
          <a:xfrm>
            <a:off x="1192722" y="2352912"/>
            <a:ext cx="702337"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600" dirty="0">
                <a:solidFill>
                  <a:schemeClr val="accent3"/>
                </a:solidFill>
                <a:latin typeface="Montserrat SemiBold" pitchFamily="2" charset="0"/>
              </a:rPr>
              <a:t>Val</a:t>
            </a:r>
          </a:p>
        </p:txBody>
      </p:sp>
      <p:sp>
        <p:nvSpPr>
          <p:cNvPr id="50" name="Rectangle 49">
            <a:extLst>
              <a:ext uri="{FF2B5EF4-FFF2-40B4-BE49-F238E27FC236}">
                <a16:creationId xmlns:a16="http://schemas.microsoft.com/office/drawing/2014/main" id="{DC903C92-0231-3F49-FE4B-404CF554F695}"/>
              </a:ext>
            </a:extLst>
          </p:cNvPr>
          <p:cNvSpPr/>
          <p:nvPr/>
        </p:nvSpPr>
        <p:spPr>
          <a:xfrm>
            <a:off x="2124105" y="3635082"/>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1" name="Rectangle 50">
            <a:extLst>
              <a:ext uri="{FF2B5EF4-FFF2-40B4-BE49-F238E27FC236}">
                <a16:creationId xmlns:a16="http://schemas.microsoft.com/office/drawing/2014/main" id="{63DB09CC-F90A-AE1C-DB09-46D25BAF2AD6}"/>
              </a:ext>
            </a:extLst>
          </p:cNvPr>
          <p:cNvSpPr/>
          <p:nvPr/>
        </p:nvSpPr>
        <p:spPr>
          <a:xfrm>
            <a:off x="2713308" y="3635081"/>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2" name="Rectangle 51">
            <a:extLst>
              <a:ext uri="{FF2B5EF4-FFF2-40B4-BE49-F238E27FC236}">
                <a16:creationId xmlns:a16="http://schemas.microsoft.com/office/drawing/2014/main" id="{FEEEA6E1-3785-CC40-17AE-ED6D8D4A2654}"/>
              </a:ext>
            </a:extLst>
          </p:cNvPr>
          <p:cNvSpPr/>
          <p:nvPr/>
        </p:nvSpPr>
        <p:spPr>
          <a:xfrm>
            <a:off x="3302511" y="3635080"/>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3" name="Rectangle 52">
            <a:extLst>
              <a:ext uri="{FF2B5EF4-FFF2-40B4-BE49-F238E27FC236}">
                <a16:creationId xmlns:a16="http://schemas.microsoft.com/office/drawing/2014/main" id="{C2A45255-C6C2-3C2B-8B53-7BF77EB75284}"/>
              </a:ext>
            </a:extLst>
          </p:cNvPr>
          <p:cNvSpPr/>
          <p:nvPr/>
        </p:nvSpPr>
        <p:spPr>
          <a:xfrm>
            <a:off x="3891714" y="3635079"/>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4" name="Rectangle 53">
            <a:extLst>
              <a:ext uri="{FF2B5EF4-FFF2-40B4-BE49-F238E27FC236}">
                <a16:creationId xmlns:a16="http://schemas.microsoft.com/office/drawing/2014/main" id="{55208570-6661-C039-805A-7680C6573F5B}"/>
              </a:ext>
            </a:extLst>
          </p:cNvPr>
          <p:cNvSpPr/>
          <p:nvPr/>
        </p:nvSpPr>
        <p:spPr>
          <a:xfrm>
            <a:off x="4480917" y="3635078"/>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5" name="Rectangle 54">
            <a:extLst>
              <a:ext uri="{FF2B5EF4-FFF2-40B4-BE49-F238E27FC236}">
                <a16:creationId xmlns:a16="http://schemas.microsoft.com/office/drawing/2014/main" id="{C7CEC756-2D7C-2F31-7CB1-9ABCA0E478E9}"/>
              </a:ext>
            </a:extLst>
          </p:cNvPr>
          <p:cNvSpPr/>
          <p:nvPr/>
        </p:nvSpPr>
        <p:spPr>
          <a:xfrm>
            <a:off x="5070120" y="3635077"/>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6" name="Rectangle 55">
            <a:extLst>
              <a:ext uri="{FF2B5EF4-FFF2-40B4-BE49-F238E27FC236}">
                <a16:creationId xmlns:a16="http://schemas.microsoft.com/office/drawing/2014/main" id="{5F621EA8-FC4E-B5DE-250B-0B2BA8FF728D}"/>
              </a:ext>
            </a:extLst>
          </p:cNvPr>
          <p:cNvSpPr/>
          <p:nvPr/>
        </p:nvSpPr>
        <p:spPr>
          <a:xfrm>
            <a:off x="5659323" y="3635076"/>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7" name="Rectangle 56">
            <a:extLst>
              <a:ext uri="{FF2B5EF4-FFF2-40B4-BE49-F238E27FC236}">
                <a16:creationId xmlns:a16="http://schemas.microsoft.com/office/drawing/2014/main" id="{522B4ABC-D670-002C-1879-ACC58EB94EE0}"/>
              </a:ext>
            </a:extLst>
          </p:cNvPr>
          <p:cNvSpPr/>
          <p:nvPr/>
        </p:nvSpPr>
        <p:spPr>
          <a:xfrm>
            <a:off x="6248526" y="3635075"/>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8" name="Google Shape;336;p36">
            <a:extLst>
              <a:ext uri="{FF2B5EF4-FFF2-40B4-BE49-F238E27FC236}">
                <a16:creationId xmlns:a16="http://schemas.microsoft.com/office/drawing/2014/main" id="{B0DF342B-9D15-73E3-80F6-8117A370BEF2}"/>
              </a:ext>
            </a:extLst>
          </p:cNvPr>
          <p:cNvSpPr txBox="1">
            <a:spLocks/>
          </p:cNvSpPr>
          <p:nvPr/>
        </p:nvSpPr>
        <p:spPr>
          <a:xfrm>
            <a:off x="1192722" y="3705520"/>
            <a:ext cx="702337"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600" dirty="0">
                <a:solidFill>
                  <a:schemeClr val="accent3"/>
                </a:solidFill>
                <a:latin typeface="Montserrat SemiBold" pitchFamily="2" charset="0"/>
              </a:rPr>
              <a:t>List</a:t>
            </a:r>
          </a:p>
        </p:txBody>
      </p:sp>
      <p:sp>
        <p:nvSpPr>
          <p:cNvPr id="59" name="Google Shape;336;p36">
            <a:extLst>
              <a:ext uri="{FF2B5EF4-FFF2-40B4-BE49-F238E27FC236}">
                <a16:creationId xmlns:a16="http://schemas.microsoft.com/office/drawing/2014/main" id="{A2BFB8CB-A990-1E93-D9B3-C0C63B699FD1}"/>
              </a:ext>
            </a:extLst>
          </p:cNvPr>
          <p:cNvSpPr txBox="1">
            <a:spLocks/>
          </p:cNvSpPr>
          <p:nvPr/>
        </p:nvSpPr>
        <p:spPr>
          <a:xfrm>
            <a:off x="2278877" y="2967411"/>
            <a:ext cx="423017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latin typeface="Montserrat SemiBold" pitchFamily="2" charset="0"/>
              </a:rPr>
              <a:t>Repeat</a:t>
            </a:r>
          </a:p>
        </p:txBody>
      </p:sp>
      <p:sp>
        <p:nvSpPr>
          <p:cNvPr id="60" name="Rectangle 59">
            <a:extLst>
              <a:ext uri="{FF2B5EF4-FFF2-40B4-BE49-F238E27FC236}">
                <a16:creationId xmlns:a16="http://schemas.microsoft.com/office/drawing/2014/main" id="{22168301-5AAF-6657-9DDE-B88FA6E6B7E4}"/>
              </a:ext>
            </a:extLst>
          </p:cNvPr>
          <p:cNvSpPr/>
          <p:nvPr/>
        </p:nvSpPr>
        <p:spPr>
          <a:xfrm>
            <a:off x="2124105" y="2274955"/>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a:t>
            </a:r>
            <a:endParaRPr lang="en-SG" sz="1800" dirty="0">
              <a:latin typeface="Montserrat SemiBold" pitchFamily="2" charset="0"/>
              <a:cs typeface="Poppins" panose="00000500000000000000" pitchFamily="2" charset="0"/>
            </a:endParaRPr>
          </a:p>
        </p:txBody>
      </p:sp>
      <p:sp>
        <p:nvSpPr>
          <p:cNvPr id="2" name="Rectangle 1">
            <a:extLst>
              <a:ext uri="{FF2B5EF4-FFF2-40B4-BE49-F238E27FC236}">
                <a16:creationId xmlns:a16="http://schemas.microsoft.com/office/drawing/2014/main" id="{3D4E3860-69FC-02E6-49BB-05D14AFE0265}"/>
              </a:ext>
            </a:extLst>
          </p:cNvPr>
          <p:cNvSpPr/>
          <p:nvPr/>
        </p:nvSpPr>
        <p:spPr>
          <a:xfrm>
            <a:off x="2124105" y="3648566"/>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5</a:t>
            </a:r>
            <a:endParaRPr lang="en-SG" sz="1800" dirty="0">
              <a:latin typeface="Montserrat SemiBold" pitchFamily="2" charset="0"/>
              <a:cs typeface="Poppins" panose="00000500000000000000" pitchFamily="2" charset="0"/>
            </a:endParaRPr>
          </a:p>
        </p:txBody>
      </p:sp>
      <p:sp>
        <p:nvSpPr>
          <p:cNvPr id="12" name="Rectangle 11">
            <a:extLst>
              <a:ext uri="{FF2B5EF4-FFF2-40B4-BE49-F238E27FC236}">
                <a16:creationId xmlns:a16="http://schemas.microsoft.com/office/drawing/2014/main" id="{254D9915-704D-8E30-B0A5-32180CD75A79}"/>
              </a:ext>
            </a:extLst>
          </p:cNvPr>
          <p:cNvSpPr/>
          <p:nvPr/>
        </p:nvSpPr>
        <p:spPr>
          <a:xfrm>
            <a:off x="2717742" y="2274955"/>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a:t>
            </a:r>
            <a:endParaRPr lang="en-SG" sz="1800" dirty="0">
              <a:latin typeface="Montserrat SemiBold" pitchFamily="2" charset="0"/>
              <a:cs typeface="Poppins" panose="00000500000000000000" pitchFamily="2" charset="0"/>
            </a:endParaRPr>
          </a:p>
        </p:txBody>
      </p:sp>
      <p:sp>
        <p:nvSpPr>
          <p:cNvPr id="13" name="Rectangle 12">
            <a:extLst>
              <a:ext uri="{FF2B5EF4-FFF2-40B4-BE49-F238E27FC236}">
                <a16:creationId xmlns:a16="http://schemas.microsoft.com/office/drawing/2014/main" id="{EE50FD55-19AC-E578-88A6-355C072A7CF4}"/>
              </a:ext>
            </a:extLst>
          </p:cNvPr>
          <p:cNvSpPr/>
          <p:nvPr/>
        </p:nvSpPr>
        <p:spPr>
          <a:xfrm>
            <a:off x="2713308" y="3635075"/>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Tree>
    <p:extLst>
      <p:ext uri="{BB962C8B-B14F-4D97-AF65-F5344CB8AC3E}">
        <p14:creationId xmlns:p14="http://schemas.microsoft.com/office/powerpoint/2010/main" val="11686672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 name="Rectangle 32">
            <a:extLst>
              <a:ext uri="{FF2B5EF4-FFF2-40B4-BE49-F238E27FC236}">
                <a16:creationId xmlns:a16="http://schemas.microsoft.com/office/drawing/2014/main" id="{0E65F7E1-65F3-B24B-F045-5A55ECC8DD4D}"/>
              </a:ext>
            </a:extLst>
          </p:cNvPr>
          <p:cNvSpPr/>
          <p:nvPr/>
        </p:nvSpPr>
        <p:spPr>
          <a:xfrm>
            <a:off x="2124105" y="1662552"/>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 name="Rectangle 34">
            <a:extLst>
              <a:ext uri="{FF2B5EF4-FFF2-40B4-BE49-F238E27FC236}">
                <a16:creationId xmlns:a16="http://schemas.microsoft.com/office/drawing/2014/main" id="{CCD693E8-D94E-A76F-20C8-57576C751FC6}"/>
              </a:ext>
            </a:extLst>
          </p:cNvPr>
          <p:cNvSpPr/>
          <p:nvPr/>
        </p:nvSpPr>
        <p:spPr>
          <a:xfrm>
            <a:off x="2713308" y="1662551"/>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6" name="Rectangle 35">
            <a:extLst>
              <a:ext uri="{FF2B5EF4-FFF2-40B4-BE49-F238E27FC236}">
                <a16:creationId xmlns:a16="http://schemas.microsoft.com/office/drawing/2014/main" id="{3B96FE0C-A5F1-8942-AF34-D5ABCC7CC2E4}"/>
              </a:ext>
            </a:extLst>
          </p:cNvPr>
          <p:cNvSpPr/>
          <p:nvPr/>
        </p:nvSpPr>
        <p:spPr>
          <a:xfrm>
            <a:off x="3302511" y="1662550"/>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7" name="Rectangle 36">
            <a:extLst>
              <a:ext uri="{FF2B5EF4-FFF2-40B4-BE49-F238E27FC236}">
                <a16:creationId xmlns:a16="http://schemas.microsoft.com/office/drawing/2014/main" id="{ECA67A7E-C47B-7704-00D1-59E16A2264B4}"/>
              </a:ext>
            </a:extLst>
          </p:cNvPr>
          <p:cNvSpPr/>
          <p:nvPr/>
        </p:nvSpPr>
        <p:spPr>
          <a:xfrm>
            <a:off x="3891714" y="1662549"/>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8" name="Rectangle 37">
            <a:extLst>
              <a:ext uri="{FF2B5EF4-FFF2-40B4-BE49-F238E27FC236}">
                <a16:creationId xmlns:a16="http://schemas.microsoft.com/office/drawing/2014/main" id="{AB5897BA-678C-05D9-D3E9-0D9DD890ADB9}"/>
              </a:ext>
            </a:extLst>
          </p:cNvPr>
          <p:cNvSpPr/>
          <p:nvPr/>
        </p:nvSpPr>
        <p:spPr>
          <a:xfrm>
            <a:off x="4480917" y="1662548"/>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 name="Rectangle 38">
            <a:extLst>
              <a:ext uri="{FF2B5EF4-FFF2-40B4-BE49-F238E27FC236}">
                <a16:creationId xmlns:a16="http://schemas.microsoft.com/office/drawing/2014/main" id="{7E20175A-62EA-A743-2C5F-60E8A03A91C2}"/>
              </a:ext>
            </a:extLst>
          </p:cNvPr>
          <p:cNvSpPr/>
          <p:nvPr/>
        </p:nvSpPr>
        <p:spPr>
          <a:xfrm>
            <a:off x="5070120" y="1662547"/>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0" name="Rectangle 39">
            <a:extLst>
              <a:ext uri="{FF2B5EF4-FFF2-40B4-BE49-F238E27FC236}">
                <a16:creationId xmlns:a16="http://schemas.microsoft.com/office/drawing/2014/main" id="{33D6DE0B-3AB7-CC24-8CAD-41A1F1E066EA}"/>
              </a:ext>
            </a:extLst>
          </p:cNvPr>
          <p:cNvSpPr/>
          <p:nvPr/>
        </p:nvSpPr>
        <p:spPr>
          <a:xfrm>
            <a:off x="5659323" y="1662546"/>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1" name="Rectangle 40">
            <a:extLst>
              <a:ext uri="{FF2B5EF4-FFF2-40B4-BE49-F238E27FC236}">
                <a16:creationId xmlns:a16="http://schemas.microsoft.com/office/drawing/2014/main" id="{4DEF0F1A-95E2-1665-F221-8081753CDDC9}"/>
              </a:ext>
            </a:extLst>
          </p:cNvPr>
          <p:cNvSpPr/>
          <p:nvPr/>
        </p:nvSpPr>
        <p:spPr>
          <a:xfrm>
            <a:off x="6248526" y="1662545"/>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2" name="Rectangle 41">
            <a:extLst>
              <a:ext uri="{FF2B5EF4-FFF2-40B4-BE49-F238E27FC236}">
                <a16:creationId xmlns:a16="http://schemas.microsoft.com/office/drawing/2014/main" id="{486CA2CD-32B5-19B6-8FFA-03A11508F66B}"/>
              </a:ext>
            </a:extLst>
          </p:cNvPr>
          <p:cNvSpPr/>
          <p:nvPr/>
        </p:nvSpPr>
        <p:spPr>
          <a:xfrm>
            <a:off x="2124105" y="2282474"/>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3" name="Rectangle 42">
            <a:extLst>
              <a:ext uri="{FF2B5EF4-FFF2-40B4-BE49-F238E27FC236}">
                <a16:creationId xmlns:a16="http://schemas.microsoft.com/office/drawing/2014/main" id="{0792ADE9-79F9-4341-C426-7807D59BFB16}"/>
              </a:ext>
            </a:extLst>
          </p:cNvPr>
          <p:cNvSpPr/>
          <p:nvPr/>
        </p:nvSpPr>
        <p:spPr>
          <a:xfrm>
            <a:off x="2713308" y="2282473"/>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4" name="Rectangle 43">
            <a:extLst>
              <a:ext uri="{FF2B5EF4-FFF2-40B4-BE49-F238E27FC236}">
                <a16:creationId xmlns:a16="http://schemas.microsoft.com/office/drawing/2014/main" id="{A0F77D10-8E8A-8D65-A39F-5DAA386A90E6}"/>
              </a:ext>
            </a:extLst>
          </p:cNvPr>
          <p:cNvSpPr/>
          <p:nvPr/>
        </p:nvSpPr>
        <p:spPr>
          <a:xfrm>
            <a:off x="3302511" y="2282472"/>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5" name="Rectangle 44">
            <a:extLst>
              <a:ext uri="{FF2B5EF4-FFF2-40B4-BE49-F238E27FC236}">
                <a16:creationId xmlns:a16="http://schemas.microsoft.com/office/drawing/2014/main" id="{5D8A8427-526A-884D-3342-5CC1CFECEC71}"/>
              </a:ext>
            </a:extLst>
          </p:cNvPr>
          <p:cNvSpPr/>
          <p:nvPr/>
        </p:nvSpPr>
        <p:spPr>
          <a:xfrm>
            <a:off x="3891714" y="2282471"/>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6" name="Rectangle 45">
            <a:extLst>
              <a:ext uri="{FF2B5EF4-FFF2-40B4-BE49-F238E27FC236}">
                <a16:creationId xmlns:a16="http://schemas.microsoft.com/office/drawing/2014/main" id="{0753E03D-721A-8B46-9E0D-FAE74BE38438}"/>
              </a:ext>
            </a:extLst>
          </p:cNvPr>
          <p:cNvSpPr/>
          <p:nvPr/>
        </p:nvSpPr>
        <p:spPr>
          <a:xfrm>
            <a:off x="4480917" y="2282470"/>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7" name="Rectangle 46">
            <a:extLst>
              <a:ext uri="{FF2B5EF4-FFF2-40B4-BE49-F238E27FC236}">
                <a16:creationId xmlns:a16="http://schemas.microsoft.com/office/drawing/2014/main" id="{3C562A7D-DEC3-3073-9355-2932ED358D04}"/>
              </a:ext>
            </a:extLst>
          </p:cNvPr>
          <p:cNvSpPr/>
          <p:nvPr/>
        </p:nvSpPr>
        <p:spPr>
          <a:xfrm>
            <a:off x="5070120" y="2282469"/>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8" name="Rectangle 47">
            <a:extLst>
              <a:ext uri="{FF2B5EF4-FFF2-40B4-BE49-F238E27FC236}">
                <a16:creationId xmlns:a16="http://schemas.microsoft.com/office/drawing/2014/main" id="{AF12E719-158E-B1D3-5A08-C6F153846161}"/>
              </a:ext>
            </a:extLst>
          </p:cNvPr>
          <p:cNvSpPr/>
          <p:nvPr/>
        </p:nvSpPr>
        <p:spPr>
          <a:xfrm>
            <a:off x="5659323" y="2282468"/>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9" name="Rectangle 48">
            <a:extLst>
              <a:ext uri="{FF2B5EF4-FFF2-40B4-BE49-F238E27FC236}">
                <a16:creationId xmlns:a16="http://schemas.microsoft.com/office/drawing/2014/main" id="{B8450F57-C75C-1BA2-6B08-19D750AE902F}"/>
              </a:ext>
            </a:extLst>
          </p:cNvPr>
          <p:cNvSpPr/>
          <p:nvPr/>
        </p:nvSpPr>
        <p:spPr>
          <a:xfrm>
            <a:off x="6248526" y="2282467"/>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62</a:t>
            </a:fld>
            <a:endParaRPr/>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47890"/>
            <a:ext cx="754802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2000" dirty="0">
              <a:latin typeface="Montserrat SemiBold" pitchFamily="2" charset="0"/>
            </a:endParaRPr>
          </a:p>
        </p:txBody>
      </p:sp>
      <p:sp>
        <p:nvSpPr>
          <p:cNvPr id="3" name="Rectangle 2">
            <a:extLst>
              <a:ext uri="{FF2B5EF4-FFF2-40B4-BE49-F238E27FC236}">
                <a16:creationId xmlns:a16="http://schemas.microsoft.com/office/drawing/2014/main" id="{8180B180-8521-E91F-BD37-63C6D83724C3}"/>
              </a:ext>
            </a:extLst>
          </p:cNvPr>
          <p:cNvSpPr/>
          <p:nvPr/>
        </p:nvSpPr>
        <p:spPr>
          <a:xfrm>
            <a:off x="2124105" y="1655034"/>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5</a:t>
            </a:r>
            <a:endParaRPr lang="en-SG" sz="1800" dirty="0">
              <a:latin typeface="Montserrat SemiBold" pitchFamily="2" charset="0"/>
              <a:cs typeface="Poppins" panose="00000500000000000000" pitchFamily="2" charset="0"/>
            </a:endParaRPr>
          </a:p>
        </p:txBody>
      </p:sp>
      <p:sp>
        <p:nvSpPr>
          <p:cNvPr id="4" name="Rectangle 3">
            <a:extLst>
              <a:ext uri="{FF2B5EF4-FFF2-40B4-BE49-F238E27FC236}">
                <a16:creationId xmlns:a16="http://schemas.microsoft.com/office/drawing/2014/main" id="{F243B6E1-78A5-A788-6D84-97734A44F503}"/>
              </a:ext>
            </a:extLst>
          </p:cNvPr>
          <p:cNvSpPr/>
          <p:nvPr/>
        </p:nvSpPr>
        <p:spPr>
          <a:xfrm>
            <a:off x="2713308" y="1655033"/>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5" name="Rectangle 4">
            <a:extLst>
              <a:ext uri="{FF2B5EF4-FFF2-40B4-BE49-F238E27FC236}">
                <a16:creationId xmlns:a16="http://schemas.microsoft.com/office/drawing/2014/main" id="{96B4758E-06D2-3D99-190A-DA4BB1128821}"/>
              </a:ext>
            </a:extLst>
          </p:cNvPr>
          <p:cNvSpPr/>
          <p:nvPr/>
        </p:nvSpPr>
        <p:spPr>
          <a:xfrm>
            <a:off x="2120228" y="1649069"/>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5</a:t>
            </a:r>
            <a:endParaRPr lang="en-SG" sz="1800" dirty="0">
              <a:latin typeface="Montserrat SemiBold" pitchFamily="2" charset="0"/>
              <a:cs typeface="Poppins" panose="00000500000000000000" pitchFamily="2" charset="0"/>
            </a:endParaRPr>
          </a:p>
        </p:txBody>
      </p:sp>
      <p:sp>
        <p:nvSpPr>
          <p:cNvPr id="7" name="Rectangle 6">
            <a:extLst>
              <a:ext uri="{FF2B5EF4-FFF2-40B4-BE49-F238E27FC236}">
                <a16:creationId xmlns:a16="http://schemas.microsoft.com/office/drawing/2014/main" id="{F8C430C4-4724-172E-04AC-184838F0C78C}"/>
              </a:ext>
            </a:extLst>
          </p:cNvPr>
          <p:cNvSpPr/>
          <p:nvPr/>
        </p:nvSpPr>
        <p:spPr>
          <a:xfrm>
            <a:off x="2709431" y="1658793"/>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8" name="Rectangle 7">
            <a:extLst>
              <a:ext uri="{FF2B5EF4-FFF2-40B4-BE49-F238E27FC236}">
                <a16:creationId xmlns:a16="http://schemas.microsoft.com/office/drawing/2014/main" id="{C77E46BF-4AEF-6A06-C59F-480014DC3352}"/>
              </a:ext>
            </a:extLst>
          </p:cNvPr>
          <p:cNvSpPr/>
          <p:nvPr/>
        </p:nvSpPr>
        <p:spPr>
          <a:xfrm>
            <a:off x="3302511" y="1658793"/>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3</a:t>
            </a:r>
            <a:endParaRPr lang="en-SG" sz="1800" dirty="0">
              <a:latin typeface="Montserrat SemiBold" pitchFamily="2" charset="0"/>
              <a:cs typeface="Poppins" panose="00000500000000000000" pitchFamily="2" charset="0"/>
            </a:endParaRPr>
          </a:p>
        </p:txBody>
      </p:sp>
      <p:sp>
        <p:nvSpPr>
          <p:cNvPr id="9" name="Rectangle 8">
            <a:extLst>
              <a:ext uri="{FF2B5EF4-FFF2-40B4-BE49-F238E27FC236}">
                <a16:creationId xmlns:a16="http://schemas.microsoft.com/office/drawing/2014/main" id="{4D57341C-801C-DBC9-8A6B-8C43AEBBA6E2}"/>
              </a:ext>
            </a:extLst>
          </p:cNvPr>
          <p:cNvSpPr/>
          <p:nvPr/>
        </p:nvSpPr>
        <p:spPr>
          <a:xfrm>
            <a:off x="5070125" y="776273"/>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10" name="Rectangle 9">
            <a:extLst>
              <a:ext uri="{FF2B5EF4-FFF2-40B4-BE49-F238E27FC236}">
                <a16:creationId xmlns:a16="http://schemas.microsoft.com/office/drawing/2014/main" id="{A73721EE-DDAB-84EC-8A50-7DF4B0DC1E77}"/>
              </a:ext>
            </a:extLst>
          </p:cNvPr>
          <p:cNvSpPr/>
          <p:nvPr/>
        </p:nvSpPr>
        <p:spPr>
          <a:xfrm>
            <a:off x="5659329" y="776273"/>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3</a:t>
            </a:r>
            <a:endParaRPr lang="en-SG" sz="1800" dirty="0">
              <a:latin typeface="Montserrat SemiBold" pitchFamily="2" charset="0"/>
              <a:cs typeface="Poppins" panose="00000500000000000000" pitchFamily="2" charset="0"/>
            </a:endParaRPr>
          </a:p>
        </p:txBody>
      </p:sp>
      <p:sp>
        <p:nvSpPr>
          <p:cNvPr id="11" name="Rectangle 10">
            <a:extLst>
              <a:ext uri="{FF2B5EF4-FFF2-40B4-BE49-F238E27FC236}">
                <a16:creationId xmlns:a16="http://schemas.microsoft.com/office/drawing/2014/main" id="{171CDBD7-FABA-C271-0C90-B07988030597}"/>
              </a:ext>
            </a:extLst>
          </p:cNvPr>
          <p:cNvSpPr/>
          <p:nvPr/>
        </p:nvSpPr>
        <p:spPr>
          <a:xfrm>
            <a:off x="6248534" y="776273"/>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14" name="Google Shape;336;p36">
            <a:extLst>
              <a:ext uri="{FF2B5EF4-FFF2-40B4-BE49-F238E27FC236}">
                <a16:creationId xmlns:a16="http://schemas.microsoft.com/office/drawing/2014/main" id="{D3A11311-595F-75D4-8C2F-3466D717F257}"/>
              </a:ext>
            </a:extLst>
          </p:cNvPr>
          <p:cNvSpPr txBox="1">
            <a:spLocks/>
          </p:cNvSpPr>
          <p:nvPr/>
        </p:nvSpPr>
        <p:spPr>
          <a:xfrm>
            <a:off x="1192722" y="1719507"/>
            <a:ext cx="702337"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600" dirty="0">
                <a:solidFill>
                  <a:schemeClr val="accent3"/>
                </a:solidFill>
                <a:latin typeface="Montserrat SemiBold" pitchFamily="2" charset="0"/>
              </a:rPr>
              <a:t>Key</a:t>
            </a:r>
          </a:p>
        </p:txBody>
      </p:sp>
      <p:sp>
        <p:nvSpPr>
          <p:cNvPr id="15" name="Google Shape;336;p36">
            <a:extLst>
              <a:ext uri="{FF2B5EF4-FFF2-40B4-BE49-F238E27FC236}">
                <a16:creationId xmlns:a16="http://schemas.microsoft.com/office/drawing/2014/main" id="{2A874F90-680A-3960-6F29-B9B86FB1462C}"/>
              </a:ext>
            </a:extLst>
          </p:cNvPr>
          <p:cNvSpPr txBox="1">
            <a:spLocks/>
          </p:cNvSpPr>
          <p:nvPr/>
        </p:nvSpPr>
        <p:spPr>
          <a:xfrm>
            <a:off x="1192722" y="2352912"/>
            <a:ext cx="702337"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600" dirty="0">
                <a:solidFill>
                  <a:schemeClr val="accent3"/>
                </a:solidFill>
                <a:latin typeface="Montserrat SemiBold" pitchFamily="2" charset="0"/>
              </a:rPr>
              <a:t>Val</a:t>
            </a:r>
          </a:p>
        </p:txBody>
      </p:sp>
      <p:sp>
        <p:nvSpPr>
          <p:cNvPr id="50" name="Rectangle 49">
            <a:extLst>
              <a:ext uri="{FF2B5EF4-FFF2-40B4-BE49-F238E27FC236}">
                <a16:creationId xmlns:a16="http://schemas.microsoft.com/office/drawing/2014/main" id="{DC903C92-0231-3F49-FE4B-404CF554F695}"/>
              </a:ext>
            </a:extLst>
          </p:cNvPr>
          <p:cNvSpPr/>
          <p:nvPr/>
        </p:nvSpPr>
        <p:spPr>
          <a:xfrm>
            <a:off x="2124105" y="3635082"/>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1" name="Rectangle 50">
            <a:extLst>
              <a:ext uri="{FF2B5EF4-FFF2-40B4-BE49-F238E27FC236}">
                <a16:creationId xmlns:a16="http://schemas.microsoft.com/office/drawing/2014/main" id="{63DB09CC-F90A-AE1C-DB09-46D25BAF2AD6}"/>
              </a:ext>
            </a:extLst>
          </p:cNvPr>
          <p:cNvSpPr/>
          <p:nvPr/>
        </p:nvSpPr>
        <p:spPr>
          <a:xfrm>
            <a:off x="2713308" y="3635081"/>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2" name="Rectangle 51">
            <a:extLst>
              <a:ext uri="{FF2B5EF4-FFF2-40B4-BE49-F238E27FC236}">
                <a16:creationId xmlns:a16="http://schemas.microsoft.com/office/drawing/2014/main" id="{FEEEA6E1-3785-CC40-17AE-ED6D8D4A2654}"/>
              </a:ext>
            </a:extLst>
          </p:cNvPr>
          <p:cNvSpPr/>
          <p:nvPr/>
        </p:nvSpPr>
        <p:spPr>
          <a:xfrm>
            <a:off x="3302511" y="3635080"/>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3" name="Rectangle 52">
            <a:extLst>
              <a:ext uri="{FF2B5EF4-FFF2-40B4-BE49-F238E27FC236}">
                <a16:creationId xmlns:a16="http://schemas.microsoft.com/office/drawing/2014/main" id="{C2A45255-C6C2-3C2B-8B53-7BF77EB75284}"/>
              </a:ext>
            </a:extLst>
          </p:cNvPr>
          <p:cNvSpPr/>
          <p:nvPr/>
        </p:nvSpPr>
        <p:spPr>
          <a:xfrm>
            <a:off x="3891714" y="3635079"/>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4" name="Rectangle 53">
            <a:extLst>
              <a:ext uri="{FF2B5EF4-FFF2-40B4-BE49-F238E27FC236}">
                <a16:creationId xmlns:a16="http://schemas.microsoft.com/office/drawing/2014/main" id="{55208570-6661-C039-805A-7680C6573F5B}"/>
              </a:ext>
            </a:extLst>
          </p:cNvPr>
          <p:cNvSpPr/>
          <p:nvPr/>
        </p:nvSpPr>
        <p:spPr>
          <a:xfrm>
            <a:off x="4480917" y="3635078"/>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5" name="Rectangle 54">
            <a:extLst>
              <a:ext uri="{FF2B5EF4-FFF2-40B4-BE49-F238E27FC236}">
                <a16:creationId xmlns:a16="http://schemas.microsoft.com/office/drawing/2014/main" id="{C7CEC756-2D7C-2F31-7CB1-9ABCA0E478E9}"/>
              </a:ext>
            </a:extLst>
          </p:cNvPr>
          <p:cNvSpPr/>
          <p:nvPr/>
        </p:nvSpPr>
        <p:spPr>
          <a:xfrm>
            <a:off x="5070120" y="3635077"/>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6" name="Rectangle 55">
            <a:extLst>
              <a:ext uri="{FF2B5EF4-FFF2-40B4-BE49-F238E27FC236}">
                <a16:creationId xmlns:a16="http://schemas.microsoft.com/office/drawing/2014/main" id="{5F621EA8-FC4E-B5DE-250B-0B2BA8FF728D}"/>
              </a:ext>
            </a:extLst>
          </p:cNvPr>
          <p:cNvSpPr/>
          <p:nvPr/>
        </p:nvSpPr>
        <p:spPr>
          <a:xfrm>
            <a:off x="5659323" y="3635076"/>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7" name="Rectangle 56">
            <a:extLst>
              <a:ext uri="{FF2B5EF4-FFF2-40B4-BE49-F238E27FC236}">
                <a16:creationId xmlns:a16="http://schemas.microsoft.com/office/drawing/2014/main" id="{522B4ABC-D670-002C-1879-ACC58EB94EE0}"/>
              </a:ext>
            </a:extLst>
          </p:cNvPr>
          <p:cNvSpPr/>
          <p:nvPr/>
        </p:nvSpPr>
        <p:spPr>
          <a:xfrm>
            <a:off x="6248526" y="3635075"/>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8" name="Google Shape;336;p36">
            <a:extLst>
              <a:ext uri="{FF2B5EF4-FFF2-40B4-BE49-F238E27FC236}">
                <a16:creationId xmlns:a16="http://schemas.microsoft.com/office/drawing/2014/main" id="{B0DF342B-9D15-73E3-80F6-8117A370BEF2}"/>
              </a:ext>
            </a:extLst>
          </p:cNvPr>
          <p:cNvSpPr txBox="1">
            <a:spLocks/>
          </p:cNvSpPr>
          <p:nvPr/>
        </p:nvSpPr>
        <p:spPr>
          <a:xfrm>
            <a:off x="1192722" y="3705520"/>
            <a:ext cx="702337"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600" dirty="0">
                <a:solidFill>
                  <a:schemeClr val="accent3"/>
                </a:solidFill>
                <a:latin typeface="Montserrat SemiBold" pitchFamily="2" charset="0"/>
              </a:rPr>
              <a:t>List</a:t>
            </a:r>
          </a:p>
        </p:txBody>
      </p:sp>
      <p:sp>
        <p:nvSpPr>
          <p:cNvPr id="59" name="Google Shape;336;p36">
            <a:extLst>
              <a:ext uri="{FF2B5EF4-FFF2-40B4-BE49-F238E27FC236}">
                <a16:creationId xmlns:a16="http://schemas.microsoft.com/office/drawing/2014/main" id="{A2BFB8CB-A990-1E93-D9B3-C0C63B699FD1}"/>
              </a:ext>
            </a:extLst>
          </p:cNvPr>
          <p:cNvSpPr txBox="1">
            <a:spLocks/>
          </p:cNvSpPr>
          <p:nvPr/>
        </p:nvSpPr>
        <p:spPr>
          <a:xfrm>
            <a:off x="2278877" y="2967411"/>
            <a:ext cx="423017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latin typeface="Montserrat SemiBold" pitchFamily="2" charset="0"/>
              </a:rPr>
              <a:t>Repeat</a:t>
            </a:r>
          </a:p>
        </p:txBody>
      </p:sp>
      <p:sp>
        <p:nvSpPr>
          <p:cNvPr id="60" name="Rectangle 59">
            <a:extLst>
              <a:ext uri="{FF2B5EF4-FFF2-40B4-BE49-F238E27FC236}">
                <a16:creationId xmlns:a16="http://schemas.microsoft.com/office/drawing/2014/main" id="{22168301-5AAF-6657-9DDE-B88FA6E6B7E4}"/>
              </a:ext>
            </a:extLst>
          </p:cNvPr>
          <p:cNvSpPr/>
          <p:nvPr/>
        </p:nvSpPr>
        <p:spPr>
          <a:xfrm>
            <a:off x="2124105" y="2274955"/>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a:t>
            </a:r>
            <a:endParaRPr lang="en-SG" sz="1800" dirty="0">
              <a:latin typeface="Montserrat SemiBold" pitchFamily="2" charset="0"/>
              <a:cs typeface="Poppins" panose="00000500000000000000" pitchFamily="2" charset="0"/>
            </a:endParaRPr>
          </a:p>
        </p:txBody>
      </p:sp>
      <p:sp>
        <p:nvSpPr>
          <p:cNvPr id="2" name="Rectangle 1">
            <a:extLst>
              <a:ext uri="{FF2B5EF4-FFF2-40B4-BE49-F238E27FC236}">
                <a16:creationId xmlns:a16="http://schemas.microsoft.com/office/drawing/2014/main" id="{3D4E3860-69FC-02E6-49BB-05D14AFE0265}"/>
              </a:ext>
            </a:extLst>
          </p:cNvPr>
          <p:cNvSpPr/>
          <p:nvPr/>
        </p:nvSpPr>
        <p:spPr>
          <a:xfrm>
            <a:off x="2124105" y="3648566"/>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5</a:t>
            </a:r>
            <a:endParaRPr lang="en-SG" sz="1800" dirty="0">
              <a:latin typeface="Montserrat SemiBold" pitchFamily="2" charset="0"/>
              <a:cs typeface="Poppins" panose="00000500000000000000" pitchFamily="2" charset="0"/>
            </a:endParaRPr>
          </a:p>
        </p:txBody>
      </p:sp>
      <p:sp>
        <p:nvSpPr>
          <p:cNvPr id="12" name="Rectangle 11">
            <a:extLst>
              <a:ext uri="{FF2B5EF4-FFF2-40B4-BE49-F238E27FC236}">
                <a16:creationId xmlns:a16="http://schemas.microsoft.com/office/drawing/2014/main" id="{254D9915-704D-8E30-B0A5-32180CD75A79}"/>
              </a:ext>
            </a:extLst>
          </p:cNvPr>
          <p:cNvSpPr/>
          <p:nvPr/>
        </p:nvSpPr>
        <p:spPr>
          <a:xfrm>
            <a:off x="2717742" y="2274955"/>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a:t>
            </a:r>
            <a:endParaRPr lang="en-SG" sz="1800" dirty="0">
              <a:latin typeface="Montserrat SemiBold" pitchFamily="2" charset="0"/>
              <a:cs typeface="Poppins" panose="00000500000000000000" pitchFamily="2" charset="0"/>
            </a:endParaRPr>
          </a:p>
        </p:txBody>
      </p:sp>
      <p:sp>
        <p:nvSpPr>
          <p:cNvPr id="13" name="Rectangle 12">
            <a:extLst>
              <a:ext uri="{FF2B5EF4-FFF2-40B4-BE49-F238E27FC236}">
                <a16:creationId xmlns:a16="http://schemas.microsoft.com/office/drawing/2014/main" id="{EE50FD55-19AC-E578-88A6-355C072A7CF4}"/>
              </a:ext>
            </a:extLst>
          </p:cNvPr>
          <p:cNvSpPr/>
          <p:nvPr/>
        </p:nvSpPr>
        <p:spPr>
          <a:xfrm>
            <a:off x="2713308" y="3635075"/>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16" name="Rectangle 15">
            <a:extLst>
              <a:ext uri="{FF2B5EF4-FFF2-40B4-BE49-F238E27FC236}">
                <a16:creationId xmlns:a16="http://schemas.microsoft.com/office/drawing/2014/main" id="{323018D1-417F-AB1C-B177-D3ACA295E035}"/>
              </a:ext>
            </a:extLst>
          </p:cNvPr>
          <p:cNvSpPr/>
          <p:nvPr/>
        </p:nvSpPr>
        <p:spPr>
          <a:xfrm>
            <a:off x="3302511" y="3635075"/>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3</a:t>
            </a:r>
            <a:endParaRPr lang="en-SG" sz="1800" dirty="0">
              <a:latin typeface="Montserrat SemiBold" pitchFamily="2" charset="0"/>
              <a:cs typeface="Poppins" panose="00000500000000000000" pitchFamily="2" charset="0"/>
            </a:endParaRPr>
          </a:p>
        </p:txBody>
      </p:sp>
      <p:sp>
        <p:nvSpPr>
          <p:cNvPr id="17" name="Rectangle 16">
            <a:extLst>
              <a:ext uri="{FF2B5EF4-FFF2-40B4-BE49-F238E27FC236}">
                <a16:creationId xmlns:a16="http://schemas.microsoft.com/office/drawing/2014/main" id="{FCB7DDF3-0BA7-2D8B-A6FD-770363E252DA}"/>
              </a:ext>
            </a:extLst>
          </p:cNvPr>
          <p:cNvSpPr/>
          <p:nvPr/>
        </p:nvSpPr>
        <p:spPr>
          <a:xfrm>
            <a:off x="3304728" y="2274955"/>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1</a:t>
            </a:r>
            <a:endParaRPr lang="en-SG" sz="1800" dirty="0">
              <a:latin typeface="Montserrat SemiBold" pitchFamily="2" charset="0"/>
              <a:cs typeface="Poppins" panose="00000500000000000000" pitchFamily="2" charset="0"/>
            </a:endParaRPr>
          </a:p>
        </p:txBody>
      </p:sp>
    </p:spTree>
    <p:extLst>
      <p:ext uri="{BB962C8B-B14F-4D97-AF65-F5344CB8AC3E}">
        <p14:creationId xmlns:p14="http://schemas.microsoft.com/office/powerpoint/2010/main" val="11618061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 name="Rectangle 32">
            <a:extLst>
              <a:ext uri="{FF2B5EF4-FFF2-40B4-BE49-F238E27FC236}">
                <a16:creationId xmlns:a16="http://schemas.microsoft.com/office/drawing/2014/main" id="{0E65F7E1-65F3-B24B-F045-5A55ECC8DD4D}"/>
              </a:ext>
            </a:extLst>
          </p:cNvPr>
          <p:cNvSpPr/>
          <p:nvPr/>
        </p:nvSpPr>
        <p:spPr>
          <a:xfrm>
            <a:off x="2124105" y="1662552"/>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 name="Rectangle 34">
            <a:extLst>
              <a:ext uri="{FF2B5EF4-FFF2-40B4-BE49-F238E27FC236}">
                <a16:creationId xmlns:a16="http://schemas.microsoft.com/office/drawing/2014/main" id="{CCD693E8-D94E-A76F-20C8-57576C751FC6}"/>
              </a:ext>
            </a:extLst>
          </p:cNvPr>
          <p:cNvSpPr/>
          <p:nvPr/>
        </p:nvSpPr>
        <p:spPr>
          <a:xfrm>
            <a:off x="2713308" y="1662551"/>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6" name="Rectangle 35">
            <a:extLst>
              <a:ext uri="{FF2B5EF4-FFF2-40B4-BE49-F238E27FC236}">
                <a16:creationId xmlns:a16="http://schemas.microsoft.com/office/drawing/2014/main" id="{3B96FE0C-A5F1-8942-AF34-D5ABCC7CC2E4}"/>
              </a:ext>
            </a:extLst>
          </p:cNvPr>
          <p:cNvSpPr/>
          <p:nvPr/>
        </p:nvSpPr>
        <p:spPr>
          <a:xfrm>
            <a:off x="3302511" y="1662550"/>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7" name="Rectangle 36">
            <a:extLst>
              <a:ext uri="{FF2B5EF4-FFF2-40B4-BE49-F238E27FC236}">
                <a16:creationId xmlns:a16="http://schemas.microsoft.com/office/drawing/2014/main" id="{ECA67A7E-C47B-7704-00D1-59E16A2264B4}"/>
              </a:ext>
            </a:extLst>
          </p:cNvPr>
          <p:cNvSpPr/>
          <p:nvPr/>
        </p:nvSpPr>
        <p:spPr>
          <a:xfrm>
            <a:off x="3891714" y="1662549"/>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8" name="Rectangle 37">
            <a:extLst>
              <a:ext uri="{FF2B5EF4-FFF2-40B4-BE49-F238E27FC236}">
                <a16:creationId xmlns:a16="http://schemas.microsoft.com/office/drawing/2014/main" id="{AB5897BA-678C-05D9-D3E9-0D9DD890ADB9}"/>
              </a:ext>
            </a:extLst>
          </p:cNvPr>
          <p:cNvSpPr/>
          <p:nvPr/>
        </p:nvSpPr>
        <p:spPr>
          <a:xfrm>
            <a:off x="4480917" y="1662548"/>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 name="Rectangle 38">
            <a:extLst>
              <a:ext uri="{FF2B5EF4-FFF2-40B4-BE49-F238E27FC236}">
                <a16:creationId xmlns:a16="http://schemas.microsoft.com/office/drawing/2014/main" id="{7E20175A-62EA-A743-2C5F-60E8A03A91C2}"/>
              </a:ext>
            </a:extLst>
          </p:cNvPr>
          <p:cNvSpPr/>
          <p:nvPr/>
        </p:nvSpPr>
        <p:spPr>
          <a:xfrm>
            <a:off x="5070120" y="1662547"/>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0" name="Rectangle 39">
            <a:extLst>
              <a:ext uri="{FF2B5EF4-FFF2-40B4-BE49-F238E27FC236}">
                <a16:creationId xmlns:a16="http://schemas.microsoft.com/office/drawing/2014/main" id="{33D6DE0B-3AB7-CC24-8CAD-41A1F1E066EA}"/>
              </a:ext>
            </a:extLst>
          </p:cNvPr>
          <p:cNvSpPr/>
          <p:nvPr/>
        </p:nvSpPr>
        <p:spPr>
          <a:xfrm>
            <a:off x="5659323" y="1662546"/>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1" name="Rectangle 40">
            <a:extLst>
              <a:ext uri="{FF2B5EF4-FFF2-40B4-BE49-F238E27FC236}">
                <a16:creationId xmlns:a16="http://schemas.microsoft.com/office/drawing/2014/main" id="{4DEF0F1A-95E2-1665-F221-8081753CDDC9}"/>
              </a:ext>
            </a:extLst>
          </p:cNvPr>
          <p:cNvSpPr/>
          <p:nvPr/>
        </p:nvSpPr>
        <p:spPr>
          <a:xfrm>
            <a:off x="6248526" y="1662545"/>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2" name="Rectangle 41">
            <a:extLst>
              <a:ext uri="{FF2B5EF4-FFF2-40B4-BE49-F238E27FC236}">
                <a16:creationId xmlns:a16="http://schemas.microsoft.com/office/drawing/2014/main" id="{486CA2CD-32B5-19B6-8FFA-03A11508F66B}"/>
              </a:ext>
            </a:extLst>
          </p:cNvPr>
          <p:cNvSpPr/>
          <p:nvPr/>
        </p:nvSpPr>
        <p:spPr>
          <a:xfrm>
            <a:off x="2124105" y="2282474"/>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3" name="Rectangle 42">
            <a:extLst>
              <a:ext uri="{FF2B5EF4-FFF2-40B4-BE49-F238E27FC236}">
                <a16:creationId xmlns:a16="http://schemas.microsoft.com/office/drawing/2014/main" id="{0792ADE9-79F9-4341-C426-7807D59BFB16}"/>
              </a:ext>
            </a:extLst>
          </p:cNvPr>
          <p:cNvSpPr/>
          <p:nvPr/>
        </p:nvSpPr>
        <p:spPr>
          <a:xfrm>
            <a:off x="2713308" y="2282473"/>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4" name="Rectangle 43">
            <a:extLst>
              <a:ext uri="{FF2B5EF4-FFF2-40B4-BE49-F238E27FC236}">
                <a16:creationId xmlns:a16="http://schemas.microsoft.com/office/drawing/2014/main" id="{A0F77D10-8E8A-8D65-A39F-5DAA386A90E6}"/>
              </a:ext>
            </a:extLst>
          </p:cNvPr>
          <p:cNvSpPr/>
          <p:nvPr/>
        </p:nvSpPr>
        <p:spPr>
          <a:xfrm>
            <a:off x="3302511" y="2282472"/>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5" name="Rectangle 44">
            <a:extLst>
              <a:ext uri="{FF2B5EF4-FFF2-40B4-BE49-F238E27FC236}">
                <a16:creationId xmlns:a16="http://schemas.microsoft.com/office/drawing/2014/main" id="{5D8A8427-526A-884D-3342-5CC1CFECEC71}"/>
              </a:ext>
            </a:extLst>
          </p:cNvPr>
          <p:cNvSpPr/>
          <p:nvPr/>
        </p:nvSpPr>
        <p:spPr>
          <a:xfrm>
            <a:off x="3891714" y="2282471"/>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6" name="Rectangle 45">
            <a:extLst>
              <a:ext uri="{FF2B5EF4-FFF2-40B4-BE49-F238E27FC236}">
                <a16:creationId xmlns:a16="http://schemas.microsoft.com/office/drawing/2014/main" id="{0753E03D-721A-8B46-9E0D-FAE74BE38438}"/>
              </a:ext>
            </a:extLst>
          </p:cNvPr>
          <p:cNvSpPr/>
          <p:nvPr/>
        </p:nvSpPr>
        <p:spPr>
          <a:xfrm>
            <a:off x="4480917" y="2282470"/>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7" name="Rectangle 46">
            <a:extLst>
              <a:ext uri="{FF2B5EF4-FFF2-40B4-BE49-F238E27FC236}">
                <a16:creationId xmlns:a16="http://schemas.microsoft.com/office/drawing/2014/main" id="{3C562A7D-DEC3-3073-9355-2932ED358D04}"/>
              </a:ext>
            </a:extLst>
          </p:cNvPr>
          <p:cNvSpPr/>
          <p:nvPr/>
        </p:nvSpPr>
        <p:spPr>
          <a:xfrm>
            <a:off x="5070120" y="2282469"/>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8" name="Rectangle 47">
            <a:extLst>
              <a:ext uri="{FF2B5EF4-FFF2-40B4-BE49-F238E27FC236}">
                <a16:creationId xmlns:a16="http://schemas.microsoft.com/office/drawing/2014/main" id="{AF12E719-158E-B1D3-5A08-C6F153846161}"/>
              </a:ext>
            </a:extLst>
          </p:cNvPr>
          <p:cNvSpPr/>
          <p:nvPr/>
        </p:nvSpPr>
        <p:spPr>
          <a:xfrm>
            <a:off x="5659323" y="2282468"/>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9" name="Rectangle 48">
            <a:extLst>
              <a:ext uri="{FF2B5EF4-FFF2-40B4-BE49-F238E27FC236}">
                <a16:creationId xmlns:a16="http://schemas.microsoft.com/office/drawing/2014/main" id="{B8450F57-C75C-1BA2-6B08-19D750AE902F}"/>
              </a:ext>
            </a:extLst>
          </p:cNvPr>
          <p:cNvSpPr/>
          <p:nvPr/>
        </p:nvSpPr>
        <p:spPr>
          <a:xfrm>
            <a:off x="6248526" y="2282467"/>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63</a:t>
            </a:fld>
            <a:endParaRPr/>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47890"/>
            <a:ext cx="754802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2000" dirty="0">
              <a:latin typeface="Montserrat SemiBold" pitchFamily="2" charset="0"/>
            </a:endParaRPr>
          </a:p>
        </p:txBody>
      </p:sp>
      <p:sp>
        <p:nvSpPr>
          <p:cNvPr id="3" name="Rectangle 2">
            <a:extLst>
              <a:ext uri="{FF2B5EF4-FFF2-40B4-BE49-F238E27FC236}">
                <a16:creationId xmlns:a16="http://schemas.microsoft.com/office/drawing/2014/main" id="{8180B180-8521-E91F-BD37-63C6D83724C3}"/>
              </a:ext>
            </a:extLst>
          </p:cNvPr>
          <p:cNvSpPr/>
          <p:nvPr/>
        </p:nvSpPr>
        <p:spPr>
          <a:xfrm>
            <a:off x="2124105" y="1655034"/>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5</a:t>
            </a:r>
            <a:endParaRPr lang="en-SG" sz="1800" dirty="0">
              <a:latin typeface="Montserrat SemiBold" pitchFamily="2" charset="0"/>
              <a:cs typeface="Poppins" panose="00000500000000000000" pitchFamily="2" charset="0"/>
            </a:endParaRPr>
          </a:p>
        </p:txBody>
      </p:sp>
      <p:sp>
        <p:nvSpPr>
          <p:cNvPr id="4" name="Rectangle 3">
            <a:extLst>
              <a:ext uri="{FF2B5EF4-FFF2-40B4-BE49-F238E27FC236}">
                <a16:creationId xmlns:a16="http://schemas.microsoft.com/office/drawing/2014/main" id="{F243B6E1-78A5-A788-6D84-97734A44F503}"/>
              </a:ext>
            </a:extLst>
          </p:cNvPr>
          <p:cNvSpPr/>
          <p:nvPr/>
        </p:nvSpPr>
        <p:spPr>
          <a:xfrm>
            <a:off x="2713308" y="1655033"/>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5" name="Rectangle 4">
            <a:extLst>
              <a:ext uri="{FF2B5EF4-FFF2-40B4-BE49-F238E27FC236}">
                <a16:creationId xmlns:a16="http://schemas.microsoft.com/office/drawing/2014/main" id="{96B4758E-06D2-3D99-190A-DA4BB1128821}"/>
              </a:ext>
            </a:extLst>
          </p:cNvPr>
          <p:cNvSpPr/>
          <p:nvPr/>
        </p:nvSpPr>
        <p:spPr>
          <a:xfrm>
            <a:off x="2120228" y="1649069"/>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5</a:t>
            </a:r>
            <a:endParaRPr lang="en-SG" sz="1800" dirty="0">
              <a:latin typeface="Montserrat SemiBold" pitchFamily="2" charset="0"/>
              <a:cs typeface="Poppins" panose="00000500000000000000" pitchFamily="2" charset="0"/>
            </a:endParaRPr>
          </a:p>
        </p:txBody>
      </p:sp>
      <p:sp>
        <p:nvSpPr>
          <p:cNvPr id="7" name="Rectangle 6">
            <a:extLst>
              <a:ext uri="{FF2B5EF4-FFF2-40B4-BE49-F238E27FC236}">
                <a16:creationId xmlns:a16="http://schemas.microsoft.com/office/drawing/2014/main" id="{F8C430C4-4724-172E-04AC-184838F0C78C}"/>
              </a:ext>
            </a:extLst>
          </p:cNvPr>
          <p:cNvSpPr/>
          <p:nvPr/>
        </p:nvSpPr>
        <p:spPr>
          <a:xfrm>
            <a:off x="2709431" y="1658793"/>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8" name="Rectangle 7">
            <a:extLst>
              <a:ext uri="{FF2B5EF4-FFF2-40B4-BE49-F238E27FC236}">
                <a16:creationId xmlns:a16="http://schemas.microsoft.com/office/drawing/2014/main" id="{C77E46BF-4AEF-6A06-C59F-480014DC3352}"/>
              </a:ext>
            </a:extLst>
          </p:cNvPr>
          <p:cNvSpPr/>
          <p:nvPr/>
        </p:nvSpPr>
        <p:spPr>
          <a:xfrm>
            <a:off x="3302511" y="1658793"/>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3</a:t>
            </a:r>
            <a:endParaRPr lang="en-SG" sz="1800" dirty="0">
              <a:latin typeface="Montserrat SemiBold" pitchFamily="2" charset="0"/>
              <a:cs typeface="Poppins" panose="00000500000000000000" pitchFamily="2" charset="0"/>
            </a:endParaRPr>
          </a:p>
        </p:txBody>
      </p:sp>
      <p:sp>
        <p:nvSpPr>
          <p:cNvPr id="9" name="Rectangle 8">
            <a:extLst>
              <a:ext uri="{FF2B5EF4-FFF2-40B4-BE49-F238E27FC236}">
                <a16:creationId xmlns:a16="http://schemas.microsoft.com/office/drawing/2014/main" id="{4D57341C-801C-DBC9-8A6B-8C43AEBBA6E2}"/>
              </a:ext>
            </a:extLst>
          </p:cNvPr>
          <p:cNvSpPr/>
          <p:nvPr/>
        </p:nvSpPr>
        <p:spPr>
          <a:xfrm>
            <a:off x="2709431" y="1658791"/>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10" name="Rectangle 9">
            <a:extLst>
              <a:ext uri="{FF2B5EF4-FFF2-40B4-BE49-F238E27FC236}">
                <a16:creationId xmlns:a16="http://schemas.microsoft.com/office/drawing/2014/main" id="{A73721EE-DDAB-84EC-8A50-7DF4B0DC1E77}"/>
              </a:ext>
            </a:extLst>
          </p:cNvPr>
          <p:cNvSpPr/>
          <p:nvPr/>
        </p:nvSpPr>
        <p:spPr>
          <a:xfrm>
            <a:off x="5659329" y="776273"/>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3</a:t>
            </a:r>
            <a:endParaRPr lang="en-SG" sz="1800" dirty="0">
              <a:latin typeface="Montserrat SemiBold" pitchFamily="2" charset="0"/>
              <a:cs typeface="Poppins" panose="00000500000000000000" pitchFamily="2" charset="0"/>
            </a:endParaRPr>
          </a:p>
        </p:txBody>
      </p:sp>
      <p:sp>
        <p:nvSpPr>
          <p:cNvPr id="11" name="Rectangle 10">
            <a:extLst>
              <a:ext uri="{FF2B5EF4-FFF2-40B4-BE49-F238E27FC236}">
                <a16:creationId xmlns:a16="http://schemas.microsoft.com/office/drawing/2014/main" id="{171CDBD7-FABA-C271-0C90-B07988030597}"/>
              </a:ext>
            </a:extLst>
          </p:cNvPr>
          <p:cNvSpPr/>
          <p:nvPr/>
        </p:nvSpPr>
        <p:spPr>
          <a:xfrm>
            <a:off x="6248534" y="776273"/>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14" name="Google Shape;336;p36">
            <a:extLst>
              <a:ext uri="{FF2B5EF4-FFF2-40B4-BE49-F238E27FC236}">
                <a16:creationId xmlns:a16="http://schemas.microsoft.com/office/drawing/2014/main" id="{D3A11311-595F-75D4-8C2F-3466D717F257}"/>
              </a:ext>
            </a:extLst>
          </p:cNvPr>
          <p:cNvSpPr txBox="1">
            <a:spLocks/>
          </p:cNvSpPr>
          <p:nvPr/>
        </p:nvSpPr>
        <p:spPr>
          <a:xfrm>
            <a:off x="1192722" y="1719507"/>
            <a:ext cx="702337"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600" dirty="0">
                <a:solidFill>
                  <a:schemeClr val="accent3"/>
                </a:solidFill>
                <a:latin typeface="Montserrat SemiBold" pitchFamily="2" charset="0"/>
              </a:rPr>
              <a:t>Key</a:t>
            </a:r>
          </a:p>
        </p:txBody>
      </p:sp>
      <p:sp>
        <p:nvSpPr>
          <p:cNvPr id="15" name="Google Shape;336;p36">
            <a:extLst>
              <a:ext uri="{FF2B5EF4-FFF2-40B4-BE49-F238E27FC236}">
                <a16:creationId xmlns:a16="http://schemas.microsoft.com/office/drawing/2014/main" id="{2A874F90-680A-3960-6F29-B9B86FB1462C}"/>
              </a:ext>
            </a:extLst>
          </p:cNvPr>
          <p:cNvSpPr txBox="1">
            <a:spLocks/>
          </p:cNvSpPr>
          <p:nvPr/>
        </p:nvSpPr>
        <p:spPr>
          <a:xfrm>
            <a:off x="1192722" y="2352912"/>
            <a:ext cx="702337"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600" dirty="0">
                <a:solidFill>
                  <a:schemeClr val="accent3"/>
                </a:solidFill>
                <a:latin typeface="Montserrat SemiBold" pitchFamily="2" charset="0"/>
              </a:rPr>
              <a:t>Val</a:t>
            </a:r>
          </a:p>
        </p:txBody>
      </p:sp>
      <p:sp>
        <p:nvSpPr>
          <p:cNvPr id="50" name="Rectangle 49">
            <a:extLst>
              <a:ext uri="{FF2B5EF4-FFF2-40B4-BE49-F238E27FC236}">
                <a16:creationId xmlns:a16="http://schemas.microsoft.com/office/drawing/2014/main" id="{DC903C92-0231-3F49-FE4B-404CF554F695}"/>
              </a:ext>
            </a:extLst>
          </p:cNvPr>
          <p:cNvSpPr/>
          <p:nvPr/>
        </p:nvSpPr>
        <p:spPr>
          <a:xfrm>
            <a:off x="2124105" y="3635082"/>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1" name="Rectangle 50">
            <a:extLst>
              <a:ext uri="{FF2B5EF4-FFF2-40B4-BE49-F238E27FC236}">
                <a16:creationId xmlns:a16="http://schemas.microsoft.com/office/drawing/2014/main" id="{63DB09CC-F90A-AE1C-DB09-46D25BAF2AD6}"/>
              </a:ext>
            </a:extLst>
          </p:cNvPr>
          <p:cNvSpPr/>
          <p:nvPr/>
        </p:nvSpPr>
        <p:spPr>
          <a:xfrm>
            <a:off x="2713308" y="3635081"/>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2" name="Rectangle 51">
            <a:extLst>
              <a:ext uri="{FF2B5EF4-FFF2-40B4-BE49-F238E27FC236}">
                <a16:creationId xmlns:a16="http://schemas.microsoft.com/office/drawing/2014/main" id="{FEEEA6E1-3785-CC40-17AE-ED6D8D4A2654}"/>
              </a:ext>
            </a:extLst>
          </p:cNvPr>
          <p:cNvSpPr/>
          <p:nvPr/>
        </p:nvSpPr>
        <p:spPr>
          <a:xfrm>
            <a:off x="3302511" y="3635080"/>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3" name="Rectangle 52">
            <a:extLst>
              <a:ext uri="{FF2B5EF4-FFF2-40B4-BE49-F238E27FC236}">
                <a16:creationId xmlns:a16="http://schemas.microsoft.com/office/drawing/2014/main" id="{C2A45255-C6C2-3C2B-8B53-7BF77EB75284}"/>
              </a:ext>
            </a:extLst>
          </p:cNvPr>
          <p:cNvSpPr/>
          <p:nvPr/>
        </p:nvSpPr>
        <p:spPr>
          <a:xfrm>
            <a:off x="3891714" y="3635079"/>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4" name="Rectangle 53">
            <a:extLst>
              <a:ext uri="{FF2B5EF4-FFF2-40B4-BE49-F238E27FC236}">
                <a16:creationId xmlns:a16="http://schemas.microsoft.com/office/drawing/2014/main" id="{55208570-6661-C039-805A-7680C6573F5B}"/>
              </a:ext>
            </a:extLst>
          </p:cNvPr>
          <p:cNvSpPr/>
          <p:nvPr/>
        </p:nvSpPr>
        <p:spPr>
          <a:xfrm>
            <a:off x="4480917" y="3635078"/>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5" name="Rectangle 54">
            <a:extLst>
              <a:ext uri="{FF2B5EF4-FFF2-40B4-BE49-F238E27FC236}">
                <a16:creationId xmlns:a16="http://schemas.microsoft.com/office/drawing/2014/main" id="{C7CEC756-2D7C-2F31-7CB1-9ABCA0E478E9}"/>
              </a:ext>
            </a:extLst>
          </p:cNvPr>
          <p:cNvSpPr/>
          <p:nvPr/>
        </p:nvSpPr>
        <p:spPr>
          <a:xfrm>
            <a:off x="5070120" y="3635077"/>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6" name="Rectangle 55">
            <a:extLst>
              <a:ext uri="{FF2B5EF4-FFF2-40B4-BE49-F238E27FC236}">
                <a16:creationId xmlns:a16="http://schemas.microsoft.com/office/drawing/2014/main" id="{5F621EA8-FC4E-B5DE-250B-0B2BA8FF728D}"/>
              </a:ext>
            </a:extLst>
          </p:cNvPr>
          <p:cNvSpPr/>
          <p:nvPr/>
        </p:nvSpPr>
        <p:spPr>
          <a:xfrm>
            <a:off x="5659323" y="3635076"/>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7" name="Rectangle 56">
            <a:extLst>
              <a:ext uri="{FF2B5EF4-FFF2-40B4-BE49-F238E27FC236}">
                <a16:creationId xmlns:a16="http://schemas.microsoft.com/office/drawing/2014/main" id="{522B4ABC-D670-002C-1879-ACC58EB94EE0}"/>
              </a:ext>
            </a:extLst>
          </p:cNvPr>
          <p:cNvSpPr/>
          <p:nvPr/>
        </p:nvSpPr>
        <p:spPr>
          <a:xfrm>
            <a:off x="6248526" y="3635075"/>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8" name="Google Shape;336;p36">
            <a:extLst>
              <a:ext uri="{FF2B5EF4-FFF2-40B4-BE49-F238E27FC236}">
                <a16:creationId xmlns:a16="http://schemas.microsoft.com/office/drawing/2014/main" id="{B0DF342B-9D15-73E3-80F6-8117A370BEF2}"/>
              </a:ext>
            </a:extLst>
          </p:cNvPr>
          <p:cNvSpPr txBox="1">
            <a:spLocks/>
          </p:cNvSpPr>
          <p:nvPr/>
        </p:nvSpPr>
        <p:spPr>
          <a:xfrm>
            <a:off x="1192722" y="3705520"/>
            <a:ext cx="702337"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600" dirty="0">
                <a:solidFill>
                  <a:schemeClr val="accent3"/>
                </a:solidFill>
                <a:latin typeface="Montserrat SemiBold" pitchFamily="2" charset="0"/>
              </a:rPr>
              <a:t>List</a:t>
            </a:r>
          </a:p>
        </p:txBody>
      </p:sp>
      <p:sp>
        <p:nvSpPr>
          <p:cNvPr id="59" name="Google Shape;336;p36">
            <a:extLst>
              <a:ext uri="{FF2B5EF4-FFF2-40B4-BE49-F238E27FC236}">
                <a16:creationId xmlns:a16="http://schemas.microsoft.com/office/drawing/2014/main" id="{A2BFB8CB-A990-1E93-D9B3-C0C63B699FD1}"/>
              </a:ext>
            </a:extLst>
          </p:cNvPr>
          <p:cNvSpPr txBox="1">
            <a:spLocks/>
          </p:cNvSpPr>
          <p:nvPr/>
        </p:nvSpPr>
        <p:spPr>
          <a:xfrm>
            <a:off x="2278877" y="2967411"/>
            <a:ext cx="423017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latin typeface="Montserrat SemiBold" pitchFamily="2" charset="0"/>
              </a:rPr>
              <a:t>Repeat</a:t>
            </a:r>
          </a:p>
        </p:txBody>
      </p:sp>
      <p:sp>
        <p:nvSpPr>
          <p:cNvPr id="60" name="Rectangle 59">
            <a:extLst>
              <a:ext uri="{FF2B5EF4-FFF2-40B4-BE49-F238E27FC236}">
                <a16:creationId xmlns:a16="http://schemas.microsoft.com/office/drawing/2014/main" id="{22168301-5AAF-6657-9DDE-B88FA6E6B7E4}"/>
              </a:ext>
            </a:extLst>
          </p:cNvPr>
          <p:cNvSpPr/>
          <p:nvPr/>
        </p:nvSpPr>
        <p:spPr>
          <a:xfrm>
            <a:off x="2124105" y="2274955"/>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a:t>
            </a:r>
            <a:endParaRPr lang="en-SG" sz="1800" dirty="0">
              <a:latin typeface="Montserrat SemiBold" pitchFamily="2" charset="0"/>
              <a:cs typeface="Poppins" panose="00000500000000000000" pitchFamily="2" charset="0"/>
            </a:endParaRPr>
          </a:p>
        </p:txBody>
      </p:sp>
      <p:sp>
        <p:nvSpPr>
          <p:cNvPr id="2" name="Rectangle 1">
            <a:extLst>
              <a:ext uri="{FF2B5EF4-FFF2-40B4-BE49-F238E27FC236}">
                <a16:creationId xmlns:a16="http://schemas.microsoft.com/office/drawing/2014/main" id="{3D4E3860-69FC-02E6-49BB-05D14AFE0265}"/>
              </a:ext>
            </a:extLst>
          </p:cNvPr>
          <p:cNvSpPr/>
          <p:nvPr/>
        </p:nvSpPr>
        <p:spPr>
          <a:xfrm>
            <a:off x="2124105" y="3648566"/>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5</a:t>
            </a:r>
            <a:endParaRPr lang="en-SG" sz="1800" dirty="0">
              <a:latin typeface="Montserrat SemiBold" pitchFamily="2" charset="0"/>
              <a:cs typeface="Poppins" panose="00000500000000000000" pitchFamily="2" charset="0"/>
            </a:endParaRPr>
          </a:p>
        </p:txBody>
      </p:sp>
      <p:sp>
        <p:nvSpPr>
          <p:cNvPr id="12" name="Rectangle 11">
            <a:extLst>
              <a:ext uri="{FF2B5EF4-FFF2-40B4-BE49-F238E27FC236}">
                <a16:creationId xmlns:a16="http://schemas.microsoft.com/office/drawing/2014/main" id="{254D9915-704D-8E30-B0A5-32180CD75A79}"/>
              </a:ext>
            </a:extLst>
          </p:cNvPr>
          <p:cNvSpPr/>
          <p:nvPr/>
        </p:nvSpPr>
        <p:spPr>
          <a:xfrm>
            <a:off x="2717742" y="2274955"/>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3</a:t>
            </a:r>
            <a:endParaRPr lang="en-SG" sz="1800" dirty="0">
              <a:latin typeface="Montserrat SemiBold" pitchFamily="2" charset="0"/>
              <a:cs typeface="Poppins" panose="00000500000000000000" pitchFamily="2" charset="0"/>
            </a:endParaRPr>
          </a:p>
        </p:txBody>
      </p:sp>
      <p:sp>
        <p:nvSpPr>
          <p:cNvPr id="13" name="Rectangle 12">
            <a:extLst>
              <a:ext uri="{FF2B5EF4-FFF2-40B4-BE49-F238E27FC236}">
                <a16:creationId xmlns:a16="http://schemas.microsoft.com/office/drawing/2014/main" id="{EE50FD55-19AC-E578-88A6-355C072A7CF4}"/>
              </a:ext>
            </a:extLst>
          </p:cNvPr>
          <p:cNvSpPr/>
          <p:nvPr/>
        </p:nvSpPr>
        <p:spPr>
          <a:xfrm>
            <a:off x="2713308" y="3635075"/>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16" name="Rectangle 15">
            <a:extLst>
              <a:ext uri="{FF2B5EF4-FFF2-40B4-BE49-F238E27FC236}">
                <a16:creationId xmlns:a16="http://schemas.microsoft.com/office/drawing/2014/main" id="{323018D1-417F-AB1C-B177-D3ACA295E035}"/>
              </a:ext>
            </a:extLst>
          </p:cNvPr>
          <p:cNvSpPr/>
          <p:nvPr/>
        </p:nvSpPr>
        <p:spPr>
          <a:xfrm>
            <a:off x="3302511" y="3635075"/>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3</a:t>
            </a:r>
            <a:endParaRPr lang="en-SG" sz="1800" dirty="0">
              <a:latin typeface="Montserrat SemiBold" pitchFamily="2" charset="0"/>
              <a:cs typeface="Poppins" panose="00000500000000000000" pitchFamily="2" charset="0"/>
            </a:endParaRPr>
          </a:p>
        </p:txBody>
      </p:sp>
      <p:sp>
        <p:nvSpPr>
          <p:cNvPr id="17" name="Rectangle 16">
            <a:extLst>
              <a:ext uri="{FF2B5EF4-FFF2-40B4-BE49-F238E27FC236}">
                <a16:creationId xmlns:a16="http://schemas.microsoft.com/office/drawing/2014/main" id="{FCB7DDF3-0BA7-2D8B-A6FD-770363E252DA}"/>
              </a:ext>
            </a:extLst>
          </p:cNvPr>
          <p:cNvSpPr/>
          <p:nvPr/>
        </p:nvSpPr>
        <p:spPr>
          <a:xfrm>
            <a:off x="3304728" y="2274955"/>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1</a:t>
            </a:r>
            <a:endParaRPr lang="en-SG" sz="1800" dirty="0">
              <a:latin typeface="Montserrat SemiBold" pitchFamily="2" charset="0"/>
              <a:cs typeface="Poppins" panose="00000500000000000000" pitchFamily="2" charset="0"/>
            </a:endParaRPr>
          </a:p>
        </p:txBody>
      </p:sp>
    </p:spTree>
    <p:extLst>
      <p:ext uri="{BB962C8B-B14F-4D97-AF65-F5344CB8AC3E}">
        <p14:creationId xmlns:p14="http://schemas.microsoft.com/office/powerpoint/2010/main" val="28884401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 name="Rectangle 32">
            <a:extLst>
              <a:ext uri="{FF2B5EF4-FFF2-40B4-BE49-F238E27FC236}">
                <a16:creationId xmlns:a16="http://schemas.microsoft.com/office/drawing/2014/main" id="{0E65F7E1-65F3-B24B-F045-5A55ECC8DD4D}"/>
              </a:ext>
            </a:extLst>
          </p:cNvPr>
          <p:cNvSpPr/>
          <p:nvPr/>
        </p:nvSpPr>
        <p:spPr>
          <a:xfrm>
            <a:off x="2124105" y="1662552"/>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 name="Rectangle 34">
            <a:extLst>
              <a:ext uri="{FF2B5EF4-FFF2-40B4-BE49-F238E27FC236}">
                <a16:creationId xmlns:a16="http://schemas.microsoft.com/office/drawing/2014/main" id="{CCD693E8-D94E-A76F-20C8-57576C751FC6}"/>
              </a:ext>
            </a:extLst>
          </p:cNvPr>
          <p:cNvSpPr/>
          <p:nvPr/>
        </p:nvSpPr>
        <p:spPr>
          <a:xfrm>
            <a:off x="2713308" y="1662551"/>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6" name="Rectangle 35">
            <a:extLst>
              <a:ext uri="{FF2B5EF4-FFF2-40B4-BE49-F238E27FC236}">
                <a16:creationId xmlns:a16="http://schemas.microsoft.com/office/drawing/2014/main" id="{3B96FE0C-A5F1-8942-AF34-D5ABCC7CC2E4}"/>
              </a:ext>
            </a:extLst>
          </p:cNvPr>
          <p:cNvSpPr/>
          <p:nvPr/>
        </p:nvSpPr>
        <p:spPr>
          <a:xfrm>
            <a:off x="3302511" y="1662550"/>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7" name="Rectangle 36">
            <a:extLst>
              <a:ext uri="{FF2B5EF4-FFF2-40B4-BE49-F238E27FC236}">
                <a16:creationId xmlns:a16="http://schemas.microsoft.com/office/drawing/2014/main" id="{ECA67A7E-C47B-7704-00D1-59E16A2264B4}"/>
              </a:ext>
            </a:extLst>
          </p:cNvPr>
          <p:cNvSpPr/>
          <p:nvPr/>
        </p:nvSpPr>
        <p:spPr>
          <a:xfrm>
            <a:off x="3891714" y="1662549"/>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8" name="Rectangle 37">
            <a:extLst>
              <a:ext uri="{FF2B5EF4-FFF2-40B4-BE49-F238E27FC236}">
                <a16:creationId xmlns:a16="http://schemas.microsoft.com/office/drawing/2014/main" id="{AB5897BA-678C-05D9-D3E9-0D9DD890ADB9}"/>
              </a:ext>
            </a:extLst>
          </p:cNvPr>
          <p:cNvSpPr/>
          <p:nvPr/>
        </p:nvSpPr>
        <p:spPr>
          <a:xfrm>
            <a:off x="4480917" y="1662548"/>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 name="Rectangle 38">
            <a:extLst>
              <a:ext uri="{FF2B5EF4-FFF2-40B4-BE49-F238E27FC236}">
                <a16:creationId xmlns:a16="http://schemas.microsoft.com/office/drawing/2014/main" id="{7E20175A-62EA-A743-2C5F-60E8A03A91C2}"/>
              </a:ext>
            </a:extLst>
          </p:cNvPr>
          <p:cNvSpPr/>
          <p:nvPr/>
        </p:nvSpPr>
        <p:spPr>
          <a:xfrm>
            <a:off x="5070120" y="1662547"/>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0" name="Rectangle 39">
            <a:extLst>
              <a:ext uri="{FF2B5EF4-FFF2-40B4-BE49-F238E27FC236}">
                <a16:creationId xmlns:a16="http://schemas.microsoft.com/office/drawing/2014/main" id="{33D6DE0B-3AB7-CC24-8CAD-41A1F1E066EA}"/>
              </a:ext>
            </a:extLst>
          </p:cNvPr>
          <p:cNvSpPr/>
          <p:nvPr/>
        </p:nvSpPr>
        <p:spPr>
          <a:xfrm>
            <a:off x="5659323" y="1662546"/>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1" name="Rectangle 40">
            <a:extLst>
              <a:ext uri="{FF2B5EF4-FFF2-40B4-BE49-F238E27FC236}">
                <a16:creationId xmlns:a16="http://schemas.microsoft.com/office/drawing/2014/main" id="{4DEF0F1A-95E2-1665-F221-8081753CDDC9}"/>
              </a:ext>
            </a:extLst>
          </p:cNvPr>
          <p:cNvSpPr/>
          <p:nvPr/>
        </p:nvSpPr>
        <p:spPr>
          <a:xfrm>
            <a:off x="6248526" y="1662545"/>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2" name="Rectangle 41">
            <a:extLst>
              <a:ext uri="{FF2B5EF4-FFF2-40B4-BE49-F238E27FC236}">
                <a16:creationId xmlns:a16="http://schemas.microsoft.com/office/drawing/2014/main" id="{486CA2CD-32B5-19B6-8FFA-03A11508F66B}"/>
              </a:ext>
            </a:extLst>
          </p:cNvPr>
          <p:cNvSpPr/>
          <p:nvPr/>
        </p:nvSpPr>
        <p:spPr>
          <a:xfrm>
            <a:off x="2124105" y="2282474"/>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3" name="Rectangle 42">
            <a:extLst>
              <a:ext uri="{FF2B5EF4-FFF2-40B4-BE49-F238E27FC236}">
                <a16:creationId xmlns:a16="http://schemas.microsoft.com/office/drawing/2014/main" id="{0792ADE9-79F9-4341-C426-7807D59BFB16}"/>
              </a:ext>
            </a:extLst>
          </p:cNvPr>
          <p:cNvSpPr/>
          <p:nvPr/>
        </p:nvSpPr>
        <p:spPr>
          <a:xfrm>
            <a:off x="2713308" y="2282473"/>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4" name="Rectangle 43">
            <a:extLst>
              <a:ext uri="{FF2B5EF4-FFF2-40B4-BE49-F238E27FC236}">
                <a16:creationId xmlns:a16="http://schemas.microsoft.com/office/drawing/2014/main" id="{A0F77D10-8E8A-8D65-A39F-5DAA386A90E6}"/>
              </a:ext>
            </a:extLst>
          </p:cNvPr>
          <p:cNvSpPr/>
          <p:nvPr/>
        </p:nvSpPr>
        <p:spPr>
          <a:xfrm>
            <a:off x="3302511" y="2282472"/>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5" name="Rectangle 44">
            <a:extLst>
              <a:ext uri="{FF2B5EF4-FFF2-40B4-BE49-F238E27FC236}">
                <a16:creationId xmlns:a16="http://schemas.microsoft.com/office/drawing/2014/main" id="{5D8A8427-526A-884D-3342-5CC1CFECEC71}"/>
              </a:ext>
            </a:extLst>
          </p:cNvPr>
          <p:cNvSpPr/>
          <p:nvPr/>
        </p:nvSpPr>
        <p:spPr>
          <a:xfrm>
            <a:off x="3891714" y="2282471"/>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6" name="Rectangle 45">
            <a:extLst>
              <a:ext uri="{FF2B5EF4-FFF2-40B4-BE49-F238E27FC236}">
                <a16:creationId xmlns:a16="http://schemas.microsoft.com/office/drawing/2014/main" id="{0753E03D-721A-8B46-9E0D-FAE74BE38438}"/>
              </a:ext>
            </a:extLst>
          </p:cNvPr>
          <p:cNvSpPr/>
          <p:nvPr/>
        </p:nvSpPr>
        <p:spPr>
          <a:xfrm>
            <a:off x="4480917" y="2282470"/>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7" name="Rectangle 46">
            <a:extLst>
              <a:ext uri="{FF2B5EF4-FFF2-40B4-BE49-F238E27FC236}">
                <a16:creationId xmlns:a16="http://schemas.microsoft.com/office/drawing/2014/main" id="{3C562A7D-DEC3-3073-9355-2932ED358D04}"/>
              </a:ext>
            </a:extLst>
          </p:cNvPr>
          <p:cNvSpPr/>
          <p:nvPr/>
        </p:nvSpPr>
        <p:spPr>
          <a:xfrm>
            <a:off x="5070120" y="2282469"/>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8" name="Rectangle 47">
            <a:extLst>
              <a:ext uri="{FF2B5EF4-FFF2-40B4-BE49-F238E27FC236}">
                <a16:creationId xmlns:a16="http://schemas.microsoft.com/office/drawing/2014/main" id="{AF12E719-158E-B1D3-5A08-C6F153846161}"/>
              </a:ext>
            </a:extLst>
          </p:cNvPr>
          <p:cNvSpPr/>
          <p:nvPr/>
        </p:nvSpPr>
        <p:spPr>
          <a:xfrm>
            <a:off x="5659323" y="2282468"/>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9" name="Rectangle 48">
            <a:extLst>
              <a:ext uri="{FF2B5EF4-FFF2-40B4-BE49-F238E27FC236}">
                <a16:creationId xmlns:a16="http://schemas.microsoft.com/office/drawing/2014/main" id="{B8450F57-C75C-1BA2-6B08-19D750AE902F}"/>
              </a:ext>
            </a:extLst>
          </p:cNvPr>
          <p:cNvSpPr/>
          <p:nvPr/>
        </p:nvSpPr>
        <p:spPr>
          <a:xfrm>
            <a:off x="6248526" y="2282467"/>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64</a:t>
            </a:fld>
            <a:endParaRPr/>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47890"/>
            <a:ext cx="754802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2000" dirty="0">
              <a:latin typeface="Montserrat SemiBold" pitchFamily="2" charset="0"/>
            </a:endParaRPr>
          </a:p>
        </p:txBody>
      </p:sp>
      <p:sp>
        <p:nvSpPr>
          <p:cNvPr id="3" name="Rectangle 2">
            <a:extLst>
              <a:ext uri="{FF2B5EF4-FFF2-40B4-BE49-F238E27FC236}">
                <a16:creationId xmlns:a16="http://schemas.microsoft.com/office/drawing/2014/main" id="{8180B180-8521-E91F-BD37-63C6D83724C3}"/>
              </a:ext>
            </a:extLst>
          </p:cNvPr>
          <p:cNvSpPr/>
          <p:nvPr/>
        </p:nvSpPr>
        <p:spPr>
          <a:xfrm>
            <a:off x="2124105" y="1655034"/>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5</a:t>
            </a:r>
            <a:endParaRPr lang="en-SG" sz="1800" dirty="0">
              <a:latin typeface="Montserrat SemiBold" pitchFamily="2" charset="0"/>
              <a:cs typeface="Poppins" panose="00000500000000000000" pitchFamily="2" charset="0"/>
            </a:endParaRPr>
          </a:p>
        </p:txBody>
      </p:sp>
      <p:sp>
        <p:nvSpPr>
          <p:cNvPr id="4" name="Rectangle 3">
            <a:extLst>
              <a:ext uri="{FF2B5EF4-FFF2-40B4-BE49-F238E27FC236}">
                <a16:creationId xmlns:a16="http://schemas.microsoft.com/office/drawing/2014/main" id="{F243B6E1-78A5-A788-6D84-97734A44F503}"/>
              </a:ext>
            </a:extLst>
          </p:cNvPr>
          <p:cNvSpPr/>
          <p:nvPr/>
        </p:nvSpPr>
        <p:spPr>
          <a:xfrm>
            <a:off x="2713308" y="1655033"/>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5" name="Rectangle 4">
            <a:extLst>
              <a:ext uri="{FF2B5EF4-FFF2-40B4-BE49-F238E27FC236}">
                <a16:creationId xmlns:a16="http://schemas.microsoft.com/office/drawing/2014/main" id="{96B4758E-06D2-3D99-190A-DA4BB1128821}"/>
              </a:ext>
            </a:extLst>
          </p:cNvPr>
          <p:cNvSpPr/>
          <p:nvPr/>
        </p:nvSpPr>
        <p:spPr>
          <a:xfrm>
            <a:off x="2120228" y="1649069"/>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5</a:t>
            </a:r>
            <a:endParaRPr lang="en-SG" sz="1800" dirty="0">
              <a:latin typeface="Montserrat SemiBold" pitchFamily="2" charset="0"/>
              <a:cs typeface="Poppins" panose="00000500000000000000" pitchFamily="2" charset="0"/>
            </a:endParaRPr>
          </a:p>
        </p:txBody>
      </p:sp>
      <p:sp>
        <p:nvSpPr>
          <p:cNvPr id="7" name="Rectangle 6">
            <a:extLst>
              <a:ext uri="{FF2B5EF4-FFF2-40B4-BE49-F238E27FC236}">
                <a16:creationId xmlns:a16="http://schemas.microsoft.com/office/drawing/2014/main" id="{F8C430C4-4724-172E-04AC-184838F0C78C}"/>
              </a:ext>
            </a:extLst>
          </p:cNvPr>
          <p:cNvSpPr/>
          <p:nvPr/>
        </p:nvSpPr>
        <p:spPr>
          <a:xfrm>
            <a:off x="2709431" y="1658793"/>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8" name="Rectangle 7">
            <a:extLst>
              <a:ext uri="{FF2B5EF4-FFF2-40B4-BE49-F238E27FC236}">
                <a16:creationId xmlns:a16="http://schemas.microsoft.com/office/drawing/2014/main" id="{C77E46BF-4AEF-6A06-C59F-480014DC3352}"/>
              </a:ext>
            </a:extLst>
          </p:cNvPr>
          <p:cNvSpPr/>
          <p:nvPr/>
        </p:nvSpPr>
        <p:spPr>
          <a:xfrm>
            <a:off x="3302511" y="1658793"/>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3</a:t>
            </a:r>
            <a:endParaRPr lang="en-SG" sz="1800" dirty="0">
              <a:latin typeface="Montserrat SemiBold" pitchFamily="2" charset="0"/>
              <a:cs typeface="Poppins" panose="00000500000000000000" pitchFamily="2" charset="0"/>
            </a:endParaRPr>
          </a:p>
        </p:txBody>
      </p:sp>
      <p:sp>
        <p:nvSpPr>
          <p:cNvPr id="9" name="Rectangle 8">
            <a:extLst>
              <a:ext uri="{FF2B5EF4-FFF2-40B4-BE49-F238E27FC236}">
                <a16:creationId xmlns:a16="http://schemas.microsoft.com/office/drawing/2014/main" id="{4D57341C-801C-DBC9-8A6B-8C43AEBBA6E2}"/>
              </a:ext>
            </a:extLst>
          </p:cNvPr>
          <p:cNvSpPr/>
          <p:nvPr/>
        </p:nvSpPr>
        <p:spPr>
          <a:xfrm>
            <a:off x="2709431" y="1658791"/>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10" name="Rectangle 9">
            <a:extLst>
              <a:ext uri="{FF2B5EF4-FFF2-40B4-BE49-F238E27FC236}">
                <a16:creationId xmlns:a16="http://schemas.microsoft.com/office/drawing/2014/main" id="{A73721EE-DDAB-84EC-8A50-7DF4B0DC1E77}"/>
              </a:ext>
            </a:extLst>
          </p:cNvPr>
          <p:cNvSpPr/>
          <p:nvPr/>
        </p:nvSpPr>
        <p:spPr>
          <a:xfrm>
            <a:off x="3301287" y="1649069"/>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3</a:t>
            </a:r>
            <a:endParaRPr lang="en-SG" sz="1800" dirty="0">
              <a:latin typeface="Montserrat SemiBold" pitchFamily="2" charset="0"/>
              <a:cs typeface="Poppins" panose="00000500000000000000" pitchFamily="2" charset="0"/>
            </a:endParaRPr>
          </a:p>
        </p:txBody>
      </p:sp>
      <p:sp>
        <p:nvSpPr>
          <p:cNvPr id="11" name="Rectangle 10">
            <a:extLst>
              <a:ext uri="{FF2B5EF4-FFF2-40B4-BE49-F238E27FC236}">
                <a16:creationId xmlns:a16="http://schemas.microsoft.com/office/drawing/2014/main" id="{171CDBD7-FABA-C271-0C90-B07988030597}"/>
              </a:ext>
            </a:extLst>
          </p:cNvPr>
          <p:cNvSpPr/>
          <p:nvPr/>
        </p:nvSpPr>
        <p:spPr>
          <a:xfrm>
            <a:off x="6248534" y="776273"/>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14" name="Google Shape;336;p36">
            <a:extLst>
              <a:ext uri="{FF2B5EF4-FFF2-40B4-BE49-F238E27FC236}">
                <a16:creationId xmlns:a16="http://schemas.microsoft.com/office/drawing/2014/main" id="{D3A11311-595F-75D4-8C2F-3466D717F257}"/>
              </a:ext>
            </a:extLst>
          </p:cNvPr>
          <p:cNvSpPr txBox="1">
            <a:spLocks/>
          </p:cNvSpPr>
          <p:nvPr/>
        </p:nvSpPr>
        <p:spPr>
          <a:xfrm>
            <a:off x="1192722" y="1719507"/>
            <a:ext cx="702337"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600" dirty="0">
                <a:solidFill>
                  <a:schemeClr val="accent3"/>
                </a:solidFill>
                <a:latin typeface="Montserrat SemiBold" pitchFamily="2" charset="0"/>
              </a:rPr>
              <a:t>Key</a:t>
            </a:r>
          </a:p>
        </p:txBody>
      </p:sp>
      <p:sp>
        <p:nvSpPr>
          <p:cNvPr id="15" name="Google Shape;336;p36">
            <a:extLst>
              <a:ext uri="{FF2B5EF4-FFF2-40B4-BE49-F238E27FC236}">
                <a16:creationId xmlns:a16="http://schemas.microsoft.com/office/drawing/2014/main" id="{2A874F90-680A-3960-6F29-B9B86FB1462C}"/>
              </a:ext>
            </a:extLst>
          </p:cNvPr>
          <p:cNvSpPr txBox="1">
            <a:spLocks/>
          </p:cNvSpPr>
          <p:nvPr/>
        </p:nvSpPr>
        <p:spPr>
          <a:xfrm>
            <a:off x="1192722" y="2352912"/>
            <a:ext cx="702337"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600" dirty="0">
                <a:solidFill>
                  <a:schemeClr val="accent3"/>
                </a:solidFill>
                <a:latin typeface="Montserrat SemiBold" pitchFamily="2" charset="0"/>
              </a:rPr>
              <a:t>Val</a:t>
            </a:r>
          </a:p>
        </p:txBody>
      </p:sp>
      <p:sp>
        <p:nvSpPr>
          <p:cNvPr id="50" name="Rectangle 49">
            <a:extLst>
              <a:ext uri="{FF2B5EF4-FFF2-40B4-BE49-F238E27FC236}">
                <a16:creationId xmlns:a16="http://schemas.microsoft.com/office/drawing/2014/main" id="{DC903C92-0231-3F49-FE4B-404CF554F695}"/>
              </a:ext>
            </a:extLst>
          </p:cNvPr>
          <p:cNvSpPr/>
          <p:nvPr/>
        </p:nvSpPr>
        <p:spPr>
          <a:xfrm>
            <a:off x="2124105" y="3635082"/>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1" name="Rectangle 50">
            <a:extLst>
              <a:ext uri="{FF2B5EF4-FFF2-40B4-BE49-F238E27FC236}">
                <a16:creationId xmlns:a16="http://schemas.microsoft.com/office/drawing/2014/main" id="{63DB09CC-F90A-AE1C-DB09-46D25BAF2AD6}"/>
              </a:ext>
            </a:extLst>
          </p:cNvPr>
          <p:cNvSpPr/>
          <p:nvPr/>
        </p:nvSpPr>
        <p:spPr>
          <a:xfrm>
            <a:off x="2713308" y="3635081"/>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2" name="Rectangle 51">
            <a:extLst>
              <a:ext uri="{FF2B5EF4-FFF2-40B4-BE49-F238E27FC236}">
                <a16:creationId xmlns:a16="http://schemas.microsoft.com/office/drawing/2014/main" id="{FEEEA6E1-3785-CC40-17AE-ED6D8D4A2654}"/>
              </a:ext>
            </a:extLst>
          </p:cNvPr>
          <p:cNvSpPr/>
          <p:nvPr/>
        </p:nvSpPr>
        <p:spPr>
          <a:xfrm>
            <a:off x="3302511" y="3635080"/>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3" name="Rectangle 52">
            <a:extLst>
              <a:ext uri="{FF2B5EF4-FFF2-40B4-BE49-F238E27FC236}">
                <a16:creationId xmlns:a16="http://schemas.microsoft.com/office/drawing/2014/main" id="{C2A45255-C6C2-3C2B-8B53-7BF77EB75284}"/>
              </a:ext>
            </a:extLst>
          </p:cNvPr>
          <p:cNvSpPr/>
          <p:nvPr/>
        </p:nvSpPr>
        <p:spPr>
          <a:xfrm>
            <a:off x="3891714" y="3635079"/>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4" name="Rectangle 53">
            <a:extLst>
              <a:ext uri="{FF2B5EF4-FFF2-40B4-BE49-F238E27FC236}">
                <a16:creationId xmlns:a16="http://schemas.microsoft.com/office/drawing/2014/main" id="{55208570-6661-C039-805A-7680C6573F5B}"/>
              </a:ext>
            </a:extLst>
          </p:cNvPr>
          <p:cNvSpPr/>
          <p:nvPr/>
        </p:nvSpPr>
        <p:spPr>
          <a:xfrm>
            <a:off x="4480917" y="3635078"/>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5" name="Rectangle 54">
            <a:extLst>
              <a:ext uri="{FF2B5EF4-FFF2-40B4-BE49-F238E27FC236}">
                <a16:creationId xmlns:a16="http://schemas.microsoft.com/office/drawing/2014/main" id="{C7CEC756-2D7C-2F31-7CB1-9ABCA0E478E9}"/>
              </a:ext>
            </a:extLst>
          </p:cNvPr>
          <p:cNvSpPr/>
          <p:nvPr/>
        </p:nvSpPr>
        <p:spPr>
          <a:xfrm>
            <a:off x="5070120" y="3635077"/>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6" name="Rectangle 55">
            <a:extLst>
              <a:ext uri="{FF2B5EF4-FFF2-40B4-BE49-F238E27FC236}">
                <a16:creationId xmlns:a16="http://schemas.microsoft.com/office/drawing/2014/main" id="{5F621EA8-FC4E-B5DE-250B-0B2BA8FF728D}"/>
              </a:ext>
            </a:extLst>
          </p:cNvPr>
          <p:cNvSpPr/>
          <p:nvPr/>
        </p:nvSpPr>
        <p:spPr>
          <a:xfrm>
            <a:off x="5659323" y="3635076"/>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7" name="Rectangle 56">
            <a:extLst>
              <a:ext uri="{FF2B5EF4-FFF2-40B4-BE49-F238E27FC236}">
                <a16:creationId xmlns:a16="http://schemas.microsoft.com/office/drawing/2014/main" id="{522B4ABC-D670-002C-1879-ACC58EB94EE0}"/>
              </a:ext>
            </a:extLst>
          </p:cNvPr>
          <p:cNvSpPr/>
          <p:nvPr/>
        </p:nvSpPr>
        <p:spPr>
          <a:xfrm>
            <a:off x="6248526" y="3635075"/>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8" name="Google Shape;336;p36">
            <a:extLst>
              <a:ext uri="{FF2B5EF4-FFF2-40B4-BE49-F238E27FC236}">
                <a16:creationId xmlns:a16="http://schemas.microsoft.com/office/drawing/2014/main" id="{B0DF342B-9D15-73E3-80F6-8117A370BEF2}"/>
              </a:ext>
            </a:extLst>
          </p:cNvPr>
          <p:cNvSpPr txBox="1">
            <a:spLocks/>
          </p:cNvSpPr>
          <p:nvPr/>
        </p:nvSpPr>
        <p:spPr>
          <a:xfrm>
            <a:off x="1192722" y="3705520"/>
            <a:ext cx="702337"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600" dirty="0">
                <a:solidFill>
                  <a:schemeClr val="accent3"/>
                </a:solidFill>
                <a:latin typeface="Montserrat SemiBold" pitchFamily="2" charset="0"/>
              </a:rPr>
              <a:t>List</a:t>
            </a:r>
          </a:p>
        </p:txBody>
      </p:sp>
      <p:sp>
        <p:nvSpPr>
          <p:cNvPr id="59" name="Google Shape;336;p36">
            <a:extLst>
              <a:ext uri="{FF2B5EF4-FFF2-40B4-BE49-F238E27FC236}">
                <a16:creationId xmlns:a16="http://schemas.microsoft.com/office/drawing/2014/main" id="{A2BFB8CB-A990-1E93-D9B3-C0C63B699FD1}"/>
              </a:ext>
            </a:extLst>
          </p:cNvPr>
          <p:cNvSpPr txBox="1">
            <a:spLocks/>
          </p:cNvSpPr>
          <p:nvPr/>
        </p:nvSpPr>
        <p:spPr>
          <a:xfrm>
            <a:off x="2278877" y="2967411"/>
            <a:ext cx="423017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latin typeface="Montserrat SemiBold" pitchFamily="2" charset="0"/>
              </a:rPr>
              <a:t>Repeat</a:t>
            </a:r>
          </a:p>
        </p:txBody>
      </p:sp>
      <p:sp>
        <p:nvSpPr>
          <p:cNvPr id="60" name="Rectangle 59">
            <a:extLst>
              <a:ext uri="{FF2B5EF4-FFF2-40B4-BE49-F238E27FC236}">
                <a16:creationId xmlns:a16="http://schemas.microsoft.com/office/drawing/2014/main" id="{22168301-5AAF-6657-9DDE-B88FA6E6B7E4}"/>
              </a:ext>
            </a:extLst>
          </p:cNvPr>
          <p:cNvSpPr/>
          <p:nvPr/>
        </p:nvSpPr>
        <p:spPr>
          <a:xfrm>
            <a:off x="2124105" y="2274955"/>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a:t>
            </a:r>
            <a:endParaRPr lang="en-SG" sz="1800" dirty="0">
              <a:latin typeface="Montserrat SemiBold" pitchFamily="2" charset="0"/>
              <a:cs typeface="Poppins" panose="00000500000000000000" pitchFamily="2" charset="0"/>
            </a:endParaRPr>
          </a:p>
        </p:txBody>
      </p:sp>
      <p:sp>
        <p:nvSpPr>
          <p:cNvPr id="2" name="Rectangle 1">
            <a:extLst>
              <a:ext uri="{FF2B5EF4-FFF2-40B4-BE49-F238E27FC236}">
                <a16:creationId xmlns:a16="http://schemas.microsoft.com/office/drawing/2014/main" id="{3D4E3860-69FC-02E6-49BB-05D14AFE0265}"/>
              </a:ext>
            </a:extLst>
          </p:cNvPr>
          <p:cNvSpPr/>
          <p:nvPr/>
        </p:nvSpPr>
        <p:spPr>
          <a:xfrm>
            <a:off x="2124105" y="3648566"/>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5</a:t>
            </a:r>
            <a:endParaRPr lang="en-SG" sz="1800" dirty="0">
              <a:latin typeface="Montserrat SemiBold" pitchFamily="2" charset="0"/>
              <a:cs typeface="Poppins" panose="00000500000000000000" pitchFamily="2" charset="0"/>
            </a:endParaRPr>
          </a:p>
        </p:txBody>
      </p:sp>
      <p:sp>
        <p:nvSpPr>
          <p:cNvPr id="12" name="Rectangle 11">
            <a:extLst>
              <a:ext uri="{FF2B5EF4-FFF2-40B4-BE49-F238E27FC236}">
                <a16:creationId xmlns:a16="http://schemas.microsoft.com/office/drawing/2014/main" id="{254D9915-704D-8E30-B0A5-32180CD75A79}"/>
              </a:ext>
            </a:extLst>
          </p:cNvPr>
          <p:cNvSpPr/>
          <p:nvPr/>
        </p:nvSpPr>
        <p:spPr>
          <a:xfrm>
            <a:off x="2717742" y="2274955"/>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3</a:t>
            </a:r>
            <a:endParaRPr lang="en-SG" sz="1800" dirty="0">
              <a:latin typeface="Montserrat SemiBold" pitchFamily="2" charset="0"/>
              <a:cs typeface="Poppins" panose="00000500000000000000" pitchFamily="2" charset="0"/>
            </a:endParaRPr>
          </a:p>
        </p:txBody>
      </p:sp>
      <p:sp>
        <p:nvSpPr>
          <p:cNvPr id="13" name="Rectangle 12">
            <a:extLst>
              <a:ext uri="{FF2B5EF4-FFF2-40B4-BE49-F238E27FC236}">
                <a16:creationId xmlns:a16="http://schemas.microsoft.com/office/drawing/2014/main" id="{EE50FD55-19AC-E578-88A6-355C072A7CF4}"/>
              </a:ext>
            </a:extLst>
          </p:cNvPr>
          <p:cNvSpPr/>
          <p:nvPr/>
        </p:nvSpPr>
        <p:spPr>
          <a:xfrm>
            <a:off x="2713308" y="3635075"/>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16" name="Rectangle 15">
            <a:extLst>
              <a:ext uri="{FF2B5EF4-FFF2-40B4-BE49-F238E27FC236}">
                <a16:creationId xmlns:a16="http://schemas.microsoft.com/office/drawing/2014/main" id="{323018D1-417F-AB1C-B177-D3ACA295E035}"/>
              </a:ext>
            </a:extLst>
          </p:cNvPr>
          <p:cNvSpPr/>
          <p:nvPr/>
        </p:nvSpPr>
        <p:spPr>
          <a:xfrm>
            <a:off x="3302511" y="3635075"/>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3</a:t>
            </a:r>
            <a:endParaRPr lang="en-SG" sz="1800" dirty="0">
              <a:latin typeface="Montserrat SemiBold" pitchFamily="2" charset="0"/>
              <a:cs typeface="Poppins" panose="00000500000000000000" pitchFamily="2" charset="0"/>
            </a:endParaRPr>
          </a:p>
        </p:txBody>
      </p:sp>
      <p:sp>
        <p:nvSpPr>
          <p:cNvPr id="17" name="Rectangle 16">
            <a:extLst>
              <a:ext uri="{FF2B5EF4-FFF2-40B4-BE49-F238E27FC236}">
                <a16:creationId xmlns:a16="http://schemas.microsoft.com/office/drawing/2014/main" id="{FCB7DDF3-0BA7-2D8B-A6FD-770363E252DA}"/>
              </a:ext>
            </a:extLst>
          </p:cNvPr>
          <p:cNvSpPr/>
          <p:nvPr/>
        </p:nvSpPr>
        <p:spPr>
          <a:xfrm>
            <a:off x="3304728" y="2274955"/>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a:t>
            </a:r>
            <a:endParaRPr lang="en-SG" sz="1800" dirty="0">
              <a:latin typeface="Montserrat SemiBold" pitchFamily="2" charset="0"/>
              <a:cs typeface="Poppins" panose="00000500000000000000" pitchFamily="2" charset="0"/>
            </a:endParaRPr>
          </a:p>
        </p:txBody>
      </p:sp>
    </p:spTree>
    <p:extLst>
      <p:ext uri="{BB962C8B-B14F-4D97-AF65-F5344CB8AC3E}">
        <p14:creationId xmlns:p14="http://schemas.microsoft.com/office/powerpoint/2010/main" val="31939749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 name="Rectangle 32">
            <a:extLst>
              <a:ext uri="{FF2B5EF4-FFF2-40B4-BE49-F238E27FC236}">
                <a16:creationId xmlns:a16="http://schemas.microsoft.com/office/drawing/2014/main" id="{0E65F7E1-65F3-B24B-F045-5A55ECC8DD4D}"/>
              </a:ext>
            </a:extLst>
          </p:cNvPr>
          <p:cNvSpPr/>
          <p:nvPr/>
        </p:nvSpPr>
        <p:spPr>
          <a:xfrm>
            <a:off x="2124105" y="1662552"/>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 name="Rectangle 34">
            <a:extLst>
              <a:ext uri="{FF2B5EF4-FFF2-40B4-BE49-F238E27FC236}">
                <a16:creationId xmlns:a16="http://schemas.microsoft.com/office/drawing/2014/main" id="{CCD693E8-D94E-A76F-20C8-57576C751FC6}"/>
              </a:ext>
            </a:extLst>
          </p:cNvPr>
          <p:cNvSpPr/>
          <p:nvPr/>
        </p:nvSpPr>
        <p:spPr>
          <a:xfrm>
            <a:off x="2713308" y="1662551"/>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6" name="Rectangle 35">
            <a:extLst>
              <a:ext uri="{FF2B5EF4-FFF2-40B4-BE49-F238E27FC236}">
                <a16:creationId xmlns:a16="http://schemas.microsoft.com/office/drawing/2014/main" id="{3B96FE0C-A5F1-8942-AF34-D5ABCC7CC2E4}"/>
              </a:ext>
            </a:extLst>
          </p:cNvPr>
          <p:cNvSpPr/>
          <p:nvPr/>
        </p:nvSpPr>
        <p:spPr>
          <a:xfrm>
            <a:off x="3302511" y="1662550"/>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7" name="Rectangle 36">
            <a:extLst>
              <a:ext uri="{FF2B5EF4-FFF2-40B4-BE49-F238E27FC236}">
                <a16:creationId xmlns:a16="http://schemas.microsoft.com/office/drawing/2014/main" id="{ECA67A7E-C47B-7704-00D1-59E16A2264B4}"/>
              </a:ext>
            </a:extLst>
          </p:cNvPr>
          <p:cNvSpPr/>
          <p:nvPr/>
        </p:nvSpPr>
        <p:spPr>
          <a:xfrm>
            <a:off x="3891714" y="1662549"/>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8" name="Rectangle 37">
            <a:extLst>
              <a:ext uri="{FF2B5EF4-FFF2-40B4-BE49-F238E27FC236}">
                <a16:creationId xmlns:a16="http://schemas.microsoft.com/office/drawing/2014/main" id="{AB5897BA-678C-05D9-D3E9-0D9DD890ADB9}"/>
              </a:ext>
            </a:extLst>
          </p:cNvPr>
          <p:cNvSpPr/>
          <p:nvPr/>
        </p:nvSpPr>
        <p:spPr>
          <a:xfrm>
            <a:off x="4480917" y="1662548"/>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 name="Rectangle 38">
            <a:extLst>
              <a:ext uri="{FF2B5EF4-FFF2-40B4-BE49-F238E27FC236}">
                <a16:creationId xmlns:a16="http://schemas.microsoft.com/office/drawing/2014/main" id="{7E20175A-62EA-A743-2C5F-60E8A03A91C2}"/>
              </a:ext>
            </a:extLst>
          </p:cNvPr>
          <p:cNvSpPr/>
          <p:nvPr/>
        </p:nvSpPr>
        <p:spPr>
          <a:xfrm>
            <a:off x="5070120" y="1662547"/>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0" name="Rectangle 39">
            <a:extLst>
              <a:ext uri="{FF2B5EF4-FFF2-40B4-BE49-F238E27FC236}">
                <a16:creationId xmlns:a16="http://schemas.microsoft.com/office/drawing/2014/main" id="{33D6DE0B-3AB7-CC24-8CAD-41A1F1E066EA}"/>
              </a:ext>
            </a:extLst>
          </p:cNvPr>
          <p:cNvSpPr/>
          <p:nvPr/>
        </p:nvSpPr>
        <p:spPr>
          <a:xfrm>
            <a:off x="5659323" y="1662546"/>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1" name="Rectangle 40">
            <a:extLst>
              <a:ext uri="{FF2B5EF4-FFF2-40B4-BE49-F238E27FC236}">
                <a16:creationId xmlns:a16="http://schemas.microsoft.com/office/drawing/2014/main" id="{4DEF0F1A-95E2-1665-F221-8081753CDDC9}"/>
              </a:ext>
            </a:extLst>
          </p:cNvPr>
          <p:cNvSpPr/>
          <p:nvPr/>
        </p:nvSpPr>
        <p:spPr>
          <a:xfrm>
            <a:off x="6248526" y="1662545"/>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2" name="Rectangle 41">
            <a:extLst>
              <a:ext uri="{FF2B5EF4-FFF2-40B4-BE49-F238E27FC236}">
                <a16:creationId xmlns:a16="http://schemas.microsoft.com/office/drawing/2014/main" id="{486CA2CD-32B5-19B6-8FFA-03A11508F66B}"/>
              </a:ext>
            </a:extLst>
          </p:cNvPr>
          <p:cNvSpPr/>
          <p:nvPr/>
        </p:nvSpPr>
        <p:spPr>
          <a:xfrm>
            <a:off x="2124105" y="2282474"/>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3" name="Rectangle 42">
            <a:extLst>
              <a:ext uri="{FF2B5EF4-FFF2-40B4-BE49-F238E27FC236}">
                <a16:creationId xmlns:a16="http://schemas.microsoft.com/office/drawing/2014/main" id="{0792ADE9-79F9-4341-C426-7807D59BFB16}"/>
              </a:ext>
            </a:extLst>
          </p:cNvPr>
          <p:cNvSpPr/>
          <p:nvPr/>
        </p:nvSpPr>
        <p:spPr>
          <a:xfrm>
            <a:off x="2713308" y="2282473"/>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4" name="Rectangle 43">
            <a:extLst>
              <a:ext uri="{FF2B5EF4-FFF2-40B4-BE49-F238E27FC236}">
                <a16:creationId xmlns:a16="http://schemas.microsoft.com/office/drawing/2014/main" id="{A0F77D10-8E8A-8D65-A39F-5DAA386A90E6}"/>
              </a:ext>
            </a:extLst>
          </p:cNvPr>
          <p:cNvSpPr/>
          <p:nvPr/>
        </p:nvSpPr>
        <p:spPr>
          <a:xfrm>
            <a:off x="3302511" y="2282472"/>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5" name="Rectangle 44">
            <a:extLst>
              <a:ext uri="{FF2B5EF4-FFF2-40B4-BE49-F238E27FC236}">
                <a16:creationId xmlns:a16="http://schemas.microsoft.com/office/drawing/2014/main" id="{5D8A8427-526A-884D-3342-5CC1CFECEC71}"/>
              </a:ext>
            </a:extLst>
          </p:cNvPr>
          <p:cNvSpPr/>
          <p:nvPr/>
        </p:nvSpPr>
        <p:spPr>
          <a:xfrm>
            <a:off x="3891714" y="2282471"/>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6" name="Rectangle 45">
            <a:extLst>
              <a:ext uri="{FF2B5EF4-FFF2-40B4-BE49-F238E27FC236}">
                <a16:creationId xmlns:a16="http://schemas.microsoft.com/office/drawing/2014/main" id="{0753E03D-721A-8B46-9E0D-FAE74BE38438}"/>
              </a:ext>
            </a:extLst>
          </p:cNvPr>
          <p:cNvSpPr/>
          <p:nvPr/>
        </p:nvSpPr>
        <p:spPr>
          <a:xfrm>
            <a:off x="4480917" y="2282470"/>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7" name="Rectangle 46">
            <a:extLst>
              <a:ext uri="{FF2B5EF4-FFF2-40B4-BE49-F238E27FC236}">
                <a16:creationId xmlns:a16="http://schemas.microsoft.com/office/drawing/2014/main" id="{3C562A7D-DEC3-3073-9355-2932ED358D04}"/>
              </a:ext>
            </a:extLst>
          </p:cNvPr>
          <p:cNvSpPr/>
          <p:nvPr/>
        </p:nvSpPr>
        <p:spPr>
          <a:xfrm>
            <a:off x="5070120" y="2282469"/>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8" name="Rectangle 47">
            <a:extLst>
              <a:ext uri="{FF2B5EF4-FFF2-40B4-BE49-F238E27FC236}">
                <a16:creationId xmlns:a16="http://schemas.microsoft.com/office/drawing/2014/main" id="{AF12E719-158E-B1D3-5A08-C6F153846161}"/>
              </a:ext>
            </a:extLst>
          </p:cNvPr>
          <p:cNvSpPr/>
          <p:nvPr/>
        </p:nvSpPr>
        <p:spPr>
          <a:xfrm>
            <a:off x="5659323" y="2282468"/>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9" name="Rectangle 48">
            <a:extLst>
              <a:ext uri="{FF2B5EF4-FFF2-40B4-BE49-F238E27FC236}">
                <a16:creationId xmlns:a16="http://schemas.microsoft.com/office/drawing/2014/main" id="{B8450F57-C75C-1BA2-6B08-19D750AE902F}"/>
              </a:ext>
            </a:extLst>
          </p:cNvPr>
          <p:cNvSpPr/>
          <p:nvPr/>
        </p:nvSpPr>
        <p:spPr>
          <a:xfrm>
            <a:off x="6248526" y="2282467"/>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65</a:t>
            </a:fld>
            <a:endParaRPr/>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47890"/>
            <a:ext cx="754802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2000" dirty="0">
              <a:latin typeface="Montserrat SemiBold" pitchFamily="2" charset="0"/>
            </a:endParaRPr>
          </a:p>
        </p:txBody>
      </p:sp>
      <p:sp>
        <p:nvSpPr>
          <p:cNvPr id="3" name="Rectangle 2">
            <a:extLst>
              <a:ext uri="{FF2B5EF4-FFF2-40B4-BE49-F238E27FC236}">
                <a16:creationId xmlns:a16="http://schemas.microsoft.com/office/drawing/2014/main" id="{8180B180-8521-E91F-BD37-63C6D83724C3}"/>
              </a:ext>
            </a:extLst>
          </p:cNvPr>
          <p:cNvSpPr/>
          <p:nvPr/>
        </p:nvSpPr>
        <p:spPr>
          <a:xfrm>
            <a:off x="2124105" y="1655034"/>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5</a:t>
            </a:r>
            <a:endParaRPr lang="en-SG" sz="1800" dirty="0">
              <a:latin typeface="Montserrat SemiBold" pitchFamily="2" charset="0"/>
              <a:cs typeface="Poppins" panose="00000500000000000000" pitchFamily="2" charset="0"/>
            </a:endParaRPr>
          </a:p>
        </p:txBody>
      </p:sp>
      <p:sp>
        <p:nvSpPr>
          <p:cNvPr id="4" name="Rectangle 3">
            <a:extLst>
              <a:ext uri="{FF2B5EF4-FFF2-40B4-BE49-F238E27FC236}">
                <a16:creationId xmlns:a16="http://schemas.microsoft.com/office/drawing/2014/main" id="{F243B6E1-78A5-A788-6D84-97734A44F503}"/>
              </a:ext>
            </a:extLst>
          </p:cNvPr>
          <p:cNvSpPr/>
          <p:nvPr/>
        </p:nvSpPr>
        <p:spPr>
          <a:xfrm>
            <a:off x="2713308" y="1655033"/>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5" name="Rectangle 4">
            <a:extLst>
              <a:ext uri="{FF2B5EF4-FFF2-40B4-BE49-F238E27FC236}">
                <a16:creationId xmlns:a16="http://schemas.microsoft.com/office/drawing/2014/main" id="{96B4758E-06D2-3D99-190A-DA4BB1128821}"/>
              </a:ext>
            </a:extLst>
          </p:cNvPr>
          <p:cNvSpPr/>
          <p:nvPr/>
        </p:nvSpPr>
        <p:spPr>
          <a:xfrm>
            <a:off x="2120228" y="1649069"/>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5</a:t>
            </a:r>
            <a:endParaRPr lang="en-SG" sz="1800" dirty="0">
              <a:latin typeface="Montserrat SemiBold" pitchFamily="2" charset="0"/>
              <a:cs typeface="Poppins" panose="00000500000000000000" pitchFamily="2" charset="0"/>
            </a:endParaRPr>
          </a:p>
        </p:txBody>
      </p:sp>
      <p:sp>
        <p:nvSpPr>
          <p:cNvPr id="7" name="Rectangle 6">
            <a:extLst>
              <a:ext uri="{FF2B5EF4-FFF2-40B4-BE49-F238E27FC236}">
                <a16:creationId xmlns:a16="http://schemas.microsoft.com/office/drawing/2014/main" id="{F8C430C4-4724-172E-04AC-184838F0C78C}"/>
              </a:ext>
            </a:extLst>
          </p:cNvPr>
          <p:cNvSpPr/>
          <p:nvPr/>
        </p:nvSpPr>
        <p:spPr>
          <a:xfrm>
            <a:off x="2709431" y="1658793"/>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8" name="Rectangle 7">
            <a:extLst>
              <a:ext uri="{FF2B5EF4-FFF2-40B4-BE49-F238E27FC236}">
                <a16:creationId xmlns:a16="http://schemas.microsoft.com/office/drawing/2014/main" id="{C77E46BF-4AEF-6A06-C59F-480014DC3352}"/>
              </a:ext>
            </a:extLst>
          </p:cNvPr>
          <p:cNvSpPr/>
          <p:nvPr/>
        </p:nvSpPr>
        <p:spPr>
          <a:xfrm>
            <a:off x="3302511" y="1658793"/>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3</a:t>
            </a:r>
            <a:endParaRPr lang="en-SG" sz="1800" dirty="0">
              <a:latin typeface="Montserrat SemiBold" pitchFamily="2" charset="0"/>
              <a:cs typeface="Poppins" panose="00000500000000000000" pitchFamily="2" charset="0"/>
            </a:endParaRPr>
          </a:p>
        </p:txBody>
      </p:sp>
      <p:sp>
        <p:nvSpPr>
          <p:cNvPr id="9" name="Rectangle 8">
            <a:extLst>
              <a:ext uri="{FF2B5EF4-FFF2-40B4-BE49-F238E27FC236}">
                <a16:creationId xmlns:a16="http://schemas.microsoft.com/office/drawing/2014/main" id="{4D57341C-801C-DBC9-8A6B-8C43AEBBA6E2}"/>
              </a:ext>
            </a:extLst>
          </p:cNvPr>
          <p:cNvSpPr/>
          <p:nvPr/>
        </p:nvSpPr>
        <p:spPr>
          <a:xfrm>
            <a:off x="2709431" y="1658791"/>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10" name="Rectangle 9">
            <a:extLst>
              <a:ext uri="{FF2B5EF4-FFF2-40B4-BE49-F238E27FC236}">
                <a16:creationId xmlns:a16="http://schemas.microsoft.com/office/drawing/2014/main" id="{A73721EE-DDAB-84EC-8A50-7DF4B0DC1E77}"/>
              </a:ext>
            </a:extLst>
          </p:cNvPr>
          <p:cNvSpPr/>
          <p:nvPr/>
        </p:nvSpPr>
        <p:spPr>
          <a:xfrm>
            <a:off x="3301287" y="1649069"/>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3</a:t>
            </a:r>
            <a:endParaRPr lang="en-SG" sz="1800" dirty="0">
              <a:latin typeface="Montserrat SemiBold" pitchFamily="2" charset="0"/>
              <a:cs typeface="Poppins" panose="00000500000000000000" pitchFamily="2" charset="0"/>
            </a:endParaRPr>
          </a:p>
        </p:txBody>
      </p:sp>
      <p:sp>
        <p:nvSpPr>
          <p:cNvPr id="11" name="Rectangle 10">
            <a:extLst>
              <a:ext uri="{FF2B5EF4-FFF2-40B4-BE49-F238E27FC236}">
                <a16:creationId xmlns:a16="http://schemas.microsoft.com/office/drawing/2014/main" id="{171CDBD7-FABA-C271-0C90-B07988030597}"/>
              </a:ext>
            </a:extLst>
          </p:cNvPr>
          <p:cNvSpPr/>
          <p:nvPr/>
        </p:nvSpPr>
        <p:spPr>
          <a:xfrm>
            <a:off x="2712084" y="1649069"/>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14" name="Google Shape;336;p36">
            <a:extLst>
              <a:ext uri="{FF2B5EF4-FFF2-40B4-BE49-F238E27FC236}">
                <a16:creationId xmlns:a16="http://schemas.microsoft.com/office/drawing/2014/main" id="{D3A11311-595F-75D4-8C2F-3466D717F257}"/>
              </a:ext>
            </a:extLst>
          </p:cNvPr>
          <p:cNvSpPr txBox="1">
            <a:spLocks/>
          </p:cNvSpPr>
          <p:nvPr/>
        </p:nvSpPr>
        <p:spPr>
          <a:xfrm>
            <a:off x="1192722" y="1719507"/>
            <a:ext cx="702337"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600" dirty="0">
                <a:solidFill>
                  <a:schemeClr val="accent3"/>
                </a:solidFill>
                <a:latin typeface="Montserrat SemiBold" pitchFamily="2" charset="0"/>
              </a:rPr>
              <a:t>Key</a:t>
            </a:r>
          </a:p>
        </p:txBody>
      </p:sp>
      <p:sp>
        <p:nvSpPr>
          <p:cNvPr id="15" name="Google Shape;336;p36">
            <a:extLst>
              <a:ext uri="{FF2B5EF4-FFF2-40B4-BE49-F238E27FC236}">
                <a16:creationId xmlns:a16="http://schemas.microsoft.com/office/drawing/2014/main" id="{2A874F90-680A-3960-6F29-B9B86FB1462C}"/>
              </a:ext>
            </a:extLst>
          </p:cNvPr>
          <p:cNvSpPr txBox="1">
            <a:spLocks/>
          </p:cNvSpPr>
          <p:nvPr/>
        </p:nvSpPr>
        <p:spPr>
          <a:xfrm>
            <a:off x="1192722" y="2352912"/>
            <a:ext cx="702337"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600" dirty="0">
                <a:solidFill>
                  <a:schemeClr val="accent3"/>
                </a:solidFill>
                <a:latin typeface="Montserrat SemiBold" pitchFamily="2" charset="0"/>
              </a:rPr>
              <a:t>Val</a:t>
            </a:r>
          </a:p>
        </p:txBody>
      </p:sp>
      <p:sp>
        <p:nvSpPr>
          <p:cNvPr id="50" name="Rectangle 49">
            <a:extLst>
              <a:ext uri="{FF2B5EF4-FFF2-40B4-BE49-F238E27FC236}">
                <a16:creationId xmlns:a16="http://schemas.microsoft.com/office/drawing/2014/main" id="{DC903C92-0231-3F49-FE4B-404CF554F695}"/>
              </a:ext>
            </a:extLst>
          </p:cNvPr>
          <p:cNvSpPr/>
          <p:nvPr/>
        </p:nvSpPr>
        <p:spPr>
          <a:xfrm>
            <a:off x="2124105" y="3635082"/>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1" name="Rectangle 50">
            <a:extLst>
              <a:ext uri="{FF2B5EF4-FFF2-40B4-BE49-F238E27FC236}">
                <a16:creationId xmlns:a16="http://schemas.microsoft.com/office/drawing/2014/main" id="{63DB09CC-F90A-AE1C-DB09-46D25BAF2AD6}"/>
              </a:ext>
            </a:extLst>
          </p:cNvPr>
          <p:cNvSpPr/>
          <p:nvPr/>
        </p:nvSpPr>
        <p:spPr>
          <a:xfrm>
            <a:off x="2713308" y="3635081"/>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2" name="Rectangle 51">
            <a:extLst>
              <a:ext uri="{FF2B5EF4-FFF2-40B4-BE49-F238E27FC236}">
                <a16:creationId xmlns:a16="http://schemas.microsoft.com/office/drawing/2014/main" id="{FEEEA6E1-3785-CC40-17AE-ED6D8D4A2654}"/>
              </a:ext>
            </a:extLst>
          </p:cNvPr>
          <p:cNvSpPr/>
          <p:nvPr/>
        </p:nvSpPr>
        <p:spPr>
          <a:xfrm>
            <a:off x="3302511" y="3635080"/>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3" name="Rectangle 52">
            <a:extLst>
              <a:ext uri="{FF2B5EF4-FFF2-40B4-BE49-F238E27FC236}">
                <a16:creationId xmlns:a16="http://schemas.microsoft.com/office/drawing/2014/main" id="{C2A45255-C6C2-3C2B-8B53-7BF77EB75284}"/>
              </a:ext>
            </a:extLst>
          </p:cNvPr>
          <p:cNvSpPr/>
          <p:nvPr/>
        </p:nvSpPr>
        <p:spPr>
          <a:xfrm>
            <a:off x="3891714" y="3635079"/>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4" name="Rectangle 53">
            <a:extLst>
              <a:ext uri="{FF2B5EF4-FFF2-40B4-BE49-F238E27FC236}">
                <a16:creationId xmlns:a16="http://schemas.microsoft.com/office/drawing/2014/main" id="{55208570-6661-C039-805A-7680C6573F5B}"/>
              </a:ext>
            </a:extLst>
          </p:cNvPr>
          <p:cNvSpPr/>
          <p:nvPr/>
        </p:nvSpPr>
        <p:spPr>
          <a:xfrm>
            <a:off x="4480917" y="3635078"/>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5" name="Rectangle 54">
            <a:extLst>
              <a:ext uri="{FF2B5EF4-FFF2-40B4-BE49-F238E27FC236}">
                <a16:creationId xmlns:a16="http://schemas.microsoft.com/office/drawing/2014/main" id="{C7CEC756-2D7C-2F31-7CB1-9ABCA0E478E9}"/>
              </a:ext>
            </a:extLst>
          </p:cNvPr>
          <p:cNvSpPr/>
          <p:nvPr/>
        </p:nvSpPr>
        <p:spPr>
          <a:xfrm>
            <a:off x="5070120" y="3635077"/>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6" name="Rectangle 55">
            <a:extLst>
              <a:ext uri="{FF2B5EF4-FFF2-40B4-BE49-F238E27FC236}">
                <a16:creationId xmlns:a16="http://schemas.microsoft.com/office/drawing/2014/main" id="{5F621EA8-FC4E-B5DE-250B-0B2BA8FF728D}"/>
              </a:ext>
            </a:extLst>
          </p:cNvPr>
          <p:cNvSpPr/>
          <p:nvPr/>
        </p:nvSpPr>
        <p:spPr>
          <a:xfrm>
            <a:off x="5659323" y="3635076"/>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7" name="Rectangle 56">
            <a:extLst>
              <a:ext uri="{FF2B5EF4-FFF2-40B4-BE49-F238E27FC236}">
                <a16:creationId xmlns:a16="http://schemas.microsoft.com/office/drawing/2014/main" id="{522B4ABC-D670-002C-1879-ACC58EB94EE0}"/>
              </a:ext>
            </a:extLst>
          </p:cNvPr>
          <p:cNvSpPr/>
          <p:nvPr/>
        </p:nvSpPr>
        <p:spPr>
          <a:xfrm>
            <a:off x="6248526" y="3635075"/>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8" name="Google Shape;336;p36">
            <a:extLst>
              <a:ext uri="{FF2B5EF4-FFF2-40B4-BE49-F238E27FC236}">
                <a16:creationId xmlns:a16="http://schemas.microsoft.com/office/drawing/2014/main" id="{B0DF342B-9D15-73E3-80F6-8117A370BEF2}"/>
              </a:ext>
            </a:extLst>
          </p:cNvPr>
          <p:cNvSpPr txBox="1">
            <a:spLocks/>
          </p:cNvSpPr>
          <p:nvPr/>
        </p:nvSpPr>
        <p:spPr>
          <a:xfrm>
            <a:off x="1192722" y="3705520"/>
            <a:ext cx="702337"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600" dirty="0">
                <a:solidFill>
                  <a:schemeClr val="accent3"/>
                </a:solidFill>
                <a:latin typeface="Montserrat SemiBold" pitchFamily="2" charset="0"/>
              </a:rPr>
              <a:t>List</a:t>
            </a:r>
          </a:p>
        </p:txBody>
      </p:sp>
      <p:sp>
        <p:nvSpPr>
          <p:cNvPr id="59" name="Google Shape;336;p36">
            <a:extLst>
              <a:ext uri="{FF2B5EF4-FFF2-40B4-BE49-F238E27FC236}">
                <a16:creationId xmlns:a16="http://schemas.microsoft.com/office/drawing/2014/main" id="{A2BFB8CB-A990-1E93-D9B3-C0C63B699FD1}"/>
              </a:ext>
            </a:extLst>
          </p:cNvPr>
          <p:cNvSpPr txBox="1">
            <a:spLocks/>
          </p:cNvSpPr>
          <p:nvPr/>
        </p:nvSpPr>
        <p:spPr>
          <a:xfrm>
            <a:off x="2278877" y="2967411"/>
            <a:ext cx="423017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latin typeface="Montserrat SemiBold" pitchFamily="2" charset="0"/>
              </a:rPr>
              <a:t>Repeat</a:t>
            </a:r>
          </a:p>
        </p:txBody>
      </p:sp>
      <p:sp>
        <p:nvSpPr>
          <p:cNvPr id="60" name="Rectangle 59">
            <a:extLst>
              <a:ext uri="{FF2B5EF4-FFF2-40B4-BE49-F238E27FC236}">
                <a16:creationId xmlns:a16="http://schemas.microsoft.com/office/drawing/2014/main" id="{22168301-5AAF-6657-9DDE-B88FA6E6B7E4}"/>
              </a:ext>
            </a:extLst>
          </p:cNvPr>
          <p:cNvSpPr/>
          <p:nvPr/>
        </p:nvSpPr>
        <p:spPr>
          <a:xfrm>
            <a:off x="2124105" y="2274955"/>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a:t>
            </a:r>
            <a:endParaRPr lang="en-SG" sz="1800" dirty="0">
              <a:latin typeface="Montserrat SemiBold" pitchFamily="2" charset="0"/>
              <a:cs typeface="Poppins" panose="00000500000000000000" pitchFamily="2" charset="0"/>
            </a:endParaRPr>
          </a:p>
        </p:txBody>
      </p:sp>
      <p:sp>
        <p:nvSpPr>
          <p:cNvPr id="2" name="Rectangle 1">
            <a:extLst>
              <a:ext uri="{FF2B5EF4-FFF2-40B4-BE49-F238E27FC236}">
                <a16:creationId xmlns:a16="http://schemas.microsoft.com/office/drawing/2014/main" id="{3D4E3860-69FC-02E6-49BB-05D14AFE0265}"/>
              </a:ext>
            </a:extLst>
          </p:cNvPr>
          <p:cNvSpPr/>
          <p:nvPr/>
        </p:nvSpPr>
        <p:spPr>
          <a:xfrm>
            <a:off x="2124105" y="3648566"/>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5</a:t>
            </a:r>
            <a:endParaRPr lang="en-SG" sz="1800" dirty="0">
              <a:latin typeface="Montserrat SemiBold" pitchFamily="2" charset="0"/>
              <a:cs typeface="Poppins" panose="00000500000000000000" pitchFamily="2" charset="0"/>
            </a:endParaRPr>
          </a:p>
        </p:txBody>
      </p:sp>
      <p:sp>
        <p:nvSpPr>
          <p:cNvPr id="12" name="Rectangle 11">
            <a:extLst>
              <a:ext uri="{FF2B5EF4-FFF2-40B4-BE49-F238E27FC236}">
                <a16:creationId xmlns:a16="http://schemas.microsoft.com/office/drawing/2014/main" id="{254D9915-704D-8E30-B0A5-32180CD75A79}"/>
              </a:ext>
            </a:extLst>
          </p:cNvPr>
          <p:cNvSpPr/>
          <p:nvPr/>
        </p:nvSpPr>
        <p:spPr>
          <a:xfrm>
            <a:off x="2717742" y="2274955"/>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4</a:t>
            </a:r>
            <a:endParaRPr lang="en-SG" sz="1800" dirty="0">
              <a:latin typeface="Montserrat SemiBold" pitchFamily="2" charset="0"/>
              <a:cs typeface="Poppins" panose="00000500000000000000" pitchFamily="2" charset="0"/>
            </a:endParaRPr>
          </a:p>
        </p:txBody>
      </p:sp>
      <p:sp>
        <p:nvSpPr>
          <p:cNvPr id="13" name="Rectangle 12">
            <a:extLst>
              <a:ext uri="{FF2B5EF4-FFF2-40B4-BE49-F238E27FC236}">
                <a16:creationId xmlns:a16="http://schemas.microsoft.com/office/drawing/2014/main" id="{EE50FD55-19AC-E578-88A6-355C072A7CF4}"/>
              </a:ext>
            </a:extLst>
          </p:cNvPr>
          <p:cNvSpPr/>
          <p:nvPr/>
        </p:nvSpPr>
        <p:spPr>
          <a:xfrm>
            <a:off x="2713308" y="3635075"/>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16" name="Rectangle 15">
            <a:extLst>
              <a:ext uri="{FF2B5EF4-FFF2-40B4-BE49-F238E27FC236}">
                <a16:creationId xmlns:a16="http://schemas.microsoft.com/office/drawing/2014/main" id="{323018D1-417F-AB1C-B177-D3ACA295E035}"/>
              </a:ext>
            </a:extLst>
          </p:cNvPr>
          <p:cNvSpPr/>
          <p:nvPr/>
        </p:nvSpPr>
        <p:spPr>
          <a:xfrm>
            <a:off x="3302511" y="3635075"/>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3</a:t>
            </a:r>
            <a:endParaRPr lang="en-SG" sz="1800" dirty="0">
              <a:latin typeface="Montserrat SemiBold" pitchFamily="2" charset="0"/>
              <a:cs typeface="Poppins" panose="00000500000000000000" pitchFamily="2" charset="0"/>
            </a:endParaRPr>
          </a:p>
        </p:txBody>
      </p:sp>
      <p:sp>
        <p:nvSpPr>
          <p:cNvPr id="17" name="Rectangle 16">
            <a:extLst>
              <a:ext uri="{FF2B5EF4-FFF2-40B4-BE49-F238E27FC236}">
                <a16:creationId xmlns:a16="http://schemas.microsoft.com/office/drawing/2014/main" id="{FCB7DDF3-0BA7-2D8B-A6FD-770363E252DA}"/>
              </a:ext>
            </a:extLst>
          </p:cNvPr>
          <p:cNvSpPr/>
          <p:nvPr/>
        </p:nvSpPr>
        <p:spPr>
          <a:xfrm>
            <a:off x="3304728" y="2274955"/>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a:t>
            </a:r>
            <a:endParaRPr lang="en-SG" sz="1800" dirty="0">
              <a:latin typeface="Montserrat SemiBold" pitchFamily="2" charset="0"/>
              <a:cs typeface="Poppins" panose="00000500000000000000" pitchFamily="2" charset="0"/>
            </a:endParaRPr>
          </a:p>
        </p:txBody>
      </p:sp>
    </p:spTree>
    <p:extLst>
      <p:ext uri="{BB962C8B-B14F-4D97-AF65-F5344CB8AC3E}">
        <p14:creationId xmlns:p14="http://schemas.microsoft.com/office/powerpoint/2010/main" val="38248902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 name="Rectangle 32">
            <a:extLst>
              <a:ext uri="{FF2B5EF4-FFF2-40B4-BE49-F238E27FC236}">
                <a16:creationId xmlns:a16="http://schemas.microsoft.com/office/drawing/2014/main" id="{0E65F7E1-65F3-B24B-F045-5A55ECC8DD4D}"/>
              </a:ext>
            </a:extLst>
          </p:cNvPr>
          <p:cNvSpPr/>
          <p:nvPr/>
        </p:nvSpPr>
        <p:spPr>
          <a:xfrm>
            <a:off x="2124105" y="1662552"/>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 name="Rectangle 34">
            <a:extLst>
              <a:ext uri="{FF2B5EF4-FFF2-40B4-BE49-F238E27FC236}">
                <a16:creationId xmlns:a16="http://schemas.microsoft.com/office/drawing/2014/main" id="{CCD693E8-D94E-A76F-20C8-57576C751FC6}"/>
              </a:ext>
            </a:extLst>
          </p:cNvPr>
          <p:cNvSpPr/>
          <p:nvPr/>
        </p:nvSpPr>
        <p:spPr>
          <a:xfrm>
            <a:off x="2713308" y="1662551"/>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6" name="Rectangle 35">
            <a:extLst>
              <a:ext uri="{FF2B5EF4-FFF2-40B4-BE49-F238E27FC236}">
                <a16:creationId xmlns:a16="http://schemas.microsoft.com/office/drawing/2014/main" id="{3B96FE0C-A5F1-8942-AF34-D5ABCC7CC2E4}"/>
              </a:ext>
            </a:extLst>
          </p:cNvPr>
          <p:cNvSpPr/>
          <p:nvPr/>
        </p:nvSpPr>
        <p:spPr>
          <a:xfrm>
            <a:off x="3302511" y="1662550"/>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7" name="Rectangle 36">
            <a:extLst>
              <a:ext uri="{FF2B5EF4-FFF2-40B4-BE49-F238E27FC236}">
                <a16:creationId xmlns:a16="http://schemas.microsoft.com/office/drawing/2014/main" id="{ECA67A7E-C47B-7704-00D1-59E16A2264B4}"/>
              </a:ext>
            </a:extLst>
          </p:cNvPr>
          <p:cNvSpPr/>
          <p:nvPr/>
        </p:nvSpPr>
        <p:spPr>
          <a:xfrm>
            <a:off x="3891714" y="1662549"/>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8" name="Rectangle 37">
            <a:extLst>
              <a:ext uri="{FF2B5EF4-FFF2-40B4-BE49-F238E27FC236}">
                <a16:creationId xmlns:a16="http://schemas.microsoft.com/office/drawing/2014/main" id="{AB5897BA-678C-05D9-D3E9-0D9DD890ADB9}"/>
              </a:ext>
            </a:extLst>
          </p:cNvPr>
          <p:cNvSpPr/>
          <p:nvPr/>
        </p:nvSpPr>
        <p:spPr>
          <a:xfrm>
            <a:off x="4480917" y="1662548"/>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 name="Rectangle 38">
            <a:extLst>
              <a:ext uri="{FF2B5EF4-FFF2-40B4-BE49-F238E27FC236}">
                <a16:creationId xmlns:a16="http://schemas.microsoft.com/office/drawing/2014/main" id="{7E20175A-62EA-A743-2C5F-60E8A03A91C2}"/>
              </a:ext>
            </a:extLst>
          </p:cNvPr>
          <p:cNvSpPr/>
          <p:nvPr/>
        </p:nvSpPr>
        <p:spPr>
          <a:xfrm>
            <a:off x="5070120" y="1662547"/>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0" name="Rectangle 39">
            <a:extLst>
              <a:ext uri="{FF2B5EF4-FFF2-40B4-BE49-F238E27FC236}">
                <a16:creationId xmlns:a16="http://schemas.microsoft.com/office/drawing/2014/main" id="{33D6DE0B-3AB7-CC24-8CAD-41A1F1E066EA}"/>
              </a:ext>
            </a:extLst>
          </p:cNvPr>
          <p:cNvSpPr/>
          <p:nvPr/>
        </p:nvSpPr>
        <p:spPr>
          <a:xfrm>
            <a:off x="5659323" y="1662546"/>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1" name="Rectangle 40">
            <a:extLst>
              <a:ext uri="{FF2B5EF4-FFF2-40B4-BE49-F238E27FC236}">
                <a16:creationId xmlns:a16="http://schemas.microsoft.com/office/drawing/2014/main" id="{4DEF0F1A-95E2-1665-F221-8081753CDDC9}"/>
              </a:ext>
            </a:extLst>
          </p:cNvPr>
          <p:cNvSpPr/>
          <p:nvPr/>
        </p:nvSpPr>
        <p:spPr>
          <a:xfrm>
            <a:off x="6248526" y="1662545"/>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2" name="Rectangle 41">
            <a:extLst>
              <a:ext uri="{FF2B5EF4-FFF2-40B4-BE49-F238E27FC236}">
                <a16:creationId xmlns:a16="http://schemas.microsoft.com/office/drawing/2014/main" id="{486CA2CD-32B5-19B6-8FFA-03A11508F66B}"/>
              </a:ext>
            </a:extLst>
          </p:cNvPr>
          <p:cNvSpPr/>
          <p:nvPr/>
        </p:nvSpPr>
        <p:spPr>
          <a:xfrm>
            <a:off x="2124105" y="2282474"/>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3" name="Rectangle 42">
            <a:extLst>
              <a:ext uri="{FF2B5EF4-FFF2-40B4-BE49-F238E27FC236}">
                <a16:creationId xmlns:a16="http://schemas.microsoft.com/office/drawing/2014/main" id="{0792ADE9-79F9-4341-C426-7807D59BFB16}"/>
              </a:ext>
            </a:extLst>
          </p:cNvPr>
          <p:cNvSpPr/>
          <p:nvPr/>
        </p:nvSpPr>
        <p:spPr>
          <a:xfrm>
            <a:off x="2713308" y="2282473"/>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4" name="Rectangle 43">
            <a:extLst>
              <a:ext uri="{FF2B5EF4-FFF2-40B4-BE49-F238E27FC236}">
                <a16:creationId xmlns:a16="http://schemas.microsoft.com/office/drawing/2014/main" id="{A0F77D10-8E8A-8D65-A39F-5DAA386A90E6}"/>
              </a:ext>
            </a:extLst>
          </p:cNvPr>
          <p:cNvSpPr/>
          <p:nvPr/>
        </p:nvSpPr>
        <p:spPr>
          <a:xfrm>
            <a:off x="3302511" y="2282472"/>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5" name="Rectangle 44">
            <a:extLst>
              <a:ext uri="{FF2B5EF4-FFF2-40B4-BE49-F238E27FC236}">
                <a16:creationId xmlns:a16="http://schemas.microsoft.com/office/drawing/2014/main" id="{5D8A8427-526A-884D-3342-5CC1CFECEC71}"/>
              </a:ext>
            </a:extLst>
          </p:cNvPr>
          <p:cNvSpPr/>
          <p:nvPr/>
        </p:nvSpPr>
        <p:spPr>
          <a:xfrm>
            <a:off x="3891714" y="2282471"/>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6" name="Rectangle 45">
            <a:extLst>
              <a:ext uri="{FF2B5EF4-FFF2-40B4-BE49-F238E27FC236}">
                <a16:creationId xmlns:a16="http://schemas.microsoft.com/office/drawing/2014/main" id="{0753E03D-721A-8B46-9E0D-FAE74BE38438}"/>
              </a:ext>
            </a:extLst>
          </p:cNvPr>
          <p:cNvSpPr/>
          <p:nvPr/>
        </p:nvSpPr>
        <p:spPr>
          <a:xfrm>
            <a:off x="4480917" y="2282470"/>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7" name="Rectangle 46">
            <a:extLst>
              <a:ext uri="{FF2B5EF4-FFF2-40B4-BE49-F238E27FC236}">
                <a16:creationId xmlns:a16="http://schemas.microsoft.com/office/drawing/2014/main" id="{3C562A7D-DEC3-3073-9355-2932ED358D04}"/>
              </a:ext>
            </a:extLst>
          </p:cNvPr>
          <p:cNvSpPr/>
          <p:nvPr/>
        </p:nvSpPr>
        <p:spPr>
          <a:xfrm>
            <a:off x="5070120" y="2282469"/>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8" name="Rectangle 47">
            <a:extLst>
              <a:ext uri="{FF2B5EF4-FFF2-40B4-BE49-F238E27FC236}">
                <a16:creationId xmlns:a16="http://schemas.microsoft.com/office/drawing/2014/main" id="{AF12E719-158E-B1D3-5A08-C6F153846161}"/>
              </a:ext>
            </a:extLst>
          </p:cNvPr>
          <p:cNvSpPr/>
          <p:nvPr/>
        </p:nvSpPr>
        <p:spPr>
          <a:xfrm>
            <a:off x="5659323" y="2282468"/>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9" name="Rectangle 48">
            <a:extLst>
              <a:ext uri="{FF2B5EF4-FFF2-40B4-BE49-F238E27FC236}">
                <a16:creationId xmlns:a16="http://schemas.microsoft.com/office/drawing/2014/main" id="{B8450F57-C75C-1BA2-6B08-19D750AE902F}"/>
              </a:ext>
            </a:extLst>
          </p:cNvPr>
          <p:cNvSpPr/>
          <p:nvPr/>
        </p:nvSpPr>
        <p:spPr>
          <a:xfrm>
            <a:off x="6248526" y="2282467"/>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66</a:t>
            </a:fld>
            <a:endParaRPr/>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47890"/>
            <a:ext cx="754802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2000" dirty="0">
              <a:latin typeface="Montserrat SemiBold" pitchFamily="2" charset="0"/>
            </a:endParaRPr>
          </a:p>
        </p:txBody>
      </p:sp>
      <p:sp>
        <p:nvSpPr>
          <p:cNvPr id="3" name="Rectangle 2">
            <a:extLst>
              <a:ext uri="{FF2B5EF4-FFF2-40B4-BE49-F238E27FC236}">
                <a16:creationId xmlns:a16="http://schemas.microsoft.com/office/drawing/2014/main" id="{8180B180-8521-E91F-BD37-63C6D83724C3}"/>
              </a:ext>
            </a:extLst>
          </p:cNvPr>
          <p:cNvSpPr/>
          <p:nvPr/>
        </p:nvSpPr>
        <p:spPr>
          <a:xfrm>
            <a:off x="2124105" y="1655034"/>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5</a:t>
            </a:r>
            <a:endParaRPr lang="en-SG" sz="1800" dirty="0">
              <a:latin typeface="Montserrat SemiBold" pitchFamily="2" charset="0"/>
              <a:cs typeface="Poppins" panose="00000500000000000000" pitchFamily="2" charset="0"/>
            </a:endParaRPr>
          </a:p>
        </p:txBody>
      </p:sp>
      <p:sp>
        <p:nvSpPr>
          <p:cNvPr id="4" name="Rectangle 3">
            <a:extLst>
              <a:ext uri="{FF2B5EF4-FFF2-40B4-BE49-F238E27FC236}">
                <a16:creationId xmlns:a16="http://schemas.microsoft.com/office/drawing/2014/main" id="{F243B6E1-78A5-A788-6D84-97734A44F503}"/>
              </a:ext>
            </a:extLst>
          </p:cNvPr>
          <p:cNvSpPr/>
          <p:nvPr/>
        </p:nvSpPr>
        <p:spPr>
          <a:xfrm>
            <a:off x="2713308" y="1655033"/>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5" name="Rectangle 4">
            <a:extLst>
              <a:ext uri="{FF2B5EF4-FFF2-40B4-BE49-F238E27FC236}">
                <a16:creationId xmlns:a16="http://schemas.microsoft.com/office/drawing/2014/main" id="{96B4758E-06D2-3D99-190A-DA4BB1128821}"/>
              </a:ext>
            </a:extLst>
          </p:cNvPr>
          <p:cNvSpPr/>
          <p:nvPr/>
        </p:nvSpPr>
        <p:spPr>
          <a:xfrm>
            <a:off x="2120228" y="1649069"/>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5</a:t>
            </a:r>
            <a:endParaRPr lang="en-SG" sz="1800" dirty="0">
              <a:latin typeface="Montserrat SemiBold" pitchFamily="2" charset="0"/>
              <a:cs typeface="Poppins" panose="00000500000000000000" pitchFamily="2" charset="0"/>
            </a:endParaRPr>
          </a:p>
        </p:txBody>
      </p:sp>
      <p:sp>
        <p:nvSpPr>
          <p:cNvPr id="7" name="Rectangle 6">
            <a:extLst>
              <a:ext uri="{FF2B5EF4-FFF2-40B4-BE49-F238E27FC236}">
                <a16:creationId xmlns:a16="http://schemas.microsoft.com/office/drawing/2014/main" id="{F8C430C4-4724-172E-04AC-184838F0C78C}"/>
              </a:ext>
            </a:extLst>
          </p:cNvPr>
          <p:cNvSpPr/>
          <p:nvPr/>
        </p:nvSpPr>
        <p:spPr>
          <a:xfrm>
            <a:off x="2709431" y="1658793"/>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8" name="Rectangle 7">
            <a:extLst>
              <a:ext uri="{FF2B5EF4-FFF2-40B4-BE49-F238E27FC236}">
                <a16:creationId xmlns:a16="http://schemas.microsoft.com/office/drawing/2014/main" id="{C77E46BF-4AEF-6A06-C59F-480014DC3352}"/>
              </a:ext>
            </a:extLst>
          </p:cNvPr>
          <p:cNvSpPr/>
          <p:nvPr/>
        </p:nvSpPr>
        <p:spPr>
          <a:xfrm>
            <a:off x="3302511" y="1658793"/>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3</a:t>
            </a:r>
            <a:endParaRPr lang="en-SG" sz="1800" dirty="0">
              <a:latin typeface="Montserrat SemiBold" pitchFamily="2" charset="0"/>
              <a:cs typeface="Poppins" panose="00000500000000000000" pitchFamily="2" charset="0"/>
            </a:endParaRPr>
          </a:p>
        </p:txBody>
      </p:sp>
      <p:sp>
        <p:nvSpPr>
          <p:cNvPr id="9" name="Rectangle 8">
            <a:extLst>
              <a:ext uri="{FF2B5EF4-FFF2-40B4-BE49-F238E27FC236}">
                <a16:creationId xmlns:a16="http://schemas.microsoft.com/office/drawing/2014/main" id="{4D57341C-801C-DBC9-8A6B-8C43AEBBA6E2}"/>
              </a:ext>
            </a:extLst>
          </p:cNvPr>
          <p:cNvSpPr/>
          <p:nvPr/>
        </p:nvSpPr>
        <p:spPr>
          <a:xfrm>
            <a:off x="2709431" y="1658791"/>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10" name="Rectangle 9">
            <a:extLst>
              <a:ext uri="{FF2B5EF4-FFF2-40B4-BE49-F238E27FC236}">
                <a16:creationId xmlns:a16="http://schemas.microsoft.com/office/drawing/2014/main" id="{A73721EE-DDAB-84EC-8A50-7DF4B0DC1E77}"/>
              </a:ext>
            </a:extLst>
          </p:cNvPr>
          <p:cNvSpPr/>
          <p:nvPr/>
        </p:nvSpPr>
        <p:spPr>
          <a:xfrm>
            <a:off x="3301287" y="1649069"/>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3</a:t>
            </a:r>
            <a:endParaRPr lang="en-SG" sz="1800" dirty="0">
              <a:latin typeface="Montserrat SemiBold" pitchFamily="2" charset="0"/>
              <a:cs typeface="Poppins" panose="00000500000000000000" pitchFamily="2" charset="0"/>
            </a:endParaRPr>
          </a:p>
        </p:txBody>
      </p:sp>
      <p:sp>
        <p:nvSpPr>
          <p:cNvPr id="11" name="Rectangle 10">
            <a:extLst>
              <a:ext uri="{FF2B5EF4-FFF2-40B4-BE49-F238E27FC236}">
                <a16:creationId xmlns:a16="http://schemas.microsoft.com/office/drawing/2014/main" id="{171CDBD7-FABA-C271-0C90-B07988030597}"/>
              </a:ext>
            </a:extLst>
          </p:cNvPr>
          <p:cNvSpPr/>
          <p:nvPr/>
        </p:nvSpPr>
        <p:spPr>
          <a:xfrm>
            <a:off x="2712084" y="1649069"/>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14" name="Google Shape;336;p36">
            <a:extLst>
              <a:ext uri="{FF2B5EF4-FFF2-40B4-BE49-F238E27FC236}">
                <a16:creationId xmlns:a16="http://schemas.microsoft.com/office/drawing/2014/main" id="{D3A11311-595F-75D4-8C2F-3466D717F257}"/>
              </a:ext>
            </a:extLst>
          </p:cNvPr>
          <p:cNvSpPr txBox="1">
            <a:spLocks/>
          </p:cNvSpPr>
          <p:nvPr/>
        </p:nvSpPr>
        <p:spPr>
          <a:xfrm>
            <a:off x="1192722" y="1719507"/>
            <a:ext cx="702337"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600" dirty="0">
                <a:solidFill>
                  <a:schemeClr val="accent3"/>
                </a:solidFill>
                <a:latin typeface="Montserrat SemiBold" pitchFamily="2" charset="0"/>
              </a:rPr>
              <a:t>Key</a:t>
            </a:r>
          </a:p>
        </p:txBody>
      </p:sp>
      <p:sp>
        <p:nvSpPr>
          <p:cNvPr id="15" name="Google Shape;336;p36">
            <a:extLst>
              <a:ext uri="{FF2B5EF4-FFF2-40B4-BE49-F238E27FC236}">
                <a16:creationId xmlns:a16="http://schemas.microsoft.com/office/drawing/2014/main" id="{2A874F90-680A-3960-6F29-B9B86FB1462C}"/>
              </a:ext>
            </a:extLst>
          </p:cNvPr>
          <p:cNvSpPr txBox="1">
            <a:spLocks/>
          </p:cNvSpPr>
          <p:nvPr/>
        </p:nvSpPr>
        <p:spPr>
          <a:xfrm>
            <a:off x="1192722" y="2352912"/>
            <a:ext cx="702337"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600" dirty="0">
                <a:solidFill>
                  <a:schemeClr val="accent3"/>
                </a:solidFill>
                <a:latin typeface="Montserrat SemiBold" pitchFamily="2" charset="0"/>
              </a:rPr>
              <a:t>Val</a:t>
            </a:r>
          </a:p>
        </p:txBody>
      </p:sp>
      <p:sp>
        <p:nvSpPr>
          <p:cNvPr id="50" name="Rectangle 49">
            <a:extLst>
              <a:ext uri="{FF2B5EF4-FFF2-40B4-BE49-F238E27FC236}">
                <a16:creationId xmlns:a16="http://schemas.microsoft.com/office/drawing/2014/main" id="{DC903C92-0231-3F49-FE4B-404CF554F695}"/>
              </a:ext>
            </a:extLst>
          </p:cNvPr>
          <p:cNvSpPr/>
          <p:nvPr/>
        </p:nvSpPr>
        <p:spPr>
          <a:xfrm>
            <a:off x="2124105" y="3635082"/>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1" name="Rectangle 50">
            <a:extLst>
              <a:ext uri="{FF2B5EF4-FFF2-40B4-BE49-F238E27FC236}">
                <a16:creationId xmlns:a16="http://schemas.microsoft.com/office/drawing/2014/main" id="{63DB09CC-F90A-AE1C-DB09-46D25BAF2AD6}"/>
              </a:ext>
            </a:extLst>
          </p:cNvPr>
          <p:cNvSpPr/>
          <p:nvPr/>
        </p:nvSpPr>
        <p:spPr>
          <a:xfrm>
            <a:off x="2713308" y="3635081"/>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2" name="Rectangle 51">
            <a:extLst>
              <a:ext uri="{FF2B5EF4-FFF2-40B4-BE49-F238E27FC236}">
                <a16:creationId xmlns:a16="http://schemas.microsoft.com/office/drawing/2014/main" id="{FEEEA6E1-3785-CC40-17AE-ED6D8D4A2654}"/>
              </a:ext>
            </a:extLst>
          </p:cNvPr>
          <p:cNvSpPr/>
          <p:nvPr/>
        </p:nvSpPr>
        <p:spPr>
          <a:xfrm>
            <a:off x="3302511" y="3635080"/>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3" name="Rectangle 52">
            <a:extLst>
              <a:ext uri="{FF2B5EF4-FFF2-40B4-BE49-F238E27FC236}">
                <a16:creationId xmlns:a16="http://schemas.microsoft.com/office/drawing/2014/main" id="{C2A45255-C6C2-3C2B-8B53-7BF77EB75284}"/>
              </a:ext>
            </a:extLst>
          </p:cNvPr>
          <p:cNvSpPr/>
          <p:nvPr/>
        </p:nvSpPr>
        <p:spPr>
          <a:xfrm>
            <a:off x="3891714" y="3635079"/>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4" name="Rectangle 53">
            <a:extLst>
              <a:ext uri="{FF2B5EF4-FFF2-40B4-BE49-F238E27FC236}">
                <a16:creationId xmlns:a16="http://schemas.microsoft.com/office/drawing/2014/main" id="{55208570-6661-C039-805A-7680C6573F5B}"/>
              </a:ext>
            </a:extLst>
          </p:cNvPr>
          <p:cNvSpPr/>
          <p:nvPr/>
        </p:nvSpPr>
        <p:spPr>
          <a:xfrm>
            <a:off x="4480917" y="3635078"/>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5" name="Rectangle 54">
            <a:extLst>
              <a:ext uri="{FF2B5EF4-FFF2-40B4-BE49-F238E27FC236}">
                <a16:creationId xmlns:a16="http://schemas.microsoft.com/office/drawing/2014/main" id="{C7CEC756-2D7C-2F31-7CB1-9ABCA0E478E9}"/>
              </a:ext>
            </a:extLst>
          </p:cNvPr>
          <p:cNvSpPr/>
          <p:nvPr/>
        </p:nvSpPr>
        <p:spPr>
          <a:xfrm>
            <a:off x="5070120" y="3635077"/>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6" name="Rectangle 55">
            <a:extLst>
              <a:ext uri="{FF2B5EF4-FFF2-40B4-BE49-F238E27FC236}">
                <a16:creationId xmlns:a16="http://schemas.microsoft.com/office/drawing/2014/main" id="{5F621EA8-FC4E-B5DE-250B-0B2BA8FF728D}"/>
              </a:ext>
            </a:extLst>
          </p:cNvPr>
          <p:cNvSpPr/>
          <p:nvPr/>
        </p:nvSpPr>
        <p:spPr>
          <a:xfrm>
            <a:off x="5659323" y="3635076"/>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7" name="Rectangle 56">
            <a:extLst>
              <a:ext uri="{FF2B5EF4-FFF2-40B4-BE49-F238E27FC236}">
                <a16:creationId xmlns:a16="http://schemas.microsoft.com/office/drawing/2014/main" id="{522B4ABC-D670-002C-1879-ACC58EB94EE0}"/>
              </a:ext>
            </a:extLst>
          </p:cNvPr>
          <p:cNvSpPr/>
          <p:nvPr/>
        </p:nvSpPr>
        <p:spPr>
          <a:xfrm>
            <a:off x="6248526" y="3635075"/>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8" name="Google Shape;336;p36">
            <a:extLst>
              <a:ext uri="{FF2B5EF4-FFF2-40B4-BE49-F238E27FC236}">
                <a16:creationId xmlns:a16="http://schemas.microsoft.com/office/drawing/2014/main" id="{B0DF342B-9D15-73E3-80F6-8117A370BEF2}"/>
              </a:ext>
            </a:extLst>
          </p:cNvPr>
          <p:cNvSpPr txBox="1">
            <a:spLocks/>
          </p:cNvSpPr>
          <p:nvPr/>
        </p:nvSpPr>
        <p:spPr>
          <a:xfrm>
            <a:off x="1192722" y="3705520"/>
            <a:ext cx="702337"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600" dirty="0">
                <a:solidFill>
                  <a:schemeClr val="accent3"/>
                </a:solidFill>
                <a:latin typeface="Montserrat SemiBold" pitchFamily="2" charset="0"/>
              </a:rPr>
              <a:t>List</a:t>
            </a:r>
          </a:p>
        </p:txBody>
      </p:sp>
      <p:sp>
        <p:nvSpPr>
          <p:cNvPr id="59" name="Google Shape;336;p36">
            <a:extLst>
              <a:ext uri="{FF2B5EF4-FFF2-40B4-BE49-F238E27FC236}">
                <a16:creationId xmlns:a16="http://schemas.microsoft.com/office/drawing/2014/main" id="{A2BFB8CB-A990-1E93-D9B3-C0C63B699FD1}"/>
              </a:ext>
            </a:extLst>
          </p:cNvPr>
          <p:cNvSpPr txBox="1">
            <a:spLocks/>
          </p:cNvSpPr>
          <p:nvPr/>
        </p:nvSpPr>
        <p:spPr>
          <a:xfrm>
            <a:off x="2278877" y="2967411"/>
            <a:ext cx="423017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latin typeface="Montserrat SemiBold" pitchFamily="2" charset="0"/>
              </a:rPr>
              <a:t>Sort the list of keys</a:t>
            </a:r>
          </a:p>
        </p:txBody>
      </p:sp>
      <p:sp>
        <p:nvSpPr>
          <p:cNvPr id="60" name="Rectangle 59">
            <a:extLst>
              <a:ext uri="{FF2B5EF4-FFF2-40B4-BE49-F238E27FC236}">
                <a16:creationId xmlns:a16="http://schemas.microsoft.com/office/drawing/2014/main" id="{22168301-5AAF-6657-9DDE-B88FA6E6B7E4}"/>
              </a:ext>
            </a:extLst>
          </p:cNvPr>
          <p:cNvSpPr/>
          <p:nvPr/>
        </p:nvSpPr>
        <p:spPr>
          <a:xfrm>
            <a:off x="2124105" y="2274955"/>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a:t>
            </a:r>
            <a:endParaRPr lang="en-SG" sz="1800" dirty="0">
              <a:latin typeface="Montserrat SemiBold" pitchFamily="2" charset="0"/>
              <a:cs typeface="Poppins" panose="00000500000000000000" pitchFamily="2" charset="0"/>
            </a:endParaRPr>
          </a:p>
        </p:txBody>
      </p:sp>
      <p:sp>
        <p:nvSpPr>
          <p:cNvPr id="2" name="Rectangle 1">
            <a:extLst>
              <a:ext uri="{FF2B5EF4-FFF2-40B4-BE49-F238E27FC236}">
                <a16:creationId xmlns:a16="http://schemas.microsoft.com/office/drawing/2014/main" id="{3D4E3860-69FC-02E6-49BB-05D14AFE0265}"/>
              </a:ext>
            </a:extLst>
          </p:cNvPr>
          <p:cNvSpPr/>
          <p:nvPr/>
        </p:nvSpPr>
        <p:spPr>
          <a:xfrm>
            <a:off x="2124105" y="3648566"/>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5</a:t>
            </a:r>
            <a:endParaRPr lang="en-SG" sz="1800" dirty="0">
              <a:latin typeface="Montserrat SemiBold" pitchFamily="2" charset="0"/>
              <a:cs typeface="Poppins" panose="00000500000000000000" pitchFamily="2" charset="0"/>
            </a:endParaRPr>
          </a:p>
        </p:txBody>
      </p:sp>
      <p:sp>
        <p:nvSpPr>
          <p:cNvPr id="12" name="Rectangle 11">
            <a:extLst>
              <a:ext uri="{FF2B5EF4-FFF2-40B4-BE49-F238E27FC236}">
                <a16:creationId xmlns:a16="http://schemas.microsoft.com/office/drawing/2014/main" id="{254D9915-704D-8E30-B0A5-32180CD75A79}"/>
              </a:ext>
            </a:extLst>
          </p:cNvPr>
          <p:cNvSpPr/>
          <p:nvPr/>
        </p:nvSpPr>
        <p:spPr>
          <a:xfrm>
            <a:off x="2717742" y="2274955"/>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4</a:t>
            </a:r>
            <a:endParaRPr lang="en-SG" sz="1800" dirty="0">
              <a:latin typeface="Montserrat SemiBold" pitchFamily="2" charset="0"/>
              <a:cs typeface="Poppins" panose="00000500000000000000" pitchFamily="2" charset="0"/>
            </a:endParaRPr>
          </a:p>
        </p:txBody>
      </p:sp>
      <p:sp>
        <p:nvSpPr>
          <p:cNvPr id="13" name="Rectangle 12">
            <a:extLst>
              <a:ext uri="{FF2B5EF4-FFF2-40B4-BE49-F238E27FC236}">
                <a16:creationId xmlns:a16="http://schemas.microsoft.com/office/drawing/2014/main" id="{EE50FD55-19AC-E578-88A6-355C072A7CF4}"/>
              </a:ext>
            </a:extLst>
          </p:cNvPr>
          <p:cNvSpPr/>
          <p:nvPr/>
        </p:nvSpPr>
        <p:spPr>
          <a:xfrm>
            <a:off x="2713308" y="3635075"/>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16" name="Rectangle 15">
            <a:extLst>
              <a:ext uri="{FF2B5EF4-FFF2-40B4-BE49-F238E27FC236}">
                <a16:creationId xmlns:a16="http://schemas.microsoft.com/office/drawing/2014/main" id="{323018D1-417F-AB1C-B177-D3ACA295E035}"/>
              </a:ext>
            </a:extLst>
          </p:cNvPr>
          <p:cNvSpPr/>
          <p:nvPr/>
        </p:nvSpPr>
        <p:spPr>
          <a:xfrm>
            <a:off x="3302511" y="3635075"/>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3</a:t>
            </a:r>
            <a:endParaRPr lang="en-SG" sz="1800" dirty="0">
              <a:latin typeface="Montserrat SemiBold" pitchFamily="2" charset="0"/>
              <a:cs typeface="Poppins" panose="00000500000000000000" pitchFamily="2" charset="0"/>
            </a:endParaRPr>
          </a:p>
        </p:txBody>
      </p:sp>
      <p:sp>
        <p:nvSpPr>
          <p:cNvPr id="17" name="Rectangle 16">
            <a:extLst>
              <a:ext uri="{FF2B5EF4-FFF2-40B4-BE49-F238E27FC236}">
                <a16:creationId xmlns:a16="http://schemas.microsoft.com/office/drawing/2014/main" id="{FCB7DDF3-0BA7-2D8B-A6FD-770363E252DA}"/>
              </a:ext>
            </a:extLst>
          </p:cNvPr>
          <p:cNvSpPr/>
          <p:nvPr/>
        </p:nvSpPr>
        <p:spPr>
          <a:xfrm>
            <a:off x="3304728" y="2274955"/>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a:t>
            </a:r>
            <a:endParaRPr lang="en-SG" sz="1800" dirty="0">
              <a:latin typeface="Montserrat SemiBold" pitchFamily="2" charset="0"/>
              <a:cs typeface="Poppins" panose="00000500000000000000" pitchFamily="2" charset="0"/>
            </a:endParaRPr>
          </a:p>
        </p:txBody>
      </p:sp>
      <p:sp>
        <p:nvSpPr>
          <p:cNvPr id="18" name="Rectangle 17">
            <a:extLst>
              <a:ext uri="{FF2B5EF4-FFF2-40B4-BE49-F238E27FC236}">
                <a16:creationId xmlns:a16="http://schemas.microsoft.com/office/drawing/2014/main" id="{BFDEAF63-6294-8D81-604C-E8FB87D27A35}"/>
              </a:ext>
            </a:extLst>
          </p:cNvPr>
          <p:cNvSpPr/>
          <p:nvPr/>
        </p:nvSpPr>
        <p:spPr>
          <a:xfrm>
            <a:off x="1063557" y="1342417"/>
            <a:ext cx="5881992" cy="1611511"/>
          </a:xfrm>
          <a:prstGeom prst="rect">
            <a:avLst/>
          </a:prstGeom>
          <a:solidFill>
            <a:srgbClr val="1E1E1E">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7664246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 name="Rectangle 32">
            <a:extLst>
              <a:ext uri="{FF2B5EF4-FFF2-40B4-BE49-F238E27FC236}">
                <a16:creationId xmlns:a16="http://schemas.microsoft.com/office/drawing/2014/main" id="{0E65F7E1-65F3-B24B-F045-5A55ECC8DD4D}"/>
              </a:ext>
            </a:extLst>
          </p:cNvPr>
          <p:cNvSpPr/>
          <p:nvPr/>
        </p:nvSpPr>
        <p:spPr>
          <a:xfrm>
            <a:off x="2124105" y="1662552"/>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 name="Rectangle 34">
            <a:extLst>
              <a:ext uri="{FF2B5EF4-FFF2-40B4-BE49-F238E27FC236}">
                <a16:creationId xmlns:a16="http://schemas.microsoft.com/office/drawing/2014/main" id="{CCD693E8-D94E-A76F-20C8-57576C751FC6}"/>
              </a:ext>
            </a:extLst>
          </p:cNvPr>
          <p:cNvSpPr/>
          <p:nvPr/>
        </p:nvSpPr>
        <p:spPr>
          <a:xfrm>
            <a:off x="2713308" y="1662551"/>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6" name="Rectangle 35">
            <a:extLst>
              <a:ext uri="{FF2B5EF4-FFF2-40B4-BE49-F238E27FC236}">
                <a16:creationId xmlns:a16="http://schemas.microsoft.com/office/drawing/2014/main" id="{3B96FE0C-A5F1-8942-AF34-D5ABCC7CC2E4}"/>
              </a:ext>
            </a:extLst>
          </p:cNvPr>
          <p:cNvSpPr/>
          <p:nvPr/>
        </p:nvSpPr>
        <p:spPr>
          <a:xfrm>
            <a:off x="3302511" y="1662550"/>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7" name="Rectangle 36">
            <a:extLst>
              <a:ext uri="{FF2B5EF4-FFF2-40B4-BE49-F238E27FC236}">
                <a16:creationId xmlns:a16="http://schemas.microsoft.com/office/drawing/2014/main" id="{ECA67A7E-C47B-7704-00D1-59E16A2264B4}"/>
              </a:ext>
            </a:extLst>
          </p:cNvPr>
          <p:cNvSpPr/>
          <p:nvPr/>
        </p:nvSpPr>
        <p:spPr>
          <a:xfrm>
            <a:off x="3891714" y="1662549"/>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8" name="Rectangle 37">
            <a:extLst>
              <a:ext uri="{FF2B5EF4-FFF2-40B4-BE49-F238E27FC236}">
                <a16:creationId xmlns:a16="http://schemas.microsoft.com/office/drawing/2014/main" id="{AB5897BA-678C-05D9-D3E9-0D9DD890ADB9}"/>
              </a:ext>
            </a:extLst>
          </p:cNvPr>
          <p:cNvSpPr/>
          <p:nvPr/>
        </p:nvSpPr>
        <p:spPr>
          <a:xfrm>
            <a:off x="4480917" y="1662548"/>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 name="Rectangle 38">
            <a:extLst>
              <a:ext uri="{FF2B5EF4-FFF2-40B4-BE49-F238E27FC236}">
                <a16:creationId xmlns:a16="http://schemas.microsoft.com/office/drawing/2014/main" id="{7E20175A-62EA-A743-2C5F-60E8A03A91C2}"/>
              </a:ext>
            </a:extLst>
          </p:cNvPr>
          <p:cNvSpPr/>
          <p:nvPr/>
        </p:nvSpPr>
        <p:spPr>
          <a:xfrm>
            <a:off x="5070120" y="1662547"/>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0" name="Rectangle 39">
            <a:extLst>
              <a:ext uri="{FF2B5EF4-FFF2-40B4-BE49-F238E27FC236}">
                <a16:creationId xmlns:a16="http://schemas.microsoft.com/office/drawing/2014/main" id="{33D6DE0B-3AB7-CC24-8CAD-41A1F1E066EA}"/>
              </a:ext>
            </a:extLst>
          </p:cNvPr>
          <p:cNvSpPr/>
          <p:nvPr/>
        </p:nvSpPr>
        <p:spPr>
          <a:xfrm>
            <a:off x="5659323" y="1662546"/>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1" name="Rectangle 40">
            <a:extLst>
              <a:ext uri="{FF2B5EF4-FFF2-40B4-BE49-F238E27FC236}">
                <a16:creationId xmlns:a16="http://schemas.microsoft.com/office/drawing/2014/main" id="{4DEF0F1A-95E2-1665-F221-8081753CDDC9}"/>
              </a:ext>
            </a:extLst>
          </p:cNvPr>
          <p:cNvSpPr/>
          <p:nvPr/>
        </p:nvSpPr>
        <p:spPr>
          <a:xfrm>
            <a:off x="6248526" y="1662545"/>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2" name="Rectangle 41">
            <a:extLst>
              <a:ext uri="{FF2B5EF4-FFF2-40B4-BE49-F238E27FC236}">
                <a16:creationId xmlns:a16="http://schemas.microsoft.com/office/drawing/2014/main" id="{486CA2CD-32B5-19B6-8FFA-03A11508F66B}"/>
              </a:ext>
            </a:extLst>
          </p:cNvPr>
          <p:cNvSpPr/>
          <p:nvPr/>
        </p:nvSpPr>
        <p:spPr>
          <a:xfrm>
            <a:off x="2124105" y="2282474"/>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3" name="Rectangle 42">
            <a:extLst>
              <a:ext uri="{FF2B5EF4-FFF2-40B4-BE49-F238E27FC236}">
                <a16:creationId xmlns:a16="http://schemas.microsoft.com/office/drawing/2014/main" id="{0792ADE9-79F9-4341-C426-7807D59BFB16}"/>
              </a:ext>
            </a:extLst>
          </p:cNvPr>
          <p:cNvSpPr/>
          <p:nvPr/>
        </p:nvSpPr>
        <p:spPr>
          <a:xfrm>
            <a:off x="2713308" y="2282473"/>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4" name="Rectangle 43">
            <a:extLst>
              <a:ext uri="{FF2B5EF4-FFF2-40B4-BE49-F238E27FC236}">
                <a16:creationId xmlns:a16="http://schemas.microsoft.com/office/drawing/2014/main" id="{A0F77D10-8E8A-8D65-A39F-5DAA386A90E6}"/>
              </a:ext>
            </a:extLst>
          </p:cNvPr>
          <p:cNvSpPr/>
          <p:nvPr/>
        </p:nvSpPr>
        <p:spPr>
          <a:xfrm>
            <a:off x="3302511" y="2282472"/>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5" name="Rectangle 44">
            <a:extLst>
              <a:ext uri="{FF2B5EF4-FFF2-40B4-BE49-F238E27FC236}">
                <a16:creationId xmlns:a16="http://schemas.microsoft.com/office/drawing/2014/main" id="{5D8A8427-526A-884D-3342-5CC1CFECEC71}"/>
              </a:ext>
            </a:extLst>
          </p:cNvPr>
          <p:cNvSpPr/>
          <p:nvPr/>
        </p:nvSpPr>
        <p:spPr>
          <a:xfrm>
            <a:off x="3891714" y="2282471"/>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6" name="Rectangle 45">
            <a:extLst>
              <a:ext uri="{FF2B5EF4-FFF2-40B4-BE49-F238E27FC236}">
                <a16:creationId xmlns:a16="http://schemas.microsoft.com/office/drawing/2014/main" id="{0753E03D-721A-8B46-9E0D-FAE74BE38438}"/>
              </a:ext>
            </a:extLst>
          </p:cNvPr>
          <p:cNvSpPr/>
          <p:nvPr/>
        </p:nvSpPr>
        <p:spPr>
          <a:xfrm>
            <a:off x="4480917" y="2282470"/>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7" name="Rectangle 46">
            <a:extLst>
              <a:ext uri="{FF2B5EF4-FFF2-40B4-BE49-F238E27FC236}">
                <a16:creationId xmlns:a16="http://schemas.microsoft.com/office/drawing/2014/main" id="{3C562A7D-DEC3-3073-9355-2932ED358D04}"/>
              </a:ext>
            </a:extLst>
          </p:cNvPr>
          <p:cNvSpPr/>
          <p:nvPr/>
        </p:nvSpPr>
        <p:spPr>
          <a:xfrm>
            <a:off x="5070120" y="2282469"/>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8" name="Rectangle 47">
            <a:extLst>
              <a:ext uri="{FF2B5EF4-FFF2-40B4-BE49-F238E27FC236}">
                <a16:creationId xmlns:a16="http://schemas.microsoft.com/office/drawing/2014/main" id="{AF12E719-158E-B1D3-5A08-C6F153846161}"/>
              </a:ext>
            </a:extLst>
          </p:cNvPr>
          <p:cNvSpPr/>
          <p:nvPr/>
        </p:nvSpPr>
        <p:spPr>
          <a:xfrm>
            <a:off x="5659323" y="2282468"/>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9" name="Rectangle 48">
            <a:extLst>
              <a:ext uri="{FF2B5EF4-FFF2-40B4-BE49-F238E27FC236}">
                <a16:creationId xmlns:a16="http://schemas.microsoft.com/office/drawing/2014/main" id="{B8450F57-C75C-1BA2-6B08-19D750AE902F}"/>
              </a:ext>
            </a:extLst>
          </p:cNvPr>
          <p:cNvSpPr/>
          <p:nvPr/>
        </p:nvSpPr>
        <p:spPr>
          <a:xfrm>
            <a:off x="6248526" y="2282467"/>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67</a:t>
            </a:fld>
            <a:endParaRPr/>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47890"/>
            <a:ext cx="754802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2000" dirty="0">
              <a:latin typeface="Montserrat SemiBold" pitchFamily="2" charset="0"/>
            </a:endParaRPr>
          </a:p>
        </p:txBody>
      </p:sp>
      <p:sp>
        <p:nvSpPr>
          <p:cNvPr id="3" name="Rectangle 2">
            <a:extLst>
              <a:ext uri="{FF2B5EF4-FFF2-40B4-BE49-F238E27FC236}">
                <a16:creationId xmlns:a16="http://schemas.microsoft.com/office/drawing/2014/main" id="{8180B180-8521-E91F-BD37-63C6D83724C3}"/>
              </a:ext>
            </a:extLst>
          </p:cNvPr>
          <p:cNvSpPr/>
          <p:nvPr/>
        </p:nvSpPr>
        <p:spPr>
          <a:xfrm>
            <a:off x="2124105" y="1655034"/>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5</a:t>
            </a:r>
            <a:endParaRPr lang="en-SG" sz="1800" dirty="0">
              <a:latin typeface="Montserrat SemiBold" pitchFamily="2" charset="0"/>
              <a:cs typeface="Poppins" panose="00000500000000000000" pitchFamily="2" charset="0"/>
            </a:endParaRPr>
          </a:p>
        </p:txBody>
      </p:sp>
      <p:sp>
        <p:nvSpPr>
          <p:cNvPr id="4" name="Rectangle 3">
            <a:extLst>
              <a:ext uri="{FF2B5EF4-FFF2-40B4-BE49-F238E27FC236}">
                <a16:creationId xmlns:a16="http://schemas.microsoft.com/office/drawing/2014/main" id="{F243B6E1-78A5-A788-6D84-97734A44F503}"/>
              </a:ext>
            </a:extLst>
          </p:cNvPr>
          <p:cNvSpPr/>
          <p:nvPr/>
        </p:nvSpPr>
        <p:spPr>
          <a:xfrm>
            <a:off x="2713308" y="1655033"/>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5" name="Rectangle 4">
            <a:extLst>
              <a:ext uri="{FF2B5EF4-FFF2-40B4-BE49-F238E27FC236}">
                <a16:creationId xmlns:a16="http://schemas.microsoft.com/office/drawing/2014/main" id="{96B4758E-06D2-3D99-190A-DA4BB1128821}"/>
              </a:ext>
            </a:extLst>
          </p:cNvPr>
          <p:cNvSpPr/>
          <p:nvPr/>
        </p:nvSpPr>
        <p:spPr>
          <a:xfrm>
            <a:off x="2120228" y="1649069"/>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5</a:t>
            </a:r>
            <a:endParaRPr lang="en-SG" sz="1800" dirty="0">
              <a:latin typeface="Montserrat SemiBold" pitchFamily="2" charset="0"/>
              <a:cs typeface="Poppins" panose="00000500000000000000" pitchFamily="2" charset="0"/>
            </a:endParaRPr>
          </a:p>
        </p:txBody>
      </p:sp>
      <p:sp>
        <p:nvSpPr>
          <p:cNvPr id="7" name="Rectangle 6">
            <a:extLst>
              <a:ext uri="{FF2B5EF4-FFF2-40B4-BE49-F238E27FC236}">
                <a16:creationId xmlns:a16="http://schemas.microsoft.com/office/drawing/2014/main" id="{F8C430C4-4724-172E-04AC-184838F0C78C}"/>
              </a:ext>
            </a:extLst>
          </p:cNvPr>
          <p:cNvSpPr/>
          <p:nvPr/>
        </p:nvSpPr>
        <p:spPr>
          <a:xfrm>
            <a:off x="2709431" y="1658793"/>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8" name="Rectangle 7">
            <a:extLst>
              <a:ext uri="{FF2B5EF4-FFF2-40B4-BE49-F238E27FC236}">
                <a16:creationId xmlns:a16="http://schemas.microsoft.com/office/drawing/2014/main" id="{C77E46BF-4AEF-6A06-C59F-480014DC3352}"/>
              </a:ext>
            </a:extLst>
          </p:cNvPr>
          <p:cNvSpPr/>
          <p:nvPr/>
        </p:nvSpPr>
        <p:spPr>
          <a:xfrm>
            <a:off x="3302511" y="1658793"/>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3</a:t>
            </a:r>
            <a:endParaRPr lang="en-SG" sz="1800" dirty="0">
              <a:latin typeface="Montserrat SemiBold" pitchFamily="2" charset="0"/>
              <a:cs typeface="Poppins" panose="00000500000000000000" pitchFamily="2" charset="0"/>
            </a:endParaRPr>
          </a:p>
        </p:txBody>
      </p:sp>
      <p:sp>
        <p:nvSpPr>
          <p:cNvPr id="9" name="Rectangle 8">
            <a:extLst>
              <a:ext uri="{FF2B5EF4-FFF2-40B4-BE49-F238E27FC236}">
                <a16:creationId xmlns:a16="http://schemas.microsoft.com/office/drawing/2014/main" id="{4D57341C-801C-DBC9-8A6B-8C43AEBBA6E2}"/>
              </a:ext>
            </a:extLst>
          </p:cNvPr>
          <p:cNvSpPr/>
          <p:nvPr/>
        </p:nvSpPr>
        <p:spPr>
          <a:xfrm>
            <a:off x="2709431" y="1658791"/>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10" name="Rectangle 9">
            <a:extLst>
              <a:ext uri="{FF2B5EF4-FFF2-40B4-BE49-F238E27FC236}">
                <a16:creationId xmlns:a16="http://schemas.microsoft.com/office/drawing/2014/main" id="{A73721EE-DDAB-84EC-8A50-7DF4B0DC1E77}"/>
              </a:ext>
            </a:extLst>
          </p:cNvPr>
          <p:cNvSpPr/>
          <p:nvPr/>
        </p:nvSpPr>
        <p:spPr>
          <a:xfrm>
            <a:off x="3301287" y="1649069"/>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3</a:t>
            </a:r>
            <a:endParaRPr lang="en-SG" sz="1800" dirty="0">
              <a:latin typeface="Montserrat SemiBold" pitchFamily="2" charset="0"/>
              <a:cs typeface="Poppins" panose="00000500000000000000" pitchFamily="2" charset="0"/>
            </a:endParaRPr>
          </a:p>
        </p:txBody>
      </p:sp>
      <p:sp>
        <p:nvSpPr>
          <p:cNvPr id="11" name="Rectangle 10">
            <a:extLst>
              <a:ext uri="{FF2B5EF4-FFF2-40B4-BE49-F238E27FC236}">
                <a16:creationId xmlns:a16="http://schemas.microsoft.com/office/drawing/2014/main" id="{171CDBD7-FABA-C271-0C90-B07988030597}"/>
              </a:ext>
            </a:extLst>
          </p:cNvPr>
          <p:cNvSpPr/>
          <p:nvPr/>
        </p:nvSpPr>
        <p:spPr>
          <a:xfrm>
            <a:off x="2712084" y="1649069"/>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14" name="Google Shape;336;p36">
            <a:extLst>
              <a:ext uri="{FF2B5EF4-FFF2-40B4-BE49-F238E27FC236}">
                <a16:creationId xmlns:a16="http://schemas.microsoft.com/office/drawing/2014/main" id="{D3A11311-595F-75D4-8C2F-3466D717F257}"/>
              </a:ext>
            </a:extLst>
          </p:cNvPr>
          <p:cNvSpPr txBox="1">
            <a:spLocks/>
          </p:cNvSpPr>
          <p:nvPr/>
        </p:nvSpPr>
        <p:spPr>
          <a:xfrm>
            <a:off x="1192722" y="1719507"/>
            <a:ext cx="702337"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600" dirty="0">
                <a:solidFill>
                  <a:schemeClr val="accent3"/>
                </a:solidFill>
                <a:latin typeface="Montserrat SemiBold" pitchFamily="2" charset="0"/>
              </a:rPr>
              <a:t>Key</a:t>
            </a:r>
          </a:p>
        </p:txBody>
      </p:sp>
      <p:sp>
        <p:nvSpPr>
          <p:cNvPr id="15" name="Google Shape;336;p36">
            <a:extLst>
              <a:ext uri="{FF2B5EF4-FFF2-40B4-BE49-F238E27FC236}">
                <a16:creationId xmlns:a16="http://schemas.microsoft.com/office/drawing/2014/main" id="{2A874F90-680A-3960-6F29-B9B86FB1462C}"/>
              </a:ext>
            </a:extLst>
          </p:cNvPr>
          <p:cNvSpPr txBox="1">
            <a:spLocks/>
          </p:cNvSpPr>
          <p:nvPr/>
        </p:nvSpPr>
        <p:spPr>
          <a:xfrm>
            <a:off x="1192722" y="2352912"/>
            <a:ext cx="702337"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600" dirty="0">
                <a:solidFill>
                  <a:schemeClr val="accent3"/>
                </a:solidFill>
                <a:latin typeface="Montserrat SemiBold" pitchFamily="2" charset="0"/>
              </a:rPr>
              <a:t>Val</a:t>
            </a:r>
          </a:p>
        </p:txBody>
      </p:sp>
      <p:sp>
        <p:nvSpPr>
          <p:cNvPr id="50" name="Rectangle 49">
            <a:extLst>
              <a:ext uri="{FF2B5EF4-FFF2-40B4-BE49-F238E27FC236}">
                <a16:creationId xmlns:a16="http://schemas.microsoft.com/office/drawing/2014/main" id="{DC903C92-0231-3F49-FE4B-404CF554F695}"/>
              </a:ext>
            </a:extLst>
          </p:cNvPr>
          <p:cNvSpPr/>
          <p:nvPr/>
        </p:nvSpPr>
        <p:spPr>
          <a:xfrm>
            <a:off x="2124105" y="3635082"/>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1" name="Rectangle 50">
            <a:extLst>
              <a:ext uri="{FF2B5EF4-FFF2-40B4-BE49-F238E27FC236}">
                <a16:creationId xmlns:a16="http://schemas.microsoft.com/office/drawing/2014/main" id="{63DB09CC-F90A-AE1C-DB09-46D25BAF2AD6}"/>
              </a:ext>
            </a:extLst>
          </p:cNvPr>
          <p:cNvSpPr/>
          <p:nvPr/>
        </p:nvSpPr>
        <p:spPr>
          <a:xfrm>
            <a:off x="2713308" y="3635081"/>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2" name="Rectangle 51">
            <a:extLst>
              <a:ext uri="{FF2B5EF4-FFF2-40B4-BE49-F238E27FC236}">
                <a16:creationId xmlns:a16="http://schemas.microsoft.com/office/drawing/2014/main" id="{FEEEA6E1-3785-CC40-17AE-ED6D8D4A2654}"/>
              </a:ext>
            </a:extLst>
          </p:cNvPr>
          <p:cNvSpPr/>
          <p:nvPr/>
        </p:nvSpPr>
        <p:spPr>
          <a:xfrm>
            <a:off x="3302511" y="3635080"/>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3" name="Rectangle 52">
            <a:extLst>
              <a:ext uri="{FF2B5EF4-FFF2-40B4-BE49-F238E27FC236}">
                <a16:creationId xmlns:a16="http://schemas.microsoft.com/office/drawing/2014/main" id="{C2A45255-C6C2-3C2B-8B53-7BF77EB75284}"/>
              </a:ext>
            </a:extLst>
          </p:cNvPr>
          <p:cNvSpPr/>
          <p:nvPr/>
        </p:nvSpPr>
        <p:spPr>
          <a:xfrm>
            <a:off x="3891714" y="3635079"/>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4" name="Rectangle 53">
            <a:extLst>
              <a:ext uri="{FF2B5EF4-FFF2-40B4-BE49-F238E27FC236}">
                <a16:creationId xmlns:a16="http://schemas.microsoft.com/office/drawing/2014/main" id="{55208570-6661-C039-805A-7680C6573F5B}"/>
              </a:ext>
            </a:extLst>
          </p:cNvPr>
          <p:cNvSpPr/>
          <p:nvPr/>
        </p:nvSpPr>
        <p:spPr>
          <a:xfrm>
            <a:off x="4480917" y="3635078"/>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5" name="Rectangle 54">
            <a:extLst>
              <a:ext uri="{FF2B5EF4-FFF2-40B4-BE49-F238E27FC236}">
                <a16:creationId xmlns:a16="http://schemas.microsoft.com/office/drawing/2014/main" id="{C7CEC756-2D7C-2F31-7CB1-9ABCA0E478E9}"/>
              </a:ext>
            </a:extLst>
          </p:cNvPr>
          <p:cNvSpPr/>
          <p:nvPr/>
        </p:nvSpPr>
        <p:spPr>
          <a:xfrm>
            <a:off x="5070120" y="3635077"/>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6" name="Rectangle 55">
            <a:extLst>
              <a:ext uri="{FF2B5EF4-FFF2-40B4-BE49-F238E27FC236}">
                <a16:creationId xmlns:a16="http://schemas.microsoft.com/office/drawing/2014/main" id="{5F621EA8-FC4E-B5DE-250B-0B2BA8FF728D}"/>
              </a:ext>
            </a:extLst>
          </p:cNvPr>
          <p:cNvSpPr/>
          <p:nvPr/>
        </p:nvSpPr>
        <p:spPr>
          <a:xfrm>
            <a:off x="5659323" y="3635076"/>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7" name="Rectangle 56">
            <a:extLst>
              <a:ext uri="{FF2B5EF4-FFF2-40B4-BE49-F238E27FC236}">
                <a16:creationId xmlns:a16="http://schemas.microsoft.com/office/drawing/2014/main" id="{522B4ABC-D670-002C-1879-ACC58EB94EE0}"/>
              </a:ext>
            </a:extLst>
          </p:cNvPr>
          <p:cNvSpPr/>
          <p:nvPr/>
        </p:nvSpPr>
        <p:spPr>
          <a:xfrm>
            <a:off x="6248526" y="3635075"/>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8" name="Google Shape;336;p36">
            <a:extLst>
              <a:ext uri="{FF2B5EF4-FFF2-40B4-BE49-F238E27FC236}">
                <a16:creationId xmlns:a16="http://schemas.microsoft.com/office/drawing/2014/main" id="{B0DF342B-9D15-73E3-80F6-8117A370BEF2}"/>
              </a:ext>
            </a:extLst>
          </p:cNvPr>
          <p:cNvSpPr txBox="1">
            <a:spLocks/>
          </p:cNvSpPr>
          <p:nvPr/>
        </p:nvSpPr>
        <p:spPr>
          <a:xfrm>
            <a:off x="1192722" y="3705520"/>
            <a:ext cx="702337"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600" dirty="0">
                <a:solidFill>
                  <a:schemeClr val="accent3"/>
                </a:solidFill>
                <a:latin typeface="Montserrat SemiBold" pitchFamily="2" charset="0"/>
              </a:rPr>
              <a:t>List</a:t>
            </a:r>
          </a:p>
        </p:txBody>
      </p:sp>
      <p:sp>
        <p:nvSpPr>
          <p:cNvPr id="59" name="Google Shape;336;p36">
            <a:extLst>
              <a:ext uri="{FF2B5EF4-FFF2-40B4-BE49-F238E27FC236}">
                <a16:creationId xmlns:a16="http://schemas.microsoft.com/office/drawing/2014/main" id="{A2BFB8CB-A990-1E93-D9B3-C0C63B699FD1}"/>
              </a:ext>
            </a:extLst>
          </p:cNvPr>
          <p:cNvSpPr txBox="1">
            <a:spLocks/>
          </p:cNvSpPr>
          <p:nvPr/>
        </p:nvSpPr>
        <p:spPr>
          <a:xfrm>
            <a:off x="2278877" y="2967411"/>
            <a:ext cx="423017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latin typeface="Montserrat SemiBold" pitchFamily="2" charset="0"/>
              </a:rPr>
              <a:t>Sort the list of keys</a:t>
            </a:r>
          </a:p>
        </p:txBody>
      </p:sp>
      <p:sp>
        <p:nvSpPr>
          <p:cNvPr id="60" name="Rectangle 59">
            <a:extLst>
              <a:ext uri="{FF2B5EF4-FFF2-40B4-BE49-F238E27FC236}">
                <a16:creationId xmlns:a16="http://schemas.microsoft.com/office/drawing/2014/main" id="{22168301-5AAF-6657-9DDE-B88FA6E6B7E4}"/>
              </a:ext>
            </a:extLst>
          </p:cNvPr>
          <p:cNvSpPr/>
          <p:nvPr/>
        </p:nvSpPr>
        <p:spPr>
          <a:xfrm>
            <a:off x="2124105" y="2274955"/>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a:t>
            </a:r>
            <a:endParaRPr lang="en-SG" sz="1800" dirty="0">
              <a:latin typeface="Montserrat SemiBold" pitchFamily="2" charset="0"/>
              <a:cs typeface="Poppins" panose="00000500000000000000" pitchFamily="2" charset="0"/>
            </a:endParaRPr>
          </a:p>
        </p:txBody>
      </p:sp>
      <p:sp>
        <p:nvSpPr>
          <p:cNvPr id="2" name="Rectangle 1">
            <a:extLst>
              <a:ext uri="{FF2B5EF4-FFF2-40B4-BE49-F238E27FC236}">
                <a16:creationId xmlns:a16="http://schemas.microsoft.com/office/drawing/2014/main" id="{3D4E3860-69FC-02E6-49BB-05D14AFE0265}"/>
              </a:ext>
            </a:extLst>
          </p:cNvPr>
          <p:cNvSpPr/>
          <p:nvPr/>
        </p:nvSpPr>
        <p:spPr>
          <a:xfrm>
            <a:off x="2712084" y="3635075"/>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5</a:t>
            </a:r>
            <a:endParaRPr lang="en-SG" sz="1800" dirty="0">
              <a:latin typeface="Montserrat SemiBold" pitchFamily="2" charset="0"/>
              <a:cs typeface="Poppins" panose="00000500000000000000" pitchFamily="2" charset="0"/>
            </a:endParaRPr>
          </a:p>
        </p:txBody>
      </p:sp>
      <p:sp>
        <p:nvSpPr>
          <p:cNvPr id="12" name="Rectangle 11">
            <a:extLst>
              <a:ext uri="{FF2B5EF4-FFF2-40B4-BE49-F238E27FC236}">
                <a16:creationId xmlns:a16="http://schemas.microsoft.com/office/drawing/2014/main" id="{254D9915-704D-8E30-B0A5-32180CD75A79}"/>
              </a:ext>
            </a:extLst>
          </p:cNvPr>
          <p:cNvSpPr/>
          <p:nvPr/>
        </p:nvSpPr>
        <p:spPr>
          <a:xfrm>
            <a:off x="2717742" y="2274955"/>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4</a:t>
            </a:r>
            <a:endParaRPr lang="en-SG" sz="1800" dirty="0">
              <a:latin typeface="Montserrat SemiBold" pitchFamily="2" charset="0"/>
              <a:cs typeface="Poppins" panose="00000500000000000000" pitchFamily="2" charset="0"/>
            </a:endParaRPr>
          </a:p>
        </p:txBody>
      </p:sp>
      <p:sp>
        <p:nvSpPr>
          <p:cNvPr id="13" name="Rectangle 12">
            <a:extLst>
              <a:ext uri="{FF2B5EF4-FFF2-40B4-BE49-F238E27FC236}">
                <a16:creationId xmlns:a16="http://schemas.microsoft.com/office/drawing/2014/main" id="{EE50FD55-19AC-E578-88A6-355C072A7CF4}"/>
              </a:ext>
            </a:extLst>
          </p:cNvPr>
          <p:cNvSpPr/>
          <p:nvPr/>
        </p:nvSpPr>
        <p:spPr>
          <a:xfrm>
            <a:off x="3306388" y="3635075"/>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16" name="Rectangle 15">
            <a:extLst>
              <a:ext uri="{FF2B5EF4-FFF2-40B4-BE49-F238E27FC236}">
                <a16:creationId xmlns:a16="http://schemas.microsoft.com/office/drawing/2014/main" id="{323018D1-417F-AB1C-B177-D3ACA295E035}"/>
              </a:ext>
            </a:extLst>
          </p:cNvPr>
          <p:cNvSpPr/>
          <p:nvPr/>
        </p:nvSpPr>
        <p:spPr>
          <a:xfrm>
            <a:off x="2120228" y="3635075"/>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3</a:t>
            </a:r>
            <a:endParaRPr lang="en-SG" sz="1800" dirty="0">
              <a:latin typeface="Montserrat SemiBold" pitchFamily="2" charset="0"/>
              <a:cs typeface="Poppins" panose="00000500000000000000" pitchFamily="2" charset="0"/>
            </a:endParaRPr>
          </a:p>
        </p:txBody>
      </p:sp>
      <p:sp>
        <p:nvSpPr>
          <p:cNvPr id="17" name="Rectangle 16">
            <a:extLst>
              <a:ext uri="{FF2B5EF4-FFF2-40B4-BE49-F238E27FC236}">
                <a16:creationId xmlns:a16="http://schemas.microsoft.com/office/drawing/2014/main" id="{FCB7DDF3-0BA7-2D8B-A6FD-770363E252DA}"/>
              </a:ext>
            </a:extLst>
          </p:cNvPr>
          <p:cNvSpPr/>
          <p:nvPr/>
        </p:nvSpPr>
        <p:spPr>
          <a:xfrm>
            <a:off x="3304728" y="2274955"/>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a:t>
            </a:r>
            <a:endParaRPr lang="en-SG" sz="1800" dirty="0">
              <a:latin typeface="Montserrat SemiBold" pitchFamily="2" charset="0"/>
              <a:cs typeface="Poppins" panose="00000500000000000000" pitchFamily="2" charset="0"/>
            </a:endParaRPr>
          </a:p>
        </p:txBody>
      </p:sp>
      <p:sp>
        <p:nvSpPr>
          <p:cNvPr id="18" name="Rectangle 17">
            <a:extLst>
              <a:ext uri="{FF2B5EF4-FFF2-40B4-BE49-F238E27FC236}">
                <a16:creationId xmlns:a16="http://schemas.microsoft.com/office/drawing/2014/main" id="{BFDEAF63-6294-8D81-604C-E8FB87D27A35}"/>
              </a:ext>
            </a:extLst>
          </p:cNvPr>
          <p:cNvSpPr/>
          <p:nvPr/>
        </p:nvSpPr>
        <p:spPr>
          <a:xfrm>
            <a:off x="1063557" y="1342417"/>
            <a:ext cx="5881992" cy="1611511"/>
          </a:xfrm>
          <a:prstGeom prst="rect">
            <a:avLst/>
          </a:prstGeom>
          <a:solidFill>
            <a:srgbClr val="1E1E1E">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0534787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 name="Rectangle 32">
            <a:extLst>
              <a:ext uri="{FF2B5EF4-FFF2-40B4-BE49-F238E27FC236}">
                <a16:creationId xmlns:a16="http://schemas.microsoft.com/office/drawing/2014/main" id="{0E65F7E1-65F3-B24B-F045-5A55ECC8DD4D}"/>
              </a:ext>
            </a:extLst>
          </p:cNvPr>
          <p:cNvSpPr/>
          <p:nvPr/>
        </p:nvSpPr>
        <p:spPr>
          <a:xfrm>
            <a:off x="2124105" y="1662552"/>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 name="Rectangle 34">
            <a:extLst>
              <a:ext uri="{FF2B5EF4-FFF2-40B4-BE49-F238E27FC236}">
                <a16:creationId xmlns:a16="http://schemas.microsoft.com/office/drawing/2014/main" id="{CCD693E8-D94E-A76F-20C8-57576C751FC6}"/>
              </a:ext>
            </a:extLst>
          </p:cNvPr>
          <p:cNvSpPr/>
          <p:nvPr/>
        </p:nvSpPr>
        <p:spPr>
          <a:xfrm>
            <a:off x="2713308" y="1662551"/>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6" name="Rectangle 35">
            <a:extLst>
              <a:ext uri="{FF2B5EF4-FFF2-40B4-BE49-F238E27FC236}">
                <a16:creationId xmlns:a16="http://schemas.microsoft.com/office/drawing/2014/main" id="{3B96FE0C-A5F1-8942-AF34-D5ABCC7CC2E4}"/>
              </a:ext>
            </a:extLst>
          </p:cNvPr>
          <p:cNvSpPr/>
          <p:nvPr/>
        </p:nvSpPr>
        <p:spPr>
          <a:xfrm>
            <a:off x="3302511" y="1662550"/>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7" name="Rectangle 36">
            <a:extLst>
              <a:ext uri="{FF2B5EF4-FFF2-40B4-BE49-F238E27FC236}">
                <a16:creationId xmlns:a16="http://schemas.microsoft.com/office/drawing/2014/main" id="{ECA67A7E-C47B-7704-00D1-59E16A2264B4}"/>
              </a:ext>
            </a:extLst>
          </p:cNvPr>
          <p:cNvSpPr/>
          <p:nvPr/>
        </p:nvSpPr>
        <p:spPr>
          <a:xfrm>
            <a:off x="3891714" y="1662549"/>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8" name="Rectangle 37">
            <a:extLst>
              <a:ext uri="{FF2B5EF4-FFF2-40B4-BE49-F238E27FC236}">
                <a16:creationId xmlns:a16="http://schemas.microsoft.com/office/drawing/2014/main" id="{AB5897BA-678C-05D9-D3E9-0D9DD890ADB9}"/>
              </a:ext>
            </a:extLst>
          </p:cNvPr>
          <p:cNvSpPr/>
          <p:nvPr/>
        </p:nvSpPr>
        <p:spPr>
          <a:xfrm>
            <a:off x="4480917" y="1662548"/>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 name="Rectangle 38">
            <a:extLst>
              <a:ext uri="{FF2B5EF4-FFF2-40B4-BE49-F238E27FC236}">
                <a16:creationId xmlns:a16="http://schemas.microsoft.com/office/drawing/2014/main" id="{7E20175A-62EA-A743-2C5F-60E8A03A91C2}"/>
              </a:ext>
            </a:extLst>
          </p:cNvPr>
          <p:cNvSpPr/>
          <p:nvPr/>
        </p:nvSpPr>
        <p:spPr>
          <a:xfrm>
            <a:off x="5070120" y="1662547"/>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0" name="Rectangle 39">
            <a:extLst>
              <a:ext uri="{FF2B5EF4-FFF2-40B4-BE49-F238E27FC236}">
                <a16:creationId xmlns:a16="http://schemas.microsoft.com/office/drawing/2014/main" id="{33D6DE0B-3AB7-CC24-8CAD-41A1F1E066EA}"/>
              </a:ext>
            </a:extLst>
          </p:cNvPr>
          <p:cNvSpPr/>
          <p:nvPr/>
        </p:nvSpPr>
        <p:spPr>
          <a:xfrm>
            <a:off x="5659323" y="1662546"/>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1" name="Rectangle 40">
            <a:extLst>
              <a:ext uri="{FF2B5EF4-FFF2-40B4-BE49-F238E27FC236}">
                <a16:creationId xmlns:a16="http://schemas.microsoft.com/office/drawing/2014/main" id="{4DEF0F1A-95E2-1665-F221-8081753CDDC9}"/>
              </a:ext>
            </a:extLst>
          </p:cNvPr>
          <p:cNvSpPr/>
          <p:nvPr/>
        </p:nvSpPr>
        <p:spPr>
          <a:xfrm>
            <a:off x="6248526" y="1662545"/>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2" name="Rectangle 41">
            <a:extLst>
              <a:ext uri="{FF2B5EF4-FFF2-40B4-BE49-F238E27FC236}">
                <a16:creationId xmlns:a16="http://schemas.microsoft.com/office/drawing/2014/main" id="{486CA2CD-32B5-19B6-8FFA-03A11508F66B}"/>
              </a:ext>
            </a:extLst>
          </p:cNvPr>
          <p:cNvSpPr/>
          <p:nvPr/>
        </p:nvSpPr>
        <p:spPr>
          <a:xfrm>
            <a:off x="2124105" y="2282474"/>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3" name="Rectangle 42">
            <a:extLst>
              <a:ext uri="{FF2B5EF4-FFF2-40B4-BE49-F238E27FC236}">
                <a16:creationId xmlns:a16="http://schemas.microsoft.com/office/drawing/2014/main" id="{0792ADE9-79F9-4341-C426-7807D59BFB16}"/>
              </a:ext>
            </a:extLst>
          </p:cNvPr>
          <p:cNvSpPr/>
          <p:nvPr/>
        </p:nvSpPr>
        <p:spPr>
          <a:xfrm>
            <a:off x="2713308" y="2282473"/>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4" name="Rectangle 43">
            <a:extLst>
              <a:ext uri="{FF2B5EF4-FFF2-40B4-BE49-F238E27FC236}">
                <a16:creationId xmlns:a16="http://schemas.microsoft.com/office/drawing/2014/main" id="{A0F77D10-8E8A-8D65-A39F-5DAA386A90E6}"/>
              </a:ext>
            </a:extLst>
          </p:cNvPr>
          <p:cNvSpPr/>
          <p:nvPr/>
        </p:nvSpPr>
        <p:spPr>
          <a:xfrm>
            <a:off x="3302511" y="2282472"/>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5" name="Rectangle 44">
            <a:extLst>
              <a:ext uri="{FF2B5EF4-FFF2-40B4-BE49-F238E27FC236}">
                <a16:creationId xmlns:a16="http://schemas.microsoft.com/office/drawing/2014/main" id="{5D8A8427-526A-884D-3342-5CC1CFECEC71}"/>
              </a:ext>
            </a:extLst>
          </p:cNvPr>
          <p:cNvSpPr/>
          <p:nvPr/>
        </p:nvSpPr>
        <p:spPr>
          <a:xfrm>
            <a:off x="3891714" y="2282471"/>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6" name="Rectangle 45">
            <a:extLst>
              <a:ext uri="{FF2B5EF4-FFF2-40B4-BE49-F238E27FC236}">
                <a16:creationId xmlns:a16="http://schemas.microsoft.com/office/drawing/2014/main" id="{0753E03D-721A-8B46-9E0D-FAE74BE38438}"/>
              </a:ext>
            </a:extLst>
          </p:cNvPr>
          <p:cNvSpPr/>
          <p:nvPr/>
        </p:nvSpPr>
        <p:spPr>
          <a:xfrm>
            <a:off x="4480917" y="2282470"/>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7" name="Rectangle 46">
            <a:extLst>
              <a:ext uri="{FF2B5EF4-FFF2-40B4-BE49-F238E27FC236}">
                <a16:creationId xmlns:a16="http://schemas.microsoft.com/office/drawing/2014/main" id="{3C562A7D-DEC3-3073-9355-2932ED358D04}"/>
              </a:ext>
            </a:extLst>
          </p:cNvPr>
          <p:cNvSpPr/>
          <p:nvPr/>
        </p:nvSpPr>
        <p:spPr>
          <a:xfrm>
            <a:off x="5070120" y="2282469"/>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8" name="Rectangle 47">
            <a:extLst>
              <a:ext uri="{FF2B5EF4-FFF2-40B4-BE49-F238E27FC236}">
                <a16:creationId xmlns:a16="http://schemas.microsoft.com/office/drawing/2014/main" id="{AF12E719-158E-B1D3-5A08-C6F153846161}"/>
              </a:ext>
            </a:extLst>
          </p:cNvPr>
          <p:cNvSpPr/>
          <p:nvPr/>
        </p:nvSpPr>
        <p:spPr>
          <a:xfrm>
            <a:off x="5659323" y="2282468"/>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9" name="Rectangle 48">
            <a:extLst>
              <a:ext uri="{FF2B5EF4-FFF2-40B4-BE49-F238E27FC236}">
                <a16:creationId xmlns:a16="http://schemas.microsoft.com/office/drawing/2014/main" id="{B8450F57-C75C-1BA2-6B08-19D750AE902F}"/>
              </a:ext>
            </a:extLst>
          </p:cNvPr>
          <p:cNvSpPr/>
          <p:nvPr/>
        </p:nvSpPr>
        <p:spPr>
          <a:xfrm>
            <a:off x="6248526" y="2282467"/>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68</a:t>
            </a:fld>
            <a:endParaRPr/>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47890"/>
            <a:ext cx="754802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2000" dirty="0">
              <a:latin typeface="Montserrat SemiBold" pitchFamily="2" charset="0"/>
            </a:endParaRPr>
          </a:p>
        </p:txBody>
      </p:sp>
      <p:sp>
        <p:nvSpPr>
          <p:cNvPr id="3" name="Rectangle 2">
            <a:extLst>
              <a:ext uri="{FF2B5EF4-FFF2-40B4-BE49-F238E27FC236}">
                <a16:creationId xmlns:a16="http://schemas.microsoft.com/office/drawing/2014/main" id="{8180B180-8521-E91F-BD37-63C6D83724C3}"/>
              </a:ext>
            </a:extLst>
          </p:cNvPr>
          <p:cNvSpPr/>
          <p:nvPr/>
        </p:nvSpPr>
        <p:spPr>
          <a:xfrm>
            <a:off x="2124105" y="1655034"/>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5</a:t>
            </a:r>
            <a:endParaRPr lang="en-SG" sz="1800" dirty="0">
              <a:latin typeface="Montserrat SemiBold" pitchFamily="2" charset="0"/>
              <a:cs typeface="Poppins" panose="00000500000000000000" pitchFamily="2" charset="0"/>
            </a:endParaRPr>
          </a:p>
        </p:txBody>
      </p:sp>
      <p:sp>
        <p:nvSpPr>
          <p:cNvPr id="4" name="Rectangle 3">
            <a:extLst>
              <a:ext uri="{FF2B5EF4-FFF2-40B4-BE49-F238E27FC236}">
                <a16:creationId xmlns:a16="http://schemas.microsoft.com/office/drawing/2014/main" id="{F243B6E1-78A5-A788-6D84-97734A44F503}"/>
              </a:ext>
            </a:extLst>
          </p:cNvPr>
          <p:cNvSpPr/>
          <p:nvPr/>
        </p:nvSpPr>
        <p:spPr>
          <a:xfrm>
            <a:off x="2713308" y="1655033"/>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5" name="Rectangle 4">
            <a:extLst>
              <a:ext uri="{FF2B5EF4-FFF2-40B4-BE49-F238E27FC236}">
                <a16:creationId xmlns:a16="http://schemas.microsoft.com/office/drawing/2014/main" id="{96B4758E-06D2-3D99-190A-DA4BB1128821}"/>
              </a:ext>
            </a:extLst>
          </p:cNvPr>
          <p:cNvSpPr/>
          <p:nvPr/>
        </p:nvSpPr>
        <p:spPr>
          <a:xfrm>
            <a:off x="2120228" y="1649069"/>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5</a:t>
            </a:r>
            <a:endParaRPr lang="en-SG" sz="1800" dirty="0">
              <a:latin typeface="Montserrat SemiBold" pitchFamily="2" charset="0"/>
              <a:cs typeface="Poppins" panose="00000500000000000000" pitchFamily="2" charset="0"/>
            </a:endParaRPr>
          </a:p>
        </p:txBody>
      </p:sp>
      <p:sp>
        <p:nvSpPr>
          <p:cNvPr id="7" name="Rectangle 6">
            <a:extLst>
              <a:ext uri="{FF2B5EF4-FFF2-40B4-BE49-F238E27FC236}">
                <a16:creationId xmlns:a16="http://schemas.microsoft.com/office/drawing/2014/main" id="{F8C430C4-4724-172E-04AC-184838F0C78C}"/>
              </a:ext>
            </a:extLst>
          </p:cNvPr>
          <p:cNvSpPr/>
          <p:nvPr/>
        </p:nvSpPr>
        <p:spPr>
          <a:xfrm>
            <a:off x="2709431" y="1658793"/>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8" name="Rectangle 7">
            <a:extLst>
              <a:ext uri="{FF2B5EF4-FFF2-40B4-BE49-F238E27FC236}">
                <a16:creationId xmlns:a16="http://schemas.microsoft.com/office/drawing/2014/main" id="{C77E46BF-4AEF-6A06-C59F-480014DC3352}"/>
              </a:ext>
            </a:extLst>
          </p:cNvPr>
          <p:cNvSpPr/>
          <p:nvPr/>
        </p:nvSpPr>
        <p:spPr>
          <a:xfrm>
            <a:off x="3302511" y="1658793"/>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3</a:t>
            </a:r>
            <a:endParaRPr lang="en-SG" sz="1800" dirty="0">
              <a:latin typeface="Montserrat SemiBold" pitchFamily="2" charset="0"/>
              <a:cs typeface="Poppins" panose="00000500000000000000" pitchFamily="2" charset="0"/>
            </a:endParaRPr>
          </a:p>
        </p:txBody>
      </p:sp>
      <p:sp>
        <p:nvSpPr>
          <p:cNvPr id="9" name="Rectangle 8">
            <a:extLst>
              <a:ext uri="{FF2B5EF4-FFF2-40B4-BE49-F238E27FC236}">
                <a16:creationId xmlns:a16="http://schemas.microsoft.com/office/drawing/2014/main" id="{4D57341C-801C-DBC9-8A6B-8C43AEBBA6E2}"/>
              </a:ext>
            </a:extLst>
          </p:cNvPr>
          <p:cNvSpPr/>
          <p:nvPr/>
        </p:nvSpPr>
        <p:spPr>
          <a:xfrm>
            <a:off x="2709431" y="1658791"/>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10" name="Rectangle 9">
            <a:extLst>
              <a:ext uri="{FF2B5EF4-FFF2-40B4-BE49-F238E27FC236}">
                <a16:creationId xmlns:a16="http://schemas.microsoft.com/office/drawing/2014/main" id="{A73721EE-DDAB-84EC-8A50-7DF4B0DC1E77}"/>
              </a:ext>
            </a:extLst>
          </p:cNvPr>
          <p:cNvSpPr/>
          <p:nvPr/>
        </p:nvSpPr>
        <p:spPr>
          <a:xfrm>
            <a:off x="3301287" y="1649069"/>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3</a:t>
            </a:r>
            <a:endParaRPr lang="en-SG" sz="1800" dirty="0">
              <a:latin typeface="Montserrat SemiBold" pitchFamily="2" charset="0"/>
              <a:cs typeface="Poppins" panose="00000500000000000000" pitchFamily="2" charset="0"/>
            </a:endParaRPr>
          </a:p>
        </p:txBody>
      </p:sp>
      <p:sp>
        <p:nvSpPr>
          <p:cNvPr id="11" name="Rectangle 10">
            <a:extLst>
              <a:ext uri="{FF2B5EF4-FFF2-40B4-BE49-F238E27FC236}">
                <a16:creationId xmlns:a16="http://schemas.microsoft.com/office/drawing/2014/main" id="{171CDBD7-FABA-C271-0C90-B07988030597}"/>
              </a:ext>
            </a:extLst>
          </p:cNvPr>
          <p:cNvSpPr/>
          <p:nvPr/>
        </p:nvSpPr>
        <p:spPr>
          <a:xfrm>
            <a:off x="2712084" y="1649069"/>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14" name="Google Shape;336;p36">
            <a:extLst>
              <a:ext uri="{FF2B5EF4-FFF2-40B4-BE49-F238E27FC236}">
                <a16:creationId xmlns:a16="http://schemas.microsoft.com/office/drawing/2014/main" id="{D3A11311-595F-75D4-8C2F-3466D717F257}"/>
              </a:ext>
            </a:extLst>
          </p:cNvPr>
          <p:cNvSpPr txBox="1">
            <a:spLocks/>
          </p:cNvSpPr>
          <p:nvPr/>
        </p:nvSpPr>
        <p:spPr>
          <a:xfrm>
            <a:off x="1192722" y="1719507"/>
            <a:ext cx="702337"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600" dirty="0">
                <a:solidFill>
                  <a:schemeClr val="accent3"/>
                </a:solidFill>
                <a:latin typeface="Montserrat SemiBold" pitchFamily="2" charset="0"/>
              </a:rPr>
              <a:t>Key</a:t>
            </a:r>
          </a:p>
        </p:txBody>
      </p:sp>
      <p:sp>
        <p:nvSpPr>
          <p:cNvPr id="15" name="Google Shape;336;p36">
            <a:extLst>
              <a:ext uri="{FF2B5EF4-FFF2-40B4-BE49-F238E27FC236}">
                <a16:creationId xmlns:a16="http://schemas.microsoft.com/office/drawing/2014/main" id="{2A874F90-680A-3960-6F29-B9B86FB1462C}"/>
              </a:ext>
            </a:extLst>
          </p:cNvPr>
          <p:cNvSpPr txBox="1">
            <a:spLocks/>
          </p:cNvSpPr>
          <p:nvPr/>
        </p:nvSpPr>
        <p:spPr>
          <a:xfrm>
            <a:off x="1192722" y="2352912"/>
            <a:ext cx="702337"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600" dirty="0">
                <a:solidFill>
                  <a:schemeClr val="accent3"/>
                </a:solidFill>
                <a:latin typeface="Montserrat SemiBold" pitchFamily="2" charset="0"/>
              </a:rPr>
              <a:t>Val</a:t>
            </a:r>
          </a:p>
        </p:txBody>
      </p:sp>
      <p:sp>
        <p:nvSpPr>
          <p:cNvPr id="50" name="Rectangle 49">
            <a:extLst>
              <a:ext uri="{FF2B5EF4-FFF2-40B4-BE49-F238E27FC236}">
                <a16:creationId xmlns:a16="http://schemas.microsoft.com/office/drawing/2014/main" id="{DC903C92-0231-3F49-FE4B-404CF554F695}"/>
              </a:ext>
            </a:extLst>
          </p:cNvPr>
          <p:cNvSpPr/>
          <p:nvPr/>
        </p:nvSpPr>
        <p:spPr>
          <a:xfrm>
            <a:off x="2124105" y="3635082"/>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1" name="Rectangle 50">
            <a:extLst>
              <a:ext uri="{FF2B5EF4-FFF2-40B4-BE49-F238E27FC236}">
                <a16:creationId xmlns:a16="http://schemas.microsoft.com/office/drawing/2014/main" id="{63DB09CC-F90A-AE1C-DB09-46D25BAF2AD6}"/>
              </a:ext>
            </a:extLst>
          </p:cNvPr>
          <p:cNvSpPr/>
          <p:nvPr/>
        </p:nvSpPr>
        <p:spPr>
          <a:xfrm>
            <a:off x="2713308" y="3635081"/>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2" name="Rectangle 51">
            <a:extLst>
              <a:ext uri="{FF2B5EF4-FFF2-40B4-BE49-F238E27FC236}">
                <a16:creationId xmlns:a16="http://schemas.microsoft.com/office/drawing/2014/main" id="{FEEEA6E1-3785-CC40-17AE-ED6D8D4A2654}"/>
              </a:ext>
            </a:extLst>
          </p:cNvPr>
          <p:cNvSpPr/>
          <p:nvPr/>
        </p:nvSpPr>
        <p:spPr>
          <a:xfrm>
            <a:off x="3302511" y="3635080"/>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3" name="Rectangle 52">
            <a:extLst>
              <a:ext uri="{FF2B5EF4-FFF2-40B4-BE49-F238E27FC236}">
                <a16:creationId xmlns:a16="http://schemas.microsoft.com/office/drawing/2014/main" id="{C2A45255-C6C2-3C2B-8B53-7BF77EB75284}"/>
              </a:ext>
            </a:extLst>
          </p:cNvPr>
          <p:cNvSpPr/>
          <p:nvPr/>
        </p:nvSpPr>
        <p:spPr>
          <a:xfrm>
            <a:off x="3891714" y="3635079"/>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4" name="Rectangle 53">
            <a:extLst>
              <a:ext uri="{FF2B5EF4-FFF2-40B4-BE49-F238E27FC236}">
                <a16:creationId xmlns:a16="http://schemas.microsoft.com/office/drawing/2014/main" id="{55208570-6661-C039-805A-7680C6573F5B}"/>
              </a:ext>
            </a:extLst>
          </p:cNvPr>
          <p:cNvSpPr/>
          <p:nvPr/>
        </p:nvSpPr>
        <p:spPr>
          <a:xfrm>
            <a:off x="4480917" y="3635078"/>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5" name="Rectangle 54">
            <a:extLst>
              <a:ext uri="{FF2B5EF4-FFF2-40B4-BE49-F238E27FC236}">
                <a16:creationId xmlns:a16="http://schemas.microsoft.com/office/drawing/2014/main" id="{C7CEC756-2D7C-2F31-7CB1-9ABCA0E478E9}"/>
              </a:ext>
            </a:extLst>
          </p:cNvPr>
          <p:cNvSpPr/>
          <p:nvPr/>
        </p:nvSpPr>
        <p:spPr>
          <a:xfrm>
            <a:off x="5070120" y="3635077"/>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6" name="Rectangle 55">
            <a:extLst>
              <a:ext uri="{FF2B5EF4-FFF2-40B4-BE49-F238E27FC236}">
                <a16:creationId xmlns:a16="http://schemas.microsoft.com/office/drawing/2014/main" id="{5F621EA8-FC4E-B5DE-250B-0B2BA8FF728D}"/>
              </a:ext>
            </a:extLst>
          </p:cNvPr>
          <p:cNvSpPr/>
          <p:nvPr/>
        </p:nvSpPr>
        <p:spPr>
          <a:xfrm>
            <a:off x="5659323" y="3635076"/>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7" name="Rectangle 56">
            <a:extLst>
              <a:ext uri="{FF2B5EF4-FFF2-40B4-BE49-F238E27FC236}">
                <a16:creationId xmlns:a16="http://schemas.microsoft.com/office/drawing/2014/main" id="{522B4ABC-D670-002C-1879-ACC58EB94EE0}"/>
              </a:ext>
            </a:extLst>
          </p:cNvPr>
          <p:cNvSpPr/>
          <p:nvPr/>
        </p:nvSpPr>
        <p:spPr>
          <a:xfrm>
            <a:off x="6248526" y="3635075"/>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8" name="Google Shape;336;p36">
            <a:extLst>
              <a:ext uri="{FF2B5EF4-FFF2-40B4-BE49-F238E27FC236}">
                <a16:creationId xmlns:a16="http://schemas.microsoft.com/office/drawing/2014/main" id="{B0DF342B-9D15-73E3-80F6-8117A370BEF2}"/>
              </a:ext>
            </a:extLst>
          </p:cNvPr>
          <p:cNvSpPr txBox="1">
            <a:spLocks/>
          </p:cNvSpPr>
          <p:nvPr/>
        </p:nvSpPr>
        <p:spPr>
          <a:xfrm>
            <a:off x="1192722" y="3705520"/>
            <a:ext cx="702337"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600" dirty="0">
                <a:solidFill>
                  <a:schemeClr val="accent3"/>
                </a:solidFill>
                <a:latin typeface="Montserrat SemiBold" pitchFamily="2" charset="0"/>
              </a:rPr>
              <a:t>List</a:t>
            </a:r>
          </a:p>
        </p:txBody>
      </p:sp>
      <p:sp>
        <p:nvSpPr>
          <p:cNvPr id="59" name="Google Shape;336;p36">
            <a:extLst>
              <a:ext uri="{FF2B5EF4-FFF2-40B4-BE49-F238E27FC236}">
                <a16:creationId xmlns:a16="http://schemas.microsoft.com/office/drawing/2014/main" id="{A2BFB8CB-A990-1E93-D9B3-C0C63B699FD1}"/>
              </a:ext>
            </a:extLst>
          </p:cNvPr>
          <p:cNvSpPr txBox="1">
            <a:spLocks/>
          </p:cNvSpPr>
          <p:nvPr/>
        </p:nvSpPr>
        <p:spPr>
          <a:xfrm>
            <a:off x="2278877" y="2967411"/>
            <a:ext cx="4350524"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latin typeface="Montserrat SemiBold" pitchFamily="2" charset="0"/>
              </a:rPr>
              <a:t>Retrieve count from hash table</a:t>
            </a:r>
          </a:p>
        </p:txBody>
      </p:sp>
      <p:sp>
        <p:nvSpPr>
          <p:cNvPr id="60" name="Rectangle 59">
            <a:extLst>
              <a:ext uri="{FF2B5EF4-FFF2-40B4-BE49-F238E27FC236}">
                <a16:creationId xmlns:a16="http://schemas.microsoft.com/office/drawing/2014/main" id="{22168301-5AAF-6657-9DDE-B88FA6E6B7E4}"/>
              </a:ext>
            </a:extLst>
          </p:cNvPr>
          <p:cNvSpPr/>
          <p:nvPr/>
        </p:nvSpPr>
        <p:spPr>
          <a:xfrm>
            <a:off x="2124105" y="2274955"/>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a:t>
            </a:r>
            <a:endParaRPr lang="en-SG" sz="1800" dirty="0">
              <a:latin typeface="Montserrat SemiBold" pitchFamily="2" charset="0"/>
              <a:cs typeface="Poppins" panose="00000500000000000000" pitchFamily="2" charset="0"/>
            </a:endParaRPr>
          </a:p>
        </p:txBody>
      </p:sp>
      <p:sp>
        <p:nvSpPr>
          <p:cNvPr id="2" name="Rectangle 1">
            <a:extLst>
              <a:ext uri="{FF2B5EF4-FFF2-40B4-BE49-F238E27FC236}">
                <a16:creationId xmlns:a16="http://schemas.microsoft.com/office/drawing/2014/main" id="{3D4E3860-69FC-02E6-49BB-05D14AFE0265}"/>
              </a:ext>
            </a:extLst>
          </p:cNvPr>
          <p:cNvSpPr/>
          <p:nvPr/>
        </p:nvSpPr>
        <p:spPr>
          <a:xfrm>
            <a:off x="2712084" y="3635075"/>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5</a:t>
            </a:r>
            <a:endParaRPr lang="en-SG" sz="1800" dirty="0">
              <a:latin typeface="Montserrat SemiBold" pitchFamily="2" charset="0"/>
              <a:cs typeface="Poppins" panose="00000500000000000000" pitchFamily="2" charset="0"/>
            </a:endParaRPr>
          </a:p>
        </p:txBody>
      </p:sp>
      <p:sp>
        <p:nvSpPr>
          <p:cNvPr id="12" name="Rectangle 11">
            <a:extLst>
              <a:ext uri="{FF2B5EF4-FFF2-40B4-BE49-F238E27FC236}">
                <a16:creationId xmlns:a16="http://schemas.microsoft.com/office/drawing/2014/main" id="{254D9915-704D-8E30-B0A5-32180CD75A79}"/>
              </a:ext>
            </a:extLst>
          </p:cNvPr>
          <p:cNvSpPr/>
          <p:nvPr/>
        </p:nvSpPr>
        <p:spPr>
          <a:xfrm>
            <a:off x="2717742" y="2274955"/>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4</a:t>
            </a:r>
            <a:endParaRPr lang="en-SG" sz="1800" dirty="0">
              <a:latin typeface="Montserrat SemiBold" pitchFamily="2" charset="0"/>
              <a:cs typeface="Poppins" panose="00000500000000000000" pitchFamily="2" charset="0"/>
            </a:endParaRPr>
          </a:p>
        </p:txBody>
      </p:sp>
      <p:sp>
        <p:nvSpPr>
          <p:cNvPr id="13" name="Rectangle 12">
            <a:extLst>
              <a:ext uri="{FF2B5EF4-FFF2-40B4-BE49-F238E27FC236}">
                <a16:creationId xmlns:a16="http://schemas.microsoft.com/office/drawing/2014/main" id="{EE50FD55-19AC-E578-88A6-355C072A7CF4}"/>
              </a:ext>
            </a:extLst>
          </p:cNvPr>
          <p:cNvSpPr/>
          <p:nvPr/>
        </p:nvSpPr>
        <p:spPr>
          <a:xfrm>
            <a:off x="3306388" y="3635075"/>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16" name="Rectangle 15">
            <a:extLst>
              <a:ext uri="{FF2B5EF4-FFF2-40B4-BE49-F238E27FC236}">
                <a16:creationId xmlns:a16="http://schemas.microsoft.com/office/drawing/2014/main" id="{323018D1-417F-AB1C-B177-D3ACA295E035}"/>
              </a:ext>
            </a:extLst>
          </p:cNvPr>
          <p:cNvSpPr/>
          <p:nvPr/>
        </p:nvSpPr>
        <p:spPr>
          <a:xfrm>
            <a:off x="2120228" y="3635075"/>
            <a:ext cx="521054" cy="521054"/>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3</a:t>
            </a:r>
            <a:endParaRPr lang="en-SG" sz="1800" dirty="0">
              <a:latin typeface="Montserrat SemiBold" pitchFamily="2" charset="0"/>
              <a:cs typeface="Poppins" panose="00000500000000000000" pitchFamily="2" charset="0"/>
            </a:endParaRPr>
          </a:p>
        </p:txBody>
      </p:sp>
      <p:sp>
        <p:nvSpPr>
          <p:cNvPr id="17" name="Rectangle 16">
            <a:extLst>
              <a:ext uri="{FF2B5EF4-FFF2-40B4-BE49-F238E27FC236}">
                <a16:creationId xmlns:a16="http://schemas.microsoft.com/office/drawing/2014/main" id="{FCB7DDF3-0BA7-2D8B-A6FD-770363E252DA}"/>
              </a:ext>
            </a:extLst>
          </p:cNvPr>
          <p:cNvSpPr/>
          <p:nvPr/>
        </p:nvSpPr>
        <p:spPr>
          <a:xfrm>
            <a:off x="3304728" y="2274955"/>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a:t>
            </a:r>
            <a:endParaRPr lang="en-SG" sz="1800" dirty="0">
              <a:latin typeface="Montserrat SemiBold" pitchFamily="2" charset="0"/>
              <a:cs typeface="Poppins" panose="00000500000000000000" pitchFamily="2" charset="0"/>
            </a:endParaRPr>
          </a:p>
        </p:txBody>
      </p:sp>
    </p:spTree>
    <p:extLst>
      <p:ext uri="{BB962C8B-B14F-4D97-AF65-F5344CB8AC3E}">
        <p14:creationId xmlns:p14="http://schemas.microsoft.com/office/powerpoint/2010/main" val="40104271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 name="Rectangle 32">
            <a:extLst>
              <a:ext uri="{FF2B5EF4-FFF2-40B4-BE49-F238E27FC236}">
                <a16:creationId xmlns:a16="http://schemas.microsoft.com/office/drawing/2014/main" id="{0E65F7E1-65F3-B24B-F045-5A55ECC8DD4D}"/>
              </a:ext>
            </a:extLst>
          </p:cNvPr>
          <p:cNvSpPr/>
          <p:nvPr/>
        </p:nvSpPr>
        <p:spPr>
          <a:xfrm>
            <a:off x="2124105" y="1662552"/>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 name="Rectangle 34">
            <a:extLst>
              <a:ext uri="{FF2B5EF4-FFF2-40B4-BE49-F238E27FC236}">
                <a16:creationId xmlns:a16="http://schemas.microsoft.com/office/drawing/2014/main" id="{CCD693E8-D94E-A76F-20C8-57576C751FC6}"/>
              </a:ext>
            </a:extLst>
          </p:cNvPr>
          <p:cNvSpPr/>
          <p:nvPr/>
        </p:nvSpPr>
        <p:spPr>
          <a:xfrm>
            <a:off x="2713308" y="1662551"/>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6" name="Rectangle 35">
            <a:extLst>
              <a:ext uri="{FF2B5EF4-FFF2-40B4-BE49-F238E27FC236}">
                <a16:creationId xmlns:a16="http://schemas.microsoft.com/office/drawing/2014/main" id="{3B96FE0C-A5F1-8942-AF34-D5ABCC7CC2E4}"/>
              </a:ext>
            </a:extLst>
          </p:cNvPr>
          <p:cNvSpPr/>
          <p:nvPr/>
        </p:nvSpPr>
        <p:spPr>
          <a:xfrm>
            <a:off x="3302511" y="1662550"/>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7" name="Rectangle 36">
            <a:extLst>
              <a:ext uri="{FF2B5EF4-FFF2-40B4-BE49-F238E27FC236}">
                <a16:creationId xmlns:a16="http://schemas.microsoft.com/office/drawing/2014/main" id="{ECA67A7E-C47B-7704-00D1-59E16A2264B4}"/>
              </a:ext>
            </a:extLst>
          </p:cNvPr>
          <p:cNvSpPr/>
          <p:nvPr/>
        </p:nvSpPr>
        <p:spPr>
          <a:xfrm>
            <a:off x="3891714" y="1662549"/>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8" name="Rectangle 37">
            <a:extLst>
              <a:ext uri="{FF2B5EF4-FFF2-40B4-BE49-F238E27FC236}">
                <a16:creationId xmlns:a16="http://schemas.microsoft.com/office/drawing/2014/main" id="{AB5897BA-678C-05D9-D3E9-0D9DD890ADB9}"/>
              </a:ext>
            </a:extLst>
          </p:cNvPr>
          <p:cNvSpPr/>
          <p:nvPr/>
        </p:nvSpPr>
        <p:spPr>
          <a:xfrm>
            <a:off x="4480917" y="1662548"/>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 name="Rectangle 38">
            <a:extLst>
              <a:ext uri="{FF2B5EF4-FFF2-40B4-BE49-F238E27FC236}">
                <a16:creationId xmlns:a16="http://schemas.microsoft.com/office/drawing/2014/main" id="{7E20175A-62EA-A743-2C5F-60E8A03A91C2}"/>
              </a:ext>
            </a:extLst>
          </p:cNvPr>
          <p:cNvSpPr/>
          <p:nvPr/>
        </p:nvSpPr>
        <p:spPr>
          <a:xfrm>
            <a:off x="5070120" y="1662547"/>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0" name="Rectangle 39">
            <a:extLst>
              <a:ext uri="{FF2B5EF4-FFF2-40B4-BE49-F238E27FC236}">
                <a16:creationId xmlns:a16="http://schemas.microsoft.com/office/drawing/2014/main" id="{33D6DE0B-3AB7-CC24-8CAD-41A1F1E066EA}"/>
              </a:ext>
            </a:extLst>
          </p:cNvPr>
          <p:cNvSpPr/>
          <p:nvPr/>
        </p:nvSpPr>
        <p:spPr>
          <a:xfrm>
            <a:off x="5659323" y="1662546"/>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1" name="Rectangle 40">
            <a:extLst>
              <a:ext uri="{FF2B5EF4-FFF2-40B4-BE49-F238E27FC236}">
                <a16:creationId xmlns:a16="http://schemas.microsoft.com/office/drawing/2014/main" id="{4DEF0F1A-95E2-1665-F221-8081753CDDC9}"/>
              </a:ext>
            </a:extLst>
          </p:cNvPr>
          <p:cNvSpPr/>
          <p:nvPr/>
        </p:nvSpPr>
        <p:spPr>
          <a:xfrm>
            <a:off x="6248526" y="1662545"/>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2" name="Rectangle 41">
            <a:extLst>
              <a:ext uri="{FF2B5EF4-FFF2-40B4-BE49-F238E27FC236}">
                <a16:creationId xmlns:a16="http://schemas.microsoft.com/office/drawing/2014/main" id="{486CA2CD-32B5-19B6-8FFA-03A11508F66B}"/>
              </a:ext>
            </a:extLst>
          </p:cNvPr>
          <p:cNvSpPr/>
          <p:nvPr/>
        </p:nvSpPr>
        <p:spPr>
          <a:xfrm>
            <a:off x="2124105" y="2282474"/>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3" name="Rectangle 42">
            <a:extLst>
              <a:ext uri="{FF2B5EF4-FFF2-40B4-BE49-F238E27FC236}">
                <a16:creationId xmlns:a16="http://schemas.microsoft.com/office/drawing/2014/main" id="{0792ADE9-79F9-4341-C426-7807D59BFB16}"/>
              </a:ext>
            </a:extLst>
          </p:cNvPr>
          <p:cNvSpPr/>
          <p:nvPr/>
        </p:nvSpPr>
        <p:spPr>
          <a:xfrm>
            <a:off x="2713308" y="2282473"/>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4" name="Rectangle 43">
            <a:extLst>
              <a:ext uri="{FF2B5EF4-FFF2-40B4-BE49-F238E27FC236}">
                <a16:creationId xmlns:a16="http://schemas.microsoft.com/office/drawing/2014/main" id="{A0F77D10-8E8A-8D65-A39F-5DAA386A90E6}"/>
              </a:ext>
            </a:extLst>
          </p:cNvPr>
          <p:cNvSpPr/>
          <p:nvPr/>
        </p:nvSpPr>
        <p:spPr>
          <a:xfrm>
            <a:off x="3302511" y="2282472"/>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5" name="Rectangle 44">
            <a:extLst>
              <a:ext uri="{FF2B5EF4-FFF2-40B4-BE49-F238E27FC236}">
                <a16:creationId xmlns:a16="http://schemas.microsoft.com/office/drawing/2014/main" id="{5D8A8427-526A-884D-3342-5CC1CFECEC71}"/>
              </a:ext>
            </a:extLst>
          </p:cNvPr>
          <p:cNvSpPr/>
          <p:nvPr/>
        </p:nvSpPr>
        <p:spPr>
          <a:xfrm>
            <a:off x="3891714" y="2282471"/>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6" name="Rectangle 45">
            <a:extLst>
              <a:ext uri="{FF2B5EF4-FFF2-40B4-BE49-F238E27FC236}">
                <a16:creationId xmlns:a16="http://schemas.microsoft.com/office/drawing/2014/main" id="{0753E03D-721A-8B46-9E0D-FAE74BE38438}"/>
              </a:ext>
            </a:extLst>
          </p:cNvPr>
          <p:cNvSpPr/>
          <p:nvPr/>
        </p:nvSpPr>
        <p:spPr>
          <a:xfrm>
            <a:off x="4480917" y="2282470"/>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7" name="Rectangle 46">
            <a:extLst>
              <a:ext uri="{FF2B5EF4-FFF2-40B4-BE49-F238E27FC236}">
                <a16:creationId xmlns:a16="http://schemas.microsoft.com/office/drawing/2014/main" id="{3C562A7D-DEC3-3073-9355-2932ED358D04}"/>
              </a:ext>
            </a:extLst>
          </p:cNvPr>
          <p:cNvSpPr/>
          <p:nvPr/>
        </p:nvSpPr>
        <p:spPr>
          <a:xfrm>
            <a:off x="5070120" y="2282469"/>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8" name="Rectangle 47">
            <a:extLst>
              <a:ext uri="{FF2B5EF4-FFF2-40B4-BE49-F238E27FC236}">
                <a16:creationId xmlns:a16="http://schemas.microsoft.com/office/drawing/2014/main" id="{AF12E719-158E-B1D3-5A08-C6F153846161}"/>
              </a:ext>
            </a:extLst>
          </p:cNvPr>
          <p:cNvSpPr/>
          <p:nvPr/>
        </p:nvSpPr>
        <p:spPr>
          <a:xfrm>
            <a:off x="5659323" y="2282468"/>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9" name="Rectangle 48">
            <a:extLst>
              <a:ext uri="{FF2B5EF4-FFF2-40B4-BE49-F238E27FC236}">
                <a16:creationId xmlns:a16="http://schemas.microsoft.com/office/drawing/2014/main" id="{B8450F57-C75C-1BA2-6B08-19D750AE902F}"/>
              </a:ext>
            </a:extLst>
          </p:cNvPr>
          <p:cNvSpPr/>
          <p:nvPr/>
        </p:nvSpPr>
        <p:spPr>
          <a:xfrm>
            <a:off x="6248526" y="2282467"/>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69</a:t>
            </a:fld>
            <a:endParaRPr/>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47890"/>
            <a:ext cx="754802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2000" dirty="0">
              <a:latin typeface="Montserrat SemiBold" pitchFamily="2" charset="0"/>
            </a:endParaRPr>
          </a:p>
        </p:txBody>
      </p:sp>
      <p:sp>
        <p:nvSpPr>
          <p:cNvPr id="3" name="Rectangle 2">
            <a:extLst>
              <a:ext uri="{FF2B5EF4-FFF2-40B4-BE49-F238E27FC236}">
                <a16:creationId xmlns:a16="http://schemas.microsoft.com/office/drawing/2014/main" id="{8180B180-8521-E91F-BD37-63C6D83724C3}"/>
              </a:ext>
            </a:extLst>
          </p:cNvPr>
          <p:cNvSpPr/>
          <p:nvPr/>
        </p:nvSpPr>
        <p:spPr>
          <a:xfrm>
            <a:off x="2124105" y="1655034"/>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5</a:t>
            </a:r>
            <a:endParaRPr lang="en-SG" sz="1800" dirty="0">
              <a:latin typeface="Montserrat SemiBold" pitchFamily="2" charset="0"/>
              <a:cs typeface="Poppins" panose="00000500000000000000" pitchFamily="2" charset="0"/>
            </a:endParaRPr>
          </a:p>
        </p:txBody>
      </p:sp>
      <p:sp>
        <p:nvSpPr>
          <p:cNvPr id="4" name="Rectangle 3">
            <a:extLst>
              <a:ext uri="{FF2B5EF4-FFF2-40B4-BE49-F238E27FC236}">
                <a16:creationId xmlns:a16="http://schemas.microsoft.com/office/drawing/2014/main" id="{F243B6E1-78A5-A788-6D84-97734A44F503}"/>
              </a:ext>
            </a:extLst>
          </p:cNvPr>
          <p:cNvSpPr/>
          <p:nvPr/>
        </p:nvSpPr>
        <p:spPr>
          <a:xfrm>
            <a:off x="2713308" y="1655033"/>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5" name="Rectangle 4">
            <a:extLst>
              <a:ext uri="{FF2B5EF4-FFF2-40B4-BE49-F238E27FC236}">
                <a16:creationId xmlns:a16="http://schemas.microsoft.com/office/drawing/2014/main" id="{96B4758E-06D2-3D99-190A-DA4BB1128821}"/>
              </a:ext>
            </a:extLst>
          </p:cNvPr>
          <p:cNvSpPr/>
          <p:nvPr/>
        </p:nvSpPr>
        <p:spPr>
          <a:xfrm>
            <a:off x="2120228" y="1649069"/>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5</a:t>
            </a:r>
            <a:endParaRPr lang="en-SG" sz="1800" dirty="0">
              <a:latin typeface="Montserrat SemiBold" pitchFamily="2" charset="0"/>
              <a:cs typeface="Poppins" panose="00000500000000000000" pitchFamily="2" charset="0"/>
            </a:endParaRPr>
          </a:p>
        </p:txBody>
      </p:sp>
      <p:sp>
        <p:nvSpPr>
          <p:cNvPr id="7" name="Rectangle 6">
            <a:extLst>
              <a:ext uri="{FF2B5EF4-FFF2-40B4-BE49-F238E27FC236}">
                <a16:creationId xmlns:a16="http://schemas.microsoft.com/office/drawing/2014/main" id="{F8C430C4-4724-172E-04AC-184838F0C78C}"/>
              </a:ext>
            </a:extLst>
          </p:cNvPr>
          <p:cNvSpPr/>
          <p:nvPr/>
        </p:nvSpPr>
        <p:spPr>
          <a:xfrm>
            <a:off x="2709431" y="1658793"/>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8" name="Rectangle 7">
            <a:extLst>
              <a:ext uri="{FF2B5EF4-FFF2-40B4-BE49-F238E27FC236}">
                <a16:creationId xmlns:a16="http://schemas.microsoft.com/office/drawing/2014/main" id="{C77E46BF-4AEF-6A06-C59F-480014DC3352}"/>
              </a:ext>
            </a:extLst>
          </p:cNvPr>
          <p:cNvSpPr/>
          <p:nvPr/>
        </p:nvSpPr>
        <p:spPr>
          <a:xfrm>
            <a:off x="2781457" y="717114"/>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3</a:t>
            </a:r>
            <a:endParaRPr lang="en-SG" sz="1800" dirty="0">
              <a:latin typeface="Montserrat SemiBold" pitchFamily="2" charset="0"/>
              <a:cs typeface="Poppins" panose="00000500000000000000" pitchFamily="2" charset="0"/>
            </a:endParaRPr>
          </a:p>
        </p:txBody>
      </p:sp>
      <p:sp>
        <p:nvSpPr>
          <p:cNvPr id="9" name="Rectangle 8">
            <a:extLst>
              <a:ext uri="{FF2B5EF4-FFF2-40B4-BE49-F238E27FC236}">
                <a16:creationId xmlns:a16="http://schemas.microsoft.com/office/drawing/2014/main" id="{4D57341C-801C-DBC9-8A6B-8C43AEBBA6E2}"/>
              </a:ext>
            </a:extLst>
          </p:cNvPr>
          <p:cNvSpPr/>
          <p:nvPr/>
        </p:nvSpPr>
        <p:spPr>
          <a:xfrm>
            <a:off x="2709431" y="1658791"/>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10" name="Rectangle 9">
            <a:extLst>
              <a:ext uri="{FF2B5EF4-FFF2-40B4-BE49-F238E27FC236}">
                <a16:creationId xmlns:a16="http://schemas.microsoft.com/office/drawing/2014/main" id="{A73721EE-DDAB-84EC-8A50-7DF4B0DC1E77}"/>
              </a:ext>
            </a:extLst>
          </p:cNvPr>
          <p:cNvSpPr/>
          <p:nvPr/>
        </p:nvSpPr>
        <p:spPr>
          <a:xfrm>
            <a:off x="2196688" y="719395"/>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3</a:t>
            </a:r>
            <a:endParaRPr lang="en-SG" sz="1800" dirty="0">
              <a:latin typeface="Montserrat SemiBold" pitchFamily="2" charset="0"/>
              <a:cs typeface="Poppins" panose="00000500000000000000" pitchFamily="2" charset="0"/>
            </a:endParaRPr>
          </a:p>
        </p:txBody>
      </p:sp>
      <p:sp>
        <p:nvSpPr>
          <p:cNvPr id="11" name="Rectangle 10">
            <a:extLst>
              <a:ext uri="{FF2B5EF4-FFF2-40B4-BE49-F238E27FC236}">
                <a16:creationId xmlns:a16="http://schemas.microsoft.com/office/drawing/2014/main" id="{171CDBD7-FABA-C271-0C90-B07988030597}"/>
              </a:ext>
            </a:extLst>
          </p:cNvPr>
          <p:cNvSpPr/>
          <p:nvPr/>
        </p:nvSpPr>
        <p:spPr>
          <a:xfrm>
            <a:off x="2712084" y="1649069"/>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14" name="Google Shape;336;p36">
            <a:extLst>
              <a:ext uri="{FF2B5EF4-FFF2-40B4-BE49-F238E27FC236}">
                <a16:creationId xmlns:a16="http://schemas.microsoft.com/office/drawing/2014/main" id="{D3A11311-595F-75D4-8C2F-3466D717F257}"/>
              </a:ext>
            </a:extLst>
          </p:cNvPr>
          <p:cNvSpPr txBox="1">
            <a:spLocks/>
          </p:cNvSpPr>
          <p:nvPr/>
        </p:nvSpPr>
        <p:spPr>
          <a:xfrm>
            <a:off x="1192722" y="1719507"/>
            <a:ext cx="702337"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600" dirty="0">
                <a:solidFill>
                  <a:schemeClr val="accent3"/>
                </a:solidFill>
                <a:latin typeface="Montserrat SemiBold" pitchFamily="2" charset="0"/>
              </a:rPr>
              <a:t>Key</a:t>
            </a:r>
          </a:p>
        </p:txBody>
      </p:sp>
      <p:sp>
        <p:nvSpPr>
          <p:cNvPr id="15" name="Google Shape;336;p36">
            <a:extLst>
              <a:ext uri="{FF2B5EF4-FFF2-40B4-BE49-F238E27FC236}">
                <a16:creationId xmlns:a16="http://schemas.microsoft.com/office/drawing/2014/main" id="{2A874F90-680A-3960-6F29-B9B86FB1462C}"/>
              </a:ext>
            </a:extLst>
          </p:cNvPr>
          <p:cNvSpPr txBox="1">
            <a:spLocks/>
          </p:cNvSpPr>
          <p:nvPr/>
        </p:nvSpPr>
        <p:spPr>
          <a:xfrm>
            <a:off x="1192722" y="2352912"/>
            <a:ext cx="702337"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600" dirty="0">
                <a:solidFill>
                  <a:schemeClr val="accent3"/>
                </a:solidFill>
                <a:latin typeface="Montserrat SemiBold" pitchFamily="2" charset="0"/>
              </a:rPr>
              <a:t>Val</a:t>
            </a:r>
          </a:p>
        </p:txBody>
      </p:sp>
      <p:sp>
        <p:nvSpPr>
          <p:cNvPr id="50" name="Rectangle 49">
            <a:extLst>
              <a:ext uri="{FF2B5EF4-FFF2-40B4-BE49-F238E27FC236}">
                <a16:creationId xmlns:a16="http://schemas.microsoft.com/office/drawing/2014/main" id="{DC903C92-0231-3F49-FE4B-404CF554F695}"/>
              </a:ext>
            </a:extLst>
          </p:cNvPr>
          <p:cNvSpPr/>
          <p:nvPr/>
        </p:nvSpPr>
        <p:spPr>
          <a:xfrm>
            <a:off x="2124105" y="3635082"/>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1" name="Rectangle 50">
            <a:extLst>
              <a:ext uri="{FF2B5EF4-FFF2-40B4-BE49-F238E27FC236}">
                <a16:creationId xmlns:a16="http://schemas.microsoft.com/office/drawing/2014/main" id="{63DB09CC-F90A-AE1C-DB09-46D25BAF2AD6}"/>
              </a:ext>
            </a:extLst>
          </p:cNvPr>
          <p:cNvSpPr/>
          <p:nvPr/>
        </p:nvSpPr>
        <p:spPr>
          <a:xfrm>
            <a:off x="2713308" y="3635081"/>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2" name="Rectangle 51">
            <a:extLst>
              <a:ext uri="{FF2B5EF4-FFF2-40B4-BE49-F238E27FC236}">
                <a16:creationId xmlns:a16="http://schemas.microsoft.com/office/drawing/2014/main" id="{FEEEA6E1-3785-CC40-17AE-ED6D8D4A2654}"/>
              </a:ext>
            </a:extLst>
          </p:cNvPr>
          <p:cNvSpPr/>
          <p:nvPr/>
        </p:nvSpPr>
        <p:spPr>
          <a:xfrm>
            <a:off x="3302511" y="3635080"/>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3" name="Rectangle 52">
            <a:extLst>
              <a:ext uri="{FF2B5EF4-FFF2-40B4-BE49-F238E27FC236}">
                <a16:creationId xmlns:a16="http://schemas.microsoft.com/office/drawing/2014/main" id="{C2A45255-C6C2-3C2B-8B53-7BF77EB75284}"/>
              </a:ext>
            </a:extLst>
          </p:cNvPr>
          <p:cNvSpPr/>
          <p:nvPr/>
        </p:nvSpPr>
        <p:spPr>
          <a:xfrm>
            <a:off x="3891714" y="3635079"/>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4" name="Rectangle 53">
            <a:extLst>
              <a:ext uri="{FF2B5EF4-FFF2-40B4-BE49-F238E27FC236}">
                <a16:creationId xmlns:a16="http://schemas.microsoft.com/office/drawing/2014/main" id="{55208570-6661-C039-805A-7680C6573F5B}"/>
              </a:ext>
            </a:extLst>
          </p:cNvPr>
          <p:cNvSpPr/>
          <p:nvPr/>
        </p:nvSpPr>
        <p:spPr>
          <a:xfrm>
            <a:off x="4480917" y="3635078"/>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5" name="Rectangle 54">
            <a:extLst>
              <a:ext uri="{FF2B5EF4-FFF2-40B4-BE49-F238E27FC236}">
                <a16:creationId xmlns:a16="http://schemas.microsoft.com/office/drawing/2014/main" id="{C7CEC756-2D7C-2F31-7CB1-9ABCA0E478E9}"/>
              </a:ext>
            </a:extLst>
          </p:cNvPr>
          <p:cNvSpPr/>
          <p:nvPr/>
        </p:nvSpPr>
        <p:spPr>
          <a:xfrm>
            <a:off x="5070120" y="3635077"/>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6" name="Rectangle 55">
            <a:extLst>
              <a:ext uri="{FF2B5EF4-FFF2-40B4-BE49-F238E27FC236}">
                <a16:creationId xmlns:a16="http://schemas.microsoft.com/office/drawing/2014/main" id="{5F621EA8-FC4E-B5DE-250B-0B2BA8FF728D}"/>
              </a:ext>
            </a:extLst>
          </p:cNvPr>
          <p:cNvSpPr/>
          <p:nvPr/>
        </p:nvSpPr>
        <p:spPr>
          <a:xfrm>
            <a:off x="5659323" y="3635076"/>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7" name="Rectangle 56">
            <a:extLst>
              <a:ext uri="{FF2B5EF4-FFF2-40B4-BE49-F238E27FC236}">
                <a16:creationId xmlns:a16="http://schemas.microsoft.com/office/drawing/2014/main" id="{522B4ABC-D670-002C-1879-ACC58EB94EE0}"/>
              </a:ext>
            </a:extLst>
          </p:cNvPr>
          <p:cNvSpPr/>
          <p:nvPr/>
        </p:nvSpPr>
        <p:spPr>
          <a:xfrm>
            <a:off x="6248526" y="3635075"/>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8" name="Google Shape;336;p36">
            <a:extLst>
              <a:ext uri="{FF2B5EF4-FFF2-40B4-BE49-F238E27FC236}">
                <a16:creationId xmlns:a16="http://schemas.microsoft.com/office/drawing/2014/main" id="{B0DF342B-9D15-73E3-80F6-8117A370BEF2}"/>
              </a:ext>
            </a:extLst>
          </p:cNvPr>
          <p:cNvSpPr txBox="1">
            <a:spLocks/>
          </p:cNvSpPr>
          <p:nvPr/>
        </p:nvSpPr>
        <p:spPr>
          <a:xfrm>
            <a:off x="1192722" y="3705520"/>
            <a:ext cx="702337"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600" dirty="0">
                <a:solidFill>
                  <a:schemeClr val="accent3"/>
                </a:solidFill>
                <a:latin typeface="Montserrat SemiBold" pitchFamily="2" charset="0"/>
              </a:rPr>
              <a:t>List</a:t>
            </a:r>
          </a:p>
        </p:txBody>
      </p:sp>
      <p:sp>
        <p:nvSpPr>
          <p:cNvPr id="59" name="Google Shape;336;p36">
            <a:extLst>
              <a:ext uri="{FF2B5EF4-FFF2-40B4-BE49-F238E27FC236}">
                <a16:creationId xmlns:a16="http://schemas.microsoft.com/office/drawing/2014/main" id="{A2BFB8CB-A990-1E93-D9B3-C0C63B699FD1}"/>
              </a:ext>
            </a:extLst>
          </p:cNvPr>
          <p:cNvSpPr txBox="1">
            <a:spLocks/>
          </p:cNvSpPr>
          <p:nvPr/>
        </p:nvSpPr>
        <p:spPr>
          <a:xfrm>
            <a:off x="2278877" y="2967411"/>
            <a:ext cx="4350524"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latin typeface="Montserrat SemiBold" pitchFamily="2" charset="0"/>
              </a:rPr>
              <a:t>Retrieve count from hash table</a:t>
            </a:r>
          </a:p>
        </p:txBody>
      </p:sp>
      <p:sp>
        <p:nvSpPr>
          <p:cNvPr id="60" name="Rectangle 59">
            <a:extLst>
              <a:ext uri="{FF2B5EF4-FFF2-40B4-BE49-F238E27FC236}">
                <a16:creationId xmlns:a16="http://schemas.microsoft.com/office/drawing/2014/main" id="{22168301-5AAF-6657-9DDE-B88FA6E6B7E4}"/>
              </a:ext>
            </a:extLst>
          </p:cNvPr>
          <p:cNvSpPr/>
          <p:nvPr/>
        </p:nvSpPr>
        <p:spPr>
          <a:xfrm>
            <a:off x="2124105" y="2274955"/>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a:t>
            </a:r>
            <a:endParaRPr lang="en-SG" sz="1800" dirty="0">
              <a:latin typeface="Montserrat SemiBold" pitchFamily="2" charset="0"/>
              <a:cs typeface="Poppins" panose="00000500000000000000" pitchFamily="2" charset="0"/>
            </a:endParaRPr>
          </a:p>
        </p:txBody>
      </p:sp>
      <p:sp>
        <p:nvSpPr>
          <p:cNvPr id="2" name="Rectangle 1">
            <a:extLst>
              <a:ext uri="{FF2B5EF4-FFF2-40B4-BE49-F238E27FC236}">
                <a16:creationId xmlns:a16="http://schemas.microsoft.com/office/drawing/2014/main" id="{3D4E3860-69FC-02E6-49BB-05D14AFE0265}"/>
              </a:ext>
            </a:extLst>
          </p:cNvPr>
          <p:cNvSpPr/>
          <p:nvPr/>
        </p:nvSpPr>
        <p:spPr>
          <a:xfrm>
            <a:off x="2712084" y="3635075"/>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5</a:t>
            </a:r>
            <a:endParaRPr lang="en-SG" sz="1800" dirty="0">
              <a:latin typeface="Montserrat SemiBold" pitchFamily="2" charset="0"/>
              <a:cs typeface="Poppins" panose="00000500000000000000" pitchFamily="2" charset="0"/>
            </a:endParaRPr>
          </a:p>
        </p:txBody>
      </p:sp>
      <p:sp>
        <p:nvSpPr>
          <p:cNvPr id="12" name="Rectangle 11">
            <a:extLst>
              <a:ext uri="{FF2B5EF4-FFF2-40B4-BE49-F238E27FC236}">
                <a16:creationId xmlns:a16="http://schemas.microsoft.com/office/drawing/2014/main" id="{254D9915-704D-8E30-B0A5-32180CD75A79}"/>
              </a:ext>
            </a:extLst>
          </p:cNvPr>
          <p:cNvSpPr/>
          <p:nvPr/>
        </p:nvSpPr>
        <p:spPr>
          <a:xfrm>
            <a:off x="2717742" y="2274955"/>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4</a:t>
            </a:r>
            <a:endParaRPr lang="en-SG" sz="1800" dirty="0">
              <a:latin typeface="Montserrat SemiBold" pitchFamily="2" charset="0"/>
              <a:cs typeface="Poppins" panose="00000500000000000000" pitchFamily="2" charset="0"/>
            </a:endParaRPr>
          </a:p>
        </p:txBody>
      </p:sp>
      <p:sp>
        <p:nvSpPr>
          <p:cNvPr id="13" name="Rectangle 12">
            <a:extLst>
              <a:ext uri="{FF2B5EF4-FFF2-40B4-BE49-F238E27FC236}">
                <a16:creationId xmlns:a16="http://schemas.microsoft.com/office/drawing/2014/main" id="{EE50FD55-19AC-E578-88A6-355C072A7CF4}"/>
              </a:ext>
            </a:extLst>
          </p:cNvPr>
          <p:cNvSpPr/>
          <p:nvPr/>
        </p:nvSpPr>
        <p:spPr>
          <a:xfrm>
            <a:off x="3306388" y="3635075"/>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16" name="Rectangle 15">
            <a:extLst>
              <a:ext uri="{FF2B5EF4-FFF2-40B4-BE49-F238E27FC236}">
                <a16:creationId xmlns:a16="http://schemas.microsoft.com/office/drawing/2014/main" id="{323018D1-417F-AB1C-B177-D3ACA295E035}"/>
              </a:ext>
            </a:extLst>
          </p:cNvPr>
          <p:cNvSpPr/>
          <p:nvPr/>
        </p:nvSpPr>
        <p:spPr>
          <a:xfrm>
            <a:off x="2120228" y="3635075"/>
            <a:ext cx="521054" cy="521054"/>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3</a:t>
            </a:r>
            <a:endParaRPr lang="en-SG" sz="1800" dirty="0">
              <a:latin typeface="Montserrat SemiBold" pitchFamily="2" charset="0"/>
              <a:cs typeface="Poppins" panose="00000500000000000000" pitchFamily="2" charset="0"/>
            </a:endParaRPr>
          </a:p>
        </p:txBody>
      </p:sp>
    </p:spTree>
    <p:extLst>
      <p:ext uri="{BB962C8B-B14F-4D97-AF65-F5344CB8AC3E}">
        <p14:creationId xmlns:p14="http://schemas.microsoft.com/office/powerpoint/2010/main" val="30014050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7</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Hashing – Collisions</a:t>
            </a:r>
            <a:endParaRPr dirty="0"/>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670009" y="2442210"/>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latin typeface="Montserrat SemiBold" pitchFamily="2" charset="0"/>
              </a:rPr>
              <a:t>“value”</a:t>
            </a:r>
          </a:p>
        </p:txBody>
      </p:sp>
      <p:cxnSp>
        <p:nvCxnSpPr>
          <p:cNvPr id="3" name="Straight Arrow Connector 2">
            <a:extLst>
              <a:ext uri="{FF2B5EF4-FFF2-40B4-BE49-F238E27FC236}">
                <a16:creationId xmlns:a16="http://schemas.microsoft.com/office/drawing/2014/main" id="{E4DA3104-CDD7-641F-2097-F1F34EA5EE5A}"/>
              </a:ext>
            </a:extLst>
          </p:cNvPr>
          <p:cNvCxnSpPr>
            <a:cxnSpLocks/>
          </p:cNvCxnSpPr>
          <p:nvPr/>
        </p:nvCxnSpPr>
        <p:spPr>
          <a:xfrm>
            <a:off x="2196288" y="2674260"/>
            <a:ext cx="85171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 name="Google Shape;336;p36">
            <a:extLst>
              <a:ext uri="{FF2B5EF4-FFF2-40B4-BE49-F238E27FC236}">
                <a16:creationId xmlns:a16="http://schemas.microsoft.com/office/drawing/2014/main" id="{B35912B1-62E4-0B52-8DA7-CDFABE39D7FF}"/>
              </a:ext>
            </a:extLst>
          </p:cNvPr>
          <p:cNvSpPr txBox="1">
            <a:spLocks/>
          </p:cNvSpPr>
          <p:nvPr/>
        </p:nvSpPr>
        <p:spPr>
          <a:xfrm>
            <a:off x="2042552" y="2107650"/>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1600" dirty="0">
                <a:latin typeface="Montserrat SemiBold" pitchFamily="2" charset="0"/>
              </a:rPr>
              <a:t>hash </a:t>
            </a:r>
            <a:r>
              <a:rPr lang="en-US" sz="1600" dirty="0" err="1">
                <a:latin typeface="Montserrat SemiBold" pitchFamily="2" charset="0"/>
              </a:rPr>
              <a:t>func</a:t>
            </a:r>
            <a:endParaRPr lang="en-US" sz="1600" dirty="0">
              <a:latin typeface="Montserrat SemiBold" pitchFamily="2" charset="0"/>
            </a:endParaRPr>
          </a:p>
        </p:txBody>
      </p:sp>
      <p:sp>
        <p:nvSpPr>
          <p:cNvPr id="8" name="Google Shape;336;p36">
            <a:extLst>
              <a:ext uri="{FF2B5EF4-FFF2-40B4-BE49-F238E27FC236}">
                <a16:creationId xmlns:a16="http://schemas.microsoft.com/office/drawing/2014/main" id="{336FF1B8-2FC6-40BC-7241-74030A5CFB07}"/>
              </a:ext>
            </a:extLst>
          </p:cNvPr>
          <p:cNvSpPr txBox="1">
            <a:spLocks/>
          </p:cNvSpPr>
          <p:nvPr/>
        </p:nvSpPr>
        <p:spPr>
          <a:xfrm>
            <a:off x="3324243" y="2442210"/>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latin typeface="Montserrat SemiBold" pitchFamily="2" charset="0"/>
              </a:rPr>
              <a:t>0x112233</a:t>
            </a:r>
          </a:p>
        </p:txBody>
      </p:sp>
      <p:sp>
        <p:nvSpPr>
          <p:cNvPr id="9" name="Google Shape;336;p36">
            <a:extLst>
              <a:ext uri="{FF2B5EF4-FFF2-40B4-BE49-F238E27FC236}">
                <a16:creationId xmlns:a16="http://schemas.microsoft.com/office/drawing/2014/main" id="{4ED90CDA-2668-D0AC-38D9-D0109A6046DF}"/>
              </a:ext>
            </a:extLst>
          </p:cNvPr>
          <p:cNvSpPr txBox="1">
            <a:spLocks/>
          </p:cNvSpPr>
          <p:nvPr/>
        </p:nvSpPr>
        <p:spPr>
          <a:xfrm>
            <a:off x="5735189" y="3714630"/>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latin typeface="Montserrat SemiBold" pitchFamily="2" charset="0"/>
              </a:rPr>
              <a:t>0x112233</a:t>
            </a:r>
          </a:p>
        </p:txBody>
      </p:sp>
      <p:sp>
        <p:nvSpPr>
          <p:cNvPr id="10" name="Google Shape;336;p36">
            <a:extLst>
              <a:ext uri="{FF2B5EF4-FFF2-40B4-BE49-F238E27FC236}">
                <a16:creationId xmlns:a16="http://schemas.microsoft.com/office/drawing/2014/main" id="{88153C6E-FD4E-ED9A-9586-E2C060470126}"/>
              </a:ext>
            </a:extLst>
          </p:cNvPr>
          <p:cNvSpPr txBox="1">
            <a:spLocks/>
          </p:cNvSpPr>
          <p:nvPr/>
        </p:nvSpPr>
        <p:spPr>
          <a:xfrm>
            <a:off x="5735189" y="3287958"/>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solidFill>
                  <a:schemeClr val="bg1">
                    <a:lumMod val="50000"/>
                  </a:schemeClr>
                </a:solidFill>
                <a:latin typeface="Montserrat SemiBold" pitchFamily="2" charset="0"/>
              </a:rPr>
              <a:t>0x112232</a:t>
            </a:r>
          </a:p>
        </p:txBody>
      </p:sp>
      <p:sp>
        <p:nvSpPr>
          <p:cNvPr id="11" name="Google Shape;336;p36">
            <a:extLst>
              <a:ext uri="{FF2B5EF4-FFF2-40B4-BE49-F238E27FC236}">
                <a16:creationId xmlns:a16="http://schemas.microsoft.com/office/drawing/2014/main" id="{08841BDD-DE0F-DAD9-409B-AABA7C2C65E4}"/>
              </a:ext>
            </a:extLst>
          </p:cNvPr>
          <p:cNvSpPr txBox="1">
            <a:spLocks/>
          </p:cNvSpPr>
          <p:nvPr/>
        </p:nvSpPr>
        <p:spPr>
          <a:xfrm>
            <a:off x="5735189" y="2861287"/>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solidFill>
                  <a:schemeClr val="bg1">
                    <a:lumMod val="50000"/>
                  </a:schemeClr>
                </a:solidFill>
                <a:latin typeface="Montserrat SemiBold" pitchFamily="2" charset="0"/>
              </a:rPr>
              <a:t>0x112231</a:t>
            </a:r>
          </a:p>
        </p:txBody>
      </p:sp>
      <p:sp>
        <p:nvSpPr>
          <p:cNvPr id="12" name="Google Shape;336;p36">
            <a:extLst>
              <a:ext uri="{FF2B5EF4-FFF2-40B4-BE49-F238E27FC236}">
                <a16:creationId xmlns:a16="http://schemas.microsoft.com/office/drawing/2014/main" id="{72422CAB-B063-4E46-3D1A-7788193DB5C2}"/>
              </a:ext>
            </a:extLst>
          </p:cNvPr>
          <p:cNvSpPr txBox="1">
            <a:spLocks/>
          </p:cNvSpPr>
          <p:nvPr/>
        </p:nvSpPr>
        <p:spPr>
          <a:xfrm>
            <a:off x="5735189" y="2434616"/>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solidFill>
                  <a:schemeClr val="bg1">
                    <a:lumMod val="50000"/>
                  </a:schemeClr>
                </a:solidFill>
                <a:latin typeface="Montserrat SemiBold" pitchFamily="2" charset="0"/>
              </a:rPr>
              <a:t>0x112230</a:t>
            </a:r>
          </a:p>
        </p:txBody>
      </p:sp>
      <p:sp>
        <p:nvSpPr>
          <p:cNvPr id="13" name="Google Shape;336;p36">
            <a:extLst>
              <a:ext uri="{FF2B5EF4-FFF2-40B4-BE49-F238E27FC236}">
                <a16:creationId xmlns:a16="http://schemas.microsoft.com/office/drawing/2014/main" id="{C0BFE635-0F5E-47B8-9718-D84341755F15}"/>
              </a:ext>
            </a:extLst>
          </p:cNvPr>
          <p:cNvSpPr txBox="1">
            <a:spLocks/>
          </p:cNvSpPr>
          <p:nvPr/>
        </p:nvSpPr>
        <p:spPr>
          <a:xfrm>
            <a:off x="5735189" y="2007945"/>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solidFill>
                  <a:schemeClr val="bg1">
                    <a:lumMod val="50000"/>
                  </a:schemeClr>
                </a:solidFill>
                <a:latin typeface="Montserrat SemiBold" pitchFamily="2" charset="0"/>
              </a:rPr>
              <a:t>0x11222F</a:t>
            </a:r>
          </a:p>
        </p:txBody>
      </p:sp>
      <p:sp>
        <p:nvSpPr>
          <p:cNvPr id="14" name="Google Shape;336;p36">
            <a:extLst>
              <a:ext uri="{FF2B5EF4-FFF2-40B4-BE49-F238E27FC236}">
                <a16:creationId xmlns:a16="http://schemas.microsoft.com/office/drawing/2014/main" id="{260FCFDC-A7AC-68FB-5E32-E21320CC9AA2}"/>
              </a:ext>
            </a:extLst>
          </p:cNvPr>
          <p:cNvSpPr txBox="1">
            <a:spLocks/>
          </p:cNvSpPr>
          <p:nvPr/>
        </p:nvSpPr>
        <p:spPr>
          <a:xfrm>
            <a:off x="7101448" y="3714630"/>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latin typeface="Montserrat SemiBold" pitchFamily="2" charset="0"/>
              </a:rPr>
              <a:t>“value”</a:t>
            </a:r>
          </a:p>
        </p:txBody>
      </p:sp>
      <p:cxnSp>
        <p:nvCxnSpPr>
          <p:cNvPr id="15" name="Straight Arrow Connector 14">
            <a:extLst>
              <a:ext uri="{FF2B5EF4-FFF2-40B4-BE49-F238E27FC236}">
                <a16:creationId xmlns:a16="http://schemas.microsoft.com/office/drawing/2014/main" id="{7AB0C1BA-7A62-6A80-5025-7745EDE5693C}"/>
              </a:ext>
            </a:extLst>
          </p:cNvPr>
          <p:cNvCxnSpPr>
            <a:cxnSpLocks/>
          </p:cNvCxnSpPr>
          <p:nvPr/>
        </p:nvCxnSpPr>
        <p:spPr>
          <a:xfrm>
            <a:off x="4777740" y="2735580"/>
            <a:ext cx="868680" cy="121158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7" name="Google Shape;336;p36">
            <a:extLst>
              <a:ext uri="{FF2B5EF4-FFF2-40B4-BE49-F238E27FC236}">
                <a16:creationId xmlns:a16="http://schemas.microsoft.com/office/drawing/2014/main" id="{CD70149B-7999-7C2A-9DE8-C7C3E3AAE3BA}"/>
              </a:ext>
            </a:extLst>
          </p:cNvPr>
          <p:cNvSpPr txBox="1">
            <a:spLocks/>
          </p:cNvSpPr>
          <p:nvPr/>
        </p:nvSpPr>
        <p:spPr>
          <a:xfrm>
            <a:off x="6191054" y="1069652"/>
            <a:ext cx="1820788"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1600" dirty="0">
                <a:latin typeface="Montserrat SemiBold" pitchFamily="2" charset="0"/>
              </a:rPr>
              <a:t>Table (array)</a:t>
            </a:r>
          </a:p>
        </p:txBody>
      </p:sp>
      <p:sp>
        <p:nvSpPr>
          <p:cNvPr id="18" name="Google Shape;336;p36">
            <a:extLst>
              <a:ext uri="{FF2B5EF4-FFF2-40B4-BE49-F238E27FC236}">
                <a16:creationId xmlns:a16="http://schemas.microsoft.com/office/drawing/2014/main" id="{B187E2C7-B8B3-3372-0803-38F7E6BA4004}"/>
              </a:ext>
            </a:extLst>
          </p:cNvPr>
          <p:cNvSpPr txBox="1">
            <a:spLocks/>
          </p:cNvSpPr>
          <p:nvPr/>
        </p:nvSpPr>
        <p:spPr>
          <a:xfrm>
            <a:off x="5901965" y="1648679"/>
            <a:ext cx="103270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1600" dirty="0">
                <a:latin typeface="Montserrat SemiBold" pitchFamily="2" charset="0"/>
              </a:rPr>
              <a:t>index</a:t>
            </a:r>
          </a:p>
        </p:txBody>
      </p:sp>
      <p:sp>
        <p:nvSpPr>
          <p:cNvPr id="19" name="Google Shape;336;p36">
            <a:extLst>
              <a:ext uri="{FF2B5EF4-FFF2-40B4-BE49-F238E27FC236}">
                <a16:creationId xmlns:a16="http://schemas.microsoft.com/office/drawing/2014/main" id="{808C295B-7278-6FDF-D501-61B57BECF4D9}"/>
              </a:ext>
            </a:extLst>
          </p:cNvPr>
          <p:cNvSpPr txBox="1">
            <a:spLocks/>
          </p:cNvSpPr>
          <p:nvPr/>
        </p:nvSpPr>
        <p:spPr>
          <a:xfrm>
            <a:off x="7268224" y="1648679"/>
            <a:ext cx="103270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1600" dirty="0">
                <a:latin typeface="Montserrat SemiBold" pitchFamily="2" charset="0"/>
              </a:rPr>
              <a:t>value</a:t>
            </a:r>
          </a:p>
        </p:txBody>
      </p:sp>
      <p:sp>
        <p:nvSpPr>
          <p:cNvPr id="24" name="Google Shape;336;p36">
            <a:extLst>
              <a:ext uri="{FF2B5EF4-FFF2-40B4-BE49-F238E27FC236}">
                <a16:creationId xmlns:a16="http://schemas.microsoft.com/office/drawing/2014/main" id="{74D0729E-65EE-0B8A-EF15-08D8F2673E66}"/>
              </a:ext>
            </a:extLst>
          </p:cNvPr>
          <p:cNvSpPr txBox="1">
            <a:spLocks/>
          </p:cNvSpPr>
          <p:nvPr/>
        </p:nvSpPr>
        <p:spPr>
          <a:xfrm>
            <a:off x="7101448" y="3287958"/>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latin typeface="Montserrat SemiBold" pitchFamily="2" charset="0"/>
              </a:rPr>
              <a:t>-</a:t>
            </a:r>
          </a:p>
        </p:txBody>
      </p:sp>
      <p:sp>
        <p:nvSpPr>
          <p:cNvPr id="25" name="Google Shape;336;p36">
            <a:extLst>
              <a:ext uri="{FF2B5EF4-FFF2-40B4-BE49-F238E27FC236}">
                <a16:creationId xmlns:a16="http://schemas.microsoft.com/office/drawing/2014/main" id="{884AD269-7A4E-463E-2648-B36B51058BFC}"/>
              </a:ext>
            </a:extLst>
          </p:cNvPr>
          <p:cNvSpPr txBox="1">
            <a:spLocks/>
          </p:cNvSpPr>
          <p:nvPr/>
        </p:nvSpPr>
        <p:spPr>
          <a:xfrm>
            <a:off x="7101448" y="2859310"/>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latin typeface="Montserrat SemiBold" pitchFamily="2" charset="0"/>
              </a:rPr>
              <a:t>-</a:t>
            </a:r>
          </a:p>
        </p:txBody>
      </p:sp>
      <p:sp>
        <p:nvSpPr>
          <p:cNvPr id="26" name="Google Shape;336;p36">
            <a:extLst>
              <a:ext uri="{FF2B5EF4-FFF2-40B4-BE49-F238E27FC236}">
                <a16:creationId xmlns:a16="http://schemas.microsoft.com/office/drawing/2014/main" id="{5F5303DA-E4A5-A13A-B23D-33CB625823ED}"/>
              </a:ext>
            </a:extLst>
          </p:cNvPr>
          <p:cNvSpPr txBox="1">
            <a:spLocks/>
          </p:cNvSpPr>
          <p:nvPr/>
        </p:nvSpPr>
        <p:spPr>
          <a:xfrm>
            <a:off x="7101448" y="2441852"/>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latin typeface="Montserrat SemiBold" pitchFamily="2" charset="0"/>
              </a:rPr>
              <a:t>-</a:t>
            </a:r>
          </a:p>
        </p:txBody>
      </p:sp>
      <p:sp>
        <p:nvSpPr>
          <p:cNvPr id="27" name="Google Shape;336;p36">
            <a:extLst>
              <a:ext uri="{FF2B5EF4-FFF2-40B4-BE49-F238E27FC236}">
                <a16:creationId xmlns:a16="http://schemas.microsoft.com/office/drawing/2014/main" id="{0DF063F2-D619-5CEC-F87E-A563F250A1D5}"/>
              </a:ext>
            </a:extLst>
          </p:cNvPr>
          <p:cNvSpPr txBox="1">
            <a:spLocks/>
          </p:cNvSpPr>
          <p:nvPr/>
        </p:nvSpPr>
        <p:spPr>
          <a:xfrm>
            <a:off x="7101448" y="2015180"/>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latin typeface="Montserrat SemiBold" pitchFamily="2" charset="0"/>
              </a:rPr>
              <a:t>-</a:t>
            </a:r>
          </a:p>
        </p:txBody>
      </p:sp>
      <p:sp>
        <p:nvSpPr>
          <p:cNvPr id="5" name="Google Shape;336;p36">
            <a:extLst>
              <a:ext uri="{FF2B5EF4-FFF2-40B4-BE49-F238E27FC236}">
                <a16:creationId xmlns:a16="http://schemas.microsoft.com/office/drawing/2014/main" id="{6A86B73E-876F-7529-5B73-4F9BF6683836}"/>
              </a:ext>
            </a:extLst>
          </p:cNvPr>
          <p:cNvSpPr txBox="1">
            <a:spLocks/>
          </p:cNvSpPr>
          <p:nvPr/>
        </p:nvSpPr>
        <p:spPr>
          <a:xfrm>
            <a:off x="5735189" y="4141300"/>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solidFill>
                  <a:schemeClr val="bg1">
                    <a:lumMod val="50000"/>
                  </a:schemeClr>
                </a:solidFill>
                <a:latin typeface="Montserrat SemiBold" pitchFamily="2" charset="0"/>
              </a:rPr>
              <a:t>0x112234</a:t>
            </a:r>
          </a:p>
        </p:txBody>
      </p:sp>
      <p:sp>
        <p:nvSpPr>
          <p:cNvPr id="16" name="Google Shape;336;p36">
            <a:extLst>
              <a:ext uri="{FF2B5EF4-FFF2-40B4-BE49-F238E27FC236}">
                <a16:creationId xmlns:a16="http://schemas.microsoft.com/office/drawing/2014/main" id="{4541424E-6250-035E-96BD-9E77B41C8D56}"/>
              </a:ext>
            </a:extLst>
          </p:cNvPr>
          <p:cNvSpPr txBox="1">
            <a:spLocks/>
          </p:cNvSpPr>
          <p:nvPr/>
        </p:nvSpPr>
        <p:spPr>
          <a:xfrm>
            <a:off x="7101448" y="4141300"/>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latin typeface="Montserrat SemiBold" pitchFamily="2" charset="0"/>
              </a:rPr>
              <a:t>-</a:t>
            </a:r>
          </a:p>
        </p:txBody>
      </p:sp>
    </p:spTree>
    <p:extLst>
      <p:ext uri="{BB962C8B-B14F-4D97-AF65-F5344CB8AC3E}">
        <p14:creationId xmlns:p14="http://schemas.microsoft.com/office/powerpoint/2010/main" val="38583452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 name="Rectangle 32">
            <a:extLst>
              <a:ext uri="{FF2B5EF4-FFF2-40B4-BE49-F238E27FC236}">
                <a16:creationId xmlns:a16="http://schemas.microsoft.com/office/drawing/2014/main" id="{0E65F7E1-65F3-B24B-F045-5A55ECC8DD4D}"/>
              </a:ext>
            </a:extLst>
          </p:cNvPr>
          <p:cNvSpPr/>
          <p:nvPr/>
        </p:nvSpPr>
        <p:spPr>
          <a:xfrm>
            <a:off x="2124105" y="1662552"/>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 name="Rectangle 34">
            <a:extLst>
              <a:ext uri="{FF2B5EF4-FFF2-40B4-BE49-F238E27FC236}">
                <a16:creationId xmlns:a16="http://schemas.microsoft.com/office/drawing/2014/main" id="{CCD693E8-D94E-A76F-20C8-57576C751FC6}"/>
              </a:ext>
            </a:extLst>
          </p:cNvPr>
          <p:cNvSpPr/>
          <p:nvPr/>
        </p:nvSpPr>
        <p:spPr>
          <a:xfrm>
            <a:off x="2713308" y="1662551"/>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6" name="Rectangle 35">
            <a:extLst>
              <a:ext uri="{FF2B5EF4-FFF2-40B4-BE49-F238E27FC236}">
                <a16:creationId xmlns:a16="http://schemas.microsoft.com/office/drawing/2014/main" id="{3B96FE0C-A5F1-8942-AF34-D5ABCC7CC2E4}"/>
              </a:ext>
            </a:extLst>
          </p:cNvPr>
          <p:cNvSpPr/>
          <p:nvPr/>
        </p:nvSpPr>
        <p:spPr>
          <a:xfrm>
            <a:off x="3302511" y="1662550"/>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7" name="Rectangle 36">
            <a:extLst>
              <a:ext uri="{FF2B5EF4-FFF2-40B4-BE49-F238E27FC236}">
                <a16:creationId xmlns:a16="http://schemas.microsoft.com/office/drawing/2014/main" id="{ECA67A7E-C47B-7704-00D1-59E16A2264B4}"/>
              </a:ext>
            </a:extLst>
          </p:cNvPr>
          <p:cNvSpPr/>
          <p:nvPr/>
        </p:nvSpPr>
        <p:spPr>
          <a:xfrm>
            <a:off x="3891714" y="1662549"/>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8" name="Rectangle 37">
            <a:extLst>
              <a:ext uri="{FF2B5EF4-FFF2-40B4-BE49-F238E27FC236}">
                <a16:creationId xmlns:a16="http://schemas.microsoft.com/office/drawing/2014/main" id="{AB5897BA-678C-05D9-D3E9-0D9DD890ADB9}"/>
              </a:ext>
            </a:extLst>
          </p:cNvPr>
          <p:cNvSpPr/>
          <p:nvPr/>
        </p:nvSpPr>
        <p:spPr>
          <a:xfrm>
            <a:off x="4480917" y="1662548"/>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 name="Rectangle 38">
            <a:extLst>
              <a:ext uri="{FF2B5EF4-FFF2-40B4-BE49-F238E27FC236}">
                <a16:creationId xmlns:a16="http://schemas.microsoft.com/office/drawing/2014/main" id="{7E20175A-62EA-A743-2C5F-60E8A03A91C2}"/>
              </a:ext>
            </a:extLst>
          </p:cNvPr>
          <p:cNvSpPr/>
          <p:nvPr/>
        </p:nvSpPr>
        <p:spPr>
          <a:xfrm>
            <a:off x="5070120" y="1662547"/>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0" name="Rectangle 39">
            <a:extLst>
              <a:ext uri="{FF2B5EF4-FFF2-40B4-BE49-F238E27FC236}">
                <a16:creationId xmlns:a16="http://schemas.microsoft.com/office/drawing/2014/main" id="{33D6DE0B-3AB7-CC24-8CAD-41A1F1E066EA}"/>
              </a:ext>
            </a:extLst>
          </p:cNvPr>
          <p:cNvSpPr/>
          <p:nvPr/>
        </p:nvSpPr>
        <p:spPr>
          <a:xfrm>
            <a:off x="5659323" y="1662546"/>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1" name="Rectangle 40">
            <a:extLst>
              <a:ext uri="{FF2B5EF4-FFF2-40B4-BE49-F238E27FC236}">
                <a16:creationId xmlns:a16="http://schemas.microsoft.com/office/drawing/2014/main" id="{4DEF0F1A-95E2-1665-F221-8081753CDDC9}"/>
              </a:ext>
            </a:extLst>
          </p:cNvPr>
          <p:cNvSpPr/>
          <p:nvPr/>
        </p:nvSpPr>
        <p:spPr>
          <a:xfrm>
            <a:off x="6248526" y="1662545"/>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2" name="Rectangle 41">
            <a:extLst>
              <a:ext uri="{FF2B5EF4-FFF2-40B4-BE49-F238E27FC236}">
                <a16:creationId xmlns:a16="http://schemas.microsoft.com/office/drawing/2014/main" id="{486CA2CD-32B5-19B6-8FFA-03A11508F66B}"/>
              </a:ext>
            </a:extLst>
          </p:cNvPr>
          <p:cNvSpPr/>
          <p:nvPr/>
        </p:nvSpPr>
        <p:spPr>
          <a:xfrm>
            <a:off x="2124105" y="2282474"/>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3" name="Rectangle 42">
            <a:extLst>
              <a:ext uri="{FF2B5EF4-FFF2-40B4-BE49-F238E27FC236}">
                <a16:creationId xmlns:a16="http://schemas.microsoft.com/office/drawing/2014/main" id="{0792ADE9-79F9-4341-C426-7807D59BFB16}"/>
              </a:ext>
            </a:extLst>
          </p:cNvPr>
          <p:cNvSpPr/>
          <p:nvPr/>
        </p:nvSpPr>
        <p:spPr>
          <a:xfrm>
            <a:off x="2713308" y="2282473"/>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4" name="Rectangle 43">
            <a:extLst>
              <a:ext uri="{FF2B5EF4-FFF2-40B4-BE49-F238E27FC236}">
                <a16:creationId xmlns:a16="http://schemas.microsoft.com/office/drawing/2014/main" id="{A0F77D10-8E8A-8D65-A39F-5DAA386A90E6}"/>
              </a:ext>
            </a:extLst>
          </p:cNvPr>
          <p:cNvSpPr/>
          <p:nvPr/>
        </p:nvSpPr>
        <p:spPr>
          <a:xfrm>
            <a:off x="3302511" y="2282472"/>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5" name="Rectangle 44">
            <a:extLst>
              <a:ext uri="{FF2B5EF4-FFF2-40B4-BE49-F238E27FC236}">
                <a16:creationId xmlns:a16="http://schemas.microsoft.com/office/drawing/2014/main" id="{5D8A8427-526A-884D-3342-5CC1CFECEC71}"/>
              </a:ext>
            </a:extLst>
          </p:cNvPr>
          <p:cNvSpPr/>
          <p:nvPr/>
        </p:nvSpPr>
        <p:spPr>
          <a:xfrm>
            <a:off x="3891714" y="2282471"/>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6" name="Rectangle 45">
            <a:extLst>
              <a:ext uri="{FF2B5EF4-FFF2-40B4-BE49-F238E27FC236}">
                <a16:creationId xmlns:a16="http://schemas.microsoft.com/office/drawing/2014/main" id="{0753E03D-721A-8B46-9E0D-FAE74BE38438}"/>
              </a:ext>
            </a:extLst>
          </p:cNvPr>
          <p:cNvSpPr/>
          <p:nvPr/>
        </p:nvSpPr>
        <p:spPr>
          <a:xfrm>
            <a:off x="4480917" y="2282470"/>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7" name="Rectangle 46">
            <a:extLst>
              <a:ext uri="{FF2B5EF4-FFF2-40B4-BE49-F238E27FC236}">
                <a16:creationId xmlns:a16="http://schemas.microsoft.com/office/drawing/2014/main" id="{3C562A7D-DEC3-3073-9355-2932ED358D04}"/>
              </a:ext>
            </a:extLst>
          </p:cNvPr>
          <p:cNvSpPr/>
          <p:nvPr/>
        </p:nvSpPr>
        <p:spPr>
          <a:xfrm>
            <a:off x="5070120" y="2282469"/>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8" name="Rectangle 47">
            <a:extLst>
              <a:ext uri="{FF2B5EF4-FFF2-40B4-BE49-F238E27FC236}">
                <a16:creationId xmlns:a16="http://schemas.microsoft.com/office/drawing/2014/main" id="{AF12E719-158E-B1D3-5A08-C6F153846161}"/>
              </a:ext>
            </a:extLst>
          </p:cNvPr>
          <p:cNvSpPr/>
          <p:nvPr/>
        </p:nvSpPr>
        <p:spPr>
          <a:xfrm>
            <a:off x="5659323" y="2282468"/>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9" name="Rectangle 48">
            <a:extLst>
              <a:ext uri="{FF2B5EF4-FFF2-40B4-BE49-F238E27FC236}">
                <a16:creationId xmlns:a16="http://schemas.microsoft.com/office/drawing/2014/main" id="{B8450F57-C75C-1BA2-6B08-19D750AE902F}"/>
              </a:ext>
            </a:extLst>
          </p:cNvPr>
          <p:cNvSpPr/>
          <p:nvPr/>
        </p:nvSpPr>
        <p:spPr>
          <a:xfrm>
            <a:off x="6248526" y="2282467"/>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70</a:t>
            </a:fld>
            <a:endParaRPr/>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47890"/>
            <a:ext cx="754802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2000" dirty="0">
              <a:latin typeface="Montserrat SemiBold" pitchFamily="2" charset="0"/>
            </a:endParaRPr>
          </a:p>
        </p:txBody>
      </p:sp>
      <p:sp>
        <p:nvSpPr>
          <p:cNvPr id="3" name="Rectangle 2">
            <a:extLst>
              <a:ext uri="{FF2B5EF4-FFF2-40B4-BE49-F238E27FC236}">
                <a16:creationId xmlns:a16="http://schemas.microsoft.com/office/drawing/2014/main" id="{8180B180-8521-E91F-BD37-63C6D83724C3}"/>
              </a:ext>
            </a:extLst>
          </p:cNvPr>
          <p:cNvSpPr/>
          <p:nvPr/>
        </p:nvSpPr>
        <p:spPr>
          <a:xfrm>
            <a:off x="2124105" y="1655034"/>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5</a:t>
            </a:r>
            <a:endParaRPr lang="en-SG" sz="1800" dirty="0">
              <a:latin typeface="Montserrat SemiBold" pitchFamily="2" charset="0"/>
              <a:cs typeface="Poppins" panose="00000500000000000000" pitchFamily="2" charset="0"/>
            </a:endParaRPr>
          </a:p>
        </p:txBody>
      </p:sp>
      <p:sp>
        <p:nvSpPr>
          <p:cNvPr id="4" name="Rectangle 3">
            <a:extLst>
              <a:ext uri="{FF2B5EF4-FFF2-40B4-BE49-F238E27FC236}">
                <a16:creationId xmlns:a16="http://schemas.microsoft.com/office/drawing/2014/main" id="{F243B6E1-78A5-A788-6D84-97734A44F503}"/>
              </a:ext>
            </a:extLst>
          </p:cNvPr>
          <p:cNvSpPr/>
          <p:nvPr/>
        </p:nvSpPr>
        <p:spPr>
          <a:xfrm>
            <a:off x="2713308" y="1655033"/>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5" name="Rectangle 4">
            <a:extLst>
              <a:ext uri="{FF2B5EF4-FFF2-40B4-BE49-F238E27FC236}">
                <a16:creationId xmlns:a16="http://schemas.microsoft.com/office/drawing/2014/main" id="{96B4758E-06D2-3D99-190A-DA4BB1128821}"/>
              </a:ext>
            </a:extLst>
          </p:cNvPr>
          <p:cNvSpPr/>
          <p:nvPr/>
        </p:nvSpPr>
        <p:spPr>
          <a:xfrm>
            <a:off x="2120228" y="1649069"/>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5</a:t>
            </a:r>
            <a:endParaRPr lang="en-SG" sz="1800" dirty="0">
              <a:latin typeface="Montserrat SemiBold" pitchFamily="2" charset="0"/>
              <a:cs typeface="Poppins" panose="00000500000000000000" pitchFamily="2" charset="0"/>
            </a:endParaRPr>
          </a:p>
        </p:txBody>
      </p:sp>
      <p:sp>
        <p:nvSpPr>
          <p:cNvPr id="7" name="Rectangle 6">
            <a:extLst>
              <a:ext uri="{FF2B5EF4-FFF2-40B4-BE49-F238E27FC236}">
                <a16:creationId xmlns:a16="http://schemas.microsoft.com/office/drawing/2014/main" id="{F8C430C4-4724-172E-04AC-184838F0C78C}"/>
              </a:ext>
            </a:extLst>
          </p:cNvPr>
          <p:cNvSpPr/>
          <p:nvPr/>
        </p:nvSpPr>
        <p:spPr>
          <a:xfrm>
            <a:off x="2709431" y="1658793"/>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8" name="Rectangle 7">
            <a:extLst>
              <a:ext uri="{FF2B5EF4-FFF2-40B4-BE49-F238E27FC236}">
                <a16:creationId xmlns:a16="http://schemas.microsoft.com/office/drawing/2014/main" id="{C77E46BF-4AEF-6A06-C59F-480014DC3352}"/>
              </a:ext>
            </a:extLst>
          </p:cNvPr>
          <p:cNvSpPr/>
          <p:nvPr/>
        </p:nvSpPr>
        <p:spPr>
          <a:xfrm>
            <a:off x="2781457" y="717114"/>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3</a:t>
            </a:r>
            <a:endParaRPr lang="en-SG" sz="1800" dirty="0">
              <a:latin typeface="Montserrat SemiBold" pitchFamily="2" charset="0"/>
              <a:cs typeface="Poppins" panose="00000500000000000000" pitchFamily="2" charset="0"/>
            </a:endParaRPr>
          </a:p>
        </p:txBody>
      </p:sp>
      <p:sp>
        <p:nvSpPr>
          <p:cNvPr id="9" name="Rectangle 8">
            <a:extLst>
              <a:ext uri="{FF2B5EF4-FFF2-40B4-BE49-F238E27FC236}">
                <a16:creationId xmlns:a16="http://schemas.microsoft.com/office/drawing/2014/main" id="{4D57341C-801C-DBC9-8A6B-8C43AEBBA6E2}"/>
              </a:ext>
            </a:extLst>
          </p:cNvPr>
          <p:cNvSpPr/>
          <p:nvPr/>
        </p:nvSpPr>
        <p:spPr>
          <a:xfrm>
            <a:off x="2709431" y="1658791"/>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10" name="Rectangle 9">
            <a:extLst>
              <a:ext uri="{FF2B5EF4-FFF2-40B4-BE49-F238E27FC236}">
                <a16:creationId xmlns:a16="http://schemas.microsoft.com/office/drawing/2014/main" id="{A73721EE-DDAB-84EC-8A50-7DF4B0DC1E77}"/>
              </a:ext>
            </a:extLst>
          </p:cNvPr>
          <p:cNvSpPr/>
          <p:nvPr/>
        </p:nvSpPr>
        <p:spPr>
          <a:xfrm>
            <a:off x="2196688" y="719395"/>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3</a:t>
            </a:r>
            <a:endParaRPr lang="en-SG" sz="1800" dirty="0">
              <a:latin typeface="Montserrat SemiBold" pitchFamily="2" charset="0"/>
              <a:cs typeface="Poppins" panose="00000500000000000000" pitchFamily="2" charset="0"/>
            </a:endParaRPr>
          </a:p>
        </p:txBody>
      </p:sp>
      <p:sp>
        <p:nvSpPr>
          <p:cNvPr id="11" name="Rectangle 10">
            <a:extLst>
              <a:ext uri="{FF2B5EF4-FFF2-40B4-BE49-F238E27FC236}">
                <a16:creationId xmlns:a16="http://schemas.microsoft.com/office/drawing/2014/main" id="{171CDBD7-FABA-C271-0C90-B07988030597}"/>
              </a:ext>
            </a:extLst>
          </p:cNvPr>
          <p:cNvSpPr/>
          <p:nvPr/>
        </p:nvSpPr>
        <p:spPr>
          <a:xfrm>
            <a:off x="2712084" y="1649069"/>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14" name="Google Shape;336;p36">
            <a:extLst>
              <a:ext uri="{FF2B5EF4-FFF2-40B4-BE49-F238E27FC236}">
                <a16:creationId xmlns:a16="http://schemas.microsoft.com/office/drawing/2014/main" id="{D3A11311-595F-75D4-8C2F-3466D717F257}"/>
              </a:ext>
            </a:extLst>
          </p:cNvPr>
          <p:cNvSpPr txBox="1">
            <a:spLocks/>
          </p:cNvSpPr>
          <p:nvPr/>
        </p:nvSpPr>
        <p:spPr>
          <a:xfrm>
            <a:off x="1192722" y="1719507"/>
            <a:ext cx="702337"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600" dirty="0">
                <a:solidFill>
                  <a:schemeClr val="accent3"/>
                </a:solidFill>
                <a:latin typeface="Montserrat SemiBold" pitchFamily="2" charset="0"/>
              </a:rPr>
              <a:t>Key</a:t>
            </a:r>
          </a:p>
        </p:txBody>
      </p:sp>
      <p:sp>
        <p:nvSpPr>
          <p:cNvPr id="15" name="Google Shape;336;p36">
            <a:extLst>
              <a:ext uri="{FF2B5EF4-FFF2-40B4-BE49-F238E27FC236}">
                <a16:creationId xmlns:a16="http://schemas.microsoft.com/office/drawing/2014/main" id="{2A874F90-680A-3960-6F29-B9B86FB1462C}"/>
              </a:ext>
            </a:extLst>
          </p:cNvPr>
          <p:cNvSpPr txBox="1">
            <a:spLocks/>
          </p:cNvSpPr>
          <p:nvPr/>
        </p:nvSpPr>
        <p:spPr>
          <a:xfrm>
            <a:off x="1192722" y="2352912"/>
            <a:ext cx="702337"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600" dirty="0">
                <a:solidFill>
                  <a:schemeClr val="accent3"/>
                </a:solidFill>
                <a:latin typeface="Montserrat SemiBold" pitchFamily="2" charset="0"/>
              </a:rPr>
              <a:t>Val</a:t>
            </a:r>
          </a:p>
        </p:txBody>
      </p:sp>
      <p:sp>
        <p:nvSpPr>
          <p:cNvPr id="50" name="Rectangle 49">
            <a:extLst>
              <a:ext uri="{FF2B5EF4-FFF2-40B4-BE49-F238E27FC236}">
                <a16:creationId xmlns:a16="http://schemas.microsoft.com/office/drawing/2014/main" id="{DC903C92-0231-3F49-FE4B-404CF554F695}"/>
              </a:ext>
            </a:extLst>
          </p:cNvPr>
          <p:cNvSpPr/>
          <p:nvPr/>
        </p:nvSpPr>
        <p:spPr>
          <a:xfrm>
            <a:off x="2124105" y="3635082"/>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1" name="Rectangle 50">
            <a:extLst>
              <a:ext uri="{FF2B5EF4-FFF2-40B4-BE49-F238E27FC236}">
                <a16:creationId xmlns:a16="http://schemas.microsoft.com/office/drawing/2014/main" id="{63DB09CC-F90A-AE1C-DB09-46D25BAF2AD6}"/>
              </a:ext>
            </a:extLst>
          </p:cNvPr>
          <p:cNvSpPr/>
          <p:nvPr/>
        </p:nvSpPr>
        <p:spPr>
          <a:xfrm>
            <a:off x="2713308" y="3635081"/>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2" name="Rectangle 51">
            <a:extLst>
              <a:ext uri="{FF2B5EF4-FFF2-40B4-BE49-F238E27FC236}">
                <a16:creationId xmlns:a16="http://schemas.microsoft.com/office/drawing/2014/main" id="{FEEEA6E1-3785-CC40-17AE-ED6D8D4A2654}"/>
              </a:ext>
            </a:extLst>
          </p:cNvPr>
          <p:cNvSpPr/>
          <p:nvPr/>
        </p:nvSpPr>
        <p:spPr>
          <a:xfrm>
            <a:off x="3302511" y="3635080"/>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3" name="Rectangle 52">
            <a:extLst>
              <a:ext uri="{FF2B5EF4-FFF2-40B4-BE49-F238E27FC236}">
                <a16:creationId xmlns:a16="http://schemas.microsoft.com/office/drawing/2014/main" id="{C2A45255-C6C2-3C2B-8B53-7BF77EB75284}"/>
              </a:ext>
            </a:extLst>
          </p:cNvPr>
          <p:cNvSpPr/>
          <p:nvPr/>
        </p:nvSpPr>
        <p:spPr>
          <a:xfrm>
            <a:off x="3891714" y="3635079"/>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4" name="Rectangle 53">
            <a:extLst>
              <a:ext uri="{FF2B5EF4-FFF2-40B4-BE49-F238E27FC236}">
                <a16:creationId xmlns:a16="http://schemas.microsoft.com/office/drawing/2014/main" id="{55208570-6661-C039-805A-7680C6573F5B}"/>
              </a:ext>
            </a:extLst>
          </p:cNvPr>
          <p:cNvSpPr/>
          <p:nvPr/>
        </p:nvSpPr>
        <p:spPr>
          <a:xfrm>
            <a:off x="4480917" y="3635078"/>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5" name="Rectangle 54">
            <a:extLst>
              <a:ext uri="{FF2B5EF4-FFF2-40B4-BE49-F238E27FC236}">
                <a16:creationId xmlns:a16="http://schemas.microsoft.com/office/drawing/2014/main" id="{C7CEC756-2D7C-2F31-7CB1-9ABCA0E478E9}"/>
              </a:ext>
            </a:extLst>
          </p:cNvPr>
          <p:cNvSpPr/>
          <p:nvPr/>
        </p:nvSpPr>
        <p:spPr>
          <a:xfrm>
            <a:off x="5070120" y="3635077"/>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6" name="Rectangle 55">
            <a:extLst>
              <a:ext uri="{FF2B5EF4-FFF2-40B4-BE49-F238E27FC236}">
                <a16:creationId xmlns:a16="http://schemas.microsoft.com/office/drawing/2014/main" id="{5F621EA8-FC4E-B5DE-250B-0B2BA8FF728D}"/>
              </a:ext>
            </a:extLst>
          </p:cNvPr>
          <p:cNvSpPr/>
          <p:nvPr/>
        </p:nvSpPr>
        <p:spPr>
          <a:xfrm>
            <a:off x="5659323" y="3635076"/>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7" name="Rectangle 56">
            <a:extLst>
              <a:ext uri="{FF2B5EF4-FFF2-40B4-BE49-F238E27FC236}">
                <a16:creationId xmlns:a16="http://schemas.microsoft.com/office/drawing/2014/main" id="{522B4ABC-D670-002C-1879-ACC58EB94EE0}"/>
              </a:ext>
            </a:extLst>
          </p:cNvPr>
          <p:cNvSpPr/>
          <p:nvPr/>
        </p:nvSpPr>
        <p:spPr>
          <a:xfrm>
            <a:off x="6248526" y="3635075"/>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8" name="Google Shape;336;p36">
            <a:extLst>
              <a:ext uri="{FF2B5EF4-FFF2-40B4-BE49-F238E27FC236}">
                <a16:creationId xmlns:a16="http://schemas.microsoft.com/office/drawing/2014/main" id="{B0DF342B-9D15-73E3-80F6-8117A370BEF2}"/>
              </a:ext>
            </a:extLst>
          </p:cNvPr>
          <p:cNvSpPr txBox="1">
            <a:spLocks/>
          </p:cNvSpPr>
          <p:nvPr/>
        </p:nvSpPr>
        <p:spPr>
          <a:xfrm>
            <a:off x="1192722" y="3705520"/>
            <a:ext cx="702337"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600" dirty="0">
                <a:solidFill>
                  <a:schemeClr val="accent3"/>
                </a:solidFill>
                <a:latin typeface="Montserrat SemiBold" pitchFamily="2" charset="0"/>
              </a:rPr>
              <a:t>List</a:t>
            </a:r>
          </a:p>
        </p:txBody>
      </p:sp>
      <p:sp>
        <p:nvSpPr>
          <p:cNvPr id="59" name="Google Shape;336;p36">
            <a:extLst>
              <a:ext uri="{FF2B5EF4-FFF2-40B4-BE49-F238E27FC236}">
                <a16:creationId xmlns:a16="http://schemas.microsoft.com/office/drawing/2014/main" id="{A2BFB8CB-A990-1E93-D9B3-C0C63B699FD1}"/>
              </a:ext>
            </a:extLst>
          </p:cNvPr>
          <p:cNvSpPr txBox="1">
            <a:spLocks/>
          </p:cNvSpPr>
          <p:nvPr/>
        </p:nvSpPr>
        <p:spPr>
          <a:xfrm>
            <a:off x="2278877" y="2967411"/>
            <a:ext cx="4350524"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latin typeface="Montserrat SemiBold" pitchFamily="2" charset="0"/>
              </a:rPr>
              <a:t>Retrieve count from hash table</a:t>
            </a:r>
          </a:p>
        </p:txBody>
      </p:sp>
      <p:sp>
        <p:nvSpPr>
          <p:cNvPr id="60" name="Rectangle 59">
            <a:extLst>
              <a:ext uri="{FF2B5EF4-FFF2-40B4-BE49-F238E27FC236}">
                <a16:creationId xmlns:a16="http://schemas.microsoft.com/office/drawing/2014/main" id="{22168301-5AAF-6657-9DDE-B88FA6E6B7E4}"/>
              </a:ext>
            </a:extLst>
          </p:cNvPr>
          <p:cNvSpPr/>
          <p:nvPr/>
        </p:nvSpPr>
        <p:spPr>
          <a:xfrm>
            <a:off x="2124105" y="2274955"/>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a:t>
            </a:r>
            <a:endParaRPr lang="en-SG" sz="1800" dirty="0">
              <a:latin typeface="Montserrat SemiBold" pitchFamily="2" charset="0"/>
              <a:cs typeface="Poppins" panose="00000500000000000000" pitchFamily="2" charset="0"/>
            </a:endParaRPr>
          </a:p>
        </p:txBody>
      </p:sp>
      <p:sp>
        <p:nvSpPr>
          <p:cNvPr id="2" name="Rectangle 1">
            <a:extLst>
              <a:ext uri="{FF2B5EF4-FFF2-40B4-BE49-F238E27FC236}">
                <a16:creationId xmlns:a16="http://schemas.microsoft.com/office/drawing/2014/main" id="{3D4E3860-69FC-02E6-49BB-05D14AFE0265}"/>
              </a:ext>
            </a:extLst>
          </p:cNvPr>
          <p:cNvSpPr/>
          <p:nvPr/>
        </p:nvSpPr>
        <p:spPr>
          <a:xfrm>
            <a:off x="2712084" y="3635075"/>
            <a:ext cx="521054" cy="521054"/>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5</a:t>
            </a:r>
            <a:endParaRPr lang="en-SG" sz="1800" dirty="0">
              <a:latin typeface="Montserrat SemiBold" pitchFamily="2" charset="0"/>
              <a:cs typeface="Poppins" panose="00000500000000000000" pitchFamily="2" charset="0"/>
            </a:endParaRPr>
          </a:p>
        </p:txBody>
      </p:sp>
      <p:sp>
        <p:nvSpPr>
          <p:cNvPr id="12" name="Rectangle 11">
            <a:extLst>
              <a:ext uri="{FF2B5EF4-FFF2-40B4-BE49-F238E27FC236}">
                <a16:creationId xmlns:a16="http://schemas.microsoft.com/office/drawing/2014/main" id="{254D9915-704D-8E30-B0A5-32180CD75A79}"/>
              </a:ext>
            </a:extLst>
          </p:cNvPr>
          <p:cNvSpPr/>
          <p:nvPr/>
        </p:nvSpPr>
        <p:spPr>
          <a:xfrm>
            <a:off x="2717742" y="2274955"/>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4</a:t>
            </a:r>
            <a:endParaRPr lang="en-SG" sz="1800" dirty="0">
              <a:latin typeface="Montserrat SemiBold" pitchFamily="2" charset="0"/>
              <a:cs typeface="Poppins" panose="00000500000000000000" pitchFamily="2" charset="0"/>
            </a:endParaRPr>
          </a:p>
        </p:txBody>
      </p:sp>
      <p:sp>
        <p:nvSpPr>
          <p:cNvPr id="13" name="Rectangle 12">
            <a:extLst>
              <a:ext uri="{FF2B5EF4-FFF2-40B4-BE49-F238E27FC236}">
                <a16:creationId xmlns:a16="http://schemas.microsoft.com/office/drawing/2014/main" id="{EE50FD55-19AC-E578-88A6-355C072A7CF4}"/>
              </a:ext>
            </a:extLst>
          </p:cNvPr>
          <p:cNvSpPr/>
          <p:nvPr/>
        </p:nvSpPr>
        <p:spPr>
          <a:xfrm>
            <a:off x="3306388" y="3635075"/>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16" name="Rectangle 15">
            <a:extLst>
              <a:ext uri="{FF2B5EF4-FFF2-40B4-BE49-F238E27FC236}">
                <a16:creationId xmlns:a16="http://schemas.microsoft.com/office/drawing/2014/main" id="{323018D1-417F-AB1C-B177-D3ACA295E035}"/>
              </a:ext>
            </a:extLst>
          </p:cNvPr>
          <p:cNvSpPr/>
          <p:nvPr/>
        </p:nvSpPr>
        <p:spPr>
          <a:xfrm>
            <a:off x="2120228" y="3635075"/>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3</a:t>
            </a:r>
            <a:endParaRPr lang="en-SG" sz="1800" dirty="0">
              <a:latin typeface="Montserrat SemiBold" pitchFamily="2" charset="0"/>
              <a:cs typeface="Poppins" panose="00000500000000000000" pitchFamily="2" charset="0"/>
            </a:endParaRPr>
          </a:p>
        </p:txBody>
      </p:sp>
    </p:spTree>
    <p:extLst>
      <p:ext uri="{BB962C8B-B14F-4D97-AF65-F5344CB8AC3E}">
        <p14:creationId xmlns:p14="http://schemas.microsoft.com/office/powerpoint/2010/main" val="16092208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 name="Rectangle 32">
            <a:extLst>
              <a:ext uri="{FF2B5EF4-FFF2-40B4-BE49-F238E27FC236}">
                <a16:creationId xmlns:a16="http://schemas.microsoft.com/office/drawing/2014/main" id="{0E65F7E1-65F3-B24B-F045-5A55ECC8DD4D}"/>
              </a:ext>
            </a:extLst>
          </p:cNvPr>
          <p:cNvSpPr/>
          <p:nvPr/>
        </p:nvSpPr>
        <p:spPr>
          <a:xfrm>
            <a:off x="2124105" y="1662552"/>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 name="Rectangle 34">
            <a:extLst>
              <a:ext uri="{FF2B5EF4-FFF2-40B4-BE49-F238E27FC236}">
                <a16:creationId xmlns:a16="http://schemas.microsoft.com/office/drawing/2014/main" id="{CCD693E8-D94E-A76F-20C8-57576C751FC6}"/>
              </a:ext>
            </a:extLst>
          </p:cNvPr>
          <p:cNvSpPr/>
          <p:nvPr/>
        </p:nvSpPr>
        <p:spPr>
          <a:xfrm>
            <a:off x="2713308" y="1662551"/>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6" name="Rectangle 35">
            <a:extLst>
              <a:ext uri="{FF2B5EF4-FFF2-40B4-BE49-F238E27FC236}">
                <a16:creationId xmlns:a16="http://schemas.microsoft.com/office/drawing/2014/main" id="{3B96FE0C-A5F1-8942-AF34-D5ABCC7CC2E4}"/>
              </a:ext>
            </a:extLst>
          </p:cNvPr>
          <p:cNvSpPr/>
          <p:nvPr/>
        </p:nvSpPr>
        <p:spPr>
          <a:xfrm>
            <a:off x="3302511" y="1662550"/>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7" name="Rectangle 36">
            <a:extLst>
              <a:ext uri="{FF2B5EF4-FFF2-40B4-BE49-F238E27FC236}">
                <a16:creationId xmlns:a16="http://schemas.microsoft.com/office/drawing/2014/main" id="{ECA67A7E-C47B-7704-00D1-59E16A2264B4}"/>
              </a:ext>
            </a:extLst>
          </p:cNvPr>
          <p:cNvSpPr/>
          <p:nvPr/>
        </p:nvSpPr>
        <p:spPr>
          <a:xfrm>
            <a:off x="3891714" y="1662549"/>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8" name="Rectangle 37">
            <a:extLst>
              <a:ext uri="{FF2B5EF4-FFF2-40B4-BE49-F238E27FC236}">
                <a16:creationId xmlns:a16="http://schemas.microsoft.com/office/drawing/2014/main" id="{AB5897BA-678C-05D9-D3E9-0D9DD890ADB9}"/>
              </a:ext>
            </a:extLst>
          </p:cNvPr>
          <p:cNvSpPr/>
          <p:nvPr/>
        </p:nvSpPr>
        <p:spPr>
          <a:xfrm>
            <a:off x="4480917" y="1662548"/>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 name="Rectangle 38">
            <a:extLst>
              <a:ext uri="{FF2B5EF4-FFF2-40B4-BE49-F238E27FC236}">
                <a16:creationId xmlns:a16="http://schemas.microsoft.com/office/drawing/2014/main" id="{7E20175A-62EA-A743-2C5F-60E8A03A91C2}"/>
              </a:ext>
            </a:extLst>
          </p:cNvPr>
          <p:cNvSpPr/>
          <p:nvPr/>
        </p:nvSpPr>
        <p:spPr>
          <a:xfrm>
            <a:off x="5070120" y="1662547"/>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0" name="Rectangle 39">
            <a:extLst>
              <a:ext uri="{FF2B5EF4-FFF2-40B4-BE49-F238E27FC236}">
                <a16:creationId xmlns:a16="http://schemas.microsoft.com/office/drawing/2014/main" id="{33D6DE0B-3AB7-CC24-8CAD-41A1F1E066EA}"/>
              </a:ext>
            </a:extLst>
          </p:cNvPr>
          <p:cNvSpPr/>
          <p:nvPr/>
        </p:nvSpPr>
        <p:spPr>
          <a:xfrm>
            <a:off x="5659323" y="1662546"/>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1" name="Rectangle 40">
            <a:extLst>
              <a:ext uri="{FF2B5EF4-FFF2-40B4-BE49-F238E27FC236}">
                <a16:creationId xmlns:a16="http://schemas.microsoft.com/office/drawing/2014/main" id="{4DEF0F1A-95E2-1665-F221-8081753CDDC9}"/>
              </a:ext>
            </a:extLst>
          </p:cNvPr>
          <p:cNvSpPr/>
          <p:nvPr/>
        </p:nvSpPr>
        <p:spPr>
          <a:xfrm>
            <a:off x="6248526" y="1662545"/>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2" name="Rectangle 41">
            <a:extLst>
              <a:ext uri="{FF2B5EF4-FFF2-40B4-BE49-F238E27FC236}">
                <a16:creationId xmlns:a16="http://schemas.microsoft.com/office/drawing/2014/main" id="{486CA2CD-32B5-19B6-8FFA-03A11508F66B}"/>
              </a:ext>
            </a:extLst>
          </p:cNvPr>
          <p:cNvSpPr/>
          <p:nvPr/>
        </p:nvSpPr>
        <p:spPr>
          <a:xfrm>
            <a:off x="2124105" y="2282474"/>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3" name="Rectangle 42">
            <a:extLst>
              <a:ext uri="{FF2B5EF4-FFF2-40B4-BE49-F238E27FC236}">
                <a16:creationId xmlns:a16="http://schemas.microsoft.com/office/drawing/2014/main" id="{0792ADE9-79F9-4341-C426-7807D59BFB16}"/>
              </a:ext>
            </a:extLst>
          </p:cNvPr>
          <p:cNvSpPr/>
          <p:nvPr/>
        </p:nvSpPr>
        <p:spPr>
          <a:xfrm>
            <a:off x="2713308" y="2282473"/>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4" name="Rectangle 43">
            <a:extLst>
              <a:ext uri="{FF2B5EF4-FFF2-40B4-BE49-F238E27FC236}">
                <a16:creationId xmlns:a16="http://schemas.microsoft.com/office/drawing/2014/main" id="{A0F77D10-8E8A-8D65-A39F-5DAA386A90E6}"/>
              </a:ext>
            </a:extLst>
          </p:cNvPr>
          <p:cNvSpPr/>
          <p:nvPr/>
        </p:nvSpPr>
        <p:spPr>
          <a:xfrm>
            <a:off x="3302511" y="2282472"/>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5" name="Rectangle 44">
            <a:extLst>
              <a:ext uri="{FF2B5EF4-FFF2-40B4-BE49-F238E27FC236}">
                <a16:creationId xmlns:a16="http://schemas.microsoft.com/office/drawing/2014/main" id="{5D8A8427-526A-884D-3342-5CC1CFECEC71}"/>
              </a:ext>
            </a:extLst>
          </p:cNvPr>
          <p:cNvSpPr/>
          <p:nvPr/>
        </p:nvSpPr>
        <p:spPr>
          <a:xfrm>
            <a:off x="3891714" y="2282471"/>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6" name="Rectangle 45">
            <a:extLst>
              <a:ext uri="{FF2B5EF4-FFF2-40B4-BE49-F238E27FC236}">
                <a16:creationId xmlns:a16="http://schemas.microsoft.com/office/drawing/2014/main" id="{0753E03D-721A-8B46-9E0D-FAE74BE38438}"/>
              </a:ext>
            </a:extLst>
          </p:cNvPr>
          <p:cNvSpPr/>
          <p:nvPr/>
        </p:nvSpPr>
        <p:spPr>
          <a:xfrm>
            <a:off x="4480917" y="2282470"/>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7" name="Rectangle 46">
            <a:extLst>
              <a:ext uri="{FF2B5EF4-FFF2-40B4-BE49-F238E27FC236}">
                <a16:creationId xmlns:a16="http://schemas.microsoft.com/office/drawing/2014/main" id="{3C562A7D-DEC3-3073-9355-2932ED358D04}"/>
              </a:ext>
            </a:extLst>
          </p:cNvPr>
          <p:cNvSpPr/>
          <p:nvPr/>
        </p:nvSpPr>
        <p:spPr>
          <a:xfrm>
            <a:off x="5070120" y="2282469"/>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8" name="Rectangle 47">
            <a:extLst>
              <a:ext uri="{FF2B5EF4-FFF2-40B4-BE49-F238E27FC236}">
                <a16:creationId xmlns:a16="http://schemas.microsoft.com/office/drawing/2014/main" id="{AF12E719-158E-B1D3-5A08-C6F153846161}"/>
              </a:ext>
            </a:extLst>
          </p:cNvPr>
          <p:cNvSpPr/>
          <p:nvPr/>
        </p:nvSpPr>
        <p:spPr>
          <a:xfrm>
            <a:off x="5659323" y="2282468"/>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9" name="Rectangle 48">
            <a:extLst>
              <a:ext uri="{FF2B5EF4-FFF2-40B4-BE49-F238E27FC236}">
                <a16:creationId xmlns:a16="http://schemas.microsoft.com/office/drawing/2014/main" id="{B8450F57-C75C-1BA2-6B08-19D750AE902F}"/>
              </a:ext>
            </a:extLst>
          </p:cNvPr>
          <p:cNvSpPr/>
          <p:nvPr/>
        </p:nvSpPr>
        <p:spPr>
          <a:xfrm>
            <a:off x="6248526" y="2282467"/>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71</a:t>
            </a:fld>
            <a:endParaRPr/>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47890"/>
            <a:ext cx="754802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2000" dirty="0">
              <a:latin typeface="Montserrat SemiBold" pitchFamily="2" charset="0"/>
            </a:endParaRPr>
          </a:p>
        </p:txBody>
      </p:sp>
      <p:sp>
        <p:nvSpPr>
          <p:cNvPr id="3" name="Rectangle 2">
            <a:extLst>
              <a:ext uri="{FF2B5EF4-FFF2-40B4-BE49-F238E27FC236}">
                <a16:creationId xmlns:a16="http://schemas.microsoft.com/office/drawing/2014/main" id="{8180B180-8521-E91F-BD37-63C6D83724C3}"/>
              </a:ext>
            </a:extLst>
          </p:cNvPr>
          <p:cNvSpPr/>
          <p:nvPr/>
        </p:nvSpPr>
        <p:spPr>
          <a:xfrm>
            <a:off x="3959863" y="721975"/>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5</a:t>
            </a:r>
            <a:endParaRPr lang="en-SG" sz="1800" dirty="0">
              <a:latin typeface="Montserrat SemiBold" pitchFamily="2" charset="0"/>
              <a:cs typeface="Poppins" panose="00000500000000000000" pitchFamily="2" charset="0"/>
            </a:endParaRPr>
          </a:p>
        </p:txBody>
      </p:sp>
      <p:sp>
        <p:nvSpPr>
          <p:cNvPr id="4" name="Rectangle 3">
            <a:extLst>
              <a:ext uri="{FF2B5EF4-FFF2-40B4-BE49-F238E27FC236}">
                <a16:creationId xmlns:a16="http://schemas.microsoft.com/office/drawing/2014/main" id="{F243B6E1-78A5-A788-6D84-97734A44F503}"/>
              </a:ext>
            </a:extLst>
          </p:cNvPr>
          <p:cNvSpPr/>
          <p:nvPr/>
        </p:nvSpPr>
        <p:spPr>
          <a:xfrm>
            <a:off x="2713308" y="1655033"/>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5" name="Rectangle 4">
            <a:extLst>
              <a:ext uri="{FF2B5EF4-FFF2-40B4-BE49-F238E27FC236}">
                <a16:creationId xmlns:a16="http://schemas.microsoft.com/office/drawing/2014/main" id="{96B4758E-06D2-3D99-190A-DA4BB1128821}"/>
              </a:ext>
            </a:extLst>
          </p:cNvPr>
          <p:cNvSpPr/>
          <p:nvPr/>
        </p:nvSpPr>
        <p:spPr>
          <a:xfrm>
            <a:off x="3366226" y="721975"/>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5</a:t>
            </a:r>
            <a:endParaRPr lang="en-SG" sz="1800" dirty="0">
              <a:latin typeface="Montserrat SemiBold" pitchFamily="2" charset="0"/>
              <a:cs typeface="Poppins" panose="00000500000000000000" pitchFamily="2" charset="0"/>
            </a:endParaRPr>
          </a:p>
        </p:txBody>
      </p:sp>
      <p:sp>
        <p:nvSpPr>
          <p:cNvPr id="7" name="Rectangle 6">
            <a:extLst>
              <a:ext uri="{FF2B5EF4-FFF2-40B4-BE49-F238E27FC236}">
                <a16:creationId xmlns:a16="http://schemas.microsoft.com/office/drawing/2014/main" id="{F8C430C4-4724-172E-04AC-184838F0C78C}"/>
              </a:ext>
            </a:extLst>
          </p:cNvPr>
          <p:cNvSpPr/>
          <p:nvPr/>
        </p:nvSpPr>
        <p:spPr>
          <a:xfrm>
            <a:off x="2709431" y="1658793"/>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8" name="Rectangle 7">
            <a:extLst>
              <a:ext uri="{FF2B5EF4-FFF2-40B4-BE49-F238E27FC236}">
                <a16:creationId xmlns:a16="http://schemas.microsoft.com/office/drawing/2014/main" id="{C77E46BF-4AEF-6A06-C59F-480014DC3352}"/>
              </a:ext>
            </a:extLst>
          </p:cNvPr>
          <p:cNvSpPr/>
          <p:nvPr/>
        </p:nvSpPr>
        <p:spPr>
          <a:xfrm>
            <a:off x="2781457" y="721975"/>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3</a:t>
            </a:r>
            <a:endParaRPr lang="en-SG" sz="1800" dirty="0">
              <a:latin typeface="Montserrat SemiBold" pitchFamily="2" charset="0"/>
              <a:cs typeface="Poppins" panose="00000500000000000000" pitchFamily="2" charset="0"/>
            </a:endParaRPr>
          </a:p>
        </p:txBody>
      </p:sp>
      <p:sp>
        <p:nvSpPr>
          <p:cNvPr id="9" name="Rectangle 8">
            <a:extLst>
              <a:ext uri="{FF2B5EF4-FFF2-40B4-BE49-F238E27FC236}">
                <a16:creationId xmlns:a16="http://schemas.microsoft.com/office/drawing/2014/main" id="{4D57341C-801C-DBC9-8A6B-8C43AEBBA6E2}"/>
              </a:ext>
            </a:extLst>
          </p:cNvPr>
          <p:cNvSpPr/>
          <p:nvPr/>
        </p:nvSpPr>
        <p:spPr>
          <a:xfrm>
            <a:off x="2709431" y="1658791"/>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10" name="Rectangle 9">
            <a:extLst>
              <a:ext uri="{FF2B5EF4-FFF2-40B4-BE49-F238E27FC236}">
                <a16:creationId xmlns:a16="http://schemas.microsoft.com/office/drawing/2014/main" id="{A73721EE-DDAB-84EC-8A50-7DF4B0DC1E77}"/>
              </a:ext>
            </a:extLst>
          </p:cNvPr>
          <p:cNvSpPr/>
          <p:nvPr/>
        </p:nvSpPr>
        <p:spPr>
          <a:xfrm>
            <a:off x="2196688" y="721975"/>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3</a:t>
            </a:r>
            <a:endParaRPr lang="en-SG" sz="1800" dirty="0">
              <a:latin typeface="Montserrat SemiBold" pitchFamily="2" charset="0"/>
              <a:cs typeface="Poppins" panose="00000500000000000000" pitchFamily="2" charset="0"/>
            </a:endParaRPr>
          </a:p>
        </p:txBody>
      </p:sp>
      <p:sp>
        <p:nvSpPr>
          <p:cNvPr id="11" name="Rectangle 10">
            <a:extLst>
              <a:ext uri="{FF2B5EF4-FFF2-40B4-BE49-F238E27FC236}">
                <a16:creationId xmlns:a16="http://schemas.microsoft.com/office/drawing/2014/main" id="{171CDBD7-FABA-C271-0C90-B07988030597}"/>
              </a:ext>
            </a:extLst>
          </p:cNvPr>
          <p:cNvSpPr/>
          <p:nvPr/>
        </p:nvSpPr>
        <p:spPr>
          <a:xfrm>
            <a:off x="2712084" y="1649069"/>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14" name="Google Shape;336;p36">
            <a:extLst>
              <a:ext uri="{FF2B5EF4-FFF2-40B4-BE49-F238E27FC236}">
                <a16:creationId xmlns:a16="http://schemas.microsoft.com/office/drawing/2014/main" id="{D3A11311-595F-75D4-8C2F-3466D717F257}"/>
              </a:ext>
            </a:extLst>
          </p:cNvPr>
          <p:cNvSpPr txBox="1">
            <a:spLocks/>
          </p:cNvSpPr>
          <p:nvPr/>
        </p:nvSpPr>
        <p:spPr>
          <a:xfrm>
            <a:off x="1192722" y="1719507"/>
            <a:ext cx="702337"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600" dirty="0">
                <a:solidFill>
                  <a:schemeClr val="accent3"/>
                </a:solidFill>
                <a:latin typeface="Montserrat SemiBold" pitchFamily="2" charset="0"/>
              </a:rPr>
              <a:t>Key</a:t>
            </a:r>
          </a:p>
        </p:txBody>
      </p:sp>
      <p:sp>
        <p:nvSpPr>
          <p:cNvPr id="15" name="Google Shape;336;p36">
            <a:extLst>
              <a:ext uri="{FF2B5EF4-FFF2-40B4-BE49-F238E27FC236}">
                <a16:creationId xmlns:a16="http://schemas.microsoft.com/office/drawing/2014/main" id="{2A874F90-680A-3960-6F29-B9B86FB1462C}"/>
              </a:ext>
            </a:extLst>
          </p:cNvPr>
          <p:cNvSpPr txBox="1">
            <a:spLocks/>
          </p:cNvSpPr>
          <p:nvPr/>
        </p:nvSpPr>
        <p:spPr>
          <a:xfrm>
            <a:off x="1192722" y="2352912"/>
            <a:ext cx="702337"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600" dirty="0">
                <a:solidFill>
                  <a:schemeClr val="accent3"/>
                </a:solidFill>
                <a:latin typeface="Montserrat SemiBold" pitchFamily="2" charset="0"/>
              </a:rPr>
              <a:t>Val</a:t>
            </a:r>
          </a:p>
        </p:txBody>
      </p:sp>
      <p:sp>
        <p:nvSpPr>
          <p:cNvPr id="50" name="Rectangle 49">
            <a:extLst>
              <a:ext uri="{FF2B5EF4-FFF2-40B4-BE49-F238E27FC236}">
                <a16:creationId xmlns:a16="http://schemas.microsoft.com/office/drawing/2014/main" id="{DC903C92-0231-3F49-FE4B-404CF554F695}"/>
              </a:ext>
            </a:extLst>
          </p:cNvPr>
          <p:cNvSpPr/>
          <p:nvPr/>
        </p:nvSpPr>
        <p:spPr>
          <a:xfrm>
            <a:off x="2124105" y="3635082"/>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1" name="Rectangle 50">
            <a:extLst>
              <a:ext uri="{FF2B5EF4-FFF2-40B4-BE49-F238E27FC236}">
                <a16:creationId xmlns:a16="http://schemas.microsoft.com/office/drawing/2014/main" id="{63DB09CC-F90A-AE1C-DB09-46D25BAF2AD6}"/>
              </a:ext>
            </a:extLst>
          </p:cNvPr>
          <p:cNvSpPr/>
          <p:nvPr/>
        </p:nvSpPr>
        <p:spPr>
          <a:xfrm>
            <a:off x="2713308" y="3635081"/>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2" name="Rectangle 51">
            <a:extLst>
              <a:ext uri="{FF2B5EF4-FFF2-40B4-BE49-F238E27FC236}">
                <a16:creationId xmlns:a16="http://schemas.microsoft.com/office/drawing/2014/main" id="{FEEEA6E1-3785-CC40-17AE-ED6D8D4A2654}"/>
              </a:ext>
            </a:extLst>
          </p:cNvPr>
          <p:cNvSpPr/>
          <p:nvPr/>
        </p:nvSpPr>
        <p:spPr>
          <a:xfrm>
            <a:off x="3302511" y="3635080"/>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3" name="Rectangle 52">
            <a:extLst>
              <a:ext uri="{FF2B5EF4-FFF2-40B4-BE49-F238E27FC236}">
                <a16:creationId xmlns:a16="http://schemas.microsoft.com/office/drawing/2014/main" id="{C2A45255-C6C2-3C2B-8B53-7BF77EB75284}"/>
              </a:ext>
            </a:extLst>
          </p:cNvPr>
          <p:cNvSpPr/>
          <p:nvPr/>
        </p:nvSpPr>
        <p:spPr>
          <a:xfrm>
            <a:off x="3891714" y="3635079"/>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4" name="Rectangle 53">
            <a:extLst>
              <a:ext uri="{FF2B5EF4-FFF2-40B4-BE49-F238E27FC236}">
                <a16:creationId xmlns:a16="http://schemas.microsoft.com/office/drawing/2014/main" id="{55208570-6661-C039-805A-7680C6573F5B}"/>
              </a:ext>
            </a:extLst>
          </p:cNvPr>
          <p:cNvSpPr/>
          <p:nvPr/>
        </p:nvSpPr>
        <p:spPr>
          <a:xfrm>
            <a:off x="4480917" y="3635078"/>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5" name="Rectangle 54">
            <a:extLst>
              <a:ext uri="{FF2B5EF4-FFF2-40B4-BE49-F238E27FC236}">
                <a16:creationId xmlns:a16="http://schemas.microsoft.com/office/drawing/2014/main" id="{C7CEC756-2D7C-2F31-7CB1-9ABCA0E478E9}"/>
              </a:ext>
            </a:extLst>
          </p:cNvPr>
          <p:cNvSpPr/>
          <p:nvPr/>
        </p:nvSpPr>
        <p:spPr>
          <a:xfrm>
            <a:off x="5070120" y="3635077"/>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6" name="Rectangle 55">
            <a:extLst>
              <a:ext uri="{FF2B5EF4-FFF2-40B4-BE49-F238E27FC236}">
                <a16:creationId xmlns:a16="http://schemas.microsoft.com/office/drawing/2014/main" id="{5F621EA8-FC4E-B5DE-250B-0B2BA8FF728D}"/>
              </a:ext>
            </a:extLst>
          </p:cNvPr>
          <p:cNvSpPr/>
          <p:nvPr/>
        </p:nvSpPr>
        <p:spPr>
          <a:xfrm>
            <a:off x="5659323" y="3635076"/>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7" name="Rectangle 56">
            <a:extLst>
              <a:ext uri="{FF2B5EF4-FFF2-40B4-BE49-F238E27FC236}">
                <a16:creationId xmlns:a16="http://schemas.microsoft.com/office/drawing/2014/main" id="{522B4ABC-D670-002C-1879-ACC58EB94EE0}"/>
              </a:ext>
            </a:extLst>
          </p:cNvPr>
          <p:cNvSpPr/>
          <p:nvPr/>
        </p:nvSpPr>
        <p:spPr>
          <a:xfrm>
            <a:off x="6248526" y="3635075"/>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8" name="Google Shape;336;p36">
            <a:extLst>
              <a:ext uri="{FF2B5EF4-FFF2-40B4-BE49-F238E27FC236}">
                <a16:creationId xmlns:a16="http://schemas.microsoft.com/office/drawing/2014/main" id="{B0DF342B-9D15-73E3-80F6-8117A370BEF2}"/>
              </a:ext>
            </a:extLst>
          </p:cNvPr>
          <p:cNvSpPr txBox="1">
            <a:spLocks/>
          </p:cNvSpPr>
          <p:nvPr/>
        </p:nvSpPr>
        <p:spPr>
          <a:xfrm>
            <a:off x="1192722" y="3705520"/>
            <a:ext cx="702337"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600" dirty="0">
                <a:solidFill>
                  <a:schemeClr val="accent3"/>
                </a:solidFill>
                <a:latin typeface="Montserrat SemiBold" pitchFamily="2" charset="0"/>
              </a:rPr>
              <a:t>List</a:t>
            </a:r>
          </a:p>
        </p:txBody>
      </p:sp>
      <p:sp>
        <p:nvSpPr>
          <p:cNvPr id="59" name="Google Shape;336;p36">
            <a:extLst>
              <a:ext uri="{FF2B5EF4-FFF2-40B4-BE49-F238E27FC236}">
                <a16:creationId xmlns:a16="http://schemas.microsoft.com/office/drawing/2014/main" id="{A2BFB8CB-A990-1E93-D9B3-C0C63B699FD1}"/>
              </a:ext>
            </a:extLst>
          </p:cNvPr>
          <p:cNvSpPr txBox="1">
            <a:spLocks/>
          </p:cNvSpPr>
          <p:nvPr/>
        </p:nvSpPr>
        <p:spPr>
          <a:xfrm>
            <a:off x="2278877" y="2967411"/>
            <a:ext cx="4350524"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latin typeface="Montserrat SemiBold" pitchFamily="2" charset="0"/>
              </a:rPr>
              <a:t>Retrieve count from hash table</a:t>
            </a:r>
          </a:p>
        </p:txBody>
      </p:sp>
      <p:sp>
        <p:nvSpPr>
          <p:cNvPr id="2" name="Rectangle 1">
            <a:extLst>
              <a:ext uri="{FF2B5EF4-FFF2-40B4-BE49-F238E27FC236}">
                <a16:creationId xmlns:a16="http://schemas.microsoft.com/office/drawing/2014/main" id="{3D4E3860-69FC-02E6-49BB-05D14AFE0265}"/>
              </a:ext>
            </a:extLst>
          </p:cNvPr>
          <p:cNvSpPr/>
          <p:nvPr/>
        </p:nvSpPr>
        <p:spPr>
          <a:xfrm>
            <a:off x="2712084" y="3635075"/>
            <a:ext cx="521054" cy="521054"/>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5</a:t>
            </a:r>
            <a:endParaRPr lang="en-SG" sz="1800" dirty="0">
              <a:latin typeface="Montserrat SemiBold" pitchFamily="2" charset="0"/>
              <a:cs typeface="Poppins" panose="00000500000000000000" pitchFamily="2" charset="0"/>
            </a:endParaRPr>
          </a:p>
        </p:txBody>
      </p:sp>
      <p:sp>
        <p:nvSpPr>
          <p:cNvPr id="12" name="Rectangle 11">
            <a:extLst>
              <a:ext uri="{FF2B5EF4-FFF2-40B4-BE49-F238E27FC236}">
                <a16:creationId xmlns:a16="http://schemas.microsoft.com/office/drawing/2014/main" id="{254D9915-704D-8E30-B0A5-32180CD75A79}"/>
              </a:ext>
            </a:extLst>
          </p:cNvPr>
          <p:cNvSpPr/>
          <p:nvPr/>
        </p:nvSpPr>
        <p:spPr>
          <a:xfrm>
            <a:off x="2717742" y="2274955"/>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4</a:t>
            </a:r>
            <a:endParaRPr lang="en-SG" sz="1800" dirty="0">
              <a:latin typeface="Montserrat SemiBold" pitchFamily="2" charset="0"/>
              <a:cs typeface="Poppins" panose="00000500000000000000" pitchFamily="2" charset="0"/>
            </a:endParaRPr>
          </a:p>
        </p:txBody>
      </p:sp>
      <p:sp>
        <p:nvSpPr>
          <p:cNvPr id="13" name="Rectangle 12">
            <a:extLst>
              <a:ext uri="{FF2B5EF4-FFF2-40B4-BE49-F238E27FC236}">
                <a16:creationId xmlns:a16="http://schemas.microsoft.com/office/drawing/2014/main" id="{EE50FD55-19AC-E578-88A6-355C072A7CF4}"/>
              </a:ext>
            </a:extLst>
          </p:cNvPr>
          <p:cNvSpPr/>
          <p:nvPr/>
        </p:nvSpPr>
        <p:spPr>
          <a:xfrm>
            <a:off x="3306388" y="3635075"/>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16" name="Rectangle 15">
            <a:extLst>
              <a:ext uri="{FF2B5EF4-FFF2-40B4-BE49-F238E27FC236}">
                <a16:creationId xmlns:a16="http://schemas.microsoft.com/office/drawing/2014/main" id="{323018D1-417F-AB1C-B177-D3ACA295E035}"/>
              </a:ext>
            </a:extLst>
          </p:cNvPr>
          <p:cNvSpPr/>
          <p:nvPr/>
        </p:nvSpPr>
        <p:spPr>
          <a:xfrm>
            <a:off x="2120228" y="3635075"/>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3</a:t>
            </a:r>
            <a:endParaRPr lang="en-SG" sz="1800" dirty="0">
              <a:latin typeface="Montserrat SemiBold" pitchFamily="2" charset="0"/>
              <a:cs typeface="Poppins" panose="00000500000000000000" pitchFamily="2" charset="0"/>
            </a:endParaRPr>
          </a:p>
        </p:txBody>
      </p:sp>
    </p:spTree>
    <p:extLst>
      <p:ext uri="{BB962C8B-B14F-4D97-AF65-F5344CB8AC3E}">
        <p14:creationId xmlns:p14="http://schemas.microsoft.com/office/powerpoint/2010/main" val="13463037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 name="Rectangle 32">
            <a:extLst>
              <a:ext uri="{FF2B5EF4-FFF2-40B4-BE49-F238E27FC236}">
                <a16:creationId xmlns:a16="http://schemas.microsoft.com/office/drawing/2014/main" id="{0E65F7E1-65F3-B24B-F045-5A55ECC8DD4D}"/>
              </a:ext>
            </a:extLst>
          </p:cNvPr>
          <p:cNvSpPr/>
          <p:nvPr/>
        </p:nvSpPr>
        <p:spPr>
          <a:xfrm>
            <a:off x="2124105" y="1662552"/>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 name="Rectangle 34">
            <a:extLst>
              <a:ext uri="{FF2B5EF4-FFF2-40B4-BE49-F238E27FC236}">
                <a16:creationId xmlns:a16="http://schemas.microsoft.com/office/drawing/2014/main" id="{CCD693E8-D94E-A76F-20C8-57576C751FC6}"/>
              </a:ext>
            </a:extLst>
          </p:cNvPr>
          <p:cNvSpPr/>
          <p:nvPr/>
        </p:nvSpPr>
        <p:spPr>
          <a:xfrm>
            <a:off x="2713308" y="1662551"/>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6" name="Rectangle 35">
            <a:extLst>
              <a:ext uri="{FF2B5EF4-FFF2-40B4-BE49-F238E27FC236}">
                <a16:creationId xmlns:a16="http://schemas.microsoft.com/office/drawing/2014/main" id="{3B96FE0C-A5F1-8942-AF34-D5ABCC7CC2E4}"/>
              </a:ext>
            </a:extLst>
          </p:cNvPr>
          <p:cNvSpPr/>
          <p:nvPr/>
        </p:nvSpPr>
        <p:spPr>
          <a:xfrm>
            <a:off x="3302511" y="1662550"/>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7" name="Rectangle 36">
            <a:extLst>
              <a:ext uri="{FF2B5EF4-FFF2-40B4-BE49-F238E27FC236}">
                <a16:creationId xmlns:a16="http://schemas.microsoft.com/office/drawing/2014/main" id="{ECA67A7E-C47B-7704-00D1-59E16A2264B4}"/>
              </a:ext>
            </a:extLst>
          </p:cNvPr>
          <p:cNvSpPr/>
          <p:nvPr/>
        </p:nvSpPr>
        <p:spPr>
          <a:xfrm>
            <a:off x="3891714" y="1662549"/>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8" name="Rectangle 37">
            <a:extLst>
              <a:ext uri="{FF2B5EF4-FFF2-40B4-BE49-F238E27FC236}">
                <a16:creationId xmlns:a16="http://schemas.microsoft.com/office/drawing/2014/main" id="{AB5897BA-678C-05D9-D3E9-0D9DD890ADB9}"/>
              </a:ext>
            </a:extLst>
          </p:cNvPr>
          <p:cNvSpPr/>
          <p:nvPr/>
        </p:nvSpPr>
        <p:spPr>
          <a:xfrm>
            <a:off x="4480917" y="1662548"/>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 name="Rectangle 38">
            <a:extLst>
              <a:ext uri="{FF2B5EF4-FFF2-40B4-BE49-F238E27FC236}">
                <a16:creationId xmlns:a16="http://schemas.microsoft.com/office/drawing/2014/main" id="{7E20175A-62EA-A743-2C5F-60E8A03A91C2}"/>
              </a:ext>
            </a:extLst>
          </p:cNvPr>
          <p:cNvSpPr/>
          <p:nvPr/>
        </p:nvSpPr>
        <p:spPr>
          <a:xfrm>
            <a:off x="5070120" y="1662547"/>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0" name="Rectangle 39">
            <a:extLst>
              <a:ext uri="{FF2B5EF4-FFF2-40B4-BE49-F238E27FC236}">
                <a16:creationId xmlns:a16="http://schemas.microsoft.com/office/drawing/2014/main" id="{33D6DE0B-3AB7-CC24-8CAD-41A1F1E066EA}"/>
              </a:ext>
            </a:extLst>
          </p:cNvPr>
          <p:cNvSpPr/>
          <p:nvPr/>
        </p:nvSpPr>
        <p:spPr>
          <a:xfrm>
            <a:off x="5659323" y="1662546"/>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1" name="Rectangle 40">
            <a:extLst>
              <a:ext uri="{FF2B5EF4-FFF2-40B4-BE49-F238E27FC236}">
                <a16:creationId xmlns:a16="http://schemas.microsoft.com/office/drawing/2014/main" id="{4DEF0F1A-95E2-1665-F221-8081753CDDC9}"/>
              </a:ext>
            </a:extLst>
          </p:cNvPr>
          <p:cNvSpPr/>
          <p:nvPr/>
        </p:nvSpPr>
        <p:spPr>
          <a:xfrm>
            <a:off x="6248526" y="1662545"/>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2" name="Rectangle 41">
            <a:extLst>
              <a:ext uri="{FF2B5EF4-FFF2-40B4-BE49-F238E27FC236}">
                <a16:creationId xmlns:a16="http://schemas.microsoft.com/office/drawing/2014/main" id="{486CA2CD-32B5-19B6-8FFA-03A11508F66B}"/>
              </a:ext>
            </a:extLst>
          </p:cNvPr>
          <p:cNvSpPr/>
          <p:nvPr/>
        </p:nvSpPr>
        <p:spPr>
          <a:xfrm>
            <a:off x="2124105" y="2282474"/>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3" name="Rectangle 42">
            <a:extLst>
              <a:ext uri="{FF2B5EF4-FFF2-40B4-BE49-F238E27FC236}">
                <a16:creationId xmlns:a16="http://schemas.microsoft.com/office/drawing/2014/main" id="{0792ADE9-79F9-4341-C426-7807D59BFB16}"/>
              </a:ext>
            </a:extLst>
          </p:cNvPr>
          <p:cNvSpPr/>
          <p:nvPr/>
        </p:nvSpPr>
        <p:spPr>
          <a:xfrm>
            <a:off x="2713308" y="2282473"/>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4" name="Rectangle 43">
            <a:extLst>
              <a:ext uri="{FF2B5EF4-FFF2-40B4-BE49-F238E27FC236}">
                <a16:creationId xmlns:a16="http://schemas.microsoft.com/office/drawing/2014/main" id="{A0F77D10-8E8A-8D65-A39F-5DAA386A90E6}"/>
              </a:ext>
            </a:extLst>
          </p:cNvPr>
          <p:cNvSpPr/>
          <p:nvPr/>
        </p:nvSpPr>
        <p:spPr>
          <a:xfrm>
            <a:off x="3302511" y="2282472"/>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5" name="Rectangle 44">
            <a:extLst>
              <a:ext uri="{FF2B5EF4-FFF2-40B4-BE49-F238E27FC236}">
                <a16:creationId xmlns:a16="http://schemas.microsoft.com/office/drawing/2014/main" id="{5D8A8427-526A-884D-3342-5CC1CFECEC71}"/>
              </a:ext>
            </a:extLst>
          </p:cNvPr>
          <p:cNvSpPr/>
          <p:nvPr/>
        </p:nvSpPr>
        <p:spPr>
          <a:xfrm>
            <a:off x="3891714" y="2282471"/>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6" name="Rectangle 45">
            <a:extLst>
              <a:ext uri="{FF2B5EF4-FFF2-40B4-BE49-F238E27FC236}">
                <a16:creationId xmlns:a16="http://schemas.microsoft.com/office/drawing/2014/main" id="{0753E03D-721A-8B46-9E0D-FAE74BE38438}"/>
              </a:ext>
            </a:extLst>
          </p:cNvPr>
          <p:cNvSpPr/>
          <p:nvPr/>
        </p:nvSpPr>
        <p:spPr>
          <a:xfrm>
            <a:off x="4480917" y="2282470"/>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7" name="Rectangle 46">
            <a:extLst>
              <a:ext uri="{FF2B5EF4-FFF2-40B4-BE49-F238E27FC236}">
                <a16:creationId xmlns:a16="http://schemas.microsoft.com/office/drawing/2014/main" id="{3C562A7D-DEC3-3073-9355-2932ED358D04}"/>
              </a:ext>
            </a:extLst>
          </p:cNvPr>
          <p:cNvSpPr/>
          <p:nvPr/>
        </p:nvSpPr>
        <p:spPr>
          <a:xfrm>
            <a:off x="5070120" y="2282469"/>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8" name="Rectangle 47">
            <a:extLst>
              <a:ext uri="{FF2B5EF4-FFF2-40B4-BE49-F238E27FC236}">
                <a16:creationId xmlns:a16="http://schemas.microsoft.com/office/drawing/2014/main" id="{AF12E719-158E-B1D3-5A08-C6F153846161}"/>
              </a:ext>
            </a:extLst>
          </p:cNvPr>
          <p:cNvSpPr/>
          <p:nvPr/>
        </p:nvSpPr>
        <p:spPr>
          <a:xfrm>
            <a:off x="5659323" y="2282468"/>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9" name="Rectangle 48">
            <a:extLst>
              <a:ext uri="{FF2B5EF4-FFF2-40B4-BE49-F238E27FC236}">
                <a16:creationId xmlns:a16="http://schemas.microsoft.com/office/drawing/2014/main" id="{B8450F57-C75C-1BA2-6B08-19D750AE902F}"/>
              </a:ext>
            </a:extLst>
          </p:cNvPr>
          <p:cNvSpPr/>
          <p:nvPr/>
        </p:nvSpPr>
        <p:spPr>
          <a:xfrm>
            <a:off x="6248526" y="2282467"/>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72</a:t>
            </a:fld>
            <a:endParaRPr/>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47890"/>
            <a:ext cx="754802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2000" dirty="0">
              <a:latin typeface="Montserrat SemiBold" pitchFamily="2" charset="0"/>
            </a:endParaRPr>
          </a:p>
        </p:txBody>
      </p:sp>
      <p:sp>
        <p:nvSpPr>
          <p:cNvPr id="3" name="Rectangle 2">
            <a:extLst>
              <a:ext uri="{FF2B5EF4-FFF2-40B4-BE49-F238E27FC236}">
                <a16:creationId xmlns:a16="http://schemas.microsoft.com/office/drawing/2014/main" id="{8180B180-8521-E91F-BD37-63C6D83724C3}"/>
              </a:ext>
            </a:extLst>
          </p:cNvPr>
          <p:cNvSpPr/>
          <p:nvPr/>
        </p:nvSpPr>
        <p:spPr>
          <a:xfrm>
            <a:off x="3959863" y="721975"/>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5</a:t>
            </a:r>
            <a:endParaRPr lang="en-SG" sz="1800" dirty="0">
              <a:latin typeface="Montserrat SemiBold" pitchFamily="2" charset="0"/>
              <a:cs typeface="Poppins" panose="00000500000000000000" pitchFamily="2" charset="0"/>
            </a:endParaRPr>
          </a:p>
        </p:txBody>
      </p:sp>
      <p:sp>
        <p:nvSpPr>
          <p:cNvPr id="4" name="Rectangle 3">
            <a:extLst>
              <a:ext uri="{FF2B5EF4-FFF2-40B4-BE49-F238E27FC236}">
                <a16:creationId xmlns:a16="http://schemas.microsoft.com/office/drawing/2014/main" id="{F243B6E1-78A5-A788-6D84-97734A44F503}"/>
              </a:ext>
            </a:extLst>
          </p:cNvPr>
          <p:cNvSpPr/>
          <p:nvPr/>
        </p:nvSpPr>
        <p:spPr>
          <a:xfrm>
            <a:off x="2713308" y="1655033"/>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5" name="Rectangle 4">
            <a:extLst>
              <a:ext uri="{FF2B5EF4-FFF2-40B4-BE49-F238E27FC236}">
                <a16:creationId xmlns:a16="http://schemas.microsoft.com/office/drawing/2014/main" id="{96B4758E-06D2-3D99-190A-DA4BB1128821}"/>
              </a:ext>
            </a:extLst>
          </p:cNvPr>
          <p:cNvSpPr/>
          <p:nvPr/>
        </p:nvSpPr>
        <p:spPr>
          <a:xfrm>
            <a:off x="3366226" y="721975"/>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5</a:t>
            </a:r>
            <a:endParaRPr lang="en-SG" sz="1800" dirty="0">
              <a:latin typeface="Montserrat SemiBold" pitchFamily="2" charset="0"/>
              <a:cs typeface="Poppins" panose="00000500000000000000" pitchFamily="2" charset="0"/>
            </a:endParaRPr>
          </a:p>
        </p:txBody>
      </p:sp>
      <p:sp>
        <p:nvSpPr>
          <p:cNvPr id="7" name="Rectangle 6">
            <a:extLst>
              <a:ext uri="{FF2B5EF4-FFF2-40B4-BE49-F238E27FC236}">
                <a16:creationId xmlns:a16="http://schemas.microsoft.com/office/drawing/2014/main" id="{F8C430C4-4724-172E-04AC-184838F0C78C}"/>
              </a:ext>
            </a:extLst>
          </p:cNvPr>
          <p:cNvSpPr/>
          <p:nvPr/>
        </p:nvSpPr>
        <p:spPr>
          <a:xfrm>
            <a:off x="2709431" y="1658793"/>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8" name="Rectangle 7">
            <a:extLst>
              <a:ext uri="{FF2B5EF4-FFF2-40B4-BE49-F238E27FC236}">
                <a16:creationId xmlns:a16="http://schemas.microsoft.com/office/drawing/2014/main" id="{C77E46BF-4AEF-6A06-C59F-480014DC3352}"/>
              </a:ext>
            </a:extLst>
          </p:cNvPr>
          <p:cNvSpPr/>
          <p:nvPr/>
        </p:nvSpPr>
        <p:spPr>
          <a:xfrm>
            <a:off x="2781457" y="721975"/>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3</a:t>
            </a:r>
            <a:endParaRPr lang="en-SG" sz="1800" dirty="0">
              <a:latin typeface="Montserrat SemiBold" pitchFamily="2" charset="0"/>
              <a:cs typeface="Poppins" panose="00000500000000000000" pitchFamily="2" charset="0"/>
            </a:endParaRPr>
          </a:p>
        </p:txBody>
      </p:sp>
      <p:sp>
        <p:nvSpPr>
          <p:cNvPr id="9" name="Rectangle 8">
            <a:extLst>
              <a:ext uri="{FF2B5EF4-FFF2-40B4-BE49-F238E27FC236}">
                <a16:creationId xmlns:a16="http://schemas.microsoft.com/office/drawing/2014/main" id="{4D57341C-801C-DBC9-8A6B-8C43AEBBA6E2}"/>
              </a:ext>
            </a:extLst>
          </p:cNvPr>
          <p:cNvSpPr/>
          <p:nvPr/>
        </p:nvSpPr>
        <p:spPr>
          <a:xfrm>
            <a:off x="2709431" y="1658791"/>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10" name="Rectangle 9">
            <a:extLst>
              <a:ext uri="{FF2B5EF4-FFF2-40B4-BE49-F238E27FC236}">
                <a16:creationId xmlns:a16="http://schemas.microsoft.com/office/drawing/2014/main" id="{A73721EE-DDAB-84EC-8A50-7DF4B0DC1E77}"/>
              </a:ext>
            </a:extLst>
          </p:cNvPr>
          <p:cNvSpPr/>
          <p:nvPr/>
        </p:nvSpPr>
        <p:spPr>
          <a:xfrm>
            <a:off x="2196688" y="721975"/>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3</a:t>
            </a:r>
            <a:endParaRPr lang="en-SG" sz="1800" dirty="0">
              <a:latin typeface="Montserrat SemiBold" pitchFamily="2" charset="0"/>
              <a:cs typeface="Poppins" panose="00000500000000000000" pitchFamily="2" charset="0"/>
            </a:endParaRPr>
          </a:p>
        </p:txBody>
      </p:sp>
      <p:sp>
        <p:nvSpPr>
          <p:cNvPr id="11" name="Rectangle 10">
            <a:extLst>
              <a:ext uri="{FF2B5EF4-FFF2-40B4-BE49-F238E27FC236}">
                <a16:creationId xmlns:a16="http://schemas.microsoft.com/office/drawing/2014/main" id="{171CDBD7-FABA-C271-0C90-B07988030597}"/>
              </a:ext>
            </a:extLst>
          </p:cNvPr>
          <p:cNvSpPr/>
          <p:nvPr/>
        </p:nvSpPr>
        <p:spPr>
          <a:xfrm>
            <a:off x="2712084" y="1649069"/>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14" name="Google Shape;336;p36">
            <a:extLst>
              <a:ext uri="{FF2B5EF4-FFF2-40B4-BE49-F238E27FC236}">
                <a16:creationId xmlns:a16="http://schemas.microsoft.com/office/drawing/2014/main" id="{D3A11311-595F-75D4-8C2F-3466D717F257}"/>
              </a:ext>
            </a:extLst>
          </p:cNvPr>
          <p:cNvSpPr txBox="1">
            <a:spLocks/>
          </p:cNvSpPr>
          <p:nvPr/>
        </p:nvSpPr>
        <p:spPr>
          <a:xfrm>
            <a:off x="1192722" y="1719507"/>
            <a:ext cx="702337"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600" dirty="0">
                <a:solidFill>
                  <a:schemeClr val="accent3"/>
                </a:solidFill>
                <a:latin typeface="Montserrat SemiBold" pitchFamily="2" charset="0"/>
              </a:rPr>
              <a:t>Key</a:t>
            </a:r>
          </a:p>
        </p:txBody>
      </p:sp>
      <p:sp>
        <p:nvSpPr>
          <p:cNvPr id="15" name="Google Shape;336;p36">
            <a:extLst>
              <a:ext uri="{FF2B5EF4-FFF2-40B4-BE49-F238E27FC236}">
                <a16:creationId xmlns:a16="http://schemas.microsoft.com/office/drawing/2014/main" id="{2A874F90-680A-3960-6F29-B9B86FB1462C}"/>
              </a:ext>
            </a:extLst>
          </p:cNvPr>
          <p:cNvSpPr txBox="1">
            <a:spLocks/>
          </p:cNvSpPr>
          <p:nvPr/>
        </p:nvSpPr>
        <p:spPr>
          <a:xfrm>
            <a:off x="1192722" y="2352912"/>
            <a:ext cx="702337"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600" dirty="0">
                <a:solidFill>
                  <a:schemeClr val="accent3"/>
                </a:solidFill>
                <a:latin typeface="Montserrat SemiBold" pitchFamily="2" charset="0"/>
              </a:rPr>
              <a:t>Val</a:t>
            </a:r>
          </a:p>
        </p:txBody>
      </p:sp>
      <p:sp>
        <p:nvSpPr>
          <p:cNvPr id="50" name="Rectangle 49">
            <a:extLst>
              <a:ext uri="{FF2B5EF4-FFF2-40B4-BE49-F238E27FC236}">
                <a16:creationId xmlns:a16="http://schemas.microsoft.com/office/drawing/2014/main" id="{DC903C92-0231-3F49-FE4B-404CF554F695}"/>
              </a:ext>
            </a:extLst>
          </p:cNvPr>
          <p:cNvSpPr/>
          <p:nvPr/>
        </p:nvSpPr>
        <p:spPr>
          <a:xfrm>
            <a:off x="2124105" y="3635082"/>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1" name="Rectangle 50">
            <a:extLst>
              <a:ext uri="{FF2B5EF4-FFF2-40B4-BE49-F238E27FC236}">
                <a16:creationId xmlns:a16="http://schemas.microsoft.com/office/drawing/2014/main" id="{63DB09CC-F90A-AE1C-DB09-46D25BAF2AD6}"/>
              </a:ext>
            </a:extLst>
          </p:cNvPr>
          <p:cNvSpPr/>
          <p:nvPr/>
        </p:nvSpPr>
        <p:spPr>
          <a:xfrm>
            <a:off x="2713308" y="3635081"/>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2" name="Rectangle 51">
            <a:extLst>
              <a:ext uri="{FF2B5EF4-FFF2-40B4-BE49-F238E27FC236}">
                <a16:creationId xmlns:a16="http://schemas.microsoft.com/office/drawing/2014/main" id="{FEEEA6E1-3785-CC40-17AE-ED6D8D4A2654}"/>
              </a:ext>
            </a:extLst>
          </p:cNvPr>
          <p:cNvSpPr/>
          <p:nvPr/>
        </p:nvSpPr>
        <p:spPr>
          <a:xfrm>
            <a:off x="3302511" y="3635080"/>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3" name="Rectangle 52">
            <a:extLst>
              <a:ext uri="{FF2B5EF4-FFF2-40B4-BE49-F238E27FC236}">
                <a16:creationId xmlns:a16="http://schemas.microsoft.com/office/drawing/2014/main" id="{C2A45255-C6C2-3C2B-8B53-7BF77EB75284}"/>
              </a:ext>
            </a:extLst>
          </p:cNvPr>
          <p:cNvSpPr/>
          <p:nvPr/>
        </p:nvSpPr>
        <p:spPr>
          <a:xfrm>
            <a:off x="3891714" y="3635079"/>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4" name="Rectangle 53">
            <a:extLst>
              <a:ext uri="{FF2B5EF4-FFF2-40B4-BE49-F238E27FC236}">
                <a16:creationId xmlns:a16="http://schemas.microsoft.com/office/drawing/2014/main" id="{55208570-6661-C039-805A-7680C6573F5B}"/>
              </a:ext>
            </a:extLst>
          </p:cNvPr>
          <p:cNvSpPr/>
          <p:nvPr/>
        </p:nvSpPr>
        <p:spPr>
          <a:xfrm>
            <a:off x="4480917" y="3635078"/>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5" name="Rectangle 54">
            <a:extLst>
              <a:ext uri="{FF2B5EF4-FFF2-40B4-BE49-F238E27FC236}">
                <a16:creationId xmlns:a16="http://schemas.microsoft.com/office/drawing/2014/main" id="{C7CEC756-2D7C-2F31-7CB1-9ABCA0E478E9}"/>
              </a:ext>
            </a:extLst>
          </p:cNvPr>
          <p:cNvSpPr/>
          <p:nvPr/>
        </p:nvSpPr>
        <p:spPr>
          <a:xfrm>
            <a:off x="5070120" y="3635077"/>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6" name="Rectangle 55">
            <a:extLst>
              <a:ext uri="{FF2B5EF4-FFF2-40B4-BE49-F238E27FC236}">
                <a16:creationId xmlns:a16="http://schemas.microsoft.com/office/drawing/2014/main" id="{5F621EA8-FC4E-B5DE-250B-0B2BA8FF728D}"/>
              </a:ext>
            </a:extLst>
          </p:cNvPr>
          <p:cNvSpPr/>
          <p:nvPr/>
        </p:nvSpPr>
        <p:spPr>
          <a:xfrm>
            <a:off x="5659323" y="3635076"/>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7" name="Rectangle 56">
            <a:extLst>
              <a:ext uri="{FF2B5EF4-FFF2-40B4-BE49-F238E27FC236}">
                <a16:creationId xmlns:a16="http://schemas.microsoft.com/office/drawing/2014/main" id="{522B4ABC-D670-002C-1879-ACC58EB94EE0}"/>
              </a:ext>
            </a:extLst>
          </p:cNvPr>
          <p:cNvSpPr/>
          <p:nvPr/>
        </p:nvSpPr>
        <p:spPr>
          <a:xfrm>
            <a:off x="6248526" y="3635075"/>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8" name="Google Shape;336;p36">
            <a:extLst>
              <a:ext uri="{FF2B5EF4-FFF2-40B4-BE49-F238E27FC236}">
                <a16:creationId xmlns:a16="http://schemas.microsoft.com/office/drawing/2014/main" id="{B0DF342B-9D15-73E3-80F6-8117A370BEF2}"/>
              </a:ext>
            </a:extLst>
          </p:cNvPr>
          <p:cNvSpPr txBox="1">
            <a:spLocks/>
          </p:cNvSpPr>
          <p:nvPr/>
        </p:nvSpPr>
        <p:spPr>
          <a:xfrm>
            <a:off x="1192722" y="3705520"/>
            <a:ext cx="702337"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600" dirty="0">
                <a:solidFill>
                  <a:schemeClr val="accent3"/>
                </a:solidFill>
                <a:latin typeface="Montserrat SemiBold" pitchFamily="2" charset="0"/>
              </a:rPr>
              <a:t>List</a:t>
            </a:r>
          </a:p>
        </p:txBody>
      </p:sp>
      <p:sp>
        <p:nvSpPr>
          <p:cNvPr id="59" name="Google Shape;336;p36">
            <a:extLst>
              <a:ext uri="{FF2B5EF4-FFF2-40B4-BE49-F238E27FC236}">
                <a16:creationId xmlns:a16="http://schemas.microsoft.com/office/drawing/2014/main" id="{A2BFB8CB-A990-1E93-D9B3-C0C63B699FD1}"/>
              </a:ext>
            </a:extLst>
          </p:cNvPr>
          <p:cNvSpPr txBox="1">
            <a:spLocks/>
          </p:cNvSpPr>
          <p:nvPr/>
        </p:nvSpPr>
        <p:spPr>
          <a:xfrm>
            <a:off x="2278877" y="2967411"/>
            <a:ext cx="4350524"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latin typeface="Montserrat SemiBold" pitchFamily="2" charset="0"/>
              </a:rPr>
              <a:t>Retrieve count from hash table</a:t>
            </a:r>
          </a:p>
        </p:txBody>
      </p:sp>
      <p:sp>
        <p:nvSpPr>
          <p:cNvPr id="2" name="Rectangle 1">
            <a:extLst>
              <a:ext uri="{FF2B5EF4-FFF2-40B4-BE49-F238E27FC236}">
                <a16:creationId xmlns:a16="http://schemas.microsoft.com/office/drawing/2014/main" id="{3D4E3860-69FC-02E6-49BB-05D14AFE0265}"/>
              </a:ext>
            </a:extLst>
          </p:cNvPr>
          <p:cNvSpPr/>
          <p:nvPr/>
        </p:nvSpPr>
        <p:spPr>
          <a:xfrm>
            <a:off x="2712084" y="3635075"/>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5</a:t>
            </a:r>
            <a:endParaRPr lang="en-SG" sz="1800" dirty="0">
              <a:latin typeface="Montserrat SemiBold" pitchFamily="2" charset="0"/>
              <a:cs typeface="Poppins" panose="00000500000000000000" pitchFamily="2" charset="0"/>
            </a:endParaRPr>
          </a:p>
        </p:txBody>
      </p:sp>
      <p:sp>
        <p:nvSpPr>
          <p:cNvPr id="12" name="Rectangle 11">
            <a:extLst>
              <a:ext uri="{FF2B5EF4-FFF2-40B4-BE49-F238E27FC236}">
                <a16:creationId xmlns:a16="http://schemas.microsoft.com/office/drawing/2014/main" id="{254D9915-704D-8E30-B0A5-32180CD75A79}"/>
              </a:ext>
            </a:extLst>
          </p:cNvPr>
          <p:cNvSpPr/>
          <p:nvPr/>
        </p:nvSpPr>
        <p:spPr>
          <a:xfrm>
            <a:off x="2717742" y="2274955"/>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4</a:t>
            </a:r>
            <a:endParaRPr lang="en-SG" sz="1800" dirty="0">
              <a:latin typeface="Montserrat SemiBold" pitchFamily="2" charset="0"/>
              <a:cs typeface="Poppins" panose="00000500000000000000" pitchFamily="2" charset="0"/>
            </a:endParaRPr>
          </a:p>
        </p:txBody>
      </p:sp>
      <p:sp>
        <p:nvSpPr>
          <p:cNvPr id="13" name="Rectangle 12">
            <a:extLst>
              <a:ext uri="{FF2B5EF4-FFF2-40B4-BE49-F238E27FC236}">
                <a16:creationId xmlns:a16="http://schemas.microsoft.com/office/drawing/2014/main" id="{EE50FD55-19AC-E578-88A6-355C072A7CF4}"/>
              </a:ext>
            </a:extLst>
          </p:cNvPr>
          <p:cNvSpPr/>
          <p:nvPr/>
        </p:nvSpPr>
        <p:spPr>
          <a:xfrm>
            <a:off x="3306388" y="3635075"/>
            <a:ext cx="521054" cy="521054"/>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16" name="Rectangle 15">
            <a:extLst>
              <a:ext uri="{FF2B5EF4-FFF2-40B4-BE49-F238E27FC236}">
                <a16:creationId xmlns:a16="http://schemas.microsoft.com/office/drawing/2014/main" id="{323018D1-417F-AB1C-B177-D3ACA295E035}"/>
              </a:ext>
            </a:extLst>
          </p:cNvPr>
          <p:cNvSpPr/>
          <p:nvPr/>
        </p:nvSpPr>
        <p:spPr>
          <a:xfrm>
            <a:off x="2120228" y="3635075"/>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3</a:t>
            </a:r>
            <a:endParaRPr lang="en-SG" sz="1800" dirty="0">
              <a:latin typeface="Montserrat SemiBold" pitchFamily="2" charset="0"/>
              <a:cs typeface="Poppins" panose="00000500000000000000" pitchFamily="2" charset="0"/>
            </a:endParaRPr>
          </a:p>
        </p:txBody>
      </p:sp>
    </p:spTree>
    <p:extLst>
      <p:ext uri="{BB962C8B-B14F-4D97-AF65-F5344CB8AC3E}">
        <p14:creationId xmlns:p14="http://schemas.microsoft.com/office/powerpoint/2010/main" val="23374949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 name="Rectangle 32">
            <a:extLst>
              <a:ext uri="{FF2B5EF4-FFF2-40B4-BE49-F238E27FC236}">
                <a16:creationId xmlns:a16="http://schemas.microsoft.com/office/drawing/2014/main" id="{0E65F7E1-65F3-B24B-F045-5A55ECC8DD4D}"/>
              </a:ext>
            </a:extLst>
          </p:cNvPr>
          <p:cNvSpPr/>
          <p:nvPr/>
        </p:nvSpPr>
        <p:spPr>
          <a:xfrm>
            <a:off x="2124105" y="1662552"/>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 name="Rectangle 34">
            <a:extLst>
              <a:ext uri="{FF2B5EF4-FFF2-40B4-BE49-F238E27FC236}">
                <a16:creationId xmlns:a16="http://schemas.microsoft.com/office/drawing/2014/main" id="{CCD693E8-D94E-A76F-20C8-57576C751FC6}"/>
              </a:ext>
            </a:extLst>
          </p:cNvPr>
          <p:cNvSpPr/>
          <p:nvPr/>
        </p:nvSpPr>
        <p:spPr>
          <a:xfrm>
            <a:off x="2713308" y="1662551"/>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6" name="Rectangle 35">
            <a:extLst>
              <a:ext uri="{FF2B5EF4-FFF2-40B4-BE49-F238E27FC236}">
                <a16:creationId xmlns:a16="http://schemas.microsoft.com/office/drawing/2014/main" id="{3B96FE0C-A5F1-8942-AF34-D5ABCC7CC2E4}"/>
              </a:ext>
            </a:extLst>
          </p:cNvPr>
          <p:cNvSpPr/>
          <p:nvPr/>
        </p:nvSpPr>
        <p:spPr>
          <a:xfrm>
            <a:off x="3302511" y="1662550"/>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7" name="Rectangle 36">
            <a:extLst>
              <a:ext uri="{FF2B5EF4-FFF2-40B4-BE49-F238E27FC236}">
                <a16:creationId xmlns:a16="http://schemas.microsoft.com/office/drawing/2014/main" id="{ECA67A7E-C47B-7704-00D1-59E16A2264B4}"/>
              </a:ext>
            </a:extLst>
          </p:cNvPr>
          <p:cNvSpPr/>
          <p:nvPr/>
        </p:nvSpPr>
        <p:spPr>
          <a:xfrm>
            <a:off x="3891714" y="1662549"/>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8" name="Rectangle 37">
            <a:extLst>
              <a:ext uri="{FF2B5EF4-FFF2-40B4-BE49-F238E27FC236}">
                <a16:creationId xmlns:a16="http://schemas.microsoft.com/office/drawing/2014/main" id="{AB5897BA-678C-05D9-D3E9-0D9DD890ADB9}"/>
              </a:ext>
            </a:extLst>
          </p:cNvPr>
          <p:cNvSpPr/>
          <p:nvPr/>
        </p:nvSpPr>
        <p:spPr>
          <a:xfrm>
            <a:off x="4480917" y="1662548"/>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 name="Rectangle 38">
            <a:extLst>
              <a:ext uri="{FF2B5EF4-FFF2-40B4-BE49-F238E27FC236}">
                <a16:creationId xmlns:a16="http://schemas.microsoft.com/office/drawing/2014/main" id="{7E20175A-62EA-A743-2C5F-60E8A03A91C2}"/>
              </a:ext>
            </a:extLst>
          </p:cNvPr>
          <p:cNvSpPr/>
          <p:nvPr/>
        </p:nvSpPr>
        <p:spPr>
          <a:xfrm>
            <a:off x="5070120" y="1662547"/>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0" name="Rectangle 39">
            <a:extLst>
              <a:ext uri="{FF2B5EF4-FFF2-40B4-BE49-F238E27FC236}">
                <a16:creationId xmlns:a16="http://schemas.microsoft.com/office/drawing/2014/main" id="{33D6DE0B-3AB7-CC24-8CAD-41A1F1E066EA}"/>
              </a:ext>
            </a:extLst>
          </p:cNvPr>
          <p:cNvSpPr/>
          <p:nvPr/>
        </p:nvSpPr>
        <p:spPr>
          <a:xfrm>
            <a:off x="5659323" y="1662546"/>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1" name="Rectangle 40">
            <a:extLst>
              <a:ext uri="{FF2B5EF4-FFF2-40B4-BE49-F238E27FC236}">
                <a16:creationId xmlns:a16="http://schemas.microsoft.com/office/drawing/2014/main" id="{4DEF0F1A-95E2-1665-F221-8081753CDDC9}"/>
              </a:ext>
            </a:extLst>
          </p:cNvPr>
          <p:cNvSpPr/>
          <p:nvPr/>
        </p:nvSpPr>
        <p:spPr>
          <a:xfrm>
            <a:off x="6248526" y="1662545"/>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2" name="Rectangle 41">
            <a:extLst>
              <a:ext uri="{FF2B5EF4-FFF2-40B4-BE49-F238E27FC236}">
                <a16:creationId xmlns:a16="http://schemas.microsoft.com/office/drawing/2014/main" id="{486CA2CD-32B5-19B6-8FFA-03A11508F66B}"/>
              </a:ext>
            </a:extLst>
          </p:cNvPr>
          <p:cNvSpPr/>
          <p:nvPr/>
        </p:nvSpPr>
        <p:spPr>
          <a:xfrm>
            <a:off x="2124105" y="2282474"/>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3" name="Rectangle 42">
            <a:extLst>
              <a:ext uri="{FF2B5EF4-FFF2-40B4-BE49-F238E27FC236}">
                <a16:creationId xmlns:a16="http://schemas.microsoft.com/office/drawing/2014/main" id="{0792ADE9-79F9-4341-C426-7807D59BFB16}"/>
              </a:ext>
            </a:extLst>
          </p:cNvPr>
          <p:cNvSpPr/>
          <p:nvPr/>
        </p:nvSpPr>
        <p:spPr>
          <a:xfrm>
            <a:off x="2713308" y="2282473"/>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4" name="Rectangle 43">
            <a:extLst>
              <a:ext uri="{FF2B5EF4-FFF2-40B4-BE49-F238E27FC236}">
                <a16:creationId xmlns:a16="http://schemas.microsoft.com/office/drawing/2014/main" id="{A0F77D10-8E8A-8D65-A39F-5DAA386A90E6}"/>
              </a:ext>
            </a:extLst>
          </p:cNvPr>
          <p:cNvSpPr/>
          <p:nvPr/>
        </p:nvSpPr>
        <p:spPr>
          <a:xfrm>
            <a:off x="3302511" y="2282472"/>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5" name="Rectangle 44">
            <a:extLst>
              <a:ext uri="{FF2B5EF4-FFF2-40B4-BE49-F238E27FC236}">
                <a16:creationId xmlns:a16="http://schemas.microsoft.com/office/drawing/2014/main" id="{5D8A8427-526A-884D-3342-5CC1CFECEC71}"/>
              </a:ext>
            </a:extLst>
          </p:cNvPr>
          <p:cNvSpPr/>
          <p:nvPr/>
        </p:nvSpPr>
        <p:spPr>
          <a:xfrm>
            <a:off x="3891714" y="2282471"/>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6" name="Rectangle 45">
            <a:extLst>
              <a:ext uri="{FF2B5EF4-FFF2-40B4-BE49-F238E27FC236}">
                <a16:creationId xmlns:a16="http://schemas.microsoft.com/office/drawing/2014/main" id="{0753E03D-721A-8B46-9E0D-FAE74BE38438}"/>
              </a:ext>
            </a:extLst>
          </p:cNvPr>
          <p:cNvSpPr/>
          <p:nvPr/>
        </p:nvSpPr>
        <p:spPr>
          <a:xfrm>
            <a:off x="4480917" y="2282470"/>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7" name="Rectangle 46">
            <a:extLst>
              <a:ext uri="{FF2B5EF4-FFF2-40B4-BE49-F238E27FC236}">
                <a16:creationId xmlns:a16="http://schemas.microsoft.com/office/drawing/2014/main" id="{3C562A7D-DEC3-3073-9355-2932ED358D04}"/>
              </a:ext>
            </a:extLst>
          </p:cNvPr>
          <p:cNvSpPr/>
          <p:nvPr/>
        </p:nvSpPr>
        <p:spPr>
          <a:xfrm>
            <a:off x="5070120" y="2282469"/>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8" name="Rectangle 47">
            <a:extLst>
              <a:ext uri="{FF2B5EF4-FFF2-40B4-BE49-F238E27FC236}">
                <a16:creationId xmlns:a16="http://schemas.microsoft.com/office/drawing/2014/main" id="{AF12E719-158E-B1D3-5A08-C6F153846161}"/>
              </a:ext>
            </a:extLst>
          </p:cNvPr>
          <p:cNvSpPr/>
          <p:nvPr/>
        </p:nvSpPr>
        <p:spPr>
          <a:xfrm>
            <a:off x="5659323" y="2282468"/>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9" name="Rectangle 48">
            <a:extLst>
              <a:ext uri="{FF2B5EF4-FFF2-40B4-BE49-F238E27FC236}">
                <a16:creationId xmlns:a16="http://schemas.microsoft.com/office/drawing/2014/main" id="{B8450F57-C75C-1BA2-6B08-19D750AE902F}"/>
              </a:ext>
            </a:extLst>
          </p:cNvPr>
          <p:cNvSpPr/>
          <p:nvPr/>
        </p:nvSpPr>
        <p:spPr>
          <a:xfrm>
            <a:off x="6248526" y="2282467"/>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73</a:t>
            </a:fld>
            <a:endParaRPr/>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561600" y="1149012"/>
            <a:ext cx="754802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2000" dirty="0">
              <a:latin typeface="Montserrat SemiBold" pitchFamily="2" charset="0"/>
            </a:endParaRPr>
          </a:p>
        </p:txBody>
      </p:sp>
      <p:sp>
        <p:nvSpPr>
          <p:cNvPr id="3" name="Rectangle 2">
            <a:extLst>
              <a:ext uri="{FF2B5EF4-FFF2-40B4-BE49-F238E27FC236}">
                <a16:creationId xmlns:a16="http://schemas.microsoft.com/office/drawing/2014/main" id="{8180B180-8521-E91F-BD37-63C6D83724C3}"/>
              </a:ext>
            </a:extLst>
          </p:cNvPr>
          <p:cNvSpPr/>
          <p:nvPr/>
        </p:nvSpPr>
        <p:spPr>
          <a:xfrm>
            <a:off x="3956521" y="743337"/>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5</a:t>
            </a:r>
            <a:endParaRPr lang="en-SG" sz="1800" dirty="0">
              <a:latin typeface="Montserrat SemiBold" pitchFamily="2" charset="0"/>
              <a:cs typeface="Poppins" panose="00000500000000000000" pitchFamily="2" charset="0"/>
            </a:endParaRPr>
          </a:p>
        </p:txBody>
      </p:sp>
      <p:sp>
        <p:nvSpPr>
          <p:cNvPr id="4" name="Rectangle 3">
            <a:extLst>
              <a:ext uri="{FF2B5EF4-FFF2-40B4-BE49-F238E27FC236}">
                <a16:creationId xmlns:a16="http://schemas.microsoft.com/office/drawing/2014/main" id="{F243B6E1-78A5-A788-6D84-97734A44F503}"/>
              </a:ext>
            </a:extLst>
          </p:cNvPr>
          <p:cNvSpPr/>
          <p:nvPr/>
        </p:nvSpPr>
        <p:spPr>
          <a:xfrm>
            <a:off x="6302965" y="743337"/>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5" name="Rectangle 4">
            <a:extLst>
              <a:ext uri="{FF2B5EF4-FFF2-40B4-BE49-F238E27FC236}">
                <a16:creationId xmlns:a16="http://schemas.microsoft.com/office/drawing/2014/main" id="{96B4758E-06D2-3D99-190A-DA4BB1128821}"/>
              </a:ext>
            </a:extLst>
          </p:cNvPr>
          <p:cNvSpPr/>
          <p:nvPr/>
        </p:nvSpPr>
        <p:spPr>
          <a:xfrm>
            <a:off x="3369910" y="743337"/>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5</a:t>
            </a:r>
            <a:endParaRPr lang="en-SG" sz="1800" dirty="0">
              <a:latin typeface="Montserrat SemiBold" pitchFamily="2" charset="0"/>
              <a:cs typeface="Poppins" panose="00000500000000000000" pitchFamily="2" charset="0"/>
            </a:endParaRPr>
          </a:p>
        </p:txBody>
      </p:sp>
      <p:sp>
        <p:nvSpPr>
          <p:cNvPr id="7" name="Rectangle 6">
            <a:extLst>
              <a:ext uri="{FF2B5EF4-FFF2-40B4-BE49-F238E27FC236}">
                <a16:creationId xmlns:a16="http://schemas.microsoft.com/office/drawing/2014/main" id="{F8C430C4-4724-172E-04AC-184838F0C78C}"/>
              </a:ext>
            </a:extLst>
          </p:cNvPr>
          <p:cNvSpPr/>
          <p:nvPr/>
        </p:nvSpPr>
        <p:spPr>
          <a:xfrm>
            <a:off x="5716354" y="743337"/>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8" name="Rectangle 7">
            <a:extLst>
              <a:ext uri="{FF2B5EF4-FFF2-40B4-BE49-F238E27FC236}">
                <a16:creationId xmlns:a16="http://schemas.microsoft.com/office/drawing/2014/main" id="{C77E46BF-4AEF-6A06-C59F-480014DC3352}"/>
              </a:ext>
            </a:extLst>
          </p:cNvPr>
          <p:cNvSpPr/>
          <p:nvPr/>
        </p:nvSpPr>
        <p:spPr>
          <a:xfrm>
            <a:off x="2783299" y="743337"/>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3</a:t>
            </a:r>
            <a:endParaRPr lang="en-SG" sz="1800" dirty="0">
              <a:latin typeface="Montserrat SemiBold" pitchFamily="2" charset="0"/>
              <a:cs typeface="Poppins" panose="00000500000000000000" pitchFamily="2" charset="0"/>
            </a:endParaRPr>
          </a:p>
        </p:txBody>
      </p:sp>
      <p:sp>
        <p:nvSpPr>
          <p:cNvPr id="9" name="Rectangle 8">
            <a:extLst>
              <a:ext uri="{FF2B5EF4-FFF2-40B4-BE49-F238E27FC236}">
                <a16:creationId xmlns:a16="http://schemas.microsoft.com/office/drawing/2014/main" id="{4D57341C-801C-DBC9-8A6B-8C43AEBBA6E2}"/>
              </a:ext>
            </a:extLst>
          </p:cNvPr>
          <p:cNvSpPr/>
          <p:nvPr/>
        </p:nvSpPr>
        <p:spPr>
          <a:xfrm>
            <a:off x="5129743" y="743337"/>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10" name="Rectangle 9">
            <a:extLst>
              <a:ext uri="{FF2B5EF4-FFF2-40B4-BE49-F238E27FC236}">
                <a16:creationId xmlns:a16="http://schemas.microsoft.com/office/drawing/2014/main" id="{A73721EE-DDAB-84EC-8A50-7DF4B0DC1E77}"/>
              </a:ext>
            </a:extLst>
          </p:cNvPr>
          <p:cNvSpPr/>
          <p:nvPr/>
        </p:nvSpPr>
        <p:spPr>
          <a:xfrm>
            <a:off x="2196688" y="743337"/>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3</a:t>
            </a:r>
            <a:endParaRPr lang="en-SG" sz="1800" dirty="0">
              <a:latin typeface="Montserrat SemiBold" pitchFamily="2" charset="0"/>
              <a:cs typeface="Poppins" panose="00000500000000000000" pitchFamily="2" charset="0"/>
            </a:endParaRPr>
          </a:p>
        </p:txBody>
      </p:sp>
      <p:sp>
        <p:nvSpPr>
          <p:cNvPr id="11" name="Rectangle 10">
            <a:extLst>
              <a:ext uri="{FF2B5EF4-FFF2-40B4-BE49-F238E27FC236}">
                <a16:creationId xmlns:a16="http://schemas.microsoft.com/office/drawing/2014/main" id="{171CDBD7-FABA-C271-0C90-B07988030597}"/>
              </a:ext>
            </a:extLst>
          </p:cNvPr>
          <p:cNvSpPr/>
          <p:nvPr/>
        </p:nvSpPr>
        <p:spPr>
          <a:xfrm>
            <a:off x="4543132" y="743337"/>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14" name="Google Shape;336;p36">
            <a:extLst>
              <a:ext uri="{FF2B5EF4-FFF2-40B4-BE49-F238E27FC236}">
                <a16:creationId xmlns:a16="http://schemas.microsoft.com/office/drawing/2014/main" id="{D3A11311-595F-75D4-8C2F-3466D717F257}"/>
              </a:ext>
            </a:extLst>
          </p:cNvPr>
          <p:cNvSpPr txBox="1">
            <a:spLocks/>
          </p:cNvSpPr>
          <p:nvPr/>
        </p:nvSpPr>
        <p:spPr>
          <a:xfrm>
            <a:off x="1192722" y="1719507"/>
            <a:ext cx="702337"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600" dirty="0">
                <a:solidFill>
                  <a:schemeClr val="accent3"/>
                </a:solidFill>
                <a:latin typeface="Montserrat SemiBold" pitchFamily="2" charset="0"/>
              </a:rPr>
              <a:t>Key</a:t>
            </a:r>
          </a:p>
        </p:txBody>
      </p:sp>
      <p:sp>
        <p:nvSpPr>
          <p:cNvPr id="15" name="Google Shape;336;p36">
            <a:extLst>
              <a:ext uri="{FF2B5EF4-FFF2-40B4-BE49-F238E27FC236}">
                <a16:creationId xmlns:a16="http://schemas.microsoft.com/office/drawing/2014/main" id="{2A874F90-680A-3960-6F29-B9B86FB1462C}"/>
              </a:ext>
            </a:extLst>
          </p:cNvPr>
          <p:cNvSpPr txBox="1">
            <a:spLocks/>
          </p:cNvSpPr>
          <p:nvPr/>
        </p:nvSpPr>
        <p:spPr>
          <a:xfrm>
            <a:off x="1192722" y="2352912"/>
            <a:ext cx="702337"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600" dirty="0">
                <a:solidFill>
                  <a:schemeClr val="accent3"/>
                </a:solidFill>
                <a:latin typeface="Montserrat SemiBold" pitchFamily="2" charset="0"/>
              </a:rPr>
              <a:t>Val</a:t>
            </a:r>
          </a:p>
        </p:txBody>
      </p:sp>
      <p:sp>
        <p:nvSpPr>
          <p:cNvPr id="50" name="Rectangle 49">
            <a:extLst>
              <a:ext uri="{FF2B5EF4-FFF2-40B4-BE49-F238E27FC236}">
                <a16:creationId xmlns:a16="http://schemas.microsoft.com/office/drawing/2014/main" id="{DC903C92-0231-3F49-FE4B-404CF554F695}"/>
              </a:ext>
            </a:extLst>
          </p:cNvPr>
          <p:cNvSpPr/>
          <p:nvPr/>
        </p:nvSpPr>
        <p:spPr>
          <a:xfrm>
            <a:off x="2124105" y="3635082"/>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1" name="Rectangle 50">
            <a:extLst>
              <a:ext uri="{FF2B5EF4-FFF2-40B4-BE49-F238E27FC236}">
                <a16:creationId xmlns:a16="http://schemas.microsoft.com/office/drawing/2014/main" id="{63DB09CC-F90A-AE1C-DB09-46D25BAF2AD6}"/>
              </a:ext>
            </a:extLst>
          </p:cNvPr>
          <p:cNvSpPr/>
          <p:nvPr/>
        </p:nvSpPr>
        <p:spPr>
          <a:xfrm>
            <a:off x="2713308" y="3635081"/>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2" name="Rectangle 51">
            <a:extLst>
              <a:ext uri="{FF2B5EF4-FFF2-40B4-BE49-F238E27FC236}">
                <a16:creationId xmlns:a16="http://schemas.microsoft.com/office/drawing/2014/main" id="{FEEEA6E1-3785-CC40-17AE-ED6D8D4A2654}"/>
              </a:ext>
            </a:extLst>
          </p:cNvPr>
          <p:cNvSpPr/>
          <p:nvPr/>
        </p:nvSpPr>
        <p:spPr>
          <a:xfrm>
            <a:off x="3302511" y="3635080"/>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3" name="Rectangle 52">
            <a:extLst>
              <a:ext uri="{FF2B5EF4-FFF2-40B4-BE49-F238E27FC236}">
                <a16:creationId xmlns:a16="http://schemas.microsoft.com/office/drawing/2014/main" id="{C2A45255-C6C2-3C2B-8B53-7BF77EB75284}"/>
              </a:ext>
            </a:extLst>
          </p:cNvPr>
          <p:cNvSpPr/>
          <p:nvPr/>
        </p:nvSpPr>
        <p:spPr>
          <a:xfrm>
            <a:off x="3891714" y="3635079"/>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4" name="Rectangle 53">
            <a:extLst>
              <a:ext uri="{FF2B5EF4-FFF2-40B4-BE49-F238E27FC236}">
                <a16:creationId xmlns:a16="http://schemas.microsoft.com/office/drawing/2014/main" id="{55208570-6661-C039-805A-7680C6573F5B}"/>
              </a:ext>
            </a:extLst>
          </p:cNvPr>
          <p:cNvSpPr/>
          <p:nvPr/>
        </p:nvSpPr>
        <p:spPr>
          <a:xfrm>
            <a:off x="4480917" y="3635078"/>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5" name="Rectangle 54">
            <a:extLst>
              <a:ext uri="{FF2B5EF4-FFF2-40B4-BE49-F238E27FC236}">
                <a16:creationId xmlns:a16="http://schemas.microsoft.com/office/drawing/2014/main" id="{C7CEC756-2D7C-2F31-7CB1-9ABCA0E478E9}"/>
              </a:ext>
            </a:extLst>
          </p:cNvPr>
          <p:cNvSpPr/>
          <p:nvPr/>
        </p:nvSpPr>
        <p:spPr>
          <a:xfrm>
            <a:off x="5070120" y="3635077"/>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6" name="Rectangle 55">
            <a:extLst>
              <a:ext uri="{FF2B5EF4-FFF2-40B4-BE49-F238E27FC236}">
                <a16:creationId xmlns:a16="http://schemas.microsoft.com/office/drawing/2014/main" id="{5F621EA8-FC4E-B5DE-250B-0B2BA8FF728D}"/>
              </a:ext>
            </a:extLst>
          </p:cNvPr>
          <p:cNvSpPr/>
          <p:nvPr/>
        </p:nvSpPr>
        <p:spPr>
          <a:xfrm>
            <a:off x="5659323" y="3635076"/>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7" name="Rectangle 56">
            <a:extLst>
              <a:ext uri="{FF2B5EF4-FFF2-40B4-BE49-F238E27FC236}">
                <a16:creationId xmlns:a16="http://schemas.microsoft.com/office/drawing/2014/main" id="{522B4ABC-D670-002C-1879-ACC58EB94EE0}"/>
              </a:ext>
            </a:extLst>
          </p:cNvPr>
          <p:cNvSpPr/>
          <p:nvPr/>
        </p:nvSpPr>
        <p:spPr>
          <a:xfrm>
            <a:off x="6248526" y="3635075"/>
            <a:ext cx="521054" cy="521055"/>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8" name="Google Shape;336;p36">
            <a:extLst>
              <a:ext uri="{FF2B5EF4-FFF2-40B4-BE49-F238E27FC236}">
                <a16:creationId xmlns:a16="http://schemas.microsoft.com/office/drawing/2014/main" id="{B0DF342B-9D15-73E3-80F6-8117A370BEF2}"/>
              </a:ext>
            </a:extLst>
          </p:cNvPr>
          <p:cNvSpPr txBox="1">
            <a:spLocks/>
          </p:cNvSpPr>
          <p:nvPr/>
        </p:nvSpPr>
        <p:spPr>
          <a:xfrm>
            <a:off x="1192722" y="3705520"/>
            <a:ext cx="702337"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600" dirty="0">
                <a:solidFill>
                  <a:schemeClr val="accent3"/>
                </a:solidFill>
                <a:latin typeface="Montserrat SemiBold" pitchFamily="2" charset="0"/>
              </a:rPr>
              <a:t>List</a:t>
            </a:r>
          </a:p>
        </p:txBody>
      </p:sp>
      <p:sp>
        <p:nvSpPr>
          <p:cNvPr id="59" name="Google Shape;336;p36">
            <a:extLst>
              <a:ext uri="{FF2B5EF4-FFF2-40B4-BE49-F238E27FC236}">
                <a16:creationId xmlns:a16="http://schemas.microsoft.com/office/drawing/2014/main" id="{A2BFB8CB-A990-1E93-D9B3-C0C63B699FD1}"/>
              </a:ext>
            </a:extLst>
          </p:cNvPr>
          <p:cNvSpPr txBox="1">
            <a:spLocks/>
          </p:cNvSpPr>
          <p:nvPr/>
        </p:nvSpPr>
        <p:spPr>
          <a:xfrm>
            <a:off x="2278877" y="2967411"/>
            <a:ext cx="4350524"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latin typeface="Montserrat SemiBold" pitchFamily="2" charset="0"/>
              </a:rPr>
              <a:t>Retrieve count from hash table</a:t>
            </a:r>
          </a:p>
        </p:txBody>
      </p:sp>
      <p:sp>
        <p:nvSpPr>
          <p:cNvPr id="2" name="Rectangle 1">
            <a:extLst>
              <a:ext uri="{FF2B5EF4-FFF2-40B4-BE49-F238E27FC236}">
                <a16:creationId xmlns:a16="http://schemas.microsoft.com/office/drawing/2014/main" id="{3D4E3860-69FC-02E6-49BB-05D14AFE0265}"/>
              </a:ext>
            </a:extLst>
          </p:cNvPr>
          <p:cNvSpPr/>
          <p:nvPr/>
        </p:nvSpPr>
        <p:spPr>
          <a:xfrm>
            <a:off x="2712084" y="3635075"/>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5</a:t>
            </a:r>
            <a:endParaRPr lang="en-SG" sz="1800" dirty="0">
              <a:latin typeface="Montserrat SemiBold" pitchFamily="2" charset="0"/>
              <a:cs typeface="Poppins" panose="00000500000000000000" pitchFamily="2" charset="0"/>
            </a:endParaRPr>
          </a:p>
        </p:txBody>
      </p:sp>
      <p:sp>
        <p:nvSpPr>
          <p:cNvPr id="13" name="Rectangle 12">
            <a:extLst>
              <a:ext uri="{FF2B5EF4-FFF2-40B4-BE49-F238E27FC236}">
                <a16:creationId xmlns:a16="http://schemas.microsoft.com/office/drawing/2014/main" id="{EE50FD55-19AC-E578-88A6-355C072A7CF4}"/>
              </a:ext>
            </a:extLst>
          </p:cNvPr>
          <p:cNvSpPr/>
          <p:nvPr/>
        </p:nvSpPr>
        <p:spPr>
          <a:xfrm>
            <a:off x="3306388" y="3635075"/>
            <a:ext cx="521054" cy="521054"/>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16" name="Rectangle 15">
            <a:extLst>
              <a:ext uri="{FF2B5EF4-FFF2-40B4-BE49-F238E27FC236}">
                <a16:creationId xmlns:a16="http://schemas.microsoft.com/office/drawing/2014/main" id="{323018D1-417F-AB1C-B177-D3ACA295E035}"/>
              </a:ext>
            </a:extLst>
          </p:cNvPr>
          <p:cNvSpPr/>
          <p:nvPr/>
        </p:nvSpPr>
        <p:spPr>
          <a:xfrm>
            <a:off x="2120228" y="3635075"/>
            <a:ext cx="521054" cy="52105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3</a:t>
            </a:r>
            <a:endParaRPr lang="en-SG" sz="1800" dirty="0">
              <a:latin typeface="Montserrat SemiBold" pitchFamily="2" charset="0"/>
              <a:cs typeface="Poppins" panose="00000500000000000000" pitchFamily="2" charset="0"/>
            </a:endParaRPr>
          </a:p>
        </p:txBody>
      </p:sp>
    </p:spTree>
    <p:extLst>
      <p:ext uri="{BB962C8B-B14F-4D97-AF65-F5344CB8AC3E}">
        <p14:creationId xmlns:p14="http://schemas.microsoft.com/office/powerpoint/2010/main" val="18962529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74</a:t>
            </a:fld>
            <a:endParaRPr/>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561600" y="1149012"/>
            <a:ext cx="754802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2000" dirty="0">
              <a:latin typeface="Montserrat SemiBold" pitchFamily="2" charset="0"/>
            </a:endParaRPr>
          </a:p>
        </p:txBody>
      </p:sp>
      <p:sp>
        <p:nvSpPr>
          <p:cNvPr id="3" name="Rectangle 2">
            <a:extLst>
              <a:ext uri="{FF2B5EF4-FFF2-40B4-BE49-F238E27FC236}">
                <a16:creationId xmlns:a16="http://schemas.microsoft.com/office/drawing/2014/main" id="{8180B180-8521-E91F-BD37-63C6D83724C3}"/>
              </a:ext>
            </a:extLst>
          </p:cNvPr>
          <p:cNvSpPr/>
          <p:nvPr/>
        </p:nvSpPr>
        <p:spPr>
          <a:xfrm>
            <a:off x="3985389" y="2442597"/>
            <a:ext cx="521054" cy="52105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5</a:t>
            </a:r>
            <a:endParaRPr lang="en-SG" sz="1800" dirty="0">
              <a:latin typeface="Montserrat SemiBold" pitchFamily="2" charset="0"/>
              <a:cs typeface="Poppins" panose="00000500000000000000" pitchFamily="2" charset="0"/>
            </a:endParaRPr>
          </a:p>
        </p:txBody>
      </p:sp>
      <p:sp>
        <p:nvSpPr>
          <p:cNvPr id="4" name="Rectangle 3">
            <a:extLst>
              <a:ext uri="{FF2B5EF4-FFF2-40B4-BE49-F238E27FC236}">
                <a16:creationId xmlns:a16="http://schemas.microsoft.com/office/drawing/2014/main" id="{F243B6E1-78A5-A788-6D84-97734A44F503}"/>
              </a:ext>
            </a:extLst>
          </p:cNvPr>
          <p:cNvSpPr/>
          <p:nvPr/>
        </p:nvSpPr>
        <p:spPr>
          <a:xfrm>
            <a:off x="6331833" y="2442597"/>
            <a:ext cx="521054" cy="52105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5" name="Rectangle 4">
            <a:extLst>
              <a:ext uri="{FF2B5EF4-FFF2-40B4-BE49-F238E27FC236}">
                <a16:creationId xmlns:a16="http://schemas.microsoft.com/office/drawing/2014/main" id="{96B4758E-06D2-3D99-190A-DA4BB1128821}"/>
              </a:ext>
            </a:extLst>
          </p:cNvPr>
          <p:cNvSpPr/>
          <p:nvPr/>
        </p:nvSpPr>
        <p:spPr>
          <a:xfrm>
            <a:off x="3398778" y="2442597"/>
            <a:ext cx="521054" cy="52105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5</a:t>
            </a:r>
            <a:endParaRPr lang="en-SG" sz="1800" dirty="0">
              <a:latin typeface="Montserrat SemiBold" pitchFamily="2" charset="0"/>
              <a:cs typeface="Poppins" panose="00000500000000000000" pitchFamily="2" charset="0"/>
            </a:endParaRPr>
          </a:p>
        </p:txBody>
      </p:sp>
      <p:sp>
        <p:nvSpPr>
          <p:cNvPr id="7" name="Rectangle 6">
            <a:extLst>
              <a:ext uri="{FF2B5EF4-FFF2-40B4-BE49-F238E27FC236}">
                <a16:creationId xmlns:a16="http://schemas.microsoft.com/office/drawing/2014/main" id="{F8C430C4-4724-172E-04AC-184838F0C78C}"/>
              </a:ext>
            </a:extLst>
          </p:cNvPr>
          <p:cNvSpPr/>
          <p:nvPr/>
        </p:nvSpPr>
        <p:spPr>
          <a:xfrm>
            <a:off x="5745222" y="2442597"/>
            <a:ext cx="521054" cy="52105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8" name="Rectangle 7">
            <a:extLst>
              <a:ext uri="{FF2B5EF4-FFF2-40B4-BE49-F238E27FC236}">
                <a16:creationId xmlns:a16="http://schemas.microsoft.com/office/drawing/2014/main" id="{C77E46BF-4AEF-6A06-C59F-480014DC3352}"/>
              </a:ext>
            </a:extLst>
          </p:cNvPr>
          <p:cNvSpPr/>
          <p:nvPr/>
        </p:nvSpPr>
        <p:spPr>
          <a:xfrm>
            <a:off x="2812167" y="2442597"/>
            <a:ext cx="521054" cy="52105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3</a:t>
            </a:r>
            <a:endParaRPr lang="en-SG" sz="1800" dirty="0">
              <a:latin typeface="Montserrat SemiBold" pitchFamily="2" charset="0"/>
              <a:cs typeface="Poppins" panose="00000500000000000000" pitchFamily="2" charset="0"/>
            </a:endParaRPr>
          </a:p>
        </p:txBody>
      </p:sp>
      <p:sp>
        <p:nvSpPr>
          <p:cNvPr id="9" name="Rectangle 8">
            <a:extLst>
              <a:ext uri="{FF2B5EF4-FFF2-40B4-BE49-F238E27FC236}">
                <a16:creationId xmlns:a16="http://schemas.microsoft.com/office/drawing/2014/main" id="{4D57341C-801C-DBC9-8A6B-8C43AEBBA6E2}"/>
              </a:ext>
            </a:extLst>
          </p:cNvPr>
          <p:cNvSpPr/>
          <p:nvPr/>
        </p:nvSpPr>
        <p:spPr>
          <a:xfrm>
            <a:off x="5158611" y="2442597"/>
            <a:ext cx="521054" cy="52105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10" name="Rectangle 9">
            <a:extLst>
              <a:ext uri="{FF2B5EF4-FFF2-40B4-BE49-F238E27FC236}">
                <a16:creationId xmlns:a16="http://schemas.microsoft.com/office/drawing/2014/main" id="{A73721EE-DDAB-84EC-8A50-7DF4B0DC1E77}"/>
              </a:ext>
            </a:extLst>
          </p:cNvPr>
          <p:cNvSpPr/>
          <p:nvPr/>
        </p:nvSpPr>
        <p:spPr>
          <a:xfrm>
            <a:off x="2225556" y="2442597"/>
            <a:ext cx="521054" cy="52105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3</a:t>
            </a:r>
            <a:endParaRPr lang="en-SG" sz="1800" dirty="0">
              <a:latin typeface="Montserrat SemiBold" pitchFamily="2" charset="0"/>
              <a:cs typeface="Poppins" panose="00000500000000000000" pitchFamily="2" charset="0"/>
            </a:endParaRPr>
          </a:p>
        </p:txBody>
      </p:sp>
      <p:sp>
        <p:nvSpPr>
          <p:cNvPr id="11" name="Rectangle 10">
            <a:extLst>
              <a:ext uri="{FF2B5EF4-FFF2-40B4-BE49-F238E27FC236}">
                <a16:creationId xmlns:a16="http://schemas.microsoft.com/office/drawing/2014/main" id="{171CDBD7-FABA-C271-0C90-B07988030597}"/>
              </a:ext>
            </a:extLst>
          </p:cNvPr>
          <p:cNvSpPr/>
          <p:nvPr/>
        </p:nvSpPr>
        <p:spPr>
          <a:xfrm>
            <a:off x="4572000" y="2442597"/>
            <a:ext cx="521054" cy="52105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20</a:t>
            </a:r>
            <a:endParaRPr lang="en-SG" sz="1800" dirty="0">
              <a:latin typeface="Montserrat SemiBold" pitchFamily="2" charset="0"/>
              <a:cs typeface="Poppins" panose="00000500000000000000" pitchFamily="2" charset="0"/>
            </a:endParaRPr>
          </a:p>
        </p:txBody>
      </p:sp>
      <p:sp>
        <p:nvSpPr>
          <p:cNvPr id="12" name="Google Shape;336;p36">
            <a:extLst>
              <a:ext uri="{FF2B5EF4-FFF2-40B4-BE49-F238E27FC236}">
                <a16:creationId xmlns:a16="http://schemas.microsoft.com/office/drawing/2014/main" id="{124F5ABF-0486-300E-51B7-C039EBA28F56}"/>
              </a:ext>
            </a:extLst>
          </p:cNvPr>
          <p:cNvSpPr txBox="1">
            <a:spLocks/>
          </p:cNvSpPr>
          <p:nvPr/>
        </p:nvSpPr>
        <p:spPr>
          <a:xfrm>
            <a:off x="2331181" y="1795804"/>
            <a:ext cx="4350524"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latin typeface="Montserrat SemiBold" pitchFamily="2" charset="0"/>
              </a:rPr>
              <a:t>Sorted!</a:t>
            </a:r>
          </a:p>
        </p:txBody>
      </p:sp>
    </p:spTree>
    <p:extLst>
      <p:ext uri="{BB962C8B-B14F-4D97-AF65-F5344CB8AC3E}">
        <p14:creationId xmlns:p14="http://schemas.microsoft.com/office/powerpoint/2010/main" val="29461610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75</a:t>
            </a:fld>
            <a:endParaRPr/>
          </a:p>
        </p:txBody>
      </p:sp>
      <p:sp>
        <p:nvSpPr>
          <p:cNvPr id="13" name="Title 12">
            <a:extLst>
              <a:ext uri="{FF2B5EF4-FFF2-40B4-BE49-F238E27FC236}">
                <a16:creationId xmlns:a16="http://schemas.microsoft.com/office/drawing/2014/main" id="{A5E0F86A-F246-0551-98A6-14650184858D}"/>
              </a:ext>
            </a:extLst>
          </p:cNvPr>
          <p:cNvSpPr>
            <a:spLocks noGrp="1"/>
          </p:cNvSpPr>
          <p:nvPr>
            <p:ph type="title" idx="3"/>
          </p:nvPr>
        </p:nvSpPr>
        <p:spPr/>
        <p:txBody>
          <a:bodyPr/>
          <a:lstStyle/>
          <a:p>
            <a:r>
              <a:rPr lang="en" sz="2600" dirty="0"/>
              <a:t>2. Coupon Chaos</a:t>
            </a:r>
            <a:endParaRPr lang="en-SG" sz="2600" dirty="0"/>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47890"/>
            <a:ext cx="754802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2000" dirty="0">
              <a:latin typeface="Montserrat SemiBold" pitchFamily="2" charset="0"/>
            </a:endParaRPr>
          </a:p>
        </p:txBody>
      </p:sp>
      <p:sp>
        <p:nvSpPr>
          <p:cNvPr id="23" name="Google Shape;336;p36">
            <a:extLst>
              <a:ext uri="{FF2B5EF4-FFF2-40B4-BE49-F238E27FC236}">
                <a16:creationId xmlns:a16="http://schemas.microsoft.com/office/drawing/2014/main" id="{57A5A28F-D1FD-63DA-2DAC-74BD28D1D7E9}"/>
              </a:ext>
            </a:extLst>
          </p:cNvPr>
          <p:cNvSpPr txBox="1">
            <a:spLocks/>
          </p:cNvSpPr>
          <p:nvPr/>
        </p:nvSpPr>
        <p:spPr>
          <a:xfrm>
            <a:off x="714000" y="1247890"/>
            <a:ext cx="3429375"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000" dirty="0">
                <a:latin typeface="Montserrat SemiBold" pitchFamily="2" charset="0"/>
              </a:rPr>
              <a:t>Runtime Analysis</a:t>
            </a:r>
          </a:p>
        </p:txBody>
      </p:sp>
      <p:sp>
        <p:nvSpPr>
          <p:cNvPr id="3" name="Rectangle 2">
            <a:extLst>
              <a:ext uri="{FF2B5EF4-FFF2-40B4-BE49-F238E27FC236}">
                <a16:creationId xmlns:a16="http://schemas.microsoft.com/office/drawing/2014/main" id="{10E97772-4FD2-D538-6581-A3B5936902A6}"/>
              </a:ext>
            </a:extLst>
          </p:cNvPr>
          <p:cNvSpPr/>
          <p:nvPr/>
        </p:nvSpPr>
        <p:spPr>
          <a:xfrm>
            <a:off x="853440" y="1882860"/>
            <a:ext cx="1310640" cy="3581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AVL Tree</a:t>
            </a:r>
            <a:endParaRPr lang="en-SG" sz="1800" dirty="0">
              <a:latin typeface="Montserrat SemiBold" pitchFamily="2" charset="0"/>
            </a:endParaRPr>
          </a:p>
        </p:txBody>
      </p:sp>
      <p:sp>
        <p:nvSpPr>
          <p:cNvPr id="4" name="Google Shape;336;p36">
            <a:extLst>
              <a:ext uri="{FF2B5EF4-FFF2-40B4-BE49-F238E27FC236}">
                <a16:creationId xmlns:a16="http://schemas.microsoft.com/office/drawing/2014/main" id="{CA807893-D29C-B90F-1A40-6B81C51FF07C}"/>
              </a:ext>
            </a:extLst>
          </p:cNvPr>
          <p:cNvSpPr txBox="1">
            <a:spLocks/>
          </p:cNvSpPr>
          <p:nvPr/>
        </p:nvSpPr>
        <p:spPr>
          <a:xfrm>
            <a:off x="2314200" y="1776900"/>
            <a:ext cx="559536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000" dirty="0">
                <a:latin typeface="Montserrat SemiBold" pitchFamily="2" charset="0"/>
              </a:rPr>
              <a:t>log t levels, n insertions</a:t>
            </a:r>
          </a:p>
        </p:txBody>
      </p:sp>
      <p:sp>
        <p:nvSpPr>
          <p:cNvPr id="5" name="Rectangle 4">
            <a:extLst>
              <a:ext uri="{FF2B5EF4-FFF2-40B4-BE49-F238E27FC236}">
                <a16:creationId xmlns:a16="http://schemas.microsoft.com/office/drawing/2014/main" id="{03A2EF1E-2A60-119E-570B-1FD27C07FE28}"/>
              </a:ext>
            </a:extLst>
          </p:cNvPr>
          <p:cNvSpPr/>
          <p:nvPr/>
        </p:nvSpPr>
        <p:spPr>
          <a:xfrm>
            <a:off x="853440" y="3122531"/>
            <a:ext cx="1363980" cy="358140"/>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err="1">
                <a:latin typeface="Montserrat SemiBold" pitchFamily="2" charset="0"/>
              </a:rPr>
              <a:t>QuickSort</a:t>
            </a:r>
            <a:endParaRPr lang="en-SG" sz="1800" dirty="0">
              <a:latin typeface="Montserrat SemiBold" pitchFamily="2" charset="0"/>
            </a:endParaRPr>
          </a:p>
        </p:txBody>
      </p:sp>
      <p:sp>
        <p:nvSpPr>
          <p:cNvPr id="7" name="Google Shape;336;p36">
            <a:extLst>
              <a:ext uri="{FF2B5EF4-FFF2-40B4-BE49-F238E27FC236}">
                <a16:creationId xmlns:a16="http://schemas.microsoft.com/office/drawing/2014/main" id="{8E3F3401-3420-3B29-B363-197F9CBB3498}"/>
              </a:ext>
            </a:extLst>
          </p:cNvPr>
          <p:cNvSpPr txBox="1">
            <a:spLocks/>
          </p:cNvSpPr>
          <p:nvPr/>
        </p:nvSpPr>
        <p:spPr>
          <a:xfrm>
            <a:off x="2314200" y="3016571"/>
            <a:ext cx="559536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000" dirty="0">
                <a:latin typeface="Montserrat SemiBold" pitchFamily="2" charset="0"/>
              </a:rPr>
              <a:t>n elements, t distinct keys </a:t>
            </a:r>
          </a:p>
        </p:txBody>
      </p:sp>
      <mc:AlternateContent xmlns:mc="http://schemas.openxmlformats.org/markup-compatibility/2006" xmlns:a14="http://schemas.microsoft.com/office/drawing/2010/main">
        <mc:Choice Requires="a14">
          <p:sp>
            <p:nvSpPr>
              <p:cNvPr id="8" name="Google Shape;336;p36">
                <a:extLst>
                  <a:ext uri="{FF2B5EF4-FFF2-40B4-BE49-F238E27FC236}">
                    <a16:creationId xmlns:a16="http://schemas.microsoft.com/office/drawing/2014/main" id="{2AD619A5-47E0-34AD-F95E-7D522639EDC1}"/>
                  </a:ext>
                </a:extLst>
              </p:cNvPr>
              <p:cNvSpPr txBox="1">
                <a:spLocks/>
              </p:cNvSpPr>
              <p:nvPr/>
            </p:nvSpPr>
            <p:spPr>
              <a:xfrm>
                <a:off x="2314200" y="2164685"/>
                <a:ext cx="5595360" cy="7378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000" dirty="0">
                    <a:latin typeface="Montserrat SemiBold" pitchFamily="2" charset="0"/>
                  </a:rPr>
                  <a:t>Time 	= time to insert + time to traverse</a:t>
                </a:r>
              </a:p>
              <a:p>
                <a:r>
                  <a:rPr lang="en-US" sz="2000" dirty="0">
                    <a:latin typeface="Montserrat SemiBold" pitchFamily="2" charset="0"/>
                  </a:rPr>
                  <a:t>	= O(n log t + t) </a:t>
                </a:r>
                <a14:m>
                  <m:oMath xmlns:m="http://schemas.openxmlformats.org/officeDocument/2006/math">
                    <m:r>
                      <a:rPr lang="en-US" sz="2000" b="0" i="1" smtClean="0">
                        <a:latin typeface="Cambria Math" panose="02040503050406030204" pitchFamily="18" charset="0"/>
                      </a:rPr>
                      <m:t>≈</m:t>
                    </m:r>
                  </m:oMath>
                </a14:m>
                <a:r>
                  <a:rPr lang="en-US" sz="2000" dirty="0">
                    <a:latin typeface="Montserrat SemiBold" pitchFamily="2" charset="0"/>
                  </a:rPr>
                  <a:t> O(n log t)</a:t>
                </a:r>
              </a:p>
            </p:txBody>
          </p:sp>
        </mc:Choice>
        <mc:Fallback xmlns="">
          <p:sp>
            <p:nvSpPr>
              <p:cNvPr id="8" name="Google Shape;336;p36">
                <a:extLst>
                  <a:ext uri="{FF2B5EF4-FFF2-40B4-BE49-F238E27FC236}">
                    <a16:creationId xmlns:a16="http://schemas.microsoft.com/office/drawing/2014/main" id="{2AD619A5-47E0-34AD-F95E-7D522639EDC1}"/>
                  </a:ext>
                </a:extLst>
              </p:cNvPr>
              <p:cNvSpPr txBox="1">
                <a:spLocks noRot="1" noChangeAspect="1" noMove="1" noResize="1" noEditPoints="1" noAdjustHandles="1" noChangeArrowheads="1" noChangeShapeType="1" noTextEdit="1"/>
              </p:cNvSpPr>
              <p:nvPr/>
            </p:nvSpPr>
            <p:spPr>
              <a:xfrm>
                <a:off x="2314200" y="2164685"/>
                <a:ext cx="5595360" cy="737816"/>
              </a:xfrm>
              <a:prstGeom prst="rect">
                <a:avLst/>
              </a:prstGeom>
              <a:blipFill>
                <a:blip r:embed="rId3"/>
                <a:stretch>
                  <a:fillRect l="-1198" b="-17355"/>
                </a:stretch>
              </a:blipFill>
              <a:ln>
                <a:noFill/>
              </a:ln>
            </p:spPr>
            <p:txBody>
              <a:bodyPr/>
              <a:lstStyle/>
              <a:p>
                <a:r>
                  <a:rPr lang="en-SG">
                    <a:noFill/>
                  </a:rPr>
                  <a:t> </a:t>
                </a:r>
              </a:p>
            </p:txBody>
          </p:sp>
        </mc:Fallback>
      </mc:AlternateContent>
      <p:sp>
        <p:nvSpPr>
          <p:cNvPr id="9" name="Google Shape;336;p36">
            <a:extLst>
              <a:ext uri="{FF2B5EF4-FFF2-40B4-BE49-F238E27FC236}">
                <a16:creationId xmlns:a16="http://schemas.microsoft.com/office/drawing/2014/main" id="{09084275-9127-FD3D-2202-0A905F640DD8}"/>
              </a:ext>
            </a:extLst>
          </p:cNvPr>
          <p:cNvSpPr txBox="1">
            <a:spLocks/>
          </p:cNvSpPr>
          <p:nvPr/>
        </p:nvSpPr>
        <p:spPr>
          <a:xfrm>
            <a:off x="2314200" y="3431510"/>
            <a:ext cx="559536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000" dirty="0">
                <a:latin typeface="Montserrat SemiBold" pitchFamily="2" charset="0"/>
              </a:rPr>
              <a:t>Time 	= O(n) partition * log t levels</a:t>
            </a:r>
          </a:p>
          <a:p>
            <a:r>
              <a:rPr lang="en-US" sz="2000" dirty="0">
                <a:latin typeface="Montserrat SemiBold" pitchFamily="2" charset="0"/>
              </a:rPr>
              <a:t>	= O(n log t)</a:t>
            </a:r>
          </a:p>
        </p:txBody>
      </p:sp>
    </p:spTree>
    <p:extLst>
      <p:ext uri="{BB962C8B-B14F-4D97-AF65-F5344CB8AC3E}">
        <p14:creationId xmlns:p14="http://schemas.microsoft.com/office/powerpoint/2010/main" val="25682188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fade">
                                      <p:cBhvr>
                                        <p:cTn id="17" dur="500"/>
                                        <p:tgtEl>
                                          <p:spTgt spid="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xEl>
                                              <p:pRg st="0" end="0"/>
                                            </p:txEl>
                                          </p:spTgt>
                                        </p:tgtEl>
                                        <p:attrNameLst>
                                          <p:attrName>style.visibility</p:attrName>
                                        </p:attrNameLst>
                                      </p:cBhvr>
                                      <p:to>
                                        <p:strVal val="visible"/>
                                      </p:to>
                                    </p:set>
                                    <p:animEffect transition="in" filter="fade">
                                      <p:cBhvr>
                                        <p:cTn id="32" dur="500"/>
                                        <p:tgtEl>
                                          <p:spTgt spid="9">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xEl>
                                              <p:pRg st="1" end="1"/>
                                            </p:txEl>
                                          </p:spTgt>
                                        </p:tgtEl>
                                        <p:attrNameLst>
                                          <p:attrName>style.visibility</p:attrName>
                                        </p:attrNameLst>
                                      </p:cBhvr>
                                      <p:to>
                                        <p:strVal val="visible"/>
                                      </p:to>
                                    </p:set>
                                    <p:animEffect transition="in" filter="fade">
                                      <p:cBhvr>
                                        <p:cTn id="37"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7" grpId="0"/>
      <p:bldP spid="8" grpId="0" build="p"/>
      <p:bldP spid="9"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76</a:t>
            </a:fld>
            <a:endParaRPr/>
          </a:p>
        </p:txBody>
      </p:sp>
      <p:sp>
        <p:nvSpPr>
          <p:cNvPr id="13" name="Title 12">
            <a:extLst>
              <a:ext uri="{FF2B5EF4-FFF2-40B4-BE49-F238E27FC236}">
                <a16:creationId xmlns:a16="http://schemas.microsoft.com/office/drawing/2014/main" id="{A5E0F86A-F246-0551-98A6-14650184858D}"/>
              </a:ext>
            </a:extLst>
          </p:cNvPr>
          <p:cNvSpPr>
            <a:spLocks noGrp="1"/>
          </p:cNvSpPr>
          <p:nvPr>
            <p:ph type="title" idx="3"/>
          </p:nvPr>
        </p:nvSpPr>
        <p:spPr/>
        <p:txBody>
          <a:bodyPr/>
          <a:lstStyle/>
          <a:p>
            <a:r>
              <a:rPr lang="en" sz="2600" dirty="0"/>
              <a:t>2. Coupon Chaos</a:t>
            </a:r>
            <a:endParaRPr lang="en-SG" sz="2600" dirty="0"/>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47890"/>
            <a:ext cx="754802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2000" dirty="0">
              <a:latin typeface="Montserrat SemiBold" pitchFamily="2" charset="0"/>
            </a:endParaRPr>
          </a:p>
        </p:txBody>
      </p:sp>
      <p:sp>
        <p:nvSpPr>
          <p:cNvPr id="23" name="Google Shape;336;p36">
            <a:extLst>
              <a:ext uri="{FF2B5EF4-FFF2-40B4-BE49-F238E27FC236}">
                <a16:creationId xmlns:a16="http://schemas.microsoft.com/office/drawing/2014/main" id="{57A5A28F-D1FD-63DA-2DAC-74BD28D1D7E9}"/>
              </a:ext>
            </a:extLst>
          </p:cNvPr>
          <p:cNvSpPr txBox="1">
            <a:spLocks/>
          </p:cNvSpPr>
          <p:nvPr/>
        </p:nvSpPr>
        <p:spPr>
          <a:xfrm>
            <a:off x="714000" y="1247890"/>
            <a:ext cx="3429375"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000" dirty="0">
                <a:latin typeface="Montserrat SemiBold" pitchFamily="2" charset="0"/>
              </a:rPr>
              <a:t>Runtime Analysis</a:t>
            </a:r>
          </a:p>
        </p:txBody>
      </p:sp>
      <p:sp>
        <p:nvSpPr>
          <p:cNvPr id="3" name="Rectangle 2">
            <a:extLst>
              <a:ext uri="{FF2B5EF4-FFF2-40B4-BE49-F238E27FC236}">
                <a16:creationId xmlns:a16="http://schemas.microsoft.com/office/drawing/2014/main" id="{10E97772-4FD2-D538-6581-A3B5936902A6}"/>
              </a:ext>
            </a:extLst>
          </p:cNvPr>
          <p:cNvSpPr/>
          <p:nvPr/>
        </p:nvSpPr>
        <p:spPr>
          <a:xfrm>
            <a:off x="853440" y="1882860"/>
            <a:ext cx="1691640" cy="35814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rPr>
              <a:t>Hash + Array</a:t>
            </a:r>
            <a:endParaRPr lang="en-SG" sz="1800" dirty="0">
              <a:latin typeface="Montserrat SemiBold" pitchFamily="2" charset="0"/>
            </a:endParaRPr>
          </a:p>
        </p:txBody>
      </p:sp>
      <p:sp>
        <p:nvSpPr>
          <p:cNvPr id="4" name="Google Shape;336;p36">
            <a:extLst>
              <a:ext uri="{FF2B5EF4-FFF2-40B4-BE49-F238E27FC236}">
                <a16:creationId xmlns:a16="http://schemas.microsoft.com/office/drawing/2014/main" id="{CA807893-D29C-B90F-1A40-6B81C51FF07C}"/>
              </a:ext>
            </a:extLst>
          </p:cNvPr>
          <p:cNvSpPr txBox="1">
            <a:spLocks/>
          </p:cNvSpPr>
          <p:nvPr/>
        </p:nvSpPr>
        <p:spPr>
          <a:xfrm>
            <a:off x="2695200" y="1776900"/>
            <a:ext cx="559536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000" dirty="0">
                <a:latin typeface="Montserrat SemiBold" pitchFamily="2" charset="0"/>
              </a:rPr>
              <a:t>t keys, n insertions</a:t>
            </a:r>
          </a:p>
        </p:txBody>
      </p:sp>
      <p:sp>
        <p:nvSpPr>
          <p:cNvPr id="8" name="Google Shape;336;p36">
            <a:extLst>
              <a:ext uri="{FF2B5EF4-FFF2-40B4-BE49-F238E27FC236}">
                <a16:creationId xmlns:a16="http://schemas.microsoft.com/office/drawing/2014/main" id="{2AD619A5-47E0-34AD-F95E-7D522639EDC1}"/>
              </a:ext>
            </a:extLst>
          </p:cNvPr>
          <p:cNvSpPr txBox="1">
            <a:spLocks/>
          </p:cNvSpPr>
          <p:nvPr/>
        </p:nvSpPr>
        <p:spPr>
          <a:xfrm>
            <a:off x="2695200" y="2164685"/>
            <a:ext cx="559536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000" dirty="0">
                <a:latin typeface="Montserrat SemiBold" pitchFamily="2" charset="0"/>
              </a:rPr>
              <a:t>Time 	= time to insert + time to sort</a:t>
            </a:r>
          </a:p>
          <a:p>
            <a:r>
              <a:rPr lang="en-US" sz="2000" dirty="0">
                <a:latin typeface="Montserrat SemiBold" pitchFamily="2" charset="0"/>
              </a:rPr>
              <a:t>	= O(n) + O(t log t)</a:t>
            </a:r>
          </a:p>
          <a:p>
            <a:r>
              <a:rPr lang="en-US" sz="2000" dirty="0">
                <a:latin typeface="Montserrat SemiBold" pitchFamily="2" charset="0"/>
              </a:rPr>
              <a:t>	= O(n + t log t)</a:t>
            </a:r>
          </a:p>
        </p:txBody>
      </p:sp>
      <mc:AlternateContent xmlns:mc="http://schemas.openxmlformats.org/markup-compatibility/2006" xmlns:a14="http://schemas.microsoft.com/office/drawing/2010/main">
        <mc:Choice Requires="a14">
          <p:sp>
            <p:nvSpPr>
              <p:cNvPr id="2" name="Google Shape;336;p36">
                <a:extLst>
                  <a:ext uri="{FF2B5EF4-FFF2-40B4-BE49-F238E27FC236}">
                    <a16:creationId xmlns:a16="http://schemas.microsoft.com/office/drawing/2014/main" id="{A581AB01-B93C-C6CD-0B32-C8B741A5AA59}"/>
                  </a:ext>
                </a:extLst>
              </p:cNvPr>
              <p:cNvSpPr txBox="1">
                <a:spLocks/>
              </p:cNvSpPr>
              <p:nvPr/>
            </p:nvSpPr>
            <p:spPr>
              <a:xfrm>
                <a:off x="853440" y="3431510"/>
                <a:ext cx="559536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000" dirty="0">
                    <a:latin typeface="Montserrat SemiBold" pitchFamily="2" charset="0"/>
                  </a:rPr>
                  <a:t>If t &lt;&lt; n, then O(n + t log t) </a:t>
                </a:r>
                <a14:m>
                  <m:oMath xmlns:m="http://schemas.openxmlformats.org/officeDocument/2006/math">
                    <m:r>
                      <a:rPr lang="en-US" sz="2000" b="0" i="1" smtClean="0">
                        <a:latin typeface="Cambria Math" panose="02040503050406030204" pitchFamily="18" charset="0"/>
                      </a:rPr>
                      <m:t>≈</m:t>
                    </m:r>
                  </m:oMath>
                </a14:m>
                <a:r>
                  <a:rPr lang="en-US" sz="2000" dirty="0">
                    <a:latin typeface="Montserrat SemiBold" pitchFamily="2" charset="0"/>
                  </a:rPr>
                  <a:t> O(n)!</a:t>
                </a:r>
              </a:p>
            </p:txBody>
          </p:sp>
        </mc:Choice>
        <mc:Fallback xmlns="">
          <p:sp>
            <p:nvSpPr>
              <p:cNvPr id="2" name="Google Shape;336;p36">
                <a:extLst>
                  <a:ext uri="{FF2B5EF4-FFF2-40B4-BE49-F238E27FC236}">
                    <a16:creationId xmlns:a16="http://schemas.microsoft.com/office/drawing/2014/main" id="{A581AB01-B93C-C6CD-0B32-C8B741A5AA59}"/>
                  </a:ext>
                </a:extLst>
              </p:cNvPr>
              <p:cNvSpPr txBox="1">
                <a:spLocks noRot="1" noChangeAspect="1" noMove="1" noResize="1" noEditPoints="1" noAdjustHandles="1" noChangeArrowheads="1" noChangeShapeType="1" noTextEdit="1"/>
              </p:cNvSpPr>
              <p:nvPr/>
            </p:nvSpPr>
            <p:spPr>
              <a:xfrm>
                <a:off x="853440" y="3431510"/>
                <a:ext cx="5595360" cy="464100"/>
              </a:xfrm>
              <a:prstGeom prst="rect">
                <a:avLst/>
              </a:prstGeom>
              <a:blipFill>
                <a:blip r:embed="rId3"/>
                <a:stretch>
                  <a:fillRect l="-1198" b="-19737"/>
                </a:stretch>
              </a:blipFill>
              <a:ln>
                <a:noFill/>
              </a:ln>
            </p:spPr>
            <p:txBody>
              <a:bodyPr/>
              <a:lstStyle/>
              <a:p>
                <a:r>
                  <a:rPr lang="en-SG">
                    <a:noFill/>
                  </a:rPr>
                  <a:t> </a:t>
                </a:r>
              </a:p>
            </p:txBody>
          </p:sp>
        </mc:Fallback>
      </mc:AlternateContent>
    </p:spTree>
    <p:extLst>
      <p:ext uri="{BB962C8B-B14F-4D97-AF65-F5344CB8AC3E}">
        <p14:creationId xmlns:p14="http://schemas.microsoft.com/office/powerpoint/2010/main" val="38331562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25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fade">
                                      <p:cBhvr>
                                        <p:cTn id="17" dur="250"/>
                                        <p:tgtEl>
                                          <p:spTgt spid="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2" end="2"/>
                                            </p:txEl>
                                          </p:spTgt>
                                        </p:tgtEl>
                                        <p:attrNameLst>
                                          <p:attrName>style.visibility</p:attrName>
                                        </p:attrNameLst>
                                      </p:cBhvr>
                                      <p:to>
                                        <p:strVal val="visible"/>
                                      </p:to>
                                    </p:set>
                                    <p:animEffect transition="in" filter="fade">
                                      <p:cBhvr>
                                        <p:cTn id="22" dur="250"/>
                                        <p:tgtEl>
                                          <p:spTgt spid="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uiExpand="1" build="p"/>
      <p:bldP spid="2"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77</a:t>
            </a:fld>
            <a:endParaRPr/>
          </a:p>
        </p:txBody>
      </p:sp>
      <p:sp>
        <p:nvSpPr>
          <p:cNvPr id="13" name="Title 12">
            <a:extLst>
              <a:ext uri="{FF2B5EF4-FFF2-40B4-BE49-F238E27FC236}">
                <a16:creationId xmlns:a16="http://schemas.microsoft.com/office/drawing/2014/main" id="{A5E0F86A-F246-0551-98A6-14650184858D}"/>
              </a:ext>
            </a:extLst>
          </p:cNvPr>
          <p:cNvSpPr>
            <a:spLocks noGrp="1"/>
          </p:cNvSpPr>
          <p:nvPr>
            <p:ph type="title" idx="3"/>
          </p:nvPr>
        </p:nvSpPr>
        <p:spPr/>
        <p:txBody>
          <a:bodyPr/>
          <a:lstStyle/>
          <a:p>
            <a:r>
              <a:rPr lang="en-SG" sz="2600" dirty="0"/>
              <a:t>3. The Missing Element</a:t>
            </a:r>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47890"/>
            <a:ext cx="754802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2000" dirty="0">
              <a:latin typeface="Montserrat SemiBold" pitchFamily="2" charset="0"/>
            </a:endParaRPr>
          </a:p>
        </p:txBody>
      </p:sp>
      <p:sp>
        <p:nvSpPr>
          <p:cNvPr id="23" name="Google Shape;336;p36">
            <a:extLst>
              <a:ext uri="{FF2B5EF4-FFF2-40B4-BE49-F238E27FC236}">
                <a16:creationId xmlns:a16="http://schemas.microsoft.com/office/drawing/2014/main" id="{57A5A28F-D1FD-63DA-2DAC-74BD28D1D7E9}"/>
              </a:ext>
            </a:extLst>
          </p:cNvPr>
          <p:cNvSpPr txBox="1">
            <a:spLocks/>
          </p:cNvSpPr>
          <p:nvPr/>
        </p:nvSpPr>
        <p:spPr>
          <a:xfrm>
            <a:off x="714000" y="1247890"/>
            <a:ext cx="72412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Given n items in no particular order, but this time possibly with duplicates, find the first missing number (if we were to start counting from 1), or output “all present” if all values 1 to n were present in the input.</a:t>
            </a:r>
          </a:p>
        </p:txBody>
      </p:sp>
    </p:spTree>
    <p:extLst>
      <p:ext uri="{BB962C8B-B14F-4D97-AF65-F5344CB8AC3E}">
        <p14:creationId xmlns:p14="http://schemas.microsoft.com/office/powerpoint/2010/main" val="35699115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400">
        <p159:morph option="byObject"/>
      </p:transition>
    </mc:Choice>
    <mc:Fallback>
      <p:transition>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78</a:t>
            </a:fld>
            <a:endParaRPr/>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47890"/>
            <a:ext cx="754802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2000" dirty="0">
              <a:latin typeface="Montserrat SemiBold" pitchFamily="2" charset="0"/>
            </a:endParaRPr>
          </a:p>
        </p:txBody>
      </p:sp>
      <p:pic>
        <p:nvPicPr>
          <p:cNvPr id="3074" name="Picture 2" descr="Hashmaps really do be fixing anything : r/ProgrammerHumor">
            <a:extLst>
              <a:ext uri="{FF2B5EF4-FFF2-40B4-BE49-F238E27FC236}">
                <a16:creationId xmlns:a16="http://schemas.microsoft.com/office/drawing/2014/main" id="{7B0717CE-2926-B81B-0F66-562E9281996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926"/>
          <a:stretch/>
        </p:blipFill>
        <p:spPr bwMode="auto">
          <a:xfrm>
            <a:off x="2004836" y="647100"/>
            <a:ext cx="5131628" cy="3848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25002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400">
        <p159:morph option="byObject"/>
      </p:transition>
    </mc:Choice>
    <mc:Fallback>
      <p:transition>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79</a:t>
            </a:fld>
            <a:endParaRPr/>
          </a:p>
        </p:txBody>
      </p:sp>
      <p:sp>
        <p:nvSpPr>
          <p:cNvPr id="13" name="Title 12">
            <a:extLst>
              <a:ext uri="{FF2B5EF4-FFF2-40B4-BE49-F238E27FC236}">
                <a16:creationId xmlns:a16="http://schemas.microsoft.com/office/drawing/2014/main" id="{A5E0F86A-F246-0551-98A6-14650184858D}"/>
              </a:ext>
            </a:extLst>
          </p:cNvPr>
          <p:cNvSpPr>
            <a:spLocks noGrp="1"/>
          </p:cNvSpPr>
          <p:nvPr>
            <p:ph type="title" idx="3"/>
          </p:nvPr>
        </p:nvSpPr>
        <p:spPr/>
        <p:txBody>
          <a:bodyPr/>
          <a:lstStyle/>
          <a:p>
            <a:r>
              <a:rPr lang="en-SG" sz="2600" dirty="0"/>
              <a:t>3. The Missing Element</a:t>
            </a:r>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47890"/>
            <a:ext cx="754802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2000" dirty="0">
              <a:latin typeface="Montserrat SemiBold" pitchFamily="2" charset="0"/>
            </a:endParaRPr>
          </a:p>
        </p:txBody>
      </p:sp>
      <p:sp>
        <p:nvSpPr>
          <p:cNvPr id="23" name="Google Shape;336;p36">
            <a:extLst>
              <a:ext uri="{FF2B5EF4-FFF2-40B4-BE49-F238E27FC236}">
                <a16:creationId xmlns:a16="http://schemas.microsoft.com/office/drawing/2014/main" id="{57A5A28F-D1FD-63DA-2DAC-74BD28D1D7E9}"/>
              </a:ext>
            </a:extLst>
          </p:cNvPr>
          <p:cNvSpPr txBox="1">
            <a:spLocks/>
          </p:cNvSpPr>
          <p:nvPr/>
        </p:nvSpPr>
        <p:spPr>
          <a:xfrm>
            <a:off x="714000" y="1247890"/>
            <a:ext cx="64030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Use a HashSet to store all the values that we’ve seen in the array</a:t>
            </a:r>
          </a:p>
        </p:txBody>
      </p:sp>
      <p:sp>
        <p:nvSpPr>
          <p:cNvPr id="2" name="Google Shape;336;p36">
            <a:extLst>
              <a:ext uri="{FF2B5EF4-FFF2-40B4-BE49-F238E27FC236}">
                <a16:creationId xmlns:a16="http://schemas.microsoft.com/office/drawing/2014/main" id="{BF197B18-8039-2DF3-CB39-86C84D798E23}"/>
              </a:ext>
            </a:extLst>
          </p:cNvPr>
          <p:cNvSpPr txBox="1">
            <a:spLocks/>
          </p:cNvSpPr>
          <p:nvPr/>
        </p:nvSpPr>
        <p:spPr>
          <a:xfrm>
            <a:off x="714000" y="1930600"/>
            <a:ext cx="64030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Ignore Duplicates</a:t>
            </a:r>
          </a:p>
        </p:txBody>
      </p:sp>
      <p:sp>
        <p:nvSpPr>
          <p:cNvPr id="3" name="Google Shape;336;p36">
            <a:extLst>
              <a:ext uri="{FF2B5EF4-FFF2-40B4-BE49-F238E27FC236}">
                <a16:creationId xmlns:a16="http://schemas.microsoft.com/office/drawing/2014/main" id="{DB350DE9-2F70-6E7A-0577-A1C912DD0C42}"/>
              </a:ext>
            </a:extLst>
          </p:cNvPr>
          <p:cNvSpPr txBox="1">
            <a:spLocks/>
          </p:cNvSpPr>
          <p:nvPr/>
        </p:nvSpPr>
        <p:spPr>
          <a:xfrm>
            <a:off x="714000" y="2394700"/>
            <a:ext cx="64030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&gt;&gt; Go through the hash set to check if each number was present, starting from 1</a:t>
            </a:r>
          </a:p>
        </p:txBody>
      </p:sp>
    </p:spTree>
    <p:extLst>
      <p:ext uri="{BB962C8B-B14F-4D97-AF65-F5344CB8AC3E}">
        <p14:creationId xmlns:p14="http://schemas.microsoft.com/office/powerpoint/2010/main" val="155086470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400">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8</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Hashing – Collisions</a:t>
            </a:r>
            <a:endParaRPr dirty="0"/>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670009" y="2442210"/>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solidFill>
                  <a:srgbClr val="FFFF00"/>
                </a:solidFill>
                <a:latin typeface="Montserrat SemiBold" pitchFamily="2" charset="0"/>
              </a:rPr>
              <a:t>“super”</a:t>
            </a:r>
          </a:p>
        </p:txBody>
      </p:sp>
      <p:cxnSp>
        <p:nvCxnSpPr>
          <p:cNvPr id="3" name="Straight Arrow Connector 2">
            <a:extLst>
              <a:ext uri="{FF2B5EF4-FFF2-40B4-BE49-F238E27FC236}">
                <a16:creationId xmlns:a16="http://schemas.microsoft.com/office/drawing/2014/main" id="{E4DA3104-CDD7-641F-2097-F1F34EA5EE5A}"/>
              </a:ext>
            </a:extLst>
          </p:cNvPr>
          <p:cNvCxnSpPr>
            <a:cxnSpLocks/>
          </p:cNvCxnSpPr>
          <p:nvPr/>
        </p:nvCxnSpPr>
        <p:spPr>
          <a:xfrm>
            <a:off x="2196288" y="2674260"/>
            <a:ext cx="85171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 name="Google Shape;336;p36">
            <a:extLst>
              <a:ext uri="{FF2B5EF4-FFF2-40B4-BE49-F238E27FC236}">
                <a16:creationId xmlns:a16="http://schemas.microsoft.com/office/drawing/2014/main" id="{B35912B1-62E4-0B52-8DA7-CDFABE39D7FF}"/>
              </a:ext>
            </a:extLst>
          </p:cNvPr>
          <p:cNvSpPr txBox="1">
            <a:spLocks/>
          </p:cNvSpPr>
          <p:nvPr/>
        </p:nvSpPr>
        <p:spPr>
          <a:xfrm>
            <a:off x="2042552" y="2107650"/>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1600" dirty="0">
                <a:latin typeface="Montserrat SemiBold" pitchFamily="2" charset="0"/>
              </a:rPr>
              <a:t>hash </a:t>
            </a:r>
            <a:r>
              <a:rPr lang="en-US" sz="1600" dirty="0" err="1">
                <a:latin typeface="Montserrat SemiBold" pitchFamily="2" charset="0"/>
              </a:rPr>
              <a:t>func</a:t>
            </a:r>
            <a:endParaRPr lang="en-US" sz="1600" dirty="0">
              <a:latin typeface="Montserrat SemiBold" pitchFamily="2" charset="0"/>
            </a:endParaRPr>
          </a:p>
        </p:txBody>
      </p:sp>
      <p:sp>
        <p:nvSpPr>
          <p:cNvPr id="8" name="Google Shape;336;p36">
            <a:extLst>
              <a:ext uri="{FF2B5EF4-FFF2-40B4-BE49-F238E27FC236}">
                <a16:creationId xmlns:a16="http://schemas.microsoft.com/office/drawing/2014/main" id="{336FF1B8-2FC6-40BC-7241-74030A5CFB07}"/>
              </a:ext>
            </a:extLst>
          </p:cNvPr>
          <p:cNvSpPr txBox="1">
            <a:spLocks/>
          </p:cNvSpPr>
          <p:nvPr/>
        </p:nvSpPr>
        <p:spPr>
          <a:xfrm>
            <a:off x="3324243" y="2442210"/>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latin typeface="Montserrat SemiBold" pitchFamily="2" charset="0"/>
              </a:rPr>
              <a:t>0x112233</a:t>
            </a:r>
          </a:p>
        </p:txBody>
      </p:sp>
      <p:sp>
        <p:nvSpPr>
          <p:cNvPr id="9" name="Google Shape;336;p36">
            <a:extLst>
              <a:ext uri="{FF2B5EF4-FFF2-40B4-BE49-F238E27FC236}">
                <a16:creationId xmlns:a16="http://schemas.microsoft.com/office/drawing/2014/main" id="{4ED90CDA-2668-D0AC-38D9-D0109A6046DF}"/>
              </a:ext>
            </a:extLst>
          </p:cNvPr>
          <p:cNvSpPr txBox="1">
            <a:spLocks/>
          </p:cNvSpPr>
          <p:nvPr/>
        </p:nvSpPr>
        <p:spPr>
          <a:xfrm>
            <a:off x="5735189" y="3714630"/>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latin typeface="Montserrat SemiBold" pitchFamily="2" charset="0"/>
              </a:rPr>
              <a:t>0x112233</a:t>
            </a:r>
          </a:p>
        </p:txBody>
      </p:sp>
      <p:sp>
        <p:nvSpPr>
          <p:cNvPr id="10" name="Google Shape;336;p36">
            <a:extLst>
              <a:ext uri="{FF2B5EF4-FFF2-40B4-BE49-F238E27FC236}">
                <a16:creationId xmlns:a16="http://schemas.microsoft.com/office/drawing/2014/main" id="{88153C6E-FD4E-ED9A-9586-E2C060470126}"/>
              </a:ext>
            </a:extLst>
          </p:cNvPr>
          <p:cNvSpPr txBox="1">
            <a:spLocks/>
          </p:cNvSpPr>
          <p:nvPr/>
        </p:nvSpPr>
        <p:spPr>
          <a:xfrm>
            <a:off x="5735189" y="3287958"/>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solidFill>
                  <a:schemeClr val="bg1">
                    <a:lumMod val="50000"/>
                  </a:schemeClr>
                </a:solidFill>
                <a:latin typeface="Montserrat SemiBold" pitchFamily="2" charset="0"/>
              </a:rPr>
              <a:t>0x112232</a:t>
            </a:r>
          </a:p>
        </p:txBody>
      </p:sp>
      <p:sp>
        <p:nvSpPr>
          <p:cNvPr id="11" name="Google Shape;336;p36">
            <a:extLst>
              <a:ext uri="{FF2B5EF4-FFF2-40B4-BE49-F238E27FC236}">
                <a16:creationId xmlns:a16="http://schemas.microsoft.com/office/drawing/2014/main" id="{08841BDD-DE0F-DAD9-409B-AABA7C2C65E4}"/>
              </a:ext>
            </a:extLst>
          </p:cNvPr>
          <p:cNvSpPr txBox="1">
            <a:spLocks/>
          </p:cNvSpPr>
          <p:nvPr/>
        </p:nvSpPr>
        <p:spPr>
          <a:xfrm>
            <a:off x="5735189" y="2861287"/>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solidFill>
                  <a:schemeClr val="bg1">
                    <a:lumMod val="50000"/>
                  </a:schemeClr>
                </a:solidFill>
                <a:latin typeface="Montserrat SemiBold" pitchFamily="2" charset="0"/>
              </a:rPr>
              <a:t>0x112231</a:t>
            </a:r>
          </a:p>
        </p:txBody>
      </p:sp>
      <p:sp>
        <p:nvSpPr>
          <p:cNvPr id="12" name="Google Shape;336;p36">
            <a:extLst>
              <a:ext uri="{FF2B5EF4-FFF2-40B4-BE49-F238E27FC236}">
                <a16:creationId xmlns:a16="http://schemas.microsoft.com/office/drawing/2014/main" id="{72422CAB-B063-4E46-3D1A-7788193DB5C2}"/>
              </a:ext>
            </a:extLst>
          </p:cNvPr>
          <p:cNvSpPr txBox="1">
            <a:spLocks/>
          </p:cNvSpPr>
          <p:nvPr/>
        </p:nvSpPr>
        <p:spPr>
          <a:xfrm>
            <a:off x="5735189" y="2434616"/>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solidFill>
                  <a:schemeClr val="bg1">
                    <a:lumMod val="50000"/>
                  </a:schemeClr>
                </a:solidFill>
                <a:latin typeface="Montserrat SemiBold" pitchFamily="2" charset="0"/>
              </a:rPr>
              <a:t>0x112230</a:t>
            </a:r>
          </a:p>
        </p:txBody>
      </p:sp>
      <p:sp>
        <p:nvSpPr>
          <p:cNvPr id="13" name="Google Shape;336;p36">
            <a:extLst>
              <a:ext uri="{FF2B5EF4-FFF2-40B4-BE49-F238E27FC236}">
                <a16:creationId xmlns:a16="http://schemas.microsoft.com/office/drawing/2014/main" id="{C0BFE635-0F5E-47B8-9718-D84341755F15}"/>
              </a:ext>
            </a:extLst>
          </p:cNvPr>
          <p:cNvSpPr txBox="1">
            <a:spLocks/>
          </p:cNvSpPr>
          <p:nvPr/>
        </p:nvSpPr>
        <p:spPr>
          <a:xfrm>
            <a:off x="5735189" y="2007945"/>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solidFill>
                  <a:schemeClr val="bg1">
                    <a:lumMod val="50000"/>
                  </a:schemeClr>
                </a:solidFill>
                <a:latin typeface="Montserrat SemiBold" pitchFamily="2" charset="0"/>
              </a:rPr>
              <a:t>0x11222F</a:t>
            </a:r>
          </a:p>
        </p:txBody>
      </p:sp>
      <p:sp>
        <p:nvSpPr>
          <p:cNvPr id="14" name="Google Shape;336;p36">
            <a:extLst>
              <a:ext uri="{FF2B5EF4-FFF2-40B4-BE49-F238E27FC236}">
                <a16:creationId xmlns:a16="http://schemas.microsoft.com/office/drawing/2014/main" id="{260FCFDC-A7AC-68FB-5E32-E21320CC9AA2}"/>
              </a:ext>
            </a:extLst>
          </p:cNvPr>
          <p:cNvSpPr txBox="1">
            <a:spLocks/>
          </p:cNvSpPr>
          <p:nvPr/>
        </p:nvSpPr>
        <p:spPr>
          <a:xfrm>
            <a:off x="7101448" y="3714630"/>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latin typeface="Montserrat SemiBold" pitchFamily="2" charset="0"/>
              </a:rPr>
              <a:t>“value”</a:t>
            </a:r>
          </a:p>
        </p:txBody>
      </p:sp>
      <p:cxnSp>
        <p:nvCxnSpPr>
          <p:cNvPr id="15" name="Straight Arrow Connector 14">
            <a:extLst>
              <a:ext uri="{FF2B5EF4-FFF2-40B4-BE49-F238E27FC236}">
                <a16:creationId xmlns:a16="http://schemas.microsoft.com/office/drawing/2014/main" id="{7AB0C1BA-7A62-6A80-5025-7745EDE5693C}"/>
              </a:ext>
            </a:extLst>
          </p:cNvPr>
          <p:cNvCxnSpPr>
            <a:cxnSpLocks/>
          </p:cNvCxnSpPr>
          <p:nvPr/>
        </p:nvCxnSpPr>
        <p:spPr>
          <a:xfrm>
            <a:off x="4777740" y="2735580"/>
            <a:ext cx="868680" cy="121158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7" name="Google Shape;336;p36">
            <a:extLst>
              <a:ext uri="{FF2B5EF4-FFF2-40B4-BE49-F238E27FC236}">
                <a16:creationId xmlns:a16="http://schemas.microsoft.com/office/drawing/2014/main" id="{CD70149B-7999-7C2A-9DE8-C7C3E3AAE3BA}"/>
              </a:ext>
            </a:extLst>
          </p:cNvPr>
          <p:cNvSpPr txBox="1">
            <a:spLocks/>
          </p:cNvSpPr>
          <p:nvPr/>
        </p:nvSpPr>
        <p:spPr>
          <a:xfrm>
            <a:off x="6191054" y="1069652"/>
            <a:ext cx="1820788"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1600" dirty="0">
                <a:latin typeface="Montserrat SemiBold" pitchFamily="2" charset="0"/>
              </a:rPr>
              <a:t>Table (array)</a:t>
            </a:r>
          </a:p>
        </p:txBody>
      </p:sp>
      <p:sp>
        <p:nvSpPr>
          <p:cNvPr id="18" name="Google Shape;336;p36">
            <a:extLst>
              <a:ext uri="{FF2B5EF4-FFF2-40B4-BE49-F238E27FC236}">
                <a16:creationId xmlns:a16="http://schemas.microsoft.com/office/drawing/2014/main" id="{B187E2C7-B8B3-3372-0803-38F7E6BA4004}"/>
              </a:ext>
            </a:extLst>
          </p:cNvPr>
          <p:cNvSpPr txBox="1">
            <a:spLocks/>
          </p:cNvSpPr>
          <p:nvPr/>
        </p:nvSpPr>
        <p:spPr>
          <a:xfrm>
            <a:off x="5901965" y="1648679"/>
            <a:ext cx="103270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1600" dirty="0">
                <a:latin typeface="Montserrat SemiBold" pitchFamily="2" charset="0"/>
              </a:rPr>
              <a:t>index</a:t>
            </a:r>
          </a:p>
        </p:txBody>
      </p:sp>
      <p:sp>
        <p:nvSpPr>
          <p:cNvPr id="19" name="Google Shape;336;p36">
            <a:extLst>
              <a:ext uri="{FF2B5EF4-FFF2-40B4-BE49-F238E27FC236}">
                <a16:creationId xmlns:a16="http://schemas.microsoft.com/office/drawing/2014/main" id="{808C295B-7278-6FDF-D501-61B57BECF4D9}"/>
              </a:ext>
            </a:extLst>
          </p:cNvPr>
          <p:cNvSpPr txBox="1">
            <a:spLocks/>
          </p:cNvSpPr>
          <p:nvPr/>
        </p:nvSpPr>
        <p:spPr>
          <a:xfrm>
            <a:off x="7268224" y="1648679"/>
            <a:ext cx="103270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1600" dirty="0">
                <a:latin typeface="Montserrat SemiBold" pitchFamily="2" charset="0"/>
              </a:rPr>
              <a:t>value</a:t>
            </a:r>
          </a:p>
        </p:txBody>
      </p:sp>
      <p:sp>
        <p:nvSpPr>
          <p:cNvPr id="24" name="Google Shape;336;p36">
            <a:extLst>
              <a:ext uri="{FF2B5EF4-FFF2-40B4-BE49-F238E27FC236}">
                <a16:creationId xmlns:a16="http://schemas.microsoft.com/office/drawing/2014/main" id="{74D0729E-65EE-0B8A-EF15-08D8F2673E66}"/>
              </a:ext>
            </a:extLst>
          </p:cNvPr>
          <p:cNvSpPr txBox="1">
            <a:spLocks/>
          </p:cNvSpPr>
          <p:nvPr/>
        </p:nvSpPr>
        <p:spPr>
          <a:xfrm>
            <a:off x="7101448" y="3287958"/>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latin typeface="Montserrat SemiBold" pitchFamily="2" charset="0"/>
              </a:rPr>
              <a:t>-</a:t>
            </a:r>
          </a:p>
        </p:txBody>
      </p:sp>
      <p:sp>
        <p:nvSpPr>
          <p:cNvPr id="25" name="Google Shape;336;p36">
            <a:extLst>
              <a:ext uri="{FF2B5EF4-FFF2-40B4-BE49-F238E27FC236}">
                <a16:creationId xmlns:a16="http://schemas.microsoft.com/office/drawing/2014/main" id="{884AD269-7A4E-463E-2648-B36B51058BFC}"/>
              </a:ext>
            </a:extLst>
          </p:cNvPr>
          <p:cNvSpPr txBox="1">
            <a:spLocks/>
          </p:cNvSpPr>
          <p:nvPr/>
        </p:nvSpPr>
        <p:spPr>
          <a:xfrm>
            <a:off x="7101448" y="2859310"/>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latin typeface="Montserrat SemiBold" pitchFamily="2" charset="0"/>
              </a:rPr>
              <a:t>-</a:t>
            </a:r>
          </a:p>
        </p:txBody>
      </p:sp>
      <p:sp>
        <p:nvSpPr>
          <p:cNvPr id="26" name="Google Shape;336;p36">
            <a:extLst>
              <a:ext uri="{FF2B5EF4-FFF2-40B4-BE49-F238E27FC236}">
                <a16:creationId xmlns:a16="http://schemas.microsoft.com/office/drawing/2014/main" id="{5F5303DA-E4A5-A13A-B23D-33CB625823ED}"/>
              </a:ext>
            </a:extLst>
          </p:cNvPr>
          <p:cNvSpPr txBox="1">
            <a:spLocks/>
          </p:cNvSpPr>
          <p:nvPr/>
        </p:nvSpPr>
        <p:spPr>
          <a:xfrm>
            <a:off x="7101448" y="2441852"/>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latin typeface="Montserrat SemiBold" pitchFamily="2" charset="0"/>
              </a:rPr>
              <a:t>-</a:t>
            </a:r>
          </a:p>
        </p:txBody>
      </p:sp>
      <p:sp>
        <p:nvSpPr>
          <p:cNvPr id="27" name="Google Shape;336;p36">
            <a:extLst>
              <a:ext uri="{FF2B5EF4-FFF2-40B4-BE49-F238E27FC236}">
                <a16:creationId xmlns:a16="http://schemas.microsoft.com/office/drawing/2014/main" id="{0DF063F2-D619-5CEC-F87E-A563F250A1D5}"/>
              </a:ext>
            </a:extLst>
          </p:cNvPr>
          <p:cNvSpPr txBox="1">
            <a:spLocks/>
          </p:cNvSpPr>
          <p:nvPr/>
        </p:nvSpPr>
        <p:spPr>
          <a:xfrm>
            <a:off x="7101448" y="2015180"/>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latin typeface="Montserrat SemiBold" pitchFamily="2" charset="0"/>
              </a:rPr>
              <a:t>-</a:t>
            </a:r>
          </a:p>
        </p:txBody>
      </p:sp>
      <p:sp>
        <p:nvSpPr>
          <p:cNvPr id="2" name="Google Shape;336;p36">
            <a:extLst>
              <a:ext uri="{FF2B5EF4-FFF2-40B4-BE49-F238E27FC236}">
                <a16:creationId xmlns:a16="http://schemas.microsoft.com/office/drawing/2014/main" id="{BF0A677D-431D-2BC8-7821-33B2763662C0}"/>
              </a:ext>
            </a:extLst>
          </p:cNvPr>
          <p:cNvSpPr txBox="1">
            <a:spLocks/>
          </p:cNvSpPr>
          <p:nvPr/>
        </p:nvSpPr>
        <p:spPr>
          <a:xfrm>
            <a:off x="896880" y="3677682"/>
            <a:ext cx="588492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000" dirty="0">
                <a:latin typeface="Montserrat SemiBold" pitchFamily="2" charset="0"/>
              </a:rPr>
              <a:t>“value” is already there!</a:t>
            </a:r>
          </a:p>
        </p:txBody>
      </p:sp>
      <p:sp>
        <p:nvSpPr>
          <p:cNvPr id="5" name="Google Shape;336;p36">
            <a:extLst>
              <a:ext uri="{FF2B5EF4-FFF2-40B4-BE49-F238E27FC236}">
                <a16:creationId xmlns:a16="http://schemas.microsoft.com/office/drawing/2014/main" id="{6A86B73E-876F-7529-5B73-4F9BF6683836}"/>
              </a:ext>
            </a:extLst>
          </p:cNvPr>
          <p:cNvSpPr txBox="1">
            <a:spLocks/>
          </p:cNvSpPr>
          <p:nvPr/>
        </p:nvSpPr>
        <p:spPr>
          <a:xfrm>
            <a:off x="5735189" y="4141300"/>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solidFill>
                  <a:schemeClr val="bg1">
                    <a:lumMod val="50000"/>
                  </a:schemeClr>
                </a:solidFill>
                <a:latin typeface="Montserrat SemiBold" pitchFamily="2" charset="0"/>
              </a:rPr>
              <a:t>0x112234</a:t>
            </a:r>
          </a:p>
        </p:txBody>
      </p:sp>
      <p:sp>
        <p:nvSpPr>
          <p:cNvPr id="16" name="Google Shape;336;p36">
            <a:extLst>
              <a:ext uri="{FF2B5EF4-FFF2-40B4-BE49-F238E27FC236}">
                <a16:creationId xmlns:a16="http://schemas.microsoft.com/office/drawing/2014/main" id="{4541424E-6250-035E-96BD-9E77B41C8D56}"/>
              </a:ext>
            </a:extLst>
          </p:cNvPr>
          <p:cNvSpPr txBox="1">
            <a:spLocks/>
          </p:cNvSpPr>
          <p:nvPr/>
        </p:nvSpPr>
        <p:spPr>
          <a:xfrm>
            <a:off x="7101448" y="4141300"/>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latin typeface="Montserrat SemiBold" pitchFamily="2" charset="0"/>
              </a:rPr>
              <a:t>-</a:t>
            </a:r>
          </a:p>
        </p:txBody>
      </p:sp>
    </p:spTree>
    <p:extLst>
      <p:ext uri="{BB962C8B-B14F-4D97-AF65-F5344CB8AC3E}">
        <p14:creationId xmlns:p14="http://schemas.microsoft.com/office/powerpoint/2010/main" val="13997269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80</a:t>
            </a:fld>
            <a:endParaRPr/>
          </a:p>
        </p:txBody>
      </p:sp>
      <p:sp>
        <p:nvSpPr>
          <p:cNvPr id="13" name="Title 12">
            <a:extLst>
              <a:ext uri="{FF2B5EF4-FFF2-40B4-BE49-F238E27FC236}">
                <a16:creationId xmlns:a16="http://schemas.microsoft.com/office/drawing/2014/main" id="{A5E0F86A-F246-0551-98A6-14650184858D}"/>
              </a:ext>
            </a:extLst>
          </p:cNvPr>
          <p:cNvSpPr>
            <a:spLocks noGrp="1"/>
          </p:cNvSpPr>
          <p:nvPr>
            <p:ph type="title" idx="3"/>
          </p:nvPr>
        </p:nvSpPr>
        <p:spPr/>
        <p:txBody>
          <a:bodyPr/>
          <a:lstStyle/>
          <a:p>
            <a:r>
              <a:rPr lang="en-SG" sz="2600" dirty="0"/>
              <a:t>3. The Missing Element</a:t>
            </a:r>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47890"/>
            <a:ext cx="754802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2000" dirty="0">
              <a:latin typeface="Montserrat SemiBold" pitchFamily="2" charset="0"/>
            </a:endParaRPr>
          </a:p>
        </p:txBody>
      </p:sp>
      <p:sp>
        <p:nvSpPr>
          <p:cNvPr id="23" name="Google Shape;336;p36">
            <a:extLst>
              <a:ext uri="{FF2B5EF4-FFF2-40B4-BE49-F238E27FC236}">
                <a16:creationId xmlns:a16="http://schemas.microsoft.com/office/drawing/2014/main" id="{57A5A28F-D1FD-63DA-2DAC-74BD28D1D7E9}"/>
              </a:ext>
            </a:extLst>
          </p:cNvPr>
          <p:cNvSpPr txBox="1">
            <a:spLocks/>
          </p:cNvSpPr>
          <p:nvPr/>
        </p:nvSpPr>
        <p:spPr>
          <a:xfrm>
            <a:off x="714000" y="1247890"/>
            <a:ext cx="64030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Use a HashSet to store all the values that we’ve seen in the array</a:t>
            </a:r>
          </a:p>
        </p:txBody>
      </p:sp>
      <p:sp>
        <p:nvSpPr>
          <p:cNvPr id="2" name="Google Shape;336;p36">
            <a:extLst>
              <a:ext uri="{FF2B5EF4-FFF2-40B4-BE49-F238E27FC236}">
                <a16:creationId xmlns:a16="http://schemas.microsoft.com/office/drawing/2014/main" id="{BF197B18-8039-2DF3-CB39-86C84D798E23}"/>
              </a:ext>
            </a:extLst>
          </p:cNvPr>
          <p:cNvSpPr txBox="1">
            <a:spLocks/>
          </p:cNvSpPr>
          <p:nvPr/>
        </p:nvSpPr>
        <p:spPr>
          <a:xfrm>
            <a:off x="714000" y="1930600"/>
            <a:ext cx="64030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Ignore Duplicates</a:t>
            </a:r>
          </a:p>
        </p:txBody>
      </p:sp>
      <p:sp>
        <p:nvSpPr>
          <p:cNvPr id="3" name="Google Shape;336;p36">
            <a:extLst>
              <a:ext uri="{FF2B5EF4-FFF2-40B4-BE49-F238E27FC236}">
                <a16:creationId xmlns:a16="http://schemas.microsoft.com/office/drawing/2014/main" id="{DB350DE9-2F70-6E7A-0577-A1C912DD0C42}"/>
              </a:ext>
            </a:extLst>
          </p:cNvPr>
          <p:cNvSpPr txBox="1">
            <a:spLocks/>
          </p:cNvSpPr>
          <p:nvPr/>
        </p:nvSpPr>
        <p:spPr>
          <a:xfrm>
            <a:off x="714000" y="2394700"/>
            <a:ext cx="64030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&gt;&gt; Go through the hash set to check if each number was present, starting from 1</a:t>
            </a:r>
          </a:p>
        </p:txBody>
      </p:sp>
      <p:sp>
        <p:nvSpPr>
          <p:cNvPr id="4" name="Google Shape;336;p36">
            <a:extLst>
              <a:ext uri="{FF2B5EF4-FFF2-40B4-BE49-F238E27FC236}">
                <a16:creationId xmlns:a16="http://schemas.microsoft.com/office/drawing/2014/main" id="{2F75B13F-1AE2-0EE0-4498-29BFDDB8601D}"/>
              </a:ext>
            </a:extLst>
          </p:cNvPr>
          <p:cNvSpPr txBox="1">
            <a:spLocks/>
          </p:cNvSpPr>
          <p:nvPr/>
        </p:nvSpPr>
        <p:spPr>
          <a:xfrm>
            <a:off x="714000" y="3233983"/>
            <a:ext cx="64030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000" dirty="0">
                <a:highlight>
                  <a:srgbClr val="0000FF"/>
                </a:highlight>
                <a:latin typeface="Montserrat SemiBold" pitchFamily="2" charset="0"/>
              </a:rPr>
              <a:t> Runtime: O(n)</a:t>
            </a:r>
            <a:r>
              <a:rPr lang="en-US" sz="2000" dirty="0">
                <a:solidFill>
                  <a:srgbClr val="0000FF"/>
                </a:solidFill>
                <a:highlight>
                  <a:srgbClr val="0000FF"/>
                </a:highlight>
                <a:latin typeface="Montserrat SemiBold" pitchFamily="2" charset="0"/>
              </a:rPr>
              <a:t>.</a:t>
            </a:r>
          </a:p>
        </p:txBody>
      </p:sp>
      <p:sp>
        <p:nvSpPr>
          <p:cNvPr id="5" name="Google Shape;336;p36">
            <a:extLst>
              <a:ext uri="{FF2B5EF4-FFF2-40B4-BE49-F238E27FC236}">
                <a16:creationId xmlns:a16="http://schemas.microsoft.com/office/drawing/2014/main" id="{A225CB6F-3B26-6C8B-C664-BE1A95BDD916}"/>
              </a:ext>
            </a:extLst>
          </p:cNvPr>
          <p:cNvSpPr txBox="1">
            <a:spLocks/>
          </p:cNvSpPr>
          <p:nvPr/>
        </p:nvSpPr>
        <p:spPr>
          <a:xfrm>
            <a:off x="714000" y="3663560"/>
            <a:ext cx="64030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000" dirty="0">
                <a:highlight>
                  <a:srgbClr val="FF00FF"/>
                </a:highlight>
                <a:latin typeface="Montserrat SemiBold" pitchFamily="2" charset="0"/>
              </a:rPr>
              <a:t> Space: O(n)</a:t>
            </a:r>
            <a:r>
              <a:rPr lang="en-US" sz="2000" dirty="0">
                <a:solidFill>
                  <a:srgbClr val="FF00FF"/>
                </a:solidFill>
                <a:highlight>
                  <a:srgbClr val="FF00FF"/>
                </a:highlight>
                <a:latin typeface="Montserrat SemiBold" pitchFamily="2" charset="0"/>
              </a:rPr>
              <a:t>.</a:t>
            </a:r>
          </a:p>
        </p:txBody>
      </p:sp>
    </p:spTree>
    <p:extLst>
      <p:ext uri="{BB962C8B-B14F-4D97-AF65-F5344CB8AC3E}">
        <p14:creationId xmlns:p14="http://schemas.microsoft.com/office/powerpoint/2010/main" val="24417930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400">
        <p159:morph option="byObject"/>
      </p:transition>
    </mc:Choice>
    <mc:Fallback>
      <p:transition>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81</a:t>
            </a:fld>
            <a:endParaRPr/>
          </a:p>
        </p:txBody>
      </p:sp>
      <p:sp>
        <p:nvSpPr>
          <p:cNvPr id="13" name="Title 12">
            <a:extLst>
              <a:ext uri="{FF2B5EF4-FFF2-40B4-BE49-F238E27FC236}">
                <a16:creationId xmlns:a16="http://schemas.microsoft.com/office/drawing/2014/main" id="{A5E0F86A-F246-0551-98A6-14650184858D}"/>
              </a:ext>
            </a:extLst>
          </p:cNvPr>
          <p:cNvSpPr>
            <a:spLocks noGrp="1"/>
          </p:cNvSpPr>
          <p:nvPr>
            <p:ph type="title" idx="3"/>
          </p:nvPr>
        </p:nvSpPr>
        <p:spPr/>
        <p:txBody>
          <a:bodyPr/>
          <a:lstStyle/>
          <a:p>
            <a:r>
              <a:rPr lang="en-SG" sz="2600" dirty="0"/>
              <a:t>3. The Missing Element</a:t>
            </a:r>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47890"/>
            <a:ext cx="754802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2000" dirty="0">
              <a:latin typeface="Montserrat SemiBold" pitchFamily="2" charset="0"/>
            </a:endParaRPr>
          </a:p>
        </p:txBody>
      </p:sp>
      <p:sp>
        <p:nvSpPr>
          <p:cNvPr id="23" name="Google Shape;336;p36">
            <a:extLst>
              <a:ext uri="{FF2B5EF4-FFF2-40B4-BE49-F238E27FC236}">
                <a16:creationId xmlns:a16="http://schemas.microsoft.com/office/drawing/2014/main" id="{57A5A28F-D1FD-63DA-2DAC-74BD28D1D7E9}"/>
              </a:ext>
            </a:extLst>
          </p:cNvPr>
          <p:cNvSpPr txBox="1">
            <a:spLocks/>
          </p:cNvSpPr>
          <p:nvPr/>
        </p:nvSpPr>
        <p:spPr>
          <a:xfrm>
            <a:off x="714000" y="1711990"/>
            <a:ext cx="68983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Can we do the same thing using O(1) space? i.e. in-place</a:t>
            </a:r>
          </a:p>
        </p:txBody>
      </p:sp>
      <p:sp>
        <p:nvSpPr>
          <p:cNvPr id="7" name="Google Shape;336;p36">
            <a:extLst>
              <a:ext uri="{FF2B5EF4-FFF2-40B4-BE49-F238E27FC236}">
                <a16:creationId xmlns:a16="http://schemas.microsoft.com/office/drawing/2014/main" id="{09F8C032-5DAA-3341-4CE6-F697EC738D28}"/>
              </a:ext>
            </a:extLst>
          </p:cNvPr>
          <p:cNvSpPr txBox="1">
            <a:spLocks/>
          </p:cNvSpPr>
          <p:nvPr/>
        </p:nvSpPr>
        <p:spPr>
          <a:xfrm>
            <a:off x="714000" y="1372400"/>
            <a:ext cx="1511040" cy="339590"/>
          </a:xfrm>
          <a:prstGeom prst="rect">
            <a:avLst/>
          </a:pr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1800" dirty="0">
                <a:latin typeface="Montserrat ExtraBold" pitchFamily="2" charset="0"/>
              </a:rPr>
              <a:t>Follow Up!</a:t>
            </a:r>
          </a:p>
        </p:txBody>
      </p:sp>
    </p:spTree>
    <p:extLst>
      <p:ext uri="{BB962C8B-B14F-4D97-AF65-F5344CB8AC3E}">
        <p14:creationId xmlns:p14="http://schemas.microsoft.com/office/powerpoint/2010/main" val="21216781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400">
        <p159:morph option="byObject"/>
      </p:transition>
    </mc:Choice>
    <mc:Fallback>
      <p:transition>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82</a:t>
            </a:fld>
            <a:endParaRPr/>
          </a:p>
        </p:txBody>
      </p:sp>
      <p:sp>
        <p:nvSpPr>
          <p:cNvPr id="13" name="Title 12">
            <a:extLst>
              <a:ext uri="{FF2B5EF4-FFF2-40B4-BE49-F238E27FC236}">
                <a16:creationId xmlns:a16="http://schemas.microsoft.com/office/drawing/2014/main" id="{A5E0F86A-F246-0551-98A6-14650184858D}"/>
              </a:ext>
            </a:extLst>
          </p:cNvPr>
          <p:cNvSpPr>
            <a:spLocks noGrp="1"/>
          </p:cNvSpPr>
          <p:nvPr>
            <p:ph type="title" idx="3"/>
          </p:nvPr>
        </p:nvSpPr>
        <p:spPr/>
        <p:txBody>
          <a:bodyPr/>
          <a:lstStyle/>
          <a:p>
            <a:r>
              <a:rPr lang="en-SG" sz="2600" dirty="0"/>
              <a:t>3. The Missing Element</a:t>
            </a:r>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47890"/>
            <a:ext cx="754802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2000" dirty="0">
              <a:latin typeface="Montserrat SemiBold" pitchFamily="2" charset="0"/>
            </a:endParaRPr>
          </a:p>
        </p:txBody>
      </p:sp>
      <p:sp>
        <p:nvSpPr>
          <p:cNvPr id="23" name="Google Shape;336;p36">
            <a:extLst>
              <a:ext uri="{FF2B5EF4-FFF2-40B4-BE49-F238E27FC236}">
                <a16:creationId xmlns:a16="http://schemas.microsoft.com/office/drawing/2014/main" id="{57A5A28F-D1FD-63DA-2DAC-74BD28D1D7E9}"/>
              </a:ext>
            </a:extLst>
          </p:cNvPr>
          <p:cNvSpPr txBox="1">
            <a:spLocks/>
          </p:cNvSpPr>
          <p:nvPr/>
        </p:nvSpPr>
        <p:spPr>
          <a:xfrm>
            <a:off x="714000" y="1711990"/>
            <a:ext cx="68983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Can we do the same thing using O(1) space? i.e. in-place</a:t>
            </a:r>
          </a:p>
        </p:txBody>
      </p:sp>
      <p:sp>
        <p:nvSpPr>
          <p:cNvPr id="7" name="Google Shape;336;p36">
            <a:extLst>
              <a:ext uri="{FF2B5EF4-FFF2-40B4-BE49-F238E27FC236}">
                <a16:creationId xmlns:a16="http://schemas.microsoft.com/office/drawing/2014/main" id="{09F8C032-5DAA-3341-4CE6-F697EC738D28}"/>
              </a:ext>
            </a:extLst>
          </p:cNvPr>
          <p:cNvSpPr txBox="1">
            <a:spLocks/>
          </p:cNvSpPr>
          <p:nvPr/>
        </p:nvSpPr>
        <p:spPr>
          <a:xfrm>
            <a:off x="714000" y="1372400"/>
            <a:ext cx="1511040" cy="339590"/>
          </a:xfrm>
          <a:prstGeom prst="rect">
            <a:avLst/>
          </a:pr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1800" dirty="0">
                <a:latin typeface="Montserrat ExtraBold" pitchFamily="2" charset="0"/>
              </a:rPr>
              <a:t>Follow Up!</a:t>
            </a:r>
          </a:p>
        </p:txBody>
      </p:sp>
      <p:sp>
        <p:nvSpPr>
          <p:cNvPr id="2" name="Rectangle 1">
            <a:extLst>
              <a:ext uri="{FF2B5EF4-FFF2-40B4-BE49-F238E27FC236}">
                <a16:creationId xmlns:a16="http://schemas.microsoft.com/office/drawing/2014/main" id="{8296CAD4-5C45-0FE1-6222-6A93B6E53B75}"/>
              </a:ext>
            </a:extLst>
          </p:cNvPr>
          <p:cNvSpPr/>
          <p:nvPr/>
        </p:nvSpPr>
        <p:spPr>
          <a:xfrm>
            <a:off x="1584737" y="2571750"/>
            <a:ext cx="537867" cy="53786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8</a:t>
            </a:r>
            <a:endParaRPr lang="en-SG" sz="1800" dirty="0">
              <a:latin typeface="Montserrat SemiBold" pitchFamily="2" charset="0"/>
              <a:cs typeface="Poppins" panose="00000500000000000000" pitchFamily="2" charset="0"/>
            </a:endParaRPr>
          </a:p>
        </p:txBody>
      </p:sp>
      <p:sp>
        <p:nvSpPr>
          <p:cNvPr id="3" name="Rectangle 2">
            <a:extLst>
              <a:ext uri="{FF2B5EF4-FFF2-40B4-BE49-F238E27FC236}">
                <a16:creationId xmlns:a16="http://schemas.microsoft.com/office/drawing/2014/main" id="{F0ECF98C-7A47-F392-6842-2C4F46D3C8A3}"/>
              </a:ext>
            </a:extLst>
          </p:cNvPr>
          <p:cNvSpPr/>
          <p:nvPr/>
        </p:nvSpPr>
        <p:spPr>
          <a:xfrm>
            <a:off x="2225239" y="2571750"/>
            <a:ext cx="537867" cy="53786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5</a:t>
            </a:r>
            <a:endParaRPr lang="en-SG" sz="1800" dirty="0">
              <a:latin typeface="Montserrat SemiBold" pitchFamily="2" charset="0"/>
              <a:cs typeface="Poppins" panose="00000500000000000000" pitchFamily="2" charset="0"/>
            </a:endParaRPr>
          </a:p>
        </p:txBody>
      </p:sp>
      <p:sp>
        <p:nvSpPr>
          <p:cNvPr id="4" name="Rectangle 3">
            <a:extLst>
              <a:ext uri="{FF2B5EF4-FFF2-40B4-BE49-F238E27FC236}">
                <a16:creationId xmlns:a16="http://schemas.microsoft.com/office/drawing/2014/main" id="{578B36CE-0F9B-00BC-C2F8-6624C7983637}"/>
              </a:ext>
            </a:extLst>
          </p:cNvPr>
          <p:cNvSpPr/>
          <p:nvPr/>
        </p:nvSpPr>
        <p:spPr>
          <a:xfrm>
            <a:off x="2865742" y="2571750"/>
            <a:ext cx="537867" cy="53786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3</a:t>
            </a:r>
            <a:endParaRPr lang="en-SG" sz="1800" dirty="0">
              <a:latin typeface="Montserrat SemiBold" pitchFamily="2" charset="0"/>
              <a:cs typeface="Poppins" panose="00000500000000000000" pitchFamily="2" charset="0"/>
            </a:endParaRPr>
          </a:p>
        </p:txBody>
      </p:sp>
      <p:sp>
        <p:nvSpPr>
          <p:cNvPr id="5" name="Rectangle 4">
            <a:extLst>
              <a:ext uri="{FF2B5EF4-FFF2-40B4-BE49-F238E27FC236}">
                <a16:creationId xmlns:a16="http://schemas.microsoft.com/office/drawing/2014/main" id="{C4CEA223-F3F7-5A5E-C97D-CF5F4786605F}"/>
              </a:ext>
            </a:extLst>
          </p:cNvPr>
          <p:cNvSpPr/>
          <p:nvPr/>
        </p:nvSpPr>
        <p:spPr>
          <a:xfrm>
            <a:off x="3506243" y="2571750"/>
            <a:ext cx="537867" cy="53786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3</a:t>
            </a:r>
            <a:endParaRPr lang="en-SG" sz="1800" dirty="0">
              <a:latin typeface="Montserrat SemiBold" pitchFamily="2" charset="0"/>
              <a:cs typeface="Poppins" panose="00000500000000000000" pitchFamily="2" charset="0"/>
            </a:endParaRPr>
          </a:p>
        </p:txBody>
      </p:sp>
      <p:sp>
        <p:nvSpPr>
          <p:cNvPr id="8" name="Rectangle 7">
            <a:extLst>
              <a:ext uri="{FF2B5EF4-FFF2-40B4-BE49-F238E27FC236}">
                <a16:creationId xmlns:a16="http://schemas.microsoft.com/office/drawing/2014/main" id="{A6FE5AEC-E5DF-3D98-9C7F-4C96B7CB281B}"/>
              </a:ext>
            </a:extLst>
          </p:cNvPr>
          <p:cNvSpPr/>
          <p:nvPr/>
        </p:nvSpPr>
        <p:spPr>
          <a:xfrm>
            <a:off x="4146745" y="2571750"/>
            <a:ext cx="537867" cy="53786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a:t>
            </a:r>
            <a:endParaRPr lang="en-SG" sz="1800" dirty="0">
              <a:latin typeface="Montserrat SemiBold" pitchFamily="2" charset="0"/>
              <a:cs typeface="Poppins" panose="00000500000000000000" pitchFamily="2" charset="0"/>
            </a:endParaRPr>
          </a:p>
        </p:txBody>
      </p:sp>
      <p:sp>
        <p:nvSpPr>
          <p:cNvPr id="9" name="Rectangle 8">
            <a:extLst>
              <a:ext uri="{FF2B5EF4-FFF2-40B4-BE49-F238E27FC236}">
                <a16:creationId xmlns:a16="http://schemas.microsoft.com/office/drawing/2014/main" id="{336EE277-107E-4BC6-106C-24F0F10CA313}"/>
              </a:ext>
            </a:extLst>
          </p:cNvPr>
          <p:cNvSpPr/>
          <p:nvPr/>
        </p:nvSpPr>
        <p:spPr>
          <a:xfrm>
            <a:off x="4787248" y="2571750"/>
            <a:ext cx="537867" cy="53786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1</a:t>
            </a:r>
            <a:endParaRPr lang="en-SG" sz="1800" dirty="0">
              <a:latin typeface="Montserrat SemiBold" pitchFamily="2" charset="0"/>
              <a:cs typeface="Poppins" panose="00000500000000000000" pitchFamily="2" charset="0"/>
            </a:endParaRPr>
          </a:p>
        </p:txBody>
      </p:sp>
      <p:sp>
        <p:nvSpPr>
          <p:cNvPr id="10" name="Rectangle 9">
            <a:extLst>
              <a:ext uri="{FF2B5EF4-FFF2-40B4-BE49-F238E27FC236}">
                <a16:creationId xmlns:a16="http://schemas.microsoft.com/office/drawing/2014/main" id="{C58029C0-6BEF-BD1D-C769-EB0326D28415}"/>
              </a:ext>
            </a:extLst>
          </p:cNvPr>
          <p:cNvSpPr/>
          <p:nvPr/>
        </p:nvSpPr>
        <p:spPr>
          <a:xfrm>
            <a:off x="5427750" y="2571750"/>
            <a:ext cx="537867" cy="53786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5</a:t>
            </a:r>
            <a:endParaRPr lang="en-SG" sz="1800" dirty="0">
              <a:latin typeface="Montserrat SemiBold" pitchFamily="2" charset="0"/>
              <a:cs typeface="Poppins" panose="00000500000000000000" pitchFamily="2" charset="0"/>
            </a:endParaRPr>
          </a:p>
        </p:txBody>
      </p:sp>
      <p:sp>
        <p:nvSpPr>
          <p:cNvPr id="11" name="Rectangle 10">
            <a:extLst>
              <a:ext uri="{FF2B5EF4-FFF2-40B4-BE49-F238E27FC236}">
                <a16:creationId xmlns:a16="http://schemas.microsoft.com/office/drawing/2014/main" id="{98DA6C87-13F5-6FBC-EDEB-E9D852D1E3C0}"/>
              </a:ext>
            </a:extLst>
          </p:cNvPr>
          <p:cNvSpPr/>
          <p:nvPr/>
        </p:nvSpPr>
        <p:spPr>
          <a:xfrm>
            <a:off x="6068252" y="2571750"/>
            <a:ext cx="537867" cy="53786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4</a:t>
            </a:r>
            <a:endParaRPr lang="en-SG" sz="1800" dirty="0">
              <a:latin typeface="Montserrat SemiBold" pitchFamily="2" charset="0"/>
              <a:cs typeface="Poppins" panose="00000500000000000000" pitchFamily="2" charset="0"/>
            </a:endParaRPr>
          </a:p>
        </p:txBody>
      </p:sp>
      <p:sp>
        <p:nvSpPr>
          <p:cNvPr id="12" name="Rectangle 11">
            <a:extLst>
              <a:ext uri="{FF2B5EF4-FFF2-40B4-BE49-F238E27FC236}">
                <a16:creationId xmlns:a16="http://schemas.microsoft.com/office/drawing/2014/main" id="{AC67722D-7182-FC3E-F12E-DB6510C11619}"/>
              </a:ext>
            </a:extLst>
          </p:cNvPr>
          <p:cNvSpPr/>
          <p:nvPr/>
        </p:nvSpPr>
        <p:spPr>
          <a:xfrm>
            <a:off x="6708754" y="2571750"/>
            <a:ext cx="537867" cy="53786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a:t>
            </a:r>
            <a:endParaRPr lang="en-SG" sz="1800" dirty="0">
              <a:latin typeface="Montserrat SemiBold" pitchFamily="2" charset="0"/>
              <a:cs typeface="Poppins" panose="00000500000000000000" pitchFamily="2" charset="0"/>
            </a:endParaRPr>
          </a:p>
        </p:txBody>
      </p:sp>
      <p:sp>
        <p:nvSpPr>
          <p:cNvPr id="15" name="Rectangle 14">
            <a:extLst>
              <a:ext uri="{FF2B5EF4-FFF2-40B4-BE49-F238E27FC236}">
                <a16:creationId xmlns:a16="http://schemas.microsoft.com/office/drawing/2014/main" id="{3DBF7517-DAD1-DFF6-5216-72F92D00CF0C}"/>
              </a:ext>
            </a:extLst>
          </p:cNvPr>
          <p:cNvSpPr/>
          <p:nvPr/>
        </p:nvSpPr>
        <p:spPr>
          <a:xfrm>
            <a:off x="1584737"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1</a:t>
            </a:r>
            <a:endParaRPr lang="en-SG" dirty="0">
              <a:latin typeface="Montserrat SemiBold" pitchFamily="2" charset="0"/>
              <a:cs typeface="Poppins" panose="00000500000000000000" pitchFamily="2" charset="0"/>
            </a:endParaRPr>
          </a:p>
        </p:txBody>
      </p:sp>
      <p:sp>
        <p:nvSpPr>
          <p:cNvPr id="16" name="Rectangle 15">
            <a:extLst>
              <a:ext uri="{FF2B5EF4-FFF2-40B4-BE49-F238E27FC236}">
                <a16:creationId xmlns:a16="http://schemas.microsoft.com/office/drawing/2014/main" id="{86CB8A1D-BA8F-80DB-BE66-9EEE4BF2E9BD}"/>
              </a:ext>
            </a:extLst>
          </p:cNvPr>
          <p:cNvSpPr/>
          <p:nvPr/>
        </p:nvSpPr>
        <p:spPr>
          <a:xfrm>
            <a:off x="2225239"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2</a:t>
            </a:r>
            <a:endParaRPr lang="en-SG" dirty="0">
              <a:latin typeface="Montserrat SemiBold" pitchFamily="2" charset="0"/>
              <a:cs typeface="Poppins" panose="00000500000000000000" pitchFamily="2" charset="0"/>
            </a:endParaRPr>
          </a:p>
        </p:txBody>
      </p:sp>
      <p:sp>
        <p:nvSpPr>
          <p:cNvPr id="17" name="Rectangle 16">
            <a:extLst>
              <a:ext uri="{FF2B5EF4-FFF2-40B4-BE49-F238E27FC236}">
                <a16:creationId xmlns:a16="http://schemas.microsoft.com/office/drawing/2014/main" id="{23827A54-A42C-7068-8CF8-AB69D7FE4724}"/>
              </a:ext>
            </a:extLst>
          </p:cNvPr>
          <p:cNvSpPr/>
          <p:nvPr/>
        </p:nvSpPr>
        <p:spPr>
          <a:xfrm>
            <a:off x="2865742"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3</a:t>
            </a:r>
            <a:endParaRPr lang="en-SG" dirty="0">
              <a:latin typeface="Montserrat SemiBold" pitchFamily="2" charset="0"/>
              <a:cs typeface="Poppins" panose="00000500000000000000" pitchFamily="2" charset="0"/>
            </a:endParaRPr>
          </a:p>
        </p:txBody>
      </p:sp>
      <p:sp>
        <p:nvSpPr>
          <p:cNvPr id="18" name="Rectangle 17">
            <a:extLst>
              <a:ext uri="{FF2B5EF4-FFF2-40B4-BE49-F238E27FC236}">
                <a16:creationId xmlns:a16="http://schemas.microsoft.com/office/drawing/2014/main" id="{99282906-7D15-F8D9-BD6B-57B7EA3E4AAB}"/>
              </a:ext>
            </a:extLst>
          </p:cNvPr>
          <p:cNvSpPr/>
          <p:nvPr/>
        </p:nvSpPr>
        <p:spPr>
          <a:xfrm>
            <a:off x="3506243"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4</a:t>
            </a:r>
            <a:endParaRPr lang="en-SG" dirty="0">
              <a:latin typeface="Montserrat SemiBold" pitchFamily="2" charset="0"/>
              <a:cs typeface="Poppins" panose="00000500000000000000" pitchFamily="2" charset="0"/>
            </a:endParaRPr>
          </a:p>
        </p:txBody>
      </p:sp>
      <p:sp>
        <p:nvSpPr>
          <p:cNvPr id="19" name="Rectangle 18">
            <a:extLst>
              <a:ext uri="{FF2B5EF4-FFF2-40B4-BE49-F238E27FC236}">
                <a16:creationId xmlns:a16="http://schemas.microsoft.com/office/drawing/2014/main" id="{14EAF028-EBF7-975B-9758-2913FE5B2495}"/>
              </a:ext>
            </a:extLst>
          </p:cNvPr>
          <p:cNvSpPr/>
          <p:nvPr/>
        </p:nvSpPr>
        <p:spPr>
          <a:xfrm>
            <a:off x="4146745"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5</a:t>
            </a:r>
            <a:endParaRPr lang="en-SG" dirty="0">
              <a:latin typeface="Montserrat SemiBold" pitchFamily="2" charset="0"/>
              <a:cs typeface="Poppins" panose="00000500000000000000" pitchFamily="2" charset="0"/>
            </a:endParaRPr>
          </a:p>
        </p:txBody>
      </p:sp>
      <p:sp>
        <p:nvSpPr>
          <p:cNvPr id="20" name="Rectangle 19">
            <a:extLst>
              <a:ext uri="{FF2B5EF4-FFF2-40B4-BE49-F238E27FC236}">
                <a16:creationId xmlns:a16="http://schemas.microsoft.com/office/drawing/2014/main" id="{8E699B82-C801-9ADA-8BB7-B6A7A27E5A4C}"/>
              </a:ext>
            </a:extLst>
          </p:cNvPr>
          <p:cNvSpPr/>
          <p:nvPr/>
        </p:nvSpPr>
        <p:spPr>
          <a:xfrm>
            <a:off x="4787248"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6</a:t>
            </a:r>
            <a:endParaRPr lang="en-SG" dirty="0">
              <a:latin typeface="Montserrat SemiBold" pitchFamily="2" charset="0"/>
              <a:cs typeface="Poppins" panose="00000500000000000000" pitchFamily="2" charset="0"/>
            </a:endParaRPr>
          </a:p>
        </p:txBody>
      </p:sp>
      <p:sp>
        <p:nvSpPr>
          <p:cNvPr id="21" name="Rectangle 20">
            <a:extLst>
              <a:ext uri="{FF2B5EF4-FFF2-40B4-BE49-F238E27FC236}">
                <a16:creationId xmlns:a16="http://schemas.microsoft.com/office/drawing/2014/main" id="{7FE2549F-266C-44F8-F123-39F14DA230F3}"/>
              </a:ext>
            </a:extLst>
          </p:cNvPr>
          <p:cNvSpPr/>
          <p:nvPr/>
        </p:nvSpPr>
        <p:spPr>
          <a:xfrm>
            <a:off x="5427750"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7</a:t>
            </a:r>
            <a:endParaRPr lang="en-SG" dirty="0">
              <a:latin typeface="Montserrat SemiBold" pitchFamily="2" charset="0"/>
              <a:cs typeface="Poppins" panose="00000500000000000000" pitchFamily="2" charset="0"/>
            </a:endParaRPr>
          </a:p>
        </p:txBody>
      </p:sp>
      <p:sp>
        <p:nvSpPr>
          <p:cNvPr id="22" name="Rectangle 21">
            <a:extLst>
              <a:ext uri="{FF2B5EF4-FFF2-40B4-BE49-F238E27FC236}">
                <a16:creationId xmlns:a16="http://schemas.microsoft.com/office/drawing/2014/main" id="{AE63D30A-2B8A-1354-1ED2-B566FDEB3B05}"/>
              </a:ext>
            </a:extLst>
          </p:cNvPr>
          <p:cNvSpPr/>
          <p:nvPr/>
        </p:nvSpPr>
        <p:spPr>
          <a:xfrm>
            <a:off x="6068252"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8</a:t>
            </a:r>
            <a:endParaRPr lang="en-SG" dirty="0">
              <a:latin typeface="Montserrat SemiBold" pitchFamily="2" charset="0"/>
              <a:cs typeface="Poppins" panose="00000500000000000000" pitchFamily="2" charset="0"/>
            </a:endParaRPr>
          </a:p>
        </p:txBody>
      </p:sp>
      <p:sp>
        <p:nvSpPr>
          <p:cNvPr id="24" name="Rectangle 23">
            <a:extLst>
              <a:ext uri="{FF2B5EF4-FFF2-40B4-BE49-F238E27FC236}">
                <a16:creationId xmlns:a16="http://schemas.microsoft.com/office/drawing/2014/main" id="{DF026CFA-CCC2-90B2-89CC-2E96BAD28347}"/>
              </a:ext>
            </a:extLst>
          </p:cNvPr>
          <p:cNvSpPr/>
          <p:nvPr/>
        </p:nvSpPr>
        <p:spPr>
          <a:xfrm>
            <a:off x="6708754"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9</a:t>
            </a:r>
            <a:endParaRPr lang="en-SG" dirty="0">
              <a:latin typeface="Montserrat SemiBold" pitchFamily="2" charset="0"/>
              <a:cs typeface="Poppins" panose="00000500000000000000" pitchFamily="2" charset="0"/>
            </a:endParaRPr>
          </a:p>
        </p:txBody>
      </p:sp>
      <p:sp>
        <p:nvSpPr>
          <p:cNvPr id="25" name="Google Shape;336;p36">
            <a:extLst>
              <a:ext uri="{FF2B5EF4-FFF2-40B4-BE49-F238E27FC236}">
                <a16:creationId xmlns:a16="http://schemas.microsoft.com/office/drawing/2014/main" id="{6FEEFD88-4564-6F3D-B927-03C9B59CC0E5}"/>
              </a:ext>
            </a:extLst>
          </p:cNvPr>
          <p:cNvSpPr txBox="1">
            <a:spLocks/>
          </p:cNvSpPr>
          <p:nvPr/>
        </p:nvSpPr>
        <p:spPr>
          <a:xfrm>
            <a:off x="2669558" y="3663560"/>
            <a:ext cx="349224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1800" dirty="0">
                <a:latin typeface="Montserrat SemiBold" pitchFamily="2" charset="0"/>
              </a:rPr>
              <a:t>(assume array is 1-indexed)</a:t>
            </a:r>
          </a:p>
        </p:txBody>
      </p:sp>
    </p:spTree>
    <p:extLst>
      <p:ext uri="{BB962C8B-B14F-4D97-AF65-F5344CB8AC3E}">
        <p14:creationId xmlns:p14="http://schemas.microsoft.com/office/powerpoint/2010/main" val="25357188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400">
        <p159:morph option="byObject"/>
      </p:transition>
    </mc:Choice>
    <mc:Fallback>
      <p:transition>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83</a:t>
            </a:fld>
            <a:endParaRPr/>
          </a:p>
        </p:txBody>
      </p:sp>
      <p:sp>
        <p:nvSpPr>
          <p:cNvPr id="13" name="Title 12">
            <a:extLst>
              <a:ext uri="{FF2B5EF4-FFF2-40B4-BE49-F238E27FC236}">
                <a16:creationId xmlns:a16="http://schemas.microsoft.com/office/drawing/2014/main" id="{A5E0F86A-F246-0551-98A6-14650184858D}"/>
              </a:ext>
            </a:extLst>
          </p:cNvPr>
          <p:cNvSpPr>
            <a:spLocks noGrp="1"/>
          </p:cNvSpPr>
          <p:nvPr>
            <p:ph type="title" idx="3"/>
          </p:nvPr>
        </p:nvSpPr>
        <p:spPr/>
        <p:txBody>
          <a:bodyPr/>
          <a:lstStyle/>
          <a:p>
            <a:r>
              <a:rPr lang="en-SG" sz="2600" dirty="0"/>
              <a:t>3. The Missing Element</a:t>
            </a:r>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47890"/>
            <a:ext cx="754802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2000" dirty="0">
              <a:latin typeface="Montserrat SemiBold" pitchFamily="2" charset="0"/>
            </a:endParaRPr>
          </a:p>
        </p:txBody>
      </p:sp>
      <p:sp>
        <p:nvSpPr>
          <p:cNvPr id="23" name="Google Shape;336;p36">
            <a:extLst>
              <a:ext uri="{FF2B5EF4-FFF2-40B4-BE49-F238E27FC236}">
                <a16:creationId xmlns:a16="http://schemas.microsoft.com/office/drawing/2014/main" id="{57A5A28F-D1FD-63DA-2DAC-74BD28D1D7E9}"/>
              </a:ext>
            </a:extLst>
          </p:cNvPr>
          <p:cNvSpPr txBox="1">
            <a:spLocks/>
          </p:cNvSpPr>
          <p:nvPr/>
        </p:nvSpPr>
        <p:spPr>
          <a:xfrm>
            <a:off x="714000" y="1711990"/>
            <a:ext cx="68983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Can we do the same thing using O(1) space? i.e. in-place</a:t>
            </a:r>
          </a:p>
        </p:txBody>
      </p:sp>
      <p:sp>
        <p:nvSpPr>
          <p:cNvPr id="7" name="Google Shape;336;p36">
            <a:extLst>
              <a:ext uri="{FF2B5EF4-FFF2-40B4-BE49-F238E27FC236}">
                <a16:creationId xmlns:a16="http://schemas.microsoft.com/office/drawing/2014/main" id="{09F8C032-5DAA-3341-4CE6-F697EC738D28}"/>
              </a:ext>
            </a:extLst>
          </p:cNvPr>
          <p:cNvSpPr txBox="1">
            <a:spLocks/>
          </p:cNvSpPr>
          <p:nvPr/>
        </p:nvSpPr>
        <p:spPr>
          <a:xfrm>
            <a:off x="714000" y="1372400"/>
            <a:ext cx="1511040" cy="339590"/>
          </a:xfrm>
          <a:prstGeom prst="rect">
            <a:avLst/>
          </a:pr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1800" dirty="0">
                <a:latin typeface="Montserrat ExtraBold" pitchFamily="2" charset="0"/>
              </a:rPr>
              <a:t>Follow Up!</a:t>
            </a:r>
          </a:p>
        </p:txBody>
      </p:sp>
      <p:sp>
        <p:nvSpPr>
          <p:cNvPr id="2" name="Rectangle 1">
            <a:extLst>
              <a:ext uri="{FF2B5EF4-FFF2-40B4-BE49-F238E27FC236}">
                <a16:creationId xmlns:a16="http://schemas.microsoft.com/office/drawing/2014/main" id="{8296CAD4-5C45-0FE1-6222-6A93B6E53B75}"/>
              </a:ext>
            </a:extLst>
          </p:cNvPr>
          <p:cNvSpPr/>
          <p:nvPr/>
        </p:nvSpPr>
        <p:spPr>
          <a:xfrm>
            <a:off x="1584737" y="2571750"/>
            <a:ext cx="537867" cy="537867"/>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8</a:t>
            </a:r>
            <a:endParaRPr lang="en-SG" sz="1800" dirty="0">
              <a:latin typeface="Montserrat SemiBold" pitchFamily="2" charset="0"/>
              <a:cs typeface="Poppins" panose="00000500000000000000" pitchFamily="2" charset="0"/>
            </a:endParaRPr>
          </a:p>
        </p:txBody>
      </p:sp>
      <p:sp>
        <p:nvSpPr>
          <p:cNvPr id="3" name="Rectangle 2">
            <a:extLst>
              <a:ext uri="{FF2B5EF4-FFF2-40B4-BE49-F238E27FC236}">
                <a16:creationId xmlns:a16="http://schemas.microsoft.com/office/drawing/2014/main" id="{F0ECF98C-7A47-F392-6842-2C4F46D3C8A3}"/>
              </a:ext>
            </a:extLst>
          </p:cNvPr>
          <p:cNvSpPr/>
          <p:nvPr/>
        </p:nvSpPr>
        <p:spPr>
          <a:xfrm>
            <a:off x="2225239" y="2571750"/>
            <a:ext cx="537867" cy="53786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5</a:t>
            </a:r>
            <a:endParaRPr lang="en-SG" sz="1800" dirty="0">
              <a:latin typeface="Montserrat SemiBold" pitchFamily="2" charset="0"/>
              <a:cs typeface="Poppins" panose="00000500000000000000" pitchFamily="2" charset="0"/>
            </a:endParaRPr>
          </a:p>
        </p:txBody>
      </p:sp>
      <p:sp>
        <p:nvSpPr>
          <p:cNvPr id="4" name="Rectangle 3">
            <a:extLst>
              <a:ext uri="{FF2B5EF4-FFF2-40B4-BE49-F238E27FC236}">
                <a16:creationId xmlns:a16="http://schemas.microsoft.com/office/drawing/2014/main" id="{578B36CE-0F9B-00BC-C2F8-6624C7983637}"/>
              </a:ext>
            </a:extLst>
          </p:cNvPr>
          <p:cNvSpPr/>
          <p:nvPr/>
        </p:nvSpPr>
        <p:spPr>
          <a:xfrm>
            <a:off x="2865742" y="2571750"/>
            <a:ext cx="537867" cy="53786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3</a:t>
            </a:r>
            <a:endParaRPr lang="en-SG" sz="1800" dirty="0">
              <a:latin typeface="Montserrat SemiBold" pitchFamily="2" charset="0"/>
              <a:cs typeface="Poppins" panose="00000500000000000000" pitchFamily="2" charset="0"/>
            </a:endParaRPr>
          </a:p>
        </p:txBody>
      </p:sp>
      <p:sp>
        <p:nvSpPr>
          <p:cNvPr id="5" name="Rectangle 4">
            <a:extLst>
              <a:ext uri="{FF2B5EF4-FFF2-40B4-BE49-F238E27FC236}">
                <a16:creationId xmlns:a16="http://schemas.microsoft.com/office/drawing/2014/main" id="{C4CEA223-F3F7-5A5E-C97D-CF5F4786605F}"/>
              </a:ext>
            </a:extLst>
          </p:cNvPr>
          <p:cNvSpPr/>
          <p:nvPr/>
        </p:nvSpPr>
        <p:spPr>
          <a:xfrm>
            <a:off x="3506243" y="2571750"/>
            <a:ext cx="537867" cy="53786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3</a:t>
            </a:r>
            <a:endParaRPr lang="en-SG" sz="1800" dirty="0">
              <a:latin typeface="Montserrat SemiBold" pitchFamily="2" charset="0"/>
              <a:cs typeface="Poppins" panose="00000500000000000000" pitchFamily="2" charset="0"/>
            </a:endParaRPr>
          </a:p>
        </p:txBody>
      </p:sp>
      <p:sp>
        <p:nvSpPr>
          <p:cNvPr id="8" name="Rectangle 7">
            <a:extLst>
              <a:ext uri="{FF2B5EF4-FFF2-40B4-BE49-F238E27FC236}">
                <a16:creationId xmlns:a16="http://schemas.microsoft.com/office/drawing/2014/main" id="{A6FE5AEC-E5DF-3D98-9C7F-4C96B7CB281B}"/>
              </a:ext>
            </a:extLst>
          </p:cNvPr>
          <p:cNvSpPr/>
          <p:nvPr/>
        </p:nvSpPr>
        <p:spPr>
          <a:xfrm>
            <a:off x="4146745" y="2571750"/>
            <a:ext cx="537867" cy="53786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a:t>
            </a:r>
            <a:endParaRPr lang="en-SG" sz="1800" dirty="0">
              <a:latin typeface="Montserrat SemiBold" pitchFamily="2" charset="0"/>
              <a:cs typeface="Poppins" panose="00000500000000000000" pitchFamily="2" charset="0"/>
            </a:endParaRPr>
          </a:p>
        </p:txBody>
      </p:sp>
      <p:sp>
        <p:nvSpPr>
          <p:cNvPr id="9" name="Rectangle 8">
            <a:extLst>
              <a:ext uri="{FF2B5EF4-FFF2-40B4-BE49-F238E27FC236}">
                <a16:creationId xmlns:a16="http://schemas.microsoft.com/office/drawing/2014/main" id="{336EE277-107E-4BC6-106C-24F0F10CA313}"/>
              </a:ext>
            </a:extLst>
          </p:cNvPr>
          <p:cNvSpPr/>
          <p:nvPr/>
        </p:nvSpPr>
        <p:spPr>
          <a:xfrm>
            <a:off x="4787248" y="2571750"/>
            <a:ext cx="537867" cy="53786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1</a:t>
            </a:r>
            <a:endParaRPr lang="en-SG" sz="1800" dirty="0">
              <a:latin typeface="Montserrat SemiBold" pitchFamily="2" charset="0"/>
              <a:cs typeface="Poppins" panose="00000500000000000000" pitchFamily="2" charset="0"/>
            </a:endParaRPr>
          </a:p>
        </p:txBody>
      </p:sp>
      <p:sp>
        <p:nvSpPr>
          <p:cNvPr id="10" name="Rectangle 9">
            <a:extLst>
              <a:ext uri="{FF2B5EF4-FFF2-40B4-BE49-F238E27FC236}">
                <a16:creationId xmlns:a16="http://schemas.microsoft.com/office/drawing/2014/main" id="{C58029C0-6BEF-BD1D-C769-EB0326D28415}"/>
              </a:ext>
            </a:extLst>
          </p:cNvPr>
          <p:cNvSpPr/>
          <p:nvPr/>
        </p:nvSpPr>
        <p:spPr>
          <a:xfrm>
            <a:off x="5427750" y="2571750"/>
            <a:ext cx="537867" cy="53786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5</a:t>
            </a:r>
            <a:endParaRPr lang="en-SG" sz="1800" dirty="0">
              <a:latin typeface="Montserrat SemiBold" pitchFamily="2" charset="0"/>
              <a:cs typeface="Poppins" panose="00000500000000000000" pitchFamily="2" charset="0"/>
            </a:endParaRPr>
          </a:p>
        </p:txBody>
      </p:sp>
      <p:sp>
        <p:nvSpPr>
          <p:cNvPr id="11" name="Rectangle 10">
            <a:extLst>
              <a:ext uri="{FF2B5EF4-FFF2-40B4-BE49-F238E27FC236}">
                <a16:creationId xmlns:a16="http://schemas.microsoft.com/office/drawing/2014/main" id="{98DA6C87-13F5-6FBC-EDEB-E9D852D1E3C0}"/>
              </a:ext>
            </a:extLst>
          </p:cNvPr>
          <p:cNvSpPr/>
          <p:nvPr/>
        </p:nvSpPr>
        <p:spPr>
          <a:xfrm>
            <a:off x="6068252" y="2571750"/>
            <a:ext cx="537867" cy="53786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4</a:t>
            </a:r>
            <a:endParaRPr lang="en-SG" sz="1800" dirty="0">
              <a:latin typeface="Montserrat SemiBold" pitchFamily="2" charset="0"/>
              <a:cs typeface="Poppins" panose="00000500000000000000" pitchFamily="2" charset="0"/>
            </a:endParaRPr>
          </a:p>
        </p:txBody>
      </p:sp>
      <p:sp>
        <p:nvSpPr>
          <p:cNvPr id="12" name="Rectangle 11">
            <a:extLst>
              <a:ext uri="{FF2B5EF4-FFF2-40B4-BE49-F238E27FC236}">
                <a16:creationId xmlns:a16="http://schemas.microsoft.com/office/drawing/2014/main" id="{AC67722D-7182-FC3E-F12E-DB6510C11619}"/>
              </a:ext>
            </a:extLst>
          </p:cNvPr>
          <p:cNvSpPr/>
          <p:nvPr/>
        </p:nvSpPr>
        <p:spPr>
          <a:xfrm>
            <a:off x="6708754" y="2571750"/>
            <a:ext cx="537867" cy="53786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a:t>
            </a:r>
            <a:endParaRPr lang="en-SG" sz="1800" dirty="0">
              <a:latin typeface="Montserrat SemiBold" pitchFamily="2" charset="0"/>
              <a:cs typeface="Poppins" panose="00000500000000000000" pitchFamily="2" charset="0"/>
            </a:endParaRPr>
          </a:p>
        </p:txBody>
      </p:sp>
      <p:sp>
        <p:nvSpPr>
          <p:cNvPr id="15" name="Rectangle 14">
            <a:extLst>
              <a:ext uri="{FF2B5EF4-FFF2-40B4-BE49-F238E27FC236}">
                <a16:creationId xmlns:a16="http://schemas.microsoft.com/office/drawing/2014/main" id="{3DBF7517-DAD1-DFF6-5216-72F92D00CF0C}"/>
              </a:ext>
            </a:extLst>
          </p:cNvPr>
          <p:cNvSpPr/>
          <p:nvPr/>
        </p:nvSpPr>
        <p:spPr>
          <a:xfrm>
            <a:off x="1584737"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1</a:t>
            </a:r>
            <a:endParaRPr lang="en-SG" dirty="0">
              <a:latin typeface="Montserrat SemiBold" pitchFamily="2" charset="0"/>
              <a:cs typeface="Poppins" panose="00000500000000000000" pitchFamily="2" charset="0"/>
            </a:endParaRPr>
          </a:p>
        </p:txBody>
      </p:sp>
      <p:sp>
        <p:nvSpPr>
          <p:cNvPr id="16" name="Rectangle 15">
            <a:extLst>
              <a:ext uri="{FF2B5EF4-FFF2-40B4-BE49-F238E27FC236}">
                <a16:creationId xmlns:a16="http://schemas.microsoft.com/office/drawing/2014/main" id="{86CB8A1D-BA8F-80DB-BE66-9EEE4BF2E9BD}"/>
              </a:ext>
            </a:extLst>
          </p:cNvPr>
          <p:cNvSpPr/>
          <p:nvPr/>
        </p:nvSpPr>
        <p:spPr>
          <a:xfrm>
            <a:off x="2225239"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2</a:t>
            </a:r>
            <a:endParaRPr lang="en-SG" dirty="0">
              <a:latin typeface="Montserrat SemiBold" pitchFamily="2" charset="0"/>
              <a:cs typeface="Poppins" panose="00000500000000000000" pitchFamily="2" charset="0"/>
            </a:endParaRPr>
          </a:p>
        </p:txBody>
      </p:sp>
      <p:sp>
        <p:nvSpPr>
          <p:cNvPr id="17" name="Rectangle 16">
            <a:extLst>
              <a:ext uri="{FF2B5EF4-FFF2-40B4-BE49-F238E27FC236}">
                <a16:creationId xmlns:a16="http://schemas.microsoft.com/office/drawing/2014/main" id="{23827A54-A42C-7068-8CF8-AB69D7FE4724}"/>
              </a:ext>
            </a:extLst>
          </p:cNvPr>
          <p:cNvSpPr/>
          <p:nvPr/>
        </p:nvSpPr>
        <p:spPr>
          <a:xfrm>
            <a:off x="2865742"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3</a:t>
            </a:r>
            <a:endParaRPr lang="en-SG" dirty="0">
              <a:latin typeface="Montserrat SemiBold" pitchFamily="2" charset="0"/>
              <a:cs typeface="Poppins" panose="00000500000000000000" pitchFamily="2" charset="0"/>
            </a:endParaRPr>
          </a:p>
        </p:txBody>
      </p:sp>
      <p:sp>
        <p:nvSpPr>
          <p:cNvPr id="18" name="Rectangle 17">
            <a:extLst>
              <a:ext uri="{FF2B5EF4-FFF2-40B4-BE49-F238E27FC236}">
                <a16:creationId xmlns:a16="http://schemas.microsoft.com/office/drawing/2014/main" id="{99282906-7D15-F8D9-BD6B-57B7EA3E4AAB}"/>
              </a:ext>
            </a:extLst>
          </p:cNvPr>
          <p:cNvSpPr/>
          <p:nvPr/>
        </p:nvSpPr>
        <p:spPr>
          <a:xfrm>
            <a:off x="3506243"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4</a:t>
            </a:r>
            <a:endParaRPr lang="en-SG" dirty="0">
              <a:latin typeface="Montserrat SemiBold" pitchFamily="2" charset="0"/>
              <a:cs typeface="Poppins" panose="00000500000000000000" pitchFamily="2" charset="0"/>
            </a:endParaRPr>
          </a:p>
        </p:txBody>
      </p:sp>
      <p:sp>
        <p:nvSpPr>
          <p:cNvPr id="19" name="Rectangle 18">
            <a:extLst>
              <a:ext uri="{FF2B5EF4-FFF2-40B4-BE49-F238E27FC236}">
                <a16:creationId xmlns:a16="http://schemas.microsoft.com/office/drawing/2014/main" id="{14EAF028-EBF7-975B-9758-2913FE5B2495}"/>
              </a:ext>
            </a:extLst>
          </p:cNvPr>
          <p:cNvSpPr/>
          <p:nvPr/>
        </p:nvSpPr>
        <p:spPr>
          <a:xfrm>
            <a:off x="4146745"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5</a:t>
            </a:r>
            <a:endParaRPr lang="en-SG" dirty="0">
              <a:latin typeface="Montserrat SemiBold" pitchFamily="2" charset="0"/>
              <a:cs typeface="Poppins" panose="00000500000000000000" pitchFamily="2" charset="0"/>
            </a:endParaRPr>
          </a:p>
        </p:txBody>
      </p:sp>
      <p:sp>
        <p:nvSpPr>
          <p:cNvPr id="20" name="Rectangle 19">
            <a:extLst>
              <a:ext uri="{FF2B5EF4-FFF2-40B4-BE49-F238E27FC236}">
                <a16:creationId xmlns:a16="http://schemas.microsoft.com/office/drawing/2014/main" id="{8E699B82-C801-9ADA-8BB7-B6A7A27E5A4C}"/>
              </a:ext>
            </a:extLst>
          </p:cNvPr>
          <p:cNvSpPr/>
          <p:nvPr/>
        </p:nvSpPr>
        <p:spPr>
          <a:xfrm>
            <a:off x="4787248"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6</a:t>
            </a:r>
            <a:endParaRPr lang="en-SG" dirty="0">
              <a:latin typeface="Montserrat SemiBold" pitchFamily="2" charset="0"/>
              <a:cs typeface="Poppins" panose="00000500000000000000" pitchFamily="2" charset="0"/>
            </a:endParaRPr>
          </a:p>
        </p:txBody>
      </p:sp>
      <p:sp>
        <p:nvSpPr>
          <p:cNvPr id="21" name="Rectangle 20">
            <a:extLst>
              <a:ext uri="{FF2B5EF4-FFF2-40B4-BE49-F238E27FC236}">
                <a16:creationId xmlns:a16="http://schemas.microsoft.com/office/drawing/2014/main" id="{7FE2549F-266C-44F8-F123-39F14DA230F3}"/>
              </a:ext>
            </a:extLst>
          </p:cNvPr>
          <p:cNvSpPr/>
          <p:nvPr/>
        </p:nvSpPr>
        <p:spPr>
          <a:xfrm>
            <a:off x="5427750"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7</a:t>
            </a:r>
            <a:endParaRPr lang="en-SG" dirty="0">
              <a:latin typeface="Montserrat SemiBold" pitchFamily="2" charset="0"/>
              <a:cs typeface="Poppins" panose="00000500000000000000" pitchFamily="2" charset="0"/>
            </a:endParaRPr>
          </a:p>
        </p:txBody>
      </p:sp>
      <p:sp>
        <p:nvSpPr>
          <p:cNvPr id="22" name="Rectangle 21">
            <a:extLst>
              <a:ext uri="{FF2B5EF4-FFF2-40B4-BE49-F238E27FC236}">
                <a16:creationId xmlns:a16="http://schemas.microsoft.com/office/drawing/2014/main" id="{AE63D30A-2B8A-1354-1ED2-B566FDEB3B05}"/>
              </a:ext>
            </a:extLst>
          </p:cNvPr>
          <p:cNvSpPr/>
          <p:nvPr/>
        </p:nvSpPr>
        <p:spPr>
          <a:xfrm>
            <a:off x="6068252"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8</a:t>
            </a:r>
            <a:endParaRPr lang="en-SG" dirty="0">
              <a:latin typeface="Montserrat SemiBold" pitchFamily="2" charset="0"/>
              <a:cs typeface="Poppins" panose="00000500000000000000" pitchFamily="2" charset="0"/>
            </a:endParaRPr>
          </a:p>
        </p:txBody>
      </p:sp>
      <p:sp>
        <p:nvSpPr>
          <p:cNvPr id="24" name="Rectangle 23">
            <a:extLst>
              <a:ext uri="{FF2B5EF4-FFF2-40B4-BE49-F238E27FC236}">
                <a16:creationId xmlns:a16="http://schemas.microsoft.com/office/drawing/2014/main" id="{DF026CFA-CCC2-90B2-89CC-2E96BAD28347}"/>
              </a:ext>
            </a:extLst>
          </p:cNvPr>
          <p:cNvSpPr/>
          <p:nvPr/>
        </p:nvSpPr>
        <p:spPr>
          <a:xfrm>
            <a:off x="6708754"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9</a:t>
            </a:r>
            <a:endParaRPr lang="en-SG" dirty="0">
              <a:latin typeface="Montserrat SemiBold" pitchFamily="2" charset="0"/>
              <a:cs typeface="Poppins" panose="00000500000000000000" pitchFamily="2" charset="0"/>
            </a:endParaRPr>
          </a:p>
        </p:txBody>
      </p:sp>
      <p:sp>
        <p:nvSpPr>
          <p:cNvPr id="25" name="Google Shape;336;p36">
            <a:extLst>
              <a:ext uri="{FF2B5EF4-FFF2-40B4-BE49-F238E27FC236}">
                <a16:creationId xmlns:a16="http://schemas.microsoft.com/office/drawing/2014/main" id="{6FEEFD88-4564-6F3D-B927-03C9B59CC0E5}"/>
              </a:ext>
            </a:extLst>
          </p:cNvPr>
          <p:cNvSpPr txBox="1">
            <a:spLocks/>
          </p:cNvSpPr>
          <p:nvPr/>
        </p:nvSpPr>
        <p:spPr>
          <a:xfrm>
            <a:off x="2669558" y="3663560"/>
            <a:ext cx="349224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1800" dirty="0">
                <a:latin typeface="Montserrat SemiBold" pitchFamily="2" charset="0"/>
              </a:rPr>
              <a:t>Take 8</a:t>
            </a:r>
          </a:p>
        </p:txBody>
      </p:sp>
    </p:spTree>
    <p:extLst>
      <p:ext uri="{BB962C8B-B14F-4D97-AF65-F5344CB8AC3E}">
        <p14:creationId xmlns:p14="http://schemas.microsoft.com/office/powerpoint/2010/main" val="7064350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400">
        <p159:morph option="byObject"/>
      </p:transition>
    </mc:Choice>
    <mc:Fallback>
      <p:transition>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84</a:t>
            </a:fld>
            <a:endParaRPr/>
          </a:p>
        </p:txBody>
      </p:sp>
      <p:sp>
        <p:nvSpPr>
          <p:cNvPr id="13" name="Title 12">
            <a:extLst>
              <a:ext uri="{FF2B5EF4-FFF2-40B4-BE49-F238E27FC236}">
                <a16:creationId xmlns:a16="http://schemas.microsoft.com/office/drawing/2014/main" id="{A5E0F86A-F246-0551-98A6-14650184858D}"/>
              </a:ext>
            </a:extLst>
          </p:cNvPr>
          <p:cNvSpPr>
            <a:spLocks noGrp="1"/>
          </p:cNvSpPr>
          <p:nvPr>
            <p:ph type="title" idx="3"/>
          </p:nvPr>
        </p:nvSpPr>
        <p:spPr/>
        <p:txBody>
          <a:bodyPr/>
          <a:lstStyle/>
          <a:p>
            <a:r>
              <a:rPr lang="en-SG" sz="2600" dirty="0"/>
              <a:t>3. The Missing Element</a:t>
            </a:r>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47890"/>
            <a:ext cx="754802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2000" dirty="0">
              <a:latin typeface="Montserrat SemiBold" pitchFamily="2" charset="0"/>
            </a:endParaRPr>
          </a:p>
        </p:txBody>
      </p:sp>
      <p:sp>
        <p:nvSpPr>
          <p:cNvPr id="23" name="Google Shape;336;p36">
            <a:extLst>
              <a:ext uri="{FF2B5EF4-FFF2-40B4-BE49-F238E27FC236}">
                <a16:creationId xmlns:a16="http://schemas.microsoft.com/office/drawing/2014/main" id="{57A5A28F-D1FD-63DA-2DAC-74BD28D1D7E9}"/>
              </a:ext>
            </a:extLst>
          </p:cNvPr>
          <p:cNvSpPr txBox="1">
            <a:spLocks/>
          </p:cNvSpPr>
          <p:nvPr/>
        </p:nvSpPr>
        <p:spPr>
          <a:xfrm>
            <a:off x="714000" y="1711990"/>
            <a:ext cx="68983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Can we do the same thing using O(1) space? i.e. in-place</a:t>
            </a:r>
          </a:p>
        </p:txBody>
      </p:sp>
      <p:sp>
        <p:nvSpPr>
          <p:cNvPr id="7" name="Google Shape;336;p36">
            <a:extLst>
              <a:ext uri="{FF2B5EF4-FFF2-40B4-BE49-F238E27FC236}">
                <a16:creationId xmlns:a16="http://schemas.microsoft.com/office/drawing/2014/main" id="{09F8C032-5DAA-3341-4CE6-F697EC738D28}"/>
              </a:ext>
            </a:extLst>
          </p:cNvPr>
          <p:cNvSpPr txBox="1">
            <a:spLocks/>
          </p:cNvSpPr>
          <p:nvPr/>
        </p:nvSpPr>
        <p:spPr>
          <a:xfrm>
            <a:off x="714000" y="1372400"/>
            <a:ext cx="1511040" cy="339590"/>
          </a:xfrm>
          <a:prstGeom prst="rect">
            <a:avLst/>
          </a:pr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1800" dirty="0">
                <a:latin typeface="Montserrat ExtraBold" pitchFamily="2" charset="0"/>
              </a:rPr>
              <a:t>Follow Up!</a:t>
            </a:r>
          </a:p>
        </p:txBody>
      </p:sp>
      <p:sp>
        <p:nvSpPr>
          <p:cNvPr id="2" name="Rectangle 1">
            <a:extLst>
              <a:ext uri="{FF2B5EF4-FFF2-40B4-BE49-F238E27FC236}">
                <a16:creationId xmlns:a16="http://schemas.microsoft.com/office/drawing/2014/main" id="{8296CAD4-5C45-0FE1-6222-6A93B6E53B75}"/>
              </a:ext>
            </a:extLst>
          </p:cNvPr>
          <p:cNvSpPr/>
          <p:nvPr/>
        </p:nvSpPr>
        <p:spPr>
          <a:xfrm>
            <a:off x="6068252" y="2571750"/>
            <a:ext cx="537867" cy="537867"/>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8</a:t>
            </a:r>
            <a:endParaRPr lang="en-SG" sz="1800" dirty="0">
              <a:latin typeface="Montserrat SemiBold" pitchFamily="2" charset="0"/>
              <a:cs typeface="Poppins" panose="00000500000000000000" pitchFamily="2" charset="0"/>
            </a:endParaRPr>
          </a:p>
        </p:txBody>
      </p:sp>
      <p:sp>
        <p:nvSpPr>
          <p:cNvPr id="3" name="Rectangle 2">
            <a:extLst>
              <a:ext uri="{FF2B5EF4-FFF2-40B4-BE49-F238E27FC236}">
                <a16:creationId xmlns:a16="http://schemas.microsoft.com/office/drawing/2014/main" id="{F0ECF98C-7A47-F392-6842-2C4F46D3C8A3}"/>
              </a:ext>
            </a:extLst>
          </p:cNvPr>
          <p:cNvSpPr/>
          <p:nvPr/>
        </p:nvSpPr>
        <p:spPr>
          <a:xfrm>
            <a:off x="2225239" y="2571750"/>
            <a:ext cx="537867" cy="53786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5</a:t>
            </a:r>
            <a:endParaRPr lang="en-SG" sz="1800" dirty="0">
              <a:latin typeface="Montserrat SemiBold" pitchFamily="2" charset="0"/>
              <a:cs typeface="Poppins" panose="00000500000000000000" pitchFamily="2" charset="0"/>
            </a:endParaRPr>
          </a:p>
        </p:txBody>
      </p:sp>
      <p:sp>
        <p:nvSpPr>
          <p:cNvPr id="4" name="Rectangle 3">
            <a:extLst>
              <a:ext uri="{FF2B5EF4-FFF2-40B4-BE49-F238E27FC236}">
                <a16:creationId xmlns:a16="http://schemas.microsoft.com/office/drawing/2014/main" id="{578B36CE-0F9B-00BC-C2F8-6624C7983637}"/>
              </a:ext>
            </a:extLst>
          </p:cNvPr>
          <p:cNvSpPr/>
          <p:nvPr/>
        </p:nvSpPr>
        <p:spPr>
          <a:xfrm>
            <a:off x="2865742" y="2571750"/>
            <a:ext cx="537867" cy="53786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3</a:t>
            </a:r>
            <a:endParaRPr lang="en-SG" sz="1800" dirty="0">
              <a:latin typeface="Montserrat SemiBold" pitchFamily="2" charset="0"/>
              <a:cs typeface="Poppins" panose="00000500000000000000" pitchFamily="2" charset="0"/>
            </a:endParaRPr>
          </a:p>
        </p:txBody>
      </p:sp>
      <p:sp>
        <p:nvSpPr>
          <p:cNvPr id="5" name="Rectangle 4">
            <a:extLst>
              <a:ext uri="{FF2B5EF4-FFF2-40B4-BE49-F238E27FC236}">
                <a16:creationId xmlns:a16="http://schemas.microsoft.com/office/drawing/2014/main" id="{C4CEA223-F3F7-5A5E-C97D-CF5F4786605F}"/>
              </a:ext>
            </a:extLst>
          </p:cNvPr>
          <p:cNvSpPr/>
          <p:nvPr/>
        </p:nvSpPr>
        <p:spPr>
          <a:xfrm>
            <a:off x="3506243" y="2571750"/>
            <a:ext cx="537867" cy="53786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3</a:t>
            </a:r>
            <a:endParaRPr lang="en-SG" sz="1800" dirty="0">
              <a:latin typeface="Montserrat SemiBold" pitchFamily="2" charset="0"/>
              <a:cs typeface="Poppins" panose="00000500000000000000" pitchFamily="2" charset="0"/>
            </a:endParaRPr>
          </a:p>
        </p:txBody>
      </p:sp>
      <p:sp>
        <p:nvSpPr>
          <p:cNvPr id="8" name="Rectangle 7">
            <a:extLst>
              <a:ext uri="{FF2B5EF4-FFF2-40B4-BE49-F238E27FC236}">
                <a16:creationId xmlns:a16="http://schemas.microsoft.com/office/drawing/2014/main" id="{A6FE5AEC-E5DF-3D98-9C7F-4C96B7CB281B}"/>
              </a:ext>
            </a:extLst>
          </p:cNvPr>
          <p:cNvSpPr/>
          <p:nvPr/>
        </p:nvSpPr>
        <p:spPr>
          <a:xfrm>
            <a:off x="4146745" y="2571750"/>
            <a:ext cx="537867" cy="53786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a:t>
            </a:r>
            <a:endParaRPr lang="en-SG" sz="1800" dirty="0">
              <a:latin typeface="Montserrat SemiBold" pitchFamily="2" charset="0"/>
              <a:cs typeface="Poppins" panose="00000500000000000000" pitchFamily="2" charset="0"/>
            </a:endParaRPr>
          </a:p>
        </p:txBody>
      </p:sp>
      <p:sp>
        <p:nvSpPr>
          <p:cNvPr id="9" name="Rectangle 8">
            <a:extLst>
              <a:ext uri="{FF2B5EF4-FFF2-40B4-BE49-F238E27FC236}">
                <a16:creationId xmlns:a16="http://schemas.microsoft.com/office/drawing/2014/main" id="{336EE277-107E-4BC6-106C-24F0F10CA313}"/>
              </a:ext>
            </a:extLst>
          </p:cNvPr>
          <p:cNvSpPr/>
          <p:nvPr/>
        </p:nvSpPr>
        <p:spPr>
          <a:xfrm>
            <a:off x="4787248" y="2571750"/>
            <a:ext cx="537867" cy="53786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1</a:t>
            </a:r>
            <a:endParaRPr lang="en-SG" sz="1800" dirty="0">
              <a:latin typeface="Montserrat SemiBold" pitchFamily="2" charset="0"/>
              <a:cs typeface="Poppins" panose="00000500000000000000" pitchFamily="2" charset="0"/>
            </a:endParaRPr>
          </a:p>
        </p:txBody>
      </p:sp>
      <p:sp>
        <p:nvSpPr>
          <p:cNvPr id="10" name="Rectangle 9">
            <a:extLst>
              <a:ext uri="{FF2B5EF4-FFF2-40B4-BE49-F238E27FC236}">
                <a16:creationId xmlns:a16="http://schemas.microsoft.com/office/drawing/2014/main" id="{C58029C0-6BEF-BD1D-C769-EB0326D28415}"/>
              </a:ext>
            </a:extLst>
          </p:cNvPr>
          <p:cNvSpPr/>
          <p:nvPr/>
        </p:nvSpPr>
        <p:spPr>
          <a:xfrm>
            <a:off x="5427750" y="2571750"/>
            <a:ext cx="537867" cy="53786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5</a:t>
            </a:r>
            <a:endParaRPr lang="en-SG" sz="1800" dirty="0">
              <a:latin typeface="Montserrat SemiBold" pitchFamily="2" charset="0"/>
              <a:cs typeface="Poppins" panose="00000500000000000000" pitchFamily="2" charset="0"/>
            </a:endParaRPr>
          </a:p>
        </p:txBody>
      </p:sp>
      <p:sp>
        <p:nvSpPr>
          <p:cNvPr id="11" name="Rectangle 10">
            <a:extLst>
              <a:ext uri="{FF2B5EF4-FFF2-40B4-BE49-F238E27FC236}">
                <a16:creationId xmlns:a16="http://schemas.microsoft.com/office/drawing/2014/main" id="{98DA6C87-13F5-6FBC-EDEB-E9D852D1E3C0}"/>
              </a:ext>
            </a:extLst>
          </p:cNvPr>
          <p:cNvSpPr/>
          <p:nvPr/>
        </p:nvSpPr>
        <p:spPr>
          <a:xfrm>
            <a:off x="1584737" y="2571750"/>
            <a:ext cx="537867" cy="53786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4</a:t>
            </a:r>
            <a:endParaRPr lang="en-SG" sz="1800" dirty="0">
              <a:latin typeface="Montserrat SemiBold" pitchFamily="2" charset="0"/>
              <a:cs typeface="Poppins" panose="00000500000000000000" pitchFamily="2" charset="0"/>
            </a:endParaRPr>
          </a:p>
        </p:txBody>
      </p:sp>
      <p:sp>
        <p:nvSpPr>
          <p:cNvPr id="12" name="Rectangle 11">
            <a:extLst>
              <a:ext uri="{FF2B5EF4-FFF2-40B4-BE49-F238E27FC236}">
                <a16:creationId xmlns:a16="http://schemas.microsoft.com/office/drawing/2014/main" id="{AC67722D-7182-FC3E-F12E-DB6510C11619}"/>
              </a:ext>
            </a:extLst>
          </p:cNvPr>
          <p:cNvSpPr/>
          <p:nvPr/>
        </p:nvSpPr>
        <p:spPr>
          <a:xfrm>
            <a:off x="6708754" y="2571750"/>
            <a:ext cx="537867" cy="53786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a:t>
            </a:r>
            <a:endParaRPr lang="en-SG" sz="1800" dirty="0">
              <a:latin typeface="Montserrat SemiBold" pitchFamily="2" charset="0"/>
              <a:cs typeface="Poppins" panose="00000500000000000000" pitchFamily="2" charset="0"/>
            </a:endParaRPr>
          </a:p>
        </p:txBody>
      </p:sp>
      <p:sp>
        <p:nvSpPr>
          <p:cNvPr id="15" name="Rectangle 14">
            <a:extLst>
              <a:ext uri="{FF2B5EF4-FFF2-40B4-BE49-F238E27FC236}">
                <a16:creationId xmlns:a16="http://schemas.microsoft.com/office/drawing/2014/main" id="{3DBF7517-DAD1-DFF6-5216-72F92D00CF0C}"/>
              </a:ext>
            </a:extLst>
          </p:cNvPr>
          <p:cNvSpPr/>
          <p:nvPr/>
        </p:nvSpPr>
        <p:spPr>
          <a:xfrm>
            <a:off x="1584737"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1</a:t>
            </a:r>
            <a:endParaRPr lang="en-SG" dirty="0">
              <a:latin typeface="Montserrat SemiBold" pitchFamily="2" charset="0"/>
              <a:cs typeface="Poppins" panose="00000500000000000000" pitchFamily="2" charset="0"/>
            </a:endParaRPr>
          </a:p>
        </p:txBody>
      </p:sp>
      <p:sp>
        <p:nvSpPr>
          <p:cNvPr id="16" name="Rectangle 15">
            <a:extLst>
              <a:ext uri="{FF2B5EF4-FFF2-40B4-BE49-F238E27FC236}">
                <a16:creationId xmlns:a16="http://schemas.microsoft.com/office/drawing/2014/main" id="{86CB8A1D-BA8F-80DB-BE66-9EEE4BF2E9BD}"/>
              </a:ext>
            </a:extLst>
          </p:cNvPr>
          <p:cNvSpPr/>
          <p:nvPr/>
        </p:nvSpPr>
        <p:spPr>
          <a:xfrm>
            <a:off x="2225239"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2</a:t>
            </a:r>
            <a:endParaRPr lang="en-SG" dirty="0">
              <a:latin typeface="Montserrat SemiBold" pitchFamily="2" charset="0"/>
              <a:cs typeface="Poppins" panose="00000500000000000000" pitchFamily="2" charset="0"/>
            </a:endParaRPr>
          </a:p>
        </p:txBody>
      </p:sp>
      <p:sp>
        <p:nvSpPr>
          <p:cNvPr id="17" name="Rectangle 16">
            <a:extLst>
              <a:ext uri="{FF2B5EF4-FFF2-40B4-BE49-F238E27FC236}">
                <a16:creationId xmlns:a16="http://schemas.microsoft.com/office/drawing/2014/main" id="{23827A54-A42C-7068-8CF8-AB69D7FE4724}"/>
              </a:ext>
            </a:extLst>
          </p:cNvPr>
          <p:cNvSpPr/>
          <p:nvPr/>
        </p:nvSpPr>
        <p:spPr>
          <a:xfrm>
            <a:off x="2865742"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3</a:t>
            </a:r>
            <a:endParaRPr lang="en-SG" dirty="0">
              <a:latin typeface="Montserrat SemiBold" pitchFamily="2" charset="0"/>
              <a:cs typeface="Poppins" panose="00000500000000000000" pitchFamily="2" charset="0"/>
            </a:endParaRPr>
          </a:p>
        </p:txBody>
      </p:sp>
      <p:sp>
        <p:nvSpPr>
          <p:cNvPr id="18" name="Rectangle 17">
            <a:extLst>
              <a:ext uri="{FF2B5EF4-FFF2-40B4-BE49-F238E27FC236}">
                <a16:creationId xmlns:a16="http://schemas.microsoft.com/office/drawing/2014/main" id="{99282906-7D15-F8D9-BD6B-57B7EA3E4AAB}"/>
              </a:ext>
            </a:extLst>
          </p:cNvPr>
          <p:cNvSpPr/>
          <p:nvPr/>
        </p:nvSpPr>
        <p:spPr>
          <a:xfrm>
            <a:off x="3506243"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4</a:t>
            </a:r>
            <a:endParaRPr lang="en-SG" dirty="0">
              <a:latin typeface="Montserrat SemiBold" pitchFamily="2" charset="0"/>
              <a:cs typeface="Poppins" panose="00000500000000000000" pitchFamily="2" charset="0"/>
            </a:endParaRPr>
          </a:p>
        </p:txBody>
      </p:sp>
      <p:sp>
        <p:nvSpPr>
          <p:cNvPr id="19" name="Rectangle 18">
            <a:extLst>
              <a:ext uri="{FF2B5EF4-FFF2-40B4-BE49-F238E27FC236}">
                <a16:creationId xmlns:a16="http://schemas.microsoft.com/office/drawing/2014/main" id="{14EAF028-EBF7-975B-9758-2913FE5B2495}"/>
              </a:ext>
            </a:extLst>
          </p:cNvPr>
          <p:cNvSpPr/>
          <p:nvPr/>
        </p:nvSpPr>
        <p:spPr>
          <a:xfrm>
            <a:off x="4146745"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5</a:t>
            </a:r>
            <a:endParaRPr lang="en-SG" dirty="0">
              <a:latin typeface="Montserrat SemiBold" pitchFamily="2" charset="0"/>
              <a:cs typeface="Poppins" panose="00000500000000000000" pitchFamily="2" charset="0"/>
            </a:endParaRPr>
          </a:p>
        </p:txBody>
      </p:sp>
      <p:sp>
        <p:nvSpPr>
          <p:cNvPr id="20" name="Rectangle 19">
            <a:extLst>
              <a:ext uri="{FF2B5EF4-FFF2-40B4-BE49-F238E27FC236}">
                <a16:creationId xmlns:a16="http://schemas.microsoft.com/office/drawing/2014/main" id="{8E699B82-C801-9ADA-8BB7-B6A7A27E5A4C}"/>
              </a:ext>
            </a:extLst>
          </p:cNvPr>
          <p:cNvSpPr/>
          <p:nvPr/>
        </p:nvSpPr>
        <p:spPr>
          <a:xfrm>
            <a:off x="4787248"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6</a:t>
            </a:r>
            <a:endParaRPr lang="en-SG" dirty="0">
              <a:latin typeface="Montserrat SemiBold" pitchFamily="2" charset="0"/>
              <a:cs typeface="Poppins" panose="00000500000000000000" pitchFamily="2" charset="0"/>
            </a:endParaRPr>
          </a:p>
        </p:txBody>
      </p:sp>
      <p:sp>
        <p:nvSpPr>
          <p:cNvPr id="21" name="Rectangle 20">
            <a:extLst>
              <a:ext uri="{FF2B5EF4-FFF2-40B4-BE49-F238E27FC236}">
                <a16:creationId xmlns:a16="http://schemas.microsoft.com/office/drawing/2014/main" id="{7FE2549F-266C-44F8-F123-39F14DA230F3}"/>
              </a:ext>
            </a:extLst>
          </p:cNvPr>
          <p:cNvSpPr/>
          <p:nvPr/>
        </p:nvSpPr>
        <p:spPr>
          <a:xfrm>
            <a:off x="5427750"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7</a:t>
            </a:r>
            <a:endParaRPr lang="en-SG" dirty="0">
              <a:latin typeface="Montserrat SemiBold" pitchFamily="2" charset="0"/>
              <a:cs typeface="Poppins" panose="00000500000000000000" pitchFamily="2" charset="0"/>
            </a:endParaRPr>
          </a:p>
        </p:txBody>
      </p:sp>
      <p:sp>
        <p:nvSpPr>
          <p:cNvPr id="22" name="Rectangle 21">
            <a:extLst>
              <a:ext uri="{FF2B5EF4-FFF2-40B4-BE49-F238E27FC236}">
                <a16:creationId xmlns:a16="http://schemas.microsoft.com/office/drawing/2014/main" id="{AE63D30A-2B8A-1354-1ED2-B566FDEB3B05}"/>
              </a:ext>
            </a:extLst>
          </p:cNvPr>
          <p:cNvSpPr/>
          <p:nvPr/>
        </p:nvSpPr>
        <p:spPr>
          <a:xfrm>
            <a:off x="6068252"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8</a:t>
            </a:r>
            <a:endParaRPr lang="en-SG" dirty="0">
              <a:latin typeface="Montserrat SemiBold" pitchFamily="2" charset="0"/>
              <a:cs typeface="Poppins" panose="00000500000000000000" pitchFamily="2" charset="0"/>
            </a:endParaRPr>
          </a:p>
        </p:txBody>
      </p:sp>
      <p:sp>
        <p:nvSpPr>
          <p:cNvPr id="24" name="Rectangle 23">
            <a:extLst>
              <a:ext uri="{FF2B5EF4-FFF2-40B4-BE49-F238E27FC236}">
                <a16:creationId xmlns:a16="http://schemas.microsoft.com/office/drawing/2014/main" id="{DF026CFA-CCC2-90B2-89CC-2E96BAD28347}"/>
              </a:ext>
            </a:extLst>
          </p:cNvPr>
          <p:cNvSpPr/>
          <p:nvPr/>
        </p:nvSpPr>
        <p:spPr>
          <a:xfrm>
            <a:off x="6708754"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9</a:t>
            </a:r>
            <a:endParaRPr lang="en-SG" dirty="0">
              <a:latin typeface="Montserrat SemiBold" pitchFamily="2" charset="0"/>
              <a:cs typeface="Poppins" panose="00000500000000000000" pitchFamily="2" charset="0"/>
            </a:endParaRPr>
          </a:p>
        </p:txBody>
      </p:sp>
      <p:sp>
        <p:nvSpPr>
          <p:cNvPr id="25" name="Google Shape;336;p36">
            <a:extLst>
              <a:ext uri="{FF2B5EF4-FFF2-40B4-BE49-F238E27FC236}">
                <a16:creationId xmlns:a16="http://schemas.microsoft.com/office/drawing/2014/main" id="{6FEEFD88-4564-6F3D-B927-03C9B59CC0E5}"/>
              </a:ext>
            </a:extLst>
          </p:cNvPr>
          <p:cNvSpPr txBox="1">
            <a:spLocks/>
          </p:cNvSpPr>
          <p:nvPr/>
        </p:nvSpPr>
        <p:spPr>
          <a:xfrm>
            <a:off x="2476403" y="3663560"/>
            <a:ext cx="3860782"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1800" dirty="0">
                <a:latin typeface="Montserrat SemiBold" pitchFamily="2" charset="0"/>
              </a:rPr>
              <a:t>Kick number 4 in position 8. Swap in place</a:t>
            </a:r>
          </a:p>
        </p:txBody>
      </p:sp>
    </p:spTree>
    <p:extLst>
      <p:ext uri="{BB962C8B-B14F-4D97-AF65-F5344CB8AC3E}">
        <p14:creationId xmlns:p14="http://schemas.microsoft.com/office/powerpoint/2010/main" val="9763629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400">
        <p159:morph option="byObject"/>
      </p:transition>
    </mc:Choice>
    <mc:Fallback>
      <p:transition>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85</a:t>
            </a:fld>
            <a:endParaRPr/>
          </a:p>
        </p:txBody>
      </p:sp>
      <p:sp>
        <p:nvSpPr>
          <p:cNvPr id="13" name="Title 12">
            <a:extLst>
              <a:ext uri="{FF2B5EF4-FFF2-40B4-BE49-F238E27FC236}">
                <a16:creationId xmlns:a16="http://schemas.microsoft.com/office/drawing/2014/main" id="{A5E0F86A-F246-0551-98A6-14650184858D}"/>
              </a:ext>
            </a:extLst>
          </p:cNvPr>
          <p:cNvSpPr>
            <a:spLocks noGrp="1"/>
          </p:cNvSpPr>
          <p:nvPr>
            <p:ph type="title" idx="3"/>
          </p:nvPr>
        </p:nvSpPr>
        <p:spPr/>
        <p:txBody>
          <a:bodyPr/>
          <a:lstStyle/>
          <a:p>
            <a:r>
              <a:rPr lang="en-SG" sz="2600" dirty="0"/>
              <a:t>3. The Missing Element</a:t>
            </a:r>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47890"/>
            <a:ext cx="754802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2000" dirty="0">
              <a:latin typeface="Montserrat SemiBold" pitchFamily="2" charset="0"/>
            </a:endParaRPr>
          </a:p>
        </p:txBody>
      </p:sp>
      <p:sp>
        <p:nvSpPr>
          <p:cNvPr id="23" name="Google Shape;336;p36">
            <a:extLst>
              <a:ext uri="{FF2B5EF4-FFF2-40B4-BE49-F238E27FC236}">
                <a16:creationId xmlns:a16="http://schemas.microsoft.com/office/drawing/2014/main" id="{57A5A28F-D1FD-63DA-2DAC-74BD28D1D7E9}"/>
              </a:ext>
            </a:extLst>
          </p:cNvPr>
          <p:cNvSpPr txBox="1">
            <a:spLocks/>
          </p:cNvSpPr>
          <p:nvPr/>
        </p:nvSpPr>
        <p:spPr>
          <a:xfrm>
            <a:off x="714000" y="1711990"/>
            <a:ext cx="68983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Can we do the same thing using O(1) space? i.e. in-place</a:t>
            </a:r>
          </a:p>
        </p:txBody>
      </p:sp>
      <p:sp>
        <p:nvSpPr>
          <p:cNvPr id="7" name="Google Shape;336;p36">
            <a:extLst>
              <a:ext uri="{FF2B5EF4-FFF2-40B4-BE49-F238E27FC236}">
                <a16:creationId xmlns:a16="http://schemas.microsoft.com/office/drawing/2014/main" id="{09F8C032-5DAA-3341-4CE6-F697EC738D28}"/>
              </a:ext>
            </a:extLst>
          </p:cNvPr>
          <p:cNvSpPr txBox="1">
            <a:spLocks/>
          </p:cNvSpPr>
          <p:nvPr/>
        </p:nvSpPr>
        <p:spPr>
          <a:xfrm>
            <a:off x="714000" y="1372400"/>
            <a:ext cx="1511040" cy="339590"/>
          </a:xfrm>
          <a:prstGeom prst="rect">
            <a:avLst/>
          </a:pr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1800" dirty="0">
                <a:latin typeface="Montserrat ExtraBold" pitchFamily="2" charset="0"/>
              </a:rPr>
              <a:t>Follow Up!</a:t>
            </a:r>
          </a:p>
        </p:txBody>
      </p:sp>
      <p:sp>
        <p:nvSpPr>
          <p:cNvPr id="2" name="Rectangle 1">
            <a:extLst>
              <a:ext uri="{FF2B5EF4-FFF2-40B4-BE49-F238E27FC236}">
                <a16:creationId xmlns:a16="http://schemas.microsoft.com/office/drawing/2014/main" id="{8296CAD4-5C45-0FE1-6222-6A93B6E53B75}"/>
              </a:ext>
            </a:extLst>
          </p:cNvPr>
          <p:cNvSpPr/>
          <p:nvPr/>
        </p:nvSpPr>
        <p:spPr>
          <a:xfrm>
            <a:off x="6068252" y="2571750"/>
            <a:ext cx="537867" cy="53786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8</a:t>
            </a:r>
            <a:endParaRPr lang="en-SG" sz="1800" dirty="0">
              <a:latin typeface="Montserrat SemiBold" pitchFamily="2" charset="0"/>
              <a:cs typeface="Poppins" panose="00000500000000000000" pitchFamily="2" charset="0"/>
            </a:endParaRPr>
          </a:p>
        </p:txBody>
      </p:sp>
      <p:sp>
        <p:nvSpPr>
          <p:cNvPr id="3" name="Rectangle 2">
            <a:extLst>
              <a:ext uri="{FF2B5EF4-FFF2-40B4-BE49-F238E27FC236}">
                <a16:creationId xmlns:a16="http://schemas.microsoft.com/office/drawing/2014/main" id="{F0ECF98C-7A47-F392-6842-2C4F46D3C8A3}"/>
              </a:ext>
            </a:extLst>
          </p:cNvPr>
          <p:cNvSpPr/>
          <p:nvPr/>
        </p:nvSpPr>
        <p:spPr>
          <a:xfrm>
            <a:off x="2225239" y="2571750"/>
            <a:ext cx="537867" cy="53786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5</a:t>
            </a:r>
            <a:endParaRPr lang="en-SG" sz="1800" dirty="0">
              <a:latin typeface="Montserrat SemiBold" pitchFamily="2" charset="0"/>
              <a:cs typeface="Poppins" panose="00000500000000000000" pitchFamily="2" charset="0"/>
            </a:endParaRPr>
          </a:p>
        </p:txBody>
      </p:sp>
      <p:sp>
        <p:nvSpPr>
          <p:cNvPr id="4" name="Rectangle 3">
            <a:extLst>
              <a:ext uri="{FF2B5EF4-FFF2-40B4-BE49-F238E27FC236}">
                <a16:creationId xmlns:a16="http://schemas.microsoft.com/office/drawing/2014/main" id="{578B36CE-0F9B-00BC-C2F8-6624C7983637}"/>
              </a:ext>
            </a:extLst>
          </p:cNvPr>
          <p:cNvSpPr/>
          <p:nvPr/>
        </p:nvSpPr>
        <p:spPr>
          <a:xfrm>
            <a:off x="2865742" y="2571750"/>
            <a:ext cx="537867" cy="53786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3</a:t>
            </a:r>
            <a:endParaRPr lang="en-SG" sz="1800" dirty="0">
              <a:latin typeface="Montserrat SemiBold" pitchFamily="2" charset="0"/>
              <a:cs typeface="Poppins" panose="00000500000000000000" pitchFamily="2" charset="0"/>
            </a:endParaRPr>
          </a:p>
        </p:txBody>
      </p:sp>
      <p:sp>
        <p:nvSpPr>
          <p:cNvPr id="5" name="Rectangle 4">
            <a:extLst>
              <a:ext uri="{FF2B5EF4-FFF2-40B4-BE49-F238E27FC236}">
                <a16:creationId xmlns:a16="http://schemas.microsoft.com/office/drawing/2014/main" id="{C4CEA223-F3F7-5A5E-C97D-CF5F4786605F}"/>
              </a:ext>
            </a:extLst>
          </p:cNvPr>
          <p:cNvSpPr/>
          <p:nvPr/>
        </p:nvSpPr>
        <p:spPr>
          <a:xfrm>
            <a:off x="3506243" y="2571750"/>
            <a:ext cx="537867" cy="53786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3</a:t>
            </a:r>
            <a:endParaRPr lang="en-SG" sz="1800" dirty="0">
              <a:latin typeface="Montserrat SemiBold" pitchFamily="2" charset="0"/>
              <a:cs typeface="Poppins" panose="00000500000000000000" pitchFamily="2" charset="0"/>
            </a:endParaRPr>
          </a:p>
        </p:txBody>
      </p:sp>
      <p:sp>
        <p:nvSpPr>
          <p:cNvPr id="8" name="Rectangle 7">
            <a:extLst>
              <a:ext uri="{FF2B5EF4-FFF2-40B4-BE49-F238E27FC236}">
                <a16:creationId xmlns:a16="http://schemas.microsoft.com/office/drawing/2014/main" id="{A6FE5AEC-E5DF-3D98-9C7F-4C96B7CB281B}"/>
              </a:ext>
            </a:extLst>
          </p:cNvPr>
          <p:cNvSpPr/>
          <p:nvPr/>
        </p:nvSpPr>
        <p:spPr>
          <a:xfrm>
            <a:off x="4146745" y="2571750"/>
            <a:ext cx="537867" cy="53786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a:t>
            </a:r>
            <a:endParaRPr lang="en-SG" sz="1800" dirty="0">
              <a:latin typeface="Montserrat SemiBold" pitchFamily="2" charset="0"/>
              <a:cs typeface="Poppins" panose="00000500000000000000" pitchFamily="2" charset="0"/>
            </a:endParaRPr>
          </a:p>
        </p:txBody>
      </p:sp>
      <p:sp>
        <p:nvSpPr>
          <p:cNvPr id="9" name="Rectangle 8">
            <a:extLst>
              <a:ext uri="{FF2B5EF4-FFF2-40B4-BE49-F238E27FC236}">
                <a16:creationId xmlns:a16="http://schemas.microsoft.com/office/drawing/2014/main" id="{336EE277-107E-4BC6-106C-24F0F10CA313}"/>
              </a:ext>
            </a:extLst>
          </p:cNvPr>
          <p:cNvSpPr/>
          <p:nvPr/>
        </p:nvSpPr>
        <p:spPr>
          <a:xfrm>
            <a:off x="4787248" y="2571750"/>
            <a:ext cx="537867" cy="53786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1</a:t>
            </a:r>
            <a:endParaRPr lang="en-SG" sz="1800" dirty="0">
              <a:latin typeface="Montserrat SemiBold" pitchFamily="2" charset="0"/>
              <a:cs typeface="Poppins" panose="00000500000000000000" pitchFamily="2" charset="0"/>
            </a:endParaRPr>
          </a:p>
        </p:txBody>
      </p:sp>
      <p:sp>
        <p:nvSpPr>
          <p:cNvPr id="10" name="Rectangle 9">
            <a:extLst>
              <a:ext uri="{FF2B5EF4-FFF2-40B4-BE49-F238E27FC236}">
                <a16:creationId xmlns:a16="http://schemas.microsoft.com/office/drawing/2014/main" id="{C58029C0-6BEF-BD1D-C769-EB0326D28415}"/>
              </a:ext>
            </a:extLst>
          </p:cNvPr>
          <p:cNvSpPr/>
          <p:nvPr/>
        </p:nvSpPr>
        <p:spPr>
          <a:xfrm>
            <a:off x="5427750" y="2571750"/>
            <a:ext cx="537867" cy="53786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5</a:t>
            </a:r>
            <a:endParaRPr lang="en-SG" sz="1800" dirty="0">
              <a:latin typeface="Montserrat SemiBold" pitchFamily="2" charset="0"/>
              <a:cs typeface="Poppins" panose="00000500000000000000" pitchFamily="2" charset="0"/>
            </a:endParaRPr>
          </a:p>
        </p:txBody>
      </p:sp>
      <p:sp>
        <p:nvSpPr>
          <p:cNvPr id="11" name="Rectangle 10">
            <a:extLst>
              <a:ext uri="{FF2B5EF4-FFF2-40B4-BE49-F238E27FC236}">
                <a16:creationId xmlns:a16="http://schemas.microsoft.com/office/drawing/2014/main" id="{98DA6C87-13F5-6FBC-EDEB-E9D852D1E3C0}"/>
              </a:ext>
            </a:extLst>
          </p:cNvPr>
          <p:cNvSpPr/>
          <p:nvPr/>
        </p:nvSpPr>
        <p:spPr>
          <a:xfrm>
            <a:off x="1584737" y="2571750"/>
            <a:ext cx="537867" cy="537867"/>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4</a:t>
            </a:r>
            <a:endParaRPr lang="en-SG" sz="1800" dirty="0">
              <a:latin typeface="Montserrat SemiBold" pitchFamily="2" charset="0"/>
              <a:cs typeface="Poppins" panose="00000500000000000000" pitchFamily="2" charset="0"/>
            </a:endParaRPr>
          </a:p>
        </p:txBody>
      </p:sp>
      <p:sp>
        <p:nvSpPr>
          <p:cNvPr id="12" name="Rectangle 11">
            <a:extLst>
              <a:ext uri="{FF2B5EF4-FFF2-40B4-BE49-F238E27FC236}">
                <a16:creationId xmlns:a16="http://schemas.microsoft.com/office/drawing/2014/main" id="{AC67722D-7182-FC3E-F12E-DB6510C11619}"/>
              </a:ext>
            </a:extLst>
          </p:cNvPr>
          <p:cNvSpPr/>
          <p:nvPr/>
        </p:nvSpPr>
        <p:spPr>
          <a:xfrm>
            <a:off x="6708754" y="2571750"/>
            <a:ext cx="537867" cy="53786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a:t>
            </a:r>
            <a:endParaRPr lang="en-SG" sz="1800" dirty="0">
              <a:latin typeface="Montserrat SemiBold" pitchFamily="2" charset="0"/>
              <a:cs typeface="Poppins" panose="00000500000000000000" pitchFamily="2" charset="0"/>
            </a:endParaRPr>
          </a:p>
        </p:txBody>
      </p:sp>
      <p:sp>
        <p:nvSpPr>
          <p:cNvPr id="15" name="Rectangle 14">
            <a:extLst>
              <a:ext uri="{FF2B5EF4-FFF2-40B4-BE49-F238E27FC236}">
                <a16:creationId xmlns:a16="http://schemas.microsoft.com/office/drawing/2014/main" id="{3DBF7517-DAD1-DFF6-5216-72F92D00CF0C}"/>
              </a:ext>
            </a:extLst>
          </p:cNvPr>
          <p:cNvSpPr/>
          <p:nvPr/>
        </p:nvSpPr>
        <p:spPr>
          <a:xfrm>
            <a:off x="1584737"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1</a:t>
            </a:r>
            <a:endParaRPr lang="en-SG" dirty="0">
              <a:latin typeface="Montserrat SemiBold" pitchFamily="2" charset="0"/>
              <a:cs typeface="Poppins" panose="00000500000000000000" pitchFamily="2" charset="0"/>
            </a:endParaRPr>
          </a:p>
        </p:txBody>
      </p:sp>
      <p:sp>
        <p:nvSpPr>
          <p:cNvPr id="16" name="Rectangle 15">
            <a:extLst>
              <a:ext uri="{FF2B5EF4-FFF2-40B4-BE49-F238E27FC236}">
                <a16:creationId xmlns:a16="http://schemas.microsoft.com/office/drawing/2014/main" id="{86CB8A1D-BA8F-80DB-BE66-9EEE4BF2E9BD}"/>
              </a:ext>
            </a:extLst>
          </p:cNvPr>
          <p:cNvSpPr/>
          <p:nvPr/>
        </p:nvSpPr>
        <p:spPr>
          <a:xfrm>
            <a:off x="2225239"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2</a:t>
            </a:r>
            <a:endParaRPr lang="en-SG" dirty="0">
              <a:latin typeface="Montserrat SemiBold" pitchFamily="2" charset="0"/>
              <a:cs typeface="Poppins" panose="00000500000000000000" pitchFamily="2" charset="0"/>
            </a:endParaRPr>
          </a:p>
        </p:txBody>
      </p:sp>
      <p:sp>
        <p:nvSpPr>
          <p:cNvPr id="17" name="Rectangle 16">
            <a:extLst>
              <a:ext uri="{FF2B5EF4-FFF2-40B4-BE49-F238E27FC236}">
                <a16:creationId xmlns:a16="http://schemas.microsoft.com/office/drawing/2014/main" id="{23827A54-A42C-7068-8CF8-AB69D7FE4724}"/>
              </a:ext>
            </a:extLst>
          </p:cNvPr>
          <p:cNvSpPr/>
          <p:nvPr/>
        </p:nvSpPr>
        <p:spPr>
          <a:xfrm>
            <a:off x="2865742"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3</a:t>
            </a:r>
            <a:endParaRPr lang="en-SG" dirty="0">
              <a:latin typeface="Montserrat SemiBold" pitchFamily="2" charset="0"/>
              <a:cs typeface="Poppins" panose="00000500000000000000" pitchFamily="2" charset="0"/>
            </a:endParaRPr>
          </a:p>
        </p:txBody>
      </p:sp>
      <p:sp>
        <p:nvSpPr>
          <p:cNvPr id="18" name="Rectangle 17">
            <a:extLst>
              <a:ext uri="{FF2B5EF4-FFF2-40B4-BE49-F238E27FC236}">
                <a16:creationId xmlns:a16="http://schemas.microsoft.com/office/drawing/2014/main" id="{99282906-7D15-F8D9-BD6B-57B7EA3E4AAB}"/>
              </a:ext>
            </a:extLst>
          </p:cNvPr>
          <p:cNvSpPr/>
          <p:nvPr/>
        </p:nvSpPr>
        <p:spPr>
          <a:xfrm>
            <a:off x="3506243"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4</a:t>
            </a:r>
            <a:endParaRPr lang="en-SG" dirty="0">
              <a:latin typeface="Montserrat SemiBold" pitchFamily="2" charset="0"/>
              <a:cs typeface="Poppins" panose="00000500000000000000" pitchFamily="2" charset="0"/>
            </a:endParaRPr>
          </a:p>
        </p:txBody>
      </p:sp>
      <p:sp>
        <p:nvSpPr>
          <p:cNvPr id="19" name="Rectangle 18">
            <a:extLst>
              <a:ext uri="{FF2B5EF4-FFF2-40B4-BE49-F238E27FC236}">
                <a16:creationId xmlns:a16="http://schemas.microsoft.com/office/drawing/2014/main" id="{14EAF028-EBF7-975B-9758-2913FE5B2495}"/>
              </a:ext>
            </a:extLst>
          </p:cNvPr>
          <p:cNvSpPr/>
          <p:nvPr/>
        </p:nvSpPr>
        <p:spPr>
          <a:xfrm>
            <a:off x="4146745"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5</a:t>
            </a:r>
            <a:endParaRPr lang="en-SG" dirty="0">
              <a:latin typeface="Montserrat SemiBold" pitchFamily="2" charset="0"/>
              <a:cs typeface="Poppins" panose="00000500000000000000" pitchFamily="2" charset="0"/>
            </a:endParaRPr>
          </a:p>
        </p:txBody>
      </p:sp>
      <p:sp>
        <p:nvSpPr>
          <p:cNvPr id="20" name="Rectangle 19">
            <a:extLst>
              <a:ext uri="{FF2B5EF4-FFF2-40B4-BE49-F238E27FC236}">
                <a16:creationId xmlns:a16="http://schemas.microsoft.com/office/drawing/2014/main" id="{8E699B82-C801-9ADA-8BB7-B6A7A27E5A4C}"/>
              </a:ext>
            </a:extLst>
          </p:cNvPr>
          <p:cNvSpPr/>
          <p:nvPr/>
        </p:nvSpPr>
        <p:spPr>
          <a:xfrm>
            <a:off x="4787248"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6</a:t>
            </a:r>
            <a:endParaRPr lang="en-SG" dirty="0">
              <a:latin typeface="Montserrat SemiBold" pitchFamily="2" charset="0"/>
              <a:cs typeface="Poppins" panose="00000500000000000000" pitchFamily="2" charset="0"/>
            </a:endParaRPr>
          </a:p>
        </p:txBody>
      </p:sp>
      <p:sp>
        <p:nvSpPr>
          <p:cNvPr id="21" name="Rectangle 20">
            <a:extLst>
              <a:ext uri="{FF2B5EF4-FFF2-40B4-BE49-F238E27FC236}">
                <a16:creationId xmlns:a16="http://schemas.microsoft.com/office/drawing/2014/main" id="{7FE2549F-266C-44F8-F123-39F14DA230F3}"/>
              </a:ext>
            </a:extLst>
          </p:cNvPr>
          <p:cNvSpPr/>
          <p:nvPr/>
        </p:nvSpPr>
        <p:spPr>
          <a:xfrm>
            <a:off x="5427750"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7</a:t>
            </a:r>
            <a:endParaRPr lang="en-SG" dirty="0">
              <a:latin typeface="Montserrat SemiBold" pitchFamily="2" charset="0"/>
              <a:cs typeface="Poppins" panose="00000500000000000000" pitchFamily="2" charset="0"/>
            </a:endParaRPr>
          </a:p>
        </p:txBody>
      </p:sp>
      <p:sp>
        <p:nvSpPr>
          <p:cNvPr id="22" name="Rectangle 21">
            <a:extLst>
              <a:ext uri="{FF2B5EF4-FFF2-40B4-BE49-F238E27FC236}">
                <a16:creationId xmlns:a16="http://schemas.microsoft.com/office/drawing/2014/main" id="{AE63D30A-2B8A-1354-1ED2-B566FDEB3B05}"/>
              </a:ext>
            </a:extLst>
          </p:cNvPr>
          <p:cNvSpPr/>
          <p:nvPr/>
        </p:nvSpPr>
        <p:spPr>
          <a:xfrm>
            <a:off x="6068252"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8</a:t>
            </a:r>
            <a:endParaRPr lang="en-SG" dirty="0">
              <a:latin typeface="Montserrat SemiBold" pitchFamily="2" charset="0"/>
              <a:cs typeface="Poppins" panose="00000500000000000000" pitchFamily="2" charset="0"/>
            </a:endParaRPr>
          </a:p>
        </p:txBody>
      </p:sp>
      <p:sp>
        <p:nvSpPr>
          <p:cNvPr id="24" name="Rectangle 23">
            <a:extLst>
              <a:ext uri="{FF2B5EF4-FFF2-40B4-BE49-F238E27FC236}">
                <a16:creationId xmlns:a16="http://schemas.microsoft.com/office/drawing/2014/main" id="{DF026CFA-CCC2-90B2-89CC-2E96BAD28347}"/>
              </a:ext>
            </a:extLst>
          </p:cNvPr>
          <p:cNvSpPr/>
          <p:nvPr/>
        </p:nvSpPr>
        <p:spPr>
          <a:xfrm>
            <a:off x="6708754"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9</a:t>
            </a:r>
            <a:endParaRPr lang="en-SG" dirty="0">
              <a:latin typeface="Montserrat SemiBold" pitchFamily="2" charset="0"/>
              <a:cs typeface="Poppins" panose="00000500000000000000" pitchFamily="2" charset="0"/>
            </a:endParaRPr>
          </a:p>
        </p:txBody>
      </p:sp>
      <p:sp>
        <p:nvSpPr>
          <p:cNvPr id="25" name="Google Shape;336;p36">
            <a:extLst>
              <a:ext uri="{FF2B5EF4-FFF2-40B4-BE49-F238E27FC236}">
                <a16:creationId xmlns:a16="http://schemas.microsoft.com/office/drawing/2014/main" id="{6FEEFD88-4564-6F3D-B927-03C9B59CC0E5}"/>
              </a:ext>
            </a:extLst>
          </p:cNvPr>
          <p:cNvSpPr txBox="1">
            <a:spLocks/>
          </p:cNvSpPr>
          <p:nvPr/>
        </p:nvSpPr>
        <p:spPr>
          <a:xfrm>
            <a:off x="2476403" y="3663560"/>
            <a:ext cx="3860782"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1800" dirty="0">
                <a:latin typeface="Montserrat SemiBold" pitchFamily="2" charset="0"/>
              </a:rPr>
              <a:t>Continue with 4</a:t>
            </a:r>
          </a:p>
        </p:txBody>
      </p:sp>
    </p:spTree>
    <p:extLst>
      <p:ext uri="{BB962C8B-B14F-4D97-AF65-F5344CB8AC3E}">
        <p14:creationId xmlns:p14="http://schemas.microsoft.com/office/powerpoint/2010/main" val="36307555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400">
        <p159:morph option="byObject"/>
      </p:transition>
    </mc:Choice>
    <mc:Fallback>
      <p:transition>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86</a:t>
            </a:fld>
            <a:endParaRPr/>
          </a:p>
        </p:txBody>
      </p:sp>
      <p:sp>
        <p:nvSpPr>
          <p:cNvPr id="13" name="Title 12">
            <a:extLst>
              <a:ext uri="{FF2B5EF4-FFF2-40B4-BE49-F238E27FC236}">
                <a16:creationId xmlns:a16="http://schemas.microsoft.com/office/drawing/2014/main" id="{A5E0F86A-F246-0551-98A6-14650184858D}"/>
              </a:ext>
            </a:extLst>
          </p:cNvPr>
          <p:cNvSpPr>
            <a:spLocks noGrp="1"/>
          </p:cNvSpPr>
          <p:nvPr>
            <p:ph type="title" idx="3"/>
          </p:nvPr>
        </p:nvSpPr>
        <p:spPr/>
        <p:txBody>
          <a:bodyPr/>
          <a:lstStyle/>
          <a:p>
            <a:r>
              <a:rPr lang="en-SG" sz="2600" dirty="0"/>
              <a:t>3. The Missing Element</a:t>
            </a:r>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47890"/>
            <a:ext cx="754802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2000" dirty="0">
              <a:latin typeface="Montserrat SemiBold" pitchFamily="2" charset="0"/>
            </a:endParaRPr>
          </a:p>
        </p:txBody>
      </p:sp>
      <p:sp>
        <p:nvSpPr>
          <p:cNvPr id="23" name="Google Shape;336;p36">
            <a:extLst>
              <a:ext uri="{FF2B5EF4-FFF2-40B4-BE49-F238E27FC236}">
                <a16:creationId xmlns:a16="http://schemas.microsoft.com/office/drawing/2014/main" id="{57A5A28F-D1FD-63DA-2DAC-74BD28D1D7E9}"/>
              </a:ext>
            </a:extLst>
          </p:cNvPr>
          <p:cNvSpPr txBox="1">
            <a:spLocks/>
          </p:cNvSpPr>
          <p:nvPr/>
        </p:nvSpPr>
        <p:spPr>
          <a:xfrm>
            <a:off x="714000" y="1711990"/>
            <a:ext cx="68983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Can we do the same thing using O(1) space? i.e. in-place</a:t>
            </a:r>
          </a:p>
        </p:txBody>
      </p:sp>
      <p:sp>
        <p:nvSpPr>
          <p:cNvPr id="7" name="Google Shape;336;p36">
            <a:extLst>
              <a:ext uri="{FF2B5EF4-FFF2-40B4-BE49-F238E27FC236}">
                <a16:creationId xmlns:a16="http://schemas.microsoft.com/office/drawing/2014/main" id="{09F8C032-5DAA-3341-4CE6-F697EC738D28}"/>
              </a:ext>
            </a:extLst>
          </p:cNvPr>
          <p:cNvSpPr txBox="1">
            <a:spLocks/>
          </p:cNvSpPr>
          <p:nvPr/>
        </p:nvSpPr>
        <p:spPr>
          <a:xfrm>
            <a:off x="714000" y="1372400"/>
            <a:ext cx="1511040" cy="339590"/>
          </a:xfrm>
          <a:prstGeom prst="rect">
            <a:avLst/>
          </a:pr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1800" dirty="0">
                <a:latin typeface="Montserrat ExtraBold" pitchFamily="2" charset="0"/>
              </a:rPr>
              <a:t>Follow Up!</a:t>
            </a:r>
          </a:p>
        </p:txBody>
      </p:sp>
      <p:sp>
        <p:nvSpPr>
          <p:cNvPr id="2" name="Rectangle 1">
            <a:extLst>
              <a:ext uri="{FF2B5EF4-FFF2-40B4-BE49-F238E27FC236}">
                <a16:creationId xmlns:a16="http://schemas.microsoft.com/office/drawing/2014/main" id="{8296CAD4-5C45-0FE1-6222-6A93B6E53B75}"/>
              </a:ext>
            </a:extLst>
          </p:cNvPr>
          <p:cNvSpPr/>
          <p:nvPr/>
        </p:nvSpPr>
        <p:spPr>
          <a:xfrm>
            <a:off x="6068252" y="2571750"/>
            <a:ext cx="537867" cy="53786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8</a:t>
            </a:r>
            <a:endParaRPr lang="en-SG" sz="1800" dirty="0">
              <a:latin typeface="Montserrat SemiBold" pitchFamily="2" charset="0"/>
              <a:cs typeface="Poppins" panose="00000500000000000000" pitchFamily="2" charset="0"/>
            </a:endParaRPr>
          </a:p>
        </p:txBody>
      </p:sp>
      <p:sp>
        <p:nvSpPr>
          <p:cNvPr id="3" name="Rectangle 2">
            <a:extLst>
              <a:ext uri="{FF2B5EF4-FFF2-40B4-BE49-F238E27FC236}">
                <a16:creationId xmlns:a16="http://schemas.microsoft.com/office/drawing/2014/main" id="{F0ECF98C-7A47-F392-6842-2C4F46D3C8A3}"/>
              </a:ext>
            </a:extLst>
          </p:cNvPr>
          <p:cNvSpPr/>
          <p:nvPr/>
        </p:nvSpPr>
        <p:spPr>
          <a:xfrm>
            <a:off x="2225239" y="2571750"/>
            <a:ext cx="537867" cy="53786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5</a:t>
            </a:r>
            <a:endParaRPr lang="en-SG" sz="1800" dirty="0">
              <a:latin typeface="Montserrat SemiBold" pitchFamily="2" charset="0"/>
              <a:cs typeface="Poppins" panose="00000500000000000000" pitchFamily="2" charset="0"/>
            </a:endParaRPr>
          </a:p>
        </p:txBody>
      </p:sp>
      <p:sp>
        <p:nvSpPr>
          <p:cNvPr id="4" name="Rectangle 3">
            <a:extLst>
              <a:ext uri="{FF2B5EF4-FFF2-40B4-BE49-F238E27FC236}">
                <a16:creationId xmlns:a16="http://schemas.microsoft.com/office/drawing/2014/main" id="{578B36CE-0F9B-00BC-C2F8-6624C7983637}"/>
              </a:ext>
            </a:extLst>
          </p:cNvPr>
          <p:cNvSpPr/>
          <p:nvPr/>
        </p:nvSpPr>
        <p:spPr>
          <a:xfrm>
            <a:off x="2865742" y="2571750"/>
            <a:ext cx="537867" cy="53786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3</a:t>
            </a:r>
            <a:endParaRPr lang="en-SG" sz="1800" dirty="0">
              <a:latin typeface="Montserrat SemiBold" pitchFamily="2" charset="0"/>
              <a:cs typeface="Poppins" panose="00000500000000000000" pitchFamily="2" charset="0"/>
            </a:endParaRPr>
          </a:p>
        </p:txBody>
      </p:sp>
      <p:sp>
        <p:nvSpPr>
          <p:cNvPr id="5" name="Rectangle 4">
            <a:extLst>
              <a:ext uri="{FF2B5EF4-FFF2-40B4-BE49-F238E27FC236}">
                <a16:creationId xmlns:a16="http://schemas.microsoft.com/office/drawing/2014/main" id="{C4CEA223-F3F7-5A5E-C97D-CF5F4786605F}"/>
              </a:ext>
            </a:extLst>
          </p:cNvPr>
          <p:cNvSpPr/>
          <p:nvPr/>
        </p:nvSpPr>
        <p:spPr>
          <a:xfrm>
            <a:off x="1584737" y="2571750"/>
            <a:ext cx="537867" cy="53786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3</a:t>
            </a:r>
            <a:endParaRPr lang="en-SG" sz="1800" dirty="0">
              <a:latin typeface="Montserrat SemiBold" pitchFamily="2" charset="0"/>
              <a:cs typeface="Poppins" panose="00000500000000000000" pitchFamily="2" charset="0"/>
            </a:endParaRPr>
          </a:p>
        </p:txBody>
      </p:sp>
      <p:sp>
        <p:nvSpPr>
          <p:cNvPr id="8" name="Rectangle 7">
            <a:extLst>
              <a:ext uri="{FF2B5EF4-FFF2-40B4-BE49-F238E27FC236}">
                <a16:creationId xmlns:a16="http://schemas.microsoft.com/office/drawing/2014/main" id="{A6FE5AEC-E5DF-3D98-9C7F-4C96B7CB281B}"/>
              </a:ext>
            </a:extLst>
          </p:cNvPr>
          <p:cNvSpPr/>
          <p:nvPr/>
        </p:nvSpPr>
        <p:spPr>
          <a:xfrm>
            <a:off x="4146745" y="2571750"/>
            <a:ext cx="537867" cy="53786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a:t>
            </a:r>
            <a:endParaRPr lang="en-SG" sz="1800" dirty="0">
              <a:latin typeface="Montserrat SemiBold" pitchFamily="2" charset="0"/>
              <a:cs typeface="Poppins" panose="00000500000000000000" pitchFamily="2" charset="0"/>
            </a:endParaRPr>
          </a:p>
        </p:txBody>
      </p:sp>
      <p:sp>
        <p:nvSpPr>
          <p:cNvPr id="9" name="Rectangle 8">
            <a:extLst>
              <a:ext uri="{FF2B5EF4-FFF2-40B4-BE49-F238E27FC236}">
                <a16:creationId xmlns:a16="http://schemas.microsoft.com/office/drawing/2014/main" id="{336EE277-107E-4BC6-106C-24F0F10CA313}"/>
              </a:ext>
            </a:extLst>
          </p:cNvPr>
          <p:cNvSpPr/>
          <p:nvPr/>
        </p:nvSpPr>
        <p:spPr>
          <a:xfrm>
            <a:off x="4787248" y="2571750"/>
            <a:ext cx="537867" cy="53786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1</a:t>
            </a:r>
            <a:endParaRPr lang="en-SG" sz="1800" dirty="0">
              <a:latin typeface="Montserrat SemiBold" pitchFamily="2" charset="0"/>
              <a:cs typeface="Poppins" panose="00000500000000000000" pitchFamily="2" charset="0"/>
            </a:endParaRPr>
          </a:p>
        </p:txBody>
      </p:sp>
      <p:sp>
        <p:nvSpPr>
          <p:cNvPr id="10" name="Rectangle 9">
            <a:extLst>
              <a:ext uri="{FF2B5EF4-FFF2-40B4-BE49-F238E27FC236}">
                <a16:creationId xmlns:a16="http://schemas.microsoft.com/office/drawing/2014/main" id="{C58029C0-6BEF-BD1D-C769-EB0326D28415}"/>
              </a:ext>
            </a:extLst>
          </p:cNvPr>
          <p:cNvSpPr/>
          <p:nvPr/>
        </p:nvSpPr>
        <p:spPr>
          <a:xfrm>
            <a:off x="5427750" y="2571750"/>
            <a:ext cx="537867" cy="53786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5</a:t>
            </a:r>
            <a:endParaRPr lang="en-SG" sz="1800" dirty="0">
              <a:latin typeface="Montserrat SemiBold" pitchFamily="2" charset="0"/>
              <a:cs typeface="Poppins" panose="00000500000000000000" pitchFamily="2" charset="0"/>
            </a:endParaRPr>
          </a:p>
        </p:txBody>
      </p:sp>
      <p:sp>
        <p:nvSpPr>
          <p:cNvPr id="11" name="Rectangle 10">
            <a:extLst>
              <a:ext uri="{FF2B5EF4-FFF2-40B4-BE49-F238E27FC236}">
                <a16:creationId xmlns:a16="http://schemas.microsoft.com/office/drawing/2014/main" id="{98DA6C87-13F5-6FBC-EDEB-E9D852D1E3C0}"/>
              </a:ext>
            </a:extLst>
          </p:cNvPr>
          <p:cNvSpPr/>
          <p:nvPr/>
        </p:nvSpPr>
        <p:spPr>
          <a:xfrm>
            <a:off x="3506242" y="2571750"/>
            <a:ext cx="537867" cy="537867"/>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4</a:t>
            </a:r>
            <a:endParaRPr lang="en-SG" sz="1800" dirty="0">
              <a:latin typeface="Montserrat SemiBold" pitchFamily="2" charset="0"/>
              <a:cs typeface="Poppins" panose="00000500000000000000" pitchFamily="2" charset="0"/>
            </a:endParaRPr>
          </a:p>
        </p:txBody>
      </p:sp>
      <p:sp>
        <p:nvSpPr>
          <p:cNvPr id="12" name="Rectangle 11">
            <a:extLst>
              <a:ext uri="{FF2B5EF4-FFF2-40B4-BE49-F238E27FC236}">
                <a16:creationId xmlns:a16="http://schemas.microsoft.com/office/drawing/2014/main" id="{AC67722D-7182-FC3E-F12E-DB6510C11619}"/>
              </a:ext>
            </a:extLst>
          </p:cNvPr>
          <p:cNvSpPr/>
          <p:nvPr/>
        </p:nvSpPr>
        <p:spPr>
          <a:xfrm>
            <a:off x="6708754" y="2571750"/>
            <a:ext cx="537867" cy="53786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a:t>
            </a:r>
            <a:endParaRPr lang="en-SG" sz="1800" dirty="0">
              <a:latin typeface="Montserrat SemiBold" pitchFamily="2" charset="0"/>
              <a:cs typeface="Poppins" panose="00000500000000000000" pitchFamily="2" charset="0"/>
            </a:endParaRPr>
          </a:p>
        </p:txBody>
      </p:sp>
      <p:sp>
        <p:nvSpPr>
          <p:cNvPr id="15" name="Rectangle 14">
            <a:extLst>
              <a:ext uri="{FF2B5EF4-FFF2-40B4-BE49-F238E27FC236}">
                <a16:creationId xmlns:a16="http://schemas.microsoft.com/office/drawing/2014/main" id="{3DBF7517-DAD1-DFF6-5216-72F92D00CF0C}"/>
              </a:ext>
            </a:extLst>
          </p:cNvPr>
          <p:cNvSpPr/>
          <p:nvPr/>
        </p:nvSpPr>
        <p:spPr>
          <a:xfrm>
            <a:off x="1584737"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1</a:t>
            </a:r>
            <a:endParaRPr lang="en-SG" dirty="0">
              <a:latin typeface="Montserrat SemiBold" pitchFamily="2" charset="0"/>
              <a:cs typeface="Poppins" panose="00000500000000000000" pitchFamily="2" charset="0"/>
            </a:endParaRPr>
          </a:p>
        </p:txBody>
      </p:sp>
      <p:sp>
        <p:nvSpPr>
          <p:cNvPr id="16" name="Rectangle 15">
            <a:extLst>
              <a:ext uri="{FF2B5EF4-FFF2-40B4-BE49-F238E27FC236}">
                <a16:creationId xmlns:a16="http://schemas.microsoft.com/office/drawing/2014/main" id="{86CB8A1D-BA8F-80DB-BE66-9EEE4BF2E9BD}"/>
              </a:ext>
            </a:extLst>
          </p:cNvPr>
          <p:cNvSpPr/>
          <p:nvPr/>
        </p:nvSpPr>
        <p:spPr>
          <a:xfrm>
            <a:off x="2225239"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2</a:t>
            </a:r>
            <a:endParaRPr lang="en-SG" dirty="0">
              <a:latin typeface="Montserrat SemiBold" pitchFamily="2" charset="0"/>
              <a:cs typeface="Poppins" panose="00000500000000000000" pitchFamily="2" charset="0"/>
            </a:endParaRPr>
          </a:p>
        </p:txBody>
      </p:sp>
      <p:sp>
        <p:nvSpPr>
          <p:cNvPr id="17" name="Rectangle 16">
            <a:extLst>
              <a:ext uri="{FF2B5EF4-FFF2-40B4-BE49-F238E27FC236}">
                <a16:creationId xmlns:a16="http://schemas.microsoft.com/office/drawing/2014/main" id="{23827A54-A42C-7068-8CF8-AB69D7FE4724}"/>
              </a:ext>
            </a:extLst>
          </p:cNvPr>
          <p:cNvSpPr/>
          <p:nvPr/>
        </p:nvSpPr>
        <p:spPr>
          <a:xfrm>
            <a:off x="2865742"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3</a:t>
            </a:r>
            <a:endParaRPr lang="en-SG" dirty="0">
              <a:latin typeface="Montserrat SemiBold" pitchFamily="2" charset="0"/>
              <a:cs typeface="Poppins" panose="00000500000000000000" pitchFamily="2" charset="0"/>
            </a:endParaRPr>
          </a:p>
        </p:txBody>
      </p:sp>
      <p:sp>
        <p:nvSpPr>
          <p:cNvPr id="18" name="Rectangle 17">
            <a:extLst>
              <a:ext uri="{FF2B5EF4-FFF2-40B4-BE49-F238E27FC236}">
                <a16:creationId xmlns:a16="http://schemas.microsoft.com/office/drawing/2014/main" id="{99282906-7D15-F8D9-BD6B-57B7EA3E4AAB}"/>
              </a:ext>
            </a:extLst>
          </p:cNvPr>
          <p:cNvSpPr/>
          <p:nvPr/>
        </p:nvSpPr>
        <p:spPr>
          <a:xfrm>
            <a:off x="3506243"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4</a:t>
            </a:r>
            <a:endParaRPr lang="en-SG" dirty="0">
              <a:latin typeface="Montserrat SemiBold" pitchFamily="2" charset="0"/>
              <a:cs typeface="Poppins" panose="00000500000000000000" pitchFamily="2" charset="0"/>
            </a:endParaRPr>
          </a:p>
        </p:txBody>
      </p:sp>
      <p:sp>
        <p:nvSpPr>
          <p:cNvPr id="19" name="Rectangle 18">
            <a:extLst>
              <a:ext uri="{FF2B5EF4-FFF2-40B4-BE49-F238E27FC236}">
                <a16:creationId xmlns:a16="http://schemas.microsoft.com/office/drawing/2014/main" id="{14EAF028-EBF7-975B-9758-2913FE5B2495}"/>
              </a:ext>
            </a:extLst>
          </p:cNvPr>
          <p:cNvSpPr/>
          <p:nvPr/>
        </p:nvSpPr>
        <p:spPr>
          <a:xfrm>
            <a:off x="4146745"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5</a:t>
            </a:r>
            <a:endParaRPr lang="en-SG" dirty="0">
              <a:latin typeface="Montserrat SemiBold" pitchFamily="2" charset="0"/>
              <a:cs typeface="Poppins" panose="00000500000000000000" pitchFamily="2" charset="0"/>
            </a:endParaRPr>
          </a:p>
        </p:txBody>
      </p:sp>
      <p:sp>
        <p:nvSpPr>
          <p:cNvPr id="20" name="Rectangle 19">
            <a:extLst>
              <a:ext uri="{FF2B5EF4-FFF2-40B4-BE49-F238E27FC236}">
                <a16:creationId xmlns:a16="http://schemas.microsoft.com/office/drawing/2014/main" id="{8E699B82-C801-9ADA-8BB7-B6A7A27E5A4C}"/>
              </a:ext>
            </a:extLst>
          </p:cNvPr>
          <p:cNvSpPr/>
          <p:nvPr/>
        </p:nvSpPr>
        <p:spPr>
          <a:xfrm>
            <a:off x="4787248"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6</a:t>
            </a:r>
            <a:endParaRPr lang="en-SG" dirty="0">
              <a:latin typeface="Montserrat SemiBold" pitchFamily="2" charset="0"/>
              <a:cs typeface="Poppins" panose="00000500000000000000" pitchFamily="2" charset="0"/>
            </a:endParaRPr>
          </a:p>
        </p:txBody>
      </p:sp>
      <p:sp>
        <p:nvSpPr>
          <p:cNvPr id="21" name="Rectangle 20">
            <a:extLst>
              <a:ext uri="{FF2B5EF4-FFF2-40B4-BE49-F238E27FC236}">
                <a16:creationId xmlns:a16="http://schemas.microsoft.com/office/drawing/2014/main" id="{7FE2549F-266C-44F8-F123-39F14DA230F3}"/>
              </a:ext>
            </a:extLst>
          </p:cNvPr>
          <p:cNvSpPr/>
          <p:nvPr/>
        </p:nvSpPr>
        <p:spPr>
          <a:xfrm>
            <a:off x="5427750"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7</a:t>
            </a:r>
            <a:endParaRPr lang="en-SG" dirty="0">
              <a:latin typeface="Montserrat SemiBold" pitchFamily="2" charset="0"/>
              <a:cs typeface="Poppins" panose="00000500000000000000" pitchFamily="2" charset="0"/>
            </a:endParaRPr>
          </a:p>
        </p:txBody>
      </p:sp>
      <p:sp>
        <p:nvSpPr>
          <p:cNvPr id="22" name="Rectangle 21">
            <a:extLst>
              <a:ext uri="{FF2B5EF4-FFF2-40B4-BE49-F238E27FC236}">
                <a16:creationId xmlns:a16="http://schemas.microsoft.com/office/drawing/2014/main" id="{AE63D30A-2B8A-1354-1ED2-B566FDEB3B05}"/>
              </a:ext>
            </a:extLst>
          </p:cNvPr>
          <p:cNvSpPr/>
          <p:nvPr/>
        </p:nvSpPr>
        <p:spPr>
          <a:xfrm>
            <a:off x="6068252"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8</a:t>
            </a:r>
            <a:endParaRPr lang="en-SG" dirty="0">
              <a:latin typeface="Montserrat SemiBold" pitchFamily="2" charset="0"/>
              <a:cs typeface="Poppins" panose="00000500000000000000" pitchFamily="2" charset="0"/>
            </a:endParaRPr>
          </a:p>
        </p:txBody>
      </p:sp>
      <p:sp>
        <p:nvSpPr>
          <p:cNvPr id="24" name="Rectangle 23">
            <a:extLst>
              <a:ext uri="{FF2B5EF4-FFF2-40B4-BE49-F238E27FC236}">
                <a16:creationId xmlns:a16="http://schemas.microsoft.com/office/drawing/2014/main" id="{DF026CFA-CCC2-90B2-89CC-2E96BAD28347}"/>
              </a:ext>
            </a:extLst>
          </p:cNvPr>
          <p:cNvSpPr/>
          <p:nvPr/>
        </p:nvSpPr>
        <p:spPr>
          <a:xfrm>
            <a:off x="6708754"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9</a:t>
            </a:r>
            <a:endParaRPr lang="en-SG" dirty="0">
              <a:latin typeface="Montserrat SemiBold" pitchFamily="2" charset="0"/>
              <a:cs typeface="Poppins" panose="00000500000000000000" pitchFamily="2" charset="0"/>
            </a:endParaRPr>
          </a:p>
        </p:txBody>
      </p:sp>
      <p:sp>
        <p:nvSpPr>
          <p:cNvPr id="25" name="Google Shape;336;p36">
            <a:extLst>
              <a:ext uri="{FF2B5EF4-FFF2-40B4-BE49-F238E27FC236}">
                <a16:creationId xmlns:a16="http://schemas.microsoft.com/office/drawing/2014/main" id="{6FEEFD88-4564-6F3D-B927-03C9B59CC0E5}"/>
              </a:ext>
            </a:extLst>
          </p:cNvPr>
          <p:cNvSpPr txBox="1">
            <a:spLocks/>
          </p:cNvSpPr>
          <p:nvPr/>
        </p:nvSpPr>
        <p:spPr>
          <a:xfrm>
            <a:off x="2476403" y="3663560"/>
            <a:ext cx="3860782"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1800" dirty="0">
                <a:latin typeface="Montserrat SemiBold" pitchFamily="2" charset="0"/>
              </a:rPr>
              <a:t>Swap with position 4</a:t>
            </a:r>
          </a:p>
        </p:txBody>
      </p:sp>
    </p:spTree>
    <p:extLst>
      <p:ext uri="{BB962C8B-B14F-4D97-AF65-F5344CB8AC3E}">
        <p14:creationId xmlns:p14="http://schemas.microsoft.com/office/powerpoint/2010/main" val="31960252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400">
        <p159:morph option="byObject"/>
      </p:transition>
    </mc:Choice>
    <mc:Fallback>
      <p:transition>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87</a:t>
            </a:fld>
            <a:endParaRPr/>
          </a:p>
        </p:txBody>
      </p:sp>
      <p:sp>
        <p:nvSpPr>
          <p:cNvPr id="13" name="Title 12">
            <a:extLst>
              <a:ext uri="{FF2B5EF4-FFF2-40B4-BE49-F238E27FC236}">
                <a16:creationId xmlns:a16="http://schemas.microsoft.com/office/drawing/2014/main" id="{A5E0F86A-F246-0551-98A6-14650184858D}"/>
              </a:ext>
            </a:extLst>
          </p:cNvPr>
          <p:cNvSpPr>
            <a:spLocks noGrp="1"/>
          </p:cNvSpPr>
          <p:nvPr>
            <p:ph type="title" idx="3"/>
          </p:nvPr>
        </p:nvSpPr>
        <p:spPr/>
        <p:txBody>
          <a:bodyPr/>
          <a:lstStyle/>
          <a:p>
            <a:r>
              <a:rPr lang="en-SG" sz="2600" dirty="0"/>
              <a:t>3. The Missing Element</a:t>
            </a:r>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47890"/>
            <a:ext cx="754802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2000" dirty="0">
              <a:latin typeface="Montserrat SemiBold" pitchFamily="2" charset="0"/>
            </a:endParaRPr>
          </a:p>
        </p:txBody>
      </p:sp>
      <p:sp>
        <p:nvSpPr>
          <p:cNvPr id="23" name="Google Shape;336;p36">
            <a:extLst>
              <a:ext uri="{FF2B5EF4-FFF2-40B4-BE49-F238E27FC236}">
                <a16:creationId xmlns:a16="http://schemas.microsoft.com/office/drawing/2014/main" id="{57A5A28F-D1FD-63DA-2DAC-74BD28D1D7E9}"/>
              </a:ext>
            </a:extLst>
          </p:cNvPr>
          <p:cNvSpPr txBox="1">
            <a:spLocks/>
          </p:cNvSpPr>
          <p:nvPr/>
        </p:nvSpPr>
        <p:spPr>
          <a:xfrm>
            <a:off x="714000" y="1711990"/>
            <a:ext cx="68983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Can we do the same thing using O(1) space? i.e. in-place</a:t>
            </a:r>
          </a:p>
        </p:txBody>
      </p:sp>
      <p:sp>
        <p:nvSpPr>
          <p:cNvPr id="7" name="Google Shape;336;p36">
            <a:extLst>
              <a:ext uri="{FF2B5EF4-FFF2-40B4-BE49-F238E27FC236}">
                <a16:creationId xmlns:a16="http://schemas.microsoft.com/office/drawing/2014/main" id="{09F8C032-5DAA-3341-4CE6-F697EC738D28}"/>
              </a:ext>
            </a:extLst>
          </p:cNvPr>
          <p:cNvSpPr txBox="1">
            <a:spLocks/>
          </p:cNvSpPr>
          <p:nvPr/>
        </p:nvSpPr>
        <p:spPr>
          <a:xfrm>
            <a:off x="714000" y="1372400"/>
            <a:ext cx="1511040" cy="339590"/>
          </a:xfrm>
          <a:prstGeom prst="rect">
            <a:avLst/>
          </a:pr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1800" dirty="0">
                <a:latin typeface="Montserrat ExtraBold" pitchFamily="2" charset="0"/>
              </a:rPr>
              <a:t>Follow Up!</a:t>
            </a:r>
          </a:p>
        </p:txBody>
      </p:sp>
      <p:sp>
        <p:nvSpPr>
          <p:cNvPr id="2" name="Rectangle 1">
            <a:extLst>
              <a:ext uri="{FF2B5EF4-FFF2-40B4-BE49-F238E27FC236}">
                <a16:creationId xmlns:a16="http://schemas.microsoft.com/office/drawing/2014/main" id="{8296CAD4-5C45-0FE1-6222-6A93B6E53B75}"/>
              </a:ext>
            </a:extLst>
          </p:cNvPr>
          <p:cNvSpPr/>
          <p:nvPr/>
        </p:nvSpPr>
        <p:spPr>
          <a:xfrm>
            <a:off x="6068252" y="2571750"/>
            <a:ext cx="537867" cy="53786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8</a:t>
            </a:r>
            <a:endParaRPr lang="en-SG" sz="1800" dirty="0">
              <a:latin typeface="Montserrat SemiBold" pitchFamily="2" charset="0"/>
              <a:cs typeface="Poppins" panose="00000500000000000000" pitchFamily="2" charset="0"/>
            </a:endParaRPr>
          </a:p>
        </p:txBody>
      </p:sp>
      <p:sp>
        <p:nvSpPr>
          <p:cNvPr id="3" name="Rectangle 2">
            <a:extLst>
              <a:ext uri="{FF2B5EF4-FFF2-40B4-BE49-F238E27FC236}">
                <a16:creationId xmlns:a16="http://schemas.microsoft.com/office/drawing/2014/main" id="{F0ECF98C-7A47-F392-6842-2C4F46D3C8A3}"/>
              </a:ext>
            </a:extLst>
          </p:cNvPr>
          <p:cNvSpPr/>
          <p:nvPr/>
        </p:nvSpPr>
        <p:spPr>
          <a:xfrm>
            <a:off x="2225239" y="2571750"/>
            <a:ext cx="537867" cy="53786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5</a:t>
            </a:r>
            <a:endParaRPr lang="en-SG" sz="1800" dirty="0">
              <a:latin typeface="Montserrat SemiBold" pitchFamily="2" charset="0"/>
              <a:cs typeface="Poppins" panose="00000500000000000000" pitchFamily="2" charset="0"/>
            </a:endParaRPr>
          </a:p>
        </p:txBody>
      </p:sp>
      <p:sp>
        <p:nvSpPr>
          <p:cNvPr id="4" name="Rectangle 3">
            <a:extLst>
              <a:ext uri="{FF2B5EF4-FFF2-40B4-BE49-F238E27FC236}">
                <a16:creationId xmlns:a16="http://schemas.microsoft.com/office/drawing/2014/main" id="{578B36CE-0F9B-00BC-C2F8-6624C7983637}"/>
              </a:ext>
            </a:extLst>
          </p:cNvPr>
          <p:cNvSpPr/>
          <p:nvPr/>
        </p:nvSpPr>
        <p:spPr>
          <a:xfrm>
            <a:off x="2865742" y="2571750"/>
            <a:ext cx="537867" cy="53786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3</a:t>
            </a:r>
            <a:endParaRPr lang="en-SG" sz="1800" dirty="0">
              <a:latin typeface="Montserrat SemiBold" pitchFamily="2" charset="0"/>
              <a:cs typeface="Poppins" panose="00000500000000000000" pitchFamily="2" charset="0"/>
            </a:endParaRPr>
          </a:p>
        </p:txBody>
      </p:sp>
      <p:sp>
        <p:nvSpPr>
          <p:cNvPr id="5" name="Rectangle 4">
            <a:extLst>
              <a:ext uri="{FF2B5EF4-FFF2-40B4-BE49-F238E27FC236}">
                <a16:creationId xmlns:a16="http://schemas.microsoft.com/office/drawing/2014/main" id="{C4CEA223-F3F7-5A5E-C97D-CF5F4786605F}"/>
              </a:ext>
            </a:extLst>
          </p:cNvPr>
          <p:cNvSpPr/>
          <p:nvPr/>
        </p:nvSpPr>
        <p:spPr>
          <a:xfrm>
            <a:off x="1584737" y="2571750"/>
            <a:ext cx="537867" cy="537867"/>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3</a:t>
            </a:r>
            <a:endParaRPr lang="en-SG" sz="1800" dirty="0">
              <a:latin typeface="Montserrat SemiBold" pitchFamily="2" charset="0"/>
              <a:cs typeface="Poppins" panose="00000500000000000000" pitchFamily="2" charset="0"/>
            </a:endParaRPr>
          </a:p>
        </p:txBody>
      </p:sp>
      <p:sp>
        <p:nvSpPr>
          <p:cNvPr id="8" name="Rectangle 7">
            <a:extLst>
              <a:ext uri="{FF2B5EF4-FFF2-40B4-BE49-F238E27FC236}">
                <a16:creationId xmlns:a16="http://schemas.microsoft.com/office/drawing/2014/main" id="{A6FE5AEC-E5DF-3D98-9C7F-4C96B7CB281B}"/>
              </a:ext>
            </a:extLst>
          </p:cNvPr>
          <p:cNvSpPr/>
          <p:nvPr/>
        </p:nvSpPr>
        <p:spPr>
          <a:xfrm>
            <a:off x="4146745" y="2571750"/>
            <a:ext cx="537867" cy="53786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a:t>
            </a:r>
            <a:endParaRPr lang="en-SG" sz="1800" dirty="0">
              <a:latin typeface="Montserrat SemiBold" pitchFamily="2" charset="0"/>
              <a:cs typeface="Poppins" panose="00000500000000000000" pitchFamily="2" charset="0"/>
            </a:endParaRPr>
          </a:p>
        </p:txBody>
      </p:sp>
      <p:sp>
        <p:nvSpPr>
          <p:cNvPr id="9" name="Rectangle 8">
            <a:extLst>
              <a:ext uri="{FF2B5EF4-FFF2-40B4-BE49-F238E27FC236}">
                <a16:creationId xmlns:a16="http://schemas.microsoft.com/office/drawing/2014/main" id="{336EE277-107E-4BC6-106C-24F0F10CA313}"/>
              </a:ext>
            </a:extLst>
          </p:cNvPr>
          <p:cNvSpPr/>
          <p:nvPr/>
        </p:nvSpPr>
        <p:spPr>
          <a:xfrm>
            <a:off x="4787248" y="2571750"/>
            <a:ext cx="537867" cy="53786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1</a:t>
            </a:r>
            <a:endParaRPr lang="en-SG" sz="1800" dirty="0">
              <a:latin typeface="Montserrat SemiBold" pitchFamily="2" charset="0"/>
              <a:cs typeface="Poppins" panose="00000500000000000000" pitchFamily="2" charset="0"/>
            </a:endParaRPr>
          </a:p>
        </p:txBody>
      </p:sp>
      <p:sp>
        <p:nvSpPr>
          <p:cNvPr id="10" name="Rectangle 9">
            <a:extLst>
              <a:ext uri="{FF2B5EF4-FFF2-40B4-BE49-F238E27FC236}">
                <a16:creationId xmlns:a16="http://schemas.microsoft.com/office/drawing/2014/main" id="{C58029C0-6BEF-BD1D-C769-EB0326D28415}"/>
              </a:ext>
            </a:extLst>
          </p:cNvPr>
          <p:cNvSpPr/>
          <p:nvPr/>
        </p:nvSpPr>
        <p:spPr>
          <a:xfrm>
            <a:off x="5427750" y="2571750"/>
            <a:ext cx="537867" cy="53786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5</a:t>
            </a:r>
            <a:endParaRPr lang="en-SG" sz="1800" dirty="0">
              <a:latin typeface="Montserrat SemiBold" pitchFamily="2" charset="0"/>
              <a:cs typeface="Poppins" panose="00000500000000000000" pitchFamily="2" charset="0"/>
            </a:endParaRPr>
          </a:p>
        </p:txBody>
      </p:sp>
      <p:sp>
        <p:nvSpPr>
          <p:cNvPr id="11" name="Rectangle 10">
            <a:extLst>
              <a:ext uri="{FF2B5EF4-FFF2-40B4-BE49-F238E27FC236}">
                <a16:creationId xmlns:a16="http://schemas.microsoft.com/office/drawing/2014/main" id="{98DA6C87-13F5-6FBC-EDEB-E9D852D1E3C0}"/>
              </a:ext>
            </a:extLst>
          </p:cNvPr>
          <p:cNvSpPr/>
          <p:nvPr/>
        </p:nvSpPr>
        <p:spPr>
          <a:xfrm>
            <a:off x="3506242" y="2571750"/>
            <a:ext cx="537867" cy="53786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4</a:t>
            </a:r>
            <a:endParaRPr lang="en-SG" sz="1800" dirty="0">
              <a:latin typeface="Montserrat SemiBold" pitchFamily="2" charset="0"/>
              <a:cs typeface="Poppins" panose="00000500000000000000" pitchFamily="2" charset="0"/>
            </a:endParaRPr>
          </a:p>
        </p:txBody>
      </p:sp>
      <p:sp>
        <p:nvSpPr>
          <p:cNvPr id="12" name="Rectangle 11">
            <a:extLst>
              <a:ext uri="{FF2B5EF4-FFF2-40B4-BE49-F238E27FC236}">
                <a16:creationId xmlns:a16="http://schemas.microsoft.com/office/drawing/2014/main" id="{AC67722D-7182-FC3E-F12E-DB6510C11619}"/>
              </a:ext>
            </a:extLst>
          </p:cNvPr>
          <p:cNvSpPr/>
          <p:nvPr/>
        </p:nvSpPr>
        <p:spPr>
          <a:xfrm>
            <a:off x="6708754" y="2571750"/>
            <a:ext cx="537867" cy="53786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a:t>
            </a:r>
            <a:endParaRPr lang="en-SG" sz="1800" dirty="0">
              <a:latin typeface="Montserrat SemiBold" pitchFamily="2" charset="0"/>
              <a:cs typeface="Poppins" panose="00000500000000000000" pitchFamily="2" charset="0"/>
            </a:endParaRPr>
          </a:p>
        </p:txBody>
      </p:sp>
      <p:sp>
        <p:nvSpPr>
          <p:cNvPr id="15" name="Rectangle 14">
            <a:extLst>
              <a:ext uri="{FF2B5EF4-FFF2-40B4-BE49-F238E27FC236}">
                <a16:creationId xmlns:a16="http://schemas.microsoft.com/office/drawing/2014/main" id="{3DBF7517-DAD1-DFF6-5216-72F92D00CF0C}"/>
              </a:ext>
            </a:extLst>
          </p:cNvPr>
          <p:cNvSpPr/>
          <p:nvPr/>
        </p:nvSpPr>
        <p:spPr>
          <a:xfrm>
            <a:off x="1584737"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1</a:t>
            </a:r>
            <a:endParaRPr lang="en-SG" dirty="0">
              <a:latin typeface="Montserrat SemiBold" pitchFamily="2" charset="0"/>
              <a:cs typeface="Poppins" panose="00000500000000000000" pitchFamily="2" charset="0"/>
            </a:endParaRPr>
          </a:p>
        </p:txBody>
      </p:sp>
      <p:sp>
        <p:nvSpPr>
          <p:cNvPr id="16" name="Rectangle 15">
            <a:extLst>
              <a:ext uri="{FF2B5EF4-FFF2-40B4-BE49-F238E27FC236}">
                <a16:creationId xmlns:a16="http://schemas.microsoft.com/office/drawing/2014/main" id="{86CB8A1D-BA8F-80DB-BE66-9EEE4BF2E9BD}"/>
              </a:ext>
            </a:extLst>
          </p:cNvPr>
          <p:cNvSpPr/>
          <p:nvPr/>
        </p:nvSpPr>
        <p:spPr>
          <a:xfrm>
            <a:off x="2225239"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2</a:t>
            </a:r>
            <a:endParaRPr lang="en-SG" dirty="0">
              <a:latin typeface="Montserrat SemiBold" pitchFamily="2" charset="0"/>
              <a:cs typeface="Poppins" panose="00000500000000000000" pitchFamily="2" charset="0"/>
            </a:endParaRPr>
          </a:p>
        </p:txBody>
      </p:sp>
      <p:sp>
        <p:nvSpPr>
          <p:cNvPr id="17" name="Rectangle 16">
            <a:extLst>
              <a:ext uri="{FF2B5EF4-FFF2-40B4-BE49-F238E27FC236}">
                <a16:creationId xmlns:a16="http://schemas.microsoft.com/office/drawing/2014/main" id="{23827A54-A42C-7068-8CF8-AB69D7FE4724}"/>
              </a:ext>
            </a:extLst>
          </p:cNvPr>
          <p:cNvSpPr/>
          <p:nvPr/>
        </p:nvSpPr>
        <p:spPr>
          <a:xfrm>
            <a:off x="2865742"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3</a:t>
            </a:r>
            <a:endParaRPr lang="en-SG" dirty="0">
              <a:latin typeface="Montserrat SemiBold" pitchFamily="2" charset="0"/>
              <a:cs typeface="Poppins" panose="00000500000000000000" pitchFamily="2" charset="0"/>
            </a:endParaRPr>
          </a:p>
        </p:txBody>
      </p:sp>
      <p:sp>
        <p:nvSpPr>
          <p:cNvPr id="18" name="Rectangle 17">
            <a:extLst>
              <a:ext uri="{FF2B5EF4-FFF2-40B4-BE49-F238E27FC236}">
                <a16:creationId xmlns:a16="http://schemas.microsoft.com/office/drawing/2014/main" id="{99282906-7D15-F8D9-BD6B-57B7EA3E4AAB}"/>
              </a:ext>
            </a:extLst>
          </p:cNvPr>
          <p:cNvSpPr/>
          <p:nvPr/>
        </p:nvSpPr>
        <p:spPr>
          <a:xfrm>
            <a:off x="3506243"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4</a:t>
            </a:r>
            <a:endParaRPr lang="en-SG" dirty="0">
              <a:latin typeface="Montserrat SemiBold" pitchFamily="2" charset="0"/>
              <a:cs typeface="Poppins" panose="00000500000000000000" pitchFamily="2" charset="0"/>
            </a:endParaRPr>
          </a:p>
        </p:txBody>
      </p:sp>
      <p:sp>
        <p:nvSpPr>
          <p:cNvPr id="19" name="Rectangle 18">
            <a:extLst>
              <a:ext uri="{FF2B5EF4-FFF2-40B4-BE49-F238E27FC236}">
                <a16:creationId xmlns:a16="http://schemas.microsoft.com/office/drawing/2014/main" id="{14EAF028-EBF7-975B-9758-2913FE5B2495}"/>
              </a:ext>
            </a:extLst>
          </p:cNvPr>
          <p:cNvSpPr/>
          <p:nvPr/>
        </p:nvSpPr>
        <p:spPr>
          <a:xfrm>
            <a:off x="4146745"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5</a:t>
            </a:r>
            <a:endParaRPr lang="en-SG" dirty="0">
              <a:latin typeface="Montserrat SemiBold" pitchFamily="2" charset="0"/>
              <a:cs typeface="Poppins" panose="00000500000000000000" pitchFamily="2" charset="0"/>
            </a:endParaRPr>
          </a:p>
        </p:txBody>
      </p:sp>
      <p:sp>
        <p:nvSpPr>
          <p:cNvPr id="20" name="Rectangle 19">
            <a:extLst>
              <a:ext uri="{FF2B5EF4-FFF2-40B4-BE49-F238E27FC236}">
                <a16:creationId xmlns:a16="http://schemas.microsoft.com/office/drawing/2014/main" id="{8E699B82-C801-9ADA-8BB7-B6A7A27E5A4C}"/>
              </a:ext>
            </a:extLst>
          </p:cNvPr>
          <p:cNvSpPr/>
          <p:nvPr/>
        </p:nvSpPr>
        <p:spPr>
          <a:xfrm>
            <a:off x="4787248"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6</a:t>
            </a:r>
            <a:endParaRPr lang="en-SG" dirty="0">
              <a:latin typeface="Montserrat SemiBold" pitchFamily="2" charset="0"/>
              <a:cs typeface="Poppins" panose="00000500000000000000" pitchFamily="2" charset="0"/>
            </a:endParaRPr>
          </a:p>
        </p:txBody>
      </p:sp>
      <p:sp>
        <p:nvSpPr>
          <p:cNvPr id="21" name="Rectangle 20">
            <a:extLst>
              <a:ext uri="{FF2B5EF4-FFF2-40B4-BE49-F238E27FC236}">
                <a16:creationId xmlns:a16="http://schemas.microsoft.com/office/drawing/2014/main" id="{7FE2549F-266C-44F8-F123-39F14DA230F3}"/>
              </a:ext>
            </a:extLst>
          </p:cNvPr>
          <p:cNvSpPr/>
          <p:nvPr/>
        </p:nvSpPr>
        <p:spPr>
          <a:xfrm>
            <a:off x="5427750"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7</a:t>
            </a:r>
            <a:endParaRPr lang="en-SG" dirty="0">
              <a:latin typeface="Montserrat SemiBold" pitchFamily="2" charset="0"/>
              <a:cs typeface="Poppins" panose="00000500000000000000" pitchFamily="2" charset="0"/>
            </a:endParaRPr>
          </a:p>
        </p:txBody>
      </p:sp>
      <p:sp>
        <p:nvSpPr>
          <p:cNvPr id="22" name="Rectangle 21">
            <a:extLst>
              <a:ext uri="{FF2B5EF4-FFF2-40B4-BE49-F238E27FC236}">
                <a16:creationId xmlns:a16="http://schemas.microsoft.com/office/drawing/2014/main" id="{AE63D30A-2B8A-1354-1ED2-B566FDEB3B05}"/>
              </a:ext>
            </a:extLst>
          </p:cNvPr>
          <p:cNvSpPr/>
          <p:nvPr/>
        </p:nvSpPr>
        <p:spPr>
          <a:xfrm>
            <a:off x="6068252"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8</a:t>
            </a:r>
            <a:endParaRPr lang="en-SG" dirty="0">
              <a:latin typeface="Montserrat SemiBold" pitchFamily="2" charset="0"/>
              <a:cs typeface="Poppins" panose="00000500000000000000" pitchFamily="2" charset="0"/>
            </a:endParaRPr>
          </a:p>
        </p:txBody>
      </p:sp>
      <p:sp>
        <p:nvSpPr>
          <p:cNvPr id="24" name="Rectangle 23">
            <a:extLst>
              <a:ext uri="{FF2B5EF4-FFF2-40B4-BE49-F238E27FC236}">
                <a16:creationId xmlns:a16="http://schemas.microsoft.com/office/drawing/2014/main" id="{DF026CFA-CCC2-90B2-89CC-2E96BAD28347}"/>
              </a:ext>
            </a:extLst>
          </p:cNvPr>
          <p:cNvSpPr/>
          <p:nvPr/>
        </p:nvSpPr>
        <p:spPr>
          <a:xfrm>
            <a:off x="6708754"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9</a:t>
            </a:r>
            <a:endParaRPr lang="en-SG" dirty="0">
              <a:latin typeface="Montserrat SemiBold" pitchFamily="2" charset="0"/>
              <a:cs typeface="Poppins" panose="00000500000000000000" pitchFamily="2" charset="0"/>
            </a:endParaRPr>
          </a:p>
        </p:txBody>
      </p:sp>
      <p:sp>
        <p:nvSpPr>
          <p:cNvPr id="25" name="Google Shape;336;p36">
            <a:extLst>
              <a:ext uri="{FF2B5EF4-FFF2-40B4-BE49-F238E27FC236}">
                <a16:creationId xmlns:a16="http://schemas.microsoft.com/office/drawing/2014/main" id="{6FEEFD88-4564-6F3D-B927-03C9B59CC0E5}"/>
              </a:ext>
            </a:extLst>
          </p:cNvPr>
          <p:cNvSpPr txBox="1">
            <a:spLocks/>
          </p:cNvSpPr>
          <p:nvPr/>
        </p:nvSpPr>
        <p:spPr>
          <a:xfrm>
            <a:off x="2476403" y="3663560"/>
            <a:ext cx="3860782"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1800" dirty="0">
                <a:latin typeface="Montserrat SemiBold" pitchFamily="2" charset="0"/>
              </a:rPr>
              <a:t>Continue with 3</a:t>
            </a:r>
          </a:p>
        </p:txBody>
      </p:sp>
    </p:spTree>
    <p:extLst>
      <p:ext uri="{BB962C8B-B14F-4D97-AF65-F5344CB8AC3E}">
        <p14:creationId xmlns:p14="http://schemas.microsoft.com/office/powerpoint/2010/main" val="25169308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400">
        <p159:morph option="byObject"/>
      </p:transition>
    </mc:Choice>
    <mc:Fallback>
      <p:transition>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88</a:t>
            </a:fld>
            <a:endParaRPr/>
          </a:p>
        </p:txBody>
      </p:sp>
      <p:sp>
        <p:nvSpPr>
          <p:cNvPr id="13" name="Title 12">
            <a:extLst>
              <a:ext uri="{FF2B5EF4-FFF2-40B4-BE49-F238E27FC236}">
                <a16:creationId xmlns:a16="http://schemas.microsoft.com/office/drawing/2014/main" id="{A5E0F86A-F246-0551-98A6-14650184858D}"/>
              </a:ext>
            </a:extLst>
          </p:cNvPr>
          <p:cNvSpPr>
            <a:spLocks noGrp="1"/>
          </p:cNvSpPr>
          <p:nvPr>
            <p:ph type="title" idx="3"/>
          </p:nvPr>
        </p:nvSpPr>
        <p:spPr/>
        <p:txBody>
          <a:bodyPr/>
          <a:lstStyle/>
          <a:p>
            <a:r>
              <a:rPr lang="en-SG" sz="2600" dirty="0"/>
              <a:t>3. The Missing Element</a:t>
            </a:r>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47890"/>
            <a:ext cx="754802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2000" dirty="0">
              <a:latin typeface="Montserrat SemiBold" pitchFamily="2" charset="0"/>
            </a:endParaRPr>
          </a:p>
        </p:txBody>
      </p:sp>
      <p:sp>
        <p:nvSpPr>
          <p:cNvPr id="23" name="Google Shape;336;p36">
            <a:extLst>
              <a:ext uri="{FF2B5EF4-FFF2-40B4-BE49-F238E27FC236}">
                <a16:creationId xmlns:a16="http://schemas.microsoft.com/office/drawing/2014/main" id="{57A5A28F-D1FD-63DA-2DAC-74BD28D1D7E9}"/>
              </a:ext>
            </a:extLst>
          </p:cNvPr>
          <p:cNvSpPr txBox="1">
            <a:spLocks/>
          </p:cNvSpPr>
          <p:nvPr/>
        </p:nvSpPr>
        <p:spPr>
          <a:xfrm>
            <a:off x="714000" y="1711990"/>
            <a:ext cx="68983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Can we do the same thing using O(1) space? i.e. in-place</a:t>
            </a:r>
          </a:p>
        </p:txBody>
      </p:sp>
      <p:sp>
        <p:nvSpPr>
          <p:cNvPr id="7" name="Google Shape;336;p36">
            <a:extLst>
              <a:ext uri="{FF2B5EF4-FFF2-40B4-BE49-F238E27FC236}">
                <a16:creationId xmlns:a16="http://schemas.microsoft.com/office/drawing/2014/main" id="{09F8C032-5DAA-3341-4CE6-F697EC738D28}"/>
              </a:ext>
            </a:extLst>
          </p:cNvPr>
          <p:cNvSpPr txBox="1">
            <a:spLocks/>
          </p:cNvSpPr>
          <p:nvPr/>
        </p:nvSpPr>
        <p:spPr>
          <a:xfrm>
            <a:off x="714000" y="1372400"/>
            <a:ext cx="1511040" cy="339590"/>
          </a:xfrm>
          <a:prstGeom prst="rect">
            <a:avLst/>
          </a:pr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1800" dirty="0">
                <a:latin typeface="Montserrat ExtraBold" pitchFamily="2" charset="0"/>
              </a:rPr>
              <a:t>Follow Up!</a:t>
            </a:r>
          </a:p>
        </p:txBody>
      </p:sp>
      <p:sp>
        <p:nvSpPr>
          <p:cNvPr id="2" name="Rectangle 1">
            <a:extLst>
              <a:ext uri="{FF2B5EF4-FFF2-40B4-BE49-F238E27FC236}">
                <a16:creationId xmlns:a16="http://schemas.microsoft.com/office/drawing/2014/main" id="{8296CAD4-5C45-0FE1-6222-6A93B6E53B75}"/>
              </a:ext>
            </a:extLst>
          </p:cNvPr>
          <p:cNvSpPr/>
          <p:nvPr/>
        </p:nvSpPr>
        <p:spPr>
          <a:xfrm>
            <a:off x="6068252" y="2571750"/>
            <a:ext cx="537867" cy="53786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8</a:t>
            </a:r>
            <a:endParaRPr lang="en-SG" sz="1800" dirty="0">
              <a:latin typeface="Montserrat SemiBold" pitchFamily="2" charset="0"/>
              <a:cs typeface="Poppins" panose="00000500000000000000" pitchFamily="2" charset="0"/>
            </a:endParaRPr>
          </a:p>
        </p:txBody>
      </p:sp>
      <p:sp>
        <p:nvSpPr>
          <p:cNvPr id="3" name="Rectangle 2">
            <a:extLst>
              <a:ext uri="{FF2B5EF4-FFF2-40B4-BE49-F238E27FC236}">
                <a16:creationId xmlns:a16="http://schemas.microsoft.com/office/drawing/2014/main" id="{F0ECF98C-7A47-F392-6842-2C4F46D3C8A3}"/>
              </a:ext>
            </a:extLst>
          </p:cNvPr>
          <p:cNvSpPr/>
          <p:nvPr/>
        </p:nvSpPr>
        <p:spPr>
          <a:xfrm>
            <a:off x="2225239" y="2571750"/>
            <a:ext cx="537867" cy="53786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5</a:t>
            </a:r>
            <a:endParaRPr lang="en-SG" sz="1800" dirty="0">
              <a:latin typeface="Montserrat SemiBold" pitchFamily="2" charset="0"/>
              <a:cs typeface="Poppins" panose="00000500000000000000" pitchFamily="2" charset="0"/>
            </a:endParaRPr>
          </a:p>
        </p:txBody>
      </p:sp>
      <p:sp>
        <p:nvSpPr>
          <p:cNvPr id="4" name="Rectangle 3">
            <a:extLst>
              <a:ext uri="{FF2B5EF4-FFF2-40B4-BE49-F238E27FC236}">
                <a16:creationId xmlns:a16="http://schemas.microsoft.com/office/drawing/2014/main" id="{578B36CE-0F9B-00BC-C2F8-6624C7983637}"/>
              </a:ext>
            </a:extLst>
          </p:cNvPr>
          <p:cNvSpPr/>
          <p:nvPr/>
        </p:nvSpPr>
        <p:spPr>
          <a:xfrm>
            <a:off x="2865742" y="2571750"/>
            <a:ext cx="537867" cy="5378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3</a:t>
            </a:r>
            <a:endParaRPr lang="en-SG" sz="1800" dirty="0">
              <a:latin typeface="Montserrat SemiBold" pitchFamily="2" charset="0"/>
              <a:cs typeface="Poppins" panose="00000500000000000000" pitchFamily="2" charset="0"/>
            </a:endParaRPr>
          </a:p>
        </p:txBody>
      </p:sp>
      <p:sp>
        <p:nvSpPr>
          <p:cNvPr id="5" name="Rectangle 4">
            <a:extLst>
              <a:ext uri="{FF2B5EF4-FFF2-40B4-BE49-F238E27FC236}">
                <a16:creationId xmlns:a16="http://schemas.microsoft.com/office/drawing/2014/main" id="{C4CEA223-F3F7-5A5E-C97D-CF5F4786605F}"/>
              </a:ext>
            </a:extLst>
          </p:cNvPr>
          <p:cNvSpPr/>
          <p:nvPr/>
        </p:nvSpPr>
        <p:spPr>
          <a:xfrm>
            <a:off x="1584737" y="2571750"/>
            <a:ext cx="537867" cy="537867"/>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3</a:t>
            </a:r>
            <a:endParaRPr lang="en-SG" sz="1800" dirty="0">
              <a:latin typeface="Montserrat SemiBold" pitchFamily="2" charset="0"/>
              <a:cs typeface="Poppins" panose="00000500000000000000" pitchFamily="2" charset="0"/>
            </a:endParaRPr>
          </a:p>
        </p:txBody>
      </p:sp>
      <p:sp>
        <p:nvSpPr>
          <p:cNvPr id="8" name="Rectangle 7">
            <a:extLst>
              <a:ext uri="{FF2B5EF4-FFF2-40B4-BE49-F238E27FC236}">
                <a16:creationId xmlns:a16="http://schemas.microsoft.com/office/drawing/2014/main" id="{A6FE5AEC-E5DF-3D98-9C7F-4C96B7CB281B}"/>
              </a:ext>
            </a:extLst>
          </p:cNvPr>
          <p:cNvSpPr/>
          <p:nvPr/>
        </p:nvSpPr>
        <p:spPr>
          <a:xfrm>
            <a:off x="4146745" y="2571750"/>
            <a:ext cx="537867" cy="53786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a:t>
            </a:r>
            <a:endParaRPr lang="en-SG" sz="1800" dirty="0">
              <a:latin typeface="Montserrat SemiBold" pitchFamily="2" charset="0"/>
              <a:cs typeface="Poppins" panose="00000500000000000000" pitchFamily="2" charset="0"/>
            </a:endParaRPr>
          </a:p>
        </p:txBody>
      </p:sp>
      <p:sp>
        <p:nvSpPr>
          <p:cNvPr id="9" name="Rectangle 8">
            <a:extLst>
              <a:ext uri="{FF2B5EF4-FFF2-40B4-BE49-F238E27FC236}">
                <a16:creationId xmlns:a16="http://schemas.microsoft.com/office/drawing/2014/main" id="{336EE277-107E-4BC6-106C-24F0F10CA313}"/>
              </a:ext>
            </a:extLst>
          </p:cNvPr>
          <p:cNvSpPr/>
          <p:nvPr/>
        </p:nvSpPr>
        <p:spPr>
          <a:xfrm>
            <a:off x="4787248" y="2571750"/>
            <a:ext cx="537867" cy="53786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1</a:t>
            </a:r>
            <a:endParaRPr lang="en-SG" sz="1800" dirty="0">
              <a:latin typeface="Montserrat SemiBold" pitchFamily="2" charset="0"/>
              <a:cs typeface="Poppins" panose="00000500000000000000" pitchFamily="2" charset="0"/>
            </a:endParaRPr>
          </a:p>
        </p:txBody>
      </p:sp>
      <p:sp>
        <p:nvSpPr>
          <p:cNvPr id="10" name="Rectangle 9">
            <a:extLst>
              <a:ext uri="{FF2B5EF4-FFF2-40B4-BE49-F238E27FC236}">
                <a16:creationId xmlns:a16="http://schemas.microsoft.com/office/drawing/2014/main" id="{C58029C0-6BEF-BD1D-C769-EB0326D28415}"/>
              </a:ext>
            </a:extLst>
          </p:cNvPr>
          <p:cNvSpPr/>
          <p:nvPr/>
        </p:nvSpPr>
        <p:spPr>
          <a:xfrm>
            <a:off x="5427750" y="2571750"/>
            <a:ext cx="537867" cy="53786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5</a:t>
            </a:r>
            <a:endParaRPr lang="en-SG" sz="1800" dirty="0">
              <a:latin typeface="Montserrat SemiBold" pitchFamily="2" charset="0"/>
              <a:cs typeface="Poppins" panose="00000500000000000000" pitchFamily="2" charset="0"/>
            </a:endParaRPr>
          </a:p>
        </p:txBody>
      </p:sp>
      <p:sp>
        <p:nvSpPr>
          <p:cNvPr id="11" name="Rectangle 10">
            <a:extLst>
              <a:ext uri="{FF2B5EF4-FFF2-40B4-BE49-F238E27FC236}">
                <a16:creationId xmlns:a16="http://schemas.microsoft.com/office/drawing/2014/main" id="{98DA6C87-13F5-6FBC-EDEB-E9D852D1E3C0}"/>
              </a:ext>
            </a:extLst>
          </p:cNvPr>
          <p:cNvSpPr/>
          <p:nvPr/>
        </p:nvSpPr>
        <p:spPr>
          <a:xfrm>
            <a:off x="3506242" y="2571750"/>
            <a:ext cx="537867" cy="53786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4</a:t>
            </a:r>
            <a:endParaRPr lang="en-SG" sz="1800" dirty="0">
              <a:latin typeface="Montserrat SemiBold" pitchFamily="2" charset="0"/>
              <a:cs typeface="Poppins" panose="00000500000000000000" pitchFamily="2" charset="0"/>
            </a:endParaRPr>
          </a:p>
        </p:txBody>
      </p:sp>
      <p:sp>
        <p:nvSpPr>
          <p:cNvPr id="12" name="Rectangle 11">
            <a:extLst>
              <a:ext uri="{FF2B5EF4-FFF2-40B4-BE49-F238E27FC236}">
                <a16:creationId xmlns:a16="http://schemas.microsoft.com/office/drawing/2014/main" id="{AC67722D-7182-FC3E-F12E-DB6510C11619}"/>
              </a:ext>
            </a:extLst>
          </p:cNvPr>
          <p:cNvSpPr/>
          <p:nvPr/>
        </p:nvSpPr>
        <p:spPr>
          <a:xfrm>
            <a:off x="6708754" y="2571750"/>
            <a:ext cx="537867" cy="53786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a:t>
            </a:r>
            <a:endParaRPr lang="en-SG" sz="1800" dirty="0">
              <a:latin typeface="Montserrat SemiBold" pitchFamily="2" charset="0"/>
              <a:cs typeface="Poppins" panose="00000500000000000000" pitchFamily="2" charset="0"/>
            </a:endParaRPr>
          </a:p>
        </p:txBody>
      </p:sp>
      <p:sp>
        <p:nvSpPr>
          <p:cNvPr id="15" name="Rectangle 14">
            <a:extLst>
              <a:ext uri="{FF2B5EF4-FFF2-40B4-BE49-F238E27FC236}">
                <a16:creationId xmlns:a16="http://schemas.microsoft.com/office/drawing/2014/main" id="{3DBF7517-DAD1-DFF6-5216-72F92D00CF0C}"/>
              </a:ext>
            </a:extLst>
          </p:cNvPr>
          <p:cNvSpPr/>
          <p:nvPr/>
        </p:nvSpPr>
        <p:spPr>
          <a:xfrm>
            <a:off x="1584737"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1</a:t>
            </a:r>
            <a:endParaRPr lang="en-SG" dirty="0">
              <a:latin typeface="Montserrat SemiBold" pitchFamily="2" charset="0"/>
              <a:cs typeface="Poppins" panose="00000500000000000000" pitchFamily="2" charset="0"/>
            </a:endParaRPr>
          </a:p>
        </p:txBody>
      </p:sp>
      <p:sp>
        <p:nvSpPr>
          <p:cNvPr id="16" name="Rectangle 15">
            <a:extLst>
              <a:ext uri="{FF2B5EF4-FFF2-40B4-BE49-F238E27FC236}">
                <a16:creationId xmlns:a16="http://schemas.microsoft.com/office/drawing/2014/main" id="{86CB8A1D-BA8F-80DB-BE66-9EEE4BF2E9BD}"/>
              </a:ext>
            </a:extLst>
          </p:cNvPr>
          <p:cNvSpPr/>
          <p:nvPr/>
        </p:nvSpPr>
        <p:spPr>
          <a:xfrm>
            <a:off x="2225239"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2</a:t>
            </a:r>
            <a:endParaRPr lang="en-SG" dirty="0">
              <a:latin typeface="Montserrat SemiBold" pitchFamily="2" charset="0"/>
              <a:cs typeface="Poppins" panose="00000500000000000000" pitchFamily="2" charset="0"/>
            </a:endParaRPr>
          </a:p>
        </p:txBody>
      </p:sp>
      <p:sp>
        <p:nvSpPr>
          <p:cNvPr id="17" name="Rectangle 16">
            <a:extLst>
              <a:ext uri="{FF2B5EF4-FFF2-40B4-BE49-F238E27FC236}">
                <a16:creationId xmlns:a16="http://schemas.microsoft.com/office/drawing/2014/main" id="{23827A54-A42C-7068-8CF8-AB69D7FE4724}"/>
              </a:ext>
            </a:extLst>
          </p:cNvPr>
          <p:cNvSpPr/>
          <p:nvPr/>
        </p:nvSpPr>
        <p:spPr>
          <a:xfrm>
            <a:off x="2865742"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3</a:t>
            </a:r>
            <a:endParaRPr lang="en-SG" dirty="0">
              <a:latin typeface="Montserrat SemiBold" pitchFamily="2" charset="0"/>
              <a:cs typeface="Poppins" panose="00000500000000000000" pitchFamily="2" charset="0"/>
            </a:endParaRPr>
          </a:p>
        </p:txBody>
      </p:sp>
      <p:sp>
        <p:nvSpPr>
          <p:cNvPr id="18" name="Rectangle 17">
            <a:extLst>
              <a:ext uri="{FF2B5EF4-FFF2-40B4-BE49-F238E27FC236}">
                <a16:creationId xmlns:a16="http://schemas.microsoft.com/office/drawing/2014/main" id="{99282906-7D15-F8D9-BD6B-57B7EA3E4AAB}"/>
              </a:ext>
            </a:extLst>
          </p:cNvPr>
          <p:cNvSpPr/>
          <p:nvPr/>
        </p:nvSpPr>
        <p:spPr>
          <a:xfrm>
            <a:off x="3506243"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4</a:t>
            </a:r>
            <a:endParaRPr lang="en-SG" dirty="0">
              <a:latin typeface="Montserrat SemiBold" pitchFamily="2" charset="0"/>
              <a:cs typeface="Poppins" panose="00000500000000000000" pitchFamily="2" charset="0"/>
            </a:endParaRPr>
          </a:p>
        </p:txBody>
      </p:sp>
      <p:sp>
        <p:nvSpPr>
          <p:cNvPr id="19" name="Rectangle 18">
            <a:extLst>
              <a:ext uri="{FF2B5EF4-FFF2-40B4-BE49-F238E27FC236}">
                <a16:creationId xmlns:a16="http://schemas.microsoft.com/office/drawing/2014/main" id="{14EAF028-EBF7-975B-9758-2913FE5B2495}"/>
              </a:ext>
            </a:extLst>
          </p:cNvPr>
          <p:cNvSpPr/>
          <p:nvPr/>
        </p:nvSpPr>
        <p:spPr>
          <a:xfrm>
            <a:off x="4146745"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5</a:t>
            </a:r>
            <a:endParaRPr lang="en-SG" dirty="0">
              <a:latin typeface="Montserrat SemiBold" pitchFamily="2" charset="0"/>
              <a:cs typeface="Poppins" panose="00000500000000000000" pitchFamily="2" charset="0"/>
            </a:endParaRPr>
          </a:p>
        </p:txBody>
      </p:sp>
      <p:sp>
        <p:nvSpPr>
          <p:cNvPr id="20" name="Rectangle 19">
            <a:extLst>
              <a:ext uri="{FF2B5EF4-FFF2-40B4-BE49-F238E27FC236}">
                <a16:creationId xmlns:a16="http://schemas.microsoft.com/office/drawing/2014/main" id="{8E699B82-C801-9ADA-8BB7-B6A7A27E5A4C}"/>
              </a:ext>
            </a:extLst>
          </p:cNvPr>
          <p:cNvSpPr/>
          <p:nvPr/>
        </p:nvSpPr>
        <p:spPr>
          <a:xfrm>
            <a:off x="4787248"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6</a:t>
            </a:r>
            <a:endParaRPr lang="en-SG" dirty="0">
              <a:latin typeface="Montserrat SemiBold" pitchFamily="2" charset="0"/>
              <a:cs typeface="Poppins" panose="00000500000000000000" pitchFamily="2" charset="0"/>
            </a:endParaRPr>
          </a:p>
        </p:txBody>
      </p:sp>
      <p:sp>
        <p:nvSpPr>
          <p:cNvPr id="21" name="Rectangle 20">
            <a:extLst>
              <a:ext uri="{FF2B5EF4-FFF2-40B4-BE49-F238E27FC236}">
                <a16:creationId xmlns:a16="http://schemas.microsoft.com/office/drawing/2014/main" id="{7FE2549F-266C-44F8-F123-39F14DA230F3}"/>
              </a:ext>
            </a:extLst>
          </p:cNvPr>
          <p:cNvSpPr/>
          <p:nvPr/>
        </p:nvSpPr>
        <p:spPr>
          <a:xfrm>
            <a:off x="5427750"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7</a:t>
            </a:r>
            <a:endParaRPr lang="en-SG" dirty="0">
              <a:latin typeface="Montserrat SemiBold" pitchFamily="2" charset="0"/>
              <a:cs typeface="Poppins" panose="00000500000000000000" pitchFamily="2" charset="0"/>
            </a:endParaRPr>
          </a:p>
        </p:txBody>
      </p:sp>
      <p:sp>
        <p:nvSpPr>
          <p:cNvPr id="22" name="Rectangle 21">
            <a:extLst>
              <a:ext uri="{FF2B5EF4-FFF2-40B4-BE49-F238E27FC236}">
                <a16:creationId xmlns:a16="http://schemas.microsoft.com/office/drawing/2014/main" id="{AE63D30A-2B8A-1354-1ED2-B566FDEB3B05}"/>
              </a:ext>
            </a:extLst>
          </p:cNvPr>
          <p:cNvSpPr/>
          <p:nvPr/>
        </p:nvSpPr>
        <p:spPr>
          <a:xfrm>
            <a:off x="6068252"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8</a:t>
            </a:r>
            <a:endParaRPr lang="en-SG" dirty="0">
              <a:latin typeface="Montserrat SemiBold" pitchFamily="2" charset="0"/>
              <a:cs typeface="Poppins" panose="00000500000000000000" pitchFamily="2" charset="0"/>
            </a:endParaRPr>
          </a:p>
        </p:txBody>
      </p:sp>
      <p:sp>
        <p:nvSpPr>
          <p:cNvPr id="24" name="Rectangle 23">
            <a:extLst>
              <a:ext uri="{FF2B5EF4-FFF2-40B4-BE49-F238E27FC236}">
                <a16:creationId xmlns:a16="http://schemas.microsoft.com/office/drawing/2014/main" id="{DF026CFA-CCC2-90B2-89CC-2E96BAD28347}"/>
              </a:ext>
            </a:extLst>
          </p:cNvPr>
          <p:cNvSpPr/>
          <p:nvPr/>
        </p:nvSpPr>
        <p:spPr>
          <a:xfrm>
            <a:off x="6708754"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9</a:t>
            </a:r>
            <a:endParaRPr lang="en-SG" dirty="0">
              <a:latin typeface="Montserrat SemiBold" pitchFamily="2" charset="0"/>
              <a:cs typeface="Poppins" panose="00000500000000000000" pitchFamily="2" charset="0"/>
            </a:endParaRPr>
          </a:p>
        </p:txBody>
      </p:sp>
      <p:sp>
        <p:nvSpPr>
          <p:cNvPr id="25" name="Google Shape;336;p36">
            <a:extLst>
              <a:ext uri="{FF2B5EF4-FFF2-40B4-BE49-F238E27FC236}">
                <a16:creationId xmlns:a16="http://schemas.microsoft.com/office/drawing/2014/main" id="{6FEEFD88-4564-6F3D-B927-03C9B59CC0E5}"/>
              </a:ext>
            </a:extLst>
          </p:cNvPr>
          <p:cNvSpPr txBox="1">
            <a:spLocks/>
          </p:cNvSpPr>
          <p:nvPr/>
        </p:nvSpPr>
        <p:spPr>
          <a:xfrm>
            <a:off x="2476403" y="3663560"/>
            <a:ext cx="3860782"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1800" dirty="0">
                <a:latin typeface="Montserrat SemiBold" pitchFamily="2" charset="0"/>
              </a:rPr>
              <a:t>Oops, seems like another 3 has occupied the place!</a:t>
            </a:r>
          </a:p>
        </p:txBody>
      </p:sp>
    </p:spTree>
    <p:extLst>
      <p:ext uri="{BB962C8B-B14F-4D97-AF65-F5344CB8AC3E}">
        <p14:creationId xmlns:p14="http://schemas.microsoft.com/office/powerpoint/2010/main" val="15386671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400">
        <p159:morph option="byObject"/>
      </p:transition>
    </mc:Choice>
    <mc:Fallback>
      <p:transition>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89</a:t>
            </a:fld>
            <a:endParaRPr/>
          </a:p>
        </p:txBody>
      </p:sp>
      <p:sp>
        <p:nvSpPr>
          <p:cNvPr id="13" name="Title 12">
            <a:extLst>
              <a:ext uri="{FF2B5EF4-FFF2-40B4-BE49-F238E27FC236}">
                <a16:creationId xmlns:a16="http://schemas.microsoft.com/office/drawing/2014/main" id="{A5E0F86A-F246-0551-98A6-14650184858D}"/>
              </a:ext>
            </a:extLst>
          </p:cNvPr>
          <p:cNvSpPr>
            <a:spLocks noGrp="1"/>
          </p:cNvSpPr>
          <p:nvPr>
            <p:ph type="title" idx="3"/>
          </p:nvPr>
        </p:nvSpPr>
        <p:spPr/>
        <p:txBody>
          <a:bodyPr/>
          <a:lstStyle/>
          <a:p>
            <a:r>
              <a:rPr lang="en-SG" sz="2600" dirty="0"/>
              <a:t>3. The Missing Element</a:t>
            </a:r>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47890"/>
            <a:ext cx="754802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2000" dirty="0">
              <a:latin typeface="Montserrat SemiBold" pitchFamily="2" charset="0"/>
            </a:endParaRPr>
          </a:p>
        </p:txBody>
      </p:sp>
      <p:sp>
        <p:nvSpPr>
          <p:cNvPr id="23" name="Google Shape;336;p36">
            <a:extLst>
              <a:ext uri="{FF2B5EF4-FFF2-40B4-BE49-F238E27FC236}">
                <a16:creationId xmlns:a16="http://schemas.microsoft.com/office/drawing/2014/main" id="{57A5A28F-D1FD-63DA-2DAC-74BD28D1D7E9}"/>
              </a:ext>
            </a:extLst>
          </p:cNvPr>
          <p:cNvSpPr txBox="1">
            <a:spLocks/>
          </p:cNvSpPr>
          <p:nvPr/>
        </p:nvSpPr>
        <p:spPr>
          <a:xfrm>
            <a:off x="714000" y="1711990"/>
            <a:ext cx="68983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Can we do the same thing using O(1) space? i.e. in-place</a:t>
            </a:r>
          </a:p>
        </p:txBody>
      </p:sp>
      <p:sp>
        <p:nvSpPr>
          <p:cNvPr id="7" name="Google Shape;336;p36">
            <a:extLst>
              <a:ext uri="{FF2B5EF4-FFF2-40B4-BE49-F238E27FC236}">
                <a16:creationId xmlns:a16="http://schemas.microsoft.com/office/drawing/2014/main" id="{09F8C032-5DAA-3341-4CE6-F697EC738D28}"/>
              </a:ext>
            </a:extLst>
          </p:cNvPr>
          <p:cNvSpPr txBox="1">
            <a:spLocks/>
          </p:cNvSpPr>
          <p:nvPr/>
        </p:nvSpPr>
        <p:spPr>
          <a:xfrm>
            <a:off x="714000" y="1372400"/>
            <a:ext cx="1511040" cy="339590"/>
          </a:xfrm>
          <a:prstGeom prst="rect">
            <a:avLst/>
          </a:pr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1800" dirty="0">
                <a:latin typeface="Montserrat ExtraBold" pitchFamily="2" charset="0"/>
              </a:rPr>
              <a:t>Follow Up!</a:t>
            </a:r>
          </a:p>
        </p:txBody>
      </p:sp>
      <p:sp>
        <p:nvSpPr>
          <p:cNvPr id="2" name="Rectangle 1">
            <a:extLst>
              <a:ext uri="{FF2B5EF4-FFF2-40B4-BE49-F238E27FC236}">
                <a16:creationId xmlns:a16="http://schemas.microsoft.com/office/drawing/2014/main" id="{8296CAD4-5C45-0FE1-6222-6A93B6E53B75}"/>
              </a:ext>
            </a:extLst>
          </p:cNvPr>
          <p:cNvSpPr/>
          <p:nvPr/>
        </p:nvSpPr>
        <p:spPr>
          <a:xfrm>
            <a:off x="6068252" y="2571750"/>
            <a:ext cx="537867" cy="53786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8</a:t>
            </a:r>
            <a:endParaRPr lang="en-SG" sz="1800" dirty="0">
              <a:latin typeface="Montserrat SemiBold" pitchFamily="2" charset="0"/>
              <a:cs typeface="Poppins" panose="00000500000000000000" pitchFamily="2" charset="0"/>
            </a:endParaRPr>
          </a:p>
        </p:txBody>
      </p:sp>
      <p:sp>
        <p:nvSpPr>
          <p:cNvPr id="3" name="Rectangle 2">
            <a:extLst>
              <a:ext uri="{FF2B5EF4-FFF2-40B4-BE49-F238E27FC236}">
                <a16:creationId xmlns:a16="http://schemas.microsoft.com/office/drawing/2014/main" id="{F0ECF98C-7A47-F392-6842-2C4F46D3C8A3}"/>
              </a:ext>
            </a:extLst>
          </p:cNvPr>
          <p:cNvSpPr/>
          <p:nvPr/>
        </p:nvSpPr>
        <p:spPr>
          <a:xfrm>
            <a:off x="2225239" y="2571750"/>
            <a:ext cx="537867" cy="53786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5</a:t>
            </a:r>
            <a:endParaRPr lang="en-SG" sz="1800" dirty="0">
              <a:latin typeface="Montserrat SemiBold" pitchFamily="2" charset="0"/>
              <a:cs typeface="Poppins" panose="00000500000000000000" pitchFamily="2" charset="0"/>
            </a:endParaRPr>
          </a:p>
        </p:txBody>
      </p:sp>
      <p:sp>
        <p:nvSpPr>
          <p:cNvPr id="4" name="Rectangle 3">
            <a:extLst>
              <a:ext uri="{FF2B5EF4-FFF2-40B4-BE49-F238E27FC236}">
                <a16:creationId xmlns:a16="http://schemas.microsoft.com/office/drawing/2014/main" id="{578B36CE-0F9B-00BC-C2F8-6624C7983637}"/>
              </a:ext>
            </a:extLst>
          </p:cNvPr>
          <p:cNvSpPr/>
          <p:nvPr/>
        </p:nvSpPr>
        <p:spPr>
          <a:xfrm>
            <a:off x="2865742" y="2571750"/>
            <a:ext cx="537867" cy="53786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3</a:t>
            </a:r>
            <a:endParaRPr lang="en-SG" sz="1800" dirty="0">
              <a:latin typeface="Montserrat SemiBold" pitchFamily="2" charset="0"/>
              <a:cs typeface="Poppins" panose="00000500000000000000" pitchFamily="2" charset="0"/>
            </a:endParaRPr>
          </a:p>
        </p:txBody>
      </p:sp>
      <p:sp>
        <p:nvSpPr>
          <p:cNvPr id="5" name="Rectangle 4">
            <a:extLst>
              <a:ext uri="{FF2B5EF4-FFF2-40B4-BE49-F238E27FC236}">
                <a16:creationId xmlns:a16="http://schemas.microsoft.com/office/drawing/2014/main" id="{C4CEA223-F3F7-5A5E-C97D-CF5F4786605F}"/>
              </a:ext>
            </a:extLst>
          </p:cNvPr>
          <p:cNvSpPr/>
          <p:nvPr/>
        </p:nvSpPr>
        <p:spPr>
          <a:xfrm>
            <a:off x="1584737" y="2571750"/>
            <a:ext cx="537867" cy="53786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3</a:t>
            </a:r>
            <a:endParaRPr lang="en-SG" sz="1800" dirty="0">
              <a:latin typeface="Montserrat SemiBold" pitchFamily="2" charset="0"/>
              <a:cs typeface="Poppins" panose="00000500000000000000" pitchFamily="2" charset="0"/>
            </a:endParaRPr>
          </a:p>
        </p:txBody>
      </p:sp>
      <p:sp>
        <p:nvSpPr>
          <p:cNvPr id="8" name="Rectangle 7">
            <a:extLst>
              <a:ext uri="{FF2B5EF4-FFF2-40B4-BE49-F238E27FC236}">
                <a16:creationId xmlns:a16="http://schemas.microsoft.com/office/drawing/2014/main" id="{A6FE5AEC-E5DF-3D98-9C7F-4C96B7CB281B}"/>
              </a:ext>
            </a:extLst>
          </p:cNvPr>
          <p:cNvSpPr/>
          <p:nvPr/>
        </p:nvSpPr>
        <p:spPr>
          <a:xfrm>
            <a:off x="4146745" y="2571750"/>
            <a:ext cx="537867" cy="53786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a:t>
            </a:r>
            <a:endParaRPr lang="en-SG" sz="1800" dirty="0">
              <a:latin typeface="Montserrat SemiBold" pitchFamily="2" charset="0"/>
              <a:cs typeface="Poppins" panose="00000500000000000000" pitchFamily="2" charset="0"/>
            </a:endParaRPr>
          </a:p>
        </p:txBody>
      </p:sp>
      <p:sp>
        <p:nvSpPr>
          <p:cNvPr id="9" name="Rectangle 8">
            <a:extLst>
              <a:ext uri="{FF2B5EF4-FFF2-40B4-BE49-F238E27FC236}">
                <a16:creationId xmlns:a16="http://schemas.microsoft.com/office/drawing/2014/main" id="{336EE277-107E-4BC6-106C-24F0F10CA313}"/>
              </a:ext>
            </a:extLst>
          </p:cNvPr>
          <p:cNvSpPr/>
          <p:nvPr/>
        </p:nvSpPr>
        <p:spPr>
          <a:xfrm>
            <a:off x="4787248" y="2571750"/>
            <a:ext cx="537867" cy="53786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1</a:t>
            </a:r>
            <a:endParaRPr lang="en-SG" sz="1800" dirty="0">
              <a:latin typeface="Montserrat SemiBold" pitchFamily="2" charset="0"/>
              <a:cs typeface="Poppins" panose="00000500000000000000" pitchFamily="2" charset="0"/>
            </a:endParaRPr>
          </a:p>
        </p:txBody>
      </p:sp>
      <p:sp>
        <p:nvSpPr>
          <p:cNvPr id="10" name="Rectangle 9">
            <a:extLst>
              <a:ext uri="{FF2B5EF4-FFF2-40B4-BE49-F238E27FC236}">
                <a16:creationId xmlns:a16="http://schemas.microsoft.com/office/drawing/2014/main" id="{C58029C0-6BEF-BD1D-C769-EB0326D28415}"/>
              </a:ext>
            </a:extLst>
          </p:cNvPr>
          <p:cNvSpPr/>
          <p:nvPr/>
        </p:nvSpPr>
        <p:spPr>
          <a:xfrm>
            <a:off x="5427750" y="2571750"/>
            <a:ext cx="537867" cy="53786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5</a:t>
            </a:r>
            <a:endParaRPr lang="en-SG" sz="1800" dirty="0">
              <a:latin typeface="Montserrat SemiBold" pitchFamily="2" charset="0"/>
              <a:cs typeface="Poppins" panose="00000500000000000000" pitchFamily="2" charset="0"/>
            </a:endParaRPr>
          </a:p>
        </p:txBody>
      </p:sp>
      <p:sp>
        <p:nvSpPr>
          <p:cNvPr id="11" name="Rectangle 10">
            <a:extLst>
              <a:ext uri="{FF2B5EF4-FFF2-40B4-BE49-F238E27FC236}">
                <a16:creationId xmlns:a16="http://schemas.microsoft.com/office/drawing/2014/main" id="{98DA6C87-13F5-6FBC-EDEB-E9D852D1E3C0}"/>
              </a:ext>
            </a:extLst>
          </p:cNvPr>
          <p:cNvSpPr/>
          <p:nvPr/>
        </p:nvSpPr>
        <p:spPr>
          <a:xfrm>
            <a:off x="3506242" y="2571750"/>
            <a:ext cx="537867" cy="53786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4</a:t>
            </a:r>
            <a:endParaRPr lang="en-SG" sz="1800" dirty="0">
              <a:latin typeface="Montserrat SemiBold" pitchFamily="2" charset="0"/>
              <a:cs typeface="Poppins" panose="00000500000000000000" pitchFamily="2" charset="0"/>
            </a:endParaRPr>
          </a:p>
        </p:txBody>
      </p:sp>
      <p:sp>
        <p:nvSpPr>
          <p:cNvPr id="12" name="Rectangle 11">
            <a:extLst>
              <a:ext uri="{FF2B5EF4-FFF2-40B4-BE49-F238E27FC236}">
                <a16:creationId xmlns:a16="http://schemas.microsoft.com/office/drawing/2014/main" id="{AC67722D-7182-FC3E-F12E-DB6510C11619}"/>
              </a:ext>
            </a:extLst>
          </p:cNvPr>
          <p:cNvSpPr/>
          <p:nvPr/>
        </p:nvSpPr>
        <p:spPr>
          <a:xfrm>
            <a:off x="6708754" y="2571750"/>
            <a:ext cx="537867" cy="53786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a:t>
            </a:r>
            <a:endParaRPr lang="en-SG" sz="1800" dirty="0">
              <a:latin typeface="Montserrat SemiBold" pitchFamily="2" charset="0"/>
              <a:cs typeface="Poppins" panose="00000500000000000000" pitchFamily="2" charset="0"/>
            </a:endParaRPr>
          </a:p>
        </p:txBody>
      </p:sp>
      <p:sp>
        <p:nvSpPr>
          <p:cNvPr id="15" name="Rectangle 14">
            <a:extLst>
              <a:ext uri="{FF2B5EF4-FFF2-40B4-BE49-F238E27FC236}">
                <a16:creationId xmlns:a16="http://schemas.microsoft.com/office/drawing/2014/main" id="{3DBF7517-DAD1-DFF6-5216-72F92D00CF0C}"/>
              </a:ext>
            </a:extLst>
          </p:cNvPr>
          <p:cNvSpPr/>
          <p:nvPr/>
        </p:nvSpPr>
        <p:spPr>
          <a:xfrm>
            <a:off x="1584737"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1</a:t>
            </a:r>
            <a:endParaRPr lang="en-SG" dirty="0">
              <a:latin typeface="Montserrat SemiBold" pitchFamily="2" charset="0"/>
              <a:cs typeface="Poppins" panose="00000500000000000000" pitchFamily="2" charset="0"/>
            </a:endParaRPr>
          </a:p>
        </p:txBody>
      </p:sp>
      <p:sp>
        <p:nvSpPr>
          <p:cNvPr id="16" name="Rectangle 15">
            <a:extLst>
              <a:ext uri="{FF2B5EF4-FFF2-40B4-BE49-F238E27FC236}">
                <a16:creationId xmlns:a16="http://schemas.microsoft.com/office/drawing/2014/main" id="{86CB8A1D-BA8F-80DB-BE66-9EEE4BF2E9BD}"/>
              </a:ext>
            </a:extLst>
          </p:cNvPr>
          <p:cNvSpPr/>
          <p:nvPr/>
        </p:nvSpPr>
        <p:spPr>
          <a:xfrm>
            <a:off x="2225239"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2</a:t>
            </a:r>
            <a:endParaRPr lang="en-SG" dirty="0">
              <a:latin typeface="Montserrat SemiBold" pitchFamily="2" charset="0"/>
              <a:cs typeface="Poppins" panose="00000500000000000000" pitchFamily="2" charset="0"/>
            </a:endParaRPr>
          </a:p>
        </p:txBody>
      </p:sp>
      <p:sp>
        <p:nvSpPr>
          <p:cNvPr id="17" name="Rectangle 16">
            <a:extLst>
              <a:ext uri="{FF2B5EF4-FFF2-40B4-BE49-F238E27FC236}">
                <a16:creationId xmlns:a16="http://schemas.microsoft.com/office/drawing/2014/main" id="{23827A54-A42C-7068-8CF8-AB69D7FE4724}"/>
              </a:ext>
            </a:extLst>
          </p:cNvPr>
          <p:cNvSpPr/>
          <p:nvPr/>
        </p:nvSpPr>
        <p:spPr>
          <a:xfrm>
            <a:off x="2865742"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3</a:t>
            </a:r>
            <a:endParaRPr lang="en-SG" dirty="0">
              <a:latin typeface="Montserrat SemiBold" pitchFamily="2" charset="0"/>
              <a:cs typeface="Poppins" panose="00000500000000000000" pitchFamily="2" charset="0"/>
            </a:endParaRPr>
          </a:p>
        </p:txBody>
      </p:sp>
      <p:sp>
        <p:nvSpPr>
          <p:cNvPr id="18" name="Rectangle 17">
            <a:extLst>
              <a:ext uri="{FF2B5EF4-FFF2-40B4-BE49-F238E27FC236}">
                <a16:creationId xmlns:a16="http://schemas.microsoft.com/office/drawing/2014/main" id="{99282906-7D15-F8D9-BD6B-57B7EA3E4AAB}"/>
              </a:ext>
            </a:extLst>
          </p:cNvPr>
          <p:cNvSpPr/>
          <p:nvPr/>
        </p:nvSpPr>
        <p:spPr>
          <a:xfrm>
            <a:off x="3506243"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4</a:t>
            </a:r>
            <a:endParaRPr lang="en-SG" dirty="0">
              <a:latin typeface="Montserrat SemiBold" pitchFamily="2" charset="0"/>
              <a:cs typeface="Poppins" panose="00000500000000000000" pitchFamily="2" charset="0"/>
            </a:endParaRPr>
          </a:p>
        </p:txBody>
      </p:sp>
      <p:sp>
        <p:nvSpPr>
          <p:cNvPr id="19" name="Rectangle 18">
            <a:extLst>
              <a:ext uri="{FF2B5EF4-FFF2-40B4-BE49-F238E27FC236}">
                <a16:creationId xmlns:a16="http://schemas.microsoft.com/office/drawing/2014/main" id="{14EAF028-EBF7-975B-9758-2913FE5B2495}"/>
              </a:ext>
            </a:extLst>
          </p:cNvPr>
          <p:cNvSpPr/>
          <p:nvPr/>
        </p:nvSpPr>
        <p:spPr>
          <a:xfrm>
            <a:off x="4146745"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5</a:t>
            </a:r>
            <a:endParaRPr lang="en-SG" dirty="0">
              <a:latin typeface="Montserrat SemiBold" pitchFamily="2" charset="0"/>
              <a:cs typeface="Poppins" panose="00000500000000000000" pitchFamily="2" charset="0"/>
            </a:endParaRPr>
          </a:p>
        </p:txBody>
      </p:sp>
      <p:sp>
        <p:nvSpPr>
          <p:cNvPr id="20" name="Rectangle 19">
            <a:extLst>
              <a:ext uri="{FF2B5EF4-FFF2-40B4-BE49-F238E27FC236}">
                <a16:creationId xmlns:a16="http://schemas.microsoft.com/office/drawing/2014/main" id="{8E699B82-C801-9ADA-8BB7-B6A7A27E5A4C}"/>
              </a:ext>
            </a:extLst>
          </p:cNvPr>
          <p:cNvSpPr/>
          <p:nvPr/>
        </p:nvSpPr>
        <p:spPr>
          <a:xfrm>
            <a:off x="4787248"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6</a:t>
            </a:r>
            <a:endParaRPr lang="en-SG" dirty="0">
              <a:latin typeface="Montserrat SemiBold" pitchFamily="2" charset="0"/>
              <a:cs typeface="Poppins" panose="00000500000000000000" pitchFamily="2" charset="0"/>
            </a:endParaRPr>
          </a:p>
        </p:txBody>
      </p:sp>
      <p:sp>
        <p:nvSpPr>
          <p:cNvPr id="21" name="Rectangle 20">
            <a:extLst>
              <a:ext uri="{FF2B5EF4-FFF2-40B4-BE49-F238E27FC236}">
                <a16:creationId xmlns:a16="http://schemas.microsoft.com/office/drawing/2014/main" id="{7FE2549F-266C-44F8-F123-39F14DA230F3}"/>
              </a:ext>
            </a:extLst>
          </p:cNvPr>
          <p:cNvSpPr/>
          <p:nvPr/>
        </p:nvSpPr>
        <p:spPr>
          <a:xfrm>
            <a:off x="5427750"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7</a:t>
            </a:r>
            <a:endParaRPr lang="en-SG" dirty="0">
              <a:latin typeface="Montserrat SemiBold" pitchFamily="2" charset="0"/>
              <a:cs typeface="Poppins" panose="00000500000000000000" pitchFamily="2" charset="0"/>
            </a:endParaRPr>
          </a:p>
        </p:txBody>
      </p:sp>
      <p:sp>
        <p:nvSpPr>
          <p:cNvPr id="22" name="Rectangle 21">
            <a:extLst>
              <a:ext uri="{FF2B5EF4-FFF2-40B4-BE49-F238E27FC236}">
                <a16:creationId xmlns:a16="http://schemas.microsoft.com/office/drawing/2014/main" id="{AE63D30A-2B8A-1354-1ED2-B566FDEB3B05}"/>
              </a:ext>
            </a:extLst>
          </p:cNvPr>
          <p:cNvSpPr/>
          <p:nvPr/>
        </p:nvSpPr>
        <p:spPr>
          <a:xfrm>
            <a:off x="6068252"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8</a:t>
            </a:r>
            <a:endParaRPr lang="en-SG" dirty="0">
              <a:latin typeface="Montserrat SemiBold" pitchFamily="2" charset="0"/>
              <a:cs typeface="Poppins" panose="00000500000000000000" pitchFamily="2" charset="0"/>
            </a:endParaRPr>
          </a:p>
        </p:txBody>
      </p:sp>
      <p:sp>
        <p:nvSpPr>
          <p:cNvPr id="24" name="Rectangle 23">
            <a:extLst>
              <a:ext uri="{FF2B5EF4-FFF2-40B4-BE49-F238E27FC236}">
                <a16:creationId xmlns:a16="http://schemas.microsoft.com/office/drawing/2014/main" id="{DF026CFA-CCC2-90B2-89CC-2E96BAD28347}"/>
              </a:ext>
            </a:extLst>
          </p:cNvPr>
          <p:cNvSpPr/>
          <p:nvPr/>
        </p:nvSpPr>
        <p:spPr>
          <a:xfrm>
            <a:off x="6708754"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9</a:t>
            </a:r>
            <a:endParaRPr lang="en-SG" dirty="0">
              <a:latin typeface="Montserrat SemiBold" pitchFamily="2" charset="0"/>
              <a:cs typeface="Poppins" panose="00000500000000000000" pitchFamily="2" charset="0"/>
            </a:endParaRPr>
          </a:p>
        </p:txBody>
      </p:sp>
      <p:sp>
        <p:nvSpPr>
          <p:cNvPr id="25" name="Google Shape;336;p36">
            <a:extLst>
              <a:ext uri="{FF2B5EF4-FFF2-40B4-BE49-F238E27FC236}">
                <a16:creationId xmlns:a16="http://schemas.microsoft.com/office/drawing/2014/main" id="{6FEEFD88-4564-6F3D-B927-03C9B59CC0E5}"/>
              </a:ext>
            </a:extLst>
          </p:cNvPr>
          <p:cNvSpPr txBox="1">
            <a:spLocks/>
          </p:cNvSpPr>
          <p:nvPr/>
        </p:nvSpPr>
        <p:spPr>
          <a:xfrm>
            <a:off x="2476403" y="3663560"/>
            <a:ext cx="3860782"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1800" dirty="0">
                <a:latin typeface="Montserrat SemiBold" pitchFamily="2" charset="0"/>
              </a:rPr>
              <a:t>Leave alone :)</a:t>
            </a:r>
          </a:p>
        </p:txBody>
      </p:sp>
    </p:spTree>
    <p:extLst>
      <p:ext uri="{BB962C8B-B14F-4D97-AF65-F5344CB8AC3E}">
        <p14:creationId xmlns:p14="http://schemas.microsoft.com/office/powerpoint/2010/main" val="6542368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400">
        <p159:morph option="byObject"/>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9</a:t>
            </a:fld>
            <a:endParaRP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Hashing – Chaining</a:t>
            </a:r>
            <a:endParaRPr dirty="0"/>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001424" y="3232876"/>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latin typeface="Montserrat SemiBold" pitchFamily="2" charset="0"/>
              </a:rPr>
              <a:t>“super”</a:t>
            </a:r>
          </a:p>
        </p:txBody>
      </p:sp>
      <p:sp>
        <p:nvSpPr>
          <p:cNvPr id="9" name="Google Shape;336;p36">
            <a:extLst>
              <a:ext uri="{FF2B5EF4-FFF2-40B4-BE49-F238E27FC236}">
                <a16:creationId xmlns:a16="http://schemas.microsoft.com/office/drawing/2014/main" id="{4ED90CDA-2668-D0AC-38D9-D0109A6046DF}"/>
              </a:ext>
            </a:extLst>
          </p:cNvPr>
          <p:cNvSpPr txBox="1">
            <a:spLocks/>
          </p:cNvSpPr>
          <p:nvPr/>
        </p:nvSpPr>
        <p:spPr>
          <a:xfrm>
            <a:off x="4116135" y="3228957"/>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latin typeface="Montserrat SemiBold" pitchFamily="2" charset="0"/>
              </a:rPr>
              <a:t>0x112233</a:t>
            </a:r>
          </a:p>
        </p:txBody>
      </p:sp>
      <p:sp>
        <p:nvSpPr>
          <p:cNvPr id="10" name="Google Shape;336;p36">
            <a:extLst>
              <a:ext uri="{FF2B5EF4-FFF2-40B4-BE49-F238E27FC236}">
                <a16:creationId xmlns:a16="http://schemas.microsoft.com/office/drawing/2014/main" id="{88153C6E-FD4E-ED9A-9586-E2C060470126}"/>
              </a:ext>
            </a:extLst>
          </p:cNvPr>
          <p:cNvSpPr txBox="1">
            <a:spLocks/>
          </p:cNvSpPr>
          <p:nvPr/>
        </p:nvSpPr>
        <p:spPr>
          <a:xfrm>
            <a:off x="4116135" y="2802285"/>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solidFill>
                  <a:schemeClr val="bg1">
                    <a:lumMod val="50000"/>
                  </a:schemeClr>
                </a:solidFill>
                <a:latin typeface="Montserrat SemiBold" pitchFamily="2" charset="0"/>
              </a:rPr>
              <a:t>0x112232</a:t>
            </a:r>
          </a:p>
        </p:txBody>
      </p:sp>
      <p:sp>
        <p:nvSpPr>
          <p:cNvPr id="11" name="Google Shape;336;p36">
            <a:extLst>
              <a:ext uri="{FF2B5EF4-FFF2-40B4-BE49-F238E27FC236}">
                <a16:creationId xmlns:a16="http://schemas.microsoft.com/office/drawing/2014/main" id="{08841BDD-DE0F-DAD9-409B-AABA7C2C65E4}"/>
              </a:ext>
            </a:extLst>
          </p:cNvPr>
          <p:cNvSpPr txBox="1">
            <a:spLocks/>
          </p:cNvSpPr>
          <p:nvPr/>
        </p:nvSpPr>
        <p:spPr>
          <a:xfrm>
            <a:off x="4116135" y="2375614"/>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solidFill>
                  <a:schemeClr val="bg1">
                    <a:lumMod val="50000"/>
                  </a:schemeClr>
                </a:solidFill>
                <a:latin typeface="Montserrat SemiBold" pitchFamily="2" charset="0"/>
              </a:rPr>
              <a:t>0x112231</a:t>
            </a:r>
          </a:p>
        </p:txBody>
      </p:sp>
      <p:sp>
        <p:nvSpPr>
          <p:cNvPr id="14" name="Google Shape;336;p36">
            <a:extLst>
              <a:ext uri="{FF2B5EF4-FFF2-40B4-BE49-F238E27FC236}">
                <a16:creationId xmlns:a16="http://schemas.microsoft.com/office/drawing/2014/main" id="{260FCFDC-A7AC-68FB-5E32-E21320CC9AA2}"/>
              </a:ext>
            </a:extLst>
          </p:cNvPr>
          <p:cNvSpPr txBox="1">
            <a:spLocks/>
          </p:cNvSpPr>
          <p:nvPr/>
        </p:nvSpPr>
        <p:spPr>
          <a:xfrm>
            <a:off x="5482394" y="3228957"/>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latin typeface="Montserrat SemiBold" pitchFamily="2" charset="0"/>
              </a:rPr>
              <a:t>“value”</a:t>
            </a:r>
          </a:p>
        </p:txBody>
      </p:sp>
      <p:sp>
        <p:nvSpPr>
          <p:cNvPr id="17" name="Google Shape;336;p36">
            <a:extLst>
              <a:ext uri="{FF2B5EF4-FFF2-40B4-BE49-F238E27FC236}">
                <a16:creationId xmlns:a16="http://schemas.microsoft.com/office/drawing/2014/main" id="{CD70149B-7999-7C2A-9DE8-C7C3E3AAE3BA}"/>
              </a:ext>
            </a:extLst>
          </p:cNvPr>
          <p:cNvSpPr txBox="1">
            <a:spLocks/>
          </p:cNvSpPr>
          <p:nvPr/>
        </p:nvSpPr>
        <p:spPr>
          <a:xfrm>
            <a:off x="4572000" y="1330510"/>
            <a:ext cx="1820788"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1600" dirty="0">
                <a:latin typeface="Montserrat SemiBold" pitchFamily="2" charset="0"/>
              </a:rPr>
              <a:t>Table (array)</a:t>
            </a:r>
          </a:p>
        </p:txBody>
      </p:sp>
      <p:sp>
        <p:nvSpPr>
          <p:cNvPr id="18" name="Google Shape;336;p36">
            <a:extLst>
              <a:ext uri="{FF2B5EF4-FFF2-40B4-BE49-F238E27FC236}">
                <a16:creationId xmlns:a16="http://schemas.microsoft.com/office/drawing/2014/main" id="{B187E2C7-B8B3-3372-0803-38F7E6BA4004}"/>
              </a:ext>
            </a:extLst>
          </p:cNvPr>
          <p:cNvSpPr txBox="1">
            <a:spLocks/>
          </p:cNvSpPr>
          <p:nvPr/>
        </p:nvSpPr>
        <p:spPr>
          <a:xfrm>
            <a:off x="4282911" y="1909537"/>
            <a:ext cx="103270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1600" dirty="0">
                <a:latin typeface="Montserrat SemiBold" pitchFamily="2" charset="0"/>
              </a:rPr>
              <a:t>index</a:t>
            </a:r>
          </a:p>
        </p:txBody>
      </p:sp>
      <p:sp>
        <p:nvSpPr>
          <p:cNvPr id="19" name="Google Shape;336;p36">
            <a:extLst>
              <a:ext uri="{FF2B5EF4-FFF2-40B4-BE49-F238E27FC236}">
                <a16:creationId xmlns:a16="http://schemas.microsoft.com/office/drawing/2014/main" id="{808C295B-7278-6FDF-D501-61B57BECF4D9}"/>
              </a:ext>
            </a:extLst>
          </p:cNvPr>
          <p:cNvSpPr txBox="1">
            <a:spLocks/>
          </p:cNvSpPr>
          <p:nvPr/>
        </p:nvSpPr>
        <p:spPr>
          <a:xfrm>
            <a:off x="5649170" y="1909537"/>
            <a:ext cx="103270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1600" dirty="0">
                <a:latin typeface="Montserrat SemiBold" pitchFamily="2" charset="0"/>
              </a:rPr>
              <a:t>value</a:t>
            </a:r>
          </a:p>
        </p:txBody>
      </p:sp>
      <p:sp>
        <p:nvSpPr>
          <p:cNvPr id="24" name="Google Shape;336;p36">
            <a:extLst>
              <a:ext uri="{FF2B5EF4-FFF2-40B4-BE49-F238E27FC236}">
                <a16:creationId xmlns:a16="http://schemas.microsoft.com/office/drawing/2014/main" id="{74D0729E-65EE-0B8A-EF15-08D8F2673E66}"/>
              </a:ext>
            </a:extLst>
          </p:cNvPr>
          <p:cNvSpPr txBox="1">
            <a:spLocks/>
          </p:cNvSpPr>
          <p:nvPr/>
        </p:nvSpPr>
        <p:spPr>
          <a:xfrm>
            <a:off x="5482394" y="2802285"/>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latin typeface="Montserrat SemiBold" pitchFamily="2" charset="0"/>
              </a:rPr>
              <a:t>-</a:t>
            </a:r>
          </a:p>
        </p:txBody>
      </p:sp>
      <p:sp>
        <p:nvSpPr>
          <p:cNvPr id="25" name="Google Shape;336;p36">
            <a:extLst>
              <a:ext uri="{FF2B5EF4-FFF2-40B4-BE49-F238E27FC236}">
                <a16:creationId xmlns:a16="http://schemas.microsoft.com/office/drawing/2014/main" id="{884AD269-7A4E-463E-2648-B36B51058BFC}"/>
              </a:ext>
            </a:extLst>
          </p:cNvPr>
          <p:cNvSpPr txBox="1">
            <a:spLocks/>
          </p:cNvSpPr>
          <p:nvPr/>
        </p:nvSpPr>
        <p:spPr>
          <a:xfrm>
            <a:off x="5482394" y="2373637"/>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latin typeface="Montserrat SemiBold" pitchFamily="2" charset="0"/>
              </a:rPr>
              <a:t>-</a:t>
            </a:r>
          </a:p>
        </p:txBody>
      </p:sp>
      <p:sp>
        <p:nvSpPr>
          <p:cNvPr id="2" name="Google Shape;336;p36">
            <a:extLst>
              <a:ext uri="{FF2B5EF4-FFF2-40B4-BE49-F238E27FC236}">
                <a16:creationId xmlns:a16="http://schemas.microsoft.com/office/drawing/2014/main" id="{BF0A677D-431D-2BC8-7821-33B2763662C0}"/>
              </a:ext>
            </a:extLst>
          </p:cNvPr>
          <p:cNvSpPr txBox="1">
            <a:spLocks/>
          </p:cNvSpPr>
          <p:nvPr/>
        </p:nvSpPr>
        <p:spPr>
          <a:xfrm>
            <a:off x="720256" y="1330510"/>
            <a:ext cx="588492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000" dirty="0">
                <a:latin typeface="Montserrat SemiBold" pitchFamily="2" charset="0"/>
              </a:rPr>
              <a:t>Why not store both?</a:t>
            </a:r>
          </a:p>
        </p:txBody>
      </p:sp>
      <p:sp>
        <p:nvSpPr>
          <p:cNvPr id="5" name="Google Shape;336;p36">
            <a:extLst>
              <a:ext uri="{FF2B5EF4-FFF2-40B4-BE49-F238E27FC236}">
                <a16:creationId xmlns:a16="http://schemas.microsoft.com/office/drawing/2014/main" id="{6A86B73E-876F-7529-5B73-4F9BF6683836}"/>
              </a:ext>
            </a:extLst>
          </p:cNvPr>
          <p:cNvSpPr txBox="1">
            <a:spLocks/>
          </p:cNvSpPr>
          <p:nvPr/>
        </p:nvSpPr>
        <p:spPr>
          <a:xfrm>
            <a:off x="4116135" y="3655627"/>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solidFill>
                  <a:schemeClr val="bg1">
                    <a:lumMod val="50000"/>
                  </a:schemeClr>
                </a:solidFill>
                <a:latin typeface="Montserrat SemiBold" pitchFamily="2" charset="0"/>
              </a:rPr>
              <a:t>0x112234</a:t>
            </a:r>
          </a:p>
        </p:txBody>
      </p:sp>
      <p:sp>
        <p:nvSpPr>
          <p:cNvPr id="16" name="Google Shape;336;p36">
            <a:extLst>
              <a:ext uri="{FF2B5EF4-FFF2-40B4-BE49-F238E27FC236}">
                <a16:creationId xmlns:a16="http://schemas.microsoft.com/office/drawing/2014/main" id="{4541424E-6250-035E-96BD-9E77B41C8D56}"/>
              </a:ext>
            </a:extLst>
          </p:cNvPr>
          <p:cNvSpPr txBox="1">
            <a:spLocks/>
          </p:cNvSpPr>
          <p:nvPr/>
        </p:nvSpPr>
        <p:spPr>
          <a:xfrm>
            <a:off x="5482394" y="3655627"/>
            <a:ext cx="136625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dirty="0">
                <a:latin typeface="Montserrat SemiBold" pitchFamily="2" charset="0"/>
              </a:rPr>
              <a:t>-</a:t>
            </a:r>
          </a:p>
        </p:txBody>
      </p:sp>
      <p:sp>
        <p:nvSpPr>
          <p:cNvPr id="22" name="Google Shape;336;p36">
            <a:extLst>
              <a:ext uri="{FF2B5EF4-FFF2-40B4-BE49-F238E27FC236}">
                <a16:creationId xmlns:a16="http://schemas.microsoft.com/office/drawing/2014/main" id="{FEA19C3D-1B3C-4D04-EF84-E1C6DA5C73F5}"/>
              </a:ext>
            </a:extLst>
          </p:cNvPr>
          <p:cNvSpPr txBox="1">
            <a:spLocks/>
          </p:cNvSpPr>
          <p:nvPr/>
        </p:nvSpPr>
        <p:spPr>
          <a:xfrm>
            <a:off x="6757584" y="3228957"/>
            <a:ext cx="334909"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2000" dirty="0">
                <a:latin typeface="Montserrat SemiBold" pitchFamily="2" charset="0"/>
              </a:rPr>
              <a:t>+</a:t>
            </a:r>
          </a:p>
        </p:txBody>
      </p:sp>
    </p:spTree>
    <p:extLst>
      <p:ext uri="{BB962C8B-B14F-4D97-AF65-F5344CB8AC3E}">
        <p14:creationId xmlns:p14="http://schemas.microsoft.com/office/powerpoint/2010/main" val="40821222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xmlns="">
      <p:transition>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90</a:t>
            </a:fld>
            <a:endParaRPr/>
          </a:p>
        </p:txBody>
      </p:sp>
      <p:sp>
        <p:nvSpPr>
          <p:cNvPr id="13" name="Title 12">
            <a:extLst>
              <a:ext uri="{FF2B5EF4-FFF2-40B4-BE49-F238E27FC236}">
                <a16:creationId xmlns:a16="http://schemas.microsoft.com/office/drawing/2014/main" id="{A5E0F86A-F246-0551-98A6-14650184858D}"/>
              </a:ext>
            </a:extLst>
          </p:cNvPr>
          <p:cNvSpPr>
            <a:spLocks noGrp="1"/>
          </p:cNvSpPr>
          <p:nvPr>
            <p:ph type="title" idx="3"/>
          </p:nvPr>
        </p:nvSpPr>
        <p:spPr/>
        <p:txBody>
          <a:bodyPr/>
          <a:lstStyle/>
          <a:p>
            <a:r>
              <a:rPr lang="en-SG" sz="2600" dirty="0"/>
              <a:t>3. The Missing Element</a:t>
            </a:r>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47890"/>
            <a:ext cx="754802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2000" dirty="0">
              <a:latin typeface="Montserrat SemiBold" pitchFamily="2" charset="0"/>
            </a:endParaRPr>
          </a:p>
        </p:txBody>
      </p:sp>
      <p:sp>
        <p:nvSpPr>
          <p:cNvPr id="23" name="Google Shape;336;p36">
            <a:extLst>
              <a:ext uri="{FF2B5EF4-FFF2-40B4-BE49-F238E27FC236}">
                <a16:creationId xmlns:a16="http://schemas.microsoft.com/office/drawing/2014/main" id="{57A5A28F-D1FD-63DA-2DAC-74BD28D1D7E9}"/>
              </a:ext>
            </a:extLst>
          </p:cNvPr>
          <p:cNvSpPr txBox="1">
            <a:spLocks/>
          </p:cNvSpPr>
          <p:nvPr/>
        </p:nvSpPr>
        <p:spPr>
          <a:xfrm>
            <a:off x="714000" y="1711990"/>
            <a:ext cx="68983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Can we do the same thing using O(1) space? i.e. in-place</a:t>
            </a:r>
          </a:p>
        </p:txBody>
      </p:sp>
      <p:sp>
        <p:nvSpPr>
          <p:cNvPr id="7" name="Google Shape;336;p36">
            <a:extLst>
              <a:ext uri="{FF2B5EF4-FFF2-40B4-BE49-F238E27FC236}">
                <a16:creationId xmlns:a16="http://schemas.microsoft.com/office/drawing/2014/main" id="{09F8C032-5DAA-3341-4CE6-F697EC738D28}"/>
              </a:ext>
            </a:extLst>
          </p:cNvPr>
          <p:cNvSpPr txBox="1">
            <a:spLocks/>
          </p:cNvSpPr>
          <p:nvPr/>
        </p:nvSpPr>
        <p:spPr>
          <a:xfrm>
            <a:off x="714000" y="1372400"/>
            <a:ext cx="1511040" cy="339590"/>
          </a:xfrm>
          <a:prstGeom prst="rect">
            <a:avLst/>
          </a:pr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1800" dirty="0">
                <a:latin typeface="Montserrat ExtraBold" pitchFamily="2" charset="0"/>
              </a:rPr>
              <a:t>Follow Up!</a:t>
            </a:r>
          </a:p>
        </p:txBody>
      </p:sp>
      <p:sp>
        <p:nvSpPr>
          <p:cNvPr id="2" name="Rectangle 1">
            <a:extLst>
              <a:ext uri="{FF2B5EF4-FFF2-40B4-BE49-F238E27FC236}">
                <a16:creationId xmlns:a16="http://schemas.microsoft.com/office/drawing/2014/main" id="{8296CAD4-5C45-0FE1-6222-6A93B6E53B75}"/>
              </a:ext>
            </a:extLst>
          </p:cNvPr>
          <p:cNvSpPr/>
          <p:nvPr/>
        </p:nvSpPr>
        <p:spPr>
          <a:xfrm>
            <a:off x="6068252" y="2571750"/>
            <a:ext cx="537867" cy="53786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8</a:t>
            </a:r>
            <a:endParaRPr lang="en-SG" sz="1800" dirty="0">
              <a:latin typeface="Montserrat SemiBold" pitchFamily="2" charset="0"/>
              <a:cs typeface="Poppins" panose="00000500000000000000" pitchFamily="2" charset="0"/>
            </a:endParaRPr>
          </a:p>
        </p:txBody>
      </p:sp>
      <p:sp>
        <p:nvSpPr>
          <p:cNvPr id="3" name="Rectangle 2">
            <a:extLst>
              <a:ext uri="{FF2B5EF4-FFF2-40B4-BE49-F238E27FC236}">
                <a16:creationId xmlns:a16="http://schemas.microsoft.com/office/drawing/2014/main" id="{F0ECF98C-7A47-F392-6842-2C4F46D3C8A3}"/>
              </a:ext>
            </a:extLst>
          </p:cNvPr>
          <p:cNvSpPr/>
          <p:nvPr/>
        </p:nvSpPr>
        <p:spPr>
          <a:xfrm>
            <a:off x="2225239" y="2571750"/>
            <a:ext cx="537867" cy="537867"/>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5</a:t>
            </a:r>
            <a:endParaRPr lang="en-SG" sz="1800" dirty="0">
              <a:latin typeface="Montserrat SemiBold" pitchFamily="2" charset="0"/>
              <a:cs typeface="Poppins" panose="00000500000000000000" pitchFamily="2" charset="0"/>
            </a:endParaRPr>
          </a:p>
        </p:txBody>
      </p:sp>
      <p:sp>
        <p:nvSpPr>
          <p:cNvPr id="4" name="Rectangle 3">
            <a:extLst>
              <a:ext uri="{FF2B5EF4-FFF2-40B4-BE49-F238E27FC236}">
                <a16:creationId xmlns:a16="http://schemas.microsoft.com/office/drawing/2014/main" id="{578B36CE-0F9B-00BC-C2F8-6624C7983637}"/>
              </a:ext>
            </a:extLst>
          </p:cNvPr>
          <p:cNvSpPr/>
          <p:nvPr/>
        </p:nvSpPr>
        <p:spPr>
          <a:xfrm>
            <a:off x="2865742" y="2571750"/>
            <a:ext cx="537867" cy="53786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3</a:t>
            </a:r>
            <a:endParaRPr lang="en-SG" sz="1800" dirty="0">
              <a:latin typeface="Montserrat SemiBold" pitchFamily="2" charset="0"/>
              <a:cs typeface="Poppins" panose="00000500000000000000" pitchFamily="2" charset="0"/>
            </a:endParaRPr>
          </a:p>
        </p:txBody>
      </p:sp>
      <p:sp>
        <p:nvSpPr>
          <p:cNvPr id="5" name="Rectangle 4">
            <a:extLst>
              <a:ext uri="{FF2B5EF4-FFF2-40B4-BE49-F238E27FC236}">
                <a16:creationId xmlns:a16="http://schemas.microsoft.com/office/drawing/2014/main" id="{C4CEA223-F3F7-5A5E-C97D-CF5F4786605F}"/>
              </a:ext>
            </a:extLst>
          </p:cNvPr>
          <p:cNvSpPr/>
          <p:nvPr/>
        </p:nvSpPr>
        <p:spPr>
          <a:xfrm>
            <a:off x="1584737" y="2571750"/>
            <a:ext cx="537867" cy="53786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3</a:t>
            </a:r>
            <a:endParaRPr lang="en-SG" sz="1800" dirty="0">
              <a:latin typeface="Montserrat SemiBold" pitchFamily="2" charset="0"/>
              <a:cs typeface="Poppins" panose="00000500000000000000" pitchFamily="2" charset="0"/>
            </a:endParaRPr>
          </a:p>
        </p:txBody>
      </p:sp>
      <p:sp>
        <p:nvSpPr>
          <p:cNvPr id="8" name="Rectangle 7">
            <a:extLst>
              <a:ext uri="{FF2B5EF4-FFF2-40B4-BE49-F238E27FC236}">
                <a16:creationId xmlns:a16="http://schemas.microsoft.com/office/drawing/2014/main" id="{A6FE5AEC-E5DF-3D98-9C7F-4C96B7CB281B}"/>
              </a:ext>
            </a:extLst>
          </p:cNvPr>
          <p:cNvSpPr/>
          <p:nvPr/>
        </p:nvSpPr>
        <p:spPr>
          <a:xfrm>
            <a:off x="4146745" y="2571750"/>
            <a:ext cx="537867" cy="53786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a:t>
            </a:r>
            <a:endParaRPr lang="en-SG" sz="1800" dirty="0">
              <a:latin typeface="Montserrat SemiBold" pitchFamily="2" charset="0"/>
              <a:cs typeface="Poppins" panose="00000500000000000000" pitchFamily="2" charset="0"/>
            </a:endParaRPr>
          </a:p>
        </p:txBody>
      </p:sp>
      <p:sp>
        <p:nvSpPr>
          <p:cNvPr id="9" name="Rectangle 8">
            <a:extLst>
              <a:ext uri="{FF2B5EF4-FFF2-40B4-BE49-F238E27FC236}">
                <a16:creationId xmlns:a16="http://schemas.microsoft.com/office/drawing/2014/main" id="{336EE277-107E-4BC6-106C-24F0F10CA313}"/>
              </a:ext>
            </a:extLst>
          </p:cNvPr>
          <p:cNvSpPr/>
          <p:nvPr/>
        </p:nvSpPr>
        <p:spPr>
          <a:xfrm>
            <a:off x="4787248" y="2571750"/>
            <a:ext cx="537867" cy="53786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1</a:t>
            </a:r>
            <a:endParaRPr lang="en-SG" sz="1800" dirty="0">
              <a:latin typeface="Montserrat SemiBold" pitchFamily="2" charset="0"/>
              <a:cs typeface="Poppins" panose="00000500000000000000" pitchFamily="2" charset="0"/>
            </a:endParaRPr>
          </a:p>
        </p:txBody>
      </p:sp>
      <p:sp>
        <p:nvSpPr>
          <p:cNvPr id="10" name="Rectangle 9">
            <a:extLst>
              <a:ext uri="{FF2B5EF4-FFF2-40B4-BE49-F238E27FC236}">
                <a16:creationId xmlns:a16="http://schemas.microsoft.com/office/drawing/2014/main" id="{C58029C0-6BEF-BD1D-C769-EB0326D28415}"/>
              </a:ext>
            </a:extLst>
          </p:cNvPr>
          <p:cNvSpPr/>
          <p:nvPr/>
        </p:nvSpPr>
        <p:spPr>
          <a:xfrm>
            <a:off x="5427750" y="2571750"/>
            <a:ext cx="537867" cy="53786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5</a:t>
            </a:r>
            <a:endParaRPr lang="en-SG" sz="1800" dirty="0">
              <a:latin typeface="Montserrat SemiBold" pitchFamily="2" charset="0"/>
              <a:cs typeface="Poppins" panose="00000500000000000000" pitchFamily="2" charset="0"/>
            </a:endParaRPr>
          </a:p>
        </p:txBody>
      </p:sp>
      <p:sp>
        <p:nvSpPr>
          <p:cNvPr id="11" name="Rectangle 10">
            <a:extLst>
              <a:ext uri="{FF2B5EF4-FFF2-40B4-BE49-F238E27FC236}">
                <a16:creationId xmlns:a16="http://schemas.microsoft.com/office/drawing/2014/main" id="{98DA6C87-13F5-6FBC-EDEB-E9D852D1E3C0}"/>
              </a:ext>
            </a:extLst>
          </p:cNvPr>
          <p:cNvSpPr/>
          <p:nvPr/>
        </p:nvSpPr>
        <p:spPr>
          <a:xfrm>
            <a:off x="3506242" y="2571750"/>
            <a:ext cx="537867" cy="53786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4</a:t>
            </a:r>
            <a:endParaRPr lang="en-SG" sz="1800" dirty="0">
              <a:latin typeface="Montserrat SemiBold" pitchFamily="2" charset="0"/>
              <a:cs typeface="Poppins" panose="00000500000000000000" pitchFamily="2" charset="0"/>
            </a:endParaRPr>
          </a:p>
        </p:txBody>
      </p:sp>
      <p:sp>
        <p:nvSpPr>
          <p:cNvPr id="12" name="Rectangle 11">
            <a:extLst>
              <a:ext uri="{FF2B5EF4-FFF2-40B4-BE49-F238E27FC236}">
                <a16:creationId xmlns:a16="http://schemas.microsoft.com/office/drawing/2014/main" id="{AC67722D-7182-FC3E-F12E-DB6510C11619}"/>
              </a:ext>
            </a:extLst>
          </p:cNvPr>
          <p:cNvSpPr/>
          <p:nvPr/>
        </p:nvSpPr>
        <p:spPr>
          <a:xfrm>
            <a:off x="6708754" y="2571750"/>
            <a:ext cx="537867" cy="53786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a:t>
            </a:r>
            <a:endParaRPr lang="en-SG" sz="1800" dirty="0">
              <a:latin typeface="Montserrat SemiBold" pitchFamily="2" charset="0"/>
              <a:cs typeface="Poppins" panose="00000500000000000000" pitchFamily="2" charset="0"/>
            </a:endParaRPr>
          </a:p>
        </p:txBody>
      </p:sp>
      <p:sp>
        <p:nvSpPr>
          <p:cNvPr id="15" name="Rectangle 14">
            <a:extLst>
              <a:ext uri="{FF2B5EF4-FFF2-40B4-BE49-F238E27FC236}">
                <a16:creationId xmlns:a16="http://schemas.microsoft.com/office/drawing/2014/main" id="{3DBF7517-DAD1-DFF6-5216-72F92D00CF0C}"/>
              </a:ext>
            </a:extLst>
          </p:cNvPr>
          <p:cNvSpPr/>
          <p:nvPr/>
        </p:nvSpPr>
        <p:spPr>
          <a:xfrm>
            <a:off x="1584737"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1</a:t>
            </a:r>
            <a:endParaRPr lang="en-SG" dirty="0">
              <a:latin typeface="Montserrat SemiBold" pitchFamily="2" charset="0"/>
              <a:cs typeface="Poppins" panose="00000500000000000000" pitchFamily="2" charset="0"/>
            </a:endParaRPr>
          </a:p>
        </p:txBody>
      </p:sp>
      <p:sp>
        <p:nvSpPr>
          <p:cNvPr id="16" name="Rectangle 15">
            <a:extLst>
              <a:ext uri="{FF2B5EF4-FFF2-40B4-BE49-F238E27FC236}">
                <a16:creationId xmlns:a16="http://schemas.microsoft.com/office/drawing/2014/main" id="{86CB8A1D-BA8F-80DB-BE66-9EEE4BF2E9BD}"/>
              </a:ext>
            </a:extLst>
          </p:cNvPr>
          <p:cNvSpPr/>
          <p:nvPr/>
        </p:nvSpPr>
        <p:spPr>
          <a:xfrm>
            <a:off x="2225239"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2</a:t>
            </a:r>
            <a:endParaRPr lang="en-SG" dirty="0">
              <a:latin typeface="Montserrat SemiBold" pitchFamily="2" charset="0"/>
              <a:cs typeface="Poppins" panose="00000500000000000000" pitchFamily="2" charset="0"/>
            </a:endParaRPr>
          </a:p>
        </p:txBody>
      </p:sp>
      <p:sp>
        <p:nvSpPr>
          <p:cNvPr id="17" name="Rectangle 16">
            <a:extLst>
              <a:ext uri="{FF2B5EF4-FFF2-40B4-BE49-F238E27FC236}">
                <a16:creationId xmlns:a16="http://schemas.microsoft.com/office/drawing/2014/main" id="{23827A54-A42C-7068-8CF8-AB69D7FE4724}"/>
              </a:ext>
            </a:extLst>
          </p:cNvPr>
          <p:cNvSpPr/>
          <p:nvPr/>
        </p:nvSpPr>
        <p:spPr>
          <a:xfrm>
            <a:off x="2865742"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3</a:t>
            </a:r>
            <a:endParaRPr lang="en-SG" dirty="0">
              <a:latin typeface="Montserrat SemiBold" pitchFamily="2" charset="0"/>
              <a:cs typeface="Poppins" panose="00000500000000000000" pitchFamily="2" charset="0"/>
            </a:endParaRPr>
          </a:p>
        </p:txBody>
      </p:sp>
      <p:sp>
        <p:nvSpPr>
          <p:cNvPr id="18" name="Rectangle 17">
            <a:extLst>
              <a:ext uri="{FF2B5EF4-FFF2-40B4-BE49-F238E27FC236}">
                <a16:creationId xmlns:a16="http://schemas.microsoft.com/office/drawing/2014/main" id="{99282906-7D15-F8D9-BD6B-57B7EA3E4AAB}"/>
              </a:ext>
            </a:extLst>
          </p:cNvPr>
          <p:cNvSpPr/>
          <p:nvPr/>
        </p:nvSpPr>
        <p:spPr>
          <a:xfrm>
            <a:off x="3506243"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4</a:t>
            </a:r>
            <a:endParaRPr lang="en-SG" dirty="0">
              <a:latin typeface="Montserrat SemiBold" pitchFamily="2" charset="0"/>
              <a:cs typeface="Poppins" panose="00000500000000000000" pitchFamily="2" charset="0"/>
            </a:endParaRPr>
          </a:p>
        </p:txBody>
      </p:sp>
      <p:sp>
        <p:nvSpPr>
          <p:cNvPr id="19" name="Rectangle 18">
            <a:extLst>
              <a:ext uri="{FF2B5EF4-FFF2-40B4-BE49-F238E27FC236}">
                <a16:creationId xmlns:a16="http://schemas.microsoft.com/office/drawing/2014/main" id="{14EAF028-EBF7-975B-9758-2913FE5B2495}"/>
              </a:ext>
            </a:extLst>
          </p:cNvPr>
          <p:cNvSpPr/>
          <p:nvPr/>
        </p:nvSpPr>
        <p:spPr>
          <a:xfrm>
            <a:off x="4146745"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5</a:t>
            </a:r>
            <a:endParaRPr lang="en-SG" dirty="0">
              <a:latin typeface="Montserrat SemiBold" pitchFamily="2" charset="0"/>
              <a:cs typeface="Poppins" panose="00000500000000000000" pitchFamily="2" charset="0"/>
            </a:endParaRPr>
          </a:p>
        </p:txBody>
      </p:sp>
      <p:sp>
        <p:nvSpPr>
          <p:cNvPr id="20" name="Rectangle 19">
            <a:extLst>
              <a:ext uri="{FF2B5EF4-FFF2-40B4-BE49-F238E27FC236}">
                <a16:creationId xmlns:a16="http://schemas.microsoft.com/office/drawing/2014/main" id="{8E699B82-C801-9ADA-8BB7-B6A7A27E5A4C}"/>
              </a:ext>
            </a:extLst>
          </p:cNvPr>
          <p:cNvSpPr/>
          <p:nvPr/>
        </p:nvSpPr>
        <p:spPr>
          <a:xfrm>
            <a:off x="4787248"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6</a:t>
            </a:r>
            <a:endParaRPr lang="en-SG" dirty="0">
              <a:latin typeface="Montserrat SemiBold" pitchFamily="2" charset="0"/>
              <a:cs typeface="Poppins" panose="00000500000000000000" pitchFamily="2" charset="0"/>
            </a:endParaRPr>
          </a:p>
        </p:txBody>
      </p:sp>
      <p:sp>
        <p:nvSpPr>
          <p:cNvPr id="21" name="Rectangle 20">
            <a:extLst>
              <a:ext uri="{FF2B5EF4-FFF2-40B4-BE49-F238E27FC236}">
                <a16:creationId xmlns:a16="http://schemas.microsoft.com/office/drawing/2014/main" id="{7FE2549F-266C-44F8-F123-39F14DA230F3}"/>
              </a:ext>
            </a:extLst>
          </p:cNvPr>
          <p:cNvSpPr/>
          <p:nvPr/>
        </p:nvSpPr>
        <p:spPr>
          <a:xfrm>
            <a:off x="5427750"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7</a:t>
            </a:r>
            <a:endParaRPr lang="en-SG" dirty="0">
              <a:latin typeface="Montserrat SemiBold" pitchFamily="2" charset="0"/>
              <a:cs typeface="Poppins" panose="00000500000000000000" pitchFamily="2" charset="0"/>
            </a:endParaRPr>
          </a:p>
        </p:txBody>
      </p:sp>
      <p:sp>
        <p:nvSpPr>
          <p:cNvPr id="22" name="Rectangle 21">
            <a:extLst>
              <a:ext uri="{FF2B5EF4-FFF2-40B4-BE49-F238E27FC236}">
                <a16:creationId xmlns:a16="http://schemas.microsoft.com/office/drawing/2014/main" id="{AE63D30A-2B8A-1354-1ED2-B566FDEB3B05}"/>
              </a:ext>
            </a:extLst>
          </p:cNvPr>
          <p:cNvSpPr/>
          <p:nvPr/>
        </p:nvSpPr>
        <p:spPr>
          <a:xfrm>
            <a:off x="6068252"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8</a:t>
            </a:r>
            <a:endParaRPr lang="en-SG" dirty="0">
              <a:latin typeface="Montserrat SemiBold" pitchFamily="2" charset="0"/>
              <a:cs typeface="Poppins" panose="00000500000000000000" pitchFamily="2" charset="0"/>
            </a:endParaRPr>
          </a:p>
        </p:txBody>
      </p:sp>
      <p:sp>
        <p:nvSpPr>
          <p:cNvPr id="24" name="Rectangle 23">
            <a:extLst>
              <a:ext uri="{FF2B5EF4-FFF2-40B4-BE49-F238E27FC236}">
                <a16:creationId xmlns:a16="http://schemas.microsoft.com/office/drawing/2014/main" id="{DF026CFA-CCC2-90B2-89CC-2E96BAD28347}"/>
              </a:ext>
            </a:extLst>
          </p:cNvPr>
          <p:cNvSpPr/>
          <p:nvPr/>
        </p:nvSpPr>
        <p:spPr>
          <a:xfrm>
            <a:off x="6708754"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9</a:t>
            </a:r>
            <a:endParaRPr lang="en-SG" dirty="0">
              <a:latin typeface="Montserrat SemiBold" pitchFamily="2" charset="0"/>
              <a:cs typeface="Poppins" panose="00000500000000000000" pitchFamily="2" charset="0"/>
            </a:endParaRPr>
          </a:p>
        </p:txBody>
      </p:sp>
      <p:sp>
        <p:nvSpPr>
          <p:cNvPr id="25" name="Google Shape;336;p36">
            <a:extLst>
              <a:ext uri="{FF2B5EF4-FFF2-40B4-BE49-F238E27FC236}">
                <a16:creationId xmlns:a16="http://schemas.microsoft.com/office/drawing/2014/main" id="{6FEEFD88-4564-6F3D-B927-03C9B59CC0E5}"/>
              </a:ext>
            </a:extLst>
          </p:cNvPr>
          <p:cNvSpPr txBox="1">
            <a:spLocks/>
          </p:cNvSpPr>
          <p:nvPr/>
        </p:nvSpPr>
        <p:spPr>
          <a:xfrm>
            <a:off x="2476403" y="3663560"/>
            <a:ext cx="3860782"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1800" dirty="0">
                <a:latin typeface="Montserrat SemiBold" pitchFamily="2" charset="0"/>
              </a:rPr>
              <a:t>Repeat</a:t>
            </a:r>
          </a:p>
        </p:txBody>
      </p:sp>
    </p:spTree>
    <p:extLst>
      <p:ext uri="{BB962C8B-B14F-4D97-AF65-F5344CB8AC3E}">
        <p14:creationId xmlns:p14="http://schemas.microsoft.com/office/powerpoint/2010/main" val="5539205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400">
        <p159:morph option="byObject"/>
      </p:transition>
    </mc:Choice>
    <mc:Fallback>
      <p:transition>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91</a:t>
            </a:fld>
            <a:endParaRPr/>
          </a:p>
        </p:txBody>
      </p:sp>
      <p:sp>
        <p:nvSpPr>
          <p:cNvPr id="13" name="Title 12">
            <a:extLst>
              <a:ext uri="{FF2B5EF4-FFF2-40B4-BE49-F238E27FC236}">
                <a16:creationId xmlns:a16="http://schemas.microsoft.com/office/drawing/2014/main" id="{A5E0F86A-F246-0551-98A6-14650184858D}"/>
              </a:ext>
            </a:extLst>
          </p:cNvPr>
          <p:cNvSpPr>
            <a:spLocks noGrp="1"/>
          </p:cNvSpPr>
          <p:nvPr>
            <p:ph type="title" idx="3"/>
          </p:nvPr>
        </p:nvSpPr>
        <p:spPr/>
        <p:txBody>
          <a:bodyPr/>
          <a:lstStyle/>
          <a:p>
            <a:r>
              <a:rPr lang="en-SG" sz="2600" dirty="0"/>
              <a:t>3. The Missing Element</a:t>
            </a:r>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47890"/>
            <a:ext cx="754802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2000" dirty="0">
              <a:latin typeface="Montserrat SemiBold" pitchFamily="2" charset="0"/>
            </a:endParaRPr>
          </a:p>
        </p:txBody>
      </p:sp>
      <p:sp>
        <p:nvSpPr>
          <p:cNvPr id="23" name="Google Shape;336;p36">
            <a:extLst>
              <a:ext uri="{FF2B5EF4-FFF2-40B4-BE49-F238E27FC236}">
                <a16:creationId xmlns:a16="http://schemas.microsoft.com/office/drawing/2014/main" id="{57A5A28F-D1FD-63DA-2DAC-74BD28D1D7E9}"/>
              </a:ext>
            </a:extLst>
          </p:cNvPr>
          <p:cNvSpPr txBox="1">
            <a:spLocks/>
          </p:cNvSpPr>
          <p:nvPr/>
        </p:nvSpPr>
        <p:spPr>
          <a:xfrm>
            <a:off x="714000" y="1711990"/>
            <a:ext cx="68983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Can we do the same thing using O(1) space? i.e. in-place</a:t>
            </a:r>
          </a:p>
        </p:txBody>
      </p:sp>
      <p:sp>
        <p:nvSpPr>
          <p:cNvPr id="7" name="Google Shape;336;p36">
            <a:extLst>
              <a:ext uri="{FF2B5EF4-FFF2-40B4-BE49-F238E27FC236}">
                <a16:creationId xmlns:a16="http://schemas.microsoft.com/office/drawing/2014/main" id="{09F8C032-5DAA-3341-4CE6-F697EC738D28}"/>
              </a:ext>
            </a:extLst>
          </p:cNvPr>
          <p:cNvSpPr txBox="1">
            <a:spLocks/>
          </p:cNvSpPr>
          <p:nvPr/>
        </p:nvSpPr>
        <p:spPr>
          <a:xfrm>
            <a:off x="714000" y="1372400"/>
            <a:ext cx="1511040" cy="339590"/>
          </a:xfrm>
          <a:prstGeom prst="rect">
            <a:avLst/>
          </a:pr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1800" dirty="0">
                <a:latin typeface="Montserrat ExtraBold" pitchFamily="2" charset="0"/>
              </a:rPr>
              <a:t>Follow Up!</a:t>
            </a:r>
          </a:p>
        </p:txBody>
      </p:sp>
      <p:sp>
        <p:nvSpPr>
          <p:cNvPr id="2" name="Rectangle 1">
            <a:extLst>
              <a:ext uri="{FF2B5EF4-FFF2-40B4-BE49-F238E27FC236}">
                <a16:creationId xmlns:a16="http://schemas.microsoft.com/office/drawing/2014/main" id="{8296CAD4-5C45-0FE1-6222-6A93B6E53B75}"/>
              </a:ext>
            </a:extLst>
          </p:cNvPr>
          <p:cNvSpPr/>
          <p:nvPr/>
        </p:nvSpPr>
        <p:spPr>
          <a:xfrm>
            <a:off x="6068252" y="2571750"/>
            <a:ext cx="537867" cy="53786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8</a:t>
            </a:r>
            <a:endParaRPr lang="en-SG" sz="1800" dirty="0">
              <a:latin typeface="Montserrat SemiBold" pitchFamily="2" charset="0"/>
              <a:cs typeface="Poppins" panose="00000500000000000000" pitchFamily="2" charset="0"/>
            </a:endParaRPr>
          </a:p>
        </p:txBody>
      </p:sp>
      <p:sp>
        <p:nvSpPr>
          <p:cNvPr id="3" name="Rectangle 2">
            <a:extLst>
              <a:ext uri="{FF2B5EF4-FFF2-40B4-BE49-F238E27FC236}">
                <a16:creationId xmlns:a16="http://schemas.microsoft.com/office/drawing/2014/main" id="{F0ECF98C-7A47-F392-6842-2C4F46D3C8A3}"/>
              </a:ext>
            </a:extLst>
          </p:cNvPr>
          <p:cNvSpPr/>
          <p:nvPr/>
        </p:nvSpPr>
        <p:spPr>
          <a:xfrm>
            <a:off x="4146742" y="2571750"/>
            <a:ext cx="537867" cy="537867"/>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5</a:t>
            </a:r>
            <a:endParaRPr lang="en-SG" sz="1800" dirty="0">
              <a:latin typeface="Montserrat SemiBold" pitchFamily="2" charset="0"/>
              <a:cs typeface="Poppins" panose="00000500000000000000" pitchFamily="2" charset="0"/>
            </a:endParaRPr>
          </a:p>
        </p:txBody>
      </p:sp>
      <p:sp>
        <p:nvSpPr>
          <p:cNvPr id="4" name="Rectangle 3">
            <a:extLst>
              <a:ext uri="{FF2B5EF4-FFF2-40B4-BE49-F238E27FC236}">
                <a16:creationId xmlns:a16="http://schemas.microsoft.com/office/drawing/2014/main" id="{578B36CE-0F9B-00BC-C2F8-6624C7983637}"/>
              </a:ext>
            </a:extLst>
          </p:cNvPr>
          <p:cNvSpPr/>
          <p:nvPr/>
        </p:nvSpPr>
        <p:spPr>
          <a:xfrm>
            <a:off x="2865742" y="2571750"/>
            <a:ext cx="537867" cy="53786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3</a:t>
            </a:r>
            <a:endParaRPr lang="en-SG" sz="1800" dirty="0">
              <a:latin typeface="Montserrat SemiBold" pitchFamily="2" charset="0"/>
              <a:cs typeface="Poppins" panose="00000500000000000000" pitchFamily="2" charset="0"/>
            </a:endParaRPr>
          </a:p>
        </p:txBody>
      </p:sp>
      <p:sp>
        <p:nvSpPr>
          <p:cNvPr id="5" name="Rectangle 4">
            <a:extLst>
              <a:ext uri="{FF2B5EF4-FFF2-40B4-BE49-F238E27FC236}">
                <a16:creationId xmlns:a16="http://schemas.microsoft.com/office/drawing/2014/main" id="{C4CEA223-F3F7-5A5E-C97D-CF5F4786605F}"/>
              </a:ext>
            </a:extLst>
          </p:cNvPr>
          <p:cNvSpPr/>
          <p:nvPr/>
        </p:nvSpPr>
        <p:spPr>
          <a:xfrm>
            <a:off x="1584737" y="2571750"/>
            <a:ext cx="537867" cy="53786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3</a:t>
            </a:r>
            <a:endParaRPr lang="en-SG" sz="1800" dirty="0">
              <a:latin typeface="Montserrat SemiBold" pitchFamily="2" charset="0"/>
              <a:cs typeface="Poppins" panose="00000500000000000000" pitchFamily="2" charset="0"/>
            </a:endParaRPr>
          </a:p>
        </p:txBody>
      </p:sp>
      <p:sp>
        <p:nvSpPr>
          <p:cNvPr id="8" name="Rectangle 7">
            <a:extLst>
              <a:ext uri="{FF2B5EF4-FFF2-40B4-BE49-F238E27FC236}">
                <a16:creationId xmlns:a16="http://schemas.microsoft.com/office/drawing/2014/main" id="{A6FE5AEC-E5DF-3D98-9C7F-4C96B7CB281B}"/>
              </a:ext>
            </a:extLst>
          </p:cNvPr>
          <p:cNvSpPr/>
          <p:nvPr/>
        </p:nvSpPr>
        <p:spPr>
          <a:xfrm>
            <a:off x="2225040" y="2571750"/>
            <a:ext cx="537867" cy="53786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a:t>
            </a:r>
            <a:endParaRPr lang="en-SG" sz="1800" dirty="0">
              <a:latin typeface="Montserrat SemiBold" pitchFamily="2" charset="0"/>
              <a:cs typeface="Poppins" panose="00000500000000000000" pitchFamily="2" charset="0"/>
            </a:endParaRPr>
          </a:p>
        </p:txBody>
      </p:sp>
      <p:sp>
        <p:nvSpPr>
          <p:cNvPr id="9" name="Rectangle 8">
            <a:extLst>
              <a:ext uri="{FF2B5EF4-FFF2-40B4-BE49-F238E27FC236}">
                <a16:creationId xmlns:a16="http://schemas.microsoft.com/office/drawing/2014/main" id="{336EE277-107E-4BC6-106C-24F0F10CA313}"/>
              </a:ext>
            </a:extLst>
          </p:cNvPr>
          <p:cNvSpPr/>
          <p:nvPr/>
        </p:nvSpPr>
        <p:spPr>
          <a:xfrm>
            <a:off x="4787248" y="2571750"/>
            <a:ext cx="537867" cy="53786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1</a:t>
            </a:r>
            <a:endParaRPr lang="en-SG" sz="1800" dirty="0">
              <a:latin typeface="Montserrat SemiBold" pitchFamily="2" charset="0"/>
              <a:cs typeface="Poppins" panose="00000500000000000000" pitchFamily="2" charset="0"/>
            </a:endParaRPr>
          </a:p>
        </p:txBody>
      </p:sp>
      <p:sp>
        <p:nvSpPr>
          <p:cNvPr id="10" name="Rectangle 9">
            <a:extLst>
              <a:ext uri="{FF2B5EF4-FFF2-40B4-BE49-F238E27FC236}">
                <a16:creationId xmlns:a16="http://schemas.microsoft.com/office/drawing/2014/main" id="{C58029C0-6BEF-BD1D-C769-EB0326D28415}"/>
              </a:ext>
            </a:extLst>
          </p:cNvPr>
          <p:cNvSpPr/>
          <p:nvPr/>
        </p:nvSpPr>
        <p:spPr>
          <a:xfrm>
            <a:off x="5427750" y="2571750"/>
            <a:ext cx="537867" cy="53786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5</a:t>
            </a:r>
            <a:endParaRPr lang="en-SG" sz="1800" dirty="0">
              <a:latin typeface="Montserrat SemiBold" pitchFamily="2" charset="0"/>
              <a:cs typeface="Poppins" panose="00000500000000000000" pitchFamily="2" charset="0"/>
            </a:endParaRPr>
          </a:p>
        </p:txBody>
      </p:sp>
      <p:sp>
        <p:nvSpPr>
          <p:cNvPr id="11" name="Rectangle 10">
            <a:extLst>
              <a:ext uri="{FF2B5EF4-FFF2-40B4-BE49-F238E27FC236}">
                <a16:creationId xmlns:a16="http://schemas.microsoft.com/office/drawing/2014/main" id="{98DA6C87-13F5-6FBC-EDEB-E9D852D1E3C0}"/>
              </a:ext>
            </a:extLst>
          </p:cNvPr>
          <p:cNvSpPr/>
          <p:nvPr/>
        </p:nvSpPr>
        <p:spPr>
          <a:xfrm>
            <a:off x="3506242" y="2571750"/>
            <a:ext cx="537867" cy="53786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4</a:t>
            </a:r>
            <a:endParaRPr lang="en-SG" sz="1800" dirty="0">
              <a:latin typeface="Montserrat SemiBold" pitchFamily="2" charset="0"/>
              <a:cs typeface="Poppins" panose="00000500000000000000" pitchFamily="2" charset="0"/>
            </a:endParaRPr>
          </a:p>
        </p:txBody>
      </p:sp>
      <p:sp>
        <p:nvSpPr>
          <p:cNvPr id="12" name="Rectangle 11">
            <a:extLst>
              <a:ext uri="{FF2B5EF4-FFF2-40B4-BE49-F238E27FC236}">
                <a16:creationId xmlns:a16="http://schemas.microsoft.com/office/drawing/2014/main" id="{AC67722D-7182-FC3E-F12E-DB6510C11619}"/>
              </a:ext>
            </a:extLst>
          </p:cNvPr>
          <p:cNvSpPr/>
          <p:nvPr/>
        </p:nvSpPr>
        <p:spPr>
          <a:xfrm>
            <a:off x="6708754" y="2571750"/>
            <a:ext cx="537867" cy="53786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a:t>
            </a:r>
            <a:endParaRPr lang="en-SG" sz="1800" dirty="0">
              <a:latin typeface="Montserrat SemiBold" pitchFamily="2" charset="0"/>
              <a:cs typeface="Poppins" panose="00000500000000000000" pitchFamily="2" charset="0"/>
            </a:endParaRPr>
          </a:p>
        </p:txBody>
      </p:sp>
      <p:sp>
        <p:nvSpPr>
          <p:cNvPr id="15" name="Rectangle 14">
            <a:extLst>
              <a:ext uri="{FF2B5EF4-FFF2-40B4-BE49-F238E27FC236}">
                <a16:creationId xmlns:a16="http://schemas.microsoft.com/office/drawing/2014/main" id="{3DBF7517-DAD1-DFF6-5216-72F92D00CF0C}"/>
              </a:ext>
            </a:extLst>
          </p:cNvPr>
          <p:cNvSpPr/>
          <p:nvPr/>
        </p:nvSpPr>
        <p:spPr>
          <a:xfrm>
            <a:off x="1584737"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1</a:t>
            </a:r>
            <a:endParaRPr lang="en-SG" dirty="0">
              <a:latin typeface="Montserrat SemiBold" pitchFamily="2" charset="0"/>
              <a:cs typeface="Poppins" panose="00000500000000000000" pitchFamily="2" charset="0"/>
            </a:endParaRPr>
          </a:p>
        </p:txBody>
      </p:sp>
      <p:sp>
        <p:nvSpPr>
          <p:cNvPr id="16" name="Rectangle 15">
            <a:extLst>
              <a:ext uri="{FF2B5EF4-FFF2-40B4-BE49-F238E27FC236}">
                <a16:creationId xmlns:a16="http://schemas.microsoft.com/office/drawing/2014/main" id="{86CB8A1D-BA8F-80DB-BE66-9EEE4BF2E9BD}"/>
              </a:ext>
            </a:extLst>
          </p:cNvPr>
          <p:cNvSpPr/>
          <p:nvPr/>
        </p:nvSpPr>
        <p:spPr>
          <a:xfrm>
            <a:off x="2225239"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2</a:t>
            </a:r>
            <a:endParaRPr lang="en-SG" dirty="0">
              <a:latin typeface="Montserrat SemiBold" pitchFamily="2" charset="0"/>
              <a:cs typeface="Poppins" panose="00000500000000000000" pitchFamily="2" charset="0"/>
            </a:endParaRPr>
          </a:p>
        </p:txBody>
      </p:sp>
      <p:sp>
        <p:nvSpPr>
          <p:cNvPr id="17" name="Rectangle 16">
            <a:extLst>
              <a:ext uri="{FF2B5EF4-FFF2-40B4-BE49-F238E27FC236}">
                <a16:creationId xmlns:a16="http://schemas.microsoft.com/office/drawing/2014/main" id="{23827A54-A42C-7068-8CF8-AB69D7FE4724}"/>
              </a:ext>
            </a:extLst>
          </p:cNvPr>
          <p:cNvSpPr/>
          <p:nvPr/>
        </p:nvSpPr>
        <p:spPr>
          <a:xfrm>
            <a:off x="2865742"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3</a:t>
            </a:r>
            <a:endParaRPr lang="en-SG" dirty="0">
              <a:latin typeface="Montserrat SemiBold" pitchFamily="2" charset="0"/>
              <a:cs typeface="Poppins" panose="00000500000000000000" pitchFamily="2" charset="0"/>
            </a:endParaRPr>
          </a:p>
        </p:txBody>
      </p:sp>
      <p:sp>
        <p:nvSpPr>
          <p:cNvPr id="18" name="Rectangle 17">
            <a:extLst>
              <a:ext uri="{FF2B5EF4-FFF2-40B4-BE49-F238E27FC236}">
                <a16:creationId xmlns:a16="http://schemas.microsoft.com/office/drawing/2014/main" id="{99282906-7D15-F8D9-BD6B-57B7EA3E4AAB}"/>
              </a:ext>
            </a:extLst>
          </p:cNvPr>
          <p:cNvSpPr/>
          <p:nvPr/>
        </p:nvSpPr>
        <p:spPr>
          <a:xfrm>
            <a:off x="3506243"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4</a:t>
            </a:r>
            <a:endParaRPr lang="en-SG" dirty="0">
              <a:latin typeface="Montserrat SemiBold" pitchFamily="2" charset="0"/>
              <a:cs typeface="Poppins" panose="00000500000000000000" pitchFamily="2" charset="0"/>
            </a:endParaRPr>
          </a:p>
        </p:txBody>
      </p:sp>
      <p:sp>
        <p:nvSpPr>
          <p:cNvPr id="19" name="Rectangle 18">
            <a:extLst>
              <a:ext uri="{FF2B5EF4-FFF2-40B4-BE49-F238E27FC236}">
                <a16:creationId xmlns:a16="http://schemas.microsoft.com/office/drawing/2014/main" id="{14EAF028-EBF7-975B-9758-2913FE5B2495}"/>
              </a:ext>
            </a:extLst>
          </p:cNvPr>
          <p:cNvSpPr/>
          <p:nvPr/>
        </p:nvSpPr>
        <p:spPr>
          <a:xfrm>
            <a:off x="4146745"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5</a:t>
            </a:r>
            <a:endParaRPr lang="en-SG" dirty="0">
              <a:latin typeface="Montserrat SemiBold" pitchFamily="2" charset="0"/>
              <a:cs typeface="Poppins" panose="00000500000000000000" pitchFamily="2" charset="0"/>
            </a:endParaRPr>
          </a:p>
        </p:txBody>
      </p:sp>
      <p:sp>
        <p:nvSpPr>
          <p:cNvPr id="20" name="Rectangle 19">
            <a:extLst>
              <a:ext uri="{FF2B5EF4-FFF2-40B4-BE49-F238E27FC236}">
                <a16:creationId xmlns:a16="http://schemas.microsoft.com/office/drawing/2014/main" id="{8E699B82-C801-9ADA-8BB7-B6A7A27E5A4C}"/>
              </a:ext>
            </a:extLst>
          </p:cNvPr>
          <p:cNvSpPr/>
          <p:nvPr/>
        </p:nvSpPr>
        <p:spPr>
          <a:xfrm>
            <a:off x="4787248"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6</a:t>
            </a:r>
            <a:endParaRPr lang="en-SG" dirty="0">
              <a:latin typeface="Montserrat SemiBold" pitchFamily="2" charset="0"/>
              <a:cs typeface="Poppins" panose="00000500000000000000" pitchFamily="2" charset="0"/>
            </a:endParaRPr>
          </a:p>
        </p:txBody>
      </p:sp>
      <p:sp>
        <p:nvSpPr>
          <p:cNvPr id="21" name="Rectangle 20">
            <a:extLst>
              <a:ext uri="{FF2B5EF4-FFF2-40B4-BE49-F238E27FC236}">
                <a16:creationId xmlns:a16="http://schemas.microsoft.com/office/drawing/2014/main" id="{7FE2549F-266C-44F8-F123-39F14DA230F3}"/>
              </a:ext>
            </a:extLst>
          </p:cNvPr>
          <p:cNvSpPr/>
          <p:nvPr/>
        </p:nvSpPr>
        <p:spPr>
          <a:xfrm>
            <a:off x="5427750"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7</a:t>
            </a:r>
            <a:endParaRPr lang="en-SG" dirty="0">
              <a:latin typeface="Montserrat SemiBold" pitchFamily="2" charset="0"/>
              <a:cs typeface="Poppins" panose="00000500000000000000" pitchFamily="2" charset="0"/>
            </a:endParaRPr>
          </a:p>
        </p:txBody>
      </p:sp>
      <p:sp>
        <p:nvSpPr>
          <p:cNvPr id="22" name="Rectangle 21">
            <a:extLst>
              <a:ext uri="{FF2B5EF4-FFF2-40B4-BE49-F238E27FC236}">
                <a16:creationId xmlns:a16="http://schemas.microsoft.com/office/drawing/2014/main" id="{AE63D30A-2B8A-1354-1ED2-B566FDEB3B05}"/>
              </a:ext>
            </a:extLst>
          </p:cNvPr>
          <p:cNvSpPr/>
          <p:nvPr/>
        </p:nvSpPr>
        <p:spPr>
          <a:xfrm>
            <a:off x="6068252"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8</a:t>
            </a:r>
            <a:endParaRPr lang="en-SG" dirty="0">
              <a:latin typeface="Montserrat SemiBold" pitchFamily="2" charset="0"/>
              <a:cs typeface="Poppins" panose="00000500000000000000" pitchFamily="2" charset="0"/>
            </a:endParaRPr>
          </a:p>
        </p:txBody>
      </p:sp>
      <p:sp>
        <p:nvSpPr>
          <p:cNvPr id="24" name="Rectangle 23">
            <a:extLst>
              <a:ext uri="{FF2B5EF4-FFF2-40B4-BE49-F238E27FC236}">
                <a16:creationId xmlns:a16="http://schemas.microsoft.com/office/drawing/2014/main" id="{DF026CFA-CCC2-90B2-89CC-2E96BAD28347}"/>
              </a:ext>
            </a:extLst>
          </p:cNvPr>
          <p:cNvSpPr/>
          <p:nvPr/>
        </p:nvSpPr>
        <p:spPr>
          <a:xfrm>
            <a:off x="6708754"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9</a:t>
            </a:r>
            <a:endParaRPr lang="en-SG" dirty="0">
              <a:latin typeface="Montserrat SemiBold" pitchFamily="2" charset="0"/>
              <a:cs typeface="Poppins" panose="00000500000000000000" pitchFamily="2" charset="0"/>
            </a:endParaRPr>
          </a:p>
        </p:txBody>
      </p:sp>
      <p:sp>
        <p:nvSpPr>
          <p:cNvPr id="25" name="Google Shape;336;p36">
            <a:extLst>
              <a:ext uri="{FF2B5EF4-FFF2-40B4-BE49-F238E27FC236}">
                <a16:creationId xmlns:a16="http://schemas.microsoft.com/office/drawing/2014/main" id="{6FEEFD88-4564-6F3D-B927-03C9B59CC0E5}"/>
              </a:ext>
            </a:extLst>
          </p:cNvPr>
          <p:cNvSpPr txBox="1">
            <a:spLocks/>
          </p:cNvSpPr>
          <p:nvPr/>
        </p:nvSpPr>
        <p:spPr>
          <a:xfrm>
            <a:off x="2476403" y="3663560"/>
            <a:ext cx="3860782"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1800" dirty="0">
                <a:latin typeface="Montserrat SemiBold" pitchFamily="2" charset="0"/>
              </a:rPr>
              <a:t>Repeat</a:t>
            </a:r>
          </a:p>
        </p:txBody>
      </p:sp>
    </p:spTree>
    <p:extLst>
      <p:ext uri="{BB962C8B-B14F-4D97-AF65-F5344CB8AC3E}">
        <p14:creationId xmlns:p14="http://schemas.microsoft.com/office/powerpoint/2010/main" val="1767698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400">
        <p159:morph option="byObject"/>
      </p:transition>
    </mc:Choice>
    <mc:Fallback>
      <p:transition>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92</a:t>
            </a:fld>
            <a:endParaRPr/>
          </a:p>
        </p:txBody>
      </p:sp>
      <p:sp>
        <p:nvSpPr>
          <p:cNvPr id="13" name="Title 12">
            <a:extLst>
              <a:ext uri="{FF2B5EF4-FFF2-40B4-BE49-F238E27FC236}">
                <a16:creationId xmlns:a16="http://schemas.microsoft.com/office/drawing/2014/main" id="{A5E0F86A-F246-0551-98A6-14650184858D}"/>
              </a:ext>
            </a:extLst>
          </p:cNvPr>
          <p:cNvSpPr>
            <a:spLocks noGrp="1"/>
          </p:cNvSpPr>
          <p:nvPr>
            <p:ph type="title" idx="3"/>
          </p:nvPr>
        </p:nvSpPr>
        <p:spPr/>
        <p:txBody>
          <a:bodyPr/>
          <a:lstStyle/>
          <a:p>
            <a:r>
              <a:rPr lang="en-SG" sz="2600" dirty="0"/>
              <a:t>3. The Missing Element</a:t>
            </a:r>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47890"/>
            <a:ext cx="754802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2000" dirty="0">
              <a:latin typeface="Montserrat SemiBold" pitchFamily="2" charset="0"/>
            </a:endParaRPr>
          </a:p>
        </p:txBody>
      </p:sp>
      <p:sp>
        <p:nvSpPr>
          <p:cNvPr id="23" name="Google Shape;336;p36">
            <a:extLst>
              <a:ext uri="{FF2B5EF4-FFF2-40B4-BE49-F238E27FC236}">
                <a16:creationId xmlns:a16="http://schemas.microsoft.com/office/drawing/2014/main" id="{57A5A28F-D1FD-63DA-2DAC-74BD28D1D7E9}"/>
              </a:ext>
            </a:extLst>
          </p:cNvPr>
          <p:cNvSpPr txBox="1">
            <a:spLocks/>
          </p:cNvSpPr>
          <p:nvPr/>
        </p:nvSpPr>
        <p:spPr>
          <a:xfrm>
            <a:off x="714000" y="1711990"/>
            <a:ext cx="68983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Can we do the same thing using O(1) space? i.e. in-place</a:t>
            </a:r>
          </a:p>
        </p:txBody>
      </p:sp>
      <p:sp>
        <p:nvSpPr>
          <p:cNvPr id="7" name="Google Shape;336;p36">
            <a:extLst>
              <a:ext uri="{FF2B5EF4-FFF2-40B4-BE49-F238E27FC236}">
                <a16:creationId xmlns:a16="http://schemas.microsoft.com/office/drawing/2014/main" id="{09F8C032-5DAA-3341-4CE6-F697EC738D28}"/>
              </a:ext>
            </a:extLst>
          </p:cNvPr>
          <p:cNvSpPr txBox="1">
            <a:spLocks/>
          </p:cNvSpPr>
          <p:nvPr/>
        </p:nvSpPr>
        <p:spPr>
          <a:xfrm>
            <a:off x="714000" y="1372400"/>
            <a:ext cx="1511040" cy="339590"/>
          </a:xfrm>
          <a:prstGeom prst="rect">
            <a:avLst/>
          </a:pr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1800" dirty="0">
                <a:latin typeface="Montserrat ExtraBold" pitchFamily="2" charset="0"/>
              </a:rPr>
              <a:t>Follow Up!</a:t>
            </a:r>
          </a:p>
        </p:txBody>
      </p:sp>
      <p:sp>
        <p:nvSpPr>
          <p:cNvPr id="2" name="Rectangle 1">
            <a:extLst>
              <a:ext uri="{FF2B5EF4-FFF2-40B4-BE49-F238E27FC236}">
                <a16:creationId xmlns:a16="http://schemas.microsoft.com/office/drawing/2014/main" id="{8296CAD4-5C45-0FE1-6222-6A93B6E53B75}"/>
              </a:ext>
            </a:extLst>
          </p:cNvPr>
          <p:cNvSpPr/>
          <p:nvPr/>
        </p:nvSpPr>
        <p:spPr>
          <a:xfrm>
            <a:off x="6068252" y="2571750"/>
            <a:ext cx="537867" cy="53786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8</a:t>
            </a:r>
            <a:endParaRPr lang="en-SG" sz="1800" dirty="0">
              <a:latin typeface="Montserrat SemiBold" pitchFamily="2" charset="0"/>
              <a:cs typeface="Poppins" panose="00000500000000000000" pitchFamily="2" charset="0"/>
            </a:endParaRPr>
          </a:p>
        </p:txBody>
      </p:sp>
      <p:sp>
        <p:nvSpPr>
          <p:cNvPr id="3" name="Rectangle 2">
            <a:extLst>
              <a:ext uri="{FF2B5EF4-FFF2-40B4-BE49-F238E27FC236}">
                <a16:creationId xmlns:a16="http://schemas.microsoft.com/office/drawing/2014/main" id="{F0ECF98C-7A47-F392-6842-2C4F46D3C8A3}"/>
              </a:ext>
            </a:extLst>
          </p:cNvPr>
          <p:cNvSpPr/>
          <p:nvPr/>
        </p:nvSpPr>
        <p:spPr>
          <a:xfrm>
            <a:off x="4146742" y="2571750"/>
            <a:ext cx="537867" cy="53786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5</a:t>
            </a:r>
            <a:endParaRPr lang="en-SG" sz="1800" dirty="0">
              <a:latin typeface="Montserrat SemiBold" pitchFamily="2" charset="0"/>
              <a:cs typeface="Poppins" panose="00000500000000000000" pitchFamily="2" charset="0"/>
            </a:endParaRPr>
          </a:p>
        </p:txBody>
      </p:sp>
      <p:sp>
        <p:nvSpPr>
          <p:cNvPr id="4" name="Rectangle 3">
            <a:extLst>
              <a:ext uri="{FF2B5EF4-FFF2-40B4-BE49-F238E27FC236}">
                <a16:creationId xmlns:a16="http://schemas.microsoft.com/office/drawing/2014/main" id="{578B36CE-0F9B-00BC-C2F8-6624C7983637}"/>
              </a:ext>
            </a:extLst>
          </p:cNvPr>
          <p:cNvSpPr/>
          <p:nvPr/>
        </p:nvSpPr>
        <p:spPr>
          <a:xfrm>
            <a:off x="2865742" y="2571750"/>
            <a:ext cx="537867" cy="53786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3</a:t>
            </a:r>
            <a:endParaRPr lang="en-SG" sz="1800" dirty="0">
              <a:latin typeface="Montserrat SemiBold" pitchFamily="2" charset="0"/>
              <a:cs typeface="Poppins" panose="00000500000000000000" pitchFamily="2" charset="0"/>
            </a:endParaRPr>
          </a:p>
        </p:txBody>
      </p:sp>
      <p:sp>
        <p:nvSpPr>
          <p:cNvPr id="5" name="Rectangle 4">
            <a:extLst>
              <a:ext uri="{FF2B5EF4-FFF2-40B4-BE49-F238E27FC236}">
                <a16:creationId xmlns:a16="http://schemas.microsoft.com/office/drawing/2014/main" id="{C4CEA223-F3F7-5A5E-C97D-CF5F4786605F}"/>
              </a:ext>
            </a:extLst>
          </p:cNvPr>
          <p:cNvSpPr/>
          <p:nvPr/>
        </p:nvSpPr>
        <p:spPr>
          <a:xfrm>
            <a:off x="1584737" y="2571750"/>
            <a:ext cx="537867" cy="53786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3</a:t>
            </a:r>
            <a:endParaRPr lang="en-SG" sz="1800" dirty="0">
              <a:latin typeface="Montserrat SemiBold" pitchFamily="2" charset="0"/>
              <a:cs typeface="Poppins" panose="00000500000000000000" pitchFamily="2" charset="0"/>
            </a:endParaRPr>
          </a:p>
        </p:txBody>
      </p:sp>
      <p:sp>
        <p:nvSpPr>
          <p:cNvPr id="8" name="Rectangle 7">
            <a:extLst>
              <a:ext uri="{FF2B5EF4-FFF2-40B4-BE49-F238E27FC236}">
                <a16:creationId xmlns:a16="http://schemas.microsoft.com/office/drawing/2014/main" id="{A6FE5AEC-E5DF-3D98-9C7F-4C96B7CB281B}"/>
              </a:ext>
            </a:extLst>
          </p:cNvPr>
          <p:cNvSpPr/>
          <p:nvPr/>
        </p:nvSpPr>
        <p:spPr>
          <a:xfrm>
            <a:off x="2225040" y="2571750"/>
            <a:ext cx="537867" cy="53786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a:t>
            </a:r>
            <a:endParaRPr lang="en-SG" sz="1800" dirty="0">
              <a:latin typeface="Montserrat SemiBold" pitchFamily="2" charset="0"/>
              <a:cs typeface="Poppins" panose="00000500000000000000" pitchFamily="2" charset="0"/>
            </a:endParaRPr>
          </a:p>
        </p:txBody>
      </p:sp>
      <p:sp>
        <p:nvSpPr>
          <p:cNvPr id="9" name="Rectangle 8">
            <a:extLst>
              <a:ext uri="{FF2B5EF4-FFF2-40B4-BE49-F238E27FC236}">
                <a16:creationId xmlns:a16="http://schemas.microsoft.com/office/drawing/2014/main" id="{336EE277-107E-4BC6-106C-24F0F10CA313}"/>
              </a:ext>
            </a:extLst>
          </p:cNvPr>
          <p:cNvSpPr/>
          <p:nvPr/>
        </p:nvSpPr>
        <p:spPr>
          <a:xfrm>
            <a:off x="4787248" y="2571750"/>
            <a:ext cx="537867" cy="537867"/>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1</a:t>
            </a:r>
            <a:endParaRPr lang="en-SG" sz="1800" dirty="0">
              <a:latin typeface="Montserrat SemiBold" pitchFamily="2" charset="0"/>
              <a:cs typeface="Poppins" panose="00000500000000000000" pitchFamily="2" charset="0"/>
            </a:endParaRPr>
          </a:p>
        </p:txBody>
      </p:sp>
      <p:sp>
        <p:nvSpPr>
          <p:cNvPr id="10" name="Rectangle 9">
            <a:extLst>
              <a:ext uri="{FF2B5EF4-FFF2-40B4-BE49-F238E27FC236}">
                <a16:creationId xmlns:a16="http://schemas.microsoft.com/office/drawing/2014/main" id="{C58029C0-6BEF-BD1D-C769-EB0326D28415}"/>
              </a:ext>
            </a:extLst>
          </p:cNvPr>
          <p:cNvSpPr/>
          <p:nvPr/>
        </p:nvSpPr>
        <p:spPr>
          <a:xfrm>
            <a:off x="5427750" y="2571750"/>
            <a:ext cx="537867" cy="53786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5</a:t>
            </a:r>
            <a:endParaRPr lang="en-SG" sz="1800" dirty="0">
              <a:latin typeface="Montserrat SemiBold" pitchFamily="2" charset="0"/>
              <a:cs typeface="Poppins" panose="00000500000000000000" pitchFamily="2" charset="0"/>
            </a:endParaRPr>
          </a:p>
        </p:txBody>
      </p:sp>
      <p:sp>
        <p:nvSpPr>
          <p:cNvPr id="11" name="Rectangle 10">
            <a:extLst>
              <a:ext uri="{FF2B5EF4-FFF2-40B4-BE49-F238E27FC236}">
                <a16:creationId xmlns:a16="http://schemas.microsoft.com/office/drawing/2014/main" id="{98DA6C87-13F5-6FBC-EDEB-E9D852D1E3C0}"/>
              </a:ext>
            </a:extLst>
          </p:cNvPr>
          <p:cNvSpPr/>
          <p:nvPr/>
        </p:nvSpPr>
        <p:spPr>
          <a:xfrm>
            <a:off x="3506242" y="2571750"/>
            <a:ext cx="537867" cy="53786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4</a:t>
            </a:r>
            <a:endParaRPr lang="en-SG" sz="1800" dirty="0">
              <a:latin typeface="Montserrat SemiBold" pitchFamily="2" charset="0"/>
              <a:cs typeface="Poppins" panose="00000500000000000000" pitchFamily="2" charset="0"/>
            </a:endParaRPr>
          </a:p>
        </p:txBody>
      </p:sp>
      <p:sp>
        <p:nvSpPr>
          <p:cNvPr id="12" name="Rectangle 11">
            <a:extLst>
              <a:ext uri="{FF2B5EF4-FFF2-40B4-BE49-F238E27FC236}">
                <a16:creationId xmlns:a16="http://schemas.microsoft.com/office/drawing/2014/main" id="{AC67722D-7182-FC3E-F12E-DB6510C11619}"/>
              </a:ext>
            </a:extLst>
          </p:cNvPr>
          <p:cNvSpPr/>
          <p:nvPr/>
        </p:nvSpPr>
        <p:spPr>
          <a:xfrm>
            <a:off x="6708754" y="2571750"/>
            <a:ext cx="537867" cy="53786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a:t>
            </a:r>
            <a:endParaRPr lang="en-SG" sz="1800" dirty="0">
              <a:latin typeface="Montserrat SemiBold" pitchFamily="2" charset="0"/>
              <a:cs typeface="Poppins" panose="00000500000000000000" pitchFamily="2" charset="0"/>
            </a:endParaRPr>
          </a:p>
        </p:txBody>
      </p:sp>
      <p:sp>
        <p:nvSpPr>
          <p:cNvPr id="15" name="Rectangle 14">
            <a:extLst>
              <a:ext uri="{FF2B5EF4-FFF2-40B4-BE49-F238E27FC236}">
                <a16:creationId xmlns:a16="http://schemas.microsoft.com/office/drawing/2014/main" id="{3DBF7517-DAD1-DFF6-5216-72F92D00CF0C}"/>
              </a:ext>
            </a:extLst>
          </p:cNvPr>
          <p:cNvSpPr/>
          <p:nvPr/>
        </p:nvSpPr>
        <p:spPr>
          <a:xfrm>
            <a:off x="1584737"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1</a:t>
            </a:r>
            <a:endParaRPr lang="en-SG" dirty="0">
              <a:latin typeface="Montserrat SemiBold" pitchFamily="2" charset="0"/>
              <a:cs typeface="Poppins" panose="00000500000000000000" pitchFamily="2" charset="0"/>
            </a:endParaRPr>
          </a:p>
        </p:txBody>
      </p:sp>
      <p:sp>
        <p:nvSpPr>
          <p:cNvPr id="16" name="Rectangle 15">
            <a:extLst>
              <a:ext uri="{FF2B5EF4-FFF2-40B4-BE49-F238E27FC236}">
                <a16:creationId xmlns:a16="http://schemas.microsoft.com/office/drawing/2014/main" id="{86CB8A1D-BA8F-80DB-BE66-9EEE4BF2E9BD}"/>
              </a:ext>
            </a:extLst>
          </p:cNvPr>
          <p:cNvSpPr/>
          <p:nvPr/>
        </p:nvSpPr>
        <p:spPr>
          <a:xfrm>
            <a:off x="2225239"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2</a:t>
            </a:r>
            <a:endParaRPr lang="en-SG" dirty="0">
              <a:latin typeface="Montserrat SemiBold" pitchFamily="2" charset="0"/>
              <a:cs typeface="Poppins" panose="00000500000000000000" pitchFamily="2" charset="0"/>
            </a:endParaRPr>
          </a:p>
        </p:txBody>
      </p:sp>
      <p:sp>
        <p:nvSpPr>
          <p:cNvPr id="17" name="Rectangle 16">
            <a:extLst>
              <a:ext uri="{FF2B5EF4-FFF2-40B4-BE49-F238E27FC236}">
                <a16:creationId xmlns:a16="http://schemas.microsoft.com/office/drawing/2014/main" id="{23827A54-A42C-7068-8CF8-AB69D7FE4724}"/>
              </a:ext>
            </a:extLst>
          </p:cNvPr>
          <p:cNvSpPr/>
          <p:nvPr/>
        </p:nvSpPr>
        <p:spPr>
          <a:xfrm>
            <a:off x="2865742"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3</a:t>
            </a:r>
            <a:endParaRPr lang="en-SG" dirty="0">
              <a:latin typeface="Montserrat SemiBold" pitchFamily="2" charset="0"/>
              <a:cs typeface="Poppins" panose="00000500000000000000" pitchFamily="2" charset="0"/>
            </a:endParaRPr>
          </a:p>
        </p:txBody>
      </p:sp>
      <p:sp>
        <p:nvSpPr>
          <p:cNvPr id="18" name="Rectangle 17">
            <a:extLst>
              <a:ext uri="{FF2B5EF4-FFF2-40B4-BE49-F238E27FC236}">
                <a16:creationId xmlns:a16="http://schemas.microsoft.com/office/drawing/2014/main" id="{99282906-7D15-F8D9-BD6B-57B7EA3E4AAB}"/>
              </a:ext>
            </a:extLst>
          </p:cNvPr>
          <p:cNvSpPr/>
          <p:nvPr/>
        </p:nvSpPr>
        <p:spPr>
          <a:xfrm>
            <a:off x="3506243"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4</a:t>
            </a:r>
            <a:endParaRPr lang="en-SG" dirty="0">
              <a:latin typeface="Montserrat SemiBold" pitchFamily="2" charset="0"/>
              <a:cs typeface="Poppins" panose="00000500000000000000" pitchFamily="2" charset="0"/>
            </a:endParaRPr>
          </a:p>
        </p:txBody>
      </p:sp>
      <p:sp>
        <p:nvSpPr>
          <p:cNvPr id="19" name="Rectangle 18">
            <a:extLst>
              <a:ext uri="{FF2B5EF4-FFF2-40B4-BE49-F238E27FC236}">
                <a16:creationId xmlns:a16="http://schemas.microsoft.com/office/drawing/2014/main" id="{14EAF028-EBF7-975B-9758-2913FE5B2495}"/>
              </a:ext>
            </a:extLst>
          </p:cNvPr>
          <p:cNvSpPr/>
          <p:nvPr/>
        </p:nvSpPr>
        <p:spPr>
          <a:xfrm>
            <a:off x="4146745"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5</a:t>
            </a:r>
            <a:endParaRPr lang="en-SG" dirty="0">
              <a:latin typeface="Montserrat SemiBold" pitchFamily="2" charset="0"/>
              <a:cs typeface="Poppins" panose="00000500000000000000" pitchFamily="2" charset="0"/>
            </a:endParaRPr>
          </a:p>
        </p:txBody>
      </p:sp>
      <p:sp>
        <p:nvSpPr>
          <p:cNvPr id="20" name="Rectangle 19">
            <a:extLst>
              <a:ext uri="{FF2B5EF4-FFF2-40B4-BE49-F238E27FC236}">
                <a16:creationId xmlns:a16="http://schemas.microsoft.com/office/drawing/2014/main" id="{8E699B82-C801-9ADA-8BB7-B6A7A27E5A4C}"/>
              </a:ext>
            </a:extLst>
          </p:cNvPr>
          <p:cNvSpPr/>
          <p:nvPr/>
        </p:nvSpPr>
        <p:spPr>
          <a:xfrm>
            <a:off x="4787248"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6</a:t>
            </a:r>
            <a:endParaRPr lang="en-SG" dirty="0">
              <a:latin typeface="Montserrat SemiBold" pitchFamily="2" charset="0"/>
              <a:cs typeface="Poppins" panose="00000500000000000000" pitchFamily="2" charset="0"/>
            </a:endParaRPr>
          </a:p>
        </p:txBody>
      </p:sp>
      <p:sp>
        <p:nvSpPr>
          <p:cNvPr id="21" name="Rectangle 20">
            <a:extLst>
              <a:ext uri="{FF2B5EF4-FFF2-40B4-BE49-F238E27FC236}">
                <a16:creationId xmlns:a16="http://schemas.microsoft.com/office/drawing/2014/main" id="{7FE2549F-266C-44F8-F123-39F14DA230F3}"/>
              </a:ext>
            </a:extLst>
          </p:cNvPr>
          <p:cNvSpPr/>
          <p:nvPr/>
        </p:nvSpPr>
        <p:spPr>
          <a:xfrm>
            <a:off x="5427750"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7</a:t>
            </a:r>
            <a:endParaRPr lang="en-SG" dirty="0">
              <a:latin typeface="Montserrat SemiBold" pitchFamily="2" charset="0"/>
              <a:cs typeface="Poppins" panose="00000500000000000000" pitchFamily="2" charset="0"/>
            </a:endParaRPr>
          </a:p>
        </p:txBody>
      </p:sp>
      <p:sp>
        <p:nvSpPr>
          <p:cNvPr id="22" name="Rectangle 21">
            <a:extLst>
              <a:ext uri="{FF2B5EF4-FFF2-40B4-BE49-F238E27FC236}">
                <a16:creationId xmlns:a16="http://schemas.microsoft.com/office/drawing/2014/main" id="{AE63D30A-2B8A-1354-1ED2-B566FDEB3B05}"/>
              </a:ext>
            </a:extLst>
          </p:cNvPr>
          <p:cNvSpPr/>
          <p:nvPr/>
        </p:nvSpPr>
        <p:spPr>
          <a:xfrm>
            <a:off x="6068252"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8</a:t>
            </a:r>
            <a:endParaRPr lang="en-SG" dirty="0">
              <a:latin typeface="Montserrat SemiBold" pitchFamily="2" charset="0"/>
              <a:cs typeface="Poppins" panose="00000500000000000000" pitchFamily="2" charset="0"/>
            </a:endParaRPr>
          </a:p>
        </p:txBody>
      </p:sp>
      <p:sp>
        <p:nvSpPr>
          <p:cNvPr id="24" name="Rectangle 23">
            <a:extLst>
              <a:ext uri="{FF2B5EF4-FFF2-40B4-BE49-F238E27FC236}">
                <a16:creationId xmlns:a16="http://schemas.microsoft.com/office/drawing/2014/main" id="{DF026CFA-CCC2-90B2-89CC-2E96BAD28347}"/>
              </a:ext>
            </a:extLst>
          </p:cNvPr>
          <p:cNvSpPr/>
          <p:nvPr/>
        </p:nvSpPr>
        <p:spPr>
          <a:xfrm>
            <a:off x="6708754"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9</a:t>
            </a:r>
            <a:endParaRPr lang="en-SG" dirty="0">
              <a:latin typeface="Montserrat SemiBold" pitchFamily="2" charset="0"/>
              <a:cs typeface="Poppins" panose="00000500000000000000" pitchFamily="2" charset="0"/>
            </a:endParaRPr>
          </a:p>
        </p:txBody>
      </p:sp>
      <p:sp>
        <p:nvSpPr>
          <p:cNvPr id="25" name="Google Shape;336;p36">
            <a:extLst>
              <a:ext uri="{FF2B5EF4-FFF2-40B4-BE49-F238E27FC236}">
                <a16:creationId xmlns:a16="http://schemas.microsoft.com/office/drawing/2014/main" id="{6FEEFD88-4564-6F3D-B927-03C9B59CC0E5}"/>
              </a:ext>
            </a:extLst>
          </p:cNvPr>
          <p:cNvSpPr txBox="1">
            <a:spLocks/>
          </p:cNvSpPr>
          <p:nvPr/>
        </p:nvSpPr>
        <p:spPr>
          <a:xfrm>
            <a:off x="2476403" y="3663560"/>
            <a:ext cx="3860782"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1800" dirty="0">
                <a:latin typeface="Montserrat SemiBold" pitchFamily="2" charset="0"/>
              </a:rPr>
              <a:t>Repeat</a:t>
            </a:r>
          </a:p>
        </p:txBody>
      </p:sp>
    </p:spTree>
    <p:extLst>
      <p:ext uri="{BB962C8B-B14F-4D97-AF65-F5344CB8AC3E}">
        <p14:creationId xmlns:p14="http://schemas.microsoft.com/office/powerpoint/2010/main" val="276720083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400">
        <p159:morph option="byObject"/>
      </p:transition>
    </mc:Choice>
    <mc:Fallback>
      <p:transition>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93</a:t>
            </a:fld>
            <a:endParaRPr/>
          </a:p>
        </p:txBody>
      </p:sp>
      <p:sp>
        <p:nvSpPr>
          <p:cNvPr id="13" name="Title 12">
            <a:extLst>
              <a:ext uri="{FF2B5EF4-FFF2-40B4-BE49-F238E27FC236}">
                <a16:creationId xmlns:a16="http://schemas.microsoft.com/office/drawing/2014/main" id="{A5E0F86A-F246-0551-98A6-14650184858D}"/>
              </a:ext>
            </a:extLst>
          </p:cNvPr>
          <p:cNvSpPr>
            <a:spLocks noGrp="1"/>
          </p:cNvSpPr>
          <p:nvPr>
            <p:ph type="title" idx="3"/>
          </p:nvPr>
        </p:nvSpPr>
        <p:spPr/>
        <p:txBody>
          <a:bodyPr/>
          <a:lstStyle/>
          <a:p>
            <a:r>
              <a:rPr lang="en-SG" sz="2600" dirty="0"/>
              <a:t>3. The Missing Element</a:t>
            </a:r>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47890"/>
            <a:ext cx="754802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2000" dirty="0">
              <a:latin typeface="Montserrat SemiBold" pitchFamily="2" charset="0"/>
            </a:endParaRPr>
          </a:p>
        </p:txBody>
      </p:sp>
      <p:sp>
        <p:nvSpPr>
          <p:cNvPr id="23" name="Google Shape;336;p36">
            <a:extLst>
              <a:ext uri="{FF2B5EF4-FFF2-40B4-BE49-F238E27FC236}">
                <a16:creationId xmlns:a16="http://schemas.microsoft.com/office/drawing/2014/main" id="{57A5A28F-D1FD-63DA-2DAC-74BD28D1D7E9}"/>
              </a:ext>
            </a:extLst>
          </p:cNvPr>
          <p:cNvSpPr txBox="1">
            <a:spLocks/>
          </p:cNvSpPr>
          <p:nvPr/>
        </p:nvSpPr>
        <p:spPr>
          <a:xfrm>
            <a:off x="714000" y="1711990"/>
            <a:ext cx="68983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Can we do the same thing using O(1) space? i.e. in-place</a:t>
            </a:r>
          </a:p>
        </p:txBody>
      </p:sp>
      <p:sp>
        <p:nvSpPr>
          <p:cNvPr id="7" name="Google Shape;336;p36">
            <a:extLst>
              <a:ext uri="{FF2B5EF4-FFF2-40B4-BE49-F238E27FC236}">
                <a16:creationId xmlns:a16="http://schemas.microsoft.com/office/drawing/2014/main" id="{09F8C032-5DAA-3341-4CE6-F697EC738D28}"/>
              </a:ext>
            </a:extLst>
          </p:cNvPr>
          <p:cNvSpPr txBox="1">
            <a:spLocks/>
          </p:cNvSpPr>
          <p:nvPr/>
        </p:nvSpPr>
        <p:spPr>
          <a:xfrm>
            <a:off x="714000" y="1372400"/>
            <a:ext cx="1511040" cy="339590"/>
          </a:xfrm>
          <a:prstGeom prst="rect">
            <a:avLst/>
          </a:pr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1800" dirty="0">
                <a:latin typeface="Montserrat ExtraBold" pitchFamily="2" charset="0"/>
              </a:rPr>
              <a:t>Follow Up!</a:t>
            </a:r>
          </a:p>
        </p:txBody>
      </p:sp>
      <p:sp>
        <p:nvSpPr>
          <p:cNvPr id="2" name="Rectangle 1">
            <a:extLst>
              <a:ext uri="{FF2B5EF4-FFF2-40B4-BE49-F238E27FC236}">
                <a16:creationId xmlns:a16="http://schemas.microsoft.com/office/drawing/2014/main" id="{8296CAD4-5C45-0FE1-6222-6A93B6E53B75}"/>
              </a:ext>
            </a:extLst>
          </p:cNvPr>
          <p:cNvSpPr/>
          <p:nvPr/>
        </p:nvSpPr>
        <p:spPr>
          <a:xfrm>
            <a:off x="6068252" y="2571750"/>
            <a:ext cx="537867" cy="53786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8</a:t>
            </a:r>
            <a:endParaRPr lang="en-SG" sz="1800" dirty="0">
              <a:latin typeface="Montserrat SemiBold" pitchFamily="2" charset="0"/>
              <a:cs typeface="Poppins" panose="00000500000000000000" pitchFamily="2" charset="0"/>
            </a:endParaRPr>
          </a:p>
        </p:txBody>
      </p:sp>
      <p:sp>
        <p:nvSpPr>
          <p:cNvPr id="3" name="Rectangle 2">
            <a:extLst>
              <a:ext uri="{FF2B5EF4-FFF2-40B4-BE49-F238E27FC236}">
                <a16:creationId xmlns:a16="http://schemas.microsoft.com/office/drawing/2014/main" id="{F0ECF98C-7A47-F392-6842-2C4F46D3C8A3}"/>
              </a:ext>
            </a:extLst>
          </p:cNvPr>
          <p:cNvSpPr/>
          <p:nvPr/>
        </p:nvSpPr>
        <p:spPr>
          <a:xfrm>
            <a:off x="4146742" y="2571750"/>
            <a:ext cx="537867" cy="53786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5</a:t>
            </a:r>
            <a:endParaRPr lang="en-SG" sz="1800" dirty="0">
              <a:latin typeface="Montserrat SemiBold" pitchFamily="2" charset="0"/>
              <a:cs typeface="Poppins" panose="00000500000000000000" pitchFamily="2" charset="0"/>
            </a:endParaRPr>
          </a:p>
        </p:txBody>
      </p:sp>
      <p:sp>
        <p:nvSpPr>
          <p:cNvPr id="4" name="Rectangle 3">
            <a:extLst>
              <a:ext uri="{FF2B5EF4-FFF2-40B4-BE49-F238E27FC236}">
                <a16:creationId xmlns:a16="http://schemas.microsoft.com/office/drawing/2014/main" id="{578B36CE-0F9B-00BC-C2F8-6624C7983637}"/>
              </a:ext>
            </a:extLst>
          </p:cNvPr>
          <p:cNvSpPr/>
          <p:nvPr/>
        </p:nvSpPr>
        <p:spPr>
          <a:xfrm>
            <a:off x="2865742" y="2571750"/>
            <a:ext cx="537867" cy="53786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3</a:t>
            </a:r>
            <a:endParaRPr lang="en-SG" sz="1800" dirty="0">
              <a:latin typeface="Montserrat SemiBold" pitchFamily="2" charset="0"/>
              <a:cs typeface="Poppins" panose="00000500000000000000" pitchFamily="2" charset="0"/>
            </a:endParaRPr>
          </a:p>
        </p:txBody>
      </p:sp>
      <p:sp>
        <p:nvSpPr>
          <p:cNvPr id="5" name="Rectangle 4">
            <a:extLst>
              <a:ext uri="{FF2B5EF4-FFF2-40B4-BE49-F238E27FC236}">
                <a16:creationId xmlns:a16="http://schemas.microsoft.com/office/drawing/2014/main" id="{C4CEA223-F3F7-5A5E-C97D-CF5F4786605F}"/>
              </a:ext>
            </a:extLst>
          </p:cNvPr>
          <p:cNvSpPr/>
          <p:nvPr/>
        </p:nvSpPr>
        <p:spPr>
          <a:xfrm>
            <a:off x="4787242" y="2571750"/>
            <a:ext cx="537867" cy="53786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3</a:t>
            </a:r>
            <a:endParaRPr lang="en-SG" sz="1800" dirty="0">
              <a:latin typeface="Montserrat SemiBold" pitchFamily="2" charset="0"/>
              <a:cs typeface="Poppins" panose="00000500000000000000" pitchFamily="2" charset="0"/>
            </a:endParaRPr>
          </a:p>
        </p:txBody>
      </p:sp>
      <p:sp>
        <p:nvSpPr>
          <p:cNvPr id="8" name="Rectangle 7">
            <a:extLst>
              <a:ext uri="{FF2B5EF4-FFF2-40B4-BE49-F238E27FC236}">
                <a16:creationId xmlns:a16="http://schemas.microsoft.com/office/drawing/2014/main" id="{A6FE5AEC-E5DF-3D98-9C7F-4C96B7CB281B}"/>
              </a:ext>
            </a:extLst>
          </p:cNvPr>
          <p:cNvSpPr/>
          <p:nvPr/>
        </p:nvSpPr>
        <p:spPr>
          <a:xfrm>
            <a:off x="2225040" y="2571750"/>
            <a:ext cx="537867" cy="53786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a:t>
            </a:r>
            <a:endParaRPr lang="en-SG" sz="1800" dirty="0">
              <a:latin typeface="Montserrat SemiBold" pitchFamily="2" charset="0"/>
              <a:cs typeface="Poppins" panose="00000500000000000000" pitchFamily="2" charset="0"/>
            </a:endParaRPr>
          </a:p>
        </p:txBody>
      </p:sp>
      <p:sp>
        <p:nvSpPr>
          <p:cNvPr id="9" name="Rectangle 8">
            <a:extLst>
              <a:ext uri="{FF2B5EF4-FFF2-40B4-BE49-F238E27FC236}">
                <a16:creationId xmlns:a16="http://schemas.microsoft.com/office/drawing/2014/main" id="{336EE277-107E-4BC6-106C-24F0F10CA313}"/>
              </a:ext>
            </a:extLst>
          </p:cNvPr>
          <p:cNvSpPr/>
          <p:nvPr/>
        </p:nvSpPr>
        <p:spPr>
          <a:xfrm>
            <a:off x="1584737" y="2571750"/>
            <a:ext cx="537867" cy="537867"/>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1</a:t>
            </a:r>
            <a:endParaRPr lang="en-SG" sz="1800" dirty="0">
              <a:latin typeface="Montserrat SemiBold" pitchFamily="2" charset="0"/>
              <a:cs typeface="Poppins" panose="00000500000000000000" pitchFamily="2" charset="0"/>
            </a:endParaRPr>
          </a:p>
        </p:txBody>
      </p:sp>
      <p:sp>
        <p:nvSpPr>
          <p:cNvPr id="10" name="Rectangle 9">
            <a:extLst>
              <a:ext uri="{FF2B5EF4-FFF2-40B4-BE49-F238E27FC236}">
                <a16:creationId xmlns:a16="http://schemas.microsoft.com/office/drawing/2014/main" id="{C58029C0-6BEF-BD1D-C769-EB0326D28415}"/>
              </a:ext>
            </a:extLst>
          </p:cNvPr>
          <p:cNvSpPr/>
          <p:nvPr/>
        </p:nvSpPr>
        <p:spPr>
          <a:xfrm>
            <a:off x="5427750" y="2571750"/>
            <a:ext cx="537867" cy="53786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5</a:t>
            </a:r>
            <a:endParaRPr lang="en-SG" sz="1800" dirty="0">
              <a:latin typeface="Montserrat SemiBold" pitchFamily="2" charset="0"/>
              <a:cs typeface="Poppins" panose="00000500000000000000" pitchFamily="2" charset="0"/>
            </a:endParaRPr>
          </a:p>
        </p:txBody>
      </p:sp>
      <p:sp>
        <p:nvSpPr>
          <p:cNvPr id="11" name="Rectangle 10">
            <a:extLst>
              <a:ext uri="{FF2B5EF4-FFF2-40B4-BE49-F238E27FC236}">
                <a16:creationId xmlns:a16="http://schemas.microsoft.com/office/drawing/2014/main" id="{98DA6C87-13F5-6FBC-EDEB-E9D852D1E3C0}"/>
              </a:ext>
            </a:extLst>
          </p:cNvPr>
          <p:cNvSpPr/>
          <p:nvPr/>
        </p:nvSpPr>
        <p:spPr>
          <a:xfrm>
            <a:off x="3506242" y="2571750"/>
            <a:ext cx="537867" cy="53786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4</a:t>
            </a:r>
            <a:endParaRPr lang="en-SG" sz="1800" dirty="0">
              <a:latin typeface="Montserrat SemiBold" pitchFamily="2" charset="0"/>
              <a:cs typeface="Poppins" panose="00000500000000000000" pitchFamily="2" charset="0"/>
            </a:endParaRPr>
          </a:p>
        </p:txBody>
      </p:sp>
      <p:sp>
        <p:nvSpPr>
          <p:cNvPr id="12" name="Rectangle 11">
            <a:extLst>
              <a:ext uri="{FF2B5EF4-FFF2-40B4-BE49-F238E27FC236}">
                <a16:creationId xmlns:a16="http://schemas.microsoft.com/office/drawing/2014/main" id="{AC67722D-7182-FC3E-F12E-DB6510C11619}"/>
              </a:ext>
            </a:extLst>
          </p:cNvPr>
          <p:cNvSpPr/>
          <p:nvPr/>
        </p:nvSpPr>
        <p:spPr>
          <a:xfrm>
            <a:off x="6708754" y="2571750"/>
            <a:ext cx="537867" cy="53786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a:t>
            </a:r>
            <a:endParaRPr lang="en-SG" sz="1800" dirty="0">
              <a:latin typeface="Montserrat SemiBold" pitchFamily="2" charset="0"/>
              <a:cs typeface="Poppins" panose="00000500000000000000" pitchFamily="2" charset="0"/>
            </a:endParaRPr>
          </a:p>
        </p:txBody>
      </p:sp>
      <p:sp>
        <p:nvSpPr>
          <p:cNvPr id="15" name="Rectangle 14">
            <a:extLst>
              <a:ext uri="{FF2B5EF4-FFF2-40B4-BE49-F238E27FC236}">
                <a16:creationId xmlns:a16="http://schemas.microsoft.com/office/drawing/2014/main" id="{3DBF7517-DAD1-DFF6-5216-72F92D00CF0C}"/>
              </a:ext>
            </a:extLst>
          </p:cNvPr>
          <p:cNvSpPr/>
          <p:nvPr/>
        </p:nvSpPr>
        <p:spPr>
          <a:xfrm>
            <a:off x="1584737"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1</a:t>
            </a:r>
            <a:endParaRPr lang="en-SG" dirty="0">
              <a:latin typeface="Montserrat SemiBold" pitchFamily="2" charset="0"/>
              <a:cs typeface="Poppins" panose="00000500000000000000" pitchFamily="2" charset="0"/>
            </a:endParaRPr>
          </a:p>
        </p:txBody>
      </p:sp>
      <p:sp>
        <p:nvSpPr>
          <p:cNvPr id="16" name="Rectangle 15">
            <a:extLst>
              <a:ext uri="{FF2B5EF4-FFF2-40B4-BE49-F238E27FC236}">
                <a16:creationId xmlns:a16="http://schemas.microsoft.com/office/drawing/2014/main" id="{86CB8A1D-BA8F-80DB-BE66-9EEE4BF2E9BD}"/>
              </a:ext>
            </a:extLst>
          </p:cNvPr>
          <p:cNvSpPr/>
          <p:nvPr/>
        </p:nvSpPr>
        <p:spPr>
          <a:xfrm>
            <a:off x="2225239"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2</a:t>
            </a:r>
            <a:endParaRPr lang="en-SG" dirty="0">
              <a:latin typeface="Montserrat SemiBold" pitchFamily="2" charset="0"/>
              <a:cs typeface="Poppins" panose="00000500000000000000" pitchFamily="2" charset="0"/>
            </a:endParaRPr>
          </a:p>
        </p:txBody>
      </p:sp>
      <p:sp>
        <p:nvSpPr>
          <p:cNvPr id="17" name="Rectangle 16">
            <a:extLst>
              <a:ext uri="{FF2B5EF4-FFF2-40B4-BE49-F238E27FC236}">
                <a16:creationId xmlns:a16="http://schemas.microsoft.com/office/drawing/2014/main" id="{23827A54-A42C-7068-8CF8-AB69D7FE4724}"/>
              </a:ext>
            </a:extLst>
          </p:cNvPr>
          <p:cNvSpPr/>
          <p:nvPr/>
        </p:nvSpPr>
        <p:spPr>
          <a:xfrm>
            <a:off x="2865742"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3</a:t>
            </a:r>
            <a:endParaRPr lang="en-SG" dirty="0">
              <a:latin typeface="Montserrat SemiBold" pitchFamily="2" charset="0"/>
              <a:cs typeface="Poppins" panose="00000500000000000000" pitchFamily="2" charset="0"/>
            </a:endParaRPr>
          </a:p>
        </p:txBody>
      </p:sp>
      <p:sp>
        <p:nvSpPr>
          <p:cNvPr id="18" name="Rectangle 17">
            <a:extLst>
              <a:ext uri="{FF2B5EF4-FFF2-40B4-BE49-F238E27FC236}">
                <a16:creationId xmlns:a16="http://schemas.microsoft.com/office/drawing/2014/main" id="{99282906-7D15-F8D9-BD6B-57B7EA3E4AAB}"/>
              </a:ext>
            </a:extLst>
          </p:cNvPr>
          <p:cNvSpPr/>
          <p:nvPr/>
        </p:nvSpPr>
        <p:spPr>
          <a:xfrm>
            <a:off x="3506243"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4</a:t>
            </a:r>
            <a:endParaRPr lang="en-SG" dirty="0">
              <a:latin typeface="Montserrat SemiBold" pitchFamily="2" charset="0"/>
              <a:cs typeface="Poppins" panose="00000500000000000000" pitchFamily="2" charset="0"/>
            </a:endParaRPr>
          </a:p>
        </p:txBody>
      </p:sp>
      <p:sp>
        <p:nvSpPr>
          <p:cNvPr id="19" name="Rectangle 18">
            <a:extLst>
              <a:ext uri="{FF2B5EF4-FFF2-40B4-BE49-F238E27FC236}">
                <a16:creationId xmlns:a16="http://schemas.microsoft.com/office/drawing/2014/main" id="{14EAF028-EBF7-975B-9758-2913FE5B2495}"/>
              </a:ext>
            </a:extLst>
          </p:cNvPr>
          <p:cNvSpPr/>
          <p:nvPr/>
        </p:nvSpPr>
        <p:spPr>
          <a:xfrm>
            <a:off x="4146745"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5</a:t>
            </a:r>
            <a:endParaRPr lang="en-SG" dirty="0">
              <a:latin typeface="Montserrat SemiBold" pitchFamily="2" charset="0"/>
              <a:cs typeface="Poppins" panose="00000500000000000000" pitchFamily="2" charset="0"/>
            </a:endParaRPr>
          </a:p>
        </p:txBody>
      </p:sp>
      <p:sp>
        <p:nvSpPr>
          <p:cNvPr id="20" name="Rectangle 19">
            <a:extLst>
              <a:ext uri="{FF2B5EF4-FFF2-40B4-BE49-F238E27FC236}">
                <a16:creationId xmlns:a16="http://schemas.microsoft.com/office/drawing/2014/main" id="{8E699B82-C801-9ADA-8BB7-B6A7A27E5A4C}"/>
              </a:ext>
            </a:extLst>
          </p:cNvPr>
          <p:cNvSpPr/>
          <p:nvPr/>
        </p:nvSpPr>
        <p:spPr>
          <a:xfrm>
            <a:off x="4787248"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6</a:t>
            </a:r>
            <a:endParaRPr lang="en-SG" dirty="0">
              <a:latin typeface="Montserrat SemiBold" pitchFamily="2" charset="0"/>
              <a:cs typeface="Poppins" panose="00000500000000000000" pitchFamily="2" charset="0"/>
            </a:endParaRPr>
          </a:p>
        </p:txBody>
      </p:sp>
      <p:sp>
        <p:nvSpPr>
          <p:cNvPr id="21" name="Rectangle 20">
            <a:extLst>
              <a:ext uri="{FF2B5EF4-FFF2-40B4-BE49-F238E27FC236}">
                <a16:creationId xmlns:a16="http://schemas.microsoft.com/office/drawing/2014/main" id="{7FE2549F-266C-44F8-F123-39F14DA230F3}"/>
              </a:ext>
            </a:extLst>
          </p:cNvPr>
          <p:cNvSpPr/>
          <p:nvPr/>
        </p:nvSpPr>
        <p:spPr>
          <a:xfrm>
            <a:off x="5427750"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7</a:t>
            </a:r>
            <a:endParaRPr lang="en-SG" dirty="0">
              <a:latin typeface="Montserrat SemiBold" pitchFamily="2" charset="0"/>
              <a:cs typeface="Poppins" panose="00000500000000000000" pitchFamily="2" charset="0"/>
            </a:endParaRPr>
          </a:p>
        </p:txBody>
      </p:sp>
      <p:sp>
        <p:nvSpPr>
          <p:cNvPr id="22" name="Rectangle 21">
            <a:extLst>
              <a:ext uri="{FF2B5EF4-FFF2-40B4-BE49-F238E27FC236}">
                <a16:creationId xmlns:a16="http://schemas.microsoft.com/office/drawing/2014/main" id="{AE63D30A-2B8A-1354-1ED2-B566FDEB3B05}"/>
              </a:ext>
            </a:extLst>
          </p:cNvPr>
          <p:cNvSpPr/>
          <p:nvPr/>
        </p:nvSpPr>
        <p:spPr>
          <a:xfrm>
            <a:off x="6068252"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8</a:t>
            </a:r>
            <a:endParaRPr lang="en-SG" dirty="0">
              <a:latin typeface="Montserrat SemiBold" pitchFamily="2" charset="0"/>
              <a:cs typeface="Poppins" panose="00000500000000000000" pitchFamily="2" charset="0"/>
            </a:endParaRPr>
          </a:p>
        </p:txBody>
      </p:sp>
      <p:sp>
        <p:nvSpPr>
          <p:cNvPr id="24" name="Rectangle 23">
            <a:extLst>
              <a:ext uri="{FF2B5EF4-FFF2-40B4-BE49-F238E27FC236}">
                <a16:creationId xmlns:a16="http://schemas.microsoft.com/office/drawing/2014/main" id="{DF026CFA-CCC2-90B2-89CC-2E96BAD28347}"/>
              </a:ext>
            </a:extLst>
          </p:cNvPr>
          <p:cNvSpPr/>
          <p:nvPr/>
        </p:nvSpPr>
        <p:spPr>
          <a:xfrm>
            <a:off x="6708754"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9</a:t>
            </a:r>
            <a:endParaRPr lang="en-SG" dirty="0">
              <a:latin typeface="Montserrat SemiBold" pitchFamily="2" charset="0"/>
              <a:cs typeface="Poppins" panose="00000500000000000000" pitchFamily="2" charset="0"/>
            </a:endParaRPr>
          </a:p>
        </p:txBody>
      </p:sp>
      <p:sp>
        <p:nvSpPr>
          <p:cNvPr id="25" name="Google Shape;336;p36">
            <a:extLst>
              <a:ext uri="{FF2B5EF4-FFF2-40B4-BE49-F238E27FC236}">
                <a16:creationId xmlns:a16="http://schemas.microsoft.com/office/drawing/2014/main" id="{6FEEFD88-4564-6F3D-B927-03C9B59CC0E5}"/>
              </a:ext>
            </a:extLst>
          </p:cNvPr>
          <p:cNvSpPr txBox="1">
            <a:spLocks/>
          </p:cNvSpPr>
          <p:nvPr/>
        </p:nvSpPr>
        <p:spPr>
          <a:xfrm>
            <a:off x="2476403" y="3663560"/>
            <a:ext cx="3860782"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1800" dirty="0">
                <a:latin typeface="Montserrat SemiBold" pitchFamily="2" charset="0"/>
              </a:rPr>
              <a:t>Repeat</a:t>
            </a:r>
          </a:p>
        </p:txBody>
      </p:sp>
    </p:spTree>
    <p:extLst>
      <p:ext uri="{BB962C8B-B14F-4D97-AF65-F5344CB8AC3E}">
        <p14:creationId xmlns:p14="http://schemas.microsoft.com/office/powerpoint/2010/main" val="36658744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400">
        <p159:morph option="byObject"/>
      </p:transition>
    </mc:Choice>
    <mc:Fallback>
      <p:transition>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94</a:t>
            </a:fld>
            <a:endParaRPr/>
          </a:p>
        </p:txBody>
      </p:sp>
      <p:sp>
        <p:nvSpPr>
          <p:cNvPr id="13" name="Title 12">
            <a:extLst>
              <a:ext uri="{FF2B5EF4-FFF2-40B4-BE49-F238E27FC236}">
                <a16:creationId xmlns:a16="http://schemas.microsoft.com/office/drawing/2014/main" id="{A5E0F86A-F246-0551-98A6-14650184858D}"/>
              </a:ext>
            </a:extLst>
          </p:cNvPr>
          <p:cNvSpPr>
            <a:spLocks noGrp="1"/>
          </p:cNvSpPr>
          <p:nvPr>
            <p:ph type="title" idx="3"/>
          </p:nvPr>
        </p:nvSpPr>
        <p:spPr/>
        <p:txBody>
          <a:bodyPr/>
          <a:lstStyle/>
          <a:p>
            <a:r>
              <a:rPr lang="en-SG" sz="2600" dirty="0"/>
              <a:t>3. The Missing Element</a:t>
            </a:r>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47890"/>
            <a:ext cx="754802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2000" dirty="0">
              <a:latin typeface="Montserrat SemiBold" pitchFamily="2" charset="0"/>
            </a:endParaRPr>
          </a:p>
        </p:txBody>
      </p:sp>
      <p:sp>
        <p:nvSpPr>
          <p:cNvPr id="23" name="Google Shape;336;p36">
            <a:extLst>
              <a:ext uri="{FF2B5EF4-FFF2-40B4-BE49-F238E27FC236}">
                <a16:creationId xmlns:a16="http://schemas.microsoft.com/office/drawing/2014/main" id="{57A5A28F-D1FD-63DA-2DAC-74BD28D1D7E9}"/>
              </a:ext>
            </a:extLst>
          </p:cNvPr>
          <p:cNvSpPr txBox="1">
            <a:spLocks/>
          </p:cNvSpPr>
          <p:nvPr/>
        </p:nvSpPr>
        <p:spPr>
          <a:xfrm>
            <a:off x="714000" y="1711990"/>
            <a:ext cx="68983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Can we do the same thing using O(1) space? i.e. in-place</a:t>
            </a:r>
          </a:p>
        </p:txBody>
      </p:sp>
      <p:sp>
        <p:nvSpPr>
          <p:cNvPr id="7" name="Google Shape;336;p36">
            <a:extLst>
              <a:ext uri="{FF2B5EF4-FFF2-40B4-BE49-F238E27FC236}">
                <a16:creationId xmlns:a16="http://schemas.microsoft.com/office/drawing/2014/main" id="{09F8C032-5DAA-3341-4CE6-F697EC738D28}"/>
              </a:ext>
            </a:extLst>
          </p:cNvPr>
          <p:cNvSpPr txBox="1">
            <a:spLocks/>
          </p:cNvSpPr>
          <p:nvPr/>
        </p:nvSpPr>
        <p:spPr>
          <a:xfrm>
            <a:off x="714000" y="1372400"/>
            <a:ext cx="1511040" cy="339590"/>
          </a:xfrm>
          <a:prstGeom prst="rect">
            <a:avLst/>
          </a:pr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1800" dirty="0">
                <a:latin typeface="Montserrat ExtraBold" pitchFamily="2" charset="0"/>
              </a:rPr>
              <a:t>Follow Up!</a:t>
            </a:r>
          </a:p>
        </p:txBody>
      </p:sp>
      <p:sp>
        <p:nvSpPr>
          <p:cNvPr id="2" name="Rectangle 1">
            <a:extLst>
              <a:ext uri="{FF2B5EF4-FFF2-40B4-BE49-F238E27FC236}">
                <a16:creationId xmlns:a16="http://schemas.microsoft.com/office/drawing/2014/main" id="{8296CAD4-5C45-0FE1-6222-6A93B6E53B75}"/>
              </a:ext>
            </a:extLst>
          </p:cNvPr>
          <p:cNvSpPr/>
          <p:nvPr/>
        </p:nvSpPr>
        <p:spPr>
          <a:xfrm>
            <a:off x="6068252" y="2571750"/>
            <a:ext cx="537867" cy="53786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8</a:t>
            </a:r>
            <a:endParaRPr lang="en-SG" sz="1800" dirty="0">
              <a:latin typeface="Montserrat SemiBold" pitchFamily="2" charset="0"/>
              <a:cs typeface="Poppins" panose="00000500000000000000" pitchFamily="2" charset="0"/>
            </a:endParaRPr>
          </a:p>
        </p:txBody>
      </p:sp>
      <p:sp>
        <p:nvSpPr>
          <p:cNvPr id="3" name="Rectangle 2">
            <a:extLst>
              <a:ext uri="{FF2B5EF4-FFF2-40B4-BE49-F238E27FC236}">
                <a16:creationId xmlns:a16="http://schemas.microsoft.com/office/drawing/2014/main" id="{F0ECF98C-7A47-F392-6842-2C4F46D3C8A3}"/>
              </a:ext>
            </a:extLst>
          </p:cNvPr>
          <p:cNvSpPr/>
          <p:nvPr/>
        </p:nvSpPr>
        <p:spPr>
          <a:xfrm>
            <a:off x="4146742" y="2571750"/>
            <a:ext cx="537867" cy="53786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5</a:t>
            </a:r>
            <a:endParaRPr lang="en-SG" sz="1800" dirty="0">
              <a:latin typeface="Montserrat SemiBold" pitchFamily="2" charset="0"/>
              <a:cs typeface="Poppins" panose="00000500000000000000" pitchFamily="2" charset="0"/>
            </a:endParaRPr>
          </a:p>
        </p:txBody>
      </p:sp>
      <p:sp>
        <p:nvSpPr>
          <p:cNvPr id="4" name="Rectangle 3">
            <a:extLst>
              <a:ext uri="{FF2B5EF4-FFF2-40B4-BE49-F238E27FC236}">
                <a16:creationId xmlns:a16="http://schemas.microsoft.com/office/drawing/2014/main" id="{578B36CE-0F9B-00BC-C2F8-6624C7983637}"/>
              </a:ext>
            </a:extLst>
          </p:cNvPr>
          <p:cNvSpPr/>
          <p:nvPr/>
        </p:nvSpPr>
        <p:spPr>
          <a:xfrm>
            <a:off x="2865742" y="2571750"/>
            <a:ext cx="537867" cy="53786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3</a:t>
            </a:r>
            <a:endParaRPr lang="en-SG" sz="1800" dirty="0">
              <a:latin typeface="Montserrat SemiBold" pitchFamily="2" charset="0"/>
              <a:cs typeface="Poppins" panose="00000500000000000000" pitchFamily="2" charset="0"/>
            </a:endParaRPr>
          </a:p>
        </p:txBody>
      </p:sp>
      <p:sp>
        <p:nvSpPr>
          <p:cNvPr id="5" name="Rectangle 4">
            <a:extLst>
              <a:ext uri="{FF2B5EF4-FFF2-40B4-BE49-F238E27FC236}">
                <a16:creationId xmlns:a16="http://schemas.microsoft.com/office/drawing/2014/main" id="{C4CEA223-F3F7-5A5E-C97D-CF5F4786605F}"/>
              </a:ext>
            </a:extLst>
          </p:cNvPr>
          <p:cNvSpPr/>
          <p:nvPr/>
        </p:nvSpPr>
        <p:spPr>
          <a:xfrm>
            <a:off x="4787242" y="2571750"/>
            <a:ext cx="537867" cy="53786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3</a:t>
            </a:r>
            <a:endParaRPr lang="en-SG" sz="1800" dirty="0">
              <a:latin typeface="Montserrat SemiBold" pitchFamily="2" charset="0"/>
              <a:cs typeface="Poppins" panose="00000500000000000000" pitchFamily="2" charset="0"/>
            </a:endParaRPr>
          </a:p>
        </p:txBody>
      </p:sp>
      <p:sp>
        <p:nvSpPr>
          <p:cNvPr id="8" name="Rectangle 7">
            <a:extLst>
              <a:ext uri="{FF2B5EF4-FFF2-40B4-BE49-F238E27FC236}">
                <a16:creationId xmlns:a16="http://schemas.microsoft.com/office/drawing/2014/main" id="{A6FE5AEC-E5DF-3D98-9C7F-4C96B7CB281B}"/>
              </a:ext>
            </a:extLst>
          </p:cNvPr>
          <p:cNvSpPr/>
          <p:nvPr/>
        </p:nvSpPr>
        <p:spPr>
          <a:xfrm>
            <a:off x="2225040" y="2571750"/>
            <a:ext cx="537867" cy="53786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a:t>
            </a:r>
            <a:endParaRPr lang="en-SG" sz="1800" dirty="0">
              <a:latin typeface="Montserrat SemiBold" pitchFamily="2" charset="0"/>
              <a:cs typeface="Poppins" panose="00000500000000000000" pitchFamily="2" charset="0"/>
            </a:endParaRPr>
          </a:p>
        </p:txBody>
      </p:sp>
      <p:sp>
        <p:nvSpPr>
          <p:cNvPr id="9" name="Rectangle 8">
            <a:extLst>
              <a:ext uri="{FF2B5EF4-FFF2-40B4-BE49-F238E27FC236}">
                <a16:creationId xmlns:a16="http://schemas.microsoft.com/office/drawing/2014/main" id="{336EE277-107E-4BC6-106C-24F0F10CA313}"/>
              </a:ext>
            </a:extLst>
          </p:cNvPr>
          <p:cNvSpPr/>
          <p:nvPr/>
        </p:nvSpPr>
        <p:spPr>
          <a:xfrm>
            <a:off x="1584737" y="2571750"/>
            <a:ext cx="537867" cy="53786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1</a:t>
            </a:r>
            <a:endParaRPr lang="en-SG" sz="1800" dirty="0">
              <a:latin typeface="Montserrat SemiBold" pitchFamily="2" charset="0"/>
              <a:cs typeface="Poppins" panose="00000500000000000000" pitchFamily="2" charset="0"/>
            </a:endParaRPr>
          </a:p>
        </p:txBody>
      </p:sp>
      <p:sp>
        <p:nvSpPr>
          <p:cNvPr id="10" name="Rectangle 9">
            <a:extLst>
              <a:ext uri="{FF2B5EF4-FFF2-40B4-BE49-F238E27FC236}">
                <a16:creationId xmlns:a16="http://schemas.microsoft.com/office/drawing/2014/main" id="{C58029C0-6BEF-BD1D-C769-EB0326D28415}"/>
              </a:ext>
            </a:extLst>
          </p:cNvPr>
          <p:cNvSpPr/>
          <p:nvPr/>
        </p:nvSpPr>
        <p:spPr>
          <a:xfrm>
            <a:off x="5427750" y="2571750"/>
            <a:ext cx="537867" cy="537867"/>
          </a:xfrm>
          <a:prstGeom prst="rect">
            <a:avLst/>
          </a:prstGeom>
          <a:solidFill>
            <a:srgbClr val="FF9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5</a:t>
            </a:r>
            <a:endParaRPr lang="en-SG" sz="1800" dirty="0">
              <a:latin typeface="Montserrat SemiBold" pitchFamily="2" charset="0"/>
              <a:cs typeface="Poppins" panose="00000500000000000000" pitchFamily="2" charset="0"/>
            </a:endParaRPr>
          </a:p>
        </p:txBody>
      </p:sp>
      <p:sp>
        <p:nvSpPr>
          <p:cNvPr id="11" name="Rectangle 10">
            <a:extLst>
              <a:ext uri="{FF2B5EF4-FFF2-40B4-BE49-F238E27FC236}">
                <a16:creationId xmlns:a16="http://schemas.microsoft.com/office/drawing/2014/main" id="{98DA6C87-13F5-6FBC-EDEB-E9D852D1E3C0}"/>
              </a:ext>
            </a:extLst>
          </p:cNvPr>
          <p:cNvSpPr/>
          <p:nvPr/>
        </p:nvSpPr>
        <p:spPr>
          <a:xfrm>
            <a:off x="3506242" y="2571750"/>
            <a:ext cx="537867" cy="53786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4</a:t>
            </a:r>
            <a:endParaRPr lang="en-SG" sz="1800" dirty="0">
              <a:latin typeface="Montserrat SemiBold" pitchFamily="2" charset="0"/>
              <a:cs typeface="Poppins" panose="00000500000000000000" pitchFamily="2" charset="0"/>
            </a:endParaRPr>
          </a:p>
        </p:txBody>
      </p:sp>
      <p:sp>
        <p:nvSpPr>
          <p:cNvPr id="12" name="Rectangle 11">
            <a:extLst>
              <a:ext uri="{FF2B5EF4-FFF2-40B4-BE49-F238E27FC236}">
                <a16:creationId xmlns:a16="http://schemas.microsoft.com/office/drawing/2014/main" id="{AC67722D-7182-FC3E-F12E-DB6510C11619}"/>
              </a:ext>
            </a:extLst>
          </p:cNvPr>
          <p:cNvSpPr/>
          <p:nvPr/>
        </p:nvSpPr>
        <p:spPr>
          <a:xfrm>
            <a:off x="6708754" y="2571750"/>
            <a:ext cx="537867" cy="53786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a:t>
            </a:r>
            <a:endParaRPr lang="en-SG" sz="1800" dirty="0">
              <a:latin typeface="Montserrat SemiBold" pitchFamily="2" charset="0"/>
              <a:cs typeface="Poppins" panose="00000500000000000000" pitchFamily="2" charset="0"/>
            </a:endParaRPr>
          </a:p>
        </p:txBody>
      </p:sp>
      <p:sp>
        <p:nvSpPr>
          <p:cNvPr id="15" name="Rectangle 14">
            <a:extLst>
              <a:ext uri="{FF2B5EF4-FFF2-40B4-BE49-F238E27FC236}">
                <a16:creationId xmlns:a16="http://schemas.microsoft.com/office/drawing/2014/main" id="{3DBF7517-DAD1-DFF6-5216-72F92D00CF0C}"/>
              </a:ext>
            </a:extLst>
          </p:cNvPr>
          <p:cNvSpPr/>
          <p:nvPr/>
        </p:nvSpPr>
        <p:spPr>
          <a:xfrm>
            <a:off x="1584737"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1</a:t>
            </a:r>
            <a:endParaRPr lang="en-SG" dirty="0">
              <a:latin typeface="Montserrat SemiBold" pitchFamily="2" charset="0"/>
              <a:cs typeface="Poppins" panose="00000500000000000000" pitchFamily="2" charset="0"/>
            </a:endParaRPr>
          </a:p>
        </p:txBody>
      </p:sp>
      <p:sp>
        <p:nvSpPr>
          <p:cNvPr id="16" name="Rectangle 15">
            <a:extLst>
              <a:ext uri="{FF2B5EF4-FFF2-40B4-BE49-F238E27FC236}">
                <a16:creationId xmlns:a16="http://schemas.microsoft.com/office/drawing/2014/main" id="{86CB8A1D-BA8F-80DB-BE66-9EEE4BF2E9BD}"/>
              </a:ext>
            </a:extLst>
          </p:cNvPr>
          <p:cNvSpPr/>
          <p:nvPr/>
        </p:nvSpPr>
        <p:spPr>
          <a:xfrm>
            <a:off x="2225239"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2</a:t>
            </a:r>
            <a:endParaRPr lang="en-SG" dirty="0">
              <a:latin typeface="Montserrat SemiBold" pitchFamily="2" charset="0"/>
              <a:cs typeface="Poppins" panose="00000500000000000000" pitchFamily="2" charset="0"/>
            </a:endParaRPr>
          </a:p>
        </p:txBody>
      </p:sp>
      <p:sp>
        <p:nvSpPr>
          <p:cNvPr id="17" name="Rectangle 16">
            <a:extLst>
              <a:ext uri="{FF2B5EF4-FFF2-40B4-BE49-F238E27FC236}">
                <a16:creationId xmlns:a16="http://schemas.microsoft.com/office/drawing/2014/main" id="{23827A54-A42C-7068-8CF8-AB69D7FE4724}"/>
              </a:ext>
            </a:extLst>
          </p:cNvPr>
          <p:cNvSpPr/>
          <p:nvPr/>
        </p:nvSpPr>
        <p:spPr>
          <a:xfrm>
            <a:off x="2865742"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3</a:t>
            </a:r>
            <a:endParaRPr lang="en-SG" dirty="0">
              <a:latin typeface="Montserrat SemiBold" pitchFamily="2" charset="0"/>
              <a:cs typeface="Poppins" panose="00000500000000000000" pitchFamily="2" charset="0"/>
            </a:endParaRPr>
          </a:p>
        </p:txBody>
      </p:sp>
      <p:sp>
        <p:nvSpPr>
          <p:cNvPr id="18" name="Rectangle 17">
            <a:extLst>
              <a:ext uri="{FF2B5EF4-FFF2-40B4-BE49-F238E27FC236}">
                <a16:creationId xmlns:a16="http://schemas.microsoft.com/office/drawing/2014/main" id="{99282906-7D15-F8D9-BD6B-57B7EA3E4AAB}"/>
              </a:ext>
            </a:extLst>
          </p:cNvPr>
          <p:cNvSpPr/>
          <p:nvPr/>
        </p:nvSpPr>
        <p:spPr>
          <a:xfrm>
            <a:off x="3506243"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4</a:t>
            </a:r>
            <a:endParaRPr lang="en-SG" dirty="0">
              <a:latin typeface="Montserrat SemiBold" pitchFamily="2" charset="0"/>
              <a:cs typeface="Poppins" panose="00000500000000000000" pitchFamily="2" charset="0"/>
            </a:endParaRPr>
          </a:p>
        </p:txBody>
      </p:sp>
      <p:sp>
        <p:nvSpPr>
          <p:cNvPr id="19" name="Rectangle 18">
            <a:extLst>
              <a:ext uri="{FF2B5EF4-FFF2-40B4-BE49-F238E27FC236}">
                <a16:creationId xmlns:a16="http://schemas.microsoft.com/office/drawing/2014/main" id="{14EAF028-EBF7-975B-9758-2913FE5B2495}"/>
              </a:ext>
            </a:extLst>
          </p:cNvPr>
          <p:cNvSpPr/>
          <p:nvPr/>
        </p:nvSpPr>
        <p:spPr>
          <a:xfrm>
            <a:off x="4146745"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5</a:t>
            </a:r>
            <a:endParaRPr lang="en-SG" dirty="0">
              <a:latin typeface="Montserrat SemiBold" pitchFamily="2" charset="0"/>
              <a:cs typeface="Poppins" panose="00000500000000000000" pitchFamily="2" charset="0"/>
            </a:endParaRPr>
          </a:p>
        </p:txBody>
      </p:sp>
      <p:sp>
        <p:nvSpPr>
          <p:cNvPr id="20" name="Rectangle 19">
            <a:extLst>
              <a:ext uri="{FF2B5EF4-FFF2-40B4-BE49-F238E27FC236}">
                <a16:creationId xmlns:a16="http://schemas.microsoft.com/office/drawing/2014/main" id="{8E699B82-C801-9ADA-8BB7-B6A7A27E5A4C}"/>
              </a:ext>
            </a:extLst>
          </p:cNvPr>
          <p:cNvSpPr/>
          <p:nvPr/>
        </p:nvSpPr>
        <p:spPr>
          <a:xfrm>
            <a:off x="4787248"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6</a:t>
            </a:r>
            <a:endParaRPr lang="en-SG" dirty="0">
              <a:latin typeface="Montserrat SemiBold" pitchFamily="2" charset="0"/>
              <a:cs typeface="Poppins" panose="00000500000000000000" pitchFamily="2" charset="0"/>
            </a:endParaRPr>
          </a:p>
        </p:txBody>
      </p:sp>
      <p:sp>
        <p:nvSpPr>
          <p:cNvPr id="21" name="Rectangle 20">
            <a:extLst>
              <a:ext uri="{FF2B5EF4-FFF2-40B4-BE49-F238E27FC236}">
                <a16:creationId xmlns:a16="http://schemas.microsoft.com/office/drawing/2014/main" id="{7FE2549F-266C-44F8-F123-39F14DA230F3}"/>
              </a:ext>
            </a:extLst>
          </p:cNvPr>
          <p:cNvSpPr/>
          <p:nvPr/>
        </p:nvSpPr>
        <p:spPr>
          <a:xfrm>
            <a:off x="5427750"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7</a:t>
            </a:r>
            <a:endParaRPr lang="en-SG" dirty="0">
              <a:latin typeface="Montserrat SemiBold" pitchFamily="2" charset="0"/>
              <a:cs typeface="Poppins" panose="00000500000000000000" pitchFamily="2" charset="0"/>
            </a:endParaRPr>
          </a:p>
        </p:txBody>
      </p:sp>
      <p:sp>
        <p:nvSpPr>
          <p:cNvPr id="22" name="Rectangle 21">
            <a:extLst>
              <a:ext uri="{FF2B5EF4-FFF2-40B4-BE49-F238E27FC236}">
                <a16:creationId xmlns:a16="http://schemas.microsoft.com/office/drawing/2014/main" id="{AE63D30A-2B8A-1354-1ED2-B566FDEB3B05}"/>
              </a:ext>
            </a:extLst>
          </p:cNvPr>
          <p:cNvSpPr/>
          <p:nvPr/>
        </p:nvSpPr>
        <p:spPr>
          <a:xfrm>
            <a:off x="6068252"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8</a:t>
            </a:r>
            <a:endParaRPr lang="en-SG" dirty="0">
              <a:latin typeface="Montserrat SemiBold" pitchFamily="2" charset="0"/>
              <a:cs typeface="Poppins" panose="00000500000000000000" pitchFamily="2" charset="0"/>
            </a:endParaRPr>
          </a:p>
        </p:txBody>
      </p:sp>
      <p:sp>
        <p:nvSpPr>
          <p:cNvPr id="24" name="Rectangle 23">
            <a:extLst>
              <a:ext uri="{FF2B5EF4-FFF2-40B4-BE49-F238E27FC236}">
                <a16:creationId xmlns:a16="http://schemas.microsoft.com/office/drawing/2014/main" id="{DF026CFA-CCC2-90B2-89CC-2E96BAD28347}"/>
              </a:ext>
            </a:extLst>
          </p:cNvPr>
          <p:cNvSpPr/>
          <p:nvPr/>
        </p:nvSpPr>
        <p:spPr>
          <a:xfrm>
            <a:off x="6708754"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9</a:t>
            </a:r>
            <a:endParaRPr lang="en-SG" dirty="0">
              <a:latin typeface="Montserrat SemiBold" pitchFamily="2" charset="0"/>
              <a:cs typeface="Poppins" panose="00000500000000000000" pitchFamily="2" charset="0"/>
            </a:endParaRPr>
          </a:p>
        </p:txBody>
      </p:sp>
      <p:sp>
        <p:nvSpPr>
          <p:cNvPr id="25" name="Google Shape;336;p36">
            <a:extLst>
              <a:ext uri="{FF2B5EF4-FFF2-40B4-BE49-F238E27FC236}">
                <a16:creationId xmlns:a16="http://schemas.microsoft.com/office/drawing/2014/main" id="{6FEEFD88-4564-6F3D-B927-03C9B59CC0E5}"/>
              </a:ext>
            </a:extLst>
          </p:cNvPr>
          <p:cNvSpPr txBox="1">
            <a:spLocks/>
          </p:cNvSpPr>
          <p:nvPr/>
        </p:nvSpPr>
        <p:spPr>
          <a:xfrm>
            <a:off x="2476403" y="3663560"/>
            <a:ext cx="3860782"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1800" dirty="0">
                <a:latin typeface="Montserrat SemiBold" pitchFamily="2" charset="0"/>
              </a:rPr>
              <a:t>Repeat</a:t>
            </a:r>
          </a:p>
        </p:txBody>
      </p:sp>
    </p:spTree>
    <p:extLst>
      <p:ext uri="{BB962C8B-B14F-4D97-AF65-F5344CB8AC3E}">
        <p14:creationId xmlns:p14="http://schemas.microsoft.com/office/powerpoint/2010/main" val="28234469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400">
        <p159:morph option="byObject"/>
      </p:transition>
    </mc:Choice>
    <mc:Fallback>
      <p:transition>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95</a:t>
            </a:fld>
            <a:endParaRPr/>
          </a:p>
        </p:txBody>
      </p:sp>
      <p:sp>
        <p:nvSpPr>
          <p:cNvPr id="13" name="Title 12">
            <a:extLst>
              <a:ext uri="{FF2B5EF4-FFF2-40B4-BE49-F238E27FC236}">
                <a16:creationId xmlns:a16="http://schemas.microsoft.com/office/drawing/2014/main" id="{A5E0F86A-F246-0551-98A6-14650184858D}"/>
              </a:ext>
            </a:extLst>
          </p:cNvPr>
          <p:cNvSpPr>
            <a:spLocks noGrp="1"/>
          </p:cNvSpPr>
          <p:nvPr>
            <p:ph type="title" idx="3"/>
          </p:nvPr>
        </p:nvSpPr>
        <p:spPr/>
        <p:txBody>
          <a:bodyPr/>
          <a:lstStyle/>
          <a:p>
            <a:r>
              <a:rPr lang="en-SG" sz="2600" dirty="0"/>
              <a:t>3. The Missing Element</a:t>
            </a:r>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47890"/>
            <a:ext cx="754802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2000" dirty="0">
              <a:latin typeface="Montserrat SemiBold" pitchFamily="2" charset="0"/>
            </a:endParaRPr>
          </a:p>
        </p:txBody>
      </p:sp>
      <p:sp>
        <p:nvSpPr>
          <p:cNvPr id="23" name="Google Shape;336;p36">
            <a:extLst>
              <a:ext uri="{FF2B5EF4-FFF2-40B4-BE49-F238E27FC236}">
                <a16:creationId xmlns:a16="http://schemas.microsoft.com/office/drawing/2014/main" id="{57A5A28F-D1FD-63DA-2DAC-74BD28D1D7E9}"/>
              </a:ext>
            </a:extLst>
          </p:cNvPr>
          <p:cNvSpPr txBox="1">
            <a:spLocks/>
          </p:cNvSpPr>
          <p:nvPr/>
        </p:nvSpPr>
        <p:spPr>
          <a:xfrm>
            <a:off x="714000" y="1711990"/>
            <a:ext cx="68983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Can we do the same thing using O(1) space? i.e. in-place</a:t>
            </a:r>
          </a:p>
        </p:txBody>
      </p:sp>
      <p:sp>
        <p:nvSpPr>
          <p:cNvPr id="7" name="Google Shape;336;p36">
            <a:extLst>
              <a:ext uri="{FF2B5EF4-FFF2-40B4-BE49-F238E27FC236}">
                <a16:creationId xmlns:a16="http://schemas.microsoft.com/office/drawing/2014/main" id="{09F8C032-5DAA-3341-4CE6-F697EC738D28}"/>
              </a:ext>
            </a:extLst>
          </p:cNvPr>
          <p:cNvSpPr txBox="1">
            <a:spLocks/>
          </p:cNvSpPr>
          <p:nvPr/>
        </p:nvSpPr>
        <p:spPr>
          <a:xfrm>
            <a:off x="714000" y="1372400"/>
            <a:ext cx="1511040" cy="339590"/>
          </a:xfrm>
          <a:prstGeom prst="rect">
            <a:avLst/>
          </a:pr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1800" dirty="0">
                <a:latin typeface="Montserrat ExtraBold" pitchFamily="2" charset="0"/>
              </a:rPr>
              <a:t>Follow Up!</a:t>
            </a:r>
          </a:p>
        </p:txBody>
      </p:sp>
      <p:sp>
        <p:nvSpPr>
          <p:cNvPr id="2" name="Rectangle 1">
            <a:extLst>
              <a:ext uri="{FF2B5EF4-FFF2-40B4-BE49-F238E27FC236}">
                <a16:creationId xmlns:a16="http://schemas.microsoft.com/office/drawing/2014/main" id="{8296CAD4-5C45-0FE1-6222-6A93B6E53B75}"/>
              </a:ext>
            </a:extLst>
          </p:cNvPr>
          <p:cNvSpPr/>
          <p:nvPr/>
        </p:nvSpPr>
        <p:spPr>
          <a:xfrm>
            <a:off x="6068252" y="2571750"/>
            <a:ext cx="537867" cy="53786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8</a:t>
            </a:r>
            <a:endParaRPr lang="en-SG" sz="1800" dirty="0">
              <a:latin typeface="Montserrat SemiBold" pitchFamily="2" charset="0"/>
              <a:cs typeface="Poppins" panose="00000500000000000000" pitchFamily="2" charset="0"/>
            </a:endParaRPr>
          </a:p>
        </p:txBody>
      </p:sp>
      <p:sp>
        <p:nvSpPr>
          <p:cNvPr id="3" name="Rectangle 2">
            <a:extLst>
              <a:ext uri="{FF2B5EF4-FFF2-40B4-BE49-F238E27FC236}">
                <a16:creationId xmlns:a16="http://schemas.microsoft.com/office/drawing/2014/main" id="{F0ECF98C-7A47-F392-6842-2C4F46D3C8A3}"/>
              </a:ext>
            </a:extLst>
          </p:cNvPr>
          <p:cNvSpPr/>
          <p:nvPr/>
        </p:nvSpPr>
        <p:spPr>
          <a:xfrm>
            <a:off x="4146742" y="2571750"/>
            <a:ext cx="537867" cy="53786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5</a:t>
            </a:r>
            <a:endParaRPr lang="en-SG" sz="1800" dirty="0">
              <a:latin typeface="Montserrat SemiBold" pitchFamily="2" charset="0"/>
              <a:cs typeface="Poppins" panose="00000500000000000000" pitchFamily="2" charset="0"/>
            </a:endParaRPr>
          </a:p>
        </p:txBody>
      </p:sp>
      <p:sp>
        <p:nvSpPr>
          <p:cNvPr id="4" name="Rectangle 3">
            <a:extLst>
              <a:ext uri="{FF2B5EF4-FFF2-40B4-BE49-F238E27FC236}">
                <a16:creationId xmlns:a16="http://schemas.microsoft.com/office/drawing/2014/main" id="{578B36CE-0F9B-00BC-C2F8-6624C7983637}"/>
              </a:ext>
            </a:extLst>
          </p:cNvPr>
          <p:cNvSpPr/>
          <p:nvPr/>
        </p:nvSpPr>
        <p:spPr>
          <a:xfrm>
            <a:off x="2865742" y="2571750"/>
            <a:ext cx="537867" cy="53786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3</a:t>
            </a:r>
            <a:endParaRPr lang="en-SG" sz="1800" dirty="0">
              <a:latin typeface="Montserrat SemiBold" pitchFamily="2" charset="0"/>
              <a:cs typeface="Poppins" panose="00000500000000000000" pitchFamily="2" charset="0"/>
            </a:endParaRPr>
          </a:p>
        </p:txBody>
      </p:sp>
      <p:sp>
        <p:nvSpPr>
          <p:cNvPr id="5" name="Rectangle 4">
            <a:extLst>
              <a:ext uri="{FF2B5EF4-FFF2-40B4-BE49-F238E27FC236}">
                <a16:creationId xmlns:a16="http://schemas.microsoft.com/office/drawing/2014/main" id="{C4CEA223-F3F7-5A5E-C97D-CF5F4786605F}"/>
              </a:ext>
            </a:extLst>
          </p:cNvPr>
          <p:cNvSpPr/>
          <p:nvPr/>
        </p:nvSpPr>
        <p:spPr>
          <a:xfrm>
            <a:off x="4787242" y="2571750"/>
            <a:ext cx="537867" cy="53786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3</a:t>
            </a:r>
            <a:endParaRPr lang="en-SG" sz="1800" dirty="0">
              <a:latin typeface="Montserrat SemiBold" pitchFamily="2" charset="0"/>
              <a:cs typeface="Poppins" panose="00000500000000000000" pitchFamily="2" charset="0"/>
            </a:endParaRPr>
          </a:p>
        </p:txBody>
      </p:sp>
      <p:sp>
        <p:nvSpPr>
          <p:cNvPr id="8" name="Rectangle 7">
            <a:extLst>
              <a:ext uri="{FF2B5EF4-FFF2-40B4-BE49-F238E27FC236}">
                <a16:creationId xmlns:a16="http://schemas.microsoft.com/office/drawing/2014/main" id="{A6FE5AEC-E5DF-3D98-9C7F-4C96B7CB281B}"/>
              </a:ext>
            </a:extLst>
          </p:cNvPr>
          <p:cNvSpPr/>
          <p:nvPr/>
        </p:nvSpPr>
        <p:spPr>
          <a:xfrm>
            <a:off x="2225040" y="2571750"/>
            <a:ext cx="537867" cy="53786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a:t>
            </a:r>
            <a:endParaRPr lang="en-SG" sz="1800" dirty="0">
              <a:latin typeface="Montserrat SemiBold" pitchFamily="2" charset="0"/>
              <a:cs typeface="Poppins" panose="00000500000000000000" pitchFamily="2" charset="0"/>
            </a:endParaRPr>
          </a:p>
        </p:txBody>
      </p:sp>
      <p:sp>
        <p:nvSpPr>
          <p:cNvPr id="9" name="Rectangle 8">
            <a:extLst>
              <a:ext uri="{FF2B5EF4-FFF2-40B4-BE49-F238E27FC236}">
                <a16:creationId xmlns:a16="http://schemas.microsoft.com/office/drawing/2014/main" id="{336EE277-107E-4BC6-106C-24F0F10CA313}"/>
              </a:ext>
            </a:extLst>
          </p:cNvPr>
          <p:cNvSpPr/>
          <p:nvPr/>
        </p:nvSpPr>
        <p:spPr>
          <a:xfrm>
            <a:off x="1584737" y="2571750"/>
            <a:ext cx="537867" cy="53786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1</a:t>
            </a:r>
            <a:endParaRPr lang="en-SG" sz="1800" dirty="0">
              <a:latin typeface="Montserrat SemiBold" pitchFamily="2" charset="0"/>
              <a:cs typeface="Poppins" panose="00000500000000000000" pitchFamily="2" charset="0"/>
            </a:endParaRPr>
          </a:p>
        </p:txBody>
      </p:sp>
      <p:sp>
        <p:nvSpPr>
          <p:cNvPr id="10" name="Rectangle 9">
            <a:extLst>
              <a:ext uri="{FF2B5EF4-FFF2-40B4-BE49-F238E27FC236}">
                <a16:creationId xmlns:a16="http://schemas.microsoft.com/office/drawing/2014/main" id="{C58029C0-6BEF-BD1D-C769-EB0326D28415}"/>
              </a:ext>
            </a:extLst>
          </p:cNvPr>
          <p:cNvSpPr/>
          <p:nvPr/>
        </p:nvSpPr>
        <p:spPr>
          <a:xfrm>
            <a:off x="5427750" y="2571750"/>
            <a:ext cx="537867" cy="53786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5</a:t>
            </a:r>
            <a:endParaRPr lang="en-SG" sz="1800" dirty="0">
              <a:latin typeface="Montserrat SemiBold" pitchFamily="2" charset="0"/>
              <a:cs typeface="Poppins" panose="00000500000000000000" pitchFamily="2" charset="0"/>
            </a:endParaRPr>
          </a:p>
        </p:txBody>
      </p:sp>
      <p:sp>
        <p:nvSpPr>
          <p:cNvPr id="11" name="Rectangle 10">
            <a:extLst>
              <a:ext uri="{FF2B5EF4-FFF2-40B4-BE49-F238E27FC236}">
                <a16:creationId xmlns:a16="http://schemas.microsoft.com/office/drawing/2014/main" id="{98DA6C87-13F5-6FBC-EDEB-E9D852D1E3C0}"/>
              </a:ext>
            </a:extLst>
          </p:cNvPr>
          <p:cNvSpPr/>
          <p:nvPr/>
        </p:nvSpPr>
        <p:spPr>
          <a:xfrm>
            <a:off x="3506242" y="2571750"/>
            <a:ext cx="537867" cy="53786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4</a:t>
            </a:r>
            <a:endParaRPr lang="en-SG" sz="1800" dirty="0">
              <a:latin typeface="Montserrat SemiBold" pitchFamily="2" charset="0"/>
              <a:cs typeface="Poppins" panose="00000500000000000000" pitchFamily="2" charset="0"/>
            </a:endParaRPr>
          </a:p>
        </p:txBody>
      </p:sp>
      <p:sp>
        <p:nvSpPr>
          <p:cNvPr id="12" name="Rectangle 11">
            <a:extLst>
              <a:ext uri="{FF2B5EF4-FFF2-40B4-BE49-F238E27FC236}">
                <a16:creationId xmlns:a16="http://schemas.microsoft.com/office/drawing/2014/main" id="{AC67722D-7182-FC3E-F12E-DB6510C11619}"/>
              </a:ext>
            </a:extLst>
          </p:cNvPr>
          <p:cNvSpPr/>
          <p:nvPr/>
        </p:nvSpPr>
        <p:spPr>
          <a:xfrm>
            <a:off x="6708754" y="2571750"/>
            <a:ext cx="537867" cy="53786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a:t>
            </a:r>
            <a:endParaRPr lang="en-SG" sz="1800" dirty="0">
              <a:latin typeface="Montserrat SemiBold" pitchFamily="2" charset="0"/>
              <a:cs typeface="Poppins" panose="00000500000000000000" pitchFamily="2" charset="0"/>
            </a:endParaRPr>
          </a:p>
        </p:txBody>
      </p:sp>
      <p:sp>
        <p:nvSpPr>
          <p:cNvPr id="15" name="Rectangle 14">
            <a:extLst>
              <a:ext uri="{FF2B5EF4-FFF2-40B4-BE49-F238E27FC236}">
                <a16:creationId xmlns:a16="http://schemas.microsoft.com/office/drawing/2014/main" id="{3DBF7517-DAD1-DFF6-5216-72F92D00CF0C}"/>
              </a:ext>
            </a:extLst>
          </p:cNvPr>
          <p:cNvSpPr/>
          <p:nvPr/>
        </p:nvSpPr>
        <p:spPr>
          <a:xfrm>
            <a:off x="1584737"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1</a:t>
            </a:r>
            <a:endParaRPr lang="en-SG" dirty="0">
              <a:latin typeface="Montserrat SemiBold" pitchFamily="2" charset="0"/>
              <a:cs typeface="Poppins" panose="00000500000000000000" pitchFamily="2" charset="0"/>
            </a:endParaRPr>
          </a:p>
        </p:txBody>
      </p:sp>
      <p:sp>
        <p:nvSpPr>
          <p:cNvPr id="16" name="Rectangle 15">
            <a:extLst>
              <a:ext uri="{FF2B5EF4-FFF2-40B4-BE49-F238E27FC236}">
                <a16:creationId xmlns:a16="http://schemas.microsoft.com/office/drawing/2014/main" id="{86CB8A1D-BA8F-80DB-BE66-9EEE4BF2E9BD}"/>
              </a:ext>
            </a:extLst>
          </p:cNvPr>
          <p:cNvSpPr/>
          <p:nvPr/>
        </p:nvSpPr>
        <p:spPr>
          <a:xfrm>
            <a:off x="2225239"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2</a:t>
            </a:r>
            <a:endParaRPr lang="en-SG" dirty="0">
              <a:latin typeface="Montserrat SemiBold" pitchFamily="2" charset="0"/>
              <a:cs typeface="Poppins" panose="00000500000000000000" pitchFamily="2" charset="0"/>
            </a:endParaRPr>
          </a:p>
        </p:txBody>
      </p:sp>
      <p:sp>
        <p:nvSpPr>
          <p:cNvPr id="17" name="Rectangle 16">
            <a:extLst>
              <a:ext uri="{FF2B5EF4-FFF2-40B4-BE49-F238E27FC236}">
                <a16:creationId xmlns:a16="http://schemas.microsoft.com/office/drawing/2014/main" id="{23827A54-A42C-7068-8CF8-AB69D7FE4724}"/>
              </a:ext>
            </a:extLst>
          </p:cNvPr>
          <p:cNvSpPr/>
          <p:nvPr/>
        </p:nvSpPr>
        <p:spPr>
          <a:xfrm>
            <a:off x="2865742"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3</a:t>
            </a:r>
            <a:endParaRPr lang="en-SG" dirty="0">
              <a:latin typeface="Montserrat SemiBold" pitchFamily="2" charset="0"/>
              <a:cs typeface="Poppins" panose="00000500000000000000" pitchFamily="2" charset="0"/>
            </a:endParaRPr>
          </a:p>
        </p:txBody>
      </p:sp>
      <p:sp>
        <p:nvSpPr>
          <p:cNvPr id="18" name="Rectangle 17">
            <a:extLst>
              <a:ext uri="{FF2B5EF4-FFF2-40B4-BE49-F238E27FC236}">
                <a16:creationId xmlns:a16="http://schemas.microsoft.com/office/drawing/2014/main" id="{99282906-7D15-F8D9-BD6B-57B7EA3E4AAB}"/>
              </a:ext>
            </a:extLst>
          </p:cNvPr>
          <p:cNvSpPr/>
          <p:nvPr/>
        </p:nvSpPr>
        <p:spPr>
          <a:xfrm>
            <a:off x="3506243"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4</a:t>
            </a:r>
            <a:endParaRPr lang="en-SG" dirty="0">
              <a:latin typeface="Montserrat SemiBold" pitchFamily="2" charset="0"/>
              <a:cs typeface="Poppins" panose="00000500000000000000" pitchFamily="2" charset="0"/>
            </a:endParaRPr>
          </a:p>
        </p:txBody>
      </p:sp>
      <p:sp>
        <p:nvSpPr>
          <p:cNvPr id="19" name="Rectangle 18">
            <a:extLst>
              <a:ext uri="{FF2B5EF4-FFF2-40B4-BE49-F238E27FC236}">
                <a16:creationId xmlns:a16="http://schemas.microsoft.com/office/drawing/2014/main" id="{14EAF028-EBF7-975B-9758-2913FE5B2495}"/>
              </a:ext>
            </a:extLst>
          </p:cNvPr>
          <p:cNvSpPr/>
          <p:nvPr/>
        </p:nvSpPr>
        <p:spPr>
          <a:xfrm>
            <a:off x="4146745"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5</a:t>
            </a:r>
            <a:endParaRPr lang="en-SG" dirty="0">
              <a:latin typeface="Montserrat SemiBold" pitchFamily="2" charset="0"/>
              <a:cs typeface="Poppins" panose="00000500000000000000" pitchFamily="2" charset="0"/>
            </a:endParaRPr>
          </a:p>
        </p:txBody>
      </p:sp>
      <p:sp>
        <p:nvSpPr>
          <p:cNvPr id="20" name="Rectangle 19">
            <a:extLst>
              <a:ext uri="{FF2B5EF4-FFF2-40B4-BE49-F238E27FC236}">
                <a16:creationId xmlns:a16="http://schemas.microsoft.com/office/drawing/2014/main" id="{8E699B82-C801-9ADA-8BB7-B6A7A27E5A4C}"/>
              </a:ext>
            </a:extLst>
          </p:cNvPr>
          <p:cNvSpPr/>
          <p:nvPr/>
        </p:nvSpPr>
        <p:spPr>
          <a:xfrm>
            <a:off x="4787248"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6</a:t>
            </a:r>
            <a:endParaRPr lang="en-SG" dirty="0">
              <a:latin typeface="Montserrat SemiBold" pitchFamily="2" charset="0"/>
              <a:cs typeface="Poppins" panose="00000500000000000000" pitchFamily="2" charset="0"/>
            </a:endParaRPr>
          </a:p>
        </p:txBody>
      </p:sp>
      <p:sp>
        <p:nvSpPr>
          <p:cNvPr id="21" name="Rectangle 20">
            <a:extLst>
              <a:ext uri="{FF2B5EF4-FFF2-40B4-BE49-F238E27FC236}">
                <a16:creationId xmlns:a16="http://schemas.microsoft.com/office/drawing/2014/main" id="{7FE2549F-266C-44F8-F123-39F14DA230F3}"/>
              </a:ext>
            </a:extLst>
          </p:cNvPr>
          <p:cNvSpPr/>
          <p:nvPr/>
        </p:nvSpPr>
        <p:spPr>
          <a:xfrm>
            <a:off x="5427750"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7</a:t>
            </a:r>
            <a:endParaRPr lang="en-SG" dirty="0">
              <a:latin typeface="Montserrat SemiBold" pitchFamily="2" charset="0"/>
              <a:cs typeface="Poppins" panose="00000500000000000000" pitchFamily="2" charset="0"/>
            </a:endParaRPr>
          </a:p>
        </p:txBody>
      </p:sp>
      <p:sp>
        <p:nvSpPr>
          <p:cNvPr id="22" name="Rectangle 21">
            <a:extLst>
              <a:ext uri="{FF2B5EF4-FFF2-40B4-BE49-F238E27FC236}">
                <a16:creationId xmlns:a16="http://schemas.microsoft.com/office/drawing/2014/main" id="{AE63D30A-2B8A-1354-1ED2-B566FDEB3B05}"/>
              </a:ext>
            </a:extLst>
          </p:cNvPr>
          <p:cNvSpPr/>
          <p:nvPr/>
        </p:nvSpPr>
        <p:spPr>
          <a:xfrm>
            <a:off x="6068252"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8</a:t>
            </a:r>
            <a:endParaRPr lang="en-SG" dirty="0">
              <a:latin typeface="Montserrat SemiBold" pitchFamily="2" charset="0"/>
              <a:cs typeface="Poppins" panose="00000500000000000000" pitchFamily="2" charset="0"/>
            </a:endParaRPr>
          </a:p>
        </p:txBody>
      </p:sp>
      <p:sp>
        <p:nvSpPr>
          <p:cNvPr id="24" name="Rectangle 23">
            <a:extLst>
              <a:ext uri="{FF2B5EF4-FFF2-40B4-BE49-F238E27FC236}">
                <a16:creationId xmlns:a16="http://schemas.microsoft.com/office/drawing/2014/main" id="{DF026CFA-CCC2-90B2-89CC-2E96BAD28347}"/>
              </a:ext>
            </a:extLst>
          </p:cNvPr>
          <p:cNvSpPr/>
          <p:nvPr/>
        </p:nvSpPr>
        <p:spPr>
          <a:xfrm>
            <a:off x="6708754"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9</a:t>
            </a:r>
            <a:endParaRPr lang="en-SG" dirty="0">
              <a:latin typeface="Montserrat SemiBold" pitchFamily="2" charset="0"/>
              <a:cs typeface="Poppins" panose="00000500000000000000" pitchFamily="2" charset="0"/>
            </a:endParaRPr>
          </a:p>
        </p:txBody>
      </p:sp>
      <p:sp>
        <p:nvSpPr>
          <p:cNvPr id="25" name="Google Shape;336;p36">
            <a:extLst>
              <a:ext uri="{FF2B5EF4-FFF2-40B4-BE49-F238E27FC236}">
                <a16:creationId xmlns:a16="http://schemas.microsoft.com/office/drawing/2014/main" id="{6FEEFD88-4564-6F3D-B927-03C9B59CC0E5}"/>
              </a:ext>
            </a:extLst>
          </p:cNvPr>
          <p:cNvSpPr txBox="1">
            <a:spLocks/>
          </p:cNvSpPr>
          <p:nvPr/>
        </p:nvSpPr>
        <p:spPr>
          <a:xfrm>
            <a:off x="2476403" y="3663560"/>
            <a:ext cx="3860782"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1800" dirty="0">
                <a:latin typeface="Montserrat SemiBold" pitchFamily="2" charset="0"/>
              </a:rPr>
              <a:t>Repeat</a:t>
            </a:r>
          </a:p>
        </p:txBody>
      </p:sp>
    </p:spTree>
    <p:extLst>
      <p:ext uri="{BB962C8B-B14F-4D97-AF65-F5344CB8AC3E}">
        <p14:creationId xmlns:p14="http://schemas.microsoft.com/office/powerpoint/2010/main" val="39943604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400">
        <p159:morph option="byObject"/>
      </p:transition>
    </mc:Choice>
    <mc:Fallback>
      <p:transition>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96</a:t>
            </a:fld>
            <a:endParaRPr/>
          </a:p>
        </p:txBody>
      </p:sp>
      <p:sp>
        <p:nvSpPr>
          <p:cNvPr id="13" name="Title 12">
            <a:extLst>
              <a:ext uri="{FF2B5EF4-FFF2-40B4-BE49-F238E27FC236}">
                <a16:creationId xmlns:a16="http://schemas.microsoft.com/office/drawing/2014/main" id="{A5E0F86A-F246-0551-98A6-14650184858D}"/>
              </a:ext>
            </a:extLst>
          </p:cNvPr>
          <p:cNvSpPr>
            <a:spLocks noGrp="1"/>
          </p:cNvSpPr>
          <p:nvPr>
            <p:ph type="title" idx="3"/>
          </p:nvPr>
        </p:nvSpPr>
        <p:spPr/>
        <p:txBody>
          <a:bodyPr/>
          <a:lstStyle/>
          <a:p>
            <a:r>
              <a:rPr lang="en-SG" sz="2600" dirty="0"/>
              <a:t>3. The Missing Element</a:t>
            </a:r>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47890"/>
            <a:ext cx="754802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2000" dirty="0">
              <a:latin typeface="Montserrat SemiBold" pitchFamily="2" charset="0"/>
            </a:endParaRPr>
          </a:p>
        </p:txBody>
      </p:sp>
      <p:sp>
        <p:nvSpPr>
          <p:cNvPr id="23" name="Google Shape;336;p36">
            <a:extLst>
              <a:ext uri="{FF2B5EF4-FFF2-40B4-BE49-F238E27FC236}">
                <a16:creationId xmlns:a16="http://schemas.microsoft.com/office/drawing/2014/main" id="{57A5A28F-D1FD-63DA-2DAC-74BD28D1D7E9}"/>
              </a:ext>
            </a:extLst>
          </p:cNvPr>
          <p:cNvSpPr txBox="1">
            <a:spLocks/>
          </p:cNvSpPr>
          <p:nvPr/>
        </p:nvSpPr>
        <p:spPr>
          <a:xfrm>
            <a:off x="714000" y="1711990"/>
            <a:ext cx="68983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Can we do the same thing using O(1) space? i.e. in-place</a:t>
            </a:r>
          </a:p>
        </p:txBody>
      </p:sp>
      <p:sp>
        <p:nvSpPr>
          <p:cNvPr id="7" name="Google Shape;336;p36">
            <a:extLst>
              <a:ext uri="{FF2B5EF4-FFF2-40B4-BE49-F238E27FC236}">
                <a16:creationId xmlns:a16="http://schemas.microsoft.com/office/drawing/2014/main" id="{09F8C032-5DAA-3341-4CE6-F697EC738D28}"/>
              </a:ext>
            </a:extLst>
          </p:cNvPr>
          <p:cNvSpPr txBox="1">
            <a:spLocks/>
          </p:cNvSpPr>
          <p:nvPr/>
        </p:nvSpPr>
        <p:spPr>
          <a:xfrm>
            <a:off x="714000" y="1372400"/>
            <a:ext cx="1511040" cy="339590"/>
          </a:xfrm>
          <a:prstGeom prst="rect">
            <a:avLst/>
          </a:pr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1800" dirty="0">
                <a:latin typeface="Montserrat ExtraBold" pitchFamily="2" charset="0"/>
              </a:rPr>
              <a:t>Follow Up!</a:t>
            </a:r>
          </a:p>
        </p:txBody>
      </p:sp>
      <p:sp>
        <p:nvSpPr>
          <p:cNvPr id="2" name="Rectangle 1">
            <a:extLst>
              <a:ext uri="{FF2B5EF4-FFF2-40B4-BE49-F238E27FC236}">
                <a16:creationId xmlns:a16="http://schemas.microsoft.com/office/drawing/2014/main" id="{8296CAD4-5C45-0FE1-6222-6A93B6E53B75}"/>
              </a:ext>
            </a:extLst>
          </p:cNvPr>
          <p:cNvSpPr/>
          <p:nvPr/>
        </p:nvSpPr>
        <p:spPr>
          <a:xfrm>
            <a:off x="6068252" y="2571750"/>
            <a:ext cx="537867" cy="53786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8</a:t>
            </a:r>
            <a:endParaRPr lang="en-SG" sz="1800" dirty="0">
              <a:latin typeface="Montserrat SemiBold" pitchFamily="2" charset="0"/>
              <a:cs typeface="Poppins" panose="00000500000000000000" pitchFamily="2" charset="0"/>
            </a:endParaRPr>
          </a:p>
        </p:txBody>
      </p:sp>
      <p:sp>
        <p:nvSpPr>
          <p:cNvPr id="3" name="Rectangle 2">
            <a:extLst>
              <a:ext uri="{FF2B5EF4-FFF2-40B4-BE49-F238E27FC236}">
                <a16:creationId xmlns:a16="http://schemas.microsoft.com/office/drawing/2014/main" id="{F0ECF98C-7A47-F392-6842-2C4F46D3C8A3}"/>
              </a:ext>
            </a:extLst>
          </p:cNvPr>
          <p:cNvSpPr/>
          <p:nvPr/>
        </p:nvSpPr>
        <p:spPr>
          <a:xfrm>
            <a:off x="4146742" y="2571750"/>
            <a:ext cx="537867" cy="53786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5</a:t>
            </a:r>
            <a:endParaRPr lang="en-SG" sz="1800" dirty="0">
              <a:latin typeface="Montserrat SemiBold" pitchFamily="2" charset="0"/>
              <a:cs typeface="Poppins" panose="00000500000000000000" pitchFamily="2" charset="0"/>
            </a:endParaRPr>
          </a:p>
        </p:txBody>
      </p:sp>
      <p:sp>
        <p:nvSpPr>
          <p:cNvPr id="4" name="Rectangle 3">
            <a:extLst>
              <a:ext uri="{FF2B5EF4-FFF2-40B4-BE49-F238E27FC236}">
                <a16:creationId xmlns:a16="http://schemas.microsoft.com/office/drawing/2014/main" id="{578B36CE-0F9B-00BC-C2F8-6624C7983637}"/>
              </a:ext>
            </a:extLst>
          </p:cNvPr>
          <p:cNvSpPr/>
          <p:nvPr/>
        </p:nvSpPr>
        <p:spPr>
          <a:xfrm>
            <a:off x="2865742" y="2571750"/>
            <a:ext cx="537867" cy="53786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3</a:t>
            </a:r>
            <a:endParaRPr lang="en-SG" sz="1800" dirty="0">
              <a:latin typeface="Montserrat SemiBold" pitchFamily="2" charset="0"/>
              <a:cs typeface="Poppins" panose="00000500000000000000" pitchFamily="2" charset="0"/>
            </a:endParaRPr>
          </a:p>
        </p:txBody>
      </p:sp>
      <p:sp>
        <p:nvSpPr>
          <p:cNvPr id="5" name="Rectangle 4">
            <a:extLst>
              <a:ext uri="{FF2B5EF4-FFF2-40B4-BE49-F238E27FC236}">
                <a16:creationId xmlns:a16="http://schemas.microsoft.com/office/drawing/2014/main" id="{C4CEA223-F3F7-5A5E-C97D-CF5F4786605F}"/>
              </a:ext>
            </a:extLst>
          </p:cNvPr>
          <p:cNvSpPr/>
          <p:nvPr/>
        </p:nvSpPr>
        <p:spPr>
          <a:xfrm>
            <a:off x="4787242" y="2571750"/>
            <a:ext cx="537867" cy="53786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3</a:t>
            </a:r>
            <a:endParaRPr lang="en-SG" sz="1800" dirty="0">
              <a:latin typeface="Montserrat SemiBold" pitchFamily="2" charset="0"/>
              <a:cs typeface="Poppins" panose="00000500000000000000" pitchFamily="2" charset="0"/>
            </a:endParaRPr>
          </a:p>
        </p:txBody>
      </p:sp>
      <p:sp>
        <p:nvSpPr>
          <p:cNvPr id="8" name="Rectangle 7">
            <a:extLst>
              <a:ext uri="{FF2B5EF4-FFF2-40B4-BE49-F238E27FC236}">
                <a16:creationId xmlns:a16="http://schemas.microsoft.com/office/drawing/2014/main" id="{A6FE5AEC-E5DF-3D98-9C7F-4C96B7CB281B}"/>
              </a:ext>
            </a:extLst>
          </p:cNvPr>
          <p:cNvSpPr/>
          <p:nvPr/>
        </p:nvSpPr>
        <p:spPr>
          <a:xfrm>
            <a:off x="2225040" y="2571750"/>
            <a:ext cx="537867" cy="53786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a:t>
            </a:r>
            <a:endParaRPr lang="en-SG" sz="1800" dirty="0">
              <a:latin typeface="Montserrat SemiBold" pitchFamily="2" charset="0"/>
              <a:cs typeface="Poppins" panose="00000500000000000000" pitchFamily="2" charset="0"/>
            </a:endParaRPr>
          </a:p>
        </p:txBody>
      </p:sp>
      <p:sp>
        <p:nvSpPr>
          <p:cNvPr id="9" name="Rectangle 8">
            <a:extLst>
              <a:ext uri="{FF2B5EF4-FFF2-40B4-BE49-F238E27FC236}">
                <a16:creationId xmlns:a16="http://schemas.microsoft.com/office/drawing/2014/main" id="{336EE277-107E-4BC6-106C-24F0F10CA313}"/>
              </a:ext>
            </a:extLst>
          </p:cNvPr>
          <p:cNvSpPr/>
          <p:nvPr/>
        </p:nvSpPr>
        <p:spPr>
          <a:xfrm>
            <a:off x="1584737" y="2571750"/>
            <a:ext cx="537867" cy="53786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1</a:t>
            </a:r>
            <a:endParaRPr lang="en-SG" sz="1800" dirty="0">
              <a:latin typeface="Montserrat SemiBold" pitchFamily="2" charset="0"/>
              <a:cs typeface="Poppins" panose="00000500000000000000" pitchFamily="2" charset="0"/>
            </a:endParaRPr>
          </a:p>
        </p:txBody>
      </p:sp>
      <p:sp>
        <p:nvSpPr>
          <p:cNvPr id="10" name="Rectangle 9">
            <a:extLst>
              <a:ext uri="{FF2B5EF4-FFF2-40B4-BE49-F238E27FC236}">
                <a16:creationId xmlns:a16="http://schemas.microsoft.com/office/drawing/2014/main" id="{C58029C0-6BEF-BD1D-C769-EB0326D28415}"/>
              </a:ext>
            </a:extLst>
          </p:cNvPr>
          <p:cNvSpPr/>
          <p:nvPr/>
        </p:nvSpPr>
        <p:spPr>
          <a:xfrm>
            <a:off x="5427750" y="2571750"/>
            <a:ext cx="537867" cy="53786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5</a:t>
            </a:r>
            <a:endParaRPr lang="en-SG" sz="1800" dirty="0">
              <a:latin typeface="Montserrat SemiBold" pitchFamily="2" charset="0"/>
              <a:cs typeface="Poppins" panose="00000500000000000000" pitchFamily="2" charset="0"/>
            </a:endParaRPr>
          </a:p>
        </p:txBody>
      </p:sp>
      <p:sp>
        <p:nvSpPr>
          <p:cNvPr id="11" name="Rectangle 10">
            <a:extLst>
              <a:ext uri="{FF2B5EF4-FFF2-40B4-BE49-F238E27FC236}">
                <a16:creationId xmlns:a16="http://schemas.microsoft.com/office/drawing/2014/main" id="{98DA6C87-13F5-6FBC-EDEB-E9D852D1E3C0}"/>
              </a:ext>
            </a:extLst>
          </p:cNvPr>
          <p:cNvSpPr/>
          <p:nvPr/>
        </p:nvSpPr>
        <p:spPr>
          <a:xfrm>
            <a:off x="3506242" y="2571750"/>
            <a:ext cx="537867" cy="53786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4</a:t>
            </a:r>
            <a:endParaRPr lang="en-SG" sz="1800" dirty="0">
              <a:latin typeface="Montserrat SemiBold" pitchFamily="2" charset="0"/>
              <a:cs typeface="Poppins" panose="00000500000000000000" pitchFamily="2" charset="0"/>
            </a:endParaRPr>
          </a:p>
        </p:txBody>
      </p:sp>
      <p:sp>
        <p:nvSpPr>
          <p:cNvPr id="12" name="Rectangle 11">
            <a:extLst>
              <a:ext uri="{FF2B5EF4-FFF2-40B4-BE49-F238E27FC236}">
                <a16:creationId xmlns:a16="http://schemas.microsoft.com/office/drawing/2014/main" id="{AC67722D-7182-FC3E-F12E-DB6510C11619}"/>
              </a:ext>
            </a:extLst>
          </p:cNvPr>
          <p:cNvSpPr/>
          <p:nvPr/>
        </p:nvSpPr>
        <p:spPr>
          <a:xfrm>
            <a:off x="6708754" y="2571750"/>
            <a:ext cx="537867" cy="53786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Montserrat SemiBold" pitchFamily="2" charset="0"/>
                <a:cs typeface="Poppins" panose="00000500000000000000" pitchFamily="2" charset="0"/>
              </a:rPr>
              <a:t>2</a:t>
            </a:r>
            <a:endParaRPr lang="en-SG" sz="1800" dirty="0">
              <a:latin typeface="Montserrat SemiBold" pitchFamily="2" charset="0"/>
              <a:cs typeface="Poppins" panose="00000500000000000000" pitchFamily="2" charset="0"/>
            </a:endParaRPr>
          </a:p>
        </p:txBody>
      </p:sp>
      <p:sp>
        <p:nvSpPr>
          <p:cNvPr id="15" name="Rectangle 14">
            <a:extLst>
              <a:ext uri="{FF2B5EF4-FFF2-40B4-BE49-F238E27FC236}">
                <a16:creationId xmlns:a16="http://schemas.microsoft.com/office/drawing/2014/main" id="{3DBF7517-DAD1-DFF6-5216-72F92D00CF0C}"/>
              </a:ext>
            </a:extLst>
          </p:cNvPr>
          <p:cNvSpPr/>
          <p:nvPr/>
        </p:nvSpPr>
        <p:spPr>
          <a:xfrm>
            <a:off x="1584737"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1</a:t>
            </a:r>
            <a:endParaRPr lang="en-SG" dirty="0">
              <a:latin typeface="Montserrat SemiBold" pitchFamily="2" charset="0"/>
              <a:cs typeface="Poppins" panose="00000500000000000000" pitchFamily="2" charset="0"/>
            </a:endParaRPr>
          </a:p>
        </p:txBody>
      </p:sp>
      <p:sp>
        <p:nvSpPr>
          <p:cNvPr id="16" name="Rectangle 15">
            <a:extLst>
              <a:ext uri="{FF2B5EF4-FFF2-40B4-BE49-F238E27FC236}">
                <a16:creationId xmlns:a16="http://schemas.microsoft.com/office/drawing/2014/main" id="{86CB8A1D-BA8F-80DB-BE66-9EEE4BF2E9BD}"/>
              </a:ext>
            </a:extLst>
          </p:cNvPr>
          <p:cNvSpPr/>
          <p:nvPr/>
        </p:nvSpPr>
        <p:spPr>
          <a:xfrm>
            <a:off x="2225239"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2</a:t>
            </a:r>
            <a:endParaRPr lang="en-SG" dirty="0">
              <a:latin typeface="Montserrat SemiBold" pitchFamily="2" charset="0"/>
              <a:cs typeface="Poppins" panose="00000500000000000000" pitchFamily="2" charset="0"/>
            </a:endParaRPr>
          </a:p>
        </p:txBody>
      </p:sp>
      <p:sp>
        <p:nvSpPr>
          <p:cNvPr id="17" name="Rectangle 16">
            <a:extLst>
              <a:ext uri="{FF2B5EF4-FFF2-40B4-BE49-F238E27FC236}">
                <a16:creationId xmlns:a16="http://schemas.microsoft.com/office/drawing/2014/main" id="{23827A54-A42C-7068-8CF8-AB69D7FE4724}"/>
              </a:ext>
            </a:extLst>
          </p:cNvPr>
          <p:cNvSpPr/>
          <p:nvPr/>
        </p:nvSpPr>
        <p:spPr>
          <a:xfrm>
            <a:off x="2865742"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3</a:t>
            </a:r>
            <a:endParaRPr lang="en-SG" dirty="0">
              <a:latin typeface="Montserrat SemiBold" pitchFamily="2" charset="0"/>
              <a:cs typeface="Poppins" panose="00000500000000000000" pitchFamily="2" charset="0"/>
            </a:endParaRPr>
          </a:p>
        </p:txBody>
      </p:sp>
      <p:sp>
        <p:nvSpPr>
          <p:cNvPr id="18" name="Rectangle 17">
            <a:extLst>
              <a:ext uri="{FF2B5EF4-FFF2-40B4-BE49-F238E27FC236}">
                <a16:creationId xmlns:a16="http://schemas.microsoft.com/office/drawing/2014/main" id="{99282906-7D15-F8D9-BD6B-57B7EA3E4AAB}"/>
              </a:ext>
            </a:extLst>
          </p:cNvPr>
          <p:cNvSpPr/>
          <p:nvPr/>
        </p:nvSpPr>
        <p:spPr>
          <a:xfrm>
            <a:off x="3506243"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4</a:t>
            </a:r>
            <a:endParaRPr lang="en-SG" dirty="0">
              <a:latin typeface="Montserrat SemiBold" pitchFamily="2" charset="0"/>
              <a:cs typeface="Poppins" panose="00000500000000000000" pitchFamily="2" charset="0"/>
            </a:endParaRPr>
          </a:p>
        </p:txBody>
      </p:sp>
      <p:sp>
        <p:nvSpPr>
          <p:cNvPr id="19" name="Rectangle 18">
            <a:extLst>
              <a:ext uri="{FF2B5EF4-FFF2-40B4-BE49-F238E27FC236}">
                <a16:creationId xmlns:a16="http://schemas.microsoft.com/office/drawing/2014/main" id="{14EAF028-EBF7-975B-9758-2913FE5B2495}"/>
              </a:ext>
            </a:extLst>
          </p:cNvPr>
          <p:cNvSpPr/>
          <p:nvPr/>
        </p:nvSpPr>
        <p:spPr>
          <a:xfrm>
            <a:off x="4146745"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5</a:t>
            </a:r>
            <a:endParaRPr lang="en-SG" dirty="0">
              <a:latin typeface="Montserrat SemiBold" pitchFamily="2" charset="0"/>
              <a:cs typeface="Poppins" panose="00000500000000000000" pitchFamily="2" charset="0"/>
            </a:endParaRPr>
          </a:p>
        </p:txBody>
      </p:sp>
      <p:sp>
        <p:nvSpPr>
          <p:cNvPr id="20" name="Rectangle 19">
            <a:extLst>
              <a:ext uri="{FF2B5EF4-FFF2-40B4-BE49-F238E27FC236}">
                <a16:creationId xmlns:a16="http://schemas.microsoft.com/office/drawing/2014/main" id="{8E699B82-C801-9ADA-8BB7-B6A7A27E5A4C}"/>
              </a:ext>
            </a:extLst>
          </p:cNvPr>
          <p:cNvSpPr/>
          <p:nvPr/>
        </p:nvSpPr>
        <p:spPr>
          <a:xfrm>
            <a:off x="4787248"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6</a:t>
            </a:r>
            <a:endParaRPr lang="en-SG" dirty="0">
              <a:latin typeface="Montserrat SemiBold" pitchFamily="2" charset="0"/>
              <a:cs typeface="Poppins" panose="00000500000000000000" pitchFamily="2" charset="0"/>
            </a:endParaRPr>
          </a:p>
        </p:txBody>
      </p:sp>
      <p:sp>
        <p:nvSpPr>
          <p:cNvPr id="21" name="Rectangle 20">
            <a:extLst>
              <a:ext uri="{FF2B5EF4-FFF2-40B4-BE49-F238E27FC236}">
                <a16:creationId xmlns:a16="http://schemas.microsoft.com/office/drawing/2014/main" id="{7FE2549F-266C-44F8-F123-39F14DA230F3}"/>
              </a:ext>
            </a:extLst>
          </p:cNvPr>
          <p:cNvSpPr/>
          <p:nvPr/>
        </p:nvSpPr>
        <p:spPr>
          <a:xfrm>
            <a:off x="5427750"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7</a:t>
            </a:r>
            <a:endParaRPr lang="en-SG" dirty="0">
              <a:latin typeface="Montserrat SemiBold" pitchFamily="2" charset="0"/>
              <a:cs typeface="Poppins" panose="00000500000000000000" pitchFamily="2" charset="0"/>
            </a:endParaRPr>
          </a:p>
        </p:txBody>
      </p:sp>
      <p:sp>
        <p:nvSpPr>
          <p:cNvPr id="22" name="Rectangle 21">
            <a:extLst>
              <a:ext uri="{FF2B5EF4-FFF2-40B4-BE49-F238E27FC236}">
                <a16:creationId xmlns:a16="http://schemas.microsoft.com/office/drawing/2014/main" id="{AE63D30A-2B8A-1354-1ED2-B566FDEB3B05}"/>
              </a:ext>
            </a:extLst>
          </p:cNvPr>
          <p:cNvSpPr/>
          <p:nvPr/>
        </p:nvSpPr>
        <p:spPr>
          <a:xfrm>
            <a:off x="6068252"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8</a:t>
            </a:r>
            <a:endParaRPr lang="en-SG" dirty="0">
              <a:latin typeface="Montserrat SemiBold" pitchFamily="2" charset="0"/>
              <a:cs typeface="Poppins" panose="00000500000000000000" pitchFamily="2" charset="0"/>
            </a:endParaRPr>
          </a:p>
        </p:txBody>
      </p:sp>
      <p:sp>
        <p:nvSpPr>
          <p:cNvPr id="24" name="Rectangle 23">
            <a:extLst>
              <a:ext uri="{FF2B5EF4-FFF2-40B4-BE49-F238E27FC236}">
                <a16:creationId xmlns:a16="http://schemas.microsoft.com/office/drawing/2014/main" id="{DF026CFA-CCC2-90B2-89CC-2E96BAD28347}"/>
              </a:ext>
            </a:extLst>
          </p:cNvPr>
          <p:cNvSpPr/>
          <p:nvPr/>
        </p:nvSpPr>
        <p:spPr>
          <a:xfrm>
            <a:off x="6708754" y="3173731"/>
            <a:ext cx="537867" cy="27813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SemiBold" pitchFamily="2" charset="0"/>
                <a:cs typeface="Poppins" panose="00000500000000000000" pitchFamily="2" charset="0"/>
              </a:rPr>
              <a:t>9</a:t>
            </a:r>
            <a:endParaRPr lang="en-SG" dirty="0">
              <a:latin typeface="Montserrat SemiBold" pitchFamily="2" charset="0"/>
              <a:cs typeface="Poppins" panose="00000500000000000000" pitchFamily="2" charset="0"/>
            </a:endParaRPr>
          </a:p>
        </p:txBody>
      </p:sp>
      <p:sp>
        <p:nvSpPr>
          <p:cNvPr id="25" name="Google Shape;336;p36">
            <a:extLst>
              <a:ext uri="{FF2B5EF4-FFF2-40B4-BE49-F238E27FC236}">
                <a16:creationId xmlns:a16="http://schemas.microsoft.com/office/drawing/2014/main" id="{6FEEFD88-4564-6F3D-B927-03C9B59CC0E5}"/>
              </a:ext>
            </a:extLst>
          </p:cNvPr>
          <p:cNvSpPr txBox="1">
            <a:spLocks/>
          </p:cNvSpPr>
          <p:nvPr/>
        </p:nvSpPr>
        <p:spPr>
          <a:xfrm>
            <a:off x="1934081" y="3663560"/>
            <a:ext cx="5273137"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1800" dirty="0">
                <a:latin typeface="Montserrat SemiBold" pitchFamily="2" charset="0"/>
              </a:rPr>
              <a:t>Run through the array one more time, check if at index </a:t>
            </a:r>
            <a:r>
              <a:rPr lang="en-US" sz="1800" dirty="0" err="1">
                <a:latin typeface="Montserrat SemiBold" pitchFamily="2" charset="0"/>
              </a:rPr>
              <a:t>i</a:t>
            </a:r>
            <a:r>
              <a:rPr lang="en-US" sz="1800" dirty="0">
                <a:latin typeface="Montserrat SemiBold" pitchFamily="2" charset="0"/>
              </a:rPr>
              <a:t>, the value of </a:t>
            </a:r>
            <a:r>
              <a:rPr lang="en-US" sz="1800" dirty="0" err="1">
                <a:latin typeface="Montserrat SemiBold" pitchFamily="2" charset="0"/>
              </a:rPr>
              <a:t>i</a:t>
            </a:r>
            <a:r>
              <a:rPr lang="en-US" sz="1800" dirty="0">
                <a:latin typeface="Montserrat SemiBold" pitchFamily="2" charset="0"/>
              </a:rPr>
              <a:t> is stored</a:t>
            </a:r>
          </a:p>
        </p:txBody>
      </p:sp>
    </p:spTree>
    <p:extLst>
      <p:ext uri="{BB962C8B-B14F-4D97-AF65-F5344CB8AC3E}">
        <p14:creationId xmlns:p14="http://schemas.microsoft.com/office/powerpoint/2010/main" val="10559930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400">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400" fill="hold"/>
                                        <p:tgtEl>
                                          <p:spTgt spid="9"/>
                                        </p:tgtEl>
                                        <p:attrNameLst>
                                          <p:attrName>fillcolor</p:attrName>
                                        </p:attrNameLst>
                                      </p:cBhvr>
                                      <p:to>
                                        <a:srgbClr val="FF9225"/>
                                      </p:to>
                                    </p:animClr>
                                    <p:set>
                                      <p:cBhvr>
                                        <p:cTn id="7" dur="400" fill="hold"/>
                                        <p:tgtEl>
                                          <p:spTgt spid="9"/>
                                        </p:tgtEl>
                                        <p:attrNameLst>
                                          <p:attrName>fill.type</p:attrName>
                                        </p:attrNameLst>
                                      </p:cBhvr>
                                      <p:to>
                                        <p:strVal val="solid"/>
                                      </p:to>
                                    </p:set>
                                    <p:set>
                                      <p:cBhvr>
                                        <p:cTn id="8" dur="400" fill="hold"/>
                                        <p:tgtEl>
                                          <p:spTgt spid="9"/>
                                        </p:tgtEl>
                                        <p:attrNameLst>
                                          <p:attrName>fill.on</p:attrName>
                                        </p:attrNameLst>
                                      </p:cBhvr>
                                      <p:to>
                                        <p:strVal val="true"/>
                                      </p:to>
                                    </p:set>
                                  </p:childTnLst>
                                </p:cTn>
                              </p:par>
                            </p:childTnLst>
                          </p:cTn>
                        </p:par>
                        <p:par>
                          <p:cTn id="9" fill="hold">
                            <p:stCondLst>
                              <p:cond delay="400"/>
                            </p:stCondLst>
                            <p:childTnLst>
                              <p:par>
                                <p:cTn id="10" presetID="1" presetClass="emph" presetSubtype="2" fill="hold" nodeType="afterEffect">
                                  <p:stCondLst>
                                    <p:cond delay="250"/>
                                  </p:stCondLst>
                                  <p:childTnLst>
                                    <p:animClr clrSpc="rgb" dir="cw">
                                      <p:cBhvr>
                                        <p:cTn id="11" dur="400" fill="hold"/>
                                        <p:tgtEl>
                                          <p:spTgt spid="8"/>
                                        </p:tgtEl>
                                        <p:attrNameLst>
                                          <p:attrName>fillcolor</p:attrName>
                                        </p:attrNameLst>
                                      </p:cBhvr>
                                      <p:to>
                                        <a:srgbClr val="FF9225"/>
                                      </p:to>
                                    </p:animClr>
                                    <p:set>
                                      <p:cBhvr>
                                        <p:cTn id="12" dur="400" fill="hold"/>
                                        <p:tgtEl>
                                          <p:spTgt spid="8"/>
                                        </p:tgtEl>
                                        <p:attrNameLst>
                                          <p:attrName>fill.type</p:attrName>
                                        </p:attrNameLst>
                                      </p:cBhvr>
                                      <p:to>
                                        <p:strVal val="solid"/>
                                      </p:to>
                                    </p:set>
                                    <p:set>
                                      <p:cBhvr>
                                        <p:cTn id="13" dur="400" fill="hold"/>
                                        <p:tgtEl>
                                          <p:spTgt spid="8"/>
                                        </p:tgtEl>
                                        <p:attrNameLst>
                                          <p:attrName>fill.on</p:attrName>
                                        </p:attrNameLst>
                                      </p:cBhvr>
                                      <p:to>
                                        <p:strVal val="true"/>
                                      </p:to>
                                    </p:set>
                                  </p:childTnLst>
                                </p:cTn>
                              </p:par>
                            </p:childTnLst>
                          </p:cTn>
                        </p:par>
                        <p:par>
                          <p:cTn id="14" fill="hold">
                            <p:stCondLst>
                              <p:cond delay="1050"/>
                            </p:stCondLst>
                            <p:childTnLst>
                              <p:par>
                                <p:cTn id="15" presetID="1" presetClass="emph" presetSubtype="2" fill="hold" nodeType="afterEffect">
                                  <p:stCondLst>
                                    <p:cond delay="250"/>
                                  </p:stCondLst>
                                  <p:childTnLst>
                                    <p:animClr clrSpc="rgb" dir="cw">
                                      <p:cBhvr>
                                        <p:cTn id="16" dur="400" fill="hold"/>
                                        <p:tgtEl>
                                          <p:spTgt spid="4"/>
                                        </p:tgtEl>
                                        <p:attrNameLst>
                                          <p:attrName>fillcolor</p:attrName>
                                        </p:attrNameLst>
                                      </p:cBhvr>
                                      <p:to>
                                        <a:srgbClr val="FF9225"/>
                                      </p:to>
                                    </p:animClr>
                                    <p:set>
                                      <p:cBhvr>
                                        <p:cTn id="17" dur="400" fill="hold"/>
                                        <p:tgtEl>
                                          <p:spTgt spid="4"/>
                                        </p:tgtEl>
                                        <p:attrNameLst>
                                          <p:attrName>fill.type</p:attrName>
                                        </p:attrNameLst>
                                      </p:cBhvr>
                                      <p:to>
                                        <p:strVal val="solid"/>
                                      </p:to>
                                    </p:set>
                                    <p:set>
                                      <p:cBhvr>
                                        <p:cTn id="18" dur="400" fill="hold"/>
                                        <p:tgtEl>
                                          <p:spTgt spid="4"/>
                                        </p:tgtEl>
                                        <p:attrNameLst>
                                          <p:attrName>fill.on</p:attrName>
                                        </p:attrNameLst>
                                      </p:cBhvr>
                                      <p:to>
                                        <p:strVal val="true"/>
                                      </p:to>
                                    </p:set>
                                  </p:childTnLst>
                                </p:cTn>
                              </p:par>
                            </p:childTnLst>
                          </p:cTn>
                        </p:par>
                        <p:par>
                          <p:cTn id="19" fill="hold">
                            <p:stCondLst>
                              <p:cond delay="1700"/>
                            </p:stCondLst>
                            <p:childTnLst>
                              <p:par>
                                <p:cTn id="20" presetID="1" presetClass="emph" presetSubtype="2" fill="hold" nodeType="afterEffect">
                                  <p:stCondLst>
                                    <p:cond delay="250"/>
                                  </p:stCondLst>
                                  <p:childTnLst>
                                    <p:animClr clrSpc="rgb" dir="cw">
                                      <p:cBhvr>
                                        <p:cTn id="21" dur="400" fill="hold"/>
                                        <p:tgtEl>
                                          <p:spTgt spid="11"/>
                                        </p:tgtEl>
                                        <p:attrNameLst>
                                          <p:attrName>fillcolor</p:attrName>
                                        </p:attrNameLst>
                                      </p:cBhvr>
                                      <p:to>
                                        <a:srgbClr val="FF9225"/>
                                      </p:to>
                                    </p:animClr>
                                    <p:set>
                                      <p:cBhvr>
                                        <p:cTn id="22" dur="400" fill="hold"/>
                                        <p:tgtEl>
                                          <p:spTgt spid="11"/>
                                        </p:tgtEl>
                                        <p:attrNameLst>
                                          <p:attrName>fill.type</p:attrName>
                                        </p:attrNameLst>
                                      </p:cBhvr>
                                      <p:to>
                                        <p:strVal val="solid"/>
                                      </p:to>
                                    </p:set>
                                    <p:set>
                                      <p:cBhvr>
                                        <p:cTn id="23" dur="400" fill="hold"/>
                                        <p:tgtEl>
                                          <p:spTgt spid="11"/>
                                        </p:tgtEl>
                                        <p:attrNameLst>
                                          <p:attrName>fill.on</p:attrName>
                                        </p:attrNameLst>
                                      </p:cBhvr>
                                      <p:to>
                                        <p:strVal val="true"/>
                                      </p:to>
                                    </p:set>
                                  </p:childTnLst>
                                </p:cTn>
                              </p:par>
                            </p:childTnLst>
                          </p:cTn>
                        </p:par>
                        <p:par>
                          <p:cTn id="24" fill="hold">
                            <p:stCondLst>
                              <p:cond delay="2350"/>
                            </p:stCondLst>
                            <p:childTnLst>
                              <p:par>
                                <p:cTn id="25" presetID="1" presetClass="emph" presetSubtype="2" fill="hold" nodeType="afterEffect">
                                  <p:stCondLst>
                                    <p:cond delay="250"/>
                                  </p:stCondLst>
                                  <p:childTnLst>
                                    <p:animClr clrSpc="rgb" dir="cw">
                                      <p:cBhvr>
                                        <p:cTn id="26" dur="400" fill="hold"/>
                                        <p:tgtEl>
                                          <p:spTgt spid="3"/>
                                        </p:tgtEl>
                                        <p:attrNameLst>
                                          <p:attrName>fillcolor</p:attrName>
                                        </p:attrNameLst>
                                      </p:cBhvr>
                                      <p:to>
                                        <a:srgbClr val="FF9225"/>
                                      </p:to>
                                    </p:animClr>
                                    <p:set>
                                      <p:cBhvr>
                                        <p:cTn id="27" dur="400" fill="hold"/>
                                        <p:tgtEl>
                                          <p:spTgt spid="3"/>
                                        </p:tgtEl>
                                        <p:attrNameLst>
                                          <p:attrName>fill.type</p:attrName>
                                        </p:attrNameLst>
                                      </p:cBhvr>
                                      <p:to>
                                        <p:strVal val="solid"/>
                                      </p:to>
                                    </p:set>
                                    <p:set>
                                      <p:cBhvr>
                                        <p:cTn id="28" dur="400" fill="hold"/>
                                        <p:tgtEl>
                                          <p:spTgt spid="3"/>
                                        </p:tgtEl>
                                        <p:attrNameLst>
                                          <p:attrName>fill.on</p:attrName>
                                        </p:attrNameLst>
                                      </p:cBhvr>
                                      <p:to>
                                        <p:strVal val="true"/>
                                      </p:to>
                                    </p:set>
                                  </p:childTnLst>
                                </p:cTn>
                              </p:par>
                            </p:childTnLst>
                          </p:cTn>
                        </p:par>
                        <p:par>
                          <p:cTn id="29" fill="hold">
                            <p:stCondLst>
                              <p:cond delay="3000"/>
                            </p:stCondLst>
                            <p:childTnLst>
                              <p:par>
                                <p:cTn id="30" presetID="1" presetClass="emph" presetSubtype="2" fill="hold" nodeType="afterEffect">
                                  <p:stCondLst>
                                    <p:cond delay="250"/>
                                  </p:stCondLst>
                                  <p:childTnLst>
                                    <p:animClr clrSpc="rgb" dir="cw">
                                      <p:cBhvr>
                                        <p:cTn id="31" dur="400" fill="hold"/>
                                        <p:tgtEl>
                                          <p:spTgt spid="5"/>
                                        </p:tgtEl>
                                        <p:attrNameLst>
                                          <p:attrName>fillcolor</p:attrName>
                                        </p:attrNameLst>
                                      </p:cBhvr>
                                      <p:to>
                                        <a:srgbClr val="FF5C5C"/>
                                      </p:to>
                                    </p:animClr>
                                    <p:set>
                                      <p:cBhvr>
                                        <p:cTn id="32" dur="400" fill="hold"/>
                                        <p:tgtEl>
                                          <p:spTgt spid="5"/>
                                        </p:tgtEl>
                                        <p:attrNameLst>
                                          <p:attrName>fill.type</p:attrName>
                                        </p:attrNameLst>
                                      </p:cBhvr>
                                      <p:to>
                                        <p:strVal val="solid"/>
                                      </p:to>
                                    </p:set>
                                    <p:set>
                                      <p:cBhvr>
                                        <p:cTn id="33" dur="400" fill="hold"/>
                                        <p:tgtEl>
                                          <p:spTgt spid="5"/>
                                        </p:tgtEl>
                                        <p:attrNameLst>
                                          <p:attrName>fill.on</p:attrName>
                                        </p:attrNameLst>
                                      </p:cBhvr>
                                      <p:to>
                                        <p:strVal val="true"/>
                                      </p:to>
                                    </p:set>
                                  </p:childTnLst>
                                </p:cTn>
                              </p:par>
                              <p:par>
                                <p:cTn id="34" presetID="1" presetClass="emph" presetSubtype="2" fill="hold" nodeType="withEffect">
                                  <p:stCondLst>
                                    <p:cond delay="250"/>
                                  </p:stCondLst>
                                  <p:childTnLst>
                                    <p:animClr clrSpc="rgb" dir="cw">
                                      <p:cBhvr>
                                        <p:cTn id="35" dur="400" fill="hold"/>
                                        <p:tgtEl>
                                          <p:spTgt spid="20"/>
                                        </p:tgtEl>
                                        <p:attrNameLst>
                                          <p:attrName>fillcolor</p:attrName>
                                        </p:attrNameLst>
                                      </p:cBhvr>
                                      <p:to>
                                        <a:srgbClr val="FF5C5C"/>
                                      </p:to>
                                    </p:animClr>
                                    <p:set>
                                      <p:cBhvr>
                                        <p:cTn id="36" dur="400" fill="hold"/>
                                        <p:tgtEl>
                                          <p:spTgt spid="20"/>
                                        </p:tgtEl>
                                        <p:attrNameLst>
                                          <p:attrName>fill.type</p:attrName>
                                        </p:attrNameLst>
                                      </p:cBhvr>
                                      <p:to>
                                        <p:strVal val="solid"/>
                                      </p:to>
                                    </p:set>
                                    <p:set>
                                      <p:cBhvr>
                                        <p:cTn id="37" dur="400" fill="hold"/>
                                        <p:tgtEl>
                                          <p:spTgt spid="2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97</a:t>
            </a:fld>
            <a:endParaRPr/>
          </a:p>
        </p:txBody>
      </p:sp>
      <p:sp>
        <p:nvSpPr>
          <p:cNvPr id="13" name="Title 12">
            <a:extLst>
              <a:ext uri="{FF2B5EF4-FFF2-40B4-BE49-F238E27FC236}">
                <a16:creationId xmlns:a16="http://schemas.microsoft.com/office/drawing/2014/main" id="{A5E0F86A-F246-0551-98A6-14650184858D}"/>
              </a:ext>
            </a:extLst>
          </p:cNvPr>
          <p:cNvSpPr>
            <a:spLocks noGrp="1"/>
          </p:cNvSpPr>
          <p:nvPr>
            <p:ph type="title" idx="3"/>
          </p:nvPr>
        </p:nvSpPr>
        <p:spPr/>
        <p:txBody>
          <a:bodyPr/>
          <a:lstStyle/>
          <a:p>
            <a:r>
              <a:rPr lang="en-SG" sz="2600" dirty="0"/>
              <a:t>3. The Missing Element</a:t>
            </a:r>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47890"/>
            <a:ext cx="754802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2000" dirty="0">
              <a:latin typeface="Montserrat SemiBold" pitchFamily="2" charset="0"/>
            </a:endParaRPr>
          </a:p>
        </p:txBody>
      </p:sp>
      <p:sp>
        <p:nvSpPr>
          <p:cNvPr id="23" name="Google Shape;336;p36">
            <a:extLst>
              <a:ext uri="{FF2B5EF4-FFF2-40B4-BE49-F238E27FC236}">
                <a16:creationId xmlns:a16="http://schemas.microsoft.com/office/drawing/2014/main" id="{57A5A28F-D1FD-63DA-2DAC-74BD28D1D7E9}"/>
              </a:ext>
            </a:extLst>
          </p:cNvPr>
          <p:cNvSpPr txBox="1">
            <a:spLocks/>
          </p:cNvSpPr>
          <p:nvPr/>
        </p:nvSpPr>
        <p:spPr>
          <a:xfrm>
            <a:off x="714000" y="1711990"/>
            <a:ext cx="68983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Can we do the same thing using O(1) space? i.e. in-place</a:t>
            </a:r>
          </a:p>
        </p:txBody>
      </p:sp>
      <p:sp>
        <p:nvSpPr>
          <p:cNvPr id="7" name="Google Shape;336;p36">
            <a:extLst>
              <a:ext uri="{FF2B5EF4-FFF2-40B4-BE49-F238E27FC236}">
                <a16:creationId xmlns:a16="http://schemas.microsoft.com/office/drawing/2014/main" id="{09F8C032-5DAA-3341-4CE6-F697EC738D28}"/>
              </a:ext>
            </a:extLst>
          </p:cNvPr>
          <p:cNvSpPr txBox="1">
            <a:spLocks/>
          </p:cNvSpPr>
          <p:nvPr/>
        </p:nvSpPr>
        <p:spPr>
          <a:xfrm>
            <a:off x="714000" y="1372400"/>
            <a:ext cx="1511040" cy="339590"/>
          </a:xfrm>
          <a:prstGeom prst="rect">
            <a:avLst/>
          </a:pr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1800" dirty="0">
                <a:latin typeface="Montserrat ExtraBold" pitchFamily="2" charset="0"/>
              </a:rPr>
              <a:t>Follow Up!</a:t>
            </a:r>
          </a:p>
        </p:txBody>
      </p:sp>
      <p:sp>
        <p:nvSpPr>
          <p:cNvPr id="20" name="Rectangle 19">
            <a:extLst>
              <a:ext uri="{FF2B5EF4-FFF2-40B4-BE49-F238E27FC236}">
                <a16:creationId xmlns:a16="http://schemas.microsoft.com/office/drawing/2014/main" id="{8E699B82-C801-9ADA-8BB7-B6A7A27E5A4C}"/>
              </a:ext>
            </a:extLst>
          </p:cNvPr>
          <p:cNvSpPr/>
          <p:nvPr/>
        </p:nvSpPr>
        <p:spPr>
          <a:xfrm>
            <a:off x="4150034" y="2581925"/>
            <a:ext cx="843932" cy="81167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Montserrat SemiBold" pitchFamily="2" charset="0"/>
                <a:cs typeface="Poppins" panose="00000500000000000000" pitchFamily="2" charset="0"/>
              </a:rPr>
              <a:t>6</a:t>
            </a:r>
            <a:endParaRPr lang="en-SG" sz="3600" dirty="0">
              <a:latin typeface="Montserrat SemiBold" pitchFamily="2" charset="0"/>
              <a:cs typeface="Poppins" panose="00000500000000000000" pitchFamily="2" charset="0"/>
            </a:endParaRPr>
          </a:p>
        </p:txBody>
      </p:sp>
      <p:sp>
        <p:nvSpPr>
          <p:cNvPr id="25" name="Google Shape;336;p36">
            <a:extLst>
              <a:ext uri="{FF2B5EF4-FFF2-40B4-BE49-F238E27FC236}">
                <a16:creationId xmlns:a16="http://schemas.microsoft.com/office/drawing/2014/main" id="{6FEEFD88-4564-6F3D-B927-03C9B59CC0E5}"/>
              </a:ext>
            </a:extLst>
          </p:cNvPr>
          <p:cNvSpPr txBox="1">
            <a:spLocks/>
          </p:cNvSpPr>
          <p:nvPr/>
        </p:nvSpPr>
        <p:spPr>
          <a:xfrm>
            <a:off x="1934081" y="3663560"/>
            <a:ext cx="5273137"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1800" dirty="0">
                <a:latin typeface="Montserrat SemiBold" pitchFamily="2" charset="0"/>
              </a:rPr>
              <a:t>Return the index</a:t>
            </a:r>
          </a:p>
        </p:txBody>
      </p:sp>
    </p:spTree>
    <p:extLst>
      <p:ext uri="{BB962C8B-B14F-4D97-AF65-F5344CB8AC3E}">
        <p14:creationId xmlns:p14="http://schemas.microsoft.com/office/powerpoint/2010/main" val="30569174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400">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withEffect">
                                  <p:stCondLst>
                                    <p:cond delay="250"/>
                                  </p:stCondLst>
                                  <p:childTnLst>
                                    <p:animClr clrSpc="rgb" dir="cw">
                                      <p:cBhvr>
                                        <p:cTn id="6" dur="400" fill="hold"/>
                                        <p:tgtEl>
                                          <p:spTgt spid="20"/>
                                        </p:tgtEl>
                                        <p:attrNameLst>
                                          <p:attrName>fillcolor</p:attrName>
                                        </p:attrNameLst>
                                      </p:cBhvr>
                                      <p:to>
                                        <a:srgbClr val="FF5C5C"/>
                                      </p:to>
                                    </p:animClr>
                                    <p:set>
                                      <p:cBhvr>
                                        <p:cTn id="7" dur="400" fill="hold"/>
                                        <p:tgtEl>
                                          <p:spTgt spid="20"/>
                                        </p:tgtEl>
                                        <p:attrNameLst>
                                          <p:attrName>fill.type</p:attrName>
                                        </p:attrNameLst>
                                      </p:cBhvr>
                                      <p:to>
                                        <p:strVal val="solid"/>
                                      </p:to>
                                    </p:set>
                                    <p:set>
                                      <p:cBhvr>
                                        <p:cTn id="8" dur="400" fill="hold"/>
                                        <p:tgtEl>
                                          <p:spTgt spid="2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98</a:t>
            </a:fld>
            <a:endParaRPr/>
          </a:p>
        </p:txBody>
      </p:sp>
      <p:sp>
        <p:nvSpPr>
          <p:cNvPr id="13" name="Title 12">
            <a:extLst>
              <a:ext uri="{FF2B5EF4-FFF2-40B4-BE49-F238E27FC236}">
                <a16:creationId xmlns:a16="http://schemas.microsoft.com/office/drawing/2014/main" id="{A5E0F86A-F246-0551-98A6-14650184858D}"/>
              </a:ext>
            </a:extLst>
          </p:cNvPr>
          <p:cNvSpPr>
            <a:spLocks noGrp="1"/>
          </p:cNvSpPr>
          <p:nvPr>
            <p:ph type="title" idx="3"/>
          </p:nvPr>
        </p:nvSpPr>
        <p:spPr/>
        <p:txBody>
          <a:bodyPr/>
          <a:lstStyle/>
          <a:p>
            <a:r>
              <a:rPr lang="en-SG" sz="2600" dirty="0"/>
              <a:t>3. The Missing Element</a:t>
            </a:r>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47890"/>
            <a:ext cx="7548026"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endParaRPr lang="en-US" sz="2000" dirty="0">
              <a:latin typeface="Montserrat SemiBold" pitchFamily="2" charset="0"/>
            </a:endParaRPr>
          </a:p>
        </p:txBody>
      </p:sp>
      <p:sp>
        <p:nvSpPr>
          <p:cNvPr id="23" name="Google Shape;336;p36">
            <a:extLst>
              <a:ext uri="{FF2B5EF4-FFF2-40B4-BE49-F238E27FC236}">
                <a16:creationId xmlns:a16="http://schemas.microsoft.com/office/drawing/2014/main" id="{57A5A28F-D1FD-63DA-2DAC-74BD28D1D7E9}"/>
              </a:ext>
            </a:extLst>
          </p:cNvPr>
          <p:cNvSpPr txBox="1">
            <a:spLocks/>
          </p:cNvSpPr>
          <p:nvPr/>
        </p:nvSpPr>
        <p:spPr>
          <a:xfrm>
            <a:off x="714000" y="1711990"/>
            <a:ext cx="689838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800" dirty="0">
                <a:latin typeface="Montserrat SemiBold" pitchFamily="2" charset="0"/>
              </a:rPr>
              <a:t>Can we do the same thing using O(1) space? i.e. in-place</a:t>
            </a:r>
          </a:p>
        </p:txBody>
      </p:sp>
      <p:sp>
        <p:nvSpPr>
          <p:cNvPr id="7" name="Google Shape;336;p36">
            <a:extLst>
              <a:ext uri="{FF2B5EF4-FFF2-40B4-BE49-F238E27FC236}">
                <a16:creationId xmlns:a16="http://schemas.microsoft.com/office/drawing/2014/main" id="{09F8C032-5DAA-3341-4CE6-F697EC738D28}"/>
              </a:ext>
            </a:extLst>
          </p:cNvPr>
          <p:cNvSpPr txBox="1">
            <a:spLocks/>
          </p:cNvSpPr>
          <p:nvPr/>
        </p:nvSpPr>
        <p:spPr>
          <a:xfrm>
            <a:off x="714000" y="1372400"/>
            <a:ext cx="1511040" cy="339590"/>
          </a:xfrm>
          <a:prstGeom prst="rect">
            <a:avLst/>
          </a:prstGeom>
          <a:solidFill>
            <a:schemeClr val="accent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1800" dirty="0">
                <a:latin typeface="Montserrat ExtraBold" pitchFamily="2" charset="0"/>
              </a:rPr>
              <a:t>Follow Up!</a:t>
            </a:r>
          </a:p>
        </p:txBody>
      </p:sp>
      <p:sp>
        <p:nvSpPr>
          <p:cNvPr id="20" name="Rectangle 19">
            <a:extLst>
              <a:ext uri="{FF2B5EF4-FFF2-40B4-BE49-F238E27FC236}">
                <a16:creationId xmlns:a16="http://schemas.microsoft.com/office/drawing/2014/main" id="{8E699B82-C801-9ADA-8BB7-B6A7A27E5A4C}"/>
              </a:ext>
            </a:extLst>
          </p:cNvPr>
          <p:cNvSpPr/>
          <p:nvPr/>
        </p:nvSpPr>
        <p:spPr>
          <a:xfrm>
            <a:off x="4150034" y="2581925"/>
            <a:ext cx="843932" cy="81167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Montserrat SemiBold" pitchFamily="2" charset="0"/>
                <a:cs typeface="Poppins" panose="00000500000000000000" pitchFamily="2" charset="0"/>
              </a:rPr>
              <a:t>6</a:t>
            </a:r>
            <a:endParaRPr lang="en-SG" sz="3600" dirty="0">
              <a:latin typeface="Montserrat SemiBold" pitchFamily="2" charset="0"/>
              <a:cs typeface="Poppins" panose="00000500000000000000" pitchFamily="2" charset="0"/>
            </a:endParaRPr>
          </a:p>
        </p:txBody>
      </p:sp>
      <p:sp>
        <p:nvSpPr>
          <p:cNvPr id="25" name="Google Shape;336;p36">
            <a:extLst>
              <a:ext uri="{FF2B5EF4-FFF2-40B4-BE49-F238E27FC236}">
                <a16:creationId xmlns:a16="http://schemas.microsoft.com/office/drawing/2014/main" id="{6FEEFD88-4564-6F3D-B927-03C9B59CC0E5}"/>
              </a:ext>
            </a:extLst>
          </p:cNvPr>
          <p:cNvSpPr txBox="1">
            <a:spLocks/>
          </p:cNvSpPr>
          <p:nvPr/>
        </p:nvSpPr>
        <p:spPr>
          <a:xfrm>
            <a:off x="1934081" y="3663560"/>
            <a:ext cx="5273137"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pPr algn="ctr"/>
            <a:r>
              <a:rPr lang="en-US" sz="2000" u="sng" dirty="0">
                <a:latin typeface="Montserrat SemiBold" pitchFamily="2" charset="0"/>
              </a:rPr>
              <a:t>Cuckoo Hashing</a:t>
            </a:r>
          </a:p>
          <a:p>
            <a:pPr algn="ctr"/>
            <a:r>
              <a:rPr lang="en-US" sz="1400" dirty="0">
                <a:solidFill>
                  <a:schemeClr val="accent6">
                    <a:lumMod val="60000"/>
                    <a:lumOff val="40000"/>
                  </a:schemeClr>
                </a:solidFill>
                <a:latin typeface="Montserrat SemiBold" pitchFamily="2" charset="0"/>
              </a:rPr>
              <a:t>en.wikipedia.org/wiki/Cuckoo_hashing</a:t>
            </a:r>
            <a:endParaRPr lang="en-US" sz="1800" dirty="0">
              <a:solidFill>
                <a:schemeClr val="accent6">
                  <a:lumMod val="60000"/>
                  <a:lumOff val="40000"/>
                </a:schemeClr>
              </a:solidFill>
              <a:latin typeface="Montserrat SemiBold" pitchFamily="2" charset="0"/>
            </a:endParaRPr>
          </a:p>
        </p:txBody>
      </p:sp>
    </p:spTree>
    <p:extLst>
      <p:ext uri="{BB962C8B-B14F-4D97-AF65-F5344CB8AC3E}">
        <p14:creationId xmlns:p14="http://schemas.microsoft.com/office/powerpoint/2010/main" val="11983028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400">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withEffect">
                                  <p:stCondLst>
                                    <p:cond delay="250"/>
                                  </p:stCondLst>
                                  <p:childTnLst>
                                    <p:animClr clrSpc="rgb" dir="cw">
                                      <p:cBhvr>
                                        <p:cTn id="6" dur="400" fill="hold"/>
                                        <p:tgtEl>
                                          <p:spTgt spid="20"/>
                                        </p:tgtEl>
                                        <p:attrNameLst>
                                          <p:attrName>fillcolor</p:attrName>
                                        </p:attrNameLst>
                                      </p:cBhvr>
                                      <p:to>
                                        <a:srgbClr val="FF5C5C"/>
                                      </p:to>
                                    </p:animClr>
                                    <p:set>
                                      <p:cBhvr>
                                        <p:cTn id="7" dur="400" fill="hold"/>
                                        <p:tgtEl>
                                          <p:spTgt spid="20"/>
                                        </p:tgtEl>
                                        <p:attrNameLst>
                                          <p:attrName>fill.type</p:attrName>
                                        </p:attrNameLst>
                                      </p:cBhvr>
                                      <p:to>
                                        <p:strVal val="solid"/>
                                      </p:to>
                                    </p:set>
                                    <p:set>
                                      <p:cBhvr>
                                        <p:cTn id="8" dur="400" fill="hold"/>
                                        <p:tgtEl>
                                          <p:spTgt spid="2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8" name="Google Shape;338;p36"/>
          <p:cNvSpPr txBox="1">
            <a:spLocks noGrp="1"/>
          </p:cNvSpPr>
          <p:nvPr>
            <p:ph type="sldNum" idx="12"/>
          </p:nvPr>
        </p:nvSpPr>
        <p:spPr>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99</a:t>
            </a:fld>
            <a:endParaRPr/>
          </a:p>
        </p:txBody>
      </p:sp>
      <p:sp>
        <p:nvSpPr>
          <p:cNvPr id="6" name="Google Shape;336;p36">
            <a:extLst>
              <a:ext uri="{FF2B5EF4-FFF2-40B4-BE49-F238E27FC236}">
                <a16:creationId xmlns:a16="http://schemas.microsoft.com/office/drawing/2014/main" id="{67AFA86D-E0F8-DEDC-D219-8A389684C6FA}"/>
              </a:ext>
            </a:extLst>
          </p:cNvPr>
          <p:cNvSpPr txBox="1">
            <a:spLocks/>
          </p:cNvSpPr>
          <p:nvPr/>
        </p:nvSpPr>
        <p:spPr>
          <a:xfrm>
            <a:off x="714000" y="1264400"/>
            <a:ext cx="7447020" cy="46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800"/>
              <a:buFont typeface="Montserrat ExtraBold"/>
              <a:buNone/>
              <a:defRPr sz="2800" b="0" i="0" u="none" strike="noStrike" cap="none">
                <a:solidFill>
                  <a:schemeClr val="lt1"/>
                </a:solidFill>
                <a:latin typeface="Montserrat ExtraBold"/>
                <a:ea typeface="Montserrat ExtraBold"/>
                <a:cs typeface="Montserrat ExtraBold"/>
                <a:sym typeface="Montserrat ExtraBold"/>
              </a:defRPr>
            </a:lvl9pPr>
          </a:lstStyle>
          <a:p>
            <a:r>
              <a:rPr lang="en-US" sz="1600" dirty="0">
                <a:latin typeface="Montserrat SemiBold" pitchFamily="2" charset="0"/>
              </a:rPr>
              <a:t>Implement a data structure </a:t>
            </a:r>
            <a:r>
              <a:rPr lang="en-US" sz="1600" dirty="0" err="1">
                <a:latin typeface="Montserrat SemiBold" pitchFamily="2" charset="0"/>
              </a:rPr>
              <a:t>RandomizedSet</a:t>
            </a:r>
            <a:r>
              <a:rPr lang="en-US" sz="1600" dirty="0">
                <a:latin typeface="Montserrat SemiBold" pitchFamily="2" charset="0"/>
              </a:rPr>
              <a:t> with the following operations:</a:t>
            </a:r>
          </a:p>
          <a:p>
            <a:endParaRPr lang="en-US" sz="800" dirty="0">
              <a:latin typeface="Montserrat SemiBold" pitchFamily="2" charset="0"/>
            </a:endParaRPr>
          </a:p>
          <a:p>
            <a:r>
              <a:rPr lang="en-US" sz="1600" dirty="0">
                <a:latin typeface="Montserrat SemiBold" pitchFamily="2" charset="0"/>
              </a:rPr>
              <a:t>1. </a:t>
            </a:r>
            <a:r>
              <a:rPr lang="en-US" sz="1600" dirty="0" err="1">
                <a:latin typeface="Montserrat SemiBold" pitchFamily="2" charset="0"/>
              </a:rPr>
              <a:t>RandomizedSet</a:t>
            </a:r>
            <a:r>
              <a:rPr lang="en-US" sz="1600" dirty="0">
                <a:latin typeface="Montserrat SemiBold" pitchFamily="2" charset="0"/>
              </a:rPr>
              <a:t>() which initializes the data structure.</a:t>
            </a:r>
          </a:p>
          <a:p>
            <a:endParaRPr lang="en-US" sz="800" dirty="0">
              <a:latin typeface="Montserrat SemiBold" pitchFamily="2" charset="0"/>
            </a:endParaRPr>
          </a:p>
          <a:p>
            <a:r>
              <a:rPr lang="en-US" sz="1600" dirty="0">
                <a:latin typeface="Montserrat SemiBold" pitchFamily="2" charset="0"/>
              </a:rPr>
              <a:t>2. Insert(</a:t>
            </a:r>
            <a:r>
              <a:rPr lang="en-US" sz="1600" dirty="0" err="1">
                <a:latin typeface="Montserrat SemiBold" pitchFamily="2" charset="0"/>
              </a:rPr>
              <a:t>val</a:t>
            </a:r>
            <a:r>
              <a:rPr lang="en-US" sz="1600" dirty="0">
                <a:latin typeface="Montserrat SemiBold" pitchFamily="2" charset="0"/>
              </a:rPr>
              <a:t>) which inserts an item </a:t>
            </a:r>
            <a:r>
              <a:rPr lang="en-US" sz="1600" dirty="0" err="1">
                <a:latin typeface="Montserrat SemiBold" pitchFamily="2" charset="0"/>
              </a:rPr>
              <a:t>val</a:t>
            </a:r>
            <a:r>
              <a:rPr lang="en-US" sz="1600" dirty="0">
                <a:latin typeface="Montserrat SemiBold" pitchFamily="2" charset="0"/>
              </a:rPr>
              <a:t> into the set if not present.</a:t>
            </a:r>
          </a:p>
          <a:p>
            <a:endParaRPr lang="en-US" sz="800" dirty="0">
              <a:latin typeface="Montserrat SemiBold" pitchFamily="2" charset="0"/>
            </a:endParaRPr>
          </a:p>
          <a:p>
            <a:r>
              <a:rPr lang="en-US" sz="1600" dirty="0">
                <a:latin typeface="Montserrat SemiBold" pitchFamily="2" charset="0"/>
              </a:rPr>
              <a:t>3. Remove(</a:t>
            </a:r>
            <a:r>
              <a:rPr lang="en-US" sz="1600" dirty="0" err="1">
                <a:latin typeface="Montserrat SemiBold" pitchFamily="2" charset="0"/>
              </a:rPr>
              <a:t>val</a:t>
            </a:r>
            <a:r>
              <a:rPr lang="en-US" sz="1600" dirty="0">
                <a:latin typeface="Montserrat SemiBold" pitchFamily="2" charset="0"/>
              </a:rPr>
              <a:t>) which removes the item </a:t>
            </a:r>
            <a:r>
              <a:rPr lang="en-US" sz="1600" dirty="0" err="1">
                <a:latin typeface="Montserrat SemiBold" pitchFamily="2" charset="0"/>
              </a:rPr>
              <a:t>val</a:t>
            </a:r>
            <a:r>
              <a:rPr lang="en-US" sz="1600" dirty="0">
                <a:latin typeface="Montserrat SemiBold" pitchFamily="2" charset="0"/>
              </a:rPr>
              <a:t> from the set if present.</a:t>
            </a:r>
          </a:p>
          <a:p>
            <a:endParaRPr lang="en-US" sz="900" dirty="0">
              <a:latin typeface="Montserrat SemiBold" pitchFamily="2" charset="0"/>
            </a:endParaRPr>
          </a:p>
          <a:p>
            <a:r>
              <a:rPr lang="en-US" sz="1600" dirty="0">
                <a:latin typeface="Montserrat SemiBold" pitchFamily="2" charset="0"/>
              </a:rPr>
              <a:t>4. </a:t>
            </a:r>
            <a:r>
              <a:rPr lang="en-US" sz="1600" dirty="0" err="1">
                <a:latin typeface="Montserrat SemiBold" pitchFamily="2" charset="0"/>
              </a:rPr>
              <a:t>GetRandom</a:t>
            </a:r>
            <a:r>
              <a:rPr lang="en-US" sz="1600" dirty="0">
                <a:latin typeface="Montserrat SemiBold" pitchFamily="2" charset="0"/>
              </a:rPr>
              <a:t>() which returns a random element from the current set of elements. Every element must have an equal probability of being returned.</a:t>
            </a:r>
          </a:p>
          <a:p>
            <a:endParaRPr lang="en-US" sz="800" dirty="0">
              <a:latin typeface="Montserrat SemiBold" pitchFamily="2" charset="0"/>
            </a:endParaRPr>
          </a:p>
          <a:p>
            <a:r>
              <a:rPr lang="en-US" sz="1600" dirty="0">
                <a:latin typeface="Montserrat SemiBold" pitchFamily="2" charset="0"/>
              </a:rPr>
              <a:t>All these operations must work in expected O(1) time!</a:t>
            </a:r>
          </a:p>
        </p:txBody>
      </p:sp>
      <p:sp>
        <p:nvSpPr>
          <p:cNvPr id="7" name="Google Shape;336;p36">
            <a:extLst>
              <a:ext uri="{FF2B5EF4-FFF2-40B4-BE49-F238E27FC236}">
                <a16:creationId xmlns:a16="http://schemas.microsoft.com/office/drawing/2014/main" id="{C6F9166D-DBDA-795A-91D4-F41A7FB1907A}"/>
              </a:ext>
            </a:extLst>
          </p:cNvPr>
          <p:cNvSpPr txBox="1">
            <a:spLocks noGrp="1"/>
          </p:cNvSpPr>
          <p:nvPr>
            <p:ph type="title"/>
          </p:nvPr>
        </p:nvSpPr>
        <p:spPr>
          <a:xfrm>
            <a:off x="714000" y="648300"/>
            <a:ext cx="7713300" cy="46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4. Data Structure 2.0</a:t>
            </a:r>
            <a:endParaRPr dirty="0"/>
          </a:p>
        </p:txBody>
      </p:sp>
      <p:sp>
        <p:nvSpPr>
          <p:cNvPr id="10" name="Rectangle 9">
            <a:extLst>
              <a:ext uri="{FF2B5EF4-FFF2-40B4-BE49-F238E27FC236}">
                <a16:creationId xmlns:a16="http://schemas.microsoft.com/office/drawing/2014/main" id="{27929410-3258-2363-7E1F-88192A4A7892}"/>
              </a:ext>
            </a:extLst>
          </p:cNvPr>
          <p:cNvSpPr/>
          <p:nvPr/>
        </p:nvSpPr>
        <p:spPr>
          <a:xfrm>
            <a:off x="12409789"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5</a:t>
            </a:r>
            <a:endParaRPr lang="en-SG" sz="2400" dirty="0">
              <a:latin typeface="Montserrat SemiBold" pitchFamily="2" charset="0"/>
              <a:cs typeface="Poppins" panose="00000500000000000000" pitchFamily="2" charset="0"/>
            </a:endParaRPr>
          </a:p>
        </p:txBody>
      </p:sp>
      <p:sp>
        <p:nvSpPr>
          <p:cNvPr id="11" name="Rectangle 10">
            <a:extLst>
              <a:ext uri="{FF2B5EF4-FFF2-40B4-BE49-F238E27FC236}">
                <a16:creationId xmlns:a16="http://schemas.microsoft.com/office/drawing/2014/main" id="{4DDC64A6-8D2A-B040-02E7-BAA9272262D6}"/>
              </a:ext>
            </a:extLst>
          </p:cNvPr>
          <p:cNvSpPr/>
          <p:nvPr/>
        </p:nvSpPr>
        <p:spPr>
          <a:xfrm>
            <a:off x="946555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1</a:t>
            </a:r>
            <a:endParaRPr lang="en-SG" sz="2400" dirty="0">
              <a:latin typeface="Montserrat SemiBold" pitchFamily="2" charset="0"/>
              <a:cs typeface="Poppins" panose="00000500000000000000" pitchFamily="2" charset="0"/>
            </a:endParaRPr>
          </a:p>
        </p:txBody>
      </p:sp>
      <p:sp>
        <p:nvSpPr>
          <p:cNvPr id="12" name="Rectangle 11">
            <a:extLst>
              <a:ext uri="{FF2B5EF4-FFF2-40B4-BE49-F238E27FC236}">
                <a16:creationId xmlns:a16="http://schemas.microsoft.com/office/drawing/2014/main" id="{86BB0507-ADF5-66D0-D993-2420E3509737}"/>
              </a:ext>
            </a:extLst>
          </p:cNvPr>
          <p:cNvSpPr/>
          <p:nvPr/>
        </p:nvSpPr>
        <p:spPr>
          <a:xfrm>
            <a:off x="1167373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4</a:t>
            </a:r>
            <a:endParaRPr lang="en-SG" sz="2400" dirty="0">
              <a:latin typeface="Montserrat SemiBold" pitchFamily="2" charset="0"/>
              <a:cs typeface="Poppins" panose="00000500000000000000" pitchFamily="2" charset="0"/>
            </a:endParaRPr>
          </a:p>
        </p:txBody>
      </p:sp>
      <p:sp>
        <p:nvSpPr>
          <p:cNvPr id="13" name="Rectangle 12">
            <a:extLst>
              <a:ext uri="{FF2B5EF4-FFF2-40B4-BE49-F238E27FC236}">
                <a16:creationId xmlns:a16="http://schemas.microsoft.com/office/drawing/2014/main" id="{9CEC0582-A258-C9C8-1211-E3B1F2056A5E}"/>
              </a:ext>
            </a:extLst>
          </p:cNvPr>
          <p:cNvSpPr/>
          <p:nvPr/>
        </p:nvSpPr>
        <p:spPr>
          <a:xfrm>
            <a:off x="10937669"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3</a:t>
            </a:r>
            <a:endParaRPr lang="en-SG" sz="2400" dirty="0">
              <a:latin typeface="Montserrat SemiBold" pitchFamily="2" charset="0"/>
              <a:cs typeface="Poppins" panose="00000500000000000000" pitchFamily="2" charset="0"/>
            </a:endParaRPr>
          </a:p>
        </p:txBody>
      </p:sp>
      <p:sp>
        <p:nvSpPr>
          <p:cNvPr id="14" name="Rectangle 13">
            <a:extLst>
              <a:ext uri="{FF2B5EF4-FFF2-40B4-BE49-F238E27FC236}">
                <a16:creationId xmlns:a16="http://schemas.microsoft.com/office/drawing/2014/main" id="{B07C03D0-6364-0957-BF0D-78D7C5BF8F12}"/>
              </a:ext>
            </a:extLst>
          </p:cNvPr>
          <p:cNvSpPr/>
          <p:nvPr/>
        </p:nvSpPr>
        <p:spPr>
          <a:xfrm>
            <a:off x="10201611" y="2252793"/>
            <a:ext cx="629055" cy="6290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ontserrat SemiBold" pitchFamily="2" charset="0"/>
                <a:cs typeface="Poppins" panose="00000500000000000000" pitchFamily="2" charset="0"/>
              </a:rPr>
              <a:t>2</a:t>
            </a:r>
            <a:endParaRPr lang="en-SG" sz="2400" dirty="0">
              <a:latin typeface="Montserrat SemiBold" pitchFamily="2" charset="0"/>
              <a:cs typeface="Poppins" panose="00000500000000000000" pitchFamily="2" charset="0"/>
            </a:endParaRPr>
          </a:p>
        </p:txBody>
      </p:sp>
    </p:spTree>
    <p:extLst>
      <p:ext uri="{BB962C8B-B14F-4D97-AF65-F5344CB8AC3E}">
        <p14:creationId xmlns:p14="http://schemas.microsoft.com/office/powerpoint/2010/main" val="14179076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400">
        <p159:morph option="byObject"/>
      </p:transition>
    </mc:Choice>
    <mc:Fallback>
      <p:transition>
        <p:fade/>
      </p:transition>
    </mc:Fallback>
  </mc:AlternateContent>
</p:sld>
</file>

<file path=ppt/theme/theme1.xml><?xml version="1.0" encoding="utf-8"?>
<a:theme xmlns:a="http://schemas.openxmlformats.org/drawingml/2006/main" name="Awesome Augmented Reality App Pitch Deck by Slidesgo">
  <a:themeElements>
    <a:clrScheme name="Simple Light">
      <a:dk1>
        <a:srgbClr val="1E1E1E"/>
      </a:dk1>
      <a:lt1>
        <a:srgbClr val="FFFFFF"/>
      </a:lt1>
      <a:dk2>
        <a:srgbClr val="2D2D2D"/>
      </a:dk2>
      <a:lt2>
        <a:srgbClr val="F3F3F3"/>
      </a:lt2>
      <a:accent1>
        <a:srgbClr val="B7B7B7"/>
      </a:accent1>
      <a:accent2>
        <a:srgbClr val="955CFF"/>
      </a:accent2>
      <a:accent3>
        <a:srgbClr val="FDFF5C"/>
      </a:accent3>
      <a:accent4>
        <a:srgbClr val="5CFFF8"/>
      </a:accent4>
      <a:accent5>
        <a:srgbClr val="5CFFA6"/>
      </a:accent5>
      <a:accent6>
        <a:srgbClr val="FF5C5C"/>
      </a:accent6>
      <a:hlink>
        <a:srgbClr val="5CFFA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W5 - Quicksort, Order Statistics</Template>
  <TotalTime>1506</TotalTime>
  <Words>5009</Words>
  <Application>Microsoft Office PowerPoint</Application>
  <PresentationFormat>On-screen Show (16:9)</PresentationFormat>
  <Paragraphs>1810</Paragraphs>
  <Slides>129</Slides>
  <Notes>123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129</vt:i4>
      </vt:variant>
    </vt:vector>
  </HeadingPairs>
  <TitlesOfParts>
    <vt:vector size="137" baseType="lpstr">
      <vt:lpstr>Arial</vt:lpstr>
      <vt:lpstr>Barlow Semi Condensed</vt:lpstr>
      <vt:lpstr>Barlow Semi Condensed Medium</vt:lpstr>
      <vt:lpstr>Cambria Math</vt:lpstr>
      <vt:lpstr>Consolas</vt:lpstr>
      <vt:lpstr>Montserrat ExtraBold</vt:lpstr>
      <vt:lpstr>Montserrat SemiBold</vt:lpstr>
      <vt:lpstr>Awesome Augmented Reality App Pitch Deck by Slidesgo</vt:lpstr>
      <vt:lpstr>Tutorial 6 Hashing, Collisions</vt:lpstr>
      <vt:lpstr>Check In</vt:lpstr>
      <vt:lpstr>Quick Recap!</vt:lpstr>
      <vt:lpstr>Hashing – Key Idea</vt:lpstr>
      <vt:lpstr>Hashing – Key Idea</vt:lpstr>
      <vt:lpstr>Hashing – Key Idea</vt:lpstr>
      <vt:lpstr>Hashing – Collisions</vt:lpstr>
      <vt:lpstr>Hashing – Collisions</vt:lpstr>
      <vt:lpstr>Hashing – Chaining</vt:lpstr>
      <vt:lpstr>Hashing – Chaining</vt:lpstr>
      <vt:lpstr>Hashing – Chaining</vt:lpstr>
      <vt:lpstr>Hashing – Collisions</vt:lpstr>
      <vt:lpstr>Hashing – Open Addressing</vt:lpstr>
      <vt:lpstr>Hashing – Open Addressing</vt:lpstr>
      <vt:lpstr>Hashing - Runtime</vt:lpstr>
      <vt:lpstr>Hashing performs well IF you have a good hash function!</vt:lpstr>
      <vt:lpstr>Hashing - Runtime</vt:lpstr>
      <vt:lpstr>Hashing - Runtime</vt:lpstr>
      <vt:lpstr>Tutorial Problems</vt:lpstr>
      <vt:lpstr>1. Hashing Basics</vt:lpstr>
      <vt:lpstr>1. Hashing Basics</vt:lpstr>
      <vt:lpstr>1. Hashing Basics</vt:lpstr>
      <vt:lpstr>1. Hashing Basics</vt:lpstr>
      <vt:lpstr>1. Hashing Basics</vt:lpstr>
      <vt:lpstr>1. Hashing Basics</vt:lpstr>
      <vt:lpstr>1. Hashing Basics</vt:lpstr>
      <vt:lpstr>1. Hashing Basics</vt:lpstr>
      <vt:lpstr>1. Hashing Basics</vt:lpstr>
      <vt:lpstr>1. Hashing Basics</vt:lpstr>
      <vt:lpstr>1. Hashing Basics</vt:lpstr>
      <vt:lpstr>1. Hashing Basics</vt:lpstr>
      <vt:lpstr>1. Hashing Basics</vt:lpstr>
      <vt:lpstr>1. Hashing Basics</vt:lpstr>
      <vt:lpstr>1. Hashing Basics</vt:lpstr>
      <vt:lpstr>1. Hashing Basics</vt:lpstr>
      <vt:lpstr>1. Hashing Basics</vt:lpstr>
      <vt:lpstr>1. Hashing Basics</vt:lpstr>
      <vt:lpstr>1. Hashing Basics</vt:lpstr>
      <vt:lpstr>1. Hashing Basics</vt:lpstr>
      <vt:lpstr>1. Hashing Basics</vt:lpstr>
      <vt:lpstr>2. Coupon Chaos</vt:lpstr>
      <vt:lpstr>2. Coupon Chaos</vt:lpstr>
      <vt:lpstr>2. Coupon Chaos</vt:lpstr>
      <vt:lpstr>2. Coupon Chaos</vt:lpstr>
      <vt:lpstr>2. Coupon Chaos</vt:lpstr>
      <vt:lpstr>2. Coupon Chaos</vt:lpstr>
      <vt:lpstr>2. Coupon Chaos</vt:lpstr>
      <vt:lpstr>2. Coupon Chaos</vt:lpstr>
      <vt:lpstr>2. Coupon Chaos</vt:lpstr>
      <vt:lpstr>2. Coupon Chaos</vt:lpstr>
      <vt:lpstr>2. Coupon Chaos</vt:lpstr>
      <vt:lpstr>2. Coupon Chaos</vt:lpstr>
      <vt:lpstr>2. Coupon Chaos</vt:lpstr>
      <vt:lpstr>2. Coupon Chaos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 Coupon Chaos</vt:lpstr>
      <vt:lpstr>2. Coupon Chaos</vt:lpstr>
      <vt:lpstr>3. The Missing Element</vt:lpstr>
      <vt:lpstr>PowerPoint Presentation</vt:lpstr>
      <vt:lpstr>3. The Missing Element</vt:lpstr>
      <vt:lpstr>3. The Missing Element</vt:lpstr>
      <vt:lpstr>3. The Missing Element</vt:lpstr>
      <vt:lpstr>3. The Missing Element</vt:lpstr>
      <vt:lpstr>3. The Missing Element</vt:lpstr>
      <vt:lpstr>3. The Missing Element</vt:lpstr>
      <vt:lpstr>3. The Missing Element</vt:lpstr>
      <vt:lpstr>3. The Missing Element</vt:lpstr>
      <vt:lpstr>3. The Missing Element</vt:lpstr>
      <vt:lpstr>3. The Missing Element</vt:lpstr>
      <vt:lpstr>3. The Missing Element</vt:lpstr>
      <vt:lpstr>3. The Missing Element</vt:lpstr>
      <vt:lpstr>3. The Missing Element</vt:lpstr>
      <vt:lpstr>3. The Missing Element</vt:lpstr>
      <vt:lpstr>3. The Missing Element</vt:lpstr>
      <vt:lpstr>3. The Missing Element</vt:lpstr>
      <vt:lpstr>3. The Missing Element</vt:lpstr>
      <vt:lpstr>3. The Missing Element</vt:lpstr>
      <vt:lpstr>3. The Missing Element</vt:lpstr>
      <vt:lpstr>3. The Missing Element</vt:lpstr>
      <vt:lpstr>4. Data Structure 2.0</vt:lpstr>
      <vt:lpstr>4. Data Structure 2.0</vt:lpstr>
      <vt:lpstr>4. Data Structure 2.0</vt:lpstr>
      <vt:lpstr>4. Data Structure 2.0</vt:lpstr>
      <vt:lpstr>4. Data Structure 2.0</vt:lpstr>
      <vt:lpstr>4. Data Structure 2.0</vt:lpstr>
      <vt:lpstr>4. Data Structure 2.0</vt:lpstr>
      <vt:lpstr>4. Data Structure 2.0</vt:lpstr>
      <vt:lpstr>4. Data Structure 2.0</vt:lpstr>
      <vt:lpstr>4. Data Structure 2.0</vt:lpstr>
      <vt:lpstr>4. Data Structure 2.0</vt:lpstr>
      <vt:lpstr>4. Data Structure 2.0</vt:lpstr>
      <vt:lpstr>4. Data Structure 2.0</vt:lpstr>
      <vt:lpstr>4. Data Structure 2.0</vt:lpstr>
      <vt:lpstr>4. Data Structure 2.0</vt:lpstr>
      <vt:lpstr>4. Data Structure 2.0</vt:lpstr>
      <vt:lpstr>4. Data Structure 2.0</vt:lpstr>
      <vt:lpstr>4. Data Structure 2.0</vt:lpstr>
      <vt:lpstr>4. Data Structure 2.0</vt:lpstr>
      <vt:lpstr>5. Data Structure 3.0</vt:lpstr>
      <vt:lpstr>5. Data Structure 3.0</vt:lpstr>
      <vt:lpstr>5. Data Structure 3.0</vt:lpstr>
      <vt:lpstr>5. Data Structure 3.0</vt:lpstr>
      <vt:lpstr>5. Data Structure 3.0</vt:lpstr>
      <vt:lpstr>5. Data Structure 3.0</vt:lpstr>
      <vt:lpstr>5. Data Structure 3.0</vt:lpstr>
      <vt:lpstr>5. Data Structure 3.0</vt:lpstr>
      <vt:lpstr>5. Data Structure 3.0</vt:lpstr>
      <vt:lpstr>Conclusion</vt:lpstr>
      <vt:lpstr>Midterm Review</vt:lpstr>
      <vt:lpstr>See you next week!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Binary Trees and Order Statistics</dc:title>
  <dc:creator>Jason Christopher</dc:creator>
  <cp:lastModifiedBy>Puar Kiat Win</cp:lastModifiedBy>
  <cp:revision>29</cp:revision>
  <dcterms:created xsi:type="dcterms:W3CDTF">2023-02-14T14:53:22Z</dcterms:created>
  <dcterms:modified xsi:type="dcterms:W3CDTF">2024-03-13T13:32:16Z</dcterms:modified>
</cp:coreProperties>
</file>