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Lst>
  <p:notesMasterIdLst>
    <p:notesMasterId r:id="rId105"/>
  </p:notesMasterIdLst>
  <p:sldIdLst>
    <p:sldId id="1210" r:id="rId2"/>
    <p:sldId id="406" r:id="rId3"/>
    <p:sldId id="964" r:id="rId4"/>
    <p:sldId id="1252" r:id="rId5"/>
    <p:sldId id="1313" r:id="rId6"/>
    <p:sldId id="1253" r:id="rId7"/>
    <p:sldId id="1254" r:id="rId8"/>
    <p:sldId id="1256" r:id="rId9"/>
    <p:sldId id="1312" r:id="rId10"/>
    <p:sldId id="1260" r:id="rId11"/>
    <p:sldId id="1261" r:id="rId12"/>
    <p:sldId id="1264" r:id="rId13"/>
    <p:sldId id="1265" r:id="rId14"/>
    <p:sldId id="1266" r:id="rId15"/>
    <p:sldId id="1267" r:id="rId16"/>
    <p:sldId id="1268" r:id="rId17"/>
    <p:sldId id="1270" r:id="rId18"/>
    <p:sldId id="1271" r:id="rId19"/>
    <p:sldId id="1272" r:id="rId20"/>
    <p:sldId id="1273" r:id="rId21"/>
    <p:sldId id="1274" r:id="rId22"/>
    <p:sldId id="1275" r:id="rId23"/>
    <p:sldId id="1276" r:id="rId24"/>
    <p:sldId id="1277" r:id="rId25"/>
    <p:sldId id="1278" r:id="rId26"/>
    <p:sldId id="1279" r:id="rId27"/>
    <p:sldId id="1282" r:id="rId28"/>
    <p:sldId id="1281" r:id="rId29"/>
    <p:sldId id="1280" r:id="rId30"/>
    <p:sldId id="1314" r:id="rId31"/>
    <p:sldId id="1285" r:id="rId32"/>
    <p:sldId id="1286" r:id="rId33"/>
    <p:sldId id="1287" r:id="rId34"/>
    <p:sldId id="1288" r:id="rId35"/>
    <p:sldId id="1289" r:id="rId36"/>
    <p:sldId id="1290" r:id="rId37"/>
    <p:sldId id="1291" r:id="rId38"/>
    <p:sldId id="1292" r:id="rId39"/>
    <p:sldId id="1293" r:id="rId40"/>
    <p:sldId id="1294" r:id="rId41"/>
    <p:sldId id="1295" r:id="rId42"/>
    <p:sldId id="1296" r:id="rId43"/>
    <p:sldId id="1297" r:id="rId44"/>
    <p:sldId id="1298" r:id="rId45"/>
    <p:sldId id="1299" r:id="rId46"/>
    <p:sldId id="1300" r:id="rId47"/>
    <p:sldId id="1301" r:id="rId48"/>
    <p:sldId id="1302" r:id="rId49"/>
    <p:sldId id="1303" r:id="rId50"/>
    <p:sldId id="1304" r:id="rId51"/>
    <p:sldId id="1305" r:id="rId52"/>
    <p:sldId id="1306" r:id="rId53"/>
    <p:sldId id="1307" r:id="rId54"/>
    <p:sldId id="1309" r:id="rId55"/>
    <p:sldId id="1310" r:id="rId56"/>
    <p:sldId id="320" r:id="rId57"/>
    <p:sldId id="422" r:id="rId58"/>
    <p:sldId id="1155" r:id="rId59"/>
    <p:sldId id="1157" r:id="rId60"/>
    <p:sldId id="1156" r:id="rId61"/>
    <p:sldId id="1185" r:id="rId62"/>
    <p:sldId id="1186" r:id="rId63"/>
    <p:sldId id="1211" r:id="rId64"/>
    <p:sldId id="1315" r:id="rId65"/>
    <p:sldId id="491" r:id="rId66"/>
    <p:sldId id="1215" r:id="rId67"/>
    <p:sldId id="1216" r:id="rId68"/>
    <p:sldId id="1217" r:id="rId69"/>
    <p:sldId id="1218" r:id="rId70"/>
    <p:sldId id="1220" r:id="rId71"/>
    <p:sldId id="1221" r:id="rId72"/>
    <p:sldId id="1219" r:id="rId73"/>
    <p:sldId id="1222" r:id="rId74"/>
    <p:sldId id="1223" r:id="rId75"/>
    <p:sldId id="1224" r:id="rId76"/>
    <p:sldId id="1225" r:id="rId77"/>
    <p:sldId id="1226" r:id="rId78"/>
    <p:sldId id="1227" r:id="rId79"/>
    <p:sldId id="1228" r:id="rId80"/>
    <p:sldId id="1229" r:id="rId81"/>
    <p:sldId id="1230" r:id="rId82"/>
    <p:sldId id="1231" r:id="rId83"/>
    <p:sldId id="1232" r:id="rId84"/>
    <p:sldId id="1233" r:id="rId85"/>
    <p:sldId id="1236" r:id="rId86"/>
    <p:sldId id="1235" r:id="rId87"/>
    <p:sldId id="1234" r:id="rId88"/>
    <p:sldId id="1183" r:id="rId89"/>
    <p:sldId id="1237" r:id="rId90"/>
    <p:sldId id="1238" r:id="rId91"/>
    <p:sldId id="1311" r:id="rId92"/>
    <p:sldId id="1240" r:id="rId93"/>
    <p:sldId id="1241" r:id="rId94"/>
    <p:sldId id="1243" r:id="rId95"/>
    <p:sldId id="1245" r:id="rId96"/>
    <p:sldId id="1246" r:id="rId97"/>
    <p:sldId id="1247" r:id="rId98"/>
    <p:sldId id="1248" r:id="rId99"/>
    <p:sldId id="1250" r:id="rId100"/>
    <p:sldId id="1249" r:id="rId101"/>
    <p:sldId id="1251" r:id="rId102"/>
    <p:sldId id="1213" r:id="rId103"/>
    <p:sldId id="1214" r:id="rId10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2A8FD26-4D8D-450E-8E60-21C042206934}">
          <p14:sldIdLst>
            <p14:sldId id="1210"/>
            <p14:sldId id="406"/>
          </p14:sldIdLst>
        </p14:section>
        <p14:section name="Priority Queue Review" id="{8156353C-81F6-4475-8140-53D7CBBB15BD}">
          <p14:sldIdLst>
            <p14:sldId id="964"/>
            <p14:sldId id="1252"/>
            <p14:sldId id="1313"/>
            <p14:sldId id="1253"/>
            <p14:sldId id="1254"/>
            <p14:sldId id="1256"/>
            <p14:sldId id="1312"/>
            <p14:sldId id="1260"/>
            <p14:sldId id="1261"/>
            <p14:sldId id="1264"/>
            <p14:sldId id="1265"/>
            <p14:sldId id="1266"/>
            <p14:sldId id="1267"/>
            <p14:sldId id="1268"/>
            <p14:sldId id="1270"/>
            <p14:sldId id="1271"/>
            <p14:sldId id="1272"/>
            <p14:sldId id="1273"/>
            <p14:sldId id="1274"/>
            <p14:sldId id="1275"/>
            <p14:sldId id="1276"/>
            <p14:sldId id="1277"/>
            <p14:sldId id="1278"/>
            <p14:sldId id="1279"/>
            <p14:sldId id="1282"/>
            <p14:sldId id="1281"/>
            <p14:sldId id="1280"/>
            <p14:sldId id="1314"/>
            <p14:sldId id="1285"/>
            <p14:sldId id="1286"/>
            <p14:sldId id="1287"/>
            <p14:sldId id="1288"/>
            <p14:sldId id="1289"/>
            <p14:sldId id="1290"/>
            <p14:sldId id="1291"/>
            <p14:sldId id="1292"/>
            <p14:sldId id="1293"/>
            <p14:sldId id="1294"/>
            <p14:sldId id="1295"/>
            <p14:sldId id="1296"/>
            <p14:sldId id="1297"/>
            <p14:sldId id="1298"/>
            <p14:sldId id="1299"/>
            <p14:sldId id="1300"/>
            <p14:sldId id="1301"/>
            <p14:sldId id="1302"/>
            <p14:sldId id="1303"/>
            <p14:sldId id="1304"/>
            <p14:sldId id="1305"/>
            <p14:sldId id="1306"/>
            <p14:sldId id="1307"/>
            <p14:sldId id="1309"/>
            <p14:sldId id="1310"/>
          </p14:sldIdLst>
        </p14:section>
        <p14:section name="Priority Queue" id="{3D299FE6-36A9-4D7B-8A95-F1F20732F902}">
          <p14:sldIdLst>
            <p14:sldId id="320"/>
            <p14:sldId id="422"/>
            <p14:sldId id="1155"/>
            <p14:sldId id="1157"/>
            <p14:sldId id="1156"/>
            <p14:sldId id="1185"/>
            <p14:sldId id="1186"/>
            <p14:sldId id="1211"/>
            <p14:sldId id="1315"/>
          </p14:sldIdLst>
        </p14:section>
        <p14:section name="Toothless and His Teeth" id="{FE3E22AD-2EAF-461E-9762-3B5335E07BCB}">
          <p14:sldIdLst>
            <p14:sldId id="491"/>
            <p14:sldId id="1215"/>
            <p14:sldId id="1216"/>
            <p14:sldId id="1217"/>
            <p14:sldId id="1218"/>
            <p14:sldId id="1220"/>
            <p14:sldId id="1221"/>
            <p14:sldId id="1219"/>
            <p14:sldId id="1222"/>
            <p14:sldId id="1223"/>
            <p14:sldId id="1224"/>
            <p14:sldId id="1225"/>
            <p14:sldId id="1226"/>
            <p14:sldId id="1227"/>
            <p14:sldId id="1228"/>
            <p14:sldId id="1229"/>
            <p14:sldId id="1230"/>
            <p14:sldId id="1231"/>
            <p14:sldId id="1232"/>
            <p14:sldId id="1233"/>
            <p14:sldId id="1236"/>
            <p14:sldId id="1235"/>
            <p14:sldId id="1234"/>
          </p14:sldIdLst>
        </p14:section>
        <p14:section name="Puzzles!" id="{99E07AD3-A326-4FC0-A118-5FC06E71FF00}">
          <p14:sldIdLst>
            <p14:sldId id="1183"/>
            <p14:sldId id="1237"/>
            <p14:sldId id="1238"/>
            <p14:sldId id="1311"/>
            <p14:sldId id="1240"/>
            <p14:sldId id="1241"/>
            <p14:sldId id="1243"/>
            <p14:sldId id="1245"/>
            <p14:sldId id="1246"/>
            <p14:sldId id="1247"/>
            <p14:sldId id="1248"/>
            <p14:sldId id="1250"/>
            <p14:sldId id="1249"/>
            <p14:sldId id="1251"/>
          </p14:sldIdLst>
        </p14:section>
        <p14:section name="End" id="{480902E4-F3FA-4632-9659-5AE25B89368B}">
          <p14:sldIdLst>
            <p14:sldId id="1213"/>
            <p14:sldId id="12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E1E1E"/>
    <a:srgbClr val="00682F"/>
    <a:srgbClr val="660066"/>
    <a:srgbClr val="FF9225"/>
    <a:srgbClr val="007635"/>
    <a:srgbClr val="FFC000"/>
    <a:srgbClr val="E6E6E6"/>
    <a:srgbClr val="000000"/>
    <a:srgbClr val="B7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E6CE4-1E57-481F-BD9C-CC11F544BC5D}">
  <a:tblStyle styleId="{A85E6CE4-1E57-481F-BD9C-CC11F544BC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95300" autoAdjust="0"/>
  </p:normalViewPr>
  <p:slideViewPr>
    <p:cSldViewPr snapToGrid="0">
      <p:cViewPr varScale="1">
        <p:scale>
          <a:sx n="95" d="100"/>
          <a:sy n="95" d="100"/>
        </p:scale>
        <p:origin x="3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89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3547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15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79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8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920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03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932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376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08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40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82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371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308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269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47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173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845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005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979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756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6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49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98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524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96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283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916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811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621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673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161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264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26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983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7316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775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05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2492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27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247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8247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3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89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70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4680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953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56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006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504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437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070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0646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504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4980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72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9635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2300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75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080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90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9678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6561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9523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3999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073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42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34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4266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0901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7682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0562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8857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7721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9484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0414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9026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94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2608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6576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0188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429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7823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0776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7603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1721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4564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4167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40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7702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079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94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3422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3000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39977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5271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3184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5614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295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66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BLANK_5">
    <p:spTree>
      <p:nvGrpSpPr>
        <p:cNvPr id="1" name="Shape 148"/>
        <p:cNvGrpSpPr/>
        <p:nvPr/>
      </p:nvGrpSpPr>
      <p:grpSpPr>
        <a:xfrm>
          <a:off x="0" y="0"/>
          <a:ext cx="0" cy="0"/>
          <a:chOff x="0" y="0"/>
          <a:chExt cx="0" cy="0"/>
        </a:xfrm>
      </p:grpSpPr>
      <p:sp>
        <p:nvSpPr>
          <p:cNvPr id="149" name="Google Shape;149;p1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50" name="Google Shape;150;p1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1" name="Google Shape;151;p19"/>
          <p:cNvSpPr txBox="1">
            <a:spLocks noGrp="1"/>
          </p:cNvSpPr>
          <p:nvPr>
            <p:ph type="title" idx="2"/>
          </p:nvPr>
        </p:nvSpPr>
        <p:spPr>
          <a:xfrm>
            <a:off x="2253661" y="15499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2" name="Google Shape;152;p19"/>
          <p:cNvSpPr txBox="1">
            <a:spLocks noGrp="1"/>
          </p:cNvSpPr>
          <p:nvPr>
            <p:ph type="subTitle" idx="1"/>
          </p:nvPr>
        </p:nvSpPr>
        <p:spPr>
          <a:xfrm>
            <a:off x="2253656" y="2007457"/>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3" name="Google Shape;153;p19"/>
          <p:cNvSpPr txBox="1">
            <a:spLocks noGrp="1"/>
          </p:cNvSpPr>
          <p:nvPr>
            <p:ph type="title" idx="3"/>
          </p:nvPr>
        </p:nvSpPr>
        <p:spPr>
          <a:xfrm>
            <a:off x="6042986" y="1549940"/>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4" name="Google Shape;154;p19"/>
          <p:cNvSpPr txBox="1">
            <a:spLocks noGrp="1"/>
          </p:cNvSpPr>
          <p:nvPr>
            <p:ph type="subTitle" idx="4"/>
          </p:nvPr>
        </p:nvSpPr>
        <p:spPr>
          <a:xfrm>
            <a:off x="6042981" y="2007449"/>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9"/>
          <p:cNvSpPr txBox="1">
            <a:spLocks noGrp="1"/>
          </p:cNvSpPr>
          <p:nvPr>
            <p:ph type="title" idx="5"/>
          </p:nvPr>
        </p:nvSpPr>
        <p:spPr>
          <a:xfrm>
            <a:off x="2253661" y="31442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6" name="Google Shape;156;p19"/>
          <p:cNvSpPr txBox="1">
            <a:spLocks noGrp="1"/>
          </p:cNvSpPr>
          <p:nvPr>
            <p:ph type="subTitle" idx="6"/>
          </p:nvPr>
        </p:nvSpPr>
        <p:spPr>
          <a:xfrm>
            <a:off x="2253656" y="3601749"/>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19"/>
          <p:cNvSpPr txBox="1">
            <a:spLocks noGrp="1"/>
          </p:cNvSpPr>
          <p:nvPr>
            <p:ph type="title" idx="7"/>
          </p:nvPr>
        </p:nvSpPr>
        <p:spPr>
          <a:xfrm>
            <a:off x="6042986" y="3144246"/>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8" name="Google Shape;158;p19"/>
          <p:cNvSpPr txBox="1">
            <a:spLocks noGrp="1"/>
          </p:cNvSpPr>
          <p:nvPr>
            <p:ph type="subTitle" idx="8"/>
          </p:nvPr>
        </p:nvSpPr>
        <p:spPr>
          <a:xfrm>
            <a:off x="6042981" y="3601746"/>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19"/>
          <p:cNvSpPr/>
          <p:nvPr/>
        </p:nvSpPr>
        <p:spPr>
          <a:xfrm>
            <a:off x="-910125" y="27211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2037100" y="-715151"/>
            <a:ext cx="1128300" cy="1128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4762275" y="4663224"/>
            <a:ext cx="1128300" cy="1128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5" r:id="rId4"/>
    <p:sldLayoutId id="2147483676" r:id="rId5"/>
    <p:sldLayoutId id="2147483677"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hyperlink" Target="https://youtu.be/7yDmGnA8Hw0?t=126"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hyperlink" Target="https://www.pixiv.net/en/users/22344" TargetMode="External"/><Relationship Id="rId2" Type="http://schemas.openxmlformats.org/officeDocument/2006/relationships/hyperlink" Target="https://spicymochi.tumblr.com/post/658969213062529024/sleepy-toothless" TargetMode="External"/><Relationship Id="rId1" Type="http://schemas.openxmlformats.org/officeDocument/2006/relationships/slideLayout" Target="../slideLayouts/slideLayout2.xml"/><Relationship Id="rId5" Type="http://schemas.openxmlformats.org/officeDocument/2006/relationships/hyperlink" Target="https://twitter.com/Yumesphere1471/status/1533088805455945729" TargetMode="External"/><Relationship Id="rId4" Type="http://schemas.openxmlformats.org/officeDocument/2006/relationships/hyperlink" Target="https://www.pixiv.net/en/artworks/4493692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hyperlink" Target="https://youtu.be/98TQv5IAtY8?t=120" TargetMode="External"/><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736117" y="1460376"/>
            <a:ext cx="5671766" cy="1529009"/>
          </a:xfrm>
        </p:spPr>
        <p:txBody>
          <a:bodyPr/>
          <a:lstStyle/>
          <a:p>
            <a:pPr algn="ctr"/>
            <a:r>
              <a:rPr lang="en-US" sz="4400" dirty="0"/>
              <a:t>Tutorial 7</a:t>
            </a:r>
            <a:br>
              <a:rPr lang="en-US" sz="4400" dirty="0"/>
            </a:br>
            <a:r>
              <a:rPr lang="en-US" sz="2000" dirty="0"/>
              <a:t>Priority Queues, Heaps</a:t>
            </a:r>
            <a:endParaRPr lang="en-SG" sz="4400" dirty="0"/>
          </a:p>
        </p:txBody>
      </p:sp>
      <p:sp>
        <p:nvSpPr>
          <p:cNvPr id="3" name="Subtitle 2">
            <a:extLst>
              <a:ext uri="{FF2B5EF4-FFF2-40B4-BE49-F238E27FC236}">
                <a16:creationId xmlns:a16="http://schemas.microsoft.com/office/drawing/2014/main" id="{85FBFA1C-782C-8AF0-B5A3-193DB0D88290}"/>
              </a:ext>
            </a:extLst>
          </p:cNvPr>
          <p:cNvSpPr>
            <a:spLocks noGrp="1"/>
          </p:cNvSpPr>
          <p:nvPr>
            <p:ph type="subTitle" idx="1"/>
          </p:nvPr>
        </p:nvSpPr>
        <p:spPr>
          <a:xfrm rot="21443687">
            <a:off x="842389" y="3666867"/>
            <a:ext cx="2328530" cy="442800"/>
          </a:xfrm>
        </p:spPr>
        <p:txBody>
          <a:bodyPr/>
          <a:lstStyle/>
          <a:p>
            <a:r>
              <a:rPr lang="en-US" sz="2000" b="1" dirty="0">
                <a:latin typeface="Barlow Semi Condensed" panose="00000506000000000000" pitchFamily="2" charset="0"/>
              </a:rPr>
              <a:t>Original Design By:</a:t>
            </a:r>
            <a:endParaRPr lang="en-SG" sz="2000" dirty="0">
              <a:latin typeface="Barlow Semi Condensed" panose="00000506000000000000" pitchFamily="2" charset="0"/>
            </a:endParaRPr>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2">
            <a:extLst>
              <a:ext uri="{FF2B5EF4-FFF2-40B4-BE49-F238E27FC236}">
                <a16:creationId xmlns:a16="http://schemas.microsoft.com/office/drawing/2014/main" id="{65395B73-5060-3B79-353A-9013ADE192F6}"/>
              </a:ext>
            </a:extLst>
          </p:cNvPr>
          <p:cNvSpPr txBox="1">
            <a:spLocks/>
          </p:cNvSpPr>
          <p:nvPr/>
        </p:nvSpPr>
        <p:spPr>
          <a:xfrm rot="21443687">
            <a:off x="1087861" y="4119131"/>
            <a:ext cx="3285624" cy="475296"/>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9pPr>
          </a:lstStyle>
          <a:p>
            <a:r>
              <a:rPr lang="en-US" dirty="0"/>
              <a:t>Jason Christopher (@jasonc21)</a:t>
            </a:r>
            <a:endParaRPr lang="en-SG" dirty="0"/>
          </a:p>
        </p:txBody>
      </p:sp>
    </p:spTree>
    <p:extLst>
      <p:ext uri="{BB962C8B-B14F-4D97-AF65-F5344CB8AC3E}">
        <p14:creationId xmlns:p14="http://schemas.microsoft.com/office/powerpoint/2010/main" val="21944835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Insert(6)</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4152536" y="59489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7344103" y="594898"/>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3" idx="4"/>
            <a:endCxn id="330" idx="7"/>
          </p:cNvCxnSpPr>
          <p:nvPr/>
        </p:nvCxnSpPr>
        <p:spPr>
          <a:xfrm flipH="1">
            <a:off x="3077140" y="1165801"/>
            <a:ext cx="1360848"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3" idx="4"/>
          </p:cNvCxnSpPr>
          <p:nvPr/>
        </p:nvCxnSpPr>
        <p:spPr>
          <a:xfrm flipH="1" flipV="1">
            <a:off x="4437988" y="1165801"/>
            <a:ext cx="1628874" cy="601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57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3d. Cross The Bridge</a:t>
            </a:r>
            <a:endParaRPr lang="en-SG" sz="2600" dirty="0"/>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662438"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A version of the bridge and torch problem, this is a type of river-crossing puzzle. Other types include:</a:t>
            </a:r>
          </a:p>
          <a:p>
            <a:pPr marL="285750" indent="-285750">
              <a:buFontTx/>
              <a:buChar char="-"/>
            </a:pPr>
            <a:r>
              <a:rPr lang="en-US" sz="1400" dirty="0">
                <a:latin typeface="Montserrat SemiBold" pitchFamily="2" charset="0"/>
              </a:rPr>
              <a:t>Fox, goose and bag of beans</a:t>
            </a:r>
          </a:p>
          <a:p>
            <a:pPr marL="285750" indent="-285750">
              <a:buFontTx/>
              <a:buChar char="-"/>
            </a:pPr>
            <a:r>
              <a:rPr lang="en-US" sz="1400" dirty="0">
                <a:latin typeface="Montserrat SemiBold" pitchFamily="2" charset="0"/>
              </a:rPr>
              <a:t>Jealous husbands</a:t>
            </a:r>
          </a:p>
          <a:p>
            <a:pPr marL="285750" indent="-285750">
              <a:buFontTx/>
              <a:buChar char="-"/>
            </a:pPr>
            <a:r>
              <a:rPr lang="en-US" sz="1400" dirty="0">
                <a:latin typeface="Montserrat SemiBold" pitchFamily="2" charset="0"/>
              </a:rPr>
              <a:t>Missionaries and cannibals</a:t>
            </a:r>
          </a:p>
          <a:p>
            <a:pPr marL="285750" indent="-285750">
              <a:buFontTx/>
              <a:buChar char="-"/>
            </a:pPr>
            <a:r>
              <a:rPr lang="en-US" sz="1400" dirty="0" err="1">
                <a:latin typeface="Montserrat SemiBold" pitchFamily="2" charset="0"/>
              </a:rPr>
              <a:t>Propositio</a:t>
            </a:r>
            <a:r>
              <a:rPr lang="en-US" sz="1400" dirty="0">
                <a:latin typeface="Montserrat SemiBold" pitchFamily="2" charset="0"/>
              </a:rPr>
              <a:t> de </a:t>
            </a:r>
            <a:r>
              <a:rPr lang="en-US" sz="1400" dirty="0" err="1">
                <a:latin typeface="Montserrat SemiBold" pitchFamily="2" charset="0"/>
              </a:rPr>
              <a:t>viro</a:t>
            </a:r>
            <a:r>
              <a:rPr lang="en-US" sz="1400" dirty="0">
                <a:latin typeface="Montserrat SemiBold" pitchFamily="2" charset="0"/>
              </a:rPr>
              <a:t> et </a:t>
            </a:r>
            <a:r>
              <a:rPr lang="en-US" sz="1400" dirty="0" err="1">
                <a:latin typeface="Montserrat SemiBold" pitchFamily="2" charset="0"/>
              </a:rPr>
              <a:t>muliere</a:t>
            </a:r>
            <a:r>
              <a:rPr lang="en-US" sz="1400" dirty="0">
                <a:latin typeface="Montserrat SemiBold" pitchFamily="2" charset="0"/>
              </a:rPr>
              <a:t> </a:t>
            </a:r>
            <a:r>
              <a:rPr lang="en-US" sz="1400" dirty="0" err="1">
                <a:latin typeface="Montserrat SemiBold" pitchFamily="2" charset="0"/>
              </a:rPr>
              <a:t>ponderantibus</a:t>
            </a:r>
            <a:r>
              <a:rPr lang="en-US" sz="1400" dirty="0">
                <a:latin typeface="Montserrat SemiBold" pitchFamily="2" charset="0"/>
              </a:rPr>
              <a:t> </a:t>
            </a:r>
            <a:r>
              <a:rPr lang="en-US" sz="1400" dirty="0" err="1">
                <a:latin typeface="Montserrat SemiBold" pitchFamily="2" charset="0"/>
              </a:rPr>
              <a:t>plaustrum</a:t>
            </a:r>
            <a:endParaRPr lang="en-US" sz="1400" dirty="0">
              <a:latin typeface="Montserrat SemiBold" pitchFamily="2" charset="0"/>
            </a:endParaRPr>
          </a:p>
        </p:txBody>
      </p:sp>
    </p:spTree>
    <p:extLst>
      <p:ext uri="{BB962C8B-B14F-4D97-AF65-F5344CB8AC3E}">
        <p14:creationId xmlns:p14="http://schemas.microsoft.com/office/powerpoint/2010/main" val="2390796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3d. Cross The Bridge</a:t>
            </a:r>
            <a:endParaRPr lang="en-SG" sz="2600" dirty="0"/>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662438"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Answer available at </a:t>
            </a:r>
            <a:r>
              <a:rPr lang="en-US" sz="1400" dirty="0">
                <a:latin typeface="Montserrat SemiBold" pitchFamily="2" charset="0"/>
                <a:hlinkClick r:id="rId3"/>
              </a:rPr>
              <a:t>https://youtu.be/7yDmGnA8Hw0?t=126</a:t>
            </a:r>
            <a:endParaRPr lang="en-US" sz="1400" dirty="0">
              <a:latin typeface="Montserrat SemiBold" pitchFamily="2" charset="0"/>
            </a:endParaRPr>
          </a:p>
          <a:p>
            <a:endParaRPr lang="en-US" sz="1400" dirty="0">
              <a:latin typeface="Montserrat SemiBold" pitchFamily="2" charset="0"/>
            </a:endParaRPr>
          </a:p>
          <a:p>
            <a:r>
              <a:rPr lang="en-US" sz="1400" dirty="0">
                <a:latin typeface="Montserrat SemiBold" pitchFamily="2" charset="0"/>
              </a:rPr>
              <a:t>Key Idea:</a:t>
            </a:r>
          </a:p>
          <a:p>
            <a:pPr marL="285750" indent="-285750">
              <a:buFontTx/>
              <a:buChar char="-"/>
            </a:pPr>
            <a:r>
              <a:rPr lang="en-US" sz="1400" dirty="0">
                <a:latin typeface="Montserrat SemiBold" pitchFamily="2" charset="0"/>
              </a:rPr>
              <a:t>Minimize time wasted by the mathematician (10) and physicist (7) by crossing together</a:t>
            </a:r>
          </a:p>
          <a:p>
            <a:pPr marL="285750" indent="-285750">
              <a:buFontTx/>
              <a:buChar char="-"/>
            </a:pPr>
            <a:r>
              <a:rPr lang="en-US" sz="1400" dirty="0">
                <a:latin typeface="Montserrat SemiBold" pitchFamily="2" charset="0"/>
              </a:rPr>
              <a:t>Solo trips should be done by you (1) or the biologist (2)</a:t>
            </a:r>
          </a:p>
          <a:p>
            <a:pPr marL="285750" indent="-285750">
              <a:buFontTx/>
              <a:buChar char="-"/>
            </a:pPr>
            <a:endParaRPr lang="en-US" sz="1400" dirty="0">
              <a:latin typeface="Montserrat SemiBold" pitchFamily="2" charset="0"/>
            </a:endParaRPr>
          </a:p>
          <a:p>
            <a:r>
              <a:rPr lang="en-US" sz="1400" dirty="0">
                <a:latin typeface="Montserrat SemiBold" pitchFamily="2" charset="0"/>
              </a:rPr>
              <a:t>&gt; you + bio (2)</a:t>
            </a:r>
          </a:p>
          <a:p>
            <a:r>
              <a:rPr lang="en-US" sz="1400" dirty="0">
                <a:latin typeface="Montserrat SemiBold" pitchFamily="2" charset="0"/>
              </a:rPr>
              <a:t>&lt; you (1)</a:t>
            </a:r>
          </a:p>
          <a:p>
            <a:r>
              <a:rPr lang="en-US" sz="1400" dirty="0">
                <a:latin typeface="Montserrat SemiBold" pitchFamily="2" charset="0"/>
              </a:rPr>
              <a:t>&gt; </a:t>
            </a:r>
            <a:r>
              <a:rPr lang="en-US" sz="1400" dirty="0" err="1">
                <a:latin typeface="Montserrat SemiBold" pitchFamily="2" charset="0"/>
              </a:rPr>
              <a:t>phy</a:t>
            </a:r>
            <a:r>
              <a:rPr lang="en-US" sz="1400" dirty="0">
                <a:latin typeface="Montserrat SemiBold" pitchFamily="2" charset="0"/>
              </a:rPr>
              <a:t> + math (10)</a:t>
            </a:r>
          </a:p>
          <a:p>
            <a:r>
              <a:rPr lang="en-US" sz="1400" dirty="0">
                <a:latin typeface="Montserrat SemiBold" pitchFamily="2" charset="0"/>
              </a:rPr>
              <a:t>&lt; bio (2)</a:t>
            </a:r>
          </a:p>
          <a:p>
            <a:r>
              <a:rPr lang="en-US" sz="1400" dirty="0">
                <a:latin typeface="Montserrat SemiBold" pitchFamily="2" charset="0"/>
              </a:rPr>
              <a:t>&gt; you + bio (2)</a:t>
            </a:r>
          </a:p>
          <a:p>
            <a:endParaRPr lang="en-US" sz="1400" dirty="0">
              <a:latin typeface="Montserrat SemiBold" pitchFamily="2" charset="0"/>
            </a:endParaRPr>
          </a:p>
          <a:p>
            <a:r>
              <a:rPr lang="en-US" sz="1400" dirty="0">
                <a:latin typeface="Montserrat SemiBold" pitchFamily="2" charset="0"/>
              </a:rPr>
              <a:t>Total: 17</a:t>
            </a:r>
          </a:p>
        </p:txBody>
      </p:sp>
    </p:spTree>
    <p:extLst>
      <p:ext uri="{BB962C8B-B14F-4D97-AF65-F5344CB8AC3E}">
        <p14:creationId xmlns:p14="http://schemas.microsoft.com/office/powerpoint/2010/main" val="371834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002737" y="1976427"/>
            <a:ext cx="7138525" cy="929238"/>
          </a:xfrm>
        </p:spPr>
        <p:txBody>
          <a:bodyPr/>
          <a:lstStyle/>
          <a:p>
            <a:pPr algn="ctr"/>
            <a:r>
              <a:rPr lang="en-US" sz="4400" dirty="0"/>
              <a:t>See you next week!</a:t>
            </a:r>
            <a:endParaRPr lang="en-SG" sz="4400" dirty="0"/>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929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F48A77-4EB9-2F70-E2A7-BCC2169E35C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103</a:t>
            </a:fld>
            <a:endParaRPr lang="en"/>
          </a:p>
        </p:txBody>
      </p:sp>
      <p:sp>
        <p:nvSpPr>
          <p:cNvPr id="4" name="Subtitle 3">
            <a:extLst>
              <a:ext uri="{FF2B5EF4-FFF2-40B4-BE49-F238E27FC236}">
                <a16:creationId xmlns:a16="http://schemas.microsoft.com/office/drawing/2014/main" id="{9A509CE3-FF7E-8CAA-5438-8C75646FAD6D}"/>
              </a:ext>
            </a:extLst>
          </p:cNvPr>
          <p:cNvSpPr>
            <a:spLocks noGrp="1"/>
          </p:cNvSpPr>
          <p:nvPr>
            <p:ph type="subTitle" idx="1"/>
          </p:nvPr>
        </p:nvSpPr>
        <p:spPr>
          <a:xfrm>
            <a:off x="1827592" y="1526544"/>
            <a:ext cx="5488815" cy="3198968"/>
          </a:xfrm>
        </p:spPr>
        <p:txBody>
          <a:bodyPr/>
          <a:lstStyle/>
          <a:p>
            <a:r>
              <a:rPr lang="en-SG" dirty="0">
                <a:latin typeface="Barlow Semi Condensed Medium" panose="00000606000000000000" pitchFamily="2" charset="0"/>
              </a:rPr>
              <a:t>Toothless:</a:t>
            </a:r>
          </a:p>
          <a:p>
            <a:r>
              <a:rPr lang="en-SG" dirty="0" err="1">
                <a:latin typeface="Barlow Semi Condensed Medium" panose="00000606000000000000" pitchFamily="2" charset="0"/>
              </a:rPr>
              <a:t>Spicymochi</a:t>
            </a:r>
            <a:r>
              <a:rPr lang="en-SG" dirty="0">
                <a:latin typeface="Barlow Semi Condensed Medium" panose="00000606000000000000" pitchFamily="2" charset="0"/>
              </a:rPr>
              <a:t> (@spicymochii)</a:t>
            </a:r>
          </a:p>
          <a:p>
            <a:r>
              <a:rPr lang="en-SG" sz="800" dirty="0">
                <a:latin typeface="Barlow Semi Condensed Medium" panose="00000606000000000000" pitchFamily="2" charset="0"/>
                <a:hlinkClick r:id="rId2"/>
              </a:rPr>
              <a:t>https://spicymochi.tumblr.com/post/658969213062529024/sleepy-toothless</a:t>
            </a:r>
            <a:r>
              <a:rPr lang="en-SG" sz="800" dirty="0">
                <a:latin typeface="Barlow Semi Condensed Medium" panose="00000606000000000000" pitchFamily="2" charset="0"/>
              </a:rPr>
              <a:t> </a:t>
            </a:r>
          </a:p>
          <a:p>
            <a:endParaRPr lang="en-SG" dirty="0">
              <a:latin typeface="Barlow Semi Condensed Medium" panose="00000606000000000000" pitchFamily="2" charset="0"/>
            </a:endParaRPr>
          </a:p>
          <a:p>
            <a:r>
              <a:rPr lang="en-SG" dirty="0">
                <a:latin typeface="Barlow Semi Condensed Medium" panose="00000606000000000000" pitchFamily="2" charset="0"/>
              </a:rPr>
              <a:t>Madoka/Homura:</a:t>
            </a:r>
          </a:p>
          <a:p>
            <a:r>
              <a:rPr lang="ja-JP" altLang="en-US" i="0" dirty="0">
                <a:solidFill>
                  <a:srgbClr val="E7E9EA"/>
                </a:solidFill>
                <a:effectLst/>
                <a:latin typeface="Barlow Semi Condensed Medium" panose="00000606000000000000" pitchFamily="2" charset="0"/>
                <a:hlinkClick r:id="rId3"/>
              </a:rPr>
              <a:t>猫魚</a:t>
            </a:r>
            <a:r>
              <a:rPr lang="ja-JP" altLang="en-US" i="0" dirty="0">
                <a:solidFill>
                  <a:srgbClr val="E7E9EA"/>
                </a:solidFill>
                <a:effectLst/>
                <a:latin typeface="Barlow Semi Condensed Medium" panose="00000606000000000000" pitchFamily="2" charset="0"/>
              </a:rPr>
              <a:t> </a:t>
            </a:r>
            <a:r>
              <a:rPr lang="en-US" altLang="ja-JP" i="0" dirty="0">
                <a:solidFill>
                  <a:srgbClr val="E7E9EA"/>
                </a:solidFill>
                <a:effectLst/>
                <a:latin typeface="Barlow Semi Condensed Medium" panose="00000606000000000000" pitchFamily="2" charset="0"/>
              </a:rPr>
              <a:t>(@ulenardis)</a:t>
            </a:r>
          </a:p>
          <a:p>
            <a:r>
              <a:rPr lang="en-US" altLang="ja-JP" sz="800" dirty="0">
                <a:solidFill>
                  <a:srgbClr val="E7E9EA"/>
                </a:solidFill>
                <a:latin typeface="Barlow Semi Condensed Medium" panose="00000606000000000000" pitchFamily="2" charset="0"/>
                <a:hlinkClick r:id="rId4"/>
              </a:rPr>
              <a:t>https://www.pixiv.net/en/artworks/44936924</a:t>
            </a:r>
            <a:r>
              <a:rPr lang="en-US" altLang="ja-JP" sz="800" dirty="0">
                <a:solidFill>
                  <a:srgbClr val="E7E9EA"/>
                </a:solidFill>
                <a:latin typeface="Barlow Semi Condensed Medium" panose="00000606000000000000" pitchFamily="2" charset="0"/>
              </a:rPr>
              <a:t> </a:t>
            </a:r>
          </a:p>
          <a:p>
            <a:endParaRPr lang="en-US" altLang="ja-JP" i="0" dirty="0">
              <a:solidFill>
                <a:srgbClr val="E7E9EA"/>
              </a:solidFill>
              <a:effectLst/>
              <a:latin typeface="Barlow Semi Condensed Medium" panose="00000606000000000000" pitchFamily="2" charset="0"/>
            </a:endParaRPr>
          </a:p>
          <a:p>
            <a:r>
              <a:rPr lang="en-US" altLang="ja-JP" i="0" dirty="0">
                <a:solidFill>
                  <a:srgbClr val="E7E9EA"/>
                </a:solidFill>
                <a:effectLst/>
                <a:latin typeface="Barlow Semi Condensed Medium" panose="00000606000000000000" pitchFamily="2" charset="0"/>
              </a:rPr>
              <a:t>Jill:</a:t>
            </a:r>
          </a:p>
          <a:p>
            <a:r>
              <a:rPr lang="en-US" altLang="ja-JP" dirty="0" err="1">
                <a:solidFill>
                  <a:srgbClr val="E7E9EA"/>
                </a:solidFill>
                <a:latin typeface="Barlow Semi Condensed Medium" panose="00000606000000000000" pitchFamily="2" charset="0"/>
              </a:rPr>
              <a:t>YumeSphere</a:t>
            </a:r>
            <a:r>
              <a:rPr lang="en-US" altLang="ja-JP" dirty="0">
                <a:solidFill>
                  <a:srgbClr val="E7E9EA"/>
                </a:solidFill>
                <a:latin typeface="Barlow Semi Condensed Medium" panose="00000606000000000000" pitchFamily="2" charset="0"/>
              </a:rPr>
              <a:t> (@YumeSphere1471) [nsfw]</a:t>
            </a:r>
          </a:p>
          <a:p>
            <a:r>
              <a:rPr lang="en-US" altLang="ja-JP" sz="800" i="0" dirty="0">
                <a:solidFill>
                  <a:srgbClr val="E7E9EA"/>
                </a:solidFill>
                <a:effectLst/>
                <a:latin typeface="Barlow Semi Condensed Medium" panose="00000606000000000000" pitchFamily="2" charset="0"/>
                <a:hlinkClick r:id="rId5"/>
              </a:rPr>
              <a:t>https://twitter.com/Yumesphere1471/status/1533088805455945729</a:t>
            </a:r>
            <a:r>
              <a:rPr lang="en-US" altLang="ja-JP" sz="800" i="0" dirty="0">
                <a:solidFill>
                  <a:srgbClr val="E7E9EA"/>
                </a:solidFill>
                <a:effectLst/>
                <a:latin typeface="Barlow Semi Condensed Medium" panose="00000606000000000000" pitchFamily="2" charset="0"/>
              </a:rPr>
              <a:t> </a:t>
            </a:r>
          </a:p>
        </p:txBody>
      </p:sp>
      <p:sp>
        <p:nvSpPr>
          <p:cNvPr id="5" name="Title 4">
            <a:extLst>
              <a:ext uri="{FF2B5EF4-FFF2-40B4-BE49-F238E27FC236}">
                <a16:creationId xmlns:a16="http://schemas.microsoft.com/office/drawing/2014/main" id="{3C41ECB9-1C44-45C2-7E62-D5D3A1187FE1}"/>
              </a:ext>
            </a:extLst>
          </p:cNvPr>
          <p:cNvSpPr>
            <a:spLocks noGrp="1"/>
          </p:cNvSpPr>
          <p:nvPr>
            <p:ph type="title" idx="2"/>
          </p:nvPr>
        </p:nvSpPr>
        <p:spPr>
          <a:xfrm>
            <a:off x="2779510" y="184979"/>
            <a:ext cx="3584980" cy="1194727"/>
          </a:xfrm>
        </p:spPr>
        <p:txBody>
          <a:bodyPr/>
          <a:lstStyle/>
          <a:p>
            <a:r>
              <a:rPr lang="en-SG" dirty="0"/>
              <a:t>Credits</a:t>
            </a:r>
            <a:br>
              <a:rPr lang="en-SG" dirty="0"/>
            </a:br>
            <a:r>
              <a:rPr lang="en-SG" sz="1200" dirty="0"/>
              <a:t>@s provided are for twitter, direct links below artist</a:t>
            </a:r>
            <a:endParaRPr lang="en-SG" dirty="0"/>
          </a:p>
        </p:txBody>
      </p:sp>
    </p:spTree>
    <p:extLst>
      <p:ext uri="{BB962C8B-B14F-4D97-AF65-F5344CB8AC3E}">
        <p14:creationId xmlns:p14="http://schemas.microsoft.com/office/powerpoint/2010/main" val="12149561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Insert(6)</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4152536" y="59489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C1B9B8-49ED-ADD6-6A87-DBD6019A33D3}"/>
              </a:ext>
            </a:extLst>
          </p:cNvPr>
          <p:cNvCxnSpPr>
            <a:cxnSpLocks/>
            <a:stCxn id="40" idx="1"/>
            <a:endCxn id="25" idx="4"/>
          </p:cNvCxnSpPr>
          <p:nvPr/>
        </p:nvCxnSpPr>
        <p:spPr>
          <a:xfrm flipH="1" flipV="1">
            <a:off x="3845697" y="3448644"/>
            <a:ext cx="295950" cy="460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058040" y="3825395"/>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3" idx="4"/>
            <a:endCxn id="330" idx="7"/>
          </p:cNvCxnSpPr>
          <p:nvPr/>
        </p:nvCxnSpPr>
        <p:spPr>
          <a:xfrm flipH="1">
            <a:off x="3077140" y="1165801"/>
            <a:ext cx="1360848"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3" idx="4"/>
          </p:cNvCxnSpPr>
          <p:nvPr/>
        </p:nvCxnSpPr>
        <p:spPr>
          <a:xfrm flipH="1" flipV="1">
            <a:off x="4437988" y="1165801"/>
            <a:ext cx="1628874" cy="601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426083"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up</a:t>
            </a:r>
          </a:p>
        </p:txBody>
      </p:sp>
    </p:spTree>
    <p:extLst>
      <p:ext uri="{BB962C8B-B14F-4D97-AF65-F5344CB8AC3E}">
        <p14:creationId xmlns:p14="http://schemas.microsoft.com/office/powerpoint/2010/main" val="4069021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Insert(6)</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4152536" y="59489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C1B9B8-49ED-ADD6-6A87-DBD6019A33D3}"/>
              </a:ext>
            </a:extLst>
          </p:cNvPr>
          <p:cNvCxnSpPr>
            <a:cxnSpLocks/>
            <a:stCxn id="40" idx="1"/>
            <a:endCxn id="25" idx="4"/>
          </p:cNvCxnSpPr>
          <p:nvPr/>
        </p:nvCxnSpPr>
        <p:spPr>
          <a:xfrm flipH="1" flipV="1">
            <a:off x="3845697" y="3448644"/>
            <a:ext cx="295950" cy="460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058040" y="3825395"/>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3" idx="4"/>
            <a:endCxn id="330" idx="7"/>
          </p:cNvCxnSpPr>
          <p:nvPr/>
        </p:nvCxnSpPr>
        <p:spPr>
          <a:xfrm flipH="1">
            <a:off x="3077140" y="1165801"/>
            <a:ext cx="1360848"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3" idx="4"/>
          </p:cNvCxnSpPr>
          <p:nvPr/>
        </p:nvCxnSpPr>
        <p:spPr>
          <a:xfrm flipH="1" flipV="1">
            <a:off x="4437988" y="1165801"/>
            <a:ext cx="1628874" cy="601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426083"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up</a:t>
            </a:r>
          </a:p>
        </p:txBody>
      </p:sp>
    </p:spTree>
    <p:extLst>
      <p:ext uri="{BB962C8B-B14F-4D97-AF65-F5344CB8AC3E}">
        <p14:creationId xmlns:p14="http://schemas.microsoft.com/office/powerpoint/2010/main" val="7859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Insert(6)</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4152536" y="59489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C1B9B8-49ED-ADD6-6A87-DBD6019A33D3}"/>
              </a:ext>
            </a:extLst>
          </p:cNvPr>
          <p:cNvCxnSpPr>
            <a:cxnSpLocks/>
            <a:stCxn id="40" idx="1"/>
            <a:endCxn id="25" idx="4"/>
          </p:cNvCxnSpPr>
          <p:nvPr/>
        </p:nvCxnSpPr>
        <p:spPr>
          <a:xfrm flipH="1" flipV="1">
            <a:off x="3845697" y="3448644"/>
            <a:ext cx="295950" cy="460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058040" y="3825395"/>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3" idx="4"/>
            <a:endCxn id="330" idx="7"/>
          </p:cNvCxnSpPr>
          <p:nvPr/>
        </p:nvCxnSpPr>
        <p:spPr>
          <a:xfrm flipH="1">
            <a:off x="3077140" y="1165801"/>
            <a:ext cx="1360848"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3" idx="4"/>
          </p:cNvCxnSpPr>
          <p:nvPr/>
        </p:nvCxnSpPr>
        <p:spPr>
          <a:xfrm flipH="1" flipV="1">
            <a:off x="4437988" y="1165801"/>
            <a:ext cx="1628874" cy="601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426083"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up</a:t>
            </a:r>
          </a:p>
        </p:txBody>
      </p:sp>
    </p:spTree>
    <p:extLst>
      <p:ext uri="{BB962C8B-B14F-4D97-AF65-F5344CB8AC3E}">
        <p14:creationId xmlns:p14="http://schemas.microsoft.com/office/powerpoint/2010/main" val="2411857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Insert(6)</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4152536" y="59489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682F"/>
          </a:solidFill>
          <a:ln>
            <a:solidFill>
              <a:srgbClr val="0068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682F"/>
          </a:solidFill>
          <a:ln>
            <a:solidFill>
              <a:srgbClr val="0068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C1B9B8-49ED-ADD6-6A87-DBD6019A33D3}"/>
              </a:ext>
            </a:extLst>
          </p:cNvPr>
          <p:cNvCxnSpPr>
            <a:cxnSpLocks/>
            <a:stCxn id="40" idx="1"/>
            <a:endCxn id="25" idx="4"/>
          </p:cNvCxnSpPr>
          <p:nvPr/>
        </p:nvCxnSpPr>
        <p:spPr>
          <a:xfrm flipH="1" flipV="1">
            <a:off x="3845697" y="3448644"/>
            <a:ext cx="295950" cy="460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058040" y="3825395"/>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3" idx="4"/>
            <a:endCxn id="330" idx="7"/>
          </p:cNvCxnSpPr>
          <p:nvPr/>
        </p:nvCxnSpPr>
        <p:spPr>
          <a:xfrm flipH="1">
            <a:off x="3077140" y="1165801"/>
            <a:ext cx="1360848"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3" idx="4"/>
          </p:cNvCxnSpPr>
          <p:nvPr/>
        </p:nvCxnSpPr>
        <p:spPr>
          <a:xfrm flipH="1" flipV="1">
            <a:off x="4437988" y="1165801"/>
            <a:ext cx="1628874" cy="601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426083"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up</a:t>
            </a:r>
          </a:p>
        </p:txBody>
      </p:sp>
    </p:spTree>
    <p:extLst>
      <p:ext uri="{BB962C8B-B14F-4D97-AF65-F5344CB8AC3E}">
        <p14:creationId xmlns:p14="http://schemas.microsoft.com/office/powerpoint/2010/main" val="175805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Insert(6)</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4152536" y="59489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C1B9B8-49ED-ADD6-6A87-DBD6019A33D3}"/>
              </a:ext>
            </a:extLst>
          </p:cNvPr>
          <p:cNvCxnSpPr>
            <a:cxnSpLocks/>
            <a:stCxn id="40" idx="1"/>
            <a:endCxn id="25" idx="4"/>
          </p:cNvCxnSpPr>
          <p:nvPr/>
        </p:nvCxnSpPr>
        <p:spPr>
          <a:xfrm flipH="1" flipV="1">
            <a:off x="3845697" y="3448644"/>
            <a:ext cx="295950" cy="46035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058040" y="3825395"/>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3" idx="4"/>
            <a:endCxn id="330" idx="7"/>
          </p:cNvCxnSpPr>
          <p:nvPr/>
        </p:nvCxnSpPr>
        <p:spPr>
          <a:xfrm flipH="1">
            <a:off x="3077140" y="1165801"/>
            <a:ext cx="1360848"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3" idx="4"/>
          </p:cNvCxnSpPr>
          <p:nvPr/>
        </p:nvCxnSpPr>
        <p:spPr>
          <a:xfrm flipH="1" flipV="1">
            <a:off x="4437988" y="1165801"/>
            <a:ext cx="1628874" cy="601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426083"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Done!</a:t>
            </a:r>
          </a:p>
        </p:txBody>
      </p:sp>
    </p:spTree>
    <p:extLst>
      <p:ext uri="{BB962C8B-B14F-4D97-AF65-F5344CB8AC3E}">
        <p14:creationId xmlns:p14="http://schemas.microsoft.com/office/powerpoint/2010/main" val="27969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sp>
        <p:nvSpPr>
          <p:cNvPr id="3" name="Oval 2">
            <a:extLst>
              <a:ext uri="{FF2B5EF4-FFF2-40B4-BE49-F238E27FC236}">
                <a16:creationId xmlns:a16="http://schemas.microsoft.com/office/drawing/2014/main" id="{D787268D-492B-1107-CE6E-9BBAB85DC4C3}"/>
              </a:ext>
            </a:extLst>
          </p:cNvPr>
          <p:cNvSpPr/>
          <p:nvPr/>
        </p:nvSpPr>
        <p:spPr>
          <a:xfrm>
            <a:off x="7342924" y="594898"/>
            <a:ext cx="570903" cy="5709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(equivalently, delete(9))</a:t>
            </a:r>
          </a:p>
        </p:txBody>
      </p:sp>
    </p:spTree>
    <p:extLst>
      <p:ext uri="{BB962C8B-B14F-4D97-AF65-F5344CB8AC3E}">
        <p14:creationId xmlns:p14="http://schemas.microsoft.com/office/powerpoint/2010/main" val="15991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down</a:t>
            </a:r>
          </a:p>
        </p:txBody>
      </p:sp>
      <p:sp>
        <p:nvSpPr>
          <p:cNvPr id="3" name="Oval 2">
            <a:extLst>
              <a:ext uri="{FF2B5EF4-FFF2-40B4-BE49-F238E27FC236}">
                <a16:creationId xmlns:a16="http://schemas.microsoft.com/office/drawing/2014/main" id="{C99659D8-86B2-D9C7-B500-C296833FE983}"/>
              </a:ext>
            </a:extLst>
          </p:cNvPr>
          <p:cNvSpPr/>
          <p:nvPr/>
        </p:nvSpPr>
        <p:spPr>
          <a:xfrm>
            <a:off x="7329576" y="-900179"/>
            <a:ext cx="570903" cy="57090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spTree>
    <p:extLst>
      <p:ext uri="{BB962C8B-B14F-4D97-AF65-F5344CB8AC3E}">
        <p14:creationId xmlns:p14="http://schemas.microsoft.com/office/powerpoint/2010/main" val="4046222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down</a:t>
            </a:r>
          </a:p>
        </p:txBody>
      </p:sp>
    </p:spTree>
    <p:extLst>
      <p:ext uri="{BB962C8B-B14F-4D97-AF65-F5344CB8AC3E}">
        <p14:creationId xmlns:p14="http://schemas.microsoft.com/office/powerpoint/2010/main" val="227184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down</a:t>
            </a:r>
          </a:p>
        </p:txBody>
      </p:sp>
    </p:spTree>
    <p:extLst>
      <p:ext uri="{BB962C8B-B14F-4D97-AF65-F5344CB8AC3E}">
        <p14:creationId xmlns:p14="http://schemas.microsoft.com/office/powerpoint/2010/main" val="3765152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Check In</a:t>
            </a:r>
            <a:endParaRPr sz="4800" dirty="0">
              <a:solidFill>
                <a:schemeClr val="lt1"/>
              </a:solidFill>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994947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down</a:t>
            </a:r>
          </a:p>
        </p:txBody>
      </p:sp>
    </p:spTree>
    <p:extLst>
      <p:ext uri="{BB962C8B-B14F-4D97-AF65-F5344CB8AC3E}">
        <p14:creationId xmlns:p14="http://schemas.microsoft.com/office/powerpoint/2010/main" val="236264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down</a:t>
            </a:r>
          </a:p>
        </p:txBody>
      </p:sp>
    </p:spTree>
    <p:extLst>
      <p:ext uri="{BB962C8B-B14F-4D97-AF65-F5344CB8AC3E}">
        <p14:creationId xmlns:p14="http://schemas.microsoft.com/office/powerpoint/2010/main" val="103090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682F"/>
          </a:solidFill>
          <a:ln>
            <a:solidFill>
              <a:srgbClr val="0068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682F"/>
          </a:solidFill>
          <a:ln>
            <a:solidFill>
              <a:srgbClr val="0068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Bubble down</a:t>
            </a:r>
          </a:p>
        </p:txBody>
      </p:sp>
    </p:spTree>
    <p:extLst>
      <p:ext uri="{BB962C8B-B14F-4D97-AF65-F5344CB8AC3E}">
        <p14:creationId xmlns:p14="http://schemas.microsoft.com/office/powerpoint/2010/main" val="3221005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extractMax()</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0784" y="2254204"/>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5296" y="2254204"/>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3488"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3255" y="168330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89844" y="16833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0924" y="2877738"/>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6759" y="287773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0501"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6476"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7797"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38940"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0245" y="287774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7258" y="3825396"/>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4554" y="3448644"/>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5198" y="5948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7140" y="1165800"/>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0650" y="1165800"/>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8220" y="2254203"/>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68707" y="2254203"/>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416A6038-B9B9-31C5-8660-9E636871950D}"/>
              </a:ext>
            </a:extLst>
          </p:cNvPr>
          <p:cNvSpPr txBox="1">
            <a:spLocks/>
          </p:cNvSpPr>
          <p:nvPr/>
        </p:nvSpPr>
        <p:spPr>
          <a:xfrm>
            <a:off x="714000" y="1194010"/>
            <a:ext cx="1815618" cy="46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Done!</a:t>
            </a:r>
          </a:p>
        </p:txBody>
      </p:sp>
    </p:spTree>
    <p:extLst>
      <p:ext uri="{BB962C8B-B14F-4D97-AF65-F5344CB8AC3E}">
        <p14:creationId xmlns:p14="http://schemas.microsoft.com/office/powerpoint/2010/main" val="2858233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Array Representation</a:t>
            </a:r>
            <a:endParaRPr dirty="0"/>
          </a:p>
        </p:txBody>
      </p:sp>
      <p:cxnSp>
        <p:nvCxnSpPr>
          <p:cNvPr id="12" name="Straight Connector 11">
            <a:extLst>
              <a:ext uri="{FF2B5EF4-FFF2-40B4-BE49-F238E27FC236}">
                <a16:creationId xmlns:a16="http://schemas.microsoft.com/office/drawing/2014/main" id="{E90D98D6-4FE8-7C09-7DB1-65FCDD61B164}"/>
              </a:ext>
            </a:extLst>
          </p:cNvPr>
          <p:cNvCxnSpPr>
            <a:cxnSpLocks/>
            <a:stCxn id="328" idx="7"/>
            <a:endCxn id="330" idx="4"/>
          </p:cNvCxnSpPr>
          <p:nvPr/>
        </p:nvCxnSpPr>
        <p:spPr>
          <a:xfrm flipV="1">
            <a:off x="2042134" y="2831328"/>
            <a:ext cx="834512"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25" idx="1"/>
            <a:endCxn id="330" idx="4"/>
          </p:cNvCxnSpPr>
          <p:nvPr/>
        </p:nvCxnSpPr>
        <p:spPr>
          <a:xfrm flipH="1" flipV="1">
            <a:off x="2876646" y="2831328"/>
            <a:ext cx="768556" cy="707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28" name="Oval 327">
            <a:extLst>
              <a:ext uri="{FF2B5EF4-FFF2-40B4-BE49-F238E27FC236}">
                <a16:creationId xmlns:a16="http://schemas.microsoft.com/office/drawing/2014/main" id="{CD631E6B-3267-9070-C25F-5371E425C18C}"/>
              </a:ext>
            </a:extLst>
          </p:cNvPr>
          <p:cNvSpPr/>
          <p:nvPr/>
        </p:nvSpPr>
        <p:spPr>
          <a:xfrm>
            <a:off x="1554838" y="3454865"/>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5984605" y="2260424"/>
            <a:ext cx="570903" cy="570903"/>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2591194" y="2260425"/>
            <a:ext cx="570903" cy="570903"/>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5182274" y="3454862"/>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6948109" y="3454863"/>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1051851" y="4402520"/>
            <a:ext cx="570903" cy="570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2057826" y="4402520"/>
            <a:ext cx="570903" cy="570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36" name="Straight Connector 335">
            <a:extLst>
              <a:ext uri="{FF2B5EF4-FFF2-40B4-BE49-F238E27FC236}">
                <a16:creationId xmlns:a16="http://schemas.microsoft.com/office/drawing/2014/main" id="{01C389F6-79CD-0464-84BA-E17ACDE54F2D}"/>
              </a:ext>
            </a:extLst>
          </p:cNvPr>
          <p:cNvCxnSpPr>
            <a:cxnSpLocks/>
            <a:stCxn id="333" idx="7"/>
            <a:endCxn id="328" idx="4"/>
          </p:cNvCxnSpPr>
          <p:nvPr/>
        </p:nvCxnSpPr>
        <p:spPr>
          <a:xfrm flipV="1">
            <a:off x="1539147" y="4025768"/>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AC547AE-CF13-5BEA-CAAB-17DBD76568DC}"/>
              </a:ext>
            </a:extLst>
          </p:cNvPr>
          <p:cNvCxnSpPr>
            <a:cxnSpLocks/>
            <a:stCxn id="334" idx="1"/>
            <a:endCxn id="328" idx="4"/>
          </p:cNvCxnSpPr>
          <p:nvPr/>
        </p:nvCxnSpPr>
        <p:spPr>
          <a:xfrm flipH="1" flipV="1">
            <a:off x="1840290" y="4025768"/>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875901-8A88-32A7-0128-3CD24C9AC3A5}"/>
              </a:ext>
            </a:extLst>
          </p:cNvPr>
          <p:cNvSpPr/>
          <p:nvPr/>
        </p:nvSpPr>
        <p:spPr>
          <a:xfrm>
            <a:off x="3561595" y="3454865"/>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3058608" y="4402520"/>
            <a:ext cx="570903" cy="570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cxnSp>
        <p:nvCxnSpPr>
          <p:cNvPr id="28" name="Straight Connector 27">
            <a:extLst>
              <a:ext uri="{FF2B5EF4-FFF2-40B4-BE49-F238E27FC236}">
                <a16:creationId xmlns:a16="http://schemas.microsoft.com/office/drawing/2014/main" id="{5E017CC3-D185-CEA3-6A12-830CAEC5A9E6}"/>
              </a:ext>
            </a:extLst>
          </p:cNvPr>
          <p:cNvCxnSpPr>
            <a:cxnSpLocks/>
            <a:stCxn id="26" idx="7"/>
            <a:endCxn id="25" idx="4"/>
          </p:cNvCxnSpPr>
          <p:nvPr/>
        </p:nvCxnSpPr>
        <p:spPr>
          <a:xfrm flipV="1">
            <a:off x="3545904" y="4025768"/>
            <a:ext cx="301143" cy="4603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B1F3F2F-36A5-DD6A-895F-9978233B66C3}"/>
              </a:ext>
            </a:extLst>
          </p:cNvPr>
          <p:cNvSpPr/>
          <p:nvPr/>
        </p:nvSpPr>
        <p:spPr>
          <a:xfrm>
            <a:off x="4286548" y="1172021"/>
            <a:ext cx="570903" cy="57090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47" name="Straight Connector 46">
            <a:extLst>
              <a:ext uri="{FF2B5EF4-FFF2-40B4-BE49-F238E27FC236}">
                <a16:creationId xmlns:a16="http://schemas.microsoft.com/office/drawing/2014/main" id="{DD1BCEB6-363D-07BB-5B6A-78F456AA7888}"/>
              </a:ext>
            </a:extLst>
          </p:cNvPr>
          <p:cNvCxnSpPr>
            <a:cxnSpLocks/>
            <a:stCxn id="40" idx="4"/>
            <a:endCxn id="330" idx="7"/>
          </p:cNvCxnSpPr>
          <p:nvPr/>
        </p:nvCxnSpPr>
        <p:spPr>
          <a:xfrm flipH="1">
            <a:off x="3078490" y="1742924"/>
            <a:ext cx="1493510" cy="6011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FFE1B-8E86-65B5-3B17-B03120FDC0DF}"/>
              </a:ext>
            </a:extLst>
          </p:cNvPr>
          <p:cNvCxnSpPr>
            <a:cxnSpLocks/>
            <a:stCxn id="329" idx="1"/>
            <a:endCxn id="40" idx="4"/>
          </p:cNvCxnSpPr>
          <p:nvPr/>
        </p:nvCxnSpPr>
        <p:spPr>
          <a:xfrm flipH="1" flipV="1">
            <a:off x="4572000" y="1742924"/>
            <a:ext cx="1496212" cy="6011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48E744-0DCF-0F03-9429-3C6908C3063F}"/>
              </a:ext>
            </a:extLst>
          </p:cNvPr>
          <p:cNvCxnSpPr>
            <a:cxnSpLocks/>
            <a:stCxn id="331" idx="7"/>
            <a:endCxn id="329" idx="4"/>
          </p:cNvCxnSpPr>
          <p:nvPr/>
        </p:nvCxnSpPr>
        <p:spPr>
          <a:xfrm flipV="1">
            <a:off x="5669570" y="2831327"/>
            <a:ext cx="600487" cy="707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BB508A2-7CF2-3E28-3EE4-2021C8A8E958}"/>
              </a:ext>
            </a:extLst>
          </p:cNvPr>
          <p:cNvCxnSpPr>
            <a:cxnSpLocks/>
            <a:stCxn id="332" idx="1"/>
            <a:endCxn id="329" idx="4"/>
          </p:cNvCxnSpPr>
          <p:nvPr/>
        </p:nvCxnSpPr>
        <p:spPr>
          <a:xfrm flipH="1" flipV="1">
            <a:off x="6270057" y="2831327"/>
            <a:ext cx="761659" cy="70714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122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Array Representation</a:t>
            </a:r>
            <a:endParaRPr dirty="0"/>
          </a:p>
        </p:txBody>
      </p:sp>
      <p:sp>
        <p:nvSpPr>
          <p:cNvPr id="328" name="Oval 327">
            <a:extLst>
              <a:ext uri="{FF2B5EF4-FFF2-40B4-BE49-F238E27FC236}">
                <a16:creationId xmlns:a16="http://schemas.microsoft.com/office/drawing/2014/main" id="{CD631E6B-3267-9070-C25F-5371E425C18C}"/>
              </a:ext>
            </a:extLst>
          </p:cNvPr>
          <p:cNvSpPr/>
          <p:nvPr/>
        </p:nvSpPr>
        <p:spPr>
          <a:xfrm>
            <a:off x="3094269" y="2290470"/>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329" name="Oval 328">
            <a:extLst>
              <a:ext uri="{FF2B5EF4-FFF2-40B4-BE49-F238E27FC236}">
                <a16:creationId xmlns:a16="http://schemas.microsoft.com/office/drawing/2014/main" id="{6316FF61-BB9E-2EF9-03F1-40A8BBC47C0E}"/>
              </a:ext>
            </a:extLst>
          </p:cNvPr>
          <p:cNvSpPr/>
          <p:nvPr/>
        </p:nvSpPr>
        <p:spPr>
          <a:xfrm>
            <a:off x="2295122" y="2286296"/>
            <a:ext cx="570903" cy="570903"/>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330" name="Oval 329">
            <a:extLst>
              <a:ext uri="{FF2B5EF4-FFF2-40B4-BE49-F238E27FC236}">
                <a16:creationId xmlns:a16="http://schemas.microsoft.com/office/drawing/2014/main" id="{CC17C85B-71A0-F753-0AFA-C4E6D29A77DE}"/>
              </a:ext>
            </a:extLst>
          </p:cNvPr>
          <p:cNvSpPr/>
          <p:nvPr/>
        </p:nvSpPr>
        <p:spPr>
          <a:xfrm>
            <a:off x="1508853" y="2290472"/>
            <a:ext cx="570903" cy="570903"/>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6</a:t>
            </a:r>
            <a:endParaRPr lang="en-SG" sz="2400" dirty="0">
              <a:latin typeface="Montserrat SemiBold" pitchFamily="2" charset="0"/>
            </a:endParaRPr>
          </a:p>
        </p:txBody>
      </p:sp>
      <p:sp>
        <p:nvSpPr>
          <p:cNvPr id="331" name="Oval 330">
            <a:extLst>
              <a:ext uri="{FF2B5EF4-FFF2-40B4-BE49-F238E27FC236}">
                <a16:creationId xmlns:a16="http://schemas.microsoft.com/office/drawing/2014/main" id="{2872C664-160C-6686-0EDC-4FC5F3461575}"/>
              </a:ext>
            </a:extLst>
          </p:cNvPr>
          <p:cNvSpPr/>
          <p:nvPr/>
        </p:nvSpPr>
        <p:spPr>
          <a:xfrm>
            <a:off x="4686122" y="2290468"/>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332" name="Oval 331">
            <a:extLst>
              <a:ext uri="{FF2B5EF4-FFF2-40B4-BE49-F238E27FC236}">
                <a16:creationId xmlns:a16="http://schemas.microsoft.com/office/drawing/2014/main" id="{41967712-6C7A-593F-CFD4-15747B4F0F44}"/>
              </a:ext>
            </a:extLst>
          </p:cNvPr>
          <p:cNvSpPr/>
          <p:nvPr/>
        </p:nvSpPr>
        <p:spPr>
          <a:xfrm>
            <a:off x="5474538" y="2290468"/>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333" name="Oval 332">
            <a:extLst>
              <a:ext uri="{FF2B5EF4-FFF2-40B4-BE49-F238E27FC236}">
                <a16:creationId xmlns:a16="http://schemas.microsoft.com/office/drawing/2014/main" id="{12174BDA-59F3-A4DB-8F47-A28C87C16089}"/>
              </a:ext>
            </a:extLst>
          </p:cNvPr>
          <p:cNvSpPr/>
          <p:nvPr/>
        </p:nvSpPr>
        <p:spPr>
          <a:xfrm>
            <a:off x="6260807" y="2286297"/>
            <a:ext cx="570903" cy="570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34" name="Oval 333">
            <a:extLst>
              <a:ext uri="{FF2B5EF4-FFF2-40B4-BE49-F238E27FC236}">
                <a16:creationId xmlns:a16="http://schemas.microsoft.com/office/drawing/2014/main" id="{01FB8080-B117-F1F1-FFDB-1EDD6F18CB34}"/>
              </a:ext>
            </a:extLst>
          </p:cNvPr>
          <p:cNvSpPr/>
          <p:nvPr/>
        </p:nvSpPr>
        <p:spPr>
          <a:xfrm>
            <a:off x="7064244" y="2286298"/>
            <a:ext cx="570903" cy="570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sp>
        <p:nvSpPr>
          <p:cNvPr id="25" name="Oval 24">
            <a:extLst>
              <a:ext uri="{FF2B5EF4-FFF2-40B4-BE49-F238E27FC236}">
                <a16:creationId xmlns:a16="http://schemas.microsoft.com/office/drawing/2014/main" id="{91875901-8A88-32A7-0128-3CD24C9AC3A5}"/>
              </a:ext>
            </a:extLst>
          </p:cNvPr>
          <p:cNvSpPr/>
          <p:nvPr/>
        </p:nvSpPr>
        <p:spPr>
          <a:xfrm>
            <a:off x="3897706" y="2286298"/>
            <a:ext cx="570903" cy="570903"/>
          </a:xfrm>
          <a:prstGeom prst="ellipse">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26" name="Oval 25">
            <a:extLst>
              <a:ext uri="{FF2B5EF4-FFF2-40B4-BE49-F238E27FC236}">
                <a16:creationId xmlns:a16="http://schemas.microsoft.com/office/drawing/2014/main" id="{08FE471B-A9EC-59F7-FE96-F396BA67B8A8}"/>
              </a:ext>
            </a:extLst>
          </p:cNvPr>
          <p:cNvSpPr/>
          <p:nvPr/>
        </p:nvSpPr>
        <p:spPr>
          <a:xfrm>
            <a:off x="7850513" y="2286298"/>
            <a:ext cx="570903" cy="57090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40" name="Oval 39">
            <a:extLst>
              <a:ext uri="{FF2B5EF4-FFF2-40B4-BE49-F238E27FC236}">
                <a16:creationId xmlns:a16="http://schemas.microsoft.com/office/drawing/2014/main" id="{BB1F3F2F-36A5-DD6A-895F-9978233B66C3}"/>
              </a:ext>
            </a:extLst>
          </p:cNvPr>
          <p:cNvSpPr/>
          <p:nvPr/>
        </p:nvSpPr>
        <p:spPr>
          <a:xfrm>
            <a:off x="714000" y="2290473"/>
            <a:ext cx="570903" cy="57090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spTree>
    <p:extLst>
      <p:ext uri="{BB962C8B-B14F-4D97-AF65-F5344CB8AC3E}">
        <p14:creationId xmlns:p14="http://schemas.microsoft.com/office/powerpoint/2010/main" val="154437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Array Representation</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714000" y="18937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508853" y="18937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295122" y="1893792"/>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089975" y="18937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3897706" y="18937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4683975" y="18937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470244" y="1893790"/>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265097"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059950"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2" name="Rectangle 11">
            <a:extLst>
              <a:ext uri="{FF2B5EF4-FFF2-40B4-BE49-F238E27FC236}">
                <a16:creationId xmlns:a16="http://schemas.microsoft.com/office/drawing/2014/main" id="{63523158-F303-408F-D6F6-DDBBE76F7B65}"/>
              </a:ext>
            </a:extLst>
          </p:cNvPr>
          <p:cNvSpPr/>
          <p:nvPr/>
        </p:nvSpPr>
        <p:spPr>
          <a:xfrm>
            <a:off x="7846219"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714000" y="13816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508853" y="13816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295122" y="13816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089975" y="13816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3897706" y="13816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4683975" y="13816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470244"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265097"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059950"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BD32C471-7B41-AD44-DCE8-F7A097E3DEB5}"/>
              </a:ext>
            </a:extLst>
          </p:cNvPr>
          <p:cNvSpPr/>
          <p:nvPr/>
        </p:nvSpPr>
        <p:spPr>
          <a:xfrm>
            <a:off x="7846219"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9</a:t>
            </a:r>
            <a:endParaRPr lang="en-SG" sz="2400" dirty="0">
              <a:latin typeface="Montserrat SemiBold" panose="00000700000000000000" pitchFamily="2" charset="0"/>
              <a:cs typeface="Mongolian Baiti" panose="03000500000000000000" pitchFamily="66" charset="0"/>
            </a:endParaRPr>
          </a:p>
        </p:txBody>
      </p:sp>
      <mc:AlternateContent xmlns:mc="http://schemas.openxmlformats.org/markup-compatibility/2006" xmlns:a14="http://schemas.microsoft.com/office/drawing/2010/main">
        <mc:Choice Requires="a14">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0" y="2620652"/>
                <a:ext cx="8029533" cy="935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layer k takes up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𝑘</m:t>
                        </m:r>
                      </m:sup>
                    </m:sSup>
                  </m:oMath>
                </a14:m>
                <a:r>
                  <a:rPr lang="en-US" sz="1800" dirty="0">
                    <a:latin typeface="Montserrat SemiBold" pitchFamily="2" charset="0"/>
                  </a:rPr>
                  <a:t> elements (except possibly the last)</a:t>
                </a:r>
              </a:p>
              <a:p>
                <a:endParaRPr lang="en-US" sz="1800" dirty="0">
                  <a:latin typeface="Montserrat SemiBold" pitchFamily="2" charset="0"/>
                </a:endParaRPr>
              </a:p>
              <a:p>
                <a:r>
                  <a:rPr lang="en-US" sz="1800" dirty="0">
                    <a:latin typeface="Montserrat SemiBold" pitchFamily="2" charset="0"/>
                  </a:rPr>
                  <a:t>Indexing to the </a:t>
                </a:r>
                <a:r>
                  <a:rPr lang="en-US" sz="1800" dirty="0" err="1">
                    <a:latin typeface="Montserrat SemiBold" pitchFamily="2" charset="0"/>
                  </a:rPr>
                  <a:t>i-th</a:t>
                </a:r>
                <a:r>
                  <a:rPr lang="en-US" sz="1800" dirty="0">
                    <a:latin typeface="Montserrat SemiBold" pitchFamily="2" charset="0"/>
                  </a:rPr>
                  <a:t> element in the k-</a:t>
                </a:r>
                <a:r>
                  <a:rPr lang="en-US" sz="1800" dirty="0" err="1">
                    <a:latin typeface="Montserrat SemiBold" pitchFamily="2" charset="0"/>
                  </a:rPr>
                  <a:t>th</a:t>
                </a:r>
                <a:r>
                  <a:rPr lang="en-US" sz="1800" dirty="0">
                    <a:latin typeface="Montserrat SemiBold" pitchFamily="2" charset="0"/>
                  </a:rPr>
                  <a:t> layer: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𝑘</m:t>
                        </m:r>
                        <m:r>
                          <a:rPr lang="en-US" sz="1800" b="0" i="1" smtClean="0">
                            <a:latin typeface="Cambria Math" panose="02040503050406030204" pitchFamily="18" charset="0"/>
                          </a:rPr>
                          <m:t>−1</m:t>
                        </m:r>
                      </m:sup>
                    </m:sSup>
                    <m:r>
                      <a:rPr lang="en-US" sz="1800" b="0" i="1" smtClean="0">
                        <a:latin typeface="Cambria Math" panose="02040503050406030204" pitchFamily="18" charset="0"/>
                      </a:rPr>
                      <m:t>+</m:t>
                    </m:r>
                    <m:r>
                      <a:rPr lang="en-US" sz="1800" b="0" i="1" smtClean="0">
                        <a:latin typeface="Cambria Math" panose="02040503050406030204" pitchFamily="18" charset="0"/>
                      </a:rPr>
                      <m:t>𝑖</m:t>
                    </m:r>
                  </m:oMath>
                </a14:m>
                <a:r>
                  <a:rPr lang="en-US" sz="1800" dirty="0">
                    <a:latin typeface="Montserrat SemiBold" pitchFamily="2" charset="0"/>
                  </a:rPr>
                  <a:t> (except root)</a:t>
                </a:r>
              </a:p>
              <a:p>
                <a:endParaRPr lang="en-US" sz="1800" dirty="0">
                  <a:latin typeface="Montserrat SemiBold" pitchFamily="2" charset="0"/>
                </a:endParaRPr>
              </a:p>
              <a:p>
                <a:r>
                  <a:rPr lang="en-US" sz="1800" dirty="0">
                    <a:latin typeface="Montserrat SemiBold" pitchFamily="2" charset="0"/>
                  </a:rPr>
                  <a:t>Each node (k, </a:t>
                </a:r>
                <a:r>
                  <a:rPr lang="en-US" sz="1800" dirty="0" err="1">
                    <a:latin typeface="Montserrat SemiBold" pitchFamily="2" charset="0"/>
                  </a:rPr>
                  <a:t>i</a:t>
                </a:r>
                <a:r>
                  <a:rPr lang="en-US" sz="1800" dirty="0">
                    <a:latin typeface="Montserrat SemiBold" pitchFamily="2" charset="0"/>
                  </a:rPr>
                  <a:t>) has its two children at (k + 1, 2i) and (k + 1, 2i + 1)</a:t>
                </a:r>
              </a:p>
            </p:txBody>
          </p:sp>
        </mc:Choice>
        <mc:Fallback xmlns="">
          <p:sp>
            <p:nvSpPr>
              <p:cNvPr id="24" name="Google Shape;336;p36">
                <a:extLst>
                  <a:ext uri="{FF2B5EF4-FFF2-40B4-BE49-F238E27FC236}">
                    <a16:creationId xmlns:a16="http://schemas.microsoft.com/office/drawing/2014/main" id="{A79C4C2E-106F-D4CE-4E07-5A46DE2B1B67}"/>
                  </a:ext>
                </a:extLst>
              </p:cNvPr>
              <p:cNvSpPr txBox="1">
                <a:spLocks noRot="1" noChangeAspect="1" noMove="1" noResize="1" noEditPoints="1" noAdjustHandles="1" noChangeArrowheads="1" noChangeShapeType="1" noTextEdit="1"/>
              </p:cNvSpPr>
              <p:nvPr/>
            </p:nvSpPr>
            <p:spPr>
              <a:xfrm>
                <a:off x="714000" y="2620652"/>
                <a:ext cx="8029533" cy="935140"/>
              </a:xfrm>
              <a:prstGeom prst="rect">
                <a:avLst/>
              </a:prstGeom>
              <a:blipFill>
                <a:blip r:embed="rId3"/>
                <a:stretch>
                  <a:fillRect l="-607" r="-76" b="-73203"/>
                </a:stretch>
              </a:blipFill>
              <a:ln>
                <a:noFill/>
              </a:ln>
            </p:spPr>
            <p:txBody>
              <a:bodyPr/>
              <a:lstStyle/>
              <a:p>
                <a:r>
                  <a:rPr lang="en-SG">
                    <a:noFill/>
                  </a:rPr>
                  <a:t> </a:t>
                </a:r>
              </a:p>
            </p:txBody>
          </p:sp>
        </mc:Fallback>
      </mc:AlternateContent>
    </p:spTree>
    <p:extLst>
      <p:ext uri="{BB962C8B-B14F-4D97-AF65-F5344CB8AC3E}">
        <p14:creationId xmlns:p14="http://schemas.microsoft.com/office/powerpoint/2010/main" val="275292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Array Representation</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714000" y="18937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508853" y="18937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295122" y="1893792"/>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089975" y="18937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3897706" y="18937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4683975" y="18937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470244" y="1893790"/>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265097"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059950"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2" name="Rectangle 11">
            <a:extLst>
              <a:ext uri="{FF2B5EF4-FFF2-40B4-BE49-F238E27FC236}">
                <a16:creationId xmlns:a16="http://schemas.microsoft.com/office/drawing/2014/main" id="{63523158-F303-408F-D6F6-DDBBE76F7B65}"/>
              </a:ext>
            </a:extLst>
          </p:cNvPr>
          <p:cNvSpPr/>
          <p:nvPr/>
        </p:nvSpPr>
        <p:spPr>
          <a:xfrm>
            <a:off x="7846219"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714000" y="13816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508853" y="13816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295122" y="13816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089975" y="13816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3897706" y="13816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4683975" y="13816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470244"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265097"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059950"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BD32C471-7B41-AD44-DCE8-F7A097E3DEB5}"/>
              </a:ext>
            </a:extLst>
          </p:cNvPr>
          <p:cNvSpPr/>
          <p:nvPr/>
        </p:nvSpPr>
        <p:spPr>
          <a:xfrm>
            <a:off x="7846219"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9</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0" y="2708397"/>
            <a:ext cx="8029533" cy="1103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Indexing to children is possible in O(1) time, and the only other operation is swapping up/down the height of the tree – O(log n), can be implemented with array</a:t>
            </a:r>
          </a:p>
        </p:txBody>
      </p:sp>
    </p:spTree>
    <p:extLst>
      <p:ext uri="{BB962C8B-B14F-4D97-AF65-F5344CB8AC3E}">
        <p14:creationId xmlns:p14="http://schemas.microsoft.com/office/powerpoint/2010/main" val="3404348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Array Representation</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714000" y="18937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508853" y="18937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295122" y="1893792"/>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089975" y="18937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3897706" y="18937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4683975" y="18937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470244" y="1893790"/>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265097"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059950"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2" name="Rectangle 11">
            <a:extLst>
              <a:ext uri="{FF2B5EF4-FFF2-40B4-BE49-F238E27FC236}">
                <a16:creationId xmlns:a16="http://schemas.microsoft.com/office/drawing/2014/main" id="{63523158-F303-408F-D6F6-DDBBE76F7B65}"/>
              </a:ext>
            </a:extLst>
          </p:cNvPr>
          <p:cNvSpPr/>
          <p:nvPr/>
        </p:nvSpPr>
        <p:spPr>
          <a:xfrm>
            <a:off x="7846219" y="1893790"/>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714000" y="13816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508853" y="13816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295122" y="13816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089975" y="13816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3897706" y="13816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4683975" y="13816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470244"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265097"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059950"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BD32C471-7B41-AD44-DCE8-F7A097E3DEB5}"/>
              </a:ext>
            </a:extLst>
          </p:cNvPr>
          <p:cNvSpPr/>
          <p:nvPr/>
        </p:nvSpPr>
        <p:spPr>
          <a:xfrm>
            <a:off x="7846219" y="1381610"/>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9</a:t>
            </a:r>
            <a:endParaRPr lang="en-SG" sz="2400" dirty="0">
              <a:latin typeface="Montserrat SemiBold" panose="00000700000000000000" pitchFamily="2" charset="0"/>
              <a:cs typeface="Mongolian Baiti" panose="03000500000000000000" pitchFamily="66" charset="0"/>
            </a:endParaRPr>
          </a:p>
        </p:txBody>
      </p:sp>
      <p:sp>
        <p:nvSpPr>
          <p:cNvPr id="13" name="Google Shape;336;p36">
            <a:extLst>
              <a:ext uri="{FF2B5EF4-FFF2-40B4-BE49-F238E27FC236}">
                <a16:creationId xmlns:a16="http://schemas.microsoft.com/office/drawing/2014/main" id="{9421A3EC-A1B1-A784-2526-34258912C070}"/>
              </a:ext>
            </a:extLst>
          </p:cNvPr>
          <p:cNvSpPr txBox="1">
            <a:spLocks/>
          </p:cNvSpPr>
          <p:nvPr/>
        </p:nvSpPr>
        <p:spPr>
          <a:xfrm>
            <a:off x="714000" y="2991836"/>
            <a:ext cx="3141556" cy="472205"/>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AVL Tree cannot do this!</a:t>
            </a:r>
          </a:p>
        </p:txBody>
      </p:sp>
      <p:sp>
        <p:nvSpPr>
          <p:cNvPr id="25" name="Google Shape;336;p36">
            <a:extLst>
              <a:ext uri="{FF2B5EF4-FFF2-40B4-BE49-F238E27FC236}">
                <a16:creationId xmlns:a16="http://schemas.microsoft.com/office/drawing/2014/main" id="{5DB4E2A5-99E6-CB0D-241F-D37496DE05DC}"/>
              </a:ext>
            </a:extLst>
          </p:cNvPr>
          <p:cNvSpPr txBox="1">
            <a:spLocks/>
          </p:cNvSpPr>
          <p:nvPr/>
        </p:nvSpPr>
        <p:spPr>
          <a:xfrm>
            <a:off x="714000" y="3747160"/>
            <a:ext cx="934590"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Why?</a:t>
            </a:r>
          </a:p>
        </p:txBody>
      </p:sp>
      <p:sp>
        <p:nvSpPr>
          <p:cNvPr id="26" name="Google Shape;336;p36">
            <a:extLst>
              <a:ext uri="{FF2B5EF4-FFF2-40B4-BE49-F238E27FC236}">
                <a16:creationId xmlns:a16="http://schemas.microsoft.com/office/drawing/2014/main" id="{15BA2394-C8C0-5C64-6F7D-295A3160D3CE}"/>
              </a:ext>
            </a:extLst>
          </p:cNvPr>
          <p:cNvSpPr txBox="1">
            <a:spLocks/>
          </p:cNvSpPr>
          <p:nvPr/>
        </p:nvSpPr>
        <p:spPr>
          <a:xfrm>
            <a:off x="1817138" y="3612150"/>
            <a:ext cx="4076836" cy="742223"/>
          </a:xfrm>
          <a:prstGeom prst="rect">
            <a:avLst/>
          </a:prstGeom>
          <a:solidFill>
            <a:srgbClr val="00682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Rotations would take O(n), since they can affect the whole tree</a:t>
            </a:r>
          </a:p>
        </p:txBody>
      </p:sp>
    </p:spTree>
    <p:extLst>
      <p:ext uri="{BB962C8B-B14F-4D97-AF65-F5344CB8AC3E}">
        <p14:creationId xmlns:p14="http://schemas.microsoft.com/office/powerpoint/2010/main" val="231580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3" name="Google Shape;336;p36">
            <a:extLst>
              <a:ext uri="{FF2B5EF4-FFF2-40B4-BE49-F238E27FC236}">
                <a16:creationId xmlns:a16="http://schemas.microsoft.com/office/drawing/2014/main" id="{EAFA5896-FE49-6151-137A-00A86A505D03}"/>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Heap -&gt; Sorted list</a:t>
            </a:r>
          </a:p>
        </p:txBody>
      </p:sp>
    </p:spTree>
    <p:extLst>
      <p:ext uri="{BB962C8B-B14F-4D97-AF65-F5344CB8AC3E}">
        <p14:creationId xmlns:p14="http://schemas.microsoft.com/office/powerpoint/2010/main" val="3032091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Quick Recap!</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i="1" dirty="0"/>
              <a:t>Priority Queues, Heaps</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1156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606400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2932123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3104302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2627827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3778477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256456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4050260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1382065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3114669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914364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Priority Queues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3999" y="1276950"/>
            <a:ext cx="755564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Important for:</a:t>
            </a:r>
          </a:p>
          <a:p>
            <a:pPr marL="285750" indent="-285750">
              <a:buFontTx/>
              <a:buChar char="-"/>
            </a:pPr>
            <a:r>
              <a:rPr lang="en-US" sz="1800" dirty="0">
                <a:latin typeface="Montserrat SemiBold" pitchFamily="2" charset="0"/>
              </a:rPr>
              <a:t>Real-time systems (data streaming in)</a:t>
            </a:r>
          </a:p>
          <a:p>
            <a:pPr marL="285750" indent="-285750">
              <a:buFontTx/>
              <a:buChar char="-"/>
            </a:pPr>
            <a:r>
              <a:rPr lang="en-US" sz="1800" dirty="0">
                <a:latin typeface="Montserrat SemiBold" pitchFamily="2" charset="0"/>
              </a:rPr>
              <a:t>Care about processing elements in a particular order</a:t>
            </a:r>
          </a:p>
          <a:p>
            <a:pPr marL="285750" indent="-285750">
              <a:buFontTx/>
              <a:buChar char="-"/>
            </a:pPr>
            <a:endParaRPr lang="en-US" sz="1800" dirty="0">
              <a:latin typeface="Montserrat SemiBold" pitchFamily="2" charset="0"/>
            </a:endParaRPr>
          </a:p>
          <a:p>
            <a:endParaRPr lang="en-US" sz="1800" dirty="0">
              <a:latin typeface="Montserrat SemiBold" pitchFamily="2" charset="0"/>
            </a:endParaRPr>
          </a:p>
          <a:p>
            <a:r>
              <a:rPr lang="en-US" sz="1800" dirty="0">
                <a:latin typeface="Montserrat SemiBold" pitchFamily="2" charset="0"/>
              </a:rPr>
              <a:t>Supports:</a:t>
            </a:r>
          </a:p>
          <a:p>
            <a:pPr marL="285750" indent="-285750">
              <a:buFontTx/>
              <a:buChar char="-"/>
            </a:pPr>
            <a:r>
              <a:rPr lang="en-US" sz="1800" u="sng" dirty="0">
                <a:latin typeface="Montserrat SemiBold" pitchFamily="2" charset="0"/>
              </a:rPr>
              <a:t>insert</a:t>
            </a:r>
            <a:r>
              <a:rPr lang="en-US" sz="1800" dirty="0">
                <a:latin typeface="Montserrat SemiBold" pitchFamily="2" charset="0"/>
              </a:rPr>
              <a:t> (enqueue)</a:t>
            </a:r>
          </a:p>
          <a:p>
            <a:pPr marL="285750" indent="-285750">
              <a:buFontTx/>
              <a:buChar char="-"/>
            </a:pPr>
            <a:r>
              <a:rPr lang="en-US" sz="1800" u="sng" dirty="0" err="1">
                <a:latin typeface="Montserrat SemiBold" pitchFamily="2" charset="0"/>
              </a:rPr>
              <a:t>extractMax</a:t>
            </a:r>
            <a:r>
              <a:rPr lang="en-US" sz="1800" dirty="0">
                <a:latin typeface="Montserrat SemiBold" pitchFamily="2" charset="0"/>
              </a:rPr>
              <a:t> (dequeue)</a:t>
            </a:r>
          </a:p>
          <a:p>
            <a:pPr marL="285750" indent="-285750">
              <a:buFontTx/>
              <a:buChar char="-"/>
            </a:pPr>
            <a:r>
              <a:rPr lang="en-US" sz="1800" dirty="0">
                <a:latin typeface="Montserrat SemiBold" pitchFamily="2" charset="0"/>
              </a:rPr>
              <a:t>contains</a:t>
            </a:r>
          </a:p>
          <a:p>
            <a:pPr marL="285750" indent="-285750">
              <a:buFontTx/>
              <a:buChar char="-"/>
            </a:pPr>
            <a:r>
              <a:rPr lang="en-US" sz="1800" dirty="0">
                <a:latin typeface="Montserrat SemiBold" pitchFamily="2" charset="0"/>
              </a:rPr>
              <a:t>increase/</a:t>
            </a:r>
            <a:r>
              <a:rPr lang="en-US" sz="1800" dirty="0" err="1">
                <a:latin typeface="Montserrat SemiBold" pitchFamily="2" charset="0"/>
              </a:rPr>
              <a:t>decreaseKey</a:t>
            </a:r>
            <a:endParaRPr lang="en-US" sz="1800" dirty="0">
              <a:latin typeface="Montserrat SemiBold" pitchFamily="2" charset="0"/>
            </a:endParaRPr>
          </a:p>
          <a:p>
            <a:pPr marL="285750" indent="-285750">
              <a:buFontTx/>
              <a:buChar char="-"/>
            </a:pPr>
            <a:r>
              <a:rPr lang="en-US" sz="1800" dirty="0" err="1">
                <a:latin typeface="Montserrat SemiBold" pitchFamily="2" charset="0"/>
              </a:rPr>
              <a:t>isEmpty</a:t>
            </a:r>
            <a:endParaRPr lang="en-US" sz="1800" dirty="0">
              <a:latin typeface="Montserrat SemiBold" pitchFamily="2" charset="0"/>
            </a:endParaRPr>
          </a:p>
          <a:p>
            <a:endParaRPr lang="en-US" sz="1800" dirty="0">
              <a:latin typeface="Montserrat SemiBold" pitchFamily="2" charset="0"/>
            </a:endParaRPr>
          </a:p>
        </p:txBody>
      </p:sp>
    </p:spTree>
    <p:extLst>
      <p:ext uri="{BB962C8B-B14F-4D97-AF65-F5344CB8AC3E}">
        <p14:creationId xmlns:p14="http://schemas.microsoft.com/office/powerpoint/2010/main" val="384545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a:t>
            </a:r>
            <a:r>
              <a:rPr lang="en-US" sz="1800" dirty="0" err="1">
                <a:latin typeface="Montserrat SemiBold" pitchFamily="2" charset="0"/>
              </a:rPr>
              <a:t>i</a:t>
            </a:r>
            <a:r>
              <a:rPr lang="en-US" sz="1800" dirty="0">
                <a:latin typeface="Montserrat SemiBold" pitchFamily="2" charset="0"/>
              </a:rPr>
              <a:t>] &lt;- </a:t>
            </a:r>
            <a:r>
              <a:rPr lang="en-US" sz="1800" dirty="0" err="1">
                <a:latin typeface="Montserrat SemiBold" pitchFamily="2" charset="0"/>
              </a:rPr>
              <a:t>extractMax</a:t>
            </a:r>
            <a:r>
              <a:rPr lang="en-US" sz="1800" dirty="0">
                <a:latin typeface="Montserrat SemiBold" pitchFamily="2" charset="0"/>
              </a:rPr>
              <a:t>() for </a:t>
            </a:r>
            <a:r>
              <a:rPr lang="en-US" sz="1800" dirty="0" err="1">
                <a:latin typeface="Montserrat SemiBold" pitchFamily="2" charset="0"/>
              </a:rPr>
              <a:t>i</a:t>
            </a:r>
            <a:r>
              <a:rPr lang="en-US" sz="1800" dirty="0">
                <a:latin typeface="Montserrat SemiBold" pitchFamily="2" charset="0"/>
              </a:rPr>
              <a:t> &lt;- n-1 to 1</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171304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 name="Rectangle 1">
            <a:extLst>
              <a:ext uri="{FF2B5EF4-FFF2-40B4-BE49-F238E27FC236}">
                <a16:creationId xmlns:a16="http://schemas.microsoft.com/office/drawing/2014/main" id="{390C223B-D03A-EEC8-EBE5-F59A3069EF8F}"/>
              </a:ext>
            </a:extLst>
          </p:cNvPr>
          <p:cNvSpPr/>
          <p:nvPr/>
        </p:nvSpPr>
        <p:spPr>
          <a:xfrm>
            <a:off x="1094444" y="1942695"/>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 name="Rectangle 2">
            <a:extLst>
              <a:ext uri="{FF2B5EF4-FFF2-40B4-BE49-F238E27FC236}">
                <a16:creationId xmlns:a16="http://schemas.microsoft.com/office/drawing/2014/main" id="{D19A6E5C-3C54-2A0C-601D-BFA23DB9769E}"/>
              </a:ext>
            </a:extLst>
          </p:cNvPr>
          <p:cNvSpPr/>
          <p:nvPr/>
        </p:nvSpPr>
        <p:spPr>
          <a:xfrm>
            <a:off x="1889297" y="1942694"/>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4" name="Rectangle 3">
            <a:extLst>
              <a:ext uri="{FF2B5EF4-FFF2-40B4-BE49-F238E27FC236}">
                <a16:creationId xmlns:a16="http://schemas.microsoft.com/office/drawing/2014/main" id="{6068AB16-EC45-D567-37A1-D9D31E34C7EA}"/>
              </a:ext>
            </a:extLst>
          </p:cNvPr>
          <p:cNvSpPr/>
          <p:nvPr/>
        </p:nvSpPr>
        <p:spPr>
          <a:xfrm>
            <a:off x="2675566"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5" name="Rectangle 4">
            <a:extLst>
              <a:ext uri="{FF2B5EF4-FFF2-40B4-BE49-F238E27FC236}">
                <a16:creationId xmlns:a16="http://schemas.microsoft.com/office/drawing/2014/main" id="{5CA90567-52E9-89D3-ACFD-F2B43B7D0FE7}"/>
              </a:ext>
            </a:extLst>
          </p:cNvPr>
          <p:cNvSpPr/>
          <p:nvPr/>
        </p:nvSpPr>
        <p:spPr>
          <a:xfrm>
            <a:off x="3470419" y="1942693"/>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B1FF09C-6AFC-912E-4335-464D85914B74}"/>
              </a:ext>
            </a:extLst>
          </p:cNvPr>
          <p:cNvSpPr/>
          <p:nvPr/>
        </p:nvSpPr>
        <p:spPr>
          <a:xfrm>
            <a:off x="4278150"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77DE1290-640F-7DCB-E589-3051009EE57B}"/>
              </a:ext>
            </a:extLst>
          </p:cNvPr>
          <p:cNvSpPr/>
          <p:nvPr/>
        </p:nvSpPr>
        <p:spPr>
          <a:xfrm>
            <a:off x="5064419" y="1942692"/>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EE8F8F88-8FAA-4415-46E7-ED597765D66F}"/>
              </a:ext>
            </a:extLst>
          </p:cNvPr>
          <p:cNvSpPr/>
          <p:nvPr/>
        </p:nvSpPr>
        <p:spPr>
          <a:xfrm>
            <a:off x="5850688"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6B13923D-02EA-938A-813F-58978A1DE514}"/>
              </a:ext>
            </a:extLst>
          </p:cNvPr>
          <p:cNvSpPr/>
          <p:nvPr/>
        </p:nvSpPr>
        <p:spPr>
          <a:xfrm>
            <a:off x="6645541"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11" name="Rectangle 10">
            <a:extLst>
              <a:ext uri="{FF2B5EF4-FFF2-40B4-BE49-F238E27FC236}">
                <a16:creationId xmlns:a16="http://schemas.microsoft.com/office/drawing/2014/main" id="{27ED554A-3F4A-FFC8-BFF8-E351725B75C7}"/>
              </a:ext>
            </a:extLst>
          </p:cNvPr>
          <p:cNvSpPr/>
          <p:nvPr/>
        </p:nvSpPr>
        <p:spPr>
          <a:xfrm>
            <a:off x="7440394" y="1942691"/>
            <a:ext cx="629055" cy="629055"/>
          </a:xfrm>
          <a:prstGeom prst="rect">
            <a:avLst/>
          </a:prstGeom>
          <a:solidFill>
            <a:srgbClr val="00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1AE8666D-B61D-E2AB-B760-0A18134D063B}"/>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15" name="Rectangle 14">
            <a:extLst>
              <a:ext uri="{FF2B5EF4-FFF2-40B4-BE49-F238E27FC236}">
                <a16:creationId xmlns:a16="http://schemas.microsoft.com/office/drawing/2014/main" id="{D39668DE-4942-1179-A4F5-4105527BA5EB}"/>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16" name="Rectangle 15">
            <a:extLst>
              <a:ext uri="{FF2B5EF4-FFF2-40B4-BE49-F238E27FC236}">
                <a16:creationId xmlns:a16="http://schemas.microsoft.com/office/drawing/2014/main" id="{45751FF0-97E7-9DE3-8F93-EF7536DD9C1F}"/>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17" name="Rectangle 16">
            <a:extLst>
              <a:ext uri="{FF2B5EF4-FFF2-40B4-BE49-F238E27FC236}">
                <a16:creationId xmlns:a16="http://schemas.microsoft.com/office/drawing/2014/main" id="{09208729-6763-1C93-FBD3-31BB39260F5B}"/>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18" name="Rectangle 17">
            <a:extLst>
              <a:ext uri="{FF2B5EF4-FFF2-40B4-BE49-F238E27FC236}">
                <a16:creationId xmlns:a16="http://schemas.microsoft.com/office/drawing/2014/main" id="{F79C1E16-A84C-32A5-0B68-439B7525B1C8}"/>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19" name="Rectangle 18">
            <a:extLst>
              <a:ext uri="{FF2B5EF4-FFF2-40B4-BE49-F238E27FC236}">
                <a16:creationId xmlns:a16="http://schemas.microsoft.com/office/drawing/2014/main" id="{E5025087-10D1-A355-01A8-A25CC9C74598}"/>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0" name="Rectangle 19">
            <a:extLst>
              <a:ext uri="{FF2B5EF4-FFF2-40B4-BE49-F238E27FC236}">
                <a16:creationId xmlns:a16="http://schemas.microsoft.com/office/drawing/2014/main" id="{1463B634-B98C-BB26-0985-849390E53120}"/>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1" name="Rectangle 20">
            <a:extLst>
              <a:ext uri="{FF2B5EF4-FFF2-40B4-BE49-F238E27FC236}">
                <a16:creationId xmlns:a16="http://schemas.microsoft.com/office/drawing/2014/main" id="{DB192360-F9B7-CCF7-6EC1-C39F53721686}"/>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2" name="Rectangle 21">
            <a:extLst>
              <a:ext uri="{FF2B5EF4-FFF2-40B4-BE49-F238E27FC236}">
                <a16:creationId xmlns:a16="http://schemas.microsoft.com/office/drawing/2014/main" id="{57AC130F-508D-8F5D-3DD0-6CEFF06870BA}"/>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4" name="Google Shape;336;p36">
            <a:extLst>
              <a:ext uri="{FF2B5EF4-FFF2-40B4-BE49-F238E27FC236}">
                <a16:creationId xmlns:a16="http://schemas.microsoft.com/office/drawing/2014/main" id="{A79C4C2E-106F-D4CE-4E07-5A46DE2B1B67}"/>
              </a:ext>
            </a:extLst>
          </p:cNvPr>
          <p:cNvSpPr txBox="1">
            <a:spLocks/>
          </p:cNvSpPr>
          <p:nvPr/>
        </p:nvSpPr>
        <p:spPr>
          <a:xfrm>
            <a:off x="714001" y="2620652"/>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12" name="Google Shape;336;p36">
            <a:extLst>
              <a:ext uri="{FF2B5EF4-FFF2-40B4-BE49-F238E27FC236}">
                <a16:creationId xmlns:a16="http://schemas.microsoft.com/office/drawing/2014/main" id="{6F9A37C0-0F08-201B-A717-C67861234CE6}"/>
              </a:ext>
            </a:extLst>
          </p:cNvPr>
          <p:cNvSpPr txBox="1">
            <a:spLocks/>
          </p:cNvSpPr>
          <p:nvPr/>
        </p:nvSpPr>
        <p:spPr>
          <a:xfrm>
            <a:off x="714000" y="4263150"/>
            <a:ext cx="43051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Done!</a:t>
            </a:r>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a:t>
            </a:r>
            <a:r>
              <a:rPr lang="en-US" sz="1800" dirty="0">
                <a:highlight>
                  <a:srgbClr val="00682F"/>
                </a:highlight>
                <a:latin typeface="Montserrat SemiBold" pitchFamily="2" charset="0"/>
              </a:rPr>
              <a:t>Heap -&gt; Sorted list</a:t>
            </a:r>
          </a:p>
        </p:txBody>
      </p:sp>
    </p:spTree>
    <p:extLst>
      <p:ext uri="{BB962C8B-B14F-4D97-AF65-F5344CB8AC3E}">
        <p14:creationId xmlns:p14="http://schemas.microsoft.com/office/powerpoint/2010/main" val="25465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43" name="Google Shape;336;p36">
            <a:extLst>
              <a:ext uri="{FF2B5EF4-FFF2-40B4-BE49-F238E27FC236}">
                <a16:creationId xmlns:a16="http://schemas.microsoft.com/office/drawing/2014/main" id="{EF4DA4BD-95B7-9720-D8AE-DDC5A40F058D}"/>
              </a:ext>
            </a:extLst>
          </p:cNvPr>
          <p:cNvSpPr txBox="1">
            <a:spLocks/>
          </p:cNvSpPr>
          <p:nvPr/>
        </p:nvSpPr>
        <p:spPr>
          <a:xfrm>
            <a:off x="1521609" y="3090973"/>
            <a:ext cx="283013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b="0" i="0" dirty="0">
                <a:solidFill>
                  <a:schemeClr val="bg1"/>
                </a:solidFill>
                <a:effectLst/>
                <a:latin typeface="Montserrat SemiBold" panose="00000700000000000000" pitchFamily="2" charset="0"/>
                <a:ea typeface="Arial" panose="020B0604020202020204" pitchFamily="34" charset="0"/>
                <a:cs typeface="Arial" panose="020B0604020202020204" pitchFamily="34" charset="0"/>
              </a:rPr>
              <a:t>Insert(</a:t>
            </a:r>
            <a:r>
              <a:rPr lang="en-US" sz="1800" b="0" i="0" dirty="0" err="1">
                <a:solidFill>
                  <a:schemeClr val="bg1"/>
                </a:solidFill>
                <a:effectLst/>
                <a:latin typeface="Montserrat SemiBold" panose="00000700000000000000" pitchFamily="2" charset="0"/>
                <a:ea typeface="Arial" panose="020B0604020202020204" pitchFamily="34" charset="0"/>
                <a:cs typeface="Arial" panose="020B0604020202020204" pitchFamily="34" charset="0"/>
              </a:rPr>
              <a:t>i</a:t>
            </a:r>
            <a:r>
              <a:rPr lang="en-US" sz="1800" b="0" i="0" dirty="0">
                <a:solidFill>
                  <a:schemeClr val="bg1"/>
                </a:solidFill>
                <a:effectLst/>
                <a:latin typeface="Montserrat SemiBold" panose="00000700000000000000" pitchFamily="2" charset="0"/>
                <a:ea typeface="Arial" panose="020B0604020202020204" pitchFamily="34" charset="0"/>
                <a:cs typeface="Arial" panose="020B0604020202020204" pitchFamily="34" charset="0"/>
              </a:rPr>
              <a:t>) for </a:t>
            </a:r>
            <a:r>
              <a:rPr lang="en-US" sz="1800" b="0" i="0" dirty="0" err="1">
                <a:solidFill>
                  <a:schemeClr val="bg1"/>
                </a:solidFill>
                <a:effectLst/>
                <a:latin typeface="Montserrat SemiBold" panose="00000700000000000000" pitchFamily="2" charset="0"/>
                <a:ea typeface="Arial" panose="020B0604020202020204" pitchFamily="34" charset="0"/>
                <a:cs typeface="Arial" panose="020B0604020202020204" pitchFamily="34" charset="0"/>
              </a:rPr>
              <a:t>i</a:t>
            </a:r>
            <a:r>
              <a:rPr lang="en-US" sz="1800" b="0" i="0" dirty="0">
                <a:solidFill>
                  <a:schemeClr val="bg1"/>
                </a:solidFill>
                <a:effectLst/>
                <a:latin typeface="Montserrat SemiBold" panose="00000700000000000000" pitchFamily="2" charset="0"/>
                <a:ea typeface="Arial" panose="020B0604020202020204" pitchFamily="34" charset="0"/>
                <a:cs typeface="Arial" panose="020B0604020202020204" pitchFamily="34" charset="0"/>
              </a:rPr>
              <a:t> &lt;- 1 to n-1</a:t>
            </a:r>
            <a:endParaRPr lang="en-SG" sz="1200" dirty="0">
              <a:solidFill>
                <a:schemeClr val="bg1"/>
              </a:solidFill>
              <a:effectLst/>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p:cNvCxnSpPr>
          <p:nvPr/>
        </p:nvCxnSpPr>
        <p:spPr>
          <a:xfrm flipV="1">
            <a:off x="2014072" y="3490050"/>
            <a:ext cx="0" cy="51462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1521609" y="4004672"/>
            <a:ext cx="3657766" cy="472205"/>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O(log n) * n, we can do better</a:t>
            </a:r>
            <a:endParaRPr lang="en-SG" sz="1200" dirty="0">
              <a:solidFill>
                <a:schemeClr val="bg1"/>
              </a:solidFill>
              <a:effectLst/>
            </a:endParaRPr>
          </a:p>
        </p:txBody>
      </p:sp>
    </p:spTree>
    <p:extLst>
      <p:ext uri="{BB962C8B-B14F-4D97-AF65-F5344CB8AC3E}">
        <p14:creationId xmlns:p14="http://schemas.microsoft.com/office/powerpoint/2010/main" val="1459702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8" idx="2"/>
          </p:cNvCxnSpPr>
          <p:nvPr/>
        </p:nvCxnSpPr>
        <p:spPr>
          <a:xfrm flipH="1" flipV="1">
            <a:off x="4592678" y="2571747"/>
            <a:ext cx="1717637" cy="99908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5180236" y="3570833"/>
            <a:ext cx="2260158" cy="1021190"/>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Childless nodes</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 already a heap</a:t>
            </a:r>
          </a:p>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(trivial)</a:t>
            </a:r>
          </a:p>
        </p:txBody>
      </p:sp>
      <p:cxnSp>
        <p:nvCxnSpPr>
          <p:cNvPr id="6" name="Straight Arrow Connector 5">
            <a:extLst>
              <a:ext uri="{FF2B5EF4-FFF2-40B4-BE49-F238E27FC236}">
                <a16:creationId xmlns:a16="http://schemas.microsoft.com/office/drawing/2014/main" id="{F2316214-9ED1-6DB9-A279-13148A8997A4}"/>
              </a:ext>
            </a:extLst>
          </p:cNvPr>
          <p:cNvCxnSpPr>
            <a:cxnSpLocks/>
            <a:stCxn id="47" idx="0"/>
            <a:endCxn id="29" idx="2"/>
          </p:cNvCxnSpPr>
          <p:nvPr/>
        </p:nvCxnSpPr>
        <p:spPr>
          <a:xfrm flipH="1" flipV="1">
            <a:off x="5378947" y="2571747"/>
            <a:ext cx="931368" cy="99908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BB9C45-A8FF-29BC-FBD7-C4F3F2C2145C}"/>
              </a:ext>
            </a:extLst>
          </p:cNvPr>
          <p:cNvCxnSpPr>
            <a:cxnSpLocks/>
            <a:stCxn id="47" idx="0"/>
            <a:endCxn id="30" idx="2"/>
          </p:cNvCxnSpPr>
          <p:nvPr/>
        </p:nvCxnSpPr>
        <p:spPr>
          <a:xfrm flipH="1" flipV="1">
            <a:off x="6165216" y="2571746"/>
            <a:ext cx="145099" cy="99908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31" idx="2"/>
          </p:cNvCxnSpPr>
          <p:nvPr/>
        </p:nvCxnSpPr>
        <p:spPr>
          <a:xfrm flipV="1">
            <a:off x="6310315" y="2571746"/>
            <a:ext cx="649754" cy="99908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32" idx="2"/>
          </p:cNvCxnSpPr>
          <p:nvPr/>
        </p:nvCxnSpPr>
        <p:spPr>
          <a:xfrm flipV="1">
            <a:off x="6310315" y="2571746"/>
            <a:ext cx="1444607" cy="99908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937230" y="3215419"/>
            <a:ext cx="3791963" cy="710828"/>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Recursively make new heaps from existing heaps + parents</a:t>
            </a:r>
          </a:p>
        </p:txBody>
      </p:sp>
    </p:spTree>
    <p:extLst>
      <p:ext uri="{BB962C8B-B14F-4D97-AF65-F5344CB8AC3E}">
        <p14:creationId xmlns:p14="http://schemas.microsoft.com/office/powerpoint/2010/main" val="4292447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7" idx="2"/>
          </p:cNvCxnSpPr>
          <p:nvPr/>
        </p:nvCxnSpPr>
        <p:spPr>
          <a:xfrm flipH="1" flipV="1">
            <a:off x="3784947" y="2571748"/>
            <a:ext cx="2019383" cy="95903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4342951" y="3530785"/>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31" idx="2"/>
          </p:cNvCxnSpPr>
          <p:nvPr/>
        </p:nvCxnSpPr>
        <p:spPr>
          <a:xfrm flipV="1">
            <a:off x="5804330" y="2571746"/>
            <a:ext cx="1155739" cy="95903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32" idx="2"/>
          </p:cNvCxnSpPr>
          <p:nvPr/>
        </p:nvCxnSpPr>
        <p:spPr>
          <a:xfrm flipV="1">
            <a:off x="5804330" y="2571746"/>
            <a:ext cx="1950592" cy="95903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1</a:t>
            </a:r>
          </a:p>
        </p:txBody>
      </p:sp>
    </p:spTree>
    <p:extLst>
      <p:ext uri="{BB962C8B-B14F-4D97-AF65-F5344CB8AC3E}">
        <p14:creationId xmlns:p14="http://schemas.microsoft.com/office/powerpoint/2010/main" val="3646220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7" idx="2"/>
          </p:cNvCxnSpPr>
          <p:nvPr/>
        </p:nvCxnSpPr>
        <p:spPr>
          <a:xfrm flipH="1" flipV="1">
            <a:off x="3784947" y="2571748"/>
            <a:ext cx="2019383" cy="95903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4342951" y="3530785"/>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31" idx="2"/>
          </p:cNvCxnSpPr>
          <p:nvPr/>
        </p:nvCxnSpPr>
        <p:spPr>
          <a:xfrm flipV="1">
            <a:off x="5804330" y="2571746"/>
            <a:ext cx="1155739" cy="95903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32" idx="2"/>
          </p:cNvCxnSpPr>
          <p:nvPr/>
        </p:nvCxnSpPr>
        <p:spPr>
          <a:xfrm flipV="1">
            <a:off x="5804330" y="2571746"/>
            <a:ext cx="1950592" cy="95903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1</a:t>
            </a:r>
          </a:p>
        </p:txBody>
      </p:sp>
    </p:spTree>
    <p:extLst>
      <p:ext uri="{BB962C8B-B14F-4D97-AF65-F5344CB8AC3E}">
        <p14:creationId xmlns:p14="http://schemas.microsoft.com/office/powerpoint/2010/main" val="439936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6" idx="2"/>
          </p:cNvCxnSpPr>
          <p:nvPr/>
        </p:nvCxnSpPr>
        <p:spPr>
          <a:xfrm flipH="1" flipV="1">
            <a:off x="2990094" y="2571748"/>
            <a:ext cx="1602583" cy="75533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3131298" y="3327078"/>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29" idx="2"/>
          </p:cNvCxnSpPr>
          <p:nvPr/>
        </p:nvCxnSpPr>
        <p:spPr>
          <a:xfrm flipV="1">
            <a:off x="4592677" y="2571747"/>
            <a:ext cx="786270" cy="75533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30" idx="2"/>
          </p:cNvCxnSpPr>
          <p:nvPr/>
        </p:nvCxnSpPr>
        <p:spPr>
          <a:xfrm flipV="1">
            <a:off x="4592677" y="2571746"/>
            <a:ext cx="1572539" cy="75533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1</a:t>
            </a:r>
          </a:p>
        </p:txBody>
      </p:sp>
    </p:spTree>
    <p:extLst>
      <p:ext uri="{BB962C8B-B14F-4D97-AF65-F5344CB8AC3E}">
        <p14:creationId xmlns:p14="http://schemas.microsoft.com/office/powerpoint/2010/main" val="4869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6" idx="2"/>
          </p:cNvCxnSpPr>
          <p:nvPr/>
        </p:nvCxnSpPr>
        <p:spPr>
          <a:xfrm flipH="1" flipV="1">
            <a:off x="2990094" y="2571748"/>
            <a:ext cx="1602583" cy="75533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3131298" y="3327078"/>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29" idx="2"/>
          </p:cNvCxnSpPr>
          <p:nvPr/>
        </p:nvCxnSpPr>
        <p:spPr>
          <a:xfrm flipV="1">
            <a:off x="4592677" y="2571747"/>
            <a:ext cx="786270" cy="75533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30" idx="2"/>
          </p:cNvCxnSpPr>
          <p:nvPr/>
        </p:nvCxnSpPr>
        <p:spPr>
          <a:xfrm flipV="1">
            <a:off x="4592677" y="2571746"/>
            <a:ext cx="1572539" cy="75533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1</a:t>
            </a:r>
          </a:p>
        </p:txBody>
      </p:sp>
    </p:spTree>
    <p:extLst>
      <p:ext uri="{BB962C8B-B14F-4D97-AF65-F5344CB8AC3E}">
        <p14:creationId xmlns:p14="http://schemas.microsoft.com/office/powerpoint/2010/main" val="75912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3" idx="2"/>
          </p:cNvCxnSpPr>
          <p:nvPr/>
        </p:nvCxnSpPr>
        <p:spPr>
          <a:xfrm flipH="1" flipV="1">
            <a:off x="2203825" y="2571749"/>
            <a:ext cx="2500012" cy="70078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3242458" y="3272535"/>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27" idx="2"/>
          </p:cNvCxnSpPr>
          <p:nvPr/>
        </p:nvCxnSpPr>
        <p:spPr>
          <a:xfrm flipH="1" flipV="1">
            <a:off x="3784947" y="2571748"/>
            <a:ext cx="918890" cy="70078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28" idx="2"/>
          </p:cNvCxnSpPr>
          <p:nvPr/>
        </p:nvCxnSpPr>
        <p:spPr>
          <a:xfrm flipH="1" flipV="1">
            <a:off x="4592678" y="2571747"/>
            <a:ext cx="111159" cy="70078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2</a:t>
            </a:r>
          </a:p>
        </p:txBody>
      </p:sp>
      <p:cxnSp>
        <p:nvCxnSpPr>
          <p:cNvPr id="2" name="Straight Arrow Connector 1">
            <a:extLst>
              <a:ext uri="{FF2B5EF4-FFF2-40B4-BE49-F238E27FC236}">
                <a16:creationId xmlns:a16="http://schemas.microsoft.com/office/drawing/2014/main" id="{37E02C6F-FA0A-6422-1B21-E2D160FFB33D}"/>
              </a:ext>
            </a:extLst>
          </p:cNvPr>
          <p:cNvCxnSpPr>
            <a:cxnSpLocks/>
            <a:stCxn id="47" idx="0"/>
            <a:endCxn id="31" idx="2"/>
          </p:cNvCxnSpPr>
          <p:nvPr/>
        </p:nvCxnSpPr>
        <p:spPr>
          <a:xfrm flipV="1">
            <a:off x="4703837" y="2571746"/>
            <a:ext cx="2256232" cy="70078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9CAA26A-5F46-A76A-0D7E-CD604D7F6045}"/>
              </a:ext>
            </a:extLst>
          </p:cNvPr>
          <p:cNvCxnSpPr>
            <a:cxnSpLocks/>
            <a:stCxn id="47" idx="0"/>
            <a:endCxn id="32" idx="2"/>
          </p:cNvCxnSpPr>
          <p:nvPr/>
        </p:nvCxnSpPr>
        <p:spPr>
          <a:xfrm flipV="1">
            <a:off x="4703837" y="2571746"/>
            <a:ext cx="3051085" cy="70078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68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3" idx="2"/>
          </p:cNvCxnSpPr>
          <p:nvPr/>
        </p:nvCxnSpPr>
        <p:spPr>
          <a:xfrm flipH="1" flipV="1">
            <a:off x="2203825" y="2571749"/>
            <a:ext cx="2500012" cy="70078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3242458" y="3272535"/>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27" idx="2"/>
          </p:cNvCxnSpPr>
          <p:nvPr/>
        </p:nvCxnSpPr>
        <p:spPr>
          <a:xfrm flipH="1" flipV="1">
            <a:off x="3784947" y="2571748"/>
            <a:ext cx="918890" cy="700787"/>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28" idx="2"/>
          </p:cNvCxnSpPr>
          <p:nvPr/>
        </p:nvCxnSpPr>
        <p:spPr>
          <a:xfrm flipH="1" flipV="1">
            <a:off x="4592678" y="2571747"/>
            <a:ext cx="111159" cy="70078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2</a:t>
            </a:r>
          </a:p>
        </p:txBody>
      </p:sp>
      <p:cxnSp>
        <p:nvCxnSpPr>
          <p:cNvPr id="2" name="Straight Arrow Connector 1">
            <a:extLst>
              <a:ext uri="{FF2B5EF4-FFF2-40B4-BE49-F238E27FC236}">
                <a16:creationId xmlns:a16="http://schemas.microsoft.com/office/drawing/2014/main" id="{37E02C6F-FA0A-6422-1B21-E2D160FFB33D}"/>
              </a:ext>
            </a:extLst>
          </p:cNvPr>
          <p:cNvCxnSpPr>
            <a:cxnSpLocks/>
            <a:stCxn id="47" idx="0"/>
            <a:endCxn id="31" idx="2"/>
          </p:cNvCxnSpPr>
          <p:nvPr/>
        </p:nvCxnSpPr>
        <p:spPr>
          <a:xfrm flipV="1">
            <a:off x="4703837" y="2571746"/>
            <a:ext cx="2256232" cy="70078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9CAA26A-5F46-A76A-0D7E-CD604D7F6045}"/>
              </a:ext>
            </a:extLst>
          </p:cNvPr>
          <p:cNvCxnSpPr>
            <a:cxnSpLocks/>
            <a:stCxn id="47" idx="0"/>
            <a:endCxn id="32" idx="2"/>
          </p:cNvCxnSpPr>
          <p:nvPr/>
        </p:nvCxnSpPr>
        <p:spPr>
          <a:xfrm flipV="1">
            <a:off x="4703837" y="2571746"/>
            <a:ext cx="3051085" cy="70078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37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Priority Queues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3999" y="1276950"/>
            <a:ext cx="755564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Implementation Options</a:t>
            </a:r>
          </a:p>
        </p:txBody>
      </p:sp>
      <p:sp>
        <p:nvSpPr>
          <p:cNvPr id="11" name="AutoShape 7">
            <a:extLst>
              <a:ext uri="{FF2B5EF4-FFF2-40B4-BE49-F238E27FC236}">
                <a16:creationId xmlns:a16="http://schemas.microsoft.com/office/drawing/2014/main" id="{F333FFEB-631A-B6CF-D239-A18367D348E0}"/>
              </a:ext>
            </a:extLst>
          </p:cNvPr>
          <p:cNvSpPr>
            <a:spLocks noChangeAspect="1" noChangeArrowheads="1" noTextEdit="1"/>
          </p:cNvSpPr>
          <p:nvPr/>
        </p:nvSpPr>
        <p:spPr bwMode="auto">
          <a:xfrm>
            <a:off x="1722971" y="1972345"/>
            <a:ext cx="611187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0" name="Line 17">
            <a:extLst>
              <a:ext uri="{FF2B5EF4-FFF2-40B4-BE49-F238E27FC236}">
                <a16:creationId xmlns:a16="http://schemas.microsoft.com/office/drawing/2014/main" id="{31D38350-2F58-812B-CEDE-01254EF7D0AE}"/>
              </a:ext>
            </a:extLst>
          </p:cNvPr>
          <p:cNvSpPr>
            <a:spLocks noChangeShapeType="1"/>
          </p:cNvSpPr>
          <p:nvPr/>
        </p:nvSpPr>
        <p:spPr bwMode="auto">
          <a:xfrm>
            <a:off x="3761321" y="1991395"/>
            <a:ext cx="0" cy="1865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1" name="Line 18">
            <a:extLst>
              <a:ext uri="{FF2B5EF4-FFF2-40B4-BE49-F238E27FC236}">
                <a16:creationId xmlns:a16="http://schemas.microsoft.com/office/drawing/2014/main" id="{476974C6-9A46-8CE0-5D02-EBC793EE878D}"/>
              </a:ext>
            </a:extLst>
          </p:cNvPr>
          <p:cNvSpPr>
            <a:spLocks noChangeShapeType="1"/>
          </p:cNvSpPr>
          <p:nvPr/>
        </p:nvSpPr>
        <p:spPr bwMode="auto">
          <a:xfrm>
            <a:off x="5793321" y="1991395"/>
            <a:ext cx="0" cy="1865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2" name="Line 19">
            <a:extLst>
              <a:ext uri="{FF2B5EF4-FFF2-40B4-BE49-F238E27FC236}">
                <a16:creationId xmlns:a16="http://schemas.microsoft.com/office/drawing/2014/main" id="{B9D1CC7E-330E-FB8A-A6A3-4B747833797F}"/>
              </a:ext>
            </a:extLst>
          </p:cNvPr>
          <p:cNvSpPr>
            <a:spLocks noChangeShapeType="1"/>
          </p:cNvSpPr>
          <p:nvPr/>
        </p:nvSpPr>
        <p:spPr bwMode="auto">
          <a:xfrm>
            <a:off x="1724559" y="2367633"/>
            <a:ext cx="610552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3" name="Line 20">
            <a:extLst>
              <a:ext uri="{FF2B5EF4-FFF2-40B4-BE49-F238E27FC236}">
                <a16:creationId xmlns:a16="http://schemas.microsoft.com/office/drawing/2014/main" id="{FE524F44-E773-C24C-2387-1BC84CA4DAD5}"/>
              </a:ext>
            </a:extLst>
          </p:cNvPr>
          <p:cNvSpPr>
            <a:spLocks noChangeShapeType="1"/>
          </p:cNvSpPr>
          <p:nvPr/>
        </p:nvSpPr>
        <p:spPr bwMode="auto">
          <a:xfrm>
            <a:off x="1724559" y="2737520"/>
            <a:ext cx="610552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4" name="Line 21">
            <a:extLst>
              <a:ext uri="{FF2B5EF4-FFF2-40B4-BE49-F238E27FC236}">
                <a16:creationId xmlns:a16="http://schemas.microsoft.com/office/drawing/2014/main" id="{D5D652E1-BA68-55C1-4347-12F8A8CCEE05}"/>
              </a:ext>
            </a:extLst>
          </p:cNvPr>
          <p:cNvSpPr>
            <a:spLocks noChangeShapeType="1"/>
          </p:cNvSpPr>
          <p:nvPr/>
        </p:nvSpPr>
        <p:spPr bwMode="auto">
          <a:xfrm>
            <a:off x="1724559" y="3108995"/>
            <a:ext cx="610552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5" name="Line 22">
            <a:extLst>
              <a:ext uri="{FF2B5EF4-FFF2-40B4-BE49-F238E27FC236}">
                <a16:creationId xmlns:a16="http://schemas.microsoft.com/office/drawing/2014/main" id="{C86CD765-F02B-442B-C67D-D3AC76043CA3}"/>
              </a:ext>
            </a:extLst>
          </p:cNvPr>
          <p:cNvSpPr>
            <a:spLocks noChangeShapeType="1"/>
          </p:cNvSpPr>
          <p:nvPr/>
        </p:nvSpPr>
        <p:spPr bwMode="auto">
          <a:xfrm>
            <a:off x="1724559" y="3480470"/>
            <a:ext cx="610552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6" name="Line 23">
            <a:extLst>
              <a:ext uri="{FF2B5EF4-FFF2-40B4-BE49-F238E27FC236}">
                <a16:creationId xmlns:a16="http://schemas.microsoft.com/office/drawing/2014/main" id="{2AAFC9A5-44CC-4C5B-8CB5-3B6397555DF2}"/>
              </a:ext>
            </a:extLst>
          </p:cNvPr>
          <p:cNvSpPr>
            <a:spLocks noChangeShapeType="1"/>
          </p:cNvSpPr>
          <p:nvPr/>
        </p:nvSpPr>
        <p:spPr bwMode="auto">
          <a:xfrm>
            <a:off x="1729321" y="1991395"/>
            <a:ext cx="0" cy="1865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7" name="Line 24">
            <a:extLst>
              <a:ext uri="{FF2B5EF4-FFF2-40B4-BE49-F238E27FC236}">
                <a16:creationId xmlns:a16="http://schemas.microsoft.com/office/drawing/2014/main" id="{E20A19A1-459F-2676-7641-3C1A385B0C21}"/>
              </a:ext>
            </a:extLst>
          </p:cNvPr>
          <p:cNvSpPr>
            <a:spLocks noChangeShapeType="1"/>
          </p:cNvSpPr>
          <p:nvPr/>
        </p:nvSpPr>
        <p:spPr bwMode="auto">
          <a:xfrm>
            <a:off x="7825321" y="1991395"/>
            <a:ext cx="0" cy="1865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8" name="Line 25">
            <a:extLst>
              <a:ext uri="{FF2B5EF4-FFF2-40B4-BE49-F238E27FC236}">
                <a16:creationId xmlns:a16="http://schemas.microsoft.com/office/drawing/2014/main" id="{0B7FBCE0-5314-06AE-A1E8-149B731F9CBA}"/>
              </a:ext>
            </a:extLst>
          </p:cNvPr>
          <p:cNvSpPr>
            <a:spLocks noChangeShapeType="1"/>
          </p:cNvSpPr>
          <p:nvPr/>
        </p:nvSpPr>
        <p:spPr bwMode="auto">
          <a:xfrm>
            <a:off x="1724559" y="1996158"/>
            <a:ext cx="610552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9" name="Line 26">
            <a:extLst>
              <a:ext uri="{FF2B5EF4-FFF2-40B4-BE49-F238E27FC236}">
                <a16:creationId xmlns:a16="http://schemas.microsoft.com/office/drawing/2014/main" id="{CA77A2AC-A98A-5C1B-FB71-C0D22B4EDEE8}"/>
              </a:ext>
            </a:extLst>
          </p:cNvPr>
          <p:cNvSpPr>
            <a:spLocks noChangeShapeType="1"/>
          </p:cNvSpPr>
          <p:nvPr/>
        </p:nvSpPr>
        <p:spPr bwMode="auto">
          <a:xfrm>
            <a:off x="1724559" y="3851945"/>
            <a:ext cx="610552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0" name="Rectangle 27">
            <a:extLst>
              <a:ext uri="{FF2B5EF4-FFF2-40B4-BE49-F238E27FC236}">
                <a16:creationId xmlns:a16="http://schemas.microsoft.com/office/drawing/2014/main" id="{F455D43B-9D36-1098-EDC2-DE7FFFB7D30B}"/>
              </a:ext>
            </a:extLst>
          </p:cNvPr>
          <p:cNvSpPr>
            <a:spLocks noChangeArrowheads="1"/>
          </p:cNvSpPr>
          <p:nvPr/>
        </p:nvSpPr>
        <p:spPr bwMode="auto">
          <a:xfrm>
            <a:off x="6147334" y="2040608"/>
            <a:ext cx="14747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extractMax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19C7D98D-47E2-00E6-F19F-C163991A2ABD}"/>
              </a:ext>
            </a:extLst>
          </p:cNvPr>
          <p:cNvSpPr>
            <a:spLocks noChangeArrowheads="1"/>
          </p:cNvSpPr>
          <p:nvPr/>
        </p:nvSpPr>
        <p:spPr bwMode="auto">
          <a:xfrm>
            <a:off x="4440771" y="2040608"/>
            <a:ext cx="825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insert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7" name="Group 46">
            <a:extLst>
              <a:ext uri="{FF2B5EF4-FFF2-40B4-BE49-F238E27FC236}">
                <a16:creationId xmlns:a16="http://schemas.microsoft.com/office/drawing/2014/main" id="{6A0E6B80-1380-9D6A-5AFE-A3A28CCBCB06}"/>
              </a:ext>
            </a:extLst>
          </p:cNvPr>
          <p:cNvGrpSpPr/>
          <p:nvPr/>
        </p:nvGrpSpPr>
        <p:grpSpPr>
          <a:xfrm>
            <a:off x="5793321" y="2367633"/>
            <a:ext cx="2032000" cy="415925"/>
            <a:chOff x="5793321" y="2367633"/>
            <a:chExt cx="2032000" cy="415925"/>
          </a:xfrm>
        </p:grpSpPr>
        <p:sp>
          <p:nvSpPr>
            <p:cNvPr id="13" name="Rectangle 10">
              <a:extLst>
                <a:ext uri="{FF2B5EF4-FFF2-40B4-BE49-F238E27FC236}">
                  <a16:creationId xmlns:a16="http://schemas.microsoft.com/office/drawing/2014/main" id="{E2745EE2-5D5E-5E27-0638-AE66B1FB5E75}"/>
                </a:ext>
              </a:extLst>
            </p:cNvPr>
            <p:cNvSpPr>
              <a:spLocks noChangeArrowheads="1"/>
            </p:cNvSpPr>
            <p:nvPr/>
          </p:nvSpPr>
          <p:spPr bwMode="auto">
            <a:xfrm>
              <a:off x="5793321" y="2367633"/>
              <a:ext cx="2032000" cy="369888"/>
            </a:xfrm>
            <a:prstGeom prst="rect">
              <a:avLst/>
            </a:prstGeom>
            <a:solidFill>
              <a:srgbClr val="0076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2" name="Rectangle 29">
              <a:extLst>
                <a:ext uri="{FF2B5EF4-FFF2-40B4-BE49-F238E27FC236}">
                  <a16:creationId xmlns:a16="http://schemas.microsoft.com/office/drawing/2014/main" id="{DD41E923-4F95-D07C-BAFE-8FB2D136E175}"/>
                </a:ext>
              </a:extLst>
            </p:cNvPr>
            <p:cNvSpPr>
              <a:spLocks noChangeArrowheads="1"/>
            </p:cNvSpPr>
            <p:nvPr/>
          </p:nvSpPr>
          <p:spPr bwMode="auto">
            <a:xfrm>
              <a:off x="6591834" y="2408908"/>
              <a:ext cx="5857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O(1)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48" name="Group 47">
            <a:extLst>
              <a:ext uri="{FF2B5EF4-FFF2-40B4-BE49-F238E27FC236}">
                <a16:creationId xmlns:a16="http://schemas.microsoft.com/office/drawing/2014/main" id="{3B5274E4-8369-0087-B626-9C19CDE36D03}"/>
              </a:ext>
            </a:extLst>
          </p:cNvPr>
          <p:cNvGrpSpPr/>
          <p:nvPr/>
        </p:nvGrpSpPr>
        <p:grpSpPr>
          <a:xfrm>
            <a:off x="3761321" y="2367633"/>
            <a:ext cx="2032000" cy="415925"/>
            <a:chOff x="3761321" y="2367633"/>
            <a:chExt cx="2032000" cy="415925"/>
          </a:xfrm>
        </p:grpSpPr>
        <p:sp>
          <p:nvSpPr>
            <p:cNvPr id="12" name="Rectangle 9">
              <a:extLst>
                <a:ext uri="{FF2B5EF4-FFF2-40B4-BE49-F238E27FC236}">
                  <a16:creationId xmlns:a16="http://schemas.microsoft.com/office/drawing/2014/main" id="{63BA5ED1-65BC-67F1-7E5F-DE5B55170279}"/>
                </a:ext>
              </a:extLst>
            </p:cNvPr>
            <p:cNvSpPr>
              <a:spLocks noChangeArrowheads="1"/>
            </p:cNvSpPr>
            <p:nvPr/>
          </p:nvSpPr>
          <p:spPr bwMode="auto">
            <a:xfrm>
              <a:off x="3761321" y="2367633"/>
              <a:ext cx="2032000" cy="3698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3" name="Rectangle 30">
              <a:extLst>
                <a:ext uri="{FF2B5EF4-FFF2-40B4-BE49-F238E27FC236}">
                  <a16:creationId xmlns:a16="http://schemas.microsoft.com/office/drawing/2014/main" id="{F40B4582-1840-4D9F-371D-B6582AD9FF39}"/>
                </a:ext>
              </a:extLst>
            </p:cNvPr>
            <p:cNvSpPr>
              <a:spLocks noChangeArrowheads="1"/>
            </p:cNvSpPr>
            <p:nvPr/>
          </p:nvSpPr>
          <p:spPr bwMode="auto">
            <a:xfrm>
              <a:off x="4523321" y="2408908"/>
              <a:ext cx="6572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34" name="Rectangle 31">
            <a:extLst>
              <a:ext uri="{FF2B5EF4-FFF2-40B4-BE49-F238E27FC236}">
                <a16:creationId xmlns:a16="http://schemas.microsoft.com/office/drawing/2014/main" id="{8895A719-945B-424D-781D-AFC27B2DDDE5}"/>
              </a:ext>
            </a:extLst>
          </p:cNvPr>
          <p:cNvSpPr>
            <a:spLocks noChangeArrowheads="1"/>
          </p:cNvSpPr>
          <p:nvPr/>
        </p:nvSpPr>
        <p:spPr bwMode="auto">
          <a:xfrm>
            <a:off x="2021421" y="2408908"/>
            <a:ext cx="15954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Sorted array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6" name="Group 45">
            <a:extLst>
              <a:ext uri="{FF2B5EF4-FFF2-40B4-BE49-F238E27FC236}">
                <a16:creationId xmlns:a16="http://schemas.microsoft.com/office/drawing/2014/main" id="{D162F192-29E5-9EF9-8321-9FD5783733AE}"/>
              </a:ext>
            </a:extLst>
          </p:cNvPr>
          <p:cNvGrpSpPr/>
          <p:nvPr/>
        </p:nvGrpSpPr>
        <p:grpSpPr>
          <a:xfrm>
            <a:off x="5793321" y="2737520"/>
            <a:ext cx="2032000" cy="417513"/>
            <a:chOff x="5793321" y="2737520"/>
            <a:chExt cx="2032000" cy="417513"/>
          </a:xfrm>
        </p:grpSpPr>
        <p:sp>
          <p:nvSpPr>
            <p:cNvPr id="15" name="Rectangle 12">
              <a:extLst>
                <a:ext uri="{FF2B5EF4-FFF2-40B4-BE49-F238E27FC236}">
                  <a16:creationId xmlns:a16="http://schemas.microsoft.com/office/drawing/2014/main" id="{4282DC76-8702-FEB0-F6C9-8AB1D4E4C21C}"/>
                </a:ext>
              </a:extLst>
            </p:cNvPr>
            <p:cNvSpPr>
              <a:spLocks noChangeArrowheads="1"/>
            </p:cNvSpPr>
            <p:nvPr/>
          </p:nvSpPr>
          <p:spPr bwMode="auto">
            <a:xfrm>
              <a:off x="5793321" y="2737520"/>
              <a:ext cx="2032000" cy="3714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5" name="Rectangle 32">
              <a:extLst>
                <a:ext uri="{FF2B5EF4-FFF2-40B4-BE49-F238E27FC236}">
                  <a16:creationId xmlns:a16="http://schemas.microsoft.com/office/drawing/2014/main" id="{98306075-769B-0F1F-5B19-20FA190777DA}"/>
                </a:ext>
              </a:extLst>
            </p:cNvPr>
            <p:cNvSpPr>
              <a:spLocks noChangeArrowheads="1"/>
            </p:cNvSpPr>
            <p:nvPr/>
          </p:nvSpPr>
          <p:spPr bwMode="auto">
            <a:xfrm>
              <a:off x="6556909" y="2781970"/>
              <a:ext cx="655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49" name="Group 48">
            <a:extLst>
              <a:ext uri="{FF2B5EF4-FFF2-40B4-BE49-F238E27FC236}">
                <a16:creationId xmlns:a16="http://schemas.microsoft.com/office/drawing/2014/main" id="{EAB455FA-95FD-A1F6-8A3F-7DE4D9D3EDD3}"/>
              </a:ext>
            </a:extLst>
          </p:cNvPr>
          <p:cNvGrpSpPr/>
          <p:nvPr/>
        </p:nvGrpSpPr>
        <p:grpSpPr>
          <a:xfrm>
            <a:off x="3761321" y="2737520"/>
            <a:ext cx="2032000" cy="417513"/>
            <a:chOff x="3761321" y="2737520"/>
            <a:chExt cx="2032000" cy="417513"/>
          </a:xfrm>
        </p:grpSpPr>
        <p:sp>
          <p:nvSpPr>
            <p:cNvPr id="14" name="Rectangle 11">
              <a:extLst>
                <a:ext uri="{FF2B5EF4-FFF2-40B4-BE49-F238E27FC236}">
                  <a16:creationId xmlns:a16="http://schemas.microsoft.com/office/drawing/2014/main" id="{340AA3D9-FF79-8CA7-0BFB-09DC53136398}"/>
                </a:ext>
              </a:extLst>
            </p:cNvPr>
            <p:cNvSpPr>
              <a:spLocks noChangeArrowheads="1"/>
            </p:cNvSpPr>
            <p:nvPr/>
          </p:nvSpPr>
          <p:spPr bwMode="auto">
            <a:xfrm>
              <a:off x="3761321" y="2737520"/>
              <a:ext cx="2032000" cy="371475"/>
            </a:xfrm>
            <a:prstGeom prst="rect">
              <a:avLst/>
            </a:prstGeom>
            <a:solidFill>
              <a:srgbClr val="0076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6" name="Rectangle 33">
              <a:extLst>
                <a:ext uri="{FF2B5EF4-FFF2-40B4-BE49-F238E27FC236}">
                  <a16:creationId xmlns:a16="http://schemas.microsoft.com/office/drawing/2014/main" id="{B09498F8-042C-9CB1-41C8-4C8CC5B0E872}"/>
                </a:ext>
              </a:extLst>
            </p:cNvPr>
            <p:cNvSpPr>
              <a:spLocks noChangeArrowheads="1"/>
            </p:cNvSpPr>
            <p:nvPr/>
          </p:nvSpPr>
          <p:spPr bwMode="auto">
            <a:xfrm>
              <a:off x="4559834" y="2781970"/>
              <a:ext cx="5857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O(1)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37" name="Rectangle 34">
            <a:extLst>
              <a:ext uri="{FF2B5EF4-FFF2-40B4-BE49-F238E27FC236}">
                <a16:creationId xmlns:a16="http://schemas.microsoft.com/office/drawing/2014/main" id="{FEF013B1-0B01-40D6-FEB1-4C0453EBF691}"/>
              </a:ext>
            </a:extLst>
          </p:cNvPr>
          <p:cNvSpPr>
            <a:spLocks noChangeArrowheads="1"/>
          </p:cNvSpPr>
          <p:nvPr/>
        </p:nvSpPr>
        <p:spPr bwMode="auto">
          <a:xfrm>
            <a:off x="1865846" y="2781970"/>
            <a:ext cx="190658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Unsorted array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5" name="Group 44">
            <a:extLst>
              <a:ext uri="{FF2B5EF4-FFF2-40B4-BE49-F238E27FC236}">
                <a16:creationId xmlns:a16="http://schemas.microsoft.com/office/drawing/2014/main" id="{E249B626-D025-4E6E-49AC-B5262A61EBBE}"/>
              </a:ext>
            </a:extLst>
          </p:cNvPr>
          <p:cNvGrpSpPr/>
          <p:nvPr/>
        </p:nvGrpSpPr>
        <p:grpSpPr>
          <a:xfrm>
            <a:off x="5793321" y="3108995"/>
            <a:ext cx="2032000" cy="417513"/>
            <a:chOff x="5793321" y="3108995"/>
            <a:chExt cx="2032000" cy="417513"/>
          </a:xfrm>
        </p:grpSpPr>
        <p:sp>
          <p:nvSpPr>
            <p:cNvPr id="17" name="Rectangle 14">
              <a:extLst>
                <a:ext uri="{FF2B5EF4-FFF2-40B4-BE49-F238E27FC236}">
                  <a16:creationId xmlns:a16="http://schemas.microsoft.com/office/drawing/2014/main" id="{54A3E286-E64B-AF4F-5942-269EBC5D3A83}"/>
                </a:ext>
              </a:extLst>
            </p:cNvPr>
            <p:cNvSpPr>
              <a:spLocks noChangeArrowheads="1"/>
            </p:cNvSpPr>
            <p:nvPr/>
          </p:nvSpPr>
          <p:spPr bwMode="auto">
            <a:xfrm>
              <a:off x="5793321" y="3108995"/>
              <a:ext cx="2032000" cy="371475"/>
            </a:xfrm>
            <a:prstGeom prst="rect">
              <a:avLst/>
            </a:prstGeom>
            <a:solidFill>
              <a:srgbClr val="0076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8" name="Rectangle 35">
              <a:extLst>
                <a:ext uri="{FF2B5EF4-FFF2-40B4-BE49-F238E27FC236}">
                  <a16:creationId xmlns:a16="http://schemas.microsoft.com/office/drawing/2014/main" id="{F937760E-638B-2C88-DAE4-059E29A409F5}"/>
                </a:ext>
              </a:extLst>
            </p:cNvPr>
            <p:cNvSpPr>
              <a:spLocks noChangeArrowheads="1"/>
            </p:cNvSpPr>
            <p:nvPr/>
          </p:nvSpPr>
          <p:spPr bwMode="auto">
            <a:xfrm>
              <a:off x="6336246" y="3153445"/>
              <a:ext cx="109537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O(log 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0" name="Group 49">
            <a:extLst>
              <a:ext uri="{FF2B5EF4-FFF2-40B4-BE49-F238E27FC236}">
                <a16:creationId xmlns:a16="http://schemas.microsoft.com/office/drawing/2014/main" id="{E0A3EB9C-074F-AFA2-1947-FA9AE2D8CE4A}"/>
              </a:ext>
            </a:extLst>
          </p:cNvPr>
          <p:cNvGrpSpPr/>
          <p:nvPr/>
        </p:nvGrpSpPr>
        <p:grpSpPr>
          <a:xfrm>
            <a:off x="3761321" y="3108995"/>
            <a:ext cx="2032000" cy="417513"/>
            <a:chOff x="3761321" y="3108995"/>
            <a:chExt cx="2032000" cy="417513"/>
          </a:xfrm>
        </p:grpSpPr>
        <p:sp>
          <p:nvSpPr>
            <p:cNvPr id="16" name="Rectangle 13">
              <a:extLst>
                <a:ext uri="{FF2B5EF4-FFF2-40B4-BE49-F238E27FC236}">
                  <a16:creationId xmlns:a16="http://schemas.microsoft.com/office/drawing/2014/main" id="{160F1E41-CD30-B5E9-95B5-447FBD40877C}"/>
                </a:ext>
              </a:extLst>
            </p:cNvPr>
            <p:cNvSpPr>
              <a:spLocks noChangeArrowheads="1"/>
            </p:cNvSpPr>
            <p:nvPr/>
          </p:nvSpPr>
          <p:spPr bwMode="auto">
            <a:xfrm>
              <a:off x="3761321" y="3108995"/>
              <a:ext cx="2032000" cy="371475"/>
            </a:xfrm>
            <a:prstGeom prst="rect">
              <a:avLst/>
            </a:prstGeom>
            <a:solidFill>
              <a:srgbClr val="0076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9" name="Rectangle 36">
              <a:extLst>
                <a:ext uri="{FF2B5EF4-FFF2-40B4-BE49-F238E27FC236}">
                  <a16:creationId xmlns:a16="http://schemas.microsoft.com/office/drawing/2014/main" id="{76391A37-C509-B4EB-919F-DA1899986953}"/>
                </a:ext>
              </a:extLst>
            </p:cNvPr>
            <p:cNvSpPr>
              <a:spLocks noChangeArrowheads="1"/>
            </p:cNvSpPr>
            <p:nvPr/>
          </p:nvSpPr>
          <p:spPr bwMode="auto">
            <a:xfrm>
              <a:off x="4304246" y="3153445"/>
              <a:ext cx="109537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Montserrat SemiBold" panose="00000700000000000000" pitchFamily="2" charset="0"/>
                </a:rPr>
                <a:t>O(log 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40" name="Rectangle 37">
            <a:extLst>
              <a:ext uri="{FF2B5EF4-FFF2-40B4-BE49-F238E27FC236}">
                <a16:creationId xmlns:a16="http://schemas.microsoft.com/office/drawing/2014/main" id="{05F98253-3281-B0BD-B4B3-8D116181016A}"/>
              </a:ext>
            </a:extLst>
          </p:cNvPr>
          <p:cNvSpPr>
            <a:spLocks noChangeArrowheads="1"/>
          </p:cNvSpPr>
          <p:nvPr/>
        </p:nvSpPr>
        <p:spPr bwMode="auto">
          <a:xfrm>
            <a:off x="2218271" y="3153445"/>
            <a:ext cx="1206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AVL Tree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4" name="Group 43">
            <a:extLst>
              <a:ext uri="{FF2B5EF4-FFF2-40B4-BE49-F238E27FC236}">
                <a16:creationId xmlns:a16="http://schemas.microsoft.com/office/drawing/2014/main" id="{E6BA6026-1A28-49E0-2BFC-5E7EDF453CD5}"/>
              </a:ext>
            </a:extLst>
          </p:cNvPr>
          <p:cNvGrpSpPr/>
          <p:nvPr/>
        </p:nvGrpSpPr>
        <p:grpSpPr>
          <a:xfrm>
            <a:off x="5793321" y="3480470"/>
            <a:ext cx="2032000" cy="415925"/>
            <a:chOff x="5793321" y="3480470"/>
            <a:chExt cx="2032000" cy="415925"/>
          </a:xfrm>
        </p:grpSpPr>
        <p:sp>
          <p:nvSpPr>
            <p:cNvPr id="19" name="Rectangle 16">
              <a:extLst>
                <a:ext uri="{FF2B5EF4-FFF2-40B4-BE49-F238E27FC236}">
                  <a16:creationId xmlns:a16="http://schemas.microsoft.com/office/drawing/2014/main" id="{D9851ED5-D438-ED4C-8983-4809D2F7EE11}"/>
                </a:ext>
              </a:extLst>
            </p:cNvPr>
            <p:cNvSpPr>
              <a:spLocks noChangeArrowheads="1"/>
            </p:cNvSpPr>
            <p:nvPr/>
          </p:nvSpPr>
          <p:spPr bwMode="auto">
            <a:xfrm>
              <a:off x="5793321" y="3480470"/>
              <a:ext cx="2032000" cy="371475"/>
            </a:xfrm>
            <a:prstGeom prst="rect">
              <a:avLst/>
            </a:prstGeom>
            <a:solidFill>
              <a:srgbClr val="0076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1" name="Rectangle 38">
              <a:extLst>
                <a:ext uri="{FF2B5EF4-FFF2-40B4-BE49-F238E27FC236}">
                  <a16:creationId xmlns:a16="http://schemas.microsoft.com/office/drawing/2014/main" id="{08390776-75DE-1959-06DD-2C558C60770F}"/>
                </a:ext>
              </a:extLst>
            </p:cNvPr>
            <p:cNvSpPr>
              <a:spLocks noChangeArrowheads="1"/>
            </p:cNvSpPr>
            <p:nvPr/>
          </p:nvSpPr>
          <p:spPr bwMode="auto">
            <a:xfrm>
              <a:off x="6336246" y="3521745"/>
              <a:ext cx="1095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Montserrat SemiBold" panose="00000700000000000000" pitchFamily="2" charset="0"/>
                </a:rPr>
                <a:t>O(log 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1" name="Group 50">
            <a:extLst>
              <a:ext uri="{FF2B5EF4-FFF2-40B4-BE49-F238E27FC236}">
                <a16:creationId xmlns:a16="http://schemas.microsoft.com/office/drawing/2014/main" id="{863F1A6F-732D-758F-EA37-DDFEFBBDEE28}"/>
              </a:ext>
            </a:extLst>
          </p:cNvPr>
          <p:cNvGrpSpPr/>
          <p:nvPr/>
        </p:nvGrpSpPr>
        <p:grpSpPr>
          <a:xfrm>
            <a:off x="3761321" y="3480470"/>
            <a:ext cx="2032000" cy="415925"/>
            <a:chOff x="3761321" y="3480470"/>
            <a:chExt cx="2032000" cy="415925"/>
          </a:xfrm>
        </p:grpSpPr>
        <p:sp>
          <p:nvSpPr>
            <p:cNvPr id="18" name="Rectangle 15">
              <a:extLst>
                <a:ext uri="{FF2B5EF4-FFF2-40B4-BE49-F238E27FC236}">
                  <a16:creationId xmlns:a16="http://schemas.microsoft.com/office/drawing/2014/main" id="{1C62D06D-76C8-5664-78A5-66033C35D3D3}"/>
                </a:ext>
              </a:extLst>
            </p:cNvPr>
            <p:cNvSpPr>
              <a:spLocks noChangeArrowheads="1"/>
            </p:cNvSpPr>
            <p:nvPr/>
          </p:nvSpPr>
          <p:spPr bwMode="auto">
            <a:xfrm>
              <a:off x="3761321" y="3480470"/>
              <a:ext cx="2032000" cy="371475"/>
            </a:xfrm>
            <a:prstGeom prst="rect">
              <a:avLst/>
            </a:prstGeom>
            <a:solidFill>
              <a:srgbClr val="0076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2" name="Rectangle 39">
              <a:extLst>
                <a:ext uri="{FF2B5EF4-FFF2-40B4-BE49-F238E27FC236}">
                  <a16:creationId xmlns:a16="http://schemas.microsoft.com/office/drawing/2014/main" id="{2F68A505-C50A-40C9-8BC7-CE25AC2C6965}"/>
                </a:ext>
              </a:extLst>
            </p:cNvPr>
            <p:cNvSpPr>
              <a:spLocks noChangeArrowheads="1"/>
            </p:cNvSpPr>
            <p:nvPr/>
          </p:nvSpPr>
          <p:spPr bwMode="auto">
            <a:xfrm>
              <a:off x="4304246" y="3521745"/>
              <a:ext cx="1095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Montserrat SemiBold" panose="00000700000000000000" pitchFamily="2" charset="0"/>
                </a:rPr>
                <a:t>O(log 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43" name="Rectangle 40">
            <a:extLst>
              <a:ext uri="{FF2B5EF4-FFF2-40B4-BE49-F238E27FC236}">
                <a16:creationId xmlns:a16="http://schemas.microsoft.com/office/drawing/2014/main" id="{E613D53E-15C4-EF79-776E-F1B4FD1EEC81}"/>
              </a:ext>
            </a:extLst>
          </p:cNvPr>
          <p:cNvSpPr>
            <a:spLocks noChangeArrowheads="1"/>
          </p:cNvSpPr>
          <p:nvPr/>
        </p:nvSpPr>
        <p:spPr bwMode="auto">
          <a:xfrm>
            <a:off x="2067459" y="3521745"/>
            <a:ext cx="15065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Montserrat SemiBold" panose="00000700000000000000" pitchFamily="2" charset="0"/>
              </a:rPr>
              <a:t>(max) Heap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044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3" idx="2"/>
          </p:cNvCxnSpPr>
          <p:nvPr/>
        </p:nvCxnSpPr>
        <p:spPr>
          <a:xfrm flipH="1" flipV="1">
            <a:off x="2203825" y="2571749"/>
            <a:ext cx="2388852" cy="94221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3131298" y="3513962"/>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27" idx="2"/>
          </p:cNvCxnSpPr>
          <p:nvPr/>
        </p:nvCxnSpPr>
        <p:spPr>
          <a:xfrm flipH="1" flipV="1">
            <a:off x="3784947" y="2571748"/>
            <a:ext cx="807730" cy="942214"/>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28" idx="2"/>
          </p:cNvCxnSpPr>
          <p:nvPr/>
        </p:nvCxnSpPr>
        <p:spPr>
          <a:xfrm flipV="1">
            <a:off x="4592677" y="2571747"/>
            <a:ext cx="1" cy="94221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3</a:t>
            </a:r>
          </a:p>
        </p:txBody>
      </p:sp>
      <p:cxnSp>
        <p:nvCxnSpPr>
          <p:cNvPr id="2" name="Straight Arrow Connector 1">
            <a:extLst>
              <a:ext uri="{FF2B5EF4-FFF2-40B4-BE49-F238E27FC236}">
                <a16:creationId xmlns:a16="http://schemas.microsoft.com/office/drawing/2014/main" id="{37E02C6F-FA0A-6422-1B21-E2D160FFB33D}"/>
              </a:ext>
            </a:extLst>
          </p:cNvPr>
          <p:cNvCxnSpPr>
            <a:cxnSpLocks/>
            <a:stCxn id="47" idx="0"/>
            <a:endCxn id="31" idx="2"/>
          </p:cNvCxnSpPr>
          <p:nvPr/>
        </p:nvCxnSpPr>
        <p:spPr>
          <a:xfrm flipV="1">
            <a:off x="4592677" y="2571746"/>
            <a:ext cx="2367392" cy="9422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9CAA26A-5F46-A76A-0D7E-CD604D7F6045}"/>
              </a:ext>
            </a:extLst>
          </p:cNvPr>
          <p:cNvCxnSpPr>
            <a:cxnSpLocks/>
            <a:stCxn id="47" idx="0"/>
            <a:endCxn id="32" idx="2"/>
          </p:cNvCxnSpPr>
          <p:nvPr/>
        </p:nvCxnSpPr>
        <p:spPr>
          <a:xfrm flipV="1">
            <a:off x="4592677" y="2571746"/>
            <a:ext cx="3162245" cy="9422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118052-AFB4-E2D8-0632-F84175F89BBF}"/>
              </a:ext>
            </a:extLst>
          </p:cNvPr>
          <p:cNvCxnSpPr>
            <a:cxnSpLocks/>
            <a:stCxn id="47" idx="0"/>
            <a:endCxn id="29" idx="2"/>
          </p:cNvCxnSpPr>
          <p:nvPr/>
        </p:nvCxnSpPr>
        <p:spPr>
          <a:xfrm flipV="1">
            <a:off x="4592677" y="2571747"/>
            <a:ext cx="786270" cy="94221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5A2EE4-AE23-2CC7-801A-AD1F504EF014}"/>
              </a:ext>
            </a:extLst>
          </p:cNvPr>
          <p:cNvCxnSpPr>
            <a:cxnSpLocks/>
            <a:stCxn id="47" idx="0"/>
            <a:endCxn id="30" idx="2"/>
          </p:cNvCxnSpPr>
          <p:nvPr/>
        </p:nvCxnSpPr>
        <p:spPr>
          <a:xfrm flipV="1">
            <a:off x="4592677" y="2571746"/>
            <a:ext cx="1572539" cy="9422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3ACCB6A-4887-EC4B-9DAD-70D32F5F7A76}"/>
              </a:ext>
            </a:extLst>
          </p:cNvPr>
          <p:cNvCxnSpPr>
            <a:cxnSpLocks/>
            <a:stCxn id="47" idx="0"/>
            <a:endCxn id="26" idx="2"/>
          </p:cNvCxnSpPr>
          <p:nvPr/>
        </p:nvCxnSpPr>
        <p:spPr>
          <a:xfrm flipH="1" flipV="1">
            <a:off x="2990094" y="2571748"/>
            <a:ext cx="1602583" cy="942214"/>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14C63D9-1DD3-DF44-08FA-024E5739DED2}"/>
              </a:ext>
            </a:extLst>
          </p:cNvPr>
          <p:cNvCxnSpPr>
            <a:cxnSpLocks/>
            <a:stCxn id="47" idx="0"/>
            <a:endCxn id="13" idx="2"/>
          </p:cNvCxnSpPr>
          <p:nvPr/>
        </p:nvCxnSpPr>
        <p:spPr>
          <a:xfrm flipH="1" flipV="1">
            <a:off x="1408972" y="2571750"/>
            <a:ext cx="3183705" cy="94221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76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cxnSp>
        <p:nvCxnSpPr>
          <p:cNvPr id="45" name="Straight Arrow Connector 44">
            <a:extLst>
              <a:ext uri="{FF2B5EF4-FFF2-40B4-BE49-F238E27FC236}">
                <a16:creationId xmlns:a16="http://schemas.microsoft.com/office/drawing/2014/main" id="{89AFC253-A0BD-55DC-99B5-C0C289306B25}"/>
              </a:ext>
            </a:extLst>
          </p:cNvPr>
          <p:cNvCxnSpPr>
            <a:cxnSpLocks/>
            <a:stCxn id="47" idx="0"/>
            <a:endCxn id="23" idx="2"/>
          </p:cNvCxnSpPr>
          <p:nvPr/>
        </p:nvCxnSpPr>
        <p:spPr>
          <a:xfrm flipH="1" flipV="1">
            <a:off x="2203825" y="2571749"/>
            <a:ext cx="2388852" cy="942213"/>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336;p36">
            <a:extLst>
              <a:ext uri="{FF2B5EF4-FFF2-40B4-BE49-F238E27FC236}">
                <a16:creationId xmlns:a16="http://schemas.microsoft.com/office/drawing/2014/main" id="{780BE5C7-FBD4-B852-DEAC-53B695AE9E42}"/>
              </a:ext>
            </a:extLst>
          </p:cNvPr>
          <p:cNvSpPr txBox="1">
            <a:spLocks/>
          </p:cNvSpPr>
          <p:nvPr/>
        </p:nvSpPr>
        <p:spPr>
          <a:xfrm>
            <a:off x="3131298" y="3513962"/>
            <a:ext cx="2922757" cy="755326"/>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Make this a heap</a:t>
            </a:r>
          </a:p>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(bubble down parent)</a:t>
            </a:r>
            <a:endParaRPr lang="en-US" sz="1800" dirty="0">
              <a:solidFill>
                <a:schemeClr val="bg1"/>
              </a:solidFill>
              <a:effectLst/>
              <a:latin typeface="Montserrat SemiBold" panose="00000700000000000000" pitchFamily="2"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D970276D-46AB-C6E7-6D49-83A1FB4BC976}"/>
              </a:ext>
            </a:extLst>
          </p:cNvPr>
          <p:cNvCxnSpPr>
            <a:cxnSpLocks/>
            <a:stCxn id="47" idx="0"/>
            <a:endCxn id="27" idx="2"/>
          </p:cNvCxnSpPr>
          <p:nvPr/>
        </p:nvCxnSpPr>
        <p:spPr>
          <a:xfrm flipH="1" flipV="1">
            <a:off x="3784947" y="2571748"/>
            <a:ext cx="807730" cy="942214"/>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01EF7A-4709-B72B-2F41-D5EB0A77D2CB}"/>
              </a:ext>
            </a:extLst>
          </p:cNvPr>
          <p:cNvCxnSpPr>
            <a:cxnSpLocks/>
            <a:stCxn id="47" idx="0"/>
            <a:endCxn id="28" idx="2"/>
          </p:cNvCxnSpPr>
          <p:nvPr/>
        </p:nvCxnSpPr>
        <p:spPr>
          <a:xfrm flipV="1">
            <a:off x="4592677" y="2571747"/>
            <a:ext cx="1" cy="94221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3</a:t>
            </a:r>
          </a:p>
        </p:txBody>
      </p:sp>
      <p:cxnSp>
        <p:nvCxnSpPr>
          <p:cNvPr id="2" name="Straight Arrow Connector 1">
            <a:extLst>
              <a:ext uri="{FF2B5EF4-FFF2-40B4-BE49-F238E27FC236}">
                <a16:creationId xmlns:a16="http://schemas.microsoft.com/office/drawing/2014/main" id="{37E02C6F-FA0A-6422-1B21-E2D160FFB33D}"/>
              </a:ext>
            </a:extLst>
          </p:cNvPr>
          <p:cNvCxnSpPr>
            <a:cxnSpLocks/>
            <a:stCxn id="47" idx="0"/>
            <a:endCxn id="31" idx="2"/>
          </p:cNvCxnSpPr>
          <p:nvPr/>
        </p:nvCxnSpPr>
        <p:spPr>
          <a:xfrm flipV="1">
            <a:off x="4592677" y="2571746"/>
            <a:ext cx="2367392" cy="9422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9CAA26A-5F46-A76A-0D7E-CD604D7F6045}"/>
              </a:ext>
            </a:extLst>
          </p:cNvPr>
          <p:cNvCxnSpPr>
            <a:cxnSpLocks/>
            <a:stCxn id="47" idx="0"/>
            <a:endCxn id="32" idx="2"/>
          </p:cNvCxnSpPr>
          <p:nvPr/>
        </p:nvCxnSpPr>
        <p:spPr>
          <a:xfrm flipV="1">
            <a:off x="4592677" y="2571746"/>
            <a:ext cx="3162245" cy="9422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118052-AFB4-E2D8-0632-F84175F89BBF}"/>
              </a:ext>
            </a:extLst>
          </p:cNvPr>
          <p:cNvCxnSpPr>
            <a:cxnSpLocks/>
            <a:stCxn id="47" idx="0"/>
            <a:endCxn id="29" idx="2"/>
          </p:cNvCxnSpPr>
          <p:nvPr/>
        </p:nvCxnSpPr>
        <p:spPr>
          <a:xfrm flipV="1">
            <a:off x="4592677" y="2571747"/>
            <a:ext cx="786270" cy="94221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5A2EE4-AE23-2CC7-801A-AD1F504EF014}"/>
              </a:ext>
            </a:extLst>
          </p:cNvPr>
          <p:cNvCxnSpPr>
            <a:cxnSpLocks/>
            <a:stCxn id="47" idx="0"/>
            <a:endCxn id="30" idx="2"/>
          </p:cNvCxnSpPr>
          <p:nvPr/>
        </p:nvCxnSpPr>
        <p:spPr>
          <a:xfrm flipV="1">
            <a:off x="4592677" y="2571746"/>
            <a:ext cx="1572539" cy="9422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3ACCB6A-4887-EC4B-9DAD-70D32F5F7A76}"/>
              </a:ext>
            </a:extLst>
          </p:cNvPr>
          <p:cNvCxnSpPr>
            <a:cxnSpLocks/>
            <a:stCxn id="47" idx="0"/>
            <a:endCxn id="26" idx="2"/>
          </p:cNvCxnSpPr>
          <p:nvPr/>
        </p:nvCxnSpPr>
        <p:spPr>
          <a:xfrm flipH="1" flipV="1">
            <a:off x="2990094" y="2571748"/>
            <a:ext cx="1602583" cy="942214"/>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14C63D9-1DD3-DF44-08FA-024E5739DED2}"/>
              </a:ext>
            </a:extLst>
          </p:cNvPr>
          <p:cNvCxnSpPr>
            <a:cxnSpLocks/>
            <a:stCxn id="47" idx="0"/>
            <a:endCxn id="13" idx="2"/>
          </p:cNvCxnSpPr>
          <p:nvPr/>
        </p:nvCxnSpPr>
        <p:spPr>
          <a:xfrm flipH="1" flipV="1">
            <a:off x="1408972" y="2571750"/>
            <a:ext cx="3183705" cy="94221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088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13" name="Rectangle 12">
            <a:extLst>
              <a:ext uri="{FF2B5EF4-FFF2-40B4-BE49-F238E27FC236}">
                <a16:creationId xmlns:a16="http://schemas.microsoft.com/office/drawing/2014/main" id="{62F3EA4F-F3F1-FE89-7D69-476829977215}"/>
              </a:ext>
            </a:extLst>
          </p:cNvPr>
          <p:cNvSpPr/>
          <p:nvPr/>
        </p:nvSpPr>
        <p:spPr>
          <a:xfrm>
            <a:off x="1094444" y="194269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23" name="Rectangle 22">
            <a:extLst>
              <a:ext uri="{FF2B5EF4-FFF2-40B4-BE49-F238E27FC236}">
                <a16:creationId xmlns:a16="http://schemas.microsoft.com/office/drawing/2014/main" id="{9FC5EDD7-C6E5-0DE1-09BA-45ABA33100D3}"/>
              </a:ext>
            </a:extLst>
          </p:cNvPr>
          <p:cNvSpPr/>
          <p:nvPr/>
        </p:nvSpPr>
        <p:spPr>
          <a:xfrm>
            <a:off x="1889297" y="1942694"/>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26" name="Rectangle 25">
            <a:extLst>
              <a:ext uri="{FF2B5EF4-FFF2-40B4-BE49-F238E27FC236}">
                <a16:creationId xmlns:a16="http://schemas.microsoft.com/office/drawing/2014/main" id="{05485D0B-B6E2-E9E3-28F3-4624E24A1852}"/>
              </a:ext>
            </a:extLst>
          </p:cNvPr>
          <p:cNvSpPr/>
          <p:nvPr/>
        </p:nvSpPr>
        <p:spPr>
          <a:xfrm>
            <a:off x="2675566" y="1942693"/>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27" name="Rectangle 26">
            <a:extLst>
              <a:ext uri="{FF2B5EF4-FFF2-40B4-BE49-F238E27FC236}">
                <a16:creationId xmlns:a16="http://schemas.microsoft.com/office/drawing/2014/main" id="{2D57D306-3385-DF0B-CC00-37C9B6DE732E}"/>
              </a:ext>
            </a:extLst>
          </p:cNvPr>
          <p:cNvSpPr/>
          <p:nvPr/>
        </p:nvSpPr>
        <p:spPr>
          <a:xfrm>
            <a:off x="3470419" y="1942693"/>
            <a:ext cx="629055" cy="629055"/>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28" name="Rectangle 27">
            <a:extLst>
              <a:ext uri="{FF2B5EF4-FFF2-40B4-BE49-F238E27FC236}">
                <a16:creationId xmlns:a16="http://schemas.microsoft.com/office/drawing/2014/main" id="{7A159CA8-724D-5AA1-8E87-8D23CA3BC6FA}"/>
              </a:ext>
            </a:extLst>
          </p:cNvPr>
          <p:cNvSpPr/>
          <p:nvPr/>
        </p:nvSpPr>
        <p:spPr>
          <a:xfrm>
            <a:off x="4278150" y="1942692"/>
            <a:ext cx="629055" cy="629055"/>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29" name="Rectangle 28">
            <a:extLst>
              <a:ext uri="{FF2B5EF4-FFF2-40B4-BE49-F238E27FC236}">
                <a16:creationId xmlns:a16="http://schemas.microsoft.com/office/drawing/2014/main" id="{F5E8C316-5D12-A8BB-8D11-64A28564EF7E}"/>
              </a:ext>
            </a:extLst>
          </p:cNvPr>
          <p:cNvSpPr/>
          <p:nvPr/>
        </p:nvSpPr>
        <p:spPr>
          <a:xfrm>
            <a:off x="5064419" y="1942692"/>
            <a:ext cx="629055" cy="629055"/>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0" name="Rectangle 29">
            <a:extLst>
              <a:ext uri="{FF2B5EF4-FFF2-40B4-BE49-F238E27FC236}">
                <a16:creationId xmlns:a16="http://schemas.microsoft.com/office/drawing/2014/main" id="{2D932ECE-0867-F40F-CCA2-6520C0BA4C64}"/>
              </a:ext>
            </a:extLst>
          </p:cNvPr>
          <p:cNvSpPr/>
          <p:nvPr/>
        </p:nvSpPr>
        <p:spPr>
          <a:xfrm>
            <a:off x="5850688" y="1942691"/>
            <a:ext cx="629055" cy="629055"/>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1" name="Rectangle 30">
            <a:extLst>
              <a:ext uri="{FF2B5EF4-FFF2-40B4-BE49-F238E27FC236}">
                <a16:creationId xmlns:a16="http://schemas.microsoft.com/office/drawing/2014/main" id="{97AB8F07-7773-3304-774F-A8F5AA397D98}"/>
              </a:ext>
            </a:extLst>
          </p:cNvPr>
          <p:cNvSpPr/>
          <p:nvPr/>
        </p:nvSpPr>
        <p:spPr>
          <a:xfrm>
            <a:off x="6645541"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2" name="Rectangle 31">
            <a:extLst>
              <a:ext uri="{FF2B5EF4-FFF2-40B4-BE49-F238E27FC236}">
                <a16:creationId xmlns:a16="http://schemas.microsoft.com/office/drawing/2014/main" id="{5E12CE6C-1AD0-2217-559F-4DFFC0730609}"/>
              </a:ext>
            </a:extLst>
          </p:cNvPr>
          <p:cNvSpPr/>
          <p:nvPr/>
        </p:nvSpPr>
        <p:spPr>
          <a:xfrm>
            <a:off x="7440394" y="1942691"/>
            <a:ext cx="629055" cy="62905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3" name="Rectangle 32">
            <a:extLst>
              <a:ext uri="{FF2B5EF4-FFF2-40B4-BE49-F238E27FC236}">
                <a16:creationId xmlns:a16="http://schemas.microsoft.com/office/drawing/2014/main" id="{CB42D744-E8EF-F9E1-1F84-9E33DBADF11F}"/>
              </a:ext>
            </a:extLst>
          </p:cNvPr>
          <p:cNvSpPr/>
          <p:nvPr/>
        </p:nvSpPr>
        <p:spPr>
          <a:xfrm>
            <a:off x="1094444" y="1430515"/>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0</a:t>
            </a:r>
            <a:endParaRPr lang="en-SG" sz="2400" dirty="0">
              <a:latin typeface="Montserrat SemiBold" panose="00000700000000000000" pitchFamily="2" charset="0"/>
              <a:cs typeface="Mongolian Baiti" panose="03000500000000000000" pitchFamily="66" charset="0"/>
            </a:endParaRPr>
          </a:p>
        </p:txBody>
      </p:sp>
      <p:sp>
        <p:nvSpPr>
          <p:cNvPr id="34" name="Rectangle 33">
            <a:extLst>
              <a:ext uri="{FF2B5EF4-FFF2-40B4-BE49-F238E27FC236}">
                <a16:creationId xmlns:a16="http://schemas.microsoft.com/office/drawing/2014/main" id="{2AB42E42-6AD2-F8D9-4FAA-91F686EDA513}"/>
              </a:ext>
            </a:extLst>
          </p:cNvPr>
          <p:cNvSpPr/>
          <p:nvPr/>
        </p:nvSpPr>
        <p:spPr>
          <a:xfrm>
            <a:off x="1889297" y="1430514"/>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1</a:t>
            </a:r>
            <a:endParaRPr lang="en-SG" sz="2400" dirty="0">
              <a:latin typeface="Montserrat SemiBold" panose="00000700000000000000" pitchFamily="2" charset="0"/>
              <a:cs typeface="Mongolian Baiti" panose="03000500000000000000" pitchFamily="66" charset="0"/>
            </a:endParaRPr>
          </a:p>
        </p:txBody>
      </p:sp>
      <p:sp>
        <p:nvSpPr>
          <p:cNvPr id="35" name="Rectangle 34">
            <a:extLst>
              <a:ext uri="{FF2B5EF4-FFF2-40B4-BE49-F238E27FC236}">
                <a16:creationId xmlns:a16="http://schemas.microsoft.com/office/drawing/2014/main" id="{C6832BB5-19FB-D582-D137-D38A238AD2C5}"/>
              </a:ext>
            </a:extLst>
          </p:cNvPr>
          <p:cNvSpPr/>
          <p:nvPr/>
        </p:nvSpPr>
        <p:spPr>
          <a:xfrm>
            <a:off x="2675566"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2</a:t>
            </a:r>
            <a:endParaRPr lang="en-SG" sz="2400" dirty="0">
              <a:latin typeface="Montserrat SemiBold" panose="00000700000000000000" pitchFamily="2" charset="0"/>
              <a:cs typeface="Mongolian Baiti" panose="03000500000000000000" pitchFamily="66" charset="0"/>
            </a:endParaRPr>
          </a:p>
        </p:txBody>
      </p:sp>
      <p:sp>
        <p:nvSpPr>
          <p:cNvPr id="36" name="Rectangle 35">
            <a:extLst>
              <a:ext uri="{FF2B5EF4-FFF2-40B4-BE49-F238E27FC236}">
                <a16:creationId xmlns:a16="http://schemas.microsoft.com/office/drawing/2014/main" id="{A3E02386-F679-A92F-2231-0074047E40B4}"/>
              </a:ext>
            </a:extLst>
          </p:cNvPr>
          <p:cNvSpPr/>
          <p:nvPr/>
        </p:nvSpPr>
        <p:spPr>
          <a:xfrm>
            <a:off x="3470419" y="1430513"/>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3</a:t>
            </a:r>
            <a:endParaRPr lang="en-SG" sz="2400" dirty="0">
              <a:latin typeface="Montserrat SemiBold" panose="00000700000000000000" pitchFamily="2" charset="0"/>
              <a:cs typeface="Mongolian Baiti" panose="03000500000000000000" pitchFamily="66" charset="0"/>
            </a:endParaRPr>
          </a:p>
        </p:txBody>
      </p:sp>
      <p:sp>
        <p:nvSpPr>
          <p:cNvPr id="37" name="Rectangle 36">
            <a:extLst>
              <a:ext uri="{FF2B5EF4-FFF2-40B4-BE49-F238E27FC236}">
                <a16:creationId xmlns:a16="http://schemas.microsoft.com/office/drawing/2014/main" id="{E7451139-F527-8637-B035-468E3DAD2BC4}"/>
              </a:ext>
            </a:extLst>
          </p:cNvPr>
          <p:cNvSpPr/>
          <p:nvPr/>
        </p:nvSpPr>
        <p:spPr>
          <a:xfrm>
            <a:off x="4278150"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4</a:t>
            </a:r>
            <a:endParaRPr lang="en-SG" sz="2400" dirty="0">
              <a:latin typeface="Montserrat SemiBold" panose="00000700000000000000" pitchFamily="2" charset="0"/>
              <a:cs typeface="Mongolian Baiti" panose="03000500000000000000" pitchFamily="66" charset="0"/>
            </a:endParaRPr>
          </a:p>
        </p:txBody>
      </p:sp>
      <p:sp>
        <p:nvSpPr>
          <p:cNvPr id="38" name="Rectangle 37">
            <a:extLst>
              <a:ext uri="{FF2B5EF4-FFF2-40B4-BE49-F238E27FC236}">
                <a16:creationId xmlns:a16="http://schemas.microsoft.com/office/drawing/2014/main" id="{D4300F1F-7C42-2A78-48BC-4FA666BBB0D9}"/>
              </a:ext>
            </a:extLst>
          </p:cNvPr>
          <p:cNvSpPr/>
          <p:nvPr/>
        </p:nvSpPr>
        <p:spPr>
          <a:xfrm>
            <a:off x="5064419" y="1430512"/>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5</a:t>
            </a:r>
            <a:endParaRPr lang="en-SG" sz="2400" dirty="0">
              <a:latin typeface="Montserrat SemiBold" panose="00000700000000000000" pitchFamily="2" charset="0"/>
              <a:cs typeface="Mongolian Baiti" panose="03000500000000000000" pitchFamily="66" charset="0"/>
            </a:endParaRPr>
          </a:p>
        </p:txBody>
      </p:sp>
      <p:sp>
        <p:nvSpPr>
          <p:cNvPr id="39" name="Rectangle 38">
            <a:extLst>
              <a:ext uri="{FF2B5EF4-FFF2-40B4-BE49-F238E27FC236}">
                <a16:creationId xmlns:a16="http://schemas.microsoft.com/office/drawing/2014/main" id="{001403C6-07A8-A987-89E6-7C49F3199FC9}"/>
              </a:ext>
            </a:extLst>
          </p:cNvPr>
          <p:cNvSpPr/>
          <p:nvPr/>
        </p:nvSpPr>
        <p:spPr>
          <a:xfrm>
            <a:off x="5850688"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6</a:t>
            </a:r>
            <a:endParaRPr lang="en-SG" sz="2400" dirty="0">
              <a:latin typeface="Montserrat SemiBold" panose="00000700000000000000" pitchFamily="2" charset="0"/>
              <a:cs typeface="Mongolian Baiti" panose="03000500000000000000" pitchFamily="66" charset="0"/>
            </a:endParaRPr>
          </a:p>
        </p:txBody>
      </p:sp>
      <p:sp>
        <p:nvSpPr>
          <p:cNvPr id="40" name="Rectangle 39">
            <a:extLst>
              <a:ext uri="{FF2B5EF4-FFF2-40B4-BE49-F238E27FC236}">
                <a16:creationId xmlns:a16="http://schemas.microsoft.com/office/drawing/2014/main" id="{AF42F934-8316-CD96-F4B3-286BE200AAE1}"/>
              </a:ext>
            </a:extLst>
          </p:cNvPr>
          <p:cNvSpPr/>
          <p:nvPr/>
        </p:nvSpPr>
        <p:spPr>
          <a:xfrm>
            <a:off x="6645541"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7</a:t>
            </a:r>
            <a:endParaRPr lang="en-SG" sz="2400" dirty="0">
              <a:latin typeface="Montserrat SemiBold" panose="00000700000000000000" pitchFamily="2" charset="0"/>
              <a:cs typeface="Mongolian Baiti" panose="03000500000000000000" pitchFamily="66" charset="0"/>
            </a:endParaRPr>
          </a:p>
        </p:txBody>
      </p:sp>
      <p:sp>
        <p:nvSpPr>
          <p:cNvPr id="41" name="Rectangle 40">
            <a:extLst>
              <a:ext uri="{FF2B5EF4-FFF2-40B4-BE49-F238E27FC236}">
                <a16:creationId xmlns:a16="http://schemas.microsoft.com/office/drawing/2014/main" id="{B5B87E91-DED9-3A9B-58B5-F121C6701BB7}"/>
              </a:ext>
            </a:extLst>
          </p:cNvPr>
          <p:cNvSpPr/>
          <p:nvPr/>
        </p:nvSpPr>
        <p:spPr>
          <a:xfrm>
            <a:off x="7440394" y="1430511"/>
            <a:ext cx="629055" cy="385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cs typeface="Mongolian Baiti" panose="03000500000000000000" pitchFamily="66" charset="0"/>
              </a:rPr>
              <a:t>8</a:t>
            </a:r>
            <a:endParaRPr lang="en-SG" sz="2400" dirty="0">
              <a:latin typeface="Montserrat SemiBold" panose="00000700000000000000" pitchFamily="2" charset="0"/>
              <a:cs typeface="Mongolian Baiti" panose="03000500000000000000" pitchFamily="66" charset="0"/>
            </a:endParaRPr>
          </a:p>
        </p:txBody>
      </p: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714000" y="4354223"/>
            <a:ext cx="3261001"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Current height of heaps: 3</a:t>
            </a:r>
          </a:p>
        </p:txBody>
      </p:sp>
      <p:sp>
        <p:nvSpPr>
          <p:cNvPr id="3" name="Google Shape;336;p36">
            <a:extLst>
              <a:ext uri="{FF2B5EF4-FFF2-40B4-BE49-F238E27FC236}">
                <a16:creationId xmlns:a16="http://schemas.microsoft.com/office/drawing/2014/main" id="{E350FFE9-8114-0F6F-73B8-160730A23590}"/>
              </a:ext>
            </a:extLst>
          </p:cNvPr>
          <p:cNvSpPr txBox="1">
            <a:spLocks/>
          </p:cNvSpPr>
          <p:nvPr/>
        </p:nvSpPr>
        <p:spPr>
          <a:xfrm>
            <a:off x="4086562" y="3095028"/>
            <a:ext cx="968176" cy="464100"/>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Done!</a:t>
            </a:r>
          </a:p>
        </p:txBody>
      </p:sp>
    </p:spTree>
    <p:extLst>
      <p:ext uri="{BB962C8B-B14F-4D97-AF65-F5344CB8AC3E}">
        <p14:creationId xmlns:p14="http://schemas.microsoft.com/office/powerpoint/2010/main" val="472525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25" name="Google Shape;336;p36">
            <a:extLst>
              <a:ext uri="{FF2B5EF4-FFF2-40B4-BE49-F238E27FC236}">
                <a16:creationId xmlns:a16="http://schemas.microsoft.com/office/drawing/2014/main" id="{B7E1CE76-09EE-3495-E304-26A2A66D4C02}"/>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p:sp>
        <p:nvSpPr>
          <p:cNvPr id="56" name="Google Shape;336;p36">
            <a:extLst>
              <a:ext uri="{FF2B5EF4-FFF2-40B4-BE49-F238E27FC236}">
                <a16:creationId xmlns:a16="http://schemas.microsoft.com/office/drawing/2014/main" id="{CDCBEA8C-6EC8-A6E0-6D97-F242FEB7A63E}"/>
              </a:ext>
            </a:extLst>
          </p:cNvPr>
          <p:cNvSpPr txBox="1">
            <a:spLocks/>
          </p:cNvSpPr>
          <p:nvPr/>
        </p:nvSpPr>
        <p:spPr>
          <a:xfrm>
            <a:off x="2249123" y="1253958"/>
            <a:ext cx="3103787"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latin typeface="Montserrat SemiBold" panose="00000700000000000000" pitchFamily="2" charset="0"/>
                <a:cs typeface="Arial" panose="020B0604020202020204" pitchFamily="34" charset="0"/>
              </a:rPr>
              <a:t>Assume k layers, all full.</a:t>
            </a:r>
            <a:endParaRPr lang="en-US" sz="1800" dirty="0">
              <a:solidFill>
                <a:schemeClr val="bg1"/>
              </a:solidFill>
              <a:effectLst/>
              <a:latin typeface="Montserrat SemiBold" panose="00000700000000000000" pitchFamily="2" charset="0"/>
              <a:cs typeface="Arial" panose="020B0604020202020204" pitchFamily="34" charset="0"/>
            </a:endParaRPr>
          </a:p>
        </p:txBody>
      </p:sp>
      <p:sp>
        <p:nvSpPr>
          <p:cNvPr id="3" name="Google Shape;336;p36">
            <a:extLst>
              <a:ext uri="{FF2B5EF4-FFF2-40B4-BE49-F238E27FC236}">
                <a16:creationId xmlns:a16="http://schemas.microsoft.com/office/drawing/2014/main" id="{E350FFE9-8114-0F6F-73B8-160730A23590}"/>
              </a:ext>
            </a:extLst>
          </p:cNvPr>
          <p:cNvSpPr txBox="1">
            <a:spLocks/>
          </p:cNvSpPr>
          <p:nvPr/>
        </p:nvSpPr>
        <p:spPr>
          <a:xfrm>
            <a:off x="730602" y="1253842"/>
            <a:ext cx="1379815" cy="464100"/>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marR="0" algn="l" rtl="0">
              <a:spcBef>
                <a:spcPts val="0"/>
              </a:spcBef>
              <a:spcAft>
                <a:spcPts val="0"/>
              </a:spcAft>
            </a:pPr>
            <a:r>
              <a:rPr lang="en-US" sz="1800" dirty="0">
                <a:solidFill>
                  <a:schemeClr val="bg1"/>
                </a:solidFill>
                <a:effectLst/>
                <a:latin typeface="Montserrat SemiBold" panose="00000700000000000000" pitchFamily="2" charset="0"/>
                <a:cs typeface="Arial" panose="020B0604020202020204" pitchFamily="34" charset="0"/>
              </a:rPr>
              <a:t>Runtime?</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E6216AF7-DD8F-11B9-5CD3-0E9863739B48}"/>
                  </a:ext>
                </a:extLst>
              </p:cNvPr>
              <p:cNvGraphicFramePr>
                <a:graphicFrameLocks noGrp="1"/>
              </p:cNvGraphicFramePr>
              <p:nvPr>
                <p:extLst>
                  <p:ext uri="{D42A27DB-BD31-4B8C-83A1-F6EECF244321}">
                    <p14:modId xmlns:p14="http://schemas.microsoft.com/office/powerpoint/2010/main" val="1142060355"/>
                  </p:ext>
                </p:extLst>
              </p:nvPr>
            </p:nvGraphicFramePr>
            <p:xfrm>
              <a:off x="1734780" y="1859384"/>
              <a:ext cx="5671740" cy="2225040"/>
            </p:xfrm>
            <a:graphic>
              <a:graphicData uri="http://schemas.openxmlformats.org/drawingml/2006/table">
                <a:tbl>
                  <a:tblPr firstRow="1" bandRow="1">
                    <a:tableStyleId>{A85E6CE4-1E57-481F-BD9C-CC11F544BC5D}</a:tableStyleId>
                  </a:tblPr>
                  <a:tblGrid>
                    <a:gridCol w="1890580">
                      <a:extLst>
                        <a:ext uri="{9D8B030D-6E8A-4147-A177-3AD203B41FA5}">
                          <a16:colId xmlns:a16="http://schemas.microsoft.com/office/drawing/2014/main" val="4178967878"/>
                        </a:ext>
                      </a:extLst>
                    </a:gridCol>
                    <a:gridCol w="1890580">
                      <a:extLst>
                        <a:ext uri="{9D8B030D-6E8A-4147-A177-3AD203B41FA5}">
                          <a16:colId xmlns:a16="http://schemas.microsoft.com/office/drawing/2014/main" val="2878769739"/>
                        </a:ext>
                      </a:extLst>
                    </a:gridCol>
                    <a:gridCol w="1890580">
                      <a:extLst>
                        <a:ext uri="{9D8B030D-6E8A-4147-A177-3AD203B41FA5}">
                          <a16:colId xmlns:a16="http://schemas.microsoft.com/office/drawing/2014/main" val="1117617792"/>
                        </a:ext>
                      </a:extLst>
                    </a:gridCol>
                  </a:tblGrid>
                  <a:tr h="370840">
                    <a:tc>
                      <a:txBody>
                        <a:bodyPr/>
                        <a:lstStyle/>
                        <a:p>
                          <a:pPr algn="ctr"/>
                          <a:r>
                            <a:rPr lang="en-US" sz="1400" dirty="0">
                              <a:solidFill>
                                <a:schemeClr val="bg1"/>
                              </a:solidFill>
                              <a:latin typeface="Montserrat SemiBold" panose="00000700000000000000" pitchFamily="2" charset="0"/>
                            </a:rPr>
                            <a:t>Layer</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 nodes</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Heap height</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403397460"/>
                      </a:ext>
                    </a:extLst>
                  </a:tr>
                  <a:tr h="370840">
                    <a:tc>
                      <a:txBody>
                        <a:bodyPr/>
                        <a:lstStyle/>
                        <a:p>
                          <a:pPr algn="ctr"/>
                          <a:r>
                            <a:rPr lang="en-US" sz="1400" dirty="0">
                              <a:solidFill>
                                <a:schemeClr val="bg1"/>
                              </a:solidFill>
                              <a:latin typeface="Montserrat SemiBold" panose="00000700000000000000" pitchFamily="2" charset="0"/>
                            </a:rPr>
                            <a:t>k – 1</a:t>
                          </a:r>
                          <a:endParaRPr lang="en-SG" sz="1400" dirty="0">
                            <a:solidFill>
                              <a:schemeClr val="bg1"/>
                            </a:solidFill>
                            <a:latin typeface="Montserrat SemiBold" panose="000007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SG" sz="140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2</m:t>
                                    </m:r>
                                  </m:e>
                                  <m:sup>
                                    <m:r>
                                      <a:rPr lang="en-US" sz="1400" b="0" i="1" smtClean="0">
                                        <a:solidFill>
                                          <a:schemeClr val="bg1"/>
                                        </a:solidFill>
                                        <a:latin typeface="Cambria Math" panose="02040503050406030204" pitchFamily="18" charset="0"/>
                                      </a:rPr>
                                      <m:t>𝑘</m:t>
                                    </m:r>
                                    <m:r>
                                      <a:rPr lang="en-US" sz="1400" b="0" i="1" smtClean="0">
                                        <a:solidFill>
                                          <a:schemeClr val="bg1"/>
                                        </a:solidFill>
                                        <a:latin typeface="Cambria Math" panose="02040503050406030204" pitchFamily="18" charset="0"/>
                                      </a:rPr>
                                      <m:t>−1</m:t>
                                    </m:r>
                                  </m:sup>
                                </m:sSup>
                              </m:oMath>
                            </m:oMathPara>
                          </a14:m>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0</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716640000"/>
                      </a:ext>
                    </a:extLst>
                  </a:tr>
                  <a:tr h="370840">
                    <a:tc>
                      <a:txBody>
                        <a:bodyPr/>
                        <a:lstStyle/>
                        <a:p>
                          <a:pPr algn="ctr"/>
                          <a:r>
                            <a:rPr lang="en-US" sz="1400" dirty="0">
                              <a:solidFill>
                                <a:schemeClr val="bg1"/>
                              </a:solidFill>
                              <a:latin typeface="Montserrat SemiBold" panose="00000700000000000000" pitchFamily="2" charset="0"/>
                            </a:rPr>
                            <a:t>k – 2</a:t>
                          </a:r>
                          <a:endParaRPr lang="en-SG" sz="1400" dirty="0">
                            <a:solidFill>
                              <a:schemeClr val="bg1"/>
                            </a:solidFill>
                            <a:latin typeface="Montserrat SemiBold" panose="000007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SG" sz="140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2</m:t>
                                    </m:r>
                                  </m:e>
                                  <m:sup>
                                    <m:r>
                                      <a:rPr lang="en-US" sz="1400" b="0" i="1" smtClean="0">
                                        <a:solidFill>
                                          <a:schemeClr val="bg1"/>
                                        </a:solidFill>
                                        <a:latin typeface="Cambria Math" panose="02040503050406030204" pitchFamily="18" charset="0"/>
                                      </a:rPr>
                                      <m:t>𝑘</m:t>
                                    </m:r>
                                    <m:r>
                                      <a:rPr lang="en-US" sz="1400" b="0" i="1" smtClean="0">
                                        <a:solidFill>
                                          <a:schemeClr val="bg1"/>
                                        </a:solidFill>
                                        <a:latin typeface="Cambria Math" panose="02040503050406030204" pitchFamily="18" charset="0"/>
                                      </a:rPr>
                                      <m:t>−2</m:t>
                                    </m:r>
                                  </m:sup>
                                </m:sSup>
                              </m:oMath>
                            </m:oMathPara>
                          </a14:m>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1</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665784395"/>
                      </a:ext>
                    </a:extLst>
                  </a:tr>
                  <a:tr h="370840">
                    <a:tc>
                      <a:txBody>
                        <a:bodyPr/>
                        <a:lstStyle/>
                        <a:p>
                          <a:pPr algn="ctr"/>
                          <a:r>
                            <a:rPr lang="en-US" sz="1400" dirty="0">
                              <a:solidFill>
                                <a:schemeClr val="bg1"/>
                              </a:solidFill>
                              <a:latin typeface="Montserrat SemiBold" panose="00000700000000000000" pitchFamily="2" charset="0"/>
                            </a:rPr>
                            <a:t>…</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549153208"/>
                      </a:ext>
                    </a:extLst>
                  </a:tr>
                  <a:tr h="370840">
                    <a:tc>
                      <a:txBody>
                        <a:bodyPr/>
                        <a:lstStyle/>
                        <a:p>
                          <a:pPr algn="ctr"/>
                          <a:r>
                            <a:rPr lang="en-US" sz="1400" dirty="0">
                              <a:solidFill>
                                <a:schemeClr val="bg1"/>
                              </a:solidFill>
                              <a:latin typeface="Montserrat SemiBold" panose="00000700000000000000" pitchFamily="2" charset="0"/>
                            </a:rPr>
                            <a:t>1</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2</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k – 2</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347058015"/>
                      </a:ext>
                    </a:extLst>
                  </a:tr>
                  <a:tr h="370840">
                    <a:tc>
                      <a:txBody>
                        <a:bodyPr/>
                        <a:lstStyle/>
                        <a:p>
                          <a:pPr algn="ctr"/>
                          <a:r>
                            <a:rPr lang="en-US" sz="1400" dirty="0">
                              <a:solidFill>
                                <a:schemeClr val="bg1"/>
                              </a:solidFill>
                              <a:latin typeface="Montserrat SemiBold" panose="00000700000000000000" pitchFamily="2" charset="0"/>
                            </a:rPr>
                            <a:t>0</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1</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k – 1</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435721504"/>
                      </a:ext>
                    </a:extLst>
                  </a:tr>
                </a:tbl>
              </a:graphicData>
            </a:graphic>
          </p:graphicFrame>
        </mc:Choice>
        <mc:Fallback xmlns="">
          <p:graphicFrame>
            <p:nvGraphicFramePr>
              <p:cNvPr id="2" name="Table 1">
                <a:extLst>
                  <a:ext uri="{FF2B5EF4-FFF2-40B4-BE49-F238E27FC236}">
                    <a16:creationId xmlns:a16="http://schemas.microsoft.com/office/drawing/2014/main" id="{E6216AF7-DD8F-11B9-5CD3-0E9863739B48}"/>
                  </a:ext>
                </a:extLst>
              </p:cNvPr>
              <p:cNvGraphicFramePr>
                <a:graphicFrameLocks noGrp="1"/>
              </p:cNvGraphicFramePr>
              <p:nvPr>
                <p:extLst>
                  <p:ext uri="{D42A27DB-BD31-4B8C-83A1-F6EECF244321}">
                    <p14:modId xmlns:p14="http://schemas.microsoft.com/office/powerpoint/2010/main" val="1142060355"/>
                  </p:ext>
                </p:extLst>
              </p:nvPr>
            </p:nvGraphicFramePr>
            <p:xfrm>
              <a:off x="1734780" y="1859384"/>
              <a:ext cx="5671740" cy="2225040"/>
            </p:xfrm>
            <a:graphic>
              <a:graphicData uri="http://schemas.openxmlformats.org/drawingml/2006/table">
                <a:tbl>
                  <a:tblPr firstRow="1" bandRow="1">
                    <a:tableStyleId>{A85E6CE4-1E57-481F-BD9C-CC11F544BC5D}</a:tableStyleId>
                  </a:tblPr>
                  <a:tblGrid>
                    <a:gridCol w="1890580">
                      <a:extLst>
                        <a:ext uri="{9D8B030D-6E8A-4147-A177-3AD203B41FA5}">
                          <a16:colId xmlns:a16="http://schemas.microsoft.com/office/drawing/2014/main" val="4178967878"/>
                        </a:ext>
                      </a:extLst>
                    </a:gridCol>
                    <a:gridCol w="1890580">
                      <a:extLst>
                        <a:ext uri="{9D8B030D-6E8A-4147-A177-3AD203B41FA5}">
                          <a16:colId xmlns:a16="http://schemas.microsoft.com/office/drawing/2014/main" val="2878769739"/>
                        </a:ext>
                      </a:extLst>
                    </a:gridCol>
                    <a:gridCol w="1890580">
                      <a:extLst>
                        <a:ext uri="{9D8B030D-6E8A-4147-A177-3AD203B41FA5}">
                          <a16:colId xmlns:a16="http://schemas.microsoft.com/office/drawing/2014/main" val="1117617792"/>
                        </a:ext>
                      </a:extLst>
                    </a:gridCol>
                  </a:tblGrid>
                  <a:tr h="370840">
                    <a:tc>
                      <a:txBody>
                        <a:bodyPr/>
                        <a:lstStyle/>
                        <a:p>
                          <a:pPr algn="ctr"/>
                          <a:r>
                            <a:rPr lang="en-US" sz="1400" dirty="0">
                              <a:solidFill>
                                <a:schemeClr val="bg1"/>
                              </a:solidFill>
                              <a:latin typeface="Montserrat SemiBold" panose="00000700000000000000" pitchFamily="2" charset="0"/>
                            </a:rPr>
                            <a:t>Layer</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 nodes</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Heap height</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403397460"/>
                      </a:ext>
                    </a:extLst>
                  </a:tr>
                  <a:tr h="370840">
                    <a:tc>
                      <a:txBody>
                        <a:bodyPr/>
                        <a:lstStyle/>
                        <a:p>
                          <a:pPr algn="ctr"/>
                          <a:r>
                            <a:rPr lang="en-US" sz="1400" dirty="0">
                              <a:solidFill>
                                <a:schemeClr val="bg1"/>
                              </a:solidFill>
                              <a:latin typeface="Montserrat SemiBold" panose="00000700000000000000" pitchFamily="2" charset="0"/>
                            </a:rPr>
                            <a:t>k – 1</a:t>
                          </a:r>
                          <a:endParaRPr lang="en-SG" sz="1400" dirty="0">
                            <a:solidFill>
                              <a:schemeClr val="bg1"/>
                            </a:solidFill>
                            <a:latin typeface="Montserrat SemiBold" panose="00000700000000000000" pitchFamily="2" charset="0"/>
                          </a:endParaRPr>
                        </a:p>
                      </a:txBody>
                      <a:tcPr anchor="ctr"/>
                    </a:tc>
                    <a:tc>
                      <a:txBody>
                        <a:bodyPr/>
                        <a:lstStyle/>
                        <a:p>
                          <a:endParaRPr lang="en-US"/>
                        </a:p>
                      </a:txBody>
                      <a:tcPr anchor="ctr">
                        <a:blipFill>
                          <a:blip r:embed="rId3"/>
                          <a:stretch>
                            <a:fillRect l="-100000" t="-101639" r="-100322" b="-406557"/>
                          </a:stretch>
                        </a:blipFill>
                      </a:tcPr>
                    </a:tc>
                    <a:tc>
                      <a:txBody>
                        <a:bodyPr/>
                        <a:lstStyle/>
                        <a:p>
                          <a:pPr algn="ctr"/>
                          <a:r>
                            <a:rPr lang="en-US" sz="1400" dirty="0">
                              <a:solidFill>
                                <a:schemeClr val="bg1"/>
                              </a:solidFill>
                              <a:latin typeface="Montserrat SemiBold" panose="00000700000000000000" pitchFamily="2" charset="0"/>
                            </a:rPr>
                            <a:t>0</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716640000"/>
                      </a:ext>
                    </a:extLst>
                  </a:tr>
                  <a:tr h="370840">
                    <a:tc>
                      <a:txBody>
                        <a:bodyPr/>
                        <a:lstStyle/>
                        <a:p>
                          <a:pPr algn="ctr"/>
                          <a:r>
                            <a:rPr lang="en-US" sz="1400" dirty="0">
                              <a:solidFill>
                                <a:schemeClr val="bg1"/>
                              </a:solidFill>
                              <a:latin typeface="Montserrat SemiBold" panose="00000700000000000000" pitchFamily="2" charset="0"/>
                            </a:rPr>
                            <a:t>k – 2</a:t>
                          </a:r>
                          <a:endParaRPr lang="en-SG" sz="1400" dirty="0">
                            <a:solidFill>
                              <a:schemeClr val="bg1"/>
                            </a:solidFill>
                            <a:latin typeface="Montserrat SemiBold" panose="00000700000000000000" pitchFamily="2" charset="0"/>
                          </a:endParaRPr>
                        </a:p>
                      </a:txBody>
                      <a:tcPr anchor="ctr"/>
                    </a:tc>
                    <a:tc>
                      <a:txBody>
                        <a:bodyPr/>
                        <a:lstStyle/>
                        <a:p>
                          <a:endParaRPr lang="en-US"/>
                        </a:p>
                      </a:txBody>
                      <a:tcPr anchor="ctr">
                        <a:blipFill>
                          <a:blip r:embed="rId3"/>
                          <a:stretch>
                            <a:fillRect l="-100000" t="-201639" r="-100322" b="-306557"/>
                          </a:stretch>
                        </a:blipFill>
                      </a:tcPr>
                    </a:tc>
                    <a:tc>
                      <a:txBody>
                        <a:bodyPr/>
                        <a:lstStyle/>
                        <a:p>
                          <a:pPr algn="ctr"/>
                          <a:r>
                            <a:rPr lang="en-US" sz="1400" dirty="0">
                              <a:solidFill>
                                <a:schemeClr val="bg1"/>
                              </a:solidFill>
                              <a:latin typeface="Montserrat SemiBold" panose="00000700000000000000" pitchFamily="2" charset="0"/>
                            </a:rPr>
                            <a:t>1</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665784395"/>
                      </a:ext>
                    </a:extLst>
                  </a:tr>
                  <a:tr h="370840">
                    <a:tc>
                      <a:txBody>
                        <a:bodyPr/>
                        <a:lstStyle/>
                        <a:p>
                          <a:pPr algn="ctr"/>
                          <a:r>
                            <a:rPr lang="en-US" sz="1400" dirty="0">
                              <a:solidFill>
                                <a:schemeClr val="bg1"/>
                              </a:solidFill>
                              <a:latin typeface="Montserrat SemiBold" panose="00000700000000000000" pitchFamily="2" charset="0"/>
                            </a:rPr>
                            <a:t>…</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549153208"/>
                      </a:ext>
                    </a:extLst>
                  </a:tr>
                  <a:tr h="370840">
                    <a:tc>
                      <a:txBody>
                        <a:bodyPr/>
                        <a:lstStyle/>
                        <a:p>
                          <a:pPr algn="ctr"/>
                          <a:r>
                            <a:rPr lang="en-US" sz="1400" dirty="0">
                              <a:solidFill>
                                <a:schemeClr val="bg1"/>
                              </a:solidFill>
                              <a:latin typeface="Montserrat SemiBold" panose="00000700000000000000" pitchFamily="2" charset="0"/>
                            </a:rPr>
                            <a:t>1</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2</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k – 2</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347058015"/>
                      </a:ext>
                    </a:extLst>
                  </a:tr>
                  <a:tr h="370840">
                    <a:tc>
                      <a:txBody>
                        <a:bodyPr/>
                        <a:lstStyle/>
                        <a:p>
                          <a:pPr algn="ctr"/>
                          <a:r>
                            <a:rPr lang="en-US" sz="1400" dirty="0">
                              <a:solidFill>
                                <a:schemeClr val="bg1"/>
                              </a:solidFill>
                              <a:latin typeface="Montserrat SemiBold" panose="00000700000000000000" pitchFamily="2" charset="0"/>
                            </a:rPr>
                            <a:t>0</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1</a:t>
                          </a:r>
                          <a:endParaRPr lang="en-SG" sz="1400" dirty="0">
                            <a:solidFill>
                              <a:schemeClr val="bg1"/>
                            </a:solidFill>
                            <a:latin typeface="Montserrat SemiBold" panose="00000700000000000000" pitchFamily="2" charset="0"/>
                          </a:endParaRPr>
                        </a:p>
                      </a:txBody>
                      <a:tcPr anchor="ctr"/>
                    </a:tc>
                    <a:tc>
                      <a:txBody>
                        <a:bodyPr/>
                        <a:lstStyle/>
                        <a:p>
                          <a:pPr algn="ctr"/>
                          <a:r>
                            <a:rPr lang="en-US" sz="1400" dirty="0">
                              <a:solidFill>
                                <a:schemeClr val="bg1"/>
                              </a:solidFill>
                              <a:latin typeface="Montserrat SemiBold" panose="00000700000000000000" pitchFamily="2" charset="0"/>
                            </a:rPr>
                            <a:t>k – 1</a:t>
                          </a:r>
                          <a:endParaRPr lang="en-SG" sz="1400" dirty="0">
                            <a:solidFill>
                              <a:schemeClr val="bg1"/>
                            </a:solidFill>
                            <a:latin typeface="Montserrat SemiBold" panose="00000700000000000000" pitchFamily="2" charset="0"/>
                          </a:endParaRPr>
                        </a:p>
                      </a:txBody>
                      <a:tcPr anchor="ctr"/>
                    </a:tc>
                    <a:extLst>
                      <a:ext uri="{0D108BD9-81ED-4DB2-BD59-A6C34878D82A}">
                        <a16:rowId xmlns:a16="http://schemas.microsoft.com/office/drawing/2014/main" val="3435721504"/>
                      </a:ext>
                    </a:extLst>
                  </a:tr>
                </a:tbl>
              </a:graphicData>
            </a:graphic>
          </p:graphicFrame>
        </mc:Fallback>
      </mc:AlternateContent>
      <mc:AlternateContent xmlns:mc="http://schemas.openxmlformats.org/markup-compatibility/2006" xmlns:a14="http://schemas.microsoft.com/office/drawing/2010/main">
        <mc:Choice Requires="a14">
          <p:sp>
            <p:nvSpPr>
              <p:cNvPr id="4" name="Google Shape;336;p36">
                <a:extLst>
                  <a:ext uri="{FF2B5EF4-FFF2-40B4-BE49-F238E27FC236}">
                    <a16:creationId xmlns:a16="http://schemas.microsoft.com/office/drawing/2014/main" id="{F664ECF0-4DF0-4DDB-3373-1D20118FF3C6}"/>
                  </a:ext>
                </a:extLst>
              </p:cNvPr>
              <p:cNvSpPr txBox="1">
                <a:spLocks/>
              </p:cNvSpPr>
              <p:nvPr/>
            </p:nvSpPr>
            <p:spPr>
              <a:xfrm>
                <a:off x="730602" y="4199123"/>
                <a:ext cx="7198648"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anose="00000700000000000000" pitchFamily="2" charset="0"/>
                    <a:cs typeface="Arial" panose="020B0604020202020204" pitchFamily="34" charset="0"/>
                  </a:rPr>
                  <a:t>Total: </a:t>
                </a:r>
                <a14:m>
                  <m:oMath xmlns:m="http://schemas.openxmlformats.org/officeDocument/2006/math">
                    <m:sSup>
                      <m:sSupPr>
                        <m:ctrlPr>
                          <a:rPr lang="en-SG" sz="180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0</m:t>
                        </m:r>
                      </m:e>
                    </m:d>
                    <m:r>
                      <a:rPr lang="en-US" sz="1800" b="0" i="1" smtClean="0">
                        <a:solidFill>
                          <a:schemeClr val="bg1"/>
                        </a:solidFill>
                        <a:latin typeface="Cambria Math" panose="02040503050406030204" pitchFamily="18" charset="0"/>
                      </a:rPr>
                      <m:t>+</m:t>
                    </m:r>
                    <m:sSup>
                      <m:sSupPr>
                        <m:ctrlPr>
                          <a:rPr lang="en-SG"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i="1">
                            <a:solidFill>
                              <a:schemeClr val="bg1"/>
                            </a:solidFill>
                            <a:latin typeface="Cambria Math" panose="02040503050406030204" pitchFamily="18" charset="0"/>
                          </a:rPr>
                          <m:t>𝑘</m:t>
                        </m:r>
                        <m:r>
                          <a:rPr lang="en-US" sz="1800" i="1">
                            <a:solidFill>
                              <a:schemeClr val="bg1"/>
                            </a:solidFill>
                            <a:latin typeface="Cambria Math" panose="02040503050406030204" pitchFamily="18" charset="0"/>
                          </a:rPr>
                          <m:t>−2</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1</m:t>
                        </m:r>
                      </m:e>
                    </m:d>
                    <m:r>
                      <a:rPr lang="en-US" sz="1800" b="0" i="1" smtClean="0">
                        <a:solidFill>
                          <a:schemeClr val="bg1"/>
                        </a:solidFill>
                        <a:latin typeface="Cambria Math" panose="02040503050406030204" pitchFamily="18" charset="0"/>
                      </a:rPr>
                      <m:t>+…+</m:t>
                    </m:r>
                    <m:sSup>
                      <m:sSupPr>
                        <m:ctrlPr>
                          <a:rPr lang="en-SG" sz="1800" i="1" smtClean="0">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1</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−2</m:t>
                        </m:r>
                      </m:e>
                    </m:d>
                    <m:r>
                      <a:rPr lang="en-US" sz="1800" b="0" i="1" smtClean="0">
                        <a:solidFill>
                          <a:schemeClr val="bg1"/>
                        </a:solidFill>
                        <a:latin typeface="Cambria Math" panose="02040503050406030204" pitchFamily="18" charset="0"/>
                      </a:rPr>
                      <m:t>+</m:t>
                    </m:r>
                    <m:sSup>
                      <m:sSupPr>
                        <m:ctrlPr>
                          <a:rPr lang="en-SG"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0</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e>
                    </m:d>
                  </m:oMath>
                </a14:m>
                <a:endParaRPr lang="en-US" sz="1800" dirty="0">
                  <a:solidFill>
                    <a:schemeClr val="bg1"/>
                  </a:solidFill>
                  <a:effectLst/>
                  <a:latin typeface="Montserrat SemiBold" panose="00000700000000000000" pitchFamily="2" charset="0"/>
                  <a:cs typeface="Arial" panose="020B0604020202020204" pitchFamily="34" charset="0"/>
                </a:endParaRPr>
              </a:p>
            </p:txBody>
          </p:sp>
        </mc:Choice>
        <mc:Fallback xmlns="">
          <p:sp>
            <p:nvSpPr>
              <p:cNvPr id="4" name="Google Shape;336;p36">
                <a:extLst>
                  <a:ext uri="{FF2B5EF4-FFF2-40B4-BE49-F238E27FC236}">
                    <a16:creationId xmlns:a16="http://schemas.microsoft.com/office/drawing/2014/main" id="{F664ECF0-4DF0-4DDB-3373-1D20118FF3C6}"/>
                  </a:ext>
                </a:extLst>
              </p:cNvPr>
              <p:cNvSpPr txBox="1">
                <a:spLocks noRot="1" noChangeAspect="1" noMove="1" noResize="1" noEditPoints="1" noAdjustHandles="1" noChangeArrowheads="1" noChangeShapeType="1" noTextEdit="1"/>
              </p:cNvSpPr>
              <p:nvPr/>
            </p:nvSpPr>
            <p:spPr>
              <a:xfrm>
                <a:off x="730602" y="4199123"/>
                <a:ext cx="7198648" cy="464100"/>
              </a:xfrm>
              <a:prstGeom prst="rect">
                <a:avLst/>
              </a:prstGeom>
              <a:blipFill>
                <a:blip r:embed="rId4"/>
                <a:stretch>
                  <a:fillRect l="-762" b="-11842"/>
                </a:stretch>
              </a:blipFill>
              <a:ln>
                <a:noFill/>
              </a:ln>
            </p:spPr>
            <p:txBody>
              <a:bodyPr/>
              <a:lstStyle/>
              <a:p>
                <a:r>
                  <a:rPr lang="en-SG">
                    <a:noFill/>
                  </a:rPr>
                  <a:t> </a:t>
                </a:r>
              </a:p>
            </p:txBody>
          </p:sp>
        </mc:Fallback>
      </mc:AlternateContent>
      <p:sp>
        <p:nvSpPr>
          <p:cNvPr id="5" name="Google Shape;336;p36">
            <a:extLst>
              <a:ext uri="{FF2B5EF4-FFF2-40B4-BE49-F238E27FC236}">
                <a16:creationId xmlns:a16="http://schemas.microsoft.com/office/drawing/2014/main" id="{18856336-A0AE-6202-F206-0123E0E1034C}"/>
              </a:ext>
            </a:extLst>
          </p:cNvPr>
          <p:cNvSpPr txBox="1">
            <a:spLocks/>
          </p:cNvSpPr>
          <p:nvPr/>
        </p:nvSpPr>
        <p:spPr>
          <a:xfrm>
            <a:off x="5491617" y="1253842"/>
            <a:ext cx="2855036" cy="464100"/>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operation: log(h)</a:t>
            </a:r>
          </a:p>
        </p:txBody>
      </p:sp>
    </p:spTree>
    <p:extLst>
      <p:ext uri="{BB962C8B-B14F-4D97-AF65-F5344CB8AC3E}">
        <p14:creationId xmlns:p14="http://schemas.microsoft.com/office/powerpoint/2010/main" val="3644602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mc:AlternateContent xmlns:mc="http://schemas.openxmlformats.org/markup-compatibility/2006" xmlns:a14="http://schemas.microsoft.com/office/drawing/2010/main">
        <mc:Choice Requires="a14">
          <p:sp>
            <p:nvSpPr>
              <p:cNvPr id="6" name="Google Shape;336;p36">
                <a:extLst>
                  <a:ext uri="{FF2B5EF4-FFF2-40B4-BE49-F238E27FC236}">
                    <a16:creationId xmlns:a16="http://schemas.microsoft.com/office/drawing/2014/main" id="{A397ABB6-61BA-5010-AE31-F785979B09CC}"/>
                  </a:ext>
                </a:extLst>
              </p:cNvPr>
              <p:cNvSpPr txBox="1">
                <a:spLocks/>
              </p:cNvSpPr>
              <p:nvPr/>
            </p:nvSpPr>
            <p:spPr>
              <a:xfrm>
                <a:off x="6260635" y="2261801"/>
                <a:ext cx="1782079" cy="464100"/>
              </a:xfrm>
              <a:prstGeom prst="rect">
                <a:avLst/>
              </a:prstGeom>
              <a:solidFill>
                <a:srgbClr val="7030A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func>
                        <m:funcPr>
                          <m:ctrlPr>
                            <a:rPr lang="en-US" sz="1800" b="0" i="1" smtClean="0">
                              <a:solidFill>
                                <a:schemeClr val="bg1"/>
                              </a:solidFill>
                              <a:latin typeface="Cambria Math" panose="02040503050406030204" pitchFamily="18" charset="0"/>
                            </a:rPr>
                          </m:ctrlPr>
                        </m:funcPr>
                        <m:fName>
                          <m:r>
                            <m:rPr>
                              <m:sty m:val="p"/>
                            </m:rPr>
                            <a:rPr lang="en-US" sz="1800" b="0" i="0" smtClean="0">
                              <a:solidFill>
                                <a:schemeClr val="bg1"/>
                              </a:solidFill>
                              <a:latin typeface="Cambria Math" panose="02040503050406030204" pitchFamily="18" charset="0"/>
                            </a:rPr>
                            <m:t>log</m:t>
                          </m:r>
                        </m:fName>
                        <m:e>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𝑛</m:t>
                              </m:r>
                            </m:e>
                          </m:d>
                        </m:e>
                      </m:func>
                    </m:oMath>
                  </m:oMathPara>
                </a14:m>
                <a:endParaRPr lang="en-US" sz="1800" dirty="0">
                  <a:solidFill>
                    <a:schemeClr val="bg1"/>
                  </a:solidFill>
                  <a:effectLst/>
                  <a:latin typeface="Montserrat SemiBold" panose="00000700000000000000" pitchFamily="2" charset="0"/>
                  <a:cs typeface="Arial" panose="020B0604020202020204" pitchFamily="34" charset="0"/>
                </a:endParaRPr>
              </a:p>
            </p:txBody>
          </p:sp>
        </mc:Choice>
        <mc:Fallback xmlns="">
          <p:sp>
            <p:nvSpPr>
              <p:cNvPr id="6" name="Google Shape;336;p36">
                <a:extLst>
                  <a:ext uri="{FF2B5EF4-FFF2-40B4-BE49-F238E27FC236}">
                    <a16:creationId xmlns:a16="http://schemas.microsoft.com/office/drawing/2014/main" id="{A397ABB6-61BA-5010-AE31-F785979B09CC}"/>
                  </a:ext>
                </a:extLst>
              </p:cNvPr>
              <p:cNvSpPr txBox="1">
                <a:spLocks noRot="1" noChangeAspect="1" noMove="1" noResize="1" noEditPoints="1" noAdjustHandles="1" noChangeArrowheads="1" noChangeShapeType="1" noTextEdit="1"/>
              </p:cNvSpPr>
              <p:nvPr/>
            </p:nvSpPr>
            <p:spPr>
              <a:xfrm>
                <a:off x="6260635" y="2261801"/>
                <a:ext cx="1782079" cy="464100"/>
              </a:xfrm>
              <a:prstGeom prst="rect">
                <a:avLst/>
              </a:prstGeom>
              <a:blipFill>
                <a:blip r:embed="rId3"/>
                <a:stretch>
                  <a:fillRect b="-1316"/>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Google Shape;336;p36">
                <a:extLst>
                  <a:ext uri="{FF2B5EF4-FFF2-40B4-BE49-F238E27FC236}">
                    <a16:creationId xmlns:a16="http://schemas.microsoft.com/office/drawing/2014/main" id="{735DD3F0-E731-13E3-1820-69FB4227AA69}"/>
                  </a:ext>
                </a:extLst>
              </p:cNvPr>
              <p:cNvSpPr txBox="1">
                <a:spLocks/>
              </p:cNvSpPr>
              <p:nvPr/>
            </p:nvSpPr>
            <p:spPr>
              <a:xfrm>
                <a:off x="714001" y="1970827"/>
                <a:ext cx="4305187" cy="984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m:t>
                      </m:r>
                      <m:nary>
                        <m:naryPr>
                          <m:chr m:val="∑"/>
                          <m:ctrlPr>
                            <a:rPr lang="en-US" sz="1800" b="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h</m:t>
                          </m:r>
                          <m:r>
                            <a:rPr lang="en-US" sz="1800" b="0" i="1" smtClean="0">
                              <a:solidFill>
                                <a:schemeClr val="bg1"/>
                              </a:solidFill>
                              <a:latin typeface="Cambria Math" panose="02040503050406030204" pitchFamily="18" charset="0"/>
                            </a:rPr>
                            <m:t>=0</m:t>
                          </m:r>
                        </m:sub>
                        <m:sup>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sup>
                        <m:e>
                          <m:f>
                            <m:fPr>
                              <m:ctrlPr>
                                <a:rPr lang="en-US" sz="1800" b="0" i="1" smtClean="0">
                                  <a:solidFill>
                                    <a:schemeClr val="bg1"/>
                                  </a:solidFill>
                                  <a:latin typeface="Cambria Math" panose="02040503050406030204" pitchFamily="18" charset="0"/>
                                </a:rPr>
                              </m:ctrlPr>
                            </m:fPr>
                            <m:num>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sup>
                              </m:sSup>
                            </m:num>
                            <m:den>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h</m:t>
                                  </m:r>
                                </m:sup>
                              </m:sSup>
                            </m:den>
                          </m:f>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h</m:t>
                              </m:r>
                            </m:e>
                          </m:d>
                        </m:e>
                      </m:nary>
                      <m:r>
                        <a:rPr lang="en-US" sz="1800" b="0" i="1" smtClean="0">
                          <a:solidFill>
                            <a:schemeClr val="bg1"/>
                          </a:solidFill>
                          <a:latin typeface="Cambria Math" panose="02040503050406030204" pitchFamily="18" charset="0"/>
                        </a:rPr>
                        <m:t>=</m:t>
                      </m:r>
                      <m:nary>
                        <m:naryPr>
                          <m:chr m:val="∑"/>
                          <m:ctrlPr>
                            <a:rPr lang="en-US" sz="1800" i="1">
                              <a:solidFill>
                                <a:schemeClr val="bg1"/>
                              </a:solidFill>
                              <a:latin typeface="Cambria Math" panose="02040503050406030204" pitchFamily="18" charset="0"/>
                            </a:rPr>
                          </m:ctrlPr>
                        </m:naryPr>
                        <m:sub>
                          <m:r>
                            <m:rPr>
                              <m:brk m:alnAt="23"/>
                            </m:rPr>
                            <a:rPr lang="en-US" sz="1800" i="1">
                              <a:solidFill>
                                <a:schemeClr val="bg1"/>
                              </a:solidFill>
                              <a:latin typeface="Cambria Math" panose="02040503050406030204" pitchFamily="18" charset="0"/>
                            </a:rPr>
                            <m:t>h</m:t>
                          </m:r>
                          <m:r>
                            <a:rPr lang="en-US" sz="1800" i="1">
                              <a:solidFill>
                                <a:schemeClr val="bg1"/>
                              </a:solidFill>
                              <a:latin typeface="Cambria Math" panose="02040503050406030204" pitchFamily="18" charset="0"/>
                            </a:rPr>
                            <m:t>=0</m:t>
                          </m:r>
                        </m:sub>
                        <m:sup>
                          <m:func>
                            <m:funcPr>
                              <m:ctrlPr>
                                <a:rPr lang="en-US" sz="1800" b="0" i="1" smtClean="0">
                                  <a:solidFill>
                                    <a:schemeClr val="bg1"/>
                                  </a:solidFill>
                                  <a:latin typeface="Cambria Math" panose="02040503050406030204" pitchFamily="18" charset="0"/>
                                </a:rPr>
                              </m:ctrlPr>
                            </m:funcPr>
                            <m:fName>
                              <m:r>
                                <m:rPr>
                                  <m:sty m:val="p"/>
                                </m:rPr>
                                <a:rPr lang="en-US" sz="1800" b="0" i="0" smtClean="0">
                                  <a:solidFill>
                                    <a:schemeClr val="bg1"/>
                                  </a:solidFill>
                                  <a:latin typeface="Cambria Math" panose="02040503050406030204" pitchFamily="18" charset="0"/>
                                </a:rPr>
                                <m:t>log</m:t>
                              </m:r>
                            </m:fName>
                            <m:e>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𝑛</m:t>
                                  </m:r>
                                </m:e>
                              </m:d>
                            </m:e>
                          </m:func>
                        </m:sup>
                        <m:e>
                          <m:f>
                            <m:fPr>
                              <m:ctrlPr>
                                <a:rPr lang="en-US" sz="1800" i="1">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𝑛</m:t>
                              </m:r>
                            </m:num>
                            <m:den>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i="1">
                                      <a:solidFill>
                                        <a:schemeClr val="bg1"/>
                                      </a:solidFill>
                                      <a:latin typeface="Cambria Math" panose="02040503050406030204" pitchFamily="18" charset="0"/>
                                    </a:rPr>
                                    <m:t>h</m:t>
                                  </m:r>
                                </m:sup>
                              </m:sSup>
                            </m:den>
                          </m:f>
                          <m:r>
                            <a:rPr lang="en-US" sz="1800" i="1">
                              <a:solidFill>
                                <a:schemeClr val="bg1"/>
                              </a:solidFill>
                              <a:latin typeface="Cambria Math" panose="02040503050406030204" pitchFamily="18" charset="0"/>
                            </a:rPr>
                            <m:t>𝑂</m:t>
                          </m:r>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h</m:t>
                              </m:r>
                            </m:e>
                          </m:d>
                        </m:e>
                      </m:nary>
                    </m:oMath>
                  </m:oMathPara>
                </a14:m>
                <a:endParaRPr lang="en-US" sz="1800" i="1" dirty="0">
                  <a:solidFill>
                    <a:schemeClr val="bg1"/>
                  </a:solidFill>
                  <a:latin typeface="Cambria Math" panose="02040503050406030204" pitchFamily="18" charset="0"/>
                </a:endParaRPr>
              </a:p>
              <a:p>
                <a:endParaRPr lang="en-US" sz="1800" b="0" dirty="0">
                  <a:solidFill>
                    <a:schemeClr val="bg1"/>
                  </a:solidFill>
                  <a:latin typeface="Montserrat SemiBold" panose="00000700000000000000" pitchFamily="2" charset="0"/>
                </a:endParaRPr>
              </a:p>
              <a:p>
                <a:endParaRPr lang="en-US" sz="1800" b="0" dirty="0">
                  <a:solidFill>
                    <a:schemeClr val="bg1"/>
                  </a:solidFill>
                  <a:latin typeface="Montserrat SemiBold" panose="00000700000000000000" pitchFamily="2" charset="0"/>
                </a:endParaRPr>
              </a:p>
              <a:p>
                <a:endParaRPr lang="en-US" sz="1800" dirty="0">
                  <a:solidFill>
                    <a:schemeClr val="bg1"/>
                  </a:solidFill>
                  <a:effectLst/>
                  <a:latin typeface="Montserrat SemiBold" panose="00000700000000000000" pitchFamily="2" charset="0"/>
                  <a:cs typeface="Arial" panose="020B0604020202020204" pitchFamily="34" charset="0"/>
                </a:endParaRPr>
              </a:p>
              <a:p>
                <a:endParaRPr lang="en-US" sz="1800" dirty="0">
                  <a:solidFill>
                    <a:schemeClr val="bg1"/>
                  </a:solidFill>
                  <a:effectLst/>
                  <a:latin typeface="Montserrat SemiBold" panose="00000700000000000000" pitchFamily="2" charset="0"/>
                  <a:cs typeface="Arial" panose="020B0604020202020204" pitchFamily="34" charset="0"/>
                </a:endParaRPr>
              </a:p>
            </p:txBody>
          </p:sp>
        </mc:Choice>
        <mc:Fallback xmlns="">
          <p:sp>
            <p:nvSpPr>
              <p:cNvPr id="8" name="Google Shape;336;p36">
                <a:extLst>
                  <a:ext uri="{FF2B5EF4-FFF2-40B4-BE49-F238E27FC236}">
                    <a16:creationId xmlns:a16="http://schemas.microsoft.com/office/drawing/2014/main" id="{735DD3F0-E731-13E3-1820-69FB4227AA69}"/>
                  </a:ext>
                </a:extLst>
              </p:cNvPr>
              <p:cNvSpPr txBox="1">
                <a:spLocks noRot="1" noChangeAspect="1" noMove="1" noResize="1" noEditPoints="1" noAdjustHandles="1" noChangeArrowheads="1" noChangeShapeType="1" noTextEdit="1"/>
              </p:cNvSpPr>
              <p:nvPr/>
            </p:nvSpPr>
            <p:spPr>
              <a:xfrm>
                <a:off x="714001" y="1970827"/>
                <a:ext cx="4305187" cy="984052"/>
              </a:xfrm>
              <a:prstGeom prst="rect">
                <a:avLst/>
              </a:prstGeom>
              <a:blipFill>
                <a:blip r:embed="rId4"/>
                <a:stretch>
                  <a:fillRect/>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Google Shape;336;p36">
                <a:extLst>
                  <a:ext uri="{FF2B5EF4-FFF2-40B4-BE49-F238E27FC236}">
                    <a16:creationId xmlns:a16="http://schemas.microsoft.com/office/drawing/2014/main" id="{F09C67D2-986A-37C7-2E70-D598E850D8F7}"/>
                  </a:ext>
                </a:extLst>
              </p:cNvPr>
              <p:cNvSpPr txBox="1">
                <a:spLocks/>
              </p:cNvSpPr>
              <p:nvPr/>
            </p:nvSpPr>
            <p:spPr>
              <a:xfrm>
                <a:off x="713999" y="1372282"/>
                <a:ext cx="7328715" cy="464100"/>
              </a:xfrm>
              <a:prstGeom prst="rect">
                <a:avLst/>
              </a:prstGeom>
              <a:solidFill>
                <a:srgbClr val="00763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anose="00000700000000000000" pitchFamily="2" charset="0"/>
                    <a:cs typeface="Arial" panose="020B0604020202020204" pitchFamily="34" charset="0"/>
                  </a:rPr>
                  <a:t>Total: </a:t>
                </a:r>
                <a14:m>
                  <m:oMath xmlns:m="http://schemas.openxmlformats.org/officeDocument/2006/math">
                    <m:sSup>
                      <m:sSupPr>
                        <m:ctrlPr>
                          <a:rPr lang="en-SG" sz="180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0</m:t>
                        </m:r>
                      </m:e>
                    </m:d>
                    <m:r>
                      <a:rPr lang="en-US" sz="1800" b="0" i="1" smtClean="0">
                        <a:solidFill>
                          <a:schemeClr val="bg1"/>
                        </a:solidFill>
                        <a:latin typeface="Cambria Math" panose="02040503050406030204" pitchFamily="18" charset="0"/>
                      </a:rPr>
                      <m:t>+</m:t>
                    </m:r>
                    <m:sSup>
                      <m:sSupPr>
                        <m:ctrlPr>
                          <a:rPr lang="en-SG"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i="1">
                            <a:solidFill>
                              <a:schemeClr val="bg1"/>
                            </a:solidFill>
                            <a:latin typeface="Cambria Math" panose="02040503050406030204" pitchFamily="18" charset="0"/>
                          </a:rPr>
                          <m:t>𝑘</m:t>
                        </m:r>
                        <m:r>
                          <a:rPr lang="en-US" sz="1800" i="1">
                            <a:solidFill>
                              <a:schemeClr val="bg1"/>
                            </a:solidFill>
                            <a:latin typeface="Cambria Math" panose="02040503050406030204" pitchFamily="18" charset="0"/>
                          </a:rPr>
                          <m:t>−2</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1</m:t>
                        </m:r>
                      </m:e>
                    </m:d>
                    <m:r>
                      <a:rPr lang="en-US" sz="1800" b="0" i="1" smtClean="0">
                        <a:solidFill>
                          <a:schemeClr val="bg1"/>
                        </a:solidFill>
                        <a:latin typeface="Cambria Math" panose="02040503050406030204" pitchFamily="18" charset="0"/>
                      </a:rPr>
                      <m:t>+…+</m:t>
                    </m:r>
                    <m:sSup>
                      <m:sSupPr>
                        <m:ctrlPr>
                          <a:rPr lang="en-SG" sz="1800" i="1" smtClean="0">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1</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−2</m:t>
                        </m:r>
                      </m:e>
                    </m:d>
                    <m:r>
                      <a:rPr lang="en-US" sz="1800" b="0" i="1" smtClean="0">
                        <a:solidFill>
                          <a:schemeClr val="bg1"/>
                        </a:solidFill>
                        <a:latin typeface="Cambria Math" panose="02040503050406030204" pitchFamily="18" charset="0"/>
                      </a:rPr>
                      <m:t>+</m:t>
                    </m:r>
                    <m:sSup>
                      <m:sSupPr>
                        <m:ctrlPr>
                          <a:rPr lang="en-SG"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b="0" i="1" smtClean="0">
                            <a:solidFill>
                              <a:schemeClr val="bg1"/>
                            </a:solidFill>
                            <a:latin typeface="Cambria Math" panose="02040503050406030204" pitchFamily="18" charset="0"/>
                          </a:rPr>
                          <m:t>0</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𝑘</m:t>
                        </m:r>
                        <m:r>
                          <a:rPr lang="en-US" sz="1800" b="0" i="1" smtClean="0">
                            <a:solidFill>
                              <a:schemeClr val="bg1"/>
                            </a:solidFill>
                            <a:latin typeface="Cambria Math" panose="02040503050406030204" pitchFamily="18" charset="0"/>
                          </a:rPr>
                          <m:t>−1</m:t>
                        </m:r>
                      </m:e>
                    </m:d>
                  </m:oMath>
                </a14:m>
                <a:endParaRPr lang="en-US" sz="1800" dirty="0">
                  <a:solidFill>
                    <a:schemeClr val="bg1"/>
                  </a:solidFill>
                  <a:effectLst/>
                  <a:latin typeface="Montserrat SemiBold" panose="00000700000000000000" pitchFamily="2" charset="0"/>
                  <a:cs typeface="Arial" panose="020B0604020202020204" pitchFamily="34" charset="0"/>
                </a:endParaRPr>
              </a:p>
            </p:txBody>
          </p:sp>
        </mc:Choice>
        <mc:Fallback xmlns="">
          <p:sp>
            <p:nvSpPr>
              <p:cNvPr id="9" name="Google Shape;336;p36">
                <a:extLst>
                  <a:ext uri="{FF2B5EF4-FFF2-40B4-BE49-F238E27FC236}">
                    <a16:creationId xmlns:a16="http://schemas.microsoft.com/office/drawing/2014/main" id="{F09C67D2-986A-37C7-2E70-D598E850D8F7}"/>
                  </a:ext>
                </a:extLst>
              </p:cNvPr>
              <p:cNvSpPr txBox="1">
                <a:spLocks noRot="1" noChangeAspect="1" noMove="1" noResize="1" noEditPoints="1" noAdjustHandles="1" noChangeArrowheads="1" noChangeShapeType="1" noTextEdit="1"/>
              </p:cNvSpPr>
              <p:nvPr/>
            </p:nvSpPr>
            <p:spPr>
              <a:xfrm>
                <a:off x="713999" y="1372282"/>
                <a:ext cx="7328715" cy="464100"/>
              </a:xfrm>
              <a:prstGeom prst="rect">
                <a:avLst/>
              </a:prstGeom>
              <a:blipFill>
                <a:blip r:embed="rId5"/>
                <a:stretch>
                  <a:fillRect l="-666" b="-13158"/>
                </a:stretch>
              </a:blipFill>
              <a:ln>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F957C63-FB15-757A-077E-BA87634B8676}"/>
                  </a:ext>
                </a:extLst>
              </p:cNvPr>
              <p:cNvSpPr txBox="1"/>
              <p:nvPr/>
            </p:nvSpPr>
            <p:spPr>
              <a:xfrm>
                <a:off x="6939760" y="3151321"/>
                <a:ext cx="1102954" cy="679994"/>
              </a:xfrm>
              <a:prstGeom prst="rect">
                <a:avLst/>
              </a:prstGeom>
              <a:solidFill>
                <a:srgbClr val="0070C0"/>
              </a:solid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1400" i="1" smtClean="0">
                              <a:solidFill>
                                <a:schemeClr val="bg1"/>
                              </a:solidFill>
                              <a:latin typeface="Cambria Math" panose="02040503050406030204" pitchFamily="18" charset="0"/>
                            </a:rPr>
                          </m:ctrlPr>
                        </m:naryPr>
                        <m:sub>
                          <m:r>
                            <a:rPr lang="en-US" sz="1400" b="0" i="1" smtClean="0">
                              <a:solidFill>
                                <a:schemeClr val="bg1"/>
                              </a:solidFill>
                              <a:latin typeface="Cambria Math" panose="02040503050406030204" pitchFamily="18" charset="0"/>
                            </a:rPr>
                            <m:t>𝑛</m:t>
                          </m:r>
                          <m:r>
                            <a:rPr lang="en-US" sz="1400" i="1">
                              <a:solidFill>
                                <a:schemeClr val="bg1"/>
                              </a:solidFill>
                              <a:latin typeface="Cambria Math" panose="02040503050406030204" pitchFamily="18" charset="0"/>
                            </a:rPr>
                            <m:t>=0</m:t>
                          </m:r>
                        </m:sub>
                        <m:sup>
                          <m:r>
                            <a:rPr lang="en-US" sz="1400" i="1" smtClean="0">
                              <a:solidFill>
                                <a:schemeClr val="bg1"/>
                              </a:solidFill>
                              <a:latin typeface="Cambria Math" panose="02040503050406030204" pitchFamily="18" charset="0"/>
                              <a:ea typeface="Cambria Math" panose="02040503050406030204" pitchFamily="18" charset="0"/>
                            </a:rPr>
                            <m:t>∞</m:t>
                          </m:r>
                        </m:sup>
                        <m:e>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𝑛</m:t>
                              </m:r>
                            </m:num>
                            <m:den>
                              <m:sSup>
                                <m:sSupPr>
                                  <m:ctrlPr>
                                    <a:rPr lang="en-US" sz="1400" i="1">
                                      <a:solidFill>
                                        <a:schemeClr val="bg1"/>
                                      </a:solidFill>
                                      <a:latin typeface="Cambria Math" panose="02040503050406030204" pitchFamily="18" charset="0"/>
                                    </a:rPr>
                                  </m:ctrlPr>
                                </m:sSupPr>
                                <m:e>
                                  <m:r>
                                    <a:rPr lang="en-US" sz="1400" i="1">
                                      <a:solidFill>
                                        <a:schemeClr val="bg1"/>
                                      </a:solidFill>
                                      <a:latin typeface="Cambria Math" panose="02040503050406030204" pitchFamily="18" charset="0"/>
                                    </a:rPr>
                                    <m:t>2</m:t>
                                  </m:r>
                                </m:e>
                                <m:sup>
                                  <m:r>
                                    <a:rPr lang="en-US" sz="1400" b="0" i="1" smtClean="0">
                                      <a:solidFill>
                                        <a:schemeClr val="bg1"/>
                                      </a:solidFill>
                                      <a:latin typeface="Cambria Math" panose="02040503050406030204" pitchFamily="18" charset="0"/>
                                    </a:rPr>
                                    <m:t>𝑛</m:t>
                                  </m:r>
                                </m:sup>
                              </m:sSup>
                            </m:den>
                          </m:f>
                        </m:e>
                      </m:nary>
                      <m:r>
                        <a:rPr lang="en-US" sz="1400" b="0" i="1" smtClean="0">
                          <a:solidFill>
                            <a:schemeClr val="bg1"/>
                          </a:solidFill>
                          <a:latin typeface="Cambria Math" panose="02040503050406030204" pitchFamily="18" charset="0"/>
                        </a:rPr>
                        <m:t>=2</m:t>
                      </m:r>
                    </m:oMath>
                  </m:oMathPara>
                </a14:m>
                <a:endParaRPr lang="en-SG" dirty="0"/>
              </a:p>
            </p:txBody>
          </p:sp>
        </mc:Choice>
        <mc:Fallback xmlns="">
          <p:sp>
            <p:nvSpPr>
              <p:cNvPr id="11" name="TextBox 10">
                <a:extLst>
                  <a:ext uri="{FF2B5EF4-FFF2-40B4-BE49-F238E27FC236}">
                    <a16:creationId xmlns:a16="http://schemas.microsoft.com/office/drawing/2014/main" id="{1F957C63-FB15-757A-077E-BA87634B8676}"/>
                  </a:ext>
                </a:extLst>
              </p:cNvPr>
              <p:cNvSpPr txBox="1">
                <a:spLocks noRot="1" noChangeAspect="1" noMove="1" noResize="1" noEditPoints="1" noAdjustHandles="1" noChangeArrowheads="1" noChangeShapeType="1" noTextEdit="1"/>
              </p:cNvSpPr>
              <p:nvPr/>
            </p:nvSpPr>
            <p:spPr>
              <a:xfrm>
                <a:off x="6939760" y="3151321"/>
                <a:ext cx="1102954" cy="679994"/>
              </a:xfrm>
              <a:prstGeom prst="rect">
                <a:avLst/>
              </a:prstGeom>
              <a:blipFill>
                <a:blip r:embed="rId6"/>
                <a:stretch>
                  <a:fillRect/>
                </a:stretch>
              </a:blipFill>
            </p:spPr>
            <p:txBody>
              <a:bodyPr/>
              <a:lstStyle/>
              <a:p>
                <a:r>
                  <a:rPr lang="en-SG">
                    <a:noFill/>
                  </a:rPr>
                  <a:t> </a:t>
                </a:r>
              </a:p>
            </p:txBody>
          </p:sp>
        </mc:Fallback>
      </mc:AlternateContent>
      <p:sp>
        <p:nvSpPr>
          <p:cNvPr id="12" name="Google Shape;336;p36">
            <a:extLst>
              <a:ext uri="{FF2B5EF4-FFF2-40B4-BE49-F238E27FC236}">
                <a16:creationId xmlns:a16="http://schemas.microsoft.com/office/drawing/2014/main" id="{208512EE-CC87-D6C1-1C44-268F02BCB1C9}"/>
              </a:ext>
            </a:extLst>
          </p:cNvPr>
          <p:cNvSpPr txBox="1">
            <a:spLocks/>
          </p:cNvSpPr>
          <p:nvPr/>
        </p:nvSpPr>
        <p:spPr>
          <a:xfrm>
            <a:off x="3969687" y="624400"/>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highlight>
                  <a:srgbClr val="00682F"/>
                </a:highlight>
                <a:latin typeface="Montserrat SemiBold" pitchFamily="2" charset="0"/>
              </a:rPr>
              <a:t>Unsorted list -&gt; Heap</a:t>
            </a:r>
            <a:r>
              <a:rPr lang="en-US" sz="1800" dirty="0">
                <a:latin typeface="Montserrat SemiBold" pitchFamily="2" charset="0"/>
              </a:rPr>
              <a:t> -&gt; Sorted list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3BE6FB-7D31-55AE-B5B5-718EC306BF8A}"/>
                  </a:ext>
                </a:extLst>
              </p:cNvPr>
              <p:cNvSpPr txBox="1"/>
              <p:nvPr/>
            </p:nvSpPr>
            <p:spPr>
              <a:xfrm>
                <a:off x="640382" y="2999292"/>
                <a:ext cx="4452424"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𝑛</m:t>
                          </m:r>
                          <m:nary>
                            <m:naryPr>
                              <m:chr m:val="∑"/>
                              <m:ctrlPr>
                                <a:rPr lang="en-US" sz="1800" i="1">
                                  <a:solidFill>
                                    <a:schemeClr val="bg1"/>
                                  </a:solidFill>
                                  <a:latin typeface="Cambria Math" panose="02040503050406030204" pitchFamily="18" charset="0"/>
                                </a:rPr>
                              </m:ctrlPr>
                            </m:naryPr>
                            <m:sub>
                              <m:r>
                                <m:rPr>
                                  <m:brk m:alnAt="23"/>
                                </m:rPr>
                                <a:rPr lang="en-US" sz="1800" i="1">
                                  <a:solidFill>
                                    <a:schemeClr val="bg1"/>
                                  </a:solidFill>
                                  <a:latin typeface="Cambria Math" panose="02040503050406030204" pitchFamily="18" charset="0"/>
                                </a:rPr>
                                <m:t>h</m:t>
                              </m:r>
                              <m:r>
                                <a:rPr lang="en-US" sz="1800" i="1">
                                  <a:solidFill>
                                    <a:schemeClr val="bg1"/>
                                  </a:solidFill>
                                  <a:latin typeface="Cambria Math" panose="02040503050406030204" pitchFamily="18" charset="0"/>
                                </a:rPr>
                                <m:t>=0</m:t>
                              </m:r>
                            </m:sub>
                            <m:sup>
                              <m:func>
                                <m:funcPr>
                                  <m:ctrlPr>
                                    <a:rPr lang="en-US" sz="1800" i="1">
                                      <a:solidFill>
                                        <a:schemeClr val="bg1"/>
                                      </a:solidFill>
                                      <a:latin typeface="Cambria Math" panose="02040503050406030204" pitchFamily="18" charset="0"/>
                                    </a:rPr>
                                  </m:ctrlPr>
                                </m:funcPr>
                                <m:fName>
                                  <m:r>
                                    <m:rPr>
                                      <m:sty m:val="p"/>
                                    </m:rPr>
                                    <a:rPr lang="en-US" sz="1800">
                                      <a:solidFill>
                                        <a:schemeClr val="bg1"/>
                                      </a:solidFill>
                                      <a:latin typeface="Cambria Math" panose="02040503050406030204" pitchFamily="18" charset="0"/>
                                    </a:rPr>
                                    <m:t>log</m:t>
                                  </m:r>
                                </m:fName>
                                <m:e>
                                  <m:d>
                                    <m:dPr>
                                      <m:ctrlPr>
                                        <a:rPr lang="en-US" sz="1800" i="1">
                                          <a:solidFill>
                                            <a:schemeClr val="bg1"/>
                                          </a:solidFill>
                                          <a:latin typeface="Cambria Math" panose="02040503050406030204" pitchFamily="18" charset="0"/>
                                        </a:rPr>
                                      </m:ctrlPr>
                                    </m:dPr>
                                    <m:e>
                                      <m:r>
                                        <a:rPr lang="en-US" sz="1800" i="1">
                                          <a:solidFill>
                                            <a:schemeClr val="bg1"/>
                                          </a:solidFill>
                                          <a:latin typeface="Cambria Math" panose="02040503050406030204" pitchFamily="18" charset="0"/>
                                        </a:rPr>
                                        <m:t>𝑛</m:t>
                                      </m:r>
                                    </m:e>
                                  </m:d>
                                </m:e>
                              </m:func>
                            </m:sup>
                            <m:e>
                              <m:f>
                                <m:fPr>
                                  <m:ctrlPr>
                                    <a:rPr lang="en-US" sz="1800" i="1">
                                      <a:solidFill>
                                        <a:schemeClr val="bg1"/>
                                      </a:solidFill>
                                      <a:latin typeface="Cambria Math" panose="02040503050406030204" pitchFamily="18" charset="0"/>
                                    </a:rPr>
                                  </m:ctrlPr>
                                </m:fPr>
                                <m:num>
                                  <m:r>
                                    <a:rPr lang="en-US" sz="1800" b="0" i="1" smtClean="0">
                                      <a:solidFill>
                                        <a:schemeClr val="bg1"/>
                                      </a:solidFill>
                                      <a:latin typeface="Cambria Math" panose="02040503050406030204" pitchFamily="18" charset="0"/>
                                    </a:rPr>
                                    <m:t>h</m:t>
                                  </m:r>
                                </m:num>
                                <m:den>
                                  <m:sSup>
                                    <m:sSupPr>
                                      <m:ctrlPr>
                                        <a:rPr lang="en-US" sz="1800" i="1">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rPr>
                                        <m:t>2</m:t>
                                      </m:r>
                                    </m:e>
                                    <m:sup>
                                      <m:r>
                                        <a:rPr lang="en-US" sz="1800" i="1">
                                          <a:solidFill>
                                            <a:schemeClr val="bg1"/>
                                          </a:solidFill>
                                          <a:latin typeface="Cambria Math" panose="02040503050406030204" pitchFamily="18" charset="0"/>
                                        </a:rPr>
                                        <m:t>h</m:t>
                                      </m:r>
                                    </m:sup>
                                  </m:sSup>
                                </m:den>
                              </m:f>
                            </m:e>
                          </m:nary>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2</m:t>
                          </m:r>
                          <m:r>
                            <a:rPr lang="en-US" sz="1800" b="0" i="1" smtClean="0">
                              <a:solidFill>
                                <a:schemeClr val="bg1"/>
                              </a:solidFill>
                              <a:latin typeface="Cambria Math" panose="02040503050406030204" pitchFamily="18" charset="0"/>
                            </a:rPr>
                            <m:t>𝑛</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𝑂</m:t>
                      </m:r>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𝑛</m:t>
                          </m:r>
                        </m:e>
                      </m:d>
                    </m:oMath>
                  </m:oMathPara>
                </a14:m>
                <a:endParaRPr lang="en-US" sz="1800" b="0" dirty="0">
                  <a:solidFill>
                    <a:schemeClr val="bg1"/>
                  </a:solidFill>
                  <a:latin typeface="Montserrat SemiBold" panose="00000700000000000000" pitchFamily="2" charset="0"/>
                </a:endParaRPr>
              </a:p>
            </p:txBody>
          </p:sp>
        </mc:Choice>
        <mc:Fallback xmlns="">
          <p:sp>
            <p:nvSpPr>
              <p:cNvPr id="14" name="TextBox 13">
                <a:extLst>
                  <a:ext uri="{FF2B5EF4-FFF2-40B4-BE49-F238E27FC236}">
                    <a16:creationId xmlns:a16="http://schemas.microsoft.com/office/drawing/2014/main" id="{843BE6FB-7D31-55AE-B5B5-718EC306BF8A}"/>
                  </a:ext>
                </a:extLst>
              </p:cNvPr>
              <p:cNvSpPr txBox="1">
                <a:spLocks noRot="1" noChangeAspect="1" noMove="1" noResize="1" noEditPoints="1" noAdjustHandles="1" noChangeArrowheads="1" noChangeShapeType="1" noTextEdit="1"/>
              </p:cNvSpPr>
              <p:nvPr/>
            </p:nvSpPr>
            <p:spPr>
              <a:xfrm>
                <a:off x="640382" y="2999292"/>
                <a:ext cx="4452424" cy="984052"/>
              </a:xfrm>
              <a:prstGeom prst="rect">
                <a:avLst/>
              </a:prstGeom>
              <a:blipFill>
                <a:blip r:embed="rId7"/>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44924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animBg="1"/>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HeapSort</a:t>
            </a:r>
            <a:endParaRPr dirty="0"/>
          </a:p>
        </p:txBody>
      </p:sp>
      <p:sp>
        <p:nvSpPr>
          <p:cNvPr id="12" name="Google Shape;336;p36">
            <a:extLst>
              <a:ext uri="{FF2B5EF4-FFF2-40B4-BE49-F238E27FC236}">
                <a16:creationId xmlns:a16="http://schemas.microsoft.com/office/drawing/2014/main" id="{208512EE-CC87-D6C1-1C44-268F02BCB1C9}"/>
              </a:ext>
            </a:extLst>
          </p:cNvPr>
          <p:cNvSpPr txBox="1">
            <a:spLocks/>
          </p:cNvSpPr>
          <p:nvPr/>
        </p:nvSpPr>
        <p:spPr>
          <a:xfrm>
            <a:off x="2442388" y="1352388"/>
            <a:ext cx="4259224" cy="472205"/>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Unsorted list -&gt; Heap -&gt; Sorted list</a:t>
            </a:r>
          </a:p>
        </p:txBody>
      </p:sp>
      <p:sp>
        <p:nvSpPr>
          <p:cNvPr id="2" name="Google Shape;336;p36">
            <a:extLst>
              <a:ext uri="{FF2B5EF4-FFF2-40B4-BE49-F238E27FC236}">
                <a16:creationId xmlns:a16="http://schemas.microsoft.com/office/drawing/2014/main" id="{9A29A9E0-411D-72F4-2C7D-23D15DCADD90}"/>
              </a:ext>
            </a:extLst>
          </p:cNvPr>
          <p:cNvSpPr txBox="1">
            <a:spLocks/>
          </p:cNvSpPr>
          <p:nvPr/>
        </p:nvSpPr>
        <p:spPr>
          <a:xfrm>
            <a:off x="2442388" y="1905860"/>
            <a:ext cx="2624871" cy="464100"/>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anose="00000700000000000000" pitchFamily="2" charset="0"/>
                <a:cs typeface="Arial" panose="020B0604020202020204" pitchFamily="34" charset="0"/>
              </a:rPr>
              <a:t>Runtime: O(n)</a:t>
            </a:r>
            <a:endParaRPr lang="en-US" sz="1800" dirty="0">
              <a:solidFill>
                <a:schemeClr val="bg1"/>
              </a:solidFill>
              <a:effectLst/>
              <a:latin typeface="Montserrat SemiBold" panose="00000700000000000000" pitchFamily="2" charset="0"/>
              <a:cs typeface="Arial" panose="020B0604020202020204" pitchFamily="34" charset="0"/>
            </a:endParaRPr>
          </a:p>
        </p:txBody>
      </p:sp>
      <p:sp>
        <p:nvSpPr>
          <p:cNvPr id="3" name="Google Shape;336;p36">
            <a:extLst>
              <a:ext uri="{FF2B5EF4-FFF2-40B4-BE49-F238E27FC236}">
                <a16:creationId xmlns:a16="http://schemas.microsoft.com/office/drawing/2014/main" id="{8B21AA65-3BCC-45C6-E11E-FC852DE955CB}"/>
              </a:ext>
            </a:extLst>
          </p:cNvPr>
          <p:cNvSpPr txBox="1">
            <a:spLocks/>
          </p:cNvSpPr>
          <p:nvPr/>
        </p:nvSpPr>
        <p:spPr>
          <a:xfrm>
            <a:off x="4159534" y="2451227"/>
            <a:ext cx="2542078" cy="464100"/>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anose="00000700000000000000" pitchFamily="2" charset="0"/>
                <a:cs typeface="Arial" panose="020B0604020202020204" pitchFamily="34" charset="0"/>
              </a:rPr>
              <a:t>Runtime: O(n log n)</a:t>
            </a:r>
            <a:endParaRPr lang="en-US" sz="1800" dirty="0">
              <a:solidFill>
                <a:schemeClr val="bg1"/>
              </a:solidFill>
              <a:effectLst/>
              <a:latin typeface="Montserrat SemiBold" panose="00000700000000000000" pitchFamily="2" charset="0"/>
              <a:cs typeface="Arial" panose="020B0604020202020204" pitchFamily="34" charset="0"/>
            </a:endParaRPr>
          </a:p>
        </p:txBody>
      </p:sp>
      <p:sp>
        <p:nvSpPr>
          <p:cNvPr id="4" name="Google Shape;336;p36">
            <a:extLst>
              <a:ext uri="{FF2B5EF4-FFF2-40B4-BE49-F238E27FC236}">
                <a16:creationId xmlns:a16="http://schemas.microsoft.com/office/drawing/2014/main" id="{57A359E5-88A8-C43D-CEF3-E099D002E316}"/>
              </a:ext>
            </a:extLst>
          </p:cNvPr>
          <p:cNvSpPr txBox="1">
            <a:spLocks/>
          </p:cNvSpPr>
          <p:nvPr/>
        </p:nvSpPr>
        <p:spPr>
          <a:xfrm>
            <a:off x="2442387" y="2996594"/>
            <a:ext cx="4259225" cy="464100"/>
          </a:xfrm>
          <a:prstGeom prst="rect">
            <a:avLst/>
          </a:prstGeom>
          <a:solidFill>
            <a:srgbClr val="00682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anose="00000700000000000000" pitchFamily="2" charset="0"/>
                <a:cs typeface="Arial" panose="020B0604020202020204" pitchFamily="34" charset="0"/>
              </a:rPr>
              <a:t>Runtime: O(n log n)</a:t>
            </a:r>
            <a:endParaRPr lang="en-US" sz="1800" dirty="0">
              <a:solidFill>
                <a:schemeClr val="bg1"/>
              </a:solidFill>
              <a:effectLst/>
              <a:latin typeface="Montserrat SemiBold" panose="00000700000000000000" pitchFamily="2" charset="0"/>
              <a:cs typeface="Arial" panose="020B0604020202020204" pitchFamily="34" charset="0"/>
            </a:endParaRPr>
          </a:p>
        </p:txBody>
      </p:sp>
      <p:sp>
        <p:nvSpPr>
          <p:cNvPr id="5" name="Google Shape;336;p36">
            <a:extLst>
              <a:ext uri="{FF2B5EF4-FFF2-40B4-BE49-F238E27FC236}">
                <a16:creationId xmlns:a16="http://schemas.microsoft.com/office/drawing/2014/main" id="{15ED2060-2D95-A8F3-66B3-A7863584EE9C}"/>
              </a:ext>
            </a:extLst>
          </p:cNvPr>
          <p:cNvSpPr txBox="1">
            <a:spLocks/>
          </p:cNvSpPr>
          <p:nvPr/>
        </p:nvSpPr>
        <p:spPr>
          <a:xfrm>
            <a:off x="844946" y="3703029"/>
            <a:ext cx="7451407" cy="768597"/>
          </a:xfrm>
          <a:prstGeom prst="rect">
            <a:avLst/>
          </a:prstGeom>
          <a:solidFill>
            <a:srgbClr val="7030A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anose="00000700000000000000" pitchFamily="2" charset="0"/>
                <a:cs typeface="Arial" panose="020B0604020202020204" pitchFamily="34" charset="0"/>
              </a:rPr>
              <a:t>Properties: In-place, not stable, fast (Quick &gt; Heap &gt; Merge)</a:t>
            </a:r>
          </a:p>
          <a:p>
            <a:pPr algn="ctr"/>
            <a:r>
              <a:rPr lang="en-US" sz="1800" dirty="0">
                <a:solidFill>
                  <a:schemeClr val="bg1"/>
                </a:solidFill>
                <a:effectLst/>
                <a:latin typeface="Montserrat SemiBold" panose="00000700000000000000" pitchFamily="2" charset="0"/>
                <a:cs typeface="Arial" panose="020B0604020202020204" pitchFamily="34" charset="0"/>
              </a:rPr>
              <a:t>Always takes O(n log n), no matter the input</a:t>
            </a:r>
          </a:p>
        </p:txBody>
      </p:sp>
    </p:spTree>
    <p:extLst>
      <p:ext uri="{BB962C8B-B14F-4D97-AF65-F5344CB8AC3E}">
        <p14:creationId xmlns:p14="http://schemas.microsoft.com/office/powerpoint/2010/main" val="720316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Tutorial Problems</a:t>
            </a:r>
            <a:endParaRPr sz="4800" dirty="0">
              <a:solidFill>
                <a:schemeClr val="lt1"/>
              </a:solidFill>
            </a:endParaRPr>
          </a:p>
        </p:txBody>
      </p:sp>
      <p:sp>
        <p:nvSpPr>
          <p:cNvPr id="380" name="Google Shape;380;p39"/>
          <p:cNvSpPr txBox="1">
            <a:spLocks noGrp="1"/>
          </p:cNvSpPr>
          <p:nvPr>
            <p:ph type="subTitle" idx="1"/>
          </p:nvPr>
        </p:nvSpPr>
        <p:spPr>
          <a:xfrm>
            <a:off x="3081025" y="2748544"/>
            <a:ext cx="2981400"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Priority Queue!</a:t>
            </a: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270416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4013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There are situations where, given a data set containing n unique elements, we want to know the top k highest value elements. A possible solution is to store all n elements first, sort the data set in O(n log n), then report the right-most k elements. This works, but we can do better.</a:t>
            </a:r>
          </a:p>
        </p:txBody>
      </p:sp>
    </p:spTree>
    <p:extLst>
      <p:ext uri="{BB962C8B-B14F-4D97-AF65-F5344CB8AC3E}">
        <p14:creationId xmlns:p14="http://schemas.microsoft.com/office/powerpoint/2010/main" val="1665819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D77D69C-B40E-4A10-A5DA-189E71A06A7F}"/>
              </a:ext>
            </a:extLst>
          </p:cNvPr>
          <p:cNvSpPr/>
          <p:nvPr/>
        </p:nvSpPr>
        <p:spPr>
          <a:xfrm>
            <a:off x="900114" y="2181225"/>
            <a:ext cx="1811335" cy="31432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4013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Design a data structure that supports the following operation better than O(n log n):</a:t>
            </a:r>
          </a:p>
          <a:p>
            <a:endParaRPr lang="en-US" sz="1800" dirty="0">
              <a:latin typeface="Montserrat SemiBold" pitchFamily="2" charset="0"/>
            </a:endParaRPr>
          </a:p>
          <a:p>
            <a:r>
              <a:rPr lang="en-US" sz="1800" dirty="0">
                <a:latin typeface="Montserrat SemiBold" pitchFamily="2" charset="0"/>
              </a:rPr>
              <a:t>•  </a:t>
            </a:r>
            <a:r>
              <a:rPr lang="en-US" sz="1800" dirty="0" err="1">
                <a:latin typeface="Consolas" panose="020B0609020204030204" pitchFamily="49" charset="0"/>
                <a:ea typeface="Roboto Mono" panose="00000009000000000000" pitchFamily="49" charset="0"/>
              </a:rPr>
              <a:t>getKLargest</a:t>
            </a:r>
            <a:r>
              <a:rPr lang="en-US" sz="1800" dirty="0">
                <a:latin typeface="Consolas" panose="020B0609020204030204" pitchFamily="49" charset="0"/>
                <a:ea typeface="Roboto Mono" panose="00000009000000000000" pitchFamily="49" charset="0"/>
              </a:rPr>
              <a:t>() </a:t>
            </a:r>
            <a:r>
              <a:rPr lang="en-US" sz="1800" dirty="0">
                <a:latin typeface="Montserrat SemiBold" pitchFamily="2" charset="0"/>
              </a:rPr>
              <a:t>: returns the top k highest value elements in</a:t>
            </a:r>
          </a:p>
          <a:p>
            <a:r>
              <a:rPr lang="en-US" sz="1800" dirty="0">
                <a:latin typeface="Montserrat SemiBold" pitchFamily="2" charset="0"/>
              </a:rPr>
              <a:t> 		    the data set</a:t>
            </a:r>
          </a:p>
        </p:txBody>
      </p:sp>
    </p:spTree>
    <p:extLst>
      <p:ext uri="{BB962C8B-B14F-4D97-AF65-F5344CB8AC3E}">
        <p14:creationId xmlns:p14="http://schemas.microsoft.com/office/powerpoint/2010/main" val="96148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D77D69C-B40E-4A10-A5DA-189E71A06A7F}"/>
              </a:ext>
            </a:extLst>
          </p:cNvPr>
          <p:cNvSpPr/>
          <p:nvPr/>
        </p:nvSpPr>
        <p:spPr>
          <a:xfrm>
            <a:off x="900114" y="2181225"/>
            <a:ext cx="1811335" cy="31432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4013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Design a data structure that supports the following operation better than O(n log n):</a:t>
            </a:r>
          </a:p>
          <a:p>
            <a:endParaRPr lang="en-US" sz="1800" dirty="0">
              <a:latin typeface="Montserrat SemiBold" pitchFamily="2" charset="0"/>
            </a:endParaRPr>
          </a:p>
          <a:p>
            <a:r>
              <a:rPr lang="en-US" sz="1800" dirty="0">
                <a:latin typeface="Montserrat SemiBold" pitchFamily="2" charset="0"/>
              </a:rPr>
              <a:t>•  </a:t>
            </a:r>
            <a:r>
              <a:rPr lang="en-US" sz="1800" dirty="0" err="1">
                <a:latin typeface="Consolas" panose="020B0609020204030204" pitchFamily="49" charset="0"/>
                <a:ea typeface="Roboto Mono" panose="00000009000000000000" pitchFamily="49" charset="0"/>
              </a:rPr>
              <a:t>getKLargest</a:t>
            </a:r>
            <a:r>
              <a:rPr lang="en-US" sz="1800" dirty="0">
                <a:latin typeface="Consolas" panose="020B0609020204030204" pitchFamily="49" charset="0"/>
                <a:ea typeface="Roboto Mono" panose="00000009000000000000" pitchFamily="49" charset="0"/>
              </a:rPr>
              <a:t>() </a:t>
            </a:r>
            <a:r>
              <a:rPr lang="en-US" sz="1800" dirty="0">
                <a:latin typeface="Montserrat SemiBold" pitchFamily="2" charset="0"/>
              </a:rPr>
              <a:t>: returns the top k highest value elements in</a:t>
            </a:r>
          </a:p>
          <a:p>
            <a:r>
              <a:rPr lang="en-US" sz="1800" dirty="0">
                <a:latin typeface="Montserrat SemiBold" pitchFamily="2" charset="0"/>
              </a:rPr>
              <a:t> 		    the data set</a:t>
            </a:r>
          </a:p>
        </p:txBody>
      </p:sp>
      <p:sp>
        <p:nvSpPr>
          <p:cNvPr id="8" name="Google Shape;336;p36">
            <a:extLst>
              <a:ext uri="{FF2B5EF4-FFF2-40B4-BE49-F238E27FC236}">
                <a16:creationId xmlns:a16="http://schemas.microsoft.com/office/drawing/2014/main" id="{C431029E-21B7-44B9-9EC9-B9427A068FDE}"/>
              </a:ext>
            </a:extLst>
          </p:cNvPr>
          <p:cNvSpPr txBox="1">
            <a:spLocks/>
          </p:cNvSpPr>
          <p:nvPr/>
        </p:nvSpPr>
        <p:spPr>
          <a:xfrm>
            <a:off x="1049280" y="3044790"/>
            <a:ext cx="41780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Simple method: </a:t>
            </a:r>
            <a:r>
              <a:rPr lang="en-US" sz="1800" dirty="0" err="1">
                <a:latin typeface="Montserrat SemiBold" pitchFamily="2" charset="0"/>
              </a:rPr>
              <a:t>QuickSelect</a:t>
            </a:r>
            <a:r>
              <a:rPr lang="en-US" sz="1800" dirty="0">
                <a:latin typeface="Montserrat SemiBold" pitchFamily="2" charset="0"/>
              </a:rPr>
              <a:t>!</a:t>
            </a:r>
          </a:p>
          <a:p>
            <a:r>
              <a:rPr lang="en-US" sz="1800" dirty="0">
                <a:latin typeface="Montserrat SemiBold" pitchFamily="2" charset="0"/>
              </a:rPr>
              <a:t>Perform </a:t>
            </a:r>
            <a:r>
              <a:rPr lang="en-US" sz="1800" dirty="0" err="1">
                <a:latin typeface="Montserrat SemiBold" pitchFamily="2" charset="0"/>
              </a:rPr>
              <a:t>QuickSelect</a:t>
            </a:r>
            <a:r>
              <a:rPr lang="en-US" sz="1800" dirty="0">
                <a:latin typeface="Montserrat SemiBold" pitchFamily="2" charset="0"/>
              </a:rPr>
              <a:t> to find the k</a:t>
            </a:r>
            <a:r>
              <a:rPr lang="en-US" sz="1800" baseline="30000" dirty="0">
                <a:latin typeface="Montserrat SemiBold" pitchFamily="2" charset="0"/>
              </a:rPr>
              <a:t>th</a:t>
            </a:r>
            <a:r>
              <a:rPr lang="en-US" sz="1800" dirty="0">
                <a:latin typeface="Montserrat SemiBold" pitchFamily="2" charset="0"/>
              </a:rPr>
              <a:t> largest element in the array. </a:t>
            </a:r>
          </a:p>
        </p:txBody>
      </p:sp>
      <p:sp>
        <p:nvSpPr>
          <p:cNvPr id="9" name="Google Shape;336;p36">
            <a:extLst>
              <a:ext uri="{FF2B5EF4-FFF2-40B4-BE49-F238E27FC236}">
                <a16:creationId xmlns:a16="http://schemas.microsoft.com/office/drawing/2014/main" id="{B35D7757-7EFE-4440-BAC6-01664EE38245}"/>
              </a:ext>
            </a:extLst>
          </p:cNvPr>
          <p:cNvSpPr txBox="1">
            <a:spLocks/>
          </p:cNvSpPr>
          <p:nvPr/>
        </p:nvSpPr>
        <p:spPr>
          <a:xfrm>
            <a:off x="5659380" y="3288870"/>
            <a:ext cx="2082540" cy="464100"/>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Expected: O(n)</a:t>
            </a:r>
          </a:p>
        </p:txBody>
      </p:sp>
    </p:spTree>
    <p:extLst>
      <p:ext uri="{BB962C8B-B14F-4D97-AF65-F5344CB8AC3E}">
        <p14:creationId xmlns:p14="http://schemas.microsoft.com/office/powerpoint/2010/main" val="49849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Priority Queues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3999" y="1276950"/>
            <a:ext cx="755564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Implementation Options</a:t>
            </a:r>
          </a:p>
        </p:txBody>
      </p:sp>
      <p:graphicFrame>
        <p:nvGraphicFramePr>
          <p:cNvPr id="2" name="Table 1">
            <a:extLst>
              <a:ext uri="{FF2B5EF4-FFF2-40B4-BE49-F238E27FC236}">
                <a16:creationId xmlns:a16="http://schemas.microsoft.com/office/drawing/2014/main" id="{DF582BE6-AAA5-CA9D-9D75-15CFB7406719}"/>
              </a:ext>
            </a:extLst>
          </p:cNvPr>
          <p:cNvGraphicFramePr>
            <a:graphicFrameLocks noGrp="1"/>
          </p:cNvGraphicFramePr>
          <p:nvPr>
            <p:extLst>
              <p:ext uri="{D42A27DB-BD31-4B8C-83A1-F6EECF244321}">
                <p14:modId xmlns:p14="http://schemas.microsoft.com/office/powerpoint/2010/main" val="3353866442"/>
              </p:ext>
            </p:extLst>
          </p:nvPr>
        </p:nvGraphicFramePr>
        <p:xfrm>
          <a:off x="1724233" y="2012350"/>
          <a:ext cx="6096000" cy="1854200"/>
        </p:xfrm>
        <a:graphic>
          <a:graphicData uri="http://schemas.openxmlformats.org/drawingml/2006/table">
            <a:tbl>
              <a:tblPr firstRow="1" bandRow="1">
                <a:tableStyleId>{A85E6CE4-1E57-481F-BD9C-CC11F544BC5D}</a:tableStyleId>
              </a:tblPr>
              <a:tblGrid>
                <a:gridCol w="2032000">
                  <a:extLst>
                    <a:ext uri="{9D8B030D-6E8A-4147-A177-3AD203B41FA5}">
                      <a16:colId xmlns:a16="http://schemas.microsoft.com/office/drawing/2014/main" val="1698697047"/>
                    </a:ext>
                  </a:extLst>
                </a:gridCol>
                <a:gridCol w="2032000">
                  <a:extLst>
                    <a:ext uri="{9D8B030D-6E8A-4147-A177-3AD203B41FA5}">
                      <a16:colId xmlns:a16="http://schemas.microsoft.com/office/drawing/2014/main" val="3527577552"/>
                    </a:ext>
                  </a:extLst>
                </a:gridCol>
                <a:gridCol w="2032000">
                  <a:extLst>
                    <a:ext uri="{9D8B030D-6E8A-4147-A177-3AD203B41FA5}">
                      <a16:colId xmlns:a16="http://schemas.microsoft.com/office/drawing/2014/main" val="2253725514"/>
                    </a:ext>
                  </a:extLst>
                </a:gridCol>
              </a:tblGrid>
              <a:tr h="370840">
                <a:tc>
                  <a:txBody>
                    <a:bodyPr/>
                    <a:lstStyle/>
                    <a:p>
                      <a:pPr algn="ctr"/>
                      <a:endParaRPr lang="en-SG" sz="1800" dirty="0">
                        <a:solidFill>
                          <a:schemeClr val="bg1"/>
                        </a:solidFill>
                        <a:latin typeface="Montserrat SemiBold" panose="00000700000000000000" pitchFamily="2" charset="0"/>
                      </a:endParaRPr>
                    </a:p>
                  </a:txBody>
                  <a:tcPr/>
                </a:tc>
                <a:tc>
                  <a:txBody>
                    <a:bodyPr/>
                    <a:lstStyle/>
                    <a:p>
                      <a:pPr algn="ctr"/>
                      <a:r>
                        <a:rPr lang="en-US" sz="1800" dirty="0">
                          <a:solidFill>
                            <a:schemeClr val="bg1"/>
                          </a:solidFill>
                          <a:latin typeface="Montserrat SemiBold" panose="00000700000000000000" pitchFamily="2" charset="0"/>
                        </a:rPr>
                        <a:t>insert</a:t>
                      </a:r>
                      <a:endParaRPr lang="en-SG" sz="1800" dirty="0">
                        <a:solidFill>
                          <a:schemeClr val="bg1"/>
                        </a:solidFill>
                        <a:latin typeface="Montserrat SemiBold" panose="00000700000000000000" pitchFamily="2" charset="0"/>
                      </a:endParaRPr>
                    </a:p>
                  </a:txBody>
                  <a:tcPr/>
                </a:tc>
                <a:tc>
                  <a:txBody>
                    <a:bodyPr/>
                    <a:lstStyle/>
                    <a:p>
                      <a:pPr algn="ctr"/>
                      <a:r>
                        <a:rPr lang="en-US" sz="1800" dirty="0" err="1">
                          <a:solidFill>
                            <a:schemeClr val="bg1"/>
                          </a:solidFill>
                          <a:latin typeface="Montserrat SemiBold" panose="00000700000000000000" pitchFamily="2" charset="0"/>
                        </a:rPr>
                        <a:t>extractMax</a:t>
                      </a:r>
                      <a:endParaRPr lang="en-SG" sz="1800" dirty="0">
                        <a:solidFill>
                          <a:schemeClr val="bg1"/>
                        </a:solidFill>
                        <a:latin typeface="Montserrat SemiBold" panose="00000700000000000000" pitchFamily="2" charset="0"/>
                      </a:endParaRPr>
                    </a:p>
                  </a:txBody>
                  <a:tcPr/>
                </a:tc>
                <a:extLst>
                  <a:ext uri="{0D108BD9-81ED-4DB2-BD59-A6C34878D82A}">
                    <a16:rowId xmlns:a16="http://schemas.microsoft.com/office/drawing/2014/main" val="920770048"/>
                  </a:ext>
                </a:extLst>
              </a:tr>
              <a:tr h="370840">
                <a:tc>
                  <a:txBody>
                    <a:bodyPr/>
                    <a:lstStyle/>
                    <a:p>
                      <a:pPr algn="ctr"/>
                      <a:r>
                        <a:rPr lang="en-US" sz="1800" dirty="0">
                          <a:solidFill>
                            <a:schemeClr val="bg1"/>
                          </a:solidFill>
                          <a:latin typeface="Montserrat SemiBold" panose="00000700000000000000" pitchFamily="2" charset="0"/>
                        </a:rPr>
                        <a:t>Sorted array</a:t>
                      </a:r>
                      <a:endParaRPr lang="en-SG" sz="1800" dirty="0">
                        <a:solidFill>
                          <a:schemeClr val="bg1"/>
                        </a:solidFill>
                        <a:latin typeface="Montserrat SemiBold" panose="00000700000000000000" pitchFamily="2" charset="0"/>
                      </a:endParaRPr>
                    </a:p>
                  </a:txBody>
                  <a:tcPr/>
                </a:tc>
                <a:tc>
                  <a:txBody>
                    <a:bodyPr/>
                    <a:lstStyle/>
                    <a:p>
                      <a:pPr algn="ctr"/>
                      <a:r>
                        <a:rPr lang="en-US" sz="1800" dirty="0">
                          <a:solidFill>
                            <a:schemeClr val="bg1"/>
                          </a:solidFill>
                          <a:latin typeface="Montserrat SemiBold" panose="00000700000000000000" pitchFamily="2" charset="0"/>
                        </a:rPr>
                        <a:t>O(n)</a:t>
                      </a:r>
                      <a:endParaRPr lang="en-SG" sz="1800" dirty="0">
                        <a:solidFill>
                          <a:schemeClr val="bg1"/>
                        </a:solidFill>
                        <a:latin typeface="Montserrat SemiBold" panose="00000700000000000000" pitchFamily="2" charset="0"/>
                      </a:endParaRPr>
                    </a:p>
                  </a:txBody>
                  <a:tcPr>
                    <a:solidFill>
                      <a:srgbClr val="FF0000"/>
                    </a:solidFill>
                  </a:tcPr>
                </a:tc>
                <a:tc>
                  <a:txBody>
                    <a:bodyPr/>
                    <a:lstStyle/>
                    <a:p>
                      <a:pPr algn="ctr"/>
                      <a:r>
                        <a:rPr lang="en-US" sz="1800" dirty="0">
                          <a:solidFill>
                            <a:schemeClr val="bg1"/>
                          </a:solidFill>
                          <a:latin typeface="Montserrat SemiBold" panose="00000700000000000000" pitchFamily="2" charset="0"/>
                        </a:rPr>
                        <a:t>O(1)</a:t>
                      </a:r>
                    </a:p>
                  </a:txBody>
                  <a:tcPr>
                    <a:solidFill>
                      <a:srgbClr val="007635"/>
                    </a:solidFill>
                  </a:tcPr>
                </a:tc>
                <a:extLst>
                  <a:ext uri="{0D108BD9-81ED-4DB2-BD59-A6C34878D82A}">
                    <a16:rowId xmlns:a16="http://schemas.microsoft.com/office/drawing/2014/main" val="3256617225"/>
                  </a:ext>
                </a:extLst>
              </a:tr>
              <a:tr h="370840">
                <a:tc>
                  <a:txBody>
                    <a:bodyPr/>
                    <a:lstStyle/>
                    <a:p>
                      <a:pPr algn="ctr"/>
                      <a:r>
                        <a:rPr lang="en-US" sz="1800" dirty="0">
                          <a:solidFill>
                            <a:schemeClr val="bg1"/>
                          </a:solidFill>
                          <a:latin typeface="Montserrat SemiBold" panose="00000700000000000000" pitchFamily="2" charset="0"/>
                        </a:rPr>
                        <a:t>Unsorted array</a:t>
                      </a:r>
                      <a:endParaRPr lang="en-SG" sz="1800" dirty="0">
                        <a:solidFill>
                          <a:schemeClr val="bg1"/>
                        </a:solidFill>
                        <a:latin typeface="Montserrat SemiBold" panose="00000700000000000000" pitchFamily="2" charset="0"/>
                      </a:endParaRPr>
                    </a:p>
                  </a:txBody>
                  <a:tcPr/>
                </a:tc>
                <a:tc>
                  <a:txBody>
                    <a:bodyPr/>
                    <a:lstStyle/>
                    <a:p>
                      <a:pPr algn="ctr"/>
                      <a:r>
                        <a:rPr lang="en-US" sz="1800" dirty="0">
                          <a:solidFill>
                            <a:schemeClr val="bg1"/>
                          </a:solidFill>
                          <a:latin typeface="Montserrat SemiBold" panose="00000700000000000000" pitchFamily="2" charset="0"/>
                        </a:rPr>
                        <a:t>O(1)</a:t>
                      </a:r>
                      <a:endParaRPr lang="en-SG" sz="1800" dirty="0">
                        <a:solidFill>
                          <a:schemeClr val="bg1"/>
                        </a:solidFill>
                        <a:latin typeface="Montserrat SemiBold" panose="00000700000000000000" pitchFamily="2" charset="0"/>
                      </a:endParaRPr>
                    </a:p>
                  </a:txBody>
                  <a:tcPr>
                    <a:solidFill>
                      <a:srgbClr val="007635"/>
                    </a:solidFill>
                  </a:tcPr>
                </a:tc>
                <a:tc>
                  <a:txBody>
                    <a:bodyPr/>
                    <a:lstStyle/>
                    <a:p>
                      <a:pPr algn="ctr"/>
                      <a:r>
                        <a:rPr lang="en-US" sz="1800" dirty="0">
                          <a:solidFill>
                            <a:schemeClr val="bg1"/>
                          </a:solidFill>
                          <a:latin typeface="Montserrat SemiBold" panose="00000700000000000000" pitchFamily="2" charset="0"/>
                        </a:rPr>
                        <a:t>O(n)</a:t>
                      </a:r>
                      <a:endParaRPr lang="en-SG" sz="1800" dirty="0">
                        <a:solidFill>
                          <a:schemeClr val="bg1"/>
                        </a:solidFill>
                        <a:latin typeface="Montserrat SemiBold" panose="00000700000000000000" pitchFamily="2" charset="0"/>
                      </a:endParaRPr>
                    </a:p>
                  </a:txBody>
                  <a:tcPr>
                    <a:solidFill>
                      <a:srgbClr val="FF0000"/>
                    </a:solidFill>
                  </a:tcPr>
                </a:tc>
                <a:extLst>
                  <a:ext uri="{0D108BD9-81ED-4DB2-BD59-A6C34878D82A}">
                    <a16:rowId xmlns:a16="http://schemas.microsoft.com/office/drawing/2014/main" val="1686741082"/>
                  </a:ext>
                </a:extLst>
              </a:tr>
              <a:tr h="370840">
                <a:tc>
                  <a:txBody>
                    <a:bodyPr/>
                    <a:lstStyle/>
                    <a:p>
                      <a:pPr algn="ctr"/>
                      <a:r>
                        <a:rPr lang="en-US" sz="1800" dirty="0">
                          <a:solidFill>
                            <a:schemeClr val="bg1"/>
                          </a:solidFill>
                          <a:latin typeface="Montserrat SemiBold" panose="00000700000000000000" pitchFamily="2" charset="0"/>
                        </a:rPr>
                        <a:t>AVL Tree</a:t>
                      </a:r>
                      <a:endParaRPr lang="en-SG" sz="1800" dirty="0">
                        <a:solidFill>
                          <a:schemeClr val="bg1"/>
                        </a:solidFill>
                        <a:latin typeface="Montserrat SemiBold" panose="00000700000000000000" pitchFamily="2" charset="0"/>
                      </a:endParaRPr>
                    </a:p>
                  </a:txBody>
                  <a:tcPr/>
                </a:tc>
                <a:tc>
                  <a:txBody>
                    <a:bodyPr/>
                    <a:lstStyle/>
                    <a:p>
                      <a:pPr algn="ctr"/>
                      <a:r>
                        <a:rPr lang="en-US" sz="1800" dirty="0">
                          <a:solidFill>
                            <a:schemeClr val="bg1"/>
                          </a:solidFill>
                          <a:latin typeface="Montserrat SemiBold" panose="00000700000000000000" pitchFamily="2" charset="0"/>
                        </a:rPr>
                        <a:t>O(log n)</a:t>
                      </a:r>
                      <a:endParaRPr lang="en-SG" sz="1800" dirty="0">
                        <a:solidFill>
                          <a:schemeClr val="bg1"/>
                        </a:solidFill>
                        <a:latin typeface="Montserrat SemiBold" panose="00000700000000000000" pitchFamily="2" charset="0"/>
                      </a:endParaRPr>
                    </a:p>
                  </a:txBody>
                  <a:tcPr>
                    <a:solidFill>
                      <a:srgbClr val="007635"/>
                    </a:solidFill>
                  </a:tcPr>
                </a:tc>
                <a:tc>
                  <a:txBody>
                    <a:bodyPr/>
                    <a:lstStyle/>
                    <a:p>
                      <a:pPr algn="ctr"/>
                      <a:r>
                        <a:rPr lang="en-US" sz="1800" dirty="0">
                          <a:solidFill>
                            <a:schemeClr val="bg1"/>
                          </a:solidFill>
                          <a:latin typeface="Montserrat SemiBold" panose="00000700000000000000" pitchFamily="2" charset="0"/>
                        </a:rPr>
                        <a:t>O(log n)</a:t>
                      </a:r>
                      <a:endParaRPr lang="en-SG" sz="1800" dirty="0">
                        <a:solidFill>
                          <a:schemeClr val="bg1"/>
                        </a:solidFill>
                        <a:latin typeface="Montserrat SemiBold" panose="00000700000000000000" pitchFamily="2" charset="0"/>
                      </a:endParaRPr>
                    </a:p>
                  </a:txBody>
                  <a:tcPr>
                    <a:solidFill>
                      <a:srgbClr val="007635"/>
                    </a:solidFill>
                  </a:tcPr>
                </a:tc>
                <a:extLst>
                  <a:ext uri="{0D108BD9-81ED-4DB2-BD59-A6C34878D82A}">
                    <a16:rowId xmlns:a16="http://schemas.microsoft.com/office/drawing/2014/main" val="227621826"/>
                  </a:ext>
                </a:extLst>
              </a:tr>
              <a:tr h="370840">
                <a:tc>
                  <a:txBody>
                    <a:bodyPr/>
                    <a:lstStyle/>
                    <a:p>
                      <a:pPr algn="ctr"/>
                      <a:r>
                        <a:rPr lang="en-US" sz="1800" dirty="0">
                          <a:solidFill>
                            <a:schemeClr val="bg1"/>
                          </a:solidFill>
                          <a:latin typeface="Montserrat SemiBold" panose="00000700000000000000" pitchFamily="2" charset="0"/>
                        </a:rPr>
                        <a:t>(max) Heap</a:t>
                      </a:r>
                      <a:endParaRPr lang="en-SG" sz="1800" dirty="0">
                        <a:solidFill>
                          <a:schemeClr val="bg1"/>
                        </a:solidFill>
                        <a:latin typeface="Montserrat SemiBold" panose="00000700000000000000" pitchFamily="2" charset="0"/>
                      </a:endParaRPr>
                    </a:p>
                  </a:txBody>
                  <a:tcPr/>
                </a:tc>
                <a:tc>
                  <a:txBody>
                    <a:bodyPr/>
                    <a:lstStyle/>
                    <a:p>
                      <a:pPr algn="ctr"/>
                      <a:r>
                        <a:rPr lang="en-US" sz="1800" dirty="0">
                          <a:solidFill>
                            <a:schemeClr val="bg1"/>
                          </a:solidFill>
                          <a:latin typeface="Montserrat SemiBold" panose="00000700000000000000" pitchFamily="2" charset="0"/>
                        </a:rPr>
                        <a:t>O(log n)</a:t>
                      </a:r>
                      <a:endParaRPr lang="en-SG" sz="1800" dirty="0">
                        <a:solidFill>
                          <a:schemeClr val="bg1"/>
                        </a:solidFill>
                        <a:latin typeface="Montserrat SemiBold" panose="00000700000000000000" pitchFamily="2" charset="0"/>
                      </a:endParaRPr>
                    </a:p>
                  </a:txBody>
                  <a:tcPr>
                    <a:solidFill>
                      <a:srgbClr val="007635"/>
                    </a:solidFill>
                  </a:tcPr>
                </a:tc>
                <a:tc>
                  <a:txBody>
                    <a:bodyPr/>
                    <a:lstStyle/>
                    <a:p>
                      <a:pPr algn="ctr"/>
                      <a:r>
                        <a:rPr lang="en-US" sz="1800" dirty="0">
                          <a:solidFill>
                            <a:schemeClr val="bg1"/>
                          </a:solidFill>
                          <a:latin typeface="Montserrat SemiBold" panose="00000700000000000000" pitchFamily="2" charset="0"/>
                        </a:rPr>
                        <a:t>O(log n)</a:t>
                      </a:r>
                      <a:endParaRPr lang="en-SG" sz="1800" dirty="0">
                        <a:solidFill>
                          <a:schemeClr val="bg1"/>
                        </a:solidFill>
                        <a:latin typeface="Montserrat SemiBold" panose="00000700000000000000" pitchFamily="2" charset="0"/>
                      </a:endParaRPr>
                    </a:p>
                  </a:txBody>
                  <a:tcPr>
                    <a:solidFill>
                      <a:srgbClr val="007635"/>
                    </a:solidFill>
                  </a:tcPr>
                </a:tc>
                <a:extLst>
                  <a:ext uri="{0D108BD9-81ED-4DB2-BD59-A6C34878D82A}">
                    <a16:rowId xmlns:a16="http://schemas.microsoft.com/office/drawing/2014/main" val="986137764"/>
                  </a:ext>
                </a:extLst>
              </a:tr>
            </a:tbl>
          </a:graphicData>
        </a:graphic>
      </p:graphicFrame>
    </p:spTree>
    <p:extLst>
      <p:ext uri="{BB962C8B-B14F-4D97-AF65-F5344CB8AC3E}">
        <p14:creationId xmlns:p14="http://schemas.microsoft.com/office/powerpoint/2010/main" val="872252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0B4D0CD-11A3-45F8-90D6-AA95CF090B6D}"/>
              </a:ext>
            </a:extLst>
          </p:cNvPr>
          <p:cNvSpPr/>
          <p:nvPr/>
        </p:nvSpPr>
        <p:spPr>
          <a:xfrm>
            <a:off x="904877" y="3290888"/>
            <a:ext cx="1697830" cy="31432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Rounded Corners 1">
            <a:extLst>
              <a:ext uri="{FF2B5EF4-FFF2-40B4-BE49-F238E27FC236}">
                <a16:creationId xmlns:a16="http://schemas.microsoft.com/office/drawing/2014/main" id="{4D77D69C-B40E-4A10-A5DA-189E71A06A7F}"/>
              </a:ext>
            </a:extLst>
          </p:cNvPr>
          <p:cNvSpPr/>
          <p:nvPr/>
        </p:nvSpPr>
        <p:spPr>
          <a:xfrm>
            <a:off x="904877" y="3000375"/>
            <a:ext cx="1697830" cy="314325"/>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4013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Instead of having a static data set, you could have the data streaming in. However, your data structure must still be ready to answer queries for the top k elements </a:t>
            </a:r>
            <a:r>
              <a:rPr lang="en-US" sz="1800" dirty="0" err="1">
                <a:latin typeface="Montserrat SemiBold" pitchFamily="2" charset="0"/>
              </a:rPr>
              <a:t>eciently</a:t>
            </a:r>
            <a:r>
              <a:rPr lang="en-US" sz="1800" dirty="0">
                <a:latin typeface="Montserrat SemiBold" pitchFamily="2" charset="0"/>
              </a:rPr>
              <a:t>. Expand on your data structure to support the following two operations better than O(n log n):</a:t>
            </a:r>
          </a:p>
          <a:p>
            <a:endParaRPr lang="en-US" sz="1800" dirty="0">
              <a:latin typeface="Montserrat SemiBold" pitchFamily="2" charset="0"/>
            </a:endParaRPr>
          </a:p>
          <a:p>
            <a:r>
              <a:rPr lang="en-US" sz="1800" dirty="0">
                <a:latin typeface="Montserrat SemiBold" pitchFamily="2" charset="0"/>
              </a:rPr>
              <a:t>• </a:t>
            </a:r>
            <a:r>
              <a:rPr lang="en-US" sz="1800" dirty="0" err="1">
                <a:latin typeface="Consolas" panose="020B0609020204030204" pitchFamily="49" charset="0"/>
                <a:ea typeface="Roboto Mono" panose="00000009000000000000" pitchFamily="49" charset="0"/>
              </a:rPr>
              <a:t>insertNext</a:t>
            </a:r>
            <a:r>
              <a:rPr lang="en-US" sz="1800" dirty="0">
                <a:latin typeface="Consolas" panose="020B0609020204030204" pitchFamily="49" charset="0"/>
                <a:ea typeface="Roboto Mono" panose="00000009000000000000" pitchFamily="49" charset="0"/>
              </a:rPr>
              <a:t>(x)</a:t>
            </a:r>
            <a:r>
              <a:rPr lang="en-US" sz="1800" dirty="0">
                <a:latin typeface="Montserrat SemiBold" pitchFamily="2" charset="0"/>
              </a:rPr>
              <a:t>	: adds a new item x into the data set.</a:t>
            </a:r>
          </a:p>
          <a:p>
            <a:r>
              <a:rPr lang="en-US" sz="1800" dirty="0">
                <a:latin typeface="Montserrat SemiBold" pitchFamily="2" charset="0"/>
              </a:rPr>
              <a:t>• </a:t>
            </a:r>
            <a:r>
              <a:rPr lang="en-US" sz="1800" dirty="0" err="1">
                <a:latin typeface="Consolas" panose="020B0609020204030204" pitchFamily="49" charset="0"/>
                <a:ea typeface="Roboto Mono" panose="00000009000000000000" pitchFamily="49" charset="0"/>
              </a:rPr>
              <a:t>getKLargest</a:t>
            </a:r>
            <a:r>
              <a:rPr lang="en-US" sz="1800" dirty="0">
                <a:latin typeface="Consolas" panose="020B0609020204030204" pitchFamily="49" charset="0"/>
                <a:ea typeface="Roboto Mono" panose="00000009000000000000" pitchFamily="49" charset="0"/>
              </a:rPr>
              <a:t>()</a:t>
            </a:r>
            <a:r>
              <a:rPr lang="en-US" sz="1800" dirty="0">
                <a:latin typeface="Montserrat SemiBold" pitchFamily="2" charset="0"/>
              </a:rPr>
              <a:t>	: returns the current top k highest value </a:t>
            </a:r>
            <a:br>
              <a:rPr lang="en-US" sz="1800" dirty="0">
                <a:latin typeface="Montserrat SemiBold" pitchFamily="2" charset="0"/>
              </a:rPr>
            </a:br>
            <a:r>
              <a:rPr lang="en-US" sz="1800" dirty="0">
                <a:latin typeface="Montserrat SemiBold" pitchFamily="2" charset="0"/>
              </a:rPr>
              <a:t> 		  elements in the data set.</a:t>
            </a:r>
          </a:p>
          <a:p>
            <a:endParaRPr lang="en-US" sz="1800" dirty="0">
              <a:latin typeface="Montserrat SemiBold" pitchFamily="2" charset="0"/>
            </a:endParaRPr>
          </a:p>
        </p:txBody>
      </p:sp>
    </p:spTree>
    <p:extLst>
      <p:ext uri="{BB962C8B-B14F-4D97-AF65-F5344CB8AC3E}">
        <p14:creationId xmlns:p14="http://schemas.microsoft.com/office/powerpoint/2010/main" val="2377519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4013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Key point: </a:t>
            </a:r>
          </a:p>
          <a:p>
            <a:r>
              <a:rPr lang="en-US" sz="1800" dirty="0">
                <a:latin typeface="Montserrat SemiBold" pitchFamily="2" charset="0"/>
              </a:rPr>
              <a:t>We only need to store the largest k elements at any time. </a:t>
            </a:r>
          </a:p>
        </p:txBody>
      </p:sp>
      <p:sp>
        <p:nvSpPr>
          <p:cNvPr id="9" name="Google Shape;336;p36">
            <a:extLst>
              <a:ext uri="{FF2B5EF4-FFF2-40B4-BE49-F238E27FC236}">
                <a16:creationId xmlns:a16="http://schemas.microsoft.com/office/drawing/2014/main" id="{3B194C9D-FE59-4F9D-BFB6-D2B7BE25C444}"/>
              </a:ext>
            </a:extLst>
          </p:cNvPr>
          <p:cNvSpPr txBox="1">
            <a:spLocks/>
          </p:cNvSpPr>
          <p:nvPr/>
        </p:nvSpPr>
        <p:spPr>
          <a:xfrm>
            <a:off x="793200" y="2149687"/>
            <a:ext cx="6457200" cy="37031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Maintain a min priority queue with max. k elements</a:t>
            </a:r>
          </a:p>
        </p:txBody>
      </p:sp>
      <p:sp>
        <p:nvSpPr>
          <p:cNvPr id="10" name="Google Shape;336;p36">
            <a:extLst>
              <a:ext uri="{FF2B5EF4-FFF2-40B4-BE49-F238E27FC236}">
                <a16:creationId xmlns:a16="http://schemas.microsoft.com/office/drawing/2014/main" id="{69561D8C-920D-4E68-B1E2-D010C12EB208}"/>
              </a:ext>
            </a:extLst>
          </p:cNvPr>
          <p:cNvSpPr txBox="1">
            <a:spLocks/>
          </p:cNvSpPr>
          <p:nvPr/>
        </p:nvSpPr>
        <p:spPr>
          <a:xfrm>
            <a:off x="714000" y="2760150"/>
            <a:ext cx="775845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the priority queue contains more than k elements, keep removing the smallest element until the priority queue size is k. </a:t>
            </a:r>
          </a:p>
          <a:p>
            <a:endParaRPr lang="en-US" sz="1100" dirty="0">
              <a:latin typeface="Montserrat SemiBold" pitchFamily="2" charset="0"/>
            </a:endParaRPr>
          </a:p>
          <a:p>
            <a:r>
              <a:rPr lang="en-US" sz="1800" dirty="0">
                <a:latin typeface="Montserrat SemiBold" pitchFamily="2" charset="0"/>
              </a:rPr>
              <a:t>Both insert and remove-min operations run in O(log k) time since the priority queue contains at most k elements.</a:t>
            </a:r>
          </a:p>
        </p:txBody>
      </p:sp>
    </p:spTree>
    <p:extLst>
      <p:ext uri="{BB962C8B-B14F-4D97-AF65-F5344CB8AC3E}">
        <p14:creationId xmlns:p14="http://schemas.microsoft.com/office/powerpoint/2010/main" val="3086958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9" name="Google Shape;336;p36">
            <a:extLst>
              <a:ext uri="{FF2B5EF4-FFF2-40B4-BE49-F238E27FC236}">
                <a16:creationId xmlns:a16="http://schemas.microsoft.com/office/drawing/2014/main" id="{3B194C9D-FE59-4F9D-BFB6-D2B7BE25C444}"/>
              </a:ext>
            </a:extLst>
          </p:cNvPr>
          <p:cNvSpPr txBox="1">
            <a:spLocks/>
          </p:cNvSpPr>
          <p:nvPr/>
        </p:nvSpPr>
        <p:spPr>
          <a:xfrm>
            <a:off x="922800" y="1523662"/>
            <a:ext cx="1878000" cy="370313"/>
          </a:xfrm>
          <a:prstGeom prst="rect">
            <a:avLst/>
          </a:prstGeom>
          <a:solidFill>
            <a:schemeClr val="accent5">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b="1" dirty="0" err="1">
                <a:latin typeface="Consolas" panose="020B0609020204030204" pitchFamily="49" charset="0"/>
              </a:rPr>
              <a:t>insertNext</a:t>
            </a:r>
            <a:r>
              <a:rPr lang="en-US" sz="1800" b="1" dirty="0">
                <a:latin typeface="Consolas" panose="020B0609020204030204" pitchFamily="49" charset="0"/>
              </a:rPr>
              <a:t>(x)</a:t>
            </a:r>
          </a:p>
        </p:txBody>
      </p:sp>
      <p:sp>
        <p:nvSpPr>
          <p:cNvPr id="10" name="Google Shape;336;p36">
            <a:extLst>
              <a:ext uri="{FF2B5EF4-FFF2-40B4-BE49-F238E27FC236}">
                <a16:creationId xmlns:a16="http://schemas.microsoft.com/office/drawing/2014/main" id="{69561D8C-920D-4E68-B1E2-D010C12EB208}"/>
              </a:ext>
            </a:extLst>
          </p:cNvPr>
          <p:cNvSpPr txBox="1">
            <a:spLocks/>
          </p:cNvSpPr>
          <p:nvPr/>
        </p:nvSpPr>
        <p:spPr>
          <a:xfrm>
            <a:off x="843600" y="2010207"/>
            <a:ext cx="69252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Add to priority queue. Once the priority queue is full, “kick” the smallest element. For n elements, O(n log k)</a:t>
            </a:r>
          </a:p>
        </p:txBody>
      </p:sp>
      <p:sp>
        <p:nvSpPr>
          <p:cNvPr id="8" name="Google Shape;336;p36">
            <a:extLst>
              <a:ext uri="{FF2B5EF4-FFF2-40B4-BE49-F238E27FC236}">
                <a16:creationId xmlns:a16="http://schemas.microsoft.com/office/drawing/2014/main" id="{46A54A86-AB12-4D98-A9BE-B209D148C0FA}"/>
              </a:ext>
            </a:extLst>
          </p:cNvPr>
          <p:cNvSpPr txBox="1">
            <a:spLocks/>
          </p:cNvSpPr>
          <p:nvPr/>
        </p:nvSpPr>
        <p:spPr>
          <a:xfrm>
            <a:off x="922799" y="2973243"/>
            <a:ext cx="1878001" cy="370313"/>
          </a:xfrm>
          <a:prstGeom prst="rect">
            <a:avLst/>
          </a:prstGeom>
          <a:solidFill>
            <a:srgbClr val="FF92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b="1" dirty="0" err="1">
                <a:latin typeface="Consolas" panose="020B0609020204030204" pitchFamily="49" charset="0"/>
              </a:rPr>
              <a:t>getKLargest</a:t>
            </a:r>
            <a:r>
              <a:rPr lang="en-US" sz="1800" b="1" dirty="0">
                <a:latin typeface="Consolas" panose="020B0609020204030204" pitchFamily="49" charset="0"/>
              </a:rPr>
              <a:t>()</a:t>
            </a:r>
          </a:p>
        </p:txBody>
      </p:sp>
      <p:sp>
        <p:nvSpPr>
          <p:cNvPr id="11" name="Google Shape;336;p36">
            <a:extLst>
              <a:ext uri="{FF2B5EF4-FFF2-40B4-BE49-F238E27FC236}">
                <a16:creationId xmlns:a16="http://schemas.microsoft.com/office/drawing/2014/main" id="{A0C6AB0E-5FEE-4250-95CA-90407A27A456}"/>
              </a:ext>
            </a:extLst>
          </p:cNvPr>
          <p:cNvSpPr txBox="1">
            <a:spLocks/>
          </p:cNvSpPr>
          <p:nvPr/>
        </p:nvSpPr>
        <p:spPr>
          <a:xfrm>
            <a:off x="843600" y="3459788"/>
            <a:ext cx="69252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Just return everything in the min priority queue :D</a:t>
            </a:r>
          </a:p>
        </p:txBody>
      </p:sp>
    </p:spTree>
    <p:extLst>
      <p:ext uri="{BB962C8B-B14F-4D97-AF65-F5344CB8AC3E}">
        <p14:creationId xmlns:p14="http://schemas.microsoft.com/office/powerpoint/2010/main" val="3347843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8" name="Google Shape;336;p36">
            <a:extLst>
              <a:ext uri="{FF2B5EF4-FFF2-40B4-BE49-F238E27FC236}">
                <a16:creationId xmlns:a16="http://schemas.microsoft.com/office/drawing/2014/main" id="{46A54A86-AB12-4D98-A9BE-B209D148C0FA}"/>
              </a:ext>
            </a:extLst>
          </p:cNvPr>
          <p:cNvSpPr txBox="1">
            <a:spLocks/>
          </p:cNvSpPr>
          <p:nvPr/>
        </p:nvSpPr>
        <p:spPr>
          <a:xfrm>
            <a:off x="922799" y="1544912"/>
            <a:ext cx="1878001" cy="370313"/>
          </a:xfrm>
          <a:prstGeom prst="rect">
            <a:avLst/>
          </a:prstGeom>
          <a:solidFill>
            <a:srgbClr val="FF92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b="1" dirty="0" err="1">
                <a:latin typeface="Consolas" panose="020B0609020204030204" pitchFamily="49" charset="0"/>
              </a:rPr>
              <a:t>getKLargest</a:t>
            </a:r>
            <a:r>
              <a:rPr lang="en-US" sz="1800" b="1" dirty="0">
                <a:latin typeface="Consolas" panose="020B0609020204030204" pitchFamily="49" charset="0"/>
              </a:rPr>
              <a:t>()</a:t>
            </a:r>
          </a:p>
        </p:txBody>
      </p:sp>
      <p:sp>
        <p:nvSpPr>
          <p:cNvPr id="11" name="Google Shape;336;p36">
            <a:extLst>
              <a:ext uri="{FF2B5EF4-FFF2-40B4-BE49-F238E27FC236}">
                <a16:creationId xmlns:a16="http://schemas.microsoft.com/office/drawing/2014/main" id="{A0C6AB0E-5FEE-4250-95CA-90407A27A456}"/>
              </a:ext>
            </a:extLst>
          </p:cNvPr>
          <p:cNvSpPr txBox="1">
            <a:spLocks/>
          </p:cNvSpPr>
          <p:nvPr/>
        </p:nvSpPr>
        <p:spPr>
          <a:xfrm>
            <a:off x="843600" y="2031457"/>
            <a:ext cx="69252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Just return everything in the min priority queue :D</a:t>
            </a:r>
          </a:p>
        </p:txBody>
      </p:sp>
      <p:cxnSp>
        <p:nvCxnSpPr>
          <p:cNvPr id="2" name="Straight Arrow Connector 1">
            <a:extLst>
              <a:ext uri="{FF2B5EF4-FFF2-40B4-BE49-F238E27FC236}">
                <a16:creationId xmlns:a16="http://schemas.microsoft.com/office/drawing/2014/main" id="{C96D6BC4-A9DB-48A8-87A3-3994D21438F1}"/>
              </a:ext>
            </a:extLst>
          </p:cNvPr>
          <p:cNvCxnSpPr>
            <a:cxnSpLocks/>
          </p:cNvCxnSpPr>
          <p:nvPr/>
        </p:nvCxnSpPr>
        <p:spPr>
          <a:xfrm flipV="1">
            <a:off x="2936122" y="2601065"/>
            <a:ext cx="0" cy="65868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 name="Google Shape;336;p36">
            <a:extLst>
              <a:ext uri="{FF2B5EF4-FFF2-40B4-BE49-F238E27FC236}">
                <a16:creationId xmlns:a16="http://schemas.microsoft.com/office/drawing/2014/main" id="{6A23A155-E278-3708-F47C-2E9816A9FB45}"/>
              </a:ext>
            </a:extLst>
          </p:cNvPr>
          <p:cNvSpPr txBox="1">
            <a:spLocks/>
          </p:cNvSpPr>
          <p:nvPr/>
        </p:nvSpPr>
        <p:spPr>
          <a:xfrm>
            <a:off x="2577803" y="3343928"/>
            <a:ext cx="14800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O(k log k)?</a:t>
            </a:r>
          </a:p>
        </p:txBody>
      </p:sp>
    </p:spTree>
    <p:extLst>
      <p:ext uri="{BB962C8B-B14F-4D97-AF65-F5344CB8AC3E}">
        <p14:creationId xmlns:p14="http://schemas.microsoft.com/office/powerpoint/2010/main" val="903727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Priority Queue</a:t>
            </a:r>
            <a:endParaRPr dirty="0"/>
          </a:p>
        </p:txBody>
      </p:sp>
      <p:sp>
        <p:nvSpPr>
          <p:cNvPr id="8" name="Google Shape;336;p36">
            <a:extLst>
              <a:ext uri="{FF2B5EF4-FFF2-40B4-BE49-F238E27FC236}">
                <a16:creationId xmlns:a16="http://schemas.microsoft.com/office/drawing/2014/main" id="{46A54A86-AB12-4D98-A9BE-B209D148C0FA}"/>
              </a:ext>
            </a:extLst>
          </p:cNvPr>
          <p:cNvSpPr txBox="1">
            <a:spLocks/>
          </p:cNvSpPr>
          <p:nvPr/>
        </p:nvSpPr>
        <p:spPr>
          <a:xfrm>
            <a:off x="922799" y="1544912"/>
            <a:ext cx="1878001" cy="370313"/>
          </a:xfrm>
          <a:prstGeom prst="rect">
            <a:avLst/>
          </a:prstGeom>
          <a:solidFill>
            <a:srgbClr val="FF92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b="1" dirty="0" err="1">
                <a:latin typeface="Consolas" panose="020B0609020204030204" pitchFamily="49" charset="0"/>
              </a:rPr>
              <a:t>getKLargest</a:t>
            </a:r>
            <a:r>
              <a:rPr lang="en-US" sz="1800" b="1" dirty="0">
                <a:latin typeface="Consolas" panose="020B0609020204030204" pitchFamily="49" charset="0"/>
              </a:rPr>
              <a:t>()</a:t>
            </a:r>
          </a:p>
        </p:txBody>
      </p:sp>
      <p:sp>
        <p:nvSpPr>
          <p:cNvPr id="11" name="Google Shape;336;p36">
            <a:extLst>
              <a:ext uri="{FF2B5EF4-FFF2-40B4-BE49-F238E27FC236}">
                <a16:creationId xmlns:a16="http://schemas.microsoft.com/office/drawing/2014/main" id="{A0C6AB0E-5FEE-4250-95CA-90407A27A456}"/>
              </a:ext>
            </a:extLst>
          </p:cNvPr>
          <p:cNvSpPr txBox="1">
            <a:spLocks/>
          </p:cNvSpPr>
          <p:nvPr/>
        </p:nvSpPr>
        <p:spPr>
          <a:xfrm>
            <a:off x="843600" y="2031457"/>
            <a:ext cx="69252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Just return everything in the min priority queue :D</a:t>
            </a:r>
          </a:p>
        </p:txBody>
      </p:sp>
      <p:cxnSp>
        <p:nvCxnSpPr>
          <p:cNvPr id="2" name="Straight Arrow Connector 1">
            <a:extLst>
              <a:ext uri="{FF2B5EF4-FFF2-40B4-BE49-F238E27FC236}">
                <a16:creationId xmlns:a16="http://schemas.microsoft.com/office/drawing/2014/main" id="{C96D6BC4-A9DB-48A8-87A3-3994D21438F1}"/>
              </a:ext>
            </a:extLst>
          </p:cNvPr>
          <p:cNvCxnSpPr>
            <a:cxnSpLocks/>
          </p:cNvCxnSpPr>
          <p:nvPr/>
        </p:nvCxnSpPr>
        <p:spPr>
          <a:xfrm flipV="1">
            <a:off x="2936122" y="2601065"/>
            <a:ext cx="0" cy="658685"/>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 name="Google Shape;336;p36">
            <a:extLst>
              <a:ext uri="{FF2B5EF4-FFF2-40B4-BE49-F238E27FC236}">
                <a16:creationId xmlns:a16="http://schemas.microsoft.com/office/drawing/2014/main" id="{6A23A155-E278-3708-F47C-2E9816A9FB45}"/>
              </a:ext>
            </a:extLst>
          </p:cNvPr>
          <p:cNvSpPr txBox="1">
            <a:spLocks/>
          </p:cNvSpPr>
          <p:nvPr/>
        </p:nvSpPr>
        <p:spPr>
          <a:xfrm>
            <a:off x="1645922" y="3343928"/>
            <a:ext cx="678137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May be O(k) </a:t>
            </a:r>
            <a:r>
              <a:rPr lang="en-US" sz="1800" u="sng" dirty="0">
                <a:latin typeface="Montserrat SemiBold" pitchFamily="2" charset="0"/>
              </a:rPr>
              <a:t>if</a:t>
            </a:r>
            <a:r>
              <a:rPr lang="en-US" sz="1800" dirty="0">
                <a:latin typeface="Montserrat SemiBold" pitchFamily="2" charset="0"/>
              </a:rPr>
              <a:t> we have access to the internal structure</a:t>
            </a:r>
          </a:p>
        </p:txBody>
      </p:sp>
    </p:spTree>
    <p:extLst>
      <p:ext uri="{BB962C8B-B14F-4D97-AF65-F5344CB8AC3E}">
        <p14:creationId xmlns:p14="http://schemas.microsoft.com/office/powerpoint/2010/main" val="3357131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42883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Toothless has recently lost his teeth. Fortunately, his friend Toothful told him that there are n houses along a street numbered from 1 to n, some of which are owned by dentists.</a:t>
            </a:r>
          </a:p>
          <a:p>
            <a:r>
              <a:rPr lang="en-US" sz="1800" dirty="0">
                <a:latin typeface="Montserrat SemiBold" pitchFamily="2" charset="0"/>
              </a:rPr>
              <a:t>Give an O(</a:t>
            </a:r>
            <a:r>
              <a:rPr lang="en-US" sz="1800" dirty="0" err="1">
                <a:latin typeface="Montserrat SemiBold" pitchFamily="2" charset="0"/>
              </a:rPr>
              <a:t>nlogn</a:t>
            </a:r>
            <a:r>
              <a:rPr lang="en-US" sz="1800" dirty="0">
                <a:latin typeface="Montserrat SemiBold" pitchFamily="2" charset="0"/>
              </a:rPr>
              <a:t>) time algorithm to help Toothless find the maximum number of houses he can visit such that the number of teeth that he has at any point of time cannot be negative.</a:t>
            </a:r>
          </a:p>
        </p:txBody>
      </p:sp>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65" t="26131" r="14263" b="22203"/>
          <a:stretch/>
        </p:blipFill>
        <p:spPr bwMode="auto">
          <a:xfrm>
            <a:off x="6291475" y="3227629"/>
            <a:ext cx="2135825" cy="159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1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89"/>
            <a:ext cx="7428832" cy="1635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We only need to know the number of houses he can visit, and don’t need to keep track of the order he visits them in.</a:t>
            </a:r>
          </a:p>
          <a:p>
            <a:endParaRPr lang="en-US" sz="1800" dirty="0">
              <a:latin typeface="Montserrat SemiBold" pitchFamily="2" charset="0"/>
            </a:endParaRPr>
          </a:p>
          <a:p>
            <a:r>
              <a:rPr lang="en-US" sz="1800" dirty="0">
                <a:latin typeface="Montserrat SemiBold" pitchFamily="2" charset="0"/>
              </a:rPr>
              <a:t>Initialize variables for the current number of teeth and the number of visited houses.</a:t>
            </a:r>
          </a:p>
        </p:txBody>
      </p:sp>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2715673" y="3076923"/>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715672" y="3933769"/>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1493707" y="4016246"/>
            <a:ext cx="106742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houses</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1493707" y="3159400"/>
            <a:ext cx="82075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teeth</a:t>
            </a:r>
          </a:p>
        </p:txBody>
      </p:sp>
    </p:spTree>
    <p:extLst>
      <p:ext uri="{BB962C8B-B14F-4D97-AF65-F5344CB8AC3E}">
        <p14:creationId xmlns:p14="http://schemas.microsoft.com/office/powerpoint/2010/main" val="868587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2203645"/>
                <a:ext cx="6327547"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Initialize a min PQ to store the houses being visited, with values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for the tooth gain for house </a:t>
                </a:r>
                <a:r>
                  <a:rPr lang="en-US" sz="1800" dirty="0" err="1">
                    <a:latin typeface="Montserrat SemiBold" pitchFamily="2" charset="0"/>
                  </a:rPr>
                  <a:t>i</a:t>
                </a:r>
                <a:r>
                  <a:rPr lang="en-US" sz="1800" dirty="0">
                    <a:latin typeface="Montserrat SemiBold" pitchFamily="2" charset="0"/>
                  </a:rPr>
                  <a:t>.</a:t>
                </a:r>
              </a:p>
              <a:p>
                <a:endParaRPr lang="en-US" sz="1800" dirty="0">
                  <a:latin typeface="Montserrat SemiBold" pitchFamily="2" charset="0"/>
                </a:endParaRPr>
              </a:p>
              <a:p>
                <a:endParaRPr lang="en-US" sz="1800" dirty="0">
                  <a:latin typeface="Montserrat SemiBold" pitchFamily="2" charset="0"/>
                </a:endParaRP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714000" y="2203645"/>
                <a:ext cx="6327547" cy="736210"/>
              </a:xfrm>
              <a:prstGeom prst="rect">
                <a:avLst/>
              </a:prstGeom>
              <a:blipFill>
                <a:blip r:embed="rId3"/>
                <a:stretch>
                  <a:fillRect l="-771" r="-1638" b="-7438"/>
                </a:stretch>
              </a:blipFill>
              <a:ln>
                <a:noFill/>
              </a:ln>
            </p:spPr>
            <p:txBody>
              <a:bodyPr/>
              <a:lstStyle/>
              <a:p>
                <a:r>
                  <a:rPr lang="en-SG">
                    <a:noFill/>
                  </a:rPr>
                  <a:t> </a:t>
                </a:r>
              </a:p>
            </p:txBody>
          </p:sp>
        </mc:Fallback>
      </mc:AlternateContent>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8B080103-8CEE-84B9-77EF-1B3AA53ABAA8}"/>
              </a:ext>
            </a:extLst>
          </p:cNvPr>
          <p:cNvSpPr/>
          <p:nvPr/>
        </p:nvSpPr>
        <p:spPr>
          <a:xfrm>
            <a:off x="7132904" y="124788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pic>
        <p:nvPicPr>
          <p:cNvPr id="14" name="Picture 2">
            <a:extLst>
              <a:ext uri="{FF2B5EF4-FFF2-40B4-BE49-F238E27FC236}">
                <a16:creationId xmlns:a16="http://schemas.microsoft.com/office/drawing/2014/main" id="{3C498E69-6CEF-0E6F-776A-D468CD7AF2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6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1868557"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2" name="Rectangle 31">
            <a:extLst>
              <a:ext uri="{FF2B5EF4-FFF2-40B4-BE49-F238E27FC236}">
                <a16:creationId xmlns:a16="http://schemas.microsoft.com/office/drawing/2014/main" id="{B9BC31C9-5AAC-58C9-46C0-3D7940BC8F81}"/>
              </a:ext>
            </a:extLst>
          </p:cNvPr>
          <p:cNvSpPr/>
          <p:nvPr/>
        </p:nvSpPr>
        <p:spPr>
          <a:xfrm>
            <a:off x="2604617"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9" name="Rectangle 38">
            <a:extLst>
              <a:ext uri="{FF2B5EF4-FFF2-40B4-BE49-F238E27FC236}">
                <a16:creationId xmlns:a16="http://schemas.microsoft.com/office/drawing/2014/main" id="{6438F1A3-6956-3B24-0008-EBD7A594A873}"/>
              </a:ext>
            </a:extLst>
          </p:cNvPr>
          <p:cNvSpPr/>
          <p:nvPr/>
        </p:nvSpPr>
        <p:spPr>
          <a:xfrm>
            <a:off x="7132904" y="1247879"/>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918621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188664"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2" name="Rectangle 31">
            <a:extLst>
              <a:ext uri="{FF2B5EF4-FFF2-40B4-BE49-F238E27FC236}">
                <a16:creationId xmlns:a16="http://schemas.microsoft.com/office/drawing/2014/main" id="{B9BC31C9-5AAC-58C9-46C0-3D7940BC8F81}"/>
              </a:ext>
            </a:extLst>
          </p:cNvPr>
          <p:cNvSpPr/>
          <p:nvPr/>
        </p:nvSpPr>
        <p:spPr>
          <a:xfrm>
            <a:off x="2604617"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A8BB09C8-C238-27DA-C715-7DB14AB5D455}"/>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2796627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Priority Queues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3999" y="1276950"/>
            <a:ext cx="755564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Heap vs. AVL Tree</a:t>
            </a:r>
          </a:p>
          <a:p>
            <a:endParaRPr lang="en-US" sz="1800" dirty="0">
              <a:latin typeface="Montserrat SemiBold" pitchFamily="2" charset="0"/>
            </a:endParaRPr>
          </a:p>
          <a:p>
            <a:pPr marL="285750" indent="-285750">
              <a:buFontTx/>
              <a:buChar char="-"/>
            </a:pPr>
            <a:r>
              <a:rPr lang="en-US" sz="1800" dirty="0">
                <a:latin typeface="Montserrat SemiBold" pitchFamily="2" charset="0"/>
              </a:rPr>
              <a:t>Less overhead</a:t>
            </a:r>
          </a:p>
          <a:p>
            <a:pPr marL="285750" indent="-285750">
              <a:buFontTx/>
              <a:buChar char="-"/>
            </a:pPr>
            <a:r>
              <a:rPr lang="en-US" sz="1800" dirty="0">
                <a:latin typeface="Montserrat SemiBold" pitchFamily="2" charset="0"/>
              </a:rPr>
              <a:t>Less complex (no rotations!)</a:t>
            </a:r>
          </a:p>
          <a:p>
            <a:pPr marL="285750" indent="-285750">
              <a:buFontTx/>
              <a:buChar char="-"/>
            </a:pPr>
            <a:r>
              <a:rPr lang="en-US" sz="1800" dirty="0">
                <a:latin typeface="Montserrat SemiBold" pitchFamily="2" charset="0"/>
              </a:rPr>
              <a:t>Easily translated to array</a:t>
            </a:r>
          </a:p>
          <a:p>
            <a:pPr marL="285750" indent="-285750">
              <a:buFontTx/>
              <a:buChar char="-"/>
            </a:pPr>
            <a:r>
              <a:rPr lang="en-US" sz="1800" dirty="0">
                <a:latin typeface="Montserrat SemiBold" pitchFamily="2" charset="0"/>
              </a:rPr>
              <a:t>Same asymptotic, but faster real cost</a:t>
            </a:r>
          </a:p>
          <a:p>
            <a:pPr marL="285750" indent="-285750">
              <a:buFontTx/>
              <a:buChar char="-"/>
            </a:pPr>
            <a:endParaRPr lang="en-US" sz="1800" dirty="0">
              <a:latin typeface="Montserrat SemiBold" pitchFamily="2" charset="0"/>
            </a:endParaRPr>
          </a:p>
        </p:txBody>
      </p:sp>
    </p:spTree>
    <p:extLst>
      <p:ext uri="{BB962C8B-B14F-4D97-AF65-F5344CB8AC3E}">
        <p14:creationId xmlns:p14="http://schemas.microsoft.com/office/powerpoint/2010/main" val="315775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188664"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2" name="Rectangle 31">
            <a:extLst>
              <a:ext uri="{FF2B5EF4-FFF2-40B4-BE49-F238E27FC236}">
                <a16:creationId xmlns:a16="http://schemas.microsoft.com/office/drawing/2014/main" id="{B9BC31C9-5AAC-58C9-46C0-3D7940BC8F81}"/>
              </a:ext>
            </a:extLst>
          </p:cNvPr>
          <p:cNvSpPr/>
          <p:nvPr/>
        </p:nvSpPr>
        <p:spPr>
          <a:xfrm>
            <a:off x="2604617"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B74FDD1B-F90D-D636-E480-D420807C704A}"/>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3473894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188664"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2" name="Rectangle 31">
            <a:extLst>
              <a:ext uri="{FF2B5EF4-FFF2-40B4-BE49-F238E27FC236}">
                <a16:creationId xmlns:a16="http://schemas.microsoft.com/office/drawing/2014/main" id="{B9BC31C9-5AAC-58C9-46C0-3D7940BC8F81}"/>
              </a:ext>
            </a:extLst>
          </p:cNvPr>
          <p:cNvSpPr/>
          <p:nvPr/>
        </p:nvSpPr>
        <p:spPr>
          <a:xfrm>
            <a:off x="2604617"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083D018F-64DA-C458-0F97-14C0F34461B0}"/>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2487762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924724" y="124788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2" name="Rectangle 31">
            <a:extLst>
              <a:ext uri="{FF2B5EF4-FFF2-40B4-BE49-F238E27FC236}">
                <a16:creationId xmlns:a16="http://schemas.microsoft.com/office/drawing/2014/main" id="{B9BC31C9-5AAC-58C9-46C0-3D7940BC8F81}"/>
              </a:ext>
            </a:extLst>
          </p:cNvPr>
          <p:cNvSpPr/>
          <p:nvPr/>
        </p:nvSpPr>
        <p:spPr>
          <a:xfrm>
            <a:off x="4184000"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2C14CA65-9D64-F251-4044-07E4419B3E0C}"/>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3956425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924724" y="124788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2" name="Rectangle 31">
            <a:extLst>
              <a:ext uri="{FF2B5EF4-FFF2-40B4-BE49-F238E27FC236}">
                <a16:creationId xmlns:a16="http://schemas.microsoft.com/office/drawing/2014/main" id="{B9BC31C9-5AAC-58C9-46C0-3D7940BC8F81}"/>
              </a:ext>
            </a:extLst>
          </p:cNvPr>
          <p:cNvSpPr/>
          <p:nvPr/>
        </p:nvSpPr>
        <p:spPr>
          <a:xfrm>
            <a:off x="4184000"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876516A3-D61D-2A06-BA72-F7FAF22CD84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4210120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185324" y="124788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3340677"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7B9C0769-FEAD-8738-E248-9EC5F046B23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3437543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924723" y="124788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4188662" y="124788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00369E35-5C9E-A4B6-E73A-AC667AFE4724}"/>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1484596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924723" y="124788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4188662" y="124788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463D2EC9-B916-878A-F064-F183E94A5C24}"/>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2440525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4924723" y="124788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4188662" y="124788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076737"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6BC12293-93A4-3EEE-A771-EE9FA92626B3}"/>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3483964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566078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492472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18532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940187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566078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492472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18532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817719" y="238769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1409614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(max) Heaps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3999" y="1276950"/>
            <a:ext cx="755564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3" name="Oval 2">
            <a:extLst>
              <a:ext uri="{FF2B5EF4-FFF2-40B4-BE49-F238E27FC236}">
                <a16:creationId xmlns:a16="http://schemas.microsoft.com/office/drawing/2014/main" id="{D787268D-492B-1107-CE6E-9BBAB85DC4C3}"/>
              </a:ext>
            </a:extLst>
          </p:cNvPr>
          <p:cNvSpPr/>
          <p:nvPr/>
        </p:nvSpPr>
        <p:spPr>
          <a:xfrm>
            <a:off x="6338272" y="102987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sp>
        <p:nvSpPr>
          <p:cNvPr id="4" name="Oval 3">
            <a:extLst>
              <a:ext uri="{FF2B5EF4-FFF2-40B4-BE49-F238E27FC236}">
                <a16:creationId xmlns:a16="http://schemas.microsoft.com/office/drawing/2014/main" id="{C4BAB6EB-54AD-99CA-05EB-13EA424795CF}"/>
              </a:ext>
            </a:extLst>
          </p:cNvPr>
          <p:cNvSpPr/>
          <p:nvPr/>
        </p:nvSpPr>
        <p:spPr>
          <a:xfrm>
            <a:off x="7331366" y="200084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5" name="Oval 4">
            <a:extLst>
              <a:ext uri="{FF2B5EF4-FFF2-40B4-BE49-F238E27FC236}">
                <a16:creationId xmlns:a16="http://schemas.microsoft.com/office/drawing/2014/main" id="{68CC9820-FAEC-4ADD-D7C6-4EF13EBE3483}"/>
              </a:ext>
            </a:extLst>
          </p:cNvPr>
          <p:cNvSpPr/>
          <p:nvPr/>
        </p:nvSpPr>
        <p:spPr>
          <a:xfrm>
            <a:off x="7778487" y="293309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8" name="Oval 7">
            <a:extLst>
              <a:ext uri="{FF2B5EF4-FFF2-40B4-BE49-F238E27FC236}">
                <a16:creationId xmlns:a16="http://schemas.microsoft.com/office/drawing/2014/main" id="{3777FB3B-669A-EE6D-98BB-693F02E439F3}"/>
              </a:ext>
            </a:extLst>
          </p:cNvPr>
          <p:cNvSpPr/>
          <p:nvPr/>
        </p:nvSpPr>
        <p:spPr>
          <a:xfrm>
            <a:off x="6899077" y="293309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9" name="Oval 8">
            <a:extLst>
              <a:ext uri="{FF2B5EF4-FFF2-40B4-BE49-F238E27FC236}">
                <a16:creationId xmlns:a16="http://schemas.microsoft.com/office/drawing/2014/main" id="{9AD19D75-7AC5-F82A-AE24-378A8C3C46E4}"/>
              </a:ext>
            </a:extLst>
          </p:cNvPr>
          <p:cNvSpPr/>
          <p:nvPr/>
        </p:nvSpPr>
        <p:spPr>
          <a:xfrm>
            <a:off x="6042722" y="29331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10" name="Oval 9">
            <a:extLst>
              <a:ext uri="{FF2B5EF4-FFF2-40B4-BE49-F238E27FC236}">
                <a16:creationId xmlns:a16="http://schemas.microsoft.com/office/drawing/2014/main" id="{337B2DE5-2586-1933-6B26-6445ADB66C24}"/>
              </a:ext>
            </a:extLst>
          </p:cNvPr>
          <p:cNvSpPr/>
          <p:nvPr/>
        </p:nvSpPr>
        <p:spPr>
          <a:xfrm>
            <a:off x="4890253" y="29331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11" name="Oval 10">
            <a:extLst>
              <a:ext uri="{FF2B5EF4-FFF2-40B4-BE49-F238E27FC236}">
                <a16:creationId xmlns:a16="http://schemas.microsoft.com/office/drawing/2014/main" id="{C7B1E9EB-FA39-5A10-99CA-41172A001DFF}"/>
              </a:ext>
            </a:extLst>
          </p:cNvPr>
          <p:cNvSpPr/>
          <p:nvPr/>
        </p:nvSpPr>
        <p:spPr>
          <a:xfrm>
            <a:off x="5448764" y="198566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11" idx="0"/>
            <a:endCxn id="3" idx="4"/>
          </p:cNvCxnSpPr>
          <p:nvPr/>
        </p:nvCxnSpPr>
        <p:spPr>
          <a:xfrm flipV="1">
            <a:off x="5734216" y="1600773"/>
            <a:ext cx="889508" cy="3848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4" idx="0"/>
            <a:endCxn id="3" idx="4"/>
          </p:cNvCxnSpPr>
          <p:nvPr/>
        </p:nvCxnSpPr>
        <p:spPr>
          <a:xfrm flipH="1" flipV="1">
            <a:off x="6623724" y="1600773"/>
            <a:ext cx="993094" cy="40007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583385-266F-AA60-A687-57247643EB9D}"/>
              </a:ext>
            </a:extLst>
          </p:cNvPr>
          <p:cNvCxnSpPr>
            <a:cxnSpLocks/>
            <a:stCxn id="5" idx="0"/>
            <a:endCxn id="4" idx="4"/>
          </p:cNvCxnSpPr>
          <p:nvPr/>
        </p:nvCxnSpPr>
        <p:spPr>
          <a:xfrm flipH="1" flipV="1">
            <a:off x="7616818" y="2571750"/>
            <a:ext cx="447121" cy="3613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83E6A7-53D6-6BD5-9F81-2CA18B1342F6}"/>
              </a:ext>
            </a:extLst>
          </p:cNvPr>
          <p:cNvCxnSpPr>
            <a:cxnSpLocks/>
            <a:stCxn id="8" idx="0"/>
            <a:endCxn id="4" idx="4"/>
          </p:cNvCxnSpPr>
          <p:nvPr/>
        </p:nvCxnSpPr>
        <p:spPr>
          <a:xfrm flipV="1">
            <a:off x="7184529" y="2571750"/>
            <a:ext cx="432289" cy="3613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145BE0-3F0E-EE57-D346-1179C81C41E9}"/>
              </a:ext>
            </a:extLst>
          </p:cNvPr>
          <p:cNvCxnSpPr>
            <a:cxnSpLocks/>
            <a:stCxn id="9" idx="0"/>
            <a:endCxn id="11" idx="4"/>
          </p:cNvCxnSpPr>
          <p:nvPr/>
        </p:nvCxnSpPr>
        <p:spPr>
          <a:xfrm flipH="1" flipV="1">
            <a:off x="5734216" y="2556563"/>
            <a:ext cx="593958" cy="3765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B1226F-B361-E22D-1487-F69CB2359A52}"/>
              </a:ext>
            </a:extLst>
          </p:cNvPr>
          <p:cNvCxnSpPr>
            <a:cxnSpLocks/>
            <a:stCxn id="10" idx="0"/>
            <a:endCxn id="11" idx="4"/>
          </p:cNvCxnSpPr>
          <p:nvPr/>
        </p:nvCxnSpPr>
        <p:spPr>
          <a:xfrm flipV="1">
            <a:off x="5175705" y="2556563"/>
            <a:ext cx="558511" cy="3765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B9BC19-C68F-36C1-689C-214816C88A77}"/>
              </a:ext>
            </a:extLst>
          </p:cNvPr>
          <p:cNvCxnSpPr>
            <a:cxnSpLocks/>
            <a:stCxn id="21" idx="3"/>
            <a:endCxn id="3" idx="2"/>
          </p:cNvCxnSpPr>
          <p:nvPr/>
        </p:nvCxnSpPr>
        <p:spPr>
          <a:xfrm flipV="1">
            <a:off x="3621553" y="1315322"/>
            <a:ext cx="2716719" cy="83157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336;p36">
            <a:extLst>
              <a:ext uri="{FF2B5EF4-FFF2-40B4-BE49-F238E27FC236}">
                <a16:creationId xmlns:a16="http://schemas.microsoft.com/office/drawing/2014/main" id="{59006C6D-C27F-1DB6-A19D-F18272E139DE}"/>
              </a:ext>
            </a:extLst>
          </p:cNvPr>
          <p:cNvSpPr txBox="1">
            <a:spLocks/>
          </p:cNvSpPr>
          <p:nvPr/>
        </p:nvSpPr>
        <p:spPr>
          <a:xfrm>
            <a:off x="488728" y="1914843"/>
            <a:ext cx="3132825" cy="464100"/>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Fill every level first </a:t>
            </a:r>
          </a:p>
        </p:txBody>
      </p:sp>
      <p:cxnSp>
        <p:nvCxnSpPr>
          <p:cNvPr id="23" name="Straight Arrow Connector 22">
            <a:extLst>
              <a:ext uri="{FF2B5EF4-FFF2-40B4-BE49-F238E27FC236}">
                <a16:creationId xmlns:a16="http://schemas.microsoft.com/office/drawing/2014/main" id="{FA390757-ACDA-EE18-B5C2-2139D16C9636}"/>
              </a:ext>
            </a:extLst>
          </p:cNvPr>
          <p:cNvCxnSpPr>
            <a:cxnSpLocks/>
            <a:stCxn id="21" idx="3"/>
            <a:endCxn id="11" idx="2"/>
          </p:cNvCxnSpPr>
          <p:nvPr/>
        </p:nvCxnSpPr>
        <p:spPr>
          <a:xfrm>
            <a:off x="3621553" y="2146893"/>
            <a:ext cx="1827211" cy="124219"/>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CF43BC-4ACC-9D90-7C52-89446A5EAB54}"/>
              </a:ext>
            </a:extLst>
          </p:cNvPr>
          <p:cNvCxnSpPr>
            <a:cxnSpLocks/>
            <a:stCxn id="21" idx="3"/>
            <a:endCxn id="10" idx="2"/>
          </p:cNvCxnSpPr>
          <p:nvPr/>
        </p:nvCxnSpPr>
        <p:spPr>
          <a:xfrm>
            <a:off x="3621553" y="2146893"/>
            <a:ext cx="1268700" cy="107166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336;p36">
            <a:extLst>
              <a:ext uri="{FF2B5EF4-FFF2-40B4-BE49-F238E27FC236}">
                <a16:creationId xmlns:a16="http://schemas.microsoft.com/office/drawing/2014/main" id="{3C15E0EA-CB85-3EF0-8EDB-017BA213C010}"/>
              </a:ext>
            </a:extLst>
          </p:cNvPr>
          <p:cNvSpPr txBox="1">
            <a:spLocks/>
          </p:cNvSpPr>
          <p:nvPr/>
        </p:nvSpPr>
        <p:spPr>
          <a:xfrm>
            <a:off x="488728" y="4031100"/>
            <a:ext cx="3390748" cy="464100"/>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Last level from left to right</a:t>
            </a:r>
          </a:p>
        </p:txBody>
      </p:sp>
      <p:cxnSp>
        <p:nvCxnSpPr>
          <p:cNvPr id="30" name="Straight Connector 29">
            <a:extLst>
              <a:ext uri="{FF2B5EF4-FFF2-40B4-BE49-F238E27FC236}">
                <a16:creationId xmlns:a16="http://schemas.microsoft.com/office/drawing/2014/main" id="{E938F1CB-4ACE-8FAE-1770-2A9696B5AB35}"/>
              </a:ext>
            </a:extLst>
          </p:cNvPr>
          <p:cNvCxnSpPr>
            <a:cxnSpLocks/>
            <a:stCxn id="35" idx="0"/>
            <a:endCxn id="10" idx="4"/>
          </p:cNvCxnSpPr>
          <p:nvPr/>
        </p:nvCxnSpPr>
        <p:spPr>
          <a:xfrm flipV="1">
            <a:off x="4702791" y="3504004"/>
            <a:ext cx="472914" cy="4647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062DCC-1BAE-287C-A835-0907ACBB4B0A}"/>
              </a:ext>
            </a:extLst>
          </p:cNvPr>
          <p:cNvCxnSpPr>
            <a:cxnSpLocks/>
            <a:stCxn id="10" idx="4"/>
            <a:endCxn id="37" idx="0"/>
          </p:cNvCxnSpPr>
          <p:nvPr/>
        </p:nvCxnSpPr>
        <p:spPr>
          <a:xfrm>
            <a:off x="5175705" y="3504004"/>
            <a:ext cx="332472" cy="4202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058FF5-5C2D-714D-3ABA-376949B5825B}"/>
              </a:ext>
            </a:extLst>
          </p:cNvPr>
          <p:cNvCxnSpPr>
            <a:cxnSpLocks/>
            <a:stCxn id="36" idx="0"/>
            <a:endCxn id="9" idx="4"/>
          </p:cNvCxnSpPr>
          <p:nvPr/>
        </p:nvCxnSpPr>
        <p:spPr>
          <a:xfrm flipV="1">
            <a:off x="6238620" y="3504004"/>
            <a:ext cx="89554" cy="4202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468D325-B3DC-14D8-87AD-FE38D47F759B}"/>
              </a:ext>
            </a:extLst>
          </p:cNvPr>
          <p:cNvSpPr/>
          <p:nvPr/>
        </p:nvSpPr>
        <p:spPr>
          <a:xfrm>
            <a:off x="4417339" y="396873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6" name="Oval 35">
            <a:extLst>
              <a:ext uri="{FF2B5EF4-FFF2-40B4-BE49-F238E27FC236}">
                <a16:creationId xmlns:a16="http://schemas.microsoft.com/office/drawing/2014/main" id="{3003BDBF-D303-C71C-AED8-E3ADA6BA8D88}"/>
              </a:ext>
            </a:extLst>
          </p:cNvPr>
          <p:cNvSpPr/>
          <p:nvPr/>
        </p:nvSpPr>
        <p:spPr>
          <a:xfrm>
            <a:off x="5953168" y="39242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7" name="Oval 36">
            <a:extLst>
              <a:ext uri="{FF2B5EF4-FFF2-40B4-BE49-F238E27FC236}">
                <a16:creationId xmlns:a16="http://schemas.microsoft.com/office/drawing/2014/main" id="{9B855B89-521C-94C5-13AE-6B405ED05B55}"/>
              </a:ext>
            </a:extLst>
          </p:cNvPr>
          <p:cNvSpPr/>
          <p:nvPr/>
        </p:nvSpPr>
        <p:spPr>
          <a:xfrm>
            <a:off x="5222725" y="39242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cxnSp>
        <p:nvCxnSpPr>
          <p:cNvPr id="38" name="Straight Arrow Connector 37">
            <a:extLst>
              <a:ext uri="{FF2B5EF4-FFF2-40B4-BE49-F238E27FC236}">
                <a16:creationId xmlns:a16="http://schemas.microsoft.com/office/drawing/2014/main" id="{D62C7924-E2B0-D5AF-6E06-DEF0B7DF93DE}"/>
              </a:ext>
            </a:extLst>
          </p:cNvPr>
          <p:cNvCxnSpPr>
            <a:cxnSpLocks/>
            <a:stCxn id="29" idx="3"/>
            <a:endCxn id="35" idx="2"/>
          </p:cNvCxnSpPr>
          <p:nvPr/>
        </p:nvCxnSpPr>
        <p:spPr>
          <a:xfrm flipV="1">
            <a:off x="3879476" y="4254189"/>
            <a:ext cx="537863" cy="896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26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-6</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6396844"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5664124"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921384"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5" name="Rectangle 34">
            <a:extLst>
              <a:ext uri="{FF2B5EF4-FFF2-40B4-BE49-F238E27FC236}">
                <a16:creationId xmlns:a16="http://schemas.microsoft.com/office/drawing/2014/main" id="{E96D7462-2913-DF9E-5141-70AE1314182A}"/>
              </a:ext>
            </a:extLst>
          </p:cNvPr>
          <p:cNvSpPr/>
          <p:nvPr/>
        </p:nvSpPr>
        <p:spPr>
          <a:xfrm>
            <a:off x="4185324"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-8</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5553779" y="23876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242448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8</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566078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492472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18532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6396844"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6289839" y="238769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Tree>
    <p:extLst>
      <p:ext uri="{BB962C8B-B14F-4D97-AF65-F5344CB8AC3E}">
        <p14:creationId xmlns:p14="http://schemas.microsoft.com/office/powerpoint/2010/main" val="3614031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6396843"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5660782"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921382"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6" name="Rectangle 35">
            <a:extLst>
              <a:ext uri="{FF2B5EF4-FFF2-40B4-BE49-F238E27FC236}">
                <a16:creationId xmlns:a16="http://schemas.microsoft.com/office/drawing/2014/main" id="{9CCB61A9-FCF7-F7A1-0667-C0AD62D9FCFB}"/>
              </a:ext>
            </a:extLst>
          </p:cNvPr>
          <p:cNvSpPr/>
          <p:nvPr/>
        </p:nvSpPr>
        <p:spPr>
          <a:xfrm>
            <a:off x="7132904"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4188662"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7025899" y="238769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Tree>
    <p:extLst>
      <p:ext uri="{BB962C8B-B14F-4D97-AF65-F5344CB8AC3E}">
        <p14:creationId xmlns:p14="http://schemas.microsoft.com/office/powerpoint/2010/main" val="3685109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7136245" y="125163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6400184" y="125163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5660784" y="125163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7" name="Rectangle 36">
            <a:extLst>
              <a:ext uri="{FF2B5EF4-FFF2-40B4-BE49-F238E27FC236}">
                <a16:creationId xmlns:a16="http://schemas.microsoft.com/office/drawing/2014/main" id="{9C162356-42E2-EB7B-800D-F787B23741F1}"/>
              </a:ext>
            </a:extLst>
          </p:cNvPr>
          <p:cNvSpPr/>
          <p:nvPr/>
        </p:nvSpPr>
        <p:spPr>
          <a:xfrm>
            <a:off x="4188662"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-5</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4924723" y="124787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4" name="Rectangle 23">
            <a:extLst>
              <a:ext uri="{FF2B5EF4-FFF2-40B4-BE49-F238E27FC236}">
                <a16:creationId xmlns:a16="http://schemas.microsoft.com/office/drawing/2014/main" id="{05215270-94D8-F86A-EF53-37FD71DF95F1}"/>
              </a:ext>
            </a:extLst>
          </p:cNvPr>
          <p:cNvSpPr/>
          <p:nvPr/>
        </p:nvSpPr>
        <p:spPr>
          <a:xfrm>
            <a:off x="7868964" y="124788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5" name="Rectangle 24">
            <a:extLst>
              <a:ext uri="{FF2B5EF4-FFF2-40B4-BE49-F238E27FC236}">
                <a16:creationId xmlns:a16="http://schemas.microsoft.com/office/drawing/2014/main" id="{84A882BC-3ECC-0724-79EC-FD00C6802949}"/>
              </a:ext>
            </a:extLst>
          </p:cNvPr>
          <p:cNvSpPr/>
          <p:nvPr/>
        </p:nvSpPr>
        <p:spPr>
          <a:xfrm>
            <a:off x="7868964" y="124787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Tree>
    <p:extLst>
      <p:ext uri="{BB962C8B-B14F-4D97-AF65-F5344CB8AC3E}">
        <p14:creationId xmlns:p14="http://schemas.microsoft.com/office/powerpoint/2010/main" val="1635788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1656304" y="352750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1656304" y="3527505"/>
                <a:ext cx="6536840" cy="736210"/>
              </a:xfrm>
              <a:prstGeom prst="rect">
                <a:avLst/>
              </a:prstGeom>
              <a:blipFill>
                <a:blip r:embed="rId3"/>
                <a:stretch>
                  <a:fillRect l="-1959" b="-97500"/>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12" name="Rectangle 11">
            <a:extLst>
              <a:ext uri="{FF2B5EF4-FFF2-40B4-BE49-F238E27FC236}">
                <a16:creationId xmlns:a16="http://schemas.microsoft.com/office/drawing/2014/main" id="{072D8B2A-2273-6707-C2CD-C47B235EF4C2}"/>
              </a:ext>
            </a:extLst>
          </p:cNvPr>
          <p:cNvSpPr/>
          <p:nvPr/>
        </p:nvSpPr>
        <p:spPr>
          <a:xfrm>
            <a:off x="1868557"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dirty="0"/>
          </a:p>
        </p:txBody>
      </p:sp>
      <p:sp>
        <p:nvSpPr>
          <p:cNvPr id="14" name="Rectangle 13">
            <a:extLst>
              <a:ext uri="{FF2B5EF4-FFF2-40B4-BE49-F238E27FC236}">
                <a16:creationId xmlns:a16="http://schemas.microsoft.com/office/drawing/2014/main" id="{64881652-1073-B1EF-19E5-4B34A3E6467E}"/>
              </a:ext>
            </a:extLst>
          </p:cNvPr>
          <p:cNvSpPr/>
          <p:nvPr/>
        </p:nvSpPr>
        <p:spPr>
          <a:xfrm>
            <a:off x="2604617"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5" name="Rectangle 14">
            <a:extLst>
              <a:ext uri="{FF2B5EF4-FFF2-40B4-BE49-F238E27FC236}">
                <a16:creationId xmlns:a16="http://schemas.microsoft.com/office/drawing/2014/main" id="{A2B34191-FF0A-F8A5-A809-A2D88C67ED19}"/>
              </a:ext>
            </a:extLst>
          </p:cNvPr>
          <p:cNvSpPr/>
          <p:nvPr/>
        </p:nvSpPr>
        <p:spPr>
          <a:xfrm>
            <a:off x="3340677"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6" name="Rectangle 15">
            <a:extLst>
              <a:ext uri="{FF2B5EF4-FFF2-40B4-BE49-F238E27FC236}">
                <a16:creationId xmlns:a16="http://schemas.microsoft.com/office/drawing/2014/main" id="{D813F518-ABC8-8131-DD24-0FC60BF91EBB}"/>
              </a:ext>
            </a:extLst>
          </p:cNvPr>
          <p:cNvSpPr/>
          <p:nvPr/>
        </p:nvSpPr>
        <p:spPr>
          <a:xfrm>
            <a:off x="4076737"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7" name="Google Shape;336;p36">
            <a:extLst>
              <a:ext uri="{FF2B5EF4-FFF2-40B4-BE49-F238E27FC236}">
                <a16:creationId xmlns:a16="http://schemas.microsoft.com/office/drawing/2014/main" id="{7D998AB1-0BD0-3DB0-325D-02192B58CB11}"/>
              </a:ext>
            </a:extLst>
          </p:cNvPr>
          <p:cNvSpPr txBox="1">
            <a:spLocks/>
          </p:cNvSpPr>
          <p:nvPr/>
        </p:nvSpPr>
        <p:spPr>
          <a:xfrm>
            <a:off x="714000" y="2470172"/>
            <a:ext cx="115455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Houses</a:t>
            </a:r>
          </a:p>
        </p:txBody>
      </p:sp>
      <p:sp>
        <p:nvSpPr>
          <p:cNvPr id="18" name="Rectangle 17">
            <a:extLst>
              <a:ext uri="{FF2B5EF4-FFF2-40B4-BE49-F238E27FC236}">
                <a16:creationId xmlns:a16="http://schemas.microsoft.com/office/drawing/2014/main" id="{9D22A129-C7A4-15A9-5D5B-8FC6FFDBDAD7}"/>
              </a:ext>
            </a:extLst>
          </p:cNvPr>
          <p:cNvSpPr/>
          <p:nvPr/>
        </p:nvSpPr>
        <p:spPr>
          <a:xfrm>
            <a:off x="4817719" y="238769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9" name="Rectangle 18">
            <a:extLst>
              <a:ext uri="{FF2B5EF4-FFF2-40B4-BE49-F238E27FC236}">
                <a16:creationId xmlns:a16="http://schemas.microsoft.com/office/drawing/2014/main" id="{CEE9D7B0-93E2-6BD6-AB29-6922F5530BC3}"/>
              </a:ext>
            </a:extLst>
          </p:cNvPr>
          <p:cNvSpPr/>
          <p:nvPr/>
        </p:nvSpPr>
        <p:spPr>
          <a:xfrm>
            <a:off x="5553779" y="238769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0" name="Rectangle 19">
            <a:extLst>
              <a:ext uri="{FF2B5EF4-FFF2-40B4-BE49-F238E27FC236}">
                <a16:creationId xmlns:a16="http://schemas.microsoft.com/office/drawing/2014/main" id="{27967C73-CBF2-4F8E-26B7-70AC1AB5FFBA}"/>
              </a:ext>
            </a:extLst>
          </p:cNvPr>
          <p:cNvSpPr/>
          <p:nvPr/>
        </p:nvSpPr>
        <p:spPr>
          <a:xfrm>
            <a:off x="6289839" y="238769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21" name="Rectangle 20">
            <a:extLst>
              <a:ext uri="{FF2B5EF4-FFF2-40B4-BE49-F238E27FC236}">
                <a16:creationId xmlns:a16="http://schemas.microsoft.com/office/drawing/2014/main" id="{62DDB8E7-F880-57CF-5395-1747A280925A}"/>
              </a:ext>
            </a:extLst>
          </p:cNvPr>
          <p:cNvSpPr/>
          <p:nvPr/>
        </p:nvSpPr>
        <p:spPr>
          <a:xfrm>
            <a:off x="7025899" y="238769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1" name="Rectangle 30">
            <a:extLst>
              <a:ext uri="{FF2B5EF4-FFF2-40B4-BE49-F238E27FC236}">
                <a16:creationId xmlns:a16="http://schemas.microsoft.com/office/drawing/2014/main" id="{41C2CBD9-5A37-A0B5-239A-BC4B16CF71BD}"/>
              </a:ext>
            </a:extLst>
          </p:cNvPr>
          <p:cNvSpPr/>
          <p:nvPr/>
        </p:nvSpPr>
        <p:spPr>
          <a:xfrm>
            <a:off x="6400185"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5664124"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924724"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4188663"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5" name="Rectangle 24">
            <a:extLst>
              <a:ext uri="{FF2B5EF4-FFF2-40B4-BE49-F238E27FC236}">
                <a16:creationId xmlns:a16="http://schemas.microsoft.com/office/drawing/2014/main" id="{84A882BC-3ECC-0724-79EC-FD00C6802949}"/>
              </a:ext>
            </a:extLst>
          </p:cNvPr>
          <p:cNvSpPr/>
          <p:nvPr/>
        </p:nvSpPr>
        <p:spPr>
          <a:xfrm>
            <a:off x="713290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Tree>
    <p:extLst>
      <p:ext uri="{BB962C8B-B14F-4D97-AF65-F5344CB8AC3E}">
        <p14:creationId xmlns:p14="http://schemas.microsoft.com/office/powerpoint/2010/main" val="206064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mc:AlternateContent xmlns:mc="http://schemas.openxmlformats.org/markup-compatibility/2006" xmlns:a14="http://schemas.microsoft.com/office/drawing/2010/main">
        <mc:Choice Requires="a14">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2012415"/>
                <a:ext cx="653684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For each house i:</a:t>
                </a:r>
              </a:p>
              <a:p>
                <a:pPr marL="285750" indent="-285750">
                  <a:buFontTx/>
                  <a:buChar char="-"/>
                </a:pPr>
                <a:r>
                  <a:rPr lang="en-US" sz="1800" dirty="0">
                    <a:latin typeface="Montserrat SemiBold" pitchFamily="2" charset="0"/>
                  </a:rPr>
                  <a:t>Insert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into PQ</a:t>
                </a: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&gt;= 0, we visit </a:t>
                </a:r>
                <a:r>
                  <a:rPr lang="en-US" sz="1800" dirty="0" err="1">
                    <a:latin typeface="Montserrat SemiBold" pitchFamily="2" charset="0"/>
                  </a:rPr>
                  <a:t>i</a:t>
                </a:r>
                <a:endParaRPr lang="en-US" sz="1800" dirty="0">
                  <a:latin typeface="Montserrat SemiBold" pitchFamily="2" charset="0"/>
                </a:endParaRPr>
              </a:p>
              <a:p>
                <a:pPr marL="285750" indent="-285750">
                  <a:buFontTx/>
                  <a:buChar char="-"/>
                </a:pPr>
                <a:r>
                  <a:rPr lang="en-US" sz="1800" dirty="0">
                    <a:latin typeface="Montserrat SemiBold" pitchFamily="2" charset="0"/>
                  </a:rPr>
                  <a:t>If 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oMath>
                </a14:m>
                <a:r>
                  <a:rPr lang="en-US" sz="1800" dirty="0">
                    <a:latin typeface="Montserrat SemiBold" pitchFamily="2" charset="0"/>
                  </a:rPr>
                  <a:t> &lt; 0, extract min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update t to 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𝑖</m:t>
                        </m:r>
                      </m:sub>
                    </m:sSub>
                  </m:oMath>
                </a14:m>
                <a:r>
                  <a:rPr lang="en-US" sz="1800" dirty="0">
                    <a:latin typeface="Montserrat SemiBold" pitchFamily="2" charset="0"/>
                  </a:rPr>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𝑚𝑖𝑛</m:t>
                        </m:r>
                      </m:sub>
                    </m:sSub>
                  </m:oMath>
                </a14:m>
                <a:r>
                  <a:rPr lang="en-US" sz="1800" dirty="0">
                    <a:latin typeface="Montserrat SemiBold" pitchFamily="2" charset="0"/>
                  </a:rPr>
                  <a:t> </a:t>
                </a:r>
              </a:p>
            </p:txBody>
          </p:sp>
        </mc:Choice>
        <mc:Fallback xmlns="">
          <p:sp>
            <p:nvSpPr>
              <p:cNvPr id="23" name="Google Shape;336;p36">
                <a:extLst>
                  <a:ext uri="{FF2B5EF4-FFF2-40B4-BE49-F238E27FC236}">
                    <a16:creationId xmlns:a16="http://schemas.microsoft.com/office/drawing/2014/main" id="{57A5A28F-D1FD-63DA-2DAC-74BD28D1D7E9}"/>
                  </a:ext>
                </a:extLst>
              </p:cNvPr>
              <p:cNvSpPr txBox="1">
                <a:spLocks noRot="1" noChangeAspect="1" noMove="1" noResize="1" noEditPoints="1" noAdjustHandles="1" noChangeArrowheads="1" noChangeShapeType="1" noTextEdit="1"/>
              </p:cNvSpPr>
              <p:nvPr/>
            </p:nvSpPr>
            <p:spPr>
              <a:xfrm>
                <a:off x="714000" y="2012415"/>
                <a:ext cx="6536840" cy="736210"/>
              </a:xfrm>
              <a:prstGeom prst="rect">
                <a:avLst/>
              </a:prstGeom>
              <a:blipFill>
                <a:blip r:embed="rId3"/>
                <a:stretch>
                  <a:fillRect l="-1959" b="-95868"/>
                </a:stretch>
              </a:blipFill>
              <a:ln>
                <a:noFill/>
              </a:ln>
            </p:spPr>
            <p:txBody>
              <a:bodyPr/>
              <a:lstStyle/>
              <a:p>
                <a:r>
                  <a:rPr lang="en-SG">
                    <a:noFill/>
                  </a:rPr>
                  <a:t> </a:t>
                </a:r>
              </a:p>
            </p:txBody>
          </p:sp>
        </mc:Fallback>
      </mc:AlternateContent>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31" name="Rectangle 30">
            <a:extLst>
              <a:ext uri="{FF2B5EF4-FFF2-40B4-BE49-F238E27FC236}">
                <a16:creationId xmlns:a16="http://schemas.microsoft.com/office/drawing/2014/main" id="{41C2CBD9-5A37-A0B5-239A-BC4B16CF71BD}"/>
              </a:ext>
            </a:extLst>
          </p:cNvPr>
          <p:cNvSpPr/>
          <p:nvPr/>
        </p:nvSpPr>
        <p:spPr>
          <a:xfrm>
            <a:off x="6400185"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5664124"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924724"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4188663"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5" name="Rectangle 24">
            <a:extLst>
              <a:ext uri="{FF2B5EF4-FFF2-40B4-BE49-F238E27FC236}">
                <a16:creationId xmlns:a16="http://schemas.microsoft.com/office/drawing/2014/main" id="{84A882BC-3ECC-0724-79EC-FD00C6802949}"/>
              </a:ext>
            </a:extLst>
          </p:cNvPr>
          <p:cNvSpPr/>
          <p:nvPr/>
        </p:nvSpPr>
        <p:spPr>
          <a:xfrm>
            <a:off x="713290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26" name="Google Shape;336;p36">
            <a:extLst>
              <a:ext uri="{FF2B5EF4-FFF2-40B4-BE49-F238E27FC236}">
                <a16:creationId xmlns:a16="http://schemas.microsoft.com/office/drawing/2014/main" id="{CB44D66F-5476-9FCD-299D-8EC98F4FE3A5}"/>
              </a:ext>
            </a:extLst>
          </p:cNvPr>
          <p:cNvSpPr txBox="1">
            <a:spLocks/>
          </p:cNvSpPr>
          <p:nvPr/>
        </p:nvSpPr>
        <p:spPr>
          <a:xfrm>
            <a:off x="4024604" y="2380520"/>
            <a:ext cx="1092092" cy="261937"/>
          </a:xfrm>
          <a:prstGeom prst="rect">
            <a:avLst/>
          </a:prstGeom>
          <a:solidFill>
            <a:schemeClr val="accent5">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b="1" dirty="0">
                <a:latin typeface="Montserrat SemiBold" panose="00000700000000000000" pitchFamily="2" charset="0"/>
              </a:rPr>
              <a:t>O(log n)</a:t>
            </a:r>
          </a:p>
        </p:txBody>
      </p:sp>
      <p:sp>
        <p:nvSpPr>
          <p:cNvPr id="27" name="Google Shape;336;p36">
            <a:extLst>
              <a:ext uri="{FF2B5EF4-FFF2-40B4-BE49-F238E27FC236}">
                <a16:creationId xmlns:a16="http://schemas.microsoft.com/office/drawing/2014/main" id="{430B39B7-F5B5-106A-947B-D4DA75EC8855}"/>
              </a:ext>
            </a:extLst>
          </p:cNvPr>
          <p:cNvSpPr txBox="1">
            <a:spLocks/>
          </p:cNvSpPr>
          <p:nvPr/>
        </p:nvSpPr>
        <p:spPr>
          <a:xfrm>
            <a:off x="4024604" y="2670741"/>
            <a:ext cx="1092092" cy="261937"/>
          </a:xfrm>
          <a:prstGeom prst="rect">
            <a:avLst/>
          </a:prstGeom>
          <a:solidFill>
            <a:schemeClr val="accent5">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b="1" dirty="0">
                <a:latin typeface="Montserrat SemiBold" panose="00000700000000000000" pitchFamily="2" charset="0"/>
              </a:rPr>
              <a:t>O(1)</a:t>
            </a:r>
          </a:p>
        </p:txBody>
      </p:sp>
      <p:sp>
        <p:nvSpPr>
          <p:cNvPr id="28" name="Google Shape;336;p36">
            <a:extLst>
              <a:ext uri="{FF2B5EF4-FFF2-40B4-BE49-F238E27FC236}">
                <a16:creationId xmlns:a16="http://schemas.microsoft.com/office/drawing/2014/main" id="{60EB02DC-FEEA-AC35-A3C0-126ADBB6726F}"/>
              </a:ext>
            </a:extLst>
          </p:cNvPr>
          <p:cNvSpPr txBox="1">
            <a:spLocks/>
          </p:cNvSpPr>
          <p:nvPr/>
        </p:nvSpPr>
        <p:spPr>
          <a:xfrm>
            <a:off x="7110272" y="2943532"/>
            <a:ext cx="1092092" cy="261937"/>
          </a:xfrm>
          <a:prstGeom prst="rect">
            <a:avLst/>
          </a:prstGeom>
          <a:solidFill>
            <a:schemeClr val="accent5">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b="1" dirty="0">
                <a:latin typeface="Montserrat SemiBold" panose="00000700000000000000" pitchFamily="2" charset="0"/>
              </a:rPr>
              <a:t>O(log n)</a:t>
            </a:r>
          </a:p>
        </p:txBody>
      </p:sp>
      <p:sp>
        <p:nvSpPr>
          <p:cNvPr id="29" name="Google Shape;336;p36">
            <a:extLst>
              <a:ext uri="{FF2B5EF4-FFF2-40B4-BE49-F238E27FC236}">
                <a16:creationId xmlns:a16="http://schemas.microsoft.com/office/drawing/2014/main" id="{43AD0321-D220-38FF-4C67-0FA3CC304D4A}"/>
              </a:ext>
            </a:extLst>
          </p:cNvPr>
          <p:cNvSpPr txBox="1">
            <a:spLocks/>
          </p:cNvSpPr>
          <p:nvPr/>
        </p:nvSpPr>
        <p:spPr>
          <a:xfrm>
            <a:off x="712412" y="3456352"/>
            <a:ext cx="3591082" cy="508272"/>
          </a:xfrm>
          <a:prstGeom prst="rect">
            <a:avLst/>
          </a:prstGeom>
          <a:solidFill>
            <a:schemeClr val="accent5">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b="1" dirty="0">
                <a:latin typeface="Montserrat SemiBold" panose="00000700000000000000" pitchFamily="2" charset="0"/>
              </a:rPr>
              <a:t>Overall runtime: O(n log n)</a:t>
            </a:r>
          </a:p>
        </p:txBody>
      </p:sp>
    </p:spTree>
    <p:extLst>
      <p:ext uri="{BB962C8B-B14F-4D97-AF65-F5344CB8AC3E}">
        <p14:creationId xmlns:p14="http://schemas.microsoft.com/office/powerpoint/2010/main" val="3634582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D1389C21-45E1-5779-6AE8-D8533DDBD1A2}"/>
              </a:ext>
            </a:extLst>
          </p:cNvPr>
          <p:cNvSpPr/>
          <p:nvPr/>
        </p:nvSpPr>
        <p:spPr>
          <a:xfrm>
            <a:off x="713290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B1AE809-F085-D74E-C7A5-6D74CE7F8772}"/>
              </a:ext>
            </a:extLst>
          </p:cNvPr>
          <p:cNvSpPr/>
          <p:nvPr/>
        </p:nvSpPr>
        <p:spPr>
          <a:xfrm>
            <a:off x="1152368" y="1247890"/>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BB1AE809-F085-D74E-C7A5-6D74CE7F8772}"/>
              </a:ext>
            </a:extLst>
          </p:cNvPr>
          <p:cNvSpPr/>
          <p:nvPr/>
        </p:nvSpPr>
        <p:spPr>
          <a:xfrm>
            <a:off x="2507953" y="1247886"/>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B3FA9AD0-168E-8099-1070-12E63CBD4F03}"/>
              </a:ext>
            </a:extLst>
          </p:cNvPr>
          <p:cNvSpPr txBox="1">
            <a:spLocks/>
          </p:cNvSpPr>
          <p:nvPr/>
        </p:nvSpPr>
        <p:spPr>
          <a:xfrm>
            <a:off x="2131008" y="1330364"/>
            <a:ext cx="30719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t>
            </a:r>
          </a:p>
        </p:txBody>
      </p:sp>
      <p:sp>
        <p:nvSpPr>
          <p:cNvPr id="5" name="Google Shape;336;p36">
            <a:extLst>
              <a:ext uri="{FF2B5EF4-FFF2-40B4-BE49-F238E27FC236}">
                <a16:creationId xmlns:a16="http://schemas.microsoft.com/office/drawing/2014/main" id="{D8C837BC-9E67-2C43-AC77-189B63562589}"/>
              </a:ext>
            </a:extLst>
          </p:cNvPr>
          <p:cNvSpPr txBox="1">
            <a:spLocks/>
          </p:cNvSpPr>
          <p:nvPr/>
        </p:nvSpPr>
        <p:spPr>
          <a:xfrm>
            <a:off x="779589" y="1330367"/>
            <a:ext cx="30719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a:t>
            </a:r>
          </a:p>
        </p:txBody>
      </p:sp>
      <p:sp>
        <p:nvSpPr>
          <p:cNvPr id="7" name="Rectangle 6">
            <a:extLst>
              <a:ext uri="{FF2B5EF4-FFF2-40B4-BE49-F238E27FC236}">
                <a16:creationId xmlns:a16="http://schemas.microsoft.com/office/drawing/2014/main" id="{2812252E-D0CD-538B-79B9-C5724DC4A125}"/>
              </a:ext>
            </a:extLst>
          </p:cNvPr>
          <p:cNvSpPr/>
          <p:nvPr/>
        </p:nvSpPr>
        <p:spPr>
          <a:xfrm>
            <a:off x="4188664" y="1247886"/>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8" name="Rectangle 7">
            <a:extLst>
              <a:ext uri="{FF2B5EF4-FFF2-40B4-BE49-F238E27FC236}">
                <a16:creationId xmlns:a16="http://schemas.microsoft.com/office/drawing/2014/main" id="{2978BE36-BE7C-01DA-FDBF-A441489F3195}"/>
              </a:ext>
            </a:extLst>
          </p:cNvPr>
          <p:cNvSpPr/>
          <p:nvPr/>
        </p:nvSpPr>
        <p:spPr>
          <a:xfrm>
            <a:off x="4924724" y="124788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9" name="Rectangle 8">
            <a:extLst>
              <a:ext uri="{FF2B5EF4-FFF2-40B4-BE49-F238E27FC236}">
                <a16:creationId xmlns:a16="http://schemas.microsoft.com/office/drawing/2014/main" id="{1515BAAA-185D-2CF3-2A3E-E88AB121A3C6}"/>
              </a:ext>
            </a:extLst>
          </p:cNvPr>
          <p:cNvSpPr/>
          <p:nvPr/>
        </p:nvSpPr>
        <p:spPr>
          <a:xfrm>
            <a:off x="5660784" y="124788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Rectangle 9">
            <a:extLst>
              <a:ext uri="{FF2B5EF4-FFF2-40B4-BE49-F238E27FC236}">
                <a16:creationId xmlns:a16="http://schemas.microsoft.com/office/drawing/2014/main" id="{B9C1A3AE-AFD3-7941-3854-37EF6CF806CF}"/>
              </a:ext>
            </a:extLst>
          </p:cNvPr>
          <p:cNvSpPr/>
          <p:nvPr/>
        </p:nvSpPr>
        <p:spPr>
          <a:xfrm>
            <a:off x="6396844" y="124788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1" name="Google Shape;336;p36">
            <a:extLst>
              <a:ext uri="{FF2B5EF4-FFF2-40B4-BE49-F238E27FC236}">
                <a16:creationId xmlns:a16="http://schemas.microsoft.com/office/drawing/2014/main" id="{1A58382C-27A3-1715-AF64-CF17EC35E360}"/>
              </a:ext>
            </a:extLst>
          </p:cNvPr>
          <p:cNvSpPr txBox="1">
            <a:spLocks/>
          </p:cNvSpPr>
          <p:nvPr/>
        </p:nvSpPr>
        <p:spPr>
          <a:xfrm>
            <a:off x="3489856" y="1330364"/>
            <a:ext cx="6290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solidFill>
                <a:latin typeface="Montserrat SemiBold" pitchFamily="2" charset="0"/>
              </a:rPr>
              <a:t>PQ</a:t>
            </a:r>
          </a:p>
        </p:txBody>
      </p:sp>
      <p:sp>
        <p:nvSpPr>
          <p:cNvPr id="31" name="Rectangle 30">
            <a:extLst>
              <a:ext uri="{FF2B5EF4-FFF2-40B4-BE49-F238E27FC236}">
                <a16:creationId xmlns:a16="http://schemas.microsoft.com/office/drawing/2014/main" id="{41C2CBD9-5A37-A0B5-239A-BC4B16CF71BD}"/>
              </a:ext>
            </a:extLst>
          </p:cNvPr>
          <p:cNvSpPr/>
          <p:nvPr/>
        </p:nvSpPr>
        <p:spPr>
          <a:xfrm>
            <a:off x="6400185"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3</a:t>
            </a:r>
            <a:endParaRPr lang="en-SG" sz="2400" dirty="0">
              <a:latin typeface="Montserrat SemiBold" panose="00000700000000000000" pitchFamily="2" charset="0"/>
            </a:endParaRPr>
          </a:p>
        </p:txBody>
      </p:sp>
      <p:sp>
        <p:nvSpPr>
          <p:cNvPr id="33" name="Rectangle 32">
            <a:extLst>
              <a:ext uri="{FF2B5EF4-FFF2-40B4-BE49-F238E27FC236}">
                <a16:creationId xmlns:a16="http://schemas.microsoft.com/office/drawing/2014/main" id="{28AE1B54-693F-D40F-3DC5-349887D22EB1}"/>
              </a:ext>
            </a:extLst>
          </p:cNvPr>
          <p:cNvSpPr/>
          <p:nvPr/>
        </p:nvSpPr>
        <p:spPr>
          <a:xfrm>
            <a:off x="5664124"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1</a:t>
            </a:r>
            <a:endParaRPr lang="en-SG" sz="2400" dirty="0">
              <a:latin typeface="Montserrat SemiBold" panose="00000700000000000000" pitchFamily="2" charset="0"/>
            </a:endParaRPr>
          </a:p>
        </p:txBody>
      </p:sp>
      <p:sp>
        <p:nvSpPr>
          <p:cNvPr id="34" name="Rectangle 33">
            <a:extLst>
              <a:ext uri="{FF2B5EF4-FFF2-40B4-BE49-F238E27FC236}">
                <a16:creationId xmlns:a16="http://schemas.microsoft.com/office/drawing/2014/main" id="{0AE0885F-3B5B-20B4-1FE5-CAC5FE6618AB}"/>
              </a:ext>
            </a:extLst>
          </p:cNvPr>
          <p:cNvSpPr/>
          <p:nvPr/>
        </p:nvSpPr>
        <p:spPr>
          <a:xfrm>
            <a:off x="4924724" y="125163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-2</a:t>
            </a:r>
            <a:endParaRPr lang="en-SG" sz="2400" dirty="0">
              <a:latin typeface="Montserrat SemiBold" panose="00000700000000000000" pitchFamily="2" charset="0"/>
            </a:endParaRPr>
          </a:p>
        </p:txBody>
      </p:sp>
      <p:sp>
        <p:nvSpPr>
          <p:cNvPr id="38" name="Rectangle 37">
            <a:extLst>
              <a:ext uri="{FF2B5EF4-FFF2-40B4-BE49-F238E27FC236}">
                <a16:creationId xmlns:a16="http://schemas.microsoft.com/office/drawing/2014/main" id="{EFAE5E0A-AC37-A084-34E7-B319FE14C716}"/>
              </a:ext>
            </a:extLst>
          </p:cNvPr>
          <p:cNvSpPr/>
          <p:nvPr/>
        </p:nvSpPr>
        <p:spPr>
          <a:xfrm>
            <a:off x="4188663" y="1247880"/>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-4</a:t>
            </a:r>
            <a:endParaRPr lang="en-SG" sz="2400" dirty="0">
              <a:latin typeface="Montserrat SemiBold" panose="00000700000000000000" pitchFamily="2" charset="0"/>
            </a:endParaRPr>
          </a:p>
        </p:txBody>
      </p:sp>
      <p:sp>
        <p:nvSpPr>
          <p:cNvPr id="25" name="Rectangle 24">
            <a:extLst>
              <a:ext uri="{FF2B5EF4-FFF2-40B4-BE49-F238E27FC236}">
                <a16:creationId xmlns:a16="http://schemas.microsoft.com/office/drawing/2014/main" id="{84A882BC-3ECC-0724-79EC-FD00C6802949}"/>
              </a:ext>
            </a:extLst>
          </p:cNvPr>
          <p:cNvSpPr/>
          <p:nvPr/>
        </p:nvSpPr>
        <p:spPr>
          <a:xfrm>
            <a:off x="7132904" y="124788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2400" dirty="0">
                <a:latin typeface="Montserrat SemiBold" panose="00000700000000000000" pitchFamily="2" charset="0"/>
              </a:rPr>
              <a:t>6</a:t>
            </a:r>
            <a:endParaRPr lang="en-SG" sz="2400" dirty="0">
              <a:latin typeface="Montserrat SemiBold" panose="00000700000000000000" pitchFamily="2" charset="0"/>
            </a:endParaRPr>
          </a:p>
        </p:txBody>
      </p:sp>
      <p:sp>
        <p:nvSpPr>
          <p:cNvPr id="24" name="Google Shape;336;p36">
            <a:extLst>
              <a:ext uri="{FF2B5EF4-FFF2-40B4-BE49-F238E27FC236}">
                <a16:creationId xmlns:a16="http://schemas.microsoft.com/office/drawing/2014/main" id="{A928E4C8-321F-386C-8FE1-73116A3DDADA}"/>
              </a:ext>
            </a:extLst>
          </p:cNvPr>
          <p:cNvSpPr txBox="1">
            <a:spLocks/>
          </p:cNvSpPr>
          <p:nvPr/>
        </p:nvSpPr>
        <p:spPr>
          <a:xfrm>
            <a:off x="779588" y="2894709"/>
            <a:ext cx="7336543"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 fact, we not only find the maximum number of houses visited, but we will also know the maximum number of teeth after visiting this many houses!</a:t>
            </a:r>
          </a:p>
        </p:txBody>
      </p:sp>
      <p:cxnSp>
        <p:nvCxnSpPr>
          <p:cNvPr id="12" name="Straight Arrow Connector 11">
            <a:extLst>
              <a:ext uri="{FF2B5EF4-FFF2-40B4-BE49-F238E27FC236}">
                <a16:creationId xmlns:a16="http://schemas.microsoft.com/office/drawing/2014/main" id="{73F025C2-A5A5-BBC4-B978-CC30F91BD0A7}"/>
              </a:ext>
            </a:extLst>
          </p:cNvPr>
          <p:cNvCxnSpPr>
            <a:cxnSpLocks/>
          </p:cNvCxnSpPr>
          <p:nvPr/>
        </p:nvCxnSpPr>
        <p:spPr>
          <a:xfrm flipV="1">
            <a:off x="1457256" y="2015497"/>
            <a:ext cx="0" cy="87921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959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Toothless and His Teeth</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479375"/>
            <a:ext cx="771330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Invariants maintained at the </a:t>
            </a:r>
            <a:r>
              <a:rPr lang="en-US" sz="1800" dirty="0" err="1">
                <a:latin typeface="Montserrat SemiBold" pitchFamily="2" charset="0"/>
              </a:rPr>
              <a:t>i-th</a:t>
            </a:r>
            <a:r>
              <a:rPr lang="en-US" sz="1800" dirty="0">
                <a:latin typeface="Montserrat SemiBold" pitchFamily="2" charset="0"/>
              </a:rPr>
              <a:t> iteration:</a:t>
            </a:r>
          </a:p>
          <a:p>
            <a:pPr marL="285750" indent="-285750">
              <a:buFontTx/>
              <a:buChar char="-"/>
            </a:pPr>
            <a:r>
              <a:rPr lang="en-US" sz="1800" dirty="0">
                <a:latin typeface="Montserrat SemiBold" pitchFamily="2" charset="0"/>
              </a:rPr>
              <a:t>h is the maximum number of houses that can be visited for houses [1 .. </a:t>
            </a:r>
            <a:r>
              <a:rPr lang="en-US" sz="1800" dirty="0" err="1">
                <a:latin typeface="Montserrat SemiBold" pitchFamily="2" charset="0"/>
              </a:rPr>
              <a:t>i</a:t>
            </a:r>
            <a:r>
              <a:rPr lang="en-US" sz="1800" dirty="0">
                <a:latin typeface="Montserrat SemiBold" pitchFamily="2" charset="0"/>
              </a:rPr>
              <a:t>]</a:t>
            </a:r>
          </a:p>
          <a:p>
            <a:pPr marL="285750" indent="-285750">
              <a:buFontTx/>
              <a:buChar char="-"/>
            </a:pPr>
            <a:r>
              <a:rPr lang="en-US" sz="1800" dirty="0">
                <a:latin typeface="Montserrat SemiBold" pitchFamily="2" charset="0"/>
              </a:rPr>
              <a:t>t is the maximum number of teeth among all valid sequences of length h, for houses [1 .. </a:t>
            </a:r>
            <a:r>
              <a:rPr lang="en-US" sz="1800" dirty="0" err="1">
                <a:latin typeface="Montserrat SemiBold" pitchFamily="2" charset="0"/>
              </a:rPr>
              <a:t>i</a:t>
            </a:r>
            <a:r>
              <a:rPr lang="en-US" sz="1800" dirty="0">
                <a:latin typeface="Montserrat SemiBold" pitchFamily="2" charset="0"/>
              </a:rPr>
              <a:t>]</a:t>
            </a:r>
          </a:p>
          <a:p>
            <a:pPr marL="285750" indent="-285750">
              <a:buFontTx/>
              <a:buChar char="-"/>
            </a:pPr>
            <a:endParaRPr lang="en-US" sz="1800" dirty="0">
              <a:latin typeface="Montserrat SemiBold" pitchFamily="2" charset="0"/>
            </a:endParaRPr>
          </a:p>
          <a:p>
            <a:r>
              <a:rPr lang="en-US" sz="1800" dirty="0">
                <a:latin typeface="Montserrat SemiBold" pitchFamily="2" charset="0"/>
              </a:rPr>
              <a:t>i.e. h is the solution to the subproblem of the prefix array [1 .. </a:t>
            </a:r>
            <a:r>
              <a:rPr lang="en-US" sz="1800" dirty="0" err="1">
                <a:latin typeface="Montserrat SemiBold" pitchFamily="2" charset="0"/>
              </a:rPr>
              <a:t>i</a:t>
            </a:r>
            <a:r>
              <a:rPr lang="en-US" sz="1800" dirty="0">
                <a:latin typeface="Montserrat SemiBold" pitchFamily="2" charset="0"/>
              </a:rPr>
              <a:t>] at any iteration </a:t>
            </a:r>
            <a:r>
              <a:rPr lang="en-US" sz="1800" dirty="0" err="1">
                <a:latin typeface="Montserrat SemiBold" pitchFamily="2" charset="0"/>
              </a:rPr>
              <a:t>i</a:t>
            </a:r>
            <a:r>
              <a:rPr lang="en-US" sz="1800" dirty="0">
                <a:latin typeface="Montserrat SemiBold" pitchFamily="2" charset="0"/>
              </a:rPr>
              <a:t>, and t is maximal.</a:t>
            </a:r>
          </a:p>
        </p:txBody>
      </p:sp>
      <p:pic>
        <p:nvPicPr>
          <p:cNvPr id="1026" name="Picture 2">
            <a:extLst>
              <a:ext uri="{FF2B5EF4-FFF2-40B4-BE49-F238E27FC236}">
                <a16:creationId xmlns:a16="http://schemas.microsoft.com/office/drawing/2014/main" id="{32FB52D4-4DBD-519B-F33F-F3A6D5B28D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65" t="26131" r="14263" b="22203"/>
          <a:stretch/>
        </p:blipFill>
        <p:spPr bwMode="auto">
          <a:xfrm>
            <a:off x="6930994" y="133489"/>
            <a:ext cx="1496306" cy="11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200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3a. </a:t>
            </a:r>
            <a:r>
              <a:rPr lang="en-SG" sz="2600" dirty="0"/>
              <a:t>Heaven or Hell</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71330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You have two doors in front of you. One door leads to heaven, and the other to hell. There are two male guards, one by each door. One guard always tells the truth, and the other always lies, but you don’t know who is who.</a:t>
            </a:r>
          </a:p>
          <a:p>
            <a:r>
              <a:rPr lang="en-US" sz="1800" dirty="0">
                <a:latin typeface="Montserrat SemiBold" pitchFamily="2" charset="0"/>
              </a:rPr>
              <a:t>You can only ask one question to one guard to find the door to heaven. What question would you ask?</a:t>
            </a:r>
          </a:p>
        </p:txBody>
      </p:sp>
      <p:pic>
        <p:nvPicPr>
          <p:cNvPr id="4100" name="Picture 4">
            <a:extLst>
              <a:ext uri="{FF2B5EF4-FFF2-40B4-BE49-F238E27FC236}">
                <a16:creationId xmlns:a16="http://schemas.microsoft.com/office/drawing/2014/main" id="{28DA46B2-0CFD-958F-AB93-0CCC261B1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903" y="2916736"/>
            <a:ext cx="3253398" cy="205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13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3a. </a:t>
            </a:r>
            <a:r>
              <a:rPr lang="en-SG" sz="2600" dirty="0"/>
              <a:t>Heaven or Hell</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713300"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This is just a variant of the Fork in the Road puzzle, a form of the Knights and Knaves type of logic puzzle.</a:t>
            </a:r>
          </a:p>
          <a:p>
            <a:endParaRPr lang="en-US" sz="1800" dirty="0">
              <a:latin typeface="Montserrat SemiBold" pitchFamily="2" charset="0"/>
            </a:endParaRPr>
          </a:p>
          <a:p>
            <a:r>
              <a:rPr lang="en-US" sz="1800" dirty="0">
                <a:latin typeface="Montserrat SemiBold" pitchFamily="2" charset="0"/>
              </a:rPr>
              <a:t>Adapting the solution to our context,</a:t>
            </a:r>
          </a:p>
          <a:p>
            <a:endParaRPr lang="en-US" sz="1800" dirty="0">
              <a:latin typeface="Montserrat SemiBold" pitchFamily="2" charset="0"/>
            </a:endParaRPr>
          </a:p>
          <a:p>
            <a:r>
              <a:rPr lang="en-US" sz="1800" dirty="0">
                <a:highlight>
                  <a:srgbClr val="00682F"/>
                </a:highlight>
                <a:latin typeface="Montserrat SemiBold" pitchFamily="2" charset="0"/>
              </a:rPr>
              <a:t>“If I ask the other guard about which door leads to heaven, what would his answer be?”</a:t>
            </a:r>
          </a:p>
          <a:p>
            <a:endParaRPr lang="en-US" sz="1800" dirty="0">
              <a:latin typeface="Montserrat SemiBold" pitchFamily="2" charset="0"/>
            </a:endParaRPr>
          </a:p>
          <a:p>
            <a:r>
              <a:rPr lang="en-US" sz="1800" dirty="0">
                <a:latin typeface="Montserrat SemiBold" pitchFamily="2" charset="0"/>
              </a:rPr>
              <a:t>The guard will always respond with the door that leads to hell, so take the other one.</a:t>
            </a:r>
          </a:p>
        </p:txBody>
      </p:sp>
    </p:spTree>
    <p:extLst>
      <p:ext uri="{BB962C8B-B14F-4D97-AF65-F5344CB8AC3E}">
        <p14:creationId xmlns:p14="http://schemas.microsoft.com/office/powerpoint/2010/main" val="1312579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(max) Heaps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3999" y="1276950"/>
            <a:ext cx="755564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
        <p:nvSpPr>
          <p:cNvPr id="3" name="Oval 2">
            <a:extLst>
              <a:ext uri="{FF2B5EF4-FFF2-40B4-BE49-F238E27FC236}">
                <a16:creationId xmlns:a16="http://schemas.microsoft.com/office/drawing/2014/main" id="{D787268D-492B-1107-CE6E-9BBAB85DC4C3}"/>
              </a:ext>
            </a:extLst>
          </p:cNvPr>
          <p:cNvSpPr/>
          <p:nvPr/>
        </p:nvSpPr>
        <p:spPr>
          <a:xfrm>
            <a:off x="6338272" y="102987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9</a:t>
            </a:r>
            <a:endParaRPr lang="en-SG" sz="2400" dirty="0">
              <a:latin typeface="Montserrat SemiBold" pitchFamily="2" charset="0"/>
            </a:endParaRPr>
          </a:p>
        </p:txBody>
      </p:sp>
      <p:sp>
        <p:nvSpPr>
          <p:cNvPr id="4" name="Oval 3">
            <a:extLst>
              <a:ext uri="{FF2B5EF4-FFF2-40B4-BE49-F238E27FC236}">
                <a16:creationId xmlns:a16="http://schemas.microsoft.com/office/drawing/2014/main" id="{C4BAB6EB-54AD-99CA-05EB-13EA424795CF}"/>
              </a:ext>
            </a:extLst>
          </p:cNvPr>
          <p:cNvSpPr/>
          <p:nvPr/>
        </p:nvSpPr>
        <p:spPr>
          <a:xfrm>
            <a:off x="7331366" y="200084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7</a:t>
            </a:r>
            <a:endParaRPr lang="en-SG" sz="2400" dirty="0">
              <a:latin typeface="Montserrat SemiBold" pitchFamily="2" charset="0"/>
            </a:endParaRPr>
          </a:p>
        </p:txBody>
      </p:sp>
      <p:sp>
        <p:nvSpPr>
          <p:cNvPr id="5" name="Oval 4">
            <a:extLst>
              <a:ext uri="{FF2B5EF4-FFF2-40B4-BE49-F238E27FC236}">
                <a16:creationId xmlns:a16="http://schemas.microsoft.com/office/drawing/2014/main" id="{68CC9820-FAEC-4ADD-D7C6-4EF13EBE3483}"/>
              </a:ext>
            </a:extLst>
          </p:cNvPr>
          <p:cNvSpPr/>
          <p:nvPr/>
        </p:nvSpPr>
        <p:spPr>
          <a:xfrm>
            <a:off x="7778487" y="293309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5</a:t>
            </a:r>
            <a:endParaRPr lang="en-SG" sz="2400" dirty="0">
              <a:latin typeface="Montserrat SemiBold" pitchFamily="2" charset="0"/>
            </a:endParaRPr>
          </a:p>
        </p:txBody>
      </p:sp>
      <p:sp>
        <p:nvSpPr>
          <p:cNvPr id="8" name="Oval 7">
            <a:extLst>
              <a:ext uri="{FF2B5EF4-FFF2-40B4-BE49-F238E27FC236}">
                <a16:creationId xmlns:a16="http://schemas.microsoft.com/office/drawing/2014/main" id="{3777FB3B-669A-EE6D-98BB-693F02E439F3}"/>
              </a:ext>
            </a:extLst>
          </p:cNvPr>
          <p:cNvSpPr/>
          <p:nvPr/>
        </p:nvSpPr>
        <p:spPr>
          <a:xfrm>
            <a:off x="6899077" y="2933099"/>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3</a:t>
            </a:r>
            <a:endParaRPr lang="en-SG" sz="2400" dirty="0">
              <a:latin typeface="Montserrat SemiBold" pitchFamily="2" charset="0"/>
            </a:endParaRPr>
          </a:p>
        </p:txBody>
      </p:sp>
      <p:sp>
        <p:nvSpPr>
          <p:cNvPr id="9" name="Oval 8">
            <a:extLst>
              <a:ext uri="{FF2B5EF4-FFF2-40B4-BE49-F238E27FC236}">
                <a16:creationId xmlns:a16="http://schemas.microsoft.com/office/drawing/2014/main" id="{9AD19D75-7AC5-F82A-AE24-378A8C3C46E4}"/>
              </a:ext>
            </a:extLst>
          </p:cNvPr>
          <p:cNvSpPr/>
          <p:nvPr/>
        </p:nvSpPr>
        <p:spPr>
          <a:xfrm>
            <a:off x="6042722" y="29331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2</a:t>
            </a:r>
            <a:endParaRPr lang="en-SG" sz="2400" dirty="0">
              <a:latin typeface="Montserrat SemiBold" pitchFamily="2" charset="0"/>
            </a:endParaRPr>
          </a:p>
        </p:txBody>
      </p:sp>
      <p:sp>
        <p:nvSpPr>
          <p:cNvPr id="10" name="Oval 9">
            <a:extLst>
              <a:ext uri="{FF2B5EF4-FFF2-40B4-BE49-F238E27FC236}">
                <a16:creationId xmlns:a16="http://schemas.microsoft.com/office/drawing/2014/main" id="{337B2DE5-2586-1933-6B26-6445ADB66C24}"/>
              </a:ext>
            </a:extLst>
          </p:cNvPr>
          <p:cNvSpPr/>
          <p:nvPr/>
        </p:nvSpPr>
        <p:spPr>
          <a:xfrm>
            <a:off x="4890253" y="2933101"/>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4</a:t>
            </a:r>
            <a:endParaRPr lang="en-SG" sz="2400" dirty="0">
              <a:latin typeface="Montserrat SemiBold" pitchFamily="2" charset="0"/>
            </a:endParaRPr>
          </a:p>
        </p:txBody>
      </p:sp>
      <p:sp>
        <p:nvSpPr>
          <p:cNvPr id="11" name="Oval 10">
            <a:extLst>
              <a:ext uri="{FF2B5EF4-FFF2-40B4-BE49-F238E27FC236}">
                <a16:creationId xmlns:a16="http://schemas.microsoft.com/office/drawing/2014/main" id="{C7B1E9EB-FA39-5A10-99CA-41172A001DFF}"/>
              </a:ext>
            </a:extLst>
          </p:cNvPr>
          <p:cNvSpPr/>
          <p:nvPr/>
        </p:nvSpPr>
        <p:spPr>
          <a:xfrm>
            <a:off x="5448764" y="1985660"/>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8</a:t>
            </a:r>
            <a:endParaRPr lang="en-SG" sz="2400" dirty="0">
              <a:latin typeface="Montserrat SemiBold" pitchFamily="2" charset="0"/>
            </a:endParaRPr>
          </a:p>
        </p:txBody>
      </p:sp>
      <p:cxnSp>
        <p:nvCxnSpPr>
          <p:cNvPr id="12" name="Straight Connector 11">
            <a:extLst>
              <a:ext uri="{FF2B5EF4-FFF2-40B4-BE49-F238E27FC236}">
                <a16:creationId xmlns:a16="http://schemas.microsoft.com/office/drawing/2014/main" id="{E90D98D6-4FE8-7C09-7DB1-65FCDD61B164}"/>
              </a:ext>
            </a:extLst>
          </p:cNvPr>
          <p:cNvCxnSpPr>
            <a:cxnSpLocks/>
            <a:stCxn id="11" idx="0"/>
            <a:endCxn id="3" idx="4"/>
          </p:cNvCxnSpPr>
          <p:nvPr/>
        </p:nvCxnSpPr>
        <p:spPr>
          <a:xfrm flipV="1">
            <a:off x="5734216" y="1600773"/>
            <a:ext cx="889508" cy="3848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AD2579-B057-F743-0513-1B6031B021A8}"/>
              </a:ext>
            </a:extLst>
          </p:cNvPr>
          <p:cNvCxnSpPr>
            <a:cxnSpLocks/>
            <a:stCxn id="4" idx="0"/>
            <a:endCxn id="3" idx="4"/>
          </p:cNvCxnSpPr>
          <p:nvPr/>
        </p:nvCxnSpPr>
        <p:spPr>
          <a:xfrm flipH="1" flipV="1">
            <a:off x="6623724" y="1600773"/>
            <a:ext cx="993094" cy="40007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583385-266F-AA60-A687-57247643EB9D}"/>
              </a:ext>
            </a:extLst>
          </p:cNvPr>
          <p:cNvCxnSpPr>
            <a:cxnSpLocks/>
            <a:stCxn id="5" idx="0"/>
            <a:endCxn id="4" idx="4"/>
          </p:cNvCxnSpPr>
          <p:nvPr/>
        </p:nvCxnSpPr>
        <p:spPr>
          <a:xfrm flipH="1" flipV="1">
            <a:off x="7616818" y="2571750"/>
            <a:ext cx="447121" cy="3613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83E6A7-53D6-6BD5-9F81-2CA18B1342F6}"/>
              </a:ext>
            </a:extLst>
          </p:cNvPr>
          <p:cNvCxnSpPr>
            <a:cxnSpLocks/>
            <a:stCxn id="8" idx="0"/>
            <a:endCxn id="4" idx="4"/>
          </p:cNvCxnSpPr>
          <p:nvPr/>
        </p:nvCxnSpPr>
        <p:spPr>
          <a:xfrm flipV="1">
            <a:off x="7184529" y="2571750"/>
            <a:ext cx="432289" cy="36134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145BE0-3F0E-EE57-D346-1179C81C41E9}"/>
              </a:ext>
            </a:extLst>
          </p:cNvPr>
          <p:cNvCxnSpPr>
            <a:cxnSpLocks/>
            <a:stCxn id="9" idx="0"/>
            <a:endCxn id="11" idx="4"/>
          </p:cNvCxnSpPr>
          <p:nvPr/>
        </p:nvCxnSpPr>
        <p:spPr>
          <a:xfrm flipH="1" flipV="1">
            <a:off x="5734216" y="2556563"/>
            <a:ext cx="593958" cy="3765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B1226F-B361-E22D-1487-F69CB2359A52}"/>
              </a:ext>
            </a:extLst>
          </p:cNvPr>
          <p:cNvCxnSpPr>
            <a:cxnSpLocks/>
            <a:stCxn id="10" idx="0"/>
            <a:endCxn id="11" idx="4"/>
          </p:cNvCxnSpPr>
          <p:nvPr/>
        </p:nvCxnSpPr>
        <p:spPr>
          <a:xfrm flipV="1">
            <a:off x="5175705" y="2556563"/>
            <a:ext cx="558511" cy="3765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38F1CB-4ACE-8FAE-1770-2A9696B5AB35}"/>
              </a:ext>
            </a:extLst>
          </p:cNvPr>
          <p:cNvCxnSpPr>
            <a:cxnSpLocks/>
            <a:stCxn id="35" idx="0"/>
            <a:endCxn id="10" idx="4"/>
          </p:cNvCxnSpPr>
          <p:nvPr/>
        </p:nvCxnSpPr>
        <p:spPr>
          <a:xfrm flipV="1">
            <a:off x="4702791" y="3504004"/>
            <a:ext cx="472914" cy="4647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062DCC-1BAE-287C-A835-0907ACBB4B0A}"/>
              </a:ext>
            </a:extLst>
          </p:cNvPr>
          <p:cNvCxnSpPr>
            <a:cxnSpLocks/>
            <a:stCxn id="10" idx="4"/>
            <a:endCxn id="37" idx="0"/>
          </p:cNvCxnSpPr>
          <p:nvPr/>
        </p:nvCxnSpPr>
        <p:spPr>
          <a:xfrm>
            <a:off x="5175705" y="3504004"/>
            <a:ext cx="332472" cy="4202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058FF5-5C2D-714D-3ABA-376949B5825B}"/>
              </a:ext>
            </a:extLst>
          </p:cNvPr>
          <p:cNvCxnSpPr>
            <a:cxnSpLocks/>
            <a:stCxn id="36" idx="0"/>
            <a:endCxn id="9" idx="4"/>
          </p:cNvCxnSpPr>
          <p:nvPr/>
        </p:nvCxnSpPr>
        <p:spPr>
          <a:xfrm flipV="1">
            <a:off x="6238620" y="3504004"/>
            <a:ext cx="89554" cy="4202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468D325-B3DC-14D8-87AD-FE38D47F759B}"/>
              </a:ext>
            </a:extLst>
          </p:cNvPr>
          <p:cNvSpPr/>
          <p:nvPr/>
        </p:nvSpPr>
        <p:spPr>
          <a:xfrm>
            <a:off x="4417339" y="396873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6" name="Oval 35">
            <a:extLst>
              <a:ext uri="{FF2B5EF4-FFF2-40B4-BE49-F238E27FC236}">
                <a16:creationId xmlns:a16="http://schemas.microsoft.com/office/drawing/2014/main" id="{3003BDBF-D303-C71C-AED8-E3ADA6BA8D88}"/>
              </a:ext>
            </a:extLst>
          </p:cNvPr>
          <p:cNvSpPr/>
          <p:nvPr/>
        </p:nvSpPr>
        <p:spPr>
          <a:xfrm>
            <a:off x="5953168" y="39242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1</a:t>
            </a:r>
            <a:endParaRPr lang="en-SG" sz="2400" dirty="0">
              <a:latin typeface="Montserrat SemiBold" pitchFamily="2" charset="0"/>
            </a:endParaRPr>
          </a:p>
        </p:txBody>
      </p:sp>
      <p:sp>
        <p:nvSpPr>
          <p:cNvPr id="37" name="Oval 36">
            <a:extLst>
              <a:ext uri="{FF2B5EF4-FFF2-40B4-BE49-F238E27FC236}">
                <a16:creationId xmlns:a16="http://schemas.microsoft.com/office/drawing/2014/main" id="{9B855B89-521C-94C5-13AE-6B405ED05B55}"/>
              </a:ext>
            </a:extLst>
          </p:cNvPr>
          <p:cNvSpPr/>
          <p:nvPr/>
        </p:nvSpPr>
        <p:spPr>
          <a:xfrm>
            <a:off x="5222725" y="3924297"/>
            <a:ext cx="570903" cy="57090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rPr>
              <a:t>0</a:t>
            </a:r>
            <a:endParaRPr lang="en-SG" sz="2400" dirty="0">
              <a:latin typeface="Montserrat SemiBold" pitchFamily="2" charset="0"/>
            </a:endParaRPr>
          </a:p>
        </p:txBody>
      </p:sp>
      <p:sp>
        <p:nvSpPr>
          <p:cNvPr id="2" name="Google Shape;336;p36">
            <a:extLst>
              <a:ext uri="{FF2B5EF4-FFF2-40B4-BE49-F238E27FC236}">
                <a16:creationId xmlns:a16="http://schemas.microsoft.com/office/drawing/2014/main" id="{67AFA86D-E0F8-DEDC-D219-8A389684C6FA}"/>
              </a:ext>
            </a:extLst>
          </p:cNvPr>
          <p:cNvSpPr txBox="1">
            <a:spLocks/>
          </p:cNvSpPr>
          <p:nvPr/>
        </p:nvSpPr>
        <p:spPr>
          <a:xfrm>
            <a:off x="713999" y="1986391"/>
            <a:ext cx="4458702" cy="403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Priority of parent &gt;= priority of child</a:t>
            </a:r>
          </a:p>
        </p:txBody>
      </p:sp>
      <p:sp>
        <p:nvSpPr>
          <p:cNvPr id="19" name="Google Shape;336;p36">
            <a:extLst>
              <a:ext uri="{FF2B5EF4-FFF2-40B4-BE49-F238E27FC236}">
                <a16:creationId xmlns:a16="http://schemas.microsoft.com/office/drawing/2014/main" id="{83FBE391-A671-7481-9E86-430EC6E08CB0}"/>
              </a:ext>
            </a:extLst>
          </p:cNvPr>
          <p:cNvSpPr txBox="1">
            <a:spLocks/>
          </p:cNvSpPr>
          <p:nvPr/>
        </p:nvSpPr>
        <p:spPr>
          <a:xfrm>
            <a:off x="713999" y="1441500"/>
            <a:ext cx="1968963" cy="464100"/>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Key Invariant</a:t>
            </a:r>
          </a:p>
        </p:txBody>
      </p:sp>
      <p:sp>
        <p:nvSpPr>
          <p:cNvPr id="20" name="Google Shape;336;p36">
            <a:extLst>
              <a:ext uri="{FF2B5EF4-FFF2-40B4-BE49-F238E27FC236}">
                <a16:creationId xmlns:a16="http://schemas.microsoft.com/office/drawing/2014/main" id="{F0A2AC6B-305B-669D-953A-2DF4FBCF47DC}"/>
              </a:ext>
            </a:extLst>
          </p:cNvPr>
          <p:cNvSpPr txBox="1">
            <a:spLocks/>
          </p:cNvSpPr>
          <p:nvPr/>
        </p:nvSpPr>
        <p:spPr>
          <a:xfrm>
            <a:off x="713998" y="2547541"/>
            <a:ext cx="3690343" cy="1003268"/>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Does not guarantee anything between children or across branches</a:t>
            </a:r>
          </a:p>
        </p:txBody>
      </p:sp>
    </p:spTree>
    <p:extLst>
      <p:ext uri="{BB962C8B-B14F-4D97-AF65-F5344CB8AC3E}">
        <p14:creationId xmlns:p14="http://schemas.microsoft.com/office/powerpoint/2010/main" val="3089064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5" name="Rectangle 4">
            <a:extLst>
              <a:ext uri="{FF2B5EF4-FFF2-40B4-BE49-F238E27FC236}">
                <a16:creationId xmlns:a16="http://schemas.microsoft.com/office/drawing/2014/main" id="{C35A7282-8433-C59D-10CE-DE080027BCCE}"/>
              </a:ext>
            </a:extLst>
          </p:cNvPr>
          <p:cNvSpPr/>
          <p:nvPr/>
        </p:nvSpPr>
        <p:spPr>
          <a:xfrm>
            <a:off x="-126107" y="3935708"/>
            <a:ext cx="1914860" cy="1290388"/>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2055567" y="1339332"/>
            <a:ext cx="6754712" cy="3550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A housewife finally has time for a break. She goes to a bar and challenges a bartender to guess her kids’ ages:</a:t>
            </a:r>
          </a:p>
          <a:p>
            <a:endParaRPr lang="en-US" sz="1400" dirty="0">
              <a:latin typeface="Montserrat SemiBold" pitchFamily="2" charset="0"/>
            </a:endParaRPr>
          </a:p>
          <a:p>
            <a:r>
              <a:rPr lang="en-US" sz="1400" dirty="0">
                <a:latin typeface="Montserrat SemiBold" pitchFamily="2" charset="0"/>
              </a:rPr>
              <a:t> “I have three children and the product of their ages is 72.”</a:t>
            </a:r>
          </a:p>
          <a:p>
            <a:endParaRPr lang="en-US" sz="1400" dirty="0">
              <a:latin typeface="Montserrat SemiBold" pitchFamily="2" charset="0"/>
            </a:endParaRPr>
          </a:p>
          <a:p>
            <a:r>
              <a:rPr lang="en-US" sz="1400" dirty="0">
                <a:latin typeface="Montserrat SemiBold" pitchFamily="2" charset="0"/>
              </a:rPr>
              <a:t> The bartender claims he doesn’t know.</a:t>
            </a:r>
          </a:p>
          <a:p>
            <a:endParaRPr lang="en-US" sz="1400" dirty="0">
              <a:latin typeface="Montserrat SemiBold" pitchFamily="2" charset="0"/>
            </a:endParaRPr>
          </a:p>
          <a:p>
            <a:r>
              <a:rPr lang="en-US" sz="1400" dirty="0">
                <a:latin typeface="Montserrat SemiBold" pitchFamily="2" charset="0"/>
              </a:rPr>
              <a:t> “The sum of their ages is the number of this building.”</a:t>
            </a:r>
          </a:p>
          <a:p>
            <a:endParaRPr lang="en-US" sz="1400" dirty="0">
              <a:latin typeface="Montserrat SemiBold" pitchFamily="2" charset="0"/>
            </a:endParaRPr>
          </a:p>
          <a:p>
            <a:r>
              <a:rPr lang="en-US" sz="1400" dirty="0">
                <a:latin typeface="Montserrat SemiBold" pitchFamily="2" charset="0"/>
              </a:rPr>
              <a:t> The bartender does some calculation but claims he still doesn’t know.</a:t>
            </a:r>
          </a:p>
          <a:p>
            <a:endParaRPr lang="en-US" sz="1400" dirty="0">
              <a:latin typeface="Montserrat SemiBold" pitchFamily="2" charset="0"/>
            </a:endParaRPr>
          </a:p>
          <a:p>
            <a:r>
              <a:rPr lang="en-US" sz="1400" dirty="0">
                <a:latin typeface="Montserrat SemiBold" pitchFamily="2" charset="0"/>
              </a:rPr>
              <a:t> “Well, guess </a:t>
            </a:r>
            <a:r>
              <a:rPr lang="en-US" sz="1400" dirty="0" err="1">
                <a:latin typeface="Montserrat SemiBold" pitchFamily="2" charset="0"/>
              </a:rPr>
              <a:t>i’m</a:t>
            </a:r>
            <a:r>
              <a:rPr lang="en-US" sz="1400" dirty="0">
                <a:latin typeface="Montserrat SemiBold" pitchFamily="2" charset="0"/>
              </a:rPr>
              <a:t> getting a free drink. It’s nice to relax. I’ve been playing chess with my youngest every night, she’s improving too quickly.”</a:t>
            </a:r>
          </a:p>
          <a:p>
            <a:endParaRPr lang="en-US" sz="1400" dirty="0">
              <a:latin typeface="Montserrat SemiBold" pitchFamily="2" charset="0"/>
            </a:endParaRPr>
          </a:p>
          <a:p>
            <a:r>
              <a:rPr lang="en-US" sz="1400" dirty="0">
                <a:latin typeface="Montserrat SemiBold" pitchFamily="2" charset="0"/>
              </a:rPr>
              <a:t> Now he knows! So what are the ages?</a:t>
            </a:r>
          </a:p>
        </p:txBody>
      </p:sp>
      <p:pic>
        <p:nvPicPr>
          <p:cNvPr id="2" name="Picture 2">
            <a:extLst>
              <a:ext uri="{FF2B5EF4-FFF2-40B4-BE49-F238E27FC236}">
                <a16:creationId xmlns:a16="http://schemas.microsoft.com/office/drawing/2014/main" id="{DE41DCF1-DA70-2EED-0A35-8124E0DFA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6972"/>
            <a:ext cx="1982147" cy="33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22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5" name="Rectangle 4">
            <a:extLst>
              <a:ext uri="{FF2B5EF4-FFF2-40B4-BE49-F238E27FC236}">
                <a16:creationId xmlns:a16="http://schemas.microsoft.com/office/drawing/2014/main" id="{C35A7282-8433-C59D-10CE-DE080027BCCE}"/>
              </a:ext>
            </a:extLst>
          </p:cNvPr>
          <p:cNvSpPr/>
          <p:nvPr/>
        </p:nvSpPr>
        <p:spPr>
          <a:xfrm>
            <a:off x="-126107" y="3935708"/>
            <a:ext cx="1914860" cy="1290388"/>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2055567" y="1339332"/>
            <a:ext cx="6754712" cy="3550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A housewife finally has time for a break. She goes to a bar and challenges a bartender to guess her kids’ ages:</a:t>
            </a:r>
          </a:p>
          <a:p>
            <a:endParaRPr lang="en-US" sz="1400" dirty="0">
              <a:latin typeface="Montserrat SemiBold" pitchFamily="2" charset="0"/>
            </a:endParaRPr>
          </a:p>
          <a:p>
            <a:r>
              <a:rPr lang="en-US" sz="1400" dirty="0">
                <a:latin typeface="Montserrat SemiBold" pitchFamily="2" charset="0"/>
              </a:rPr>
              <a:t> “I have three children and the </a:t>
            </a:r>
            <a:r>
              <a:rPr lang="en-US" sz="1400" dirty="0">
                <a:highlight>
                  <a:srgbClr val="0070C0"/>
                </a:highlight>
                <a:latin typeface="Montserrat SemiBold" pitchFamily="2" charset="0"/>
              </a:rPr>
              <a:t>product of their ages is 72</a:t>
            </a:r>
            <a:r>
              <a:rPr lang="en-US" sz="1400" dirty="0">
                <a:latin typeface="Montserrat SemiBold" pitchFamily="2" charset="0"/>
              </a:rPr>
              <a:t>.”</a:t>
            </a:r>
          </a:p>
          <a:p>
            <a:endParaRPr lang="en-US" sz="1400" dirty="0">
              <a:latin typeface="Montserrat SemiBold" pitchFamily="2" charset="0"/>
            </a:endParaRPr>
          </a:p>
          <a:p>
            <a:r>
              <a:rPr lang="en-US" sz="1400" dirty="0">
                <a:latin typeface="Montserrat SemiBold" pitchFamily="2" charset="0"/>
              </a:rPr>
              <a:t> The bartender claims he doesn’t know.</a:t>
            </a:r>
          </a:p>
          <a:p>
            <a:endParaRPr lang="en-US" sz="1400" dirty="0">
              <a:latin typeface="Montserrat SemiBold" pitchFamily="2" charset="0"/>
            </a:endParaRPr>
          </a:p>
          <a:p>
            <a:r>
              <a:rPr lang="en-US" sz="1400" dirty="0">
                <a:latin typeface="Montserrat SemiBold" pitchFamily="2" charset="0"/>
              </a:rPr>
              <a:t> “The </a:t>
            </a:r>
            <a:r>
              <a:rPr lang="en-US" sz="1400" dirty="0">
                <a:highlight>
                  <a:srgbClr val="0070C0"/>
                </a:highlight>
                <a:latin typeface="Montserrat SemiBold" pitchFamily="2" charset="0"/>
              </a:rPr>
              <a:t>sum of their ages is the number of this building</a:t>
            </a:r>
            <a:r>
              <a:rPr lang="en-US" sz="1400" dirty="0">
                <a:latin typeface="Montserrat SemiBold" pitchFamily="2" charset="0"/>
              </a:rPr>
              <a:t>.”</a:t>
            </a:r>
          </a:p>
          <a:p>
            <a:endParaRPr lang="en-US" sz="1400" dirty="0">
              <a:latin typeface="Montserrat SemiBold" pitchFamily="2" charset="0"/>
            </a:endParaRPr>
          </a:p>
          <a:p>
            <a:r>
              <a:rPr lang="en-US" sz="1400" dirty="0">
                <a:latin typeface="Montserrat SemiBold" pitchFamily="2" charset="0"/>
              </a:rPr>
              <a:t> The bartender does some calculation but claims he still doesn’t know.</a:t>
            </a:r>
          </a:p>
          <a:p>
            <a:endParaRPr lang="en-US" sz="1400" dirty="0">
              <a:latin typeface="Montserrat SemiBold" pitchFamily="2" charset="0"/>
            </a:endParaRPr>
          </a:p>
          <a:p>
            <a:r>
              <a:rPr lang="en-US" sz="1400" dirty="0">
                <a:latin typeface="Montserrat SemiBold" pitchFamily="2" charset="0"/>
              </a:rPr>
              <a:t> “Well, guess </a:t>
            </a:r>
            <a:r>
              <a:rPr lang="en-US" sz="1400" dirty="0" err="1">
                <a:latin typeface="Montserrat SemiBold" pitchFamily="2" charset="0"/>
              </a:rPr>
              <a:t>i’m</a:t>
            </a:r>
            <a:r>
              <a:rPr lang="en-US" sz="1400" dirty="0">
                <a:latin typeface="Montserrat SemiBold" pitchFamily="2" charset="0"/>
              </a:rPr>
              <a:t> getting a free drink. It’s nice to relax. I’ve been </a:t>
            </a:r>
            <a:r>
              <a:rPr lang="en-US" sz="1400" dirty="0">
                <a:highlight>
                  <a:srgbClr val="0070C0"/>
                </a:highlight>
                <a:latin typeface="Montserrat SemiBold" pitchFamily="2" charset="0"/>
              </a:rPr>
              <a:t>playing chess with my youngest</a:t>
            </a:r>
            <a:r>
              <a:rPr lang="en-US" sz="1400" dirty="0">
                <a:latin typeface="Montserrat SemiBold" pitchFamily="2" charset="0"/>
              </a:rPr>
              <a:t> every night, she’s improving too quickly.”</a:t>
            </a:r>
          </a:p>
          <a:p>
            <a:endParaRPr lang="en-US" sz="1400" dirty="0">
              <a:latin typeface="Montserrat SemiBold" pitchFamily="2" charset="0"/>
            </a:endParaRPr>
          </a:p>
          <a:p>
            <a:r>
              <a:rPr lang="en-US" sz="1400" dirty="0">
                <a:latin typeface="Montserrat SemiBold" pitchFamily="2" charset="0"/>
              </a:rPr>
              <a:t> Now he knows! So what are the ages?</a:t>
            </a:r>
          </a:p>
        </p:txBody>
      </p:sp>
      <p:pic>
        <p:nvPicPr>
          <p:cNvPr id="2" name="Picture 2">
            <a:extLst>
              <a:ext uri="{FF2B5EF4-FFF2-40B4-BE49-F238E27FC236}">
                <a16:creationId xmlns:a16="http://schemas.microsoft.com/office/drawing/2014/main" id="{DE41DCF1-DA70-2EED-0A35-8124E0DFA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6972"/>
            <a:ext cx="1982147" cy="33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378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255296"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highlight>
                  <a:srgbClr val="007635"/>
                </a:highlight>
                <a:latin typeface="Montserrat SemiBold" pitchFamily="2" charset="0"/>
              </a:rPr>
              <a:t>product of their ages is 72</a:t>
            </a:r>
          </a:p>
          <a:p>
            <a:endParaRPr lang="en-US" sz="1400" dirty="0">
              <a:latin typeface="Montserrat SemiBold" pitchFamily="2" charset="0"/>
            </a:endParaRPr>
          </a:p>
          <a:p>
            <a:r>
              <a:rPr lang="en-US" sz="1400" dirty="0">
                <a:highlight>
                  <a:srgbClr val="0070C0"/>
                </a:highlight>
                <a:latin typeface="Montserrat SemiBold" pitchFamily="2" charset="0"/>
              </a:rPr>
              <a:t>sum of their ages is the number of this building</a:t>
            </a:r>
            <a:endParaRPr lang="en-US" sz="1400" dirty="0">
              <a:latin typeface="Montserrat SemiBold" pitchFamily="2" charset="0"/>
            </a:endParaRPr>
          </a:p>
          <a:p>
            <a:endParaRPr lang="en-US" sz="1400" dirty="0">
              <a:latin typeface="Montserrat SemiBold" pitchFamily="2" charset="0"/>
            </a:endParaRPr>
          </a:p>
          <a:p>
            <a:r>
              <a:rPr lang="en-US" sz="1400" dirty="0">
                <a:highlight>
                  <a:srgbClr val="0070C0"/>
                </a:highlight>
                <a:latin typeface="Montserrat SemiBold" pitchFamily="2" charset="0"/>
              </a:rPr>
              <a:t>playing chess with my youngest</a:t>
            </a:r>
            <a:endParaRPr lang="en-US" sz="1400" dirty="0">
              <a:latin typeface="Montserrat SemiBold" pitchFamily="2" charset="0"/>
            </a:endParaRPr>
          </a:p>
        </p:txBody>
      </p:sp>
      <p:sp>
        <p:nvSpPr>
          <p:cNvPr id="2" name="Rectangle 1">
            <a:extLst>
              <a:ext uri="{FF2B5EF4-FFF2-40B4-BE49-F238E27FC236}">
                <a16:creationId xmlns:a16="http://schemas.microsoft.com/office/drawing/2014/main" id="{D7A6ADB0-2932-ED83-6230-E35AF3A4BD17}"/>
              </a:ext>
            </a:extLst>
          </p:cNvPr>
          <p:cNvSpPr/>
          <p:nvPr/>
        </p:nvSpPr>
        <p:spPr>
          <a:xfrm>
            <a:off x="5876244" y="257175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1, 6, 12</a:t>
            </a:r>
            <a:endParaRPr lang="en-SG" sz="1800" dirty="0">
              <a:latin typeface="Montserrat SemiBold" panose="00000700000000000000" pitchFamily="2" charset="0"/>
            </a:endParaRPr>
          </a:p>
        </p:txBody>
      </p:sp>
      <p:sp>
        <p:nvSpPr>
          <p:cNvPr id="4" name="Rectangle 3">
            <a:extLst>
              <a:ext uri="{FF2B5EF4-FFF2-40B4-BE49-F238E27FC236}">
                <a16:creationId xmlns:a16="http://schemas.microsoft.com/office/drawing/2014/main" id="{0972BB47-61C7-7C54-3377-6E9D345634C9}"/>
              </a:ext>
            </a:extLst>
          </p:cNvPr>
          <p:cNvSpPr/>
          <p:nvPr/>
        </p:nvSpPr>
        <p:spPr>
          <a:xfrm>
            <a:off x="4662439" y="257175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1, 4, 18</a:t>
            </a:r>
            <a:endParaRPr lang="en-SG" sz="1800" dirty="0">
              <a:latin typeface="Montserrat SemiBold" panose="00000700000000000000" pitchFamily="2" charset="0"/>
            </a:endParaRPr>
          </a:p>
        </p:txBody>
      </p:sp>
      <p:sp>
        <p:nvSpPr>
          <p:cNvPr id="5" name="Rectangle 4">
            <a:extLst>
              <a:ext uri="{FF2B5EF4-FFF2-40B4-BE49-F238E27FC236}">
                <a16:creationId xmlns:a16="http://schemas.microsoft.com/office/drawing/2014/main" id="{B882E4C4-08EC-591C-7EC9-23031EFCC464}"/>
              </a:ext>
            </a:extLst>
          </p:cNvPr>
          <p:cNvSpPr/>
          <p:nvPr/>
        </p:nvSpPr>
        <p:spPr>
          <a:xfrm>
            <a:off x="3448634" y="257175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1, 3, 24</a:t>
            </a:r>
            <a:endParaRPr lang="en-SG" sz="1800" dirty="0">
              <a:latin typeface="Montserrat SemiBold" panose="00000700000000000000" pitchFamily="2" charset="0"/>
            </a:endParaRPr>
          </a:p>
        </p:txBody>
      </p:sp>
      <p:sp>
        <p:nvSpPr>
          <p:cNvPr id="6" name="Rectangle 5">
            <a:extLst>
              <a:ext uri="{FF2B5EF4-FFF2-40B4-BE49-F238E27FC236}">
                <a16:creationId xmlns:a16="http://schemas.microsoft.com/office/drawing/2014/main" id="{F4D5932D-F820-83F5-2410-5498A0DBF66F}"/>
              </a:ext>
            </a:extLst>
          </p:cNvPr>
          <p:cNvSpPr/>
          <p:nvPr/>
        </p:nvSpPr>
        <p:spPr>
          <a:xfrm>
            <a:off x="1021024" y="3294894"/>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2, 2, 18</a:t>
            </a:r>
            <a:endParaRPr lang="en-SG" sz="1800" dirty="0">
              <a:latin typeface="Montserrat SemiBold" panose="00000700000000000000" pitchFamily="2" charset="0"/>
            </a:endParaRPr>
          </a:p>
        </p:txBody>
      </p:sp>
      <p:sp>
        <p:nvSpPr>
          <p:cNvPr id="7" name="Rectangle 6">
            <a:extLst>
              <a:ext uri="{FF2B5EF4-FFF2-40B4-BE49-F238E27FC236}">
                <a16:creationId xmlns:a16="http://schemas.microsoft.com/office/drawing/2014/main" id="{4080E632-6A2B-FA60-0F02-CF11B50FF559}"/>
              </a:ext>
            </a:extLst>
          </p:cNvPr>
          <p:cNvSpPr/>
          <p:nvPr/>
        </p:nvSpPr>
        <p:spPr>
          <a:xfrm>
            <a:off x="2234829" y="2571752"/>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1, 2, 36</a:t>
            </a:r>
            <a:endParaRPr lang="en-SG" sz="1800" dirty="0">
              <a:latin typeface="Montserrat SemiBold" panose="00000700000000000000" pitchFamily="2" charset="0"/>
            </a:endParaRPr>
          </a:p>
        </p:txBody>
      </p:sp>
      <p:sp>
        <p:nvSpPr>
          <p:cNvPr id="8" name="Rectangle 7">
            <a:extLst>
              <a:ext uri="{FF2B5EF4-FFF2-40B4-BE49-F238E27FC236}">
                <a16:creationId xmlns:a16="http://schemas.microsoft.com/office/drawing/2014/main" id="{9B655AA6-AA27-1E85-2799-333F179B707E}"/>
              </a:ext>
            </a:extLst>
          </p:cNvPr>
          <p:cNvSpPr/>
          <p:nvPr/>
        </p:nvSpPr>
        <p:spPr>
          <a:xfrm>
            <a:off x="1021024" y="2571752"/>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1, 1, 72</a:t>
            </a:r>
            <a:endParaRPr lang="en-SG" sz="1800" dirty="0">
              <a:latin typeface="Montserrat SemiBold" panose="00000700000000000000" pitchFamily="2" charset="0"/>
            </a:endParaRPr>
          </a:p>
        </p:txBody>
      </p:sp>
      <p:sp>
        <p:nvSpPr>
          <p:cNvPr id="9" name="Rectangle 8">
            <a:extLst>
              <a:ext uri="{FF2B5EF4-FFF2-40B4-BE49-F238E27FC236}">
                <a16:creationId xmlns:a16="http://schemas.microsoft.com/office/drawing/2014/main" id="{3BA8072F-F2DD-3029-06D7-2FE38135C1A7}"/>
              </a:ext>
            </a:extLst>
          </p:cNvPr>
          <p:cNvSpPr/>
          <p:nvPr/>
        </p:nvSpPr>
        <p:spPr>
          <a:xfrm>
            <a:off x="7090049" y="257175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1, 8, 9</a:t>
            </a:r>
            <a:endParaRPr lang="en-SG" sz="1800" dirty="0">
              <a:latin typeface="Montserrat SemiBold" panose="00000700000000000000" pitchFamily="2" charset="0"/>
            </a:endParaRPr>
          </a:p>
        </p:txBody>
      </p:sp>
      <p:sp>
        <p:nvSpPr>
          <p:cNvPr id="10" name="Rectangle 9">
            <a:extLst>
              <a:ext uri="{FF2B5EF4-FFF2-40B4-BE49-F238E27FC236}">
                <a16:creationId xmlns:a16="http://schemas.microsoft.com/office/drawing/2014/main" id="{379577A7-169F-5E2F-5AC7-841FA82E6088}"/>
              </a:ext>
            </a:extLst>
          </p:cNvPr>
          <p:cNvSpPr/>
          <p:nvPr/>
        </p:nvSpPr>
        <p:spPr>
          <a:xfrm>
            <a:off x="2234829" y="329489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2, 3, 12</a:t>
            </a:r>
            <a:endParaRPr lang="en-SG" sz="1800" dirty="0">
              <a:latin typeface="Montserrat SemiBold" panose="00000700000000000000" pitchFamily="2" charset="0"/>
            </a:endParaRPr>
          </a:p>
        </p:txBody>
      </p:sp>
      <p:sp>
        <p:nvSpPr>
          <p:cNvPr id="11" name="Rectangle 10">
            <a:extLst>
              <a:ext uri="{FF2B5EF4-FFF2-40B4-BE49-F238E27FC236}">
                <a16:creationId xmlns:a16="http://schemas.microsoft.com/office/drawing/2014/main" id="{C25DB51C-C77F-B01F-5692-BEBF857CCC59}"/>
              </a:ext>
            </a:extLst>
          </p:cNvPr>
          <p:cNvSpPr/>
          <p:nvPr/>
        </p:nvSpPr>
        <p:spPr>
          <a:xfrm>
            <a:off x="3448634" y="329489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2, 4, 9</a:t>
            </a:r>
            <a:endParaRPr lang="en-SG" sz="1800" dirty="0">
              <a:latin typeface="Montserrat SemiBold" panose="00000700000000000000" pitchFamily="2" charset="0"/>
            </a:endParaRPr>
          </a:p>
        </p:txBody>
      </p:sp>
      <p:sp>
        <p:nvSpPr>
          <p:cNvPr id="12" name="Rectangle 11">
            <a:extLst>
              <a:ext uri="{FF2B5EF4-FFF2-40B4-BE49-F238E27FC236}">
                <a16:creationId xmlns:a16="http://schemas.microsoft.com/office/drawing/2014/main" id="{2712DA0C-E7EB-E834-D47B-20C0197DFDCE}"/>
              </a:ext>
            </a:extLst>
          </p:cNvPr>
          <p:cNvSpPr/>
          <p:nvPr/>
        </p:nvSpPr>
        <p:spPr>
          <a:xfrm>
            <a:off x="4662439" y="329489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2, 6, 6</a:t>
            </a:r>
            <a:endParaRPr lang="en-SG" sz="1800" dirty="0">
              <a:latin typeface="Montserrat SemiBold" panose="00000700000000000000" pitchFamily="2" charset="0"/>
            </a:endParaRPr>
          </a:p>
        </p:txBody>
      </p:sp>
      <p:sp>
        <p:nvSpPr>
          <p:cNvPr id="14" name="Rectangle 13">
            <a:extLst>
              <a:ext uri="{FF2B5EF4-FFF2-40B4-BE49-F238E27FC236}">
                <a16:creationId xmlns:a16="http://schemas.microsoft.com/office/drawing/2014/main" id="{07F6A581-96A3-B3EB-3709-A97BF7272893}"/>
              </a:ext>
            </a:extLst>
          </p:cNvPr>
          <p:cNvSpPr/>
          <p:nvPr/>
        </p:nvSpPr>
        <p:spPr>
          <a:xfrm>
            <a:off x="5876244" y="329489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3, 3, 8</a:t>
            </a:r>
            <a:endParaRPr lang="en-SG" sz="1800" dirty="0">
              <a:latin typeface="Montserrat SemiBold" panose="00000700000000000000" pitchFamily="2" charset="0"/>
            </a:endParaRPr>
          </a:p>
        </p:txBody>
      </p:sp>
      <p:sp>
        <p:nvSpPr>
          <p:cNvPr id="15" name="Rectangle 14">
            <a:extLst>
              <a:ext uri="{FF2B5EF4-FFF2-40B4-BE49-F238E27FC236}">
                <a16:creationId xmlns:a16="http://schemas.microsoft.com/office/drawing/2014/main" id="{054E52F7-53CC-EE5E-35F5-C5AB5894A6B0}"/>
              </a:ext>
            </a:extLst>
          </p:cNvPr>
          <p:cNvSpPr/>
          <p:nvPr/>
        </p:nvSpPr>
        <p:spPr>
          <a:xfrm>
            <a:off x="7090049" y="3294889"/>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3, 4, 6</a:t>
            </a:r>
            <a:endParaRPr lang="en-SG" sz="1800" dirty="0">
              <a:latin typeface="Montserrat SemiBold" panose="00000700000000000000" pitchFamily="2" charset="0"/>
            </a:endParaRPr>
          </a:p>
        </p:txBody>
      </p:sp>
    </p:spTree>
    <p:extLst>
      <p:ext uri="{BB962C8B-B14F-4D97-AF65-F5344CB8AC3E}">
        <p14:creationId xmlns:p14="http://schemas.microsoft.com/office/powerpoint/2010/main" val="1239952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255296"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highlight>
                  <a:srgbClr val="007635"/>
                </a:highlight>
                <a:latin typeface="Montserrat SemiBold" pitchFamily="2" charset="0"/>
              </a:rPr>
              <a:t>product of their ages is 72</a:t>
            </a:r>
          </a:p>
          <a:p>
            <a:endParaRPr lang="en-US" sz="1400" dirty="0">
              <a:latin typeface="Montserrat SemiBold" pitchFamily="2" charset="0"/>
            </a:endParaRPr>
          </a:p>
          <a:p>
            <a:r>
              <a:rPr lang="en-US" sz="1400" dirty="0">
                <a:highlight>
                  <a:srgbClr val="007635"/>
                </a:highlight>
                <a:latin typeface="Montserrat SemiBold" pitchFamily="2" charset="0"/>
              </a:rPr>
              <a:t>sum of their ages is the number of this building</a:t>
            </a:r>
          </a:p>
          <a:p>
            <a:endParaRPr lang="en-US" sz="1400" dirty="0">
              <a:latin typeface="Montserrat SemiBold" pitchFamily="2" charset="0"/>
            </a:endParaRPr>
          </a:p>
          <a:p>
            <a:r>
              <a:rPr lang="en-US" sz="1400" dirty="0">
                <a:highlight>
                  <a:srgbClr val="0070C0"/>
                </a:highlight>
                <a:latin typeface="Montserrat SemiBold" pitchFamily="2" charset="0"/>
              </a:rPr>
              <a:t>playing chess with my youngest</a:t>
            </a:r>
            <a:endParaRPr lang="en-US" sz="1400" dirty="0">
              <a:latin typeface="Montserrat SemiBold" pitchFamily="2" charset="0"/>
            </a:endParaRPr>
          </a:p>
        </p:txBody>
      </p:sp>
      <p:sp>
        <p:nvSpPr>
          <p:cNvPr id="2" name="Rectangle 1">
            <a:extLst>
              <a:ext uri="{FF2B5EF4-FFF2-40B4-BE49-F238E27FC236}">
                <a16:creationId xmlns:a16="http://schemas.microsoft.com/office/drawing/2014/main" id="{D7A6ADB0-2932-ED83-6230-E35AF3A4BD17}"/>
              </a:ext>
            </a:extLst>
          </p:cNvPr>
          <p:cNvSpPr/>
          <p:nvPr/>
        </p:nvSpPr>
        <p:spPr>
          <a:xfrm>
            <a:off x="5876244" y="257175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1, 6, 12</a:t>
            </a:r>
            <a:endParaRPr lang="en-SG" sz="1800" dirty="0">
              <a:latin typeface="Montserrat SemiBold" panose="00000700000000000000" pitchFamily="2" charset="0"/>
            </a:endParaRPr>
          </a:p>
        </p:txBody>
      </p:sp>
      <p:sp>
        <p:nvSpPr>
          <p:cNvPr id="4" name="Rectangle 3">
            <a:extLst>
              <a:ext uri="{FF2B5EF4-FFF2-40B4-BE49-F238E27FC236}">
                <a16:creationId xmlns:a16="http://schemas.microsoft.com/office/drawing/2014/main" id="{0972BB47-61C7-7C54-3377-6E9D345634C9}"/>
              </a:ext>
            </a:extLst>
          </p:cNvPr>
          <p:cNvSpPr/>
          <p:nvPr/>
        </p:nvSpPr>
        <p:spPr>
          <a:xfrm>
            <a:off x="4662439" y="257175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1, 4, 18</a:t>
            </a:r>
            <a:endParaRPr lang="en-SG" sz="1800" dirty="0">
              <a:latin typeface="Montserrat SemiBold" panose="00000700000000000000" pitchFamily="2" charset="0"/>
            </a:endParaRPr>
          </a:p>
        </p:txBody>
      </p:sp>
      <p:sp>
        <p:nvSpPr>
          <p:cNvPr id="5" name="Rectangle 4">
            <a:extLst>
              <a:ext uri="{FF2B5EF4-FFF2-40B4-BE49-F238E27FC236}">
                <a16:creationId xmlns:a16="http://schemas.microsoft.com/office/drawing/2014/main" id="{B882E4C4-08EC-591C-7EC9-23031EFCC464}"/>
              </a:ext>
            </a:extLst>
          </p:cNvPr>
          <p:cNvSpPr/>
          <p:nvPr/>
        </p:nvSpPr>
        <p:spPr>
          <a:xfrm>
            <a:off x="3448634" y="257175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1, 3, 24</a:t>
            </a:r>
            <a:endParaRPr lang="en-SG" sz="1800" dirty="0">
              <a:latin typeface="Montserrat SemiBold" panose="00000700000000000000" pitchFamily="2" charset="0"/>
            </a:endParaRPr>
          </a:p>
        </p:txBody>
      </p:sp>
      <p:sp>
        <p:nvSpPr>
          <p:cNvPr id="6" name="Rectangle 5">
            <a:extLst>
              <a:ext uri="{FF2B5EF4-FFF2-40B4-BE49-F238E27FC236}">
                <a16:creationId xmlns:a16="http://schemas.microsoft.com/office/drawing/2014/main" id="{F4D5932D-F820-83F5-2410-5498A0DBF66F}"/>
              </a:ext>
            </a:extLst>
          </p:cNvPr>
          <p:cNvSpPr/>
          <p:nvPr/>
        </p:nvSpPr>
        <p:spPr>
          <a:xfrm>
            <a:off x="1021024" y="363529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2, 2, 18</a:t>
            </a:r>
            <a:endParaRPr lang="en-SG" sz="1800" dirty="0">
              <a:latin typeface="Montserrat SemiBold" panose="00000700000000000000" pitchFamily="2" charset="0"/>
            </a:endParaRPr>
          </a:p>
        </p:txBody>
      </p:sp>
      <p:sp>
        <p:nvSpPr>
          <p:cNvPr id="7" name="Rectangle 6">
            <a:extLst>
              <a:ext uri="{FF2B5EF4-FFF2-40B4-BE49-F238E27FC236}">
                <a16:creationId xmlns:a16="http://schemas.microsoft.com/office/drawing/2014/main" id="{4080E632-6A2B-FA60-0F02-CF11B50FF559}"/>
              </a:ext>
            </a:extLst>
          </p:cNvPr>
          <p:cNvSpPr/>
          <p:nvPr/>
        </p:nvSpPr>
        <p:spPr>
          <a:xfrm>
            <a:off x="2234829" y="2571752"/>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1, 2, 36</a:t>
            </a:r>
            <a:endParaRPr lang="en-SG" sz="1800" dirty="0">
              <a:latin typeface="Montserrat SemiBold" panose="00000700000000000000" pitchFamily="2" charset="0"/>
            </a:endParaRPr>
          </a:p>
        </p:txBody>
      </p:sp>
      <p:sp>
        <p:nvSpPr>
          <p:cNvPr id="8" name="Rectangle 7">
            <a:extLst>
              <a:ext uri="{FF2B5EF4-FFF2-40B4-BE49-F238E27FC236}">
                <a16:creationId xmlns:a16="http://schemas.microsoft.com/office/drawing/2014/main" id="{9B655AA6-AA27-1E85-2799-333F179B707E}"/>
              </a:ext>
            </a:extLst>
          </p:cNvPr>
          <p:cNvSpPr/>
          <p:nvPr/>
        </p:nvSpPr>
        <p:spPr>
          <a:xfrm>
            <a:off x="1021024" y="2571752"/>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1, 1, 72</a:t>
            </a:r>
            <a:endParaRPr lang="en-SG" sz="1800" dirty="0">
              <a:latin typeface="Montserrat SemiBold" panose="00000700000000000000" pitchFamily="2" charset="0"/>
            </a:endParaRPr>
          </a:p>
        </p:txBody>
      </p:sp>
      <p:sp>
        <p:nvSpPr>
          <p:cNvPr id="9" name="Rectangle 8">
            <a:extLst>
              <a:ext uri="{FF2B5EF4-FFF2-40B4-BE49-F238E27FC236}">
                <a16:creationId xmlns:a16="http://schemas.microsoft.com/office/drawing/2014/main" id="{3BA8072F-F2DD-3029-06D7-2FE38135C1A7}"/>
              </a:ext>
            </a:extLst>
          </p:cNvPr>
          <p:cNvSpPr/>
          <p:nvPr/>
        </p:nvSpPr>
        <p:spPr>
          <a:xfrm>
            <a:off x="7090049" y="257175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1, 8, 9</a:t>
            </a:r>
            <a:endParaRPr lang="en-SG" sz="1800" dirty="0">
              <a:latin typeface="Montserrat SemiBold" panose="00000700000000000000" pitchFamily="2" charset="0"/>
            </a:endParaRPr>
          </a:p>
        </p:txBody>
      </p:sp>
      <p:sp>
        <p:nvSpPr>
          <p:cNvPr id="10" name="Rectangle 9">
            <a:extLst>
              <a:ext uri="{FF2B5EF4-FFF2-40B4-BE49-F238E27FC236}">
                <a16:creationId xmlns:a16="http://schemas.microsoft.com/office/drawing/2014/main" id="{379577A7-169F-5E2F-5AC7-841FA82E6088}"/>
              </a:ext>
            </a:extLst>
          </p:cNvPr>
          <p:cNvSpPr/>
          <p:nvPr/>
        </p:nvSpPr>
        <p:spPr>
          <a:xfrm>
            <a:off x="2234829" y="3635288"/>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2, 3, 12</a:t>
            </a:r>
            <a:endParaRPr lang="en-SG" sz="1800" dirty="0">
              <a:latin typeface="Montserrat SemiBold" panose="00000700000000000000" pitchFamily="2" charset="0"/>
            </a:endParaRPr>
          </a:p>
        </p:txBody>
      </p:sp>
      <p:sp>
        <p:nvSpPr>
          <p:cNvPr id="11" name="Rectangle 10">
            <a:extLst>
              <a:ext uri="{FF2B5EF4-FFF2-40B4-BE49-F238E27FC236}">
                <a16:creationId xmlns:a16="http://schemas.microsoft.com/office/drawing/2014/main" id="{C25DB51C-C77F-B01F-5692-BEBF857CCC59}"/>
              </a:ext>
            </a:extLst>
          </p:cNvPr>
          <p:cNvSpPr/>
          <p:nvPr/>
        </p:nvSpPr>
        <p:spPr>
          <a:xfrm>
            <a:off x="3448634" y="3635287"/>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2, 4, 9</a:t>
            </a:r>
            <a:endParaRPr lang="en-SG" sz="1800" dirty="0">
              <a:latin typeface="Montserrat SemiBold" panose="00000700000000000000" pitchFamily="2" charset="0"/>
            </a:endParaRPr>
          </a:p>
        </p:txBody>
      </p:sp>
      <p:sp>
        <p:nvSpPr>
          <p:cNvPr id="12" name="Rectangle 11">
            <a:extLst>
              <a:ext uri="{FF2B5EF4-FFF2-40B4-BE49-F238E27FC236}">
                <a16:creationId xmlns:a16="http://schemas.microsoft.com/office/drawing/2014/main" id="{2712DA0C-E7EB-E834-D47B-20C0197DFDCE}"/>
              </a:ext>
            </a:extLst>
          </p:cNvPr>
          <p:cNvSpPr/>
          <p:nvPr/>
        </p:nvSpPr>
        <p:spPr>
          <a:xfrm>
            <a:off x="4662439" y="3635287"/>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2, 6, 6</a:t>
            </a:r>
            <a:endParaRPr lang="en-SG" sz="1800" dirty="0">
              <a:latin typeface="Montserrat SemiBold" panose="00000700000000000000" pitchFamily="2" charset="0"/>
            </a:endParaRPr>
          </a:p>
        </p:txBody>
      </p:sp>
      <p:sp>
        <p:nvSpPr>
          <p:cNvPr id="14" name="Rectangle 13">
            <a:extLst>
              <a:ext uri="{FF2B5EF4-FFF2-40B4-BE49-F238E27FC236}">
                <a16:creationId xmlns:a16="http://schemas.microsoft.com/office/drawing/2014/main" id="{07F6A581-96A3-B3EB-3709-A97BF7272893}"/>
              </a:ext>
            </a:extLst>
          </p:cNvPr>
          <p:cNvSpPr/>
          <p:nvPr/>
        </p:nvSpPr>
        <p:spPr>
          <a:xfrm>
            <a:off x="5876244" y="3635287"/>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3, 3, 8</a:t>
            </a:r>
            <a:endParaRPr lang="en-SG" sz="1800" dirty="0">
              <a:latin typeface="Montserrat SemiBold" panose="00000700000000000000" pitchFamily="2" charset="0"/>
            </a:endParaRPr>
          </a:p>
        </p:txBody>
      </p:sp>
      <p:sp>
        <p:nvSpPr>
          <p:cNvPr id="15" name="Rectangle 14">
            <a:extLst>
              <a:ext uri="{FF2B5EF4-FFF2-40B4-BE49-F238E27FC236}">
                <a16:creationId xmlns:a16="http://schemas.microsoft.com/office/drawing/2014/main" id="{054E52F7-53CC-EE5E-35F5-C5AB5894A6B0}"/>
              </a:ext>
            </a:extLst>
          </p:cNvPr>
          <p:cNvSpPr/>
          <p:nvPr/>
        </p:nvSpPr>
        <p:spPr>
          <a:xfrm>
            <a:off x="7090049" y="3635286"/>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3, 4, 6</a:t>
            </a:r>
            <a:endParaRPr lang="en-SG" sz="1800" dirty="0">
              <a:latin typeface="Montserrat SemiBold" panose="00000700000000000000" pitchFamily="2" charset="0"/>
            </a:endParaRPr>
          </a:p>
        </p:txBody>
      </p:sp>
      <p:sp>
        <p:nvSpPr>
          <p:cNvPr id="16" name="Rectangle 15">
            <a:extLst>
              <a:ext uri="{FF2B5EF4-FFF2-40B4-BE49-F238E27FC236}">
                <a16:creationId xmlns:a16="http://schemas.microsoft.com/office/drawing/2014/main" id="{DCEF86CE-3F6B-B49A-5548-335638351DF7}"/>
              </a:ext>
            </a:extLst>
          </p:cNvPr>
          <p:cNvSpPr/>
          <p:nvPr/>
        </p:nvSpPr>
        <p:spPr>
          <a:xfrm>
            <a:off x="202895" y="3185621"/>
            <a:ext cx="734357"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sum</a:t>
            </a:r>
            <a:endParaRPr lang="en-SG" sz="1800" dirty="0">
              <a:latin typeface="Montserrat SemiBold" panose="00000700000000000000" pitchFamily="2" charset="0"/>
            </a:endParaRPr>
          </a:p>
        </p:txBody>
      </p:sp>
      <p:sp>
        <p:nvSpPr>
          <p:cNvPr id="17" name="Rectangle 16">
            <a:extLst>
              <a:ext uri="{FF2B5EF4-FFF2-40B4-BE49-F238E27FC236}">
                <a16:creationId xmlns:a16="http://schemas.microsoft.com/office/drawing/2014/main" id="{66EED865-4EE0-392A-C4D0-8F64E905DD75}"/>
              </a:ext>
            </a:extLst>
          </p:cNvPr>
          <p:cNvSpPr/>
          <p:nvPr/>
        </p:nvSpPr>
        <p:spPr>
          <a:xfrm>
            <a:off x="1288626" y="318562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74</a:t>
            </a:r>
            <a:endParaRPr lang="en-SG" sz="1800" dirty="0">
              <a:latin typeface="Montserrat SemiBold" panose="00000700000000000000" pitchFamily="2" charset="0"/>
            </a:endParaRPr>
          </a:p>
        </p:txBody>
      </p:sp>
      <p:sp>
        <p:nvSpPr>
          <p:cNvPr id="18" name="Rectangle 17">
            <a:extLst>
              <a:ext uri="{FF2B5EF4-FFF2-40B4-BE49-F238E27FC236}">
                <a16:creationId xmlns:a16="http://schemas.microsoft.com/office/drawing/2014/main" id="{53EB5026-EDC1-0EB4-A390-0902C38ECF8B}"/>
              </a:ext>
            </a:extLst>
          </p:cNvPr>
          <p:cNvSpPr/>
          <p:nvPr/>
        </p:nvSpPr>
        <p:spPr>
          <a:xfrm>
            <a:off x="2502431" y="318562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39</a:t>
            </a:r>
            <a:endParaRPr lang="en-SG" sz="1800" dirty="0">
              <a:latin typeface="Montserrat SemiBold" panose="00000700000000000000" pitchFamily="2" charset="0"/>
            </a:endParaRPr>
          </a:p>
        </p:txBody>
      </p:sp>
      <p:sp>
        <p:nvSpPr>
          <p:cNvPr id="19" name="Rectangle 18">
            <a:extLst>
              <a:ext uri="{FF2B5EF4-FFF2-40B4-BE49-F238E27FC236}">
                <a16:creationId xmlns:a16="http://schemas.microsoft.com/office/drawing/2014/main" id="{A4910891-AD96-A651-2EC5-2083D178D503}"/>
              </a:ext>
            </a:extLst>
          </p:cNvPr>
          <p:cNvSpPr/>
          <p:nvPr/>
        </p:nvSpPr>
        <p:spPr>
          <a:xfrm>
            <a:off x="3716236" y="318562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28</a:t>
            </a:r>
            <a:endParaRPr lang="en-SG" sz="1800" dirty="0">
              <a:latin typeface="Montserrat SemiBold" panose="00000700000000000000" pitchFamily="2" charset="0"/>
            </a:endParaRPr>
          </a:p>
        </p:txBody>
      </p:sp>
      <p:sp>
        <p:nvSpPr>
          <p:cNvPr id="20" name="Rectangle 19">
            <a:extLst>
              <a:ext uri="{FF2B5EF4-FFF2-40B4-BE49-F238E27FC236}">
                <a16:creationId xmlns:a16="http://schemas.microsoft.com/office/drawing/2014/main" id="{4209F162-8B60-35BF-FA81-47A44A4FDD10}"/>
              </a:ext>
            </a:extLst>
          </p:cNvPr>
          <p:cNvSpPr/>
          <p:nvPr/>
        </p:nvSpPr>
        <p:spPr>
          <a:xfrm>
            <a:off x="4925189" y="3185624"/>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23</a:t>
            </a:r>
            <a:endParaRPr lang="en-SG" sz="1800" dirty="0">
              <a:latin typeface="Montserrat SemiBold" panose="00000700000000000000" pitchFamily="2" charset="0"/>
            </a:endParaRPr>
          </a:p>
        </p:txBody>
      </p:sp>
      <p:sp>
        <p:nvSpPr>
          <p:cNvPr id="21" name="Rectangle 20">
            <a:extLst>
              <a:ext uri="{FF2B5EF4-FFF2-40B4-BE49-F238E27FC236}">
                <a16:creationId xmlns:a16="http://schemas.microsoft.com/office/drawing/2014/main" id="{8A4543B3-3C4A-EC1A-A2BB-C78894D740B1}"/>
              </a:ext>
            </a:extLst>
          </p:cNvPr>
          <p:cNvSpPr/>
          <p:nvPr/>
        </p:nvSpPr>
        <p:spPr>
          <a:xfrm>
            <a:off x="6143846" y="3185623"/>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19</a:t>
            </a:r>
            <a:endParaRPr lang="en-SG" sz="18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2639CE65-4BE6-4F51-ECC2-0D48CA1699C5}"/>
              </a:ext>
            </a:extLst>
          </p:cNvPr>
          <p:cNvSpPr/>
          <p:nvPr/>
        </p:nvSpPr>
        <p:spPr>
          <a:xfrm>
            <a:off x="7357651" y="3185622"/>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18</a:t>
            </a:r>
            <a:endParaRPr lang="en-SG" sz="1800" dirty="0">
              <a:latin typeface="Montserrat SemiBold" panose="00000700000000000000" pitchFamily="2" charset="0"/>
            </a:endParaRPr>
          </a:p>
        </p:txBody>
      </p:sp>
      <p:sp>
        <p:nvSpPr>
          <p:cNvPr id="23" name="Rectangle 22">
            <a:extLst>
              <a:ext uri="{FF2B5EF4-FFF2-40B4-BE49-F238E27FC236}">
                <a16:creationId xmlns:a16="http://schemas.microsoft.com/office/drawing/2014/main" id="{1849244F-556C-F6F4-470B-03F0CD6DB1B5}"/>
              </a:ext>
            </a:extLst>
          </p:cNvPr>
          <p:cNvSpPr/>
          <p:nvPr/>
        </p:nvSpPr>
        <p:spPr>
          <a:xfrm>
            <a:off x="1291035" y="4253744"/>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22</a:t>
            </a:r>
            <a:endParaRPr lang="en-SG" sz="1800" dirty="0">
              <a:latin typeface="Montserrat SemiBold" panose="00000700000000000000" pitchFamily="2" charset="0"/>
            </a:endParaRPr>
          </a:p>
        </p:txBody>
      </p:sp>
      <p:sp>
        <p:nvSpPr>
          <p:cNvPr id="24" name="Rectangle 23">
            <a:extLst>
              <a:ext uri="{FF2B5EF4-FFF2-40B4-BE49-F238E27FC236}">
                <a16:creationId xmlns:a16="http://schemas.microsoft.com/office/drawing/2014/main" id="{0F173E08-C8A0-3916-F7A1-54102A05D658}"/>
              </a:ext>
            </a:extLst>
          </p:cNvPr>
          <p:cNvSpPr/>
          <p:nvPr/>
        </p:nvSpPr>
        <p:spPr>
          <a:xfrm>
            <a:off x="2502430" y="4253739"/>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17</a:t>
            </a:r>
            <a:endParaRPr lang="en-SG" sz="1800" dirty="0">
              <a:latin typeface="Montserrat SemiBold" panose="00000700000000000000" pitchFamily="2" charset="0"/>
            </a:endParaRPr>
          </a:p>
        </p:txBody>
      </p:sp>
      <p:sp>
        <p:nvSpPr>
          <p:cNvPr id="25" name="Rectangle 24">
            <a:extLst>
              <a:ext uri="{FF2B5EF4-FFF2-40B4-BE49-F238E27FC236}">
                <a16:creationId xmlns:a16="http://schemas.microsoft.com/office/drawing/2014/main" id="{F91CEDF5-D358-CCB0-87AD-E262B3389DE3}"/>
              </a:ext>
            </a:extLst>
          </p:cNvPr>
          <p:cNvSpPr/>
          <p:nvPr/>
        </p:nvSpPr>
        <p:spPr>
          <a:xfrm>
            <a:off x="3716236" y="4253737"/>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15</a:t>
            </a:r>
            <a:endParaRPr lang="en-SG" sz="1800" dirty="0">
              <a:latin typeface="Montserrat SemiBold" panose="00000700000000000000" pitchFamily="2" charset="0"/>
            </a:endParaRPr>
          </a:p>
        </p:txBody>
      </p:sp>
      <p:sp>
        <p:nvSpPr>
          <p:cNvPr id="26" name="Rectangle 25">
            <a:extLst>
              <a:ext uri="{FF2B5EF4-FFF2-40B4-BE49-F238E27FC236}">
                <a16:creationId xmlns:a16="http://schemas.microsoft.com/office/drawing/2014/main" id="{C0876F82-D45F-FF19-2011-0245832C85A3}"/>
              </a:ext>
            </a:extLst>
          </p:cNvPr>
          <p:cNvSpPr/>
          <p:nvPr/>
        </p:nvSpPr>
        <p:spPr>
          <a:xfrm>
            <a:off x="4911857" y="4253736"/>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
        <p:nvSpPr>
          <p:cNvPr id="27" name="Rectangle 26">
            <a:extLst>
              <a:ext uri="{FF2B5EF4-FFF2-40B4-BE49-F238E27FC236}">
                <a16:creationId xmlns:a16="http://schemas.microsoft.com/office/drawing/2014/main" id="{B2FDFB01-88CF-FF9A-1F1F-CE2CC3E9C68F}"/>
              </a:ext>
            </a:extLst>
          </p:cNvPr>
          <p:cNvSpPr/>
          <p:nvPr/>
        </p:nvSpPr>
        <p:spPr>
          <a:xfrm>
            <a:off x="6143846" y="425373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
        <p:nvSpPr>
          <p:cNvPr id="28" name="Rectangle 27">
            <a:extLst>
              <a:ext uri="{FF2B5EF4-FFF2-40B4-BE49-F238E27FC236}">
                <a16:creationId xmlns:a16="http://schemas.microsoft.com/office/drawing/2014/main" id="{60BDEB40-9D6F-5810-04BA-F4BB7863FEDD}"/>
              </a:ext>
            </a:extLst>
          </p:cNvPr>
          <p:cNvSpPr/>
          <p:nvPr/>
        </p:nvSpPr>
        <p:spPr>
          <a:xfrm>
            <a:off x="7355241" y="425373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13</a:t>
            </a:r>
            <a:endParaRPr lang="en-SG" sz="1800" dirty="0">
              <a:latin typeface="Montserrat SemiBold" panose="00000700000000000000" pitchFamily="2" charset="0"/>
            </a:endParaRPr>
          </a:p>
        </p:txBody>
      </p:sp>
    </p:spTree>
    <p:extLst>
      <p:ext uri="{BB962C8B-B14F-4D97-AF65-F5344CB8AC3E}">
        <p14:creationId xmlns:p14="http://schemas.microsoft.com/office/powerpoint/2010/main" val="4159597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255296"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highlight>
                  <a:srgbClr val="007635"/>
                </a:highlight>
                <a:latin typeface="Montserrat SemiBold" pitchFamily="2" charset="0"/>
              </a:rPr>
              <a:t>product of their ages is 72</a:t>
            </a:r>
          </a:p>
          <a:p>
            <a:endParaRPr lang="en-US" sz="1400" dirty="0">
              <a:latin typeface="Montserrat SemiBold" pitchFamily="2" charset="0"/>
            </a:endParaRPr>
          </a:p>
          <a:p>
            <a:r>
              <a:rPr lang="en-US" sz="1400" dirty="0">
                <a:highlight>
                  <a:srgbClr val="007635"/>
                </a:highlight>
                <a:latin typeface="Montserrat SemiBold" pitchFamily="2" charset="0"/>
              </a:rPr>
              <a:t>sum of their ages is the number of this building</a:t>
            </a:r>
          </a:p>
          <a:p>
            <a:endParaRPr lang="en-US" sz="1400" dirty="0">
              <a:latin typeface="Montserrat SemiBold" pitchFamily="2" charset="0"/>
            </a:endParaRPr>
          </a:p>
          <a:p>
            <a:r>
              <a:rPr lang="en-US" sz="1400" dirty="0">
                <a:highlight>
                  <a:srgbClr val="0070C0"/>
                </a:highlight>
                <a:latin typeface="Montserrat SemiBold" pitchFamily="2" charset="0"/>
              </a:rPr>
              <a:t>playing chess with my youngest</a:t>
            </a:r>
            <a:endParaRPr lang="en-US" sz="1400" dirty="0">
              <a:latin typeface="Montserrat SemiBold" pitchFamily="2" charset="0"/>
            </a:endParaRPr>
          </a:p>
        </p:txBody>
      </p:sp>
      <p:sp>
        <p:nvSpPr>
          <p:cNvPr id="2" name="Rectangle 1">
            <a:extLst>
              <a:ext uri="{FF2B5EF4-FFF2-40B4-BE49-F238E27FC236}">
                <a16:creationId xmlns:a16="http://schemas.microsoft.com/office/drawing/2014/main" id="{D7A6ADB0-2932-ED83-6230-E35AF3A4BD17}"/>
              </a:ext>
            </a:extLst>
          </p:cNvPr>
          <p:cNvSpPr/>
          <p:nvPr/>
        </p:nvSpPr>
        <p:spPr>
          <a:xfrm>
            <a:off x="5876244" y="257175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1, 6, 12</a:t>
            </a:r>
            <a:endParaRPr lang="en-SG" sz="1800" dirty="0">
              <a:latin typeface="Montserrat SemiBold" panose="00000700000000000000" pitchFamily="2" charset="0"/>
            </a:endParaRPr>
          </a:p>
        </p:txBody>
      </p:sp>
      <p:sp>
        <p:nvSpPr>
          <p:cNvPr id="4" name="Rectangle 3">
            <a:extLst>
              <a:ext uri="{FF2B5EF4-FFF2-40B4-BE49-F238E27FC236}">
                <a16:creationId xmlns:a16="http://schemas.microsoft.com/office/drawing/2014/main" id="{0972BB47-61C7-7C54-3377-6E9D345634C9}"/>
              </a:ext>
            </a:extLst>
          </p:cNvPr>
          <p:cNvSpPr/>
          <p:nvPr/>
        </p:nvSpPr>
        <p:spPr>
          <a:xfrm>
            <a:off x="4662439" y="257175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1, 4, 18</a:t>
            </a:r>
            <a:endParaRPr lang="en-SG" sz="1800" dirty="0">
              <a:latin typeface="Montserrat SemiBold" panose="00000700000000000000" pitchFamily="2" charset="0"/>
            </a:endParaRPr>
          </a:p>
        </p:txBody>
      </p:sp>
      <p:sp>
        <p:nvSpPr>
          <p:cNvPr id="5" name="Rectangle 4">
            <a:extLst>
              <a:ext uri="{FF2B5EF4-FFF2-40B4-BE49-F238E27FC236}">
                <a16:creationId xmlns:a16="http://schemas.microsoft.com/office/drawing/2014/main" id="{B882E4C4-08EC-591C-7EC9-23031EFCC464}"/>
              </a:ext>
            </a:extLst>
          </p:cNvPr>
          <p:cNvSpPr/>
          <p:nvPr/>
        </p:nvSpPr>
        <p:spPr>
          <a:xfrm>
            <a:off x="3448634" y="257175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1, 3, 24</a:t>
            </a:r>
            <a:endParaRPr lang="en-SG" sz="1800" dirty="0">
              <a:latin typeface="Montserrat SemiBold" panose="00000700000000000000" pitchFamily="2" charset="0"/>
            </a:endParaRPr>
          </a:p>
        </p:txBody>
      </p:sp>
      <p:sp>
        <p:nvSpPr>
          <p:cNvPr id="6" name="Rectangle 5">
            <a:extLst>
              <a:ext uri="{FF2B5EF4-FFF2-40B4-BE49-F238E27FC236}">
                <a16:creationId xmlns:a16="http://schemas.microsoft.com/office/drawing/2014/main" id="{F4D5932D-F820-83F5-2410-5498A0DBF66F}"/>
              </a:ext>
            </a:extLst>
          </p:cNvPr>
          <p:cNvSpPr/>
          <p:nvPr/>
        </p:nvSpPr>
        <p:spPr>
          <a:xfrm>
            <a:off x="1021024" y="363529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2, 2, 18</a:t>
            </a:r>
            <a:endParaRPr lang="en-SG" sz="1800" dirty="0">
              <a:latin typeface="Montserrat SemiBold" panose="00000700000000000000" pitchFamily="2" charset="0"/>
            </a:endParaRPr>
          </a:p>
        </p:txBody>
      </p:sp>
      <p:sp>
        <p:nvSpPr>
          <p:cNvPr id="7" name="Rectangle 6">
            <a:extLst>
              <a:ext uri="{FF2B5EF4-FFF2-40B4-BE49-F238E27FC236}">
                <a16:creationId xmlns:a16="http://schemas.microsoft.com/office/drawing/2014/main" id="{4080E632-6A2B-FA60-0F02-CF11B50FF559}"/>
              </a:ext>
            </a:extLst>
          </p:cNvPr>
          <p:cNvSpPr/>
          <p:nvPr/>
        </p:nvSpPr>
        <p:spPr>
          <a:xfrm>
            <a:off x="2234829" y="2571752"/>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1, 2, 36</a:t>
            </a:r>
            <a:endParaRPr lang="en-SG" sz="1800" dirty="0">
              <a:latin typeface="Montserrat SemiBold" panose="00000700000000000000" pitchFamily="2" charset="0"/>
            </a:endParaRPr>
          </a:p>
        </p:txBody>
      </p:sp>
      <p:sp>
        <p:nvSpPr>
          <p:cNvPr id="8" name="Rectangle 7">
            <a:extLst>
              <a:ext uri="{FF2B5EF4-FFF2-40B4-BE49-F238E27FC236}">
                <a16:creationId xmlns:a16="http://schemas.microsoft.com/office/drawing/2014/main" id="{9B655AA6-AA27-1E85-2799-333F179B707E}"/>
              </a:ext>
            </a:extLst>
          </p:cNvPr>
          <p:cNvSpPr/>
          <p:nvPr/>
        </p:nvSpPr>
        <p:spPr>
          <a:xfrm>
            <a:off x="1021024" y="2571752"/>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1, 1, 72</a:t>
            </a:r>
            <a:endParaRPr lang="en-SG" sz="1800" dirty="0">
              <a:latin typeface="Montserrat SemiBold" panose="00000700000000000000" pitchFamily="2" charset="0"/>
            </a:endParaRPr>
          </a:p>
        </p:txBody>
      </p:sp>
      <p:sp>
        <p:nvSpPr>
          <p:cNvPr id="9" name="Rectangle 8">
            <a:extLst>
              <a:ext uri="{FF2B5EF4-FFF2-40B4-BE49-F238E27FC236}">
                <a16:creationId xmlns:a16="http://schemas.microsoft.com/office/drawing/2014/main" id="{3BA8072F-F2DD-3029-06D7-2FE38135C1A7}"/>
              </a:ext>
            </a:extLst>
          </p:cNvPr>
          <p:cNvSpPr/>
          <p:nvPr/>
        </p:nvSpPr>
        <p:spPr>
          <a:xfrm>
            <a:off x="7090049" y="2571750"/>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1, 8, 9</a:t>
            </a:r>
            <a:endParaRPr lang="en-SG" sz="1800" dirty="0">
              <a:latin typeface="Montserrat SemiBold" panose="00000700000000000000" pitchFamily="2" charset="0"/>
            </a:endParaRPr>
          </a:p>
        </p:txBody>
      </p:sp>
      <p:sp>
        <p:nvSpPr>
          <p:cNvPr id="10" name="Rectangle 9">
            <a:extLst>
              <a:ext uri="{FF2B5EF4-FFF2-40B4-BE49-F238E27FC236}">
                <a16:creationId xmlns:a16="http://schemas.microsoft.com/office/drawing/2014/main" id="{379577A7-169F-5E2F-5AC7-841FA82E6088}"/>
              </a:ext>
            </a:extLst>
          </p:cNvPr>
          <p:cNvSpPr/>
          <p:nvPr/>
        </p:nvSpPr>
        <p:spPr>
          <a:xfrm>
            <a:off x="2234829" y="3635288"/>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2, 3, 12</a:t>
            </a:r>
            <a:endParaRPr lang="en-SG" sz="1800" dirty="0">
              <a:latin typeface="Montserrat SemiBold" panose="00000700000000000000" pitchFamily="2" charset="0"/>
            </a:endParaRPr>
          </a:p>
        </p:txBody>
      </p:sp>
      <p:sp>
        <p:nvSpPr>
          <p:cNvPr id="11" name="Rectangle 10">
            <a:extLst>
              <a:ext uri="{FF2B5EF4-FFF2-40B4-BE49-F238E27FC236}">
                <a16:creationId xmlns:a16="http://schemas.microsoft.com/office/drawing/2014/main" id="{C25DB51C-C77F-B01F-5692-BEBF857CCC59}"/>
              </a:ext>
            </a:extLst>
          </p:cNvPr>
          <p:cNvSpPr/>
          <p:nvPr/>
        </p:nvSpPr>
        <p:spPr>
          <a:xfrm>
            <a:off x="3448634" y="3635287"/>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2, 4, 9</a:t>
            </a:r>
            <a:endParaRPr lang="en-SG" sz="1800" dirty="0">
              <a:latin typeface="Montserrat SemiBold" panose="00000700000000000000" pitchFamily="2" charset="0"/>
            </a:endParaRPr>
          </a:p>
        </p:txBody>
      </p:sp>
      <p:sp>
        <p:nvSpPr>
          <p:cNvPr id="12" name="Rectangle 11">
            <a:extLst>
              <a:ext uri="{FF2B5EF4-FFF2-40B4-BE49-F238E27FC236}">
                <a16:creationId xmlns:a16="http://schemas.microsoft.com/office/drawing/2014/main" id="{2712DA0C-E7EB-E834-D47B-20C0197DFDCE}"/>
              </a:ext>
            </a:extLst>
          </p:cNvPr>
          <p:cNvSpPr/>
          <p:nvPr/>
        </p:nvSpPr>
        <p:spPr>
          <a:xfrm>
            <a:off x="4662439" y="3635287"/>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2, 6, 6</a:t>
            </a:r>
            <a:endParaRPr lang="en-SG" sz="1800" dirty="0">
              <a:latin typeface="Montserrat SemiBold" panose="00000700000000000000" pitchFamily="2" charset="0"/>
            </a:endParaRPr>
          </a:p>
        </p:txBody>
      </p:sp>
      <p:sp>
        <p:nvSpPr>
          <p:cNvPr id="14" name="Rectangle 13">
            <a:extLst>
              <a:ext uri="{FF2B5EF4-FFF2-40B4-BE49-F238E27FC236}">
                <a16:creationId xmlns:a16="http://schemas.microsoft.com/office/drawing/2014/main" id="{07F6A581-96A3-B3EB-3709-A97BF7272893}"/>
              </a:ext>
            </a:extLst>
          </p:cNvPr>
          <p:cNvSpPr/>
          <p:nvPr/>
        </p:nvSpPr>
        <p:spPr>
          <a:xfrm>
            <a:off x="5876244" y="3635287"/>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3, 3, 8</a:t>
            </a:r>
            <a:endParaRPr lang="en-SG" sz="1800" dirty="0">
              <a:latin typeface="Montserrat SemiBold" panose="00000700000000000000" pitchFamily="2" charset="0"/>
            </a:endParaRPr>
          </a:p>
        </p:txBody>
      </p:sp>
      <p:sp>
        <p:nvSpPr>
          <p:cNvPr id="15" name="Rectangle 14">
            <a:extLst>
              <a:ext uri="{FF2B5EF4-FFF2-40B4-BE49-F238E27FC236}">
                <a16:creationId xmlns:a16="http://schemas.microsoft.com/office/drawing/2014/main" id="{054E52F7-53CC-EE5E-35F5-C5AB5894A6B0}"/>
              </a:ext>
            </a:extLst>
          </p:cNvPr>
          <p:cNvSpPr/>
          <p:nvPr/>
        </p:nvSpPr>
        <p:spPr>
          <a:xfrm>
            <a:off x="7090049" y="3635286"/>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3, 4, 6</a:t>
            </a:r>
            <a:endParaRPr lang="en-SG" sz="1800" dirty="0">
              <a:latin typeface="Montserrat SemiBold" panose="00000700000000000000" pitchFamily="2" charset="0"/>
            </a:endParaRPr>
          </a:p>
        </p:txBody>
      </p:sp>
      <p:sp>
        <p:nvSpPr>
          <p:cNvPr id="16" name="Rectangle 15">
            <a:extLst>
              <a:ext uri="{FF2B5EF4-FFF2-40B4-BE49-F238E27FC236}">
                <a16:creationId xmlns:a16="http://schemas.microsoft.com/office/drawing/2014/main" id="{DCEF86CE-3F6B-B49A-5548-335638351DF7}"/>
              </a:ext>
            </a:extLst>
          </p:cNvPr>
          <p:cNvSpPr/>
          <p:nvPr/>
        </p:nvSpPr>
        <p:spPr>
          <a:xfrm>
            <a:off x="202895" y="3185621"/>
            <a:ext cx="734357"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sum</a:t>
            </a:r>
            <a:endParaRPr lang="en-SG" sz="1800" dirty="0">
              <a:latin typeface="Montserrat SemiBold" panose="00000700000000000000" pitchFamily="2" charset="0"/>
            </a:endParaRPr>
          </a:p>
        </p:txBody>
      </p:sp>
      <p:sp>
        <p:nvSpPr>
          <p:cNvPr id="17" name="Rectangle 16">
            <a:extLst>
              <a:ext uri="{FF2B5EF4-FFF2-40B4-BE49-F238E27FC236}">
                <a16:creationId xmlns:a16="http://schemas.microsoft.com/office/drawing/2014/main" id="{66EED865-4EE0-392A-C4D0-8F64E905DD75}"/>
              </a:ext>
            </a:extLst>
          </p:cNvPr>
          <p:cNvSpPr/>
          <p:nvPr/>
        </p:nvSpPr>
        <p:spPr>
          <a:xfrm>
            <a:off x="1288626" y="318562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74</a:t>
            </a:r>
            <a:endParaRPr lang="en-SG" sz="1800" dirty="0">
              <a:latin typeface="Montserrat SemiBold" panose="00000700000000000000" pitchFamily="2" charset="0"/>
            </a:endParaRPr>
          </a:p>
        </p:txBody>
      </p:sp>
      <p:sp>
        <p:nvSpPr>
          <p:cNvPr id="18" name="Rectangle 17">
            <a:extLst>
              <a:ext uri="{FF2B5EF4-FFF2-40B4-BE49-F238E27FC236}">
                <a16:creationId xmlns:a16="http://schemas.microsoft.com/office/drawing/2014/main" id="{53EB5026-EDC1-0EB4-A390-0902C38ECF8B}"/>
              </a:ext>
            </a:extLst>
          </p:cNvPr>
          <p:cNvSpPr/>
          <p:nvPr/>
        </p:nvSpPr>
        <p:spPr>
          <a:xfrm>
            <a:off x="2502431" y="318562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39</a:t>
            </a:r>
            <a:endParaRPr lang="en-SG" sz="1800" dirty="0">
              <a:latin typeface="Montserrat SemiBold" panose="00000700000000000000" pitchFamily="2" charset="0"/>
            </a:endParaRPr>
          </a:p>
        </p:txBody>
      </p:sp>
      <p:sp>
        <p:nvSpPr>
          <p:cNvPr id="19" name="Rectangle 18">
            <a:extLst>
              <a:ext uri="{FF2B5EF4-FFF2-40B4-BE49-F238E27FC236}">
                <a16:creationId xmlns:a16="http://schemas.microsoft.com/office/drawing/2014/main" id="{A4910891-AD96-A651-2EC5-2083D178D503}"/>
              </a:ext>
            </a:extLst>
          </p:cNvPr>
          <p:cNvSpPr/>
          <p:nvPr/>
        </p:nvSpPr>
        <p:spPr>
          <a:xfrm>
            <a:off x="3716236" y="318562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28</a:t>
            </a:r>
            <a:endParaRPr lang="en-SG" sz="1800" dirty="0">
              <a:latin typeface="Montserrat SemiBold" panose="00000700000000000000" pitchFamily="2" charset="0"/>
            </a:endParaRPr>
          </a:p>
        </p:txBody>
      </p:sp>
      <p:sp>
        <p:nvSpPr>
          <p:cNvPr id="20" name="Rectangle 19">
            <a:extLst>
              <a:ext uri="{FF2B5EF4-FFF2-40B4-BE49-F238E27FC236}">
                <a16:creationId xmlns:a16="http://schemas.microsoft.com/office/drawing/2014/main" id="{4209F162-8B60-35BF-FA81-47A44A4FDD10}"/>
              </a:ext>
            </a:extLst>
          </p:cNvPr>
          <p:cNvSpPr/>
          <p:nvPr/>
        </p:nvSpPr>
        <p:spPr>
          <a:xfrm>
            <a:off x="4925189" y="3185624"/>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23</a:t>
            </a:r>
            <a:endParaRPr lang="en-SG" sz="1800" dirty="0">
              <a:latin typeface="Montserrat SemiBold" panose="00000700000000000000" pitchFamily="2" charset="0"/>
            </a:endParaRPr>
          </a:p>
        </p:txBody>
      </p:sp>
      <p:sp>
        <p:nvSpPr>
          <p:cNvPr id="21" name="Rectangle 20">
            <a:extLst>
              <a:ext uri="{FF2B5EF4-FFF2-40B4-BE49-F238E27FC236}">
                <a16:creationId xmlns:a16="http://schemas.microsoft.com/office/drawing/2014/main" id="{8A4543B3-3C4A-EC1A-A2BB-C78894D740B1}"/>
              </a:ext>
            </a:extLst>
          </p:cNvPr>
          <p:cNvSpPr/>
          <p:nvPr/>
        </p:nvSpPr>
        <p:spPr>
          <a:xfrm>
            <a:off x="6143846" y="3185623"/>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19</a:t>
            </a:r>
            <a:endParaRPr lang="en-SG" sz="1800" dirty="0">
              <a:latin typeface="Montserrat SemiBold" panose="00000700000000000000" pitchFamily="2" charset="0"/>
            </a:endParaRPr>
          </a:p>
        </p:txBody>
      </p:sp>
      <p:sp>
        <p:nvSpPr>
          <p:cNvPr id="22" name="Rectangle 21">
            <a:extLst>
              <a:ext uri="{FF2B5EF4-FFF2-40B4-BE49-F238E27FC236}">
                <a16:creationId xmlns:a16="http://schemas.microsoft.com/office/drawing/2014/main" id="{2639CE65-4BE6-4F51-ECC2-0D48CA1699C5}"/>
              </a:ext>
            </a:extLst>
          </p:cNvPr>
          <p:cNvSpPr/>
          <p:nvPr/>
        </p:nvSpPr>
        <p:spPr>
          <a:xfrm>
            <a:off x="7357651" y="3185622"/>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18</a:t>
            </a:r>
            <a:endParaRPr lang="en-SG" sz="1800" dirty="0">
              <a:latin typeface="Montserrat SemiBold" panose="00000700000000000000" pitchFamily="2" charset="0"/>
            </a:endParaRPr>
          </a:p>
        </p:txBody>
      </p:sp>
      <p:sp>
        <p:nvSpPr>
          <p:cNvPr id="23" name="Rectangle 22">
            <a:extLst>
              <a:ext uri="{FF2B5EF4-FFF2-40B4-BE49-F238E27FC236}">
                <a16:creationId xmlns:a16="http://schemas.microsoft.com/office/drawing/2014/main" id="{1849244F-556C-F6F4-470B-03F0CD6DB1B5}"/>
              </a:ext>
            </a:extLst>
          </p:cNvPr>
          <p:cNvSpPr/>
          <p:nvPr/>
        </p:nvSpPr>
        <p:spPr>
          <a:xfrm>
            <a:off x="1291035" y="4253744"/>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22</a:t>
            </a:r>
            <a:endParaRPr lang="en-SG" sz="1800" dirty="0">
              <a:latin typeface="Montserrat SemiBold" panose="00000700000000000000" pitchFamily="2" charset="0"/>
            </a:endParaRPr>
          </a:p>
        </p:txBody>
      </p:sp>
      <p:sp>
        <p:nvSpPr>
          <p:cNvPr id="24" name="Rectangle 23">
            <a:extLst>
              <a:ext uri="{FF2B5EF4-FFF2-40B4-BE49-F238E27FC236}">
                <a16:creationId xmlns:a16="http://schemas.microsoft.com/office/drawing/2014/main" id="{0F173E08-C8A0-3916-F7A1-54102A05D658}"/>
              </a:ext>
            </a:extLst>
          </p:cNvPr>
          <p:cNvSpPr/>
          <p:nvPr/>
        </p:nvSpPr>
        <p:spPr>
          <a:xfrm>
            <a:off x="2502430" y="4253739"/>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17</a:t>
            </a:r>
            <a:endParaRPr lang="en-SG" sz="1800" dirty="0">
              <a:latin typeface="Montserrat SemiBold" panose="00000700000000000000" pitchFamily="2" charset="0"/>
            </a:endParaRPr>
          </a:p>
        </p:txBody>
      </p:sp>
      <p:sp>
        <p:nvSpPr>
          <p:cNvPr id="25" name="Rectangle 24">
            <a:extLst>
              <a:ext uri="{FF2B5EF4-FFF2-40B4-BE49-F238E27FC236}">
                <a16:creationId xmlns:a16="http://schemas.microsoft.com/office/drawing/2014/main" id="{F91CEDF5-D358-CCB0-87AD-E262B3389DE3}"/>
              </a:ext>
            </a:extLst>
          </p:cNvPr>
          <p:cNvSpPr/>
          <p:nvPr/>
        </p:nvSpPr>
        <p:spPr>
          <a:xfrm>
            <a:off x="3716236" y="4253737"/>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15</a:t>
            </a:r>
            <a:endParaRPr lang="en-SG" sz="1800" dirty="0">
              <a:latin typeface="Montserrat SemiBold" panose="00000700000000000000" pitchFamily="2" charset="0"/>
            </a:endParaRPr>
          </a:p>
        </p:txBody>
      </p:sp>
      <p:sp>
        <p:nvSpPr>
          <p:cNvPr id="26" name="Rectangle 25">
            <a:extLst>
              <a:ext uri="{FF2B5EF4-FFF2-40B4-BE49-F238E27FC236}">
                <a16:creationId xmlns:a16="http://schemas.microsoft.com/office/drawing/2014/main" id="{C0876F82-D45F-FF19-2011-0245832C85A3}"/>
              </a:ext>
            </a:extLst>
          </p:cNvPr>
          <p:cNvSpPr/>
          <p:nvPr/>
        </p:nvSpPr>
        <p:spPr>
          <a:xfrm>
            <a:off x="4911857" y="4253736"/>
            <a:ext cx="515909" cy="327047"/>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
        <p:nvSpPr>
          <p:cNvPr id="27" name="Rectangle 26">
            <a:extLst>
              <a:ext uri="{FF2B5EF4-FFF2-40B4-BE49-F238E27FC236}">
                <a16:creationId xmlns:a16="http://schemas.microsoft.com/office/drawing/2014/main" id="{B2FDFB01-88CF-FF9A-1F1F-CE2CC3E9C68F}"/>
              </a:ext>
            </a:extLst>
          </p:cNvPr>
          <p:cNvSpPr/>
          <p:nvPr/>
        </p:nvSpPr>
        <p:spPr>
          <a:xfrm>
            <a:off x="6143846" y="4253735"/>
            <a:ext cx="515909" cy="327047"/>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
        <p:nvSpPr>
          <p:cNvPr id="28" name="Rectangle 27">
            <a:extLst>
              <a:ext uri="{FF2B5EF4-FFF2-40B4-BE49-F238E27FC236}">
                <a16:creationId xmlns:a16="http://schemas.microsoft.com/office/drawing/2014/main" id="{60BDEB40-9D6F-5810-04BA-F4BB7863FEDD}"/>
              </a:ext>
            </a:extLst>
          </p:cNvPr>
          <p:cNvSpPr/>
          <p:nvPr/>
        </p:nvSpPr>
        <p:spPr>
          <a:xfrm>
            <a:off x="7355241" y="4253735"/>
            <a:ext cx="515909" cy="32704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13</a:t>
            </a:r>
            <a:endParaRPr lang="en-SG" sz="1800" dirty="0">
              <a:latin typeface="Montserrat SemiBold" panose="00000700000000000000" pitchFamily="2" charset="0"/>
            </a:endParaRPr>
          </a:p>
        </p:txBody>
      </p:sp>
    </p:spTree>
    <p:extLst>
      <p:ext uri="{BB962C8B-B14F-4D97-AF65-F5344CB8AC3E}">
        <p14:creationId xmlns:p14="http://schemas.microsoft.com/office/powerpoint/2010/main" val="344374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255296"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highlight>
                  <a:srgbClr val="007635"/>
                </a:highlight>
                <a:latin typeface="Montserrat SemiBold" pitchFamily="2" charset="0"/>
              </a:rPr>
              <a:t>product of their ages is 72</a:t>
            </a:r>
          </a:p>
          <a:p>
            <a:endParaRPr lang="en-US" sz="1400" dirty="0">
              <a:latin typeface="Montserrat SemiBold" pitchFamily="2" charset="0"/>
            </a:endParaRPr>
          </a:p>
          <a:p>
            <a:r>
              <a:rPr lang="en-US" sz="1400" dirty="0">
                <a:highlight>
                  <a:srgbClr val="007635"/>
                </a:highlight>
                <a:latin typeface="Montserrat SemiBold" pitchFamily="2" charset="0"/>
              </a:rPr>
              <a:t>sum of their ages is the number of this building</a:t>
            </a:r>
          </a:p>
          <a:p>
            <a:endParaRPr lang="en-US" sz="1400" dirty="0">
              <a:latin typeface="Montserrat SemiBold" pitchFamily="2" charset="0"/>
            </a:endParaRPr>
          </a:p>
          <a:p>
            <a:r>
              <a:rPr lang="en-US" sz="1400" dirty="0">
                <a:highlight>
                  <a:srgbClr val="0070C0"/>
                </a:highlight>
                <a:latin typeface="Montserrat SemiBold" pitchFamily="2" charset="0"/>
              </a:rPr>
              <a:t>playing chess with my youngest</a:t>
            </a:r>
            <a:endParaRPr lang="en-US" sz="1400" dirty="0">
              <a:latin typeface="Montserrat SemiBold" pitchFamily="2" charset="0"/>
            </a:endParaRPr>
          </a:p>
        </p:txBody>
      </p:sp>
      <p:sp>
        <p:nvSpPr>
          <p:cNvPr id="12" name="Rectangle 11">
            <a:extLst>
              <a:ext uri="{FF2B5EF4-FFF2-40B4-BE49-F238E27FC236}">
                <a16:creationId xmlns:a16="http://schemas.microsoft.com/office/drawing/2014/main" id="{2712DA0C-E7EB-E834-D47B-20C0197DFDCE}"/>
              </a:ext>
            </a:extLst>
          </p:cNvPr>
          <p:cNvSpPr/>
          <p:nvPr/>
        </p:nvSpPr>
        <p:spPr>
          <a:xfrm>
            <a:off x="3113966" y="296784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2, 6, 6</a:t>
            </a:r>
            <a:endParaRPr lang="en-SG" sz="1800" dirty="0">
              <a:latin typeface="Montserrat SemiBold" panose="00000700000000000000" pitchFamily="2" charset="0"/>
            </a:endParaRPr>
          </a:p>
        </p:txBody>
      </p:sp>
      <p:sp>
        <p:nvSpPr>
          <p:cNvPr id="14" name="Rectangle 13">
            <a:extLst>
              <a:ext uri="{FF2B5EF4-FFF2-40B4-BE49-F238E27FC236}">
                <a16:creationId xmlns:a16="http://schemas.microsoft.com/office/drawing/2014/main" id="{07F6A581-96A3-B3EB-3709-A97BF7272893}"/>
              </a:ext>
            </a:extLst>
          </p:cNvPr>
          <p:cNvSpPr/>
          <p:nvPr/>
        </p:nvSpPr>
        <p:spPr>
          <a:xfrm>
            <a:off x="4327771" y="296784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3, 3, 8</a:t>
            </a:r>
            <a:endParaRPr lang="en-SG" sz="1800" dirty="0">
              <a:latin typeface="Montserrat SemiBold" panose="00000700000000000000" pitchFamily="2" charset="0"/>
            </a:endParaRPr>
          </a:p>
        </p:txBody>
      </p:sp>
      <p:sp>
        <p:nvSpPr>
          <p:cNvPr id="26" name="Rectangle 25">
            <a:extLst>
              <a:ext uri="{FF2B5EF4-FFF2-40B4-BE49-F238E27FC236}">
                <a16:creationId xmlns:a16="http://schemas.microsoft.com/office/drawing/2014/main" id="{C0876F82-D45F-FF19-2011-0245832C85A3}"/>
              </a:ext>
            </a:extLst>
          </p:cNvPr>
          <p:cNvSpPr/>
          <p:nvPr/>
        </p:nvSpPr>
        <p:spPr>
          <a:xfrm>
            <a:off x="3363384" y="3586290"/>
            <a:ext cx="515909" cy="327047"/>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
        <p:nvSpPr>
          <p:cNvPr id="27" name="Rectangle 26">
            <a:extLst>
              <a:ext uri="{FF2B5EF4-FFF2-40B4-BE49-F238E27FC236}">
                <a16:creationId xmlns:a16="http://schemas.microsoft.com/office/drawing/2014/main" id="{B2FDFB01-88CF-FF9A-1F1F-CE2CC3E9C68F}"/>
              </a:ext>
            </a:extLst>
          </p:cNvPr>
          <p:cNvSpPr/>
          <p:nvPr/>
        </p:nvSpPr>
        <p:spPr>
          <a:xfrm>
            <a:off x="4595373" y="3586289"/>
            <a:ext cx="515909" cy="327047"/>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Tree>
    <p:extLst>
      <p:ext uri="{BB962C8B-B14F-4D97-AF65-F5344CB8AC3E}">
        <p14:creationId xmlns:p14="http://schemas.microsoft.com/office/powerpoint/2010/main" val="1433125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255296"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highlight>
                  <a:srgbClr val="007635"/>
                </a:highlight>
                <a:latin typeface="Montserrat SemiBold" pitchFamily="2" charset="0"/>
              </a:rPr>
              <a:t>product of their ages is 72</a:t>
            </a:r>
          </a:p>
          <a:p>
            <a:endParaRPr lang="en-US" sz="1400" dirty="0">
              <a:latin typeface="Montserrat SemiBold" pitchFamily="2" charset="0"/>
            </a:endParaRPr>
          </a:p>
          <a:p>
            <a:r>
              <a:rPr lang="en-US" sz="1400" dirty="0">
                <a:highlight>
                  <a:srgbClr val="007635"/>
                </a:highlight>
                <a:latin typeface="Montserrat SemiBold" pitchFamily="2" charset="0"/>
              </a:rPr>
              <a:t>sum of their ages is the number of this building</a:t>
            </a:r>
          </a:p>
          <a:p>
            <a:endParaRPr lang="en-US" sz="1400" dirty="0">
              <a:latin typeface="Montserrat SemiBold" pitchFamily="2" charset="0"/>
            </a:endParaRPr>
          </a:p>
          <a:p>
            <a:r>
              <a:rPr lang="en-US" sz="1400" dirty="0">
                <a:highlight>
                  <a:srgbClr val="007635"/>
                </a:highlight>
                <a:latin typeface="Montserrat SemiBold" pitchFamily="2" charset="0"/>
              </a:rPr>
              <a:t>playing chess with my youngest</a:t>
            </a:r>
          </a:p>
        </p:txBody>
      </p:sp>
      <p:sp>
        <p:nvSpPr>
          <p:cNvPr id="12" name="Rectangle 11">
            <a:extLst>
              <a:ext uri="{FF2B5EF4-FFF2-40B4-BE49-F238E27FC236}">
                <a16:creationId xmlns:a16="http://schemas.microsoft.com/office/drawing/2014/main" id="{2712DA0C-E7EB-E834-D47B-20C0197DFDCE}"/>
              </a:ext>
            </a:extLst>
          </p:cNvPr>
          <p:cNvSpPr/>
          <p:nvPr/>
        </p:nvSpPr>
        <p:spPr>
          <a:xfrm>
            <a:off x="3113966" y="296784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solidFill>
                  <a:srgbClr val="00B050"/>
                </a:solidFill>
                <a:latin typeface="Montserrat SemiBold" panose="00000700000000000000" pitchFamily="2" charset="0"/>
              </a:rPr>
              <a:t>2</a:t>
            </a:r>
            <a:r>
              <a:rPr lang="en-US" sz="1800" dirty="0">
                <a:latin typeface="Montserrat SemiBold" panose="00000700000000000000" pitchFamily="2" charset="0"/>
              </a:rPr>
              <a:t>, 6, 6</a:t>
            </a:r>
            <a:endParaRPr lang="en-SG" sz="1800" dirty="0">
              <a:latin typeface="Montserrat SemiBold" panose="00000700000000000000" pitchFamily="2" charset="0"/>
            </a:endParaRPr>
          </a:p>
        </p:txBody>
      </p:sp>
      <p:sp>
        <p:nvSpPr>
          <p:cNvPr id="14" name="Rectangle 13">
            <a:extLst>
              <a:ext uri="{FF2B5EF4-FFF2-40B4-BE49-F238E27FC236}">
                <a16:creationId xmlns:a16="http://schemas.microsoft.com/office/drawing/2014/main" id="{07F6A581-96A3-B3EB-3709-A97BF7272893}"/>
              </a:ext>
            </a:extLst>
          </p:cNvPr>
          <p:cNvSpPr/>
          <p:nvPr/>
        </p:nvSpPr>
        <p:spPr>
          <a:xfrm>
            <a:off x="4327771" y="2967841"/>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solidFill>
                  <a:srgbClr val="00B050"/>
                </a:solidFill>
                <a:latin typeface="Montserrat SemiBold" panose="00000700000000000000" pitchFamily="2" charset="0"/>
              </a:rPr>
              <a:t>3</a:t>
            </a:r>
            <a:r>
              <a:rPr lang="en-US" sz="1800" dirty="0">
                <a:latin typeface="Montserrat SemiBold" panose="00000700000000000000" pitchFamily="2" charset="0"/>
              </a:rPr>
              <a:t>, </a:t>
            </a:r>
            <a:r>
              <a:rPr lang="en-US" sz="1800" dirty="0">
                <a:solidFill>
                  <a:srgbClr val="00B050"/>
                </a:solidFill>
                <a:latin typeface="Montserrat SemiBold" panose="00000700000000000000" pitchFamily="2" charset="0"/>
              </a:rPr>
              <a:t>3</a:t>
            </a:r>
            <a:r>
              <a:rPr lang="en-US" sz="1800" dirty="0">
                <a:latin typeface="Montserrat SemiBold" panose="00000700000000000000" pitchFamily="2" charset="0"/>
              </a:rPr>
              <a:t>, 8</a:t>
            </a:r>
            <a:endParaRPr lang="en-SG" sz="1800" dirty="0">
              <a:latin typeface="Montserrat SemiBold" panose="00000700000000000000" pitchFamily="2" charset="0"/>
            </a:endParaRPr>
          </a:p>
        </p:txBody>
      </p:sp>
      <p:sp>
        <p:nvSpPr>
          <p:cNvPr id="26" name="Rectangle 25">
            <a:extLst>
              <a:ext uri="{FF2B5EF4-FFF2-40B4-BE49-F238E27FC236}">
                <a16:creationId xmlns:a16="http://schemas.microsoft.com/office/drawing/2014/main" id="{C0876F82-D45F-FF19-2011-0245832C85A3}"/>
              </a:ext>
            </a:extLst>
          </p:cNvPr>
          <p:cNvSpPr/>
          <p:nvPr/>
        </p:nvSpPr>
        <p:spPr>
          <a:xfrm>
            <a:off x="3363384" y="3586290"/>
            <a:ext cx="515909" cy="327047"/>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
        <p:nvSpPr>
          <p:cNvPr id="27" name="Rectangle 26">
            <a:extLst>
              <a:ext uri="{FF2B5EF4-FFF2-40B4-BE49-F238E27FC236}">
                <a16:creationId xmlns:a16="http://schemas.microsoft.com/office/drawing/2014/main" id="{B2FDFB01-88CF-FF9A-1F1F-CE2CC3E9C68F}"/>
              </a:ext>
            </a:extLst>
          </p:cNvPr>
          <p:cNvSpPr/>
          <p:nvPr/>
        </p:nvSpPr>
        <p:spPr>
          <a:xfrm>
            <a:off x="4595373" y="3586289"/>
            <a:ext cx="515909" cy="327047"/>
          </a:xfrm>
          <a:prstGeom prst="rect">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latin typeface="Montserrat SemiBold" panose="00000700000000000000" pitchFamily="2" charset="0"/>
              </a:rPr>
              <a:t>14</a:t>
            </a:r>
            <a:endParaRPr lang="en-SG" sz="1800" dirty="0">
              <a:latin typeface="Montserrat SemiBold" panose="00000700000000000000" pitchFamily="2" charset="0"/>
            </a:endParaRPr>
          </a:p>
        </p:txBody>
      </p:sp>
    </p:spTree>
    <p:extLst>
      <p:ext uri="{BB962C8B-B14F-4D97-AF65-F5344CB8AC3E}">
        <p14:creationId xmlns:p14="http://schemas.microsoft.com/office/powerpoint/2010/main" val="333613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3b. </a:t>
            </a:r>
            <a:r>
              <a:rPr lang="en-SG" sz="2600" dirty="0"/>
              <a:t>The Housewife and the Bartender</a:t>
            </a:r>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255296"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highlight>
                  <a:srgbClr val="007635"/>
                </a:highlight>
                <a:latin typeface="Montserrat SemiBold" pitchFamily="2" charset="0"/>
              </a:rPr>
              <a:t>product of their ages is 72</a:t>
            </a:r>
          </a:p>
          <a:p>
            <a:endParaRPr lang="en-US" sz="1400" dirty="0">
              <a:latin typeface="Montserrat SemiBold" pitchFamily="2" charset="0"/>
            </a:endParaRPr>
          </a:p>
          <a:p>
            <a:r>
              <a:rPr lang="en-US" sz="1400" dirty="0">
                <a:highlight>
                  <a:srgbClr val="007635"/>
                </a:highlight>
                <a:latin typeface="Montserrat SemiBold" pitchFamily="2" charset="0"/>
              </a:rPr>
              <a:t>sum of their ages is the number of this building</a:t>
            </a:r>
          </a:p>
          <a:p>
            <a:endParaRPr lang="en-US" sz="1400" dirty="0">
              <a:latin typeface="Montserrat SemiBold" pitchFamily="2" charset="0"/>
            </a:endParaRPr>
          </a:p>
          <a:p>
            <a:r>
              <a:rPr lang="en-US" sz="1400" dirty="0">
                <a:highlight>
                  <a:srgbClr val="007635"/>
                </a:highlight>
                <a:latin typeface="Montserrat SemiBold" pitchFamily="2" charset="0"/>
              </a:rPr>
              <a:t>playing chess with my youngest</a:t>
            </a:r>
          </a:p>
        </p:txBody>
      </p:sp>
      <p:sp>
        <p:nvSpPr>
          <p:cNvPr id="12" name="Rectangle 11">
            <a:extLst>
              <a:ext uri="{FF2B5EF4-FFF2-40B4-BE49-F238E27FC236}">
                <a16:creationId xmlns:a16="http://schemas.microsoft.com/office/drawing/2014/main" id="{2712DA0C-E7EB-E834-D47B-20C0197DFDCE}"/>
              </a:ext>
            </a:extLst>
          </p:cNvPr>
          <p:cNvSpPr/>
          <p:nvPr/>
        </p:nvSpPr>
        <p:spPr>
          <a:xfrm>
            <a:off x="4045093" y="3046973"/>
            <a:ext cx="1051114" cy="49583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800" dirty="0">
                <a:solidFill>
                  <a:schemeClr val="bg1"/>
                </a:solidFill>
                <a:latin typeface="Montserrat SemiBold" panose="00000700000000000000" pitchFamily="2" charset="0"/>
              </a:rPr>
              <a:t>2</a:t>
            </a:r>
            <a:r>
              <a:rPr lang="en-US" sz="1800" dirty="0">
                <a:latin typeface="Montserrat SemiBold" panose="00000700000000000000" pitchFamily="2" charset="0"/>
              </a:rPr>
              <a:t>, 6, 6</a:t>
            </a:r>
            <a:endParaRPr lang="en-SG" sz="1800" dirty="0">
              <a:latin typeface="Montserrat SemiBold" panose="00000700000000000000" pitchFamily="2" charset="0"/>
            </a:endParaRPr>
          </a:p>
        </p:txBody>
      </p:sp>
    </p:spTree>
    <p:extLst>
      <p:ext uri="{BB962C8B-B14F-4D97-AF65-F5344CB8AC3E}">
        <p14:creationId xmlns:p14="http://schemas.microsoft.com/office/powerpoint/2010/main" val="1758167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3c. 100 Green-eyed Captives</a:t>
            </a:r>
            <a:endParaRPr lang="en-SG" sz="2600" dirty="0"/>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488902"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Question’s too long…</a:t>
            </a:r>
          </a:p>
        </p:txBody>
      </p:sp>
    </p:spTree>
    <p:extLst>
      <p:ext uri="{BB962C8B-B14F-4D97-AF65-F5344CB8AC3E}">
        <p14:creationId xmlns:p14="http://schemas.microsoft.com/office/powerpoint/2010/main" val="3915618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3c. 100 Green-eyed Captives</a:t>
            </a:r>
            <a:endParaRPr lang="en-SG" sz="2600" dirty="0"/>
          </a:p>
        </p:txBody>
      </p:sp>
      <p:sp>
        <p:nvSpPr>
          <p:cNvPr id="3" name="Google Shape;336;p36">
            <a:extLst>
              <a:ext uri="{FF2B5EF4-FFF2-40B4-BE49-F238E27FC236}">
                <a16:creationId xmlns:a16="http://schemas.microsoft.com/office/drawing/2014/main" id="{5DF85954-60A8-5D07-F0DA-331EC56609ED}"/>
              </a:ext>
            </a:extLst>
          </p:cNvPr>
          <p:cNvSpPr txBox="1">
            <a:spLocks/>
          </p:cNvSpPr>
          <p:nvPr/>
        </p:nvSpPr>
        <p:spPr>
          <a:xfrm>
            <a:off x="714000" y="1112400"/>
            <a:ext cx="7488902" cy="736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Answer at </a:t>
            </a:r>
            <a:r>
              <a:rPr lang="en-US" sz="1400" dirty="0">
                <a:latin typeface="Montserrat SemiBold" pitchFamily="2" charset="0"/>
                <a:hlinkClick r:id="rId3"/>
              </a:rPr>
              <a:t>https://youtu.be/98TQv5IAtY8?t=120</a:t>
            </a:r>
            <a:endParaRPr lang="en-US" sz="1400" dirty="0">
              <a:latin typeface="Montserrat SemiBold" pitchFamily="2" charset="0"/>
            </a:endParaRPr>
          </a:p>
          <a:p>
            <a:endParaRPr lang="en-US" sz="1400" dirty="0">
              <a:latin typeface="Montserrat SemiBold" pitchFamily="2" charset="0"/>
            </a:endParaRPr>
          </a:p>
          <a:p>
            <a:r>
              <a:rPr lang="en-US" sz="1400" dirty="0">
                <a:latin typeface="Montserrat SemiBold" pitchFamily="2" charset="0"/>
              </a:rPr>
              <a:t>Reason from a group size of 3, and induction brings you to a group of any size</a:t>
            </a:r>
          </a:p>
        </p:txBody>
      </p:sp>
    </p:spTree>
    <p:extLst>
      <p:ext uri="{BB962C8B-B14F-4D97-AF65-F5344CB8AC3E}">
        <p14:creationId xmlns:p14="http://schemas.microsoft.com/office/powerpoint/2010/main" val="129701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W5 - Quicksort, Order Statistics</Template>
  <TotalTime>1303</TotalTime>
  <Words>4824</Words>
  <Application>Microsoft Office PowerPoint</Application>
  <PresentationFormat>On-screen Show (16:9)</PresentationFormat>
  <Paragraphs>1607</Paragraphs>
  <Slides>103</Slides>
  <Notes>100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Barlow Semi Condensed</vt:lpstr>
      <vt:lpstr>Barlow Semi Condensed Medium</vt:lpstr>
      <vt:lpstr>Cambria Math</vt:lpstr>
      <vt:lpstr>Consolas</vt:lpstr>
      <vt:lpstr>Montserrat ExtraBold</vt:lpstr>
      <vt:lpstr>Montserrat SemiBold</vt:lpstr>
      <vt:lpstr>Awesome Augmented Reality App Pitch Deck by Slidesgo</vt:lpstr>
      <vt:lpstr>Tutorial 7 Priority Queues, Heaps</vt:lpstr>
      <vt:lpstr>Check In</vt:lpstr>
      <vt:lpstr>Quick Recap!</vt:lpstr>
      <vt:lpstr>Priority Queues</vt:lpstr>
      <vt:lpstr>Priority Queues</vt:lpstr>
      <vt:lpstr>Priority Queues</vt:lpstr>
      <vt:lpstr>Priority Queues</vt:lpstr>
      <vt:lpstr>(max) Heaps</vt:lpstr>
      <vt:lpstr>(max) Heaps</vt:lpstr>
      <vt:lpstr>Insert(6)</vt:lpstr>
      <vt:lpstr>Insert(6)</vt:lpstr>
      <vt:lpstr>Insert(6)</vt:lpstr>
      <vt:lpstr>Insert(6)</vt:lpstr>
      <vt:lpstr>Insert(6)</vt:lpstr>
      <vt:lpstr>Insert(6)</vt:lpstr>
      <vt:lpstr>extractMax()</vt:lpstr>
      <vt:lpstr>extractMax()</vt:lpstr>
      <vt:lpstr>extractMax()</vt:lpstr>
      <vt:lpstr>extractMax()</vt:lpstr>
      <vt:lpstr>extractMax()</vt:lpstr>
      <vt:lpstr>extractMax()</vt:lpstr>
      <vt:lpstr>extractMax()</vt:lpstr>
      <vt:lpstr>extractMax()</vt:lpstr>
      <vt:lpstr>Array Representation</vt:lpstr>
      <vt:lpstr>Array Representation</vt:lpstr>
      <vt:lpstr>Array Representation</vt:lpstr>
      <vt:lpstr>Array Representation</vt:lpstr>
      <vt:lpstr>Array Representation</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Tutorial Problems</vt:lpstr>
      <vt:lpstr>1. Priority Queue</vt:lpstr>
      <vt:lpstr>1. Priority Queue</vt:lpstr>
      <vt:lpstr>1. Priority Queue</vt:lpstr>
      <vt:lpstr>1. Priority Queue</vt:lpstr>
      <vt:lpstr>1. Priority Queue</vt:lpstr>
      <vt:lpstr>1. Priority Queue</vt:lpstr>
      <vt:lpstr>1. Priority Queue</vt:lpstr>
      <vt:lpstr>1. Priority Queue</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2. Toothless and His Teeth</vt:lpstr>
      <vt:lpstr>3a. Heaven or Hell</vt:lpstr>
      <vt:lpstr>3a. Heaven or Hell</vt:lpstr>
      <vt:lpstr>3b. The Housewife and the Bartender</vt:lpstr>
      <vt:lpstr>3b. The Housewife and the Bartender</vt:lpstr>
      <vt:lpstr>3b. The Housewife and the Bartender</vt:lpstr>
      <vt:lpstr>3b. The Housewife and the Bartender</vt:lpstr>
      <vt:lpstr>3b. The Housewife and the Bartender</vt:lpstr>
      <vt:lpstr>3b. The Housewife and the Bartender</vt:lpstr>
      <vt:lpstr>3b. The Housewife and the Bartender</vt:lpstr>
      <vt:lpstr>3b. The Housewife and the Bartender</vt:lpstr>
      <vt:lpstr>3c. 100 Green-eyed Captives</vt:lpstr>
      <vt:lpstr>3c. 100 Green-eyed Captives</vt:lpstr>
      <vt:lpstr>3d. Cross The Bridge</vt:lpstr>
      <vt:lpstr>3d. Cross The Bridge</vt:lpstr>
      <vt:lpstr>See you next week!</vt:lpstr>
      <vt:lpstr>Credits @s provided are for twitter, direct links below artist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 and Order Statistics</dc:title>
  <dc:creator>Jason Christopher</dc:creator>
  <cp:lastModifiedBy>Puar Kiat Win</cp:lastModifiedBy>
  <cp:revision>24</cp:revision>
  <dcterms:created xsi:type="dcterms:W3CDTF">2023-02-14T14:53:22Z</dcterms:created>
  <dcterms:modified xsi:type="dcterms:W3CDTF">2024-03-20T07:35:29Z</dcterms:modified>
</cp:coreProperties>
</file>