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188"/>
  </p:notesMasterIdLst>
  <p:sldIdLst>
    <p:sldId id="1210" r:id="rId2"/>
    <p:sldId id="1559" r:id="rId3"/>
    <p:sldId id="1560" r:id="rId4"/>
    <p:sldId id="1250" r:id="rId5"/>
    <p:sldId id="1252" r:id="rId6"/>
    <p:sldId id="1382" r:id="rId7"/>
    <p:sldId id="1383" r:id="rId8"/>
    <p:sldId id="1384" r:id="rId9"/>
    <p:sldId id="1385" r:id="rId10"/>
    <p:sldId id="1386" r:id="rId11"/>
    <p:sldId id="1387" r:id="rId12"/>
    <p:sldId id="1388" r:id="rId13"/>
    <p:sldId id="1389" r:id="rId14"/>
    <p:sldId id="1390" r:id="rId15"/>
    <p:sldId id="1391" r:id="rId16"/>
    <p:sldId id="491" r:id="rId17"/>
    <p:sldId id="1393" r:id="rId18"/>
    <p:sldId id="1394" r:id="rId19"/>
    <p:sldId id="1395" r:id="rId20"/>
    <p:sldId id="1396" r:id="rId21"/>
    <p:sldId id="1397" r:id="rId22"/>
    <p:sldId id="1398" r:id="rId23"/>
    <p:sldId id="1399" r:id="rId24"/>
    <p:sldId id="1400" r:id="rId25"/>
    <p:sldId id="1401" r:id="rId26"/>
    <p:sldId id="1402" r:id="rId27"/>
    <p:sldId id="1403" r:id="rId28"/>
    <p:sldId id="1404" r:id="rId29"/>
    <p:sldId id="1405" r:id="rId30"/>
    <p:sldId id="1407" r:id="rId31"/>
    <p:sldId id="1406" r:id="rId32"/>
    <p:sldId id="1408" r:id="rId33"/>
    <p:sldId id="1409" r:id="rId34"/>
    <p:sldId id="1410" r:id="rId35"/>
    <p:sldId id="1411" r:id="rId36"/>
    <p:sldId id="1412" r:id="rId37"/>
    <p:sldId id="1413" r:id="rId38"/>
    <p:sldId id="1414" r:id="rId39"/>
    <p:sldId id="1258" r:id="rId40"/>
    <p:sldId id="1415" r:id="rId41"/>
    <p:sldId id="1416" r:id="rId42"/>
    <p:sldId id="1558" r:id="rId43"/>
    <p:sldId id="1417" r:id="rId44"/>
    <p:sldId id="1418" r:id="rId45"/>
    <p:sldId id="1419" r:id="rId46"/>
    <p:sldId id="1420" r:id="rId47"/>
    <p:sldId id="1421" r:id="rId48"/>
    <p:sldId id="1422" r:id="rId49"/>
    <p:sldId id="1423" r:id="rId50"/>
    <p:sldId id="1424" r:id="rId51"/>
    <p:sldId id="1561" r:id="rId52"/>
    <p:sldId id="1562" r:id="rId53"/>
    <p:sldId id="1567" r:id="rId54"/>
    <p:sldId id="1571" r:id="rId55"/>
    <p:sldId id="1425" r:id="rId56"/>
    <p:sldId id="1426" r:id="rId57"/>
    <p:sldId id="1427" r:id="rId58"/>
    <p:sldId id="1428" r:id="rId59"/>
    <p:sldId id="1429" r:id="rId60"/>
    <p:sldId id="1563" r:id="rId61"/>
    <p:sldId id="1564" r:id="rId62"/>
    <p:sldId id="1430" r:id="rId63"/>
    <p:sldId id="1431" r:id="rId64"/>
    <p:sldId id="1432" r:id="rId65"/>
    <p:sldId id="1434" r:id="rId66"/>
    <p:sldId id="1433" r:id="rId67"/>
    <p:sldId id="1435" r:id="rId68"/>
    <p:sldId id="1436" r:id="rId69"/>
    <p:sldId id="1437" r:id="rId70"/>
    <p:sldId id="1438" r:id="rId71"/>
    <p:sldId id="1439" r:id="rId72"/>
    <p:sldId id="1440" r:id="rId73"/>
    <p:sldId id="1441" r:id="rId74"/>
    <p:sldId id="1442" r:id="rId75"/>
    <p:sldId id="1443" r:id="rId76"/>
    <p:sldId id="1444" r:id="rId77"/>
    <p:sldId id="1445" r:id="rId78"/>
    <p:sldId id="1446" r:id="rId79"/>
    <p:sldId id="1447" r:id="rId80"/>
    <p:sldId id="1450" r:id="rId81"/>
    <p:sldId id="1555" r:id="rId82"/>
    <p:sldId id="1568" r:id="rId83"/>
    <p:sldId id="1569" r:id="rId84"/>
    <p:sldId id="1578" r:id="rId85"/>
    <p:sldId id="1449" r:id="rId86"/>
    <p:sldId id="1451" r:id="rId87"/>
    <p:sldId id="1452" r:id="rId88"/>
    <p:sldId id="1454" r:id="rId89"/>
    <p:sldId id="1455" r:id="rId90"/>
    <p:sldId id="1456" r:id="rId91"/>
    <p:sldId id="1457" r:id="rId92"/>
    <p:sldId id="1460" r:id="rId93"/>
    <p:sldId id="1458" r:id="rId94"/>
    <p:sldId id="1459" r:id="rId95"/>
    <p:sldId id="1461" r:id="rId96"/>
    <p:sldId id="1462" r:id="rId97"/>
    <p:sldId id="1463" r:id="rId98"/>
    <p:sldId id="1464" r:id="rId99"/>
    <p:sldId id="1453" r:id="rId100"/>
    <p:sldId id="1465" r:id="rId101"/>
    <p:sldId id="1466" r:id="rId102"/>
    <p:sldId id="1467" r:id="rId103"/>
    <p:sldId id="1468" r:id="rId104"/>
    <p:sldId id="1469" r:id="rId105"/>
    <p:sldId id="1470" r:id="rId106"/>
    <p:sldId id="1471" r:id="rId107"/>
    <p:sldId id="1472" r:id="rId108"/>
    <p:sldId id="1473" r:id="rId109"/>
    <p:sldId id="1448" r:id="rId110"/>
    <p:sldId id="1475" r:id="rId111"/>
    <p:sldId id="1476" r:id="rId112"/>
    <p:sldId id="1572" r:id="rId113"/>
    <p:sldId id="1477" r:id="rId114"/>
    <p:sldId id="1487" r:id="rId115"/>
    <p:sldId id="1488" r:id="rId116"/>
    <p:sldId id="1489" r:id="rId117"/>
    <p:sldId id="1490" r:id="rId118"/>
    <p:sldId id="1491" r:id="rId119"/>
    <p:sldId id="1492" r:id="rId120"/>
    <p:sldId id="1493" r:id="rId121"/>
    <p:sldId id="1494" r:id="rId122"/>
    <p:sldId id="1495" r:id="rId123"/>
    <p:sldId id="1496" r:id="rId124"/>
    <p:sldId id="1497" r:id="rId125"/>
    <p:sldId id="1498" r:id="rId126"/>
    <p:sldId id="1499" r:id="rId127"/>
    <p:sldId id="1500" r:id="rId128"/>
    <p:sldId id="1501" r:id="rId129"/>
    <p:sldId id="1573" r:id="rId130"/>
    <p:sldId id="1574" r:id="rId131"/>
    <p:sldId id="1577" r:id="rId132"/>
    <p:sldId id="1575" r:id="rId133"/>
    <p:sldId id="1502" r:id="rId134"/>
    <p:sldId id="1503" r:id="rId135"/>
    <p:sldId id="1504" r:id="rId136"/>
    <p:sldId id="1505" r:id="rId137"/>
    <p:sldId id="1506" r:id="rId138"/>
    <p:sldId id="1507" r:id="rId139"/>
    <p:sldId id="1508" r:id="rId140"/>
    <p:sldId id="1509" r:id="rId141"/>
    <p:sldId id="1510" r:id="rId142"/>
    <p:sldId id="1511" r:id="rId143"/>
    <p:sldId id="1513" r:id="rId144"/>
    <p:sldId id="1514" r:id="rId145"/>
    <p:sldId id="1516" r:id="rId146"/>
    <p:sldId id="1517" r:id="rId147"/>
    <p:sldId id="1518" r:id="rId148"/>
    <p:sldId id="1515" r:id="rId149"/>
    <p:sldId id="1519" r:id="rId150"/>
    <p:sldId id="1520" r:id="rId151"/>
    <p:sldId id="1521" r:id="rId152"/>
    <p:sldId id="1522" r:id="rId153"/>
    <p:sldId id="1523" r:id="rId154"/>
    <p:sldId id="1524" r:id="rId155"/>
    <p:sldId id="1525" r:id="rId156"/>
    <p:sldId id="1526" r:id="rId157"/>
    <p:sldId id="1527" r:id="rId158"/>
    <p:sldId id="1528" r:id="rId159"/>
    <p:sldId id="1529" r:id="rId160"/>
    <p:sldId id="1530" r:id="rId161"/>
    <p:sldId id="1531" r:id="rId162"/>
    <p:sldId id="1532" r:id="rId163"/>
    <p:sldId id="1533" r:id="rId164"/>
    <p:sldId id="1534" r:id="rId165"/>
    <p:sldId id="1535" r:id="rId166"/>
    <p:sldId id="1554" r:id="rId167"/>
    <p:sldId id="1536" r:id="rId168"/>
    <p:sldId id="1537" r:id="rId169"/>
    <p:sldId id="1538" r:id="rId170"/>
    <p:sldId id="1539" r:id="rId171"/>
    <p:sldId id="1552" r:id="rId172"/>
    <p:sldId id="1553" r:id="rId173"/>
    <p:sldId id="1540" r:id="rId174"/>
    <p:sldId id="1541" r:id="rId175"/>
    <p:sldId id="1542" r:id="rId176"/>
    <p:sldId id="1543" r:id="rId177"/>
    <p:sldId id="1544" r:id="rId178"/>
    <p:sldId id="1545" r:id="rId179"/>
    <p:sldId id="1546" r:id="rId180"/>
    <p:sldId id="1547" r:id="rId181"/>
    <p:sldId id="1548" r:id="rId182"/>
    <p:sldId id="1549" r:id="rId183"/>
    <p:sldId id="1550" r:id="rId184"/>
    <p:sldId id="1551" r:id="rId185"/>
    <p:sldId id="1213" r:id="rId186"/>
    <p:sldId id="1214" r:id="rId18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2A8FD26-4D8D-450E-8E60-21C042206934}">
          <p14:sldIdLst>
            <p14:sldId id="1210"/>
            <p14:sldId id="1559"/>
            <p14:sldId id="1560"/>
          </p14:sldIdLst>
        </p14:section>
        <p14:section name="BFS/DFS" id="{55E95595-8C0D-4D26-A806-0259955323D2}">
          <p14:sldIdLst>
            <p14:sldId id="1250"/>
            <p14:sldId id="1252"/>
            <p14:sldId id="1382"/>
            <p14:sldId id="1383"/>
            <p14:sldId id="1384"/>
            <p14:sldId id="1385"/>
            <p14:sldId id="1386"/>
            <p14:sldId id="1387"/>
            <p14:sldId id="1388"/>
            <p14:sldId id="1389"/>
            <p14:sldId id="1390"/>
            <p14:sldId id="1391"/>
          </p14:sldIdLst>
        </p14:section>
        <p14:section name="Graph Components" id="{73AEB469-8CAA-48C4-9FE5-BCD471315803}">
          <p14:sldIdLst>
            <p14:sldId id="491"/>
            <p14:sldId id="1393"/>
            <p14:sldId id="1394"/>
            <p14:sldId id="1395"/>
            <p14:sldId id="1396"/>
            <p14:sldId id="1397"/>
            <p14:sldId id="1398"/>
            <p14:sldId id="1399"/>
            <p14:sldId id="1400"/>
            <p14:sldId id="1401"/>
            <p14:sldId id="1402"/>
            <p14:sldId id="1403"/>
            <p14:sldId id="1404"/>
            <p14:sldId id="1405"/>
            <p14:sldId id="1407"/>
            <p14:sldId id="1406"/>
            <p14:sldId id="1408"/>
            <p14:sldId id="1409"/>
            <p14:sldId id="1410"/>
            <p14:sldId id="1411"/>
            <p14:sldId id="1412"/>
            <p14:sldId id="1413"/>
            <p14:sldId id="1414"/>
          </p14:sldIdLst>
        </p14:section>
        <p14:section name="Is it a Tree?" id="{DDA7A860-CB71-4F35-A2A4-DE15392F1C12}">
          <p14:sldIdLst>
            <p14:sldId id="1258"/>
            <p14:sldId id="1415"/>
            <p14:sldId id="1416"/>
            <p14:sldId id="1558"/>
            <p14:sldId id="1417"/>
            <p14:sldId id="1418"/>
            <p14:sldId id="1419"/>
            <p14:sldId id="1420"/>
            <p14:sldId id="1421"/>
            <p14:sldId id="1422"/>
            <p14:sldId id="1423"/>
            <p14:sldId id="1424"/>
          </p14:sldIdLst>
        </p14:section>
        <p14:section name="Graph Modelling" id="{7EA0C82C-1504-4CE6-8EDB-2E236B4DD733}">
          <p14:sldIdLst>
            <p14:sldId id="1561"/>
            <p14:sldId id="1562"/>
            <p14:sldId id="1567"/>
            <p14:sldId id="1571"/>
            <p14:sldId id="1425"/>
            <p14:sldId id="1426"/>
            <p14:sldId id="1427"/>
            <p14:sldId id="1428"/>
            <p14:sldId id="1429"/>
            <p14:sldId id="1563"/>
            <p14:sldId id="1564"/>
            <p14:sldId id="1430"/>
            <p14:sldId id="1431"/>
            <p14:sldId id="1432"/>
            <p14:sldId id="1434"/>
            <p14:sldId id="1433"/>
            <p14:sldId id="1435"/>
            <p14:sldId id="1436"/>
            <p14:sldId id="1437"/>
            <p14:sldId id="1438"/>
            <p14:sldId id="1439"/>
            <p14:sldId id="1440"/>
            <p14:sldId id="1441"/>
            <p14:sldId id="1442"/>
            <p14:sldId id="1443"/>
            <p14:sldId id="1444"/>
            <p14:sldId id="1445"/>
            <p14:sldId id="1446"/>
            <p14:sldId id="1447"/>
            <p14:sldId id="1450"/>
            <p14:sldId id="1555"/>
            <p14:sldId id="1568"/>
            <p14:sldId id="1569"/>
            <p14:sldId id="1578"/>
          </p14:sldIdLst>
        </p14:section>
        <p14:section name="Word Games" id="{86DD998E-FF79-445E-9C59-86E2E0957EA2}">
          <p14:sldIdLst>
            <p14:sldId id="1449"/>
            <p14:sldId id="1451"/>
            <p14:sldId id="1452"/>
            <p14:sldId id="1454"/>
            <p14:sldId id="1455"/>
            <p14:sldId id="1456"/>
            <p14:sldId id="1457"/>
            <p14:sldId id="1460"/>
            <p14:sldId id="1458"/>
            <p14:sldId id="1459"/>
            <p14:sldId id="1461"/>
            <p14:sldId id="1462"/>
            <p14:sldId id="1463"/>
            <p14:sldId id="1464"/>
            <p14:sldId id="1453"/>
            <p14:sldId id="1465"/>
            <p14:sldId id="1466"/>
            <p14:sldId id="1467"/>
            <p14:sldId id="1468"/>
            <p14:sldId id="1469"/>
            <p14:sldId id="1470"/>
            <p14:sldId id="1471"/>
            <p14:sldId id="1472"/>
            <p14:sldId id="1473"/>
          </p14:sldIdLst>
        </p14:section>
        <p14:section name="Good Students, Bad Students" id="{3FF1494F-43E0-42F7-90D6-D8ED04408A0B}">
          <p14:sldIdLst>
            <p14:sldId id="1448"/>
            <p14:sldId id="1475"/>
            <p14:sldId id="1476"/>
            <p14:sldId id="1572"/>
            <p14:sldId id="1477"/>
            <p14:sldId id="1487"/>
            <p14:sldId id="1488"/>
            <p14:sldId id="1489"/>
            <p14:sldId id="1490"/>
            <p14:sldId id="1491"/>
            <p14:sldId id="1492"/>
            <p14:sldId id="1493"/>
            <p14:sldId id="1494"/>
            <p14:sldId id="1495"/>
            <p14:sldId id="1496"/>
            <p14:sldId id="1497"/>
            <p14:sldId id="1498"/>
            <p14:sldId id="1499"/>
            <p14:sldId id="1500"/>
            <p14:sldId id="1501"/>
            <p14:sldId id="1573"/>
            <p14:sldId id="1574"/>
            <p14:sldId id="1577"/>
            <p14:sldId id="1575"/>
            <p14:sldId id="1502"/>
            <p14:sldId id="1503"/>
            <p14:sldId id="1504"/>
            <p14:sldId id="1505"/>
            <p14:sldId id="1506"/>
            <p14:sldId id="1507"/>
            <p14:sldId id="1508"/>
            <p14:sldId id="1509"/>
            <p14:sldId id="1510"/>
            <p14:sldId id="1511"/>
          </p14:sldIdLst>
        </p14:section>
        <p14:section name="Gone Viral" id="{91919F7F-1E9F-46F5-B6A8-DA164C82836B}">
          <p14:sldIdLst>
            <p14:sldId id="1513"/>
            <p14:sldId id="1514"/>
            <p14:sldId id="1516"/>
            <p14:sldId id="1517"/>
            <p14:sldId id="1518"/>
            <p14:sldId id="1515"/>
            <p14:sldId id="1519"/>
            <p14:sldId id="1520"/>
            <p14:sldId id="1521"/>
            <p14:sldId id="1522"/>
            <p14:sldId id="1523"/>
            <p14:sldId id="1524"/>
            <p14:sldId id="1525"/>
            <p14:sldId id="1526"/>
            <p14:sldId id="1527"/>
            <p14:sldId id="1528"/>
            <p14:sldId id="1529"/>
            <p14:sldId id="1530"/>
            <p14:sldId id="1531"/>
            <p14:sldId id="1532"/>
            <p14:sldId id="1533"/>
            <p14:sldId id="1534"/>
            <p14:sldId id="1535"/>
            <p14:sldId id="1554"/>
            <p14:sldId id="1536"/>
            <p14:sldId id="1537"/>
            <p14:sldId id="1538"/>
            <p14:sldId id="1539"/>
            <p14:sldId id="1552"/>
            <p14:sldId id="1553"/>
            <p14:sldId id="1540"/>
            <p14:sldId id="1541"/>
            <p14:sldId id="1542"/>
            <p14:sldId id="1543"/>
            <p14:sldId id="1544"/>
            <p14:sldId id="1545"/>
            <p14:sldId id="1546"/>
            <p14:sldId id="1547"/>
            <p14:sldId id="1548"/>
            <p14:sldId id="1549"/>
            <p14:sldId id="1550"/>
            <p14:sldId id="1551"/>
          </p14:sldIdLst>
        </p14:section>
        <p14:section name="End" id="{480902E4-F3FA-4632-9659-5AE25B89368B}">
          <p14:sldIdLst>
            <p14:sldId id="1213"/>
            <p14:sldId id="12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E1E1E"/>
    <a:srgbClr val="FF9225"/>
    <a:srgbClr val="FF9D89"/>
    <a:srgbClr val="E6E6E6"/>
    <a:srgbClr val="007635"/>
    <a:srgbClr val="020207"/>
    <a:srgbClr val="FFC000"/>
    <a:srgbClr val="000000"/>
    <a:srgbClr val="B7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E6CE4-1E57-481F-BD9C-CC11F544BC5D}">
  <a:tblStyle styleId="{A85E6CE4-1E57-481F-BD9C-CC11F544BC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4" autoAdjust="0"/>
    <p:restoredTop sz="95300" autoAdjust="0"/>
  </p:normalViewPr>
  <p:slideViewPr>
    <p:cSldViewPr snapToGrid="0">
      <p:cViewPr varScale="1">
        <p:scale>
          <a:sx n="167" d="100"/>
          <a:sy n="167" d="100"/>
        </p:scale>
        <p:origin x="856"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1.537"/>
    </inkml:context>
    <inkml:brush xml:id="br0">
      <inkml:brushProperty name="width" value="0.1" units="cm"/>
      <inkml:brushProperty name="height" value="0.1" units="cm"/>
      <inkml:brushProperty name="color" value="#FFC114"/>
    </inkml:brush>
  </inkml:definitions>
  <inkml:trace contextRef="#ctx0" brushRef="#br0">4044 236 3320,'-4'1'317,"0"-1"-1,-1 0 0,1-1 1,0 1-1,0-1 1,0 1-1,0-1 0,1 0 1,-1-1-1,0 1 1,0-1-1,-6-3 0,-12-4 1112,19 8-1266,1 1 0,0-1 1,0 0-1,-1 0 1,1 0-1,0 0 1,0 0-1,0 0 1,0-1-1,0 1 0,0-1 1,0 0-1,1 1 1,-1-1-1,-2-3 1,2 1-60,-1 1 0,1 0 1,-1 0-1,0 0 0,0 1 1,0-1-1,0 1 1,-1-1-1,1 1 0,0 0 1,-1 0-1,0 1 0,-5-3 1,-2 1 143,0 1 1,-1 0 0,-17 0 0,23 2-185,-205-31 1998,9 1-1493,-146 2 678,280 23-1244,29 2-11,1-1 0,-48-11 0,45 7 5,0 1 1,-1 3-1,-49 0 1,-2 0 8,40 3 29,-94 10 0,22 0-69,5-4 32,-175 3-65,275-7 75,0 1 0,1 2 0,-27 6 1,-9 3-3,-97 10-17,-101 21 14,-131 66 5,335-90-13,0 3 0,2 1 0,1 3-1,-58 43 1,61-42 102,32-22-97,0 0 1,1 2-1,-1-1 0,2 1 1,-18 18-1,-78 89-66,-26 32 115,103-108-71,2 0 1,1 2-1,-36 85 1,55-108 31,0-1 0,1 1 0,1 0 0,1 0 0,1 1 0,0 36 0,12-30-5,-9-22-8,1 0-1,0-1 1,-1 1-1,0 0 1,0 0 0,0 1-1,0-1 1,0 0-1,0 4 1,-1 93 68,1-96-63,1 0 1,-1 0-1,1 0 1,0 0-1,0 0 1,1 0-1,-1-1 1,6 6-1,6 12 52,-4-6-47,2 0 1,0 0 0,0-1 0,2-1 0,-1 0 0,2-1-1,26 18 1,-15-10 64,29 27 0,-41-34 21,0-1 1,1-1 0,0 0-1,1-1 1,0 0 0,1-2 0,24 10-1,14 2 21,59 11-1,-41-12-112,-55-14 12,0-2 1,24 1 0,-28-3-30,0 1 0,-1 0 0,1 0 0,0 2 0,18 6 0,100 37 38,-17-8 10,-54-16-24,1-4 1,0-2 0,86 12-1,-110-25-26,0-2-1,1-1 0,74-10 1,-85 7 58,37 3-1,-23-1-66,12 9-47,-44-7 62,1 0 1,-1 0-1,14 0 1,16-1 90,-15 0-91,-1-1 0,46-7 1,-9-1 64,1 3 1,120 5 0,-77 1-208,57-16 255,-38 5-108,-92 6-7,1 1 0,-1 1 1,52 5-1,-58 0-42,0-2-1,0 0 1,-1-2 0,43-5 0,-38 3-41,1 1 1,40 4 0,-46-1 3,-1 0 0,1-2 0,-1 0 0,38-8 0,-19 1 61,0 1 1,47 0 0,37-6-31,-99 10-126,51-2 0,-66 4 65,1-2 0,-1 1 0,0-2 0,1 0 0,-2 0-1,20-10 1,12-4 155,103-40-259,-120 46 197,-2-1-1,0-1 1,-1-1 0,0-1-1,-1-2 1,24-22 0,85-97 19,-101 106-8,-2-1 0,39-58 0,-49 64 58,-8 10-27,-1-1 1,0 0-1,-1-1 1,-1 1-1,0-2 1,8-34-1,-9 23 36,-2 0 0,-1 0 0,0-52 1,-4-46 151,-1 121-207,0 1 0,-1-1 0,0 0 0,0 1 0,-4-10 0,-6-20 85,8 21-12,0 1 1,-13-26 0,-6-21 48,22 55-80,0 0 1,-1 1 0,0-1-1,0 0 1,0 1-1,-1-1 1,0 1-1,0 0 1,0 0-1,-1 0 1,0 0 0,1 1-1,-2-1 1,1 1-1,0 0 1,-7-4-1,0-1-39,0-1 0,1 0 0,0-1 0,1 0 0,0 0 0,1-1 0,-8-14 0,12 21 12,-1-1 0,1 1-1,-1 0 1,0 0-1,-1 0 1,1 1 0,-7-5-1,5 5 22,0-1 0,1 0-1,0 0 1,0-1-1,-8-10 1,9 8-13,1 0 0,-2 1 0,1 0 0,-1 0 1,0 0-1,0 1 0,-1-1 0,0 2 0,0-1 0,0 1 0,-1 0 0,0 0 1,0 1-1,0 0 0,-10-3 0,-29-13 399,6 2-2254,14 10-5606,16 6 3958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8.008"/>
    </inkml:context>
    <inkml:brush xml:id="br0">
      <inkml:brushProperty name="width" value="0.1" units="cm"/>
      <inkml:brushProperty name="height" value="0.1" units="cm"/>
      <inkml:brushProperty name="color" value="#FFC114"/>
    </inkml:brush>
  </inkml:definitions>
  <inkml:trace contextRef="#ctx0" brushRef="#br0">21 0 8341,'1'0'150,"0"1"-1,0-1 1,0 0 0,-1 1 0,1-1-1,0 0 1,0 1 0,-1-1 0,1 1-1,0 0 1,-1-1 0,1 1 0,0-1-1,-1 1 1,1 0 0,-1 0 0,1-1-1,-1 1 1,0 0 0,1 0 0,-1-1-1,0 1 1,1 0 0,-1 0 0,0 0-1,0 0 1,0 0 0,0-1 0,0 1-1,0 0 1,0 1 0,0 38 1595,0-28-1400,-1 8 53,-1 0-1,-9 37 0,-3 21-320,12-52-161,-3 72 273,5-88-361,1-1 0,-1 1 1,2 0-1,0-1 0,0 0 0,0 1 1,7 14-1,9 3-2009,-17-26 1896,0-1 0,0 1 1,0 0-1,0 0 0,-1-1 1,1 1-1,0 0 0,0-1 0,1 1 1,-1-1-1,0 0 0,0 1 1,0-1-1,0 0 0,0 1 0,0-1 1,1 0-1,-1 0 0,0 0 0,0 0 1,0 0-1,0-1 0,1 1 1,1-1-1,6-4-2319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8.355"/>
    </inkml:context>
    <inkml:brush xml:id="br0">
      <inkml:brushProperty name="width" value="0.1" units="cm"/>
      <inkml:brushProperty name="height" value="0.1" units="cm"/>
      <inkml:brushProperty name="color" value="#FFC114"/>
    </inkml:brush>
  </inkml:definitions>
  <inkml:trace contextRef="#ctx0" brushRef="#br0">163 42 14873,'0'-16'8,"-17"4"-8,-1 4 52,-6 2-112,4 6-48,-3 0-408,3 0-884,2 5-912,3 4-1280,7 3 387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8.686"/>
    </inkml:context>
    <inkml:brush xml:id="br0">
      <inkml:brushProperty name="width" value="0.1" units="cm"/>
      <inkml:brushProperty name="height" value="0.1" units="cm"/>
      <inkml:brushProperty name="color" value="#FFC114"/>
    </inkml:brush>
  </inkml:definitions>
  <inkml:trace contextRef="#ctx0" brushRef="#br0">18 10 8037,'-14'-10'1953,"13"10"-1910,1 0 0,0 0 0,0 0-1,0 0 1,0 0 0,0 0 0,-1 0-1,1 0 1,0 0 0,0 0 0,0 0-1,0 1 1,0-1 0,0 0 0,-1 0-1,1 0 1,0 0 0,0 0 0,0 0-1,0 0 1,0 0 0,0 1 0,0-1-1,0 0 1,0 0 0,0 0 0,-1 0-1,1 0 1,0 0 0,0 1 0,0-1-1,0 0 1,0 0 0,0 0 0,0 0-1,0 0 1,0 1 0,0-1 0,0 0-1,0 0 1,0 0 0,0 0 0,0 0-1,1 1 1,-1-1 0,0 0 0,0 0-1,0 0 1,0 0 0,13 33 3150,-5-13-3248,3 36 265,-3 1-1,-2 0 1,-2 1 0,-3-1-1,-7 63 1,-8 10-221,-4 87-1653,20-205 128,-2-12 1448,0 1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9.087"/>
    </inkml:context>
    <inkml:brush xml:id="br0">
      <inkml:brushProperty name="width" value="0.1" units="cm"/>
      <inkml:brushProperty name="height" value="0.1" units="cm"/>
      <inkml:brushProperty name="color" value="#FFC114"/>
    </inkml:brush>
  </inkml:definitions>
  <inkml:trace contextRef="#ctx0" brushRef="#br0">398 216 4796,'1'0'62,"-1"0"-1,1 1 0,-1-1 1,1 0-1,0 1 0,-1-1 0,1 0 1,-1 0-1,1 1 0,0-1 1,-1 0-1,1 0 0,-1 0 0,1 0 1,0 0-1,-1 0 0,1 0 1,0 0-1,-1 0 0,1 0 0,0-1 1,-1 1-1,1 0 0,-1 0 1,1 0-1,0-1 0,-1 1 0,1 0 1,-1-1-1,1 1 0,-1-1 1,1 1-1,-1 0 0,1-1 0,0 0 1,0-2 116,0 1 1,1-1 0,-1 1-1,-1-1 1,1 0-1,0 1 1,0-1 0,-1 0-1,1-3 1,-1-6 531,1 0 0,-1 0 0,-3-17-1,1 24-567,1-1 0,-1 1 0,-1 0-1,1-1 1,-1 1 0,0 1-1,0-1 1,0 0 0,-1 1 0,1-1-1,-1 1 1,0 0 0,-1 0-1,1 1 1,-1-1 0,1 1 0,-1 0-1,0 0 1,0 1 0,-9-4 0,1 1 79,0 0 0,-1 1 1,0 0-1,1 2 0,-1-1 1,-1 1-1,-15 1 1,22 0-84,0 1 1,0 1-1,0-1 1,0 1-1,0 1 1,0-1-1,0 1 1,0 1 0,0-1-1,1 2 1,-1-1-1,1 1 1,0 0-1,0 0 1,1 1 0,-1-1-1,1 2 1,0-1-1,0 1 1,1 0-1,-1 0 1,-7 12-1,6-7-76,1 1-1,0 0 0,1 0 0,1 0 1,-1 1-1,2 0 0,0-1 0,0 1 0,1 0 1,1 0-1,0 1 0,1-1 0,0 0 0,1 0 1,3 14-1,-2-19-87,-1-1-1,2 1 1,-1 0 0,1 0 0,0-1 0,1 0-1,0 0 1,0 0 0,0 0 0,1 0 0,0-1-1,0 0 1,1 0 0,0 0 0,0-1 0,0 0-1,1 0 1,-1 0 0,1-1 0,0 0 0,0 0-1,1-1 1,-1 0 0,1 0 0,10 2-1,-6-3-441,-1 0-1,1-1 1,-1 0-1,1-1 1,-1 0-1,1 0 1,-1-2-1,1 1 1,-1-1-1,1-1 0,-1 0 1,0-1-1,-1 0 1,17-8-1,-15 5-693,0 0-1,-1-1 1,0 0-1,-1 0 1,0-1-1,0-1 1,12-15-1,-7 6-449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9.428"/>
    </inkml:context>
    <inkml:brush xml:id="br0">
      <inkml:brushProperty name="width" value="0.1" units="cm"/>
      <inkml:brushProperty name="height" value="0.1" units="cm"/>
      <inkml:brushProperty name="color" value="#FFC114"/>
    </inkml:brush>
  </inkml:definitions>
  <inkml:trace contextRef="#ctx0" brushRef="#br0">44 1 8005,'-6'14'633,"0"0"0,2 1 0,0 0 1,0 0-1,-1 18 0,-2 82 2280,4-61-2619,-1 25-137,8 129 0,1-166-523,12 47 0,9-6-4783,-15-63 950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9.761"/>
    </inkml:context>
    <inkml:brush xml:id="br0">
      <inkml:brushProperty name="width" value="0.1" units="cm"/>
      <inkml:brushProperty name="height" value="0.1" units="cm"/>
      <inkml:brushProperty name="color" value="#FFC114"/>
    </inkml:brush>
  </inkml:definitions>
  <inkml:trace contextRef="#ctx0" brushRef="#br0">14 95 7805,'-2'-6'1027,"-1"13"406,1 16 77,23 37-862,-12-37-623,-2 0 1,0 0-1,4 28 0,0 129-11,-11-179-14,0-1 0,0 0 1,0 1-1,0-1 0,0 1 1,0-1-1,0 1 0,0-1 1,0 0-1,-1 1 0,1-1 1,0 0-1,0 1 0,0-1 0,0 1 1,-1-1-1,1 0 0,0 1 1,0-1-1,0 0 0,-1 1 1,1-1-1,0 0 0,-1 0 1,1 1-1,0-1 0,-1 0 0,1 0 1,0 0-1,-1 1 0,1-1 1,0 0-1,-1 0 0,1 0 1,-1 0-1,1 0 0,0 0 1,-1 0-1,1 0 0,-1 0 0,1 0 1,0 0-1,-1 0 0,1 0 1,-1 0-1,1 0 0,0 0 1,-1 0-1,1 0 0,-1 0 1,1-1-1,0 1 0,-1 0 0,1 0 1,0-1-1,-1 1 0,1 0 1,-1-1-1,-1 0-4,0 0 0,0-1 0,0 1 0,1-1 0,-1 1 0,0-1 0,1 0 0,-1 0 0,1 0 0,-3-3 0,-3-16 27,0-1-1,1-1 0,1 1 0,1-1 0,1 0 0,1 0 1,2-41-1,1 52-5,0 0 0,1 0 0,0 0 0,1 0 0,1 1 0,0-1 0,1 1 0,0 0 0,0 0 0,1 1 0,0 0 0,1 0 0,0 0 0,1 1 0,0 0 0,1 0 0,0 1 0,0 0 0,0 0 0,1 1 0,17-9 0,-21 13-212,0 1 0,1 0 0,-1 0 0,0 0 0,1 1 0,0 0 0,-1 0 0,1 1 0,0-1 0,-1 1 0,13 2 0,-10 0-624,0 0 0,0 1 1,-1 0-1,1 0 0,-1 1 0,0 0 0,0 0 0,9 7 0,-5-2-703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0.144"/>
    </inkml:context>
    <inkml:brush xml:id="br0">
      <inkml:brushProperty name="width" value="0.1" units="cm"/>
      <inkml:brushProperty name="height" value="0.1" units="cm"/>
      <inkml:brushProperty name="color" value="#FFC114"/>
    </inkml:brush>
  </inkml:definitions>
  <inkml:trace contextRef="#ctx0" brushRef="#br0">93 278 7805,'0'1'90,"0"0"0,0 1 0,0-1 0,0 0 0,0 0-1,1 0 1,-1 0 0,0 0 0,0 0 0,1 0 0,-1 0 0,1 0 0,-1 0 0,1-1 0,-1 1 0,1 0 0,0 0 0,-1 0 0,1 0 0,0-1 0,0 1 0,-1 0 0,1-1 0,0 1 0,0-1 0,0 1 0,0-1 0,0 1 0,0-1-1,0 0 1,0 1 0,0-1 0,0 0 0,0 0 0,0 1 0,0-1 0,0 0 0,0 0 0,0 0 0,0-1 0,0 1 0,0 0 0,0 0 0,0-1 0,0 1 0,1-1 0,9-2-173,0 0 0,0-1 0,15-7 1,-12 4 319,2 1-210,3-1-44,0-1 1,-1 0-1,28-19 0,-42 24 49,0 0-1,0 0 0,0 0 0,-1 0 0,0-1 1,1 1-1,-1-1 0,0 0 0,-1 0 0,1 0 1,-1 0-1,0 0 0,0-1 0,0 1 0,0-1 1,-1 1-1,0-1 0,0 0 0,0 0 0,0-7 0,-2 7 24,0 0 0,0 0 0,0 0 0,0 1 0,-1-1 0,0 1 0,0-1 0,0 1 0,-1 0 0,0 0 0,1 0 0,-1 0 0,0 0 0,-1 0 0,1 1 0,-1 0-1,0-1 1,0 1 0,-8-4 0,4 1 71,-1 1-1,0 0 1,0 1-1,0 0 0,-1 0 1,0 1-1,1 0 1,-21-2-1,24 4-61,1 1-1,-1 0 1,0 0 0,0 1-1,0 0 1,0 0 0,0 0-1,1 1 1,-1 0-1,1 0 1,-1 0 0,1 0-1,-10 7 1,6-2 53,1-1 1,0 1-1,1 1 1,0 0-1,0 0 0,0 0 1,-5 10-1,4-4 10,0 0-1,1 1 1,1 0-1,0 0 1,1 0-1,1 1 1,1-1-1,0 1 1,1 0 0,0 0-1,1 0 1,1 0-1,4 31 1,-3-39-98,0 0 1,1 0-1,0 0 1,0 0-1,1-1 1,0 1-1,1-1 1,-1 0-1,1 0 1,1 0-1,-1-1 1,1 1-1,0-1 1,1 0-1,-1 0 1,1-1-1,0 0 1,10 6-1,-5-5-23,0 0-1,0-1 0,0 0 1,1-1-1,0 0 0,0-1 0,0 0 1,1-1-1,-1 0 0,0-1 0,15-1 1,4 0-426,0-1 0,33-6 0,-51 4-767,0 0 0,21-8 1,-25 7-443,-1 0-1,1 0 1,-1-1 0,13-10 0,-10 5-1197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0.636"/>
    </inkml:context>
    <inkml:brush xml:id="br0">
      <inkml:brushProperty name="width" value="0.1" units="cm"/>
      <inkml:brushProperty name="height" value="0.1" units="cm"/>
      <inkml:brushProperty name="color" value="#FFC114"/>
    </inkml:brush>
  </inkml:definitions>
  <inkml:trace contextRef="#ctx0" brushRef="#br0">15 72 8141,'-1'0'105,"0"1"1,0-1-1,0 0 0,1 1 1,-1-1-1,0 1 0,0-1 1,1 1-1,-1-1 1,0 1-1,1 0 0,-1-1 1,1 1-1,-1 0 0,1-1 1,-1 1-1,1 0 1,-1 0-1,1 0 0,0-1 1,-1 1-1,1 0 1,0 0-1,0 0 0,0 0 1,-1 0-1,1-1 0,0 1 1,0 0-1,0 0 1,1 1-1,-1 40 1195,1-28-1213,0 10 23,8 42-1,-5-43-62,2 44-1,-6 121-41,-7-205-103,6-28 280,2-1-1,8-49 0,-2 16 1013,-5 64-1081,1-1 0,0 2-1,1-1 1,0 0-1,2 1 1,-1 0 0,2 0-1,0 0 1,0 1-1,18-23 1,-21 31-120,1 0 0,-1 0 0,1 0 1,0 1-1,0 0 0,1 0 0,-1 0 1,1 1-1,0-1 0,0 1 0,11-4 0,-12 6 8,0 0 0,-1 1-1,1-1 1,0 1-1,0 0 1,0 0-1,-1 0 1,1 1 0,0 0-1,0 0 1,-1 0-1,1 0 1,-1 1 0,1-1-1,-1 1 1,1 1-1,-1-1 1,5 4-1,-1 0 48,0 1 0,-1-1 0,0 2-1,0-1 1,0 1 0,-1 0 0,0 1-1,-1-1 1,0 1 0,0 0-1,6 16 1,0 6 121,-1 1 0,7 40 0,-6-12-170,3 79 0,-11-55-5135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1.552"/>
    </inkml:context>
    <inkml:brush xml:id="br0">
      <inkml:brushProperty name="width" value="0.1" units="cm"/>
      <inkml:brushProperty name="height" value="0.1" units="cm"/>
      <inkml:brushProperty name="color" value="#FFC114"/>
    </inkml:brush>
  </inkml:definitions>
  <inkml:trace contextRef="#ctx0" brushRef="#br0">0 29 10281,'68'0'5164,"150"-12"-5450,-72-2-2498,-49 11-4300,-79 3 4913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1.904"/>
    </inkml:context>
    <inkml:brush xml:id="br0">
      <inkml:brushProperty name="width" value="0.1" units="cm"/>
      <inkml:brushProperty name="height" value="0.1" units="cm"/>
      <inkml:brushProperty name="color" value="#FFC114"/>
    </inkml:brush>
  </inkml:definitions>
  <inkml:trace contextRef="#ctx0" brushRef="#br0">0 11 7541,'9'1'384,"16"2"528,1 0 0,-1-2-1,1 0 1,46-7 0,-7-2-1300,-1 3 1,78 4-1,-82 1-1840,-8 6-1413,-29-5 1597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3.860"/>
    </inkml:context>
    <inkml:brush xml:id="br0">
      <inkml:brushProperty name="width" value="0.1" units="cm"/>
      <inkml:brushProperty name="height" value="0.1" units="cm"/>
      <inkml:brushProperty name="color" value="#FFC114"/>
    </inkml:brush>
  </inkml:definitions>
  <inkml:trace contextRef="#ctx0" brushRef="#br0">8 1 3352,'-7'18'2799,"7"86"2670,0 53-2276,1-141-3104,2 0 0,0 0 0,1 0-1,0-1 1,1 1 0,1-1 0,15 29-1,-10-22 132,-1 2 0,8 27 0,-5 6-40,8 86 0,-13-98-161,2-2 0,1 1 0,2-1 0,26 56 0,81 202-40,-107-273 8,1-1-1,20 28 1,12 24-9,-32-52 28,4 6 28,22 64 1,-35-85-35,1 0 0,0 0 0,0-1 0,1 1 0,0-2-1,1 1 1,15 15 0,73 63 10,-79-74 25,179 135-16,-71-56 99,-61-49-102,81 43 1,-73-45 56,24 25-152,-75-51 93,0 0 0,2-2 0,0-1 0,40 19 0,-30-18 2,0 2 1,55 38 0,-59-35-8,1-1 1,1-1 0,35 13-1,-62-29-9,106 45 34,-95-39-27,-1 0 0,0 1 0,-1 0 0,0 2 0,15 14 0,-24-21 10,1 0-1,0 0 1,0-1-1,0 1 1,1-1-1,-1 0 0,1-1 1,0 1-1,0-1 1,0 0-1,0 0 1,0-1-1,0 0 1,0 0-1,9 0 1,2-1-535,1-1 1,-1-1-1,0 0 1,20-5-1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2.234"/>
    </inkml:context>
    <inkml:brush xml:id="br0">
      <inkml:brushProperty name="width" value="0.1" units="cm"/>
      <inkml:brushProperty name="height" value="0.1" units="cm"/>
      <inkml:brushProperty name="color" value="#FFC114"/>
    </inkml:brush>
  </inkml:definitions>
  <inkml:trace contextRef="#ctx0" brushRef="#br0">1 0 7077,'99'68'5305,"57"23"-5120,-66-46-2048,32 16-6355,-109-54 7024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2.565"/>
    </inkml:context>
    <inkml:brush xml:id="br0">
      <inkml:brushProperty name="width" value="0.1" units="cm"/>
      <inkml:brushProperty name="height" value="0.1" units="cm"/>
      <inkml:brushProperty name="color" value="#FFC114"/>
    </inkml:brush>
  </inkml:definitions>
  <inkml:trace contextRef="#ctx0" brushRef="#br0">278 1 5793,'5'25'2710,"-4"-22"-2512,0-1 0,0 1 0,-1 0 0,1 0 0,-1 0-1,1 1 1,-1-1 0,0 0 0,0 0 0,-1 0 0,1 0 0,-1 0 0,1 0 0,-1 0 0,0 0 0,0-1 0,0 1 0,0 0 0,-1 0 0,1-1 0,-3 3 0,-6 12 57,-1-1 0,-15 16 1,15-18-31,-71 98 90,12-16-1404,20-35-3251,37-47 1266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3.325"/>
    </inkml:context>
    <inkml:brush xml:id="br0">
      <inkml:brushProperty name="width" value="0.1" units="cm"/>
      <inkml:brushProperty name="height" value="0.1" units="cm"/>
      <inkml:brushProperty name="color" value="#FFC114"/>
    </inkml:brush>
  </inkml:definitions>
  <inkml:trace contextRef="#ctx0" brushRef="#br0">288 79 4428,'-5'-2'259,"1"1"0,-1 0 0,0 0 1,0 0-1,0 1 0,0 0 0,0 0 0,0 0 0,0 1 0,0-1 0,0 1 0,0 0 0,0 1 0,0-1 0,1 1 0,-1 0 0,0 0 0,1 1 0,0-1 0,0 1 0,-1 0 0,1 0 0,1 0 0,-1 1 0,0-1 0,1 1 0,0 0 0,0 0 0,-3 5 0,-17 28 1302,1 1 0,-27 67 0,36-72-1188,2 0-1,2 1 1,1 0 0,1 1 0,2-1-1,-1 60 1,7-86-339,-1 0 1,1 0-1,1-1 1,0 1-1,0 0 0,0 0 1,1-1-1,0 1 0,0-1 1,1 0-1,0 0 1,0 0-1,1-1 0,0 1 1,0-1-1,1 0 0,-1-1 1,1 1-1,0-1 0,1 0 1,-1-1-1,14 8 1,-5-4-31,1-1 0,0 0 1,0-1-1,0-1 1,1 0-1,0-1 1,0-1-1,0-1 0,28 1 1,-31-3 1,-1 0 0,1-1 1,0-1-1,-1 0 0,1-1 1,-1 0-1,0-1 0,13-6 0,-18 6-12,0 0 0,0-1 0,-1 0-1,0 0 1,0-1 0,0 0 0,-1 0-1,1-1 1,-1 0 0,-1 0-1,0 0 1,0-1 0,6-10 0,-1-3 3,-1-1 0,0 0 0,-2-1 0,0 0 0,-1 0 0,-2 0 0,0-1 0,-2 1 0,0-1 0,-2 0 0,-1 0 1,0 1-1,-2-1 0,-1 1 0,-11-39 0,9 40-212,-2 1 1,-1 0-1,0 0 1,-2 1-1,0 0 1,-26-33-1,29 44-533,-1-1 1,0 1-1,-1 1 0,0-1 1,0 2-1,-1-1 0,0 1 0,0 1 1,0 0-1,-1 1 0,0 0 1,0 1-1,-19-5 0,2 4-1754,1 2 94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3.785"/>
    </inkml:context>
    <inkml:brush xml:id="br0">
      <inkml:brushProperty name="width" value="0.1" units="cm"/>
      <inkml:brushProperty name="height" value="0.1" units="cm"/>
      <inkml:brushProperty name="color" value="#FFC114"/>
    </inkml:brush>
  </inkml:definitions>
  <inkml:trace contextRef="#ctx0" brushRef="#br0">382 0 5793,'-11'1'474,"1"0"0,0 1 0,-1 0 0,1 1 0,0 0 1,0 1-1,0 0 0,1 0 0,-14 9 0,6-3 84,0 1 0,1 1 0,0 1 1,-16 17-1,17-12-197,0 0 1,2 1 0,0 0 0,1 1 0,1 1 0,1 0 0,1 0-1,-7 27 1,1 2 107,3 0 0,-9 81 0,17-96-326,1-1 0,2 1-1,2 0 1,1-1-1,2 1 1,8 38 0,-7-55-193,0-1 0,1-1 1,0 1-1,1-1 1,1 0-1,1 0 0,0-1 1,1-1-1,0 1 1,2-2-1,-1 1 1,2-2-1,25 22 0,-19-20-982,1-1-1,40 19 1,-38-22-1497,1-2 0,41 11 1,-23-11-845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4.750"/>
    </inkml:context>
    <inkml:brush xml:id="br0">
      <inkml:brushProperty name="width" value="0.1" units="cm"/>
      <inkml:brushProperty name="height" value="0.1" units="cm"/>
      <inkml:brushProperty name="color" value="#FFC114"/>
    </inkml:brush>
  </inkml:definitions>
  <inkml:trace contextRef="#ctx0" brushRef="#br0">0 2 7505,'1'-2'4860,"-1"9"-2768,6 34-1052,5-3-756,-2 0 1,-2 1 0,4 50 0,-6 119-314,-6-174 37,-7 37 1,3-38-388,1 39-1,20-91-245,61-103-170,51-72-167,-95 154 577,43-42 0,-60 68 2,0 0 0,1 0-1,0 2 1,1 0 0,30-15 0,-47 27-106,-20 13-1929,-13 6 2025,-38 16 1,-26 15 2466,85-43-1485,0 0 0,1 1-1,0 1 1,0-1 0,0 2-1,-8 10 1,15-16-456,0-1 0,1 1-1,-1 0 1,1 0 0,-1 0-1,1 0 1,1 0 0,-1 1-1,1-1 1,-1 1 0,1-1-1,0 1 1,1-1 0,-1 1 0,1 0-1,0-1 1,1 9 0,0-7-67,1 0 0,0-1 1,0 1-1,0 0 0,1-1 0,0 0 1,0 0-1,0 0 0,1 0 1,0 0-1,0-1 0,5 5 1,8 6-152,2 0 1,0-1 0,1-2 0,0 0-1,39 17 1,-24-14-851,14 6-2169,0 4-3860,-42-22 5189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5.097"/>
    </inkml:context>
    <inkml:brush xml:id="br0">
      <inkml:brushProperty name="width" value="0.1" units="cm"/>
      <inkml:brushProperty name="height" value="0.1" units="cm"/>
      <inkml:brushProperty name="color" value="#FFC114"/>
    </inkml:brush>
  </inkml:definitions>
  <inkml:trace contextRef="#ctx0" brushRef="#br0">0 0 7473,'2'133'7253,"2"3"-5744,3 146-2318,-5-240-148,0 0-4756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5.523"/>
    </inkml:context>
    <inkml:brush xml:id="br0">
      <inkml:brushProperty name="width" value="0.1" units="cm"/>
      <inkml:brushProperty name="height" value="0.1" units="cm"/>
      <inkml:brushProperty name="color" value="#FFC114"/>
    </inkml:brush>
  </inkml:definitions>
  <inkml:trace contextRef="#ctx0" brushRef="#br0">172 70 4340,'-1'-1'83,"1"0"0,-1-1 0,1 1-1,-1 0 1,0-1 0,1 1-1,-1 0 1,0 0 0,0 0 0,0 0-1,0 0 1,0 0 0,0 0 0,0 0-1,0 0 1,0 0 0,0 1-1,-3-2 1,-25-10 1748,25 11-1699,0 1 0,0 0 1,0-1-1,1 2 0,-1-1 0,0 0 1,0 1-1,1-1 0,-1 1 1,0 0-1,1 0 0,-1 1 0,1-1 1,-1 1-1,1 0 0,0 0 0,0 0 1,0 0-1,0 0 0,0 1 1,0-1-1,0 1 0,1 0 0,-1 0 1,1 0-1,0 0 0,0 0 1,0 0-1,0 1 0,1-1 0,-1 1 1,1-1-1,-1 5 0,-4 13 129,2 1 0,0 0 0,1-1 0,0 36 0,2-27-52,0-14-198,0 1 0,1-1 0,1 0 0,1 0 0,1 0 1,0 0-1,1 0 0,0 0 0,7 15 0,-8-25-94,0 0 0,0 0 0,1 0 1,0 0-1,0 0 0,0-1 0,1 0 0,0 0 0,0 0 0,0-1 0,0 1 0,1-1 1,0 0-1,-1-1 0,2 1 0,-1-1 0,0-1 0,1 1 0,-1-1 0,1 0 0,-1 0 1,1-1-1,12 1 0,-11-1-20,0-1-1,0 0 1,0-1 0,0 1 0,0-2-1,0 1 1,-1-1 0,1 0 0,0-1 0,-1 1-1,1-2 1,-1 1 0,0-1 0,0 0 0,8-7-1,-6 4 129,0-2 1,-1 1-1,0-1 0,0 0 0,-1-1 0,0 0 0,-1 0 0,0 0 0,7-19 0,-6 13 257,-1 0 0,-1 0 0,-1-1 0,0 0 0,-1 0 0,-1 0 0,0-1 0,-2 1 0,0 0 0,-1-1 0,0 1 0,-1 0 0,-2 0 0,-6-22 0,6 29-207,0 1 0,-1 0 0,0 0 0,-1 1 0,1 0 1,-2-1-1,1 2 0,-1-1 0,-10-7 0,13 11-319,-1 1 0,0-1 1,0 1-1,-1 0 0,1 0 0,-1 1 0,-7-3 0,9 4-325,0 0 1,1 0-1,-1 0 0,0 1 0,1 0 0,-1 0 1,0 0-1,0 0 0,1 1 0,-1-1 0,0 1 0,-6 2 1,0 4-2127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6.225"/>
    </inkml:context>
    <inkml:brush xml:id="br0">
      <inkml:brushProperty name="width" value="0.1" units="cm"/>
      <inkml:brushProperty name="height" value="0.1" units="cm"/>
      <inkml:brushProperty name="color" value="#FFC114"/>
    </inkml:brush>
  </inkml:definitions>
  <inkml:trace contextRef="#ctx0" brushRef="#br0">365 132 2076,'0'-4'128,"0"1"-1,0-1 1,0 1-1,0 0 1,-1-1-1,1 1 1,-1 0-1,0-1 1,0 1-1,0 0 1,0 0-1,0-1 1,-1 1-1,1 0 1,-1 1 0,0-1-1,0 0 1,-3-2-1,1-1 228,-1 0 1,-1 1-1,1-1 0,-1 1 0,0 1 1,0-1-1,0 1 0,0 0 1,-1 0-1,0 1 0,0 0 0,0 0 1,0 1-1,0 0 0,0 0 1,-1 0-1,1 1 0,-1 0 0,1 1 1,-1 0-1,1 0 0,-1 0 1,-11 3-1,12-1-210,1 1 1,0-1-1,0 1 0,0 1 1,0-1-1,1 1 0,0 0 1,-1 0-1,1 1 0,1-1 1,-1 1-1,1 0 0,0 0 1,0 1-1,0-1 0,-5 12 1,0 1 68,0 1 0,2 0 1,0 0-1,-5 24 0,9-28-167,1-1 0,0 1 0,1 0 0,1 0 0,0-1 0,1 1-1,0 0 1,1-1 0,1 1 0,0-1 0,7 17 0,-8-24-121,0-1 0,1 0 0,0 0 0,0-1 0,1 1 0,-1 0 0,1-1 0,0 0 0,1 0 0,-1 0 0,1-1 0,0 0 0,0 1 0,1-2 1,-1 1-1,1-1 0,-1 1 0,1-2 0,0 1 0,1-1 0,-1 1 0,0-2 0,1 1 0,-1-1 0,1 0 0,-1 0 0,9-1 0,-7 0-197,0 0-1,1-1 1,-1 0 0,0 0-1,0-1 1,1 0 0,-1-1 0,-1 0-1,1 0 1,0 0 0,-1-1-1,0 0 1,0-1 0,0 0-1,0 0 1,-1 0 0,7-7-1,-7 4 131,1 1-1,-2-1 1,1-1-1,-1 1 0,-1-1 1,1 0-1,-2 0 0,1 0 1,-1 0-1,0-1 1,-1 1-1,0-1 0,-1 0 1,1-14-1,-3-2 409,-1 1 0,-1-1-1,-1 0 1,-1 1 0,-17-49 0,11 40 378,2-8-260,9 41-380,16 10 80,0 13-97,-1 0 0,-2 1 1,0 0-1,-1 1 0,14 46 0,-12-27-13,-3 2 0,9 69 0,-12-25 147,-4-1-1,-4 1 1,-3 0-1,-29 160 1,25-207 196,5-22-6,-1 0-1,-1 0 0,-1 0 0,0-1 0,-2 1 1,-9 18-1,15-36-263,1-1 0,-1 0 1,0 0-1,0 1 0,0-1 0,0 0 0,0 0 0,0 0 1,0 0-1,0 0 0,0 0 0,0-1 0,0 1 1,-1 0-1,1-1 0,0 1 0,-1 0 0,1-1 1,0 1-1,-1-1 0,1 0 0,-2 1 0,0-2 16,0 1 0,0 0 0,0 0 0,1-1 0,-1 0 0,0 0 0,1 1 0,-1-1 0,1-1 0,-1 1 0,-2-2 0,-7-5 86,0-1-1,0 0 1,-15-18-1,18 19-168,-163-171-1904,95 98-2962,38 41 1507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7.004"/>
    </inkml:context>
    <inkml:brush xml:id="br0">
      <inkml:brushProperty name="width" value="0.1" units="cm"/>
      <inkml:brushProperty name="height" value="0.1" units="cm"/>
      <inkml:brushProperty name="color" value="#FFC114"/>
    </inkml:brush>
  </inkml:definitions>
  <inkml:trace contextRef="#ctx0" brushRef="#br0">1 1 7113,'6'16'7471,"18"50"-6048,-11-31-778,25 66-261,36 110 220,-65-177-887,-1 1 0,-2 0 0,-1 0 0,0 48 0,-5-68-576,0 0 0,-1 0 0,-5 21 0,5-30-88,-1 1 0,-1 0 0,1-1 0,-1 1 0,-7 10 0,1-6-1670,0-9 387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7.329"/>
    </inkml:context>
    <inkml:brush xml:id="br0">
      <inkml:brushProperty name="width" value="0.1" units="cm"/>
      <inkml:brushProperty name="height" value="0.1" units="cm"/>
      <inkml:brushProperty name="color" value="#FFC114"/>
    </inkml:brush>
  </inkml:definitions>
  <inkml:trace contextRef="#ctx0" brushRef="#br0">0 256 6301,'229'-157'4001,"-178"127"-4232,60-26-1,-110 55 194,3-1-322,-1 1 1,1-1 0,0 1 0,1-1 0,-1 1 0,0 0-1,7 0 1,-11 2 73,0 0 0,-1 1-1,1-1 1,-1 0 0,1 0-1,-1 0 1,1 0 0,-1 0-1,0 0 1,1 0 0,-1 0-1,0 0 1,0 0 0,-1 1-1,-12 10-989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4.299"/>
    </inkml:context>
    <inkml:brush xml:id="br0">
      <inkml:brushProperty name="width" value="0.1" units="cm"/>
      <inkml:brushProperty name="height" value="0.1" units="cm"/>
      <inkml:brushProperty name="color" value="#FFC114"/>
    </inkml:brush>
  </inkml:definitions>
  <inkml:trace contextRef="#ctx0" brushRef="#br0">0 52 9685,'1'0'151,"-1"-1"0,1 1 0,-1-1-1,0 1 1,1-1 0,-1 1 0,1 0 0,-1-1 0,1 1 0,-1 0 0,1-1 0,0 1-1,-1 0 1,1 0 0,-1 0 0,1-1 0,0 1 0,-1 0 0,1 0 0,-1 0-1,1 0 1,0 0 0,-1 0 0,2 1 0,24-1 1720,-18 0-1957,13 1 357,40 8 1,14 0-187,160-9-44,-195-3-246,0-2-1,0-2 1,70-21-1,-100 23-1010,-34-9-7475,15 10 6633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7.660"/>
    </inkml:context>
    <inkml:brush xml:id="br0">
      <inkml:brushProperty name="width" value="0.1" units="cm"/>
      <inkml:brushProperty name="height" value="0.1" units="cm"/>
      <inkml:brushProperty name="color" value="#FFC114"/>
    </inkml:brush>
  </inkml:definitions>
  <inkml:trace contextRef="#ctx0" brushRef="#br0">0 0 6785,'0'2'168,"1"1"0,-1-1 1,1 0-1,-1 1 1,1-1-1,0 0 0,0 0 1,0 0-1,0 0 1,0 1-1,0-1 0,1-1 1,-1 1-1,1 0 1,-1 0-1,1-1 0,0 1 1,-1 0-1,1-1 1,3 2-1,50 26 2220,-23-14-1705,23 21 161,98 82 1,-100-74-957,-50-41 79,35 24-1195,-36-26 879,0 0 1,0 0-1,0 0 0,0 0 0,0 0 1,0 0-1,0-1 0,0 1 0,0-1 1,0 0-1,0 1 0,0-1 0,0 0 1,0 0-1,0 0 0,1-1 1,-1 1-1,0 0 0,2-2 0,4-5-2356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7.989"/>
    </inkml:context>
    <inkml:brush xml:id="br0">
      <inkml:brushProperty name="width" value="0.1" units="cm"/>
      <inkml:brushProperty name="height" value="0.1" units="cm"/>
      <inkml:brushProperty name="color" value="#FFC114"/>
    </inkml:brush>
  </inkml:definitions>
  <inkml:trace contextRef="#ctx0" brushRef="#br0">56 0 7441,'25'19'398,"0"1"1,-2 1-1,0 0 1,-2 2 0,0 1-1,-2 0 1,0 2-1,-2 0 1,-1 1 0,-1 0-1,-1 2 1,-1-1-1,-2 2 1,-1-1 0,-1 2-1,-2-1 1,-1 1-1,4 59 1,-9-47-146,-2 0-1,-1-1 1,-2 1-1,-2 0 1,-15 50 0,16-74-372,-1-1 0,0 0 0,-2 0 0,0 0 0,-1-1 0,-1 0 0,0-1 1,-1 0-1,-1-1 0,-1 0 0,0-1 0,-1 0 0,-29 22 0,35-31-448,1 0-1,-1 0 1,0-1-1,0-1 1,0 1-1,-1-1 1,1-1-1,-1 1 1,0-2-1,0 1 1,1-1 0,-14 0-1,-15-1-2608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8.324"/>
    </inkml:context>
    <inkml:brush xml:id="br0">
      <inkml:brushProperty name="width" value="0.1" units="cm"/>
      <inkml:brushProperty name="height" value="0.1" units="cm"/>
      <inkml:brushProperty name="color" value="#FFC114"/>
    </inkml:brush>
  </inkml:definitions>
  <inkml:trace contextRef="#ctx0" brushRef="#br0">1 7 5509,'5'-7'4719,"-2"22"-2099,0 23-659,19 229 109,-2-69-4740,-19-183 1963,0 3-1132,0 0-1,-1-1 1,-4 25-1,-2-24-692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48.680"/>
    </inkml:context>
    <inkml:brush xml:id="br0">
      <inkml:brushProperty name="width" value="0.1" units="cm"/>
      <inkml:brushProperty name="height" value="0.1" units="cm"/>
      <inkml:brushProperty name="color" value="#FFC114"/>
    </inkml:brush>
  </inkml:definitions>
  <inkml:trace contextRef="#ctx0" brushRef="#br0">37 0 16502,'0'5'2292,"0"-2"-1052,0-1-420,-9 1-376,0-1-284,-1 1-172,7-3-136,-3 0-340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4.668"/>
    </inkml:context>
    <inkml:brush xml:id="br0">
      <inkml:brushProperty name="width" value="0.1" units="cm"/>
      <inkml:brushProperty name="height" value="0.1" units="cm"/>
      <inkml:brushProperty name="color" value="#FFC114"/>
    </inkml:brush>
  </inkml:definitions>
  <inkml:trace contextRef="#ctx0" brushRef="#br0">0 8 6917,'1'-1'110,"1"0"1,-1 1 0,0-1 0,1 0-1,-1 0 1,0 1 0,1-1 0,-1 1 0,1 0-1,-1-1 1,1 1 0,-1 0 0,1 0-1,0 0 1,-1 0 0,1 0 0,-1 0-1,1 0 1,-1 0 0,1 1 0,-1-1-1,1 1 1,-1-1 0,1 1 0,-1-1 0,0 1-1,1 0 1,-1 0 0,0 0 0,0 0-1,1 0 1,-1 0 0,0 0 0,0 0-1,0 0 1,0 0 0,0 1 0,-1-1 0,1 0-1,0 1 1,-1-1 0,1 0 0,0 1-1,-1 1 1,5 10 379,-2 1-1,0-1 1,0 1 0,0 16-1,0-8-508,4 51 384,-2 100 0,-6-106-1101,17 131 1,-12-167-323,-3-20-59,1 0 0,0 0 0,0 0 1,4 10-1,3-3-1902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5.897"/>
    </inkml:context>
    <inkml:brush xml:id="br0">
      <inkml:brushProperty name="width" value="0.1" units="cm"/>
      <inkml:brushProperty name="height" value="0.1" units="cm"/>
      <inkml:brushProperty name="color" value="#FFC114"/>
    </inkml:brush>
  </inkml:definitions>
  <inkml:trace contextRef="#ctx0" brushRef="#br0">1 1 7013,'1'28'2217,"9"0"-1029,-1 1 0,-1 1 0,6 49-1,-3 455 21,-13-340-1217,2-186-213,0 0 0,0 0 0,1 0 0,0 0 0,0-1 0,1 1 0,0 0 0,4 10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6.224"/>
    </inkml:context>
    <inkml:brush xml:id="br0">
      <inkml:brushProperty name="width" value="0.1" units="cm"/>
      <inkml:brushProperty name="height" value="0.1" units="cm"/>
      <inkml:brushProperty name="color" value="#FFC114"/>
    </inkml:brush>
  </inkml:definitions>
  <inkml:trace contextRef="#ctx0" brushRef="#br0">0 266 6045,'38'-26'252,"50"-36"1118,181-94 0,-262 153-1673,0-1 0,0 1 0,1 1 0,0-1 1,-1 1-1,1 0 0,15-1 0,-24 14-2966,-10 0 1672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6.561"/>
    </inkml:context>
    <inkml:brush xml:id="br0">
      <inkml:brushProperty name="width" value="0.1" units="cm"/>
      <inkml:brushProperty name="height" value="0.1" units="cm"/>
      <inkml:brushProperty name="color" value="#FFC114"/>
    </inkml:brush>
  </inkml:definitions>
  <inkml:trace contextRef="#ctx0" brushRef="#br0">0 1 8073,'38'11'2408,"-26"-8"-1512,1 1 0,0 0 0,-1 1 1,20 11-1,66 47 718,-31-18-1178,95 47 0,-25-21-657,-79-36-3096,-51-30 744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7.183"/>
    </inkml:context>
    <inkml:brush xml:id="br0">
      <inkml:brushProperty name="width" value="0.1" units="cm"/>
      <inkml:brushProperty name="height" value="0.1" units="cm"/>
      <inkml:brushProperty name="color" value="#FFC114"/>
    </inkml:brush>
  </inkml:definitions>
  <inkml:trace contextRef="#ctx0" brushRef="#br0">492 120 5793,'-6'-10'508,"-1"0"1,0 0 0,-1 1-1,0 0 1,-1 0 0,0 1-1,-17-13 1,18 17-210,1-1 0,-2 1 1,1 0-1,0 1 0,-1 0 1,1 0-1,-1 1 0,0 0 0,1 1 1,-1 0-1,-11 0 0,5 1-103,0 1-1,0 1 0,1 0 1,-1 1-1,0 0 1,1 2-1,0-1 1,0 2-1,0 0 0,0 1 1,1 0-1,0 1 1,1 0-1,-15 12 0,21-14-117,-1-1 0,1 2 0,0-1 0,1 0 0,-1 1 0,1 0 0,0 0 0,1 1 0,0-1 0,0 1 0,1 0 0,0 0 0,0 0 0,1 1 0,0-1 0,0 1 0,1-1 0,0 1 0,0-1 0,1 1 0,0 0 0,1-1 0,0 1 0,0-1 0,6 17 0,-2-10-47,1 0 1,1 0 0,0 0 0,1-1 0,1 0 0,0-1-1,1 0 1,0 0 0,1-1 0,0 0 0,1-1-1,0-1 1,24 16 0,-19-15-154,1-1 1,0-1-1,1-1 1,0 0-1,0-2 1,0 0-1,1-1 0,0-1 1,0-1-1,31 1 1,-34-3-688,0-2 0,0 0 1,0-1-1,-1-1 0,27-8 1,-31 7-220,1 0-1,-2-1 1,1-1 0,0 0 0,-1-1 0,0 0 0,18-16-1,-10 3-933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2:37.662"/>
    </inkml:context>
    <inkml:brush xml:id="br0">
      <inkml:brushProperty name="width" value="0.1" units="cm"/>
      <inkml:brushProperty name="height" value="0.1" units="cm"/>
      <inkml:brushProperty name="color" value="#FFC114"/>
    </inkml:brush>
  </inkml:definitions>
  <inkml:trace contextRef="#ctx0" brushRef="#br0">0 0 6817,'0'29'1738,"3"29"54,11 66 0,2 18-1775,-14 0 27,-4-89-195,3-1-1,3 0 1,10 59 0,-12-101-105,-1-5-88,0 0 0,0 0 0,0 0 0,1-1 0,3 8 0,-3-54-1126,-3 2 1432,1-5 205,7-68-1,-5 97-46,1 1 0,1 0 0,0 0-1,1 0 1,1 1 0,0 0 0,1 0-1,11-17 1,-13 23-46,1 0 0,0 0 0,1 1-1,0 0 1,0 0 0,0 0 0,1 1 0,0 0-1,14-7 1,-18 11 3,-1 0 0,1 0 0,0 1 0,0 0-1,1-1 1,-1 1 0,0 1 0,0-1 0,0 1 0,1-1-1,-1 1 1,0 0 0,0 1 0,1-1 0,-1 1 0,0 0-1,0 0 1,0 0 0,0 1 0,0-1 0,0 1 0,0 0-1,0 0 1,5 4 0,0 1 60,0 1 1,-1 0-1,0 0 0,-1 0 0,0 1 1,0 1-1,-1-1 0,0 1 1,0 0-1,-1 0 0,0 0 0,-1 1 1,-1 0-1,1 0 0,1 13 1,1 15-33,-2 0 0,-2 1 0,-2 40 1,-1-36-75,-10 87-528,11-130 414,0-1 0,0 1 1,0-1-1,0 1 1,0-1-1,0 1 1,0-1-1,0 1 0,0-1 1,0 1-1,0-1 1,0 1-1,0-1 1,0 1-1,0-1 0,0 1 1,1-1-1,-1 1 1,0-1-1,0 0 1,1 1-1,-1-1 0,0 1 1,1-1-1,-1 0 1,0 1-1,1-1 1,-1 0-1,0 1 0,1-1 1,-1 0-1,1 1 1,-1-1-1,1 0 1,-1 0-1,1 0 0,-1 1 1,1-1-1,-1 0 1,1 0-1,-1 0 1,1 0-1,-1 0 1,1 0-1,0 0-216,1-1 0,-1 1 1,0-1-1,0 1 0,0-1 0,0 0 1,0 1-1,0-1 0,0 0 0,0 0 0,0 0 1,0 0-1,0 0 0,0 0 0,-1 0 1,2-1-1,7-16-2127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64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96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00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4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806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67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350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940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941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672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44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22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6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162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33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632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54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503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346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96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8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540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359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009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943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557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15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20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763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95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11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698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349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040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670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24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311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7100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8534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065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9611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72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1139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23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935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2785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0550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37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5574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7265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2621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539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8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3333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8839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102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0051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6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6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39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0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48"/>
        <p:cNvGrpSpPr/>
        <p:nvPr/>
      </p:nvGrpSpPr>
      <p:grpSpPr>
        <a:xfrm>
          <a:off x="0" y="0"/>
          <a:ext cx="0" cy="0"/>
          <a:chOff x="0" y="0"/>
          <a:chExt cx="0" cy="0"/>
        </a:xfrm>
      </p:grpSpPr>
      <p:sp>
        <p:nvSpPr>
          <p:cNvPr id="149" name="Google Shape;149;p1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1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1" name="Google Shape;151;p19"/>
          <p:cNvSpPr txBox="1">
            <a:spLocks noGrp="1"/>
          </p:cNvSpPr>
          <p:nvPr>
            <p:ph type="title" idx="2"/>
          </p:nvPr>
        </p:nvSpPr>
        <p:spPr>
          <a:xfrm>
            <a:off x="2253661" y="15499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2" name="Google Shape;152;p19"/>
          <p:cNvSpPr txBox="1">
            <a:spLocks noGrp="1"/>
          </p:cNvSpPr>
          <p:nvPr>
            <p:ph type="subTitle" idx="1"/>
          </p:nvPr>
        </p:nvSpPr>
        <p:spPr>
          <a:xfrm>
            <a:off x="2253656" y="2007457"/>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19"/>
          <p:cNvSpPr txBox="1">
            <a:spLocks noGrp="1"/>
          </p:cNvSpPr>
          <p:nvPr>
            <p:ph type="title" idx="3"/>
          </p:nvPr>
        </p:nvSpPr>
        <p:spPr>
          <a:xfrm>
            <a:off x="6042986" y="1549940"/>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4" name="Google Shape;154;p19"/>
          <p:cNvSpPr txBox="1">
            <a:spLocks noGrp="1"/>
          </p:cNvSpPr>
          <p:nvPr>
            <p:ph type="subTitle" idx="4"/>
          </p:nvPr>
        </p:nvSpPr>
        <p:spPr>
          <a:xfrm>
            <a:off x="6042981" y="2007449"/>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9"/>
          <p:cNvSpPr txBox="1">
            <a:spLocks noGrp="1"/>
          </p:cNvSpPr>
          <p:nvPr>
            <p:ph type="title" idx="5"/>
          </p:nvPr>
        </p:nvSpPr>
        <p:spPr>
          <a:xfrm>
            <a:off x="2253661" y="31442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6" name="Google Shape;156;p19"/>
          <p:cNvSpPr txBox="1">
            <a:spLocks noGrp="1"/>
          </p:cNvSpPr>
          <p:nvPr>
            <p:ph type="subTitle" idx="6"/>
          </p:nvPr>
        </p:nvSpPr>
        <p:spPr>
          <a:xfrm>
            <a:off x="2253656" y="3601749"/>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19"/>
          <p:cNvSpPr txBox="1">
            <a:spLocks noGrp="1"/>
          </p:cNvSpPr>
          <p:nvPr>
            <p:ph type="title" idx="7"/>
          </p:nvPr>
        </p:nvSpPr>
        <p:spPr>
          <a:xfrm>
            <a:off x="6042986" y="3144246"/>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8" name="Google Shape;158;p19"/>
          <p:cNvSpPr txBox="1">
            <a:spLocks noGrp="1"/>
          </p:cNvSpPr>
          <p:nvPr>
            <p:ph type="subTitle" idx="8"/>
          </p:nvPr>
        </p:nvSpPr>
        <p:spPr>
          <a:xfrm>
            <a:off x="6042981" y="3601746"/>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19"/>
          <p:cNvSpPr/>
          <p:nvPr/>
        </p:nvSpPr>
        <p:spPr>
          <a:xfrm>
            <a:off x="-910125" y="27211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2037100" y="-715151"/>
            <a:ext cx="1128300" cy="1128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4762275" y="4663224"/>
            <a:ext cx="1128300" cy="1128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71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23"/>
          <p:cNvSpPr txBox="1">
            <a:spLocks noGrp="1"/>
          </p:cNvSpPr>
          <p:nvPr>
            <p:ph type="title"/>
          </p:nvPr>
        </p:nvSpPr>
        <p:spPr>
          <a:xfrm>
            <a:off x="5043426" y="1750600"/>
            <a:ext cx="2715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2" name="Google Shape;202;p23"/>
          <p:cNvSpPr txBox="1">
            <a:spLocks noGrp="1"/>
          </p:cNvSpPr>
          <p:nvPr>
            <p:ph type="subTitle" idx="1"/>
          </p:nvPr>
        </p:nvSpPr>
        <p:spPr>
          <a:xfrm>
            <a:off x="5043426" y="2354900"/>
            <a:ext cx="2715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23"/>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113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76" r:id="rId4"/>
    <p:sldLayoutId id="2147483677" r:id="rId5"/>
    <p:sldLayoutId id="2147483681" r:id="rId6"/>
    <p:sldLayoutId id="214748368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6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39.png"/><Relationship Id="rId50" Type="http://schemas.openxmlformats.org/officeDocument/2006/relationships/customXml" Target="../ink/ink25.xml"/><Relationship Id="rId55" Type="http://schemas.openxmlformats.org/officeDocument/2006/relationships/image" Target="../media/image43.png"/><Relationship Id="rId63" Type="http://schemas.openxmlformats.org/officeDocument/2006/relationships/image" Target="../media/image47.png"/><Relationship Id="rId7" Type="http://schemas.openxmlformats.org/officeDocument/2006/relationships/image" Target="../media/image190.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300.png"/><Relationship Id="rId11" Type="http://schemas.openxmlformats.org/officeDocument/2006/relationships/image" Target="../media/image210.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340.png"/><Relationship Id="rId40" Type="http://schemas.openxmlformats.org/officeDocument/2006/relationships/customXml" Target="../ink/ink20.xml"/><Relationship Id="rId45" Type="http://schemas.openxmlformats.org/officeDocument/2006/relationships/image" Target="../media/image38.png"/><Relationship Id="rId53" Type="http://schemas.openxmlformats.org/officeDocument/2006/relationships/image" Target="../media/image42.png"/><Relationship Id="rId58" Type="http://schemas.openxmlformats.org/officeDocument/2006/relationships/customXml" Target="../ink/ink29.xml"/><Relationship Id="rId66" Type="http://schemas.openxmlformats.org/officeDocument/2006/relationships/customXml" Target="../ink/ink33.xml"/><Relationship Id="rId5" Type="http://schemas.openxmlformats.org/officeDocument/2006/relationships/image" Target="../media/image180.png"/><Relationship Id="rId61" Type="http://schemas.openxmlformats.org/officeDocument/2006/relationships/image" Target="../media/image46.png"/><Relationship Id="rId19" Type="http://schemas.openxmlformats.org/officeDocument/2006/relationships/image" Target="../media/image25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90.png"/><Relationship Id="rId30" Type="http://schemas.openxmlformats.org/officeDocument/2006/relationships/customXml" Target="../ink/ink15.xml"/><Relationship Id="rId35" Type="http://schemas.openxmlformats.org/officeDocument/2006/relationships/image" Target="../media/image330.png"/><Relationship Id="rId43" Type="http://schemas.openxmlformats.org/officeDocument/2006/relationships/image" Target="../media/image370.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8" Type="http://schemas.openxmlformats.org/officeDocument/2006/relationships/customXml" Target="../ink/ink4.xml"/><Relationship Id="rId51" Type="http://schemas.openxmlformats.org/officeDocument/2006/relationships/image" Target="../media/image41.png"/><Relationship Id="rId3" Type="http://schemas.openxmlformats.org/officeDocument/2006/relationships/image" Target="../media/image170.png"/><Relationship Id="rId12" Type="http://schemas.openxmlformats.org/officeDocument/2006/relationships/customXml" Target="../ink/ink6.xml"/><Relationship Id="rId17" Type="http://schemas.openxmlformats.org/officeDocument/2006/relationships/image" Target="../media/image240.png"/><Relationship Id="rId25" Type="http://schemas.openxmlformats.org/officeDocument/2006/relationships/image" Target="../media/image280.png"/><Relationship Id="rId33" Type="http://schemas.openxmlformats.org/officeDocument/2006/relationships/image" Target="../media/image32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5.png"/><Relationship Id="rId67" Type="http://schemas.openxmlformats.org/officeDocument/2006/relationships/image" Target="../media/image49.png"/><Relationship Id="rId20" Type="http://schemas.openxmlformats.org/officeDocument/2006/relationships/customXml" Target="../ink/ink10.xml"/><Relationship Id="rId41" Type="http://schemas.openxmlformats.org/officeDocument/2006/relationships/image" Target="../media/image360.png"/><Relationship Id="rId54" Type="http://schemas.openxmlformats.org/officeDocument/2006/relationships/customXml" Target="../ink/ink27.xml"/><Relationship Id="rId62" Type="http://schemas.openxmlformats.org/officeDocument/2006/relationships/customXml" Target="../ink/ink31.xml"/><Relationship Id="rId1" Type="http://schemas.openxmlformats.org/officeDocument/2006/relationships/slideLayout" Target="../slideLayouts/slideLayout6.xml"/><Relationship Id="rId6" Type="http://schemas.openxmlformats.org/officeDocument/2006/relationships/customXml" Target="../ink/ink3.xml"/><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40.png"/><Relationship Id="rId57" Type="http://schemas.openxmlformats.org/officeDocument/2006/relationships/image" Target="../media/image44.png"/><Relationship Id="rId10" Type="http://schemas.openxmlformats.org/officeDocument/2006/relationships/customXml" Target="../ink/ink5.xml"/><Relationship Id="rId31" Type="http://schemas.openxmlformats.org/officeDocument/2006/relationships/image" Target="../media/image310.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8.png"/><Relationship Id="rId4" Type="http://schemas.openxmlformats.org/officeDocument/2006/relationships/customXml" Target="../ink/ink2.xml"/><Relationship Id="rId9" Type="http://schemas.openxmlformats.org/officeDocument/2006/relationships/image" Target="../media/image200.png"/><Relationship Id="rId13" Type="http://schemas.openxmlformats.org/officeDocument/2006/relationships/image" Target="../media/image220.png"/><Relationship Id="rId18" Type="http://schemas.openxmlformats.org/officeDocument/2006/relationships/customXml" Target="../ink/ink9.xml"/><Relationship Id="rId39" Type="http://schemas.openxmlformats.org/officeDocument/2006/relationships/image" Target="../media/image35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3" Type="http://schemas.openxmlformats.org/officeDocument/2006/relationships/hyperlink" Target="https://www.pixiv.net/en/users/6657532" TargetMode="External"/><Relationship Id="rId7" Type="http://schemas.openxmlformats.org/officeDocument/2006/relationships/hyperlink" Target="https://twitter.com/kuhl_notes/status/1505923306544721920" TargetMode="External"/><Relationship Id="rId2" Type="http://schemas.openxmlformats.org/officeDocument/2006/relationships/hyperlink" Target="https://twitter.com/grape______/status/1625726828953616385" TargetMode="External"/><Relationship Id="rId1" Type="http://schemas.openxmlformats.org/officeDocument/2006/relationships/slideLayout" Target="../slideLayouts/slideLayout2.xml"/><Relationship Id="rId6" Type="http://schemas.openxmlformats.org/officeDocument/2006/relationships/hyperlink" Target="https://www.pixiv.net/en/artworks/77687574" TargetMode="External"/><Relationship Id="rId5" Type="http://schemas.openxmlformats.org/officeDocument/2006/relationships/hyperlink" Target="https://twitter.com/mumei518/status/1731137248635081092" TargetMode="External"/><Relationship Id="rId4" Type="http://schemas.openxmlformats.org/officeDocument/2006/relationships/hyperlink" Target="https://www.pixiv.net/en/artworks/7998864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5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8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0.png"/></Relationships>
</file>

<file path=ppt/slides/_rels/slide8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0.png"/></Relationships>
</file>

<file path=ppt/slides/_rels/slide8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 Id="rId9"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736117" y="1460376"/>
            <a:ext cx="5671766" cy="1529009"/>
          </a:xfrm>
        </p:spPr>
        <p:txBody>
          <a:bodyPr/>
          <a:lstStyle/>
          <a:p>
            <a:pPr algn="ctr"/>
            <a:r>
              <a:rPr lang="en-US" sz="4400" dirty="0"/>
              <a:t>Tutorial 8</a:t>
            </a:r>
            <a:br>
              <a:rPr lang="en-US" sz="4400" dirty="0"/>
            </a:br>
            <a:r>
              <a:rPr lang="en-US" sz="2000" dirty="0"/>
              <a:t>Graphs, Trees, BFS/DFS</a:t>
            </a:r>
            <a:endParaRPr lang="en-SG" sz="4400" dirty="0"/>
          </a:p>
        </p:txBody>
      </p:sp>
      <p:sp>
        <p:nvSpPr>
          <p:cNvPr id="3" name="Subtitle 2">
            <a:extLst>
              <a:ext uri="{FF2B5EF4-FFF2-40B4-BE49-F238E27FC236}">
                <a16:creationId xmlns:a16="http://schemas.microsoft.com/office/drawing/2014/main" id="{85FBFA1C-782C-8AF0-B5A3-193DB0D88290}"/>
              </a:ext>
            </a:extLst>
          </p:cNvPr>
          <p:cNvSpPr>
            <a:spLocks noGrp="1"/>
          </p:cNvSpPr>
          <p:nvPr>
            <p:ph type="subTitle" idx="1"/>
          </p:nvPr>
        </p:nvSpPr>
        <p:spPr>
          <a:xfrm rot="21443687">
            <a:off x="842094" y="3653933"/>
            <a:ext cx="2897629" cy="442800"/>
          </a:xfrm>
        </p:spPr>
        <p:txBody>
          <a:bodyPr/>
          <a:lstStyle/>
          <a:p>
            <a:r>
              <a:rPr lang="en-US" sz="2000" b="1" dirty="0">
                <a:latin typeface="Barlow Semi Condensed" panose="00000506000000000000" pitchFamily="2" charset="0"/>
              </a:rPr>
              <a:t>Adapted from Slides By:</a:t>
            </a:r>
            <a:endParaRPr lang="en-SG" sz="2000" dirty="0">
              <a:latin typeface="Barlow Semi Condensed" panose="00000506000000000000" pitchFamily="2" charset="0"/>
            </a:endParaRPr>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2">
            <a:extLst>
              <a:ext uri="{FF2B5EF4-FFF2-40B4-BE49-F238E27FC236}">
                <a16:creationId xmlns:a16="http://schemas.microsoft.com/office/drawing/2014/main" id="{65395B73-5060-3B79-353A-9013ADE192F6}"/>
              </a:ext>
            </a:extLst>
          </p:cNvPr>
          <p:cNvSpPr txBox="1">
            <a:spLocks/>
          </p:cNvSpPr>
          <p:nvPr/>
        </p:nvSpPr>
        <p:spPr>
          <a:xfrm rot="21443687">
            <a:off x="1087861" y="4119131"/>
            <a:ext cx="3285624" cy="475296"/>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9pPr>
          </a:lstStyle>
          <a:p>
            <a:r>
              <a:rPr lang="en-US" dirty="0"/>
              <a:t>Jason Christopher (@jasonc21)</a:t>
            </a:r>
            <a:endParaRPr lang="en-SG" dirty="0"/>
          </a:p>
        </p:txBody>
      </p:sp>
    </p:spTree>
    <p:extLst>
      <p:ext uri="{BB962C8B-B14F-4D97-AF65-F5344CB8AC3E}">
        <p14:creationId xmlns:p14="http://schemas.microsoft.com/office/powerpoint/2010/main" val="2194483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3" name="Google Shape;336;p36">
            <a:extLst>
              <a:ext uri="{FF2B5EF4-FFF2-40B4-BE49-F238E27FC236}">
                <a16:creationId xmlns:a16="http://schemas.microsoft.com/office/drawing/2014/main" id="{8EDC1FEB-BD2A-87B6-58B0-9707015C8E91}"/>
              </a:ext>
            </a:extLst>
          </p:cNvPr>
          <p:cNvSpPr txBox="1">
            <a:spLocks/>
          </p:cNvSpPr>
          <p:nvPr/>
        </p:nvSpPr>
        <p:spPr>
          <a:xfrm>
            <a:off x="713999" y="131034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Tree BFS/DFS for Graphs </a:t>
            </a:r>
            <a:r>
              <a:rPr lang="en-US" sz="1800" dirty="0">
                <a:latin typeface="Montserrat SemiBold" pitchFamily="2" charset="0"/>
                <a:sym typeface="Wingdings" panose="05000000000000000000" pitchFamily="2" charset="2"/>
              </a:rPr>
              <a:t> What if it’s a cyclic graph?</a:t>
            </a:r>
            <a:endParaRPr lang="en-US" sz="1800" dirty="0">
              <a:latin typeface="Montserrat SemiBold" pitchFamily="2" charset="0"/>
            </a:endParaRPr>
          </a:p>
        </p:txBody>
      </p:sp>
      <p:sp>
        <p:nvSpPr>
          <p:cNvPr id="4" name="Isosceles Triangle 3">
            <a:extLst>
              <a:ext uri="{FF2B5EF4-FFF2-40B4-BE49-F238E27FC236}">
                <a16:creationId xmlns:a16="http://schemas.microsoft.com/office/drawing/2014/main" id="{D42665A1-7945-5A82-E841-AE79346D5414}"/>
              </a:ext>
            </a:extLst>
          </p:cNvPr>
          <p:cNvSpPr/>
          <p:nvPr/>
        </p:nvSpPr>
        <p:spPr>
          <a:xfrm>
            <a:off x="1568547" y="2384473"/>
            <a:ext cx="2468880" cy="146304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A4C9ED9-9141-9546-8B00-51CAF5A08EFF}"/>
              </a:ext>
            </a:extLst>
          </p:cNvPr>
          <p:cNvSpPr/>
          <p:nvPr/>
        </p:nvSpPr>
        <p:spPr>
          <a:xfrm>
            <a:off x="2557154" y="2138640"/>
            <a:ext cx="491666" cy="49166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8" name="Oval 7">
            <a:extLst>
              <a:ext uri="{FF2B5EF4-FFF2-40B4-BE49-F238E27FC236}">
                <a16:creationId xmlns:a16="http://schemas.microsoft.com/office/drawing/2014/main" id="{07FF8886-8C94-0940-9ED1-2A38444669E9}"/>
              </a:ext>
            </a:extLst>
          </p:cNvPr>
          <p:cNvSpPr/>
          <p:nvPr/>
        </p:nvSpPr>
        <p:spPr>
          <a:xfrm>
            <a:off x="1322714" y="3601681"/>
            <a:ext cx="491666" cy="49166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sp>
        <p:nvSpPr>
          <p:cNvPr id="9" name="Oval 8">
            <a:extLst>
              <a:ext uri="{FF2B5EF4-FFF2-40B4-BE49-F238E27FC236}">
                <a16:creationId xmlns:a16="http://schemas.microsoft.com/office/drawing/2014/main" id="{00AF3505-745B-A10C-570B-4306E1F6E9A8}"/>
              </a:ext>
            </a:extLst>
          </p:cNvPr>
          <p:cNvSpPr/>
          <p:nvPr/>
        </p:nvSpPr>
        <p:spPr>
          <a:xfrm>
            <a:off x="3784560" y="3601681"/>
            <a:ext cx="491666" cy="49166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C</a:t>
            </a:r>
            <a:endParaRPr lang="en-SG" sz="1800" dirty="0">
              <a:latin typeface="Montserrat SemiBold" pitchFamily="2" charset="0"/>
            </a:endParaRPr>
          </a:p>
        </p:txBody>
      </p:sp>
    </p:spTree>
    <p:extLst>
      <p:ext uri="{BB962C8B-B14F-4D97-AF65-F5344CB8AC3E}">
        <p14:creationId xmlns:p14="http://schemas.microsoft.com/office/powerpoint/2010/main" val="747034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Word Games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5605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To solve this problem, do you use BFS or DFS?</a:t>
            </a:r>
          </a:p>
        </p:txBody>
      </p:sp>
      <p:sp>
        <p:nvSpPr>
          <p:cNvPr id="3" name="Google Shape;336;p36">
            <a:extLst>
              <a:ext uri="{FF2B5EF4-FFF2-40B4-BE49-F238E27FC236}">
                <a16:creationId xmlns:a16="http://schemas.microsoft.com/office/drawing/2014/main" id="{32BE76BB-A88C-66F3-481F-CAD78E1FA99C}"/>
              </a:ext>
            </a:extLst>
          </p:cNvPr>
          <p:cNvSpPr txBox="1">
            <a:spLocks/>
          </p:cNvSpPr>
          <p:nvPr/>
        </p:nvSpPr>
        <p:spPr>
          <a:xfrm>
            <a:off x="787418" y="1905600"/>
            <a:ext cx="4445353" cy="375990"/>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No asymptotic runtime difference!</a:t>
            </a:r>
          </a:p>
        </p:txBody>
      </p:sp>
      <p:sp>
        <p:nvSpPr>
          <p:cNvPr id="4" name="Google Shape;336;p36">
            <a:extLst>
              <a:ext uri="{FF2B5EF4-FFF2-40B4-BE49-F238E27FC236}">
                <a16:creationId xmlns:a16="http://schemas.microsoft.com/office/drawing/2014/main" id="{1DE88035-1B0E-5A4B-3103-880944C2F21D}"/>
              </a:ext>
            </a:extLst>
          </p:cNvPr>
          <p:cNvSpPr txBox="1">
            <a:spLocks/>
          </p:cNvSpPr>
          <p:nvPr/>
        </p:nvSpPr>
        <p:spPr>
          <a:xfrm>
            <a:off x="1355105" y="3086325"/>
            <a:ext cx="721310" cy="3759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BFS</a:t>
            </a:r>
          </a:p>
        </p:txBody>
      </p:sp>
      <p:sp>
        <p:nvSpPr>
          <p:cNvPr id="5" name="Google Shape;336;p36">
            <a:extLst>
              <a:ext uri="{FF2B5EF4-FFF2-40B4-BE49-F238E27FC236}">
                <a16:creationId xmlns:a16="http://schemas.microsoft.com/office/drawing/2014/main" id="{7A75D8D7-3F24-B4E7-D59C-503BDB8550CD}"/>
              </a:ext>
            </a:extLst>
          </p:cNvPr>
          <p:cNvSpPr txBox="1">
            <a:spLocks/>
          </p:cNvSpPr>
          <p:nvPr/>
        </p:nvSpPr>
        <p:spPr>
          <a:xfrm>
            <a:off x="2212794" y="2939589"/>
            <a:ext cx="6039954" cy="669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Can only assess solutions after expanding almost all nodes (all except leaves </a:t>
            </a:r>
            <a:r>
              <a:rPr lang="en-US" sz="1800" u="sng" dirty="0">
                <a:solidFill>
                  <a:schemeClr val="bg1"/>
                </a:solidFill>
                <a:latin typeface="Montserrat SemiBold" pitchFamily="2" charset="0"/>
              </a:rPr>
              <a:t>must</a:t>
            </a:r>
            <a:r>
              <a:rPr lang="en-US" sz="1800" dirty="0">
                <a:solidFill>
                  <a:schemeClr val="bg1"/>
                </a:solidFill>
                <a:latin typeface="Montserrat SemiBold" pitchFamily="2" charset="0"/>
              </a:rPr>
              <a:t> be expanded</a:t>
            </a:r>
          </a:p>
        </p:txBody>
      </p:sp>
      <p:sp>
        <p:nvSpPr>
          <p:cNvPr id="8" name="Google Shape;336;p36">
            <a:extLst>
              <a:ext uri="{FF2B5EF4-FFF2-40B4-BE49-F238E27FC236}">
                <a16:creationId xmlns:a16="http://schemas.microsoft.com/office/drawing/2014/main" id="{C57E6BD2-C133-CC2D-4348-BF9F0C10830B}"/>
              </a:ext>
            </a:extLst>
          </p:cNvPr>
          <p:cNvSpPr txBox="1">
            <a:spLocks/>
          </p:cNvSpPr>
          <p:nvPr/>
        </p:nvSpPr>
        <p:spPr>
          <a:xfrm>
            <a:off x="2212794" y="3770685"/>
            <a:ext cx="4441635" cy="781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Can prune branches with heuristics – don’t search the entire graph!</a:t>
            </a:r>
          </a:p>
        </p:txBody>
      </p:sp>
      <p:sp>
        <p:nvSpPr>
          <p:cNvPr id="9" name="Google Shape;336;p36">
            <a:extLst>
              <a:ext uri="{FF2B5EF4-FFF2-40B4-BE49-F238E27FC236}">
                <a16:creationId xmlns:a16="http://schemas.microsoft.com/office/drawing/2014/main" id="{ECA40673-15FD-D244-8ED2-DF955F94B930}"/>
              </a:ext>
            </a:extLst>
          </p:cNvPr>
          <p:cNvSpPr txBox="1">
            <a:spLocks/>
          </p:cNvSpPr>
          <p:nvPr/>
        </p:nvSpPr>
        <p:spPr>
          <a:xfrm>
            <a:off x="5651981" y="1900804"/>
            <a:ext cx="2624339" cy="877151"/>
          </a:xfrm>
          <a:prstGeom prst="rect">
            <a:avLst/>
          </a:prstGeom>
          <a:solidFill>
            <a:srgbClr val="FF92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How many nodes will BFS traverse at a </a:t>
            </a:r>
            <a:r>
              <a:rPr lang="en-US" sz="1800" u="sng" dirty="0">
                <a:solidFill>
                  <a:schemeClr val="bg1"/>
                </a:solidFill>
                <a:latin typeface="Montserrat SemiBold" pitchFamily="2" charset="0"/>
              </a:rPr>
              <a:t>minimum</a:t>
            </a:r>
            <a:r>
              <a:rPr lang="en-US" sz="1800" dirty="0">
                <a:solidFill>
                  <a:schemeClr val="bg1"/>
                </a:solidFill>
                <a:latin typeface="Montserrat SemiBold" pitchFamily="2" charset="0"/>
              </a:rPr>
              <a:t>?</a:t>
            </a:r>
          </a:p>
        </p:txBody>
      </p:sp>
      <p:sp>
        <p:nvSpPr>
          <p:cNvPr id="10" name="Google Shape;336;p36">
            <a:extLst>
              <a:ext uri="{FF2B5EF4-FFF2-40B4-BE49-F238E27FC236}">
                <a16:creationId xmlns:a16="http://schemas.microsoft.com/office/drawing/2014/main" id="{6F8CF28D-4525-B5DA-D913-103425CBB5DE}"/>
              </a:ext>
            </a:extLst>
          </p:cNvPr>
          <p:cNvSpPr txBox="1">
            <a:spLocks/>
          </p:cNvSpPr>
          <p:nvPr/>
        </p:nvSpPr>
        <p:spPr>
          <a:xfrm>
            <a:off x="1355105" y="3968042"/>
            <a:ext cx="721311" cy="37599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DFS</a:t>
            </a:r>
          </a:p>
        </p:txBody>
      </p:sp>
    </p:spTree>
    <p:extLst>
      <p:ext uri="{BB962C8B-B14F-4D97-AF65-F5344CB8AC3E}">
        <p14:creationId xmlns:p14="http://schemas.microsoft.com/office/powerpoint/2010/main" val="176939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3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3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3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3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8" grpId="0"/>
      <p:bldP spid="9" grpId="0" animBg="1"/>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101</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040190"/>
            <a:ext cx="2021398"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2084647"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80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102</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040190"/>
            <a:ext cx="2021398"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2084647"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2A1A4E1-4680-8048-4474-83027D8AC933}"/>
              </a:ext>
            </a:extLst>
          </p:cNvPr>
          <p:cNvSpPr/>
          <p:nvPr/>
        </p:nvSpPr>
        <p:spPr>
          <a:xfrm>
            <a:off x="861060" y="406961"/>
            <a:ext cx="7475214" cy="2986781"/>
          </a:xfrm>
          <a:prstGeom prst="rect">
            <a:avLst/>
          </a:prstGeom>
          <a:solidFill>
            <a:srgbClr val="1E1E1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E63DF89D-131B-DB68-87F9-E6CD734E3878}"/>
              </a:ext>
            </a:extLst>
          </p:cNvPr>
          <p:cNvSpPr/>
          <p:nvPr/>
        </p:nvSpPr>
        <p:spPr>
          <a:xfrm>
            <a:off x="741680" y="3393742"/>
            <a:ext cx="7730770" cy="1493217"/>
          </a:xfrm>
          <a:custGeom>
            <a:avLst/>
            <a:gdLst>
              <a:gd name="connsiteX0" fmla="*/ 0 w 7730770"/>
              <a:gd name="connsiteY0" fmla="*/ 129596 h 1493217"/>
              <a:gd name="connsiteX1" fmla="*/ 129596 w 7730770"/>
              <a:gd name="connsiteY1" fmla="*/ 0 h 1493217"/>
              <a:gd name="connsiteX2" fmla="*/ 659399 w 7730770"/>
              <a:gd name="connsiteY2" fmla="*/ 0 h 1493217"/>
              <a:gd name="connsiteX3" fmla="*/ 1413349 w 7730770"/>
              <a:gd name="connsiteY3" fmla="*/ 0 h 1493217"/>
              <a:gd name="connsiteX4" fmla="*/ 2092583 w 7730770"/>
              <a:gd name="connsiteY4" fmla="*/ 0 h 1493217"/>
              <a:gd name="connsiteX5" fmla="*/ 2846533 w 7730770"/>
              <a:gd name="connsiteY5" fmla="*/ 0 h 1493217"/>
              <a:gd name="connsiteX6" fmla="*/ 3376336 w 7730770"/>
              <a:gd name="connsiteY6" fmla="*/ 0 h 1493217"/>
              <a:gd name="connsiteX7" fmla="*/ 3831423 w 7730770"/>
              <a:gd name="connsiteY7" fmla="*/ 0 h 1493217"/>
              <a:gd name="connsiteX8" fmla="*/ 4435942 w 7730770"/>
              <a:gd name="connsiteY8" fmla="*/ 0 h 1493217"/>
              <a:gd name="connsiteX9" fmla="*/ 5040460 w 7730770"/>
              <a:gd name="connsiteY9" fmla="*/ 0 h 1493217"/>
              <a:gd name="connsiteX10" fmla="*/ 5794411 w 7730770"/>
              <a:gd name="connsiteY10" fmla="*/ 0 h 1493217"/>
              <a:gd name="connsiteX11" fmla="*/ 6324213 w 7730770"/>
              <a:gd name="connsiteY11" fmla="*/ 0 h 1493217"/>
              <a:gd name="connsiteX12" fmla="*/ 7601174 w 7730770"/>
              <a:gd name="connsiteY12" fmla="*/ 0 h 1493217"/>
              <a:gd name="connsiteX13" fmla="*/ 7730770 w 7730770"/>
              <a:gd name="connsiteY13" fmla="*/ 129596 h 1493217"/>
              <a:gd name="connsiteX14" fmla="*/ 7730770 w 7730770"/>
              <a:gd name="connsiteY14" fmla="*/ 734268 h 1493217"/>
              <a:gd name="connsiteX15" fmla="*/ 7730770 w 7730770"/>
              <a:gd name="connsiteY15" fmla="*/ 1363621 h 1493217"/>
              <a:gd name="connsiteX16" fmla="*/ 7601174 w 7730770"/>
              <a:gd name="connsiteY16" fmla="*/ 1493217 h 1493217"/>
              <a:gd name="connsiteX17" fmla="*/ 6772508 w 7730770"/>
              <a:gd name="connsiteY17" fmla="*/ 1493217 h 1493217"/>
              <a:gd name="connsiteX18" fmla="*/ 6242705 w 7730770"/>
              <a:gd name="connsiteY18" fmla="*/ 1493217 h 1493217"/>
              <a:gd name="connsiteX19" fmla="*/ 5787618 w 7730770"/>
              <a:gd name="connsiteY19" fmla="*/ 1493217 h 1493217"/>
              <a:gd name="connsiteX20" fmla="*/ 5033668 w 7730770"/>
              <a:gd name="connsiteY20" fmla="*/ 1493217 h 1493217"/>
              <a:gd name="connsiteX21" fmla="*/ 4354434 w 7730770"/>
              <a:gd name="connsiteY21" fmla="*/ 1493217 h 1493217"/>
              <a:gd name="connsiteX22" fmla="*/ 3824631 w 7730770"/>
              <a:gd name="connsiteY22" fmla="*/ 1493217 h 1493217"/>
              <a:gd name="connsiteX23" fmla="*/ 3145397 w 7730770"/>
              <a:gd name="connsiteY23" fmla="*/ 1493217 h 1493217"/>
              <a:gd name="connsiteX24" fmla="*/ 2615594 w 7730770"/>
              <a:gd name="connsiteY24" fmla="*/ 1493217 h 1493217"/>
              <a:gd name="connsiteX25" fmla="*/ 2085791 w 7730770"/>
              <a:gd name="connsiteY25" fmla="*/ 1493217 h 1493217"/>
              <a:gd name="connsiteX26" fmla="*/ 1331841 w 7730770"/>
              <a:gd name="connsiteY26" fmla="*/ 1493217 h 1493217"/>
              <a:gd name="connsiteX27" fmla="*/ 802038 w 7730770"/>
              <a:gd name="connsiteY27" fmla="*/ 1493217 h 1493217"/>
              <a:gd name="connsiteX28" fmla="*/ 129596 w 7730770"/>
              <a:gd name="connsiteY28" fmla="*/ 1493217 h 1493217"/>
              <a:gd name="connsiteX29" fmla="*/ 0 w 7730770"/>
              <a:gd name="connsiteY29" fmla="*/ 1363621 h 1493217"/>
              <a:gd name="connsiteX30" fmla="*/ 0 w 7730770"/>
              <a:gd name="connsiteY30" fmla="*/ 758949 h 1493217"/>
              <a:gd name="connsiteX31" fmla="*/ 0 w 7730770"/>
              <a:gd name="connsiteY31" fmla="*/ 129596 h 149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730770" h="1493217" extrusionOk="0">
                <a:moveTo>
                  <a:pt x="0" y="129596"/>
                </a:moveTo>
                <a:cubicBezTo>
                  <a:pt x="7490" y="62172"/>
                  <a:pt x="47972" y="7448"/>
                  <a:pt x="129596" y="0"/>
                </a:cubicBezTo>
                <a:cubicBezTo>
                  <a:pt x="371588" y="23372"/>
                  <a:pt x="487527" y="-15226"/>
                  <a:pt x="659399" y="0"/>
                </a:cubicBezTo>
                <a:cubicBezTo>
                  <a:pt x="831271" y="15226"/>
                  <a:pt x="1105748" y="-35067"/>
                  <a:pt x="1413349" y="0"/>
                </a:cubicBezTo>
                <a:cubicBezTo>
                  <a:pt x="1720950" y="35067"/>
                  <a:pt x="1945761" y="-31400"/>
                  <a:pt x="2092583" y="0"/>
                </a:cubicBezTo>
                <a:cubicBezTo>
                  <a:pt x="2239405" y="31400"/>
                  <a:pt x="2682780" y="5656"/>
                  <a:pt x="2846533" y="0"/>
                </a:cubicBezTo>
                <a:cubicBezTo>
                  <a:pt x="3010286" y="-5656"/>
                  <a:pt x="3244261" y="-5921"/>
                  <a:pt x="3376336" y="0"/>
                </a:cubicBezTo>
                <a:cubicBezTo>
                  <a:pt x="3508411" y="5921"/>
                  <a:pt x="3625298" y="8069"/>
                  <a:pt x="3831423" y="0"/>
                </a:cubicBezTo>
                <a:cubicBezTo>
                  <a:pt x="4037548" y="-8069"/>
                  <a:pt x="4180049" y="-2343"/>
                  <a:pt x="4435942" y="0"/>
                </a:cubicBezTo>
                <a:cubicBezTo>
                  <a:pt x="4691835" y="2343"/>
                  <a:pt x="4762360" y="13031"/>
                  <a:pt x="5040460" y="0"/>
                </a:cubicBezTo>
                <a:cubicBezTo>
                  <a:pt x="5318560" y="-13031"/>
                  <a:pt x="5484163" y="-9583"/>
                  <a:pt x="5794411" y="0"/>
                </a:cubicBezTo>
                <a:cubicBezTo>
                  <a:pt x="6104659" y="9583"/>
                  <a:pt x="6132598" y="-20194"/>
                  <a:pt x="6324213" y="0"/>
                </a:cubicBezTo>
                <a:cubicBezTo>
                  <a:pt x="6515828" y="20194"/>
                  <a:pt x="7083578" y="24226"/>
                  <a:pt x="7601174" y="0"/>
                </a:cubicBezTo>
                <a:cubicBezTo>
                  <a:pt x="7672342" y="15837"/>
                  <a:pt x="7742954" y="59362"/>
                  <a:pt x="7730770" y="129596"/>
                </a:cubicBezTo>
                <a:cubicBezTo>
                  <a:pt x="7744189" y="399543"/>
                  <a:pt x="7736114" y="456830"/>
                  <a:pt x="7730770" y="734268"/>
                </a:cubicBezTo>
                <a:cubicBezTo>
                  <a:pt x="7725426" y="1011706"/>
                  <a:pt x="7700036" y="1212717"/>
                  <a:pt x="7730770" y="1363621"/>
                </a:cubicBezTo>
                <a:cubicBezTo>
                  <a:pt x="7722952" y="1440686"/>
                  <a:pt x="7684906" y="1483079"/>
                  <a:pt x="7601174" y="1493217"/>
                </a:cubicBezTo>
                <a:cubicBezTo>
                  <a:pt x="7218977" y="1474965"/>
                  <a:pt x="7002367" y="1501655"/>
                  <a:pt x="6772508" y="1493217"/>
                </a:cubicBezTo>
                <a:cubicBezTo>
                  <a:pt x="6542649" y="1484779"/>
                  <a:pt x="6416790" y="1511872"/>
                  <a:pt x="6242705" y="1493217"/>
                </a:cubicBezTo>
                <a:cubicBezTo>
                  <a:pt x="6068620" y="1474562"/>
                  <a:pt x="5957644" y="1494512"/>
                  <a:pt x="5787618" y="1493217"/>
                </a:cubicBezTo>
                <a:cubicBezTo>
                  <a:pt x="5617592" y="1491922"/>
                  <a:pt x="5276278" y="1466579"/>
                  <a:pt x="5033668" y="1493217"/>
                </a:cubicBezTo>
                <a:cubicBezTo>
                  <a:pt x="4791058" y="1519856"/>
                  <a:pt x="4521866" y="1465174"/>
                  <a:pt x="4354434" y="1493217"/>
                </a:cubicBezTo>
                <a:cubicBezTo>
                  <a:pt x="4187002" y="1521260"/>
                  <a:pt x="4088626" y="1468630"/>
                  <a:pt x="3824631" y="1493217"/>
                </a:cubicBezTo>
                <a:cubicBezTo>
                  <a:pt x="3560636" y="1517804"/>
                  <a:pt x="3305235" y="1523450"/>
                  <a:pt x="3145397" y="1493217"/>
                </a:cubicBezTo>
                <a:cubicBezTo>
                  <a:pt x="2985559" y="1462984"/>
                  <a:pt x="2821696" y="1473492"/>
                  <a:pt x="2615594" y="1493217"/>
                </a:cubicBezTo>
                <a:cubicBezTo>
                  <a:pt x="2409492" y="1512942"/>
                  <a:pt x="2304991" y="1486715"/>
                  <a:pt x="2085791" y="1493217"/>
                </a:cubicBezTo>
                <a:cubicBezTo>
                  <a:pt x="1866591" y="1499719"/>
                  <a:pt x="1615582" y="1460017"/>
                  <a:pt x="1331841" y="1493217"/>
                </a:cubicBezTo>
                <a:cubicBezTo>
                  <a:pt x="1048100" y="1526418"/>
                  <a:pt x="948394" y="1484191"/>
                  <a:pt x="802038" y="1493217"/>
                </a:cubicBezTo>
                <a:cubicBezTo>
                  <a:pt x="655682" y="1502243"/>
                  <a:pt x="333687" y="1505966"/>
                  <a:pt x="129596" y="1493217"/>
                </a:cubicBezTo>
                <a:cubicBezTo>
                  <a:pt x="54426" y="1492066"/>
                  <a:pt x="1590" y="1435585"/>
                  <a:pt x="0" y="1363621"/>
                </a:cubicBezTo>
                <a:cubicBezTo>
                  <a:pt x="615" y="1134252"/>
                  <a:pt x="10934" y="1046572"/>
                  <a:pt x="0" y="758949"/>
                </a:cubicBezTo>
                <a:cubicBezTo>
                  <a:pt x="-10934" y="471326"/>
                  <a:pt x="8875" y="355107"/>
                  <a:pt x="0" y="129596"/>
                </a:cubicBezTo>
                <a:close/>
              </a:path>
            </a:pathLst>
          </a:custGeom>
          <a:noFill/>
          <a:ln w="57150">
            <a:solidFill>
              <a:srgbClr val="FFFF00"/>
            </a:solidFill>
            <a:prstDash val="dash"/>
            <a:extLst>
              <a:ext uri="{C807C97D-BFC1-408E-A445-0C87EB9F89A2}">
                <ask:lineSketchStyleProps xmlns:ask="http://schemas.microsoft.com/office/drawing/2018/sketchyshapes" sd="4239950431">
                  <a:prstGeom prst="roundRect">
                    <a:avLst>
                      <a:gd name="adj" fmla="val 867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5186826D-2555-4715-2FA0-094615D4168D}"/>
              </a:ext>
            </a:extLst>
          </p:cNvPr>
          <p:cNvSpPr txBox="1"/>
          <p:nvPr/>
        </p:nvSpPr>
        <p:spPr>
          <a:xfrm>
            <a:off x="2351550" y="2346720"/>
            <a:ext cx="4989108" cy="707886"/>
          </a:xfrm>
          <a:prstGeom prst="rect">
            <a:avLst/>
          </a:prstGeom>
          <a:solidFill>
            <a:schemeClr val="accent3"/>
          </a:solidFill>
        </p:spPr>
        <p:txBody>
          <a:bodyPr wrap="square" rtlCol="0">
            <a:spAutoFit/>
          </a:bodyPr>
          <a:lstStyle/>
          <a:p>
            <a:pPr algn="ctr"/>
            <a:r>
              <a:rPr lang="en-US" sz="2000" dirty="0">
                <a:latin typeface="Montserrat SemiBold" pitchFamily="2" charset="0"/>
              </a:rPr>
              <a:t>Any solution (if exists) will be at the bottom-most layer</a:t>
            </a:r>
            <a:endParaRPr lang="en-SG" sz="2000" dirty="0">
              <a:latin typeface="Montserrat SemiBold" pitchFamily="2" charset="0"/>
            </a:endParaRPr>
          </a:p>
        </p:txBody>
      </p:sp>
      <p:sp>
        <p:nvSpPr>
          <p:cNvPr id="12" name="TextBox 11">
            <a:extLst>
              <a:ext uri="{FF2B5EF4-FFF2-40B4-BE49-F238E27FC236}">
                <a16:creationId xmlns:a16="http://schemas.microsoft.com/office/drawing/2014/main" id="{3A77706A-57C9-21CC-E8C1-E4C2C8776037}"/>
              </a:ext>
            </a:extLst>
          </p:cNvPr>
          <p:cNvSpPr txBox="1"/>
          <p:nvPr/>
        </p:nvSpPr>
        <p:spPr>
          <a:xfrm rot="21361750">
            <a:off x="694756" y="823572"/>
            <a:ext cx="4276800" cy="923330"/>
          </a:xfrm>
          <a:prstGeom prst="rect">
            <a:avLst/>
          </a:prstGeom>
          <a:solidFill>
            <a:schemeClr val="accent6"/>
          </a:solidFill>
        </p:spPr>
        <p:txBody>
          <a:bodyPr wrap="square" rtlCol="0">
            <a:spAutoFit/>
          </a:bodyPr>
          <a:lstStyle/>
          <a:p>
            <a:r>
              <a:rPr lang="en-US" sz="1800" dirty="0">
                <a:solidFill>
                  <a:schemeClr val="bg1"/>
                </a:solidFill>
                <a:latin typeface="Montserrat SemiBold" pitchFamily="2" charset="0"/>
              </a:rPr>
              <a:t>We don’t need an ‘optimal’ solution. We just need a possible solution for the puzzle!</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333303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103</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Tree>
    <p:extLst>
      <p:ext uri="{BB962C8B-B14F-4D97-AF65-F5344CB8AC3E}">
        <p14:creationId xmlns:p14="http://schemas.microsoft.com/office/powerpoint/2010/main" val="4149164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104</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1B0D5021-48A9-B02E-FD0F-8E3CE84B5E64}"/>
              </a:ext>
            </a:extLst>
          </p:cNvPr>
          <p:cNvSpPr txBox="1"/>
          <p:nvPr/>
        </p:nvSpPr>
        <p:spPr>
          <a:xfrm>
            <a:off x="2392267" y="355482"/>
            <a:ext cx="4536819" cy="307777"/>
          </a:xfrm>
          <a:prstGeom prst="rect">
            <a:avLst/>
          </a:prstGeom>
          <a:noFill/>
        </p:spPr>
        <p:txBody>
          <a:bodyPr wrap="none" rtlCol="0">
            <a:spAutoFit/>
          </a:bodyPr>
          <a:lstStyle/>
          <a:p>
            <a:r>
              <a:rPr lang="en-US" dirty="0">
                <a:solidFill>
                  <a:schemeClr val="accent5">
                    <a:lumMod val="50000"/>
                  </a:schemeClr>
                </a:solidFill>
                <a:latin typeface="Montserrat SemiBold" pitchFamily="2" charset="0"/>
              </a:rPr>
              <a:t>Look through the frontiers, visit first seen node</a:t>
            </a:r>
            <a:endParaRPr lang="en-SG" dirty="0">
              <a:solidFill>
                <a:schemeClr val="accent5">
                  <a:lumMod val="50000"/>
                </a:schemeClr>
              </a:solidFill>
              <a:latin typeface="Montserrat SemiBold" pitchFamily="2" charset="0"/>
            </a:endParaRPr>
          </a:p>
        </p:txBody>
      </p:sp>
    </p:spTree>
    <p:extLst>
      <p:ext uri="{BB962C8B-B14F-4D97-AF65-F5344CB8AC3E}">
        <p14:creationId xmlns:p14="http://schemas.microsoft.com/office/powerpoint/2010/main" val="2393510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105</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1B0D5021-48A9-B02E-FD0F-8E3CE84B5E64}"/>
              </a:ext>
            </a:extLst>
          </p:cNvPr>
          <p:cNvSpPr txBox="1"/>
          <p:nvPr/>
        </p:nvSpPr>
        <p:spPr>
          <a:xfrm>
            <a:off x="2392267" y="355482"/>
            <a:ext cx="4536819" cy="307777"/>
          </a:xfrm>
          <a:prstGeom prst="rect">
            <a:avLst/>
          </a:prstGeom>
          <a:noFill/>
        </p:spPr>
        <p:txBody>
          <a:bodyPr wrap="none" rtlCol="0">
            <a:spAutoFit/>
          </a:bodyPr>
          <a:lstStyle/>
          <a:p>
            <a:r>
              <a:rPr lang="en-US" dirty="0">
                <a:solidFill>
                  <a:schemeClr val="accent5">
                    <a:lumMod val="50000"/>
                  </a:schemeClr>
                </a:solidFill>
                <a:latin typeface="Montserrat SemiBold" pitchFamily="2" charset="0"/>
              </a:rPr>
              <a:t>Look through the frontiers, visit first seen node</a:t>
            </a:r>
            <a:endParaRPr lang="en-SG" dirty="0">
              <a:solidFill>
                <a:schemeClr val="accent5">
                  <a:lumMod val="50000"/>
                </a:schemeClr>
              </a:solidFill>
              <a:latin typeface="Montserrat SemiBold" pitchFamily="2" charset="0"/>
            </a:endParaRPr>
          </a:p>
        </p:txBody>
      </p:sp>
    </p:spTree>
    <p:extLst>
      <p:ext uri="{BB962C8B-B14F-4D97-AF65-F5344CB8AC3E}">
        <p14:creationId xmlns:p14="http://schemas.microsoft.com/office/powerpoint/2010/main" val="257803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106</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1B0D5021-48A9-B02E-FD0F-8E3CE84B5E64}"/>
              </a:ext>
            </a:extLst>
          </p:cNvPr>
          <p:cNvSpPr txBox="1"/>
          <p:nvPr/>
        </p:nvSpPr>
        <p:spPr>
          <a:xfrm>
            <a:off x="2392267" y="355482"/>
            <a:ext cx="4536819" cy="307777"/>
          </a:xfrm>
          <a:prstGeom prst="rect">
            <a:avLst/>
          </a:prstGeom>
          <a:noFill/>
        </p:spPr>
        <p:txBody>
          <a:bodyPr wrap="none" rtlCol="0">
            <a:spAutoFit/>
          </a:bodyPr>
          <a:lstStyle/>
          <a:p>
            <a:r>
              <a:rPr lang="en-US" dirty="0">
                <a:solidFill>
                  <a:schemeClr val="accent5">
                    <a:lumMod val="50000"/>
                  </a:schemeClr>
                </a:solidFill>
                <a:latin typeface="Montserrat SemiBold" pitchFamily="2" charset="0"/>
              </a:rPr>
              <a:t>Look through the frontiers, visit first seen node</a:t>
            </a:r>
            <a:endParaRPr lang="en-SG" dirty="0">
              <a:solidFill>
                <a:schemeClr val="accent5">
                  <a:lumMod val="50000"/>
                </a:schemeClr>
              </a:solidFill>
              <a:latin typeface="Montserrat SemiBold" pitchFamily="2" charset="0"/>
            </a:endParaRPr>
          </a:p>
        </p:txBody>
      </p:sp>
    </p:spTree>
    <p:extLst>
      <p:ext uri="{BB962C8B-B14F-4D97-AF65-F5344CB8AC3E}">
        <p14:creationId xmlns:p14="http://schemas.microsoft.com/office/powerpoint/2010/main" val="1085910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107</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1B0D5021-48A9-B02E-FD0F-8E3CE84B5E64}"/>
              </a:ext>
            </a:extLst>
          </p:cNvPr>
          <p:cNvSpPr txBox="1"/>
          <p:nvPr/>
        </p:nvSpPr>
        <p:spPr>
          <a:xfrm>
            <a:off x="1942836" y="355482"/>
            <a:ext cx="5476179" cy="307777"/>
          </a:xfrm>
          <a:prstGeom prst="rect">
            <a:avLst/>
          </a:prstGeom>
          <a:noFill/>
        </p:spPr>
        <p:txBody>
          <a:bodyPr wrap="none" rtlCol="0">
            <a:spAutoFit/>
          </a:bodyPr>
          <a:lstStyle/>
          <a:p>
            <a:r>
              <a:rPr lang="en-US" dirty="0">
                <a:solidFill>
                  <a:schemeClr val="accent5">
                    <a:lumMod val="50000"/>
                  </a:schemeClr>
                </a:solidFill>
                <a:latin typeface="Montserrat SemiBold" pitchFamily="2" charset="0"/>
              </a:rPr>
              <a:t>At depth = 3 (or depth = num of letters), check for validity</a:t>
            </a:r>
            <a:endParaRPr lang="en-SG" dirty="0">
              <a:solidFill>
                <a:schemeClr val="accent5">
                  <a:lumMod val="50000"/>
                </a:schemeClr>
              </a:solidFill>
              <a:latin typeface="Montserrat SemiBold" pitchFamily="2" charset="0"/>
            </a:endParaRPr>
          </a:p>
        </p:txBody>
      </p:sp>
    </p:spTree>
    <p:extLst>
      <p:ext uri="{BB962C8B-B14F-4D97-AF65-F5344CB8AC3E}">
        <p14:creationId xmlns:p14="http://schemas.microsoft.com/office/powerpoint/2010/main" val="1725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108</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829688"/>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250693"/>
            <a:ext cx="1944030" cy="32905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cxnSpLocks/>
            <a:endCxn id="6" idx="2"/>
          </p:cNvCxnSpPr>
          <p:nvPr/>
        </p:nvCxnSpPr>
        <p:spPr>
          <a:xfrm flipV="1">
            <a:off x="4572000" y="1229798"/>
            <a:ext cx="0"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174911" y="1229798"/>
            <a:ext cx="1985879" cy="3499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FF9225"/>
          </a:solid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E349D73-C27A-033B-362F-7A0EA28B184D}"/>
              </a:ext>
            </a:extLst>
          </p:cNvPr>
          <p:cNvSpPr/>
          <p:nvPr/>
        </p:nvSpPr>
        <p:spPr>
          <a:xfrm>
            <a:off x="0" y="0"/>
            <a:ext cx="9144000" cy="446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BE9EB15-3284-F17E-679B-34324CDFF5F2}"/>
              </a:ext>
            </a:extLst>
          </p:cNvPr>
          <p:cNvSpPr/>
          <p:nvPr/>
        </p:nvSpPr>
        <p:spPr>
          <a:xfrm>
            <a:off x="0" y="380168"/>
            <a:ext cx="9144000" cy="259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A1D23F0F-23E1-AD6E-F3F9-1A22F24A62F1}"/>
              </a:ext>
            </a:extLst>
          </p:cNvPr>
          <p:cNvSpPr txBox="1"/>
          <p:nvPr/>
        </p:nvSpPr>
        <p:spPr>
          <a:xfrm>
            <a:off x="3157991" y="39709"/>
            <a:ext cx="2828018" cy="338554"/>
          </a:xfrm>
          <a:prstGeom prst="rect">
            <a:avLst/>
          </a:prstGeom>
          <a:noFill/>
        </p:spPr>
        <p:txBody>
          <a:bodyPr wrap="none" rtlCol="0">
            <a:spAutoFit/>
          </a:bodyPr>
          <a:lstStyle/>
          <a:p>
            <a:r>
              <a:rPr lang="en-US" sz="1600" dirty="0">
                <a:solidFill>
                  <a:schemeClr val="bg1"/>
                </a:solidFill>
                <a:latin typeface="Montserrat SemiBold" pitchFamily="2" charset="0"/>
              </a:rPr>
              <a:t>Depth First Search (Tree)</a:t>
            </a:r>
            <a:endParaRPr lang="en-SG" sz="16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1B0D5021-48A9-B02E-FD0F-8E3CE84B5E64}"/>
              </a:ext>
            </a:extLst>
          </p:cNvPr>
          <p:cNvSpPr txBox="1"/>
          <p:nvPr/>
        </p:nvSpPr>
        <p:spPr>
          <a:xfrm>
            <a:off x="2826809" y="355482"/>
            <a:ext cx="3698448" cy="307777"/>
          </a:xfrm>
          <a:prstGeom prst="rect">
            <a:avLst/>
          </a:prstGeom>
          <a:noFill/>
        </p:spPr>
        <p:txBody>
          <a:bodyPr wrap="none" rtlCol="0">
            <a:spAutoFit/>
          </a:bodyPr>
          <a:lstStyle/>
          <a:p>
            <a:r>
              <a:rPr lang="en-US" dirty="0">
                <a:solidFill>
                  <a:schemeClr val="accent5">
                    <a:lumMod val="50000"/>
                  </a:schemeClr>
                </a:solidFill>
                <a:latin typeface="Montserrat SemiBold" pitchFamily="2" charset="0"/>
              </a:rPr>
              <a:t>If valid, return the node as the answer</a:t>
            </a:r>
            <a:endParaRPr lang="en-SG" dirty="0">
              <a:solidFill>
                <a:schemeClr val="accent5">
                  <a:lumMod val="50000"/>
                </a:schemeClr>
              </a:solidFill>
              <a:latin typeface="Montserrat SemiBold" pitchFamily="2" charset="0"/>
            </a:endParaRPr>
          </a:p>
        </p:txBody>
      </p:sp>
    </p:spTree>
    <p:extLst>
      <p:ext uri="{BB962C8B-B14F-4D97-AF65-F5344CB8AC3E}">
        <p14:creationId xmlns:p14="http://schemas.microsoft.com/office/powerpoint/2010/main" val="1386123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8726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There are good students and bad students. And at the end of every year, we have to divide the students into two piles: G, the good students who will get an A, and B, the bad students who will get an F. (We only give two grades in this class.)</a:t>
            </a:r>
          </a:p>
          <a:p>
            <a:endParaRPr lang="en-US" sz="1800" dirty="0">
              <a:latin typeface="Montserrat SemiBold" pitchFamily="2" charset="0"/>
            </a:endParaRPr>
          </a:p>
          <a:p>
            <a:r>
              <a:rPr lang="en-US" sz="1800" dirty="0">
                <a:latin typeface="Montserrat SemiBold" pitchFamily="2" charset="0"/>
              </a:rPr>
              <a:t>To help with this process, your friendly tutors have each created a set of notecards. Each card contains the names of two students. One of the two names is a good student, and the other is a bad student. Unfortunately, they do not indicate which is which.</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6. Good Students, Bad Students</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556695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CCD6-995D-10E3-DCE4-57DA0C9E32D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a:t>
            </a:fld>
            <a:endParaRPr lang="en"/>
          </a:p>
        </p:txBody>
      </p:sp>
      <p:sp>
        <p:nvSpPr>
          <p:cNvPr id="12" name="Google Shape;336;p36">
            <a:extLst>
              <a:ext uri="{FF2B5EF4-FFF2-40B4-BE49-F238E27FC236}">
                <a16:creationId xmlns:a16="http://schemas.microsoft.com/office/drawing/2014/main" id="{F9135B46-F2AC-E4DD-C908-C8BAC798B400}"/>
              </a:ext>
            </a:extLst>
          </p:cNvPr>
          <p:cNvSpPr txBox="1">
            <a:spLocks/>
          </p:cNvSpPr>
          <p:nvPr/>
        </p:nvSpPr>
        <p:spPr>
          <a:xfrm>
            <a:off x="485399" y="44928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can be used to re-root a tree!</a:t>
            </a:r>
          </a:p>
        </p:txBody>
      </p:sp>
      <p:sp>
        <p:nvSpPr>
          <p:cNvPr id="13" name="Google Shape;336;p36">
            <a:extLst>
              <a:ext uri="{FF2B5EF4-FFF2-40B4-BE49-F238E27FC236}">
                <a16:creationId xmlns:a16="http://schemas.microsoft.com/office/drawing/2014/main" id="{7B66613B-2D3F-421B-3E9C-2DBA8771DFFE}"/>
              </a:ext>
            </a:extLst>
          </p:cNvPr>
          <p:cNvSpPr txBox="1">
            <a:spLocks/>
          </p:cNvSpPr>
          <p:nvPr/>
        </p:nvSpPr>
        <p:spPr>
          <a:xfrm>
            <a:off x="485399" y="846099"/>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e.g. Graph BFS on a non-root tree node:</a:t>
            </a:r>
          </a:p>
        </p:txBody>
      </p:sp>
      <p:sp>
        <p:nvSpPr>
          <p:cNvPr id="14" name="Oval 13">
            <a:extLst>
              <a:ext uri="{FF2B5EF4-FFF2-40B4-BE49-F238E27FC236}">
                <a16:creationId xmlns:a16="http://schemas.microsoft.com/office/drawing/2014/main" id="{578E83C6-7D37-0713-5D37-E4D7A9868152}"/>
              </a:ext>
            </a:extLst>
          </p:cNvPr>
          <p:cNvSpPr/>
          <p:nvPr/>
        </p:nvSpPr>
        <p:spPr>
          <a:xfrm>
            <a:off x="2649728" y="1639735"/>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4ECAF36-ABDE-E11B-1005-BD4460D47062}"/>
              </a:ext>
            </a:extLst>
          </p:cNvPr>
          <p:cNvSpPr/>
          <p:nvPr/>
        </p:nvSpPr>
        <p:spPr>
          <a:xfrm>
            <a:off x="1612645" y="210693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5471845-B952-B51E-33A3-712896E96855}"/>
              </a:ext>
            </a:extLst>
          </p:cNvPr>
          <p:cNvSpPr/>
          <p:nvPr/>
        </p:nvSpPr>
        <p:spPr>
          <a:xfrm>
            <a:off x="1088137"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8ED0E662-2482-7E62-7508-3F599D607707}"/>
              </a:ext>
            </a:extLst>
          </p:cNvPr>
          <p:cNvSpPr/>
          <p:nvPr/>
        </p:nvSpPr>
        <p:spPr>
          <a:xfrm>
            <a:off x="2158238" y="2914650"/>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3513400-FEC5-F330-BFDC-63621C546521}"/>
              </a:ext>
            </a:extLst>
          </p:cNvPr>
          <p:cNvSpPr/>
          <p:nvPr/>
        </p:nvSpPr>
        <p:spPr>
          <a:xfrm>
            <a:off x="2779777" y="37528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43240AB-F307-7116-0D56-8EA88F13F6CD}"/>
              </a:ext>
            </a:extLst>
          </p:cNvPr>
          <p:cNvSpPr/>
          <p:nvPr/>
        </p:nvSpPr>
        <p:spPr>
          <a:xfrm>
            <a:off x="3522472" y="210693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AB3D7A8-556C-1D80-3AC4-4F6F1D219ABD}"/>
              </a:ext>
            </a:extLst>
          </p:cNvPr>
          <p:cNvSpPr/>
          <p:nvPr/>
        </p:nvSpPr>
        <p:spPr>
          <a:xfrm>
            <a:off x="2984753"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C1B1E0D-22DE-F121-B59E-AE09F4E8D369}"/>
              </a:ext>
            </a:extLst>
          </p:cNvPr>
          <p:cNvSpPr/>
          <p:nvPr/>
        </p:nvSpPr>
        <p:spPr>
          <a:xfrm>
            <a:off x="4003041"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78BA3789-B759-5B91-0862-81144E2BAA46}"/>
              </a:ext>
            </a:extLst>
          </p:cNvPr>
          <p:cNvCxnSpPr>
            <a:stCxn id="17" idx="7"/>
            <a:endCxn id="16" idx="3"/>
          </p:cNvCxnSpPr>
          <p:nvPr/>
        </p:nvCxnSpPr>
        <p:spPr>
          <a:xfrm flipV="1">
            <a:off x="1484886" y="2503679"/>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8D7D5-A81B-533D-70CA-BB7AEE83344A}"/>
              </a:ext>
            </a:extLst>
          </p:cNvPr>
          <p:cNvCxnSpPr>
            <a:cxnSpLocks/>
            <a:stCxn id="16" idx="7"/>
            <a:endCxn id="14" idx="2"/>
          </p:cNvCxnSpPr>
          <p:nvPr/>
        </p:nvCxnSpPr>
        <p:spPr>
          <a:xfrm flipV="1">
            <a:off x="2009394" y="1872145"/>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F9F53-05D4-9D10-1648-3F0BF01D9C21}"/>
              </a:ext>
            </a:extLst>
          </p:cNvPr>
          <p:cNvCxnSpPr>
            <a:cxnSpLocks/>
            <a:stCxn id="14" idx="6"/>
            <a:endCxn id="20" idx="1"/>
          </p:cNvCxnSpPr>
          <p:nvPr/>
        </p:nvCxnSpPr>
        <p:spPr>
          <a:xfrm>
            <a:off x="3114548" y="1872145"/>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6BBCEF-CE69-A052-F6EB-05CB4C9665A9}"/>
              </a:ext>
            </a:extLst>
          </p:cNvPr>
          <p:cNvCxnSpPr>
            <a:cxnSpLocks/>
            <a:stCxn id="21" idx="7"/>
            <a:endCxn id="20" idx="3"/>
          </p:cNvCxnSpPr>
          <p:nvPr/>
        </p:nvCxnSpPr>
        <p:spPr>
          <a:xfrm flipV="1">
            <a:off x="3381502" y="2503679"/>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16E405-866D-F94E-219D-169697842562}"/>
              </a:ext>
            </a:extLst>
          </p:cNvPr>
          <p:cNvCxnSpPr>
            <a:cxnSpLocks/>
            <a:stCxn id="20" idx="5"/>
            <a:endCxn id="22" idx="1"/>
          </p:cNvCxnSpPr>
          <p:nvPr/>
        </p:nvCxnSpPr>
        <p:spPr>
          <a:xfrm>
            <a:off x="3919221" y="2503679"/>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9B2401-89BD-E457-ACEB-DF5C19F4B6F6}"/>
              </a:ext>
            </a:extLst>
          </p:cNvPr>
          <p:cNvCxnSpPr>
            <a:cxnSpLocks/>
            <a:stCxn id="18" idx="1"/>
            <a:endCxn id="16" idx="5"/>
          </p:cNvCxnSpPr>
          <p:nvPr/>
        </p:nvCxnSpPr>
        <p:spPr>
          <a:xfrm flipH="1" flipV="1">
            <a:off x="2009394" y="2503679"/>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157BDE-1E47-A9CE-B152-C96076113E9C}"/>
              </a:ext>
            </a:extLst>
          </p:cNvPr>
          <p:cNvCxnSpPr>
            <a:cxnSpLocks/>
            <a:stCxn id="19" idx="1"/>
            <a:endCxn id="18" idx="5"/>
          </p:cNvCxnSpPr>
          <p:nvPr/>
        </p:nvCxnSpPr>
        <p:spPr>
          <a:xfrm flipH="1" flipV="1">
            <a:off x="2554987" y="3311399"/>
            <a:ext cx="292861" cy="5095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CD714808-376C-425D-E15C-00EFE2C47FB9}"/>
              </a:ext>
            </a:extLst>
          </p:cNvPr>
          <p:cNvSpPr/>
          <p:nvPr/>
        </p:nvSpPr>
        <p:spPr>
          <a:xfrm>
            <a:off x="4742181" y="2571750"/>
            <a:ext cx="464820" cy="3429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8B5B24CB-8A99-255D-9C8F-D07BF76E90E8}"/>
              </a:ext>
            </a:extLst>
          </p:cNvPr>
          <p:cNvSpPr/>
          <p:nvPr/>
        </p:nvSpPr>
        <p:spPr>
          <a:xfrm>
            <a:off x="6554978" y="1643545"/>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761949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8726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Since the notecards come from thirty eight different tutors, it is not immediately certain that the cards are consistent. Maybe one tutor thinks that </a:t>
            </a:r>
            <a:r>
              <a:rPr lang="en-US" sz="1800" dirty="0" err="1">
                <a:latin typeface="Montserrat SemiBold" pitchFamily="2" charset="0"/>
              </a:rPr>
              <a:t>Humperdink</a:t>
            </a:r>
            <a:r>
              <a:rPr lang="en-US" sz="1800" dirty="0">
                <a:latin typeface="Montserrat SemiBold" pitchFamily="2" charset="0"/>
              </a:rPr>
              <a:t> is a good student, while another tutor thinks that </a:t>
            </a:r>
            <a:r>
              <a:rPr lang="en-US" sz="1800" dirty="0" err="1">
                <a:latin typeface="Montserrat SemiBold" pitchFamily="2" charset="0"/>
              </a:rPr>
              <a:t>Humperdink</a:t>
            </a:r>
            <a:r>
              <a:rPr lang="en-US" sz="1800" dirty="0">
                <a:latin typeface="Montserrat SemiBold" pitchFamily="2" charset="0"/>
              </a:rPr>
              <a:t> is a bad student. (And </a:t>
            </a:r>
            <a:r>
              <a:rPr lang="en-US" sz="1800" dirty="0" err="1">
                <a:latin typeface="Montserrat SemiBold" pitchFamily="2" charset="0"/>
              </a:rPr>
              <a:t>Humperdink</a:t>
            </a:r>
            <a:r>
              <a:rPr lang="en-US" sz="1800" dirty="0">
                <a:latin typeface="Montserrat SemiBold" pitchFamily="2" charset="0"/>
              </a:rPr>
              <a:t> may appear on several different</a:t>
            </a:r>
          </a:p>
          <a:p>
            <a:r>
              <a:rPr lang="en-US" sz="1800" dirty="0">
                <a:latin typeface="Montserrat SemiBold" pitchFamily="2" charset="0"/>
              </a:rPr>
              <a:t>cards.) </a:t>
            </a:r>
          </a:p>
          <a:p>
            <a:endParaRPr lang="en-US" sz="1800" dirty="0">
              <a:latin typeface="Montserrat SemiBold" pitchFamily="2" charset="0"/>
            </a:endParaRPr>
          </a:p>
          <a:p>
            <a:r>
              <a:rPr lang="en-US" sz="1800" dirty="0">
                <a:latin typeface="Montserrat SemiBold" pitchFamily="2" charset="0"/>
              </a:rPr>
              <a:t>In addition, the tutors do not provide cards for every student. Assume you can read the names on a card in O(1) time and that there are more good students than bad students.</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6. Good Students, Bad Students</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909641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8726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Devise an algorithm to determine the answers for the following questions:</a:t>
            </a:r>
          </a:p>
          <a:p>
            <a:endParaRPr lang="en-US" sz="1050" dirty="0">
              <a:latin typeface="Montserrat SemiBold" pitchFamily="2" charset="0"/>
            </a:endParaRPr>
          </a:p>
          <a:p>
            <a:r>
              <a:rPr lang="en-US" sz="1800" dirty="0">
                <a:latin typeface="Montserrat SemiBold" pitchFamily="2" charset="0"/>
              </a:rPr>
              <a:t>• Are the notecards consistent, i.e., is there any way we can assign students to G and B that is consistent with the cards?</a:t>
            </a:r>
          </a:p>
          <a:p>
            <a:endParaRPr lang="en-US" sz="1050" dirty="0">
              <a:latin typeface="Montserrat SemiBold" pitchFamily="2" charset="0"/>
            </a:endParaRPr>
          </a:p>
          <a:p>
            <a:r>
              <a:rPr lang="en-US" sz="1800" dirty="0">
                <a:latin typeface="Montserrat SemiBold" pitchFamily="2" charset="0"/>
              </a:rPr>
              <a:t>• Are the notecards sufficient? i.e., is there only one or are there more than one ways to assign students to the sets G and B?</a:t>
            </a:r>
          </a:p>
          <a:p>
            <a:endParaRPr lang="en-US" sz="1050" dirty="0">
              <a:latin typeface="Montserrat SemiBold" pitchFamily="2" charset="0"/>
            </a:endParaRPr>
          </a:p>
          <a:p>
            <a:r>
              <a:rPr lang="en-US" sz="1800" dirty="0">
                <a:latin typeface="Montserrat SemiBold" pitchFamily="2" charset="0"/>
              </a:rPr>
              <a:t>• Assuming that the notecards are consistent and sufficient, determine which set each student belongs in.</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6. Good Students, Bad Students</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183920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8726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Devise an algorithm to determine the answers for the following questions:</a:t>
            </a:r>
          </a:p>
          <a:p>
            <a:endParaRPr lang="en-US" sz="1050" dirty="0">
              <a:latin typeface="Montserrat SemiBold" pitchFamily="2" charset="0"/>
            </a:endParaRPr>
          </a:p>
          <a:p>
            <a:r>
              <a:rPr lang="en-US" sz="1800" dirty="0">
                <a:latin typeface="Montserrat SemiBold" pitchFamily="2" charset="0"/>
              </a:rPr>
              <a:t>• Are the notecards </a:t>
            </a:r>
            <a:r>
              <a:rPr lang="en-US" sz="1800" dirty="0">
                <a:highlight>
                  <a:srgbClr val="0070C0"/>
                </a:highlight>
                <a:latin typeface="Montserrat SemiBold" pitchFamily="2" charset="0"/>
              </a:rPr>
              <a:t>consistent</a:t>
            </a:r>
            <a:r>
              <a:rPr lang="en-US" sz="1800" dirty="0">
                <a:latin typeface="Montserrat SemiBold" pitchFamily="2" charset="0"/>
              </a:rPr>
              <a:t>, i.e., is there </a:t>
            </a:r>
            <a:r>
              <a:rPr lang="en-US" sz="1800" dirty="0">
                <a:highlight>
                  <a:srgbClr val="0070C0"/>
                </a:highlight>
                <a:latin typeface="Montserrat SemiBold" pitchFamily="2" charset="0"/>
              </a:rPr>
              <a:t>any way</a:t>
            </a:r>
            <a:r>
              <a:rPr lang="en-US" sz="1800" dirty="0">
                <a:latin typeface="Montserrat SemiBold" pitchFamily="2" charset="0"/>
              </a:rPr>
              <a:t> we can assign students to G and B that is consistent with the cards?</a:t>
            </a:r>
          </a:p>
          <a:p>
            <a:endParaRPr lang="en-US" sz="1050" dirty="0">
              <a:latin typeface="Montserrat SemiBold" pitchFamily="2" charset="0"/>
            </a:endParaRPr>
          </a:p>
          <a:p>
            <a:r>
              <a:rPr lang="en-US" sz="1800" dirty="0">
                <a:latin typeface="Montserrat SemiBold" pitchFamily="2" charset="0"/>
              </a:rPr>
              <a:t>• Are the notecards </a:t>
            </a:r>
            <a:r>
              <a:rPr lang="en-US" sz="1800" dirty="0">
                <a:highlight>
                  <a:srgbClr val="0070C0"/>
                </a:highlight>
                <a:latin typeface="Montserrat SemiBold" pitchFamily="2" charset="0"/>
              </a:rPr>
              <a:t>sufficient</a:t>
            </a:r>
            <a:r>
              <a:rPr lang="en-US" sz="1800" dirty="0">
                <a:latin typeface="Montserrat SemiBold" pitchFamily="2" charset="0"/>
              </a:rPr>
              <a:t>? i.e., is there </a:t>
            </a:r>
            <a:r>
              <a:rPr lang="en-US" sz="1800" dirty="0">
                <a:highlight>
                  <a:srgbClr val="0070C0"/>
                </a:highlight>
                <a:latin typeface="Montserrat SemiBold" pitchFamily="2" charset="0"/>
              </a:rPr>
              <a:t>only one</a:t>
            </a:r>
            <a:r>
              <a:rPr lang="en-US" sz="1800" dirty="0">
                <a:latin typeface="Montserrat SemiBold" pitchFamily="2" charset="0"/>
              </a:rPr>
              <a:t> or are there more than one ways to assign students to the sets G and B?</a:t>
            </a:r>
          </a:p>
          <a:p>
            <a:endParaRPr lang="en-US" sz="1050" dirty="0">
              <a:latin typeface="Montserrat SemiBold" pitchFamily="2" charset="0"/>
            </a:endParaRPr>
          </a:p>
          <a:p>
            <a:r>
              <a:rPr lang="en-US" sz="1800" dirty="0">
                <a:latin typeface="Montserrat SemiBold" pitchFamily="2" charset="0"/>
              </a:rPr>
              <a:t>• Assuming that the notecards are consistent and sufficient, determine which set each student belongs in.</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6. Good Students, Bad Students</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TextBox 1">
            <a:extLst>
              <a:ext uri="{FF2B5EF4-FFF2-40B4-BE49-F238E27FC236}">
                <a16:creationId xmlns:a16="http://schemas.microsoft.com/office/drawing/2014/main" id="{F083F411-FAFF-861D-9BCE-D36658F4788E}"/>
              </a:ext>
            </a:extLst>
          </p:cNvPr>
          <p:cNvSpPr txBox="1"/>
          <p:nvPr/>
        </p:nvSpPr>
        <p:spPr>
          <a:xfrm>
            <a:off x="3017648" y="1654576"/>
            <a:ext cx="4124742" cy="369332"/>
          </a:xfrm>
          <a:prstGeom prst="rect">
            <a:avLst/>
          </a:prstGeom>
          <a:solidFill>
            <a:schemeClr val="accent6"/>
          </a:solidFill>
        </p:spPr>
        <p:txBody>
          <a:bodyPr wrap="square" rtlCol="0">
            <a:spAutoFit/>
          </a:bodyPr>
          <a:lstStyle/>
          <a:p>
            <a:r>
              <a:rPr lang="en-US" sz="1800" dirty="0">
                <a:solidFill>
                  <a:schemeClr val="bg1"/>
                </a:solidFill>
                <a:latin typeface="Montserrat SemiBold" pitchFamily="2" charset="0"/>
              </a:rPr>
              <a:t>Consistent: &gt;= 1 valid assignment</a:t>
            </a:r>
          </a:p>
        </p:txBody>
      </p:sp>
      <p:sp>
        <p:nvSpPr>
          <p:cNvPr id="4" name="TextBox 3">
            <a:extLst>
              <a:ext uri="{FF2B5EF4-FFF2-40B4-BE49-F238E27FC236}">
                <a16:creationId xmlns:a16="http://schemas.microsoft.com/office/drawing/2014/main" id="{2577DD54-9AAD-9BFA-5F4C-37BAC88E74C2}"/>
              </a:ext>
            </a:extLst>
          </p:cNvPr>
          <p:cNvSpPr txBox="1"/>
          <p:nvPr/>
        </p:nvSpPr>
        <p:spPr>
          <a:xfrm>
            <a:off x="3017648" y="3119593"/>
            <a:ext cx="4571205" cy="369332"/>
          </a:xfrm>
          <a:prstGeom prst="rect">
            <a:avLst/>
          </a:prstGeom>
          <a:solidFill>
            <a:schemeClr val="accent6"/>
          </a:solidFill>
        </p:spPr>
        <p:txBody>
          <a:bodyPr wrap="square" rtlCol="0">
            <a:spAutoFit/>
          </a:bodyPr>
          <a:lstStyle/>
          <a:p>
            <a:r>
              <a:rPr lang="en-US" sz="1800" dirty="0">
                <a:solidFill>
                  <a:schemeClr val="bg1"/>
                </a:solidFill>
                <a:latin typeface="Montserrat SemiBold" pitchFamily="2" charset="0"/>
              </a:rPr>
              <a:t>Sufficient: exactly 1 valid assignment</a:t>
            </a:r>
          </a:p>
        </p:txBody>
      </p:sp>
    </p:spTree>
    <p:extLst>
      <p:ext uri="{BB962C8B-B14F-4D97-AF65-F5344CB8AC3E}">
        <p14:creationId xmlns:p14="http://schemas.microsoft.com/office/powerpoint/2010/main" val="1212005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113</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259059" y="2135651"/>
            <a:ext cx="661181" cy="8721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1920240" y="2135651"/>
            <a:ext cx="661181" cy="872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3021039" y="2135651"/>
            <a:ext cx="661181" cy="8721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3682220" y="2135651"/>
            <a:ext cx="661181" cy="872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937760" y="2135651"/>
            <a:ext cx="661181" cy="8721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598941" y="2135651"/>
            <a:ext cx="661181" cy="872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6703256" y="2135651"/>
            <a:ext cx="661181" cy="8721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7364437" y="2135651"/>
            <a:ext cx="661181" cy="8721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Tree>
    <p:extLst>
      <p:ext uri="{BB962C8B-B14F-4D97-AF65-F5344CB8AC3E}">
        <p14:creationId xmlns:p14="http://schemas.microsoft.com/office/powerpoint/2010/main" val="113227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1D65D1-6A68-3038-F70A-F691C749FBD5}"/>
              </a:ext>
            </a:extLst>
          </p:cNvPr>
          <p:cNvSpPr/>
          <p:nvPr/>
        </p:nvSpPr>
        <p:spPr>
          <a:xfrm>
            <a:off x="5669280" y="3442063"/>
            <a:ext cx="2025747" cy="1701437"/>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114</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259059"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1920240"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3021039"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3682220"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937760"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598941"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6703256"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7364437"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pic>
        <p:nvPicPr>
          <p:cNvPr id="1028" name="Picture 4">
            <a:extLst>
              <a:ext uri="{FF2B5EF4-FFF2-40B4-BE49-F238E27FC236}">
                <a16:creationId xmlns:a16="http://schemas.microsoft.com/office/drawing/2014/main" id="{45623EA9-4CF2-BE87-4476-7215B5DC0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836" y="3285309"/>
            <a:ext cx="1858191" cy="18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4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115</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8862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79432"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3583747"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244928"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500468"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6161649"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72659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7927145"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Connect each side to another side by an edge</a:t>
            </a:r>
          </a:p>
        </p:txBody>
      </p:sp>
      <p:cxnSp>
        <p:nvCxnSpPr>
          <p:cNvPr id="11" name="Straight Connector 10">
            <a:extLst>
              <a:ext uri="{FF2B5EF4-FFF2-40B4-BE49-F238E27FC236}">
                <a16:creationId xmlns:a16="http://schemas.microsoft.com/office/drawing/2014/main" id="{2F2FC9E0-5FCE-7AC5-AA9F-5F4990687C1E}"/>
              </a:ext>
            </a:extLst>
          </p:cNvPr>
          <p:cNvCxnSpPr>
            <a:cxnSpLocks/>
            <a:endCxn id="6" idx="1"/>
          </p:cNvCxnSpPr>
          <p:nvPr/>
        </p:nvCxnSpPr>
        <p:spPr>
          <a:xfrm>
            <a:off x="1582615" y="2571750"/>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32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116</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8862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79432"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88626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2479432" y="35749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500468"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6161649"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72659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7927145"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Connect each side to another side by an edge</a:t>
            </a:r>
          </a:p>
        </p:txBody>
      </p:sp>
      <p:cxnSp>
        <p:nvCxnSpPr>
          <p:cNvPr id="11" name="Straight Connector 10">
            <a:extLst>
              <a:ext uri="{FF2B5EF4-FFF2-40B4-BE49-F238E27FC236}">
                <a16:creationId xmlns:a16="http://schemas.microsoft.com/office/drawing/2014/main" id="{2F2FC9E0-5FCE-7AC5-AA9F-5F4990687C1E}"/>
              </a:ext>
            </a:extLst>
          </p:cNvPr>
          <p:cNvCxnSpPr>
            <a:cxnSpLocks/>
            <a:endCxn id="6" idx="1"/>
          </p:cNvCxnSpPr>
          <p:nvPr/>
        </p:nvCxnSpPr>
        <p:spPr>
          <a:xfrm>
            <a:off x="1582615" y="2571750"/>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D21BA08-EAFA-B336-BC57-F9EC7D4F4B6D}"/>
              </a:ext>
            </a:extLst>
          </p:cNvPr>
          <p:cNvCxnSpPr>
            <a:cxnSpLocks/>
            <a:endCxn id="8" idx="1"/>
          </p:cNvCxnSpPr>
          <p:nvPr/>
        </p:nvCxnSpPr>
        <p:spPr>
          <a:xfrm>
            <a:off x="1582614" y="2552699"/>
            <a:ext cx="896818" cy="145835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8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117</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8862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79432"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88626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2479432" y="35749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886263" y="35749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2479432" y="35749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72659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7927145"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Connect each side to another side by an edge</a:t>
            </a:r>
          </a:p>
        </p:txBody>
      </p:sp>
      <p:cxnSp>
        <p:nvCxnSpPr>
          <p:cNvPr id="11" name="Straight Connector 10">
            <a:extLst>
              <a:ext uri="{FF2B5EF4-FFF2-40B4-BE49-F238E27FC236}">
                <a16:creationId xmlns:a16="http://schemas.microsoft.com/office/drawing/2014/main" id="{2F2FC9E0-5FCE-7AC5-AA9F-5F4990687C1E}"/>
              </a:ext>
            </a:extLst>
          </p:cNvPr>
          <p:cNvCxnSpPr>
            <a:cxnSpLocks/>
            <a:endCxn id="6" idx="1"/>
          </p:cNvCxnSpPr>
          <p:nvPr/>
        </p:nvCxnSpPr>
        <p:spPr>
          <a:xfrm>
            <a:off x="1582615" y="2571750"/>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D21BA08-EAFA-B336-BC57-F9EC7D4F4B6D}"/>
              </a:ext>
            </a:extLst>
          </p:cNvPr>
          <p:cNvCxnSpPr>
            <a:cxnSpLocks/>
            <a:endCxn id="8" idx="1"/>
          </p:cNvCxnSpPr>
          <p:nvPr/>
        </p:nvCxnSpPr>
        <p:spPr>
          <a:xfrm>
            <a:off x="1582614" y="2552699"/>
            <a:ext cx="896818" cy="145835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A319-B55C-5BF0-99C6-BEDF23B19872}"/>
              </a:ext>
            </a:extLst>
          </p:cNvPr>
          <p:cNvCxnSpPr>
            <a:cxnSpLocks/>
          </p:cNvCxnSpPr>
          <p:nvPr/>
        </p:nvCxnSpPr>
        <p:spPr>
          <a:xfrm>
            <a:off x="1582614" y="4020133"/>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8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118</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88626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79432"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88626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2479432" y="35749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886263" y="35749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2479432" y="35749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4037431" y="357494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2479432" y="357494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Connect each side to another side by an edge</a:t>
            </a:r>
          </a:p>
        </p:txBody>
      </p:sp>
      <p:cxnSp>
        <p:nvCxnSpPr>
          <p:cNvPr id="11" name="Straight Connector 10">
            <a:extLst>
              <a:ext uri="{FF2B5EF4-FFF2-40B4-BE49-F238E27FC236}">
                <a16:creationId xmlns:a16="http://schemas.microsoft.com/office/drawing/2014/main" id="{2F2FC9E0-5FCE-7AC5-AA9F-5F4990687C1E}"/>
              </a:ext>
            </a:extLst>
          </p:cNvPr>
          <p:cNvCxnSpPr>
            <a:cxnSpLocks/>
            <a:endCxn id="6" idx="1"/>
          </p:cNvCxnSpPr>
          <p:nvPr/>
        </p:nvCxnSpPr>
        <p:spPr>
          <a:xfrm>
            <a:off x="1582615" y="2571750"/>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D21BA08-EAFA-B336-BC57-F9EC7D4F4B6D}"/>
              </a:ext>
            </a:extLst>
          </p:cNvPr>
          <p:cNvCxnSpPr>
            <a:cxnSpLocks/>
            <a:endCxn id="8" idx="1"/>
          </p:cNvCxnSpPr>
          <p:nvPr/>
        </p:nvCxnSpPr>
        <p:spPr>
          <a:xfrm>
            <a:off x="1582614" y="2552699"/>
            <a:ext cx="896818" cy="145835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A319-B55C-5BF0-99C6-BEDF23B19872}"/>
              </a:ext>
            </a:extLst>
          </p:cNvPr>
          <p:cNvCxnSpPr>
            <a:cxnSpLocks/>
          </p:cNvCxnSpPr>
          <p:nvPr/>
        </p:nvCxnSpPr>
        <p:spPr>
          <a:xfrm>
            <a:off x="1582614" y="4020133"/>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D6AC6C-6E8C-6969-5789-77BCCD11C57B}"/>
              </a:ext>
            </a:extLst>
          </p:cNvPr>
          <p:cNvCxnSpPr>
            <a:cxnSpLocks/>
          </p:cNvCxnSpPr>
          <p:nvPr/>
        </p:nvCxnSpPr>
        <p:spPr>
          <a:xfrm>
            <a:off x="3140614" y="4020133"/>
            <a:ext cx="8968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247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119</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2887392"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5264838"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2887391"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5264838" y="26605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2887391"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264838"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2887390" y="382552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5264838" y="266054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Separate graph to two regions</a:t>
            </a:r>
          </a:p>
        </p:txBody>
      </p:sp>
      <p:cxnSp>
        <p:nvCxnSpPr>
          <p:cNvPr id="11" name="Straight Connector 10">
            <a:extLst>
              <a:ext uri="{FF2B5EF4-FFF2-40B4-BE49-F238E27FC236}">
                <a16:creationId xmlns:a16="http://schemas.microsoft.com/office/drawing/2014/main" id="{2F2FC9E0-5FCE-7AC5-AA9F-5F4990687C1E}"/>
              </a:ext>
            </a:extLst>
          </p:cNvPr>
          <p:cNvCxnSpPr>
            <a:cxnSpLocks/>
            <a:stCxn id="7" idx="3"/>
            <a:endCxn id="6" idx="1"/>
          </p:cNvCxnSpPr>
          <p:nvPr/>
        </p:nvCxnSpPr>
        <p:spPr>
          <a:xfrm>
            <a:off x="3548572" y="1931670"/>
            <a:ext cx="17162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D21BA08-EAFA-B336-BC57-F9EC7D4F4B6D}"/>
              </a:ext>
            </a:extLst>
          </p:cNvPr>
          <p:cNvCxnSpPr>
            <a:cxnSpLocks/>
            <a:stCxn id="7" idx="3"/>
            <a:endCxn id="8" idx="1"/>
          </p:cNvCxnSpPr>
          <p:nvPr/>
        </p:nvCxnSpPr>
        <p:spPr>
          <a:xfrm>
            <a:off x="3548572" y="1931670"/>
            <a:ext cx="1716266"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A319-B55C-5BF0-99C6-BEDF23B19872}"/>
              </a:ext>
            </a:extLst>
          </p:cNvPr>
          <p:cNvCxnSpPr>
            <a:cxnSpLocks/>
            <a:endCxn id="14" idx="1"/>
          </p:cNvCxnSpPr>
          <p:nvPr/>
        </p:nvCxnSpPr>
        <p:spPr>
          <a:xfrm flipV="1">
            <a:off x="3583742" y="3096648"/>
            <a:ext cx="1681096" cy="9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D6AC6C-6E8C-6969-5789-77BCCD11C57B}"/>
              </a:ext>
            </a:extLst>
          </p:cNvPr>
          <p:cNvCxnSpPr>
            <a:cxnSpLocks/>
            <a:stCxn id="13" idx="3"/>
            <a:endCxn id="14" idx="1"/>
          </p:cNvCxnSpPr>
          <p:nvPr/>
        </p:nvCxnSpPr>
        <p:spPr>
          <a:xfrm flipV="1">
            <a:off x="3548571" y="3096648"/>
            <a:ext cx="1716267"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50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CCD6-995D-10E3-DCE4-57DA0C9E32D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a:t>
            </a:fld>
            <a:endParaRPr lang="en"/>
          </a:p>
        </p:txBody>
      </p:sp>
      <p:sp>
        <p:nvSpPr>
          <p:cNvPr id="12" name="Google Shape;336;p36">
            <a:extLst>
              <a:ext uri="{FF2B5EF4-FFF2-40B4-BE49-F238E27FC236}">
                <a16:creationId xmlns:a16="http://schemas.microsoft.com/office/drawing/2014/main" id="{F9135B46-F2AC-E4DD-C908-C8BAC798B400}"/>
              </a:ext>
            </a:extLst>
          </p:cNvPr>
          <p:cNvSpPr txBox="1">
            <a:spLocks/>
          </p:cNvSpPr>
          <p:nvPr/>
        </p:nvSpPr>
        <p:spPr>
          <a:xfrm>
            <a:off x="485399" y="44928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can be used to re-root a tree!</a:t>
            </a:r>
          </a:p>
        </p:txBody>
      </p:sp>
      <p:sp>
        <p:nvSpPr>
          <p:cNvPr id="13" name="Google Shape;336;p36">
            <a:extLst>
              <a:ext uri="{FF2B5EF4-FFF2-40B4-BE49-F238E27FC236}">
                <a16:creationId xmlns:a16="http://schemas.microsoft.com/office/drawing/2014/main" id="{7B66613B-2D3F-421B-3E9C-2DBA8771DFFE}"/>
              </a:ext>
            </a:extLst>
          </p:cNvPr>
          <p:cNvSpPr txBox="1">
            <a:spLocks/>
          </p:cNvSpPr>
          <p:nvPr/>
        </p:nvSpPr>
        <p:spPr>
          <a:xfrm>
            <a:off x="485399" y="846099"/>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e.g. Graph BFS on a non-root tree node:</a:t>
            </a:r>
          </a:p>
        </p:txBody>
      </p:sp>
      <p:sp>
        <p:nvSpPr>
          <p:cNvPr id="14" name="Oval 13">
            <a:extLst>
              <a:ext uri="{FF2B5EF4-FFF2-40B4-BE49-F238E27FC236}">
                <a16:creationId xmlns:a16="http://schemas.microsoft.com/office/drawing/2014/main" id="{578E83C6-7D37-0713-5D37-E4D7A9868152}"/>
              </a:ext>
            </a:extLst>
          </p:cNvPr>
          <p:cNvSpPr/>
          <p:nvPr/>
        </p:nvSpPr>
        <p:spPr>
          <a:xfrm>
            <a:off x="2649728" y="1639735"/>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4ECAF36-ABDE-E11B-1005-BD4460D47062}"/>
              </a:ext>
            </a:extLst>
          </p:cNvPr>
          <p:cNvSpPr/>
          <p:nvPr/>
        </p:nvSpPr>
        <p:spPr>
          <a:xfrm>
            <a:off x="1612645" y="210693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5471845-B952-B51E-33A3-712896E96855}"/>
              </a:ext>
            </a:extLst>
          </p:cNvPr>
          <p:cNvSpPr/>
          <p:nvPr/>
        </p:nvSpPr>
        <p:spPr>
          <a:xfrm>
            <a:off x="1088137"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8ED0E662-2482-7E62-7508-3F599D607707}"/>
              </a:ext>
            </a:extLst>
          </p:cNvPr>
          <p:cNvSpPr/>
          <p:nvPr/>
        </p:nvSpPr>
        <p:spPr>
          <a:xfrm>
            <a:off x="2158238" y="2914650"/>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3513400-FEC5-F330-BFDC-63621C546521}"/>
              </a:ext>
            </a:extLst>
          </p:cNvPr>
          <p:cNvSpPr/>
          <p:nvPr/>
        </p:nvSpPr>
        <p:spPr>
          <a:xfrm>
            <a:off x="2779777" y="375285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43240AB-F307-7116-0D56-8EA88F13F6CD}"/>
              </a:ext>
            </a:extLst>
          </p:cNvPr>
          <p:cNvSpPr/>
          <p:nvPr/>
        </p:nvSpPr>
        <p:spPr>
          <a:xfrm>
            <a:off x="3522472" y="210693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AB3D7A8-556C-1D80-3AC4-4F6F1D219ABD}"/>
              </a:ext>
            </a:extLst>
          </p:cNvPr>
          <p:cNvSpPr/>
          <p:nvPr/>
        </p:nvSpPr>
        <p:spPr>
          <a:xfrm>
            <a:off x="2984753"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C1B1E0D-22DE-F121-B59E-AE09F4E8D369}"/>
              </a:ext>
            </a:extLst>
          </p:cNvPr>
          <p:cNvSpPr/>
          <p:nvPr/>
        </p:nvSpPr>
        <p:spPr>
          <a:xfrm>
            <a:off x="4003041"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78BA3789-B759-5B91-0862-81144E2BAA46}"/>
              </a:ext>
            </a:extLst>
          </p:cNvPr>
          <p:cNvCxnSpPr>
            <a:stCxn id="17" idx="7"/>
            <a:endCxn id="16" idx="3"/>
          </p:cNvCxnSpPr>
          <p:nvPr/>
        </p:nvCxnSpPr>
        <p:spPr>
          <a:xfrm flipV="1">
            <a:off x="1484886" y="2503679"/>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8D7D5-A81B-533D-70CA-BB7AEE83344A}"/>
              </a:ext>
            </a:extLst>
          </p:cNvPr>
          <p:cNvCxnSpPr>
            <a:cxnSpLocks/>
            <a:stCxn id="16" idx="7"/>
            <a:endCxn id="14" idx="2"/>
          </p:cNvCxnSpPr>
          <p:nvPr/>
        </p:nvCxnSpPr>
        <p:spPr>
          <a:xfrm flipV="1">
            <a:off x="2009394" y="1872145"/>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F9F53-05D4-9D10-1648-3F0BF01D9C21}"/>
              </a:ext>
            </a:extLst>
          </p:cNvPr>
          <p:cNvCxnSpPr>
            <a:cxnSpLocks/>
            <a:stCxn id="14" idx="6"/>
            <a:endCxn id="20" idx="1"/>
          </p:cNvCxnSpPr>
          <p:nvPr/>
        </p:nvCxnSpPr>
        <p:spPr>
          <a:xfrm>
            <a:off x="3114548" y="1872145"/>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6BBCEF-CE69-A052-F6EB-05CB4C9665A9}"/>
              </a:ext>
            </a:extLst>
          </p:cNvPr>
          <p:cNvCxnSpPr>
            <a:cxnSpLocks/>
            <a:stCxn id="21" idx="7"/>
            <a:endCxn id="20" idx="3"/>
          </p:cNvCxnSpPr>
          <p:nvPr/>
        </p:nvCxnSpPr>
        <p:spPr>
          <a:xfrm flipV="1">
            <a:off x="3381502" y="2503679"/>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16E405-866D-F94E-219D-169697842562}"/>
              </a:ext>
            </a:extLst>
          </p:cNvPr>
          <p:cNvCxnSpPr>
            <a:cxnSpLocks/>
            <a:stCxn id="20" idx="5"/>
            <a:endCxn id="22" idx="1"/>
          </p:cNvCxnSpPr>
          <p:nvPr/>
        </p:nvCxnSpPr>
        <p:spPr>
          <a:xfrm>
            <a:off x="3919221" y="2503679"/>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9B2401-89BD-E457-ACEB-DF5C19F4B6F6}"/>
              </a:ext>
            </a:extLst>
          </p:cNvPr>
          <p:cNvCxnSpPr>
            <a:cxnSpLocks/>
            <a:stCxn id="18" idx="1"/>
            <a:endCxn id="16" idx="5"/>
          </p:cNvCxnSpPr>
          <p:nvPr/>
        </p:nvCxnSpPr>
        <p:spPr>
          <a:xfrm flipH="1" flipV="1">
            <a:off x="2009394" y="2503679"/>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157BDE-1E47-A9CE-B152-C96076113E9C}"/>
              </a:ext>
            </a:extLst>
          </p:cNvPr>
          <p:cNvCxnSpPr>
            <a:cxnSpLocks/>
            <a:stCxn id="19" idx="1"/>
            <a:endCxn id="18" idx="5"/>
          </p:cNvCxnSpPr>
          <p:nvPr/>
        </p:nvCxnSpPr>
        <p:spPr>
          <a:xfrm flipH="1" flipV="1">
            <a:off x="2554987" y="3311399"/>
            <a:ext cx="292861" cy="5095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CD714808-376C-425D-E15C-00EFE2C47FB9}"/>
              </a:ext>
            </a:extLst>
          </p:cNvPr>
          <p:cNvSpPr/>
          <p:nvPr/>
        </p:nvSpPr>
        <p:spPr>
          <a:xfrm>
            <a:off x="4742181" y="2571750"/>
            <a:ext cx="464820" cy="3429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8B5B24CB-8A99-255D-9C8F-D07BF76E90E8}"/>
              </a:ext>
            </a:extLst>
          </p:cNvPr>
          <p:cNvSpPr/>
          <p:nvPr/>
        </p:nvSpPr>
        <p:spPr>
          <a:xfrm>
            <a:off x="6138928" y="1643545"/>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F1B516C4-9C04-5BB2-9A11-223EF739F541}"/>
              </a:ext>
            </a:extLst>
          </p:cNvPr>
          <p:cNvSpPr/>
          <p:nvPr/>
        </p:nvSpPr>
        <p:spPr>
          <a:xfrm>
            <a:off x="6757674" y="232791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B5103185-9ECE-3F35-9812-3F904FCCCEE0}"/>
              </a:ext>
            </a:extLst>
          </p:cNvPr>
          <p:cNvSpPr/>
          <p:nvPr/>
        </p:nvSpPr>
        <p:spPr>
          <a:xfrm>
            <a:off x="5645660" y="232791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 name="Straight Connector 5">
            <a:extLst>
              <a:ext uri="{FF2B5EF4-FFF2-40B4-BE49-F238E27FC236}">
                <a16:creationId xmlns:a16="http://schemas.microsoft.com/office/drawing/2014/main" id="{56DE9EAC-164E-E2D6-C3EB-88B2FE55B539}"/>
              </a:ext>
            </a:extLst>
          </p:cNvPr>
          <p:cNvCxnSpPr>
            <a:stCxn id="4" idx="7"/>
            <a:endCxn id="64" idx="3"/>
          </p:cNvCxnSpPr>
          <p:nvPr/>
        </p:nvCxnSpPr>
        <p:spPr>
          <a:xfrm flipV="1">
            <a:off x="6042409" y="2040294"/>
            <a:ext cx="164590" cy="355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0A29CA-27CA-18E9-4430-A05258077974}"/>
              </a:ext>
            </a:extLst>
          </p:cNvPr>
          <p:cNvCxnSpPr>
            <a:cxnSpLocks/>
            <a:stCxn id="3" idx="1"/>
            <a:endCxn id="64" idx="5"/>
          </p:cNvCxnSpPr>
          <p:nvPr/>
        </p:nvCxnSpPr>
        <p:spPr>
          <a:xfrm flipH="1" flipV="1">
            <a:off x="6535677" y="2040294"/>
            <a:ext cx="290068" cy="355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4279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120</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2887392" y="1495571"/>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5264838" y="1495571"/>
            <a:ext cx="661181" cy="872197"/>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2887391" y="1495571"/>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5264838" y="2660551"/>
            <a:ext cx="661181" cy="872197"/>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2887391" y="2660550"/>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264838" y="2660550"/>
            <a:ext cx="661181" cy="872197"/>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4D07DE44-B3CA-CC35-81B7-D7F0063753E2}"/>
              </a:ext>
            </a:extLst>
          </p:cNvPr>
          <p:cNvSpPr/>
          <p:nvPr/>
        </p:nvSpPr>
        <p:spPr>
          <a:xfrm>
            <a:off x="2887390" y="3825529"/>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30DAE343-9917-3B4D-90E8-A7999E940580}"/>
              </a:ext>
            </a:extLst>
          </p:cNvPr>
          <p:cNvSpPr/>
          <p:nvPr/>
        </p:nvSpPr>
        <p:spPr>
          <a:xfrm>
            <a:off x="5264838" y="2660549"/>
            <a:ext cx="661181" cy="872197"/>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5C9D56F1-1B7A-FB9F-3CEF-1C61183601F2}"/>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Assign ‘good’ to the region with more students</a:t>
            </a:r>
          </a:p>
        </p:txBody>
      </p:sp>
      <p:cxnSp>
        <p:nvCxnSpPr>
          <p:cNvPr id="11" name="Straight Connector 10">
            <a:extLst>
              <a:ext uri="{FF2B5EF4-FFF2-40B4-BE49-F238E27FC236}">
                <a16:creationId xmlns:a16="http://schemas.microsoft.com/office/drawing/2014/main" id="{2F2FC9E0-5FCE-7AC5-AA9F-5F4990687C1E}"/>
              </a:ext>
            </a:extLst>
          </p:cNvPr>
          <p:cNvCxnSpPr>
            <a:cxnSpLocks/>
            <a:stCxn id="7" idx="3"/>
            <a:endCxn id="6" idx="1"/>
          </p:cNvCxnSpPr>
          <p:nvPr/>
        </p:nvCxnSpPr>
        <p:spPr>
          <a:xfrm>
            <a:off x="3548572" y="1931670"/>
            <a:ext cx="17162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D21BA08-EAFA-B336-BC57-F9EC7D4F4B6D}"/>
              </a:ext>
            </a:extLst>
          </p:cNvPr>
          <p:cNvCxnSpPr>
            <a:cxnSpLocks/>
            <a:stCxn id="7" idx="3"/>
            <a:endCxn id="8" idx="1"/>
          </p:cNvCxnSpPr>
          <p:nvPr/>
        </p:nvCxnSpPr>
        <p:spPr>
          <a:xfrm>
            <a:off x="3548572" y="1931670"/>
            <a:ext cx="1716266"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A319-B55C-5BF0-99C6-BEDF23B19872}"/>
              </a:ext>
            </a:extLst>
          </p:cNvPr>
          <p:cNvCxnSpPr>
            <a:cxnSpLocks/>
            <a:endCxn id="14" idx="1"/>
          </p:cNvCxnSpPr>
          <p:nvPr/>
        </p:nvCxnSpPr>
        <p:spPr>
          <a:xfrm flipV="1">
            <a:off x="3583742" y="3096648"/>
            <a:ext cx="1681096" cy="9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D6AC6C-6E8C-6969-5789-77BCCD11C57B}"/>
              </a:ext>
            </a:extLst>
          </p:cNvPr>
          <p:cNvCxnSpPr>
            <a:cxnSpLocks/>
            <a:stCxn id="13" idx="3"/>
            <a:endCxn id="14" idx="1"/>
          </p:cNvCxnSpPr>
          <p:nvPr/>
        </p:nvCxnSpPr>
        <p:spPr>
          <a:xfrm flipV="1">
            <a:off x="3548571" y="3096648"/>
            <a:ext cx="1716267"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Google Shape;336;p36">
            <a:extLst>
              <a:ext uri="{FF2B5EF4-FFF2-40B4-BE49-F238E27FC236}">
                <a16:creationId xmlns:a16="http://schemas.microsoft.com/office/drawing/2014/main" id="{DC2C309B-FD29-7B0E-B428-FF64CCD8BEC0}"/>
              </a:ext>
            </a:extLst>
          </p:cNvPr>
          <p:cNvSpPr txBox="1">
            <a:spLocks/>
          </p:cNvSpPr>
          <p:nvPr/>
        </p:nvSpPr>
        <p:spPr>
          <a:xfrm>
            <a:off x="6661207" y="1875465"/>
            <a:ext cx="2085593"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sym typeface="Wingdings" panose="05000000000000000000" pitchFamily="2" charset="2"/>
              </a:rPr>
              <a:t>If num of even = num of odd?</a:t>
            </a:r>
          </a:p>
          <a:p>
            <a:r>
              <a:rPr lang="en-US" sz="1800" dirty="0">
                <a:latin typeface="Montserrat SemiBold" pitchFamily="2" charset="0"/>
                <a:sym typeface="Wingdings" panose="05000000000000000000" pitchFamily="2" charset="2"/>
              </a:rPr>
              <a:t>Report error (qn assumption violated)</a:t>
            </a:r>
            <a:endParaRPr lang="en-US" sz="1800" dirty="0">
              <a:latin typeface="Montserrat SemiBold" pitchFamily="2" charset="0"/>
            </a:endParaRPr>
          </a:p>
        </p:txBody>
      </p:sp>
    </p:spTree>
    <p:extLst>
      <p:ext uri="{BB962C8B-B14F-4D97-AF65-F5344CB8AC3E}">
        <p14:creationId xmlns:p14="http://schemas.microsoft.com/office/powerpoint/2010/main" val="157199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121</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88155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54273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364353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30471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56025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6221435"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0070C0"/>
                </a:highlight>
                <a:latin typeface="Montserrat SemiBold" pitchFamily="2" charset="0"/>
              </a:rPr>
              <a:t>consistent</a:t>
            </a:r>
            <a:r>
              <a:rPr lang="en-US" sz="1800" dirty="0">
                <a:latin typeface="Montserrat SemiBold" pitchFamily="2" charset="0"/>
              </a:rPr>
              <a:t>?</a:t>
            </a:r>
          </a:p>
        </p:txBody>
      </p:sp>
      <p:sp>
        <p:nvSpPr>
          <p:cNvPr id="11" name="Rectangle 10">
            <a:extLst>
              <a:ext uri="{FF2B5EF4-FFF2-40B4-BE49-F238E27FC236}">
                <a16:creationId xmlns:a16="http://schemas.microsoft.com/office/drawing/2014/main" id="{9897C35D-9FEB-3D7F-8966-9D4FDA9C2445}"/>
              </a:ext>
            </a:extLst>
          </p:cNvPr>
          <p:cNvSpPr/>
          <p:nvPr/>
        </p:nvSpPr>
        <p:spPr>
          <a:xfrm>
            <a:off x="5669280" y="3442063"/>
            <a:ext cx="2025747" cy="1701437"/>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4">
            <a:extLst>
              <a:ext uri="{FF2B5EF4-FFF2-40B4-BE49-F238E27FC236}">
                <a16:creationId xmlns:a16="http://schemas.microsoft.com/office/drawing/2014/main" id="{A5FD387C-B2F2-D2F8-9D6D-6D688ED1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836" y="3285309"/>
            <a:ext cx="1858191" cy="18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157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122</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501725"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4470008"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1501724"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470008" y="32881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470008"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4470008" y="32881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0070C0"/>
                </a:highlight>
                <a:latin typeface="Montserrat SemiBold" pitchFamily="2" charset="0"/>
              </a:rPr>
              <a:t>consistent</a:t>
            </a:r>
            <a:r>
              <a:rPr lang="en-US" sz="1800" dirty="0">
                <a:latin typeface="Montserrat SemiBold" pitchFamily="2" charset="0"/>
              </a:rPr>
              <a:t>?</a:t>
            </a:r>
          </a:p>
        </p:txBody>
      </p:sp>
      <p:cxnSp>
        <p:nvCxnSpPr>
          <p:cNvPr id="11" name="Straight Connector 10">
            <a:extLst>
              <a:ext uri="{FF2B5EF4-FFF2-40B4-BE49-F238E27FC236}">
                <a16:creationId xmlns:a16="http://schemas.microsoft.com/office/drawing/2014/main" id="{6193FF95-1DEA-7225-6E60-D43EFFAB424C}"/>
              </a:ext>
            </a:extLst>
          </p:cNvPr>
          <p:cNvCxnSpPr>
            <a:cxnSpLocks/>
            <a:endCxn id="9" idx="1"/>
          </p:cNvCxnSpPr>
          <p:nvPr/>
        </p:nvCxnSpPr>
        <p:spPr>
          <a:xfrm>
            <a:off x="2162905" y="2071468"/>
            <a:ext cx="230710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5A5977-47D1-FA77-523B-225321CF9A38}"/>
              </a:ext>
            </a:extLst>
          </p:cNvPr>
          <p:cNvCxnSpPr>
            <a:cxnSpLocks/>
            <a:endCxn id="10" idx="1"/>
          </p:cNvCxnSpPr>
          <p:nvPr/>
        </p:nvCxnSpPr>
        <p:spPr>
          <a:xfrm>
            <a:off x="2171871" y="2071467"/>
            <a:ext cx="2298137" cy="165273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14C3FE-96D4-5ABD-FEC3-E37D3C91C284}"/>
              </a:ext>
            </a:extLst>
          </p:cNvPr>
          <p:cNvCxnSpPr>
            <a:cxnSpLocks/>
            <a:stCxn id="9" idx="2"/>
            <a:endCxn id="10" idx="0"/>
          </p:cNvCxnSpPr>
          <p:nvPr/>
        </p:nvCxnSpPr>
        <p:spPr>
          <a:xfrm>
            <a:off x="4800599" y="2507566"/>
            <a:ext cx="0" cy="780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104C268-30A6-15E7-6451-E2DCE984164C}"/>
              </a:ext>
            </a:extLst>
          </p:cNvPr>
          <p:cNvSpPr/>
          <p:nvPr/>
        </p:nvSpPr>
        <p:spPr>
          <a:xfrm>
            <a:off x="5669280" y="3442063"/>
            <a:ext cx="2025747" cy="1701437"/>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4">
            <a:extLst>
              <a:ext uri="{FF2B5EF4-FFF2-40B4-BE49-F238E27FC236}">
                <a16:creationId xmlns:a16="http://schemas.microsoft.com/office/drawing/2014/main" id="{5B90511D-C3B9-E4B4-7CC4-65417667C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836" y="3285309"/>
            <a:ext cx="1858191" cy="18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1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123</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501725"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4470008"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1501724"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470008" y="32881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470008" y="1635369"/>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4470008" y="3288106"/>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0070C0"/>
                </a:highlight>
                <a:latin typeface="Montserrat SemiBold" pitchFamily="2" charset="0"/>
              </a:rPr>
              <a:t>consistent</a:t>
            </a:r>
            <a:r>
              <a:rPr lang="en-US" sz="1800" dirty="0">
                <a:latin typeface="Montserrat SemiBold" pitchFamily="2" charset="0"/>
              </a:rPr>
              <a:t>?</a:t>
            </a:r>
          </a:p>
        </p:txBody>
      </p:sp>
      <p:cxnSp>
        <p:nvCxnSpPr>
          <p:cNvPr id="11" name="Straight Connector 10">
            <a:extLst>
              <a:ext uri="{FF2B5EF4-FFF2-40B4-BE49-F238E27FC236}">
                <a16:creationId xmlns:a16="http://schemas.microsoft.com/office/drawing/2014/main" id="{6193FF95-1DEA-7225-6E60-D43EFFAB424C}"/>
              </a:ext>
            </a:extLst>
          </p:cNvPr>
          <p:cNvCxnSpPr>
            <a:cxnSpLocks/>
            <a:endCxn id="9" idx="1"/>
          </p:cNvCxnSpPr>
          <p:nvPr/>
        </p:nvCxnSpPr>
        <p:spPr>
          <a:xfrm>
            <a:off x="2162905" y="2071468"/>
            <a:ext cx="230710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5A5977-47D1-FA77-523B-225321CF9A38}"/>
              </a:ext>
            </a:extLst>
          </p:cNvPr>
          <p:cNvCxnSpPr>
            <a:cxnSpLocks/>
            <a:endCxn id="10" idx="1"/>
          </p:cNvCxnSpPr>
          <p:nvPr/>
        </p:nvCxnSpPr>
        <p:spPr>
          <a:xfrm>
            <a:off x="2171871" y="2071467"/>
            <a:ext cx="2298137" cy="165273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14C3FE-96D4-5ABD-FEC3-E37D3C91C284}"/>
              </a:ext>
            </a:extLst>
          </p:cNvPr>
          <p:cNvCxnSpPr>
            <a:cxnSpLocks/>
            <a:stCxn id="9" idx="2"/>
            <a:endCxn id="10" idx="0"/>
          </p:cNvCxnSpPr>
          <p:nvPr/>
        </p:nvCxnSpPr>
        <p:spPr>
          <a:xfrm>
            <a:off x="4800599" y="2507566"/>
            <a:ext cx="0" cy="78054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8EDDE86-9D91-88EA-D72D-4FED6ABBB93D}"/>
              </a:ext>
            </a:extLst>
          </p:cNvPr>
          <p:cNvSpPr txBox="1"/>
          <p:nvPr/>
        </p:nvSpPr>
        <p:spPr>
          <a:xfrm>
            <a:off x="5542670" y="2313060"/>
            <a:ext cx="2595490" cy="584775"/>
          </a:xfrm>
          <a:prstGeom prst="rect">
            <a:avLst/>
          </a:prstGeom>
          <a:noFill/>
        </p:spPr>
        <p:txBody>
          <a:bodyPr wrap="square" rtlCol="0">
            <a:spAutoFit/>
          </a:bodyPr>
          <a:lstStyle/>
          <a:p>
            <a:r>
              <a:rPr lang="en-US" sz="1600" dirty="0">
                <a:solidFill>
                  <a:schemeClr val="bg1"/>
                </a:solidFill>
                <a:latin typeface="Montserrat SemiBold" pitchFamily="2" charset="0"/>
              </a:rPr>
              <a:t>Not a Bipartite Graph </a:t>
            </a:r>
            <a:r>
              <a:rPr lang="en-US" sz="1600" dirty="0">
                <a:solidFill>
                  <a:schemeClr val="bg1"/>
                </a:solidFill>
                <a:latin typeface="Montserrat SemiBold" pitchFamily="2" charset="0"/>
                <a:sym typeface="Wingdings" panose="05000000000000000000" pitchFamily="2" charset="2"/>
              </a:rPr>
              <a:t> Inconsistent</a:t>
            </a:r>
            <a:endParaRPr lang="en-SG" sz="1600" dirty="0">
              <a:solidFill>
                <a:schemeClr val="bg1"/>
              </a:solidFill>
              <a:latin typeface="Montserrat SemiBold" pitchFamily="2" charset="0"/>
            </a:endParaRPr>
          </a:p>
        </p:txBody>
      </p:sp>
      <p:sp>
        <p:nvSpPr>
          <p:cNvPr id="15" name="Rectangle 14">
            <a:extLst>
              <a:ext uri="{FF2B5EF4-FFF2-40B4-BE49-F238E27FC236}">
                <a16:creationId xmlns:a16="http://schemas.microsoft.com/office/drawing/2014/main" id="{FE934AFE-0DA1-7FCC-4BDE-997DD54774F4}"/>
              </a:ext>
            </a:extLst>
          </p:cNvPr>
          <p:cNvSpPr/>
          <p:nvPr/>
        </p:nvSpPr>
        <p:spPr>
          <a:xfrm>
            <a:off x="5669280" y="3442063"/>
            <a:ext cx="2025747" cy="1701437"/>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4">
            <a:extLst>
              <a:ext uri="{FF2B5EF4-FFF2-40B4-BE49-F238E27FC236}">
                <a16:creationId xmlns:a16="http://schemas.microsoft.com/office/drawing/2014/main" id="{8C5119D0-4DD4-65E3-4687-A0A521E6A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836" y="3285309"/>
            <a:ext cx="1858191" cy="18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46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124</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88155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54273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3643533"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30471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560254"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6221435" y="21356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sp>
        <p:nvSpPr>
          <p:cNvPr id="11" name="Rectangle 10">
            <a:extLst>
              <a:ext uri="{FF2B5EF4-FFF2-40B4-BE49-F238E27FC236}">
                <a16:creationId xmlns:a16="http://schemas.microsoft.com/office/drawing/2014/main" id="{7050C3D3-1F7C-7635-BE01-92062EEDBF9A}"/>
              </a:ext>
            </a:extLst>
          </p:cNvPr>
          <p:cNvSpPr/>
          <p:nvPr/>
        </p:nvSpPr>
        <p:spPr>
          <a:xfrm>
            <a:off x="5669280" y="3442063"/>
            <a:ext cx="2025747" cy="1701437"/>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4">
            <a:extLst>
              <a:ext uri="{FF2B5EF4-FFF2-40B4-BE49-F238E27FC236}">
                <a16:creationId xmlns:a16="http://schemas.microsoft.com/office/drawing/2014/main" id="{874FF067-EDEF-07F7-F71D-567F49604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836" y="3285309"/>
            <a:ext cx="1858191" cy="185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090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125</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3256671" y="15237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86462" y="317908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157003" y="317908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679829" y="15237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679829" y="317907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cxnSp>
        <p:nvCxnSpPr>
          <p:cNvPr id="12" name="Straight Connector 11">
            <a:extLst>
              <a:ext uri="{FF2B5EF4-FFF2-40B4-BE49-F238E27FC236}">
                <a16:creationId xmlns:a16="http://schemas.microsoft.com/office/drawing/2014/main" id="{557C5C21-155E-0FC4-2A73-090545443A49}"/>
              </a:ext>
            </a:extLst>
          </p:cNvPr>
          <p:cNvCxnSpPr>
            <a:stCxn id="6" idx="0"/>
            <a:endCxn id="5" idx="2"/>
          </p:cNvCxnSpPr>
          <p:nvPr/>
        </p:nvCxnSpPr>
        <p:spPr>
          <a:xfrm flipV="1">
            <a:off x="2817053" y="2395903"/>
            <a:ext cx="770209" cy="7831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DC0CEC-D58A-B521-E29A-CB185D74F6B9}"/>
              </a:ext>
            </a:extLst>
          </p:cNvPr>
          <p:cNvCxnSpPr>
            <a:stCxn id="5" idx="2"/>
            <a:endCxn id="8" idx="0"/>
          </p:cNvCxnSpPr>
          <p:nvPr/>
        </p:nvCxnSpPr>
        <p:spPr>
          <a:xfrm>
            <a:off x="3587262" y="2395903"/>
            <a:ext cx="900332" cy="78317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022538-1658-4836-858D-2DBC6BBCF83B}"/>
              </a:ext>
            </a:extLst>
          </p:cNvPr>
          <p:cNvCxnSpPr>
            <a:stCxn id="9" idx="2"/>
            <a:endCxn id="10" idx="0"/>
          </p:cNvCxnSpPr>
          <p:nvPr/>
        </p:nvCxnSpPr>
        <p:spPr>
          <a:xfrm>
            <a:off x="6010420" y="2395903"/>
            <a:ext cx="0" cy="78317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95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126</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3256671" y="1523706"/>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86462" y="3179081"/>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157003" y="3179080"/>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679829" y="1523706"/>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679829" y="3179079"/>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cxnSp>
        <p:nvCxnSpPr>
          <p:cNvPr id="12" name="Straight Connector 11">
            <a:extLst>
              <a:ext uri="{FF2B5EF4-FFF2-40B4-BE49-F238E27FC236}">
                <a16:creationId xmlns:a16="http://schemas.microsoft.com/office/drawing/2014/main" id="{557C5C21-155E-0FC4-2A73-090545443A49}"/>
              </a:ext>
            </a:extLst>
          </p:cNvPr>
          <p:cNvCxnSpPr>
            <a:stCxn id="6" idx="0"/>
            <a:endCxn id="5" idx="2"/>
          </p:cNvCxnSpPr>
          <p:nvPr/>
        </p:nvCxnSpPr>
        <p:spPr>
          <a:xfrm flipV="1">
            <a:off x="2817053" y="2395903"/>
            <a:ext cx="770209" cy="7831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DC0CEC-D58A-B521-E29A-CB185D74F6B9}"/>
              </a:ext>
            </a:extLst>
          </p:cNvPr>
          <p:cNvCxnSpPr>
            <a:stCxn id="5" idx="2"/>
            <a:endCxn id="8" idx="0"/>
          </p:cNvCxnSpPr>
          <p:nvPr/>
        </p:nvCxnSpPr>
        <p:spPr>
          <a:xfrm>
            <a:off x="3587262" y="2395903"/>
            <a:ext cx="900332" cy="78317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022538-1658-4836-858D-2DBC6BBCF83B}"/>
              </a:ext>
            </a:extLst>
          </p:cNvPr>
          <p:cNvCxnSpPr>
            <a:stCxn id="9" idx="2"/>
            <a:endCxn id="10" idx="0"/>
          </p:cNvCxnSpPr>
          <p:nvPr/>
        </p:nvCxnSpPr>
        <p:spPr>
          <a:xfrm>
            <a:off x="6010420" y="2395903"/>
            <a:ext cx="0" cy="78317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974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127</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3256671" y="1523706"/>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2486462" y="3179081"/>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157003" y="3179080"/>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5644660" y="3179079"/>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5644660" y="1521067"/>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cxnSp>
        <p:nvCxnSpPr>
          <p:cNvPr id="12" name="Straight Connector 11">
            <a:extLst>
              <a:ext uri="{FF2B5EF4-FFF2-40B4-BE49-F238E27FC236}">
                <a16:creationId xmlns:a16="http://schemas.microsoft.com/office/drawing/2014/main" id="{557C5C21-155E-0FC4-2A73-090545443A49}"/>
              </a:ext>
            </a:extLst>
          </p:cNvPr>
          <p:cNvCxnSpPr>
            <a:stCxn id="6" idx="0"/>
            <a:endCxn id="5" idx="2"/>
          </p:cNvCxnSpPr>
          <p:nvPr/>
        </p:nvCxnSpPr>
        <p:spPr>
          <a:xfrm flipV="1">
            <a:off x="2817053" y="2395903"/>
            <a:ext cx="770209" cy="7831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DC0CEC-D58A-B521-E29A-CB185D74F6B9}"/>
              </a:ext>
            </a:extLst>
          </p:cNvPr>
          <p:cNvCxnSpPr>
            <a:stCxn id="5" idx="2"/>
            <a:endCxn id="8" idx="0"/>
          </p:cNvCxnSpPr>
          <p:nvPr/>
        </p:nvCxnSpPr>
        <p:spPr>
          <a:xfrm>
            <a:off x="3587262" y="2395903"/>
            <a:ext cx="900332" cy="78317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022538-1658-4836-858D-2DBC6BBCF83B}"/>
              </a:ext>
            </a:extLst>
          </p:cNvPr>
          <p:cNvCxnSpPr>
            <a:cxnSpLocks/>
            <a:stCxn id="9" idx="0"/>
            <a:endCxn id="10" idx="2"/>
          </p:cNvCxnSpPr>
          <p:nvPr/>
        </p:nvCxnSpPr>
        <p:spPr>
          <a:xfrm flipV="1">
            <a:off x="5975251" y="2393264"/>
            <a:ext cx="0" cy="7858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07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128</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2110154" y="2111910"/>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1339945" y="3395147"/>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3010486" y="3395146"/>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498143" y="3395145"/>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4498143" y="2109271"/>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cxnSp>
        <p:nvCxnSpPr>
          <p:cNvPr id="12" name="Straight Connector 11">
            <a:extLst>
              <a:ext uri="{FF2B5EF4-FFF2-40B4-BE49-F238E27FC236}">
                <a16:creationId xmlns:a16="http://schemas.microsoft.com/office/drawing/2014/main" id="{557C5C21-155E-0FC4-2A73-090545443A49}"/>
              </a:ext>
            </a:extLst>
          </p:cNvPr>
          <p:cNvCxnSpPr>
            <a:stCxn id="6" idx="0"/>
            <a:endCxn id="5" idx="2"/>
          </p:cNvCxnSpPr>
          <p:nvPr/>
        </p:nvCxnSpPr>
        <p:spPr>
          <a:xfrm flipV="1">
            <a:off x="1670536" y="2984107"/>
            <a:ext cx="770209" cy="4110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DC0CEC-D58A-B521-E29A-CB185D74F6B9}"/>
              </a:ext>
            </a:extLst>
          </p:cNvPr>
          <p:cNvCxnSpPr>
            <a:stCxn id="5" idx="2"/>
            <a:endCxn id="8" idx="0"/>
          </p:cNvCxnSpPr>
          <p:nvPr/>
        </p:nvCxnSpPr>
        <p:spPr>
          <a:xfrm>
            <a:off x="2440745" y="2984107"/>
            <a:ext cx="900332" cy="4110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022538-1658-4836-858D-2DBC6BBCF83B}"/>
              </a:ext>
            </a:extLst>
          </p:cNvPr>
          <p:cNvCxnSpPr>
            <a:cxnSpLocks/>
            <a:stCxn id="9" idx="0"/>
            <a:endCxn id="10" idx="2"/>
          </p:cNvCxnSpPr>
          <p:nvPr/>
        </p:nvCxnSpPr>
        <p:spPr>
          <a:xfrm flipV="1">
            <a:off x="4828734" y="2981468"/>
            <a:ext cx="0" cy="41367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Google Shape;336;p36">
            <a:extLst>
              <a:ext uri="{FF2B5EF4-FFF2-40B4-BE49-F238E27FC236}">
                <a16:creationId xmlns:a16="http://schemas.microsoft.com/office/drawing/2014/main" id="{43EDD321-7891-DBA9-3E55-4D5C5A0E4481}"/>
              </a:ext>
            </a:extLst>
          </p:cNvPr>
          <p:cNvSpPr txBox="1">
            <a:spLocks/>
          </p:cNvSpPr>
          <p:nvPr/>
        </p:nvSpPr>
        <p:spPr>
          <a:xfrm>
            <a:off x="749045" y="1128557"/>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there are more than 1 connected components, there may be more than one way to “color” the graph</a:t>
            </a:r>
          </a:p>
        </p:txBody>
      </p:sp>
    </p:spTree>
    <p:extLst>
      <p:ext uri="{BB962C8B-B14F-4D97-AF65-F5344CB8AC3E}">
        <p14:creationId xmlns:p14="http://schemas.microsoft.com/office/powerpoint/2010/main" val="251296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129</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613765" y="2109271"/>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886680" y="3392507"/>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2380746" y="3392507"/>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3815234" y="3392507"/>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4585443" y="2134644"/>
            <a:ext cx="661181" cy="87219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Is this </a:t>
            </a:r>
            <a:r>
              <a:rPr lang="en-US" sz="1800" dirty="0">
                <a:highlight>
                  <a:srgbClr val="800080"/>
                </a:highlight>
                <a:latin typeface="Montserrat SemiBold" pitchFamily="2" charset="0"/>
              </a:rPr>
              <a:t>sufficient</a:t>
            </a:r>
            <a:r>
              <a:rPr lang="en-US" sz="1800" dirty="0">
                <a:latin typeface="Montserrat SemiBold" pitchFamily="2" charset="0"/>
              </a:rPr>
              <a:t>?</a:t>
            </a:r>
          </a:p>
        </p:txBody>
      </p:sp>
      <p:cxnSp>
        <p:nvCxnSpPr>
          <p:cNvPr id="12" name="Straight Connector 11">
            <a:extLst>
              <a:ext uri="{FF2B5EF4-FFF2-40B4-BE49-F238E27FC236}">
                <a16:creationId xmlns:a16="http://schemas.microsoft.com/office/drawing/2014/main" id="{557C5C21-155E-0FC4-2A73-090545443A49}"/>
              </a:ext>
            </a:extLst>
          </p:cNvPr>
          <p:cNvCxnSpPr>
            <a:stCxn id="6" idx="0"/>
            <a:endCxn id="5" idx="2"/>
          </p:cNvCxnSpPr>
          <p:nvPr/>
        </p:nvCxnSpPr>
        <p:spPr>
          <a:xfrm flipV="1">
            <a:off x="1217271" y="2981468"/>
            <a:ext cx="727085" cy="4110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DC0CEC-D58A-B521-E29A-CB185D74F6B9}"/>
              </a:ext>
            </a:extLst>
          </p:cNvPr>
          <p:cNvCxnSpPr>
            <a:stCxn id="5" idx="2"/>
            <a:endCxn id="8" idx="0"/>
          </p:cNvCxnSpPr>
          <p:nvPr/>
        </p:nvCxnSpPr>
        <p:spPr>
          <a:xfrm>
            <a:off x="1944356" y="2981468"/>
            <a:ext cx="766981" cy="4110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022538-1658-4836-858D-2DBC6BBCF83B}"/>
              </a:ext>
            </a:extLst>
          </p:cNvPr>
          <p:cNvCxnSpPr>
            <a:cxnSpLocks/>
            <a:stCxn id="9" idx="0"/>
            <a:endCxn id="10" idx="2"/>
          </p:cNvCxnSpPr>
          <p:nvPr/>
        </p:nvCxnSpPr>
        <p:spPr>
          <a:xfrm flipV="1">
            <a:off x="4145825" y="3006841"/>
            <a:ext cx="770209" cy="38566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Google Shape;336;p36">
            <a:extLst>
              <a:ext uri="{FF2B5EF4-FFF2-40B4-BE49-F238E27FC236}">
                <a16:creationId xmlns:a16="http://schemas.microsoft.com/office/drawing/2014/main" id="{43EDD321-7891-DBA9-3E55-4D5C5A0E4481}"/>
              </a:ext>
            </a:extLst>
          </p:cNvPr>
          <p:cNvSpPr txBox="1">
            <a:spLocks/>
          </p:cNvSpPr>
          <p:nvPr/>
        </p:nvSpPr>
        <p:spPr>
          <a:xfrm>
            <a:off x="749045" y="1128557"/>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Does this imply unconnected -&gt; insufficient?</a:t>
            </a:r>
          </a:p>
        </p:txBody>
      </p:sp>
      <p:sp>
        <p:nvSpPr>
          <p:cNvPr id="7" name="Google Shape;336;p36">
            <a:extLst>
              <a:ext uri="{FF2B5EF4-FFF2-40B4-BE49-F238E27FC236}">
                <a16:creationId xmlns:a16="http://schemas.microsoft.com/office/drawing/2014/main" id="{8962A066-7DF3-EA8D-A515-32D3A47912AF}"/>
              </a:ext>
            </a:extLst>
          </p:cNvPr>
          <p:cNvSpPr txBox="1">
            <a:spLocks/>
          </p:cNvSpPr>
          <p:nvPr/>
        </p:nvSpPr>
        <p:spPr>
          <a:xfrm>
            <a:off x="6769660" y="1186713"/>
            <a:ext cx="721310" cy="3759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No!</a:t>
            </a:r>
          </a:p>
        </p:txBody>
      </p:sp>
      <p:sp>
        <p:nvSpPr>
          <p:cNvPr id="11" name="Rectangle 10">
            <a:extLst>
              <a:ext uri="{FF2B5EF4-FFF2-40B4-BE49-F238E27FC236}">
                <a16:creationId xmlns:a16="http://schemas.microsoft.com/office/drawing/2014/main" id="{252C8BBF-E522-D753-A429-CE11172FF4CC}"/>
              </a:ext>
            </a:extLst>
          </p:cNvPr>
          <p:cNvSpPr/>
          <p:nvPr/>
        </p:nvSpPr>
        <p:spPr>
          <a:xfrm>
            <a:off x="5351128" y="3392507"/>
            <a:ext cx="661181" cy="87219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F</a:t>
            </a:r>
            <a:endParaRPr lang="en-SG" sz="2400" dirty="0">
              <a:latin typeface="Montserrat SemiBold" pitchFamily="2" charset="0"/>
              <a:cs typeface="Mongolian Baiti" panose="03000500000000000000" pitchFamily="66" charset="0"/>
            </a:endParaRPr>
          </a:p>
        </p:txBody>
      </p:sp>
      <p:cxnSp>
        <p:nvCxnSpPr>
          <p:cNvPr id="13" name="Straight Connector 12">
            <a:extLst>
              <a:ext uri="{FF2B5EF4-FFF2-40B4-BE49-F238E27FC236}">
                <a16:creationId xmlns:a16="http://schemas.microsoft.com/office/drawing/2014/main" id="{555FED20-1F22-9E69-AD7E-2573000D6367}"/>
              </a:ext>
            </a:extLst>
          </p:cNvPr>
          <p:cNvCxnSpPr>
            <a:cxnSpLocks/>
            <a:stCxn id="11" idx="0"/>
            <a:endCxn id="10" idx="2"/>
          </p:cNvCxnSpPr>
          <p:nvPr/>
        </p:nvCxnSpPr>
        <p:spPr>
          <a:xfrm flipH="1" flipV="1">
            <a:off x="4916034" y="3006841"/>
            <a:ext cx="765685" cy="38566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Google Shape;336;p36">
            <a:extLst>
              <a:ext uri="{FF2B5EF4-FFF2-40B4-BE49-F238E27FC236}">
                <a16:creationId xmlns:a16="http://schemas.microsoft.com/office/drawing/2014/main" id="{041FD8BB-8997-B24B-3EE2-CE4ABC171885}"/>
              </a:ext>
            </a:extLst>
          </p:cNvPr>
          <p:cNvSpPr txBox="1">
            <a:spLocks/>
          </p:cNvSpPr>
          <p:nvPr/>
        </p:nvSpPr>
        <p:spPr>
          <a:xfrm>
            <a:off x="6529713" y="2377909"/>
            <a:ext cx="2001043" cy="125786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In this arrangement, there is only one solution!</a:t>
            </a:r>
          </a:p>
        </p:txBody>
      </p:sp>
    </p:spTree>
    <p:extLst>
      <p:ext uri="{BB962C8B-B14F-4D97-AF65-F5344CB8AC3E}">
        <p14:creationId xmlns:p14="http://schemas.microsoft.com/office/powerpoint/2010/main" val="374785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3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7" grpId="0" animBg="1"/>
      <p:bldP spid="1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CCD6-995D-10E3-DCE4-57DA0C9E32D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a:t>
            </a:fld>
            <a:endParaRPr lang="en"/>
          </a:p>
        </p:txBody>
      </p:sp>
      <p:sp>
        <p:nvSpPr>
          <p:cNvPr id="12" name="Google Shape;336;p36">
            <a:extLst>
              <a:ext uri="{FF2B5EF4-FFF2-40B4-BE49-F238E27FC236}">
                <a16:creationId xmlns:a16="http://schemas.microsoft.com/office/drawing/2014/main" id="{F9135B46-F2AC-E4DD-C908-C8BAC798B400}"/>
              </a:ext>
            </a:extLst>
          </p:cNvPr>
          <p:cNvSpPr txBox="1">
            <a:spLocks/>
          </p:cNvSpPr>
          <p:nvPr/>
        </p:nvSpPr>
        <p:spPr>
          <a:xfrm>
            <a:off x="485399" y="44928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can be used to re-root a tree!</a:t>
            </a:r>
          </a:p>
        </p:txBody>
      </p:sp>
      <p:sp>
        <p:nvSpPr>
          <p:cNvPr id="13" name="Google Shape;336;p36">
            <a:extLst>
              <a:ext uri="{FF2B5EF4-FFF2-40B4-BE49-F238E27FC236}">
                <a16:creationId xmlns:a16="http://schemas.microsoft.com/office/drawing/2014/main" id="{7B66613B-2D3F-421B-3E9C-2DBA8771DFFE}"/>
              </a:ext>
            </a:extLst>
          </p:cNvPr>
          <p:cNvSpPr txBox="1">
            <a:spLocks/>
          </p:cNvSpPr>
          <p:nvPr/>
        </p:nvSpPr>
        <p:spPr>
          <a:xfrm>
            <a:off x="485399" y="846099"/>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e.g. Graph BFS on a non-root tree node:</a:t>
            </a:r>
          </a:p>
        </p:txBody>
      </p:sp>
      <p:sp>
        <p:nvSpPr>
          <p:cNvPr id="14" name="Oval 13">
            <a:extLst>
              <a:ext uri="{FF2B5EF4-FFF2-40B4-BE49-F238E27FC236}">
                <a16:creationId xmlns:a16="http://schemas.microsoft.com/office/drawing/2014/main" id="{578E83C6-7D37-0713-5D37-E4D7A9868152}"/>
              </a:ext>
            </a:extLst>
          </p:cNvPr>
          <p:cNvSpPr/>
          <p:nvPr/>
        </p:nvSpPr>
        <p:spPr>
          <a:xfrm>
            <a:off x="2649728" y="1639735"/>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4ECAF36-ABDE-E11B-1005-BD4460D47062}"/>
              </a:ext>
            </a:extLst>
          </p:cNvPr>
          <p:cNvSpPr/>
          <p:nvPr/>
        </p:nvSpPr>
        <p:spPr>
          <a:xfrm>
            <a:off x="1612645" y="210693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5471845-B952-B51E-33A3-712896E96855}"/>
              </a:ext>
            </a:extLst>
          </p:cNvPr>
          <p:cNvSpPr/>
          <p:nvPr/>
        </p:nvSpPr>
        <p:spPr>
          <a:xfrm>
            <a:off x="1088137" y="291465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8ED0E662-2482-7E62-7508-3F599D607707}"/>
              </a:ext>
            </a:extLst>
          </p:cNvPr>
          <p:cNvSpPr/>
          <p:nvPr/>
        </p:nvSpPr>
        <p:spPr>
          <a:xfrm>
            <a:off x="2158238" y="2914650"/>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3513400-FEC5-F330-BFDC-63621C546521}"/>
              </a:ext>
            </a:extLst>
          </p:cNvPr>
          <p:cNvSpPr/>
          <p:nvPr/>
        </p:nvSpPr>
        <p:spPr>
          <a:xfrm>
            <a:off x="2779777" y="375285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43240AB-F307-7116-0D56-8EA88F13F6CD}"/>
              </a:ext>
            </a:extLst>
          </p:cNvPr>
          <p:cNvSpPr/>
          <p:nvPr/>
        </p:nvSpPr>
        <p:spPr>
          <a:xfrm>
            <a:off x="3522472" y="210693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AB3D7A8-556C-1D80-3AC4-4F6F1D219ABD}"/>
              </a:ext>
            </a:extLst>
          </p:cNvPr>
          <p:cNvSpPr/>
          <p:nvPr/>
        </p:nvSpPr>
        <p:spPr>
          <a:xfrm>
            <a:off x="2984753"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C1B1E0D-22DE-F121-B59E-AE09F4E8D369}"/>
              </a:ext>
            </a:extLst>
          </p:cNvPr>
          <p:cNvSpPr/>
          <p:nvPr/>
        </p:nvSpPr>
        <p:spPr>
          <a:xfrm>
            <a:off x="4003041"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78BA3789-B759-5B91-0862-81144E2BAA46}"/>
              </a:ext>
            </a:extLst>
          </p:cNvPr>
          <p:cNvCxnSpPr>
            <a:stCxn id="17" idx="7"/>
            <a:endCxn id="16" idx="3"/>
          </p:cNvCxnSpPr>
          <p:nvPr/>
        </p:nvCxnSpPr>
        <p:spPr>
          <a:xfrm flipV="1">
            <a:off x="1484886" y="2503679"/>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8D7D5-A81B-533D-70CA-BB7AEE83344A}"/>
              </a:ext>
            </a:extLst>
          </p:cNvPr>
          <p:cNvCxnSpPr>
            <a:cxnSpLocks/>
            <a:stCxn id="16" idx="7"/>
            <a:endCxn id="14" idx="2"/>
          </p:cNvCxnSpPr>
          <p:nvPr/>
        </p:nvCxnSpPr>
        <p:spPr>
          <a:xfrm flipV="1">
            <a:off x="2009394" y="1872145"/>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F9F53-05D4-9D10-1648-3F0BF01D9C21}"/>
              </a:ext>
            </a:extLst>
          </p:cNvPr>
          <p:cNvCxnSpPr>
            <a:cxnSpLocks/>
            <a:stCxn id="14" idx="6"/>
            <a:endCxn id="20" idx="1"/>
          </p:cNvCxnSpPr>
          <p:nvPr/>
        </p:nvCxnSpPr>
        <p:spPr>
          <a:xfrm>
            <a:off x="3114548" y="1872145"/>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6BBCEF-CE69-A052-F6EB-05CB4C9665A9}"/>
              </a:ext>
            </a:extLst>
          </p:cNvPr>
          <p:cNvCxnSpPr>
            <a:cxnSpLocks/>
            <a:stCxn id="21" idx="7"/>
            <a:endCxn id="20" idx="3"/>
          </p:cNvCxnSpPr>
          <p:nvPr/>
        </p:nvCxnSpPr>
        <p:spPr>
          <a:xfrm flipV="1">
            <a:off x="3381502" y="2503679"/>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16E405-866D-F94E-219D-169697842562}"/>
              </a:ext>
            </a:extLst>
          </p:cNvPr>
          <p:cNvCxnSpPr>
            <a:cxnSpLocks/>
            <a:stCxn id="20" idx="5"/>
            <a:endCxn id="22" idx="1"/>
          </p:cNvCxnSpPr>
          <p:nvPr/>
        </p:nvCxnSpPr>
        <p:spPr>
          <a:xfrm>
            <a:off x="3919221" y="2503679"/>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9B2401-89BD-E457-ACEB-DF5C19F4B6F6}"/>
              </a:ext>
            </a:extLst>
          </p:cNvPr>
          <p:cNvCxnSpPr>
            <a:cxnSpLocks/>
            <a:stCxn id="18" idx="1"/>
            <a:endCxn id="16" idx="5"/>
          </p:cNvCxnSpPr>
          <p:nvPr/>
        </p:nvCxnSpPr>
        <p:spPr>
          <a:xfrm flipH="1" flipV="1">
            <a:off x="2009394" y="2503679"/>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157BDE-1E47-A9CE-B152-C96076113E9C}"/>
              </a:ext>
            </a:extLst>
          </p:cNvPr>
          <p:cNvCxnSpPr>
            <a:cxnSpLocks/>
            <a:stCxn id="19" idx="1"/>
            <a:endCxn id="18" idx="5"/>
          </p:cNvCxnSpPr>
          <p:nvPr/>
        </p:nvCxnSpPr>
        <p:spPr>
          <a:xfrm flipH="1" flipV="1">
            <a:off x="2554987" y="3311399"/>
            <a:ext cx="292861" cy="5095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CD714808-376C-425D-E15C-00EFE2C47FB9}"/>
              </a:ext>
            </a:extLst>
          </p:cNvPr>
          <p:cNvSpPr/>
          <p:nvPr/>
        </p:nvSpPr>
        <p:spPr>
          <a:xfrm>
            <a:off x="4742181" y="2571750"/>
            <a:ext cx="464820" cy="3429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8B5B24CB-8A99-255D-9C8F-D07BF76E90E8}"/>
              </a:ext>
            </a:extLst>
          </p:cNvPr>
          <p:cNvSpPr/>
          <p:nvPr/>
        </p:nvSpPr>
        <p:spPr>
          <a:xfrm>
            <a:off x="6138928" y="1643545"/>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F1B516C4-9C04-5BB2-9A11-223EF739F541}"/>
              </a:ext>
            </a:extLst>
          </p:cNvPr>
          <p:cNvSpPr/>
          <p:nvPr/>
        </p:nvSpPr>
        <p:spPr>
          <a:xfrm>
            <a:off x="6757674" y="232791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B5103185-9ECE-3F35-9812-3F904FCCCEE0}"/>
              </a:ext>
            </a:extLst>
          </p:cNvPr>
          <p:cNvSpPr/>
          <p:nvPr/>
        </p:nvSpPr>
        <p:spPr>
          <a:xfrm>
            <a:off x="5645660" y="232791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 name="Straight Connector 5">
            <a:extLst>
              <a:ext uri="{FF2B5EF4-FFF2-40B4-BE49-F238E27FC236}">
                <a16:creationId xmlns:a16="http://schemas.microsoft.com/office/drawing/2014/main" id="{56DE9EAC-164E-E2D6-C3EB-88B2FE55B539}"/>
              </a:ext>
            </a:extLst>
          </p:cNvPr>
          <p:cNvCxnSpPr>
            <a:stCxn id="4" idx="7"/>
            <a:endCxn id="64" idx="3"/>
          </p:cNvCxnSpPr>
          <p:nvPr/>
        </p:nvCxnSpPr>
        <p:spPr>
          <a:xfrm flipV="1">
            <a:off x="6042409" y="2040294"/>
            <a:ext cx="164590" cy="355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0A29CA-27CA-18E9-4430-A05258077974}"/>
              </a:ext>
            </a:extLst>
          </p:cNvPr>
          <p:cNvCxnSpPr>
            <a:cxnSpLocks/>
            <a:stCxn id="3" idx="1"/>
            <a:endCxn id="64" idx="5"/>
          </p:cNvCxnSpPr>
          <p:nvPr/>
        </p:nvCxnSpPr>
        <p:spPr>
          <a:xfrm flipH="1" flipV="1">
            <a:off x="6535677" y="2040294"/>
            <a:ext cx="290068" cy="355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77EEA0A-EF8A-DC52-3BD3-CDC661898A76}"/>
              </a:ext>
            </a:extLst>
          </p:cNvPr>
          <p:cNvSpPr/>
          <p:nvPr/>
        </p:nvSpPr>
        <p:spPr>
          <a:xfrm>
            <a:off x="7259323" y="314706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CE0544C3-E23B-3F72-9B74-4F8519EE0358}"/>
              </a:ext>
            </a:extLst>
          </p:cNvPr>
          <p:cNvSpPr/>
          <p:nvPr/>
        </p:nvSpPr>
        <p:spPr>
          <a:xfrm>
            <a:off x="6241035" y="3154171"/>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C7EF51A7-6A95-D1EA-2E14-794DDA78C5E4}"/>
              </a:ext>
            </a:extLst>
          </p:cNvPr>
          <p:cNvCxnSpPr>
            <a:stCxn id="8" idx="7"/>
          </p:cNvCxnSpPr>
          <p:nvPr/>
        </p:nvCxnSpPr>
        <p:spPr>
          <a:xfrm flipV="1">
            <a:off x="6637784" y="2743200"/>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27DFDC-C15E-028F-E641-04F625F5E4B4}"/>
              </a:ext>
            </a:extLst>
          </p:cNvPr>
          <p:cNvCxnSpPr>
            <a:cxnSpLocks/>
            <a:stCxn id="3" idx="5"/>
            <a:endCxn id="5" idx="1"/>
          </p:cNvCxnSpPr>
          <p:nvPr/>
        </p:nvCxnSpPr>
        <p:spPr>
          <a:xfrm>
            <a:off x="7154423" y="2724659"/>
            <a:ext cx="172971" cy="49047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47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130</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When is a graph insufficient?</a:t>
            </a:r>
          </a:p>
        </p:txBody>
      </p:sp>
      <p:sp>
        <p:nvSpPr>
          <p:cNvPr id="3" name="Google Shape;336;p36">
            <a:extLst>
              <a:ext uri="{FF2B5EF4-FFF2-40B4-BE49-F238E27FC236}">
                <a16:creationId xmlns:a16="http://schemas.microsoft.com/office/drawing/2014/main" id="{43EDD321-7891-DBA9-3E55-4D5C5A0E4481}"/>
              </a:ext>
            </a:extLst>
          </p:cNvPr>
          <p:cNvSpPr txBox="1">
            <a:spLocks/>
          </p:cNvSpPr>
          <p:nvPr/>
        </p:nvSpPr>
        <p:spPr>
          <a:xfrm>
            <a:off x="749045" y="1128557"/>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Consider cases (all CCs assumed bipartite, else inconsistent):</a:t>
            </a:r>
          </a:p>
        </p:txBody>
      </p:sp>
      <p:sp>
        <p:nvSpPr>
          <p:cNvPr id="24" name="Google Shape;336;p36">
            <a:extLst>
              <a:ext uri="{FF2B5EF4-FFF2-40B4-BE49-F238E27FC236}">
                <a16:creationId xmlns:a16="http://schemas.microsoft.com/office/drawing/2014/main" id="{041FD8BB-8997-B24B-3EE2-CE4ABC171885}"/>
              </a:ext>
            </a:extLst>
          </p:cNvPr>
          <p:cNvSpPr txBox="1">
            <a:spLocks/>
          </p:cNvSpPr>
          <p:nvPr/>
        </p:nvSpPr>
        <p:spPr>
          <a:xfrm>
            <a:off x="1338836" y="1708085"/>
            <a:ext cx="961257" cy="49230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1 CC</a:t>
            </a:r>
          </a:p>
        </p:txBody>
      </p:sp>
      <p:sp>
        <p:nvSpPr>
          <p:cNvPr id="15" name="Google Shape;336;p36">
            <a:extLst>
              <a:ext uri="{FF2B5EF4-FFF2-40B4-BE49-F238E27FC236}">
                <a16:creationId xmlns:a16="http://schemas.microsoft.com/office/drawing/2014/main" id="{D138686C-AA07-F6BD-5DE0-9D93D20C37C1}"/>
              </a:ext>
            </a:extLst>
          </p:cNvPr>
          <p:cNvSpPr txBox="1">
            <a:spLocks/>
          </p:cNvSpPr>
          <p:nvPr/>
        </p:nvSpPr>
        <p:spPr>
          <a:xfrm>
            <a:off x="4091370" y="1705171"/>
            <a:ext cx="961257" cy="49230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2 CC</a:t>
            </a:r>
          </a:p>
        </p:txBody>
      </p:sp>
      <p:sp>
        <p:nvSpPr>
          <p:cNvPr id="17" name="Google Shape;336;p36">
            <a:extLst>
              <a:ext uri="{FF2B5EF4-FFF2-40B4-BE49-F238E27FC236}">
                <a16:creationId xmlns:a16="http://schemas.microsoft.com/office/drawing/2014/main" id="{EE63E2D6-804F-933F-A47A-16EFCEA3D5BA}"/>
              </a:ext>
            </a:extLst>
          </p:cNvPr>
          <p:cNvSpPr txBox="1">
            <a:spLocks/>
          </p:cNvSpPr>
          <p:nvPr/>
        </p:nvSpPr>
        <p:spPr>
          <a:xfrm>
            <a:off x="6843907" y="1705171"/>
            <a:ext cx="961257" cy="49230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3 CC</a:t>
            </a:r>
          </a:p>
        </p:txBody>
      </p:sp>
      <p:sp>
        <p:nvSpPr>
          <p:cNvPr id="19" name="Google Shape;336;p36">
            <a:extLst>
              <a:ext uri="{FF2B5EF4-FFF2-40B4-BE49-F238E27FC236}">
                <a16:creationId xmlns:a16="http://schemas.microsoft.com/office/drawing/2014/main" id="{910D1383-DA5F-ABB9-99F3-63ADB3CA3B3B}"/>
              </a:ext>
            </a:extLst>
          </p:cNvPr>
          <p:cNvSpPr txBox="1">
            <a:spLocks/>
          </p:cNvSpPr>
          <p:nvPr/>
        </p:nvSpPr>
        <p:spPr>
          <a:xfrm>
            <a:off x="597056" y="2366189"/>
            <a:ext cx="2444819" cy="20289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Equal partitions:</a:t>
            </a:r>
          </a:p>
          <a:p>
            <a:r>
              <a:rPr lang="en-US" sz="1800" dirty="0">
                <a:latin typeface="Montserrat SemiBold" pitchFamily="2" charset="0"/>
              </a:rPr>
              <a:t>Error. Good != bad</a:t>
            </a:r>
          </a:p>
          <a:p>
            <a:endParaRPr lang="en-US" sz="1800" dirty="0">
              <a:latin typeface="Montserrat SemiBold" pitchFamily="2" charset="0"/>
            </a:endParaRPr>
          </a:p>
          <a:p>
            <a:r>
              <a:rPr lang="en-US" sz="1800" dirty="0">
                <a:latin typeface="Montserrat SemiBold" pitchFamily="2" charset="0"/>
              </a:rPr>
              <a:t>Unequal partitions: Valid! Select larger as ‘good’</a:t>
            </a:r>
          </a:p>
        </p:txBody>
      </p:sp>
      <p:pic>
        <p:nvPicPr>
          <p:cNvPr id="2050" name="Picture 2">
            <a:extLst>
              <a:ext uri="{FF2B5EF4-FFF2-40B4-BE49-F238E27FC236}">
                <a16:creationId xmlns:a16="http://schemas.microsoft.com/office/drawing/2014/main" id="{9754A709-4D5D-6369-D20C-50E0FB948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351" y="2366189"/>
            <a:ext cx="1900620" cy="190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712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15" grpId="0" animBg="1"/>
      <p:bldP spid="17" grpId="0" animBg="1"/>
      <p:bldP spid="1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131</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Analysis:</a:t>
            </a:r>
          </a:p>
        </p:txBody>
      </p:sp>
      <p:sp>
        <p:nvSpPr>
          <p:cNvPr id="17" name="Google Shape;336;p36">
            <a:extLst>
              <a:ext uri="{FF2B5EF4-FFF2-40B4-BE49-F238E27FC236}">
                <a16:creationId xmlns:a16="http://schemas.microsoft.com/office/drawing/2014/main" id="{EE63E2D6-804F-933F-A47A-16EFCEA3D5BA}"/>
              </a:ext>
            </a:extLst>
          </p:cNvPr>
          <p:cNvSpPr txBox="1">
            <a:spLocks/>
          </p:cNvSpPr>
          <p:nvPr/>
        </p:nvSpPr>
        <p:spPr>
          <a:xfrm>
            <a:off x="749045" y="2325598"/>
            <a:ext cx="961257" cy="49230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2 CC</a:t>
            </a:r>
          </a:p>
        </p:txBody>
      </p:sp>
      <mc:AlternateContent xmlns:mc="http://schemas.openxmlformats.org/markup-compatibility/2006" xmlns:a14="http://schemas.microsoft.com/office/drawing/2010/main">
        <mc:Choice Requires="a14">
          <p:sp>
            <p:nvSpPr>
              <p:cNvPr id="21" name="Google Shape;336;p36">
                <a:extLst>
                  <a:ext uri="{FF2B5EF4-FFF2-40B4-BE49-F238E27FC236}">
                    <a16:creationId xmlns:a16="http://schemas.microsoft.com/office/drawing/2014/main" id="{1E0BFC83-64DF-E78C-D1E6-0207EA6392DF}"/>
                  </a:ext>
                </a:extLst>
              </p:cNvPr>
              <p:cNvSpPr txBox="1">
                <a:spLocks/>
              </p:cNvSpPr>
              <p:nvPr/>
            </p:nvSpPr>
            <p:spPr>
              <a:xfrm>
                <a:off x="2092136" y="1305909"/>
                <a:ext cx="6380314" cy="2531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Label them </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e>
                    </m:d>
                  </m:oMath>
                </a14:m>
                <a:r>
                  <a:rPr lang="en-US" sz="1800" dirty="0">
                    <a:latin typeface="Montserrat SemiBold" pitchFamily="2" charset="0"/>
                  </a:rPr>
                  <a:t> and the differences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oMath>
                </a14:m>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If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&gt;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oMath>
                </a14:m>
                <a:r>
                  <a:rPr lang="en-US" sz="1800" dirty="0">
                    <a:latin typeface="Montserrat SemiBold" pitchFamily="2" charset="0"/>
                  </a:rPr>
                  <a:t>:</a:t>
                </a:r>
                <a:endParaRPr lang="en-US" sz="1800" b="0" i="1" dirty="0">
                  <a:latin typeface="Cambria Math" panose="02040503050406030204" pitchFamily="18" charset="0"/>
                </a:endParaRPr>
              </a:p>
              <a:p>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𝑦</m:t>
                        </m:r>
                      </m:e>
                    </m:d>
                  </m:oMath>
                </a14:m>
                <a:r>
                  <a:rPr lang="en-US" sz="1800" dirty="0">
                    <a:latin typeface="Montserrat SemiBold" pitchFamily="2" charset="0"/>
                  </a:rPr>
                  <a:t> are both valid. </a:t>
                </a:r>
                <a:r>
                  <a:rPr lang="en-US" sz="1800" u="sng" dirty="0">
                    <a:latin typeface="Montserrat SemiBold" pitchFamily="2" charset="0"/>
                  </a:rPr>
                  <a:t>This is insufficient.</a:t>
                </a:r>
                <a:endParaRPr lang="en-US" sz="1800" dirty="0">
                  <a:latin typeface="Montserrat SemiBold" pitchFamily="2" charset="0"/>
                </a:endParaRPr>
              </a:p>
              <a:p>
                <a:r>
                  <a:rPr lang="en-US" sz="1800" dirty="0">
                    <a:latin typeface="Montserrat SemiBold" pitchFamily="2" charset="0"/>
                  </a:rPr>
                  <a:t>(</a:t>
                </a:r>
                <a14:m>
                  <m:oMath xmlns:m="http://schemas.openxmlformats.org/officeDocument/2006/math">
                    <m:r>
                      <a:rPr lang="en-US" sz="1800" b="0" i="1" smtClean="0">
                        <a:latin typeface="Cambria Math" panose="02040503050406030204" pitchFamily="18" charset="0"/>
                      </a:rPr>
                      <m:t>𝑑</m:t>
                    </m:r>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oMath>
                </a14:m>
                <a:r>
                  <a:rPr lang="en-US" sz="1800" dirty="0">
                    <a:latin typeface="Montserrat SemiBold" pitchFamily="2" charset="0"/>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&gt;0</m:t>
                    </m:r>
                  </m:oMath>
                </a14:m>
                <a:r>
                  <a:rPr lang="en-US" sz="1800" dirty="0">
                    <a:latin typeface="Montserrat SemiBold" pitchFamily="2" charset="0"/>
                  </a:rPr>
                  <a:t>.)</a:t>
                </a:r>
              </a:p>
              <a:p>
                <a:endParaRPr lang="en-US" sz="1800" dirty="0">
                  <a:latin typeface="Montserrat SemiBold" pitchFamily="2" charset="0"/>
                </a:endParaRPr>
              </a:p>
              <a:p>
                <a:r>
                  <a:rPr lang="en-US" sz="1800" dirty="0">
                    <a:latin typeface="Montserrat SemiBold" pitchFamily="2" charset="0"/>
                  </a:rPr>
                  <a:t>If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oMath>
                </a14:m>
                <a:r>
                  <a:rPr lang="en-US" sz="1800" dirty="0">
                    <a:latin typeface="Montserrat SemiBold" pitchFamily="2" charset="0"/>
                  </a:rPr>
                  <a:t>:</a:t>
                </a:r>
              </a:p>
              <a:p>
                <a:r>
                  <a:rPr lang="en-US" sz="1800" dirty="0">
                    <a:latin typeface="Montserrat SemiBold" pitchFamily="2" charset="0"/>
                  </a:rPr>
                  <a:t>Only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e>
                    </m:d>
                  </m:oMath>
                </a14:m>
                <a:r>
                  <a:rPr lang="en-US" sz="1800" dirty="0">
                    <a:latin typeface="Montserrat SemiBold" pitchFamily="2" charset="0"/>
                  </a:rPr>
                  <a:t> is valid! </a:t>
                </a:r>
                <a:r>
                  <a:rPr lang="en-US" sz="1800" u="sng" dirty="0">
                    <a:latin typeface="Montserrat SemiBold" pitchFamily="2" charset="0"/>
                  </a:rPr>
                  <a:t>This is sufficient.</a:t>
                </a:r>
              </a:p>
            </p:txBody>
          </p:sp>
        </mc:Choice>
        <mc:Fallback xmlns="">
          <p:sp>
            <p:nvSpPr>
              <p:cNvPr id="21" name="Google Shape;336;p36">
                <a:extLst>
                  <a:ext uri="{FF2B5EF4-FFF2-40B4-BE49-F238E27FC236}">
                    <a16:creationId xmlns:a16="http://schemas.microsoft.com/office/drawing/2014/main" id="{1E0BFC83-64DF-E78C-D1E6-0207EA6392DF}"/>
                  </a:ext>
                </a:extLst>
              </p:cNvPr>
              <p:cNvSpPr txBox="1">
                <a:spLocks noRot="1" noChangeAspect="1" noMove="1" noResize="1" noEditPoints="1" noAdjustHandles="1" noChangeArrowheads="1" noChangeShapeType="1" noTextEdit="1"/>
              </p:cNvSpPr>
              <p:nvPr/>
            </p:nvSpPr>
            <p:spPr>
              <a:xfrm>
                <a:off x="2092136" y="1305909"/>
                <a:ext cx="6380314" cy="2531682"/>
              </a:xfrm>
              <a:prstGeom prst="rect">
                <a:avLst/>
              </a:prstGeom>
              <a:blipFill>
                <a:blip r:embed="rId2"/>
                <a:stretch>
                  <a:fillRect l="-764"/>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386477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132</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Analysis:</a:t>
            </a:r>
          </a:p>
        </p:txBody>
      </p:sp>
      <p:sp>
        <p:nvSpPr>
          <p:cNvPr id="17" name="Google Shape;336;p36">
            <a:extLst>
              <a:ext uri="{FF2B5EF4-FFF2-40B4-BE49-F238E27FC236}">
                <a16:creationId xmlns:a16="http://schemas.microsoft.com/office/drawing/2014/main" id="{EE63E2D6-804F-933F-A47A-16EFCEA3D5BA}"/>
              </a:ext>
            </a:extLst>
          </p:cNvPr>
          <p:cNvSpPr txBox="1">
            <a:spLocks/>
          </p:cNvSpPr>
          <p:nvPr/>
        </p:nvSpPr>
        <p:spPr>
          <a:xfrm>
            <a:off x="749045" y="2256641"/>
            <a:ext cx="961257" cy="49230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3 CC</a:t>
            </a:r>
          </a:p>
        </p:txBody>
      </p:sp>
      <mc:AlternateContent xmlns:mc="http://schemas.openxmlformats.org/markup-compatibility/2006" xmlns:a14="http://schemas.microsoft.com/office/drawing/2010/main">
        <mc:Choice Requires="a14">
          <p:sp>
            <p:nvSpPr>
              <p:cNvPr id="21" name="Google Shape;336;p36">
                <a:extLst>
                  <a:ext uri="{FF2B5EF4-FFF2-40B4-BE49-F238E27FC236}">
                    <a16:creationId xmlns:a16="http://schemas.microsoft.com/office/drawing/2014/main" id="{1E0BFC83-64DF-E78C-D1E6-0207EA6392DF}"/>
                  </a:ext>
                </a:extLst>
              </p:cNvPr>
              <p:cNvSpPr txBox="1">
                <a:spLocks/>
              </p:cNvSpPr>
              <p:nvPr/>
            </p:nvSpPr>
            <p:spPr>
              <a:xfrm>
                <a:off x="2092136" y="1132449"/>
                <a:ext cx="6380314" cy="2740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Label them </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𝑧</m:t>
                        </m:r>
                      </m:e>
                    </m:d>
                  </m:oMath>
                </a14:m>
                <a:r>
                  <a:rPr lang="en-US" sz="1800" dirty="0">
                    <a:latin typeface="Montserrat SemiBold" pitchFamily="2" charset="0"/>
                  </a:rPr>
                  <a:t>, where A &gt; a.</a:t>
                </a:r>
                <a:br>
                  <a:rPr lang="en-US" sz="1800" dirty="0">
                    <a:latin typeface="Montserrat SemiBold" pitchFamily="2" charset="0"/>
                  </a:rPr>
                </a:br>
                <a:r>
                  <a:rPr lang="en-US" sz="1800" dirty="0">
                    <a:latin typeface="Montserrat SemiBold" pitchFamily="2" charset="0"/>
                  </a:rPr>
                  <a:t>Term the differences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𝑧</m:t>
                        </m:r>
                      </m:sub>
                    </m:sSub>
                    <m:r>
                      <a:rPr lang="en-US" sz="1800" b="0" i="1" smtClean="0">
                        <a:latin typeface="Cambria Math" panose="02040503050406030204" pitchFamily="18" charset="0"/>
                      </a:rPr>
                      <m:t>≥0</m:t>
                    </m:r>
                  </m:oMath>
                </a14:m>
                <a:r>
                  <a:rPr lang="en-US" sz="1800" dirty="0">
                    <a:latin typeface="Montserrat SemiBold" pitchFamily="2" charset="0"/>
                  </a:rPr>
                  <a:t>.</a:t>
                </a:r>
              </a:p>
              <a:p>
                <a:r>
                  <a:rPr lang="en-US" sz="1800" dirty="0">
                    <a:latin typeface="Montserrat SemiBold" pitchFamily="2" charset="0"/>
                  </a:rPr>
                  <a:t>i.e.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𝑧</m:t>
                        </m:r>
                      </m:sub>
                    </m:sSub>
                    <m:r>
                      <a:rPr lang="en-US" sz="1800" b="0" i="1" smtClean="0">
                        <a:latin typeface="Cambria Math" panose="02040503050406030204" pitchFamily="18" charset="0"/>
                      </a:rPr>
                      <m:t>=</m:t>
                    </m:r>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𝑧</m:t>
                    </m:r>
                  </m:oMath>
                </a14:m>
                <a:endParaRPr lang="en-US" sz="1800" dirty="0">
                  <a:latin typeface="Montserrat SemiBold" pitchFamily="2" charset="0"/>
                </a:endParaRPr>
              </a:p>
              <a:p>
                <a:endParaRPr lang="en-US" sz="1800" dirty="0">
                  <a:latin typeface="Montserrat SemiBold" pitchFamily="2" charset="0"/>
                </a:endParaRPr>
              </a:p>
              <a:p>
                <a:r>
                  <a:rPr lang="en-US" sz="1800" dirty="0">
                    <a:latin typeface="Montserrat SemiBold" pitchFamily="2" charset="0"/>
                  </a:rPr>
                  <a:t>WLOG, let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𝑧</m:t>
                        </m:r>
                      </m:sub>
                    </m:sSub>
                  </m:oMath>
                </a14:m>
                <a:r>
                  <a:rPr lang="en-US" sz="1800" dirty="0">
                    <a:latin typeface="Montserrat SemiBold" pitchFamily="2" charset="0"/>
                  </a:rPr>
                  <a:t>.</a:t>
                </a:r>
              </a:p>
              <a:p>
                <a:endParaRPr lang="en-US" sz="1800" dirty="0">
                  <a:latin typeface="Montserrat SemiBold" pitchFamily="2" charset="0"/>
                </a:endParaRPr>
              </a:p>
              <a:p>
                <a:r>
                  <a:rPr lang="en-US" sz="1800" dirty="0">
                    <a:latin typeface="Montserrat SemiBold" pitchFamily="2" charset="0"/>
                  </a:rPr>
                  <a:t>Then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𝑍</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𝑧</m:t>
                        </m:r>
                      </m:e>
                    </m:d>
                  </m:oMath>
                </a14:m>
                <a:r>
                  <a:rPr lang="en-US" sz="1800" dirty="0">
                    <a:latin typeface="Montserrat SemiBold" pitchFamily="2" charset="0"/>
                  </a:rPr>
                  <a:t> are both valid assignments.</a:t>
                </a:r>
              </a:p>
              <a:p>
                <a:r>
                  <a:rPr lang="en-US" sz="1800" dirty="0">
                    <a:latin typeface="Montserrat SemiBold" pitchFamily="2" charset="0"/>
                  </a:rPr>
                  <a:t>(Total difference </a:t>
                </a:r>
                <a14:m>
                  <m:oMath xmlns:m="http://schemas.openxmlformats.org/officeDocument/2006/math">
                    <m:r>
                      <a:rPr lang="en-US" sz="1800" b="0" i="1" smtClean="0">
                        <a:latin typeface="Cambria Math" panose="02040503050406030204" pitchFamily="18" charset="0"/>
                      </a:rPr>
                      <m:t>𝑑</m:t>
                    </m:r>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𝑧</m:t>
                        </m:r>
                      </m:sub>
                    </m:sSub>
                  </m:oMath>
                </a14:m>
                <a:r>
                  <a:rPr lang="en-US" sz="1800" dirty="0">
                    <a:latin typeface="Montserrat SemiBold" pitchFamily="2" charset="0"/>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𝑥</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𝑦</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b="0" i="1" smtClean="0">
                            <a:latin typeface="Cambria Math" panose="02040503050406030204" pitchFamily="18" charset="0"/>
                          </a:rPr>
                          <m:t>𝑧</m:t>
                        </m:r>
                      </m:sub>
                    </m:sSub>
                  </m:oMath>
                </a14:m>
                <a:r>
                  <a:rPr lang="en-US" sz="1800" dirty="0">
                    <a:latin typeface="Montserrat SemiBold" pitchFamily="2" charset="0"/>
                  </a:rPr>
                  <a:t>. Need </a:t>
                </a:r>
                <a14:m>
                  <m:oMath xmlns:m="http://schemas.openxmlformats.org/officeDocument/2006/math">
                    <m:r>
                      <a:rPr lang="en-US" sz="1800" b="0" i="1" smtClean="0">
                        <a:latin typeface="Cambria Math" panose="02040503050406030204" pitchFamily="18" charset="0"/>
                      </a:rPr>
                      <m:t>𝑑</m:t>
                    </m:r>
                    <m:r>
                      <a:rPr lang="en-US" sz="1800" b="0" i="1" smtClean="0">
                        <a:latin typeface="Cambria Math" panose="02040503050406030204" pitchFamily="18" charset="0"/>
                      </a:rPr>
                      <m:t>&gt;0</m:t>
                    </m:r>
                  </m:oMath>
                </a14:m>
                <a:r>
                  <a:rPr lang="en-US" sz="1800" dirty="0">
                    <a:latin typeface="Montserrat SemiBold" pitchFamily="2" charset="0"/>
                  </a:rPr>
                  <a:t> for a valid solution) </a:t>
                </a:r>
                <a:r>
                  <a:rPr lang="en-US" sz="1800" u="sng" dirty="0">
                    <a:latin typeface="Montserrat SemiBold" pitchFamily="2" charset="0"/>
                  </a:rPr>
                  <a:t>This is insufficient.</a:t>
                </a:r>
                <a:endParaRPr lang="en-US" sz="1800" dirty="0">
                  <a:latin typeface="Montserrat SemiBold" pitchFamily="2" charset="0"/>
                </a:endParaRPr>
              </a:p>
            </p:txBody>
          </p:sp>
        </mc:Choice>
        <mc:Fallback xmlns="">
          <p:sp>
            <p:nvSpPr>
              <p:cNvPr id="21" name="Google Shape;336;p36">
                <a:extLst>
                  <a:ext uri="{FF2B5EF4-FFF2-40B4-BE49-F238E27FC236}">
                    <a16:creationId xmlns:a16="http://schemas.microsoft.com/office/drawing/2014/main" id="{1E0BFC83-64DF-E78C-D1E6-0207EA6392DF}"/>
                  </a:ext>
                </a:extLst>
              </p:cNvPr>
              <p:cNvSpPr txBox="1">
                <a:spLocks noRot="1" noChangeAspect="1" noMove="1" noResize="1" noEditPoints="1" noAdjustHandles="1" noChangeArrowheads="1" noChangeShapeType="1" noTextEdit="1"/>
              </p:cNvSpPr>
              <p:nvPr/>
            </p:nvSpPr>
            <p:spPr>
              <a:xfrm>
                <a:off x="2092136" y="1132449"/>
                <a:ext cx="6380314" cy="2740688"/>
              </a:xfrm>
              <a:prstGeom prst="rect">
                <a:avLst/>
              </a:prstGeom>
              <a:blipFill>
                <a:blip r:embed="rId2"/>
                <a:stretch>
                  <a:fillRect l="-764" b="-2004"/>
                </a:stretch>
              </a:blipFill>
              <a:ln>
                <a:noFill/>
              </a:ln>
            </p:spPr>
            <p:txBody>
              <a:bodyPr/>
              <a:lstStyle/>
              <a:p>
                <a:r>
                  <a:rPr lang="en-SG">
                    <a:noFill/>
                  </a:rPr>
                  <a:t> </a:t>
                </a:r>
              </a:p>
            </p:txBody>
          </p:sp>
        </mc:Fallback>
      </mc:AlternateContent>
      <p:sp>
        <p:nvSpPr>
          <p:cNvPr id="5" name="Google Shape;336;p36">
            <a:extLst>
              <a:ext uri="{FF2B5EF4-FFF2-40B4-BE49-F238E27FC236}">
                <a16:creationId xmlns:a16="http://schemas.microsoft.com/office/drawing/2014/main" id="{9C28610C-D1DF-2507-0AFC-5C9815EF553C}"/>
              </a:ext>
            </a:extLst>
          </p:cNvPr>
          <p:cNvSpPr txBox="1">
            <a:spLocks/>
          </p:cNvSpPr>
          <p:nvPr/>
        </p:nvSpPr>
        <p:spPr>
          <a:xfrm>
            <a:off x="935109" y="4011051"/>
            <a:ext cx="7273781" cy="73074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solidFill>
                  <a:schemeClr val="bg1"/>
                </a:solidFill>
                <a:latin typeface="Montserrat SemiBold" pitchFamily="2" charset="0"/>
              </a:rPr>
              <a:t>Of course, any superset of 3 CCs have the same reasoning. Hence this covers &gt;3 CCs too!</a:t>
            </a:r>
          </a:p>
        </p:txBody>
      </p:sp>
    </p:spTree>
    <p:extLst>
      <p:ext uri="{BB962C8B-B14F-4D97-AF65-F5344CB8AC3E}">
        <p14:creationId xmlns:p14="http://schemas.microsoft.com/office/powerpoint/2010/main" val="1818208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133</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4" y="640146"/>
            <a:ext cx="5240275" cy="3494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Construct a graph, edge connects two sides of the same card</a:t>
            </a:r>
          </a:p>
          <a:p>
            <a:endParaRPr lang="en-US" sz="1800" dirty="0">
              <a:latin typeface="Montserrat SemiBold" pitchFamily="2" charset="0"/>
            </a:endParaRPr>
          </a:p>
          <a:p>
            <a:r>
              <a:rPr lang="en-US" sz="1800" dirty="0">
                <a:latin typeface="Montserrat SemiBold" pitchFamily="2" charset="0"/>
              </a:rPr>
              <a:t>Attempt to divide the graph into two regions (bipartite check)</a:t>
            </a:r>
          </a:p>
          <a:p>
            <a:endParaRPr lang="en-US" sz="1800" dirty="0">
              <a:latin typeface="Montserrat SemiBold" pitchFamily="2" charset="0"/>
            </a:endParaRPr>
          </a:p>
          <a:p>
            <a:r>
              <a:rPr lang="en-US" sz="1800" dirty="0">
                <a:latin typeface="Montserrat SemiBold" pitchFamily="2" charset="0"/>
                <a:sym typeface="Wingdings" panose="05000000000000000000" pitchFamily="2" charset="2"/>
              </a:rPr>
              <a:t> If it is not bipartite, it is not consistent</a:t>
            </a:r>
            <a:endParaRPr lang="en-US" sz="1800" dirty="0">
              <a:latin typeface="Montserrat SemiBold" pitchFamily="2" charset="0"/>
            </a:endParaRPr>
          </a:p>
          <a:p>
            <a:endParaRPr lang="en-US" sz="1800" dirty="0">
              <a:latin typeface="Montserrat SemiBold" pitchFamily="2" charset="0"/>
            </a:endParaRPr>
          </a:p>
          <a:p>
            <a:r>
              <a:rPr lang="en-US" sz="1800" dirty="0">
                <a:latin typeface="Montserrat SemiBold" pitchFamily="2" charset="0"/>
                <a:sym typeface="Wingdings" panose="05000000000000000000" pitchFamily="2" charset="2"/>
              </a:rPr>
              <a:t> If there are more than 2 connected components, or if there are 2 connected components with differing partition differences, it is not sufficient</a:t>
            </a:r>
            <a:endParaRPr lang="en-US" sz="1800" dirty="0">
              <a:latin typeface="Montserrat SemiBold" pitchFamily="2" charset="0"/>
            </a:endParaRPr>
          </a:p>
        </p:txBody>
      </p:sp>
      <p:sp>
        <p:nvSpPr>
          <p:cNvPr id="3" name="Google Shape;336;p36">
            <a:extLst>
              <a:ext uri="{FF2B5EF4-FFF2-40B4-BE49-F238E27FC236}">
                <a16:creationId xmlns:a16="http://schemas.microsoft.com/office/drawing/2014/main" id="{43EDD321-7891-DBA9-3E55-4D5C5A0E4481}"/>
              </a:ext>
            </a:extLst>
          </p:cNvPr>
          <p:cNvSpPr txBox="1">
            <a:spLocks/>
          </p:cNvSpPr>
          <p:nvPr/>
        </p:nvSpPr>
        <p:spPr>
          <a:xfrm>
            <a:off x="749045" y="1445080"/>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itchFamily="2" charset="0"/>
            </a:endParaRPr>
          </a:p>
        </p:txBody>
      </p:sp>
    </p:spTree>
    <p:extLst>
      <p:ext uri="{BB962C8B-B14F-4D97-AF65-F5344CB8AC3E}">
        <p14:creationId xmlns:p14="http://schemas.microsoft.com/office/powerpoint/2010/main" val="1061744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134</a:t>
            </a:fld>
            <a:endParaRPr lang="en"/>
          </a:p>
        </p:txBody>
      </p:sp>
      <p:sp>
        <p:nvSpPr>
          <p:cNvPr id="5" name="Rectangle 4">
            <a:extLst>
              <a:ext uri="{FF2B5EF4-FFF2-40B4-BE49-F238E27FC236}">
                <a16:creationId xmlns:a16="http://schemas.microsoft.com/office/drawing/2014/main" id="{1537EBD9-4089-E74B-C1A8-79463C51A6CB}"/>
              </a:ext>
            </a:extLst>
          </p:cNvPr>
          <p:cNvSpPr/>
          <p:nvPr/>
        </p:nvSpPr>
        <p:spPr>
          <a:xfrm>
            <a:off x="1065626"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AC45C2B-8050-CF4D-BD2C-7DDF8C44BC7D}"/>
              </a:ext>
            </a:extLst>
          </p:cNvPr>
          <p:cNvSpPr/>
          <p:nvPr/>
        </p:nvSpPr>
        <p:spPr>
          <a:xfrm>
            <a:off x="3443072"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FD233889-F7C2-84F6-D6CE-A26583E1855E}"/>
              </a:ext>
            </a:extLst>
          </p:cNvPr>
          <p:cNvSpPr/>
          <p:nvPr/>
        </p:nvSpPr>
        <p:spPr>
          <a:xfrm>
            <a:off x="1065625" y="1495571"/>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AF973EDB-1D8F-6F14-AC97-5E1A93F095ED}"/>
              </a:ext>
            </a:extLst>
          </p:cNvPr>
          <p:cNvSpPr/>
          <p:nvPr/>
        </p:nvSpPr>
        <p:spPr>
          <a:xfrm>
            <a:off x="3443072" y="26605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383B5B2A-4722-8784-48AC-B35C65D22DEF}"/>
              </a:ext>
            </a:extLst>
          </p:cNvPr>
          <p:cNvSpPr/>
          <p:nvPr/>
        </p:nvSpPr>
        <p:spPr>
          <a:xfrm>
            <a:off x="1065625"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FD37B1C9-C685-62D2-F74B-A37D520AA84F}"/>
              </a:ext>
            </a:extLst>
          </p:cNvPr>
          <p:cNvSpPr/>
          <p:nvPr/>
        </p:nvSpPr>
        <p:spPr>
          <a:xfrm>
            <a:off x="3443072"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1C34CCF1-680A-29AC-1576-3D10621F75AA}"/>
              </a:ext>
            </a:extLst>
          </p:cNvPr>
          <p:cNvSpPr/>
          <p:nvPr/>
        </p:nvSpPr>
        <p:spPr>
          <a:xfrm>
            <a:off x="1065624" y="382552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ABEBA48F-9B9F-1BD7-FD93-FC31C6AE9980}"/>
              </a:ext>
            </a:extLst>
          </p:cNvPr>
          <p:cNvSpPr/>
          <p:nvPr/>
        </p:nvSpPr>
        <p:spPr>
          <a:xfrm>
            <a:off x="3443072" y="266054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cxnSp>
        <p:nvCxnSpPr>
          <p:cNvPr id="15" name="Straight Connector 14">
            <a:extLst>
              <a:ext uri="{FF2B5EF4-FFF2-40B4-BE49-F238E27FC236}">
                <a16:creationId xmlns:a16="http://schemas.microsoft.com/office/drawing/2014/main" id="{0B0281DC-9962-87F3-29DB-AC2B532828EB}"/>
              </a:ext>
            </a:extLst>
          </p:cNvPr>
          <p:cNvCxnSpPr>
            <a:cxnSpLocks/>
            <a:stCxn id="8" idx="3"/>
            <a:endCxn id="6" idx="1"/>
          </p:cNvCxnSpPr>
          <p:nvPr/>
        </p:nvCxnSpPr>
        <p:spPr>
          <a:xfrm>
            <a:off x="1726806" y="1931670"/>
            <a:ext cx="17162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C10C3E-45F4-37B2-D654-EBFDE3BC9E42}"/>
              </a:ext>
            </a:extLst>
          </p:cNvPr>
          <p:cNvCxnSpPr>
            <a:cxnSpLocks/>
            <a:stCxn id="8" idx="3"/>
            <a:endCxn id="9" idx="1"/>
          </p:cNvCxnSpPr>
          <p:nvPr/>
        </p:nvCxnSpPr>
        <p:spPr>
          <a:xfrm>
            <a:off x="1726806" y="1931670"/>
            <a:ext cx="1716266"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E62517-E304-3386-1080-B58FB4B144A9}"/>
              </a:ext>
            </a:extLst>
          </p:cNvPr>
          <p:cNvCxnSpPr>
            <a:cxnSpLocks/>
            <a:endCxn id="14" idx="1"/>
          </p:cNvCxnSpPr>
          <p:nvPr/>
        </p:nvCxnSpPr>
        <p:spPr>
          <a:xfrm flipV="1">
            <a:off x="1761976" y="3096648"/>
            <a:ext cx="1681096" cy="9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12D264-994B-DCA3-4248-2B3F6D6E56F6}"/>
              </a:ext>
            </a:extLst>
          </p:cNvPr>
          <p:cNvCxnSpPr>
            <a:cxnSpLocks/>
            <a:stCxn id="13" idx="3"/>
            <a:endCxn id="14" idx="1"/>
          </p:cNvCxnSpPr>
          <p:nvPr/>
        </p:nvCxnSpPr>
        <p:spPr>
          <a:xfrm flipV="1">
            <a:off x="1726805" y="3096648"/>
            <a:ext cx="1716267"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6953017"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Algo: Scan the graph with BFS, add a ‘level’</a:t>
            </a:r>
          </a:p>
        </p:txBody>
      </p:sp>
      <p:sp>
        <p:nvSpPr>
          <p:cNvPr id="20" name="Oval 19">
            <a:extLst>
              <a:ext uri="{FF2B5EF4-FFF2-40B4-BE49-F238E27FC236}">
                <a16:creationId xmlns:a16="http://schemas.microsoft.com/office/drawing/2014/main" id="{B36E6044-AC6E-D2C9-1DD2-7AF375FDD413}"/>
              </a:ext>
            </a:extLst>
          </p:cNvPr>
          <p:cNvSpPr/>
          <p:nvPr/>
        </p:nvSpPr>
        <p:spPr>
          <a:xfrm>
            <a:off x="6302327"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Tree>
    <p:extLst>
      <p:ext uri="{BB962C8B-B14F-4D97-AF65-F5344CB8AC3E}">
        <p14:creationId xmlns:p14="http://schemas.microsoft.com/office/powerpoint/2010/main" val="43918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135</a:t>
            </a:fld>
            <a:endParaRPr lang="en"/>
          </a:p>
        </p:txBody>
      </p:sp>
      <p:sp>
        <p:nvSpPr>
          <p:cNvPr id="5" name="Rectangle 4">
            <a:extLst>
              <a:ext uri="{FF2B5EF4-FFF2-40B4-BE49-F238E27FC236}">
                <a16:creationId xmlns:a16="http://schemas.microsoft.com/office/drawing/2014/main" id="{1537EBD9-4089-E74B-C1A8-79463C51A6CB}"/>
              </a:ext>
            </a:extLst>
          </p:cNvPr>
          <p:cNvSpPr/>
          <p:nvPr/>
        </p:nvSpPr>
        <p:spPr>
          <a:xfrm>
            <a:off x="1065626"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AC45C2B-8050-CF4D-BD2C-7DDF8C44BC7D}"/>
              </a:ext>
            </a:extLst>
          </p:cNvPr>
          <p:cNvSpPr/>
          <p:nvPr/>
        </p:nvSpPr>
        <p:spPr>
          <a:xfrm>
            <a:off x="3443072" y="1495571"/>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FD233889-F7C2-84F6-D6CE-A26583E1855E}"/>
              </a:ext>
            </a:extLst>
          </p:cNvPr>
          <p:cNvSpPr/>
          <p:nvPr/>
        </p:nvSpPr>
        <p:spPr>
          <a:xfrm>
            <a:off x="1065625" y="1495571"/>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AF973EDB-1D8F-6F14-AC97-5E1A93F095ED}"/>
              </a:ext>
            </a:extLst>
          </p:cNvPr>
          <p:cNvSpPr/>
          <p:nvPr/>
        </p:nvSpPr>
        <p:spPr>
          <a:xfrm>
            <a:off x="3443072" y="26605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383B5B2A-4722-8784-48AC-B35C65D22DEF}"/>
              </a:ext>
            </a:extLst>
          </p:cNvPr>
          <p:cNvSpPr/>
          <p:nvPr/>
        </p:nvSpPr>
        <p:spPr>
          <a:xfrm>
            <a:off x="1065625"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FD37B1C9-C685-62D2-F74B-A37D520AA84F}"/>
              </a:ext>
            </a:extLst>
          </p:cNvPr>
          <p:cNvSpPr/>
          <p:nvPr/>
        </p:nvSpPr>
        <p:spPr>
          <a:xfrm>
            <a:off x="3443072"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1C34CCF1-680A-29AC-1576-3D10621F75AA}"/>
              </a:ext>
            </a:extLst>
          </p:cNvPr>
          <p:cNvSpPr/>
          <p:nvPr/>
        </p:nvSpPr>
        <p:spPr>
          <a:xfrm>
            <a:off x="1065624" y="382552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ABEBA48F-9B9F-1BD7-FD93-FC31C6AE9980}"/>
              </a:ext>
            </a:extLst>
          </p:cNvPr>
          <p:cNvSpPr/>
          <p:nvPr/>
        </p:nvSpPr>
        <p:spPr>
          <a:xfrm>
            <a:off x="3443072" y="2660549"/>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cxnSp>
        <p:nvCxnSpPr>
          <p:cNvPr id="15" name="Straight Connector 14">
            <a:extLst>
              <a:ext uri="{FF2B5EF4-FFF2-40B4-BE49-F238E27FC236}">
                <a16:creationId xmlns:a16="http://schemas.microsoft.com/office/drawing/2014/main" id="{0B0281DC-9962-87F3-29DB-AC2B532828EB}"/>
              </a:ext>
            </a:extLst>
          </p:cNvPr>
          <p:cNvCxnSpPr>
            <a:cxnSpLocks/>
            <a:stCxn id="8" idx="3"/>
            <a:endCxn id="6" idx="1"/>
          </p:cNvCxnSpPr>
          <p:nvPr/>
        </p:nvCxnSpPr>
        <p:spPr>
          <a:xfrm>
            <a:off x="1726806" y="1931670"/>
            <a:ext cx="1716266" cy="0"/>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C10C3E-45F4-37B2-D654-EBFDE3BC9E42}"/>
              </a:ext>
            </a:extLst>
          </p:cNvPr>
          <p:cNvCxnSpPr>
            <a:cxnSpLocks/>
            <a:stCxn id="8" idx="3"/>
            <a:endCxn id="9" idx="1"/>
          </p:cNvCxnSpPr>
          <p:nvPr/>
        </p:nvCxnSpPr>
        <p:spPr>
          <a:xfrm>
            <a:off x="1726806" y="1931670"/>
            <a:ext cx="1716266" cy="1164980"/>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E62517-E304-3386-1080-B58FB4B144A9}"/>
              </a:ext>
            </a:extLst>
          </p:cNvPr>
          <p:cNvCxnSpPr>
            <a:cxnSpLocks/>
            <a:endCxn id="14" idx="1"/>
          </p:cNvCxnSpPr>
          <p:nvPr/>
        </p:nvCxnSpPr>
        <p:spPr>
          <a:xfrm flipV="1">
            <a:off x="1761976" y="3096648"/>
            <a:ext cx="1681096" cy="9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12D264-994B-DCA3-4248-2B3F6D6E56F6}"/>
              </a:ext>
            </a:extLst>
          </p:cNvPr>
          <p:cNvCxnSpPr>
            <a:cxnSpLocks/>
            <a:stCxn id="13" idx="3"/>
            <a:endCxn id="14" idx="1"/>
          </p:cNvCxnSpPr>
          <p:nvPr/>
        </p:nvCxnSpPr>
        <p:spPr>
          <a:xfrm flipV="1">
            <a:off x="1726805" y="3096648"/>
            <a:ext cx="1716267" cy="11649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6953017"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Algo: Scan the graph with BFS, add a ‘level’</a:t>
            </a:r>
          </a:p>
        </p:txBody>
      </p:sp>
      <p:sp>
        <p:nvSpPr>
          <p:cNvPr id="20" name="Oval 19">
            <a:extLst>
              <a:ext uri="{FF2B5EF4-FFF2-40B4-BE49-F238E27FC236}">
                <a16:creationId xmlns:a16="http://schemas.microsoft.com/office/drawing/2014/main" id="{B36E6044-AC6E-D2C9-1DD2-7AF375FDD413}"/>
              </a:ext>
            </a:extLst>
          </p:cNvPr>
          <p:cNvSpPr/>
          <p:nvPr/>
        </p:nvSpPr>
        <p:spPr>
          <a:xfrm>
            <a:off x="6302327"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3" name="Oval 2">
            <a:extLst>
              <a:ext uri="{FF2B5EF4-FFF2-40B4-BE49-F238E27FC236}">
                <a16:creationId xmlns:a16="http://schemas.microsoft.com/office/drawing/2014/main" id="{E788BA03-1D23-D8AA-E380-C2618F2DAB36}"/>
              </a:ext>
            </a:extLst>
          </p:cNvPr>
          <p:cNvSpPr/>
          <p:nvPr/>
        </p:nvSpPr>
        <p:spPr>
          <a:xfrm>
            <a:off x="5489927"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4" name="Oval 3">
            <a:extLst>
              <a:ext uri="{FF2B5EF4-FFF2-40B4-BE49-F238E27FC236}">
                <a16:creationId xmlns:a16="http://schemas.microsoft.com/office/drawing/2014/main" id="{92FCBC7C-1F2D-09D2-64CE-D12A1CCB4E55}"/>
              </a:ext>
            </a:extLst>
          </p:cNvPr>
          <p:cNvSpPr/>
          <p:nvPr/>
        </p:nvSpPr>
        <p:spPr>
          <a:xfrm>
            <a:off x="6952967"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D</a:t>
            </a:r>
            <a:endParaRPr lang="en-SG" sz="2000" dirty="0">
              <a:latin typeface="Montserrat SemiBold" pitchFamily="2" charset="0"/>
            </a:endParaRPr>
          </a:p>
        </p:txBody>
      </p:sp>
      <p:cxnSp>
        <p:nvCxnSpPr>
          <p:cNvPr id="11" name="Straight Connector 10">
            <a:extLst>
              <a:ext uri="{FF2B5EF4-FFF2-40B4-BE49-F238E27FC236}">
                <a16:creationId xmlns:a16="http://schemas.microsoft.com/office/drawing/2014/main" id="{325B7720-A585-B55A-4252-52A14F06C71A}"/>
              </a:ext>
            </a:extLst>
          </p:cNvPr>
          <p:cNvCxnSpPr>
            <a:stCxn id="3" idx="7"/>
            <a:endCxn id="20" idx="3"/>
          </p:cNvCxnSpPr>
          <p:nvPr/>
        </p:nvCxnSpPr>
        <p:spPr>
          <a:xfrm flipV="1">
            <a:off x="6054280" y="1964088"/>
            <a:ext cx="34487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B1E900-BE6D-3A60-8E08-681002887813}"/>
              </a:ext>
            </a:extLst>
          </p:cNvPr>
          <p:cNvCxnSpPr>
            <a:stCxn id="4" idx="1"/>
            <a:endCxn id="20" idx="5"/>
          </p:cNvCxnSpPr>
          <p:nvPr/>
        </p:nvCxnSpPr>
        <p:spPr>
          <a:xfrm flipH="1" flipV="1">
            <a:off x="6866680"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61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136</a:t>
            </a:fld>
            <a:endParaRPr lang="en"/>
          </a:p>
        </p:txBody>
      </p:sp>
      <p:sp>
        <p:nvSpPr>
          <p:cNvPr id="5" name="Rectangle 4">
            <a:extLst>
              <a:ext uri="{FF2B5EF4-FFF2-40B4-BE49-F238E27FC236}">
                <a16:creationId xmlns:a16="http://schemas.microsoft.com/office/drawing/2014/main" id="{1537EBD9-4089-E74B-C1A8-79463C51A6CB}"/>
              </a:ext>
            </a:extLst>
          </p:cNvPr>
          <p:cNvSpPr/>
          <p:nvPr/>
        </p:nvSpPr>
        <p:spPr>
          <a:xfrm>
            <a:off x="1065626" y="149557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0AC45C2B-8050-CF4D-BD2C-7DDF8C44BC7D}"/>
              </a:ext>
            </a:extLst>
          </p:cNvPr>
          <p:cNvSpPr/>
          <p:nvPr/>
        </p:nvSpPr>
        <p:spPr>
          <a:xfrm>
            <a:off x="3443072" y="1495571"/>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FD233889-F7C2-84F6-D6CE-A26583E1855E}"/>
              </a:ext>
            </a:extLst>
          </p:cNvPr>
          <p:cNvSpPr/>
          <p:nvPr/>
        </p:nvSpPr>
        <p:spPr>
          <a:xfrm>
            <a:off x="1065625" y="1495571"/>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AF973EDB-1D8F-6F14-AC97-5E1A93F095ED}"/>
              </a:ext>
            </a:extLst>
          </p:cNvPr>
          <p:cNvSpPr/>
          <p:nvPr/>
        </p:nvSpPr>
        <p:spPr>
          <a:xfrm>
            <a:off x="3443072" y="2660551"/>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383B5B2A-4722-8784-48AC-B35C65D22DEF}"/>
              </a:ext>
            </a:extLst>
          </p:cNvPr>
          <p:cNvSpPr/>
          <p:nvPr/>
        </p:nvSpPr>
        <p:spPr>
          <a:xfrm>
            <a:off x="1065625" y="2660550"/>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12" name="Rectangle 11">
            <a:extLst>
              <a:ext uri="{FF2B5EF4-FFF2-40B4-BE49-F238E27FC236}">
                <a16:creationId xmlns:a16="http://schemas.microsoft.com/office/drawing/2014/main" id="{FD37B1C9-C685-62D2-F74B-A37D520AA84F}"/>
              </a:ext>
            </a:extLst>
          </p:cNvPr>
          <p:cNvSpPr/>
          <p:nvPr/>
        </p:nvSpPr>
        <p:spPr>
          <a:xfrm>
            <a:off x="3443072" y="2660550"/>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sp>
        <p:nvSpPr>
          <p:cNvPr id="13" name="Rectangle 12">
            <a:extLst>
              <a:ext uri="{FF2B5EF4-FFF2-40B4-BE49-F238E27FC236}">
                <a16:creationId xmlns:a16="http://schemas.microsoft.com/office/drawing/2014/main" id="{1C34CCF1-680A-29AC-1576-3D10621F75AA}"/>
              </a:ext>
            </a:extLst>
          </p:cNvPr>
          <p:cNvSpPr/>
          <p:nvPr/>
        </p:nvSpPr>
        <p:spPr>
          <a:xfrm>
            <a:off x="1065624" y="3825529"/>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E</a:t>
            </a:r>
            <a:endParaRPr lang="en-SG" sz="2400" dirty="0">
              <a:latin typeface="Montserrat SemiBold" pitchFamily="2" charset="0"/>
              <a:cs typeface="Mongolian Baiti" panose="03000500000000000000" pitchFamily="66" charset="0"/>
            </a:endParaRPr>
          </a:p>
        </p:txBody>
      </p:sp>
      <p:sp>
        <p:nvSpPr>
          <p:cNvPr id="14" name="Rectangle 13">
            <a:extLst>
              <a:ext uri="{FF2B5EF4-FFF2-40B4-BE49-F238E27FC236}">
                <a16:creationId xmlns:a16="http://schemas.microsoft.com/office/drawing/2014/main" id="{ABEBA48F-9B9F-1BD7-FD93-FC31C6AE9980}"/>
              </a:ext>
            </a:extLst>
          </p:cNvPr>
          <p:cNvSpPr/>
          <p:nvPr/>
        </p:nvSpPr>
        <p:spPr>
          <a:xfrm>
            <a:off x="3443072" y="2660549"/>
            <a:ext cx="661181" cy="872197"/>
          </a:xfrm>
          <a:prstGeom prst="rect">
            <a:avLst/>
          </a:prstGeom>
          <a:solidFill>
            <a:srgbClr val="FF92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D</a:t>
            </a:r>
            <a:endParaRPr lang="en-SG" sz="2400" dirty="0">
              <a:latin typeface="Montserrat SemiBold" pitchFamily="2" charset="0"/>
              <a:cs typeface="Mongolian Baiti" panose="03000500000000000000" pitchFamily="66" charset="0"/>
            </a:endParaRPr>
          </a:p>
        </p:txBody>
      </p:sp>
      <p:cxnSp>
        <p:nvCxnSpPr>
          <p:cNvPr id="15" name="Straight Connector 14">
            <a:extLst>
              <a:ext uri="{FF2B5EF4-FFF2-40B4-BE49-F238E27FC236}">
                <a16:creationId xmlns:a16="http://schemas.microsoft.com/office/drawing/2014/main" id="{0B0281DC-9962-87F3-29DB-AC2B532828EB}"/>
              </a:ext>
            </a:extLst>
          </p:cNvPr>
          <p:cNvCxnSpPr>
            <a:cxnSpLocks/>
            <a:stCxn id="8" idx="3"/>
            <a:endCxn id="6" idx="1"/>
          </p:cNvCxnSpPr>
          <p:nvPr/>
        </p:nvCxnSpPr>
        <p:spPr>
          <a:xfrm>
            <a:off x="1726806" y="1931670"/>
            <a:ext cx="1716266" cy="0"/>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C10C3E-45F4-37B2-D654-EBFDE3BC9E42}"/>
              </a:ext>
            </a:extLst>
          </p:cNvPr>
          <p:cNvCxnSpPr>
            <a:cxnSpLocks/>
            <a:stCxn id="8" idx="3"/>
            <a:endCxn id="9" idx="1"/>
          </p:cNvCxnSpPr>
          <p:nvPr/>
        </p:nvCxnSpPr>
        <p:spPr>
          <a:xfrm>
            <a:off x="1726806" y="1931670"/>
            <a:ext cx="1716266" cy="1164980"/>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E62517-E304-3386-1080-B58FB4B144A9}"/>
              </a:ext>
            </a:extLst>
          </p:cNvPr>
          <p:cNvCxnSpPr>
            <a:cxnSpLocks/>
            <a:endCxn id="14" idx="1"/>
          </p:cNvCxnSpPr>
          <p:nvPr/>
        </p:nvCxnSpPr>
        <p:spPr>
          <a:xfrm flipV="1">
            <a:off x="1761976" y="3096648"/>
            <a:ext cx="1681096" cy="9085"/>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12D264-994B-DCA3-4248-2B3F6D6E56F6}"/>
              </a:ext>
            </a:extLst>
          </p:cNvPr>
          <p:cNvCxnSpPr>
            <a:cxnSpLocks/>
            <a:stCxn id="13" idx="3"/>
            <a:endCxn id="14" idx="1"/>
          </p:cNvCxnSpPr>
          <p:nvPr/>
        </p:nvCxnSpPr>
        <p:spPr>
          <a:xfrm flipV="1">
            <a:off x="1726805" y="3096648"/>
            <a:ext cx="1716267" cy="1164980"/>
          </a:xfrm>
          <a:prstGeom prst="line">
            <a:avLst/>
          </a:prstGeom>
          <a:ln w="57150">
            <a:solidFill>
              <a:srgbClr val="FF9225"/>
            </a:solidFill>
          </a:ln>
        </p:spPr>
        <p:style>
          <a:lnRef idx="1">
            <a:schemeClr val="accent1"/>
          </a:lnRef>
          <a:fillRef idx="0">
            <a:schemeClr val="accent1"/>
          </a:fillRef>
          <a:effectRef idx="0">
            <a:schemeClr val="accent1"/>
          </a:effectRef>
          <a:fontRef idx="minor">
            <a:schemeClr val="tx1"/>
          </a:fontRef>
        </p:style>
      </p:cxn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6953017"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Algo: Scan the graph with BFS, add a ‘level’</a:t>
            </a:r>
          </a:p>
        </p:txBody>
      </p:sp>
      <p:sp>
        <p:nvSpPr>
          <p:cNvPr id="20" name="Oval 19">
            <a:extLst>
              <a:ext uri="{FF2B5EF4-FFF2-40B4-BE49-F238E27FC236}">
                <a16:creationId xmlns:a16="http://schemas.microsoft.com/office/drawing/2014/main" id="{B36E6044-AC6E-D2C9-1DD2-7AF375FDD413}"/>
              </a:ext>
            </a:extLst>
          </p:cNvPr>
          <p:cNvSpPr/>
          <p:nvPr/>
        </p:nvSpPr>
        <p:spPr>
          <a:xfrm>
            <a:off x="6302327"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3" name="Oval 2">
            <a:extLst>
              <a:ext uri="{FF2B5EF4-FFF2-40B4-BE49-F238E27FC236}">
                <a16:creationId xmlns:a16="http://schemas.microsoft.com/office/drawing/2014/main" id="{E788BA03-1D23-D8AA-E380-C2618F2DAB36}"/>
              </a:ext>
            </a:extLst>
          </p:cNvPr>
          <p:cNvSpPr/>
          <p:nvPr/>
        </p:nvSpPr>
        <p:spPr>
          <a:xfrm>
            <a:off x="5489927" y="2329957"/>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4" name="Oval 3">
            <a:extLst>
              <a:ext uri="{FF2B5EF4-FFF2-40B4-BE49-F238E27FC236}">
                <a16:creationId xmlns:a16="http://schemas.microsoft.com/office/drawing/2014/main" id="{92FCBC7C-1F2D-09D2-64CE-D12A1CCB4E55}"/>
              </a:ext>
            </a:extLst>
          </p:cNvPr>
          <p:cNvSpPr/>
          <p:nvPr/>
        </p:nvSpPr>
        <p:spPr>
          <a:xfrm>
            <a:off x="6952967"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D</a:t>
            </a:r>
            <a:endParaRPr lang="en-SG" sz="2000" dirty="0">
              <a:latin typeface="Montserrat SemiBold" pitchFamily="2" charset="0"/>
            </a:endParaRPr>
          </a:p>
        </p:txBody>
      </p:sp>
      <p:cxnSp>
        <p:nvCxnSpPr>
          <p:cNvPr id="11" name="Straight Connector 10">
            <a:extLst>
              <a:ext uri="{FF2B5EF4-FFF2-40B4-BE49-F238E27FC236}">
                <a16:creationId xmlns:a16="http://schemas.microsoft.com/office/drawing/2014/main" id="{325B7720-A585-B55A-4252-52A14F06C71A}"/>
              </a:ext>
            </a:extLst>
          </p:cNvPr>
          <p:cNvCxnSpPr>
            <a:stCxn id="3" idx="7"/>
            <a:endCxn id="20" idx="3"/>
          </p:cNvCxnSpPr>
          <p:nvPr/>
        </p:nvCxnSpPr>
        <p:spPr>
          <a:xfrm flipV="1">
            <a:off x="6054280"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B1E900-BE6D-3A60-8E08-681002887813}"/>
              </a:ext>
            </a:extLst>
          </p:cNvPr>
          <p:cNvCxnSpPr>
            <a:stCxn id="4" idx="1"/>
            <a:endCxn id="20" idx="5"/>
          </p:cNvCxnSpPr>
          <p:nvPr/>
        </p:nvCxnSpPr>
        <p:spPr>
          <a:xfrm flipH="1" flipV="1">
            <a:off x="6866680"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D76D4CD-3852-190D-3F3E-34A5CDF72BEA}"/>
              </a:ext>
            </a:extLst>
          </p:cNvPr>
          <p:cNvSpPr/>
          <p:nvPr/>
        </p:nvSpPr>
        <p:spPr>
          <a:xfrm>
            <a:off x="6226717"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sp>
        <p:nvSpPr>
          <p:cNvPr id="23" name="Oval 22">
            <a:extLst>
              <a:ext uri="{FF2B5EF4-FFF2-40B4-BE49-F238E27FC236}">
                <a16:creationId xmlns:a16="http://schemas.microsoft.com/office/drawing/2014/main" id="{D2964F6A-89B8-FD7F-C741-0FF3195986DC}"/>
              </a:ext>
            </a:extLst>
          </p:cNvPr>
          <p:cNvSpPr/>
          <p:nvPr/>
        </p:nvSpPr>
        <p:spPr>
          <a:xfrm>
            <a:off x="7645810"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E</a:t>
            </a:r>
            <a:endParaRPr lang="en-SG" sz="2000" dirty="0">
              <a:latin typeface="Montserrat SemiBold" pitchFamily="2" charset="0"/>
            </a:endParaRPr>
          </a:p>
        </p:txBody>
      </p:sp>
      <p:cxnSp>
        <p:nvCxnSpPr>
          <p:cNvPr id="24" name="Straight Connector 23">
            <a:extLst>
              <a:ext uri="{FF2B5EF4-FFF2-40B4-BE49-F238E27FC236}">
                <a16:creationId xmlns:a16="http://schemas.microsoft.com/office/drawing/2014/main" id="{C8934E69-4C81-B0FD-169C-D7468DECF487}"/>
              </a:ext>
            </a:extLst>
          </p:cNvPr>
          <p:cNvCxnSpPr>
            <a:cxnSpLocks/>
            <a:stCxn id="21" idx="7"/>
            <a:endCxn id="4" idx="3"/>
          </p:cNvCxnSpPr>
          <p:nvPr/>
        </p:nvCxnSpPr>
        <p:spPr>
          <a:xfrm flipV="1">
            <a:off x="6791070" y="2894311"/>
            <a:ext cx="258725"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E5D1EA-BA74-0432-AF76-04F0A2A67CE8}"/>
              </a:ext>
            </a:extLst>
          </p:cNvPr>
          <p:cNvCxnSpPr>
            <a:cxnSpLocks/>
            <a:stCxn id="23" idx="1"/>
            <a:endCxn id="4" idx="5"/>
          </p:cNvCxnSpPr>
          <p:nvPr/>
        </p:nvCxnSpPr>
        <p:spPr>
          <a:xfrm flipH="1" flipV="1">
            <a:off x="7517320" y="2894311"/>
            <a:ext cx="225318"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77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1AEE3B0-9D8B-12A2-2F94-2F52D5843189}"/>
              </a:ext>
            </a:extLst>
          </p:cNvPr>
          <p:cNvSpPr/>
          <p:nvPr/>
        </p:nvSpPr>
        <p:spPr>
          <a:xfrm>
            <a:off x="661182" y="2222623"/>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F69B8BE-F7DF-5322-F272-57BCD593D19F}"/>
              </a:ext>
            </a:extLst>
          </p:cNvPr>
          <p:cNvSpPr/>
          <p:nvPr/>
        </p:nvSpPr>
        <p:spPr>
          <a:xfrm>
            <a:off x="661182" y="3157256"/>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A30AC240-8D3B-0B48-3292-A8E9BE8EAE83}"/>
              </a:ext>
            </a:extLst>
          </p:cNvPr>
          <p:cNvSpPr/>
          <p:nvPr/>
        </p:nvSpPr>
        <p:spPr>
          <a:xfrm>
            <a:off x="661182" y="1273197"/>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137</a:t>
            </a:fld>
            <a:endParaRPr lang="en"/>
          </a:p>
        </p:txBody>
      </p: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6953017"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Algo: Scan the graph with BFS, add a ‘level’</a:t>
            </a:r>
          </a:p>
        </p:txBody>
      </p:sp>
      <p:sp>
        <p:nvSpPr>
          <p:cNvPr id="20" name="Oval 19">
            <a:extLst>
              <a:ext uri="{FF2B5EF4-FFF2-40B4-BE49-F238E27FC236}">
                <a16:creationId xmlns:a16="http://schemas.microsoft.com/office/drawing/2014/main" id="{B36E6044-AC6E-D2C9-1DD2-7AF375FDD413}"/>
              </a:ext>
            </a:extLst>
          </p:cNvPr>
          <p:cNvSpPr/>
          <p:nvPr/>
        </p:nvSpPr>
        <p:spPr>
          <a:xfrm>
            <a:off x="3564371"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3" name="Oval 2">
            <a:extLst>
              <a:ext uri="{FF2B5EF4-FFF2-40B4-BE49-F238E27FC236}">
                <a16:creationId xmlns:a16="http://schemas.microsoft.com/office/drawing/2014/main" id="{E788BA03-1D23-D8AA-E380-C2618F2DAB36}"/>
              </a:ext>
            </a:extLst>
          </p:cNvPr>
          <p:cNvSpPr/>
          <p:nvPr/>
        </p:nvSpPr>
        <p:spPr>
          <a:xfrm>
            <a:off x="2751971" y="2329957"/>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4" name="Oval 3">
            <a:extLst>
              <a:ext uri="{FF2B5EF4-FFF2-40B4-BE49-F238E27FC236}">
                <a16:creationId xmlns:a16="http://schemas.microsoft.com/office/drawing/2014/main" id="{92FCBC7C-1F2D-09D2-64CE-D12A1CCB4E55}"/>
              </a:ext>
            </a:extLst>
          </p:cNvPr>
          <p:cNvSpPr/>
          <p:nvPr/>
        </p:nvSpPr>
        <p:spPr>
          <a:xfrm>
            <a:off x="4215011"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D</a:t>
            </a:r>
            <a:endParaRPr lang="en-SG" sz="2000" dirty="0">
              <a:latin typeface="Montserrat SemiBold" pitchFamily="2" charset="0"/>
            </a:endParaRPr>
          </a:p>
        </p:txBody>
      </p:sp>
      <p:cxnSp>
        <p:nvCxnSpPr>
          <p:cNvPr id="11" name="Straight Connector 10">
            <a:extLst>
              <a:ext uri="{FF2B5EF4-FFF2-40B4-BE49-F238E27FC236}">
                <a16:creationId xmlns:a16="http://schemas.microsoft.com/office/drawing/2014/main" id="{325B7720-A585-B55A-4252-52A14F06C71A}"/>
              </a:ext>
            </a:extLst>
          </p:cNvPr>
          <p:cNvCxnSpPr>
            <a:stCxn id="3" idx="7"/>
            <a:endCxn id="20" idx="3"/>
          </p:cNvCxnSpPr>
          <p:nvPr/>
        </p:nvCxnSpPr>
        <p:spPr>
          <a:xfrm flipV="1">
            <a:off x="3316324"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B1E900-BE6D-3A60-8E08-681002887813}"/>
              </a:ext>
            </a:extLst>
          </p:cNvPr>
          <p:cNvCxnSpPr>
            <a:stCxn id="4" idx="1"/>
            <a:endCxn id="20" idx="5"/>
          </p:cNvCxnSpPr>
          <p:nvPr/>
        </p:nvCxnSpPr>
        <p:spPr>
          <a:xfrm flipH="1" flipV="1">
            <a:off x="4128724"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D76D4CD-3852-190D-3F3E-34A5CDF72BEA}"/>
              </a:ext>
            </a:extLst>
          </p:cNvPr>
          <p:cNvSpPr/>
          <p:nvPr/>
        </p:nvSpPr>
        <p:spPr>
          <a:xfrm>
            <a:off x="3488761"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sp>
        <p:nvSpPr>
          <p:cNvPr id="23" name="Oval 22">
            <a:extLst>
              <a:ext uri="{FF2B5EF4-FFF2-40B4-BE49-F238E27FC236}">
                <a16:creationId xmlns:a16="http://schemas.microsoft.com/office/drawing/2014/main" id="{D2964F6A-89B8-FD7F-C741-0FF3195986DC}"/>
              </a:ext>
            </a:extLst>
          </p:cNvPr>
          <p:cNvSpPr/>
          <p:nvPr/>
        </p:nvSpPr>
        <p:spPr>
          <a:xfrm>
            <a:off x="4907854"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E</a:t>
            </a:r>
            <a:endParaRPr lang="en-SG" sz="2000" dirty="0">
              <a:latin typeface="Montserrat SemiBold" pitchFamily="2" charset="0"/>
            </a:endParaRPr>
          </a:p>
        </p:txBody>
      </p:sp>
      <p:cxnSp>
        <p:nvCxnSpPr>
          <p:cNvPr id="24" name="Straight Connector 23">
            <a:extLst>
              <a:ext uri="{FF2B5EF4-FFF2-40B4-BE49-F238E27FC236}">
                <a16:creationId xmlns:a16="http://schemas.microsoft.com/office/drawing/2014/main" id="{C8934E69-4C81-B0FD-169C-D7468DECF487}"/>
              </a:ext>
            </a:extLst>
          </p:cNvPr>
          <p:cNvCxnSpPr>
            <a:cxnSpLocks/>
            <a:stCxn id="21" idx="7"/>
            <a:endCxn id="4" idx="3"/>
          </p:cNvCxnSpPr>
          <p:nvPr/>
        </p:nvCxnSpPr>
        <p:spPr>
          <a:xfrm flipV="1">
            <a:off x="4053114" y="2894311"/>
            <a:ext cx="258725"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E5D1EA-BA74-0432-AF76-04F0A2A67CE8}"/>
              </a:ext>
            </a:extLst>
          </p:cNvPr>
          <p:cNvCxnSpPr>
            <a:cxnSpLocks/>
            <a:stCxn id="23" idx="1"/>
            <a:endCxn id="4" idx="5"/>
          </p:cNvCxnSpPr>
          <p:nvPr/>
        </p:nvCxnSpPr>
        <p:spPr>
          <a:xfrm flipH="1" flipV="1">
            <a:off x="4779364" y="2894311"/>
            <a:ext cx="225318"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F6E3C0-E20F-D863-C41C-616EFA2A8678}"/>
              </a:ext>
            </a:extLst>
          </p:cNvPr>
          <p:cNvSpPr txBox="1"/>
          <p:nvPr/>
        </p:nvSpPr>
        <p:spPr>
          <a:xfrm>
            <a:off x="1139483" y="1477108"/>
            <a:ext cx="1124026" cy="400110"/>
          </a:xfrm>
          <a:prstGeom prst="rect">
            <a:avLst/>
          </a:prstGeom>
          <a:noFill/>
        </p:spPr>
        <p:txBody>
          <a:bodyPr wrap="none" rtlCol="0">
            <a:spAutoFit/>
          </a:bodyPr>
          <a:lstStyle/>
          <a:p>
            <a:r>
              <a:rPr lang="en-US" sz="2000" dirty="0">
                <a:solidFill>
                  <a:schemeClr val="bg1"/>
                </a:solidFill>
                <a:latin typeface="Montserrat SemiBold" pitchFamily="2" charset="0"/>
              </a:rPr>
              <a:t>Level 0</a:t>
            </a:r>
            <a:endParaRPr lang="en-SG" sz="2000" dirty="0">
              <a:solidFill>
                <a:schemeClr val="bg1"/>
              </a:solidFill>
              <a:latin typeface="Montserrat SemiBold" pitchFamily="2" charset="0"/>
            </a:endParaRPr>
          </a:p>
        </p:txBody>
      </p:sp>
      <p:sp>
        <p:nvSpPr>
          <p:cNvPr id="25" name="TextBox 24">
            <a:extLst>
              <a:ext uri="{FF2B5EF4-FFF2-40B4-BE49-F238E27FC236}">
                <a16:creationId xmlns:a16="http://schemas.microsoft.com/office/drawing/2014/main" id="{D28F09BD-3798-ABC8-9C12-16CFB56E20A6}"/>
              </a:ext>
            </a:extLst>
          </p:cNvPr>
          <p:cNvSpPr txBox="1"/>
          <p:nvPr/>
        </p:nvSpPr>
        <p:spPr>
          <a:xfrm>
            <a:off x="1139483" y="2459724"/>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1</a:t>
            </a:r>
            <a:endParaRPr lang="en-SG" sz="2000" dirty="0">
              <a:solidFill>
                <a:schemeClr val="bg1"/>
              </a:solidFill>
              <a:latin typeface="Montserrat SemiBold" pitchFamily="2" charset="0"/>
            </a:endParaRPr>
          </a:p>
        </p:txBody>
      </p:sp>
      <p:sp>
        <p:nvSpPr>
          <p:cNvPr id="26" name="TextBox 25">
            <a:extLst>
              <a:ext uri="{FF2B5EF4-FFF2-40B4-BE49-F238E27FC236}">
                <a16:creationId xmlns:a16="http://schemas.microsoft.com/office/drawing/2014/main" id="{DB9E9386-D308-D03F-63A0-66934A3296A7}"/>
              </a:ext>
            </a:extLst>
          </p:cNvPr>
          <p:cNvSpPr txBox="1"/>
          <p:nvPr/>
        </p:nvSpPr>
        <p:spPr>
          <a:xfrm>
            <a:off x="1139483" y="3389782"/>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2</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1841628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1AEE3B0-9D8B-12A2-2F94-2F52D5843189}"/>
              </a:ext>
            </a:extLst>
          </p:cNvPr>
          <p:cNvSpPr/>
          <p:nvPr/>
        </p:nvSpPr>
        <p:spPr>
          <a:xfrm>
            <a:off x="661182" y="2222623"/>
            <a:ext cx="5718516" cy="8651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F69B8BE-F7DF-5322-F272-57BCD593D19F}"/>
              </a:ext>
            </a:extLst>
          </p:cNvPr>
          <p:cNvSpPr/>
          <p:nvPr/>
        </p:nvSpPr>
        <p:spPr>
          <a:xfrm>
            <a:off x="661182" y="3157256"/>
            <a:ext cx="5718516" cy="8651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A30AC240-8D3B-0B48-3292-A8E9BE8EAE83}"/>
              </a:ext>
            </a:extLst>
          </p:cNvPr>
          <p:cNvSpPr/>
          <p:nvPr/>
        </p:nvSpPr>
        <p:spPr>
          <a:xfrm>
            <a:off x="661182" y="1273197"/>
            <a:ext cx="5718516" cy="8651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138</a:t>
            </a:fld>
            <a:endParaRPr lang="en"/>
          </a:p>
        </p:txBody>
      </p: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6953017"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nodes in odd and even levels</a:t>
            </a:r>
          </a:p>
        </p:txBody>
      </p:sp>
      <p:sp>
        <p:nvSpPr>
          <p:cNvPr id="20" name="Oval 19">
            <a:extLst>
              <a:ext uri="{FF2B5EF4-FFF2-40B4-BE49-F238E27FC236}">
                <a16:creationId xmlns:a16="http://schemas.microsoft.com/office/drawing/2014/main" id="{B36E6044-AC6E-D2C9-1DD2-7AF375FDD413}"/>
              </a:ext>
            </a:extLst>
          </p:cNvPr>
          <p:cNvSpPr/>
          <p:nvPr/>
        </p:nvSpPr>
        <p:spPr>
          <a:xfrm>
            <a:off x="3564371"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3" name="Oval 2">
            <a:extLst>
              <a:ext uri="{FF2B5EF4-FFF2-40B4-BE49-F238E27FC236}">
                <a16:creationId xmlns:a16="http://schemas.microsoft.com/office/drawing/2014/main" id="{E788BA03-1D23-D8AA-E380-C2618F2DAB36}"/>
              </a:ext>
            </a:extLst>
          </p:cNvPr>
          <p:cNvSpPr/>
          <p:nvPr/>
        </p:nvSpPr>
        <p:spPr>
          <a:xfrm>
            <a:off x="2751971" y="2329957"/>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4" name="Oval 3">
            <a:extLst>
              <a:ext uri="{FF2B5EF4-FFF2-40B4-BE49-F238E27FC236}">
                <a16:creationId xmlns:a16="http://schemas.microsoft.com/office/drawing/2014/main" id="{92FCBC7C-1F2D-09D2-64CE-D12A1CCB4E55}"/>
              </a:ext>
            </a:extLst>
          </p:cNvPr>
          <p:cNvSpPr/>
          <p:nvPr/>
        </p:nvSpPr>
        <p:spPr>
          <a:xfrm>
            <a:off x="4215011"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D</a:t>
            </a:r>
            <a:endParaRPr lang="en-SG" sz="2000" dirty="0">
              <a:latin typeface="Montserrat SemiBold" pitchFamily="2" charset="0"/>
            </a:endParaRPr>
          </a:p>
        </p:txBody>
      </p:sp>
      <p:cxnSp>
        <p:nvCxnSpPr>
          <p:cNvPr id="11" name="Straight Connector 10">
            <a:extLst>
              <a:ext uri="{FF2B5EF4-FFF2-40B4-BE49-F238E27FC236}">
                <a16:creationId xmlns:a16="http://schemas.microsoft.com/office/drawing/2014/main" id="{325B7720-A585-B55A-4252-52A14F06C71A}"/>
              </a:ext>
            </a:extLst>
          </p:cNvPr>
          <p:cNvCxnSpPr>
            <a:stCxn id="3" idx="7"/>
            <a:endCxn id="20" idx="3"/>
          </p:cNvCxnSpPr>
          <p:nvPr/>
        </p:nvCxnSpPr>
        <p:spPr>
          <a:xfrm flipV="1">
            <a:off x="3316324"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B1E900-BE6D-3A60-8E08-681002887813}"/>
              </a:ext>
            </a:extLst>
          </p:cNvPr>
          <p:cNvCxnSpPr>
            <a:stCxn id="4" idx="1"/>
            <a:endCxn id="20" idx="5"/>
          </p:cNvCxnSpPr>
          <p:nvPr/>
        </p:nvCxnSpPr>
        <p:spPr>
          <a:xfrm flipH="1" flipV="1">
            <a:off x="4128724"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D76D4CD-3852-190D-3F3E-34A5CDF72BEA}"/>
              </a:ext>
            </a:extLst>
          </p:cNvPr>
          <p:cNvSpPr/>
          <p:nvPr/>
        </p:nvSpPr>
        <p:spPr>
          <a:xfrm>
            <a:off x="3488761"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sp>
        <p:nvSpPr>
          <p:cNvPr id="23" name="Oval 22">
            <a:extLst>
              <a:ext uri="{FF2B5EF4-FFF2-40B4-BE49-F238E27FC236}">
                <a16:creationId xmlns:a16="http://schemas.microsoft.com/office/drawing/2014/main" id="{D2964F6A-89B8-FD7F-C741-0FF3195986DC}"/>
              </a:ext>
            </a:extLst>
          </p:cNvPr>
          <p:cNvSpPr/>
          <p:nvPr/>
        </p:nvSpPr>
        <p:spPr>
          <a:xfrm>
            <a:off x="4907854"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E</a:t>
            </a:r>
            <a:endParaRPr lang="en-SG" sz="2000" dirty="0">
              <a:latin typeface="Montserrat SemiBold" pitchFamily="2" charset="0"/>
            </a:endParaRPr>
          </a:p>
        </p:txBody>
      </p:sp>
      <p:cxnSp>
        <p:nvCxnSpPr>
          <p:cNvPr id="24" name="Straight Connector 23">
            <a:extLst>
              <a:ext uri="{FF2B5EF4-FFF2-40B4-BE49-F238E27FC236}">
                <a16:creationId xmlns:a16="http://schemas.microsoft.com/office/drawing/2014/main" id="{C8934E69-4C81-B0FD-169C-D7468DECF487}"/>
              </a:ext>
            </a:extLst>
          </p:cNvPr>
          <p:cNvCxnSpPr>
            <a:cxnSpLocks/>
            <a:stCxn id="21" idx="7"/>
            <a:endCxn id="4" idx="3"/>
          </p:cNvCxnSpPr>
          <p:nvPr/>
        </p:nvCxnSpPr>
        <p:spPr>
          <a:xfrm flipV="1">
            <a:off x="4053114" y="2894311"/>
            <a:ext cx="258725"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E5D1EA-BA74-0432-AF76-04F0A2A67CE8}"/>
              </a:ext>
            </a:extLst>
          </p:cNvPr>
          <p:cNvCxnSpPr>
            <a:cxnSpLocks/>
            <a:stCxn id="23" idx="1"/>
            <a:endCxn id="4" idx="5"/>
          </p:cNvCxnSpPr>
          <p:nvPr/>
        </p:nvCxnSpPr>
        <p:spPr>
          <a:xfrm flipH="1" flipV="1">
            <a:off x="4779364" y="2894311"/>
            <a:ext cx="225318"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F6E3C0-E20F-D863-C41C-616EFA2A8678}"/>
              </a:ext>
            </a:extLst>
          </p:cNvPr>
          <p:cNvSpPr txBox="1"/>
          <p:nvPr/>
        </p:nvSpPr>
        <p:spPr>
          <a:xfrm>
            <a:off x="1139483" y="1477108"/>
            <a:ext cx="1124026" cy="400110"/>
          </a:xfrm>
          <a:prstGeom prst="rect">
            <a:avLst/>
          </a:prstGeom>
          <a:noFill/>
        </p:spPr>
        <p:txBody>
          <a:bodyPr wrap="none" rtlCol="0">
            <a:spAutoFit/>
          </a:bodyPr>
          <a:lstStyle/>
          <a:p>
            <a:r>
              <a:rPr lang="en-US" sz="2000" dirty="0">
                <a:solidFill>
                  <a:schemeClr val="bg1"/>
                </a:solidFill>
                <a:latin typeface="Montserrat SemiBold" pitchFamily="2" charset="0"/>
              </a:rPr>
              <a:t>Level 0</a:t>
            </a:r>
            <a:endParaRPr lang="en-SG" sz="2000" dirty="0">
              <a:solidFill>
                <a:schemeClr val="bg1"/>
              </a:solidFill>
              <a:latin typeface="Montserrat SemiBold" pitchFamily="2" charset="0"/>
            </a:endParaRPr>
          </a:p>
        </p:txBody>
      </p:sp>
      <p:sp>
        <p:nvSpPr>
          <p:cNvPr id="25" name="TextBox 24">
            <a:extLst>
              <a:ext uri="{FF2B5EF4-FFF2-40B4-BE49-F238E27FC236}">
                <a16:creationId xmlns:a16="http://schemas.microsoft.com/office/drawing/2014/main" id="{D28F09BD-3798-ABC8-9C12-16CFB56E20A6}"/>
              </a:ext>
            </a:extLst>
          </p:cNvPr>
          <p:cNvSpPr txBox="1"/>
          <p:nvPr/>
        </p:nvSpPr>
        <p:spPr>
          <a:xfrm>
            <a:off x="1139483" y="2459724"/>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1</a:t>
            </a:r>
            <a:endParaRPr lang="en-SG" sz="2000" dirty="0">
              <a:solidFill>
                <a:schemeClr val="bg1"/>
              </a:solidFill>
              <a:latin typeface="Montserrat SemiBold" pitchFamily="2" charset="0"/>
            </a:endParaRPr>
          </a:p>
        </p:txBody>
      </p:sp>
      <p:sp>
        <p:nvSpPr>
          <p:cNvPr id="26" name="TextBox 25">
            <a:extLst>
              <a:ext uri="{FF2B5EF4-FFF2-40B4-BE49-F238E27FC236}">
                <a16:creationId xmlns:a16="http://schemas.microsoft.com/office/drawing/2014/main" id="{DB9E9386-D308-D03F-63A0-66934A3296A7}"/>
              </a:ext>
            </a:extLst>
          </p:cNvPr>
          <p:cNvSpPr txBox="1"/>
          <p:nvPr/>
        </p:nvSpPr>
        <p:spPr>
          <a:xfrm>
            <a:off x="1139483" y="3389782"/>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2</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91046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1AEE3B0-9D8B-12A2-2F94-2F52D5843189}"/>
              </a:ext>
            </a:extLst>
          </p:cNvPr>
          <p:cNvSpPr/>
          <p:nvPr/>
        </p:nvSpPr>
        <p:spPr>
          <a:xfrm>
            <a:off x="661182" y="2222623"/>
            <a:ext cx="5718516" cy="8651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F69B8BE-F7DF-5322-F272-57BCD593D19F}"/>
              </a:ext>
            </a:extLst>
          </p:cNvPr>
          <p:cNvSpPr/>
          <p:nvPr/>
        </p:nvSpPr>
        <p:spPr>
          <a:xfrm>
            <a:off x="661182" y="3157256"/>
            <a:ext cx="5718516" cy="8651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A30AC240-8D3B-0B48-3292-A8E9BE8EAE83}"/>
              </a:ext>
            </a:extLst>
          </p:cNvPr>
          <p:cNvSpPr/>
          <p:nvPr/>
        </p:nvSpPr>
        <p:spPr>
          <a:xfrm>
            <a:off x="661182" y="1273197"/>
            <a:ext cx="5718516" cy="8651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139</a:t>
            </a:fld>
            <a:endParaRPr lang="en"/>
          </a:p>
        </p:txBody>
      </p:sp>
      <p:sp>
        <p:nvSpPr>
          <p:cNvPr id="19" name="Google Shape;336;p36">
            <a:extLst>
              <a:ext uri="{FF2B5EF4-FFF2-40B4-BE49-F238E27FC236}">
                <a16:creationId xmlns:a16="http://schemas.microsoft.com/office/drawing/2014/main" id="{AB1E7529-AC02-BF8C-B5E0-81FEF2F4736C}"/>
              </a:ext>
            </a:extLst>
          </p:cNvPr>
          <p:cNvSpPr txBox="1">
            <a:spLocks/>
          </p:cNvSpPr>
          <p:nvPr/>
        </p:nvSpPr>
        <p:spPr>
          <a:xfrm>
            <a:off x="749044" y="640146"/>
            <a:ext cx="7410218"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Whoever has more nodes will become the ‘good’ students</a:t>
            </a:r>
          </a:p>
        </p:txBody>
      </p:sp>
      <p:sp>
        <p:nvSpPr>
          <p:cNvPr id="20" name="Oval 19">
            <a:extLst>
              <a:ext uri="{FF2B5EF4-FFF2-40B4-BE49-F238E27FC236}">
                <a16:creationId xmlns:a16="http://schemas.microsoft.com/office/drawing/2014/main" id="{B36E6044-AC6E-D2C9-1DD2-7AF375FDD413}"/>
              </a:ext>
            </a:extLst>
          </p:cNvPr>
          <p:cNvSpPr/>
          <p:nvPr/>
        </p:nvSpPr>
        <p:spPr>
          <a:xfrm>
            <a:off x="3564371"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3" name="Oval 2">
            <a:extLst>
              <a:ext uri="{FF2B5EF4-FFF2-40B4-BE49-F238E27FC236}">
                <a16:creationId xmlns:a16="http://schemas.microsoft.com/office/drawing/2014/main" id="{E788BA03-1D23-D8AA-E380-C2618F2DAB36}"/>
              </a:ext>
            </a:extLst>
          </p:cNvPr>
          <p:cNvSpPr/>
          <p:nvPr/>
        </p:nvSpPr>
        <p:spPr>
          <a:xfrm>
            <a:off x="2751971" y="2329957"/>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4" name="Oval 3">
            <a:extLst>
              <a:ext uri="{FF2B5EF4-FFF2-40B4-BE49-F238E27FC236}">
                <a16:creationId xmlns:a16="http://schemas.microsoft.com/office/drawing/2014/main" id="{92FCBC7C-1F2D-09D2-64CE-D12A1CCB4E55}"/>
              </a:ext>
            </a:extLst>
          </p:cNvPr>
          <p:cNvSpPr/>
          <p:nvPr/>
        </p:nvSpPr>
        <p:spPr>
          <a:xfrm>
            <a:off x="4215011"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D</a:t>
            </a:r>
            <a:endParaRPr lang="en-SG" sz="2000" dirty="0">
              <a:latin typeface="Montserrat SemiBold" pitchFamily="2" charset="0"/>
            </a:endParaRPr>
          </a:p>
        </p:txBody>
      </p:sp>
      <p:cxnSp>
        <p:nvCxnSpPr>
          <p:cNvPr id="11" name="Straight Connector 10">
            <a:extLst>
              <a:ext uri="{FF2B5EF4-FFF2-40B4-BE49-F238E27FC236}">
                <a16:creationId xmlns:a16="http://schemas.microsoft.com/office/drawing/2014/main" id="{325B7720-A585-B55A-4252-52A14F06C71A}"/>
              </a:ext>
            </a:extLst>
          </p:cNvPr>
          <p:cNvCxnSpPr>
            <a:stCxn id="3" idx="7"/>
            <a:endCxn id="20" idx="3"/>
          </p:cNvCxnSpPr>
          <p:nvPr/>
        </p:nvCxnSpPr>
        <p:spPr>
          <a:xfrm flipV="1">
            <a:off x="3316324"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B1E900-BE6D-3A60-8E08-681002887813}"/>
              </a:ext>
            </a:extLst>
          </p:cNvPr>
          <p:cNvCxnSpPr>
            <a:stCxn id="4" idx="1"/>
            <a:endCxn id="20" idx="5"/>
          </p:cNvCxnSpPr>
          <p:nvPr/>
        </p:nvCxnSpPr>
        <p:spPr>
          <a:xfrm flipH="1" flipV="1">
            <a:off x="4128724"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D76D4CD-3852-190D-3F3E-34A5CDF72BEA}"/>
              </a:ext>
            </a:extLst>
          </p:cNvPr>
          <p:cNvSpPr/>
          <p:nvPr/>
        </p:nvSpPr>
        <p:spPr>
          <a:xfrm>
            <a:off x="3488761"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sp>
        <p:nvSpPr>
          <p:cNvPr id="23" name="Oval 22">
            <a:extLst>
              <a:ext uri="{FF2B5EF4-FFF2-40B4-BE49-F238E27FC236}">
                <a16:creationId xmlns:a16="http://schemas.microsoft.com/office/drawing/2014/main" id="{D2964F6A-89B8-FD7F-C741-0FF3195986DC}"/>
              </a:ext>
            </a:extLst>
          </p:cNvPr>
          <p:cNvSpPr/>
          <p:nvPr/>
        </p:nvSpPr>
        <p:spPr>
          <a:xfrm>
            <a:off x="4907854" y="320215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E</a:t>
            </a:r>
            <a:endParaRPr lang="en-SG" sz="2000" dirty="0">
              <a:latin typeface="Montserrat SemiBold" pitchFamily="2" charset="0"/>
            </a:endParaRPr>
          </a:p>
        </p:txBody>
      </p:sp>
      <p:cxnSp>
        <p:nvCxnSpPr>
          <p:cNvPr id="24" name="Straight Connector 23">
            <a:extLst>
              <a:ext uri="{FF2B5EF4-FFF2-40B4-BE49-F238E27FC236}">
                <a16:creationId xmlns:a16="http://schemas.microsoft.com/office/drawing/2014/main" id="{C8934E69-4C81-B0FD-169C-D7468DECF487}"/>
              </a:ext>
            </a:extLst>
          </p:cNvPr>
          <p:cNvCxnSpPr>
            <a:cxnSpLocks/>
            <a:stCxn id="21" idx="7"/>
            <a:endCxn id="4" idx="3"/>
          </p:cNvCxnSpPr>
          <p:nvPr/>
        </p:nvCxnSpPr>
        <p:spPr>
          <a:xfrm flipV="1">
            <a:off x="4053114" y="2894311"/>
            <a:ext cx="258725"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E5D1EA-BA74-0432-AF76-04F0A2A67CE8}"/>
              </a:ext>
            </a:extLst>
          </p:cNvPr>
          <p:cNvCxnSpPr>
            <a:cxnSpLocks/>
            <a:stCxn id="23" idx="1"/>
            <a:endCxn id="4" idx="5"/>
          </p:cNvCxnSpPr>
          <p:nvPr/>
        </p:nvCxnSpPr>
        <p:spPr>
          <a:xfrm flipH="1" flipV="1">
            <a:off x="4779364" y="2894311"/>
            <a:ext cx="225318" cy="4046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F6E3C0-E20F-D863-C41C-616EFA2A8678}"/>
              </a:ext>
            </a:extLst>
          </p:cNvPr>
          <p:cNvSpPr txBox="1"/>
          <p:nvPr/>
        </p:nvSpPr>
        <p:spPr>
          <a:xfrm>
            <a:off x="1139483" y="1477108"/>
            <a:ext cx="1124026" cy="400110"/>
          </a:xfrm>
          <a:prstGeom prst="rect">
            <a:avLst/>
          </a:prstGeom>
          <a:noFill/>
        </p:spPr>
        <p:txBody>
          <a:bodyPr wrap="none" rtlCol="0">
            <a:spAutoFit/>
          </a:bodyPr>
          <a:lstStyle/>
          <a:p>
            <a:r>
              <a:rPr lang="en-US" sz="2000" dirty="0">
                <a:solidFill>
                  <a:schemeClr val="bg1"/>
                </a:solidFill>
                <a:latin typeface="Montserrat SemiBold" pitchFamily="2" charset="0"/>
              </a:rPr>
              <a:t>Level 0</a:t>
            </a:r>
            <a:endParaRPr lang="en-SG" sz="2000" dirty="0">
              <a:solidFill>
                <a:schemeClr val="bg1"/>
              </a:solidFill>
              <a:latin typeface="Montserrat SemiBold" pitchFamily="2" charset="0"/>
            </a:endParaRPr>
          </a:p>
        </p:txBody>
      </p:sp>
      <p:sp>
        <p:nvSpPr>
          <p:cNvPr id="25" name="TextBox 24">
            <a:extLst>
              <a:ext uri="{FF2B5EF4-FFF2-40B4-BE49-F238E27FC236}">
                <a16:creationId xmlns:a16="http://schemas.microsoft.com/office/drawing/2014/main" id="{D28F09BD-3798-ABC8-9C12-16CFB56E20A6}"/>
              </a:ext>
            </a:extLst>
          </p:cNvPr>
          <p:cNvSpPr txBox="1"/>
          <p:nvPr/>
        </p:nvSpPr>
        <p:spPr>
          <a:xfrm>
            <a:off x="1139483" y="2459724"/>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1</a:t>
            </a:r>
            <a:endParaRPr lang="en-SG" sz="2000" dirty="0">
              <a:solidFill>
                <a:schemeClr val="bg1"/>
              </a:solidFill>
              <a:latin typeface="Montserrat SemiBold" pitchFamily="2" charset="0"/>
            </a:endParaRPr>
          </a:p>
        </p:txBody>
      </p:sp>
      <p:sp>
        <p:nvSpPr>
          <p:cNvPr id="26" name="TextBox 25">
            <a:extLst>
              <a:ext uri="{FF2B5EF4-FFF2-40B4-BE49-F238E27FC236}">
                <a16:creationId xmlns:a16="http://schemas.microsoft.com/office/drawing/2014/main" id="{DB9E9386-D308-D03F-63A0-66934A3296A7}"/>
              </a:ext>
            </a:extLst>
          </p:cNvPr>
          <p:cNvSpPr txBox="1"/>
          <p:nvPr/>
        </p:nvSpPr>
        <p:spPr>
          <a:xfrm>
            <a:off x="1139483" y="3389782"/>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2</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203397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CCD6-995D-10E3-DCE4-57DA0C9E32D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a:t>
            </a:fld>
            <a:endParaRPr lang="en"/>
          </a:p>
        </p:txBody>
      </p:sp>
      <p:sp>
        <p:nvSpPr>
          <p:cNvPr id="12" name="Google Shape;336;p36">
            <a:extLst>
              <a:ext uri="{FF2B5EF4-FFF2-40B4-BE49-F238E27FC236}">
                <a16:creationId xmlns:a16="http://schemas.microsoft.com/office/drawing/2014/main" id="{F9135B46-F2AC-E4DD-C908-C8BAC798B400}"/>
              </a:ext>
            </a:extLst>
          </p:cNvPr>
          <p:cNvSpPr txBox="1">
            <a:spLocks/>
          </p:cNvSpPr>
          <p:nvPr/>
        </p:nvSpPr>
        <p:spPr>
          <a:xfrm>
            <a:off x="485399" y="44928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can be used to re-root a tree!</a:t>
            </a:r>
          </a:p>
        </p:txBody>
      </p:sp>
      <p:sp>
        <p:nvSpPr>
          <p:cNvPr id="13" name="Google Shape;336;p36">
            <a:extLst>
              <a:ext uri="{FF2B5EF4-FFF2-40B4-BE49-F238E27FC236}">
                <a16:creationId xmlns:a16="http://schemas.microsoft.com/office/drawing/2014/main" id="{7B66613B-2D3F-421B-3E9C-2DBA8771DFFE}"/>
              </a:ext>
            </a:extLst>
          </p:cNvPr>
          <p:cNvSpPr txBox="1">
            <a:spLocks/>
          </p:cNvSpPr>
          <p:nvPr/>
        </p:nvSpPr>
        <p:spPr>
          <a:xfrm>
            <a:off x="485399" y="846099"/>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e.g. Graph BFS on a non-root tree node:</a:t>
            </a:r>
          </a:p>
        </p:txBody>
      </p:sp>
      <p:sp>
        <p:nvSpPr>
          <p:cNvPr id="14" name="Oval 13">
            <a:extLst>
              <a:ext uri="{FF2B5EF4-FFF2-40B4-BE49-F238E27FC236}">
                <a16:creationId xmlns:a16="http://schemas.microsoft.com/office/drawing/2014/main" id="{578E83C6-7D37-0713-5D37-E4D7A9868152}"/>
              </a:ext>
            </a:extLst>
          </p:cNvPr>
          <p:cNvSpPr/>
          <p:nvPr/>
        </p:nvSpPr>
        <p:spPr>
          <a:xfrm>
            <a:off x="2649728" y="1639735"/>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4ECAF36-ABDE-E11B-1005-BD4460D47062}"/>
              </a:ext>
            </a:extLst>
          </p:cNvPr>
          <p:cNvSpPr/>
          <p:nvPr/>
        </p:nvSpPr>
        <p:spPr>
          <a:xfrm>
            <a:off x="1612645" y="210693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5471845-B952-B51E-33A3-712896E96855}"/>
              </a:ext>
            </a:extLst>
          </p:cNvPr>
          <p:cNvSpPr/>
          <p:nvPr/>
        </p:nvSpPr>
        <p:spPr>
          <a:xfrm>
            <a:off x="1088137" y="291465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8ED0E662-2482-7E62-7508-3F599D607707}"/>
              </a:ext>
            </a:extLst>
          </p:cNvPr>
          <p:cNvSpPr/>
          <p:nvPr/>
        </p:nvSpPr>
        <p:spPr>
          <a:xfrm>
            <a:off x="2158238" y="2914650"/>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3513400-FEC5-F330-BFDC-63621C546521}"/>
              </a:ext>
            </a:extLst>
          </p:cNvPr>
          <p:cNvSpPr/>
          <p:nvPr/>
        </p:nvSpPr>
        <p:spPr>
          <a:xfrm>
            <a:off x="2779777" y="375285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43240AB-F307-7116-0D56-8EA88F13F6CD}"/>
              </a:ext>
            </a:extLst>
          </p:cNvPr>
          <p:cNvSpPr/>
          <p:nvPr/>
        </p:nvSpPr>
        <p:spPr>
          <a:xfrm>
            <a:off x="3522472" y="210693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AB3D7A8-556C-1D80-3AC4-4F6F1D219ABD}"/>
              </a:ext>
            </a:extLst>
          </p:cNvPr>
          <p:cNvSpPr/>
          <p:nvPr/>
        </p:nvSpPr>
        <p:spPr>
          <a:xfrm>
            <a:off x="2984753"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C1B1E0D-22DE-F121-B59E-AE09F4E8D369}"/>
              </a:ext>
            </a:extLst>
          </p:cNvPr>
          <p:cNvSpPr/>
          <p:nvPr/>
        </p:nvSpPr>
        <p:spPr>
          <a:xfrm>
            <a:off x="4003041" y="2914650"/>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78BA3789-B759-5B91-0862-81144E2BAA46}"/>
              </a:ext>
            </a:extLst>
          </p:cNvPr>
          <p:cNvCxnSpPr>
            <a:stCxn id="17" idx="7"/>
            <a:endCxn id="16" idx="3"/>
          </p:cNvCxnSpPr>
          <p:nvPr/>
        </p:nvCxnSpPr>
        <p:spPr>
          <a:xfrm flipV="1">
            <a:off x="1484886" y="2503679"/>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8D7D5-A81B-533D-70CA-BB7AEE83344A}"/>
              </a:ext>
            </a:extLst>
          </p:cNvPr>
          <p:cNvCxnSpPr>
            <a:cxnSpLocks/>
            <a:stCxn id="16" idx="7"/>
            <a:endCxn id="14" idx="2"/>
          </p:cNvCxnSpPr>
          <p:nvPr/>
        </p:nvCxnSpPr>
        <p:spPr>
          <a:xfrm flipV="1">
            <a:off x="2009394" y="1872145"/>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F9F53-05D4-9D10-1648-3F0BF01D9C21}"/>
              </a:ext>
            </a:extLst>
          </p:cNvPr>
          <p:cNvCxnSpPr>
            <a:cxnSpLocks/>
            <a:stCxn id="14" idx="6"/>
            <a:endCxn id="20" idx="1"/>
          </p:cNvCxnSpPr>
          <p:nvPr/>
        </p:nvCxnSpPr>
        <p:spPr>
          <a:xfrm>
            <a:off x="3114548" y="1872145"/>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6BBCEF-CE69-A052-F6EB-05CB4C9665A9}"/>
              </a:ext>
            </a:extLst>
          </p:cNvPr>
          <p:cNvCxnSpPr>
            <a:cxnSpLocks/>
            <a:stCxn id="21" idx="7"/>
            <a:endCxn id="20" idx="3"/>
          </p:cNvCxnSpPr>
          <p:nvPr/>
        </p:nvCxnSpPr>
        <p:spPr>
          <a:xfrm flipV="1">
            <a:off x="3381502" y="2503679"/>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16E405-866D-F94E-219D-169697842562}"/>
              </a:ext>
            </a:extLst>
          </p:cNvPr>
          <p:cNvCxnSpPr>
            <a:cxnSpLocks/>
            <a:stCxn id="20" idx="5"/>
            <a:endCxn id="22" idx="1"/>
          </p:cNvCxnSpPr>
          <p:nvPr/>
        </p:nvCxnSpPr>
        <p:spPr>
          <a:xfrm>
            <a:off x="3919221" y="2503679"/>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9B2401-89BD-E457-ACEB-DF5C19F4B6F6}"/>
              </a:ext>
            </a:extLst>
          </p:cNvPr>
          <p:cNvCxnSpPr>
            <a:cxnSpLocks/>
            <a:stCxn id="18" idx="1"/>
            <a:endCxn id="16" idx="5"/>
          </p:cNvCxnSpPr>
          <p:nvPr/>
        </p:nvCxnSpPr>
        <p:spPr>
          <a:xfrm flipH="1" flipV="1">
            <a:off x="2009394" y="2503679"/>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157BDE-1E47-A9CE-B152-C96076113E9C}"/>
              </a:ext>
            </a:extLst>
          </p:cNvPr>
          <p:cNvCxnSpPr>
            <a:cxnSpLocks/>
            <a:stCxn id="19" idx="1"/>
            <a:endCxn id="18" idx="5"/>
          </p:cNvCxnSpPr>
          <p:nvPr/>
        </p:nvCxnSpPr>
        <p:spPr>
          <a:xfrm flipH="1" flipV="1">
            <a:off x="2554987" y="3311399"/>
            <a:ext cx="292861" cy="5095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CD714808-376C-425D-E15C-00EFE2C47FB9}"/>
              </a:ext>
            </a:extLst>
          </p:cNvPr>
          <p:cNvSpPr/>
          <p:nvPr/>
        </p:nvSpPr>
        <p:spPr>
          <a:xfrm>
            <a:off x="4742181" y="2571750"/>
            <a:ext cx="464820" cy="3429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8B5B24CB-8A99-255D-9C8F-D07BF76E90E8}"/>
              </a:ext>
            </a:extLst>
          </p:cNvPr>
          <p:cNvSpPr/>
          <p:nvPr/>
        </p:nvSpPr>
        <p:spPr>
          <a:xfrm>
            <a:off x="6138928" y="1643545"/>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F1B516C4-9C04-5BB2-9A11-223EF739F541}"/>
              </a:ext>
            </a:extLst>
          </p:cNvPr>
          <p:cNvSpPr/>
          <p:nvPr/>
        </p:nvSpPr>
        <p:spPr>
          <a:xfrm>
            <a:off x="6757674" y="232791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B5103185-9ECE-3F35-9812-3F904FCCCEE0}"/>
              </a:ext>
            </a:extLst>
          </p:cNvPr>
          <p:cNvSpPr/>
          <p:nvPr/>
        </p:nvSpPr>
        <p:spPr>
          <a:xfrm>
            <a:off x="5645660" y="232791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 name="Straight Connector 5">
            <a:extLst>
              <a:ext uri="{FF2B5EF4-FFF2-40B4-BE49-F238E27FC236}">
                <a16:creationId xmlns:a16="http://schemas.microsoft.com/office/drawing/2014/main" id="{56DE9EAC-164E-E2D6-C3EB-88B2FE55B539}"/>
              </a:ext>
            </a:extLst>
          </p:cNvPr>
          <p:cNvCxnSpPr>
            <a:stCxn id="4" idx="7"/>
            <a:endCxn id="64" idx="3"/>
          </p:cNvCxnSpPr>
          <p:nvPr/>
        </p:nvCxnSpPr>
        <p:spPr>
          <a:xfrm flipV="1">
            <a:off x="6042409" y="2040294"/>
            <a:ext cx="164590" cy="355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0A29CA-27CA-18E9-4430-A05258077974}"/>
              </a:ext>
            </a:extLst>
          </p:cNvPr>
          <p:cNvCxnSpPr>
            <a:cxnSpLocks/>
            <a:stCxn id="3" idx="1"/>
            <a:endCxn id="64" idx="5"/>
          </p:cNvCxnSpPr>
          <p:nvPr/>
        </p:nvCxnSpPr>
        <p:spPr>
          <a:xfrm flipH="1" flipV="1">
            <a:off x="6535677" y="2040294"/>
            <a:ext cx="290068" cy="355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77EEA0A-EF8A-DC52-3BD3-CDC661898A76}"/>
              </a:ext>
            </a:extLst>
          </p:cNvPr>
          <p:cNvSpPr/>
          <p:nvPr/>
        </p:nvSpPr>
        <p:spPr>
          <a:xfrm>
            <a:off x="7259323" y="314706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CE0544C3-E23B-3F72-9B74-4F8519EE0358}"/>
              </a:ext>
            </a:extLst>
          </p:cNvPr>
          <p:cNvSpPr/>
          <p:nvPr/>
        </p:nvSpPr>
        <p:spPr>
          <a:xfrm>
            <a:off x="6241035" y="3154171"/>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C7EF51A7-6A95-D1EA-2E14-794DDA78C5E4}"/>
              </a:ext>
            </a:extLst>
          </p:cNvPr>
          <p:cNvCxnSpPr>
            <a:stCxn id="8" idx="7"/>
          </p:cNvCxnSpPr>
          <p:nvPr/>
        </p:nvCxnSpPr>
        <p:spPr>
          <a:xfrm flipV="1">
            <a:off x="6637784" y="2743200"/>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27DFDC-C15E-028F-E641-04F625F5E4B4}"/>
              </a:ext>
            </a:extLst>
          </p:cNvPr>
          <p:cNvCxnSpPr>
            <a:cxnSpLocks/>
            <a:stCxn id="3" idx="5"/>
            <a:endCxn id="5" idx="1"/>
          </p:cNvCxnSpPr>
          <p:nvPr/>
        </p:nvCxnSpPr>
        <p:spPr>
          <a:xfrm>
            <a:off x="7154423" y="2724659"/>
            <a:ext cx="172971" cy="4904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E9298E4-25FD-39AD-9B26-B440BA372446}"/>
              </a:ext>
            </a:extLst>
          </p:cNvPr>
          <p:cNvSpPr/>
          <p:nvPr/>
        </p:nvSpPr>
        <p:spPr>
          <a:xfrm>
            <a:off x="7724143" y="3801871"/>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a:extLst>
              <a:ext uri="{FF2B5EF4-FFF2-40B4-BE49-F238E27FC236}">
                <a16:creationId xmlns:a16="http://schemas.microsoft.com/office/drawing/2014/main" id="{94DC7C44-8936-83B0-2D63-877A64F01522}"/>
              </a:ext>
            </a:extLst>
          </p:cNvPr>
          <p:cNvCxnSpPr>
            <a:cxnSpLocks/>
            <a:endCxn id="11" idx="1"/>
          </p:cNvCxnSpPr>
          <p:nvPr/>
        </p:nvCxnSpPr>
        <p:spPr>
          <a:xfrm>
            <a:off x="7618284" y="3581170"/>
            <a:ext cx="173930" cy="28877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4743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140</a:t>
            </a:fld>
            <a:endParaRPr lang="en"/>
          </a:p>
        </p:txBody>
      </p:sp>
      <p:sp>
        <p:nvSpPr>
          <p:cNvPr id="5" name="Rectangle 4">
            <a:extLst>
              <a:ext uri="{FF2B5EF4-FFF2-40B4-BE49-F238E27FC236}">
                <a16:creationId xmlns:a16="http://schemas.microsoft.com/office/drawing/2014/main" id="{0B6A1FC8-4973-643A-612B-7B1C0E97A255}"/>
              </a:ext>
            </a:extLst>
          </p:cNvPr>
          <p:cNvSpPr/>
          <p:nvPr/>
        </p:nvSpPr>
        <p:spPr>
          <a:xfrm>
            <a:off x="1501725"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6" name="Rectangle 5">
            <a:extLst>
              <a:ext uri="{FF2B5EF4-FFF2-40B4-BE49-F238E27FC236}">
                <a16:creationId xmlns:a16="http://schemas.microsoft.com/office/drawing/2014/main" id="{A67E3B8F-8BCB-AB61-CAE3-65922FD2A627}"/>
              </a:ext>
            </a:extLst>
          </p:cNvPr>
          <p:cNvSpPr/>
          <p:nvPr/>
        </p:nvSpPr>
        <p:spPr>
          <a:xfrm>
            <a:off x="4470008"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7" name="Rectangle 6">
            <a:extLst>
              <a:ext uri="{FF2B5EF4-FFF2-40B4-BE49-F238E27FC236}">
                <a16:creationId xmlns:a16="http://schemas.microsoft.com/office/drawing/2014/main" id="{E06E0EB7-6401-9240-0E3A-24F550C47ABB}"/>
              </a:ext>
            </a:extLst>
          </p:cNvPr>
          <p:cNvSpPr/>
          <p:nvPr/>
        </p:nvSpPr>
        <p:spPr>
          <a:xfrm>
            <a:off x="1501724"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A</a:t>
            </a:r>
            <a:endParaRPr lang="en-SG" sz="2400" dirty="0">
              <a:latin typeface="Montserrat SemiBold" pitchFamily="2" charset="0"/>
              <a:cs typeface="Mongolian Baiti" panose="03000500000000000000" pitchFamily="66" charset="0"/>
            </a:endParaRPr>
          </a:p>
        </p:txBody>
      </p:sp>
      <p:sp>
        <p:nvSpPr>
          <p:cNvPr id="8" name="Rectangle 7">
            <a:extLst>
              <a:ext uri="{FF2B5EF4-FFF2-40B4-BE49-F238E27FC236}">
                <a16:creationId xmlns:a16="http://schemas.microsoft.com/office/drawing/2014/main" id="{6A24A295-1EF3-0CD6-0D66-3CE9691931E0}"/>
              </a:ext>
            </a:extLst>
          </p:cNvPr>
          <p:cNvSpPr/>
          <p:nvPr/>
        </p:nvSpPr>
        <p:spPr>
          <a:xfrm>
            <a:off x="4470008" y="32881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9" name="Rectangle 8">
            <a:extLst>
              <a:ext uri="{FF2B5EF4-FFF2-40B4-BE49-F238E27FC236}">
                <a16:creationId xmlns:a16="http://schemas.microsoft.com/office/drawing/2014/main" id="{45EEE14C-FB44-FE8B-2F9F-BF6D71157C1B}"/>
              </a:ext>
            </a:extLst>
          </p:cNvPr>
          <p:cNvSpPr/>
          <p:nvPr/>
        </p:nvSpPr>
        <p:spPr>
          <a:xfrm>
            <a:off x="4470008" y="1635369"/>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B</a:t>
            </a:r>
            <a:endParaRPr lang="en-SG" sz="2400" dirty="0">
              <a:latin typeface="Montserrat SemiBold" pitchFamily="2" charset="0"/>
              <a:cs typeface="Mongolian Baiti" panose="03000500000000000000" pitchFamily="66" charset="0"/>
            </a:endParaRPr>
          </a:p>
        </p:txBody>
      </p:sp>
      <p:sp>
        <p:nvSpPr>
          <p:cNvPr id="10" name="Rectangle 9">
            <a:extLst>
              <a:ext uri="{FF2B5EF4-FFF2-40B4-BE49-F238E27FC236}">
                <a16:creationId xmlns:a16="http://schemas.microsoft.com/office/drawing/2014/main" id="{8B7C04CB-3CBC-BB61-46DC-BF471E5A45C9}"/>
              </a:ext>
            </a:extLst>
          </p:cNvPr>
          <p:cNvSpPr/>
          <p:nvPr/>
        </p:nvSpPr>
        <p:spPr>
          <a:xfrm>
            <a:off x="4470008" y="3288106"/>
            <a:ext cx="661181" cy="8721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Mongolian Baiti" panose="03000500000000000000" pitchFamily="66" charset="0"/>
              </a:rPr>
              <a:t>C</a:t>
            </a:r>
            <a:endParaRPr lang="en-SG" sz="2400" dirty="0">
              <a:latin typeface="Montserrat SemiBold" pitchFamily="2" charset="0"/>
              <a:cs typeface="Mongolian Baiti" panose="03000500000000000000" pitchFamily="66" charset="0"/>
            </a:endParaRPr>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Handling Inconsistent Data</a:t>
            </a:r>
          </a:p>
        </p:txBody>
      </p:sp>
      <p:cxnSp>
        <p:nvCxnSpPr>
          <p:cNvPr id="11" name="Straight Connector 10">
            <a:extLst>
              <a:ext uri="{FF2B5EF4-FFF2-40B4-BE49-F238E27FC236}">
                <a16:creationId xmlns:a16="http://schemas.microsoft.com/office/drawing/2014/main" id="{6193FF95-1DEA-7225-6E60-D43EFFAB424C}"/>
              </a:ext>
            </a:extLst>
          </p:cNvPr>
          <p:cNvCxnSpPr>
            <a:cxnSpLocks/>
            <a:endCxn id="9" idx="1"/>
          </p:cNvCxnSpPr>
          <p:nvPr/>
        </p:nvCxnSpPr>
        <p:spPr>
          <a:xfrm>
            <a:off x="2162905" y="2071468"/>
            <a:ext cx="230710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5A5977-47D1-FA77-523B-225321CF9A38}"/>
              </a:ext>
            </a:extLst>
          </p:cNvPr>
          <p:cNvCxnSpPr>
            <a:cxnSpLocks/>
            <a:endCxn id="10" idx="1"/>
          </p:cNvCxnSpPr>
          <p:nvPr/>
        </p:nvCxnSpPr>
        <p:spPr>
          <a:xfrm>
            <a:off x="2171871" y="2071467"/>
            <a:ext cx="2298137" cy="165273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14C3FE-96D4-5ABD-FEC3-E37D3C91C284}"/>
              </a:ext>
            </a:extLst>
          </p:cNvPr>
          <p:cNvCxnSpPr>
            <a:cxnSpLocks/>
            <a:stCxn id="9" idx="2"/>
            <a:endCxn id="10" idx="0"/>
          </p:cNvCxnSpPr>
          <p:nvPr/>
        </p:nvCxnSpPr>
        <p:spPr>
          <a:xfrm>
            <a:off x="4800599" y="2507566"/>
            <a:ext cx="0" cy="780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96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141</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Handling Inconsistent Data</a:t>
            </a:r>
          </a:p>
        </p:txBody>
      </p:sp>
      <p:sp>
        <p:nvSpPr>
          <p:cNvPr id="23" name="Rectangle 22">
            <a:extLst>
              <a:ext uri="{FF2B5EF4-FFF2-40B4-BE49-F238E27FC236}">
                <a16:creationId xmlns:a16="http://schemas.microsoft.com/office/drawing/2014/main" id="{8AABB9AD-101D-E67D-289E-AD6664EEA698}"/>
              </a:ext>
            </a:extLst>
          </p:cNvPr>
          <p:cNvSpPr/>
          <p:nvPr/>
        </p:nvSpPr>
        <p:spPr>
          <a:xfrm>
            <a:off x="661182" y="2222623"/>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EF2BF9C3-F896-98EF-2F5E-23C653EAD323}"/>
              </a:ext>
            </a:extLst>
          </p:cNvPr>
          <p:cNvSpPr/>
          <p:nvPr/>
        </p:nvSpPr>
        <p:spPr>
          <a:xfrm>
            <a:off x="661182" y="1273197"/>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FB7C08D7-F12B-E6AA-2C6E-9076F31C693F}"/>
              </a:ext>
            </a:extLst>
          </p:cNvPr>
          <p:cNvSpPr/>
          <p:nvPr/>
        </p:nvSpPr>
        <p:spPr>
          <a:xfrm>
            <a:off x="3564371"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26" name="Oval 25">
            <a:extLst>
              <a:ext uri="{FF2B5EF4-FFF2-40B4-BE49-F238E27FC236}">
                <a16:creationId xmlns:a16="http://schemas.microsoft.com/office/drawing/2014/main" id="{DAA02ABB-CECC-DFA7-D11D-00A20C234873}"/>
              </a:ext>
            </a:extLst>
          </p:cNvPr>
          <p:cNvSpPr/>
          <p:nvPr/>
        </p:nvSpPr>
        <p:spPr>
          <a:xfrm>
            <a:off x="2751971" y="2329957"/>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27" name="Oval 26">
            <a:extLst>
              <a:ext uri="{FF2B5EF4-FFF2-40B4-BE49-F238E27FC236}">
                <a16:creationId xmlns:a16="http://schemas.microsoft.com/office/drawing/2014/main" id="{09FBEAFF-6ED5-57E4-D362-246B922C81C9}"/>
              </a:ext>
            </a:extLst>
          </p:cNvPr>
          <p:cNvSpPr/>
          <p:nvPr/>
        </p:nvSpPr>
        <p:spPr>
          <a:xfrm>
            <a:off x="4215011"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cxnSp>
        <p:nvCxnSpPr>
          <p:cNvPr id="28" name="Straight Connector 27">
            <a:extLst>
              <a:ext uri="{FF2B5EF4-FFF2-40B4-BE49-F238E27FC236}">
                <a16:creationId xmlns:a16="http://schemas.microsoft.com/office/drawing/2014/main" id="{9AE0A0FA-92CA-66AC-F118-D3B2693B78C8}"/>
              </a:ext>
            </a:extLst>
          </p:cNvPr>
          <p:cNvCxnSpPr>
            <a:stCxn id="26" idx="7"/>
            <a:endCxn id="25" idx="3"/>
          </p:cNvCxnSpPr>
          <p:nvPr/>
        </p:nvCxnSpPr>
        <p:spPr>
          <a:xfrm flipV="1">
            <a:off x="3316324"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5FF87E-92CE-0F2E-7A1C-D512A077821B}"/>
              </a:ext>
            </a:extLst>
          </p:cNvPr>
          <p:cNvCxnSpPr>
            <a:stCxn id="27" idx="1"/>
            <a:endCxn id="25" idx="5"/>
          </p:cNvCxnSpPr>
          <p:nvPr/>
        </p:nvCxnSpPr>
        <p:spPr>
          <a:xfrm flipH="1" flipV="1">
            <a:off x="4128724"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7672232-BFEE-B4FC-B6FD-822B9E265BBD}"/>
              </a:ext>
            </a:extLst>
          </p:cNvPr>
          <p:cNvSpPr txBox="1"/>
          <p:nvPr/>
        </p:nvSpPr>
        <p:spPr>
          <a:xfrm>
            <a:off x="1139483" y="1477108"/>
            <a:ext cx="1124026" cy="400110"/>
          </a:xfrm>
          <a:prstGeom prst="rect">
            <a:avLst/>
          </a:prstGeom>
          <a:noFill/>
        </p:spPr>
        <p:txBody>
          <a:bodyPr wrap="none" rtlCol="0">
            <a:spAutoFit/>
          </a:bodyPr>
          <a:lstStyle/>
          <a:p>
            <a:r>
              <a:rPr lang="en-US" sz="2000" dirty="0">
                <a:solidFill>
                  <a:schemeClr val="bg1"/>
                </a:solidFill>
                <a:latin typeface="Montserrat SemiBold" pitchFamily="2" charset="0"/>
              </a:rPr>
              <a:t>Level 0</a:t>
            </a:r>
            <a:endParaRPr lang="en-SG" sz="2000" dirty="0">
              <a:solidFill>
                <a:schemeClr val="bg1"/>
              </a:solidFill>
              <a:latin typeface="Montserrat SemiBold" pitchFamily="2" charset="0"/>
            </a:endParaRPr>
          </a:p>
        </p:txBody>
      </p:sp>
      <p:sp>
        <p:nvSpPr>
          <p:cNvPr id="31" name="TextBox 30">
            <a:extLst>
              <a:ext uri="{FF2B5EF4-FFF2-40B4-BE49-F238E27FC236}">
                <a16:creationId xmlns:a16="http://schemas.microsoft.com/office/drawing/2014/main" id="{A4633095-4C83-06C3-8669-9099156D7FA6}"/>
              </a:ext>
            </a:extLst>
          </p:cNvPr>
          <p:cNvSpPr txBox="1"/>
          <p:nvPr/>
        </p:nvSpPr>
        <p:spPr>
          <a:xfrm>
            <a:off x="1139483" y="2459724"/>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1</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186481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3F84B-2F1F-B20D-36F0-A9FBA68935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142</a:t>
            </a:fld>
            <a:endParaRPr lang="en"/>
          </a:p>
        </p:txBody>
      </p:sp>
      <p:sp>
        <p:nvSpPr>
          <p:cNvPr id="4" name="Google Shape;336;p36">
            <a:extLst>
              <a:ext uri="{FF2B5EF4-FFF2-40B4-BE49-F238E27FC236}">
                <a16:creationId xmlns:a16="http://schemas.microsoft.com/office/drawing/2014/main" id="{35C633A9-EC03-35FC-5585-BFA998AA12C0}"/>
              </a:ext>
            </a:extLst>
          </p:cNvPr>
          <p:cNvSpPr txBox="1">
            <a:spLocks/>
          </p:cNvSpPr>
          <p:nvPr/>
        </p:nvSpPr>
        <p:spPr>
          <a:xfrm>
            <a:off x="749045" y="640146"/>
            <a:ext cx="7758450" cy="492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Handling Inconsistent Data</a:t>
            </a:r>
          </a:p>
        </p:txBody>
      </p:sp>
      <p:sp>
        <p:nvSpPr>
          <p:cNvPr id="23" name="Rectangle 22">
            <a:extLst>
              <a:ext uri="{FF2B5EF4-FFF2-40B4-BE49-F238E27FC236}">
                <a16:creationId xmlns:a16="http://schemas.microsoft.com/office/drawing/2014/main" id="{8AABB9AD-101D-E67D-289E-AD6664EEA698}"/>
              </a:ext>
            </a:extLst>
          </p:cNvPr>
          <p:cNvSpPr/>
          <p:nvPr/>
        </p:nvSpPr>
        <p:spPr>
          <a:xfrm>
            <a:off x="661182" y="2222623"/>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EF2BF9C3-F896-98EF-2F5E-23C653EAD323}"/>
              </a:ext>
            </a:extLst>
          </p:cNvPr>
          <p:cNvSpPr/>
          <p:nvPr/>
        </p:nvSpPr>
        <p:spPr>
          <a:xfrm>
            <a:off x="661182" y="1273197"/>
            <a:ext cx="5718516" cy="86516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FB7C08D7-F12B-E6AA-2C6E-9076F31C693F}"/>
              </a:ext>
            </a:extLst>
          </p:cNvPr>
          <p:cNvSpPr/>
          <p:nvPr/>
        </p:nvSpPr>
        <p:spPr>
          <a:xfrm>
            <a:off x="3564371" y="1399735"/>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A</a:t>
            </a:r>
            <a:endParaRPr lang="en-SG" sz="2000" dirty="0">
              <a:latin typeface="Montserrat SemiBold" pitchFamily="2" charset="0"/>
            </a:endParaRPr>
          </a:p>
        </p:txBody>
      </p:sp>
      <p:sp>
        <p:nvSpPr>
          <p:cNvPr id="26" name="Oval 25">
            <a:extLst>
              <a:ext uri="{FF2B5EF4-FFF2-40B4-BE49-F238E27FC236}">
                <a16:creationId xmlns:a16="http://schemas.microsoft.com/office/drawing/2014/main" id="{DAA02ABB-CECC-DFA7-D11D-00A20C234873}"/>
              </a:ext>
            </a:extLst>
          </p:cNvPr>
          <p:cNvSpPr/>
          <p:nvPr/>
        </p:nvSpPr>
        <p:spPr>
          <a:xfrm>
            <a:off x="2751971" y="2329957"/>
            <a:ext cx="661181" cy="661181"/>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B</a:t>
            </a:r>
            <a:endParaRPr lang="en-SG" sz="2000" dirty="0">
              <a:latin typeface="Montserrat SemiBold" pitchFamily="2" charset="0"/>
            </a:endParaRPr>
          </a:p>
        </p:txBody>
      </p:sp>
      <p:sp>
        <p:nvSpPr>
          <p:cNvPr id="27" name="Oval 26">
            <a:extLst>
              <a:ext uri="{FF2B5EF4-FFF2-40B4-BE49-F238E27FC236}">
                <a16:creationId xmlns:a16="http://schemas.microsoft.com/office/drawing/2014/main" id="{09FBEAFF-6ED5-57E4-D362-246B922C81C9}"/>
              </a:ext>
            </a:extLst>
          </p:cNvPr>
          <p:cNvSpPr/>
          <p:nvPr/>
        </p:nvSpPr>
        <p:spPr>
          <a:xfrm>
            <a:off x="4215011" y="2329958"/>
            <a:ext cx="661181" cy="661181"/>
          </a:xfrm>
          <a:prstGeom prst="ellipse">
            <a:avLst/>
          </a:prstGeom>
          <a:solidFill>
            <a:srgbClr val="FF92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rPr>
              <a:t>C</a:t>
            </a:r>
            <a:endParaRPr lang="en-SG" sz="2000" dirty="0">
              <a:latin typeface="Montserrat SemiBold" pitchFamily="2" charset="0"/>
            </a:endParaRPr>
          </a:p>
        </p:txBody>
      </p:sp>
      <p:cxnSp>
        <p:nvCxnSpPr>
          <p:cNvPr id="28" name="Straight Connector 27">
            <a:extLst>
              <a:ext uri="{FF2B5EF4-FFF2-40B4-BE49-F238E27FC236}">
                <a16:creationId xmlns:a16="http://schemas.microsoft.com/office/drawing/2014/main" id="{9AE0A0FA-92CA-66AC-F118-D3B2693B78C8}"/>
              </a:ext>
            </a:extLst>
          </p:cNvPr>
          <p:cNvCxnSpPr>
            <a:stCxn id="26" idx="7"/>
            <a:endCxn id="25" idx="3"/>
          </p:cNvCxnSpPr>
          <p:nvPr/>
        </p:nvCxnSpPr>
        <p:spPr>
          <a:xfrm flipV="1">
            <a:off x="3316324" y="1964088"/>
            <a:ext cx="344875" cy="4626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5FF87E-92CE-0F2E-7A1C-D512A077821B}"/>
              </a:ext>
            </a:extLst>
          </p:cNvPr>
          <p:cNvCxnSpPr>
            <a:stCxn id="27" idx="1"/>
            <a:endCxn id="25" idx="5"/>
          </p:cNvCxnSpPr>
          <p:nvPr/>
        </p:nvCxnSpPr>
        <p:spPr>
          <a:xfrm flipH="1" flipV="1">
            <a:off x="4128724" y="1964088"/>
            <a:ext cx="183115" cy="46269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7672232-BFEE-B4FC-B6FD-822B9E265BBD}"/>
              </a:ext>
            </a:extLst>
          </p:cNvPr>
          <p:cNvSpPr txBox="1"/>
          <p:nvPr/>
        </p:nvSpPr>
        <p:spPr>
          <a:xfrm>
            <a:off x="1139483" y="1477108"/>
            <a:ext cx="1124026" cy="400110"/>
          </a:xfrm>
          <a:prstGeom prst="rect">
            <a:avLst/>
          </a:prstGeom>
          <a:noFill/>
        </p:spPr>
        <p:txBody>
          <a:bodyPr wrap="none" rtlCol="0">
            <a:spAutoFit/>
          </a:bodyPr>
          <a:lstStyle/>
          <a:p>
            <a:r>
              <a:rPr lang="en-US" sz="2000" dirty="0">
                <a:solidFill>
                  <a:schemeClr val="bg1"/>
                </a:solidFill>
                <a:latin typeface="Montserrat SemiBold" pitchFamily="2" charset="0"/>
              </a:rPr>
              <a:t>Level 0</a:t>
            </a:r>
            <a:endParaRPr lang="en-SG" sz="2000" dirty="0">
              <a:solidFill>
                <a:schemeClr val="bg1"/>
              </a:solidFill>
              <a:latin typeface="Montserrat SemiBold" pitchFamily="2" charset="0"/>
            </a:endParaRPr>
          </a:p>
        </p:txBody>
      </p:sp>
      <p:sp>
        <p:nvSpPr>
          <p:cNvPr id="31" name="TextBox 30">
            <a:extLst>
              <a:ext uri="{FF2B5EF4-FFF2-40B4-BE49-F238E27FC236}">
                <a16:creationId xmlns:a16="http://schemas.microsoft.com/office/drawing/2014/main" id="{A4633095-4C83-06C3-8669-9099156D7FA6}"/>
              </a:ext>
            </a:extLst>
          </p:cNvPr>
          <p:cNvSpPr txBox="1"/>
          <p:nvPr/>
        </p:nvSpPr>
        <p:spPr>
          <a:xfrm>
            <a:off x="1139483" y="2459724"/>
            <a:ext cx="1124026" cy="400110"/>
          </a:xfrm>
          <a:prstGeom prst="rect">
            <a:avLst/>
          </a:prstGeom>
          <a:noFill/>
        </p:spPr>
        <p:txBody>
          <a:bodyPr wrap="square" rtlCol="0">
            <a:spAutoFit/>
          </a:bodyPr>
          <a:lstStyle/>
          <a:p>
            <a:r>
              <a:rPr lang="en-US" sz="2000" dirty="0">
                <a:solidFill>
                  <a:schemeClr val="bg1"/>
                </a:solidFill>
                <a:latin typeface="Montserrat SemiBold" pitchFamily="2" charset="0"/>
              </a:rPr>
              <a:t>Level 1</a:t>
            </a:r>
            <a:endParaRPr lang="en-SG" sz="2000" dirty="0">
              <a:solidFill>
                <a:schemeClr val="bg1"/>
              </a:solidFill>
              <a:latin typeface="Montserrat SemiBold" pitchFamily="2" charset="0"/>
            </a:endParaRPr>
          </a:p>
        </p:txBody>
      </p:sp>
      <p:sp>
        <p:nvSpPr>
          <p:cNvPr id="5" name="TextBox 4">
            <a:extLst>
              <a:ext uri="{FF2B5EF4-FFF2-40B4-BE49-F238E27FC236}">
                <a16:creationId xmlns:a16="http://schemas.microsoft.com/office/drawing/2014/main" id="{86BBA988-2617-C56C-D5B3-95C426CC9627}"/>
              </a:ext>
            </a:extLst>
          </p:cNvPr>
          <p:cNvSpPr txBox="1"/>
          <p:nvPr/>
        </p:nvSpPr>
        <p:spPr>
          <a:xfrm>
            <a:off x="676976" y="3324887"/>
            <a:ext cx="6435970" cy="584775"/>
          </a:xfrm>
          <a:prstGeom prst="rect">
            <a:avLst/>
          </a:prstGeom>
          <a:noFill/>
        </p:spPr>
        <p:txBody>
          <a:bodyPr wrap="square" rtlCol="0">
            <a:spAutoFit/>
          </a:bodyPr>
          <a:lstStyle/>
          <a:p>
            <a:r>
              <a:rPr lang="en-US" sz="1600" dirty="0">
                <a:solidFill>
                  <a:schemeClr val="bg1"/>
                </a:solidFill>
                <a:latin typeface="Montserrat SemiBold" pitchFamily="2" charset="0"/>
              </a:rPr>
              <a:t>Check neighbors of each node. If the neighbors have the same odd/even-ness as the node, it is inconsistent</a:t>
            </a:r>
            <a:endParaRPr lang="en-SG" sz="1600" dirty="0">
              <a:solidFill>
                <a:schemeClr val="bg1"/>
              </a:solidFill>
              <a:latin typeface="Montserrat SemiBold" pitchFamily="2" charset="0"/>
            </a:endParaRPr>
          </a:p>
        </p:txBody>
      </p:sp>
    </p:spTree>
    <p:extLst>
      <p:ext uri="{BB962C8B-B14F-4D97-AF65-F5344CB8AC3E}">
        <p14:creationId xmlns:p14="http://schemas.microsoft.com/office/powerpoint/2010/main" val="2671966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There are n students in the National University of Singapore. Among them, there are n − 1 friendships. Note that friendship is a symmetric relation, but it is not necessarily transitive.</a:t>
            </a:r>
          </a:p>
          <a:p>
            <a:endParaRPr lang="en-US" sz="1600" dirty="0">
              <a:latin typeface="Montserrat SemiBold" pitchFamily="2" charset="0"/>
            </a:endParaRPr>
          </a:p>
          <a:p>
            <a:r>
              <a:rPr lang="en-US" sz="1600" dirty="0">
                <a:latin typeface="Montserrat SemiBold" pitchFamily="2" charset="0"/>
              </a:rPr>
              <a:t>Any two people in the National University of Singapore are either directly or indirectly friends. Formally, between any two different people x and y, either x is friends with y or there exists a sequence q1, q2, . . . , </a:t>
            </a:r>
            <a:r>
              <a:rPr lang="en-US" sz="1600" dirty="0" err="1">
                <a:latin typeface="Montserrat SemiBold" pitchFamily="2" charset="0"/>
              </a:rPr>
              <a:t>qk</a:t>
            </a:r>
            <a:r>
              <a:rPr lang="en-US" sz="1600" dirty="0">
                <a:latin typeface="Montserrat SemiBold" pitchFamily="2" charset="0"/>
              </a:rPr>
              <a:t> such that x is friends with q1, qi is friends with qi+1 for all </a:t>
            </a:r>
            <a:r>
              <a:rPr lang="en-US" sz="1600" dirty="0" err="1">
                <a:latin typeface="Montserrat SemiBold" pitchFamily="2" charset="0"/>
              </a:rPr>
              <a:t>i</a:t>
            </a:r>
            <a:r>
              <a:rPr lang="en-US" sz="1600" dirty="0">
                <a:latin typeface="Montserrat SemiBold" pitchFamily="2" charset="0"/>
              </a:rPr>
              <a:t> &lt; k and </a:t>
            </a:r>
            <a:r>
              <a:rPr lang="en-US" sz="1600" dirty="0" err="1">
                <a:latin typeface="Montserrat SemiBold" pitchFamily="2" charset="0"/>
              </a:rPr>
              <a:t>qk</a:t>
            </a:r>
            <a:r>
              <a:rPr lang="en-US" sz="1600" dirty="0">
                <a:latin typeface="Montserrat SemiBold" pitchFamily="2" charset="0"/>
              </a:rPr>
              <a:t> is friends with y.</a:t>
            </a:r>
          </a:p>
          <a:p>
            <a:endParaRPr lang="en-US" sz="1600" dirty="0">
              <a:latin typeface="Montserrat SemiBold" pitchFamily="2" charset="0"/>
            </a:endParaRPr>
          </a:p>
          <a:p>
            <a:r>
              <a:rPr lang="en-US" sz="1600" dirty="0">
                <a:latin typeface="Montserrat SemiBold" pitchFamily="2" charset="0"/>
              </a:rPr>
              <a:t>It was discovered today that two people were found to have the flu in the National University of Singapore.</a:t>
            </a:r>
          </a:p>
        </p:txBody>
      </p:sp>
    </p:spTree>
    <p:extLst>
      <p:ext uri="{BB962C8B-B14F-4D97-AF65-F5344CB8AC3E}">
        <p14:creationId xmlns:p14="http://schemas.microsoft.com/office/powerpoint/2010/main" val="4816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144</a:t>
            </a:fld>
            <a:endParaRPr lang="en"/>
          </a:p>
        </p:txBody>
      </p:sp>
      <p:pic>
        <p:nvPicPr>
          <p:cNvPr id="17" name="Picture 16">
            <a:extLst>
              <a:ext uri="{FF2B5EF4-FFF2-40B4-BE49-F238E27FC236}">
                <a16:creationId xmlns:a16="http://schemas.microsoft.com/office/drawing/2014/main" id="{CFE043E7-5062-0068-05A9-C085183D1B0A}"/>
              </a:ext>
            </a:extLst>
          </p:cNvPr>
          <p:cNvPicPr>
            <a:picLocks noChangeAspect="1"/>
          </p:cNvPicPr>
          <p:nvPr/>
        </p:nvPicPr>
        <p:blipFill>
          <a:blip r:embed="rId2"/>
          <a:stretch>
            <a:fillRect/>
          </a:stretch>
        </p:blipFill>
        <p:spPr>
          <a:xfrm>
            <a:off x="1131272" y="1402228"/>
            <a:ext cx="6881456" cy="3337849"/>
          </a:xfrm>
          <a:prstGeom prst="rect">
            <a:avLst/>
          </a:prstGeom>
        </p:spPr>
      </p:pic>
      <p:sp>
        <p:nvSpPr>
          <p:cNvPr id="18" name="Title 12">
            <a:extLst>
              <a:ext uri="{FF2B5EF4-FFF2-40B4-BE49-F238E27FC236}">
                <a16:creationId xmlns:a16="http://schemas.microsoft.com/office/drawing/2014/main" id="{F9D7D8D1-DFCD-EFDB-BA8F-8912B2494280}"/>
              </a:ext>
            </a:extLst>
          </p:cNvPr>
          <p:cNvSpPr txBox="1">
            <a:spLocks/>
          </p:cNvSpPr>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eaLnBrk="1" hangingPunct="1">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600"/>
              <a:t>7. Gone Viral</a:t>
            </a:r>
            <a:endParaRPr lang="en-SG" sz="2600" dirty="0"/>
          </a:p>
        </p:txBody>
      </p:sp>
    </p:spTree>
    <p:extLst>
      <p:ext uri="{BB962C8B-B14F-4D97-AF65-F5344CB8AC3E}">
        <p14:creationId xmlns:p14="http://schemas.microsoft.com/office/powerpoint/2010/main" val="19526572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Every day, every person can meet with at most one friend. When these two people meet, if exactly one of them has the flu, it will be transmitted to the other. </a:t>
            </a:r>
          </a:p>
          <a:p>
            <a:endParaRPr lang="en-US" sz="1600" dirty="0">
              <a:latin typeface="Montserrat SemiBold" pitchFamily="2" charset="0"/>
            </a:endParaRPr>
          </a:p>
          <a:p>
            <a:r>
              <a:rPr lang="en-US" sz="1600" dirty="0">
                <a:latin typeface="Montserrat SemiBold" pitchFamily="2" charset="0"/>
              </a:rPr>
              <a:t>Give an O(n log</a:t>
            </a:r>
            <a:r>
              <a:rPr lang="en-US" sz="1600" baseline="30000" dirty="0">
                <a:latin typeface="Montserrat SemiBold" pitchFamily="2" charset="0"/>
              </a:rPr>
              <a:t>2</a:t>
            </a:r>
            <a:r>
              <a:rPr lang="en-US" sz="1600" dirty="0">
                <a:latin typeface="Montserrat SemiBold" pitchFamily="2" charset="0"/>
              </a:rPr>
              <a:t> n) algorithm to determine the minimum possible number of days before it is possible that everyone has the flu.</a:t>
            </a:r>
          </a:p>
        </p:txBody>
      </p:sp>
    </p:spTree>
    <p:extLst>
      <p:ext uri="{BB962C8B-B14F-4D97-AF65-F5344CB8AC3E}">
        <p14:creationId xmlns:p14="http://schemas.microsoft.com/office/powerpoint/2010/main" val="1772810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Rectangle 3">
            <a:extLst>
              <a:ext uri="{FF2B5EF4-FFF2-40B4-BE49-F238E27FC236}">
                <a16:creationId xmlns:a16="http://schemas.microsoft.com/office/drawing/2014/main" id="{2FBD0FD6-316B-2E3F-B750-8A4D05E043CD}"/>
              </a:ext>
            </a:extLst>
          </p:cNvPr>
          <p:cNvSpPr/>
          <p:nvPr/>
        </p:nvSpPr>
        <p:spPr>
          <a:xfrm>
            <a:off x="791129" y="2325567"/>
            <a:ext cx="6932033"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CBBD8D75-2A78-0ED1-2307-000359F78E5B}"/>
              </a:ext>
            </a:extLst>
          </p:cNvPr>
          <p:cNvSpPr/>
          <p:nvPr/>
        </p:nvSpPr>
        <p:spPr>
          <a:xfrm>
            <a:off x="791130" y="2592851"/>
            <a:ext cx="2993080"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F99C0C2B-CEDE-5C0A-1785-BA37C549DB8C}"/>
              </a:ext>
            </a:extLst>
          </p:cNvPr>
          <p:cNvSpPr/>
          <p:nvPr/>
        </p:nvSpPr>
        <p:spPr>
          <a:xfrm>
            <a:off x="3304558" y="1582615"/>
            <a:ext cx="1731676"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extLst>
              <a:ext uri="{FF2B5EF4-FFF2-40B4-BE49-F238E27FC236}">
                <a16:creationId xmlns:a16="http://schemas.microsoft.com/office/drawing/2014/main" id="{1BA5E4AC-D41C-C47C-9441-6AF2F6853BE6}"/>
              </a:ext>
            </a:extLst>
          </p:cNvPr>
          <p:cNvSpPr/>
          <p:nvPr/>
        </p:nvSpPr>
        <p:spPr>
          <a:xfrm>
            <a:off x="1835834" y="1357532"/>
            <a:ext cx="1161978"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There are n students in the National University of Singapore. Among them, there are n − 1 friendships. Note that friendship is a symmetric relation, but it is not necessarily transitive.</a:t>
            </a:r>
          </a:p>
          <a:p>
            <a:endParaRPr lang="en-US" sz="1600" dirty="0">
              <a:latin typeface="Montserrat SemiBold" pitchFamily="2" charset="0"/>
            </a:endParaRPr>
          </a:p>
          <a:p>
            <a:r>
              <a:rPr lang="en-US" sz="1600" dirty="0">
                <a:latin typeface="Montserrat SemiBold" pitchFamily="2" charset="0"/>
              </a:rPr>
              <a:t>Any two people in the National University of Singapore are either directly or indirectly friends. Formally, between any two different people x and y, either x is friends with y or there exists a sequence q1, q2, . . . , </a:t>
            </a:r>
            <a:r>
              <a:rPr lang="en-US" sz="1600" dirty="0" err="1">
                <a:latin typeface="Montserrat SemiBold" pitchFamily="2" charset="0"/>
              </a:rPr>
              <a:t>qk</a:t>
            </a:r>
            <a:r>
              <a:rPr lang="en-US" sz="1600" dirty="0">
                <a:latin typeface="Montserrat SemiBold" pitchFamily="2" charset="0"/>
              </a:rPr>
              <a:t> such that x is friends with q1, qi is friends with qi+1 for all </a:t>
            </a:r>
            <a:r>
              <a:rPr lang="en-US" sz="1600" dirty="0" err="1">
                <a:latin typeface="Montserrat SemiBold" pitchFamily="2" charset="0"/>
              </a:rPr>
              <a:t>i</a:t>
            </a:r>
            <a:r>
              <a:rPr lang="en-US" sz="1600" dirty="0">
                <a:latin typeface="Montserrat SemiBold" pitchFamily="2" charset="0"/>
              </a:rPr>
              <a:t> &lt; k and </a:t>
            </a:r>
            <a:r>
              <a:rPr lang="en-US" sz="1600" dirty="0" err="1">
                <a:latin typeface="Montserrat SemiBold" pitchFamily="2" charset="0"/>
              </a:rPr>
              <a:t>qk</a:t>
            </a:r>
            <a:r>
              <a:rPr lang="en-US" sz="1600" dirty="0">
                <a:latin typeface="Montserrat SemiBold" pitchFamily="2" charset="0"/>
              </a:rPr>
              <a:t> is friends with y.</a:t>
            </a:r>
          </a:p>
          <a:p>
            <a:endParaRPr lang="en-US" sz="1600" dirty="0">
              <a:latin typeface="Montserrat SemiBold" pitchFamily="2" charset="0"/>
            </a:endParaRPr>
          </a:p>
          <a:p>
            <a:r>
              <a:rPr lang="en-US" sz="1600" dirty="0">
                <a:latin typeface="Montserrat SemiBold" pitchFamily="2" charset="0"/>
              </a:rPr>
              <a:t>It was discovered today that two people were found to have the flu in the National University of Singapore.</a:t>
            </a:r>
          </a:p>
        </p:txBody>
      </p:sp>
    </p:spTree>
    <p:extLst>
      <p:ext uri="{BB962C8B-B14F-4D97-AF65-F5344CB8AC3E}">
        <p14:creationId xmlns:p14="http://schemas.microsoft.com/office/powerpoint/2010/main" val="3614096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Rectangle 3">
            <a:extLst>
              <a:ext uri="{FF2B5EF4-FFF2-40B4-BE49-F238E27FC236}">
                <a16:creationId xmlns:a16="http://schemas.microsoft.com/office/drawing/2014/main" id="{2FBD0FD6-316B-2E3F-B750-8A4D05E043CD}"/>
              </a:ext>
            </a:extLst>
          </p:cNvPr>
          <p:cNvSpPr/>
          <p:nvPr/>
        </p:nvSpPr>
        <p:spPr>
          <a:xfrm>
            <a:off x="791129" y="2325567"/>
            <a:ext cx="6932033"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CBBD8D75-2A78-0ED1-2307-000359F78E5B}"/>
              </a:ext>
            </a:extLst>
          </p:cNvPr>
          <p:cNvSpPr/>
          <p:nvPr/>
        </p:nvSpPr>
        <p:spPr>
          <a:xfrm>
            <a:off x="791130" y="2592851"/>
            <a:ext cx="2993080"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F99C0C2B-CEDE-5C0A-1785-BA37C549DB8C}"/>
              </a:ext>
            </a:extLst>
          </p:cNvPr>
          <p:cNvSpPr/>
          <p:nvPr/>
        </p:nvSpPr>
        <p:spPr>
          <a:xfrm>
            <a:off x="3304558" y="1582615"/>
            <a:ext cx="1731676"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extLst>
              <a:ext uri="{FF2B5EF4-FFF2-40B4-BE49-F238E27FC236}">
                <a16:creationId xmlns:a16="http://schemas.microsoft.com/office/drawing/2014/main" id="{1BA5E4AC-D41C-C47C-9441-6AF2F6853BE6}"/>
              </a:ext>
            </a:extLst>
          </p:cNvPr>
          <p:cNvSpPr/>
          <p:nvPr/>
        </p:nvSpPr>
        <p:spPr>
          <a:xfrm>
            <a:off x="1835834" y="1357532"/>
            <a:ext cx="1161978" cy="22508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There are n students in the National University of Singapore. Among them, there are n − 1 friendships. Note that friendship is a symmetric relation, but it is not necessarily transitive.</a:t>
            </a:r>
          </a:p>
          <a:p>
            <a:endParaRPr lang="en-US" sz="1600" dirty="0">
              <a:latin typeface="Montserrat SemiBold" pitchFamily="2" charset="0"/>
            </a:endParaRPr>
          </a:p>
          <a:p>
            <a:r>
              <a:rPr lang="en-US" sz="1600" dirty="0">
                <a:latin typeface="Montserrat SemiBold" pitchFamily="2" charset="0"/>
              </a:rPr>
              <a:t>Any two people in the National University of Singapore are either directly or indirectly friends. Formally, between any two different people x and y, either x is friends with y or there exists a sequence q1, q2, . . . , </a:t>
            </a:r>
            <a:r>
              <a:rPr lang="en-US" sz="1600" dirty="0" err="1">
                <a:latin typeface="Montserrat SemiBold" pitchFamily="2" charset="0"/>
              </a:rPr>
              <a:t>qk</a:t>
            </a:r>
            <a:r>
              <a:rPr lang="en-US" sz="1600" dirty="0">
                <a:latin typeface="Montserrat SemiBold" pitchFamily="2" charset="0"/>
              </a:rPr>
              <a:t> such that x is friends with q1, qi is friends with qi+1 for all </a:t>
            </a:r>
            <a:r>
              <a:rPr lang="en-US" sz="1600" dirty="0" err="1">
                <a:latin typeface="Montserrat SemiBold" pitchFamily="2" charset="0"/>
              </a:rPr>
              <a:t>i</a:t>
            </a:r>
            <a:r>
              <a:rPr lang="en-US" sz="1600" dirty="0">
                <a:latin typeface="Montserrat SemiBold" pitchFamily="2" charset="0"/>
              </a:rPr>
              <a:t> &lt; k and </a:t>
            </a:r>
            <a:r>
              <a:rPr lang="en-US" sz="1600" dirty="0" err="1">
                <a:latin typeface="Montserrat SemiBold" pitchFamily="2" charset="0"/>
              </a:rPr>
              <a:t>qk</a:t>
            </a:r>
            <a:r>
              <a:rPr lang="en-US" sz="1600" dirty="0">
                <a:latin typeface="Montserrat SemiBold" pitchFamily="2" charset="0"/>
              </a:rPr>
              <a:t> is friends with y.</a:t>
            </a:r>
          </a:p>
          <a:p>
            <a:endParaRPr lang="en-US" sz="1600" dirty="0">
              <a:latin typeface="Montserrat SemiBold" pitchFamily="2" charset="0"/>
            </a:endParaRPr>
          </a:p>
          <a:p>
            <a:r>
              <a:rPr lang="en-US" sz="1600" dirty="0">
                <a:latin typeface="Montserrat SemiBold" pitchFamily="2" charset="0"/>
              </a:rPr>
              <a:t>It was discovered today that two people were found to have the flu in the National University of Singapore.</a:t>
            </a:r>
          </a:p>
        </p:txBody>
      </p:sp>
      <p:sp>
        <p:nvSpPr>
          <p:cNvPr id="7" name="TextBox 6">
            <a:extLst>
              <a:ext uri="{FF2B5EF4-FFF2-40B4-BE49-F238E27FC236}">
                <a16:creationId xmlns:a16="http://schemas.microsoft.com/office/drawing/2014/main" id="{B735FA82-3069-F17A-AFC6-0B450FAD668B}"/>
              </a:ext>
            </a:extLst>
          </p:cNvPr>
          <p:cNvSpPr txBox="1"/>
          <p:nvPr/>
        </p:nvSpPr>
        <p:spPr>
          <a:xfrm rot="21331835">
            <a:off x="761366" y="2996497"/>
            <a:ext cx="7491664" cy="523220"/>
          </a:xfrm>
          <a:prstGeom prst="rect">
            <a:avLst/>
          </a:prstGeom>
          <a:solidFill>
            <a:schemeClr val="accent3"/>
          </a:solidFill>
          <a:ln w="76200">
            <a:solidFill>
              <a:schemeClr val="tx1"/>
            </a:solidFill>
          </a:ln>
        </p:spPr>
        <p:txBody>
          <a:bodyPr wrap="square" rtlCol="0">
            <a:spAutoFit/>
          </a:bodyPr>
          <a:lstStyle/>
          <a:p>
            <a:pPr algn="ctr"/>
            <a:r>
              <a:rPr lang="en-US" sz="2800" dirty="0">
                <a:solidFill>
                  <a:schemeClr val="tx1"/>
                </a:solidFill>
                <a:latin typeface="Montserrat ExtraBold" pitchFamily="2" charset="0"/>
              </a:rPr>
              <a:t>n nodes, n -1 edges, connected </a:t>
            </a:r>
            <a:r>
              <a:rPr lang="en-US" sz="2800" dirty="0">
                <a:solidFill>
                  <a:schemeClr val="tx1"/>
                </a:solidFill>
                <a:latin typeface="Montserrat ExtraBold" pitchFamily="2" charset="0"/>
                <a:sym typeface="Wingdings" panose="05000000000000000000" pitchFamily="2" charset="2"/>
              </a:rPr>
              <a:t> tree</a:t>
            </a:r>
            <a:endParaRPr lang="en-SG" sz="2800" dirty="0">
              <a:solidFill>
                <a:schemeClr val="tx1"/>
              </a:solidFill>
              <a:latin typeface="Montserrat ExtraBold" pitchFamily="2" charset="0"/>
            </a:endParaRPr>
          </a:p>
        </p:txBody>
      </p:sp>
    </p:spTree>
    <p:extLst>
      <p:ext uri="{BB962C8B-B14F-4D97-AF65-F5344CB8AC3E}">
        <p14:creationId xmlns:p14="http://schemas.microsoft.com/office/powerpoint/2010/main" val="73862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148</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stCxn id="7" idx="6"/>
            <a:endCxn id="8" idx="2"/>
          </p:cNvCxnSpPr>
          <p:nvPr/>
        </p:nvCxnSpPr>
        <p:spPr>
          <a:xfrm>
            <a:off x="4980756" y="1134910"/>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398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149</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stCxn id="7" idx="6"/>
            <a:endCxn id="8" idx="2"/>
          </p:cNvCxnSpPr>
          <p:nvPr/>
        </p:nvCxnSpPr>
        <p:spPr>
          <a:xfrm>
            <a:off x="4980756" y="1134910"/>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B9958A-8A0F-48BC-4D65-84BA0DF9E094}"/>
              </a:ext>
            </a:extLst>
          </p:cNvPr>
          <p:cNvSpPr txBox="1"/>
          <p:nvPr/>
        </p:nvSpPr>
        <p:spPr>
          <a:xfrm>
            <a:off x="6392888" y="3645435"/>
            <a:ext cx="867545" cy="400110"/>
          </a:xfrm>
          <a:prstGeom prst="rect">
            <a:avLst/>
          </a:prstGeom>
          <a:noFill/>
        </p:spPr>
        <p:txBody>
          <a:bodyPr wrap="none" rtlCol="0">
            <a:spAutoFit/>
          </a:bodyPr>
          <a:lstStyle/>
          <a:p>
            <a:r>
              <a:rPr lang="en-US" sz="2000" dirty="0">
                <a:solidFill>
                  <a:schemeClr val="bg1"/>
                </a:solidFill>
                <a:latin typeface="Montserrat SemiBold" pitchFamily="2" charset="0"/>
              </a:rPr>
              <a:t>Day 1</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2403925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8CCD6-995D-10E3-DCE4-57DA0C9E32D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a:t>
            </a:fld>
            <a:endParaRPr lang="en"/>
          </a:p>
        </p:txBody>
      </p:sp>
      <p:sp>
        <p:nvSpPr>
          <p:cNvPr id="12" name="Google Shape;336;p36">
            <a:extLst>
              <a:ext uri="{FF2B5EF4-FFF2-40B4-BE49-F238E27FC236}">
                <a16:creationId xmlns:a16="http://schemas.microsoft.com/office/drawing/2014/main" id="{F9135B46-F2AC-E4DD-C908-C8BAC798B400}"/>
              </a:ext>
            </a:extLst>
          </p:cNvPr>
          <p:cNvSpPr txBox="1">
            <a:spLocks/>
          </p:cNvSpPr>
          <p:nvPr/>
        </p:nvSpPr>
        <p:spPr>
          <a:xfrm>
            <a:off x="485399" y="449281"/>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can be used to re-root a tree!</a:t>
            </a:r>
          </a:p>
        </p:txBody>
      </p:sp>
      <p:sp>
        <p:nvSpPr>
          <p:cNvPr id="13" name="Google Shape;336;p36">
            <a:extLst>
              <a:ext uri="{FF2B5EF4-FFF2-40B4-BE49-F238E27FC236}">
                <a16:creationId xmlns:a16="http://schemas.microsoft.com/office/drawing/2014/main" id="{7B66613B-2D3F-421B-3E9C-2DBA8771DFFE}"/>
              </a:ext>
            </a:extLst>
          </p:cNvPr>
          <p:cNvSpPr txBox="1">
            <a:spLocks/>
          </p:cNvSpPr>
          <p:nvPr/>
        </p:nvSpPr>
        <p:spPr>
          <a:xfrm>
            <a:off x="485399" y="846099"/>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e.g. Graph BFS on a non-root tree node:</a:t>
            </a:r>
          </a:p>
        </p:txBody>
      </p:sp>
      <p:sp>
        <p:nvSpPr>
          <p:cNvPr id="14" name="Oval 13">
            <a:extLst>
              <a:ext uri="{FF2B5EF4-FFF2-40B4-BE49-F238E27FC236}">
                <a16:creationId xmlns:a16="http://schemas.microsoft.com/office/drawing/2014/main" id="{578E83C6-7D37-0713-5D37-E4D7A9868152}"/>
              </a:ext>
            </a:extLst>
          </p:cNvPr>
          <p:cNvSpPr/>
          <p:nvPr/>
        </p:nvSpPr>
        <p:spPr>
          <a:xfrm>
            <a:off x="2649728" y="1639735"/>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4ECAF36-ABDE-E11B-1005-BD4460D47062}"/>
              </a:ext>
            </a:extLst>
          </p:cNvPr>
          <p:cNvSpPr/>
          <p:nvPr/>
        </p:nvSpPr>
        <p:spPr>
          <a:xfrm>
            <a:off x="1612645" y="210693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5471845-B952-B51E-33A3-712896E96855}"/>
              </a:ext>
            </a:extLst>
          </p:cNvPr>
          <p:cNvSpPr/>
          <p:nvPr/>
        </p:nvSpPr>
        <p:spPr>
          <a:xfrm>
            <a:off x="1088137" y="291465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8ED0E662-2482-7E62-7508-3F599D607707}"/>
              </a:ext>
            </a:extLst>
          </p:cNvPr>
          <p:cNvSpPr/>
          <p:nvPr/>
        </p:nvSpPr>
        <p:spPr>
          <a:xfrm>
            <a:off x="2158238" y="2914650"/>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3513400-FEC5-F330-BFDC-63621C546521}"/>
              </a:ext>
            </a:extLst>
          </p:cNvPr>
          <p:cNvSpPr/>
          <p:nvPr/>
        </p:nvSpPr>
        <p:spPr>
          <a:xfrm>
            <a:off x="2779777" y="375285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243240AB-F307-7116-0D56-8EA88F13F6CD}"/>
              </a:ext>
            </a:extLst>
          </p:cNvPr>
          <p:cNvSpPr/>
          <p:nvPr/>
        </p:nvSpPr>
        <p:spPr>
          <a:xfrm>
            <a:off x="3522472" y="2106930"/>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AB3D7A8-556C-1D80-3AC4-4F6F1D219ABD}"/>
              </a:ext>
            </a:extLst>
          </p:cNvPr>
          <p:cNvSpPr/>
          <p:nvPr/>
        </p:nvSpPr>
        <p:spPr>
          <a:xfrm>
            <a:off x="2992627" y="291465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7C1B1E0D-22DE-F121-B59E-AE09F4E8D369}"/>
              </a:ext>
            </a:extLst>
          </p:cNvPr>
          <p:cNvSpPr/>
          <p:nvPr/>
        </p:nvSpPr>
        <p:spPr>
          <a:xfrm>
            <a:off x="4003041" y="2914650"/>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78BA3789-B759-5B91-0862-81144E2BAA46}"/>
              </a:ext>
            </a:extLst>
          </p:cNvPr>
          <p:cNvCxnSpPr>
            <a:stCxn id="17" idx="7"/>
            <a:endCxn id="16" idx="3"/>
          </p:cNvCxnSpPr>
          <p:nvPr/>
        </p:nvCxnSpPr>
        <p:spPr>
          <a:xfrm flipV="1">
            <a:off x="1484886" y="2503679"/>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D8D7D5-A81B-533D-70CA-BB7AEE83344A}"/>
              </a:ext>
            </a:extLst>
          </p:cNvPr>
          <p:cNvCxnSpPr>
            <a:cxnSpLocks/>
            <a:stCxn id="16" idx="7"/>
            <a:endCxn id="14" idx="2"/>
          </p:cNvCxnSpPr>
          <p:nvPr/>
        </p:nvCxnSpPr>
        <p:spPr>
          <a:xfrm flipV="1">
            <a:off x="2009394" y="1872145"/>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4F9F53-05D4-9D10-1648-3F0BF01D9C21}"/>
              </a:ext>
            </a:extLst>
          </p:cNvPr>
          <p:cNvCxnSpPr>
            <a:cxnSpLocks/>
            <a:stCxn id="14" idx="6"/>
            <a:endCxn id="20" idx="1"/>
          </p:cNvCxnSpPr>
          <p:nvPr/>
        </p:nvCxnSpPr>
        <p:spPr>
          <a:xfrm>
            <a:off x="3114548" y="1872145"/>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6BBCEF-CE69-A052-F6EB-05CB4C9665A9}"/>
              </a:ext>
            </a:extLst>
          </p:cNvPr>
          <p:cNvCxnSpPr>
            <a:cxnSpLocks/>
            <a:stCxn id="21" idx="7"/>
          </p:cNvCxnSpPr>
          <p:nvPr/>
        </p:nvCxnSpPr>
        <p:spPr>
          <a:xfrm flipV="1">
            <a:off x="3389376" y="2503679"/>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16E405-866D-F94E-219D-169697842562}"/>
              </a:ext>
            </a:extLst>
          </p:cNvPr>
          <p:cNvCxnSpPr>
            <a:cxnSpLocks/>
          </p:cNvCxnSpPr>
          <p:nvPr/>
        </p:nvCxnSpPr>
        <p:spPr>
          <a:xfrm>
            <a:off x="3927095" y="2503679"/>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9B2401-89BD-E457-ACEB-DF5C19F4B6F6}"/>
              </a:ext>
            </a:extLst>
          </p:cNvPr>
          <p:cNvCxnSpPr>
            <a:cxnSpLocks/>
            <a:stCxn id="18" idx="1"/>
            <a:endCxn id="16" idx="5"/>
          </p:cNvCxnSpPr>
          <p:nvPr/>
        </p:nvCxnSpPr>
        <p:spPr>
          <a:xfrm flipH="1" flipV="1">
            <a:off x="2009394" y="2503679"/>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157BDE-1E47-A9CE-B152-C96076113E9C}"/>
              </a:ext>
            </a:extLst>
          </p:cNvPr>
          <p:cNvCxnSpPr>
            <a:cxnSpLocks/>
            <a:stCxn id="19" idx="1"/>
            <a:endCxn id="18" idx="5"/>
          </p:cNvCxnSpPr>
          <p:nvPr/>
        </p:nvCxnSpPr>
        <p:spPr>
          <a:xfrm flipH="1" flipV="1">
            <a:off x="2554987" y="3311399"/>
            <a:ext cx="292861" cy="5095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CD714808-376C-425D-E15C-00EFE2C47FB9}"/>
              </a:ext>
            </a:extLst>
          </p:cNvPr>
          <p:cNvSpPr/>
          <p:nvPr/>
        </p:nvSpPr>
        <p:spPr>
          <a:xfrm>
            <a:off x="4742181" y="2571750"/>
            <a:ext cx="464820" cy="34290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Oval 63">
            <a:extLst>
              <a:ext uri="{FF2B5EF4-FFF2-40B4-BE49-F238E27FC236}">
                <a16:creationId xmlns:a16="http://schemas.microsoft.com/office/drawing/2014/main" id="{8B5B24CB-8A99-255D-9C8F-D07BF76E90E8}"/>
              </a:ext>
            </a:extLst>
          </p:cNvPr>
          <p:cNvSpPr/>
          <p:nvPr/>
        </p:nvSpPr>
        <p:spPr>
          <a:xfrm>
            <a:off x="6138928" y="1056526"/>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F1B516C4-9C04-5BB2-9A11-223EF739F541}"/>
              </a:ext>
            </a:extLst>
          </p:cNvPr>
          <p:cNvSpPr/>
          <p:nvPr/>
        </p:nvSpPr>
        <p:spPr>
          <a:xfrm>
            <a:off x="6757674" y="1740891"/>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B5103185-9ECE-3F35-9812-3F904FCCCEE0}"/>
              </a:ext>
            </a:extLst>
          </p:cNvPr>
          <p:cNvSpPr/>
          <p:nvPr/>
        </p:nvSpPr>
        <p:spPr>
          <a:xfrm>
            <a:off x="5645660" y="1740891"/>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 name="Straight Connector 5">
            <a:extLst>
              <a:ext uri="{FF2B5EF4-FFF2-40B4-BE49-F238E27FC236}">
                <a16:creationId xmlns:a16="http://schemas.microsoft.com/office/drawing/2014/main" id="{56DE9EAC-164E-E2D6-C3EB-88B2FE55B539}"/>
              </a:ext>
            </a:extLst>
          </p:cNvPr>
          <p:cNvCxnSpPr>
            <a:stCxn id="4" idx="7"/>
            <a:endCxn id="64" idx="3"/>
          </p:cNvCxnSpPr>
          <p:nvPr/>
        </p:nvCxnSpPr>
        <p:spPr>
          <a:xfrm flipV="1">
            <a:off x="6042409" y="1453275"/>
            <a:ext cx="164590" cy="355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0A29CA-27CA-18E9-4430-A05258077974}"/>
              </a:ext>
            </a:extLst>
          </p:cNvPr>
          <p:cNvCxnSpPr>
            <a:cxnSpLocks/>
            <a:stCxn id="3" idx="1"/>
            <a:endCxn id="64" idx="5"/>
          </p:cNvCxnSpPr>
          <p:nvPr/>
        </p:nvCxnSpPr>
        <p:spPr>
          <a:xfrm flipH="1" flipV="1">
            <a:off x="6535677" y="1453275"/>
            <a:ext cx="290068" cy="355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77EEA0A-EF8A-DC52-3BD3-CDC661898A76}"/>
              </a:ext>
            </a:extLst>
          </p:cNvPr>
          <p:cNvSpPr/>
          <p:nvPr/>
        </p:nvSpPr>
        <p:spPr>
          <a:xfrm>
            <a:off x="7259323" y="2560041"/>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CE0544C3-E23B-3F72-9B74-4F8519EE0358}"/>
              </a:ext>
            </a:extLst>
          </p:cNvPr>
          <p:cNvSpPr/>
          <p:nvPr/>
        </p:nvSpPr>
        <p:spPr>
          <a:xfrm>
            <a:off x="6241035" y="2567152"/>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C7EF51A7-6A95-D1EA-2E14-794DDA78C5E4}"/>
              </a:ext>
            </a:extLst>
          </p:cNvPr>
          <p:cNvCxnSpPr>
            <a:stCxn id="8" idx="7"/>
          </p:cNvCxnSpPr>
          <p:nvPr/>
        </p:nvCxnSpPr>
        <p:spPr>
          <a:xfrm flipV="1">
            <a:off x="6637784" y="2156181"/>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27DFDC-C15E-028F-E641-04F625F5E4B4}"/>
              </a:ext>
            </a:extLst>
          </p:cNvPr>
          <p:cNvCxnSpPr>
            <a:cxnSpLocks/>
            <a:stCxn id="3" idx="5"/>
            <a:endCxn id="5" idx="1"/>
          </p:cNvCxnSpPr>
          <p:nvPr/>
        </p:nvCxnSpPr>
        <p:spPr>
          <a:xfrm>
            <a:off x="7154423" y="2137640"/>
            <a:ext cx="172971" cy="4904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E9298E4-25FD-39AD-9B26-B440BA372446}"/>
              </a:ext>
            </a:extLst>
          </p:cNvPr>
          <p:cNvSpPr/>
          <p:nvPr/>
        </p:nvSpPr>
        <p:spPr>
          <a:xfrm>
            <a:off x="7724143" y="3214852"/>
            <a:ext cx="464820" cy="464820"/>
          </a:xfrm>
          <a:prstGeom prst="ellipse">
            <a:avLst/>
          </a:prstGeom>
          <a:solidFill>
            <a:srgbClr val="007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a:extLst>
              <a:ext uri="{FF2B5EF4-FFF2-40B4-BE49-F238E27FC236}">
                <a16:creationId xmlns:a16="http://schemas.microsoft.com/office/drawing/2014/main" id="{94DC7C44-8936-83B0-2D63-877A64F01522}"/>
              </a:ext>
            </a:extLst>
          </p:cNvPr>
          <p:cNvCxnSpPr>
            <a:cxnSpLocks/>
            <a:endCxn id="11" idx="1"/>
          </p:cNvCxnSpPr>
          <p:nvPr/>
        </p:nvCxnSpPr>
        <p:spPr>
          <a:xfrm>
            <a:off x="7618284" y="2994151"/>
            <a:ext cx="173930" cy="2887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DF040D7-B041-06AA-F64D-838B7138F666}"/>
              </a:ext>
            </a:extLst>
          </p:cNvPr>
          <p:cNvSpPr/>
          <p:nvPr/>
        </p:nvSpPr>
        <p:spPr>
          <a:xfrm>
            <a:off x="7180749" y="4020289"/>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489EB8B7-9DE9-CAA4-7D0B-F2FD5F1C1B44}"/>
              </a:ext>
            </a:extLst>
          </p:cNvPr>
          <p:cNvSpPr/>
          <p:nvPr/>
        </p:nvSpPr>
        <p:spPr>
          <a:xfrm>
            <a:off x="8191163" y="4020289"/>
            <a:ext cx="464820" cy="464820"/>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Straight Connector 26">
            <a:extLst>
              <a:ext uri="{FF2B5EF4-FFF2-40B4-BE49-F238E27FC236}">
                <a16:creationId xmlns:a16="http://schemas.microsoft.com/office/drawing/2014/main" id="{46DC0A9D-733D-4962-C789-3B6E4B8B64F0}"/>
              </a:ext>
            </a:extLst>
          </p:cNvPr>
          <p:cNvCxnSpPr>
            <a:cxnSpLocks/>
            <a:stCxn id="23" idx="7"/>
          </p:cNvCxnSpPr>
          <p:nvPr/>
        </p:nvCxnSpPr>
        <p:spPr>
          <a:xfrm flipV="1">
            <a:off x="7577498" y="3609318"/>
            <a:ext cx="209041"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C24673-9032-0E61-7D05-56A119196F62}"/>
              </a:ext>
            </a:extLst>
          </p:cNvPr>
          <p:cNvCxnSpPr>
            <a:cxnSpLocks/>
          </p:cNvCxnSpPr>
          <p:nvPr/>
        </p:nvCxnSpPr>
        <p:spPr>
          <a:xfrm>
            <a:off x="8115217" y="3609318"/>
            <a:ext cx="151891" cy="47904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293863"/>
      </p:ext>
    </p:extLst>
  </p:cSld>
  <p:clrMapOvr>
    <a:masterClrMapping/>
  </p:clrMapOvr>
  <mc:AlternateContent xmlns:mc="http://schemas.openxmlformats.org/markup-compatibility/2006" xmlns:p14="http://schemas.microsoft.com/office/powerpoint/2010/main">
    <mc:Choice Requires="p14">
      <p:transition p14:dur="400">
        <p:wipe dir="r"/>
      </p:transition>
    </mc:Choice>
    <mc:Fallback xmlns="">
      <p:transition>
        <p:wipe dir="r"/>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150</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6"/>
            <a:endCxn id="8" idx="2"/>
          </p:cNvCxnSpPr>
          <p:nvPr/>
        </p:nvCxnSpPr>
        <p:spPr>
          <a:xfrm>
            <a:off x="4980756" y="1134910"/>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0FD9937-762A-5024-250F-43EA0D8E12DC}"/>
              </a:ext>
            </a:extLst>
          </p:cNvPr>
          <p:cNvSpPr txBox="1"/>
          <p:nvPr/>
        </p:nvSpPr>
        <p:spPr>
          <a:xfrm>
            <a:off x="6392888" y="3645435"/>
            <a:ext cx="918841" cy="400110"/>
          </a:xfrm>
          <a:prstGeom prst="rect">
            <a:avLst/>
          </a:prstGeom>
          <a:noFill/>
        </p:spPr>
        <p:txBody>
          <a:bodyPr wrap="none" rtlCol="0">
            <a:spAutoFit/>
          </a:bodyPr>
          <a:lstStyle/>
          <a:p>
            <a:r>
              <a:rPr lang="en-US" sz="2000" dirty="0">
                <a:solidFill>
                  <a:schemeClr val="bg1"/>
                </a:solidFill>
                <a:latin typeface="Montserrat SemiBold" pitchFamily="2" charset="0"/>
              </a:rPr>
              <a:t>Day 2</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2772426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151</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6"/>
            <a:endCxn id="8" idx="2"/>
          </p:cNvCxnSpPr>
          <p:nvPr/>
        </p:nvCxnSpPr>
        <p:spPr>
          <a:xfrm>
            <a:off x="4980756" y="1134910"/>
            <a:ext cx="806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4EBC42-E278-CD32-CFB4-F59E51EFA51E}"/>
              </a:ext>
            </a:extLst>
          </p:cNvPr>
          <p:cNvSpPr txBox="1"/>
          <p:nvPr/>
        </p:nvSpPr>
        <p:spPr>
          <a:xfrm>
            <a:off x="6392888" y="3645435"/>
            <a:ext cx="918841" cy="400110"/>
          </a:xfrm>
          <a:prstGeom prst="rect">
            <a:avLst/>
          </a:prstGeom>
          <a:noFill/>
        </p:spPr>
        <p:txBody>
          <a:bodyPr wrap="none" rtlCol="0">
            <a:spAutoFit/>
          </a:bodyPr>
          <a:lstStyle/>
          <a:p>
            <a:r>
              <a:rPr lang="en-US" sz="2000" dirty="0">
                <a:solidFill>
                  <a:schemeClr val="bg1"/>
                </a:solidFill>
                <a:latin typeface="Montserrat SemiBold" pitchFamily="2" charset="0"/>
              </a:rPr>
              <a:t>Day 3</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2204014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152</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6"/>
            <a:endCxn id="8" idx="2"/>
          </p:cNvCxnSpPr>
          <p:nvPr/>
        </p:nvCxnSpPr>
        <p:spPr>
          <a:xfrm>
            <a:off x="4980756" y="1134910"/>
            <a:ext cx="806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Google Shape;336;p36">
            <a:extLst>
              <a:ext uri="{FF2B5EF4-FFF2-40B4-BE49-F238E27FC236}">
                <a16:creationId xmlns:a16="http://schemas.microsoft.com/office/drawing/2014/main" id="{701D87EE-6DCA-97A2-04A8-B35A0B0BC3B4}"/>
              </a:ext>
            </a:extLst>
          </p:cNvPr>
          <p:cNvSpPr txBox="1">
            <a:spLocks/>
          </p:cNvSpPr>
          <p:nvPr/>
        </p:nvSpPr>
        <p:spPr>
          <a:xfrm>
            <a:off x="5787244" y="4266762"/>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3 days </a:t>
            </a:r>
            <a:r>
              <a:rPr lang="en-US" sz="1800" dirty="0">
                <a:latin typeface="Montserrat SemiBold" pitchFamily="2" charset="0"/>
                <a:sym typeface="Wingdings" panose="05000000000000000000" pitchFamily="2" charset="2"/>
              </a:rPr>
              <a:t> fastest</a:t>
            </a:r>
            <a:endParaRPr lang="en-US" sz="1800" dirty="0">
              <a:latin typeface="Montserrat SemiBold" pitchFamily="2" charset="0"/>
            </a:endParaRPr>
          </a:p>
        </p:txBody>
      </p:sp>
    </p:spTree>
    <p:extLst>
      <p:ext uri="{BB962C8B-B14F-4D97-AF65-F5344CB8AC3E}">
        <p14:creationId xmlns:p14="http://schemas.microsoft.com/office/powerpoint/2010/main" val="900405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153</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424"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1670304" y="177285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2883408"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4464412"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5787244"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482188" y="181218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3"/>
          </p:cNvCxnSpPr>
          <p:nvPr/>
        </p:nvCxnSpPr>
        <p:spPr>
          <a:xfrm flipV="1">
            <a:off x="4139184" y="1317465"/>
            <a:ext cx="400845" cy="5163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stCxn id="7" idx="6"/>
            <a:endCxn id="8" idx="2"/>
          </p:cNvCxnSpPr>
          <p:nvPr/>
        </p:nvCxnSpPr>
        <p:spPr>
          <a:xfrm>
            <a:off x="4980756" y="1134910"/>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227971" y="1317465"/>
            <a:ext cx="329834" cy="5703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endCxn id="5" idx="0"/>
          </p:cNvCxnSpPr>
          <p:nvPr/>
        </p:nvCxnSpPr>
        <p:spPr>
          <a:xfrm flipH="1">
            <a:off x="3141580" y="3072384"/>
            <a:ext cx="394100" cy="7731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stCxn id="5" idx="6"/>
            <a:endCxn id="6" idx="2"/>
          </p:cNvCxnSpPr>
          <p:nvPr/>
        </p:nvCxnSpPr>
        <p:spPr>
          <a:xfrm>
            <a:off x="3399752" y="4103662"/>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stCxn id="4" idx="6"/>
          </p:cNvCxnSpPr>
          <p:nvPr/>
        </p:nvCxnSpPr>
        <p:spPr>
          <a:xfrm>
            <a:off x="2186648" y="2031022"/>
            <a:ext cx="1013752" cy="2581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83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154</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123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155</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4656B2D-3A48-EE9B-1893-08A5C5FDFCC5}"/>
              </a:ext>
            </a:extLst>
          </p:cNvPr>
          <p:cNvSpPr/>
          <p:nvPr/>
        </p:nvSpPr>
        <p:spPr>
          <a:xfrm>
            <a:off x="5189111" y="2057604"/>
            <a:ext cx="2286000" cy="2518645"/>
          </a:xfrm>
          <a:custGeom>
            <a:avLst/>
            <a:gdLst>
              <a:gd name="connsiteX0" fmla="*/ 0 w 2286000"/>
              <a:gd name="connsiteY0" fmla="*/ 0 h 2518645"/>
              <a:gd name="connsiteX1" fmla="*/ 594360 w 2286000"/>
              <a:gd name="connsiteY1" fmla="*/ 0 h 2518645"/>
              <a:gd name="connsiteX2" fmla="*/ 1165860 w 2286000"/>
              <a:gd name="connsiteY2" fmla="*/ 0 h 2518645"/>
              <a:gd name="connsiteX3" fmla="*/ 1691640 w 2286000"/>
              <a:gd name="connsiteY3" fmla="*/ 0 h 2518645"/>
              <a:gd name="connsiteX4" fmla="*/ 2286000 w 2286000"/>
              <a:gd name="connsiteY4" fmla="*/ 0 h 2518645"/>
              <a:gd name="connsiteX5" fmla="*/ 2286000 w 2286000"/>
              <a:gd name="connsiteY5" fmla="*/ 654848 h 2518645"/>
              <a:gd name="connsiteX6" fmla="*/ 2286000 w 2286000"/>
              <a:gd name="connsiteY6" fmla="*/ 1334882 h 2518645"/>
              <a:gd name="connsiteX7" fmla="*/ 2286000 w 2286000"/>
              <a:gd name="connsiteY7" fmla="*/ 1888984 h 2518645"/>
              <a:gd name="connsiteX8" fmla="*/ 2286000 w 2286000"/>
              <a:gd name="connsiteY8" fmla="*/ 2518645 h 2518645"/>
              <a:gd name="connsiteX9" fmla="*/ 1737360 w 2286000"/>
              <a:gd name="connsiteY9" fmla="*/ 2518645 h 2518645"/>
              <a:gd name="connsiteX10" fmla="*/ 1120140 w 2286000"/>
              <a:gd name="connsiteY10" fmla="*/ 2518645 h 2518645"/>
              <a:gd name="connsiteX11" fmla="*/ 525780 w 2286000"/>
              <a:gd name="connsiteY11" fmla="*/ 2518645 h 2518645"/>
              <a:gd name="connsiteX12" fmla="*/ 0 w 2286000"/>
              <a:gd name="connsiteY12" fmla="*/ 2518645 h 2518645"/>
              <a:gd name="connsiteX13" fmla="*/ 0 w 2286000"/>
              <a:gd name="connsiteY13" fmla="*/ 1939357 h 2518645"/>
              <a:gd name="connsiteX14" fmla="*/ 0 w 2286000"/>
              <a:gd name="connsiteY14" fmla="*/ 1259323 h 2518645"/>
              <a:gd name="connsiteX15" fmla="*/ 0 w 2286000"/>
              <a:gd name="connsiteY15" fmla="*/ 579288 h 2518645"/>
              <a:gd name="connsiteX16" fmla="*/ 0 w 2286000"/>
              <a:gd name="connsiteY16"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6000" h="2518645" extrusionOk="0">
                <a:moveTo>
                  <a:pt x="0" y="0"/>
                </a:moveTo>
                <a:cubicBezTo>
                  <a:pt x="266204" y="-16365"/>
                  <a:pt x="317641" y="-28859"/>
                  <a:pt x="594360" y="0"/>
                </a:cubicBezTo>
                <a:cubicBezTo>
                  <a:pt x="871079" y="28859"/>
                  <a:pt x="938371" y="16345"/>
                  <a:pt x="1165860" y="0"/>
                </a:cubicBezTo>
                <a:cubicBezTo>
                  <a:pt x="1393349" y="-16345"/>
                  <a:pt x="1481562" y="-17968"/>
                  <a:pt x="1691640" y="0"/>
                </a:cubicBezTo>
                <a:cubicBezTo>
                  <a:pt x="1901718" y="17968"/>
                  <a:pt x="2095012" y="15631"/>
                  <a:pt x="2286000" y="0"/>
                </a:cubicBezTo>
                <a:cubicBezTo>
                  <a:pt x="2308183" y="259141"/>
                  <a:pt x="2302315" y="329692"/>
                  <a:pt x="2286000" y="654848"/>
                </a:cubicBezTo>
                <a:cubicBezTo>
                  <a:pt x="2269685" y="980004"/>
                  <a:pt x="2295753" y="1028688"/>
                  <a:pt x="2286000" y="1334882"/>
                </a:cubicBezTo>
                <a:cubicBezTo>
                  <a:pt x="2276247" y="1641076"/>
                  <a:pt x="2306096" y="1614128"/>
                  <a:pt x="2286000" y="1888984"/>
                </a:cubicBezTo>
                <a:cubicBezTo>
                  <a:pt x="2265904" y="2163840"/>
                  <a:pt x="2297736" y="2271363"/>
                  <a:pt x="2286000" y="2518645"/>
                </a:cubicBezTo>
                <a:cubicBezTo>
                  <a:pt x="2138278" y="2528694"/>
                  <a:pt x="1865248" y="2504930"/>
                  <a:pt x="1737360" y="2518645"/>
                </a:cubicBezTo>
                <a:cubicBezTo>
                  <a:pt x="1609472" y="2532360"/>
                  <a:pt x="1406299" y="2537273"/>
                  <a:pt x="1120140" y="2518645"/>
                </a:cubicBezTo>
                <a:cubicBezTo>
                  <a:pt x="833981" y="2500017"/>
                  <a:pt x="819896" y="2502002"/>
                  <a:pt x="525780" y="2518645"/>
                </a:cubicBezTo>
                <a:cubicBezTo>
                  <a:pt x="231664" y="2535288"/>
                  <a:pt x="122111" y="2495613"/>
                  <a:pt x="0" y="2518645"/>
                </a:cubicBezTo>
                <a:cubicBezTo>
                  <a:pt x="21199" y="2242465"/>
                  <a:pt x="-13572" y="2170357"/>
                  <a:pt x="0" y="1939357"/>
                </a:cubicBezTo>
                <a:cubicBezTo>
                  <a:pt x="13572" y="1708357"/>
                  <a:pt x="17567" y="1491280"/>
                  <a:pt x="0" y="1259323"/>
                </a:cubicBezTo>
                <a:cubicBezTo>
                  <a:pt x="-17567" y="1027366"/>
                  <a:pt x="-12464" y="753111"/>
                  <a:pt x="0" y="579288"/>
                </a:cubicBezTo>
                <a:cubicBezTo>
                  <a:pt x="12464" y="405465"/>
                  <a:pt x="26648" y="226327"/>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BE030E4-E957-4B03-6E70-DFA930B5FE1D}"/>
              </a:ext>
            </a:extLst>
          </p:cNvPr>
          <p:cNvSpPr/>
          <p:nvPr/>
        </p:nvSpPr>
        <p:spPr>
          <a:xfrm>
            <a:off x="3954890" y="2057604"/>
            <a:ext cx="1060422" cy="2518645"/>
          </a:xfrm>
          <a:custGeom>
            <a:avLst/>
            <a:gdLst>
              <a:gd name="connsiteX0" fmla="*/ 0 w 1060422"/>
              <a:gd name="connsiteY0" fmla="*/ 0 h 2518645"/>
              <a:gd name="connsiteX1" fmla="*/ 540815 w 1060422"/>
              <a:gd name="connsiteY1" fmla="*/ 0 h 2518645"/>
              <a:gd name="connsiteX2" fmla="*/ 1060422 w 1060422"/>
              <a:gd name="connsiteY2" fmla="*/ 0 h 2518645"/>
              <a:gd name="connsiteX3" fmla="*/ 1060422 w 1060422"/>
              <a:gd name="connsiteY3" fmla="*/ 579288 h 2518645"/>
              <a:gd name="connsiteX4" fmla="*/ 1060422 w 1060422"/>
              <a:gd name="connsiteY4" fmla="*/ 1158577 h 2518645"/>
              <a:gd name="connsiteX5" fmla="*/ 1060422 w 1060422"/>
              <a:gd name="connsiteY5" fmla="*/ 1737865 h 2518645"/>
              <a:gd name="connsiteX6" fmla="*/ 1060422 w 1060422"/>
              <a:gd name="connsiteY6" fmla="*/ 2518645 h 2518645"/>
              <a:gd name="connsiteX7" fmla="*/ 562024 w 1060422"/>
              <a:gd name="connsiteY7" fmla="*/ 2518645 h 2518645"/>
              <a:gd name="connsiteX8" fmla="*/ 0 w 1060422"/>
              <a:gd name="connsiteY8" fmla="*/ 2518645 h 2518645"/>
              <a:gd name="connsiteX9" fmla="*/ 0 w 1060422"/>
              <a:gd name="connsiteY9" fmla="*/ 1939357 h 2518645"/>
              <a:gd name="connsiteX10" fmla="*/ 0 w 1060422"/>
              <a:gd name="connsiteY10" fmla="*/ 1259323 h 2518645"/>
              <a:gd name="connsiteX11" fmla="*/ 0 w 1060422"/>
              <a:gd name="connsiteY11" fmla="*/ 579288 h 2518645"/>
              <a:gd name="connsiteX12" fmla="*/ 0 w 1060422"/>
              <a:gd name="connsiteY12"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22" h="2518645" extrusionOk="0">
                <a:moveTo>
                  <a:pt x="0" y="0"/>
                </a:moveTo>
                <a:cubicBezTo>
                  <a:pt x="156118" y="1074"/>
                  <a:pt x="310295" y="-12861"/>
                  <a:pt x="540815" y="0"/>
                </a:cubicBezTo>
                <a:cubicBezTo>
                  <a:pt x="771335" y="12861"/>
                  <a:pt x="944904" y="20322"/>
                  <a:pt x="1060422" y="0"/>
                </a:cubicBezTo>
                <a:cubicBezTo>
                  <a:pt x="1047972" y="253884"/>
                  <a:pt x="1045892" y="335546"/>
                  <a:pt x="1060422" y="579288"/>
                </a:cubicBezTo>
                <a:cubicBezTo>
                  <a:pt x="1074952" y="823030"/>
                  <a:pt x="1053195" y="940051"/>
                  <a:pt x="1060422" y="1158577"/>
                </a:cubicBezTo>
                <a:cubicBezTo>
                  <a:pt x="1067649" y="1377103"/>
                  <a:pt x="1079568" y="1572182"/>
                  <a:pt x="1060422" y="1737865"/>
                </a:cubicBezTo>
                <a:cubicBezTo>
                  <a:pt x="1041276" y="1903548"/>
                  <a:pt x="1096300" y="2177341"/>
                  <a:pt x="1060422" y="2518645"/>
                </a:cubicBezTo>
                <a:cubicBezTo>
                  <a:pt x="880191" y="2507566"/>
                  <a:pt x="761332" y="2512319"/>
                  <a:pt x="562024" y="2518645"/>
                </a:cubicBezTo>
                <a:cubicBezTo>
                  <a:pt x="362716" y="2524971"/>
                  <a:pt x="251881" y="2533640"/>
                  <a:pt x="0" y="2518645"/>
                </a:cubicBezTo>
                <a:cubicBezTo>
                  <a:pt x="-28598" y="2265944"/>
                  <a:pt x="-21102" y="2194681"/>
                  <a:pt x="0" y="1939357"/>
                </a:cubicBezTo>
                <a:cubicBezTo>
                  <a:pt x="21102" y="1684033"/>
                  <a:pt x="1498" y="1494154"/>
                  <a:pt x="0" y="1259323"/>
                </a:cubicBezTo>
                <a:cubicBezTo>
                  <a:pt x="-1498" y="1024492"/>
                  <a:pt x="-18085" y="717186"/>
                  <a:pt x="0" y="579288"/>
                </a:cubicBezTo>
                <a:cubicBezTo>
                  <a:pt x="18085" y="441391"/>
                  <a:pt x="-25170" y="215630"/>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4EA139B-E3AF-F6E8-0778-E817D4EC8EE9}"/>
              </a:ext>
            </a:extLst>
          </p:cNvPr>
          <p:cNvSpPr/>
          <p:nvPr/>
        </p:nvSpPr>
        <p:spPr>
          <a:xfrm>
            <a:off x="2661062" y="2057604"/>
            <a:ext cx="1060422" cy="2518645"/>
          </a:xfrm>
          <a:custGeom>
            <a:avLst/>
            <a:gdLst>
              <a:gd name="connsiteX0" fmla="*/ 0 w 1060422"/>
              <a:gd name="connsiteY0" fmla="*/ 0 h 2518645"/>
              <a:gd name="connsiteX1" fmla="*/ 540815 w 1060422"/>
              <a:gd name="connsiteY1" fmla="*/ 0 h 2518645"/>
              <a:gd name="connsiteX2" fmla="*/ 1060422 w 1060422"/>
              <a:gd name="connsiteY2" fmla="*/ 0 h 2518645"/>
              <a:gd name="connsiteX3" fmla="*/ 1060422 w 1060422"/>
              <a:gd name="connsiteY3" fmla="*/ 579288 h 2518645"/>
              <a:gd name="connsiteX4" fmla="*/ 1060422 w 1060422"/>
              <a:gd name="connsiteY4" fmla="*/ 1158577 h 2518645"/>
              <a:gd name="connsiteX5" fmla="*/ 1060422 w 1060422"/>
              <a:gd name="connsiteY5" fmla="*/ 1737865 h 2518645"/>
              <a:gd name="connsiteX6" fmla="*/ 1060422 w 1060422"/>
              <a:gd name="connsiteY6" fmla="*/ 2518645 h 2518645"/>
              <a:gd name="connsiteX7" fmla="*/ 562024 w 1060422"/>
              <a:gd name="connsiteY7" fmla="*/ 2518645 h 2518645"/>
              <a:gd name="connsiteX8" fmla="*/ 0 w 1060422"/>
              <a:gd name="connsiteY8" fmla="*/ 2518645 h 2518645"/>
              <a:gd name="connsiteX9" fmla="*/ 0 w 1060422"/>
              <a:gd name="connsiteY9" fmla="*/ 1939357 h 2518645"/>
              <a:gd name="connsiteX10" fmla="*/ 0 w 1060422"/>
              <a:gd name="connsiteY10" fmla="*/ 1259323 h 2518645"/>
              <a:gd name="connsiteX11" fmla="*/ 0 w 1060422"/>
              <a:gd name="connsiteY11" fmla="*/ 579288 h 2518645"/>
              <a:gd name="connsiteX12" fmla="*/ 0 w 1060422"/>
              <a:gd name="connsiteY12"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22" h="2518645" extrusionOk="0">
                <a:moveTo>
                  <a:pt x="0" y="0"/>
                </a:moveTo>
                <a:cubicBezTo>
                  <a:pt x="156118" y="1074"/>
                  <a:pt x="310295" y="-12861"/>
                  <a:pt x="540815" y="0"/>
                </a:cubicBezTo>
                <a:cubicBezTo>
                  <a:pt x="771335" y="12861"/>
                  <a:pt x="944904" y="20322"/>
                  <a:pt x="1060422" y="0"/>
                </a:cubicBezTo>
                <a:cubicBezTo>
                  <a:pt x="1047972" y="253884"/>
                  <a:pt x="1045892" y="335546"/>
                  <a:pt x="1060422" y="579288"/>
                </a:cubicBezTo>
                <a:cubicBezTo>
                  <a:pt x="1074952" y="823030"/>
                  <a:pt x="1053195" y="940051"/>
                  <a:pt x="1060422" y="1158577"/>
                </a:cubicBezTo>
                <a:cubicBezTo>
                  <a:pt x="1067649" y="1377103"/>
                  <a:pt x="1079568" y="1572182"/>
                  <a:pt x="1060422" y="1737865"/>
                </a:cubicBezTo>
                <a:cubicBezTo>
                  <a:pt x="1041276" y="1903548"/>
                  <a:pt x="1096300" y="2177341"/>
                  <a:pt x="1060422" y="2518645"/>
                </a:cubicBezTo>
                <a:cubicBezTo>
                  <a:pt x="880191" y="2507566"/>
                  <a:pt x="761332" y="2512319"/>
                  <a:pt x="562024" y="2518645"/>
                </a:cubicBezTo>
                <a:cubicBezTo>
                  <a:pt x="362716" y="2524971"/>
                  <a:pt x="251881" y="2533640"/>
                  <a:pt x="0" y="2518645"/>
                </a:cubicBezTo>
                <a:cubicBezTo>
                  <a:pt x="-28598" y="2265944"/>
                  <a:pt x="-21102" y="2194681"/>
                  <a:pt x="0" y="1939357"/>
                </a:cubicBezTo>
                <a:cubicBezTo>
                  <a:pt x="21102" y="1684033"/>
                  <a:pt x="1498" y="1494154"/>
                  <a:pt x="0" y="1259323"/>
                </a:cubicBezTo>
                <a:cubicBezTo>
                  <a:pt x="-1498" y="1024492"/>
                  <a:pt x="-18085" y="717186"/>
                  <a:pt x="0" y="579288"/>
                </a:cubicBezTo>
                <a:cubicBezTo>
                  <a:pt x="18085" y="441391"/>
                  <a:pt x="-25170" y="215630"/>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78D445F-1F07-0F8A-30AA-1426A6F2EC3D}"/>
              </a:ext>
            </a:extLst>
          </p:cNvPr>
          <p:cNvSpPr txBox="1"/>
          <p:nvPr/>
        </p:nvSpPr>
        <p:spPr>
          <a:xfrm>
            <a:off x="6117078" y="2148096"/>
            <a:ext cx="1292341" cy="338554"/>
          </a:xfrm>
          <a:prstGeom prst="rect">
            <a:avLst/>
          </a:prstGeom>
          <a:noFill/>
        </p:spPr>
        <p:txBody>
          <a:bodyPr wrap="none" rtlCol="0">
            <a:spAutoFit/>
          </a:bodyPr>
          <a:lstStyle/>
          <a:p>
            <a:r>
              <a:rPr lang="en-US" sz="1600" dirty="0">
                <a:solidFill>
                  <a:schemeClr val="accent3"/>
                </a:solidFill>
              </a:rPr>
              <a:t>2 days A - F</a:t>
            </a:r>
            <a:endParaRPr lang="en-SG" sz="1600" dirty="0">
              <a:solidFill>
                <a:schemeClr val="accent3"/>
              </a:solidFill>
            </a:endParaRPr>
          </a:p>
        </p:txBody>
      </p:sp>
      <p:sp>
        <p:nvSpPr>
          <p:cNvPr id="15" name="TextBox 14">
            <a:extLst>
              <a:ext uri="{FF2B5EF4-FFF2-40B4-BE49-F238E27FC236}">
                <a16:creationId xmlns:a16="http://schemas.microsoft.com/office/drawing/2014/main" id="{44D04283-10C2-D6EC-C6AB-67CE22ACAC64}"/>
              </a:ext>
            </a:extLst>
          </p:cNvPr>
          <p:cNvSpPr txBox="1"/>
          <p:nvPr/>
        </p:nvSpPr>
        <p:spPr>
          <a:xfrm>
            <a:off x="4162211" y="3902187"/>
            <a:ext cx="686406" cy="584775"/>
          </a:xfrm>
          <a:prstGeom prst="rect">
            <a:avLst/>
          </a:prstGeom>
          <a:noFill/>
        </p:spPr>
        <p:txBody>
          <a:bodyPr wrap="none" rtlCol="0">
            <a:spAutoFit/>
          </a:bodyPr>
          <a:lstStyle/>
          <a:p>
            <a:r>
              <a:rPr lang="en-US" sz="1600" dirty="0">
                <a:solidFill>
                  <a:schemeClr val="accent3"/>
                </a:solidFill>
              </a:rPr>
              <a:t>1 day</a:t>
            </a:r>
          </a:p>
          <a:p>
            <a:r>
              <a:rPr lang="en-US" sz="1600" dirty="0">
                <a:solidFill>
                  <a:schemeClr val="accent3"/>
                </a:solidFill>
              </a:rPr>
              <a:t>B - E</a:t>
            </a:r>
            <a:endParaRPr lang="en-SG" sz="1600" dirty="0">
              <a:solidFill>
                <a:schemeClr val="accent3"/>
              </a:solidFill>
            </a:endParaRPr>
          </a:p>
        </p:txBody>
      </p:sp>
      <p:sp>
        <p:nvSpPr>
          <p:cNvPr id="16" name="TextBox 15">
            <a:extLst>
              <a:ext uri="{FF2B5EF4-FFF2-40B4-BE49-F238E27FC236}">
                <a16:creationId xmlns:a16="http://schemas.microsoft.com/office/drawing/2014/main" id="{B4033292-D76F-D111-47BD-75FD726D1778}"/>
              </a:ext>
            </a:extLst>
          </p:cNvPr>
          <p:cNvSpPr txBox="1"/>
          <p:nvPr/>
        </p:nvSpPr>
        <p:spPr>
          <a:xfrm>
            <a:off x="2820577" y="4160258"/>
            <a:ext cx="788999" cy="338554"/>
          </a:xfrm>
          <a:prstGeom prst="rect">
            <a:avLst/>
          </a:prstGeom>
          <a:noFill/>
        </p:spPr>
        <p:txBody>
          <a:bodyPr wrap="none" rtlCol="0">
            <a:spAutoFit/>
          </a:bodyPr>
          <a:lstStyle/>
          <a:p>
            <a:r>
              <a:rPr lang="en-US" sz="1600" dirty="0">
                <a:solidFill>
                  <a:schemeClr val="accent3"/>
                </a:solidFill>
              </a:rPr>
              <a:t>0 days</a:t>
            </a:r>
            <a:endParaRPr lang="en-SG" sz="1600" dirty="0">
              <a:solidFill>
                <a:schemeClr val="accent3"/>
              </a:solidFill>
            </a:endParaRPr>
          </a:p>
        </p:txBody>
      </p:sp>
    </p:spTree>
    <p:extLst>
      <p:ext uri="{BB962C8B-B14F-4D97-AF65-F5344CB8AC3E}">
        <p14:creationId xmlns:p14="http://schemas.microsoft.com/office/powerpoint/2010/main" val="3147470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156</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Who to infect first?</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4656B2D-3A48-EE9B-1893-08A5C5FDFCC5}"/>
              </a:ext>
            </a:extLst>
          </p:cNvPr>
          <p:cNvSpPr/>
          <p:nvPr/>
        </p:nvSpPr>
        <p:spPr>
          <a:xfrm>
            <a:off x="5189111" y="2057604"/>
            <a:ext cx="2286000" cy="2518645"/>
          </a:xfrm>
          <a:custGeom>
            <a:avLst/>
            <a:gdLst>
              <a:gd name="connsiteX0" fmla="*/ 0 w 2286000"/>
              <a:gd name="connsiteY0" fmla="*/ 0 h 2518645"/>
              <a:gd name="connsiteX1" fmla="*/ 594360 w 2286000"/>
              <a:gd name="connsiteY1" fmla="*/ 0 h 2518645"/>
              <a:gd name="connsiteX2" fmla="*/ 1165860 w 2286000"/>
              <a:gd name="connsiteY2" fmla="*/ 0 h 2518645"/>
              <a:gd name="connsiteX3" fmla="*/ 1691640 w 2286000"/>
              <a:gd name="connsiteY3" fmla="*/ 0 h 2518645"/>
              <a:gd name="connsiteX4" fmla="*/ 2286000 w 2286000"/>
              <a:gd name="connsiteY4" fmla="*/ 0 h 2518645"/>
              <a:gd name="connsiteX5" fmla="*/ 2286000 w 2286000"/>
              <a:gd name="connsiteY5" fmla="*/ 654848 h 2518645"/>
              <a:gd name="connsiteX6" fmla="*/ 2286000 w 2286000"/>
              <a:gd name="connsiteY6" fmla="*/ 1334882 h 2518645"/>
              <a:gd name="connsiteX7" fmla="*/ 2286000 w 2286000"/>
              <a:gd name="connsiteY7" fmla="*/ 1888984 h 2518645"/>
              <a:gd name="connsiteX8" fmla="*/ 2286000 w 2286000"/>
              <a:gd name="connsiteY8" fmla="*/ 2518645 h 2518645"/>
              <a:gd name="connsiteX9" fmla="*/ 1737360 w 2286000"/>
              <a:gd name="connsiteY9" fmla="*/ 2518645 h 2518645"/>
              <a:gd name="connsiteX10" fmla="*/ 1120140 w 2286000"/>
              <a:gd name="connsiteY10" fmla="*/ 2518645 h 2518645"/>
              <a:gd name="connsiteX11" fmla="*/ 525780 w 2286000"/>
              <a:gd name="connsiteY11" fmla="*/ 2518645 h 2518645"/>
              <a:gd name="connsiteX12" fmla="*/ 0 w 2286000"/>
              <a:gd name="connsiteY12" fmla="*/ 2518645 h 2518645"/>
              <a:gd name="connsiteX13" fmla="*/ 0 w 2286000"/>
              <a:gd name="connsiteY13" fmla="*/ 1939357 h 2518645"/>
              <a:gd name="connsiteX14" fmla="*/ 0 w 2286000"/>
              <a:gd name="connsiteY14" fmla="*/ 1259323 h 2518645"/>
              <a:gd name="connsiteX15" fmla="*/ 0 w 2286000"/>
              <a:gd name="connsiteY15" fmla="*/ 579288 h 2518645"/>
              <a:gd name="connsiteX16" fmla="*/ 0 w 2286000"/>
              <a:gd name="connsiteY16"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6000" h="2518645" extrusionOk="0">
                <a:moveTo>
                  <a:pt x="0" y="0"/>
                </a:moveTo>
                <a:cubicBezTo>
                  <a:pt x="266204" y="-16365"/>
                  <a:pt x="317641" y="-28859"/>
                  <a:pt x="594360" y="0"/>
                </a:cubicBezTo>
                <a:cubicBezTo>
                  <a:pt x="871079" y="28859"/>
                  <a:pt x="938371" y="16345"/>
                  <a:pt x="1165860" y="0"/>
                </a:cubicBezTo>
                <a:cubicBezTo>
                  <a:pt x="1393349" y="-16345"/>
                  <a:pt x="1481562" y="-17968"/>
                  <a:pt x="1691640" y="0"/>
                </a:cubicBezTo>
                <a:cubicBezTo>
                  <a:pt x="1901718" y="17968"/>
                  <a:pt x="2095012" y="15631"/>
                  <a:pt x="2286000" y="0"/>
                </a:cubicBezTo>
                <a:cubicBezTo>
                  <a:pt x="2308183" y="259141"/>
                  <a:pt x="2302315" y="329692"/>
                  <a:pt x="2286000" y="654848"/>
                </a:cubicBezTo>
                <a:cubicBezTo>
                  <a:pt x="2269685" y="980004"/>
                  <a:pt x="2295753" y="1028688"/>
                  <a:pt x="2286000" y="1334882"/>
                </a:cubicBezTo>
                <a:cubicBezTo>
                  <a:pt x="2276247" y="1641076"/>
                  <a:pt x="2306096" y="1614128"/>
                  <a:pt x="2286000" y="1888984"/>
                </a:cubicBezTo>
                <a:cubicBezTo>
                  <a:pt x="2265904" y="2163840"/>
                  <a:pt x="2297736" y="2271363"/>
                  <a:pt x="2286000" y="2518645"/>
                </a:cubicBezTo>
                <a:cubicBezTo>
                  <a:pt x="2138278" y="2528694"/>
                  <a:pt x="1865248" y="2504930"/>
                  <a:pt x="1737360" y="2518645"/>
                </a:cubicBezTo>
                <a:cubicBezTo>
                  <a:pt x="1609472" y="2532360"/>
                  <a:pt x="1406299" y="2537273"/>
                  <a:pt x="1120140" y="2518645"/>
                </a:cubicBezTo>
                <a:cubicBezTo>
                  <a:pt x="833981" y="2500017"/>
                  <a:pt x="819896" y="2502002"/>
                  <a:pt x="525780" y="2518645"/>
                </a:cubicBezTo>
                <a:cubicBezTo>
                  <a:pt x="231664" y="2535288"/>
                  <a:pt x="122111" y="2495613"/>
                  <a:pt x="0" y="2518645"/>
                </a:cubicBezTo>
                <a:cubicBezTo>
                  <a:pt x="21199" y="2242465"/>
                  <a:pt x="-13572" y="2170357"/>
                  <a:pt x="0" y="1939357"/>
                </a:cubicBezTo>
                <a:cubicBezTo>
                  <a:pt x="13572" y="1708357"/>
                  <a:pt x="17567" y="1491280"/>
                  <a:pt x="0" y="1259323"/>
                </a:cubicBezTo>
                <a:cubicBezTo>
                  <a:pt x="-17567" y="1027366"/>
                  <a:pt x="-12464" y="753111"/>
                  <a:pt x="0" y="579288"/>
                </a:cubicBezTo>
                <a:cubicBezTo>
                  <a:pt x="12464" y="405465"/>
                  <a:pt x="26648" y="226327"/>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BE030E4-E957-4B03-6E70-DFA930B5FE1D}"/>
              </a:ext>
            </a:extLst>
          </p:cNvPr>
          <p:cNvSpPr/>
          <p:nvPr/>
        </p:nvSpPr>
        <p:spPr>
          <a:xfrm>
            <a:off x="3954890" y="2057604"/>
            <a:ext cx="1060422" cy="2518645"/>
          </a:xfrm>
          <a:custGeom>
            <a:avLst/>
            <a:gdLst>
              <a:gd name="connsiteX0" fmla="*/ 0 w 1060422"/>
              <a:gd name="connsiteY0" fmla="*/ 0 h 2518645"/>
              <a:gd name="connsiteX1" fmla="*/ 540815 w 1060422"/>
              <a:gd name="connsiteY1" fmla="*/ 0 h 2518645"/>
              <a:gd name="connsiteX2" fmla="*/ 1060422 w 1060422"/>
              <a:gd name="connsiteY2" fmla="*/ 0 h 2518645"/>
              <a:gd name="connsiteX3" fmla="*/ 1060422 w 1060422"/>
              <a:gd name="connsiteY3" fmla="*/ 579288 h 2518645"/>
              <a:gd name="connsiteX4" fmla="*/ 1060422 w 1060422"/>
              <a:gd name="connsiteY4" fmla="*/ 1158577 h 2518645"/>
              <a:gd name="connsiteX5" fmla="*/ 1060422 w 1060422"/>
              <a:gd name="connsiteY5" fmla="*/ 1737865 h 2518645"/>
              <a:gd name="connsiteX6" fmla="*/ 1060422 w 1060422"/>
              <a:gd name="connsiteY6" fmla="*/ 2518645 h 2518645"/>
              <a:gd name="connsiteX7" fmla="*/ 562024 w 1060422"/>
              <a:gd name="connsiteY7" fmla="*/ 2518645 h 2518645"/>
              <a:gd name="connsiteX8" fmla="*/ 0 w 1060422"/>
              <a:gd name="connsiteY8" fmla="*/ 2518645 h 2518645"/>
              <a:gd name="connsiteX9" fmla="*/ 0 w 1060422"/>
              <a:gd name="connsiteY9" fmla="*/ 1939357 h 2518645"/>
              <a:gd name="connsiteX10" fmla="*/ 0 w 1060422"/>
              <a:gd name="connsiteY10" fmla="*/ 1259323 h 2518645"/>
              <a:gd name="connsiteX11" fmla="*/ 0 w 1060422"/>
              <a:gd name="connsiteY11" fmla="*/ 579288 h 2518645"/>
              <a:gd name="connsiteX12" fmla="*/ 0 w 1060422"/>
              <a:gd name="connsiteY12"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22" h="2518645" extrusionOk="0">
                <a:moveTo>
                  <a:pt x="0" y="0"/>
                </a:moveTo>
                <a:cubicBezTo>
                  <a:pt x="156118" y="1074"/>
                  <a:pt x="310295" y="-12861"/>
                  <a:pt x="540815" y="0"/>
                </a:cubicBezTo>
                <a:cubicBezTo>
                  <a:pt x="771335" y="12861"/>
                  <a:pt x="944904" y="20322"/>
                  <a:pt x="1060422" y="0"/>
                </a:cubicBezTo>
                <a:cubicBezTo>
                  <a:pt x="1047972" y="253884"/>
                  <a:pt x="1045892" y="335546"/>
                  <a:pt x="1060422" y="579288"/>
                </a:cubicBezTo>
                <a:cubicBezTo>
                  <a:pt x="1074952" y="823030"/>
                  <a:pt x="1053195" y="940051"/>
                  <a:pt x="1060422" y="1158577"/>
                </a:cubicBezTo>
                <a:cubicBezTo>
                  <a:pt x="1067649" y="1377103"/>
                  <a:pt x="1079568" y="1572182"/>
                  <a:pt x="1060422" y="1737865"/>
                </a:cubicBezTo>
                <a:cubicBezTo>
                  <a:pt x="1041276" y="1903548"/>
                  <a:pt x="1096300" y="2177341"/>
                  <a:pt x="1060422" y="2518645"/>
                </a:cubicBezTo>
                <a:cubicBezTo>
                  <a:pt x="880191" y="2507566"/>
                  <a:pt x="761332" y="2512319"/>
                  <a:pt x="562024" y="2518645"/>
                </a:cubicBezTo>
                <a:cubicBezTo>
                  <a:pt x="362716" y="2524971"/>
                  <a:pt x="251881" y="2533640"/>
                  <a:pt x="0" y="2518645"/>
                </a:cubicBezTo>
                <a:cubicBezTo>
                  <a:pt x="-28598" y="2265944"/>
                  <a:pt x="-21102" y="2194681"/>
                  <a:pt x="0" y="1939357"/>
                </a:cubicBezTo>
                <a:cubicBezTo>
                  <a:pt x="21102" y="1684033"/>
                  <a:pt x="1498" y="1494154"/>
                  <a:pt x="0" y="1259323"/>
                </a:cubicBezTo>
                <a:cubicBezTo>
                  <a:pt x="-1498" y="1024492"/>
                  <a:pt x="-18085" y="717186"/>
                  <a:pt x="0" y="579288"/>
                </a:cubicBezTo>
                <a:cubicBezTo>
                  <a:pt x="18085" y="441391"/>
                  <a:pt x="-25170" y="215630"/>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B4EA139B-E3AF-F6E8-0778-E817D4EC8EE9}"/>
              </a:ext>
            </a:extLst>
          </p:cNvPr>
          <p:cNvSpPr/>
          <p:nvPr/>
        </p:nvSpPr>
        <p:spPr>
          <a:xfrm>
            <a:off x="2661062" y="2057604"/>
            <a:ext cx="1060422" cy="2518645"/>
          </a:xfrm>
          <a:custGeom>
            <a:avLst/>
            <a:gdLst>
              <a:gd name="connsiteX0" fmla="*/ 0 w 1060422"/>
              <a:gd name="connsiteY0" fmla="*/ 0 h 2518645"/>
              <a:gd name="connsiteX1" fmla="*/ 540815 w 1060422"/>
              <a:gd name="connsiteY1" fmla="*/ 0 h 2518645"/>
              <a:gd name="connsiteX2" fmla="*/ 1060422 w 1060422"/>
              <a:gd name="connsiteY2" fmla="*/ 0 h 2518645"/>
              <a:gd name="connsiteX3" fmla="*/ 1060422 w 1060422"/>
              <a:gd name="connsiteY3" fmla="*/ 579288 h 2518645"/>
              <a:gd name="connsiteX4" fmla="*/ 1060422 w 1060422"/>
              <a:gd name="connsiteY4" fmla="*/ 1158577 h 2518645"/>
              <a:gd name="connsiteX5" fmla="*/ 1060422 w 1060422"/>
              <a:gd name="connsiteY5" fmla="*/ 1737865 h 2518645"/>
              <a:gd name="connsiteX6" fmla="*/ 1060422 w 1060422"/>
              <a:gd name="connsiteY6" fmla="*/ 2518645 h 2518645"/>
              <a:gd name="connsiteX7" fmla="*/ 562024 w 1060422"/>
              <a:gd name="connsiteY7" fmla="*/ 2518645 h 2518645"/>
              <a:gd name="connsiteX8" fmla="*/ 0 w 1060422"/>
              <a:gd name="connsiteY8" fmla="*/ 2518645 h 2518645"/>
              <a:gd name="connsiteX9" fmla="*/ 0 w 1060422"/>
              <a:gd name="connsiteY9" fmla="*/ 1939357 h 2518645"/>
              <a:gd name="connsiteX10" fmla="*/ 0 w 1060422"/>
              <a:gd name="connsiteY10" fmla="*/ 1259323 h 2518645"/>
              <a:gd name="connsiteX11" fmla="*/ 0 w 1060422"/>
              <a:gd name="connsiteY11" fmla="*/ 579288 h 2518645"/>
              <a:gd name="connsiteX12" fmla="*/ 0 w 1060422"/>
              <a:gd name="connsiteY12" fmla="*/ 0 h 251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22" h="2518645" extrusionOk="0">
                <a:moveTo>
                  <a:pt x="0" y="0"/>
                </a:moveTo>
                <a:cubicBezTo>
                  <a:pt x="156118" y="1074"/>
                  <a:pt x="310295" y="-12861"/>
                  <a:pt x="540815" y="0"/>
                </a:cubicBezTo>
                <a:cubicBezTo>
                  <a:pt x="771335" y="12861"/>
                  <a:pt x="944904" y="20322"/>
                  <a:pt x="1060422" y="0"/>
                </a:cubicBezTo>
                <a:cubicBezTo>
                  <a:pt x="1047972" y="253884"/>
                  <a:pt x="1045892" y="335546"/>
                  <a:pt x="1060422" y="579288"/>
                </a:cubicBezTo>
                <a:cubicBezTo>
                  <a:pt x="1074952" y="823030"/>
                  <a:pt x="1053195" y="940051"/>
                  <a:pt x="1060422" y="1158577"/>
                </a:cubicBezTo>
                <a:cubicBezTo>
                  <a:pt x="1067649" y="1377103"/>
                  <a:pt x="1079568" y="1572182"/>
                  <a:pt x="1060422" y="1737865"/>
                </a:cubicBezTo>
                <a:cubicBezTo>
                  <a:pt x="1041276" y="1903548"/>
                  <a:pt x="1096300" y="2177341"/>
                  <a:pt x="1060422" y="2518645"/>
                </a:cubicBezTo>
                <a:cubicBezTo>
                  <a:pt x="880191" y="2507566"/>
                  <a:pt x="761332" y="2512319"/>
                  <a:pt x="562024" y="2518645"/>
                </a:cubicBezTo>
                <a:cubicBezTo>
                  <a:pt x="362716" y="2524971"/>
                  <a:pt x="251881" y="2533640"/>
                  <a:pt x="0" y="2518645"/>
                </a:cubicBezTo>
                <a:cubicBezTo>
                  <a:pt x="-28598" y="2265944"/>
                  <a:pt x="-21102" y="2194681"/>
                  <a:pt x="0" y="1939357"/>
                </a:cubicBezTo>
                <a:cubicBezTo>
                  <a:pt x="21102" y="1684033"/>
                  <a:pt x="1498" y="1494154"/>
                  <a:pt x="0" y="1259323"/>
                </a:cubicBezTo>
                <a:cubicBezTo>
                  <a:pt x="-1498" y="1024492"/>
                  <a:pt x="-18085" y="717186"/>
                  <a:pt x="0" y="579288"/>
                </a:cubicBezTo>
                <a:cubicBezTo>
                  <a:pt x="18085" y="441391"/>
                  <a:pt x="-25170" y="215630"/>
                  <a:pt x="0" y="0"/>
                </a:cubicBezTo>
                <a:close/>
              </a:path>
            </a:pathLst>
          </a:custGeom>
          <a:noFill/>
          <a:ln w="38100">
            <a:solidFill>
              <a:srgbClr val="FFFF00"/>
            </a:solidFill>
            <a:extLst>
              <a:ext uri="{C807C97D-BFC1-408E-A445-0C87EB9F89A2}">
                <ask:lineSketchStyleProps xmlns:ask="http://schemas.microsoft.com/office/drawing/2018/sketchyshapes" sd="389505480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78D445F-1F07-0F8A-30AA-1426A6F2EC3D}"/>
              </a:ext>
            </a:extLst>
          </p:cNvPr>
          <p:cNvSpPr txBox="1"/>
          <p:nvPr/>
        </p:nvSpPr>
        <p:spPr>
          <a:xfrm>
            <a:off x="6117078" y="2148096"/>
            <a:ext cx="1292341" cy="338554"/>
          </a:xfrm>
          <a:prstGeom prst="rect">
            <a:avLst/>
          </a:prstGeom>
          <a:noFill/>
        </p:spPr>
        <p:txBody>
          <a:bodyPr wrap="none" rtlCol="0">
            <a:spAutoFit/>
          </a:bodyPr>
          <a:lstStyle/>
          <a:p>
            <a:r>
              <a:rPr lang="en-US" sz="1600" dirty="0">
                <a:solidFill>
                  <a:schemeClr val="accent3"/>
                </a:solidFill>
              </a:rPr>
              <a:t>2 days A - F</a:t>
            </a:r>
            <a:endParaRPr lang="en-SG" sz="1600" dirty="0">
              <a:solidFill>
                <a:schemeClr val="accent3"/>
              </a:solidFill>
            </a:endParaRPr>
          </a:p>
        </p:txBody>
      </p:sp>
      <p:sp>
        <p:nvSpPr>
          <p:cNvPr id="15" name="TextBox 14">
            <a:extLst>
              <a:ext uri="{FF2B5EF4-FFF2-40B4-BE49-F238E27FC236}">
                <a16:creationId xmlns:a16="http://schemas.microsoft.com/office/drawing/2014/main" id="{44D04283-10C2-D6EC-C6AB-67CE22ACAC64}"/>
              </a:ext>
            </a:extLst>
          </p:cNvPr>
          <p:cNvSpPr txBox="1"/>
          <p:nvPr/>
        </p:nvSpPr>
        <p:spPr>
          <a:xfrm>
            <a:off x="4162211" y="3902187"/>
            <a:ext cx="686406" cy="584775"/>
          </a:xfrm>
          <a:prstGeom prst="rect">
            <a:avLst/>
          </a:prstGeom>
          <a:noFill/>
        </p:spPr>
        <p:txBody>
          <a:bodyPr wrap="none" rtlCol="0">
            <a:spAutoFit/>
          </a:bodyPr>
          <a:lstStyle/>
          <a:p>
            <a:r>
              <a:rPr lang="en-US" sz="1600" dirty="0">
                <a:solidFill>
                  <a:schemeClr val="accent3"/>
                </a:solidFill>
              </a:rPr>
              <a:t>1 day</a:t>
            </a:r>
          </a:p>
          <a:p>
            <a:r>
              <a:rPr lang="en-US" sz="1600" dirty="0">
                <a:solidFill>
                  <a:schemeClr val="accent3"/>
                </a:solidFill>
              </a:rPr>
              <a:t>B - E</a:t>
            </a:r>
            <a:endParaRPr lang="en-SG" sz="1600" dirty="0">
              <a:solidFill>
                <a:schemeClr val="accent3"/>
              </a:solidFill>
            </a:endParaRPr>
          </a:p>
        </p:txBody>
      </p:sp>
      <p:sp>
        <p:nvSpPr>
          <p:cNvPr id="16" name="TextBox 15">
            <a:extLst>
              <a:ext uri="{FF2B5EF4-FFF2-40B4-BE49-F238E27FC236}">
                <a16:creationId xmlns:a16="http://schemas.microsoft.com/office/drawing/2014/main" id="{B4033292-D76F-D111-47BD-75FD726D1778}"/>
              </a:ext>
            </a:extLst>
          </p:cNvPr>
          <p:cNvSpPr txBox="1"/>
          <p:nvPr/>
        </p:nvSpPr>
        <p:spPr>
          <a:xfrm>
            <a:off x="2820577" y="4160258"/>
            <a:ext cx="788999" cy="338554"/>
          </a:xfrm>
          <a:prstGeom prst="rect">
            <a:avLst/>
          </a:prstGeom>
          <a:noFill/>
        </p:spPr>
        <p:txBody>
          <a:bodyPr wrap="none" rtlCol="0">
            <a:spAutoFit/>
          </a:bodyPr>
          <a:lstStyle/>
          <a:p>
            <a:r>
              <a:rPr lang="en-US" sz="1600" dirty="0">
                <a:solidFill>
                  <a:schemeClr val="accent3"/>
                </a:solidFill>
              </a:rPr>
              <a:t>0 days</a:t>
            </a:r>
            <a:endParaRPr lang="en-SG" sz="1600" dirty="0">
              <a:solidFill>
                <a:schemeClr val="accent3"/>
              </a:solidFill>
            </a:endParaRPr>
          </a:p>
        </p:txBody>
      </p:sp>
      <p:sp>
        <p:nvSpPr>
          <p:cNvPr id="20" name="TextBox 19">
            <a:extLst>
              <a:ext uri="{FF2B5EF4-FFF2-40B4-BE49-F238E27FC236}">
                <a16:creationId xmlns:a16="http://schemas.microsoft.com/office/drawing/2014/main" id="{1A0BCF5D-D12A-0C01-C8C4-9FB06B63B5ED}"/>
              </a:ext>
            </a:extLst>
          </p:cNvPr>
          <p:cNvSpPr txBox="1"/>
          <p:nvPr/>
        </p:nvSpPr>
        <p:spPr>
          <a:xfrm>
            <a:off x="5120317" y="1571256"/>
            <a:ext cx="723275" cy="400110"/>
          </a:xfrm>
          <a:prstGeom prst="rect">
            <a:avLst/>
          </a:prstGeom>
          <a:noFill/>
        </p:spPr>
        <p:txBody>
          <a:bodyPr wrap="none" rtlCol="0">
            <a:spAutoFit/>
          </a:bodyPr>
          <a:lstStyle/>
          <a:p>
            <a:r>
              <a:rPr lang="en-US" sz="2000" b="1" dirty="0">
                <a:solidFill>
                  <a:schemeClr val="accent3"/>
                </a:solidFill>
                <a:latin typeface="Montserrat SemiBold" pitchFamily="2" charset="0"/>
              </a:rPr>
              <a:t>2 + 1</a:t>
            </a:r>
            <a:endParaRPr lang="en-SG" sz="2000" b="1" dirty="0">
              <a:solidFill>
                <a:schemeClr val="accent3"/>
              </a:solidFill>
              <a:latin typeface="Montserrat SemiBold" pitchFamily="2" charset="0"/>
            </a:endParaRPr>
          </a:p>
        </p:txBody>
      </p:sp>
      <p:sp>
        <p:nvSpPr>
          <p:cNvPr id="22" name="TextBox 21">
            <a:extLst>
              <a:ext uri="{FF2B5EF4-FFF2-40B4-BE49-F238E27FC236}">
                <a16:creationId xmlns:a16="http://schemas.microsoft.com/office/drawing/2014/main" id="{CC730673-9597-ADEC-8771-1C5DAEBEA51F}"/>
              </a:ext>
            </a:extLst>
          </p:cNvPr>
          <p:cNvSpPr txBox="1"/>
          <p:nvPr/>
        </p:nvSpPr>
        <p:spPr>
          <a:xfrm>
            <a:off x="4034004" y="1741157"/>
            <a:ext cx="723275" cy="400110"/>
          </a:xfrm>
          <a:prstGeom prst="rect">
            <a:avLst/>
          </a:prstGeom>
          <a:noFill/>
        </p:spPr>
        <p:txBody>
          <a:bodyPr wrap="none" rtlCol="0">
            <a:spAutoFit/>
          </a:bodyPr>
          <a:lstStyle/>
          <a:p>
            <a:r>
              <a:rPr lang="en-US" sz="2000" b="1" dirty="0">
                <a:solidFill>
                  <a:schemeClr val="accent3"/>
                </a:solidFill>
                <a:latin typeface="Montserrat SemiBold" pitchFamily="2" charset="0"/>
              </a:rPr>
              <a:t>1 + 2</a:t>
            </a:r>
            <a:endParaRPr lang="en-SG" sz="2000" b="1" dirty="0">
              <a:solidFill>
                <a:schemeClr val="accent3"/>
              </a:solidFill>
              <a:latin typeface="Montserrat SemiBold" pitchFamily="2" charset="0"/>
            </a:endParaRPr>
          </a:p>
        </p:txBody>
      </p:sp>
      <p:sp>
        <p:nvSpPr>
          <p:cNvPr id="24" name="TextBox 23">
            <a:extLst>
              <a:ext uri="{FF2B5EF4-FFF2-40B4-BE49-F238E27FC236}">
                <a16:creationId xmlns:a16="http://schemas.microsoft.com/office/drawing/2014/main" id="{F3A97936-122C-ED01-87FE-91ABDCC5DDD3}"/>
              </a:ext>
            </a:extLst>
          </p:cNvPr>
          <p:cNvSpPr txBox="1"/>
          <p:nvPr/>
        </p:nvSpPr>
        <p:spPr>
          <a:xfrm>
            <a:off x="2886301" y="1592906"/>
            <a:ext cx="798617" cy="400110"/>
          </a:xfrm>
          <a:prstGeom prst="rect">
            <a:avLst/>
          </a:prstGeom>
          <a:noFill/>
        </p:spPr>
        <p:txBody>
          <a:bodyPr wrap="none" rtlCol="0">
            <a:spAutoFit/>
          </a:bodyPr>
          <a:lstStyle/>
          <a:p>
            <a:r>
              <a:rPr lang="en-US" sz="2000" b="1" dirty="0">
                <a:solidFill>
                  <a:schemeClr val="accent3"/>
                </a:solidFill>
                <a:latin typeface="Montserrat SemiBold" pitchFamily="2" charset="0"/>
              </a:rPr>
              <a:t>0 + 3</a:t>
            </a:r>
            <a:endParaRPr lang="en-SG" sz="2000" b="1" dirty="0">
              <a:solidFill>
                <a:schemeClr val="accent3"/>
              </a:solidFill>
              <a:latin typeface="Montserrat SemiBold" pitchFamily="2" charset="0"/>
            </a:endParaRPr>
          </a:p>
        </p:txBody>
      </p:sp>
    </p:spTree>
    <p:extLst>
      <p:ext uri="{BB962C8B-B14F-4D97-AF65-F5344CB8AC3E}">
        <p14:creationId xmlns:p14="http://schemas.microsoft.com/office/powerpoint/2010/main" val="194316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157</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maximum</a:t>
            </a:r>
          </a:p>
          <a:p>
            <a:r>
              <a:rPr lang="en-US" sz="1800" dirty="0">
                <a:latin typeface="Montserrat SemiBold" pitchFamily="2" charset="0"/>
              </a:rPr>
              <a:t>outgoing edge</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0BCF5D-D12A-0C01-C8C4-9FB06B63B5ED}"/>
              </a:ext>
            </a:extLst>
          </p:cNvPr>
          <p:cNvSpPr txBox="1"/>
          <p:nvPr/>
        </p:nvSpPr>
        <p:spPr>
          <a:xfrm>
            <a:off x="5120317" y="1571256"/>
            <a:ext cx="333746" cy="400110"/>
          </a:xfrm>
          <a:prstGeom prst="rect">
            <a:avLst/>
          </a:prstGeom>
          <a:noFill/>
        </p:spPr>
        <p:txBody>
          <a:bodyPr wrap="none" rtlCol="0">
            <a:spAutoFit/>
          </a:bodyPr>
          <a:lstStyle/>
          <a:p>
            <a:r>
              <a:rPr lang="en-US" sz="2000" b="1" dirty="0">
                <a:solidFill>
                  <a:schemeClr val="accent3"/>
                </a:solidFill>
                <a:latin typeface="Montserrat SemiBold" pitchFamily="2" charset="0"/>
              </a:rPr>
              <a:t>3</a:t>
            </a:r>
            <a:endParaRPr lang="en-SG" sz="2000" b="1" dirty="0">
              <a:solidFill>
                <a:schemeClr val="accent3"/>
              </a:solidFill>
              <a:latin typeface="Montserrat SemiBold" pitchFamily="2" charset="0"/>
            </a:endParaRPr>
          </a:p>
        </p:txBody>
      </p:sp>
      <p:sp>
        <p:nvSpPr>
          <p:cNvPr id="22" name="TextBox 21">
            <a:extLst>
              <a:ext uri="{FF2B5EF4-FFF2-40B4-BE49-F238E27FC236}">
                <a16:creationId xmlns:a16="http://schemas.microsoft.com/office/drawing/2014/main" id="{CC730673-9597-ADEC-8771-1C5DAEBEA51F}"/>
              </a:ext>
            </a:extLst>
          </p:cNvPr>
          <p:cNvSpPr txBox="1"/>
          <p:nvPr/>
        </p:nvSpPr>
        <p:spPr>
          <a:xfrm>
            <a:off x="4034004" y="1741157"/>
            <a:ext cx="333746" cy="400110"/>
          </a:xfrm>
          <a:prstGeom prst="rect">
            <a:avLst/>
          </a:prstGeom>
          <a:noFill/>
        </p:spPr>
        <p:txBody>
          <a:bodyPr wrap="none" rtlCol="0">
            <a:spAutoFit/>
          </a:bodyPr>
          <a:lstStyle/>
          <a:p>
            <a:r>
              <a:rPr lang="en-US" sz="2000" b="1" dirty="0">
                <a:solidFill>
                  <a:schemeClr val="accent3"/>
                </a:solidFill>
                <a:latin typeface="Montserrat SemiBold" pitchFamily="2" charset="0"/>
              </a:rPr>
              <a:t>3</a:t>
            </a:r>
            <a:endParaRPr lang="en-SG" sz="2000" b="1" dirty="0">
              <a:solidFill>
                <a:schemeClr val="accent3"/>
              </a:solidFill>
              <a:latin typeface="Montserrat SemiBold" pitchFamily="2" charset="0"/>
            </a:endParaRPr>
          </a:p>
        </p:txBody>
      </p:sp>
      <p:sp>
        <p:nvSpPr>
          <p:cNvPr id="24" name="TextBox 23">
            <a:extLst>
              <a:ext uri="{FF2B5EF4-FFF2-40B4-BE49-F238E27FC236}">
                <a16:creationId xmlns:a16="http://schemas.microsoft.com/office/drawing/2014/main" id="{F3A97936-122C-ED01-87FE-91ABDCC5DDD3}"/>
              </a:ext>
            </a:extLst>
          </p:cNvPr>
          <p:cNvSpPr txBox="1"/>
          <p:nvPr/>
        </p:nvSpPr>
        <p:spPr>
          <a:xfrm>
            <a:off x="3039871" y="1631852"/>
            <a:ext cx="333746" cy="400110"/>
          </a:xfrm>
          <a:prstGeom prst="rect">
            <a:avLst/>
          </a:prstGeom>
          <a:noFill/>
        </p:spPr>
        <p:txBody>
          <a:bodyPr wrap="none" rtlCol="0">
            <a:spAutoFit/>
          </a:bodyPr>
          <a:lstStyle/>
          <a:p>
            <a:r>
              <a:rPr lang="en-US" sz="2000" b="1" dirty="0">
                <a:solidFill>
                  <a:schemeClr val="accent3"/>
                </a:solidFill>
                <a:latin typeface="Montserrat SemiBold" pitchFamily="2" charset="0"/>
              </a:rPr>
              <a:t>3</a:t>
            </a:r>
            <a:endParaRPr lang="en-SG" sz="2000" b="1" dirty="0">
              <a:solidFill>
                <a:schemeClr val="accent3"/>
              </a:solidFill>
              <a:latin typeface="Montserrat SemiBold" pitchFamily="2" charset="0"/>
            </a:endParaRPr>
          </a:p>
        </p:txBody>
      </p:sp>
      <p:sp>
        <p:nvSpPr>
          <p:cNvPr id="18" name="Google Shape;336;p36">
            <a:extLst>
              <a:ext uri="{FF2B5EF4-FFF2-40B4-BE49-F238E27FC236}">
                <a16:creationId xmlns:a16="http://schemas.microsoft.com/office/drawing/2014/main" id="{F39D4675-456C-15F2-DAF8-7D966C4219B4}"/>
              </a:ext>
            </a:extLst>
          </p:cNvPr>
          <p:cNvSpPr txBox="1">
            <a:spLocks/>
          </p:cNvSpPr>
          <p:nvPr/>
        </p:nvSpPr>
        <p:spPr>
          <a:xfrm>
            <a:off x="5430716" y="644688"/>
            <a:ext cx="2768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accent3"/>
                </a:solidFill>
                <a:latin typeface="Montserrat SemiBold" pitchFamily="2" charset="0"/>
              </a:rPr>
              <a:t>3 days to totally infect!</a:t>
            </a:r>
          </a:p>
        </p:txBody>
      </p:sp>
    </p:spTree>
    <p:extLst>
      <p:ext uri="{BB962C8B-B14F-4D97-AF65-F5344CB8AC3E}">
        <p14:creationId xmlns:p14="http://schemas.microsoft.com/office/powerpoint/2010/main" val="256365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158</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37944" y="1015284"/>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Let f: num of days to infect the subtree rooted at the node</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17F740-D556-35F6-E8A7-5615472ABC2C}"/>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14205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159</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6" name="Oval 5">
            <a:extLst>
              <a:ext uri="{FF2B5EF4-FFF2-40B4-BE49-F238E27FC236}">
                <a16:creationId xmlns:a16="http://schemas.microsoft.com/office/drawing/2014/main" id="{4AF6492D-BD52-2A09-B9EF-CEF8EA4DDE3A}"/>
              </a:ext>
            </a:extLst>
          </p:cNvPr>
          <p:cNvSpPr/>
          <p:nvPr/>
        </p:nvSpPr>
        <p:spPr>
          <a:xfrm>
            <a:off x="4206240" y="320228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8" name="Oval 7">
            <a:extLst>
              <a:ext uri="{FF2B5EF4-FFF2-40B4-BE49-F238E27FC236}">
                <a16:creationId xmlns:a16="http://schemas.microsoft.com/office/drawing/2014/main" id="{82A9E599-763B-7D04-4450-3C4DD9287FB2}"/>
              </a:ext>
            </a:extLst>
          </p:cNvPr>
          <p:cNvSpPr/>
          <p:nvPr/>
        </p:nvSpPr>
        <p:spPr>
          <a:xfrm>
            <a:off x="6041461" y="312667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9" name="Oval 8">
            <a:extLst>
              <a:ext uri="{FF2B5EF4-FFF2-40B4-BE49-F238E27FC236}">
                <a16:creationId xmlns:a16="http://schemas.microsoft.com/office/drawing/2014/main" id="{132D9038-0842-6194-F4D4-ED2B6CE3CFAA}"/>
              </a:ext>
            </a:extLst>
          </p:cNvPr>
          <p:cNvSpPr/>
          <p:nvPr/>
        </p:nvSpPr>
        <p:spPr>
          <a:xfrm>
            <a:off x="6784968" y="393640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At leaf node, f(n) = 0</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A16D39-4DFF-2C5B-FB02-76C3F12DEC32}"/>
              </a:ext>
            </a:extLst>
          </p:cNvPr>
          <p:cNvCxnSpPr>
            <a:cxnSpLocks/>
            <a:stCxn id="7" idx="5"/>
            <a:endCxn id="8" idx="1"/>
          </p:cNvCxnSpPr>
          <p:nvPr/>
        </p:nvCxnSpPr>
        <p:spPr>
          <a:xfrm>
            <a:off x="5795826" y="2656850"/>
            <a:ext cx="321252" cy="5454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D5CFC6-E808-A061-C906-7070045225EE}"/>
              </a:ext>
            </a:extLst>
          </p:cNvPr>
          <p:cNvCxnSpPr>
            <a:stCxn id="8" idx="5"/>
            <a:endCxn id="9" idx="1"/>
          </p:cNvCxnSpPr>
          <p:nvPr/>
        </p:nvCxnSpPr>
        <p:spPr>
          <a:xfrm>
            <a:off x="6482188" y="3567398"/>
            <a:ext cx="378397" cy="44462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E6D479-EC6C-5927-47FA-C5FC4AB852F9}"/>
              </a:ext>
            </a:extLst>
          </p:cNvPr>
          <p:cNvCxnSpPr>
            <a:cxnSpLocks/>
            <a:stCxn id="5" idx="4"/>
            <a:endCxn id="6" idx="0"/>
          </p:cNvCxnSpPr>
          <p:nvPr/>
        </p:nvCxnSpPr>
        <p:spPr>
          <a:xfrm>
            <a:off x="4464412" y="2829922"/>
            <a:ext cx="0" cy="37236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A1F4F83-7F79-E091-F945-25AD958D05CE}"/>
              </a:ext>
            </a:extLst>
          </p:cNvPr>
          <p:cNvSpPr txBox="1"/>
          <p:nvPr/>
        </p:nvSpPr>
        <p:spPr>
          <a:xfrm>
            <a:off x="2767353" y="2732467"/>
            <a:ext cx="731290" cy="307777"/>
          </a:xfrm>
          <a:prstGeom prst="rect">
            <a:avLst/>
          </a:prstGeom>
          <a:noFill/>
        </p:spPr>
        <p:txBody>
          <a:bodyPr wrap="none" rtlCol="0">
            <a:spAutoFit/>
          </a:bodyPr>
          <a:lstStyle/>
          <a:p>
            <a:r>
              <a:rPr lang="en-US" dirty="0">
                <a:solidFill>
                  <a:schemeClr val="bg1"/>
                </a:solidFill>
                <a:latin typeface="Montserrat SemiBold" pitchFamily="2" charset="0"/>
              </a:rPr>
              <a:t>f(C)=0</a:t>
            </a:r>
            <a:endParaRPr lang="en-SG" dirty="0">
              <a:solidFill>
                <a:schemeClr val="bg1"/>
              </a:solidFill>
              <a:latin typeface="Montserrat SemiBold" pitchFamily="2" charset="0"/>
            </a:endParaRPr>
          </a:p>
        </p:txBody>
      </p:sp>
      <p:sp>
        <p:nvSpPr>
          <p:cNvPr id="11" name="TextBox 10">
            <a:extLst>
              <a:ext uri="{FF2B5EF4-FFF2-40B4-BE49-F238E27FC236}">
                <a16:creationId xmlns:a16="http://schemas.microsoft.com/office/drawing/2014/main" id="{C52AEFDD-5A44-EB11-D329-2C1CB6044E29}"/>
              </a:ext>
            </a:extLst>
          </p:cNvPr>
          <p:cNvSpPr txBox="1"/>
          <p:nvPr/>
        </p:nvSpPr>
        <p:spPr>
          <a:xfrm>
            <a:off x="4098767" y="3718632"/>
            <a:ext cx="731290" cy="307777"/>
          </a:xfrm>
          <a:prstGeom prst="rect">
            <a:avLst/>
          </a:prstGeom>
          <a:noFill/>
        </p:spPr>
        <p:txBody>
          <a:bodyPr wrap="none" rtlCol="0">
            <a:spAutoFit/>
          </a:bodyPr>
          <a:lstStyle/>
          <a:p>
            <a:r>
              <a:rPr lang="en-US" dirty="0">
                <a:solidFill>
                  <a:schemeClr val="bg1"/>
                </a:solidFill>
                <a:latin typeface="Montserrat SemiBold" pitchFamily="2" charset="0"/>
              </a:rPr>
              <a:t>f(E)=0</a:t>
            </a:r>
            <a:endParaRPr lang="en-SG"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6692722" y="4452747"/>
            <a:ext cx="731290" cy="307777"/>
          </a:xfrm>
          <a:prstGeom prst="rect">
            <a:avLst/>
          </a:prstGeom>
          <a:noFill/>
        </p:spPr>
        <p:txBody>
          <a:bodyPr wrap="none" rtlCol="0">
            <a:spAutoFit/>
          </a:bodyPr>
          <a:lstStyle/>
          <a:p>
            <a:r>
              <a:rPr lang="en-US" dirty="0">
                <a:solidFill>
                  <a:schemeClr val="bg1"/>
                </a:solidFill>
                <a:latin typeface="Montserrat SemiBold" pitchFamily="2" charset="0"/>
              </a:rPr>
              <a:t>f(F)=0</a:t>
            </a:r>
            <a:endParaRPr lang="en-SG" dirty="0">
              <a:solidFill>
                <a:schemeClr val="bg1"/>
              </a:solidFill>
              <a:latin typeface="Montserrat SemiBold" pitchFamily="2" charset="0"/>
            </a:endParaRPr>
          </a:p>
        </p:txBody>
      </p:sp>
      <p:sp>
        <p:nvSpPr>
          <p:cNvPr id="15" name="TextBox 14">
            <a:extLst>
              <a:ext uri="{FF2B5EF4-FFF2-40B4-BE49-F238E27FC236}">
                <a16:creationId xmlns:a16="http://schemas.microsoft.com/office/drawing/2014/main" id="{26B8FC1D-6949-E383-621D-C43500B30D8C}"/>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101462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a:t>
            </a:r>
            <a:r>
              <a:rPr lang="en-SG" sz="2600" dirty="0"/>
              <a:t>Graph components</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Given an undirected graph G = (V, E) as an adjacency list, give an algorithm to: </a:t>
            </a:r>
          </a:p>
          <a:p>
            <a:endParaRPr lang="en-US" sz="1100" dirty="0">
              <a:latin typeface="Montserrat SemiBold" pitchFamily="2" charset="0"/>
            </a:endParaRPr>
          </a:p>
          <a:p>
            <a:r>
              <a:rPr lang="en-US" sz="1800" dirty="0">
                <a:latin typeface="Montserrat SemiBold" pitchFamily="2" charset="0"/>
              </a:rPr>
              <a:t>(</a:t>
            </a:r>
            <a:r>
              <a:rPr lang="en-US" sz="1800" dirty="0" err="1">
                <a:latin typeface="Montserrat SemiBold" pitchFamily="2" charset="0"/>
              </a:rPr>
              <a:t>i</a:t>
            </a:r>
            <a:r>
              <a:rPr lang="en-US" sz="1800" dirty="0">
                <a:latin typeface="Montserrat SemiBold" pitchFamily="2" charset="0"/>
              </a:rPr>
              <a:t>) determine if the graph is connected; </a:t>
            </a:r>
          </a:p>
          <a:p>
            <a:r>
              <a:rPr lang="en-US" sz="1800" dirty="0">
                <a:latin typeface="Montserrat SemiBold" pitchFamily="2" charset="0"/>
              </a:rPr>
              <a:t>(ii) return the number of connected components (CC) in the graph.</a:t>
            </a:r>
          </a:p>
        </p:txBody>
      </p:sp>
    </p:spTree>
    <p:extLst>
      <p:ext uri="{BB962C8B-B14F-4D97-AF65-F5344CB8AC3E}">
        <p14:creationId xmlns:p14="http://schemas.microsoft.com/office/powerpoint/2010/main" val="356991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160</a:t>
            </a:fld>
            <a:endParaRPr lang="en"/>
          </a:p>
        </p:txBody>
      </p:sp>
      <p:pic>
        <p:nvPicPr>
          <p:cNvPr id="2050" name="Picture 2">
            <a:extLst>
              <a:ext uri="{FF2B5EF4-FFF2-40B4-BE49-F238E27FC236}">
                <a16:creationId xmlns:a16="http://schemas.microsoft.com/office/drawing/2014/main" id="{EA6947DC-EB18-257C-5F35-B096E9FA5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582" y="466284"/>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E8CE4AA-E214-0DEC-5A91-1B64857C54B6}"/>
              </a:ext>
            </a:extLst>
          </p:cNvPr>
          <p:cNvSpPr/>
          <p:nvPr/>
        </p:nvSpPr>
        <p:spPr>
          <a:xfrm>
            <a:off x="2895103" y="2209551"/>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4206240" y="231357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5355099" y="2216123"/>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At non-leaf node, sort children in descending order of f’s</a:t>
            </a:r>
          </a:p>
        </p:txBody>
      </p:sp>
      <p:cxnSp>
        <p:nvCxnSpPr>
          <p:cNvPr id="14" name="Straight Connector 13">
            <a:extLst>
              <a:ext uri="{FF2B5EF4-FFF2-40B4-BE49-F238E27FC236}">
                <a16:creationId xmlns:a16="http://schemas.microsoft.com/office/drawing/2014/main" id="{964A6CC9-FBF7-E338-C71A-B9480FCFB24E}"/>
              </a:ext>
            </a:extLst>
          </p:cNvPr>
          <p:cNvCxnSpPr>
            <a:cxnSpLocks/>
            <a:endCxn id="7" idx="1"/>
          </p:cNvCxnSpPr>
          <p:nvPr/>
        </p:nvCxnSpPr>
        <p:spPr>
          <a:xfrm>
            <a:off x="4925080" y="1681089"/>
            <a:ext cx="505636" cy="6106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EDACC5-9078-425B-CEE4-E381DE12E003}"/>
              </a:ext>
            </a:extLst>
          </p:cNvPr>
          <p:cNvCxnSpPr>
            <a:cxnSpLocks/>
            <a:endCxn id="5" idx="0"/>
          </p:cNvCxnSpPr>
          <p:nvPr/>
        </p:nvCxnSpPr>
        <p:spPr>
          <a:xfrm>
            <a:off x="4464412" y="1772850"/>
            <a:ext cx="0" cy="540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7A6ED7-1012-FDB2-6E0B-C0C1CE73B649}"/>
              </a:ext>
            </a:extLst>
          </p:cNvPr>
          <p:cNvCxnSpPr>
            <a:cxnSpLocks/>
            <a:stCxn id="4" idx="7"/>
          </p:cNvCxnSpPr>
          <p:nvPr/>
        </p:nvCxnSpPr>
        <p:spPr>
          <a:xfrm flipV="1">
            <a:off x="3335830" y="1631852"/>
            <a:ext cx="687855" cy="6533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A1F4F83-7F79-E091-F945-25AD958D05CE}"/>
              </a:ext>
            </a:extLst>
          </p:cNvPr>
          <p:cNvSpPr txBox="1"/>
          <p:nvPr/>
        </p:nvSpPr>
        <p:spPr>
          <a:xfrm>
            <a:off x="2767353" y="2732467"/>
            <a:ext cx="731290" cy="307777"/>
          </a:xfrm>
          <a:prstGeom prst="rect">
            <a:avLst/>
          </a:prstGeom>
          <a:noFill/>
        </p:spPr>
        <p:txBody>
          <a:bodyPr wrap="none" rtlCol="0">
            <a:spAutoFit/>
          </a:bodyPr>
          <a:lstStyle/>
          <a:p>
            <a:r>
              <a:rPr lang="en-US" dirty="0">
                <a:solidFill>
                  <a:schemeClr val="bg1"/>
                </a:solidFill>
                <a:latin typeface="Montserrat SemiBold" pitchFamily="2" charset="0"/>
              </a:rPr>
              <a:t>f(C)=0</a:t>
            </a:r>
            <a:endParaRPr lang="en-SG"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127987" y="2886355"/>
            <a:ext cx="686406" cy="307777"/>
          </a:xfrm>
          <a:prstGeom prst="rect">
            <a:avLst/>
          </a:prstGeom>
          <a:noFill/>
        </p:spPr>
        <p:txBody>
          <a:bodyPr wrap="none" rtlCol="0">
            <a:spAutoFit/>
          </a:bodyPr>
          <a:lstStyle/>
          <a:p>
            <a:r>
              <a:rPr lang="en-US" dirty="0">
                <a:solidFill>
                  <a:schemeClr val="bg1"/>
                </a:solidFill>
                <a:latin typeface="Montserrat SemiBold" pitchFamily="2" charset="0"/>
              </a:rPr>
              <a:t>f(B)=1</a:t>
            </a:r>
            <a:endParaRPr lang="en-SG"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5355099" y="2826774"/>
            <a:ext cx="720069" cy="307777"/>
          </a:xfrm>
          <a:prstGeom prst="rect">
            <a:avLst/>
          </a:prstGeom>
          <a:noFill/>
        </p:spPr>
        <p:txBody>
          <a:bodyPr wrap="none" rtlCol="0">
            <a:spAutoFit/>
          </a:bodyPr>
          <a:lstStyle/>
          <a:p>
            <a:r>
              <a:rPr lang="en-US" dirty="0">
                <a:solidFill>
                  <a:schemeClr val="bg1"/>
                </a:solidFill>
                <a:latin typeface="Montserrat SemiBold" pitchFamily="2" charset="0"/>
              </a:rPr>
              <a:t>f(A)=2</a:t>
            </a:r>
            <a:endParaRPr lang="en-SG" dirty="0">
              <a:solidFill>
                <a:schemeClr val="bg1"/>
              </a:solidFill>
              <a:latin typeface="Montserrat SemiBold" pitchFamily="2" charset="0"/>
            </a:endParaRPr>
          </a:p>
        </p:txBody>
      </p:sp>
      <p:sp>
        <p:nvSpPr>
          <p:cNvPr id="8" name="TextBox 7">
            <a:extLst>
              <a:ext uri="{FF2B5EF4-FFF2-40B4-BE49-F238E27FC236}">
                <a16:creationId xmlns:a16="http://schemas.microsoft.com/office/drawing/2014/main" id="{B86B910B-F9AE-B78D-2974-80A1717249E7}"/>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140945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161</a:t>
            </a:fld>
            <a:endParaRPr lang="en"/>
          </a:p>
        </p:txBody>
      </p:sp>
      <p:sp>
        <p:nvSpPr>
          <p:cNvPr id="4" name="Oval 3">
            <a:extLst>
              <a:ext uri="{FF2B5EF4-FFF2-40B4-BE49-F238E27FC236}">
                <a16:creationId xmlns:a16="http://schemas.microsoft.com/office/drawing/2014/main" id="{1E8CE4AA-E214-0DEC-5A91-1B64857C54B6}"/>
              </a:ext>
            </a:extLst>
          </p:cNvPr>
          <p:cNvSpPr/>
          <p:nvPr/>
        </p:nvSpPr>
        <p:spPr>
          <a:xfrm>
            <a:off x="6152266"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C</a:t>
            </a:r>
            <a:endParaRPr lang="en-SG" sz="28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5022610"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B</a:t>
            </a:r>
            <a:endParaRPr lang="en-SG" sz="28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3892954"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A</a:t>
            </a:r>
            <a:endParaRPr lang="en-SG" sz="28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At non-leaf node, sort children in descending order of f’s</a:t>
            </a:r>
          </a:p>
        </p:txBody>
      </p:sp>
      <p:sp>
        <p:nvSpPr>
          <p:cNvPr id="3" name="TextBox 2">
            <a:extLst>
              <a:ext uri="{FF2B5EF4-FFF2-40B4-BE49-F238E27FC236}">
                <a16:creationId xmlns:a16="http://schemas.microsoft.com/office/drawing/2014/main" id="{AA1F4F83-7F79-E091-F945-25AD958D05CE}"/>
              </a:ext>
            </a:extLst>
          </p:cNvPr>
          <p:cNvSpPr txBox="1"/>
          <p:nvPr/>
        </p:nvSpPr>
        <p:spPr>
          <a:xfrm>
            <a:off x="6024516" y="1906997"/>
            <a:ext cx="889987" cy="369332"/>
          </a:xfrm>
          <a:prstGeom prst="rect">
            <a:avLst/>
          </a:prstGeom>
          <a:noFill/>
        </p:spPr>
        <p:txBody>
          <a:bodyPr wrap="none" rtlCol="0">
            <a:spAutoFit/>
          </a:bodyPr>
          <a:lstStyle/>
          <a:p>
            <a:r>
              <a:rPr lang="en-US" sz="1800" dirty="0">
                <a:solidFill>
                  <a:schemeClr val="bg1"/>
                </a:solidFill>
                <a:latin typeface="Montserrat SemiBold" pitchFamily="2" charset="0"/>
              </a:rPr>
              <a:t>f(C)=0</a:t>
            </a:r>
            <a:endParaRPr lang="en-SG" sz="1800"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946794" y="1906997"/>
            <a:ext cx="830677" cy="369332"/>
          </a:xfrm>
          <a:prstGeom prst="rect">
            <a:avLst/>
          </a:prstGeom>
          <a:noFill/>
        </p:spPr>
        <p:txBody>
          <a:bodyPr wrap="none" rtlCol="0">
            <a:spAutoFit/>
          </a:bodyPr>
          <a:lstStyle/>
          <a:p>
            <a:r>
              <a:rPr lang="en-US" sz="1800" dirty="0">
                <a:solidFill>
                  <a:schemeClr val="bg1"/>
                </a:solidFill>
                <a:latin typeface="Montserrat SemiBold" pitchFamily="2" charset="0"/>
              </a:rPr>
              <a:t>f(B)=1</a:t>
            </a:r>
            <a:endParaRPr lang="en-SG" sz="1800"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3795498" y="1906997"/>
            <a:ext cx="873957" cy="369332"/>
          </a:xfrm>
          <a:prstGeom prst="rect">
            <a:avLst/>
          </a:prstGeom>
          <a:noFill/>
        </p:spPr>
        <p:txBody>
          <a:bodyPr wrap="none" rtlCol="0">
            <a:spAutoFit/>
          </a:bodyPr>
          <a:lstStyle/>
          <a:p>
            <a:r>
              <a:rPr lang="en-US" sz="1800" dirty="0">
                <a:solidFill>
                  <a:schemeClr val="bg1"/>
                </a:solidFill>
                <a:latin typeface="Montserrat SemiBold" pitchFamily="2" charset="0"/>
              </a:rPr>
              <a:t>f(A)=2</a:t>
            </a:r>
            <a:endParaRPr lang="en-SG" sz="1800" dirty="0">
              <a:solidFill>
                <a:schemeClr val="bg1"/>
              </a:solidFill>
              <a:latin typeface="Montserrat SemiBold" pitchFamily="2" charset="0"/>
            </a:endParaRPr>
          </a:p>
        </p:txBody>
      </p:sp>
      <p:sp>
        <p:nvSpPr>
          <p:cNvPr id="6" name="TextBox 5">
            <a:extLst>
              <a:ext uri="{FF2B5EF4-FFF2-40B4-BE49-F238E27FC236}">
                <a16:creationId xmlns:a16="http://schemas.microsoft.com/office/drawing/2014/main" id="{6C85F37F-608D-5998-6982-D5E93B21B41B}"/>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422738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162</a:t>
            </a:fld>
            <a:endParaRPr lang="en"/>
          </a:p>
        </p:txBody>
      </p:sp>
      <p:sp>
        <p:nvSpPr>
          <p:cNvPr id="4" name="Oval 3">
            <a:extLst>
              <a:ext uri="{FF2B5EF4-FFF2-40B4-BE49-F238E27FC236}">
                <a16:creationId xmlns:a16="http://schemas.microsoft.com/office/drawing/2014/main" id="{1E8CE4AA-E214-0DEC-5A91-1B64857C54B6}"/>
              </a:ext>
            </a:extLst>
          </p:cNvPr>
          <p:cNvSpPr/>
          <p:nvPr/>
        </p:nvSpPr>
        <p:spPr>
          <a:xfrm>
            <a:off x="6152266"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C</a:t>
            </a:r>
            <a:endParaRPr lang="en-SG" sz="28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5022610"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B</a:t>
            </a:r>
            <a:endParaRPr lang="en-SG" sz="28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3892954"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A</a:t>
            </a:r>
            <a:endParaRPr lang="en-SG" sz="28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Infect starting from the node with highest f value</a:t>
            </a:r>
          </a:p>
        </p:txBody>
      </p:sp>
      <p:sp>
        <p:nvSpPr>
          <p:cNvPr id="3" name="TextBox 2">
            <a:extLst>
              <a:ext uri="{FF2B5EF4-FFF2-40B4-BE49-F238E27FC236}">
                <a16:creationId xmlns:a16="http://schemas.microsoft.com/office/drawing/2014/main" id="{AA1F4F83-7F79-E091-F945-25AD958D05CE}"/>
              </a:ext>
            </a:extLst>
          </p:cNvPr>
          <p:cNvSpPr txBox="1"/>
          <p:nvPr/>
        </p:nvSpPr>
        <p:spPr>
          <a:xfrm>
            <a:off x="6024516" y="1906997"/>
            <a:ext cx="889987" cy="369332"/>
          </a:xfrm>
          <a:prstGeom prst="rect">
            <a:avLst/>
          </a:prstGeom>
          <a:noFill/>
        </p:spPr>
        <p:txBody>
          <a:bodyPr wrap="none" rtlCol="0">
            <a:spAutoFit/>
          </a:bodyPr>
          <a:lstStyle/>
          <a:p>
            <a:r>
              <a:rPr lang="en-US" sz="1800" dirty="0">
                <a:solidFill>
                  <a:schemeClr val="bg1"/>
                </a:solidFill>
                <a:latin typeface="Montserrat SemiBold" pitchFamily="2" charset="0"/>
              </a:rPr>
              <a:t>f(C)=0</a:t>
            </a:r>
            <a:endParaRPr lang="en-SG" sz="1800"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946794" y="1906997"/>
            <a:ext cx="830677" cy="369332"/>
          </a:xfrm>
          <a:prstGeom prst="rect">
            <a:avLst/>
          </a:prstGeom>
          <a:noFill/>
        </p:spPr>
        <p:txBody>
          <a:bodyPr wrap="none" rtlCol="0">
            <a:spAutoFit/>
          </a:bodyPr>
          <a:lstStyle/>
          <a:p>
            <a:r>
              <a:rPr lang="en-US" sz="1800" dirty="0">
                <a:solidFill>
                  <a:schemeClr val="bg1"/>
                </a:solidFill>
                <a:latin typeface="Montserrat SemiBold" pitchFamily="2" charset="0"/>
              </a:rPr>
              <a:t>f(B)=1</a:t>
            </a:r>
            <a:endParaRPr lang="en-SG" sz="1800"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3795498" y="1906997"/>
            <a:ext cx="873957" cy="369332"/>
          </a:xfrm>
          <a:prstGeom prst="rect">
            <a:avLst/>
          </a:prstGeom>
          <a:noFill/>
        </p:spPr>
        <p:txBody>
          <a:bodyPr wrap="none" rtlCol="0">
            <a:spAutoFit/>
          </a:bodyPr>
          <a:lstStyle/>
          <a:p>
            <a:r>
              <a:rPr lang="en-US" sz="1800" dirty="0">
                <a:solidFill>
                  <a:schemeClr val="bg1"/>
                </a:solidFill>
                <a:latin typeface="Montserrat SemiBold" pitchFamily="2" charset="0"/>
              </a:rPr>
              <a:t>f(A)=2</a:t>
            </a:r>
            <a:endParaRPr lang="en-SG" sz="1800" dirty="0">
              <a:solidFill>
                <a:schemeClr val="bg1"/>
              </a:solidFill>
              <a:latin typeface="Montserrat SemiBold" pitchFamily="2" charset="0"/>
            </a:endParaRPr>
          </a:p>
        </p:txBody>
      </p:sp>
      <p:sp>
        <p:nvSpPr>
          <p:cNvPr id="6" name="TextBox 5">
            <a:extLst>
              <a:ext uri="{FF2B5EF4-FFF2-40B4-BE49-F238E27FC236}">
                <a16:creationId xmlns:a16="http://schemas.microsoft.com/office/drawing/2014/main" id="{9D3BEDAE-B330-CCF4-82F6-CAFC271FA5C0}"/>
              </a:ext>
            </a:extLst>
          </p:cNvPr>
          <p:cNvSpPr txBox="1"/>
          <p:nvPr/>
        </p:nvSpPr>
        <p:spPr>
          <a:xfrm>
            <a:off x="3991064" y="2405507"/>
            <a:ext cx="482824" cy="461665"/>
          </a:xfrm>
          <a:prstGeom prst="rect">
            <a:avLst/>
          </a:prstGeom>
          <a:noFill/>
        </p:spPr>
        <p:txBody>
          <a:bodyPr wrap="none" rtlCol="0">
            <a:spAutoFit/>
          </a:bodyPr>
          <a:lstStyle/>
          <a:p>
            <a:r>
              <a:rPr lang="en-US" sz="2400" dirty="0">
                <a:solidFill>
                  <a:schemeClr val="bg1"/>
                </a:solidFill>
                <a:latin typeface="Montserrat SemiBold" pitchFamily="2" charset="0"/>
              </a:rPr>
              <a:t>+1</a:t>
            </a:r>
            <a:endParaRPr lang="en-SG" sz="2400" dirty="0">
              <a:solidFill>
                <a:schemeClr val="bg1"/>
              </a:solidFill>
              <a:latin typeface="Montserrat SemiBold" pitchFamily="2" charset="0"/>
            </a:endParaRPr>
          </a:p>
        </p:txBody>
      </p:sp>
      <p:sp>
        <p:nvSpPr>
          <p:cNvPr id="8" name="TextBox 7">
            <a:extLst>
              <a:ext uri="{FF2B5EF4-FFF2-40B4-BE49-F238E27FC236}">
                <a16:creationId xmlns:a16="http://schemas.microsoft.com/office/drawing/2014/main" id="{22A44197-BDAF-E801-9846-2F8247EE6264}"/>
              </a:ext>
            </a:extLst>
          </p:cNvPr>
          <p:cNvSpPr txBox="1"/>
          <p:nvPr/>
        </p:nvSpPr>
        <p:spPr>
          <a:xfrm>
            <a:off x="5120720"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+2</a:t>
            </a:r>
            <a:endParaRPr lang="en-SG" sz="2400" dirty="0">
              <a:solidFill>
                <a:schemeClr val="bg1"/>
              </a:solidFill>
              <a:latin typeface="Montserrat SemiBold" pitchFamily="2" charset="0"/>
            </a:endParaRPr>
          </a:p>
        </p:txBody>
      </p:sp>
      <p:sp>
        <p:nvSpPr>
          <p:cNvPr id="9" name="TextBox 8">
            <a:extLst>
              <a:ext uri="{FF2B5EF4-FFF2-40B4-BE49-F238E27FC236}">
                <a16:creationId xmlns:a16="http://schemas.microsoft.com/office/drawing/2014/main" id="{E3752529-1646-E900-45D4-064BD4842ADC}"/>
              </a:ext>
            </a:extLst>
          </p:cNvPr>
          <p:cNvSpPr txBox="1"/>
          <p:nvPr/>
        </p:nvSpPr>
        <p:spPr>
          <a:xfrm>
            <a:off x="6228097"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+3</a:t>
            </a:r>
            <a:endParaRPr lang="en-SG" sz="2400" dirty="0">
              <a:solidFill>
                <a:schemeClr val="bg1"/>
              </a:solidFill>
              <a:latin typeface="Montserrat SemiBold" pitchFamily="2" charset="0"/>
            </a:endParaRPr>
          </a:p>
        </p:txBody>
      </p:sp>
      <p:sp>
        <p:nvSpPr>
          <p:cNvPr id="11" name="TextBox 10">
            <a:extLst>
              <a:ext uri="{FF2B5EF4-FFF2-40B4-BE49-F238E27FC236}">
                <a16:creationId xmlns:a16="http://schemas.microsoft.com/office/drawing/2014/main" id="{A49B3671-DA13-5847-1E91-0C8B86B02CE7}"/>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185608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163</a:t>
            </a:fld>
            <a:endParaRPr lang="en"/>
          </a:p>
        </p:txBody>
      </p:sp>
      <p:sp>
        <p:nvSpPr>
          <p:cNvPr id="4" name="Oval 3">
            <a:extLst>
              <a:ext uri="{FF2B5EF4-FFF2-40B4-BE49-F238E27FC236}">
                <a16:creationId xmlns:a16="http://schemas.microsoft.com/office/drawing/2014/main" id="{1E8CE4AA-E214-0DEC-5A91-1B64857C54B6}"/>
              </a:ext>
            </a:extLst>
          </p:cNvPr>
          <p:cNvSpPr/>
          <p:nvPr/>
        </p:nvSpPr>
        <p:spPr>
          <a:xfrm>
            <a:off x="6152266"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C</a:t>
            </a:r>
            <a:endParaRPr lang="en-SG" sz="28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5022610"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B</a:t>
            </a:r>
            <a:endParaRPr lang="en-SG" sz="28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3892954"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A</a:t>
            </a:r>
            <a:endParaRPr lang="en-SG" sz="28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Infect starting from the node with highest f value</a:t>
            </a:r>
          </a:p>
        </p:txBody>
      </p:sp>
      <p:sp>
        <p:nvSpPr>
          <p:cNvPr id="3" name="TextBox 2">
            <a:extLst>
              <a:ext uri="{FF2B5EF4-FFF2-40B4-BE49-F238E27FC236}">
                <a16:creationId xmlns:a16="http://schemas.microsoft.com/office/drawing/2014/main" id="{AA1F4F83-7F79-E091-F945-25AD958D05CE}"/>
              </a:ext>
            </a:extLst>
          </p:cNvPr>
          <p:cNvSpPr txBox="1"/>
          <p:nvPr/>
        </p:nvSpPr>
        <p:spPr>
          <a:xfrm>
            <a:off x="6024516" y="1906997"/>
            <a:ext cx="889987" cy="369332"/>
          </a:xfrm>
          <a:prstGeom prst="rect">
            <a:avLst/>
          </a:prstGeom>
          <a:noFill/>
        </p:spPr>
        <p:txBody>
          <a:bodyPr wrap="none" rtlCol="0">
            <a:spAutoFit/>
          </a:bodyPr>
          <a:lstStyle/>
          <a:p>
            <a:r>
              <a:rPr lang="en-US" sz="1800" dirty="0">
                <a:solidFill>
                  <a:schemeClr val="bg1"/>
                </a:solidFill>
                <a:latin typeface="Montserrat SemiBold" pitchFamily="2" charset="0"/>
              </a:rPr>
              <a:t>f(C)=0</a:t>
            </a:r>
            <a:endParaRPr lang="en-SG" sz="1800"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946794" y="1906997"/>
            <a:ext cx="830677" cy="369332"/>
          </a:xfrm>
          <a:prstGeom prst="rect">
            <a:avLst/>
          </a:prstGeom>
          <a:noFill/>
        </p:spPr>
        <p:txBody>
          <a:bodyPr wrap="none" rtlCol="0">
            <a:spAutoFit/>
          </a:bodyPr>
          <a:lstStyle/>
          <a:p>
            <a:r>
              <a:rPr lang="en-US" sz="1800" dirty="0">
                <a:solidFill>
                  <a:schemeClr val="bg1"/>
                </a:solidFill>
                <a:latin typeface="Montserrat SemiBold" pitchFamily="2" charset="0"/>
              </a:rPr>
              <a:t>f(B)=1</a:t>
            </a:r>
            <a:endParaRPr lang="en-SG" sz="1800"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3795498" y="1906997"/>
            <a:ext cx="873957" cy="369332"/>
          </a:xfrm>
          <a:prstGeom prst="rect">
            <a:avLst/>
          </a:prstGeom>
          <a:noFill/>
        </p:spPr>
        <p:txBody>
          <a:bodyPr wrap="none" rtlCol="0">
            <a:spAutoFit/>
          </a:bodyPr>
          <a:lstStyle/>
          <a:p>
            <a:r>
              <a:rPr lang="en-US" sz="1800" dirty="0">
                <a:solidFill>
                  <a:schemeClr val="bg1"/>
                </a:solidFill>
                <a:latin typeface="Montserrat SemiBold" pitchFamily="2" charset="0"/>
              </a:rPr>
              <a:t>f(A)=2</a:t>
            </a:r>
            <a:endParaRPr lang="en-SG" sz="1800" dirty="0">
              <a:solidFill>
                <a:schemeClr val="bg1"/>
              </a:solidFill>
              <a:latin typeface="Montserrat SemiBold" pitchFamily="2" charset="0"/>
            </a:endParaRPr>
          </a:p>
        </p:txBody>
      </p:sp>
      <p:sp>
        <p:nvSpPr>
          <p:cNvPr id="6" name="TextBox 5">
            <a:extLst>
              <a:ext uri="{FF2B5EF4-FFF2-40B4-BE49-F238E27FC236}">
                <a16:creationId xmlns:a16="http://schemas.microsoft.com/office/drawing/2014/main" id="{9D3BEDAE-B330-CCF4-82F6-CAFC271FA5C0}"/>
              </a:ext>
            </a:extLst>
          </p:cNvPr>
          <p:cNvSpPr txBox="1"/>
          <p:nvPr/>
        </p:nvSpPr>
        <p:spPr>
          <a:xfrm>
            <a:off x="3991064" y="2405507"/>
            <a:ext cx="482824" cy="461665"/>
          </a:xfrm>
          <a:prstGeom prst="rect">
            <a:avLst/>
          </a:prstGeom>
          <a:noFill/>
        </p:spPr>
        <p:txBody>
          <a:bodyPr wrap="none" rtlCol="0">
            <a:spAutoFit/>
          </a:bodyPr>
          <a:lstStyle/>
          <a:p>
            <a:r>
              <a:rPr lang="en-US" sz="2400" dirty="0">
                <a:solidFill>
                  <a:schemeClr val="bg1"/>
                </a:solidFill>
                <a:latin typeface="Montserrat SemiBold" pitchFamily="2" charset="0"/>
              </a:rPr>
              <a:t>+1</a:t>
            </a:r>
            <a:endParaRPr lang="en-SG" sz="2400" dirty="0">
              <a:solidFill>
                <a:schemeClr val="bg1"/>
              </a:solidFill>
              <a:latin typeface="Montserrat SemiBold" pitchFamily="2" charset="0"/>
            </a:endParaRPr>
          </a:p>
        </p:txBody>
      </p:sp>
      <p:sp>
        <p:nvSpPr>
          <p:cNvPr id="8" name="TextBox 7">
            <a:extLst>
              <a:ext uri="{FF2B5EF4-FFF2-40B4-BE49-F238E27FC236}">
                <a16:creationId xmlns:a16="http://schemas.microsoft.com/office/drawing/2014/main" id="{22A44197-BDAF-E801-9846-2F8247EE6264}"/>
              </a:ext>
            </a:extLst>
          </p:cNvPr>
          <p:cNvSpPr txBox="1"/>
          <p:nvPr/>
        </p:nvSpPr>
        <p:spPr>
          <a:xfrm>
            <a:off x="5120720"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+2</a:t>
            </a:r>
            <a:endParaRPr lang="en-SG" sz="2400" dirty="0">
              <a:solidFill>
                <a:schemeClr val="bg1"/>
              </a:solidFill>
              <a:latin typeface="Montserrat SemiBold" pitchFamily="2" charset="0"/>
            </a:endParaRPr>
          </a:p>
        </p:txBody>
      </p:sp>
      <p:sp>
        <p:nvSpPr>
          <p:cNvPr id="9" name="TextBox 8">
            <a:extLst>
              <a:ext uri="{FF2B5EF4-FFF2-40B4-BE49-F238E27FC236}">
                <a16:creationId xmlns:a16="http://schemas.microsoft.com/office/drawing/2014/main" id="{E3752529-1646-E900-45D4-064BD4842ADC}"/>
              </a:ext>
            </a:extLst>
          </p:cNvPr>
          <p:cNvSpPr txBox="1"/>
          <p:nvPr/>
        </p:nvSpPr>
        <p:spPr>
          <a:xfrm>
            <a:off x="6228097"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+3</a:t>
            </a:r>
            <a:endParaRPr lang="en-SG" sz="2400" dirty="0">
              <a:solidFill>
                <a:schemeClr val="bg1"/>
              </a:solidFill>
              <a:latin typeface="Montserrat SemiBold" pitchFamily="2" charset="0"/>
            </a:endParaRPr>
          </a:p>
        </p:txBody>
      </p:sp>
      <p:sp>
        <p:nvSpPr>
          <p:cNvPr id="11" name="TextBox 10">
            <a:extLst>
              <a:ext uri="{FF2B5EF4-FFF2-40B4-BE49-F238E27FC236}">
                <a16:creationId xmlns:a16="http://schemas.microsoft.com/office/drawing/2014/main" id="{7BFEBD4D-C3B3-470F-B64C-29AF0995D1B9}"/>
              </a:ext>
            </a:extLst>
          </p:cNvPr>
          <p:cNvSpPr txBox="1"/>
          <p:nvPr/>
        </p:nvSpPr>
        <p:spPr>
          <a:xfrm>
            <a:off x="4140157"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4" name="TextBox 13">
            <a:extLst>
              <a:ext uri="{FF2B5EF4-FFF2-40B4-BE49-F238E27FC236}">
                <a16:creationId xmlns:a16="http://schemas.microsoft.com/office/drawing/2014/main" id="{C3EEAC64-F73E-001D-6DAC-DC0ED4552DB5}"/>
              </a:ext>
            </a:extLst>
          </p:cNvPr>
          <p:cNvSpPr txBox="1"/>
          <p:nvPr/>
        </p:nvSpPr>
        <p:spPr>
          <a:xfrm>
            <a:off x="5291453"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5" name="TextBox 14">
            <a:extLst>
              <a:ext uri="{FF2B5EF4-FFF2-40B4-BE49-F238E27FC236}">
                <a16:creationId xmlns:a16="http://schemas.microsoft.com/office/drawing/2014/main" id="{708A18CA-FE3F-8C60-7EFD-87A5B484C170}"/>
              </a:ext>
            </a:extLst>
          </p:cNvPr>
          <p:cNvSpPr txBox="1"/>
          <p:nvPr/>
        </p:nvSpPr>
        <p:spPr>
          <a:xfrm>
            <a:off x="6369175"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6" name="TextBox 15">
            <a:extLst>
              <a:ext uri="{FF2B5EF4-FFF2-40B4-BE49-F238E27FC236}">
                <a16:creationId xmlns:a16="http://schemas.microsoft.com/office/drawing/2014/main" id="{E7F44C68-D172-96E3-03BE-EF8F6102A13C}"/>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389027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164</a:t>
            </a:fld>
            <a:endParaRPr lang="en"/>
          </a:p>
        </p:txBody>
      </p:sp>
      <p:sp>
        <p:nvSpPr>
          <p:cNvPr id="4" name="Oval 3">
            <a:extLst>
              <a:ext uri="{FF2B5EF4-FFF2-40B4-BE49-F238E27FC236}">
                <a16:creationId xmlns:a16="http://schemas.microsoft.com/office/drawing/2014/main" id="{1E8CE4AA-E214-0DEC-5A91-1B64857C54B6}"/>
              </a:ext>
            </a:extLst>
          </p:cNvPr>
          <p:cNvSpPr/>
          <p:nvPr/>
        </p:nvSpPr>
        <p:spPr>
          <a:xfrm>
            <a:off x="6152266"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C</a:t>
            </a:r>
            <a:endParaRPr lang="en-SG" sz="28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5022610"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B</a:t>
            </a:r>
            <a:endParaRPr lang="en-SG" sz="28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3892954"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A</a:t>
            </a:r>
            <a:endParaRPr lang="en-SG" sz="28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Find maximum. It will be the f value of the node (non-leaf)</a:t>
            </a:r>
          </a:p>
        </p:txBody>
      </p:sp>
      <p:sp>
        <p:nvSpPr>
          <p:cNvPr id="3" name="TextBox 2">
            <a:extLst>
              <a:ext uri="{FF2B5EF4-FFF2-40B4-BE49-F238E27FC236}">
                <a16:creationId xmlns:a16="http://schemas.microsoft.com/office/drawing/2014/main" id="{AA1F4F83-7F79-E091-F945-25AD958D05CE}"/>
              </a:ext>
            </a:extLst>
          </p:cNvPr>
          <p:cNvSpPr txBox="1"/>
          <p:nvPr/>
        </p:nvSpPr>
        <p:spPr>
          <a:xfrm>
            <a:off x="6024516" y="1906997"/>
            <a:ext cx="889987" cy="369332"/>
          </a:xfrm>
          <a:prstGeom prst="rect">
            <a:avLst/>
          </a:prstGeom>
          <a:noFill/>
        </p:spPr>
        <p:txBody>
          <a:bodyPr wrap="none" rtlCol="0">
            <a:spAutoFit/>
          </a:bodyPr>
          <a:lstStyle/>
          <a:p>
            <a:r>
              <a:rPr lang="en-US" sz="1800" dirty="0">
                <a:solidFill>
                  <a:schemeClr val="bg1"/>
                </a:solidFill>
                <a:latin typeface="Montserrat SemiBold" pitchFamily="2" charset="0"/>
              </a:rPr>
              <a:t>f(C)=0</a:t>
            </a:r>
            <a:endParaRPr lang="en-SG" sz="1800"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946794" y="1906997"/>
            <a:ext cx="830677" cy="369332"/>
          </a:xfrm>
          <a:prstGeom prst="rect">
            <a:avLst/>
          </a:prstGeom>
          <a:noFill/>
        </p:spPr>
        <p:txBody>
          <a:bodyPr wrap="none" rtlCol="0">
            <a:spAutoFit/>
          </a:bodyPr>
          <a:lstStyle/>
          <a:p>
            <a:r>
              <a:rPr lang="en-US" sz="1800" dirty="0">
                <a:solidFill>
                  <a:schemeClr val="bg1"/>
                </a:solidFill>
                <a:latin typeface="Montserrat SemiBold" pitchFamily="2" charset="0"/>
              </a:rPr>
              <a:t>f(B)=1</a:t>
            </a:r>
            <a:endParaRPr lang="en-SG" sz="1800"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3795498" y="1906997"/>
            <a:ext cx="873957" cy="369332"/>
          </a:xfrm>
          <a:prstGeom prst="rect">
            <a:avLst/>
          </a:prstGeom>
          <a:noFill/>
        </p:spPr>
        <p:txBody>
          <a:bodyPr wrap="none" rtlCol="0">
            <a:spAutoFit/>
          </a:bodyPr>
          <a:lstStyle/>
          <a:p>
            <a:r>
              <a:rPr lang="en-US" sz="1800" dirty="0">
                <a:solidFill>
                  <a:schemeClr val="bg1"/>
                </a:solidFill>
                <a:latin typeface="Montserrat SemiBold" pitchFamily="2" charset="0"/>
              </a:rPr>
              <a:t>f(A)=2</a:t>
            </a:r>
            <a:endParaRPr lang="en-SG" sz="1800" dirty="0">
              <a:solidFill>
                <a:schemeClr val="bg1"/>
              </a:solidFill>
              <a:latin typeface="Montserrat SemiBold" pitchFamily="2" charset="0"/>
            </a:endParaRPr>
          </a:p>
        </p:txBody>
      </p:sp>
      <p:sp>
        <p:nvSpPr>
          <p:cNvPr id="6" name="TextBox 5">
            <a:extLst>
              <a:ext uri="{FF2B5EF4-FFF2-40B4-BE49-F238E27FC236}">
                <a16:creationId xmlns:a16="http://schemas.microsoft.com/office/drawing/2014/main" id="{9D3BEDAE-B330-CCF4-82F6-CAFC271FA5C0}"/>
              </a:ext>
            </a:extLst>
          </p:cNvPr>
          <p:cNvSpPr txBox="1"/>
          <p:nvPr/>
        </p:nvSpPr>
        <p:spPr>
          <a:xfrm>
            <a:off x="3991064" y="2405507"/>
            <a:ext cx="482824" cy="461665"/>
          </a:xfrm>
          <a:prstGeom prst="rect">
            <a:avLst/>
          </a:prstGeom>
          <a:noFill/>
        </p:spPr>
        <p:txBody>
          <a:bodyPr wrap="none" rtlCol="0">
            <a:spAutoFit/>
          </a:bodyPr>
          <a:lstStyle/>
          <a:p>
            <a:r>
              <a:rPr lang="en-US" sz="2400" dirty="0">
                <a:solidFill>
                  <a:schemeClr val="bg1"/>
                </a:solidFill>
                <a:latin typeface="Montserrat SemiBold" pitchFamily="2" charset="0"/>
              </a:rPr>
              <a:t>+1</a:t>
            </a:r>
            <a:endParaRPr lang="en-SG" sz="2400" dirty="0">
              <a:solidFill>
                <a:schemeClr val="bg1"/>
              </a:solidFill>
              <a:latin typeface="Montserrat SemiBold" pitchFamily="2" charset="0"/>
            </a:endParaRPr>
          </a:p>
        </p:txBody>
      </p:sp>
      <p:sp>
        <p:nvSpPr>
          <p:cNvPr id="8" name="TextBox 7">
            <a:extLst>
              <a:ext uri="{FF2B5EF4-FFF2-40B4-BE49-F238E27FC236}">
                <a16:creationId xmlns:a16="http://schemas.microsoft.com/office/drawing/2014/main" id="{22A44197-BDAF-E801-9846-2F8247EE6264}"/>
              </a:ext>
            </a:extLst>
          </p:cNvPr>
          <p:cNvSpPr txBox="1"/>
          <p:nvPr/>
        </p:nvSpPr>
        <p:spPr>
          <a:xfrm>
            <a:off x="5120720"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+2</a:t>
            </a:r>
            <a:endParaRPr lang="en-SG" sz="2400" dirty="0">
              <a:solidFill>
                <a:schemeClr val="bg1"/>
              </a:solidFill>
              <a:latin typeface="Montserrat SemiBold" pitchFamily="2" charset="0"/>
            </a:endParaRPr>
          </a:p>
        </p:txBody>
      </p:sp>
      <p:sp>
        <p:nvSpPr>
          <p:cNvPr id="9" name="TextBox 8">
            <a:extLst>
              <a:ext uri="{FF2B5EF4-FFF2-40B4-BE49-F238E27FC236}">
                <a16:creationId xmlns:a16="http://schemas.microsoft.com/office/drawing/2014/main" id="{E3752529-1646-E900-45D4-064BD4842ADC}"/>
              </a:ext>
            </a:extLst>
          </p:cNvPr>
          <p:cNvSpPr txBox="1"/>
          <p:nvPr/>
        </p:nvSpPr>
        <p:spPr>
          <a:xfrm>
            <a:off x="6228097" y="2405507"/>
            <a:ext cx="545342" cy="461665"/>
          </a:xfrm>
          <a:prstGeom prst="rect">
            <a:avLst/>
          </a:prstGeom>
          <a:noFill/>
        </p:spPr>
        <p:txBody>
          <a:bodyPr wrap="none" rtlCol="0">
            <a:spAutoFit/>
          </a:bodyPr>
          <a:lstStyle/>
          <a:p>
            <a:r>
              <a:rPr lang="en-US" sz="2400" dirty="0">
                <a:solidFill>
                  <a:schemeClr val="bg1"/>
                </a:solidFill>
                <a:latin typeface="Montserrat SemiBold" pitchFamily="2" charset="0"/>
              </a:rPr>
              <a:t>+3</a:t>
            </a:r>
            <a:endParaRPr lang="en-SG" sz="2400" dirty="0">
              <a:solidFill>
                <a:schemeClr val="bg1"/>
              </a:solidFill>
              <a:latin typeface="Montserrat SemiBold" pitchFamily="2" charset="0"/>
            </a:endParaRPr>
          </a:p>
        </p:txBody>
      </p:sp>
      <p:sp>
        <p:nvSpPr>
          <p:cNvPr id="11" name="TextBox 10">
            <a:extLst>
              <a:ext uri="{FF2B5EF4-FFF2-40B4-BE49-F238E27FC236}">
                <a16:creationId xmlns:a16="http://schemas.microsoft.com/office/drawing/2014/main" id="{7BFEBD4D-C3B3-470F-B64C-29AF0995D1B9}"/>
              </a:ext>
            </a:extLst>
          </p:cNvPr>
          <p:cNvSpPr txBox="1"/>
          <p:nvPr/>
        </p:nvSpPr>
        <p:spPr>
          <a:xfrm>
            <a:off x="4140157"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4" name="TextBox 13">
            <a:extLst>
              <a:ext uri="{FF2B5EF4-FFF2-40B4-BE49-F238E27FC236}">
                <a16:creationId xmlns:a16="http://schemas.microsoft.com/office/drawing/2014/main" id="{C3EEAC64-F73E-001D-6DAC-DC0ED4552DB5}"/>
              </a:ext>
            </a:extLst>
          </p:cNvPr>
          <p:cNvSpPr txBox="1"/>
          <p:nvPr/>
        </p:nvSpPr>
        <p:spPr>
          <a:xfrm>
            <a:off x="5291453"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5" name="TextBox 14">
            <a:extLst>
              <a:ext uri="{FF2B5EF4-FFF2-40B4-BE49-F238E27FC236}">
                <a16:creationId xmlns:a16="http://schemas.microsoft.com/office/drawing/2014/main" id="{708A18CA-FE3F-8C60-7EFD-87A5B484C170}"/>
              </a:ext>
            </a:extLst>
          </p:cNvPr>
          <p:cNvSpPr txBox="1"/>
          <p:nvPr/>
        </p:nvSpPr>
        <p:spPr>
          <a:xfrm>
            <a:off x="6369175" y="3313766"/>
            <a:ext cx="319318" cy="369332"/>
          </a:xfrm>
          <a:prstGeom prst="rect">
            <a:avLst/>
          </a:prstGeom>
          <a:noFill/>
        </p:spPr>
        <p:txBody>
          <a:bodyPr wrap="square" rtlCol="0">
            <a:spAutoFit/>
          </a:bodyPr>
          <a:lstStyle/>
          <a:p>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p:txBody>
      </p:sp>
      <p:sp>
        <p:nvSpPr>
          <p:cNvPr id="16" name="TextBox 15">
            <a:extLst>
              <a:ext uri="{FF2B5EF4-FFF2-40B4-BE49-F238E27FC236}">
                <a16:creationId xmlns:a16="http://schemas.microsoft.com/office/drawing/2014/main" id="{8B3BEA47-60D5-8075-0E52-D6CD92A11B0E}"/>
              </a:ext>
            </a:extLst>
          </p:cNvPr>
          <p:cNvSpPr txBox="1"/>
          <p:nvPr/>
        </p:nvSpPr>
        <p:spPr>
          <a:xfrm>
            <a:off x="2984307" y="3267599"/>
            <a:ext cx="4818168" cy="461665"/>
          </a:xfrm>
          <a:prstGeom prst="rect">
            <a:avLst/>
          </a:prstGeom>
          <a:noFill/>
        </p:spPr>
        <p:txBody>
          <a:bodyPr wrap="square" rtlCol="0">
            <a:spAutoFit/>
          </a:bodyPr>
          <a:lstStyle/>
          <a:p>
            <a:r>
              <a:rPr lang="en-US" sz="2400" dirty="0">
                <a:solidFill>
                  <a:schemeClr val="accent5"/>
                </a:solidFill>
                <a:latin typeface="Montserrat SemiBold" pitchFamily="2" charset="0"/>
              </a:rPr>
              <a:t>max (            ,           ,          )</a:t>
            </a:r>
            <a:endParaRPr lang="en-SG" sz="2400" dirty="0">
              <a:solidFill>
                <a:schemeClr val="accent5"/>
              </a:solidFill>
              <a:latin typeface="Montserrat SemiBold" pitchFamily="2" charset="0"/>
            </a:endParaRPr>
          </a:p>
        </p:txBody>
      </p:sp>
      <p:sp>
        <p:nvSpPr>
          <p:cNvPr id="17" name="TextBox 16">
            <a:extLst>
              <a:ext uri="{FF2B5EF4-FFF2-40B4-BE49-F238E27FC236}">
                <a16:creationId xmlns:a16="http://schemas.microsoft.com/office/drawing/2014/main" id="{9F402B88-EBE5-C88A-7DC1-D445C28F7C2C}"/>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635793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48782-07D1-02FA-74E5-609C9B6AA2B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165</a:t>
            </a:fld>
            <a:endParaRPr lang="en"/>
          </a:p>
        </p:txBody>
      </p:sp>
      <p:sp>
        <p:nvSpPr>
          <p:cNvPr id="4" name="Oval 3">
            <a:extLst>
              <a:ext uri="{FF2B5EF4-FFF2-40B4-BE49-F238E27FC236}">
                <a16:creationId xmlns:a16="http://schemas.microsoft.com/office/drawing/2014/main" id="{1E8CE4AA-E214-0DEC-5A91-1B64857C54B6}"/>
              </a:ext>
            </a:extLst>
          </p:cNvPr>
          <p:cNvSpPr/>
          <p:nvPr/>
        </p:nvSpPr>
        <p:spPr>
          <a:xfrm>
            <a:off x="6152266"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C</a:t>
            </a:r>
            <a:endParaRPr lang="en-SG" sz="2800" dirty="0">
              <a:latin typeface="Montserrat ExtraBold" pitchFamily="2" charset="0"/>
            </a:endParaRPr>
          </a:p>
        </p:txBody>
      </p:sp>
      <p:sp>
        <p:nvSpPr>
          <p:cNvPr id="5" name="Oval 4">
            <a:extLst>
              <a:ext uri="{FF2B5EF4-FFF2-40B4-BE49-F238E27FC236}">
                <a16:creationId xmlns:a16="http://schemas.microsoft.com/office/drawing/2014/main" id="{E839D3DD-AF34-18F4-57CC-68E61E989FCB}"/>
              </a:ext>
            </a:extLst>
          </p:cNvPr>
          <p:cNvSpPr/>
          <p:nvPr/>
        </p:nvSpPr>
        <p:spPr>
          <a:xfrm>
            <a:off x="5022610"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B</a:t>
            </a:r>
            <a:endParaRPr lang="en-SG" sz="2800" dirty="0">
              <a:latin typeface="Montserrat ExtraBold" pitchFamily="2" charset="0"/>
            </a:endParaRPr>
          </a:p>
        </p:txBody>
      </p:sp>
      <p:sp>
        <p:nvSpPr>
          <p:cNvPr id="7" name="Oval 6">
            <a:extLst>
              <a:ext uri="{FF2B5EF4-FFF2-40B4-BE49-F238E27FC236}">
                <a16:creationId xmlns:a16="http://schemas.microsoft.com/office/drawing/2014/main" id="{F14E7217-D4D1-4D66-D82A-EA7785E4C222}"/>
              </a:ext>
            </a:extLst>
          </p:cNvPr>
          <p:cNvSpPr/>
          <p:nvPr/>
        </p:nvSpPr>
        <p:spPr>
          <a:xfrm>
            <a:off x="3892954" y="1171518"/>
            <a:ext cx="679046" cy="67904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ontserrat ExtraBold" pitchFamily="2" charset="0"/>
              </a:rPr>
              <a:t>A</a:t>
            </a:r>
            <a:endParaRPr lang="en-SG" sz="2800" dirty="0">
              <a:latin typeface="Montserrat ExtraBold" pitchFamily="2" charset="0"/>
            </a:endParaRPr>
          </a:p>
        </p:txBody>
      </p:sp>
      <p:sp>
        <p:nvSpPr>
          <p:cNvPr id="10" name="Google Shape;336;p36">
            <a:extLst>
              <a:ext uri="{FF2B5EF4-FFF2-40B4-BE49-F238E27FC236}">
                <a16:creationId xmlns:a16="http://schemas.microsoft.com/office/drawing/2014/main" id="{5D0A4B35-CD2B-C6D6-85C8-7169CF0E212B}"/>
              </a:ext>
            </a:extLst>
          </p:cNvPr>
          <p:cNvSpPr txBox="1">
            <a:spLocks/>
          </p:cNvSpPr>
          <p:nvPr/>
        </p:nvSpPr>
        <p:spPr>
          <a:xfrm>
            <a:off x="714000" y="644688"/>
            <a:ext cx="207140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 </a:t>
            </a:r>
          </a:p>
          <a:p>
            <a:endParaRPr lang="en-US" sz="1800" dirty="0">
              <a:latin typeface="Montserrat SemiBold" pitchFamily="2" charset="0"/>
            </a:endParaRPr>
          </a:p>
          <a:p>
            <a:r>
              <a:rPr lang="en-US" sz="1800" dirty="0">
                <a:latin typeface="Montserrat SemiBold" pitchFamily="2" charset="0"/>
              </a:rPr>
              <a:t>At non-leaf node, sort children in descending order of f’s</a:t>
            </a:r>
          </a:p>
        </p:txBody>
      </p:sp>
      <p:sp>
        <p:nvSpPr>
          <p:cNvPr id="3" name="TextBox 2">
            <a:extLst>
              <a:ext uri="{FF2B5EF4-FFF2-40B4-BE49-F238E27FC236}">
                <a16:creationId xmlns:a16="http://schemas.microsoft.com/office/drawing/2014/main" id="{AA1F4F83-7F79-E091-F945-25AD958D05CE}"/>
              </a:ext>
            </a:extLst>
          </p:cNvPr>
          <p:cNvSpPr txBox="1"/>
          <p:nvPr/>
        </p:nvSpPr>
        <p:spPr>
          <a:xfrm>
            <a:off x="6024516" y="1906997"/>
            <a:ext cx="889987" cy="369332"/>
          </a:xfrm>
          <a:prstGeom prst="rect">
            <a:avLst/>
          </a:prstGeom>
          <a:noFill/>
        </p:spPr>
        <p:txBody>
          <a:bodyPr wrap="square" rtlCol="0">
            <a:spAutoFit/>
          </a:bodyPr>
          <a:lstStyle/>
          <a:p>
            <a:r>
              <a:rPr lang="en-US" sz="1800" dirty="0">
                <a:solidFill>
                  <a:schemeClr val="bg1"/>
                </a:solidFill>
                <a:latin typeface="Montserrat SemiBold" pitchFamily="2" charset="0"/>
              </a:rPr>
              <a:t>f(C)=0</a:t>
            </a:r>
            <a:endParaRPr lang="en-SG" sz="1800" dirty="0">
              <a:solidFill>
                <a:schemeClr val="bg1"/>
              </a:solidFill>
              <a:latin typeface="Montserrat SemiBold" pitchFamily="2" charset="0"/>
            </a:endParaRPr>
          </a:p>
        </p:txBody>
      </p:sp>
      <p:sp>
        <p:nvSpPr>
          <p:cNvPr id="12" name="TextBox 11">
            <a:extLst>
              <a:ext uri="{FF2B5EF4-FFF2-40B4-BE49-F238E27FC236}">
                <a16:creationId xmlns:a16="http://schemas.microsoft.com/office/drawing/2014/main" id="{C8CC4F46-FECC-2A11-771E-8F19E86779C3}"/>
              </a:ext>
            </a:extLst>
          </p:cNvPr>
          <p:cNvSpPr txBox="1"/>
          <p:nvPr/>
        </p:nvSpPr>
        <p:spPr>
          <a:xfrm>
            <a:off x="4946794" y="1906997"/>
            <a:ext cx="830677" cy="369332"/>
          </a:xfrm>
          <a:prstGeom prst="rect">
            <a:avLst/>
          </a:prstGeom>
          <a:noFill/>
        </p:spPr>
        <p:txBody>
          <a:bodyPr wrap="square" rtlCol="0">
            <a:spAutoFit/>
          </a:bodyPr>
          <a:lstStyle/>
          <a:p>
            <a:r>
              <a:rPr lang="en-US" sz="1800" dirty="0">
                <a:solidFill>
                  <a:schemeClr val="bg1"/>
                </a:solidFill>
                <a:latin typeface="Montserrat SemiBold" pitchFamily="2" charset="0"/>
              </a:rPr>
              <a:t>f(B)=1</a:t>
            </a:r>
            <a:endParaRPr lang="en-SG" sz="1800" dirty="0">
              <a:solidFill>
                <a:schemeClr val="bg1"/>
              </a:solidFill>
              <a:latin typeface="Montserrat SemiBold" pitchFamily="2" charset="0"/>
            </a:endParaRPr>
          </a:p>
        </p:txBody>
      </p:sp>
      <p:sp>
        <p:nvSpPr>
          <p:cNvPr id="13" name="TextBox 12">
            <a:extLst>
              <a:ext uri="{FF2B5EF4-FFF2-40B4-BE49-F238E27FC236}">
                <a16:creationId xmlns:a16="http://schemas.microsoft.com/office/drawing/2014/main" id="{08BD6FED-9F68-B261-B7DC-E1ADD113C33A}"/>
              </a:ext>
            </a:extLst>
          </p:cNvPr>
          <p:cNvSpPr txBox="1"/>
          <p:nvPr/>
        </p:nvSpPr>
        <p:spPr>
          <a:xfrm>
            <a:off x="3795498" y="1906997"/>
            <a:ext cx="873957" cy="369332"/>
          </a:xfrm>
          <a:prstGeom prst="rect">
            <a:avLst/>
          </a:prstGeom>
          <a:noFill/>
        </p:spPr>
        <p:txBody>
          <a:bodyPr wrap="none" rtlCol="0">
            <a:spAutoFit/>
          </a:bodyPr>
          <a:lstStyle/>
          <a:p>
            <a:r>
              <a:rPr lang="en-US" sz="1800" dirty="0">
                <a:solidFill>
                  <a:schemeClr val="bg1"/>
                </a:solidFill>
                <a:latin typeface="Montserrat SemiBold" pitchFamily="2" charset="0"/>
              </a:rPr>
              <a:t>f(A)=2</a:t>
            </a:r>
            <a:endParaRPr lang="en-SG" sz="1800" dirty="0">
              <a:solidFill>
                <a:schemeClr val="bg1"/>
              </a:solidFill>
              <a:latin typeface="Montserrat SemiBold" pitchFamily="2" charset="0"/>
            </a:endParaRPr>
          </a:p>
        </p:txBody>
      </p:sp>
      <p:grpSp>
        <p:nvGrpSpPr>
          <p:cNvPr id="51" name="Group 50">
            <a:extLst>
              <a:ext uri="{FF2B5EF4-FFF2-40B4-BE49-F238E27FC236}">
                <a16:creationId xmlns:a16="http://schemas.microsoft.com/office/drawing/2014/main" id="{B536B85F-9762-8DEB-C352-6C0E2A4A1718}"/>
              </a:ext>
            </a:extLst>
          </p:cNvPr>
          <p:cNvGrpSpPr/>
          <p:nvPr/>
        </p:nvGrpSpPr>
        <p:grpSpPr>
          <a:xfrm>
            <a:off x="583643" y="1487271"/>
            <a:ext cx="1824120" cy="1860120"/>
            <a:chOff x="583643" y="1487271"/>
            <a:chExt cx="1824120" cy="1860120"/>
          </a:xfrm>
        </p:grpSpPr>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D2507EA8-0D5C-B9B4-F99C-BBBB328BFA07}"/>
                    </a:ext>
                  </a:extLst>
                </p14:cNvPr>
                <p14:cNvContentPartPr/>
                <p14:nvPr/>
              </p14:nvContentPartPr>
              <p14:xfrm>
                <a:off x="583643" y="1487271"/>
                <a:ext cx="1680480" cy="706320"/>
              </p14:xfrm>
            </p:contentPart>
          </mc:Choice>
          <mc:Fallback xmlns="">
            <p:pic>
              <p:nvPicPr>
                <p:cNvPr id="47" name="Ink 46">
                  <a:extLst>
                    <a:ext uri="{FF2B5EF4-FFF2-40B4-BE49-F238E27FC236}">
                      <a16:creationId xmlns:a16="http://schemas.microsoft.com/office/drawing/2014/main" id="{D2507EA8-0D5C-B9B4-F99C-BBBB328BFA07}"/>
                    </a:ext>
                  </a:extLst>
                </p:cNvPr>
                <p:cNvPicPr/>
                <p:nvPr/>
              </p:nvPicPr>
              <p:blipFill>
                <a:blip r:embed="rId3"/>
                <a:stretch>
                  <a:fillRect/>
                </a:stretch>
              </p:blipFill>
              <p:spPr>
                <a:xfrm>
                  <a:off x="566003" y="1469631"/>
                  <a:ext cx="171612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A6C33CF2-06F5-7734-6194-51A8190F8FF3}"/>
                    </a:ext>
                  </a:extLst>
                </p14:cNvPr>
                <p14:cNvContentPartPr/>
                <p14:nvPr/>
              </p14:nvContentPartPr>
              <p14:xfrm>
                <a:off x="1524683" y="2236071"/>
                <a:ext cx="812520" cy="1000800"/>
              </p14:xfrm>
            </p:contentPart>
          </mc:Choice>
          <mc:Fallback xmlns="">
            <p:pic>
              <p:nvPicPr>
                <p:cNvPr id="48" name="Ink 47">
                  <a:extLst>
                    <a:ext uri="{FF2B5EF4-FFF2-40B4-BE49-F238E27FC236}">
                      <a16:creationId xmlns:a16="http://schemas.microsoft.com/office/drawing/2014/main" id="{A6C33CF2-06F5-7734-6194-51A8190F8FF3}"/>
                    </a:ext>
                  </a:extLst>
                </p:cNvPr>
                <p:cNvPicPr/>
                <p:nvPr/>
              </p:nvPicPr>
              <p:blipFill>
                <a:blip r:embed="rId5"/>
                <a:stretch>
                  <a:fillRect/>
                </a:stretch>
              </p:blipFill>
              <p:spPr>
                <a:xfrm>
                  <a:off x="1507043" y="2218431"/>
                  <a:ext cx="848160" cy="103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a:extLst>
                    <a:ext uri="{FF2B5EF4-FFF2-40B4-BE49-F238E27FC236}">
                      <a16:creationId xmlns:a16="http://schemas.microsoft.com/office/drawing/2014/main" id="{78C44442-B7B9-1B17-5D91-5DDFDEBD0D92}"/>
                    </a:ext>
                  </a:extLst>
                </p14:cNvPr>
                <p14:cNvContentPartPr/>
                <p14:nvPr/>
              </p14:nvContentPartPr>
              <p14:xfrm>
                <a:off x="2083763" y="3323271"/>
                <a:ext cx="245520" cy="24120"/>
              </p14:xfrm>
            </p:contentPart>
          </mc:Choice>
          <mc:Fallback xmlns="">
            <p:pic>
              <p:nvPicPr>
                <p:cNvPr id="49" name="Ink 48">
                  <a:extLst>
                    <a:ext uri="{FF2B5EF4-FFF2-40B4-BE49-F238E27FC236}">
                      <a16:creationId xmlns:a16="http://schemas.microsoft.com/office/drawing/2014/main" id="{78C44442-B7B9-1B17-5D91-5DDFDEBD0D92}"/>
                    </a:ext>
                  </a:extLst>
                </p:cNvPr>
                <p:cNvPicPr/>
                <p:nvPr/>
              </p:nvPicPr>
              <p:blipFill>
                <a:blip r:embed="rId7"/>
                <a:stretch>
                  <a:fillRect/>
                </a:stretch>
              </p:blipFill>
              <p:spPr>
                <a:xfrm>
                  <a:off x="2065763" y="3305271"/>
                  <a:ext cx="2811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 name="Ink 49">
                  <a:extLst>
                    <a:ext uri="{FF2B5EF4-FFF2-40B4-BE49-F238E27FC236}">
                      <a16:creationId xmlns:a16="http://schemas.microsoft.com/office/drawing/2014/main" id="{7C84B13B-DBF4-9EA3-9752-A02DBDE73FB5}"/>
                    </a:ext>
                  </a:extLst>
                </p14:cNvPr>
                <p14:cNvContentPartPr/>
                <p14:nvPr/>
              </p14:nvContentPartPr>
              <p14:xfrm>
                <a:off x="2360963" y="3037791"/>
                <a:ext cx="46800" cy="273240"/>
              </p14:xfrm>
            </p:contentPart>
          </mc:Choice>
          <mc:Fallback xmlns="">
            <p:pic>
              <p:nvPicPr>
                <p:cNvPr id="50" name="Ink 49">
                  <a:extLst>
                    <a:ext uri="{FF2B5EF4-FFF2-40B4-BE49-F238E27FC236}">
                      <a16:creationId xmlns:a16="http://schemas.microsoft.com/office/drawing/2014/main" id="{7C84B13B-DBF4-9EA3-9752-A02DBDE73FB5}"/>
                    </a:ext>
                  </a:extLst>
                </p:cNvPr>
                <p:cNvPicPr/>
                <p:nvPr/>
              </p:nvPicPr>
              <p:blipFill>
                <a:blip r:embed="rId9"/>
                <a:stretch>
                  <a:fillRect/>
                </a:stretch>
              </p:blipFill>
              <p:spPr>
                <a:xfrm>
                  <a:off x="2342963" y="3020151"/>
                  <a:ext cx="82440" cy="308880"/>
                </a:xfrm>
                <a:prstGeom prst="rect">
                  <a:avLst/>
                </a:prstGeom>
              </p:spPr>
            </p:pic>
          </mc:Fallback>
        </mc:AlternateContent>
      </p:grpSp>
      <p:grpSp>
        <p:nvGrpSpPr>
          <p:cNvPr id="66" name="Group 65">
            <a:extLst>
              <a:ext uri="{FF2B5EF4-FFF2-40B4-BE49-F238E27FC236}">
                <a16:creationId xmlns:a16="http://schemas.microsoft.com/office/drawing/2014/main" id="{B8E179EA-840C-5928-FCEF-EE02B2CB12DC}"/>
              </a:ext>
            </a:extLst>
          </p:cNvPr>
          <p:cNvGrpSpPr/>
          <p:nvPr/>
        </p:nvGrpSpPr>
        <p:grpSpPr>
          <a:xfrm>
            <a:off x="2777483" y="3162351"/>
            <a:ext cx="284040" cy="361440"/>
            <a:chOff x="2777483" y="3162351"/>
            <a:chExt cx="284040" cy="361440"/>
          </a:xfrm>
        </p:grpSpPr>
        <mc:AlternateContent xmlns:mc="http://schemas.openxmlformats.org/markup-compatibility/2006" xmlns:p14="http://schemas.microsoft.com/office/powerpoint/2010/main">
          <mc:Choice Requires="p14">
            <p:contentPart p14:bwMode="auto" r:id="rId10">
              <p14:nvContentPartPr>
                <p14:cNvPr id="52" name="Ink 51">
                  <a:extLst>
                    <a:ext uri="{FF2B5EF4-FFF2-40B4-BE49-F238E27FC236}">
                      <a16:creationId xmlns:a16="http://schemas.microsoft.com/office/drawing/2014/main" id="{ACCC962F-7CFD-AA67-A5BC-028290998B1D}"/>
                    </a:ext>
                  </a:extLst>
                </p14:cNvPr>
                <p14:cNvContentPartPr/>
                <p14:nvPr/>
              </p14:nvContentPartPr>
              <p14:xfrm>
                <a:off x="2777483" y="3162351"/>
                <a:ext cx="23400" cy="361440"/>
              </p14:xfrm>
            </p:contentPart>
          </mc:Choice>
          <mc:Fallback xmlns="">
            <p:pic>
              <p:nvPicPr>
                <p:cNvPr id="52" name="Ink 51">
                  <a:extLst>
                    <a:ext uri="{FF2B5EF4-FFF2-40B4-BE49-F238E27FC236}">
                      <a16:creationId xmlns:a16="http://schemas.microsoft.com/office/drawing/2014/main" id="{ACCC962F-7CFD-AA67-A5BC-028290998B1D}"/>
                    </a:ext>
                  </a:extLst>
                </p:cNvPr>
                <p:cNvPicPr/>
                <p:nvPr/>
              </p:nvPicPr>
              <p:blipFill>
                <a:blip r:embed="rId11"/>
                <a:stretch>
                  <a:fillRect/>
                </a:stretch>
              </p:blipFill>
              <p:spPr>
                <a:xfrm>
                  <a:off x="2759843" y="3144711"/>
                  <a:ext cx="5904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AD167A75-9944-70BD-44FD-17B3D7F12E53}"/>
                    </a:ext>
                  </a:extLst>
                </p14:cNvPr>
                <p14:cNvContentPartPr/>
                <p14:nvPr/>
              </p14:nvContentPartPr>
              <p14:xfrm>
                <a:off x="2870003" y="3236871"/>
                <a:ext cx="169560" cy="96120"/>
              </p14:xfrm>
            </p:contentPart>
          </mc:Choice>
          <mc:Fallback xmlns="">
            <p:pic>
              <p:nvPicPr>
                <p:cNvPr id="53" name="Ink 52">
                  <a:extLst>
                    <a:ext uri="{FF2B5EF4-FFF2-40B4-BE49-F238E27FC236}">
                      <a16:creationId xmlns:a16="http://schemas.microsoft.com/office/drawing/2014/main" id="{AD167A75-9944-70BD-44FD-17B3D7F12E53}"/>
                    </a:ext>
                  </a:extLst>
                </p:cNvPr>
                <p:cNvPicPr/>
                <p:nvPr/>
              </p:nvPicPr>
              <p:blipFill>
                <a:blip r:embed="rId13"/>
                <a:stretch>
                  <a:fillRect/>
                </a:stretch>
              </p:blipFill>
              <p:spPr>
                <a:xfrm>
                  <a:off x="2852003" y="3218871"/>
                  <a:ext cx="205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Ink 53">
                  <a:extLst>
                    <a:ext uri="{FF2B5EF4-FFF2-40B4-BE49-F238E27FC236}">
                      <a16:creationId xmlns:a16="http://schemas.microsoft.com/office/drawing/2014/main" id="{3FA3D820-F44E-F948-549E-FD3AC46714A5}"/>
                    </a:ext>
                  </a:extLst>
                </p14:cNvPr>
                <p14:cNvContentPartPr/>
                <p14:nvPr/>
              </p14:nvContentPartPr>
              <p14:xfrm>
                <a:off x="2827523" y="3368631"/>
                <a:ext cx="234000" cy="127800"/>
              </p14:xfrm>
            </p:contentPart>
          </mc:Choice>
          <mc:Fallback xmlns="">
            <p:pic>
              <p:nvPicPr>
                <p:cNvPr id="54" name="Ink 53">
                  <a:extLst>
                    <a:ext uri="{FF2B5EF4-FFF2-40B4-BE49-F238E27FC236}">
                      <a16:creationId xmlns:a16="http://schemas.microsoft.com/office/drawing/2014/main" id="{3FA3D820-F44E-F948-549E-FD3AC46714A5}"/>
                    </a:ext>
                  </a:extLst>
                </p:cNvPr>
                <p:cNvPicPr/>
                <p:nvPr/>
              </p:nvPicPr>
              <p:blipFill>
                <a:blip r:embed="rId15"/>
                <a:stretch>
                  <a:fillRect/>
                </a:stretch>
              </p:blipFill>
              <p:spPr>
                <a:xfrm>
                  <a:off x="2809523" y="3350991"/>
                  <a:ext cx="269640" cy="163440"/>
                </a:xfrm>
                <a:prstGeom prst="rect">
                  <a:avLst/>
                </a:prstGeom>
              </p:spPr>
            </p:pic>
          </mc:Fallback>
        </mc:AlternateContent>
      </p:grpSp>
      <p:grpSp>
        <p:nvGrpSpPr>
          <p:cNvPr id="65" name="Group 64">
            <a:extLst>
              <a:ext uri="{FF2B5EF4-FFF2-40B4-BE49-F238E27FC236}">
                <a16:creationId xmlns:a16="http://schemas.microsoft.com/office/drawing/2014/main" id="{4932B2FE-7346-C909-94A0-60FEDBF3EF42}"/>
              </a:ext>
            </a:extLst>
          </p:cNvPr>
          <p:cNvGrpSpPr/>
          <p:nvPr/>
        </p:nvGrpSpPr>
        <p:grpSpPr>
          <a:xfrm>
            <a:off x="3408563" y="3103671"/>
            <a:ext cx="1777320" cy="352080"/>
            <a:chOff x="3408563" y="3103671"/>
            <a:chExt cx="1777320" cy="352080"/>
          </a:xfrm>
        </p:grpSpPr>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B9FD5B24-84BF-48B4-619C-7C2B03B48CEC}"/>
                    </a:ext>
                  </a:extLst>
                </p14:cNvPr>
                <p14:cNvContentPartPr/>
                <p14:nvPr/>
              </p14:nvContentPartPr>
              <p14:xfrm>
                <a:off x="3408563" y="3220311"/>
                <a:ext cx="237960" cy="206280"/>
              </p14:xfrm>
            </p:contentPart>
          </mc:Choice>
          <mc:Fallback xmlns="">
            <p:pic>
              <p:nvPicPr>
                <p:cNvPr id="55" name="Ink 54">
                  <a:extLst>
                    <a:ext uri="{FF2B5EF4-FFF2-40B4-BE49-F238E27FC236}">
                      <a16:creationId xmlns:a16="http://schemas.microsoft.com/office/drawing/2014/main" id="{B9FD5B24-84BF-48B4-619C-7C2B03B48CEC}"/>
                    </a:ext>
                  </a:extLst>
                </p:cNvPr>
                <p:cNvPicPr/>
                <p:nvPr/>
              </p:nvPicPr>
              <p:blipFill>
                <a:blip r:embed="rId17"/>
                <a:stretch>
                  <a:fillRect/>
                </a:stretch>
              </p:blipFill>
              <p:spPr>
                <a:xfrm>
                  <a:off x="3390563" y="3202671"/>
                  <a:ext cx="2736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6" name="Ink 55">
                  <a:extLst>
                    <a:ext uri="{FF2B5EF4-FFF2-40B4-BE49-F238E27FC236}">
                      <a16:creationId xmlns:a16="http://schemas.microsoft.com/office/drawing/2014/main" id="{BC50B123-02CC-A0FC-FD6A-E1AB9AC4FC58}"/>
                    </a:ext>
                  </a:extLst>
                </p14:cNvPr>
                <p14:cNvContentPartPr/>
                <p14:nvPr/>
              </p14:nvContentPartPr>
              <p14:xfrm>
                <a:off x="3694763" y="3130311"/>
                <a:ext cx="164520" cy="325440"/>
              </p14:xfrm>
            </p:contentPart>
          </mc:Choice>
          <mc:Fallback xmlns="">
            <p:pic>
              <p:nvPicPr>
                <p:cNvPr id="56" name="Ink 55">
                  <a:extLst>
                    <a:ext uri="{FF2B5EF4-FFF2-40B4-BE49-F238E27FC236}">
                      <a16:creationId xmlns:a16="http://schemas.microsoft.com/office/drawing/2014/main" id="{BC50B123-02CC-A0FC-FD6A-E1AB9AC4FC58}"/>
                    </a:ext>
                  </a:extLst>
                </p:cNvPr>
                <p:cNvPicPr/>
                <p:nvPr/>
              </p:nvPicPr>
              <p:blipFill>
                <a:blip r:embed="rId19"/>
                <a:stretch>
                  <a:fillRect/>
                </a:stretch>
              </p:blipFill>
              <p:spPr>
                <a:xfrm>
                  <a:off x="3676763" y="3112311"/>
                  <a:ext cx="20016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144FFD4F-9767-E254-B802-73E6B885DCD9}"/>
                    </a:ext>
                  </a:extLst>
                </p14:cNvPr>
                <p14:cNvContentPartPr/>
                <p14:nvPr/>
              </p14:nvContentPartPr>
              <p14:xfrm>
                <a:off x="3967643" y="3263511"/>
                <a:ext cx="27000" cy="180360"/>
              </p14:xfrm>
            </p:contentPart>
          </mc:Choice>
          <mc:Fallback xmlns="">
            <p:pic>
              <p:nvPicPr>
                <p:cNvPr id="57" name="Ink 56">
                  <a:extLst>
                    <a:ext uri="{FF2B5EF4-FFF2-40B4-BE49-F238E27FC236}">
                      <a16:creationId xmlns:a16="http://schemas.microsoft.com/office/drawing/2014/main" id="{144FFD4F-9767-E254-B802-73E6B885DCD9}"/>
                    </a:ext>
                  </a:extLst>
                </p:cNvPr>
                <p:cNvPicPr/>
                <p:nvPr/>
              </p:nvPicPr>
              <p:blipFill>
                <a:blip r:embed="rId21"/>
                <a:stretch>
                  <a:fillRect/>
                </a:stretch>
              </p:blipFill>
              <p:spPr>
                <a:xfrm>
                  <a:off x="3950003" y="3245511"/>
                  <a:ext cx="62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8" name="Ink 57">
                  <a:extLst>
                    <a:ext uri="{FF2B5EF4-FFF2-40B4-BE49-F238E27FC236}">
                      <a16:creationId xmlns:a16="http://schemas.microsoft.com/office/drawing/2014/main" id="{B76247DF-D5A0-5E74-55F8-BAF5096CBD3B}"/>
                    </a:ext>
                  </a:extLst>
                </p14:cNvPr>
                <p14:cNvContentPartPr/>
                <p14:nvPr/>
              </p14:nvContentPartPr>
              <p14:xfrm>
                <a:off x="3952523" y="3156591"/>
                <a:ext cx="58680" cy="15480"/>
              </p14:xfrm>
            </p:contentPart>
          </mc:Choice>
          <mc:Fallback xmlns="">
            <p:pic>
              <p:nvPicPr>
                <p:cNvPr id="58" name="Ink 57">
                  <a:extLst>
                    <a:ext uri="{FF2B5EF4-FFF2-40B4-BE49-F238E27FC236}">
                      <a16:creationId xmlns:a16="http://schemas.microsoft.com/office/drawing/2014/main" id="{B76247DF-D5A0-5E74-55F8-BAF5096CBD3B}"/>
                    </a:ext>
                  </a:extLst>
                </p:cNvPr>
                <p:cNvPicPr/>
                <p:nvPr/>
              </p:nvPicPr>
              <p:blipFill>
                <a:blip r:embed="rId23"/>
                <a:stretch>
                  <a:fillRect/>
                </a:stretch>
              </p:blipFill>
              <p:spPr>
                <a:xfrm>
                  <a:off x="3934523" y="3138591"/>
                  <a:ext cx="94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3276EA19-9F55-CA5F-BB72-A46EBD06EEF8}"/>
                    </a:ext>
                  </a:extLst>
                </p14:cNvPr>
                <p14:cNvContentPartPr/>
                <p14:nvPr/>
              </p14:nvContentPartPr>
              <p14:xfrm>
                <a:off x="4139003" y="3145431"/>
                <a:ext cx="18720" cy="296640"/>
              </p14:xfrm>
            </p:contentPart>
          </mc:Choice>
          <mc:Fallback xmlns="">
            <p:pic>
              <p:nvPicPr>
                <p:cNvPr id="59" name="Ink 58">
                  <a:extLst>
                    <a:ext uri="{FF2B5EF4-FFF2-40B4-BE49-F238E27FC236}">
                      <a16:creationId xmlns:a16="http://schemas.microsoft.com/office/drawing/2014/main" id="{3276EA19-9F55-CA5F-BB72-A46EBD06EEF8}"/>
                    </a:ext>
                  </a:extLst>
                </p:cNvPr>
                <p:cNvPicPr/>
                <p:nvPr/>
              </p:nvPicPr>
              <p:blipFill>
                <a:blip r:embed="rId25"/>
                <a:stretch>
                  <a:fillRect/>
                </a:stretch>
              </p:blipFill>
              <p:spPr>
                <a:xfrm>
                  <a:off x="4121003" y="3127431"/>
                  <a:ext cx="543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a:extLst>
                    <a:ext uri="{FF2B5EF4-FFF2-40B4-BE49-F238E27FC236}">
                      <a16:creationId xmlns:a16="http://schemas.microsoft.com/office/drawing/2014/main" id="{17E5DE0D-66CD-BB46-C951-9EC15D0C35D7}"/>
                    </a:ext>
                  </a:extLst>
                </p14:cNvPr>
                <p14:cNvContentPartPr/>
                <p14:nvPr/>
              </p14:nvContentPartPr>
              <p14:xfrm>
                <a:off x="4276523" y="3250191"/>
                <a:ext cx="161640" cy="165960"/>
              </p14:xfrm>
            </p:contentPart>
          </mc:Choice>
          <mc:Fallback xmlns="">
            <p:pic>
              <p:nvPicPr>
                <p:cNvPr id="60" name="Ink 59">
                  <a:extLst>
                    <a:ext uri="{FF2B5EF4-FFF2-40B4-BE49-F238E27FC236}">
                      <a16:creationId xmlns:a16="http://schemas.microsoft.com/office/drawing/2014/main" id="{17E5DE0D-66CD-BB46-C951-9EC15D0C35D7}"/>
                    </a:ext>
                  </a:extLst>
                </p:cNvPr>
                <p:cNvPicPr/>
                <p:nvPr/>
              </p:nvPicPr>
              <p:blipFill>
                <a:blip r:embed="rId27"/>
                <a:stretch>
                  <a:fillRect/>
                </a:stretch>
              </p:blipFill>
              <p:spPr>
                <a:xfrm>
                  <a:off x="4258523" y="3232191"/>
                  <a:ext cx="1972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a:extLst>
                    <a:ext uri="{FF2B5EF4-FFF2-40B4-BE49-F238E27FC236}">
                      <a16:creationId xmlns:a16="http://schemas.microsoft.com/office/drawing/2014/main" id="{08E0C67B-C586-EFF4-1623-F6B61257DD7D}"/>
                    </a:ext>
                  </a:extLst>
                </p14:cNvPr>
                <p14:cNvContentPartPr/>
                <p14:nvPr/>
              </p14:nvContentPartPr>
              <p14:xfrm>
                <a:off x="4445363" y="3103671"/>
                <a:ext cx="23040" cy="286920"/>
              </p14:xfrm>
            </p:contentPart>
          </mc:Choice>
          <mc:Fallback xmlns="">
            <p:pic>
              <p:nvPicPr>
                <p:cNvPr id="61" name="Ink 60">
                  <a:extLst>
                    <a:ext uri="{FF2B5EF4-FFF2-40B4-BE49-F238E27FC236}">
                      <a16:creationId xmlns:a16="http://schemas.microsoft.com/office/drawing/2014/main" id="{08E0C67B-C586-EFF4-1623-F6B61257DD7D}"/>
                    </a:ext>
                  </a:extLst>
                </p:cNvPr>
                <p:cNvPicPr/>
                <p:nvPr/>
              </p:nvPicPr>
              <p:blipFill>
                <a:blip r:embed="rId29"/>
                <a:stretch>
                  <a:fillRect/>
                </a:stretch>
              </p:blipFill>
              <p:spPr>
                <a:xfrm>
                  <a:off x="4427723" y="3086031"/>
                  <a:ext cx="586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2" name="Ink 61">
                  <a:extLst>
                    <a:ext uri="{FF2B5EF4-FFF2-40B4-BE49-F238E27FC236}">
                      <a16:creationId xmlns:a16="http://schemas.microsoft.com/office/drawing/2014/main" id="{38914393-1B37-7BA3-D43E-5CF119134A90}"/>
                    </a:ext>
                  </a:extLst>
                </p14:cNvPr>
                <p14:cNvContentPartPr/>
                <p14:nvPr/>
              </p14:nvContentPartPr>
              <p14:xfrm>
                <a:off x="4586483" y="3214911"/>
                <a:ext cx="120600" cy="176760"/>
              </p14:xfrm>
            </p:contentPart>
          </mc:Choice>
          <mc:Fallback xmlns="">
            <p:pic>
              <p:nvPicPr>
                <p:cNvPr id="62" name="Ink 61">
                  <a:extLst>
                    <a:ext uri="{FF2B5EF4-FFF2-40B4-BE49-F238E27FC236}">
                      <a16:creationId xmlns:a16="http://schemas.microsoft.com/office/drawing/2014/main" id="{38914393-1B37-7BA3-D43E-5CF119134A90}"/>
                    </a:ext>
                  </a:extLst>
                </p:cNvPr>
                <p:cNvPicPr/>
                <p:nvPr/>
              </p:nvPicPr>
              <p:blipFill>
                <a:blip r:embed="rId31"/>
                <a:stretch>
                  <a:fillRect/>
                </a:stretch>
              </p:blipFill>
              <p:spPr>
                <a:xfrm>
                  <a:off x="4568843" y="3196911"/>
                  <a:ext cx="1562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3" name="Ink 62">
                  <a:extLst>
                    <a:ext uri="{FF2B5EF4-FFF2-40B4-BE49-F238E27FC236}">
                      <a16:creationId xmlns:a16="http://schemas.microsoft.com/office/drawing/2014/main" id="{D264EC43-36D2-4683-D7A3-2138FFE5679C}"/>
                    </a:ext>
                  </a:extLst>
                </p14:cNvPr>
                <p14:cNvContentPartPr/>
                <p14:nvPr/>
              </p14:nvContentPartPr>
              <p14:xfrm>
                <a:off x="4758563" y="3234711"/>
                <a:ext cx="178560" cy="185760"/>
              </p14:xfrm>
            </p:contentPart>
          </mc:Choice>
          <mc:Fallback xmlns="">
            <p:pic>
              <p:nvPicPr>
                <p:cNvPr id="63" name="Ink 62">
                  <a:extLst>
                    <a:ext uri="{FF2B5EF4-FFF2-40B4-BE49-F238E27FC236}">
                      <a16:creationId xmlns:a16="http://schemas.microsoft.com/office/drawing/2014/main" id="{D264EC43-36D2-4683-D7A3-2138FFE5679C}"/>
                    </a:ext>
                  </a:extLst>
                </p:cNvPr>
                <p:cNvPicPr/>
                <p:nvPr/>
              </p:nvPicPr>
              <p:blipFill>
                <a:blip r:embed="rId33"/>
                <a:stretch>
                  <a:fillRect/>
                </a:stretch>
              </p:blipFill>
              <p:spPr>
                <a:xfrm>
                  <a:off x="4740563" y="3217071"/>
                  <a:ext cx="2142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4" name="Ink 63">
                  <a:extLst>
                    <a:ext uri="{FF2B5EF4-FFF2-40B4-BE49-F238E27FC236}">
                      <a16:creationId xmlns:a16="http://schemas.microsoft.com/office/drawing/2014/main" id="{1EE643FA-12C6-9533-D862-FA76B56E20B2}"/>
                    </a:ext>
                  </a:extLst>
                </p14:cNvPr>
                <p14:cNvContentPartPr/>
                <p14:nvPr/>
              </p14:nvContentPartPr>
              <p14:xfrm>
                <a:off x="5034683" y="3218511"/>
                <a:ext cx="151200" cy="198360"/>
              </p14:xfrm>
            </p:contentPart>
          </mc:Choice>
          <mc:Fallback xmlns="">
            <p:pic>
              <p:nvPicPr>
                <p:cNvPr id="64" name="Ink 63">
                  <a:extLst>
                    <a:ext uri="{FF2B5EF4-FFF2-40B4-BE49-F238E27FC236}">
                      <a16:creationId xmlns:a16="http://schemas.microsoft.com/office/drawing/2014/main" id="{1EE643FA-12C6-9533-D862-FA76B56E20B2}"/>
                    </a:ext>
                  </a:extLst>
                </p:cNvPr>
                <p:cNvPicPr/>
                <p:nvPr/>
              </p:nvPicPr>
              <p:blipFill>
                <a:blip r:embed="rId35"/>
                <a:stretch>
                  <a:fillRect/>
                </a:stretch>
              </p:blipFill>
              <p:spPr>
                <a:xfrm>
                  <a:off x="5016683" y="3200871"/>
                  <a:ext cx="186840" cy="234000"/>
                </a:xfrm>
                <a:prstGeom prst="rect">
                  <a:avLst/>
                </a:prstGeom>
              </p:spPr>
            </p:pic>
          </mc:Fallback>
        </mc:AlternateContent>
      </p:grpSp>
      <p:grpSp>
        <p:nvGrpSpPr>
          <p:cNvPr id="86" name="Group 85">
            <a:extLst>
              <a:ext uri="{FF2B5EF4-FFF2-40B4-BE49-F238E27FC236}">
                <a16:creationId xmlns:a16="http://schemas.microsoft.com/office/drawing/2014/main" id="{2206A93B-B93B-AF05-0A6D-E84F3B876E9E}"/>
              </a:ext>
            </a:extLst>
          </p:cNvPr>
          <p:cNvGrpSpPr/>
          <p:nvPr/>
        </p:nvGrpSpPr>
        <p:grpSpPr>
          <a:xfrm>
            <a:off x="3016883" y="3790551"/>
            <a:ext cx="369360" cy="264960"/>
            <a:chOff x="3016883" y="3790551"/>
            <a:chExt cx="369360" cy="264960"/>
          </a:xfrm>
        </p:grpSpPr>
        <mc:AlternateContent xmlns:mc="http://schemas.openxmlformats.org/markup-compatibility/2006" xmlns:p14="http://schemas.microsoft.com/office/powerpoint/2010/main">
          <mc:Choice Requires="p14">
            <p:contentPart p14:bwMode="auto" r:id="rId36">
              <p14:nvContentPartPr>
                <p14:cNvPr id="67" name="Ink 66">
                  <a:extLst>
                    <a:ext uri="{FF2B5EF4-FFF2-40B4-BE49-F238E27FC236}">
                      <a16:creationId xmlns:a16="http://schemas.microsoft.com/office/drawing/2014/main" id="{88BB5D44-1A2E-8885-8596-5EDD01CCA434}"/>
                    </a:ext>
                  </a:extLst>
                </p14:cNvPr>
                <p14:cNvContentPartPr/>
                <p14:nvPr/>
              </p14:nvContentPartPr>
              <p14:xfrm>
                <a:off x="3028763" y="3888111"/>
                <a:ext cx="196920" cy="10800"/>
              </p14:xfrm>
            </p:contentPart>
          </mc:Choice>
          <mc:Fallback xmlns="">
            <p:pic>
              <p:nvPicPr>
                <p:cNvPr id="67" name="Ink 66">
                  <a:extLst>
                    <a:ext uri="{FF2B5EF4-FFF2-40B4-BE49-F238E27FC236}">
                      <a16:creationId xmlns:a16="http://schemas.microsoft.com/office/drawing/2014/main" id="{88BB5D44-1A2E-8885-8596-5EDD01CCA434}"/>
                    </a:ext>
                  </a:extLst>
                </p:cNvPr>
                <p:cNvPicPr/>
                <p:nvPr/>
              </p:nvPicPr>
              <p:blipFill>
                <a:blip r:embed="rId37"/>
                <a:stretch>
                  <a:fillRect/>
                </a:stretch>
              </p:blipFill>
              <p:spPr>
                <a:xfrm>
                  <a:off x="3010763" y="3870111"/>
                  <a:ext cx="2325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8" name="Ink 67">
                  <a:extLst>
                    <a:ext uri="{FF2B5EF4-FFF2-40B4-BE49-F238E27FC236}">
                      <a16:creationId xmlns:a16="http://schemas.microsoft.com/office/drawing/2014/main" id="{67AA5DA4-40A8-5351-C52D-D3F6712506F3}"/>
                    </a:ext>
                  </a:extLst>
                </p14:cNvPr>
                <p14:cNvContentPartPr/>
                <p14:nvPr/>
              </p14:nvContentPartPr>
              <p14:xfrm>
                <a:off x="3016883" y="3977751"/>
                <a:ext cx="212400" cy="7200"/>
              </p14:xfrm>
            </p:contentPart>
          </mc:Choice>
          <mc:Fallback xmlns="">
            <p:pic>
              <p:nvPicPr>
                <p:cNvPr id="68" name="Ink 67">
                  <a:extLst>
                    <a:ext uri="{FF2B5EF4-FFF2-40B4-BE49-F238E27FC236}">
                      <a16:creationId xmlns:a16="http://schemas.microsoft.com/office/drawing/2014/main" id="{67AA5DA4-40A8-5351-C52D-D3F6712506F3}"/>
                    </a:ext>
                  </a:extLst>
                </p:cNvPr>
                <p:cNvPicPr/>
                <p:nvPr/>
              </p:nvPicPr>
              <p:blipFill>
                <a:blip r:embed="rId39"/>
                <a:stretch>
                  <a:fillRect/>
                </a:stretch>
              </p:blipFill>
              <p:spPr>
                <a:xfrm>
                  <a:off x="2998883" y="3959751"/>
                  <a:ext cx="2480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9" name="Ink 68">
                  <a:extLst>
                    <a:ext uri="{FF2B5EF4-FFF2-40B4-BE49-F238E27FC236}">
                      <a16:creationId xmlns:a16="http://schemas.microsoft.com/office/drawing/2014/main" id="{3D91F75D-B134-727A-BED0-19EC9A2813D8}"/>
                    </a:ext>
                  </a:extLst>
                </p14:cNvPr>
                <p14:cNvContentPartPr/>
                <p14:nvPr/>
              </p14:nvContentPartPr>
              <p14:xfrm>
                <a:off x="3199403" y="3790551"/>
                <a:ext cx="173160" cy="98280"/>
              </p14:xfrm>
            </p:contentPart>
          </mc:Choice>
          <mc:Fallback xmlns="">
            <p:pic>
              <p:nvPicPr>
                <p:cNvPr id="69" name="Ink 68">
                  <a:extLst>
                    <a:ext uri="{FF2B5EF4-FFF2-40B4-BE49-F238E27FC236}">
                      <a16:creationId xmlns:a16="http://schemas.microsoft.com/office/drawing/2014/main" id="{3D91F75D-B134-727A-BED0-19EC9A2813D8}"/>
                    </a:ext>
                  </a:extLst>
                </p:cNvPr>
                <p:cNvPicPr/>
                <p:nvPr/>
              </p:nvPicPr>
              <p:blipFill>
                <a:blip r:embed="rId41"/>
                <a:stretch>
                  <a:fillRect/>
                </a:stretch>
              </p:blipFill>
              <p:spPr>
                <a:xfrm>
                  <a:off x="3181763" y="3772551"/>
                  <a:ext cx="2088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0" name="Ink 69">
                  <a:extLst>
                    <a:ext uri="{FF2B5EF4-FFF2-40B4-BE49-F238E27FC236}">
                      <a16:creationId xmlns:a16="http://schemas.microsoft.com/office/drawing/2014/main" id="{F836B5B0-121B-0F30-9E47-3492E8B4424A}"/>
                    </a:ext>
                  </a:extLst>
                </p14:cNvPr>
                <p14:cNvContentPartPr/>
                <p14:nvPr/>
              </p14:nvContentPartPr>
              <p14:xfrm>
                <a:off x="3282563" y="3891711"/>
                <a:ext cx="103680" cy="163800"/>
              </p14:xfrm>
            </p:contentPart>
          </mc:Choice>
          <mc:Fallback xmlns="">
            <p:pic>
              <p:nvPicPr>
                <p:cNvPr id="70" name="Ink 69">
                  <a:extLst>
                    <a:ext uri="{FF2B5EF4-FFF2-40B4-BE49-F238E27FC236}">
                      <a16:creationId xmlns:a16="http://schemas.microsoft.com/office/drawing/2014/main" id="{F836B5B0-121B-0F30-9E47-3492E8B4424A}"/>
                    </a:ext>
                  </a:extLst>
                </p:cNvPr>
                <p:cNvPicPr/>
                <p:nvPr/>
              </p:nvPicPr>
              <p:blipFill>
                <a:blip r:embed="rId43"/>
                <a:stretch>
                  <a:fillRect/>
                </a:stretch>
              </p:blipFill>
              <p:spPr>
                <a:xfrm>
                  <a:off x="3264923" y="3874071"/>
                  <a:ext cx="139320" cy="19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71" name="Ink 70">
                <a:extLst>
                  <a:ext uri="{FF2B5EF4-FFF2-40B4-BE49-F238E27FC236}">
                    <a16:creationId xmlns:a16="http://schemas.microsoft.com/office/drawing/2014/main" id="{9A3BEF83-5287-3E6C-A867-AC53B7B7CBC0}"/>
                  </a:ext>
                </a:extLst>
              </p14:cNvPr>
              <p14:cNvContentPartPr/>
              <p14:nvPr/>
            </p14:nvContentPartPr>
            <p14:xfrm>
              <a:off x="3776483" y="3716751"/>
              <a:ext cx="210960" cy="294120"/>
            </p14:xfrm>
          </p:contentPart>
        </mc:Choice>
        <mc:Fallback xmlns="">
          <p:pic>
            <p:nvPicPr>
              <p:cNvPr id="71" name="Ink 70">
                <a:extLst>
                  <a:ext uri="{FF2B5EF4-FFF2-40B4-BE49-F238E27FC236}">
                    <a16:creationId xmlns:a16="http://schemas.microsoft.com/office/drawing/2014/main" id="{9A3BEF83-5287-3E6C-A867-AC53B7B7CBC0}"/>
                  </a:ext>
                </a:extLst>
              </p:cNvPr>
              <p:cNvPicPr/>
              <p:nvPr/>
            </p:nvPicPr>
            <p:blipFill>
              <a:blip r:embed="rId45"/>
              <a:stretch>
                <a:fillRect/>
              </a:stretch>
            </p:blipFill>
            <p:spPr>
              <a:xfrm>
                <a:off x="3758483" y="3699111"/>
                <a:ext cx="2466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2" name="Ink 71">
                <a:extLst>
                  <a:ext uri="{FF2B5EF4-FFF2-40B4-BE49-F238E27FC236}">
                    <a16:creationId xmlns:a16="http://schemas.microsoft.com/office/drawing/2014/main" id="{65F405BC-FF7D-B28B-81DF-3292A78ACC07}"/>
                  </a:ext>
                </a:extLst>
              </p14:cNvPr>
              <p14:cNvContentPartPr/>
              <p14:nvPr/>
            </p14:nvContentPartPr>
            <p14:xfrm>
              <a:off x="4261763" y="3662391"/>
              <a:ext cx="150480" cy="420480"/>
            </p14:xfrm>
          </p:contentPart>
        </mc:Choice>
        <mc:Fallback xmlns="">
          <p:pic>
            <p:nvPicPr>
              <p:cNvPr id="72" name="Ink 71">
                <a:extLst>
                  <a:ext uri="{FF2B5EF4-FFF2-40B4-BE49-F238E27FC236}">
                    <a16:creationId xmlns:a16="http://schemas.microsoft.com/office/drawing/2014/main" id="{65F405BC-FF7D-B28B-81DF-3292A78ACC07}"/>
                  </a:ext>
                </a:extLst>
              </p:cNvPr>
              <p:cNvPicPr/>
              <p:nvPr/>
            </p:nvPicPr>
            <p:blipFill>
              <a:blip r:embed="rId47"/>
              <a:stretch>
                <a:fillRect/>
              </a:stretch>
            </p:blipFill>
            <p:spPr>
              <a:xfrm>
                <a:off x="4243763" y="3644391"/>
                <a:ext cx="18612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3" name="Ink 72">
                <a:extLst>
                  <a:ext uri="{FF2B5EF4-FFF2-40B4-BE49-F238E27FC236}">
                    <a16:creationId xmlns:a16="http://schemas.microsoft.com/office/drawing/2014/main" id="{A9B37DDC-239A-6565-8521-E91BC5956614}"/>
                  </a:ext>
                </a:extLst>
              </p14:cNvPr>
              <p14:cNvContentPartPr/>
              <p14:nvPr/>
            </p14:nvContentPartPr>
            <p14:xfrm>
              <a:off x="4626443" y="3743391"/>
              <a:ext cx="183240" cy="241560"/>
            </p14:xfrm>
          </p:contentPart>
        </mc:Choice>
        <mc:Fallback xmlns="">
          <p:pic>
            <p:nvPicPr>
              <p:cNvPr id="73" name="Ink 72">
                <a:extLst>
                  <a:ext uri="{FF2B5EF4-FFF2-40B4-BE49-F238E27FC236}">
                    <a16:creationId xmlns:a16="http://schemas.microsoft.com/office/drawing/2014/main" id="{A9B37DDC-239A-6565-8521-E91BC5956614}"/>
                  </a:ext>
                </a:extLst>
              </p:cNvPr>
              <p:cNvPicPr/>
              <p:nvPr/>
            </p:nvPicPr>
            <p:blipFill>
              <a:blip r:embed="rId49"/>
              <a:stretch>
                <a:fillRect/>
              </a:stretch>
            </p:blipFill>
            <p:spPr>
              <a:xfrm>
                <a:off x="4608443" y="3725391"/>
                <a:ext cx="218880" cy="277200"/>
              </a:xfrm>
              <a:prstGeom prst="rect">
                <a:avLst/>
              </a:prstGeom>
            </p:spPr>
          </p:pic>
        </mc:Fallback>
      </mc:AlternateContent>
      <p:grpSp>
        <p:nvGrpSpPr>
          <p:cNvPr id="85" name="Group 84">
            <a:extLst>
              <a:ext uri="{FF2B5EF4-FFF2-40B4-BE49-F238E27FC236}">
                <a16:creationId xmlns:a16="http://schemas.microsoft.com/office/drawing/2014/main" id="{7BABC302-5CDB-0E6A-C245-9BC0C405E81E}"/>
              </a:ext>
            </a:extLst>
          </p:cNvPr>
          <p:cNvGrpSpPr/>
          <p:nvPr/>
        </p:nvGrpSpPr>
        <p:grpSpPr>
          <a:xfrm>
            <a:off x="5072483" y="3723231"/>
            <a:ext cx="519840" cy="496800"/>
            <a:chOff x="5072483" y="3723231"/>
            <a:chExt cx="519840" cy="496800"/>
          </a:xfrm>
        </p:grpSpPr>
        <mc:AlternateContent xmlns:mc="http://schemas.openxmlformats.org/markup-compatibility/2006" xmlns:p14="http://schemas.microsoft.com/office/powerpoint/2010/main">
          <mc:Choice Requires="p14">
            <p:contentPart p14:bwMode="auto" r:id="rId50">
              <p14:nvContentPartPr>
                <p14:cNvPr id="74" name="Ink 73">
                  <a:extLst>
                    <a:ext uri="{FF2B5EF4-FFF2-40B4-BE49-F238E27FC236}">
                      <a16:creationId xmlns:a16="http://schemas.microsoft.com/office/drawing/2014/main" id="{6CDDF01B-5BE8-EA15-D155-6AFC1103B1DC}"/>
                    </a:ext>
                  </a:extLst>
                </p14:cNvPr>
                <p14:cNvContentPartPr/>
                <p14:nvPr/>
              </p14:nvContentPartPr>
              <p14:xfrm>
                <a:off x="5072483" y="3723231"/>
                <a:ext cx="6480" cy="228960"/>
              </p14:xfrm>
            </p:contentPart>
          </mc:Choice>
          <mc:Fallback xmlns="">
            <p:pic>
              <p:nvPicPr>
                <p:cNvPr id="74" name="Ink 73">
                  <a:extLst>
                    <a:ext uri="{FF2B5EF4-FFF2-40B4-BE49-F238E27FC236}">
                      <a16:creationId xmlns:a16="http://schemas.microsoft.com/office/drawing/2014/main" id="{6CDDF01B-5BE8-EA15-D155-6AFC1103B1DC}"/>
                    </a:ext>
                  </a:extLst>
                </p:cNvPr>
                <p:cNvPicPr/>
                <p:nvPr/>
              </p:nvPicPr>
              <p:blipFill>
                <a:blip r:embed="rId51"/>
                <a:stretch>
                  <a:fillRect/>
                </a:stretch>
              </p:blipFill>
              <p:spPr>
                <a:xfrm>
                  <a:off x="5054483" y="3705231"/>
                  <a:ext cx="421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5" name="Ink 74">
                  <a:extLst>
                    <a:ext uri="{FF2B5EF4-FFF2-40B4-BE49-F238E27FC236}">
                      <a16:creationId xmlns:a16="http://schemas.microsoft.com/office/drawing/2014/main" id="{3AF6BAE0-247E-3B9E-D6F5-18DC695D34B3}"/>
                    </a:ext>
                  </a:extLst>
                </p14:cNvPr>
                <p14:cNvContentPartPr/>
                <p14:nvPr/>
              </p14:nvContentPartPr>
              <p14:xfrm>
                <a:off x="5172923" y="3775071"/>
                <a:ext cx="147960" cy="198000"/>
              </p14:xfrm>
            </p:contentPart>
          </mc:Choice>
          <mc:Fallback xmlns="">
            <p:pic>
              <p:nvPicPr>
                <p:cNvPr id="75" name="Ink 74">
                  <a:extLst>
                    <a:ext uri="{FF2B5EF4-FFF2-40B4-BE49-F238E27FC236}">
                      <a16:creationId xmlns:a16="http://schemas.microsoft.com/office/drawing/2014/main" id="{3AF6BAE0-247E-3B9E-D6F5-18DC695D34B3}"/>
                    </a:ext>
                  </a:extLst>
                </p:cNvPr>
                <p:cNvPicPr/>
                <p:nvPr/>
              </p:nvPicPr>
              <p:blipFill>
                <a:blip r:embed="rId53"/>
                <a:stretch>
                  <a:fillRect/>
                </a:stretch>
              </p:blipFill>
              <p:spPr>
                <a:xfrm>
                  <a:off x="5154923" y="3757431"/>
                  <a:ext cx="1836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6" name="Ink 75">
                  <a:extLst>
                    <a:ext uri="{FF2B5EF4-FFF2-40B4-BE49-F238E27FC236}">
                      <a16:creationId xmlns:a16="http://schemas.microsoft.com/office/drawing/2014/main" id="{4908A7F0-0575-B937-7B33-E7A341FF1B5F}"/>
                    </a:ext>
                  </a:extLst>
                </p14:cNvPr>
                <p14:cNvContentPartPr/>
                <p14:nvPr/>
              </p14:nvContentPartPr>
              <p14:xfrm>
                <a:off x="5409803" y="3776511"/>
                <a:ext cx="182520" cy="443520"/>
              </p14:xfrm>
            </p:contentPart>
          </mc:Choice>
          <mc:Fallback xmlns="">
            <p:pic>
              <p:nvPicPr>
                <p:cNvPr id="76" name="Ink 75">
                  <a:extLst>
                    <a:ext uri="{FF2B5EF4-FFF2-40B4-BE49-F238E27FC236}">
                      <a16:creationId xmlns:a16="http://schemas.microsoft.com/office/drawing/2014/main" id="{4908A7F0-0575-B937-7B33-E7A341FF1B5F}"/>
                    </a:ext>
                  </a:extLst>
                </p:cNvPr>
                <p:cNvPicPr/>
                <p:nvPr/>
              </p:nvPicPr>
              <p:blipFill>
                <a:blip r:embed="rId55"/>
                <a:stretch>
                  <a:fillRect/>
                </a:stretch>
              </p:blipFill>
              <p:spPr>
                <a:xfrm>
                  <a:off x="5392163" y="3758871"/>
                  <a:ext cx="218160" cy="479160"/>
                </a:xfrm>
                <a:prstGeom prst="rect">
                  <a:avLst/>
                </a:prstGeom>
              </p:spPr>
            </p:pic>
          </mc:Fallback>
        </mc:AlternateContent>
      </p:grpSp>
      <p:grpSp>
        <p:nvGrpSpPr>
          <p:cNvPr id="84" name="Group 83">
            <a:extLst>
              <a:ext uri="{FF2B5EF4-FFF2-40B4-BE49-F238E27FC236}">
                <a16:creationId xmlns:a16="http://schemas.microsoft.com/office/drawing/2014/main" id="{6B930D49-05D7-4C5C-6D81-5148858A23AA}"/>
              </a:ext>
            </a:extLst>
          </p:cNvPr>
          <p:cNvGrpSpPr/>
          <p:nvPr/>
        </p:nvGrpSpPr>
        <p:grpSpPr>
          <a:xfrm>
            <a:off x="5842523" y="3657351"/>
            <a:ext cx="281880" cy="286560"/>
            <a:chOff x="5842523" y="3657351"/>
            <a:chExt cx="281880" cy="286560"/>
          </a:xfrm>
        </p:grpSpPr>
        <mc:AlternateContent xmlns:mc="http://schemas.openxmlformats.org/markup-compatibility/2006" xmlns:p14="http://schemas.microsoft.com/office/powerpoint/2010/main">
          <mc:Choice Requires="p14">
            <p:contentPart p14:bwMode="auto" r:id="rId56">
              <p14:nvContentPartPr>
                <p14:cNvPr id="77" name="Ink 76">
                  <a:extLst>
                    <a:ext uri="{FF2B5EF4-FFF2-40B4-BE49-F238E27FC236}">
                      <a16:creationId xmlns:a16="http://schemas.microsoft.com/office/drawing/2014/main" id="{92BD423D-A24E-52DF-F3EC-66B54410CF3D}"/>
                    </a:ext>
                  </a:extLst>
                </p14:cNvPr>
                <p14:cNvContentPartPr/>
                <p14:nvPr/>
              </p14:nvContentPartPr>
              <p14:xfrm>
                <a:off x="5842523" y="3657351"/>
                <a:ext cx="68400" cy="286560"/>
              </p14:xfrm>
            </p:contentPart>
          </mc:Choice>
          <mc:Fallback xmlns="">
            <p:pic>
              <p:nvPicPr>
                <p:cNvPr id="77" name="Ink 76">
                  <a:extLst>
                    <a:ext uri="{FF2B5EF4-FFF2-40B4-BE49-F238E27FC236}">
                      <a16:creationId xmlns:a16="http://schemas.microsoft.com/office/drawing/2014/main" id="{92BD423D-A24E-52DF-F3EC-66B54410CF3D}"/>
                    </a:ext>
                  </a:extLst>
                </p:cNvPr>
                <p:cNvPicPr/>
                <p:nvPr/>
              </p:nvPicPr>
              <p:blipFill>
                <a:blip r:embed="rId57"/>
                <a:stretch>
                  <a:fillRect/>
                </a:stretch>
              </p:blipFill>
              <p:spPr>
                <a:xfrm>
                  <a:off x="5824883" y="3639711"/>
                  <a:ext cx="1040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8" name="Ink 77">
                  <a:extLst>
                    <a:ext uri="{FF2B5EF4-FFF2-40B4-BE49-F238E27FC236}">
                      <a16:creationId xmlns:a16="http://schemas.microsoft.com/office/drawing/2014/main" id="{E590E3C2-7604-1494-552B-A0AD1388A7FE}"/>
                    </a:ext>
                  </a:extLst>
                </p14:cNvPr>
                <p14:cNvContentPartPr/>
                <p14:nvPr/>
              </p14:nvContentPartPr>
              <p14:xfrm>
                <a:off x="5968883" y="3690831"/>
                <a:ext cx="155520" cy="92160"/>
              </p14:xfrm>
            </p:contentPart>
          </mc:Choice>
          <mc:Fallback xmlns="">
            <p:pic>
              <p:nvPicPr>
                <p:cNvPr id="78" name="Ink 77">
                  <a:extLst>
                    <a:ext uri="{FF2B5EF4-FFF2-40B4-BE49-F238E27FC236}">
                      <a16:creationId xmlns:a16="http://schemas.microsoft.com/office/drawing/2014/main" id="{E590E3C2-7604-1494-552B-A0AD1388A7FE}"/>
                    </a:ext>
                  </a:extLst>
                </p:cNvPr>
                <p:cNvPicPr/>
                <p:nvPr/>
              </p:nvPicPr>
              <p:blipFill>
                <a:blip r:embed="rId59"/>
                <a:stretch>
                  <a:fillRect/>
                </a:stretch>
              </p:blipFill>
              <p:spPr>
                <a:xfrm>
                  <a:off x="5950883" y="3673191"/>
                  <a:ext cx="1911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9" name="Ink 78">
                  <a:extLst>
                    <a:ext uri="{FF2B5EF4-FFF2-40B4-BE49-F238E27FC236}">
                      <a16:creationId xmlns:a16="http://schemas.microsoft.com/office/drawing/2014/main" id="{D47E72B0-252F-5AF8-6B57-C4FA60100529}"/>
                    </a:ext>
                  </a:extLst>
                </p14:cNvPr>
                <p14:cNvContentPartPr/>
                <p14:nvPr/>
              </p14:nvContentPartPr>
              <p14:xfrm>
                <a:off x="5940443" y="3798471"/>
                <a:ext cx="168480" cy="117000"/>
              </p14:xfrm>
            </p:contentPart>
          </mc:Choice>
          <mc:Fallback xmlns="">
            <p:pic>
              <p:nvPicPr>
                <p:cNvPr id="79" name="Ink 78">
                  <a:extLst>
                    <a:ext uri="{FF2B5EF4-FFF2-40B4-BE49-F238E27FC236}">
                      <a16:creationId xmlns:a16="http://schemas.microsoft.com/office/drawing/2014/main" id="{D47E72B0-252F-5AF8-6B57-C4FA60100529}"/>
                    </a:ext>
                  </a:extLst>
                </p:cNvPr>
                <p:cNvPicPr/>
                <p:nvPr/>
              </p:nvPicPr>
              <p:blipFill>
                <a:blip r:embed="rId61"/>
                <a:stretch>
                  <a:fillRect/>
                </a:stretch>
              </p:blipFill>
              <p:spPr>
                <a:xfrm>
                  <a:off x="5922443" y="3780471"/>
                  <a:ext cx="20412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D5BB17C-563D-34EB-13CE-AF9182EF6599}"/>
                  </a:ext>
                </a:extLst>
              </p14:cNvPr>
              <p14:cNvContentPartPr/>
              <p14:nvPr/>
            </p14:nvContentPartPr>
            <p14:xfrm>
              <a:off x="6400163" y="3606951"/>
              <a:ext cx="129960" cy="415440"/>
            </p14:xfrm>
          </p:contentPart>
        </mc:Choice>
        <mc:Fallback xmlns="">
          <p:pic>
            <p:nvPicPr>
              <p:cNvPr id="80" name="Ink 79">
                <a:extLst>
                  <a:ext uri="{FF2B5EF4-FFF2-40B4-BE49-F238E27FC236}">
                    <a16:creationId xmlns:a16="http://schemas.microsoft.com/office/drawing/2014/main" id="{2D5BB17C-563D-34EB-13CE-AF9182EF6599}"/>
                  </a:ext>
                </a:extLst>
              </p:cNvPr>
              <p:cNvPicPr/>
              <p:nvPr/>
            </p:nvPicPr>
            <p:blipFill>
              <a:blip r:embed="rId63"/>
              <a:stretch>
                <a:fillRect/>
              </a:stretch>
            </p:blipFill>
            <p:spPr>
              <a:xfrm>
                <a:off x="6382523" y="3588951"/>
                <a:ext cx="165600" cy="451080"/>
              </a:xfrm>
              <a:prstGeom prst="rect">
                <a:avLst/>
              </a:prstGeom>
            </p:spPr>
          </p:pic>
        </mc:Fallback>
      </mc:AlternateContent>
      <p:grpSp>
        <p:nvGrpSpPr>
          <p:cNvPr id="83" name="Group 82">
            <a:extLst>
              <a:ext uri="{FF2B5EF4-FFF2-40B4-BE49-F238E27FC236}">
                <a16:creationId xmlns:a16="http://schemas.microsoft.com/office/drawing/2014/main" id="{B21B1BAF-091C-54BB-403C-BABECEA9AA7D}"/>
              </a:ext>
            </a:extLst>
          </p:cNvPr>
          <p:cNvGrpSpPr/>
          <p:nvPr/>
        </p:nvGrpSpPr>
        <p:grpSpPr>
          <a:xfrm>
            <a:off x="6760883" y="3669231"/>
            <a:ext cx="60480" cy="353520"/>
            <a:chOff x="6760883" y="3669231"/>
            <a:chExt cx="60480" cy="353520"/>
          </a:xfrm>
        </p:grpSpPr>
        <mc:AlternateContent xmlns:mc="http://schemas.openxmlformats.org/markup-compatibility/2006" xmlns:p14="http://schemas.microsoft.com/office/powerpoint/2010/main">
          <mc:Choice Requires="p14">
            <p:contentPart p14:bwMode="auto" r:id="rId64">
              <p14:nvContentPartPr>
                <p14:cNvPr id="81" name="Ink 80">
                  <a:extLst>
                    <a:ext uri="{FF2B5EF4-FFF2-40B4-BE49-F238E27FC236}">
                      <a16:creationId xmlns:a16="http://schemas.microsoft.com/office/drawing/2014/main" id="{351569C2-89EF-4D28-4B52-77B6F53DE2EE}"/>
                    </a:ext>
                  </a:extLst>
                </p14:cNvPr>
                <p14:cNvContentPartPr/>
                <p14:nvPr/>
              </p14:nvContentPartPr>
              <p14:xfrm>
                <a:off x="6760883" y="3669231"/>
                <a:ext cx="20520" cy="232560"/>
              </p14:xfrm>
            </p:contentPart>
          </mc:Choice>
          <mc:Fallback xmlns="">
            <p:pic>
              <p:nvPicPr>
                <p:cNvPr id="81" name="Ink 80">
                  <a:extLst>
                    <a:ext uri="{FF2B5EF4-FFF2-40B4-BE49-F238E27FC236}">
                      <a16:creationId xmlns:a16="http://schemas.microsoft.com/office/drawing/2014/main" id="{351569C2-89EF-4D28-4B52-77B6F53DE2EE}"/>
                    </a:ext>
                  </a:extLst>
                </p:cNvPr>
                <p:cNvPicPr/>
                <p:nvPr/>
              </p:nvPicPr>
              <p:blipFill>
                <a:blip r:embed="rId65"/>
                <a:stretch>
                  <a:fillRect/>
                </a:stretch>
              </p:blipFill>
              <p:spPr>
                <a:xfrm>
                  <a:off x="6743243" y="3651231"/>
                  <a:ext cx="561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2" name="Ink 81">
                  <a:extLst>
                    <a:ext uri="{FF2B5EF4-FFF2-40B4-BE49-F238E27FC236}">
                      <a16:creationId xmlns:a16="http://schemas.microsoft.com/office/drawing/2014/main" id="{398B59DD-9CE4-6E5D-4A5D-633BE2FCC854}"/>
                    </a:ext>
                  </a:extLst>
                </p14:cNvPr>
                <p14:cNvContentPartPr/>
                <p14:nvPr/>
              </p14:nvContentPartPr>
              <p14:xfrm>
                <a:off x="6807683" y="4015911"/>
                <a:ext cx="13680" cy="6840"/>
              </p14:xfrm>
            </p:contentPart>
          </mc:Choice>
          <mc:Fallback xmlns="">
            <p:pic>
              <p:nvPicPr>
                <p:cNvPr id="82" name="Ink 81">
                  <a:extLst>
                    <a:ext uri="{FF2B5EF4-FFF2-40B4-BE49-F238E27FC236}">
                      <a16:creationId xmlns:a16="http://schemas.microsoft.com/office/drawing/2014/main" id="{398B59DD-9CE4-6E5D-4A5D-633BE2FCC854}"/>
                    </a:ext>
                  </a:extLst>
                </p:cNvPr>
                <p:cNvPicPr/>
                <p:nvPr/>
              </p:nvPicPr>
              <p:blipFill>
                <a:blip r:embed="rId67"/>
                <a:stretch>
                  <a:fillRect/>
                </a:stretch>
              </p:blipFill>
              <p:spPr>
                <a:xfrm>
                  <a:off x="6789683" y="3997911"/>
                  <a:ext cx="49320" cy="42480"/>
                </a:xfrm>
                <a:prstGeom prst="rect">
                  <a:avLst/>
                </a:prstGeom>
              </p:spPr>
            </p:pic>
          </mc:Fallback>
        </mc:AlternateContent>
      </p:grpSp>
      <p:sp>
        <p:nvSpPr>
          <p:cNvPr id="6" name="TextBox 5">
            <a:extLst>
              <a:ext uri="{FF2B5EF4-FFF2-40B4-BE49-F238E27FC236}">
                <a16:creationId xmlns:a16="http://schemas.microsoft.com/office/drawing/2014/main" id="{4FF95F93-8E41-822A-64C3-7329899BFA23}"/>
              </a:ext>
            </a:extLst>
          </p:cNvPr>
          <p:cNvSpPr txBox="1"/>
          <p:nvPr/>
        </p:nvSpPr>
        <p:spPr>
          <a:xfrm>
            <a:off x="737447" y="684584"/>
            <a:ext cx="54406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chemeClr val="bg1"/>
                </a:solidFill>
                <a:effectLst/>
                <a:uLnTx/>
                <a:uFillTx/>
                <a:latin typeface="Montserrat SemiBold" pitchFamily="2" charset="0"/>
                <a:cs typeface="Arial"/>
                <a:sym typeface="Arial"/>
              </a:rPr>
              <a:t>Algorithm:</a:t>
            </a:r>
          </a:p>
        </p:txBody>
      </p:sp>
    </p:spTree>
    <p:extLst>
      <p:ext uri="{BB962C8B-B14F-4D97-AF65-F5344CB8AC3E}">
        <p14:creationId xmlns:p14="http://schemas.microsoft.com/office/powerpoint/2010/main" val="258564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000" fill="hold"/>
                                        <p:tgtEl>
                                          <p:spTgt spid="51"/>
                                        </p:tgtEl>
                                        <p:attrNameLst>
                                          <p:attrName>drawProgress</p:attrName>
                                        </p:attrNameLst>
                                      </p:cBhvr>
                                      <p:tavLst>
                                        <p:tav tm="0">
                                          <p:val>
                                            <p:fltVal val="0"/>
                                          </p:val>
                                        </p:tav>
                                        <p:tav tm="100000">
                                          <p:val>
                                            <p:fltVal val="1"/>
                                          </p:val>
                                        </p:tav>
                                      </p:tavLst>
                                    </p:anim>
                                  </p:childTnLst>
                                </p:cTn>
                              </p:par>
                            </p:childTnLst>
                          </p:cTn>
                        </p:par>
                        <p:par>
                          <p:cTn id="8" fill="hold">
                            <p:stCondLst>
                              <p:cond delay="1000"/>
                            </p:stCondLst>
                            <p:childTnLst>
                              <p:par>
                                <p:cTn id="9" presetID="63"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p:cTn id="11" dur="250" fill="hold"/>
                                        <p:tgtEl>
                                          <p:spTgt spid="66"/>
                                        </p:tgtEl>
                                        <p:attrNameLst>
                                          <p:attrName>drawProgress</p:attrName>
                                        </p:attrNameLst>
                                      </p:cBhvr>
                                      <p:tavLst>
                                        <p:tav tm="0">
                                          <p:val>
                                            <p:fltVal val="0"/>
                                          </p:val>
                                        </p:tav>
                                        <p:tav tm="100000">
                                          <p:val>
                                            <p:fltVal val="1"/>
                                          </p:val>
                                        </p:tav>
                                      </p:tavLst>
                                    </p:anim>
                                  </p:childTnLst>
                                </p:cTn>
                              </p:par>
                            </p:childTnLst>
                          </p:cTn>
                        </p:par>
                        <p:par>
                          <p:cTn id="12" fill="hold">
                            <p:stCondLst>
                              <p:cond delay="1250"/>
                            </p:stCondLst>
                            <p:childTnLst>
                              <p:par>
                                <p:cTn id="13" presetID="63" presetClass="entr" presetSubtype="0"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750" fill="hold"/>
                                        <p:tgtEl>
                                          <p:spTgt spid="65"/>
                                        </p:tgtEl>
                                        <p:attrNameLst>
                                          <p:attrName>drawProgress</p:attrName>
                                        </p:attrNameLst>
                                      </p:cBhvr>
                                      <p:tavLst>
                                        <p:tav tm="0">
                                          <p:val>
                                            <p:fltVal val="0"/>
                                          </p:val>
                                        </p:tav>
                                        <p:tav tm="100000">
                                          <p:val>
                                            <p:fltVal val="1"/>
                                          </p:val>
                                        </p:tav>
                                      </p:tavLst>
                                    </p:anim>
                                  </p:childTnLst>
                                </p:cTn>
                              </p:par>
                            </p:childTnLst>
                          </p:cTn>
                        </p:par>
                        <p:par>
                          <p:cTn id="16" fill="hold">
                            <p:stCondLst>
                              <p:cond delay="2000"/>
                            </p:stCondLst>
                            <p:childTnLst>
                              <p:par>
                                <p:cTn id="17" presetID="63"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250" fill="hold"/>
                                        <p:tgtEl>
                                          <p:spTgt spid="86"/>
                                        </p:tgtEl>
                                        <p:attrNameLst>
                                          <p:attrName>drawProgress</p:attrName>
                                        </p:attrNameLst>
                                      </p:cBhvr>
                                      <p:tavLst>
                                        <p:tav tm="0">
                                          <p:val>
                                            <p:fltVal val="0"/>
                                          </p:val>
                                        </p:tav>
                                        <p:tav tm="100000">
                                          <p:val>
                                            <p:fltVal val="1"/>
                                          </p:val>
                                        </p:tav>
                                      </p:tavLst>
                                    </p:anim>
                                  </p:childTnLst>
                                </p:cTn>
                              </p:par>
                            </p:childTnLst>
                          </p:cTn>
                        </p:par>
                        <p:par>
                          <p:cTn id="20" fill="hold">
                            <p:stCondLst>
                              <p:cond delay="2250"/>
                            </p:stCondLst>
                            <p:childTnLst>
                              <p:par>
                                <p:cTn id="21" presetID="63" presetClass="entr" presetSubtype="0"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p:cTn id="23" dur="250" fill="hold"/>
                                        <p:tgtEl>
                                          <p:spTgt spid="71"/>
                                        </p:tgtEl>
                                        <p:attrNameLst>
                                          <p:attrName>drawProgress</p:attrName>
                                        </p:attrNameLst>
                                      </p:cBhvr>
                                      <p:tavLst>
                                        <p:tav tm="0">
                                          <p:val>
                                            <p:fltVal val="0"/>
                                          </p:val>
                                        </p:tav>
                                        <p:tav tm="100000">
                                          <p:val>
                                            <p:fltVal val="1"/>
                                          </p:val>
                                        </p:tav>
                                      </p:tavLst>
                                    </p:anim>
                                  </p:childTnLst>
                                </p:cTn>
                              </p:par>
                            </p:childTnLst>
                          </p:cTn>
                        </p:par>
                        <p:par>
                          <p:cTn id="24" fill="hold">
                            <p:stCondLst>
                              <p:cond delay="2500"/>
                            </p:stCondLst>
                            <p:childTnLst>
                              <p:par>
                                <p:cTn id="25" presetID="63" presetClass="entr" presetSubtype="0"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250" fill="hold"/>
                                        <p:tgtEl>
                                          <p:spTgt spid="72"/>
                                        </p:tgtEl>
                                        <p:attrNameLst>
                                          <p:attrName>drawProgress</p:attrName>
                                        </p:attrNameLst>
                                      </p:cBhvr>
                                      <p:tavLst>
                                        <p:tav tm="0">
                                          <p:val>
                                            <p:fltVal val="0"/>
                                          </p:val>
                                        </p:tav>
                                        <p:tav tm="100000">
                                          <p:val>
                                            <p:fltVal val="1"/>
                                          </p:val>
                                        </p:tav>
                                      </p:tavLst>
                                    </p:anim>
                                  </p:childTnLst>
                                </p:cTn>
                              </p:par>
                            </p:childTnLst>
                          </p:cTn>
                        </p:par>
                        <p:par>
                          <p:cTn id="28" fill="hold">
                            <p:stCondLst>
                              <p:cond delay="2750"/>
                            </p:stCondLst>
                            <p:childTnLst>
                              <p:par>
                                <p:cTn id="29" presetID="63" presetClass="entr" presetSubtype="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250" fill="hold"/>
                                        <p:tgtEl>
                                          <p:spTgt spid="73"/>
                                        </p:tgtEl>
                                        <p:attrNameLst>
                                          <p:attrName>drawProgress</p:attrName>
                                        </p:attrNameLst>
                                      </p:cBhvr>
                                      <p:tavLst>
                                        <p:tav tm="0">
                                          <p:val>
                                            <p:fltVal val="0"/>
                                          </p:val>
                                        </p:tav>
                                        <p:tav tm="100000">
                                          <p:val>
                                            <p:fltVal val="1"/>
                                          </p:val>
                                        </p:tav>
                                      </p:tavLst>
                                    </p:anim>
                                  </p:childTnLst>
                                </p:cTn>
                              </p:par>
                            </p:childTnLst>
                          </p:cTn>
                        </p:par>
                        <p:par>
                          <p:cTn id="32" fill="hold">
                            <p:stCondLst>
                              <p:cond delay="3000"/>
                            </p:stCondLst>
                            <p:childTnLst>
                              <p:par>
                                <p:cTn id="33" presetID="63" presetClass="entr" presetSubtype="0" fill="hold" nodeType="afterEffect">
                                  <p:stCondLst>
                                    <p:cond delay="0"/>
                                  </p:stCondLst>
                                  <p:childTnLst>
                                    <p:set>
                                      <p:cBhvr>
                                        <p:cTn id="34" dur="1" fill="hold">
                                          <p:stCondLst>
                                            <p:cond delay="0"/>
                                          </p:stCondLst>
                                        </p:cTn>
                                        <p:tgtEl>
                                          <p:spTgt spid="85"/>
                                        </p:tgtEl>
                                        <p:attrNameLst>
                                          <p:attrName>style.visibility</p:attrName>
                                        </p:attrNameLst>
                                      </p:cBhvr>
                                      <p:to>
                                        <p:strVal val="visible"/>
                                      </p:to>
                                    </p:set>
                                    <p:anim calcmode="lin" valueType="num">
                                      <p:cBhvr>
                                        <p:cTn id="35" dur="250" fill="hold"/>
                                        <p:tgtEl>
                                          <p:spTgt spid="85"/>
                                        </p:tgtEl>
                                        <p:attrNameLst>
                                          <p:attrName>drawProgress</p:attrName>
                                        </p:attrNameLst>
                                      </p:cBhvr>
                                      <p:tavLst>
                                        <p:tav tm="0">
                                          <p:val>
                                            <p:fltVal val="0"/>
                                          </p:val>
                                        </p:tav>
                                        <p:tav tm="100000">
                                          <p:val>
                                            <p:fltVal val="1"/>
                                          </p:val>
                                        </p:tav>
                                      </p:tavLst>
                                    </p:anim>
                                  </p:childTnLst>
                                </p:cTn>
                              </p:par>
                            </p:childTnLst>
                          </p:cTn>
                        </p:par>
                        <p:par>
                          <p:cTn id="36" fill="hold">
                            <p:stCondLst>
                              <p:cond delay="3250"/>
                            </p:stCondLst>
                            <p:childTnLst>
                              <p:par>
                                <p:cTn id="37" presetID="63" presetClass="entr" presetSubtype="0" fill="hold"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p:cTn id="39" dur="250" fill="hold"/>
                                        <p:tgtEl>
                                          <p:spTgt spid="84"/>
                                        </p:tgtEl>
                                        <p:attrNameLst>
                                          <p:attrName>drawProgress</p:attrName>
                                        </p:attrNameLst>
                                      </p:cBhvr>
                                      <p:tavLst>
                                        <p:tav tm="0">
                                          <p:val>
                                            <p:fltVal val="0"/>
                                          </p:val>
                                        </p:tav>
                                        <p:tav tm="100000">
                                          <p:val>
                                            <p:fltVal val="1"/>
                                          </p:val>
                                        </p:tav>
                                      </p:tavLst>
                                    </p:anim>
                                  </p:childTnLst>
                                </p:cTn>
                              </p:par>
                            </p:childTnLst>
                          </p:cTn>
                        </p:par>
                        <p:par>
                          <p:cTn id="40" fill="hold">
                            <p:stCondLst>
                              <p:cond delay="3500"/>
                            </p:stCondLst>
                            <p:childTnLst>
                              <p:par>
                                <p:cTn id="41" presetID="63" presetClass="entr" presetSubtype="0"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250" fill="hold"/>
                                        <p:tgtEl>
                                          <p:spTgt spid="80"/>
                                        </p:tgtEl>
                                        <p:attrNameLst>
                                          <p:attrName>drawProgress</p:attrName>
                                        </p:attrNameLst>
                                      </p:cBhvr>
                                      <p:tavLst>
                                        <p:tav tm="0">
                                          <p:val>
                                            <p:fltVal val="0"/>
                                          </p:val>
                                        </p:tav>
                                        <p:tav tm="100000">
                                          <p:val>
                                            <p:fltVal val="1"/>
                                          </p:val>
                                        </p:tav>
                                      </p:tavLst>
                                    </p:anim>
                                  </p:childTnLst>
                                </p:cTn>
                              </p:par>
                            </p:childTnLst>
                          </p:cTn>
                        </p:par>
                        <p:par>
                          <p:cTn id="44" fill="hold">
                            <p:stCondLst>
                              <p:cond delay="3750"/>
                            </p:stCondLst>
                            <p:childTnLst>
                              <p:par>
                                <p:cTn id="45" presetID="63" presetClass="entr" presetSubtype="0" fill="hold" nodeType="after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p:cTn id="47" dur="250" fill="hold"/>
                                        <p:tgtEl>
                                          <p:spTgt spid="8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B2EC9B-1EE6-A954-5D57-B04BEE255238}"/>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166</a:t>
            </a:fld>
            <a:endParaRPr lang="en"/>
          </a:p>
        </p:txBody>
      </p:sp>
      <p:sp>
        <p:nvSpPr>
          <p:cNvPr id="6" name="Title 5">
            <a:extLst>
              <a:ext uri="{FF2B5EF4-FFF2-40B4-BE49-F238E27FC236}">
                <a16:creationId xmlns:a16="http://schemas.microsoft.com/office/drawing/2014/main" id="{D75AA01C-1C13-980A-103F-E233BDDE262B}"/>
              </a:ext>
            </a:extLst>
          </p:cNvPr>
          <p:cNvSpPr>
            <a:spLocks noGrp="1"/>
          </p:cNvSpPr>
          <p:nvPr>
            <p:ph type="title" idx="3"/>
          </p:nvPr>
        </p:nvSpPr>
        <p:spPr/>
        <p:txBody>
          <a:bodyPr/>
          <a:lstStyle/>
          <a:p>
            <a:r>
              <a:rPr lang="en-US" dirty="0"/>
              <a:t>Runtime Complexity</a:t>
            </a:r>
            <a:endParaRPr lang="en-SG" dirty="0"/>
          </a:p>
        </p:txBody>
      </p:sp>
      <p:sp>
        <p:nvSpPr>
          <p:cNvPr id="16" name="TextBox 15">
            <a:extLst>
              <a:ext uri="{FF2B5EF4-FFF2-40B4-BE49-F238E27FC236}">
                <a16:creationId xmlns:a16="http://schemas.microsoft.com/office/drawing/2014/main" id="{BB517E85-0B94-0A69-24C9-6165A0234774}"/>
              </a:ext>
            </a:extLst>
          </p:cNvPr>
          <p:cNvSpPr txBox="1"/>
          <p:nvPr/>
        </p:nvSpPr>
        <p:spPr>
          <a:xfrm>
            <a:off x="714000" y="1352550"/>
            <a:ext cx="6210354" cy="369332"/>
          </a:xfrm>
          <a:prstGeom prst="rect">
            <a:avLst/>
          </a:prstGeom>
          <a:noFill/>
        </p:spPr>
        <p:txBody>
          <a:bodyPr wrap="none" rtlCol="0">
            <a:spAutoFit/>
          </a:bodyPr>
          <a:lstStyle/>
          <a:p>
            <a:r>
              <a:rPr lang="en-US" sz="1800" dirty="0">
                <a:solidFill>
                  <a:schemeClr val="bg1"/>
                </a:solidFill>
                <a:latin typeface="Montserrat SemiBold" pitchFamily="2" charset="0"/>
              </a:rPr>
              <a:t>Assume a node can have a maximum of k children</a:t>
            </a:r>
            <a:endParaRPr lang="en-SG" sz="1800" dirty="0">
              <a:solidFill>
                <a:schemeClr val="bg1"/>
              </a:solidFill>
              <a:latin typeface="Montserrat SemiBold" pitchFamily="2" charset="0"/>
            </a:endParaRPr>
          </a:p>
        </p:txBody>
      </p:sp>
      <p:sp>
        <p:nvSpPr>
          <p:cNvPr id="17" name="TextBox 16">
            <a:extLst>
              <a:ext uri="{FF2B5EF4-FFF2-40B4-BE49-F238E27FC236}">
                <a16:creationId xmlns:a16="http://schemas.microsoft.com/office/drawing/2014/main" id="{77193A84-0F2C-80BC-111D-CBC9006A9A3E}"/>
              </a:ext>
            </a:extLst>
          </p:cNvPr>
          <p:cNvSpPr txBox="1"/>
          <p:nvPr/>
        </p:nvSpPr>
        <p:spPr>
          <a:xfrm>
            <a:off x="714000" y="1840230"/>
            <a:ext cx="3050835" cy="369332"/>
          </a:xfrm>
          <a:prstGeom prst="rect">
            <a:avLst/>
          </a:prstGeom>
          <a:noFill/>
        </p:spPr>
        <p:txBody>
          <a:bodyPr wrap="none" rtlCol="0">
            <a:spAutoFit/>
          </a:bodyPr>
          <a:lstStyle/>
          <a:p>
            <a:r>
              <a:rPr lang="en-US" sz="1800" dirty="0">
                <a:solidFill>
                  <a:schemeClr val="bg1"/>
                </a:solidFill>
                <a:latin typeface="Montserrat SemiBold" pitchFamily="2" charset="0"/>
              </a:rPr>
              <a:t>Runtime: Sum of k log k</a:t>
            </a:r>
            <a:endParaRPr lang="en-SG" sz="1800" dirty="0">
              <a:solidFill>
                <a:schemeClr val="bg1"/>
              </a:solidFill>
              <a:latin typeface="Montserrat SemiBold" pitchFamily="2" charset="0"/>
            </a:endParaRPr>
          </a:p>
        </p:txBody>
      </p:sp>
      <p:sp>
        <p:nvSpPr>
          <p:cNvPr id="18" name="TextBox 17">
            <a:extLst>
              <a:ext uri="{FF2B5EF4-FFF2-40B4-BE49-F238E27FC236}">
                <a16:creationId xmlns:a16="http://schemas.microsoft.com/office/drawing/2014/main" id="{9D3AA273-0877-DBF5-77C6-A9D9E64C886C}"/>
              </a:ext>
            </a:extLst>
          </p:cNvPr>
          <p:cNvSpPr txBox="1"/>
          <p:nvPr/>
        </p:nvSpPr>
        <p:spPr>
          <a:xfrm>
            <a:off x="3640080" y="1840230"/>
            <a:ext cx="2105063" cy="369332"/>
          </a:xfrm>
          <a:prstGeom prst="rect">
            <a:avLst/>
          </a:prstGeom>
          <a:noFill/>
        </p:spPr>
        <p:txBody>
          <a:bodyPr wrap="none" rtlCol="0">
            <a:spAutoFit/>
          </a:bodyPr>
          <a:lstStyle/>
          <a:p>
            <a:r>
              <a:rPr lang="en-US" sz="1800" dirty="0">
                <a:solidFill>
                  <a:schemeClr val="bg1"/>
                </a:solidFill>
                <a:latin typeface="Montserrat SemiBold" pitchFamily="2" charset="0"/>
              </a:rPr>
              <a:t>&lt; Sum of k log n</a:t>
            </a:r>
            <a:endParaRPr lang="en-SG" sz="1800" dirty="0">
              <a:solidFill>
                <a:schemeClr val="bg1"/>
              </a:solidFill>
              <a:latin typeface="Montserrat SemiBold" pitchFamily="2" charset="0"/>
            </a:endParaRPr>
          </a:p>
        </p:txBody>
      </p:sp>
      <p:sp>
        <p:nvSpPr>
          <p:cNvPr id="20" name="TextBox 19">
            <a:extLst>
              <a:ext uri="{FF2B5EF4-FFF2-40B4-BE49-F238E27FC236}">
                <a16:creationId xmlns:a16="http://schemas.microsoft.com/office/drawing/2014/main" id="{AEF8D402-2812-EBC5-8393-1EBB330ADC5D}"/>
              </a:ext>
            </a:extLst>
          </p:cNvPr>
          <p:cNvSpPr txBox="1"/>
          <p:nvPr/>
        </p:nvSpPr>
        <p:spPr>
          <a:xfrm>
            <a:off x="714000" y="2564607"/>
            <a:ext cx="2787943" cy="369332"/>
          </a:xfrm>
          <a:prstGeom prst="rect">
            <a:avLst/>
          </a:prstGeom>
          <a:noFill/>
        </p:spPr>
        <p:txBody>
          <a:bodyPr wrap="none" rtlCol="0">
            <a:spAutoFit/>
          </a:bodyPr>
          <a:lstStyle/>
          <a:p>
            <a:r>
              <a:rPr lang="en-US" sz="1800" dirty="0">
                <a:solidFill>
                  <a:schemeClr val="bg1"/>
                </a:solidFill>
                <a:latin typeface="Montserrat SemiBold" pitchFamily="2" charset="0"/>
              </a:rPr>
              <a:t>What is the sum of k?</a:t>
            </a:r>
            <a:endParaRPr lang="en-SG" sz="1800" dirty="0">
              <a:solidFill>
                <a:schemeClr val="bg1"/>
              </a:solidFill>
              <a:latin typeface="Montserrat SemiBold" pitchFamily="2" charset="0"/>
            </a:endParaRPr>
          </a:p>
        </p:txBody>
      </p:sp>
      <p:sp>
        <p:nvSpPr>
          <p:cNvPr id="21" name="TextBox 20">
            <a:extLst>
              <a:ext uri="{FF2B5EF4-FFF2-40B4-BE49-F238E27FC236}">
                <a16:creationId xmlns:a16="http://schemas.microsoft.com/office/drawing/2014/main" id="{21427D63-80E7-E728-99F7-2E4FA130CC80}"/>
              </a:ext>
            </a:extLst>
          </p:cNvPr>
          <p:cNvSpPr txBox="1"/>
          <p:nvPr/>
        </p:nvSpPr>
        <p:spPr>
          <a:xfrm>
            <a:off x="3764835" y="2564607"/>
            <a:ext cx="2858475" cy="369332"/>
          </a:xfrm>
          <a:prstGeom prst="rect">
            <a:avLst/>
          </a:prstGeom>
          <a:noFill/>
        </p:spPr>
        <p:txBody>
          <a:bodyPr wrap="none" rtlCol="0">
            <a:spAutoFit/>
          </a:bodyPr>
          <a:lstStyle/>
          <a:p>
            <a:r>
              <a:rPr lang="en-US" sz="1800" dirty="0">
                <a:solidFill>
                  <a:schemeClr val="bg1"/>
                </a:solidFill>
                <a:latin typeface="Montserrat SemiBold" pitchFamily="2" charset="0"/>
              </a:rPr>
              <a:t>n (because it is a tree)</a:t>
            </a:r>
            <a:endParaRPr lang="en-SG" sz="1800" dirty="0">
              <a:solidFill>
                <a:schemeClr val="bg1"/>
              </a:solidFill>
              <a:latin typeface="Montserrat SemiBold" pitchFamily="2" charset="0"/>
            </a:endParaRPr>
          </a:p>
        </p:txBody>
      </p:sp>
      <p:sp>
        <p:nvSpPr>
          <p:cNvPr id="22" name="TextBox 21">
            <a:extLst>
              <a:ext uri="{FF2B5EF4-FFF2-40B4-BE49-F238E27FC236}">
                <a16:creationId xmlns:a16="http://schemas.microsoft.com/office/drawing/2014/main" id="{FC2E5A0F-6208-9437-C0E8-D9C2A3D25654}"/>
              </a:ext>
            </a:extLst>
          </p:cNvPr>
          <p:cNvSpPr txBox="1"/>
          <p:nvPr/>
        </p:nvSpPr>
        <p:spPr>
          <a:xfrm>
            <a:off x="2046290" y="3166826"/>
            <a:ext cx="4063933" cy="1415772"/>
          </a:xfrm>
          <a:prstGeom prst="rect">
            <a:avLst/>
          </a:prstGeom>
          <a:noFill/>
        </p:spPr>
        <p:txBody>
          <a:bodyPr wrap="none" rtlCol="0">
            <a:spAutoFit/>
          </a:bodyPr>
          <a:lstStyle/>
          <a:p>
            <a:r>
              <a:rPr lang="en-US" sz="1800" dirty="0">
                <a:solidFill>
                  <a:schemeClr val="bg1"/>
                </a:solidFill>
                <a:latin typeface="Montserrat SemiBold" pitchFamily="2" charset="0"/>
              </a:rPr>
              <a:t>Sum of k log n </a:t>
            </a:r>
          </a:p>
          <a:p>
            <a:r>
              <a:rPr lang="en-US" sz="1050" dirty="0">
                <a:solidFill>
                  <a:schemeClr val="bg1"/>
                </a:solidFill>
                <a:latin typeface="Montserrat SemiBold" pitchFamily="2" charset="0"/>
              </a:rPr>
              <a:t> </a:t>
            </a:r>
            <a:endParaRPr lang="en-US" sz="1000" dirty="0">
              <a:solidFill>
                <a:schemeClr val="bg1"/>
              </a:solidFill>
              <a:latin typeface="Montserrat SemiBold" pitchFamily="2" charset="0"/>
            </a:endParaRPr>
          </a:p>
          <a:p>
            <a:r>
              <a:rPr lang="en-US" sz="1800" dirty="0">
                <a:solidFill>
                  <a:schemeClr val="bg1"/>
                </a:solidFill>
                <a:latin typeface="Montserrat SemiBold" pitchFamily="2" charset="0"/>
              </a:rPr>
              <a:t>= k</a:t>
            </a:r>
            <a:r>
              <a:rPr lang="en-US" sz="1800" baseline="-25000" dirty="0">
                <a:solidFill>
                  <a:schemeClr val="bg1"/>
                </a:solidFill>
                <a:latin typeface="Montserrat SemiBold" pitchFamily="2" charset="0"/>
              </a:rPr>
              <a:t>1</a:t>
            </a:r>
            <a:r>
              <a:rPr lang="en-US" sz="1800" dirty="0">
                <a:solidFill>
                  <a:schemeClr val="bg1"/>
                </a:solidFill>
                <a:latin typeface="Montserrat SemiBold" pitchFamily="2" charset="0"/>
              </a:rPr>
              <a:t> log n + k</a:t>
            </a:r>
            <a:r>
              <a:rPr lang="en-US" sz="1800" baseline="-25000" dirty="0">
                <a:solidFill>
                  <a:schemeClr val="bg1"/>
                </a:solidFill>
                <a:latin typeface="Montserrat SemiBold" pitchFamily="2" charset="0"/>
              </a:rPr>
              <a:t>2 </a:t>
            </a:r>
            <a:r>
              <a:rPr lang="en-US" sz="1800" dirty="0">
                <a:solidFill>
                  <a:schemeClr val="bg1"/>
                </a:solidFill>
                <a:latin typeface="Montserrat SemiBold" pitchFamily="2" charset="0"/>
              </a:rPr>
              <a:t> log n + k</a:t>
            </a:r>
            <a:r>
              <a:rPr lang="en-US" sz="1800" baseline="-25000" dirty="0">
                <a:solidFill>
                  <a:schemeClr val="bg1"/>
                </a:solidFill>
                <a:latin typeface="Montserrat SemiBold" pitchFamily="2" charset="0"/>
              </a:rPr>
              <a:t>3</a:t>
            </a:r>
            <a:r>
              <a:rPr lang="en-US" sz="1800" dirty="0">
                <a:solidFill>
                  <a:schemeClr val="bg1"/>
                </a:solidFill>
                <a:latin typeface="Montserrat SemiBold" pitchFamily="2" charset="0"/>
              </a:rPr>
              <a:t> log n + …</a:t>
            </a:r>
          </a:p>
          <a:p>
            <a:r>
              <a:rPr lang="en-US" sz="1800" dirty="0">
                <a:solidFill>
                  <a:schemeClr val="bg1"/>
                </a:solidFill>
                <a:latin typeface="Montserrat SemiBold" pitchFamily="2" charset="0"/>
              </a:rPr>
              <a:t>= (k</a:t>
            </a:r>
            <a:r>
              <a:rPr lang="en-US" sz="1800" baseline="-25000" dirty="0">
                <a:solidFill>
                  <a:schemeClr val="bg1"/>
                </a:solidFill>
                <a:latin typeface="Montserrat SemiBold" pitchFamily="2" charset="0"/>
              </a:rPr>
              <a:t>1</a:t>
            </a:r>
            <a:r>
              <a:rPr lang="en-US" sz="1800" dirty="0">
                <a:solidFill>
                  <a:schemeClr val="bg1"/>
                </a:solidFill>
                <a:latin typeface="Montserrat SemiBold" pitchFamily="2" charset="0"/>
              </a:rPr>
              <a:t> + k</a:t>
            </a:r>
            <a:r>
              <a:rPr lang="en-US" sz="1800" baseline="-25000" dirty="0">
                <a:solidFill>
                  <a:schemeClr val="bg1"/>
                </a:solidFill>
                <a:latin typeface="Montserrat SemiBold" pitchFamily="2" charset="0"/>
              </a:rPr>
              <a:t>2</a:t>
            </a:r>
            <a:r>
              <a:rPr lang="en-US" sz="1800" dirty="0">
                <a:solidFill>
                  <a:schemeClr val="bg1"/>
                </a:solidFill>
                <a:latin typeface="Montserrat SemiBold" pitchFamily="2" charset="0"/>
              </a:rPr>
              <a:t> + k</a:t>
            </a:r>
            <a:r>
              <a:rPr lang="en-US" sz="1800" baseline="-25000" dirty="0">
                <a:solidFill>
                  <a:schemeClr val="bg1"/>
                </a:solidFill>
                <a:latin typeface="Montserrat SemiBold" pitchFamily="2" charset="0"/>
              </a:rPr>
              <a:t>3</a:t>
            </a:r>
            <a:r>
              <a:rPr lang="en-US" sz="1800" dirty="0">
                <a:solidFill>
                  <a:schemeClr val="bg1"/>
                </a:solidFill>
                <a:latin typeface="Montserrat SemiBold" pitchFamily="2" charset="0"/>
              </a:rPr>
              <a:t> + …) log n</a:t>
            </a:r>
          </a:p>
          <a:p>
            <a:r>
              <a:rPr lang="en-US" sz="1800" dirty="0">
                <a:solidFill>
                  <a:schemeClr val="bg1"/>
                </a:solidFill>
                <a:latin typeface="Montserrat SemiBold" pitchFamily="2" charset="0"/>
              </a:rPr>
              <a:t>= n log n</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43264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3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3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3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3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fade">
                                      <p:cBhvr>
                                        <p:cTn id="27" dur="300"/>
                                        <p:tgtEl>
                                          <p:spTgt spid="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fade">
                                      <p:cBhvr>
                                        <p:cTn id="32" dur="300"/>
                                        <p:tgtEl>
                                          <p:spTgt spid="2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xEl>
                                              <p:pRg st="3" end="3"/>
                                            </p:txEl>
                                          </p:spTgt>
                                        </p:tgtEl>
                                        <p:attrNameLst>
                                          <p:attrName>style.visibility</p:attrName>
                                        </p:attrNameLst>
                                      </p:cBhvr>
                                      <p:to>
                                        <p:strVal val="visible"/>
                                      </p:to>
                                    </p:set>
                                    <p:animEffect transition="in" filter="fade">
                                      <p:cBhvr>
                                        <p:cTn id="37" dur="300"/>
                                        <p:tgtEl>
                                          <p:spTgt spid="2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xEl>
                                              <p:pRg st="4" end="4"/>
                                            </p:txEl>
                                          </p:spTgt>
                                        </p:tgtEl>
                                        <p:attrNameLst>
                                          <p:attrName>style.visibility</p:attrName>
                                        </p:attrNameLst>
                                      </p:cBhvr>
                                      <p:to>
                                        <p:strVal val="visible"/>
                                      </p:to>
                                    </p:set>
                                    <p:animEffect transition="in" filter="fade">
                                      <p:cBhvr>
                                        <p:cTn id="42" dur="3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P spid="22"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167</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892041A6-7BD8-1F98-D009-8303DC3ACA45}"/>
              </a:ext>
            </a:extLst>
          </p:cNvPr>
          <p:cNvCxnSpPr>
            <a:cxnSpLocks/>
            <a:stCxn id="23" idx="4"/>
            <a:endCxn id="33" idx="7"/>
          </p:cNvCxnSpPr>
          <p:nvPr/>
        </p:nvCxnSpPr>
        <p:spPr>
          <a:xfrm flipH="1">
            <a:off x="5532077" y="2328526"/>
            <a:ext cx="497865" cy="5613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7979E02-A1B8-A584-5BFC-368D99B87D5C}"/>
              </a:ext>
            </a:extLst>
          </p:cNvPr>
          <p:cNvPicPr>
            <a:picLocks noChangeAspect="1"/>
          </p:cNvPicPr>
          <p:nvPr/>
        </p:nvPicPr>
        <p:blipFill rotWithShape="1">
          <a:blip r:embed="rId3"/>
          <a:srcRect l="76" t="4007" r="13025"/>
          <a:stretch/>
        </p:blipFill>
        <p:spPr>
          <a:xfrm>
            <a:off x="1476230" y="305089"/>
            <a:ext cx="1390485" cy="1221416"/>
          </a:xfrm>
          <a:prstGeom prst="rect">
            <a:avLst/>
          </a:prstGeom>
        </p:spPr>
      </p:pic>
    </p:spTree>
    <p:extLst>
      <p:ext uri="{BB962C8B-B14F-4D97-AF65-F5344CB8AC3E}">
        <p14:creationId xmlns:p14="http://schemas.microsoft.com/office/powerpoint/2010/main" val="2748193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168</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892041A6-7BD8-1F98-D009-8303DC3ACA45}"/>
              </a:ext>
            </a:extLst>
          </p:cNvPr>
          <p:cNvCxnSpPr>
            <a:cxnSpLocks/>
            <a:stCxn id="23" idx="4"/>
            <a:endCxn id="33" idx="7"/>
          </p:cNvCxnSpPr>
          <p:nvPr/>
        </p:nvCxnSpPr>
        <p:spPr>
          <a:xfrm flipH="1">
            <a:off x="5532077" y="2328526"/>
            <a:ext cx="497865" cy="5613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278182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There exist a UNIQUE path between a virus and another</a:t>
            </a:r>
          </a:p>
        </p:txBody>
      </p:sp>
      <p:sp>
        <p:nvSpPr>
          <p:cNvPr id="3" name="Google Shape;336;p36">
            <a:extLst>
              <a:ext uri="{FF2B5EF4-FFF2-40B4-BE49-F238E27FC236}">
                <a16:creationId xmlns:a16="http://schemas.microsoft.com/office/drawing/2014/main" id="{A8400A82-DF1A-FEDE-77CD-0190E25CA2DF}"/>
              </a:ext>
            </a:extLst>
          </p:cNvPr>
          <p:cNvSpPr txBox="1">
            <a:spLocks/>
          </p:cNvSpPr>
          <p:nvPr/>
        </p:nvSpPr>
        <p:spPr>
          <a:xfrm>
            <a:off x="713999" y="4509552"/>
            <a:ext cx="416528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UNIQUE because it is a tree :)</a:t>
            </a:r>
          </a:p>
        </p:txBody>
      </p:sp>
    </p:spTree>
    <p:extLst>
      <p:ext uri="{BB962C8B-B14F-4D97-AF65-F5344CB8AC3E}">
        <p14:creationId xmlns:p14="http://schemas.microsoft.com/office/powerpoint/2010/main" val="681478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169</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892041A6-7BD8-1F98-D009-8303DC3ACA45}"/>
              </a:ext>
            </a:extLst>
          </p:cNvPr>
          <p:cNvCxnSpPr>
            <a:cxnSpLocks/>
            <a:stCxn id="23" idx="4"/>
            <a:endCxn id="33" idx="7"/>
          </p:cNvCxnSpPr>
          <p:nvPr/>
        </p:nvCxnSpPr>
        <p:spPr>
          <a:xfrm flipH="1">
            <a:off x="5532077" y="2328526"/>
            <a:ext cx="497865" cy="5613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We now need to know which part of the path is infected by who</a:t>
            </a:r>
          </a:p>
        </p:txBody>
      </p:sp>
    </p:spTree>
    <p:extLst>
      <p:ext uri="{BB962C8B-B14F-4D97-AF65-F5344CB8AC3E}">
        <p14:creationId xmlns:p14="http://schemas.microsoft.com/office/powerpoint/2010/main" val="3450971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Tree>
    <p:extLst>
      <p:ext uri="{BB962C8B-B14F-4D97-AF65-F5344CB8AC3E}">
        <p14:creationId xmlns:p14="http://schemas.microsoft.com/office/powerpoint/2010/main" val="416260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170</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892041A6-7BD8-1F98-D009-8303DC3ACA45}"/>
              </a:ext>
            </a:extLst>
          </p:cNvPr>
          <p:cNvCxnSpPr>
            <a:cxnSpLocks/>
            <a:stCxn id="23" idx="4"/>
            <a:endCxn id="33" idx="7"/>
          </p:cNvCxnSpPr>
          <p:nvPr/>
        </p:nvCxnSpPr>
        <p:spPr>
          <a:xfrm flipH="1">
            <a:off x="5532077" y="2328526"/>
            <a:ext cx="497865" cy="5613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We now need to know which part of the path is infected by who</a:t>
            </a:r>
          </a:p>
        </p:txBody>
      </p:sp>
      <p:sp>
        <p:nvSpPr>
          <p:cNvPr id="3" name="TextBox 2">
            <a:extLst>
              <a:ext uri="{FF2B5EF4-FFF2-40B4-BE49-F238E27FC236}">
                <a16:creationId xmlns:a16="http://schemas.microsoft.com/office/drawing/2014/main" id="{6517A7BF-66B6-EDCE-755B-653A5275CF44}"/>
              </a:ext>
            </a:extLst>
          </p:cNvPr>
          <p:cNvSpPr txBox="1"/>
          <p:nvPr/>
        </p:nvSpPr>
        <p:spPr>
          <a:xfrm>
            <a:off x="6832267" y="673245"/>
            <a:ext cx="1095172" cy="461665"/>
          </a:xfrm>
          <a:prstGeom prst="rect">
            <a:avLst/>
          </a:prstGeom>
          <a:solidFill>
            <a:schemeClr val="accent2"/>
          </a:solidFill>
        </p:spPr>
        <p:txBody>
          <a:bodyPr wrap="none" rtlCol="0">
            <a:spAutoFit/>
          </a:bodyPr>
          <a:lstStyle/>
          <a:p>
            <a:r>
              <a:rPr lang="en-US" sz="2400" dirty="0">
                <a:solidFill>
                  <a:schemeClr val="bg1"/>
                </a:solidFill>
                <a:latin typeface="Montserrat SemiBold" pitchFamily="2" charset="0"/>
              </a:rPr>
              <a:t>How?</a:t>
            </a:r>
            <a:endParaRPr lang="en-SG" sz="2400" dirty="0">
              <a:solidFill>
                <a:schemeClr val="bg1"/>
              </a:solidFill>
              <a:latin typeface="Montserrat SemiBold" pitchFamily="2" charset="0"/>
            </a:endParaRPr>
          </a:p>
        </p:txBody>
      </p:sp>
      <p:pic>
        <p:nvPicPr>
          <p:cNvPr id="9" name="Picture 8">
            <a:extLst>
              <a:ext uri="{FF2B5EF4-FFF2-40B4-BE49-F238E27FC236}">
                <a16:creationId xmlns:a16="http://schemas.microsoft.com/office/drawing/2014/main" id="{76EE2802-34FF-92B0-4BEB-7D0B377DDE02}"/>
              </a:ext>
            </a:extLst>
          </p:cNvPr>
          <p:cNvPicPr>
            <a:picLocks noChangeAspect="1"/>
          </p:cNvPicPr>
          <p:nvPr/>
        </p:nvPicPr>
        <p:blipFill rotWithShape="1">
          <a:blip r:embed="rId3"/>
          <a:srcRect l="76" t="4007" r="13025"/>
          <a:stretch/>
        </p:blipFill>
        <p:spPr>
          <a:xfrm>
            <a:off x="5834291" y="258278"/>
            <a:ext cx="997976" cy="876632"/>
          </a:xfrm>
          <a:prstGeom prst="rect">
            <a:avLst/>
          </a:prstGeom>
        </p:spPr>
      </p:pic>
    </p:spTree>
    <p:extLst>
      <p:ext uri="{BB962C8B-B14F-4D97-AF65-F5344CB8AC3E}">
        <p14:creationId xmlns:p14="http://schemas.microsoft.com/office/powerpoint/2010/main" val="350226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1">
            <a:extLst>
              <a:ext uri="{FF2B5EF4-FFF2-40B4-BE49-F238E27FC236}">
                <a16:creationId xmlns:a16="http://schemas.microsoft.com/office/drawing/2014/main" id="{897C65F3-B3F9-0912-ED0C-DB71AF035C21}"/>
              </a:ext>
            </a:extLst>
          </p:cNvPr>
          <p:cNvSpPr/>
          <p:nvPr/>
        </p:nvSpPr>
        <p:spPr>
          <a:xfrm>
            <a:off x="1619250" y="2308860"/>
            <a:ext cx="1166622" cy="262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Every day, every person can meet with at most one friend. When these two people meet, if exactly one of them has the flu, it will be transmitted to the other. </a:t>
            </a:r>
          </a:p>
          <a:p>
            <a:endParaRPr lang="en-US" sz="1600" dirty="0">
              <a:latin typeface="Montserrat SemiBold" pitchFamily="2" charset="0"/>
            </a:endParaRPr>
          </a:p>
          <a:p>
            <a:r>
              <a:rPr lang="en-US" sz="1600" dirty="0">
                <a:latin typeface="Montserrat SemiBold" pitchFamily="2" charset="0"/>
              </a:rPr>
              <a:t>Give an O(n log</a:t>
            </a:r>
            <a:r>
              <a:rPr lang="en-US" sz="1600" baseline="30000" dirty="0">
                <a:latin typeface="Montserrat SemiBold" pitchFamily="2" charset="0"/>
              </a:rPr>
              <a:t>2</a:t>
            </a:r>
            <a:r>
              <a:rPr lang="en-US" sz="1600" dirty="0">
                <a:latin typeface="Montserrat SemiBold" pitchFamily="2" charset="0"/>
              </a:rPr>
              <a:t> n) algorithm to determine the minimum possible number of days before it is possible that everyone has the flu.</a:t>
            </a:r>
          </a:p>
        </p:txBody>
      </p:sp>
    </p:spTree>
    <p:extLst>
      <p:ext uri="{BB962C8B-B14F-4D97-AF65-F5344CB8AC3E}">
        <p14:creationId xmlns:p14="http://schemas.microsoft.com/office/powerpoint/2010/main" val="419971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1">
            <a:extLst>
              <a:ext uri="{FF2B5EF4-FFF2-40B4-BE49-F238E27FC236}">
                <a16:creationId xmlns:a16="http://schemas.microsoft.com/office/drawing/2014/main" id="{897C65F3-B3F9-0912-ED0C-DB71AF035C21}"/>
              </a:ext>
            </a:extLst>
          </p:cNvPr>
          <p:cNvSpPr/>
          <p:nvPr/>
        </p:nvSpPr>
        <p:spPr>
          <a:xfrm>
            <a:off x="1619250" y="2308860"/>
            <a:ext cx="1166622" cy="262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US" sz="2600" dirty="0"/>
              <a:t>7. Gone Viral</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Every day, every person can meet with at most one friend. When these two people meet, if exactly one of them has the flu, it will be transmitted to the other. </a:t>
            </a:r>
          </a:p>
          <a:p>
            <a:endParaRPr lang="en-US" sz="1600" dirty="0">
              <a:latin typeface="Montserrat SemiBold" pitchFamily="2" charset="0"/>
            </a:endParaRPr>
          </a:p>
          <a:p>
            <a:r>
              <a:rPr lang="en-US" sz="1600" dirty="0">
                <a:latin typeface="Montserrat SemiBold" pitchFamily="2" charset="0"/>
              </a:rPr>
              <a:t>Give an O(n log</a:t>
            </a:r>
            <a:r>
              <a:rPr lang="en-US" sz="1600" baseline="30000" dirty="0">
                <a:latin typeface="Montserrat SemiBold" pitchFamily="2" charset="0"/>
              </a:rPr>
              <a:t>2</a:t>
            </a:r>
            <a:r>
              <a:rPr lang="en-US" sz="1600" dirty="0">
                <a:latin typeface="Montserrat SemiBold" pitchFamily="2" charset="0"/>
              </a:rPr>
              <a:t> n) algorithm to determine the minimum possible number of days before it is possible that everyone has the flu.</a:t>
            </a:r>
          </a:p>
        </p:txBody>
      </p:sp>
      <p:sp>
        <p:nvSpPr>
          <p:cNvPr id="3" name="TextBox 2">
            <a:extLst>
              <a:ext uri="{FF2B5EF4-FFF2-40B4-BE49-F238E27FC236}">
                <a16:creationId xmlns:a16="http://schemas.microsoft.com/office/drawing/2014/main" id="{C2F1DD4E-09C4-08D1-C20E-F9ABDB12C8FC}"/>
              </a:ext>
            </a:extLst>
          </p:cNvPr>
          <p:cNvSpPr txBox="1"/>
          <p:nvPr/>
        </p:nvSpPr>
        <p:spPr>
          <a:xfrm>
            <a:off x="1813162" y="3168620"/>
            <a:ext cx="5514975" cy="461665"/>
          </a:xfrm>
          <a:prstGeom prst="rect">
            <a:avLst/>
          </a:prstGeom>
          <a:noFill/>
        </p:spPr>
        <p:txBody>
          <a:bodyPr wrap="square" rtlCol="0">
            <a:spAutoFit/>
          </a:bodyPr>
          <a:lstStyle/>
          <a:p>
            <a:r>
              <a:rPr lang="en-US" sz="2400" dirty="0">
                <a:solidFill>
                  <a:schemeClr val="bg1"/>
                </a:solidFill>
                <a:latin typeface="Montserrat SemiBold" pitchFamily="2" charset="0"/>
              </a:rPr>
              <a:t>n log</a:t>
            </a:r>
            <a:r>
              <a:rPr lang="en-US" sz="2400" baseline="30000" dirty="0">
                <a:solidFill>
                  <a:schemeClr val="bg1"/>
                </a:solidFill>
                <a:latin typeface="Montserrat SemiBold" pitchFamily="2" charset="0"/>
              </a:rPr>
              <a:t>2</a:t>
            </a:r>
            <a:r>
              <a:rPr lang="en-US" sz="2400" dirty="0">
                <a:solidFill>
                  <a:schemeClr val="bg1"/>
                </a:solidFill>
                <a:latin typeface="Montserrat SemiBold" pitchFamily="2" charset="0"/>
              </a:rPr>
              <a:t> n   =   n log n   x   log n</a:t>
            </a:r>
            <a:endParaRPr lang="en-SG" sz="2400" dirty="0">
              <a:solidFill>
                <a:schemeClr val="bg1"/>
              </a:solidFill>
              <a:latin typeface="Montserrat SemiBold" pitchFamily="2" charset="0"/>
            </a:endParaRPr>
          </a:p>
        </p:txBody>
      </p:sp>
      <p:cxnSp>
        <p:nvCxnSpPr>
          <p:cNvPr id="5" name="Straight Connector 4">
            <a:extLst>
              <a:ext uri="{FF2B5EF4-FFF2-40B4-BE49-F238E27FC236}">
                <a16:creationId xmlns:a16="http://schemas.microsoft.com/office/drawing/2014/main" id="{9949C952-1440-B5B6-7912-7FC68053B052}"/>
              </a:ext>
            </a:extLst>
          </p:cNvPr>
          <p:cNvCxnSpPr/>
          <p:nvPr/>
        </p:nvCxnSpPr>
        <p:spPr>
          <a:xfrm>
            <a:off x="3712464" y="3630285"/>
            <a:ext cx="123139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Google Shape;336;p36">
            <a:extLst>
              <a:ext uri="{FF2B5EF4-FFF2-40B4-BE49-F238E27FC236}">
                <a16:creationId xmlns:a16="http://schemas.microsoft.com/office/drawing/2014/main" id="{21675069-12AA-5B67-A29E-A332606FE7CA}"/>
              </a:ext>
            </a:extLst>
          </p:cNvPr>
          <p:cNvSpPr txBox="1">
            <a:spLocks/>
          </p:cNvSpPr>
          <p:nvPr/>
        </p:nvSpPr>
        <p:spPr>
          <a:xfrm>
            <a:off x="3639090" y="3663560"/>
            <a:ext cx="149983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Check days in each tree</a:t>
            </a:r>
          </a:p>
        </p:txBody>
      </p:sp>
      <p:cxnSp>
        <p:nvCxnSpPr>
          <p:cNvPr id="8" name="Straight Connector 7">
            <a:extLst>
              <a:ext uri="{FF2B5EF4-FFF2-40B4-BE49-F238E27FC236}">
                <a16:creationId xmlns:a16="http://schemas.microsoft.com/office/drawing/2014/main" id="{6E20E5B4-73D0-DE69-BE76-8ED2503FA89F}"/>
              </a:ext>
            </a:extLst>
          </p:cNvPr>
          <p:cNvCxnSpPr>
            <a:cxnSpLocks/>
          </p:cNvCxnSpPr>
          <p:nvPr/>
        </p:nvCxnSpPr>
        <p:spPr>
          <a:xfrm>
            <a:off x="5474430" y="3630285"/>
            <a:ext cx="920274"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Google Shape;336;p36">
            <a:extLst>
              <a:ext uri="{FF2B5EF4-FFF2-40B4-BE49-F238E27FC236}">
                <a16:creationId xmlns:a16="http://schemas.microsoft.com/office/drawing/2014/main" id="{BA30B1CC-C48E-52E2-A443-D8CC3DE7C678}"/>
              </a:ext>
            </a:extLst>
          </p:cNvPr>
          <p:cNvSpPr txBox="1">
            <a:spLocks/>
          </p:cNvSpPr>
          <p:nvPr/>
        </p:nvSpPr>
        <p:spPr>
          <a:xfrm>
            <a:off x="5638800" y="3663560"/>
            <a:ext cx="57934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a:t>
            </a:r>
          </a:p>
        </p:txBody>
      </p:sp>
    </p:spTree>
    <p:extLst>
      <p:ext uri="{BB962C8B-B14F-4D97-AF65-F5344CB8AC3E}">
        <p14:creationId xmlns:p14="http://schemas.microsoft.com/office/powerpoint/2010/main" val="332769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173</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Connector 30">
            <a:extLst>
              <a:ext uri="{FF2B5EF4-FFF2-40B4-BE49-F238E27FC236}">
                <a16:creationId xmlns:a16="http://schemas.microsoft.com/office/drawing/2014/main" id="{892041A6-7BD8-1F98-D009-8303DC3ACA45}"/>
              </a:ext>
            </a:extLst>
          </p:cNvPr>
          <p:cNvCxnSpPr>
            <a:cxnSpLocks/>
            <a:stCxn id="23" idx="4"/>
            <a:endCxn id="33" idx="7"/>
          </p:cNvCxnSpPr>
          <p:nvPr/>
        </p:nvCxnSpPr>
        <p:spPr>
          <a:xfrm flipH="1">
            <a:off x="5532077" y="2328526"/>
            <a:ext cx="497865" cy="56130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Tree>
    <p:extLst>
      <p:ext uri="{BB962C8B-B14F-4D97-AF65-F5344CB8AC3E}">
        <p14:creationId xmlns:p14="http://schemas.microsoft.com/office/powerpoint/2010/main" val="295530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174</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Cut off in the middle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45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175</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50996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the days in each subtree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23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176</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50996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the days in each subtree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280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177</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50996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the days in each subtree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037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178</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50996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the days in each subtree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26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179</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50996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the days in each subtree</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787882" y="2153839"/>
            <a:ext cx="894588" cy="197090"/>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6377414" y="1796999"/>
            <a:ext cx="894588" cy="197090"/>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46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 starting from any node</a:t>
            </a:r>
          </a:p>
        </p:txBody>
      </p:sp>
    </p:spTree>
    <p:extLst>
      <p:ext uri="{BB962C8B-B14F-4D97-AF65-F5344CB8AC3E}">
        <p14:creationId xmlns:p14="http://schemas.microsoft.com/office/powerpoint/2010/main" val="211364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180</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EBA782-1312-7F7F-AE6C-399298FF2735}"/>
              </a:ext>
            </a:extLst>
          </p:cNvPr>
          <p:cNvCxnSpPr>
            <a:stCxn id="22" idx="5"/>
            <a:endCxn id="23" idx="1"/>
          </p:cNvCxnSpPr>
          <p:nvPr/>
        </p:nvCxnSpPr>
        <p:spPr>
          <a:xfrm>
            <a:off x="5517553" y="1317465"/>
            <a:ext cx="329834" cy="57033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8521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Recurse: Cut closer to tree w/ higher days</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537929" y="1435095"/>
            <a:ext cx="575164" cy="635259"/>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5607694" y="418039"/>
            <a:ext cx="584330" cy="468082"/>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FB3C82B-F32F-FE6A-413E-D31097F19D78}"/>
              </a:ext>
            </a:extLst>
          </p:cNvPr>
          <p:cNvCxnSpPr>
            <a:cxnSpLocks/>
          </p:cNvCxnSpPr>
          <p:nvPr/>
        </p:nvCxnSpPr>
        <p:spPr>
          <a:xfrm flipH="1">
            <a:off x="5532077" y="2328526"/>
            <a:ext cx="497865" cy="56130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99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181</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8521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Recurse: Cut closer to tree w/ higher days</a:t>
            </a:r>
          </a:p>
        </p:txBody>
      </p:sp>
      <p:cxnSp>
        <p:nvCxnSpPr>
          <p:cNvPr id="5" name="Straight Connector 4">
            <a:extLst>
              <a:ext uri="{FF2B5EF4-FFF2-40B4-BE49-F238E27FC236}">
                <a16:creationId xmlns:a16="http://schemas.microsoft.com/office/drawing/2014/main" id="{35F70DC6-9876-B78C-5B5E-1E2FC72063D5}"/>
              </a:ext>
            </a:extLst>
          </p:cNvPr>
          <p:cNvCxnSpPr>
            <a:cxnSpLocks/>
          </p:cNvCxnSpPr>
          <p:nvPr/>
        </p:nvCxnSpPr>
        <p:spPr>
          <a:xfrm flipV="1">
            <a:off x="4537929" y="1435095"/>
            <a:ext cx="575164" cy="635259"/>
          </a:xfrm>
          <a:prstGeom prst="line">
            <a:avLst/>
          </a:prstGeom>
          <a:ln w="76200">
            <a:solidFill>
              <a:schemeClr val="tx1">
                <a:lumMod val="10000"/>
                <a:lumOff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B6F1EB-3744-8D5B-6C4A-CD19F434E714}"/>
              </a:ext>
            </a:extLst>
          </p:cNvPr>
          <p:cNvCxnSpPr>
            <a:cxnSpLocks/>
          </p:cNvCxnSpPr>
          <p:nvPr/>
        </p:nvCxnSpPr>
        <p:spPr>
          <a:xfrm flipV="1">
            <a:off x="5607694" y="418039"/>
            <a:ext cx="584330" cy="468082"/>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FB3C82B-F32F-FE6A-413E-D31097F19D78}"/>
              </a:ext>
            </a:extLst>
          </p:cNvPr>
          <p:cNvCxnSpPr>
            <a:cxnSpLocks/>
          </p:cNvCxnSpPr>
          <p:nvPr/>
        </p:nvCxnSpPr>
        <p:spPr>
          <a:xfrm flipH="1">
            <a:off x="5532077" y="2328526"/>
            <a:ext cx="497865" cy="5613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4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182</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a:stCxn id="34" idx="1"/>
            <a:endCxn id="33" idx="4"/>
          </p:cNvCxnSpPr>
          <p:nvPr/>
        </p:nvCxnSpPr>
        <p:spPr>
          <a:xfrm flipH="1" flipV="1">
            <a:off x="5349522" y="3330556"/>
            <a:ext cx="150393" cy="7047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8521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Recurse: Cut closer to tree w/ higher days</a:t>
            </a:r>
          </a:p>
        </p:txBody>
      </p:sp>
      <p:cxnSp>
        <p:nvCxnSpPr>
          <p:cNvPr id="4" name="Straight Connector 3">
            <a:extLst>
              <a:ext uri="{FF2B5EF4-FFF2-40B4-BE49-F238E27FC236}">
                <a16:creationId xmlns:a16="http://schemas.microsoft.com/office/drawing/2014/main" id="{8FB3C82B-F32F-FE6A-413E-D31097F19D78}"/>
              </a:ext>
            </a:extLst>
          </p:cNvPr>
          <p:cNvCxnSpPr>
            <a:cxnSpLocks/>
          </p:cNvCxnSpPr>
          <p:nvPr/>
        </p:nvCxnSpPr>
        <p:spPr>
          <a:xfrm flipH="1">
            <a:off x="5532077" y="2328526"/>
            <a:ext cx="497865" cy="5613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969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183</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p:cNvCxnSpPr>
          <p:nvPr/>
        </p:nvCxnSpPr>
        <p:spPr>
          <a:xfrm flipH="1" flipV="1">
            <a:off x="5349101" y="3330556"/>
            <a:ext cx="150393" cy="70479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8521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Recurse: Cut closer to tree w/ higher days</a:t>
            </a:r>
          </a:p>
        </p:txBody>
      </p:sp>
      <p:cxnSp>
        <p:nvCxnSpPr>
          <p:cNvPr id="4" name="Straight Connector 3">
            <a:extLst>
              <a:ext uri="{FF2B5EF4-FFF2-40B4-BE49-F238E27FC236}">
                <a16:creationId xmlns:a16="http://schemas.microsoft.com/office/drawing/2014/main" id="{8FB3C82B-F32F-FE6A-413E-D31097F19D78}"/>
              </a:ext>
            </a:extLst>
          </p:cNvPr>
          <p:cNvCxnSpPr>
            <a:cxnSpLocks/>
          </p:cNvCxnSpPr>
          <p:nvPr/>
        </p:nvCxnSpPr>
        <p:spPr>
          <a:xfrm flipH="1">
            <a:off x="5532077" y="2328526"/>
            <a:ext cx="497865" cy="5613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3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B3E57-ED17-E574-219D-FEF1368C612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184</a:t>
            </a:fld>
            <a:endParaRPr lang="en"/>
          </a:p>
        </p:txBody>
      </p:sp>
      <p:pic>
        <p:nvPicPr>
          <p:cNvPr id="17" name="Picture 2">
            <a:extLst>
              <a:ext uri="{FF2B5EF4-FFF2-40B4-BE49-F238E27FC236}">
                <a16:creationId xmlns:a16="http://schemas.microsoft.com/office/drawing/2014/main" id="{C445CE99-4580-C265-3D82-E595C8D3B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06" y="1790700"/>
            <a:ext cx="1562100" cy="15621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361AA61E-B25D-3932-3ABD-1C57CF7C9E9A}"/>
              </a:ext>
            </a:extLst>
          </p:cNvPr>
          <p:cNvSpPr/>
          <p:nvPr/>
        </p:nvSpPr>
        <p:spPr>
          <a:xfrm>
            <a:off x="959886" y="177285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C</a:t>
            </a:r>
            <a:endParaRPr lang="en-SG" sz="2000" dirty="0">
              <a:latin typeface="Montserrat ExtraBold" pitchFamily="2" charset="0"/>
            </a:endParaRPr>
          </a:p>
        </p:txBody>
      </p:sp>
      <p:sp>
        <p:nvSpPr>
          <p:cNvPr id="19" name="Oval 18">
            <a:extLst>
              <a:ext uri="{FF2B5EF4-FFF2-40B4-BE49-F238E27FC236}">
                <a16:creationId xmlns:a16="http://schemas.microsoft.com/office/drawing/2014/main" id="{C8FB695D-804A-D55B-D1AB-1C730F83553B}"/>
              </a:ext>
            </a:extLst>
          </p:cNvPr>
          <p:cNvSpPr/>
          <p:nvPr/>
        </p:nvSpPr>
        <p:spPr>
          <a:xfrm>
            <a:off x="2172990"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B</a:t>
            </a:r>
            <a:endParaRPr lang="en-SG" sz="2000" dirty="0">
              <a:latin typeface="Montserrat ExtraBold" pitchFamily="2" charset="0"/>
            </a:endParaRPr>
          </a:p>
        </p:txBody>
      </p:sp>
      <p:sp>
        <p:nvSpPr>
          <p:cNvPr id="20" name="Oval 19">
            <a:extLst>
              <a:ext uri="{FF2B5EF4-FFF2-40B4-BE49-F238E27FC236}">
                <a16:creationId xmlns:a16="http://schemas.microsoft.com/office/drawing/2014/main" id="{3F2F4452-DA35-4F95-DF10-5E72184865FA}"/>
              </a:ext>
            </a:extLst>
          </p:cNvPr>
          <p:cNvSpPr/>
          <p:nvPr/>
        </p:nvSpPr>
        <p:spPr>
          <a:xfrm>
            <a:off x="3495822" y="3845490"/>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E</a:t>
            </a:r>
            <a:endParaRPr lang="en-SG" sz="2000" dirty="0">
              <a:latin typeface="Montserrat ExtraBold" pitchFamily="2" charset="0"/>
            </a:endParaRPr>
          </a:p>
        </p:txBody>
      </p:sp>
      <p:sp>
        <p:nvSpPr>
          <p:cNvPr id="21" name="Oval 20">
            <a:extLst>
              <a:ext uri="{FF2B5EF4-FFF2-40B4-BE49-F238E27FC236}">
                <a16:creationId xmlns:a16="http://schemas.microsoft.com/office/drawing/2014/main" id="{532DD1FC-236F-6B0A-02D6-0B780A7F2087}"/>
              </a:ext>
            </a:extLst>
          </p:cNvPr>
          <p:cNvSpPr/>
          <p:nvPr/>
        </p:nvSpPr>
        <p:spPr>
          <a:xfrm>
            <a:off x="3753994"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A</a:t>
            </a:r>
            <a:endParaRPr lang="en-SG" sz="2000" dirty="0">
              <a:latin typeface="Montserrat ExtraBold" pitchFamily="2" charset="0"/>
            </a:endParaRPr>
          </a:p>
        </p:txBody>
      </p:sp>
      <p:sp>
        <p:nvSpPr>
          <p:cNvPr id="22" name="Oval 21">
            <a:extLst>
              <a:ext uri="{FF2B5EF4-FFF2-40B4-BE49-F238E27FC236}">
                <a16:creationId xmlns:a16="http://schemas.microsoft.com/office/drawing/2014/main" id="{CF4678C3-6637-E924-B673-7BC2138A34AA}"/>
              </a:ext>
            </a:extLst>
          </p:cNvPr>
          <p:cNvSpPr/>
          <p:nvPr/>
        </p:nvSpPr>
        <p:spPr>
          <a:xfrm>
            <a:off x="5076826" y="876738"/>
            <a:ext cx="516344" cy="516344"/>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D</a:t>
            </a:r>
            <a:endParaRPr lang="en-SG" sz="2000" dirty="0">
              <a:latin typeface="Montserrat ExtraBold" pitchFamily="2" charset="0"/>
            </a:endParaRPr>
          </a:p>
        </p:txBody>
      </p:sp>
      <p:sp>
        <p:nvSpPr>
          <p:cNvPr id="23" name="Oval 22">
            <a:extLst>
              <a:ext uri="{FF2B5EF4-FFF2-40B4-BE49-F238E27FC236}">
                <a16:creationId xmlns:a16="http://schemas.microsoft.com/office/drawing/2014/main" id="{A1A9981D-24FA-76BB-6397-6F89CFF62801}"/>
              </a:ext>
            </a:extLst>
          </p:cNvPr>
          <p:cNvSpPr/>
          <p:nvPr/>
        </p:nvSpPr>
        <p:spPr>
          <a:xfrm>
            <a:off x="5771770" y="181218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F</a:t>
            </a:r>
            <a:endParaRPr lang="en-SG" sz="2000" dirty="0">
              <a:latin typeface="Montserrat ExtraBold" pitchFamily="2" charset="0"/>
            </a:endParaRPr>
          </a:p>
        </p:txBody>
      </p:sp>
      <p:cxnSp>
        <p:nvCxnSpPr>
          <p:cNvPr id="24" name="Straight Connector 23">
            <a:extLst>
              <a:ext uri="{FF2B5EF4-FFF2-40B4-BE49-F238E27FC236}">
                <a16:creationId xmlns:a16="http://schemas.microsoft.com/office/drawing/2014/main" id="{C45934EE-BEBA-6BC8-50CB-B3AF2BAE17FF}"/>
              </a:ext>
            </a:extLst>
          </p:cNvPr>
          <p:cNvCxnSpPr>
            <a:cxnSpLocks/>
            <a:endCxn id="21" idx="3"/>
          </p:cNvCxnSpPr>
          <p:nvPr/>
        </p:nvCxnSpPr>
        <p:spPr>
          <a:xfrm flipV="1">
            <a:off x="3428766" y="1317465"/>
            <a:ext cx="400845" cy="51634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56FD9-2F13-603E-3D65-17F944E73BAF}"/>
              </a:ext>
            </a:extLst>
          </p:cNvPr>
          <p:cNvCxnSpPr>
            <a:stCxn id="21" idx="6"/>
            <a:endCxn id="22" idx="2"/>
          </p:cNvCxnSpPr>
          <p:nvPr/>
        </p:nvCxnSpPr>
        <p:spPr>
          <a:xfrm>
            <a:off x="4270338" y="1134910"/>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727124-B6EB-4041-6DD4-5ACF62E3DA9E}"/>
              </a:ext>
            </a:extLst>
          </p:cNvPr>
          <p:cNvCxnSpPr>
            <a:endCxn id="19" idx="0"/>
          </p:cNvCxnSpPr>
          <p:nvPr/>
        </p:nvCxnSpPr>
        <p:spPr>
          <a:xfrm flipH="1">
            <a:off x="2431162" y="3072384"/>
            <a:ext cx="394100" cy="77310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3B32E-0D43-3A59-ABAB-5F532262D989}"/>
              </a:ext>
            </a:extLst>
          </p:cNvPr>
          <p:cNvCxnSpPr>
            <a:stCxn id="19" idx="6"/>
            <a:endCxn id="20" idx="2"/>
          </p:cNvCxnSpPr>
          <p:nvPr/>
        </p:nvCxnSpPr>
        <p:spPr>
          <a:xfrm>
            <a:off x="2689334" y="4103662"/>
            <a:ext cx="80648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8E7A95-4533-723A-F5C9-C64D5F473889}"/>
              </a:ext>
            </a:extLst>
          </p:cNvPr>
          <p:cNvCxnSpPr>
            <a:stCxn id="18" idx="6"/>
          </p:cNvCxnSpPr>
          <p:nvPr/>
        </p:nvCxnSpPr>
        <p:spPr>
          <a:xfrm>
            <a:off x="1476230" y="2031022"/>
            <a:ext cx="1013752" cy="25817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92AE9C99-AEE1-C579-4A70-F4CA89A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339" y="3253331"/>
            <a:ext cx="1562100" cy="15621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9113170B-A664-B97A-6885-CEC18BC44DE1}"/>
              </a:ext>
            </a:extLst>
          </p:cNvPr>
          <p:cNvSpPr/>
          <p:nvPr/>
        </p:nvSpPr>
        <p:spPr>
          <a:xfrm>
            <a:off x="5091350" y="281421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G</a:t>
            </a:r>
            <a:endParaRPr lang="en-SG" sz="2000" dirty="0">
              <a:latin typeface="Montserrat ExtraBold" pitchFamily="2" charset="0"/>
            </a:endParaRPr>
          </a:p>
        </p:txBody>
      </p:sp>
      <p:sp>
        <p:nvSpPr>
          <p:cNvPr id="34" name="Oval 33">
            <a:extLst>
              <a:ext uri="{FF2B5EF4-FFF2-40B4-BE49-F238E27FC236}">
                <a16:creationId xmlns:a16="http://schemas.microsoft.com/office/drawing/2014/main" id="{8B903902-EB65-7E92-A97B-64347B3A46FE}"/>
              </a:ext>
            </a:extLst>
          </p:cNvPr>
          <p:cNvSpPr/>
          <p:nvPr/>
        </p:nvSpPr>
        <p:spPr>
          <a:xfrm>
            <a:off x="5424298" y="3959732"/>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H</a:t>
            </a:r>
            <a:endParaRPr lang="en-SG" sz="2000" dirty="0">
              <a:latin typeface="Montserrat ExtraBold" pitchFamily="2" charset="0"/>
            </a:endParaRPr>
          </a:p>
        </p:txBody>
      </p:sp>
      <p:sp>
        <p:nvSpPr>
          <p:cNvPr id="36" name="Oval 35">
            <a:extLst>
              <a:ext uri="{FF2B5EF4-FFF2-40B4-BE49-F238E27FC236}">
                <a16:creationId xmlns:a16="http://schemas.microsoft.com/office/drawing/2014/main" id="{CDB839D2-25FF-1EFF-15B3-D99DD25A9F39}"/>
              </a:ext>
            </a:extLst>
          </p:cNvPr>
          <p:cNvSpPr/>
          <p:nvPr/>
        </p:nvSpPr>
        <p:spPr>
          <a:xfrm>
            <a:off x="7092848" y="2160108"/>
            <a:ext cx="516344" cy="5163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ExtraBold" pitchFamily="2" charset="0"/>
              </a:rPr>
              <a:t>I</a:t>
            </a:r>
            <a:endParaRPr lang="en-SG" sz="2000" dirty="0">
              <a:latin typeface="Montserrat ExtraBold" pitchFamily="2" charset="0"/>
            </a:endParaRPr>
          </a:p>
        </p:txBody>
      </p:sp>
      <p:cxnSp>
        <p:nvCxnSpPr>
          <p:cNvPr id="38" name="Straight Connector 37">
            <a:extLst>
              <a:ext uri="{FF2B5EF4-FFF2-40B4-BE49-F238E27FC236}">
                <a16:creationId xmlns:a16="http://schemas.microsoft.com/office/drawing/2014/main" id="{0504D790-24BA-52A9-F394-C64277F10CE9}"/>
              </a:ext>
            </a:extLst>
          </p:cNvPr>
          <p:cNvCxnSpPr>
            <a:cxnSpLocks/>
          </p:cNvCxnSpPr>
          <p:nvPr/>
        </p:nvCxnSpPr>
        <p:spPr>
          <a:xfrm flipH="1" flipV="1">
            <a:off x="5349101" y="3330556"/>
            <a:ext cx="150393" cy="70479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07AEDD-25FB-9A4C-BE68-0493E561439F}"/>
              </a:ext>
            </a:extLst>
          </p:cNvPr>
          <p:cNvCxnSpPr>
            <a:cxnSpLocks/>
            <a:endCxn id="34" idx="6"/>
          </p:cNvCxnSpPr>
          <p:nvPr/>
        </p:nvCxnSpPr>
        <p:spPr>
          <a:xfrm flipH="1">
            <a:off x="5940642" y="4164037"/>
            <a:ext cx="488293" cy="538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69B1E96-6EF7-19A7-E6E8-A97C7C9C6663}"/>
              </a:ext>
            </a:extLst>
          </p:cNvPr>
          <p:cNvCxnSpPr>
            <a:cxnSpLocks/>
            <a:endCxn id="36" idx="4"/>
          </p:cNvCxnSpPr>
          <p:nvPr/>
        </p:nvCxnSpPr>
        <p:spPr>
          <a:xfrm flipV="1">
            <a:off x="7351020" y="2676452"/>
            <a:ext cx="0" cy="57687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Google Shape;336;p36">
            <a:extLst>
              <a:ext uri="{FF2B5EF4-FFF2-40B4-BE49-F238E27FC236}">
                <a16:creationId xmlns:a16="http://schemas.microsoft.com/office/drawing/2014/main" id="{82D3F7A6-9044-4362-1BE6-6FF55C04378E}"/>
              </a:ext>
            </a:extLst>
          </p:cNvPr>
          <p:cNvSpPr txBox="1">
            <a:spLocks/>
          </p:cNvSpPr>
          <p:nvPr/>
        </p:nvSpPr>
        <p:spPr>
          <a:xfrm>
            <a:off x="714000" y="418039"/>
            <a:ext cx="30399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BINARY SEARCH!</a:t>
            </a:r>
          </a:p>
        </p:txBody>
      </p:sp>
      <p:sp>
        <p:nvSpPr>
          <p:cNvPr id="3" name="Google Shape;336;p36">
            <a:extLst>
              <a:ext uri="{FF2B5EF4-FFF2-40B4-BE49-F238E27FC236}">
                <a16:creationId xmlns:a16="http://schemas.microsoft.com/office/drawing/2014/main" id="{D820D9BE-63DC-70E5-DA8E-28CDAE85D9E3}"/>
              </a:ext>
            </a:extLst>
          </p:cNvPr>
          <p:cNvSpPr txBox="1">
            <a:spLocks/>
          </p:cNvSpPr>
          <p:nvPr/>
        </p:nvSpPr>
        <p:spPr>
          <a:xfrm>
            <a:off x="714000" y="865661"/>
            <a:ext cx="28521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Recurse: Cut closer to tree w/ higher days</a:t>
            </a:r>
          </a:p>
        </p:txBody>
      </p:sp>
      <p:cxnSp>
        <p:nvCxnSpPr>
          <p:cNvPr id="4" name="Straight Connector 3">
            <a:extLst>
              <a:ext uri="{FF2B5EF4-FFF2-40B4-BE49-F238E27FC236}">
                <a16:creationId xmlns:a16="http://schemas.microsoft.com/office/drawing/2014/main" id="{8FB3C82B-F32F-FE6A-413E-D31097F19D78}"/>
              </a:ext>
            </a:extLst>
          </p:cNvPr>
          <p:cNvCxnSpPr>
            <a:cxnSpLocks/>
          </p:cNvCxnSpPr>
          <p:nvPr/>
        </p:nvCxnSpPr>
        <p:spPr>
          <a:xfrm flipH="1">
            <a:off x="5532077" y="2328526"/>
            <a:ext cx="497865" cy="56130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16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002737" y="1976427"/>
            <a:ext cx="7138525" cy="929238"/>
          </a:xfrm>
        </p:spPr>
        <p:txBody>
          <a:bodyPr/>
          <a:lstStyle/>
          <a:p>
            <a:pPr algn="ctr"/>
            <a:r>
              <a:rPr lang="en-US" sz="4400" dirty="0"/>
              <a:t>See you next week!</a:t>
            </a:r>
            <a:endParaRPr lang="en-SG" sz="4400" dirty="0"/>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929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F48A77-4EB9-2F70-E2A7-BCC2169E35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186</a:t>
            </a:fld>
            <a:endParaRPr lang="en"/>
          </a:p>
        </p:txBody>
      </p:sp>
      <p:sp>
        <p:nvSpPr>
          <p:cNvPr id="4" name="Subtitle 3">
            <a:extLst>
              <a:ext uri="{FF2B5EF4-FFF2-40B4-BE49-F238E27FC236}">
                <a16:creationId xmlns:a16="http://schemas.microsoft.com/office/drawing/2014/main" id="{9A509CE3-FF7E-8CAA-5438-8C75646FAD6D}"/>
              </a:ext>
            </a:extLst>
          </p:cNvPr>
          <p:cNvSpPr>
            <a:spLocks noGrp="1"/>
          </p:cNvSpPr>
          <p:nvPr>
            <p:ph type="subTitle" idx="1"/>
          </p:nvPr>
        </p:nvSpPr>
        <p:spPr>
          <a:xfrm>
            <a:off x="1827592" y="1419751"/>
            <a:ext cx="5488815" cy="3423397"/>
          </a:xfrm>
        </p:spPr>
        <p:txBody>
          <a:bodyPr/>
          <a:lstStyle/>
          <a:p>
            <a:r>
              <a:rPr lang="en-SG" dirty="0">
                <a:latin typeface="Barlow Semi Condensed Medium" panose="00000606000000000000" pitchFamily="2" charset="0"/>
              </a:rPr>
              <a:t>Chibis: grape (@grape______)</a:t>
            </a:r>
          </a:p>
          <a:p>
            <a:r>
              <a:rPr lang="en-SG" sz="800" dirty="0">
                <a:latin typeface="Barlow Semi Condensed Medium" panose="00000606000000000000" pitchFamily="2" charset="0"/>
                <a:hlinkClick r:id="rId2"/>
              </a:rPr>
              <a:t>https://twitter.com/grape______/status/1625726828953616385</a:t>
            </a:r>
            <a:r>
              <a:rPr lang="en-SG" sz="800" dirty="0">
                <a:latin typeface="Barlow Semi Condensed Medium" panose="00000606000000000000" pitchFamily="2" charset="0"/>
              </a:rPr>
              <a:t> </a:t>
            </a:r>
          </a:p>
          <a:p>
            <a:endParaRPr lang="en-SG" sz="1200" dirty="0">
              <a:latin typeface="Barlow Semi Condensed Medium" panose="00000606000000000000" pitchFamily="2" charset="0"/>
            </a:endParaRPr>
          </a:p>
          <a:p>
            <a:r>
              <a:rPr lang="en-SG" dirty="0" err="1">
                <a:latin typeface="Barlow Semi Condensed Medium" panose="00000606000000000000" pitchFamily="2" charset="0"/>
              </a:rPr>
              <a:t>Ceobe</a:t>
            </a:r>
            <a:r>
              <a:rPr lang="en-SG" dirty="0">
                <a:latin typeface="Barlow Semi Condensed Medium" panose="00000606000000000000" pitchFamily="2" charset="0"/>
              </a:rPr>
              <a:t> (Question 4e): </a:t>
            </a:r>
            <a:r>
              <a:rPr lang="en-SG" altLang="ja-JP" i="0" dirty="0" err="1">
                <a:solidFill>
                  <a:srgbClr val="E7E9EA"/>
                </a:solidFill>
                <a:effectLst/>
                <a:latin typeface="Barlow Semi Condensed Medium" panose="00000606000000000000" pitchFamily="2" charset="0"/>
                <a:hlinkClick r:id="rId3"/>
              </a:rPr>
              <a:t>QuAn</a:t>
            </a:r>
            <a:r>
              <a:rPr lang="en-SG" altLang="ja-JP" i="0" dirty="0">
                <a:solidFill>
                  <a:srgbClr val="E7E9EA"/>
                </a:solidFill>
                <a:effectLst/>
                <a:latin typeface="Barlow Semi Condensed Medium" panose="00000606000000000000" pitchFamily="2" charset="0"/>
                <a:hlinkClick r:id="rId3"/>
              </a:rPr>
              <a:t>_</a:t>
            </a:r>
            <a:endParaRPr lang="en-US" altLang="ja-JP" i="0" dirty="0">
              <a:solidFill>
                <a:srgbClr val="E7E9EA"/>
              </a:solidFill>
              <a:effectLst/>
              <a:latin typeface="Barlow Semi Condensed Medium" panose="00000606000000000000" pitchFamily="2" charset="0"/>
            </a:endParaRPr>
          </a:p>
          <a:p>
            <a:r>
              <a:rPr lang="en-US" altLang="ja-JP" sz="800" dirty="0">
                <a:solidFill>
                  <a:srgbClr val="E7E9EA"/>
                </a:solidFill>
                <a:latin typeface="Barlow Semi Condensed Medium" panose="00000606000000000000" pitchFamily="2" charset="0"/>
                <a:hlinkClick r:id="rId4"/>
              </a:rPr>
              <a:t>https://www.pixiv.net/en/artworks/79988645</a:t>
            </a:r>
            <a:endParaRPr lang="en-US" altLang="ja-JP" sz="800" dirty="0">
              <a:solidFill>
                <a:srgbClr val="E7E9EA"/>
              </a:solidFill>
              <a:latin typeface="Barlow Semi Condensed Medium" panose="00000606000000000000" pitchFamily="2" charset="0"/>
            </a:endParaRPr>
          </a:p>
          <a:p>
            <a:endParaRPr lang="en-US" altLang="ja-JP" sz="1200" i="0" dirty="0">
              <a:solidFill>
                <a:srgbClr val="E7E9EA"/>
              </a:solidFill>
              <a:effectLst/>
              <a:latin typeface="Barlow Semi Condensed Medium" panose="00000606000000000000" pitchFamily="2" charset="0"/>
            </a:endParaRPr>
          </a:p>
          <a:p>
            <a:r>
              <a:rPr lang="en-US" altLang="ja-JP" dirty="0" err="1">
                <a:solidFill>
                  <a:srgbClr val="E7E9EA"/>
                </a:solidFill>
                <a:latin typeface="Barlow Semi Condensed Medium" panose="00000606000000000000" pitchFamily="2" charset="0"/>
              </a:rPr>
              <a:t>Ceobe</a:t>
            </a:r>
            <a:r>
              <a:rPr lang="en-US" altLang="ja-JP" dirty="0">
                <a:solidFill>
                  <a:srgbClr val="E7E9EA"/>
                </a:solidFill>
                <a:latin typeface="Barlow Semi Condensed Medium" panose="00000606000000000000" pitchFamily="2" charset="0"/>
              </a:rPr>
              <a:t> (Sleeping): Comfy Futon (@mumei518)</a:t>
            </a:r>
          </a:p>
          <a:p>
            <a:r>
              <a:rPr lang="en-US" altLang="ja-JP" sz="900" i="0" dirty="0">
                <a:solidFill>
                  <a:srgbClr val="E7E9EA"/>
                </a:solidFill>
                <a:effectLst/>
                <a:latin typeface="Barlow Semi Condensed Medium" panose="00000606000000000000" pitchFamily="2" charset="0"/>
                <a:hlinkClick r:id="rId5"/>
              </a:rPr>
              <a:t>https://twitter.com/mumei518/status/1731137248635081092</a:t>
            </a:r>
            <a:endParaRPr lang="en-US" altLang="ja-JP" sz="900" i="0" dirty="0">
              <a:solidFill>
                <a:srgbClr val="E7E9EA"/>
              </a:solidFill>
              <a:effectLst/>
              <a:latin typeface="Barlow Semi Condensed Medium" panose="00000606000000000000" pitchFamily="2" charset="0"/>
            </a:endParaRPr>
          </a:p>
          <a:p>
            <a:endParaRPr lang="en-US" altLang="ja-JP" sz="1200" i="0" dirty="0">
              <a:solidFill>
                <a:srgbClr val="E7E9EA"/>
              </a:solidFill>
              <a:effectLst/>
              <a:latin typeface="Barlow Semi Condensed Medium" panose="00000606000000000000" pitchFamily="2" charset="0"/>
            </a:endParaRPr>
          </a:p>
          <a:p>
            <a:r>
              <a:rPr lang="en-US" altLang="ja-JP" dirty="0" err="1">
                <a:solidFill>
                  <a:srgbClr val="E7E9EA"/>
                </a:solidFill>
                <a:latin typeface="Barlow Semi Condensed Medium" panose="00000606000000000000" pitchFamily="2" charset="0"/>
              </a:rPr>
              <a:t>Exusiai</a:t>
            </a:r>
            <a:r>
              <a:rPr lang="en-US" altLang="ja-JP" dirty="0">
                <a:solidFill>
                  <a:srgbClr val="E7E9EA"/>
                </a:solidFill>
                <a:latin typeface="Barlow Semi Condensed Medium" panose="00000606000000000000" pitchFamily="2" charset="0"/>
              </a:rPr>
              <a:t>: </a:t>
            </a:r>
            <a:r>
              <a:rPr lang="en-US" altLang="ja-JP" i="0" dirty="0" err="1">
                <a:solidFill>
                  <a:srgbClr val="E7E9EA"/>
                </a:solidFill>
                <a:effectLst/>
                <a:latin typeface="Barlow Semi Condensed Medium" panose="00000606000000000000" pitchFamily="2" charset="0"/>
              </a:rPr>
              <a:t>Seseren</a:t>
            </a:r>
            <a:r>
              <a:rPr lang="en-US" altLang="ja-JP" i="0" dirty="0">
                <a:solidFill>
                  <a:srgbClr val="E7E9EA"/>
                </a:solidFill>
                <a:effectLst/>
                <a:latin typeface="Barlow Semi Condensed Medium" panose="00000606000000000000" pitchFamily="2" charset="0"/>
              </a:rPr>
              <a:t> (@Seseren_kr)</a:t>
            </a:r>
          </a:p>
          <a:p>
            <a:r>
              <a:rPr lang="en-US" altLang="ja-JP" sz="900" i="0" dirty="0">
                <a:solidFill>
                  <a:srgbClr val="E7E9EA"/>
                </a:solidFill>
                <a:effectLst/>
                <a:latin typeface="Barlow Semi Condensed Medium" panose="00000606000000000000" pitchFamily="2" charset="0"/>
                <a:hlinkClick r:id="rId6"/>
              </a:rPr>
              <a:t>https://www.pixiv.net/en/artworks/77687574</a:t>
            </a:r>
            <a:endParaRPr lang="en-US" altLang="ja-JP" sz="900" i="0" dirty="0">
              <a:solidFill>
                <a:srgbClr val="E7E9EA"/>
              </a:solidFill>
              <a:effectLst/>
              <a:latin typeface="Barlow Semi Condensed Medium" panose="00000606000000000000" pitchFamily="2" charset="0"/>
            </a:endParaRPr>
          </a:p>
          <a:p>
            <a:endParaRPr lang="en-US" altLang="ja-JP" sz="1200" i="0" dirty="0">
              <a:solidFill>
                <a:srgbClr val="E7E9EA"/>
              </a:solidFill>
              <a:effectLst/>
              <a:latin typeface="Barlow Semi Condensed Medium" panose="00000606000000000000" pitchFamily="2" charset="0"/>
            </a:endParaRPr>
          </a:p>
          <a:p>
            <a:r>
              <a:rPr lang="en-US" altLang="ja-JP" dirty="0" err="1">
                <a:solidFill>
                  <a:srgbClr val="E7E9EA"/>
                </a:solidFill>
                <a:latin typeface="Barlow Semi Condensed Medium" panose="00000606000000000000" pitchFamily="2" charset="0"/>
              </a:rPr>
              <a:t>Eyjafjalla</a:t>
            </a:r>
            <a:r>
              <a:rPr lang="en-US" altLang="ja-JP" dirty="0">
                <a:solidFill>
                  <a:srgbClr val="E7E9EA"/>
                </a:solidFill>
                <a:latin typeface="Barlow Semi Condensed Medium" panose="00000606000000000000" pitchFamily="2" charset="0"/>
              </a:rPr>
              <a:t>: Kuu. (@kuhl_notes)</a:t>
            </a:r>
          </a:p>
          <a:p>
            <a:r>
              <a:rPr lang="en-US" altLang="ja-JP" sz="900" dirty="0">
                <a:solidFill>
                  <a:srgbClr val="E7E9EA"/>
                </a:solidFill>
                <a:latin typeface="Barlow Semi Condensed Medium" panose="00000606000000000000" pitchFamily="2" charset="0"/>
                <a:hlinkClick r:id="rId7"/>
              </a:rPr>
              <a:t>https://twitter.com/kuhl_notes/status/1505923306544721920</a:t>
            </a:r>
            <a:endParaRPr lang="en-US" altLang="ja-JP" sz="900" dirty="0">
              <a:solidFill>
                <a:srgbClr val="E7E9EA"/>
              </a:solidFill>
              <a:latin typeface="Barlow Semi Condensed Medium" panose="00000606000000000000" pitchFamily="2" charset="0"/>
            </a:endParaRPr>
          </a:p>
          <a:p>
            <a:endParaRPr lang="en-US" altLang="ja-JP" sz="1200" i="0" dirty="0">
              <a:solidFill>
                <a:srgbClr val="E7E9EA"/>
              </a:solidFill>
              <a:effectLst/>
              <a:latin typeface="Barlow Semi Condensed Medium" panose="00000606000000000000" pitchFamily="2" charset="0"/>
            </a:endParaRPr>
          </a:p>
          <a:p>
            <a:r>
              <a:rPr lang="en-US" altLang="ja-JP" dirty="0">
                <a:solidFill>
                  <a:srgbClr val="E7E9EA"/>
                </a:solidFill>
                <a:latin typeface="Barlow Semi Condensed Medium" panose="00000606000000000000" pitchFamily="2" charset="0"/>
              </a:rPr>
              <a:t>All others are official assets, art, or merchandise</a:t>
            </a:r>
            <a:endParaRPr lang="en-US" altLang="ja-JP" i="0" dirty="0">
              <a:solidFill>
                <a:srgbClr val="E7E9EA"/>
              </a:solidFill>
              <a:effectLst/>
              <a:latin typeface="Barlow Semi Condensed Medium" panose="00000606000000000000" pitchFamily="2" charset="0"/>
            </a:endParaRPr>
          </a:p>
        </p:txBody>
      </p:sp>
      <p:sp>
        <p:nvSpPr>
          <p:cNvPr id="5" name="Title 4">
            <a:extLst>
              <a:ext uri="{FF2B5EF4-FFF2-40B4-BE49-F238E27FC236}">
                <a16:creationId xmlns:a16="http://schemas.microsoft.com/office/drawing/2014/main" id="{3C41ECB9-1C44-45C2-7E62-D5D3A1187FE1}"/>
              </a:ext>
            </a:extLst>
          </p:cNvPr>
          <p:cNvSpPr>
            <a:spLocks noGrp="1"/>
          </p:cNvSpPr>
          <p:nvPr>
            <p:ph type="title" idx="2"/>
          </p:nvPr>
        </p:nvSpPr>
        <p:spPr>
          <a:xfrm>
            <a:off x="2779510" y="184979"/>
            <a:ext cx="3584980" cy="1194727"/>
          </a:xfrm>
        </p:spPr>
        <p:txBody>
          <a:bodyPr/>
          <a:lstStyle/>
          <a:p>
            <a:r>
              <a:rPr lang="en-SG" dirty="0"/>
              <a:t>Credits</a:t>
            </a:r>
            <a:br>
              <a:rPr lang="en-SG" dirty="0"/>
            </a:br>
            <a:r>
              <a:rPr lang="en-SG" sz="1200" dirty="0"/>
              <a:t>@s provided are for twitter, direct links below artist</a:t>
            </a:r>
            <a:endParaRPr lang="en-SG" dirty="0"/>
          </a:p>
        </p:txBody>
      </p:sp>
    </p:spTree>
    <p:extLst>
      <p:ext uri="{BB962C8B-B14F-4D97-AF65-F5344CB8AC3E}">
        <p14:creationId xmlns:p14="http://schemas.microsoft.com/office/powerpoint/2010/main" val="12149561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19</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a:t>
            </a:r>
          </a:p>
        </p:txBody>
      </p:sp>
    </p:spTree>
    <p:extLst>
      <p:ext uri="{BB962C8B-B14F-4D97-AF65-F5344CB8AC3E}">
        <p14:creationId xmlns:p14="http://schemas.microsoft.com/office/powerpoint/2010/main" val="902958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Check In</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PS6, PS7p1</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409068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20</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a:t>
            </a:r>
          </a:p>
        </p:txBody>
      </p:sp>
    </p:spTree>
    <p:extLst>
      <p:ext uri="{BB962C8B-B14F-4D97-AF65-F5344CB8AC3E}">
        <p14:creationId xmlns:p14="http://schemas.microsoft.com/office/powerpoint/2010/main" val="56983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21</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a:t>
            </a:r>
          </a:p>
        </p:txBody>
      </p:sp>
    </p:spTree>
    <p:extLst>
      <p:ext uri="{BB962C8B-B14F-4D97-AF65-F5344CB8AC3E}">
        <p14:creationId xmlns:p14="http://schemas.microsoft.com/office/powerpoint/2010/main" val="2003334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22</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a:t>
            </a:r>
          </a:p>
        </p:txBody>
      </p:sp>
    </p:spTree>
    <p:extLst>
      <p:ext uri="{BB962C8B-B14F-4D97-AF65-F5344CB8AC3E}">
        <p14:creationId xmlns:p14="http://schemas.microsoft.com/office/powerpoint/2010/main" val="3148475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23</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a:t>
            </a:r>
          </a:p>
        </p:txBody>
      </p:sp>
    </p:spTree>
    <p:extLst>
      <p:ext uri="{BB962C8B-B14F-4D97-AF65-F5344CB8AC3E}">
        <p14:creationId xmlns:p14="http://schemas.microsoft.com/office/powerpoint/2010/main" val="116697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ACCF0D-9167-BF28-EE23-CA84637C2E20}"/>
              </a:ext>
            </a:extLst>
          </p:cNvPr>
          <p:cNvSpPr/>
          <p:nvPr/>
        </p:nvSpPr>
        <p:spPr>
          <a:xfrm>
            <a:off x="3573780" y="777727"/>
            <a:ext cx="2263140" cy="34825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24</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a:extLst>
              <a:ext uri="{FF2B5EF4-FFF2-40B4-BE49-F238E27FC236}">
                <a16:creationId xmlns:a16="http://schemas.microsoft.com/office/drawing/2014/main" id="{9DE60588-B8A7-4287-A2A1-3BE3EB44378E}"/>
              </a:ext>
            </a:extLst>
          </p:cNvPr>
          <p:cNvCxnSpPr>
            <a:stCxn id="23" idx="6"/>
            <a:endCxn id="24" idx="2"/>
          </p:cNvCxnSpPr>
          <p:nvPr/>
        </p:nvCxnSpPr>
        <p:spPr>
          <a:xfrm flipV="1">
            <a:off x="3793998" y="4160228"/>
            <a:ext cx="2369824" cy="5715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A0219E-6C0C-F28E-B8A1-3C4275A5E13F}"/>
              </a:ext>
            </a:extLst>
          </p:cNvPr>
          <p:cNvCxnSpPr>
            <a:stCxn id="19" idx="6"/>
            <a:endCxn id="21" idx="2"/>
          </p:cNvCxnSpPr>
          <p:nvPr/>
        </p:nvCxnSpPr>
        <p:spPr>
          <a:xfrm>
            <a:off x="4133088" y="1889467"/>
            <a:ext cx="1767842" cy="5715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stCxn id="23" idx="7"/>
            <a:endCxn id="21" idx="3"/>
          </p:cNvCxnSpPr>
          <p:nvPr/>
        </p:nvCxnSpPr>
        <p:spPr>
          <a:xfrm flipV="1">
            <a:off x="3725927" y="2110956"/>
            <a:ext cx="2243074" cy="1942083"/>
          </a:xfrm>
          <a:prstGeom prst="line">
            <a:avLst/>
          </a:prstGeom>
          <a:ln w="3810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All nodes are visited </a:t>
            </a:r>
            <a:r>
              <a:rPr lang="en-US" sz="1800" dirty="0">
                <a:latin typeface="Montserrat SemiBold" pitchFamily="2" charset="0"/>
                <a:sym typeface="Wingdings" panose="05000000000000000000" pitchFamily="2" charset="2"/>
              </a:rPr>
              <a:t>   Connected Graph</a:t>
            </a:r>
            <a:endParaRPr lang="en-US" sz="1800" dirty="0">
              <a:latin typeface="Montserrat SemiBold" pitchFamily="2" charset="0"/>
            </a:endParaRPr>
          </a:p>
        </p:txBody>
      </p:sp>
    </p:spTree>
    <p:extLst>
      <p:ext uri="{BB962C8B-B14F-4D97-AF65-F5344CB8AC3E}">
        <p14:creationId xmlns:p14="http://schemas.microsoft.com/office/powerpoint/2010/main" val="2501685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25</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cxnSpLocks/>
            <a:stCxn id="23" idx="0"/>
            <a:endCxn id="19"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 starting from any node</a:t>
            </a:r>
          </a:p>
        </p:txBody>
      </p:sp>
    </p:spTree>
    <p:extLst>
      <p:ext uri="{BB962C8B-B14F-4D97-AF65-F5344CB8AC3E}">
        <p14:creationId xmlns:p14="http://schemas.microsoft.com/office/powerpoint/2010/main" val="98432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26</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cxnSpLocks/>
            <a:stCxn id="23" idx="0"/>
            <a:endCxn id="19"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 starting from any node</a:t>
            </a:r>
          </a:p>
        </p:txBody>
      </p:sp>
    </p:spTree>
    <p:extLst>
      <p:ext uri="{BB962C8B-B14F-4D97-AF65-F5344CB8AC3E}">
        <p14:creationId xmlns:p14="http://schemas.microsoft.com/office/powerpoint/2010/main" val="156230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27</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cxnSpLocks/>
            <a:stCxn id="23" idx="0"/>
            <a:endCxn id="19"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 starting from any node</a:t>
            </a:r>
          </a:p>
        </p:txBody>
      </p:sp>
    </p:spTree>
    <p:extLst>
      <p:ext uri="{BB962C8B-B14F-4D97-AF65-F5344CB8AC3E}">
        <p14:creationId xmlns:p14="http://schemas.microsoft.com/office/powerpoint/2010/main" val="177470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28</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cxnSpLocks/>
            <a:stCxn id="23" idx="0"/>
            <a:endCxn id="19"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on the graph, starting from any node</a:t>
            </a:r>
          </a:p>
        </p:txBody>
      </p:sp>
    </p:spTree>
    <p:extLst>
      <p:ext uri="{BB962C8B-B14F-4D97-AF65-F5344CB8AC3E}">
        <p14:creationId xmlns:p14="http://schemas.microsoft.com/office/powerpoint/2010/main" val="145000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29</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1938528" y="263241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A523546-217C-315A-A4AD-DD165E2B75F9}"/>
              </a:ext>
            </a:extLst>
          </p:cNvPr>
          <p:cNvCxnSpPr>
            <a:stCxn id="16"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43CEF1-04B7-0AC1-EF9D-9B1E96A0BF77}"/>
              </a:ext>
            </a:extLst>
          </p:cNvPr>
          <p:cNvSpPr/>
          <p:nvPr/>
        </p:nvSpPr>
        <p:spPr>
          <a:xfrm>
            <a:off x="3668268" y="165705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Straight Connector 19">
            <a:extLst>
              <a:ext uri="{FF2B5EF4-FFF2-40B4-BE49-F238E27FC236}">
                <a16:creationId xmlns:a16="http://schemas.microsoft.com/office/drawing/2014/main" id="{218BEA75-A698-817D-AE77-DF4CFC10BF2D}"/>
              </a:ext>
            </a:extLst>
          </p:cNvPr>
          <p:cNvCxnSpPr>
            <a:cxnSpLocks/>
            <a:stCxn id="23" idx="1"/>
            <a:endCxn id="16"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AEEF6D3-5259-D788-C0FE-46B03B64E625}"/>
              </a:ext>
            </a:extLst>
          </p:cNvPr>
          <p:cNvSpPr/>
          <p:nvPr/>
        </p:nvSpPr>
        <p:spPr>
          <a:xfrm>
            <a:off x="5900930" y="1714207"/>
            <a:ext cx="464820" cy="464820"/>
          </a:xfrm>
          <a:prstGeom prst="ellipse">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329178" y="3984968"/>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6163822" y="3927818"/>
            <a:ext cx="464820" cy="464820"/>
          </a:xfrm>
          <a:prstGeom prst="ellipse">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65182E1A-770C-CE08-FC23-D40DD3F7E5FF}"/>
              </a:ext>
            </a:extLst>
          </p:cNvPr>
          <p:cNvCxnSpPr>
            <a:cxnSpLocks/>
            <a:stCxn id="21" idx="4"/>
            <a:endCxn id="24"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0D5B03A-EA8A-B76F-B5A0-5210EDDBB705}"/>
              </a:ext>
            </a:extLst>
          </p:cNvPr>
          <p:cNvCxnSpPr>
            <a:cxnSpLocks/>
            <a:stCxn id="23" idx="0"/>
            <a:endCxn id="19" idx="4"/>
          </p:cNvCxnSpPr>
          <p:nvPr/>
        </p:nvCxnSpPr>
        <p:spPr>
          <a:xfrm flipV="1">
            <a:off x="3561588" y="2121877"/>
            <a:ext cx="339090" cy="1863091"/>
          </a:xfrm>
          <a:prstGeom prst="line">
            <a:avLst/>
          </a:prstGeom>
          <a:ln w="3810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if connected:</a:t>
            </a:r>
          </a:p>
        </p:txBody>
      </p:sp>
      <p:sp>
        <p:nvSpPr>
          <p:cNvPr id="4" name="Rectangle 3">
            <a:extLst>
              <a:ext uri="{FF2B5EF4-FFF2-40B4-BE49-F238E27FC236}">
                <a16:creationId xmlns:a16="http://schemas.microsoft.com/office/drawing/2014/main" id="{B7BF6AFA-0293-0DDF-6C39-4FC437989A96}"/>
              </a:ext>
            </a:extLst>
          </p:cNvPr>
          <p:cNvSpPr/>
          <p:nvPr/>
        </p:nvSpPr>
        <p:spPr>
          <a:xfrm>
            <a:off x="4031273" y="768368"/>
            <a:ext cx="1954237" cy="3576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Google Shape;336;p36">
            <a:extLst>
              <a:ext uri="{FF2B5EF4-FFF2-40B4-BE49-F238E27FC236}">
                <a16:creationId xmlns:a16="http://schemas.microsoft.com/office/drawing/2014/main" id="{8DD0CC7F-C45B-AEF7-8CF1-6207652D2C43}"/>
              </a:ext>
            </a:extLst>
          </p:cNvPr>
          <p:cNvSpPr txBox="1">
            <a:spLocks/>
          </p:cNvSpPr>
          <p:nvPr/>
        </p:nvSpPr>
        <p:spPr>
          <a:xfrm>
            <a:off x="714000" y="720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Not all nodes are visited </a:t>
            </a:r>
            <a:r>
              <a:rPr lang="en-US" sz="1800" dirty="0">
                <a:latin typeface="Montserrat SemiBold" pitchFamily="2" charset="0"/>
                <a:sym typeface="Wingdings" panose="05000000000000000000" pitchFamily="2" charset="2"/>
              </a:rPr>
              <a:t>   Not connected</a:t>
            </a:r>
            <a:endParaRPr lang="en-US" sz="1800" dirty="0">
              <a:latin typeface="Montserrat SemiBold" pitchFamily="2" charset="0"/>
            </a:endParaRPr>
          </a:p>
        </p:txBody>
      </p:sp>
      <p:sp>
        <p:nvSpPr>
          <p:cNvPr id="5" name="Oval 4">
            <a:extLst>
              <a:ext uri="{FF2B5EF4-FFF2-40B4-BE49-F238E27FC236}">
                <a16:creationId xmlns:a16="http://schemas.microsoft.com/office/drawing/2014/main" id="{F345CC9C-7B6C-9063-F816-B3C05841908C}"/>
              </a:ext>
            </a:extLst>
          </p:cNvPr>
          <p:cNvSpPr/>
          <p:nvPr/>
        </p:nvSpPr>
        <p:spPr>
          <a:xfrm>
            <a:off x="1938528" y="263241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B0C0B980-B637-34F7-06BE-73A9C9E7A97A}"/>
              </a:ext>
            </a:extLst>
          </p:cNvPr>
          <p:cNvSpPr/>
          <p:nvPr/>
        </p:nvSpPr>
        <p:spPr>
          <a:xfrm>
            <a:off x="3668268" y="165705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EDE62DA6-A6A0-F80A-78E0-2F35E47ED559}"/>
              </a:ext>
            </a:extLst>
          </p:cNvPr>
          <p:cNvSpPr/>
          <p:nvPr/>
        </p:nvSpPr>
        <p:spPr>
          <a:xfrm>
            <a:off x="3329178" y="3984968"/>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8423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5" y="200893"/>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XP</a:t>
            </a:r>
            <a:endParaRPr sz="4800" dirty="0">
              <a:solidFill>
                <a:schemeClr val="lt1"/>
              </a:solidFill>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graphicFrame>
        <p:nvGraphicFramePr>
          <p:cNvPr id="7" name="Table 6">
            <a:extLst>
              <a:ext uri="{FF2B5EF4-FFF2-40B4-BE49-F238E27FC236}">
                <a16:creationId xmlns:a16="http://schemas.microsoft.com/office/drawing/2014/main" id="{DAD87181-459E-931C-D6E5-F6320C53EAD0}"/>
              </a:ext>
            </a:extLst>
          </p:cNvPr>
          <p:cNvGraphicFramePr>
            <a:graphicFrameLocks noGrp="1"/>
          </p:cNvGraphicFramePr>
          <p:nvPr>
            <p:extLst>
              <p:ext uri="{D42A27DB-BD31-4B8C-83A1-F6EECF244321}">
                <p14:modId xmlns:p14="http://schemas.microsoft.com/office/powerpoint/2010/main" val="3053748049"/>
              </p:ext>
            </p:extLst>
          </p:nvPr>
        </p:nvGraphicFramePr>
        <p:xfrm>
          <a:off x="1642112" y="1219511"/>
          <a:ext cx="5859223" cy="3443712"/>
        </p:xfrm>
        <a:graphic>
          <a:graphicData uri="http://schemas.openxmlformats.org/drawingml/2006/table">
            <a:tbl>
              <a:tblPr bandRow="1"/>
              <a:tblGrid>
                <a:gridCol w="2935812">
                  <a:extLst>
                    <a:ext uri="{9D8B030D-6E8A-4147-A177-3AD203B41FA5}">
                      <a16:colId xmlns:a16="http://schemas.microsoft.com/office/drawing/2014/main" val="1215386806"/>
                    </a:ext>
                  </a:extLst>
                </a:gridCol>
                <a:gridCol w="2923411">
                  <a:extLst>
                    <a:ext uri="{9D8B030D-6E8A-4147-A177-3AD203B41FA5}">
                      <a16:colId xmlns:a16="http://schemas.microsoft.com/office/drawing/2014/main" val="1462333062"/>
                    </a:ext>
                  </a:extLst>
                </a:gridCol>
              </a:tblGrid>
              <a:tr h="213519">
                <a:tc>
                  <a:txBody>
                    <a:bodyPr/>
                    <a:lstStyle/>
                    <a:p>
                      <a:pPr algn="ctr" rtl="0" fontAlgn="b"/>
                      <a:r>
                        <a:rPr lang="en-SG" sz="1200" dirty="0">
                          <a:solidFill>
                            <a:schemeClr val="bg1"/>
                          </a:solidFill>
                          <a:effectLst/>
                          <a:latin typeface="Montserrat SemiBold" panose="00000700000000000000" pitchFamily="2" charset="0"/>
                        </a:rPr>
                        <a:t>20</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14000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32984723"/>
                  </a:ext>
                </a:extLst>
              </a:tr>
              <a:tr h="213519">
                <a:tc>
                  <a:txBody>
                    <a:bodyPr/>
                    <a:lstStyle/>
                    <a:p>
                      <a:pPr algn="ctr" rtl="0" fontAlgn="b"/>
                      <a:r>
                        <a:rPr lang="en-SG" sz="1200" dirty="0">
                          <a:solidFill>
                            <a:schemeClr val="bg1"/>
                          </a:solidFill>
                          <a:effectLst/>
                          <a:latin typeface="Montserrat SemiBold" panose="00000700000000000000" pitchFamily="2" charset="0"/>
                        </a:rPr>
                        <a:t>21</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14800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4061269262"/>
                  </a:ext>
                </a:extLst>
              </a:tr>
              <a:tr h="213519">
                <a:tc>
                  <a:txBody>
                    <a:bodyPr/>
                    <a:lstStyle/>
                    <a:p>
                      <a:pPr algn="ctr" rtl="0" fontAlgn="b"/>
                      <a:r>
                        <a:rPr lang="en-SG" sz="1200" dirty="0">
                          <a:solidFill>
                            <a:schemeClr val="bg1"/>
                          </a:solidFill>
                          <a:effectLst/>
                          <a:latin typeface="Montserrat SemiBold" panose="00000700000000000000" pitchFamily="2" charset="0"/>
                        </a:rPr>
                        <a:t>22</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15800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17409590"/>
                  </a:ext>
                </a:extLst>
              </a:tr>
              <a:tr h="213519">
                <a:tc>
                  <a:txBody>
                    <a:bodyPr/>
                    <a:lstStyle/>
                    <a:p>
                      <a:pPr algn="ctr" rtl="0" fontAlgn="b"/>
                      <a:r>
                        <a:rPr lang="en-SG" sz="1200" dirty="0">
                          <a:solidFill>
                            <a:schemeClr val="bg1"/>
                          </a:solidFill>
                          <a:effectLst/>
                          <a:latin typeface="Montserrat SemiBold" panose="00000700000000000000" pitchFamily="2" charset="0"/>
                        </a:rPr>
                        <a:t>23</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16700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6419020"/>
                  </a:ext>
                </a:extLst>
              </a:tr>
              <a:tr h="213519">
                <a:tc>
                  <a:txBody>
                    <a:bodyPr/>
                    <a:lstStyle/>
                    <a:p>
                      <a:pPr algn="ctr" rtl="0" fontAlgn="b"/>
                      <a:r>
                        <a:rPr lang="en-SG" sz="1200" dirty="0">
                          <a:solidFill>
                            <a:schemeClr val="bg1"/>
                          </a:solidFill>
                          <a:effectLst/>
                          <a:latin typeface="Montserrat SemiBold" panose="00000700000000000000" pitchFamily="2" charset="0"/>
                        </a:rPr>
                        <a:t>24</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17700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40106354"/>
                  </a:ext>
                </a:extLst>
              </a:tr>
              <a:tr h="213519">
                <a:tc>
                  <a:txBody>
                    <a:bodyPr/>
                    <a:lstStyle/>
                    <a:p>
                      <a:pPr algn="ctr" rtl="0" fontAlgn="b"/>
                      <a:r>
                        <a:rPr lang="en-SG" sz="1200" dirty="0">
                          <a:solidFill>
                            <a:schemeClr val="bg1"/>
                          </a:solidFill>
                          <a:effectLst/>
                          <a:latin typeface="Montserrat SemiBold" panose="00000700000000000000" pitchFamily="2" charset="0"/>
                        </a:rPr>
                        <a:t>25</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18700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3366559473"/>
                  </a:ext>
                </a:extLst>
              </a:tr>
              <a:tr h="213519">
                <a:tc>
                  <a:txBody>
                    <a:bodyPr/>
                    <a:lstStyle/>
                    <a:p>
                      <a:pPr algn="ctr" rtl="0" fontAlgn="b"/>
                      <a:r>
                        <a:rPr lang="en-SG" sz="1200" dirty="0">
                          <a:solidFill>
                            <a:schemeClr val="bg1"/>
                          </a:solidFill>
                          <a:effectLst/>
                          <a:latin typeface="Montserrat SemiBold" panose="00000700000000000000" pitchFamily="2" charset="0"/>
                        </a:rPr>
                        <a:t>26</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19700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56173285"/>
                  </a:ext>
                </a:extLst>
              </a:tr>
              <a:tr h="213519">
                <a:tc>
                  <a:txBody>
                    <a:bodyPr/>
                    <a:lstStyle/>
                    <a:p>
                      <a:pPr algn="ctr" rtl="0" fontAlgn="b"/>
                      <a:r>
                        <a:rPr lang="en-SG" sz="1200" dirty="0">
                          <a:solidFill>
                            <a:schemeClr val="bg1"/>
                          </a:solidFill>
                          <a:effectLst/>
                          <a:latin typeface="Montserrat SemiBold" panose="00000700000000000000" pitchFamily="2" charset="0"/>
                        </a:rPr>
                        <a:t>27</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20700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4103250775"/>
                  </a:ext>
                </a:extLst>
              </a:tr>
              <a:tr h="213519">
                <a:tc>
                  <a:txBody>
                    <a:bodyPr/>
                    <a:lstStyle/>
                    <a:p>
                      <a:pPr algn="ctr" rtl="0" fontAlgn="b"/>
                      <a:r>
                        <a:rPr lang="en-SG" sz="1200" dirty="0">
                          <a:solidFill>
                            <a:schemeClr val="bg1"/>
                          </a:solidFill>
                          <a:effectLst/>
                          <a:latin typeface="Montserrat SemiBold" panose="00000700000000000000" pitchFamily="2" charset="0"/>
                        </a:rPr>
                        <a:t>28</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21800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98411091"/>
                  </a:ext>
                </a:extLst>
              </a:tr>
              <a:tr h="213519">
                <a:tc>
                  <a:txBody>
                    <a:bodyPr/>
                    <a:lstStyle/>
                    <a:p>
                      <a:pPr algn="ctr" rtl="0" fontAlgn="b"/>
                      <a:r>
                        <a:rPr lang="en-SG" sz="1200" dirty="0">
                          <a:solidFill>
                            <a:schemeClr val="bg1"/>
                          </a:solidFill>
                          <a:effectLst/>
                          <a:latin typeface="Montserrat SemiBold" panose="00000700000000000000" pitchFamily="2" charset="0"/>
                        </a:rPr>
                        <a:t>29</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22900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804957168"/>
                  </a:ext>
                </a:extLst>
              </a:tr>
              <a:tr h="213519">
                <a:tc>
                  <a:txBody>
                    <a:bodyPr/>
                    <a:lstStyle/>
                    <a:p>
                      <a:pPr algn="ctr" rtl="0" fontAlgn="b"/>
                      <a:r>
                        <a:rPr lang="en-SG" sz="1200" dirty="0">
                          <a:solidFill>
                            <a:schemeClr val="bg1"/>
                          </a:solidFill>
                          <a:effectLst/>
                          <a:latin typeface="Montserrat SemiBold" panose="00000700000000000000" pitchFamily="2" charset="0"/>
                        </a:rPr>
                        <a:t>30</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dirty="0">
                          <a:solidFill>
                            <a:schemeClr val="bg1"/>
                          </a:solidFill>
                          <a:effectLst/>
                          <a:latin typeface="Montserrat SemiBold" panose="00000700000000000000" pitchFamily="2" charset="0"/>
                        </a:rPr>
                        <a:t>24000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38336558"/>
                  </a:ext>
                </a:extLst>
              </a:tr>
              <a:tr h="213519">
                <a:tc>
                  <a:txBody>
                    <a:bodyPr/>
                    <a:lstStyle/>
                    <a:p>
                      <a:pPr algn="ctr" rtl="0" fontAlgn="b"/>
                      <a:r>
                        <a:rPr lang="en-SG" sz="1200" dirty="0">
                          <a:solidFill>
                            <a:schemeClr val="bg1"/>
                          </a:solidFill>
                          <a:effectLst/>
                          <a:latin typeface="Montserrat SemiBold" panose="00000700000000000000" pitchFamily="2" charset="0"/>
                        </a:rPr>
                        <a:t>31</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25100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2634501247"/>
                  </a:ext>
                </a:extLst>
              </a:tr>
              <a:tr h="213519">
                <a:tc>
                  <a:txBody>
                    <a:bodyPr/>
                    <a:lstStyle/>
                    <a:p>
                      <a:pPr algn="ctr" rtl="0" fontAlgn="b"/>
                      <a:r>
                        <a:rPr lang="en-SG" sz="1200" dirty="0">
                          <a:solidFill>
                            <a:schemeClr val="bg1"/>
                          </a:solidFill>
                          <a:effectLst/>
                          <a:latin typeface="Montserrat SemiBold" panose="00000700000000000000" pitchFamily="2" charset="0"/>
                        </a:rPr>
                        <a:t>32</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a:solidFill>
                            <a:schemeClr val="bg1"/>
                          </a:solidFill>
                          <a:effectLst/>
                          <a:latin typeface="Montserrat SemiBold" panose="00000700000000000000" pitchFamily="2" charset="0"/>
                        </a:rPr>
                        <a:t>26300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46456788"/>
                  </a:ext>
                </a:extLst>
              </a:tr>
              <a:tr h="213519">
                <a:tc>
                  <a:txBody>
                    <a:bodyPr/>
                    <a:lstStyle/>
                    <a:p>
                      <a:pPr algn="ctr" rtl="0" fontAlgn="b"/>
                      <a:r>
                        <a:rPr lang="en-SG" sz="1200" dirty="0">
                          <a:solidFill>
                            <a:schemeClr val="bg1"/>
                          </a:solidFill>
                          <a:effectLst/>
                          <a:latin typeface="Montserrat SemiBold" panose="00000700000000000000" pitchFamily="2" charset="0"/>
                        </a:rPr>
                        <a:t>33</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27500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1552562954"/>
                  </a:ext>
                </a:extLst>
              </a:tr>
              <a:tr h="213519">
                <a:tc>
                  <a:txBody>
                    <a:bodyPr/>
                    <a:lstStyle/>
                    <a:p>
                      <a:pPr algn="ctr" rtl="0" fontAlgn="b"/>
                      <a:r>
                        <a:rPr lang="en-SG" sz="1200" dirty="0">
                          <a:solidFill>
                            <a:schemeClr val="bg1"/>
                          </a:solidFill>
                          <a:effectLst/>
                          <a:latin typeface="Montserrat SemiBold" panose="00000700000000000000" pitchFamily="2" charset="0"/>
                        </a:rPr>
                        <a:t>34</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SG" sz="1200" b="1" dirty="0">
                          <a:solidFill>
                            <a:schemeClr val="bg1"/>
                          </a:solidFill>
                          <a:effectLst/>
                          <a:latin typeface="Montserrat SemiBold" panose="00000700000000000000" pitchFamily="2" charset="0"/>
                        </a:rPr>
                        <a:t>28700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24951557"/>
                  </a:ext>
                </a:extLst>
              </a:tr>
              <a:tr h="213519">
                <a:tc>
                  <a:txBody>
                    <a:bodyPr/>
                    <a:lstStyle/>
                    <a:p>
                      <a:pPr algn="ctr" rtl="0" fontAlgn="b"/>
                      <a:r>
                        <a:rPr lang="en-SG" sz="1200" dirty="0">
                          <a:solidFill>
                            <a:schemeClr val="bg1"/>
                          </a:solidFill>
                          <a:effectLst/>
                          <a:latin typeface="Montserrat SemiBold" panose="00000700000000000000" pitchFamily="2" charset="0"/>
                        </a:rPr>
                        <a:t>35</a:t>
                      </a:r>
                    </a:p>
                  </a:txBody>
                  <a:tcPr marL="24263" marR="24263" marT="16176" marB="16176"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2">
                        <a:lumMod val="25000"/>
                      </a:schemeClr>
                    </a:solidFill>
                  </a:tcPr>
                </a:tc>
                <a:tc>
                  <a:txBody>
                    <a:bodyPr/>
                    <a:lstStyle/>
                    <a:p>
                      <a:pPr algn="ctr" rtl="0" fontAlgn="b"/>
                      <a:r>
                        <a:rPr lang="en-SG" sz="1200" b="1" dirty="0">
                          <a:solidFill>
                            <a:schemeClr val="bg1"/>
                          </a:solidFill>
                          <a:effectLst/>
                          <a:latin typeface="Montserrat SemiBold" panose="00000700000000000000" pitchFamily="2" charset="0"/>
                        </a:rPr>
                        <a:t>30000</a:t>
                      </a:r>
                    </a:p>
                  </a:txBody>
                  <a:tcPr marL="24263" marR="24263" marT="16176" marB="16176"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2">
                        <a:lumMod val="25000"/>
                      </a:schemeClr>
                    </a:solidFill>
                  </a:tcPr>
                </a:tc>
                <a:extLst>
                  <a:ext uri="{0D108BD9-81ED-4DB2-BD59-A6C34878D82A}">
                    <a16:rowId xmlns:a16="http://schemas.microsoft.com/office/drawing/2014/main" val="982849411"/>
                  </a:ext>
                </a:extLst>
              </a:tr>
            </a:tbl>
          </a:graphicData>
        </a:graphic>
      </p:graphicFrame>
    </p:spTree>
    <p:extLst>
      <p:ext uri="{BB962C8B-B14F-4D97-AF65-F5344CB8AC3E}">
        <p14:creationId xmlns:p14="http://schemas.microsoft.com/office/powerpoint/2010/main" val="485176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30</a:t>
            </a:fld>
            <a:endParaRPr lang="en"/>
          </a:p>
        </p:txBody>
      </p:sp>
      <p:sp>
        <p:nvSpPr>
          <p:cNvPr id="16" name="Oval 15">
            <a:extLst>
              <a:ext uri="{FF2B5EF4-FFF2-40B4-BE49-F238E27FC236}">
                <a16:creationId xmlns:a16="http://schemas.microsoft.com/office/drawing/2014/main" id="{94CB902D-C016-E4FD-5F85-6BAFA61501B5}"/>
              </a:ext>
            </a:extLst>
          </p:cNvPr>
          <p:cNvSpPr/>
          <p:nvPr/>
        </p:nvSpPr>
        <p:spPr>
          <a:xfrm>
            <a:off x="3268217" y="3272790"/>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DD43CEF1-04B7-0AC1-EF9D-9B1E96A0BF77}"/>
              </a:ext>
            </a:extLst>
          </p:cNvPr>
          <p:cNvSpPr/>
          <p:nvPr/>
        </p:nvSpPr>
        <p:spPr>
          <a:xfrm>
            <a:off x="2727197" y="3272790"/>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6AEEF6D3-5259-D788-C0FE-46B03B64E625}"/>
              </a:ext>
            </a:extLst>
          </p:cNvPr>
          <p:cNvSpPr/>
          <p:nvPr/>
        </p:nvSpPr>
        <p:spPr>
          <a:xfrm>
            <a:off x="5719574" y="3395003"/>
            <a:ext cx="464820" cy="464820"/>
          </a:xfrm>
          <a:prstGeom prst="ellipse">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9061C02F-267A-CB98-5192-BC9AA7E62A3B}"/>
              </a:ext>
            </a:extLst>
          </p:cNvPr>
          <p:cNvSpPr/>
          <p:nvPr/>
        </p:nvSpPr>
        <p:spPr>
          <a:xfrm>
            <a:off x="3809237" y="3272790"/>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A9A66F12-A6CE-EB4C-2AC0-9A2A16BFD659}"/>
              </a:ext>
            </a:extLst>
          </p:cNvPr>
          <p:cNvSpPr/>
          <p:nvPr/>
        </p:nvSpPr>
        <p:spPr>
          <a:xfrm>
            <a:off x="5719574" y="3982036"/>
            <a:ext cx="464820" cy="464820"/>
          </a:xfrm>
          <a:prstGeom prst="ellipse">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Implementation Tip:</a:t>
            </a:r>
          </a:p>
        </p:txBody>
      </p:sp>
      <p:sp>
        <p:nvSpPr>
          <p:cNvPr id="5" name="Oval 4">
            <a:extLst>
              <a:ext uri="{FF2B5EF4-FFF2-40B4-BE49-F238E27FC236}">
                <a16:creationId xmlns:a16="http://schemas.microsoft.com/office/drawing/2014/main" id="{6332AED4-80D1-BACA-C5FA-A6DA4C5B68C1}"/>
              </a:ext>
            </a:extLst>
          </p:cNvPr>
          <p:cNvSpPr/>
          <p:nvPr/>
        </p:nvSpPr>
        <p:spPr>
          <a:xfrm>
            <a:off x="5719574" y="222093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6723581A-7ED3-7C30-F807-C14EE1CDCE51}"/>
              </a:ext>
            </a:extLst>
          </p:cNvPr>
          <p:cNvSpPr/>
          <p:nvPr/>
        </p:nvSpPr>
        <p:spPr>
          <a:xfrm>
            <a:off x="5719574" y="1649437"/>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F0E0A5F2-2C60-642F-3F3C-3699CC594FEE}"/>
              </a:ext>
            </a:extLst>
          </p:cNvPr>
          <p:cNvSpPr/>
          <p:nvPr/>
        </p:nvSpPr>
        <p:spPr>
          <a:xfrm>
            <a:off x="5719574" y="2807970"/>
            <a:ext cx="464820" cy="464820"/>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Google Shape;336;p36">
            <a:extLst>
              <a:ext uri="{FF2B5EF4-FFF2-40B4-BE49-F238E27FC236}">
                <a16:creationId xmlns:a16="http://schemas.microsoft.com/office/drawing/2014/main" id="{DBFDF266-A198-3C08-8408-DBA004823725}"/>
              </a:ext>
            </a:extLst>
          </p:cNvPr>
          <p:cNvSpPr txBox="1">
            <a:spLocks/>
          </p:cNvSpPr>
          <p:nvPr/>
        </p:nvSpPr>
        <p:spPr>
          <a:xfrm>
            <a:off x="714000" y="836677"/>
            <a:ext cx="35074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You can check if it contains all nodes or not through comparing the length of the visited nodes and the length of the adjacency list!</a:t>
            </a:r>
          </a:p>
        </p:txBody>
      </p:sp>
      <p:cxnSp>
        <p:nvCxnSpPr>
          <p:cNvPr id="10" name="Straight Arrow Connector 9">
            <a:extLst>
              <a:ext uri="{FF2B5EF4-FFF2-40B4-BE49-F238E27FC236}">
                <a16:creationId xmlns:a16="http://schemas.microsoft.com/office/drawing/2014/main" id="{DB4C79A0-0A81-3324-E8A1-D8C44C4BF9F8}"/>
              </a:ext>
            </a:extLst>
          </p:cNvPr>
          <p:cNvCxnSpPr>
            <a:cxnSpLocks/>
          </p:cNvCxnSpPr>
          <p:nvPr/>
        </p:nvCxnSpPr>
        <p:spPr>
          <a:xfrm>
            <a:off x="6294120" y="1882140"/>
            <a:ext cx="50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6F83F07-B8F7-19C7-2931-E6E77035A6D9}"/>
              </a:ext>
            </a:extLst>
          </p:cNvPr>
          <p:cNvCxnSpPr>
            <a:cxnSpLocks/>
          </p:cNvCxnSpPr>
          <p:nvPr/>
        </p:nvCxnSpPr>
        <p:spPr>
          <a:xfrm>
            <a:off x="6294120" y="2468880"/>
            <a:ext cx="50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A867CE-F852-9D61-A8E6-41AD75DF0033}"/>
              </a:ext>
            </a:extLst>
          </p:cNvPr>
          <p:cNvCxnSpPr>
            <a:cxnSpLocks/>
          </p:cNvCxnSpPr>
          <p:nvPr/>
        </p:nvCxnSpPr>
        <p:spPr>
          <a:xfrm>
            <a:off x="6294120" y="3055620"/>
            <a:ext cx="50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4066A9-3944-889E-3395-2FD021070EB2}"/>
              </a:ext>
            </a:extLst>
          </p:cNvPr>
          <p:cNvCxnSpPr>
            <a:cxnSpLocks/>
          </p:cNvCxnSpPr>
          <p:nvPr/>
        </p:nvCxnSpPr>
        <p:spPr>
          <a:xfrm>
            <a:off x="6294120" y="3642360"/>
            <a:ext cx="50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C2A585-B6FC-1C36-52E2-A61184981176}"/>
              </a:ext>
            </a:extLst>
          </p:cNvPr>
          <p:cNvCxnSpPr>
            <a:cxnSpLocks/>
          </p:cNvCxnSpPr>
          <p:nvPr/>
        </p:nvCxnSpPr>
        <p:spPr>
          <a:xfrm>
            <a:off x="6294120" y="4229100"/>
            <a:ext cx="50292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BF5532-9D76-41C9-AD8E-E9DDBE29CDD2}"/>
              </a:ext>
            </a:extLst>
          </p:cNvPr>
          <p:cNvSpPr/>
          <p:nvPr/>
        </p:nvSpPr>
        <p:spPr>
          <a:xfrm>
            <a:off x="2521838" y="3103098"/>
            <a:ext cx="1981582" cy="80420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Google Shape;336;p36">
            <a:extLst>
              <a:ext uri="{FF2B5EF4-FFF2-40B4-BE49-F238E27FC236}">
                <a16:creationId xmlns:a16="http://schemas.microsoft.com/office/drawing/2014/main" id="{860D9663-755D-6AB5-18CA-55E5E6810379}"/>
              </a:ext>
            </a:extLst>
          </p:cNvPr>
          <p:cNvSpPr txBox="1">
            <a:spLocks/>
          </p:cNvSpPr>
          <p:nvPr/>
        </p:nvSpPr>
        <p:spPr>
          <a:xfrm>
            <a:off x="1205867" y="3272790"/>
            <a:ext cx="35074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Visited:</a:t>
            </a:r>
          </a:p>
        </p:txBody>
      </p:sp>
      <p:sp>
        <p:nvSpPr>
          <p:cNvPr id="25" name="Rectangle 24">
            <a:extLst>
              <a:ext uri="{FF2B5EF4-FFF2-40B4-BE49-F238E27FC236}">
                <a16:creationId xmlns:a16="http://schemas.microsoft.com/office/drawing/2014/main" id="{6D8E338A-42A2-54F6-81E0-A3EB771DD8B9}"/>
              </a:ext>
            </a:extLst>
          </p:cNvPr>
          <p:cNvSpPr/>
          <p:nvPr/>
        </p:nvSpPr>
        <p:spPr>
          <a:xfrm>
            <a:off x="5303329" y="1294961"/>
            <a:ext cx="1981582" cy="34759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Google Shape;336;p36">
            <a:extLst>
              <a:ext uri="{FF2B5EF4-FFF2-40B4-BE49-F238E27FC236}">
                <a16:creationId xmlns:a16="http://schemas.microsoft.com/office/drawing/2014/main" id="{3BD804F7-755E-3508-4329-DFF57E09DBE1}"/>
              </a:ext>
            </a:extLst>
          </p:cNvPr>
          <p:cNvSpPr txBox="1">
            <a:spLocks/>
          </p:cNvSpPr>
          <p:nvPr/>
        </p:nvSpPr>
        <p:spPr>
          <a:xfrm>
            <a:off x="5434967" y="696644"/>
            <a:ext cx="35074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Adjacency List</a:t>
            </a:r>
          </a:p>
        </p:txBody>
      </p:sp>
      <p:sp>
        <p:nvSpPr>
          <p:cNvPr id="28" name="Google Shape;336;p36">
            <a:extLst>
              <a:ext uri="{FF2B5EF4-FFF2-40B4-BE49-F238E27FC236}">
                <a16:creationId xmlns:a16="http://schemas.microsoft.com/office/drawing/2014/main" id="{BACC0FE7-5F01-C185-65BD-B0297B1BC3D9}"/>
              </a:ext>
            </a:extLst>
          </p:cNvPr>
          <p:cNvSpPr txBox="1">
            <a:spLocks/>
          </p:cNvSpPr>
          <p:nvPr/>
        </p:nvSpPr>
        <p:spPr>
          <a:xfrm>
            <a:off x="2780346" y="3272790"/>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A</a:t>
            </a:r>
          </a:p>
        </p:txBody>
      </p:sp>
      <p:sp>
        <p:nvSpPr>
          <p:cNvPr id="29" name="Google Shape;336;p36">
            <a:extLst>
              <a:ext uri="{FF2B5EF4-FFF2-40B4-BE49-F238E27FC236}">
                <a16:creationId xmlns:a16="http://schemas.microsoft.com/office/drawing/2014/main" id="{287DBD22-71CF-0A3F-BFA4-616DD8046BD6}"/>
              </a:ext>
            </a:extLst>
          </p:cNvPr>
          <p:cNvSpPr txBox="1">
            <a:spLocks/>
          </p:cNvSpPr>
          <p:nvPr/>
        </p:nvSpPr>
        <p:spPr>
          <a:xfrm>
            <a:off x="3328891" y="3272790"/>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B</a:t>
            </a:r>
          </a:p>
        </p:txBody>
      </p:sp>
      <p:sp>
        <p:nvSpPr>
          <p:cNvPr id="30" name="Google Shape;336;p36">
            <a:extLst>
              <a:ext uri="{FF2B5EF4-FFF2-40B4-BE49-F238E27FC236}">
                <a16:creationId xmlns:a16="http://schemas.microsoft.com/office/drawing/2014/main" id="{7B8E8F5B-B11E-C07B-684C-2B9D4D743F8A}"/>
              </a:ext>
            </a:extLst>
          </p:cNvPr>
          <p:cNvSpPr txBox="1">
            <a:spLocks/>
          </p:cNvSpPr>
          <p:nvPr/>
        </p:nvSpPr>
        <p:spPr>
          <a:xfrm>
            <a:off x="3879149" y="3272790"/>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C</a:t>
            </a:r>
          </a:p>
        </p:txBody>
      </p:sp>
      <p:sp>
        <p:nvSpPr>
          <p:cNvPr id="31" name="Google Shape;336;p36">
            <a:extLst>
              <a:ext uri="{FF2B5EF4-FFF2-40B4-BE49-F238E27FC236}">
                <a16:creationId xmlns:a16="http://schemas.microsoft.com/office/drawing/2014/main" id="{9C4A31E8-9505-598C-70D5-523147EDDF15}"/>
              </a:ext>
            </a:extLst>
          </p:cNvPr>
          <p:cNvSpPr txBox="1">
            <a:spLocks/>
          </p:cNvSpPr>
          <p:nvPr/>
        </p:nvSpPr>
        <p:spPr>
          <a:xfrm>
            <a:off x="5783038" y="1645761"/>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A</a:t>
            </a:r>
          </a:p>
        </p:txBody>
      </p:sp>
      <p:sp>
        <p:nvSpPr>
          <p:cNvPr id="32" name="Google Shape;336;p36">
            <a:extLst>
              <a:ext uri="{FF2B5EF4-FFF2-40B4-BE49-F238E27FC236}">
                <a16:creationId xmlns:a16="http://schemas.microsoft.com/office/drawing/2014/main" id="{04D57BBE-BC57-D63E-4B39-38CC79B1EE4B}"/>
              </a:ext>
            </a:extLst>
          </p:cNvPr>
          <p:cNvSpPr txBox="1">
            <a:spLocks/>
          </p:cNvSpPr>
          <p:nvPr/>
        </p:nvSpPr>
        <p:spPr>
          <a:xfrm>
            <a:off x="5783038" y="2216889"/>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B</a:t>
            </a:r>
          </a:p>
        </p:txBody>
      </p:sp>
      <p:sp>
        <p:nvSpPr>
          <p:cNvPr id="34" name="Google Shape;336;p36">
            <a:extLst>
              <a:ext uri="{FF2B5EF4-FFF2-40B4-BE49-F238E27FC236}">
                <a16:creationId xmlns:a16="http://schemas.microsoft.com/office/drawing/2014/main" id="{34B00103-AB46-8717-2E67-2DDBFAC61F6B}"/>
              </a:ext>
            </a:extLst>
          </p:cNvPr>
          <p:cNvSpPr txBox="1">
            <a:spLocks/>
          </p:cNvSpPr>
          <p:nvPr/>
        </p:nvSpPr>
        <p:spPr>
          <a:xfrm>
            <a:off x="5783038" y="2815206"/>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C</a:t>
            </a:r>
          </a:p>
        </p:txBody>
      </p:sp>
      <p:sp>
        <p:nvSpPr>
          <p:cNvPr id="35" name="Google Shape;336;p36">
            <a:extLst>
              <a:ext uri="{FF2B5EF4-FFF2-40B4-BE49-F238E27FC236}">
                <a16:creationId xmlns:a16="http://schemas.microsoft.com/office/drawing/2014/main" id="{0EB166D0-B03D-7E96-4934-FE987845B772}"/>
              </a:ext>
            </a:extLst>
          </p:cNvPr>
          <p:cNvSpPr txBox="1">
            <a:spLocks/>
          </p:cNvSpPr>
          <p:nvPr/>
        </p:nvSpPr>
        <p:spPr>
          <a:xfrm>
            <a:off x="5783038" y="3389686"/>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D</a:t>
            </a:r>
          </a:p>
        </p:txBody>
      </p:sp>
      <p:sp>
        <p:nvSpPr>
          <p:cNvPr id="36" name="Google Shape;336;p36">
            <a:extLst>
              <a:ext uri="{FF2B5EF4-FFF2-40B4-BE49-F238E27FC236}">
                <a16:creationId xmlns:a16="http://schemas.microsoft.com/office/drawing/2014/main" id="{BBBD7FAD-468B-6541-4777-2094B0C2D780}"/>
              </a:ext>
            </a:extLst>
          </p:cNvPr>
          <p:cNvSpPr txBox="1">
            <a:spLocks/>
          </p:cNvSpPr>
          <p:nvPr/>
        </p:nvSpPr>
        <p:spPr>
          <a:xfrm>
            <a:off x="5783038" y="3982756"/>
            <a:ext cx="37071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tx1"/>
                </a:solidFill>
                <a:latin typeface="Montserrat SemiBold" pitchFamily="2" charset="0"/>
              </a:rPr>
              <a:t>E</a:t>
            </a:r>
          </a:p>
        </p:txBody>
      </p:sp>
    </p:spTree>
    <p:extLst>
      <p:ext uri="{BB962C8B-B14F-4D97-AF65-F5344CB8AC3E}">
        <p14:creationId xmlns:p14="http://schemas.microsoft.com/office/powerpoint/2010/main" val="19866362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31</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mark visited nodes as visited</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289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32</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mark visited nodes as visited</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306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33</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mark visited nodes as visited</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1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34</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Run BFS/DFS, mark visited nodes as visited</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reen Check In Green Circle transparent PNG - StickPNG">
            <a:extLst>
              <a:ext uri="{FF2B5EF4-FFF2-40B4-BE49-F238E27FC236}">
                <a16:creationId xmlns:a16="http://schemas.microsoft.com/office/drawing/2014/main" id="{D0AFB488-A46C-0F90-D1FB-A82DEAF2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137" y="4160228"/>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35</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BFS/DFS terminates, repeat on any unvisited node.</a:t>
            </a:r>
          </a:p>
          <a:p>
            <a:r>
              <a:rPr lang="en-US" sz="1800" dirty="0">
                <a:latin typeface="Montserrat SemiBold" pitchFamily="2" charset="0"/>
              </a:rPr>
              <a:t>Increment number of connected components</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reen Check In Green Circle transparent PNG - StickPNG">
            <a:extLst>
              <a:ext uri="{FF2B5EF4-FFF2-40B4-BE49-F238E27FC236}">
                <a16:creationId xmlns:a16="http://schemas.microsoft.com/office/drawing/2014/main" id="{D0AFB488-A46C-0F90-D1FB-A82DEAF2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137" y="4160228"/>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881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36</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BFS/DFS terminates, repeat on any unvisited node</a:t>
            </a:r>
          </a:p>
          <a:p>
            <a:r>
              <a:rPr lang="en-US" sz="1800" dirty="0">
                <a:latin typeface="Montserrat SemiBold" pitchFamily="2" charset="0"/>
              </a:rPr>
              <a:t>Increment number of connected components</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reen Check In Green Circle transparent PNG - StickPNG">
            <a:extLst>
              <a:ext uri="{FF2B5EF4-FFF2-40B4-BE49-F238E27FC236}">
                <a16:creationId xmlns:a16="http://schemas.microsoft.com/office/drawing/2014/main" id="{D0AFB488-A46C-0F90-D1FB-A82DEAF2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137" y="4160228"/>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Green Check In Green Circle transparent PNG - StickPNG">
            <a:extLst>
              <a:ext uri="{FF2B5EF4-FFF2-40B4-BE49-F238E27FC236}">
                <a16:creationId xmlns:a16="http://schemas.microsoft.com/office/drawing/2014/main" id="{D8080BF0-4838-44CE-333A-F389C645A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40" y="1908225"/>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52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37</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BFS/DFS terminates, repeat on any unvisited node</a:t>
            </a:r>
          </a:p>
          <a:p>
            <a:r>
              <a:rPr lang="en-US" sz="1800" dirty="0">
                <a:latin typeface="Montserrat SemiBold" pitchFamily="2" charset="0"/>
              </a:rPr>
              <a:t>Increment number of connected components</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reen Check In Green Circle transparent PNG - StickPNG">
            <a:extLst>
              <a:ext uri="{FF2B5EF4-FFF2-40B4-BE49-F238E27FC236}">
                <a16:creationId xmlns:a16="http://schemas.microsoft.com/office/drawing/2014/main" id="{D0AFB488-A46C-0F90-D1FB-A82DEAF2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137" y="4160228"/>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Green Check In Green Circle transparent PNG - StickPNG">
            <a:extLst>
              <a:ext uri="{FF2B5EF4-FFF2-40B4-BE49-F238E27FC236}">
                <a16:creationId xmlns:a16="http://schemas.microsoft.com/office/drawing/2014/main" id="{D8080BF0-4838-44CE-333A-F389C645A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40" y="1908225"/>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Green Check In Green Circle transparent PNG - StickPNG">
            <a:extLst>
              <a:ext uri="{FF2B5EF4-FFF2-40B4-BE49-F238E27FC236}">
                <a16:creationId xmlns:a16="http://schemas.microsoft.com/office/drawing/2014/main" id="{F536EA9A-70A7-D5E1-F560-C9C32DF0D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84" y="4112624"/>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988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FC9C1-0FDB-2175-95E6-2CE8B24DB46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38</a:t>
            </a:fld>
            <a:endParaRPr lang="en"/>
          </a:p>
        </p:txBody>
      </p:sp>
      <p:sp>
        <p:nvSpPr>
          <p:cNvPr id="48" name="Google Shape;336;p36">
            <a:extLst>
              <a:ext uri="{FF2B5EF4-FFF2-40B4-BE49-F238E27FC236}">
                <a16:creationId xmlns:a16="http://schemas.microsoft.com/office/drawing/2014/main" id="{E9F5FBA6-A6A4-EA89-9EDC-2ADE45760AA6}"/>
              </a:ext>
            </a:extLst>
          </p:cNvPr>
          <p:cNvSpPr txBox="1">
            <a:spLocks/>
          </p:cNvSpPr>
          <p:nvPr/>
        </p:nvSpPr>
        <p:spPr>
          <a:xfrm>
            <a:off x="714000" y="37257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Count how many connected components:</a:t>
            </a:r>
          </a:p>
        </p:txBody>
      </p:sp>
      <p:sp>
        <p:nvSpPr>
          <p:cNvPr id="3" name="Google Shape;336;p36">
            <a:extLst>
              <a:ext uri="{FF2B5EF4-FFF2-40B4-BE49-F238E27FC236}">
                <a16:creationId xmlns:a16="http://schemas.microsoft.com/office/drawing/2014/main" id="{D0AA8A45-5696-89CC-6141-CF4535A247AC}"/>
              </a:ext>
            </a:extLst>
          </p:cNvPr>
          <p:cNvSpPr txBox="1">
            <a:spLocks/>
          </p:cNvSpPr>
          <p:nvPr/>
        </p:nvSpPr>
        <p:spPr>
          <a:xfrm>
            <a:off x="714000" y="77988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BFS/DFS terminates, repeat on any unvisited node</a:t>
            </a:r>
          </a:p>
          <a:p>
            <a:r>
              <a:rPr lang="en-US" sz="1800" dirty="0">
                <a:latin typeface="Montserrat SemiBold" pitchFamily="2" charset="0"/>
              </a:rPr>
              <a:t>Increment number of connected components</a:t>
            </a:r>
          </a:p>
        </p:txBody>
      </p:sp>
      <p:sp>
        <p:nvSpPr>
          <p:cNvPr id="4" name="Oval 3">
            <a:extLst>
              <a:ext uri="{FF2B5EF4-FFF2-40B4-BE49-F238E27FC236}">
                <a16:creationId xmlns:a16="http://schemas.microsoft.com/office/drawing/2014/main" id="{9A4B118E-9922-D751-8273-D826EA564EC2}"/>
              </a:ext>
            </a:extLst>
          </p:cNvPr>
          <p:cNvSpPr/>
          <p:nvPr/>
        </p:nvSpPr>
        <p:spPr>
          <a:xfrm>
            <a:off x="1938528" y="263241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3CFC48AB-78D8-2BF2-66DD-D164A7D4E810}"/>
              </a:ext>
            </a:extLst>
          </p:cNvPr>
          <p:cNvCxnSpPr>
            <a:stCxn id="4" idx="7"/>
          </p:cNvCxnSpPr>
          <p:nvPr/>
        </p:nvCxnSpPr>
        <p:spPr>
          <a:xfrm flipV="1">
            <a:off x="2335277" y="1946617"/>
            <a:ext cx="1332991" cy="75387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C4C4E6-6B67-CF0A-5883-8560DEB7BF0C}"/>
              </a:ext>
            </a:extLst>
          </p:cNvPr>
          <p:cNvSpPr/>
          <p:nvPr/>
        </p:nvSpPr>
        <p:spPr>
          <a:xfrm>
            <a:off x="3668268" y="165705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a:extLst>
              <a:ext uri="{FF2B5EF4-FFF2-40B4-BE49-F238E27FC236}">
                <a16:creationId xmlns:a16="http://schemas.microsoft.com/office/drawing/2014/main" id="{533AADCF-215E-19E0-414C-45473196EB15}"/>
              </a:ext>
            </a:extLst>
          </p:cNvPr>
          <p:cNvCxnSpPr>
            <a:cxnSpLocks/>
            <a:stCxn id="9" idx="1"/>
            <a:endCxn id="4" idx="5"/>
          </p:cNvCxnSpPr>
          <p:nvPr/>
        </p:nvCxnSpPr>
        <p:spPr>
          <a:xfrm flipH="1" flipV="1">
            <a:off x="2335277" y="3029166"/>
            <a:ext cx="1061972" cy="102387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E7070BB-7756-3033-BD92-3A5C194DBA5E}"/>
              </a:ext>
            </a:extLst>
          </p:cNvPr>
          <p:cNvSpPr/>
          <p:nvPr/>
        </p:nvSpPr>
        <p:spPr>
          <a:xfrm>
            <a:off x="5900930" y="1714207"/>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96AB78D-3790-5B17-456D-8B32E8628935}"/>
              </a:ext>
            </a:extLst>
          </p:cNvPr>
          <p:cNvSpPr/>
          <p:nvPr/>
        </p:nvSpPr>
        <p:spPr>
          <a:xfrm>
            <a:off x="3329178" y="3984968"/>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D7A1A123-34BA-A0D7-F3B3-894281AC4D72}"/>
              </a:ext>
            </a:extLst>
          </p:cNvPr>
          <p:cNvSpPr/>
          <p:nvPr/>
        </p:nvSpPr>
        <p:spPr>
          <a:xfrm>
            <a:off x="6163822" y="3927818"/>
            <a:ext cx="464820" cy="464820"/>
          </a:xfrm>
          <a:prstGeom prst="ellipse">
            <a:avLst/>
          </a:prstGeom>
          <a:solidFill>
            <a:schemeClr val="accent5">
              <a:lumMod val="5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a:extLst>
              <a:ext uri="{FF2B5EF4-FFF2-40B4-BE49-F238E27FC236}">
                <a16:creationId xmlns:a16="http://schemas.microsoft.com/office/drawing/2014/main" id="{AEF04AE0-03F5-740E-7E75-F67FA03AD8E1}"/>
              </a:ext>
            </a:extLst>
          </p:cNvPr>
          <p:cNvCxnSpPr>
            <a:cxnSpLocks/>
            <a:stCxn id="8" idx="4"/>
            <a:endCxn id="10" idx="0"/>
          </p:cNvCxnSpPr>
          <p:nvPr/>
        </p:nvCxnSpPr>
        <p:spPr>
          <a:xfrm>
            <a:off x="6133340" y="2179027"/>
            <a:ext cx="262892" cy="174879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9F608C-5D4F-435D-3D6A-41C88201C862}"/>
              </a:ext>
            </a:extLst>
          </p:cNvPr>
          <p:cNvCxnSpPr>
            <a:cxnSpLocks/>
            <a:stCxn id="9" idx="0"/>
            <a:endCxn id="6" idx="4"/>
          </p:cNvCxnSpPr>
          <p:nvPr/>
        </p:nvCxnSpPr>
        <p:spPr>
          <a:xfrm flipV="1">
            <a:off x="3561588" y="2121877"/>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Green Check In Green Circle transparent PNG - StickPNG">
            <a:extLst>
              <a:ext uri="{FF2B5EF4-FFF2-40B4-BE49-F238E27FC236}">
                <a16:creationId xmlns:a16="http://schemas.microsoft.com/office/drawing/2014/main" id="{9F243432-959B-3346-D94E-773719B3A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316" y="286818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reen Check In Green Circle transparent PNG - StickPNG">
            <a:extLst>
              <a:ext uri="{FF2B5EF4-FFF2-40B4-BE49-F238E27FC236}">
                <a16:creationId xmlns:a16="http://schemas.microsoft.com/office/drawing/2014/main" id="{0245C5A0-4E2B-CE5E-AC12-B422471E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787" y="1889467"/>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Green Check In Green Circle transparent PNG - StickPNG">
            <a:extLst>
              <a:ext uri="{FF2B5EF4-FFF2-40B4-BE49-F238E27FC236}">
                <a16:creationId xmlns:a16="http://schemas.microsoft.com/office/drawing/2014/main" id="{D0AFB488-A46C-0F90-D1FB-A82DEAF26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137" y="4160228"/>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Green Check In Green Circle transparent PNG - StickPNG">
            <a:extLst>
              <a:ext uri="{FF2B5EF4-FFF2-40B4-BE49-F238E27FC236}">
                <a16:creationId xmlns:a16="http://schemas.microsoft.com/office/drawing/2014/main" id="{D8080BF0-4838-44CE-333A-F389C645A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340" y="1908225"/>
            <a:ext cx="310201" cy="3102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Green Check In Green Circle transparent PNG - StickPNG">
            <a:extLst>
              <a:ext uri="{FF2B5EF4-FFF2-40B4-BE49-F238E27FC236}">
                <a16:creationId xmlns:a16="http://schemas.microsoft.com/office/drawing/2014/main" id="{F536EA9A-70A7-D5E1-F560-C9C32DF0D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84" y="4112624"/>
            <a:ext cx="310201" cy="3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62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Assume you are given a connected graph with n nodes and m edges as an adjacency list. (You are given n but not m; assume each adjacency list is given as a linked list, so you do not have access to its size.)</a:t>
            </a:r>
          </a:p>
          <a:p>
            <a:endParaRPr lang="en-US" sz="1800" dirty="0">
              <a:latin typeface="Montserrat SemiBold" pitchFamily="2" charset="0"/>
            </a:endParaRPr>
          </a:p>
          <a:p>
            <a:r>
              <a:rPr lang="en-US" sz="1800" dirty="0">
                <a:latin typeface="Montserrat SemiBold" pitchFamily="2" charset="0"/>
              </a:rPr>
              <a:t>Give an algorithm to determine whether or not this graph is a tree. Recall that a tree is a connected graph with no cycles. Your algorithm should run in O(n); particularly, it should be independent of m. Assume O(n + m) is too slow</a:t>
            </a:r>
          </a:p>
        </p:txBody>
      </p:sp>
    </p:spTree>
    <p:extLst>
      <p:ext uri="{BB962C8B-B14F-4D97-AF65-F5344CB8AC3E}">
        <p14:creationId xmlns:p14="http://schemas.microsoft.com/office/powerpoint/2010/main" val="85666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Tutorial Problems</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Graphs and Trees, BFS and DFS</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56113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Properties of a tree:</a:t>
            </a:r>
          </a:p>
        </p:txBody>
      </p:sp>
      <p:sp>
        <p:nvSpPr>
          <p:cNvPr id="2" name="Oval 1">
            <a:extLst>
              <a:ext uri="{FF2B5EF4-FFF2-40B4-BE49-F238E27FC236}">
                <a16:creationId xmlns:a16="http://schemas.microsoft.com/office/drawing/2014/main" id="{1955E6AC-121B-6255-E1CD-883E268A30D0}"/>
              </a:ext>
            </a:extLst>
          </p:cNvPr>
          <p:cNvSpPr/>
          <p:nvPr/>
        </p:nvSpPr>
        <p:spPr>
          <a:xfrm>
            <a:off x="4059428" y="2017944"/>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3AD6070D-389D-3084-AAAA-0F18E0B40ADD}"/>
              </a:ext>
            </a:extLst>
          </p:cNvPr>
          <p:cNvSpPr/>
          <p:nvPr/>
        </p:nvSpPr>
        <p:spPr>
          <a:xfrm>
            <a:off x="3022345" y="2485139"/>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2F112D4-013D-ED2B-7E98-26557EF53FA9}"/>
              </a:ext>
            </a:extLst>
          </p:cNvPr>
          <p:cNvSpPr/>
          <p:nvPr/>
        </p:nvSpPr>
        <p:spPr>
          <a:xfrm>
            <a:off x="2497837" y="3292859"/>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C3E0FFA-0B5E-849C-2E56-9DA570D519E9}"/>
              </a:ext>
            </a:extLst>
          </p:cNvPr>
          <p:cNvSpPr/>
          <p:nvPr/>
        </p:nvSpPr>
        <p:spPr>
          <a:xfrm>
            <a:off x="3567938" y="3292859"/>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10802890-B0F8-792B-78B7-D5F95932BBBA}"/>
              </a:ext>
            </a:extLst>
          </p:cNvPr>
          <p:cNvSpPr/>
          <p:nvPr/>
        </p:nvSpPr>
        <p:spPr>
          <a:xfrm>
            <a:off x="4932172" y="2485139"/>
            <a:ext cx="464820" cy="464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EFE66DB1-2B1C-6320-C9DD-AFF6902F0304}"/>
              </a:ext>
            </a:extLst>
          </p:cNvPr>
          <p:cNvCxnSpPr>
            <a:stCxn id="4" idx="7"/>
            <a:endCxn id="3" idx="3"/>
          </p:cNvCxnSpPr>
          <p:nvPr/>
        </p:nvCxnSpPr>
        <p:spPr>
          <a:xfrm flipV="1">
            <a:off x="2894586" y="2881888"/>
            <a:ext cx="195830" cy="479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542613-DE66-61BE-CBEA-D41FF95A4983}"/>
              </a:ext>
            </a:extLst>
          </p:cNvPr>
          <p:cNvCxnSpPr>
            <a:cxnSpLocks/>
            <a:stCxn id="3" idx="7"/>
            <a:endCxn id="2" idx="2"/>
          </p:cNvCxnSpPr>
          <p:nvPr/>
        </p:nvCxnSpPr>
        <p:spPr>
          <a:xfrm flipV="1">
            <a:off x="3419094" y="2250354"/>
            <a:ext cx="640334"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E77106-11DD-1700-3F38-E3FDE5543849}"/>
              </a:ext>
            </a:extLst>
          </p:cNvPr>
          <p:cNvCxnSpPr>
            <a:cxnSpLocks/>
            <a:stCxn id="2" idx="6"/>
            <a:endCxn id="7" idx="1"/>
          </p:cNvCxnSpPr>
          <p:nvPr/>
        </p:nvCxnSpPr>
        <p:spPr>
          <a:xfrm>
            <a:off x="4524248" y="2250354"/>
            <a:ext cx="475995" cy="3028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40EB53-FF6A-532C-86F4-4F72EA9C0890}"/>
              </a:ext>
            </a:extLst>
          </p:cNvPr>
          <p:cNvCxnSpPr>
            <a:cxnSpLocks/>
            <a:stCxn id="5" idx="1"/>
            <a:endCxn id="3" idx="5"/>
          </p:cNvCxnSpPr>
          <p:nvPr/>
        </p:nvCxnSpPr>
        <p:spPr>
          <a:xfrm flipH="1" flipV="1">
            <a:off x="3419094" y="2881888"/>
            <a:ext cx="216915" cy="47904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73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Properties of a tree:</a:t>
            </a:r>
          </a:p>
        </p:txBody>
      </p:sp>
      <p:sp>
        <p:nvSpPr>
          <p:cNvPr id="2" name="Oval 1">
            <a:extLst>
              <a:ext uri="{FF2B5EF4-FFF2-40B4-BE49-F238E27FC236}">
                <a16:creationId xmlns:a16="http://schemas.microsoft.com/office/drawing/2014/main" id="{1955E6AC-121B-6255-E1CD-883E268A30D0}"/>
              </a:ext>
            </a:extLst>
          </p:cNvPr>
          <p:cNvSpPr/>
          <p:nvPr/>
        </p:nvSpPr>
        <p:spPr>
          <a:xfrm>
            <a:off x="4059428" y="2017944"/>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3AD6070D-389D-3084-AAAA-0F18E0B40ADD}"/>
              </a:ext>
            </a:extLst>
          </p:cNvPr>
          <p:cNvSpPr/>
          <p:nvPr/>
        </p:nvSpPr>
        <p:spPr>
          <a:xfrm>
            <a:off x="3022345" y="2485139"/>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2F112D4-013D-ED2B-7E98-26557EF53FA9}"/>
              </a:ext>
            </a:extLst>
          </p:cNvPr>
          <p:cNvSpPr/>
          <p:nvPr/>
        </p:nvSpPr>
        <p:spPr>
          <a:xfrm>
            <a:off x="2497837" y="3292859"/>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C3E0FFA-0B5E-849C-2E56-9DA570D519E9}"/>
              </a:ext>
            </a:extLst>
          </p:cNvPr>
          <p:cNvSpPr/>
          <p:nvPr/>
        </p:nvSpPr>
        <p:spPr>
          <a:xfrm>
            <a:off x="3567938" y="3292859"/>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10802890-B0F8-792B-78B7-D5F95932BBBA}"/>
              </a:ext>
            </a:extLst>
          </p:cNvPr>
          <p:cNvSpPr/>
          <p:nvPr/>
        </p:nvSpPr>
        <p:spPr>
          <a:xfrm>
            <a:off x="4932172" y="2485139"/>
            <a:ext cx="464820" cy="46482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EFE66DB1-2B1C-6320-C9DD-AFF6902F0304}"/>
              </a:ext>
            </a:extLst>
          </p:cNvPr>
          <p:cNvCxnSpPr>
            <a:stCxn id="4" idx="7"/>
            <a:endCxn id="3" idx="3"/>
          </p:cNvCxnSpPr>
          <p:nvPr/>
        </p:nvCxnSpPr>
        <p:spPr>
          <a:xfrm flipV="1">
            <a:off x="2894586" y="2881888"/>
            <a:ext cx="195830" cy="479042"/>
          </a:xfrm>
          <a:prstGeom prst="line">
            <a:avLst/>
          </a:prstGeom>
          <a:ln w="2857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542613-DE66-61BE-CBEA-D41FF95A4983}"/>
              </a:ext>
            </a:extLst>
          </p:cNvPr>
          <p:cNvCxnSpPr>
            <a:cxnSpLocks/>
            <a:stCxn id="3" idx="7"/>
            <a:endCxn id="2" idx="2"/>
          </p:cNvCxnSpPr>
          <p:nvPr/>
        </p:nvCxnSpPr>
        <p:spPr>
          <a:xfrm flipV="1">
            <a:off x="3419094" y="2250354"/>
            <a:ext cx="640334" cy="302856"/>
          </a:xfrm>
          <a:prstGeom prst="line">
            <a:avLst/>
          </a:prstGeom>
          <a:ln w="2857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E77106-11DD-1700-3F38-E3FDE5543849}"/>
              </a:ext>
            </a:extLst>
          </p:cNvPr>
          <p:cNvCxnSpPr>
            <a:cxnSpLocks/>
            <a:stCxn id="2" idx="6"/>
            <a:endCxn id="7" idx="1"/>
          </p:cNvCxnSpPr>
          <p:nvPr/>
        </p:nvCxnSpPr>
        <p:spPr>
          <a:xfrm>
            <a:off x="4524248" y="2250354"/>
            <a:ext cx="475995" cy="302856"/>
          </a:xfrm>
          <a:prstGeom prst="line">
            <a:avLst/>
          </a:prstGeom>
          <a:ln w="2857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40EB53-FF6A-532C-86F4-4F72EA9C0890}"/>
              </a:ext>
            </a:extLst>
          </p:cNvPr>
          <p:cNvCxnSpPr>
            <a:cxnSpLocks/>
            <a:stCxn id="5" idx="1"/>
            <a:endCxn id="3" idx="5"/>
          </p:cNvCxnSpPr>
          <p:nvPr/>
        </p:nvCxnSpPr>
        <p:spPr>
          <a:xfrm flipH="1" flipV="1">
            <a:off x="3419094" y="2881888"/>
            <a:ext cx="216915" cy="479042"/>
          </a:xfrm>
          <a:prstGeom prst="line">
            <a:avLst/>
          </a:prstGeom>
          <a:ln w="28575">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8" name="Google Shape;336;p36">
            <a:extLst>
              <a:ext uri="{FF2B5EF4-FFF2-40B4-BE49-F238E27FC236}">
                <a16:creationId xmlns:a16="http://schemas.microsoft.com/office/drawing/2014/main" id="{E8DEDE09-AC01-CA4C-3E50-C535B2F9A09E}"/>
              </a:ext>
            </a:extLst>
          </p:cNvPr>
          <p:cNvSpPr txBox="1">
            <a:spLocks/>
          </p:cNvSpPr>
          <p:nvPr/>
        </p:nvSpPr>
        <p:spPr>
          <a:xfrm>
            <a:off x="3090416" y="1195121"/>
            <a:ext cx="2212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400" dirty="0">
                <a:latin typeface="Montserrat SemiBold" pitchFamily="2" charset="0"/>
              </a:rPr>
              <a:t>n nodes</a:t>
            </a:r>
          </a:p>
        </p:txBody>
      </p:sp>
    </p:spTree>
    <p:extLst>
      <p:ext uri="{BB962C8B-B14F-4D97-AF65-F5344CB8AC3E}">
        <p14:creationId xmlns:p14="http://schemas.microsoft.com/office/powerpoint/2010/main" val="261469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Properties of a tree:</a:t>
            </a:r>
          </a:p>
        </p:txBody>
      </p:sp>
      <p:sp>
        <p:nvSpPr>
          <p:cNvPr id="2" name="Oval 1">
            <a:extLst>
              <a:ext uri="{FF2B5EF4-FFF2-40B4-BE49-F238E27FC236}">
                <a16:creationId xmlns:a16="http://schemas.microsoft.com/office/drawing/2014/main" id="{1955E6AC-121B-6255-E1CD-883E268A30D0}"/>
              </a:ext>
            </a:extLst>
          </p:cNvPr>
          <p:cNvSpPr/>
          <p:nvPr/>
        </p:nvSpPr>
        <p:spPr>
          <a:xfrm>
            <a:off x="4059428" y="2017944"/>
            <a:ext cx="464820" cy="46482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3AD6070D-389D-3084-AAAA-0F18E0B40ADD}"/>
              </a:ext>
            </a:extLst>
          </p:cNvPr>
          <p:cNvSpPr/>
          <p:nvPr/>
        </p:nvSpPr>
        <p:spPr>
          <a:xfrm>
            <a:off x="3022345" y="2485139"/>
            <a:ext cx="464820" cy="46482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A2F112D4-013D-ED2B-7E98-26557EF53FA9}"/>
              </a:ext>
            </a:extLst>
          </p:cNvPr>
          <p:cNvSpPr/>
          <p:nvPr/>
        </p:nvSpPr>
        <p:spPr>
          <a:xfrm>
            <a:off x="2497837" y="3292859"/>
            <a:ext cx="464820" cy="46482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C3E0FFA-0B5E-849C-2E56-9DA570D519E9}"/>
              </a:ext>
            </a:extLst>
          </p:cNvPr>
          <p:cNvSpPr/>
          <p:nvPr/>
        </p:nvSpPr>
        <p:spPr>
          <a:xfrm>
            <a:off x="3567938" y="3292859"/>
            <a:ext cx="464820" cy="46482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a:extLst>
              <a:ext uri="{FF2B5EF4-FFF2-40B4-BE49-F238E27FC236}">
                <a16:creationId xmlns:a16="http://schemas.microsoft.com/office/drawing/2014/main" id="{10802890-B0F8-792B-78B7-D5F95932BBBA}"/>
              </a:ext>
            </a:extLst>
          </p:cNvPr>
          <p:cNvSpPr/>
          <p:nvPr/>
        </p:nvSpPr>
        <p:spPr>
          <a:xfrm>
            <a:off x="4932172" y="2485139"/>
            <a:ext cx="464820" cy="464820"/>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a:extLst>
              <a:ext uri="{FF2B5EF4-FFF2-40B4-BE49-F238E27FC236}">
                <a16:creationId xmlns:a16="http://schemas.microsoft.com/office/drawing/2014/main" id="{EFE66DB1-2B1C-6320-C9DD-AFF6902F0304}"/>
              </a:ext>
            </a:extLst>
          </p:cNvPr>
          <p:cNvCxnSpPr>
            <a:stCxn id="4" idx="7"/>
            <a:endCxn id="3" idx="3"/>
          </p:cNvCxnSpPr>
          <p:nvPr/>
        </p:nvCxnSpPr>
        <p:spPr>
          <a:xfrm flipV="1">
            <a:off x="2894586" y="2881888"/>
            <a:ext cx="195830" cy="479042"/>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542613-DE66-61BE-CBEA-D41FF95A4983}"/>
              </a:ext>
            </a:extLst>
          </p:cNvPr>
          <p:cNvCxnSpPr>
            <a:cxnSpLocks/>
            <a:stCxn id="3" idx="7"/>
            <a:endCxn id="2" idx="2"/>
          </p:cNvCxnSpPr>
          <p:nvPr/>
        </p:nvCxnSpPr>
        <p:spPr>
          <a:xfrm flipV="1">
            <a:off x="3419094" y="2250354"/>
            <a:ext cx="640334" cy="3028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E77106-11DD-1700-3F38-E3FDE5543849}"/>
              </a:ext>
            </a:extLst>
          </p:cNvPr>
          <p:cNvCxnSpPr>
            <a:cxnSpLocks/>
            <a:stCxn id="2" idx="6"/>
            <a:endCxn id="7" idx="1"/>
          </p:cNvCxnSpPr>
          <p:nvPr/>
        </p:nvCxnSpPr>
        <p:spPr>
          <a:xfrm>
            <a:off x="4524248" y="2250354"/>
            <a:ext cx="475995" cy="30285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40EB53-FF6A-532C-86F4-4F72EA9C0890}"/>
              </a:ext>
            </a:extLst>
          </p:cNvPr>
          <p:cNvCxnSpPr>
            <a:cxnSpLocks/>
            <a:stCxn id="5" idx="1"/>
            <a:endCxn id="3" idx="5"/>
          </p:cNvCxnSpPr>
          <p:nvPr/>
        </p:nvCxnSpPr>
        <p:spPr>
          <a:xfrm flipH="1" flipV="1">
            <a:off x="3419094" y="2881888"/>
            <a:ext cx="216915" cy="479042"/>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Google Shape;336;p36">
            <a:extLst>
              <a:ext uri="{FF2B5EF4-FFF2-40B4-BE49-F238E27FC236}">
                <a16:creationId xmlns:a16="http://schemas.microsoft.com/office/drawing/2014/main" id="{E8DEDE09-AC01-CA4C-3E50-C535B2F9A09E}"/>
              </a:ext>
            </a:extLst>
          </p:cNvPr>
          <p:cNvSpPr txBox="1">
            <a:spLocks/>
          </p:cNvSpPr>
          <p:nvPr/>
        </p:nvSpPr>
        <p:spPr>
          <a:xfrm>
            <a:off x="3090416" y="1195121"/>
            <a:ext cx="2212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400" dirty="0">
                <a:latin typeface="Montserrat SemiBold" pitchFamily="2" charset="0"/>
              </a:rPr>
              <a:t>n nodes</a:t>
            </a:r>
          </a:p>
        </p:txBody>
      </p:sp>
      <p:sp>
        <p:nvSpPr>
          <p:cNvPr id="9" name="Google Shape;336;p36">
            <a:extLst>
              <a:ext uri="{FF2B5EF4-FFF2-40B4-BE49-F238E27FC236}">
                <a16:creationId xmlns:a16="http://schemas.microsoft.com/office/drawing/2014/main" id="{27F1C969-C2CC-FAB9-A7EA-F5B572D75D28}"/>
              </a:ext>
            </a:extLst>
          </p:cNvPr>
          <p:cNvSpPr txBox="1">
            <a:spLocks/>
          </p:cNvSpPr>
          <p:nvPr/>
        </p:nvSpPr>
        <p:spPr>
          <a:xfrm>
            <a:off x="5000243" y="1195121"/>
            <a:ext cx="2212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400" dirty="0">
                <a:latin typeface="Montserrat SemiBold" pitchFamily="2" charset="0"/>
              </a:rPr>
              <a:t>n – 1 edges</a:t>
            </a:r>
          </a:p>
        </p:txBody>
      </p:sp>
    </p:spTree>
    <p:extLst>
      <p:ext uri="{BB962C8B-B14F-4D97-AF65-F5344CB8AC3E}">
        <p14:creationId xmlns:p14="http://schemas.microsoft.com/office/powerpoint/2010/main" val="539714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Properties of a tree:</a:t>
            </a:r>
          </a:p>
        </p:txBody>
      </p:sp>
      <p:sp>
        <p:nvSpPr>
          <p:cNvPr id="8" name="Google Shape;336;p36">
            <a:extLst>
              <a:ext uri="{FF2B5EF4-FFF2-40B4-BE49-F238E27FC236}">
                <a16:creationId xmlns:a16="http://schemas.microsoft.com/office/drawing/2014/main" id="{E8DEDE09-AC01-CA4C-3E50-C535B2F9A09E}"/>
              </a:ext>
            </a:extLst>
          </p:cNvPr>
          <p:cNvSpPr txBox="1">
            <a:spLocks/>
          </p:cNvSpPr>
          <p:nvPr/>
        </p:nvSpPr>
        <p:spPr>
          <a:xfrm>
            <a:off x="3090416" y="1195121"/>
            <a:ext cx="2212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400" dirty="0">
                <a:latin typeface="Montserrat SemiBold" pitchFamily="2" charset="0"/>
              </a:rPr>
              <a:t>n nodes</a:t>
            </a:r>
          </a:p>
        </p:txBody>
      </p:sp>
      <p:sp>
        <p:nvSpPr>
          <p:cNvPr id="24" name="Google Shape;336;p36">
            <a:extLst>
              <a:ext uri="{FF2B5EF4-FFF2-40B4-BE49-F238E27FC236}">
                <a16:creationId xmlns:a16="http://schemas.microsoft.com/office/drawing/2014/main" id="{4667E579-EC40-979A-46DB-632FB1DFCB89}"/>
              </a:ext>
            </a:extLst>
          </p:cNvPr>
          <p:cNvSpPr txBox="1">
            <a:spLocks/>
          </p:cNvSpPr>
          <p:nvPr/>
        </p:nvSpPr>
        <p:spPr>
          <a:xfrm>
            <a:off x="5000243" y="1195121"/>
            <a:ext cx="2212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400" dirty="0">
                <a:latin typeface="Montserrat SemiBold" pitchFamily="2" charset="0"/>
              </a:rPr>
              <a:t>n – 1 edges</a:t>
            </a:r>
          </a:p>
        </p:txBody>
      </p:sp>
      <p:sp>
        <p:nvSpPr>
          <p:cNvPr id="25" name="Google Shape;336;p36">
            <a:extLst>
              <a:ext uri="{FF2B5EF4-FFF2-40B4-BE49-F238E27FC236}">
                <a16:creationId xmlns:a16="http://schemas.microsoft.com/office/drawing/2014/main" id="{357E72A2-99D8-BB44-61FD-8160BBC39E67}"/>
              </a:ext>
            </a:extLst>
          </p:cNvPr>
          <p:cNvSpPr txBox="1">
            <a:spLocks/>
          </p:cNvSpPr>
          <p:nvPr/>
        </p:nvSpPr>
        <p:spPr>
          <a:xfrm>
            <a:off x="714000" y="1794711"/>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Idea: Count each edge. If you counted at least n edges </a:t>
            </a:r>
            <a:r>
              <a:rPr lang="en-US" sz="1800" dirty="0">
                <a:latin typeface="Montserrat SemiBold" pitchFamily="2" charset="0"/>
                <a:sym typeface="Wingdings" panose="05000000000000000000" pitchFamily="2" charset="2"/>
              </a:rPr>
              <a:t> Definitely not a tree!</a:t>
            </a:r>
            <a:endParaRPr lang="en-US" sz="18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253453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O(n) time, since we stop at n, and is invariant of m.</a:t>
            </a:r>
          </a:p>
        </p:txBody>
      </p:sp>
    </p:spTree>
    <p:extLst>
      <p:ext uri="{BB962C8B-B14F-4D97-AF65-F5344CB8AC3E}">
        <p14:creationId xmlns:p14="http://schemas.microsoft.com/office/powerpoint/2010/main" val="324198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11857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But wait … the graph is an adjacency list?</a:t>
            </a:r>
          </a:p>
        </p:txBody>
      </p:sp>
      <p:sp>
        <p:nvSpPr>
          <p:cNvPr id="2" name="Oval 1">
            <a:extLst>
              <a:ext uri="{FF2B5EF4-FFF2-40B4-BE49-F238E27FC236}">
                <a16:creationId xmlns:a16="http://schemas.microsoft.com/office/drawing/2014/main" id="{C949EDD9-CB64-FA7E-1E59-AF23727F7A80}"/>
              </a:ext>
            </a:extLst>
          </p:cNvPr>
          <p:cNvSpPr/>
          <p:nvPr/>
        </p:nvSpPr>
        <p:spPr>
          <a:xfrm>
            <a:off x="1077468" y="308238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cxnSp>
        <p:nvCxnSpPr>
          <p:cNvPr id="3" name="Straight Connector 2">
            <a:extLst>
              <a:ext uri="{FF2B5EF4-FFF2-40B4-BE49-F238E27FC236}">
                <a16:creationId xmlns:a16="http://schemas.microsoft.com/office/drawing/2014/main" id="{D814D000-3DCD-8442-8E03-48670C2CF83A}"/>
              </a:ext>
            </a:extLst>
          </p:cNvPr>
          <p:cNvCxnSpPr>
            <a:cxnSpLocks/>
            <a:stCxn id="2" idx="7"/>
            <a:endCxn id="4" idx="2"/>
          </p:cNvCxnSpPr>
          <p:nvPr/>
        </p:nvCxnSpPr>
        <p:spPr>
          <a:xfrm flipV="1">
            <a:off x="1474217" y="2351568"/>
            <a:ext cx="571500" cy="7988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73EA3D8-6611-808F-81CB-50E5C3B52713}"/>
              </a:ext>
            </a:extLst>
          </p:cNvPr>
          <p:cNvSpPr/>
          <p:nvPr/>
        </p:nvSpPr>
        <p:spPr>
          <a:xfrm>
            <a:off x="2045717" y="211915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cxnSp>
        <p:nvCxnSpPr>
          <p:cNvPr id="5" name="Straight Connector 4">
            <a:extLst>
              <a:ext uri="{FF2B5EF4-FFF2-40B4-BE49-F238E27FC236}">
                <a16:creationId xmlns:a16="http://schemas.microsoft.com/office/drawing/2014/main" id="{F7FCCB7F-0799-F757-F47E-34E58B034557}"/>
              </a:ext>
            </a:extLst>
          </p:cNvPr>
          <p:cNvCxnSpPr>
            <a:cxnSpLocks/>
            <a:stCxn id="9" idx="1"/>
            <a:endCxn id="2" idx="5"/>
          </p:cNvCxnSpPr>
          <p:nvPr/>
        </p:nvCxnSpPr>
        <p:spPr>
          <a:xfrm flipH="1" flipV="1">
            <a:off x="1474217" y="3479138"/>
            <a:ext cx="475232" cy="6193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98F1D3-6F0D-C32F-876C-568BB64D6C87}"/>
              </a:ext>
            </a:extLst>
          </p:cNvPr>
          <p:cNvSpPr/>
          <p:nvPr/>
        </p:nvSpPr>
        <p:spPr>
          <a:xfrm>
            <a:off x="3233930" y="213439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9" name="Oval 8">
            <a:extLst>
              <a:ext uri="{FF2B5EF4-FFF2-40B4-BE49-F238E27FC236}">
                <a16:creationId xmlns:a16="http://schemas.microsoft.com/office/drawing/2014/main" id="{83685D14-ECF6-99FE-C12E-63B2BDEEF6EF}"/>
              </a:ext>
            </a:extLst>
          </p:cNvPr>
          <p:cNvSpPr/>
          <p:nvPr/>
        </p:nvSpPr>
        <p:spPr>
          <a:xfrm>
            <a:off x="1881378" y="403038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10" name="Oval 9">
            <a:extLst>
              <a:ext uri="{FF2B5EF4-FFF2-40B4-BE49-F238E27FC236}">
                <a16:creationId xmlns:a16="http://schemas.microsoft.com/office/drawing/2014/main" id="{20743401-2280-3FC0-7B12-A679CA14BE15}"/>
              </a:ext>
            </a:extLst>
          </p:cNvPr>
          <p:cNvSpPr/>
          <p:nvPr/>
        </p:nvSpPr>
        <p:spPr>
          <a:xfrm>
            <a:off x="3808860" y="38991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11" name="Straight Connector 10">
            <a:extLst>
              <a:ext uri="{FF2B5EF4-FFF2-40B4-BE49-F238E27FC236}">
                <a16:creationId xmlns:a16="http://schemas.microsoft.com/office/drawing/2014/main" id="{28A7F1D9-2F4C-7EBB-8706-70B585E602D4}"/>
              </a:ext>
            </a:extLst>
          </p:cNvPr>
          <p:cNvCxnSpPr>
            <a:stCxn id="9" idx="6"/>
            <a:endCxn id="10" idx="2"/>
          </p:cNvCxnSpPr>
          <p:nvPr/>
        </p:nvCxnSpPr>
        <p:spPr>
          <a:xfrm flipV="1">
            <a:off x="2346198" y="4131528"/>
            <a:ext cx="1462662" cy="131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86C6-7CD0-6D25-1333-1F7C3EE6CAEA}"/>
              </a:ext>
            </a:extLst>
          </p:cNvPr>
          <p:cNvCxnSpPr>
            <a:stCxn id="4" idx="6"/>
            <a:endCxn id="7" idx="2"/>
          </p:cNvCxnSpPr>
          <p:nvPr/>
        </p:nvCxnSpPr>
        <p:spPr>
          <a:xfrm>
            <a:off x="2510537" y="2351568"/>
            <a:ext cx="723393" cy="15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92E74-5BA3-977F-F3D6-122D5010B390}"/>
              </a:ext>
            </a:extLst>
          </p:cNvPr>
          <p:cNvCxnSpPr>
            <a:cxnSpLocks/>
            <a:stCxn id="7" idx="4"/>
            <a:endCxn id="10" idx="0"/>
          </p:cNvCxnSpPr>
          <p:nvPr/>
        </p:nvCxnSpPr>
        <p:spPr>
          <a:xfrm>
            <a:off x="3466340" y="2599218"/>
            <a:ext cx="574930" cy="1299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5CBB5-0E9C-8767-0053-83159867323D}"/>
              </a:ext>
            </a:extLst>
          </p:cNvPr>
          <p:cNvCxnSpPr>
            <a:stCxn id="9" idx="7"/>
            <a:endCxn id="7" idx="3"/>
          </p:cNvCxnSpPr>
          <p:nvPr/>
        </p:nvCxnSpPr>
        <p:spPr>
          <a:xfrm flipV="1">
            <a:off x="2278127" y="2531147"/>
            <a:ext cx="1023874" cy="15673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69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11857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edge is counted twice in an adjacency list</a:t>
            </a:r>
          </a:p>
        </p:txBody>
      </p:sp>
      <p:sp>
        <p:nvSpPr>
          <p:cNvPr id="2" name="Oval 1">
            <a:extLst>
              <a:ext uri="{FF2B5EF4-FFF2-40B4-BE49-F238E27FC236}">
                <a16:creationId xmlns:a16="http://schemas.microsoft.com/office/drawing/2014/main" id="{C949EDD9-CB64-FA7E-1E59-AF23727F7A80}"/>
              </a:ext>
            </a:extLst>
          </p:cNvPr>
          <p:cNvSpPr/>
          <p:nvPr/>
        </p:nvSpPr>
        <p:spPr>
          <a:xfrm>
            <a:off x="1077468" y="308238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cxnSp>
        <p:nvCxnSpPr>
          <p:cNvPr id="3" name="Straight Connector 2">
            <a:extLst>
              <a:ext uri="{FF2B5EF4-FFF2-40B4-BE49-F238E27FC236}">
                <a16:creationId xmlns:a16="http://schemas.microsoft.com/office/drawing/2014/main" id="{D814D000-3DCD-8442-8E03-48670C2CF83A}"/>
              </a:ext>
            </a:extLst>
          </p:cNvPr>
          <p:cNvCxnSpPr>
            <a:cxnSpLocks/>
            <a:stCxn id="2" idx="7"/>
            <a:endCxn id="4" idx="2"/>
          </p:cNvCxnSpPr>
          <p:nvPr/>
        </p:nvCxnSpPr>
        <p:spPr>
          <a:xfrm flipV="1">
            <a:off x="1474217" y="2351568"/>
            <a:ext cx="571500" cy="7988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73EA3D8-6611-808F-81CB-50E5C3B52713}"/>
              </a:ext>
            </a:extLst>
          </p:cNvPr>
          <p:cNvSpPr/>
          <p:nvPr/>
        </p:nvSpPr>
        <p:spPr>
          <a:xfrm>
            <a:off x="2045717" y="211915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cxnSp>
        <p:nvCxnSpPr>
          <p:cNvPr id="5" name="Straight Connector 4">
            <a:extLst>
              <a:ext uri="{FF2B5EF4-FFF2-40B4-BE49-F238E27FC236}">
                <a16:creationId xmlns:a16="http://schemas.microsoft.com/office/drawing/2014/main" id="{F7FCCB7F-0799-F757-F47E-34E58B034557}"/>
              </a:ext>
            </a:extLst>
          </p:cNvPr>
          <p:cNvCxnSpPr>
            <a:cxnSpLocks/>
            <a:stCxn id="9" idx="1"/>
            <a:endCxn id="2" idx="5"/>
          </p:cNvCxnSpPr>
          <p:nvPr/>
        </p:nvCxnSpPr>
        <p:spPr>
          <a:xfrm flipH="1" flipV="1">
            <a:off x="1474217" y="3479138"/>
            <a:ext cx="475232" cy="6193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98F1D3-6F0D-C32F-876C-568BB64D6C87}"/>
              </a:ext>
            </a:extLst>
          </p:cNvPr>
          <p:cNvSpPr/>
          <p:nvPr/>
        </p:nvSpPr>
        <p:spPr>
          <a:xfrm>
            <a:off x="3233930" y="213439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9" name="Oval 8">
            <a:extLst>
              <a:ext uri="{FF2B5EF4-FFF2-40B4-BE49-F238E27FC236}">
                <a16:creationId xmlns:a16="http://schemas.microsoft.com/office/drawing/2014/main" id="{83685D14-ECF6-99FE-C12E-63B2BDEEF6EF}"/>
              </a:ext>
            </a:extLst>
          </p:cNvPr>
          <p:cNvSpPr/>
          <p:nvPr/>
        </p:nvSpPr>
        <p:spPr>
          <a:xfrm>
            <a:off x="1881378" y="403038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10" name="Oval 9">
            <a:extLst>
              <a:ext uri="{FF2B5EF4-FFF2-40B4-BE49-F238E27FC236}">
                <a16:creationId xmlns:a16="http://schemas.microsoft.com/office/drawing/2014/main" id="{20743401-2280-3FC0-7B12-A679CA14BE15}"/>
              </a:ext>
            </a:extLst>
          </p:cNvPr>
          <p:cNvSpPr/>
          <p:nvPr/>
        </p:nvSpPr>
        <p:spPr>
          <a:xfrm>
            <a:off x="3808860" y="38991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11" name="Straight Connector 10">
            <a:extLst>
              <a:ext uri="{FF2B5EF4-FFF2-40B4-BE49-F238E27FC236}">
                <a16:creationId xmlns:a16="http://schemas.microsoft.com/office/drawing/2014/main" id="{28A7F1D9-2F4C-7EBB-8706-70B585E602D4}"/>
              </a:ext>
            </a:extLst>
          </p:cNvPr>
          <p:cNvCxnSpPr>
            <a:stCxn id="9" idx="6"/>
            <a:endCxn id="10" idx="2"/>
          </p:cNvCxnSpPr>
          <p:nvPr/>
        </p:nvCxnSpPr>
        <p:spPr>
          <a:xfrm flipV="1">
            <a:off x="2346198" y="4131528"/>
            <a:ext cx="1462662" cy="131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86C6-7CD0-6D25-1333-1F7C3EE6CAEA}"/>
              </a:ext>
            </a:extLst>
          </p:cNvPr>
          <p:cNvCxnSpPr>
            <a:stCxn id="4" idx="6"/>
            <a:endCxn id="7" idx="2"/>
          </p:cNvCxnSpPr>
          <p:nvPr/>
        </p:nvCxnSpPr>
        <p:spPr>
          <a:xfrm>
            <a:off x="2510537" y="2351568"/>
            <a:ext cx="723393" cy="15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92E74-5BA3-977F-F3D6-122D5010B390}"/>
              </a:ext>
            </a:extLst>
          </p:cNvPr>
          <p:cNvCxnSpPr>
            <a:cxnSpLocks/>
            <a:stCxn id="7" idx="4"/>
            <a:endCxn id="10" idx="0"/>
          </p:cNvCxnSpPr>
          <p:nvPr/>
        </p:nvCxnSpPr>
        <p:spPr>
          <a:xfrm>
            <a:off x="3466340" y="2599218"/>
            <a:ext cx="574930" cy="1299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5CBB5-0E9C-8767-0053-83159867323D}"/>
              </a:ext>
            </a:extLst>
          </p:cNvPr>
          <p:cNvCxnSpPr>
            <a:stCxn id="9" idx="7"/>
            <a:endCxn id="7" idx="3"/>
          </p:cNvCxnSpPr>
          <p:nvPr/>
        </p:nvCxnSpPr>
        <p:spPr>
          <a:xfrm flipV="1">
            <a:off x="2278127" y="2531147"/>
            <a:ext cx="1023874" cy="15673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163E4468-0AEE-B679-2863-7919C29D27F9}"/>
              </a:ext>
            </a:extLst>
          </p:cNvPr>
          <p:cNvSpPr/>
          <p:nvPr/>
        </p:nvSpPr>
        <p:spPr>
          <a:xfrm>
            <a:off x="4488013" y="2980619"/>
            <a:ext cx="674665" cy="3341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8A72DF37-13AC-B49B-97BE-0774C26A2D04}"/>
              </a:ext>
            </a:extLst>
          </p:cNvPr>
          <p:cNvSpPr/>
          <p:nvPr/>
        </p:nvSpPr>
        <p:spPr>
          <a:xfrm>
            <a:off x="5658580"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2" name="Oval 41">
            <a:extLst>
              <a:ext uri="{FF2B5EF4-FFF2-40B4-BE49-F238E27FC236}">
                <a16:creationId xmlns:a16="http://schemas.microsoft.com/office/drawing/2014/main" id="{7986569E-7CC8-6DDB-EC50-E6EE3993E427}"/>
              </a:ext>
            </a:extLst>
          </p:cNvPr>
          <p:cNvSpPr/>
          <p:nvPr/>
        </p:nvSpPr>
        <p:spPr>
          <a:xfrm>
            <a:off x="5658580"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3" name="Oval 42">
            <a:extLst>
              <a:ext uri="{FF2B5EF4-FFF2-40B4-BE49-F238E27FC236}">
                <a16:creationId xmlns:a16="http://schemas.microsoft.com/office/drawing/2014/main" id="{193767D5-A695-E99D-DBF8-EAEAC84C81A2}"/>
              </a:ext>
            </a:extLst>
          </p:cNvPr>
          <p:cNvSpPr/>
          <p:nvPr/>
        </p:nvSpPr>
        <p:spPr>
          <a:xfrm>
            <a:off x="5658580"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44" name="Oval 43">
            <a:extLst>
              <a:ext uri="{FF2B5EF4-FFF2-40B4-BE49-F238E27FC236}">
                <a16:creationId xmlns:a16="http://schemas.microsoft.com/office/drawing/2014/main" id="{FCDA258A-8F98-3D19-101D-9C473F31E669}"/>
              </a:ext>
            </a:extLst>
          </p:cNvPr>
          <p:cNvSpPr/>
          <p:nvPr/>
        </p:nvSpPr>
        <p:spPr>
          <a:xfrm>
            <a:off x="5658580"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45" name="Oval 44">
            <a:extLst>
              <a:ext uri="{FF2B5EF4-FFF2-40B4-BE49-F238E27FC236}">
                <a16:creationId xmlns:a16="http://schemas.microsoft.com/office/drawing/2014/main" id="{881C047C-A0A4-F4BD-D6CE-8C16D2A53F00}"/>
              </a:ext>
            </a:extLst>
          </p:cNvPr>
          <p:cNvSpPr/>
          <p:nvPr/>
        </p:nvSpPr>
        <p:spPr>
          <a:xfrm>
            <a:off x="5658580"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46" name="Oval 45">
            <a:extLst>
              <a:ext uri="{FF2B5EF4-FFF2-40B4-BE49-F238E27FC236}">
                <a16:creationId xmlns:a16="http://schemas.microsoft.com/office/drawing/2014/main" id="{B932AEA6-59E9-B048-368F-398A5F3DC7AD}"/>
              </a:ext>
            </a:extLst>
          </p:cNvPr>
          <p:cNvSpPr/>
          <p:nvPr/>
        </p:nvSpPr>
        <p:spPr>
          <a:xfrm>
            <a:off x="6605779"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7" name="Oval 46">
            <a:extLst>
              <a:ext uri="{FF2B5EF4-FFF2-40B4-BE49-F238E27FC236}">
                <a16:creationId xmlns:a16="http://schemas.microsoft.com/office/drawing/2014/main" id="{27479DE4-6707-17D5-7C14-8E87E338E838}"/>
              </a:ext>
            </a:extLst>
          </p:cNvPr>
          <p:cNvSpPr/>
          <p:nvPr/>
        </p:nvSpPr>
        <p:spPr>
          <a:xfrm>
            <a:off x="6605779"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8" name="Oval 47">
            <a:extLst>
              <a:ext uri="{FF2B5EF4-FFF2-40B4-BE49-F238E27FC236}">
                <a16:creationId xmlns:a16="http://schemas.microsoft.com/office/drawing/2014/main" id="{20ADF822-4589-A6FF-6847-70A5C312DF5A}"/>
              </a:ext>
            </a:extLst>
          </p:cNvPr>
          <p:cNvSpPr/>
          <p:nvPr/>
        </p:nvSpPr>
        <p:spPr>
          <a:xfrm>
            <a:off x="6605779"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9" name="Oval 48">
            <a:extLst>
              <a:ext uri="{FF2B5EF4-FFF2-40B4-BE49-F238E27FC236}">
                <a16:creationId xmlns:a16="http://schemas.microsoft.com/office/drawing/2014/main" id="{EE1B340B-CB37-F1E4-0FFA-EA6B9FBEFA2D}"/>
              </a:ext>
            </a:extLst>
          </p:cNvPr>
          <p:cNvSpPr/>
          <p:nvPr/>
        </p:nvSpPr>
        <p:spPr>
          <a:xfrm>
            <a:off x="6605779"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50" name="Oval 49">
            <a:extLst>
              <a:ext uri="{FF2B5EF4-FFF2-40B4-BE49-F238E27FC236}">
                <a16:creationId xmlns:a16="http://schemas.microsoft.com/office/drawing/2014/main" id="{F534D718-BC9E-8200-D998-96943DFB0142}"/>
              </a:ext>
            </a:extLst>
          </p:cNvPr>
          <p:cNvSpPr/>
          <p:nvPr/>
        </p:nvSpPr>
        <p:spPr>
          <a:xfrm>
            <a:off x="6605779"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1" name="Oval 50">
            <a:extLst>
              <a:ext uri="{FF2B5EF4-FFF2-40B4-BE49-F238E27FC236}">
                <a16:creationId xmlns:a16="http://schemas.microsoft.com/office/drawing/2014/main" id="{768E7DDD-62A3-E3C2-83BD-F9CE42552905}"/>
              </a:ext>
            </a:extLst>
          </p:cNvPr>
          <p:cNvSpPr/>
          <p:nvPr/>
        </p:nvSpPr>
        <p:spPr>
          <a:xfrm>
            <a:off x="7098283"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2" name="Oval 51">
            <a:extLst>
              <a:ext uri="{FF2B5EF4-FFF2-40B4-BE49-F238E27FC236}">
                <a16:creationId xmlns:a16="http://schemas.microsoft.com/office/drawing/2014/main" id="{50339509-F829-DE04-E4ED-6F5A90D9CACD}"/>
              </a:ext>
            </a:extLst>
          </p:cNvPr>
          <p:cNvSpPr/>
          <p:nvPr/>
        </p:nvSpPr>
        <p:spPr>
          <a:xfrm>
            <a:off x="7098283"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3" name="Oval 52">
            <a:extLst>
              <a:ext uri="{FF2B5EF4-FFF2-40B4-BE49-F238E27FC236}">
                <a16:creationId xmlns:a16="http://schemas.microsoft.com/office/drawing/2014/main" id="{DD0CFB34-FF77-ED1F-FB8A-24DE444B36D0}"/>
              </a:ext>
            </a:extLst>
          </p:cNvPr>
          <p:cNvSpPr/>
          <p:nvPr/>
        </p:nvSpPr>
        <p:spPr>
          <a:xfrm>
            <a:off x="7098283"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4" name="Oval 53">
            <a:extLst>
              <a:ext uri="{FF2B5EF4-FFF2-40B4-BE49-F238E27FC236}">
                <a16:creationId xmlns:a16="http://schemas.microsoft.com/office/drawing/2014/main" id="{E4B5599B-E51A-4D24-B135-1303EBCEBE0D}"/>
              </a:ext>
            </a:extLst>
          </p:cNvPr>
          <p:cNvSpPr/>
          <p:nvPr/>
        </p:nvSpPr>
        <p:spPr>
          <a:xfrm>
            <a:off x="7098283"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5" name="Oval 54">
            <a:extLst>
              <a:ext uri="{FF2B5EF4-FFF2-40B4-BE49-F238E27FC236}">
                <a16:creationId xmlns:a16="http://schemas.microsoft.com/office/drawing/2014/main" id="{71064EC9-A663-9E12-0010-D23157EA39DF}"/>
              </a:ext>
            </a:extLst>
          </p:cNvPr>
          <p:cNvSpPr/>
          <p:nvPr/>
        </p:nvSpPr>
        <p:spPr>
          <a:xfrm>
            <a:off x="7098283"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8" name="Oval 57">
            <a:extLst>
              <a:ext uri="{FF2B5EF4-FFF2-40B4-BE49-F238E27FC236}">
                <a16:creationId xmlns:a16="http://schemas.microsoft.com/office/drawing/2014/main" id="{FDD60923-4D8F-EA50-27C9-602FD2A26CCB}"/>
              </a:ext>
            </a:extLst>
          </p:cNvPr>
          <p:cNvSpPr/>
          <p:nvPr/>
        </p:nvSpPr>
        <p:spPr>
          <a:xfrm>
            <a:off x="7595366"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59" name="Oval 58">
            <a:extLst>
              <a:ext uri="{FF2B5EF4-FFF2-40B4-BE49-F238E27FC236}">
                <a16:creationId xmlns:a16="http://schemas.microsoft.com/office/drawing/2014/main" id="{A552EE40-79A6-6BE4-91BC-2E6980EC2CA8}"/>
              </a:ext>
            </a:extLst>
          </p:cNvPr>
          <p:cNvSpPr/>
          <p:nvPr/>
        </p:nvSpPr>
        <p:spPr>
          <a:xfrm>
            <a:off x="7595366"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61" name="Straight Arrow Connector 60">
            <a:extLst>
              <a:ext uri="{FF2B5EF4-FFF2-40B4-BE49-F238E27FC236}">
                <a16:creationId xmlns:a16="http://schemas.microsoft.com/office/drawing/2014/main" id="{3F6EEC85-DC1A-C9E9-E309-4ACBC65C11DC}"/>
              </a:ext>
            </a:extLst>
          </p:cNvPr>
          <p:cNvCxnSpPr>
            <a:cxnSpLocks/>
          </p:cNvCxnSpPr>
          <p:nvPr/>
        </p:nvCxnSpPr>
        <p:spPr>
          <a:xfrm>
            <a:off x="6202802" y="2172250"/>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883B00-847D-226C-8A2A-77BEA08C89F4}"/>
              </a:ext>
            </a:extLst>
          </p:cNvPr>
          <p:cNvCxnSpPr>
            <a:cxnSpLocks/>
          </p:cNvCxnSpPr>
          <p:nvPr/>
        </p:nvCxnSpPr>
        <p:spPr>
          <a:xfrm>
            <a:off x="6202802" y="2735983"/>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78E1123-FB51-F45C-2062-1910F515B750}"/>
              </a:ext>
            </a:extLst>
          </p:cNvPr>
          <p:cNvCxnSpPr>
            <a:cxnSpLocks/>
          </p:cNvCxnSpPr>
          <p:nvPr/>
        </p:nvCxnSpPr>
        <p:spPr>
          <a:xfrm>
            <a:off x="6202802" y="3299716"/>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3CE1E3B-C007-E8A4-B1BE-8C2AAA0DC0D0}"/>
              </a:ext>
            </a:extLst>
          </p:cNvPr>
          <p:cNvCxnSpPr>
            <a:cxnSpLocks/>
          </p:cNvCxnSpPr>
          <p:nvPr/>
        </p:nvCxnSpPr>
        <p:spPr>
          <a:xfrm>
            <a:off x="6202802" y="3863449"/>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4F4DDC9-D72D-7D8A-2801-32B6A533F5DA}"/>
              </a:ext>
            </a:extLst>
          </p:cNvPr>
          <p:cNvCxnSpPr>
            <a:cxnSpLocks/>
          </p:cNvCxnSpPr>
          <p:nvPr/>
        </p:nvCxnSpPr>
        <p:spPr>
          <a:xfrm>
            <a:off x="6202802" y="4427182"/>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695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11857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Same rules apply: if num of entries &gt; 2(n – 1) </a:t>
            </a:r>
            <a:r>
              <a:rPr lang="en-US" sz="1800" dirty="0">
                <a:latin typeface="Montserrat SemiBold" pitchFamily="2" charset="0"/>
                <a:sym typeface="Wingdings" panose="05000000000000000000" pitchFamily="2" charset="2"/>
              </a:rPr>
              <a:t> not a tree</a:t>
            </a:r>
            <a:endParaRPr lang="en-US" sz="1800" dirty="0">
              <a:latin typeface="Montserrat SemiBold" pitchFamily="2" charset="0"/>
            </a:endParaRPr>
          </a:p>
        </p:txBody>
      </p:sp>
      <p:sp>
        <p:nvSpPr>
          <p:cNvPr id="2" name="Oval 1">
            <a:extLst>
              <a:ext uri="{FF2B5EF4-FFF2-40B4-BE49-F238E27FC236}">
                <a16:creationId xmlns:a16="http://schemas.microsoft.com/office/drawing/2014/main" id="{C949EDD9-CB64-FA7E-1E59-AF23727F7A80}"/>
              </a:ext>
            </a:extLst>
          </p:cNvPr>
          <p:cNvSpPr/>
          <p:nvPr/>
        </p:nvSpPr>
        <p:spPr>
          <a:xfrm>
            <a:off x="1077468" y="308238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cxnSp>
        <p:nvCxnSpPr>
          <p:cNvPr id="3" name="Straight Connector 2">
            <a:extLst>
              <a:ext uri="{FF2B5EF4-FFF2-40B4-BE49-F238E27FC236}">
                <a16:creationId xmlns:a16="http://schemas.microsoft.com/office/drawing/2014/main" id="{D814D000-3DCD-8442-8E03-48670C2CF83A}"/>
              </a:ext>
            </a:extLst>
          </p:cNvPr>
          <p:cNvCxnSpPr>
            <a:cxnSpLocks/>
            <a:stCxn id="2" idx="7"/>
            <a:endCxn id="4" idx="2"/>
          </p:cNvCxnSpPr>
          <p:nvPr/>
        </p:nvCxnSpPr>
        <p:spPr>
          <a:xfrm flipV="1">
            <a:off x="1474217" y="2351568"/>
            <a:ext cx="571500" cy="7988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73EA3D8-6611-808F-81CB-50E5C3B52713}"/>
              </a:ext>
            </a:extLst>
          </p:cNvPr>
          <p:cNvSpPr/>
          <p:nvPr/>
        </p:nvSpPr>
        <p:spPr>
          <a:xfrm>
            <a:off x="2045717" y="211915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cxnSp>
        <p:nvCxnSpPr>
          <p:cNvPr id="5" name="Straight Connector 4">
            <a:extLst>
              <a:ext uri="{FF2B5EF4-FFF2-40B4-BE49-F238E27FC236}">
                <a16:creationId xmlns:a16="http://schemas.microsoft.com/office/drawing/2014/main" id="{F7FCCB7F-0799-F757-F47E-34E58B034557}"/>
              </a:ext>
            </a:extLst>
          </p:cNvPr>
          <p:cNvCxnSpPr>
            <a:cxnSpLocks/>
            <a:stCxn id="9" idx="1"/>
            <a:endCxn id="2" idx="5"/>
          </p:cNvCxnSpPr>
          <p:nvPr/>
        </p:nvCxnSpPr>
        <p:spPr>
          <a:xfrm flipH="1" flipV="1">
            <a:off x="1474217" y="3479138"/>
            <a:ext cx="475232" cy="6193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98F1D3-6F0D-C32F-876C-568BB64D6C87}"/>
              </a:ext>
            </a:extLst>
          </p:cNvPr>
          <p:cNvSpPr/>
          <p:nvPr/>
        </p:nvSpPr>
        <p:spPr>
          <a:xfrm>
            <a:off x="3233930" y="213439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9" name="Oval 8">
            <a:extLst>
              <a:ext uri="{FF2B5EF4-FFF2-40B4-BE49-F238E27FC236}">
                <a16:creationId xmlns:a16="http://schemas.microsoft.com/office/drawing/2014/main" id="{83685D14-ECF6-99FE-C12E-63B2BDEEF6EF}"/>
              </a:ext>
            </a:extLst>
          </p:cNvPr>
          <p:cNvSpPr/>
          <p:nvPr/>
        </p:nvSpPr>
        <p:spPr>
          <a:xfrm>
            <a:off x="1881378" y="403038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10" name="Oval 9">
            <a:extLst>
              <a:ext uri="{FF2B5EF4-FFF2-40B4-BE49-F238E27FC236}">
                <a16:creationId xmlns:a16="http://schemas.microsoft.com/office/drawing/2014/main" id="{20743401-2280-3FC0-7B12-A679CA14BE15}"/>
              </a:ext>
            </a:extLst>
          </p:cNvPr>
          <p:cNvSpPr/>
          <p:nvPr/>
        </p:nvSpPr>
        <p:spPr>
          <a:xfrm>
            <a:off x="3808860" y="38991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11" name="Straight Connector 10">
            <a:extLst>
              <a:ext uri="{FF2B5EF4-FFF2-40B4-BE49-F238E27FC236}">
                <a16:creationId xmlns:a16="http://schemas.microsoft.com/office/drawing/2014/main" id="{28A7F1D9-2F4C-7EBB-8706-70B585E602D4}"/>
              </a:ext>
            </a:extLst>
          </p:cNvPr>
          <p:cNvCxnSpPr>
            <a:stCxn id="9" idx="6"/>
            <a:endCxn id="10" idx="2"/>
          </p:cNvCxnSpPr>
          <p:nvPr/>
        </p:nvCxnSpPr>
        <p:spPr>
          <a:xfrm flipV="1">
            <a:off x="2346198" y="4131528"/>
            <a:ext cx="1462662" cy="131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86C6-7CD0-6D25-1333-1F7C3EE6CAEA}"/>
              </a:ext>
            </a:extLst>
          </p:cNvPr>
          <p:cNvCxnSpPr>
            <a:stCxn id="4" idx="6"/>
            <a:endCxn id="7" idx="2"/>
          </p:cNvCxnSpPr>
          <p:nvPr/>
        </p:nvCxnSpPr>
        <p:spPr>
          <a:xfrm>
            <a:off x="2510537" y="2351568"/>
            <a:ext cx="723393" cy="15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92E74-5BA3-977F-F3D6-122D5010B390}"/>
              </a:ext>
            </a:extLst>
          </p:cNvPr>
          <p:cNvCxnSpPr>
            <a:cxnSpLocks/>
            <a:stCxn id="7" idx="4"/>
            <a:endCxn id="10" idx="0"/>
          </p:cNvCxnSpPr>
          <p:nvPr/>
        </p:nvCxnSpPr>
        <p:spPr>
          <a:xfrm>
            <a:off x="3466340" y="2599218"/>
            <a:ext cx="574930" cy="1299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5CBB5-0E9C-8767-0053-83159867323D}"/>
              </a:ext>
            </a:extLst>
          </p:cNvPr>
          <p:cNvCxnSpPr>
            <a:stCxn id="9" idx="7"/>
            <a:endCxn id="7" idx="3"/>
          </p:cNvCxnSpPr>
          <p:nvPr/>
        </p:nvCxnSpPr>
        <p:spPr>
          <a:xfrm flipV="1">
            <a:off x="2278127" y="2531147"/>
            <a:ext cx="1023874" cy="15673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163E4468-0AEE-B679-2863-7919C29D27F9}"/>
              </a:ext>
            </a:extLst>
          </p:cNvPr>
          <p:cNvSpPr/>
          <p:nvPr/>
        </p:nvSpPr>
        <p:spPr>
          <a:xfrm>
            <a:off x="4488013" y="2980619"/>
            <a:ext cx="674665" cy="3341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8A72DF37-13AC-B49B-97BE-0774C26A2D04}"/>
              </a:ext>
            </a:extLst>
          </p:cNvPr>
          <p:cNvSpPr/>
          <p:nvPr/>
        </p:nvSpPr>
        <p:spPr>
          <a:xfrm>
            <a:off x="5658580"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2" name="Oval 41">
            <a:extLst>
              <a:ext uri="{FF2B5EF4-FFF2-40B4-BE49-F238E27FC236}">
                <a16:creationId xmlns:a16="http://schemas.microsoft.com/office/drawing/2014/main" id="{7986569E-7CC8-6DDB-EC50-E6EE3993E427}"/>
              </a:ext>
            </a:extLst>
          </p:cNvPr>
          <p:cNvSpPr/>
          <p:nvPr/>
        </p:nvSpPr>
        <p:spPr>
          <a:xfrm>
            <a:off x="5658580"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3" name="Oval 42">
            <a:extLst>
              <a:ext uri="{FF2B5EF4-FFF2-40B4-BE49-F238E27FC236}">
                <a16:creationId xmlns:a16="http://schemas.microsoft.com/office/drawing/2014/main" id="{193767D5-A695-E99D-DBF8-EAEAC84C81A2}"/>
              </a:ext>
            </a:extLst>
          </p:cNvPr>
          <p:cNvSpPr/>
          <p:nvPr/>
        </p:nvSpPr>
        <p:spPr>
          <a:xfrm>
            <a:off x="5658580"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44" name="Oval 43">
            <a:extLst>
              <a:ext uri="{FF2B5EF4-FFF2-40B4-BE49-F238E27FC236}">
                <a16:creationId xmlns:a16="http://schemas.microsoft.com/office/drawing/2014/main" id="{FCDA258A-8F98-3D19-101D-9C473F31E669}"/>
              </a:ext>
            </a:extLst>
          </p:cNvPr>
          <p:cNvSpPr/>
          <p:nvPr/>
        </p:nvSpPr>
        <p:spPr>
          <a:xfrm>
            <a:off x="5658580"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45" name="Oval 44">
            <a:extLst>
              <a:ext uri="{FF2B5EF4-FFF2-40B4-BE49-F238E27FC236}">
                <a16:creationId xmlns:a16="http://schemas.microsoft.com/office/drawing/2014/main" id="{881C047C-A0A4-F4BD-D6CE-8C16D2A53F00}"/>
              </a:ext>
            </a:extLst>
          </p:cNvPr>
          <p:cNvSpPr/>
          <p:nvPr/>
        </p:nvSpPr>
        <p:spPr>
          <a:xfrm>
            <a:off x="5658580"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46" name="Oval 45">
            <a:extLst>
              <a:ext uri="{FF2B5EF4-FFF2-40B4-BE49-F238E27FC236}">
                <a16:creationId xmlns:a16="http://schemas.microsoft.com/office/drawing/2014/main" id="{B932AEA6-59E9-B048-368F-398A5F3DC7AD}"/>
              </a:ext>
            </a:extLst>
          </p:cNvPr>
          <p:cNvSpPr/>
          <p:nvPr/>
        </p:nvSpPr>
        <p:spPr>
          <a:xfrm>
            <a:off x="6605779"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7" name="Oval 46">
            <a:extLst>
              <a:ext uri="{FF2B5EF4-FFF2-40B4-BE49-F238E27FC236}">
                <a16:creationId xmlns:a16="http://schemas.microsoft.com/office/drawing/2014/main" id="{27479DE4-6707-17D5-7C14-8E87E338E838}"/>
              </a:ext>
            </a:extLst>
          </p:cNvPr>
          <p:cNvSpPr/>
          <p:nvPr/>
        </p:nvSpPr>
        <p:spPr>
          <a:xfrm>
            <a:off x="6605779"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8" name="Oval 47">
            <a:extLst>
              <a:ext uri="{FF2B5EF4-FFF2-40B4-BE49-F238E27FC236}">
                <a16:creationId xmlns:a16="http://schemas.microsoft.com/office/drawing/2014/main" id="{20ADF822-4589-A6FF-6847-70A5C312DF5A}"/>
              </a:ext>
            </a:extLst>
          </p:cNvPr>
          <p:cNvSpPr/>
          <p:nvPr/>
        </p:nvSpPr>
        <p:spPr>
          <a:xfrm>
            <a:off x="6605779"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9" name="Oval 48">
            <a:extLst>
              <a:ext uri="{FF2B5EF4-FFF2-40B4-BE49-F238E27FC236}">
                <a16:creationId xmlns:a16="http://schemas.microsoft.com/office/drawing/2014/main" id="{EE1B340B-CB37-F1E4-0FFA-EA6B9FBEFA2D}"/>
              </a:ext>
            </a:extLst>
          </p:cNvPr>
          <p:cNvSpPr/>
          <p:nvPr/>
        </p:nvSpPr>
        <p:spPr>
          <a:xfrm>
            <a:off x="6605779"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50" name="Oval 49">
            <a:extLst>
              <a:ext uri="{FF2B5EF4-FFF2-40B4-BE49-F238E27FC236}">
                <a16:creationId xmlns:a16="http://schemas.microsoft.com/office/drawing/2014/main" id="{F534D718-BC9E-8200-D998-96943DFB0142}"/>
              </a:ext>
            </a:extLst>
          </p:cNvPr>
          <p:cNvSpPr/>
          <p:nvPr/>
        </p:nvSpPr>
        <p:spPr>
          <a:xfrm>
            <a:off x="6605779"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1" name="Oval 50">
            <a:extLst>
              <a:ext uri="{FF2B5EF4-FFF2-40B4-BE49-F238E27FC236}">
                <a16:creationId xmlns:a16="http://schemas.microsoft.com/office/drawing/2014/main" id="{768E7DDD-62A3-E3C2-83BD-F9CE42552905}"/>
              </a:ext>
            </a:extLst>
          </p:cNvPr>
          <p:cNvSpPr/>
          <p:nvPr/>
        </p:nvSpPr>
        <p:spPr>
          <a:xfrm>
            <a:off x="7098283"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2" name="Oval 51">
            <a:extLst>
              <a:ext uri="{FF2B5EF4-FFF2-40B4-BE49-F238E27FC236}">
                <a16:creationId xmlns:a16="http://schemas.microsoft.com/office/drawing/2014/main" id="{50339509-F829-DE04-E4ED-6F5A90D9CACD}"/>
              </a:ext>
            </a:extLst>
          </p:cNvPr>
          <p:cNvSpPr/>
          <p:nvPr/>
        </p:nvSpPr>
        <p:spPr>
          <a:xfrm>
            <a:off x="7098283"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3" name="Oval 52">
            <a:extLst>
              <a:ext uri="{FF2B5EF4-FFF2-40B4-BE49-F238E27FC236}">
                <a16:creationId xmlns:a16="http://schemas.microsoft.com/office/drawing/2014/main" id="{DD0CFB34-FF77-ED1F-FB8A-24DE444B36D0}"/>
              </a:ext>
            </a:extLst>
          </p:cNvPr>
          <p:cNvSpPr/>
          <p:nvPr/>
        </p:nvSpPr>
        <p:spPr>
          <a:xfrm>
            <a:off x="7098283"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4" name="Oval 53">
            <a:extLst>
              <a:ext uri="{FF2B5EF4-FFF2-40B4-BE49-F238E27FC236}">
                <a16:creationId xmlns:a16="http://schemas.microsoft.com/office/drawing/2014/main" id="{E4B5599B-E51A-4D24-B135-1303EBCEBE0D}"/>
              </a:ext>
            </a:extLst>
          </p:cNvPr>
          <p:cNvSpPr/>
          <p:nvPr/>
        </p:nvSpPr>
        <p:spPr>
          <a:xfrm>
            <a:off x="7098283"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5" name="Oval 54">
            <a:extLst>
              <a:ext uri="{FF2B5EF4-FFF2-40B4-BE49-F238E27FC236}">
                <a16:creationId xmlns:a16="http://schemas.microsoft.com/office/drawing/2014/main" id="{71064EC9-A663-9E12-0010-D23157EA39DF}"/>
              </a:ext>
            </a:extLst>
          </p:cNvPr>
          <p:cNvSpPr/>
          <p:nvPr/>
        </p:nvSpPr>
        <p:spPr>
          <a:xfrm>
            <a:off x="7098283"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8" name="Oval 57">
            <a:extLst>
              <a:ext uri="{FF2B5EF4-FFF2-40B4-BE49-F238E27FC236}">
                <a16:creationId xmlns:a16="http://schemas.microsoft.com/office/drawing/2014/main" id="{FDD60923-4D8F-EA50-27C9-602FD2A26CCB}"/>
              </a:ext>
            </a:extLst>
          </p:cNvPr>
          <p:cNvSpPr/>
          <p:nvPr/>
        </p:nvSpPr>
        <p:spPr>
          <a:xfrm>
            <a:off x="7595366"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59" name="Oval 58">
            <a:extLst>
              <a:ext uri="{FF2B5EF4-FFF2-40B4-BE49-F238E27FC236}">
                <a16:creationId xmlns:a16="http://schemas.microsoft.com/office/drawing/2014/main" id="{A552EE40-79A6-6BE4-91BC-2E6980EC2CA8}"/>
              </a:ext>
            </a:extLst>
          </p:cNvPr>
          <p:cNvSpPr/>
          <p:nvPr/>
        </p:nvSpPr>
        <p:spPr>
          <a:xfrm>
            <a:off x="7595366"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61" name="Straight Arrow Connector 60">
            <a:extLst>
              <a:ext uri="{FF2B5EF4-FFF2-40B4-BE49-F238E27FC236}">
                <a16:creationId xmlns:a16="http://schemas.microsoft.com/office/drawing/2014/main" id="{3F6EEC85-DC1A-C9E9-E309-4ACBC65C11DC}"/>
              </a:ext>
            </a:extLst>
          </p:cNvPr>
          <p:cNvCxnSpPr>
            <a:cxnSpLocks/>
          </p:cNvCxnSpPr>
          <p:nvPr/>
        </p:nvCxnSpPr>
        <p:spPr>
          <a:xfrm>
            <a:off x="6202802" y="2172250"/>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883B00-847D-226C-8A2A-77BEA08C89F4}"/>
              </a:ext>
            </a:extLst>
          </p:cNvPr>
          <p:cNvCxnSpPr>
            <a:cxnSpLocks/>
          </p:cNvCxnSpPr>
          <p:nvPr/>
        </p:nvCxnSpPr>
        <p:spPr>
          <a:xfrm>
            <a:off x="6202802" y="2735983"/>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78E1123-FB51-F45C-2062-1910F515B750}"/>
              </a:ext>
            </a:extLst>
          </p:cNvPr>
          <p:cNvCxnSpPr>
            <a:cxnSpLocks/>
          </p:cNvCxnSpPr>
          <p:nvPr/>
        </p:nvCxnSpPr>
        <p:spPr>
          <a:xfrm>
            <a:off x="6202802" y="3299716"/>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3CE1E3B-C007-E8A4-B1BE-8C2AAA0DC0D0}"/>
              </a:ext>
            </a:extLst>
          </p:cNvPr>
          <p:cNvCxnSpPr>
            <a:cxnSpLocks/>
          </p:cNvCxnSpPr>
          <p:nvPr/>
        </p:nvCxnSpPr>
        <p:spPr>
          <a:xfrm>
            <a:off x="6202802" y="3863449"/>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4F4DDC9-D72D-7D8A-2801-32B6A533F5DA}"/>
              </a:ext>
            </a:extLst>
          </p:cNvPr>
          <p:cNvCxnSpPr>
            <a:cxnSpLocks/>
          </p:cNvCxnSpPr>
          <p:nvPr/>
        </p:nvCxnSpPr>
        <p:spPr>
          <a:xfrm>
            <a:off x="6202802" y="4427182"/>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110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a:xfrm>
            <a:off x="714000" y="648300"/>
            <a:ext cx="7972800" cy="464100"/>
          </a:xfrm>
        </p:spPr>
        <p:txBody>
          <a:bodyPr/>
          <a:lstStyle/>
          <a:p>
            <a:r>
              <a:rPr lang="en-US" sz="2600" dirty="0"/>
              <a:t>3. Is it a Tree?</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11857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Hence, we stop at 2(n – 1) + 1, or </a:t>
            </a:r>
            <a:r>
              <a:rPr lang="en-US" sz="1800" b="1" dirty="0">
                <a:highlight>
                  <a:srgbClr val="FF9225"/>
                </a:highlight>
                <a:latin typeface="Montserrat SemiBold" pitchFamily="2" charset="0"/>
              </a:rPr>
              <a:t>2n – 1</a:t>
            </a:r>
            <a:r>
              <a:rPr lang="en-US" sz="1800" dirty="0">
                <a:latin typeface="Montserrat SemiBold" pitchFamily="2" charset="0"/>
              </a:rPr>
              <a:t>. </a:t>
            </a:r>
          </a:p>
          <a:p>
            <a:r>
              <a:rPr lang="en-US" sz="1800" dirty="0">
                <a:latin typeface="Montserrat SemiBold" pitchFamily="2" charset="0"/>
              </a:rPr>
              <a:t>If 2n – 1 is reached, then it is not a tree</a:t>
            </a:r>
          </a:p>
        </p:txBody>
      </p:sp>
      <p:sp>
        <p:nvSpPr>
          <p:cNvPr id="2" name="Oval 1">
            <a:extLst>
              <a:ext uri="{FF2B5EF4-FFF2-40B4-BE49-F238E27FC236}">
                <a16:creationId xmlns:a16="http://schemas.microsoft.com/office/drawing/2014/main" id="{C949EDD9-CB64-FA7E-1E59-AF23727F7A80}"/>
              </a:ext>
            </a:extLst>
          </p:cNvPr>
          <p:cNvSpPr/>
          <p:nvPr/>
        </p:nvSpPr>
        <p:spPr>
          <a:xfrm>
            <a:off x="1077468" y="308238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cxnSp>
        <p:nvCxnSpPr>
          <p:cNvPr id="3" name="Straight Connector 2">
            <a:extLst>
              <a:ext uri="{FF2B5EF4-FFF2-40B4-BE49-F238E27FC236}">
                <a16:creationId xmlns:a16="http://schemas.microsoft.com/office/drawing/2014/main" id="{D814D000-3DCD-8442-8E03-48670C2CF83A}"/>
              </a:ext>
            </a:extLst>
          </p:cNvPr>
          <p:cNvCxnSpPr>
            <a:cxnSpLocks/>
            <a:stCxn id="2" idx="7"/>
            <a:endCxn id="4" idx="2"/>
          </p:cNvCxnSpPr>
          <p:nvPr/>
        </p:nvCxnSpPr>
        <p:spPr>
          <a:xfrm flipV="1">
            <a:off x="1474217" y="2351568"/>
            <a:ext cx="571500" cy="7988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073EA3D8-6611-808F-81CB-50E5C3B52713}"/>
              </a:ext>
            </a:extLst>
          </p:cNvPr>
          <p:cNvSpPr/>
          <p:nvPr/>
        </p:nvSpPr>
        <p:spPr>
          <a:xfrm>
            <a:off x="2045717" y="211915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cxnSp>
        <p:nvCxnSpPr>
          <p:cNvPr id="5" name="Straight Connector 4">
            <a:extLst>
              <a:ext uri="{FF2B5EF4-FFF2-40B4-BE49-F238E27FC236}">
                <a16:creationId xmlns:a16="http://schemas.microsoft.com/office/drawing/2014/main" id="{F7FCCB7F-0799-F757-F47E-34E58B034557}"/>
              </a:ext>
            </a:extLst>
          </p:cNvPr>
          <p:cNvCxnSpPr>
            <a:cxnSpLocks/>
            <a:stCxn id="9" idx="1"/>
            <a:endCxn id="2" idx="5"/>
          </p:cNvCxnSpPr>
          <p:nvPr/>
        </p:nvCxnSpPr>
        <p:spPr>
          <a:xfrm flipH="1" flipV="1">
            <a:off x="1474217" y="3479138"/>
            <a:ext cx="475232" cy="6193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98F1D3-6F0D-C32F-876C-568BB64D6C87}"/>
              </a:ext>
            </a:extLst>
          </p:cNvPr>
          <p:cNvSpPr/>
          <p:nvPr/>
        </p:nvSpPr>
        <p:spPr>
          <a:xfrm>
            <a:off x="3233930" y="213439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9" name="Oval 8">
            <a:extLst>
              <a:ext uri="{FF2B5EF4-FFF2-40B4-BE49-F238E27FC236}">
                <a16:creationId xmlns:a16="http://schemas.microsoft.com/office/drawing/2014/main" id="{83685D14-ECF6-99FE-C12E-63B2BDEEF6EF}"/>
              </a:ext>
            </a:extLst>
          </p:cNvPr>
          <p:cNvSpPr/>
          <p:nvPr/>
        </p:nvSpPr>
        <p:spPr>
          <a:xfrm>
            <a:off x="1881378" y="403038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10" name="Oval 9">
            <a:extLst>
              <a:ext uri="{FF2B5EF4-FFF2-40B4-BE49-F238E27FC236}">
                <a16:creationId xmlns:a16="http://schemas.microsoft.com/office/drawing/2014/main" id="{20743401-2280-3FC0-7B12-A679CA14BE15}"/>
              </a:ext>
            </a:extLst>
          </p:cNvPr>
          <p:cNvSpPr/>
          <p:nvPr/>
        </p:nvSpPr>
        <p:spPr>
          <a:xfrm>
            <a:off x="3808860" y="38991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11" name="Straight Connector 10">
            <a:extLst>
              <a:ext uri="{FF2B5EF4-FFF2-40B4-BE49-F238E27FC236}">
                <a16:creationId xmlns:a16="http://schemas.microsoft.com/office/drawing/2014/main" id="{28A7F1D9-2F4C-7EBB-8706-70B585E602D4}"/>
              </a:ext>
            </a:extLst>
          </p:cNvPr>
          <p:cNvCxnSpPr>
            <a:stCxn id="9" idx="6"/>
            <a:endCxn id="10" idx="2"/>
          </p:cNvCxnSpPr>
          <p:nvPr/>
        </p:nvCxnSpPr>
        <p:spPr>
          <a:xfrm flipV="1">
            <a:off x="2346198" y="4131528"/>
            <a:ext cx="1462662" cy="131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BB86C6-7CD0-6D25-1333-1F7C3EE6CAEA}"/>
              </a:ext>
            </a:extLst>
          </p:cNvPr>
          <p:cNvCxnSpPr>
            <a:stCxn id="4" idx="6"/>
            <a:endCxn id="7" idx="2"/>
          </p:cNvCxnSpPr>
          <p:nvPr/>
        </p:nvCxnSpPr>
        <p:spPr>
          <a:xfrm>
            <a:off x="2510537" y="2351568"/>
            <a:ext cx="723393" cy="15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C92E74-5BA3-977F-F3D6-122D5010B390}"/>
              </a:ext>
            </a:extLst>
          </p:cNvPr>
          <p:cNvCxnSpPr>
            <a:cxnSpLocks/>
            <a:stCxn id="7" idx="4"/>
            <a:endCxn id="10" idx="0"/>
          </p:cNvCxnSpPr>
          <p:nvPr/>
        </p:nvCxnSpPr>
        <p:spPr>
          <a:xfrm>
            <a:off x="3466340" y="2599218"/>
            <a:ext cx="574930" cy="1299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35CBB5-0E9C-8767-0053-83159867323D}"/>
              </a:ext>
            </a:extLst>
          </p:cNvPr>
          <p:cNvCxnSpPr>
            <a:stCxn id="9" idx="7"/>
            <a:endCxn id="7" idx="3"/>
          </p:cNvCxnSpPr>
          <p:nvPr/>
        </p:nvCxnSpPr>
        <p:spPr>
          <a:xfrm flipV="1">
            <a:off x="2278127" y="2531147"/>
            <a:ext cx="1023874" cy="15673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163E4468-0AEE-B679-2863-7919C29D27F9}"/>
              </a:ext>
            </a:extLst>
          </p:cNvPr>
          <p:cNvSpPr/>
          <p:nvPr/>
        </p:nvSpPr>
        <p:spPr>
          <a:xfrm>
            <a:off x="4488013" y="2980619"/>
            <a:ext cx="674665" cy="33418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8A72DF37-13AC-B49B-97BE-0774C26A2D04}"/>
              </a:ext>
            </a:extLst>
          </p:cNvPr>
          <p:cNvSpPr/>
          <p:nvPr/>
        </p:nvSpPr>
        <p:spPr>
          <a:xfrm>
            <a:off x="5658580" y="193984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2" name="Oval 41">
            <a:extLst>
              <a:ext uri="{FF2B5EF4-FFF2-40B4-BE49-F238E27FC236}">
                <a16:creationId xmlns:a16="http://schemas.microsoft.com/office/drawing/2014/main" id="{7986569E-7CC8-6DDB-EC50-E6EE3993E427}"/>
              </a:ext>
            </a:extLst>
          </p:cNvPr>
          <p:cNvSpPr/>
          <p:nvPr/>
        </p:nvSpPr>
        <p:spPr>
          <a:xfrm>
            <a:off x="5658580" y="2503573"/>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3" name="Oval 42">
            <a:extLst>
              <a:ext uri="{FF2B5EF4-FFF2-40B4-BE49-F238E27FC236}">
                <a16:creationId xmlns:a16="http://schemas.microsoft.com/office/drawing/2014/main" id="{193767D5-A695-E99D-DBF8-EAEAC84C81A2}"/>
              </a:ext>
            </a:extLst>
          </p:cNvPr>
          <p:cNvSpPr/>
          <p:nvPr/>
        </p:nvSpPr>
        <p:spPr>
          <a:xfrm>
            <a:off x="5658580" y="3067306"/>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44" name="Oval 43">
            <a:extLst>
              <a:ext uri="{FF2B5EF4-FFF2-40B4-BE49-F238E27FC236}">
                <a16:creationId xmlns:a16="http://schemas.microsoft.com/office/drawing/2014/main" id="{FCDA258A-8F98-3D19-101D-9C473F31E669}"/>
              </a:ext>
            </a:extLst>
          </p:cNvPr>
          <p:cNvSpPr/>
          <p:nvPr/>
        </p:nvSpPr>
        <p:spPr>
          <a:xfrm>
            <a:off x="5658580"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45" name="Oval 44">
            <a:extLst>
              <a:ext uri="{FF2B5EF4-FFF2-40B4-BE49-F238E27FC236}">
                <a16:creationId xmlns:a16="http://schemas.microsoft.com/office/drawing/2014/main" id="{881C047C-A0A4-F4BD-D6CE-8C16D2A53F00}"/>
              </a:ext>
            </a:extLst>
          </p:cNvPr>
          <p:cNvSpPr/>
          <p:nvPr/>
        </p:nvSpPr>
        <p:spPr>
          <a:xfrm>
            <a:off x="5658580"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46" name="Oval 45">
            <a:extLst>
              <a:ext uri="{FF2B5EF4-FFF2-40B4-BE49-F238E27FC236}">
                <a16:creationId xmlns:a16="http://schemas.microsoft.com/office/drawing/2014/main" id="{B932AEA6-59E9-B048-368F-398A5F3DC7AD}"/>
              </a:ext>
            </a:extLst>
          </p:cNvPr>
          <p:cNvSpPr/>
          <p:nvPr/>
        </p:nvSpPr>
        <p:spPr>
          <a:xfrm>
            <a:off x="6605779" y="1939840"/>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47" name="Oval 46">
            <a:extLst>
              <a:ext uri="{FF2B5EF4-FFF2-40B4-BE49-F238E27FC236}">
                <a16:creationId xmlns:a16="http://schemas.microsoft.com/office/drawing/2014/main" id="{27479DE4-6707-17D5-7C14-8E87E338E838}"/>
              </a:ext>
            </a:extLst>
          </p:cNvPr>
          <p:cNvSpPr/>
          <p:nvPr/>
        </p:nvSpPr>
        <p:spPr>
          <a:xfrm>
            <a:off x="6605779" y="2503573"/>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8" name="Oval 47">
            <a:extLst>
              <a:ext uri="{FF2B5EF4-FFF2-40B4-BE49-F238E27FC236}">
                <a16:creationId xmlns:a16="http://schemas.microsoft.com/office/drawing/2014/main" id="{20ADF822-4589-A6FF-6847-70A5C312DF5A}"/>
              </a:ext>
            </a:extLst>
          </p:cNvPr>
          <p:cNvSpPr/>
          <p:nvPr/>
        </p:nvSpPr>
        <p:spPr>
          <a:xfrm>
            <a:off x="6605779" y="3067306"/>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SG" dirty="0"/>
          </a:p>
        </p:txBody>
      </p:sp>
      <p:sp>
        <p:nvSpPr>
          <p:cNvPr id="49" name="Oval 48">
            <a:extLst>
              <a:ext uri="{FF2B5EF4-FFF2-40B4-BE49-F238E27FC236}">
                <a16:creationId xmlns:a16="http://schemas.microsoft.com/office/drawing/2014/main" id="{EE1B340B-CB37-F1E4-0FFA-EA6B9FBEFA2D}"/>
              </a:ext>
            </a:extLst>
          </p:cNvPr>
          <p:cNvSpPr/>
          <p:nvPr/>
        </p:nvSpPr>
        <p:spPr>
          <a:xfrm>
            <a:off x="6605779" y="3631039"/>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SG" dirty="0"/>
          </a:p>
        </p:txBody>
      </p:sp>
      <p:sp>
        <p:nvSpPr>
          <p:cNvPr id="50" name="Oval 49">
            <a:extLst>
              <a:ext uri="{FF2B5EF4-FFF2-40B4-BE49-F238E27FC236}">
                <a16:creationId xmlns:a16="http://schemas.microsoft.com/office/drawing/2014/main" id="{F534D718-BC9E-8200-D998-96943DFB0142}"/>
              </a:ext>
            </a:extLst>
          </p:cNvPr>
          <p:cNvSpPr/>
          <p:nvPr/>
        </p:nvSpPr>
        <p:spPr>
          <a:xfrm>
            <a:off x="6605779"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1" name="Oval 50">
            <a:extLst>
              <a:ext uri="{FF2B5EF4-FFF2-40B4-BE49-F238E27FC236}">
                <a16:creationId xmlns:a16="http://schemas.microsoft.com/office/drawing/2014/main" id="{768E7DDD-62A3-E3C2-83BD-F9CE42552905}"/>
              </a:ext>
            </a:extLst>
          </p:cNvPr>
          <p:cNvSpPr/>
          <p:nvPr/>
        </p:nvSpPr>
        <p:spPr>
          <a:xfrm>
            <a:off x="7098283" y="1939840"/>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2" name="Oval 51">
            <a:extLst>
              <a:ext uri="{FF2B5EF4-FFF2-40B4-BE49-F238E27FC236}">
                <a16:creationId xmlns:a16="http://schemas.microsoft.com/office/drawing/2014/main" id="{50339509-F829-DE04-E4ED-6F5A90D9CACD}"/>
              </a:ext>
            </a:extLst>
          </p:cNvPr>
          <p:cNvSpPr/>
          <p:nvPr/>
        </p:nvSpPr>
        <p:spPr>
          <a:xfrm>
            <a:off x="7098283" y="2503573"/>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3" name="Oval 52">
            <a:extLst>
              <a:ext uri="{FF2B5EF4-FFF2-40B4-BE49-F238E27FC236}">
                <a16:creationId xmlns:a16="http://schemas.microsoft.com/office/drawing/2014/main" id="{DD0CFB34-FF77-ED1F-FB8A-24DE444B36D0}"/>
              </a:ext>
            </a:extLst>
          </p:cNvPr>
          <p:cNvSpPr/>
          <p:nvPr/>
        </p:nvSpPr>
        <p:spPr>
          <a:xfrm>
            <a:off x="7098283" y="3067306"/>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4" name="Oval 53">
            <a:extLst>
              <a:ext uri="{FF2B5EF4-FFF2-40B4-BE49-F238E27FC236}">
                <a16:creationId xmlns:a16="http://schemas.microsoft.com/office/drawing/2014/main" id="{E4B5599B-E51A-4D24-B135-1303EBCEBE0D}"/>
              </a:ext>
            </a:extLst>
          </p:cNvPr>
          <p:cNvSpPr/>
          <p:nvPr/>
        </p:nvSpPr>
        <p:spPr>
          <a:xfrm>
            <a:off x="7098283" y="3631039"/>
            <a:ext cx="464820" cy="464820"/>
          </a:xfrm>
          <a:prstGeom prst="ellipse">
            <a:avLst/>
          </a:prstGeom>
          <a:solidFill>
            <a:schemeClr val="accent6">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SG" dirty="0"/>
          </a:p>
        </p:txBody>
      </p:sp>
      <p:sp>
        <p:nvSpPr>
          <p:cNvPr id="55" name="Oval 54">
            <a:extLst>
              <a:ext uri="{FF2B5EF4-FFF2-40B4-BE49-F238E27FC236}">
                <a16:creationId xmlns:a16="http://schemas.microsoft.com/office/drawing/2014/main" id="{71064EC9-A663-9E12-0010-D23157EA39DF}"/>
              </a:ext>
            </a:extLst>
          </p:cNvPr>
          <p:cNvSpPr/>
          <p:nvPr/>
        </p:nvSpPr>
        <p:spPr>
          <a:xfrm>
            <a:off x="7098283" y="4194772"/>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SG" dirty="0"/>
          </a:p>
        </p:txBody>
      </p:sp>
      <p:sp>
        <p:nvSpPr>
          <p:cNvPr id="58" name="Oval 57">
            <a:extLst>
              <a:ext uri="{FF2B5EF4-FFF2-40B4-BE49-F238E27FC236}">
                <a16:creationId xmlns:a16="http://schemas.microsoft.com/office/drawing/2014/main" id="{FDD60923-4D8F-EA50-27C9-602FD2A26CCB}"/>
              </a:ext>
            </a:extLst>
          </p:cNvPr>
          <p:cNvSpPr/>
          <p:nvPr/>
        </p:nvSpPr>
        <p:spPr>
          <a:xfrm>
            <a:off x="7595366" y="3067306"/>
            <a:ext cx="464820" cy="464820"/>
          </a:xfrm>
          <a:prstGeom prst="ellipse">
            <a:avLst/>
          </a:prstGeom>
          <a:solidFill>
            <a:srgbClr val="FF922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sp>
        <p:nvSpPr>
          <p:cNvPr id="59" name="Oval 58">
            <a:extLst>
              <a:ext uri="{FF2B5EF4-FFF2-40B4-BE49-F238E27FC236}">
                <a16:creationId xmlns:a16="http://schemas.microsoft.com/office/drawing/2014/main" id="{A552EE40-79A6-6BE4-91BC-2E6980EC2CA8}"/>
              </a:ext>
            </a:extLst>
          </p:cNvPr>
          <p:cNvSpPr/>
          <p:nvPr/>
        </p:nvSpPr>
        <p:spPr>
          <a:xfrm>
            <a:off x="7595366" y="3631039"/>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SG" dirty="0"/>
          </a:p>
        </p:txBody>
      </p:sp>
      <p:cxnSp>
        <p:nvCxnSpPr>
          <p:cNvPr id="61" name="Straight Arrow Connector 60">
            <a:extLst>
              <a:ext uri="{FF2B5EF4-FFF2-40B4-BE49-F238E27FC236}">
                <a16:creationId xmlns:a16="http://schemas.microsoft.com/office/drawing/2014/main" id="{3F6EEC85-DC1A-C9E9-E309-4ACBC65C11DC}"/>
              </a:ext>
            </a:extLst>
          </p:cNvPr>
          <p:cNvCxnSpPr>
            <a:cxnSpLocks/>
          </p:cNvCxnSpPr>
          <p:nvPr/>
        </p:nvCxnSpPr>
        <p:spPr>
          <a:xfrm>
            <a:off x="6202802" y="2172250"/>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883B00-847D-226C-8A2A-77BEA08C89F4}"/>
              </a:ext>
            </a:extLst>
          </p:cNvPr>
          <p:cNvCxnSpPr>
            <a:cxnSpLocks/>
          </p:cNvCxnSpPr>
          <p:nvPr/>
        </p:nvCxnSpPr>
        <p:spPr>
          <a:xfrm>
            <a:off x="6202802" y="2735983"/>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78E1123-FB51-F45C-2062-1910F515B750}"/>
              </a:ext>
            </a:extLst>
          </p:cNvPr>
          <p:cNvCxnSpPr>
            <a:cxnSpLocks/>
          </p:cNvCxnSpPr>
          <p:nvPr/>
        </p:nvCxnSpPr>
        <p:spPr>
          <a:xfrm>
            <a:off x="6202802" y="3299716"/>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3CE1E3B-C007-E8A4-B1BE-8C2AAA0DC0D0}"/>
              </a:ext>
            </a:extLst>
          </p:cNvPr>
          <p:cNvCxnSpPr>
            <a:cxnSpLocks/>
          </p:cNvCxnSpPr>
          <p:nvPr/>
        </p:nvCxnSpPr>
        <p:spPr>
          <a:xfrm>
            <a:off x="6202802" y="3863449"/>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94F4DDC9-D72D-7D8A-2801-32B6A533F5DA}"/>
              </a:ext>
            </a:extLst>
          </p:cNvPr>
          <p:cNvCxnSpPr>
            <a:cxnSpLocks/>
          </p:cNvCxnSpPr>
          <p:nvPr/>
        </p:nvCxnSpPr>
        <p:spPr>
          <a:xfrm>
            <a:off x="6202802" y="4427182"/>
            <a:ext cx="3266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055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820794"/>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about this? Nodes = 5, Edges = 4. So it is a tree?</a:t>
            </a:r>
          </a:p>
        </p:txBody>
      </p:sp>
      <p:sp>
        <p:nvSpPr>
          <p:cNvPr id="8" name="Oval 7">
            <a:extLst>
              <a:ext uri="{FF2B5EF4-FFF2-40B4-BE49-F238E27FC236}">
                <a16:creationId xmlns:a16="http://schemas.microsoft.com/office/drawing/2014/main" id="{15111CA7-9ED3-8116-F2EA-92DDD7D784DA}"/>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DDC656C4-D892-0B2C-FAF8-7FCEB4F00B9C}"/>
              </a:ext>
            </a:extLst>
          </p:cNvPr>
          <p:cNvCxnSpPr>
            <a:stCxn id="8"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52C3C14-F5D4-3AD2-3B9D-B999E6118936}"/>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E104B0F-0C78-79C7-44DF-61C967ED810D}"/>
              </a:ext>
            </a:extLst>
          </p:cNvPr>
          <p:cNvCxnSpPr>
            <a:cxnSpLocks/>
            <a:stCxn id="20" idx="1"/>
            <a:endCxn id="8"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6AC42A-46E2-0609-4864-7CE117DBF88C}"/>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34960766-9C34-4340-AA09-47C3DEE2A3C0}"/>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C674EC0-F93C-2D4C-AE84-95C8F9248148}"/>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a:extLst>
              <a:ext uri="{FF2B5EF4-FFF2-40B4-BE49-F238E27FC236}">
                <a16:creationId xmlns:a16="http://schemas.microsoft.com/office/drawing/2014/main" id="{4465B74C-10B0-8010-F412-4ED421848CD7}"/>
              </a:ext>
            </a:extLst>
          </p:cNvPr>
          <p:cNvCxnSpPr>
            <a:cxnSpLocks/>
            <a:stCxn id="19" idx="4"/>
            <a:endCxn id="21"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A4E8DF-16F6-E648-3AEB-06DA511AB53B}"/>
              </a:ext>
            </a:extLst>
          </p:cNvPr>
          <p:cNvCxnSpPr>
            <a:cxnSpLocks/>
          </p:cNvCxnSpPr>
          <p:nvPr/>
        </p:nvCxnSpPr>
        <p:spPr>
          <a:xfrm flipV="1">
            <a:off x="3553968" y="2148254"/>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9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455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Modification: Once the adjacency list is looked through, perform DFS to check if it is connected or not!</a:t>
            </a:r>
          </a:p>
        </p:txBody>
      </p:sp>
      <p:sp>
        <p:nvSpPr>
          <p:cNvPr id="8" name="Oval 7">
            <a:extLst>
              <a:ext uri="{FF2B5EF4-FFF2-40B4-BE49-F238E27FC236}">
                <a16:creationId xmlns:a16="http://schemas.microsoft.com/office/drawing/2014/main" id="{15111CA7-9ED3-8116-F2EA-92DDD7D784DA}"/>
              </a:ext>
            </a:extLst>
          </p:cNvPr>
          <p:cNvSpPr/>
          <p:nvPr/>
        </p:nvSpPr>
        <p:spPr>
          <a:xfrm>
            <a:off x="1938528" y="263241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DDC656C4-D892-0B2C-FAF8-7FCEB4F00B9C}"/>
              </a:ext>
            </a:extLst>
          </p:cNvPr>
          <p:cNvCxnSpPr>
            <a:stCxn id="8" idx="7"/>
          </p:cNvCxnSpPr>
          <p:nvPr/>
        </p:nvCxnSpPr>
        <p:spPr>
          <a:xfrm flipV="1">
            <a:off x="2335277" y="1946617"/>
            <a:ext cx="1332991" cy="7538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52C3C14-F5D4-3AD2-3B9D-B999E6118936}"/>
              </a:ext>
            </a:extLst>
          </p:cNvPr>
          <p:cNvSpPr/>
          <p:nvPr/>
        </p:nvSpPr>
        <p:spPr>
          <a:xfrm>
            <a:off x="3668268" y="165705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E104B0F-0C78-79C7-44DF-61C967ED810D}"/>
              </a:ext>
            </a:extLst>
          </p:cNvPr>
          <p:cNvCxnSpPr>
            <a:cxnSpLocks/>
            <a:stCxn id="20" idx="1"/>
            <a:endCxn id="8" idx="5"/>
          </p:cNvCxnSpPr>
          <p:nvPr/>
        </p:nvCxnSpPr>
        <p:spPr>
          <a:xfrm flipH="1" flipV="1">
            <a:off x="2335277" y="3029166"/>
            <a:ext cx="1061972" cy="1023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6AC42A-46E2-0609-4864-7CE117DBF88C}"/>
              </a:ext>
            </a:extLst>
          </p:cNvPr>
          <p:cNvSpPr/>
          <p:nvPr/>
        </p:nvSpPr>
        <p:spPr>
          <a:xfrm>
            <a:off x="5900930" y="1714207"/>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34960766-9C34-4340-AA09-47C3DEE2A3C0}"/>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C674EC0-F93C-2D4C-AE84-95C8F9248148}"/>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a:extLst>
              <a:ext uri="{FF2B5EF4-FFF2-40B4-BE49-F238E27FC236}">
                <a16:creationId xmlns:a16="http://schemas.microsoft.com/office/drawing/2014/main" id="{4465B74C-10B0-8010-F412-4ED421848CD7}"/>
              </a:ext>
            </a:extLst>
          </p:cNvPr>
          <p:cNvCxnSpPr>
            <a:cxnSpLocks/>
            <a:stCxn id="19" idx="4"/>
            <a:endCxn id="21" idx="0"/>
          </p:cNvCxnSpPr>
          <p:nvPr/>
        </p:nvCxnSpPr>
        <p:spPr>
          <a:xfrm>
            <a:off x="6133340" y="2179027"/>
            <a:ext cx="262892" cy="17487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A4E8DF-16F6-E648-3AEB-06DA511AB53B}"/>
              </a:ext>
            </a:extLst>
          </p:cNvPr>
          <p:cNvCxnSpPr>
            <a:cxnSpLocks/>
          </p:cNvCxnSpPr>
          <p:nvPr/>
        </p:nvCxnSpPr>
        <p:spPr>
          <a:xfrm flipV="1">
            <a:off x="3553968" y="2148254"/>
            <a:ext cx="339090" cy="186309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220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Recall that when performing DFS or BFS, we may keep track of a parent pointer that indicates the very first time that a node was visited. Explain why these parent edges form a tree (i.e., why there are no cycles)</a:t>
            </a:r>
          </a:p>
        </p:txBody>
      </p:sp>
    </p:spTree>
    <p:extLst>
      <p:ext uri="{BB962C8B-B14F-4D97-AF65-F5344CB8AC3E}">
        <p14:creationId xmlns:p14="http://schemas.microsoft.com/office/powerpoint/2010/main" val="1681512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283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6" name="Google Shape;336;p36">
            <a:extLst>
              <a:ext uri="{FF2B5EF4-FFF2-40B4-BE49-F238E27FC236}">
                <a16:creationId xmlns:a16="http://schemas.microsoft.com/office/drawing/2014/main" id="{48EC8105-44CB-9A74-24CE-D203555A3E23}"/>
              </a:ext>
            </a:extLst>
          </p:cNvPr>
          <p:cNvSpPr txBox="1">
            <a:spLocks/>
          </p:cNvSpPr>
          <p:nvPr/>
        </p:nvSpPr>
        <p:spPr>
          <a:xfrm>
            <a:off x="714000" y="455832"/>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Modification: Once the adjacency list is looked through, perform DFS to check if it is connected or not!</a:t>
            </a:r>
          </a:p>
        </p:txBody>
      </p:sp>
      <p:sp>
        <p:nvSpPr>
          <p:cNvPr id="8" name="Oval 7">
            <a:extLst>
              <a:ext uri="{FF2B5EF4-FFF2-40B4-BE49-F238E27FC236}">
                <a16:creationId xmlns:a16="http://schemas.microsoft.com/office/drawing/2014/main" id="{15111CA7-9ED3-8116-F2EA-92DDD7D784DA}"/>
              </a:ext>
            </a:extLst>
          </p:cNvPr>
          <p:cNvSpPr/>
          <p:nvPr/>
        </p:nvSpPr>
        <p:spPr>
          <a:xfrm>
            <a:off x="1938528" y="3140690"/>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DDC656C4-D892-0B2C-FAF8-7FCEB4F00B9C}"/>
              </a:ext>
            </a:extLst>
          </p:cNvPr>
          <p:cNvCxnSpPr>
            <a:cxnSpLocks/>
            <a:stCxn id="8" idx="7"/>
            <a:endCxn id="17" idx="2"/>
          </p:cNvCxnSpPr>
          <p:nvPr/>
        </p:nvCxnSpPr>
        <p:spPr>
          <a:xfrm flipV="1">
            <a:off x="2335277" y="2945558"/>
            <a:ext cx="1332991" cy="2632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52C3C14-F5D4-3AD2-3B9D-B999E6118936}"/>
              </a:ext>
            </a:extLst>
          </p:cNvPr>
          <p:cNvSpPr/>
          <p:nvPr/>
        </p:nvSpPr>
        <p:spPr>
          <a:xfrm>
            <a:off x="3668268" y="271314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a:extLst>
              <a:ext uri="{FF2B5EF4-FFF2-40B4-BE49-F238E27FC236}">
                <a16:creationId xmlns:a16="http://schemas.microsoft.com/office/drawing/2014/main" id="{0E104B0F-0C78-79C7-44DF-61C967ED810D}"/>
              </a:ext>
            </a:extLst>
          </p:cNvPr>
          <p:cNvCxnSpPr>
            <a:cxnSpLocks/>
            <a:stCxn id="20" idx="1"/>
            <a:endCxn id="8" idx="5"/>
          </p:cNvCxnSpPr>
          <p:nvPr/>
        </p:nvCxnSpPr>
        <p:spPr>
          <a:xfrm flipH="1" flipV="1">
            <a:off x="2335277" y="3537439"/>
            <a:ext cx="1061972" cy="515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76AC42A-46E2-0609-4864-7CE117DBF88C}"/>
              </a:ext>
            </a:extLst>
          </p:cNvPr>
          <p:cNvSpPr/>
          <p:nvPr/>
        </p:nvSpPr>
        <p:spPr>
          <a:xfrm>
            <a:off x="5900930" y="265599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34960766-9C34-4340-AA09-47C3DEE2A3C0}"/>
              </a:ext>
            </a:extLst>
          </p:cNvPr>
          <p:cNvSpPr/>
          <p:nvPr/>
        </p:nvSpPr>
        <p:spPr>
          <a:xfrm>
            <a:off x="3329178" y="398496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9C674EC0-F93C-2D4C-AE84-95C8F9248148}"/>
              </a:ext>
            </a:extLst>
          </p:cNvPr>
          <p:cNvSpPr/>
          <p:nvPr/>
        </p:nvSpPr>
        <p:spPr>
          <a:xfrm>
            <a:off x="6163822" y="3927818"/>
            <a:ext cx="464820" cy="464820"/>
          </a:xfrm>
          <a:prstGeom prst="ellipse">
            <a:avLst/>
          </a:prstGeom>
          <a:solidFill>
            <a:srgbClr val="0070C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a:extLst>
              <a:ext uri="{FF2B5EF4-FFF2-40B4-BE49-F238E27FC236}">
                <a16:creationId xmlns:a16="http://schemas.microsoft.com/office/drawing/2014/main" id="{4465B74C-10B0-8010-F412-4ED421848CD7}"/>
              </a:ext>
            </a:extLst>
          </p:cNvPr>
          <p:cNvCxnSpPr>
            <a:cxnSpLocks/>
            <a:stCxn id="19" idx="4"/>
            <a:endCxn id="21" idx="0"/>
          </p:cNvCxnSpPr>
          <p:nvPr/>
        </p:nvCxnSpPr>
        <p:spPr>
          <a:xfrm>
            <a:off x="6133340" y="3120818"/>
            <a:ext cx="262892" cy="807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A4E8DF-16F6-E648-3AEB-06DA511AB53B}"/>
              </a:ext>
            </a:extLst>
          </p:cNvPr>
          <p:cNvCxnSpPr>
            <a:cxnSpLocks/>
            <a:stCxn id="20" idx="7"/>
            <a:endCxn id="17" idx="4"/>
          </p:cNvCxnSpPr>
          <p:nvPr/>
        </p:nvCxnSpPr>
        <p:spPr>
          <a:xfrm flipV="1">
            <a:off x="3725927" y="3177968"/>
            <a:ext cx="174751" cy="8750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Google Shape;336;p36">
            <a:extLst>
              <a:ext uri="{FF2B5EF4-FFF2-40B4-BE49-F238E27FC236}">
                <a16:creationId xmlns:a16="http://schemas.microsoft.com/office/drawing/2014/main" id="{EB8B216A-4D2D-3CDE-A260-31A10A531CCC}"/>
              </a:ext>
            </a:extLst>
          </p:cNvPr>
          <p:cNvSpPr txBox="1">
            <a:spLocks/>
          </p:cNvSpPr>
          <p:nvPr/>
        </p:nvSpPr>
        <p:spPr>
          <a:xfrm>
            <a:off x="714000" y="1212515"/>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Number of edges is now capped to a maximum of n – 1 edges (due to running through the adjacency list), hence the DFS would just run for O(n) time</a:t>
            </a:r>
          </a:p>
        </p:txBody>
      </p:sp>
    </p:spTree>
    <p:extLst>
      <p:ext uri="{BB962C8B-B14F-4D97-AF65-F5344CB8AC3E}">
        <p14:creationId xmlns:p14="http://schemas.microsoft.com/office/powerpoint/2010/main" val="405273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Imagine you have a population in which some few people are infected with this weird virus. For any two patients, you want to decide whether the infection might have spread from one to the other. At first, you might assume that everyone who passes on the infection is symptomatic and via testing you can tell that they were infected. Next, what if the virus may be passed by some asymptomatic people (who do not test positive)? Assume that the virus is not </a:t>
            </a:r>
            <a:r>
              <a:rPr lang="en-US" sz="1800" dirty="0" err="1">
                <a:latin typeface="Montserrat SemiBold" pitchFamily="2" charset="0"/>
              </a:rPr>
              <a:t>passsed</a:t>
            </a:r>
            <a:r>
              <a:rPr lang="en-US" sz="1800" dirty="0">
                <a:latin typeface="Montserrat SemiBold" pitchFamily="2" charset="0"/>
              </a:rPr>
              <a:t> too often by such people, so any chain of infections will only include a few asymptomatic cases.</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4a.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69847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Question is very badly phrased, but boils down to this:</a:t>
            </a:r>
          </a:p>
          <a:p>
            <a:endParaRPr lang="en-US" sz="1800" dirty="0">
              <a:latin typeface="Montserrat SemiBold" pitchFamily="2" charset="0"/>
            </a:endParaRPr>
          </a:p>
          <a:p>
            <a:r>
              <a:rPr lang="en-US" sz="1800" dirty="0">
                <a:latin typeface="Montserrat SemiBold" pitchFamily="2" charset="0"/>
              </a:rPr>
              <a:t>Given two infected patients,</a:t>
            </a:r>
          </a:p>
          <a:p>
            <a:r>
              <a:rPr lang="en-US" sz="1800" dirty="0">
                <a:latin typeface="Montserrat SemiBold" pitchFamily="2" charset="0"/>
              </a:rPr>
              <a:t>1. Is there a ‘chain of infection’ from one to the other?</a:t>
            </a:r>
          </a:p>
          <a:p>
            <a:r>
              <a:rPr lang="en-US" sz="1800" dirty="0">
                <a:latin typeface="Montserrat SemiBold" pitchFamily="2" charset="0"/>
              </a:rPr>
              <a:t>2. If we count asymptomatic individuals, answer 1. with minimal asymptomatic cases.</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4a.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36693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107" name="Oval 2106">
            <a:extLst>
              <a:ext uri="{FF2B5EF4-FFF2-40B4-BE49-F238E27FC236}">
                <a16:creationId xmlns:a16="http://schemas.microsoft.com/office/drawing/2014/main" id="{66F980CE-39B3-1912-D156-FBD1E9EEDE95}"/>
              </a:ext>
            </a:extLst>
          </p:cNvPr>
          <p:cNvSpPr/>
          <p:nvPr/>
        </p:nvSpPr>
        <p:spPr>
          <a:xfrm>
            <a:off x="279255" y="3394109"/>
            <a:ext cx="1118030" cy="140127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9" name="Oval 2108">
            <a:extLst>
              <a:ext uri="{FF2B5EF4-FFF2-40B4-BE49-F238E27FC236}">
                <a16:creationId xmlns:a16="http://schemas.microsoft.com/office/drawing/2014/main" id="{C99B6DBC-815C-A14A-CA28-DB644D8A09FB}"/>
              </a:ext>
            </a:extLst>
          </p:cNvPr>
          <p:cNvSpPr/>
          <p:nvPr/>
        </p:nvSpPr>
        <p:spPr>
          <a:xfrm>
            <a:off x="2675020" y="1441572"/>
            <a:ext cx="1096373" cy="1476590"/>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10" name="Oval 2109">
            <a:extLst>
              <a:ext uri="{FF2B5EF4-FFF2-40B4-BE49-F238E27FC236}">
                <a16:creationId xmlns:a16="http://schemas.microsoft.com/office/drawing/2014/main" id="{A225481E-BEAC-D475-1EE3-ACA1AE3B95AD}"/>
              </a:ext>
            </a:extLst>
          </p:cNvPr>
          <p:cNvSpPr/>
          <p:nvPr/>
        </p:nvSpPr>
        <p:spPr>
          <a:xfrm>
            <a:off x="3889730" y="1563118"/>
            <a:ext cx="1233628" cy="140320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0" name="Oval 319">
            <a:extLst>
              <a:ext uri="{FF2B5EF4-FFF2-40B4-BE49-F238E27FC236}">
                <a16:creationId xmlns:a16="http://schemas.microsoft.com/office/drawing/2014/main" id="{6CD4D679-2AE5-141B-A5FB-3CBCA876C3ED}"/>
              </a:ext>
            </a:extLst>
          </p:cNvPr>
          <p:cNvSpPr/>
          <p:nvPr/>
        </p:nvSpPr>
        <p:spPr>
          <a:xfrm>
            <a:off x="5537025" y="1255751"/>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3" name="Oval 322">
            <a:extLst>
              <a:ext uri="{FF2B5EF4-FFF2-40B4-BE49-F238E27FC236}">
                <a16:creationId xmlns:a16="http://schemas.microsoft.com/office/drawing/2014/main" id="{C1B12CC7-E354-F266-E77A-8C849E178470}"/>
              </a:ext>
            </a:extLst>
          </p:cNvPr>
          <p:cNvSpPr/>
          <p:nvPr/>
        </p:nvSpPr>
        <p:spPr>
          <a:xfrm>
            <a:off x="7137847" y="1100735"/>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6" name="Oval 325">
            <a:extLst>
              <a:ext uri="{FF2B5EF4-FFF2-40B4-BE49-F238E27FC236}">
                <a16:creationId xmlns:a16="http://schemas.microsoft.com/office/drawing/2014/main" id="{173A9D45-8E38-EC05-85A7-DEFCD23B76C7}"/>
              </a:ext>
            </a:extLst>
          </p:cNvPr>
          <p:cNvSpPr/>
          <p:nvPr/>
        </p:nvSpPr>
        <p:spPr>
          <a:xfrm>
            <a:off x="7931857" y="2566636"/>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7" name="Oval 326">
            <a:extLst>
              <a:ext uri="{FF2B5EF4-FFF2-40B4-BE49-F238E27FC236}">
                <a16:creationId xmlns:a16="http://schemas.microsoft.com/office/drawing/2014/main" id="{752BE464-E0D4-D0E5-B020-F0FE883A3261}"/>
              </a:ext>
            </a:extLst>
          </p:cNvPr>
          <p:cNvSpPr/>
          <p:nvPr/>
        </p:nvSpPr>
        <p:spPr>
          <a:xfrm>
            <a:off x="4393861" y="3700376"/>
            <a:ext cx="1181599" cy="1273047"/>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9" name="Oval 328">
            <a:extLst>
              <a:ext uri="{FF2B5EF4-FFF2-40B4-BE49-F238E27FC236}">
                <a16:creationId xmlns:a16="http://schemas.microsoft.com/office/drawing/2014/main" id="{7722C742-2FE5-3464-5F5B-C06089BD93EB}"/>
              </a:ext>
            </a:extLst>
          </p:cNvPr>
          <p:cNvSpPr/>
          <p:nvPr/>
        </p:nvSpPr>
        <p:spPr>
          <a:xfrm>
            <a:off x="6115421" y="2566636"/>
            <a:ext cx="1181651" cy="126596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4" name="Oval 333">
            <a:extLst>
              <a:ext uri="{FF2B5EF4-FFF2-40B4-BE49-F238E27FC236}">
                <a16:creationId xmlns:a16="http://schemas.microsoft.com/office/drawing/2014/main" id="{5B4A6765-D4C4-EA07-B7A1-5B9439B2A378}"/>
              </a:ext>
            </a:extLst>
          </p:cNvPr>
          <p:cNvSpPr/>
          <p:nvPr/>
        </p:nvSpPr>
        <p:spPr>
          <a:xfrm>
            <a:off x="6983055" y="3834070"/>
            <a:ext cx="1181651" cy="1252238"/>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6" name="Oval 335">
            <a:extLst>
              <a:ext uri="{FF2B5EF4-FFF2-40B4-BE49-F238E27FC236}">
                <a16:creationId xmlns:a16="http://schemas.microsoft.com/office/drawing/2014/main" id="{92B67CF6-573D-57E5-F0DA-F68B9DB4D80A}"/>
              </a:ext>
            </a:extLst>
          </p:cNvPr>
          <p:cNvSpPr/>
          <p:nvPr/>
        </p:nvSpPr>
        <p:spPr>
          <a:xfrm>
            <a:off x="3073943" y="2935595"/>
            <a:ext cx="1181651" cy="122496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5" name="Oval 2104">
            <a:extLst>
              <a:ext uri="{FF2B5EF4-FFF2-40B4-BE49-F238E27FC236}">
                <a16:creationId xmlns:a16="http://schemas.microsoft.com/office/drawing/2014/main" id="{DBE1E735-02F5-1C32-D485-A7B2BC13C5D3}"/>
              </a:ext>
            </a:extLst>
          </p:cNvPr>
          <p:cNvSpPr/>
          <p:nvPr/>
        </p:nvSpPr>
        <p:spPr>
          <a:xfrm>
            <a:off x="1754024" y="3548076"/>
            <a:ext cx="1181651" cy="1401371"/>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2" name="Oval 2101">
            <a:extLst>
              <a:ext uri="{FF2B5EF4-FFF2-40B4-BE49-F238E27FC236}">
                <a16:creationId xmlns:a16="http://schemas.microsoft.com/office/drawing/2014/main" id="{058C2A27-8BC9-FA4B-28FC-470D27E1F062}"/>
              </a:ext>
            </a:extLst>
          </p:cNvPr>
          <p:cNvSpPr/>
          <p:nvPr/>
        </p:nvSpPr>
        <p:spPr>
          <a:xfrm>
            <a:off x="903691" y="1372184"/>
            <a:ext cx="1181651" cy="155584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53</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a:off x="4173913" y="3950562"/>
            <a:ext cx="177651" cy="11766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V="1">
            <a:off x="1011434" y="2844008"/>
            <a:ext cx="156921" cy="5199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1809650" y="2935595"/>
            <a:ext cx="192130" cy="5682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2095323" y="2127645"/>
            <a:ext cx="514212" cy="115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2971609" y="3915342"/>
            <a:ext cx="169131" cy="17306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1447081" y="4068227"/>
            <a:ext cx="231298" cy="4036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1" y="666601"/>
            <a:ext cx="6465369" cy="646331"/>
          </a:xfrm>
          <a:prstGeom prst="rect">
            <a:avLst/>
          </a:prstGeom>
          <a:noFill/>
        </p:spPr>
        <p:txBody>
          <a:bodyPr wrap="square" rtlCol="0">
            <a:spAutoFit/>
          </a:bodyPr>
          <a:lstStyle/>
          <a:p>
            <a:r>
              <a:rPr lang="en-US" sz="1800" dirty="0">
                <a:solidFill>
                  <a:schemeClr val="bg1"/>
                </a:solidFill>
                <a:latin typeface="Montserrat SemiBold" pitchFamily="2" charset="0"/>
              </a:rPr>
              <a:t>Node = people, Edge = friends/close acquaintances</a:t>
            </a:r>
          </a:p>
          <a:p>
            <a:r>
              <a:rPr lang="en-US" sz="1800" dirty="0">
                <a:solidFill>
                  <a:schemeClr val="bg1"/>
                </a:solidFill>
                <a:latin typeface="Montserrat SemiBold" pitchFamily="2" charset="0"/>
              </a:rPr>
              <a:t>Sick nodes = red, Healthy nodes = blue</a:t>
            </a:r>
            <a:endParaRPr lang="en-SG" sz="1800" dirty="0">
              <a:solidFill>
                <a:schemeClr val="bg1"/>
              </a:solidFill>
              <a:latin typeface="Montserrat SemiBold" pitchFamily="2" charset="0"/>
            </a:endParaRPr>
          </a:p>
        </p:txBody>
      </p:sp>
      <p:pic>
        <p:nvPicPr>
          <p:cNvPr id="4" name="Picture 3">
            <a:extLst>
              <a:ext uri="{FF2B5EF4-FFF2-40B4-BE49-F238E27FC236}">
                <a16:creationId xmlns:a16="http://schemas.microsoft.com/office/drawing/2014/main" id="{6874D37F-3A01-5B50-1572-F9EC01B14A17}"/>
              </a:ext>
            </a:extLst>
          </p:cNvPr>
          <p:cNvPicPr>
            <a:picLocks noChangeAspect="1"/>
          </p:cNvPicPr>
          <p:nvPr/>
        </p:nvPicPr>
        <p:blipFill>
          <a:blip r:embed="rId3"/>
          <a:stretch>
            <a:fillRect/>
          </a:stretch>
        </p:blipFill>
        <p:spPr>
          <a:xfrm>
            <a:off x="375472" y="3467463"/>
            <a:ext cx="930445" cy="1135690"/>
          </a:xfrm>
          <a:prstGeom prst="rect">
            <a:avLst/>
          </a:prstGeom>
        </p:spPr>
      </p:pic>
      <p:pic>
        <p:nvPicPr>
          <p:cNvPr id="20" name="Picture 19">
            <a:extLst>
              <a:ext uri="{FF2B5EF4-FFF2-40B4-BE49-F238E27FC236}">
                <a16:creationId xmlns:a16="http://schemas.microsoft.com/office/drawing/2014/main" id="{40D859E9-7B62-E274-0AAA-8DB7DA9D22E8}"/>
              </a:ext>
            </a:extLst>
          </p:cNvPr>
          <p:cNvPicPr>
            <a:picLocks noChangeAspect="1"/>
          </p:cNvPicPr>
          <p:nvPr/>
        </p:nvPicPr>
        <p:blipFill>
          <a:blip r:embed="rId4"/>
          <a:stretch>
            <a:fillRect/>
          </a:stretch>
        </p:blipFill>
        <p:spPr>
          <a:xfrm>
            <a:off x="1031821" y="1578198"/>
            <a:ext cx="903079" cy="1122008"/>
          </a:xfrm>
          <a:prstGeom prst="rect">
            <a:avLst/>
          </a:prstGeom>
        </p:spPr>
      </p:pic>
      <p:pic>
        <p:nvPicPr>
          <p:cNvPr id="22" name="Picture 21">
            <a:extLst>
              <a:ext uri="{FF2B5EF4-FFF2-40B4-BE49-F238E27FC236}">
                <a16:creationId xmlns:a16="http://schemas.microsoft.com/office/drawing/2014/main" id="{5E18D641-B98E-CDAE-6470-70F2D3E9E26C}"/>
              </a:ext>
            </a:extLst>
          </p:cNvPr>
          <p:cNvPicPr>
            <a:picLocks noChangeAspect="1"/>
          </p:cNvPicPr>
          <p:nvPr/>
        </p:nvPicPr>
        <p:blipFill>
          <a:blip r:embed="rId5"/>
          <a:stretch>
            <a:fillRect/>
          </a:stretch>
        </p:blipFill>
        <p:spPr>
          <a:xfrm>
            <a:off x="3301568" y="2939378"/>
            <a:ext cx="711517" cy="1128849"/>
          </a:xfrm>
          <a:prstGeom prst="rect">
            <a:avLst/>
          </a:prstGeom>
        </p:spPr>
      </p:pic>
      <p:pic>
        <p:nvPicPr>
          <p:cNvPr id="26" name="Picture 25">
            <a:extLst>
              <a:ext uri="{FF2B5EF4-FFF2-40B4-BE49-F238E27FC236}">
                <a16:creationId xmlns:a16="http://schemas.microsoft.com/office/drawing/2014/main" id="{01A6F581-A61C-E05D-F9BD-2D046B8C9CE9}"/>
              </a:ext>
            </a:extLst>
          </p:cNvPr>
          <p:cNvPicPr>
            <a:picLocks noChangeAspect="1"/>
          </p:cNvPicPr>
          <p:nvPr/>
        </p:nvPicPr>
        <p:blipFill>
          <a:blip r:embed="rId6"/>
          <a:stretch>
            <a:fillRect/>
          </a:stretch>
        </p:blipFill>
        <p:spPr>
          <a:xfrm>
            <a:off x="2846947" y="1571357"/>
            <a:ext cx="766249" cy="1128849"/>
          </a:xfrm>
          <a:prstGeom prst="rect">
            <a:avLst/>
          </a:prstGeom>
        </p:spPr>
      </p:pic>
      <p:pic>
        <p:nvPicPr>
          <p:cNvPr id="28" name="Picture 27">
            <a:extLst>
              <a:ext uri="{FF2B5EF4-FFF2-40B4-BE49-F238E27FC236}">
                <a16:creationId xmlns:a16="http://schemas.microsoft.com/office/drawing/2014/main" id="{42E4586F-CB66-76FE-04CD-9A0298146DA6}"/>
              </a:ext>
            </a:extLst>
          </p:cNvPr>
          <p:cNvPicPr>
            <a:picLocks noChangeAspect="1"/>
          </p:cNvPicPr>
          <p:nvPr/>
        </p:nvPicPr>
        <p:blipFill>
          <a:blip r:embed="rId7"/>
          <a:stretch>
            <a:fillRect/>
          </a:stretch>
        </p:blipFill>
        <p:spPr>
          <a:xfrm>
            <a:off x="4590173" y="3735407"/>
            <a:ext cx="759408" cy="1149374"/>
          </a:xfrm>
          <a:prstGeom prst="rect">
            <a:avLst/>
          </a:prstGeom>
        </p:spPr>
      </p:pic>
      <p:pic>
        <p:nvPicPr>
          <p:cNvPr id="34" name="Picture 33">
            <a:extLst>
              <a:ext uri="{FF2B5EF4-FFF2-40B4-BE49-F238E27FC236}">
                <a16:creationId xmlns:a16="http://schemas.microsoft.com/office/drawing/2014/main" id="{CA7D53B4-820D-163E-FA3D-8761DD866EBF}"/>
              </a:ext>
            </a:extLst>
          </p:cNvPr>
          <p:cNvPicPr>
            <a:picLocks noChangeAspect="1"/>
          </p:cNvPicPr>
          <p:nvPr/>
        </p:nvPicPr>
        <p:blipFill>
          <a:blip r:embed="rId8"/>
          <a:stretch>
            <a:fillRect/>
          </a:stretch>
        </p:blipFill>
        <p:spPr>
          <a:xfrm>
            <a:off x="1926760" y="3700376"/>
            <a:ext cx="855188" cy="1046750"/>
          </a:xfrm>
          <a:prstGeom prst="rect">
            <a:avLst/>
          </a:prstGeom>
        </p:spPr>
      </p:pic>
      <p:pic>
        <p:nvPicPr>
          <p:cNvPr id="37" name="Picture 36">
            <a:extLst>
              <a:ext uri="{FF2B5EF4-FFF2-40B4-BE49-F238E27FC236}">
                <a16:creationId xmlns:a16="http://schemas.microsoft.com/office/drawing/2014/main" id="{F3CF579A-AE2A-C594-8190-FA115ED91538}"/>
              </a:ext>
            </a:extLst>
          </p:cNvPr>
          <p:cNvPicPr>
            <a:picLocks noChangeAspect="1"/>
          </p:cNvPicPr>
          <p:nvPr/>
        </p:nvPicPr>
        <p:blipFill rotWithShape="1">
          <a:blip r:embed="rId9"/>
          <a:srcRect r="2760"/>
          <a:stretch/>
        </p:blipFill>
        <p:spPr>
          <a:xfrm>
            <a:off x="5653506" y="1407531"/>
            <a:ext cx="804973" cy="1128848"/>
          </a:xfrm>
          <a:prstGeom prst="rect">
            <a:avLst/>
          </a:prstGeom>
        </p:spPr>
      </p:pic>
      <p:pic>
        <p:nvPicPr>
          <p:cNvPr id="39" name="Picture 38">
            <a:extLst>
              <a:ext uri="{FF2B5EF4-FFF2-40B4-BE49-F238E27FC236}">
                <a16:creationId xmlns:a16="http://schemas.microsoft.com/office/drawing/2014/main" id="{2194F12A-81DF-7B0D-D4F5-760183264185}"/>
              </a:ext>
            </a:extLst>
          </p:cNvPr>
          <p:cNvPicPr>
            <a:picLocks noChangeAspect="1"/>
          </p:cNvPicPr>
          <p:nvPr/>
        </p:nvPicPr>
        <p:blipFill rotWithShape="1">
          <a:blip r:embed="rId10"/>
          <a:srcRect l="1882"/>
          <a:stretch/>
        </p:blipFill>
        <p:spPr>
          <a:xfrm>
            <a:off x="4033695" y="1698631"/>
            <a:ext cx="912939" cy="1108324"/>
          </a:xfrm>
          <a:prstGeom prst="rect">
            <a:avLst/>
          </a:prstGeom>
        </p:spPr>
      </p:pic>
      <p:pic>
        <p:nvPicPr>
          <p:cNvPr id="41" name="Picture 40">
            <a:extLst>
              <a:ext uri="{FF2B5EF4-FFF2-40B4-BE49-F238E27FC236}">
                <a16:creationId xmlns:a16="http://schemas.microsoft.com/office/drawing/2014/main" id="{B7D32102-AF4E-87A4-37D8-E8BBE215B83E}"/>
              </a:ext>
            </a:extLst>
          </p:cNvPr>
          <p:cNvPicPr>
            <a:picLocks noChangeAspect="1"/>
          </p:cNvPicPr>
          <p:nvPr/>
        </p:nvPicPr>
        <p:blipFill>
          <a:blip r:embed="rId11"/>
          <a:stretch>
            <a:fillRect/>
          </a:stretch>
        </p:blipFill>
        <p:spPr>
          <a:xfrm>
            <a:off x="7318183" y="1235139"/>
            <a:ext cx="820981" cy="1176739"/>
          </a:xfrm>
          <a:prstGeom prst="rect">
            <a:avLst/>
          </a:prstGeom>
        </p:spPr>
      </p:pic>
      <p:pic>
        <p:nvPicPr>
          <p:cNvPr id="43" name="Picture 42">
            <a:extLst>
              <a:ext uri="{FF2B5EF4-FFF2-40B4-BE49-F238E27FC236}">
                <a16:creationId xmlns:a16="http://schemas.microsoft.com/office/drawing/2014/main" id="{2BF35B68-C594-D468-6805-046F2A35747B}"/>
              </a:ext>
            </a:extLst>
          </p:cNvPr>
          <p:cNvPicPr>
            <a:picLocks noChangeAspect="1"/>
          </p:cNvPicPr>
          <p:nvPr/>
        </p:nvPicPr>
        <p:blipFill>
          <a:blip r:embed="rId12"/>
          <a:stretch>
            <a:fillRect/>
          </a:stretch>
        </p:blipFill>
        <p:spPr>
          <a:xfrm>
            <a:off x="8112179" y="2721357"/>
            <a:ext cx="752566" cy="1128849"/>
          </a:xfrm>
          <a:prstGeom prst="rect">
            <a:avLst/>
          </a:prstGeom>
        </p:spPr>
      </p:pic>
      <p:pic>
        <p:nvPicPr>
          <p:cNvPr id="45" name="Picture 44">
            <a:extLst>
              <a:ext uri="{FF2B5EF4-FFF2-40B4-BE49-F238E27FC236}">
                <a16:creationId xmlns:a16="http://schemas.microsoft.com/office/drawing/2014/main" id="{DC17525D-5EBC-1F0A-1CEF-F0A713272F45}"/>
              </a:ext>
            </a:extLst>
          </p:cNvPr>
          <p:cNvPicPr>
            <a:picLocks noChangeAspect="1"/>
          </p:cNvPicPr>
          <p:nvPr/>
        </p:nvPicPr>
        <p:blipFill>
          <a:blip r:embed="rId13"/>
          <a:stretch>
            <a:fillRect/>
          </a:stretch>
        </p:blipFill>
        <p:spPr>
          <a:xfrm>
            <a:off x="6315615" y="2595136"/>
            <a:ext cx="690992" cy="1204105"/>
          </a:xfrm>
          <a:prstGeom prst="rect">
            <a:avLst/>
          </a:prstGeom>
        </p:spPr>
      </p:pic>
      <p:pic>
        <p:nvPicPr>
          <p:cNvPr id="47" name="Picture 46">
            <a:extLst>
              <a:ext uri="{FF2B5EF4-FFF2-40B4-BE49-F238E27FC236}">
                <a16:creationId xmlns:a16="http://schemas.microsoft.com/office/drawing/2014/main" id="{853E813B-E5C5-925D-83A4-857FF2674521}"/>
              </a:ext>
            </a:extLst>
          </p:cNvPr>
          <p:cNvPicPr>
            <a:picLocks noChangeAspect="1"/>
          </p:cNvPicPr>
          <p:nvPr/>
        </p:nvPicPr>
        <p:blipFill rotWithShape="1">
          <a:blip r:embed="rId14"/>
          <a:srcRect t="1072"/>
          <a:stretch/>
        </p:blipFill>
        <p:spPr>
          <a:xfrm>
            <a:off x="7114966" y="3899133"/>
            <a:ext cx="841506" cy="1130280"/>
          </a:xfrm>
          <a:prstGeom prst="rect">
            <a:avLst/>
          </a:prstGeom>
        </p:spPr>
      </p:pic>
      <p:cxnSp>
        <p:nvCxnSpPr>
          <p:cNvPr id="61" name="Straight Connector 60">
            <a:extLst>
              <a:ext uri="{FF2B5EF4-FFF2-40B4-BE49-F238E27FC236}">
                <a16:creationId xmlns:a16="http://schemas.microsoft.com/office/drawing/2014/main" id="{7A0B91E1-D238-980D-54F8-2A23A68F799A}"/>
              </a:ext>
            </a:extLst>
          </p:cNvPr>
          <p:cNvCxnSpPr>
            <a:cxnSpLocks/>
          </p:cNvCxnSpPr>
          <p:nvPr/>
        </p:nvCxnSpPr>
        <p:spPr>
          <a:xfrm>
            <a:off x="4589748" y="2974930"/>
            <a:ext cx="191216" cy="68069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0E20C707-9BE3-B07C-5EA9-04DEEC1BA260}"/>
              </a:ext>
            </a:extLst>
          </p:cNvPr>
          <p:cNvCxnSpPr>
            <a:cxnSpLocks/>
          </p:cNvCxnSpPr>
          <p:nvPr/>
        </p:nvCxnSpPr>
        <p:spPr>
          <a:xfrm flipH="1">
            <a:off x="5171674" y="2156468"/>
            <a:ext cx="310617" cy="319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886ABEAC-4643-105C-2731-71A621B5E6AF}"/>
              </a:ext>
            </a:extLst>
          </p:cNvPr>
          <p:cNvCxnSpPr>
            <a:cxnSpLocks/>
          </p:cNvCxnSpPr>
          <p:nvPr/>
        </p:nvCxnSpPr>
        <p:spPr>
          <a:xfrm flipH="1">
            <a:off x="6821291" y="1893764"/>
            <a:ext cx="2936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844C8149-C372-5C33-6B66-436189E2C09C}"/>
              </a:ext>
            </a:extLst>
          </p:cNvPr>
          <p:cNvCxnSpPr>
            <a:cxnSpLocks/>
          </p:cNvCxnSpPr>
          <p:nvPr/>
        </p:nvCxnSpPr>
        <p:spPr>
          <a:xfrm flipH="1">
            <a:off x="5110623" y="2567320"/>
            <a:ext cx="665185" cy="104916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8B775497-D576-EDA4-9244-654669E294F3}"/>
              </a:ext>
            </a:extLst>
          </p:cNvPr>
          <p:cNvCxnSpPr>
            <a:cxnSpLocks/>
          </p:cNvCxnSpPr>
          <p:nvPr/>
        </p:nvCxnSpPr>
        <p:spPr>
          <a:xfrm flipH="1">
            <a:off x="6995210" y="2309361"/>
            <a:ext cx="284908" cy="2579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2BF9EEB7-0A66-ADFB-DE47-EA407816C17E}"/>
              </a:ext>
            </a:extLst>
          </p:cNvPr>
          <p:cNvCxnSpPr>
            <a:cxnSpLocks/>
          </p:cNvCxnSpPr>
          <p:nvPr/>
        </p:nvCxnSpPr>
        <p:spPr>
          <a:xfrm>
            <a:off x="8253327" y="2309361"/>
            <a:ext cx="145703" cy="2270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2581265D-6A6B-069A-BD4B-8FB3A8E8D918}"/>
              </a:ext>
            </a:extLst>
          </p:cNvPr>
          <p:cNvCxnSpPr>
            <a:cxnSpLocks/>
          </p:cNvCxnSpPr>
          <p:nvPr/>
        </p:nvCxnSpPr>
        <p:spPr>
          <a:xfrm flipH="1" flipV="1">
            <a:off x="7054923" y="3769134"/>
            <a:ext cx="120086" cy="14620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78FF75DA-A515-59E9-1881-19EF6B97C68D}"/>
              </a:ext>
            </a:extLst>
          </p:cNvPr>
          <p:cNvCxnSpPr>
            <a:cxnSpLocks/>
          </p:cNvCxnSpPr>
          <p:nvPr/>
        </p:nvCxnSpPr>
        <p:spPr>
          <a:xfrm flipH="1" flipV="1">
            <a:off x="7400536" y="3178456"/>
            <a:ext cx="354969" cy="4013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D5C0D76-DFEF-B374-F5E5-973812D444FC}"/>
              </a:ext>
            </a:extLst>
          </p:cNvPr>
          <p:cNvCxnSpPr>
            <a:cxnSpLocks/>
          </p:cNvCxnSpPr>
          <p:nvPr/>
        </p:nvCxnSpPr>
        <p:spPr>
          <a:xfrm flipV="1">
            <a:off x="8117300" y="3935972"/>
            <a:ext cx="185010" cy="21358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56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107" name="Oval 2106">
            <a:extLst>
              <a:ext uri="{FF2B5EF4-FFF2-40B4-BE49-F238E27FC236}">
                <a16:creationId xmlns:a16="http://schemas.microsoft.com/office/drawing/2014/main" id="{66F980CE-39B3-1912-D156-FBD1E9EEDE95}"/>
              </a:ext>
            </a:extLst>
          </p:cNvPr>
          <p:cNvSpPr/>
          <p:nvPr/>
        </p:nvSpPr>
        <p:spPr>
          <a:xfrm>
            <a:off x="279255" y="3394109"/>
            <a:ext cx="1118030" cy="140127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9" name="Oval 2108">
            <a:extLst>
              <a:ext uri="{FF2B5EF4-FFF2-40B4-BE49-F238E27FC236}">
                <a16:creationId xmlns:a16="http://schemas.microsoft.com/office/drawing/2014/main" id="{C99B6DBC-815C-A14A-CA28-DB644D8A09FB}"/>
              </a:ext>
            </a:extLst>
          </p:cNvPr>
          <p:cNvSpPr/>
          <p:nvPr/>
        </p:nvSpPr>
        <p:spPr>
          <a:xfrm>
            <a:off x="2675020" y="1441572"/>
            <a:ext cx="1096373" cy="1476590"/>
          </a:xfrm>
          <a:prstGeom prst="ellips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10" name="Oval 2109">
            <a:extLst>
              <a:ext uri="{FF2B5EF4-FFF2-40B4-BE49-F238E27FC236}">
                <a16:creationId xmlns:a16="http://schemas.microsoft.com/office/drawing/2014/main" id="{A225481E-BEAC-D475-1EE3-ACA1AE3B95AD}"/>
              </a:ext>
            </a:extLst>
          </p:cNvPr>
          <p:cNvSpPr/>
          <p:nvPr/>
        </p:nvSpPr>
        <p:spPr>
          <a:xfrm>
            <a:off x="3889730" y="1563118"/>
            <a:ext cx="1233628" cy="140320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0" name="Oval 319">
            <a:extLst>
              <a:ext uri="{FF2B5EF4-FFF2-40B4-BE49-F238E27FC236}">
                <a16:creationId xmlns:a16="http://schemas.microsoft.com/office/drawing/2014/main" id="{6CD4D679-2AE5-141B-A5FB-3CBCA876C3ED}"/>
              </a:ext>
            </a:extLst>
          </p:cNvPr>
          <p:cNvSpPr/>
          <p:nvPr/>
        </p:nvSpPr>
        <p:spPr>
          <a:xfrm>
            <a:off x="5537025" y="1255751"/>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3" name="Oval 322">
            <a:extLst>
              <a:ext uri="{FF2B5EF4-FFF2-40B4-BE49-F238E27FC236}">
                <a16:creationId xmlns:a16="http://schemas.microsoft.com/office/drawing/2014/main" id="{C1B12CC7-E354-F266-E77A-8C849E178470}"/>
              </a:ext>
            </a:extLst>
          </p:cNvPr>
          <p:cNvSpPr/>
          <p:nvPr/>
        </p:nvSpPr>
        <p:spPr>
          <a:xfrm>
            <a:off x="7137847" y="1100735"/>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6" name="Oval 325">
            <a:extLst>
              <a:ext uri="{FF2B5EF4-FFF2-40B4-BE49-F238E27FC236}">
                <a16:creationId xmlns:a16="http://schemas.microsoft.com/office/drawing/2014/main" id="{173A9D45-8E38-EC05-85A7-DEFCD23B76C7}"/>
              </a:ext>
            </a:extLst>
          </p:cNvPr>
          <p:cNvSpPr/>
          <p:nvPr/>
        </p:nvSpPr>
        <p:spPr>
          <a:xfrm>
            <a:off x="7931857" y="2566636"/>
            <a:ext cx="1181651" cy="1383926"/>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7" name="Oval 326">
            <a:extLst>
              <a:ext uri="{FF2B5EF4-FFF2-40B4-BE49-F238E27FC236}">
                <a16:creationId xmlns:a16="http://schemas.microsoft.com/office/drawing/2014/main" id="{752BE464-E0D4-D0E5-B020-F0FE883A3261}"/>
              </a:ext>
            </a:extLst>
          </p:cNvPr>
          <p:cNvSpPr/>
          <p:nvPr/>
        </p:nvSpPr>
        <p:spPr>
          <a:xfrm>
            <a:off x="4393861" y="3700376"/>
            <a:ext cx="1181599" cy="1273047"/>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9" name="Oval 328">
            <a:extLst>
              <a:ext uri="{FF2B5EF4-FFF2-40B4-BE49-F238E27FC236}">
                <a16:creationId xmlns:a16="http://schemas.microsoft.com/office/drawing/2014/main" id="{7722C742-2FE5-3464-5F5B-C06089BD93EB}"/>
              </a:ext>
            </a:extLst>
          </p:cNvPr>
          <p:cNvSpPr/>
          <p:nvPr/>
        </p:nvSpPr>
        <p:spPr>
          <a:xfrm>
            <a:off x="6115421" y="2566636"/>
            <a:ext cx="1181651" cy="1265968"/>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4" name="Oval 333">
            <a:extLst>
              <a:ext uri="{FF2B5EF4-FFF2-40B4-BE49-F238E27FC236}">
                <a16:creationId xmlns:a16="http://schemas.microsoft.com/office/drawing/2014/main" id="{5B4A6765-D4C4-EA07-B7A1-5B9439B2A378}"/>
              </a:ext>
            </a:extLst>
          </p:cNvPr>
          <p:cNvSpPr/>
          <p:nvPr/>
        </p:nvSpPr>
        <p:spPr>
          <a:xfrm>
            <a:off x="6983055" y="3834070"/>
            <a:ext cx="1181651" cy="1252238"/>
          </a:xfrm>
          <a:prstGeom prst="ellips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6" name="Oval 335">
            <a:extLst>
              <a:ext uri="{FF2B5EF4-FFF2-40B4-BE49-F238E27FC236}">
                <a16:creationId xmlns:a16="http://schemas.microsoft.com/office/drawing/2014/main" id="{92B67CF6-573D-57E5-F0DA-F68B9DB4D80A}"/>
              </a:ext>
            </a:extLst>
          </p:cNvPr>
          <p:cNvSpPr/>
          <p:nvPr/>
        </p:nvSpPr>
        <p:spPr>
          <a:xfrm>
            <a:off x="3073943" y="2935595"/>
            <a:ext cx="1181651" cy="122496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5" name="Oval 2104">
            <a:extLst>
              <a:ext uri="{FF2B5EF4-FFF2-40B4-BE49-F238E27FC236}">
                <a16:creationId xmlns:a16="http://schemas.microsoft.com/office/drawing/2014/main" id="{DBE1E735-02F5-1C32-D485-A7B2BC13C5D3}"/>
              </a:ext>
            </a:extLst>
          </p:cNvPr>
          <p:cNvSpPr/>
          <p:nvPr/>
        </p:nvSpPr>
        <p:spPr>
          <a:xfrm>
            <a:off x="1754024" y="3548076"/>
            <a:ext cx="1181651" cy="1401371"/>
          </a:xfrm>
          <a:prstGeom prst="ellipse">
            <a:avLst/>
          </a:prstGeom>
          <a:solidFill>
            <a:srgbClr val="FF9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2" name="Oval 2101">
            <a:extLst>
              <a:ext uri="{FF2B5EF4-FFF2-40B4-BE49-F238E27FC236}">
                <a16:creationId xmlns:a16="http://schemas.microsoft.com/office/drawing/2014/main" id="{058C2A27-8BC9-FA4B-28FC-470D27E1F062}"/>
              </a:ext>
            </a:extLst>
          </p:cNvPr>
          <p:cNvSpPr/>
          <p:nvPr/>
        </p:nvSpPr>
        <p:spPr>
          <a:xfrm>
            <a:off x="903691" y="1372184"/>
            <a:ext cx="1181651" cy="155584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54</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a:off x="4173913" y="3950562"/>
            <a:ext cx="177651" cy="11766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V="1">
            <a:off x="1011434" y="2844008"/>
            <a:ext cx="156921" cy="519916"/>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1809650" y="2935595"/>
            <a:ext cx="192130" cy="56820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2095323" y="2127645"/>
            <a:ext cx="514212" cy="1155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2971609" y="3915342"/>
            <a:ext cx="169131" cy="17306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1447081" y="4068227"/>
            <a:ext cx="231298" cy="4036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1" y="666601"/>
            <a:ext cx="6465369" cy="369332"/>
          </a:xfrm>
          <a:prstGeom prst="rect">
            <a:avLst/>
          </a:prstGeom>
          <a:noFill/>
        </p:spPr>
        <p:txBody>
          <a:bodyPr wrap="square" rtlCol="0">
            <a:spAutoFit/>
          </a:bodyPr>
          <a:lstStyle/>
          <a:p>
            <a:r>
              <a:rPr lang="en-US" sz="1800" dirty="0">
                <a:solidFill>
                  <a:schemeClr val="bg1"/>
                </a:solidFill>
                <a:latin typeface="Montserrat SemiBold" pitchFamily="2" charset="0"/>
              </a:rPr>
              <a:t>Find a path with the fewest blue nodes</a:t>
            </a:r>
            <a:endParaRPr lang="en-SG" sz="1800" dirty="0">
              <a:solidFill>
                <a:schemeClr val="bg1"/>
              </a:solidFill>
              <a:latin typeface="Montserrat SemiBold" pitchFamily="2" charset="0"/>
            </a:endParaRPr>
          </a:p>
        </p:txBody>
      </p:sp>
      <p:pic>
        <p:nvPicPr>
          <p:cNvPr id="4" name="Picture 3">
            <a:extLst>
              <a:ext uri="{FF2B5EF4-FFF2-40B4-BE49-F238E27FC236}">
                <a16:creationId xmlns:a16="http://schemas.microsoft.com/office/drawing/2014/main" id="{6874D37F-3A01-5B50-1572-F9EC01B14A17}"/>
              </a:ext>
            </a:extLst>
          </p:cNvPr>
          <p:cNvPicPr>
            <a:picLocks noChangeAspect="1"/>
          </p:cNvPicPr>
          <p:nvPr/>
        </p:nvPicPr>
        <p:blipFill>
          <a:blip r:embed="rId3"/>
          <a:stretch>
            <a:fillRect/>
          </a:stretch>
        </p:blipFill>
        <p:spPr>
          <a:xfrm>
            <a:off x="375472" y="3467463"/>
            <a:ext cx="930445" cy="1135690"/>
          </a:xfrm>
          <a:prstGeom prst="rect">
            <a:avLst/>
          </a:prstGeom>
        </p:spPr>
      </p:pic>
      <p:pic>
        <p:nvPicPr>
          <p:cNvPr id="20" name="Picture 19">
            <a:extLst>
              <a:ext uri="{FF2B5EF4-FFF2-40B4-BE49-F238E27FC236}">
                <a16:creationId xmlns:a16="http://schemas.microsoft.com/office/drawing/2014/main" id="{40D859E9-7B62-E274-0AAA-8DB7DA9D22E8}"/>
              </a:ext>
            </a:extLst>
          </p:cNvPr>
          <p:cNvPicPr>
            <a:picLocks noChangeAspect="1"/>
          </p:cNvPicPr>
          <p:nvPr/>
        </p:nvPicPr>
        <p:blipFill>
          <a:blip r:embed="rId4"/>
          <a:stretch>
            <a:fillRect/>
          </a:stretch>
        </p:blipFill>
        <p:spPr>
          <a:xfrm>
            <a:off x="1031821" y="1578198"/>
            <a:ext cx="903079" cy="1122008"/>
          </a:xfrm>
          <a:prstGeom prst="rect">
            <a:avLst/>
          </a:prstGeom>
        </p:spPr>
      </p:pic>
      <p:pic>
        <p:nvPicPr>
          <p:cNvPr id="22" name="Picture 21">
            <a:extLst>
              <a:ext uri="{FF2B5EF4-FFF2-40B4-BE49-F238E27FC236}">
                <a16:creationId xmlns:a16="http://schemas.microsoft.com/office/drawing/2014/main" id="{5E18D641-B98E-CDAE-6470-70F2D3E9E26C}"/>
              </a:ext>
            </a:extLst>
          </p:cNvPr>
          <p:cNvPicPr>
            <a:picLocks noChangeAspect="1"/>
          </p:cNvPicPr>
          <p:nvPr/>
        </p:nvPicPr>
        <p:blipFill>
          <a:blip r:embed="rId5"/>
          <a:stretch>
            <a:fillRect/>
          </a:stretch>
        </p:blipFill>
        <p:spPr>
          <a:xfrm>
            <a:off x="3301568" y="2939378"/>
            <a:ext cx="711517" cy="1128849"/>
          </a:xfrm>
          <a:prstGeom prst="rect">
            <a:avLst/>
          </a:prstGeom>
        </p:spPr>
      </p:pic>
      <p:pic>
        <p:nvPicPr>
          <p:cNvPr id="26" name="Picture 25">
            <a:extLst>
              <a:ext uri="{FF2B5EF4-FFF2-40B4-BE49-F238E27FC236}">
                <a16:creationId xmlns:a16="http://schemas.microsoft.com/office/drawing/2014/main" id="{01A6F581-A61C-E05D-F9BD-2D046B8C9CE9}"/>
              </a:ext>
            </a:extLst>
          </p:cNvPr>
          <p:cNvPicPr>
            <a:picLocks noChangeAspect="1"/>
          </p:cNvPicPr>
          <p:nvPr/>
        </p:nvPicPr>
        <p:blipFill>
          <a:blip r:embed="rId6"/>
          <a:stretch>
            <a:fillRect/>
          </a:stretch>
        </p:blipFill>
        <p:spPr>
          <a:xfrm>
            <a:off x="2846947" y="1571357"/>
            <a:ext cx="766249" cy="1128849"/>
          </a:xfrm>
          <a:prstGeom prst="rect">
            <a:avLst/>
          </a:prstGeom>
        </p:spPr>
      </p:pic>
      <p:pic>
        <p:nvPicPr>
          <p:cNvPr id="28" name="Picture 27">
            <a:extLst>
              <a:ext uri="{FF2B5EF4-FFF2-40B4-BE49-F238E27FC236}">
                <a16:creationId xmlns:a16="http://schemas.microsoft.com/office/drawing/2014/main" id="{42E4586F-CB66-76FE-04CD-9A0298146DA6}"/>
              </a:ext>
            </a:extLst>
          </p:cNvPr>
          <p:cNvPicPr>
            <a:picLocks noChangeAspect="1"/>
          </p:cNvPicPr>
          <p:nvPr/>
        </p:nvPicPr>
        <p:blipFill>
          <a:blip r:embed="rId7"/>
          <a:stretch>
            <a:fillRect/>
          </a:stretch>
        </p:blipFill>
        <p:spPr>
          <a:xfrm>
            <a:off x="4590173" y="3735407"/>
            <a:ext cx="759408" cy="1149374"/>
          </a:xfrm>
          <a:prstGeom prst="rect">
            <a:avLst/>
          </a:prstGeom>
        </p:spPr>
      </p:pic>
      <p:pic>
        <p:nvPicPr>
          <p:cNvPr id="34" name="Picture 33">
            <a:extLst>
              <a:ext uri="{FF2B5EF4-FFF2-40B4-BE49-F238E27FC236}">
                <a16:creationId xmlns:a16="http://schemas.microsoft.com/office/drawing/2014/main" id="{CA7D53B4-820D-163E-FA3D-8761DD866EBF}"/>
              </a:ext>
            </a:extLst>
          </p:cNvPr>
          <p:cNvPicPr>
            <a:picLocks noChangeAspect="1"/>
          </p:cNvPicPr>
          <p:nvPr/>
        </p:nvPicPr>
        <p:blipFill>
          <a:blip r:embed="rId8"/>
          <a:stretch>
            <a:fillRect/>
          </a:stretch>
        </p:blipFill>
        <p:spPr>
          <a:xfrm>
            <a:off x="1926760" y="3700376"/>
            <a:ext cx="855188" cy="1046750"/>
          </a:xfrm>
          <a:prstGeom prst="rect">
            <a:avLst/>
          </a:prstGeom>
        </p:spPr>
      </p:pic>
      <p:pic>
        <p:nvPicPr>
          <p:cNvPr id="37" name="Picture 36">
            <a:extLst>
              <a:ext uri="{FF2B5EF4-FFF2-40B4-BE49-F238E27FC236}">
                <a16:creationId xmlns:a16="http://schemas.microsoft.com/office/drawing/2014/main" id="{F3CF579A-AE2A-C594-8190-FA115ED91538}"/>
              </a:ext>
            </a:extLst>
          </p:cNvPr>
          <p:cNvPicPr>
            <a:picLocks noChangeAspect="1"/>
          </p:cNvPicPr>
          <p:nvPr/>
        </p:nvPicPr>
        <p:blipFill rotWithShape="1">
          <a:blip r:embed="rId9"/>
          <a:srcRect r="2760"/>
          <a:stretch/>
        </p:blipFill>
        <p:spPr>
          <a:xfrm>
            <a:off x="5653506" y="1407531"/>
            <a:ext cx="804973" cy="1128848"/>
          </a:xfrm>
          <a:prstGeom prst="rect">
            <a:avLst/>
          </a:prstGeom>
        </p:spPr>
      </p:pic>
      <p:pic>
        <p:nvPicPr>
          <p:cNvPr id="39" name="Picture 38">
            <a:extLst>
              <a:ext uri="{FF2B5EF4-FFF2-40B4-BE49-F238E27FC236}">
                <a16:creationId xmlns:a16="http://schemas.microsoft.com/office/drawing/2014/main" id="{2194F12A-81DF-7B0D-D4F5-760183264185}"/>
              </a:ext>
            </a:extLst>
          </p:cNvPr>
          <p:cNvPicPr>
            <a:picLocks noChangeAspect="1"/>
          </p:cNvPicPr>
          <p:nvPr/>
        </p:nvPicPr>
        <p:blipFill rotWithShape="1">
          <a:blip r:embed="rId10"/>
          <a:srcRect l="1882"/>
          <a:stretch/>
        </p:blipFill>
        <p:spPr>
          <a:xfrm>
            <a:off x="4033695" y="1698631"/>
            <a:ext cx="912939" cy="1108324"/>
          </a:xfrm>
          <a:prstGeom prst="rect">
            <a:avLst/>
          </a:prstGeom>
        </p:spPr>
      </p:pic>
      <p:pic>
        <p:nvPicPr>
          <p:cNvPr id="41" name="Picture 40">
            <a:extLst>
              <a:ext uri="{FF2B5EF4-FFF2-40B4-BE49-F238E27FC236}">
                <a16:creationId xmlns:a16="http://schemas.microsoft.com/office/drawing/2014/main" id="{B7D32102-AF4E-87A4-37D8-E8BBE215B83E}"/>
              </a:ext>
            </a:extLst>
          </p:cNvPr>
          <p:cNvPicPr>
            <a:picLocks noChangeAspect="1"/>
          </p:cNvPicPr>
          <p:nvPr/>
        </p:nvPicPr>
        <p:blipFill>
          <a:blip r:embed="rId11"/>
          <a:stretch>
            <a:fillRect/>
          </a:stretch>
        </p:blipFill>
        <p:spPr>
          <a:xfrm>
            <a:off x="7318183" y="1235139"/>
            <a:ext cx="820981" cy="1176739"/>
          </a:xfrm>
          <a:prstGeom prst="rect">
            <a:avLst/>
          </a:prstGeom>
        </p:spPr>
      </p:pic>
      <p:pic>
        <p:nvPicPr>
          <p:cNvPr id="43" name="Picture 42">
            <a:extLst>
              <a:ext uri="{FF2B5EF4-FFF2-40B4-BE49-F238E27FC236}">
                <a16:creationId xmlns:a16="http://schemas.microsoft.com/office/drawing/2014/main" id="{2BF35B68-C594-D468-6805-046F2A35747B}"/>
              </a:ext>
            </a:extLst>
          </p:cNvPr>
          <p:cNvPicPr>
            <a:picLocks noChangeAspect="1"/>
          </p:cNvPicPr>
          <p:nvPr/>
        </p:nvPicPr>
        <p:blipFill>
          <a:blip r:embed="rId12"/>
          <a:stretch>
            <a:fillRect/>
          </a:stretch>
        </p:blipFill>
        <p:spPr>
          <a:xfrm>
            <a:off x="8112179" y="2721357"/>
            <a:ext cx="752566" cy="1128849"/>
          </a:xfrm>
          <a:prstGeom prst="rect">
            <a:avLst/>
          </a:prstGeom>
        </p:spPr>
      </p:pic>
      <p:pic>
        <p:nvPicPr>
          <p:cNvPr id="45" name="Picture 44">
            <a:extLst>
              <a:ext uri="{FF2B5EF4-FFF2-40B4-BE49-F238E27FC236}">
                <a16:creationId xmlns:a16="http://schemas.microsoft.com/office/drawing/2014/main" id="{DC17525D-5EBC-1F0A-1CEF-F0A713272F45}"/>
              </a:ext>
            </a:extLst>
          </p:cNvPr>
          <p:cNvPicPr>
            <a:picLocks noChangeAspect="1"/>
          </p:cNvPicPr>
          <p:nvPr/>
        </p:nvPicPr>
        <p:blipFill>
          <a:blip r:embed="rId13"/>
          <a:stretch>
            <a:fillRect/>
          </a:stretch>
        </p:blipFill>
        <p:spPr>
          <a:xfrm>
            <a:off x="6315615" y="2595136"/>
            <a:ext cx="690992" cy="1204105"/>
          </a:xfrm>
          <a:prstGeom prst="rect">
            <a:avLst/>
          </a:prstGeom>
        </p:spPr>
      </p:pic>
      <p:pic>
        <p:nvPicPr>
          <p:cNvPr id="47" name="Picture 46">
            <a:extLst>
              <a:ext uri="{FF2B5EF4-FFF2-40B4-BE49-F238E27FC236}">
                <a16:creationId xmlns:a16="http://schemas.microsoft.com/office/drawing/2014/main" id="{853E813B-E5C5-925D-83A4-857FF2674521}"/>
              </a:ext>
            </a:extLst>
          </p:cNvPr>
          <p:cNvPicPr>
            <a:picLocks noChangeAspect="1"/>
          </p:cNvPicPr>
          <p:nvPr/>
        </p:nvPicPr>
        <p:blipFill rotWithShape="1">
          <a:blip r:embed="rId14"/>
          <a:srcRect t="1072"/>
          <a:stretch/>
        </p:blipFill>
        <p:spPr>
          <a:xfrm>
            <a:off x="7114966" y="3899133"/>
            <a:ext cx="841506" cy="1130280"/>
          </a:xfrm>
          <a:prstGeom prst="rect">
            <a:avLst/>
          </a:prstGeom>
        </p:spPr>
      </p:pic>
      <p:cxnSp>
        <p:nvCxnSpPr>
          <p:cNvPr id="61" name="Straight Connector 60">
            <a:extLst>
              <a:ext uri="{FF2B5EF4-FFF2-40B4-BE49-F238E27FC236}">
                <a16:creationId xmlns:a16="http://schemas.microsoft.com/office/drawing/2014/main" id="{7A0B91E1-D238-980D-54F8-2A23A68F799A}"/>
              </a:ext>
            </a:extLst>
          </p:cNvPr>
          <p:cNvCxnSpPr>
            <a:cxnSpLocks/>
          </p:cNvCxnSpPr>
          <p:nvPr/>
        </p:nvCxnSpPr>
        <p:spPr>
          <a:xfrm>
            <a:off x="4589748" y="2974930"/>
            <a:ext cx="191216" cy="6806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0E20C707-9BE3-B07C-5EA9-04DEEC1BA260}"/>
              </a:ext>
            </a:extLst>
          </p:cNvPr>
          <p:cNvCxnSpPr>
            <a:cxnSpLocks/>
          </p:cNvCxnSpPr>
          <p:nvPr/>
        </p:nvCxnSpPr>
        <p:spPr>
          <a:xfrm flipH="1">
            <a:off x="5171674" y="2156468"/>
            <a:ext cx="310617" cy="3193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886ABEAC-4643-105C-2731-71A621B5E6AF}"/>
              </a:ext>
            </a:extLst>
          </p:cNvPr>
          <p:cNvCxnSpPr>
            <a:cxnSpLocks/>
          </p:cNvCxnSpPr>
          <p:nvPr/>
        </p:nvCxnSpPr>
        <p:spPr>
          <a:xfrm flipH="1">
            <a:off x="6821291" y="1893764"/>
            <a:ext cx="293675"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844C8149-C372-5C33-6B66-436189E2C09C}"/>
              </a:ext>
            </a:extLst>
          </p:cNvPr>
          <p:cNvCxnSpPr>
            <a:cxnSpLocks/>
          </p:cNvCxnSpPr>
          <p:nvPr/>
        </p:nvCxnSpPr>
        <p:spPr>
          <a:xfrm flipH="1">
            <a:off x="5110623" y="2567320"/>
            <a:ext cx="665185" cy="104916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8B775497-D576-EDA4-9244-654669E294F3}"/>
              </a:ext>
            </a:extLst>
          </p:cNvPr>
          <p:cNvCxnSpPr>
            <a:cxnSpLocks/>
          </p:cNvCxnSpPr>
          <p:nvPr/>
        </p:nvCxnSpPr>
        <p:spPr>
          <a:xfrm flipH="1">
            <a:off x="6995210" y="2309361"/>
            <a:ext cx="284908" cy="257959"/>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2BF9EEB7-0A66-ADFB-DE47-EA407816C17E}"/>
              </a:ext>
            </a:extLst>
          </p:cNvPr>
          <p:cNvCxnSpPr>
            <a:cxnSpLocks/>
          </p:cNvCxnSpPr>
          <p:nvPr/>
        </p:nvCxnSpPr>
        <p:spPr>
          <a:xfrm>
            <a:off x="8253327" y="2309361"/>
            <a:ext cx="145703" cy="227018"/>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2581265D-6A6B-069A-BD4B-8FB3A8E8D918}"/>
              </a:ext>
            </a:extLst>
          </p:cNvPr>
          <p:cNvCxnSpPr>
            <a:cxnSpLocks/>
          </p:cNvCxnSpPr>
          <p:nvPr/>
        </p:nvCxnSpPr>
        <p:spPr>
          <a:xfrm flipH="1" flipV="1">
            <a:off x="7054923" y="3769134"/>
            <a:ext cx="120086" cy="146208"/>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78FF75DA-A515-59E9-1881-19EF6B97C68D}"/>
              </a:ext>
            </a:extLst>
          </p:cNvPr>
          <p:cNvCxnSpPr>
            <a:cxnSpLocks/>
          </p:cNvCxnSpPr>
          <p:nvPr/>
        </p:nvCxnSpPr>
        <p:spPr>
          <a:xfrm flipH="1" flipV="1">
            <a:off x="7400536" y="3178456"/>
            <a:ext cx="354969" cy="40133"/>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D5C0D76-DFEF-B374-F5E5-973812D444FC}"/>
              </a:ext>
            </a:extLst>
          </p:cNvPr>
          <p:cNvCxnSpPr>
            <a:cxnSpLocks/>
          </p:cNvCxnSpPr>
          <p:nvPr/>
        </p:nvCxnSpPr>
        <p:spPr>
          <a:xfrm flipV="1">
            <a:off x="8117300" y="3935972"/>
            <a:ext cx="185010" cy="21358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7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Imagine you have a population in which some few people are infected with this weird virus. You also have a list of locations that each of the sick people were in during the last 14 days. Determine if any of the sick people ever met.</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4b.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16210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56</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4184891" y="129982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5019089" y="129982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842432" y="129982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4184891" y="272476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08234" y="272476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5842432" y="272476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D</a:t>
            </a:r>
            <a:endParaRPr lang="en-SG" sz="2400" dirty="0">
              <a:latin typeface="Montserrat SemiBold" pitchFamily="2" charset="0"/>
              <a:cs typeface="Poppins" panose="00000500000000000000" pitchFamily="2" charset="0"/>
            </a:endParaRPr>
          </a:p>
        </p:txBody>
      </p:sp>
      <p:sp>
        <p:nvSpPr>
          <p:cNvPr id="18" name="TextBox 17">
            <a:extLst>
              <a:ext uri="{FF2B5EF4-FFF2-40B4-BE49-F238E27FC236}">
                <a16:creationId xmlns:a16="http://schemas.microsoft.com/office/drawing/2014/main" id="{3853F858-C386-2956-0223-EE6C52939AA9}"/>
              </a:ext>
            </a:extLst>
          </p:cNvPr>
          <p:cNvSpPr txBox="1"/>
          <p:nvPr/>
        </p:nvSpPr>
        <p:spPr>
          <a:xfrm>
            <a:off x="1037274" y="1429689"/>
            <a:ext cx="1463040" cy="369332"/>
          </a:xfrm>
          <a:prstGeom prst="rect">
            <a:avLst/>
          </a:prstGeom>
          <a:noFill/>
        </p:spPr>
        <p:txBody>
          <a:bodyPr wrap="square" rtlCol="0">
            <a:spAutoFit/>
          </a:bodyPr>
          <a:lstStyle/>
          <a:p>
            <a:r>
              <a:rPr lang="en-US" sz="1800" dirty="0">
                <a:solidFill>
                  <a:schemeClr val="bg1"/>
                </a:solidFill>
                <a:latin typeface="Montserrat SemiBold" pitchFamily="2" charset="0"/>
              </a:rPr>
              <a:t>Person 1</a:t>
            </a:r>
            <a:endParaRPr lang="en-SG" sz="1800" dirty="0">
              <a:solidFill>
                <a:schemeClr val="bg1"/>
              </a:solidFill>
              <a:latin typeface="Montserrat SemiBold" pitchFamily="2" charset="0"/>
            </a:endParaRPr>
          </a:p>
        </p:txBody>
      </p:sp>
      <p:sp>
        <p:nvSpPr>
          <p:cNvPr id="19" name="TextBox 18">
            <a:extLst>
              <a:ext uri="{FF2B5EF4-FFF2-40B4-BE49-F238E27FC236}">
                <a16:creationId xmlns:a16="http://schemas.microsoft.com/office/drawing/2014/main" id="{8CE7F7AD-626E-B189-D9C7-8CFA0C071CFA}"/>
              </a:ext>
            </a:extLst>
          </p:cNvPr>
          <p:cNvSpPr txBox="1"/>
          <p:nvPr/>
        </p:nvSpPr>
        <p:spPr>
          <a:xfrm>
            <a:off x="1037274" y="2854629"/>
            <a:ext cx="1463040" cy="369332"/>
          </a:xfrm>
          <a:prstGeom prst="rect">
            <a:avLst/>
          </a:prstGeom>
          <a:noFill/>
        </p:spPr>
        <p:txBody>
          <a:bodyPr wrap="square" rtlCol="0">
            <a:spAutoFit/>
          </a:bodyPr>
          <a:lstStyle/>
          <a:p>
            <a:r>
              <a:rPr lang="en-US" sz="1800" dirty="0">
                <a:solidFill>
                  <a:schemeClr val="bg1"/>
                </a:solidFill>
                <a:latin typeface="Montserrat SemiBold" pitchFamily="2" charset="0"/>
              </a:rPr>
              <a:t>Person 2</a:t>
            </a:r>
            <a:endParaRPr lang="en-SG" sz="1800" dirty="0">
              <a:solidFill>
                <a:schemeClr val="bg1"/>
              </a:solidFill>
              <a:latin typeface="Montserrat SemiBold" pitchFamily="2" charset="0"/>
            </a:endParaRPr>
          </a:p>
        </p:txBody>
      </p:sp>
      <p:sp>
        <p:nvSpPr>
          <p:cNvPr id="20" name="TextBox 19">
            <a:extLst>
              <a:ext uri="{FF2B5EF4-FFF2-40B4-BE49-F238E27FC236}">
                <a16:creationId xmlns:a16="http://schemas.microsoft.com/office/drawing/2014/main" id="{F20BAF3D-C3AA-34ED-6391-19A66377C0B7}"/>
              </a:ext>
            </a:extLst>
          </p:cNvPr>
          <p:cNvSpPr txBox="1"/>
          <p:nvPr/>
        </p:nvSpPr>
        <p:spPr>
          <a:xfrm>
            <a:off x="6726168" y="1429689"/>
            <a:ext cx="1463040" cy="369332"/>
          </a:xfrm>
          <a:prstGeom prst="rect">
            <a:avLst/>
          </a:prstGeom>
          <a:noFill/>
        </p:spPr>
        <p:txBody>
          <a:bodyPr wrap="square" rtlCol="0">
            <a:spAutoFit/>
          </a:bodyPr>
          <a:lstStyle/>
          <a:p>
            <a:r>
              <a:rPr lang="en-US" sz="1800" dirty="0">
                <a:solidFill>
                  <a:schemeClr val="bg1"/>
                </a:solidFill>
                <a:latin typeface="Montserrat SemiBold" pitchFamily="2" charset="0"/>
              </a:rPr>
              <a:t>Locations</a:t>
            </a:r>
            <a:endParaRPr lang="en-SG" sz="1800" dirty="0">
              <a:solidFill>
                <a:schemeClr val="bg1"/>
              </a:solidFill>
              <a:latin typeface="Montserrat SemiBold" pitchFamily="2" charset="0"/>
            </a:endParaRPr>
          </a:p>
        </p:txBody>
      </p:sp>
      <p:sp>
        <p:nvSpPr>
          <p:cNvPr id="21" name="TextBox 20">
            <a:extLst>
              <a:ext uri="{FF2B5EF4-FFF2-40B4-BE49-F238E27FC236}">
                <a16:creationId xmlns:a16="http://schemas.microsoft.com/office/drawing/2014/main" id="{EC146AB9-05CA-855E-F6F8-4B04EC052203}"/>
              </a:ext>
            </a:extLst>
          </p:cNvPr>
          <p:cNvSpPr txBox="1"/>
          <p:nvPr/>
        </p:nvSpPr>
        <p:spPr>
          <a:xfrm>
            <a:off x="6726168" y="2845807"/>
            <a:ext cx="1463040" cy="369332"/>
          </a:xfrm>
          <a:prstGeom prst="rect">
            <a:avLst/>
          </a:prstGeom>
          <a:noFill/>
        </p:spPr>
        <p:txBody>
          <a:bodyPr wrap="square" rtlCol="0">
            <a:spAutoFit/>
          </a:bodyPr>
          <a:lstStyle/>
          <a:p>
            <a:r>
              <a:rPr lang="en-US" sz="1800" dirty="0">
                <a:solidFill>
                  <a:schemeClr val="bg1"/>
                </a:solidFill>
                <a:latin typeface="Montserrat SemiBold" pitchFamily="2" charset="0"/>
              </a:rPr>
              <a:t>Locations</a:t>
            </a:r>
            <a:endParaRPr lang="en-SG" sz="1800" dirty="0">
              <a:solidFill>
                <a:schemeClr val="bg1"/>
              </a:solidFill>
              <a:latin typeface="Montserrat SemiBold" pitchFamily="2" charset="0"/>
            </a:endParaRPr>
          </a:p>
        </p:txBody>
      </p:sp>
      <p:pic>
        <p:nvPicPr>
          <p:cNvPr id="3" name="Picture 2">
            <a:extLst>
              <a:ext uri="{FF2B5EF4-FFF2-40B4-BE49-F238E27FC236}">
                <a16:creationId xmlns:a16="http://schemas.microsoft.com/office/drawing/2014/main" id="{A32A4292-EB38-467C-3EA9-E3800E277032}"/>
              </a:ext>
            </a:extLst>
          </p:cNvPr>
          <p:cNvPicPr>
            <a:picLocks noChangeAspect="1"/>
          </p:cNvPicPr>
          <p:nvPr/>
        </p:nvPicPr>
        <p:blipFill>
          <a:blip r:embed="rId3"/>
          <a:stretch>
            <a:fillRect/>
          </a:stretch>
        </p:blipFill>
        <p:spPr>
          <a:xfrm>
            <a:off x="2660452" y="957969"/>
            <a:ext cx="980624" cy="1312772"/>
          </a:xfrm>
          <a:prstGeom prst="rect">
            <a:avLst/>
          </a:prstGeom>
        </p:spPr>
      </p:pic>
      <p:pic>
        <p:nvPicPr>
          <p:cNvPr id="22" name="Picture 21">
            <a:extLst>
              <a:ext uri="{FF2B5EF4-FFF2-40B4-BE49-F238E27FC236}">
                <a16:creationId xmlns:a16="http://schemas.microsoft.com/office/drawing/2014/main" id="{056585F6-354A-2127-CA17-29FCBC67EC88}"/>
              </a:ext>
            </a:extLst>
          </p:cNvPr>
          <p:cNvPicPr>
            <a:picLocks noChangeAspect="1"/>
          </p:cNvPicPr>
          <p:nvPr/>
        </p:nvPicPr>
        <p:blipFill>
          <a:blip r:embed="rId4"/>
          <a:stretch>
            <a:fillRect/>
          </a:stretch>
        </p:blipFill>
        <p:spPr>
          <a:xfrm>
            <a:off x="2707804" y="2382909"/>
            <a:ext cx="885919" cy="1312771"/>
          </a:xfrm>
          <a:prstGeom prst="rect">
            <a:avLst/>
          </a:prstGeom>
        </p:spPr>
      </p:pic>
    </p:spTree>
    <p:extLst>
      <p:ext uri="{BB962C8B-B14F-4D97-AF65-F5344CB8AC3E}">
        <p14:creationId xmlns:p14="http://schemas.microsoft.com/office/powerpoint/2010/main" val="2749612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57</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1906511" y="365550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057245"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57246"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6608434"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D</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flipV="1">
            <a:off x="2221038" y="2882320"/>
            <a:ext cx="654242" cy="69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H="1" flipV="1">
            <a:off x="3342640" y="2800018"/>
            <a:ext cx="466006" cy="773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3629145" y="2639998"/>
            <a:ext cx="1613845" cy="9283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3939539" y="2699440"/>
            <a:ext cx="1739897" cy="8688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5392931" y="2800018"/>
            <a:ext cx="692909" cy="7682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6570330" y="2858899"/>
            <a:ext cx="380624" cy="714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2" y="666601"/>
            <a:ext cx="6186026" cy="646331"/>
          </a:xfrm>
          <a:prstGeom prst="rect">
            <a:avLst/>
          </a:prstGeom>
          <a:noFill/>
        </p:spPr>
        <p:txBody>
          <a:bodyPr wrap="square" rtlCol="0">
            <a:spAutoFit/>
          </a:bodyPr>
          <a:lstStyle/>
          <a:p>
            <a:r>
              <a:rPr lang="en-US" sz="1800" dirty="0">
                <a:solidFill>
                  <a:schemeClr val="bg1"/>
                </a:solidFill>
                <a:latin typeface="Montserrat SemiBold" pitchFamily="2" charset="0"/>
              </a:rPr>
              <a:t>Set a node as a person or location. Connect each person node to its respective location node</a:t>
            </a:r>
            <a:endParaRPr lang="en-SG" sz="1800" dirty="0">
              <a:solidFill>
                <a:schemeClr val="bg1"/>
              </a:solidFill>
              <a:latin typeface="Montserrat SemiBold" pitchFamily="2" charset="0"/>
            </a:endParaRPr>
          </a:p>
        </p:txBody>
      </p:sp>
      <p:pic>
        <p:nvPicPr>
          <p:cNvPr id="4" name="Picture 3">
            <a:extLst>
              <a:ext uri="{FF2B5EF4-FFF2-40B4-BE49-F238E27FC236}">
                <a16:creationId xmlns:a16="http://schemas.microsoft.com/office/drawing/2014/main" id="{64CB3872-BAB7-3ADF-A75A-1F9AA15269CA}"/>
              </a:ext>
            </a:extLst>
          </p:cNvPr>
          <p:cNvPicPr>
            <a:picLocks noChangeAspect="1"/>
          </p:cNvPicPr>
          <p:nvPr/>
        </p:nvPicPr>
        <p:blipFill>
          <a:blip r:embed="rId3"/>
          <a:stretch>
            <a:fillRect/>
          </a:stretch>
        </p:blipFill>
        <p:spPr>
          <a:xfrm>
            <a:off x="2594258" y="1455811"/>
            <a:ext cx="915261" cy="1225269"/>
          </a:xfrm>
          <a:prstGeom prst="rect">
            <a:avLst/>
          </a:prstGeom>
        </p:spPr>
      </p:pic>
      <p:pic>
        <p:nvPicPr>
          <p:cNvPr id="6" name="Picture 5">
            <a:extLst>
              <a:ext uri="{FF2B5EF4-FFF2-40B4-BE49-F238E27FC236}">
                <a16:creationId xmlns:a16="http://schemas.microsoft.com/office/drawing/2014/main" id="{89EC06F2-D267-7BCA-533F-7E09FF6265B3}"/>
              </a:ext>
            </a:extLst>
          </p:cNvPr>
          <p:cNvPicPr>
            <a:picLocks noChangeAspect="1"/>
          </p:cNvPicPr>
          <p:nvPr/>
        </p:nvPicPr>
        <p:blipFill>
          <a:blip r:embed="rId4"/>
          <a:stretch>
            <a:fillRect/>
          </a:stretch>
        </p:blipFill>
        <p:spPr>
          <a:xfrm>
            <a:off x="5772416" y="1413510"/>
            <a:ext cx="885919" cy="1312771"/>
          </a:xfrm>
          <a:prstGeom prst="rect">
            <a:avLst/>
          </a:prstGeom>
        </p:spPr>
      </p:pic>
    </p:spTree>
    <p:extLst>
      <p:ext uri="{BB962C8B-B14F-4D97-AF65-F5344CB8AC3E}">
        <p14:creationId xmlns:p14="http://schemas.microsoft.com/office/powerpoint/2010/main" val="2957895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58</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1906511" y="365550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057245"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57246"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6608434"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D</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flipV="1">
            <a:off x="2221038" y="2882320"/>
            <a:ext cx="654242" cy="69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H="1" flipV="1">
            <a:off x="3342640" y="2800018"/>
            <a:ext cx="466006" cy="773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3629145" y="2639998"/>
            <a:ext cx="1613845" cy="9283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3939539" y="2699440"/>
            <a:ext cx="1739897" cy="8688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5392931" y="2800018"/>
            <a:ext cx="692909" cy="7682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6570330" y="2858899"/>
            <a:ext cx="380624" cy="714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2" y="666601"/>
            <a:ext cx="6186026" cy="369332"/>
          </a:xfrm>
          <a:prstGeom prst="rect">
            <a:avLst/>
          </a:prstGeom>
          <a:noFill/>
        </p:spPr>
        <p:txBody>
          <a:bodyPr wrap="square" rtlCol="0">
            <a:spAutoFit/>
          </a:bodyPr>
          <a:lstStyle/>
          <a:p>
            <a:r>
              <a:rPr lang="en-US" sz="1800" dirty="0">
                <a:solidFill>
                  <a:schemeClr val="bg1"/>
                </a:solidFill>
                <a:latin typeface="Montserrat SemiBold" pitchFamily="2" charset="0"/>
              </a:rPr>
              <a:t>Look through the location nodes</a:t>
            </a:r>
            <a:endParaRPr lang="en-SG" sz="1800" dirty="0">
              <a:solidFill>
                <a:schemeClr val="bg1"/>
              </a:solidFill>
              <a:latin typeface="Montserrat SemiBold" pitchFamily="2" charset="0"/>
            </a:endParaRPr>
          </a:p>
        </p:txBody>
      </p:sp>
      <p:pic>
        <p:nvPicPr>
          <p:cNvPr id="6" name="Picture 5">
            <a:extLst>
              <a:ext uri="{FF2B5EF4-FFF2-40B4-BE49-F238E27FC236}">
                <a16:creationId xmlns:a16="http://schemas.microsoft.com/office/drawing/2014/main" id="{DBD5724C-CA50-E08B-57CB-F5AD4EC8A30D}"/>
              </a:ext>
            </a:extLst>
          </p:cNvPr>
          <p:cNvPicPr>
            <a:picLocks noChangeAspect="1"/>
          </p:cNvPicPr>
          <p:nvPr/>
        </p:nvPicPr>
        <p:blipFill>
          <a:blip r:embed="rId3">
            <a:alphaModFix amt="35000"/>
          </a:blip>
          <a:stretch>
            <a:fillRect/>
          </a:stretch>
        </p:blipFill>
        <p:spPr>
          <a:xfrm>
            <a:off x="2594258" y="1455811"/>
            <a:ext cx="915261" cy="1225269"/>
          </a:xfrm>
          <a:prstGeom prst="rect">
            <a:avLst/>
          </a:prstGeom>
        </p:spPr>
      </p:pic>
      <p:pic>
        <p:nvPicPr>
          <p:cNvPr id="18" name="Picture 17">
            <a:extLst>
              <a:ext uri="{FF2B5EF4-FFF2-40B4-BE49-F238E27FC236}">
                <a16:creationId xmlns:a16="http://schemas.microsoft.com/office/drawing/2014/main" id="{446E8F5E-7DB6-58C0-B10E-1DFADA1C7A61}"/>
              </a:ext>
            </a:extLst>
          </p:cNvPr>
          <p:cNvPicPr>
            <a:picLocks noChangeAspect="1"/>
          </p:cNvPicPr>
          <p:nvPr/>
        </p:nvPicPr>
        <p:blipFill>
          <a:blip r:embed="rId4">
            <a:alphaModFix amt="35000"/>
          </a:blip>
          <a:stretch>
            <a:fillRect/>
          </a:stretch>
        </p:blipFill>
        <p:spPr>
          <a:xfrm>
            <a:off x="5772416" y="1413510"/>
            <a:ext cx="885919" cy="1312771"/>
          </a:xfrm>
          <a:prstGeom prst="rect">
            <a:avLst/>
          </a:prstGeom>
        </p:spPr>
      </p:pic>
    </p:spTree>
    <p:extLst>
      <p:ext uri="{BB962C8B-B14F-4D97-AF65-F5344CB8AC3E}">
        <p14:creationId xmlns:p14="http://schemas.microsoft.com/office/powerpoint/2010/main" val="31229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59</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1906511" y="365550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75000"/>
                    <a:lumOff val="25000"/>
                  </a:schemeClr>
                </a:solidFill>
                <a:latin typeface="Montserrat SemiBold" pitchFamily="2" charset="0"/>
                <a:cs typeface="Poppins" panose="00000500000000000000" pitchFamily="2" charset="0"/>
              </a:rPr>
              <a:t>A</a:t>
            </a:r>
            <a:endParaRPr lang="en-SG" sz="2400" dirty="0">
              <a:solidFill>
                <a:schemeClr val="tx1">
                  <a:lumMod val="75000"/>
                  <a:lumOff val="25000"/>
                </a:schemeClr>
              </a:solidFill>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057245"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3506712" y="3655502"/>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57246" y="3655502"/>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6608434" y="365550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75000"/>
                    <a:lumOff val="25000"/>
                  </a:schemeClr>
                </a:solidFill>
                <a:latin typeface="Montserrat SemiBold" pitchFamily="2" charset="0"/>
                <a:cs typeface="Poppins" panose="00000500000000000000" pitchFamily="2" charset="0"/>
              </a:rPr>
              <a:t>D</a:t>
            </a:r>
            <a:endParaRPr lang="en-SG" sz="2400" dirty="0">
              <a:solidFill>
                <a:schemeClr val="tx1">
                  <a:lumMod val="75000"/>
                  <a:lumOff val="25000"/>
                </a:schemeClr>
              </a:solidFill>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flipV="1">
            <a:off x="2221038" y="2882320"/>
            <a:ext cx="654242" cy="690880"/>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H="1" flipV="1">
            <a:off x="3342640" y="2800018"/>
            <a:ext cx="466006" cy="77318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3629145" y="2639998"/>
            <a:ext cx="1613845" cy="928310"/>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3939539" y="2699440"/>
            <a:ext cx="1739897" cy="86886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5392931" y="2800018"/>
            <a:ext cx="692909" cy="768290"/>
          </a:xfrm>
          <a:prstGeom prst="line">
            <a:avLst/>
          </a:prstGeom>
          <a:ln w="571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6570330" y="2858899"/>
            <a:ext cx="380624" cy="714301"/>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2" y="552702"/>
            <a:ext cx="6414822" cy="646331"/>
          </a:xfrm>
          <a:prstGeom prst="rect">
            <a:avLst/>
          </a:prstGeom>
          <a:noFill/>
        </p:spPr>
        <p:txBody>
          <a:bodyPr wrap="square" rtlCol="0">
            <a:spAutoFit/>
          </a:bodyPr>
          <a:lstStyle/>
          <a:p>
            <a:r>
              <a:rPr lang="en-US" sz="1800" dirty="0">
                <a:solidFill>
                  <a:schemeClr val="bg1"/>
                </a:solidFill>
                <a:latin typeface="Montserrat SemiBold" pitchFamily="2" charset="0"/>
              </a:rPr>
              <a:t>If any location node has a degree of greater than 1, then the sick people must have met at the location.</a:t>
            </a:r>
            <a:endParaRPr lang="en-SG" sz="1800" dirty="0">
              <a:solidFill>
                <a:schemeClr val="bg1"/>
              </a:solidFill>
              <a:latin typeface="Montserrat SemiBold" pitchFamily="2" charset="0"/>
            </a:endParaRPr>
          </a:p>
        </p:txBody>
      </p:sp>
      <p:pic>
        <p:nvPicPr>
          <p:cNvPr id="2" name="Picture 1">
            <a:extLst>
              <a:ext uri="{FF2B5EF4-FFF2-40B4-BE49-F238E27FC236}">
                <a16:creationId xmlns:a16="http://schemas.microsoft.com/office/drawing/2014/main" id="{B3170248-7441-1D56-80C3-933CE7E25560}"/>
              </a:ext>
            </a:extLst>
          </p:cNvPr>
          <p:cNvPicPr>
            <a:picLocks noChangeAspect="1"/>
          </p:cNvPicPr>
          <p:nvPr/>
        </p:nvPicPr>
        <p:blipFill>
          <a:blip r:embed="rId3">
            <a:alphaModFix amt="35000"/>
          </a:blip>
          <a:stretch>
            <a:fillRect/>
          </a:stretch>
        </p:blipFill>
        <p:spPr>
          <a:xfrm>
            <a:off x="2594258" y="1455811"/>
            <a:ext cx="915261" cy="1225269"/>
          </a:xfrm>
          <a:prstGeom prst="rect">
            <a:avLst/>
          </a:prstGeom>
        </p:spPr>
      </p:pic>
      <p:pic>
        <p:nvPicPr>
          <p:cNvPr id="4" name="Picture 3">
            <a:extLst>
              <a:ext uri="{FF2B5EF4-FFF2-40B4-BE49-F238E27FC236}">
                <a16:creationId xmlns:a16="http://schemas.microsoft.com/office/drawing/2014/main" id="{56F875D6-74C6-7D4C-2AC5-B08EA8D7A27A}"/>
              </a:ext>
            </a:extLst>
          </p:cNvPr>
          <p:cNvPicPr>
            <a:picLocks noChangeAspect="1"/>
          </p:cNvPicPr>
          <p:nvPr/>
        </p:nvPicPr>
        <p:blipFill>
          <a:blip r:embed="rId4">
            <a:alphaModFix amt="35000"/>
          </a:blip>
          <a:stretch>
            <a:fillRect/>
          </a:stretch>
        </p:blipFill>
        <p:spPr>
          <a:xfrm>
            <a:off x="5772416" y="1413510"/>
            <a:ext cx="885919" cy="1312771"/>
          </a:xfrm>
          <a:prstGeom prst="rect">
            <a:avLst/>
          </a:prstGeom>
        </p:spPr>
      </p:pic>
    </p:spTree>
    <p:extLst>
      <p:ext uri="{BB962C8B-B14F-4D97-AF65-F5344CB8AC3E}">
        <p14:creationId xmlns:p14="http://schemas.microsoft.com/office/powerpoint/2010/main" val="1581079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1374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Recall that when performing DFS or BFS, we may keep track of a parent pointer that indicates the very first time that a node was visited. Explain why these parent edges form a tree (i.e., why there are no cycles)</a:t>
            </a:r>
          </a:p>
        </p:txBody>
      </p:sp>
      <p:sp>
        <p:nvSpPr>
          <p:cNvPr id="2" name="Google Shape;336;p36">
            <a:extLst>
              <a:ext uri="{FF2B5EF4-FFF2-40B4-BE49-F238E27FC236}">
                <a16:creationId xmlns:a16="http://schemas.microsoft.com/office/drawing/2014/main" id="{1C7A0BAF-F7F6-911D-62AB-39B0F8DF8055}"/>
              </a:ext>
            </a:extLst>
          </p:cNvPr>
          <p:cNvSpPr txBox="1">
            <a:spLocks/>
          </p:cNvSpPr>
          <p:nvPr/>
        </p:nvSpPr>
        <p:spPr>
          <a:xfrm>
            <a:off x="714000" y="2651760"/>
            <a:ext cx="7325100" cy="759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BFS and DFS keeps track of visited nodes, hence </a:t>
            </a:r>
            <a:r>
              <a:rPr lang="en-US" sz="1800" u="sng" dirty="0">
                <a:latin typeface="Montserrat SemiBold" pitchFamily="2" charset="0"/>
              </a:rPr>
              <a:t>each node can only be visited once</a:t>
            </a:r>
            <a:r>
              <a:rPr lang="en-US" sz="1800" dirty="0">
                <a:latin typeface="Montserrat SemiBold" pitchFamily="2" charset="0"/>
              </a:rPr>
              <a:t>.</a:t>
            </a:r>
          </a:p>
        </p:txBody>
      </p:sp>
    </p:spTree>
    <p:extLst>
      <p:ext uri="{BB962C8B-B14F-4D97-AF65-F5344CB8AC3E}">
        <p14:creationId xmlns:p14="http://schemas.microsoft.com/office/powerpoint/2010/main" val="76813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60</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1906511" y="365550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057245"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57246"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6608434"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D</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flipV="1">
            <a:off x="2221038" y="2882320"/>
            <a:ext cx="654242" cy="69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H="1" flipV="1">
            <a:off x="3342640" y="2800018"/>
            <a:ext cx="466006" cy="773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3629145" y="2639998"/>
            <a:ext cx="1613845" cy="9283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3939539" y="2699440"/>
            <a:ext cx="1739897" cy="8688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5392931" y="2800018"/>
            <a:ext cx="692909" cy="7682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6570330" y="2858899"/>
            <a:ext cx="380624" cy="714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2" y="666601"/>
            <a:ext cx="6186026" cy="646331"/>
          </a:xfrm>
          <a:prstGeom prst="rect">
            <a:avLst/>
          </a:prstGeom>
          <a:noFill/>
        </p:spPr>
        <p:txBody>
          <a:bodyPr wrap="square" rtlCol="0">
            <a:spAutoFit/>
          </a:bodyPr>
          <a:lstStyle/>
          <a:p>
            <a:r>
              <a:rPr lang="en-SG" sz="1800" dirty="0">
                <a:solidFill>
                  <a:schemeClr val="bg1"/>
                </a:solidFill>
                <a:latin typeface="Montserrat SemiBold" pitchFamily="2" charset="0"/>
              </a:rPr>
              <a:t>What if we specify that two people only ‘meet’ at the same location </a:t>
            </a:r>
            <a:r>
              <a:rPr lang="en-SG" sz="1800" u="sng" dirty="0">
                <a:solidFill>
                  <a:schemeClr val="bg1"/>
                </a:solidFill>
                <a:latin typeface="Montserrat SemiBold" pitchFamily="2" charset="0"/>
              </a:rPr>
              <a:t>on the same day</a:t>
            </a:r>
            <a:r>
              <a:rPr lang="en-SG" sz="1800" dirty="0">
                <a:solidFill>
                  <a:schemeClr val="bg1"/>
                </a:solidFill>
                <a:latin typeface="Montserrat SemiBold" pitchFamily="2" charset="0"/>
              </a:rPr>
              <a:t>?</a:t>
            </a:r>
          </a:p>
        </p:txBody>
      </p:sp>
      <p:pic>
        <p:nvPicPr>
          <p:cNvPr id="2" name="Picture 1">
            <a:extLst>
              <a:ext uri="{FF2B5EF4-FFF2-40B4-BE49-F238E27FC236}">
                <a16:creationId xmlns:a16="http://schemas.microsoft.com/office/drawing/2014/main" id="{661EA385-6693-EB1B-39F0-C3D7CE60F37D}"/>
              </a:ext>
            </a:extLst>
          </p:cNvPr>
          <p:cNvPicPr>
            <a:picLocks noChangeAspect="1"/>
          </p:cNvPicPr>
          <p:nvPr/>
        </p:nvPicPr>
        <p:blipFill>
          <a:blip r:embed="rId3"/>
          <a:stretch>
            <a:fillRect/>
          </a:stretch>
        </p:blipFill>
        <p:spPr>
          <a:xfrm>
            <a:off x="2594258" y="1455811"/>
            <a:ext cx="915261" cy="1225269"/>
          </a:xfrm>
          <a:prstGeom prst="rect">
            <a:avLst/>
          </a:prstGeom>
        </p:spPr>
      </p:pic>
      <p:pic>
        <p:nvPicPr>
          <p:cNvPr id="6" name="Picture 5">
            <a:extLst>
              <a:ext uri="{FF2B5EF4-FFF2-40B4-BE49-F238E27FC236}">
                <a16:creationId xmlns:a16="http://schemas.microsoft.com/office/drawing/2014/main" id="{7EBBEB04-9721-4A2A-6756-1C4550D8B90E}"/>
              </a:ext>
            </a:extLst>
          </p:cNvPr>
          <p:cNvPicPr>
            <a:picLocks noChangeAspect="1"/>
          </p:cNvPicPr>
          <p:nvPr/>
        </p:nvPicPr>
        <p:blipFill>
          <a:blip r:embed="rId4"/>
          <a:stretch>
            <a:fillRect/>
          </a:stretch>
        </p:blipFill>
        <p:spPr>
          <a:xfrm>
            <a:off x="5772416" y="1413510"/>
            <a:ext cx="885919" cy="1312771"/>
          </a:xfrm>
          <a:prstGeom prst="rect">
            <a:avLst/>
          </a:prstGeom>
        </p:spPr>
      </p:pic>
    </p:spTree>
    <p:extLst>
      <p:ext uri="{BB962C8B-B14F-4D97-AF65-F5344CB8AC3E}">
        <p14:creationId xmlns:p14="http://schemas.microsoft.com/office/powerpoint/2010/main" val="150567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61</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DAA48D2B-7686-5317-A318-9F7983425ED2}"/>
              </a:ext>
            </a:extLst>
          </p:cNvPr>
          <p:cNvSpPr/>
          <p:nvPr/>
        </p:nvSpPr>
        <p:spPr>
          <a:xfrm>
            <a:off x="1906511" y="365550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A3</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97F71848-6242-4D45-27A4-6A4C48A7BE58}"/>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A54DFE68-F87B-847B-4912-E777EA8DDB79}"/>
              </a:ext>
            </a:extLst>
          </p:cNvPr>
          <p:cNvSpPr/>
          <p:nvPr/>
        </p:nvSpPr>
        <p:spPr>
          <a:xfrm>
            <a:off x="5057245"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9F9AE541-EDF4-59AC-362C-E58E4880E31A}"/>
              </a:ext>
            </a:extLst>
          </p:cNvPr>
          <p:cNvSpPr/>
          <p:nvPr/>
        </p:nvSpPr>
        <p:spPr>
          <a:xfrm>
            <a:off x="3506712"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B1</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D27FD280-5008-CC4C-EB35-D29AC7E1712D}"/>
              </a:ext>
            </a:extLst>
          </p:cNvPr>
          <p:cNvSpPr/>
          <p:nvPr/>
        </p:nvSpPr>
        <p:spPr>
          <a:xfrm>
            <a:off x="5057246"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C1</a:t>
            </a:r>
            <a:endParaRPr lang="en-SG" sz="24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B014B2A2-F57D-990D-E7F9-F5C45A428141}"/>
              </a:ext>
            </a:extLst>
          </p:cNvPr>
          <p:cNvSpPr/>
          <p:nvPr/>
        </p:nvSpPr>
        <p:spPr>
          <a:xfrm>
            <a:off x="6608434" y="365550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D1</a:t>
            </a:r>
            <a:endParaRPr lang="en-SG" sz="2400" dirty="0">
              <a:latin typeface="Montserrat SemiBold"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FDF27052-9F10-A9C4-24E1-E5D388CCBD59}"/>
              </a:ext>
            </a:extLst>
          </p:cNvPr>
          <p:cNvCxnSpPr>
            <a:cxnSpLocks/>
          </p:cNvCxnSpPr>
          <p:nvPr/>
        </p:nvCxnSpPr>
        <p:spPr>
          <a:xfrm flipV="1">
            <a:off x="2221038" y="2882320"/>
            <a:ext cx="654242" cy="69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0528682-B9E0-8FD2-AEEC-385EE9965337}"/>
              </a:ext>
            </a:extLst>
          </p:cNvPr>
          <p:cNvCxnSpPr>
            <a:cxnSpLocks/>
          </p:cNvCxnSpPr>
          <p:nvPr/>
        </p:nvCxnSpPr>
        <p:spPr>
          <a:xfrm flipH="1" flipV="1">
            <a:off x="3342640" y="2800018"/>
            <a:ext cx="466006" cy="7731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234D2-0111-390B-325F-01E6EA87FC05}"/>
              </a:ext>
            </a:extLst>
          </p:cNvPr>
          <p:cNvCxnSpPr>
            <a:cxnSpLocks/>
          </p:cNvCxnSpPr>
          <p:nvPr/>
        </p:nvCxnSpPr>
        <p:spPr>
          <a:xfrm flipH="1" flipV="1">
            <a:off x="3629145" y="2639998"/>
            <a:ext cx="1613845" cy="9283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35F4EA-BCC7-5325-291B-5B4CD6F60AF5}"/>
              </a:ext>
            </a:extLst>
          </p:cNvPr>
          <p:cNvCxnSpPr>
            <a:cxnSpLocks/>
          </p:cNvCxnSpPr>
          <p:nvPr/>
        </p:nvCxnSpPr>
        <p:spPr>
          <a:xfrm flipH="1">
            <a:off x="3939539" y="2699440"/>
            <a:ext cx="1739897" cy="8688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C5FBE4-6737-8AC3-10E5-2BBC031EFA4D}"/>
              </a:ext>
            </a:extLst>
          </p:cNvPr>
          <p:cNvCxnSpPr>
            <a:cxnSpLocks/>
          </p:cNvCxnSpPr>
          <p:nvPr/>
        </p:nvCxnSpPr>
        <p:spPr>
          <a:xfrm flipV="1">
            <a:off x="5392931" y="2800018"/>
            <a:ext cx="692909" cy="7682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1A5B52-EAB2-2A40-92B4-DA882E39B846}"/>
              </a:ext>
            </a:extLst>
          </p:cNvPr>
          <p:cNvCxnSpPr>
            <a:cxnSpLocks/>
          </p:cNvCxnSpPr>
          <p:nvPr/>
        </p:nvCxnSpPr>
        <p:spPr>
          <a:xfrm flipH="1" flipV="1">
            <a:off x="6570330" y="2858899"/>
            <a:ext cx="380624" cy="714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D67F58-1527-525F-CD4B-2C2D1D071D06}"/>
              </a:ext>
            </a:extLst>
          </p:cNvPr>
          <p:cNvSpPr txBox="1"/>
          <p:nvPr/>
        </p:nvSpPr>
        <p:spPr>
          <a:xfrm>
            <a:off x="536132" y="666601"/>
            <a:ext cx="6186026" cy="646331"/>
          </a:xfrm>
          <a:prstGeom prst="rect">
            <a:avLst/>
          </a:prstGeom>
          <a:noFill/>
        </p:spPr>
        <p:txBody>
          <a:bodyPr wrap="square" rtlCol="0">
            <a:spAutoFit/>
          </a:bodyPr>
          <a:lstStyle/>
          <a:p>
            <a:r>
              <a:rPr lang="en-SG" sz="1800" dirty="0">
                <a:solidFill>
                  <a:schemeClr val="bg1"/>
                </a:solidFill>
                <a:latin typeface="Montserrat SemiBold" pitchFamily="2" charset="0"/>
              </a:rPr>
              <a:t>Duplicate 14 nodes for each location – so each node is a (location, day) pair</a:t>
            </a:r>
          </a:p>
        </p:txBody>
      </p:sp>
      <p:sp>
        <p:nvSpPr>
          <p:cNvPr id="2" name="Rectangle 1">
            <a:extLst>
              <a:ext uri="{FF2B5EF4-FFF2-40B4-BE49-F238E27FC236}">
                <a16:creationId xmlns:a16="http://schemas.microsoft.com/office/drawing/2014/main" id="{F752274A-D08E-BCFE-76DF-D0E2617A1883}"/>
              </a:ext>
            </a:extLst>
          </p:cNvPr>
          <p:cNvSpPr/>
          <p:nvPr/>
        </p:nvSpPr>
        <p:spPr>
          <a:xfrm>
            <a:off x="2603207" y="365550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D0EA2A33-98DF-4C59-C1E2-90AC8993BB90}"/>
              </a:ext>
            </a:extLst>
          </p:cNvPr>
          <p:cNvSpPr/>
          <p:nvPr/>
        </p:nvSpPr>
        <p:spPr>
          <a:xfrm>
            <a:off x="1209815" y="365550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A2</a:t>
            </a:r>
            <a:endParaRPr lang="en-SG" sz="2400" dirty="0">
              <a:latin typeface="Montserrat SemiBold" pitchFamily="2" charset="0"/>
              <a:cs typeface="Poppins" panose="00000500000000000000" pitchFamily="2" charset="0"/>
            </a:endParaRPr>
          </a:p>
        </p:txBody>
      </p:sp>
      <p:sp>
        <p:nvSpPr>
          <p:cNvPr id="6" name="Rectangle 5">
            <a:extLst>
              <a:ext uri="{FF2B5EF4-FFF2-40B4-BE49-F238E27FC236}">
                <a16:creationId xmlns:a16="http://schemas.microsoft.com/office/drawing/2014/main" id="{5BCC88C1-988B-1154-8DEF-E7F18408BC39}"/>
              </a:ext>
            </a:extLst>
          </p:cNvPr>
          <p:cNvSpPr/>
          <p:nvPr/>
        </p:nvSpPr>
        <p:spPr>
          <a:xfrm>
            <a:off x="518444" y="3655501"/>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A1</a:t>
            </a:r>
            <a:endParaRPr lang="en-SG" sz="24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4D3AF6C0-2789-96FE-CCF9-A598C23A14C9}"/>
              </a:ext>
            </a:extLst>
          </p:cNvPr>
          <p:cNvSpPr/>
          <p:nvPr/>
        </p:nvSpPr>
        <p:spPr>
          <a:xfrm>
            <a:off x="4201132" y="3655486"/>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7C129A2B-C2E7-9494-3496-06D5E878B265}"/>
              </a:ext>
            </a:extLst>
          </p:cNvPr>
          <p:cNvSpPr/>
          <p:nvPr/>
        </p:nvSpPr>
        <p:spPr>
          <a:xfrm>
            <a:off x="5755261" y="3655486"/>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4B00834F-A30C-F0FD-8109-E891F028FFED}"/>
              </a:ext>
            </a:extLst>
          </p:cNvPr>
          <p:cNvSpPr/>
          <p:nvPr/>
        </p:nvSpPr>
        <p:spPr>
          <a:xfrm>
            <a:off x="7296379" y="365548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pic>
        <p:nvPicPr>
          <p:cNvPr id="22" name="Picture 21">
            <a:extLst>
              <a:ext uri="{FF2B5EF4-FFF2-40B4-BE49-F238E27FC236}">
                <a16:creationId xmlns:a16="http://schemas.microsoft.com/office/drawing/2014/main" id="{40CF57DA-929A-C013-D61A-15E3A80BFF78}"/>
              </a:ext>
            </a:extLst>
          </p:cNvPr>
          <p:cNvPicPr>
            <a:picLocks noChangeAspect="1"/>
          </p:cNvPicPr>
          <p:nvPr/>
        </p:nvPicPr>
        <p:blipFill>
          <a:blip r:embed="rId3"/>
          <a:stretch>
            <a:fillRect/>
          </a:stretch>
        </p:blipFill>
        <p:spPr>
          <a:xfrm>
            <a:off x="2594258" y="1455811"/>
            <a:ext cx="915261" cy="1225269"/>
          </a:xfrm>
          <a:prstGeom prst="rect">
            <a:avLst/>
          </a:prstGeom>
        </p:spPr>
      </p:pic>
      <p:pic>
        <p:nvPicPr>
          <p:cNvPr id="24" name="Picture 23">
            <a:extLst>
              <a:ext uri="{FF2B5EF4-FFF2-40B4-BE49-F238E27FC236}">
                <a16:creationId xmlns:a16="http://schemas.microsoft.com/office/drawing/2014/main" id="{26D5E938-83FA-7C56-2C2E-F8B212B29170}"/>
              </a:ext>
            </a:extLst>
          </p:cNvPr>
          <p:cNvPicPr>
            <a:picLocks noChangeAspect="1"/>
          </p:cNvPicPr>
          <p:nvPr/>
        </p:nvPicPr>
        <p:blipFill>
          <a:blip r:embed="rId4"/>
          <a:stretch>
            <a:fillRect/>
          </a:stretch>
        </p:blipFill>
        <p:spPr>
          <a:xfrm>
            <a:off x="5772416" y="1413510"/>
            <a:ext cx="885919" cy="1312771"/>
          </a:xfrm>
          <a:prstGeom prst="rect">
            <a:avLst/>
          </a:prstGeom>
        </p:spPr>
      </p:pic>
    </p:spTree>
    <p:extLst>
      <p:ext uri="{BB962C8B-B14F-4D97-AF65-F5344CB8AC3E}">
        <p14:creationId xmlns:p14="http://schemas.microsoft.com/office/powerpoint/2010/main" val="1686352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0040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Imagine you have a list of cities. Some pairs of cities are also connected to each other by roads, however, these roads are pay-per-use and one must pay a certain toll (different for each road) to travel on that road! Find the cheapest way to travel from city A to city B.</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229478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02A92-3CF6-7AAF-510A-CCD0A86557C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63</a:t>
            </a:fld>
            <a:endParaRPr lang="en"/>
          </a:p>
        </p:txBody>
      </p:sp>
      <p:pic>
        <p:nvPicPr>
          <p:cNvPr id="3074" name="Picture 2" descr="City hall - Free buildings icons">
            <a:extLst>
              <a:ext uri="{FF2B5EF4-FFF2-40B4-BE49-F238E27FC236}">
                <a16:creationId xmlns:a16="http://schemas.microsoft.com/office/drawing/2014/main" id="{B53EC379-9707-7EFF-379F-2CA5362E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844" y="2126273"/>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411921E-8F4A-9802-8285-3970817876F7}"/>
              </a:ext>
            </a:extLst>
          </p:cNvPr>
          <p:cNvGrpSpPr/>
          <p:nvPr/>
        </p:nvGrpSpPr>
        <p:grpSpPr>
          <a:xfrm rot="19663694">
            <a:off x="2124929" y="1562839"/>
            <a:ext cx="1750365" cy="328399"/>
            <a:chOff x="2455619" y="2062381"/>
            <a:chExt cx="2432098" cy="456304"/>
          </a:xfrm>
        </p:grpSpPr>
        <p:pic>
          <p:nvPicPr>
            <p:cNvPr id="3078" name="Picture 6">
              <a:extLst>
                <a:ext uri="{FF2B5EF4-FFF2-40B4-BE49-F238E27FC236}">
                  <a16:creationId xmlns:a16="http://schemas.microsoft.com/office/drawing/2014/main" id="{C351B2C2-6789-DCE5-AE99-2C9BB292A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D2971A1-F448-7BD5-AF78-343F0E8A3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3F7C074-9135-6F25-2ABB-85D126D13DA1}"/>
              </a:ext>
            </a:extLst>
          </p:cNvPr>
          <p:cNvGrpSpPr/>
          <p:nvPr/>
        </p:nvGrpSpPr>
        <p:grpSpPr>
          <a:xfrm rot="209204">
            <a:off x="2445380" y="2695568"/>
            <a:ext cx="1750365" cy="328399"/>
            <a:chOff x="2455619" y="2062381"/>
            <a:chExt cx="2432098" cy="456304"/>
          </a:xfrm>
        </p:grpSpPr>
        <p:pic>
          <p:nvPicPr>
            <p:cNvPr id="10" name="Picture 6">
              <a:extLst>
                <a:ext uri="{FF2B5EF4-FFF2-40B4-BE49-F238E27FC236}">
                  <a16:creationId xmlns:a16="http://schemas.microsoft.com/office/drawing/2014/main" id="{618F9EBA-1175-4089-817B-F3F4C9787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D243AB-B374-9065-415C-101E48D89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25C3246F-16CA-1BA4-F210-0E3D00FAEBF3}"/>
              </a:ext>
            </a:extLst>
          </p:cNvPr>
          <p:cNvGrpSpPr/>
          <p:nvPr/>
        </p:nvGrpSpPr>
        <p:grpSpPr>
          <a:xfrm rot="1832316">
            <a:off x="2134485" y="3445584"/>
            <a:ext cx="1750365" cy="328399"/>
            <a:chOff x="2455619" y="2062381"/>
            <a:chExt cx="2432098" cy="456304"/>
          </a:xfrm>
        </p:grpSpPr>
        <p:pic>
          <p:nvPicPr>
            <p:cNvPr id="13" name="Picture 6">
              <a:extLst>
                <a:ext uri="{FF2B5EF4-FFF2-40B4-BE49-F238E27FC236}">
                  <a16:creationId xmlns:a16="http://schemas.microsoft.com/office/drawing/2014/main" id="{234FF570-B0CD-1265-E8C9-66A2E4D22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C8CF4E9-55A7-FC1F-DC97-775D63B3C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6C047865-8522-3A69-8F9D-1282ED097CC5}"/>
              </a:ext>
            </a:extLst>
          </p:cNvPr>
          <p:cNvGrpSpPr/>
          <p:nvPr/>
        </p:nvGrpSpPr>
        <p:grpSpPr>
          <a:xfrm>
            <a:off x="3696817" y="3867503"/>
            <a:ext cx="1750365" cy="328399"/>
            <a:chOff x="2455619" y="2062381"/>
            <a:chExt cx="2432098" cy="456304"/>
          </a:xfrm>
        </p:grpSpPr>
        <p:pic>
          <p:nvPicPr>
            <p:cNvPr id="16" name="Picture 6">
              <a:extLst>
                <a:ext uri="{FF2B5EF4-FFF2-40B4-BE49-F238E27FC236}">
                  <a16:creationId xmlns:a16="http://schemas.microsoft.com/office/drawing/2014/main" id="{8E8DCA35-3B4B-F3B1-9ECE-F559B6A20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60793B1-B333-43C9-2C05-2F8D456C0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4F5BE96B-451F-38A9-05F1-3BB413CFBE7F}"/>
              </a:ext>
            </a:extLst>
          </p:cNvPr>
          <p:cNvGrpSpPr/>
          <p:nvPr/>
        </p:nvGrpSpPr>
        <p:grpSpPr>
          <a:xfrm rot="19953414">
            <a:off x="5319771" y="3479179"/>
            <a:ext cx="1750365" cy="328399"/>
            <a:chOff x="2455619" y="2062381"/>
            <a:chExt cx="2432098" cy="456304"/>
          </a:xfrm>
        </p:grpSpPr>
        <p:pic>
          <p:nvPicPr>
            <p:cNvPr id="19" name="Picture 6">
              <a:extLst>
                <a:ext uri="{FF2B5EF4-FFF2-40B4-BE49-F238E27FC236}">
                  <a16:creationId xmlns:a16="http://schemas.microsoft.com/office/drawing/2014/main" id="{3D58F922-6B3C-8F63-4596-3E0BC95BA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7689560-F811-B3BD-DFB4-3F4C19853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City hall - Free buildings icons">
            <a:extLst>
              <a:ext uri="{FF2B5EF4-FFF2-40B4-BE49-F238E27FC236}">
                <a16:creationId xmlns:a16="http://schemas.microsoft.com/office/drawing/2014/main" id="{620CFA00-CDF8-B1C4-616D-12C10029D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428" y="2283733"/>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ity hall - Free buildings icons">
            <a:extLst>
              <a:ext uri="{FF2B5EF4-FFF2-40B4-BE49-F238E27FC236}">
                <a16:creationId xmlns:a16="http://schemas.microsoft.com/office/drawing/2014/main" id="{8138433F-BB5D-A42C-5812-2FE8D018D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55" y="2387678"/>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ity hall - Free buildings icons">
            <a:extLst>
              <a:ext uri="{FF2B5EF4-FFF2-40B4-BE49-F238E27FC236}">
                <a16:creationId xmlns:a16="http://schemas.microsoft.com/office/drawing/2014/main" id="{CA8E9EC6-C8C2-CC9B-25EA-69F65C18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678" y="597908"/>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B22F15CE-2D2B-01E1-12F2-B6ACF401D272}"/>
              </a:ext>
            </a:extLst>
          </p:cNvPr>
          <p:cNvGrpSpPr/>
          <p:nvPr/>
        </p:nvGrpSpPr>
        <p:grpSpPr>
          <a:xfrm rot="1832466">
            <a:off x="4886075" y="1669840"/>
            <a:ext cx="2466409" cy="328969"/>
            <a:chOff x="2455619" y="2062381"/>
            <a:chExt cx="3427026" cy="457096"/>
          </a:xfrm>
        </p:grpSpPr>
        <p:pic>
          <p:nvPicPr>
            <p:cNvPr id="25" name="Picture 6">
              <a:extLst>
                <a:ext uri="{FF2B5EF4-FFF2-40B4-BE49-F238E27FC236}">
                  <a16:creationId xmlns:a16="http://schemas.microsoft.com/office/drawing/2014/main" id="{0ADF40D0-DCF5-1250-69A5-9FAB1C3B2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B684FC5-08C7-DD20-C237-76AEC2C17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104AEB4-EAD5-CE02-1997-8F0F9D7F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595" y="2063174"/>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56A6C5D-1A6A-223D-3C9A-07E0BF5B1A29}"/>
              </a:ext>
            </a:extLst>
          </p:cNvPr>
          <p:cNvGrpSpPr/>
          <p:nvPr/>
        </p:nvGrpSpPr>
        <p:grpSpPr>
          <a:xfrm rot="21016932">
            <a:off x="5451193" y="2700589"/>
            <a:ext cx="1554939" cy="333644"/>
            <a:chOff x="2455619" y="2055093"/>
            <a:chExt cx="2160558" cy="463592"/>
          </a:xfrm>
        </p:grpSpPr>
        <p:pic>
          <p:nvPicPr>
            <p:cNvPr id="29" name="Picture 6">
              <a:extLst>
                <a:ext uri="{FF2B5EF4-FFF2-40B4-BE49-F238E27FC236}">
                  <a16:creationId xmlns:a16="http://schemas.microsoft.com/office/drawing/2014/main" id="{0DDC3159-6AD0-9533-F8E0-6860D8A2A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697AE4FB-C4AB-3896-0AE2-A60EE1432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127" y="2055093"/>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4204ABFD-4E36-5871-C5CE-595D0874E026}"/>
              </a:ext>
            </a:extLst>
          </p:cNvPr>
          <p:cNvGrpSpPr/>
          <p:nvPr/>
        </p:nvGrpSpPr>
        <p:grpSpPr>
          <a:xfrm rot="4828454">
            <a:off x="4133535" y="1827769"/>
            <a:ext cx="881757" cy="329205"/>
            <a:chOff x="2446484" y="2062382"/>
            <a:chExt cx="1225184" cy="457424"/>
          </a:xfrm>
        </p:grpSpPr>
        <p:pic>
          <p:nvPicPr>
            <p:cNvPr id="32" name="Picture 6">
              <a:extLst>
                <a:ext uri="{FF2B5EF4-FFF2-40B4-BE49-F238E27FC236}">
                  <a16:creationId xmlns:a16="http://schemas.microsoft.com/office/drawing/2014/main" id="{E8947375-CACB-5967-2FD9-FEBECCE15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55EDB6B3-CF67-3FDF-F64A-4B57D58F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484" y="2063502"/>
              <a:ext cx="1216051" cy="456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281BECDF-9B8A-1457-4900-CA4178E41608}"/>
              </a:ext>
            </a:extLst>
          </p:cNvPr>
          <p:cNvGrpSpPr/>
          <p:nvPr/>
        </p:nvGrpSpPr>
        <p:grpSpPr>
          <a:xfrm>
            <a:off x="3937790" y="3751206"/>
            <a:ext cx="1284503" cy="506365"/>
            <a:chOff x="3386559" y="3803952"/>
            <a:chExt cx="2478435" cy="977026"/>
          </a:xfrm>
        </p:grpSpPr>
        <p:pic>
          <p:nvPicPr>
            <p:cNvPr id="3080" name="Picture 8" descr="ERP rates and VEP hours reduced for June holidays, Singapore News - AsiaOne">
              <a:extLst>
                <a:ext uri="{FF2B5EF4-FFF2-40B4-BE49-F238E27FC236}">
                  <a16:creationId xmlns:a16="http://schemas.microsoft.com/office/drawing/2014/main" id="{94451B37-7E57-5F62-C0C3-5242162F35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928F06C4-7616-3CF1-65C0-56F3DF074745}"/>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$40</a:t>
              </a:r>
              <a:endParaRPr lang="en-SG" b="1" dirty="0"/>
            </a:p>
          </p:txBody>
        </p:sp>
      </p:grpSp>
      <p:grpSp>
        <p:nvGrpSpPr>
          <p:cNvPr id="37" name="Group 36">
            <a:extLst>
              <a:ext uri="{FF2B5EF4-FFF2-40B4-BE49-F238E27FC236}">
                <a16:creationId xmlns:a16="http://schemas.microsoft.com/office/drawing/2014/main" id="{05DD3CB2-CCC9-D212-3711-8C2062114DDA}"/>
              </a:ext>
            </a:extLst>
          </p:cNvPr>
          <p:cNvGrpSpPr/>
          <p:nvPr/>
        </p:nvGrpSpPr>
        <p:grpSpPr>
          <a:xfrm rot="182771">
            <a:off x="2792895" y="2347897"/>
            <a:ext cx="959182" cy="378120"/>
            <a:chOff x="3386559" y="3803952"/>
            <a:chExt cx="2478435" cy="977026"/>
          </a:xfrm>
        </p:grpSpPr>
        <p:pic>
          <p:nvPicPr>
            <p:cNvPr id="38" name="Picture 8" descr="ERP rates and VEP hours reduced for June holidays, Singapore News - AsiaOne">
              <a:extLst>
                <a:ext uri="{FF2B5EF4-FFF2-40B4-BE49-F238E27FC236}">
                  <a16:creationId xmlns:a16="http://schemas.microsoft.com/office/drawing/2014/main" id="{D5CCB476-88D8-2E9B-5E3F-2D5381DF62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A12AB800-2B42-8522-E7DE-D72DFA54177D}"/>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$5</a:t>
              </a:r>
              <a:endParaRPr lang="en-SG" sz="1100" b="1" dirty="0"/>
            </a:p>
          </p:txBody>
        </p:sp>
      </p:grpSp>
      <p:grpSp>
        <p:nvGrpSpPr>
          <p:cNvPr id="40" name="Group 39">
            <a:extLst>
              <a:ext uri="{FF2B5EF4-FFF2-40B4-BE49-F238E27FC236}">
                <a16:creationId xmlns:a16="http://schemas.microsoft.com/office/drawing/2014/main" id="{F449A9B6-FD85-AEEA-78D1-311A7DBC3B9F}"/>
              </a:ext>
            </a:extLst>
          </p:cNvPr>
          <p:cNvGrpSpPr/>
          <p:nvPr/>
        </p:nvGrpSpPr>
        <p:grpSpPr>
          <a:xfrm rot="21028953">
            <a:off x="5602795" y="2362479"/>
            <a:ext cx="959182" cy="378120"/>
            <a:chOff x="3386559" y="3803952"/>
            <a:chExt cx="2478435" cy="977026"/>
          </a:xfrm>
        </p:grpSpPr>
        <p:pic>
          <p:nvPicPr>
            <p:cNvPr id="41" name="Picture 8" descr="ERP rates and VEP hours reduced for June holidays, Singapore News - AsiaOne">
              <a:extLst>
                <a:ext uri="{FF2B5EF4-FFF2-40B4-BE49-F238E27FC236}">
                  <a16:creationId xmlns:a16="http://schemas.microsoft.com/office/drawing/2014/main" id="{0F64211E-45AE-AEB8-348D-6511CF4B55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D63FFF75-54DD-4D95-89DC-EFC36A3F968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$15</a:t>
              </a:r>
              <a:endParaRPr lang="en-SG" sz="1100" b="1" dirty="0"/>
            </a:p>
          </p:txBody>
        </p:sp>
      </p:grpSp>
      <p:grpSp>
        <p:nvGrpSpPr>
          <p:cNvPr id="43" name="Group 42">
            <a:extLst>
              <a:ext uri="{FF2B5EF4-FFF2-40B4-BE49-F238E27FC236}">
                <a16:creationId xmlns:a16="http://schemas.microsoft.com/office/drawing/2014/main" id="{76CCB1C7-5D1E-EFB2-0478-775242E60536}"/>
              </a:ext>
            </a:extLst>
          </p:cNvPr>
          <p:cNvGrpSpPr/>
          <p:nvPr/>
        </p:nvGrpSpPr>
        <p:grpSpPr>
          <a:xfrm rot="21028953">
            <a:off x="4095766" y="1800243"/>
            <a:ext cx="959182" cy="378120"/>
            <a:chOff x="3386559" y="3803952"/>
            <a:chExt cx="2478435" cy="977026"/>
          </a:xfrm>
        </p:grpSpPr>
        <p:pic>
          <p:nvPicPr>
            <p:cNvPr id="44" name="Picture 8" descr="ERP rates and VEP hours reduced for June holidays, Singapore News - AsiaOne">
              <a:extLst>
                <a:ext uri="{FF2B5EF4-FFF2-40B4-BE49-F238E27FC236}">
                  <a16:creationId xmlns:a16="http://schemas.microsoft.com/office/drawing/2014/main" id="{45ADEB9F-B3CE-5E59-12FC-4705B272A1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8B207D85-E241-C33E-A3AA-B26ED33E4193}"/>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$3</a:t>
              </a:r>
              <a:endParaRPr lang="en-SG" sz="1100" b="1" dirty="0"/>
            </a:p>
          </p:txBody>
        </p:sp>
      </p:grpSp>
      <p:grpSp>
        <p:nvGrpSpPr>
          <p:cNvPr id="46" name="Group 45">
            <a:extLst>
              <a:ext uri="{FF2B5EF4-FFF2-40B4-BE49-F238E27FC236}">
                <a16:creationId xmlns:a16="http://schemas.microsoft.com/office/drawing/2014/main" id="{D4B0F486-247A-2D0D-D6B5-3B7C40D99CE0}"/>
              </a:ext>
            </a:extLst>
          </p:cNvPr>
          <p:cNvGrpSpPr/>
          <p:nvPr/>
        </p:nvGrpSpPr>
        <p:grpSpPr>
          <a:xfrm rot="19764848">
            <a:off x="2351635" y="1249302"/>
            <a:ext cx="959182" cy="378120"/>
            <a:chOff x="3386559" y="3803952"/>
            <a:chExt cx="2478435" cy="977026"/>
          </a:xfrm>
        </p:grpSpPr>
        <p:pic>
          <p:nvPicPr>
            <p:cNvPr id="47" name="Picture 8" descr="ERP rates and VEP hours reduced for June holidays, Singapore News - AsiaOne">
              <a:extLst>
                <a:ext uri="{FF2B5EF4-FFF2-40B4-BE49-F238E27FC236}">
                  <a16:creationId xmlns:a16="http://schemas.microsoft.com/office/drawing/2014/main" id="{FE43F222-D9F0-4C2C-1F7C-B915BBB803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D7FFD365-70DB-CD45-1FA2-3ED574F9EEBB}"/>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$20</a:t>
              </a:r>
              <a:endParaRPr lang="en-SG" sz="1100" b="1" dirty="0"/>
            </a:p>
          </p:txBody>
        </p:sp>
      </p:grpSp>
      <p:grpSp>
        <p:nvGrpSpPr>
          <p:cNvPr id="49" name="Group 48">
            <a:extLst>
              <a:ext uri="{FF2B5EF4-FFF2-40B4-BE49-F238E27FC236}">
                <a16:creationId xmlns:a16="http://schemas.microsoft.com/office/drawing/2014/main" id="{4AA7D267-E91E-0A32-C70C-8D5B5F28C599}"/>
              </a:ext>
            </a:extLst>
          </p:cNvPr>
          <p:cNvGrpSpPr/>
          <p:nvPr/>
        </p:nvGrpSpPr>
        <p:grpSpPr>
          <a:xfrm rot="1828823">
            <a:off x="5933497" y="1419850"/>
            <a:ext cx="959182" cy="378120"/>
            <a:chOff x="3386559" y="3803952"/>
            <a:chExt cx="2478435" cy="977026"/>
          </a:xfrm>
        </p:grpSpPr>
        <p:pic>
          <p:nvPicPr>
            <p:cNvPr id="50" name="Picture 8" descr="ERP rates and VEP hours reduced for June holidays, Singapore News - AsiaOne">
              <a:extLst>
                <a:ext uri="{FF2B5EF4-FFF2-40B4-BE49-F238E27FC236}">
                  <a16:creationId xmlns:a16="http://schemas.microsoft.com/office/drawing/2014/main" id="{D9B56728-AC32-D73C-4141-A32762F2DA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BAA83BC-87A6-0F31-6F91-CE55F00C141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$10</a:t>
              </a:r>
              <a:endParaRPr lang="en-SG" sz="1100" b="1" dirty="0"/>
            </a:p>
          </p:txBody>
        </p:sp>
      </p:grpSp>
      <p:sp>
        <p:nvSpPr>
          <p:cNvPr id="52" name="TextBox 51">
            <a:extLst>
              <a:ext uri="{FF2B5EF4-FFF2-40B4-BE49-F238E27FC236}">
                <a16:creationId xmlns:a16="http://schemas.microsoft.com/office/drawing/2014/main" id="{45FCF3C7-90A4-435F-1A79-D431142EDD06}"/>
              </a:ext>
            </a:extLst>
          </p:cNvPr>
          <p:cNvSpPr txBox="1"/>
          <p:nvPr/>
        </p:nvSpPr>
        <p:spPr>
          <a:xfrm>
            <a:off x="1517101" y="3011783"/>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A</a:t>
            </a:r>
            <a:endParaRPr lang="en-SG" sz="2000" dirty="0">
              <a:solidFill>
                <a:schemeClr val="bg1"/>
              </a:solidFill>
              <a:latin typeface="Montserrat SemiBold" pitchFamily="2" charset="0"/>
            </a:endParaRPr>
          </a:p>
        </p:txBody>
      </p:sp>
      <p:sp>
        <p:nvSpPr>
          <p:cNvPr id="53" name="TextBox 52">
            <a:extLst>
              <a:ext uri="{FF2B5EF4-FFF2-40B4-BE49-F238E27FC236}">
                <a16:creationId xmlns:a16="http://schemas.microsoft.com/office/drawing/2014/main" id="{77817428-9592-3C34-62CF-C9A4ABFB4B7B}"/>
              </a:ext>
            </a:extLst>
          </p:cNvPr>
          <p:cNvSpPr txBox="1"/>
          <p:nvPr/>
        </p:nvSpPr>
        <p:spPr>
          <a:xfrm>
            <a:off x="7321142" y="3182012"/>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B</a:t>
            </a:r>
            <a:endParaRPr lang="en-SG" sz="2000" dirty="0">
              <a:solidFill>
                <a:schemeClr val="bg1"/>
              </a:solidFill>
              <a:latin typeface="Montserrat SemiBold" pitchFamily="2" charset="0"/>
            </a:endParaRPr>
          </a:p>
        </p:txBody>
      </p:sp>
      <p:sp>
        <p:nvSpPr>
          <p:cNvPr id="54" name="TextBox 53">
            <a:extLst>
              <a:ext uri="{FF2B5EF4-FFF2-40B4-BE49-F238E27FC236}">
                <a16:creationId xmlns:a16="http://schemas.microsoft.com/office/drawing/2014/main" id="{F7A834EA-6DF9-9775-D0CD-A690D9EAC8C8}"/>
              </a:ext>
            </a:extLst>
          </p:cNvPr>
          <p:cNvSpPr txBox="1"/>
          <p:nvPr/>
        </p:nvSpPr>
        <p:spPr>
          <a:xfrm>
            <a:off x="4621237" y="3241651"/>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C</a:t>
            </a:r>
            <a:endParaRPr lang="en-SG" sz="2000" dirty="0">
              <a:solidFill>
                <a:schemeClr val="bg1"/>
              </a:solidFill>
              <a:latin typeface="Montserrat SemiBold" pitchFamily="2" charset="0"/>
            </a:endParaRPr>
          </a:p>
        </p:txBody>
      </p:sp>
      <p:sp>
        <p:nvSpPr>
          <p:cNvPr id="55" name="TextBox 54">
            <a:extLst>
              <a:ext uri="{FF2B5EF4-FFF2-40B4-BE49-F238E27FC236}">
                <a16:creationId xmlns:a16="http://schemas.microsoft.com/office/drawing/2014/main" id="{CA81FDCD-B54C-460E-9A71-8148D3437607}"/>
              </a:ext>
            </a:extLst>
          </p:cNvPr>
          <p:cNvSpPr txBox="1"/>
          <p:nvPr/>
        </p:nvSpPr>
        <p:spPr>
          <a:xfrm>
            <a:off x="3733292" y="506058"/>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D</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4227550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02A92-3CF6-7AAF-510A-CCD0A86557C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64</a:t>
            </a:fld>
            <a:endParaRPr lang="en"/>
          </a:p>
        </p:txBody>
      </p:sp>
      <p:pic>
        <p:nvPicPr>
          <p:cNvPr id="3074" name="Picture 2" descr="City hall - Free buildings icons">
            <a:extLst>
              <a:ext uri="{FF2B5EF4-FFF2-40B4-BE49-F238E27FC236}">
                <a16:creationId xmlns:a16="http://schemas.microsoft.com/office/drawing/2014/main" id="{B53EC379-9707-7EFF-379F-2CA5362E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844" y="2126273"/>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411921E-8F4A-9802-8285-3970817876F7}"/>
              </a:ext>
            </a:extLst>
          </p:cNvPr>
          <p:cNvGrpSpPr/>
          <p:nvPr/>
        </p:nvGrpSpPr>
        <p:grpSpPr>
          <a:xfrm rot="19663694">
            <a:off x="2124929" y="1562839"/>
            <a:ext cx="1750365" cy="328399"/>
            <a:chOff x="2455619" y="2062381"/>
            <a:chExt cx="2432098" cy="456304"/>
          </a:xfrm>
        </p:grpSpPr>
        <p:pic>
          <p:nvPicPr>
            <p:cNvPr id="3078" name="Picture 6">
              <a:extLst>
                <a:ext uri="{FF2B5EF4-FFF2-40B4-BE49-F238E27FC236}">
                  <a16:creationId xmlns:a16="http://schemas.microsoft.com/office/drawing/2014/main" id="{C351B2C2-6789-DCE5-AE99-2C9BB292A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D2971A1-F448-7BD5-AF78-343F0E8A3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3F7C074-9135-6F25-2ABB-85D126D13DA1}"/>
              </a:ext>
            </a:extLst>
          </p:cNvPr>
          <p:cNvGrpSpPr/>
          <p:nvPr/>
        </p:nvGrpSpPr>
        <p:grpSpPr>
          <a:xfrm rot="209204">
            <a:off x="2445380" y="2695568"/>
            <a:ext cx="1750365" cy="328399"/>
            <a:chOff x="2455619" y="2062381"/>
            <a:chExt cx="2432098" cy="456304"/>
          </a:xfrm>
        </p:grpSpPr>
        <p:pic>
          <p:nvPicPr>
            <p:cNvPr id="10" name="Picture 6">
              <a:extLst>
                <a:ext uri="{FF2B5EF4-FFF2-40B4-BE49-F238E27FC236}">
                  <a16:creationId xmlns:a16="http://schemas.microsoft.com/office/drawing/2014/main" id="{618F9EBA-1175-4089-817B-F3F4C9787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D243AB-B374-9065-415C-101E48D89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25C3246F-16CA-1BA4-F210-0E3D00FAEBF3}"/>
              </a:ext>
            </a:extLst>
          </p:cNvPr>
          <p:cNvGrpSpPr/>
          <p:nvPr/>
        </p:nvGrpSpPr>
        <p:grpSpPr>
          <a:xfrm rot="1832316">
            <a:off x="2134485" y="3445584"/>
            <a:ext cx="1750365" cy="328399"/>
            <a:chOff x="2455619" y="2062381"/>
            <a:chExt cx="2432098" cy="456304"/>
          </a:xfrm>
        </p:grpSpPr>
        <p:pic>
          <p:nvPicPr>
            <p:cNvPr id="13" name="Picture 6">
              <a:extLst>
                <a:ext uri="{FF2B5EF4-FFF2-40B4-BE49-F238E27FC236}">
                  <a16:creationId xmlns:a16="http://schemas.microsoft.com/office/drawing/2014/main" id="{234FF570-B0CD-1265-E8C9-66A2E4D22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C8CF4E9-55A7-FC1F-DC97-775D63B3C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6C047865-8522-3A69-8F9D-1282ED097CC5}"/>
              </a:ext>
            </a:extLst>
          </p:cNvPr>
          <p:cNvGrpSpPr/>
          <p:nvPr/>
        </p:nvGrpSpPr>
        <p:grpSpPr>
          <a:xfrm>
            <a:off x="3696817" y="3867503"/>
            <a:ext cx="1750365" cy="328399"/>
            <a:chOff x="2455619" y="2062381"/>
            <a:chExt cx="2432098" cy="456304"/>
          </a:xfrm>
        </p:grpSpPr>
        <p:pic>
          <p:nvPicPr>
            <p:cNvPr id="16" name="Picture 6">
              <a:extLst>
                <a:ext uri="{FF2B5EF4-FFF2-40B4-BE49-F238E27FC236}">
                  <a16:creationId xmlns:a16="http://schemas.microsoft.com/office/drawing/2014/main" id="{8E8DCA35-3B4B-F3B1-9ECE-F559B6A20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60793B1-B333-43C9-2C05-2F8D456C0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4F5BE96B-451F-38A9-05F1-3BB413CFBE7F}"/>
              </a:ext>
            </a:extLst>
          </p:cNvPr>
          <p:cNvGrpSpPr/>
          <p:nvPr/>
        </p:nvGrpSpPr>
        <p:grpSpPr>
          <a:xfrm rot="19953414">
            <a:off x="5319771" y="3479179"/>
            <a:ext cx="1750365" cy="328399"/>
            <a:chOff x="2455619" y="2062381"/>
            <a:chExt cx="2432098" cy="456304"/>
          </a:xfrm>
        </p:grpSpPr>
        <p:pic>
          <p:nvPicPr>
            <p:cNvPr id="19" name="Picture 6">
              <a:extLst>
                <a:ext uri="{FF2B5EF4-FFF2-40B4-BE49-F238E27FC236}">
                  <a16:creationId xmlns:a16="http://schemas.microsoft.com/office/drawing/2014/main" id="{3D58F922-6B3C-8F63-4596-3E0BC95BA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7689560-F811-B3BD-DFB4-3F4C19853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City hall - Free buildings icons">
            <a:extLst>
              <a:ext uri="{FF2B5EF4-FFF2-40B4-BE49-F238E27FC236}">
                <a16:creationId xmlns:a16="http://schemas.microsoft.com/office/drawing/2014/main" id="{620CFA00-CDF8-B1C4-616D-12C10029D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428" y="2283733"/>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ity hall - Free buildings icons">
            <a:extLst>
              <a:ext uri="{FF2B5EF4-FFF2-40B4-BE49-F238E27FC236}">
                <a16:creationId xmlns:a16="http://schemas.microsoft.com/office/drawing/2014/main" id="{8138433F-BB5D-A42C-5812-2FE8D018D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55" y="2387678"/>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ity hall - Free buildings icons">
            <a:extLst>
              <a:ext uri="{FF2B5EF4-FFF2-40B4-BE49-F238E27FC236}">
                <a16:creationId xmlns:a16="http://schemas.microsoft.com/office/drawing/2014/main" id="{CA8E9EC6-C8C2-CC9B-25EA-69F65C18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678" y="597908"/>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B22F15CE-2D2B-01E1-12F2-B6ACF401D272}"/>
              </a:ext>
            </a:extLst>
          </p:cNvPr>
          <p:cNvGrpSpPr/>
          <p:nvPr/>
        </p:nvGrpSpPr>
        <p:grpSpPr>
          <a:xfrm rot="1832466">
            <a:off x="4886075" y="1669840"/>
            <a:ext cx="2466409" cy="328969"/>
            <a:chOff x="2455619" y="2062381"/>
            <a:chExt cx="3427026" cy="457096"/>
          </a:xfrm>
        </p:grpSpPr>
        <p:pic>
          <p:nvPicPr>
            <p:cNvPr id="25" name="Picture 6">
              <a:extLst>
                <a:ext uri="{FF2B5EF4-FFF2-40B4-BE49-F238E27FC236}">
                  <a16:creationId xmlns:a16="http://schemas.microsoft.com/office/drawing/2014/main" id="{0ADF40D0-DCF5-1250-69A5-9FAB1C3B2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B684FC5-08C7-DD20-C237-76AEC2C17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104AEB4-EAD5-CE02-1997-8F0F9D7F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595" y="2063174"/>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56A6C5D-1A6A-223D-3C9A-07E0BF5B1A29}"/>
              </a:ext>
            </a:extLst>
          </p:cNvPr>
          <p:cNvGrpSpPr/>
          <p:nvPr/>
        </p:nvGrpSpPr>
        <p:grpSpPr>
          <a:xfrm rot="21016932">
            <a:off x="5451193" y="2700589"/>
            <a:ext cx="1554939" cy="333644"/>
            <a:chOff x="2455619" y="2055093"/>
            <a:chExt cx="2160558" cy="463592"/>
          </a:xfrm>
        </p:grpSpPr>
        <p:pic>
          <p:nvPicPr>
            <p:cNvPr id="29" name="Picture 6">
              <a:extLst>
                <a:ext uri="{FF2B5EF4-FFF2-40B4-BE49-F238E27FC236}">
                  <a16:creationId xmlns:a16="http://schemas.microsoft.com/office/drawing/2014/main" id="{0DDC3159-6AD0-9533-F8E0-6860D8A2A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697AE4FB-C4AB-3896-0AE2-A60EE1432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127" y="2055093"/>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4204ABFD-4E36-5871-C5CE-595D0874E026}"/>
              </a:ext>
            </a:extLst>
          </p:cNvPr>
          <p:cNvGrpSpPr/>
          <p:nvPr/>
        </p:nvGrpSpPr>
        <p:grpSpPr>
          <a:xfrm rot="4828454">
            <a:off x="4133535" y="1827769"/>
            <a:ext cx="881757" cy="329205"/>
            <a:chOff x="2446484" y="2062382"/>
            <a:chExt cx="1225184" cy="457424"/>
          </a:xfrm>
        </p:grpSpPr>
        <p:pic>
          <p:nvPicPr>
            <p:cNvPr id="32" name="Picture 6">
              <a:extLst>
                <a:ext uri="{FF2B5EF4-FFF2-40B4-BE49-F238E27FC236}">
                  <a16:creationId xmlns:a16="http://schemas.microsoft.com/office/drawing/2014/main" id="{E8947375-CACB-5967-2FD9-FEBECCE15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55EDB6B3-CF67-3FDF-F64A-4B57D58F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484" y="2063502"/>
              <a:ext cx="1216051" cy="456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281BECDF-9B8A-1457-4900-CA4178E41608}"/>
              </a:ext>
            </a:extLst>
          </p:cNvPr>
          <p:cNvGrpSpPr/>
          <p:nvPr/>
        </p:nvGrpSpPr>
        <p:grpSpPr>
          <a:xfrm>
            <a:off x="3937790" y="3751206"/>
            <a:ext cx="1284503" cy="506365"/>
            <a:chOff x="3386559" y="3803952"/>
            <a:chExt cx="2478435" cy="977026"/>
          </a:xfrm>
        </p:grpSpPr>
        <p:pic>
          <p:nvPicPr>
            <p:cNvPr id="3080" name="Picture 8" descr="ERP rates and VEP hours reduced for June holidays, Singapore News - AsiaOne">
              <a:extLst>
                <a:ext uri="{FF2B5EF4-FFF2-40B4-BE49-F238E27FC236}">
                  <a16:creationId xmlns:a16="http://schemas.microsoft.com/office/drawing/2014/main" id="{94451B37-7E57-5F62-C0C3-5242162F35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928F06C4-7616-3CF1-65C0-56F3DF074745}"/>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$40</a:t>
              </a:r>
              <a:endParaRPr lang="en-SG" b="1" dirty="0"/>
            </a:p>
          </p:txBody>
        </p:sp>
      </p:grpSp>
      <p:grpSp>
        <p:nvGrpSpPr>
          <p:cNvPr id="37" name="Group 36">
            <a:extLst>
              <a:ext uri="{FF2B5EF4-FFF2-40B4-BE49-F238E27FC236}">
                <a16:creationId xmlns:a16="http://schemas.microsoft.com/office/drawing/2014/main" id="{05DD3CB2-CCC9-D212-3711-8C2062114DDA}"/>
              </a:ext>
            </a:extLst>
          </p:cNvPr>
          <p:cNvGrpSpPr/>
          <p:nvPr/>
        </p:nvGrpSpPr>
        <p:grpSpPr>
          <a:xfrm rot="182771">
            <a:off x="2792895" y="2347897"/>
            <a:ext cx="959182" cy="378120"/>
            <a:chOff x="3386559" y="3803952"/>
            <a:chExt cx="2478435" cy="977026"/>
          </a:xfrm>
        </p:grpSpPr>
        <p:pic>
          <p:nvPicPr>
            <p:cNvPr id="38" name="Picture 8" descr="ERP rates and VEP hours reduced for June holidays, Singapore News - AsiaOne">
              <a:extLst>
                <a:ext uri="{FF2B5EF4-FFF2-40B4-BE49-F238E27FC236}">
                  <a16:creationId xmlns:a16="http://schemas.microsoft.com/office/drawing/2014/main" id="{D5CCB476-88D8-2E9B-5E3F-2D5381DF62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A12AB800-2B42-8522-E7DE-D72DFA54177D}"/>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$5</a:t>
              </a:r>
              <a:endParaRPr lang="en-SG" sz="1100" b="1" dirty="0"/>
            </a:p>
          </p:txBody>
        </p:sp>
      </p:grpSp>
      <p:grpSp>
        <p:nvGrpSpPr>
          <p:cNvPr id="40" name="Group 39">
            <a:extLst>
              <a:ext uri="{FF2B5EF4-FFF2-40B4-BE49-F238E27FC236}">
                <a16:creationId xmlns:a16="http://schemas.microsoft.com/office/drawing/2014/main" id="{F449A9B6-FD85-AEEA-78D1-311A7DBC3B9F}"/>
              </a:ext>
            </a:extLst>
          </p:cNvPr>
          <p:cNvGrpSpPr/>
          <p:nvPr/>
        </p:nvGrpSpPr>
        <p:grpSpPr>
          <a:xfrm rot="21028953">
            <a:off x="5602795" y="2362479"/>
            <a:ext cx="959182" cy="378120"/>
            <a:chOff x="3386559" y="3803952"/>
            <a:chExt cx="2478435" cy="977026"/>
          </a:xfrm>
        </p:grpSpPr>
        <p:pic>
          <p:nvPicPr>
            <p:cNvPr id="41" name="Picture 8" descr="ERP rates and VEP hours reduced for June holidays, Singapore News - AsiaOne">
              <a:extLst>
                <a:ext uri="{FF2B5EF4-FFF2-40B4-BE49-F238E27FC236}">
                  <a16:creationId xmlns:a16="http://schemas.microsoft.com/office/drawing/2014/main" id="{0F64211E-45AE-AEB8-348D-6511CF4B55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D63FFF75-54DD-4D95-89DC-EFC36A3F968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$15</a:t>
              </a:r>
              <a:endParaRPr lang="en-SG" sz="1100" b="1" dirty="0"/>
            </a:p>
          </p:txBody>
        </p:sp>
      </p:grpSp>
      <p:grpSp>
        <p:nvGrpSpPr>
          <p:cNvPr id="43" name="Group 42">
            <a:extLst>
              <a:ext uri="{FF2B5EF4-FFF2-40B4-BE49-F238E27FC236}">
                <a16:creationId xmlns:a16="http://schemas.microsoft.com/office/drawing/2014/main" id="{76CCB1C7-5D1E-EFB2-0478-775242E60536}"/>
              </a:ext>
            </a:extLst>
          </p:cNvPr>
          <p:cNvGrpSpPr/>
          <p:nvPr/>
        </p:nvGrpSpPr>
        <p:grpSpPr>
          <a:xfrm rot="21028953">
            <a:off x="4095766" y="1800243"/>
            <a:ext cx="959182" cy="378120"/>
            <a:chOff x="3386559" y="3803952"/>
            <a:chExt cx="2478435" cy="977026"/>
          </a:xfrm>
        </p:grpSpPr>
        <p:pic>
          <p:nvPicPr>
            <p:cNvPr id="44" name="Picture 8" descr="ERP rates and VEP hours reduced for June holidays, Singapore News - AsiaOne">
              <a:extLst>
                <a:ext uri="{FF2B5EF4-FFF2-40B4-BE49-F238E27FC236}">
                  <a16:creationId xmlns:a16="http://schemas.microsoft.com/office/drawing/2014/main" id="{45ADEB9F-B3CE-5E59-12FC-4705B272A1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8B207D85-E241-C33E-A3AA-B26ED33E4193}"/>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$3</a:t>
              </a:r>
              <a:endParaRPr lang="en-SG" sz="1100" b="1" dirty="0"/>
            </a:p>
          </p:txBody>
        </p:sp>
      </p:grpSp>
      <p:grpSp>
        <p:nvGrpSpPr>
          <p:cNvPr id="46" name="Group 45">
            <a:extLst>
              <a:ext uri="{FF2B5EF4-FFF2-40B4-BE49-F238E27FC236}">
                <a16:creationId xmlns:a16="http://schemas.microsoft.com/office/drawing/2014/main" id="{D4B0F486-247A-2D0D-D6B5-3B7C40D99CE0}"/>
              </a:ext>
            </a:extLst>
          </p:cNvPr>
          <p:cNvGrpSpPr/>
          <p:nvPr/>
        </p:nvGrpSpPr>
        <p:grpSpPr>
          <a:xfrm rot="19764848">
            <a:off x="2351635" y="1249302"/>
            <a:ext cx="959182" cy="378120"/>
            <a:chOff x="3386559" y="3803952"/>
            <a:chExt cx="2478435" cy="977026"/>
          </a:xfrm>
        </p:grpSpPr>
        <p:pic>
          <p:nvPicPr>
            <p:cNvPr id="47" name="Picture 8" descr="ERP rates and VEP hours reduced for June holidays, Singapore News - AsiaOne">
              <a:extLst>
                <a:ext uri="{FF2B5EF4-FFF2-40B4-BE49-F238E27FC236}">
                  <a16:creationId xmlns:a16="http://schemas.microsoft.com/office/drawing/2014/main" id="{FE43F222-D9F0-4C2C-1F7C-B915BBB803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D7FFD365-70DB-CD45-1FA2-3ED574F9EEBB}"/>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$20</a:t>
              </a:r>
              <a:endParaRPr lang="en-SG" sz="1100" b="1" dirty="0"/>
            </a:p>
          </p:txBody>
        </p:sp>
      </p:grpSp>
      <p:grpSp>
        <p:nvGrpSpPr>
          <p:cNvPr id="49" name="Group 48">
            <a:extLst>
              <a:ext uri="{FF2B5EF4-FFF2-40B4-BE49-F238E27FC236}">
                <a16:creationId xmlns:a16="http://schemas.microsoft.com/office/drawing/2014/main" id="{4AA7D267-E91E-0A32-C70C-8D5B5F28C599}"/>
              </a:ext>
            </a:extLst>
          </p:cNvPr>
          <p:cNvGrpSpPr/>
          <p:nvPr/>
        </p:nvGrpSpPr>
        <p:grpSpPr>
          <a:xfrm rot="1828823">
            <a:off x="5933497" y="1419850"/>
            <a:ext cx="959182" cy="378120"/>
            <a:chOff x="3386559" y="3803952"/>
            <a:chExt cx="2478435" cy="977026"/>
          </a:xfrm>
        </p:grpSpPr>
        <p:pic>
          <p:nvPicPr>
            <p:cNvPr id="50" name="Picture 8" descr="ERP rates and VEP hours reduced for June holidays, Singapore News - AsiaOne">
              <a:extLst>
                <a:ext uri="{FF2B5EF4-FFF2-40B4-BE49-F238E27FC236}">
                  <a16:creationId xmlns:a16="http://schemas.microsoft.com/office/drawing/2014/main" id="{D9B56728-AC32-D73C-4141-A32762F2DA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BAA83BC-87A6-0F31-6F91-CE55F00C141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$10</a:t>
              </a:r>
              <a:endParaRPr lang="en-SG" sz="1100" b="1" dirty="0"/>
            </a:p>
          </p:txBody>
        </p:sp>
      </p:grpSp>
      <p:sp>
        <p:nvSpPr>
          <p:cNvPr id="3079" name="Rectangle 3078">
            <a:extLst>
              <a:ext uri="{FF2B5EF4-FFF2-40B4-BE49-F238E27FC236}">
                <a16:creationId xmlns:a16="http://schemas.microsoft.com/office/drawing/2014/main" id="{10F05F26-E875-89D5-59C9-8006E22C2087}"/>
              </a:ext>
            </a:extLst>
          </p:cNvPr>
          <p:cNvSpPr/>
          <p:nvPr/>
        </p:nvSpPr>
        <p:spPr>
          <a:xfrm>
            <a:off x="739140" y="304800"/>
            <a:ext cx="7733310" cy="4358423"/>
          </a:xfrm>
          <a:prstGeom prst="rect">
            <a:avLst/>
          </a:prstGeom>
          <a:solidFill>
            <a:srgbClr val="1E1E1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1084BB5B-9768-741C-6CE7-39CEAD66792C}"/>
              </a:ext>
            </a:extLst>
          </p:cNvPr>
          <p:cNvSpPr/>
          <p:nvPr/>
        </p:nvSpPr>
        <p:spPr>
          <a:xfrm>
            <a:off x="1408456" y="2322678"/>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8E9DB120-332B-73D4-6E4E-D0F81C544881}"/>
              </a:ext>
            </a:extLst>
          </p:cNvPr>
          <p:cNvSpPr/>
          <p:nvPr/>
        </p:nvSpPr>
        <p:spPr>
          <a:xfrm>
            <a:off x="4056752" y="754213"/>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3F4A05B1-FA9B-75B9-BBAC-95F4306FE9AD}"/>
              </a:ext>
            </a:extLst>
          </p:cNvPr>
          <p:cNvSpPr/>
          <p:nvPr/>
        </p:nvSpPr>
        <p:spPr>
          <a:xfrm>
            <a:off x="4498856" y="2535307"/>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a:extLst>
              <a:ext uri="{FF2B5EF4-FFF2-40B4-BE49-F238E27FC236}">
                <a16:creationId xmlns:a16="http://schemas.microsoft.com/office/drawing/2014/main" id="{2B759B8C-1935-33B5-CA05-D3A72A6AAFEF}"/>
              </a:ext>
            </a:extLst>
          </p:cNvPr>
          <p:cNvSpPr/>
          <p:nvPr/>
        </p:nvSpPr>
        <p:spPr>
          <a:xfrm>
            <a:off x="7203049" y="2421637"/>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Freeform: Shape 57">
            <a:extLst>
              <a:ext uri="{FF2B5EF4-FFF2-40B4-BE49-F238E27FC236}">
                <a16:creationId xmlns:a16="http://schemas.microsoft.com/office/drawing/2014/main" id="{389775C3-BD26-A8F0-11A8-AC119130B61D}"/>
              </a:ext>
            </a:extLst>
          </p:cNvPr>
          <p:cNvSpPr/>
          <p:nvPr/>
        </p:nvSpPr>
        <p:spPr>
          <a:xfrm>
            <a:off x="2026920" y="2971800"/>
            <a:ext cx="5273040" cy="1101639"/>
          </a:xfrm>
          <a:custGeom>
            <a:avLst/>
            <a:gdLst>
              <a:gd name="connsiteX0" fmla="*/ 0 w 5273040"/>
              <a:gd name="connsiteY0" fmla="*/ 0 h 1101639"/>
              <a:gd name="connsiteX1" fmla="*/ 1592580 w 5273040"/>
              <a:gd name="connsiteY1" fmla="*/ 922020 h 1101639"/>
              <a:gd name="connsiteX2" fmla="*/ 3436620 w 5273040"/>
              <a:gd name="connsiteY2" fmla="*/ 1028700 h 1101639"/>
              <a:gd name="connsiteX3" fmla="*/ 5273040 w 5273040"/>
              <a:gd name="connsiteY3" fmla="*/ 83820 h 1101639"/>
            </a:gdLst>
            <a:ahLst/>
            <a:cxnLst>
              <a:cxn ang="0">
                <a:pos x="connsiteX0" y="connsiteY0"/>
              </a:cxn>
              <a:cxn ang="0">
                <a:pos x="connsiteX1" y="connsiteY1"/>
              </a:cxn>
              <a:cxn ang="0">
                <a:pos x="connsiteX2" y="connsiteY2"/>
              </a:cxn>
              <a:cxn ang="0">
                <a:pos x="connsiteX3" y="connsiteY3"/>
              </a:cxn>
            </a:cxnLst>
            <a:rect l="l" t="t" r="r" b="b"/>
            <a:pathLst>
              <a:path w="5273040" h="1101639">
                <a:moveTo>
                  <a:pt x="0" y="0"/>
                </a:moveTo>
                <a:cubicBezTo>
                  <a:pt x="509905" y="375285"/>
                  <a:pt x="1019810" y="750570"/>
                  <a:pt x="1592580" y="922020"/>
                </a:cubicBezTo>
                <a:cubicBezTo>
                  <a:pt x="2165350" y="1093470"/>
                  <a:pt x="2823210" y="1168400"/>
                  <a:pt x="3436620" y="1028700"/>
                </a:cubicBezTo>
                <a:cubicBezTo>
                  <a:pt x="4050030" y="889000"/>
                  <a:pt x="4661535" y="486410"/>
                  <a:pt x="5273040" y="83820"/>
                </a:cubicBez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0" name="Straight Connector 59">
            <a:extLst>
              <a:ext uri="{FF2B5EF4-FFF2-40B4-BE49-F238E27FC236}">
                <a16:creationId xmlns:a16="http://schemas.microsoft.com/office/drawing/2014/main" id="{F6ACB59C-34A8-12BB-121D-DFB958A0D636}"/>
              </a:ext>
            </a:extLst>
          </p:cNvPr>
          <p:cNvCxnSpPr/>
          <p:nvPr/>
        </p:nvCxnSpPr>
        <p:spPr>
          <a:xfrm>
            <a:off x="2172451" y="2771760"/>
            <a:ext cx="2256661" cy="15560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A17344-566F-7287-D01C-8FB2A2A4285B}"/>
              </a:ext>
            </a:extLst>
          </p:cNvPr>
          <p:cNvCxnSpPr>
            <a:cxnSpLocks/>
            <a:endCxn id="21" idx="1"/>
          </p:cNvCxnSpPr>
          <p:nvPr/>
        </p:nvCxnSpPr>
        <p:spPr>
          <a:xfrm flipV="1">
            <a:off x="5335841" y="2729210"/>
            <a:ext cx="1762587" cy="21844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343BB7D-3492-CB8F-FF27-745BF3B482A9}"/>
              </a:ext>
            </a:extLst>
          </p:cNvPr>
          <p:cNvCxnSpPr>
            <a:cxnSpLocks/>
            <a:endCxn id="23" idx="1"/>
          </p:cNvCxnSpPr>
          <p:nvPr/>
        </p:nvCxnSpPr>
        <p:spPr>
          <a:xfrm flipV="1">
            <a:off x="2003517" y="1043385"/>
            <a:ext cx="1980161" cy="131030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3" name="Straight Connector 3072">
            <a:extLst>
              <a:ext uri="{FF2B5EF4-FFF2-40B4-BE49-F238E27FC236}">
                <a16:creationId xmlns:a16="http://schemas.microsoft.com/office/drawing/2014/main" id="{936F399A-1B4B-FD9E-7356-51E70DE35496}"/>
              </a:ext>
            </a:extLst>
          </p:cNvPr>
          <p:cNvCxnSpPr>
            <a:cxnSpLocks/>
          </p:cNvCxnSpPr>
          <p:nvPr/>
        </p:nvCxnSpPr>
        <p:spPr>
          <a:xfrm flipH="1" flipV="1">
            <a:off x="4866349" y="1085769"/>
            <a:ext cx="2398340" cy="141011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6" name="Straight Connector 3075">
            <a:extLst>
              <a:ext uri="{FF2B5EF4-FFF2-40B4-BE49-F238E27FC236}">
                <a16:creationId xmlns:a16="http://schemas.microsoft.com/office/drawing/2014/main" id="{DBA4082C-DD69-576B-9A3F-A8F8FB2B4E6D}"/>
              </a:ext>
            </a:extLst>
          </p:cNvPr>
          <p:cNvCxnSpPr>
            <a:cxnSpLocks/>
          </p:cNvCxnSpPr>
          <p:nvPr/>
        </p:nvCxnSpPr>
        <p:spPr>
          <a:xfrm flipH="1" flipV="1">
            <a:off x="4481491" y="1523075"/>
            <a:ext cx="185114" cy="104326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5FCF3C7-90A4-435F-1A79-D431142EDD06}"/>
              </a:ext>
            </a:extLst>
          </p:cNvPr>
          <p:cNvSpPr txBox="1"/>
          <p:nvPr/>
        </p:nvSpPr>
        <p:spPr>
          <a:xfrm>
            <a:off x="1517101" y="2491604"/>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A</a:t>
            </a:r>
            <a:endParaRPr lang="en-SG" sz="2000" dirty="0">
              <a:solidFill>
                <a:schemeClr val="bg1"/>
              </a:solidFill>
              <a:latin typeface="Montserrat SemiBold" pitchFamily="2" charset="0"/>
            </a:endParaRPr>
          </a:p>
        </p:txBody>
      </p:sp>
      <p:sp>
        <p:nvSpPr>
          <p:cNvPr id="53" name="TextBox 52">
            <a:extLst>
              <a:ext uri="{FF2B5EF4-FFF2-40B4-BE49-F238E27FC236}">
                <a16:creationId xmlns:a16="http://schemas.microsoft.com/office/drawing/2014/main" id="{77817428-9592-3C34-62CF-C9A4ABFB4B7B}"/>
              </a:ext>
            </a:extLst>
          </p:cNvPr>
          <p:cNvSpPr txBox="1"/>
          <p:nvPr/>
        </p:nvSpPr>
        <p:spPr>
          <a:xfrm>
            <a:off x="7321142" y="2612123"/>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B</a:t>
            </a:r>
            <a:endParaRPr lang="en-SG" sz="2000" dirty="0">
              <a:solidFill>
                <a:schemeClr val="bg1"/>
              </a:solidFill>
              <a:latin typeface="Montserrat SemiBold" pitchFamily="2" charset="0"/>
            </a:endParaRPr>
          </a:p>
        </p:txBody>
      </p:sp>
      <p:sp>
        <p:nvSpPr>
          <p:cNvPr id="54" name="TextBox 53">
            <a:extLst>
              <a:ext uri="{FF2B5EF4-FFF2-40B4-BE49-F238E27FC236}">
                <a16:creationId xmlns:a16="http://schemas.microsoft.com/office/drawing/2014/main" id="{F7A834EA-6DF9-9775-D0CD-A690D9EAC8C8}"/>
              </a:ext>
            </a:extLst>
          </p:cNvPr>
          <p:cNvSpPr txBox="1"/>
          <p:nvPr/>
        </p:nvSpPr>
        <p:spPr>
          <a:xfrm>
            <a:off x="4621237" y="2701290"/>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C</a:t>
            </a:r>
            <a:endParaRPr lang="en-SG" sz="2000" dirty="0">
              <a:solidFill>
                <a:schemeClr val="bg1"/>
              </a:solidFill>
              <a:latin typeface="Montserrat SemiBold" pitchFamily="2" charset="0"/>
            </a:endParaRPr>
          </a:p>
        </p:txBody>
      </p:sp>
      <p:sp>
        <p:nvSpPr>
          <p:cNvPr id="55" name="TextBox 54">
            <a:extLst>
              <a:ext uri="{FF2B5EF4-FFF2-40B4-BE49-F238E27FC236}">
                <a16:creationId xmlns:a16="http://schemas.microsoft.com/office/drawing/2014/main" id="{CA81FDCD-B54C-460E-9A71-8148D3437607}"/>
              </a:ext>
            </a:extLst>
          </p:cNvPr>
          <p:cNvSpPr txBox="1"/>
          <p:nvPr/>
        </p:nvSpPr>
        <p:spPr>
          <a:xfrm>
            <a:off x="4153653" y="903796"/>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D</a:t>
            </a:r>
            <a:endParaRPr lang="en-SG" sz="2000" dirty="0">
              <a:solidFill>
                <a:schemeClr val="bg1"/>
              </a:solidFill>
              <a:latin typeface="Montserrat SemiBold" pitchFamily="2" charset="0"/>
            </a:endParaRPr>
          </a:p>
        </p:txBody>
      </p:sp>
      <p:sp>
        <p:nvSpPr>
          <p:cNvPr id="3082" name="TextBox 3081">
            <a:extLst>
              <a:ext uri="{FF2B5EF4-FFF2-40B4-BE49-F238E27FC236}">
                <a16:creationId xmlns:a16="http://schemas.microsoft.com/office/drawing/2014/main" id="{275BA7C5-F8F8-6684-2CFF-79584DF6E207}"/>
              </a:ext>
            </a:extLst>
          </p:cNvPr>
          <p:cNvSpPr txBox="1"/>
          <p:nvPr/>
        </p:nvSpPr>
        <p:spPr>
          <a:xfrm>
            <a:off x="4519136" y="3579074"/>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40</a:t>
            </a:r>
            <a:endParaRPr lang="en-SG" sz="2000" dirty="0">
              <a:solidFill>
                <a:schemeClr val="bg1"/>
              </a:solidFill>
              <a:latin typeface="Montserrat SemiBold" pitchFamily="2" charset="0"/>
            </a:endParaRPr>
          </a:p>
        </p:txBody>
      </p:sp>
      <p:sp>
        <p:nvSpPr>
          <p:cNvPr id="3083" name="TextBox 3082">
            <a:extLst>
              <a:ext uri="{FF2B5EF4-FFF2-40B4-BE49-F238E27FC236}">
                <a16:creationId xmlns:a16="http://schemas.microsoft.com/office/drawing/2014/main" id="{B92F91F6-8EC1-A849-EC50-4DDE7F2B15CC}"/>
              </a:ext>
            </a:extLst>
          </p:cNvPr>
          <p:cNvSpPr txBox="1"/>
          <p:nvPr/>
        </p:nvSpPr>
        <p:spPr>
          <a:xfrm>
            <a:off x="3043724" y="2367571"/>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5</a:t>
            </a:r>
            <a:endParaRPr lang="en-SG" sz="2000" dirty="0">
              <a:solidFill>
                <a:schemeClr val="bg1"/>
              </a:solidFill>
              <a:latin typeface="Montserrat SemiBold" pitchFamily="2" charset="0"/>
            </a:endParaRPr>
          </a:p>
        </p:txBody>
      </p:sp>
      <p:sp>
        <p:nvSpPr>
          <p:cNvPr id="3084" name="TextBox 3083">
            <a:extLst>
              <a:ext uri="{FF2B5EF4-FFF2-40B4-BE49-F238E27FC236}">
                <a16:creationId xmlns:a16="http://schemas.microsoft.com/office/drawing/2014/main" id="{CD268695-45A7-EBC0-45B6-BB710963D5C6}"/>
              </a:ext>
            </a:extLst>
          </p:cNvPr>
          <p:cNvSpPr txBox="1"/>
          <p:nvPr/>
        </p:nvSpPr>
        <p:spPr>
          <a:xfrm>
            <a:off x="5824964" y="2403794"/>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15</a:t>
            </a:r>
            <a:endParaRPr lang="en-SG" sz="2000" dirty="0">
              <a:solidFill>
                <a:schemeClr val="bg1"/>
              </a:solidFill>
              <a:latin typeface="Montserrat SemiBold" pitchFamily="2" charset="0"/>
            </a:endParaRPr>
          </a:p>
        </p:txBody>
      </p:sp>
      <p:sp>
        <p:nvSpPr>
          <p:cNvPr id="3085" name="TextBox 3084">
            <a:extLst>
              <a:ext uri="{FF2B5EF4-FFF2-40B4-BE49-F238E27FC236}">
                <a16:creationId xmlns:a16="http://schemas.microsoft.com/office/drawing/2014/main" id="{20A21BA8-DDFB-215B-C580-F6609B623A4F}"/>
              </a:ext>
            </a:extLst>
          </p:cNvPr>
          <p:cNvSpPr txBox="1"/>
          <p:nvPr/>
        </p:nvSpPr>
        <p:spPr>
          <a:xfrm>
            <a:off x="4520377" y="1782707"/>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3</a:t>
            </a:r>
            <a:endParaRPr lang="en-SG" sz="2000" dirty="0">
              <a:solidFill>
                <a:schemeClr val="bg1"/>
              </a:solidFill>
              <a:latin typeface="Montserrat SemiBold" pitchFamily="2" charset="0"/>
            </a:endParaRPr>
          </a:p>
        </p:txBody>
      </p:sp>
      <p:sp>
        <p:nvSpPr>
          <p:cNvPr id="3086" name="TextBox 3085">
            <a:extLst>
              <a:ext uri="{FF2B5EF4-FFF2-40B4-BE49-F238E27FC236}">
                <a16:creationId xmlns:a16="http://schemas.microsoft.com/office/drawing/2014/main" id="{23044EA4-00E2-3975-EE30-5A2369DC0DC8}"/>
              </a:ext>
            </a:extLst>
          </p:cNvPr>
          <p:cNvSpPr txBox="1"/>
          <p:nvPr/>
        </p:nvSpPr>
        <p:spPr>
          <a:xfrm>
            <a:off x="6141727" y="1392717"/>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10</a:t>
            </a:r>
            <a:endParaRPr lang="en-SG" sz="2000" dirty="0">
              <a:solidFill>
                <a:schemeClr val="bg1"/>
              </a:solidFill>
              <a:latin typeface="Montserrat SemiBold" pitchFamily="2" charset="0"/>
            </a:endParaRPr>
          </a:p>
        </p:txBody>
      </p:sp>
      <p:sp>
        <p:nvSpPr>
          <p:cNvPr id="3087" name="TextBox 3086">
            <a:extLst>
              <a:ext uri="{FF2B5EF4-FFF2-40B4-BE49-F238E27FC236}">
                <a16:creationId xmlns:a16="http://schemas.microsoft.com/office/drawing/2014/main" id="{489C3D5C-12D6-CC3D-4062-8FB50F63207F}"/>
              </a:ext>
            </a:extLst>
          </p:cNvPr>
          <p:cNvSpPr txBox="1"/>
          <p:nvPr/>
        </p:nvSpPr>
        <p:spPr>
          <a:xfrm>
            <a:off x="2499074" y="1239030"/>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20</a:t>
            </a:r>
            <a:endParaRPr lang="en-SG" sz="2000" dirty="0">
              <a:solidFill>
                <a:schemeClr val="bg1"/>
              </a:solidFill>
              <a:latin typeface="Montserrat SemiBold" pitchFamily="2" charset="0"/>
            </a:endParaRPr>
          </a:p>
        </p:txBody>
      </p:sp>
      <p:sp>
        <p:nvSpPr>
          <p:cNvPr id="3089" name="Google Shape;203;p23">
            <a:extLst>
              <a:ext uri="{FF2B5EF4-FFF2-40B4-BE49-F238E27FC236}">
                <a16:creationId xmlns:a16="http://schemas.microsoft.com/office/drawing/2014/main" id="{6E37339C-FC27-E70C-6A1C-2DFFE26210D3}"/>
              </a:ext>
            </a:extLst>
          </p:cNvPr>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204;p23">
            <a:extLst>
              <a:ext uri="{FF2B5EF4-FFF2-40B4-BE49-F238E27FC236}">
                <a16:creationId xmlns:a16="http://schemas.microsoft.com/office/drawing/2014/main" id="{E3FB8690-CA17-77E3-8DF1-32C66D302180}"/>
              </a:ext>
            </a:extLst>
          </p:cNvPr>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205;p23">
            <a:extLst>
              <a:ext uri="{FF2B5EF4-FFF2-40B4-BE49-F238E27FC236}">
                <a16:creationId xmlns:a16="http://schemas.microsoft.com/office/drawing/2014/main" id="{9F95C8F8-4404-BBAA-8390-BD628276437E}"/>
              </a:ext>
            </a:extLst>
          </p:cNvPr>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TextBox 3091">
            <a:extLst>
              <a:ext uri="{FF2B5EF4-FFF2-40B4-BE49-F238E27FC236}">
                <a16:creationId xmlns:a16="http://schemas.microsoft.com/office/drawing/2014/main" id="{A975BECF-F698-DD6D-246D-426200DED681}"/>
              </a:ext>
            </a:extLst>
          </p:cNvPr>
          <p:cNvSpPr txBox="1"/>
          <p:nvPr/>
        </p:nvSpPr>
        <p:spPr>
          <a:xfrm>
            <a:off x="607530" y="495482"/>
            <a:ext cx="3454981" cy="646331"/>
          </a:xfrm>
          <a:prstGeom prst="rect">
            <a:avLst/>
          </a:prstGeom>
          <a:noFill/>
        </p:spPr>
        <p:txBody>
          <a:bodyPr wrap="square" rtlCol="0">
            <a:spAutoFit/>
          </a:bodyPr>
          <a:lstStyle/>
          <a:p>
            <a:r>
              <a:rPr lang="en-US" sz="1800" dirty="0">
                <a:solidFill>
                  <a:schemeClr val="bg1"/>
                </a:solidFill>
                <a:latin typeface="Montserrat SemiBold" pitchFamily="2" charset="0"/>
              </a:rPr>
              <a:t>City = Node, Road = Edge</a:t>
            </a:r>
          </a:p>
          <a:p>
            <a:r>
              <a:rPr lang="en-US" sz="1800" dirty="0">
                <a:solidFill>
                  <a:schemeClr val="bg1"/>
                </a:solidFill>
                <a:latin typeface="Montserrat SemiBold" pitchFamily="2" charset="0"/>
              </a:rPr>
              <a:t>Edge weight = toll</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814886097"/>
      </p:ext>
    </p:extLst>
  </p:cSld>
  <p:clrMapOvr>
    <a:masterClrMapping/>
  </p:clrMapOvr>
  <mc:AlternateContent xmlns:mc="http://schemas.openxmlformats.org/markup-compatibility/2006" xmlns:p14="http://schemas.microsoft.com/office/powerpoint/2010/main">
    <mc:Choice Requires="p14">
      <p:transition spd="slow" p14:dur="500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92"/>
                                        </p:tgtEl>
                                        <p:attrNameLst>
                                          <p:attrName>style.visibility</p:attrName>
                                        </p:attrNameLst>
                                      </p:cBhvr>
                                      <p:to>
                                        <p:strVal val="visible"/>
                                      </p:to>
                                    </p:set>
                                    <p:animEffect transition="in" filter="fade">
                                      <p:cBhvr>
                                        <p:cTn id="7" dur="500"/>
                                        <p:tgtEl>
                                          <p:spTgt spid="3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02A92-3CF6-7AAF-510A-CCD0A86557C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65</a:t>
            </a:fld>
            <a:endParaRPr lang="en"/>
          </a:p>
        </p:txBody>
      </p:sp>
      <p:pic>
        <p:nvPicPr>
          <p:cNvPr id="3074" name="Picture 2" descr="City hall - Free buildings icons">
            <a:extLst>
              <a:ext uri="{FF2B5EF4-FFF2-40B4-BE49-F238E27FC236}">
                <a16:creationId xmlns:a16="http://schemas.microsoft.com/office/drawing/2014/main" id="{B53EC379-9707-7EFF-379F-2CA5362E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844" y="2126273"/>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411921E-8F4A-9802-8285-3970817876F7}"/>
              </a:ext>
            </a:extLst>
          </p:cNvPr>
          <p:cNvGrpSpPr/>
          <p:nvPr/>
        </p:nvGrpSpPr>
        <p:grpSpPr>
          <a:xfrm rot="19663694">
            <a:off x="2124929" y="1562839"/>
            <a:ext cx="1750365" cy="328399"/>
            <a:chOff x="2455619" y="2062381"/>
            <a:chExt cx="2432098" cy="456304"/>
          </a:xfrm>
        </p:grpSpPr>
        <p:pic>
          <p:nvPicPr>
            <p:cNvPr id="3078" name="Picture 6">
              <a:extLst>
                <a:ext uri="{FF2B5EF4-FFF2-40B4-BE49-F238E27FC236}">
                  <a16:creationId xmlns:a16="http://schemas.microsoft.com/office/drawing/2014/main" id="{C351B2C2-6789-DCE5-AE99-2C9BB292A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D2971A1-F448-7BD5-AF78-343F0E8A3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3F7C074-9135-6F25-2ABB-85D126D13DA1}"/>
              </a:ext>
            </a:extLst>
          </p:cNvPr>
          <p:cNvGrpSpPr/>
          <p:nvPr/>
        </p:nvGrpSpPr>
        <p:grpSpPr>
          <a:xfrm rot="209204">
            <a:off x="2445380" y="2695568"/>
            <a:ext cx="1750365" cy="328399"/>
            <a:chOff x="2455619" y="2062381"/>
            <a:chExt cx="2432098" cy="456304"/>
          </a:xfrm>
        </p:grpSpPr>
        <p:pic>
          <p:nvPicPr>
            <p:cNvPr id="10" name="Picture 6">
              <a:extLst>
                <a:ext uri="{FF2B5EF4-FFF2-40B4-BE49-F238E27FC236}">
                  <a16:creationId xmlns:a16="http://schemas.microsoft.com/office/drawing/2014/main" id="{618F9EBA-1175-4089-817B-F3F4C9787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D243AB-B374-9065-415C-101E48D89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25C3246F-16CA-1BA4-F210-0E3D00FAEBF3}"/>
              </a:ext>
            </a:extLst>
          </p:cNvPr>
          <p:cNvGrpSpPr/>
          <p:nvPr/>
        </p:nvGrpSpPr>
        <p:grpSpPr>
          <a:xfrm rot="1832316">
            <a:off x="2134485" y="3445584"/>
            <a:ext cx="1750365" cy="328399"/>
            <a:chOff x="2455619" y="2062381"/>
            <a:chExt cx="2432098" cy="456304"/>
          </a:xfrm>
        </p:grpSpPr>
        <p:pic>
          <p:nvPicPr>
            <p:cNvPr id="13" name="Picture 6">
              <a:extLst>
                <a:ext uri="{FF2B5EF4-FFF2-40B4-BE49-F238E27FC236}">
                  <a16:creationId xmlns:a16="http://schemas.microsoft.com/office/drawing/2014/main" id="{234FF570-B0CD-1265-E8C9-66A2E4D22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C8CF4E9-55A7-FC1F-DC97-775D63B3C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6C047865-8522-3A69-8F9D-1282ED097CC5}"/>
              </a:ext>
            </a:extLst>
          </p:cNvPr>
          <p:cNvGrpSpPr/>
          <p:nvPr/>
        </p:nvGrpSpPr>
        <p:grpSpPr>
          <a:xfrm>
            <a:off x="3696817" y="3867503"/>
            <a:ext cx="1750365" cy="328399"/>
            <a:chOff x="2455619" y="2062381"/>
            <a:chExt cx="2432098" cy="456304"/>
          </a:xfrm>
        </p:grpSpPr>
        <p:pic>
          <p:nvPicPr>
            <p:cNvPr id="16" name="Picture 6">
              <a:extLst>
                <a:ext uri="{FF2B5EF4-FFF2-40B4-BE49-F238E27FC236}">
                  <a16:creationId xmlns:a16="http://schemas.microsoft.com/office/drawing/2014/main" id="{8E8DCA35-3B4B-F3B1-9ECE-F559B6A20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60793B1-B333-43C9-2C05-2F8D456C0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4F5BE96B-451F-38A9-05F1-3BB413CFBE7F}"/>
              </a:ext>
            </a:extLst>
          </p:cNvPr>
          <p:cNvGrpSpPr/>
          <p:nvPr/>
        </p:nvGrpSpPr>
        <p:grpSpPr>
          <a:xfrm rot="19953414">
            <a:off x="5319771" y="3479179"/>
            <a:ext cx="1750365" cy="328399"/>
            <a:chOff x="2455619" y="2062381"/>
            <a:chExt cx="2432098" cy="456304"/>
          </a:xfrm>
        </p:grpSpPr>
        <p:pic>
          <p:nvPicPr>
            <p:cNvPr id="19" name="Picture 6">
              <a:extLst>
                <a:ext uri="{FF2B5EF4-FFF2-40B4-BE49-F238E27FC236}">
                  <a16:creationId xmlns:a16="http://schemas.microsoft.com/office/drawing/2014/main" id="{3D58F922-6B3C-8F63-4596-3E0BC95BA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7689560-F811-B3BD-DFB4-3F4C19853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City hall - Free buildings icons">
            <a:extLst>
              <a:ext uri="{FF2B5EF4-FFF2-40B4-BE49-F238E27FC236}">
                <a16:creationId xmlns:a16="http://schemas.microsoft.com/office/drawing/2014/main" id="{620CFA00-CDF8-B1C4-616D-12C10029D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428" y="2283733"/>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ity hall - Free buildings icons">
            <a:extLst>
              <a:ext uri="{FF2B5EF4-FFF2-40B4-BE49-F238E27FC236}">
                <a16:creationId xmlns:a16="http://schemas.microsoft.com/office/drawing/2014/main" id="{8138433F-BB5D-A42C-5812-2FE8D018D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55" y="2387678"/>
            <a:ext cx="890953" cy="8909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ity hall - Free buildings icons">
            <a:extLst>
              <a:ext uri="{FF2B5EF4-FFF2-40B4-BE49-F238E27FC236}">
                <a16:creationId xmlns:a16="http://schemas.microsoft.com/office/drawing/2014/main" id="{CA8E9EC6-C8C2-CC9B-25EA-69F65C18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678" y="597908"/>
            <a:ext cx="890953" cy="89095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B22F15CE-2D2B-01E1-12F2-B6ACF401D272}"/>
              </a:ext>
            </a:extLst>
          </p:cNvPr>
          <p:cNvGrpSpPr/>
          <p:nvPr/>
        </p:nvGrpSpPr>
        <p:grpSpPr>
          <a:xfrm rot="1832466">
            <a:off x="4886075" y="1669840"/>
            <a:ext cx="2466409" cy="328969"/>
            <a:chOff x="2455619" y="2062381"/>
            <a:chExt cx="3427026" cy="457096"/>
          </a:xfrm>
        </p:grpSpPr>
        <p:pic>
          <p:nvPicPr>
            <p:cNvPr id="25" name="Picture 6">
              <a:extLst>
                <a:ext uri="{FF2B5EF4-FFF2-40B4-BE49-F238E27FC236}">
                  <a16:creationId xmlns:a16="http://schemas.microsoft.com/office/drawing/2014/main" id="{0ADF40D0-DCF5-1250-69A5-9FAB1C3B2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B684FC5-08C7-DD20-C237-76AEC2C17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668" y="2062381"/>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104AEB4-EAD5-CE02-1997-8F0F9D7FC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595" y="2063174"/>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256A6C5D-1A6A-223D-3C9A-07E0BF5B1A29}"/>
              </a:ext>
            </a:extLst>
          </p:cNvPr>
          <p:cNvGrpSpPr/>
          <p:nvPr/>
        </p:nvGrpSpPr>
        <p:grpSpPr>
          <a:xfrm rot="21016932">
            <a:off x="5451193" y="2700589"/>
            <a:ext cx="1554939" cy="333644"/>
            <a:chOff x="2455619" y="2055093"/>
            <a:chExt cx="2160558" cy="463592"/>
          </a:xfrm>
        </p:grpSpPr>
        <p:pic>
          <p:nvPicPr>
            <p:cNvPr id="29" name="Picture 6">
              <a:extLst>
                <a:ext uri="{FF2B5EF4-FFF2-40B4-BE49-F238E27FC236}">
                  <a16:creationId xmlns:a16="http://schemas.microsoft.com/office/drawing/2014/main" id="{0DDC3159-6AD0-9533-F8E0-6860D8A2A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697AE4FB-C4AB-3896-0AE2-A60EE1432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127" y="2055093"/>
              <a:ext cx="1216050" cy="4563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4204ABFD-4E36-5871-C5CE-595D0874E026}"/>
              </a:ext>
            </a:extLst>
          </p:cNvPr>
          <p:cNvGrpSpPr/>
          <p:nvPr/>
        </p:nvGrpSpPr>
        <p:grpSpPr>
          <a:xfrm rot="4828454">
            <a:off x="4133535" y="1827769"/>
            <a:ext cx="881757" cy="329205"/>
            <a:chOff x="2446484" y="2062382"/>
            <a:chExt cx="1225184" cy="457424"/>
          </a:xfrm>
        </p:grpSpPr>
        <p:pic>
          <p:nvPicPr>
            <p:cNvPr id="32" name="Picture 6">
              <a:extLst>
                <a:ext uri="{FF2B5EF4-FFF2-40B4-BE49-F238E27FC236}">
                  <a16:creationId xmlns:a16="http://schemas.microsoft.com/office/drawing/2014/main" id="{E8947375-CACB-5967-2FD9-FEBECCE15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619" y="2062382"/>
              <a:ext cx="1216049" cy="4563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55EDB6B3-CF67-3FDF-F64A-4B57D58F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484" y="2063502"/>
              <a:ext cx="1216051" cy="456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281BECDF-9B8A-1457-4900-CA4178E41608}"/>
              </a:ext>
            </a:extLst>
          </p:cNvPr>
          <p:cNvGrpSpPr/>
          <p:nvPr/>
        </p:nvGrpSpPr>
        <p:grpSpPr>
          <a:xfrm>
            <a:off x="3937790" y="3751206"/>
            <a:ext cx="1284503" cy="506365"/>
            <a:chOff x="3386559" y="3803952"/>
            <a:chExt cx="2478435" cy="977026"/>
          </a:xfrm>
        </p:grpSpPr>
        <p:pic>
          <p:nvPicPr>
            <p:cNvPr id="3080" name="Picture 8" descr="ERP rates and VEP hours reduced for June holidays, Singapore News - AsiaOne">
              <a:extLst>
                <a:ext uri="{FF2B5EF4-FFF2-40B4-BE49-F238E27FC236}">
                  <a16:creationId xmlns:a16="http://schemas.microsoft.com/office/drawing/2014/main" id="{94451B37-7E57-5F62-C0C3-5242162F35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928F06C4-7616-3CF1-65C0-56F3DF074745}"/>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$40</a:t>
              </a:r>
              <a:endParaRPr lang="en-SG" b="1" dirty="0"/>
            </a:p>
          </p:txBody>
        </p:sp>
      </p:grpSp>
      <p:grpSp>
        <p:nvGrpSpPr>
          <p:cNvPr id="37" name="Group 36">
            <a:extLst>
              <a:ext uri="{FF2B5EF4-FFF2-40B4-BE49-F238E27FC236}">
                <a16:creationId xmlns:a16="http://schemas.microsoft.com/office/drawing/2014/main" id="{05DD3CB2-CCC9-D212-3711-8C2062114DDA}"/>
              </a:ext>
            </a:extLst>
          </p:cNvPr>
          <p:cNvGrpSpPr/>
          <p:nvPr/>
        </p:nvGrpSpPr>
        <p:grpSpPr>
          <a:xfrm rot="182771">
            <a:off x="2792895" y="2347897"/>
            <a:ext cx="959182" cy="378120"/>
            <a:chOff x="3386559" y="3803952"/>
            <a:chExt cx="2478435" cy="977026"/>
          </a:xfrm>
        </p:grpSpPr>
        <p:pic>
          <p:nvPicPr>
            <p:cNvPr id="38" name="Picture 8" descr="ERP rates and VEP hours reduced for June holidays, Singapore News - AsiaOne">
              <a:extLst>
                <a:ext uri="{FF2B5EF4-FFF2-40B4-BE49-F238E27FC236}">
                  <a16:creationId xmlns:a16="http://schemas.microsoft.com/office/drawing/2014/main" id="{D5CCB476-88D8-2E9B-5E3F-2D5381DF629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A12AB800-2B42-8522-E7DE-D72DFA54177D}"/>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$5</a:t>
              </a:r>
              <a:endParaRPr lang="en-SG" sz="1100" b="1" dirty="0"/>
            </a:p>
          </p:txBody>
        </p:sp>
      </p:grpSp>
      <p:grpSp>
        <p:nvGrpSpPr>
          <p:cNvPr id="40" name="Group 39">
            <a:extLst>
              <a:ext uri="{FF2B5EF4-FFF2-40B4-BE49-F238E27FC236}">
                <a16:creationId xmlns:a16="http://schemas.microsoft.com/office/drawing/2014/main" id="{F449A9B6-FD85-AEEA-78D1-311A7DBC3B9F}"/>
              </a:ext>
            </a:extLst>
          </p:cNvPr>
          <p:cNvGrpSpPr/>
          <p:nvPr/>
        </p:nvGrpSpPr>
        <p:grpSpPr>
          <a:xfrm rot="21028953">
            <a:off x="5602795" y="2362479"/>
            <a:ext cx="959182" cy="378120"/>
            <a:chOff x="3386559" y="3803952"/>
            <a:chExt cx="2478435" cy="977026"/>
          </a:xfrm>
        </p:grpSpPr>
        <p:pic>
          <p:nvPicPr>
            <p:cNvPr id="41" name="Picture 8" descr="ERP rates and VEP hours reduced for June holidays, Singapore News - AsiaOne">
              <a:extLst>
                <a:ext uri="{FF2B5EF4-FFF2-40B4-BE49-F238E27FC236}">
                  <a16:creationId xmlns:a16="http://schemas.microsoft.com/office/drawing/2014/main" id="{0F64211E-45AE-AEB8-348D-6511CF4B55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D63FFF75-54DD-4D95-89DC-EFC36A3F968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$15</a:t>
              </a:r>
              <a:endParaRPr lang="en-SG" sz="1100" b="1" dirty="0"/>
            </a:p>
          </p:txBody>
        </p:sp>
      </p:grpSp>
      <p:grpSp>
        <p:nvGrpSpPr>
          <p:cNvPr id="43" name="Group 42">
            <a:extLst>
              <a:ext uri="{FF2B5EF4-FFF2-40B4-BE49-F238E27FC236}">
                <a16:creationId xmlns:a16="http://schemas.microsoft.com/office/drawing/2014/main" id="{76CCB1C7-5D1E-EFB2-0478-775242E60536}"/>
              </a:ext>
            </a:extLst>
          </p:cNvPr>
          <p:cNvGrpSpPr/>
          <p:nvPr/>
        </p:nvGrpSpPr>
        <p:grpSpPr>
          <a:xfrm rot="21028953">
            <a:off x="4095766" y="1800243"/>
            <a:ext cx="959182" cy="378120"/>
            <a:chOff x="3386559" y="3803952"/>
            <a:chExt cx="2478435" cy="977026"/>
          </a:xfrm>
        </p:grpSpPr>
        <p:pic>
          <p:nvPicPr>
            <p:cNvPr id="44" name="Picture 8" descr="ERP rates and VEP hours reduced for June holidays, Singapore News - AsiaOne">
              <a:extLst>
                <a:ext uri="{FF2B5EF4-FFF2-40B4-BE49-F238E27FC236}">
                  <a16:creationId xmlns:a16="http://schemas.microsoft.com/office/drawing/2014/main" id="{45ADEB9F-B3CE-5E59-12FC-4705B272A1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8B207D85-E241-C33E-A3AA-B26ED33E4193}"/>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$3</a:t>
              </a:r>
              <a:endParaRPr lang="en-SG" sz="1100" b="1" dirty="0"/>
            </a:p>
          </p:txBody>
        </p:sp>
      </p:grpSp>
      <p:grpSp>
        <p:nvGrpSpPr>
          <p:cNvPr id="46" name="Group 45">
            <a:extLst>
              <a:ext uri="{FF2B5EF4-FFF2-40B4-BE49-F238E27FC236}">
                <a16:creationId xmlns:a16="http://schemas.microsoft.com/office/drawing/2014/main" id="{D4B0F486-247A-2D0D-D6B5-3B7C40D99CE0}"/>
              </a:ext>
            </a:extLst>
          </p:cNvPr>
          <p:cNvGrpSpPr/>
          <p:nvPr/>
        </p:nvGrpSpPr>
        <p:grpSpPr>
          <a:xfrm rot="19764848">
            <a:off x="2351635" y="1249302"/>
            <a:ext cx="959182" cy="378120"/>
            <a:chOff x="3386559" y="3803952"/>
            <a:chExt cx="2478435" cy="977026"/>
          </a:xfrm>
        </p:grpSpPr>
        <p:pic>
          <p:nvPicPr>
            <p:cNvPr id="47" name="Picture 8" descr="ERP rates and VEP hours reduced for June holidays, Singapore News - AsiaOne">
              <a:extLst>
                <a:ext uri="{FF2B5EF4-FFF2-40B4-BE49-F238E27FC236}">
                  <a16:creationId xmlns:a16="http://schemas.microsoft.com/office/drawing/2014/main" id="{FE43F222-D9F0-4C2C-1F7C-B915BBB803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D7FFD365-70DB-CD45-1FA2-3ED574F9EEBB}"/>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$20</a:t>
              </a:r>
              <a:endParaRPr lang="en-SG" sz="1100" b="1" dirty="0"/>
            </a:p>
          </p:txBody>
        </p:sp>
      </p:grpSp>
      <p:grpSp>
        <p:nvGrpSpPr>
          <p:cNvPr id="49" name="Group 48">
            <a:extLst>
              <a:ext uri="{FF2B5EF4-FFF2-40B4-BE49-F238E27FC236}">
                <a16:creationId xmlns:a16="http://schemas.microsoft.com/office/drawing/2014/main" id="{4AA7D267-E91E-0A32-C70C-8D5B5F28C599}"/>
              </a:ext>
            </a:extLst>
          </p:cNvPr>
          <p:cNvGrpSpPr/>
          <p:nvPr/>
        </p:nvGrpSpPr>
        <p:grpSpPr>
          <a:xfrm rot="1828823">
            <a:off x="5933497" y="1419850"/>
            <a:ext cx="959182" cy="378120"/>
            <a:chOff x="3386559" y="3803952"/>
            <a:chExt cx="2478435" cy="977026"/>
          </a:xfrm>
        </p:grpSpPr>
        <p:pic>
          <p:nvPicPr>
            <p:cNvPr id="50" name="Picture 8" descr="ERP rates and VEP hours reduced for June holidays, Singapore News - AsiaOne">
              <a:extLst>
                <a:ext uri="{FF2B5EF4-FFF2-40B4-BE49-F238E27FC236}">
                  <a16:creationId xmlns:a16="http://schemas.microsoft.com/office/drawing/2014/main" id="{D9B56728-AC32-D73C-4141-A32762F2DA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30" t="1772" r="23727" b="62225"/>
            <a:stretch/>
          </p:blipFill>
          <p:spPr bwMode="auto">
            <a:xfrm>
              <a:off x="3386559" y="3803952"/>
              <a:ext cx="2478435" cy="977026"/>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8BAA83BC-87A6-0F31-6F91-CE55F00C141F}"/>
                </a:ext>
              </a:extLst>
            </p:cNvPr>
            <p:cNvSpPr/>
            <p:nvPr/>
          </p:nvSpPr>
          <p:spPr>
            <a:xfrm>
              <a:off x="3476625" y="4394835"/>
              <a:ext cx="2346960" cy="281940"/>
            </a:xfrm>
            <a:prstGeom prst="rect">
              <a:avLst/>
            </a:prstGeom>
            <a:solidFill>
              <a:srgbClr val="0202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$10</a:t>
              </a:r>
              <a:endParaRPr lang="en-SG" sz="1100" b="1" dirty="0"/>
            </a:p>
          </p:txBody>
        </p:sp>
      </p:grpSp>
      <p:sp>
        <p:nvSpPr>
          <p:cNvPr id="3079" name="Rectangle 3078">
            <a:extLst>
              <a:ext uri="{FF2B5EF4-FFF2-40B4-BE49-F238E27FC236}">
                <a16:creationId xmlns:a16="http://schemas.microsoft.com/office/drawing/2014/main" id="{10F05F26-E875-89D5-59C9-8006E22C2087}"/>
              </a:ext>
            </a:extLst>
          </p:cNvPr>
          <p:cNvSpPr/>
          <p:nvPr/>
        </p:nvSpPr>
        <p:spPr>
          <a:xfrm>
            <a:off x="739140" y="304800"/>
            <a:ext cx="7733310" cy="4358423"/>
          </a:xfrm>
          <a:prstGeom prst="rect">
            <a:avLst/>
          </a:prstGeom>
          <a:solidFill>
            <a:srgbClr val="1E1E1E">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a:extLst>
              <a:ext uri="{FF2B5EF4-FFF2-40B4-BE49-F238E27FC236}">
                <a16:creationId xmlns:a16="http://schemas.microsoft.com/office/drawing/2014/main" id="{1084BB5B-9768-741C-6CE7-39CEAD66792C}"/>
              </a:ext>
            </a:extLst>
          </p:cNvPr>
          <p:cNvSpPr/>
          <p:nvPr/>
        </p:nvSpPr>
        <p:spPr>
          <a:xfrm>
            <a:off x="1408456" y="2322678"/>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8E9DB120-332B-73D4-6E4E-D0F81C544881}"/>
              </a:ext>
            </a:extLst>
          </p:cNvPr>
          <p:cNvSpPr/>
          <p:nvPr/>
        </p:nvSpPr>
        <p:spPr>
          <a:xfrm>
            <a:off x="4056752" y="754213"/>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3F4A05B1-FA9B-75B9-BBAC-95F4306FE9AD}"/>
              </a:ext>
            </a:extLst>
          </p:cNvPr>
          <p:cNvSpPr/>
          <p:nvPr/>
        </p:nvSpPr>
        <p:spPr>
          <a:xfrm>
            <a:off x="4498856" y="2535307"/>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Oval 33">
            <a:extLst>
              <a:ext uri="{FF2B5EF4-FFF2-40B4-BE49-F238E27FC236}">
                <a16:creationId xmlns:a16="http://schemas.microsoft.com/office/drawing/2014/main" id="{2B759B8C-1935-33B5-CA05-D3A72A6AAFEF}"/>
              </a:ext>
            </a:extLst>
          </p:cNvPr>
          <p:cNvSpPr/>
          <p:nvPr/>
        </p:nvSpPr>
        <p:spPr>
          <a:xfrm>
            <a:off x="7203049" y="2421637"/>
            <a:ext cx="744721" cy="7447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Freeform: Shape 57">
            <a:extLst>
              <a:ext uri="{FF2B5EF4-FFF2-40B4-BE49-F238E27FC236}">
                <a16:creationId xmlns:a16="http://schemas.microsoft.com/office/drawing/2014/main" id="{389775C3-BD26-A8F0-11A8-AC119130B61D}"/>
              </a:ext>
            </a:extLst>
          </p:cNvPr>
          <p:cNvSpPr/>
          <p:nvPr/>
        </p:nvSpPr>
        <p:spPr>
          <a:xfrm>
            <a:off x="2026920" y="2971800"/>
            <a:ext cx="5273040" cy="1101639"/>
          </a:xfrm>
          <a:custGeom>
            <a:avLst/>
            <a:gdLst>
              <a:gd name="connsiteX0" fmla="*/ 0 w 5273040"/>
              <a:gd name="connsiteY0" fmla="*/ 0 h 1101639"/>
              <a:gd name="connsiteX1" fmla="*/ 1592580 w 5273040"/>
              <a:gd name="connsiteY1" fmla="*/ 922020 h 1101639"/>
              <a:gd name="connsiteX2" fmla="*/ 3436620 w 5273040"/>
              <a:gd name="connsiteY2" fmla="*/ 1028700 h 1101639"/>
              <a:gd name="connsiteX3" fmla="*/ 5273040 w 5273040"/>
              <a:gd name="connsiteY3" fmla="*/ 83820 h 1101639"/>
            </a:gdLst>
            <a:ahLst/>
            <a:cxnLst>
              <a:cxn ang="0">
                <a:pos x="connsiteX0" y="connsiteY0"/>
              </a:cxn>
              <a:cxn ang="0">
                <a:pos x="connsiteX1" y="connsiteY1"/>
              </a:cxn>
              <a:cxn ang="0">
                <a:pos x="connsiteX2" y="connsiteY2"/>
              </a:cxn>
              <a:cxn ang="0">
                <a:pos x="connsiteX3" y="connsiteY3"/>
              </a:cxn>
            </a:cxnLst>
            <a:rect l="l" t="t" r="r" b="b"/>
            <a:pathLst>
              <a:path w="5273040" h="1101639">
                <a:moveTo>
                  <a:pt x="0" y="0"/>
                </a:moveTo>
                <a:cubicBezTo>
                  <a:pt x="509905" y="375285"/>
                  <a:pt x="1019810" y="750570"/>
                  <a:pt x="1592580" y="922020"/>
                </a:cubicBezTo>
                <a:cubicBezTo>
                  <a:pt x="2165350" y="1093470"/>
                  <a:pt x="2823210" y="1168400"/>
                  <a:pt x="3436620" y="1028700"/>
                </a:cubicBezTo>
                <a:cubicBezTo>
                  <a:pt x="4050030" y="889000"/>
                  <a:pt x="4661535" y="486410"/>
                  <a:pt x="5273040" y="83820"/>
                </a:cubicBezTo>
              </a:path>
            </a:pathLst>
          </a:cu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0" name="Straight Connector 59">
            <a:extLst>
              <a:ext uri="{FF2B5EF4-FFF2-40B4-BE49-F238E27FC236}">
                <a16:creationId xmlns:a16="http://schemas.microsoft.com/office/drawing/2014/main" id="{F6ACB59C-34A8-12BB-121D-DFB958A0D636}"/>
              </a:ext>
            </a:extLst>
          </p:cNvPr>
          <p:cNvCxnSpPr/>
          <p:nvPr/>
        </p:nvCxnSpPr>
        <p:spPr>
          <a:xfrm>
            <a:off x="2172451" y="2771760"/>
            <a:ext cx="2256661" cy="155606"/>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A17344-566F-7287-D01C-8FB2A2A4285B}"/>
              </a:ext>
            </a:extLst>
          </p:cNvPr>
          <p:cNvCxnSpPr>
            <a:cxnSpLocks/>
            <a:endCxn id="21" idx="1"/>
          </p:cNvCxnSpPr>
          <p:nvPr/>
        </p:nvCxnSpPr>
        <p:spPr>
          <a:xfrm flipV="1">
            <a:off x="5335841" y="2729210"/>
            <a:ext cx="1762587" cy="218449"/>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343BB7D-3492-CB8F-FF27-745BF3B482A9}"/>
              </a:ext>
            </a:extLst>
          </p:cNvPr>
          <p:cNvCxnSpPr>
            <a:cxnSpLocks/>
            <a:endCxn id="23" idx="1"/>
          </p:cNvCxnSpPr>
          <p:nvPr/>
        </p:nvCxnSpPr>
        <p:spPr>
          <a:xfrm flipV="1">
            <a:off x="2003517" y="1043385"/>
            <a:ext cx="1980161" cy="131030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73" name="Straight Connector 3072">
            <a:extLst>
              <a:ext uri="{FF2B5EF4-FFF2-40B4-BE49-F238E27FC236}">
                <a16:creationId xmlns:a16="http://schemas.microsoft.com/office/drawing/2014/main" id="{936F399A-1B4B-FD9E-7356-51E70DE35496}"/>
              </a:ext>
            </a:extLst>
          </p:cNvPr>
          <p:cNvCxnSpPr>
            <a:cxnSpLocks/>
          </p:cNvCxnSpPr>
          <p:nvPr/>
        </p:nvCxnSpPr>
        <p:spPr>
          <a:xfrm flipH="1" flipV="1">
            <a:off x="4866349" y="1085769"/>
            <a:ext cx="2398340" cy="141011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6" name="Straight Connector 3075">
            <a:extLst>
              <a:ext uri="{FF2B5EF4-FFF2-40B4-BE49-F238E27FC236}">
                <a16:creationId xmlns:a16="http://schemas.microsoft.com/office/drawing/2014/main" id="{DBA4082C-DD69-576B-9A3F-A8F8FB2B4E6D}"/>
              </a:ext>
            </a:extLst>
          </p:cNvPr>
          <p:cNvCxnSpPr>
            <a:cxnSpLocks/>
          </p:cNvCxnSpPr>
          <p:nvPr/>
        </p:nvCxnSpPr>
        <p:spPr>
          <a:xfrm flipH="1" flipV="1">
            <a:off x="4481491" y="1523075"/>
            <a:ext cx="185114" cy="1043264"/>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5FCF3C7-90A4-435F-1A79-D431142EDD06}"/>
              </a:ext>
            </a:extLst>
          </p:cNvPr>
          <p:cNvSpPr txBox="1"/>
          <p:nvPr/>
        </p:nvSpPr>
        <p:spPr>
          <a:xfrm>
            <a:off x="1517101" y="2491604"/>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A</a:t>
            </a:r>
            <a:endParaRPr lang="en-SG" sz="2000" dirty="0">
              <a:solidFill>
                <a:schemeClr val="bg1"/>
              </a:solidFill>
              <a:latin typeface="Montserrat SemiBold" pitchFamily="2" charset="0"/>
            </a:endParaRPr>
          </a:p>
        </p:txBody>
      </p:sp>
      <p:sp>
        <p:nvSpPr>
          <p:cNvPr id="53" name="TextBox 52">
            <a:extLst>
              <a:ext uri="{FF2B5EF4-FFF2-40B4-BE49-F238E27FC236}">
                <a16:creationId xmlns:a16="http://schemas.microsoft.com/office/drawing/2014/main" id="{77817428-9592-3C34-62CF-C9A4ABFB4B7B}"/>
              </a:ext>
            </a:extLst>
          </p:cNvPr>
          <p:cNvSpPr txBox="1"/>
          <p:nvPr/>
        </p:nvSpPr>
        <p:spPr>
          <a:xfrm>
            <a:off x="7321142" y="2612123"/>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B</a:t>
            </a:r>
            <a:endParaRPr lang="en-SG" sz="2000" dirty="0">
              <a:solidFill>
                <a:schemeClr val="bg1"/>
              </a:solidFill>
              <a:latin typeface="Montserrat SemiBold" pitchFamily="2" charset="0"/>
            </a:endParaRPr>
          </a:p>
        </p:txBody>
      </p:sp>
      <p:sp>
        <p:nvSpPr>
          <p:cNvPr id="54" name="TextBox 53">
            <a:extLst>
              <a:ext uri="{FF2B5EF4-FFF2-40B4-BE49-F238E27FC236}">
                <a16:creationId xmlns:a16="http://schemas.microsoft.com/office/drawing/2014/main" id="{F7A834EA-6DF9-9775-D0CD-A690D9EAC8C8}"/>
              </a:ext>
            </a:extLst>
          </p:cNvPr>
          <p:cNvSpPr txBox="1"/>
          <p:nvPr/>
        </p:nvSpPr>
        <p:spPr>
          <a:xfrm>
            <a:off x="4621237" y="2701290"/>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C</a:t>
            </a:r>
            <a:endParaRPr lang="en-SG" sz="2000" dirty="0">
              <a:solidFill>
                <a:schemeClr val="bg1"/>
              </a:solidFill>
              <a:latin typeface="Montserrat SemiBold" pitchFamily="2" charset="0"/>
            </a:endParaRPr>
          </a:p>
        </p:txBody>
      </p:sp>
      <p:sp>
        <p:nvSpPr>
          <p:cNvPr id="55" name="TextBox 54">
            <a:extLst>
              <a:ext uri="{FF2B5EF4-FFF2-40B4-BE49-F238E27FC236}">
                <a16:creationId xmlns:a16="http://schemas.microsoft.com/office/drawing/2014/main" id="{CA81FDCD-B54C-460E-9A71-8148D3437607}"/>
              </a:ext>
            </a:extLst>
          </p:cNvPr>
          <p:cNvSpPr txBox="1"/>
          <p:nvPr/>
        </p:nvSpPr>
        <p:spPr>
          <a:xfrm>
            <a:off x="4153653" y="903796"/>
            <a:ext cx="542721" cy="400110"/>
          </a:xfrm>
          <a:prstGeom prst="rect">
            <a:avLst/>
          </a:prstGeom>
          <a:noFill/>
        </p:spPr>
        <p:txBody>
          <a:bodyPr wrap="square" rtlCol="0">
            <a:spAutoFit/>
          </a:bodyPr>
          <a:lstStyle/>
          <a:p>
            <a:pPr algn="ctr"/>
            <a:r>
              <a:rPr lang="en-US" sz="2000" dirty="0">
                <a:solidFill>
                  <a:schemeClr val="bg1"/>
                </a:solidFill>
                <a:latin typeface="Montserrat SemiBold" pitchFamily="2" charset="0"/>
              </a:rPr>
              <a:t>D</a:t>
            </a:r>
            <a:endParaRPr lang="en-SG" sz="2000" dirty="0">
              <a:solidFill>
                <a:schemeClr val="bg1"/>
              </a:solidFill>
              <a:latin typeface="Montserrat SemiBold" pitchFamily="2" charset="0"/>
            </a:endParaRPr>
          </a:p>
        </p:txBody>
      </p:sp>
      <p:sp>
        <p:nvSpPr>
          <p:cNvPr id="3082" name="TextBox 3081">
            <a:extLst>
              <a:ext uri="{FF2B5EF4-FFF2-40B4-BE49-F238E27FC236}">
                <a16:creationId xmlns:a16="http://schemas.microsoft.com/office/drawing/2014/main" id="{275BA7C5-F8F8-6684-2CFF-79584DF6E207}"/>
              </a:ext>
            </a:extLst>
          </p:cNvPr>
          <p:cNvSpPr txBox="1"/>
          <p:nvPr/>
        </p:nvSpPr>
        <p:spPr>
          <a:xfrm>
            <a:off x="4519136" y="3579074"/>
            <a:ext cx="542721" cy="400110"/>
          </a:xfrm>
          <a:prstGeom prst="rect">
            <a:avLst/>
          </a:prstGeom>
          <a:noFill/>
        </p:spPr>
        <p:txBody>
          <a:bodyPr wrap="square" rtlCol="0">
            <a:spAutoFit/>
          </a:bodyPr>
          <a:lstStyle/>
          <a:p>
            <a:pPr algn="ctr"/>
            <a:r>
              <a:rPr lang="en-US" sz="2000" dirty="0">
                <a:solidFill>
                  <a:schemeClr val="tx1">
                    <a:lumMod val="50000"/>
                    <a:lumOff val="50000"/>
                  </a:schemeClr>
                </a:solidFill>
                <a:latin typeface="Montserrat SemiBold" pitchFamily="2" charset="0"/>
              </a:rPr>
              <a:t>40</a:t>
            </a:r>
            <a:endParaRPr lang="en-SG" sz="2000" dirty="0">
              <a:solidFill>
                <a:schemeClr val="tx1">
                  <a:lumMod val="50000"/>
                  <a:lumOff val="50000"/>
                </a:schemeClr>
              </a:solidFill>
              <a:latin typeface="Montserrat SemiBold" pitchFamily="2" charset="0"/>
            </a:endParaRPr>
          </a:p>
        </p:txBody>
      </p:sp>
      <p:sp>
        <p:nvSpPr>
          <p:cNvPr id="3083" name="TextBox 3082">
            <a:extLst>
              <a:ext uri="{FF2B5EF4-FFF2-40B4-BE49-F238E27FC236}">
                <a16:creationId xmlns:a16="http://schemas.microsoft.com/office/drawing/2014/main" id="{B92F91F6-8EC1-A849-EC50-4DDE7F2B15CC}"/>
              </a:ext>
            </a:extLst>
          </p:cNvPr>
          <p:cNvSpPr txBox="1"/>
          <p:nvPr/>
        </p:nvSpPr>
        <p:spPr>
          <a:xfrm>
            <a:off x="3043724" y="2367571"/>
            <a:ext cx="542721" cy="400110"/>
          </a:xfrm>
          <a:prstGeom prst="rect">
            <a:avLst/>
          </a:prstGeom>
          <a:noFill/>
        </p:spPr>
        <p:txBody>
          <a:bodyPr wrap="square" rtlCol="0">
            <a:spAutoFit/>
          </a:bodyPr>
          <a:lstStyle/>
          <a:p>
            <a:pPr algn="ctr"/>
            <a:r>
              <a:rPr lang="en-US" sz="2000" dirty="0">
                <a:solidFill>
                  <a:srgbClr val="FFFF00"/>
                </a:solidFill>
                <a:latin typeface="Montserrat SemiBold" pitchFamily="2" charset="0"/>
              </a:rPr>
              <a:t>5</a:t>
            </a:r>
            <a:endParaRPr lang="en-SG" sz="2000" dirty="0">
              <a:solidFill>
                <a:srgbClr val="FFFF00"/>
              </a:solidFill>
              <a:latin typeface="Montserrat SemiBold" pitchFamily="2" charset="0"/>
            </a:endParaRPr>
          </a:p>
        </p:txBody>
      </p:sp>
      <p:sp>
        <p:nvSpPr>
          <p:cNvPr id="3084" name="TextBox 3083">
            <a:extLst>
              <a:ext uri="{FF2B5EF4-FFF2-40B4-BE49-F238E27FC236}">
                <a16:creationId xmlns:a16="http://schemas.microsoft.com/office/drawing/2014/main" id="{CD268695-45A7-EBC0-45B6-BB710963D5C6}"/>
              </a:ext>
            </a:extLst>
          </p:cNvPr>
          <p:cNvSpPr txBox="1"/>
          <p:nvPr/>
        </p:nvSpPr>
        <p:spPr>
          <a:xfrm>
            <a:off x="5824964" y="2403794"/>
            <a:ext cx="542721" cy="400110"/>
          </a:xfrm>
          <a:prstGeom prst="rect">
            <a:avLst/>
          </a:prstGeom>
          <a:noFill/>
        </p:spPr>
        <p:txBody>
          <a:bodyPr wrap="square" rtlCol="0">
            <a:spAutoFit/>
          </a:bodyPr>
          <a:lstStyle/>
          <a:p>
            <a:pPr algn="ctr"/>
            <a:r>
              <a:rPr lang="en-US" sz="2000" dirty="0">
                <a:solidFill>
                  <a:schemeClr val="tx1">
                    <a:lumMod val="50000"/>
                    <a:lumOff val="50000"/>
                  </a:schemeClr>
                </a:solidFill>
                <a:latin typeface="Montserrat SemiBold" pitchFamily="2" charset="0"/>
              </a:rPr>
              <a:t>15</a:t>
            </a:r>
            <a:endParaRPr lang="en-SG" sz="2000" dirty="0">
              <a:solidFill>
                <a:schemeClr val="tx1">
                  <a:lumMod val="50000"/>
                  <a:lumOff val="50000"/>
                </a:schemeClr>
              </a:solidFill>
              <a:latin typeface="Montserrat SemiBold" pitchFamily="2" charset="0"/>
            </a:endParaRPr>
          </a:p>
        </p:txBody>
      </p:sp>
      <p:sp>
        <p:nvSpPr>
          <p:cNvPr id="3085" name="TextBox 3084">
            <a:extLst>
              <a:ext uri="{FF2B5EF4-FFF2-40B4-BE49-F238E27FC236}">
                <a16:creationId xmlns:a16="http://schemas.microsoft.com/office/drawing/2014/main" id="{20A21BA8-DDFB-215B-C580-F6609B623A4F}"/>
              </a:ext>
            </a:extLst>
          </p:cNvPr>
          <p:cNvSpPr txBox="1"/>
          <p:nvPr/>
        </p:nvSpPr>
        <p:spPr>
          <a:xfrm>
            <a:off x="4520377" y="1782707"/>
            <a:ext cx="542721" cy="400110"/>
          </a:xfrm>
          <a:prstGeom prst="rect">
            <a:avLst/>
          </a:prstGeom>
          <a:noFill/>
        </p:spPr>
        <p:txBody>
          <a:bodyPr wrap="square" rtlCol="0">
            <a:spAutoFit/>
          </a:bodyPr>
          <a:lstStyle/>
          <a:p>
            <a:pPr algn="ctr"/>
            <a:r>
              <a:rPr lang="en-US" sz="2000" dirty="0">
                <a:solidFill>
                  <a:srgbClr val="FFFF00"/>
                </a:solidFill>
                <a:latin typeface="Montserrat SemiBold" pitchFamily="2" charset="0"/>
              </a:rPr>
              <a:t>3</a:t>
            </a:r>
            <a:endParaRPr lang="en-SG" sz="2000" dirty="0">
              <a:solidFill>
                <a:srgbClr val="FFFF00"/>
              </a:solidFill>
              <a:latin typeface="Montserrat SemiBold" pitchFamily="2" charset="0"/>
            </a:endParaRPr>
          </a:p>
        </p:txBody>
      </p:sp>
      <p:sp>
        <p:nvSpPr>
          <p:cNvPr id="3086" name="TextBox 3085">
            <a:extLst>
              <a:ext uri="{FF2B5EF4-FFF2-40B4-BE49-F238E27FC236}">
                <a16:creationId xmlns:a16="http://schemas.microsoft.com/office/drawing/2014/main" id="{23044EA4-00E2-3975-EE30-5A2369DC0DC8}"/>
              </a:ext>
            </a:extLst>
          </p:cNvPr>
          <p:cNvSpPr txBox="1"/>
          <p:nvPr/>
        </p:nvSpPr>
        <p:spPr>
          <a:xfrm>
            <a:off x="6141727" y="1392717"/>
            <a:ext cx="542721" cy="400110"/>
          </a:xfrm>
          <a:prstGeom prst="rect">
            <a:avLst/>
          </a:prstGeom>
          <a:noFill/>
        </p:spPr>
        <p:txBody>
          <a:bodyPr wrap="square" rtlCol="0">
            <a:spAutoFit/>
          </a:bodyPr>
          <a:lstStyle/>
          <a:p>
            <a:pPr algn="ctr"/>
            <a:r>
              <a:rPr lang="en-US" sz="2000" dirty="0">
                <a:solidFill>
                  <a:srgbClr val="FFFF00"/>
                </a:solidFill>
                <a:latin typeface="Montserrat SemiBold" pitchFamily="2" charset="0"/>
              </a:rPr>
              <a:t>10</a:t>
            </a:r>
            <a:endParaRPr lang="en-SG" sz="2000" dirty="0">
              <a:solidFill>
                <a:srgbClr val="FFFF00"/>
              </a:solidFill>
              <a:latin typeface="Montserrat SemiBold" pitchFamily="2" charset="0"/>
            </a:endParaRPr>
          </a:p>
        </p:txBody>
      </p:sp>
      <p:sp>
        <p:nvSpPr>
          <p:cNvPr id="3087" name="TextBox 3086">
            <a:extLst>
              <a:ext uri="{FF2B5EF4-FFF2-40B4-BE49-F238E27FC236}">
                <a16:creationId xmlns:a16="http://schemas.microsoft.com/office/drawing/2014/main" id="{489C3D5C-12D6-CC3D-4062-8FB50F63207F}"/>
              </a:ext>
            </a:extLst>
          </p:cNvPr>
          <p:cNvSpPr txBox="1"/>
          <p:nvPr/>
        </p:nvSpPr>
        <p:spPr>
          <a:xfrm>
            <a:off x="2499074" y="1239030"/>
            <a:ext cx="542721" cy="400110"/>
          </a:xfrm>
          <a:prstGeom prst="rect">
            <a:avLst/>
          </a:prstGeom>
          <a:noFill/>
        </p:spPr>
        <p:txBody>
          <a:bodyPr wrap="square" rtlCol="0">
            <a:spAutoFit/>
          </a:bodyPr>
          <a:lstStyle/>
          <a:p>
            <a:pPr algn="ctr"/>
            <a:r>
              <a:rPr lang="en-US" sz="2000" dirty="0">
                <a:solidFill>
                  <a:schemeClr val="tx1">
                    <a:lumMod val="50000"/>
                    <a:lumOff val="50000"/>
                  </a:schemeClr>
                </a:solidFill>
                <a:latin typeface="Montserrat SemiBold" pitchFamily="2" charset="0"/>
              </a:rPr>
              <a:t>20</a:t>
            </a:r>
            <a:endParaRPr lang="en-SG" sz="2000" dirty="0">
              <a:solidFill>
                <a:schemeClr val="tx1">
                  <a:lumMod val="50000"/>
                  <a:lumOff val="50000"/>
                </a:schemeClr>
              </a:solidFill>
              <a:latin typeface="Montserrat SemiBold" pitchFamily="2" charset="0"/>
            </a:endParaRPr>
          </a:p>
        </p:txBody>
      </p:sp>
      <p:sp>
        <p:nvSpPr>
          <p:cNvPr id="3089" name="Google Shape;203;p23">
            <a:extLst>
              <a:ext uri="{FF2B5EF4-FFF2-40B4-BE49-F238E27FC236}">
                <a16:creationId xmlns:a16="http://schemas.microsoft.com/office/drawing/2014/main" id="{6E37339C-FC27-E70C-6A1C-2DFFE26210D3}"/>
              </a:ext>
            </a:extLst>
          </p:cNvPr>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204;p23">
            <a:extLst>
              <a:ext uri="{FF2B5EF4-FFF2-40B4-BE49-F238E27FC236}">
                <a16:creationId xmlns:a16="http://schemas.microsoft.com/office/drawing/2014/main" id="{E3FB8690-CA17-77E3-8DF1-32C66D302180}"/>
              </a:ext>
            </a:extLst>
          </p:cNvPr>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205;p23">
            <a:extLst>
              <a:ext uri="{FF2B5EF4-FFF2-40B4-BE49-F238E27FC236}">
                <a16:creationId xmlns:a16="http://schemas.microsoft.com/office/drawing/2014/main" id="{9F95C8F8-4404-BBAA-8390-BD628276437E}"/>
              </a:ext>
            </a:extLst>
          </p:cNvPr>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549C95D-BFAF-1DC4-6104-ACF892C49EAE}"/>
              </a:ext>
            </a:extLst>
          </p:cNvPr>
          <p:cNvSpPr txBox="1"/>
          <p:nvPr/>
        </p:nvSpPr>
        <p:spPr>
          <a:xfrm>
            <a:off x="607530" y="495482"/>
            <a:ext cx="3454981" cy="646331"/>
          </a:xfrm>
          <a:prstGeom prst="rect">
            <a:avLst/>
          </a:prstGeom>
          <a:noFill/>
        </p:spPr>
        <p:txBody>
          <a:bodyPr wrap="square" rtlCol="0">
            <a:spAutoFit/>
          </a:bodyPr>
          <a:lstStyle/>
          <a:p>
            <a:r>
              <a:rPr lang="en-US" sz="1800" dirty="0">
                <a:solidFill>
                  <a:schemeClr val="bg1"/>
                </a:solidFill>
                <a:latin typeface="Montserrat SemiBold" pitchFamily="2" charset="0"/>
              </a:rPr>
              <a:t>Shortest Path problem on weighted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2317363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0040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You are given a set of jobs to schedule. Each job j starts at some time </a:t>
            </a:r>
            <a:r>
              <a:rPr lang="en-US" sz="1800" dirty="0" err="1">
                <a:latin typeface="Montserrat SemiBold" pitchFamily="2" charset="0"/>
              </a:rPr>
              <a:t>sj</a:t>
            </a:r>
            <a:r>
              <a:rPr lang="en-US" sz="1800" dirty="0">
                <a:latin typeface="Montserrat SemiBold" pitchFamily="2" charset="0"/>
              </a:rPr>
              <a:t> and ends at some time </a:t>
            </a:r>
            <a:r>
              <a:rPr lang="en-US" sz="1800" dirty="0" err="1">
                <a:latin typeface="Montserrat SemiBold" pitchFamily="2" charset="0"/>
              </a:rPr>
              <a:t>tj</a:t>
            </a:r>
            <a:r>
              <a:rPr lang="en-US" sz="1800" dirty="0">
                <a:latin typeface="Montserrat SemiBold" pitchFamily="2" charset="0"/>
              </a:rPr>
              <a:t> . Many of these jobs overlap. You want to efficiently find large collections of</a:t>
            </a:r>
          </a:p>
          <a:p>
            <a:r>
              <a:rPr lang="en-US" sz="1800" dirty="0">
                <a:latin typeface="Montserrat SemiBold" pitchFamily="2" charset="0"/>
              </a:rPr>
              <a:t>non-overlapping jobs so that you can assign each collection to a single server.</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4c.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811837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67</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node is a job:</a:t>
            </a:r>
          </a:p>
        </p:txBody>
      </p:sp>
      <p:sp>
        <p:nvSpPr>
          <p:cNvPr id="8" name="Oval 7">
            <a:extLst>
              <a:ext uri="{FF2B5EF4-FFF2-40B4-BE49-F238E27FC236}">
                <a16:creationId xmlns:a16="http://schemas.microsoft.com/office/drawing/2014/main" id="{D2160C2B-1DF0-F77B-5FC4-4B77AE3BADD1}"/>
              </a:ext>
            </a:extLst>
          </p:cNvPr>
          <p:cNvSpPr/>
          <p:nvPr/>
        </p:nvSpPr>
        <p:spPr>
          <a:xfrm>
            <a:off x="2830581" y="234812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Tree>
    <p:extLst>
      <p:ext uri="{BB962C8B-B14F-4D97-AF65-F5344CB8AC3E}">
        <p14:creationId xmlns:p14="http://schemas.microsoft.com/office/powerpoint/2010/main" val="42616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68</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an edge to two nodes if they overlap</a:t>
            </a:r>
          </a:p>
        </p:txBody>
      </p:sp>
      <p:sp>
        <p:nvSpPr>
          <p:cNvPr id="8" name="Oval 7">
            <a:extLst>
              <a:ext uri="{FF2B5EF4-FFF2-40B4-BE49-F238E27FC236}">
                <a16:creationId xmlns:a16="http://schemas.microsoft.com/office/drawing/2014/main" id="{D2160C2B-1DF0-F77B-5FC4-4B77AE3BADD1}"/>
              </a:ext>
            </a:extLst>
          </p:cNvPr>
          <p:cNvSpPr/>
          <p:nvPr/>
        </p:nvSpPr>
        <p:spPr>
          <a:xfrm>
            <a:off x="2830581" y="234812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2" name="Oval 1">
            <a:extLst>
              <a:ext uri="{FF2B5EF4-FFF2-40B4-BE49-F238E27FC236}">
                <a16:creationId xmlns:a16="http://schemas.microsoft.com/office/drawing/2014/main" id="{06FA74D2-6320-D9FD-4FB0-1891EA28BD07}"/>
              </a:ext>
            </a:extLst>
          </p:cNvPr>
          <p:cNvSpPr/>
          <p:nvPr/>
        </p:nvSpPr>
        <p:spPr>
          <a:xfrm>
            <a:off x="4038273" y="190616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cxnSp>
        <p:nvCxnSpPr>
          <p:cNvPr id="6" name="Straight Connector 5">
            <a:extLst>
              <a:ext uri="{FF2B5EF4-FFF2-40B4-BE49-F238E27FC236}">
                <a16:creationId xmlns:a16="http://schemas.microsoft.com/office/drawing/2014/main" id="{688CBB43-C782-BB98-BC96-31D05105AD09}"/>
              </a:ext>
            </a:extLst>
          </p:cNvPr>
          <p:cNvCxnSpPr>
            <a:cxnSpLocks/>
            <a:stCxn id="8" idx="7"/>
            <a:endCxn id="2" idx="2"/>
          </p:cNvCxnSpPr>
          <p:nvPr/>
        </p:nvCxnSpPr>
        <p:spPr>
          <a:xfrm flipV="1">
            <a:off x="3286145" y="2173025"/>
            <a:ext cx="752128" cy="253259"/>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846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69</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an edge to two nodes if they overlap</a:t>
            </a:r>
          </a:p>
        </p:txBody>
      </p:sp>
      <p:sp>
        <p:nvSpPr>
          <p:cNvPr id="8" name="Oval 7">
            <a:extLst>
              <a:ext uri="{FF2B5EF4-FFF2-40B4-BE49-F238E27FC236}">
                <a16:creationId xmlns:a16="http://schemas.microsoft.com/office/drawing/2014/main" id="{D2160C2B-1DF0-F77B-5FC4-4B77AE3BADD1}"/>
              </a:ext>
            </a:extLst>
          </p:cNvPr>
          <p:cNvSpPr/>
          <p:nvPr/>
        </p:nvSpPr>
        <p:spPr>
          <a:xfrm>
            <a:off x="2830581" y="234812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2" name="Oval 1">
            <a:extLst>
              <a:ext uri="{FF2B5EF4-FFF2-40B4-BE49-F238E27FC236}">
                <a16:creationId xmlns:a16="http://schemas.microsoft.com/office/drawing/2014/main" id="{06FA74D2-6320-D9FD-4FB0-1891EA28BD07}"/>
              </a:ext>
            </a:extLst>
          </p:cNvPr>
          <p:cNvSpPr/>
          <p:nvPr/>
        </p:nvSpPr>
        <p:spPr>
          <a:xfrm>
            <a:off x="4038273" y="190616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cxnSp>
        <p:nvCxnSpPr>
          <p:cNvPr id="6" name="Straight Connector 5">
            <a:extLst>
              <a:ext uri="{FF2B5EF4-FFF2-40B4-BE49-F238E27FC236}">
                <a16:creationId xmlns:a16="http://schemas.microsoft.com/office/drawing/2014/main" id="{688CBB43-C782-BB98-BC96-31D05105AD09}"/>
              </a:ext>
            </a:extLst>
          </p:cNvPr>
          <p:cNvCxnSpPr>
            <a:cxnSpLocks/>
            <a:stCxn id="8" idx="7"/>
            <a:endCxn id="2" idx="2"/>
          </p:cNvCxnSpPr>
          <p:nvPr/>
        </p:nvCxnSpPr>
        <p:spPr>
          <a:xfrm flipV="1">
            <a:off x="3286145" y="2173025"/>
            <a:ext cx="752128" cy="25325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EC289AD-8AEB-FC14-306E-93DB801B0664}"/>
              </a:ext>
            </a:extLst>
          </p:cNvPr>
          <p:cNvSpPr/>
          <p:nvPr/>
        </p:nvSpPr>
        <p:spPr>
          <a:xfrm>
            <a:off x="4038273" y="3037209"/>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C</a:t>
            </a:r>
            <a:endParaRPr lang="en-SG" sz="1800" dirty="0">
              <a:latin typeface="Montserrat SemiBold" pitchFamily="2" charset="0"/>
            </a:endParaRPr>
          </a:p>
        </p:txBody>
      </p:sp>
    </p:spTree>
    <p:extLst>
      <p:ext uri="{BB962C8B-B14F-4D97-AF65-F5344CB8AC3E}">
        <p14:creationId xmlns:p14="http://schemas.microsoft.com/office/powerpoint/2010/main" val="1440815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1374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Recall that when performing DFS or BFS, we may keep track of a parent pointer that indicates the very first time that a node was visited. Explain why these parent edges form a tree (i.e., why there are no cycles)</a:t>
            </a:r>
          </a:p>
        </p:txBody>
      </p:sp>
      <p:sp>
        <p:nvSpPr>
          <p:cNvPr id="2" name="Google Shape;336;p36">
            <a:extLst>
              <a:ext uri="{FF2B5EF4-FFF2-40B4-BE49-F238E27FC236}">
                <a16:creationId xmlns:a16="http://schemas.microsoft.com/office/drawing/2014/main" id="{1C7A0BAF-F7F6-911D-62AB-39B0F8DF8055}"/>
              </a:ext>
            </a:extLst>
          </p:cNvPr>
          <p:cNvSpPr txBox="1">
            <a:spLocks/>
          </p:cNvSpPr>
          <p:nvPr/>
        </p:nvSpPr>
        <p:spPr>
          <a:xfrm>
            <a:off x="714000" y="2651760"/>
            <a:ext cx="7325100" cy="759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BFS and DFS keeps track of visited nodes, hence </a:t>
            </a:r>
            <a:r>
              <a:rPr lang="en-US" sz="1800" u="sng" dirty="0">
                <a:latin typeface="Montserrat SemiBold" pitchFamily="2" charset="0"/>
              </a:rPr>
              <a:t>each node can only be visited once</a:t>
            </a:r>
            <a:r>
              <a:rPr lang="en-US" sz="1800" dirty="0">
                <a:latin typeface="Montserrat SemiBold" pitchFamily="2" charset="0"/>
              </a:rPr>
              <a:t>.</a:t>
            </a:r>
          </a:p>
        </p:txBody>
      </p:sp>
      <mc:AlternateContent xmlns:mc="http://schemas.openxmlformats.org/markup-compatibility/2006" xmlns:a14="http://schemas.microsoft.com/office/drawing/2010/main">
        <mc:Choice Requires="a14">
          <p:sp>
            <p:nvSpPr>
              <p:cNvPr id="3" name="Google Shape;336;p36">
                <a:extLst>
                  <a:ext uri="{FF2B5EF4-FFF2-40B4-BE49-F238E27FC236}">
                    <a16:creationId xmlns:a16="http://schemas.microsoft.com/office/drawing/2014/main" id="{2F891767-3A70-DAD8-6BE5-E3E18CE03843}"/>
                  </a:ext>
                </a:extLst>
              </p:cNvPr>
              <p:cNvSpPr txBox="1">
                <a:spLocks/>
              </p:cNvSpPr>
              <p:nvPr/>
            </p:nvSpPr>
            <p:spPr>
              <a:xfrm>
                <a:off x="714000" y="3411415"/>
                <a:ext cx="7909495" cy="1083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Nodes to be explored: (n – 1) nodes. Each parent pointer = 1 edge. Hence total = n – 1 edges.</a:t>
                </a:r>
              </a:p>
              <a:p>
                <a:r>
                  <a:rPr lang="en-US" sz="1800" dirty="0">
                    <a:latin typeface="Montserrat SemiBold" pitchFamily="2" charset="0"/>
                  </a:rPr>
                  <a:t>If the graph is connected, it won’t be cyclic. </a:t>
                </a:r>
                <a14:m>
                  <m:oMath xmlns:m="http://schemas.openxmlformats.org/officeDocument/2006/math">
                    <m:r>
                      <a:rPr lang="en-US" sz="1800" b="0" i="1" smtClean="0">
                        <a:latin typeface="Cambria Math" panose="02040503050406030204" pitchFamily="18" charset="0"/>
                      </a:rPr>
                      <m:t>∴</m:t>
                    </m:r>
                  </m:oMath>
                </a14:m>
                <a:r>
                  <a:rPr lang="en-US" sz="1800" dirty="0">
                    <a:latin typeface="Montserrat SemiBold" pitchFamily="2" charset="0"/>
                  </a:rPr>
                  <a:t> a tree</a:t>
                </a:r>
              </a:p>
            </p:txBody>
          </p:sp>
        </mc:Choice>
        <mc:Fallback xmlns="">
          <p:sp>
            <p:nvSpPr>
              <p:cNvPr id="3" name="Google Shape;336;p36">
                <a:extLst>
                  <a:ext uri="{FF2B5EF4-FFF2-40B4-BE49-F238E27FC236}">
                    <a16:creationId xmlns:a16="http://schemas.microsoft.com/office/drawing/2014/main" id="{2F891767-3A70-DAD8-6BE5-E3E18CE03843}"/>
                  </a:ext>
                </a:extLst>
              </p:cNvPr>
              <p:cNvSpPr txBox="1">
                <a:spLocks noRot="1" noChangeAspect="1" noMove="1" noResize="1" noEditPoints="1" noAdjustHandles="1" noChangeArrowheads="1" noChangeShapeType="1" noTextEdit="1"/>
              </p:cNvSpPr>
              <p:nvPr/>
            </p:nvSpPr>
            <p:spPr>
              <a:xfrm>
                <a:off x="714000" y="3411415"/>
                <a:ext cx="7909495" cy="1083785"/>
              </a:xfrm>
              <a:prstGeom prst="rect">
                <a:avLst/>
              </a:prstGeom>
              <a:blipFill>
                <a:blip r:embed="rId3"/>
                <a:stretch>
                  <a:fillRect l="-616" r="-154"/>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1932536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70</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an edge to two nodes if they overlap</a:t>
            </a:r>
          </a:p>
        </p:txBody>
      </p:sp>
      <p:sp>
        <p:nvSpPr>
          <p:cNvPr id="8" name="Oval 7">
            <a:extLst>
              <a:ext uri="{FF2B5EF4-FFF2-40B4-BE49-F238E27FC236}">
                <a16:creationId xmlns:a16="http://schemas.microsoft.com/office/drawing/2014/main" id="{D2160C2B-1DF0-F77B-5FC4-4B77AE3BADD1}"/>
              </a:ext>
            </a:extLst>
          </p:cNvPr>
          <p:cNvSpPr/>
          <p:nvPr/>
        </p:nvSpPr>
        <p:spPr>
          <a:xfrm>
            <a:off x="2830581" y="234812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2" name="Oval 1">
            <a:extLst>
              <a:ext uri="{FF2B5EF4-FFF2-40B4-BE49-F238E27FC236}">
                <a16:creationId xmlns:a16="http://schemas.microsoft.com/office/drawing/2014/main" id="{06FA74D2-6320-D9FD-4FB0-1891EA28BD07}"/>
              </a:ext>
            </a:extLst>
          </p:cNvPr>
          <p:cNvSpPr/>
          <p:nvPr/>
        </p:nvSpPr>
        <p:spPr>
          <a:xfrm>
            <a:off x="4038273" y="190616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cxnSp>
        <p:nvCxnSpPr>
          <p:cNvPr id="6" name="Straight Connector 5">
            <a:extLst>
              <a:ext uri="{FF2B5EF4-FFF2-40B4-BE49-F238E27FC236}">
                <a16:creationId xmlns:a16="http://schemas.microsoft.com/office/drawing/2014/main" id="{688CBB43-C782-BB98-BC96-31D05105AD09}"/>
              </a:ext>
            </a:extLst>
          </p:cNvPr>
          <p:cNvCxnSpPr>
            <a:cxnSpLocks/>
            <a:stCxn id="8" idx="7"/>
            <a:endCxn id="2" idx="2"/>
          </p:cNvCxnSpPr>
          <p:nvPr/>
        </p:nvCxnSpPr>
        <p:spPr>
          <a:xfrm flipV="1">
            <a:off x="3286145" y="2173025"/>
            <a:ext cx="752128" cy="25325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EC289AD-8AEB-FC14-306E-93DB801B0664}"/>
              </a:ext>
            </a:extLst>
          </p:cNvPr>
          <p:cNvSpPr/>
          <p:nvPr/>
        </p:nvSpPr>
        <p:spPr>
          <a:xfrm>
            <a:off x="4038273" y="3037209"/>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C</a:t>
            </a:r>
            <a:endParaRPr lang="en-SG" sz="1800" dirty="0">
              <a:latin typeface="Montserrat SemiBold" pitchFamily="2" charset="0"/>
            </a:endParaRPr>
          </a:p>
        </p:txBody>
      </p:sp>
      <p:sp>
        <p:nvSpPr>
          <p:cNvPr id="3" name="Oval 2">
            <a:extLst>
              <a:ext uri="{FF2B5EF4-FFF2-40B4-BE49-F238E27FC236}">
                <a16:creationId xmlns:a16="http://schemas.microsoft.com/office/drawing/2014/main" id="{93CD759C-D95A-C960-0FB2-4C85B94B6C6D}"/>
              </a:ext>
            </a:extLst>
          </p:cNvPr>
          <p:cNvSpPr/>
          <p:nvPr/>
        </p:nvSpPr>
        <p:spPr>
          <a:xfrm>
            <a:off x="5245965" y="2426284"/>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D</a:t>
            </a:r>
            <a:endParaRPr lang="en-SG" sz="1800" dirty="0">
              <a:latin typeface="Montserrat SemiBold" pitchFamily="2" charset="0"/>
            </a:endParaRPr>
          </a:p>
        </p:txBody>
      </p:sp>
      <p:cxnSp>
        <p:nvCxnSpPr>
          <p:cNvPr id="15" name="Straight Connector 14">
            <a:extLst>
              <a:ext uri="{FF2B5EF4-FFF2-40B4-BE49-F238E27FC236}">
                <a16:creationId xmlns:a16="http://schemas.microsoft.com/office/drawing/2014/main" id="{F910158B-5368-8D89-BF4E-9711A6CB243C}"/>
              </a:ext>
            </a:extLst>
          </p:cNvPr>
          <p:cNvCxnSpPr>
            <a:cxnSpLocks/>
            <a:stCxn id="7" idx="6"/>
            <a:endCxn id="3" idx="3"/>
          </p:cNvCxnSpPr>
          <p:nvPr/>
        </p:nvCxnSpPr>
        <p:spPr>
          <a:xfrm flipV="1">
            <a:off x="4572000" y="2881848"/>
            <a:ext cx="752128" cy="42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8D3E40-C9E2-946E-0661-928CA8EB1E4C}"/>
              </a:ext>
            </a:extLst>
          </p:cNvPr>
          <p:cNvCxnSpPr>
            <a:cxnSpLocks/>
            <a:stCxn id="8" idx="6"/>
            <a:endCxn id="3" idx="2"/>
          </p:cNvCxnSpPr>
          <p:nvPr/>
        </p:nvCxnSpPr>
        <p:spPr>
          <a:xfrm>
            <a:off x="3364308" y="2614985"/>
            <a:ext cx="1881657" cy="78163"/>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89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71</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an edge to two nodes if they overlap</a:t>
            </a:r>
          </a:p>
        </p:txBody>
      </p:sp>
      <p:sp>
        <p:nvSpPr>
          <p:cNvPr id="8" name="Oval 7">
            <a:extLst>
              <a:ext uri="{FF2B5EF4-FFF2-40B4-BE49-F238E27FC236}">
                <a16:creationId xmlns:a16="http://schemas.microsoft.com/office/drawing/2014/main" id="{D2160C2B-1DF0-F77B-5FC4-4B77AE3BADD1}"/>
              </a:ext>
            </a:extLst>
          </p:cNvPr>
          <p:cNvSpPr/>
          <p:nvPr/>
        </p:nvSpPr>
        <p:spPr>
          <a:xfrm>
            <a:off x="2830581" y="234812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2" name="Oval 1">
            <a:extLst>
              <a:ext uri="{FF2B5EF4-FFF2-40B4-BE49-F238E27FC236}">
                <a16:creationId xmlns:a16="http://schemas.microsoft.com/office/drawing/2014/main" id="{06FA74D2-6320-D9FD-4FB0-1891EA28BD07}"/>
              </a:ext>
            </a:extLst>
          </p:cNvPr>
          <p:cNvSpPr/>
          <p:nvPr/>
        </p:nvSpPr>
        <p:spPr>
          <a:xfrm>
            <a:off x="4038273" y="1906161"/>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cxnSp>
        <p:nvCxnSpPr>
          <p:cNvPr id="6" name="Straight Connector 5">
            <a:extLst>
              <a:ext uri="{FF2B5EF4-FFF2-40B4-BE49-F238E27FC236}">
                <a16:creationId xmlns:a16="http://schemas.microsoft.com/office/drawing/2014/main" id="{688CBB43-C782-BB98-BC96-31D05105AD09}"/>
              </a:ext>
            </a:extLst>
          </p:cNvPr>
          <p:cNvCxnSpPr>
            <a:cxnSpLocks/>
            <a:stCxn id="8" idx="7"/>
            <a:endCxn id="2" idx="2"/>
          </p:cNvCxnSpPr>
          <p:nvPr/>
        </p:nvCxnSpPr>
        <p:spPr>
          <a:xfrm flipV="1">
            <a:off x="3286145" y="2173025"/>
            <a:ext cx="752128" cy="25325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EC289AD-8AEB-FC14-306E-93DB801B0664}"/>
              </a:ext>
            </a:extLst>
          </p:cNvPr>
          <p:cNvSpPr/>
          <p:nvPr/>
        </p:nvSpPr>
        <p:spPr>
          <a:xfrm>
            <a:off x="4038273" y="3037209"/>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C</a:t>
            </a:r>
            <a:endParaRPr lang="en-SG" sz="1800" dirty="0">
              <a:latin typeface="Montserrat SemiBold" pitchFamily="2" charset="0"/>
            </a:endParaRPr>
          </a:p>
        </p:txBody>
      </p:sp>
      <p:sp>
        <p:nvSpPr>
          <p:cNvPr id="3" name="Oval 2">
            <a:extLst>
              <a:ext uri="{FF2B5EF4-FFF2-40B4-BE49-F238E27FC236}">
                <a16:creationId xmlns:a16="http://schemas.microsoft.com/office/drawing/2014/main" id="{93CD759C-D95A-C960-0FB2-4C85B94B6C6D}"/>
              </a:ext>
            </a:extLst>
          </p:cNvPr>
          <p:cNvSpPr/>
          <p:nvPr/>
        </p:nvSpPr>
        <p:spPr>
          <a:xfrm>
            <a:off x="5245965" y="2426284"/>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D</a:t>
            </a:r>
            <a:endParaRPr lang="en-SG" sz="1800" dirty="0">
              <a:latin typeface="Montserrat SemiBold" pitchFamily="2" charset="0"/>
            </a:endParaRPr>
          </a:p>
        </p:txBody>
      </p:sp>
      <p:cxnSp>
        <p:nvCxnSpPr>
          <p:cNvPr id="15" name="Straight Connector 14">
            <a:extLst>
              <a:ext uri="{FF2B5EF4-FFF2-40B4-BE49-F238E27FC236}">
                <a16:creationId xmlns:a16="http://schemas.microsoft.com/office/drawing/2014/main" id="{F910158B-5368-8D89-BF4E-9711A6CB243C}"/>
              </a:ext>
            </a:extLst>
          </p:cNvPr>
          <p:cNvCxnSpPr>
            <a:cxnSpLocks/>
            <a:stCxn id="7" idx="6"/>
            <a:endCxn id="3" idx="3"/>
          </p:cNvCxnSpPr>
          <p:nvPr/>
        </p:nvCxnSpPr>
        <p:spPr>
          <a:xfrm flipV="1">
            <a:off x="4572000" y="2881848"/>
            <a:ext cx="752128" cy="42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8D3E40-C9E2-946E-0661-928CA8EB1E4C}"/>
              </a:ext>
            </a:extLst>
          </p:cNvPr>
          <p:cNvCxnSpPr>
            <a:cxnSpLocks/>
            <a:stCxn id="8" idx="6"/>
            <a:endCxn id="3" idx="2"/>
          </p:cNvCxnSpPr>
          <p:nvPr/>
        </p:nvCxnSpPr>
        <p:spPr>
          <a:xfrm>
            <a:off x="3364308" y="2614985"/>
            <a:ext cx="1881657" cy="7816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E4A5688-5DDE-AF5E-50F9-A77C44652B2D}"/>
              </a:ext>
            </a:extLst>
          </p:cNvPr>
          <p:cNvSpPr/>
          <p:nvPr/>
        </p:nvSpPr>
        <p:spPr>
          <a:xfrm>
            <a:off x="6366467" y="2426283"/>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E</a:t>
            </a:r>
            <a:endParaRPr lang="en-SG" sz="1800" dirty="0">
              <a:latin typeface="Montserrat SemiBold" pitchFamily="2" charset="0"/>
            </a:endParaRPr>
          </a:p>
        </p:txBody>
      </p:sp>
    </p:spTree>
    <p:extLst>
      <p:ext uri="{BB962C8B-B14F-4D97-AF65-F5344CB8AC3E}">
        <p14:creationId xmlns:p14="http://schemas.microsoft.com/office/powerpoint/2010/main" val="4014522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72</a:t>
            </a:fld>
            <a:endParaRP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1E70E8B5-8E6C-47F3-C9EA-3B3D7703A978}"/>
              </a:ext>
            </a:extLst>
          </p:cNvPr>
          <p:cNvSpPr txBox="1">
            <a:spLocks/>
          </p:cNvSpPr>
          <p:nvPr/>
        </p:nvSpPr>
        <p:spPr>
          <a:xfrm>
            <a:off x="714000" y="61670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Jobs: A(0, 5), B(2, 3), C(5, 6), D(4, 8), E(10, 11)</a:t>
            </a:r>
          </a:p>
        </p:txBody>
      </p:sp>
      <p:sp>
        <p:nvSpPr>
          <p:cNvPr id="5" name="Google Shape;336;p36">
            <a:extLst>
              <a:ext uri="{FF2B5EF4-FFF2-40B4-BE49-F238E27FC236}">
                <a16:creationId xmlns:a16="http://schemas.microsoft.com/office/drawing/2014/main" id="{4B6B6559-FA45-A4C9-5C84-2E824B16BB18}"/>
              </a:ext>
            </a:extLst>
          </p:cNvPr>
          <p:cNvSpPr txBox="1">
            <a:spLocks/>
          </p:cNvSpPr>
          <p:nvPr/>
        </p:nvSpPr>
        <p:spPr>
          <a:xfrm>
            <a:off x="714000" y="1081520"/>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Add an edge to two nodes if they overlap</a:t>
            </a:r>
          </a:p>
        </p:txBody>
      </p:sp>
      <p:sp>
        <p:nvSpPr>
          <p:cNvPr id="8" name="Oval 7">
            <a:extLst>
              <a:ext uri="{FF2B5EF4-FFF2-40B4-BE49-F238E27FC236}">
                <a16:creationId xmlns:a16="http://schemas.microsoft.com/office/drawing/2014/main" id="{D2160C2B-1DF0-F77B-5FC4-4B77AE3BADD1}"/>
              </a:ext>
            </a:extLst>
          </p:cNvPr>
          <p:cNvSpPr/>
          <p:nvPr/>
        </p:nvSpPr>
        <p:spPr>
          <a:xfrm>
            <a:off x="2830581" y="2202016"/>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a:t>
            </a:r>
            <a:endParaRPr lang="en-SG" sz="1800" dirty="0">
              <a:latin typeface="Montserrat SemiBold" pitchFamily="2" charset="0"/>
            </a:endParaRPr>
          </a:p>
        </p:txBody>
      </p:sp>
      <p:sp>
        <p:nvSpPr>
          <p:cNvPr id="2" name="Oval 1">
            <a:extLst>
              <a:ext uri="{FF2B5EF4-FFF2-40B4-BE49-F238E27FC236}">
                <a16:creationId xmlns:a16="http://schemas.microsoft.com/office/drawing/2014/main" id="{06FA74D2-6320-D9FD-4FB0-1891EA28BD07}"/>
              </a:ext>
            </a:extLst>
          </p:cNvPr>
          <p:cNvSpPr/>
          <p:nvPr/>
        </p:nvSpPr>
        <p:spPr>
          <a:xfrm>
            <a:off x="4038273" y="1760056"/>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B</a:t>
            </a:r>
            <a:endParaRPr lang="en-SG" sz="1800" dirty="0">
              <a:latin typeface="Montserrat SemiBold" pitchFamily="2" charset="0"/>
            </a:endParaRPr>
          </a:p>
        </p:txBody>
      </p:sp>
      <p:cxnSp>
        <p:nvCxnSpPr>
          <p:cNvPr id="6" name="Straight Connector 5">
            <a:extLst>
              <a:ext uri="{FF2B5EF4-FFF2-40B4-BE49-F238E27FC236}">
                <a16:creationId xmlns:a16="http://schemas.microsoft.com/office/drawing/2014/main" id="{688CBB43-C782-BB98-BC96-31D05105AD09}"/>
              </a:ext>
            </a:extLst>
          </p:cNvPr>
          <p:cNvCxnSpPr>
            <a:cxnSpLocks/>
            <a:stCxn id="8" idx="7"/>
            <a:endCxn id="2" idx="2"/>
          </p:cNvCxnSpPr>
          <p:nvPr/>
        </p:nvCxnSpPr>
        <p:spPr>
          <a:xfrm flipV="1">
            <a:off x="3286145" y="2026920"/>
            <a:ext cx="752128" cy="25325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EC289AD-8AEB-FC14-306E-93DB801B0664}"/>
              </a:ext>
            </a:extLst>
          </p:cNvPr>
          <p:cNvSpPr/>
          <p:nvPr/>
        </p:nvSpPr>
        <p:spPr>
          <a:xfrm>
            <a:off x="4038273" y="2891104"/>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C</a:t>
            </a:r>
            <a:endParaRPr lang="en-SG" sz="1800" dirty="0">
              <a:latin typeface="Montserrat SemiBold" pitchFamily="2" charset="0"/>
            </a:endParaRPr>
          </a:p>
        </p:txBody>
      </p:sp>
      <p:sp>
        <p:nvSpPr>
          <p:cNvPr id="3" name="Oval 2">
            <a:extLst>
              <a:ext uri="{FF2B5EF4-FFF2-40B4-BE49-F238E27FC236}">
                <a16:creationId xmlns:a16="http://schemas.microsoft.com/office/drawing/2014/main" id="{93CD759C-D95A-C960-0FB2-4C85B94B6C6D}"/>
              </a:ext>
            </a:extLst>
          </p:cNvPr>
          <p:cNvSpPr/>
          <p:nvPr/>
        </p:nvSpPr>
        <p:spPr>
          <a:xfrm>
            <a:off x="5245965" y="2280179"/>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D</a:t>
            </a:r>
            <a:endParaRPr lang="en-SG" sz="1800" dirty="0">
              <a:latin typeface="Montserrat SemiBold" pitchFamily="2" charset="0"/>
            </a:endParaRPr>
          </a:p>
        </p:txBody>
      </p:sp>
      <p:cxnSp>
        <p:nvCxnSpPr>
          <p:cNvPr id="15" name="Straight Connector 14">
            <a:extLst>
              <a:ext uri="{FF2B5EF4-FFF2-40B4-BE49-F238E27FC236}">
                <a16:creationId xmlns:a16="http://schemas.microsoft.com/office/drawing/2014/main" id="{F910158B-5368-8D89-BF4E-9711A6CB243C}"/>
              </a:ext>
            </a:extLst>
          </p:cNvPr>
          <p:cNvCxnSpPr>
            <a:cxnSpLocks/>
            <a:stCxn id="7" idx="6"/>
            <a:endCxn id="3" idx="3"/>
          </p:cNvCxnSpPr>
          <p:nvPr/>
        </p:nvCxnSpPr>
        <p:spPr>
          <a:xfrm flipV="1">
            <a:off x="4572000" y="2735743"/>
            <a:ext cx="752128" cy="4222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8D3E40-C9E2-946E-0661-928CA8EB1E4C}"/>
              </a:ext>
            </a:extLst>
          </p:cNvPr>
          <p:cNvCxnSpPr>
            <a:cxnSpLocks/>
            <a:stCxn id="8" idx="6"/>
            <a:endCxn id="3" idx="2"/>
          </p:cNvCxnSpPr>
          <p:nvPr/>
        </p:nvCxnSpPr>
        <p:spPr>
          <a:xfrm>
            <a:off x="3364308" y="2468880"/>
            <a:ext cx="1881657" cy="7816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E4A5688-5DDE-AF5E-50F9-A77C44652B2D}"/>
              </a:ext>
            </a:extLst>
          </p:cNvPr>
          <p:cNvSpPr/>
          <p:nvPr/>
        </p:nvSpPr>
        <p:spPr>
          <a:xfrm>
            <a:off x="6366467" y="2280178"/>
            <a:ext cx="533727" cy="53372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E</a:t>
            </a:r>
            <a:endParaRPr lang="en-SG" sz="1800" dirty="0">
              <a:latin typeface="Montserrat SemiBold" pitchFamily="2" charset="0"/>
            </a:endParaRPr>
          </a:p>
        </p:txBody>
      </p:sp>
      <p:sp>
        <p:nvSpPr>
          <p:cNvPr id="9" name="Google Shape;336;p36">
            <a:extLst>
              <a:ext uri="{FF2B5EF4-FFF2-40B4-BE49-F238E27FC236}">
                <a16:creationId xmlns:a16="http://schemas.microsoft.com/office/drawing/2014/main" id="{A3C617E2-4632-8333-358E-4F4765C3E6D4}"/>
              </a:ext>
            </a:extLst>
          </p:cNvPr>
          <p:cNvSpPr txBox="1">
            <a:spLocks/>
          </p:cNvSpPr>
          <p:nvPr/>
        </p:nvSpPr>
        <p:spPr>
          <a:xfrm>
            <a:off x="714000" y="3642523"/>
            <a:ext cx="7400400" cy="480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Find collection of nodes that are not neighbors</a:t>
            </a:r>
          </a:p>
          <a:p>
            <a:r>
              <a:rPr lang="en-US" sz="1800" dirty="0">
                <a:latin typeface="Montserrat SemiBold" pitchFamily="2" charset="0"/>
                <a:sym typeface="Wingdings" panose="05000000000000000000" pitchFamily="2" charset="2"/>
              </a:rPr>
              <a:t> Independent Set Problem</a:t>
            </a:r>
            <a:endParaRPr lang="en-US" sz="1800" dirty="0">
              <a:latin typeface="Montserrat SemiBold" pitchFamily="2" charset="0"/>
            </a:endParaRPr>
          </a:p>
        </p:txBody>
      </p:sp>
    </p:spTree>
    <p:extLst>
      <p:ext uri="{BB962C8B-B14F-4D97-AF65-F5344CB8AC3E}">
        <p14:creationId xmlns:p14="http://schemas.microsoft.com/office/powerpoint/2010/main" val="3981810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An English professor complains that students in their class are cheating. The professor suspects that the cheating students are all copying their material from only a few different sources, but does not know where they are copying from. Students that are not cheating, on the other hand, all submit fairly different solutions. How should we catch the cheaters?</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4d.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882153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609200"/>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essay = Node</a:t>
            </a: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pic>
        <p:nvPicPr>
          <p:cNvPr id="16" name="Picture 2" descr="📄 Page Facing Up Emoji">
            <a:extLst>
              <a:ext uri="{FF2B5EF4-FFF2-40B4-BE49-F238E27FC236}">
                <a16:creationId xmlns:a16="http://schemas.microsoft.com/office/drawing/2014/main" id="{472382C9-0E95-9D9A-B722-8C38920F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1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99CEB1EE-48F8-B105-01A2-7B5BEE5A5479}"/>
              </a:ext>
            </a:extLst>
          </p:cNvPr>
          <p:cNvGrpSpPr/>
          <p:nvPr/>
        </p:nvGrpSpPr>
        <p:grpSpPr>
          <a:xfrm>
            <a:off x="1077300" y="2090955"/>
            <a:ext cx="739900" cy="739900"/>
            <a:chOff x="1077300" y="2090955"/>
            <a:chExt cx="739900" cy="739900"/>
          </a:xfrm>
        </p:grpSpPr>
        <p:pic>
          <p:nvPicPr>
            <p:cNvPr id="4098" name="Picture 2" descr="📄 Page Facing Up Emoji">
              <a:extLst>
                <a:ext uri="{FF2B5EF4-FFF2-40B4-BE49-F238E27FC236}">
                  <a16:creationId xmlns:a16="http://schemas.microsoft.com/office/drawing/2014/main" id="{1BCBC500-8C82-60BD-96EC-21E486D7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C58288B-2A7E-42D9-342A-3DB46AE05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059"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B42090CF-E4EE-378F-9040-2DBE11157D54}"/>
              </a:ext>
            </a:extLst>
          </p:cNvPr>
          <p:cNvGrpSpPr/>
          <p:nvPr/>
        </p:nvGrpSpPr>
        <p:grpSpPr>
          <a:xfrm>
            <a:off x="2108100" y="2090955"/>
            <a:ext cx="739900" cy="739900"/>
            <a:chOff x="2108100" y="2090955"/>
            <a:chExt cx="739900" cy="739900"/>
          </a:xfrm>
        </p:grpSpPr>
        <p:pic>
          <p:nvPicPr>
            <p:cNvPr id="4" name="Picture 2" descr="📄 Page Facing Up Emoji">
              <a:extLst>
                <a:ext uri="{FF2B5EF4-FFF2-40B4-BE49-F238E27FC236}">
                  <a16:creationId xmlns:a16="http://schemas.microsoft.com/office/drawing/2014/main" id="{CECDD448-164D-804B-817E-652D76F82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9ABF644-F8BB-A9F5-E725-B518DAE3D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899"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40AA8FFB-9A1C-0CF7-9285-CDD41C130863}"/>
              </a:ext>
            </a:extLst>
          </p:cNvPr>
          <p:cNvGrpSpPr/>
          <p:nvPr/>
        </p:nvGrpSpPr>
        <p:grpSpPr>
          <a:xfrm>
            <a:off x="4169700" y="2090955"/>
            <a:ext cx="739900" cy="739900"/>
            <a:chOff x="4169700" y="2090955"/>
            <a:chExt cx="739900" cy="739900"/>
          </a:xfrm>
        </p:grpSpPr>
        <p:pic>
          <p:nvPicPr>
            <p:cNvPr id="8" name="Picture 2" descr="📄 Page Facing Up Emoji">
              <a:extLst>
                <a:ext uri="{FF2B5EF4-FFF2-40B4-BE49-F238E27FC236}">
                  <a16:creationId xmlns:a16="http://schemas.microsoft.com/office/drawing/2014/main" id="{C39139A8-0287-5542-CB48-184B84B79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7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54727888-241D-5EB3-B99B-90FF8168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965"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F5A6D5E8-E955-B74D-FCD4-7BB22ABABDA1}"/>
              </a:ext>
            </a:extLst>
          </p:cNvPr>
          <p:cNvGrpSpPr/>
          <p:nvPr/>
        </p:nvGrpSpPr>
        <p:grpSpPr>
          <a:xfrm>
            <a:off x="5200500" y="2090955"/>
            <a:ext cx="739900" cy="739900"/>
            <a:chOff x="5200500" y="2090955"/>
            <a:chExt cx="739900" cy="739900"/>
          </a:xfrm>
        </p:grpSpPr>
        <p:pic>
          <p:nvPicPr>
            <p:cNvPr id="9" name="Picture 2" descr="📄 Page Facing Up Emoji">
              <a:extLst>
                <a:ext uri="{FF2B5EF4-FFF2-40B4-BE49-F238E27FC236}">
                  <a16:creationId xmlns:a16="http://schemas.microsoft.com/office/drawing/2014/main" id="{DC8C3DA5-D849-4E7B-1B02-EDC8AA31B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5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E7DB3170-F5B5-A4E6-E86B-E7926C971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351"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3527FDA8-28A7-DBD0-63BE-8B5C2027FFDA}"/>
              </a:ext>
            </a:extLst>
          </p:cNvPr>
          <p:cNvGrpSpPr/>
          <p:nvPr/>
        </p:nvGrpSpPr>
        <p:grpSpPr>
          <a:xfrm>
            <a:off x="3138900" y="2090955"/>
            <a:ext cx="739900" cy="739900"/>
            <a:chOff x="3138900" y="2090955"/>
            <a:chExt cx="739900" cy="739900"/>
          </a:xfrm>
        </p:grpSpPr>
        <p:pic>
          <p:nvPicPr>
            <p:cNvPr id="5" name="Picture 2" descr="📄 Page Facing Up Emoji">
              <a:extLst>
                <a:ext uri="{FF2B5EF4-FFF2-40B4-BE49-F238E27FC236}">
                  <a16:creationId xmlns:a16="http://schemas.microsoft.com/office/drawing/2014/main" id="{6003FBBB-11F0-B9C3-9D93-27DAF7D82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9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hatGPT - Wikipedia">
              <a:extLst>
                <a:ext uri="{FF2B5EF4-FFF2-40B4-BE49-F238E27FC236}">
                  <a16:creationId xmlns:a16="http://schemas.microsoft.com/office/drawing/2014/main" id="{B7C381B8-7F8A-1BB4-B3FB-DA5F1FCF12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262"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8B535B55-9C5D-3847-5EE3-713E030760B9}"/>
              </a:ext>
            </a:extLst>
          </p:cNvPr>
          <p:cNvGrpSpPr/>
          <p:nvPr/>
        </p:nvGrpSpPr>
        <p:grpSpPr>
          <a:xfrm>
            <a:off x="6231300" y="2090955"/>
            <a:ext cx="739900" cy="739900"/>
            <a:chOff x="6231300" y="2090955"/>
            <a:chExt cx="739900" cy="739900"/>
          </a:xfrm>
        </p:grpSpPr>
        <p:pic>
          <p:nvPicPr>
            <p:cNvPr id="15" name="Picture 2" descr="📄 Page Facing Up Emoji">
              <a:extLst>
                <a:ext uri="{FF2B5EF4-FFF2-40B4-BE49-F238E27FC236}">
                  <a16:creationId xmlns:a16="http://schemas.microsoft.com/office/drawing/2014/main" id="{212B685A-8880-B1DF-AD05-F5F19132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3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hatGPT - Wikipedia">
              <a:extLst>
                <a:ext uri="{FF2B5EF4-FFF2-40B4-BE49-F238E27FC236}">
                  <a16:creationId xmlns:a16="http://schemas.microsoft.com/office/drawing/2014/main" id="{E504F8B9-B63D-A6B4-9740-8F25E066D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8662"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721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609200"/>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essay = Node</a:t>
            </a: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pic>
        <p:nvPicPr>
          <p:cNvPr id="16" name="Picture 2" descr="📄 Page Facing Up Emoji">
            <a:extLst>
              <a:ext uri="{FF2B5EF4-FFF2-40B4-BE49-F238E27FC236}">
                <a16:creationId xmlns:a16="http://schemas.microsoft.com/office/drawing/2014/main" id="{472382C9-0E95-9D9A-B722-8C38920F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1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0A52C45-8D7E-D807-C7FE-E34C7A02930E}"/>
              </a:ext>
            </a:extLst>
          </p:cNvPr>
          <p:cNvGrpSpPr/>
          <p:nvPr/>
        </p:nvGrpSpPr>
        <p:grpSpPr>
          <a:xfrm>
            <a:off x="1077300" y="2090955"/>
            <a:ext cx="739900" cy="739900"/>
            <a:chOff x="1077300" y="2090955"/>
            <a:chExt cx="739900" cy="739900"/>
          </a:xfrm>
        </p:grpSpPr>
        <p:pic>
          <p:nvPicPr>
            <p:cNvPr id="4098" name="Picture 2" descr="📄 Page Facing Up Emoji">
              <a:extLst>
                <a:ext uri="{FF2B5EF4-FFF2-40B4-BE49-F238E27FC236}">
                  <a16:creationId xmlns:a16="http://schemas.microsoft.com/office/drawing/2014/main" id="{1BCBC500-8C82-60BD-96EC-21E486D7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C58288B-2A7E-42D9-342A-3DB46AE05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059"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84A3A0D5-C6E2-4B55-98AD-2BA4AF3960EF}"/>
              </a:ext>
            </a:extLst>
          </p:cNvPr>
          <p:cNvGrpSpPr/>
          <p:nvPr/>
        </p:nvGrpSpPr>
        <p:grpSpPr>
          <a:xfrm>
            <a:off x="2108100" y="2090955"/>
            <a:ext cx="739900" cy="739900"/>
            <a:chOff x="2108100" y="2090955"/>
            <a:chExt cx="739900" cy="739900"/>
          </a:xfrm>
        </p:grpSpPr>
        <p:pic>
          <p:nvPicPr>
            <p:cNvPr id="4" name="Picture 2" descr="📄 Page Facing Up Emoji">
              <a:extLst>
                <a:ext uri="{FF2B5EF4-FFF2-40B4-BE49-F238E27FC236}">
                  <a16:creationId xmlns:a16="http://schemas.microsoft.com/office/drawing/2014/main" id="{CECDD448-164D-804B-817E-652D76F82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9ABF644-F8BB-A9F5-E725-B518DAE3D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899"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DF951B49-FBD0-8E39-4437-EBB399F19E4F}"/>
              </a:ext>
            </a:extLst>
          </p:cNvPr>
          <p:cNvGrpSpPr/>
          <p:nvPr/>
        </p:nvGrpSpPr>
        <p:grpSpPr>
          <a:xfrm>
            <a:off x="4169700" y="2090955"/>
            <a:ext cx="739900" cy="739900"/>
            <a:chOff x="4169700" y="2090955"/>
            <a:chExt cx="739900" cy="739900"/>
          </a:xfrm>
        </p:grpSpPr>
        <p:pic>
          <p:nvPicPr>
            <p:cNvPr id="8" name="Picture 2" descr="📄 Page Facing Up Emoji">
              <a:extLst>
                <a:ext uri="{FF2B5EF4-FFF2-40B4-BE49-F238E27FC236}">
                  <a16:creationId xmlns:a16="http://schemas.microsoft.com/office/drawing/2014/main" id="{C39139A8-0287-5542-CB48-184B84B79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7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54727888-241D-5EB3-B99B-90FF8168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965"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5B21EA2F-EAE7-94A0-196F-A888F23E8A01}"/>
              </a:ext>
            </a:extLst>
          </p:cNvPr>
          <p:cNvGrpSpPr/>
          <p:nvPr/>
        </p:nvGrpSpPr>
        <p:grpSpPr>
          <a:xfrm>
            <a:off x="5200500" y="2090955"/>
            <a:ext cx="739900" cy="739900"/>
            <a:chOff x="5200500" y="2090955"/>
            <a:chExt cx="739900" cy="739900"/>
          </a:xfrm>
        </p:grpSpPr>
        <p:pic>
          <p:nvPicPr>
            <p:cNvPr id="9" name="Picture 2" descr="📄 Page Facing Up Emoji">
              <a:extLst>
                <a:ext uri="{FF2B5EF4-FFF2-40B4-BE49-F238E27FC236}">
                  <a16:creationId xmlns:a16="http://schemas.microsoft.com/office/drawing/2014/main" id="{DC8C3DA5-D849-4E7B-1B02-EDC8AA31B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5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E7DB3170-F5B5-A4E6-E86B-E7926C971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351"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8D5A0753-3146-3678-5D43-04088E0B9A1E}"/>
              </a:ext>
            </a:extLst>
          </p:cNvPr>
          <p:cNvGrpSpPr/>
          <p:nvPr/>
        </p:nvGrpSpPr>
        <p:grpSpPr>
          <a:xfrm>
            <a:off x="3138900" y="2090955"/>
            <a:ext cx="739900" cy="739900"/>
            <a:chOff x="3138900" y="2090955"/>
            <a:chExt cx="739900" cy="739900"/>
          </a:xfrm>
        </p:grpSpPr>
        <p:pic>
          <p:nvPicPr>
            <p:cNvPr id="5" name="Picture 2" descr="📄 Page Facing Up Emoji">
              <a:extLst>
                <a:ext uri="{FF2B5EF4-FFF2-40B4-BE49-F238E27FC236}">
                  <a16:creationId xmlns:a16="http://schemas.microsoft.com/office/drawing/2014/main" id="{6003FBBB-11F0-B9C3-9D93-27DAF7D82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9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hatGPT - Wikipedia">
              <a:extLst>
                <a:ext uri="{FF2B5EF4-FFF2-40B4-BE49-F238E27FC236}">
                  <a16:creationId xmlns:a16="http://schemas.microsoft.com/office/drawing/2014/main" id="{B7C381B8-7F8A-1BB4-B3FB-DA5F1FCF12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262"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3D3D51D5-E09F-6E9B-E5F6-CA091F905C6F}"/>
              </a:ext>
            </a:extLst>
          </p:cNvPr>
          <p:cNvGrpSpPr/>
          <p:nvPr/>
        </p:nvGrpSpPr>
        <p:grpSpPr>
          <a:xfrm>
            <a:off x="6231300" y="2090955"/>
            <a:ext cx="739900" cy="739900"/>
            <a:chOff x="6231300" y="2090955"/>
            <a:chExt cx="739900" cy="739900"/>
          </a:xfrm>
        </p:grpSpPr>
        <p:pic>
          <p:nvPicPr>
            <p:cNvPr id="15" name="Picture 2" descr="📄 Page Facing Up Emoji">
              <a:extLst>
                <a:ext uri="{FF2B5EF4-FFF2-40B4-BE49-F238E27FC236}">
                  <a16:creationId xmlns:a16="http://schemas.microsoft.com/office/drawing/2014/main" id="{212B685A-8880-B1DF-AD05-F5F19132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30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hatGPT - Wikipedia">
              <a:extLst>
                <a:ext uri="{FF2B5EF4-FFF2-40B4-BE49-F238E27FC236}">
                  <a16:creationId xmlns:a16="http://schemas.microsoft.com/office/drawing/2014/main" id="{E504F8B9-B63D-A6B4-9740-8F25E066D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8662"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Google Shape;336;p36">
            <a:extLst>
              <a:ext uri="{FF2B5EF4-FFF2-40B4-BE49-F238E27FC236}">
                <a16:creationId xmlns:a16="http://schemas.microsoft.com/office/drawing/2014/main" id="{5A538446-772B-49ED-8D6B-7B542DAEC559}"/>
              </a:ext>
            </a:extLst>
          </p:cNvPr>
          <p:cNvSpPr txBox="1">
            <a:spLocks/>
          </p:cNvSpPr>
          <p:nvPr/>
        </p:nvSpPr>
        <p:spPr>
          <a:xfrm>
            <a:off x="714000" y="1118769"/>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similar: Connect them</a:t>
            </a:r>
          </a:p>
        </p:txBody>
      </p:sp>
      <p:cxnSp>
        <p:nvCxnSpPr>
          <p:cNvPr id="7" name="Straight Connector 6">
            <a:extLst>
              <a:ext uri="{FF2B5EF4-FFF2-40B4-BE49-F238E27FC236}">
                <a16:creationId xmlns:a16="http://schemas.microsoft.com/office/drawing/2014/main" id="{28EDEF59-09A5-E1C1-F1C6-8288F3260E6A}"/>
              </a:ext>
            </a:extLst>
          </p:cNvPr>
          <p:cNvCxnSpPr>
            <a:stCxn id="4098" idx="3"/>
            <a:endCxn id="4" idx="1"/>
          </p:cNvCxnSpPr>
          <p:nvPr/>
        </p:nvCxnSpPr>
        <p:spPr>
          <a:xfrm>
            <a:off x="1817200" y="2460905"/>
            <a:ext cx="2909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508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609200"/>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essay = Node</a:t>
            </a: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pic>
        <p:nvPicPr>
          <p:cNvPr id="16" name="Picture 2" descr="📄 Page Facing Up Emoji">
            <a:extLst>
              <a:ext uri="{FF2B5EF4-FFF2-40B4-BE49-F238E27FC236}">
                <a16:creationId xmlns:a16="http://schemas.microsoft.com/office/drawing/2014/main" id="{472382C9-0E95-9D9A-B722-8C38920F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970" y="2090955"/>
            <a:ext cx="739900" cy="7399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67F35D7B-E4CB-8073-A235-2D769ADAC939}"/>
              </a:ext>
            </a:extLst>
          </p:cNvPr>
          <p:cNvGrpSpPr/>
          <p:nvPr/>
        </p:nvGrpSpPr>
        <p:grpSpPr>
          <a:xfrm>
            <a:off x="1877607" y="2090955"/>
            <a:ext cx="739900" cy="739900"/>
            <a:chOff x="1877607" y="2090955"/>
            <a:chExt cx="739900" cy="739900"/>
          </a:xfrm>
        </p:grpSpPr>
        <p:pic>
          <p:nvPicPr>
            <p:cNvPr id="4098" name="Picture 2" descr="📄 Page Facing Up Emoji">
              <a:extLst>
                <a:ext uri="{FF2B5EF4-FFF2-40B4-BE49-F238E27FC236}">
                  <a16:creationId xmlns:a16="http://schemas.microsoft.com/office/drawing/2014/main" id="{1BCBC500-8C82-60BD-96EC-21E486D7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607"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C58288B-2A7E-42D9-342A-3DB46AE05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366"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0E824908-29C0-0789-B8BF-052D5BAE85D5}"/>
              </a:ext>
            </a:extLst>
          </p:cNvPr>
          <p:cNvGrpSpPr/>
          <p:nvPr/>
        </p:nvGrpSpPr>
        <p:grpSpPr>
          <a:xfrm>
            <a:off x="2908407" y="2090955"/>
            <a:ext cx="739900" cy="739900"/>
            <a:chOff x="2908407" y="2090955"/>
            <a:chExt cx="739900" cy="739900"/>
          </a:xfrm>
        </p:grpSpPr>
        <p:pic>
          <p:nvPicPr>
            <p:cNvPr id="4" name="Picture 2" descr="📄 Page Facing Up Emoji">
              <a:extLst>
                <a:ext uri="{FF2B5EF4-FFF2-40B4-BE49-F238E27FC236}">
                  <a16:creationId xmlns:a16="http://schemas.microsoft.com/office/drawing/2014/main" id="{CECDD448-164D-804B-817E-652D76F82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407"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9ABF644-F8BB-A9F5-E725-B518DAE3D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206"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3080A71A-59C2-6A9A-565E-51F2FE03B792}"/>
              </a:ext>
            </a:extLst>
          </p:cNvPr>
          <p:cNvGrpSpPr/>
          <p:nvPr/>
        </p:nvGrpSpPr>
        <p:grpSpPr>
          <a:xfrm>
            <a:off x="1884101" y="3410001"/>
            <a:ext cx="739900" cy="739900"/>
            <a:chOff x="1884101" y="3410001"/>
            <a:chExt cx="739900" cy="739900"/>
          </a:xfrm>
        </p:grpSpPr>
        <p:pic>
          <p:nvPicPr>
            <p:cNvPr id="8" name="Picture 2" descr="📄 Page Facing Up Emoji">
              <a:extLst>
                <a:ext uri="{FF2B5EF4-FFF2-40B4-BE49-F238E27FC236}">
                  <a16:creationId xmlns:a16="http://schemas.microsoft.com/office/drawing/2014/main" id="{C39139A8-0287-5542-CB48-184B84B79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101" y="3410001"/>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54727888-241D-5EB3-B99B-90FF8168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366" y="3535170"/>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5DEE9BC9-A855-FD5B-229A-A37C9F472868}"/>
              </a:ext>
            </a:extLst>
          </p:cNvPr>
          <p:cNvGrpSpPr/>
          <p:nvPr/>
        </p:nvGrpSpPr>
        <p:grpSpPr>
          <a:xfrm>
            <a:off x="856535" y="2090955"/>
            <a:ext cx="739900" cy="739900"/>
            <a:chOff x="856535" y="2090955"/>
            <a:chExt cx="739900" cy="739900"/>
          </a:xfrm>
        </p:grpSpPr>
        <p:pic>
          <p:nvPicPr>
            <p:cNvPr id="9" name="Picture 2" descr="📄 Page Facing Up Emoji">
              <a:extLst>
                <a:ext uri="{FF2B5EF4-FFF2-40B4-BE49-F238E27FC236}">
                  <a16:creationId xmlns:a16="http://schemas.microsoft.com/office/drawing/2014/main" id="{DC8C3DA5-D849-4E7B-1B02-EDC8AA31B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35"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E7DB3170-F5B5-A4E6-E86B-E7926C971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386" y="2216124"/>
              <a:ext cx="426402" cy="489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C2AA365D-C4B9-0B9B-0A43-5357A8670BE4}"/>
              </a:ext>
            </a:extLst>
          </p:cNvPr>
          <p:cNvGrpSpPr/>
          <p:nvPr/>
        </p:nvGrpSpPr>
        <p:grpSpPr>
          <a:xfrm>
            <a:off x="4193004" y="2090955"/>
            <a:ext cx="739900" cy="739900"/>
            <a:chOff x="4193004" y="2090955"/>
            <a:chExt cx="739900" cy="739900"/>
          </a:xfrm>
        </p:grpSpPr>
        <p:pic>
          <p:nvPicPr>
            <p:cNvPr id="5" name="Picture 2" descr="📄 Page Facing Up Emoji">
              <a:extLst>
                <a:ext uri="{FF2B5EF4-FFF2-40B4-BE49-F238E27FC236}">
                  <a16:creationId xmlns:a16="http://schemas.microsoft.com/office/drawing/2014/main" id="{6003FBBB-11F0-B9C3-9D93-27DAF7D82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004"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hatGPT - Wikipedia">
              <a:extLst>
                <a:ext uri="{FF2B5EF4-FFF2-40B4-BE49-F238E27FC236}">
                  <a16:creationId xmlns:a16="http://schemas.microsoft.com/office/drawing/2014/main" id="{B7C381B8-7F8A-1BB4-B3FB-DA5F1FCF12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0366"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B9958685-AA40-E630-83EB-4D16CB55CD14}"/>
              </a:ext>
            </a:extLst>
          </p:cNvPr>
          <p:cNvGrpSpPr/>
          <p:nvPr/>
        </p:nvGrpSpPr>
        <p:grpSpPr>
          <a:xfrm>
            <a:off x="5234289" y="2090955"/>
            <a:ext cx="739900" cy="739900"/>
            <a:chOff x="5234289" y="2090955"/>
            <a:chExt cx="739900" cy="739900"/>
          </a:xfrm>
        </p:grpSpPr>
        <p:pic>
          <p:nvPicPr>
            <p:cNvPr id="15" name="Picture 2" descr="📄 Page Facing Up Emoji">
              <a:extLst>
                <a:ext uri="{FF2B5EF4-FFF2-40B4-BE49-F238E27FC236}">
                  <a16:creationId xmlns:a16="http://schemas.microsoft.com/office/drawing/2014/main" id="{212B685A-8880-B1DF-AD05-F5F19132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289" y="209095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hatGPT - Wikipedia">
              <a:extLst>
                <a:ext uri="{FF2B5EF4-FFF2-40B4-BE49-F238E27FC236}">
                  <a16:creationId xmlns:a16="http://schemas.microsoft.com/office/drawing/2014/main" id="{E504F8B9-B63D-A6B4-9740-8F25E066D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1651" y="2278316"/>
              <a:ext cx="365175" cy="3651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Google Shape;336;p36">
            <a:extLst>
              <a:ext uri="{FF2B5EF4-FFF2-40B4-BE49-F238E27FC236}">
                <a16:creationId xmlns:a16="http://schemas.microsoft.com/office/drawing/2014/main" id="{5A538446-772B-49ED-8D6B-7B542DAEC559}"/>
              </a:ext>
            </a:extLst>
          </p:cNvPr>
          <p:cNvSpPr txBox="1">
            <a:spLocks/>
          </p:cNvSpPr>
          <p:nvPr/>
        </p:nvSpPr>
        <p:spPr>
          <a:xfrm>
            <a:off x="714000" y="1118769"/>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This will form clusters. 1 Cluster = suspect same source</a:t>
            </a:r>
          </a:p>
        </p:txBody>
      </p:sp>
      <p:cxnSp>
        <p:nvCxnSpPr>
          <p:cNvPr id="7" name="Straight Connector 6">
            <a:extLst>
              <a:ext uri="{FF2B5EF4-FFF2-40B4-BE49-F238E27FC236}">
                <a16:creationId xmlns:a16="http://schemas.microsoft.com/office/drawing/2014/main" id="{28EDEF59-09A5-E1C1-F1C6-8288F3260E6A}"/>
              </a:ext>
            </a:extLst>
          </p:cNvPr>
          <p:cNvCxnSpPr>
            <a:stCxn id="4098" idx="3"/>
            <a:endCxn id="4" idx="1"/>
          </p:cNvCxnSpPr>
          <p:nvPr/>
        </p:nvCxnSpPr>
        <p:spPr>
          <a:xfrm>
            <a:off x="2617507" y="2460905"/>
            <a:ext cx="2909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4289A4-1EE8-6B17-141D-C0E824817A7A}"/>
              </a:ext>
            </a:extLst>
          </p:cNvPr>
          <p:cNvCxnSpPr/>
          <p:nvPr/>
        </p:nvCxnSpPr>
        <p:spPr>
          <a:xfrm>
            <a:off x="1586707" y="2460905"/>
            <a:ext cx="2909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EE80B3E-6C59-3B0C-C935-4BBBEDED7399}"/>
              </a:ext>
            </a:extLst>
          </p:cNvPr>
          <p:cNvCxnSpPr>
            <a:cxnSpLocks/>
          </p:cNvCxnSpPr>
          <p:nvPr/>
        </p:nvCxnSpPr>
        <p:spPr>
          <a:xfrm>
            <a:off x="2220647" y="2947917"/>
            <a:ext cx="0" cy="3445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C11409-B23F-5393-468A-5756F3328CAD}"/>
              </a:ext>
            </a:extLst>
          </p:cNvPr>
          <p:cNvCxnSpPr/>
          <p:nvPr/>
        </p:nvCxnSpPr>
        <p:spPr>
          <a:xfrm>
            <a:off x="4932904" y="2460905"/>
            <a:ext cx="2909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36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77</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609200"/>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essay = Node</a:t>
            </a: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pic>
        <p:nvPicPr>
          <p:cNvPr id="4098" name="Picture 2" descr="📄 Page Facing Up Emoji">
            <a:extLst>
              <a:ext uri="{FF2B5EF4-FFF2-40B4-BE49-F238E27FC236}">
                <a16:creationId xmlns:a16="http://schemas.microsoft.com/office/drawing/2014/main" id="{1BCBC500-8C82-60BD-96EC-21E486D7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939" y="1962430"/>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 Page Facing Up Emoji">
            <a:extLst>
              <a:ext uri="{FF2B5EF4-FFF2-40B4-BE49-F238E27FC236}">
                <a16:creationId xmlns:a16="http://schemas.microsoft.com/office/drawing/2014/main" id="{CECDD448-164D-804B-817E-652D76F82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915" y="2119493"/>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Page Facing Up Emoji">
            <a:extLst>
              <a:ext uri="{FF2B5EF4-FFF2-40B4-BE49-F238E27FC236}">
                <a16:creationId xmlns:a16="http://schemas.microsoft.com/office/drawing/2014/main" id="{6003FBBB-11F0-B9C3-9D93-27DAF7D82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970" y="3398386"/>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 Page Facing Up Emoji">
            <a:extLst>
              <a:ext uri="{FF2B5EF4-FFF2-40B4-BE49-F238E27FC236}">
                <a16:creationId xmlns:a16="http://schemas.microsoft.com/office/drawing/2014/main" id="{C39139A8-0287-5542-CB48-184B84B79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654" y="3464062"/>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 Page Facing Up Emoji">
            <a:extLst>
              <a:ext uri="{FF2B5EF4-FFF2-40B4-BE49-F238E27FC236}">
                <a16:creationId xmlns:a16="http://schemas.microsoft.com/office/drawing/2014/main" id="{DC8C3DA5-D849-4E7B-1B02-EDC8AA31B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835" y="2145016"/>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 Page Facing Up Emoji">
            <a:extLst>
              <a:ext uri="{FF2B5EF4-FFF2-40B4-BE49-F238E27FC236}">
                <a16:creationId xmlns:a16="http://schemas.microsoft.com/office/drawing/2014/main" id="{212B685A-8880-B1DF-AD05-F5F19132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705" y="335377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hatGPT - Wikipedia">
            <a:extLst>
              <a:ext uri="{FF2B5EF4-FFF2-40B4-BE49-F238E27FC236}">
                <a16:creationId xmlns:a16="http://schemas.microsoft.com/office/drawing/2014/main" id="{B7C381B8-7F8A-1BB4-B3FB-DA5F1FCF1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332" y="3585747"/>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hatGPT - Wikipedia">
            <a:extLst>
              <a:ext uri="{FF2B5EF4-FFF2-40B4-BE49-F238E27FC236}">
                <a16:creationId xmlns:a16="http://schemas.microsoft.com/office/drawing/2014/main" id="{E504F8B9-B63D-A6B4-9740-8F25E066D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67" y="3541136"/>
            <a:ext cx="365175" cy="3651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36;p36">
            <a:extLst>
              <a:ext uri="{FF2B5EF4-FFF2-40B4-BE49-F238E27FC236}">
                <a16:creationId xmlns:a16="http://schemas.microsoft.com/office/drawing/2014/main" id="{5A538446-772B-49ED-8D6B-7B542DAEC559}"/>
              </a:ext>
            </a:extLst>
          </p:cNvPr>
          <p:cNvSpPr txBox="1">
            <a:spLocks/>
          </p:cNvSpPr>
          <p:nvPr/>
        </p:nvSpPr>
        <p:spPr>
          <a:xfrm>
            <a:off x="714000" y="1118769"/>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everything is connected, then it is about finding a clique</a:t>
            </a:r>
          </a:p>
        </p:txBody>
      </p:sp>
      <p:cxnSp>
        <p:nvCxnSpPr>
          <p:cNvPr id="7" name="Straight Connector 6">
            <a:extLst>
              <a:ext uri="{FF2B5EF4-FFF2-40B4-BE49-F238E27FC236}">
                <a16:creationId xmlns:a16="http://schemas.microsoft.com/office/drawing/2014/main" id="{28EDEF59-09A5-E1C1-F1C6-8288F3260E6A}"/>
              </a:ext>
            </a:extLst>
          </p:cNvPr>
          <p:cNvCxnSpPr>
            <a:stCxn id="4098" idx="3"/>
            <a:endCxn id="4" idx="1"/>
          </p:cNvCxnSpPr>
          <p:nvPr/>
        </p:nvCxnSpPr>
        <p:spPr>
          <a:xfrm>
            <a:off x="4815839" y="2332380"/>
            <a:ext cx="538076" cy="1570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4289A4-1EE8-6B17-141D-C0E824817A7A}"/>
              </a:ext>
            </a:extLst>
          </p:cNvPr>
          <p:cNvCxnSpPr>
            <a:cxnSpLocks/>
            <a:endCxn id="4098" idx="1"/>
          </p:cNvCxnSpPr>
          <p:nvPr/>
        </p:nvCxnSpPr>
        <p:spPr>
          <a:xfrm flipV="1">
            <a:off x="3606007" y="2332380"/>
            <a:ext cx="469932" cy="1825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EE80B3E-6C59-3B0C-C935-4BBBEDED7399}"/>
              </a:ext>
            </a:extLst>
          </p:cNvPr>
          <p:cNvCxnSpPr>
            <a:cxnSpLocks/>
            <a:stCxn id="5" idx="1"/>
            <a:endCxn id="8" idx="3"/>
          </p:cNvCxnSpPr>
          <p:nvPr/>
        </p:nvCxnSpPr>
        <p:spPr>
          <a:xfrm flipH="1">
            <a:off x="4811554" y="3768336"/>
            <a:ext cx="594416" cy="656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C11409-B23F-5393-468A-5756F3328CAD}"/>
              </a:ext>
            </a:extLst>
          </p:cNvPr>
          <p:cNvCxnSpPr>
            <a:cxnSpLocks/>
            <a:endCxn id="8" idx="1"/>
          </p:cNvCxnSpPr>
          <p:nvPr/>
        </p:nvCxnSpPr>
        <p:spPr>
          <a:xfrm>
            <a:off x="3600605" y="3745121"/>
            <a:ext cx="471049" cy="8889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8" descr="ChatGPT - Wikipedia">
            <a:extLst>
              <a:ext uri="{FF2B5EF4-FFF2-40B4-BE49-F238E27FC236}">
                <a16:creationId xmlns:a16="http://schemas.microsoft.com/office/drawing/2014/main" id="{02041A1E-385C-D529-0BD5-3D42B6DA2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77" y="2306854"/>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hatGPT - Wikipedia">
            <a:extLst>
              <a:ext uri="{FF2B5EF4-FFF2-40B4-BE49-F238E27FC236}">
                <a16:creationId xmlns:a16="http://schemas.microsoft.com/office/drawing/2014/main" id="{5EBF629D-1177-E299-107A-170D071F7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461" y="2149791"/>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hatGPT - Wikipedia">
            <a:extLst>
              <a:ext uri="{FF2B5EF4-FFF2-40B4-BE49-F238E27FC236}">
                <a16:creationId xmlns:a16="http://schemas.microsoft.com/office/drawing/2014/main" id="{64374005-BD45-3CA5-B205-1D8FE25A5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67" y="2332377"/>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ChatGPT - Wikipedia">
            <a:extLst>
              <a:ext uri="{FF2B5EF4-FFF2-40B4-BE49-F238E27FC236}">
                <a16:creationId xmlns:a16="http://schemas.microsoft.com/office/drawing/2014/main" id="{7CCE5CA2-C36D-C13C-68D0-2EEA4A0E0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016" y="3684127"/>
            <a:ext cx="365175" cy="365175"/>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4F6C2EE5-DC0D-7985-CF38-2B92EBC3B9F1}"/>
              </a:ext>
            </a:extLst>
          </p:cNvPr>
          <p:cNvCxnSpPr>
            <a:cxnSpLocks/>
          </p:cNvCxnSpPr>
          <p:nvPr/>
        </p:nvCxnSpPr>
        <p:spPr>
          <a:xfrm>
            <a:off x="5714881" y="2935909"/>
            <a:ext cx="0" cy="282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C5615D-EAF8-32EF-C790-753F0DF498EB}"/>
              </a:ext>
            </a:extLst>
          </p:cNvPr>
          <p:cNvCxnSpPr>
            <a:cxnSpLocks/>
          </p:cNvCxnSpPr>
          <p:nvPr/>
        </p:nvCxnSpPr>
        <p:spPr>
          <a:xfrm>
            <a:off x="3230654" y="2977697"/>
            <a:ext cx="0" cy="2379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663F13-87BF-C654-C5EC-2BC75870084A}"/>
              </a:ext>
            </a:extLst>
          </p:cNvPr>
          <p:cNvCxnSpPr>
            <a:cxnSpLocks/>
          </p:cNvCxnSpPr>
          <p:nvPr/>
        </p:nvCxnSpPr>
        <p:spPr>
          <a:xfrm flipH="1">
            <a:off x="4445889" y="2826536"/>
            <a:ext cx="7841" cy="51331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A1BF85-139C-A8F1-28A5-D5170F6E7448}"/>
              </a:ext>
            </a:extLst>
          </p:cNvPr>
          <p:cNvCxnSpPr>
            <a:cxnSpLocks/>
          </p:cNvCxnSpPr>
          <p:nvPr/>
        </p:nvCxnSpPr>
        <p:spPr>
          <a:xfrm flipH="1">
            <a:off x="4811554" y="2909171"/>
            <a:ext cx="594416" cy="6081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BCD2971-C509-BC5B-E5F1-3CD354E81683}"/>
              </a:ext>
            </a:extLst>
          </p:cNvPr>
          <p:cNvCxnSpPr>
            <a:cxnSpLocks/>
          </p:cNvCxnSpPr>
          <p:nvPr/>
        </p:nvCxnSpPr>
        <p:spPr>
          <a:xfrm flipH="1" flipV="1">
            <a:off x="4771793" y="2764433"/>
            <a:ext cx="582121" cy="657223"/>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542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609200"/>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Each essay = Node</a:t>
            </a:r>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pic>
        <p:nvPicPr>
          <p:cNvPr id="4098" name="Picture 2" descr="📄 Page Facing Up Emoji">
            <a:extLst>
              <a:ext uri="{FF2B5EF4-FFF2-40B4-BE49-F238E27FC236}">
                <a16:creationId xmlns:a16="http://schemas.microsoft.com/office/drawing/2014/main" id="{1BCBC500-8C82-60BD-96EC-21E486D7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939" y="1962430"/>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 Page Facing Up Emoji">
            <a:extLst>
              <a:ext uri="{FF2B5EF4-FFF2-40B4-BE49-F238E27FC236}">
                <a16:creationId xmlns:a16="http://schemas.microsoft.com/office/drawing/2014/main" id="{CECDD448-164D-804B-817E-652D76F82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915" y="2119493"/>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Page Facing Up Emoji">
            <a:extLst>
              <a:ext uri="{FF2B5EF4-FFF2-40B4-BE49-F238E27FC236}">
                <a16:creationId xmlns:a16="http://schemas.microsoft.com/office/drawing/2014/main" id="{6003FBBB-11F0-B9C3-9D93-27DAF7D82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970" y="3398386"/>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 Page Facing Up Emoji">
            <a:extLst>
              <a:ext uri="{FF2B5EF4-FFF2-40B4-BE49-F238E27FC236}">
                <a16:creationId xmlns:a16="http://schemas.microsoft.com/office/drawing/2014/main" id="{C39139A8-0287-5542-CB48-184B84B79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654" y="3464062"/>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 Page Facing Up Emoji">
            <a:extLst>
              <a:ext uri="{FF2B5EF4-FFF2-40B4-BE49-F238E27FC236}">
                <a16:creationId xmlns:a16="http://schemas.microsoft.com/office/drawing/2014/main" id="{DC8C3DA5-D849-4E7B-1B02-EDC8AA31B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835" y="2145016"/>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 Page Facing Up Emoji">
            <a:extLst>
              <a:ext uri="{FF2B5EF4-FFF2-40B4-BE49-F238E27FC236}">
                <a16:creationId xmlns:a16="http://schemas.microsoft.com/office/drawing/2014/main" id="{212B685A-8880-B1DF-AD05-F5F19132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705" y="3353775"/>
            <a:ext cx="739900" cy="739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hatGPT - Wikipedia">
            <a:extLst>
              <a:ext uri="{FF2B5EF4-FFF2-40B4-BE49-F238E27FC236}">
                <a16:creationId xmlns:a16="http://schemas.microsoft.com/office/drawing/2014/main" id="{B7C381B8-7F8A-1BB4-B3FB-DA5F1FCF1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332" y="3585747"/>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hatGPT - Wikipedia">
            <a:extLst>
              <a:ext uri="{FF2B5EF4-FFF2-40B4-BE49-F238E27FC236}">
                <a16:creationId xmlns:a16="http://schemas.microsoft.com/office/drawing/2014/main" id="{E504F8B9-B63D-A6B4-9740-8F25E066D1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67" y="3541136"/>
            <a:ext cx="365175" cy="3651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36;p36">
            <a:extLst>
              <a:ext uri="{FF2B5EF4-FFF2-40B4-BE49-F238E27FC236}">
                <a16:creationId xmlns:a16="http://schemas.microsoft.com/office/drawing/2014/main" id="{5A538446-772B-49ED-8D6B-7B542DAEC559}"/>
              </a:ext>
            </a:extLst>
          </p:cNvPr>
          <p:cNvSpPr txBox="1">
            <a:spLocks/>
          </p:cNvSpPr>
          <p:nvPr/>
        </p:nvSpPr>
        <p:spPr>
          <a:xfrm>
            <a:off x="714000" y="1118769"/>
            <a:ext cx="7758450"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If everything is connected, then it is about finding a clique</a:t>
            </a:r>
          </a:p>
        </p:txBody>
      </p:sp>
      <p:cxnSp>
        <p:nvCxnSpPr>
          <p:cNvPr id="7" name="Straight Connector 6">
            <a:extLst>
              <a:ext uri="{FF2B5EF4-FFF2-40B4-BE49-F238E27FC236}">
                <a16:creationId xmlns:a16="http://schemas.microsoft.com/office/drawing/2014/main" id="{28EDEF59-09A5-E1C1-F1C6-8288F3260E6A}"/>
              </a:ext>
            </a:extLst>
          </p:cNvPr>
          <p:cNvCxnSpPr>
            <a:stCxn id="4098" idx="3"/>
            <a:endCxn id="4" idx="1"/>
          </p:cNvCxnSpPr>
          <p:nvPr/>
        </p:nvCxnSpPr>
        <p:spPr>
          <a:xfrm>
            <a:off x="4815839" y="2332380"/>
            <a:ext cx="538076" cy="157063"/>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4289A4-1EE8-6B17-141D-C0E824817A7A}"/>
              </a:ext>
            </a:extLst>
          </p:cNvPr>
          <p:cNvCxnSpPr>
            <a:cxnSpLocks/>
            <a:endCxn id="4098" idx="1"/>
          </p:cNvCxnSpPr>
          <p:nvPr/>
        </p:nvCxnSpPr>
        <p:spPr>
          <a:xfrm flipV="1">
            <a:off x="3606007" y="2332380"/>
            <a:ext cx="469932" cy="1825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EE80B3E-6C59-3B0C-C935-4BBBEDED7399}"/>
              </a:ext>
            </a:extLst>
          </p:cNvPr>
          <p:cNvCxnSpPr>
            <a:cxnSpLocks/>
            <a:stCxn id="5" idx="1"/>
            <a:endCxn id="8" idx="3"/>
          </p:cNvCxnSpPr>
          <p:nvPr/>
        </p:nvCxnSpPr>
        <p:spPr>
          <a:xfrm flipH="1">
            <a:off x="4811554" y="3768336"/>
            <a:ext cx="594416" cy="65676"/>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C11409-B23F-5393-468A-5756F3328CAD}"/>
              </a:ext>
            </a:extLst>
          </p:cNvPr>
          <p:cNvCxnSpPr>
            <a:cxnSpLocks/>
            <a:endCxn id="8" idx="1"/>
          </p:cNvCxnSpPr>
          <p:nvPr/>
        </p:nvCxnSpPr>
        <p:spPr>
          <a:xfrm>
            <a:off x="3600605" y="3745121"/>
            <a:ext cx="471049" cy="8889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8" descr="ChatGPT - Wikipedia">
            <a:extLst>
              <a:ext uri="{FF2B5EF4-FFF2-40B4-BE49-F238E27FC236}">
                <a16:creationId xmlns:a16="http://schemas.microsoft.com/office/drawing/2014/main" id="{02041A1E-385C-D529-0BD5-3D42B6DA2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77" y="2306854"/>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hatGPT - Wikipedia">
            <a:extLst>
              <a:ext uri="{FF2B5EF4-FFF2-40B4-BE49-F238E27FC236}">
                <a16:creationId xmlns:a16="http://schemas.microsoft.com/office/drawing/2014/main" id="{5EBF629D-1177-E299-107A-170D071F7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461" y="2149791"/>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hatGPT - Wikipedia">
            <a:extLst>
              <a:ext uri="{FF2B5EF4-FFF2-40B4-BE49-F238E27FC236}">
                <a16:creationId xmlns:a16="http://schemas.microsoft.com/office/drawing/2014/main" id="{64374005-BD45-3CA5-B205-1D8FE25A5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67" y="2332377"/>
            <a:ext cx="365175" cy="36517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ChatGPT - Wikipedia">
            <a:extLst>
              <a:ext uri="{FF2B5EF4-FFF2-40B4-BE49-F238E27FC236}">
                <a16:creationId xmlns:a16="http://schemas.microsoft.com/office/drawing/2014/main" id="{7CCE5CA2-C36D-C13C-68D0-2EEA4A0E0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016" y="3684127"/>
            <a:ext cx="365175" cy="365175"/>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4F6C2EE5-DC0D-7985-CF38-2B92EBC3B9F1}"/>
              </a:ext>
            </a:extLst>
          </p:cNvPr>
          <p:cNvCxnSpPr>
            <a:cxnSpLocks/>
          </p:cNvCxnSpPr>
          <p:nvPr/>
        </p:nvCxnSpPr>
        <p:spPr>
          <a:xfrm>
            <a:off x="5714881" y="2935909"/>
            <a:ext cx="0" cy="28255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C5615D-EAF8-32EF-C790-753F0DF498EB}"/>
              </a:ext>
            </a:extLst>
          </p:cNvPr>
          <p:cNvCxnSpPr>
            <a:cxnSpLocks/>
          </p:cNvCxnSpPr>
          <p:nvPr/>
        </p:nvCxnSpPr>
        <p:spPr>
          <a:xfrm>
            <a:off x="3230654" y="2977697"/>
            <a:ext cx="0" cy="23795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663F13-87BF-C654-C5EC-2BC75870084A}"/>
              </a:ext>
            </a:extLst>
          </p:cNvPr>
          <p:cNvCxnSpPr>
            <a:cxnSpLocks/>
          </p:cNvCxnSpPr>
          <p:nvPr/>
        </p:nvCxnSpPr>
        <p:spPr>
          <a:xfrm flipH="1">
            <a:off x="4445889" y="2826536"/>
            <a:ext cx="7841" cy="513319"/>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A1BF85-139C-A8F1-28A5-D5170F6E7448}"/>
              </a:ext>
            </a:extLst>
          </p:cNvPr>
          <p:cNvCxnSpPr>
            <a:cxnSpLocks/>
          </p:cNvCxnSpPr>
          <p:nvPr/>
        </p:nvCxnSpPr>
        <p:spPr>
          <a:xfrm flipH="1">
            <a:off x="4811554" y="2909171"/>
            <a:ext cx="594416" cy="608156"/>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BCD2971-C509-BC5B-E5F1-3CD354E81683}"/>
              </a:ext>
            </a:extLst>
          </p:cNvPr>
          <p:cNvCxnSpPr>
            <a:cxnSpLocks/>
          </p:cNvCxnSpPr>
          <p:nvPr/>
        </p:nvCxnSpPr>
        <p:spPr>
          <a:xfrm flipH="1" flipV="1">
            <a:off x="4771793" y="2764433"/>
            <a:ext cx="582121" cy="657223"/>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6" name="Google Shape;336;p36">
            <a:extLst>
              <a:ext uri="{FF2B5EF4-FFF2-40B4-BE49-F238E27FC236}">
                <a16:creationId xmlns:a16="http://schemas.microsoft.com/office/drawing/2014/main" id="{AD71E303-4E0F-11C5-1FCE-84852B920CA3}"/>
              </a:ext>
            </a:extLst>
          </p:cNvPr>
          <p:cNvSpPr txBox="1">
            <a:spLocks/>
          </p:cNvSpPr>
          <p:nvPr/>
        </p:nvSpPr>
        <p:spPr>
          <a:xfrm>
            <a:off x="5891990" y="2847119"/>
            <a:ext cx="1865803" cy="3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accent3"/>
                </a:solidFill>
                <a:latin typeface="Montserrat SemiBold" pitchFamily="2" charset="0"/>
              </a:rPr>
              <a:t>Clique found!</a:t>
            </a:r>
          </a:p>
        </p:txBody>
      </p:sp>
    </p:spTree>
    <p:extLst>
      <p:ext uri="{BB962C8B-B14F-4D97-AF65-F5344CB8AC3E}">
        <p14:creationId xmlns:p14="http://schemas.microsoft.com/office/powerpoint/2010/main" val="290901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87260"/>
            <a:ext cx="7758450" cy="243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would you model this as a graph?</a:t>
            </a:r>
          </a:p>
          <a:p>
            <a:endParaRPr lang="en-US" sz="1100" dirty="0">
              <a:latin typeface="Montserrat SemiBold" pitchFamily="2" charset="0"/>
            </a:endParaRPr>
          </a:p>
          <a:p>
            <a:r>
              <a:rPr lang="en-US" sz="1800" dirty="0">
                <a:latin typeface="Montserrat SemiBold" pitchFamily="2" charset="0"/>
              </a:rPr>
              <a:t>There are n children and n presents, and each child has a list of presents that they want. How can we assign presents to children so that each child receives a present that they want?</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4e. Graph Modelling</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254362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 you remember learning about the BFS and DFS algorithm for trees? Turns out, trees are just a type of graph. How does BFS or DFS on a tree relate to BFS or DFS on a graph? Are they the same algorithm? </a:t>
            </a:r>
          </a:p>
        </p:txBody>
      </p:sp>
      <p:sp>
        <p:nvSpPr>
          <p:cNvPr id="2" name="Google Shape;336;p36">
            <a:extLst>
              <a:ext uri="{FF2B5EF4-FFF2-40B4-BE49-F238E27FC236}">
                <a16:creationId xmlns:a16="http://schemas.microsoft.com/office/drawing/2014/main" id="{DA3159F9-2EA3-F1B7-267C-1E262BF922DC}"/>
              </a:ext>
            </a:extLst>
          </p:cNvPr>
          <p:cNvSpPr txBox="1">
            <a:spLocks/>
          </p:cNvSpPr>
          <p:nvPr/>
        </p:nvSpPr>
        <p:spPr>
          <a:xfrm>
            <a:off x="714000" y="2690752"/>
            <a:ext cx="7325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BFS/DFS for graph keeps track of visited nodes, whereas BFS/DFS for trees does not keep track of visited nodes</a:t>
            </a:r>
          </a:p>
        </p:txBody>
      </p:sp>
    </p:spTree>
    <p:extLst>
      <p:ext uri="{BB962C8B-B14F-4D97-AF65-F5344CB8AC3E}">
        <p14:creationId xmlns:p14="http://schemas.microsoft.com/office/powerpoint/2010/main" val="204663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924D3-CBE5-37E8-79F1-4532DB2DB1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80</a:t>
            </a:fld>
            <a:endParaRPr lang="en"/>
          </a:p>
        </p:txBody>
      </p:sp>
      <p:pic>
        <p:nvPicPr>
          <p:cNvPr id="4" name="Picture 3">
            <a:extLst>
              <a:ext uri="{FF2B5EF4-FFF2-40B4-BE49-F238E27FC236}">
                <a16:creationId xmlns:a16="http://schemas.microsoft.com/office/drawing/2014/main" id="{BED14FE8-FD13-C10B-D506-5AEBC10005FA}"/>
              </a:ext>
            </a:extLst>
          </p:cNvPr>
          <p:cNvPicPr>
            <a:picLocks noChangeAspect="1"/>
          </p:cNvPicPr>
          <p:nvPr/>
        </p:nvPicPr>
        <p:blipFill>
          <a:blip r:embed="rId2"/>
          <a:stretch>
            <a:fillRect/>
          </a:stretch>
        </p:blipFill>
        <p:spPr>
          <a:xfrm>
            <a:off x="2767162" y="540867"/>
            <a:ext cx="699585" cy="987650"/>
          </a:xfrm>
          <a:prstGeom prst="rect">
            <a:avLst/>
          </a:prstGeom>
        </p:spPr>
      </p:pic>
      <p:pic>
        <p:nvPicPr>
          <p:cNvPr id="3076" name="Picture 4">
            <a:extLst>
              <a:ext uri="{FF2B5EF4-FFF2-40B4-BE49-F238E27FC236}">
                <a16:creationId xmlns:a16="http://schemas.microsoft.com/office/drawing/2014/main" id="{407CF833-37D3-2D1A-4CFB-F2C86DECE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429" y="702750"/>
            <a:ext cx="567691" cy="6638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BBB7D0B-C9EC-33A2-08F7-26C5B75B8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736" y="749234"/>
            <a:ext cx="1000125" cy="5709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6FC77D9-9551-D6B4-3920-14092EA40AB8}"/>
              </a:ext>
            </a:extLst>
          </p:cNvPr>
          <p:cNvPicPr>
            <a:picLocks noChangeAspect="1"/>
          </p:cNvPicPr>
          <p:nvPr/>
        </p:nvPicPr>
        <p:blipFill>
          <a:blip r:embed="rId5"/>
          <a:stretch>
            <a:fillRect/>
          </a:stretch>
        </p:blipFill>
        <p:spPr>
          <a:xfrm>
            <a:off x="2742590" y="2620399"/>
            <a:ext cx="736811" cy="992821"/>
          </a:xfrm>
          <a:prstGeom prst="rect">
            <a:avLst/>
          </a:prstGeom>
        </p:spPr>
      </p:pic>
      <p:pic>
        <p:nvPicPr>
          <p:cNvPr id="17" name="Picture 6">
            <a:extLst>
              <a:ext uri="{FF2B5EF4-FFF2-40B4-BE49-F238E27FC236}">
                <a16:creationId xmlns:a16="http://schemas.microsoft.com/office/drawing/2014/main" id="{78FFBB86-0139-1157-4A05-F4E647C67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211" y="2831352"/>
            <a:ext cx="1000125" cy="5709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9FCDFCC-5299-414E-8ACD-83832F187B9E}"/>
              </a:ext>
            </a:extLst>
          </p:cNvPr>
          <p:cNvPicPr>
            <a:picLocks noChangeAspect="1"/>
          </p:cNvPicPr>
          <p:nvPr/>
        </p:nvPicPr>
        <p:blipFill>
          <a:blip r:embed="rId6"/>
          <a:stretch>
            <a:fillRect/>
          </a:stretch>
        </p:blipFill>
        <p:spPr>
          <a:xfrm>
            <a:off x="2808054" y="3665336"/>
            <a:ext cx="602225" cy="987650"/>
          </a:xfrm>
          <a:prstGeom prst="rect">
            <a:avLst/>
          </a:prstGeom>
        </p:spPr>
      </p:pic>
      <p:pic>
        <p:nvPicPr>
          <p:cNvPr id="22" name="Picture 4">
            <a:extLst>
              <a:ext uri="{FF2B5EF4-FFF2-40B4-BE49-F238E27FC236}">
                <a16:creationId xmlns:a16="http://schemas.microsoft.com/office/drawing/2014/main" id="{17215B90-5497-E1CF-01EE-B7BBF6D91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954" y="3827219"/>
            <a:ext cx="567691" cy="66388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a:extLst>
              <a:ext uri="{FF2B5EF4-FFF2-40B4-BE49-F238E27FC236}">
                <a16:creationId xmlns:a16="http://schemas.microsoft.com/office/drawing/2014/main" id="{3B1359AE-B7F9-34AD-66AF-605F40D926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115" y="2795124"/>
            <a:ext cx="643368" cy="64336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25454FF-B5BC-07F0-FE58-CF3D5D4C8B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3429" y="3870855"/>
            <a:ext cx="567691" cy="5755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a:extLst>
              <a:ext uri="{FF2B5EF4-FFF2-40B4-BE49-F238E27FC236}">
                <a16:creationId xmlns:a16="http://schemas.microsoft.com/office/drawing/2014/main" id="{91CC20C1-9DD5-F7CA-5FAD-FEE566CC76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3427" y="1811205"/>
            <a:ext cx="567691" cy="5755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DBE8354-5893-479B-9B51-D711A4AE07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5341" y="1580633"/>
            <a:ext cx="987650" cy="9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01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924D3-CBE5-37E8-79F1-4532DB2DB1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81</a:t>
            </a:fld>
            <a:endParaRPr lang="en"/>
          </a:p>
        </p:txBody>
      </p:sp>
      <p:cxnSp>
        <p:nvCxnSpPr>
          <p:cNvPr id="4" name="Straight Connector 3">
            <a:extLst>
              <a:ext uri="{FF2B5EF4-FFF2-40B4-BE49-F238E27FC236}">
                <a16:creationId xmlns:a16="http://schemas.microsoft.com/office/drawing/2014/main" id="{1E714F6B-3984-2570-254A-3DE3AFF8510C}"/>
              </a:ext>
            </a:extLst>
          </p:cNvPr>
          <p:cNvCxnSpPr/>
          <p:nvPr/>
        </p:nvCxnSpPr>
        <p:spPr>
          <a:xfrm>
            <a:off x="1996440" y="2072640"/>
            <a:ext cx="0" cy="87630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3BDEF19-7F02-1A4A-C532-A64A012B92BD}"/>
              </a:ext>
            </a:extLst>
          </p:cNvPr>
          <p:cNvCxnSpPr>
            <a:cxnSpLocks/>
          </p:cNvCxnSpPr>
          <p:nvPr/>
        </p:nvCxnSpPr>
        <p:spPr>
          <a:xfrm>
            <a:off x="1996440" y="2072640"/>
            <a:ext cx="1440180" cy="87630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143B04-6FBB-9659-E7A2-55B827CE86C6}"/>
              </a:ext>
            </a:extLst>
          </p:cNvPr>
          <p:cNvCxnSpPr>
            <a:cxnSpLocks/>
          </p:cNvCxnSpPr>
          <p:nvPr/>
        </p:nvCxnSpPr>
        <p:spPr>
          <a:xfrm>
            <a:off x="3581400" y="2068830"/>
            <a:ext cx="1356360" cy="88011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9322FB-D7A6-6752-B46E-44B91F09523D}"/>
              </a:ext>
            </a:extLst>
          </p:cNvPr>
          <p:cNvCxnSpPr>
            <a:cxnSpLocks/>
          </p:cNvCxnSpPr>
          <p:nvPr/>
        </p:nvCxnSpPr>
        <p:spPr>
          <a:xfrm>
            <a:off x="3581400" y="2068830"/>
            <a:ext cx="2941320" cy="87630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CABF8D-5E50-D632-00E9-CEFB436E6D8C}"/>
              </a:ext>
            </a:extLst>
          </p:cNvPr>
          <p:cNvCxnSpPr>
            <a:cxnSpLocks/>
          </p:cNvCxnSpPr>
          <p:nvPr/>
        </p:nvCxnSpPr>
        <p:spPr>
          <a:xfrm flipV="1">
            <a:off x="3695700" y="2004060"/>
            <a:ext cx="1071918" cy="94107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7E4D3-B6B9-BA3E-7AFC-C636DCC29E70}"/>
              </a:ext>
            </a:extLst>
          </p:cNvPr>
          <p:cNvCxnSpPr>
            <a:cxnSpLocks/>
          </p:cNvCxnSpPr>
          <p:nvPr/>
        </p:nvCxnSpPr>
        <p:spPr>
          <a:xfrm>
            <a:off x="5052060" y="2004060"/>
            <a:ext cx="0" cy="94107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88A377-56EB-3A99-1C34-C5E436D6CE6C}"/>
              </a:ext>
            </a:extLst>
          </p:cNvPr>
          <p:cNvCxnSpPr>
            <a:cxnSpLocks/>
          </p:cNvCxnSpPr>
          <p:nvPr/>
        </p:nvCxnSpPr>
        <p:spPr>
          <a:xfrm>
            <a:off x="6522720" y="2036445"/>
            <a:ext cx="0" cy="941070"/>
          </a:xfrm>
          <a:prstGeom prst="line">
            <a:avLst/>
          </a:prstGeom>
          <a:ln w="38100">
            <a:solidFill>
              <a:srgbClr val="E6E6E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B16064-C842-1E74-0FF0-07672226FEB2}"/>
              </a:ext>
            </a:extLst>
          </p:cNvPr>
          <p:cNvSpPr txBox="1"/>
          <p:nvPr/>
        </p:nvSpPr>
        <p:spPr>
          <a:xfrm>
            <a:off x="586665" y="4120028"/>
            <a:ext cx="3771900" cy="646331"/>
          </a:xfrm>
          <a:prstGeom prst="rect">
            <a:avLst/>
          </a:prstGeom>
          <a:noFill/>
        </p:spPr>
        <p:txBody>
          <a:bodyPr wrap="square" rtlCol="0">
            <a:spAutoFit/>
          </a:bodyPr>
          <a:lstStyle/>
          <a:p>
            <a:r>
              <a:rPr lang="en-US" sz="1800" dirty="0">
                <a:solidFill>
                  <a:schemeClr val="bg1"/>
                </a:solidFill>
                <a:latin typeface="Montserrat SemiBold" pitchFamily="2" charset="0"/>
              </a:rPr>
              <a:t>Model each child and present as a node</a:t>
            </a:r>
            <a:endParaRPr lang="en-SG" sz="1800" dirty="0">
              <a:solidFill>
                <a:schemeClr val="bg1"/>
              </a:solidFill>
              <a:latin typeface="Montserrat SemiBold" pitchFamily="2" charset="0"/>
            </a:endParaRPr>
          </a:p>
        </p:txBody>
      </p:sp>
      <p:pic>
        <p:nvPicPr>
          <p:cNvPr id="27" name="Picture 26">
            <a:extLst>
              <a:ext uri="{FF2B5EF4-FFF2-40B4-BE49-F238E27FC236}">
                <a16:creationId xmlns:a16="http://schemas.microsoft.com/office/drawing/2014/main" id="{D6189728-E6CD-3A59-E8BA-A0FC7D65C036}"/>
              </a:ext>
            </a:extLst>
          </p:cNvPr>
          <p:cNvPicPr>
            <a:picLocks noChangeAspect="1"/>
          </p:cNvPicPr>
          <p:nvPr/>
        </p:nvPicPr>
        <p:blipFill>
          <a:blip r:embed="rId2"/>
          <a:stretch>
            <a:fillRect/>
          </a:stretch>
        </p:blipFill>
        <p:spPr>
          <a:xfrm>
            <a:off x="4702267" y="905779"/>
            <a:ext cx="699585" cy="987650"/>
          </a:xfrm>
          <a:prstGeom prst="rect">
            <a:avLst/>
          </a:prstGeom>
        </p:spPr>
      </p:pic>
      <p:pic>
        <p:nvPicPr>
          <p:cNvPr id="28" name="Picture 4">
            <a:extLst>
              <a:ext uri="{FF2B5EF4-FFF2-40B4-BE49-F238E27FC236}">
                <a16:creationId xmlns:a16="http://schemas.microsoft.com/office/drawing/2014/main" id="{3CEEED54-B210-6D43-AE2E-D47BE2B64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983" y="3071210"/>
            <a:ext cx="567691" cy="6638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BC04302-B80D-3AD0-AFA6-255AF3E94854}"/>
              </a:ext>
            </a:extLst>
          </p:cNvPr>
          <p:cNvPicPr>
            <a:picLocks noChangeAspect="1"/>
          </p:cNvPicPr>
          <p:nvPr/>
        </p:nvPicPr>
        <p:blipFill>
          <a:blip r:embed="rId4"/>
          <a:stretch>
            <a:fillRect/>
          </a:stretch>
        </p:blipFill>
        <p:spPr>
          <a:xfrm>
            <a:off x="1595462" y="897160"/>
            <a:ext cx="736811" cy="992821"/>
          </a:xfrm>
          <a:prstGeom prst="rect">
            <a:avLst/>
          </a:prstGeom>
        </p:spPr>
      </p:pic>
      <p:pic>
        <p:nvPicPr>
          <p:cNvPr id="31" name="Picture 6">
            <a:extLst>
              <a:ext uri="{FF2B5EF4-FFF2-40B4-BE49-F238E27FC236}">
                <a16:creationId xmlns:a16="http://schemas.microsoft.com/office/drawing/2014/main" id="{FE573F7D-FA50-964C-56A9-BF7E15AEF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491" y="3117696"/>
            <a:ext cx="1000125" cy="57091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F78C7D3-8B36-460A-DFFE-45075EA81286}"/>
              </a:ext>
            </a:extLst>
          </p:cNvPr>
          <p:cNvPicPr>
            <a:picLocks noChangeAspect="1"/>
          </p:cNvPicPr>
          <p:nvPr/>
        </p:nvPicPr>
        <p:blipFill>
          <a:blip r:embed="rId6"/>
          <a:stretch>
            <a:fillRect/>
          </a:stretch>
        </p:blipFill>
        <p:spPr>
          <a:xfrm>
            <a:off x="3135507" y="897160"/>
            <a:ext cx="602225" cy="987650"/>
          </a:xfrm>
          <a:prstGeom prst="rect">
            <a:avLst/>
          </a:prstGeom>
        </p:spPr>
      </p:pic>
      <p:pic>
        <p:nvPicPr>
          <p:cNvPr id="34" name="Picture 8">
            <a:extLst>
              <a:ext uri="{FF2B5EF4-FFF2-40B4-BE49-F238E27FC236}">
                <a16:creationId xmlns:a16="http://schemas.microsoft.com/office/drawing/2014/main" id="{A9BE2646-1C53-47D3-81C6-A4B16629EB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756" y="3084345"/>
            <a:ext cx="643368" cy="6433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a:extLst>
              <a:ext uri="{FF2B5EF4-FFF2-40B4-BE49-F238E27FC236}">
                <a16:creationId xmlns:a16="http://schemas.microsoft.com/office/drawing/2014/main" id="{3288EF5D-EDC1-6786-CB74-AB21DBB032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4" y="3117696"/>
            <a:ext cx="567691" cy="5755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a:extLst>
              <a:ext uri="{FF2B5EF4-FFF2-40B4-BE49-F238E27FC236}">
                <a16:creationId xmlns:a16="http://schemas.microsoft.com/office/drawing/2014/main" id="{1B67B294-1AB2-6D1C-F31F-34DFD23358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8894" y="897160"/>
            <a:ext cx="987650" cy="9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51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924D3-CBE5-37E8-79F1-4532DB2DB1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82</a:t>
            </a:fld>
            <a:endParaRPr lang="en"/>
          </a:p>
        </p:txBody>
      </p:sp>
      <p:pic>
        <p:nvPicPr>
          <p:cNvPr id="27" name="Picture 26">
            <a:extLst>
              <a:ext uri="{FF2B5EF4-FFF2-40B4-BE49-F238E27FC236}">
                <a16:creationId xmlns:a16="http://schemas.microsoft.com/office/drawing/2014/main" id="{D6189728-E6CD-3A59-E8BA-A0FC7D65C036}"/>
              </a:ext>
            </a:extLst>
          </p:cNvPr>
          <p:cNvPicPr>
            <a:picLocks noChangeAspect="1"/>
          </p:cNvPicPr>
          <p:nvPr/>
        </p:nvPicPr>
        <p:blipFill>
          <a:blip r:embed="rId2"/>
          <a:stretch>
            <a:fillRect/>
          </a:stretch>
        </p:blipFill>
        <p:spPr>
          <a:xfrm>
            <a:off x="4702267" y="905779"/>
            <a:ext cx="699585" cy="987650"/>
          </a:xfrm>
          <a:prstGeom prst="rect">
            <a:avLst/>
          </a:prstGeom>
        </p:spPr>
      </p:pic>
      <p:pic>
        <p:nvPicPr>
          <p:cNvPr id="28" name="Picture 4">
            <a:extLst>
              <a:ext uri="{FF2B5EF4-FFF2-40B4-BE49-F238E27FC236}">
                <a16:creationId xmlns:a16="http://schemas.microsoft.com/office/drawing/2014/main" id="{3CEEED54-B210-6D43-AE2E-D47BE2B64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983" y="3071210"/>
            <a:ext cx="567691" cy="6638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BC04302-B80D-3AD0-AFA6-255AF3E94854}"/>
              </a:ext>
            </a:extLst>
          </p:cNvPr>
          <p:cNvPicPr>
            <a:picLocks noChangeAspect="1"/>
          </p:cNvPicPr>
          <p:nvPr/>
        </p:nvPicPr>
        <p:blipFill>
          <a:blip r:embed="rId4"/>
          <a:stretch>
            <a:fillRect/>
          </a:stretch>
        </p:blipFill>
        <p:spPr>
          <a:xfrm>
            <a:off x="1595462" y="897160"/>
            <a:ext cx="736811" cy="992821"/>
          </a:xfrm>
          <a:prstGeom prst="rect">
            <a:avLst/>
          </a:prstGeom>
        </p:spPr>
      </p:pic>
      <p:pic>
        <p:nvPicPr>
          <p:cNvPr id="31" name="Picture 6">
            <a:extLst>
              <a:ext uri="{FF2B5EF4-FFF2-40B4-BE49-F238E27FC236}">
                <a16:creationId xmlns:a16="http://schemas.microsoft.com/office/drawing/2014/main" id="{FE573F7D-FA50-964C-56A9-BF7E15AEF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491" y="3117696"/>
            <a:ext cx="1000125" cy="57091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F78C7D3-8B36-460A-DFFE-45075EA81286}"/>
              </a:ext>
            </a:extLst>
          </p:cNvPr>
          <p:cNvPicPr>
            <a:picLocks noChangeAspect="1"/>
          </p:cNvPicPr>
          <p:nvPr/>
        </p:nvPicPr>
        <p:blipFill>
          <a:blip r:embed="rId6"/>
          <a:stretch>
            <a:fillRect/>
          </a:stretch>
        </p:blipFill>
        <p:spPr>
          <a:xfrm>
            <a:off x="3135507" y="897160"/>
            <a:ext cx="602225" cy="987650"/>
          </a:xfrm>
          <a:prstGeom prst="rect">
            <a:avLst/>
          </a:prstGeom>
        </p:spPr>
      </p:pic>
      <p:pic>
        <p:nvPicPr>
          <p:cNvPr id="34" name="Picture 8">
            <a:extLst>
              <a:ext uri="{FF2B5EF4-FFF2-40B4-BE49-F238E27FC236}">
                <a16:creationId xmlns:a16="http://schemas.microsoft.com/office/drawing/2014/main" id="{A9BE2646-1C53-47D3-81C6-A4B16629EB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756" y="3084345"/>
            <a:ext cx="643368" cy="6433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a:extLst>
              <a:ext uri="{FF2B5EF4-FFF2-40B4-BE49-F238E27FC236}">
                <a16:creationId xmlns:a16="http://schemas.microsoft.com/office/drawing/2014/main" id="{3288EF5D-EDC1-6786-CB74-AB21DBB032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4" y="3117696"/>
            <a:ext cx="567691" cy="5755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a:extLst>
              <a:ext uri="{FF2B5EF4-FFF2-40B4-BE49-F238E27FC236}">
                <a16:creationId xmlns:a16="http://schemas.microsoft.com/office/drawing/2014/main" id="{1B67B294-1AB2-6D1C-F31F-34DFD23358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8894" y="897160"/>
            <a:ext cx="987650" cy="98765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D8204C93-21C4-F1B4-A19E-0113CCF40475}"/>
              </a:ext>
            </a:extLst>
          </p:cNvPr>
          <p:cNvCxnSpPr/>
          <p:nvPr/>
        </p:nvCxnSpPr>
        <p:spPr>
          <a:xfrm>
            <a:off x="1996440" y="2072640"/>
            <a:ext cx="0" cy="8763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B1622-8481-5851-8D6F-93CCC0723DC7}"/>
              </a:ext>
            </a:extLst>
          </p:cNvPr>
          <p:cNvCxnSpPr>
            <a:cxnSpLocks/>
          </p:cNvCxnSpPr>
          <p:nvPr/>
        </p:nvCxnSpPr>
        <p:spPr>
          <a:xfrm>
            <a:off x="1996440" y="2072640"/>
            <a:ext cx="1440180" cy="8763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9426EF-A515-61D2-C503-B7A98CE3ED1A}"/>
              </a:ext>
            </a:extLst>
          </p:cNvPr>
          <p:cNvCxnSpPr>
            <a:cxnSpLocks/>
          </p:cNvCxnSpPr>
          <p:nvPr/>
        </p:nvCxnSpPr>
        <p:spPr>
          <a:xfrm>
            <a:off x="3581400" y="2068830"/>
            <a:ext cx="1356360" cy="88011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83A44-0D27-40CB-4936-AD43C11112BC}"/>
              </a:ext>
            </a:extLst>
          </p:cNvPr>
          <p:cNvCxnSpPr>
            <a:cxnSpLocks/>
          </p:cNvCxnSpPr>
          <p:nvPr/>
        </p:nvCxnSpPr>
        <p:spPr>
          <a:xfrm>
            <a:off x="3581400" y="2068830"/>
            <a:ext cx="2941320" cy="8763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D8023F-54BB-E4A7-31D5-AC9887BF51B2}"/>
              </a:ext>
            </a:extLst>
          </p:cNvPr>
          <p:cNvCxnSpPr>
            <a:cxnSpLocks/>
          </p:cNvCxnSpPr>
          <p:nvPr/>
        </p:nvCxnSpPr>
        <p:spPr>
          <a:xfrm flipV="1">
            <a:off x="3695700" y="2004060"/>
            <a:ext cx="1071918" cy="94107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C36343-9CA5-C1D6-42F8-4DE8376FE4B1}"/>
              </a:ext>
            </a:extLst>
          </p:cNvPr>
          <p:cNvCxnSpPr>
            <a:cxnSpLocks/>
          </p:cNvCxnSpPr>
          <p:nvPr/>
        </p:nvCxnSpPr>
        <p:spPr>
          <a:xfrm>
            <a:off x="5052060" y="2004060"/>
            <a:ext cx="0" cy="94107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4609F7-0B0B-F750-54DB-AB61C469B71B}"/>
              </a:ext>
            </a:extLst>
          </p:cNvPr>
          <p:cNvCxnSpPr>
            <a:cxnSpLocks/>
          </p:cNvCxnSpPr>
          <p:nvPr/>
        </p:nvCxnSpPr>
        <p:spPr>
          <a:xfrm>
            <a:off x="6522720" y="2036445"/>
            <a:ext cx="0" cy="94107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21536D-1E41-AD5B-215F-172F35FCB79A}"/>
              </a:ext>
            </a:extLst>
          </p:cNvPr>
          <p:cNvSpPr txBox="1"/>
          <p:nvPr/>
        </p:nvSpPr>
        <p:spPr>
          <a:xfrm>
            <a:off x="586665" y="4120028"/>
            <a:ext cx="3771900" cy="646331"/>
          </a:xfrm>
          <a:prstGeom prst="rect">
            <a:avLst/>
          </a:prstGeom>
          <a:noFill/>
        </p:spPr>
        <p:txBody>
          <a:bodyPr wrap="square" rtlCol="0">
            <a:spAutoFit/>
          </a:bodyPr>
          <a:lstStyle/>
          <a:p>
            <a:r>
              <a:rPr lang="en-US" sz="1800" dirty="0">
                <a:solidFill>
                  <a:schemeClr val="bg1"/>
                </a:solidFill>
                <a:latin typeface="Montserrat SemiBold" pitchFamily="2" charset="0"/>
              </a:rPr>
              <a:t>Find set of edges that don’t share endpoints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9406427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924D3-CBE5-37E8-79F1-4532DB2DB1C4}"/>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83</a:t>
            </a:fld>
            <a:endParaRPr lang="en"/>
          </a:p>
        </p:txBody>
      </p:sp>
      <p:pic>
        <p:nvPicPr>
          <p:cNvPr id="27" name="Picture 26">
            <a:extLst>
              <a:ext uri="{FF2B5EF4-FFF2-40B4-BE49-F238E27FC236}">
                <a16:creationId xmlns:a16="http://schemas.microsoft.com/office/drawing/2014/main" id="{D6189728-E6CD-3A59-E8BA-A0FC7D65C036}"/>
              </a:ext>
            </a:extLst>
          </p:cNvPr>
          <p:cNvPicPr>
            <a:picLocks noChangeAspect="1"/>
          </p:cNvPicPr>
          <p:nvPr/>
        </p:nvPicPr>
        <p:blipFill>
          <a:blip r:embed="rId2"/>
          <a:stretch>
            <a:fillRect/>
          </a:stretch>
        </p:blipFill>
        <p:spPr>
          <a:xfrm>
            <a:off x="4702267" y="905779"/>
            <a:ext cx="699585" cy="987650"/>
          </a:xfrm>
          <a:prstGeom prst="rect">
            <a:avLst/>
          </a:prstGeom>
        </p:spPr>
      </p:pic>
      <p:pic>
        <p:nvPicPr>
          <p:cNvPr id="28" name="Picture 4">
            <a:extLst>
              <a:ext uri="{FF2B5EF4-FFF2-40B4-BE49-F238E27FC236}">
                <a16:creationId xmlns:a16="http://schemas.microsoft.com/office/drawing/2014/main" id="{3CEEED54-B210-6D43-AE2E-D47BE2B64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983" y="3071210"/>
            <a:ext cx="567691" cy="6638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BBC04302-B80D-3AD0-AFA6-255AF3E94854}"/>
              </a:ext>
            </a:extLst>
          </p:cNvPr>
          <p:cNvPicPr>
            <a:picLocks noChangeAspect="1"/>
          </p:cNvPicPr>
          <p:nvPr/>
        </p:nvPicPr>
        <p:blipFill>
          <a:blip r:embed="rId4"/>
          <a:stretch>
            <a:fillRect/>
          </a:stretch>
        </p:blipFill>
        <p:spPr>
          <a:xfrm>
            <a:off x="1595462" y="897160"/>
            <a:ext cx="736811" cy="992821"/>
          </a:xfrm>
          <a:prstGeom prst="rect">
            <a:avLst/>
          </a:prstGeom>
        </p:spPr>
      </p:pic>
      <p:pic>
        <p:nvPicPr>
          <p:cNvPr id="31" name="Picture 6">
            <a:extLst>
              <a:ext uri="{FF2B5EF4-FFF2-40B4-BE49-F238E27FC236}">
                <a16:creationId xmlns:a16="http://schemas.microsoft.com/office/drawing/2014/main" id="{FE573F7D-FA50-964C-56A9-BF7E15AEF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5491" y="3117696"/>
            <a:ext cx="1000125" cy="57091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F78C7D3-8B36-460A-DFFE-45075EA81286}"/>
              </a:ext>
            </a:extLst>
          </p:cNvPr>
          <p:cNvPicPr>
            <a:picLocks noChangeAspect="1"/>
          </p:cNvPicPr>
          <p:nvPr/>
        </p:nvPicPr>
        <p:blipFill>
          <a:blip r:embed="rId6"/>
          <a:stretch>
            <a:fillRect/>
          </a:stretch>
        </p:blipFill>
        <p:spPr>
          <a:xfrm>
            <a:off x="3135507" y="897160"/>
            <a:ext cx="602225" cy="987650"/>
          </a:xfrm>
          <a:prstGeom prst="rect">
            <a:avLst/>
          </a:prstGeom>
        </p:spPr>
      </p:pic>
      <p:pic>
        <p:nvPicPr>
          <p:cNvPr id="34" name="Picture 8">
            <a:extLst>
              <a:ext uri="{FF2B5EF4-FFF2-40B4-BE49-F238E27FC236}">
                <a16:creationId xmlns:a16="http://schemas.microsoft.com/office/drawing/2014/main" id="{A9BE2646-1C53-47D3-81C6-A4B16629EB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756" y="3084345"/>
            <a:ext cx="643368" cy="64336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a:extLst>
              <a:ext uri="{FF2B5EF4-FFF2-40B4-BE49-F238E27FC236}">
                <a16:creationId xmlns:a16="http://schemas.microsoft.com/office/drawing/2014/main" id="{3288EF5D-EDC1-6786-CB74-AB21DBB032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8874" y="3117696"/>
            <a:ext cx="567691" cy="5755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a:extLst>
              <a:ext uri="{FF2B5EF4-FFF2-40B4-BE49-F238E27FC236}">
                <a16:creationId xmlns:a16="http://schemas.microsoft.com/office/drawing/2014/main" id="{1B67B294-1AB2-6D1C-F31F-34DFD23358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8894" y="897160"/>
            <a:ext cx="987650" cy="98765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D8204C93-21C4-F1B4-A19E-0113CCF40475}"/>
              </a:ext>
            </a:extLst>
          </p:cNvPr>
          <p:cNvCxnSpPr/>
          <p:nvPr/>
        </p:nvCxnSpPr>
        <p:spPr>
          <a:xfrm>
            <a:off x="1996440" y="2072640"/>
            <a:ext cx="0" cy="87630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B1622-8481-5851-8D6F-93CCC0723DC7}"/>
              </a:ext>
            </a:extLst>
          </p:cNvPr>
          <p:cNvCxnSpPr>
            <a:cxnSpLocks/>
          </p:cNvCxnSpPr>
          <p:nvPr/>
        </p:nvCxnSpPr>
        <p:spPr>
          <a:xfrm>
            <a:off x="1996440" y="2072640"/>
            <a:ext cx="1440180" cy="8763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9426EF-A515-61D2-C503-B7A98CE3ED1A}"/>
              </a:ext>
            </a:extLst>
          </p:cNvPr>
          <p:cNvCxnSpPr>
            <a:cxnSpLocks/>
          </p:cNvCxnSpPr>
          <p:nvPr/>
        </p:nvCxnSpPr>
        <p:spPr>
          <a:xfrm>
            <a:off x="3581400" y="2068830"/>
            <a:ext cx="1356360" cy="88011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83A44-0D27-40CB-4936-AD43C11112BC}"/>
              </a:ext>
            </a:extLst>
          </p:cNvPr>
          <p:cNvCxnSpPr>
            <a:cxnSpLocks/>
          </p:cNvCxnSpPr>
          <p:nvPr/>
        </p:nvCxnSpPr>
        <p:spPr>
          <a:xfrm>
            <a:off x="3581400" y="2068830"/>
            <a:ext cx="2941320" cy="8763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D8023F-54BB-E4A7-31D5-AC9887BF51B2}"/>
              </a:ext>
            </a:extLst>
          </p:cNvPr>
          <p:cNvCxnSpPr>
            <a:cxnSpLocks/>
          </p:cNvCxnSpPr>
          <p:nvPr/>
        </p:nvCxnSpPr>
        <p:spPr>
          <a:xfrm flipV="1">
            <a:off x="3695700" y="2004060"/>
            <a:ext cx="1071918" cy="94107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C36343-9CA5-C1D6-42F8-4DE8376FE4B1}"/>
              </a:ext>
            </a:extLst>
          </p:cNvPr>
          <p:cNvCxnSpPr>
            <a:cxnSpLocks/>
          </p:cNvCxnSpPr>
          <p:nvPr/>
        </p:nvCxnSpPr>
        <p:spPr>
          <a:xfrm>
            <a:off x="5052060" y="2004060"/>
            <a:ext cx="0" cy="94107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4609F7-0B0B-F750-54DB-AB61C469B71B}"/>
              </a:ext>
            </a:extLst>
          </p:cNvPr>
          <p:cNvCxnSpPr>
            <a:cxnSpLocks/>
          </p:cNvCxnSpPr>
          <p:nvPr/>
        </p:nvCxnSpPr>
        <p:spPr>
          <a:xfrm>
            <a:off x="6522720" y="2036445"/>
            <a:ext cx="0" cy="94107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539E1C-CE82-BD29-68A0-6A53A58B1E46}"/>
              </a:ext>
            </a:extLst>
          </p:cNvPr>
          <p:cNvSpPr txBox="1"/>
          <p:nvPr/>
        </p:nvSpPr>
        <p:spPr>
          <a:xfrm>
            <a:off x="586665" y="4321713"/>
            <a:ext cx="3771900" cy="369332"/>
          </a:xfrm>
          <a:prstGeom prst="rect">
            <a:avLst/>
          </a:prstGeom>
          <a:noFill/>
        </p:spPr>
        <p:txBody>
          <a:bodyPr wrap="square" rtlCol="0">
            <a:spAutoFit/>
          </a:bodyPr>
          <a:lstStyle/>
          <a:p>
            <a:r>
              <a:rPr lang="en-US" sz="1800" dirty="0">
                <a:solidFill>
                  <a:schemeClr val="bg1"/>
                </a:solidFill>
                <a:latin typeface="Montserrat SemiBold" pitchFamily="2" charset="0"/>
              </a:rPr>
              <a:t>Matching Problem!</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434820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6AA5C1-2108-DB5A-8B3E-DE77AA4EBADE}"/>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84</a:t>
            </a:fld>
            <a:endParaRPr lang="en"/>
          </a:p>
        </p:txBody>
      </p:sp>
      <p:sp>
        <p:nvSpPr>
          <p:cNvPr id="7" name="Subtitle 6">
            <a:extLst>
              <a:ext uri="{FF2B5EF4-FFF2-40B4-BE49-F238E27FC236}">
                <a16:creationId xmlns:a16="http://schemas.microsoft.com/office/drawing/2014/main" id="{0CE422A7-714B-E3A0-27D6-64F6A8E9E912}"/>
              </a:ext>
            </a:extLst>
          </p:cNvPr>
          <p:cNvSpPr>
            <a:spLocks noGrp="1"/>
          </p:cNvSpPr>
          <p:nvPr>
            <p:ph type="subTitle" idx="1"/>
          </p:nvPr>
        </p:nvSpPr>
        <p:spPr>
          <a:xfrm>
            <a:off x="887479" y="2746446"/>
            <a:ext cx="3000439" cy="381600"/>
          </a:xfrm>
        </p:spPr>
        <p:txBody>
          <a:bodyPr/>
          <a:lstStyle/>
          <a:p>
            <a:r>
              <a:rPr lang="en-US" dirty="0"/>
              <a:t>Take five!</a:t>
            </a:r>
            <a:endParaRPr lang="en-SG" dirty="0"/>
          </a:p>
        </p:txBody>
      </p:sp>
      <p:sp>
        <p:nvSpPr>
          <p:cNvPr id="8" name="Title 7">
            <a:extLst>
              <a:ext uri="{FF2B5EF4-FFF2-40B4-BE49-F238E27FC236}">
                <a16:creationId xmlns:a16="http://schemas.microsoft.com/office/drawing/2014/main" id="{A2032C45-CA1E-AE28-6A96-53BB03B05F91}"/>
              </a:ext>
            </a:extLst>
          </p:cNvPr>
          <p:cNvSpPr>
            <a:spLocks noGrp="1"/>
          </p:cNvSpPr>
          <p:nvPr>
            <p:ph type="title" idx="2"/>
          </p:nvPr>
        </p:nvSpPr>
        <p:spPr>
          <a:xfrm>
            <a:off x="393601" y="1940584"/>
            <a:ext cx="3988196" cy="770700"/>
          </a:xfrm>
        </p:spPr>
        <p:txBody>
          <a:bodyPr/>
          <a:lstStyle/>
          <a:p>
            <a:r>
              <a:rPr lang="en-US" dirty="0"/>
              <a:t>Break Time!</a:t>
            </a:r>
            <a:endParaRPr lang="en-SG" dirty="0"/>
          </a:p>
        </p:txBody>
      </p:sp>
      <p:pic>
        <p:nvPicPr>
          <p:cNvPr id="11268" name="Picture 4">
            <a:extLst>
              <a:ext uri="{FF2B5EF4-FFF2-40B4-BE49-F238E27FC236}">
                <a16:creationId xmlns:a16="http://schemas.microsoft.com/office/drawing/2014/main" id="{86A2FCEC-C06C-4990-0276-04E70CEA4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20" t="19167" r="11132" b="13886"/>
          <a:stretch/>
        </p:blipFill>
        <p:spPr bwMode="auto">
          <a:xfrm>
            <a:off x="4491906" y="1501088"/>
            <a:ext cx="4258493" cy="269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295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Word Games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Consider the following two puzzles</a:t>
            </a:r>
          </a:p>
        </p:txBody>
      </p:sp>
      <p:graphicFrame>
        <p:nvGraphicFramePr>
          <p:cNvPr id="3" name="Table 3">
            <a:extLst>
              <a:ext uri="{FF2B5EF4-FFF2-40B4-BE49-F238E27FC236}">
                <a16:creationId xmlns:a16="http://schemas.microsoft.com/office/drawing/2014/main" id="{8C911E57-5183-D50B-582B-FE6FDADA7926}"/>
              </a:ext>
            </a:extLst>
          </p:cNvPr>
          <p:cNvGraphicFramePr>
            <a:graphicFrameLocks noGrp="1"/>
          </p:cNvGraphicFramePr>
          <p:nvPr>
            <p:extLst>
              <p:ext uri="{D42A27DB-BD31-4B8C-83A1-F6EECF244321}">
                <p14:modId xmlns:p14="http://schemas.microsoft.com/office/powerpoint/2010/main" val="1285367128"/>
              </p:ext>
            </p:extLst>
          </p:nvPr>
        </p:nvGraphicFramePr>
        <p:xfrm>
          <a:off x="1583944" y="2571750"/>
          <a:ext cx="2591814" cy="1521846"/>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gridCol w="431969">
                  <a:extLst>
                    <a:ext uri="{9D8B030D-6E8A-4147-A177-3AD203B41FA5}">
                      <a16:colId xmlns:a16="http://schemas.microsoft.com/office/drawing/2014/main" val="2589970939"/>
                    </a:ext>
                  </a:extLst>
                </a:gridCol>
                <a:gridCol w="431969">
                  <a:extLst>
                    <a:ext uri="{9D8B030D-6E8A-4147-A177-3AD203B41FA5}">
                      <a16:colId xmlns:a16="http://schemas.microsoft.com/office/drawing/2014/main" val="2278296138"/>
                    </a:ext>
                  </a:extLst>
                </a:gridCol>
                <a:gridCol w="431969">
                  <a:extLst>
                    <a:ext uri="{9D8B030D-6E8A-4147-A177-3AD203B41FA5}">
                      <a16:colId xmlns:a16="http://schemas.microsoft.com/office/drawing/2014/main" val="2809568039"/>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S</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E</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N</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D</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M</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O</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R</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E</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M</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O</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N</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E</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Y</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5" name="Table 3">
            <a:extLst>
              <a:ext uri="{FF2B5EF4-FFF2-40B4-BE49-F238E27FC236}">
                <a16:creationId xmlns:a16="http://schemas.microsoft.com/office/drawing/2014/main" id="{48BD5CA0-3C37-45CB-3F30-C57766E630A0}"/>
              </a:ext>
            </a:extLst>
          </p:cNvPr>
          <p:cNvGraphicFramePr>
            <a:graphicFrameLocks noGrp="1"/>
          </p:cNvGraphicFramePr>
          <p:nvPr>
            <p:extLst>
              <p:ext uri="{D42A27DB-BD31-4B8C-83A1-F6EECF244321}">
                <p14:modId xmlns:p14="http://schemas.microsoft.com/office/powerpoint/2010/main" val="4123289012"/>
              </p:ext>
            </p:extLst>
          </p:nvPr>
        </p:nvGraphicFramePr>
        <p:xfrm>
          <a:off x="4794504" y="2064468"/>
          <a:ext cx="2591814" cy="2029128"/>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gridCol w="431969">
                  <a:extLst>
                    <a:ext uri="{9D8B030D-6E8A-4147-A177-3AD203B41FA5}">
                      <a16:colId xmlns:a16="http://schemas.microsoft.com/office/drawing/2014/main" val="2589970939"/>
                    </a:ext>
                  </a:extLst>
                </a:gridCol>
                <a:gridCol w="431969">
                  <a:extLst>
                    <a:ext uri="{9D8B030D-6E8A-4147-A177-3AD203B41FA5}">
                      <a16:colId xmlns:a16="http://schemas.microsoft.com/office/drawing/2014/main" val="2278296138"/>
                    </a:ext>
                  </a:extLst>
                </a:gridCol>
                <a:gridCol w="431969">
                  <a:extLst>
                    <a:ext uri="{9D8B030D-6E8A-4147-A177-3AD203B41FA5}">
                      <a16:colId xmlns:a16="http://schemas.microsoft.com/office/drawing/2014/main" val="2809568039"/>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F</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O</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R</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Y</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01203241"/>
                  </a:ext>
                </a:extLst>
              </a:tr>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E</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N</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E</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N</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S</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I</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X</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Y</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Tree>
    <p:extLst>
      <p:ext uri="{BB962C8B-B14F-4D97-AF65-F5344CB8AC3E}">
        <p14:creationId xmlns:p14="http://schemas.microsoft.com/office/powerpoint/2010/main" val="1148953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Word Games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7325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 each of these two puzzles, you can assign a digit (i.e., {0, 1, 2, 3, 4, 5, 6, 7, 8, 9}) to each of the letters in the puzzle such that the given equation holds. (Each digit is only assigned to once letter.) The goal is to solve these puzzles. </a:t>
            </a:r>
          </a:p>
          <a:p>
            <a:endParaRPr lang="en-US" sz="1050" dirty="0">
              <a:latin typeface="Montserrat SemiBold" pitchFamily="2" charset="0"/>
            </a:endParaRPr>
          </a:p>
          <a:p>
            <a:r>
              <a:rPr lang="en-US" sz="1800" dirty="0">
                <a:latin typeface="Montserrat SemiBold" pitchFamily="2" charset="0"/>
              </a:rPr>
              <a:t>How should you model and solve these puzzles? What is the</a:t>
            </a:r>
          </a:p>
          <a:p>
            <a:r>
              <a:rPr lang="en-US" sz="1800" dirty="0">
                <a:latin typeface="Montserrat SemiBold" pitchFamily="2" charset="0"/>
              </a:rPr>
              <a:t>running time of your solution? Can you optimize your solution to find the answer more quickly, most of the time?</a:t>
            </a:r>
          </a:p>
        </p:txBody>
      </p:sp>
    </p:spTree>
    <p:extLst>
      <p:ext uri="{BB962C8B-B14F-4D97-AF65-F5344CB8AC3E}">
        <p14:creationId xmlns:p14="http://schemas.microsoft.com/office/powerpoint/2010/main" val="2569731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Word Games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5605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Explain how to model the problem as a graph search problem. What are the nodes? How many nodes are there? What are the edges? Where do you start? What are you looking for?</a:t>
            </a:r>
          </a:p>
        </p:txBody>
      </p:sp>
    </p:spTree>
    <p:extLst>
      <p:ext uri="{BB962C8B-B14F-4D97-AF65-F5344CB8AC3E}">
        <p14:creationId xmlns:p14="http://schemas.microsoft.com/office/powerpoint/2010/main" val="439375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88</a:t>
            </a:fld>
            <a:endParaRPr lang="en"/>
          </a:p>
        </p:txBody>
      </p:sp>
      <p:graphicFrame>
        <p:nvGraphicFramePr>
          <p:cNvPr id="12" name="Table 3">
            <a:extLst>
              <a:ext uri="{FF2B5EF4-FFF2-40B4-BE49-F238E27FC236}">
                <a16:creationId xmlns:a16="http://schemas.microsoft.com/office/drawing/2014/main" id="{7D8358AF-D008-42A2-8F04-71C97A8F8739}"/>
              </a:ext>
            </a:extLst>
          </p:cNvPr>
          <p:cNvGraphicFramePr>
            <a:graphicFrameLocks noGrp="1"/>
          </p:cNvGraphicFramePr>
          <p:nvPr>
            <p:extLst>
              <p:ext uri="{D42A27DB-BD31-4B8C-83A1-F6EECF244321}">
                <p14:modId xmlns:p14="http://schemas.microsoft.com/office/powerpoint/2010/main" val="1815234980"/>
              </p:ext>
            </p:extLst>
          </p:nvPr>
        </p:nvGraphicFramePr>
        <p:xfrm>
          <a:off x="3825573" y="1810827"/>
          <a:ext cx="1295907" cy="1521846"/>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A</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C</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
        <p:nvSpPr>
          <p:cNvPr id="13" name="TextBox 12">
            <a:extLst>
              <a:ext uri="{FF2B5EF4-FFF2-40B4-BE49-F238E27FC236}">
                <a16:creationId xmlns:a16="http://schemas.microsoft.com/office/drawing/2014/main" id="{FE57A382-34C0-1E3D-54DB-AC44D6BCAC1D}"/>
              </a:ext>
            </a:extLst>
          </p:cNvPr>
          <p:cNvSpPr txBox="1"/>
          <p:nvPr/>
        </p:nvSpPr>
        <p:spPr>
          <a:xfrm>
            <a:off x="752621" y="726738"/>
            <a:ext cx="6872067" cy="646331"/>
          </a:xfrm>
          <a:prstGeom prst="rect">
            <a:avLst/>
          </a:prstGeom>
          <a:noFill/>
        </p:spPr>
        <p:txBody>
          <a:bodyPr wrap="square" rtlCol="0">
            <a:spAutoFit/>
          </a:bodyPr>
          <a:lstStyle/>
          <a:p>
            <a:r>
              <a:rPr lang="en-US" sz="1800" dirty="0">
                <a:solidFill>
                  <a:schemeClr val="bg1"/>
                </a:solidFill>
                <a:latin typeface="Montserrat SemiBold" pitchFamily="2" charset="0"/>
              </a:rPr>
              <a:t>Let’s illustrate with a simpler example:</a:t>
            </a:r>
          </a:p>
          <a:p>
            <a:r>
              <a:rPr lang="en-US" sz="1800" dirty="0">
                <a:solidFill>
                  <a:schemeClr val="bg1"/>
                </a:solidFill>
                <a:latin typeface="Montserrat SemiBold" pitchFamily="2" charset="0"/>
              </a:rPr>
              <a:t>Suppose we can only choose from digits {1, 2, 3}</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1888709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89</a:t>
            </a:fld>
            <a:endParaRPr lang="en"/>
          </a:p>
        </p:txBody>
      </p:sp>
      <p:graphicFrame>
        <p:nvGraphicFramePr>
          <p:cNvPr id="12" name="Table 3">
            <a:extLst>
              <a:ext uri="{FF2B5EF4-FFF2-40B4-BE49-F238E27FC236}">
                <a16:creationId xmlns:a16="http://schemas.microsoft.com/office/drawing/2014/main" id="{7D8358AF-D008-42A2-8F04-71C97A8F8739}"/>
              </a:ext>
            </a:extLst>
          </p:cNvPr>
          <p:cNvGraphicFramePr>
            <a:graphicFrameLocks noGrp="1"/>
          </p:cNvGraphicFramePr>
          <p:nvPr/>
        </p:nvGraphicFramePr>
        <p:xfrm>
          <a:off x="3825573" y="1810827"/>
          <a:ext cx="1295907" cy="1521846"/>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A</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C</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
        <p:nvSpPr>
          <p:cNvPr id="13" name="TextBox 12">
            <a:extLst>
              <a:ext uri="{FF2B5EF4-FFF2-40B4-BE49-F238E27FC236}">
                <a16:creationId xmlns:a16="http://schemas.microsoft.com/office/drawing/2014/main" id="{FE57A382-34C0-1E3D-54DB-AC44D6BCAC1D}"/>
              </a:ext>
            </a:extLst>
          </p:cNvPr>
          <p:cNvSpPr txBox="1"/>
          <p:nvPr/>
        </p:nvSpPr>
        <p:spPr>
          <a:xfrm>
            <a:off x="752621" y="726738"/>
            <a:ext cx="6872067" cy="646331"/>
          </a:xfrm>
          <a:prstGeom prst="rect">
            <a:avLst/>
          </a:prstGeom>
          <a:noFill/>
        </p:spPr>
        <p:txBody>
          <a:bodyPr wrap="square" rtlCol="0">
            <a:spAutoFit/>
          </a:bodyPr>
          <a:lstStyle/>
          <a:p>
            <a:r>
              <a:rPr lang="en-US" sz="1800" dirty="0">
                <a:solidFill>
                  <a:schemeClr val="bg1"/>
                </a:solidFill>
                <a:latin typeface="Montserrat SemiBold" pitchFamily="2" charset="0"/>
              </a:rPr>
              <a:t>Let’s illustrate with a simpler example:</a:t>
            </a:r>
          </a:p>
          <a:p>
            <a:r>
              <a:rPr lang="en-US" sz="1800" dirty="0">
                <a:solidFill>
                  <a:schemeClr val="bg1"/>
                </a:solidFill>
                <a:latin typeface="Montserrat SemiBold" pitchFamily="2" charset="0"/>
              </a:rPr>
              <a:t>Suppose we can only choose from digits {1, 2, 3}</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C86E93DD-0A55-62CB-299C-BD5E4D715898}"/>
              </a:ext>
            </a:extLst>
          </p:cNvPr>
          <p:cNvSpPr txBox="1"/>
          <p:nvPr/>
        </p:nvSpPr>
        <p:spPr>
          <a:xfrm>
            <a:off x="752621" y="3695021"/>
            <a:ext cx="6872067" cy="369332"/>
          </a:xfrm>
          <a:prstGeom prst="rect">
            <a:avLst/>
          </a:prstGeom>
          <a:noFill/>
        </p:spPr>
        <p:txBody>
          <a:bodyPr wrap="square" rtlCol="0">
            <a:spAutoFit/>
          </a:bodyPr>
          <a:lstStyle/>
          <a:p>
            <a:r>
              <a:rPr lang="en-US" sz="1800" dirty="0">
                <a:solidFill>
                  <a:schemeClr val="bg1"/>
                </a:solidFill>
                <a:latin typeface="Montserrat SemiBold" pitchFamily="2" charset="0"/>
              </a:rPr>
              <a:t>A can be 1, 2, 3; B can be 1, 2, 3; C can be 1, 2, 3</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41276298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 </a:t>
            </a:r>
            <a:r>
              <a:rPr lang="en-SG" dirty="0"/>
              <a:t>DFS/BFS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9388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Will the BFS/DFS algorithm for trees work on a graph? Likewise, will the BFS/DFS algorithm for graphs work on a tree? What happens if you run BFS/DFS on a tree but do not start at the root?</a:t>
            </a:r>
          </a:p>
        </p:txBody>
      </p:sp>
      <p:sp>
        <p:nvSpPr>
          <p:cNvPr id="2" name="Google Shape;336;p36">
            <a:extLst>
              <a:ext uri="{FF2B5EF4-FFF2-40B4-BE49-F238E27FC236}">
                <a16:creationId xmlns:a16="http://schemas.microsoft.com/office/drawing/2014/main" id="{DA3159F9-2EA3-F1B7-267C-1E262BF922DC}"/>
              </a:ext>
            </a:extLst>
          </p:cNvPr>
          <p:cNvSpPr txBox="1">
            <a:spLocks/>
          </p:cNvSpPr>
          <p:nvPr/>
        </p:nvSpPr>
        <p:spPr>
          <a:xfrm>
            <a:off x="713999" y="2674907"/>
            <a:ext cx="7818055" cy="896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BFS/DFS for Trees </a:t>
            </a:r>
            <a:r>
              <a:rPr lang="en-US" sz="1800" dirty="0">
                <a:latin typeface="Montserrat SemiBold" pitchFamily="2" charset="0"/>
                <a:sym typeface="Wingdings" panose="05000000000000000000" pitchFamily="2" charset="2"/>
              </a:rPr>
              <a:t> Works, but redundant</a:t>
            </a:r>
          </a:p>
          <a:p>
            <a:r>
              <a:rPr lang="en-US" sz="1800" dirty="0">
                <a:latin typeface="Montserrat SemiBold" pitchFamily="2" charset="0"/>
                <a:sym typeface="Wingdings" panose="05000000000000000000" pitchFamily="2" charset="2"/>
              </a:rPr>
              <a:t>(Since starting from a root, we can’t visit a node twice in a tree!)</a:t>
            </a:r>
            <a:endParaRPr lang="en-US" sz="1800" dirty="0">
              <a:latin typeface="Montserrat SemiBold" pitchFamily="2" charset="0"/>
            </a:endParaRPr>
          </a:p>
        </p:txBody>
      </p:sp>
      <p:sp>
        <p:nvSpPr>
          <p:cNvPr id="3" name="Google Shape;336;p36">
            <a:extLst>
              <a:ext uri="{FF2B5EF4-FFF2-40B4-BE49-F238E27FC236}">
                <a16:creationId xmlns:a16="http://schemas.microsoft.com/office/drawing/2014/main" id="{8EDC1FEB-BD2A-87B6-58B0-9707015C8E91}"/>
              </a:ext>
            </a:extLst>
          </p:cNvPr>
          <p:cNvSpPr txBox="1">
            <a:spLocks/>
          </p:cNvSpPr>
          <p:nvPr/>
        </p:nvSpPr>
        <p:spPr>
          <a:xfrm>
            <a:off x="713999" y="3469732"/>
            <a:ext cx="7818055" cy="3968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Tree BFS/DFS for Graphs </a:t>
            </a:r>
            <a:r>
              <a:rPr lang="en-US" sz="1800" dirty="0">
                <a:latin typeface="Montserrat SemiBold" pitchFamily="2" charset="0"/>
                <a:sym typeface="Wingdings" panose="05000000000000000000" pitchFamily="2" charset="2"/>
              </a:rPr>
              <a:t> What if it’s a cyclic graph?</a:t>
            </a:r>
            <a:endParaRPr lang="en-US" sz="1800" dirty="0">
              <a:latin typeface="Montserrat SemiBold" pitchFamily="2" charset="0"/>
            </a:endParaRPr>
          </a:p>
        </p:txBody>
      </p:sp>
    </p:spTree>
    <p:extLst>
      <p:ext uri="{BB962C8B-B14F-4D97-AF65-F5344CB8AC3E}">
        <p14:creationId xmlns:p14="http://schemas.microsoft.com/office/powerpoint/2010/main" val="1460162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90</a:t>
            </a:fld>
            <a:endParaRPr lang="en"/>
          </a:p>
        </p:txBody>
      </p:sp>
      <p:graphicFrame>
        <p:nvGraphicFramePr>
          <p:cNvPr id="12" name="Table 3">
            <a:extLst>
              <a:ext uri="{FF2B5EF4-FFF2-40B4-BE49-F238E27FC236}">
                <a16:creationId xmlns:a16="http://schemas.microsoft.com/office/drawing/2014/main" id="{7D8358AF-D008-42A2-8F04-71C97A8F8739}"/>
              </a:ext>
            </a:extLst>
          </p:cNvPr>
          <p:cNvGraphicFramePr>
            <a:graphicFrameLocks noGrp="1"/>
          </p:cNvGraphicFramePr>
          <p:nvPr/>
        </p:nvGraphicFramePr>
        <p:xfrm>
          <a:off x="3825573" y="1810827"/>
          <a:ext cx="1295907" cy="1521846"/>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A</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C</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
        <p:nvSpPr>
          <p:cNvPr id="13" name="TextBox 12">
            <a:extLst>
              <a:ext uri="{FF2B5EF4-FFF2-40B4-BE49-F238E27FC236}">
                <a16:creationId xmlns:a16="http://schemas.microsoft.com/office/drawing/2014/main" id="{FE57A382-34C0-1E3D-54DB-AC44D6BCAC1D}"/>
              </a:ext>
            </a:extLst>
          </p:cNvPr>
          <p:cNvSpPr txBox="1"/>
          <p:nvPr/>
        </p:nvSpPr>
        <p:spPr>
          <a:xfrm>
            <a:off x="752621" y="726738"/>
            <a:ext cx="6872067" cy="646331"/>
          </a:xfrm>
          <a:prstGeom prst="rect">
            <a:avLst/>
          </a:prstGeom>
          <a:noFill/>
        </p:spPr>
        <p:txBody>
          <a:bodyPr wrap="square" rtlCol="0">
            <a:spAutoFit/>
          </a:bodyPr>
          <a:lstStyle/>
          <a:p>
            <a:r>
              <a:rPr lang="en-US" sz="1800" dirty="0">
                <a:solidFill>
                  <a:schemeClr val="bg1"/>
                </a:solidFill>
                <a:latin typeface="Montserrat SemiBold" pitchFamily="2" charset="0"/>
              </a:rPr>
              <a:t>Let’s illustrate with a simpler example:</a:t>
            </a:r>
          </a:p>
          <a:p>
            <a:r>
              <a:rPr lang="en-US" sz="1800" dirty="0">
                <a:solidFill>
                  <a:schemeClr val="bg1"/>
                </a:solidFill>
                <a:latin typeface="Montserrat SemiBold" pitchFamily="2" charset="0"/>
              </a:rPr>
              <a:t>Suppose we can only choose from digits {1, 2, 3}</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C86E93DD-0A55-62CB-299C-BD5E4D715898}"/>
              </a:ext>
            </a:extLst>
          </p:cNvPr>
          <p:cNvSpPr txBox="1"/>
          <p:nvPr/>
        </p:nvSpPr>
        <p:spPr>
          <a:xfrm>
            <a:off x="752621" y="3695021"/>
            <a:ext cx="6872067" cy="369332"/>
          </a:xfrm>
          <a:prstGeom prst="rect">
            <a:avLst/>
          </a:prstGeom>
          <a:noFill/>
        </p:spPr>
        <p:txBody>
          <a:bodyPr wrap="square" rtlCol="0">
            <a:spAutoFit/>
          </a:bodyPr>
          <a:lstStyle/>
          <a:p>
            <a:r>
              <a:rPr lang="en-US" sz="1800" dirty="0">
                <a:solidFill>
                  <a:schemeClr val="bg1"/>
                </a:solidFill>
                <a:latin typeface="Montserrat SemiBold" pitchFamily="2" charset="0"/>
              </a:rPr>
              <a:t>A can be 1, 2, 3; B can be 1, 2, 3; C can be 1, 2, 3</a:t>
            </a:r>
            <a:endParaRPr lang="en-SG" sz="1800" dirty="0">
              <a:solidFill>
                <a:schemeClr val="bg1"/>
              </a:solidFill>
              <a:latin typeface="Montserrat SemiBold" pitchFamily="2" charset="0"/>
            </a:endParaRPr>
          </a:p>
        </p:txBody>
      </p:sp>
      <p:sp>
        <p:nvSpPr>
          <p:cNvPr id="4" name="TextBox 3">
            <a:extLst>
              <a:ext uri="{FF2B5EF4-FFF2-40B4-BE49-F238E27FC236}">
                <a16:creationId xmlns:a16="http://schemas.microsoft.com/office/drawing/2014/main" id="{72F8C049-E745-53BC-56B9-38CCF64574B3}"/>
              </a:ext>
            </a:extLst>
          </p:cNvPr>
          <p:cNvSpPr txBox="1"/>
          <p:nvPr/>
        </p:nvSpPr>
        <p:spPr>
          <a:xfrm>
            <a:off x="752621" y="4064353"/>
            <a:ext cx="6872067" cy="369332"/>
          </a:xfrm>
          <a:prstGeom prst="rect">
            <a:avLst/>
          </a:prstGeom>
          <a:noFill/>
        </p:spPr>
        <p:txBody>
          <a:bodyPr wrap="square" rtlCol="0">
            <a:spAutoFit/>
          </a:bodyPr>
          <a:lstStyle/>
          <a:p>
            <a:r>
              <a:rPr lang="en-US" sz="1800" dirty="0">
                <a:solidFill>
                  <a:schemeClr val="bg1"/>
                </a:solidFill>
                <a:latin typeface="Montserrat SemiBold" pitchFamily="2" charset="0"/>
              </a:rPr>
              <a:t>Try out all combinations!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9211881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91</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Tree>
    <p:extLst>
      <p:ext uri="{BB962C8B-B14F-4D97-AF65-F5344CB8AC3E}">
        <p14:creationId xmlns:p14="http://schemas.microsoft.com/office/powerpoint/2010/main" val="1961812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92</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2606742"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3022208"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3022208" y="1040190"/>
            <a:ext cx="1112926"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1238360"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586931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628477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8" name="Rectangle 7">
            <a:extLst>
              <a:ext uri="{FF2B5EF4-FFF2-40B4-BE49-F238E27FC236}">
                <a16:creationId xmlns:a16="http://schemas.microsoft.com/office/drawing/2014/main" id="{5C409DC5-82B5-9252-81A6-7DCFCB1BA46C}"/>
              </a:ext>
            </a:extLst>
          </p:cNvPr>
          <p:cNvSpPr/>
          <p:nvPr/>
        </p:nvSpPr>
        <p:spPr>
          <a:xfrm>
            <a:off x="2606742"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9" name="Rectangle 8">
            <a:extLst>
              <a:ext uri="{FF2B5EF4-FFF2-40B4-BE49-F238E27FC236}">
                <a16:creationId xmlns:a16="http://schemas.microsoft.com/office/drawing/2014/main" id="{2CFDB3A7-CC00-938F-1C0A-38CBF345D3DA}"/>
              </a:ext>
            </a:extLst>
          </p:cNvPr>
          <p:cNvSpPr/>
          <p:nvPr/>
        </p:nvSpPr>
        <p:spPr>
          <a:xfrm>
            <a:off x="3022208"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10" name="Rectangle 9">
            <a:extLst>
              <a:ext uri="{FF2B5EF4-FFF2-40B4-BE49-F238E27FC236}">
                <a16:creationId xmlns:a16="http://schemas.microsoft.com/office/drawing/2014/main" id="{5A65FF57-F821-E1CC-1A17-48A993732FD5}"/>
              </a:ext>
            </a:extLst>
          </p:cNvPr>
          <p:cNvSpPr/>
          <p:nvPr/>
        </p:nvSpPr>
        <p:spPr>
          <a:xfrm>
            <a:off x="4260567"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2" name="Rectangle 11">
            <a:extLst>
              <a:ext uri="{FF2B5EF4-FFF2-40B4-BE49-F238E27FC236}">
                <a16:creationId xmlns:a16="http://schemas.microsoft.com/office/drawing/2014/main" id="{4E223EAE-A2A2-F3C2-2F56-E0C86A57746D}"/>
              </a:ext>
            </a:extLst>
          </p:cNvPr>
          <p:cNvSpPr/>
          <p:nvPr/>
        </p:nvSpPr>
        <p:spPr>
          <a:xfrm>
            <a:off x="4676033"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4" name="Rectangle 13">
            <a:extLst>
              <a:ext uri="{FF2B5EF4-FFF2-40B4-BE49-F238E27FC236}">
                <a16:creationId xmlns:a16="http://schemas.microsoft.com/office/drawing/2014/main" id="{677CD898-493A-AF83-9234-BE39D8C2AF6F}"/>
              </a:ext>
            </a:extLst>
          </p:cNvPr>
          <p:cNvSpPr/>
          <p:nvPr/>
        </p:nvSpPr>
        <p:spPr>
          <a:xfrm>
            <a:off x="5869310"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4" name="Rectangle 43">
            <a:extLst>
              <a:ext uri="{FF2B5EF4-FFF2-40B4-BE49-F238E27FC236}">
                <a16:creationId xmlns:a16="http://schemas.microsoft.com/office/drawing/2014/main" id="{B81887F5-2619-FA97-4562-4088D5DA1ED2}"/>
              </a:ext>
            </a:extLst>
          </p:cNvPr>
          <p:cNvSpPr/>
          <p:nvPr/>
        </p:nvSpPr>
        <p:spPr>
          <a:xfrm>
            <a:off x="6284776"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5" name="Rectangle 44">
            <a:extLst>
              <a:ext uri="{FF2B5EF4-FFF2-40B4-BE49-F238E27FC236}">
                <a16:creationId xmlns:a16="http://schemas.microsoft.com/office/drawing/2014/main" id="{34FA52D5-8F75-0238-6566-DA91ED2BF222}"/>
              </a:ext>
            </a:extLst>
          </p:cNvPr>
          <p:cNvSpPr/>
          <p:nvPr/>
        </p:nvSpPr>
        <p:spPr>
          <a:xfrm>
            <a:off x="2606742"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3E4799C2-A94D-6D0E-4268-A69D30A1E08F}"/>
              </a:ext>
            </a:extLst>
          </p:cNvPr>
          <p:cNvSpPr/>
          <p:nvPr/>
        </p:nvSpPr>
        <p:spPr>
          <a:xfrm>
            <a:off x="3022208"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AA224C51-641D-684B-0668-30E6DC9FD861}"/>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58D51DE5-0181-A6E9-FD53-85DB4E1AF94B}"/>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BC406A1F-FE86-4D80-0A1F-28601D140829}"/>
              </a:ext>
            </a:extLst>
          </p:cNvPr>
          <p:cNvSpPr/>
          <p:nvPr/>
        </p:nvSpPr>
        <p:spPr>
          <a:xfrm>
            <a:off x="586931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39035313-3D34-4313-1D48-7B876C8BEF0F}"/>
              </a:ext>
            </a:extLst>
          </p:cNvPr>
          <p:cNvSpPr/>
          <p:nvPr/>
        </p:nvSpPr>
        <p:spPr>
          <a:xfrm>
            <a:off x="628477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A5E7D2B6-DE3A-C8E4-3D85-931E48DC58B7}"/>
              </a:ext>
            </a:extLst>
          </p:cNvPr>
          <p:cNvSpPr/>
          <p:nvPr/>
        </p:nvSpPr>
        <p:spPr>
          <a:xfrm>
            <a:off x="2606742"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B883A159-E185-CA49-42FF-AE8D17B8BED5}"/>
              </a:ext>
            </a:extLst>
          </p:cNvPr>
          <p:cNvSpPr/>
          <p:nvPr/>
        </p:nvSpPr>
        <p:spPr>
          <a:xfrm>
            <a:off x="3022208"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C466EFA7-9126-2958-80A2-A17DF8736B6A}"/>
              </a:ext>
            </a:extLst>
          </p:cNvPr>
          <p:cNvSpPr/>
          <p:nvPr/>
        </p:nvSpPr>
        <p:spPr>
          <a:xfrm>
            <a:off x="4260567"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8850D3FA-7AB9-7B92-F031-C9313B27C3B0}"/>
              </a:ext>
            </a:extLst>
          </p:cNvPr>
          <p:cNvSpPr/>
          <p:nvPr/>
        </p:nvSpPr>
        <p:spPr>
          <a:xfrm>
            <a:off x="4676033"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F803C184-E7BC-DC00-AEE9-A0F0EA789740}"/>
              </a:ext>
            </a:extLst>
          </p:cNvPr>
          <p:cNvSpPr/>
          <p:nvPr/>
        </p:nvSpPr>
        <p:spPr>
          <a:xfrm>
            <a:off x="5869310" y="158736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02AD1D04-3DC8-87BC-BF43-8927649C6634}"/>
              </a:ext>
            </a:extLst>
          </p:cNvPr>
          <p:cNvSpPr/>
          <p:nvPr/>
        </p:nvSpPr>
        <p:spPr>
          <a:xfrm>
            <a:off x="6284776" y="158736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Tree>
    <p:extLst>
      <p:ext uri="{BB962C8B-B14F-4D97-AF65-F5344CB8AC3E}">
        <p14:creationId xmlns:p14="http://schemas.microsoft.com/office/powerpoint/2010/main" val="159744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93</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040190"/>
            <a:ext cx="2021398"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2084647"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362763F-DA1E-6B46-2774-59DD4A211E95}"/>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13" name="Rectangle 112">
            <a:extLst>
              <a:ext uri="{FF2B5EF4-FFF2-40B4-BE49-F238E27FC236}">
                <a16:creationId xmlns:a16="http://schemas.microsoft.com/office/drawing/2014/main" id="{24F78AAE-4716-3248-D76A-16F32D01ADE5}"/>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114" name="Rectangle 113">
            <a:extLst>
              <a:ext uri="{FF2B5EF4-FFF2-40B4-BE49-F238E27FC236}">
                <a16:creationId xmlns:a16="http://schemas.microsoft.com/office/drawing/2014/main" id="{3060E5B0-9BEB-AB39-F25A-59828F311007}"/>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15" name="Rectangle 114">
            <a:extLst>
              <a:ext uri="{FF2B5EF4-FFF2-40B4-BE49-F238E27FC236}">
                <a16:creationId xmlns:a16="http://schemas.microsoft.com/office/drawing/2014/main" id="{2197D301-13D7-6DAE-0245-8C9F90051518}"/>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116" name="Rectangle 115">
            <a:extLst>
              <a:ext uri="{FF2B5EF4-FFF2-40B4-BE49-F238E27FC236}">
                <a16:creationId xmlns:a16="http://schemas.microsoft.com/office/drawing/2014/main" id="{ABA13709-86D8-B823-9A0C-BAB0B4B64C24}"/>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17" name="Rectangle 116">
            <a:extLst>
              <a:ext uri="{FF2B5EF4-FFF2-40B4-BE49-F238E27FC236}">
                <a16:creationId xmlns:a16="http://schemas.microsoft.com/office/drawing/2014/main" id="{CD602604-BF74-5C71-5021-16C8663C6295}"/>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18" name="Rectangle 117">
            <a:extLst>
              <a:ext uri="{FF2B5EF4-FFF2-40B4-BE49-F238E27FC236}">
                <a16:creationId xmlns:a16="http://schemas.microsoft.com/office/drawing/2014/main" id="{D8A77873-8798-38F3-5C76-C447BF6F718D}"/>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19" name="Rectangle 118">
            <a:extLst>
              <a:ext uri="{FF2B5EF4-FFF2-40B4-BE49-F238E27FC236}">
                <a16:creationId xmlns:a16="http://schemas.microsoft.com/office/drawing/2014/main" id="{85D6CA36-B0FD-9805-450B-34A9A2DBE1A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120" name="Rectangle 119">
            <a:extLst>
              <a:ext uri="{FF2B5EF4-FFF2-40B4-BE49-F238E27FC236}">
                <a16:creationId xmlns:a16="http://schemas.microsoft.com/office/drawing/2014/main" id="{B186F5A1-8013-63A1-5039-8EE98220213A}"/>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21" name="Rectangle 120">
            <a:extLst>
              <a:ext uri="{FF2B5EF4-FFF2-40B4-BE49-F238E27FC236}">
                <a16:creationId xmlns:a16="http://schemas.microsoft.com/office/drawing/2014/main" id="{95F515CD-9006-D446-8806-E33220D5FBE2}"/>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22" name="Rectangle 121">
            <a:extLst>
              <a:ext uri="{FF2B5EF4-FFF2-40B4-BE49-F238E27FC236}">
                <a16:creationId xmlns:a16="http://schemas.microsoft.com/office/drawing/2014/main" id="{9E0CD596-885D-E068-F05B-08E735B7B085}"/>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23" name="Rectangle 122">
            <a:extLst>
              <a:ext uri="{FF2B5EF4-FFF2-40B4-BE49-F238E27FC236}">
                <a16:creationId xmlns:a16="http://schemas.microsoft.com/office/drawing/2014/main" id="{851034EB-903C-AAC6-E5B4-94C53668E4FB}"/>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24" name="Rectangle 123">
            <a:extLst>
              <a:ext uri="{FF2B5EF4-FFF2-40B4-BE49-F238E27FC236}">
                <a16:creationId xmlns:a16="http://schemas.microsoft.com/office/drawing/2014/main" id="{4377A3A5-42EF-7F8D-F3D5-69B711D1C382}"/>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25" name="Rectangle 124">
            <a:extLst>
              <a:ext uri="{FF2B5EF4-FFF2-40B4-BE49-F238E27FC236}">
                <a16:creationId xmlns:a16="http://schemas.microsoft.com/office/drawing/2014/main" id="{6C76FDED-2B13-2DD6-D66C-327AEBEBA17D}"/>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126" name="Rectangle 125">
            <a:extLst>
              <a:ext uri="{FF2B5EF4-FFF2-40B4-BE49-F238E27FC236}">
                <a16:creationId xmlns:a16="http://schemas.microsoft.com/office/drawing/2014/main" id="{AF7E8D76-F17B-8055-E446-975827B158D2}"/>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27" name="Rectangle 126">
            <a:extLst>
              <a:ext uri="{FF2B5EF4-FFF2-40B4-BE49-F238E27FC236}">
                <a16:creationId xmlns:a16="http://schemas.microsoft.com/office/drawing/2014/main" id="{A877078A-2C27-C4B9-C273-67649CF40361}"/>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128" name="Rectangle 127">
            <a:extLst>
              <a:ext uri="{FF2B5EF4-FFF2-40B4-BE49-F238E27FC236}">
                <a16:creationId xmlns:a16="http://schemas.microsoft.com/office/drawing/2014/main" id="{F1A02A59-91F1-CF88-0C8D-EA69B203B607}"/>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29" name="Rectangle 128">
            <a:extLst>
              <a:ext uri="{FF2B5EF4-FFF2-40B4-BE49-F238E27FC236}">
                <a16:creationId xmlns:a16="http://schemas.microsoft.com/office/drawing/2014/main" id="{328EA0FC-41E4-197C-3BD8-24B9A5A275FF}"/>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130" name="Rectangle 129">
            <a:extLst>
              <a:ext uri="{FF2B5EF4-FFF2-40B4-BE49-F238E27FC236}">
                <a16:creationId xmlns:a16="http://schemas.microsoft.com/office/drawing/2014/main" id="{49813070-01F6-7B94-E0B6-C203D7165FA8}"/>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31" name="Rectangle 130">
            <a:extLst>
              <a:ext uri="{FF2B5EF4-FFF2-40B4-BE49-F238E27FC236}">
                <a16:creationId xmlns:a16="http://schemas.microsoft.com/office/drawing/2014/main" id="{3FEAD72D-6368-3A1E-34C9-43A2D5A00E52}"/>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132" name="Rectangle 131">
            <a:extLst>
              <a:ext uri="{FF2B5EF4-FFF2-40B4-BE49-F238E27FC236}">
                <a16:creationId xmlns:a16="http://schemas.microsoft.com/office/drawing/2014/main" id="{806BA570-2DA0-BAEE-95E4-B06A3FA98C2E}"/>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33" name="Rectangle 132">
            <a:extLst>
              <a:ext uri="{FF2B5EF4-FFF2-40B4-BE49-F238E27FC236}">
                <a16:creationId xmlns:a16="http://schemas.microsoft.com/office/drawing/2014/main" id="{B4727CCC-8AA3-5E7E-8C63-7351F0D070B3}"/>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134" name="Rectangle 133">
            <a:extLst>
              <a:ext uri="{FF2B5EF4-FFF2-40B4-BE49-F238E27FC236}">
                <a16:creationId xmlns:a16="http://schemas.microsoft.com/office/drawing/2014/main" id="{32F44495-F263-F049-BB2A-96754149F0C7}"/>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135" name="Rectangle 134">
            <a:extLst>
              <a:ext uri="{FF2B5EF4-FFF2-40B4-BE49-F238E27FC236}">
                <a16:creationId xmlns:a16="http://schemas.microsoft.com/office/drawing/2014/main" id="{A3F7D05C-9812-96A1-3902-A7A566365099}"/>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Tree>
    <p:extLst>
      <p:ext uri="{BB962C8B-B14F-4D97-AF65-F5344CB8AC3E}">
        <p14:creationId xmlns:p14="http://schemas.microsoft.com/office/powerpoint/2010/main" val="1148605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94</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040190"/>
            <a:ext cx="2021398"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2084647"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644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95</a:t>
            </a:fld>
            <a:endParaRPr lang="en"/>
          </a:p>
        </p:txBody>
      </p:sp>
      <p:sp>
        <p:nvSpPr>
          <p:cNvPr id="6" name="TextBox 5">
            <a:extLst>
              <a:ext uri="{FF2B5EF4-FFF2-40B4-BE49-F238E27FC236}">
                <a16:creationId xmlns:a16="http://schemas.microsoft.com/office/drawing/2014/main" id="{84A77B54-DCC7-84D1-1527-6C2826F98FB3}"/>
              </a:ext>
            </a:extLst>
          </p:cNvPr>
          <p:cNvSpPr txBox="1"/>
          <p:nvPr/>
        </p:nvSpPr>
        <p:spPr>
          <a:xfrm>
            <a:off x="3667746" y="640080"/>
            <a:ext cx="1808508" cy="400110"/>
          </a:xfrm>
          <a:prstGeom prst="rect">
            <a:avLst/>
          </a:prstGeom>
          <a:solidFill>
            <a:srgbClr val="007635"/>
          </a:solidFill>
          <a:ln>
            <a:noFill/>
          </a:ln>
        </p:spPr>
        <p:txBody>
          <a:bodyPr wrap="none" rtlCol="0">
            <a:spAutoFit/>
          </a:bodyPr>
          <a:lstStyle/>
          <a:p>
            <a:pPr algn="ctr"/>
            <a:r>
              <a:rPr lang="en-US" sz="2000" dirty="0">
                <a:solidFill>
                  <a:schemeClr val="bg1"/>
                </a:solidFill>
                <a:latin typeface="Montserrat SemiBold" pitchFamily="2" charset="0"/>
              </a:rPr>
              <a:t>Start Search</a:t>
            </a:r>
            <a:endParaRPr lang="en-SG" sz="2000" dirty="0">
              <a:solidFill>
                <a:schemeClr val="bg1"/>
              </a:solidFill>
              <a:latin typeface="Montserrat SemiBold" pitchFamily="2" charset="0"/>
            </a:endParaRPr>
          </a:p>
        </p:txBody>
      </p:sp>
      <p:sp>
        <p:nvSpPr>
          <p:cNvPr id="3" name="Rectangle 2">
            <a:extLst>
              <a:ext uri="{FF2B5EF4-FFF2-40B4-BE49-F238E27FC236}">
                <a16:creationId xmlns:a16="http://schemas.microsoft.com/office/drawing/2014/main" id="{31D04C5D-BA09-4C2E-29D4-458C5347FAC4}"/>
              </a:ext>
            </a:extLst>
          </p:cNvPr>
          <p:cNvSpPr/>
          <p:nvPr/>
        </p:nvSpPr>
        <p:spPr>
          <a:xfrm>
            <a:off x="1698270"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 name="Rectangle 3">
            <a:extLst>
              <a:ext uri="{FF2B5EF4-FFF2-40B4-BE49-F238E27FC236}">
                <a16:creationId xmlns:a16="http://schemas.microsoft.com/office/drawing/2014/main" id="{AD85A26A-7AF2-BD8C-1096-CB3E1BA196B2}"/>
              </a:ext>
            </a:extLst>
          </p:cNvPr>
          <p:cNvSpPr/>
          <p:nvPr/>
        </p:nvSpPr>
        <p:spPr>
          <a:xfrm>
            <a:off x="2113736"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11" name="Straight Connector 10">
            <a:extLst>
              <a:ext uri="{FF2B5EF4-FFF2-40B4-BE49-F238E27FC236}">
                <a16:creationId xmlns:a16="http://schemas.microsoft.com/office/drawing/2014/main" id="{82E86344-7CD9-B74B-C6AD-D81F269422E8}"/>
              </a:ext>
            </a:extLst>
          </p:cNvPr>
          <p:cNvCxnSpPr>
            <a:cxnSpLocks/>
          </p:cNvCxnSpPr>
          <p:nvPr/>
        </p:nvCxnSpPr>
        <p:spPr>
          <a:xfrm flipV="1">
            <a:off x="2113736" y="1040190"/>
            <a:ext cx="2021398" cy="539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8C5EE-3947-5131-BE20-5CB8AE013B3E}"/>
              </a:ext>
            </a:extLst>
          </p:cNvPr>
          <p:cNvCxnSpPr>
            <a:endCxn id="6" idx="2"/>
          </p:cNvCxnSpPr>
          <p:nvPr/>
        </p:nvCxnSpPr>
        <p:spPr>
          <a:xfrm flipV="1">
            <a:off x="4572000" y="1040190"/>
            <a:ext cx="0" cy="543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E8AEE2-C98F-3B04-A811-B5D8B4FBE05C}"/>
              </a:ext>
            </a:extLst>
          </p:cNvPr>
          <p:cNvCxnSpPr>
            <a:cxnSpLocks/>
          </p:cNvCxnSpPr>
          <p:nvPr/>
        </p:nvCxnSpPr>
        <p:spPr>
          <a:xfrm>
            <a:off x="5076143" y="1040190"/>
            <a:ext cx="2084647" cy="5395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FBB7FA8-03C3-FAC1-0847-F1FE551FF946}"/>
              </a:ext>
            </a:extLst>
          </p:cNvPr>
          <p:cNvSpPr/>
          <p:nvPr/>
        </p:nvSpPr>
        <p:spPr>
          <a:xfrm>
            <a:off x="4260567"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7" name="Rectangle 16">
            <a:extLst>
              <a:ext uri="{FF2B5EF4-FFF2-40B4-BE49-F238E27FC236}">
                <a16:creationId xmlns:a16="http://schemas.microsoft.com/office/drawing/2014/main" id="{BD67763A-05AB-42DB-0CC5-4204FDBE07E7}"/>
              </a:ext>
            </a:extLst>
          </p:cNvPr>
          <p:cNvSpPr/>
          <p:nvPr/>
        </p:nvSpPr>
        <p:spPr>
          <a:xfrm>
            <a:off x="4676033"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18" name="Rectangle 17">
            <a:extLst>
              <a:ext uri="{FF2B5EF4-FFF2-40B4-BE49-F238E27FC236}">
                <a16:creationId xmlns:a16="http://schemas.microsoft.com/office/drawing/2014/main" id="{7BE845BE-FC28-1B6E-96F7-FC1FED5F4249}"/>
              </a:ext>
            </a:extLst>
          </p:cNvPr>
          <p:cNvSpPr/>
          <p:nvPr/>
        </p:nvSpPr>
        <p:spPr>
          <a:xfrm>
            <a:off x="6745324" y="158355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19" name="Rectangle 18">
            <a:extLst>
              <a:ext uri="{FF2B5EF4-FFF2-40B4-BE49-F238E27FC236}">
                <a16:creationId xmlns:a16="http://schemas.microsoft.com/office/drawing/2014/main" id="{74CD2E73-AF42-D603-B542-1C83240524A3}"/>
              </a:ext>
            </a:extLst>
          </p:cNvPr>
          <p:cNvSpPr/>
          <p:nvPr/>
        </p:nvSpPr>
        <p:spPr>
          <a:xfrm>
            <a:off x="7160790" y="158355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0" name="Rectangle 19">
            <a:extLst>
              <a:ext uri="{FF2B5EF4-FFF2-40B4-BE49-F238E27FC236}">
                <a16:creationId xmlns:a16="http://schemas.microsoft.com/office/drawing/2014/main" id="{E8380853-C81D-782B-4959-678C05BB8BC9}"/>
              </a:ext>
            </a:extLst>
          </p:cNvPr>
          <p:cNvSpPr/>
          <p:nvPr/>
        </p:nvSpPr>
        <p:spPr>
          <a:xfrm>
            <a:off x="1127260"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1" name="Rectangle 20">
            <a:extLst>
              <a:ext uri="{FF2B5EF4-FFF2-40B4-BE49-F238E27FC236}">
                <a16:creationId xmlns:a16="http://schemas.microsoft.com/office/drawing/2014/main" id="{2A8E4FC1-868C-CD17-8519-9589991C3927}"/>
              </a:ext>
            </a:extLst>
          </p:cNvPr>
          <p:cNvSpPr/>
          <p:nvPr/>
        </p:nvSpPr>
        <p:spPr>
          <a:xfrm>
            <a:off x="1542726"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2" name="Rectangle 21">
            <a:extLst>
              <a:ext uri="{FF2B5EF4-FFF2-40B4-BE49-F238E27FC236}">
                <a16:creationId xmlns:a16="http://schemas.microsoft.com/office/drawing/2014/main" id="{7F18229D-DE0F-CDBD-33E2-4EA9C2FC83AD}"/>
              </a:ext>
            </a:extLst>
          </p:cNvPr>
          <p:cNvSpPr/>
          <p:nvPr/>
        </p:nvSpPr>
        <p:spPr>
          <a:xfrm>
            <a:off x="2301472"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3" name="Rectangle 22">
            <a:extLst>
              <a:ext uri="{FF2B5EF4-FFF2-40B4-BE49-F238E27FC236}">
                <a16:creationId xmlns:a16="http://schemas.microsoft.com/office/drawing/2014/main" id="{AF3CCBD3-5E81-9B50-3636-072406E9C974}"/>
              </a:ext>
            </a:extLst>
          </p:cNvPr>
          <p:cNvSpPr/>
          <p:nvPr/>
        </p:nvSpPr>
        <p:spPr>
          <a:xfrm>
            <a:off x="2716938"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24" name="Rectangle 23">
            <a:extLst>
              <a:ext uri="{FF2B5EF4-FFF2-40B4-BE49-F238E27FC236}">
                <a16:creationId xmlns:a16="http://schemas.microsoft.com/office/drawing/2014/main" id="{30FD0C91-DDA7-E298-0822-4B857D6EC308}"/>
              </a:ext>
            </a:extLst>
          </p:cNvPr>
          <p:cNvSpPr/>
          <p:nvPr/>
        </p:nvSpPr>
        <p:spPr>
          <a:xfrm>
            <a:off x="1127260"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5" name="Rectangle 24">
            <a:extLst>
              <a:ext uri="{FF2B5EF4-FFF2-40B4-BE49-F238E27FC236}">
                <a16:creationId xmlns:a16="http://schemas.microsoft.com/office/drawing/2014/main" id="{7C3007E8-564D-00CA-B958-BDD4E729B0DC}"/>
              </a:ext>
            </a:extLst>
          </p:cNvPr>
          <p:cNvSpPr/>
          <p:nvPr/>
        </p:nvSpPr>
        <p:spPr>
          <a:xfrm>
            <a:off x="1542726"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26" name="Rectangle 25">
            <a:extLst>
              <a:ext uri="{FF2B5EF4-FFF2-40B4-BE49-F238E27FC236}">
                <a16:creationId xmlns:a16="http://schemas.microsoft.com/office/drawing/2014/main" id="{7BD91620-7038-B48D-6781-BB1DE18A9FAE}"/>
              </a:ext>
            </a:extLst>
          </p:cNvPr>
          <p:cNvSpPr/>
          <p:nvPr/>
        </p:nvSpPr>
        <p:spPr>
          <a:xfrm>
            <a:off x="2301472"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27" name="Rectangle 26">
            <a:extLst>
              <a:ext uri="{FF2B5EF4-FFF2-40B4-BE49-F238E27FC236}">
                <a16:creationId xmlns:a16="http://schemas.microsoft.com/office/drawing/2014/main" id="{BEDBA190-C09C-7E80-87FC-DE4690571853}"/>
              </a:ext>
            </a:extLst>
          </p:cNvPr>
          <p:cNvSpPr/>
          <p:nvPr/>
        </p:nvSpPr>
        <p:spPr>
          <a:xfrm>
            <a:off x="2716938"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28" name="Rectangle 27">
            <a:extLst>
              <a:ext uri="{FF2B5EF4-FFF2-40B4-BE49-F238E27FC236}">
                <a16:creationId xmlns:a16="http://schemas.microsoft.com/office/drawing/2014/main" id="{C0A205D9-52CF-3595-B5DE-B26656656399}"/>
              </a:ext>
            </a:extLst>
          </p:cNvPr>
          <p:cNvSpPr/>
          <p:nvPr/>
        </p:nvSpPr>
        <p:spPr>
          <a:xfrm>
            <a:off x="373502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29" name="Rectangle 28">
            <a:extLst>
              <a:ext uri="{FF2B5EF4-FFF2-40B4-BE49-F238E27FC236}">
                <a16:creationId xmlns:a16="http://schemas.microsoft.com/office/drawing/2014/main" id="{201CCFBD-AE39-DEB9-8D04-5AC079BD0603}"/>
              </a:ext>
            </a:extLst>
          </p:cNvPr>
          <p:cNvSpPr/>
          <p:nvPr/>
        </p:nvSpPr>
        <p:spPr>
          <a:xfrm>
            <a:off x="415049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0" name="Rectangle 29">
            <a:extLst>
              <a:ext uri="{FF2B5EF4-FFF2-40B4-BE49-F238E27FC236}">
                <a16:creationId xmlns:a16="http://schemas.microsoft.com/office/drawing/2014/main" id="{5910E649-134E-3AAD-395F-D1B76EE3B0FE}"/>
              </a:ext>
            </a:extLst>
          </p:cNvPr>
          <p:cNvSpPr/>
          <p:nvPr/>
        </p:nvSpPr>
        <p:spPr>
          <a:xfrm>
            <a:off x="4795544"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1" name="Rectangle 30">
            <a:extLst>
              <a:ext uri="{FF2B5EF4-FFF2-40B4-BE49-F238E27FC236}">
                <a16:creationId xmlns:a16="http://schemas.microsoft.com/office/drawing/2014/main" id="{4A324446-A1C6-3CE2-AF6D-FB2BA4A2B5B2}"/>
              </a:ext>
            </a:extLst>
          </p:cNvPr>
          <p:cNvSpPr/>
          <p:nvPr/>
        </p:nvSpPr>
        <p:spPr>
          <a:xfrm>
            <a:off x="5211010"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32" name="Rectangle 31">
            <a:extLst>
              <a:ext uri="{FF2B5EF4-FFF2-40B4-BE49-F238E27FC236}">
                <a16:creationId xmlns:a16="http://schemas.microsoft.com/office/drawing/2014/main" id="{136C1899-7023-D6C0-2E7A-A65BBEA7EA69}"/>
              </a:ext>
            </a:extLst>
          </p:cNvPr>
          <p:cNvSpPr/>
          <p:nvPr/>
        </p:nvSpPr>
        <p:spPr>
          <a:xfrm>
            <a:off x="373502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3" name="Rectangle 32">
            <a:extLst>
              <a:ext uri="{FF2B5EF4-FFF2-40B4-BE49-F238E27FC236}">
                <a16:creationId xmlns:a16="http://schemas.microsoft.com/office/drawing/2014/main" id="{5BCCEF5D-A21A-D9C5-7FCC-142AA545CD51}"/>
              </a:ext>
            </a:extLst>
          </p:cNvPr>
          <p:cNvSpPr/>
          <p:nvPr/>
        </p:nvSpPr>
        <p:spPr>
          <a:xfrm>
            <a:off x="415049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34" name="Rectangle 33">
            <a:extLst>
              <a:ext uri="{FF2B5EF4-FFF2-40B4-BE49-F238E27FC236}">
                <a16:creationId xmlns:a16="http://schemas.microsoft.com/office/drawing/2014/main" id="{80433F75-474A-65BA-142A-03448C49265A}"/>
              </a:ext>
            </a:extLst>
          </p:cNvPr>
          <p:cNvSpPr/>
          <p:nvPr/>
        </p:nvSpPr>
        <p:spPr>
          <a:xfrm>
            <a:off x="4795544"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35" name="Rectangle 34">
            <a:extLst>
              <a:ext uri="{FF2B5EF4-FFF2-40B4-BE49-F238E27FC236}">
                <a16:creationId xmlns:a16="http://schemas.microsoft.com/office/drawing/2014/main" id="{808A5E8F-4D77-92AD-0BA5-F8F5AEABBE40}"/>
              </a:ext>
            </a:extLst>
          </p:cNvPr>
          <p:cNvSpPr/>
          <p:nvPr/>
        </p:nvSpPr>
        <p:spPr>
          <a:xfrm>
            <a:off x="5211010"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6" name="Rectangle 35">
            <a:extLst>
              <a:ext uri="{FF2B5EF4-FFF2-40B4-BE49-F238E27FC236}">
                <a16:creationId xmlns:a16="http://schemas.microsoft.com/office/drawing/2014/main" id="{6E351515-C62F-D159-9EA5-038A095DABF4}"/>
              </a:ext>
            </a:extLst>
          </p:cNvPr>
          <p:cNvSpPr/>
          <p:nvPr/>
        </p:nvSpPr>
        <p:spPr>
          <a:xfrm>
            <a:off x="6229096"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7" name="Rectangle 36">
            <a:extLst>
              <a:ext uri="{FF2B5EF4-FFF2-40B4-BE49-F238E27FC236}">
                <a16:creationId xmlns:a16="http://schemas.microsoft.com/office/drawing/2014/main" id="{A7B3E347-C36E-9C04-A2B6-8F91C50DCC87}"/>
              </a:ext>
            </a:extLst>
          </p:cNvPr>
          <p:cNvSpPr/>
          <p:nvPr/>
        </p:nvSpPr>
        <p:spPr>
          <a:xfrm>
            <a:off x="6644562"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38" name="Rectangle 37">
            <a:extLst>
              <a:ext uri="{FF2B5EF4-FFF2-40B4-BE49-F238E27FC236}">
                <a16:creationId xmlns:a16="http://schemas.microsoft.com/office/drawing/2014/main" id="{5A4EE42D-45A8-C848-474D-63889943CD4B}"/>
              </a:ext>
            </a:extLst>
          </p:cNvPr>
          <p:cNvSpPr/>
          <p:nvPr/>
        </p:nvSpPr>
        <p:spPr>
          <a:xfrm>
            <a:off x="7343083" y="242937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39" name="Rectangle 38">
            <a:extLst>
              <a:ext uri="{FF2B5EF4-FFF2-40B4-BE49-F238E27FC236}">
                <a16:creationId xmlns:a16="http://schemas.microsoft.com/office/drawing/2014/main" id="{B90323AC-668B-F690-EC6B-96F95A0625C3}"/>
              </a:ext>
            </a:extLst>
          </p:cNvPr>
          <p:cNvSpPr/>
          <p:nvPr/>
        </p:nvSpPr>
        <p:spPr>
          <a:xfrm>
            <a:off x="7758549" y="242937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40" name="Rectangle 39">
            <a:extLst>
              <a:ext uri="{FF2B5EF4-FFF2-40B4-BE49-F238E27FC236}">
                <a16:creationId xmlns:a16="http://schemas.microsoft.com/office/drawing/2014/main" id="{DC020D16-A89D-1E7A-19A0-B335FFD23EAC}"/>
              </a:ext>
            </a:extLst>
          </p:cNvPr>
          <p:cNvSpPr/>
          <p:nvPr/>
        </p:nvSpPr>
        <p:spPr>
          <a:xfrm>
            <a:off x="6229096"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1" name="Rectangle 40">
            <a:extLst>
              <a:ext uri="{FF2B5EF4-FFF2-40B4-BE49-F238E27FC236}">
                <a16:creationId xmlns:a16="http://schemas.microsoft.com/office/drawing/2014/main" id="{24593CFD-A176-394A-CD56-25F8A437055D}"/>
              </a:ext>
            </a:extLst>
          </p:cNvPr>
          <p:cNvSpPr/>
          <p:nvPr/>
        </p:nvSpPr>
        <p:spPr>
          <a:xfrm>
            <a:off x="6644562"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2" name="Rectangle 41">
            <a:extLst>
              <a:ext uri="{FF2B5EF4-FFF2-40B4-BE49-F238E27FC236}">
                <a16:creationId xmlns:a16="http://schemas.microsoft.com/office/drawing/2014/main" id="{A2305F7E-7C1D-9890-196C-1377379C9B1A}"/>
              </a:ext>
            </a:extLst>
          </p:cNvPr>
          <p:cNvSpPr/>
          <p:nvPr/>
        </p:nvSpPr>
        <p:spPr>
          <a:xfrm>
            <a:off x="7343083" y="2833294"/>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43" name="Rectangle 42">
            <a:extLst>
              <a:ext uri="{FF2B5EF4-FFF2-40B4-BE49-F238E27FC236}">
                <a16:creationId xmlns:a16="http://schemas.microsoft.com/office/drawing/2014/main" id="{AD2F360B-2A2B-AA82-FE9B-D61108DF826E}"/>
              </a:ext>
            </a:extLst>
          </p:cNvPr>
          <p:cNvSpPr/>
          <p:nvPr/>
        </p:nvSpPr>
        <p:spPr>
          <a:xfrm>
            <a:off x="7758549" y="2833294"/>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46" name="Rectangle 45">
            <a:extLst>
              <a:ext uri="{FF2B5EF4-FFF2-40B4-BE49-F238E27FC236}">
                <a16:creationId xmlns:a16="http://schemas.microsoft.com/office/drawing/2014/main" id="{571B1DF0-A86A-D517-A555-FED4A83BC183}"/>
              </a:ext>
            </a:extLst>
          </p:cNvPr>
          <p:cNvSpPr/>
          <p:nvPr/>
        </p:nvSpPr>
        <p:spPr>
          <a:xfrm>
            <a:off x="1127260"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353239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353239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393631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393631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4336429"/>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4336429"/>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cxnSp>
        <p:nvCxnSpPr>
          <p:cNvPr id="83" name="Straight Connector 82">
            <a:extLst>
              <a:ext uri="{FF2B5EF4-FFF2-40B4-BE49-F238E27FC236}">
                <a16:creationId xmlns:a16="http://schemas.microsoft.com/office/drawing/2014/main" id="{40DAA17B-FF02-1342-E34A-7308E7AE952D}"/>
              </a:ext>
            </a:extLst>
          </p:cNvPr>
          <p:cNvCxnSpPr>
            <a:cxnSpLocks/>
          </p:cNvCxnSpPr>
          <p:nvPr/>
        </p:nvCxnSpPr>
        <p:spPr>
          <a:xfrm flipV="1">
            <a:off x="1542726"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A1D1438-6A28-B623-A1CF-75843AC08C64}"/>
              </a:ext>
            </a:extLst>
          </p:cNvPr>
          <p:cNvCxnSpPr>
            <a:cxnSpLocks/>
          </p:cNvCxnSpPr>
          <p:nvPr/>
        </p:nvCxnSpPr>
        <p:spPr>
          <a:xfrm>
            <a:off x="2315284"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EB9BD4-45BE-D29E-C739-308D185EBA02}"/>
              </a:ext>
            </a:extLst>
          </p:cNvPr>
          <p:cNvCxnSpPr>
            <a:cxnSpLocks/>
          </p:cNvCxnSpPr>
          <p:nvPr/>
        </p:nvCxnSpPr>
        <p:spPr>
          <a:xfrm flipV="1">
            <a:off x="4126384"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336A151-84D5-05FD-6CC3-44206F8950C0}"/>
              </a:ext>
            </a:extLst>
          </p:cNvPr>
          <p:cNvCxnSpPr>
            <a:cxnSpLocks/>
          </p:cNvCxnSpPr>
          <p:nvPr/>
        </p:nvCxnSpPr>
        <p:spPr>
          <a:xfrm>
            <a:off x="4898942"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EB958CC-A743-B07D-43C3-1071FACB939B}"/>
              </a:ext>
            </a:extLst>
          </p:cNvPr>
          <p:cNvCxnSpPr>
            <a:cxnSpLocks/>
          </p:cNvCxnSpPr>
          <p:nvPr/>
        </p:nvCxnSpPr>
        <p:spPr>
          <a:xfrm flipV="1">
            <a:off x="6602029" y="2004559"/>
            <a:ext cx="377063"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0C55314-9ED3-35FF-ABD3-56D428BCFE37}"/>
              </a:ext>
            </a:extLst>
          </p:cNvPr>
          <p:cNvCxnSpPr>
            <a:cxnSpLocks/>
          </p:cNvCxnSpPr>
          <p:nvPr/>
        </p:nvCxnSpPr>
        <p:spPr>
          <a:xfrm>
            <a:off x="7374587" y="2004559"/>
            <a:ext cx="401654" cy="424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6790711-2656-5CB0-8F59-2BF6922AC2AD}"/>
              </a:ext>
            </a:extLst>
          </p:cNvPr>
          <p:cNvCxnSpPr/>
          <p:nvPr/>
        </p:nvCxnSpPr>
        <p:spPr>
          <a:xfrm>
            <a:off x="1542726"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F4CD0EC-3774-79BA-6B60-43B77CD93C26}"/>
              </a:ext>
            </a:extLst>
          </p:cNvPr>
          <p:cNvCxnSpPr/>
          <p:nvPr/>
        </p:nvCxnSpPr>
        <p:spPr>
          <a:xfrm>
            <a:off x="2716938"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1E0E7-FCFC-8598-22EE-E8A63EA7D95D}"/>
              </a:ext>
            </a:extLst>
          </p:cNvPr>
          <p:cNvCxnSpPr/>
          <p:nvPr/>
        </p:nvCxnSpPr>
        <p:spPr>
          <a:xfrm>
            <a:off x="4166871"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878A9C-B601-EEB3-1B65-99A54086319A}"/>
              </a:ext>
            </a:extLst>
          </p:cNvPr>
          <p:cNvCxnSpPr/>
          <p:nvPr/>
        </p:nvCxnSpPr>
        <p:spPr>
          <a:xfrm>
            <a:off x="5248573"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D768DD7-81B8-C08D-4AB2-7D6023A06720}"/>
              </a:ext>
            </a:extLst>
          </p:cNvPr>
          <p:cNvCxnSpPr/>
          <p:nvPr/>
        </p:nvCxnSpPr>
        <p:spPr>
          <a:xfrm>
            <a:off x="6644562"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243687D-130F-E466-550A-EF89B60563B3}"/>
              </a:ext>
            </a:extLst>
          </p:cNvPr>
          <p:cNvCxnSpPr/>
          <p:nvPr/>
        </p:nvCxnSpPr>
        <p:spPr>
          <a:xfrm>
            <a:off x="7818774" y="3233404"/>
            <a:ext cx="0" cy="298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2A1A4E1-4680-8048-4474-83027D8AC933}"/>
              </a:ext>
            </a:extLst>
          </p:cNvPr>
          <p:cNvSpPr/>
          <p:nvPr/>
        </p:nvSpPr>
        <p:spPr>
          <a:xfrm>
            <a:off x="861060" y="406961"/>
            <a:ext cx="7475214" cy="2986781"/>
          </a:xfrm>
          <a:prstGeom prst="rect">
            <a:avLst/>
          </a:prstGeom>
          <a:solidFill>
            <a:srgbClr val="1E1E1E">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E63DF89D-131B-DB68-87F9-E6CD734E3878}"/>
              </a:ext>
            </a:extLst>
          </p:cNvPr>
          <p:cNvSpPr/>
          <p:nvPr/>
        </p:nvSpPr>
        <p:spPr>
          <a:xfrm>
            <a:off x="741680" y="3393742"/>
            <a:ext cx="7730770" cy="1493217"/>
          </a:xfrm>
          <a:custGeom>
            <a:avLst/>
            <a:gdLst>
              <a:gd name="connsiteX0" fmla="*/ 0 w 7730770"/>
              <a:gd name="connsiteY0" fmla="*/ 129596 h 1493217"/>
              <a:gd name="connsiteX1" fmla="*/ 129596 w 7730770"/>
              <a:gd name="connsiteY1" fmla="*/ 0 h 1493217"/>
              <a:gd name="connsiteX2" fmla="*/ 659399 w 7730770"/>
              <a:gd name="connsiteY2" fmla="*/ 0 h 1493217"/>
              <a:gd name="connsiteX3" fmla="*/ 1413349 w 7730770"/>
              <a:gd name="connsiteY3" fmla="*/ 0 h 1493217"/>
              <a:gd name="connsiteX4" fmla="*/ 2092583 w 7730770"/>
              <a:gd name="connsiteY4" fmla="*/ 0 h 1493217"/>
              <a:gd name="connsiteX5" fmla="*/ 2846533 w 7730770"/>
              <a:gd name="connsiteY5" fmla="*/ 0 h 1493217"/>
              <a:gd name="connsiteX6" fmla="*/ 3376336 w 7730770"/>
              <a:gd name="connsiteY6" fmla="*/ 0 h 1493217"/>
              <a:gd name="connsiteX7" fmla="*/ 3831423 w 7730770"/>
              <a:gd name="connsiteY7" fmla="*/ 0 h 1493217"/>
              <a:gd name="connsiteX8" fmla="*/ 4435942 w 7730770"/>
              <a:gd name="connsiteY8" fmla="*/ 0 h 1493217"/>
              <a:gd name="connsiteX9" fmla="*/ 5040460 w 7730770"/>
              <a:gd name="connsiteY9" fmla="*/ 0 h 1493217"/>
              <a:gd name="connsiteX10" fmla="*/ 5794411 w 7730770"/>
              <a:gd name="connsiteY10" fmla="*/ 0 h 1493217"/>
              <a:gd name="connsiteX11" fmla="*/ 6324213 w 7730770"/>
              <a:gd name="connsiteY11" fmla="*/ 0 h 1493217"/>
              <a:gd name="connsiteX12" fmla="*/ 7601174 w 7730770"/>
              <a:gd name="connsiteY12" fmla="*/ 0 h 1493217"/>
              <a:gd name="connsiteX13" fmla="*/ 7730770 w 7730770"/>
              <a:gd name="connsiteY13" fmla="*/ 129596 h 1493217"/>
              <a:gd name="connsiteX14" fmla="*/ 7730770 w 7730770"/>
              <a:gd name="connsiteY14" fmla="*/ 734268 h 1493217"/>
              <a:gd name="connsiteX15" fmla="*/ 7730770 w 7730770"/>
              <a:gd name="connsiteY15" fmla="*/ 1363621 h 1493217"/>
              <a:gd name="connsiteX16" fmla="*/ 7601174 w 7730770"/>
              <a:gd name="connsiteY16" fmla="*/ 1493217 h 1493217"/>
              <a:gd name="connsiteX17" fmla="*/ 6772508 w 7730770"/>
              <a:gd name="connsiteY17" fmla="*/ 1493217 h 1493217"/>
              <a:gd name="connsiteX18" fmla="*/ 6242705 w 7730770"/>
              <a:gd name="connsiteY18" fmla="*/ 1493217 h 1493217"/>
              <a:gd name="connsiteX19" fmla="*/ 5787618 w 7730770"/>
              <a:gd name="connsiteY19" fmla="*/ 1493217 h 1493217"/>
              <a:gd name="connsiteX20" fmla="*/ 5033668 w 7730770"/>
              <a:gd name="connsiteY20" fmla="*/ 1493217 h 1493217"/>
              <a:gd name="connsiteX21" fmla="*/ 4354434 w 7730770"/>
              <a:gd name="connsiteY21" fmla="*/ 1493217 h 1493217"/>
              <a:gd name="connsiteX22" fmla="*/ 3824631 w 7730770"/>
              <a:gd name="connsiteY22" fmla="*/ 1493217 h 1493217"/>
              <a:gd name="connsiteX23" fmla="*/ 3145397 w 7730770"/>
              <a:gd name="connsiteY23" fmla="*/ 1493217 h 1493217"/>
              <a:gd name="connsiteX24" fmla="*/ 2615594 w 7730770"/>
              <a:gd name="connsiteY24" fmla="*/ 1493217 h 1493217"/>
              <a:gd name="connsiteX25" fmla="*/ 2085791 w 7730770"/>
              <a:gd name="connsiteY25" fmla="*/ 1493217 h 1493217"/>
              <a:gd name="connsiteX26" fmla="*/ 1331841 w 7730770"/>
              <a:gd name="connsiteY26" fmla="*/ 1493217 h 1493217"/>
              <a:gd name="connsiteX27" fmla="*/ 802038 w 7730770"/>
              <a:gd name="connsiteY27" fmla="*/ 1493217 h 1493217"/>
              <a:gd name="connsiteX28" fmla="*/ 129596 w 7730770"/>
              <a:gd name="connsiteY28" fmla="*/ 1493217 h 1493217"/>
              <a:gd name="connsiteX29" fmla="*/ 0 w 7730770"/>
              <a:gd name="connsiteY29" fmla="*/ 1363621 h 1493217"/>
              <a:gd name="connsiteX30" fmla="*/ 0 w 7730770"/>
              <a:gd name="connsiteY30" fmla="*/ 758949 h 1493217"/>
              <a:gd name="connsiteX31" fmla="*/ 0 w 7730770"/>
              <a:gd name="connsiteY31" fmla="*/ 129596 h 149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730770" h="1493217" extrusionOk="0">
                <a:moveTo>
                  <a:pt x="0" y="129596"/>
                </a:moveTo>
                <a:cubicBezTo>
                  <a:pt x="7490" y="62172"/>
                  <a:pt x="47972" y="7448"/>
                  <a:pt x="129596" y="0"/>
                </a:cubicBezTo>
                <a:cubicBezTo>
                  <a:pt x="371588" y="23372"/>
                  <a:pt x="487527" y="-15226"/>
                  <a:pt x="659399" y="0"/>
                </a:cubicBezTo>
                <a:cubicBezTo>
                  <a:pt x="831271" y="15226"/>
                  <a:pt x="1105748" y="-35067"/>
                  <a:pt x="1413349" y="0"/>
                </a:cubicBezTo>
                <a:cubicBezTo>
                  <a:pt x="1720950" y="35067"/>
                  <a:pt x="1945761" y="-31400"/>
                  <a:pt x="2092583" y="0"/>
                </a:cubicBezTo>
                <a:cubicBezTo>
                  <a:pt x="2239405" y="31400"/>
                  <a:pt x="2682780" y="5656"/>
                  <a:pt x="2846533" y="0"/>
                </a:cubicBezTo>
                <a:cubicBezTo>
                  <a:pt x="3010286" y="-5656"/>
                  <a:pt x="3244261" y="-5921"/>
                  <a:pt x="3376336" y="0"/>
                </a:cubicBezTo>
                <a:cubicBezTo>
                  <a:pt x="3508411" y="5921"/>
                  <a:pt x="3625298" y="8069"/>
                  <a:pt x="3831423" y="0"/>
                </a:cubicBezTo>
                <a:cubicBezTo>
                  <a:pt x="4037548" y="-8069"/>
                  <a:pt x="4180049" y="-2343"/>
                  <a:pt x="4435942" y="0"/>
                </a:cubicBezTo>
                <a:cubicBezTo>
                  <a:pt x="4691835" y="2343"/>
                  <a:pt x="4762360" y="13031"/>
                  <a:pt x="5040460" y="0"/>
                </a:cubicBezTo>
                <a:cubicBezTo>
                  <a:pt x="5318560" y="-13031"/>
                  <a:pt x="5484163" y="-9583"/>
                  <a:pt x="5794411" y="0"/>
                </a:cubicBezTo>
                <a:cubicBezTo>
                  <a:pt x="6104659" y="9583"/>
                  <a:pt x="6132598" y="-20194"/>
                  <a:pt x="6324213" y="0"/>
                </a:cubicBezTo>
                <a:cubicBezTo>
                  <a:pt x="6515828" y="20194"/>
                  <a:pt x="7083578" y="24226"/>
                  <a:pt x="7601174" y="0"/>
                </a:cubicBezTo>
                <a:cubicBezTo>
                  <a:pt x="7672342" y="15837"/>
                  <a:pt x="7742954" y="59362"/>
                  <a:pt x="7730770" y="129596"/>
                </a:cubicBezTo>
                <a:cubicBezTo>
                  <a:pt x="7744189" y="399543"/>
                  <a:pt x="7736114" y="456830"/>
                  <a:pt x="7730770" y="734268"/>
                </a:cubicBezTo>
                <a:cubicBezTo>
                  <a:pt x="7725426" y="1011706"/>
                  <a:pt x="7700036" y="1212717"/>
                  <a:pt x="7730770" y="1363621"/>
                </a:cubicBezTo>
                <a:cubicBezTo>
                  <a:pt x="7722952" y="1440686"/>
                  <a:pt x="7684906" y="1483079"/>
                  <a:pt x="7601174" y="1493217"/>
                </a:cubicBezTo>
                <a:cubicBezTo>
                  <a:pt x="7218977" y="1474965"/>
                  <a:pt x="7002367" y="1501655"/>
                  <a:pt x="6772508" y="1493217"/>
                </a:cubicBezTo>
                <a:cubicBezTo>
                  <a:pt x="6542649" y="1484779"/>
                  <a:pt x="6416790" y="1511872"/>
                  <a:pt x="6242705" y="1493217"/>
                </a:cubicBezTo>
                <a:cubicBezTo>
                  <a:pt x="6068620" y="1474562"/>
                  <a:pt x="5957644" y="1494512"/>
                  <a:pt x="5787618" y="1493217"/>
                </a:cubicBezTo>
                <a:cubicBezTo>
                  <a:pt x="5617592" y="1491922"/>
                  <a:pt x="5276278" y="1466579"/>
                  <a:pt x="5033668" y="1493217"/>
                </a:cubicBezTo>
                <a:cubicBezTo>
                  <a:pt x="4791058" y="1519856"/>
                  <a:pt x="4521866" y="1465174"/>
                  <a:pt x="4354434" y="1493217"/>
                </a:cubicBezTo>
                <a:cubicBezTo>
                  <a:pt x="4187002" y="1521260"/>
                  <a:pt x="4088626" y="1468630"/>
                  <a:pt x="3824631" y="1493217"/>
                </a:cubicBezTo>
                <a:cubicBezTo>
                  <a:pt x="3560636" y="1517804"/>
                  <a:pt x="3305235" y="1523450"/>
                  <a:pt x="3145397" y="1493217"/>
                </a:cubicBezTo>
                <a:cubicBezTo>
                  <a:pt x="2985559" y="1462984"/>
                  <a:pt x="2821696" y="1473492"/>
                  <a:pt x="2615594" y="1493217"/>
                </a:cubicBezTo>
                <a:cubicBezTo>
                  <a:pt x="2409492" y="1512942"/>
                  <a:pt x="2304991" y="1486715"/>
                  <a:pt x="2085791" y="1493217"/>
                </a:cubicBezTo>
                <a:cubicBezTo>
                  <a:pt x="1866591" y="1499719"/>
                  <a:pt x="1615582" y="1460017"/>
                  <a:pt x="1331841" y="1493217"/>
                </a:cubicBezTo>
                <a:cubicBezTo>
                  <a:pt x="1048100" y="1526418"/>
                  <a:pt x="948394" y="1484191"/>
                  <a:pt x="802038" y="1493217"/>
                </a:cubicBezTo>
                <a:cubicBezTo>
                  <a:pt x="655682" y="1502243"/>
                  <a:pt x="333687" y="1505966"/>
                  <a:pt x="129596" y="1493217"/>
                </a:cubicBezTo>
                <a:cubicBezTo>
                  <a:pt x="54426" y="1492066"/>
                  <a:pt x="1590" y="1435585"/>
                  <a:pt x="0" y="1363621"/>
                </a:cubicBezTo>
                <a:cubicBezTo>
                  <a:pt x="615" y="1134252"/>
                  <a:pt x="10934" y="1046572"/>
                  <a:pt x="0" y="758949"/>
                </a:cubicBezTo>
                <a:cubicBezTo>
                  <a:pt x="-10934" y="471326"/>
                  <a:pt x="8875" y="355107"/>
                  <a:pt x="0" y="129596"/>
                </a:cubicBezTo>
                <a:close/>
              </a:path>
            </a:pathLst>
          </a:custGeom>
          <a:noFill/>
          <a:ln w="57150">
            <a:solidFill>
              <a:srgbClr val="FFFF00"/>
            </a:solidFill>
            <a:prstDash val="dash"/>
            <a:extLst>
              <a:ext uri="{C807C97D-BFC1-408E-A445-0C87EB9F89A2}">
                <ask:lineSketchStyleProps xmlns:ask="http://schemas.microsoft.com/office/drawing/2018/sketchyshapes" sd="4239950431">
                  <a:prstGeom prst="roundRect">
                    <a:avLst>
                      <a:gd name="adj" fmla="val 867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5186826D-2555-4715-2FA0-094615D4168D}"/>
              </a:ext>
            </a:extLst>
          </p:cNvPr>
          <p:cNvSpPr txBox="1"/>
          <p:nvPr/>
        </p:nvSpPr>
        <p:spPr>
          <a:xfrm>
            <a:off x="2351550" y="2346720"/>
            <a:ext cx="4989108" cy="707886"/>
          </a:xfrm>
          <a:prstGeom prst="rect">
            <a:avLst/>
          </a:prstGeom>
          <a:solidFill>
            <a:schemeClr val="accent3"/>
          </a:solidFill>
        </p:spPr>
        <p:txBody>
          <a:bodyPr wrap="square" rtlCol="0">
            <a:spAutoFit/>
          </a:bodyPr>
          <a:lstStyle/>
          <a:p>
            <a:pPr algn="ctr"/>
            <a:r>
              <a:rPr lang="en-US" sz="2000" dirty="0">
                <a:latin typeface="Montserrat SemiBold" pitchFamily="2" charset="0"/>
              </a:rPr>
              <a:t>Everything at depth 3 is a permutation of 1, 2, 3 for A B and C</a:t>
            </a:r>
            <a:endParaRPr lang="en-SG" sz="2000" dirty="0">
              <a:latin typeface="Montserrat SemiBold" pitchFamily="2" charset="0"/>
            </a:endParaRPr>
          </a:p>
        </p:txBody>
      </p:sp>
      <p:sp>
        <p:nvSpPr>
          <p:cNvPr id="12" name="TextBox 11">
            <a:extLst>
              <a:ext uri="{FF2B5EF4-FFF2-40B4-BE49-F238E27FC236}">
                <a16:creationId xmlns:a16="http://schemas.microsoft.com/office/drawing/2014/main" id="{3A77706A-57C9-21CC-E8C1-E4C2C8776037}"/>
              </a:ext>
            </a:extLst>
          </p:cNvPr>
          <p:cNvSpPr txBox="1"/>
          <p:nvPr/>
        </p:nvSpPr>
        <p:spPr>
          <a:xfrm rot="21361750">
            <a:off x="661975" y="494168"/>
            <a:ext cx="3670596" cy="646331"/>
          </a:xfrm>
          <a:prstGeom prst="rect">
            <a:avLst/>
          </a:prstGeom>
          <a:solidFill>
            <a:schemeClr val="accent5">
              <a:lumMod val="50000"/>
            </a:schemeClr>
          </a:solidFill>
        </p:spPr>
        <p:txBody>
          <a:bodyPr wrap="square" rtlCol="0">
            <a:spAutoFit/>
          </a:bodyPr>
          <a:lstStyle/>
          <a:p>
            <a:r>
              <a:rPr lang="en-US" sz="1200" dirty="0">
                <a:solidFill>
                  <a:schemeClr val="bg1"/>
                </a:solidFill>
                <a:latin typeface="Montserrat SemiBold" pitchFamily="2" charset="0"/>
              </a:rPr>
              <a:t>Note: This tree is correct under the assumption that each digit can only be used once. Adjust for repetition accordingly.</a:t>
            </a:r>
            <a:endParaRPr lang="en-SG" sz="1200" dirty="0">
              <a:solidFill>
                <a:schemeClr val="bg1"/>
              </a:solidFill>
              <a:latin typeface="Montserrat SemiBold" pitchFamily="2" charset="0"/>
            </a:endParaRPr>
          </a:p>
        </p:txBody>
      </p:sp>
    </p:spTree>
    <p:extLst>
      <p:ext uri="{BB962C8B-B14F-4D97-AF65-F5344CB8AC3E}">
        <p14:creationId xmlns:p14="http://schemas.microsoft.com/office/powerpoint/2010/main" val="9480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96</a:t>
            </a:fld>
            <a:endParaRPr lang="en"/>
          </a:p>
        </p:txBody>
      </p:sp>
      <p:sp>
        <p:nvSpPr>
          <p:cNvPr id="46" name="Rectangle 45">
            <a:extLst>
              <a:ext uri="{FF2B5EF4-FFF2-40B4-BE49-F238E27FC236}">
                <a16:creationId xmlns:a16="http://schemas.microsoft.com/office/drawing/2014/main" id="{571B1DF0-A86A-D517-A555-FED4A83BC183}"/>
              </a:ext>
            </a:extLst>
          </p:cNvPr>
          <p:cNvSpPr/>
          <p:nvPr/>
        </p:nvSpPr>
        <p:spPr>
          <a:xfrm>
            <a:off x="1127260"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9" name="TextBox 8">
            <a:extLst>
              <a:ext uri="{FF2B5EF4-FFF2-40B4-BE49-F238E27FC236}">
                <a16:creationId xmlns:a16="http://schemas.microsoft.com/office/drawing/2014/main" id="{BCA9017D-3157-7C7F-58CC-4FE77145CA69}"/>
              </a:ext>
            </a:extLst>
          </p:cNvPr>
          <p:cNvSpPr txBox="1"/>
          <p:nvPr/>
        </p:nvSpPr>
        <p:spPr>
          <a:xfrm>
            <a:off x="3380886" y="287508"/>
            <a:ext cx="2382228" cy="338554"/>
          </a:xfrm>
          <a:prstGeom prst="rect">
            <a:avLst/>
          </a:prstGeom>
          <a:solidFill>
            <a:schemeClr val="accent3"/>
          </a:solidFill>
        </p:spPr>
        <p:txBody>
          <a:bodyPr wrap="square" rtlCol="0">
            <a:spAutoFit/>
          </a:bodyPr>
          <a:lstStyle/>
          <a:p>
            <a:pPr algn="ctr"/>
            <a:r>
              <a:rPr lang="en-US" sz="1600" dirty="0">
                <a:latin typeface="Montserrat SemiBold" pitchFamily="2" charset="0"/>
              </a:rPr>
              <a:t>Check for Validity</a:t>
            </a:r>
            <a:endParaRPr lang="en-SG" sz="1600" dirty="0">
              <a:latin typeface="Montserrat SemiBold" pitchFamily="2" charset="0"/>
            </a:endParaRPr>
          </a:p>
        </p:txBody>
      </p:sp>
      <p:graphicFrame>
        <p:nvGraphicFramePr>
          <p:cNvPr id="10" name="Table 3">
            <a:extLst>
              <a:ext uri="{FF2B5EF4-FFF2-40B4-BE49-F238E27FC236}">
                <a16:creationId xmlns:a16="http://schemas.microsoft.com/office/drawing/2014/main" id="{1380D343-4344-763F-DF80-B51E204647EA}"/>
              </a:ext>
            </a:extLst>
          </p:cNvPr>
          <p:cNvGraphicFramePr>
            <a:graphicFrameLocks noGrp="1"/>
          </p:cNvGraphicFramePr>
          <p:nvPr>
            <p:extLst>
              <p:ext uri="{D42A27DB-BD31-4B8C-83A1-F6EECF244321}">
                <p14:modId xmlns:p14="http://schemas.microsoft.com/office/powerpoint/2010/main" val="3395724937"/>
              </p:ext>
            </p:extLst>
          </p:nvPr>
        </p:nvGraphicFramePr>
        <p:xfrm>
          <a:off x="4026280" y="2571750"/>
          <a:ext cx="1295907" cy="1521846"/>
        </p:xfrm>
        <a:graphic>
          <a:graphicData uri="http://schemas.openxmlformats.org/drawingml/2006/table">
            <a:tbl>
              <a:tblPr firstRow="1" bandRow="1">
                <a:tableStyleId>{A85E6CE4-1E57-481F-BD9C-CC11F544BC5D}</a:tableStyleId>
              </a:tblPr>
              <a:tblGrid>
                <a:gridCol w="431969">
                  <a:extLst>
                    <a:ext uri="{9D8B030D-6E8A-4147-A177-3AD203B41FA5}">
                      <a16:colId xmlns:a16="http://schemas.microsoft.com/office/drawing/2014/main" val="1674836372"/>
                    </a:ext>
                  </a:extLst>
                </a:gridCol>
                <a:gridCol w="431969">
                  <a:extLst>
                    <a:ext uri="{9D8B030D-6E8A-4147-A177-3AD203B41FA5}">
                      <a16:colId xmlns:a16="http://schemas.microsoft.com/office/drawing/2014/main" val="2910575861"/>
                    </a:ext>
                  </a:extLst>
                </a:gridCol>
                <a:gridCol w="431969">
                  <a:extLst>
                    <a:ext uri="{9D8B030D-6E8A-4147-A177-3AD203B41FA5}">
                      <a16:colId xmlns:a16="http://schemas.microsoft.com/office/drawing/2014/main" val="1987702628"/>
                    </a:ext>
                  </a:extLst>
                </a:gridCol>
              </a:tblGrid>
              <a:tr h="507282">
                <a:tc>
                  <a:txBody>
                    <a:bodyPr/>
                    <a:lstStyle/>
                    <a:p>
                      <a:pPr algn="ctr"/>
                      <a:endParaRPr lang="en-SG" sz="24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A</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507282">
                <a:tc>
                  <a:txBody>
                    <a:bodyPr/>
                    <a:lstStyle/>
                    <a:p>
                      <a:pPr algn="ctr"/>
                      <a:r>
                        <a:rPr lang="en-US" sz="2400" dirty="0">
                          <a:solidFill>
                            <a:schemeClr val="bg1"/>
                          </a:solidFill>
                          <a:latin typeface="Montserrat SemiBold" pitchFamily="2" charset="0"/>
                        </a:rPr>
                        <a:t>+</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507282">
                <a:tc>
                  <a:txBody>
                    <a:bodyPr/>
                    <a:lstStyle/>
                    <a:p>
                      <a:pPr algn="ct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B</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2400" dirty="0">
                          <a:solidFill>
                            <a:schemeClr val="bg1"/>
                          </a:solidFill>
                          <a:latin typeface="Montserrat SemiBold" pitchFamily="2" charset="0"/>
                        </a:rPr>
                        <a:t>C</a:t>
                      </a:r>
                      <a:endParaRPr lang="en-SG" sz="24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Tree>
    <p:extLst>
      <p:ext uri="{BB962C8B-B14F-4D97-AF65-F5344CB8AC3E}">
        <p14:creationId xmlns:p14="http://schemas.microsoft.com/office/powerpoint/2010/main" val="1244836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97</a:t>
            </a:fld>
            <a:endParaRPr lang="en"/>
          </a:p>
        </p:txBody>
      </p:sp>
      <p:sp>
        <p:nvSpPr>
          <p:cNvPr id="46" name="Rectangle 45">
            <a:extLst>
              <a:ext uri="{FF2B5EF4-FFF2-40B4-BE49-F238E27FC236}">
                <a16:creationId xmlns:a16="http://schemas.microsoft.com/office/drawing/2014/main" id="{571B1DF0-A86A-D517-A555-FED4A83BC183}"/>
              </a:ext>
            </a:extLst>
          </p:cNvPr>
          <p:cNvSpPr/>
          <p:nvPr/>
        </p:nvSpPr>
        <p:spPr>
          <a:xfrm>
            <a:off x="1127260"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88767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88767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129159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129159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1691703"/>
            <a:ext cx="400110" cy="40011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1691703"/>
            <a:ext cx="400110" cy="4001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9" name="TextBox 8">
            <a:extLst>
              <a:ext uri="{FF2B5EF4-FFF2-40B4-BE49-F238E27FC236}">
                <a16:creationId xmlns:a16="http://schemas.microsoft.com/office/drawing/2014/main" id="{BCA9017D-3157-7C7F-58CC-4FE77145CA69}"/>
              </a:ext>
            </a:extLst>
          </p:cNvPr>
          <p:cNvSpPr txBox="1"/>
          <p:nvPr/>
        </p:nvSpPr>
        <p:spPr>
          <a:xfrm>
            <a:off x="3380886" y="287508"/>
            <a:ext cx="2382228" cy="338554"/>
          </a:xfrm>
          <a:prstGeom prst="rect">
            <a:avLst/>
          </a:prstGeom>
          <a:solidFill>
            <a:schemeClr val="accent3"/>
          </a:solidFill>
        </p:spPr>
        <p:txBody>
          <a:bodyPr wrap="square" rtlCol="0">
            <a:spAutoFit/>
          </a:bodyPr>
          <a:lstStyle/>
          <a:p>
            <a:pPr algn="ctr"/>
            <a:r>
              <a:rPr lang="en-US" sz="1600" dirty="0">
                <a:latin typeface="Montserrat SemiBold" pitchFamily="2" charset="0"/>
              </a:rPr>
              <a:t>Check for Validity</a:t>
            </a:r>
            <a:endParaRPr lang="en-SG" sz="1600" dirty="0">
              <a:latin typeface="Montserrat SemiBold" pitchFamily="2" charset="0"/>
            </a:endParaRPr>
          </a:p>
        </p:txBody>
      </p:sp>
      <p:graphicFrame>
        <p:nvGraphicFramePr>
          <p:cNvPr id="3" name="Table 3">
            <a:extLst>
              <a:ext uri="{FF2B5EF4-FFF2-40B4-BE49-F238E27FC236}">
                <a16:creationId xmlns:a16="http://schemas.microsoft.com/office/drawing/2014/main" id="{0BA2B02E-90FD-F71A-C7BF-89DCA76E51D9}"/>
              </a:ext>
            </a:extLst>
          </p:cNvPr>
          <p:cNvGraphicFramePr>
            <a:graphicFrameLocks noGrp="1"/>
          </p:cNvGraphicFramePr>
          <p:nvPr>
            <p:extLst>
              <p:ext uri="{D42A27DB-BD31-4B8C-83A1-F6EECF244321}">
                <p14:modId xmlns:p14="http://schemas.microsoft.com/office/powerpoint/2010/main" val="1121882417"/>
              </p:ext>
            </p:extLst>
          </p:nvPr>
        </p:nvGraphicFramePr>
        <p:xfrm>
          <a:off x="1103365"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4" name="Table 3">
            <a:extLst>
              <a:ext uri="{FF2B5EF4-FFF2-40B4-BE49-F238E27FC236}">
                <a16:creationId xmlns:a16="http://schemas.microsoft.com/office/drawing/2014/main" id="{C4A51BF5-21D0-58A1-9451-606D018C825D}"/>
              </a:ext>
            </a:extLst>
          </p:cNvPr>
          <p:cNvGraphicFramePr>
            <a:graphicFrameLocks noGrp="1"/>
          </p:cNvGraphicFramePr>
          <p:nvPr>
            <p:extLst>
              <p:ext uri="{D42A27DB-BD31-4B8C-83A1-F6EECF244321}">
                <p14:modId xmlns:p14="http://schemas.microsoft.com/office/powerpoint/2010/main" val="1866095206"/>
              </p:ext>
            </p:extLst>
          </p:nvPr>
        </p:nvGraphicFramePr>
        <p:xfrm>
          <a:off x="2301472"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6" name="Table 5">
            <a:extLst>
              <a:ext uri="{FF2B5EF4-FFF2-40B4-BE49-F238E27FC236}">
                <a16:creationId xmlns:a16="http://schemas.microsoft.com/office/drawing/2014/main" id="{4A958E78-3B4F-82AA-4279-C61AA03BB46E}"/>
              </a:ext>
            </a:extLst>
          </p:cNvPr>
          <p:cNvGraphicFramePr>
            <a:graphicFrameLocks noGrp="1"/>
          </p:cNvGraphicFramePr>
          <p:nvPr>
            <p:extLst>
              <p:ext uri="{D42A27DB-BD31-4B8C-83A1-F6EECF244321}">
                <p14:modId xmlns:p14="http://schemas.microsoft.com/office/powerpoint/2010/main" val="339996782"/>
              </p:ext>
            </p:extLst>
          </p:nvPr>
        </p:nvGraphicFramePr>
        <p:xfrm>
          <a:off x="3682543"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7" name="Table 6">
            <a:extLst>
              <a:ext uri="{FF2B5EF4-FFF2-40B4-BE49-F238E27FC236}">
                <a16:creationId xmlns:a16="http://schemas.microsoft.com/office/drawing/2014/main" id="{9A924FB4-5898-6B73-50ED-D87B8F0CCEF3}"/>
              </a:ext>
            </a:extLst>
          </p:cNvPr>
          <p:cNvGraphicFramePr>
            <a:graphicFrameLocks noGrp="1"/>
          </p:cNvGraphicFramePr>
          <p:nvPr>
            <p:extLst>
              <p:ext uri="{D42A27DB-BD31-4B8C-83A1-F6EECF244321}">
                <p14:modId xmlns:p14="http://schemas.microsoft.com/office/powerpoint/2010/main" val="382368918"/>
              </p:ext>
            </p:extLst>
          </p:nvPr>
        </p:nvGraphicFramePr>
        <p:xfrm>
          <a:off x="4771649"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8" name="Table 7">
            <a:extLst>
              <a:ext uri="{FF2B5EF4-FFF2-40B4-BE49-F238E27FC236}">
                <a16:creationId xmlns:a16="http://schemas.microsoft.com/office/drawing/2014/main" id="{C7492892-5B4B-62C1-58E3-F236F2FD12D1}"/>
              </a:ext>
            </a:extLst>
          </p:cNvPr>
          <p:cNvGraphicFramePr>
            <a:graphicFrameLocks noGrp="1"/>
          </p:cNvGraphicFramePr>
          <p:nvPr>
            <p:extLst>
              <p:ext uri="{D42A27DB-BD31-4B8C-83A1-F6EECF244321}">
                <p14:modId xmlns:p14="http://schemas.microsoft.com/office/powerpoint/2010/main" val="176914300"/>
              </p:ext>
            </p:extLst>
          </p:nvPr>
        </p:nvGraphicFramePr>
        <p:xfrm>
          <a:off x="6205201"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10" name="Table 9">
            <a:extLst>
              <a:ext uri="{FF2B5EF4-FFF2-40B4-BE49-F238E27FC236}">
                <a16:creationId xmlns:a16="http://schemas.microsoft.com/office/drawing/2014/main" id="{0E6C5BB2-78C2-7376-6779-D09B6B4C2F18}"/>
              </a:ext>
            </a:extLst>
          </p:cNvPr>
          <p:cNvGraphicFramePr>
            <a:graphicFrameLocks noGrp="1"/>
          </p:cNvGraphicFramePr>
          <p:nvPr>
            <p:extLst>
              <p:ext uri="{D42A27DB-BD31-4B8C-83A1-F6EECF244321}">
                <p14:modId xmlns:p14="http://schemas.microsoft.com/office/powerpoint/2010/main" val="2022736831"/>
              </p:ext>
            </p:extLst>
          </p:nvPr>
        </p:nvGraphicFramePr>
        <p:xfrm>
          <a:off x="7334312"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Tree>
    <p:extLst>
      <p:ext uri="{BB962C8B-B14F-4D97-AF65-F5344CB8AC3E}">
        <p14:creationId xmlns:p14="http://schemas.microsoft.com/office/powerpoint/2010/main" val="681861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D7FD8D-E710-9510-7DC5-1C512F4DFC9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98</a:t>
            </a:fld>
            <a:endParaRPr lang="en"/>
          </a:p>
        </p:txBody>
      </p:sp>
      <p:sp>
        <p:nvSpPr>
          <p:cNvPr id="46" name="Rectangle 45">
            <a:extLst>
              <a:ext uri="{FF2B5EF4-FFF2-40B4-BE49-F238E27FC236}">
                <a16:creationId xmlns:a16="http://schemas.microsoft.com/office/drawing/2014/main" id="{571B1DF0-A86A-D517-A555-FED4A83BC183}"/>
              </a:ext>
            </a:extLst>
          </p:cNvPr>
          <p:cNvSpPr/>
          <p:nvPr/>
        </p:nvSpPr>
        <p:spPr>
          <a:xfrm>
            <a:off x="1127260" y="88767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7" name="Rectangle 46">
            <a:extLst>
              <a:ext uri="{FF2B5EF4-FFF2-40B4-BE49-F238E27FC236}">
                <a16:creationId xmlns:a16="http://schemas.microsoft.com/office/drawing/2014/main" id="{FA8AF464-4767-8B6B-16CA-91D7167B8471}"/>
              </a:ext>
            </a:extLst>
          </p:cNvPr>
          <p:cNvSpPr/>
          <p:nvPr/>
        </p:nvSpPr>
        <p:spPr>
          <a:xfrm>
            <a:off x="1542726" y="88767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48" name="Rectangle 47">
            <a:extLst>
              <a:ext uri="{FF2B5EF4-FFF2-40B4-BE49-F238E27FC236}">
                <a16:creationId xmlns:a16="http://schemas.microsoft.com/office/drawing/2014/main" id="{B4F4F774-2E44-140C-2882-34F4C1547271}"/>
              </a:ext>
            </a:extLst>
          </p:cNvPr>
          <p:cNvSpPr/>
          <p:nvPr/>
        </p:nvSpPr>
        <p:spPr>
          <a:xfrm>
            <a:off x="2301472" y="88767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49" name="Rectangle 48">
            <a:extLst>
              <a:ext uri="{FF2B5EF4-FFF2-40B4-BE49-F238E27FC236}">
                <a16:creationId xmlns:a16="http://schemas.microsoft.com/office/drawing/2014/main" id="{7A29924D-5C53-AA11-F3AC-98AD3B4C1F79}"/>
              </a:ext>
            </a:extLst>
          </p:cNvPr>
          <p:cNvSpPr/>
          <p:nvPr/>
        </p:nvSpPr>
        <p:spPr>
          <a:xfrm>
            <a:off x="2716938" y="88767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50" name="Rectangle 49">
            <a:extLst>
              <a:ext uri="{FF2B5EF4-FFF2-40B4-BE49-F238E27FC236}">
                <a16:creationId xmlns:a16="http://schemas.microsoft.com/office/drawing/2014/main" id="{D0C672CF-49ED-222D-1F2E-0F2137944DCA}"/>
              </a:ext>
            </a:extLst>
          </p:cNvPr>
          <p:cNvSpPr/>
          <p:nvPr/>
        </p:nvSpPr>
        <p:spPr>
          <a:xfrm>
            <a:off x="1127260" y="129159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1" name="Rectangle 50">
            <a:extLst>
              <a:ext uri="{FF2B5EF4-FFF2-40B4-BE49-F238E27FC236}">
                <a16:creationId xmlns:a16="http://schemas.microsoft.com/office/drawing/2014/main" id="{1A4FEB86-483D-3B0B-038B-2427D14DEF20}"/>
              </a:ext>
            </a:extLst>
          </p:cNvPr>
          <p:cNvSpPr/>
          <p:nvPr/>
        </p:nvSpPr>
        <p:spPr>
          <a:xfrm>
            <a:off x="1542726" y="129159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2" name="Rectangle 51">
            <a:extLst>
              <a:ext uri="{FF2B5EF4-FFF2-40B4-BE49-F238E27FC236}">
                <a16:creationId xmlns:a16="http://schemas.microsoft.com/office/drawing/2014/main" id="{7492BA17-CF60-6C83-0468-7F05B93A5CA1}"/>
              </a:ext>
            </a:extLst>
          </p:cNvPr>
          <p:cNvSpPr/>
          <p:nvPr/>
        </p:nvSpPr>
        <p:spPr>
          <a:xfrm>
            <a:off x="2301472" y="129159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3" name="Rectangle 52">
            <a:extLst>
              <a:ext uri="{FF2B5EF4-FFF2-40B4-BE49-F238E27FC236}">
                <a16:creationId xmlns:a16="http://schemas.microsoft.com/office/drawing/2014/main" id="{E8F53D69-E138-9A4C-2C71-10D62FE608AD}"/>
              </a:ext>
            </a:extLst>
          </p:cNvPr>
          <p:cNvSpPr/>
          <p:nvPr/>
        </p:nvSpPr>
        <p:spPr>
          <a:xfrm>
            <a:off x="2716938" y="129159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54" name="Rectangle 53">
            <a:extLst>
              <a:ext uri="{FF2B5EF4-FFF2-40B4-BE49-F238E27FC236}">
                <a16:creationId xmlns:a16="http://schemas.microsoft.com/office/drawing/2014/main" id="{4DBDE688-3308-64A2-F1BF-2B5961F4ED61}"/>
              </a:ext>
            </a:extLst>
          </p:cNvPr>
          <p:cNvSpPr/>
          <p:nvPr/>
        </p:nvSpPr>
        <p:spPr>
          <a:xfrm>
            <a:off x="3735024" y="88767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5" name="Rectangle 54">
            <a:extLst>
              <a:ext uri="{FF2B5EF4-FFF2-40B4-BE49-F238E27FC236}">
                <a16:creationId xmlns:a16="http://schemas.microsoft.com/office/drawing/2014/main" id="{1660360D-1253-77E2-7A72-0F8318A97C40}"/>
              </a:ext>
            </a:extLst>
          </p:cNvPr>
          <p:cNvSpPr/>
          <p:nvPr/>
        </p:nvSpPr>
        <p:spPr>
          <a:xfrm>
            <a:off x="4150490" y="88767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6" name="Rectangle 55">
            <a:extLst>
              <a:ext uri="{FF2B5EF4-FFF2-40B4-BE49-F238E27FC236}">
                <a16:creationId xmlns:a16="http://schemas.microsoft.com/office/drawing/2014/main" id="{5C10A69D-4E0F-7150-6B96-642AC9D74A2C}"/>
              </a:ext>
            </a:extLst>
          </p:cNvPr>
          <p:cNvSpPr/>
          <p:nvPr/>
        </p:nvSpPr>
        <p:spPr>
          <a:xfrm>
            <a:off x="4795544" y="88767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57" name="Rectangle 56">
            <a:extLst>
              <a:ext uri="{FF2B5EF4-FFF2-40B4-BE49-F238E27FC236}">
                <a16:creationId xmlns:a16="http://schemas.microsoft.com/office/drawing/2014/main" id="{72852ECF-FDD4-ECA9-4C51-17A2C330901D}"/>
              </a:ext>
            </a:extLst>
          </p:cNvPr>
          <p:cNvSpPr/>
          <p:nvPr/>
        </p:nvSpPr>
        <p:spPr>
          <a:xfrm>
            <a:off x="5211010" y="88767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58" name="Rectangle 57">
            <a:extLst>
              <a:ext uri="{FF2B5EF4-FFF2-40B4-BE49-F238E27FC236}">
                <a16:creationId xmlns:a16="http://schemas.microsoft.com/office/drawing/2014/main" id="{070B87C5-A4E4-8856-D27A-B716EC24610B}"/>
              </a:ext>
            </a:extLst>
          </p:cNvPr>
          <p:cNvSpPr/>
          <p:nvPr/>
        </p:nvSpPr>
        <p:spPr>
          <a:xfrm>
            <a:off x="3735024" y="129159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59" name="Rectangle 58">
            <a:extLst>
              <a:ext uri="{FF2B5EF4-FFF2-40B4-BE49-F238E27FC236}">
                <a16:creationId xmlns:a16="http://schemas.microsoft.com/office/drawing/2014/main" id="{3E5A2E56-DDF3-6CAB-FD74-40EA120D1861}"/>
              </a:ext>
            </a:extLst>
          </p:cNvPr>
          <p:cNvSpPr/>
          <p:nvPr/>
        </p:nvSpPr>
        <p:spPr>
          <a:xfrm>
            <a:off x="4150490" y="129159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0" name="Rectangle 59">
            <a:extLst>
              <a:ext uri="{FF2B5EF4-FFF2-40B4-BE49-F238E27FC236}">
                <a16:creationId xmlns:a16="http://schemas.microsoft.com/office/drawing/2014/main" id="{D0BC1C96-2EAC-89D1-2B50-595F07036594}"/>
              </a:ext>
            </a:extLst>
          </p:cNvPr>
          <p:cNvSpPr/>
          <p:nvPr/>
        </p:nvSpPr>
        <p:spPr>
          <a:xfrm>
            <a:off x="4795544" y="129159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1" name="Rectangle 60">
            <a:extLst>
              <a:ext uri="{FF2B5EF4-FFF2-40B4-BE49-F238E27FC236}">
                <a16:creationId xmlns:a16="http://schemas.microsoft.com/office/drawing/2014/main" id="{A6EA3376-48C3-381E-9BAE-96677C72FAB2}"/>
              </a:ext>
            </a:extLst>
          </p:cNvPr>
          <p:cNvSpPr/>
          <p:nvPr/>
        </p:nvSpPr>
        <p:spPr>
          <a:xfrm>
            <a:off x="5211010" y="129159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2" name="Rectangle 61">
            <a:extLst>
              <a:ext uri="{FF2B5EF4-FFF2-40B4-BE49-F238E27FC236}">
                <a16:creationId xmlns:a16="http://schemas.microsoft.com/office/drawing/2014/main" id="{09843F4C-F613-793F-703F-E8C072407276}"/>
              </a:ext>
            </a:extLst>
          </p:cNvPr>
          <p:cNvSpPr/>
          <p:nvPr/>
        </p:nvSpPr>
        <p:spPr>
          <a:xfrm>
            <a:off x="6229096" y="88767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3" name="Rectangle 62">
            <a:extLst>
              <a:ext uri="{FF2B5EF4-FFF2-40B4-BE49-F238E27FC236}">
                <a16:creationId xmlns:a16="http://schemas.microsoft.com/office/drawing/2014/main" id="{26791FE8-0B63-A1DA-EBE6-994D3AB33CC5}"/>
              </a:ext>
            </a:extLst>
          </p:cNvPr>
          <p:cNvSpPr/>
          <p:nvPr/>
        </p:nvSpPr>
        <p:spPr>
          <a:xfrm>
            <a:off x="6644562" y="88767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4" name="Rectangle 63">
            <a:extLst>
              <a:ext uri="{FF2B5EF4-FFF2-40B4-BE49-F238E27FC236}">
                <a16:creationId xmlns:a16="http://schemas.microsoft.com/office/drawing/2014/main" id="{07DCD84A-331F-F273-5677-16AF2A5B0E8C}"/>
              </a:ext>
            </a:extLst>
          </p:cNvPr>
          <p:cNvSpPr/>
          <p:nvPr/>
        </p:nvSpPr>
        <p:spPr>
          <a:xfrm>
            <a:off x="7343083" y="88767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A</a:t>
            </a:r>
            <a:endParaRPr lang="en-SG" sz="1600" dirty="0">
              <a:latin typeface="Montserrat SemiBold" pitchFamily="2" charset="0"/>
            </a:endParaRPr>
          </a:p>
        </p:txBody>
      </p:sp>
      <p:sp>
        <p:nvSpPr>
          <p:cNvPr id="65" name="Rectangle 64">
            <a:extLst>
              <a:ext uri="{FF2B5EF4-FFF2-40B4-BE49-F238E27FC236}">
                <a16:creationId xmlns:a16="http://schemas.microsoft.com/office/drawing/2014/main" id="{AA343FA9-ECA7-3C3A-6FC2-92891D6FD21E}"/>
              </a:ext>
            </a:extLst>
          </p:cNvPr>
          <p:cNvSpPr/>
          <p:nvPr/>
        </p:nvSpPr>
        <p:spPr>
          <a:xfrm>
            <a:off x="7758549" y="88767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66" name="Rectangle 65">
            <a:extLst>
              <a:ext uri="{FF2B5EF4-FFF2-40B4-BE49-F238E27FC236}">
                <a16:creationId xmlns:a16="http://schemas.microsoft.com/office/drawing/2014/main" id="{0172DFB6-8B7F-E897-EB29-2286B49FAA15}"/>
              </a:ext>
            </a:extLst>
          </p:cNvPr>
          <p:cNvSpPr/>
          <p:nvPr/>
        </p:nvSpPr>
        <p:spPr>
          <a:xfrm>
            <a:off x="6229096" y="129159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7" name="Rectangle 66">
            <a:extLst>
              <a:ext uri="{FF2B5EF4-FFF2-40B4-BE49-F238E27FC236}">
                <a16:creationId xmlns:a16="http://schemas.microsoft.com/office/drawing/2014/main" id="{42565704-A9D4-EF3A-0405-CF03A298D9F4}"/>
              </a:ext>
            </a:extLst>
          </p:cNvPr>
          <p:cNvSpPr/>
          <p:nvPr/>
        </p:nvSpPr>
        <p:spPr>
          <a:xfrm>
            <a:off x="6644562" y="129159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68" name="Rectangle 67">
            <a:extLst>
              <a:ext uri="{FF2B5EF4-FFF2-40B4-BE49-F238E27FC236}">
                <a16:creationId xmlns:a16="http://schemas.microsoft.com/office/drawing/2014/main" id="{20ED45AE-9269-025A-A5A1-670FB54D8E47}"/>
              </a:ext>
            </a:extLst>
          </p:cNvPr>
          <p:cNvSpPr/>
          <p:nvPr/>
        </p:nvSpPr>
        <p:spPr>
          <a:xfrm>
            <a:off x="7343083" y="129159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B</a:t>
            </a:r>
            <a:endParaRPr lang="en-SG" sz="1600" dirty="0">
              <a:latin typeface="Montserrat SemiBold" pitchFamily="2" charset="0"/>
            </a:endParaRPr>
          </a:p>
        </p:txBody>
      </p:sp>
      <p:sp>
        <p:nvSpPr>
          <p:cNvPr id="69" name="Rectangle 68">
            <a:extLst>
              <a:ext uri="{FF2B5EF4-FFF2-40B4-BE49-F238E27FC236}">
                <a16:creationId xmlns:a16="http://schemas.microsoft.com/office/drawing/2014/main" id="{428BB7FF-C3D4-7D9A-E588-1E28606B3539}"/>
              </a:ext>
            </a:extLst>
          </p:cNvPr>
          <p:cNvSpPr/>
          <p:nvPr/>
        </p:nvSpPr>
        <p:spPr>
          <a:xfrm>
            <a:off x="7758549" y="129159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0" name="Rectangle 69">
            <a:extLst>
              <a:ext uri="{FF2B5EF4-FFF2-40B4-BE49-F238E27FC236}">
                <a16:creationId xmlns:a16="http://schemas.microsoft.com/office/drawing/2014/main" id="{06CEB747-7BEB-86D1-F6AA-E122A7C3D431}"/>
              </a:ext>
            </a:extLst>
          </p:cNvPr>
          <p:cNvSpPr/>
          <p:nvPr/>
        </p:nvSpPr>
        <p:spPr>
          <a:xfrm>
            <a:off x="1127260" y="169170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1" name="Rectangle 70">
            <a:extLst>
              <a:ext uri="{FF2B5EF4-FFF2-40B4-BE49-F238E27FC236}">
                <a16:creationId xmlns:a16="http://schemas.microsoft.com/office/drawing/2014/main" id="{43ACED34-F366-B6DA-A037-EED902FFC9E0}"/>
              </a:ext>
            </a:extLst>
          </p:cNvPr>
          <p:cNvSpPr/>
          <p:nvPr/>
        </p:nvSpPr>
        <p:spPr>
          <a:xfrm>
            <a:off x="1542726" y="169170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2" name="Rectangle 71">
            <a:extLst>
              <a:ext uri="{FF2B5EF4-FFF2-40B4-BE49-F238E27FC236}">
                <a16:creationId xmlns:a16="http://schemas.microsoft.com/office/drawing/2014/main" id="{9FE8AD8B-6EBD-0279-B2BE-98DDB71F5714}"/>
              </a:ext>
            </a:extLst>
          </p:cNvPr>
          <p:cNvSpPr/>
          <p:nvPr/>
        </p:nvSpPr>
        <p:spPr>
          <a:xfrm>
            <a:off x="2301472" y="169170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3" name="Rectangle 72">
            <a:extLst>
              <a:ext uri="{FF2B5EF4-FFF2-40B4-BE49-F238E27FC236}">
                <a16:creationId xmlns:a16="http://schemas.microsoft.com/office/drawing/2014/main" id="{BB55C45A-CD02-627C-FE61-676D3B56B7EF}"/>
              </a:ext>
            </a:extLst>
          </p:cNvPr>
          <p:cNvSpPr/>
          <p:nvPr/>
        </p:nvSpPr>
        <p:spPr>
          <a:xfrm>
            <a:off x="2716938" y="169170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74" name="Rectangle 73">
            <a:extLst>
              <a:ext uri="{FF2B5EF4-FFF2-40B4-BE49-F238E27FC236}">
                <a16:creationId xmlns:a16="http://schemas.microsoft.com/office/drawing/2014/main" id="{5037AE28-0C2C-7030-640D-9C18BBF85A4E}"/>
              </a:ext>
            </a:extLst>
          </p:cNvPr>
          <p:cNvSpPr/>
          <p:nvPr/>
        </p:nvSpPr>
        <p:spPr>
          <a:xfrm>
            <a:off x="3735024" y="1691703"/>
            <a:ext cx="400110" cy="40011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5" name="Rectangle 74">
            <a:extLst>
              <a:ext uri="{FF2B5EF4-FFF2-40B4-BE49-F238E27FC236}">
                <a16:creationId xmlns:a16="http://schemas.microsoft.com/office/drawing/2014/main" id="{3D95A8D8-BC27-D446-3F8A-E9A7491E5807}"/>
              </a:ext>
            </a:extLst>
          </p:cNvPr>
          <p:cNvSpPr/>
          <p:nvPr/>
        </p:nvSpPr>
        <p:spPr>
          <a:xfrm>
            <a:off x="4150490" y="1691703"/>
            <a:ext cx="400110" cy="40011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3</a:t>
            </a:r>
            <a:endParaRPr lang="en-SG" sz="1600" dirty="0">
              <a:latin typeface="Montserrat SemiBold" pitchFamily="2" charset="0"/>
            </a:endParaRPr>
          </a:p>
        </p:txBody>
      </p:sp>
      <p:sp>
        <p:nvSpPr>
          <p:cNvPr id="76" name="Rectangle 75">
            <a:extLst>
              <a:ext uri="{FF2B5EF4-FFF2-40B4-BE49-F238E27FC236}">
                <a16:creationId xmlns:a16="http://schemas.microsoft.com/office/drawing/2014/main" id="{31397CA9-2656-902A-1C0A-22ED97D53CEF}"/>
              </a:ext>
            </a:extLst>
          </p:cNvPr>
          <p:cNvSpPr/>
          <p:nvPr/>
        </p:nvSpPr>
        <p:spPr>
          <a:xfrm>
            <a:off x="4795544" y="169170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7" name="Rectangle 76">
            <a:extLst>
              <a:ext uri="{FF2B5EF4-FFF2-40B4-BE49-F238E27FC236}">
                <a16:creationId xmlns:a16="http://schemas.microsoft.com/office/drawing/2014/main" id="{2931808B-B041-06E8-B961-BAE38794BB69}"/>
              </a:ext>
            </a:extLst>
          </p:cNvPr>
          <p:cNvSpPr/>
          <p:nvPr/>
        </p:nvSpPr>
        <p:spPr>
          <a:xfrm>
            <a:off x="5211010" y="169170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78" name="Rectangle 77">
            <a:extLst>
              <a:ext uri="{FF2B5EF4-FFF2-40B4-BE49-F238E27FC236}">
                <a16:creationId xmlns:a16="http://schemas.microsoft.com/office/drawing/2014/main" id="{A0BD38A0-2BA4-EFB8-C378-DCE4A125443A}"/>
              </a:ext>
            </a:extLst>
          </p:cNvPr>
          <p:cNvSpPr/>
          <p:nvPr/>
        </p:nvSpPr>
        <p:spPr>
          <a:xfrm>
            <a:off x="6229096" y="169170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79" name="Rectangle 78">
            <a:extLst>
              <a:ext uri="{FF2B5EF4-FFF2-40B4-BE49-F238E27FC236}">
                <a16:creationId xmlns:a16="http://schemas.microsoft.com/office/drawing/2014/main" id="{0496C550-EAEA-3D66-5B7B-2B5748C72B89}"/>
              </a:ext>
            </a:extLst>
          </p:cNvPr>
          <p:cNvSpPr/>
          <p:nvPr/>
        </p:nvSpPr>
        <p:spPr>
          <a:xfrm>
            <a:off x="6644562" y="169170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2</a:t>
            </a:r>
            <a:endParaRPr lang="en-SG" sz="1600" dirty="0">
              <a:latin typeface="Montserrat SemiBold" pitchFamily="2" charset="0"/>
            </a:endParaRPr>
          </a:p>
        </p:txBody>
      </p:sp>
      <p:sp>
        <p:nvSpPr>
          <p:cNvPr id="80" name="Rectangle 79">
            <a:extLst>
              <a:ext uri="{FF2B5EF4-FFF2-40B4-BE49-F238E27FC236}">
                <a16:creationId xmlns:a16="http://schemas.microsoft.com/office/drawing/2014/main" id="{3C3F7ADF-2F76-42E3-72ED-75FFC6E47C5B}"/>
              </a:ext>
            </a:extLst>
          </p:cNvPr>
          <p:cNvSpPr/>
          <p:nvPr/>
        </p:nvSpPr>
        <p:spPr>
          <a:xfrm>
            <a:off x="7343083" y="1691703"/>
            <a:ext cx="400110" cy="4001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C</a:t>
            </a:r>
            <a:endParaRPr lang="en-SG" sz="1600" dirty="0">
              <a:latin typeface="Montserrat SemiBold" pitchFamily="2" charset="0"/>
            </a:endParaRPr>
          </a:p>
        </p:txBody>
      </p:sp>
      <p:sp>
        <p:nvSpPr>
          <p:cNvPr id="81" name="Rectangle 80">
            <a:extLst>
              <a:ext uri="{FF2B5EF4-FFF2-40B4-BE49-F238E27FC236}">
                <a16:creationId xmlns:a16="http://schemas.microsoft.com/office/drawing/2014/main" id="{71AE4E8D-9A21-722C-E5B7-CDB65E2015C9}"/>
              </a:ext>
            </a:extLst>
          </p:cNvPr>
          <p:cNvSpPr/>
          <p:nvPr/>
        </p:nvSpPr>
        <p:spPr>
          <a:xfrm>
            <a:off x="7758549" y="1691703"/>
            <a:ext cx="400110" cy="4001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ontserrat SemiBold" pitchFamily="2" charset="0"/>
              </a:rPr>
              <a:t>1</a:t>
            </a:r>
            <a:endParaRPr lang="en-SG" sz="1600" dirty="0">
              <a:latin typeface="Montserrat SemiBold" pitchFamily="2" charset="0"/>
            </a:endParaRPr>
          </a:p>
        </p:txBody>
      </p:sp>
      <p:sp>
        <p:nvSpPr>
          <p:cNvPr id="9" name="TextBox 8">
            <a:extLst>
              <a:ext uri="{FF2B5EF4-FFF2-40B4-BE49-F238E27FC236}">
                <a16:creationId xmlns:a16="http://schemas.microsoft.com/office/drawing/2014/main" id="{BCA9017D-3157-7C7F-58CC-4FE77145CA69}"/>
              </a:ext>
            </a:extLst>
          </p:cNvPr>
          <p:cNvSpPr txBox="1"/>
          <p:nvPr/>
        </p:nvSpPr>
        <p:spPr>
          <a:xfrm>
            <a:off x="3380886" y="287508"/>
            <a:ext cx="2382228" cy="338554"/>
          </a:xfrm>
          <a:prstGeom prst="rect">
            <a:avLst/>
          </a:prstGeom>
          <a:solidFill>
            <a:schemeClr val="accent3"/>
          </a:solidFill>
        </p:spPr>
        <p:txBody>
          <a:bodyPr wrap="square" rtlCol="0">
            <a:spAutoFit/>
          </a:bodyPr>
          <a:lstStyle/>
          <a:p>
            <a:pPr algn="ctr"/>
            <a:r>
              <a:rPr lang="en-US" sz="1600" dirty="0">
                <a:latin typeface="Montserrat SemiBold" pitchFamily="2" charset="0"/>
              </a:rPr>
              <a:t>Check for Validity</a:t>
            </a:r>
            <a:endParaRPr lang="en-SG" sz="1600" dirty="0">
              <a:latin typeface="Montserrat SemiBold" pitchFamily="2" charset="0"/>
            </a:endParaRPr>
          </a:p>
        </p:txBody>
      </p:sp>
      <p:graphicFrame>
        <p:nvGraphicFramePr>
          <p:cNvPr id="3" name="Table 3">
            <a:extLst>
              <a:ext uri="{FF2B5EF4-FFF2-40B4-BE49-F238E27FC236}">
                <a16:creationId xmlns:a16="http://schemas.microsoft.com/office/drawing/2014/main" id="{0BA2B02E-90FD-F71A-C7BF-89DCA76E51D9}"/>
              </a:ext>
            </a:extLst>
          </p:cNvPr>
          <p:cNvGraphicFramePr>
            <a:graphicFrameLocks noGrp="1"/>
          </p:cNvGraphicFramePr>
          <p:nvPr>
            <p:extLst>
              <p:ext uri="{D42A27DB-BD31-4B8C-83A1-F6EECF244321}">
                <p14:modId xmlns:p14="http://schemas.microsoft.com/office/powerpoint/2010/main" val="4262001567"/>
              </p:ext>
            </p:extLst>
          </p:nvPr>
        </p:nvGraphicFramePr>
        <p:xfrm>
          <a:off x="1103365"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511379217"/>
                  </a:ext>
                </a:extLst>
              </a:tr>
            </a:tbl>
          </a:graphicData>
        </a:graphic>
      </p:graphicFrame>
      <p:graphicFrame>
        <p:nvGraphicFramePr>
          <p:cNvPr id="4" name="Table 3">
            <a:extLst>
              <a:ext uri="{FF2B5EF4-FFF2-40B4-BE49-F238E27FC236}">
                <a16:creationId xmlns:a16="http://schemas.microsoft.com/office/drawing/2014/main" id="{C4A51BF5-21D0-58A1-9451-606D018C825D}"/>
              </a:ext>
            </a:extLst>
          </p:cNvPr>
          <p:cNvGraphicFramePr>
            <a:graphicFrameLocks noGrp="1"/>
          </p:cNvGraphicFramePr>
          <p:nvPr>
            <p:extLst>
              <p:ext uri="{D42A27DB-BD31-4B8C-83A1-F6EECF244321}">
                <p14:modId xmlns:p14="http://schemas.microsoft.com/office/powerpoint/2010/main" val="2435373521"/>
              </p:ext>
            </p:extLst>
          </p:nvPr>
        </p:nvGraphicFramePr>
        <p:xfrm>
          <a:off x="2301472"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6" name="Table 5">
            <a:extLst>
              <a:ext uri="{FF2B5EF4-FFF2-40B4-BE49-F238E27FC236}">
                <a16:creationId xmlns:a16="http://schemas.microsoft.com/office/drawing/2014/main" id="{4A958E78-3B4F-82AA-4279-C61AA03BB46E}"/>
              </a:ext>
            </a:extLst>
          </p:cNvPr>
          <p:cNvGraphicFramePr>
            <a:graphicFrameLocks noGrp="1"/>
          </p:cNvGraphicFramePr>
          <p:nvPr>
            <p:extLst>
              <p:ext uri="{D42A27DB-BD31-4B8C-83A1-F6EECF244321}">
                <p14:modId xmlns:p14="http://schemas.microsoft.com/office/powerpoint/2010/main" val="3472282338"/>
              </p:ext>
            </p:extLst>
          </p:nvPr>
        </p:nvGraphicFramePr>
        <p:xfrm>
          <a:off x="3682543"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511379217"/>
                  </a:ext>
                </a:extLst>
              </a:tr>
            </a:tbl>
          </a:graphicData>
        </a:graphic>
      </p:graphicFrame>
      <p:graphicFrame>
        <p:nvGraphicFramePr>
          <p:cNvPr id="7" name="Table 6">
            <a:extLst>
              <a:ext uri="{FF2B5EF4-FFF2-40B4-BE49-F238E27FC236}">
                <a16:creationId xmlns:a16="http://schemas.microsoft.com/office/drawing/2014/main" id="{9A924FB4-5898-6B73-50ED-D87B8F0CCEF3}"/>
              </a:ext>
            </a:extLst>
          </p:cNvPr>
          <p:cNvGraphicFramePr>
            <a:graphicFrameLocks noGrp="1"/>
          </p:cNvGraphicFramePr>
          <p:nvPr/>
        </p:nvGraphicFramePr>
        <p:xfrm>
          <a:off x="4771649"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8" name="Table 7">
            <a:extLst>
              <a:ext uri="{FF2B5EF4-FFF2-40B4-BE49-F238E27FC236}">
                <a16:creationId xmlns:a16="http://schemas.microsoft.com/office/drawing/2014/main" id="{C7492892-5B4B-62C1-58E3-F236F2FD12D1}"/>
              </a:ext>
            </a:extLst>
          </p:cNvPr>
          <p:cNvGraphicFramePr>
            <a:graphicFrameLocks noGrp="1"/>
          </p:cNvGraphicFramePr>
          <p:nvPr/>
        </p:nvGraphicFramePr>
        <p:xfrm>
          <a:off x="6205201"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graphicFrame>
        <p:nvGraphicFramePr>
          <p:cNvPr id="10" name="Table 9">
            <a:extLst>
              <a:ext uri="{FF2B5EF4-FFF2-40B4-BE49-F238E27FC236}">
                <a16:creationId xmlns:a16="http://schemas.microsoft.com/office/drawing/2014/main" id="{0E6C5BB2-78C2-7376-6779-D09B6B4C2F18}"/>
              </a:ext>
            </a:extLst>
          </p:cNvPr>
          <p:cNvGraphicFramePr>
            <a:graphicFrameLocks noGrp="1"/>
          </p:cNvGraphicFramePr>
          <p:nvPr/>
        </p:nvGraphicFramePr>
        <p:xfrm>
          <a:off x="7334312" y="2382204"/>
          <a:ext cx="848010" cy="1161033"/>
        </p:xfrm>
        <a:graphic>
          <a:graphicData uri="http://schemas.openxmlformats.org/drawingml/2006/table">
            <a:tbl>
              <a:tblPr firstRow="1" bandRow="1">
                <a:tableStyleId>{A85E6CE4-1E57-481F-BD9C-CC11F544BC5D}</a:tableStyleId>
              </a:tblPr>
              <a:tblGrid>
                <a:gridCol w="282670">
                  <a:extLst>
                    <a:ext uri="{9D8B030D-6E8A-4147-A177-3AD203B41FA5}">
                      <a16:colId xmlns:a16="http://schemas.microsoft.com/office/drawing/2014/main" val="1674836372"/>
                    </a:ext>
                  </a:extLst>
                </a:gridCol>
                <a:gridCol w="282670">
                  <a:extLst>
                    <a:ext uri="{9D8B030D-6E8A-4147-A177-3AD203B41FA5}">
                      <a16:colId xmlns:a16="http://schemas.microsoft.com/office/drawing/2014/main" val="2910575861"/>
                    </a:ext>
                  </a:extLst>
                </a:gridCol>
                <a:gridCol w="282670">
                  <a:extLst>
                    <a:ext uri="{9D8B030D-6E8A-4147-A177-3AD203B41FA5}">
                      <a16:colId xmlns:a16="http://schemas.microsoft.com/office/drawing/2014/main" val="1987702628"/>
                    </a:ext>
                  </a:extLst>
                </a:gridCol>
              </a:tblGrid>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3</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293904767"/>
                  </a:ext>
                </a:extLst>
              </a:tr>
              <a:tr h="387011">
                <a:tc>
                  <a:txBody>
                    <a:bodyPr/>
                    <a:lstStyle/>
                    <a:p>
                      <a:pPr algn="ctr"/>
                      <a:r>
                        <a:rPr lang="en-US" sz="1600" dirty="0">
                          <a:solidFill>
                            <a:schemeClr val="bg1"/>
                          </a:solidFill>
                          <a:latin typeface="Montserrat SemiBold" pitchFamily="2" charset="0"/>
                        </a:rPr>
                        <a:t>+</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9029151"/>
                  </a:ext>
                </a:extLst>
              </a:tr>
              <a:tr h="387011">
                <a:tc>
                  <a:txBody>
                    <a:bodyPr/>
                    <a:lstStyle/>
                    <a:p>
                      <a:pPr algn="ctr"/>
                      <a:endParaRPr lang="en-SG" sz="160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2</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600" dirty="0">
                          <a:solidFill>
                            <a:schemeClr val="bg1"/>
                          </a:solidFill>
                          <a:latin typeface="Montserrat SemiBold" pitchFamily="2" charset="0"/>
                        </a:rPr>
                        <a:t>1</a:t>
                      </a:r>
                      <a:endParaRPr lang="en-SG" sz="1600" dirty="0">
                        <a:solidFill>
                          <a:schemeClr val="bg1"/>
                        </a:solidFill>
                        <a:latin typeface="Montserrat SemiBold" pitchFamily="2"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2857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11379217"/>
                  </a:ext>
                </a:extLst>
              </a:tr>
            </a:tbl>
          </a:graphicData>
        </a:graphic>
      </p:graphicFrame>
    </p:spTree>
    <p:extLst>
      <p:ext uri="{BB962C8B-B14F-4D97-AF65-F5344CB8AC3E}">
        <p14:creationId xmlns:p14="http://schemas.microsoft.com/office/powerpoint/2010/main" val="90691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Word Games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5605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To solve this problem, do you use BFS or DFS?</a:t>
            </a:r>
          </a:p>
        </p:txBody>
      </p:sp>
    </p:spTree>
    <p:extLst>
      <p:ext uri="{BB962C8B-B14F-4D97-AF65-F5344CB8AC3E}">
        <p14:creationId xmlns:p14="http://schemas.microsoft.com/office/powerpoint/2010/main" val="2336273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W5 - Quicksort, Order Statistics</Template>
  <TotalTime>4036</TotalTime>
  <Words>7215</Words>
  <Application>Microsoft Macintosh PowerPoint</Application>
  <PresentationFormat>On-screen Show (16:9)</PresentationFormat>
  <Paragraphs>2488</Paragraphs>
  <Slides>186</Slides>
  <Notes>63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186</vt:i4>
      </vt:variant>
    </vt:vector>
  </HeadingPairs>
  <TitlesOfParts>
    <vt:vector size="193" baseType="lpstr">
      <vt:lpstr>Arial</vt:lpstr>
      <vt:lpstr>Barlow Semi Condensed</vt:lpstr>
      <vt:lpstr>Barlow Semi Condensed Medium</vt:lpstr>
      <vt:lpstr>Cambria Math</vt:lpstr>
      <vt:lpstr>Montserrat ExtraBold</vt:lpstr>
      <vt:lpstr>Montserrat SemiBold</vt:lpstr>
      <vt:lpstr>Awesome Augmented Reality App Pitch Deck by Slidesgo</vt:lpstr>
      <vt:lpstr>Tutorial 8 Graphs, Trees, BFS/DFS</vt:lpstr>
      <vt:lpstr>Check In</vt:lpstr>
      <vt:lpstr>XP</vt:lpstr>
      <vt:lpstr>Tutorial Problems</vt:lpstr>
      <vt:lpstr>1. DFS/BFS</vt:lpstr>
      <vt:lpstr>1. DFS/BFS</vt:lpstr>
      <vt:lpstr>1. DFS/BFS</vt:lpstr>
      <vt:lpstr>1. DFS/BFS</vt:lpstr>
      <vt:lpstr>1. DFS/BFS</vt:lpstr>
      <vt:lpstr>1. DFS/BFS</vt:lpstr>
      <vt:lpstr>PowerPoint Presentation</vt:lpstr>
      <vt:lpstr>PowerPoint Presentation</vt:lpstr>
      <vt:lpstr>PowerPoint Presentation</vt:lpstr>
      <vt:lpstr>PowerPoint Presentation</vt:lpstr>
      <vt:lpstr>PowerPoint Presentation</vt:lpstr>
      <vt:lpstr>2. Graph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Is it a Tree?</vt:lpstr>
      <vt:lpstr>3. Is it a Tree?</vt:lpstr>
      <vt:lpstr>3. Is it a Tree?</vt:lpstr>
      <vt:lpstr>3. Is it a Tree?</vt:lpstr>
      <vt:lpstr>3. Is it a Tree?</vt:lpstr>
      <vt:lpstr>3. Is it a Tree?</vt:lpstr>
      <vt:lpstr>3. Is it a Tree?</vt:lpstr>
      <vt:lpstr>3. Is it a Tree?</vt:lpstr>
      <vt:lpstr>3. Is it a Tree?</vt:lpstr>
      <vt:lpstr>PowerPoint Presentation</vt:lpstr>
      <vt:lpstr>PowerPoint Presentation</vt:lpstr>
      <vt:lpstr>PowerPoint Presentation</vt:lpstr>
      <vt:lpstr>4a. Graph Modelling</vt:lpstr>
      <vt:lpstr>4a. Graph Modelling</vt:lpstr>
      <vt:lpstr>PowerPoint Presentation</vt:lpstr>
      <vt:lpstr>PowerPoint Presentation</vt:lpstr>
      <vt:lpstr>4b. Graph Modelling</vt:lpstr>
      <vt:lpstr>PowerPoint Presentation</vt:lpstr>
      <vt:lpstr>PowerPoint Presentation</vt:lpstr>
      <vt:lpstr>PowerPoint Presentation</vt:lpstr>
      <vt:lpstr>PowerPoint Presentation</vt:lpstr>
      <vt:lpstr>PowerPoint Presentation</vt:lpstr>
      <vt:lpstr>PowerPoint Presentation</vt:lpstr>
      <vt:lpstr>4. Graph Modelling</vt:lpstr>
      <vt:lpstr>PowerPoint Presentation</vt:lpstr>
      <vt:lpstr>PowerPoint Presentation</vt:lpstr>
      <vt:lpstr>PowerPoint Presentation</vt:lpstr>
      <vt:lpstr>4c. Graph Modelling</vt:lpstr>
      <vt:lpstr>PowerPoint Presentation</vt:lpstr>
      <vt:lpstr>PowerPoint Presentation</vt:lpstr>
      <vt:lpstr>PowerPoint Presentation</vt:lpstr>
      <vt:lpstr>PowerPoint Presentation</vt:lpstr>
      <vt:lpstr>PowerPoint Presentation</vt:lpstr>
      <vt:lpstr>PowerPoint Presentation</vt:lpstr>
      <vt:lpstr>4d. Graph Modelling</vt:lpstr>
      <vt:lpstr>PowerPoint Presentation</vt:lpstr>
      <vt:lpstr>PowerPoint Presentation</vt:lpstr>
      <vt:lpstr>PowerPoint Presentation</vt:lpstr>
      <vt:lpstr>PowerPoint Presentation</vt:lpstr>
      <vt:lpstr>PowerPoint Presentation</vt:lpstr>
      <vt:lpstr>4e. Graph Modelling</vt:lpstr>
      <vt:lpstr>PowerPoint Presentation</vt:lpstr>
      <vt:lpstr>PowerPoint Presentation</vt:lpstr>
      <vt:lpstr>PowerPoint Presentation</vt:lpstr>
      <vt:lpstr>PowerPoint Presentation</vt:lpstr>
      <vt:lpstr>Break Time!</vt:lpstr>
      <vt:lpstr>5. Word Games</vt:lpstr>
      <vt:lpstr>5. Word Games</vt:lpstr>
      <vt:lpstr>5. Word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Word Games</vt:lpstr>
      <vt:lpstr>5. Word Games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Good Students, Bad Students</vt:lpstr>
      <vt:lpstr>6. Good Students, Bad Students</vt:lpstr>
      <vt:lpstr>6. Good Students, Bad Students</vt:lpstr>
      <vt:lpstr>6. Good Students, Bad 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Gone Viral</vt:lpstr>
      <vt:lpstr>PowerPoint Presentation</vt:lpstr>
      <vt:lpstr>7. Gone Viral</vt:lpstr>
      <vt:lpstr>7. Gone Viral</vt:lpstr>
      <vt:lpstr>7. Gone Viral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Runtime Complexity</vt:lpstr>
      <vt:lpstr>PowerPoint Presentation</vt:lpstr>
      <vt:lpstr>PowerPoint Presentation</vt:lpstr>
      <vt:lpstr>PowerPoint Presentation</vt:lpstr>
      <vt:lpstr>PowerPoint Presentation</vt:lpstr>
      <vt:lpstr>7. Gone Viral</vt:lpstr>
      <vt:lpstr>7. Gone Viral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you next week!</vt:lpstr>
      <vt:lpstr>Credits @s provided are for twitter, direct links below artist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 and Order Statistics</dc:title>
  <dc:creator>Jason Christopher</dc:creator>
  <cp:lastModifiedBy>Dominic Khoo Yong Xiang</cp:lastModifiedBy>
  <cp:revision>46</cp:revision>
  <dcterms:created xsi:type="dcterms:W3CDTF">2023-02-14T14:53:22Z</dcterms:created>
  <dcterms:modified xsi:type="dcterms:W3CDTF">2025-03-25T10:43:42Z</dcterms:modified>
</cp:coreProperties>
</file>