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80" r:id="rId1"/>
  </p:sldMasterIdLst>
  <p:notesMasterIdLst>
    <p:notesMasterId r:id="rId78"/>
  </p:notesMasterIdLst>
  <p:sldIdLst>
    <p:sldId id="1210" r:id="rId2"/>
    <p:sldId id="1702" r:id="rId3"/>
    <p:sldId id="964" r:id="rId4"/>
    <p:sldId id="1252" r:id="rId5"/>
    <p:sldId id="1560" r:id="rId6"/>
    <p:sldId id="1561" r:id="rId7"/>
    <p:sldId id="1562" r:id="rId8"/>
    <p:sldId id="1563" r:id="rId9"/>
    <p:sldId id="1564" r:id="rId10"/>
    <p:sldId id="1565" r:id="rId11"/>
    <p:sldId id="1566" r:id="rId12"/>
    <p:sldId id="1567" r:id="rId13"/>
    <p:sldId id="1568" r:id="rId14"/>
    <p:sldId id="1569" r:id="rId15"/>
    <p:sldId id="1570" r:id="rId16"/>
    <p:sldId id="1571" r:id="rId17"/>
    <p:sldId id="1573" r:id="rId18"/>
    <p:sldId id="1572" r:id="rId19"/>
    <p:sldId id="1559" r:id="rId20"/>
    <p:sldId id="1250" r:id="rId21"/>
    <p:sldId id="1703" r:id="rId22"/>
    <p:sldId id="1707" r:id="rId23"/>
    <p:sldId id="1709" r:id="rId24"/>
    <p:sldId id="1710" r:id="rId25"/>
    <p:sldId id="1711" r:id="rId26"/>
    <p:sldId id="1712" r:id="rId27"/>
    <p:sldId id="1714" r:id="rId28"/>
    <p:sldId id="1713" r:id="rId29"/>
    <p:sldId id="1716" r:id="rId30"/>
    <p:sldId id="1722" r:id="rId31"/>
    <p:sldId id="1723" r:id="rId32"/>
    <p:sldId id="1705" r:id="rId33"/>
    <p:sldId id="1719" r:id="rId34"/>
    <p:sldId id="1720" r:id="rId35"/>
    <p:sldId id="1721" r:id="rId36"/>
    <p:sldId id="1724" r:id="rId37"/>
    <p:sldId id="1725" r:id="rId38"/>
    <p:sldId id="1727" r:id="rId39"/>
    <p:sldId id="1728" r:id="rId40"/>
    <p:sldId id="1729" r:id="rId41"/>
    <p:sldId id="1730" r:id="rId42"/>
    <p:sldId id="1731" r:id="rId43"/>
    <p:sldId id="1732" r:id="rId44"/>
    <p:sldId id="1733" r:id="rId45"/>
    <p:sldId id="1734" r:id="rId46"/>
    <p:sldId id="1735" r:id="rId47"/>
    <p:sldId id="1737" r:id="rId48"/>
    <p:sldId id="1738" r:id="rId49"/>
    <p:sldId id="1739" r:id="rId50"/>
    <p:sldId id="1740" r:id="rId51"/>
    <p:sldId id="1741" r:id="rId52"/>
    <p:sldId id="1742" r:id="rId53"/>
    <p:sldId id="1743" r:id="rId54"/>
    <p:sldId id="1744" r:id="rId55"/>
    <p:sldId id="1745" r:id="rId56"/>
    <p:sldId id="1746" r:id="rId57"/>
    <p:sldId id="1747" r:id="rId58"/>
    <p:sldId id="1748" r:id="rId59"/>
    <p:sldId id="1749" r:id="rId60"/>
    <p:sldId id="1751" r:id="rId61"/>
    <p:sldId id="1753" r:id="rId62"/>
    <p:sldId id="1754" r:id="rId63"/>
    <p:sldId id="1756" r:id="rId64"/>
    <p:sldId id="1757" r:id="rId65"/>
    <p:sldId id="1758" r:id="rId66"/>
    <p:sldId id="1759" r:id="rId67"/>
    <p:sldId id="1760" r:id="rId68"/>
    <p:sldId id="1762" r:id="rId69"/>
    <p:sldId id="1763" r:id="rId70"/>
    <p:sldId id="1768" r:id="rId71"/>
    <p:sldId id="1764" r:id="rId72"/>
    <p:sldId id="1767" r:id="rId73"/>
    <p:sldId id="1769" r:id="rId74"/>
    <p:sldId id="1766" r:id="rId75"/>
    <p:sldId id="1770" r:id="rId76"/>
    <p:sldId id="1213" r:id="rId7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32A8FD26-4D8D-450E-8E60-21C042206934}">
          <p14:sldIdLst>
            <p14:sldId id="1210"/>
            <p14:sldId id="1702"/>
          </p14:sldIdLst>
        </p14:section>
        <p14:section name="Quick Recap" id="{9564A8E1-1302-4054-852A-8A10DCDBB8B3}">
          <p14:sldIdLst>
            <p14:sldId id="964"/>
            <p14:sldId id="1252"/>
            <p14:sldId id="1560"/>
            <p14:sldId id="1561"/>
            <p14:sldId id="1562"/>
            <p14:sldId id="1563"/>
            <p14:sldId id="1564"/>
            <p14:sldId id="1565"/>
            <p14:sldId id="1566"/>
            <p14:sldId id="1567"/>
            <p14:sldId id="1568"/>
            <p14:sldId id="1569"/>
            <p14:sldId id="1570"/>
            <p14:sldId id="1571"/>
            <p14:sldId id="1573"/>
            <p14:sldId id="1572"/>
            <p14:sldId id="1559"/>
          </p14:sldIdLst>
        </p14:section>
        <p14:section name="Mel's Pizzeria" id="{55E95595-8C0D-4D26-A806-0259955323D2}">
          <p14:sldIdLst>
            <p14:sldId id="1250"/>
            <p14:sldId id="1703"/>
            <p14:sldId id="1707"/>
            <p14:sldId id="1709"/>
            <p14:sldId id="1710"/>
            <p14:sldId id="1711"/>
            <p14:sldId id="1712"/>
            <p14:sldId id="1714"/>
            <p14:sldId id="1713"/>
          </p14:sldIdLst>
        </p14:section>
        <p14:section name="Running Trails" id="{5A95CCEC-8FF8-4E9D-ACFA-1CD879023174}">
          <p14:sldIdLst>
            <p14:sldId id="1716"/>
            <p14:sldId id="1722"/>
            <p14:sldId id="1723"/>
            <p14:sldId id="1705"/>
            <p14:sldId id="1719"/>
            <p14:sldId id="1720"/>
            <p14:sldId id="1721"/>
            <p14:sldId id="1724"/>
            <p14:sldId id="1725"/>
            <p14:sldId id="1727"/>
            <p14:sldId id="1728"/>
            <p14:sldId id="1729"/>
            <p14:sldId id="1730"/>
            <p14:sldId id="1731"/>
          </p14:sldIdLst>
        </p14:section>
        <p14:section name="Bad Dijkstra" id="{4A98E895-5A2A-4206-BF72-269B1007E27C}">
          <p14:sldIdLst>
            <p14:sldId id="1732"/>
            <p14:sldId id="1733"/>
            <p14:sldId id="1734"/>
            <p14:sldId id="1735"/>
          </p14:sldIdLst>
        </p14:section>
        <p14:section name="A Random Problem With a Dude Called Dan" id="{7BB0D8E6-75AB-4060-A8A6-F272D0D2B919}">
          <p14:sldIdLst>
            <p14:sldId id="1737"/>
            <p14:sldId id="1738"/>
            <p14:sldId id="1739"/>
            <p14:sldId id="1740"/>
            <p14:sldId id="1741"/>
            <p14:sldId id="1742"/>
            <p14:sldId id="1743"/>
            <p14:sldId id="1744"/>
            <p14:sldId id="1745"/>
            <p14:sldId id="1746"/>
            <p14:sldId id="1747"/>
            <p14:sldId id="1748"/>
            <p14:sldId id="1749"/>
            <p14:sldId id="1751"/>
            <p14:sldId id="1753"/>
            <p14:sldId id="1754"/>
            <p14:sldId id="1756"/>
            <p14:sldId id="1757"/>
            <p14:sldId id="1758"/>
            <p14:sldId id="1759"/>
            <p14:sldId id="1760"/>
            <p14:sldId id="1762"/>
          </p14:sldIdLst>
        </p14:section>
        <p14:section name="End" id="{480902E4-F3FA-4632-9659-5AE25B89368B}">
          <p14:sldIdLst>
            <p14:sldId id="1763"/>
            <p14:sldId id="1768"/>
            <p14:sldId id="1764"/>
            <p14:sldId id="1767"/>
            <p14:sldId id="1769"/>
            <p14:sldId id="1766"/>
            <p14:sldId id="1770"/>
            <p14:sldId id="12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225"/>
    <a:srgbClr val="FF0505"/>
    <a:srgbClr val="0070C0"/>
    <a:srgbClr val="1E1E1E"/>
    <a:srgbClr val="F28EE4"/>
    <a:srgbClr val="444654"/>
    <a:srgbClr val="343541"/>
    <a:srgbClr val="0000FF"/>
    <a:srgbClr val="C36C51"/>
    <a:srgbClr val="FF96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5E6CE4-1E57-481F-BD9C-CC11F544BC5D}">
  <a:tblStyle styleId="{A85E6CE4-1E57-481F-BD9C-CC11F544BC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98" autoAdjust="0"/>
    <p:restoredTop sz="95300" autoAdjust="0"/>
  </p:normalViewPr>
  <p:slideViewPr>
    <p:cSldViewPr snapToGrid="0">
      <p:cViewPr varScale="1">
        <p:scale>
          <a:sx n="172" d="100"/>
          <a:sy n="172" d="100"/>
        </p:scale>
        <p:origin x="216"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0f5de3b70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0f5de3b70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8642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3519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219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9050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7459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8979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7984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5491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2231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7959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6327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0f5de3b70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0f5de3b70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371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459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19369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68509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0757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26669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89163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71108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40068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44107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417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16984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96744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97965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06143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1925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81214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04389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04559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51135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69107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5884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84324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1161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51276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17513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6192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69030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55809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09866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05047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85757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0357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0f5de3b70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0f5de3b70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0873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67556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99955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2212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51919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5687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82138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47191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4350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49623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5131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0472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683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6774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9019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914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4000" y="902256"/>
            <a:ext cx="4086600" cy="19104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40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1" name="Google Shape;11;p2"/>
          <p:cNvSpPr txBox="1">
            <a:spLocks noGrp="1"/>
          </p:cNvSpPr>
          <p:nvPr>
            <p:ph type="subTitle" idx="1"/>
          </p:nvPr>
        </p:nvSpPr>
        <p:spPr>
          <a:xfrm>
            <a:off x="714000" y="3493644"/>
            <a:ext cx="3858000" cy="442800"/>
          </a:xfrm>
          <a:prstGeom prst="rect">
            <a:avLst/>
          </a:prstGeom>
          <a:solidFill>
            <a:schemeClr val="accent6"/>
          </a:solid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8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r>
              <a:rPr lang="en-US"/>
              <a:t>Click to edit Master subtitle style</a:t>
            </a:r>
            <a:endParaRPr/>
          </a:p>
        </p:txBody>
      </p:sp>
      <p:sp>
        <p:nvSpPr>
          <p:cNvPr id="12" name="Google Shape;12;p2"/>
          <p:cNvSpPr txBox="1">
            <a:spLocks noGrp="1"/>
          </p:cNvSpPr>
          <p:nvPr>
            <p:ph type="ctrTitle" idx="2"/>
          </p:nvPr>
        </p:nvSpPr>
        <p:spPr>
          <a:xfrm>
            <a:off x="714000" y="2895493"/>
            <a:ext cx="1358400" cy="3633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2000" b="1">
                <a:solidFill>
                  <a:schemeClr val="lt1"/>
                </a:solidFill>
                <a:latin typeface="Barlow Semi Condensed"/>
                <a:ea typeface="Barlow Semi Condensed"/>
                <a:cs typeface="Barlow Semi Condensed"/>
                <a:sym typeface="Barlow Semi Condense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a:t>Click to edit Master title style</a:t>
            </a:r>
            <a:endParaRPr/>
          </a:p>
        </p:txBody>
      </p:sp>
      <p:sp>
        <p:nvSpPr>
          <p:cNvPr id="13" name="Google Shape;13;p2"/>
          <p:cNvSpPr/>
          <p:nvPr/>
        </p:nvSpPr>
        <p:spPr>
          <a:xfrm>
            <a:off x="-651375" y="4335850"/>
            <a:ext cx="1507200" cy="150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312425" y="2316938"/>
            <a:ext cx="4518600" cy="1304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6" name="Google Shape;16;p3"/>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
        <p:nvSpPr>
          <p:cNvPr id="17" name="Google Shape;17;p3"/>
          <p:cNvSpPr txBox="1">
            <a:spLocks noGrp="1"/>
          </p:cNvSpPr>
          <p:nvPr>
            <p:ph type="subTitle" idx="1"/>
          </p:nvPr>
        </p:nvSpPr>
        <p:spPr>
          <a:xfrm>
            <a:off x="2312425" y="3780749"/>
            <a:ext cx="4518600" cy="381600"/>
          </a:xfrm>
          <a:prstGeom prst="rect">
            <a:avLst/>
          </a:prstGeom>
          <a:solidFill>
            <a:schemeClr val="accent6"/>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r>
              <a:rPr lang="en-US"/>
              <a:t>Click to edit Master subtitle style</a:t>
            </a:r>
            <a:endParaRPr/>
          </a:p>
        </p:txBody>
      </p:sp>
      <p:sp>
        <p:nvSpPr>
          <p:cNvPr id="18" name="Google Shape;18;p3"/>
          <p:cNvSpPr txBox="1">
            <a:spLocks noGrp="1"/>
          </p:cNvSpPr>
          <p:nvPr>
            <p:ph type="title" idx="2" hasCustomPrompt="1"/>
          </p:nvPr>
        </p:nvSpPr>
        <p:spPr>
          <a:xfrm>
            <a:off x="3987775" y="1106278"/>
            <a:ext cx="1167900" cy="77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000" b="1">
                <a:solidFill>
                  <a:schemeClr val="accent5"/>
                </a:solidFill>
                <a:latin typeface="Barlow Semi Condensed"/>
                <a:ea typeface="Barlow Semi Condensed"/>
                <a:cs typeface="Barlow Semi Condensed"/>
                <a:sym typeface="Barlow Semi Condense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9" name="Google Shape;19;p3"/>
          <p:cNvSpPr/>
          <p:nvPr/>
        </p:nvSpPr>
        <p:spPr>
          <a:xfrm>
            <a:off x="7341750" y="-1231475"/>
            <a:ext cx="2810100" cy="2810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76425" y="4133600"/>
            <a:ext cx="1717800" cy="1717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7867925" y="-461425"/>
            <a:ext cx="1507200" cy="1507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390525" y="-542375"/>
            <a:ext cx="1431900" cy="143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four columns">
  <p:cSld name="BLANK_5">
    <p:spTree>
      <p:nvGrpSpPr>
        <p:cNvPr id="1" name="Shape 148"/>
        <p:cNvGrpSpPr/>
        <p:nvPr/>
      </p:nvGrpSpPr>
      <p:grpSpPr>
        <a:xfrm>
          <a:off x="0" y="0"/>
          <a:ext cx="0" cy="0"/>
          <a:chOff x="0" y="0"/>
          <a:chExt cx="0" cy="0"/>
        </a:xfrm>
      </p:grpSpPr>
      <p:sp>
        <p:nvSpPr>
          <p:cNvPr id="149" name="Google Shape;149;p19"/>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150" name="Google Shape;150;p19"/>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51" name="Google Shape;151;p19"/>
          <p:cNvSpPr txBox="1">
            <a:spLocks noGrp="1"/>
          </p:cNvSpPr>
          <p:nvPr>
            <p:ph type="title" idx="2"/>
          </p:nvPr>
        </p:nvSpPr>
        <p:spPr>
          <a:xfrm>
            <a:off x="2253661" y="1549950"/>
            <a:ext cx="2000100" cy="457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152" name="Google Shape;152;p19"/>
          <p:cNvSpPr txBox="1">
            <a:spLocks noGrp="1"/>
          </p:cNvSpPr>
          <p:nvPr>
            <p:ph type="subTitle" idx="1"/>
          </p:nvPr>
        </p:nvSpPr>
        <p:spPr>
          <a:xfrm>
            <a:off x="2253656" y="2007457"/>
            <a:ext cx="2000100" cy="76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3" name="Google Shape;153;p19"/>
          <p:cNvSpPr txBox="1">
            <a:spLocks noGrp="1"/>
          </p:cNvSpPr>
          <p:nvPr>
            <p:ph type="title" idx="3"/>
          </p:nvPr>
        </p:nvSpPr>
        <p:spPr>
          <a:xfrm>
            <a:off x="6042986" y="1549940"/>
            <a:ext cx="1886100" cy="457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154" name="Google Shape;154;p19"/>
          <p:cNvSpPr txBox="1">
            <a:spLocks noGrp="1"/>
          </p:cNvSpPr>
          <p:nvPr>
            <p:ph type="subTitle" idx="4"/>
          </p:nvPr>
        </p:nvSpPr>
        <p:spPr>
          <a:xfrm>
            <a:off x="6042981" y="2007449"/>
            <a:ext cx="1886100" cy="76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5" name="Google Shape;155;p19"/>
          <p:cNvSpPr txBox="1">
            <a:spLocks noGrp="1"/>
          </p:cNvSpPr>
          <p:nvPr>
            <p:ph type="title" idx="5"/>
          </p:nvPr>
        </p:nvSpPr>
        <p:spPr>
          <a:xfrm>
            <a:off x="2253661" y="3144250"/>
            <a:ext cx="2000100" cy="457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156" name="Google Shape;156;p19"/>
          <p:cNvSpPr txBox="1">
            <a:spLocks noGrp="1"/>
          </p:cNvSpPr>
          <p:nvPr>
            <p:ph type="subTitle" idx="6"/>
          </p:nvPr>
        </p:nvSpPr>
        <p:spPr>
          <a:xfrm>
            <a:off x="2253656" y="3601749"/>
            <a:ext cx="2000100" cy="76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7" name="Google Shape;157;p19"/>
          <p:cNvSpPr txBox="1">
            <a:spLocks noGrp="1"/>
          </p:cNvSpPr>
          <p:nvPr>
            <p:ph type="title" idx="7"/>
          </p:nvPr>
        </p:nvSpPr>
        <p:spPr>
          <a:xfrm>
            <a:off x="6042986" y="3144246"/>
            <a:ext cx="1886100" cy="457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158" name="Google Shape;158;p19"/>
          <p:cNvSpPr txBox="1">
            <a:spLocks noGrp="1"/>
          </p:cNvSpPr>
          <p:nvPr>
            <p:ph type="subTitle" idx="8"/>
          </p:nvPr>
        </p:nvSpPr>
        <p:spPr>
          <a:xfrm>
            <a:off x="6042981" y="3601746"/>
            <a:ext cx="1886100" cy="76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9" name="Google Shape;159;p19"/>
          <p:cNvSpPr/>
          <p:nvPr/>
        </p:nvSpPr>
        <p:spPr>
          <a:xfrm>
            <a:off x="-910125" y="2721125"/>
            <a:ext cx="1507200" cy="1507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a:off x="8472450" y="413150"/>
            <a:ext cx="1507200" cy="150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a:off x="2037100" y="-715151"/>
            <a:ext cx="1128300" cy="11283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4762275" y="4663224"/>
            <a:ext cx="1128300" cy="11283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BLANK_8">
    <p:spTree>
      <p:nvGrpSpPr>
        <p:cNvPr id="1" name="Shape 247"/>
        <p:cNvGrpSpPr/>
        <p:nvPr/>
      </p:nvGrpSpPr>
      <p:grpSpPr>
        <a:xfrm>
          <a:off x="0" y="0"/>
          <a:ext cx="0" cy="0"/>
          <a:chOff x="0" y="0"/>
          <a:chExt cx="0" cy="0"/>
        </a:xfrm>
      </p:grpSpPr>
      <p:sp>
        <p:nvSpPr>
          <p:cNvPr id="248" name="Google Shape;248;p30"/>
          <p:cNvSpPr/>
          <p:nvPr/>
        </p:nvSpPr>
        <p:spPr>
          <a:xfrm>
            <a:off x="7237325" y="3428201"/>
            <a:ext cx="2489100" cy="2489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0"/>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50" name="Google Shape;250;p30"/>
          <p:cNvSpPr/>
          <p:nvPr/>
        </p:nvSpPr>
        <p:spPr>
          <a:xfrm>
            <a:off x="6490375" y="-782725"/>
            <a:ext cx="1239900" cy="1239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0"/>
          <p:cNvSpPr/>
          <p:nvPr/>
        </p:nvSpPr>
        <p:spPr>
          <a:xfrm>
            <a:off x="-593400" y="1073349"/>
            <a:ext cx="1128300" cy="11283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7">
    <p:spTree>
      <p:nvGrpSpPr>
        <p:cNvPr id="1" name="Shape 252"/>
        <p:cNvGrpSpPr/>
        <p:nvPr/>
      </p:nvGrpSpPr>
      <p:grpSpPr>
        <a:xfrm>
          <a:off x="0" y="0"/>
          <a:ext cx="0" cy="0"/>
          <a:chOff x="0" y="0"/>
          <a:chExt cx="0" cy="0"/>
        </a:xfrm>
      </p:grpSpPr>
      <p:sp>
        <p:nvSpPr>
          <p:cNvPr id="253" name="Google Shape;253;p31"/>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54" name="Google Shape;254;p31"/>
          <p:cNvSpPr/>
          <p:nvPr/>
        </p:nvSpPr>
        <p:spPr>
          <a:xfrm>
            <a:off x="355675" y="-983375"/>
            <a:ext cx="1239900" cy="1239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1098075" y="3794976"/>
            <a:ext cx="2489100" cy="24891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8472450" y="154675"/>
            <a:ext cx="1557000" cy="1557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6983075" y="4827724"/>
            <a:ext cx="1128300" cy="1128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000" y="648300"/>
            <a:ext cx="7713300" cy="464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2pPr>
            <a:lvl3pPr lvl="2">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3pPr>
            <a:lvl4pPr lvl="3">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4pPr>
            <a:lvl5pPr lvl="4">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5pPr>
            <a:lvl6pPr lvl="5">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6pPr>
            <a:lvl7pPr lvl="6">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7pPr>
            <a:lvl8pPr lvl="7">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8pPr>
            <a:lvl9pPr lvl="8">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714000" y="1187700"/>
            <a:ext cx="77133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1pPr>
            <a:lvl2pPr marL="914400" lvl="1"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2pPr>
            <a:lvl3pPr marL="1371600" lvl="2"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3pPr>
            <a:lvl4pPr marL="1828800" lvl="3"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4pPr>
            <a:lvl5pPr marL="2286000" lvl="4"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5pPr>
            <a:lvl6pPr marL="2743200" lvl="5"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6pPr>
            <a:lvl7pPr marL="3200400" lvl="6"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7pPr>
            <a:lvl8pPr marL="3657600" lvl="7"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8pPr>
            <a:lvl9pPr marL="4114800" lvl="8"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9pPr>
          </a:lstStyle>
          <a:p>
            <a:endParaRPr/>
          </a:p>
        </p:txBody>
      </p:sp>
      <p:sp>
        <p:nvSpPr>
          <p:cNvPr id="8" name="Google Shape;8;p1"/>
          <p:cNvSpPr txBox="1">
            <a:spLocks noGrp="1"/>
          </p:cNvSpPr>
          <p:nvPr>
            <p:ph type="sldNum" idx="12"/>
          </p:nvPr>
        </p:nvSpPr>
        <p:spPr>
          <a:xfrm>
            <a:off x="8472450" y="4663223"/>
            <a:ext cx="548700" cy="310200"/>
          </a:xfrm>
          <a:prstGeom prst="rect">
            <a:avLst/>
          </a:prstGeom>
          <a:noFill/>
          <a:ln>
            <a:noFill/>
          </a:ln>
        </p:spPr>
        <p:txBody>
          <a:bodyPr spcFirstLastPara="1" wrap="square" lIns="91425" tIns="91425" rIns="91425" bIns="91425" anchor="ctr" anchorCtr="0">
            <a:normAutofit lnSpcReduction="20000"/>
          </a:bodyPr>
          <a:lstStyle>
            <a:lvl1pPr lvl="0" algn="ctr">
              <a:buNone/>
              <a:defRPr sz="1000" b="1">
                <a:solidFill>
                  <a:schemeClr val="lt1"/>
                </a:solidFill>
                <a:latin typeface="Barlow Semi Condensed"/>
                <a:ea typeface="Barlow Semi Condensed"/>
                <a:cs typeface="Barlow Semi Condensed"/>
                <a:sym typeface="Barlow Semi Condensed"/>
              </a:defRPr>
            </a:lvl1pPr>
            <a:lvl2pPr lvl="1" algn="ctr">
              <a:buNone/>
              <a:defRPr sz="1000" b="1">
                <a:solidFill>
                  <a:schemeClr val="lt1"/>
                </a:solidFill>
                <a:latin typeface="Barlow Semi Condensed"/>
                <a:ea typeface="Barlow Semi Condensed"/>
                <a:cs typeface="Barlow Semi Condensed"/>
                <a:sym typeface="Barlow Semi Condensed"/>
              </a:defRPr>
            </a:lvl2pPr>
            <a:lvl3pPr lvl="2" algn="ctr">
              <a:buNone/>
              <a:defRPr sz="1000" b="1">
                <a:solidFill>
                  <a:schemeClr val="lt1"/>
                </a:solidFill>
                <a:latin typeface="Barlow Semi Condensed"/>
                <a:ea typeface="Barlow Semi Condensed"/>
                <a:cs typeface="Barlow Semi Condensed"/>
                <a:sym typeface="Barlow Semi Condensed"/>
              </a:defRPr>
            </a:lvl3pPr>
            <a:lvl4pPr lvl="3" algn="ctr">
              <a:buNone/>
              <a:defRPr sz="1000" b="1">
                <a:solidFill>
                  <a:schemeClr val="lt1"/>
                </a:solidFill>
                <a:latin typeface="Barlow Semi Condensed"/>
                <a:ea typeface="Barlow Semi Condensed"/>
                <a:cs typeface="Barlow Semi Condensed"/>
                <a:sym typeface="Barlow Semi Condensed"/>
              </a:defRPr>
            </a:lvl4pPr>
            <a:lvl5pPr lvl="4" algn="ctr">
              <a:buNone/>
              <a:defRPr sz="1000" b="1">
                <a:solidFill>
                  <a:schemeClr val="lt1"/>
                </a:solidFill>
                <a:latin typeface="Barlow Semi Condensed"/>
                <a:ea typeface="Barlow Semi Condensed"/>
                <a:cs typeface="Barlow Semi Condensed"/>
                <a:sym typeface="Barlow Semi Condensed"/>
              </a:defRPr>
            </a:lvl5pPr>
            <a:lvl6pPr lvl="5" algn="ctr">
              <a:buNone/>
              <a:defRPr sz="1000" b="1">
                <a:solidFill>
                  <a:schemeClr val="lt1"/>
                </a:solidFill>
                <a:latin typeface="Barlow Semi Condensed"/>
                <a:ea typeface="Barlow Semi Condensed"/>
                <a:cs typeface="Barlow Semi Condensed"/>
                <a:sym typeface="Barlow Semi Condensed"/>
              </a:defRPr>
            </a:lvl6pPr>
            <a:lvl7pPr lvl="6" algn="ctr">
              <a:buNone/>
              <a:defRPr sz="1000" b="1">
                <a:solidFill>
                  <a:schemeClr val="lt1"/>
                </a:solidFill>
                <a:latin typeface="Barlow Semi Condensed"/>
                <a:ea typeface="Barlow Semi Condensed"/>
                <a:cs typeface="Barlow Semi Condensed"/>
                <a:sym typeface="Barlow Semi Condensed"/>
              </a:defRPr>
            </a:lvl7pPr>
            <a:lvl8pPr lvl="7" algn="ctr">
              <a:buNone/>
              <a:defRPr sz="1000" b="1">
                <a:solidFill>
                  <a:schemeClr val="lt1"/>
                </a:solidFill>
                <a:latin typeface="Barlow Semi Condensed"/>
                <a:ea typeface="Barlow Semi Condensed"/>
                <a:cs typeface="Barlow Semi Condensed"/>
                <a:sym typeface="Barlow Semi Condensed"/>
              </a:defRPr>
            </a:lvl8pPr>
            <a:lvl9pPr lvl="8" algn="ctr">
              <a:buNone/>
              <a:defRPr sz="1000" b="1">
                <a:solidFill>
                  <a:schemeClr val="lt1"/>
                </a:solidFill>
                <a:latin typeface="Barlow Semi Condensed"/>
                <a:ea typeface="Barlow Semi Condensed"/>
                <a:cs typeface="Barlow Semi Condensed"/>
                <a:sym typeface="Barlow Semi Condense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65" r:id="rId3"/>
    <p:sldLayoutId id="2147483676" r:id="rId4"/>
    <p:sldLayoutId id="2147483677" r:id="rId5"/>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68;p35">
            <a:extLst>
              <a:ext uri="{FF2B5EF4-FFF2-40B4-BE49-F238E27FC236}">
                <a16:creationId xmlns:a16="http://schemas.microsoft.com/office/drawing/2014/main" id="{8E9DE6FE-4038-6383-3D7F-482A110E458A}"/>
              </a:ext>
            </a:extLst>
          </p:cNvPr>
          <p:cNvSpPr/>
          <p:nvPr/>
        </p:nvSpPr>
        <p:spPr>
          <a:xfrm>
            <a:off x="636773" y="724068"/>
            <a:ext cx="929238" cy="929238"/>
          </a:xfrm>
          <a:prstGeom prst="ellipse">
            <a:avLst/>
          </a:prstGeom>
          <a:solidFill>
            <a:schemeClr val="accent3">
              <a:alpha val="43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EBF1F1F2-95DA-E37B-8139-90A82E53C5F1}"/>
              </a:ext>
            </a:extLst>
          </p:cNvPr>
          <p:cNvSpPr>
            <a:spLocks noGrp="1"/>
          </p:cNvSpPr>
          <p:nvPr>
            <p:ph type="ctrTitle"/>
          </p:nvPr>
        </p:nvSpPr>
        <p:spPr>
          <a:xfrm>
            <a:off x="1736117" y="1903640"/>
            <a:ext cx="5671766" cy="1336220"/>
          </a:xfrm>
        </p:spPr>
        <p:txBody>
          <a:bodyPr/>
          <a:lstStyle/>
          <a:p>
            <a:pPr algn="ctr"/>
            <a:r>
              <a:rPr lang="en-US" sz="4400" dirty="0"/>
              <a:t>Tutorial 9</a:t>
            </a:r>
            <a:br>
              <a:rPr lang="en-US" sz="4400" dirty="0"/>
            </a:br>
            <a:r>
              <a:rPr lang="en-US" sz="2000" dirty="0"/>
              <a:t>SSSP, Dijkstra’s, DAGs</a:t>
            </a:r>
            <a:endParaRPr lang="en-SG" sz="4400" dirty="0"/>
          </a:p>
        </p:txBody>
      </p:sp>
      <p:sp>
        <p:nvSpPr>
          <p:cNvPr id="5" name="Google Shape;294;p35">
            <a:extLst>
              <a:ext uri="{FF2B5EF4-FFF2-40B4-BE49-F238E27FC236}">
                <a16:creationId xmlns:a16="http://schemas.microsoft.com/office/drawing/2014/main" id="{1D692899-9F27-1151-6F10-A826F35A071C}"/>
              </a:ext>
            </a:extLst>
          </p:cNvPr>
          <p:cNvSpPr/>
          <p:nvPr/>
        </p:nvSpPr>
        <p:spPr>
          <a:xfrm>
            <a:off x="7515500" y="-1188125"/>
            <a:ext cx="2810100" cy="2810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5;p35">
            <a:extLst>
              <a:ext uri="{FF2B5EF4-FFF2-40B4-BE49-F238E27FC236}">
                <a16:creationId xmlns:a16="http://schemas.microsoft.com/office/drawing/2014/main" id="{2BEDDFA9-40C9-5136-6359-4CCB7C5018D5}"/>
              </a:ext>
            </a:extLst>
          </p:cNvPr>
          <p:cNvSpPr/>
          <p:nvPr/>
        </p:nvSpPr>
        <p:spPr>
          <a:xfrm>
            <a:off x="7992250" y="-711375"/>
            <a:ext cx="1856700" cy="1856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44835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D65863-C2E5-5133-349A-1D8694AE1C7A}"/>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10</a:t>
            </a:fld>
            <a:endParaRPr lang="en"/>
          </a:p>
        </p:txBody>
      </p:sp>
      <p:sp>
        <p:nvSpPr>
          <p:cNvPr id="23" name="Rectangle 22">
            <a:extLst>
              <a:ext uri="{FF2B5EF4-FFF2-40B4-BE49-F238E27FC236}">
                <a16:creationId xmlns:a16="http://schemas.microsoft.com/office/drawing/2014/main" id="{EC05AE5F-4E15-854B-5FAB-89F2B2C6E53E}"/>
              </a:ext>
            </a:extLst>
          </p:cNvPr>
          <p:cNvSpPr/>
          <p:nvPr/>
        </p:nvSpPr>
        <p:spPr>
          <a:xfrm>
            <a:off x="6042855" y="1883917"/>
            <a:ext cx="1669621" cy="346417"/>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Beat eggs</a:t>
            </a:r>
            <a:endParaRPr lang="en-SG" dirty="0">
              <a:latin typeface="Montserrat SemiBold" pitchFamily="2" charset="0"/>
            </a:endParaRPr>
          </a:p>
        </p:txBody>
      </p:sp>
      <p:sp>
        <p:nvSpPr>
          <p:cNvPr id="24" name="Rectangle 23">
            <a:extLst>
              <a:ext uri="{FF2B5EF4-FFF2-40B4-BE49-F238E27FC236}">
                <a16:creationId xmlns:a16="http://schemas.microsoft.com/office/drawing/2014/main" id="{4331380D-B64F-94E5-8EEA-E0D0B43DABE2}"/>
              </a:ext>
            </a:extLst>
          </p:cNvPr>
          <p:cNvSpPr/>
          <p:nvPr/>
        </p:nvSpPr>
        <p:spPr>
          <a:xfrm>
            <a:off x="1548299" y="2133892"/>
            <a:ext cx="1871003" cy="604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Mix flour/sugar and eggs</a:t>
            </a:r>
            <a:endParaRPr lang="en-SG" dirty="0">
              <a:latin typeface="Montserrat SemiBold" pitchFamily="2" charset="0"/>
            </a:endParaRPr>
          </a:p>
        </p:txBody>
      </p:sp>
      <p:sp>
        <p:nvSpPr>
          <p:cNvPr id="25" name="Rectangle 24">
            <a:extLst>
              <a:ext uri="{FF2B5EF4-FFF2-40B4-BE49-F238E27FC236}">
                <a16:creationId xmlns:a16="http://schemas.microsoft.com/office/drawing/2014/main" id="{B22D1769-B800-699F-DF52-073987DD8900}"/>
              </a:ext>
            </a:extLst>
          </p:cNvPr>
          <p:cNvSpPr/>
          <p:nvPr/>
        </p:nvSpPr>
        <p:spPr>
          <a:xfrm>
            <a:off x="3592183" y="1214217"/>
            <a:ext cx="1350499" cy="604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Clean Kitchen</a:t>
            </a:r>
            <a:endParaRPr lang="en-SG" dirty="0">
              <a:latin typeface="Montserrat SemiBold" pitchFamily="2" charset="0"/>
            </a:endParaRPr>
          </a:p>
        </p:txBody>
      </p:sp>
      <p:sp>
        <p:nvSpPr>
          <p:cNvPr id="26" name="Rectangle 25">
            <a:extLst>
              <a:ext uri="{FF2B5EF4-FFF2-40B4-BE49-F238E27FC236}">
                <a16:creationId xmlns:a16="http://schemas.microsoft.com/office/drawing/2014/main" id="{4FC2F819-20C4-2FFC-6F0F-BC01DAB79BC9}"/>
              </a:ext>
            </a:extLst>
          </p:cNvPr>
          <p:cNvSpPr/>
          <p:nvPr/>
        </p:nvSpPr>
        <p:spPr>
          <a:xfrm>
            <a:off x="3799681" y="2729132"/>
            <a:ext cx="1434904" cy="604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Cookies in oven</a:t>
            </a:r>
            <a:endParaRPr lang="en-SG" dirty="0">
              <a:latin typeface="Montserrat SemiBold" pitchFamily="2" charset="0"/>
            </a:endParaRPr>
          </a:p>
        </p:txBody>
      </p:sp>
      <p:sp>
        <p:nvSpPr>
          <p:cNvPr id="27" name="Rectangle 26">
            <a:extLst>
              <a:ext uri="{FF2B5EF4-FFF2-40B4-BE49-F238E27FC236}">
                <a16:creationId xmlns:a16="http://schemas.microsoft.com/office/drawing/2014/main" id="{018046F6-9BCE-76AA-C64A-B77C6DE016A8}"/>
              </a:ext>
            </a:extLst>
          </p:cNvPr>
          <p:cNvSpPr/>
          <p:nvPr/>
        </p:nvSpPr>
        <p:spPr>
          <a:xfrm>
            <a:off x="6042855" y="1512730"/>
            <a:ext cx="1669621" cy="31020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Turn on oven</a:t>
            </a:r>
            <a:endParaRPr lang="en-SG" dirty="0">
              <a:latin typeface="Montserrat SemiBold" pitchFamily="2" charset="0"/>
            </a:endParaRPr>
          </a:p>
        </p:txBody>
      </p:sp>
      <p:sp>
        <p:nvSpPr>
          <p:cNvPr id="28" name="Rectangle 27">
            <a:extLst>
              <a:ext uri="{FF2B5EF4-FFF2-40B4-BE49-F238E27FC236}">
                <a16:creationId xmlns:a16="http://schemas.microsoft.com/office/drawing/2014/main" id="{86F155F7-5F67-9DC6-9015-572149D6C896}"/>
              </a:ext>
            </a:extLst>
          </p:cNvPr>
          <p:cNvSpPr/>
          <p:nvPr/>
        </p:nvSpPr>
        <p:spPr>
          <a:xfrm>
            <a:off x="6042855" y="1141543"/>
            <a:ext cx="1669620" cy="31020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Shop</a:t>
            </a:r>
            <a:endParaRPr lang="en-SG" dirty="0">
              <a:latin typeface="Montserrat SemiBold" pitchFamily="2" charset="0"/>
            </a:endParaRPr>
          </a:p>
        </p:txBody>
      </p:sp>
      <p:sp>
        <p:nvSpPr>
          <p:cNvPr id="29" name="Rectangle 28">
            <a:extLst>
              <a:ext uri="{FF2B5EF4-FFF2-40B4-BE49-F238E27FC236}">
                <a16:creationId xmlns:a16="http://schemas.microsoft.com/office/drawing/2014/main" id="{A6CA2787-D67A-AF88-383F-906C32A84254}"/>
              </a:ext>
            </a:extLst>
          </p:cNvPr>
          <p:cNvSpPr/>
          <p:nvPr/>
        </p:nvSpPr>
        <p:spPr>
          <a:xfrm>
            <a:off x="6034648" y="2291320"/>
            <a:ext cx="1686034" cy="47457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Measure flour/sugar</a:t>
            </a:r>
            <a:endParaRPr lang="en-SG" dirty="0">
              <a:latin typeface="Montserrat SemiBold" pitchFamily="2" charset="0"/>
            </a:endParaRPr>
          </a:p>
        </p:txBody>
      </p:sp>
      <p:sp>
        <p:nvSpPr>
          <p:cNvPr id="30" name="Rectangle 29">
            <a:extLst>
              <a:ext uri="{FF2B5EF4-FFF2-40B4-BE49-F238E27FC236}">
                <a16:creationId xmlns:a16="http://schemas.microsoft.com/office/drawing/2014/main" id="{93C59564-EDC8-3284-8272-1343D5C3A719}"/>
              </a:ext>
            </a:extLst>
          </p:cNvPr>
          <p:cNvSpPr/>
          <p:nvPr/>
        </p:nvSpPr>
        <p:spPr>
          <a:xfrm>
            <a:off x="2265752" y="3629464"/>
            <a:ext cx="1055078" cy="604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Set timer</a:t>
            </a:r>
            <a:endParaRPr lang="en-SG" dirty="0">
              <a:latin typeface="Montserrat SemiBold" pitchFamily="2" charset="0"/>
            </a:endParaRPr>
          </a:p>
        </p:txBody>
      </p:sp>
      <p:sp>
        <p:nvSpPr>
          <p:cNvPr id="31" name="Rectangle 30">
            <a:extLst>
              <a:ext uri="{FF2B5EF4-FFF2-40B4-BE49-F238E27FC236}">
                <a16:creationId xmlns:a16="http://schemas.microsoft.com/office/drawing/2014/main" id="{906D804F-0B8A-ECE9-37BA-32E9F5CFCBF4}"/>
              </a:ext>
            </a:extLst>
          </p:cNvPr>
          <p:cNvSpPr/>
          <p:nvPr/>
        </p:nvSpPr>
        <p:spPr>
          <a:xfrm>
            <a:off x="4120270" y="3791243"/>
            <a:ext cx="1055078" cy="7315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Take out cookies</a:t>
            </a:r>
            <a:endParaRPr lang="en-SG" dirty="0">
              <a:latin typeface="Montserrat SemiBold" pitchFamily="2" charset="0"/>
            </a:endParaRPr>
          </a:p>
        </p:txBody>
      </p:sp>
      <p:cxnSp>
        <p:nvCxnSpPr>
          <p:cNvPr id="37" name="Straight Arrow Connector 36">
            <a:extLst>
              <a:ext uri="{FF2B5EF4-FFF2-40B4-BE49-F238E27FC236}">
                <a16:creationId xmlns:a16="http://schemas.microsoft.com/office/drawing/2014/main" id="{2A16F976-9B1B-188D-5B16-7D4C09D68ABF}"/>
              </a:ext>
            </a:extLst>
          </p:cNvPr>
          <p:cNvCxnSpPr>
            <a:cxnSpLocks/>
            <a:stCxn id="24" idx="3"/>
            <a:endCxn id="25" idx="2"/>
          </p:cNvCxnSpPr>
          <p:nvPr/>
        </p:nvCxnSpPr>
        <p:spPr>
          <a:xfrm flipV="1">
            <a:off x="3419302" y="1819128"/>
            <a:ext cx="848131" cy="617220"/>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078622D-DBDC-F03D-9B2A-A7FBE3586A47}"/>
              </a:ext>
            </a:extLst>
          </p:cNvPr>
          <p:cNvCxnSpPr>
            <a:cxnSpLocks/>
            <a:stCxn id="24" idx="3"/>
            <a:endCxn id="26" idx="0"/>
          </p:cNvCxnSpPr>
          <p:nvPr/>
        </p:nvCxnSpPr>
        <p:spPr>
          <a:xfrm>
            <a:off x="3419302" y="2436348"/>
            <a:ext cx="1097831" cy="292784"/>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A128507-B9F7-FBF2-A62F-F8A677E96836}"/>
              </a:ext>
            </a:extLst>
          </p:cNvPr>
          <p:cNvCxnSpPr>
            <a:cxnSpLocks/>
            <a:stCxn id="26" idx="2"/>
            <a:endCxn id="30" idx="0"/>
          </p:cNvCxnSpPr>
          <p:nvPr/>
        </p:nvCxnSpPr>
        <p:spPr>
          <a:xfrm flipH="1">
            <a:off x="2793291" y="3334043"/>
            <a:ext cx="1723842" cy="295421"/>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C86D142-4CDF-ED04-111F-382EA63A52E5}"/>
              </a:ext>
            </a:extLst>
          </p:cNvPr>
          <p:cNvCxnSpPr>
            <a:stCxn id="26" idx="2"/>
            <a:endCxn id="31" idx="0"/>
          </p:cNvCxnSpPr>
          <p:nvPr/>
        </p:nvCxnSpPr>
        <p:spPr>
          <a:xfrm>
            <a:off x="4517133" y="3334043"/>
            <a:ext cx="130676" cy="457200"/>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C81039C-D952-E00E-8A51-5C963B2C3118}"/>
              </a:ext>
            </a:extLst>
          </p:cNvPr>
          <p:cNvCxnSpPr>
            <a:cxnSpLocks/>
            <a:stCxn id="30" idx="3"/>
            <a:endCxn id="31" idx="1"/>
          </p:cNvCxnSpPr>
          <p:nvPr/>
        </p:nvCxnSpPr>
        <p:spPr>
          <a:xfrm>
            <a:off x="3320830" y="3931920"/>
            <a:ext cx="799440" cy="225083"/>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4AC556E-2137-D298-FDE6-C4A2196A690D}"/>
              </a:ext>
            </a:extLst>
          </p:cNvPr>
          <p:cNvSpPr txBox="1"/>
          <p:nvPr/>
        </p:nvSpPr>
        <p:spPr>
          <a:xfrm>
            <a:off x="433110" y="331386"/>
            <a:ext cx="7287572" cy="646331"/>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Add to Topological Order, Remove edges adjacent to nodes</a:t>
            </a:r>
          </a:p>
          <a:p>
            <a:r>
              <a:rPr lang="en-US" sz="1800" dirty="0">
                <a:solidFill>
                  <a:schemeClr val="bg1"/>
                </a:solidFill>
                <a:latin typeface="Montserrat SemiBold" pitchFamily="2" charset="0"/>
              </a:rPr>
              <a:t>Remove nodes from the graph</a:t>
            </a:r>
            <a:endParaRPr lang="en-SG" sz="1800" dirty="0">
              <a:solidFill>
                <a:schemeClr val="bg1"/>
              </a:solidFill>
              <a:latin typeface="Montserrat SemiBold" pitchFamily="2" charset="0"/>
            </a:endParaRPr>
          </a:p>
        </p:txBody>
      </p:sp>
    </p:spTree>
    <p:extLst>
      <p:ext uri="{BB962C8B-B14F-4D97-AF65-F5344CB8AC3E}">
        <p14:creationId xmlns:p14="http://schemas.microsoft.com/office/powerpoint/2010/main" val="20075206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D65863-C2E5-5133-349A-1D8694AE1C7A}"/>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11</a:t>
            </a:fld>
            <a:endParaRPr lang="en"/>
          </a:p>
        </p:txBody>
      </p:sp>
      <p:sp>
        <p:nvSpPr>
          <p:cNvPr id="23" name="Rectangle 22">
            <a:extLst>
              <a:ext uri="{FF2B5EF4-FFF2-40B4-BE49-F238E27FC236}">
                <a16:creationId xmlns:a16="http://schemas.microsoft.com/office/drawing/2014/main" id="{EC05AE5F-4E15-854B-5FAB-89F2B2C6E53E}"/>
              </a:ext>
            </a:extLst>
          </p:cNvPr>
          <p:cNvSpPr/>
          <p:nvPr/>
        </p:nvSpPr>
        <p:spPr>
          <a:xfrm>
            <a:off x="6042855" y="1883917"/>
            <a:ext cx="1669621" cy="34641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Beat eggs</a:t>
            </a:r>
            <a:endParaRPr lang="en-SG" dirty="0">
              <a:latin typeface="Montserrat SemiBold" pitchFamily="2" charset="0"/>
            </a:endParaRPr>
          </a:p>
        </p:txBody>
      </p:sp>
      <p:sp>
        <p:nvSpPr>
          <p:cNvPr id="24" name="Rectangle 23">
            <a:extLst>
              <a:ext uri="{FF2B5EF4-FFF2-40B4-BE49-F238E27FC236}">
                <a16:creationId xmlns:a16="http://schemas.microsoft.com/office/drawing/2014/main" id="{4331380D-B64F-94E5-8EEA-E0D0B43DABE2}"/>
              </a:ext>
            </a:extLst>
          </p:cNvPr>
          <p:cNvSpPr/>
          <p:nvPr/>
        </p:nvSpPr>
        <p:spPr>
          <a:xfrm>
            <a:off x="1548299" y="2133892"/>
            <a:ext cx="1871003" cy="604911"/>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Mix flour/sugar and eggs</a:t>
            </a:r>
            <a:endParaRPr lang="en-SG" dirty="0">
              <a:latin typeface="Montserrat SemiBold" pitchFamily="2" charset="0"/>
            </a:endParaRPr>
          </a:p>
        </p:txBody>
      </p:sp>
      <p:sp>
        <p:nvSpPr>
          <p:cNvPr id="25" name="Rectangle 24">
            <a:extLst>
              <a:ext uri="{FF2B5EF4-FFF2-40B4-BE49-F238E27FC236}">
                <a16:creationId xmlns:a16="http://schemas.microsoft.com/office/drawing/2014/main" id="{B22D1769-B800-699F-DF52-073987DD8900}"/>
              </a:ext>
            </a:extLst>
          </p:cNvPr>
          <p:cNvSpPr/>
          <p:nvPr/>
        </p:nvSpPr>
        <p:spPr>
          <a:xfrm>
            <a:off x="3592183" y="1214217"/>
            <a:ext cx="1350499" cy="604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Clean Kitchen</a:t>
            </a:r>
            <a:endParaRPr lang="en-SG" dirty="0">
              <a:latin typeface="Montserrat SemiBold" pitchFamily="2" charset="0"/>
            </a:endParaRPr>
          </a:p>
        </p:txBody>
      </p:sp>
      <p:sp>
        <p:nvSpPr>
          <p:cNvPr id="26" name="Rectangle 25">
            <a:extLst>
              <a:ext uri="{FF2B5EF4-FFF2-40B4-BE49-F238E27FC236}">
                <a16:creationId xmlns:a16="http://schemas.microsoft.com/office/drawing/2014/main" id="{4FC2F819-20C4-2FFC-6F0F-BC01DAB79BC9}"/>
              </a:ext>
            </a:extLst>
          </p:cNvPr>
          <p:cNvSpPr/>
          <p:nvPr/>
        </p:nvSpPr>
        <p:spPr>
          <a:xfrm>
            <a:off x="3799681" y="2729132"/>
            <a:ext cx="1434904" cy="604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Cookies in oven</a:t>
            </a:r>
            <a:endParaRPr lang="en-SG" dirty="0">
              <a:latin typeface="Montserrat SemiBold" pitchFamily="2" charset="0"/>
            </a:endParaRPr>
          </a:p>
        </p:txBody>
      </p:sp>
      <p:sp>
        <p:nvSpPr>
          <p:cNvPr id="27" name="Rectangle 26">
            <a:extLst>
              <a:ext uri="{FF2B5EF4-FFF2-40B4-BE49-F238E27FC236}">
                <a16:creationId xmlns:a16="http://schemas.microsoft.com/office/drawing/2014/main" id="{018046F6-9BCE-76AA-C64A-B77C6DE016A8}"/>
              </a:ext>
            </a:extLst>
          </p:cNvPr>
          <p:cNvSpPr/>
          <p:nvPr/>
        </p:nvSpPr>
        <p:spPr>
          <a:xfrm>
            <a:off x="6042855" y="1512730"/>
            <a:ext cx="1669621" cy="31020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Turn on oven</a:t>
            </a:r>
            <a:endParaRPr lang="en-SG" dirty="0">
              <a:latin typeface="Montserrat SemiBold" pitchFamily="2" charset="0"/>
            </a:endParaRPr>
          </a:p>
        </p:txBody>
      </p:sp>
      <p:sp>
        <p:nvSpPr>
          <p:cNvPr id="28" name="Rectangle 27">
            <a:extLst>
              <a:ext uri="{FF2B5EF4-FFF2-40B4-BE49-F238E27FC236}">
                <a16:creationId xmlns:a16="http://schemas.microsoft.com/office/drawing/2014/main" id="{86F155F7-5F67-9DC6-9015-572149D6C896}"/>
              </a:ext>
            </a:extLst>
          </p:cNvPr>
          <p:cNvSpPr/>
          <p:nvPr/>
        </p:nvSpPr>
        <p:spPr>
          <a:xfrm>
            <a:off x="6042855" y="1141543"/>
            <a:ext cx="1669620" cy="31020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Shop</a:t>
            </a:r>
            <a:endParaRPr lang="en-SG" dirty="0">
              <a:latin typeface="Montserrat SemiBold" pitchFamily="2" charset="0"/>
            </a:endParaRPr>
          </a:p>
        </p:txBody>
      </p:sp>
      <p:sp>
        <p:nvSpPr>
          <p:cNvPr id="29" name="Rectangle 28">
            <a:extLst>
              <a:ext uri="{FF2B5EF4-FFF2-40B4-BE49-F238E27FC236}">
                <a16:creationId xmlns:a16="http://schemas.microsoft.com/office/drawing/2014/main" id="{A6CA2787-D67A-AF88-383F-906C32A84254}"/>
              </a:ext>
            </a:extLst>
          </p:cNvPr>
          <p:cNvSpPr/>
          <p:nvPr/>
        </p:nvSpPr>
        <p:spPr>
          <a:xfrm>
            <a:off x="6034648" y="2291320"/>
            <a:ext cx="1686034" cy="4745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Measure flour/sugar</a:t>
            </a:r>
            <a:endParaRPr lang="en-SG" dirty="0">
              <a:latin typeface="Montserrat SemiBold" pitchFamily="2" charset="0"/>
            </a:endParaRPr>
          </a:p>
        </p:txBody>
      </p:sp>
      <p:sp>
        <p:nvSpPr>
          <p:cNvPr id="30" name="Rectangle 29">
            <a:extLst>
              <a:ext uri="{FF2B5EF4-FFF2-40B4-BE49-F238E27FC236}">
                <a16:creationId xmlns:a16="http://schemas.microsoft.com/office/drawing/2014/main" id="{93C59564-EDC8-3284-8272-1343D5C3A719}"/>
              </a:ext>
            </a:extLst>
          </p:cNvPr>
          <p:cNvSpPr/>
          <p:nvPr/>
        </p:nvSpPr>
        <p:spPr>
          <a:xfrm>
            <a:off x="2265752" y="3629464"/>
            <a:ext cx="1055078" cy="604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Set timer</a:t>
            </a:r>
            <a:endParaRPr lang="en-SG" dirty="0">
              <a:latin typeface="Montserrat SemiBold" pitchFamily="2" charset="0"/>
            </a:endParaRPr>
          </a:p>
        </p:txBody>
      </p:sp>
      <p:sp>
        <p:nvSpPr>
          <p:cNvPr id="31" name="Rectangle 30">
            <a:extLst>
              <a:ext uri="{FF2B5EF4-FFF2-40B4-BE49-F238E27FC236}">
                <a16:creationId xmlns:a16="http://schemas.microsoft.com/office/drawing/2014/main" id="{906D804F-0B8A-ECE9-37BA-32E9F5CFCBF4}"/>
              </a:ext>
            </a:extLst>
          </p:cNvPr>
          <p:cNvSpPr/>
          <p:nvPr/>
        </p:nvSpPr>
        <p:spPr>
          <a:xfrm>
            <a:off x="4120270" y="3791243"/>
            <a:ext cx="1055078" cy="7315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Take out cookies</a:t>
            </a:r>
            <a:endParaRPr lang="en-SG" dirty="0">
              <a:latin typeface="Montserrat SemiBold" pitchFamily="2" charset="0"/>
            </a:endParaRPr>
          </a:p>
        </p:txBody>
      </p:sp>
      <p:cxnSp>
        <p:nvCxnSpPr>
          <p:cNvPr id="37" name="Straight Arrow Connector 36">
            <a:extLst>
              <a:ext uri="{FF2B5EF4-FFF2-40B4-BE49-F238E27FC236}">
                <a16:creationId xmlns:a16="http://schemas.microsoft.com/office/drawing/2014/main" id="{2A16F976-9B1B-188D-5B16-7D4C09D68ABF}"/>
              </a:ext>
            </a:extLst>
          </p:cNvPr>
          <p:cNvCxnSpPr>
            <a:cxnSpLocks/>
            <a:stCxn id="24" idx="3"/>
            <a:endCxn id="25" idx="2"/>
          </p:cNvCxnSpPr>
          <p:nvPr/>
        </p:nvCxnSpPr>
        <p:spPr>
          <a:xfrm flipV="1">
            <a:off x="3419302" y="1819128"/>
            <a:ext cx="848131" cy="617220"/>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078622D-DBDC-F03D-9B2A-A7FBE3586A47}"/>
              </a:ext>
            </a:extLst>
          </p:cNvPr>
          <p:cNvCxnSpPr>
            <a:cxnSpLocks/>
            <a:stCxn id="24" idx="3"/>
            <a:endCxn id="26" idx="0"/>
          </p:cNvCxnSpPr>
          <p:nvPr/>
        </p:nvCxnSpPr>
        <p:spPr>
          <a:xfrm>
            <a:off x="3419302" y="2436348"/>
            <a:ext cx="1097831" cy="292784"/>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A128507-B9F7-FBF2-A62F-F8A677E96836}"/>
              </a:ext>
            </a:extLst>
          </p:cNvPr>
          <p:cNvCxnSpPr>
            <a:cxnSpLocks/>
            <a:stCxn id="26" idx="2"/>
            <a:endCxn id="30" idx="0"/>
          </p:cNvCxnSpPr>
          <p:nvPr/>
        </p:nvCxnSpPr>
        <p:spPr>
          <a:xfrm flipH="1">
            <a:off x="2793291" y="3334043"/>
            <a:ext cx="1723842" cy="295421"/>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C86D142-4CDF-ED04-111F-382EA63A52E5}"/>
              </a:ext>
            </a:extLst>
          </p:cNvPr>
          <p:cNvCxnSpPr>
            <a:stCxn id="26" idx="2"/>
            <a:endCxn id="31" idx="0"/>
          </p:cNvCxnSpPr>
          <p:nvPr/>
        </p:nvCxnSpPr>
        <p:spPr>
          <a:xfrm>
            <a:off x="4517133" y="3334043"/>
            <a:ext cx="130676" cy="457200"/>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C81039C-D952-E00E-8A51-5C963B2C3118}"/>
              </a:ext>
            </a:extLst>
          </p:cNvPr>
          <p:cNvCxnSpPr>
            <a:cxnSpLocks/>
            <a:stCxn id="30" idx="3"/>
            <a:endCxn id="31" idx="1"/>
          </p:cNvCxnSpPr>
          <p:nvPr/>
        </p:nvCxnSpPr>
        <p:spPr>
          <a:xfrm>
            <a:off x="3320830" y="3931920"/>
            <a:ext cx="799440" cy="225083"/>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C89B834-426B-FE0E-30CB-2A6F0DC38222}"/>
              </a:ext>
            </a:extLst>
          </p:cNvPr>
          <p:cNvSpPr txBox="1"/>
          <p:nvPr/>
        </p:nvSpPr>
        <p:spPr>
          <a:xfrm>
            <a:off x="433110" y="331386"/>
            <a:ext cx="4814138" cy="369332"/>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Find all nodes with no incoming edges</a:t>
            </a:r>
            <a:endParaRPr lang="en-SG" sz="1800" dirty="0">
              <a:solidFill>
                <a:schemeClr val="bg1"/>
              </a:solidFill>
              <a:latin typeface="Montserrat SemiBold" pitchFamily="2" charset="0"/>
            </a:endParaRPr>
          </a:p>
        </p:txBody>
      </p:sp>
    </p:spTree>
    <p:extLst>
      <p:ext uri="{BB962C8B-B14F-4D97-AF65-F5344CB8AC3E}">
        <p14:creationId xmlns:p14="http://schemas.microsoft.com/office/powerpoint/2010/main" val="15839216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D65863-C2E5-5133-349A-1D8694AE1C7A}"/>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12</a:t>
            </a:fld>
            <a:endParaRPr lang="en"/>
          </a:p>
        </p:txBody>
      </p:sp>
      <p:sp>
        <p:nvSpPr>
          <p:cNvPr id="23" name="Rectangle 22">
            <a:extLst>
              <a:ext uri="{FF2B5EF4-FFF2-40B4-BE49-F238E27FC236}">
                <a16:creationId xmlns:a16="http://schemas.microsoft.com/office/drawing/2014/main" id="{EC05AE5F-4E15-854B-5FAB-89F2B2C6E53E}"/>
              </a:ext>
            </a:extLst>
          </p:cNvPr>
          <p:cNvSpPr/>
          <p:nvPr/>
        </p:nvSpPr>
        <p:spPr>
          <a:xfrm>
            <a:off x="6042855" y="1883917"/>
            <a:ext cx="1669621" cy="34641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Beat eggs</a:t>
            </a:r>
            <a:endParaRPr lang="en-SG" dirty="0">
              <a:latin typeface="Montserrat SemiBold" pitchFamily="2" charset="0"/>
            </a:endParaRPr>
          </a:p>
        </p:txBody>
      </p:sp>
      <p:sp>
        <p:nvSpPr>
          <p:cNvPr id="24" name="Rectangle 23">
            <a:extLst>
              <a:ext uri="{FF2B5EF4-FFF2-40B4-BE49-F238E27FC236}">
                <a16:creationId xmlns:a16="http://schemas.microsoft.com/office/drawing/2014/main" id="{4331380D-B64F-94E5-8EEA-E0D0B43DABE2}"/>
              </a:ext>
            </a:extLst>
          </p:cNvPr>
          <p:cNvSpPr/>
          <p:nvPr/>
        </p:nvSpPr>
        <p:spPr>
          <a:xfrm>
            <a:off x="6034649" y="2834079"/>
            <a:ext cx="1686034" cy="474576"/>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Mix flour/sugar and eggs</a:t>
            </a:r>
            <a:endParaRPr lang="en-SG" dirty="0">
              <a:latin typeface="Montserrat SemiBold" pitchFamily="2" charset="0"/>
            </a:endParaRPr>
          </a:p>
        </p:txBody>
      </p:sp>
      <p:sp>
        <p:nvSpPr>
          <p:cNvPr id="25" name="Rectangle 24">
            <a:extLst>
              <a:ext uri="{FF2B5EF4-FFF2-40B4-BE49-F238E27FC236}">
                <a16:creationId xmlns:a16="http://schemas.microsoft.com/office/drawing/2014/main" id="{B22D1769-B800-699F-DF52-073987DD8900}"/>
              </a:ext>
            </a:extLst>
          </p:cNvPr>
          <p:cNvSpPr/>
          <p:nvPr/>
        </p:nvSpPr>
        <p:spPr>
          <a:xfrm>
            <a:off x="3592183" y="1214217"/>
            <a:ext cx="1350499" cy="604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Clean Kitchen</a:t>
            </a:r>
            <a:endParaRPr lang="en-SG" dirty="0">
              <a:latin typeface="Montserrat SemiBold" pitchFamily="2" charset="0"/>
            </a:endParaRPr>
          </a:p>
        </p:txBody>
      </p:sp>
      <p:sp>
        <p:nvSpPr>
          <p:cNvPr id="26" name="Rectangle 25">
            <a:extLst>
              <a:ext uri="{FF2B5EF4-FFF2-40B4-BE49-F238E27FC236}">
                <a16:creationId xmlns:a16="http://schemas.microsoft.com/office/drawing/2014/main" id="{4FC2F819-20C4-2FFC-6F0F-BC01DAB79BC9}"/>
              </a:ext>
            </a:extLst>
          </p:cNvPr>
          <p:cNvSpPr/>
          <p:nvPr/>
        </p:nvSpPr>
        <p:spPr>
          <a:xfrm>
            <a:off x="3799681" y="2729132"/>
            <a:ext cx="1434904" cy="604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Cookies in oven</a:t>
            </a:r>
            <a:endParaRPr lang="en-SG" dirty="0">
              <a:latin typeface="Montserrat SemiBold" pitchFamily="2" charset="0"/>
            </a:endParaRPr>
          </a:p>
        </p:txBody>
      </p:sp>
      <p:sp>
        <p:nvSpPr>
          <p:cNvPr id="27" name="Rectangle 26">
            <a:extLst>
              <a:ext uri="{FF2B5EF4-FFF2-40B4-BE49-F238E27FC236}">
                <a16:creationId xmlns:a16="http://schemas.microsoft.com/office/drawing/2014/main" id="{018046F6-9BCE-76AA-C64A-B77C6DE016A8}"/>
              </a:ext>
            </a:extLst>
          </p:cNvPr>
          <p:cNvSpPr/>
          <p:nvPr/>
        </p:nvSpPr>
        <p:spPr>
          <a:xfrm>
            <a:off x="6042855" y="1512730"/>
            <a:ext cx="1669621" cy="31020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Turn on oven</a:t>
            </a:r>
            <a:endParaRPr lang="en-SG" dirty="0">
              <a:latin typeface="Montserrat SemiBold" pitchFamily="2" charset="0"/>
            </a:endParaRPr>
          </a:p>
        </p:txBody>
      </p:sp>
      <p:sp>
        <p:nvSpPr>
          <p:cNvPr id="28" name="Rectangle 27">
            <a:extLst>
              <a:ext uri="{FF2B5EF4-FFF2-40B4-BE49-F238E27FC236}">
                <a16:creationId xmlns:a16="http://schemas.microsoft.com/office/drawing/2014/main" id="{86F155F7-5F67-9DC6-9015-572149D6C896}"/>
              </a:ext>
            </a:extLst>
          </p:cNvPr>
          <p:cNvSpPr/>
          <p:nvPr/>
        </p:nvSpPr>
        <p:spPr>
          <a:xfrm>
            <a:off x="6042855" y="1141543"/>
            <a:ext cx="1669620" cy="31020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Shop</a:t>
            </a:r>
            <a:endParaRPr lang="en-SG" dirty="0">
              <a:latin typeface="Montserrat SemiBold" pitchFamily="2" charset="0"/>
            </a:endParaRPr>
          </a:p>
        </p:txBody>
      </p:sp>
      <p:sp>
        <p:nvSpPr>
          <p:cNvPr id="29" name="Rectangle 28">
            <a:extLst>
              <a:ext uri="{FF2B5EF4-FFF2-40B4-BE49-F238E27FC236}">
                <a16:creationId xmlns:a16="http://schemas.microsoft.com/office/drawing/2014/main" id="{A6CA2787-D67A-AF88-383F-906C32A84254}"/>
              </a:ext>
            </a:extLst>
          </p:cNvPr>
          <p:cNvSpPr/>
          <p:nvPr/>
        </p:nvSpPr>
        <p:spPr>
          <a:xfrm>
            <a:off x="6034648" y="2291320"/>
            <a:ext cx="1686034" cy="4745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Measure flour/sugar</a:t>
            </a:r>
            <a:endParaRPr lang="en-SG" dirty="0">
              <a:latin typeface="Montserrat SemiBold" pitchFamily="2" charset="0"/>
            </a:endParaRPr>
          </a:p>
        </p:txBody>
      </p:sp>
      <p:sp>
        <p:nvSpPr>
          <p:cNvPr id="30" name="Rectangle 29">
            <a:extLst>
              <a:ext uri="{FF2B5EF4-FFF2-40B4-BE49-F238E27FC236}">
                <a16:creationId xmlns:a16="http://schemas.microsoft.com/office/drawing/2014/main" id="{93C59564-EDC8-3284-8272-1343D5C3A719}"/>
              </a:ext>
            </a:extLst>
          </p:cNvPr>
          <p:cNvSpPr/>
          <p:nvPr/>
        </p:nvSpPr>
        <p:spPr>
          <a:xfrm>
            <a:off x="2265752" y="3629464"/>
            <a:ext cx="1055078" cy="604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Set timer</a:t>
            </a:r>
            <a:endParaRPr lang="en-SG" dirty="0">
              <a:latin typeface="Montserrat SemiBold" pitchFamily="2" charset="0"/>
            </a:endParaRPr>
          </a:p>
        </p:txBody>
      </p:sp>
      <p:sp>
        <p:nvSpPr>
          <p:cNvPr id="31" name="Rectangle 30">
            <a:extLst>
              <a:ext uri="{FF2B5EF4-FFF2-40B4-BE49-F238E27FC236}">
                <a16:creationId xmlns:a16="http://schemas.microsoft.com/office/drawing/2014/main" id="{906D804F-0B8A-ECE9-37BA-32E9F5CFCBF4}"/>
              </a:ext>
            </a:extLst>
          </p:cNvPr>
          <p:cNvSpPr/>
          <p:nvPr/>
        </p:nvSpPr>
        <p:spPr>
          <a:xfrm>
            <a:off x="4120270" y="3791243"/>
            <a:ext cx="1055078" cy="7315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Take out cookies</a:t>
            </a:r>
            <a:endParaRPr lang="en-SG" dirty="0">
              <a:latin typeface="Montserrat SemiBold" pitchFamily="2" charset="0"/>
            </a:endParaRPr>
          </a:p>
        </p:txBody>
      </p:sp>
      <p:cxnSp>
        <p:nvCxnSpPr>
          <p:cNvPr id="51" name="Straight Arrow Connector 50">
            <a:extLst>
              <a:ext uri="{FF2B5EF4-FFF2-40B4-BE49-F238E27FC236}">
                <a16:creationId xmlns:a16="http://schemas.microsoft.com/office/drawing/2014/main" id="{CA128507-B9F7-FBF2-A62F-F8A677E96836}"/>
              </a:ext>
            </a:extLst>
          </p:cNvPr>
          <p:cNvCxnSpPr>
            <a:cxnSpLocks/>
            <a:stCxn id="26" idx="2"/>
            <a:endCxn id="30" idx="0"/>
          </p:cNvCxnSpPr>
          <p:nvPr/>
        </p:nvCxnSpPr>
        <p:spPr>
          <a:xfrm flipH="1">
            <a:off x="2793291" y="3334043"/>
            <a:ext cx="1723842" cy="295421"/>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C86D142-4CDF-ED04-111F-382EA63A52E5}"/>
              </a:ext>
            </a:extLst>
          </p:cNvPr>
          <p:cNvCxnSpPr>
            <a:stCxn id="26" idx="2"/>
            <a:endCxn id="31" idx="0"/>
          </p:cNvCxnSpPr>
          <p:nvPr/>
        </p:nvCxnSpPr>
        <p:spPr>
          <a:xfrm>
            <a:off x="4517133" y="3334043"/>
            <a:ext cx="130676" cy="457200"/>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C81039C-D952-E00E-8A51-5C963B2C3118}"/>
              </a:ext>
            </a:extLst>
          </p:cNvPr>
          <p:cNvCxnSpPr>
            <a:cxnSpLocks/>
            <a:stCxn id="30" idx="3"/>
            <a:endCxn id="31" idx="1"/>
          </p:cNvCxnSpPr>
          <p:nvPr/>
        </p:nvCxnSpPr>
        <p:spPr>
          <a:xfrm>
            <a:off x="3320830" y="3931920"/>
            <a:ext cx="799440" cy="225083"/>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D37AF62-BA1B-E697-BB55-FA802B3E116D}"/>
              </a:ext>
            </a:extLst>
          </p:cNvPr>
          <p:cNvSpPr txBox="1"/>
          <p:nvPr/>
        </p:nvSpPr>
        <p:spPr>
          <a:xfrm>
            <a:off x="433110" y="331386"/>
            <a:ext cx="7287572" cy="646331"/>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Add to Topological Order, Remove edges adjacent to nodes</a:t>
            </a:r>
          </a:p>
          <a:p>
            <a:r>
              <a:rPr lang="en-US" sz="1800" dirty="0">
                <a:solidFill>
                  <a:schemeClr val="bg1"/>
                </a:solidFill>
                <a:latin typeface="Montserrat SemiBold" pitchFamily="2" charset="0"/>
              </a:rPr>
              <a:t>Remove nodes from the graph</a:t>
            </a:r>
            <a:endParaRPr lang="en-SG" sz="1800" dirty="0">
              <a:solidFill>
                <a:schemeClr val="bg1"/>
              </a:solidFill>
              <a:latin typeface="Montserrat SemiBold" pitchFamily="2" charset="0"/>
            </a:endParaRPr>
          </a:p>
        </p:txBody>
      </p:sp>
    </p:spTree>
    <p:extLst>
      <p:ext uri="{BB962C8B-B14F-4D97-AF65-F5344CB8AC3E}">
        <p14:creationId xmlns:p14="http://schemas.microsoft.com/office/powerpoint/2010/main" val="2833116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D65863-C2E5-5133-349A-1D8694AE1C7A}"/>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13</a:t>
            </a:fld>
            <a:endParaRPr lang="en"/>
          </a:p>
        </p:txBody>
      </p:sp>
      <p:sp>
        <p:nvSpPr>
          <p:cNvPr id="23" name="Rectangle 22">
            <a:extLst>
              <a:ext uri="{FF2B5EF4-FFF2-40B4-BE49-F238E27FC236}">
                <a16:creationId xmlns:a16="http://schemas.microsoft.com/office/drawing/2014/main" id="{EC05AE5F-4E15-854B-5FAB-89F2B2C6E53E}"/>
              </a:ext>
            </a:extLst>
          </p:cNvPr>
          <p:cNvSpPr/>
          <p:nvPr/>
        </p:nvSpPr>
        <p:spPr>
          <a:xfrm>
            <a:off x="6042855" y="1883917"/>
            <a:ext cx="1669621" cy="34641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Beat eggs</a:t>
            </a:r>
            <a:endParaRPr lang="en-SG" dirty="0">
              <a:latin typeface="Montserrat SemiBold" pitchFamily="2" charset="0"/>
            </a:endParaRPr>
          </a:p>
        </p:txBody>
      </p:sp>
      <p:sp>
        <p:nvSpPr>
          <p:cNvPr id="24" name="Rectangle 23">
            <a:extLst>
              <a:ext uri="{FF2B5EF4-FFF2-40B4-BE49-F238E27FC236}">
                <a16:creationId xmlns:a16="http://schemas.microsoft.com/office/drawing/2014/main" id="{4331380D-B64F-94E5-8EEA-E0D0B43DABE2}"/>
              </a:ext>
            </a:extLst>
          </p:cNvPr>
          <p:cNvSpPr/>
          <p:nvPr/>
        </p:nvSpPr>
        <p:spPr>
          <a:xfrm>
            <a:off x="6034649" y="2834079"/>
            <a:ext cx="1686034" cy="47457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Mix flour/sugar and eggs</a:t>
            </a:r>
            <a:endParaRPr lang="en-SG" dirty="0">
              <a:latin typeface="Montserrat SemiBold" pitchFamily="2" charset="0"/>
            </a:endParaRPr>
          </a:p>
        </p:txBody>
      </p:sp>
      <p:sp>
        <p:nvSpPr>
          <p:cNvPr id="25" name="Rectangle 24">
            <a:extLst>
              <a:ext uri="{FF2B5EF4-FFF2-40B4-BE49-F238E27FC236}">
                <a16:creationId xmlns:a16="http://schemas.microsoft.com/office/drawing/2014/main" id="{B22D1769-B800-699F-DF52-073987DD8900}"/>
              </a:ext>
            </a:extLst>
          </p:cNvPr>
          <p:cNvSpPr/>
          <p:nvPr/>
        </p:nvSpPr>
        <p:spPr>
          <a:xfrm>
            <a:off x="3592183" y="1214217"/>
            <a:ext cx="1350499" cy="604911"/>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Clean Kitchen</a:t>
            </a:r>
            <a:endParaRPr lang="en-SG" dirty="0">
              <a:latin typeface="Montserrat SemiBold" pitchFamily="2" charset="0"/>
            </a:endParaRPr>
          </a:p>
        </p:txBody>
      </p:sp>
      <p:sp>
        <p:nvSpPr>
          <p:cNvPr id="26" name="Rectangle 25">
            <a:extLst>
              <a:ext uri="{FF2B5EF4-FFF2-40B4-BE49-F238E27FC236}">
                <a16:creationId xmlns:a16="http://schemas.microsoft.com/office/drawing/2014/main" id="{4FC2F819-20C4-2FFC-6F0F-BC01DAB79BC9}"/>
              </a:ext>
            </a:extLst>
          </p:cNvPr>
          <p:cNvSpPr/>
          <p:nvPr/>
        </p:nvSpPr>
        <p:spPr>
          <a:xfrm>
            <a:off x="3799681" y="2729132"/>
            <a:ext cx="1434904" cy="604911"/>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Cookies in oven</a:t>
            </a:r>
            <a:endParaRPr lang="en-SG" dirty="0">
              <a:latin typeface="Montserrat SemiBold" pitchFamily="2" charset="0"/>
            </a:endParaRPr>
          </a:p>
        </p:txBody>
      </p:sp>
      <p:sp>
        <p:nvSpPr>
          <p:cNvPr id="27" name="Rectangle 26">
            <a:extLst>
              <a:ext uri="{FF2B5EF4-FFF2-40B4-BE49-F238E27FC236}">
                <a16:creationId xmlns:a16="http://schemas.microsoft.com/office/drawing/2014/main" id="{018046F6-9BCE-76AA-C64A-B77C6DE016A8}"/>
              </a:ext>
            </a:extLst>
          </p:cNvPr>
          <p:cNvSpPr/>
          <p:nvPr/>
        </p:nvSpPr>
        <p:spPr>
          <a:xfrm>
            <a:off x="6042855" y="1512730"/>
            <a:ext cx="1669621" cy="31020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Turn on oven</a:t>
            </a:r>
            <a:endParaRPr lang="en-SG" dirty="0">
              <a:latin typeface="Montserrat SemiBold" pitchFamily="2" charset="0"/>
            </a:endParaRPr>
          </a:p>
        </p:txBody>
      </p:sp>
      <p:sp>
        <p:nvSpPr>
          <p:cNvPr id="28" name="Rectangle 27">
            <a:extLst>
              <a:ext uri="{FF2B5EF4-FFF2-40B4-BE49-F238E27FC236}">
                <a16:creationId xmlns:a16="http://schemas.microsoft.com/office/drawing/2014/main" id="{86F155F7-5F67-9DC6-9015-572149D6C896}"/>
              </a:ext>
            </a:extLst>
          </p:cNvPr>
          <p:cNvSpPr/>
          <p:nvPr/>
        </p:nvSpPr>
        <p:spPr>
          <a:xfrm>
            <a:off x="6042855" y="1141543"/>
            <a:ext cx="1669620" cy="31020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Shop</a:t>
            </a:r>
            <a:endParaRPr lang="en-SG" dirty="0">
              <a:latin typeface="Montserrat SemiBold" pitchFamily="2" charset="0"/>
            </a:endParaRPr>
          </a:p>
        </p:txBody>
      </p:sp>
      <p:sp>
        <p:nvSpPr>
          <p:cNvPr id="29" name="Rectangle 28">
            <a:extLst>
              <a:ext uri="{FF2B5EF4-FFF2-40B4-BE49-F238E27FC236}">
                <a16:creationId xmlns:a16="http://schemas.microsoft.com/office/drawing/2014/main" id="{A6CA2787-D67A-AF88-383F-906C32A84254}"/>
              </a:ext>
            </a:extLst>
          </p:cNvPr>
          <p:cNvSpPr/>
          <p:nvPr/>
        </p:nvSpPr>
        <p:spPr>
          <a:xfrm>
            <a:off x="6034648" y="2291320"/>
            <a:ext cx="1686034" cy="4745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Measure flour/sugar</a:t>
            </a:r>
            <a:endParaRPr lang="en-SG" dirty="0">
              <a:latin typeface="Montserrat SemiBold" pitchFamily="2" charset="0"/>
            </a:endParaRPr>
          </a:p>
        </p:txBody>
      </p:sp>
      <p:sp>
        <p:nvSpPr>
          <p:cNvPr id="30" name="Rectangle 29">
            <a:extLst>
              <a:ext uri="{FF2B5EF4-FFF2-40B4-BE49-F238E27FC236}">
                <a16:creationId xmlns:a16="http://schemas.microsoft.com/office/drawing/2014/main" id="{93C59564-EDC8-3284-8272-1343D5C3A719}"/>
              </a:ext>
            </a:extLst>
          </p:cNvPr>
          <p:cNvSpPr/>
          <p:nvPr/>
        </p:nvSpPr>
        <p:spPr>
          <a:xfrm>
            <a:off x="2265752" y="3629464"/>
            <a:ext cx="1055078" cy="604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Set timer</a:t>
            </a:r>
            <a:endParaRPr lang="en-SG" dirty="0">
              <a:latin typeface="Montserrat SemiBold" pitchFamily="2" charset="0"/>
            </a:endParaRPr>
          </a:p>
        </p:txBody>
      </p:sp>
      <p:sp>
        <p:nvSpPr>
          <p:cNvPr id="31" name="Rectangle 30">
            <a:extLst>
              <a:ext uri="{FF2B5EF4-FFF2-40B4-BE49-F238E27FC236}">
                <a16:creationId xmlns:a16="http://schemas.microsoft.com/office/drawing/2014/main" id="{906D804F-0B8A-ECE9-37BA-32E9F5CFCBF4}"/>
              </a:ext>
            </a:extLst>
          </p:cNvPr>
          <p:cNvSpPr/>
          <p:nvPr/>
        </p:nvSpPr>
        <p:spPr>
          <a:xfrm>
            <a:off x="4120270" y="3791243"/>
            <a:ext cx="1055078" cy="7315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Take out cookies</a:t>
            </a:r>
            <a:endParaRPr lang="en-SG" dirty="0">
              <a:latin typeface="Montserrat SemiBold" pitchFamily="2" charset="0"/>
            </a:endParaRPr>
          </a:p>
        </p:txBody>
      </p:sp>
      <p:cxnSp>
        <p:nvCxnSpPr>
          <p:cNvPr id="51" name="Straight Arrow Connector 50">
            <a:extLst>
              <a:ext uri="{FF2B5EF4-FFF2-40B4-BE49-F238E27FC236}">
                <a16:creationId xmlns:a16="http://schemas.microsoft.com/office/drawing/2014/main" id="{CA128507-B9F7-FBF2-A62F-F8A677E96836}"/>
              </a:ext>
            </a:extLst>
          </p:cNvPr>
          <p:cNvCxnSpPr>
            <a:cxnSpLocks/>
            <a:stCxn id="26" idx="2"/>
            <a:endCxn id="30" idx="0"/>
          </p:cNvCxnSpPr>
          <p:nvPr/>
        </p:nvCxnSpPr>
        <p:spPr>
          <a:xfrm flipH="1">
            <a:off x="2793291" y="3334043"/>
            <a:ext cx="1723842" cy="295421"/>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C86D142-4CDF-ED04-111F-382EA63A52E5}"/>
              </a:ext>
            </a:extLst>
          </p:cNvPr>
          <p:cNvCxnSpPr>
            <a:stCxn id="26" idx="2"/>
            <a:endCxn id="31" idx="0"/>
          </p:cNvCxnSpPr>
          <p:nvPr/>
        </p:nvCxnSpPr>
        <p:spPr>
          <a:xfrm>
            <a:off x="4517133" y="3334043"/>
            <a:ext cx="130676" cy="457200"/>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C81039C-D952-E00E-8A51-5C963B2C3118}"/>
              </a:ext>
            </a:extLst>
          </p:cNvPr>
          <p:cNvCxnSpPr>
            <a:cxnSpLocks/>
            <a:stCxn id="30" idx="3"/>
            <a:endCxn id="31" idx="1"/>
          </p:cNvCxnSpPr>
          <p:nvPr/>
        </p:nvCxnSpPr>
        <p:spPr>
          <a:xfrm>
            <a:off x="3320830" y="3931920"/>
            <a:ext cx="799440" cy="225083"/>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849547A-CBF7-F33B-B752-8832B7D44BB8}"/>
              </a:ext>
            </a:extLst>
          </p:cNvPr>
          <p:cNvSpPr txBox="1"/>
          <p:nvPr/>
        </p:nvSpPr>
        <p:spPr>
          <a:xfrm>
            <a:off x="433110" y="331386"/>
            <a:ext cx="4814138" cy="369332"/>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Find all nodes with no incoming edges</a:t>
            </a:r>
            <a:endParaRPr lang="en-SG" sz="1800" dirty="0">
              <a:solidFill>
                <a:schemeClr val="bg1"/>
              </a:solidFill>
              <a:latin typeface="Montserrat SemiBold" pitchFamily="2" charset="0"/>
            </a:endParaRPr>
          </a:p>
        </p:txBody>
      </p:sp>
    </p:spTree>
    <p:extLst>
      <p:ext uri="{BB962C8B-B14F-4D97-AF65-F5344CB8AC3E}">
        <p14:creationId xmlns:p14="http://schemas.microsoft.com/office/powerpoint/2010/main" val="41559044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D65863-C2E5-5133-349A-1D8694AE1C7A}"/>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14</a:t>
            </a:fld>
            <a:endParaRPr lang="en"/>
          </a:p>
        </p:txBody>
      </p:sp>
      <p:sp>
        <p:nvSpPr>
          <p:cNvPr id="23" name="Rectangle 22">
            <a:extLst>
              <a:ext uri="{FF2B5EF4-FFF2-40B4-BE49-F238E27FC236}">
                <a16:creationId xmlns:a16="http://schemas.microsoft.com/office/drawing/2014/main" id="{EC05AE5F-4E15-854B-5FAB-89F2B2C6E53E}"/>
              </a:ext>
            </a:extLst>
          </p:cNvPr>
          <p:cNvSpPr/>
          <p:nvPr/>
        </p:nvSpPr>
        <p:spPr>
          <a:xfrm>
            <a:off x="6042855" y="1883917"/>
            <a:ext cx="1669621" cy="34641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Beat eggs</a:t>
            </a:r>
            <a:endParaRPr lang="en-SG" dirty="0">
              <a:latin typeface="Montserrat SemiBold" pitchFamily="2" charset="0"/>
            </a:endParaRPr>
          </a:p>
        </p:txBody>
      </p:sp>
      <p:sp>
        <p:nvSpPr>
          <p:cNvPr id="24" name="Rectangle 23">
            <a:extLst>
              <a:ext uri="{FF2B5EF4-FFF2-40B4-BE49-F238E27FC236}">
                <a16:creationId xmlns:a16="http://schemas.microsoft.com/office/drawing/2014/main" id="{4331380D-B64F-94E5-8EEA-E0D0B43DABE2}"/>
              </a:ext>
            </a:extLst>
          </p:cNvPr>
          <p:cNvSpPr/>
          <p:nvPr/>
        </p:nvSpPr>
        <p:spPr>
          <a:xfrm>
            <a:off x="6034649" y="2834079"/>
            <a:ext cx="1686034" cy="47457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Mix flour/sugar and eggs</a:t>
            </a:r>
            <a:endParaRPr lang="en-SG" dirty="0">
              <a:latin typeface="Montserrat SemiBold" pitchFamily="2" charset="0"/>
            </a:endParaRPr>
          </a:p>
        </p:txBody>
      </p:sp>
      <p:sp>
        <p:nvSpPr>
          <p:cNvPr id="25" name="Rectangle 24">
            <a:extLst>
              <a:ext uri="{FF2B5EF4-FFF2-40B4-BE49-F238E27FC236}">
                <a16:creationId xmlns:a16="http://schemas.microsoft.com/office/drawing/2014/main" id="{B22D1769-B800-699F-DF52-073987DD8900}"/>
              </a:ext>
            </a:extLst>
          </p:cNvPr>
          <p:cNvSpPr/>
          <p:nvPr/>
        </p:nvSpPr>
        <p:spPr>
          <a:xfrm>
            <a:off x="6034648" y="3376838"/>
            <a:ext cx="1686034" cy="302456"/>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Clean Kitchen</a:t>
            </a:r>
            <a:endParaRPr lang="en-SG" dirty="0">
              <a:latin typeface="Montserrat SemiBold" pitchFamily="2" charset="0"/>
            </a:endParaRPr>
          </a:p>
        </p:txBody>
      </p:sp>
      <p:sp>
        <p:nvSpPr>
          <p:cNvPr id="26" name="Rectangle 25">
            <a:extLst>
              <a:ext uri="{FF2B5EF4-FFF2-40B4-BE49-F238E27FC236}">
                <a16:creationId xmlns:a16="http://schemas.microsoft.com/office/drawing/2014/main" id="{4FC2F819-20C4-2FFC-6F0F-BC01DAB79BC9}"/>
              </a:ext>
            </a:extLst>
          </p:cNvPr>
          <p:cNvSpPr/>
          <p:nvPr/>
        </p:nvSpPr>
        <p:spPr>
          <a:xfrm>
            <a:off x="6026440" y="3742005"/>
            <a:ext cx="1694241" cy="302457"/>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Cookies in oven</a:t>
            </a:r>
            <a:endParaRPr lang="en-SG" dirty="0">
              <a:latin typeface="Montserrat SemiBold" pitchFamily="2" charset="0"/>
            </a:endParaRPr>
          </a:p>
        </p:txBody>
      </p:sp>
      <p:sp>
        <p:nvSpPr>
          <p:cNvPr id="27" name="Rectangle 26">
            <a:extLst>
              <a:ext uri="{FF2B5EF4-FFF2-40B4-BE49-F238E27FC236}">
                <a16:creationId xmlns:a16="http://schemas.microsoft.com/office/drawing/2014/main" id="{018046F6-9BCE-76AA-C64A-B77C6DE016A8}"/>
              </a:ext>
            </a:extLst>
          </p:cNvPr>
          <p:cNvSpPr/>
          <p:nvPr/>
        </p:nvSpPr>
        <p:spPr>
          <a:xfrm>
            <a:off x="6042855" y="1512730"/>
            <a:ext cx="1669621" cy="31020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Turn on oven</a:t>
            </a:r>
            <a:endParaRPr lang="en-SG" dirty="0">
              <a:latin typeface="Montserrat SemiBold" pitchFamily="2" charset="0"/>
            </a:endParaRPr>
          </a:p>
        </p:txBody>
      </p:sp>
      <p:sp>
        <p:nvSpPr>
          <p:cNvPr id="28" name="Rectangle 27">
            <a:extLst>
              <a:ext uri="{FF2B5EF4-FFF2-40B4-BE49-F238E27FC236}">
                <a16:creationId xmlns:a16="http://schemas.microsoft.com/office/drawing/2014/main" id="{86F155F7-5F67-9DC6-9015-572149D6C896}"/>
              </a:ext>
            </a:extLst>
          </p:cNvPr>
          <p:cNvSpPr/>
          <p:nvPr/>
        </p:nvSpPr>
        <p:spPr>
          <a:xfrm>
            <a:off x="6042855" y="1141543"/>
            <a:ext cx="1669620" cy="31020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Shop</a:t>
            </a:r>
            <a:endParaRPr lang="en-SG" dirty="0">
              <a:latin typeface="Montserrat SemiBold" pitchFamily="2" charset="0"/>
            </a:endParaRPr>
          </a:p>
        </p:txBody>
      </p:sp>
      <p:sp>
        <p:nvSpPr>
          <p:cNvPr id="29" name="Rectangle 28">
            <a:extLst>
              <a:ext uri="{FF2B5EF4-FFF2-40B4-BE49-F238E27FC236}">
                <a16:creationId xmlns:a16="http://schemas.microsoft.com/office/drawing/2014/main" id="{A6CA2787-D67A-AF88-383F-906C32A84254}"/>
              </a:ext>
            </a:extLst>
          </p:cNvPr>
          <p:cNvSpPr/>
          <p:nvPr/>
        </p:nvSpPr>
        <p:spPr>
          <a:xfrm>
            <a:off x="6034648" y="2291320"/>
            <a:ext cx="1686034" cy="4745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Measure flour/sugar</a:t>
            </a:r>
            <a:endParaRPr lang="en-SG" dirty="0">
              <a:latin typeface="Montserrat SemiBold" pitchFamily="2" charset="0"/>
            </a:endParaRPr>
          </a:p>
        </p:txBody>
      </p:sp>
      <p:sp>
        <p:nvSpPr>
          <p:cNvPr id="30" name="Rectangle 29">
            <a:extLst>
              <a:ext uri="{FF2B5EF4-FFF2-40B4-BE49-F238E27FC236}">
                <a16:creationId xmlns:a16="http://schemas.microsoft.com/office/drawing/2014/main" id="{93C59564-EDC8-3284-8272-1343D5C3A719}"/>
              </a:ext>
            </a:extLst>
          </p:cNvPr>
          <p:cNvSpPr/>
          <p:nvPr/>
        </p:nvSpPr>
        <p:spPr>
          <a:xfrm>
            <a:off x="2265752" y="3629464"/>
            <a:ext cx="1055078" cy="604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Set timer</a:t>
            </a:r>
            <a:endParaRPr lang="en-SG" dirty="0">
              <a:latin typeface="Montserrat SemiBold" pitchFamily="2" charset="0"/>
            </a:endParaRPr>
          </a:p>
        </p:txBody>
      </p:sp>
      <p:sp>
        <p:nvSpPr>
          <p:cNvPr id="31" name="Rectangle 30">
            <a:extLst>
              <a:ext uri="{FF2B5EF4-FFF2-40B4-BE49-F238E27FC236}">
                <a16:creationId xmlns:a16="http://schemas.microsoft.com/office/drawing/2014/main" id="{906D804F-0B8A-ECE9-37BA-32E9F5CFCBF4}"/>
              </a:ext>
            </a:extLst>
          </p:cNvPr>
          <p:cNvSpPr/>
          <p:nvPr/>
        </p:nvSpPr>
        <p:spPr>
          <a:xfrm>
            <a:off x="4120270" y="3791243"/>
            <a:ext cx="1055078" cy="7315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Take out cookies</a:t>
            </a:r>
            <a:endParaRPr lang="en-SG" dirty="0">
              <a:latin typeface="Montserrat SemiBold" pitchFamily="2" charset="0"/>
            </a:endParaRPr>
          </a:p>
        </p:txBody>
      </p:sp>
      <p:cxnSp>
        <p:nvCxnSpPr>
          <p:cNvPr id="55" name="Straight Arrow Connector 54">
            <a:extLst>
              <a:ext uri="{FF2B5EF4-FFF2-40B4-BE49-F238E27FC236}">
                <a16:creationId xmlns:a16="http://schemas.microsoft.com/office/drawing/2014/main" id="{1C81039C-D952-E00E-8A51-5C963B2C3118}"/>
              </a:ext>
            </a:extLst>
          </p:cNvPr>
          <p:cNvCxnSpPr>
            <a:cxnSpLocks/>
            <a:stCxn id="30" idx="3"/>
            <a:endCxn id="31" idx="1"/>
          </p:cNvCxnSpPr>
          <p:nvPr/>
        </p:nvCxnSpPr>
        <p:spPr>
          <a:xfrm>
            <a:off x="3320830" y="3931920"/>
            <a:ext cx="799440" cy="225083"/>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849547A-CBF7-F33B-B752-8832B7D44BB8}"/>
              </a:ext>
            </a:extLst>
          </p:cNvPr>
          <p:cNvSpPr txBox="1"/>
          <p:nvPr/>
        </p:nvSpPr>
        <p:spPr>
          <a:xfrm>
            <a:off x="433110" y="331386"/>
            <a:ext cx="4814138" cy="369332"/>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Find all nodes with no incoming edges</a:t>
            </a:r>
            <a:endParaRPr lang="en-SG" sz="1800" dirty="0">
              <a:solidFill>
                <a:schemeClr val="bg1"/>
              </a:solidFill>
              <a:latin typeface="Montserrat SemiBold" pitchFamily="2" charset="0"/>
            </a:endParaRPr>
          </a:p>
        </p:txBody>
      </p:sp>
      <p:sp>
        <p:nvSpPr>
          <p:cNvPr id="3" name="TextBox 2">
            <a:extLst>
              <a:ext uri="{FF2B5EF4-FFF2-40B4-BE49-F238E27FC236}">
                <a16:creationId xmlns:a16="http://schemas.microsoft.com/office/drawing/2014/main" id="{A254AF87-FF4F-B52C-21BE-0B5A3A8C6DC6}"/>
              </a:ext>
            </a:extLst>
          </p:cNvPr>
          <p:cNvSpPr txBox="1"/>
          <p:nvPr/>
        </p:nvSpPr>
        <p:spPr>
          <a:xfrm>
            <a:off x="433110" y="331386"/>
            <a:ext cx="7287572" cy="646331"/>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Add to Topological Order, Remove edges adjacent to nodes</a:t>
            </a:r>
          </a:p>
          <a:p>
            <a:r>
              <a:rPr lang="en-US" sz="1800" dirty="0">
                <a:solidFill>
                  <a:schemeClr val="bg1"/>
                </a:solidFill>
                <a:latin typeface="Montserrat SemiBold" pitchFamily="2" charset="0"/>
              </a:rPr>
              <a:t>Remove nodes from the graph</a:t>
            </a:r>
            <a:endParaRPr lang="en-SG" sz="1800" dirty="0">
              <a:solidFill>
                <a:schemeClr val="bg1"/>
              </a:solidFill>
              <a:latin typeface="Montserrat SemiBold" pitchFamily="2" charset="0"/>
            </a:endParaRPr>
          </a:p>
        </p:txBody>
      </p:sp>
    </p:spTree>
    <p:extLst>
      <p:ext uri="{BB962C8B-B14F-4D97-AF65-F5344CB8AC3E}">
        <p14:creationId xmlns:p14="http://schemas.microsoft.com/office/powerpoint/2010/main" val="344443706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D65863-C2E5-5133-349A-1D8694AE1C7A}"/>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15</a:t>
            </a:fld>
            <a:endParaRPr lang="en"/>
          </a:p>
        </p:txBody>
      </p:sp>
      <p:sp>
        <p:nvSpPr>
          <p:cNvPr id="23" name="Rectangle 22">
            <a:extLst>
              <a:ext uri="{FF2B5EF4-FFF2-40B4-BE49-F238E27FC236}">
                <a16:creationId xmlns:a16="http://schemas.microsoft.com/office/drawing/2014/main" id="{EC05AE5F-4E15-854B-5FAB-89F2B2C6E53E}"/>
              </a:ext>
            </a:extLst>
          </p:cNvPr>
          <p:cNvSpPr/>
          <p:nvPr/>
        </p:nvSpPr>
        <p:spPr>
          <a:xfrm>
            <a:off x="6042855" y="1883917"/>
            <a:ext cx="1669621" cy="34641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Beat eggs</a:t>
            </a:r>
            <a:endParaRPr lang="en-SG" dirty="0">
              <a:latin typeface="Montserrat SemiBold" pitchFamily="2" charset="0"/>
            </a:endParaRPr>
          </a:p>
        </p:txBody>
      </p:sp>
      <p:sp>
        <p:nvSpPr>
          <p:cNvPr id="24" name="Rectangle 23">
            <a:extLst>
              <a:ext uri="{FF2B5EF4-FFF2-40B4-BE49-F238E27FC236}">
                <a16:creationId xmlns:a16="http://schemas.microsoft.com/office/drawing/2014/main" id="{4331380D-B64F-94E5-8EEA-E0D0B43DABE2}"/>
              </a:ext>
            </a:extLst>
          </p:cNvPr>
          <p:cNvSpPr/>
          <p:nvPr/>
        </p:nvSpPr>
        <p:spPr>
          <a:xfrm>
            <a:off x="6034649" y="2834079"/>
            <a:ext cx="1686034" cy="47457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Mix flour/sugar and eggs</a:t>
            </a:r>
            <a:endParaRPr lang="en-SG" dirty="0">
              <a:latin typeface="Montserrat SemiBold" pitchFamily="2" charset="0"/>
            </a:endParaRPr>
          </a:p>
        </p:txBody>
      </p:sp>
      <p:sp>
        <p:nvSpPr>
          <p:cNvPr id="25" name="Rectangle 24">
            <a:extLst>
              <a:ext uri="{FF2B5EF4-FFF2-40B4-BE49-F238E27FC236}">
                <a16:creationId xmlns:a16="http://schemas.microsoft.com/office/drawing/2014/main" id="{B22D1769-B800-699F-DF52-073987DD8900}"/>
              </a:ext>
            </a:extLst>
          </p:cNvPr>
          <p:cNvSpPr/>
          <p:nvPr/>
        </p:nvSpPr>
        <p:spPr>
          <a:xfrm>
            <a:off x="6034648" y="3376838"/>
            <a:ext cx="1686034" cy="30245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Clean Kitchen</a:t>
            </a:r>
            <a:endParaRPr lang="en-SG" dirty="0">
              <a:latin typeface="Montserrat SemiBold" pitchFamily="2" charset="0"/>
            </a:endParaRPr>
          </a:p>
        </p:txBody>
      </p:sp>
      <p:sp>
        <p:nvSpPr>
          <p:cNvPr id="26" name="Rectangle 25">
            <a:extLst>
              <a:ext uri="{FF2B5EF4-FFF2-40B4-BE49-F238E27FC236}">
                <a16:creationId xmlns:a16="http://schemas.microsoft.com/office/drawing/2014/main" id="{4FC2F819-20C4-2FFC-6F0F-BC01DAB79BC9}"/>
              </a:ext>
            </a:extLst>
          </p:cNvPr>
          <p:cNvSpPr/>
          <p:nvPr/>
        </p:nvSpPr>
        <p:spPr>
          <a:xfrm>
            <a:off x="6026440" y="3742005"/>
            <a:ext cx="1694241" cy="30245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Cookies in oven</a:t>
            </a:r>
            <a:endParaRPr lang="en-SG" dirty="0">
              <a:latin typeface="Montserrat SemiBold" pitchFamily="2" charset="0"/>
            </a:endParaRPr>
          </a:p>
        </p:txBody>
      </p:sp>
      <p:sp>
        <p:nvSpPr>
          <p:cNvPr id="27" name="Rectangle 26">
            <a:extLst>
              <a:ext uri="{FF2B5EF4-FFF2-40B4-BE49-F238E27FC236}">
                <a16:creationId xmlns:a16="http://schemas.microsoft.com/office/drawing/2014/main" id="{018046F6-9BCE-76AA-C64A-B77C6DE016A8}"/>
              </a:ext>
            </a:extLst>
          </p:cNvPr>
          <p:cNvSpPr/>
          <p:nvPr/>
        </p:nvSpPr>
        <p:spPr>
          <a:xfrm>
            <a:off x="6042855" y="1512730"/>
            <a:ext cx="1669621" cy="31020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Turn on oven</a:t>
            </a:r>
            <a:endParaRPr lang="en-SG" dirty="0">
              <a:latin typeface="Montserrat SemiBold" pitchFamily="2" charset="0"/>
            </a:endParaRPr>
          </a:p>
        </p:txBody>
      </p:sp>
      <p:sp>
        <p:nvSpPr>
          <p:cNvPr id="28" name="Rectangle 27">
            <a:extLst>
              <a:ext uri="{FF2B5EF4-FFF2-40B4-BE49-F238E27FC236}">
                <a16:creationId xmlns:a16="http://schemas.microsoft.com/office/drawing/2014/main" id="{86F155F7-5F67-9DC6-9015-572149D6C896}"/>
              </a:ext>
            </a:extLst>
          </p:cNvPr>
          <p:cNvSpPr/>
          <p:nvPr/>
        </p:nvSpPr>
        <p:spPr>
          <a:xfrm>
            <a:off x="6042855" y="1141543"/>
            <a:ext cx="1669620" cy="31020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Shop</a:t>
            </a:r>
            <a:endParaRPr lang="en-SG" dirty="0">
              <a:latin typeface="Montserrat SemiBold" pitchFamily="2" charset="0"/>
            </a:endParaRPr>
          </a:p>
        </p:txBody>
      </p:sp>
      <p:sp>
        <p:nvSpPr>
          <p:cNvPr id="29" name="Rectangle 28">
            <a:extLst>
              <a:ext uri="{FF2B5EF4-FFF2-40B4-BE49-F238E27FC236}">
                <a16:creationId xmlns:a16="http://schemas.microsoft.com/office/drawing/2014/main" id="{A6CA2787-D67A-AF88-383F-906C32A84254}"/>
              </a:ext>
            </a:extLst>
          </p:cNvPr>
          <p:cNvSpPr/>
          <p:nvPr/>
        </p:nvSpPr>
        <p:spPr>
          <a:xfrm>
            <a:off x="6034648" y="2291320"/>
            <a:ext cx="1686034" cy="4745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Measure flour/sugar</a:t>
            </a:r>
            <a:endParaRPr lang="en-SG" dirty="0">
              <a:latin typeface="Montserrat SemiBold" pitchFamily="2" charset="0"/>
            </a:endParaRPr>
          </a:p>
        </p:txBody>
      </p:sp>
      <p:sp>
        <p:nvSpPr>
          <p:cNvPr id="30" name="Rectangle 29">
            <a:extLst>
              <a:ext uri="{FF2B5EF4-FFF2-40B4-BE49-F238E27FC236}">
                <a16:creationId xmlns:a16="http://schemas.microsoft.com/office/drawing/2014/main" id="{93C59564-EDC8-3284-8272-1343D5C3A719}"/>
              </a:ext>
            </a:extLst>
          </p:cNvPr>
          <p:cNvSpPr/>
          <p:nvPr/>
        </p:nvSpPr>
        <p:spPr>
          <a:xfrm>
            <a:off x="2265752" y="3629464"/>
            <a:ext cx="1055078" cy="604911"/>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Set timer</a:t>
            </a:r>
            <a:endParaRPr lang="en-SG" dirty="0">
              <a:latin typeface="Montserrat SemiBold" pitchFamily="2" charset="0"/>
            </a:endParaRPr>
          </a:p>
        </p:txBody>
      </p:sp>
      <p:sp>
        <p:nvSpPr>
          <p:cNvPr id="31" name="Rectangle 30">
            <a:extLst>
              <a:ext uri="{FF2B5EF4-FFF2-40B4-BE49-F238E27FC236}">
                <a16:creationId xmlns:a16="http://schemas.microsoft.com/office/drawing/2014/main" id="{906D804F-0B8A-ECE9-37BA-32E9F5CFCBF4}"/>
              </a:ext>
            </a:extLst>
          </p:cNvPr>
          <p:cNvSpPr/>
          <p:nvPr/>
        </p:nvSpPr>
        <p:spPr>
          <a:xfrm>
            <a:off x="4120270" y="3791243"/>
            <a:ext cx="1055078" cy="7315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Take out cookies</a:t>
            </a:r>
            <a:endParaRPr lang="en-SG" dirty="0">
              <a:latin typeface="Montserrat SemiBold" pitchFamily="2" charset="0"/>
            </a:endParaRPr>
          </a:p>
        </p:txBody>
      </p:sp>
      <p:cxnSp>
        <p:nvCxnSpPr>
          <p:cNvPr id="55" name="Straight Arrow Connector 54">
            <a:extLst>
              <a:ext uri="{FF2B5EF4-FFF2-40B4-BE49-F238E27FC236}">
                <a16:creationId xmlns:a16="http://schemas.microsoft.com/office/drawing/2014/main" id="{1C81039C-D952-E00E-8A51-5C963B2C3118}"/>
              </a:ext>
            </a:extLst>
          </p:cNvPr>
          <p:cNvCxnSpPr>
            <a:cxnSpLocks/>
            <a:stCxn id="30" idx="3"/>
            <a:endCxn id="31" idx="1"/>
          </p:cNvCxnSpPr>
          <p:nvPr/>
        </p:nvCxnSpPr>
        <p:spPr>
          <a:xfrm>
            <a:off x="3320830" y="3931920"/>
            <a:ext cx="799440" cy="225083"/>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849547A-CBF7-F33B-B752-8832B7D44BB8}"/>
              </a:ext>
            </a:extLst>
          </p:cNvPr>
          <p:cNvSpPr txBox="1"/>
          <p:nvPr/>
        </p:nvSpPr>
        <p:spPr>
          <a:xfrm>
            <a:off x="433110" y="331386"/>
            <a:ext cx="4814138" cy="369332"/>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Find all nodes with no incoming edges</a:t>
            </a:r>
            <a:endParaRPr lang="en-SG" sz="1800" dirty="0">
              <a:solidFill>
                <a:schemeClr val="bg1"/>
              </a:solidFill>
              <a:latin typeface="Montserrat SemiBold" pitchFamily="2" charset="0"/>
            </a:endParaRPr>
          </a:p>
        </p:txBody>
      </p:sp>
    </p:spTree>
    <p:extLst>
      <p:ext uri="{BB962C8B-B14F-4D97-AF65-F5344CB8AC3E}">
        <p14:creationId xmlns:p14="http://schemas.microsoft.com/office/powerpoint/2010/main" val="17269303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D65863-C2E5-5133-349A-1D8694AE1C7A}"/>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16</a:t>
            </a:fld>
            <a:endParaRPr lang="en"/>
          </a:p>
        </p:txBody>
      </p:sp>
      <p:sp>
        <p:nvSpPr>
          <p:cNvPr id="23" name="Rectangle 22">
            <a:extLst>
              <a:ext uri="{FF2B5EF4-FFF2-40B4-BE49-F238E27FC236}">
                <a16:creationId xmlns:a16="http://schemas.microsoft.com/office/drawing/2014/main" id="{EC05AE5F-4E15-854B-5FAB-89F2B2C6E53E}"/>
              </a:ext>
            </a:extLst>
          </p:cNvPr>
          <p:cNvSpPr/>
          <p:nvPr/>
        </p:nvSpPr>
        <p:spPr>
          <a:xfrm>
            <a:off x="6042855" y="1883917"/>
            <a:ext cx="1669621" cy="34641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Beat eggs</a:t>
            </a:r>
            <a:endParaRPr lang="en-SG" dirty="0">
              <a:latin typeface="Montserrat SemiBold" pitchFamily="2" charset="0"/>
            </a:endParaRPr>
          </a:p>
        </p:txBody>
      </p:sp>
      <p:sp>
        <p:nvSpPr>
          <p:cNvPr id="24" name="Rectangle 23">
            <a:extLst>
              <a:ext uri="{FF2B5EF4-FFF2-40B4-BE49-F238E27FC236}">
                <a16:creationId xmlns:a16="http://schemas.microsoft.com/office/drawing/2014/main" id="{4331380D-B64F-94E5-8EEA-E0D0B43DABE2}"/>
              </a:ext>
            </a:extLst>
          </p:cNvPr>
          <p:cNvSpPr/>
          <p:nvPr/>
        </p:nvSpPr>
        <p:spPr>
          <a:xfrm>
            <a:off x="6034649" y="2834079"/>
            <a:ext cx="1686034" cy="47457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Mix flour/sugar and eggs</a:t>
            </a:r>
            <a:endParaRPr lang="en-SG" dirty="0">
              <a:latin typeface="Montserrat SemiBold" pitchFamily="2" charset="0"/>
            </a:endParaRPr>
          </a:p>
        </p:txBody>
      </p:sp>
      <p:sp>
        <p:nvSpPr>
          <p:cNvPr id="25" name="Rectangle 24">
            <a:extLst>
              <a:ext uri="{FF2B5EF4-FFF2-40B4-BE49-F238E27FC236}">
                <a16:creationId xmlns:a16="http://schemas.microsoft.com/office/drawing/2014/main" id="{B22D1769-B800-699F-DF52-073987DD8900}"/>
              </a:ext>
            </a:extLst>
          </p:cNvPr>
          <p:cNvSpPr/>
          <p:nvPr/>
        </p:nvSpPr>
        <p:spPr>
          <a:xfrm>
            <a:off x="6034648" y="3376838"/>
            <a:ext cx="1686034" cy="30245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Clean Kitchen</a:t>
            </a:r>
            <a:endParaRPr lang="en-SG" dirty="0">
              <a:latin typeface="Montserrat SemiBold" pitchFamily="2" charset="0"/>
            </a:endParaRPr>
          </a:p>
        </p:txBody>
      </p:sp>
      <p:sp>
        <p:nvSpPr>
          <p:cNvPr id="26" name="Rectangle 25">
            <a:extLst>
              <a:ext uri="{FF2B5EF4-FFF2-40B4-BE49-F238E27FC236}">
                <a16:creationId xmlns:a16="http://schemas.microsoft.com/office/drawing/2014/main" id="{4FC2F819-20C4-2FFC-6F0F-BC01DAB79BC9}"/>
              </a:ext>
            </a:extLst>
          </p:cNvPr>
          <p:cNvSpPr/>
          <p:nvPr/>
        </p:nvSpPr>
        <p:spPr>
          <a:xfrm>
            <a:off x="6026440" y="3742005"/>
            <a:ext cx="1694241" cy="30245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Cookies in oven</a:t>
            </a:r>
            <a:endParaRPr lang="en-SG" dirty="0">
              <a:latin typeface="Montserrat SemiBold" pitchFamily="2" charset="0"/>
            </a:endParaRPr>
          </a:p>
        </p:txBody>
      </p:sp>
      <p:sp>
        <p:nvSpPr>
          <p:cNvPr id="27" name="Rectangle 26">
            <a:extLst>
              <a:ext uri="{FF2B5EF4-FFF2-40B4-BE49-F238E27FC236}">
                <a16:creationId xmlns:a16="http://schemas.microsoft.com/office/drawing/2014/main" id="{018046F6-9BCE-76AA-C64A-B77C6DE016A8}"/>
              </a:ext>
            </a:extLst>
          </p:cNvPr>
          <p:cNvSpPr/>
          <p:nvPr/>
        </p:nvSpPr>
        <p:spPr>
          <a:xfrm>
            <a:off x="6042855" y="1512730"/>
            <a:ext cx="1669621" cy="31020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Turn on oven</a:t>
            </a:r>
            <a:endParaRPr lang="en-SG" dirty="0">
              <a:latin typeface="Montserrat SemiBold" pitchFamily="2" charset="0"/>
            </a:endParaRPr>
          </a:p>
        </p:txBody>
      </p:sp>
      <p:sp>
        <p:nvSpPr>
          <p:cNvPr id="28" name="Rectangle 27">
            <a:extLst>
              <a:ext uri="{FF2B5EF4-FFF2-40B4-BE49-F238E27FC236}">
                <a16:creationId xmlns:a16="http://schemas.microsoft.com/office/drawing/2014/main" id="{86F155F7-5F67-9DC6-9015-572149D6C896}"/>
              </a:ext>
            </a:extLst>
          </p:cNvPr>
          <p:cNvSpPr/>
          <p:nvPr/>
        </p:nvSpPr>
        <p:spPr>
          <a:xfrm>
            <a:off x="6042855" y="1141543"/>
            <a:ext cx="1669620" cy="31020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Shop</a:t>
            </a:r>
            <a:endParaRPr lang="en-SG" dirty="0">
              <a:latin typeface="Montserrat SemiBold" pitchFamily="2" charset="0"/>
            </a:endParaRPr>
          </a:p>
        </p:txBody>
      </p:sp>
      <p:sp>
        <p:nvSpPr>
          <p:cNvPr id="29" name="Rectangle 28">
            <a:extLst>
              <a:ext uri="{FF2B5EF4-FFF2-40B4-BE49-F238E27FC236}">
                <a16:creationId xmlns:a16="http://schemas.microsoft.com/office/drawing/2014/main" id="{A6CA2787-D67A-AF88-383F-906C32A84254}"/>
              </a:ext>
            </a:extLst>
          </p:cNvPr>
          <p:cNvSpPr/>
          <p:nvPr/>
        </p:nvSpPr>
        <p:spPr>
          <a:xfrm>
            <a:off x="6034648" y="2291320"/>
            <a:ext cx="1686034" cy="4745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Measure flour/sugar</a:t>
            </a:r>
            <a:endParaRPr lang="en-SG" dirty="0">
              <a:latin typeface="Montserrat SemiBold" pitchFamily="2" charset="0"/>
            </a:endParaRPr>
          </a:p>
        </p:txBody>
      </p:sp>
      <p:sp>
        <p:nvSpPr>
          <p:cNvPr id="30" name="Rectangle 29">
            <a:extLst>
              <a:ext uri="{FF2B5EF4-FFF2-40B4-BE49-F238E27FC236}">
                <a16:creationId xmlns:a16="http://schemas.microsoft.com/office/drawing/2014/main" id="{93C59564-EDC8-3284-8272-1343D5C3A719}"/>
              </a:ext>
            </a:extLst>
          </p:cNvPr>
          <p:cNvSpPr/>
          <p:nvPr/>
        </p:nvSpPr>
        <p:spPr>
          <a:xfrm>
            <a:off x="6026440" y="4107173"/>
            <a:ext cx="1686035" cy="302457"/>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Set timer</a:t>
            </a:r>
            <a:endParaRPr lang="en-SG" dirty="0">
              <a:latin typeface="Montserrat SemiBold" pitchFamily="2" charset="0"/>
            </a:endParaRPr>
          </a:p>
        </p:txBody>
      </p:sp>
      <p:sp>
        <p:nvSpPr>
          <p:cNvPr id="31" name="Rectangle 30">
            <a:extLst>
              <a:ext uri="{FF2B5EF4-FFF2-40B4-BE49-F238E27FC236}">
                <a16:creationId xmlns:a16="http://schemas.microsoft.com/office/drawing/2014/main" id="{906D804F-0B8A-ECE9-37BA-32E9F5CFCBF4}"/>
              </a:ext>
            </a:extLst>
          </p:cNvPr>
          <p:cNvSpPr/>
          <p:nvPr/>
        </p:nvSpPr>
        <p:spPr>
          <a:xfrm>
            <a:off x="4120270" y="3791243"/>
            <a:ext cx="1055078" cy="7315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Take out cookies</a:t>
            </a:r>
            <a:endParaRPr lang="en-SG" dirty="0">
              <a:latin typeface="Montserrat SemiBold" pitchFamily="2" charset="0"/>
            </a:endParaRPr>
          </a:p>
        </p:txBody>
      </p:sp>
      <p:sp>
        <p:nvSpPr>
          <p:cNvPr id="3" name="TextBox 2">
            <a:extLst>
              <a:ext uri="{FF2B5EF4-FFF2-40B4-BE49-F238E27FC236}">
                <a16:creationId xmlns:a16="http://schemas.microsoft.com/office/drawing/2014/main" id="{B711A49E-9453-7783-4EF3-B1F113945BDD}"/>
              </a:ext>
            </a:extLst>
          </p:cNvPr>
          <p:cNvSpPr txBox="1"/>
          <p:nvPr/>
        </p:nvSpPr>
        <p:spPr>
          <a:xfrm>
            <a:off x="433110" y="331386"/>
            <a:ext cx="7287572" cy="646331"/>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Add to Topological Order, Remove edges adjacent to nodes</a:t>
            </a:r>
          </a:p>
          <a:p>
            <a:r>
              <a:rPr lang="en-US" sz="1800" dirty="0">
                <a:solidFill>
                  <a:schemeClr val="bg1"/>
                </a:solidFill>
                <a:latin typeface="Montserrat SemiBold" pitchFamily="2" charset="0"/>
              </a:rPr>
              <a:t>Remove nodes from the graph</a:t>
            </a:r>
            <a:endParaRPr lang="en-SG" sz="1800" dirty="0">
              <a:solidFill>
                <a:schemeClr val="bg1"/>
              </a:solidFill>
              <a:latin typeface="Montserrat SemiBold" pitchFamily="2" charset="0"/>
            </a:endParaRPr>
          </a:p>
        </p:txBody>
      </p:sp>
    </p:spTree>
    <p:extLst>
      <p:ext uri="{BB962C8B-B14F-4D97-AF65-F5344CB8AC3E}">
        <p14:creationId xmlns:p14="http://schemas.microsoft.com/office/powerpoint/2010/main" val="9113796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D65863-C2E5-5133-349A-1D8694AE1C7A}"/>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17</a:t>
            </a:fld>
            <a:endParaRPr lang="en"/>
          </a:p>
        </p:txBody>
      </p:sp>
      <p:sp>
        <p:nvSpPr>
          <p:cNvPr id="23" name="Rectangle 22">
            <a:extLst>
              <a:ext uri="{FF2B5EF4-FFF2-40B4-BE49-F238E27FC236}">
                <a16:creationId xmlns:a16="http://schemas.microsoft.com/office/drawing/2014/main" id="{EC05AE5F-4E15-854B-5FAB-89F2B2C6E53E}"/>
              </a:ext>
            </a:extLst>
          </p:cNvPr>
          <p:cNvSpPr/>
          <p:nvPr/>
        </p:nvSpPr>
        <p:spPr>
          <a:xfrm>
            <a:off x="6042855" y="1883917"/>
            <a:ext cx="1669621" cy="34641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Beat eggs</a:t>
            </a:r>
            <a:endParaRPr lang="en-SG" dirty="0">
              <a:latin typeface="Montserrat SemiBold" pitchFamily="2" charset="0"/>
            </a:endParaRPr>
          </a:p>
        </p:txBody>
      </p:sp>
      <p:sp>
        <p:nvSpPr>
          <p:cNvPr id="24" name="Rectangle 23">
            <a:extLst>
              <a:ext uri="{FF2B5EF4-FFF2-40B4-BE49-F238E27FC236}">
                <a16:creationId xmlns:a16="http://schemas.microsoft.com/office/drawing/2014/main" id="{4331380D-B64F-94E5-8EEA-E0D0B43DABE2}"/>
              </a:ext>
            </a:extLst>
          </p:cNvPr>
          <p:cNvSpPr/>
          <p:nvPr/>
        </p:nvSpPr>
        <p:spPr>
          <a:xfrm>
            <a:off x="6034649" y="2834079"/>
            <a:ext cx="1686034" cy="47457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Mix flour/sugar and eggs</a:t>
            </a:r>
            <a:endParaRPr lang="en-SG" dirty="0">
              <a:latin typeface="Montserrat SemiBold" pitchFamily="2" charset="0"/>
            </a:endParaRPr>
          </a:p>
        </p:txBody>
      </p:sp>
      <p:sp>
        <p:nvSpPr>
          <p:cNvPr id="25" name="Rectangle 24">
            <a:extLst>
              <a:ext uri="{FF2B5EF4-FFF2-40B4-BE49-F238E27FC236}">
                <a16:creationId xmlns:a16="http://schemas.microsoft.com/office/drawing/2014/main" id="{B22D1769-B800-699F-DF52-073987DD8900}"/>
              </a:ext>
            </a:extLst>
          </p:cNvPr>
          <p:cNvSpPr/>
          <p:nvPr/>
        </p:nvSpPr>
        <p:spPr>
          <a:xfrm>
            <a:off x="6034648" y="3376838"/>
            <a:ext cx="1686034" cy="30245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Clean Kitchen</a:t>
            </a:r>
            <a:endParaRPr lang="en-SG" dirty="0">
              <a:latin typeface="Montserrat SemiBold" pitchFamily="2" charset="0"/>
            </a:endParaRPr>
          </a:p>
        </p:txBody>
      </p:sp>
      <p:sp>
        <p:nvSpPr>
          <p:cNvPr id="26" name="Rectangle 25">
            <a:extLst>
              <a:ext uri="{FF2B5EF4-FFF2-40B4-BE49-F238E27FC236}">
                <a16:creationId xmlns:a16="http://schemas.microsoft.com/office/drawing/2014/main" id="{4FC2F819-20C4-2FFC-6F0F-BC01DAB79BC9}"/>
              </a:ext>
            </a:extLst>
          </p:cNvPr>
          <p:cNvSpPr/>
          <p:nvPr/>
        </p:nvSpPr>
        <p:spPr>
          <a:xfrm>
            <a:off x="6026440" y="3742005"/>
            <a:ext cx="1694241" cy="30245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Cookies in oven</a:t>
            </a:r>
            <a:endParaRPr lang="en-SG" dirty="0">
              <a:latin typeface="Montserrat SemiBold" pitchFamily="2" charset="0"/>
            </a:endParaRPr>
          </a:p>
        </p:txBody>
      </p:sp>
      <p:sp>
        <p:nvSpPr>
          <p:cNvPr id="27" name="Rectangle 26">
            <a:extLst>
              <a:ext uri="{FF2B5EF4-FFF2-40B4-BE49-F238E27FC236}">
                <a16:creationId xmlns:a16="http://schemas.microsoft.com/office/drawing/2014/main" id="{018046F6-9BCE-76AA-C64A-B77C6DE016A8}"/>
              </a:ext>
            </a:extLst>
          </p:cNvPr>
          <p:cNvSpPr/>
          <p:nvPr/>
        </p:nvSpPr>
        <p:spPr>
          <a:xfrm>
            <a:off x="6042855" y="1512730"/>
            <a:ext cx="1669621" cy="31020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Turn on oven</a:t>
            </a:r>
            <a:endParaRPr lang="en-SG" dirty="0">
              <a:latin typeface="Montserrat SemiBold" pitchFamily="2" charset="0"/>
            </a:endParaRPr>
          </a:p>
        </p:txBody>
      </p:sp>
      <p:sp>
        <p:nvSpPr>
          <p:cNvPr id="28" name="Rectangle 27">
            <a:extLst>
              <a:ext uri="{FF2B5EF4-FFF2-40B4-BE49-F238E27FC236}">
                <a16:creationId xmlns:a16="http://schemas.microsoft.com/office/drawing/2014/main" id="{86F155F7-5F67-9DC6-9015-572149D6C896}"/>
              </a:ext>
            </a:extLst>
          </p:cNvPr>
          <p:cNvSpPr/>
          <p:nvPr/>
        </p:nvSpPr>
        <p:spPr>
          <a:xfrm>
            <a:off x="6042855" y="1141543"/>
            <a:ext cx="1669620" cy="31020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Shop</a:t>
            </a:r>
            <a:endParaRPr lang="en-SG" dirty="0">
              <a:latin typeface="Montserrat SemiBold" pitchFamily="2" charset="0"/>
            </a:endParaRPr>
          </a:p>
        </p:txBody>
      </p:sp>
      <p:sp>
        <p:nvSpPr>
          <p:cNvPr id="29" name="Rectangle 28">
            <a:extLst>
              <a:ext uri="{FF2B5EF4-FFF2-40B4-BE49-F238E27FC236}">
                <a16:creationId xmlns:a16="http://schemas.microsoft.com/office/drawing/2014/main" id="{A6CA2787-D67A-AF88-383F-906C32A84254}"/>
              </a:ext>
            </a:extLst>
          </p:cNvPr>
          <p:cNvSpPr/>
          <p:nvPr/>
        </p:nvSpPr>
        <p:spPr>
          <a:xfrm>
            <a:off x="6034648" y="2291320"/>
            <a:ext cx="1686034" cy="4745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Measure flour/sugar</a:t>
            </a:r>
            <a:endParaRPr lang="en-SG" dirty="0">
              <a:latin typeface="Montserrat SemiBold" pitchFamily="2" charset="0"/>
            </a:endParaRPr>
          </a:p>
        </p:txBody>
      </p:sp>
      <p:sp>
        <p:nvSpPr>
          <p:cNvPr id="30" name="Rectangle 29">
            <a:extLst>
              <a:ext uri="{FF2B5EF4-FFF2-40B4-BE49-F238E27FC236}">
                <a16:creationId xmlns:a16="http://schemas.microsoft.com/office/drawing/2014/main" id="{93C59564-EDC8-3284-8272-1343D5C3A719}"/>
              </a:ext>
            </a:extLst>
          </p:cNvPr>
          <p:cNvSpPr/>
          <p:nvPr/>
        </p:nvSpPr>
        <p:spPr>
          <a:xfrm>
            <a:off x="6026440" y="4107173"/>
            <a:ext cx="1686035" cy="30245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Set timer</a:t>
            </a:r>
            <a:endParaRPr lang="en-SG" dirty="0">
              <a:latin typeface="Montserrat SemiBold" pitchFamily="2" charset="0"/>
            </a:endParaRPr>
          </a:p>
        </p:txBody>
      </p:sp>
      <p:sp>
        <p:nvSpPr>
          <p:cNvPr id="31" name="Rectangle 30">
            <a:extLst>
              <a:ext uri="{FF2B5EF4-FFF2-40B4-BE49-F238E27FC236}">
                <a16:creationId xmlns:a16="http://schemas.microsoft.com/office/drawing/2014/main" id="{906D804F-0B8A-ECE9-37BA-32E9F5CFCBF4}"/>
              </a:ext>
            </a:extLst>
          </p:cNvPr>
          <p:cNvSpPr/>
          <p:nvPr/>
        </p:nvSpPr>
        <p:spPr>
          <a:xfrm>
            <a:off x="4120270" y="3791243"/>
            <a:ext cx="1055078" cy="731520"/>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Take out cookies</a:t>
            </a:r>
            <a:endParaRPr lang="en-SG" dirty="0">
              <a:latin typeface="Montserrat SemiBold" pitchFamily="2" charset="0"/>
            </a:endParaRPr>
          </a:p>
        </p:txBody>
      </p:sp>
      <p:sp>
        <p:nvSpPr>
          <p:cNvPr id="4" name="TextBox 3">
            <a:extLst>
              <a:ext uri="{FF2B5EF4-FFF2-40B4-BE49-F238E27FC236}">
                <a16:creationId xmlns:a16="http://schemas.microsoft.com/office/drawing/2014/main" id="{7101BEA6-AD13-B452-28D9-601B3E683552}"/>
              </a:ext>
            </a:extLst>
          </p:cNvPr>
          <p:cNvSpPr txBox="1"/>
          <p:nvPr/>
        </p:nvSpPr>
        <p:spPr>
          <a:xfrm>
            <a:off x="433110" y="331386"/>
            <a:ext cx="4814138" cy="369332"/>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Find all nodes with no incoming edges</a:t>
            </a:r>
            <a:endParaRPr lang="en-SG" sz="1800" dirty="0">
              <a:solidFill>
                <a:schemeClr val="bg1"/>
              </a:solidFill>
              <a:latin typeface="Montserrat SemiBold" pitchFamily="2" charset="0"/>
            </a:endParaRPr>
          </a:p>
        </p:txBody>
      </p:sp>
    </p:spTree>
    <p:extLst>
      <p:ext uri="{BB962C8B-B14F-4D97-AF65-F5344CB8AC3E}">
        <p14:creationId xmlns:p14="http://schemas.microsoft.com/office/powerpoint/2010/main" val="18103968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D65863-C2E5-5133-349A-1D8694AE1C7A}"/>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18</a:t>
            </a:fld>
            <a:endParaRPr lang="en"/>
          </a:p>
        </p:txBody>
      </p:sp>
      <p:sp>
        <p:nvSpPr>
          <p:cNvPr id="23" name="Rectangle 22">
            <a:extLst>
              <a:ext uri="{FF2B5EF4-FFF2-40B4-BE49-F238E27FC236}">
                <a16:creationId xmlns:a16="http://schemas.microsoft.com/office/drawing/2014/main" id="{EC05AE5F-4E15-854B-5FAB-89F2B2C6E53E}"/>
              </a:ext>
            </a:extLst>
          </p:cNvPr>
          <p:cNvSpPr/>
          <p:nvPr/>
        </p:nvSpPr>
        <p:spPr>
          <a:xfrm>
            <a:off x="4588415" y="1722608"/>
            <a:ext cx="1669621" cy="34641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Beat eggs</a:t>
            </a:r>
            <a:endParaRPr lang="en-SG" dirty="0">
              <a:latin typeface="Montserrat SemiBold" pitchFamily="2" charset="0"/>
            </a:endParaRPr>
          </a:p>
        </p:txBody>
      </p:sp>
      <p:sp>
        <p:nvSpPr>
          <p:cNvPr id="24" name="Rectangle 23">
            <a:extLst>
              <a:ext uri="{FF2B5EF4-FFF2-40B4-BE49-F238E27FC236}">
                <a16:creationId xmlns:a16="http://schemas.microsoft.com/office/drawing/2014/main" id="{4331380D-B64F-94E5-8EEA-E0D0B43DABE2}"/>
              </a:ext>
            </a:extLst>
          </p:cNvPr>
          <p:cNvSpPr/>
          <p:nvPr/>
        </p:nvSpPr>
        <p:spPr>
          <a:xfrm>
            <a:off x="4580209" y="2672770"/>
            <a:ext cx="1686034" cy="47457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Mix flour/sugar and eggs</a:t>
            </a:r>
            <a:endParaRPr lang="en-SG" dirty="0">
              <a:latin typeface="Montserrat SemiBold" pitchFamily="2" charset="0"/>
            </a:endParaRPr>
          </a:p>
        </p:txBody>
      </p:sp>
      <p:sp>
        <p:nvSpPr>
          <p:cNvPr id="25" name="Rectangle 24">
            <a:extLst>
              <a:ext uri="{FF2B5EF4-FFF2-40B4-BE49-F238E27FC236}">
                <a16:creationId xmlns:a16="http://schemas.microsoft.com/office/drawing/2014/main" id="{B22D1769-B800-699F-DF52-073987DD8900}"/>
              </a:ext>
            </a:extLst>
          </p:cNvPr>
          <p:cNvSpPr/>
          <p:nvPr/>
        </p:nvSpPr>
        <p:spPr>
          <a:xfrm>
            <a:off x="4580208" y="3215529"/>
            <a:ext cx="1686034" cy="30245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Clean Kitchen</a:t>
            </a:r>
            <a:endParaRPr lang="en-SG" dirty="0">
              <a:latin typeface="Montserrat SemiBold" pitchFamily="2" charset="0"/>
            </a:endParaRPr>
          </a:p>
        </p:txBody>
      </p:sp>
      <p:sp>
        <p:nvSpPr>
          <p:cNvPr id="26" name="Rectangle 25">
            <a:extLst>
              <a:ext uri="{FF2B5EF4-FFF2-40B4-BE49-F238E27FC236}">
                <a16:creationId xmlns:a16="http://schemas.microsoft.com/office/drawing/2014/main" id="{4FC2F819-20C4-2FFC-6F0F-BC01DAB79BC9}"/>
              </a:ext>
            </a:extLst>
          </p:cNvPr>
          <p:cNvSpPr/>
          <p:nvPr/>
        </p:nvSpPr>
        <p:spPr>
          <a:xfrm>
            <a:off x="4572000" y="3580696"/>
            <a:ext cx="1694241" cy="30245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Cookies in oven</a:t>
            </a:r>
            <a:endParaRPr lang="en-SG" dirty="0">
              <a:latin typeface="Montserrat SemiBold" pitchFamily="2" charset="0"/>
            </a:endParaRPr>
          </a:p>
        </p:txBody>
      </p:sp>
      <p:sp>
        <p:nvSpPr>
          <p:cNvPr id="27" name="Rectangle 26">
            <a:extLst>
              <a:ext uri="{FF2B5EF4-FFF2-40B4-BE49-F238E27FC236}">
                <a16:creationId xmlns:a16="http://schemas.microsoft.com/office/drawing/2014/main" id="{018046F6-9BCE-76AA-C64A-B77C6DE016A8}"/>
              </a:ext>
            </a:extLst>
          </p:cNvPr>
          <p:cNvSpPr/>
          <p:nvPr/>
        </p:nvSpPr>
        <p:spPr>
          <a:xfrm>
            <a:off x="4588415" y="1351421"/>
            <a:ext cx="1669621" cy="31020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Turn on oven</a:t>
            </a:r>
            <a:endParaRPr lang="en-SG" dirty="0">
              <a:latin typeface="Montserrat SemiBold" pitchFamily="2" charset="0"/>
            </a:endParaRPr>
          </a:p>
        </p:txBody>
      </p:sp>
      <p:sp>
        <p:nvSpPr>
          <p:cNvPr id="28" name="Rectangle 27">
            <a:extLst>
              <a:ext uri="{FF2B5EF4-FFF2-40B4-BE49-F238E27FC236}">
                <a16:creationId xmlns:a16="http://schemas.microsoft.com/office/drawing/2014/main" id="{86F155F7-5F67-9DC6-9015-572149D6C896}"/>
              </a:ext>
            </a:extLst>
          </p:cNvPr>
          <p:cNvSpPr/>
          <p:nvPr/>
        </p:nvSpPr>
        <p:spPr>
          <a:xfrm>
            <a:off x="4588415" y="980234"/>
            <a:ext cx="1669620" cy="31020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Shop</a:t>
            </a:r>
            <a:endParaRPr lang="en-SG" dirty="0">
              <a:latin typeface="Montserrat SemiBold" pitchFamily="2" charset="0"/>
            </a:endParaRPr>
          </a:p>
        </p:txBody>
      </p:sp>
      <p:sp>
        <p:nvSpPr>
          <p:cNvPr id="29" name="Rectangle 28">
            <a:extLst>
              <a:ext uri="{FF2B5EF4-FFF2-40B4-BE49-F238E27FC236}">
                <a16:creationId xmlns:a16="http://schemas.microsoft.com/office/drawing/2014/main" id="{A6CA2787-D67A-AF88-383F-906C32A84254}"/>
              </a:ext>
            </a:extLst>
          </p:cNvPr>
          <p:cNvSpPr/>
          <p:nvPr/>
        </p:nvSpPr>
        <p:spPr>
          <a:xfrm>
            <a:off x="4580208" y="2130011"/>
            <a:ext cx="1686034" cy="4745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Measure flour/sugar</a:t>
            </a:r>
            <a:endParaRPr lang="en-SG" dirty="0">
              <a:latin typeface="Montserrat SemiBold" pitchFamily="2" charset="0"/>
            </a:endParaRPr>
          </a:p>
        </p:txBody>
      </p:sp>
      <p:sp>
        <p:nvSpPr>
          <p:cNvPr id="30" name="Rectangle 29">
            <a:extLst>
              <a:ext uri="{FF2B5EF4-FFF2-40B4-BE49-F238E27FC236}">
                <a16:creationId xmlns:a16="http://schemas.microsoft.com/office/drawing/2014/main" id="{93C59564-EDC8-3284-8272-1343D5C3A719}"/>
              </a:ext>
            </a:extLst>
          </p:cNvPr>
          <p:cNvSpPr/>
          <p:nvPr/>
        </p:nvSpPr>
        <p:spPr>
          <a:xfrm>
            <a:off x="4572000" y="3945864"/>
            <a:ext cx="1686035" cy="30245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Set timer</a:t>
            </a:r>
            <a:endParaRPr lang="en-SG" dirty="0">
              <a:latin typeface="Montserrat SemiBold" pitchFamily="2" charset="0"/>
            </a:endParaRPr>
          </a:p>
        </p:txBody>
      </p:sp>
      <p:sp>
        <p:nvSpPr>
          <p:cNvPr id="31" name="Rectangle 30">
            <a:extLst>
              <a:ext uri="{FF2B5EF4-FFF2-40B4-BE49-F238E27FC236}">
                <a16:creationId xmlns:a16="http://schemas.microsoft.com/office/drawing/2014/main" id="{906D804F-0B8A-ECE9-37BA-32E9F5CFCBF4}"/>
              </a:ext>
            </a:extLst>
          </p:cNvPr>
          <p:cNvSpPr/>
          <p:nvPr/>
        </p:nvSpPr>
        <p:spPr>
          <a:xfrm>
            <a:off x="4572000" y="4294633"/>
            <a:ext cx="1694241" cy="51748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Take out cookies</a:t>
            </a:r>
            <a:endParaRPr lang="en-SG" dirty="0">
              <a:latin typeface="Montserrat SemiBold" pitchFamily="2" charset="0"/>
            </a:endParaRPr>
          </a:p>
        </p:txBody>
      </p:sp>
      <p:sp>
        <p:nvSpPr>
          <p:cNvPr id="6" name="TextBox 5">
            <a:extLst>
              <a:ext uri="{FF2B5EF4-FFF2-40B4-BE49-F238E27FC236}">
                <a16:creationId xmlns:a16="http://schemas.microsoft.com/office/drawing/2014/main" id="{485D9DCA-755C-DFB5-A5F8-9CA0E938BC59}"/>
              </a:ext>
            </a:extLst>
          </p:cNvPr>
          <p:cNvSpPr txBox="1"/>
          <p:nvPr/>
        </p:nvSpPr>
        <p:spPr>
          <a:xfrm>
            <a:off x="433110" y="331386"/>
            <a:ext cx="7287572" cy="646331"/>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Add to Topological Order, Remove edges adjacent to nodes</a:t>
            </a:r>
          </a:p>
          <a:p>
            <a:r>
              <a:rPr lang="en-US" sz="1800" dirty="0">
                <a:solidFill>
                  <a:schemeClr val="bg1"/>
                </a:solidFill>
                <a:latin typeface="Montserrat SemiBold" pitchFamily="2" charset="0"/>
              </a:rPr>
              <a:t>Remove nodes from the graph</a:t>
            </a:r>
            <a:endParaRPr lang="en-SG" sz="1800" dirty="0">
              <a:solidFill>
                <a:schemeClr val="bg1"/>
              </a:solidFill>
              <a:latin typeface="Montserrat SemiBold" pitchFamily="2" charset="0"/>
            </a:endParaRPr>
          </a:p>
        </p:txBody>
      </p:sp>
    </p:spTree>
    <p:extLst>
      <p:ext uri="{BB962C8B-B14F-4D97-AF65-F5344CB8AC3E}">
        <p14:creationId xmlns:p14="http://schemas.microsoft.com/office/powerpoint/2010/main" val="13570322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19</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Kahn’s Algorithm</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76950"/>
            <a:ext cx="680694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What kind of data structure can we use to help us decide which node to remove next? </a:t>
            </a:r>
          </a:p>
          <a:p>
            <a:endParaRPr lang="en-US" sz="1000" dirty="0">
              <a:latin typeface="Montserrat SemiBold" pitchFamily="2" charset="0"/>
            </a:endParaRPr>
          </a:p>
          <a:p>
            <a:r>
              <a:rPr lang="en-US" sz="1800" dirty="0">
                <a:latin typeface="Montserrat SemiBold" pitchFamily="2" charset="0"/>
              </a:rPr>
              <a:t>What would the time complexity be?</a:t>
            </a:r>
          </a:p>
        </p:txBody>
      </p:sp>
      <p:sp>
        <p:nvSpPr>
          <p:cNvPr id="2" name="TextBox 1">
            <a:extLst>
              <a:ext uri="{FF2B5EF4-FFF2-40B4-BE49-F238E27FC236}">
                <a16:creationId xmlns:a16="http://schemas.microsoft.com/office/drawing/2014/main" id="{B523AE55-482C-3A94-BD72-236C7B26FC5F}"/>
              </a:ext>
            </a:extLst>
          </p:cNvPr>
          <p:cNvSpPr txBox="1"/>
          <p:nvPr/>
        </p:nvSpPr>
        <p:spPr>
          <a:xfrm rot="233921">
            <a:off x="2381445" y="3202395"/>
            <a:ext cx="4378412" cy="400110"/>
          </a:xfrm>
          <a:prstGeom prst="rect">
            <a:avLst/>
          </a:prstGeom>
          <a:solidFill>
            <a:schemeClr val="accent3"/>
          </a:solidFill>
        </p:spPr>
        <p:txBody>
          <a:bodyPr wrap="square" rtlCol="0">
            <a:spAutoFit/>
          </a:bodyPr>
          <a:lstStyle/>
          <a:p>
            <a:pPr algn="ctr"/>
            <a:r>
              <a:rPr lang="en-US" sz="2000" dirty="0">
                <a:solidFill>
                  <a:schemeClr val="tx1"/>
                </a:solidFill>
                <a:latin typeface="Montserrat ExtraBold" pitchFamily="2" charset="0"/>
              </a:rPr>
              <a:t>To be continued…?</a:t>
            </a:r>
            <a:endParaRPr lang="en-SG" sz="2000" dirty="0">
              <a:solidFill>
                <a:schemeClr val="tx1"/>
              </a:solidFill>
              <a:latin typeface="Montserrat ExtraBold" pitchFamily="2" charset="0"/>
            </a:endParaRPr>
          </a:p>
        </p:txBody>
      </p:sp>
    </p:spTree>
    <p:extLst>
      <p:ext uri="{BB962C8B-B14F-4D97-AF65-F5344CB8AC3E}">
        <p14:creationId xmlns:p14="http://schemas.microsoft.com/office/powerpoint/2010/main" val="273764483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9" name="Google Shape;379;p39"/>
          <p:cNvSpPr txBox="1">
            <a:spLocks noGrp="1"/>
          </p:cNvSpPr>
          <p:nvPr>
            <p:ph type="title"/>
          </p:nvPr>
        </p:nvSpPr>
        <p:spPr>
          <a:xfrm>
            <a:off x="1544026" y="1762715"/>
            <a:ext cx="6055398" cy="9153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solidFill>
                  <a:schemeClr val="lt1"/>
                </a:solidFill>
              </a:rPr>
              <a:t>Check In</a:t>
            </a:r>
            <a:endParaRPr sz="4800" dirty="0">
              <a:solidFill>
                <a:schemeClr val="lt1"/>
              </a:solidFill>
            </a:endParaRPr>
          </a:p>
        </p:txBody>
      </p:sp>
      <p:sp>
        <p:nvSpPr>
          <p:cNvPr id="380" name="Google Shape;380;p39"/>
          <p:cNvSpPr txBox="1">
            <a:spLocks noGrp="1"/>
          </p:cNvSpPr>
          <p:nvPr>
            <p:ph type="subTitle" idx="1"/>
          </p:nvPr>
        </p:nvSpPr>
        <p:spPr>
          <a:xfrm>
            <a:off x="1928225" y="2804815"/>
            <a:ext cx="5286999" cy="4700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i="1" dirty="0"/>
              <a:t>PS7</a:t>
            </a:r>
            <a:endParaRPr sz="2000" i="1" dirty="0"/>
          </a:p>
        </p:txBody>
      </p:sp>
      <p:sp>
        <p:nvSpPr>
          <p:cNvPr id="382" name="Google Shape;382;p39"/>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2409068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9" name="Google Shape;379;p39"/>
          <p:cNvSpPr txBox="1">
            <a:spLocks noGrp="1"/>
          </p:cNvSpPr>
          <p:nvPr>
            <p:ph type="title"/>
          </p:nvPr>
        </p:nvSpPr>
        <p:spPr>
          <a:xfrm>
            <a:off x="1544026" y="1762715"/>
            <a:ext cx="6055398" cy="9153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solidFill>
                  <a:schemeClr val="lt1"/>
                </a:solidFill>
              </a:rPr>
              <a:t>Tutorial Problems</a:t>
            </a:r>
            <a:endParaRPr sz="4800" dirty="0">
              <a:solidFill>
                <a:schemeClr val="lt1"/>
              </a:solidFill>
            </a:endParaRPr>
          </a:p>
        </p:txBody>
      </p:sp>
      <p:sp>
        <p:nvSpPr>
          <p:cNvPr id="380" name="Google Shape;380;p39"/>
          <p:cNvSpPr txBox="1">
            <a:spLocks noGrp="1"/>
          </p:cNvSpPr>
          <p:nvPr>
            <p:ph type="subTitle" idx="1"/>
          </p:nvPr>
        </p:nvSpPr>
        <p:spPr>
          <a:xfrm>
            <a:off x="1928225" y="2804815"/>
            <a:ext cx="5286999" cy="4700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sz="2000" i="1" dirty="0"/>
              <a:t>SSSP, Dijkstra, DAGs, oh my!</a:t>
            </a:r>
            <a:endParaRPr sz="2000" i="1" dirty="0"/>
          </a:p>
        </p:txBody>
      </p:sp>
      <p:sp>
        <p:nvSpPr>
          <p:cNvPr id="382" name="Google Shape;382;p39"/>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40561138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21</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1a. Mel’s Pizzeria</a:t>
            </a:r>
            <a:endParaRPr dirty="0"/>
          </a:p>
        </p:txBody>
      </p:sp>
      <p:sp>
        <p:nvSpPr>
          <p:cNvPr id="2" name="Google Shape;336;p36">
            <a:extLst>
              <a:ext uri="{FF2B5EF4-FFF2-40B4-BE49-F238E27FC236}">
                <a16:creationId xmlns:a16="http://schemas.microsoft.com/office/drawing/2014/main" id="{3419110E-61CD-63DD-1E2E-F9CFC5CA8922}"/>
              </a:ext>
            </a:extLst>
          </p:cNvPr>
          <p:cNvSpPr txBox="1">
            <a:spLocks/>
          </p:cNvSpPr>
          <p:nvPr/>
        </p:nvSpPr>
        <p:spPr>
          <a:xfrm>
            <a:off x="714000" y="1257850"/>
            <a:ext cx="7591800" cy="32373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Welcome to Mel’s Pizzeria! We’re given an undirected graph that represents the locations we have to deliver to, alongside a source node s and destination node t that represents our home. We want to deliver pizzas to places that we pass by on the way to home. But, with every edge e that we take, there’s a probability that we will get a fraction of our pizzas stolen! We want to </a:t>
            </a:r>
            <a:r>
              <a:rPr lang="en-US" sz="1800" dirty="0" err="1">
                <a:latin typeface="Montserrat SemiBold" pitchFamily="2" charset="0"/>
              </a:rPr>
              <a:t>maximise</a:t>
            </a:r>
            <a:r>
              <a:rPr lang="en-US" sz="1800" dirty="0">
                <a:latin typeface="Montserrat SemiBold" pitchFamily="2" charset="0"/>
              </a:rPr>
              <a:t> the amount of pizza we have left.</a:t>
            </a:r>
            <a:br>
              <a:rPr lang="en-US" sz="1800" dirty="0">
                <a:latin typeface="Montserrat SemiBold" pitchFamily="2" charset="0"/>
              </a:rPr>
            </a:br>
            <a:r>
              <a:rPr lang="en-US" sz="1800" dirty="0">
                <a:latin typeface="Montserrat SemiBold" pitchFamily="2" charset="0"/>
              </a:rPr>
              <a:t> </a:t>
            </a:r>
          </a:p>
          <a:p>
            <a:r>
              <a:rPr lang="en-US" sz="1800" dirty="0">
                <a:latin typeface="Montserrat SemiBold" pitchFamily="2" charset="0"/>
              </a:rPr>
              <a:t>Design and analyze an algorithm to determine the path from a given start vertex s to a given target vertex t that </a:t>
            </a:r>
            <a:r>
              <a:rPr lang="en-US" sz="1800" dirty="0" err="1">
                <a:latin typeface="Montserrat SemiBold" pitchFamily="2" charset="0"/>
              </a:rPr>
              <a:t>maximises</a:t>
            </a:r>
            <a:r>
              <a:rPr lang="en-US" sz="1800" dirty="0">
                <a:latin typeface="Montserrat SemiBold" pitchFamily="2" charset="0"/>
              </a:rPr>
              <a:t> the fraction of pizza left. We want to run Dijkstra’s, so how do we modify it?</a:t>
            </a:r>
          </a:p>
        </p:txBody>
      </p:sp>
    </p:spTree>
    <p:extLst>
      <p:ext uri="{BB962C8B-B14F-4D97-AF65-F5344CB8AC3E}">
        <p14:creationId xmlns:p14="http://schemas.microsoft.com/office/powerpoint/2010/main" val="71570526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22</a:t>
            </a:fld>
            <a:endParaRPr/>
          </a:p>
        </p:txBody>
      </p:sp>
      <p:sp>
        <p:nvSpPr>
          <p:cNvPr id="3" name="Oval 2">
            <a:extLst>
              <a:ext uri="{FF2B5EF4-FFF2-40B4-BE49-F238E27FC236}">
                <a16:creationId xmlns:a16="http://schemas.microsoft.com/office/drawing/2014/main" id="{DB5D7484-B319-EEAE-587B-18A457B70077}"/>
              </a:ext>
            </a:extLst>
          </p:cNvPr>
          <p:cNvSpPr/>
          <p:nvPr/>
        </p:nvSpPr>
        <p:spPr>
          <a:xfrm>
            <a:off x="1809671" y="3411125"/>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A</a:t>
            </a:r>
          </a:p>
        </p:txBody>
      </p:sp>
      <p:cxnSp>
        <p:nvCxnSpPr>
          <p:cNvPr id="4" name="Straight Connector 3">
            <a:extLst>
              <a:ext uri="{FF2B5EF4-FFF2-40B4-BE49-F238E27FC236}">
                <a16:creationId xmlns:a16="http://schemas.microsoft.com/office/drawing/2014/main" id="{D4549069-4039-68B9-7901-4882D1FFD7DC}"/>
              </a:ext>
            </a:extLst>
          </p:cNvPr>
          <p:cNvCxnSpPr>
            <a:cxnSpLocks/>
            <a:stCxn id="3" idx="7"/>
            <a:endCxn id="5" idx="3"/>
          </p:cNvCxnSpPr>
          <p:nvPr/>
        </p:nvCxnSpPr>
        <p:spPr>
          <a:xfrm flipV="1">
            <a:off x="2206420" y="2077486"/>
            <a:ext cx="461805" cy="140171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BF61B93B-B245-746C-6BC8-B4BF5AD9080A}"/>
              </a:ext>
            </a:extLst>
          </p:cNvPr>
          <p:cNvSpPr/>
          <p:nvPr/>
        </p:nvSpPr>
        <p:spPr>
          <a:xfrm>
            <a:off x="2600154" y="1680737"/>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B</a:t>
            </a:r>
          </a:p>
        </p:txBody>
      </p:sp>
      <p:cxnSp>
        <p:nvCxnSpPr>
          <p:cNvPr id="6" name="Straight Connector 5">
            <a:extLst>
              <a:ext uri="{FF2B5EF4-FFF2-40B4-BE49-F238E27FC236}">
                <a16:creationId xmlns:a16="http://schemas.microsoft.com/office/drawing/2014/main" id="{D914E9B9-CD46-5AB0-EB8D-31352BEFC90A}"/>
              </a:ext>
            </a:extLst>
          </p:cNvPr>
          <p:cNvCxnSpPr>
            <a:cxnSpLocks/>
            <a:stCxn id="9" idx="2"/>
            <a:endCxn id="3" idx="6"/>
          </p:cNvCxnSpPr>
          <p:nvPr/>
        </p:nvCxnSpPr>
        <p:spPr>
          <a:xfrm flipH="1" flipV="1">
            <a:off x="2274491" y="3643535"/>
            <a:ext cx="793870" cy="24305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349A42B6-E122-B91E-72ED-B3765229CA69}"/>
              </a:ext>
            </a:extLst>
          </p:cNvPr>
          <p:cNvSpPr/>
          <p:nvPr/>
        </p:nvSpPr>
        <p:spPr>
          <a:xfrm>
            <a:off x="4454221" y="1594813"/>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D</a:t>
            </a:r>
          </a:p>
        </p:txBody>
      </p:sp>
      <p:sp>
        <p:nvSpPr>
          <p:cNvPr id="9" name="Oval 8">
            <a:extLst>
              <a:ext uri="{FF2B5EF4-FFF2-40B4-BE49-F238E27FC236}">
                <a16:creationId xmlns:a16="http://schemas.microsoft.com/office/drawing/2014/main" id="{60109025-10A4-9DD3-E0C3-1C41570240DC}"/>
              </a:ext>
            </a:extLst>
          </p:cNvPr>
          <p:cNvSpPr/>
          <p:nvPr/>
        </p:nvSpPr>
        <p:spPr>
          <a:xfrm>
            <a:off x="3068361" y="3654175"/>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C</a:t>
            </a:r>
          </a:p>
        </p:txBody>
      </p:sp>
      <p:sp>
        <p:nvSpPr>
          <p:cNvPr id="10" name="Oval 9">
            <a:extLst>
              <a:ext uri="{FF2B5EF4-FFF2-40B4-BE49-F238E27FC236}">
                <a16:creationId xmlns:a16="http://schemas.microsoft.com/office/drawing/2014/main" id="{F0B222CB-7169-C39F-1B76-A15F3DD481D3}"/>
              </a:ext>
            </a:extLst>
          </p:cNvPr>
          <p:cNvSpPr/>
          <p:nvPr/>
        </p:nvSpPr>
        <p:spPr>
          <a:xfrm>
            <a:off x="6492564" y="3995889"/>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T</a:t>
            </a:r>
          </a:p>
        </p:txBody>
      </p:sp>
      <p:cxnSp>
        <p:nvCxnSpPr>
          <p:cNvPr id="11" name="Straight Connector 10">
            <a:extLst>
              <a:ext uri="{FF2B5EF4-FFF2-40B4-BE49-F238E27FC236}">
                <a16:creationId xmlns:a16="http://schemas.microsoft.com/office/drawing/2014/main" id="{EFB43AF4-3E25-FDF2-54F0-658C3179E94F}"/>
              </a:ext>
            </a:extLst>
          </p:cNvPr>
          <p:cNvCxnSpPr>
            <a:cxnSpLocks/>
            <a:stCxn id="9" idx="5"/>
            <a:endCxn id="10" idx="2"/>
          </p:cNvCxnSpPr>
          <p:nvPr/>
        </p:nvCxnSpPr>
        <p:spPr>
          <a:xfrm>
            <a:off x="3465110" y="4050924"/>
            <a:ext cx="3027454" cy="17737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B846F04-B2AC-CB65-E5FE-DDAA048C6395}"/>
              </a:ext>
            </a:extLst>
          </p:cNvPr>
          <p:cNvCxnSpPr>
            <a:stCxn id="5" idx="6"/>
            <a:endCxn id="8" idx="2"/>
          </p:cNvCxnSpPr>
          <p:nvPr/>
        </p:nvCxnSpPr>
        <p:spPr>
          <a:xfrm flipV="1">
            <a:off x="3064974" y="1827223"/>
            <a:ext cx="1389247" cy="85924"/>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81A5B28-994A-9319-0C94-1B2C07FC491D}"/>
              </a:ext>
            </a:extLst>
          </p:cNvPr>
          <p:cNvCxnSpPr>
            <a:cxnSpLocks/>
            <a:stCxn id="8" idx="5"/>
            <a:endCxn id="10" idx="0"/>
          </p:cNvCxnSpPr>
          <p:nvPr/>
        </p:nvCxnSpPr>
        <p:spPr>
          <a:xfrm>
            <a:off x="4850970" y="1991562"/>
            <a:ext cx="1874004" cy="2004327"/>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C76F15-64D9-8CA0-674E-FEB753A6303D}"/>
              </a:ext>
            </a:extLst>
          </p:cNvPr>
          <p:cNvCxnSpPr>
            <a:cxnSpLocks/>
            <a:stCxn id="9" idx="7"/>
            <a:endCxn id="8" idx="3"/>
          </p:cNvCxnSpPr>
          <p:nvPr/>
        </p:nvCxnSpPr>
        <p:spPr>
          <a:xfrm flipV="1">
            <a:off x="3465110" y="1991562"/>
            <a:ext cx="1057182" cy="1730684"/>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C0EFDB6C-90D5-E3C3-C7C8-AA508398BDAB}"/>
              </a:ext>
            </a:extLst>
          </p:cNvPr>
          <p:cNvSpPr/>
          <p:nvPr/>
        </p:nvSpPr>
        <p:spPr>
          <a:xfrm>
            <a:off x="756838" y="2207390"/>
            <a:ext cx="464820" cy="446637"/>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S</a:t>
            </a:r>
          </a:p>
        </p:txBody>
      </p:sp>
      <p:cxnSp>
        <p:nvCxnSpPr>
          <p:cNvPr id="24" name="Straight Connector 23">
            <a:extLst>
              <a:ext uri="{FF2B5EF4-FFF2-40B4-BE49-F238E27FC236}">
                <a16:creationId xmlns:a16="http://schemas.microsoft.com/office/drawing/2014/main" id="{3041CF62-08BE-87EF-B5B8-2F162F519931}"/>
              </a:ext>
            </a:extLst>
          </p:cNvPr>
          <p:cNvCxnSpPr>
            <a:cxnSpLocks/>
            <a:stCxn id="23" idx="5"/>
            <a:endCxn id="3" idx="1"/>
          </p:cNvCxnSpPr>
          <p:nvPr/>
        </p:nvCxnSpPr>
        <p:spPr>
          <a:xfrm>
            <a:off x="1153587" y="2588619"/>
            <a:ext cx="724155" cy="890577"/>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2AC126B-3E01-BE82-7740-788ABA5417A8}"/>
              </a:ext>
            </a:extLst>
          </p:cNvPr>
          <p:cNvCxnSpPr>
            <a:cxnSpLocks/>
            <a:stCxn id="23" idx="6"/>
            <a:endCxn id="5" idx="2"/>
          </p:cNvCxnSpPr>
          <p:nvPr/>
        </p:nvCxnSpPr>
        <p:spPr>
          <a:xfrm flipV="1">
            <a:off x="1221658" y="1913147"/>
            <a:ext cx="1378496" cy="51756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FE402013-CA98-7A7E-73F4-A0152CB1D88C}"/>
              </a:ext>
            </a:extLst>
          </p:cNvPr>
          <p:cNvSpPr/>
          <p:nvPr/>
        </p:nvSpPr>
        <p:spPr>
          <a:xfrm>
            <a:off x="6937580" y="1742570"/>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F</a:t>
            </a:r>
          </a:p>
        </p:txBody>
      </p:sp>
      <p:cxnSp>
        <p:nvCxnSpPr>
          <p:cNvPr id="51" name="Straight Connector 50">
            <a:extLst>
              <a:ext uri="{FF2B5EF4-FFF2-40B4-BE49-F238E27FC236}">
                <a16:creationId xmlns:a16="http://schemas.microsoft.com/office/drawing/2014/main" id="{A12913A5-1F1F-FBCD-2B83-CB937CD2D500}"/>
              </a:ext>
            </a:extLst>
          </p:cNvPr>
          <p:cNvCxnSpPr>
            <a:cxnSpLocks/>
            <a:stCxn id="50" idx="4"/>
            <a:endCxn id="10" idx="7"/>
          </p:cNvCxnSpPr>
          <p:nvPr/>
        </p:nvCxnSpPr>
        <p:spPr>
          <a:xfrm flipH="1">
            <a:off x="6889313" y="2207390"/>
            <a:ext cx="280677" cy="185657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32410DF-5912-E1C6-10F9-CD2769CEFC41}"/>
              </a:ext>
            </a:extLst>
          </p:cNvPr>
          <p:cNvCxnSpPr>
            <a:cxnSpLocks/>
            <a:stCxn id="8" idx="6"/>
            <a:endCxn id="50" idx="2"/>
          </p:cNvCxnSpPr>
          <p:nvPr/>
        </p:nvCxnSpPr>
        <p:spPr>
          <a:xfrm>
            <a:off x="4919041" y="1827223"/>
            <a:ext cx="2018539" cy="147757"/>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319ABC5C-3EFF-56E8-C7F7-1586A11891C6}"/>
              </a:ext>
            </a:extLst>
          </p:cNvPr>
          <p:cNvSpPr/>
          <p:nvPr/>
        </p:nvSpPr>
        <p:spPr>
          <a:xfrm>
            <a:off x="4585774" y="3052534"/>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E</a:t>
            </a:r>
          </a:p>
        </p:txBody>
      </p:sp>
      <p:cxnSp>
        <p:nvCxnSpPr>
          <p:cNvPr id="58" name="Straight Connector 57">
            <a:extLst>
              <a:ext uri="{FF2B5EF4-FFF2-40B4-BE49-F238E27FC236}">
                <a16:creationId xmlns:a16="http://schemas.microsoft.com/office/drawing/2014/main" id="{DDC4061D-ADD3-41CC-B554-03A297AAF8CC}"/>
              </a:ext>
            </a:extLst>
          </p:cNvPr>
          <p:cNvCxnSpPr>
            <a:cxnSpLocks/>
            <a:stCxn id="57" idx="5"/>
            <a:endCxn id="10" idx="1"/>
          </p:cNvCxnSpPr>
          <p:nvPr/>
        </p:nvCxnSpPr>
        <p:spPr>
          <a:xfrm>
            <a:off x="4982523" y="3449283"/>
            <a:ext cx="1578112" cy="614677"/>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4C15DD6-5946-16D7-A087-4CE76B14B8E5}"/>
              </a:ext>
            </a:extLst>
          </p:cNvPr>
          <p:cNvCxnSpPr>
            <a:cxnSpLocks/>
            <a:stCxn id="57" idx="3"/>
            <a:endCxn id="9" idx="6"/>
          </p:cNvCxnSpPr>
          <p:nvPr/>
        </p:nvCxnSpPr>
        <p:spPr>
          <a:xfrm flipH="1">
            <a:off x="3533181" y="3449283"/>
            <a:ext cx="1120664" cy="43730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8" name="TextBox 387">
            <a:extLst>
              <a:ext uri="{FF2B5EF4-FFF2-40B4-BE49-F238E27FC236}">
                <a16:creationId xmlns:a16="http://schemas.microsoft.com/office/drawing/2014/main" id="{67C52C15-99A5-EFAF-195C-395B38FFA9CF}"/>
              </a:ext>
            </a:extLst>
          </p:cNvPr>
          <p:cNvSpPr txBox="1"/>
          <p:nvPr/>
        </p:nvSpPr>
        <p:spPr>
          <a:xfrm rot="20358366">
            <a:off x="1630931" y="2003453"/>
            <a:ext cx="504242" cy="338554"/>
          </a:xfrm>
          <a:prstGeom prst="rect">
            <a:avLst/>
          </a:prstGeom>
          <a:solidFill>
            <a:srgbClr val="F28EE4"/>
          </a:solidFill>
        </p:spPr>
        <p:txBody>
          <a:bodyPr wrap="square" rtlCol="0">
            <a:spAutoFit/>
          </a:bodyPr>
          <a:lstStyle/>
          <a:p>
            <a:pPr algn="ctr"/>
            <a:r>
              <a:rPr lang="en-SG" sz="1600" dirty="0">
                <a:solidFill>
                  <a:schemeClr val="bg1"/>
                </a:solidFill>
                <a:latin typeface="Montserrat SemiBold" panose="00000700000000000000" pitchFamily="2" charset="0"/>
              </a:rPr>
              <a:t>0.8</a:t>
            </a:r>
          </a:p>
        </p:txBody>
      </p:sp>
      <p:sp>
        <p:nvSpPr>
          <p:cNvPr id="389" name="TextBox 388">
            <a:extLst>
              <a:ext uri="{FF2B5EF4-FFF2-40B4-BE49-F238E27FC236}">
                <a16:creationId xmlns:a16="http://schemas.microsoft.com/office/drawing/2014/main" id="{4685BCCD-7BEE-A399-A8B5-E1BBF6FBC92C}"/>
              </a:ext>
            </a:extLst>
          </p:cNvPr>
          <p:cNvSpPr txBox="1"/>
          <p:nvPr/>
        </p:nvSpPr>
        <p:spPr>
          <a:xfrm rot="21390564">
            <a:off x="3405726" y="1689644"/>
            <a:ext cx="602658" cy="338554"/>
          </a:xfrm>
          <a:prstGeom prst="rect">
            <a:avLst/>
          </a:prstGeom>
          <a:solidFill>
            <a:srgbClr val="F28EE4"/>
          </a:solidFill>
        </p:spPr>
        <p:txBody>
          <a:bodyPr wrap="square" rtlCol="0">
            <a:spAutoFit/>
          </a:bodyPr>
          <a:lstStyle/>
          <a:p>
            <a:pPr algn="ctr"/>
            <a:r>
              <a:rPr lang="en-SG" sz="1600" dirty="0">
                <a:solidFill>
                  <a:schemeClr val="bg1"/>
                </a:solidFill>
                <a:latin typeface="Montserrat SemiBold" panose="00000700000000000000" pitchFamily="2" charset="0"/>
              </a:rPr>
              <a:t>0.15</a:t>
            </a:r>
          </a:p>
        </p:txBody>
      </p:sp>
      <p:sp>
        <p:nvSpPr>
          <p:cNvPr id="390" name="TextBox 389">
            <a:extLst>
              <a:ext uri="{FF2B5EF4-FFF2-40B4-BE49-F238E27FC236}">
                <a16:creationId xmlns:a16="http://schemas.microsoft.com/office/drawing/2014/main" id="{745035FE-B4B6-4A19-7DE1-572FFE0E0394}"/>
              </a:ext>
            </a:extLst>
          </p:cNvPr>
          <p:cNvSpPr txBox="1"/>
          <p:nvPr/>
        </p:nvSpPr>
        <p:spPr>
          <a:xfrm rot="268355">
            <a:off x="5676103" y="1734022"/>
            <a:ext cx="560641" cy="338554"/>
          </a:xfrm>
          <a:prstGeom prst="rect">
            <a:avLst/>
          </a:prstGeom>
          <a:solidFill>
            <a:srgbClr val="F28EE4"/>
          </a:solidFill>
        </p:spPr>
        <p:txBody>
          <a:bodyPr wrap="square" rtlCol="0">
            <a:spAutoFit/>
          </a:bodyPr>
          <a:lstStyle/>
          <a:p>
            <a:pPr algn="ctr"/>
            <a:r>
              <a:rPr lang="en-SG" sz="1600" dirty="0">
                <a:solidFill>
                  <a:schemeClr val="bg1"/>
                </a:solidFill>
                <a:latin typeface="Montserrat SemiBold" panose="00000700000000000000" pitchFamily="2" charset="0"/>
              </a:rPr>
              <a:t>0.4</a:t>
            </a:r>
          </a:p>
        </p:txBody>
      </p:sp>
      <p:sp>
        <p:nvSpPr>
          <p:cNvPr id="391" name="TextBox 390">
            <a:extLst>
              <a:ext uri="{FF2B5EF4-FFF2-40B4-BE49-F238E27FC236}">
                <a16:creationId xmlns:a16="http://schemas.microsoft.com/office/drawing/2014/main" id="{4D588B92-70A1-3B33-25BA-69BD5BD5A041}"/>
              </a:ext>
            </a:extLst>
          </p:cNvPr>
          <p:cNvSpPr txBox="1"/>
          <p:nvPr/>
        </p:nvSpPr>
        <p:spPr>
          <a:xfrm rot="16652756">
            <a:off x="6808376" y="2843501"/>
            <a:ext cx="504242" cy="338554"/>
          </a:xfrm>
          <a:prstGeom prst="rect">
            <a:avLst/>
          </a:prstGeom>
          <a:solidFill>
            <a:srgbClr val="F28EE4"/>
          </a:solidFill>
        </p:spPr>
        <p:txBody>
          <a:bodyPr wrap="square" rtlCol="0">
            <a:spAutoFit/>
          </a:bodyPr>
          <a:lstStyle/>
          <a:p>
            <a:pPr algn="ctr"/>
            <a:r>
              <a:rPr lang="en-SG" sz="1600" dirty="0">
                <a:solidFill>
                  <a:schemeClr val="bg1"/>
                </a:solidFill>
                <a:latin typeface="Montserrat SemiBold" panose="00000700000000000000" pitchFamily="2" charset="0"/>
              </a:rPr>
              <a:t>0.1</a:t>
            </a:r>
          </a:p>
        </p:txBody>
      </p:sp>
      <p:sp>
        <p:nvSpPr>
          <p:cNvPr id="392" name="TextBox 391">
            <a:extLst>
              <a:ext uri="{FF2B5EF4-FFF2-40B4-BE49-F238E27FC236}">
                <a16:creationId xmlns:a16="http://schemas.microsoft.com/office/drawing/2014/main" id="{BD88AC8B-4E5B-3D9B-7B7F-263A566C503F}"/>
              </a:ext>
            </a:extLst>
          </p:cNvPr>
          <p:cNvSpPr txBox="1"/>
          <p:nvPr/>
        </p:nvSpPr>
        <p:spPr>
          <a:xfrm rot="2787283">
            <a:off x="5385408" y="2728614"/>
            <a:ext cx="643217" cy="338554"/>
          </a:xfrm>
          <a:prstGeom prst="rect">
            <a:avLst/>
          </a:prstGeom>
          <a:solidFill>
            <a:srgbClr val="F28EE4"/>
          </a:solidFill>
        </p:spPr>
        <p:txBody>
          <a:bodyPr wrap="square" rtlCol="0">
            <a:spAutoFit/>
          </a:bodyPr>
          <a:lstStyle/>
          <a:p>
            <a:pPr algn="ctr"/>
            <a:r>
              <a:rPr lang="en-SG" sz="1600" dirty="0">
                <a:solidFill>
                  <a:schemeClr val="bg1"/>
                </a:solidFill>
                <a:latin typeface="Montserrat SemiBold" panose="00000700000000000000" pitchFamily="2" charset="0"/>
              </a:rPr>
              <a:t>0.75</a:t>
            </a:r>
          </a:p>
        </p:txBody>
      </p:sp>
      <p:sp>
        <p:nvSpPr>
          <p:cNvPr id="393" name="TextBox 392">
            <a:extLst>
              <a:ext uri="{FF2B5EF4-FFF2-40B4-BE49-F238E27FC236}">
                <a16:creationId xmlns:a16="http://schemas.microsoft.com/office/drawing/2014/main" id="{A129EF2B-F294-6E62-BE79-23207D151236}"/>
              </a:ext>
            </a:extLst>
          </p:cNvPr>
          <p:cNvSpPr txBox="1"/>
          <p:nvPr/>
        </p:nvSpPr>
        <p:spPr>
          <a:xfrm rot="18113999">
            <a:off x="3679511" y="2647993"/>
            <a:ext cx="675484" cy="338554"/>
          </a:xfrm>
          <a:prstGeom prst="rect">
            <a:avLst/>
          </a:prstGeom>
          <a:solidFill>
            <a:srgbClr val="F28EE4"/>
          </a:solidFill>
        </p:spPr>
        <p:txBody>
          <a:bodyPr wrap="square" rtlCol="0">
            <a:spAutoFit/>
          </a:bodyPr>
          <a:lstStyle/>
          <a:p>
            <a:pPr algn="ctr"/>
            <a:r>
              <a:rPr lang="en-SG" sz="1600" dirty="0">
                <a:solidFill>
                  <a:schemeClr val="bg1"/>
                </a:solidFill>
                <a:latin typeface="Montserrat SemiBold" panose="00000700000000000000" pitchFamily="2" charset="0"/>
              </a:rPr>
              <a:t>0.9</a:t>
            </a:r>
          </a:p>
        </p:txBody>
      </p:sp>
      <p:sp>
        <p:nvSpPr>
          <p:cNvPr id="394" name="TextBox 393">
            <a:extLst>
              <a:ext uri="{FF2B5EF4-FFF2-40B4-BE49-F238E27FC236}">
                <a16:creationId xmlns:a16="http://schemas.microsoft.com/office/drawing/2014/main" id="{9D495527-B83A-E19D-40EC-85BCDD7B4046}"/>
              </a:ext>
            </a:extLst>
          </p:cNvPr>
          <p:cNvSpPr txBox="1"/>
          <p:nvPr/>
        </p:nvSpPr>
        <p:spPr>
          <a:xfrm rot="17352410">
            <a:off x="2228893" y="2530671"/>
            <a:ext cx="504242" cy="338554"/>
          </a:xfrm>
          <a:prstGeom prst="rect">
            <a:avLst/>
          </a:prstGeom>
          <a:solidFill>
            <a:srgbClr val="F28EE4"/>
          </a:solidFill>
        </p:spPr>
        <p:txBody>
          <a:bodyPr wrap="square" rtlCol="0">
            <a:spAutoFit/>
          </a:bodyPr>
          <a:lstStyle/>
          <a:p>
            <a:pPr algn="ctr"/>
            <a:r>
              <a:rPr lang="en-SG" sz="1600" dirty="0">
                <a:solidFill>
                  <a:schemeClr val="bg1"/>
                </a:solidFill>
                <a:latin typeface="Montserrat SemiBold" panose="00000700000000000000" pitchFamily="2" charset="0"/>
              </a:rPr>
              <a:t>0.5</a:t>
            </a:r>
          </a:p>
        </p:txBody>
      </p:sp>
      <p:sp>
        <p:nvSpPr>
          <p:cNvPr id="395" name="TextBox 394">
            <a:extLst>
              <a:ext uri="{FF2B5EF4-FFF2-40B4-BE49-F238E27FC236}">
                <a16:creationId xmlns:a16="http://schemas.microsoft.com/office/drawing/2014/main" id="{07C94D8D-4AED-278A-0DF2-6F7FC8DD8481}"/>
              </a:ext>
            </a:extLst>
          </p:cNvPr>
          <p:cNvSpPr txBox="1"/>
          <p:nvPr/>
        </p:nvSpPr>
        <p:spPr>
          <a:xfrm rot="3038821">
            <a:off x="1263542" y="2857967"/>
            <a:ext cx="504242" cy="338554"/>
          </a:xfrm>
          <a:prstGeom prst="rect">
            <a:avLst/>
          </a:prstGeom>
          <a:solidFill>
            <a:srgbClr val="F28EE4"/>
          </a:solidFill>
        </p:spPr>
        <p:txBody>
          <a:bodyPr wrap="square" rtlCol="0">
            <a:spAutoFit/>
          </a:bodyPr>
          <a:lstStyle/>
          <a:p>
            <a:pPr algn="ctr"/>
            <a:r>
              <a:rPr lang="en-SG" sz="1600" dirty="0">
                <a:solidFill>
                  <a:schemeClr val="bg1"/>
                </a:solidFill>
                <a:latin typeface="Montserrat SemiBold" panose="00000700000000000000" pitchFamily="2" charset="0"/>
              </a:rPr>
              <a:t>0.7</a:t>
            </a:r>
          </a:p>
        </p:txBody>
      </p:sp>
      <p:sp>
        <p:nvSpPr>
          <p:cNvPr id="396" name="TextBox 395">
            <a:extLst>
              <a:ext uri="{FF2B5EF4-FFF2-40B4-BE49-F238E27FC236}">
                <a16:creationId xmlns:a16="http://schemas.microsoft.com/office/drawing/2014/main" id="{931C1F77-25FE-A01A-89C2-4D5A8FE035C0}"/>
              </a:ext>
            </a:extLst>
          </p:cNvPr>
          <p:cNvSpPr txBox="1"/>
          <p:nvPr/>
        </p:nvSpPr>
        <p:spPr>
          <a:xfrm rot="931346">
            <a:off x="2426107" y="3595782"/>
            <a:ext cx="504242" cy="338554"/>
          </a:xfrm>
          <a:prstGeom prst="rect">
            <a:avLst/>
          </a:prstGeom>
          <a:solidFill>
            <a:srgbClr val="F28EE4"/>
          </a:solidFill>
        </p:spPr>
        <p:txBody>
          <a:bodyPr wrap="square" rtlCol="0">
            <a:spAutoFit/>
          </a:bodyPr>
          <a:lstStyle/>
          <a:p>
            <a:pPr algn="ctr"/>
            <a:r>
              <a:rPr lang="en-SG" sz="1600" dirty="0">
                <a:solidFill>
                  <a:schemeClr val="bg1"/>
                </a:solidFill>
                <a:latin typeface="Montserrat SemiBold" panose="00000700000000000000" pitchFamily="2" charset="0"/>
              </a:rPr>
              <a:t>0.9</a:t>
            </a:r>
          </a:p>
        </p:txBody>
      </p:sp>
      <p:sp>
        <p:nvSpPr>
          <p:cNvPr id="397" name="TextBox 396">
            <a:extLst>
              <a:ext uri="{FF2B5EF4-FFF2-40B4-BE49-F238E27FC236}">
                <a16:creationId xmlns:a16="http://schemas.microsoft.com/office/drawing/2014/main" id="{3F35C446-B661-F78F-797E-3535B2802433}"/>
              </a:ext>
            </a:extLst>
          </p:cNvPr>
          <p:cNvSpPr txBox="1"/>
          <p:nvPr/>
        </p:nvSpPr>
        <p:spPr>
          <a:xfrm rot="201078">
            <a:off x="4583472" y="3961501"/>
            <a:ext cx="545884" cy="338554"/>
          </a:xfrm>
          <a:prstGeom prst="rect">
            <a:avLst/>
          </a:prstGeom>
          <a:solidFill>
            <a:srgbClr val="F28EE4"/>
          </a:solidFill>
        </p:spPr>
        <p:txBody>
          <a:bodyPr wrap="square" rtlCol="0">
            <a:spAutoFit/>
          </a:bodyPr>
          <a:lstStyle/>
          <a:p>
            <a:pPr algn="ctr"/>
            <a:r>
              <a:rPr lang="en-SG" sz="1600" dirty="0">
                <a:solidFill>
                  <a:schemeClr val="bg1"/>
                </a:solidFill>
                <a:latin typeface="Montserrat SemiBold" panose="00000700000000000000" pitchFamily="2" charset="0"/>
              </a:rPr>
              <a:t>0.4</a:t>
            </a:r>
          </a:p>
        </p:txBody>
      </p:sp>
      <p:sp>
        <p:nvSpPr>
          <p:cNvPr id="398" name="TextBox 397">
            <a:extLst>
              <a:ext uri="{FF2B5EF4-FFF2-40B4-BE49-F238E27FC236}">
                <a16:creationId xmlns:a16="http://schemas.microsoft.com/office/drawing/2014/main" id="{018FF085-EC22-8FA5-CB58-5ADAFAB4B6B4}"/>
              </a:ext>
            </a:extLst>
          </p:cNvPr>
          <p:cNvSpPr txBox="1"/>
          <p:nvPr/>
        </p:nvSpPr>
        <p:spPr>
          <a:xfrm rot="1319269">
            <a:off x="5407460" y="3578847"/>
            <a:ext cx="632023" cy="338554"/>
          </a:xfrm>
          <a:prstGeom prst="rect">
            <a:avLst/>
          </a:prstGeom>
          <a:solidFill>
            <a:srgbClr val="F28EE4"/>
          </a:solidFill>
        </p:spPr>
        <p:txBody>
          <a:bodyPr wrap="square" rtlCol="0">
            <a:spAutoFit/>
          </a:bodyPr>
          <a:lstStyle/>
          <a:p>
            <a:pPr algn="ctr"/>
            <a:r>
              <a:rPr lang="en-SG" sz="1600" dirty="0">
                <a:solidFill>
                  <a:schemeClr val="bg1"/>
                </a:solidFill>
                <a:latin typeface="Montserrat SemiBold" panose="00000700000000000000" pitchFamily="2" charset="0"/>
              </a:rPr>
              <a:t>0.85</a:t>
            </a:r>
          </a:p>
        </p:txBody>
      </p:sp>
      <p:sp>
        <p:nvSpPr>
          <p:cNvPr id="399" name="TextBox 398">
            <a:extLst>
              <a:ext uri="{FF2B5EF4-FFF2-40B4-BE49-F238E27FC236}">
                <a16:creationId xmlns:a16="http://schemas.microsoft.com/office/drawing/2014/main" id="{26B065F4-11B9-0163-FFDA-135123F8E328}"/>
              </a:ext>
            </a:extLst>
          </p:cNvPr>
          <p:cNvSpPr txBox="1"/>
          <p:nvPr/>
        </p:nvSpPr>
        <p:spPr>
          <a:xfrm rot="20235539">
            <a:off x="3854987" y="3479713"/>
            <a:ext cx="504242" cy="338554"/>
          </a:xfrm>
          <a:prstGeom prst="rect">
            <a:avLst/>
          </a:prstGeom>
          <a:solidFill>
            <a:srgbClr val="F28EE4"/>
          </a:solidFill>
        </p:spPr>
        <p:txBody>
          <a:bodyPr wrap="square" rtlCol="0">
            <a:spAutoFit/>
          </a:bodyPr>
          <a:lstStyle/>
          <a:p>
            <a:pPr algn="ctr"/>
            <a:r>
              <a:rPr lang="en-SG" sz="1600" dirty="0">
                <a:solidFill>
                  <a:schemeClr val="bg1"/>
                </a:solidFill>
                <a:latin typeface="Montserrat SemiBold" panose="00000700000000000000" pitchFamily="2" charset="0"/>
              </a:rPr>
              <a:t>0.6</a:t>
            </a:r>
          </a:p>
        </p:txBody>
      </p:sp>
      <p:sp>
        <p:nvSpPr>
          <p:cNvPr id="18" name="Google Shape;336;p36">
            <a:extLst>
              <a:ext uri="{FF2B5EF4-FFF2-40B4-BE49-F238E27FC236}">
                <a16:creationId xmlns:a16="http://schemas.microsoft.com/office/drawing/2014/main" id="{D88E7861-417E-622F-5D01-68E4DDCE62E0}"/>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1a. Mel’s Pizzeria</a:t>
            </a:r>
            <a:endParaRPr dirty="0"/>
          </a:p>
        </p:txBody>
      </p:sp>
    </p:spTree>
    <p:extLst>
      <p:ext uri="{BB962C8B-B14F-4D97-AF65-F5344CB8AC3E}">
        <p14:creationId xmlns:p14="http://schemas.microsoft.com/office/powerpoint/2010/main" val="3057367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23</a:t>
            </a:fld>
            <a:endParaRPr/>
          </a:p>
        </p:txBody>
      </p:sp>
      <p:sp>
        <p:nvSpPr>
          <p:cNvPr id="3" name="Oval 2">
            <a:extLst>
              <a:ext uri="{FF2B5EF4-FFF2-40B4-BE49-F238E27FC236}">
                <a16:creationId xmlns:a16="http://schemas.microsoft.com/office/drawing/2014/main" id="{DB5D7484-B319-EEAE-587B-18A457B70077}"/>
              </a:ext>
            </a:extLst>
          </p:cNvPr>
          <p:cNvSpPr/>
          <p:nvPr/>
        </p:nvSpPr>
        <p:spPr>
          <a:xfrm>
            <a:off x="1809671" y="3411125"/>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A</a:t>
            </a:r>
          </a:p>
        </p:txBody>
      </p:sp>
      <p:cxnSp>
        <p:nvCxnSpPr>
          <p:cNvPr id="4" name="Straight Connector 3">
            <a:extLst>
              <a:ext uri="{FF2B5EF4-FFF2-40B4-BE49-F238E27FC236}">
                <a16:creationId xmlns:a16="http://schemas.microsoft.com/office/drawing/2014/main" id="{D4549069-4039-68B9-7901-4882D1FFD7DC}"/>
              </a:ext>
            </a:extLst>
          </p:cNvPr>
          <p:cNvCxnSpPr>
            <a:cxnSpLocks/>
            <a:stCxn id="3" idx="7"/>
            <a:endCxn id="5" idx="3"/>
          </p:cNvCxnSpPr>
          <p:nvPr/>
        </p:nvCxnSpPr>
        <p:spPr>
          <a:xfrm flipV="1">
            <a:off x="2206420" y="2077486"/>
            <a:ext cx="461805" cy="140171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BF61B93B-B245-746C-6BC8-B4BF5AD9080A}"/>
              </a:ext>
            </a:extLst>
          </p:cNvPr>
          <p:cNvSpPr/>
          <p:nvPr/>
        </p:nvSpPr>
        <p:spPr>
          <a:xfrm>
            <a:off x="2600154" y="1680737"/>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B</a:t>
            </a:r>
          </a:p>
        </p:txBody>
      </p:sp>
      <p:cxnSp>
        <p:nvCxnSpPr>
          <p:cNvPr id="6" name="Straight Connector 5">
            <a:extLst>
              <a:ext uri="{FF2B5EF4-FFF2-40B4-BE49-F238E27FC236}">
                <a16:creationId xmlns:a16="http://schemas.microsoft.com/office/drawing/2014/main" id="{D914E9B9-CD46-5AB0-EB8D-31352BEFC90A}"/>
              </a:ext>
            </a:extLst>
          </p:cNvPr>
          <p:cNvCxnSpPr>
            <a:cxnSpLocks/>
            <a:stCxn id="9" idx="2"/>
            <a:endCxn id="3" idx="6"/>
          </p:cNvCxnSpPr>
          <p:nvPr/>
        </p:nvCxnSpPr>
        <p:spPr>
          <a:xfrm flipH="1" flipV="1">
            <a:off x="2274491" y="3643535"/>
            <a:ext cx="793870" cy="24305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349A42B6-E122-B91E-72ED-B3765229CA69}"/>
              </a:ext>
            </a:extLst>
          </p:cNvPr>
          <p:cNvSpPr/>
          <p:nvPr/>
        </p:nvSpPr>
        <p:spPr>
          <a:xfrm>
            <a:off x="4454221" y="1594813"/>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D</a:t>
            </a:r>
          </a:p>
        </p:txBody>
      </p:sp>
      <p:sp>
        <p:nvSpPr>
          <p:cNvPr id="9" name="Oval 8">
            <a:extLst>
              <a:ext uri="{FF2B5EF4-FFF2-40B4-BE49-F238E27FC236}">
                <a16:creationId xmlns:a16="http://schemas.microsoft.com/office/drawing/2014/main" id="{60109025-10A4-9DD3-E0C3-1C41570240DC}"/>
              </a:ext>
            </a:extLst>
          </p:cNvPr>
          <p:cNvSpPr/>
          <p:nvPr/>
        </p:nvSpPr>
        <p:spPr>
          <a:xfrm>
            <a:off x="3068361" y="3654175"/>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C</a:t>
            </a:r>
          </a:p>
        </p:txBody>
      </p:sp>
      <p:sp>
        <p:nvSpPr>
          <p:cNvPr id="10" name="Oval 9">
            <a:extLst>
              <a:ext uri="{FF2B5EF4-FFF2-40B4-BE49-F238E27FC236}">
                <a16:creationId xmlns:a16="http://schemas.microsoft.com/office/drawing/2014/main" id="{F0B222CB-7169-C39F-1B76-A15F3DD481D3}"/>
              </a:ext>
            </a:extLst>
          </p:cNvPr>
          <p:cNvSpPr/>
          <p:nvPr/>
        </p:nvSpPr>
        <p:spPr>
          <a:xfrm>
            <a:off x="6492564" y="3995889"/>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T</a:t>
            </a:r>
          </a:p>
        </p:txBody>
      </p:sp>
      <p:cxnSp>
        <p:nvCxnSpPr>
          <p:cNvPr id="11" name="Straight Connector 10">
            <a:extLst>
              <a:ext uri="{FF2B5EF4-FFF2-40B4-BE49-F238E27FC236}">
                <a16:creationId xmlns:a16="http://schemas.microsoft.com/office/drawing/2014/main" id="{EFB43AF4-3E25-FDF2-54F0-658C3179E94F}"/>
              </a:ext>
            </a:extLst>
          </p:cNvPr>
          <p:cNvCxnSpPr>
            <a:cxnSpLocks/>
            <a:stCxn id="9" idx="5"/>
            <a:endCxn id="10" idx="2"/>
          </p:cNvCxnSpPr>
          <p:nvPr/>
        </p:nvCxnSpPr>
        <p:spPr>
          <a:xfrm>
            <a:off x="3465110" y="4050924"/>
            <a:ext cx="3027454" cy="17737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B846F04-B2AC-CB65-E5FE-DDAA048C6395}"/>
              </a:ext>
            </a:extLst>
          </p:cNvPr>
          <p:cNvCxnSpPr>
            <a:stCxn id="5" idx="6"/>
            <a:endCxn id="8" idx="2"/>
          </p:cNvCxnSpPr>
          <p:nvPr/>
        </p:nvCxnSpPr>
        <p:spPr>
          <a:xfrm flipV="1">
            <a:off x="3064974" y="1827223"/>
            <a:ext cx="1389247" cy="85924"/>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81A5B28-994A-9319-0C94-1B2C07FC491D}"/>
              </a:ext>
            </a:extLst>
          </p:cNvPr>
          <p:cNvCxnSpPr>
            <a:cxnSpLocks/>
            <a:stCxn id="8" idx="5"/>
            <a:endCxn id="10" idx="0"/>
          </p:cNvCxnSpPr>
          <p:nvPr/>
        </p:nvCxnSpPr>
        <p:spPr>
          <a:xfrm>
            <a:off x="4850970" y="1991562"/>
            <a:ext cx="1874004" cy="2004327"/>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C76F15-64D9-8CA0-674E-FEB753A6303D}"/>
              </a:ext>
            </a:extLst>
          </p:cNvPr>
          <p:cNvCxnSpPr>
            <a:cxnSpLocks/>
            <a:stCxn id="9" idx="7"/>
            <a:endCxn id="8" idx="3"/>
          </p:cNvCxnSpPr>
          <p:nvPr/>
        </p:nvCxnSpPr>
        <p:spPr>
          <a:xfrm flipV="1">
            <a:off x="3465110" y="1991562"/>
            <a:ext cx="1057182" cy="173068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C0EFDB6C-90D5-E3C3-C7C8-AA508398BDAB}"/>
              </a:ext>
            </a:extLst>
          </p:cNvPr>
          <p:cNvSpPr/>
          <p:nvPr/>
        </p:nvSpPr>
        <p:spPr>
          <a:xfrm>
            <a:off x="756838" y="2207390"/>
            <a:ext cx="464820" cy="446637"/>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S</a:t>
            </a:r>
          </a:p>
        </p:txBody>
      </p:sp>
      <p:cxnSp>
        <p:nvCxnSpPr>
          <p:cNvPr id="24" name="Straight Connector 23">
            <a:extLst>
              <a:ext uri="{FF2B5EF4-FFF2-40B4-BE49-F238E27FC236}">
                <a16:creationId xmlns:a16="http://schemas.microsoft.com/office/drawing/2014/main" id="{3041CF62-08BE-87EF-B5B8-2F162F519931}"/>
              </a:ext>
            </a:extLst>
          </p:cNvPr>
          <p:cNvCxnSpPr>
            <a:cxnSpLocks/>
            <a:stCxn id="23" idx="5"/>
            <a:endCxn id="3" idx="1"/>
          </p:cNvCxnSpPr>
          <p:nvPr/>
        </p:nvCxnSpPr>
        <p:spPr>
          <a:xfrm>
            <a:off x="1153587" y="2588619"/>
            <a:ext cx="724155" cy="890577"/>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2AC126B-3E01-BE82-7740-788ABA5417A8}"/>
              </a:ext>
            </a:extLst>
          </p:cNvPr>
          <p:cNvCxnSpPr>
            <a:cxnSpLocks/>
            <a:stCxn id="23" idx="6"/>
            <a:endCxn id="5" idx="2"/>
          </p:cNvCxnSpPr>
          <p:nvPr/>
        </p:nvCxnSpPr>
        <p:spPr>
          <a:xfrm flipV="1">
            <a:off x="1221658" y="1913147"/>
            <a:ext cx="1378496" cy="51756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FE402013-CA98-7A7E-73F4-A0152CB1D88C}"/>
              </a:ext>
            </a:extLst>
          </p:cNvPr>
          <p:cNvSpPr/>
          <p:nvPr/>
        </p:nvSpPr>
        <p:spPr>
          <a:xfrm>
            <a:off x="6937580" y="1742570"/>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F</a:t>
            </a:r>
          </a:p>
        </p:txBody>
      </p:sp>
      <p:cxnSp>
        <p:nvCxnSpPr>
          <p:cNvPr id="51" name="Straight Connector 50">
            <a:extLst>
              <a:ext uri="{FF2B5EF4-FFF2-40B4-BE49-F238E27FC236}">
                <a16:creationId xmlns:a16="http://schemas.microsoft.com/office/drawing/2014/main" id="{A12913A5-1F1F-FBCD-2B83-CB937CD2D500}"/>
              </a:ext>
            </a:extLst>
          </p:cNvPr>
          <p:cNvCxnSpPr>
            <a:cxnSpLocks/>
            <a:stCxn id="50" idx="4"/>
            <a:endCxn id="10" idx="7"/>
          </p:cNvCxnSpPr>
          <p:nvPr/>
        </p:nvCxnSpPr>
        <p:spPr>
          <a:xfrm flipH="1">
            <a:off x="6889313" y="2207390"/>
            <a:ext cx="280677" cy="185657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32410DF-5912-E1C6-10F9-CD2769CEFC41}"/>
              </a:ext>
            </a:extLst>
          </p:cNvPr>
          <p:cNvCxnSpPr>
            <a:cxnSpLocks/>
            <a:stCxn id="8" idx="6"/>
            <a:endCxn id="50" idx="2"/>
          </p:cNvCxnSpPr>
          <p:nvPr/>
        </p:nvCxnSpPr>
        <p:spPr>
          <a:xfrm>
            <a:off x="4919041" y="1827223"/>
            <a:ext cx="2018539" cy="147757"/>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319ABC5C-3EFF-56E8-C7F7-1586A11891C6}"/>
              </a:ext>
            </a:extLst>
          </p:cNvPr>
          <p:cNvSpPr/>
          <p:nvPr/>
        </p:nvSpPr>
        <p:spPr>
          <a:xfrm>
            <a:off x="4585774" y="3052534"/>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E</a:t>
            </a:r>
          </a:p>
        </p:txBody>
      </p:sp>
      <p:cxnSp>
        <p:nvCxnSpPr>
          <p:cNvPr id="58" name="Straight Connector 57">
            <a:extLst>
              <a:ext uri="{FF2B5EF4-FFF2-40B4-BE49-F238E27FC236}">
                <a16:creationId xmlns:a16="http://schemas.microsoft.com/office/drawing/2014/main" id="{DDC4061D-ADD3-41CC-B554-03A297AAF8CC}"/>
              </a:ext>
            </a:extLst>
          </p:cNvPr>
          <p:cNvCxnSpPr>
            <a:cxnSpLocks/>
            <a:stCxn id="57" idx="5"/>
            <a:endCxn id="10" idx="1"/>
          </p:cNvCxnSpPr>
          <p:nvPr/>
        </p:nvCxnSpPr>
        <p:spPr>
          <a:xfrm>
            <a:off x="4982523" y="3449283"/>
            <a:ext cx="1578112" cy="614677"/>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4C15DD6-5946-16D7-A087-4CE76B14B8E5}"/>
              </a:ext>
            </a:extLst>
          </p:cNvPr>
          <p:cNvCxnSpPr>
            <a:cxnSpLocks/>
            <a:stCxn id="57" idx="3"/>
            <a:endCxn id="9" idx="6"/>
          </p:cNvCxnSpPr>
          <p:nvPr/>
        </p:nvCxnSpPr>
        <p:spPr>
          <a:xfrm flipH="1">
            <a:off x="3533181" y="3449283"/>
            <a:ext cx="1120664" cy="43730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8" name="TextBox 387">
            <a:extLst>
              <a:ext uri="{FF2B5EF4-FFF2-40B4-BE49-F238E27FC236}">
                <a16:creationId xmlns:a16="http://schemas.microsoft.com/office/drawing/2014/main" id="{67C52C15-99A5-EFAF-195C-395B38FFA9CF}"/>
              </a:ext>
            </a:extLst>
          </p:cNvPr>
          <p:cNvSpPr txBox="1"/>
          <p:nvPr/>
        </p:nvSpPr>
        <p:spPr>
          <a:xfrm rot="20358366">
            <a:off x="1630931" y="2003453"/>
            <a:ext cx="504242" cy="338554"/>
          </a:xfrm>
          <a:prstGeom prst="rect">
            <a:avLst/>
          </a:prstGeom>
          <a:solidFill>
            <a:srgbClr val="F28EE4"/>
          </a:solidFill>
        </p:spPr>
        <p:txBody>
          <a:bodyPr wrap="square" rtlCol="0">
            <a:spAutoFit/>
          </a:bodyPr>
          <a:lstStyle/>
          <a:p>
            <a:pPr algn="ctr"/>
            <a:r>
              <a:rPr lang="en-SG" sz="1600" dirty="0">
                <a:solidFill>
                  <a:schemeClr val="bg1"/>
                </a:solidFill>
                <a:latin typeface="Montserrat SemiBold" panose="00000700000000000000" pitchFamily="2" charset="0"/>
              </a:rPr>
              <a:t>0.8</a:t>
            </a:r>
          </a:p>
        </p:txBody>
      </p:sp>
      <p:sp>
        <p:nvSpPr>
          <p:cNvPr id="389" name="TextBox 388">
            <a:extLst>
              <a:ext uri="{FF2B5EF4-FFF2-40B4-BE49-F238E27FC236}">
                <a16:creationId xmlns:a16="http://schemas.microsoft.com/office/drawing/2014/main" id="{4685BCCD-7BEE-A399-A8B5-E1BBF6FBC92C}"/>
              </a:ext>
            </a:extLst>
          </p:cNvPr>
          <p:cNvSpPr txBox="1"/>
          <p:nvPr/>
        </p:nvSpPr>
        <p:spPr>
          <a:xfrm rot="21390564">
            <a:off x="3405726" y="1689644"/>
            <a:ext cx="602658" cy="338554"/>
          </a:xfrm>
          <a:prstGeom prst="rect">
            <a:avLst/>
          </a:prstGeom>
          <a:solidFill>
            <a:srgbClr val="F28EE4"/>
          </a:solidFill>
        </p:spPr>
        <p:txBody>
          <a:bodyPr wrap="square" rtlCol="0">
            <a:spAutoFit/>
          </a:bodyPr>
          <a:lstStyle/>
          <a:p>
            <a:pPr algn="ctr"/>
            <a:r>
              <a:rPr lang="en-SG" sz="1600" dirty="0">
                <a:solidFill>
                  <a:schemeClr val="bg1"/>
                </a:solidFill>
                <a:latin typeface="Montserrat SemiBold" panose="00000700000000000000" pitchFamily="2" charset="0"/>
              </a:rPr>
              <a:t>0.15</a:t>
            </a:r>
          </a:p>
        </p:txBody>
      </p:sp>
      <p:sp>
        <p:nvSpPr>
          <p:cNvPr id="390" name="TextBox 389">
            <a:extLst>
              <a:ext uri="{FF2B5EF4-FFF2-40B4-BE49-F238E27FC236}">
                <a16:creationId xmlns:a16="http://schemas.microsoft.com/office/drawing/2014/main" id="{745035FE-B4B6-4A19-7DE1-572FFE0E0394}"/>
              </a:ext>
            </a:extLst>
          </p:cNvPr>
          <p:cNvSpPr txBox="1"/>
          <p:nvPr/>
        </p:nvSpPr>
        <p:spPr>
          <a:xfrm rot="268355">
            <a:off x="5676103" y="1734022"/>
            <a:ext cx="560641" cy="338554"/>
          </a:xfrm>
          <a:prstGeom prst="rect">
            <a:avLst/>
          </a:prstGeom>
          <a:solidFill>
            <a:srgbClr val="F28EE4"/>
          </a:solidFill>
        </p:spPr>
        <p:txBody>
          <a:bodyPr wrap="square" rtlCol="0">
            <a:spAutoFit/>
          </a:bodyPr>
          <a:lstStyle/>
          <a:p>
            <a:pPr algn="ctr"/>
            <a:r>
              <a:rPr lang="en-SG" sz="1600" dirty="0">
                <a:solidFill>
                  <a:schemeClr val="bg1"/>
                </a:solidFill>
                <a:latin typeface="Montserrat SemiBold" panose="00000700000000000000" pitchFamily="2" charset="0"/>
              </a:rPr>
              <a:t>0.4</a:t>
            </a:r>
          </a:p>
        </p:txBody>
      </p:sp>
      <p:sp>
        <p:nvSpPr>
          <p:cNvPr id="391" name="TextBox 390">
            <a:extLst>
              <a:ext uri="{FF2B5EF4-FFF2-40B4-BE49-F238E27FC236}">
                <a16:creationId xmlns:a16="http://schemas.microsoft.com/office/drawing/2014/main" id="{4D588B92-70A1-3B33-25BA-69BD5BD5A041}"/>
              </a:ext>
            </a:extLst>
          </p:cNvPr>
          <p:cNvSpPr txBox="1"/>
          <p:nvPr/>
        </p:nvSpPr>
        <p:spPr>
          <a:xfrm rot="16652756">
            <a:off x="6808376" y="2843501"/>
            <a:ext cx="504242" cy="338554"/>
          </a:xfrm>
          <a:prstGeom prst="rect">
            <a:avLst/>
          </a:prstGeom>
          <a:solidFill>
            <a:srgbClr val="F28EE4"/>
          </a:solidFill>
        </p:spPr>
        <p:txBody>
          <a:bodyPr wrap="square" rtlCol="0">
            <a:spAutoFit/>
          </a:bodyPr>
          <a:lstStyle/>
          <a:p>
            <a:pPr algn="ctr"/>
            <a:r>
              <a:rPr lang="en-SG" sz="1600" dirty="0">
                <a:solidFill>
                  <a:schemeClr val="bg1"/>
                </a:solidFill>
                <a:latin typeface="Montserrat SemiBold" panose="00000700000000000000" pitchFamily="2" charset="0"/>
              </a:rPr>
              <a:t>0.1</a:t>
            </a:r>
          </a:p>
        </p:txBody>
      </p:sp>
      <p:sp>
        <p:nvSpPr>
          <p:cNvPr id="392" name="TextBox 391">
            <a:extLst>
              <a:ext uri="{FF2B5EF4-FFF2-40B4-BE49-F238E27FC236}">
                <a16:creationId xmlns:a16="http://schemas.microsoft.com/office/drawing/2014/main" id="{BD88AC8B-4E5B-3D9B-7B7F-263A566C503F}"/>
              </a:ext>
            </a:extLst>
          </p:cNvPr>
          <p:cNvSpPr txBox="1"/>
          <p:nvPr/>
        </p:nvSpPr>
        <p:spPr>
          <a:xfrm rot="2787283">
            <a:off x="5385408" y="2728614"/>
            <a:ext cx="643217" cy="338554"/>
          </a:xfrm>
          <a:prstGeom prst="rect">
            <a:avLst/>
          </a:prstGeom>
          <a:solidFill>
            <a:srgbClr val="F28EE4"/>
          </a:solidFill>
        </p:spPr>
        <p:txBody>
          <a:bodyPr wrap="square" rtlCol="0">
            <a:spAutoFit/>
          </a:bodyPr>
          <a:lstStyle/>
          <a:p>
            <a:pPr algn="ctr"/>
            <a:r>
              <a:rPr lang="en-SG" sz="1600" dirty="0">
                <a:solidFill>
                  <a:schemeClr val="bg1"/>
                </a:solidFill>
                <a:latin typeface="Montserrat SemiBold" panose="00000700000000000000" pitchFamily="2" charset="0"/>
              </a:rPr>
              <a:t>0.75</a:t>
            </a:r>
          </a:p>
        </p:txBody>
      </p:sp>
      <p:sp>
        <p:nvSpPr>
          <p:cNvPr id="393" name="TextBox 392">
            <a:extLst>
              <a:ext uri="{FF2B5EF4-FFF2-40B4-BE49-F238E27FC236}">
                <a16:creationId xmlns:a16="http://schemas.microsoft.com/office/drawing/2014/main" id="{A129EF2B-F294-6E62-BE79-23207D151236}"/>
              </a:ext>
            </a:extLst>
          </p:cNvPr>
          <p:cNvSpPr txBox="1"/>
          <p:nvPr/>
        </p:nvSpPr>
        <p:spPr>
          <a:xfrm rot="18113999">
            <a:off x="3679511" y="2647993"/>
            <a:ext cx="675484" cy="338554"/>
          </a:xfrm>
          <a:prstGeom prst="rect">
            <a:avLst/>
          </a:prstGeom>
          <a:solidFill>
            <a:srgbClr val="F28EE4"/>
          </a:solidFill>
        </p:spPr>
        <p:txBody>
          <a:bodyPr wrap="square" rtlCol="0">
            <a:spAutoFit/>
          </a:bodyPr>
          <a:lstStyle/>
          <a:p>
            <a:pPr algn="ctr"/>
            <a:r>
              <a:rPr lang="en-SG" sz="1600" dirty="0">
                <a:solidFill>
                  <a:schemeClr val="bg1"/>
                </a:solidFill>
                <a:latin typeface="Montserrat SemiBold" panose="00000700000000000000" pitchFamily="2" charset="0"/>
              </a:rPr>
              <a:t>0.9</a:t>
            </a:r>
          </a:p>
        </p:txBody>
      </p:sp>
      <p:sp>
        <p:nvSpPr>
          <p:cNvPr id="394" name="TextBox 393">
            <a:extLst>
              <a:ext uri="{FF2B5EF4-FFF2-40B4-BE49-F238E27FC236}">
                <a16:creationId xmlns:a16="http://schemas.microsoft.com/office/drawing/2014/main" id="{9D495527-B83A-E19D-40EC-85BCDD7B4046}"/>
              </a:ext>
            </a:extLst>
          </p:cNvPr>
          <p:cNvSpPr txBox="1"/>
          <p:nvPr/>
        </p:nvSpPr>
        <p:spPr>
          <a:xfrm rot="17352410">
            <a:off x="2228893" y="2530671"/>
            <a:ext cx="504242" cy="338554"/>
          </a:xfrm>
          <a:prstGeom prst="rect">
            <a:avLst/>
          </a:prstGeom>
          <a:solidFill>
            <a:srgbClr val="F28EE4"/>
          </a:solidFill>
        </p:spPr>
        <p:txBody>
          <a:bodyPr wrap="square" rtlCol="0">
            <a:spAutoFit/>
          </a:bodyPr>
          <a:lstStyle/>
          <a:p>
            <a:pPr algn="ctr"/>
            <a:r>
              <a:rPr lang="en-SG" sz="1600" dirty="0">
                <a:solidFill>
                  <a:schemeClr val="bg1"/>
                </a:solidFill>
                <a:latin typeface="Montserrat SemiBold" panose="00000700000000000000" pitchFamily="2" charset="0"/>
              </a:rPr>
              <a:t>0.5</a:t>
            </a:r>
          </a:p>
        </p:txBody>
      </p:sp>
      <p:sp>
        <p:nvSpPr>
          <p:cNvPr id="395" name="TextBox 394">
            <a:extLst>
              <a:ext uri="{FF2B5EF4-FFF2-40B4-BE49-F238E27FC236}">
                <a16:creationId xmlns:a16="http://schemas.microsoft.com/office/drawing/2014/main" id="{07C94D8D-4AED-278A-0DF2-6F7FC8DD8481}"/>
              </a:ext>
            </a:extLst>
          </p:cNvPr>
          <p:cNvSpPr txBox="1"/>
          <p:nvPr/>
        </p:nvSpPr>
        <p:spPr>
          <a:xfrm rot="3038821">
            <a:off x="1263542" y="2857967"/>
            <a:ext cx="504242" cy="338554"/>
          </a:xfrm>
          <a:prstGeom prst="rect">
            <a:avLst/>
          </a:prstGeom>
          <a:solidFill>
            <a:srgbClr val="F28EE4"/>
          </a:solidFill>
        </p:spPr>
        <p:txBody>
          <a:bodyPr wrap="square" rtlCol="0">
            <a:spAutoFit/>
          </a:bodyPr>
          <a:lstStyle/>
          <a:p>
            <a:pPr algn="ctr"/>
            <a:r>
              <a:rPr lang="en-SG" sz="1600" dirty="0">
                <a:solidFill>
                  <a:schemeClr val="bg1"/>
                </a:solidFill>
                <a:latin typeface="Montserrat SemiBold" panose="00000700000000000000" pitchFamily="2" charset="0"/>
              </a:rPr>
              <a:t>0.7</a:t>
            </a:r>
          </a:p>
        </p:txBody>
      </p:sp>
      <p:sp>
        <p:nvSpPr>
          <p:cNvPr id="396" name="TextBox 395">
            <a:extLst>
              <a:ext uri="{FF2B5EF4-FFF2-40B4-BE49-F238E27FC236}">
                <a16:creationId xmlns:a16="http://schemas.microsoft.com/office/drawing/2014/main" id="{931C1F77-25FE-A01A-89C2-4D5A8FE035C0}"/>
              </a:ext>
            </a:extLst>
          </p:cNvPr>
          <p:cNvSpPr txBox="1"/>
          <p:nvPr/>
        </p:nvSpPr>
        <p:spPr>
          <a:xfrm rot="931346">
            <a:off x="2426107" y="3595782"/>
            <a:ext cx="504242" cy="338554"/>
          </a:xfrm>
          <a:prstGeom prst="rect">
            <a:avLst/>
          </a:prstGeom>
          <a:solidFill>
            <a:srgbClr val="F28EE4"/>
          </a:solidFill>
        </p:spPr>
        <p:txBody>
          <a:bodyPr wrap="square" rtlCol="0">
            <a:spAutoFit/>
          </a:bodyPr>
          <a:lstStyle/>
          <a:p>
            <a:pPr algn="ctr"/>
            <a:r>
              <a:rPr lang="en-SG" sz="1600" dirty="0">
                <a:solidFill>
                  <a:schemeClr val="bg1"/>
                </a:solidFill>
                <a:latin typeface="Montserrat SemiBold" panose="00000700000000000000" pitchFamily="2" charset="0"/>
              </a:rPr>
              <a:t>0.9</a:t>
            </a:r>
          </a:p>
        </p:txBody>
      </p:sp>
      <p:sp>
        <p:nvSpPr>
          <p:cNvPr id="397" name="TextBox 396">
            <a:extLst>
              <a:ext uri="{FF2B5EF4-FFF2-40B4-BE49-F238E27FC236}">
                <a16:creationId xmlns:a16="http://schemas.microsoft.com/office/drawing/2014/main" id="{3F35C446-B661-F78F-797E-3535B2802433}"/>
              </a:ext>
            </a:extLst>
          </p:cNvPr>
          <p:cNvSpPr txBox="1"/>
          <p:nvPr/>
        </p:nvSpPr>
        <p:spPr>
          <a:xfrm rot="201078">
            <a:off x="4583472" y="3961501"/>
            <a:ext cx="545884" cy="338554"/>
          </a:xfrm>
          <a:prstGeom prst="rect">
            <a:avLst/>
          </a:prstGeom>
          <a:solidFill>
            <a:srgbClr val="F28EE4"/>
          </a:solidFill>
        </p:spPr>
        <p:txBody>
          <a:bodyPr wrap="square" rtlCol="0">
            <a:spAutoFit/>
          </a:bodyPr>
          <a:lstStyle/>
          <a:p>
            <a:pPr algn="ctr"/>
            <a:r>
              <a:rPr lang="en-SG" sz="1600" dirty="0">
                <a:solidFill>
                  <a:schemeClr val="bg1"/>
                </a:solidFill>
                <a:latin typeface="Montserrat SemiBold" panose="00000700000000000000" pitchFamily="2" charset="0"/>
              </a:rPr>
              <a:t>0.4</a:t>
            </a:r>
          </a:p>
        </p:txBody>
      </p:sp>
      <p:sp>
        <p:nvSpPr>
          <p:cNvPr id="398" name="TextBox 397">
            <a:extLst>
              <a:ext uri="{FF2B5EF4-FFF2-40B4-BE49-F238E27FC236}">
                <a16:creationId xmlns:a16="http://schemas.microsoft.com/office/drawing/2014/main" id="{018FF085-EC22-8FA5-CB58-5ADAFAB4B6B4}"/>
              </a:ext>
            </a:extLst>
          </p:cNvPr>
          <p:cNvSpPr txBox="1"/>
          <p:nvPr/>
        </p:nvSpPr>
        <p:spPr>
          <a:xfrm rot="1319269">
            <a:off x="5407460" y="3578847"/>
            <a:ext cx="632023" cy="338554"/>
          </a:xfrm>
          <a:prstGeom prst="rect">
            <a:avLst/>
          </a:prstGeom>
          <a:solidFill>
            <a:srgbClr val="F28EE4"/>
          </a:solidFill>
        </p:spPr>
        <p:txBody>
          <a:bodyPr wrap="square" rtlCol="0">
            <a:spAutoFit/>
          </a:bodyPr>
          <a:lstStyle/>
          <a:p>
            <a:pPr algn="ctr"/>
            <a:r>
              <a:rPr lang="en-SG" sz="1600" dirty="0">
                <a:solidFill>
                  <a:schemeClr val="bg1"/>
                </a:solidFill>
                <a:latin typeface="Montserrat SemiBold" panose="00000700000000000000" pitchFamily="2" charset="0"/>
              </a:rPr>
              <a:t>0.85</a:t>
            </a:r>
          </a:p>
        </p:txBody>
      </p:sp>
      <p:sp>
        <p:nvSpPr>
          <p:cNvPr id="399" name="TextBox 398">
            <a:extLst>
              <a:ext uri="{FF2B5EF4-FFF2-40B4-BE49-F238E27FC236}">
                <a16:creationId xmlns:a16="http://schemas.microsoft.com/office/drawing/2014/main" id="{26B065F4-11B9-0163-FFDA-135123F8E328}"/>
              </a:ext>
            </a:extLst>
          </p:cNvPr>
          <p:cNvSpPr txBox="1"/>
          <p:nvPr/>
        </p:nvSpPr>
        <p:spPr>
          <a:xfrm rot="20235539">
            <a:off x="3854987" y="3479713"/>
            <a:ext cx="504242" cy="338554"/>
          </a:xfrm>
          <a:prstGeom prst="rect">
            <a:avLst/>
          </a:prstGeom>
          <a:solidFill>
            <a:srgbClr val="F28EE4"/>
          </a:solidFill>
        </p:spPr>
        <p:txBody>
          <a:bodyPr wrap="square" rtlCol="0">
            <a:spAutoFit/>
          </a:bodyPr>
          <a:lstStyle/>
          <a:p>
            <a:pPr algn="ctr"/>
            <a:r>
              <a:rPr lang="en-SG" sz="1600" dirty="0">
                <a:solidFill>
                  <a:schemeClr val="bg1"/>
                </a:solidFill>
                <a:latin typeface="Montserrat SemiBold" panose="00000700000000000000" pitchFamily="2" charset="0"/>
              </a:rPr>
              <a:t>0.6</a:t>
            </a:r>
          </a:p>
        </p:txBody>
      </p:sp>
      <p:sp>
        <p:nvSpPr>
          <p:cNvPr id="2" name="Google Shape;336;p36">
            <a:extLst>
              <a:ext uri="{FF2B5EF4-FFF2-40B4-BE49-F238E27FC236}">
                <a16:creationId xmlns:a16="http://schemas.microsoft.com/office/drawing/2014/main" id="{F035A3EB-067D-4C07-3B91-3994146EA159}"/>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1a. Mel’s Pizzeria</a:t>
            </a:r>
            <a:endParaRPr dirty="0"/>
          </a:p>
        </p:txBody>
      </p:sp>
    </p:spTree>
    <p:extLst>
      <p:ext uri="{BB962C8B-B14F-4D97-AF65-F5344CB8AC3E}">
        <p14:creationId xmlns:p14="http://schemas.microsoft.com/office/powerpoint/2010/main" val="83286316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2" name="TextBox 1">
            <a:extLst>
              <a:ext uri="{FF2B5EF4-FFF2-40B4-BE49-F238E27FC236}">
                <a16:creationId xmlns:a16="http://schemas.microsoft.com/office/drawing/2014/main" id="{28B4F4EE-0481-8F53-B328-E016D72A8F03}"/>
              </a:ext>
            </a:extLst>
          </p:cNvPr>
          <p:cNvSpPr txBox="1"/>
          <p:nvPr/>
        </p:nvSpPr>
        <p:spPr>
          <a:xfrm>
            <a:off x="4636706" y="4311827"/>
            <a:ext cx="1400191" cy="833286"/>
          </a:xfrm>
          <a:prstGeom prst="rect">
            <a:avLst/>
          </a:prstGeom>
          <a:solidFill>
            <a:schemeClr val="tx1"/>
          </a:solidFill>
        </p:spPr>
        <p:txBody>
          <a:bodyPr wrap="square" rtlCol="0">
            <a:spAutoFit/>
          </a:bodyPr>
          <a:lstStyle/>
          <a:p>
            <a:pPr algn="ctr"/>
            <a:endParaRPr lang="en-SG" sz="1600" dirty="0">
              <a:solidFill>
                <a:schemeClr val="bg1"/>
              </a:solidFill>
              <a:latin typeface="Montserrat SemiBold" panose="00000700000000000000" pitchFamily="2" charset="0"/>
            </a:endParaRPr>
          </a:p>
        </p:txBody>
      </p:sp>
      <p:sp>
        <p:nvSpPr>
          <p:cNvPr id="15" name="TextBox 14">
            <a:extLst>
              <a:ext uri="{FF2B5EF4-FFF2-40B4-BE49-F238E27FC236}">
                <a16:creationId xmlns:a16="http://schemas.microsoft.com/office/drawing/2014/main" id="{14BA46D7-4AD0-A172-70CA-80AFA6D7554D}"/>
              </a:ext>
            </a:extLst>
          </p:cNvPr>
          <p:cNvSpPr txBox="1"/>
          <p:nvPr/>
        </p:nvSpPr>
        <p:spPr>
          <a:xfrm>
            <a:off x="1263543" y="4439711"/>
            <a:ext cx="6518382" cy="338554"/>
          </a:xfrm>
          <a:prstGeom prst="rect">
            <a:avLst/>
          </a:prstGeom>
          <a:solidFill>
            <a:srgbClr val="F28EE4"/>
          </a:solidFill>
        </p:spPr>
        <p:txBody>
          <a:bodyPr wrap="square" rtlCol="0">
            <a:spAutoFit/>
          </a:bodyPr>
          <a:lstStyle/>
          <a:p>
            <a:r>
              <a:rPr lang="en-SG" sz="1600" dirty="0">
                <a:solidFill>
                  <a:schemeClr val="bg1"/>
                </a:solidFill>
                <a:latin typeface="Montserrat SemiBold" panose="00000700000000000000" pitchFamily="2" charset="0"/>
              </a:rPr>
              <a:t>            *	                  *	            *	                              = 0.42525</a:t>
            </a:r>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24</a:t>
            </a:fld>
            <a:endParaRPr/>
          </a:p>
        </p:txBody>
      </p:sp>
      <p:sp>
        <p:nvSpPr>
          <p:cNvPr id="3" name="Oval 2">
            <a:extLst>
              <a:ext uri="{FF2B5EF4-FFF2-40B4-BE49-F238E27FC236}">
                <a16:creationId xmlns:a16="http://schemas.microsoft.com/office/drawing/2014/main" id="{DB5D7484-B319-EEAE-587B-18A457B70077}"/>
              </a:ext>
            </a:extLst>
          </p:cNvPr>
          <p:cNvSpPr/>
          <p:nvPr/>
        </p:nvSpPr>
        <p:spPr>
          <a:xfrm>
            <a:off x="1809671" y="3411125"/>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A</a:t>
            </a:r>
          </a:p>
        </p:txBody>
      </p:sp>
      <p:cxnSp>
        <p:nvCxnSpPr>
          <p:cNvPr id="6" name="Straight Connector 5">
            <a:extLst>
              <a:ext uri="{FF2B5EF4-FFF2-40B4-BE49-F238E27FC236}">
                <a16:creationId xmlns:a16="http://schemas.microsoft.com/office/drawing/2014/main" id="{D914E9B9-CD46-5AB0-EB8D-31352BEFC90A}"/>
              </a:ext>
            </a:extLst>
          </p:cNvPr>
          <p:cNvCxnSpPr>
            <a:cxnSpLocks/>
            <a:stCxn id="9" idx="2"/>
            <a:endCxn id="3" idx="6"/>
          </p:cNvCxnSpPr>
          <p:nvPr/>
        </p:nvCxnSpPr>
        <p:spPr>
          <a:xfrm flipH="1" flipV="1">
            <a:off x="2274491" y="3643535"/>
            <a:ext cx="793870" cy="24305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349A42B6-E122-B91E-72ED-B3765229CA69}"/>
              </a:ext>
            </a:extLst>
          </p:cNvPr>
          <p:cNvSpPr/>
          <p:nvPr/>
        </p:nvSpPr>
        <p:spPr>
          <a:xfrm>
            <a:off x="4454221" y="1594813"/>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D</a:t>
            </a:r>
          </a:p>
        </p:txBody>
      </p:sp>
      <p:sp>
        <p:nvSpPr>
          <p:cNvPr id="9" name="Oval 8">
            <a:extLst>
              <a:ext uri="{FF2B5EF4-FFF2-40B4-BE49-F238E27FC236}">
                <a16:creationId xmlns:a16="http://schemas.microsoft.com/office/drawing/2014/main" id="{60109025-10A4-9DD3-E0C3-1C41570240DC}"/>
              </a:ext>
            </a:extLst>
          </p:cNvPr>
          <p:cNvSpPr/>
          <p:nvPr/>
        </p:nvSpPr>
        <p:spPr>
          <a:xfrm>
            <a:off x="3068361" y="3654175"/>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C</a:t>
            </a:r>
          </a:p>
        </p:txBody>
      </p:sp>
      <p:sp>
        <p:nvSpPr>
          <p:cNvPr id="10" name="Oval 9">
            <a:extLst>
              <a:ext uri="{FF2B5EF4-FFF2-40B4-BE49-F238E27FC236}">
                <a16:creationId xmlns:a16="http://schemas.microsoft.com/office/drawing/2014/main" id="{F0B222CB-7169-C39F-1B76-A15F3DD481D3}"/>
              </a:ext>
            </a:extLst>
          </p:cNvPr>
          <p:cNvSpPr/>
          <p:nvPr/>
        </p:nvSpPr>
        <p:spPr>
          <a:xfrm>
            <a:off x="6492564" y="3995889"/>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T</a:t>
            </a:r>
          </a:p>
        </p:txBody>
      </p:sp>
      <p:cxnSp>
        <p:nvCxnSpPr>
          <p:cNvPr id="13" name="Straight Connector 12">
            <a:extLst>
              <a:ext uri="{FF2B5EF4-FFF2-40B4-BE49-F238E27FC236}">
                <a16:creationId xmlns:a16="http://schemas.microsoft.com/office/drawing/2014/main" id="{E81A5B28-994A-9319-0C94-1B2C07FC491D}"/>
              </a:ext>
            </a:extLst>
          </p:cNvPr>
          <p:cNvCxnSpPr>
            <a:cxnSpLocks/>
            <a:stCxn id="8" idx="5"/>
            <a:endCxn id="10" idx="0"/>
          </p:cNvCxnSpPr>
          <p:nvPr/>
        </p:nvCxnSpPr>
        <p:spPr>
          <a:xfrm>
            <a:off x="4850970" y="1991562"/>
            <a:ext cx="1874004" cy="2004327"/>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C76F15-64D9-8CA0-674E-FEB753A6303D}"/>
              </a:ext>
            </a:extLst>
          </p:cNvPr>
          <p:cNvCxnSpPr>
            <a:cxnSpLocks/>
            <a:stCxn id="9" idx="7"/>
            <a:endCxn id="8" idx="3"/>
          </p:cNvCxnSpPr>
          <p:nvPr/>
        </p:nvCxnSpPr>
        <p:spPr>
          <a:xfrm flipV="1">
            <a:off x="3465110" y="1991562"/>
            <a:ext cx="1057182" cy="173068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C0EFDB6C-90D5-E3C3-C7C8-AA508398BDAB}"/>
              </a:ext>
            </a:extLst>
          </p:cNvPr>
          <p:cNvSpPr/>
          <p:nvPr/>
        </p:nvSpPr>
        <p:spPr>
          <a:xfrm>
            <a:off x="756838" y="2207390"/>
            <a:ext cx="464820" cy="446637"/>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S</a:t>
            </a:r>
          </a:p>
        </p:txBody>
      </p:sp>
      <p:cxnSp>
        <p:nvCxnSpPr>
          <p:cNvPr id="24" name="Straight Connector 23">
            <a:extLst>
              <a:ext uri="{FF2B5EF4-FFF2-40B4-BE49-F238E27FC236}">
                <a16:creationId xmlns:a16="http://schemas.microsoft.com/office/drawing/2014/main" id="{3041CF62-08BE-87EF-B5B8-2F162F519931}"/>
              </a:ext>
            </a:extLst>
          </p:cNvPr>
          <p:cNvCxnSpPr>
            <a:cxnSpLocks/>
            <a:stCxn id="23" idx="5"/>
            <a:endCxn id="3" idx="1"/>
          </p:cNvCxnSpPr>
          <p:nvPr/>
        </p:nvCxnSpPr>
        <p:spPr>
          <a:xfrm>
            <a:off x="1153587" y="2588619"/>
            <a:ext cx="724155" cy="890577"/>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92" name="TextBox 391">
            <a:extLst>
              <a:ext uri="{FF2B5EF4-FFF2-40B4-BE49-F238E27FC236}">
                <a16:creationId xmlns:a16="http://schemas.microsoft.com/office/drawing/2014/main" id="{BD88AC8B-4E5B-3D9B-7B7F-263A566C503F}"/>
              </a:ext>
            </a:extLst>
          </p:cNvPr>
          <p:cNvSpPr txBox="1"/>
          <p:nvPr/>
        </p:nvSpPr>
        <p:spPr>
          <a:xfrm>
            <a:off x="5466363" y="4439711"/>
            <a:ext cx="643217" cy="338554"/>
          </a:xfrm>
          <a:prstGeom prst="rect">
            <a:avLst/>
          </a:prstGeom>
          <a:solidFill>
            <a:srgbClr val="F28EE4"/>
          </a:solidFill>
        </p:spPr>
        <p:txBody>
          <a:bodyPr wrap="square" rtlCol="0">
            <a:spAutoFit/>
          </a:bodyPr>
          <a:lstStyle/>
          <a:p>
            <a:pPr algn="ctr"/>
            <a:r>
              <a:rPr lang="en-SG" sz="1600" dirty="0">
                <a:solidFill>
                  <a:schemeClr val="bg1"/>
                </a:solidFill>
                <a:latin typeface="Montserrat SemiBold" panose="00000700000000000000" pitchFamily="2" charset="0"/>
              </a:rPr>
              <a:t>0.75</a:t>
            </a:r>
          </a:p>
        </p:txBody>
      </p:sp>
      <p:sp>
        <p:nvSpPr>
          <p:cNvPr id="393" name="TextBox 392">
            <a:extLst>
              <a:ext uri="{FF2B5EF4-FFF2-40B4-BE49-F238E27FC236}">
                <a16:creationId xmlns:a16="http://schemas.microsoft.com/office/drawing/2014/main" id="{A129EF2B-F294-6E62-BE79-23207D151236}"/>
              </a:ext>
            </a:extLst>
          </p:cNvPr>
          <p:cNvSpPr txBox="1"/>
          <p:nvPr/>
        </p:nvSpPr>
        <p:spPr>
          <a:xfrm>
            <a:off x="3655959" y="4439711"/>
            <a:ext cx="675484" cy="338554"/>
          </a:xfrm>
          <a:prstGeom prst="rect">
            <a:avLst/>
          </a:prstGeom>
          <a:solidFill>
            <a:srgbClr val="F28EE4"/>
          </a:solidFill>
        </p:spPr>
        <p:txBody>
          <a:bodyPr wrap="square" rtlCol="0">
            <a:spAutoFit/>
          </a:bodyPr>
          <a:lstStyle/>
          <a:p>
            <a:pPr algn="ctr"/>
            <a:r>
              <a:rPr lang="en-SG" sz="1600" dirty="0">
                <a:solidFill>
                  <a:schemeClr val="bg1"/>
                </a:solidFill>
                <a:latin typeface="Montserrat SemiBold" panose="00000700000000000000" pitchFamily="2" charset="0"/>
              </a:rPr>
              <a:t>0.9</a:t>
            </a:r>
          </a:p>
        </p:txBody>
      </p:sp>
      <p:sp>
        <p:nvSpPr>
          <p:cNvPr id="395" name="TextBox 394">
            <a:extLst>
              <a:ext uri="{FF2B5EF4-FFF2-40B4-BE49-F238E27FC236}">
                <a16:creationId xmlns:a16="http://schemas.microsoft.com/office/drawing/2014/main" id="{07C94D8D-4AED-278A-0DF2-6F7FC8DD8481}"/>
              </a:ext>
            </a:extLst>
          </p:cNvPr>
          <p:cNvSpPr txBox="1"/>
          <p:nvPr/>
        </p:nvSpPr>
        <p:spPr>
          <a:xfrm>
            <a:off x="1263543" y="4439711"/>
            <a:ext cx="504242" cy="338554"/>
          </a:xfrm>
          <a:prstGeom prst="rect">
            <a:avLst/>
          </a:prstGeom>
          <a:solidFill>
            <a:srgbClr val="F28EE4"/>
          </a:solidFill>
        </p:spPr>
        <p:txBody>
          <a:bodyPr wrap="square" rtlCol="0">
            <a:spAutoFit/>
          </a:bodyPr>
          <a:lstStyle/>
          <a:p>
            <a:pPr algn="ctr"/>
            <a:r>
              <a:rPr lang="en-SG" sz="1600" dirty="0">
                <a:solidFill>
                  <a:schemeClr val="bg1"/>
                </a:solidFill>
                <a:latin typeface="Montserrat SemiBold" panose="00000700000000000000" pitchFamily="2" charset="0"/>
              </a:rPr>
              <a:t>0.7</a:t>
            </a:r>
          </a:p>
        </p:txBody>
      </p:sp>
      <p:sp>
        <p:nvSpPr>
          <p:cNvPr id="396" name="TextBox 395">
            <a:extLst>
              <a:ext uri="{FF2B5EF4-FFF2-40B4-BE49-F238E27FC236}">
                <a16:creationId xmlns:a16="http://schemas.microsoft.com/office/drawing/2014/main" id="{931C1F77-25FE-A01A-89C2-4D5A8FE035C0}"/>
              </a:ext>
            </a:extLst>
          </p:cNvPr>
          <p:cNvSpPr txBox="1"/>
          <p:nvPr/>
        </p:nvSpPr>
        <p:spPr>
          <a:xfrm>
            <a:off x="2419305" y="4439711"/>
            <a:ext cx="504242" cy="338554"/>
          </a:xfrm>
          <a:prstGeom prst="rect">
            <a:avLst/>
          </a:prstGeom>
          <a:solidFill>
            <a:srgbClr val="F28EE4"/>
          </a:solidFill>
        </p:spPr>
        <p:txBody>
          <a:bodyPr wrap="square" rtlCol="0">
            <a:spAutoFit/>
          </a:bodyPr>
          <a:lstStyle/>
          <a:p>
            <a:pPr algn="ctr"/>
            <a:r>
              <a:rPr lang="en-SG" sz="1600" dirty="0">
                <a:solidFill>
                  <a:schemeClr val="bg1"/>
                </a:solidFill>
                <a:latin typeface="Montserrat SemiBold" panose="00000700000000000000" pitchFamily="2" charset="0"/>
              </a:rPr>
              <a:t>0.9</a:t>
            </a:r>
          </a:p>
        </p:txBody>
      </p:sp>
      <p:sp>
        <p:nvSpPr>
          <p:cNvPr id="4" name="Google Shape;336;p36">
            <a:extLst>
              <a:ext uri="{FF2B5EF4-FFF2-40B4-BE49-F238E27FC236}">
                <a16:creationId xmlns:a16="http://schemas.microsoft.com/office/drawing/2014/main" id="{978D5FE2-E0A1-3324-6197-AD4178B55154}"/>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1a. Mel’s Pizzeria</a:t>
            </a:r>
            <a:endParaRPr dirty="0"/>
          </a:p>
        </p:txBody>
      </p:sp>
    </p:spTree>
    <p:extLst>
      <p:ext uri="{BB962C8B-B14F-4D97-AF65-F5344CB8AC3E}">
        <p14:creationId xmlns:p14="http://schemas.microsoft.com/office/powerpoint/2010/main" val="5231696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15" name="TextBox 14">
            <a:extLst>
              <a:ext uri="{FF2B5EF4-FFF2-40B4-BE49-F238E27FC236}">
                <a16:creationId xmlns:a16="http://schemas.microsoft.com/office/drawing/2014/main" id="{14BA46D7-4AD0-A172-70CA-80AFA6D7554D}"/>
              </a:ext>
            </a:extLst>
          </p:cNvPr>
          <p:cNvSpPr txBox="1"/>
          <p:nvPr/>
        </p:nvSpPr>
        <p:spPr>
          <a:xfrm>
            <a:off x="2236734" y="2887648"/>
            <a:ext cx="4670532" cy="338554"/>
          </a:xfrm>
          <a:prstGeom prst="rect">
            <a:avLst/>
          </a:prstGeom>
          <a:solidFill>
            <a:srgbClr val="F28EE4"/>
          </a:solidFill>
        </p:spPr>
        <p:txBody>
          <a:bodyPr wrap="square" rtlCol="0">
            <a:spAutoFit/>
          </a:bodyPr>
          <a:lstStyle/>
          <a:p>
            <a:pPr algn="ctr"/>
            <a:r>
              <a:rPr lang="en-SG" sz="1600" dirty="0">
                <a:solidFill>
                  <a:schemeClr val="bg1"/>
                </a:solidFill>
                <a:latin typeface="Montserrat SemiBold" panose="00000700000000000000" pitchFamily="2" charset="0"/>
              </a:rPr>
              <a:t>F(pizza left) = 0.7 * 0.9 * 0.9 * 0.75 = 0.42525</a:t>
            </a:r>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25</a:t>
            </a:fld>
            <a:endParaRPr/>
          </a:p>
        </p:txBody>
      </p:sp>
      <p:sp>
        <p:nvSpPr>
          <p:cNvPr id="3" name="Oval 2">
            <a:extLst>
              <a:ext uri="{FF2B5EF4-FFF2-40B4-BE49-F238E27FC236}">
                <a16:creationId xmlns:a16="http://schemas.microsoft.com/office/drawing/2014/main" id="{DB5D7484-B319-EEAE-587B-18A457B70077}"/>
              </a:ext>
            </a:extLst>
          </p:cNvPr>
          <p:cNvSpPr/>
          <p:nvPr/>
        </p:nvSpPr>
        <p:spPr>
          <a:xfrm>
            <a:off x="2964783" y="2276474"/>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A</a:t>
            </a:r>
          </a:p>
        </p:txBody>
      </p:sp>
      <p:cxnSp>
        <p:nvCxnSpPr>
          <p:cNvPr id="6" name="Straight Connector 5">
            <a:extLst>
              <a:ext uri="{FF2B5EF4-FFF2-40B4-BE49-F238E27FC236}">
                <a16:creationId xmlns:a16="http://schemas.microsoft.com/office/drawing/2014/main" id="{D914E9B9-CD46-5AB0-EB8D-31352BEFC90A}"/>
              </a:ext>
            </a:extLst>
          </p:cNvPr>
          <p:cNvCxnSpPr>
            <a:cxnSpLocks/>
            <a:stCxn id="9" idx="2"/>
            <a:endCxn id="3" idx="6"/>
          </p:cNvCxnSpPr>
          <p:nvPr/>
        </p:nvCxnSpPr>
        <p:spPr>
          <a:xfrm flipH="1">
            <a:off x="3429603" y="2261666"/>
            <a:ext cx="879055" cy="2472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349A42B6-E122-B91E-72ED-B3765229CA69}"/>
              </a:ext>
            </a:extLst>
          </p:cNvPr>
          <p:cNvSpPr/>
          <p:nvPr/>
        </p:nvSpPr>
        <p:spPr>
          <a:xfrm>
            <a:off x="5516454" y="1476816"/>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D</a:t>
            </a:r>
          </a:p>
        </p:txBody>
      </p:sp>
      <p:sp>
        <p:nvSpPr>
          <p:cNvPr id="9" name="Oval 8">
            <a:extLst>
              <a:ext uri="{FF2B5EF4-FFF2-40B4-BE49-F238E27FC236}">
                <a16:creationId xmlns:a16="http://schemas.microsoft.com/office/drawing/2014/main" id="{60109025-10A4-9DD3-E0C3-1C41570240DC}"/>
              </a:ext>
            </a:extLst>
          </p:cNvPr>
          <p:cNvSpPr/>
          <p:nvPr/>
        </p:nvSpPr>
        <p:spPr>
          <a:xfrm>
            <a:off x="4308658" y="2029256"/>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C</a:t>
            </a:r>
          </a:p>
        </p:txBody>
      </p:sp>
      <p:sp>
        <p:nvSpPr>
          <p:cNvPr id="10" name="Oval 9">
            <a:extLst>
              <a:ext uri="{FF2B5EF4-FFF2-40B4-BE49-F238E27FC236}">
                <a16:creationId xmlns:a16="http://schemas.microsoft.com/office/drawing/2014/main" id="{F0B222CB-7169-C39F-1B76-A15F3DD481D3}"/>
              </a:ext>
            </a:extLst>
          </p:cNvPr>
          <p:cNvSpPr/>
          <p:nvPr/>
        </p:nvSpPr>
        <p:spPr>
          <a:xfrm>
            <a:off x="6825152" y="2226469"/>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T</a:t>
            </a:r>
          </a:p>
        </p:txBody>
      </p:sp>
      <p:cxnSp>
        <p:nvCxnSpPr>
          <p:cNvPr id="13" name="Straight Connector 12">
            <a:extLst>
              <a:ext uri="{FF2B5EF4-FFF2-40B4-BE49-F238E27FC236}">
                <a16:creationId xmlns:a16="http://schemas.microsoft.com/office/drawing/2014/main" id="{E81A5B28-994A-9319-0C94-1B2C07FC491D}"/>
              </a:ext>
            </a:extLst>
          </p:cNvPr>
          <p:cNvCxnSpPr>
            <a:cxnSpLocks/>
            <a:stCxn id="8" idx="5"/>
            <a:endCxn id="10" idx="0"/>
          </p:cNvCxnSpPr>
          <p:nvPr/>
        </p:nvCxnSpPr>
        <p:spPr>
          <a:xfrm>
            <a:off x="5913203" y="1873565"/>
            <a:ext cx="1144359" cy="35290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C76F15-64D9-8CA0-674E-FEB753A6303D}"/>
              </a:ext>
            </a:extLst>
          </p:cNvPr>
          <p:cNvCxnSpPr>
            <a:cxnSpLocks/>
            <a:stCxn id="9" idx="7"/>
            <a:endCxn id="8" idx="3"/>
          </p:cNvCxnSpPr>
          <p:nvPr/>
        </p:nvCxnSpPr>
        <p:spPr>
          <a:xfrm flipV="1">
            <a:off x="4705407" y="1873565"/>
            <a:ext cx="879118" cy="223762"/>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C0EFDB6C-90D5-E3C3-C7C8-AA508398BDAB}"/>
              </a:ext>
            </a:extLst>
          </p:cNvPr>
          <p:cNvSpPr/>
          <p:nvPr/>
        </p:nvSpPr>
        <p:spPr>
          <a:xfrm>
            <a:off x="1866292" y="1653867"/>
            <a:ext cx="464820" cy="446637"/>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S</a:t>
            </a:r>
          </a:p>
        </p:txBody>
      </p:sp>
      <p:cxnSp>
        <p:nvCxnSpPr>
          <p:cNvPr id="24" name="Straight Connector 23">
            <a:extLst>
              <a:ext uri="{FF2B5EF4-FFF2-40B4-BE49-F238E27FC236}">
                <a16:creationId xmlns:a16="http://schemas.microsoft.com/office/drawing/2014/main" id="{3041CF62-08BE-87EF-B5B8-2F162F519931}"/>
              </a:ext>
            </a:extLst>
          </p:cNvPr>
          <p:cNvCxnSpPr>
            <a:cxnSpLocks/>
            <a:stCxn id="23" idx="5"/>
            <a:endCxn id="3" idx="1"/>
          </p:cNvCxnSpPr>
          <p:nvPr/>
        </p:nvCxnSpPr>
        <p:spPr>
          <a:xfrm>
            <a:off x="2263041" y="2035096"/>
            <a:ext cx="769813" cy="309449"/>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27D42D0-3DFB-45D7-CBF7-0E82CECE1937}"/>
              </a:ext>
            </a:extLst>
          </p:cNvPr>
          <p:cNvSpPr txBox="1"/>
          <p:nvPr/>
        </p:nvSpPr>
        <p:spPr>
          <a:xfrm>
            <a:off x="714000" y="3604966"/>
            <a:ext cx="3991407" cy="584775"/>
          </a:xfrm>
          <a:prstGeom prst="rect">
            <a:avLst/>
          </a:prstGeom>
          <a:solidFill>
            <a:srgbClr val="0070C0"/>
          </a:solidFill>
        </p:spPr>
        <p:txBody>
          <a:bodyPr wrap="square" rtlCol="0">
            <a:spAutoFit/>
          </a:bodyPr>
          <a:lstStyle/>
          <a:p>
            <a:pPr algn="ctr"/>
            <a:r>
              <a:rPr lang="en-SG" sz="1600" dirty="0">
                <a:solidFill>
                  <a:schemeClr val="bg1"/>
                </a:solidFill>
                <a:latin typeface="Montserrat SemiBold" panose="00000700000000000000" pitchFamily="2" charset="0"/>
              </a:rPr>
              <a:t>We want to </a:t>
            </a:r>
            <a:r>
              <a:rPr lang="en-SG" sz="1600" u="sng" dirty="0">
                <a:solidFill>
                  <a:schemeClr val="bg1"/>
                </a:solidFill>
                <a:latin typeface="Montserrat SemiBold" panose="00000700000000000000" pitchFamily="2" charset="0"/>
              </a:rPr>
              <a:t>maximize</a:t>
            </a:r>
            <a:r>
              <a:rPr lang="en-SG" sz="1600" dirty="0">
                <a:solidFill>
                  <a:schemeClr val="bg1"/>
                </a:solidFill>
                <a:latin typeface="Montserrat SemiBold" panose="00000700000000000000" pitchFamily="2" charset="0"/>
              </a:rPr>
              <a:t> F(pizza left),</a:t>
            </a:r>
            <a:br>
              <a:rPr lang="en-SG" sz="1600" dirty="0">
                <a:solidFill>
                  <a:schemeClr val="bg1"/>
                </a:solidFill>
                <a:latin typeface="Montserrat SemiBold" panose="00000700000000000000" pitchFamily="2" charset="0"/>
              </a:rPr>
            </a:br>
            <a:r>
              <a:rPr lang="en-SG" sz="1600" dirty="0">
                <a:solidFill>
                  <a:schemeClr val="bg1"/>
                </a:solidFill>
                <a:latin typeface="Montserrat SemiBold" panose="00000700000000000000" pitchFamily="2" charset="0"/>
              </a:rPr>
              <a:t>the </a:t>
            </a:r>
            <a:r>
              <a:rPr lang="en-SG" sz="1600" u="sng" dirty="0">
                <a:solidFill>
                  <a:schemeClr val="bg1"/>
                </a:solidFill>
                <a:latin typeface="Montserrat SemiBold" panose="00000700000000000000" pitchFamily="2" charset="0"/>
              </a:rPr>
              <a:t>product</a:t>
            </a:r>
            <a:r>
              <a:rPr lang="en-SG" sz="1600" dirty="0">
                <a:solidFill>
                  <a:schemeClr val="bg1"/>
                </a:solidFill>
                <a:latin typeface="Montserrat SemiBold" panose="00000700000000000000" pitchFamily="2" charset="0"/>
              </a:rPr>
              <a:t> of weights from S to T</a:t>
            </a:r>
            <a:endParaRPr lang="en-SG" sz="1600" u="sng" dirty="0">
              <a:solidFill>
                <a:schemeClr val="bg1"/>
              </a:solidFill>
              <a:latin typeface="Montserrat SemiBold" panose="00000700000000000000" pitchFamily="2" charset="0"/>
            </a:endParaRPr>
          </a:p>
        </p:txBody>
      </p:sp>
      <p:sp>
        <p:nvSpPr>
          <p:cNvPr id="4" name="Google Shape;336;p36">
            <a:extLst>
              <a:ext uri="{FF2B5EF4-FFF2-40B4-BE49-F238E27FC236}">
                <a16:creationId xmlns:a16="http://schemas.microsoft.com/office/drawing/2014/main" id="{41F858B3-75D9-706C-2449-A4EF4189E115}"/>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1a. Mel’s Pizzeria</a:t>
            </a:r>
            <a:endParaRPr dirty="0"/>
          </a:p>
        </p:txBody>
      </p:sp>
    </p:spTree>
    <p:extLst>
      <p:ext uri="{BB962C8B-B14F-4D97-AF65-F5344CB8AC3E}">
        <p14:creationId xmlns:p14="http://schemas.microsoft.com/office/powerpoint/2010/main" val="19463095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26</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1a. Mel’s Pizzeria</a:t>
            </a:r>
            <a:endParaRPr dirty="0"/>
          </a:p>
        </p:txBody>
      </p:sp>
      <p:sp>
        <p:nvSpPr>
          <p:cNvPr id="35" name="TextBox 34">
            <a:extLst>
              <a:ext uri="{FF2B5EF4-FFF2-40B4-BE49-F238E27FC236}">
                <a16:creationId xmlns:a16="http://schemas.microsoft.com/office/drawing/2014/main" id="{D27D42D0-3DFB-45D7-CBF7-0E82CECE1937}"/>
              </a:ext>
            </a:extLst>
          </p:cNvPr>
          <p:cNvSpPr txBox="1"/>
          <p:nvPr/>
        </p:nvSpPr>
        <p:spPr>
          <a:xfrm>
            <a:off x="714000" y="1422419"/>
            <a:ext cx="3991407" cy="584775"/>
          </a:xfrm>
          <a:prstGeom prst="rect">
            <a:avLst/>
          </a:prstGeom>
          <a:solidFill>
            <a:srgbClr val="0070C0"/>
          </a:solidFill>
        </p:spPr>
        <p:txBody>
          <a:bodyPr wrap="square" rtlCol="0">
            <a:spAutoFit/>
          </a:bodyPr>
          <a:lstStyle/>
          <a:p>
            <a:pPr algn="ctr"/>
            <a:r>
              <a:rPr lang="en-SG" sz="1600" dirty="0">
                <a:solidFill>
                  <a:schemeClr val="bg1"/>
                </a:solidFill>
                <a:latin typeface="Montserrat SemiBold" panose="00000700000000000000" pitchFamily="2" charset="0"/>
              </a:rPr>
              <a:t>We want to </a:t>
            </a:r>
            <a:r>
              <a:rPr lang="en-SG" sz="1600" u="sng" dirty="0">
                <a:solidFill>
                  <a:schemeClr val="bg1"/>
                </a:solidFill>
                <a:latin typeface="Montserrat SemiBold" panose="00000700000000000000" pitchFamily="2" charset="0"/>
              </a:rPr>
              <a:t>maximise</a:t>
            </a:r>
            <a:r>
              <a:rPr lang="en-SG" sz="1600" dirty="0">
                <a:solidFill>
                  <a:schemeClr val="bg1"/>
                </a:solidFill>
                <a:latin typeface="Montserrat SemiBold" panose="00000700000000000000" pitchFamily="2" charset="0"/>
              </a:rPr>
              <a:t> F(pizza left),</a:t>
            </a:r>
            <a:br>
              <a:rPr lang="en-SG" sz="1600" dirty="0">
                <a:solidFill>
                  <a:schemeClr val="bg1"/>
                </a:solidFill>
                <a:latin typeface="Montserrat SemiBold" panose="00000700000000000000" pitchFamily="2" charset="0"/>
              </a:rPr>
            </a:br>
            <a:r>
              <a:rPr lang="en-SG" sz="1600" dirty="0">
                <a:solidFill>
                  <a:schemeClr val="bg1"/>
                </a:solidFill>
                <a:latin typeface="Montserrat SemiBold" panose="00000700000000000000" pitchFamily="2" charset="0"/>
              </a:rPr>
              <a:t>the </a:t>
            </a:r>
            <a:r>
              <a:rPr lang="en-SG" sz="1600" u="sng" dirty="0">
                <a:solidFill>
                  <a:schemeClr val="bg1"/>
                </a:solidFill>
                <a:latin typeface="Montserrat SemiBold" panose="00000700000000000000" pitchFamily="2" charset="0"/>
              </a:rPr>
              <a:t>product</a:t>
            </a:r>
            <a:r>
              <a:rPr lang="en-SG" sz="1600" dirty="0">
                <a:solidFill>
                  <a:schemeClr val="bg1"/>
                </a:solidFill>
                <a:latin typeface="Montserrat SemiBold" panose="00000700000000000000" pitchFamily="2" charset="0"/>
              </a:rPr>
              <a:t> of weights from S to T</a:t>
            </a:r>
            <a:endParaRPr lang="en-SG" sz="1600" u="sng" dirty="0">
              <a:solidFill>
                <a:schemeClr val="bg1"/>
              </a:solidFill>
              <a:latin typeface="Montserrat SemiBold" panose="00000700000000000000" pitchFamily="2" charset="0"/>
            </a:endParaRPr>
          </a:p>
        </p:txBody>
      </p:sp>
      <p:sp>
        <p:nvSpPr>
          <p:cNvPr id="2" name="TextBox 1">
            <a:extLst>
              <a:ext uri="{FF2B5EF4-FFF2-40B4-BE49-F238E27FC236}">
                <a16:creationId xmlns:a16="http://schemas.microsoft.com/office/drawing/2014/main" id="{4C64BBC9-5F11-E328-5628-28AF7CC42A7D}"/>
              </a:ext>
            </a:extLst>
          </p:cNvPr>
          <p:cNvSpPr txBox="1"/>
          <p:nvPr/>
        </p:nvSpPr>
        <p:spPr>
          <a:xfrm>
            <a:off x="714000" y="2176699"/>
            <a:ext cx="5359752" cy="830997"/>
          </a:xfrm>
          <a:prstGeom prst="rect">
            <a:avLst/>
          </a:prstGeom>
          <a:solidFill>
            <a:srgbClr val="00B050"/>
          </a:solidFill>
        </p:spPr>
        <p:txBody>
          <a:bodyPr wrap="square" rtlCol="0">
            <a:spAutoFit/>
          </a:bodyPr>
          <a:lstStyle/>
          <a:p>
            <a:r>
              <a:rPr lang="en-SG" sz="1600" dirty="0">
                <a:solidFill>
                  <a:schemeClr val="bg1"/>
                </a:solidFill>
                <a:latin typeface="Montserrat SemiBold" panose="00000700000000000000" pitchFamily="2" charset="0"/>
              </a:rPr>
              <a:t>Modify the relax step:</a:t>
            </a:r>
          </a:p>
          <a:p>
            <a:r>
              <a:rPr lang="en-SG" sz="1600" dirty="0">
                <a:solidFill>
                  <a:schemeClr val="bg1"/>
                </a:solidFill>
                <a:latin typeface="Montserrat SemiBold" panose="00000700000000000000" pitchFamily="2" charset="0"/>
              </a:rPr>
              <a:t>- Convert the addition to a multiplication</a:t>
            </a:r>
          </a:p>
          <a:p>
            <a:r>
              <a:rPr lang="en-SG" sz="1600" dirty="0">
                <a:solidFill>
                  <a:schemeClr val="bg1"/>
                </a:solidFill>
                <a:latin typeface="Montserrat SemiBold" panose="00000700000000000000" pitchFamily="2" charset="0"/>
              </a:rPr>
              <a:t>- Relax if the result is greater, instead of smaller</a:t>
            </a:r>
          </a:p>
        </p:txBody>
      </p:sp>
      <p:sp>
        <p:nvSpPr>
          <p:cNvPr id="4" name="TextBox 3">
            <a:extLst>
              <a:ext uri="{FF2B5EF4-FFF2-40B4-BE49-F238E27FC236}">
                <a16:creationId xmlns:a16="http://schemas.microsoft.com/office/drawing/2014/main" id="{7C6C0912-1D89-C73E-0530-B6BB70A6CD80}"/>
              </a:ext>
            </a:extLst>
          </p:cNvPr>
          <p:cNvSpPr txBox="1"/>
          <p:nvPr/>
        </p:nvSpPr>
        <p:spPr>
          <a:xfrm>
            <a:off x="714000" y="3177201"/>
            <a:ext cx="5359752" cy="1077218"/>
          </a:xfrm>
          <a:prstGeom prst="rect">
            <a:avLst/>
          </a:prstGeom>
          <a:solidFill>
            <a:srgbClr val="FF9225"/>
          </a:solidFill>
        </p:spPr>
        <p:txBody>
          <a:bodyPr wrap="square" rtlCol="0">
            <a:spAutoFit/>
          </a:bodyPr>
          <a:lstStyle/>
          <a:p>
            <a:r>
              <a:rPr lang="en-SG" sz="1600" dirty="0">
                <a:solidFill>
                  <a:schemeClr val="bg1"/>
                </a:solidFill>
                <a:latin typeface="Montserrat SemiBold" panose="00000700000000000000" pitchFamily="2" charset="0"/>
              </a:rPr>
              <a:t>Additional Consideration:</a:t>
            </a:r>
          </a:p>
          <a:p>
            <a:r>
              <a:rPr lang="en-SG" sz="1600" dirty="0">
                <a:solidFill>
                  <a:schemeClr val="bg1"/>
                </a:solidFill>
                <a:latin typeface="Montserrat SemiBold" panose="00000700000000000000" pitchFamily="2" charset="0"/>
              </a:rPr>
              <a:t>- Modify the initial estimates to 0, rather than inf (except source node s which has fraction 1 = full pizza)</a:t>
            </a:r>
          </a:p>
        </p:txBody>
      </p:sp>
    </p:spTree>
    <p:extLst>
      <p:ext uri="{BB962C8B-B14F-4D97-AF65-F5344CB8AC3E}">
        <p14:creationId xmlns:p14="http://schemas.microsoft.com/office/powerpoint/2010/main" val="36572191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27</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1b. Mel’s Pizzeria</a:t>
            </a:r>
            <a:endParaRPr dirty="0"/>
          </a:p>
        </p:txBody>
      </p:sp>
      <p:sp>
        <p:nvSpPr>
          <p:cNvPr id="2" name="Google Shape;336;p36">
            <a:extLst>
              <a:ext uri="{FF2B5EF4-FFF2-40B4-BE49-F238E27FC236}">
                <a16:creationId xmlns:a16="http://schemas.microsoft.com/office/drawing/2014/main" id="{3419110E-61CD-63DD-1E2E-F9CFC5CA8922}"/>
              </a:ext>
            </a:extLst>
          </p:cNvPr>
          <p:cNvSpPr txBox="1">
            <a:spLocks/>
          </p:cNvSpPr>
          <p:nvPr/>
        </p:nvSpPr>
        <p:spPr>
          <a:xfrm>
            <a:off x="714000" y="1112400"/>
            <a:ext cx="6806940" cy="37265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Are there any other ways of finding the optimal path without modifying the relax function?</a:t>
            </a:r>
          </a:p>
        </p:txBody>
      </p:sp>
    </p:spTree>
    <p:extLst>
      <p:ext uri="{BB962C8B-B14F-4D97-AF65-F5344CB8AC3E}">
        <p14:creationId xmlns:p14="http://schemas.microsoft.com/office/powerpoint/2010/main" val="34640308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6" name="TextBox 5">
            <a:extLst>
              <a:ext uri="{FF2B5EF4-FFF2-40B4-BE49-F238E27FC236}">
                <a16:creationId xmlns:a16="http://schemas.microsoft.com/office/drawing/2014/main" id="{2C6665D2-FF45-97A1-D64C-793A17053D8A}"/>
              </a:ext>
            </a:extLst>
          </p:cNvPr>
          <p:cNvSpPr txBox="1"/>
          <p:nvPr/>
        </p:nvSpPr>
        <p:spPr>
          <a:xfrm>
            <a:off x="8323042" y="373770"/>
            <a:ext cx="820958" cy="1715334"/>
          </a:xfrm>
          <a:prstGeom prst="rect">
            <a:avLst/>
          </a:prstGeom>
          <a:solidFill>
            <a:schemeClr val="tx1"/>
          </a:solidFill>
        </p:spPr>
        <p:txBody>
          <a:bodyPr wrap="square" rtlCol="0">
            <a:spAutoFit/>
          </a:bodyPr>
          <a:lstStyle/>
          <a:p>
            <a:pPr algn="ctr"/>
            <a:endParaRPr lang="en-SG" sz="1600" dirty="0">
              <a:solidFill>
                <a:schemeClr val="bg1"/>
              </a:solidFill>
              <a:latin typeface="Montserrat SemiBold" panose="00000700000000000000" pitchFamily="2" charset="0"/>
            </a:endParaRPr>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28</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1b. Mel’s Pizzeria</a:t>
            </a:r>
            <a:endParaRPr dirty="0"/>
          </a:p>
        </p:txBody>
      </p:sp>
      <p:sp>
        <p:nvSpPr>
          <p:cNvPr id="35" name="TextBox 34">
            <a:extLst>
              <a:ext uri="{FF2B5EF4-FFF2-40B4-BE49-F238E27FC236}">
                <a16:creationId xmlns:a16="http://schemas.microsoft.com/office/drawing/2014/main" id="{D27D42D0-3DFB-45D7-CBF7-0E82CECE1937}"/>
              </a:ext>
            </a:extLst>
          </p:cNvPr>
          <p:cNvSpPr txBox="1"/>
          <p:nvPr/>
        </p:nvSpPr>
        <p:spPr>
          <a:xfrm>
            <a:off x="4755393" y="527625"/>
            <a:ext cx="3991407" cy="584775"/>
          </a:xfrm>
          <a:prstGeom prst="rect">
            <a:avLst/>
          </a:prstGeom>
          <a:solidFill>
            <a:srgbClr val="0070C0"/>
          </a:solidFill>
        </p:spPr>
        <p:txBody>
          <a:bodyPr wrap="square" rtlCol="0">
            <a:spAutoFit/>
          </a:bodyPr>
          <a:lstStyle/>
          <a:p>
            <a:pPr algn="ctr"/>
            <a:r>
              <a:rPr lang="en-SG" sz="1600" dirty="0">
                <a:solidFill>
                  <a:schemeClr val="bg1"/>
                </a:solidFill>
                <a:latin typeface="Montserrat SemiBold" panose="00000700000000000000" pitchFamily="2" charset="0"/>
              </a:rPr>
              <a:t>We want to maximise F(pizza left),</a:t>
            </a:r>
            <a:br>
              <a:rPr lang="en-SG" sz="1600" dirty="0">
                <a:solidFill>
                  <a:schemeClr val="bg1"/>
                </a:solidFill>
                <a:latin typeface="Montserrat SemiBold" panose="00000700000000000000" pitchFamily="2" charset="0"/>
              </a:rPr>
            </a:br>
            <a:r>
              <a:rPr lang="en-SG" sz="1600" dirty="0">
                <a:solidFill>
                  <a:schemeClr val="bg1"/>
                </a:solidFill>
                <a:latin typeface="Montserrat SemiBold" panose="00000700000000000000" pitchFamily="2" charset="0"/>
              </a:rPr>
              <a:t>the </a:t>
            </a:r>
            <a:r>
              <a:rPr lang="en-SG" sz="1600" u="sng" dirty="0">
                <a:solidFill>
                  <a:schemeClr val="bg1"/>
                </a:solidFill>
                <a:latin typeface="Montserrat SemiBold" panose="00000700000000000000" pitchFamily="2" charset="0"/>
              </a:rPr>
              <a:t>product</a:t>
            </a:r>
            <a:r>
              <a:rPr lang="en-SG" sz="1600" dirty="0">
                <a:solidFill>
                  <a:schemeClr val="bg1"/>
                </a:solidFill>
                <a:latin typeface="Montserrat SemiBold" panose="00000700000000000000" pitchFamily="2" charset="0"/>
              </a:rPr>
              <a:t> of weights from S to T</a:t>
            </a:r>
            <a:endParaRPr lang="en-SG" sz="1600" u="sng" dirty="0">
              <a:solidFill>
                <a:schemeClr val="bg1"/>
              </a:solidFill>
              <a:latin typeface="Montserrat SemiBold" panose="00000700000000000000" pitchFamily="2" charset="0"/>
            </a:endParaRPr>
          </a:p>
        </p:txBody>
      </p:sp>
      <p:sp>
        <p:nvSpPr>
          <p:cNvPr id="8" name="TextBox 7">
            <a:extLst>
              <a:ext uri="{FF2B5EF4-FFF2-40B4-BE49-F238E27FC236}">
                <a16:creationId xmlns:a16="http://schemas.microsoft.com/office/drawing/2014/main" id="{B29ACE43-932B-00A0-A720-5F547ACD6348}"/>
              </a:ext>
            </a:extLst>
          </p:cNvPr>
          <p:cNvSpPr txBox="1"/>
          <p:nvPr/>
        </p:nvSpPr>
        <p:spPr>
          <a:xfrm>
            <a:off x="714000" y="1549687"/>
            <a:ext cx="5853661" cy="584775"/>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Without modifying the relax function:</a:t>
            </a:r>
          </a:p>
          <a:p>
            <a:pPr algn="ctr"/>
            <a:r>
              <a:rPr lang="en-SG" sz="1600" dirty="0">
                <a:solidFill>
                  <a:schemeClr val="bg1"/>
                </a:solidFill>
                <a:latin typeface="Montserrat SemiBold" panose="00000700000000000000" pitchFamily="2" charset="0"/>
              </a:rPr>
              <a:t>We want to </a:t>
            </a:r>
            <a:r>
              <a:rPr lang="en-SG" sz="1600" u="sng" dirty="0">
                <a:solidFill>
                  <a:schemeClr val="bg1"/>
                </a:solidFill>
                <a:latin typeface="Montserrat SemiBold" panose="00000700000000000000" pitchFamily="2" charset="0"/>
              </a:rPr>
              <a:t>add</a:t>
            </a:r>
            <a:r>
              <a:rPr lang="en-SG" sz="1600" dirty="0">
                <a:solidFill>
                  <a:schemeClr val="bg1"/>
                </a:solidFill>
                <a:latin typeface="Montserrat SemiBold" panose="00000700000000000000" pitchFamily="2" charset="0"/>
              </a:rPr>
              <a:t> edge weights, and find a </a:t>
            </a:r>
            <a:r>
              <a:rPr lang="en-SG" sz="1600" u="sng" dirty="0">
                <a:solidFill>
                  <a:schemeClr val="bg1"/>
                </a:solidFill>
                <a:latin typeface="Montserrat SemiBold" panose="00000700000000000000" pitchFamily="2" charset="0"/>
              </a:rPr>
              <a:t>minimum</a:t>
            </a:r>
          </a:p>
        </p:txBody>
      </p:sp>
      <p:sp>
        <p:nvSpPr>
          <p:cNvPr id="10" name="Google Shape;336;p36">
            <a:extLst>
              <a:ext uri="{FF2B5EF4-FFF2-40B4-BE49-F238E27FC236}">
                <a16:creationId xmlns:a16="http://schemas.microsoft.com/office/drawing/2014/main" id="{32F4FC48-D506-DBCE-EE3C-EC795FEB15D0}"/>
              </a:ext>
            </a:extLst>
          </p:cNvPr>
          <p:cNvSpPr txBox="1">
            <a:spLocks/>
          </p:cNvSpPr>
          <p:nvPr/>
        </p:nvSpPr>
        <p:spPr>
          <a:xfrm>
            <a:off x="714000" y="2571749"/>
            <a:ext cx="6754712" cy="4613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How do we convert a multiplication into an addition?</a:t>
            </a:r>
          </a:p>
        </p:txBody>
      </p:sp>
      <p:sp>
        <p:nvSpPr>
          <p:cNvPr id="11" name="TextBox 10">
            <a:extLst>
              <a:ext uri="{FF2B5EF4-FFF2-40B4-BE49-F238E27FC236}">
                <a16:creationId xmlns:a16="http://schemas.microsoft.com/office/drawing/2014/main" id="{AFEF3D5E-BA5B-9BD9-C16D-E2FA6BEE0D5E}"/>
              </a:ext>
            </a:extLst>
          </p:cNvPr>
          <p:cNvSpPr txBox="1"/>
          <p:nvPr/>
        </p:nvSpPr>
        <p:spPr>
          <a:xfrm>
            <a:off x="7787583" y="2633156"/>
            <a:ext cx="959217" cy="338554"/>
          </a:xfrm>
          <a:prstGeom prst="rect">
            <a:avLst/>
          </a:prstGeom>
          <a:solidFill>
            <a:srgbClr val="00B050"/>
          </a:solidFill>
        </p:spPr>
        <p:txBody>
          <a:bodyPr wrap="square" rtlCol="0">
            <a:spAutoFit/>
          </a:bodyPr>
          <a:lstStyle/>
          <a:p>
            <a:pPr algn="ctr"/>
            <a:r>
              <a:rPr lang="en-SG" sz="1600" dirty="0">
                <a:solidFill>
                  <a:schemeClr val="bg1"/>
                </a:solidFill>
                <a:latin typeface="Montserrat SemiBold" panose="00000700000000000000" pitchFamily="2" charset="0"/>
              </a:rPr>
              <a:t>Log!</a:t>
            </a:r>
            <a:endParaRPr lang="en-SG" sz="1600" u="sng" dirty="0">
              <a:solidFill>
                <a:schemeClr val="bg1"/>
              </a:solidFill>
              <a:latin typeface="Montserrat SemiBold" panose="00000700000000000000" pitchFamily="2" charset="0"/>
            </a:endParaRPr>
          </a:p>
        </p:txBody>
      </p:sp>
      <p:sp>
        <p:nvSpPr>
          <p:cNvPr id="14" name="TextBox 13">
            <a:extLst>
              <a:ext uri="{FF2B5EF4-FFF2-40B4-BE49-F238E27FC236}">
                <a16:creationId xmlns:a16="http://schemas.microsoft.com/office/drawing/2014/main" id="{1128679B-B7FE-40A6-2F0D-332E9CF704BB}"/>
              </a:ext>
            </a:extLst>
          </p:cNvPr>
          <p:cNvSpPr txBox="1"/>
          <p:nvPr/>
        </p:nvSpPr>
        <p:spPr>
          <a:xfrm>
            <a:off x="714000" y="3407717"/>
            <a:ext cx="2836810" cy="584775"/>
          </a:xfrm>
          <a:prstGeom prst="rect">
            <a:avLst/>
          </a:prstGeom>
          <a:solidFill>
            <a:srgbClr val="00B050"/>
          </a:solidFill>
        </p:spPr>
        <p:txBody>
          <a:bodyPr wrap="square" rtlCol="0">
            <a:spAutoFit/>
          </a:bodyPr>
          <a:lstStyle/>
          <a:p>
            <a:pPr algn="ctr"/>
            <a:r>
              <a:rPr lang="en-SG" sz="1600" dirty="0">
                <a:solidFill>
                  <a:schemeClr val="bg1"/>
                </a:solidFill>
                <a:latin typeface="Montserrat SemiBold" panose="00000700000000000000" pitchFamily="2" charset="0"/>
              </a:rPr>
              <a:t>Given weights u, v:</a:t>
            </a:r>
          </a:p>
          <a:p>
            <a:pPr algn="ctr"/>
            <a:r>
              <a:rPr lang="en-SG" sz="1600" dirty="0">
                <a:solidFill>
                  <a:schemeClr val="bg1"/>
                </a:solidFill>
                <a:latin typeface="Montserrat SemiBold" panose="00000700000000000000" pitchFamily="2" charset="0"/>
              </a:rPr>
              <a:t>log(</a:t>
            </a:r>
            <a:r>
              <a:rPr lang="en-SG" sz="1600" dirty="0" err="1">
                <a:solidFill>
                  <a:schemeClr val="bg1"/>
                </a:solidFill>
                <a:latin typeface="Montserrat SemiBold" panose="00000700000000000000" pitchFamily="2" charset="0"/>
              </a:rPr>
              <a:t>uv</a:t>
            </a:r>
            <a:r>
              <a:rPr lang="en-SG" sz="1600" dirty="0">
                <a:solidFill>
                  <a:schemeClr val="bg1"/>
                </a:solidFill>
                <a:latin typeface="Montserrat SemiBold" panose="00000700000000000000" pitchFamily="2" charset="0"/>
              </a:rPr>
              <a:t>) = log(u) + log(v)</a:t>
            </a:r>
          </a:p>
        </p:txBody>
      </p:sp>
      <p:sp>
        <p:nvSpPr>
          <p:cNvPr id="15" name="TextBox 14">
            <a:extLst>
              <a:ext uri="{FF2B5EF4-FFF2-40B4-BE49-F238E27FC236}">
                <a16:creationId xmlns:a16="http://schemas.microsoft.com/office/drawing/2014/main" id="{FD7707F6-9D01-6CDB-0F15-B37E8A0AE5FA}"/>
              </a:ext>
            </a:extLst>
          </p:cNvPr>
          <p:cNvSpPr txBox="1"/>
          <p:nvPr/>
        </p:nvSpPr>
        <p:spPr>
          <a:xfrm>
            <a:off x="3794342" y="3407893"/>
            <a:ext cx="4842399" cy="1077218"/>
          </a:xfrm>
          <a:prstGeom prst="rect">
            <a:avLst/>
          </a:prstGeom>
          <a:solidFill>
            <a:srgbClr val="FF9225"/>
          </a:solidFill>
        </p:spPr>
        <p:txBody>
          <a:bodyPr wrap="square" rtlCol="0">
            <a:spAutoFit/>
          </a:bodyPr>
          <a:lstStyle/>
          <a:p>
            <a:pPr algn="ctr"/>
            <a:r>
              <a:rPr lang="en-SG" sz="1600" dirty="0">
                <a:solidFill>
                  <a:schemeClr val="bg1"/>
                </a:solidFill>
                <a:latin typeface="Montserrat SemiBold" panose="00000700000000000000" pitchFamily="2" charset="0"/>
              </a:rPr>
              <a:t>We also have to negate the logarithms! Minimising the sum of -log(e) is equivalent to maximising sum of log(e) and hence maximising the product of the edges </a:t>
            </a:r>
          </a:p>
        </p:txBody>
      </p:sp>
    </p:spTree>
    <p:extLst>
      <p:ext uri="{BB962C8B-B14F-4D97-AF65-F5344CB8AC3E}">
        <p14:creationId xmlns:p14="http://schemas.microsoft.com/office/powerpoint/2010/main" val="13511290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1" grpId="0" animBg="1"/>
      <p:bldP spid="14" grpId="0" animBg="1"/>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29</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2. Running Trails</a:t>
            </a:r>
            <a:endParaRPr dirty="0"/>
          </a:p>
        </p:txBody>
      </p:sp>
      <p:sp>
        <p:nvSpPr>
          <p:cNvPr id="16" name="Google Shape;336;p36">
            <a:extLst>
              <a:ext uri="{FF2B5EF4-FFF2-40B4-BE49-F238E27FC236}">
                <a16:creationId xmlns:a16="http://schemas.microsoft.com/office/drawing/2014/main" id="{679BFD58-EF26-AE24-E515-F0475EE3F5AF}"/>
              </a:ext>
            </a:extLst>
          </p:cNvPr>
          <p:cNvSpPr txBox="1">
            <a:spLocks/>
          </p:cNvSpPr>
          <p:nvPr/>
        </p:nvSpPr>
        <p:spPr>
          <a:xfrm>
            <a:off x="714000" y="1370067"/>
            <a:ext cx="7713300" cy="4613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 want to go for a run. I want to go for a long run, starting from my home and ending at my home. And I want the first part of the run to be only uphill, and the second part of the run to be only downhill. I have a trail map of the nearby national park, where each location is represented as a node and each trail segment as an edge. For each node, I have the elevation (value shown in the node). Find me the longest possible run that goes first uphill and then downhill, with only one change of direction.</a:t>
            </a:r>
          </a:p>
        </p:txBody>
      </p:sp>
    </p:spTree>
    <p:extLst>
      <p:ext uri="{BB962C8B-B14F-4D97-AF65-F5344CB8AC3E}">
        <p14:creationId xmlns:p14="http://schemas.microsoft.com/office/powerpoint/2010/main" val="24830058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9" name="Google Shape;379;p39"/>
          <p:cNvSpPr txBox="1">
            <a:spLocks noGrp="1"/>
          </p:cNvSpPr>
          <p:nvPr>
            <p:ph type="title"/>
          </p:nvPr>
        </p:nvSpPr>
        <p:spPr>
          <a:xfrm>
            <a:off x="1544026" y="1762715"/>
            <a:ext cx="6055398" cy="9153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solidFill>
                  <a:schemeClr val="lt1"/>
                </a:solidFill>
              </a:rPr>
              <a:t>Quick Recap!</a:t>
            </a:r>
            <a:endParaRPr sz="4800" dirty="0">
              <a:solidFill>
                <a:schemeClr val="lt1"/>
              </a:solidFill>
            </a:endParaRPr>
          </a:p>
        </p:txBody>
      </p:sp>
      <p:sp>
        <p:nvSpPr>
          <p:cNvPr id="380" name="Google Shape;380;p39"/>
          <p:cNvSpPr txBox="1">
            <a:spLocks noGrp="1"/>
          </p:cNvSpPr>
          <p:nvPr>
            <p:ph type="subTitle" idx="1"/>
          </p:nvPr>
        </p:nvSpPr>
        <p:spPr>
          <a:xfrm>
            <a:off x="1928225" y="2804815"/>
            <a:ext cx="5286999" cy="4700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i="1" dirty="0"/>
              <a:t>Kahn’s Algorithm</a:t>
            </a:r>
            <a:endParaRPr sz="2000" i="1" dirty="0"/>
          </a:p>
        </p:txBody>
      </p:sp>
      <p:sp>
        <p:nvSpPr>
          <p:cNvPr id="382" name="Google Shape;382;p39"/>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11565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30</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2. Running Trails</a:t>
            </a:r>
            <a:endParaRPr dirty="0"/>
          </a:p>
        </p:txBody>
      </p:sp>
      <p:sp>
        <p:nvSpPr>
          <p:cNvPr id="16" name="Google Shape;336;p36">
            <a:extLst>
              <a:ext uri="{FF2B5EF4-FFF2-40B4-BE49-F238E27FC236}">
                <a16:creationId xmlns:a16="http://schemas.microsoft.com/office/drawing/2014/main" id="{679BFD58-EF26-AE24-E515-F0475EE3F5AF}"/>
              </a:ext>
            </a:extLst>
          </p:cNvPr>
          <p:cNvSpPr txBox="1">
            <a:spLocks/>
          </p:cNvSpPr>
          <p:nvPr/>
        </p:nvSpPr>
        <p:spPr>
          <a:xfrm>
            <a:off x="714000" y="1370067"/>
            <a:ext cx="7713300" cy="4613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 want to go for a run. I want to go for a long run, </a:t>
            </a:r>
            <a:r>
              <a:rPr lang="en-US" sz="1800" dirty="0">
                <a:highlight>
                  <a:srgbClr val="0070C0"/>
                </a:highlight>
                <a:latin typeface="Montserrat SemiBold" pitchFamily="2" charset="0"/>
              </a:rPr>
              <a:t>starting from my home</a:t>
            </a:r>
            <a:r>
              <a:rPr lang="en-US" sz="1800" dirty="0">
                <a:latin typeface="Montserrat SemiBold" pitchFamily="2" charset="0"/>
              </a:rPr>
              <a:t> and </a:t>
            </a:r>
            <a:r>
              <a:rPr lang="en-US" sz="1800" dirty="0">
                <a:highlight>
                  <a:srgbClr val="0070C0"/>
                </a:highlight>
                <a:latin typeface="Montserrat SemiBold" pitchFamily="2" charset="0"/>
              </a:rPr>
              <a:t>ending at my home</a:t>
            </a:r>
            <a:r>
              <a:rPr lang="en-US" sz="1800" dirty="0">
                <a:latin typeface="Montserrat SemiBold" pitchFamily="2" charset="0"/>
              </a:rPr>
              <a:t>. And I want the </a:t>
            </a:r>
            <a:r>
              <a:rPr lang="en-US" sz="1800" dirty="0">
                <a:highlight>
                  <a:srgbClr val="0070C0"/>
                </a:highlight>
                <a:latin typeface="Montserrat SemiBold" pitchFamily="2" charset="0"/>
              </a:rPr>
              <a:t>first part</a:t>
            </a:r>
            <a:r>
              <a:rPr lang="en-US" sz="1800" dirty="0">
                <a:latin typeface="Montserrat SemiBold" pitchFamily="2" charset="0"/>
              </a:rPr>
              <a:t> of the run to be </a:t>
            </a:r>
            <a:r>
              <a:rPr lang="en-US" sz="1800" dirty="0">
                <a:highlight>
                  <a:srgbClr val="0070C0"/>
                </a:highlight>
                <a:latin typeface="Montserrat SemiBold" pitchFamily="2" charset="0"/>
              </a:rPr>
              <a:t>only uphill</a:t>
            </a:r>
            <a:r>
              <a:rPr lang="en-US" sz="1800" dirty="0">
                <a:latin typeface="Montserrat SemiBold" pitchFamily="2" charset="0"/>
              </a:rPr>
              <a:t>, and the </a:t>
            </a:r>
            <a:r>
              <a:rPr lang="en-US" sz="1800" dirty="0">
                <a:highlight>
                  <a:srgbClr val="0070C0"/>
                </a:highlight>
                <a:latin typeface="Montserrat SemiBold" pitchFamily="2" charset="0"/>
              </a:rPr>
              <a:t>second part</a:t>
            </a:r>
            <a:r>
              <a:rPr lang="en-US" sz="1800" dirty="0">
                <a:latin typeface="Montserrat SemiBold" pitchFamily="2" charset="0"/>
              </a:rPr>
              <a:t> of the run to be </a:t>
            </a:r>
            <a:r>
              <a:rPr lang="en-US" sz="1800" dirty="0">
                <a:highlight>
                  <a:srgbClr val="0070C0"/>
                </a:highlight>
                <a:latin typeface="Montserrat SemiBold" pitchFamily="2" charset="0"/>
              </a:rPr>
              <a:t>only downhill</a:t>
            </a:r>
            <a:r>
              <a:rPr lang="en-US" sz="1800" dirty="0">
                <a:latin typeface="Montserrat SemiBold" pitchFamily="2" charset="0"/>
              </a:rPr>
              <a:t>. I have a trail map of the nearby national park, where each location is represented as a node and each trail segment as an edge. For each node, I have the elevation (value shown in the node). Find me the </a:t>
            </a:r>
            <a:r>
              <a:rPr lang="en-US" sz="1800" dirty="0">
                <a:highlight>
                  <a:srgbClr val="0070C0"/>
                </a:highlight>
                <a:latin typeface="Montserrat SemiBold" pitchFamily="2" charset="0"/>
              </a:rPr>
              <a:t>longest possible</a:t>
            </a:r>
            <a:r>
              <a:rPr lang="en-US" sz="1800" dirty="0">
                <a:latin typeface="Montserrat SemiBold" pitchFamily="2" charset="0"/>
              </a:rPr>
              <a:t> run that goes first uphill and then downhill, with only </a:t>
            </a:r>
            <a:r>
              <a:rPr lang="en-US" sz="1800" dirty="0">
                <a:highlight>
                  <a:srgbClr val="0070C0"/>
                </a:highlight>
                <a:latin typeface="Montserrat SemiBold" pitchFamily="2" charset="0"/>
              </a:rPr>
              <a:t>one change of direction</a:t>
            </a:r>
            <a:r>
              <a:rPr lang="en-US" sz="1800" dirty="0">
                <a:latin typeface="Montserrat SemiBold" pitchFamily="2" charset="0"/>
              </a:rPr>
              <a:t>.</a:t>
            </a:r>
          </a:p>
        </p:txBody>
      </p:sp>
    </p:spTree>
    <p:extLst>
      <p:ext uri="{BB962C8B-B14F-4D97-AF65-F5344CB8AC3E}">
        <p14:creationId xmlns:p14="http://schemas.microsoft.com/office/powerpoint/2010/main" val="120107384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31</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2. Running Trails</a:t>
            </a:r>
            <a:endParaRPr dirty="0"/>
          </a:p>
        </p:txBody>
      </p:sp>
      <p:sp>
        <p:nvSpPr>
          <p:cNvPr id="16" name="Google Shape;336;p36">
            <a:extLst>
              <a:ext uri="{FF2B5EF4-FFF2-40B4-BE49-F238E27FC236}">
                <a16:creationId xmlns:a16="http://schemas.microsoft.com/office/drawing/2014/main" id="{679BFD58-EF26-AE24-E515-F0475EE3F5AF}"/>
              </a:ext>
            </a:extLst>
          </p:cNvPr>
          <p:cNvSpPr txBox="1">
            <a:spLocks/>
          </p:cNvSpPr>
          <p:nvPr/>
        </p:nvSpPr>
        <p:spPr>
          <a:xfrm>
            <a:off x="714000" y="1370067"/>
            <a:ext cx="7713300" cy="4613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Three key insights:</a:t>
            </a:r>
          </a:p>
        </p:txBody>
      </p:sp>
      <p:sp>
        <p:nvSpPr>
          <p:cNvPr id="2" name="Google Shape;336;p36">
            <a:extLst>
              <a:ext uri="{FF2B5EF4-FFF2-40B4-BE49-F238E27FC236}">
                <a16:creationId xmlns:a16="http://schemas.microsoft.com/office/drawing/2014/main" id="{614790BA-1F8D-DDE8-C9C0-B9AC45859DFB}"/>
              </a:ext>
            </a:extLst>
          </p:cNvPr>
          <p:cNvSpPr txBox="1">
            <a:spLocks/>
          </p:cNvSpPr>
          <p:nvPr/>
        </p:nvSpPr>
        <p:spPr>
          <a:xfrm>
            <a:off x="714000" y="2004731"/>
            <a:ext cx="7713300" cy="4613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1. Each edge represents two traversals between the endpoints u and v: one uphill, and one downhill</a:t>
            </a:r>
          </a:p>
        </p:txBody>
      </p:sp>
      <p:sp>
        <p:nvSpPr>
          <p:cNvPr id="3" name="Google Shape;336;p36">
            <a:extLst>
              <a:ext uri="{FF2B5EF4-FFF2-40B4-BE49-F238E27FC236}">
                <a16:creationId xmlns:a16="http://schemas.microsoft.com/office/drawing/2014/main" id="{E7FB2F5E-651E-B74F-2A40-F56FBBE2322B}"/>
              </a:ext>
            </a:extLst>
          </p:cNvPr>
          <p:cNvSpPr txBox="1">
            <a:spLocks/>
          </p:cNvSpPr>
          <p:nvPr/>
        </p:nvSpPr>
        <p:spPr>
          <a:xfrm>
            <a:off x="714000" y="2892511"/>
            <a:ext cx="7713300" cy="4613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2. There can be no uphill/downhill cycles</a:t>
            </a:r>
          </a:p>
        </p:txBody>
      </p:sp>
      <p:sp>
        <p:nvSpPr>
          <p:cNvPr id="4" name="Google Shape;336;p36">
            <a:extLst>
              <a:ext uri="{FF2B5EF4-FFF2-40B4-BE49-F238E27FC236}">
                <a16:creationId xmlns:a16="http://schemas.microsoft.com/office/drawing/2014/main" id="{48DD1DDC-4AB2-B08F-DB6A-06D1C4E732C1}"/>
              </a:ext>
            </a:extLst>
          </p:cNvPr>
          <p:cNvSpPr txBox="1">
            <a:spLocks/>
          </p:cNvSpPr>
          <p:nvPr/>
        </p:nvSpPr>
        <p:spPr>
          <a:xfrm>
            <a:off x="714000" y="3527175"/>
            <a:ext cx="7713300" cy="4613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3. If we find the longest path uphill from home to a node u, we have also found the longest path downhill from the node u to home</a:t>
            </a:r>
          </a:p>
        </p:txBody>
      </p:sp>
    </p:spTree>
    <p:extLst>
      <p:ext uri="{BB962C8B-B14F-4D97-AF65-F5344CB8AC3E}">
        <p14:creationId xmlns:p14="http://schemas.microsoft.com/office/powerpoint/2010/main" val="42434084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32</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2. Running Trails</a:t>
            </a:r>
            <a:endParaRPr dirty="0"/>
          </a:p>
        </p:txBody>
      </p:sp>
      <p:sp>
        <p:nvSpPr>
          <p:cNvPr id="3" name="Oval 2">
            <a:extLst>
              <a:ext uri="{FF2B5EF4-FFF2-40B4-BE49-F238E27FC236}">
                <a16:creationId xmlns:a16="http://schemas.microsoft.com/office/drawing/2014/main" id="{DB5D7484-B319-EEAE-587B-18A457B70077}"/>
              </a:ext>
            </a:extLst>
          </p:cNvPr>
          <p:cNvSpPr/>
          <p:nvPr/>
        </p:nvSpPr>
        <p:spPr>
          <a:xfrm>
            <a:off x="3765661" y="3454865"/>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6</a:t>
            </a:r>
          </a:p>
        </p:txBody>
      </p:sp>
      <p:cxnSp>
        <p:nvCxnSpPr>
          <p:cNvPr id="4" name="Straight Connector 3">
            <a:extLst>
              <a:ext uri="{FF2B5EF4-FFF2-40B4-BE49-F238E27FC236}">
                <a16:creationId xmlns:a16="http://schemas.microsoft.com/office/drawing/2014/main" id="{D4549069-4039-68B9-7901-4882D1FFD7DC}"/>
              </a:ext>
            </a:extLst>
          </p:cNvPr>
          <p:cNvCxnSpPr>
            <a:cxnSpLocks/>
            <a:stCxn id="3" idx="0"/>
            <a:endCxn id="5" idx="4"/>
          </p:cNvCxnSpPr>
          <p:nvPr/>
        </p:nvCxnSpPr>
        <p:spPr>
          <a:xfrm flipH="1" flipV="1">
            <a:off x="3833732" y="1981868"/>
            <a:ext cx="164339" cy="1472997"/>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BF61B93B-B245-746C-6BC8-B4BF5AD9080A}"/>
              </a:ext>
            </a:extLst>
          </p:cNvPr>
          <p:cNvSpPr/>
          <p:nvPr/>
        </p:nvSpPr>
        <p:spPr>
          <a:xfrm>
            <a:off x="3601322" y="1517048"/>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cxnSp>
        <p:nvCxnSpPr>
          <p:cNvPr id="6" name="Straight Connector 5">
            <a:extLst>
              <a:ext uri="{FF2B5EF4-FFF2-40B4-BE49-F238E27FC236}">
                <a16:creationId xmlns:a16="http://schemas.microsoft.com/office/drawing/2014/main" id="{D914E9B9-CD46-5AB0-EB8D-31352BEFC90A}"/>
              </a:ext>
            </a:extLst>
          </p:cNvPr>
          <p:cNvCxnSpPr>
            <a:cxnSpLocks/>
            <a:stCxn id="9" idx="2"/>
            <a:endCxn id="5" idx="6"/>
          </p:cNvCxnSpPr>
          <p:nvPr/>
        </p:nvCxnSpPr>
        <p:spPr>
          <a:xfrm flipH="1" flipV="1">
            <a:off x="4066142" y="1749458"/>
            <a:ext cx="2321814" cy="783"/>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349A42B6-E122-B91E-72ED-B3765229CA69}"/>
              </a:ext>
            </a:extLst>
          </p:cNvPr>
          <p:cNvSpPr/>
          <p:nvPr/>
        </p:nvSpPr>
        <p:spPr>
          <a:xfrm>
            <a:off x="5062710" y="2579852"/>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5</a:t>
            </a:r>
          </a:p>
        </p:txBody>
      </p:sp>
      <p:sp>
        <p:nvSpPr>
          <p:cNvPr id="9" name="Oval 8">
            <a:extLst>
              <a:ext uri="{FF2B5EF4-FFF2-40B4-BE49-F238E27FC236}">
                <a16:creationId xmlns:a16="http://schemas.microsoft.com/office/drawing/2014/main" id="{60109025-10A4-9DD3-E0C3-1C41570240DC}"/>
              </a:ext>
            </a:extLst>
          </p:cNvPr>
          <p:cNvSpPr/>
          <p:nvPr/>
        </p:nvSpPr>
        <p:spPr>
          <a:xfrm>
            <a:off x="6387956" y="1517831"/>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sp>
        <p:nvSpPr>
          <p:cNvPr id="10" name="Oval 9">
            <a:extLst>
              <a:ext uri="{FF2B5EF4-FFF2-40B4-BE49-F238E27FC236}">
                <a16:creationId xmlns:a16="http://schemas.microsoft.com/office/drawing/2014/main" id="{F0B222CB-7169-C39F-1B76-A15F3DD481D3}"/>
              </a:ext>
            </a:extLst>
          </p:cNvPr>
          <p:cNvSpPr/>
          <p:nvPr/>
        </p:nvSpPr>
        <p:spPr>
          <a:xfrm>
            <a:off x="6421735" y="3570918"/>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7</a:t>
            </a:r>
          </a:p>
        </p:txBody>
      </p:sp>
      <p:cxnSp>
        <p:nvCxnSpPr>
          <p:cNvPr id="11" name="Straight Connector 10">
            <a:extLst>
              <a:ext uri="{FF2B5EF4-FFF2-40B4-BE49-F238E27FC236}">
                <a16:creationId xmlns:a16="http://schemas.microsoft.com/office/drawing/2014/main" id="{EFB43AF4-3E25-FDF2-54F0-658C3179E94F}"/>
              </a:ext>
            </a:extLst>
          </p:cNvPr>
          <p:cNvCxnSpPr>
            <a:cxnSpLocks/>
            <a:stCxn id="9" idx="4"/>
            <a:endCxn id="10" idx="0"/>
          </p:cNvCxnSpPr>
          <p:nvPr/>
        </p:nvCxnSpPr>
        <p:spPr>
          <a:xfrm>
            <a:off x="6620366" y="1982651"/>
            <a:ext cx="33779" cy="1588267"/>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B846F04-B2AC-CB65-E5FE-DDAA048C6395}"/>
              </a:ext>
            </a:extLst>
          </p:cNvPr>
          <p:cNvCxnSpPr>
            <a:cxnSpLocks/>
            <a:stCxn id="5" idx="5"/>
            <a:endCxn id="8" idx="1"/>
          </p:cNvCxnSpPr>
          <p:nvPr/>
        </p:nvCxnSpPr>
        <p:spPr>
          <a:xfrm>
            <a:off x="3998071" y="1913797"/>
            <a:ext cx="1132710" cy="73412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C76F15-64D9-8CA0-674E-FEB753A6303D}"/>
              </a:ext>
            </a:extLst>
          </p:cNvPr>
          <p:cNvCxnSpPr>
            <a:cxnSpLocks/>
            <a:stCxn id="9" idx="3"/>
            <a:endCxn id="8" idx="7"/>
          </p:cNvCxnSpPr>
          <p:nvPr/>
        </p:nvCxnSpPr>
        <p:spPr>
          <a:xfrm flipH="1">
            <a:off x="5459459" y="1914580"/>
            <a:ext cx="996568" cy="733343"/>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C0EFDB6C-90D5-E3C3-C7C8-AA508398BDAB}"/>
              </a:ext>
            </a:extLst>
          </p:cNvPr>
          <p:cNvSpPr/>
          <p:nvPr/>
        </p:nvSpPr>
        <p:spPr>
          <a:xfrm>
            <a:off x="1993096" y="2603519"/>
            <a:ext cx="464820" cy="446637"/>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cxnSp>
        <p:nvCxnSpPr>
          <p:cNvPr id="24" name="Straight Connector 23">
            <a:extLst>
              <a:ext uri="{FF2B5EF4-FFF2-40B4-BE49-F238E27FC236}">
                <a16:creationId xmlns:a16="http://schemas.microsoft.com/office/drawing/2014/main" id="{3041CF62-08BE-87EF-B5B8-2F162F519931}"/>
              </a:ext>
            </a:extLst>
          </p:cNvPr>
          <p:cNvCxnSpPr>
            <a:cxnSpLocks/>
            <a:stCxn id="23" idx="5"/>
            <a:endCxn id="3" idx="2"/>
          </p:cNvCxnSpPr>
          <p:nvPr/>
        </p:nvCxnSpPr>
        <p:spPr>
          <a:xfrm>
            <a:off x="2389845" y="2984748"/>
            <a:ext cx="1375816" cy="702527"/>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2AC126B-3E01-BE82-7740-788ABA5417A8}"/>
              </a:ext>
            </a:extLst>
          </p:cNvPr>
          <p:cNvCxnSpPr>
            <a:cxnSpLocks/>
            <a:stCxn id="23" idx="7"/>
            <a:endCxn id="5" idx="3"/>
          </p:cNvCxnSpPr>
          <p:nvPr/>
        </p:nvCxnSpPr>
        <p:spPr>
          <a:xfrm flipV="1">
            <a:off x="2389845" y="1913797"/>
            <a:ext cx="1279548" cy="75513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B3297471-BD24-7F49-6243-47A6F1AA7965}"/>
              </a:ext>
            </a:extLst>
          </p:cNvPr>
          <p:cNvCxnSpPr>
            <a:cxnSpLocks/>
            <a:stCxn id="10" idx="1"/>
            <a:endCxn id="8" idx="5"/>
          </p:cNvCxnSpPr>
          <p:nvPr/>
        </p:nvCxnSpPr>
        <p:spPr>
          <a:xfrm flipH="1" flipV="1">
            <a:off x="5459459" y="2976601"/>
            <a:ext cx="1030347" cy="662388"/>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300C444-1479-EF39-3A53-0C08F7F3376E}"/>
              </a:ext>
            </a:extLst>
          </p:cNvPr>
          <p:cNvCxnSpPr>
            <a:cxnSpLocks/>
            <a:stCxn id="10" idx="2"/>
            <a:endCxn id="3" idx="6"/>
          </p:cNvCxnSpPr>
          <p:nvPr/>
        </p:nvCxnSpPr>
        <p:spPr>
          <a:xfrm flipH="1" flipV="1">
            <a:off x="4230481" y="3687275"/>
            <a:ext cx="2191254" cy="116053"/>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69" name="Picture 6" descr="Home - Address Icon Yellow Png, Transparent Png , Transparent Png Image -  PNGitem">
            <a:extLst>
              <a:ext uri="{FF2B5EF4-FFF2-40B4-BE49-F238E27FC236}">
                <a16:creationId xmlns:a16="http://schemas.microsoft.com/office/drawing/2014/main" id="{00B3A425-1FA5-6DF3-CA78-FD471B3DE43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30698" y1="30939" x2="50581" y2="14227"/>
                        <a14:foregroundMark x1="50581" y1="14227" x2="50814" y2="13398"/>
                      </a14:backgroundRemoval>
                    </a14:imgEffect>
                  </a14:imgLayer>
                </a14:imgProps>
              </a:ext>
              <a:ext uri="{28A0092B-C50C-407E-A947-70E740481C1C}">
                <a14:useLocalDpi xmlns:a14="http://schemas.microsoft.com/office/drawing/2010/main" val="0"/>
              </a:ext>
            </a:extLst>
          </a:blip>
          <a:srcRect/>
          <a:stretch>
            <a:fillRect/>
          </a:stretch>
        </p:blipFill>
        <p:spPr bwMode="auto">
          <a:xfrm>
            <a:off x="1519857" y="2272927"/>
            <a:ext cx="470433" cy="396000"/>
          </a:xfrm>
          <a:prstGeom prst="rect">
            <a:avLst/>
          </a:prstGeom>
          <a:noFill/>
          <a:extLst>
            <a:ext uri="{909E8E84-426E-40DD-AFC4-6F175D3DCCD1}">
              <a14:hiddenFill xmlns:a14="http://schemas.microsoft.com/office/drawing/2010/main">
                <a:solidFill>
                  <a:srgbClr val="FFFFFF"/>
                </a:solidFill>
              </a14:hiddenFill>
            </a:ext>
          </a:extLst>
        </p:spPr>
      </p:pic>
      <p:sp>
        <p:nvSpPr>
          <p:cNvPr id="371" name="TextBox 370">
            <a:extLst>
              <a:ext uri="{FF2B5EF4-FFF2-40B4-BE49-F238E27FC236}">
                <a16:creationId xmlns:a16="http://schemas.microsoft.com/office/drawing/2014/main" id="{865579D4-EA63-F003-98AA-3B70C59C80C3}"/>
              </a:ext>
            </a:extLst>
          </p:cNvPr>
          <p:cNvSpPr txBox="1"/>
          <p:nvPr/>
        </p:nvSpPr>
        <p:spPr>
          <a:xfrm rot="1738184">
            <a:off x="2837854" y="3145198"/>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72" name="TextBox 371">
            <a:extLst>
              <a:ext uri="{FF2B5EF4-FFF2-40B4-BE49-F238E27FC236}">
                <a16:creationId xmlns:a16="http://schemas.microsoft.com/office/drawing/2014/main" id="{5F3593C7-3C35-1D39-9719-6BF1E133BDEF}"/>
              </a:ext>
            </a:extLst>
          </p:cNvPr>
          <p:cNvSpPr txBox="1"/>
          <p:nvPr/>
        </p:nvSpPr>
        <p:spPr>
          <a:xfrm rot="5055330">
            <a:off x="3723886" y="2587620"/>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6</a:t>
            </a:r>
          </a:p>
        </p:txBody>
      </p:sp>
      <p:sp>
        <p:nvSpPr>
          <p:cNvPr id="373" name="TextBox 372">
            <a:extLst>
              <a:ext uri="{FF2B5EF4-FFF2-40B4-BE49-F238E27FC236}">
                <a16:creationId xmlns:a16="http://schemas.microsoft.com/office/drawing/2014/main" id="{86D5A891-024F-10D9-3DF4-BC4258ADD378}"/>
              </a:ext>
            </a:extLst>
          </p:cNvPr>
          <p:cNvSpPr txBox="1"/>
          <p:nvPr/>
        </p:nvSpPr>
        <p:spPr>
          <a:xfrm rot="2079881">
            <a:off x="4377620" y="2112778"/>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74" name="TextBox 373">
            <a:extLst>
              <a:ext uri="{FF2B5EF4-FFF2-40B4-BE49-F238E27FC236}">
                <a16:creationId xmlns:a16="http://schemas.microsoft.com/office/drawing/2014/main" id="{18092533-4D0A-1ED7-C2FC-C692C50714AA}"/>
              </a:ext>
            </a:extLst>
          </p:cNvPr>
          <p:cNvSpPr txBox="1"/>
          <p:nvPr/>
        </p:nvSpPr>
        <p:spPr>
          <a:xfrm>
            <a:off x="5051889" y="156366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75" name="TextBox 374">
            <a:extLst>
              <a:ext uri="{FF2B5EF4-FFF2-40B4-BE49-F238E27FC236}">
                <a16:creationId xmlns:a16="http://schemas.microsoft.com/office/drawing/2014/main" id="{F0008ACD-9662-16E2-3023-F9284996AB42}"/>
              </a:ext>
            </a:extLst>
          </p:cNvPr>
          <p:cNvSpPr txBox="1"/>
          <p:nvPr/>
        </p:nvSpPr>
        <p:spPr>
          <a:xfrm rot="19431323">
            <a:off x="5741346" y="2124885"/>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4</a:t>
            </a:r>
          </a:p>
        </p:txBody>
      </p:sp>
      <p:sp>
        <p:nvSpPr>
          <p:cNvPr id="376" name="TextBox 375">
            <a:extLst>
              <a:ext uri="{FF2B5EF4-FFF2-40B4-BE49-F238E27FC236}">
                <a16:creationId xmlns:a16="http://schemas.microsoft.com/office/drawing/2014/main" id="{931DE256-DA9B-9E3E-E78D-9B13B7B55202}"/>
              </a:ext>
            </a:extLst>
          </p:cNvPr>
          <p:cNvSpPr txBox="1"/>
          <p:nvPr/>
        </p:nvSpPr>
        <p:spPr>
          <a:xfrm rot="16200000">
            <a:off x="6433470" y="2571700"/>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77" name="TextBox 376">
            <a:extLst>
              <a:ext uri="{FF2B5EF4-FFF2-40B4-BE49-F238E27FC236}">
                <a16:creationId xmlns:a16="http://schemas.microsoft.com/office/drawing/2014/main" id="{667B95A4-D894-1A28-C280-3344E54144BD}"/>
              </a:ext>
            </a:extLst>
          </p:cNvPr>
          <p:cNvSpPr txBox="1"/>
          <p:nvPr/>
        </p:nvSpPr>
        <p:spPr>
          <a:xfrm>
            <a:off x="5111688" y="357107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78" name="TextBox 377">
            <a:extLst>
              <a:ext uri="{FF2B5EF4-FFF2-40B4-BE49-F238E27FC236}">
                <a16:creationId xmlns:a16="http://schemas.microsoft.com/office/drawing/2014/main" id="{02ADC323-5F23-7F1A-5EC8-6A00049FBE2D}"/>
              </a:ext>
            </a:extLst>
          </p:cNvPr>
          <p:cNvSpPr txBox="1"/>
          <p:nvPr/>
        </p:nvSpPr>
        <p:spPr>
          <a:xfrm rot="2135545">
            <a:off x="5741174" y="3121248"/>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sp>
        <p:nvSpPr>
          <p:cNvPr id="383" name="TextBox 382">
            <a:extLst>
              <a:ext uri="{FF2B5EF4-FFF2-40B4-BE49-F238E27FC236}">
                <a16:creationId xmlns:a16="http://schemas.microsoft.com/office/drawing/2014/main" id="{26834815-D34B-D24A-1479-2B84B001F373}"/>
              </a:ext>
            </a:extLst>
          </p:cNvPr>
          <p:cNvSpPr txBox="1"/>
          <p:nvPr/>
        </p:nvSpPr>
        <p:spPr>
          <a:xfrm rot="19728147">
            <a:off x="2836129" y="211158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spTree>
    <p:extLst>
      <p:ext uri="{BB962C8B-B14F-4D97-AF65-F5344CB8AC3E}">
        <p14:creationId xmlns:p14="http://schemas.microsoft.com/office/powerpoint/2010/main" val="35664131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cxnSp>
        <p:nvCxnSpPr>
          <p:cNvPr id="43" name="Straight Arrow Connector 42">
            <a:extLst>
              <a:ext uri="{FF2B5EF4-FFF2-40B4-BE49-F238E27FC236}">
                <a16:creationId xmlns:a16="http://schemas.microsoft.com/office/drawing/2014/main" id="{8DF5CB9C-0EBD-4892-C3DA-90BB0DD85D57}"/>
              </a:ext>
            </a:extLst>
          </p:cNvPr>
          <p:cNvCxnSpPr>
            <a:cxnSpLocks/>
            <a:stCxn id="8" idx="5"/>
            <a:endCxn id="10" idx="1"/>
          </p:cNvCxnSpPr>
          <p:nvPr/>
        </p:nvCxnSpPr>
        <p:spPr>
          <a:xfrm>
            <a:off x="5459459" y="2976601"/>
            <a:ext cx="1030347" cy="6623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61ED19B-AF50-584E-DD6C-6B617E3A43B1}"/>
              </a:ext>
            </a:extLst>
          </p:cNvPr>
          <p:cNvCxnSpPr>
            <a:cxnSpLocks/>
            <a:stCxn id="9" idx="4"/>
            <a:endCxn id="10" idx="0"/>
          </p:cNvCxnSpPr>
          <p:nvPr/>
        </p:nvCxnSpPr>
        <p:spPr>
          <a:xfrm>
            <a:off x="6620366" y="1982651"/>
            <a:ext cx="33779" cy="15882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36BCD50-CCDF-0F52-5288-3DEE2D9A1695}"/>
              </a:ext>
            </a:extLst>
          </p:cNvPr>
          <p:cNvCxnSpPr>
            <a:cxnSpLocks/>
            <a:stCxn id="9" idx="3"/>
            <a:endCxn id="8" idx="7"/>
          </p:cNvCxnSpPr>
          <p:nvPr/>
        </p:nvCxnSpPr>
        <p:spPr>
          <a:xfrm flipH="1">
            <a:off x="5459459" y="1914580"/>
            <a:ext cx="996568" cy="7333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D3F1589-3B13-E043-9658-367D09CD822A}"/>
              </a:ext>
            </a:extLst>
          </p:cNvPr>
          <p:cNvCxnSpPr>
            <a:cxnSpLocks/>
            <a:stCxn id="5" idx="6"/>
            <a:endCxn id="9" idx="2"/>
          </p:cNvCxnSpPr>
          <p:nvPr/>
        </p:nvCxnSpPr>
        <p:spPr>
          <a:xfrm>
            <a:off x="4066142" y="1749458"/>
            <a:ext cx="2321814" cy="7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48067AE-3E9F-0F47-FEF8-2DD18241E0A6}"/>
              </a:ext>
            </a:extLst>
          </p:cNvPr>
          <p:cNvCxnSpPr>
            <a:cxnSpLocks/>
            <a:stCxn id="5" idx="5"/>
            <a:endCxn id="8" idx="1"/>
          </p:cNvCxnSpPr>
          <p:nvPr/>
        </p:nvCxnSpPr>
        <p:spPr>
          <a:xfrm>
            <a:off x="3998071" y="1913797"/>
            <a:ext cx="1132710" cy="7341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FF32D95-5B1F-919E-674C-3CA06C5B3363}"/>
              </a:ext>
            </a:extLst>
          </p:cNvPr>
          <p:cNvCxnSpPr>
            <a:cxnSpLocks/>
            <a:stCxn id="5" idx="4"/>
            <a:endCxn id="3" idx="0"/>
          </p:cNvCxnSpPr>
          <p:nvPr/>
        </p:nvCxnSpPr>
        <p:spPr>
          <a:xfrm>
            <a:off x="3833732" y="1981868"/>
            <a:ext cx="164339" cy="14729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7D083E1-FE6A-3F78-5F7F-FB175D278536}"/>
              </a:ext>
            </a:extLst>
          </p:cNvPr>
          <p:cNvCxnSpPr>
            <a:cxnSpLocks/>
            <a:stCxn id="3" idx="6"/>
            <a:endCxn id="10" idx="2"/>
          </p:cNvCxnSpPr>
          <p:nvPr/>
        </p:nvCxnSpPr>
        <p:spPr>
          <a:xfrm>
            <a:off x="4230481" y="3687275"/>
            <a:ext cx="2191254" cy="1160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3EA90D3-E88C-3BCF-42E4-5B878E2972D5}"/>
              </a:ext>
            </a:extLst>
          </p:cNvPr>
          <p:cNvCxnSpPr>
            <a:cxnSpLocks/>
            <a:stCxn id="23" idx="5"/>
            <a:endCxn id="3" idx="2"/>
          </p:cNvCxnSpPr>
          <p:nvPr/>
        </p:nvCxnSpPr>
        <p:spPr>
          <a:xfrm>
            <a:off x="2389845" y="2984748"/>
            <a:ext cx="1375816" cy="7025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33</a:t>
            </a:fld>
            <a:endParaRPr/>
          </a:p>
        </p:txBody>
      </p:sp>
      <p:sp>
        <p:nvSpPr>
          <p:cNvPr id="3" name="Oval 2">
            <a:extLst>
              <a:ext uri="{FF2B5EF4-FFF2-40B4-BE49-F238E27FC236}">
                <a16:creationId xmlns:a16="http://schemas.microsoft.com/office/drawing/2014/main" id="{DB5D7484-B319-EEAE-587B-18A457B70077}"/>
              </a:ext>
            </a:extLst>
          </p:cNvPr>
          <p:cNvSpPr/>
          <p:nvPr/>
        </p:nvSpPr>
        <p:spPr>
          <a:xfrm>
            <a:off x="3765661" y="3454865"/>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6</a:t>
            </a:r>
          </a:p>
        </p:txBody>
      </p:sp>
      <p:sp>
        <p:nvSpPr>
          <p:cNvPr id="5" name="Oval 4">
            <a:extLst>
              <a:ext uri="{FF2B5EF4-FFF2-40B4-BE49-F238E27FC236}">
                <a16:creationId xmlns:a16="http://schemas.microsoft.com/office/drawing/2014/main" id="{BF61B93B-B245-746C-6BC8-B4BF5AD9080A}"/>
              </a:ext>
            </a:extLst>
          </p:cNvPr>
          <p:cNvSpPr/>
          <p:nvPr/>
        </p:nvSpPr>
        <p:spPr>
          <a:xfrm>
            <a:off x="3601322" y="1517048"/>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8" name="Oval 7">
            <a:extLst>
              <a:ext uri="{FF2B5EF4-FFF2-40B4-BE49-F238E27FC236}">
                <a16:creationId xmlns:a16="http://schemas.microsoft.com/office/drawing/2014/main" id="{349A42B6-E122-B91E-72ED-B3765229CA69}"/>
              </a:ext>
            </a:extLst>
          </p:cNvPr>
          <p:cNvSpPr/>
          <p:nvPr/>
        </p:nvSpPr>
        <p:spPr>
          <a:xfrm>
            <a:off x="5062710" y="2579852"/>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5</a:t>
            </a:r>
          </a:p>
        </p:txBody>
      </p:sp>
      <p:sp>
        <p:nvSpPr>
          <p:cNvPr id="9" name="Oval 8">
            <a:extLst>
              <a:ext uri="{FF2B5EF4-FFF2-40B4-BE49-F238E27FC236}">
                <a16:creationId xmlns:a16="http://schemas.microsoft.com/office/drawing/2014/main" id="{60109025-10A4-9DD3-E0C3-1C41570240DC}"/>
              </a:ext>
            </a:extLst>
          </p:cNvPr>
          <p:cNvSpPr/>
          <p:nvPr/>
        </p:nvSpPr>
        <p:spPr>
          <a:xfrm>
            <a:off x="6387956" y="1517831"/>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sp>
        <p:nvSpPr>
          <p:cNvPr id="10" name="Oval 9">
            <a:extLst>
              <a:ext uri="{FF2B5EF4-FFF2-40B4-BE49-F238E27FC236}">
                <a16:creationId xmlns:a16="http://schemas.microsoft.com/office/drawing/2014/main" id="{F0B222CB-7169-C39F-1B76-A15F3DD481D3}"/>
              </a:ext>
            </a:extLst>
          </p:cNvPr>
          <p:cNvSpPr/>
          <p:nvPr/>
        </p:nvSpPr>
        <p:spPr>
          <a:xfrm>
            <a:off x="6421735" y="3570918"/>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7</a:t>
            </a:r>
          </a:p>
        </p:txBody>
      </p:sp>
      <p:sp>
        <p:nvSpPr>
          <p:cNvPr id="23" name="Oval 22">
            <a:extLst>
              <a:ext uri="{FF2B5EF4-FFF2-40B4-BE49-F238E27FC236}">
                <a16:creationId xmlns:a16="http://schemas.microsoft.com/office/drawing/2014/main" id="{C0EFDB6C-90D5-E3C3-C7C8-AA508398BDAB}"/>
              </a:ext>
            </a:extLst>
          </p:cNvPr>
          <p:cNvSpPr/>
          <p:nvPr/>
        </p:nvSpPr>
        <p:spPr>
          <a:xfrm>
            <a:off x="1993096" y="2603519"/>
            <a:ext cx="464820" cy="446637"/>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pic>
        <p:nvPicPr>
          <p:cNvPr id="369" name="Picture 6" descr="Home - Address Icon Yellow Png, Transparent Png , Transparent Png Image -  PNGitem">
            <a:extLst>
              <a:ext uri="{FF2B5EF4-FFF2-40B4-BE49-F238E27FC236}">
                <a16:creationId xmlns:a16="http://schemas.microsoft.com/office/drawing/2014/main" id="{00B3A425-1FA5-6DF3-CA78-FD471B3DE43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30698" y1="30939" x2="50581" y2="14227"/>
                        <a14:foregroundMark x1="50581" y1="14227" x2="50814" y2="13398"/>
                      </a14:backgroundRemoval>
                    </a14:imgEffect>
                  </a14:imgLayer>
                </a14:imgProps>
              </a:ext>
              <a:ext uri="{28A0092B-C50C-407E-A947-70E740481C1C}">
                <a14:useLocalDpi xmlns:a14="http://schemas.microsoft.com/office/drawing/2010/main" val="0"/>
              </a:ext>
            </a:extLst>
          </a:blip>
          <a:srcRect/>
          <a:stretch>
            <a:fillRect/>
          </a:stretch>
        </p:blipFill>
        <p:spPr bwMode="auto">
          <a:xfrm>
            <a:off x="1519857" y="2272927"/>
            <a:ext cx="470433" cy="396000"/>
          </a:xfrm>
          <a:prstGeom prst="rect">
            <a:avLst/>
          </a:prstGeom>
          <a:noFill/>
          <a:extLst>
            <a:ext uri="{909E8E84-426E-40DD-AFC4-6F175D3DCCD1}">
              <a14:hiddenFill xmlns:a14="http://schemas.microsoft.com/office/drawing/2010/main">
                <a:solidFill>
                  <a:srgbClr val="FFFFFF"/>
                </a:solidFill>
              </a14:hiddenFill>
            </a:ext>
          </a:extLst>
        </p:spPr>
      </p:pic>
      <p:sp>
        <p:nvSpPr>
          <p:cNvPr id="371" name="TextBox 370">
            <a:extLst>
              <a:ext uri="{FF2B5EF4-FFF2-40B4-BE49-F238E27FC236}">
                <a16:creationId xmlns:a16="http://schemas.microsoft.com/office/drawing/2014/main" id="{865579D4-EA63-F003-98AA-3B70C59C80C3}"/>
              </a:ext>
            </a:extLst>
          </p:cNvPr>
          <p:cNvSpPr txBox="1"/>
          <p:nvPr/>
        </p:nvSpPr>
        <p:spPr>
          <a:xfrm rot="1738184">
            <a:off x="2837854" y="3145198"/>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72" name="TextBox 371">
            <a:extLst>
              <a:ext uri="{FF2B5EF4-FFF2-40B4-BE49-F238E27FC236}">
                <a16:creationId xmlns:a16="http://schemas.microsoft.com/office/drawing/2014/main" id="{5F3593C7-3C35-1D39-9719-6BF1E133BDEF}"/>
              </a:ext>
            </a:extLst>
          </p:cNvPr>
          <p:cNvSpPr txBox="1"/>
          <p:nvPr/>
        </p:nvSpPr>
        <p:spPr>
          <a:xfrm rot="5055330">
            <a:off x="3723886" y="2587620"/>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6</a:t>
            </a:r>
          </a:p>
        </p:txBody>
      </p:sp>
      <p:sp>
        <p:nvSpPr>
          <p:cNvPr id="373" name="TextBox 372">
            <a:extLst>
              <a:ext uri="{FF2B5EF4-FFF2-40B4-BE49-F238E27FC236}">
                <a16:creationId xmlns:a16="http://schemas.microsoft.com/office/drawing/2014/main" id="{86D5A891-024F-10D9-3DF4-BC4258ADD378}"/>
              </a:ext>
            </a:extLst>
          </p:cNvPr>
          <p:cNvSpPr txBox="1"/>
          <p:nvPr/>
        </p:nvSpPr>
        <p:spPr>
          <a:xfrm rot="2079881">
            <a:off x="4377620" y="2112778"/>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74" name="TextBox 373">
            <a:extLst>
              <a:ext uri="{FF2B5EF4-FFF2-40B4-BE49-F238E27FC236}">
                <a16:creationId xmlns:a16="http://schemas.microsoft.com/office/drawing/2014/main" id="{18092533-4D0A-1ED7-C2FC-C692C50714AA}"/>
              </a:ext>
            </a:extLst>
          </p:cNvPr>
          <p:cNvSpPr txBox="1"/>
          <p:nvPr/>
        </p:nvSpPr>
        <p:spPr>
          <a:xfrm>
            <a:off x="5051889" y="156366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75" name="TextBox 374">
            <a:extLst>
              <a:ext uri="{FF2B5EF4-FFF2-40B4-BE49-F238E27FC236}">
                <a16:creationId xmlns:a16="http://schemas.microsoft.com/office/drawing/2014/main" id="{F0008ACD-9662-16E2-3023-F9284996AB42}"/>
              </a:ext>
            </a:extLst>
          </p:cNvPr>
          <p:cNvSpPr txBox="1"/>
          <p:nvPr/>
        </p:nvSpPr>
        <p:spPr>
          <a:xfrm rot="19431323">
            <a:off x="5741346" y="2124885"/>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4</a:t>
            </a:r>
          </a:p>
        </p:txBody>
      </p:sp>
      <p:sp>
        <p:nvSpPr>
          <p:cNvPr id="376" name="TextBox 375">
            <a:extLst>
              <a:ext uri="{FF2B5EF4-FFF2-40B4-BE49-F238E27FC236}">
                <a16:creationId xmlns:a16="http://schemas.microsoft.com/office/drawing/2014/main" id="{931DE256-DA9B-9E3E-E78D-9B13B7B55202}"/>
              </a:ext>
            </a:extLst>
          </p:cNvPr>
          <p:cNvSpPr txBox="1"/>
          <p:nvPr/>
        </p:nvSpPr>
        <p:spPr>
          <a:xfrm rot="16200000">
            <a:off x="6433470" y="2571700"/>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77" name="TextBox 376">
            <a:extLst>
              <a:ext uri="{FF2B5EF4-FFF2-40B4-BE49-F238E27FC236}">
                <a16:creationId xmlns:a16="http://schemas.microsoft.com/office/drawing/2014/main" id="{667B95A4-D894-1A28-C280-3344E54144BD}"/>
              </a:ext>
            </a:extLst>
          </p:cNvPr>
          <p:cNvSpPr txBox="1"/>
          <p:nvPr/>
        </p:nvSpPr>
        <p:spPr>
          <a:xfrm>
            <a:off x="5111688" y="357107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78" name="TextBox 377">
            <a:extLst>
              <a:ext uri="{FF2B5EF4-FFF2-40B4-BE49-F238E27FC236}">
                <a16:creationId xmlns:a16="http://schemas.microsoft.com/office/drawing/2014/main" id="{02ADC323-5F23-7F1A-5EC8-6A00049FBE2D}"/>
              </a:ext>
            </a:extLst>
          </p:cNvPr>
          <p:cNvSpPr txBox="1"/>
          <p:nvPr/>
        </p:nvSpPr>
        <p:spPr>
          <a:xfrm rot="2135545">
            <a:off x="5741174" y="3121248"/>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sp>
        <p:nvSpPr>
          <p:cNvPr id="15" name="TextBox 14">
            <a:extLst>
              <a:ext uri="{FF2B5EF4-FFF2-40B4-BE49-F238E27FC236}">
                <a16:creationId xmlns:a16="http://schemas.microsoft.com/office/drawing/2014/main" id="{904919EC-9B87-4BB2-5C13-9021052ED744}"/>
              </a:ext>
            </a:extLst>
          </p:cNvPr>
          <p:cNvSpPr txBox="1"/>
          <p:nvPr/>
        </p:nvSpPr>
        <p:spPr>
          <a:xfrm>
            <a:off x="433110" y="331386"/>
            <a:ext cx="7191392" cy="369332"/>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Convert to a DAG – each edge points uphill (resp. downhill)</a:t>
            </a:r>
          </a:p>
        </p:txBody>
      </p:sp>
      <p:cxnSp>
        <p:nvCxnSpPr>
          <p:cNvPr id="17" name="Straight Arrow Connector 16">
            <a:extLst>
              <a:ext uri="{FF2B5EF4-FFF2-40B4-BE49-F238E27FC236}">
                <a16:creationId xmlns:a16="http://schemas.microsoft.com/office/drawing/2014/main" id="{CC34166E-2482-2C43-B4D3-C0F1B717801C}"/>
              </a:ext>
            </a:extLst>
          </p:cNvPr>
          <p:cNvCxnSpPr>
            <a:cxnSpLocks/>
            <a:stCxn id="23" idx="7"/>
            <a:endCxn id="5" idx="3"/>
          </p:cNvCxnSpPr>
          <p:nvPr/>
        </p:nvCxnSpPr>
        <p:spPr>
          <a:xfrm flipV="1">
            <a:off x="2389845" y="1913797"/>
            <a:ext cx="1279548" cy="7551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0" name="TextBox 369">
            <a:extLst>
              <a:ext uri="{FF2B5EF4-FFF2-40B4-BE49-F238E27FC236}">
                <a16:creationId xmlns:a16="http://schemas.microsoft.com/office/drawing/2014/main" id="{4E3D51C5-0226-84BC-1123-5F9A0554C5ED}"/>
              </a:ext>
            </a:extLst>
          </p:cNvPr>
          <p:cNvSpPr txBox="1"/>
          <p:nvPr/>
        </p:nvSpPr>
        <p:spPr>
          <a:xfrm rot="19728147">
            <a:off x="2836129" y="211158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spTree>
    <p:extLst>
      <p:ext uri="{BB962C8B-B14F-4D97-AF65-F5344CB8AC3E}">
        <p14:creationId xmlns:p14="http://schemas.microsoft.com/office/powerpoint/2010/main" val="257193233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cxnSp>
        <p:nvCxnSpPr>
          <p:cNvPr id="43" name="Straight Arrow Connector 42">
            <a:extLst>
              <a:ext uri="{FF2B5EF4-FFF2-40B4-BE49-F238E27FC236}">
                <a16:creationId xmlns:a16="http://schemas.microsoft.com/office/drawing/2014/main" id="{8DF5CB9C-0EBD-4892-C3DA-90BB0DD85D57}"/>
              </a:ext>
            </a:extLst>
          </p:cNvPr>
          <p:cNvCxnSpPr>
            <a:cxnSpLocks/>
            <a:stCxn id="8" idx="5"/>
            <a:endCxn id="10" idx="1"/>
          </p:cNvCxnSpPr>
          <p:nvPr/>
        </p:nvCxnSpPr>
        <p:spPr>
          <a:xfrm>
            <a:off x="5459459" y="2976601"/>
            <a:ext cx="1030347" cy="662388"/>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61ED19B-AF50-584E-DD6C-6B617E3A43B1}"/>
              </a:ext>
            </a:extLst>
          </p:cNvPr>
          <p:cNvCxnSpPr>
            <a:cxnSpLocks/>
            <a:stCxn id="9" idx="4"/>
            <a:endCxn id="10" idx="0"/>
          </p:cNvCxnSpPr>
          <p:nvPr/>
        </p:nvCxnSpPr>
        <p:spPr>
          <a:xfrm>
            <a:off x="6620366" y="1982651"/>
            <a:ext cx="33779" cy="15882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36BCD50-CCDF-0F52-5288-3DEE2D9A1695}"/>
              </a:ext>
            </a:extLst>
          </p:cNvPr>
          <p:cNvCxnSpPr>
            <a:cxnSpLocks/>
            <a:stCxn id="9" idx="3"/>
            <a:endCxn id="8" idx="7"/>
          </p:cNvCxnSpPr>
          <p:nvPr/>
        </p:nvCxnSpPr>
        <p:spPr>
          <a:xfrm flipH="1">
            <a:off x="5459459" y="1914580"/>
            <a:ext cx="996568" cy="73334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D3F1589-3B13-E043-9658-367D09CD822A}"/>
              </a:ext>
            </a:extLst>
          </p:cNvPr>
          <p:cNvCxnSpPr>
            <a:cxnSpLocks/>
            <a:stCxn id="5" idx="6"/>
            <a:endCxn id="9" idx="2"/>
          </p:cNvCxnSpPr>
          <p:nvPr/>
        </p:nvCxnSpPr>
        <p:spPr>
          <a:xfrm>
            <a:off x="4066142" y="1749458"/>
            <a:ext cx="2321814" cy="78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48067AE-3E9F-0F47-FEF8-2DD18241E0A6}"/>
              </a:ext>
            </a:extLst>
          </p:cNvPr>
          <p:cNvCxnSpPr>
            <a:cxnSpLocks/>
            <a:stCxn id="5" idx="5"/>
            <a:endCxn id="8" idx="1"/>
          </p:cNvCxnSpPr>
          <p:nvPr/>
        </p:nvCxnSpPr>
        <p:spPr>
          <a:xfrm>
            <a:off x="3998071" y="1913797"/>
            <a:ext cx="1132710" cy="7341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FF32D95-5B1F-919E-674C-3CA06C5B3363}"/>
              </a:ext>
            </a:extLst>
          </p:cNvPr>
          <p:cNvCxnSpPr>
            <a:cxnSpLocks/>
            <a:stCxn id="5" idx="4"/>
            <a:endCxn id="3" idx="0"/>
          </p:cNvCxnSpPr>
          <p:nvPr/>
        </p:nvCxnSpPr>
        <p:spPr>
          <a:xfrm>
            <a:off x="3833732" y="1981868"/>
            <a:ext cx="164339" cy="14729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7D083E1-FE6A-3F78-5F7F-FB175D278536}"/>
              </a:ext>
            </a:extLst>
          </p:cNvPr>
          <p:cNvCxnSpPr>
            <a:cxnSpLocks/>
            <a:stCxn id="3" idx="6"/>
            <a:endCxn id="10" idx="2"/>
          </p:cNvCxnSpPr>
          <p:nvPr/>
        </p:nvCxnSpPr>
        <p:spPr>
          <a:xfrm>
            <a:off x="4230481" y="3687275"/>
            <a:ext cx="2191254" cy="1160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3EA90D3-E88C-3BCF-42E4-5B878E2972D5}"/>
              </a:ext>
            </a:extLst>
          </p:cNvPr>
          <p:cNvCxnSpPr>
            <a:cxnSpLocks/>
            <a:stCxn id="23" idx="5"/>
            <a:endCxn id="3" idx="2"/>
          </p:cNvCxnSpPr>
          <p:nvPr/>
        </p:nvCxnSpPr>
        <p:spPr>
          <a:xfrm>
            <a:off x="2389845" y="2984748"/>
            <a:ext cx="1375816" cy="7025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34</a:t>
            </a:fld>
            <a:endParaRPr/>
          </a:p>
        </p:txBody>
      </p:sp>
      <p:sp>
        <p:nvSpPr>
          <p:cNvPr id="3" name="Oval 2">
            <a:extLst>
              <a:ext uri="{FF2B5EF4-FFF2-40B4-BE49-F238E27FC236}">
                <a16:creationId xmlns:a16="http://schemas.microsoft.com/office/drawing/2014/main" id="{DB5D7484-B319-EEAE-587B-18A457B70077}"/>
              </a:ext>
            </a:extLst>
          </p:cNvPr>
          <p:cNvSpPr/>
          <p:nvPr/>
        </p:nvSpPr>
        <p:spPr>
          <a:xfrm>
            <a:off x="3765661" y="3454865"/>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6</a:t>
            </a:r>
          </a:p>
        </p:txBody>
      </p:sp>
      <p:sp>
        <p:nvSpPr>
          <p:cNvPr id="5" name="Oval 4">
            <a:extLst>
              <a:ext uri="{FF2B5EF4-FFF2-40B4-BE49-F238E27FC236}">
                <a16:creationId xmlns:a16="http://schemas.microsoft.com/office/drawing/2014/main" id="{BF61B93B-B245-746C-6BC8-B4BF5AD9080A}"/>
              </a:ext>
            </a:extLst>
          </p:cNvPr>
          <p:cNvSpPr/>
          <p:nvPr/>
        </p:nvSpPr>
        <p:spPr>
          <a:xfrm>
            <a:off x="3601322" y="1517048"/>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8" name="Oval 7">
            <a:extLst>
              <a:ext uri="{FF2B5EF4-FFF2-40B4-BE49-F238E27FC236}">
                <a16:creationId xmlns:a16="http://schemas.microsoft.com/office/drawing/2014/main" id="{349A42B6-E122-B91E-72ED-B3765229CA69}"/>
              </a:ext>
            </a:extLst>
          </p:cNvPr>
          <p:cNvSpPr/>
          <p:nvPr/>
        </p:nvSpPr>
        <p:spPr>
          <a:xfrm>
            <a:off x="5062710" y="2579852"/>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5</a:t>
            </a:r>
          </a:p>
        </p:txBody>
      </p:sp>
      <p:sp>
        <p:nvSpPr>
          <p:cNvPr id="9" name="Oval 8">
            <a:extLst>
              <a:ext uri="{FF2B5EF4-FFF2-40B4-BE49-F238E27FC236}">
                <a16:creationId xmlns:a16="http://schemas.microsoft.com/office/drawing/2014/main" id="{60109025-10A4-9DD3-E0C3-1C41570240DC}"/>
              </a:ext>
            </a:extLst>
          </p:cNvPr>
          <p:cNvSpPr/>
          <p:nvPr/>
        </p:nvSpPr>
        <p:spPr>
          <a:xfrm>
            <a:off x="6387956" y="1517831"/>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sp>
        <p:nvSpPr>
          <p:cNvPr id="10" name="Oval 9">
            <a:extLst>
              <a:ext uri="{FF2B5EF4-FFF2-40B4-BE49-F238E27FC236}">
                <a16:creationId xmlns:a16="http://schemas.microsoft.com/office/drawing/2014/main" id="{F0B222CB-7169-C39F-1B76-A15F3DD481D3}"/>
              </a:ext>
            </a:extLst>
          </p:cNvPr>
          <p:cNvSpPr/>
          <p:nvPr/>
        </p:nvSpPr>
        <p:spPr>
          <a:xfrm>
            <a:off x="6421735" y="3570918"/>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7</a:t>
            </a:r>
          </a:p>
        </p:txBody>
      </p:sp>
      <p:sp>
        <p:nvSpPr>
          <p:cNvPr id="23" name="Oval 22">
            <a:extLst>
              <a:ext uri="{FF2B5EF4-FFF2-40B4-BE49-F238E27FC236}">
                <a16:creationId xmlns:a16="http://schemas.microsoft.com/office/drawing/2014/main" id="{C0EFDB6C-90D5-E3C3-C7C8-AA508398BDAB}"/>
              </a:ext>
            </a:extLst>
          </p:cNvPr>
          <p:cNvSpPr/>
          <p:nvPr/>
        </p:nvSpPr>
        <p:spPr>
          <a:xfrm>
            <a:off x="1993096" y="2603519"/>
            <a:ext cx="464820" cy="446637"/>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pic>
        <p:nvPicPr>
          <p:cNvPr id="369" name="Picture 6" descr="Home - Address Icon Yellow Png, Transparent Png , Transparent Png Image -  PNGitem">
            <a:extLst>
              <a:ext uri="{FF2B5EF4-FFF2-40B4-BE49-F238E27FC236}">
                <a16:creationId xmlns:a16="http://schemas.microsoft.com/office/drawing/2014/main" id="{00B3A425-1FA5-6DF3-CA78-FD471B3DE43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30698" y1="30939" x2="50581" y2="14227"/>
                        <a14:foregroundMark x1="50581" y1="14227" x2="50814" y2="13398"/>
                      </a14:backgroundRemoval>
                    </a14:imgEffect>
                  </a14:imgLayer>
                </a14:imgProps>
              </a:ext>
              <a:ext uri="{28A0092B-C50C-407E-A947-70E740481C1C}">
                <a14:useLocalDpi xmlns:a14="http://schemas.microsoft.com/office/drawing/2010/main" val="0"/>
              </a:ext>
            </a:extLst>
          </a:blip>
          <a:srcRect/>
          <a:stretch>
            <a:fillRect/>
          </a:stretch>
        </p:blipFill>
        <p:spPr bwMode="auto">
          <a:xfrm>
            <a:off x="1519857" y="2272927"/>
            <a:ext cx="470433" cy="396000"/>
          </a:xfrm>
          <a:prstGeom prst="rect">
            <a:avLst/>
          </a:prstGeom>
          <a:noFill/>
          <a:extLst>
            <a:ext uri="{909E8E84-426E-40DD-AFC4-6F175D3DCCD1}">
              <a14:hiddenFill xmlns:a14="http://schemas.microsoft.com/office/drawing/2010/main">
                <a:solidFill>
                  <a:srgbClr val="FFFFFF"/>
                </a:solidFill>
              </a14:hiddenFill>
            </a:ext>
          </a:extLst>
        </p:spPr>
      </p:pic>
      <p:sp>
        <p:nvSpPr>
          <p:cNvPr id="371" name="TextBox 370">
            <a:extLst>
              <a:ext uri="{FF2B5EF4-FFF2-40B4-BE49-F238E27FC236}">
                <a16:creationId xmlns:a16="http://schemas.microsoft.com/office/drawing/2014/main" id="{865579D4-EA63-F003-98AA-3B70C59C80C3}"/>
              </a:ext>
            </a:extLst>
          </p:cNvPr>
          <p:cNvSpPr txBox="1"/>
          <p:nvPr/>
        </p:nvSpPr>
        <p:spPr>
          <a:xfrm rot="1738184">
            <a:off x="2837854" y="3145198"/>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72" name="TextBox 371">
            <a:extLst>
              <a:ext uri="{FF2B5EF4-FFF2-40B4-BE49-F238E27FC236}">
                <a16:creationId xmlns:a16="http://schemas.microsoft.com/office/drawing/2014/main" id="{5F3593C7-3C35-1D39-9719-6BF1E133BDEF}"/>
              </a:ext>
            </a:extLst>
          </p:cNvPr>
          <p:cNvSpPr txBox="1"/>
          <p:nvPr/>
        </p:nvSpPr>
        <p:spPr>
          <a:xfrm rot="5055330">
            <a:off x="3723886" y="2587620"/>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6</a:t>
            </a:r>
          </a:p>
        </p:txBody>
      </p:sp>
      <p:sp>
        <p:nvSpPr>
          <p:cNvPr id="373" name="TextBox 372">
            <a:extLst>
              <a:ext uri="{FF2B5EF4-FFF2-40B4-BE49-F238E27FC236}">
                <a16:creationId xmlns:a16="http://schemas.microsoft.com/office/drawing/2014/main" id="{86D5A891-024F-10D9-3DF4-BC4258ADD378}"/>
              </a:ext>
            </a:extLst>
          </p:cNvPr>
          <p:cNvSpPr txBox="1"/>
          <p:nvPr/>
        </p:nvSpPr>
        <p:spPr>
          <a:xfrm rot="2079881">
            <a:off x="4377620" y="2112778"/>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74" name="TextBox 373">
            <a:extLst>
              <a:ext uri="{FF2B5EF4-FFF2-40B4-BE49-F238E27FC236}">
                <a16:creationId xmlns:a16="http://schemas.microsoft.com/office/drawing/2014/main" id="{18092533-4D0A-1ED7-C2FC-C692C50714AA}"/>
              </a:ext>
            </a:extLst>
          </p:cNvPr>
          <p:cNvSpPr txBox="1"/>
          <p:nvPr/>
        </p:nvSpPr>
        <p:spPr>
          <a:xfrm>
            <a:off x="5051889" y="156366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75" name="TextBox 374">
            <a:extLst>
              <a:ext uri="{FF2B5EF4-FFF2-40B4-BE49-F238E27FC236}">
                <a16:creationId xmlns:a16="http://schemas.microsoft.com/office/drawing/2014/main" id="{F0008ACD-9662-16E2-3023-F9284996AB42}"/>
              </a:ext>
            </a:extLst>
          </p:cNvPr>
          <p:cNvSpPr txBox="1"/>
          <p:nvPr/>
        </p:nvSpPr>
        <p:spPr>
          <a:xfrm rot="19431323">
            <a:off x="5741346" y="2124885"/>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4</a:t>
            </a:r>
          </a:p>
        </p:txBody>
      </p:sp>
      <p:sp>
        <p:nvSpPr>
          <p:cNvPr id="376" name="TextBox 375">
            <a:extLst>
              <a:ext uri="{FF2B5EF4-FFF2-40B4-BE49-F238E27FC236}">
                <a16:creationId xmlns:a16="http://schemas.microsoft.com/office/drawing/2014/main" id="{931DE256-DA9B-9E3E-E78D-9B13B7B55202}"/>
              </a:ext>
            </a:extLst>
          </p:cNvPr>
          <p:cNvSpPr txBox="1"/>
          <p:nvPr/>
        </p:nvSpPr>
        <p:spPr>
          <a:xfrm rot="16200000">
            <a:off x="6433470" y="2571700"/>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77" name="TextBox 376">
            <a:extLst>
              <a:ext uri="{FF2B5EF4-FFF2-40B4-BE49-F238E27FC236}">
                <a16:creationId xmlns:a16="http://schemas.microsoft.com/office/drawing/2014/main" id="{667B95A4-D894-1A28-C280-3344E54144BD}"/>
              </a:ext>
            </a:extLst>
          </p:cNvPr>
          <p:cNvSpPr txBox="1"/>
          <p:nvPr/>
        </p:nvSpPr>
        <p:spPr>
          <a:xfrm>
            <a:off x="5111688" y="357107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78" name="TextBox 377">
            <a:extLst>
              <a:ext uri="{FF2B5EF4-FFF2-40B4-BE49-F238E27FC236}">
                <a16:creationId xmlns:a16="http://schemas.microsoft.com/office/drawing/2014/main" id="{02ADC323-5F23-7F1A-5EC8-6A00049FBE2D}"/>
              </a:ext>
            </a:extLst>
          </p:cNvPr>
          <p:cNvSpPr txBox="1"/>
          <p:nvPr/>
        </p:nvSpPr>
        <p:spPr>
          <a:xfrm rot="2135545">
            <a:off x="5741174" y="3121248"/>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sp>
        <p:nvSpPr>
          <p:cNvPr id="15" name="TextBox 14">
            <a:extLst>
              <a:ext uri="{FF2B5EF4-FFF2-40B4-BE49-F238E27FC236}">
                <a16:creationId xmlns:a16="http://schemas.microsoft.com/office/drawing/2014/main" id="{904919EC-9B87-4BB2-5C13-9021052ED744}"/>
              </a:ext>
            </a:extLst>
          </p:cNvPr>
          <p:cNvSpPr txBox="1"/>
          <p:nvPr/>
        </p:nvSpPr>
        <p:spPr>
          <a:xfrm>
            <a:off x="433110" y="331386"/>
            <a:ext cx="6034868" cy="646331"/>
          </a:xfrm>
          <a:prstGeom prst="rect">
            <a:avLst/>
          </a:prstGeom>
          <a:solidFill>
            <a:schemeClr val="tx1"/>
          </a:solidFill>
        </p:spPr>
        <p:txBody>
          <a:bodyPr wrap="square" rtlCol="0">
            <a:spAutoFit/>
          </a:bodyPr>
          <a:lstStyle/>
          <a:p>
            <a:r>
              <a:rPr lang="en-US" sz="1800" dirty="0">
                <a:solidFill>
                  <a:schemeClr val="bg1"/>
                </a:solidFill>
                <a:latin typeface="Montserrat SemiBold" pitchFamily="2" charset="0"/>
              </a:rPr>
              <a:t>Find longest path from home to any other node (resp. any node to home)</a:t>
            </a:r>
            <a:endParaRPr lang="en-SG" sz="1800" dirty="0">
              <a:solidFill>
                <a:schemeClr val="bg1"/>
              </a:solidFill>
              <a:latin typeface="Montserrat SemiBold" pitchFamily="2" charset="0"/>
            </a:endParaRPr>
          </a:p>
        </p:txBody>
      </p:sp>
      <p:cxnSp>
        <p:nvCxnSpPr>
          <p:cNvPr id="17" name="Straight Arrow Connector 16">
            <a:extLst>
              <a:ext uri="{FF2B5EF4-FFF2-40B4-BE49-F238E27FC236}">
                <a16:creationId xmlns:a16="http://schemas.microsoft.com/office/drawing/2014/main" id="{CC34166E-2482-2C43-B4D3-C0F1B717801C}"/>
              </a:ext>
            </a:extLst>
          </p:cNvPr>
          <p:cNvCxnSpPr>
            <a:cxnSpLocks/>
            <a:stCxn id="23" idx="7"/>
            <a:endCxn id="5" idx="3"/>
          </p:cNvCxnSpPr>
          <p:nvPr/>
        </p:nvCxnSpPr>
        <p:spPr>
          <a:xfrm flipV="1">
            <a:off x="2389845" y="1913797"/>
            <a:ext cx="1279548" cy="75513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70" name="TextBox 369">
            <a:extLst>
              <a:ext uri="{FF2B5EF4-FFF2-40B4-BE49-F238E27FC236}">
                <a16:creationId xmlns:a16="http://schemas.microsoft.com/office/drawing/2014/main" id="{4E3D51C5-0226-84BC-1123-5F9A0554C5ED}"/>
              </a:ext>
            </a:extLst>
          </p:cNvPr>
          <p:cNvSpPr txBox="1"/>
          <p:nvPr/>
        </p:nvSpPr>
        <p:spPr>
          <a:xfrm rot="19728147">
            <a:off x="2836129" y="211158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spTree>
    <p:extLst>
      <p:ext uri="{BB962C8B-B14F-4D97-AF65-F5344CB8AC3E}">
        <p14:creationId xmlns:p14="http://schemas.microsoft.com/office/powerpoint/2010/main" val="159660231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cxnSp>
        <p:nvCxnSpPr>
          <p:cNvPr id="43" name="Straight Arrow Connector 42">
            <a:extLst>
              <a:ext uri="{FF2B5EF4-FFF2-40B4-BE49-F238E27FC236}">
                <a16:creationId xmlns:a16="http://schemas.microsoft.com/office/drawing/2014/main" id="{8DF5CB9C-0EBD-4892-C3DA-90BB0DD85D57}"/>
              </a:ext>
            </a:extLst>
          </p:cNvPr>
          <p:cNvCxnSpPr>
            <a:cxnSpLocks/>
            <a:stCxn id="8" idx="7"/>
            <a:endCxn id="10" idx="1"/>
          </p:cNvCxnSpPr>
          <p:nvPr/>
        </p:nvCxnSpPr>
        <p:spPr>
          <a:xfrm>
            <a:off x="6045849" y="2235220"/>
            <a:ext cx="1103575" cy="36032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D3F1589-3B13-E043-9658-367D09CD822A}"/>
              </a:ext>
            </a:extLst>
          </p:cNvPr>
          <p:cNvCxnSpPr>
            <a:cxnSpLocks/>
            <a:stCxn id="5" idx="7"/>
            <a:endCxn id="9" idx="1"/>
          </p:cNvCxnSpPr>
          <p:nvPr/>
        </p:nvCxnSpPr>
        <p:spPr>
          <a:xfrm flipV="1">
            <a:off x="3278114" y="2002810"/>
            <a:ext cx="1070781" cy="203119"/>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35</a:t>
            </a:fld>
            <a:endParaRPr/>
          </a:p>
        </p:txBody>
      </p:sp>
      <p:sp>
        <p:nvSpPr>
          <p:cNvPr id="5" name="Oval 4">
            <a:extLst>
              <a:ext uri="{FF2B5EF4-FFF2-40B4-BE49-F238E27FC236}">
                <a16:creationId xmlns:a16="http://schemas.microsoft.com/office/drawing/2014/main" id="{BF61B93B-B245-746C-6BC8-B4BF5AD9080A}"/>
              </a:ext>
            </a:extLst>
          </p:cNvPr>
          <p:cNvSpPr/>
          <p:nvPr/>
        </p:nvSpPr>
        <p:spPr>
          <a:xfrm>
            <a:off x="2881365" y="2137858"/>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8" name="Oval 7">
            <a:extLst>
              <a:ext uri="{FF2B5EF4-FFF2-40B4-BE49-F238E27FC236}">
                <a16:creationId xmlns:a16="http://schemas.microsoft.com/office/drawing/2014/main" id="{349A42B6-E122-B91E-72ED-B3765229CA69}"/>
              </a:ext>
            </a:extLst>
          </p:cNvPr>
          <p:cNvSpPr/>
          <p:nvPr/>
        </p:nvSpPr>
        <p:spPr>
          <a:xfrm>
            <a:off x="5649100" y="2167149"/>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5</a:t>
            </a:r>
          </a:p>
        </p:txBody>
      </p:sp>
      <p:sp>
        <p:nvSpPr>
          <p:cNvPr id="9" name="Oval 8">
            <a:extLst>
              <a:ext uri="{FF2B5EF4-FFF2-40B4-BE49-F238E27FC236}">
                <a16:creationId xmlns:a16="http://schemas.microsoft.com/office/drawing/2014/main" id="{60109025-10A4-9DD3-E0C3-1C41570240DC}"/>
              </a:ext>
            </a:extLst>
          </p:cNvPr>
          <p:cNvSpPr/>
          <p:nvPr/>
        </p:nvSpPr>
        <p:spPr>
          <a:xfrm>
            <a:off x="4280824" y="1934739"/>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sp>
        <p:nvSpPr>
          <p:cNvPr id="10" name="Oval 9">
            <a:extLst>
              <a:ext uri="{FF2B5EF4-FFF2-40B4-BE49-F238E27FC236}">
                <a16:creationId xmlns:a16="http://schemas.microsoft.com/office/drawing/2014/main" id="{F0B222CB-7169-C39F-1B76-A15F3DD481D3}"/>
              </a:ext>
            </a:extLst>
          </p:cNvPr>
          <p:cNvSpPr/>
          <p:nvPr/>
        </p:nvSpPr>
        <p:spPr>
          <a:xfrm>
            <a:off x="7081353" y="2527469"/>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7</a:t>
            </a:r>
          </a:p>
        </p:txBody>
      </p:sp>
      <p:sp>
        <p:nvSpPr>
          <p:cNvPr id="23" name="Oval 22">
            <a:extLst>
              <a:ext uri="{FF2B5EF4-FFF2-40B4-BE49-F238E27FC236}">
                <a16:creationId xmlns:a16="http://schemas.microsoft.com/office/drawing/2014/main" id="{C0EFDB6C-90D5-E3C3-C7C8-AA508398BDAB}"/>
              </a:ext>
            </a:extLst>
          </p:cNvPr>
          <p:cNvSpPr/>
          <p:nvPr/>
        </p:nvSpPr>
        <p:spPr>
          <a:xfrm>
            <a:off x="1617157" y="2484982"/>
            <a:ext cx="464820" cy="446637"/>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pic>
        <p:nvPicPr>
          <p:cNvPr id="369" name="Picture 6" descr="Home - Address Icon Yellow Png, Transparent Png , Transparent Png Image -  PNGitem">
            <a:extLst>
              <a:ext uri="{FF2B5EF4-FFF2-40B4-BE49-F238E27FC236}">
                <a16:creationId xmlns:a16="http://schemas.microsoft.com/office/drawing/2014/main" id="{00B3A425-1FA5-6DF3-CA78-FD471B3DE43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30698" y1="30939" x2="50581" y2="14227"/>
                        <a14:foregroundMark x1="50581" y1="14227" x2="50814" y2="13398"/>
                      </a14:backgroundRemoval>
                    </a14:imgEffect>
                  </a14:imgLayer>
                </a14:imgProps>
              </a:ext>
              <a:ext uri="{28A0092B-C50C-407E-A947-70E740481C1C}">
                <a14:useLocalDpi xmlns:a14="http://schemas.microsoft.com/office/drawing/2010/main" val="0"/>
              </a:ext>
            </a:extLst>
          </a:blip>
          <a:srcRect/>
          <a:stretch>
            <a:fillRect/>
          </a:stretch>
        </p:blipFill>
        <p:spPr bwMode="auto">
          <a:xfrm>
            <a:off x="1197303" y="2148839"/>
            <a:ext cx="470433" cy="396000"/>
          </a:xfrm>
          <a:prstGeom prst="rect">
            <a:avLst/>
          </a:prstGeom>
          <a:noFill/>
          <a:extLst>
            <a:ext uri="{909E8E84-426E-40DD-AFC4-6F175D3DCCD1}">
              <a14:hiddenFill xmlns:a14="http://schemas.microsoft.com/office/drawing/2010/main">
                <a:solidFill>
                  <a:srgbClr val="FFFFFF"/>
                </a:solidFill>
              </a14:hiddenFill>
            </a:ext>
          </a:extLst>
        </p:spPr>
      </p:pic>
      <p:sp>
        <p:nvSpPr>
          <p:cNvPr id="374" name="TextBox 373">
            <a:extLst>
              <a:ext uri="{FF2B5EF4-FFF2-40B4-BE49-F238E27FC236}">
                <a16:creationId xmlns:a16="http://schemas.microsoft.com/office/drawing/2014/main" id="{18092533-4D0A-1ED7-C2FC-C692C50714AA}"/>
              </a:ext>
            </a:extLst>
          </p:cNvPr>
          <p:cNvSpPr txBox="1"/>
          <p:nvPr/>
        </p:nvSpPr>
        <p:spPr>
          <a:xfrm>
            <a:off x="3451711" y="1642163"/>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75" name="TextBox 374">
            <a:extLst>
              <a:ext uri="{FF2B5EF4-FFF2-40B4-BE49-F238E27FC236}">
                <a16:creationId xmlns:a16="http://schemas.microsoft.com/office/drawing/2014/main" id="{F0008ACD-9662-16E2-3023-F9284996AB42}"/>
              </a:ext>
            </a:extLst>
          </p:cNvPr>
          <p:cNvSpPr txBox="1"/>
          <p:nvPr/>
        </p:nvSpPr>
        <p:spPr>
          <a:xfrm>
            <a:off x="5080936" y="1616122"/>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4</a:t>
            </a:r>
          </a:p>
        </p:txBody>
      </p:sp>
      <p:sp>
        <p:nvSpPr>
          <p:cNvPr id="378" name="TextBox 377">
            <a:extLst>
              <a:ext uri="{FF2B5EF4-FFF2-40B4-BE49-F238E27FC236}">
                <a16:creationId xmlns:a16="http://schemas.microsoft.com/office/drawing/2014/main" id="{02ADC323-5F23-7F1A-5EC8-6A00049FBE2D}"/>
              </a:ext>
            </a:extLst>
          </p:cNvPr>
          <p:cNvSpPr txBox="1"/>
          <p:nvPr/>
        </p:nvSpPr>
        <p:spPr>
          <a:xfrm>
            <a:off x="6460033" y="1906542"/>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sp>
        <p:nvSpPr>
          <p:cNvPr id="15" name="TextBox 14">
            <a:extLst>
              <a:ext uri="{FF2B5EF4-FFF2-40B4-BE49-F238E27FC236}">
                <a16:creationId xmlns:a16="http://schemas.microsoft.com/office/drawing/2014/main" id="{904919EC-9B87-4BB2-5C13-9021052ED744}"/>
              </a:ext>
            </a:extLst>
          </p:cNvPr>
          <p:cNvSpPr txBox="1"/>
          <p:nvPr/>
        </p:nvSpPr>
        <p:spPr>
          <a:xfrm>
            <a:off x="433110" y="331386"/>
            <a:ext cx="5647700" cy="369332"/>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Mirror the path back home (resp. to the node)</a:t>
            </a:r>
            <a:endParaRPr lang="en-SG" sz="1800" dirty="0">
              <a:solidFill>
                <a:schemeClr val="bg1"/>
              </a:solidFill>
              <a:latin typeface="Montserrat SemiBold" pitchFamily="2" charset="0"/>
            </a:endParaRPr>
          </a:p>
        </p:txBody>
      </p:sp>
      <p:cxnSp>
        <p:nvCxnSpPr>
          <p:cNvPr id="17" name="Straight Arrow Connector 16">
            <a:extLst>
              <a:ext uri="{FF2B5EF4-FFF2-40B4-BE49-F238E27FC236}">
                <a16:creationId xmlns:a16="http://schemas.microsoft.com/office/drawing/2014/main" id="{CC34166E-2482-2C43-B4D3-C0F1B717801C}"/>
              </a:ext>
            </a:extLst>
          </p:cNvPr>
          <p:cNvCxnSpPr>
            <a:cxnSpLocks/>
            <a:stCxn id="23" idx="7"/>
            <a:endCxn id="5" idx="1"/>
          </p:cNvCxnSpPr>
          <p:nvPr/>
        </p:nvCxnSpPr>
        <p:spPr>
          <a:xfrm flipV="1">
            <a:off x="2013906" y="2205929"/>
            <a:ext cx="935530" cy="34446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70" name="TextBox 369">
            <a:extLst>
              <a:ext uri="{FF2B5EF4-FFF2-40B4-BE49-F238E27FC236}">
                <a16:creationId xmlns:a16="http://schemas.microsoft.com/office/drawing/2014/main" id="{4E3D51C5-0226-84BC-1123-5F9A0554C5ED}"/>
              </a:ext>
            </a:extLst>
          </p:cNvPr>
          <p:cNvSpPr txBox="1"/>
          <p:nvPr/>
        </p:nvSpPr>
        <p:spPr>
          <a:xfrm>
            <a:off x="2090433" y="1935092"/>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cxnSp>
        <p:nvCxnSpPr>
          <p:cNvPr id="40" name="Straight Arrow Connector 39">
            <a:extLst>
              <a:ext uri="{FF2B5EF4-FFF2-40B4-BE49-F238E27FC236}">
                <a16:creationId xmlns:a16="http://schemas.microsoft.com/office/drawing/2014/main" id="{336BCD50-CCDF-0F52-5288-3DEE2D9A1695}"/>
              </a:ext>
            </a:extLst>
          </p:cNvPr>
          <p:cNvCxnSpPr>
            <a:cxnSpLocks/>
            <a:stCxn id="9" idx="7"/>
            <a:endCxn id="8" idx="1"/>
          </p:cNvCxnSpPr>
          <p:nvPr/>
        </p:nvCxnSpPr>
        <p:spPr>
          <a:xfrm>
            <a:off x="4677573" y="2002810"/>
            <a:ext cx="1039598" cy="23241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032FCE3B-E18C-0000-1A2F-A16BD786C086}"/>
              </a:ext>
            </a:extLst>
          </p:cNvPr>
          <p:cNvCxnSpPr>
            <a:cxnSpLocks/>
            <a:stCxn id="10" idx="3"/>
            <a:endCxn id="8" idx="5"/>
          </p:cNvCxnSpPr>
          <p:nvPr/>
        </p:nvCxnSpPr>
        <p:spPr>
          <a:xfrm flipH="1" flipV="1">
            <a:off x="6045849" y="2563898"/>
            <a:ext cx="1103575" cy="36032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92A5F32C-686D-13FA-BB7E-04069E5EF912}"/>
              </a:ext>
            </a:extLst>
          </p:cNvPr>
          <p:cNvCxnSpPr>
            <a:cxnSpLocks/>
            <a:stCxn id="8" idx="3"/>
            <a:endCxn id="9" idx="5"/>
          </p:cNvCxnSpPr>
          <p:nvPr/>
        </p:nvCxnSpPr>
        <p:spPr>
          <a:xfrm flipH="1" flipV="1">
            <a:off x="4677573" y="2331488"/>
            <a:ext cx="1039598" cy="23241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47ADADD4-3E14-B367-638E-9062EA2E4236}"/>
              </a:ext>
            </a:extLst>
          </p:cNvPr>
          <p:cNvCxnSpPr>
            <a:cxnSpLocks/>
            <a:stCxn id="9" idx="3"/>
            <a:endCxn id="5" idx="5"/>
          </p:cNvCxnSpPr>
          <p:nvPr/>
        </p:nvCxnSpPr>
        <p:spPr>
          <a:xfrm flipH="1">
            <a:off x="3278114" y="2331488"/>
            <a:ext cx="1070781" cy="203119"/>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D319FE73-43DD-AE34-8B51-B6D7030F94EB}"/>
              </a:ext>
            </a:extLst>
          </p:cNvPr>
          <p:cNvCxnSpPr>
            <a:cxnSpLocks/>
            <a:stCxn id="5" idx="3"/>
            <a:endCxn id="23" idx="5"/>
          </p:cNvCxnSpPr>
          <p:nvPr/>
        </p:nvCxnSpPr>
        <p:spPr>
          <a:xfrm flipH="1">
            <a:off x="2013906" y="2534607"/>
            <a:ext cx="935530" cy="33160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45" name="TextBox 344">
            <a:extLst>
              <a:ext uri="{FF2B5EF4-FFF2-40B4-BE49-F238E27FC236}">
                <a16:creationId xmlns:a16="http://schemas.microsoft.com/office/drawing/2014/main" id="{D75673A2-74CE-9841-6499-196B9A009BC8}"/>
              </a:ext>
            </a:extLst>
          </p:cNvPr>
          <p:cNvSpPr txBox="1"/>
          <p:nvPr/>
        </p:nvSpPr>
        <p:spPr>
          <a:xfrm>
            <a:off x="2430772" y="2924218"/>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sp>
        <p:nvSpPr>
          <p:cNvPr id="346" name="TextBox 345">
            <a:extLst>
              <a:ext uri="{FF2B5EF4-FFF2-40B4-BE49-F238E27FC236}">
                <a16:creationId xmlns:a16="http://schemas.microsoft.com/office/drawing/2014/main" id="{405BA9A8-CF1B-D177-3DEF-CF2B246998FF}"/>
              </a:ext>
            </a:extLst>
          </p:cNvPr>
          <p:cNvSpPr txBox="1"/>
          <p:nvPr/>
        </p:nvSpPr>
        <p:spPr>
          <a:xfrm>
            <a:off x="3781155" y="2613478"/>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47" name="TextBox 346">
            <a:extLst>
              <a:ext uri="{FF2B5EF4-FFF2-40B4-BE49-F238E27FC236}">
                <a16:creationId xmlns:a16="http://schemas.microsoft.com/office/drawing/2014/main" id="{F69A67AD-A02B-94D1-9FA2-4F961C00E31B}"/>
              </a:ext>
            </a:extLst>
          </p:cNvPr>
          <p:cNvSpPr txBox="1"/>
          <p:nvPr/>
        </p:nvSpPr>
        <p:spPr>
          <a:xfrm>
            <a:off x="4920365" y="264653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4</a:t>
            </a:r>
          </a:p>
        </p:txBody>
      </p:sp>
      <p:sp>
        <p:nvSpPr>
          <p:cNvPr id="348" name="TextBox 347">
            <a:extLst>
              <a:ext uri="{FF2B5EF4-FFF2-40B4-BE49-F238E27FC236}">
                <a16:creationId xmlns:a16="http://schemas.microsoft.com/office/drawing/2014/main" id="{31A2ECF0-911B-DB92-D306-7F6CBAA3C67E}"/>
              </a:ext>
            </a:extLst>
          </p:cNvPr>
          <p:cNvSpPr txBox="1"/>
          <p:nvPr/>
        </p:nvSpPr>
        <p:spPr>
          <a:xfrm>
            <a:off x="6305659" y="290446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spTree>
    <p:extLst>
      <p:ext uri="{BB962C8B-B14F-4D97-AF65-F5344CB8AC3E}">
        <p14:creationId xmlns:p14="http://schemas.microsoft.com/office/powerpoint/2010/main" val="20992936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0"/>
                                        </p:tgtEl>
                                        <p:attrNameLst>
                                          <p:attrName>style.visibility</p:attrName>
                                        </p:attrNameLst>
                                      </p:cBhvr>
                                      <p:to>
                                        <p:strVal val="visible"/>
                                      </p:to>
                                    </p:set>
                                    <p:animEffect transition="in" filter="fade">
                                      <p:cBhvr>
                                        <p:cTn id="7" dur="500"/>
                                        <p:tgtEl>
                                          <p:spTgt spid="3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
                                        </p:tgtEl>
                                        <p:attrNameLst>
                                          <p:attrName>style.visibility</p:attrName>
                                        </p:attrNameLst>
                                      </p:cBhvr>
                                      <p:to>
                                        <p:strVal val="visible"/>
                                      </p:to>
                                    </p:set>
                                    <p:animEffect transition="in" filter="fade">
                                      <p:cBhvr>
                                        <p:cTn id="10" dur="500"/>
                                        <p:tgtEl>
                                          <p:spTgt spid="34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34"/>
                                        </p:tgtEl>
                                        <p:attrNameLst>
                                          <p:attrName>style.visibility</p:attrName>
                                        </p:attrNameLst>
                                      </p:cBhvr>
                                      <p:to>
                                        <p:strVal val="visible"/>
                                      </p:to>
                                    </p:set>
                                    <p:animEffect transition="in" filter="fade">
                                      <p:cBhvr>
                                        <p:cTn id="14" dur="500"/>
                                        <p:tgtEl>
                                          <p:spTgt spid="33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47"/>
                                        </p:tgtEl>
                                        <p:attrNameLst>
                                          <p:attrName>style.visibility</p:attrName>
                                        </p:attrNameLst>
                                      </p:cBhvr>
                                      <p:to>
                                        <p:strVal val="visible"/>
                                      </p:to>
                                    </p:set>
                                    <p:animEffect transition="in" filter="fade">
                                      <p:cBhvr>
                                        <p:cTn id="17" dur="500"/>
                                        <p:tgtEl>
                                          <p:spTgt spid="347"/>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337"/>
                                        </p:tgtEl>
                                        <p:attrNameLst>
                                          <p:attrName>style.visibility</p:attrName>
                                        </p:attrNameLst>
                                      </p:cBhvr>
                                      <p:to>
                                        <p:strVal val="visible"/>
                                      </p:to>
                                    </p:set>
                                    <p:animEffect transition="in" filter="fade">
                                      <p:cBhvr>
                                        <p:cTn id="21" dur="500"/>
                                        <p:tgtEl>
                                          <p:spTgt spid="33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6"/>
                                        </p:tgtEl>
                                        <p:attrNameLst>
                                          <p:attrName>style.visibility</p:attrName>
                                        </p:attrNameLst>
                                      </p:cBhvr>
                                      <p:to>
                                        <p:strVal val="visible"/>
                                      </p:to>
                                    </p:set>
                                    <p:animEffect transition="in" filter="fade">
                                      <p:cBhvr>
                                        <p:cTn id="24" dur="500"/>
                                        <p:tgtEl>
                                          <p:spTgt spid="346"/>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341"/>
                                        </p:tgtEl>
                                        <p:attrNameLst>
                                          <p:attrName>style.visibility</p:attrName>
                                        </p:attrNameLst>
                                      </p:cBhvr>
                                      <p:to>
                                        <p:strVal val="visible"/>
                                      </p:to>
                                    </p:set>
                                    <p:animEffect transition="in" filter="fade">
                                      <p:cBhvr>
                                        <p:cTn id="28" dur="500"/>
                                        <p:tgtEl>
                                          <p:spTgt spid="34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45"/>
                                        </p:tgtEl>
                                        <p:attrNameLst>
                                          <p:attrName>style.visibility</p:attrName>
                                        </p:attrNameLst>
                                      </p:cBhvr>
                                      <p:to>
                                        <p:strVal val="visible"/>
                                      </p:to>
                                    </p:set>
                                    <p:animEffect transition="in" filter="fade">
                                      <p:cBhvr>
                                        <p:cTn id="31" dur="500"/>
                                        <p:tgtEl>
                                          <p:spTgt spid="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 grpId="0" animBg="1"/>
      <p:bldP spid="346" grpId="0" animBg="1"/>
      <p:bldP spid="347" grpId="0" animBg="1"/>
      <p:bldP spid="34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15" name="TextBox 14">
            <a:extLst>
              <a:ext uri="{FF2B5EF4-FFF2-40B4-BE49-F238E27FC236}">
                <a16:creationId xmlns:a16="http://schemas.microsoft.com/office/drawing/2014/main" id="{37489453-49EB-5BBC-6C82-5D242AA0C3AB}"/>
              </a:ext>
            </a:extLst>
          </p:cNvPr>
          <p:cNvSpPr txBox="1"/>
          <p:nvPr/>
        </p:nvSpPr>
        <p:spPr>
          <a:xfrm>
            <a:off x="4435337" y="4403156"/>
            <a:ext cx="1719013" cy="734125"/>
          </a:xfrm>
          <a:prstGeom prst="rect">
            <a:avLst/>
          </a:prstGeom>
          <a:solidFill>
            <a:srgbClr val="1E1E1E"/>
          </a:solidFill>
        </p:spPr>
        <p:txBody>
          <a:bodyPr wrap="square" rtlCol="0">
            <a:spAutoFit/>
          </a:bodyPr>
          <a:lstStyle/>
          <a:p>
            <a:pPr algn="ctr"/>
            <a:endParaRPr lang="en-SG" sz="1600" dirty="0">
              <a:solidFill>
                <a:schemeClr val="bg1"/>
              </a:solidFill>
              <a:latin typeface="Montserrat SemiBold" panose="00000700000000000000" pitchFamily="2" charset="0"/>
            </a:endParaRPr>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36</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2*. Running Trails EX</a:t>
            </a:r>
            <a:endParaRPr dirty="0"/>
          </a:p>
        </p:txBody>
      </p:sp>
      <p:sp>
        <p:nvSpPr>
          <p:cNvPr id="3" name="Oval 2">
            <a:extLst>
              <a:ext uri="{FF2B5EF4-FFF2-40B4-BE49-F238E27FC236}">
                <a16:creationId xmlns:a16="http://schemas.microsoft.com/office/drawing/2014/main" id="{DB5D7484-B319-EEAE-587B-18A457B70077}"/>
              </a:ext>
            </a:extLst>
          </p:cNvPr>
          <p:cNvSpPr/>
          <p:nvPr/>
        </p:nvSpPr>
        <p:spPr>
          <a:xfrm>
            <a:off x="5340185" y="4276374"/>
            <a:ext cx="464820" cy="464820"/>
          </a:xfrm>
          <a:prstGeom prst="ellipse">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6</a:t>
            </a:r>
          </a:p>
        </p:txBody>
      </p:sp>
      <p:cxnSp>
        <p:nvCxnSpPr>
          <p:cNvPr id="4" name="Straight Connector 3">
            <a:extLst>
              <a:ext uri="{FF2B5EF4-FFF2-40B4-BE49-F238E27FC236}">
                <a16:creationId xmlns:a16="http://schemas.microsoft.com/office/drawing/2014/main" id="{D4549069-4039-68B9-7901-4882D1FFD7DC}"/>
              </a:ext>
            </a:extLst>
          </p:cNvPr>
          <p:cNvCxnSpPr>
            <a:cxnSpLocks/>
            <a:stCxn id="3" idx="0"/>
            <a:endCxn id="5" idx="4"/>
          </p:cNvCxnSpPr>
          <p:nvPr/>
        </p:nvCxnSpPr>
        <p:spPr>
          <a:xfrm flipH="1" flipV="1">
            <a:off x="5408256" y="2803377"/>
            <a:ext cx="164339" cy="1472997"/>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BF61B93B-B245-746C-6BC8-B4BF5AD9080A}"/>
              </a:ext>
            </a:extLst>
          </p:cNvPr>
          <p:cNvSpPr/>
          <p:nvPr/>
        </p:nvSpPr>
        <p:spPr>
          <a:xfrm>
            <a:off x="5175846" y="2338557"/>
            <a:ext cx="464820" cy="464820"/>
          </a:xfrm>
          <a:prstGeom prst="ellipse">
            <a:avLst/>
          </a:prstGeom>
          <a:solidFill>
            <a:srgbClr val="FF922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cxnSp>
        <p:nvCxnSpPr>
          <p:cNvPr id="6" name="Straight Connector 5">
            <a:extLst>
              <a:ext uri="{FF2B5EF4-FFF2-40B4-BE49-F238E27FC236}">
                <a16:creationId xmlns:a16="http://schemas.microsoft.com/office/drawing/2014/main" id="{D914E9B9-CD46-5AB0-EB8D-31352BEFC90A}"/>
              </a:ext>
            </a:extLst>
          </p:cNvPr>
          <p:cNvCxnSpPr>
            <a:cxnSpLocks/>
            <a:stCxn id="9" idx="2"/>
            <a:endCxn id="5" idx="6"/>
          </p:cNvCxnSpPr>
          <p:nvPr/>
        </p:nvCxnSpPr>
        <p:spPr>
          <a:xfrm flipH="1" flipV="1">
            <a:off x="5640666" y="2570967"/>
            <a:ext cx="2321814" cy="783"/>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349A42B6-E122-B91E-72ED-B3765229CA69}"/>
              </a:ext>
            </a:extLst>
          </p:cNvPr>
          <p:cNvSpPr/>
          <p:nvPr/>
        </p:nvSpPr>
        <p:spPr>
          <a:xfrm>
            <a:off x="6637234" y="3401361"/>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5</a:t>
            </a:r>
          </a:p>
        </p:txBody>
      </p:sp>
      <p:sp>
        <p:nvSpPr>
          <p:cNvPr id="9" name="Oval 8">
            <a:extLst>
              <a:ext uri="{FF2B5EF4-FFF2-40B4-BE49-F238E27FC236}">
                <a16:creationId xmlns:a16="http://schemas.microsoft.com/office/drawing/2014/main" id="{60109025-10A4-9DD3-E0C3-1C41570240DC}"/>
              </a:ext>
            </a:extLst>
          </p:cNvPr>
          <p:cNvSpPr/>
          <p:nvPr/>
        </p:nvSpPr>
        <p:spPr>
          <a:xfrm>
            <a:off x="7962480" y="2339340"/>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sp>
        <p:nvSpPr>
          <p:cNvPr id="10" name="Oval 9">
            <a:extLst>
              <a:ext uri="{FF2B5EF4-FFF2-40B4-BE49-F238E27FC236}">
                <a16:creationId xmlns:a16="http://schemas.microsoft.com/office/drawing/2014/main" id="{F0B222CB-7169-C39F-1B76-A15F3DD481D3}"/>
              </a:ext>
            </a:extLst>
          </p:cNvPr>
          <p:cNvSpPr/>
          <p:nvPr/>
        </p:nvSpPr>
        <p:spPr>
          <a:xfrm>
            <a:off x="7996259" y="4392427"/>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7</a:t>
            </a:r>
          </a:p>
        </p:txBody>
      </p:sp>
      <p:cxnSp>
        <p:nvCxnSpPr>
          <p:cNvPr id="11" name="Straight Connector 10">
            <a:extLst>
              <a:ext uri="{FF2B5EF4-FFF2-40B4-BE49-F238E27FC236}">
                <a16:creationId xmlns:a16="http://schemas.microsoft.com/office/drawing/2014/main" id="{EFB43AF4-3E25-FDF2-54F0-658C3179E94F}"/>
              </a:ext>
            </a:extLst>
          </p:cNvPr>
          <p:cNvCxnSpPr>
            <a:cxnSpLocks/>
            <a:stCxn id="9" idx="4"/>
            <a:endCxn id="10" idx="0"/>
          </p:cNvCxnSpPr>
          <p:nvPr/>
        </p:nvCxnSpPr>
        <p:spPr>
          <a:xfrm>
            <a:off x="8194890" y="2804160"/>
            <a:ext cx="33779" cy="1588267"/>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B846F04-B2AC-CB65-E5FE-DDAA048C6395}"/>
              </a:ext>
            </a:extLst>
          </p:cNvPr>
          <p:cNvCxnSpPr>
            <a:cxnSpLocks/>
            <a:stCxn id="5" idx="5"/>
            <a:endCxn id="8" idx="1"/>
          </p:cNvCxnSpPr>
          <p:nvPr/>
        </p:nvCxnSpPr>
        <p:spPr>
          <a:xfrm>
            <a:off x="5572595" y="2735306"/>
            <a:ext cx="1132710" cy="73412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C76F15-64D9-8CA0-674E-FEB753A6303D}"/>
              </a:ext>
            </a:extLst>
          </p:cNvPr>
          <p:cNvCxnSpPr>
            <a:cxnSpLocks/>
            <a:stCxn id="9" idx="3"/>
            <a:endCxn id="8" idx="7"/>
          </p:cNvCxnSpPr>
          <p:nvPr/>
        </p:nvCxnSpPr>
        <p:spPr>
          <a:xfrm flipH="1">
            <a:off x="7033983" y="2736089"/>
            <a:ext cx="996568" cy="733343"/>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C0EFDB6C-90D5-E3C3-C7C8-AA508398BDAB}"/>
              </a:ext>
            </a:extLst>
          </p:cNvPr>
          <p:cNvSpPr/>
          <p:nvPr/>
        </p:nvSpPr>
        <p:spPr>
          <a:xfrm>
            <a:off x="3567620" y="3425028"/>
            <a:ext cx="464820" cy="446637"/>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cxnSp>
        <p:nvCxnSpPr>
          <p:cNvPr id="24" name="Straight Connector 23">
            <a:extLst>
              <a:ext uri="{FF2B5EF4-FFF2-40B4-BE49-F238E27FC236}">
                <a16:creationId xmlns:a16="http://schemas.microsoft.com/office/drawing/2014/main" id="{3041CF62-08BE-87EF-B5B8-2F162F519931}"/>
              </a:ext>
            </a:extLst>
          </p:cNvPr>
          <p:cNvCxnSpPr>
            <a:cxnSpLocks/>
            <a:stCxn id="23" idx="5"/>
            <a:endCxn id="3" idx="2"/>
          </p:cNvCxnSpPr>
          <p:nvPr/>
        </p:nvCxnSpPr>
        <p:spPr>
          <a:xfrm>
            <a:off x="3964369" y="3806257"/>
            <a:ext cx="1375816" cy="702527"/>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2AC126B-3E01-BE82-7740-788ABA5417A8}"/>
              </a:ext>
            </a:extLst>
          </p:cNvPr>
          <p:cNvCxnSpPr>
            <a:cxnSpLocks/>
            <a:stCxn id="23" idx="7"/>
            <a:endCxn id="5" idx="3"/>
          </p:cNvCxnSpPr>
          <p:nvPr/>
        </p:nvCxnSpPr>
        <p:spPr>
          <a:xfrm flipV="1">
            <a:off x="3964369" y="2735306"/>
            <a:ext cx="1279548" cy="75513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B3297471-BD24-7F49-6243-47A6F1AA7965}"/>
              </a:ext>
            </a:extLst>
          </p:cNvPr>
          <p:cNvCxnSpPr>
            <a:cxnSpLocks/>
            <a:stCxn id="10" idx="1"/>
            <a:endCxn id="8" idx="5"/>
          </p:cNvCxnSpPr>
          <p:nvPr/>
        </p:nvCxnSpPr>
        <p:spPr>
          <a:xfrm flipH="1" flipV="1">
            <a:off x="7033983" y="3798110"/>
            <a:ext cx="1030347" cy="662388"/>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300C444-1479-EF39-3A53-0C08F7F3376E}"/>
              </a:ext>
            </a:extLst>
          </p:cNvPr>
          <p:cNvCxnSpPr>
            <a:cxnSpLocks/>
            <a:stCxn id="10" idx="2"/>
            <a:endCxn id="3" idx="6"/>
          </p:cNvCxnSpPr>
          <p:nvPr/>
        </p:nvCxnSpPr>
        <p:spPr>
          <a:xfrm flipH="1" flipV="1">
            <a:off x="5805005" y="4508784"/>
            <a:ext cx="2191254" cy="116053"/>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1" name="TextBox 370">
            <a:extLst>
              <a:ext uri="{FF2B5EF4-FFF2-40B4-BE49-F238E27FC236}">
                <a16:creationId xmlns:a16="http://schemas.microsoft.com/office/drawing/2014/main" id="{865579D4-EA63-F003-98AA-3B70C59C80C3}"/>
              </a:ext>
            </a:extLst>
          </p:cNvPr>
          <p:cNvSpPr txBox="1"/>
          <p:nvPr/>
        </p:nvSpPr>
        <p:spPr>
          <a:xfrm rot="1738184">
            <a:off x="4412378" y="396670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72" name="TextBox 371">
            <a:extLst>
              <a:ext uri="{FF2B5EF4-FFF2-40B4-BE49-F238E27FC236}">
                <a16:creationId xmlns:a16="http://schemas.microsoft.com/office/drawing/2014/main" id="{5F3593C7-3C35-1D39-9719-6BF1E133BDEF}"/>
              </a:ext>
            </a:extLst>
          </p:cNvPr>
          <p:cNvSpPr txBox="1"/>
          <p:nvPr/>
        </p:nvSpPr>
        <p:spPr>
          <a:xfrm rot="5055330">
            <a:off x="5298410" y="340912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6</a:t>
            </a:r>
          </a:p>
        </p:txBody>
      </p:sp>
      <p:sp>
        <p:nvSpPr>
          <p:cNvPr id="373" name="TextBox 372">
            <a:extLst>
              <a:ext uri="{FF2B5EF4-FFF2-40B4-BE49-F238E27FC236}">
                <a16:creationId xmlns:a16="http://schemas.microsoft.com/office/drawing/2014/main" id="{86D5A891-024F-10D9-3DF4-BC4258ADD378}"/>
              </a:ext>
            </a:extLst>
          </p:cNvPr>
          <p:cNvSpPr txBox="1"/>
          <p:nvPr/>
        </p:nvSpPr>
        <p:spPr>
          <a:xfrm rot="2079881">
            <a:off x="5952144" y="293428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74" name="TextBox 373">
            <a:extLst>
              <a:ext uri="{FF2B5EF4-FFF2-40B4-BE49-F238E27FC236}">
                <a16:creationId xmlns:a16="http://schemas.microsoft.com/office/drawing/2014/main" id="{18092533-4D0A-1ED7-C2FC-C692C50714AA}"/>
              </a:ext>
            </a:extLst>
          </p:cNvPr>
          <p:cNvSpPr txBox="1"/>
          <p:nvPr/>
        </p:nvSpPr>
        <p:spPr>
          <a:xfrm>
            <a:off x="6626413" y="2385178"/>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75" name="TextBox 374">
            <a:extLst>
              <a:ext uri="{FF2B5EF4-FFF2-40B4-BE49-F238E27FC236}">
                <a16:creationId xmlns:a16="http://schemas.microsoft.com/office/drawing/2014/main" id="{F0008ACD-9662-16E2-3023-F9284996AB42}"/>
              </a:ext>
            </a:extLst>
          </p:cNvPr>
          <p:cNvSpPr txBox="1"/>
          <p:nvPr/>
        </p:nvSpPr>
        <p:spPr>
          <a:xfrm rot="19431323">
            <a:off x="7315870" y="294639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4</a:t>
            </a:r>
          </a:p>
        </p:txBody>
      </p:sp>
      <p:sp>
        <p:nvSpPr>
          <p:cNvPr id="376" name="TextBox 375">
            <a:extLst>
              <a:ext uri="{FF2B5EF4-FFF2-40B4-BE49-F238E27FC236}">
                <a16:creationId xmlns:a16="http://schemas.microsoft.com/office/drawing/2014/main" id="{931DE256-DA9B-9E3E-E78D-9B13B7B55202}"/>
              </a:ext>
            </a:extLst>
          </p:cNvPr>
          <p:cNvSpPr txBox="1"/>
          <p:nvPr/>
        </p:nvSpPr>
        <p:spPr>
          <a:xfrm rot="16200000">
            <a:off x="8007994" y="339320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77" name="TextBox 376">
            <a:extLst>
              <a:ext uri="{FF2B5EF4-FFF2-40B4-BE49-F238E27FC236}">
                <a16:creationId xmlns:a16="http://schemas.microsoft.com/office/drawing/2014/main" id="{667B95A4-D894-1A28-C280-3344E54144BD}"/>
              </a:ext>
            </a:extLst>
          </p:cNvPr>
          <p:cNvSpPr txBox="1"/>
          <p:nvPr/>
        </p:nvSpPr>
        <p:spPr>
          <a:xfrm>
            <a:off x="6686212" y="4392585"/>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78" name="TextBox 377">
            <a:extLst>
              <a:ext uri="{FF2B5EF4-FFF2-40B4-BE49-F238E27FC236}">
                <a16:creationId xmlns:a16="http://schemas.microsoft.com/office/drawing/2014/main" id="{02ADC323-5F23-7F1A-5EC8-6A00049FBE2D}"/>
              </a:ext>
            </a:extLst>
          </p:cNvPr>
          <p:cNvSpPr txBox="1"/>
          <p:nvPr/>
        </p:nvSpPr>
        <p:spPr>
          <a:xfrm rot="2135545">
            <a:off x="7315698" y="394275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sp>
        <p:nvSpPr>
          <p:cNvPr id="2" name="TextBox 1">
            <a:extLst>
              <a:ext uri="{FF2B5EF4-FFF2-40B4-BE49-F238E27FC236}">
                <a16:creationId xmlns:a16="http://schemas.microsoft.com/office/drawing/2014/main" id="{45431B69-E5B8-6937-33D2-1D4FFA2CF697}"/>
              </a:ext>
            </a:extLst>
          </p:cNvPr>
          <p:cNvSpPr txBox="1"/>
          <p:nvPr/>
        </p:nvSpPr>
        <p:spPr>
          <a:xfrm rot="19728147">
            <a:off x="4410653" y="2933093"/>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sp>
        <p:nvSpPr>
          <p:cNvPr id="13" name="Google Shape;336;p36">
            <a:extLst>
              <a:ext uri="{FF2B5EF4-FFF2-40B4-BE49-F238E27FC236}">
                <a16:creationId xmlns:a16="http://schemas.microsoft.com/office/drawing/2014/main" id="{D9DD7123-AC8F-404B-0318-7C6CBF6A3B8C}"/>
              </a:ext>
            </a:extLst>
          </p:cNvPr>
          <p:cNvSpPr txBox="1">
            <a:spLocks/>
          </p:cNvSpPr>
          <p:nvPr/>
        </p:nvSpPr>
        <p:spPr>
          <a:xfrm>
            <a:off x="4032440" y="1297653"/>
            <a:ext cx="4461846" cy="4613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That’s a bit too easy. Let’s modify the problem with three extensions.</a:t>
            </a:r>
          </a:p>
        </p:txBody>
      </p:sp>
      <p:sp>
        <p:nvSpPr>
          <p:cNvPr id="16" name="Google Shape;336;p36">
            <a:extLst>
              <a:ext uri="{FF2B5EF4-FFF2-40B4-BE49-F238E27FC236}">
                <a16:creationId xmlns:a16="http://schemas.microsoft.com/office/drawing/2014/main" id="{6B78957E-8AA9-11D7-8123-261182068CCB}"/>
              </a:ext>
            </a:extLst>
          </p:cNvPr>
          <p:cNvSpPr txBox="1">
            <a:spLocks/>
          </p:cNvSpPr>
          <p:nvPr/>
        </p:nvSpPr>
        <p:spPr>
          <a:xfrm>
            <a:off x="714054" y="1261013"/>
            <a:ext cx="2775070" cy="14742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First, what if we don’t necessarily end at home? Suppose we want to </a:t>
            </a:r>
            <a:r>
              <a:rPr lang="en-US" sz="1800" dirty="0">
                <a:highlight>
                  <a:srgbClr val="008000"/>
                </a:highlight>
                <a:latin typeface="Montserrat SemiBold" pitchFamily="2" charset="0"/>
              </a:rPr>
              <a:t>end</a:t>
            </a:r>
            <a:r>
              <a:rPr lang="en-US" sz="1800" dirty="0">
                <a:latin typeface="Montserrat SemiBold" pitchFamily="2" charset="0"/>
              </a:rPr>
              <a:t> at some other node.</a:t>
            </a:r>
          </a:p>
        </p:txBody>
      </p:sp>
      <p:sp>
        <p:nvSpPr>
          <p:cNvPr id="17" name="Google Shape;336;p36">
            <a:extLst>
              <a:ext uri="{FF2B5EF4-FFF2-40B4-BE49-F238E27FC236}">
                <a16:creationId xmlns:a16="http://schemas.microsoft.com/office/drawing/2014/main" id="{22FCA4DD-CFCB-B45F-D68A-3996086033EF}"/>
              </a:ext>
            </a:extLst>
          </p:cNvPr>
          <p:cNvSpPr txBox="1">
            <a:spLocks/>
          </p:cNvSpPr>
          <p:nvPr/>
        </p:nvSpPr>
        <p:spPr>
          <a:xfrm>
            <a:off x="713332" y="2761149"/>
            <a:ext cx="2775070" cy="10145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Second, let’s also </a:t>
            </a:r>
            <a:r>
              <a:rPr lang="en-US" sz="1800" dirty="0">
                <a:highlight>
                  <a:srgbClr val="FF9225"/>
                </a:highlight>
                <a:latin typeface="Montserrat SemiBold" pitchFamily="2" charset="0"/>
              </a:rPr>
              <a:t>start</a:t>
            </a:r>
            <a:r>
              <a:rPr lang="en-US" sz="1800" dirty="0">
                <a:latin typeface="Montserrat SemiBold" pitchFamily="2" charset="0"/>
              </a:rPr>
              <a:t> at a different node.</a:t>
            </a:r>
          </a:p>
        </p:txBody>
      </p:sp>
      <p:sp>
        <p:nvSpPr>
          <p:cNvPr id="18" name="Google Shape;336;p36">
            <a:extLst>
              <a:ext uri="{FF2B5EF4-FFF2-40B4-BE49-F238E27FC236}">
                <a16:creationId xmlns:a16="http://schemas.microsoft.com/office/drawing/2014/main" id="{C06E96CF-3209-5C1F-09CD-112AE6EAAC7E}"/>
              </a:ext>
            </a:extLst>
          </p:cNvPr>
          <p:cNvSpPr txBox="1">
            <a:spLocks/>
          </p:cNvSpPr>
          <p:nvPr/>
        </p:nvSpPr>
        <p:spPr>
          <a:xfrm>
            <a:off x="713332" y="3736844"/>
            <a:ext cx="2775070" cy="10145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Finally, let’s allow for multiple changes in direction.</a:t>
            </a:r>
          </a:p>
        </p:txBody>
      </p:sp>
    </p:spTree>
    <p:extLst>
      <p:ext uri="{BB962C8B-B14F-4D97-AF65-F5344CB8AC3E}">
        <p14:creationId xmlns:p14="http://schemas.microsoft.com/office/powerpoint/2010/main" val="40188638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15" name="TextBox 14">
            <a:extLst>
              <a:ext uri="{FF2B5EF4-FFF2-40B4-BE49-F238E27FC236}">
                <a16:creationId xmlns:a16="http://schemas.microsoft.com/office/drawing/2014/main" id="{37489453-49EB-5BBC-6C82-5D242AA0C3AB}"/>
              </a:ext>
            </a:extLst>
          </p:cNvPr>
          <p:cNvSpPr txBox="1"/>
          <p:nvPr/>
        </p:nvSpPr>
        <p:spPr>
          <a:xfrm>
            <a:off x="4435337" y="4403156"/>
            <a:ext cx="1719013" cy="734125"/>
          </a:xfrm>
          <a:prstGeom prst="rect">
            <a:avLst/>
          </a:prstGeom>
          <a:solidFill>
            <a:srgbClr val="1E1E1E"/>
          </a:solidFill>
        </p:spPr>
        <p:txBody>
          <a:bodyPr wrap="square" rtlCol="0">
            <a:spAutoFit/>
          </a:bodyPr>
          <a:lstStyle/>
          <a:p>
            <a:pPr algn="ctr"/>
            <a:endParaRPr lang="en-SG" sz="1600" dirty="0">
              <a:solidFill>
                <a:schemeClr val="bg1"/>
              </a:solidFill>
              <a:latin typeface="Montserrat SemiBold" panose="00000700000000000000" pitchFamily="2" charset="0"/>
            </a:endParaRPr>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37</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2*. Running Trails EX</a:t>
            </a:r>
            <a:endParaRPr dirty="0"/>
          </a:p>
        </p:txBody>
      </p:sp>
      <p:sp>
        <p:nvSpPr>
          <p:cNvPr id="3" name="Oval 2">
            <a:extLst>
              <a:ext uri="{FF2B5EF4-FFF2-40B4-BE49-F238E27FC236}">
                <a16:creationId xmlns:a16="http://schemas.microsoft.com/office/drawing/2014/main" id="{DB5D7484-B319-EEAE-587B-18A457B70077}"/>
              </a:ext>
            </a:extLst>
          </p:cNvPr>
          <p:cNvSpPr/>
          <p:nvPr/>
        </p:nvSpPr>
        <p:spPr>
          <a:xfrm>
            <a:off x="5340185" y="4276374"/>
            <a:ext cx="464820" cy="464820"/>
          </a:xfrm>
          <a:prstGeom prst="ellipse">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6</a:t>
            </a:r>
          </a:p>
        </p:txBody>
      </p:sp>
      <p:cxnSp>
        <p:nvCxnSpPr>
          <p:cNvPr id="4" name="Straight Connector 3">
            <a:extLst>
              <a:ext uri="{FF2B5EF4-FFF2-40B4-BE49-F238E27FC236}">
                <a16:creationId xmlns:a16="http://schemas.microsoft.com/office/drawing/2014/main" id="{D4549069-4039-68B9-7901-4882D1FFD7DC}"/>
              </a:ext>
            </a:extLst>
          </p:cNvPr>
          <p:cNvCxnSpPr>
            <a:cxnSpLocks/>
            <a:stCxn id="3" idx="0"/>
            <a:endCxn id="5" idx="4"/>
          </p:cNvCxnSpPr>
          <p:nvPr/>
        </p:nvCxnSpPr>
        <p:spPr>
          <a:xfrm flipH="1" flipV="1">
            <a:off x="5408256" y="2803377"/>
            <a:ext cx="164339" cy="1472997"/>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BF61B93B-B245-746C-6BC8-B4BF5AD9080A}"/>
              </a:ext>
            </a:extLst>
          </p:cNvPr>
          <p:cNvSpPr/>
          <p:nvPr/>
        </p:nvSpPr>
        <p:spPr>
          <a:xfrm>
            <a:off x="5175846" y="2338557"/>
            <a:ext cx="464820" cy="464820"/>
          </a:xfrm>
          <a:prstGeom prst="ellipse">
            <a:avLst/>
          </a:prstGeom>
          <a:solidFill>
            <a:srgbClr val="FF922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cxnSp>
        <p:nvCxnSpPr>
          <p:cNvPr id="6" name="Straight Connector 5">
            <a:extLst>
              <a:ext uri="{FF2B5EF4-FFF2-40B4-BE49-F238E27FC236}">
                <a16:creationId xmlns:a16="http://schemas.microsoft.com/office/drawing/2014/main" id="{D914E9B9-CD46-5AB0-EB8D-31352BEFC90A}"/>
              </a:ext>
            </a:extLst>
          </p:cNvPr>
          <p:cNvCxnSpPr>
            <a:cxnSpLocks/>
            <a:stCxn id="9" idx="2"/>
            <a:endCxn id="5" idx="6"/>
          </p:cNvCxnSpPr>
          <p:nvPr/>
        </p:nvCxnSpPr>
        <p:spPr>
          <a:xfrm flipH="1" flipV="1">
            <a:off x="5640666" y="2570967"/>
            <a:ext cx="2321814" cy="783"/>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349A42B6-E122-B91E-72ED-B3765229CA69}"/>
              </a:ext>
            </a:extLst>
          </p:cNvPr>
          <p:cNvSpPr/>
          <p:nvPr/>
        </p:nvSpPr>
        <p:spPr>
          <a:xfrm>
            <a:off x="6637234" y="3401361"/>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5</a:t>
            </a:r>
          </a:p>
        </p:txBody>
      </p:sp>
      <p:sp>
        <p:nvSpPr>
          <p:cNvPr id="9" name="Oval 8">
            <a:extLst>
              <a:ext uri="{FF2B5EF4-FFF2-40B4-BE49-F238E27FC236}">
                <a16:creationId xmlns:a16="http://schemas.microsoft.com/office/drawing/2014/main" id="{60109025-10A4-9DD3-E0C3-1C41570240DC}"/>
              </a:ext>
            </a:extLst>
          </p:cNvPr>
          <p:cNvSpPr/>
          <p:nvPr/>
        </p:nvSpPr>
        <p:spPr>
          <a:xfrm>
            <a:off x="7962480" y="2339340"/>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sp>
        <p:nvSpPr>
          <p:cNvPr id="10" name="Oval 9">
            <a:extLst>
              <a:ext uri="{FF2B5EF4-FFF2-40B4-BE49-F238E27FC236}">
                <a16:creationId xmlns:a16="http://schemas.microsoft.com/office/drawing/2014/main" id="{F0B222CB-7169-C39F-1B76-A15F3DD481D3}"/>
              </a:ext>
            </a:extLst>
          </p:cNvPr>
          <p:cNvSpPr/>
          <p:nvPr/>
        </p:nvSpPr>
        <p:spPr>
          <a:xfrm>
            <a:off x="7996259" y="4392427"/>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7</a:t>
            </a:r>
          </a:p>
        </p:txBody>
      </p:sp>
      <p:cxnSp>
        <p:nvCxnSpPr>
          <p:cNvPr id="11" name="Straight Connector 10">
            <a:extLst>
              <a:ext uri="{FF2B5EF4-FFF2-40B4-BE49-F238E27FC236}">
                <a16:creationId xmlns:a16="http://schemas.microsoft.com/office/drawing/2014/main" id="{EFB43AF4-3E25-FDF2-54F0-658C3179E94F}"/>
              </a:ext>
            </a:extLst>
          </p:cNvPr>
          <p:cNvCxnSpPr>
            <a:cxnSpLocks/>
            <a:stCxn id="9" idx="4"/>
            <a:endCxn id="10" idx="0"/>
          </p:cNvCxnSpPr>
          <p:nvPr/>
        </p:nvCxnSpPr>
        <p:spPr>
          <a:xfrm>
            <a:off x="8194890" y="2804160"/>
            <a:ext cx="33779" cy="1588267"/>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B846F04-B2AC-CB65-E5FE-DDAA048C6395}"/>
              </a:ext>
            </a:extLst>
          </p:cNvPr>
          <p:cNvCxnSpPr>
            <a:cxnSpLocks/>
            <a:stCxn id="5" idx="5"/>
            <a:endCxn id="8" idx="1"/>
          </p:cNvCxnSpPr>
          <p:nvPr/>
        </p:nvCxnSpPr>
        <p:spPr>
          <a:xfrm>
            <a:off x="5572595" y="2735306"/>
            <a:ext cx="1132710" cy="73412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C76F15-64D9-8CA0-674E-FEB753A6303D}"/>
              </a:ext>
            </a:extLst>
          </p:cNvPr>
          <p:cNvCxnSpPr>
            <a:cxnSpLocks/>
            <a:stCxn id="9" idx="3"/>
            <a:endCxn id="8" idx="7"/>
          </p:cNvCxnSpPr>
          <p:nvPr/>
        </p:nvCxnSpPr>
        <p:spPr>
          <a:xfrm flipH="1">
            <a:off x="7033983" y="2736089"/>
            <a:ext cx="996568" cy="733343"/>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C0EFDB6C-90D5-E3C3-C7C8-AA508398BDAB}"/>
              </a:ext>
            </a:extLst>
          </p:cNvPr>
          <p:cNvSpPr/>
          <p:nvPr/>
        </p:nvSpPr>
        <p:spPr>
          <a:xfrm>
            <a:off x="3567620" y="3425028"/>
            <a:ext cx="464820" cy="446637"/>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cxnSp>
        <p:nvCxnSpPr>
          <p:cNvPr id="24" name="Straight Connector 23">
            <a:extLst>
              <a:ext uri="{FF2B5EF4-FFF2-40B4-BE49-F238E27FC236}">
                <a16:creationId xmlns:a16="http://schemas.microsoft.com/office/drawing/2014/main" id="{3041CF62-08BE-87EF-B5B8-2F162F519931}"/>
              </a:ext>
            </a:extLst>
          </p:cNvPr>
          <p:cNvCxnSpPr>
            <a:cxnSpLocks/>
            <a:stCxn id="23" idx="5"/>
            <a:endCxn id="3" idx="2"/>
          </p:cNvCxnSpPr>
          <p:nvPr/>
        </p:nvCxnSpPr>
        <p:spPr>
          <a:xfrm>
            <a:off x="3964369" y="3806257"/>
            <a:ext cx="1375816" cy="702527"/>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2AC126B-3E01-BE82-7740-788ABA5417A8}"/>
              </a:ext>
            </a:extLst>
          </p:cNvPr>
          <p:cNvCxnSpPr>
            <a:cxnSpLocks/>
            <a:stCxn id="23" idx="7"/>
            <a:endCxn id="5" idx="3"/>
          </p:cNvCxnSpPr>
          <p:nvPr/>
        </p:nvCxnSpPr>
        <p:spPr>
          <a:xfrm flipV="1">
            <a:off x="3964369" y="2735306"/>
            <a:ext cx="1279548" cy="75513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B3297471-BD24-7F49-6243-47A6F1AA7965}"/>
              </a:ext>
            </a:extLst>
          </p:cNvPr>
          <p:cNvCxnSpPr>
            <a:cxnSpLocks/>
            <a:stCxn id="10" idx="1"/>
            <a:endCxn id="8" idx="5"/>
          </p:cNvCxnSpPr>
          <p:nvPr/>
        </p:nvCxnSpPr>
        <p:spPr>
          <a:xfrm flipH="1" flipV="1">
            <a:off x="7033983" y="3798110"/>
            <a:ext cx="1030347" cy="662388"/>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300C444-1479-EF39-3A53-0C08F7F3376E}"/>
              </a:ext>
            </a:extLst>
          </p:cNvPr>
          <p:cNvCxnSpPr>
            <a:cxnSpLocks/>
            <a:stCxn id="10" idx="2"/>
            <a:endCxn id="3" idx="6"/>
          </p:cNvCxnSpPr>
          <p:nvPr/>
        </p:nvCxnSpPr>
        <p:spPr>
          <a:xfrm flipH="1" flipV="1">
            <a:off x="5805005" y="4508784"/>
            <a:ext cx="2191254" cy="116053"/>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1" name="TextBox 370">
            <a:extLst>
              <a:ext uri="{FF2B5EF4-FFF2-40B4-BE49-F238E27FC236}">
                <a16:creationId xmlns:a16="http://schemas.microsoft.com/office/drawing/2014/main" id="{865579D4-EA63-F003-98AA-3B70C59C80C3}"/>
              </a:ext>
            </a:extLst>
          </p:cNvPr>
          <p:cNvSpPr txBox="1"/>
          <p:nvPr/>
        </p:nvSpPr>
        <p:spPr>
          <a:xfrm rot="1738184">
            <a:off x="4412378" y="396670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72" name="TextBox 371">
            <a:extLst>
              <a:ext uri="{FF2B5EF4-FFF2-40B4-BE49-F238E27FC236}">
                <a16:creationId xmlns:a16="http://schemas.microsoft.com/office/drawing/2014/main" id="{5F3593C7-3C35-1D39-9719-6BF1E133BDEF}"/>
              </a:ext>
            </a:extLst>
          </p:cNvPr>
          <p:cNvSpPr txBox="1"/>
          <p:nvPr/>
        </p:nvSpPr>
        <p:spPr>
          <a:xfrm rot="5055330">
            <a:off x="5298410" y="340912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6</a:t>
            </a:r>
          </a:p>
        </p:txBody>
      </p:sp>
      <p:sp>
        <p:nvSpPr>
          <p:cNvPr id="373" name="TextBox 372">
            <a:extLst>
              <a:ext uri="{FF2B5EF4-FFF2-40B4-BE49-F238E27FC236}">
                <a16:creationId xmlns:a16="http://schemas.microsoft.com/office/drawing/2014/main" id="{86D5A891-024F-10D9-3DF4-BC4258ADD378}"/>
              </a:ext>
            </a:extLst>
          </p:cNvPr>
          <p:cNvSpPr txBox="1"/>
          <p:nvPr/>
        </p:nvSpPr>
        <p:spPr>
          <a:xfrm rot="2079881">
            <a:off x="5952144" y="293428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74" name="TextBox 373">
            <a:extLst>
              <a:ext uri="{FF2B5EF4-FFF2-40B4-BE49-F238E27FC236}">
                <a16:creationId xmlns:a16="http://schemas.microsoft.com/office/drawing/2014/main" id="{18092533-4D0A-1ED7-C2FC-C692C50714AA}"/>
              </a:ext>
            </a:extLst>
          </p:cNvPr>
          <p:cNvSpPr txBox="1"/>
          <p:nvPr/>
        </p:nvSpPr>
        <p:spPr>
          <a:xfrm>
            <a:off x="6626413" y="2385178"/>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75" name="TextBox 374">
            <a:extLst>
              <a:ext uri="{FF2B5EF4-FFF2-40B4-BE49-F238E27FC236}">
                <a16:creationId xmlns:a16="http://schemas.microsoft.com/office/drawing/2014/main" id="{F0008ACD-9662-16E2-3023-F9284996AB42}"/>
              </a:ext>
            </a:extLst>
          </p:cNvPr>
          <p:cNvSpPr txBox="1"/>
          <p:nvPr/>
        </p:nvSpPr>
        <p:spPr>
          <a:xfrm rot="19431323">
            <a:off x="7315870" y="294639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4</a:t>
            </a:r>
          </a:p>
        </p:txBody>
      </p:sp>
      <p:sp>
        <p:nvSpPr>
          <p:cNvPr id="376" name="TextBox 375">
            <a:extLst>
              <a:ext uri="{FF2B5EF4-FFF2-40B4-BE49-F238E27FC236}">
                <a16:creationId xmlns:a16="http://schemas.microsoft.com/office/drawing/2014/main" id="{931DE256-DA9B-9E3E-E78D-9B13B7B55202}"/>
              </a:ext>
            </a:extLst>
          </p:cNvPr>
          <p:cNvSpPr txBox="1"/>
          <p:nvPr/>
        </p:nvSpPr>
        <p:spPr>
          <a:xfrm rot="16200000">
            <a:off x="8007994" y="339320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77" name="TextBox 376">
            <a:extLst>
              <a:ext uri="{FF2B5EF4-FFF2-40B4-BE49-F238E27FC236}">
                <a16:creationId xmlns:a16="http://schemas.microsoft.com/office/drawing/2014/main" id="{667B95A4-D894-1A28-C280-3344E54144BD}"/>
              </a:ext>
            </a:extLst>
          </p:cNvPr>
          <p:cNvSpPr txBox="1"/>
          <p:nvPr/>
        </p:nvSpPr>
        <p:spPr>
          <a:xfrm>
            <a:off x="6686212" y="4392585"/>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78" name="TextBox 377">
            <a:extLst>
              <a:ext uri="{FF2B5EF4-FFF2-40B4-BE49-F238E27FC236}">
                <a16:creationId xmlns:a16="http://schemas.microsoft.com/office/drawing/2014/main" id="{02ADC323-5F23-7F1A-5EC8-6A00049FBE2D}"/>
              </a:ext>
            </a:extLst>
          </p:cNvPr>
          <p:cNvSpPr txBox="1"/>
          <p:nvPr/>
        </p:nvSpPr>
        <p:spPr>
          <a:xfrm rot="2135545">
            <a:off x="7315698" y="394275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sp>
        <p:nvSpPr>
          <p:cNvPr id="2" name="TextBox 1">
            <a:extLst>
              <a:ext uri="{FF2B5EF4-FFF2-40B4-BE49-F238E27FC236}">
                <a16:creationId xmlns:a16="http://schemas.microsoft.com/office/drawing/2014/main" id="{45431B69-E5B8-6937-33D2-1D4FFA2CF697}"/>
              </a:ext>
            </a:extLst>
          </p:cNvPr>
          <p:cNvSpPr txBox="1"/>
          <p:nvPr/>
        </p:nvSpPr>
        <p:spPr>
          <a:xfrm rot="19728147">
            <a:off x="4410653" y="2933093"/>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sp>
        <p:nvSpPr>
          <p:cNvPr id="13" name="Google Shape;336;p36">
            <a:extLst>
              <a:ext uri="{FF2B5EF4-FFF2-40B4-BE49-F238E27FC236}">
                <a16:creationId xmlns:a16="http://schemas.microsoft.com/office/drawing/2014/main" id="{D9DD7123-AC8F-404B-0318-7C6CBF6A3B8C}"/>
              </a:ext>
            </a:extLst>
          </p:cNvPr>
          <p:cNvSpPr txBox="1">
            <a:spLocks/>
          </p:cNvSpPr>
          <p:nvPr/>
        </p:nvSpPr>
        <p:spPr>
          <a:xfrm>
            <a:off x="714000" y="1297608"/>
            <a:ext cx="7713300" cy="4613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The key idea of converting to a DAG remains the same.</a:t>
            </a:r>
          </a:p>
          <a:p>
            <a:r>
              <a:rPr lang="en-US" sz="1800" dirty="0">
                <a:latin typeface="Montserrat SemiBold" pitchFamily="2" charset="0"/>
              </a:rPr>
              <a:t>However, we cannot simply mirror the longest route, since our start and destination are different.</a:t>
            </a:r>
          </a:p>
        </p:txBody>
      </p:sp>
    </p:spTree>
    <p:extLst>
      <p:ext uri="{BB962C8B-B14F-4D97-AF65-F5344CB8AC3E}">
        <p14:creationId xmlns:p14="http://schemas.microsoft.com/office/powerpoint/2010/main" val="362698831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cxnSp>
        <p:nvCxnSpPr>
          <p:cNvPr id="43" name="Straight Arrow Connector 42">
            <a:extLst>
              <a:ext uri="{FF2B5EF4-FFF2-40B4-BE49-F238E27FC236}">
                <a16:creationId xmlns:a16="http://schemas.microsoft.com/office/drawing/2014/main" id="{8DF5CB9C-0EBD-4892-C3DA-90BB0DD85D57}"/>
              </a:ext>
            </a:extLst>
          </p:cNvPr>
          <p:cNvCxnSpPr>
            <a:cxnSpLocks/>
            <a:stCxn id="8" idx="6"/>
            <a:endCxn id="10" idx="1"/>
          </p:cNvCxnSpPr>
          <p:nvPr/>
        </p:nvCxnSpPr>
        <p:spPr>
          <a:xfrm>
            <a:off x="5004793" y="1787969"/>
            <a:ext cx="1501015" cy="5173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61ED19B-AF50-584E-DD6C-6B617E3A43B1}"/>
              </a:ext>
            </a:extLst>
          </p:cNvPr>
          <p:cNvCxnSpPr>
            <a:cxnSpLocks/>
            <a:stCxn id="9" idx="4"/>
            <a:endCxn id="10" idx="0"/>
          </p:cNvCxnSpPr>
          <p:nvPr/>
        </p:nvCxnSpPr>
        <p:spPr>
          <a:xfrm>
            <a:off x="6602076" y="1264339"/>
            <a:ext cx="68071" cy="9729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36BCD50-CCDF-0F52-5288-3DEE2D9A1695}"/>
              </a:ext>
            </a:extLst>
          </p:cNvPr>
          <p:cNvCxnSpPr>
            <a:cxnSpLocks/>
            <a:stCxn id="9" idx="3"/>
            <a:endCxn id="8" idx="7"/>
          </p:cNvCxnSpPr>
          <p:nvPr/>
        </p:nvCxnSpPr>
        <p:spPr>
          <a:xfrm flipH="1">
            <a:off x="4936722" y="1196268"/>
            <a:ext cx="1501015" cy="4273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D3F1589-3B13-E043-9658-367D09CD822A}"/>
              </a:ext>
            </a:extLst>
          </p:cNvPr>
          <p:cNvCxnSpPr>
            <a:cxnSpLocks/>
            <a:stCxn id="5" idx="6"/>
            <a:endCxn id="9" idx="2"/>
          </p:cNvCxnSpPr>
          <p:nvPr/>
        </p:nvCxnSpPr>
        <p:spPr>
          <a:xfrm flipV="1">
            <a:off x="3946002" y="1031929"/>
            <a:ext cx="2423664" cy="100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48067AE-3E9F-0F47-FEF8-2DD18241E0A6}"/>
              </a:ext>
            </a:extLst>
          </p:cNvPr>
          <p:cNvCxnSpPr>
            <a:cxnSpLocks/>
            <a:stCxn id="5" idx="5"/>
            <a:endCxn id="8" idx="1"/>
          </p:cNvCxnSpPr>
          <p:nvPr/>
        </p:nvCxnSpPr>
        <p:spPr>
          <a:xfrm>
            <a:off x="3877931" y="1206305"/>
            <a:ext cx="730113" cy="4173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FF32D95-5B1F-919E-674C-3CA06C5B3363}"/>
              </a:ext>
            </a:extLst>
          </p:cNvPr>
          <p:cNvCxnSpPr>
            <a:cxnSpLocks/>
            <a:stCxn id="5" idx="4"/>
            <a:endCxn id="3" idx="0"/>
          </p:cNvCxnSpPr>
          <p:nvPr/>
        </p:nvCxnSpPr>
        <p:spPr>
          <a:xfrm>
            <a:off x="3713592" y="1274376"/>
            <a:ext cx="5478" cy="6397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7D083E1-FE6A-3F78-5F7F-FB175D278536}"/>
              </a:ext>
            </a:extLst>
          </p:cNvPr>
          <p:cNvCxnSpPr>
            <a:cxnSpLocks/>
            <a:stCxn id="3" idx="6"/>
            <a:endCxn id="10" idx="2"/>
          </p:cNvCxnSpPr>
          <p:nvPr/>
        </p:nvCxnSpPr>
        <p:spPr>
          <a:xfrm>
            <a:off x="3951480" y="2146507"/>
            <a:ext cx="2486257" cy="3231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3EA90D3-E88C-3BCF-42E4-5B878E2972D5}"/>
              </a:ext>
            </a:extLst>
          </p:cNvPr>
          <p:cNvCxnSpPr>
            <a:cxnSpLocks/>
            <a:stCxn id="23" idx="5"/>
            <a:endCxn id="3" idx="2"/>
          </p:cNvCxnSpPr>
          <p:nvPr/>
        </p:nvCxnSpPr>
        <p:spPr>
          <a:xfrm>
            <a:off x="2481591" y="1848689"/>
            <a:ext cx="1005069" cy="2978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38</a:t>
            </a:fld>
            <a:endParaRPr/>
          </a:p>
        </p:txBody>
      </p:sp>
      <p:sp>
        <p:nvSpPr>
          <p:cNvPr id="3" name="Oval 2">
            <a:extLst>
              <a:ext uri="{FF2B5EF4-FFF2-40B4-BE49-F238E27FC236}">
                <a16:creationId xmlns:a16="http://schemas.microsoft.com/office/drawing/2014/main" id="{DB5D7484-B319-EEAE-587B-18A457B70077}"/>
              </a:ext>
            </a:extLst>
          </p:cNvPr>
          <p:cNvSpPr/>
          <p:nvPr/>
        </p:nvSpPr>
        <p:spPr>
          <a:xfrm>
            <a:off x="3486660" y="1914097"/>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6</a:t>
            </a:r>
          </a:p>
        </p:txBody>
      </p:sp>
      <p:sp>
        <p:nvSpPr>
          <p:cNvPr id="5" name="Oval 4">
            <a:extLst>
              <a:ext uri="{FF2B5EF4-FFF2-40B4-BE49-F238E27FC236}">
                <a16:creationId xmlns:a16="http://schemas.microsoft.com/office/drawing/2014/main" id="{BF61B93B-B245-746C-6BC8-B4BF5AD9080A}"/>
              </a:ext>
            </a:extLst>
          </p:cNvPr>
          <p:cNvSpPr/>
          <p:nvPr/>
        </p:nvSpPr>
        <p:spPr>
          <a:xfrm>
            <a:off x="3481182" y="809556"/>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8" name="Oval 7">
            <a:extLst>
              <a:ext uri="{FF2B5EF4-FFF2-40B4-BE49-F238E27FC236}">
                <a16:creationId xmlns:a16="http://schemas.microsoft.com/office/drawing/2014/main" id="{349A42B6-E122-B91E-72ED-B3765229CA69}"/>
              </a:ext>
            </a:extLst>
          </p:cNvPr>
          <p:cNvSpPr/>
          <p:nvPr/>
        </p:nvSpPr>
        <p:spPr>
          <a:xfrm>
            <a:off x="4539973" y="1555559"/>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5</a:t>
            </a:r>
          </a:p>
        </p:txBody>
      </p:sp>
      <p:sp>
        <p:nvSpPr>
          <p:cNvPr id="9" name="Oval 8">
            <a:extLst>
              <a:ext uri="{FF2B5EF4-FFF2-40B4-BE49-F238E27FC236}">
                <a16:creationId xmlns:a16="http://schemas.microsoft.com/office/drawing/2014/main" id="{60109025-10A4-9DD3-E0C3-1C41570240DC}"/>
              </a:ext>
            </a:extLst>
          </p:cNvPr>
          <p:cNvSpPr/>
          <p:nvPr/>
        </p:nvSpPr>
        <p:spPr>
          <a:xfrm>
            <a:off x="6369666" y="799519"/>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sp>
        <p:nvSpPr>
          <p:cNvPr id="10" name="Oval 9">
            <a:extLst>
              <a:ext uri="{FF2B5EF4-FFF2-40B4-BE49-F238E27FC236}">
                <a16:creationId xmlns:a16="http://schemas.microsoft.com/office/drawing/2014/main" id="{F0B222CB-7169-C39F-1B76-A15F3DD481D3}"/>
              </a:ext>
            </a:extLst>
          </p:cNvPr>
          <p:cNvSpPr/>
          <p:nvPr/>
        </p:nvSpPr>
        <p:spPr>
          <a:xfrm>
            <a:off x="6437737" y="2237270"/>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7</a:t>
            </a:r>
          </a:p>
        </p:txBody>
      </p:sp>
      <p:sp>
        <p:nvSpPr>
          <p:cNvPr id="23" name="Oval 22">
            <a:extLst>
              <a:ext uri="{FF2B5EF4-FFF2-40B4-BE49-F238E27FC236}">
                <a16:creationId xmlns:a16="http://schemas.microsoft.com/office/drawing/2014/main" id="{C0EFDB6C-90D5-E3C3-C7C8-AA508398BDAB}"/>
              </a:ext>
            </a:extLst>
          </p:cNvPr>
          <p:cNvSpPr/>
          <p:nvPr/>
        </p:nvSpPr>
        <p:spPr>
          <a:xfrm>
            <a:off x="2084842" y="1467460"/>
            <a:ext cx="464820" cy="446637"/>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sp>
        <p:nvSpPr>
          <p:cNvPr id="371" name="TextBox 370">
            <a:extLst>
              <a:ext uri="{FF2B5EF4-FFF2-40B4-BE49-F238E27FC236}">
                <a16:creationId xmlns:a16="http://schemas.microsoft.com/office/drawing/2014/main" id="{865579D4-EA63-F003-98AA-3B70C59C80C3}"/>
              </a:ext>
            </a:extLst>
          </p:cNvPr>
          <p:cNvSpPr txBox="1"/>
          <p:nvPr/>
        </p:nvSpPr>
        <p:spPr>
          <a:xfrm rot="1130359">
            <a:off x="2710469" y="1807541"/>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72" name="TextBox 371">
            <a:extLst>
              <a:ext uri="{FF2B5EF4-FFF2-40B4-BE49-F238E27FC236}">
                <a16:creationId xmlns:a16="http://schemas.microsoft.com/office/drawing/2014/main" id="{5F3593C7-3C35-1D39-9719-6BF1E133BDEF}"/>
              </a:ext>
            </a:extLst>
          </p:cNvPr>
          <p:cNvSpPr txBox="1"/>
          <p:nvPr/>
        </p:nvSpPr>
        <p:spPr>
          <a:xfrm rot="5400000">
            <a:off x="3518994" y="138231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6</a:t>
            </a:r>
          </a:p>
        </p:txBody>
      </p:sp>
      <p:sp>
        <p:nvSpPr>
          <p:cNvPr id="373" name="TextBox 372">
            <a:extLst>
              <a:ext uri="{FF2B5EF4-FFF2-40B4-BE49-F238E27FC236}">
                <a16:creationId xmlns:a16="http://schemas.microsoft.com/office/drawing/2014/main" id="{86D5A891-024F-10D9-3DF4-BC4258ADD378}"/>
              </a:ext>
            </a:extLst>
          </p:cNvPr>
          <p:cNvSpPr txBox="1"/>
          <p:nvPr/>
        </p:nvSpPr>
        <p:spPr>
          <a:xfrm rot="2040051">
            <a:off x="3983217" y="1198201"/>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74" name="TextBox 373">
            <a:extLst>
              <a:ext uri="{FF2B5EF4-FFF2-40B4-BE49-F238E27FC236}">
                <a16:creationId xmlns:a16="http://schemas.microsoft.com/office/drawing/2014/main" id="{18092533-4D0A-1ED7-C2FC-C692C50714AA}"/>
              </a:ext>
            </a:extLst>
          </p:cNvPr>
          <p:cNvSpPr txBox="1"/>
          <p:nvPr/>
        </p:nvSpPr>
        <p:spPr>
          <a:xfrm>
            <a:off x="4884699" y="85615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75" name="TextBox 374">
            <a:extLst>
              <a:ext uri="{FF2B5EF4-FFF2-40B4-BE49-F238E27FC236}">
                <a16:creationId xmlns:a16="http://schemas.microsoft.com/office/drawing/2014/main" id="{F0008ACD-9662-16E2-3023-F9284996AB42}"/>
              </a:ext>
            </a:extLst>
          </p:cNvPr>
          <p:cNvSpPr txBox="1"/>
          <p:nvPr/>
        </p:nvSpPr>
        <p:spPr>
          <a:xfrm rot="20642321">
            <a:off x="5551515" y="123122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4</a:t>
            </a:r>
          </a:p>
        </p:txBody>
      </p:sp>
      <p:sp>
        <p:nvSpPr>
          <p:cNvPr id="376" name="TextBox 375">
            <a:extLst>
              <a:ext uri="{FF2B5EF4-FFF2-40B4-BE49-F238E27FC236}">
                <a16:creationId xmlns:a16="http://schemas.microsoft.com/office/drawing/2014/main" id="{931DE256-DA9B-9E3E-E78D-9B13B7B55202}"/>
              </a:ext>
            </a:extLst>
          </p:cNvPr>
          <p:cNvSpPr txBox="1"/>
          <p:nvPr/>
        </p:nvSpPr>
        <p:spPr>
          <a:xfrm rot="16012170">
            <a:off x="6432326" y="151793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77" name="TextBox 376">
            <a:extLst>
              <a:ext uri="{FF2B5EF4-FFF2-40B4-BE49-F238E27FC236}">
                <a16:creationId xmlns:a16="http://schemas.microsoft.com/office/drawing/2014/main" id="{667B95A4-D894-1A28-C280-3344E54144BD}"/>
              </a:ext>
            </a:extLst>
          </p:cNvPr>
          <p:cNvSpPr txBox="1"/>
          <p:nvPr/>
        </p:nvSpPr>
        <p:spPr>
          <a:xfrm rot="366196">
            <a:off x="4837732" y="2110418"/>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78" name="TextBox 377">
            <a:extLst>
              <a:ext uri="{FF2B5EF4-FFF2-40B4-BE49-F238E27FC236}">
                <a16:creationId xmlns:a16="http://schemas.microsoft.com/office/drawing/2014/main" id="{02ADC323-5F23-7F1A-5EC8-6A00049FBE2D}"/>
              </a:ext>
            </a:extLst>
          </p:cNvPr>
          <p:cNvSpPr txBox="1"/>
          <p:nvPr/>
        </p:nvSpPr>
        <p:spPr>
          <a:xfrm rot="1058980">
            <a:off x="5479998" y="1837451"/>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sp>
        <p:nvSpPr>
          <p:cNvPr id="15" name="TextBox 14">
            <a:extLst>
              <a:ext uri="{FF2B5EF4-FFF2-40B4-BE49-F238E27FC236}">
                <a16:creationId xmlns:a16="http://schemas.microsoft.com/office/drawing/2014/main" id="{904919EC-9B87-4BB2-5C13-9021052ED744}"/>
              </a:ext>
            </a:extLst>
          </p:cNvPr>
          <p:cNvSpPr txBox="1"/>
          <p:nvPr/>
        </p:nvSpPr>
        <p:spPr>
          <a:xfrm>
            <a:off x="433110" y="331386"/>
            <a:ext cx="5646097" cy="369332"/>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Generate </a:t>
            </a:r>
            <a:r>
              <a:rPr lang="en-US" sz="1800" u="sng" dirty="0">
                <a:solidFill>
                  <a:schemeClr val="bg1"/>
                </a:solidFill>
                <a:latin typeface="Montserrat SemiBold" pitchFamily="2" charset="0"/>
              </a:rPr>
              <a:t>two</a:t>
            </a:r>
            <a:r>
              <a:rPr lang="en-US" sz="1800" dirty="0">
                <a:solidFill>
                  <a:schemeClr val="bg1"/>
                </a:solidFill>
                <a:latin typeface="Montserrat SemiBold" pitchFamily="2" charset="0"/>
              </a:rPr>
              <a:t> DAGs – one uphill, one downhill</a:t>
            </a:r>
            <a:endParaRPr lang="en-US" sz="1800" u="sng" dirty="0">
              <a:solidFill>
                <a:schemeClr val="bg1"/>
              </a:solidFill>
              <a:latin typeface="Montserrat SemiBold" pitchFamily="2" charset="0"/>
            </a:endParaRPr>
          </a:p>
        </p:txBody>
      </p:sp>
      <p:cxnSp>
        <p:nvCxnSpPr>
          <p:cNvPr id="17" name="Straight Arrow Connector 16">
            <a:extLst>
              <a:ext uri="{FF2B5EF4-FFF2-40B4-BE49-F238E27FC236}">
                <a16:creationId xmlns:a16="http://schemas.microsoft.com/office/drawing/2014/main" id="{CC34166E-2482-2C43-B4D3-C0F1B717801C}"/>
              </a:ext>
            </a:extLst>
          </p:cNvPr>
          <p:cNvCxnSpPr>
            <a:cxnSpLocks/>
            <a:stCxn id="23" idx="7"/>
            <a:endCxn id="5" idx="2"/>
          </p:cNvCxnSpPr>
          <p:nvPr/>
        </p:nvCxnSpPr>
        <p:spPr>
          <a:xfrm flipV="1">
            <a:off x="2481591" y="1041966"/>
            <a:ext cx="999591" cy="4909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0" name="TextBox 369">
            <a:extLst>
              <a:ext uri="{FF2B5EF4-FFF2-40B4-BE49-F238E27FC236}">
                <a16:creationId xmlns:a16="http://schemas.microsoft.com/office/drawing/2014/main" id="{4E3D51C5-0226-84BC-1123-5F9A0554C5ED}"/>
              </a:ext>
            </a:extLst>
          </p:cNvPr>
          <p:cNvSpPr txBox="1"/>
          <p:nvPr/>
        </p:nvSpPr>
        <p:spPr>
          <a:xfrm rot="19966385">
            <a:off x="2751289" y="113360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cxnSp>
        <p:nvCxnSpPr>
          <p:cNvPr id="61" name="Straight Arrow Connector 60">
            <a:extLst>
              <a:ext uri="{FF2B5EF4-FFF2-40B4-BE49-F238E27FC236}">
                <a16:creationId xmlns:a16="http://schemas.microsoft.com/office/drawing/2014/main" id="{5FD43B5C-9235-8EBC-7AC9-B2A0C941511F}"/>
              </a:ext>
            </a:extLst>
          </p:cNvPr>
          <p:cNvCxnSpPr>
            <a:cxnSpLocks/>
            <a:stCxn id="329" idx="1"/>
            <a:endCxn id="327" idx="6"/>
          </p:cNvCxnSpPr>
          <p:nvPr/>
        </p:nvCxnSpPr>
        <p:spPr>
          <a:xfrm flipH="1" flipV="1">
            <a:off x="5004793" y="3865441"/>
            <a:ext cx="1501015" cy="5173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F653FCA-EED9-95F7-DA13-544DA25AD61E}"/>
              </a:ext>
            </a:extLst>
          </p:cNvPr>
          <p:cNvCxnSpPr>
            <a:cxnSpLocks/>
            <a:stCxn id="329" idx="0"/>
            <a:endCxn id="328" idx="4"/>
          </p:cNvCxnSpPr>
          <p:nvPr/>
        </p:nvCxnSpPr>
        <p:spPr>
          <a:xfrm flipH="1" flipV="1">
            <a:off x="6602076" y="3341811"/>
            <a:ext cx="68071" cy="9729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6E8D1FC-7A12-E6E4-CC9D-AE2FE38831DE}"/>
              </a:ext>
            </a:extLst>
          </p:cNvPr>
          <p:cNvCxnSpPr>
            <a:cxnSpLocks/>
            <a:stCxn id="327" idx="7"/>
            <a:endCxn id="328" idx="3"/>
          </p:cNvCxnSpPr>
          <p:nvPr/>
        </p:nvCxnSpPr>
        <p:spPr>
          <a:xfrm flipV="1">
            <a:off x="4936722" y="3273740"/>
            <a:ext cx="1501015" cy="4273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EA5C7CAC-3EC4-F4E9-2F2C-1141EA451114}"/>
              </a:ext>
            </a:extLst>
          </p:cNvPr>
          <p:cNvCxnSpPr>
            <a:cxnSpLocks/>
            <a:stCxn id="328" idx="2"/>
            <a:endCxn id="326" idx="6"/>
          </p:cNvCxnSpPr>
          <p:nvPr/>
        </p:nvCxnSpPr>
        <p:spPr>
          <a:xfrm flipH="1">
            <a:off x="3946002" y="3109401"/>
            <a:ext cx="2423664" cy="100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605B34CB-1538-28FA-0822-272E6A6FB818}"/>
              </a:ext>
            </a:extLst>
          </p:cNvPr>
          <p:cNvCxnSpPr>
            <a:cxnSpLocks/>
            <a:stCxn id="327" idx="1"/>
            <a:endCxn id="326" idx="5"/>
          </p:cNvCxnSpPr>
          <p:nvPr/>
        </p:nvCxnSpPr>
        <p:spPr>
          <a:xfrm flipH="1" flipV="1">
            <a:off x="3877931" y="3283777"/>
            <a:ext cx="730113" cy="4173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2E4D9154-464B-3967-F67A-CE14FF9B90FA}"/>
              </a:ext>
            </a:extLst>
          </p:cNvPr>
          <p:cNvCxnSpPr>
            <a:cxnSpLocks/>
            <a:stCxn id="325" idx="0"/>
            <a:endCxn id="326" idx="4"/>
          </p:cNvCxnSpPr>
          <p:nvPr/>
        </p:nvCxnSpPr>
        <p:spPr>
          <a:xfrm flipH="1" flipV="1">
            <a:off x="3713592" y="3351848"/>
            <a:ext cx="5478" cy="6397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B22DC953-02F5-5310-0A9B-724874CBF377}"/>
              </a:ext>
            </a:extLst>
          </p:cNvPr>
          <p:cNvCxnSpPr>
            <a:cxnSpLocks/>
            <a:stCxn id="329" idx="2"/>
            <a:endCxn id="325" idx="6"/>
          </p:cNvCxnSpPr>
          <p:nvPr/>
        </p:nvCxnSpPr>
        <p:spPr>
          <a:xfrm flipH="1" flipV="1">
            <a:off x="3951480" y="4223979"/>
            <a:ext cx="2486257" cy="3231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4FC52F5B-0E22-EB91-8362-7DB8A4085BD1}"/>
              </a:ext>
            </a:extLst>
          </p:cNvPr>
          <p:cNvCxnSpPr>
            <a:cxnSpLocks/>
            <a:stCxn id="325" idx="2"/>
            <a:endCxn id="330" idx="5"/>
          </p:cNvCxnSpPr>
          <p:nvPr/>
        </p:nvCxnSpPr>
        <p:spPr>
          <a:xfrm flipH="1" flipV="1">
            <a:off x="2481591" y="3926161"/>
            <a:ext cx="1005069" cy="2978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5" name="Oval 324">
            <a:extLst>
              <a:ext uri="{FF2B5EF4-FFF2-40B4-BE49-F238E27FC236}">
                <a16:creationId xmlns:a16="http://schemas.microsoft.com/office/drawing/2014/main" id="{2917EB78-FD21-71B2-0BD1-E781AB40FA97}"/>
              </a:ext>
            </a:extLst>
          </p:cNvPr>
          <p:cNvSpPr/>
          <p:nvPr/>
        </p:nvSpPr>
        <p:spPr>
          <a:xfrm>
            <a:off x="3486660" y="3991569"/>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6</a:t>
            </a:r>
          </a:p>
        </p:txBody>
      </p:sp>
      <p:sp>
        <p:nvSpPr>
          <p:cNvPr id="326" name="Oval 325">
            <a:extLst>
              <a:ext uri="{FF2B5EF4-FFF2-40B4-BE49-F238E27FC236}">
                <a16:creationId xmlns:a16="http://schemas.microsoft.com/office/drawing/2014/main" id="{0C941C99-9013-A377-6D96-34B37E99374D}"/>
              </a:ext>
            </a:extLst>
          </p:cNvPr>
          <p:cNvSpPr/>
          <p:nvPr/>
        </p:nvSpPr>
        <p:spPr>
          <a:xfrm>
            <a:off x="3481182" y="2887028"/>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327" name="Oval 326">
            <a:extLst>
              <a:ext uri="{FF2B5EF4-FFF2-40B4-BE49-F238E27FC236}">
                <a16:creationId xmlns:a16="http://schemas.microsoft.com/office/drawing/2014/main" id="{83AE5504-19F5-D192-1B40-C916CFCD3C9A}"/>
              </a:ext>
            </a:extLst>
          </p:cNvPr>
          <p:cNvSpPr/>
          <p:nvPr/>
        </p:nvSpPr>
        <p:spPr>
          <a:xfrm>
            <a:off x="4539973" y="3633031"/>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5</a:t>
            </a:r>
          </a:p>
        </p:txBody>
      </p:sp>
      <p:sp>
        <p:nvSpPr>
          <p:cNvPr id="328" name="Oval 327">
            <a:extLst>
              <a:ext uri="{FF2B5EF4-FFF2-40B4-BE49-F238E27FC236}">
                <a16:creationId xmlns:a16="http://schemas.microsoft.com/office/drawing/2014/main" id="{C2661032-0459-AAB1-A639-90B0C48DFC9E}"/>
              </a:ext>
            </a:extLst>
          </p:cNvPr>
          <p:cNvSpPr/>
          <p:nvPr/>
        </p:nvSpPr>
        <p:spPr>
          <a:xfrm>
            <a:off x="6369666" y="2876991"/>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sp>
        <p:nvSpPr>
          <p:cNvPr id="329" name="Oval 328">
            <a:extLst>
              <a:ext uri="{FF2B5EF4-FFF2-40B4-BE49-F238E27FC236}">
                <a16:creationId xmlns:a16="http://schemas.microsoft.com/office/drawing/2014/main" id="{96E7C335-EA4D-D31E-78FE-69516120795C}"/>
              </a:ext>
            </a:extLst>
          </p:cNvPr>
          <p:cNvSpPr/>
          <p:nvPr/>
        </p:nvSpPr>
        <p:spPr>
          <a:xfrm>
            <a:off x="6437737" y="4314742"/>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7</a:t>
            </a:r>
          </a:p>
        </p:txBody>
      </p:sp>
      <p:sp>
        <p:nvSpPr>
          <p:cNvPr id="330" name="Oval 329">
            <a:extLst>
              <a:ext uri="{FF2B5EF4-FFF2-40B4-BE49-F238E27FC236}">
                <a16:creationId xmlns:a16="http://schemas.microsoft.com/office/drawing/2014/main" id="{DCB34D22-D422-7786-2B6B-FD04CEA80D64}"/>
              </a:ext>
            </a:extLst>
          </p:cNvPr>
          <p:cNvSpPr/>
          <p:nvPr/>
        </p:nvSpPr>
        <p:spPr>
          <a:xfrm>
            <a:off x="2084842" y="3544932"/>
            <a:ext cx="464820" cy="446637"/>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sp>
        <p:nvSpPr>
          <p:cNvPr id="332" name="TextBox 331">
            <a:extLst>
              <a:ext uri="{FF2B5EF4-FFF2-40B4-BE49-F238E27FC236}">
                <a16:creationId xmlns:a16="http://schemas.microsoft.com/office/drawing/2014/main" id="{D19B0C39-EA16-9167-31AD-D76947D2DDEE}"/>
              </a:ext>
            </a:extLst>
          </p:cNvPr>
          <p:cNvSpPr txBox="1"/>
          <p:nvPr/>
        </p:nvSpPr>
        <p:spPr>
          <a:xfrm rot="1008506">
            <a:off x="2822316" y="390275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33" name="TextBox 332">
            <a:extLst>
              <a:ext uri="{FF2B5EF4-FFF2-40B4-BE49-F238E27FC236}">
                <a16:creationId xmlns:a16="http://schemas.microsoft.com/office/drawing/2014/main" id="{11FD08C8-73A2-6857-8DD1-6E611B284F1F}"/>
              </a:ext>
            </a:extLst>
          </p:cNvPr>
          <p:cNvSpPr txBox="1"/>
          <p:nvPr/>
        </p:nvSpPr>
        <p:spPr>
          <a:xfrm rot="5400000">
            <a:off x="3524324" y="354994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6</a:t>
            </a:r>
          </a:p>
        </p:txBody>
      </p:sp>
      <p:sp>
        <p:nvSpPr>
          <p:cNvPr id="334" name="TextBox 333">
            <a:extLst>
              <a:ext uri="{FF2B5EF4-FFF2-40B4-BE49-F238E27FC236}">
                <a16:creationId xmlns:a16="http://schemas.microsoft.com/office/drawing/2014/main" id="{C4B43286-6137-5A62-E9B0-CCA52672F88C}"/>
              </a:ext>
            </a:extLst>
          </p:cNvPr>
          <p:cNvSpPr txBox="1"/>
          <p:nvPr/>
        </p:nvSpPr>
        <p:spPr>
          <a:xfrm rot="1850276">
            <a:off x="4075873" y="334007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35" name="TextBox 334">
            <a:extLst>
              <a:ext uri="{FF2B5EF4-FFF2-40B4-BE49-F238E27FC236}">
                <a16:creationId xmlns:a16="http://schemas.microsoft.com/office/drawing/2014/main" id="{56E1BD8D-2972-AE72-33D2-5F78299EE2A2}"/>
              </a:ext>
            </a:extLst>
          </p:cNvPr>
          <p:cNvSpPr txBox="1"/>
          <p:nvPr/>
        </p:nvSpPr>
        <p:spPr>
          <a:xfrm>
            <a:off x="4990823" y="2934500"/>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36" name="TextBox 335">
            <a:extLst>
              <a:ext uri="{FF2B5EF4-FFF2-40B4-BE49-F238E27FC236}">
                <a16:creationId xmlns:a16="http://schemas.microsoft.com/office/drawing/2014/main" id="{81E0F2C2-E5AC-B621-50CE-69FCC4E86557}"/>
              </a:ext>
            </a:extLst>
          </p:cNvPr>
          <p:cNvSpPr txBox="1"/>
          <p:nvPr/>
        </p:nvSpPr>
        <p:spPr>
          <a:xfrm rot="20642321">
            <a:off x="5448756" y="3323162"/>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4</a:t>
            </a:r>
          </a:p>
        </p:txBody>
      </p:sp>
      <p:sp>
        <p:nvSpPr>
          <p:cNvPr id="337" name="TextBox 336">
            <a:extLst>
              <a:ext uri="{FF2B5EF4-FFF2-40B4-BE49-F238E27FC236}">
                <a16:creationId xmlns:a16="http://schemas.microsoft.com/office/drawing/2014/main" id="{018E0467-A471-F92C-9646-A5476FED327B}"/>
              </a:ext>
            </a:extLst>
          </p:cNvPr>
          <p:cNvSpPr txBox="1"/>
          <p:nvPr/>
        </p:nvSpPr>
        <p:spPr>
          <a:xfrm rot="16012170">
            <a:off x="6432327" y="370219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39" name="TextBox 338">
            <a:extLst>
              <a:ext uri="{FF2B5EF4-FFF2-40B4-BE49-F238E27FC236}">
                <a16:creationId xmlns:a16="http://schemas.microsoft.com/office/drawing/2014/main" id="{DB83DB55-6FB9-3F24-A471-1398F6DDEFB1}"/>
              </a:ext>
            </a:extLst>
          </p:cNvPr>
          <p:cNvSpPr txBox="1"/>
          <p:nvPr/>
        </p:nvSpPr>
        <p:spPr>
          <a:xfrm rot="366196">
            <a:off x="4990824" y="421353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40" name="TextBox 339">
            <a:extLst>
              <a:ext uri="{FF2B5EF4-FFF2-40B4-BE49-F238E27FC236}">
                <a16:creationId xmlns:a16="http://schemas.microsoft.com/office/drawing/2014/main" id="{63FEE313-ECF6-F75E-7745-2D0C095CA670}"/>
              </a:ext>
            </a:extLst>
          </p:cNvPr>
          <p:cNvSpPr txBox="1"/>
          <p:nvPr/>
        </p:nvSpPr>
        <p:spPr>
          <a:xfrm rot="1058980">
            <a:off x="5585954" y="3954850"/>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cxnSp>
        <p:nvCxnSpPr>
          <p:cNvPr id="341" name="Straight Arrow Connector 340">
            <a:extLst>
              <a:ext uri="{FF2B5EF4-FFF2-40B4-BE49-F238E27FC236}">
                <a16:creationId xmlns:a16="http://schemas.microsoft.com/office/drawing/2014/main" id="{964274AF-2739-47FD-F7E0-575538E91AD7}"/>
              </a:ext>
            </a:extLst>
          </p:cNvPr>
          <p:cNvCxnSpPr>
            <a:cxnSpLocks/>
            <a:stCxn id="326" idx="2"/>
            <a:endCxn id="330" idx="7"/>
          </p:cNvCxnSpPr>
          <p:nvPr/>
        </p:nvCxnSpPr>
        <p:spPr>
          <a:xfrm flipH="1">
            <a:off x="2481591" y="3119438"/>
            <a:ext cx="999591" cy="4909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2" name="TextBox 341">
            <a:extLst>
              <a:ext uri="{FF2B5EF4-FFF2-40B4-BE49-F238E27FC236}">
                <a16:creationId xmlns:a16="http://schemas.microsoft.com/office/drawing/2014/main" id="{25B22271-7039-67F4-FCDC-21FB70BA471A}"/>
              </a:ext>
            </a:extLst>
          </p:cNvPr>
          <p:cNvSpPr txBox="1"/>
          <p:nvPr/>
        </p:nvSpPr>
        <p:spPr>
          <a:xfrm rot="19966385">
            <a:off x="2808049" y="3171605"/>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spTree>
    <p:extLst>
      <p:ext uri="{BB962C8B-B14F-4D97-AF65-F5344CB8AC3E}">
        <p14:creationId xmlns:p14="http://schemas.microsoft.com/office/powerpoint/2010/main" val="32163010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cxnSp>
        <p:nvCxnSpPr>
          <p:cNvPr id="43" name="Straight Arrow Connector 42">
            <a:extLst>
              <a:ext uri="{FF2B5EF4-FFF2-40B4-BE49-F238E27FC236}">
                <a16:creationId xmlns:a16="http://schemas.microsoft.com/office/drawing/2014/main" id="{8DF5CB9C-0EBD-4892-C3DA-90BB0DD85D57}"/>
              </a:ext>
            </a:extLst>
          </p:cNvPr>
          <p:cNvCxnSpPr>
            <a:cxnSpLocks/>
            <a:stCxn id="8" idx="6"/>
            <a:endCxn id="10" idx="1"/>
          </p:cNvCxnSpPr>
          <p:nvPr/>
        </p:nvCxnSpPr>
        <p:spPr>
          <a:xfrm>
            <a:off x="5004793" y="1787969"/>
            <a:ext cx="1501015" cy="5173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61ED19B-AF50-584E-DD6C-6B617E3A43B1}"/>
              </a:ext>
            </a:extLst>
          </p:cNvPr>
          <p:cNvCxnSpPr>
            <a:cxnSpLocks/>
            <a:stCxn id="9" idx="4"/>
            <a:endCxn id="10" idx="0"/>
          </p:cNvCxnSpPr>
          <p:nvPr/>
        </p:nvCxnSpPr>
        <p:spPr>
          <a:xfrm>
            <a:off x="6602076" y="1264339"/>
            <a:ext cx="68071" cy="9729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36BCD50-CCDF-0F52-5288-3DEE2D9A1695}"/>
              </a:ext>
            </a:extLst>
          </p:cNvPr>
          <p:cNvCxnSpPr>
            <a:cxnSpLocks/>
            <a:stCxn id="9" idx="3"/>
            <a:endCxn id="8" idx="7"/>
          </p:cNvCxnSpPr>
          <p:nvPr/>
        </p:nvCxnSpPr>
        <p:spPr>
          <a:xfrm flipH="1">
            <a:off x="4936722" y="1196268"/>
            <a:ext cx="1501015" cy="4273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D3F1589-3B13-E043-9658-367D09CD822A}"/>
              </a:ext>
            </a:extLst>
          </p:cNvPr>
          <p:cNvCxnSpPr>
            <a:cxnSpLocks/>
            <a:stCxn id="5" idx="6"/>
            <a:endCxn id="9" idx="2"/>
          </p:cNvCxnSpPr>
          <p:nvPr/>
        </p:nvCxnSpPr>
        <p:spPr>
          <a:xfrm flipV="1">
            <a:off x="3946002" y="1031929"/>
            <a:ext cx="2423664" cy="100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48067AE-3E9F-0F47-FEF8-2DD18241E0A6}"/>
              </a:ext>
            </a:extLst>
          </p:cNvPr>
          <p:cNvCxnSpPr>
            <a:cxnSpLocks/>
            <a:stCxn id="5" idx="5"/>
            <a:endCxn id="8" idx="1"/>
          </p:cNvCxnSpPr>
          <p:nvPr/>
        </p:nvCxnSpPr>
        <p:spPr>
          <a:xfrm>
            <a:off x="3877931" y="1206305"/>
            <a:ext cx="730113" cy="4173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FF32D95-5B1F-919E-674C-3CA06C5B3363}"/>
              </a:ext>
            </a:extLst>
          </p:cNvPr>
          <p:cNvCxnSpPr>
            <a:cxnSpLocks/>
            <a:stCxn id="5" idx="4"/>
            <a:endCxn id="3" idx="0"/>
          </p:cNvCxnSpPr>
          <p:nvPr/>
        </p:nvCxnSpPr>
        <p:spPr>
          <a:xfrm>
            <a:off x="3713592" y="1274376"/>
            <a:ext cx="5478" cy="6397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7D083E1-FE6A-3F78-5F7F-FB175D278536}"/>
              </a:ext>
            </a:extLst>
          </p:cNvPr>
          <p:cNvCxnSpPr>
            <a:cxnSpLocks/>
            <a:stCxn id="3" idx="6"/>
            <a:endCxn id="10" idx="2"/>
          </p:cNvCxnSpPr>
          <p:nvPr/>
        </p:nvCxnSpPr>
        <p:spPr>
          <a:xfrm>
            <a:off x="3951480" y="2146507"/>
            <a:ext cx="2486257" cy="3231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3EA90D3-E88C-3BCF-42E4-5B878E2972D5}"/>
              </a:ext>
            </a:extLst>
          </p:cNvPr>
          <p:cNvCxnSpPr>
            <a:cxnSpLocks/>
            <a:stCxn id="23" idx="5"/>
            <a:endCxn id="3" idx="2"/>
          </p:cNvCxnSpPr>
          <p:nvPr/>
        </p:nvCxnSpPr>
        <p:spPr>
          <a:xfrm>
            <a:off x="2481591" y="1848689"/>
            <a:ext cx="1005069" cy="2978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39</a:t>
            </a:fld>
            <a:endParaRPr/>
          </a:p>
        </p:txBody>
      </p:sp>
      <p:sp>
        <p:nvSpPr>
          <p:cNvPr id="3" name="Oval 2">
            <a:extLst>
              <a:ext uri="{FF2B5EF4-FFF2-40B4-BE49-F238E27FC236}">
                <a16:creationId xmlns:a16="http://schemas.microsoft.com/office/drawing/2014/main" id="{DB5D7484-B319-EEAE-587B-18A457B70077}"/>
              </a:ext>
            </a:extLst>
          </p:cNvPr>
          <p:cNvSpPr/>
          <p:nvPr/>
        </p:nvSpPr>
        <p:spPr>
          <a:xfrm>
            <a:off x="3486660" y="1914097"/>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6</a:t>
            </a:r>
          </a:p>
        </p:txBody>
      </p:sp>
      <p:sp>
        <p:nvSpPr>
          <p:cNvPr id="5" name="Oval 4">
            <a:extLst>
              <a:ext uri="{FF2B5EF4-FFF2-40B4-BE49-F238E27FC236}">
                <a16:creationId xmlns:a16="http://schemas.microsoft.com/office/drawing/2014/main" id="{BF61B93B-B245-746C-6BC8-B4BF5AD9080A}"/>
              </a:ext>
            </a:extLst>
          </p:cNvPr>
          <p:cNvSpPr/>
          <p:nvPr/>
        </p:nvSpPr>
        <p:spPr>
          <a:xfrm>
            <a:off x="3481182" y="809556"/>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8" name="Oval 7">
            <a:extLst>
              <a:ext uri="{FF2B5EF4-FFF2-40B4-BE49-F238E27FC236}">
                <a16:creationId xmlns:a16="http://schemas.microsoft.com/office/drawing/2014/main" id="{349A42B6-E122-B91E-72ED-B3765229CA69}"/>
              </a:ext>
            </a:extLst>
          </p:cNvPr>
          <p:cNvSpPr/>
          <p:nvPr/>
        </p:nvSpPr>
        <p:spPr>
          <a:xfrm>
            <a:off x="4539973" y="1555559"/>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5</a:t>
            </a:r>
          </a:p>
        </p:txBody>
      </p:sp>
      <p:sp>
        <p:nvSpPr>
          <p:cNvPr id="9" name="Oval 8">
            <a:extLst>
              <a:ext uri="{FF2B5EF4-FFF2-40B4-BE49-F238E27FC236}">
                <a16:creationId xmlns:a16="http://schemas.microsoft.com/office/drawing/2014/main" id="{60109025-10A4-9DD3-E0C3-1C41570240DC}"/>
              </a:ext>
            </a:extLst>
          </p:cNvPr>
          <p:cNvSpPr/>
          <p:nvPr/>
        </p:nvSpPr>
        <p:spPr>
          <a:xfrm>
            <a:off x="6369666" y="799519"/>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sp>
        <p:nvSpPr>
          <p:cNvPr id="10" name="Oval 9">
            <a:extLst>
              <a:ext uri="{FF2B5EF4-FFF2-40B4-BE49-F238E27FC236}">
                <a16:creationId xmlns:a16="http://schemas.microsoft.com/office/drawing/2014/main" id="{F0B222CB-7169-C39F-1B76-A15F3DD481D3}"/>
              </a:ext>
            </a:extLst>
          </p:cNvPr>
          <p:cNvSpPr/>
          <p:nvPr/>
        </p:nvSpPr>
        <p:spPr>
          <a:xfrm>
            <a:off x="6437737" y="2237270"/>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7</a:t>
            </a:r>
          </a:p>
        </p:txBody>
      </p:sp>
      <p:sp>
        <p:nvSpPr>
          <p:cNvPr id="23" name="Oval 22">
            <a:extLst>
              <a:ext uri="{FF2B5EF4-FFF2-40B4-BE49-F238E27FC236}">
                <a16:creationId xmlns:a16="http://schemas.microsoft.com/office/drawing/2014/main" id="{C0EFDB6C-90D5-E3C3-C7C8-AA508398BDAB}"/>
              </a:ext>
            </a:extLst>
          </p:cNvPr>
          <p:cNvSpPr/>
          <p:nvPr/>
        </p:nvSpPr>
        <p:spPr>
          <a:xfrm>
            <a:off x="2084842" y="1467460"/>
            <a:ext cx="464820" cy="446637"/>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sp>
        <p:nvSpPr>
          <p:cNvPr id="371" name="TextBox 370">
            <a:extLst>
              <a:ext uri="{FF2B5EF4-FFF2-40B4-BE49-F238E27FC236}">
                <a16:creationId xmlns:a16="http://schemas.microsoft.com/office/drawing/2014/main" id="{865579D4-EA63-F003-98AA-3B70C59C80C3}"/>
              </a:ext>
            </a:extLst>
          </p:cNvPr>
          <p:cNvSpPr txBox="1"/>
          <p:nvPr/>
        </p:nvSpPr>
        <p:spPr>
          <a:xfrm rot="1130359">
            <a:off x="2710469" y="1807541"/>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72" name="TextBox 371">
            <a:extLst>
              <a:ext uri="{FF2B5EF4-FFF2-40B4-BE49-F238E27FC236}">
                <a16:creationId xmlns:a16="http://schemas.microsoft.com/office/drawing/2014/main" id="{5F3593C7-3C35-1D39-9719-6BF1E133BDEF}"/>
              </a:ext>
            </a:extLst>
          </p:cNvPr>
          <p:cNvSpPr txBox="1"/>
          <p:nvPr/>
        </p:nvSpPr>
        <p:spPr>
          <a:xfrm rot="5400000">
            <a:off x="3518994" y="138231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6</a:t>
            </a:r>
          </a:p>
        </p:txBody>
      </p:sp>
      <p:sp>
        <p:nvSpPr>
          <p:cNvPr id="373" name="TextBox 372">
            <a:extLst>
              <a:ext uri="{FF2B5EF4-FFF2-40B4-BE49-F238E27FC236}">
                <a16:creationId xmlns:a16="http://schemas.microsoft.com/office/drawing/2014/main" id="{86D5A891-024F-10D9-3DF4-BC4258ADD378}"/>
              </a:ext>
            </a:extLst>
          </p:cNvPr>
          <p:cNvSpPr txBox="1"/>
          <p:nvPr/>
        </p:nvSpPr>
        <p:spPr>
          <a:xfrm rot="2040051">
            <a:off x="3983217" y="1198201"/>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74" name="TextBox 373">
            <a:extLst>
              <a:ext uri="{FF2B5EF4-FFF2-40B4-BE49-F238E27FC236}">
                <a16:creationId xmlns:a16="http://schemas.microsoft.com/office/drawing/2014/main" id="{18092533-4D0A-1ED7-C2FC-C692C50714AA}"/>
              </a:ext>
            </a:extLst>
          </p:cNvPr>
          <p:cNvSpPr txBox="1"/>
          <p:nvPr/>
        </p:nvSpPr>
        <p:spPr>
          <a:xfrm>
            <a:off x="4884699" y="85615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75" name="TextBox 374">
            <a:extLst>
              <a:ext uri="{FF2B5EF4-FFF2-40B4-BE49-F238E27FC236}">
                <a16:creationId xmlns:a16="http://schemas.microsoft.com/office/drawing/2014/main" id="{F0008ACD-9662-16E2-3023-F9284996AB42}"/>
              </a:ext>
            </a:extLst>
          </p:cNvPr>
          <p:cNvSpPr txBox="1"/>
          <p:nvPr/>
        </p:nvSpPr>
        <p:spPr>
          <a:xfrm rot="20642321">
            <a:off x="5551515" y="123122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4</a:t>
            </a:r>
          </a:p>
        </p:txBody>
      </p:sp>
      <p:sp>
        <p:nvSpPr>
          <p:cNvPr id="376" name="TextBox 375">
            <a:extLst>
              <a:ext uri="{FF2B5EF4-FFF2-40B4-BE49-F238E27FC236}">
                <a16:creationId xmlns:a16="http://schemas.microsoft.com/office/drawing/2014/main" id="{931DE256-DA9B-9E3E-E78D-9B13B7B55202}"/>
              </a:ext>
            </a:extLst>
          </p:cNvPr>
          <p:cNvSpPr txBox="1"/>
          <p:nvPr/>
        </p:nvSpPr>
        <p:spPr>
          <a:xfrm rot="16012170">
            <a:off x="6432326" y="151793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77" name="TextBox 376">
            <a:extLst>
              <a:ext uri="{FF2B5EF4-FFF2-40B4-BE49-F238E27FC236}">
                <a16:creationId xmlns:a16="http://schemas.microsoft.com/office/drawing/2014/main" id="{667B95A4-D894-1A28-C280-3344E54144BD}"/>
              </a:ext>
            </a:extLst>
          </p:cNvPr>
          <p:cNvSpPr txBox="1"/>
          <p:nvPr/>
        </p:nvSpPr>
        <p:spPr>
          <a:xfrm rot="366196">
            <a:off x="4837732" y="2110418"/>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78" name="TextBox 377">
            <a:extLst>
              <a:ext uri="{FF2B5EF4-FFF2-40B4-BE49-F238E27FC236}">
                <a16:creationId xmlns:a16="http://schemas.microsoft.com/office/drawing/2014/main" id="{02ADC323-5F23-7F1A-5EC8-6A00049FBE2D}"/>
              </a:ext>
            </a:extLst>
          </p:cNvPr>
          <p:cNvSpPr txBox="1"/>
          <p:nvPr/>
        </p:nvSpPr>
        <p:spPr>
          <a:xfrm rot="1058980">
            <a:off x="5479998" y="1837451"/>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sp>
        <p:nvSpPr>
          <p:cNvPr id="15" name="TextBox 14">
            <a:extLst>
              <a:ext uri="{FF2B5EF4-FFF2-40B4-BE49-F238E27FC236}">
                <a16:creationId xmlns:a16="http://schemas.microsoft.com/office/drawing/2014/main" id="{904919EC-9B87-4BB2-5C13-9021052ED744}"/>
              </a:ext>
            </a:extLst>
          </p:cNvPr>
          <p:cNvSpPr txBox="1"/>
          <p:nvPr/>
        </p:nvSpPr>
        <p:spPr>
          <a:xfrm>
            <a:off x="433110" y="331386"/>
            <a:ext cx="6947736" cy="369332"/>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Connect all nodes with their counterparts, with weight 0</a:t>
            </a:r>
          </a:p>
        </p:txBody>
      </p:sp>
      <p:cxnSp>
        <p:nvCxnSpPr>
          <p:cNvPr id="17" name="Straight Arrow Connector 16">
            <a:extLst>
              <a:ext uri="{FF2B5EF4-FFF2-40B4-BE49-F238E27FC236}">
                <a16:creationId xmlns:a16="http://schemas.microsoft.com/office/drawing/2014/main" id="{CC34166E-2482-2C43-B4D3-C0F1B717801C}"/>
              </a:ext>
            </a:extLst>
          </p:cNvPr>
          <p:cNvCxnSpPr>
            <a:cxnSpLocks/>
            <a:stCxn id="23" idx="7"/>
            <a:endCxn id="5" idx="2"/>
          </p:cNvCxnSpPr>
          <p:nvPr/>
        </p:nvCxnSpPr>
        <p:spPr>
          <a:xfrm flipV="1">
            <a:off x="2481591" y="1041966"/>
            <a:ext cx="999591" cy="4909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0" name="TextBox 369">
            <a:extLst>
              <a:ext uri="{FF2B5EF4-FFF2-40B4-BE49-F238E27FC236}">
                <a16:creationId xmlns:a16="http://schemas.microsoft.com/office/drawing/2014/main" id="{4E3D51C5-0226-84BC-1123-5F9A0554C5ED}"/>
              </a:ext>
            </a:extLst>
          </p:cNvPr>
          <p:cNvSpPr txBox="1"/>
          <p:nvPr/>
        </p:nvSpPr>
        <p:spPr>
          <a:xfrm rot="19966385">
            <a:off x="2751289" y="113360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cxnSp>
        <p:nvCxnSpPr>
          <p:cNvPr id="61" name="Straight Arrow Connector 60">
            <a:extLst>
              <a:ext uri="{FF2B5EF4-FFF2-40B4-BE49-F238E27FC236}">
                <a16:creationId xmlns:a16="http://schemas.microsoft.com/office/drawing/2014/main" id="{5FD43B5C-9235-8EBC-7AC9-B2A0C941511F}"/>
              </a:ext>
            </a:extLst>
          </p:cNvPr>
          <p:cNvCxnSpPr>
            <a:cxnSpLocks/>
            <a:stCxn id="329" idx="1"/>
            <a:endCxn id="327" idx="6"/>
          </p:cNvCxnSpPr>
          <p:nvPr/>
        </p:nvCxnSpPr>
        <p:spPr>
          <a:xfrm flipH="1" flipV="1">
            <a:off x="5004793" y="3865441"/>
            <a:ext cx="1501015" cy="5173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F653FCA-EED9-95F7-DA13-544DA25AD61E}"/>
              </a:ext>
            </a:extLst>
          </p:cNvPr>
          <p:cNvCxnSpPr>
            <a:cxnSpLocks/>
            <a:stCxn id="329" idx="0"/>
            <a:endCxn id="328" idx="4"/>
          </p:cNvCxnSpPr>
          <p:nvPr/>
        </p:nvCxnSpPr>
        <p:spPr>
          <a:xfrm flipH="1" flipV="1">
            <a:off x="6602076" y="3341811"/>
            <a:ext cx="68071" cy="9729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6E8D1FC-7A12-E6E4-CC9D-AE2FE38831DE}"/>
              </a:ext>
            </a:extLst>
          </p:cNvPr>
          <p:cNvCxnSpPr>
            <a:cxnSpLocks/>
            <a:stCxn id="327" idx="7"/>
            <a:endCxn id="328" idx="3"/>
          </p:cNvCxnSpPr>
          <p:nvPr/>
        </p:nvCxnSpPr>
        <p:spPr>
          <a:xfrm flipV="1">
            <a:off x="4936722" y="3273740"/>
            <a:ext cx="1501015" cy="4273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EA5C7CAC-3EC4-F4E9-2F2C-1141EA451114}"/>
              </a:ext>
            </a:extLst>
          </p:cNvPr>
          <p:cNvCxnSpPr>
            <a:cxnSpLocks/>
            <a:stCxn id="328" idx="2"/>
            <a:endCxn id="326" idx="6"/>
          </p:cNvCxnSpPr>
          <p:nvPr/>
        </p:nvCxnSpPr>
        <p:spPr>
          <a:xfrm flipH="1">
            <a:off x="3946002" y="3109401"/>
            <a:ext cx="2423664" cy="100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605B34CB-1538-28FA-0822-272E6A6FB818}"/>
              </a:ext>
            </a:extLst>
          </p:cNvPr>
          <p:cNvCxnSpPr>
            <a:cxnSpLocks/>
            <a:stCxn id="327" idx="1"/>
            <a:endCxn id="326" idx="5"/>
          </p:cNvCxnSpPr>
          <p:nvPr/>
        </p:nvCxnSpPr>
        <p:spPr>
          <a:xfrm flipH="1" flipV="1">
            <a:off x="3877931" y="3283777"/>
            <a:ext cx="730113" cy="4173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2E4D9154-464B-3967-F67A-CE14FF9B90FA}"/>
              </a:ext>
            </a:extLst>
          </p:cNvPr>
          <p:cNvCxnSpPr>
            <a:cxnSpLocks/>
            <a:stCxn id="325" idx="0"/>
            <a:endCxn id="326" idx="4"/>
          </p:cNvCxnSpPr>
          <p:nvPr/>
        </p:nvCxnSpPr>
        <p:spPr>
          <a:xfrm flipH="1" flipV="1">
            <a:off x="3713592" y="3351848"/>
            <a:ext cx="5478" cy="6397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B22DC953-02F5-5310-0A9B-724874CBF377}"/>
              </a:ext>
            </a:extLst>
          </p:cNvPr>
          <p:cNvCxnSpPr>
            <a:cxnSpLocks/>
            <a:stCxn id="329" idx="2"/>
            <a:endCxn id="325" idx="6"/>
          </p:cNvCxnSpPr>
          <p:nvPr/>
        </p:nvCxnSpPr>
        <p:spPr>
          <a:xfrm flipH="1" flipV="1">
            <a:off x="3951480" y="4223979"/>
            <a:ext cx="2486257" cy="3231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4FC52F5B-0E22-EB91-8362-7DB8A4085BD1}"/>
              </a:ext>
            </a:extLst>
          </p:cNvPr>
          <p:cNvCxnSpPr>
            <a:cxnSpLocks/>
            <a:stCxn id="325" idx="2"/>
            <a:endCxn id="330" idx="5"/>
          </p:cNvCxnSpPr>
          <p:nvPr/>
        </p:nvCxnSpPr>
        <p:spPr>
          <a:xfrm flipH="1" flipV="1">
            <a:off x="2481591" y="3926161"/>
            <a:ext cx="1005069" cy="2978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5" name="Oval 324">
            <a:extLst>
              <a:ext uri="{FF2B5EF4-FFF2-40B4-BE49-F238E27FC236}">
                <a16:creationId xmlns:a16="http://schemas.microsoft.com/office/drawing/2014/main" id="{2917EB78-FD21-71B2-0BD1-E781AB40FA97}"/>
              </a:ext>
            </a:extLst>
          </p:cNvPr>
          <p:cNvSpPr/>
          <p:nvPr/>
        </p:nvSpPr>
        <p:spPr>
          <a:xfrm>
            <a:off x="3486660" y="3991569"/>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6</a:t>
            </a:r>
          </a:p>
        </p:txBody>
      </p:sp>
      <p:sp>
        <p:nvSpPr>
          <p:cNvPr id="326" name="Oval 325">
            <a:extLst>
              <a:ext uri="{FF2B5EF4-FFF2-40B4-BE49-F238E27FC236}">
                <a16:creationId xmlns:a16="http://schemas.microsoft.com/office/drawing/2014/main" id="{0C941C99-9013-A377-6D96-34B37E99374D}"/>
              </a:ext>
            </a:extLst>
          </p:cNvPr>
          <p:cNvSpPr/>
          <p:nvPr/>
        </p:nvSpPr>
        <p:spPr>
          <a:xfrm>
            <a:off x="3481182" y="2887028"/>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327" name="Oval 326">
            <a:extLst>
              <a:ext uri="{FF2B5EF4-FFF2-40B4-BE49-F238E27FC236}">
                <a16:creationId xmlns:a16="http://schemas.microsoft.com/office/drawing/2014/main" id="{83AE5504-19F5-D192-1B40-C916CFCD3C9A}"/>
              </a:ext>
            </a:extLst>
          </p:cNvPr>
          <p:cNvSpPr/>
          <p:nvPr/>
        </p:nvSpPr>
        <p:spPr>
          <a:xfrm>
            <a:off x="4539973" y="3633031"/>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5</a:t>
            </a:r>
          </a:p>
        </p:txBody>
      </p:sp>
      <p:sp>
        <p:nvSpPr>
          <p:cNvPr id="328" name="Oval 327">
            <a:extLst>
              <a:ext uri="{FF2B5EF4-FFF2-40B4-BE49-F238E27FC236}">
                <a16:creationId xmlns:a16="http://schemas.microsoft.com/office/drawing/2014/main" id="{C2661032-0459-AAB1-A639-90B0C48DFC9E}"/>
              </a:ext>
            </a:extLst>
          </p:cNvPr>
          <p:cNvSpPr/>
          <p:nvPr/>
        </p:nvSpPr>
        <p:spPr>
          <a:xfrm>
            <a:off x="6369666" y="2876991"/>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sp>
        <p:nvSpPr>
          <p:cNvPr id="329" name="Oval 328">
            <a:extLst>
              <a:ext uri="{FF2B5EF4-FFF2-40B4-BE49-F238E27FC236}">
                <a16:creationId xmlns:a16="http://schemas.microsoft.com/office/drawing/2014/main" id="{96E7C335-EA4D-D31E-78FE-69516120795C}"/>
              </a:ext>
            </a:extLst>
          </p:cNvPr>
          <p:cNvSpPr/>
          <p:nvPr/>
        </p:nvSpPr>
        <p:spPr>
          <a:xfrm>
            <a:off x="6437737" y="4314742"/>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7</a:t>
            </a:r>
          </a:p>
        </p:txBody>
      </p:sp>
      <p:sp>
        <p:nvSpPr>
          <p:cNvPr id="330" name="Oval 329">
            <a:extLst>
              <a:ext uri="{FF2B5EF4-FFF2-40B4-BE49-F238E27FC236}">
                <a16:creationId xmlns:a16="http://schemas.microsoft.com/office/drawing/2014/main" id="{DCB34D22-D422-7786-2B6B-FD04CEA80D64}"/>
              </a:ext>
            </a:extLst>
          </p:cNvPr>
          <p:cNvSpPr/>
          <p:nvPr/>
        </p:nvSpPr>
        <p:spPr>
          <a:xfrm>
            <a:off x="2084842" y="3544932"/>
            <a:ext cx="464820" cy="446637"/>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sp>
        <p:nvSpPr>
          <p:cNvPr id="332" name="TextBox 331">
            <a:extLst>
              <a:ext uri="{FF2B5EF4-FFF2-40B4-BE49-F238E27FC236}">
                <a16:creationId xmlns:a16="http://schemas.microsoft.com/office/drawing/2014/main" id="{D19B0C39-EA16-9167-31AD-D76947D2DDEE}"/>
              </a:ext>
            </a:extLst>
          </p:cNvPr>
          <p:cNvSpPr txBox="1"/>
          <p:nvPr/>
        </p:nvSpPr>
        <p:spPr>
          <a:xfrm rot="1008506">
            <a:off x="2822316" y="390275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33" name="TextBox 332">
            <a:extLst>
              <a:ext uri="{FF2B5EF4-FFF2-40B4-BE49-F238E27FC236}">
                <a16:creationId xmlns:a16="http://schemas.microsoft.com/office/drawing/2014/main" id="{11FD08C8-73A2-6857-8DD1-6E611B284F1F}"/>
              </a:ext>
            </a:extLst>
          </p:cNvPr>
          <p:cNvSpPr txBox="1"/>
          <p:nvPr/>
        </p:nvSpPr>
        <p:spPr>
          <a:xfrm rot="5400000">
            <a:off x="3524324" y="354994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6</a:t>
            </a:r>
          </a:p>
        </p:txBody>
      </p:sp>
      <p:sp>
        <p:nvSpPr>
          <p:cNvPr id="334" name="TextBox 333">
            <a:extLst>
              <a:ext uri="{FF2B5EF4-FFF2-40B4-BE49-F238E27FC236}">
                <a16:creationId xmlns:a16="http://schemas.microsoft.com/office/drawing/2014/main" id="{C4B43286-6137-5A62-E9B0-CCA52672F88C}"/>
              </a:ext>
            </a:extLst>
          </p:cNvPr>
          <p:cNvSpPr txBox="1"/>
          <p:nvPr/>
        </p:nvSpPr>
        <p:spPr>
          <a:xfrm rot="1850276">
            <a:off x="4075873" y="334007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35" name="TextBox 334">
            <a:extLst>
              <a:ext uri="{FF2B5EF4-FFF2-40B4-BE49-F238E27FC236}">
                <a16:creationId xmlns:a16="http://schemas.microsoft.com/office/drawing/2014/main" id="{56E1BD8D-2972-AE72-33D2-5F78299EE2A2}"/>
              </a:ext>
            </a:extLst>
          </p:cNvPr>
          <p:cNvSpPr txBox="1"/>
          <p:nvPr/>
        </p:nvSpPr>
        <p:spPr>
          <a:xfrm>
            <a:off x="4990823" y="2934500"/>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36" name="TextBox 335">
            <a:extLst>
              <a:ext uri="{FF2B5EF4-FFF2-40B4-BE49-F238E27FC236}">
                <a16:creationId xmlns:a16="http://schemas.microsoft.com/office/drawing/2014/main" id="{81E0F2C2-E5AC-B621-50CE-69FCC4E86557}"/>
              </a:ext>
            </a:extLst>
          </p:cNvPr>
          <p:cNvSpPr txBox="1"/>
          <p:nvPr/>
        </p:nvSpPr>
        <p:spPr>
          <a:xfrm rot="20642321">
            <a:off x="5448756" y="3323162"/>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4</a:t>
            </a:r>
          </a:p>
        </p:txBody>
      </p:sp>
      <p:sp>
        <p:nvSpPr>
          <p:cNvPr id="337" name="TextBox 336">
            <a:extLst>
              <a:ext uri="{FF2B5EF4-FFF2-40B4-BE49-F238E27FC236}">
                <a16:creationId xmlns:a16="http://schemas.microsoft.com/office/drawing/2014/main" id="{018E0467-A471-F92C-9646-A5476FED327B}"/>
              </a:ext>
            </a:extLst>
          </p:cNvPr>
          <p:cNvSpPr txBox="1"/>
          <p:nvPr/>
        </p:nvSpPr>
        <p:spPr>
          <a:xfrm rot="16012170">
            <a:off x="6432327" y="370219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39" name="TextBox 338">
            <a:extLst>
              <a:ext uri="{FF2B5EF4-FFF2-40B4-BE49-F238E27FC236}">
                <a16:creationId xmlns:a16="http://schemas.microsoft.com/office/drawing/2014/main" id="{DB83DB55-6FB9-3F24-A471-1398F6DDEFB1}"/>
              </a:ext>
            </a:extLst>
          </p:cNvPr>
          <p:cNvSpPr txBox="1"/>
          <p:nvPr/>
        </p:nvSpPr>
        <p:spPr>
          <a:xfrm rot="366196">
            <a:off x="4990824" y="421353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40" name="TextBox 339">
            <a:extLst>
              <a:ext uri="{FF2B5EF4-FFF2-40B4-BE49-F238E27FC236}">
                <a16:creationId xmlns:a16="http://schemas.microsoft.com/office/drawing/2014/main" id="{63FEE313-ECF6-F75E-7745-2D0C095CA670}"/>
              </a:ext>
            </a:extLst>
          </p:cNvPr>
          <p:cNvSpPr txBox="1"/>
          <p:nvPr/>
        </p:nvSpPr>
        <p:spPr>
          <a:xfrm rot="1058980">
            <a:off x="5585954" y="3954850"/>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cxnSp>
        <p:nvCxnSpPr>
          <p:cNvPr id="341" name="Straight Arrow Connector 340">
            <a:extLst>
              <a:ext uri="{FF2B5EF4-FFF2-40B4-BE49-F238E27FC236}">
                <a16:creationId xmlns:a16="http://schemas.microsoft.com/office/drawing/2014/main" id="{964274AF-2739-47FD-F7E0-575538E91AD7}"/>
              </a:ext>
            </a:extLst>
          </p:cNvPr>
          <p:cNvCxnSpPr>
            <a:cxnSpLocks/>
            <a:stCxn id="326" idx="2"/>
            <a:endCxn id="330" idx="7"/>
          </p:cNvCxnSpPr>
          <p:nvPr/>
        </p:nvCxnSpPr>
        <p:spPr>
          <a:xfrm flipH="1">
            <a:off x="2481591" y="3119438"/>
            <a:ext cx="999591" cy="4909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2" name="TextBox 341">
            <a:extLst>
              <a:ext uri="{FF2B5EF4-FFF2-40B4-BE49-F238E27FC236}">
                <a16:creationId xmlns:a16="http://schemas.microsoft.com/office/drawing/2014/main" id="{25B22271-7039-67F4-FCDC-21FB70BA471A}"/>
              </a:ext>
            </a:extLst>
          </p:cNvPr>
          <p:cNvSpPr txBox="1"/>
          <p:nvPr/>
        </p:nvSpPr>
        <p:spPr>
          <a:xfrm rot="19966385">
            <a:off x="2808049" y="3171605"/>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cxnSp>
        <p:nvCxnSpPr>
          <p:cNvPr id="2" name="Straight Arrow Connector 1">
            <a:extLst>
              <a:ext uri="{FF2B5EF4-FFF2-40B4-BE49-F238E27FC236}">
                <a16:creationId xmlns:a16="http://schemas.microsoft.com/office/drawing/2014/main" id="{09F4C12E-73B2-4573-F089-4F33DDDFCC04}"/>
              </a:ext>
            </a:extLst>
          </p:cNvPr>
          <p:cNvCxnSpPr>
            <a:cxnSpLocks/>
            <a:stCxn id="23" idx="4"/>
            <a:endCxn id="330" idx="0"/>
          </p:cNvCxnSpPr>
          <p:nvPr/>
        </p:nvCxnSpPr>
        <p:spPr>
          <a:xfrm>
            <a:off x="2317252" y="1914097"/>
            <a:ext cx="0" cy="1630835"/>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2BA2D64-6F96-6386-37DC-3DAA80DACB1F}"/>
              </a:ext>
            </a:extLst>
          </p:cNvPr>
          <p:cNvCxnSpPr>
            <a:cxnSpLocks/>
            <a:stCxn id="3" idx="3"/>
            <a:endCxn id="325" idx="1"/>
          </p:cNvCxnSpPr>
          <p:nvPr/>
        </p:nvCxnSpPr>
        <p:spPr>
          <a:xfrm>
            <a:off x="3554731" y="2310846"/>
            <a:ext cx="0" cy="1748794"/>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1936B29-404E-D23F-865C-4FA908A9AE55}"/>
              </a:ext>
            </a:extLst>
          </p:cNvPr>
          <p:cNvCxnSpPr>
            <a:cxnSpLocks/>
            <a:stCxn id="5" idx="5"/>
            <a:endCxn id="326" idx="7"/>
          </p:cNvCxnSpPr>
          <p:nvPr/>
        </p:nvCxnSpPr>
        <p:spPr>
          <a:xfrm>
            <a:off x="3877931" y="1206305"/>
            <a:ext cx="0" cy="1748794"/>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3E798E5-12D6-2699-9D05-C1B72B26AE94}"/>
              </a:ext>
            </a:extLst>
          </p:cNvPr>
          <p:cNvCxnSpPr>
            <a:cxnSpLocks/>
            <a:stCxn id="8" idx="4"/>
            <a:endCxn id="327" idx="0"/>
          </p:cNvCxnSpPr>
          <p:nvPr/>
        </p:nvCxnSpPr>
        <p:spPr>
          <a:xfrm>
            <a:off x="4772383" y="2020379"/>
            <a:ext cx="0" cy="1612652"/>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8BAD5DA-649F-6C07-7773-11D4C2F95084}"/>
              </a:ext>
            </a:extLst>
          </p:cNvPr>
          <p:cNvCxnSpPr>
            <a:cxnSpLocks/>
            <a:stCxn id="10" idx="5"/>
            <a:endCxn id="329" idx="7"/>
          </p:cNvCxnSpPr>
          <p:nvPr/>
        </p:nvCxnSpPr>
        <p:spPr>
          <a:xfrm>
            <a:off x="6834486" y="2634019"/>
            <a:ext cx="0" cy="1748794"/>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513D2A6-FF26-A5FD-1C3C-1D3791FEC6E1}"/>
              </a:ext>
            </a:extLst>
          </p:cNvPr>
          <p:cNvCxnSpPr>
            <a:cxnSpLocks/>
            <a:stCxn id="9" idx="3"/>
            <a:endCxn id="328" idx="1"/>
          </p:cNvCxnSpPr>
          <p:nvPr/>
        </p:nvCxnSpPr>
        <p:spPr>
          <a:xfrm>
            <a:off x="6437737" y="1196268"/>
            <a:ext cx="0" cy="1748794"/>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81808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Kahn’s Algorithm</a:t>
            </a:r>
            <a:endParaRPr dirty="0"/>
          </a:p>
        </p:txBody>
      </p:sp>
      <p:pic>
        <p:nvPicPr>
          <p:cNvPr id="3" name="Picture 2">
            <a:extLst>
              <a:ext uri="{FF2B5EF4-FFF2-40B4-BE49-F238E27FC236}">
                <a16:creationId xmlns:a16="http://schemas.microsoft.com/office/drawing/2014/main" id="{319159DC-ED48-422F-FC3D-87F9F5B6B1F0}"/>
              </a:ext>
            </a:extLst>
          </p:cNvPr>
          <p:cNvPicPr>
            <a:picLocks noChangeAspect="1"/>
          </p:cNvPicPr>
          <p:nvPr/>
        </p:nvPicPr>
        <p:blipFill>
          <a:blip r:embed="rId3"/>
          <a:stretch>
            <a:fillRect/>
          </a:stretch>
        </p:blipFill>
        <p:spPr>
          <a:xfrm>
            <a:off x="1617100" y="1399735"/>
            <a:ext cx="5909799" cy="3347713"/>
          </a:xfrm>
          <a:prstGeom prst="rect">
            <a:avLst/>
          </a:prstGeom>
        </p:spPr>
      </p:pic>
    </p:spTree>
    <p:extLst>
      <p:ext uri="{BB962C8B-B14F-4D97-AF65-F5344CB8AC3E}">
        <p14:creationId xmlns:p14="http://schemas.microsoft.com/office/powerpoint/2010/main" val="16815123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cxnSp>
        <p:nvCxnSpPr>
          <p:cNvPr id="43" name="Straight Arrow Connector 42">
            <a:extLst>
              <a:ext uri="{FF2B5EF4-FFF2-40B4-BE49-F238E27FC236}">
                <a16:creationId xmlns:a16="http://schemas.microsoft.com/office/drawing/2014/main" id="{8DF5CB9C-0EBD-4892-C3DA-90BB0DD85D57}"/>
              </a:ext>
            </a:extLst>
          </p:cNvPr>
          <p:cNvCxnSpPr>
            <a:cxnSpLocks/>
            <a:stCxn id="8" idx="6"/>
            <a:endCxn id="10" idx="1"/>
          </p:cNvCxnSpPr>
          <p:nvPr/>
        </p:nvCxnSpPr>
        <p:spPr>
          <a:xfrm>
            <a:off x="5004793" y="1787969"/>
            <a:ext cx="1501015" cy="5173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61ED19B-AF50-584E-DD6C-6B617E3A43B1}"/>
              </a:ext>
            </a:extLst>
          </p:cNvPr>
          <p:cNvCxnSpPr>
            <a:cxnSpLocks/>
            <a:stCxn id="9" idx="4"/>
            <a:endCxn id="10" idx="0"/>
          </p:cNvCxnSpPr>
          <p:nvPr/>
        </p:nvCxnSpPr>
        <p:spPr>
          <a:xfrm>
            <a:off x="6602076" y="1264339"/>
            <a:ext cx="68071" cy="9729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36BCD50-CCDF-0F52-5288-3DEE2D9A1695}"/>
              </a:ext>
            </a:extLst>
          </p:cNvPr>
          <p:cNvCxnSpPr>
            <a:cxnSpLocks/>
            <a:stCxn id="9" idx="3"/>
            <a:endCxn id="8" idx="7"/>
          </p:cNvCxnSpPr>
          <p:nvPr/>
        </p:nvCxnSpPr>
        <p:spPr>
          <a:xfrm flipH="1">
            <a:off x="4936722" y="1196268"/>
            <a:ext cx="1501015" cy="4273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D3F1589-3B13-E043-9658-367D09CD822A}"/>
              </a:ext>
            </a:extLst>
          </p:cNvPr>
          <p:cNvCxnSpPr>
            <a:cxnSpLocks/>
            <a:stCxn id="5" idx="6"/>
            <a:endCxn id="9" idx="2"/>
          </p:cNvCxnSpPr>
          <p:nvPr/>
        </p:nvCxnSpPr>
        <p:spPr>
          <a:xfrm flipV="1">
            <a:off x="3946002" y="1031929"/>
            <a:ext cx="2423664" cy="100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48067AE-3E9F-0F47-FEF8-2DD18241E0A6}"/>
              </a:ext>
            </a:extLst>
          </p:cNvPr>
          <p:cNvCxnSpPr>
            <a:cxnSpLocks/>
            <a:stCxn id="5" idx="5"/>
            <a:endCxn id="8" idx="1"/>
          </p:cNvCxnSpPr>
          <p:nvPr/>
        </p:nvCxnSpPr>
        <p:spPr>
          <a:xfrm>
            <a:off x="3877931" y="1206305"/>
            <a:ext cx="730113" cy="4173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FF32D95-5B1F-919E-674C-3CA06C5B3363}"/>
              </a:ext>
            </a:extLst>
          </p:cNvPr>
          <p:cNvCxnSpPr>
            <a:cxnSpLocks/>
            <a:stCxn id="5" idx="4"/>
            <a:endCxn id="3" idx="0"/>
          </p:cNvCxnSpPr>
          <p:nvPr/>
        </p:nvCxnSpPr>
        <p:spPr>
          <a:xfrm>
            <a:off x="3713592" y="1274376"/>
            <a:ext cx="5478" cy="6397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7D083E1-FE6A-3F78-5F7F-FB175D278536}"/>
              </a:ext>
            </a:extLst>
          </p:cNvPr>
          <p:cNvCxnSpPr>
            <a:cxnSpLocks/>
            <a:stCxn id="3" idx="6"/>
            <a:endCxn id="10" idx="2"/>
          </p:cNvCxnSpPr>
          <p:nvPr/>
        </p:nvCxnSpPr>
        <p:spPr>
          <a:xfrm>
            <a:off x="3951480" y="2146507"/>
            <a:ext cx="2486257" cy="3231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3EA90D3-E88C-3BCF-42E4-5B878E2972D5}"/>
              </a:ext>
            </a:extLst>
          </p:cNvPr>
          <p:cNvCxnSpPr>
            <a:cxnSpLocks/>
            <a:stCxn id="23" idx="5"/>
            <a:endCxn id="3" idx="2"/>
          </p:cNvCxnSpPr>
          <p:nvPr/>
        </p:nvCxnSpPr>
        <p:spPr>
          <a:xfrm>
            <a:off x="2481591" y="1848689"/>
            <a:ext cx="1005069" cy="2978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40</a:t>
            </a:fld>
            <a:endParaRPr/>
          </a:p>
        </p:txBody>
      </p:sp>
      <p:sp>
        <p:nvSpPr>
          <p:cNvPr id="3" name="Oval 2">
            <a:extLst>
              <a:ext uri="{FF2B5EF4-FFF2-40B4-BE49-F238E27FC236}">
                <a16:creationId xmlns:a16="http://schemas.microsoft.com/office/drawing/2014/main" id="{DB5D7484-B319-EEAE-587B-18A457B70077}"/>
              </a:ext>
            </a:extLst>
          </p:cNvPr>
          <p:cNvSpPr/>
          <p:nvPr/>
        </p:nvSpPr>
        <p:spPr>
          <a:xfrm>
            <a:off x="3486660" y="1914097"/>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6</a:t>
            </a:r>
          </a:p>
        </p:txBody>
      </p:sp>
      <p:sp>
        <p:nvSpPr>
          <p:cNvPr id="5" name="Oval 4">
            <a:extLst>
              <a:ext uri="{FF2B5EF4-FFF2-40B4-BE49-F238E27FC236}">
                <a16:creationId xmlns:a16="http://schemas.microsoft.com/office/drawing/2014/main" id="{BF61B93B-B245-746C-6BC8-B4BF5AD9080A}"/>
              </a:ext>
            </a:extLst>
          </p:cNvPr>
          <p:cNvSpPr/>
          <p:nvPr/>
        </p:nvSpPr>
        <p:spPr>
          <a:xfrm>
            <a:off x="3481182" y="809556"/>
            <a:ext cx="464820" cy="464820"/>
          </a:xfrm>
          <a:prstGeom prst="ellipse">
            <a:avLst/>
          </a:prstGeom>
          <a:solidFill>
            <a:srgbClr val="FF922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8" name="Oval 7">
            <a:extLst>
              <a:ext uri="{FF2B5EF4-FFF2-40B4-BE49-F238E27FC236}">
                <a16:creationId xmlns:a16="http://schemas.microsoft.com/office/drawing/2014/main" id="{349A42B6-E122-B91E-72ED-B3765229CA69}"/>
              </a:ext>
            </a:extLst>
          </p:cNvPr>
          <p:cNvSpPr/>
          <p:nvPr/>
        </p:nvSpPr>
        <p:spPr>
          <a:xfrm>
            <a:off x="4539973" y="1555559"/>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5</a:t>
            </a:r>
          </a:p>
        </p:txBody>
      </p:sp>
      <p:sp>
        <p:nvSpPr>
          <p:cNvPr id="9" name="Oval 8">
            <a:extLst>
              <a:ext uri="{FF2B5EF4-FFF2-40B4-BE49-F238E27FC236}">
                <a16:creationId xmlns:a16="http://schemas.microsoft.com/office/drawing/2014/main" id="{60109025-10A4-9DD3-E0C3-1C41570240DC}"/>
              </a:ext>
            </a:extLst>
          </p:cNvPr>
          <p:cNvSpPr/>
          <p:nvPr/>
        </p:nvSpPr>
        <p:spPr>
          <a:xfrm>
            <a:off x="6369666" y="799519"/>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sp>
        <p:nvSpPr>
          <p:cNvPr id="10" name="Oval 9">
            <a:extLst>
              <a:ext uri="{FF2B5EF4-FFF2-40B4-BE49-F238E27FC236}">
                <a16:creationId xmlns:a16="http://schemas.microsoft.com/office/drawing/2014/main" id="{F0B222CB-7169-C39F-1B76-A15F3DD481D3}"/>
              </a:ext>
            </a:extLst>
          </p:cNvPr>
          <p:cNvSpPr/>
          <p:nvPr/>
        </p:nvSpPr>
        <p:spPr>
          <a:xfrm>
            <a:off x="6437737" y="2237270"/>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7</a:t>
            </a:r>
          </a:p>
        </p:txBody>
      </p:sp>
      <p:sp>
        <p:nvSpPr>
          <p:cNvPr id="23" name="Oval 22">
            <a:extLst>
              <a:ext uri="{FF2B5EF4-FFF2-40B4-BE49-F238E27FC236}">
                <a16:creationId xmlns:a16="http://schemas.microsoft.com/office/drawing/2014/main" id="{C0EFDB6C-90D5-E3C3-C7C8-AA508398BDAB}"/>
              </a:ext>
            </a:extLst>
          </p:cNvPr>
          <p:cNvSpPr/>
          <p:nvPr/>
        </p:nvSpPr>
        <p:spPr>
          <a:xfrm>
            <a:off x="2084842" y="1467460"/>
            <a:ext cx="464820" cy="446637"/>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sp>
        <p:nvSpPr>
          <p:cNvPr id="371" name="TextBox 370">
            <a:extLst>
              <a:ext uri="{FF2B5EF4-FFF2-40B4-BE49-F238E27FC236}">
                <a16:creationId xmlns:a16="http://schemas.microsoft.com/office/drawing/2014/main" id="{865579D4-EA63-F003-98AA-3B70C59C80C3}"/>
              </a:ext>
            </a:extLst>
          </p:cNvPr>
          <p:cNvSpPr txBox="1"/>
          <p:nvPr/>
        </p:nvSpPr>
        <p:spPr>
          <a:xfrm rot="1130359">
            <a:off x="2710469" y="1807541"/>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72" name="TextBox 371">
            <a:extLst>
              <a:ext uri="{FF2B5EF4-FFF2-40B4-BE49-F238E27FC236}">
                <a16:creationId xmlns:a16="http://schemas.microsoft.com/office/drawing/2014/main" id="{5F3593C7-3C35-1D39-9719-6BF1E133BDEF}"/>
              </a:ext>
            </a:extLst>
          </p:cNvPr>
          <p:cNvSpPr txBox="1"/>
          <p:nvPr/>
        </p:nvSpPr>
        <p:spPr>
          <a:xfrm rot="5400000">
            <a:off x="3518994" y="138231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6</a:t>
            </a:r>
          </a:p>
        </p:txBody>
      </p:sp>
      <p:sp>
        <p:nvSpPr>
          <p:cNvPr id="373" name="TextBox 372">
            <a:extLst>
              <a:ext uri="{FF2B5EF4-FFF2-40B4-BE49-F238E27FC236}">
                <a16:creationId xmlns:a16="http://schemas.microsoft.com/office/drawing/2014/main" id="{86D5A891-024F-10D9-3DF4-BC4258ADD378}"/>
              </a:ext>
            </a:extLst>
          </p:cNvPr>
          <p:cNvSpPr txBox="1"/>
          <p:nvPr/>
        </p:nvSpPr>
        <p:spPr>
          <a:xfrm rot="2040051">
            <a:off x="3983217" y="1198201"/>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74" name="TextBox 373">
            <a:extLst>
              <a:ext uri="{FF2B5EF4-FFF2-40B4-BE49-F238E27FC236}">
                <a16:creationId xmlns:a16="http://schemas.microsoft.com/office/drawing/2014/main" id="{18092533-4D0A-1ED7-C2FC-C692C50714AA}"/>
              </a:ext>
            </a:extLst>
          </p:cNvPr>
          <p:cNvSpPr txBox="1"/>
          <p:nvPr/>
        </p:nvSpPr>
        <p:spPr>
          <a:xfrm>
            <a:off x="4884699" y="85615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75" name="TextBox 374">
            <a:extLst>
              <a:ext uri="{FF2B5EF4-FFF2-40B4-BE49-F238E27FC236}">
                <a16:creationId xmlns:a16="http://schemas.microsoft.com/office/drawing/2014/main" id="{F0008ACD-9662-16E2-3023-F9284996AB42}"/>
              </a:ext>
            </a:extLst>
          </p:cNvPr>
          <p:cNvSpPr txBox="1"/>
          <p:nvPr/>
        </p:nvSpPr>
        <p:spPr>
          <a:xfrm rot="20642321">
            <a:off x="5551515" y="123122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4</a:t>
            </a:r>
          </a:p>
        </p:txBody>
      </p:sp>
      <p:sp>
        <p:nvSpPr>
          <p:cNvPr id="376" name="TextBox 375">
            <a:extLst>
              <a:ext uri="{FF2B5EF4-FFF2-40B4-BE49-F238E27FC236}">
                <a16:creationId xmlns:a16="http://schemas.microsoft.com/office/drawing/2014/main" id="{931DE256-DA9B-9E3E-E78D-9B13B7B55202}"/>
              </a:ext>
            </a:extLst>
          </p:cNvPr>
          <p:cNvSpPr txBox="1"/>
          <p:nvPr/>
        </p:nvSpPr>
        <p:spPr>
          <a:xfrm rot="16012170">
            <a:off x="6432326" y="151793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77" name="TextBox 376">
            <a:extLst>
              <a:ext uri="{FF2B5EF4-FFF2-40B4-BE49-F238E27FC236}">
                <a16:creationId xmlns:a16="http://schemas.microsoft.com/office/drawing/2014/main" id="{667B95A4-D894-1A28-C280-3344E54144BD}"/>
              </a:ext>
            </a:extLst>
          </p:cNvPr>
          <p:cNvSpPr txBox="1"/>
          <p:nvPr/>
        </p:nvSpPr>
        <p:spPr>
          <a:xfrm rot="366196">
            <a:off x="4837732" y="2110418"/>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78" name="TextBox 377">
            <a:extLst>
              <a:ext uri="{FF2B5EF4-FFF2-40B4-BE49-F238E27FC236}">
                <a16:creationId xmlns:a16="http://schemas.microsoft.com/office/drawing/2014/main" id="{02ADC323-5F23-7F1A-5EC8-6A00049FBE2D}"/>
              </a:ext>
            </a:extLst>
          </p:cNvPr>
          <p:cNvSpPr txBox="1"/>
          <p:nvPr/>
        </p:nvSpPr>
        <p:spPr>
          <a:xfrm rot="1058980">
            <a:off x="5479998" y="1837451"/>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sp>
        <p:nvSpPr>
          <p:cNvPr id="15" name="TextBox 14">
            <a:extLst>
              <a:ext uri="{FF2B5EF4-FFF2-40B4-BE49-F238E27FC236}">
                <a16:creationId xmlns:a16="http://schemas.microsoft.com/office/drawing/2014/main" id="{904919EC-9B87-4BB2-5C13-9021052ED744}"/>
              </a:ext>
            </a:extLst>
          </p:cNvPr>
          <p:cNvSpPr txBox="1"/>
          <p:nvPr/>
        </p:nvSpPr>
        <p:spPr>
          <a:xfrm>
            <a:off x="433110" y="331386"/>
            <a:ext cx="7159332" cy="369332"/>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We start on the uphill DAG, and end on the downhill DAG</a:t>
            </a:r>
          </a:p>
        </p:txBody>
      </p:sp>
      <p:cxnSp>
        <p:nvCxnSpPr>
          <p:cNvPr id="17" name="Straight Arrow Connector 16">
            <a:extLst>
              <a:ext uri="{FF2B5EF4-FFF2-40B4-BE49-F238E27FC236}">
                <a16:creationId xmlns:a16="http://schemas.microsoft.com/office/drawing/2014/main" id="{CC34166E-2482-2C43-B4D3-C0F1B717801C}"/>
              </a:ext>
            </a:extLst>
          </p:cNvPr>
          <p:cNvCxnSpPr>
            <a:cxnSpLocks/>
            <a:stCxn id="23" idx="7"/>
            <a:endCxn id="5" idx="2"/>
          </p:cNvCxnSpPr>
          <p:nvPr/>
        </p:nvCxnSpPr>
        <p:spPr>
          <a:xfrm flipV="1">
            <a:off x="2481591" y="1041966"/>
            <a:ext cx="999591" cy="4909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0" name="TextBox 369">
            <a:extLst>
              <a:ext uri="{FF2B5EF4-FFF2-40B4-BE49-F238E27FC236}">
                <a16:creationId xmlns:a16="http://schemas.microsoft.com/office/drawing/2014/main" id="{4E3D51C5-0226-84BC-1123-5F9A0554C5ED}"/>
              </a:ext>
            </a:extLst>
          </p:cNvPr>
          <p:cNvSpPr txBox="1"/>
          <p:nvPr/>
        </p:nvSpPr>
        <p:spPr>
          <a:xfrm rot="19966385">
            <a:off x="2751289" y="113360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cxnSp>
        <p:nvCxnSpPr>
          <p:cNvPr id="61" name="Straight Arrow Connector 60">
            <a:extLst>
              <a:ext uri="{FF2B5EF4-FFF2-40B4-BE49-F238E27FC236}">
                <a16:creationId xmlns:a16="http://schemas.microsoft.com/office/drawing/2014/main" id="{5FD43B5C-9235-8EBC-7AC9-B2A0C941511F}"/>
              </a:ext>
            </a:extLst>
          </p:cNvPr>
          <p:cNvCxnSpPr>
            <a:cxnSpLocks/>
            <a:stCxn id="329" idx="1"/>
            <a:endCxn id="327" idx="6"/>
          </p:cNvCxnSpPr>
          <p:nvPr/>
        </p:nvCxnSpPr>
        <p:spPr>
          <a:xfrm flipH="1" flipV="1">
            <a:off x="5004793" y="3865441"/>
            <a:ext cx="1501015" cy="5173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F653FCA-EED9-95F7-DA13-544DA25AD61E}"/>
              </a:ext>
            </a:extLst>
          </p:cNvPr>
          <p:cNvCxnSpPr>
            <a:cxnSpLocks/>
            <a:stCxn id="329" idx="0"/>
            <a:endCxn id="328" idx="4"/>
          </p:cNvCxnSpPr>
          <p:nvPr/>
        </p:nvCxnSpPr>
        <p:spPr>
          <a:xfrm flipH="1" flipV="1">
            <a:off x="6602076" y="3341811"/>
            <a:ext cx="68071" cy="9729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6E8D1FC-7A12-E6E4-CC9D-AE2FE38831DE}"/>
              </a:ext>
            </a:extLst>
          </p:cNvPr>
          <p:cNvCxnSpPr>
            <a:cxnSpLocks/>
            <a:stCxn id="327" idx="7"/>
            <a:endCxn id="328" idx="3"/>
          </p:cNvCxnSpPr>
          <p:nvPr/>
        </p:nvCxnSpPr>
        <p:spPr>
          <a:xfrm flipV="1">
            <a:off x="4936722" y="3273740"/>
            <a:ext cx="1501015" cy="4273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EA5C7CAC-3EC4-F4E9-2F2C-1141EA451114}"/>
              </a:ext>
            </a:extLst>
          </p:cNvPr>
          <p:cNvCxnSpPr>
            <a:cxnSpLocks/>
            <a:stCxn id="328" idx="2"/>
            <a:endCxn id="326" idx="6"/>
          </p:cNvCxnSpPr>
          <p:nvPr/>
        </p:nvCxnSpPr>
        <p:spPr>
          <a:xfrm flipH="1">
            <a:off x="3946002" y="3109401"/>
            <a:ext cx="2423664" cy="100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605B34CB-1538-28FA-0822-272E6A6FB818}"/>
              </a:ext>
            </a:extLst>
          </p:cNvPr>
          <p:cNvCxnSpPr>
            <a:cxnSpLocks/>
            <a:stCxn id="327" idx="1"/>
            <a:endCxn id="326" idx="5"/>
          </p:cNvCxnSpPr>
          <p:nvPr/>
        </p:nvCxnSpPr>
        <p:spPr>
          <a:xfrm flipH="1" flipV="1">
            <a:off x="3877931" y="3283777"/>
            <a:ext cx="730113" cy="4173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2E4D9154-464B-3967-F67A-CE14FF9B90FA}"/>
              </a:ext>
            </a:extLst>
          </p:cNvPr>
          <p:cNvCxnSpPr>
            <a:cxnSpLocks/>
            <a:stCxn id="325" idx="0"/>
            <a:endCxn id="326" idx="4"/>
          </p:cNvCxnSpPr>
          <p:nvPr/>
        </p:nvCxnSpPr>
        <p:spPr>
          <a:xfrm flipH="1" flipV="1">
            <a:off x="3713592" y="3351848"/>
            <a:ext cx="5478" cy="6397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B22DC953-02F5-5310-0A9B-724874CBF377}"/>
              </a:ext>
            </a:extLst>
          </p:cNvPr>
          <p:cNvCxnSpPr>
            <a:cxnSpLocks/>
            <a:stCxn id="329" idx="2"/>
            <a:endCxn id="325" idx="6"/>
          </p:cNvCxnSpPr>
          <p:nvPr/>
        </p:nvCxnSpPr>
        <p:spPr>
          <a:xfrm flipH="1" flipV="1">
            <a:off x="3951480" y="4223979"/>
            <a:ext cx="2486257" cy="3231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4FC52F5B-0E22-EB91-8362-7DB8A4085BD1}"/>
              </a:ext>
            </a:extLst>
          </p:cNvPr>
          <p:cNvCxnSpPr>
            <a:cxnSpLocks/>
            <a:stCxn id="325" idx="2"/>
            <a:endCxn id="330" idx="5"/>
          </p:cNvCxnSpPr>
          <p:nvPr/>
        </p:nvCxnSpPr>
        <p:spPr>
          <a:xfrm flipH="1" flipV="1">
            <a:off x="2481591" y="3926161"/>
            <a:ext cx="1005069" cy="2978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5" name="Oval 324">
            <a:extLst>
              <a:ext uri="{FF2B5EF4-FFF2-40B4-BE49-F238E27FC236}">
                <a16:creationId xmlns:a16="http://schemas.microsoft.com/office/drawing/2014/main" id="{2917EB78-FD21-71B2-0BD1-E781AB40FA97}"/>
              </a:ext>
            </a:extLst>
          </p:cNvPr>
          <p:cNvSpPr/>
          <p:nvPr/>
        </p:nvSpPr>
        <p:spPr>
          <a:xfrm>
            <a:off x="3486660" y="3991569"/>
            <a:ext cx="464820" cy="464820"/>
          </a:xfrm>
          <a:prstGeom prst="ellipse">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6</a:t>
            </a:r>
          </a:p>
        </p:txBody>
      </p:sp>
      <p:sp>
        <p:nvSpPr>
          <p:cNvPr id="326" name="Oval 325">
            <a:extLst>
              <a:ext uri="{FF2B5EF4-FFF2-40B4-BE49-F238E27FC236}">
                <a16:creationId xmlns:a16="http://schemas.microsoft.com/office/drawing/2014/main" id="{0C941C99-9013-A377-6D96-34B37E99374D}"/>
              </a:ext>
            </a:extLst>
          </p:cNvPr>
          <p:cNvSpPr/>
          <p:nvPr/>
        </p:nvSpPr>
        <p:spPr>
          <a:xfrm>
            <a:off x="3481182" y="2887028"/>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327" name="Oval 326">
            <a:extLst>
              <a:ext uri="{FF2B5EF4-FFF2-40B4-BE49-F238E27FC236}">
                <a16:creationId xmlns:a16="http://schemas.microsoft.com/office/drawing/2014/main" id="{83AE5504-19F5-D192-1B40-C916CFCD3C9A}"/>
              </a:ext>
            </a:extLst>
          </p:cNvPr>
          <p:cNvSpPr/>
          <p:nvPr/>
        </p:nvSpPr>
        <p:spPr>
          <a:xfrm>
            <a:off x="4539973" y="3633031"/>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5</a:t>
            </a:r>
          </a:p>
        </p:txBody>
      </p:sp>
      <p:sp>
        <p:nvSpPr>
          <p:cNvPr id="328" name="Oval 327">
            <a:extLst>
              <a:ext uri="{FF2B5EF4-FFF2-40B4-BE49-F238E27FC236}">
                <a16:creationId xmlns:a16="http://schemas.microsoft.com/office/drawing/2014/main" id="{C2661032-0459-AAB1-A639-90B0C48DFC9E}"/>
              </a:ext>
            </a:extLst>
          </p:cNvPr>
          <p:cNvSpPr/>
          <p:nvPr/>
        </p:nvSpPr>
        <p:spPr>
          <a:xfrm>
            <a:off x="6369666" y="2876991"/>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sp>
        <p:nvSpPr>
          <p:cNvPr id="329" name="Oval 328">
            <a:extLst>
              <a:ext uri="{FF2B5EF4-FFF2-40B4-BE49-F238E27FC236}">
                <a16:creationId xmlns:a16="http://schemas.microsoft.com/office/drawing/2014/main" id="{96E7C335-EA4D-D31E-78FE-69516120795C}"/>
              </a:ext>
            </a:extLst>
          </p:cNvPr>
          <p:cNvSpPr/>
          <p:nvPr/>
        </p:nvSpPr>
        <p:spPr>
          <a:xfrm>
            <a:off x="6437737" y="4314742"/>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7</a:t>
            </a:r>
          </a:p>
        </p:txBody>
      </p:sp>
      <p:sp>
        <p:nvSpPr>
          <p:cNvPr id="330" name="Oval 329">
            <a:extLst>
              <a:ext uri="{FF2B5EF4-FFF2-40B4-BE49-F238E27FC236}">
                <a16:creationId xmlns:a16="http://schemas.microsoft.com/office/drawing/2014/main" id="{DCB34D22-D422-7786-2B6B-FD04CEA80D64}"/>
              </a:ext>
            </a:extLst>
          </p:cNvPr>
          <p:cNvSpPr/>
          <p:nvPr/>
        </p:nvSpPr>
        <p:spPr>
          <a:xfrm>
            <a:off x="2084842" y="3544932"/>
            <a:ext cx="464820" cy="446637"/>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sp>
        <p:nvSpPr>
          <p:cNvPr id="332" name="TextBox 331">
            <a:extLst>
              <a:ext uri="{FF2B5EF4-FFF2-40B4-BE49-F238E27FC236}">
                <a16:creationId xmlns:a16="http://schemas.microsoft.com/office/drawing/2014/main" id="{D19B0C39-EA16-9167-31AD-D76947D2DDEE}"/>
              </a:ext>
            </a:extLst>
          </p:cNvPr>
          <p:cNvSpPr txBox="1"/>
          <p:nvPr/>
        </p:nvSpPr>
        <p:spPr>
          <a:xfrm rot="1008506">
            <a:off x="2822316" y="390275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33" name="TextBox 332">
            <a:extLst>
              <a:ext uri="{FF2B5EF4-FFF2-40B4-BE49-F238E27FC236}">
                <a16:creationId xmlns:a16="http://schemas.microsoft.com/office/drawing/2014/main" id="{11FD08C8-73A2-6857-8DD1-6E611B284F1F}"/>
              </a:ext>
            </a:extLst>
          </p:cNvPr>
          <p:cNvSpPr txBox="1"/>
          <p:nvPr/>
        </p:nvSpPr>
        <p:spPr>
          <a:xfrm rot="5400000">
            <a:off x="3524324" y="354994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6</a:t>
            </a:r>
          </a:p>
        </p:txBody>
      </p:sp>
      <p:sp>
        <p:nvSpPr>
          <p:cNvPr id="334" name="TextBox 333">
            <a:extLst>
              <a:ext uri="{FF2B5EF4-FFF2-40B4-BE49-F238E27FC236}">
                <a16:creationId xmlns:a16="http://schemas.microsoft.com/office/drawing/2014/main" id="{C4B43286-6137-5A62-E9B0-CCA52672F88C}"/>
              </a:ext>
            </a:extLst>
          </p:cNvPr>
          <p:cNvSpPr txBox="1"/>
          <p:nvPr/>
        </p:nvSpPr>
        <p:spPr>
          <a:xfrm rot="1850276">
            <a:off x="4075873" y="334007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35" name="TextBox 334">
            <a:extLst>
              <a:ext uri="{FF2B5EF4-FFF2-40B4-BE49-F238E27FC236}">
                <a16:creationId xmlns:a16="http://schemas.microsoft.com/office/drawing/2014/main" id="{56E1BD8D-2972-AE72-33D2-5F78299EE2A2}"/>
              </a:ext>
            </a:extLst>
          </p:cNvPr>
          <p:cNvSpPr txBox="1"/>
          <p:nvPr/>
        </p:nvSpPr>
        <p:spPr>
          <a:xfrm>
            <a:off x="4990823" y="2934500"/>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36" name="TextBox 335">
            <a:extLst>
              <a:ext uri="{FF2B5EF4-FFF2-40B4-BE49-F238E27FC236}">
                <a16:creationId xmlns:a16="http://schemas.microsoft.com/office/drawing/2014/main" id="{81E0F2C2-E5AC-B621-50CE-69FCC4E86557}"/>
              </a:ext>
            </a:extLst>
          </p:cNvPr>
          <p:cNvSpPr txBox="1"/>
          <p:nvPr/>
        </p:nvSpPr>
        <p:spPr>
          <a:xfrm rot="20642321">
            <a:off x="5448756" y="3323162"/>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4</a:t>
            </a:r>
          </a:p>
        </p:txBody>
      </p:sp>
      <p:sp>
        <p:nvSpPr>
          <p:cNvPr id="337" name="TextBox 336">
            <a:extLst>
              <a:ext uri="{FF2B5EF4-FFF2-40B4-BE49-F238E27FC236}">
                <a16:creationId xmlns:a16="http://schemas.microsoft.com/office/drawing/2014/main" id="{018E0467-A471-F92C-9646-A5476FED327B}"/>
              </a:ext>
            </a:extLst>
          </p:cNvPr>
          <p:cNvSpPr txBox="1"/>
          <p:nvPr/>
        </p:nvSpPr>
        <p:spPr>
          <a:xfrm rot="16012170">
            <a:off x="6432327" y="370219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39" name="TextBox 338">
            <a:extLst>
              <a:ext uri="{FF2B5EF4-FFF2-40B4-BE49-F238E27FC236}">
                <a16:creationId xmlns:a16="http://schemas.microsoft.com/office/drawing/2014/main" id="{DB83DB55-6FB9-3F24-A471-1398F6DDEFB1}"/>
              </a:ext>
            </a:extLst>
          </p:cNvPr>
          <p:cNvSpPr txBox="1"/>
          <p:nvPr/>
        </p:nvSpPr>
        <p:spPr>
          <a:xfrm rot="366196">
            <a:off x="4990824" y="421353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40" name="TextBox 339">
            <a:extLst>
              <a:ext uri="{FF2B5EF4-FFF2-40B4-BE49-F238E27FC236}">
                <a16:creationId xmlns:a16="http://schemas.microsoft.com/office/drawing/2014/main" id="{63FEE313-ECF6-F75E-7745-2D0C095CA670}"/>
              </a:ext>
            </a:extLst>
          </p:cNvPr>
          <p:cNvSpPr txBox="1"/>
          <p:nvPr/>
        </p:nvSpPr>
        <p:spPr>
          <a:xfrm rot="1058980">
            <a:off x="5585954" y="3954850"/>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cxnSp>
        <p:nvCxnSpPr>
          <p:cNvPr id="341" name="Straight Arrow Connector 340">
            <a:extLst>
              <a:ext uri="{FF2B5EF4-FFF2-40B4-BE49-F238E27FC236}">
                <a16:creationId xmlns:a16="http://schemas.microsoft.com/office/drawing/2014/main" id="{964274AF-2739-47FD-F7E0-575538E91AD7}"/>
              </a:ext>
            </a:extLst>
          </p:cNvPr>
          <p:cNvCxnSpPr>
            <a:cxnSpLocks/>
            <a:stCxn id="326" idx="2"/>
            <a:endCxn id="330" idx="7"/>
          </p:cNvCxnSpPr>
          <p:nvPr/>
        </p:nvCxnSpPr>
        <p:spPr>
          <a:xfrm flipH="1">
            <a:off x="2481591" y="3119438"/>
            <a:ext cx="999591" cy="4909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2" name="TextBox 341">
            <a:extLst>
              <a:ext uri="{FF2B5EF4-FFF2-40B4-BE49-F238E27FC236}">
                <a16:creationId xmlns:a16="http://schemas.microsoft.com/office/drawing/2014/main" id="{25B22271-7039-67F4-FCDC-21FB70BA471A}"/>
              </a:ext>
            </a:extLst>
          </p:cNvPr>
          <p:cNvSpPr txBox="1"/>
          <p:nvPr/>
        </p:nvSpPr>
        <p:spPr>
          <a:xfrm rot="19966385">
            <a:off x="2808049" y="3171605"/>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cxnSp>
        <p:nvCxnSpPr>
          <p:cNvPr id="2" name="Straight Arrow Connector 1">
            <a:extLst>
              <a:ext uri="{FF2B5EF4-FFF2-40B4-BE49-F238E27FC236}">
                <a16:creationId xmlns:a16="http://schemas.microsoft.com/office/drawing/2014/main" id="{09F4C12E-73B2-4573-F089-4F33DDDFCC04}"/>
              </a:ext>
            </a:extLst>
          </p:cNvPr>
          <p:cNvCxnSpPr>
            <a:cxnSpLocks/>
            <a:stCxn id="23" idx="4"/>
            <a:endCxn id="330" idx="0"/>
          </p:cNvCxnSpPr>
          <p:nvPr/>
        </p:nvCxnSpPr>
        <p:spPr>
          <a:xfrm>
            <a:off x="2317252" y="1914097"/>
            <a:ext cx="0" cy="1630835"/>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2BA2D64-6F96-6386-37DC-3DAA80DACB1F}"/>
              </a:ext>
            </a:extLst>
          </p:cNvPr>
          <p:cNvCxnSpPr>
            <a:cxnSpLocks/>
            <a:stCxn id="3" idx="3"/>
            <a:endCxn id="325" idx="1"/>
          </p:cNvCxnSpPr>
          <p:nvPr/>
        </p:nvCxnSpPr>
        <p:spPr>
          <a:xfrm>
            <a:off x="3554731" y="2310846"/>
            <a:ext cx="0" cy="1748794"/>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1936B29-404E-D23F-865C-4FA908A9AE55}"/>
              </a:ext>
            </a:extLst>
          </p:cNvPr>
          <p:cNvCxnSpPr>
            <a:cxnSpLocks/>
            <a:stCxn id="5" idx="5"/>
            <a:endCxn id="326" idx="7"/>
          </p:cNvCxnSpPr>
          <p:nvPr/>
        </p:nvCxnSpPr>
        <p:spPr>
          <a:xfrm>
            <a:off x="3877931" y="1206305"/>
            <a:ext cx="0" cy="1748794"/>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3E798E5-12D6-2699-9D05-C1B72B26AE94}"/>
              </a:ext>
            </a:extLst>
          </p:cNvPr>
          <p:cNvCxnSpPr>
            <a:cxnSpLocks/>
            <a:stCxn id="8" idx="4"/>
            <a:endCxn id="327" idx="0"/>
          </p:cNvCxnSpPr>
          <p:nvPr/>
        </p:nvCxnSpPr>
        <p:spPr>
          <a:xfrm>
            <a:off x="4772383" y="2020379"/>
            <a:ext cx="0" cy="1612652"/>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8BAD5DA-649F-6C07-7773-11D4C2F95084}"/>
              </a:ext>
            </a:extLst>
          </p:cNvPr>
          <p:cNvCxnSpPr>
            <a:cxnSpLocks/>
            <a:stCxn id="10" idx="5"/>
            <a:endCxn id="329" idx="7"/>
          </p:cNvCxnSpPr>
          <p:nvPr/>
        </p:nvCxnSpPr>
        <p:spPr>
          <a:xfrm>
            <a:off x="6834486" y="2634019"/>
            <a:ext cx="0" cy="1748794"/>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513D2A6-FF26-A5FD-1C3C-1D3791FEC6E1}"/>
              </a:ext>
            </a:extLst>
          </p:cNvPr>
          <p:cNvCxnSpPr>
            <a:cxnSpLocks/>
            <a:stCxn id="9" idx="3"/>
            <a:endCxn id="328" idx="1"/>
          </p:cNvCxnSpPr>
          <p:nvPr/>
        </p:nvCxnSpPr>
        <p:spPr>
          <a:xfrm>
            <a:off x="6437737" y="1196268"/>
            <a:ext cx="0" cy="1748794"/>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59103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cxnSp>
        <p:nvCxnSpPr>
          <p:cNvPr id="46" name="Straight Arrow Connector 45">
            <a:extLst>
              <a:ext uri="{FF2B5EF4-FFF2-40B4-BE49-F238E27FC236}">
                <a16:creationId xmlns:a16="http://schemas.microsoft.com/office/drawing/2014/main" id="{A61ED19B-AF50-584E-DD6C-6B617E3A43B1}"/>
              </a:ext>
            </a:extLst>
          </p:cNvPr>
          <p:cNvCxnSpPr>
            <a:cxnSpLocks/>
            <a:stCxn id="9" idx="4"/>
            <a:endCxn id="10" idx="0"/>
          </p:cNvCxnSpPr>
          <p:nvPr/>
        </p:nvCxnSpPr>
        <p:spPr>
          <a:xfrm>
            <a:off x="6602076" y="1264339"/>
            <a:ext cx="68071" cy="9729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48067AE-3E9F-0F47-FEF8-2DD18241E0A6}"/>
              </a:ext>
            </a:extLst>
          </p:cNvPr>
          <p:cNvCxnSpPr>
            <a:cxnSpLocks/>
            <a:stCxn id="5" idx="5"/>
            <a:endCxn id="8" idx="1"/>
          </p:cNvCxnSpPr>
          <p:nvPr/>
        </p:nvCxnSpPr>
        <p:spPr>
          <a:xfrm>
            <a:off x="3877931" y="1206305"/>
            <a:ext cx="730113" cy="4173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D3F1589-3B13-E043-9658-367D09CD822A}"/>
              </a:ext>
            </a:extLst>
          </p:cNvPr>
          <p:cNvCxnSpPr>
            <a:cxnSpLocks/>
            <a:stCxn id="5" idx="6"/>
            <a:endCxn id="9" idx="2"/>
          </p:cNvCxnSpPr>
          <p:nvPr/>
        </p:nvCxnSpPr>
        <p:spPr>
          <a:xfrm flipV="1">
            <a:off x="3946002" y="1031929"/>
            <a:ext cx="2423664" cy="10037"/>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FF32D95-5B1F-919E-674C-3CA06C5B3363}"/>
              </a:ext>
            </a:extLst>
          </p:cNvPr>
          <p:cNvCxnSpPr>
            <a:cxnSpLocks/>
            <a:stCxn id="5" idx="4"/>
            <a:endCxn id="3" idx="0"/>
          </p:cNvCxnSpPr>
          <p:nvPr/>
        </p:nvCxnSpPr>
        <p:spPr>
          <a:xfrm>
            <a:off x="3713592" y="1274376"/>
            <a:ext cx="5478" cy="6397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7D083E1-FE6A-3F78-5F7F-FB175D278536}"/>
              </a:ext>
            </a:extLst>
          </p:cNvPr>
          <p:cNvCxnSpPr>
            <a:cxnSpLocks/>
            <a:stCxn id="3" idx="6"/>
            <a:endCxn id="10" idx="2"/>
          </p:cNvCxnSpPr>
          <p:nvPr/>
        </p:nvCxnSpPr>
        <p:spPr>
          <a:xfrm>
            <a:off x="3951480" y="2146507"/>
            <a:ext cx="2486257" cy="3231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3EA90D3-E88C-3BCF-42E4-5B878E2972D5}"/>
              </a:ext>
            </a:extLst>
          </p:cNvPr>
          <p:cNvCxnSpPr>
            <a:cxnSpLocks/>
            <a:stCxn id="23" idx="5"/>
            <a:endCxn id="3" idx="2"/>
          </p:cNvCxnSpPr>
          <p:nvPr/>
        </p:nvCxnSpPr>
        <p:spPr>
          <a:xfrm>
            <a:off x="2481591" y="1848689"/>
            <a:ext cx="1005069" cy="2978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41</a:t>
            </a:fld>
            <a:endParaRPr/>
          </a:p>
        </p:txBody>
      </p:sp>
      <p:sp>
        <p:nvSpPr>
          <p:cNvPr id="3" name="Oval 2">
            <a:extLst>
              <a:ext uri="{FF2B5EF4-FFF2-40B4-BE49-F238E27FC236}">
                <a16:creationId xmlns:a16="http://schemas.microsoft.com/office/drawing/2014/main" id="{DB5D7484-B319-EEAE-587B-18A457B70077}"/>
              </a:ext>
            </a:extLst>
          </p:cNvPr>
          <p:cNvSpPr/>
          <p:nvPr/>
        </p:nvSpPr>
        <p:spPr>
          <a:xfrm>
            <a:off x="3486660" y="1914097"/>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6</a:t>
            </a:r>
          </a:p>
        </p:txBody>
      </p:sp>
      <p:sp>
        <p:nvSpPr>
          <p:cNvPr id="5" name="Oval 4">
            <a:extLst>
              <a:ext uri="{FF2B5EF4-FFF2-40B4-BE49-F238E27FC236}">
                <a16:creationId xmlns:a16="http://schemas.microsoft.com/office/drawing/2014/main" id="{BF61B93B-B245-746C-6BC8-B4BF5AD9080A}"/>
              </a:ext>
            </a:extLst>
          </p:cNvPr>
          <p:cNvSpPr/>
          <p:nvPr/>
        </p:nvSpPr>
        <p:spPr>
          <a:xfrm>
            <a:off x="3481182" y="809556"/>
            <a:ext cx="464820" cy="464820"/>
          </a:xfrm>
          <a:prstGeom prst="ellipse">
            <a:avLst/>
          </a:prstGeom>
          <a:solidFill>
            <a:srgbClr val="FF922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8" name="Oval 7">
            <a:extLst>
              <a:ext uri="{FF2B5EF4-FFF2-40B4-BE49-F238E27FC236}">
                <a16:creationId xmlns:a16="http://schemas.microsoft.com/office/drawing/2014/main" id="{349A42B6-E122-B91E-72ED-B3765229CA69}"/>
              </a:ext>
            </a:extLst>
          </p:cNvPr>
          <p:cNvSpPr/>
          <p:nvPr/>
        </p:nvSpPr>
        <p:spPr>
          <a:xfrm>
            <a:off x="4539973" y="1555559"/>
            <a:ext cx="464820" cy="464820"/>
          </a:xfrm>
          <a:prstGeom prst="ellipse">
            <a:avLst/>
          </a:prstGeom>
          <a:solidFill>
            <a:schemeClr val="accent3"/>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Montserrat SemiBold" panose="00000700000000000000" pitchFamily="2" charset="0"/>
              </a:rPr>
              <a:t>5</a:t>
            </a:r>
          </a:p>
        </p:txBody>
      </p:sp>
      <p:sp>
        <p:nvSpPr>
          <p:cNvPr id="23" name="Oval 22">
            <a:extLst>
              <a:ext uri="{FF2B5EF4-FFF2-40B4-BE49-F238E27FC236}">
                <a16:creationId xmlns:a16="http://schemas.microsoft.com/office/drawing/2014/main" id="{C0EFDB6C-90D5-E3C3-C7C8-AA508398BDAB}"/>
              </a:ext>
            </a:extLst>
          </p:cNvPr>
          <p:cNvSpPr/>
          <p:nvPr/>
        </p:nvSpPr>
        <p:spPr>
          <a:xfrm>
            <a:off x="2084842" y="1467460"/>
            <a:ext cx="464820" cy="446637"/>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sp>
        <p:nvSpPr>
          <p:cNvPr id="371" name="TextBox 370">
            <a:extLst>
              <a:ext uri="{FF2B5EF4-FFF2-40B4-BE49-F238E27FC236}">
                <a16:creationId xmlns:a16="http://schemas.microsoft.com/office/drawing/2014/main" id="{865579D4-EA63-F003-98AA-3B70C59C80C3}"/>
              </a:ext>
            </a:extLst>
          </p:cNvPr>
          <p:cNvSpPr txBox="1"/>
          <p:nvPr/>
        </p:nvSpPr>
        <p:spPr>
          <a:xfrm rot="1130359">
            <a:off x="2710469" y="1807541"/>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72" name="TextBox 371">
            <a:extLst>
              <a:ext uri="{FF2B5EF4-FFF2-40B4-BE49-F238E27FC236}">
                <a16:creationId xmlns:a16="http://schemas.microsoft.com/office/drawing/2014/main" id="{5F3593C7-3C35-1D39-9719-6BF1E133BDEF}"/>
              </a:ext>
            </a:extLst>
          </p:cNvPr>
          <p:cNvSpPr txBox="1"/>
          <p:nvPr/>
        </p:nvSpPr>
        <p:spPr>
          <a:xfrm rot="5400000">
            <a:off x="3518994" y="138231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6</a:t>
            </a:r>
          </a:p>
        </p:txBody>
      </p:sp>
      <p:sp>
        <p:nvSpPr>
          <p:cNvPr id="373" name="TextBox 372">
            <a:extLst>
              <a:ext uri="{FF2B5EF4-FFF2-40B4-BE49-F238E27FC236}">
                <a16:creationId xmlns:a16="http://schemas.microsoft.com/office/drawing/2014/main" id="{86D5A891-024F-10D9-3DF4-BC4258ADD378}"/>
              </a:ext>
            </a:extLst>
          </p:cNvPr>
          <p:cNvSpPr txBox="1"/>
          <p:nvPr/>
        </p:nvSpPr>
        <p:spPr>
          <a:xfrm rot="2040051">
            <a:off x="3983217" y="1198201"/>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76" name="TextBox 375">
            <a:extLst>
              <a:ext uri="{FF2B5EF4-FFF2-40B4-BE49-F238E27FC236}">
                <a16:creationId xmlns:a16="http://schemas.microsoft.com/office/drawing/2014/main" id="{931DE256-DA9B-9E3E-E78D-9B13B7B55202}"/>
              </a:ext>
            </a:extLst>
          </p:cNvPr>
          <p:cNvSpPr txBox="1"/>
          <p:nvPr/>
        </p:nvSpPr>
        <p:spPr>
          <a:xfrm rot="16012170">
            <a:off x="6432326" y="151793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74" name="TextBox 373">
            <a:extLst>
              <a:ext uri="{FF2B5EF4-FFF2-40B4-BE49-F238E27FC236}">
                <a16:creationId xmlns:a16="http://schemas.microsoft.com/office/drawing/2014/main" id="{18092533-4D0A-1ED7-C2FC-C692C50714AA}"/>
              </a:ext>
            </a:extLst>
          </p:cNvPr>
          <p:cNvSpPr txBox="1"/>
          <p:nvPr/>
        </p:nvSpPr>
        <p:spPr>
          <a:xfrm>
            <a:off x="4884699" y="856159"/>
            <a:ext cx="407570" cy="338554"/>
          </a:xfrm>
          <a:prstGeom prst="rect">
            <a:avLst/>
          </a:prstGeom>
          <a:solidFill>
            <a:schemeClr val="accent3"/>
          </a:solidFill>
          <a:ln>
            <a:solidFill>
              <a:schemeClr val="accent3"/>
            </a:solidFill>
          </a:ln>
        </p:spPr>
        <p:txBody>
          <a:bodyPr wrap="square" rtlCol="0">
            <a:spAutoFit/>
          </a:bodyPr>
          <a:lstStyle/>
          <a:p>
            <a:pPr algn="ctr"/>
            <a:r>
              <a:rPr lang="en-SG" sz="1600" dirty="0">
                <a:solidFill>
                  <a:schemeClr val="tx1"/>
                </a:solidFill>
                <a:latin typeface="Montserrat SemiBold" panose="00000700000000000000" pitchFamily="2" charset="0"/>
              </a:rPr>
              <a:t>1</a:t>
            </a:r>
          </a:p>
        </p:txBody>
      </p:sp>
      <p:sp>
        <p:nvSpPr>
          <p:cNvPr id="377" name="TextBox 376">
            <a:extLst>
              <a:ext uri="{FF2B5EF4-FFF2-40B4-BE49-F238E27FC236}">
                <a16:creationId xmlns:a16="http://schemas.microsoft.com/office/drawing/2014/main" id="{667B95A4-D894-1A28-C280-3344E54144BD}"/>
              </a:ext>
            </a:extLst>
          </p:cNvPr>
          <p:cNvSpPr txBox="1"/>
          <p:nvPr/>
        </p:nvSpPr>
        <p:spPr>
          <a:xfrm rot="366196">
            <a:off x="4837732" y="2110418"/>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15" name="TextBox 14">
            <a:extLst>
              <a:ext uri="{FF2B5EF4-FFF2-40B4-BE49-F238E27FC236}">
                <a16:creationId xmlns:a16="http://schemas.microsoft.com/office/drawing/2014/main" id="{904919EC-9B87-4BB2-5C13-9021052ED744}"/>
              </a:ext>
            </a:extLst>
          </p:cNvPr>
          <p:cNvSpPr txBox="1"/>
          <p:nvPr/>
        </p:nvSpPr>
        <p:spPr>
          <a:xfrm>
            <a:off x="433110" y="331386"/>
            <a:ext cx="3106941" cy="369332"/>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Return the longest path</a:t>
            </a:r>
          </a:p>
        </p:txBody>
      </p:sp>
      <p:cxnSp>
        <p:nvCxnSpPr>
          <p:cNvPr id="17" name="Straight Arrow Connector 16">
            <a:extLst>
              <a:ext uri="{FF2B5EF4-FFF2-40B4-BE49-F238E27FC236}">
                <a16:creationId xmlns:a16="http://schemas.microsoft.com/office/drawing/2014/main" id="{CC34166E-2482-2C43-B4D3-C0F1B717801C}"/>
              </a:ext>
            </a:extLst>
          </p:cNvPr>
          <p:cNvCxnSpPr>
            <a:cxnSpLocks/>
            <a:stCxn id="23" idx="7"/>
            <a:endCxn id="5" idx="2"/>
          </p:cNvCxnSpPr>
          <p:nvPr/>
        </p:nvCxnSpPr>
        <p:spPr>
          <a:xfrm flipV="1">
            <a:off x="2481591" y="1041966"/>
            <a:ext cx="999591" cy="4909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0" name="TextBox 369">
            <a:extLst>
              <a:ext uri="{FF2B5EF4-FFF2-40B4-BE49-F238E27FC236}">
                <a16:creationId xmlns:a16="http://schemas.microsoft.com/office/drawing/2014/main" id="{4E3D51C5-0226-84BC-1123-5F9A0554C5ED}"/>
              </a:ext>
            </a:extLst>
          </p:cNvPr>
          <p:cNvSpPr txBox="1"/>
          <p:nvPr/>
        </p:nvSpPr>
        <p:spPr>
          <a:xfrm rot="19966385">
            <a:off x="2751289" y="113360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cxnSp>
        <p:nvCxnSpPr>
          <p:cNvPr id="61" name="Straight Arrow Connector 60">
            <a:extLst>
              <a:ext uri="{FF2B5EF4-FFF2-40B4-BE49-F238E27FC236}">
                <a16:creationId xmlns:a16="http://schemas.microsoft.com/office/drawing/2014/main" id="{5FD43B5C-9235-8EBC-7AC9-B2A0C941511F}"/>
              </a:ext>
            </a:extLst>
          </p:cNvPr>
          <p:cNvCxnSpPr>
            <a:cxnSpLocks/>
            <a:stCxn id="329" idx="1"/>
            <a:endCxn id="327" idx="6"/>
          </p:cNvCxnSpPr>
          <p:nvPr/>
        </p:nvCxnSpPr>
        <p:spPr>
          <a:xfrm flipH="1" flipV="1">
            <a:off x="5004793" y="3865441"/>
            <a:ext cx="1501015" cy="5173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F653FCA-EED9-95F7-DA13-544DA25AD61E}"/>
              </a:ext>
            </a:extLst>
          </p:cNvPr>
          <p:cNvCxnSpPr>
            <a:cxnSpLocks/>
            <a:stCxn id="329" idx="0"/>
            <a:endCxn id="328" idx="4"/>
          </p:cNvCxnSpPr>
          <p:nvPr/>
        </p:nvCxnSpPr>
        <p:spPr>
          <a:xfrm flipH="1" flipV="1">
            <a:off x="6602076" y="3341811"/>
            <a:ext cx="68071" cy="9729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6E8D1FC-7A12-E6E4-CC9D-AE2FE38831DE}"/>
              </a:ext>
            </a:extLst>
          </p:cNvPr>
          <p:cNvCxnSpPr>
            <a:cxnSpLocks/>
            <a:stCxn id="327" idx="7"/>
            <a:endCxn id="328" idx="3"/>
          </p:cNvCxnSpPr>
          <p:nvPr/>
        </p:nvCxnSpPr>
        <p:spPr>
          <a:xfrm flipV="1">
            <a:off x="4936722" y="3273740"/>
            <a:ext cx="1501015" cy="4273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EA5C7CAC-3EC4-F4E9-2F2C-1141EA451114}"/>
              </a:ext>
            </a:extLst>
          </p:cNvPr>
          <p:cNvCxnSpPr>
            <a:cxnSpLocks/>
            <a:stCxn id="328" idx="2"/>
            <a:endCxn id="326" idx="6"/>
          </p:cNvCxnSpPr>
          <p:nvPr/>
        </p:nvCxnSpPr>
        <p:spPr>
          <a:xfrm flipH="1">
            <a:off x="3946002" y="3109401"/>
            <a:ext cx="2423664" cy="100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605B34CB-1538-28FA-0822-272E6A6FB818}"/>
              </a:ext>
            </a:extLst>
          </p:cNvPr>
          <p:cNvCxnSpPr>
            <a:cxnSpLocks/>
            <a:stCxn id="327" idx="1"/>
            <a:endCxn id="326" idx="5"/>
          </p:cNvCxnSpPr>
          <p:nvPr/>
        </p:nvCxnSpPr>
        <p:spPr>
          <a:xfrm flipH="1" flipV="1">
            <a:off x="3877931" y="3283777"/>
            <a:ext cx="730113" cy="4173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2E4D9154-464B-3967-F67A-CE14FF9B90FA}"/>
              </a:ext>
            </a:extLst>
          </p:cNvPr>
          <p:cNvCxnSpPr>
            <a:cxnSpLocks/>
            <a:stCxn id="325" idx="0"/>
            <a:endCxn id="326" idx="4"/>
          </p:cNvCxnSpPr>
          <p:nvPr/>
        </p:nvCxnSpPr>
        <p:spPr>
          <a:xfrm flipH="1" flipV="1">
            <a:off x="3713592" y="3351848"/>
            <a:ext cx="5478" cy="6397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4FC52F5B-0E22-EB91-8362-7DB8A4085BD1}"/>
              </a:ext>
            </a:extLst>
          </p:cNvPr>
          <p:cNvCxnSpPr>
            <a:cxnSpLocks/>
            <a:stCxn id="325" idx="2"/>
            <a:endCxn id="330" idx="5"/>
          </p:cNvCxnSpPr>
          <p:nvPr/>
        </p:nvCxnSpPr>
        <p:spPr>
          <a:xfrm flipH="1" flipV="1">
            <a:off x="2481591" y="3926161"/>
            <a:ext cx="1005069" cy="2978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B22DC953-02F5-5310-0A9B-724874CBF377}"/>
              </a:ext>
            </a:extLst>
          </p:cNvPr>
          <p:cNvCxnSpPr>
            <a:cxnSpLocks/>
            <a:stCxn id="329" idx="2"/>
            <a:endCxn id="325" idx="6"/>
          </p:cNvCxnSpPr>
          <p:nvPr/>
        </p:nvCxnSpPr>
        <p:spPr>
          <a:xfrm flipH="1" flipV="1">
            <a:off x="3951480" y="4223979"/>
            <a:ext cx="2486257" cy="32317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25" name="Oval 324">
            <a:extLst>
              <a:ext uri="{FF2B5EF4-FFF2-40B4-BE49-F238E27FC236}">
                <a16:creationId xmlns:a16="http://schemas.microsoft.com/office/drawing/2014/main" id="{2917EB78-FD21-71B2-0BD1-E781AB40FA97}"/>
              </a:ext>
            </a:extLst>
          </p:cNvPr>
          <p:cNvSpPr/>
          <p:nvPr/>
        </p:nvSpPr>
        <p:spPr>
          <a:xfrm>
            <a:off x="3486660" y="3991569"/>
            <a:ext cx="464820" cy="464820"/>
          </a:xfrm>
          <a:prstGeom prst="ellipse">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6</a:t>
            </a:r>
          </a:p>
        </p:txBody>
      </p:sp>
      <p:sp>
        <p:nvSpPr>
          <p:cNvPr id="326" name="Oval 325">
            <a:extLst>
              <a:ext uri="{FF2B5EF4-FFF2-40B4-BE49-F238E27FC236}">
                <a16:creationId xmlns:a16="http://schemas.microsoft.com/office/drawing/2014/main" id="{0C941C99-9013-A377-6D96-34B37E99374D}"/>
              </a:ext>
            </a:extLst>
          </p:cNvPr>
          <p:cNvSpPr/>
          <p:nvPr/>
        </p:nvSpPr>
        <p:spPr>
          <a:xfrm>
            <a:off x="3481182" y="2887028"/>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327" name="Oval 326">
            <a:extLst>
              <a:ext uri="{FF2B5EF4-FFF2-40B4-BE49-F238E27FC236}">
                <a16:creationId xmlns:a16="http://schemas.microsoft.com/office/drawing/2014/main" id="{83AE5504-19F5-D192-1B40-C916CFCD3C9A}"/>
              </a:ext>
            </a:extLst>
          </p:cNvPr>
          <p:cNvSpPr/>
          <p:nvPr/>
        </p:nvSpPr>
        <p:spPr>
          <a:xfrm>
            <a:off x="4539973" y="3633031"/>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5</a:t>
            </a:r>
          </a:p>
        </p:txBody>
      </p:sp>
      <p:sp>
        <p:nvSpPr>
          <p:cNvPr id="328" name="Oval 327">
            <a:extLst>
              <a:ext uri="{FF2B5EF4-FFF2-40B4-BE49-F238E27FC236}">
                <a16:creationId xmlns:a16="http://schemas.microsoft.com/office/drawing/2014/main" id="{C2661032-0459-AAB1-A639-90B0C48DFC9E}"/>
              </a:ext>
            </a:extLst>
          </p:cNvPr>
          <p:cNvSpPr/>
          <p:nvPr/>
        </p:nvSpPr>
        <p:spPr>
          <a:xfrm>
            <a:off x="6369666" y="2876991"/>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sp>
        <p:nvSpPr>
          <p:cNvPr id="330" name="Oval 329">
            <a:extLst>
              <a:ext uri="{FF2B5EF4-FFF2-40B4-BE49-F238E27FC236}">
                <a16:creationId xmlns:a16="http://schemas.microsoft.com/office/drawing/2014/main" id="{DCB34D22-D422-7786-2B6B-FD04CEA80D64}"/>
              </a:ext>
            </a:extLst>
          </p:cNvPr>
          <p:cNvSpPr/>
          <p:nvPr/>
        </p:nvSpPr>
        <p:spPr>
          <a:xfrm>
            <a:off x="2084842" y="3544932"/>
            <a:ext cx="464820" cy="446637"/>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sp>
        <p:nvSpPr>
          <p:cNvPr id="329" name="Oval 328">
            <a:extLst>
              <a:ext uri="{FF2B5EF4-FFF2-40B4-BE49-F238E27FC236}">
                <a16:creationId xmlns:a16="http://schemas.microsoft.com/office/drawing/2014/main" id="{96E7C335-EA4D-D31E-78FE-69516120795C}"/>
              </a:ext>
            </a:extLst>
          </p:cNvPr>
          <p:cNvSpPr/>
          <p:nvPr/>
        </p:nvSpPr>
        <p:spPr>
          <a:xfrm>
            <a:off x="6437737" y="4314742"/>
            <a:ext cx="464820" cy="464820"/>
          </a:xfrm>
          <a:prstGeom prst="ellipse">
            <a:avLst/>
          </a:prstGeom>
          <a:solidFill>
            <a:schemeClr val="accent3"/>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Montserrat SemiBold" panose="00000700000000000000" pitchFamily="2" charset="0"/>
              </a:rPr>
              <a:t>7</a:t>
            </a:r>
          </a:p>
        </p:txBody>
      </p:sp>
      <p:sp>
        <p:nvSpPr>
          <p:cNvPr id="332" name="TextBox 331">
            <a:extLst>
              <a:ext uri="{FF2B5EF4-FFF2-40B4-BE49-F238E27FC236}">
                <a16:creationId xmlns:a16="http://schemas.microsoft.com/office/drawing/2014/main" id="{D19B0C39-EA16-9167-31AD-D76947D2DDEE}"/>
              </a:ext>
            </a:extLst>
          </p:cNvPr>
          <p:cNvSpPr txBox="1"/>
          <p:nvPr/>
        </p:nvSpPr>
        <p:spPr>
          <a:xfrm rot="1008506">
            <a:off x="2822316" y="390275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33" name="TextBox 332">
            <a:extLst>
              <a:ext uri="{FF2B5EF4-FFF2-40B4-BE49-F238E27FC236}">
                <a16:creationId xmlns:a16="http://schemas.microsoft.com/office/drawing/2014/main" id="{11FD08C8-73A2-6857-8DD1-6E611B284F1F}"/>
              </a:ext>
            </a:extLst>
          </p:cNvPr>
          <p:cNvSpPr txBox="1"/>
          <p:nvPr/>
        </p:nvSpPr>
        <p:spPr>
          <a:xfrm rot="5400000">
            <a:off x="3524324" y="354994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6</a:t>
            </a:r>
          </a:p>
        </p:txBody>
      </p:sp>
      <p:sp>
        <p:nvSpPr>
          <p:cNvPr id="334" name="TextBox 333">
            <a:extLst>
              <a:ext uri="{FF2B5EF4-FFF2-40B4-BE49-F238E27FC236}">
                <a16:creationId xmlns:a16="http://schemas.microsoft.com/office/drawing/2014/main" id="{C4B43286-6137-5A62-E9B0-CCA52672F88C}"/>
              </a:ext>
            </a:extLst>
          </p:cNvPr>
          <p:cNvSpPr txBox="1"/>
          <p:nvPr/>
        </p:nvSpPr>
        <p:spPr>
          <a:xfrm rot="1850276">
            <a:off x="4075873" y="334007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35" name="TextBox 334">
            <a:extLst>
              <a:ext uri="{FF2B5EF4-FFF2-40B4-BE49-F238E27FC236}">
                <a16:creationId xmlns:a16="http://schemas.microsoft.com/office/drawing/2014/main" id="{56E1BD8D-2972-AE72-33D2-5F78299EE2A2}"/>
              </a:ext>
            </a:extLst>
          </p:cNvPr>
          <p:cNvSpPr txBox="1"/>
          <p:nvPr/>
        </p:nvSpPr>
        <p:spPr>
          <a:xfrm>
            <a:off x="4990823" y="2934500"/>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36" name="TextBox 335">
            <a:extLst>
              <a:ext uri="{FF2B5EF4-FFF2-40B4-BE49-F238E27FC236}">
                <a16:creationId xmlns:a16="http://schemas.microsoft.com/office/drawing/2014/main" id="{81E0F2C2-E5AC-B621-50CE-69FCC4E86557}"/>
              </a:ext>
            </a:extLst>
          </p:cNvPr>
          <p:cNvSpPr txBox="1"/>
          <p:nvPr/>
        </p:nvSpPr>
        <p:spPr>
          <a:xfrm rot="20642321">
            <a:off x="5448756" y="3323162"/>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4</a:t>
            </a:r>
          </a:p>
        </p:txBody>
      </p:sp>
      <p:sp>
        <p:nvSpPr>
          <p:cNvPr id="337" name="TextBox 336">
            <a:extLst>
              <a:ext uri="{FF2B5EF4-FFF2-40B4-BE49-F238E27FC236}">
                <a16:creationId xmlns:a16="http://schemas.microsoft.com/office/drawing/2014/main" id="{018E0467-A471-F92C-9646-A5476FED327B}"/>
              </a:ext>
            </a:extLst>
          </p:cNvPr>
          <p:cNvSpPr txBox="1"/>
          <p:nvPr/>
        </p:nvSpPr>
        <p:spPr>
          <a:xfrm rot="16012170">
            <a:off x="6432327" y="370219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40" name="TextBox 339">
            <a:extLst>
              <a:ext uri="{FF2B5EF4-FFF2-40B4-BE49-F238E27FC236}">
                <a16:creationId xmlns:a16="http://schemas.microsoft.com/office/drawing/2014/main" id="{63FEE313-ECF6-F75E-7745-2D0C095CA670}"/>
              </a:ext>
            </a:extLst>
          </p:cNvPr>
          <p:cNvSpPr txBox="1"/>
          <p:nvPr/>
        </p:nvSpPr>
        <p:spPr>
          <a:xfrm rot="1058980">
            <a:off x="5585954" y="3954850"/>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sp>
        <p:nvSpPr>
          <p:cNvPr id="339" name="TextBox 338">
            <a:extLst>
              <a:ext uri="{FF2B5EF4-FFF2-40B4-BE49-F238E27FC236}">
                <a16:creationId xmlns:a16="http://schemas.microsoft.com/office/drawing/2014/main" id="{DB83DB55-6FB9-3F24-A471-1398F6DDEFB1}"/>
              </a:ext>
            </a:extLst>
          </p:cNvPr>
          <p:cNvSpPr txBox="1"/>
          <p:nvPr/>
        </p:nvSpPr>
        <p:spPr>
          <a:xfrm rot="366196">
            <a:off x="4990824" y="4213536"/>
            <a:ext cx="407570" cy="338554"/>
          </a:xfrm>
          <a:prstGeom prst="rect">
            <a:avLst/>
          </a:prstGeom>
          <a:solidFill>
            <a:schemeClr val="accent3"/>
          </a:solidFill>
          <a:ln>
            <a:solidFill>
              <a:schemeClr val="accent3"/>
            </a:solidFill>
          </a:ln>
        </p:spPr>
        <p:txBody>
          <a:bodyPr wrap="square" rtlCol="0">
            <a:spAutoFit/>
          </a:bodyPr>
          <a:lstStyle/>
          <a:p>
            <a:pPr algn="ctr"/>
            <a:r>
              <a:rPr lang="en-SG" sz="1600" dirty="0">
                <a:solidFill>
                  <a:schemeClr val="tx1"/>
                </a:solidFill>
                <a:latin typeface="Montserrat SemiBold" panose="00000700000000000000" pitchFamily="2" charset="0"/>
              </a:rPr>
              <a:t>1</a:t>
            </a:r>
          </a:p>
        </p:txBody>
      </p:sp>
      <p:cxnSp>
        <p:nvCxnSpPr>
          <p:cNvPr id="341" name="Straight Arrow Connector 340">
            <a:extLst>
              <a:ext uri="{FF2B5EF4-FFF2-40B4-BE49-F238E27FC236}">
                <a16:creationId xmlns:a16="http://schemas.microsoft.com/office/drawing/2014/main" id="{964274AF-2739-47FD-F7E0-575538E91AD7}"/>
              </a:ext>
            </a:extLst>
          </p:cNvPr>
          <p:cNvCxnSpPr>
            <a:cxnSpLocks/>
            <a:stCxn id="326" idx="2"/>
            <a:endCxn id="330" idx="7"/>
          </p:cNvCxnSpPr>
          <p:nvPr/>
        </p:nvCxnSpPr>
        <p:spPr>
          <a:xfrm flipH="1">
            <a:off x="2481591" y="3119438"/>
            <a:ext cx="999591" cy="4909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2" name="TextBox 341">
            <a:extLst>
              <a:ext uri="{FF2B5EF4-FFF2-40B4-BE49-F238E27FC236}">
                <a16:creationId xmlns:a16="http://schemas.microsoft.com/office/drawing/2014/main" id="{25B22271-7039-67F4-FCDC-21FB70BA471A}"/>
              </a:ext>
            </a:extLst>
          </p:cNvPr>
          <p:cNvSpPr txBox="1"/>
          <p:nvPr/>
        </p:nvSpPr>
        <p:spPr>
          <a:xfrm rot="19966385">
            <a:off x="2808049" y="3171605"/>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cxnSp>
        <p:nvCxnSpPr>
          <p:cNvPr id="2" name="Straight Arrow Connector 1">
            <a:extLst>
              <a:ext uri="{FF2B5EF4-FFF2-40B4-BE49-F238E27FC236}">
                <a16:creationId xmlns:a16="http://schemas.microsoft.com/office/drawing/2014/main" id="{09F4C12E-73B2-4573-F089-4F33DDDFCC04}"/>
              </a:ext>
            </a:extLst>
          </p:cNvPr>
          <p:cNvCxnSpPr>
            <a:cxnSpLocks/>
            <a:stCxn id="23" idx="4"/>
            <a:endCxn id="330" idx="0"/>
          </p:cNvCxnSpPr>
          <p:nvPr/>
        </p:nvCxnSpPr>
        <p:spPr>
          <a:xfrm>
            <a:off x="2317252" y="1914097"/>
            <a:ext cx="0" cy="1630835"/>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2BA2D64-6F96-6386-37DC-3DAA80DACB1F}"/>
              </a:ext>
            </a:extLst>
          </p:cNvPr>
          <p:cNvCxnSpPr>
            <a:cxnSpLocks/>
            <a:stCxn id="3" idx="3"/>
            <a:endCxn id="325" idx="1"/>
          </p:cNvCxnSpPr>
          <p:nvPr/>
        </p:nvCxnSpPr>
        <p:spPr>
          <a:xfrm>
            <a:off x="3554731" y="2310846"/>
            <a:ext cx="0" cy="1748794"/>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1936B29-404E-D23F-865C-4FA908A9AE55}"/>
              </a:ext>
            </a:extLst>
          </p:cNvPr>
          <p:cNvCxnSpPr>
            <a:cxnSpLocks/>
            <a:stCxn id="5" idx="5"/>
            <a:endCxn id="326" idx="7"/>
          </p:cNvCxnSpPr>
          <p:nvPr/>
        </p:nvCxnSpPr>
        <p:spPr>
          <a:xfrm>
            <a:off x="3877931" y="1206305"/>
            <a:ext cx="0" cy="1748794"/>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3E798E5-12D6-2699-9D05-C1B72B26AE94}"/>
              </a:ext>
            </a:extLst>
          </p:cNvPr>
          <p:cNvCxnSpPr>
            <a:cxnSpLocks/>
            <a:stCxn id="8" idx="4"/>
            <a:endCxn id="327" idx="0"/>
          </p:cNvCxnSpPr>
          <p:nvPr/>
        </p:nvCxnSpPr>
        <p:spPr>
          <a:xfrm>
            <a:off x="4772383" y="2020379"/>
            <a:ext cx="0" cy="1612652"/>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513D2A6-FF26-A5FD-1C3C-1D3791FEC6E1}"/>
              </a:ext>
            </a:extLst>
          </p:cNvPr>
          <p:cNvCxnSpPr>
            <a:cxnSpLocks/>
            <a:stCxn id="9" idx="3"/>
            <a:endCxn id="328" idx="1"/>
          </p:cNvCxnSpPr>
          <p:nvPr/>
        </p:nvCxnSpPr>
        <p:spPr>
          <a:xfrm>
            <a:off x="6437737" y="1196268"/>
            <a:ext cx="0" cy="1748794"/>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8BAD5DA-649F-6C07-7773-11D4C2F95084}"/>
              </a:ext>
            </a:extLst>
          </p:cNvPr>
          <p:cNvCxnSpPr>
            <a:cxnSpLocks/>
            <a:stCxn id="10" idx="5"/>
            <a:endCxn id="329" idx="7"/>
          </p:cNvCxnSpPr>
          <p:nvPr/>
        </p:nvCxnSpPr>
        <p:spPr>
          <a:xfrm>
            <a:off x="6834486" y="2634019"/>
            <a:ext cx="0" cy="174879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DF5CB9C-0EBD-4892-C3DA-90BB0DD85D57}"/>
              </a:ext>
            </a:extLst>
          </p:cNvPr>
          <p:cNvCxnSpPr>
            <a:cxnSpLocks/>
            <a:stCxn id="8" idx="6"/>
            <a:endCxn id="10" idx="1"/>
          </p:cNvCxnSpPr>
          <p:nvPr/>
        </p:nvCxnSpPr>
        <p:spPr>
          <a:xfrm>
            <a:off x="5004793" y="1787969"/>
            <a:ext cx="1501015" cy="51737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36BCD50-CCDF-0F52-5288-3DEE2D9A1695}"/>
              </a:ext>
            </a:extLst>
          </p:cNvPr>
          <p:cNvCxnSpPr>
            <a:cxnSpLocks/>
            <a:stCxn id="9" idx="3"/>
            <a:endCxn id="8" idx="7"/>
          </p:cNvCxnSpPr>
          <p:nvPr/>
        </p:nvCxnSpPr>
        <p:spPr>
          <a:xfrm flipH="1">
            <a:off x="4936722" y="1196268"/>
            <a:ext cx="1501015" cy="42736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75" name="TextBox 374">
            <a:extLst>
              <a:ext uri="{FF2B5EF4-FFF2-40B4-BE49-F238E27FC236}">
                <a16:creationId xmlns:a16="http://schemas.microsoft.com/office/drawing/2014/main" id="{F0008ACD-9662-16E2-3023-F9284996AB42}"/>
              </a:ext>
            </a:extLst>
          </p:cNvPr>
          <p:cNvSpPr txBox="1"/>
          <p:nvPr/>
        </p:nvSpPr>
        <p:spPr>
          <a:xfrm rot="20642321">
            <a:off x="5551515" y="1231226"/>
            <a:ext cx="407570" cy="338554"/>
          </a:xfrm>
          <a:prstGeom prst="rect">
            <a:avLst/>
          </a:prstGeom>
          <a:solidFill>
            <a:schemeClr val="accent3"/>
          </a:solidFill>
          <a:ln>
            <a:solidFill>
              <a:schemeClr val="accent3"/>
            </a:solidFill>
          </a:ln>
        </p:spPr>
        <p:txBody>
          <a:bodyPr wrap="square" rtlCol="0">
            <a:spAutoFit/>
          </a:bodyPr>
          <a:lstStyle/>
          <a:p>
            <a:pPr algn="ctr"/>
            <a:r>
              <a:rPr lang="en-SG" sz="1600" dirty="0">
                <a:solidFill>
                  <a:schemeClr val="tx1"/>
                </a:solidFill>
                <a:latin typeface="Montserrat SemiBold" panose="00000700000000000000" pitchFamily="2" charset="0"/>
              </a:rPr>
              <a:t>4</a:t>
            </a:r>
          </a:p>
        </p:txBody>
      </p:sp>
      <p:sp>
        <p:nvSpPr>
          <p:cNvPr id="378" name="TextBox 377">
            <a:extLst>
              <a:ext uri="{FF2B5EF4-FFF2-40B4-BE49-F238E27FC236}">
                <a16:creationId xmlns:a16="http://schemas.microsoft.com/office/drawing/2014/main" id="{02ADC323-5F23-7F1A-5EC8-6A00049FBE2D}"/>
              </a:ext>
            </a:extLst>
          </p:cNvPr>
          <p:cNvSpPr txBox="1"/>
          <p:nvPr/>
        </p:nvSpPr>
        <p:spPr>
          <a:xfrm rot="1058980">
            <a:off x="5479998" y="1837451"/>
            <a:ext cx="407570" cy="338554"/>
          </a:xfrm>
          <a:prstGeom prst="rect">
            <a:avLst/>
          </a:prstGeom>
          <a:solidFill>
            <a:schemeClr val="accent3"/>
          </a:solidFill>
          <a:ln>
            <a:solidFill>
              <a:schemeClr val="accent3"/>
            </a:solidFill>
          </a:ln>
        </p:spPr>
        <p:txBody>
          <a:bodyPr wrap="square" rtlCol="0">
            <a:spAutoFit/>
          </a:bodyPr>
          <a:lstStyle/>
          <a:p>
            <a:pPr algn="ctr"/>
            <a:r>
              <a:rPr lang="en-SG" sz="1600" dirty="0">
                <a:solidFill>
                  <a:schemeClr val="tx1"/>
                </a:solidFill>
                <a:latin typeface="Montserrat SemiBold" panose="00000700000000000000" pitchFamily="2" charset="0"/>
              </a:rPr>
              <a:t>3</a:t>
            </a:r>
          </a:p>
        </p:txBody>
      </p:sp>
      <p:sp>
        <p:nvSpPr>
          <p:cNvPr id="10" name="Oval 9">
            <a:extLst>
              <a:ext uri="{FF2B5EF4-FFF2-40B4-BE49-F238E27FC236}">
                <a16:creationId xmlns:a16="http://schemas.microsoft.com/office/drawing/2014/main" id="{F0B222CB-7169-C39F-1B76-A15F3DD481D3}"/>
              </a:ext>
            </a:extLst>
          </p:cNvPr>
          <p:cNvSpPr/>
          <p:nvPr/>
        </p:nvSpPr>
        <p:spPr>
          <a:xfrm>
            <a:off x="6437737" y="2237270"/>
            <a:ext cx="464820" cy="464820"/>
          </a:xfrm>
          <a:prstGeom prst="ellipse">
            <a:avLst/>
          </a:prstGeom>
          <a:solidFill>
            <a:schemeClr val="accent3"/>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Montserrat SemiBold" panose="00000700000000000000" pitchFamily="2" charset="0"/>
              </a:rPr>
              <a:t>7</a:t>
            </a:r>
          </a:p>
        </p:txBody>
      </p:sp>
      <p:sp>
        <p:nvSpPr>
          <p:cNvPr id="9" name="Oval 8">
            <a:extLst>
              <a:ext uri="{FF2B5EF4-FFF2-40B4-BE49-F238E27FC236}">
                <a16:creationId xmlns:a16="http://schemas.microsoft.com/office/drawing/2014/main" id="{60109025-10A4-9DD3-E0C3-1C41570240DC}"/>
              </a:ext>
            </a:extLst>
          </p:cNvPr>
          <p:cNvSpPr/>
          <p:nvPr/>
        </p:nvSpPr>
        <p:spPr>
          <a:xfrm>
            <a:off x="6369666" y="799519"/>
            <a:ext cx="464820" cy="464820"/>
          </a:xfrm>
          <a:prstGeom prst="ellipse">
            <a:avLst/>
          </a:prstGeom>
          <a:solidFill>
            <a:schemeClr val="accent3"/>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Montserrat SemiBold" panose="00000700000000000000" pitchFamily="2" charset="0"/>
              </a:rPr>
              <a:t>3</a:t>
            </a:r>
          </a:p>
        </p:txBody>
      </p:sp>
    </p:spTree>
    <p:extLst>
      <p:ext uri="{BB962C8B-B14F-4D97-AF65-F5344CB8AC3E}">
        <p14:creationId xmlns:p14="http://schemas.microsoft.com/office/powerpoint/2010/main" val="233636894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cxnSp>
        <p:nvCxnSpPr>
          <p:cNvPr id="43" name="Straight Arrow Connector 42">
            <a:extLst>
              <a:ext uri="{FF2B5EF4-FFF2-40B4-BE49-F238E27FC236}">
                <a16:creationId xmlns:a16="http://schemas.microsoft.com/office/drawing/2014/main" id="{8DF5CB9C-0EBD-4892-C3DA-90BB0DD85D57}"/>
              </a:ext>
            </a:extLst>
          </p:cNvPr>
          <p:cNvCxnSpPr>
            <a:cxnSpLocks/>
            <a:stCxn id="8" idx="6"/>
            <a:endCxn id="10" idx="1"/>
          </p:cNvCxnSpPr>
          <p:nvPr/>
        </p:nvCxnSpPr>
        <p:spPr>
          <a:xfrm>
            <a:off x="5004793" y="1787969"/>
            <a:ext cx="1501015" cy="5173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61ED19B-AF50-584E-DD6C-6B617E3A43B1}"/>
              </a:ext>
            </a:extLst>
          </p:cNvPr>
          <p:cNvCxnSpPr>
            <a:cxnSpLocks/>
            <a:stCxn id="9" idx="4"/>
            <a:endCxn id="10" idx="0"/>
          </p:cNvCxnSpPr>
          <p:nvPr/>
        </p:nvCxnSpPr>
        <p:spPr>
          <a:xfrm>
            <a:off x="6602076" y="1264339"/>
            <a:ext cx="68071" cy="9729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36BCD50-CCDF-0F52-5288-3DEE2D9A1695}"/>
              </a:ext>
            </a:extLst>
          </p:cNvPr>
          <p:cNvCxnSpPr>
            <a:cxnSpLocks/>
            <a:stCxn id="9" idx="3"/>
            <a:endCxn id="8" idx="7"/>
          </p:cNvCxnSpPr>
          <p:nvPr/>
        </p:nvCxnSpPr>
        <p:spPr>
          <a:xfrm flipH="1">
            <a:off x="4936722" y="1196268"/>
            <a:ext cx="1501015" cy="4273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D3F1589-3B13-E043-9658-367D09CD822A}"/>
              </a:ext>
            </a:extLst>
          </p:cNvPr>
          <p:cNvCxnSpPr>
            <a:cxnSpLocks/>
            <a:stCxn id="5" idx="6"/>
            <a:endCxn id="9" idx="2"/>
          </p:cNvCxnSpPr>
          <p:nvPr/>
        </p:nvCxnSpPr>
        <p:spPr>
          <a:xfrm flipV="1">
            <a:off x="3946002" y="1031929"/>
            <a:ext cx="2423664" cy="100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48067AE-3E9F-0F47-FEF8-2DD18241E0A6}"/>
              </a:ext>
            </a:extLst>
          </p:cNvPr>
          <p:cNvCxnSpPr>
            <a:cxnSpLocks/>
            <a:stCxn id="5" idx="5"/>
            <a:endCxn id="8" idx="1"/>
          </p:cNvCxnSpPr>
          <p:nvPr/>
        </p:nvCxnSpPr>
        <p:spPr>
          <a:xfrm>
            <a:off x="3877931" y="1206305"/>
            <a:ext cx="730113" cy="4173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FF32D95-5B1F-919E-674C-3CA06C5B3363}"/>
              </a:ext>
            </a:extLst>
          </p:cNvPr>
          <p:cNvCxnSpPr>
            <a:cxnSpLocks/>
            <a:stCxn id="5" idx="4"/>
            <a:endCxn id="3" idx="0"/>
          </p:cNvCxnSpPr>
          <p:nvPr/>
        </p:nvCxnSpPr>
        <p:spPr>
          <a:xfrm>
            <a:off x="3713592" y="1274376"/>
            <a:ext cx="5478" cy="6397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7D083E1-FE6A-3F78-5F7F-FB175D278536}"/>
              </a:ext>
            </a:extLst>
          </p:cNvPr>
          <p:cNvCxnSpPr>
            <a:cxnSpLocks/>
            <a:stCxn id="3" idx="6"/>
            <a:endCxn id="10" idx="2"/>
          </p:cNvCxnSpPr>
          <p:nvPr/>
        </p:nvCxnSpPr>
        <p:spPr>
          <a:xfrm>
            <a:off x="3951480" y="2146507"/>
            <a:ext cx="2486257" cy="3231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3EA90D3-E88C-3BCF-42E4-5B878E2972D5}"/>
              </a:ext>
            </a:extLst>
          </p:cNvPr>
          <p:cNvCxnSpPr>
            <a:cxnSpLocks/>
            <a:stCxn id="23" idx="5"/>
            <a:endCxn id="3" idx="2"/>
          </p:cNvCxnSpPr>
          <p:nvPr/>
        </p:nvCxnSpPr>
        <p:spPr>
          <a:xfrm>
            <a:off x="2481591" y="1848689"/>
            <a:ext cx="1005069" cy="2978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42</a:t>
            </a:fld>
            <a:endParaRPr/>
          </a:p>
        </p:txBody>
      </p:sp>
      <p:sp>
        <p:nvSpPr>
          <p:cNvPr id="3" name="Oval 2">
            <a:extLst>
              <a:ext uri="{FF2B5EF4-FFF2-40B4-BE49-F238E27FC236}">
                <a16:creationId xmlns:a16="http://schemas.microsoft.com/office/drawing/2014/main" id="{DB5D7484-B319-EEAE-587B-18A457B70077}"/>
              </a:ext>
            </a:extLst>
          </p:cNvPr>
          <p:cNvSpPr/>
          <p:nvPr/>
        </p:nvSpPr>
        <p:spPr>
          <a:xfrm>
            <a:off x="3486660" y="1914097"/>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6</a:t>
            </a:r>
          </a:p>
        </p:txBody>
      </p:sp>
      <p:sp>
        <p:nvSpPr>
          <p:cNvPr id="5" name="Oval 4">
            <a:extLst>
              <a:ext uri="{FF2B5EF4-FFF2-40B4-BE49-F238E27FC236}">
                <a16:creationId xmlns:a16="http://schemas.microsoft.com/office/drawing/2014/main" id="{BF61B93B-B245-746C-6BC8-B4BF5AD9080A}"/>
              </a:ext>
            </a:extLst>
          </p:cNvPr>
          <p:cNvSpPr/>
          <p:nvPr/>
        </p:nvSpPr>
        <p:spPr>
          <a:xfrm>
            <a:off x="3481182" y="809556"/>
            <a:ext cx="464820" cy="464820"/>
          </a:xfrm>
          <a:prstGeom prst="ellipse">
            <a:avLst/>
          </a:prstGeom>
          <a:solidFill>
            <a:srgbClr val="FF922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8" name="Oval 7">
            <a:extLst>
              <a:ext uri="{FF2B5EF4-FFF2-40B4-BE49-F238E27FC236}">
                <a16:creationId xmlns:a16="http://schemas.microsoft.com/office/drawing/2014/main" id="{349A42B6-E122-B91E-72ED-B3765229CA69}"/>
              </a:ext>
            </a:extLst>
          </p:cNvPr>
          <p:cNvSpPr/>
          <p:nvPr/>
        </p:nvSpPr>
        <p:spPr>
          <a:xfrm>
            <a:off x="4539973" y="1555559"/>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5</a:t>
            </a:r>
          </a:p>
        </p:txBody>
      </p:sp>
      <p:sp>
        <p:nvSpPr>
          <p:cNvPr id="9" name="Oval 8">
            <a:extLst>
              <a:ext uri="{FF2B5EF4-FFF2-40B4-BE49-F238E27FC236}">
                <a16:creationId xmlns:a16="http://schemas.microsoft.com/office/drawing/2014/main" id="{60109025-10A4-9DD3-E0C3-1C41570240DC}"/>
              </a:ext>
            </a:extLst>
          </p:cNvPr>
          <p:cNvSpPr/>
          <p:nvPr/>
        </p:nvSpPr>
        <p:spPr>
          <a:xfrm>
            <a:off x="6369666" y="799519"/>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sp>
        <p:nvSpPr>
          <p:cNvPr id="10" name="Oval 9">
            <a:extLst>
              <a:ext uri="{FF2B5EF4-FFF2-40B4-BE49-F238E27FC236}">
                <a16:creationId xmlns:a16="http://schemas.microsoft.com/office/drawing/2014/main" id="{F0B222CB-7169-C39F-1B76-A15F3DD481D3}"/>
              </a:ext>
            </a:extLst>
          </p:cNvPr>
          <p:cNvSpPr/>
          <p:nvPr/>
        </p:nvSpPr>
        <p:spPr>
          <a:xfrm>
            <a:off x="6437737" y="2237270"/>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7</a:t>
            </a:r>
          </a:p>
        </p:txBody>
      </p:sp>
      <p:sp>
        <p:nvSpPr>
          <p:cNvPr id="23" name="Oval 22">
            <a:extLst>
              <a:ext uri="{FF2B5EF4-FFF2-40B4-BE49-F238E27FC236}">
                <a16:creationId xmlns:a16="http://schemas.microsoft.com/office/drawing/2014/main" id="{C0EFDB6C-90D5-E3C3-C7C8-AA508398BDAB}"/>
              </a:ext>
            </a:extLst>
          </p:cNvPr>
          <p:cNvSpPr/>
          <p:nvPr/>
        </p:nvSpPr>
        <p:spPr>
          <a:xfrm>
            <a:off x="2084842" y="1467460"/>
            <a:ext cx="464820" cy="446637"/>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sp>
        <p:nvSpPr>
          <p:cNvPr id="371" name="TextBox 370">
            <a:extLst>
              <a:ext uri="{FF2B5EF4-FFF2-40B4-BE49-F238E27FC236}">
                <a16:creationId xmlns:a16="http://schemas.microsoft.com/office/drawing/2014/main" id="{865579D4-EA63-F003-98AA-3B70C59C80C3}"/>
              </a:ext>
            </a:extLst>
          </p:cNvPr>
          <p:cNvSpPr txBox="1"/>
          <p:nvPr/>
        </p:nvSpPr>
        <p:spPr>
          <a:xfrm rot="1130359">
            <a:off x="2710469" y="1807541"/>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72" name="TextBox 371">
            <a:extLst>
              <a:ext uri="{FF2B5EF4-FFF2-40B4-BE49-F238E27FC236}">
                <a16:creationId xmlns:a16="http://schemas.microsoft.com/office/drawing/2014/main" id="{5F3593C7-3C35-1D39-9719-6BF1E133BDEF}"/>
              </a:ext>
            </a:extLst>
          </p:cNvPr>
          <p:cNvSpPr txBox="1"/>
          <p:nvPr/>
        </p:nvSpPr>
        <p:spPr>
          <a:xfrm rot="5400000">
            <a:off x="3518994" y="138231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6</a:t>
            </a:r>
          </a:p>
        </p:txBody>
      </p:sp>
      <p:sp>
        <p:nvSpPr>
          <p:cNvPr id="373" name="TextBox 372">
            <a:extLst>
              <a:ext uri="{FF2B5EF4-FFF2-40B4-BE49-F238E27FC236}">
                <a16:creationId xmlns:a16="http://schemas.microsoft.com/office/drawing/2014/main" id="{86D5A891-024F-10D9-3DF4-BC4258ADD378}"/>
              </a:ext>
            </a:extLst>
          </p:cNvPr>
          <p:cNvSpPr txBox="1"/>
          <p:nvPr/>
        </p:nvSpPr>
        <p:spPr>
          <a:xfrm rot="2040051">
            <a:off x="3983217" y="1198201"/>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74" name="TextBox 373">
            <a:extLst>
              <a:ext uri="{FF2B5EF4-FFF2-40B4-BE49-F238E27FC236}">
                <a16:creationId xmlns:a16="http://schemas.microsoft.com/office/drawing/2014/main" id="{18092533-4D0A-1ED7-C2FC-C692C50714AA}"/>
              </a:ext>
            </a:extLst>
          </p:cNvPr>
          <p:cNvSpPr txBox="1"/>
          <p:nvPr/>
        </p:nvSpPr>
        <p:spPr>
          <a:xfrm>
            <a:off x="4884699" y="85615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75" name="TextBox 374">
            <a:extLst>
              <a:ext uri="{FF2B5EF4-FFF2-40B4-BE49-F238E27FC236}">
                <a16:creationId xmlns:a16="http://schemas.microsoft.com/office/drawing/2014/main" id="{F0008ACD-9662-16E2-3023-F9284996AB42}"/>
              </a:ext>
            </a:extLst>
          </p:cNvPr>
          <p:cNvSpPr txBox="1"/>
          <p:nvPr/>
        </p:nvSpPr>
        <p:spPr>
          <a:xfrm rot="20642321">
            <a:off x="5551515" y="123122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4</a:t>
            </a:r>
          </a:p>
        </p:txBody>
      </p:sp>
      <p:sp>
        <p:nvSpPr>
          <p:cNvPr id="376" name="TextBox 375">
            <a:extLst>
              <a:ext uri="{FF2B5EF4-FFF2-40B4-BE49-F238E27FC236}">
                <a16:creationId xmlns:a16="http://schemas.microsoft.com/office/drawing/2014/main" id="{931DE256-DA9B-9E3E-E78D-9B13B7B55202}"/>
              </a:ext>
            </a:extLst>
          </p:cNvPr>
          <p:cNvSpPr txBox="1"/>
          <p:nvPr/>
        </p:nvSpPr>
        <p:spPr>
          <a:xfrm rot="16012170">
            <a:off x="6432326" y="151793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77" name="TextBox 376">
            <a:extLst>
              <a:ext uri="{FF2B5EF4-FFF2-40B4-BE49-F238E27FC236}">
                <a16:creationId xmlns:a16="http://schemas.microsoft.com/office/drawing/2014/main" id="{667B95A4-D894-1A28-C280-3344E54144BD}"/>
              </a:ext>
            </a:extLst>
          </p:cNvPr>
          <p:cNvSpPr txBox="1"/>
          <p:nvPr/>
        </p:nvSpPr>
        <p:spPr>
          <a:xfrm rot="366196">
            <a:off x="4837732" y="2110418"/>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78" name="TextBox 377">
            <a:extLst>
              <a:ext uri="{FF2B5EF4-FFF2-40B4-BE49-F238E27FC236}">
                <a16:creationId xmlns:a16="http://schemas.microsoft.com/office/drawing/2014/main" id="{02ADC323-5F23-7F1A-5EC8-6A00049FBE2D}"/>
              </a:ext>
            </a:extLst>
          </p:cNvPr>
          <p:cNvSpPr txBox="1"/>
          <p:nvPr/>
        </p:nvSpPr>
        <p:spPr>
          <a:xfrm rot="1058980">
            <a:off x="5479998" y="1837451"/>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sp>
        <p:nvSpPr>
          <p:cNvPr id="15" name="TextBox 14">
            <a:extLst>
              <a:ext uri="{FF2B5EF4-FFF2-40B4-BE49-F238E27FC236}">
                <a16:creationId xmlns:a16="http://schemas.microsoft.com/office/drawing/2014/main" id="{904919EC-9B87-4BB2-5C13-9021052ED744}"/>
              </a:ext>
            </a:extLst>
          </p:cNvPr>
          <p:cNvSpPr txBox="1"/>
          <p:nvPr/>
        </p:nvSpPr>
        <p:spPr>
          <a:xfrm>
            <a:off x="433110" y="331386"/>
            <a:ext cx="6016391" cy="369332"/>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For more changes in direction, add more ‘layers’</a:t>
            </a:r>
          </a:p>
        </p:txBody>
      </p:sp>
      <p:cxnSp>
        <p:nvCxnSpPr>
          <p:cNvPr id="17" name="Straight Arrow Connector 16">
            <a:extLst>
              <a:ext uri="{FF2B5EF4-FFF2-40B4-BE49-F238E27FC236}">
                <a16:creationId xmlns:a16="http://schemas.microsoft.com/office/drawing/2014/main" id="{CC34166E-2482-2C43-B4D3-C0F1B717801C}"/>
              </a:ext>
            </a:extLst>
          </p:cNvPr>
          <p:cNvCxnSpPr>
            <a:cxnSpLocks/>
            <a:stCxn id="23" idx="7"/>
            <a:endCxn id="5" idx="2"/>
          </p:cNvCxnSpPr>
          <p:nvPr/>
        </p:nvCxnSpPr>
        <p:spPr>
          <a:xfrm flipV="1">
            <a:off x="2481591" y="1041966"/>
            <a:ext cx="999591" cy="4909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0" name="TextBox 369">
            <a:extLst>
              <a:ext uri="{FF2B5EF4-FFF2-40B4-BE49-F238E27FC236}">
                <a16:creationId xmlns:a16="http://schemas.microsoft.com/office/drawing/2014/main" id="{4E3D51C5-0226-84BC-1123-5F9A0554C5ED}"/>
              </a:ext>
            </a:extLst>
          </p:cNvPr>
          <p:cNvSpPr txBox="1"/>
          <p:nvPr/>
        </p:nvSpPr>
        <p:spPr>
          <a:xfrm rot="19966385">
            <a:off x="2751289" y="113360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cxnSp>
        <p:nvCxnSpPr>
          <p:cNvPr id="61" name="Straight Arrow Connector 60">
            <a:extLst>
              <a:ext uri="{FF2B5EF4-FFF2-40B4-BE49-F238E27FC236}">
                <a16:creationId xmlns:a16="http://schemas.microsoft.com/office/drawing/2014/main" id="{5FD43B5C-9235-8EBC-7AC9-B2A0C941511F}"/>
              </a:ext>
            </a:extLst>
          </p:cNvPr>
          <p:cNvCxnSpPr>
            <a:cxnSpLocks/>
            <a:stCxn id="329" idx="1"/>
            <a:endCxn id="327" idx="6"/>
          </p:cNvCxnSpPr>
          <p:nvPr/>
        </p:nvCxnSpPr>
        <p:spPr>
          <a:xfrm flipH="1" flipV="1">
            <a:off x="5004793" y="3865441"/>
            <a:ext cx="1501015" cy="5173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F653FCA-EED9-95F7-DA13-544DA25AD61E}"/>
              </a:ext>
            </a:extLst>
          </p:cNvPr>
          <p:cNvCxnSpPr>
            <a:cxnSpLocks/>
            <a:stCxn id="329" idx="0"/>
            <a:endCxn id="328" idx="4"/>
          </p:cNvCxnSpPr>
          <p:nvPr/>
        </p:nvCxnSpPr>
        <p:spPr>
          <a:xfrm flipH="1" flipV="1">
            <a:off x="6602076" y="3341811"/>
            <a:ext cx="68071" cy="9729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6E8D1FC-7A12-E6E4-CC9D-AE2FE38831DE}"/>
              </a:ext>
            </a:extLst>
          </p:cNvPr>
          <p:cNvCxnSpPr>
            <a:cxnSpLocks/>
            <a:stCxn id="327" idx="7"/>
            <a:endCxn id="328" idx="3"/>
          </p:cNvCxnSpPr>
          <p:nvPr/>
        </p:nvCxnSpPr>
        <p:spPr>
          <a:xfrm flipV="1">
            <a:off x="4936722" y="3273740"/>
            <a:ext cx="1501015" cy="4273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EA5C7CAC-3EC4-F4E9-2F2C-1141EA451114}"/>
              </a:ext>
            </a:extLst>
          </p:cNvPr>
          <p:cNvCxnSpPr>
            <a:cxnSpLocks/>
            <a:stCxn id="328" idx="2"/>
            <a:endCxn id="326" idx="6"/>
          </p:cNvCxnSpPr>
          <p:nvPr/>
        </p:nvCxnSpPr>
        <p:spPr>
          <a:xfrm flipH="1">
            <a:off x="3946002" y="3109401"/>
            <a:ext cx="2423664" cy="100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605B34CB-1538-28FA-0822-272E6A6FB818}"/>
              </a:ext>
            </a:extLst>
          </p:cNvPr>
          <p:cNvCxnSpPr>
            <a:cxnSpLocks/>
            <a:stCxn id="327" idx="1"/>
            <a:endCxn id="326" idx="5"/>
          </p:cNvCxnSpPr>
          <p:nvPr/>
        </p:nvCxnSpPr>
        <p:spPr>
          <a:xfrm flipH="1" flipV="1">
            <a:off x="3877931" y="3283777"/>
            <a:ext cx="730113" cy="4173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2E4D9154-464B-3967-F67A-CE14FF9B90FA}"/>
              </a:ext>
            </a:extLst>
          </p:cNvPr>
          <p:cNvCxnSpPr>
            <a:cxnSpLocks/>
            <a:stCxn id="325" idx="0"/>
            <a:endCxn id="326" idx="4"/>
          </p:cNvCxnSpPr>
          <p:nvPr/>
        </p:nvCxnSpPr>
        <p:spPr>
          <a:xfrm flipH="1" flipV="1">
            <a:off x="3713592" y="3351848"/>
            <a:ext cx="5478" cy="6397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B22DC953-02F5-5310-0A9B-724874CBF377}"/>
              </a:ext>
            </a:extLst>
          </p:cNvPr>
          <p:cNvCxnSpPr>
            <a:cxnSpLocks/>
            <a:stCxn id="329" idx="2"/>
            <a:endCxn id="325" idx="6"/>
          </p:cNvCxnSpPr>
          <p:nvPr/>
        </p:nvCxnSpPr>
        <p:spPr>
          <a:xfrm flipH="1" flipV="1">
            <a:off x="3951480" y="4223979"/>
            <a:ext cx="2486257" cy="3231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4FC52F5B-0E22-EB91-8362-7DB8A4085BD1}"/>
              </a:ext>
            </a:extLst>
          </p:cNvPr>
          <p:cNvCxnSpPr>
            <a:cxnSpLocks/>
            <a:stCxn id="325" idx="2"/>
            <a:endCxn id="330" idx="5"/>
          </p:cNvCxnSpPr>
          <p:nvPr/>
        </p:nvCxnSpPr>
        <p:spPr>
          <a:xfrm flipH="1" flipV="1">
            <a:off x="2481591" y="3926161"/>
            <a:ext cx="1005069" cy="2978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5" name="Oval 324">
            <a:extLst>
              <a:ext uri="{FF2B5EF4-FFF2-40B4-BE49-F238E27FC236}">
                <a16:creationId xmlns:a16="http://schemas.microsoft.com/office/drawing/2014/main" id="{2917EB78-FD21-71B2-0BD1-E781AB40FA97}"/>
              </a:ext>
            </a:extLst>
          </p:cNvPr>
          <p:cNvSpPr/>
          <p:nvPr/>
        </p:nvSpPr>
        <p:spPr>
          <a:xfrm>
            <a:off x="3486660" y="3991569"/>
            <a:ext cx="464820" cy="464820"/>
          </a:xfrm>
          <a:prstGeom prst="ellipse">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6</a:t>
            </a:r>
          </a:p>
        </p:txBody>
      </p:sp>
      <p:sp>
        <p:nvSpPr>
          <p:cNvPr id="326" name="Oval 325">
            <a:extLst>
              <a:ext uri="{FF2B5EF4-FFF2-40B4-BE49-F238E27FC236}">
                <a16:creationId xmlns:a16="http://schemas.microsoft.com/office/drawing/2014/main" id="{0C941C99-9013-A377-6D96-34B37E99374D}"/>
              </a:ext>
            </a:extLst>
          </p:cNvPr>
          <p:cNvSpPr/>
          <p:nvPr/>
        </p:nvSpPr>
        <p:spPr>
          <a:xfrm>
            <a:off x="3481182" y="2887028"/>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327" name="Oval 326">
            <a:extLst>
              <a:ext uri="{FF2B5EF4-FFF2-40B4-BE49-F238E27FC236}">
                <a16:creationId xmlns:a16="http://schemas.microsoft.com/office/drawing/2014/main" id="{83AE5504-19F5-D192-1B40-C916CFCD3C9A}"/>
              </a:ext>
            </a:extLst>
          </p:cNvPr>
          <p:cNvSpPr/>
          <p:nvPr/>
        </p:nvSpPr>
        <p:spPr>
          <a:xfrm>
            <a:off x="4539973" y="3633031"/>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5</a:t>
            </a:r>
          </a:p>
        </p:txBody>
      </p:sp>
      <p:sp>
        <p:nvSpPr>
          <p:cNvPr id="328" name="Oval 327">
            <a:extLst>
              <a:ext uri="{FF2B5EF4-FFF2-40B4-BE49-F238E27FC236}">
                <a16:creationId xmlns:a16="http://schemas.microsoft.com/office/drawing/2014/main" id="{C2661032-0459-AAB1-A639-90B0C48DFC9E}"/>
              </a:ext>
            </a:extLst>
          </p:cNvPr>
          <p:cNvSpPr/>
          <p:nvPr/>
        </p:nvSpPr>
        <p:spPr>
          <a:xfrm>
            <a:off x="6369666" y="2876991"/>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sp>
        <p:nvSpPr>
          <p:cNvPr id="329" name="Oval 328">
            <a:extLst>
              <a:ext uri="{FF2B5EF4-FFF2-40B4-BE49-F238E27FC236}">
                <a16:creationId xmlns:a16="http://schemas.microsoft.com/office/drawing/2014/main" id="{96E7C335-EA4D-D31E-78FE-69516120795C}"/>
              </a:ext>
            </a:extLst>
          </p:cNvPr>
          <p:cNvSpPr/>
          <p:nvPr/>
        </p:nvSpPr>
        <p:spPr>
          <a:xfrm>
            <a:off x="6437737" y="4314742"/>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7</a:t>
            </a:r>
          </a:p>
        </p:txBody>
      </p:sp>
      <p:sp>
        <p:nvSpPr>
          <p:cNvPr id="330" name="Oval 329">
            <a:extLst>
              <a:ext uri="{FF2B5EF4-FFF2-40B4-BE49-F238E27FC236}">
                <a16:creationId xmlns:a16="http://schemas.microsoft.com/office/drawing/2014/main" id="{DCB34D22-D422-7786-2B6B-FD04CEA80D64}"/>
              </a:ext>
            </a:extLst>
          </p:cNvPr>
          <p:cNvSpPr/>
          <p:nvPr/>
        </p:nvSpPr>
        <p:spPr>
          <a:xfrm>
            <a:off x="2084842" y="3544932"/>
            <a:ext cx="464820" cy="446637"/>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sp>
        <p:nvSpPr>
          <p:cNvPr id="332" name="TextBox 331">
            <a:extLst>
              <a:ext uri="{FF2B5EF4-FFF2-40B4-BE49-F238E27FC236}">
                <a16:creationId xmlns:a16="http://schemas.microsoft.com/office/drawing/2014/main" id="{D19B0C39-EA16-9167-31AD-D76947D2DDEE}"/>
              </a:ext>
            </a:extLst>
          </p:cNvPr>
          <p:cNvSpPr txBox="1"/>
          <p:nvPr/>
        </p:nvSpPr>
        <p:spPr>
          <a:xfrm rot="1008506">
            <a:off x="2822316" y="390275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33" name="TextBox 332">
            <a:extLst>
              <a:ext uri="{FF2B5EF4-FFF2-40B4-BE49-F238E27FC236}">
                <a16:creationId xmlns:a16="http://schemas.microsoft.com/office/drawing/2014/main" id="{11FD08C8-73A2-6857-8DD1-6E611B284F1F}"/>
              </a:ext>
            </a:extLst>
          </p:cNvPr>
          <p:cNvSpPr txBox="1"/>
          <p:nvPr/>
        </p:nvSpPr>
        <p:spPr>
          <a:xfrm rot="5400000">
            <a:off x="3524324" y="354994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6</a:t>
            </a:r>
          </a:p>
        </p:txBody>
      </p:sp>
      <p:sp>
        <p:nvSpPr>
          <p:cNvPr id="334" name="TextBox 333">
            <a:extLst>
              <a:ext uri="{FF2B5EF4-FFF2-40B4-BE49-F238E27FC236}">
                <a16:creationId xmlns:a16="http://schemas.microsoft.com/office/drawing/2014/main" id="{C4B43286-6137-5A62-E9B0-CCA52672F88C}"/>
              </a:ext>
            </a:extLst>
          </p:cNvPr>
          <p:cNvSpPr txBox="1"/>
          <p:nvPr/>
        </p:nvSpPr>
        <p:spPr>
          <a:xfrm rot="1850276">
            <a:off x="4075873" y="334007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35" name="TextBox 334">
            <a:extLst>
              <a:ext uri="{FF2B5EF4-FFF2-40B4-BE49-F238E27FC236}">
                <a16:creationId xmlns:a16="http://schemas.microsoft.com/office/drawing/2014/main" id="{56E1BD8D-2972-AE72-33D2-5F78299EE2A2}"/>
              </a:ext>
            </a:extLst>
          </p:cNvPr>
          <p:cNvSpPr txBox="1"/>
          <p:nvPr/>
        </p:nvSpPr>
        <p:spPr>
          <a:xfrm>
            <a:off x="4990823" y="2934500"/>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36" name="TextBox 335">
            <a:extLst>
              <a:ext uri="{FF2B5EF4-FFF2-40B4-BE49-F238E27FC236}">
                <a16:creationId xmlns:a16="http://schemas.microsoft.com/office/drawing/2014/main" id="{81E0F2C2-E5AC-B621-50CE-69FCC4E86557}"/>
              </a:ext>
            </a:extLst>
          </p:cNvPr>
          <p:cNvSpPr txBox="1"/>
          <p:nvPr/>
        </p:nvSpPr>
        <p:spPr>
          <a:xfrm rot="20642321">
            <a:off x="5448756" y="3323162"/>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4</a:t>
            </a:r>
          </a:p>
        </p:txBody>
      </p:sp>
      <p:sp>
        <p:nvSpPr>
          <p:cNvPr id="337" name="TextBox 336">
            <a:extLst>
              <a:ext uri="{FF2B5EF4-FFF2-40B4-BE49-F238E27FC236}">
                <a16:creationId xmlns:a16="http://schemas.microsoft.com/office/drawing/2014/main" id="{018E0467-A471-F92C-9646-A5476FED327B}"/>
              </a:ext>
            </a:extLst>
          </p:cNvPr>
          <p:cNvSpPr txBox="1"/>
          <p:nvPr/>
        </p:nvSpPr>
        <p:spPr>
          <a:xfrm rot="16012170">
            <a:off x="6432327" y="370219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39" name="TextBox 338">
            <a:extLst>
              <a:ext uri="{FF2B5EF4-FFF2-40B4-BE49-F238E27FC236}">
                <a16:creationId xmlns:a16="http://schemas.microsoft.com/office/drawing/2014/main" id="{DB83DB55-6FB9-3F24-A471-1398F6DDEFB1}"/>
              </a:ext>
            </a:extLst>
          </p:cNvPr>
          <p:cNvSpPr txBox="1"/>
          <p:nvPr/>
        </p:nvSpPr>
        <p:spPr>
          <a:xfrm rot="366196">
            <a:off x="4990824" y="421353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40" name="TextBox 339">
            <a:extLst>
              <a:ext uri="{FF2B5EF4-FFF2-40B4-BE49-F238E27FC236}">
                <a16:creationId xmlns:a16="http://schemas.microsoft.com/office/drawing/2014/main" id="{63FEE313-ECF6-F75E-7745-2D0C095CA670}"/>
              </a:ext>
            </a:extLst>
          </p:cNvPr>
          <p:cNvSpPr txBox="1"/>
          <p:nvPr/>
        </p:nvSpPr>
        <p:spPr>
          <a:xfrm rot="1058980">
            <a:off x="5585954" y="3954850"/>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cxnSp>
        <p:nvCxnSpPr>
          <p:cNvPr id="341" name="Straight Arrow Connector 340">
            <a:extLst>
              <a:ext uri="{FF2B5EF4-FFF2-40B4-BE49-F238E27FC236}">
                <a16:creationId xmlns:a16="http://schemas.microsoft.com/office/drawing/2014/main" id="{964274AF-2739-47FD-F7E0-575538E91AD7}"/>
              </a:ext>
            </a:extLst>
          </p:cNvPr>
          <p:cNvCxnSpPr>
            <a:cxnSpLocks/>
            <a:stCxn id="326" idx="2"/>
            <a:endCxn id="330" idx="7"/>
          </p:cNvCxnSpPr>
          <p:nvPr/>
        </p:nvCxnSpPr>
        <p:spPr>
          <a:xfrm flipH="1">
            <a:off x="2481591" y="3119438"/>
            <a:ext cx="999591" cy="4909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2" name="TextBox 341">
            <a:extLst>
              <a:ext uri="{FF2B5EF4-FFF2-40B4-BE49-F238E27FC236}">
                <a16:creationId xmlns:a16="http://schemas.microsoft.com/office/drawing/2014/main" id="{25B22271-7039-67F4-FCDC-21FB70BA471A}"/>
              </a:ext>
            </a:extLst>
          </p:cNvPr>
          <p:cNvSpPr txBox="1"/>
          <p:nvPr/>
        </p:nvSpPr>
        <p:spPr>
          <a:xfrm rot="19966385">
            <a:off x="2808049" y="3171605"/>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cxnSp>
        <p:nvCxnSpPr>
          <p:cNvPr id="2" name="Straight Arrow Connector 1">
            <a:extLst>
              <a:ext uri="{FF2B5EF4-FFF2-40B4-BE49-F238E27FC236}">
                <a16:creationId xmlns:a16="http://schemas.microsoft.com/office/drawing/2014/main" id="{09F4C12E-73B2-4573-F089-4F33DDDFCC04}"/>
              </a:ext>
            </a:extLst>
          </p:cNvPr>
          <p:cNvCxnSpPr>
            <a:cxnSpLocks/>
            <a:stCxn id="23" idx="4"/>
            <a:endCxn id="330" idx="0"/>
          </p:cNvCxnSpPr>
          <p:nvPr/>
        </p:nvCxnSpPr>
        <p:spPr>
          <a:xfrm>
            <a:off x="2317252" y="1914097"/>
            <a:ext cx="0" cy="1630835"/>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2BA2D64-6F96-6386-37DC-3DAA80DACB1F}"/>
              </a:ext>
            </a:extLst>
          </p:cNvPr>
          <p:cNvCxnSpPr>
            <a:cxnSpLocks/>
            <a:stCxn id="3" idx="3"/>
            <a:endCxn id="325" idx="1"/>
          </p:cNvCxnSpPr>
          <p:nvPr/>
        </p:nvCxnSpPr>
        <p:spPr>
          <a:xfrm>
            <a:off x="3554731" y="2310846"/>
            <a:ext cx="0" cy="1748794"/>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1936B29-404E-D23F-865C-4FA908A9AE55}"/>
              </a:ext>
            </a:extLst>
          </p:cNvPr>
          <p:cNvCxnSpPr>
            <a:cxnSpLocks/>
            <a:stCxn id="5" idx="5"/>
            <a:endCxn id="326" idx="7"/>
          </p:cNvCxnSpPr>
          <p:nvPr/>
        </p:nvCxnSpPr>
        <p:spPr>
          <a:xfrm>
            <a:off x="3877931" y="1206305"/>
            <a:ext cx="0" cy="1748794"/>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3E798E5-12D6-2699-9D05-C1B72B26AE94}"/>
              </a:ext>
            </a:extLst>
          </p:cNvPr>
          <p:cNvCxnSpPr>
            <a:cxnSpLocks/>
            <a:stCxn id="8" idx="4"/>
            <a:endCxn id="327" idx="0"/>
          </p:cNvCxnSpPr>
          <p:nvPr/>
        </p:nvCxnSpPr>
        <p:spPr>
          <a:xfrm>
            <a:off x="4772383" y="2020379"/>
            <a:ext cx="0" cy="1612652"/>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8BAD5DA-649F-6C07-7773-11D4C2F95084}"/>
              </a:ext>
            </a:extLst>
          </p:cNvPr>
          <p:cNvCxnSpPr>
            <a:cxnSpLocks/>
            <a:stCxn id="10" idx="5"/>
            <a:endCxn id="329" idx="7"/>
          </p:cNvCxnSpPr>
          <p:nvPr/>
        </p:nvCxnSpPr>
        <p:spPr>
          <a:xfrm>
            <a:off x="6834486" y="2634019"/>
            <a:ext cx="0" cy="1748794"/>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513D2A6-FF26-A5FD-1C3C-1D3791FEC6E1}"/>
              </a:ext>
            </a:extLst>
          </p:cNvPr>
          <p:cNvCxnSpPr>
            <a:cxnSpLocks/>
            <a:stCxn id="9" idx="3"/>
            <a:endCxn id="328" idx="1"/>
          </p:cNvCxnSpPr>
          <p:nvPr/>
        </p:nvCxnSpPr>
        <p:spPr>
          <a:xfrm>
            <a:off x="6437737" y="1196268"/>
            <a:ext cx="0" cy="1748794"/>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Parallelogram 5">
            <a:extLst>
              <a:ext uri="{FF2B5EF4-FFF2-40B4-BE49-F238E27FC236}">
                <a16:creationId xmlns:a16="http://schemas.microsoft.com/office/drawing/2014/main" id="{AAF0EC92-4B01-96BD-55E8-251FDEEBF0DC}"/>
              </a:ext>
            </a:extLst>
          </p:cNvPr>
          <p:cNvSpPr/>
          <p:nvPr/>
        </p:nvSpPr>
        <p:spPr>
          <a:xfrm>
            <a:off x="1348740" y="687111"/>
            <a:ext cx="6481064" cy="2083050"/>
          </a:xfrm>
          <a:prstGeom prst="parallelogram">
            <a:avLst/>
          </a:prstGeom>
          <a:solidFill>
            <a:srgbClr val="FFFF0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Parallelogram 10">
            <a:extLst>
              <a:ext uri="{FF2B5EF4-FFF2-40B4-BE49-F238E27FC236}">
                <a16:creationId xmlns:a16="http://schemas.microsoft.com/office/drawing/2014/main" id="{7B13E399-0B9B-7931-4622-78DEC135DC1A}"/>
              </a:ext>
            </a:extLst>
          </p:cNvPr>
          <p:cNvSpPr/>
          <p:nvPr/>
        </p:nvSpPr>
        <p:spPr>
          <a:xfrm>
            <a:off x="1348740" y="2799773"/>
            <a:ext cx="6481064" cy="2083050"/>
          </a:xfrm>
          <a:prstGeom prst="parallelogram">
            <a:avLst/>
          </a:prstGeom>
          <a:solidFill>
            <a:schemeClr val="accent5">
              <a:lumMod val="75000"/>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Parallelogram 11">
            <a:extLst>
              <a:ext uri="{FF2B5EF4-FFF2-40B4-BE49-F238E27FC236}">
                <a16:creationId xmlns:a16="http://schemas.microsoft.com/office/drawing/2014/main" id="{D5498AE2-FAB7-72C6-305D-73DB9C0FBBB8}"/>
              </a:ext>
            </a:extLst>
          </p:cNvPr>
          <p:cNvSpPr/>
          <p:nvPr/>
        </p:nvSpPr>
        <p:spPr>
          <a:xfrm>
            <a:off x="1348740" y="4911353"/>
            <a:ext cx="6481064" cy="2083050"/>
          </a:xfrm>
          <a:prstGeom prst="parallelogram">
            <a:avLst/>
          </a:prstGeom>
          <a:solidFill>
            <a:srgbClr val="FFFF0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195687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43</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3a. Bad Dijkstra</a:t>
            </a:r>
            <a:endParaRPr dirty="0"/>
          </a:p>
        </p:txBody>
      </p:sp>
      <p:sp>
        <p:nvSpPr>
          <p:cNvPr id="16" name="Google Shape;336;p36">
            <a:extLst>
              <a:ext uri="{FF2B5EF4-FFF2-40B4-BE49-F238E27FC236}">
                <a16:creationId xmlns:a16="http://schemas.microsoft.com/office/drawing/2014/main" id="{679BFD58-EF26-AE24-E515-F0475EE3F5AF}"/>
              </a:ext>
            </a:extLst>
          </p:cNvPr>
          <p:cNvSpPr txBox="1">
            <a:spLocks/>
          </p:cNvSpPr>
          <p:nvPr/>
        </p:nvSpPr>
        <p:spPr>
          <a:xfrm>
            <a:off x="714000" y="1370067"/>
            <a:ext cx="7713300" cy="4613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Give an example of a graph where Dijkstra’s Algorithm returns the wrong answer.</a:t>
            </a:r>
          </a:p>
        </p:txBody>
      </p:sp>
    </p:spTree>
    <p:extLst>
      <p:ext uri="{BB962C8B-B14F-4D97-AF65-F5344CB8AC3E}">
        <p14:creationId xmlns:p14="http://schemas.microsoft.com/office/powerpoint/2010/main" val="19280192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49" name="TextBox 348">
            <a:extLst>
              <a:ext uri="{FF2B5EF4-FFF2-40B4-BE49-F238E27FC236}">
                <a16:creationId xmlns:a16="http://schemas.microsoft.com/office/drawing/2014/main" id="{2C6665D2-FF45-97A1-D64C-793A17053D8A}"/>
              </a:ext>
            </a:extLst>
          </p:cNvPr>
          <p:cNvSpPr txBox="1"/>
          <p:nvPr/>
        </p:nvSpPr>
        <p:spPr>
          <a:xfrm>
            <a:off x="4257301" y="4425963"/>
            <a:ext cx="2172299" cy="717537"/>
          </a:xfrm>
          <a:prstGeom prst="rect">
            <a:avLst/>
          </a:prstGeom>
          <a:solidFill>
            <a:schemeClr val="tx1"/>
          </a:solidFill>
        </p:spPr>
        <p:txBody>
          <a:bodyPr wrap="square" rtlCol="0">
            <a:spAutoFit/>
          </a:bodyPr>
          <a:lstStyle/>
          <a:p>
            <a:pPr algn="ctr"/>
            <a:endParaRPr lang="en-SG" sz="1600" dirty="0">
              <a:solidFill>
                <a:schemeClr val="bg1"/>
              </a:solidFill>
              <a:latin typeface="Montserrat SemiBold" panose="00000700000000000000" pitchFamily="2" charset="0"/>
            </a:endParaRPr>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44</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3a. Bad Dijkstra</a:t>
            </a:r>
            <a:endParaRPr dirty="0"/>
          </a:p>
        </p:txBody>
      </p:sp>
      <p:sp>
        <p:nvSpPr>
          <p:cNvPr id="16" name="Google Shape;336;p36">
            <a:extLst>
              <a:ext uri="{FF2B5EF4-FFF2-40B4-BE49-F238E27FC236}">
                <a16:creationId xmlns:a16="http://schemas.microsoft.com/office/drawing/2014/main" id="{679BFD58-EF26-AE24-E515-F0475EE3F5AF}"/>
              </a:ext>
            </a:extLst>
          </p:cNvPr>
          <p:cNvSpPr txBox="1">
            <a:spLocks/>
          </p:cNvSpPr>
          <p:nvPr/>
        </p:nvSpPr>
        <p:spPr>
          <a:xfrm>
            <a:off x="714000" y="1232228"/>
            <a:ext cx="7713300" cy="4613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Graph with negative weights</a:t>
            </a:r>
          </a:p>
        </p:txBody>
      </p:sp>
      <p:grpSp>
        <p:nvGrpSpPr>
          <p:cNvPr id="389" name="Group 388">
            <a:extLst>
              <a:ext uri="{FF2B5EF4-FFF2-40B4-BE49-F238E27FC236}">
                <a16:creationId xmlns:a16="http://schemas.microsoft.com/office/drawing/2014/main" id="{3E313024-F79C-1C53-CAB1-F0788350E847}"/>
              </a:ext>
            </a:extLst>
          </p:cNvPr>
          <p:cNvGrpSpPr/>
          <p:nvPr/>
        </p:nvGrpSpPr>
        <p:grpSpPr>
          <a:xfrm>
            <a:off x="906267" y="1813425"/>
            <a:ext cx="1591370" cy="2695515"/>
            <a:chOff x="906267" y="1813425"/>
            <a:chExt cx="1591370" cy="2695515"/>
          </a:xfrm>
        </p:grpSpPr>
        <p:cxnSp>
          <p:nvCxnSpPr>
            <p:cNvPr id="358" name="Straight Arrow Connector 357">
              <a:extLst>
                <a:ext uri="{FF2B5EF4-FFF2-40B4-BE49-F238E27FC236}">
                  <a16:creationId xmlns:a16="http://schemas.microsoft.com/office/drawing/2014/main" id="{0FA05D6C-77C1-A5A2-6C72-2DC2BBFBC046}"/>
                </a:ext>
              </a:extLst>
            </p:cNvPr>
            <p:cNvCxnSpPr>
              <a:cxnSpLocks/>
              <a:stCxn id="3" idx="6"/>
              <a:endCxn id="5" idx="2"/>
            </p:cNvCxnSpPr>
            <p:nvPr/>
          </p:nvCxnSpPr>
          <p:spPr>
            <a:xfrm>
              <a:off x="1371087" y="3061644"/>
              <a:ext cx="6617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5" name="Straight Arrow Connector 354">
              <a:extLst>
                <a:ext uri="{FF2B5EF4-FFF2-40B4-BE49-F238E27FC236}">
                  <a16:creationId xmlns:a16="http://schemas.microsoft.com/office/drawing/2014/main" id="{E149C67C-7EC2-2743-CF98-5F7B252ED42D}"/>
                </a:ext>
              </a:extLst>
            </p:cNvPr>
            <p:cNvCxnSpPr>
              <a:cxnSpLocks/>
              <a:stCxn id="2" idx="5"/>
              <a:endCxn id="5" idx="0"/>
            </p:cNvCxnSpPr>
            <p:nvPr/>
          </p:nvCxnSpPr>
          <p:spPr>
            <a:xfrm>
              <a:off x="1866291" y="2210174"/>
              <a:ext cx="398936" cy="6190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867A3A5A-8868-6CF5-34D4-28FB6C149BC1}"/>
                </a:ext>
              </a:extLst>
            </p:cNvPr>
            <p:cNvCxnSpPr>
              <a:cxnSpLocks/>
              <a:stCxn id="2" idx="3"/>
              <a:endCxn id="3" idx="0"/>
            </p:cNvCxnSpPr>
            <p:nvPr/>
          </p:nvCxnSpPr>
          <p:spPr>
            <a:xfrm flipH="1">
              <a:off x="1138677" y="2210174"/>
              <a:ext cx="398936" cy="6190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E0A0805-3C53-97A1-E9F2-EBFCD75B8BEE}"/>
                </a:ext>
              </a:extLst>
            </p:cNvPr>
            <p:cNvSpPr/>
            <p:nvPr/>
          </p:nvSpPr>
          <p:spPr>
            <a:xfrm>
              <a:off x="1469542" y="1813425"/>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A</a:t>
              </a:r>
            </a:p>
          </p:txBody>
        </p:sp>
        <p:sp>
          <p:nvSpPr>
            <p:cNvPr id="3" name="Oval 2">
              <a:extLst>
                <a:ext uri="{FF2B5EF4-FFF2-40B4-BE49-F238E27FC236}">
                  <a16:creationId xmlns:a16="http://schemas.microsoft.com/office/drawing/2014/main" id="{8F08FFC2-4243-3F30-9FD7-F3AA7613D73E}"/>
                </a:ext>
              </a:extLst>
            </p:cNvPr>
            <p:cNvSpPr/>
            <p:nvPr/>
          </p:nvSpPr>
          <p:spPr>
            <a:xfrm>
              <a:off x="906267" y="2829234"/>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B</a:t>
              </a:r>
            </a:p>
          </p:txBody>
        </p:sp>
        <p:sp>
          <p:nvSpPr>
            <p:cNvPr id="5" name="Oval 4">
              <a:extLst>
                <a:ext uri="{FF2B5EF4-FFF2-40B4-BE49-F238E27FC236}">
                  <a16:creationId xmlns:a16="http://schemas.microsoft.com/office/drawing/2014/main" id="{6E3914A0-0D2D-837B-9FCE-6755FA0690B2}"/>
                </a:ext>
              </a:extLst>
            </p:cNvPr>
            <p:cNvSpPr/>
            <p:nvPr/>
          </p:nvSpPr>
          <p:spPr>
            <a:xfrm>
              <a:off x="2032817" y="2829234"/>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C</a:t>
              </a:r>
            </a:p>
          </p:txBody>
        </p:sp>
        <p:sp>
          <p:nvSpPr>
            <p:cNvPr id="29" name="TextBox 28">
              <a:extLst>
                <a:ext uri="{FF2B5EF4-FFF2-40B4-BE49-F238E27FC236}">
                  <a16:creationId xmlns:a16="http://schemas.microsoft.com/office/drawing/2014/main" id="{C64FAF74-0379-B567-2AAC-B8D28E7E7EA9}"/>
                </a:ext>
              </a:extLst>
            </p:cNvPr>
            <p:cNvSpPr txBox="1"/>
            <p:nvPr/>
          </p:nvSpPr>
          <p:spPr>
            <a:xfrm rot="18173241">
              <a:off x="1134359" y="2347165"/>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0" name="TextBox 29">
              <a:extLst>
                <a:ext uri="{FF2B5EF4-FFF2-40B4-BE49-F238E27FC236}">
                  <a16:creationId xmlns:a16="http://schemas.microsoft.com/office/drawing/2014/main" id="{D31B62D8-2B9F-4911-0FCD-0FA4E43B1B63}"/>
                </a:ext>
              </a:extLst>
            </p:cNvPr>
            <p:cNvSpPr txBox="1"/>
            <p:nvPr/>
          </p:nvSpPr>
          <p:spPr>
            <a:xfrm rot="3484345">
              <a:off x="1861974" y="235042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1" name="TextBox 30">
              <a:extLst>
                <a:ext uri="{FF2B5EF4-FFF2-40B4-BE49-F238E27FC236}">
                  <a16:creationId xmlns:a16="http://schemas.microsoft.com/office/drawing/2014/main" id="{61177445-ED64-5E01-36B9-107D72C0F7AE}"/>
                </a:ext>
              </a:extLst>
            </p:cNvPr>
            <p:cNvSpPr txBox="1"/>
            <p:nvPr/>
          </p:nvSpPr>
          <p:spPr>
            <a:xfrm>
              <a:off x="1498167" y="2880905"/>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2" name="TextBox 31">
              <a:extLst>
                <a:ext uri="{FF2B5EF4-FFF2-40B4-BE49-F238E27FC236}">
                  <a16:creationId xmlns:a16="http://schemas.microsoft.com/office/drawing/2014/main" id="{A20EB53B-EB3D-4A66-6DE2-0A5E3186E7E8}"/>
                </a:ext>
              </a:extLst>
            </p:cNvPr>
            <p:cNvSpPr txBox="1"/>
            <p:nvPr/>
          </p:nvSpPr>
          <p:spPr>
            <a:xfrm>
              <a:off x="1265757" y="3431894"/>
              <a:ext cx="407570" cy="338554"/>
            </a:xfrm>
            <a:prstGeom prst="rect">
              <a:avLst/>
            </a:prstGeom>
            <a:solidFill>
              <a:srgbClr val="FF9225"/>
            </a:solidFill>
          </p:spPr>
          <p:txBody>
            <a:bodyPr wrap="square" rtlCol="0">
              <a:spAutoFit/>
            </a:bodyPr>
            <a:lstStyle/>
            <a:p>
              <a:pPr algn="ctr"/>
              <a:r>
                <a:rPr lang="en-SG" sz="1600" dirty="0">
                  <a:solidFill>
                    <a:schemeClr val="bg1"/>
                  </a:solidFill>
                  <a:latin typeface="Montserrat SemiBold" panose="00000700000000000000" pitchFamily="2" charset="0"/>
                </a:rPr>
                <a:t>A</a:t>
              </a:r>
            </a:p>
          </p:txBody>
        </p:sp>
        <p:sp>
          <p:nvSpPr>
            <p:cNvPr id="33" name="TextBox 32">
              <a:extLst>
                <a:ext uri="{FF2B5EF4-FFF2-40B4-BE49-F238E27FC236}">
                  <a16:creationId xmlns:a16="http://schemas.microsoft.com/office/drawing/2014/main" id="{EB5E9A87-A6D2-98A0-7AB0-189ECD81783A}"/>
                </a:ext>
              </a:extLst>
            </p:cNvPr>
            <p:cNvSpPr txBox="1"/>
            <p:nvPr/>
          </p:nvSpPr>
          <p:spPr>
            <a:xfrm>
              <a:off x="1730577" y="3431894"/>
              <a:ext cx="407570" cy="338554"/>
            </a:xfrm>
            <a:prstGeom prst="rect">
              <a:avLst/>
            </a:prstGeom>
            <a:solidFill>
              <a:srgbClr val="00B050"/>
            </a:solidFill>
          </p:spPr>
          <p:txBody>
            <a:bodyPr wrap="square" rtlCol="0">
              <a:spAutoFit/>
            </a:bodyPr>
            <a:lstStyle/>
            <a:p>
              <a:pPr algn="ctr"/>
              <a:r>
                <a:rPr lang="en-SG" sz="1600" dirty="0">
                  <a:solidFill>
                    <a:schemeClr val="bg1"/>
                  </a:solidFill>
                  <a:latin typeface="Montserrat SemiBold" panose="00000700000000000000" pitchFamily="2" charset="0"/>
                </a:rPr>
                <a:t>0</a:t>
              </a:r>
            </a:p>
          </p:txBody>
        </p:sp>
        <p:sp>
          <p:nvSpPr>
            <p:cNvPr id="34" name="TextBox 33">
              <a:extLst>
                <a:ext uri="{FF2B5EF4-FFF2-40B4-BE49-F238E27FC236}">
                  <a16:creationId xmlns:a16="http://schemas.microsoft.com/office/drawing/2014/main" id="{FDEC590E-5467-1548-1D19-FE592102F752}"/>
                </a:ext>
              </a:extLst>
            </p:cNvPr>
            <p:cNvSpPr txBox="1"/>
            <p:nvPr/>
          </p:nvSpPr>
          <p:spPr>
            <a:xfrm>
              <a:off x="1265757" y="3801140"/>
              <a:ext cx="407570" cy="338554"/>
            </a:xfrm>
            <a:prstGeom prst="rect">
              <a:avLst/>
            </a:prstGeom>
            <a:solidFill>
              <a:srgbClr val="FF9225"/>
            </a:solidFill>
          </p:spPr>
          <p:txBody>
            <a:bodyPr wrap="square" rtlCol="0">
              <a:spAutoFit/>
            </a:bodyPr>
            <a:lstStyle/>
            <a:p>
              <a:pPr algn="ctr"/>
              <a:r>
                <a:rPr lang="en-SG" sz="1600" b="1" dirty="0">
                  <a:solidFill>
                    <a:schemeClr val="bg1"/>
                  </a:solidFill>
                  <a:latin typeface="Montserrat SemiBold" panose="00000700000000000000" pitchFamily="2" charset="0"/>
                </a:rPr>
                <a:t>B</a:t>
              </a:r>
            </a:p>
          </p:txBody>
        </p:sp>
        <p:sp>
          <p:nvSpPr>
            <p:cNvPr id="35" name="TextBox 34">
              <a:extLst>
                <a:ext uri="{FF2B5EF4-FFF2-40B4-BE49-F238E27FC236}">
                  <a16:creationId xmlns:a16="http://schemas.microsoft.com/office/drawing/2014/main" id="{0E2E4C65-5418-BF3E-9A32-B64B3F23C22F}"/>
                </a:ext>
              </a:extLst>
            </p:cNvPr>
            <p:cNvSpPr txBox="1"/>
            <p:nvPr/>
          </p:nvSpPr>
          <p:spPr>
            <a:xfrm>
              <a:off x="1730577" y="3801140"/>
              <a:ext cx="407570" cy="338554"/>
            </a:xfrm>
            <a:prstGeom prst="rect">
              <a:avLst/>
            </a:prstGeom>
            <a:solidFill>
              <a:srgbClr val="00B050"/>
            </a:solidFill>
          </p:spPr>
          <p:txBody>
            <a:bodyPr wrap="square" rtlCol="0">
              <a:spAutoFit/>
            </a:bodyPr>
            <a:lstStyle/>
            <a:p>
              <a:pPr algn="ctr"/>
              <a:r>
                <a:rPr lang="en-SG" sz="1600" dirty="0">
                  <a:solidFill>
                    <a:schemeClr val="bg1"/>
                  </a:solidFill>
                  <a:latin typeface="Montserrat SemiBold" panose="00000700000000000000" pitchFamily="2" charset="0"/>
                </a:rPr>
                <a:t>∞</a:t>
              </a:r>
            </a:p>
          </p:txBody>
        </p:sp>
        <p:sp>
          <p:nvSpPr>
            <p:cNvPr id="36" name="TextBox 35">
              <a:extLst>
                <a:ext uri="{FF2B5EF4-FFF2-40B4-BE49-F238E27FC236}">
                  <a16:creationId xmlns:a16="http://schemas.microsoft.com/office/drawing/2014/main" id="{D296667F-08CE-6CFF-309A-BE91E8699B37}"/>
                </a:ext>
              </a:extLst>
            </p:cNvPr>
            <p:cNvSpPr txBox="1"/>
            <p:nvPr/>
          </p:nvSpPr>
          <p:spPr>
            <a:xfrm>
              <a:off x="1265757" y="4170386"/>
              <a:ext cx="407570" cy="338554"/>
            </a:xfrm>
            <a:prstGeom prst="rect">
              <a:avLst/>
            </a:prstGeom>
            <a:solidFill>
              <a:srgbClr val="FF9225"/>
            </a:solidFill>
          </p:spPr>
          <p:txBody>
            <a:bodyPr wrap="square" rtlCol="0">
              <a:spAutoFit/>
            </a:bodyPr>
            <a:lstStyle/>
            <a:p>
              <a:pPr algn="ctr"/>
              <a:r>
                <a:rPr lang="en-SG" sz="1600" dirty="0">
                  <a:solidFill>
                    <a:schemeClr val="bg1"/>
                  </a:solidFill>
                  <a:latin typeface="Montserrat SemiBold" panose="00000700000000000000" pitchFamily="2" charset="0"/>
                </a:rPr>
                <a:t>C</a:t>
              </a:r>
            </a:p>
          </p:txBody>
        </p:sp>
        <p:sp>
          <p:nvSpPr>
            <p:cNvPr id="37" name="TextBox 36">
              <a:extLst>
                <a:ext uri="{FF2B5EF4-FFF2-40B4-BE49-F238E27FC236}">
                  <a16:creationId xmlns:a16="http://schemas.microsoft.com/office/drawing/2014/main" id="{1B6DFB8B-BAE0-B94F-EC95-62BD86B25B06}"/>
                </a:ext>
              </a:extLst>
            </p:cNvPr>
            <p:cNvSpPr txBox="1"/>
            <p:nvPr/>
          </p:nvSpPr>
          <p:spPr>
            <a:xfrm>
              <a:off x="1730577" y="4170386"/>
              <a:ext cx="407570" cy="338554"/>
            </a:xfrm>
            <a:prstGeom prst="rect">
              <a:avLst/>
            </a:prstGeom>
            <a:solidFill>
              <a:srgbClr val="00B050"/>
            </a:solidFill>
          </p:spPr>
          <p:txBody>
            <a:bodyPr wrap="square" rtlCol="0">
              <a:spAutoFit/>
            </a:bodyPr>
            <a:lstStyle/>
            <a:p>
              <a:pPr algn="ctr"/>
              <a:r>
                <a:rPr lang="en-SG" sz="1600" dirty="0">
                  <a:solidFill>
                    <a:schemeClr val="bg1"/>
                  </a:solidFill>
                  <a:latin typeface="Montserrat SemiBold" panose="00000700000000000000" pitchFamily="2" charset="0"/>
                </a:rPr>
                <a:t>∞</a:t>
              </a:r>
            </a:p>
          </p:txBody>
        </p:sp>
      </p:grpSp>
      <p:grpSp>
        <p:nvGrpSpPr>
          <p:cNvPr id="388" name="Group 387">
            <a:extLst>
              <a:ext uri="{FF2B5EF4-FFF2-40B4-BE49-F238E27FC236}">
                <a16:creationId xmlns:a16="http://schemas.microsoft.com/office/drawing/2014/main" id="{341F28E9-912E-6ED4-E3C5-E655DADBDA5A}"/>
              </a:ext>
            </a:extLst>
          </p:cNvPr>
          <p:cNvGrpSpPr/>
          <p:nvPr/>
        </p:nvGrpSpPr>
        <p:grpSpPr>
          <a:xfrm>
            <a:off x="2838659" y="1813157"/>
            <a:ext cx="1591370" cy="3157152"/>
            <a:chOff x="2838659" y="1813157"/>
            <a:chExt cx="1591370" cy="3157152"/>
          </a:xfrm>
        </p:grpSpPr>
        <p:sp>
          <p:nvSpPr>
            <p:cNvPr id="47" name="TextBox 46">
              <a:extLst>
                <a:ext uri="{FF2B5EF4-FFF2-40B4-BE49-F238E27FC236}">
                  <a16:creationId xmlns:a16="http://schemas.microsoft.com/office/drawing/2014/main" id="{85A7F715-C1A8-0B59-F493-419036D7F172}"/>
                </a:ext>
              </a:extLst>
            </p:cNvPr>
            <p:cNvSpPr txBox="1"/>
            <p:nvPr/>
          </p:nvSpPr>
          <p:spPr>
            <a:xfrm>
              <a:off x="3202030" y="3431894"/>
              <a:ext cx="407570" cy="338554"/>
            </a:xfrm>
            <a:prstGeom prst="rect">
              <a:avLst/>
            </a:prstGeom>
            <a:solidFill>
              <a:srgbClr val="00B050"/>
            </a:solidFill>
          </p:spPr>
          <p:txBody>
            <a:bodyPr wrap="square" rtlCol="0">
              <a:spAutoFit/>
            </a:bodyPr>
            <a:lstStyle/>
            <a:p>
              <a:pPr algn="ctr"/>
              <a:r>
                <a:rPr lang="en-SG" sz="1600" dirty="0">
                  <a:solidFill>
                    <a:schemeClr val="bg1"/>
                  </a:solidFill>
                  <a:latin typeface="Montserrat SemiBold" panose="00000700000000000000" pitchFamily="2" charset="0"/>
                </a:rPr>
                <a:t>A</a:t>
              </a:r>
            </a:p>
          </p:txBody>
        </p:sp>
        <p:sp>
          <p:nvSpPr>
            <p:cNvPr id="48" name="TextBox 47">
              <a:extLst>
                <a:ext uri="{FF2B5EF4-FFF2-40B4-BE49-F238E27FC236}">
                  <a16:creationId xmlns:a16="http://schemas.microsoft.com/office/drawing/2014/main" id="{5734F7D0-3151-0069-6E67-A84979D31F56}"/>
                </a:ext>
              </a:extLst>
            </p:cNvPr>
            <p:cNvSpPr txBox="1"/>
            <p:nvPr/>
          </p:nvSpPr>
          <p:spPr>
            <a:xfrm>
              <a:off x="3666850" y="3431894"/>
              <a:ext cx="407570" cy="338554"/>
            </a:xfrm>
            <a:prstGeom prst="rect">
              <a:avLst/>
            </a:prstGeom>
            <a:solidFill>
              <a:srgbClr val="00B050"/>
            </a:solidFill>
          </p:spPr>
          <p:txBody>
            <a:bodyPr wrap="square" rtlCol="0">
              <a:spAutoFit/>
            </a:bodyPr>
            <a:lstStyle/>
            <a:p>
              <a:pPr algn="ctr"/>
              <a:r>
                <a:rPr lang="en-SG" sz="1600" dirty="0">
                  <a:solidFill>
                    <a:schemeClr val="bg1"/>
                  </a:solidFill>
                  <a:latin typeface="Montserrat SemiBold" panose="00000700000000000000" pitchFamily="2" charset="0"/>
                </a:rPr>
                <a:t>0</a:t>
              </a:r>
            </a:p>
          </p:txBody>
        </p:sp>
        <p:sp>
          <p:nvSpPr>
            <p:cNvPr id="49" name="TextBox 48">
              <a:extLst>
                <a:ext uri="{FF2B5EF4-FFF2-40B4-BE49-F238E27FC236}">
                  <a16:creationId xmlns:a16="http://schemas.microsoft.com/office/drawing/2014/main" id="{454969F6-7D23-24C0-986F-758EC00615F3}"/>
                </a:ext>
              </a:extLst>
            </p:cNvPr>
            <p:cNvSpPr txBox="1"/>
            <p:nvPr/>
          </p:nvSpPr>
          <p:spPr>
            <a:xfrm>
              <a:off x="3202030" y="3801140"/>
              <a:ext cx="407570" cy="338554"/>
            </a:xfrm>
            <a:prstGeom prst="rect">
              <a:avLst/>
            </a:prstGeom>
            <a:solidFill>
              <a:srgbClr val="FF9225"/>
            </a:solidFill>
          </p:spPr>
          <p:txBody>
            <a:bodyPr wrap="square" rtlCol="0">
              <a:spAutoFit/>
            </a:bodyPr>
            <a:lstStyle/>
            <a:p>
              <a:pPr algn="ctr"/>
              <a:r>
                <a:rPr lang="en-SG" sz="1600" b="1" dirty="0">
                  <a:solidFill>
                    <a:schemeClr val="bg1"/>
                  </a:solidFill>
                  <a:latin typeface="Montserrat SemiBold" panose="00000700000000000000" pitchFamily="2" charset="0"/>
                </a:rPr>
                <a:t>B</a:t>
              </a:r>
            </a:p>
          </p:txBody>
        </p:sp>
        <p:sp>
          <p:nvSpPr>
            <p:cNvPr id="50" name="TextBox 49">
              <a:extLst>
                <a:ext uri="{FF2B5EF4-FFF2-40B4-BE49-F238E27FC236}">
                  <a16:creationId xmlns:a16="http://schemas.microsoft.com/office/drawing/2014/main" id="{CBBD0FC8-55BC-3B11-B872-144D6E8C4A8A}"/>
                </a:ext>
              </a:extLst>
            </p:cNvPr>
            <p:cNvSpPr txBox="1"/>
            <p:nvPr/>
          </p:nvSpPr>
          <p:spPr>
            <a:xfrm>
              <a:off x="3666850" y="3801140"/>
              <a:ext cx="407570" cy="338554"/>
            </a:xfrm>
            <a:prstGeom prst="rect">
              <a:avLst/>
            </a:prstGeom>
            <a:solidFill>
              <a:srgbClr val="00B05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51" name="TextBox 50">
              <a:extLst>
                <a:ext uri="{FF2B5EF4-FFF2-40B4-BE49-F238E27FC236}">
                  <a16:creationId xmlns:a16="http://schemas.microsoft.com/office/drawing/2014/main" id="{E393B8D5-059B-2998-DCA7-96C9B550BF2E}"/>
                </a:ext>
              </a:extLst>
            </p:cNvPr>
            <p:cNvSpPr txBox="1"/>
            <p:nvPr/>
          </p:nvSpPr>
          <p:spPr>
            <a:xfrm>
              <a:off x="3202030" y="4170386"/>
              <a:ext cx="407570" cy="338554"/>
            </a:xfrm>
            <a:prstGeom prst="rect">
              <a:avLst/>
            </a:prstGeom>
            <a:solidFill>
              <a:srgbClr val="FF9225"/>
            </a:solidFill>
          </p:spPr>
          <p:txBody>
            <a:bodyPr wrap="square" rtlCol="0">
              <a:spAutoFit/>
            </a:bodyPr>
            <a:lstStyle/>
            <a:p>
              <a:pPr algn="ctr"/>
              <a:r>
                <a:rPr lang="en-SG" sz="1600" dirty="0">
                  <a:solidFill>
                    <a:schemeClr val="bg1"/>
                  </a:solidFill>
                  <a:latin typeface="Montserrat SemiBold" panose="00000700000000000000" pitchFamily="2" charset="0"/>
                </a:rPr>
                <a:t>C</a:t>
              </a:r>
            </a:p>
          </p:txBody>
        </p:sp>
        <p:sp>
          <p:nvSpPr>
            <p:cNvPr id="52" name="TextBox 51">
              <a:extLst>
                <a:ext uri="{FF2B5EF4-FFF2-40B4-BE49-F238E27FC236}">
                  <a16:creationId xmlns:a16="http://schemas.microsoft.com/office/drawing/2014/main" id="{9AE512E7-C9DB-C4FB-C2B6-91F0ACB311EE}"/>
                </a:ext>
              </a:extLst>
            </p:cNvPr>
            <p:cNvSpPr txBox="1"/>
            <p:nvPr/>
          </p:nvSpPr>
          <p:spPr>
            <a:xfrm>
              <a:off x="3666850" y="4170386"/>
              <a:ext cx="407570" cy="338554"/>
            </a:xfrm>
            <a:prstGeom prst="rect">
              <a:avLst/>
            </a:prstGeom>
            <a:solidFill>
              <a:srgbClr val="00B05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54" name="Google Shape;336;p36">
              <a:extLst>
                <a:ext uri="{FF2B5EF4-FFF2-40B4-BE49-F238E27FC236}">
                  <a16:creationId xmlns:a16="http://schemas.microsoft.com/office/drawing/2014/main" id="{5FEF27F9-4210-E6EE-F756-015FB2E72659}"/>
                </a:ext>
              </a:extLst>
            </p:cNvPr>
            <p:cNvSpPr txBox="1">
              <a:spLocks/>
            </p:cNvSpPr>
            <p:nvPr/>
          </p:nvSpPr>
          <p:spPr>
            <a:xfrm>
              <a:off x="3035231" y="4508940"/>
              <a:ext cx="1200488" cy="4613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050" dirty="0">
                  <a:latin typeface="Montserrat SemiBold" pitchFamily="2" charset="0"/>
                </a:rPr>
                <a:t>A’s distance correct</a:t>
              </a:r>
            </a:p>
          </p:txBody>
        </p:sp>
        <p:cxnSp>
          <p:nvCxnSpPr>
            <p:cNvPr id="361" name="Straight Arrow Connector 360">
              <a:extLst>
                <a:ext uri="{FF2B5EF4-FFF2-40B4-BE49-F238E27FC236}">
                  <a16:creationId xmlns:a16="http://schemas.microsoft.com/office/drawing/2014/main" id="{B807945D-45F6-6F61-65D0-678048224E6A}"/>
                </a:ext>
              </a:extLst>
            </p:cNvPr>
            <p:cNvCxnSpPr>
              <a:cxnSpLocks/>
              <a:stCxn id="365" idx="6"/>
              <a:endCxn id="366" idx="2"/>
            </p:cNvCxnSpPr>
            <p:nvPr/>
          </p:nvCxnSpPr>
          <p:spPr>
            <a:xfrm>
              <a:off x="3303479" y="3061376"/>
              <a:ext cx="6617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514FDC63-D32B-EE86-2157-805B828CB94F}"/>
                </a:ext>
              </a:extLst>
            </p:cNvPr>
            <p:cNvCxnSpPr>
              <a:cxnSpLocks/>
              <a:stCxn id="364" idx="5"/>
              <a:endCxn id="366" idx="0"/>
            </p:cNvCxnSpPr>
            <p:nvPr/>
          </p:nvCxnSpPr>
          <p:spPr>
            <a:xfrm>
              <a:off x="3798683" y="2209906"/>
              <a:ext cx="398936" cy="619060"/>
            </a:xfrm>
            <a:prstGeom prst="straightConnector1">
              <a:avLst/>
            </a:prstGeom>
            <a:ln w="38100">
              <a:solidFill>
                <a:srgbClr val="FF9225"/>
              </a:solidFill>
              <a:tailEnd type="triangle"/>
            </a:ln>
          </p:spPr>
          <p:style>
            <a:lnRef idx="1">
              <a:schemeClr val="accent1"/>
            </a:lnRef>
            <a:fillRef idx="0">
              <a:schemeClr val="accent1"/>
            </a:fillRef>
            <a:effectRef idx="0">
              <a:schemeClr val="accent1"/>
            </a:effectRef>
            <a:fontRef idx="minor">
              <a:schemeClr val="tx1"/>
            </a:fontRef>
          </p:style>
        </p:cxnSp>
        <p:cxnSp>
          <p:nvCxnSpPr>
            <p:cNvPr id="363" name="Straight Arrow Connector 362">
              <a:extLst>
                <a:ext uri="{FF2B5EF4-FFF2-40B4-BE49-F238E27FC236}">
                  <a16:creationId xmlns:a16="http://schemas.microsoft.com/office/drawing/2014/main" id="{EF0FA447-A242-435C-E1B0-4B1AD2D32261}"/>
                </a:ext>
              </a:extLst>
            </p:cNvPr>
            <p:cNvCxnSpPr>
              <a:cxnSpLocks/>
              <a:stCxn id="364" idx="3"/>
              <a:endCxn id="365" idx="0"/>
            </p:cNvCxnSpPr>
            <p:nvPr/>
          </p:nvCxnSpPr>
          <p:spPr>
            <a:xfrm flipH="1">
              <a:off x="3071069" y="2209906"/>
              <a:ext cx="398936" cy="619060"/>
            </a:xfrm>
            <a:prstGeom prst="straightConnector1">
              <a:avLst/>
            </a:prstGeom>
            <a:ln w="38100">
              <a:solidFill>
                <a:srgbClr val="FF9225"/>
              </a:solidFill>
              <a:tailEnd type="triangle"/>
            </a:ln>
          </p:spPr>
          <p:style>
            <a:lnRef idx="1">
              <a:schemeClr val="accent1"/>
            </a:lnRef>
            <a:fillRef idx="0">
              <a:schemeClr val="accent1"/>
            </a:fillRef>
            <a:effectRef idx="0">
              <a:schemeClr val="accent1"/>
            </a:effectRef>
            <a:fontRef idx="minor">
              <a:schemeClr val="tx1"/>
            </a:fontRef>
          </p:style>
        </p:cxnSp>
        <p:sp>
          <p:nvSpPr>
            <p:cNvPr id="364" name="Oval 363">
              <a:extLst>
                <a:ext uri="{FF2B5EF4-FFF2-40B4-BE49-F238E27FC236}">
                  <a16:creationId xmlns:a16="http://schemas.microsoft.com/office/drawing/2014/main" id="{C9A0C1BF-D0EC-EEAB-9ECE-6069C01BD31D}"/>
                </a:ext>
              </a:extLst>
            </p:cNvPr>
            <p:cNvSpPr/>
            <p:nvPr/>
          </p:nvSpPr>
          <p:spPr>
            <a:xfrm>
              <a:off x="3401934" y="1813157"/>
              <a:ext cx="464820" cy="464820"/>
            </a:xfrm>
            <a:prstGeom prst="ellipse">
              <a:avLst/>
            </a:prstGeom>
            <a:solidFill>
              <a:srgbClr val="FF9225"/>
            </a:solidFill>
            <a:ln w="3175">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A</a:t>
              </a:r>
            </a:p>
          </p:txBody>
        </p:sp>
        <p:sp>
          <p:nvSpPr>
            <p:cNvPr id="365" name="Oval 364">
              <a:extLst>
                <a:ext uri="{FF2B5EF4-FFF2-40B4-BE49-F238E27FC236}">
                  <a16:creationId xmlns:a16="http://schemas.microsoft.com/office/drawing/2014/main" id="{790ADB1E-CA40-B210-996B-365A4FCB2B6F}"/>
                </a:ext>
              </a:extLst>
            </p:cNvPr>
            <p:cNvSpPr/>
            <p:nvPr/>
          </p:nvSpPr>
          <p:spPr>
            <a:xfrm>
              <a:off x="2838659" y="2828966"/>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B</a:t>
              </a:r>
            </a:p>
          </p:txBody>
        </p:sp>
        <p:sp>
          <p:nvSpPr>
            <p:cNvPr id="366" name="Oval 365">
              <a:extLst>
                <a:ext uri="{FF2B5EF4-FFF2-40B4-BE49-F238E27FC236}">
                  <a16:creationId xmlns:a16="http://schemas.microsoft.com/office/drawing/2014/main" id="{EAAEB716-CFC8-4F40-A464-528C22BA3E83}"/>
                </a:ext>
              </a:extLst>
            </p:cNvPr>
            <p:cNvSpPr/>
            <p:nvPr/>
          </p:nvSpPr>
          <p:spPr>
            <a:xfrm>
              <a:off x="3965209" y="2828966"/>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C</a:t>
              </a:r>
            </a:p>
          </p:txBody>
        </p:sp>
        <p:sp>
          <p:nvSpPr>
            <p:cNvPr id="367" name="TextBox 366">
              <a:extLst>
                <a:ext uri="{FF2B5EF4-FFF2-40B4-BE49-F238E27FC236}">
                  <a16:creationId xmlns:a16="http://schemas.microsoft.com/office/drawing/2014/main" id="{093230AB-D9FE-80D9-3E34-ACFE632E0850}"/>
                </a:ext>
              </a:extLst>
            </p:cNvPr>
            <p:cNvSpPr txBox="1"/>
            <p:nvPr/>
          </p:nvSpPr>
          <p:spPr>
            <a:xfrm rot="18173241">
              <a:off x="3066751" y="234689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68" name="TextBox 367">
              <a:extLst>
                <a:ext uri="{FF2B5EF4-FFF2-40B4-BE49-F238E27FC236}">
                  <a16:creationId xmlns:a16="http://schemas.microsoft.com/office/drawing/2014/main" id="{02BF4C71-5C0E-D29D-59C1-2AE10F789B71}"/>
                </a:ext>
              </a:extLst>
            </p:cNvPr>
            <p:cNvSpPr txBox="1"/>
            <p:nvPr/>
          </p:nvSpPr>
          <p:spPr>
            <a:xfrm rot="3484345">
              <a:off x="3794366" y="235015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69" name="TextBox 368">
              <a:extLst>
                <a:ext uri="{FF2B5EF4-FFF2-40B4-BE49-F238E27FC236}">
                  <a16:creationId xmlns:a16="http://schemas.microsoft.com/office/drawing/2014/main" id="{C995D523-A354-EE21-B142-52E4D5F18A1D}"/>
                </a:ext>
              </a:extLst>
            </p:cNvPr>
            <p:cNvSpPr txBox="1"/>
            <p:nvPr/>
          </p:nvSpPr>
          <p:spPr>
            <a:xfrm>
              <a:off x="3430559" y="288063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grpSp>
      <p:grpSp>
        <p:nvGrpSpPr>
          <p:cNvPr id="390" name="Group 389">
            <a:extLst>
              <a:ext uri="{FF2B5EF4-FFF2-40B4-BE49-F238E27FC236}">
                <a16:creationId xmlns:a16="http://schemas.microsoft.com/office/drawing/2014/main" id="{E29020C0-A08C-1F49-1DEC-919C93399838}"/>
              </a:ext>
            </a:extLst>
          </p:cNvPr>
          <p:cNvGrpSpPr/>
          <p:nvPr/>
        </p:nvGrpSpPr>
        <p:grpSpPr>
          <a:xfrm>
            <a:off x="4773264" y="1813157"/>
            <a:ext cx="1591370" cy="3157152"/>
            <a:chOff x="4773264" y="1813157"/>
            <a:chExt cx="1591370" cy="3157152"/>
          </a:xfrm>
        </p:grpSpPr>
        <p:sp>
          <p:nvSpPr>
            <p:cNvPr id="321" name="TextBox 320">
              <a:extLst>
                <a:ext uri="{FF2B5EF4-FFF2-40B4-BE49-F238E27FC236}">
                  <a16:creationId xmlns:a16="http://schemas.microsoft.com/office/drawing/2014/main" id="{54E44DDE-366E-51EE-76A0-7EF1ECFDABBC}"/>
                </a:ext>
              </a:extLst>
            </p:cNvPr>
            <p:cNvSpPr txBox="1"/>
            <p:nvPr/>
          </p:nvSpPr>
          <p:spPr>
            <a:xfrm>
              <a:off x="5139666" y="3431894"/>
              <a:ext cx="407570" cy="338554"/>
            </a:xfrm>
            <a:prstGeom prst="rect">
              <a:avLst/>
            </a:prstGeom>
            <a:solidFill>
              <a:srgbClr val="00B050"/>
            </a:solidFill>
          </p:spPr>
          <p:txBody>
            <a:bodyPr wrap="square" rtlCol="0">
              <a:spAutoFit/>
            </a:bodyPr>
            <a:lstStyle/>
            <a:p>
              <a:pPr algn="ctr"/>
              <a:r>
                <a:rPr lang="en-SG" sz="1600" dirty="0">
                  <a:solidFill>
                    <a:schemeClr val="bg1"/>
                  </a:solidFill>
                  <a:latin typeface="Montserrat SemiBold" panose="00000700000000000000" pitchFamily="2" charset="0"/>
                </a:rPr>
                <a:t>A</a:t>
              </a:r>
            </a:p>
          </p:txBody>
        </p:sp>
        <p:sp>
          <p:nvSpPr>
            <p:cNvPr id="322" name="TextBox 321">
              <a:extLst>
                <a:ext uri="{FF2B5EF4-FFF2-40B4-BE49-F238E27FC236}">
                  <a16:creationId xmlns:a16="http://schemas.microsoft.com/office/drawing/2014/main" id="{1F803A04-933D-6076-0BDA-438F814DB642}"/>
                </a:ext>
              </a:extLst>
            </p:cNvPr>
            <p:cNvSpPr txBox="1"/>
            <p:nvPr/>
          </p:nvSpPr>
          <p:spPr>
            <a:xfrm>
              <a:off x="5604486" y="3431894"/>
              <a:ext cx="407570" cy="338554"/>
            </a:xfrm>
            <a:prstGeom prst="rect">
              <a:avLst/>
            </a:prstGeom>
            <a:solidFill>
              <a:srgbClr val="00B050"/>
            </a:solidFill>
          </p:spPr>
          <p:txBody>
            <a:bodyPr wrap="square" rtlCol="0">
              <a:spAutoFit/>
            </a:bodyPr>
            <a:lstStyle/>
            <a:p>
              <a:pPr algn="ctr"/>
              <a:r>
                <a:rPr lang="en-SG" sz="1600" dirty="0">
                  <a:solidFill>
                    <a:schemeClr val="bg1"/>
                  </a:solidFill>
                  <a:latin typeface="Montserrat SemiBold" panose="00000700000000000000" pitchFamily="2" charset="0"/>
                </a:rPr>
                <a:t>0</a:t>
              </a:r>
            </a:p>
          </p:txBody>
        </p:sp>
        <p:sp>
          <p:nvSpPr>
            <p:cNvPr id="323" name="TextBox 322">
              <a:extLst>
                <a:ext uri="{FF2B5EF4-FFF2-40B4-BE49-F238E27FC236}">
                  <a16:creationId xmlns:a16="http://schemas.microsoft.com/office/drawing/2014/main" id="{16ADF52D-6868-559B-1FF3-8A75AF2A9DF3}"/>
                </a:ext>
              </a:extLst>
            </p:cNvPr>
            <p:cNvSpPr txBox="1"/>
            <p:nvPr/>
          </p:nvSpPr>
          <p:spPr>
            <a:xfrm>
              <a:off x="5139666" y="3801140"/>
              <a:ext cx="407570" cy="338554"/>
            </a:xfrm>
            <a:prstGeom prst="rect">
              <a:avLst/>
            </a:prstGeom>
            <a:solidFill>
              <a:srgbClr val="FF9225"/>
            </a:solidFill>
          </p:spPr>
          <p:txBody>
            <a:bodyPr wrap="square" rtlCol="0">
              <a:spAutoFit/>
            </a:bodyPr>
            <a:lstStyle/>
            <a:p>
              <a:pPr algn="ctr"/>
              <a:r>
                <a:rPr lang="en-SG" sz="1600" b="1" dirty="0">
                  <a:solidFill>
                    <a:schemeClr val="bg1"/>
                  </a:solidFill>
                  <a:latin typeface="Montserrat SemiBold" panose="00000700000000000000" pitchFamily="2" charset="0"/>
                </a:rPr>
                <a:t>B</a:t>
              </a:r>
            </a:p>
          </p:txBody>
        </p:sp>
        <p:sp>
          <p:nvSpPr>
            <p:cNvPr id="324" name="TextBox 323">
              <a:extLst>
                <a:ext uri="{FF2B5EF4-FFF2-40B4-BE49-F238E27FC236}">
                  <a16:creationId xmlns:a16="http://schemas.microsoft.com/office/drawing/2014/main" id="{AD2BC8A7-F5E3-E366-C8CD-A7C43306FDB4}"/>
                </a:ext>
              </a:extLst>
            </p:cNvPr>
            <p:cNvSpPr txBox="1"/>
            <p:nvPr/>
          </p:nvSpPr>
          <p:spPr>
            <a:xfrm>
              <a:off x="5604486" y="3801140"/>
              <a:ext cx="407570" cy="338554"/>
            </a:xfrm>
            <a:prstGeom prst="rect">
              <a:avLst/>
            </a:prstGeom>
            <a:solidFill>
              <a:srgbClr val="00B05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25" name="TextBox 324">
              <a:extLst>
                <a:ext uri="{FF2B5EF4-FFF2-40B4-BE49-F238E27FC236}">
                  <a16:creationId xmlns:a16="http://schemas.microsoft.com/office/drawing/2014/main" id="{7E61A780-6265-34EF-B9AA-4F746680C1DE}"/>
                </a:ext>
              </a:extLst>
            </p:cNvPr>
            <p:cNvSpPr txBox="1"/>
            <p:nvPr/>
          </p:nvSpPr>
          <p:spPr>
            <a:xfrm>
              <a:off x="5139666" y="4170386"/>
              <a:ext cx="407570" cy="338554"/>
            </a:xfrm>
            <a:prstGeom prst="rect">
              <a:avLst/>
            </a:prstGeom>
            <a:solidFill>
              <a:srgbClr val="00B050"/>
            </a:solidFill>
          </p:spPr>
          <p:txBody>
            <a:bodyPr wrap="square" rtlCol="0">
              <a:spAutoFit/>
            </a:bodyPr>
            <a:lstStyle/>
            <a:p>
              <a:pPr algn="ctr"/>
              <a:r>
                <a:rPr lang="en-SG" sz="1600" dirty="0">
                  <a:solidFill>
                    <a:schemeClr val="bg1"/>
                  </a:solidFill>
                  <a:latin typeface="Montserrat SemiBold" panose="00000700000000000000" pitchFamily="2" charset="0"/>
                </a:rPr>
                <a:t>C</a:t>
              </a:r>
            </a:p>
          </p:txBody>
        </p:sp>
        <p:sp>
          <p:nvSpPr>
            <p:cNvPr id="326" name="TextBox 325">
              <a:extLst>
                <a:ext uri="{FF2B5EF4-FFF2-40B4-BE49-F238E27FC236}">
                  <a16:creationId xmlns:a16="http://schemas.microsoft.com/office/drawing/2014/main" id="{E699E9EF-B05F-FF2E-799C-7E32D4F57A7E}"/>
                </a:ext>
              </a:extLst>
            </p:cNvPr>
            <p:cNvSpPr txBox="1"/>
            <p:nvPr/>
          </p:nvSpPr>
          <p:spPr>
            <a:xfrm>
              <a:off x="5604486" y="4170386"/>
              <a:ext cx="407570" cy="338554"/>
            </a:xfrm>
            <a:prstGeom prst="rect">
              <a:avLst/>
            </a:prstGeom>
            <a:solidFill>
              <a:srgbClr val="00B05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27" name="Google Shape;336;p36">
              <a:extLst>
                <a:ext uri="{FF2B5EF4-FFF2-40B4-BE49-F238E27FC236}">
                  <a16:creationId xmlns:a16="http://schemas.microsoft.com/office/drawing/2014/main" id="{E8B5CB70-E7F9-1A6B-B20A-639B21D36A37}"/>
                </a:ext>
              </a:extLst>
            </p:cNvPr>
            <p:cNvSpPr txBox="1">
              <a:spLocks/>
            </p:cNvSpPr>
            <p:nvPr/>
          </p:nvSpPr>
          <p:spPr>
            <a:xfrm>
              <a:off x="4972867" y="4508940"/>
              <a:ext cx="1200488" cy="4613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050" dirty="0">
                  <a:latin typeface="Montserrat SemiBold" pitchFamily="2" charset="0"/>
                </a:rPr>
                <a:t>C’s distance correct</a:t>
              </a:r>
            </a:p>
          </p:txBody>
        </p:sp>
        <p:cxnSp>
          <p:nvCxnSpPr>
            <p:cNvPr id="370" name="Straight Arrow Connector 369">
              <a:extLst>
                <a:ext uri="{FF2B5EF4-FFF2-40B4-BE49-F238E27FC236}">
                  <a16:creationId xmlns:a16="http://schemas.microsoft.com/office/drawing/2014/main" id="{D939882F-E18B-5ACE-DA7F-355C6BD0A946}"/>
                </a:ext>
              </a:extLst>
            </p:cNvPr>
            <p:cNvCxnSpPr>
              <a:cxnSpLocks/>
              <a:stCxn id="374" idx="6"/>
              <a:endCxn id="375" idx="2"/>
            </p:cNvCxnSpPr>
            <p:nvPr/>
          </p:nvCxnSpPr>
          <p:spPr>
            <a:xfrm>
              <a:off x="5238084" y="3061376"/>
              <a:ext cx="6617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1" name="Straight Arrow Connector 370">
              <a:extLst>
                <a:ext uri="{FF2B5EF4-FFF2-40B4-BE49-F238E27FC236}">
                  <a16:creationId xmlns:a16="http://schemas.microsoft.com/office/drawing/2014/main" id="{98B51D59-75EF-7E02-C646-4CF9E5BC4926}"/>
                </a:ext>
              </a:extLst>
            </p:cNvPr>
            <p:cNvCxnSpPr>
              <a:cxnSpLocks/>
              <a:stCxn id="373" idx="5"/>
              <a:endCxn id="375" idx="0"/>
            </p:cNvCxnSpPr>
            <p:nvPr/>
          </p:nvCxnSpPr>
          <p:spPr>
            <a:xfrm>
              <a:off x="5733288" y="2209906"/>
              <a:ext cx="398936" cy="6190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2" name="Straight Arrow Connector 371">
              <a:extLst>
                <a:ext uri="{FF2B5EF4-FFF2-40B4-BE49-F238E27FC236}">
                  <a16:creationId xmlns:a16="http://schemas.microsoft.com/office/drawing/2014/main" id="{065CAC18-6368-64A3-A28C-FF0457F86D35}"/>
                </a:ext>
              </a:extLst>
            </p:cNvPr>
            <p:cNvCxnSpPr>
              <a:cxnSpLocks/>
              <a:stCxn id="373" idx="3"/>
              <a:endCxn id="374" idx="0"/>
            </p:cNvCxnSpPr>
            <p:nvPr/>
          </p:nvCxnSpPr>
          <p:spPr>
            <a:xfrm flipH="1">
              <a:off x="5005674" y="2209906"/>
              <a:ext cx="398936" cy="6190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3" name="Oval 372">
              <a:extLst>
                <a:ext uri="{FF2B5EF4-FFF2-40B4-BE49-F238E27FC236}">
                  <a16:creationId xmlns:a16="http://schemas.microsoft.com/office/drawing/2014/main" id="{ABD714BD-C52F-BD6A-E888-9DBC8B8C01EA}"/>
                </a:ext>
              </a:extLst>
            </p:cNvPr>
            <p:cNvSpPr/>
            <p:nvPr/>
          </p:nvSpPr>
          <p:spPr>
            <a:xfrm>
              <a:off x="5336539" y="1813157"/>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A</a:t>
              </a:r>
            </a:p>
          </p:txBody>
        </p:sp>
        <p:sp>
          <p:nvSpPr>
            <p:cNvPr id="374" name="Oval 373">
              <a:extLst>
                <a:ext uri="{FF2B5EF4-FFF2-40B4-BE49-F238E27FC236}">
                  <a16:creationId xmlns:a16="http://schemas.microsoft.com/office/drawing/2014/main" id="{BD21EAE2-41CE-B306-155D-E5B83BD16407}"/>
                </a:ext>
              </a:extLst>
            </p:cNvPr>
            <p:cNvSpPr/>
            <p:nvPr/>
          </p:nvSpPr>
          <p:spPr>
            <a:xfrm>
              <a:off x="4773264" y="2828966"/>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B</a:t>
              </a:r>
            </a:p>
          </p:txBody>
        </p:sp>
        <p:sp>
          <p:nvSpPr>
            <p:cNvPr id="375" name="Oval 374">
              <a:extLst>
                <a:ext uri="{FF2B5EF4-FFF2-40B4-BE49-F238E27FC236}">
                  <a16:creationId xmlns:a16="http://schemas.microsoft.com/office/drawing/2014/main" id="{47BEC2F4-757D-0818-F4A2-DDB0E1B65361}"/>
                </a:ext>
              </a:extLst>
            </p:cNvPr>
            <p:cNvSpPr/>
            <p:nvPr/>
          </p:nvSpPr>
          <p:spPr>
            <a:xfrm>
              <a:off x="5899814" y="2828966"/>
              <a:ext cx="464820" cy="464820"/>
            </a:xfrm>
            <a:prstGeom prst="ellipse">
              <a:avLst/>
            </a:prstGeom>
            <a:solidFill>
              <a:srgbClr val="FF9225"/>
            </a:solidFill>
            <a:ln w="3175">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C</a:t>
              </a:r>
            </a:p>
          </p:txBody>
        </p:sp>
        <p:sp>
          <p:nvSpPr>
            <p:cNvPr id="376" name="TextBox 375">
              <a:extLst>
                <a:ext uri="{FF2B5EF4-FFF2-40B4-BE49-F238E27FC236}">
                  <a16:creationId xmlns:a16="http://schemas.microsoft.com/office/drawing/2014/main" id="{4FF392AE-45FD-13D5-2371-9E0D5435AC64}"/>
                </a:ext>
              </a:extLst>
            </p:cNvPr>
            <p:cNvSpPr txBox="1"/>
            <p:nvPr/>
          </p:nvSpPr>
          <p:spPr>
            <a:xfrm rot="18173241">
              <a:off x="5001356" y="234689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77" name="TextBox 376">
              <a:extLst>
                <a:ext uri="{FF2B5EF4-FFF2-40B4-BE49-F238E27FC236}">
                  <a16:creationId xmlns:a16="http://schemas.microsoft.com/office/drawing/2014/main" id="{A0A80FF5-D61B-02B4-9719-247C65EFE8D3}"/>
                </a:ext>
              </a:extLst>
            </p:cNvPr>
            <p:cNvSpPr txBox="1"/>
            <p:nvPr/>
          </p:nvSpPr>
          <p:spPr>
            <a:xfrm rot="3484345">
              <a:off x="5728971" y="235015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78" name="TextBox 377">
              <a:extLst>
                <a:ext uri="{FF2B5EF4-FFF2-40B4-BE49-F238E27FC236}">
                  <a16:creationId xmlns:a16="http://schemas.microsoft.com/office/drawing/2014/main" id="{2508F047-18B2-2335-EA87-7929E7FF718C}"/>
                </a:ext>
              </a:extLst>
            </p:cNvPr>
            <p:cNvSpPr txBox="1"/>
            <p:nvPr/>
          </p:nvSpPr>
          <p:spPr>
            <a:xfrm>
              <a:off x="5365164" y="288063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grpSp>
      <p:grpSp>
        <p:nvGrpSpPr>
          <p:cNvPr id="391" name="Group 390">
            <a:extLst>
              <a:ext uri="{FF2B5EF4-FFF2-40B4-BE49-F238E27FC236}">
                <a16:creationId xmlns:a16="http://schemas.microsoft.com/office/drawing/2014/main" id="{6114F81F-3BDF-4000-C480-876AABF878A7}"/>
              </a:ext>
            </a:extLst>
          </p:cNvPr>
          <p:cNvGrpSpPr/>
          <p:nvPr/>
        </p:nvGrpSpPr>
        <p:grpSpPr>
          <a:xfrm>
            <a:off x="6636351" y="1813157"/>
            <a:ext cx="1743562" cy="3330343"/>
            <a:chOff x="6636351" y="1813157"/>
            <a:chExt cx="1743562" cy="3330343"/>
          </a:xfrm>
        </p:grpSpPr>
        <p:sp>
          <p:nvSpPr>
            <p:cNvPr id="342" name="TextBox 341">
              <a:extLst>
                <a:ext uri="{FF2B5EF4-FFF2-40B4-BE49-F238E27FC236}">
                  <a16:creationId xmlns:a16="http://schemas.microsoft.com/office/drawing/2014/main" id="{E3C86E2B-E133-3E99-F548-38CB285C0B89}"/>
                </a:ext>
              </a:extLst>
            </p:cNvPr>
            <p:cNvSpPr txBox="1"/>
            <p:nvPr/>
          </p:nvSpPr>
          <p:spPr>
            <a:xfrm>
              <a:off x="7071937" y="3431894"/>
              <a:ext cx="407570" cy="338554"/>
            </a:xfrm>
            <a:prstGeom prst="rect">
              <a:avLst/>
            </a:prstGeom>
            <a:solidFill>
              <a:srgbClr val="00B050"/>
            </a:solidFill>
          </p:spPr>
          <p:txBody>
            <a:bodyPr wrap="square" rtlCol="0">
              <a:spAutoFit/>
            </a:bodyPr>
            <a:lstStyle/>
            <a:p>
              <a:pPr algn="ctr"/>
              <a:r>
                <a:rPr lang="en-SG" sz="1600" dirty="0">
                  <a:solidFill>
                    <a:schemeClr val="bg1"/>
                  </a:solidFill>
                  <a:latin typeface="Montserrat SemiBold" panose="00000700000000000000" pitchFamily="2" charset="0"/>
                </a:rPr>
                <a:t>A</a:t>
              </a:r>
            </a:p>
          </p:txBody>
        </p:sp>
        <p:sp>
          <p:nvSpPr>
            <p:cNvPr id="343" name="TextBox 342">
              <a:extLst>
                <a:ext uri="{FF2B5EF4-FFF2-40B4-BE49-F238E27FC236}">
                  <a16:creationId xmlns:a16="http://schemas.microsoft.com/office/drawing/2014/main" id="{53D6C604-108E-78EF-CDCC-33452CED712A}"/>
                </a:ext>
              </a:extLst>
            </p:cNvPr>
            <p:cNvSpPr txBox="1"/>
            <p:nvPr/>
          </p:nvSpPr>
          <p:spPr>
            <a:xfrm>
              <a:off x="7536757" y="3431894"/>
              <a:ext cx="407570" cy="338554"/>
            </a:xfrm>
            <a:prstGeom prst="rect">
              <a:avLst/>
            </a:prstGeom>
            <a:solidFill>
              <a:srgbClr val="00B050"/>
            </a:solidFill>
          </p:spPr>
          <p:txBody>
            <a:bodyPr wrap="square" rtlCol="0">
              <a:spAutoFit/>
            </a:bodyPr>
            <a:lstStyle/>
            <a:p>
              <a:pPr algn="ctr"/>
              <a:r>
                <a:rPr lang="en-SG" sz="1600" dirty="0">
                  <a:solidFill>
                    <a:schemeClr val="bg1"/>
                  </a:solidFill>
                  <a:latin typeface="Montserrat SemiBold" panose="00000700000000000000" pitchFamily="2" charset="0"/>
                </a:rPr>
                <a:t>0</a:t>
              </a:r>
            </a:p>
          </p:txBody>
        </p:sp>
        <p:sp>
          <p:nvSpPr>
            <p:cNvPr id="344" name="TextBox 343">
              <a:extLst>
                <a:ext uri="{FF2B5EF4-FFF2-40B4-BE49-F238E27FC236}">
                  <a16:creationId xmlns:a16="http://schemas.microsoft.com/office/drawing/2014/main" id="{393C2BD3-B5FD-8EE7-41FE-8F2FE3C3E8B5}"/>
                </a:ext>
              </a:extLst>
            </p:cNvPr>
            <p:cNvSpPr txBox="1"/>
            <p:nvPr/>
          </p:nvSpPr>
          <p:spPr>
            <a:xfrm>
              <a:off x="7071937" y="3801140"/>
              <a:ext cx="407570" cy="338554"/>
            </a:xfrm>
            <a:prstGeom prst="rect">
              <a:avLst/>
            </a:prstGeom>
            <a:solidFill>
              <a:srgbClr val="00B050"/>
            </a:solidFill>
          </p:spPr>
          <p:txBody>
            <a:bodyPr wrap="square" rtlCol="0">
              <a:spAutoFit/>
            </a:bodyPr>
            <a:lstStyle/>
            <a:p>
              <a:pPr algn="ctr"/>
              <a:r>
                <a:rPr lang="en-SG" sz="1600" b="1" dirty="0">
                  <a:solidFill>
                    <a:schemeClr val="bg1"/>
                  </a:solidFill>
                  <a:latin typeface="Montserrat SemiBold" panose="00000700000000000000" pitchFamily="2" charset="0"/>
                </a:rPr>
                <a:t>B</a:t>
              </a:r>
            </a:p>
          </p:txBody>
        </p:sp>
        <p:sp>
          <p:nvSpPr>
            <p:cNvPr id="345" name="TextBox 344">
              <a:extLst>
                <a:ext uri="{FF2B5EF4-FFF2-40B4-BE49-F238E27FC236}">
                  <a16:creationId xmlns:a16="http://schemas.microsoft.com/office/drawing/2014/main" id="{CCA7D582-DB63-468B-9DFB-D3358FCBC7C7}"/>
                </a:ext>
              </a:extLst>
            </p:cNvPr>
            <p:cNvSpPr txBox="1"/>
            <p:nvPr/>
          </p:nvSpPr>
          <p:spPr>
            <a:xfrm>
              <a:off x="7536757" y="3801140"/>
              <a:ext cx="407570" cy="338554"/>
            </a:xfrm>
            <a:prstGeom prst="rect">
              <a:avLst/>
            </a:prstGeom>
            <a:solidFill>
              <a:srgbClr val="00B05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46" name="TextBox 345">
              <a:extLst>
                <a:ext uri="{FF2B5EF4-FFF2-40B4-BE49-F238E27FC236}">
                  <a16:creationId xmlns:a16="http://schemas.microsoft.com/office/drawing/2014/main" id="{775BE489-8EEA-A5E0-0E59-FCCE5B185B4C}"/>
                </a:ext>
              </a:extLst>
            </p:cNvPr>
            <p:cNvSpPr txBox="1"/>
            <p:nvPr/>
          </p:nvSpPr>
          <p:spPr>
            <a:xfrm>
              <a:off x="7071937" y="4170386"/>
              <a:ext cx="407570" cy="338554"/>
            </a:xfrm>
            <a:prstGeom prst="rect">
              <a:avLst/>
            </a:prstGeom>
            <a:solidFill>
              <a:srgbClr val="00B050"/>
            </a:solidFill>
          </p:spPr>
          <p:txBody>
            <a:bodyPr wrap="square" rtlCol="0">
              <a:spAutoFit/>
            </a:bodyPr>
            <a:lstStyle/>
            <a:p>
              <a:pPr algn="ctr"/>
              <a:r>
                <a:rPr lang="en-SG" sz="1600" dirty="0">
                  <a:solidFill>
                    <a:schemeClr val="bg1"/>
                  </a:solidFill>
                  <a:latin typeface="Montserrat SemiBold" panose="00000700000000000000" pitchFamily="2" charset="0"/>
                </a:rPr>
                <a:t>C</a:t>
              </a:r>
            </a:p>
          </p:txBody>
        </p:sp>
        <p:sp>
          <p:nvSpPr>
            <p:cNvPr id="347" name="TextBox 346">
              <a:extLst>
                <a:ext uri="{FF2B5EF4-FFF2-40B4-BE49-F238E27FC236}">
                  <a16:creationId xmlns:a16="http://schemas.microsoft.com/office/drawing/2014/main" id="{74815BC6-7D2E-DCE7-0BD7-EB1DF6B3D641}"/>
                </a:ext>
              </a:extLst>
            </p:cNvPr>
            <p:cNvSpPr txBox="1"/>
            <p:nvPr/>
          </p:nvSpPr>
          <p:spPr>
            <a:xfrm>
              <a:off x="7536757" y="4170386"/>
              <a:ext cx="407570" cy="338554"/>
            </a:xfrm>
            <a:prstGeom prst="rect">
              <a:avLst/>
            </a:prstGeom>
            <a:solidFill>
              <a:srgbClr val="FF000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48" name="Google Shape;336;p36">
              <a:extLst>
                <a:ext uri="{FF2B5EF4-FFF2-40B4-BE49-F238E27FC236}">
                  <a16:creationId xmlns:a16="http://schemas.microsoft.com/office/drawing/2014/main" id="{660D71A6-C9CF-C9E3-E9DF-8EC72D0890B6}"/>
                </a:ext>
              </a:extLst>
            </p:cNvPr>
            <p:cNvSpPr txBox="1">
              <a:spLocks/>
            </p:cNvSpPr>
            <p:nvPr/>
          </p:nvSpPr>
          <p:spPr>
            <a:xfrm>
              <a:off x="6636351" y="4508940"/>
              <a:ext cx="1743562" cy="6345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050" dirty="0">
                  <a:latin typeface="Montserrat SemiBold" pitchFamily="2" charset="0"/>
                </a:rPr>
                <a:t>B’s distance correct</a:t>
              </a:r>
            </a:p>
            <a:p>
              <a:pPr algn="ctr"/>
              <a:r>
                <a:rPr lang="en-US" sz="1050" u="sng" dirty="0">
                  <a:latin typeface="Montserrat SemiBold" pitchFamily="2" charset="0"/>
                </a:rPr>
                <a:t>C is assumed correct, and not changed</a:t>
              </a:r>
            </a:p>
          </p:txBody>
        </p:sp>
        <p:cxnSp>
          <p:nvCxnSpPr>
            <p:cNvPr id="379" name="Straight Arrow Connector 378">
              <a:extLst>
                <a:ext uri="{FF2B5EF4-FFF2-40B4-BE49-F238E27FC236}">
                  <a16:creationId xmlns:a16="http://schemas.microsoft.com/office/drawing/2014/main" id="{DD9335DE-95F5-C0E6-4662-6104B6E5CA5A}"/>
                </a:ext>
              </a:extLst>
            </p:cNvPr>
            <p:cNvCxnSpPr>
              <a:cxnSpLocks/>
              <a:stCxn id="383" idx="6"/>
              <a:endCxn id="384" idx="2"/>
            </p:cNvCxnSpPr>
            <p:nvPr/>
          </p:nvCxnSpPr>
          <p:spPr>
            <a:xfrm>
              <a:off x="7179254" y="3061376"/>
              <a:ext cx="661730" cy="0"/>
            </a:xfrm>
            <a:prstGeom prst="straightConnector1">
              <a:avLst/>
            </a:prstGeom>
            <a:ln w="38100">
              <a:solidFill>
                <a:srgbClr val="FF9225"/>
              </a:solidFill>
              <a:tailEnd type="triangle"/>
            </a:ln>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8A047CC4-1E56-299B-315C-B228B97FFFB0}"/>
                </a:ext>
              </a:extLst>
            </p:cNvPr>
            <p:cNvCxnSpPr>
              <a:cxnSpLocks/>
              <a:stCxn id="382" idx="5"/>
              <a:endCxn id="384" idx="0"/>
            </p:cNvCxnSpPr>
            <p:nvPr/>
          </p:nvCxnSpPr>
          <p:spPr>
            <a:xfrm>
              <a:off x="7674458" y="2209906"/>
              <a:ext cx="398936" cy="6190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1" name="Straight Arrow Connector 380">
              <a:extLst>
                <a:ext uri="{FF2B5EF4-FFF2-40B4-BE49-F238E27FC236}">
                  <a16:creationId xmlns:a16="http://schemas.microsoft.com/office/drawing/2014/main" id="{8AC9451C-2F15-8758-C78B-C1317D5AB096}"/>
                </a:ext>
              </a:extLst>
            </p:cNvPr>
            <p:cNvCxnSpPr>
              <a:cxnSpLocks/>
              <a:stCxn id="382" idx="3"/>
              <a:endCxn id="383" idx="0"/>
            </p:cNvCxnSpPr>
            <p:nvPr/>
          </p:nvCxnSpPr>
          <p:spPr>
            <a:xfrm flipH="1">
              <a:off x="6946844" y="2209906"/>
              <a:ext cx="398936" cy="6190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2" name="Oval 381">
              <a:extLst>
                <a:ext uri="{FF2B5EF4-FFF2-40B4-BE49-F238E27FC236}">
                  <a16:creationId xmlns:a16="http://schemas.microsoft.com/office/drawing/2014/main" id="{FF80CD9C-B9F6-6782-78C3-4F99BEE90832}"/>
                </a:ext>
              </a:extLst>
            </p:cNvPr>
            <p:cNvSpPr/>
            <p:nvPr/>
          </p:nvSpPr>
          <p:spPr>
            <a:xfrm>
              <a:off x="7277709" y="1813157"/>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A</a:t>
              </a:r>
            </a:p>
          </p:txBody>
        </p:sp>
        <p:sp>
          <p:nvSpPr>
            <p:cNvPr id="383" name="Oval 382">
              <a:extLst>
                <a:ext uri="{FF2B5EF4-FFF2-40B4-BE49-F238E27FC236}">
                  <a16:creationId xmlns:a16="http://schemas.microsoft.com/office/drawing/2014/main" id="{5B428F65-417E-8B7E-2C3A-3E2493FA0110}"/>
                </a:ext>
              </a:extLst>
            </p:cNvPr>
            <p:cNvSpPr/>
            <p:nvPr/>
          </p:nvSpPr>
          <p:spPr>
            <a:xfrm>
              <a:off x="6714434" y="2828966"/>
              <a:ext cx="464820" cy="464820"/>
            </a:xfrm>
            <a:prstGeom prst="ellipse">
              <a:avLst/>
            </a:prstGeom>
            <a:solidFill>
              <a:srgbClr val="FF9225"/>
            </a:solidFill>
            <a:ln w="3175">
              <a:solidFill>
                <a:srgbClr val="FF9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B</a:t>
              </a:r>
            </a:p>
          </p:txBody>
        </p:sp>
        <p:sp>
          <p:nvSpPr>
            <p:cNvPr id="384" name="Oval 383">
              <a:extLst>
                <a:ext uri="{FF2B5EF4-FFF2-40B4-BE49-F238E27FC236}">
                  <a16:creationId xmlns:a16="http://schemas.microsoft.com/office/drawing/2014/main" id="{B75925C7-E054-C51C-B316-365AB6E2CB71}"/>
                </a:ext>
              </a:extLst>
            </p:cNvPr>
            <p:cNvSpPr/>
            <p:nvPr/>
          </p:nvSpPr>
          <p:spPr>
            <a:xfrm>
              <a:off x="7840984" y="2828966"/>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C</a:t>
              </a:r>
            </a:p>
          </p:txBody>
        </p:sp>
        <p:sp>
          <p:nvSpPr>
            <p:cNvPr id="385" name="TextBox 384">
              <a:extLst>
                <a:ext uri="{FF2B5EF4-FFF2-40B4-BE49-F238E27FC236}">
                  <a16:creationId xmlns:a16="http://schemas.microsoft.com/office/drawing/2014/main" id="{53ED7132-443B-14DC-1ACD-F64C32EDDFDE}"/>
                </a:ext>
              </a:extLst>
            </p:cNvPr>
            <p:cNvSpPr txBox="1"/>
            <p:nvPr/>
          </p:nvSpPr>
          <p:spPr>
            <a:xfrm rot="18173241">
              <a:off x="6942526" y="234689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86" name="TextBox 385">
              <a:extLst>
                <a:ext uri="{FF2B5EF4-FFF2-40B4-BE49-F238E27FC236}">
                  <a16:creationId xmlns:a16="http://schemas.microsoft.com/office/drawing/2014/main" id="{6FA77C64-1070-2341-F27A-3B2E2A86E974}"/>
                </a:ext>
              </a:extLst>
            </p:cNvPr>
            <p:cNvSpPr txBox="1"/>
            <p:nvPr/>
          </p:nvSpPr>
          <p:spPr>
            <a:xfrm rot="3484345">
              <a:off x="7670141" y="235015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87" name="TextBox 386">
              <a:extLst>
                <a:ext uri="{FF2B5EF4-FFF2-40B4-BE49-F238E27FC236}">
                  <a16:creationId xmlns:a16="http://schemas.microsoft.com/office/drawing/2014/main" id="{43EF09B1-C68F-0BA9-80B8-84DCF068D241}"/>
                </a:ext>
              </a:extLst>
            </p:cNvPr>
            <p:cNvSpPr txBox="1"/>
            <p:nvPr/>
          </p:nvSpPr>
          <p:spPr>
            <a:xfrm>
              <a:off x="7306334" y="288063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grpSp>
    </p:spTree>
    <p:extLst>
      <p:ext uri="{BB962C8B-B14F-4D97-AF65-F5344CB8AC3E}">
        <p14:creationId xmlns:p14="http://schemas.microsoft.com/office/powerpoint/2010/main" val="282452597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8"/>
                                        </p:tgtEl>
                                        <p:attrNameLst>
                                          <p:attrName>style.visibility</p:attrName>
                                        </p:attrNameLst>
                                      </p:cBhvr>
                                      <p:to>
                                        <p:strVal val="visible"/>
                                      </p:to>
                                    </p:set>
                                    <p:animEffect transition="in" filter="fade">
                                      <p:cBhvr>
                                        <p:cTn id="7" dur="500"/>
                                        <p:tgtEl>
                                          <p:spTgt spid="3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0"/>
                                        </p:tgtEl>
                                        <p:attrNameLst>
                                          <p:attrName>style.visibility</p:attrName>
                                        </p:attrNameLst>
                                      </p:cBhvr>
                                      <p:to>
                                        <p:strVal val="visible"/>
                                      </p:to>
                                    </p:set>
                                    <p:animEffect transition="in" filter="fade">
                                      <p:cBhvr>
                                        <p:cTn id="12" dur="500"/>
                                        <p:tgtEl>
                                          <p:spTgt spid="39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1"/>
                                        </p:tgtEl>
                                        <p:attrNameLst>
                                          <p:attrName>style.visibility</p:attrName>
                                        </p:attrNameLst>
                                      </p:cBhvr>
                                      <p:to>
                                        <p:strVal val="visible"/>
                                      </p:to>
                                    </p:set>
                                    <p:animEffect transition="in" filter="fade">
                                      <p:cBhvr>
                                        <p:cTn id="17" dur="500"/>
                                        <p:tgtEl>
                                          <p:spTgt spid="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45</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3b. Bad Dijkstra</a:t>
            </a:r>
            <a:endParaRPr dirty="0"/>
          </a:p>
        </p:txBody>
      </p:sp>
      <p:sp>
        <p:nvSpPr>
          <p:cNvPr id="16" name="Google Shape;336;p36">
            <a:extLst>
              <a:ext uri="{FF2B5EF4-FFF2-40B4-BE49-F238E27FC236}">
                <a16:creationId xmlns:a16="http://schemas.microsoft.com/office/drawing/2014/main" id="{679BFD58-EF26-AE24-E515-F0475EE3F5AF}"/>
              </a:ext>
            </a:extLst>
          </p:cNvPr>
          <p:cNvSpPr txBox="1">
            <a:spLocks/>
          </p:cNvSpPr>
          <p:nvPr/>
        </p:nvSpPr>
        <p:spPr>
          <a:xfrm>
            <a:off x="714000" y="1370067"/>
            <a:ext cx="7713300" cy="4613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Give an example of a graph where Dijkstra’s Algorithm returns the correct answer but is a poor choice.</a:t>
            </a:r>
          </a:p>
        </p:txBody>
      </p:sp>
    </p:spTree>
    <p:extLst>
      <p:ext uri="{BB962C8B-B14F-4D97-AF65-F5344CB8AC3E}">
        <p14:creationId xmlns:p14="http://schemas.microsoft.com/office/powerpoint/2010/main" val="42759899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46</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3b. Bad Dijkstra</a:t>
            </a:r>
            <a:endParaRPr dirty="0"/>
          </a:p>
        </p:txBody>
      </p:sp>
      <p:sp>
        <p:nvSpPr>
          <p:cNvPr id="16" name="Google Shape;336;p36">
            <a:extLst>
              <a:ext uri="{FF2B5EF4-FFF2-40B4-BE49-F238E27FC236}">
                <a16:creationId xmlns:a16="http://schemas.microsoft.com/office/drawing/2014/main" id="{679BFD58-EF26-AE24-E515-F0475EE3F5AF}"/>
              </a:ext>
            </a:extLst>
          </p:cNvPr>
          <p:cNvSpPr txBox="1">
            <a:spLocks/>
          </p:cNvSpPr>
          <p:nvPr/>
        </p:nvSpPr>
        <p:spPr>
          <a:xfrm>
            <a:off x="714000" y="1370067"/>
            <a:ext cx="7713300" cy="4613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Evaluate SSSP options and choose wisely!</a:t>
            </a:r>
          </a:p>
          <a:p>
            <a:endParaRPr lang="en-US" sz="1800" dirty="0">
              <a:latin typeface="Montserrat SemiBold" pitchFamily="2" charset="0"/>
            </a:endParaRPr>
          </a:p>
          <a:p>
            <a:r>
              <a:rPr lang="en-US" sz="1800" dirty="0">
                <a:latin typeface="Montserrat SemiBold" pitchFamily="2" charset="0"/>
              </a:rPr>
              <a:t>Examples:</a:t>
            </a:r>
          </a:p>
          <a:p>
            <a:endParaRPr lang="en-US" sz="1800" dirty="0">
              <a:latin typeface="Montserrat SemiBold" pitchFamily="2" charset="0"/>
            </a:endParaRPr>
          </a:p>
          <a:p>
            <a:r>
              <a:rPr lang="en-US" sz="1800" dirty="0">
                <a:latin typeface="Montserrat SemiBold" pitchFamily="2" charset="0"/>
              </a:rPr>
              <a:t>Trees</a:t>
            </a:r>
          </a:p>
          <a:p>
            <a:pPr marL="285750" indent="-285750">
              <a:buFontTx/>
              <a:buChar char="-"/>
            </a:pPr>
            <a:r>
              <a:rPr lang="en-US" sz="1800" dirty="0">
                <a:latin typeface="Montserrat SemiBold" pitchFamily="2" charset="0"/>
              </a:rPr>
              <a:t>BFS/DFS: O(V + E)</a:t>
            </a:r>
          </a:p>
          <a:p>
            <a:pPr marL="285750" indent="-285750">
              <a:buFontTx/>
              <a:buChar char="-"/>
            </a:pPr>
            <a:r>
              <a:rPr lang="en-US" sz="1800" dirty="0">
                <a:latin typeface="Montserrat SemiBold" pitchFamily="2" charset="0"/>
              </a:rPr>
              <a:t>Dijkstra’s: O(E log V)</a:t>
            </a:r>
          </a:p>
          <a:p>
            <a:endParaRPr lang="en-US" sz="1800" dirty="0">
              <a:latin typeface="Montserrat SemiBold" pitchFamily="2" charset="0"/>
            </a:endParaRPr>
          </a:p>
          <a:p>
            <a:r>
              <a:rPr lang="en-US" sz="1800" dirty="0">
                <a:latin typeface="Montserrat SemiBold" pitchFamily="2" charset="0"/>
              </a:rPr>
              <a:t>DAGs</a:t>
            </a:r>
          </a:p>
          <a:p>
            <a:pPr marL="285750" indent="-285750">
              <a:buFontTx/>
              <a:buChar char="-"/>
            </a:pPr>
            <a:r>
              <a:rPr lang="en-US" sz="1800" dirty="0">
                <a:latin typeface="Montserrat SemiBold" pitchFamily="2" charset="0"/>
              </a:rPr>
              <a:t>Topological Sort + Relaxing Edges in Order: O(V + E) </a:t>
            </a:r>
          </a:p>
          <a:p>
            <a:pPr marL="285750" indent="-285750">
              <a:buFontTx/>
              <a:buChar char="-"/>
            </a:pPr>
            <a:r>
              <a:rPr lang="en-US" sz="1800" dirty="0">
                <a:latin typeface="Montserrat SemiBold" pitchFamily="2" charset="0"/>
              </a:rPr>
              <a:t>Dijkstra’s: O(E log V)</a:t>
            </a:r>
          </a:p>
        </p:txBody>
      </p:sp>
    </p:spTree>
    <p:extLst>
      <p:ext uri="{BB962C8B-B14F-4D97-AF65-F5344CB8AC3E}">
        <p14:creationId xmlns:p14="http://schemas.microsoft.com/office/powerpoint/2010/main" val="36899392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47</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33272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4a. A Random Problem With a Dude Called Dan</a:t>
            </a:r>
            <a:endParaRPr dirty="0"/>
          </a:p>
        </p:txBody>
      </p:sp>
      <p:sp>
        <p:nvSpPr>
          <p:cNvPr id="2" name="Google Shape;336;p36">
            <a:extLst>
              <a:ext uri="{FF2B5EF4-FFF2-40B4-BE49-F238E27FC236}">
                <a16:creationId xmlns:a16="http://schemas.microsoft.com/office/drawing/2014/main" id="{3419110E-61CD-63DD-1E2E-F9CFC5CA8922}"/>
              </a:ext>
            </a:extLst>
          </p:cNvPr>
          <p:cNvSpPr txBox="1">
            <a:spLocks/>
          </p:cNvSpPr>
          <p:nvPr/>
        </p:nvSpPr>
        <p:spPr>
          <a:xfrm>
            <a:off x="714000" y="1379003"/>
            <a:ext cx="7591800" cy="32842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Dan is on his way home from work. The city he lives in is made up of N locations, labelled from 0 to (N − 1). His workplace is at location 0 and his home is at location (N −1). These locations are connected by M directed roads, each with an associated (nonnegative) cost. To go through a road, Dan will need to pay the cost associated with that road. </a:t>
            </a:r>
          </a:p>
          <a:p>
            <a:r>
              <a:rPr lang="en-US" sz="1800" dirty="0">
                <a:latin typeface="Montserrat SemiBold" pitchFamily="2" charset="0"/>
              </a:rPr>
              <a:t>For reasons unknown, he wants to flaunt his wealth by going through a really expensive road. However, he still needs to be able to make it back home with the money he has. Given that Dan can afford to spend up to D dollars on transportation, help him find the cost of the most expensive road that he can afford to go through on his journey back home.</a:t>
            </a:r>
          </a:p>
        </p:txBody>
      </p:sp>
    </p:spTree>
    <p:extLst>
      <p:ext uri="{BB962C8B-B14F-4D97-AF65-F5344CB8AC3E}">
        <p14:creationId xmlns:p14="http://schemas.microsoft.com/office/powerpoint/2010/main" val="34355429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48</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33272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4a. A Random Problem … Dan</a:t>
            </a:r>
            <a:endParaRPr dirty="0"/>
          </a:p>
        </p:txBody>
      </p:sp>
      <p:sp>
        <p:nvSpPr>
          <p:cNvPr id="3" name="Oval 2">
            <a:extLst>
              <a:ext uri="{FF2B5EF4-FFF2-40B4-BE49-F238E27FC236}">
                <a16:creationId xmlns:a16="http://schemas.microsoft.com/office/drawing/2014/main" id="{A619A1AC-19AB-FD3C-B163-4E5D2A289597}"/>
              </a:ext>
            </a:extLst>
          </p:cNvPr>
          <p:cNvSpPr/>
          <p:nvPr/>
        </p:nvSpPr>
        <p:spPr>
          <a:xfrm>
            <a:off x="6050264" y="2254834"/>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6</a:t>
            </a:r>
          </a:p>
        </p:txBody>
      </p:sp>
      <p:sp>
        <p:nvSpPr>
          <p:cNvPr id="5" name="Oval 4">
            <a:extLst>
              <a:ext uri="{FF2B5EF4-FFF2-40B4-BE49-F238E27FC236}">
                <a16:creationId xmlns:a16="http://schemas.microsoft.com/office/drawing/2014/main" id="{6DE424B5-930D-486C-E8C0-90DEF8BFB19D}"/>
              </a:ext>
            </a:extLst>
          </p:cNvPr>
          <p:cNvSpPr/>
          <p:nvPr/>
        </p:nvSpPr>
        <p:spPr>
          <a:xfrm>
            <a:off x="2628916" y="2254834"/>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8" name="Oval 7">
            <a:extLst>
              <a:ext uri="{FF2B5EF4-FFF2-40B4-BE49-F238E27FC236}">
                <a16:creationId xmlns:a16="http://schemas.microsoft.com/office/drawing/2014/main" id="{3D59F3AB-0DBA-72B2-40CD-648702EE0D68}"/>
              </a:ext>
            </a:extLst>
          </p:cNvPr>
          <p:cNvSpPr/>
          <p:nvPr/>
        </p:nvSpPr>
        <p:spPr>
          <a:xfrm>
            <a:off x="4339590" y="2251513"/>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4</a:t>
            </a:r>
          </a:p>
        </p:txBody>
      </p:sp>
      <p:sp>
        <p:nvSpPr>
          <p:cNvPr id="9" name="Oval 8">
            <a:extLst>
              <a:ext uri="{FF2B5EF4-FFF2-40B4-BE49-F238E27FC236}">
                <a16:creationId xmlns:a16="http://schemas.microsoft.com/office/drawing/2014/main" id="{380EA73C-5501-E494-74C4-8E42D728AA56}"/>
              </a:ext>
            </a:extLst>
          </p:cNvPr>
          <p:cNvSpPr/>
          <p:nvPr/>
        </p:nvSpPr>
        <p:spPr>
          <a:xfrm>
            <a:off x="2628916" y="3209604"/>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sp>
        <p:nvSpPr>
          <p:cNvPr id="10" name="Oval 9">
            <a:extLst>
              <a:ext uri="{FF2B5EF4-FFF2-40B4-BE49-F238E27FC236}">
                <a16:creationId xmlns:a16="http://schemas.microsoft.com/office/drawing/2014/main" id="{191CCD39-FB36-58D7-27B7-567934D05E73}"/>
              </a:ext>
            </a:extLst>
          </p:cNvPr>
          <p:cNvSpPr/>
          <p:nvPr/>
        </p:nvSpPr>
        <p:spPr>
          <a:xfrm>
            <a:off x="4339590" y="4167695"/>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0</a:t>
            </a:r>
          </a:p>
        </p:txBody>
      </p:sp>
      <p:sp>
        <p:nvSpPr>
          <p:cNvPr id="15" name="Oval 14">
            <a:extLst>
              <a:ext uri="{FF2B5EF4-FFF2-40B4-BE49-F238E27FC236}">
                <a16:creationId xmlns:a16="http://schemas.microsoft.com/office/drawing/2014/main" id="{4E91E35D-6EE8-7F56-AF60-72818B2C03E2}"/>
              </a:ext>
            </a:extLst>
          </p:cNvPr>
          <p:cNvSpPr/>
          <p:nvPr/>
        </p:nvSpPr>
        <p:spPr>
          <a:xfrm>
            <a:off x="4343349" y="1317869"/>
            <a:ext cx="464820" cy="446637"/>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7</a:t>
            </a:r>
          </a:p>
        </p:txBody>
      </p:sp>
      <p:sp>
        <p:nvSpPr>
          <p:cNvPr id="18" name="Oval 17">
            <a:extLst>
              <a:ext uri="{FF2B5EF4-FFF2-40B4-BE49-F238E27FC236}">
                <a16:creationId xmlns:a16="http://schemas.microsoft.com/office/drawing/2014/main" id="{6D56A9D8-4AC6-5964-9A97-DA17B703BE92}"/>
              </a:ext>
            </a:extLst>
          </p:cNvPr>
          <p:cNvSpPr/>
          <p:nvPr/>
        </p:nvSpPr>
        <p:spPr>
          <a:xfrm>
            <a:off x="6050264" y="3209604"/>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5</a:t>
            </a:r>
          </a:p>
        </p:txBody>
      </p:sp>
      <p:sp>
        <p:nvSpPr>
          <p:cNvPr id="21" name="Oval 20">
            <a:extLst>
              <a:ext uri="{FF2B5EF4-FFF2-40B4-BE49-F238E27FC236}">
                <a16:creationId xmlns:a16="http://schemas.microsoft.com/office/drawing/2014/main" id="{A3E4ACCC-53C8-439E-DFFD-D147A5FDE4C8}"/>
              </a:ext>
            </a:extLst>
          </p:cNvPr>
          <p:cNvSpPr/>
          <p:nvPr/>
        </p:nvSpPr>
        <p:spPr>
          <a:xfrm>
            <a:off x="4339590" y="3209604"/>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cxnSp>
        <p:nvCxnSpPr>
          <p:cNvPr id="349" name="Straight Arrow Connector 348">
            <a:extLst>
              <a:ext uri="{FF2B5EF4-FFF2-40B4-BE49-F238E27FC236}">
                <a16:creationId xmlns:a16="http://schemas.microsoft.com/office/drawing/2014/main" id="{7540CB2E-8EDF-6CB5-C5C7-FB8DD9A11809}"/>
              </a:ext>
            </a:extLst>
          </p:cNvPr>
          <p:cNvCxnSpPr>
            <a:cxnSpLocks/>
            <a:stCxn id="5" idx="7"/>
            <a:endCxn id="15" idx="3"/>
          </p:cNvCxnSpPr>
          <p:nvPr/>
        </p:nvCxnSpPr>
        <p:spPr>
          <a:xfrm flipV="1">
            <a:off x="3025665" y="1699098"/>
            <a:ext cx="1385755" cy="6238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42C9C3F0-7291-52E3-FD5A-381B4AA45509}"/>
              </a:ext>
            </a:extLst>
          </p:cNvPr>
          <p:cNvCxnSpPr>
            <a:cxnSpLocks/>
            <a:stCxn id="3" idx="1"/>
            <a:endCxn id="15" idx="5"/>
          </p:cNvCxnSpPr>
          <p:nvPr/>
        </p:nvCxnSpPr>
        <p:spPr>
          <a:xfrm flipH="1" flipV="1">
            <a:off x="4740098" y="1699098"/>
            <a:ext cx="1378237" cy="6238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6" name="Straight Arrow Connector 355">
            <a:extLst>
              <a:ext uri="{FF2B5EF4-FFF2-40B4-BE49-F238E27FC236}">
                <a16:creationId xmlns:a16="http://schemas.microsoft.com/office/drawing/2014/main" id="{87C72BE4-D1DA-6A61-AB8A-D5561AEC69BD}"/>
              </a:ext>
            </a:extLst>
          </p:cNvPr>
          <p:cNvCxnSpPr>
            <a:cxnSpLocks/>
            <a:stCxn id="8" idx="0"/>
            <a:endCxn id="15" idx="4"/>
          </p:cNvCxnSpPr>
          <p:nvPr/>
        </p:nvCxnSpPr>
        <p:spPr>
          <a:xfrm flipV="1">
            <a:off x="4572000" y="1764506"/>
            <a:ext cx="3759" cy="4870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6DE95B8A-A5F1-8973-BEEA-16365523A63A}"/>
              </a:ext>
            </a:extLst>
          </p:cNvPr>
          <p:cNvCxnSpPr>
            <a:cxnSpLocks/>
            <a:stCxn id="9" idx="7"/>
            <a:endCxn id="8" idx="3"/>
          </p:cNvCxnSpPr>
          <p:nvPr/>
        </p:nvCxnSpPr>
        <p:spPr>
          <a:xfrm flipV="1">
            <a:off x="3025665" y="2648262"/>
            <a:ext cx="1381996" cy="6294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AF90C88B-1EE9-AC88-1B87-1F22073EA277}"/>
              </a:ext>
            </a:extLst>
          </p:cNvPr>
          <p:cNvCxnSpPr>
            <a:cxnSpLocks/>
            <a:stCxn id="9" idx="0"/>
            <a:endCxn id="5" idx="4"/>
          </p:cNvCxnSpPr>
          <p:nvPr/>
        </p:nvCxnSpPr>
        <p:spPr>
          <a:xfrm flipV="1">
            <a:off x="2861326" y="2719654"/>
            <a:ext cx="0" cy="4899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C949A931-36CF-69A7-4BAD-AA9FC5ED7F9B}"/>
              </a:ext>
            </a:extLst>
          </p:cNvPr>
          <p:cNvCxnSpPr>
            <a:cxnSpLocks/>
            <a:stCxn id="10" idx="1"/>
            <a:endCxn id="9" idx="5"/>
          </p:cNvCxnSpPr>
          <p:nvPr/>
        </p:nvCxnSpPr>
        <p:spPr>
          <a:xfrm flipH="1" flipV="1">
            <a:off x="3025665" y="3606353"/>
            <a:ext cx="1381996" cy="6294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8" name="Straight Arrow Connector 367">
            <a:extLst>
              <a:ext uri="{FF2B5EF4-FFF2-40B4-BE49-F238E27FC236}">
                <a16:creationId xmlns:a16="http://schemas.microsoft.com/office/drawing/2014/main" id="{13040C9A-804D-8A76-44A9-0ED286357EAC}"/>
              </a:ext>
            </a:extLst>
          </p:cNvPr>
          <p:cNvCxnSpPr>
            <a:cxnSpLocks/>
            <a:stCxn id="10" idx="0"/>
            <a:endCxn id="21" idx="4"/>
          </p:cNvCxnSpPr>
          <p:nvPr/>
        </p:nvCxnSpPr>
        <p:spPr>
          <a:xfrm flipV="1">
            <a:off x="4572000" y="3674424"/>
            <a:ext cx="0" cy="4932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1" name="Straight Arrow Connector 370">
            <a:extLst>
              <a:ext uri="{FF2B5EF4-FFF2-40B4-BE49-F238E27FC236}">
                <a16:creationId xmlns:a16="http://schemas.microsoft.com/office/drawing/2014/main" id="{79AFB8E7-EF8E-44DF-B079-A1C662CD9054}"/>
              </a:ext>
            </a:extLst>
          </p:cNvPr>
          <p:cNvCxnSpPr>
            <a:cxnSpLocks/>
            <a:stCxn id="10" idx="7"/>
            <a:endCxn id="18" idx="3"/>
          </p:cNvCxnSpPr>
          <p:nvPr/>
        </p:nvCxnSpPr>
        <p:spPr>
          <a:xfrm flipV="1">
            <a:off x="4736339" y="3606353"/>
            <a:ext cx="1381996" cy="6294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3FFAD4F7-CC68-BDA7-7DF2-EC47E8E9A94B}"/>
              </a:ext>
            </a:extLst>
          </p:cNvPr>
          <p:cNvCxnSpPr>
            <a:cxnSpLocks/>
            <a:stCxn id="18" idx="0"/>
            <a:endCxn id="3" idx="4"/>
          </p:cNvCxnSpPr>
          <p:nvPr/>
        </p:nvCxnSpPr>
        <p:spPr>
          <a:xfrm flipV="1">
            <a:off x="6282674" y="2719654"/>
            <a:ext cx="0" cy="4899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6BA66147-4DFE-E895-2E91-A7F5B25A1417}"/>
              </a:ext>
            </a:extLst>
          </p:cNvPr>
          <p:cNvCxnSpPr>
            <a:cxnSpLocks/>
            <a:stCxn id="21" idx="0"/>
            <a:endCxn id="8" idx="4"/>
          </p:cNvCxnSpPr>
          <p:nvPr/>
        </p:nvCxnSpPr>
        <p:spPr>
          <a:xfrm flipV="1">
            <a:off x="4572000" y="2716333"/>
            <a:ext cx="0" cy="4932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4" name="TextBox 383">
            <a:extLst>
              <a:ext uri="{FF2B5EF4-FFF2-40B4-BE49-F238E27FC236}">
                <a16:creationId xmlns:a16="http://schemas.microsoft.com/office/drawing/2014/main" id="{FCE97F83-9C49-C08F-5D72-8A81C342CE28}"/>
              </a:ext>
            </a:extLst>
          </p:cNvPr>
          <p:cNvSpPr txBox="1"/>
          <p:nvPr/>
        </p:nvSpPr>
        <p:spPr>
          <a:xfrm rot="20185140">
            <a:off x="3494027" y="184463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386" name="TextBox 385">
            <a:extLst>
              <a:ext uri="{FF2B5EF4-FFF2-40B4-BE49-F238E27FC236}">
                <a16:creationId xmlns:a16="http://schemas.microsoft.com/office/drawing/2014/main" id="{5D4CE6B1-5178-01DF-5AC0-9580F0D4318D}"/>
              </a:ext>
            </a:extLst>
          </p:cNvPr>
          <p:cNvSpPr txBox="1"/>
          <p:nvPr/>
        </p:nvSpPr>
        <p:spPr>
          <a:xfrm>
            <a:off x="2657541" y="2860111"/>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387" name="TextBox 386">
            <a:extLst>
              <a:ext uri="{FF2B5EF4-FFF2-40B4-BE49-F238E27FC236}">
                <a16:creationId xmlns:a16="http://schemas.microsoft.com/office/drawing/2014/main" id="{0921F04B-1FE1-3C51-F352-72CFE71C88D1}"/>
              </a:ext>
            </a:extLst>
          </p:cNvPr>
          <p:cNvSpPr txBox="1"/>
          <p:nvPr/>
        </p:nvSpPr>
        <p:spPr>
          <a:xfrm>
            <a:off x="4368214" y="285918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92" name="TextBox 391">
            <a:extLst>
              <a:ext uri="{FF2B5EF4-FFF2-40B4-BE49-F238E27FC236}">
                <a16:creationId xmlns:a16="http://schemas.microsoft.com/office/drawing/2014/main" id="{5759A275-5505-5A49-632C-E48D04CB6952}"/>
              </a:ext>
            </a:extLst>
          </p:cNvPr>
          <p:cNvSpPr txBox="1"/>
          <p:nvPr/>
        </p:nvSpPr>
        <p:spPr>
          <a:xfrm>
            <a:off x="4368214" y="381727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93" name="TextBox 392">
            <a:extLst>
              <a:ext uri="{FF2B5EF4-FFF2-40B4-BE49-F238E27FC236}">
                <a16:creationId xmlns:a16="http://schemas.microsoft.com/office/drawing/2014/main" id="{3177601A-F8DB-B4CC-9059-A3D0EE27835D}"/>
              </a:ext>
            </a:extLst>
          </p:cNvPr>
          <p:cNvSpPr txBox="1"/>
          <p:nvPr/>
        </p:nvSpPr>
        <p:spPr>
          <a:xfrm>
            <a:off x="4368214" y="1907441"/>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400" name="TextBox 399">
            <a:extLst>
              <a:ext uri="{FF2B5EF4-FFF2-40B4-BE49-F238E27FC236}">
                <a16:creationId xmlns:a16="http://schemas.microsoft.com/office/drawing/2014/main" id="{65452A0E-C151-B53F-C05D-39D1DAB3F70F}"/>
              </a:ext>
            </a:extLst>
          </p:cNvPr>
          <p:cNvSpPr txBox="1"/>
          <p:nvPr/>
        </p:nvSpPr>
        <p:spPr>
          <a:xfrm rot="20185140">
            <a:off x="3513194" y="2793692"/>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7</a:t>
            </a:r>
          </a:p>
        </p:txBody>
      </p:sp>
      <p:sp>
        <p:nvSpPr>
          <p:cNvPr id="401" name="TextBox 400">
            <a:extLst>
              <a:ext uri="{FF2B5EF4-FFF2-40B4-BE49-F238E27FC236}">
                <a16:creationId xmlns:a16="http://schemas.microsoft.com/office/drawing/2014/main" id="{6C426462-CAE4-2493-2F03-DF21AE319E23}"/>
              </a:ext>
            </a:extLst>
          </p:cNvPr>
          <p:cNvSpPr txBox="1"/>
          <p:nvPr/>
        </p:nvSpPr>
        <p:spPr>
          <a:xfrm rot="1457547">
            <a:off x="3514088" y="3751782"/>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sp>
        <p:nvSpPr>
          <p:cNvPr id="402" name="TextBox 401">
            <a:extLst>
              <a:ext uri="{FF2B5EF4-FFF2-40B4-BE49-F238E27FC236}">
                <a16:creationId xmlns:a16="http://schemas.microsoft.com/office/drawing/2014/main" id="{76959A97-639A-2714-289B-19E9416C2F81}"/>
              </a:ext>
            </a:extLst>
          </p:cNvPr>
          <p:cNvSpPr txBox="1"/>
          <p:nvPr/>
        </p:nvSpPr>
        <p:spPr>
          <a:xfrm rot="1457547">
            <a:off x="5237865" y="184463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403" name="TextBox 402">
            <a:extLst>
              <a:ext uri="{FF2B5EF4-FFF2-40B4-BE49-F238E27FC236}">
                <a16:creationId xmlns:a16="http://schemas.microsoft.com/office/drawing/2014/main" id="{1352EAC5-7877-E94E-E794-4EBC9ED12956}"/>
              </a:ext>
            </a:extLst>
          </p:cNvPr>
          <p:cNvSpPr txBox="1"/>
          <p:nvPr/>
        </p:nvSpPr>
        <p:spPr>
          <a:xfrm rot="20185140">
            <a:off x="5221446" y="375533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404" name="TextBox 403">
            <a:extLst>
              <a:ext uri="{FF2B5EF4-FFF2-40B4-BE49-F238E27FC236}">
                <a16:creationId xmlns:a16="http://schemas.microsoft.com/office/drawing/2014/main" id="{D1099131-F564-E06D-9681-DB29A42508B7}"/>
              </a:ext>
            </a:extLst>
          </p:cNvPr>
          <p:cNvSpPr txBox="1"/>
          <p:nvPr/>
        </p:nvSpPr>
        <p:spPr>
          <a:xfrm>
            <a:off x="6078889" y="285918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10</a:t>
            </a:r>
          </a:p>
        </p:txBody>
      </p:sp>
    </p:spTree>
    <p:extLst>
      <p:ext uri="{BB962C8B-B14F-4D97-AF65-F5344CB8AC3E}">
        <p14:creationId xmlns:p14="http://schemas.microsoft.com/office/powerpoint/2010/main" val="17516379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49</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33272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4a. A Random Problem … Dan</a:t>
            </a:r>
            <a:endParaRPr dirty="0"/>
          </a:p>
        </p:txBody>
      </p:sp>
      <p:sp>
        <p:nvSpPr>
          <p:cNvPr id="3" name="Oval 2">
            <a:extLst>
              <a:ext uri="{FF2B5EF4-FFF2-40B4-BE49-F238E27FC236}">
                <a16:creationId xmlns:a16="http://schemas.microsoft.com/office/drawing/2014/main" id="{A619A1AC-19AB-FD3C-B163-4E5D2A289597}"/>
              </a:ext>
            </a:extLst>
          </p:cNvPr>
          <p:cNvSpPr/>
          <p:nvPr/>
        </p:nvSpPr>
        <p:spPr>
          <a:xfrm>
            <a:off x="6050264" y="2254834"/>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6</a:t>
            </a:r>
          </a:p>
        </p:txBody>
      </p:sp>
      <p:sp>
        <p:nvSpPr>
          <p:cNvPr id="5" name="Oval 4">
            <a:extLst>
              <a:ext uri="{FF2B5EF4-FFF2-40B4-BE49-F238E27FC236}">
                <a16:creationId xmlns:a16="http://schemas.microsoft.com/office/drawing/2014/main" id="{6DE424B5-930D-486C-E8C0-90DEF8BFB19D}"/>
              </a:ext>
            </a:extLst>
          </p:cNvPr>
          <p:cNvSpPr/>
          <p:nvPr/>
        </p:nvSpPr>
        <p:spPr>
          <a:xfrm>
            <a:off x="2628916" y="2254834"/>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8" name="Oval 7">
            <a:extLst>
              <a:ext uri="{FF2B5EF4-FFF2-40B4-BE49-F238E27FC236}">
                <a16:creationId xmlns:a16="http://schemas.microsoft.com/office/drawing/2014/main" id="{3D59F3AB-0DBA-72B2-40CD-648702EE0D68}"/>
              </a:ext>
            </a:extLst>
          </p:cNvPr>
          <p:cNvSpPr/>
          <p:nvPr/>
        </p:nvSpPr>
        <p:spPr>
          <a:xfrm>
            <a:off x="4339590" y="2251513"/>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4</a:t>
            </a:r>
          </a:p>
        </p:txBody>
      </p:sp>
      <p:sp>
        <p:nvSpPr>
          <p:cNvPr id="9" name="Oval 8">
            <a:extLst>
              <a:ext uri="{FF2B5EF4-FFF2-40B4-BE49-F238E27FC236}">
                <a16:creationId xmlns:a16="http://schemas.microsoft.com/office/drawing/2014/main" id="{380EA73C-5501-E494-74C4-8E42D728AA56}"/>
              </a:ext>
            </a:extLst>
          </p:cNvPr>
          <p:cNvSpPr/>
          <p:nvPr/>
        </p:nvSpPr>
        <p:spPr>
          <a:xfrm>
            <a:off x="2628916" y="3209604"/>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sp>
        <p:nvSpPr>
          <p:cNvPr id="10" name="Oval 9">
            <a:extLst>
              <a:ext uri="{FF2B5EF4-FFF2-40B4-BE49-F238E27FC236}">
                <a16:creationId xmlns:a16="http://schemas.microsoft.com/office/drawing/2014/main" id="{191CCD39-FB36-58D7-27B7-567934D05E73}"/>
              </a:ext>
            </a:extLst>
          </p:cNvPr>
          <p:cNvSpPr/>
          <p:nvPr/>
        </p:nvSpPr>
        <p:spPr>
          <a:xfrm>
            <a:off x="4339590" y="4167695"/>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0</a:t>
            </a:r>
          </a:p>
        </p:txBody>
      </p:sp>
      <p:sp>
        <p:nvSpPr>
          <p:cNvPr id="15" name="Oval 14">
            <a:extLst>
              <a:ext uri="{FF2B5EF4-FFF2-40B4-BE49-F238E27FC236}">
                <a16:creationId xmlns:a16="http://schemas.microsoft.com/office/drawing/2014/main" id="{4E91E35D-6EE8-7F56-AF60-72818B2C03E2}"/>
              </a:ext>
            </a:extLst>
          </p:cNvPr>
          <p:cNvSpPr/>
          <p:nvPr/>
        </p:nvSpPr>
        <p:spPr>
          <a:xfrm>
            <a:off x="4343349" y="1317869"/>
            <a:ext cx="464820" cy="446637"/>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7</a:t>
            </a:r>
          </a:p>
        </p:txBody>
      </p:sp>
      <p:sp>
        <p:nvSpPr>
          <p:cNvPr id="18" name="Oval 17">
            <a:extLst>
              <a:ext uri="{FF2B5EF4-FFF2-40B4-BE49-F238E27FC236}">
                <a16:creationId xmlns:a16="http://schemas.microsoft.com/office/drawing/2014/main" id="{6D56A9D8-4AC6-5964-9A97-DA17B703BE92}"/>
              </a:ext>
            </a:extLst>
          </p:cNvPr>
          <p:cNvSpPr/>
          <p:nvPr/>
        </p:nvSpPr>
        <p:spPr>
          <a:xfrm>
            <a:off x="6050264" y="3209604"/>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5</a:t>
            </a:r>
          </a:p>
        </p:txBody>
      </p:sp>
      <p:sp>
        <p:nvSpPr>
          <p:cNvPr id="21" name="Oval 20">
            <a:extLst>
              <a:ext uri="{FF2B5EF4-FFF2-40B4-BE49-F238E27FC236}">
                <a16:creationId xmlns:a16="http://schemas.microsoft.com/office/drawing/2014/main" id="{A3E4ACCC-53C8-439E-DFFD-D147A5FDE4C8}"/>
              </a:ext>
            </a:extLst>
          </p:cNvPr>
          <p:cNvSpPr/>
          <p:nvPr/>
        </p:nvSpPr>
        <p:spPr>
          <a:xfrm>
            <a:off x="4339590" y="3209604"/>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cxnSp>
        <p:nvCxnSpPr>
          <p:cNvPr id="349" name="Straight Arrow Connector 348">
            <a:extLst>
              <a:ext uri="{FF2B5EF4-FFF2-40B4-BE49-F238E27FC236}">
                <a16:creationId xmlns:a16="http://schemas.microsoft.com/office/drawing/2014/main" id="{7540CB2E-8EDF-6CB5-C5C7-FB8DD9A11809}"/>
              </a:ext>
            </a:extLst>
          </p:cNvPr>
          <p:cNvCxnSpPr>
            <a:cxnSpLocks/>
            <a:stCxn id="5" idx="7"/>
            <a:endCxn id="15" idx="3"/>
          </p:cNvCxnSpPr>
          <p:nvPr/>
        </p:nvCxnSpPr>
        <p:spPr>
          <a:xfrm flipV="1">
            <a:off x="3025665" y="1699098"/>
            <a:ext cx="1385755" cy="6238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42C9C3F0-7291-52E3-FD5A-381B4AA45509}"/>
              </a:ext>
            </a:extLst>
          </p:cNvPr>
          <p:cNvCxnSpPr>
            <a:cxnSpLocks/>
            <a:stCxn id="3" idx="1"/>
            <a:endCxn id="15" idx="5"/>
          </p:cNvCxnSpPr>
          <p:nvPr/>
        </p:nvCxnSpPr>
        <p:spPr>
          <a:xfrm flipH="1" flipV="1">
            <a:off x="4740098" y="1699098"/>
            <a:ext cx="1378237" cy="6238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6" name="Straight Arrow Connector 355">
            <a:extLst>
              <a:ext uri="{FF2B5EF4-FFF2-40B4-BE49-F238E27FC236}">
                <a16:creationId xmlns:a16="http://schemas.microsoft.com/office/drawing/2014/main" id="{87C72BE4-D1DA-6A61-AB8A-D5561AEC69BD}"/>
              </a:ext>
            </a:extLst>
          </p:cNvPr>
          <p:cNvCxnSpPr>
            <a:cxnSpLocks/>
            <a:stCxn id="8" idx="0"/>
            <a:endCxn id="15" idx="4"/>
          </p:cNvCxnSpPr>
          <p:nvPr/>
        </p:nvCxnSpPr>
        <p:spPr>
          <a:xfrm flipV="1">
            <a:off x="4572000" y="1764506"/>
            <a:ext cx="3759" cy="487007"/>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6DE95B8A-A5F1-8973-BEEA-16365523A63A}"/>
              </a:ext>
            </a:extLst>
          </p:cNvPr>
          <p:cNvCxnSpPr>
            <a:cxnSpLocks/>
            <a:stCxn id="9" idx="7"/>
            <a:endCxn id="8" idx="3"/>
          </p:cNvCxnSpPr>
          <p:nvPr/>
        </p:nvCxnSpPr>
        <p:spPr>
          <a:xfrm flipV="1">
            <a:off x="3025665" y="2648262"/>
            <a:ext cx="1381996" cy="62941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AF90C88B-1EE9-AC88-1B87-1F22073EA277}"/>
              </a:ext>
            </a:extLst>
          </p:cNvPr>
          <p:cNvCxnSpPr>
            <a:cxnSpLocks/>
            <a:stCxn id="9" idx="0"/>
            <a:endCxn id="5" idx="4"/>
          </p:cNvCxnSpPr>
          <p:nvPr/>
        </p:nvCxnSpPr>
        <p:spPr>
          <a:xfrm flipV="1">
            <a:off x="2861326" y="2719654"/>
            <a:ext cx="0" cy="4899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C949A931-36CF-69A7-4BAD-AA9FC5ED7F9B}"/>
              </a:ext>
            </a:extLst>
          </p:cNvPr>
          <p:cNvCxnSpPr>
            <a:cxnSpLocks/>
            <a:stCxn id="10" idx="1"/>
            <a:endCxn id="9" idx="5"/>
          </p:cNvCxnSpPr>
          <p:nvPr/>
        </p:nvCxnSpPr>
        <p:spPr>
          <a:xfrm flipH="1" flipV="1">
            <a:off x="3025665" y="3606353"/>
            <a:ext cx="1381996" cy="62941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68" name="Straight Arrow Connector 367">
            <a:extLst>
              <a:ext uri="{FF2B5EF4-FFF2-40B4-BE49-F238E27FC236}">
                <a16:creationId xmlns:a16="http://schemas.microsoft.com/office/drawing/2014/main" id="{13040C9A-804D-8A76-44A9-0ED286357EAC}"/>
              </a:ext>
            </a:extLst>
          </p:cNvPr>
          <p:cNvCxnSpPr>
            <a:cxnSpLocks/>
            <a:stCxn id="10" idx="0"/>
            <a:endCxn id="21" idx="4"/>
          </p:cNvCxnSpPr>
          <p:nvPr/>
        </p:nvCxnSpPr>
        <p:spPr>
          <a:xfrm flipV="1">
            <a:off x="4572000" y="3674424"/>
            <a:ext cx="0" cy="4932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1" name="Straight Arrow Connector 370">
            <a:extLst>
              <a:ext uri="{FF2B5EF4-FFF2-40B4-BE49-F238E27FC236}">
                <a16:creationId xmlns:a16="http://schemas.microsoft.com/office/drawing/2014/main" id="{79AFB8E7-EF8E-44DF-B079-A1C662CD9054}"/>
              </a:ext>
            </a:extLst>
          </p:cNvPr>
          <p:cNvCxnSpPr>
            <a:cxnSpLocks/>
            <a:stCxn id="10" idx="7"/>
            <a:endCxn id="18" idx="3"/>
          </p:cNvCxnSpPr>
          <p:nvPr/>
        </p:nvCxnSpPr>
        <p:spPr>
          <a:xfrm flipV="1">
            <a:off x="4736339" y="3606353"/>
            <a:ext cx="1381996" cy="6294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3FFAD4F7-CC68-BDA7-7DF2-EC47E8E9A94B}"/>
              </a:ext>
            </a:extLst>
          </p:cNvPr>
          <p:cNvCxnSpPr>
            <a:cxnSpLocks/>
            <a:stCxn id="18" idx="0"/>
            <a:endCxn id="3" idx="4"/>
          </p:cNvCxnSpPr>
          <p:nvPr/>
        </p:nvCxnSpPr>
        <p:spPr>
          <a:xfrm flipV="1">
            <a:off x="6282674" y="2719654"/>
            <a:ext cx="0" cy="4899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6BA66147-4DFE-E895-2E91-A7F5B25A1417}"/>
              </a:ext>
            </a:extLst>
          </p:cNvPr>
          <p:cNvCxnSpPr>
            <a:cxnSpLocks/>
            <a:stCxn id="21" idx="0"/>
            <a:endCxn id="8" idx="4"/>
          </p:cNvCxnSpPr>
          <p:nvPr/>
        </p:nvCxnSpPr>
        <p:spPr>
          <a:xfrm flipV="1">
            <a:off x="4572000" y="2716333"/>
            <a:ext cx="0" cy="4932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4" name="TextBox 383">
            <a:extLst>
              <a:ext uri="{FF2B5EF4-FFF2-40B4-BE49-F238E27FC236}">
                <a16:creationId xmlns:a16="http://schemas.microsoft.com/office/drawing/2014/main" id="{FCE97F83-9C49-C08F-5D72-8A81C342CE28}"/>
              </a:ext>
            </a:extLst>
          </p:cNvPr>
          <p:cNvSpPr txBox="1"/>
          <p:nvPr/>
        </p:nvSpPr>
        <p:spPr>
          <a:xfrm rot="20185140">
            <a:off x="3494027" y="184463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386" name="TextBox 385">
            <a:extLst>
              <a:ext uri="{FF2B5EF4-FFF2-40B4-BE49-F238E27FC236}">
                <a16:creationId xmlns:a16="http://schemas.microsoft.com/office/drawing/2014/main" id="{5D4CE6B1-5178-01DF-5AC0-9580F0D4318D}"/>
              </a:ext>
            </a:extLst>
          </p:cNvPr>
          <p:cNvSpPr txBox="1"/>
          <p:nvPr/>
        </p:nvSpPr>
        <p:spPr>
          <a:xfrm>
            <a:off x="2657541" y="2860111"/>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387" name="TextBox 386">
            <a:extLst>
              <a:ext uri="{FF2B5EF4-FFF2-40B4-BE49-F238E27FC236}">
                <a16:creationId xmlns:a16="http://schemas.microsoft.com/office/drawing/2014/main" id="{0921F04B-1FE1-3C51-F352-72CFE71C88D1}"/>
              </a:ext>
            </a:extLst>
          </p:cNvPr>
          <p:cNvSpPr txBox="1"/>
          <p:nvPr/>
        </p:nvSpPr>
        <p:spPr>
          <a:xfrm>
            <a:off x="4368214" y="285918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92" name="TextBox 391">
            <a:extLst>
              <a:ext uri="{FF2B5EF4-FFF2-40B4-BE49-F238E27FC236}">
                <a16:creationId xmlns:a16="http://schemas.microsoft.com/office/drawing/2014/main" id="{5759A275-5505-5A49-632C-E48D04CB6952}"/>
              </a:ext>
            </a:extLst>
          </p:cNvPr>
          <p:cNvSpPr txBox="1"/>
          <p:nvPr/>
        </p:nvSpPr>
        <p:spPr>
          <a:xfrm>
            <a:off x="4368214" y="381727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93" name="TextBox 392">
            <a:extLst>
              <a:ext uri="{FF2B5EF4-FFF2-40B4-BE49-F238E27FC236}">
                <a16:creationId xmlns:a16="http://schemas.microsoft.com/office/drawing/2014/main" id="{3177601A-F8DB-B4CC-9059-A3D0EE27835D}"/>
              </a:ext>
            </a:extLst>
          </p:cNvPr>
          <p:cNvSpPr txBox="1"/>
          <p:nvPr/>
        </p:nvSpPr>
        <p:spPr>
          <a:xfrm>
            <a:off x="4368214" y="1907441"/>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400" name="TextBox 399">
            <a:extLst>
              <a:ext uri="{FF2B5EF4-FFF2-40B4-BE49-F238E27FC236}">
                <a16:creationId xmlns:a16="http://schemas.microsoft.com/office/drawing/2014/main" id="{65452A0E-C151-B53F-C05D-39D1DAB3F70F}"/>
              </a:ext>
            </a:extLst>
          </p:cNvPr>
          <p:cNvSpPr txBox="1"/>
          <p:nvPr/>
        </p:nvSpPr>
        <p:spPr>
          <a:xfrm rot="20185140">
            <a:off x="3513194" y="2793692"/>
            <a:ext cx="407570" cy="338554"/>
          </a:xfrm>
          <a:prstGeom prst="rect">
            <a:avLst/>
          </a:prstGeom>
          <a:solidFill>
            <a:srgbClr val="00B050"/>
          </a:solidFill>
        </p:spPr>
        <p:txBody>
          <a:bodyPr wrap="square" rtlCol="0">
            <a:spAutoFit/>
          </a:bodyPr>
          <a:lstStyle/>
          <a:p>
            <a:pPr algn="ctr"/>
            <a:r>
              <a:rPr lang="en-SG" sz="1600" dirty="0">
                <a:solidFill>
                  <a:schemeClr val="bg1"/>
                </a:solidFill>
                <a:latin typeface="Montserrat SemiBold" panose="00000700000000000000" pitchFamily="2" charset="0"/>
              </a:rPr>
              <a:t>7</a:t>
            </a:r>
          </a:p>
        </p:txBody>
      </p:sp>
      <p:sp>
        <p:nvSpPr>
          <p:cNvPr id="401" name="TextBox 400">
            <a:extLst>
              <a:ext uri="{FF2B5EF4-FFF2-40B4-BE49-F238E27FC236}">
                <a16:creationId xmlns:a16="http://schemas.microsoft.com/office/drawing/2014/main" id="{6C426462-CAE4-2493-2F03-DF21AE319E23}"/>
              </a:ext>
            </a:extLst>
          </p:cNvPr>
          <p:cNvSpPr txBox="1"/>
          <p:nvPr/>
        </p:nvSpPr>
        <p:spPr>
          <a:xfrm rot="1457547">
            <a:off x="3514088" y="3751782"/>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sp>
        <p:nvSpPr>
          <p:cNvPr id="402" name="TextBox 401">
            <a:extLst>
              <a:ext uri="{FF2B5EF4-FFF2-40B4-BE49-F238E27FC236}">
                <a16:creationId xmlns:a16="http://schemas.microsoft.com/office/drawing/2014/main" id="{76959A97-639A-2714-289B-19E9416C2F81}"/>
              </a:ext>
            </a:extLst>
          </p:cNvPr>
          <p:cNvSpPr txBox="1"/>
          <p:nvPr/>
        </p:nvSpPr>
        <p:spPr>
          <a:xfrm rot="1457547">
            <a:off x="5237865" y="184463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403" name="TextBox 402">
            <a:extLst>
              <a:ext uri="{FF2B5EF4-FFF2-40B4-BE49-F238E27FC236}">
                <a16:creationId xmlns:a16="http://schemas.microsoft.com/office/drawing/2014/main" id="{1352EAC5-7877-E94E-E794-4EBC9ED12956}"/>
              </a:ext>
            </a:extLst>
          </p:cNvPr>
          <p:cNvSpPr txBox="1"/>
          <p:nvPr/>
        </p:nvSpPr>
        <p:spPr>
          <a:xfrm rot="20185140">
            <a:off x="5221446" y="375533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404" name="TextBox 403">
            <a:extLst>
              <a:ext uri="{FF2B5EF4-FFF2-40B4-BE49-F238E27FC236}">
                <a16:creationId xmlns:a16="http://schemas.microsoft.com/office/drawing/2014/main" id="{D1099131-F564-E06D-9681-DB29A42508B7}"/>
              </a:ext>
            </a:extLst>
          </p:cNvPr>
          <p:cNvSpPr txBox="1"/>
          <p:nvPr/>
        </p:nvSpPr>
        <p:spPr>
          <a:xfrm>
            <a:off x="6078889" y="285918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10</a:t>
            </a:r>
          </a:p>
        </p:txBody>
      </p:sp>
    </p:spTree>
    <p:extLst>
      <p:ext uri="{BB962C8B-B14F-4D97-AF65-F5344CB8AC3E}">
        <p14:creationId xmlns:p14="http://schemas.microsoft.com/office/powerpoint/2010/main" val="33868244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D65863-C2E5-5133-349A-1D8694AE1C7A}"/>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5</a:t>
            </a:fld>
            <a:endParaRPr lang="en"/>
          </a:p>
        </p:txBody>
      </p:sp>
      <p:sp>
        <p:nvSpPr>
          <p:cNvPr id="23" name="Rectangle 22">
            <a:extLst>
              <a:ext uri="{FF2B5EF4-FFF2-40B4-BE49-F238E27FC236}">
                <a16:creationId xmlns:a16="http://schemas.microsoft.com/office/drawing/2014/main" id="{EC05AE5F-4E15-854B-5FAB-89F2B2C6E53E}"/>
              </a:ext>
            </a:extLst>
          </p:cNvPr>
          <p:cNvSpPr/>
          <p:nvPr/>
        </p:nvSpPr>
        <p:spPr>
          <a:xfrm>
            <a:off x="1842868" y="766689"/>
            <a:ext cx="808892" cy="7315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Beat eggs</a:t>
            </a:r>
            <a:endParaRPr lang="en-SG" dirty="0">
              <a:latin typeface="Montserrat SemiBold" pitchFamily="2" charset="0"/>
            </a:endParaRPr>
          </a:p>
        </p:txBody>
      </p:sp>
      <p:sp>
        <p:nvSpPr>
          <p:cNvPr id="24" name="Rectangle 23">
            <a:extLst>
              <a:ext uri="{FF2B5EF4-FFF2-40B4-BE49-F238E27FC236}">
                <a16:creationId xmlns:a16="http://schemas.microsoft.com/office/drawing/2014/main" id="{4331380D-B64F-94E5-8EEA-E0D0B43DABE2}"/>
              </a:ext>
            </a:extLst>
          </p:cNvPr>
          <p:cNvSpPr/>
          <p:nvPr/>
        </p:nvSpPr>
        <p:spPr>
          <a:xfrm>
            <a:off x="3376245" y="1371600"/>
            <a:ext cx="1871003" cy="604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Mix flour/sugar and eggs</a:t>
            </a:r>
            <a:endParaRPr lang="en-SG" dirty="0">
              <a:latin typeface="Montserrat SemiBold" pitchFamily="2" charset="0"/>
            </a:endParaRPr>
          </a:p>
        </p:txBody>
      </p:sp>
      <p:sp>
        <p:nvSpPr>
          <p:cNvPr id="25" name="Rectangle 24">
            <a:extLst>
              <a:ext uri="{FF2B5EF4-FFF2-40B4-BE49-F238E27FC236}">
                <a16:creationId xmlns:a16="http://schemas.microsoft.com/office/drawing/2014/main" id="{B22D1769-B800-699F-DF52-073987DD8900}"/>
              </a:ext>
            </a:extLst>
          </p:cNvPr>
          <p:cNvSpPr/>
          <p:nvPr/>
        </p:nvSpPr>
        <p:spPr>
          <a:xfrm>
            <a:off x="5507502" y="527538"/>
            <a:ext cx="1350499" cy="604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Clean Kitchen</a:t>
            </a:r>
            <a:endParaRPr lang="en-SG" dirty="0">
              <a:latin typeface="Montserrat SemiBold" pitchFamily="2" charset="0"/>
            </a:endParaRPr>
          </a:p>
        </p:txBody>
      </p:sp>
      <p:sp>
        <p:nvSpPr>
          <p:cNvPr id="26" name="Rectangle 25">
            <a:extLst>
              <a:ext uri="{FF2B5EF4-FFF2-40B4-BE49-F238E27FC236}">
                <a16:creationId xmlns:a16="http://schemas.microsoft.com/office/drawing/2014/main" id="{4FC2F819-20C4-2FFC-6F0F-BC01DAB79BC9}"/>
              </a:ext>
            </a:extLst>
          </p:cNvPr>
          <p:cNvSpPr/>
          <p:nvPr/>
        </p:nvSpPr>
        <p:spPr>
          <a:xfrm>
            <a:off x="5563773" y="2729132"/>
            <a:ext cx="1434904" cy="604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Cookies in oven</a:t>
            </a:r>
            <a:endParaRPr lang="en-SG" dirty="0">
              <a:latin typeface="Montserrat SemiBold" pitchFamily="2" charset="0"/>
            </a:endParaRPr>
          </a:p>
        </p:txBody>
      </p:sp>
      <p:sp>
        <p:nvSpPr>
          <p:cNvPr id="27" name="Rectangle 26">
            <a:extLst>
              <a:ext uri="{FF2B5EF4-FFF2-40B4-BE49-F238E27FC236}">
                <a16:creationId xmlns:a16="http://schemas.microsoft.com/office/drawing/2014/main" id="{018046F6-9BCE-76AA-C64A-B77C6DE016A8}"/>
              </a:ext>
            </a:extLst>
          </p:cNvPr>
          <p:cNvSpPr/>
          <p:nvPr/>
        </p:nvSpPr>
        <p:spPr>
          <a:xfrm>
            <a:off x="3784208" y="2454812"/>
            <a:ext cx="1343465" cy="604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Turn on oven</a:t>
            </a:r>
            <a:endParaRPr lang="en-SG" dirty="0">
              <a:latin typeface="Montserrat SemiBold" pitchFamily="2" charset="0"/>
            </a:endParaRPr>
          </a:p>
        </p:txBody>
      </p:sp>
      <p:sp>
        <p:nvSpPr>
          <p:cNvPr id="28" name="Rectangle 27">
            <a:extLst>
              <a:ext uri="{FF2B5EF4-FFF2-40B4-BE49-F238E27FC236}">
                <a16:creationId xmlns:a16="http://schemas.microsoft.com/office/drawing/2014/main" id="{86F155F7-5F67-9DC6-9015-572149D6C896}"/>
              </a:ext>
            </a:extLst>
          </p:cNvPr>
          <p:cNvSpPr/>
          <p:nvPr/>
        </p:nvSpPr>
        <p:spPr>
          <a:xfrm>
            <a:off x="1764946" y="2067950"/>
            <a:ext cx="808892" cy="604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Shop</a:t>
            </a:r>
            <a:endParaRPr lang="en-SG" dirty="0">
              <a:latin typeface="Montserrat SemiBold" pitchFamily="2" charset="0"/>
            </a:endParaRPr>
          </a:p>
        </p:txBody>
      </p:sp>
      <p:sp>
        <p:nvSpPr>
          <p:cNvPr id="29" name="Rectangle 28">
            <a:extLst>
              <a:ext uri="{FF2B5EF4-FFF2-40B4-BE49-F238E27FC236}">
                <a16:creationId xmlns:a16="http://schemas.microsoft.com/office/drawing/2014/main" id="{A6CA2787-D67A-AF88-383F-906C32A84254}"/>
              </a:ext>
            </a:extLst>
          </p:cNvPr>
          <p:cNvSpPr/>
          <p:nvPr/>
        </p:nvSpPr>
        <p:spPr>
          <a:xfrm>
            <a:off x="2053333" y="3144129"/>
            <a:ext cx="1336980" cy="7315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Measure flour/sugar</a:t>
            </a:r>
            <a:endParaRPr lang="en-SG" dirty="0">
              <a:latin typeface="Montserrat SemiBold" pitchFamily="2" charset="0"/>
            </a:endParaRPr>
          </a:p>
        </p:txBody>
      </p:sp>
      <p:sp>
        <p:nvSpPr>
          <p:cNvPr id="30" name="Rectangle 29">
            <a:extLst>
              <a:ext uri="{FF2B5EF4-FFF2-40B4-BE49-F238E27FC236}">
                <a16:creationId xmlns:a16="http://schemas.microsoft.com/office/drawing/2014/main" id="{93C59564-EDC8-3284-8272-1343D5C3A719}"/>
              </a:ext>
            </a:extLst>
          </p:cNvPr>
          <p:cNvSpPr/>
          <p:nvPr/>
        </p:nvSpPr>
        <p:spPr>
          <a:xfrm>
            <a:off x="3784208" y="3629464"/>
            <a:ext cx="1055078" cy="604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Set timer</a:t>
            </a:r>
            <a:endParaRPr lang="en-SG" dirty="0">
              <a:latin typeface="Montserrat SemiBold" pitchFamily="2" charset="0"/>
            </a:endParaRPr>
          </a:p>
        </p:txBody>
      </p:sp>
      <p:sp>
        <p:nvSpPr>
          <p:cNvPr id="31" name="Rectangle 30">
            <a:extLst>
              <a:ext uri="{FF2B5EF4-FFF2-40B4-BE49-F238E27FC236}">
                <a16:creationId xmlns:a16="http://schemas.microsoft.com/office/drawing/2014/main" id="{906D804F-0B8A-ECE9-37BA-32E9F5CFCBF4}"/>
              </a:ext>
            </a:extLst>
          </p:cNvPr>
          <p:cNvSpPr/>
          <p:nvPr/>
        </p:nvSpPr>
        <p:spPr>
          <a:xfrm>
            <a:off x="6035589" y="3791243"/>
            <a:ext cx="1055078" cy="7315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Take out cookies</a:t>
            </a:r>
            <a:endParaRPr lang="en-SG" dirty="0">
              <a:latin typeface="Montserrat SemiBold" pitchFamily="2" charset="0"/>
            </a:endParaRPr>
          </a:p>
        </p:txBody>
      </p:sp>
      <p:cxnSp>
        <p:nvCxnSpPr>
          <p:cNvPr id="33" name="Straight Arrow Connector 32">
            <a:extLst>
              <a:ext uri="{FF2B5EF4-FFF2-40B4-BE49-F238E27FC236}">
                <a16:creationId xmlns:a16="http://schemas.microsoft.com/office/drawing/2014/main" id="{B51AE732-D71C-AB9E-0A2F-9B1C871E31CE}"/>
              </a:ext>
            </a:extLst>
          </p:cNvPr>
          <p:cNvCxnSpPr>
            <a:cxnSpLocks/>
            <a:stCxn id="23" idx="3"/>
            <a:endCxn id="25" idx="1"/>
          </p:cNvCxnSpPr>
          <p:nvPr/>
        </p:nvCxnSpPr>
        <p:spPr>
          <a:xfrm flipV="1">
            <a:off x="2651760" y="829994"/>
            <a:ext cx="2855742" cy="302455"/>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33695D8-F2CD-5899-638D-AEA94C0C5843}"/>
              </a:ext>
            </a:extLst>
          </p:cNvPr>
          <p:cNvCxnSpPr>
            <a:cxnSpLocks/>
            <a:stCxn id="23" idx="3"/>
            <a:endCxn id="24" idx="1"/>
          </p:cNvCxnSpPr>
          <p:nvPr/>
        </p:nvCxnSpPr>
        <p:spPr>
          <a:xfrm>
            <a:off x="2651760" y="1132449"/>
            <a:ext cx="724485" cy="541607"/>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A16F976-9B1B-188D-5B16-7D4C09D68ABF}"/>
              </a:ext>
            </a:extLst>
          </p:cNvPr>
          <p:cNvCxnSpPr>
            <a:cxnSpLocks/>
            <a:stCxn id="24" idx="3"/>
            <a:endCxn id="25" idx="2"/>
          </p:cNvCxnSpPr>
          <p:nvPr/>
        </p:nvCxnSpPr>
        <p:spPr>
          <a:xfrm flipV="1">
            <a:off x="5247248" y="1132449"/>
            <a:ext cx="935504" cy="541607"/>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078622D-DBDC-F03D-9B2A-A7FBE3586A47}"/>
              </a:ext>
            </a:extLst>
          </p:cNvPr>
          <p:cNvCxnSpPr>
            <a:cxnSpLocks/>
            <a:stCxn id="24" idx="3"/>
            <a:endCxn id="26" idx="0"/>
          </p:cNvCxnSpPr>
          <p:nvPr/>
        </p:nvCxnSpPr>
        <p:spPr>
          <a:xfrm>
            <a:off x="5247248" y="1674056"/>
            <a:ext cx="1033977" cy="1055076"/>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05AF5C8-F114-B811-F8C3-7270323D6AF1}"/>
              </a:ext>
            </a:extLst>
          </p:cNvPr>
          <p:cNvCxnSpPr>
            <a:cxnSpLocks/>
            <a:stCxn id="29" idx="0"/>
            <a:endCxn id="24" idx="2"/>
          </p:cNvCxnSpPr>
          <p:nvPr/>
        </p:nvCxnSpPr>
        <p:spPr>
          <a:xfrm flipV="1">
            <a:off x="2721823" y="1976511"/>
            <a:ext cx="1589924" cy="1167618"/>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A4BCC29-975A-8DD3-E21D-DDBB9BD8ABFB}"/>
              </a:ext>
            </a:extLst>
          </p:cNvPr>
          <p:cNvCxnSpPr>
            <a:cxnSpLocks/>
            <a:stCxn id="28" idx="0"/>
            <a:endCxn id="23" idx="2"/>
          </p:cNvCxnSpPr>
          <p:nvPr/>
        </p:nvCxnSpPr>
        <p:spPr>
          <a:xfrm flipV="1">
            <a:off x="2169392" y="1498209"/>
            <a:ext cx="77922" cy="569741"/>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9558C5C-883E-0470-7A6F-3375B6D95A78}"/>
              </a:ext>
            </a:extLst>
          </p:cNvPr>
          <p:cNvCxnSpPr>
            <a:cxnSpLocks/>
            <a:stCxn id="28" idx="2"/>
            <a:endCxn id="29" idx="0"/>
          </p:cNvCxnSpPr>
          <p:nvPr/>
        </p:nvCxnSpPr>
        <p:spPr>
          <a:xfrm>
            <a:off x="2169392" y="2672861"/>
            <a:ext cx="552431" cy="471268"/>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8139A78-FF51-4C1C-2D3B-2F625AAB1604}"/>
              </a:ext>
            </a:extLst>
          </p:cNvPr>
          <p:cNvCxnSpPr>
            <a:cxnSpLocks/>
            <a:stCxn id="27" idx="3"/>
            <a:endCxn id="26" idx="1"/>
          </p:cNvCxnSpPr>
          <p:nvPr/>
        </p:nvCxnSpPr>
        <p:spPr>
          <a:xfrm>
            <a:off x="5127673" y="2757268"/>
            <a:ext cx="436100" cy="274320"/>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A128507-B9F7-FBF2-A62F-F8A677E96836}"/>
              </a:ext>
            </a:extLst>
          </p:cNvPr>
          <p:cNvCxnSpPr>
            <a:cxnSpLocks/>
            <a:stCxn id="26" idx="2"/>
            <a:endCxn id="30" idx="0"/>
          </p:cNvCxnSpPr>
          <p:nvPr/>
        </p:nvCxnSpPr>
        <p:spPr>
          <a:xfrm flipH="1">
            <a:off x="4311747" y="3334043"/>
            <a:ext cx="1969478" cy="295421"/>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C86D142-4CDF-ED04-111F-382EA63A52E5}"/>
              </a:ext>
            </a:extLst>
          </p:cNvPr>
          <p:cNvCxnSpPr>
            <a:stCxn id="26" idx="2"/>
            <a:endCxn id="31" idx="0"/>
          </p:cNvCxnSpPr>
          <p:nvPr/>
        </p:nvCxnSpPr>
        <p:spPr>
          <a:xfrm>
            <a:off x="6281225" y="3334043"/>
            <a:ext cx="281903" cy="457200"/>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C81039C-D952-E00E-8A51-5C963B2C3118}"/>
              </a:ext>
            </a:extLst>
          </p:cNvPr>
          <p:cNvCxnSpPr>
            <a:cxnSpLocks/>
            <a:stCxn id="30" idx="3"/>
            <a:endCxn id="31" idx="1"/>
          </p:cNvCxnSpPr>
          <p:nvPr/>
        </p:nvCxnSpPr>
        <p:spPr>
          <a:xfrm>
            <a:off x="4839286" y="3931920"/>
            <a:ext cx="1196303" cy="225083"/>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90363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50</a:t>
            </a:fld>
            <a:endParaRPr/>
          </a:p>
        </p:txBody>
      </p:sp>
      <p:sp>
        <p:nvSpPr>
          <p:cNvPr id="15" name="TextBox 14">
            <a:extLst>
              <a:ext uri="{FF2B5EF4-FFF2-40B4-BE49-F238E27FC236}">
                <a16:creationId xmlns:a16="http://schemas.microsoft.com/office/drawing/2014/main" id="{904919EC-9B87-4BB2-5C13-9021052ED744}"/>
              </a:ext>
            </a:extLst>
          </p:cNvPr>
          <p:cNvSpPr txBox="1"/>
          <p:nvPr/>
        </p:nvSpPr>
        <p:spPr>
          <a:xfrm>
            <a:off x="433110" y="331386"/>
            <a:ext cx="1266693" cy="369332"/>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Method 1</a:t>
            </a:r>
            <a:endParaRPr lang="en-SG" sz="1800" dirty="0">
              <a:solidFill>
                <a:schemeClr val="bg1"/>
              </a:solidFill>
              <a:latin typeface="Montserrat SemiBold" pitchFamily="2" charset="0"/>
            </a:endParaRPr>
          </a:p>
        </p:txBody>
      </p:sp>
      <p:sp>
        <p:nvSpPr>
          <p:cNvPr id="3" name="TextBox 2">
            <a:extLst>
              <a:ext uri="{FF2B5EF4-FFF2-40B4-BE49-F238E27FC236}">
                <a16:creationId xmlns:a16="http://schemas.microsoft.com/office/drawing/2014/main" id="{31718E30-062C-3270-6E06-ACBC339B7419}"/>
              </a:ext>
            </a:extLst>
          </p:cNvPr>
          <p:cNvSpPr txBox="1"/>
          <p:nvPr/>
        </p:nvSpPr>
        <p:spPr>
          <a:xfrm>
            <a:off x="776100" y="983753"/>
            <a:ext cx="4415054" cy="584775"/>
          </a:xfrm>
          <a:prstGeom prst="rect">
            <a:avLst/>
          </a:prstGeom>
          <a:solidFill>
            <a:srgbClr val="0070C0"/>
          </a:solidFill>
        </p:spPr>
        <p:txBody>
          <a:bodyPr wrap="square" rtlCol="0">
            <a:spAutoFit/>
          </a:bodyPr>
          <a:lstStyle/>
          <a:p>
            <a:pPr algn="ctr"/>
            <a:r>
              <a:rPr lang="en-US" sz="1600" dirty="0">
                <a:solidFill>
                  <a:schemeClr val="bg1"/>
                </a:solidFill>
                <a:latin typeface="Montserrat SemiBold" panose="00000700000000000000" pitchFamily="2" charset="0"/>
              </a:rPr>
              <a:t>How do we know if an edge between two nodes (u, v) can lie on a valid path?</a:t>
            </a:r>
          </a:p>
        </p:txBody>
      </p:sp>
      <p:sp>
        <p:nvSpPr>
          <p:cNvPr id="4" name="TextBox 3">
            <a:extLst>
              <a:ext uri="{FF2B5EF4-FFF2-40B4-BE49-F238E27FC236}">
                <a16:creationId xmlns:a16="http://schemas.microsoft.com/office/drawing/2014/main" id="{EA0BDBE7-5BC3-0059-B02B-0A63465C2066}"/>
              </a:ext>
            </a:extLst>
          </p:cNvPr>
          <p:cNvSpPr txBox="1"/>
          <p:nvPr/>
        </p:nvSpPr>
        <p:spPr>
          <a:xfrm>
            <a:off x="776100" y="2057434"/>
            <a:ext cx="6183500" cy="2123658"/>
          </a:xfrm>
          <a:prstGeom prst="rect">
            <a:avLst/>
          </a:prstGeom>
          <a:solidFill>
            <a:srgbClr val="00B050"/>
          </a:solidFill>
        </p:spPr>
        <p:txBody>
          <a:bodyPr wrap="square" rtlCol="0" anchor="ctr">
            <a:spAutoFit/>
          </a:bodyPr>
          <a:lstStyle/>
          <a:p>
            <a:endParaRPr lang="en-US" sz="4400" dirty="0">
              <a:solidFill>
                <a:schemeClr val="bg1"/>
              </a:solidFill>
              <a:latin typeface="Montserrat SemiBold" panose="00000700000000000000" pitchFamily="2" charset="0"/>
            </a:endParaRPr>
          </a:p>
          <a:p>
            <a:r>
              <a:rPr lang="en-US" sz="3600" dirty="0">
                <a:solidFill>
                  <a:schemeClr val="bg1"/>
                </a:solidFill>
                <a:latin typeface="Montserrat SemiBold" panose="00000700000000000000" pitchFamily="2" charset="0"/>
              </a:rPr>
              <a:t>D &gt;= </a:t>
            </a:r>
            <a:r>
              <a:rPr lang="el-GR" sz="4400" dirty="0">
                <a:solidFill>
                  <a:schemeClr val="bg1"/>
                </a:solidFill>
                <a:latin typeface="Montserrat SemiBold" panose="00000700000000000000" pitchFamily="2" charset="0"/>
              </a:rPr>
              <a:t>Σ</a:t>
            </a:r>
            <a:endParaRPr lang="en-SG" sz="4400" dirty="0">
              <a:solidFill>
                <a:schemeClr val="bg1"/>
              </a:solidFill>
              <a:latin typeface="Montserrat SemiBold" panose="00000700000000000000" pitchFamily="2" charset="0"/>
            </a:endParaRPr>
          </a:p>
          <a:p>
            <a:endParaRPr lang="en-US" sz="4400" dirty="0">
              <a:solidFill>
                <a:schemeClr val="bg1"/>
              </a:solidFill>
              <a:latin typeface="Montserrat SemiBold" panose="00000700000000000000" pitchFamily="2" charset="0"/>
            </a:endParaRPr>
          </a:p>
        </p:txBody>
      </p:sp>
      <p:sp>
        <p:nvSpPr>
          <p:cNvPr id="6" name="TextBox 5">
            <a:extLst>
              <a:ext uri="{FF2B5EF4-FFF2-40B4-BE49-F238E27FC236}">
                <a16:creationId xmlns:a16="http://schemas.microsoft.com/office/drawing/2014/main" id="{FB76CC75-9305-810E-4184-D064AE9B6DB3}"/>
              </a:ext>
            </a:extLst>
          </p:cNvPr>
          <p:cNvSpPr txBox="1"/>
          <p:nvPr/>
        </p:nvSpPr>
        <p:spPr>
          <a:xfrm>
            <a:off x="2750950" y="2302559"/>
            <a:ext cx="3954650" cy="400110"/>
          </a:xfrm>
          <a:prstGeom prst="rect">
            <a:avLst/>
          </a:prstGeom>
          <a:solidFill>
            <a:srgbClr val="FF9225"/>
          </a:solidFill>
        </p:spPr>
        <p:txBody>
          <a:bodyPr wrap="square" rtlCol="0" anchor="ctr">
            <a:spAutoFit/>
          </a:bodyPr>
          <a:lstStyle/>
          <a:p>
            <a:pPr algn="ctr"/>
            <a:r>
              <a:rPr lang="en-US" sz="2000" dirty="0">
                <a:solidFill>
                  <a:schemeClr val="bg1"/>
                </a:solidFill>
                <a:latin typeface="Montserrat SemiBold" panose="00000700000000000000" pitchFamily="2" charset="0"/>
              </a:rPr>
              <a:t>Shortest path from 0 to u</a:t>
            </a:r>
          </a:p>
        </p:txBody>
      </p:sp>
      <p:sp>
        <p:nvSpPr>
          <p:cNvPr id="7" name="TextBox 6">
            <a:extLst>
              <a:ext uri="{FF2B5EF4-FFF2-40B4-BE49-F238E27FC236}">
                <a16:creationId xmlns:a16="http://schemas.microsoft.com/office/drawing/2014/main" id="{4B243206-15F2-0A34-79CE-87F8F6814E54}"/>
              </a:ext>
            </a:extLst>
          </p:cNvPr>
          <p:cNvSpPr txBox="1"/>
          <p:nvPr/>
        </p:nvSpPr>
        <p:spPr>
          <a:xfrm>
            <a:off x="2750950" y="2933484"/>
            <a:ext cx="3954650" cy="400110"/>
          </a:xfrm>
          <a:prstGeom prst="rect">
            <a:avLst/>
          </a:prstGeom>
          <a:noFill/>
        </p:spPr>
        <p:txBody>
          <a:bodyPr wrap="square" rtlCol="0" anchor="ctr">
            <a:spAutoFit/>
          </a:bodyPr>
          <a:lstStyle/>
          <a:p>
            <a:pPr algn="ctr"/>
            <a:r>
              <a:rPr lang="en-US" sz="2000" dirty="0">
                <a:solidFill>
                  <a:schemeClr val="bg1"/>
                </a:solidFill>
                <a:latin typeface="Montserrat SemiBold" panose="00000700000000000000" pitchFamily="2" charset="0"/>
              </a:rPr>
              <a:t>weight(u, v)</a:t>
            </a:r>
          </a:p>
        </p:txBody>
      </p:sp>
      <p:sp>
        <p:nvSpPr>
          <p:cNvPr id="11" name="TextBox 10">
            <a:extLst>
              <a:ext uri="{FF2B5EF4-FFF2-40B4-BE49-F238E27FC236}">
                <a16:creationId xmlns:a16="http://schemas.microsoft.com/office/drawing/2014/main" id="{366A191E-17F2-79A7-20BF-FA64BAAFCE62}"/>
              </a:ext>
            </a:extLst>
          </p:cNvPr>
          <p:cNvSpPr txBox="1"/>
          <p:nvPr/>
        </p:nvSpPr>
        <p:spPr>
          <a:xfrm>
            <a:off x="2750950" y="3564409"/>
            <a:ext cx="3954650" cy="400110"/>
          </a:xfrm>
          <a:prstGeom prst="rect">
            <a:avLst/>
          </a:prstGeom>
          <a:solidFill>
            <a:srgbClr val="7030A0"/>
          </a:solidFill>
        </p:spPr>
        <p:txBody>
          <a:bodyPr wrap="square" rtlCol="0" anchor="ctr">
            <a:spAutoFit/>
          </a:bodyPr>
          <a:lstStyle/>
          <a:p>
            <a:pPr algn="ctr"/>
            <a:r>
              <a:rPr lang="en-US" sz="2000" dirty="0">
                <a:solidFill>
                  <a:schemeClr val="bg1"/>
                </a:solidFill>
                <a:latin typeface="Montserrat SemiBold" panose="00000700000000000000" pitchFamily="2" charset="0"/>
              </a:rPr>
              <a:t>Shortest path from v to N - 1</a:t>
            </a:r>
          </a:p>
        </p:txBody>
      </p:sp>
    </p:spTree>
    <p:extLst>
      <p:ext uri="{BB962C8B-B14F-4D97-AF65-F5344CB8AC3E}">
        <p14:creationId xmlns:p14="http://schemas.microsoft.com/office/powerpoint/2010/main" val="82612594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7" name="TextBox 36">
            <a:extLst>
              <a:ext uri="{FF2B5EF4-FFF2-40B4-BE49-F238E27FC236}">
                <a16:creationId xmlns:a16="http://schemas.microsoft.com/office/drawing/2014/main" id="{49FAA0CC-C483-363D-5F0F-52DAE40E1F04}"/>
              </a:ext>
            </a:extLst>
          </p:cNvPr>
          <p:cNvSpPr txBox="1"/>
          <p:nvPr/>
        </p:nvSpPr>
        <p:spPr>
          <a:xfrm>
            <a:off x="0" y="2571750"/>
            <a:ext cx="820958" cy="1715334"/>
          </a:xfrm>
          <a:prstGeom prst="rect">
            <a:avLst/>
          </a:prstGeom>
          <a:solidFill>
            <a:schemeClr val="tx1"/>
          </a:solidFill>
        </p:spPr>
        <p:txBody>
          <a:bodyPr wrap="square" rtlCol="0">
            <a:spAutoFit/>
          </a:bodyPr>
          <a:lstStyle/>
          <a:p>
            <a:pPr algn="ctr"/>
            <a:endParaRPr lang="en-SG" sz="1600" dirty="0">
              <a:solidFill>
                <a:schemeClr val="bg1"/>
              </a:solidFill>
              <a:latin typeface="Montserrat SemiBold" panose="00000700000000000000" pitchFamily="2" charset="0"/>
            </a:endParaRPr>
          </a:p>
        </p:txBody>
      </p:sp>
      <p:sp>
        <p:nvSpPr>
          <p:cNvPr id="2" name="TextBox 1">
            <a:extLst>
              <a:ext uri="{FF2B5EF4-FFF2-40B4-BE49-F238E27FC236}">
                <a16:creationId xmlns:a16="http://schemas.microsoft.com/office/drawing/2014/main" id="{F5E063D0-EDDF-2AEC-6BFA-F4E7DACA24D1}"/>
              </a:ext>
            </a:extLst>
          </p:cNvPr>
          <p:cNvSpPr txBox="1"/>
          <p:nvPr/>
        </p:nvSpPr>
        <p:spPr>
          <a:xfrm>
            <a:off x="8323042" y="373770"/>
            <a:ext cx="820958" cy="1715334"/>
          </a:xfrm>
          <a:prstGeom prst="rect">
            <a:avLst/>
          </a:prstGeom>
          <a:solidFill>
            <a:schemeClr val="tx1"/>
          </a:solidFill>
        </p:spPr>
        <p:txBody>
          <a:bodyPr wrap="square" rtlCol="0">
            <a:spAutoFit/>
          </a:bodyPr>
          <a:lstStyle/>
          <a:p>
            <a:pPr algn="ctr"/>
            <a:endParaRPr lang="en-SG" sz="1600" dirty="0">
              <a:solidFill>
                <a:schemeClr val="bg1"/>
              </a:solidFill>
              <a:latin typeface="Montserrat SemiBold" panose="00000700000000000000" pitchFamily="2" charset="0"/>
            </a:endParaRPr>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51</a:t>
            </a:fld>
            <a:endParaRPr/>
          </a:p>
        </p:txBody>
      </p:sp>
      <p:sp>
        <p:nvSpPr>
          <p:cNvPr id="15" name="TextBox 14">
            <a:extLst>
              <a:ext uri="{FF2B5EF4-FFF2-40B4-BE49-F238E27FC236}">
                <a16:creationId xmlns:a16="http://schemas.microsoft.com/office/drawing/2014/main" id="{904919EC-9B87-4BB2-5C13-9021052ED744}"/>
              </a:ext>
            </a:extLst>
          </p:cNvPr>
          <p:cNvSpPr txBox="1"/>
          <p:nvPr/>
        </p:nvSpPr>
        <p:spPr>
          <a:xfrm>
            <a:off x="433110" y="331386"/>
            <a:ext cx="5272597" cy="369332"/>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Dijkstra on original and transposed graphs</a:t>
            </a:r>
            <a:endParaRPr lang="en-SG" sz="1800" dirty="0">
              <a:solidFill>
                <a:schemeClr val="bg1"/>
              </a:solidFill>
              <a:latin typeface="Montserrat SemiBold" pitchFamily="2" charset="0"/>
            </a:endParaRPr>
          </a:p>
        </p:txBody>
      </p:sp>
      <p:sp>
        <p:nvSpPr>
          <p:cNvPr id="6" name="TextBox 5">
            <a:extLst>
              <a:ext uri="{FF2B5EF4-FFF2-40B4-BE49-F238E27FC236}">
                <a16:creationId xmlns:a16="http://schemas.microsoft.com/office/drawing/2014/main" id="{FB76CC75-9305-810E-4184-D064AE9B6DB3}"/>
              </a:ext>
            </a:extLst>
          </p:cNvPr>
          <p:cNvSpPr txBox="1"/>
          <p:nvPr/>
        </p:nvSpPr>
        <p:spPr>
          <a:xfrm>
            <a:off x="397200" y="845576"/>
            <a:ext cx="3954650" cy="400110"/>
          </a:xfrm>
          <a:prstGeom prst="rect">
            <a:avLst/>
          </a:prstGeom>
          <a:solidFill>
            <a:srgbClr val="FF9225"/>
          </a:solidFill>
        </p:spPr>
        <p:txBody>
          <a:bodyPr wrap="square" rtlCol="0" anchor="ctr">
            <a:spAutoFit/>
          </a:bodyPr>
          <a:lstStyle/>
          <a:p>
            <a:pPr algn="ctr"/>
            <a:r>
              <a:rPr lang="en-US" sz="2000" dirty="0">
                <a:solidFill>
                  <a:schemeClr val="bg1"/>
                </a:solidFill>
                <a:latin typeface="Montserrat SemiBold" panose="00000700000000000000" pitchFamily="2" charset="0"/>
              </a:rPr>
              <a:t>Shortest path from 0 to u</a:t>
            </a:r>
          </a:p>
        </p:txBody>
      </p:sp>
      <p:sp>
        <p:nvSpPr>
          <p:cNvPr id="11" name="TextBox 10">
            <a:extLst>
              <a:ext uri="{FF2B5EF4-FFF2-40B4-BE49-F238E27FC236}">
                <a16:creationId xmlns:a16="http://schemas.microsoft.com/office/drawing/2014/main" id="{366A191E-17F2-79A7-20BF-FA64BAAFCE62}"/>
              </a:ext>
            </a:extLst>
          </p:cNvPr>
          <p:cNvSpPr txBox="1"/>
          <p:nvPr/>
        </p:nvSpPr>
        <p:spPr>
          <a:xfrm>
            <a:off x="4792152" y="845576"/>
            <a:ext cx="3954650" cy="400110"/>
          </a:xfrm>
          <a:prstGeom prst="rect">
            <a:avLst/>
          </a:prstGeom>
          <a:solidFill>
            <a:srgbClr val="7030A0"/>
          </a:solidFill>
        </p:spPr>
        <p:txBody>
          <a:bodyPr wrap="square" rtlCol="0" anchor="ctr">
            <a:spAutoFit/>
          </a:bodyPr>
          <a:lstStyle/>
          <a:p>
            <a:pPr algn="ctr"/>
            <a:r>
              <a:rPr lang="en-US" sz="2000" dirty="0">
                <a:solidFill>
                  <a:schemeClr val="bg1"/>
                </a:solidFill>
                <a:latin typeface="Montserrat SemiBold" panose="00000700000000000000" pitchFamily="2" charset="0"/>
              </a:rPr>
              <a:t>Shortest path from v to N - 1</a:t>
            </a:r>
          </a:p>
        </p:txBody>
      </p:sp>
      <p:sp>
        <p:nvSpPr>
          <p:cNvPr id="5" name="Oval 4">
            <a:extLst>
              <a:ext uri="{FF2B5EF4-FFF2-40B4-BE49-F238E27FC236}">
                <a16:creationId xmlns:a16="http://schemas.microsoft.com/office/drawing/2014/main" id="{A65B7851-6C39-41FF-3079-24D10150B913}"/>
              </a:ext>
            </a:extLst>
          </p:cNvPr>
          <p:cNvSpPr/>
          <p:nvPr/>
        </p:nvSpPr>
        <p:spPr>
          <a:xfrm>
            <a:off x="3887031" y="2434433"/>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6</a:t>
            </a:r>
          </a:p>
        </p:txBody>
      </p:sp>
      <p:sp>
        <p:nvSpPr>
          <p:cNvPr id="8" name="Oval 7">
            <a:extLst>
              <a:ext uri="{FF2B5EF4-FFF2-40B4-BE49-F238E27FC236}">
                <a16:creationId xmlns:a16="http://schemas.microsoft.com/office/drawing/2014/main" id="{D6430561-5891-755E-839D-7EC2DC979412}"/>
              </a:ext>
            </a:extLst>
          </p:cNvPr>
          <p:cNvSpPr/>
          <p:nvPr/>
        </p:nvSpPr>
        <p:spPr>
          <a:xfrm>
            <a:off x="465683" y="2434433"/>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9" name="Oval 8">
            <a:extLst>
              <a:ext uri="{FF2B5EF4-FFF2-40B4-BE49-F238E27FC236}">
                <a16:creationId xmlns:a16="http://schemas.microsoft.com/office/drawing/2014/main" id="{998A246F-068D-6E4E-18A1-FD22C59F20A9}"/>
              </a:ext>
            </a:extLst>
          </p:cNvPr>
          <p:cNvSpPr/>
          <p:nvPr/>
        </p:nvSpPr>
        <p:spPr>
          <a:xfrm>
            <a:off x="2176357" y="2431112"/>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4</a:t>
            </a:r>
          </a:p>
        </p:txBody>
      </p:sp>
      <p:sp>
        <p:nvSpPr>
          <p:cNvPr id="10" name="Oval 9">
            <a:extLst>
              <a:ext uri="{FF2B5EF4-FFF2-40B4-BE49-F238E27FC236}">
                <a16:creationId xmlns:a16="http://schemas.microsoft.com/office/drawing/2014/main" id="{D1F694F7-94A4-CC29-79CC-C6A9A8B35239}"/>
              </a:ext>
            </a:extLst>
          </p:cNvPr>
          <p:cNvSpPr/>
          <p:nvPr/>
        </p:nvSpPr>
        <p:spPr>
          <a:xfrm>
            <a:off x="465683" y="3389203"/>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sp>
        <p:nvSpPr>
          <p:cNvPr id="12" name="Oval 11">
            <a:extLst>
              <a:ext uri="{FF2B5EF4-FFF2-40B4-BE49-F238E27FC236}">
                <a16:creationId xmlns:a16="http://schemas.microsoft.com/office/drawing/2014/main" id="{D7D8756B-9ED1-10E5-D917-9329D51627E6}"/>
              </a:ext>
            </a:extLst>
          </p:cNvPr>
          <p:cNvSpPr/>
          <p:nvPr/>
        </p:nvSpPr>
        <p:spPr>
          <a:xfrm>
            <a:off x="2176357" y="4347294"/>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0</a:t>
            </a:r>
          </a:p>
        </p:txBody>
      </p:sp>
      <p:sp>
        <p:nvSpPr>
          <p:cNvPr id="13" name="Oval 12">
            <a:extLst>
              <a:ext uri="{FF2B5EF4-FFF2-40B4-BE49-F238E27FC236}">
                <a16:creationId xmlns:a16="http://schemas.microsoft.com/office/drawing/2014/main" id="{ACECAB40-776C-A453-A43A-B40C78501A61}"/>
              </a:ext>
            </a:extLst>
          </p:cNvPr>
          <p:cNvSpPr/>
          <p:nvPr/>
        </p:nvSpPr>
        <p:spPr>
          <a:xfrm>
            <a:off x="2180116" y="1497468"/>
            <a:ext cx="464820" cy="446637"/>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7</a:t>
            </a:r>
          </a:p>
        </p:txBody>
      </p:sp>
      <p:sp>
        <p:nvSpPr>
          <p:cNvPr id="14" name="Oval 13">
            <a:extLst>
              <a:ext uri="{FF2B5EF4-FFF2-40B4-BE49-F238E27FC236}">
                <a16:creationId xmlns:a16="http://schemas.microsoft.com/office/drawing/2014/main" id="{B8534479-1173-E8D2-851C-8252FF5854B0}"/>
              </a:ext>
            </a:extLst>
          </p:cNvPr>
          <p:cNvSpPr/>
          <p:nvPr/>
        </p:nvSpPr>
        <p:spPr>
          <a:xfrm>
            <a:off x="3887031" y="3389203"/>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5</a:t>
            </a:r>
          </a:p>
        </p:txBody>
      </p:sp>
      <p:sp>
        <p:nvSpPr>
          <p:cNvPr id="16" name="Oval 15">
            <a:extLst>
              <a:ext uri="{FF2B5EF4-FFF2-40B4-BE49-F238E27FC236}">
                <a16:creationId xmlns:a16="http://schemas.microsoft.com/office/drawing/2014/main" id="{0CA296A6-E855-4E0A-4A11-3EA7EF7FA2E6}"/>
              </a:ext>
            </a:extLst>
          </p:cNvPr>
          <p:cNvSpPr/>
          <p:nvPr/>
        </p:nvSpPr>
        <p:spPr>
          <a:xfrm>
            <a:off x="2176357" y="3389203"/>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cxnSp>
        <p:nvCxnSpPr>
          <p:cNvPr id="17" name="Straight Arrow Connector 16">
            <a:extLst>
              <a:ext uri="{FF2B5EF4-FFF2-40B4-BE49-F238E27FC236}">
                <a16:creationId xmlns:a16="http://schemas.microsoft.com/office/drawing/2014/main" id="{408820BD-81F9-FD7A-7D80-5C18423AD0F4}"/>
              </a:ext>
            </a:extLst>
          </p:cNvPr>
          <p:cNvCxnSpPr>
            <a:cxnSpLocks/>
            <a:stCxn id="8" idx="7"/>
            <a:endCxn id="13" idx="3"/>
          </p:cNvCxnSpPr>
          <p:nvPr/>
        </p:nvCxnSpPr>
        <p:spPr>
          <a:xfrm flipV="1">
            <a:off x="862432" y="1878697"/>
            <a:ext cx="1385755" cy="623807"/>
          </a:xfrm>
          <a:prstGeom prst="straightConnector1">
            <a:avLst/>
          </a:prstGeom>
          <a:ln w="38100">
            <a:solidFill>
              <a:schemeClr val="bg1">
                <a:lumMod val="75000"/>
                <a:alpha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CA9B263-340E-01F0-1C13-77E7D293F963}"/>
              </a:ext>
            </a:extLst>
          </p:cNvPr>
          <p:cNvCxnSpPr>
            <a:cxnSpLocks/>
            <a:stCxn id="5" idx="1"/>
            <a:endCxn id="13" idx="5"/>
          </p:cNvCxnSpPr>
          <p:nvPr/>
        </p:nvCxnSpPr>
        <p:spPr>
          <a:xfrm flipH="1" flipV="1">
            <a:off x="2576865" y="1878697"/>
            <a:ext cx="1378237" cy="623807"/>
          </a:xfrm>
          <a:prstGeom prst="straightConnector1">
            <a:avLst/>
          </a:prstGeom>
          <a:ln w="38100">
            <a:solidFill>
              <a:schemeClr val="bg1">
                <a:lumMod val="75000"/>
                <a:alpha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3E90D30-E5C7-D4D8-92B7-E54D1ECF5666}"/>
              </a:ext>
            </a:extLst>
          </p:cNvPr>
          <p:cNvCxnSpPr>
            <a:cxnSpLocks/>
            <a:stCxn id="9" idx="0"/>
            <a:endCxn id="13" idx="4"/>
          </p:cNvCxnSpPr>
          <p:nvPr/>
        </p:nvCxnSpPr>
        <p:spPr>
          <a:xfrm flipV="1">
            <a:off x="2408767" y="1944105"/>
            <a:ext cx="3759" cy="4870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EE69218-2322-B609-9E5F-E36FFD096C39}"/>
              </a:ext>
            </a:extLst>
          </p:cNvPr>
          <p:cNvCxnSpPr>
            <a:cxnSpLocks/>
            <a:stCxn id="10" idx="7"/>
            <a:endCxn id="9" idx="3"/>
          </p:cNvCxnSpPr>
          <p:nvPr/>
        </p:nvCxnSpPr>
        <p:spPr>
          <a:xfrm flipV="1">
            <a:off x="862432" y="2827861"/>
            <a:ext cx="1381996" cy="629413"/>
          </a:xfrm>
          <a:prstGeom prst="straightConnector1">
            <a:avLst/>
          </a:prstGeom>
          <a:ln w="38100">
            <a:solidFill>
              <a:schemeClr val="bg1">
                <a:lumMod val="75000"/>
                <a:alpha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6AA4ED5-2CAF-1B31-8B8C-D486BE7BED6B}"/>
              </a:ext>
            </a:extLst>
          </p:cNvPr>
          <p:cNvCxnSpPr>
            <a:cxnSpLocks/>
            <a:stCxn id="10" idx="0"/>
            <a:endCxn id="8" idx="4"/>
          </p:cNvCxnSpPr>
          <p:nvPr/>
        </p:nvCxnSpPr>
        <p:spPr>
          <a:xfrm flipV="1">
            <a:off x="698093" y="2899253"/>
            <a:ext cx="0" cy="4899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6FBF438-A422-8F9F-1E93-EE2E97015F25}"/>
              </a:ext>
            </a:extLst>
          </p:cNvPr>
          <p:cNvCxnSpPr>
            <a:cxnSpLocks/>
            <a:stCxn id="12" idx="1"/>
            <a:endCxn id="10" idx="5"/>
          </p:cNvCxnSpPr>
          <p:nvPr/>
        </p:nvCxnSpPr>
        <p:spPr>
          <a:xfrm flipH="1" flipV="1">
            <a:off x="862432" y="3785952"/>
            <a:ext cx="1381996" cy="6294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F45ED8F-FED6-114C-9F3E-D515C3A1947C}"/>
              </a:ext>
            </a:extLst>
          </p:cNvPr>
          <p:cNvCxnSpPr>
            <a:cxnSpLocks/>
            <a:stCxn id="12" idx="0"/>
            <a:endCxn id="16" idx="4"/>
          </p:cNvCxnSpPr>
          <p:nvPr/>
        </p:nvCxnSpPr>
        <p:spPr>
          <a:xfrm flipV="1">
            <a:off x="2408767" y="3854023"/>
            <a:ext cx="0" cy="4932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FB3A213-8CD0-D98C-070A-B0D30ED7C56B}"/>
              </a:ext>
            </a:extLst>
          </p:cNvPr>
          <p:cNvCxnSpPr>
            <a:cxnSpLocks/>
            <a:stCxn id="12" idx="7"/>
            <a:endCxn id="14" idx="3"/>
          </p:cNvCxnSpPr>
          <p:nvPr/>
        </p:nvCxnSpPr>
        <p:spPr>
          <a:xfrm flipV="1">
            <a:off x="2573106" y="3785952"/>
            <a:ext cx="1381996" cy="6294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4598D1D-6B39-4A38-5BBE-9B31481A49C8}"/>
              </a:ext>
            </a:extLst>
          </p:cNvPr>
          <p:cNvCxnSpPr>
            <a:cxnSpLocks/>
            <a:stCxn id="14" idx="0"/>
            <a:endCxn id="5" idx="4"/>
          </p:cNvCxnSpPr>
          <p:nvPr/>
        </p:nvCxnSpPr>
        <p:spPr>
          <a:xfrm flipV="1">
            <a:off x="4119441" y="2899253"/>
            <a:ext cx="0" cy="4899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DB896D7-B0AD-D2B9-52E2-75F4C59E99A4}"/>
              </a:ext>
            </a:extLst>
          </p:cNvPr>
          <p:cNvCxnSpPr>
            <a:cxnSpLocks/>
            <a:stCxn id="16" idx="0"/>
            <a:endCxn id="9" idx="4"/>
          </p:cNvCxnSpPr>
          <p:nvPr/>
        </p:nvCxnSpPr>
        <p:spPr>
          <a:xfrm flipV="1">
            <a:off x="2408767" y="2895932"/>
            <a:ext cx="0" cy="4932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6D0B6E5D-649B-1521-4BFB-D46F07D8C9FD}"/>
              </a:ext>
            </a:extLst>
          </p:cNvPr>
          <p:cNvSpPr/>
          <p:nvPr/>
        </p:nvSpPr>
        <p:spPr>
          <a:xfrm>
            <a:off x="8211414" y="2434433"/>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6</a:t>
            </a:r>
          </a:p>
        </p:txBody>
      </p:sp>
      <p:sp>
        <p:nvSpPr>
          <p:cNvPr id="39" name="Oval 38">
            <a:extLst>
              <a:ext uri="{FF2B5EF4-FFF2-40B4-BE49-F238E27FC236}">
                <a16:creationId xmlns:a16="http://schemas.microsoft.com/office/drawing/2014/main" id="{FF4ABB44-F0E3-7A8E-7A8F-376DD0701599}"/>
              </a:ext>
            </a:extLst>
          </p:cNvPr>
          <p:cNvSpPr/>
          <p:nvPr/>
        </p:nvSpPr>
        <p:spPr>
          <a:xfrm>
            <a:off x="4790066" y="2434433"/>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40" name="Oval 39">
            <a:extLst>
              <a:ext uri="{FF2B5EF4-FFF2-40B4-BE49-F238E27FC236}">
                <a16:creationId xmlns:a16="http://schemas.microsoft.com/office/drawing/2014/main" id="{BA392451-DE7D-285E-FFB3-436FC12F54FB}"/>
              </a:ext>
            </a:extLst>
          </p:cNvPr>
          <p:cNvSpPr/>
          <p:nvPr/>
        </p:nvSpPr>
        <p:spPr>
          <a:xfrm>
            <a:off x="6500740" y="2431112"/>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4</a:t>
            </a:r>
          </a:p>
        </p:txBody>
      </p:sp>
      <p:sp>
        <p:nvSpPr>
          <p:cNvPr id="41" name="Oval 40">
            <a:extLst>
              <a:ext uri="{FF2B5EF4-FFF2-40B4-BE49-F238E27FC236}">
                <a16:creationId xmlns:a16="http://schemas.microsoft.com/office/drawing/2014/main" id="{2D4F6EE4-21F9-DBC0-0C55-CDFAB951D31F}"/>
              </a:ext>
            </a:extLst>
          </p:cNvPr>
          <p:cNvSpPr/>
          <p:nvPr/>
        </p:nvSpPr>
        <p:spPr>
          <a:xfrm>
            <a:off x="4790066" y="3389203"/>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sp>
        <p:nvSpPr>
          <p:cNvPr id="42" name="Oval 41">
            <a:extLst>
              <a:ext uri="{FF2B5EF4-FFF2-40B4-BE49-F238E27FC236}">
                <a16:creationId xmlns:a16="http://schemas.microsoft.com/office/drawing/2014/main" id="{4B791A81-FFE4-21A9-429C-2A192CBB28CA}"/>
              </a:ext>
            </a:extLst>
          </p:cNvPr>
          <p:cNvSpPr/>
          <p:nvPr/>
        </p:nvSpPr>
        <p:spPr>
          <a:xfrm>
            <a:off x="6500740" y="4347294"/>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0</a:t>
            </a:r>
          </a:p>
        </p:txBody>
      </p:sp>
      <p:sp>
        <p:nvSpPr>
          <p:cNvPr id="43" name="Oval 42">
            <a:extLst>
              <a:ext uri="{FF2B5EF4-FFF2-40B4-BE49-F238E27FC236}">
                <a16:creationId xmlns:a16="http://schemas.microsoft.com/office/drawing/2014/main" id="{6AA46345-904E-ABC4-4B65-3A5C8BAA641E}"/>
              </a:ext>
            </a:extLst>
          </p:cNvPr>
          <p:cNvSpPr/>
          <p:nvPr/>
        </p:nvSpPr>
        <p:spPr>
          <a:xfrm>
            <a:off x="6504499" y="1497468"/>
            <a:ext cx="464820" cy="446637"/>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7</a:t>
            </a:r>
          </a:p>
        </p:txBody>
      </p:sp>
      <p:sp>
        <p:nvSpPr>
          <p:cNvPr id="44" name="Oval 43">
            <a:extLst>
              <a:ext uri="{FF2B5EF4-FFF2-40B4-BE49-F238E27FC236}">
                <a16:creationId xmlns:a16="http://schemas.microsoft.com/office/drawing/2014/main" id="{40340E70-A258-B2E3-4547-522D10E92F08}"/>
              </a:ext>
            </a:extLst>
          </p:cNvPr>
          <p:cNvSpPr/>
          <p:nvPr/>
        </p:nvSpPr>
        <p:spPr>
          <a:xfrm>
            <a:off x="8211414" y="3389203"/>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5</a:t>
            </a:r>
          </a:p>
        </p:txBody>
      </p:sp>
      <p:sp>
        <p:nvSpPr>
          <p:cNvPr id="45" name="Oval 44">
            <a:extLst>
              <a:ext uri="{FF2B5EF4-FFF2-40B4-BE49-F238E27FC236}">
                <a16:creationId xmlns:a16="http://schemas.microsoft.com/office/drawing/2014/main" id="{0EB6C1B8-4C83-397D-DC7D-D5A12445AA0B}"/>
              </a:ext>
            </a:extLst>
          </p:cNvPr>
          <p:cNvSpPr/>
          <p:nvPr/>
        </p:nvSpPr>
        <p:spPr>
          <a:xfrm>
            <a:off x="6500740" y="3389203"/>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cxnSp>
        <p:nvCxnSpPr>
          <p:cNvPr id="46" name="Straight Arrow Connector 45">
            <a:extLst>
              <a:ext uri="{FF2B5EF4-FFF2-40B4-BE49-F238E27FC236}">
                <a16:creationId xmlns:a16="http://schemas.microsoft.com/office/drawing/2014/main" id="{BC61AAF5-BD5C-6D18-BE07-D5505CC184E1}"/>
              </a:ext>
            </a:extLst>
          </p:cNvPr>
          <p:cNvCxnSpPr>
            <a:cxnSpLocks/>
            <a:stCxn id="43" idx="3"/>
            <a:endCxn id="39" idx="7"/>
          </p:cNvCxnSpPr>
          <p:nvPr/>
        </p:nvCxnSpPr>
        <p:spPr>
          <a:xfrm flipH="1">
            <a:off x="5186815" y="1878697"/>
            <a:ext cx="1385755" cy="6238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A465F8D-FD0A-EF9C-C412-C91B94A54BB5}"/>
              </a:ext>
            </a:extLst>
          </p:cNvPr>
          <p:cNvCxnSpPr>
            <a:cxnSpLocks/>
            <a:stCxn id="43" idx="5"/>
            <a:endCxn id="38" idx="1"/>
          </p:cNvCxnSpPr>
          <p:nvPr/>
        </p:nvCxnSpPr>
        <p:spPr>
          <a:xfrm>
            <a:off x="6901248" y="1878697"/>
            <a:ext cx="1378237" cy="6238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F833652-D873-C769-730E-3B03F3A5E730}"/>
              </a:ext>
            </a:extLst>
          </p:cNvPr>
          <p:cNvCxnSpPr>
            <a:cxnSpLocks/>
            <a:stCxn id="43" idx="4"/>
            <a:endCxn id="40" idx="0"/>
          </p:cNvCxnSpPr>
          <p:nvPr/>
        </p:nvCxnSpPr>
        <p:spPr>
          <a:xfrm flipH="1">
            <a:off x="6733150" y="1944105"/>
            <a:ext cx="3759" cy="4870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DDB236B-7AAB-3DD0-F91F-8F881B904291}"/>
              </a:ext>
            </a:extLst>
          </p:cNvPr>
          <p:cNvCxnSpPr>
            <a:cxnSpLocks/>
            <a:stCxn id="40" idx="3"/>
            <a:endCxn id="41" idx="7"/>
          </p:cNvCxnSpPr>
          <p:nvPr/>
        </p:nvCxnSpPr>
        <p:spPr>
          <a:xfrm flipH="1">
            <a:off x="5186815" y="2827861"/>
            <a:ext cx="1381996" cy="6294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5F25CAE-2550-0525-516B-4431E76149B2}"/>
              </a:ext>
            </a:extLst>
          </p:cNvPr>
          <p:cNvCxnSpPr>
            <a:cxnSpLocks/>
            <a:stCxn id="39" idx="4"/>
            <a:endCxn id="41" idx="0"/>
          </p:cNvCxnSpPr>
          <p:nvPr/>
        </p:nvCxnSpPr>
        <p:spPr>
          <a:xfrm>
            <a:off x="5022476" y="2899253"/>
            <a:ext cx="0" cy="489950"/>
          </a:xfrm>
          <a:prstGeom prst="straightConnector1">
            <a:avLst/>
          </a:prstGeom>
          <a:ln w="38100">
            <a:solidFill>
              <a:schemeClr val="accent1">
                <a:shade val="95000"/>
                <a:satMod val="105000"/>
                <a:alpha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67B18E2-6100-B514-8CA3-4B29182EB47A}"/>
              </a:ext>
            </a:extLst>
          </p:cNvPr>
          <p:cNvCxnSpPr>
            <a:cxnSpLocks/>
            <a:stCxn id="41" idx="5"/>
            <a:endCxn id="42" idx="1"/>
          </p:cNvCxnSpPr>
          <p:nvPr/>
        </p:nvCxnSpPr>
        <p:spPr>
          <a:xfrm>
            <a:off x="5186815" y="3785952"/>
            <a:ext cx="1381996" cy="629413"/>
          </a:xfrm>
          <a:prstGeom prst="straightConnector1">
            <a:avLst/>
          </a:prstGeom>
          <a:ln w="38100">
            <a:solidFill>
              <a:schemeClr val="accent1">
                <a:shade val="95000"/>
                <a:satMod val="105000"/>
                <a:alpha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06ADA4F-78B1-4FD9-D50E-245E5A8EA983}"/>
              </a:ext>
            </a:extLst>
          </p:cNvPr>
          <p:cNvCxnSpPr>
            <a:cxnSpLocks/>
            <a:stCxn id="45" idx="4"/>
            <a:endCxn id="42" idx="0"/>
          </p:cNvCxnSpPr>
          <p:nvPr/>
        </p:nvCxnSpPr>
        <p:spPr>
          <a:xfrm>
            <a:off x="6733150" y="3854023"/>
            <a:ext cx="0" cy="4932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8FCDBDB-4A74-0648-4123-5D0D04DDEC5D}"/>
              </a:ext>
            </a:extLst>
          </p:cNvPr>
          <p:cNvCxnSpPr>
            <a:cxnSpLocks/>
            <a:stCxn id="44" idx="3"/>
            <a:endCxn id="42" idx="7"/>
          </p:cNvCxnSpPr>
          <p:nvPr/>
        </p:nvCxnSpPr>
        <p:spPr>
          <a:xfrm flipH="1">
            <a:off x="6897489" y="3785952"/>
            <a:ext cx="1381996" cy="629413"/>
          </a:xfrm>
          <a:prstGeom prst="straightConnector1">
            <a:avLst/>
          </a:prstGeom>
          <a:ln w="38100">
            <a:solidFill>
              <a:schemeClr val="accent1">
                <a:shade val="95000"/>
                <a:satMod val="105000"/>
                <a:alpha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AD3AAED-EFBB-7C1B-15AB-A42B5368958A}"/>
              </a:ext>
            </a:extLst>
          </p:cNvPr>
          <p:cNvCxnSpPr>
            <a:cxnSpLocks/>
            <a:stCxn id="38" idx="4"/>
            <a:endCxn id="44" idx="0"/>
          </p:cNvCxnSpPr>
          <p:nvPr/>
        </p:nvCxnSpPr>
        <p:spPr>
          <a:xfrm>
            <a:off x="8443824" y="2899253"/>
            <a:ext cx="0" cy="4899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150A1C9-19CF-E3C8-57EC-3F8D522172E9}"/>
              </a:ext>
            </a:extLst>
          </p:cNvPr>
          <p:cNvCxnSpPr>
            <a:cxnSpLocks/>
            <a:stCxn id="40" idx="4"/>
            <a:endCxn id="45" idx="0"/>
          </p:cNvCxnSpPr>
          <p:nvPr/>
        </p:nvCxnSpPr>
        <p:spPr>
          <a:xfrm>
            <a:off x="6733150" y="2895932"/>
            <a:ext cx="0" cy="4932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28DCD707-7AE5-41E6-117F-508A2233AB4B}"/>
              </a:ext>
            </a:extLst>
          </p:cNvPr>
          <p:cNvSpPr txBox="1"/>
          <p:nvPr/>
        </p:nvSpPr>
        <p:spPr>
          <a:xfrm>
            <a:off x="6096813" y="3447398"/>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sp>
        <p:nvSpPr>
          <p:cNvPr id="59" name="TextBox 58">
            <a:extLst>
              <a:ext uri="{FF2B5EF4-FFF2-40B4-BE49-F238E27FC236}">
                <a16:creationId xmlns:a16="http://schemas.microsoft.com/office/drawing/2014/main" id="{D49B2411-CAA2-CD1E-E03C-3F2B24C13A54}"/>
              </a:ext>
            </a:extLst>
          </p:cNvPr>
          <p:cNvSpPr txBox="1"/>
          <p:nvPr/>
        </p:nvSpPr>
        <p:spPr>
          <a:xfrm>
            <a:off x="6096813" y="4399918"/>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4</a:t>
            </a:r>
          </a:p>
        </p:txBody>
      </p:sp>
      <p:sp>
        <p:nvSpPr>
          <p:cNvPr id="60" name="TextBox 59">
            <a:extLst>
              <a:ext uri="{FF2B5EF4-FFF2-40B4-BE49-F238E27FC236}">
                <a16:creationId xmlns:a16="http://schemas.microsoft.com/office/drawing/2014/main" id="{E479AB20-B412-BD14-D7AD-FBA4AFE44B29}"/>
              </a:ext>
            </a:extLst>
          </p:cNvPr>
          <p:cNvSpPr txBox="1"/>
          <p:nvPr/>
        </p:nvSpPr>
        <p:spPr>
          <a:xfrm>
            <a:off x="7803844" y="248628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21" name="TextBox 320">
            <a:extLst>
              <a:ext uri="{FF2B5EF4-FFF2-40B4-BE49-F238E27FC236}">
                <a16:creationId xmlns:a16="http://schemas.microsoft.com/office/drawing/2014/main" id="{8B0B4D07-EFDB-F5B3-898E-4ED036FF7ADE}"/>
              </a:ext>
            </a:extLst>
          </p:cNvPr>
          <p:cNvSpPr txBox="1"/>
          <p:nvPr/>
        </p:nvSpPr>
        <p:spPr>
          <a:xfrm>
            <a:off x="7800524" y="3447398"/>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12</a:t>
            </a:r>
          </a:p>
        </p:txBody>
      </p:sp>
      <p:sp>
        <p:nvSpPr>
          <p:cNvPr id="322" name="TextBox 321">
            <a:extLst>
              <a:ext uri="{FF2B5EF4-FFF2-40B4-BE49-F238E27FC236}">
                <a16:creationId xmlns:a16="http://schemas.microsoft.com/office/drawing/2014/main" id="{6E9E873C-800F-16F4-A1B3-143A6B8FD684}"/>
              </a:ext>
            </a:extLst>
          </p:cNvPr>
          <p:cNvSpPr txBox="1"/>
          <p:nvPr/>
        </p:nvSpPr>
        <p:spPr>
          <a:xfrm>
            <a:off x="933823" y="3438570"/>
            <a:ext cx="393429" cy="338554"/>
          </a:xfrm>
          <a:prstGeom prst="rect">
            <a:avLst/>
          </a:prstGeom>
          <a:solidFill>
            <a:srgbClr val="FF9225"/>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sp>
        <p:nvSpPr>
          <p:cNvPr id="323" name="TextBox 322">
            <a:extLst>
              <a:ext uri="{FF2B5EF4-FFF2-40B4-BE49-F238E27FC236}">
                <a16:creationId xmlns:a16="http://schemas.microsoft.com/office/drawing/2014/main" id="{C4F77CC3-BC22-9C47-00E8-08EF58455185}"/>
              </a:ext>
            </a:extLst>
          </p:cNvPr>
          <p:cNvSpPr txBox="1"/>
          <p:nvPr/>
        </p:nvSpPr>
        <p:spPr>
          <a:xfrm>
            <a:off x="2641177" y="3437130"/>
            <a:ext cx="393429" cy="338554"/>
          </a:xfrm>
          <a:prstGeom prst="rect">
            <a:avLst/>
          </a:prstGeom>
          <a:solidFill>
            <a:srgbClr val="FF9225"/>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24" name="TextBox 323">
            <a:extLst>
              <a:ext uri="{FF2B5EF4-FFF2-40B4-BE49-F238E27FC236}">
                <a16:creationId xmlns:a16="http://schemas.microsoft.com/office/drawing/2014/main" id="{D40BB3C7-376D-9707-E7F2-7B966FF255A2}"/>
              </a:ext>
            </a:extLst>
          </p:cNvPr>
          <p:cNvSpPr txBox="1"/>
          <p:nvPr/>
        </p:nvSpPr>
        <p:spPr>
          <a:xfrm>
            <a:off x="2634299" y="2488148"/>
            <a:ext cx="393429" cy="338554"/>
          </a:xfrm>
          <a:prstGeom prst="rect">
            <a:avLst/>
          </a:prstGeom>
          <a:solidFill>
            <a:srgbClr val="FF9225"/>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sp>
        <p:nvSpPr>
          <p:cNvPr id="325" name="TextBox 324">
            <a:extLst>
              <a:ext uri="{FF2B5EF4-FFF2-40B4-BE49-F238E27FC236}">
                <a16:creationId xmlns:a16="http://schemas.microsoft.com/office/drawing/2014/main" id="{9992C561-508A-B12C-F90B-E3AFC47BB155}"/>
              </a:ext>
            </a:extLst>
          </p:cNvPr>
          <p:cNvSpPr txBox="1"/>
          <p:nvPr/>
        </p:nvSpPr>
        <p:spPr>
          <a:xfrm>
            <a:off x="2641176" y="1535047"/>
            <a:ext cx="393429" cy="338554"/>
          </a:xfrm>
          <a:prstGeom prst="rect">
            <a:avLst/>
          </a:prstGeom>
          <a:solidFill>
            <a:srgbClr val="FF9225"/>
          </a:solidFill>
        </p:spPr>
        <p:txBody>
          <a:bodyPr wrap="square" rtlCol="0">
            <a:spAutoFit/>
          </a:bodyPr>
          <a:lstStyle/>
          <a:p>
            <a:pPr algn="ctr"/>
            <a:r>
              <a:rPr lang="en-SG" sz="1600" dirty="0">
                <a:solidFill>
                  <a:schemeClr val="bg1"/>
                </a:solidFill>
                <a:latin typeface="Montserrat SemiBold" panose="00000700000000000000" pitchFamily="2" charset="0"/>
              </a:rPr>
              <a:t>4</a:t>
            </a:r>
          </a:p>
        </p:txBody>
      </p:sp>
      <p:sp>
        <p:nvSpPr>
          <p:cNvPr id="326" name="TextBox 325">
            <a:extLst>
              <a:ext uri="{FF2B5EF4-FFF2-40B4-BE49-F238E27FC236}">
                <a16:creationId xmlns:a16="http://schemas.microsoft.com/office/drawing/2014/main" id="{33B6C777-428C-7C44-F4F6-1CB31CB69879}"/>
              </a:ext>
            </a:extLst>
          </p:cNvPr>
          <p:cNvSpPr txBox="1"/>
          <p:nvPr/>
        </p:nvSpPr>
        <p:spPr>
          <a:xfrm>
            <a:off x="3525977" y="3431541"/>
            <a:ext cx="393429" cy="338554"/>
          </a:xfrm>
          <a:prstGeom prst="rect">
            <a:avLst/>
          </a:prstGeom>
          <a:solidFill>
            <a:srgbClr val="FF9225"/>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27" name="TextBox 326">
            <a:extLst>
              <a:ext uri="{FF2B5EF4-FFF2-40B4-BE49-F238E27FC236}">
                <a16:creationId xmlns:a16="http://schemas.microsoft.com/office/drawing/2014/main" id="{7165CE39-640C-73FD-53A1-DED9045A8A35}"/>
              </a:ext>
            </a:extLst>
          </p:cNvPr>
          <p:cNvSpPr txBox="1"/>
          <p:nvPr/>
        </p:nvSpPr>
        <p:spPr>
          <a:xfrm>
            <a:off x="3529298" y="2486286"/>
            <a:ext cx="393429" cy="338554"/>
          </a:xfrm>
          <a:prstGeom prst="rect">
            <a:avLst/>
          </a:prstGeom>
          <a:solidFill>
            <a:srgbClr val="FF9225"/>
          </a:solidFill>
        </p:spPr>
        <p:txBody>
          <a:bodyPr wrap="square" rtlCol="0">
            <a:spAutoFit/>
          </a:bodyPr>
          <a:lstStyle/>
          <a:p>
            <a:pPr algn="ctr"/>
            <a:r>
              <a:rPr lang="en-SG" sz="1600" dirty="0">
                <a:solidFill>
                  <a:schemeClr val="bg1"/>
                </a:solidFill>
                <a:latin typeface="Montserrat SemiBold" panose="00000700000000000000" pitchFamily="2" charset="0"/>
              </a:rPr>
              <a:t>12</a:t>
            </a:r>
          </a:p>
        </p:txBody>
      </p:sp>
      <p:sp>
        <p:nvSpPr>
          <p:cNvPr id="328" name="TextBox 327">
            <a:extLst>
              <a:ext uri="{FF2B5EF4-FFF2-40B4-BE49-F238E27FC236}">
                <a16:creationId xmlns:a16="http://schemas.microsoft.com/office/drawing/2014/main" id="{FA86C70E-07C5-99D8-51DB-29D238F83127}"/>
              </a:ext>
            </a:extLst>
          </p:cNvPr>
          <p:cNvSpPr txBox="1"/>
          <p:nvPr/>
        </p:nvSpPr>
        <p:spPr>
          <a:xfrm>
            <a:off x="926947" y="2476546"/>
            <a:ext cx="393429" cy="338554"/>
          </a:xfrm>
          <a:prstGeom prst="rect">
            <a:avLst/>
          </a:prstGeom>
          <a:solidFill>
            <a:srgbClr val="FF9225"/>
          </a:solidFill>
        </p:spPr>
        <p:txBody>
          <a:bodyPr wrap="square" rtlCol="0">
            <a:spAutoFit/>
          </a:bodyPr>
          <a:lstStyle/>
          <a:p>
            <a:pPr algn="ctr"/>
            <a:r>
              <a:rPr lang="en-SG" sz="1600" dirty="0">
                <a:solidFill>
                  <a:schemeClr val="bg1"/>
                </a:solidFill>
                <a:latin typeface="Montserrat SemiBold" panose="00000700000000000000" pitchFamily="2" charset="0"/>
              </a:rPr>
              <a:t>8</a:t>
            </a:r>
          </a:p>
        </p:txBody>
      </p:sp>
      <p:sp>
        <p:nvSpPr>
          <p:cNvPr id="329" name="TextBox 328">
            <a:extLst>
              <a:ext uri="{FF2B5EF4-FFF2-40B4-BE49-F238E27FC236}">
                <a16:creationId xmlns:a16="http://schemas.microsoft.com/office/drawing/2014/main" id="{07DB7139-364D-268E-F39C-31B58583EC8C}"/>
              </a:ext>
            </a:extLst>
          </p:cNvPr>
          <p:cNvSpPr txBox="1"/>
          <p:nvPr/>
        </p:nvSpPr>
        <p:spPr>
          <a:xfrm>
            <a:off x="5254636" y="3447398"/>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8</a:t>
            </a:r>
          </a:p>
        </p:txBody>
      </p:sp>
      <p:sp>
        <p:nvSpPr>
          <p:cNvPr id="330" name="TextBox 329">
            <a:extLst>
              <a:ext uri="{FF2B5EF4-FFF2-40B4-BE49-F238E27FC236}">
                <a16:creationId xmlns:a16="http://schemas.microsoft.com/office/drawing/2014/main" id="{415564AB-1D12-F7C2-807C-9C0D954A2205}"/>
              </a:ext>
            </a:extLst>
          </p:cNvPr>
          <p:cNvSpPr txBox="1"/>
          <p:nvPr/>
        </p:nvSpPr>
        <p:spPr>
          <a:xfrm>
            <a:off x="5251243" y="248628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331" name="TextBox 330">
            <a:extLst>
              <a:ext uri="{FF2B5EF4-FFF2-40B4-BE49-F238E27FC236}">
                <a16:creationId xmlns:a16="http://schemas.microsoft.com/office/drawing/2014/main" id="{A402BD7E-18AE-A5E5-7F37-DAB9F1CFB21B}"/>
              </a:ext>
            </a:extLst>
          </p:cNvPr>
          <p:cNvSpPr txBox="1"/>
          <p:nvPr/>
        </p:nvSpPr>
        <p:spPr>
          <a:xfrm>
            <a:off x="6096813" y="2487483"/>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64" name="TextBox 363">
            <a:extLst>
              <a:ext uri="{FF2B5EF4-FFF2-40B4-BE49-F238E27FC236}">
                <a16:creationId xmlns:a16="http://schemas.microsoft.com/office/drawing/2014/main" id="{991A3B7F-2094-41D5-A244-928CCDF4D8A8}"/>
              </a:ext>
            </a:extLst>
          </p:cNvPr>
          <p:cNvSpPr txBox="1"/>
          <p:nvPr/>
        </p:nvSpPr>
        <p:spPr>
          <a:xfrm>
            <a:off x="6096813" y="1534053"/>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0</a:t>
            </a:r>
          </a:p>
        </p:txBody>
      </p:sp>
      <p:sp>
        <p:nvSpPr>
          <p:cNvPr id="365" name="TextBox 364">
            <a:extLst>
              <a:ext uri="{FF2B5EF4-FFF2-40B4-BE49-F238E27FC236}">
                <a16:creationId xmlns:a16="http://schemas.microsoft.com/office/drawing/2014/main" id="{3E6C33CC-DFFE-F404-2024-5B25DF94E4A9}"/>
              </a:ext>
            </a:extLst>
          </p:cNvPr>
          <p:cNvSpPr txBox="1"/>
          <p:nvPr/>
        </p:nvSpPr>
        <p:spPr>
          <a:xfrm>
            <a:off x="2634299" y="4410427"/>
            <a:ext cx="393429" cy="338554"/>
          </a:xfrm>
          <a:prstGeom prst="rect">
            <a:avLst/>
          </a:prstGeom>
          <a:solidFill>
            <a:srgbClr val="FF9225"/>
          </a:solidFill>
        </p:spPr>
        <p:txBody>
          <a:bodyPr wrap="square" rtlCol="0">
            <a:spAutoFit/>
          </a:bodyPr>
          <a:lstStyle/>
          <a:p>
            <a:pPr algn="ctr"/>
            <a:r>
              <a:rPr lang="en-SG" sz="1600" dirty="0">
                <a:solidFill>
                  <a:schemeClr val="bg1"/>
                </a:solidFill>
                <a:latin typeface="Montserrat SemiBold" panose="00000700000000000000" pitchFamily="2" charset="0"/>
              </a:rPr>
              <a:t>0</a:t>
            </a:r>
          </a:p>
        </p:txBody>
      </p:sp>
    </p:spTree>
    <p:extLst>
      <p:ext uri="{BB962C8B-B14F-4D97-AF65-F5344CB8AC3E}">
        <p14:creationId xmlns:p14="http://schemas.microsoft.com/office/powerpoint/2010/main" val="37114857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5"/>
                                        </p:tgtEl>
                                        <p:attrNameLst>
                                          <p:attrName>style.visibility</p:attrName>
                                        </p:attrNameLst>
                                      </p:cBhvr>
                                      <p:to>
                                        <p:strVal val="visible"/>
                                      </p:to>
                                    </p:set>
                                    <p:animEffect transition="in" filter="fade">
                                      <p:cBhvr>
                                        <p:cTn id="7" dur="500"/>
                                        <p:tgtEl>
                                          <p:spTgt spid="36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2"/>
                                        </p:tgtEl>
                                        <p:attrNameLst>
                                          <p:attrName>style.visibility</p:attrName>
                                        </p:attrNameLst>
                                      </p:cBhvr>
                                      <p:to>
                                        <p:strVal val="visible"/>
                                      </p:to>
                                    </p:set>
                                    <p:animEffect transition="in" filter="fade">
                                      <p:cBhvr>
                                        <p:cTn id="11" dur="500"/>
                                        <p:tgtEl>
                                          <p:spTgt spid="32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23"/>
                                        </p:tgtEl>
                                        <p:attrNameLst>
                                          <p:attrName>style.visibility</p:attrName>
                                        </p:attrNameLst>
                                      </p:cBhvr>
                                      <p:to>
                                        <p:strVal val="visible"/>
                                      </p:to>
                                    </p:set>
                                    <p:animEffect transition="in" filter="fade">
                                      <p:cBhvr>
                                        <p:cTn id="14" dur="500"/>
                                        <p:tgtEl>
                                          <p:spTgt spid="32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26"/>
                                        </p:tgtEl>
                                        <p:attrNameLst>
                                          <p:attrName>style.visibility</p:attrName>
                                        </p:attrNameLst>
                                      </p:cBhvr>
                                      <p:to>
                                        <p:strVal val="visible"/>
                                      </p:to>
                                    </p:set>
                                    <p:animEffect transition="in" filter="fade">
                                      <p:cBhvr>
                                        <p:cTn id="17" dur="500"/>
                                        <p:tgtEl>
                                          <p:spTgt spid="32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328"/>
                                        </p:tgtEl>
                                        <p:attrNameLst>
                                          <p:attrName>style.visibility</p:attrName>
                                        </p:attrNameLst>
                                      </p:cBhvr>
                                      <p:to>
                                        <p:strVal val="visible"/>
                                      </p:to>
                                    </p:set>
                                    <p:animEffect transition="in" filter="fade">
                                      <p:cBhvr>
                                        <p:cTn id="21" dur="500"/>
                                        <p:tgtEl>
                                          <p:spTgt spid="3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24"/>
                                        </p:tgtEl>
                                        <p:attrNameLst>
                                          <p:attrName>style.visibility</p:attrName>
                                        </p:attrNameLst>
                                      </p:cBhvr>
                                      <p:to>
                                        <p:strVal val="visible"/>
                                      </p:to>
                                    </p:set>
                                    <p:animEffect transition="in" filter="fade">
                                      <p:cBhvr>
                                        <p:cTn id="24" dur="500"/>
                                        <p:tgtEl>
                                          <p:spTgt spid="32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27"/>
                                        </p:tgtEl>
                                        <p:attrNameLst>
                                          <p:attrName>style.visibility</p:attrName>
                                        </p:attrNameLst>
                                      </p:cBhvr>
                                      <p:to>
                                        <p:strVal val="visible"/>
                                      </p:to>
                                    </p:set>
                                    <p:animEffect transition="in" filter="fade">
                                      <p:cBhvr>
                                        <p:cTn id="27" dur="500"/>
                                        <p:tgtEl>
                                          <p:spTgt spid="327"/>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325"/>
                                        </p:tgtEl>
                                        <p:attrNameLst>
                                          <p:attrName>style.visibility</p:attrName>
                                        </p:attrNameLst>
                                      </p:cBhvr>
                                      <p:to>
                                        <p:strVal val="visible"/>
                                      </p:to>
                                    </p:set>
                                    <p:animEffect transition="in" filter="fade">
                                      <p:cBhvr>
                                        <p:cTn id="31" dur="500"/>
                                        <p:tgtEl>
                                          <p:spTgt spid="325"/>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364"/>
                                        </p:tgtEl>
                                        <p:attrNameLst>
                                          <p:attrName>style.visibility</p:attrName>
                                        </p:attrNameLst>
                                      </p:cBhvr>
                                      <p:to>
                                        <p:strVal val="visible"/>
                                      </p:to>
                                    </p:set>
                                    <p:animEffect transition="in" filter="fade">
                                      <p:cBhvr>
                                        <p:cTn id="35" dur="500"/>
                                        <p:tgtEl>
                                          <p:spTgt spid="364"/>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330"/>
                                        </p:tgtEl>
                                        <p:attrNameLst>
                                          <p:attrName>style.visibility</p:attrName>
                                        </p:attrNameLst>
                                      </p:cBhvr>
                                      <p:to>
                                        <p:strVal val="visible"/>
                                      </p:to>
                                    </p:set>
                                    <p:animEffect transition="in" filter="fade">
                                      <p:cBhvr>
                                        <p:cTn id="39" dur="500"/>
                                        <p:tgtEl>
                                          <p:spTgt spid="33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31"/>
                                        </p:tgtEl>
                                        <p:attrNameLst>
                                          <p:attrName>style.visibility</p:attrName>
                                        </p:attrNameLst>
                                      </p:cBhvr>
                                      <p:to>
                                        <p:strVal val="visible"/>
                                      </p:to>
                                    </p:set>
                                    <p:animEffect transition="in" filter="fade">
                                      <p:cBhvr>
                                        <p:cTn id="42" dur="500"/>
                                        <p:tgtEl>
                                          <p:spTgt spid="33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fade">
                                      <p:cBhvr>
                                        <p:cTn id="45" dur="500"/>
                                        <p:tgtEl>
                                          <p:spTgt spid="60"/>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329"/>
                                        </p:tgtEl>
                                        <p:attrNameLst>
                                          <p:attrName>style.visibility</p:attrName>
                                        </p:attrNameLst>
                                      </p:cBhvr>
                                      <p:to>
                                        <p:strVal val="visible"/>
                                      </p:to>
                                    </p:set>
                                    <p:animEffect transition="in" filter="fade">
                                      <p:cBhvr>
                                        <p:cTn id="49" dur="500"/>
                                        <p:tgtEl>
                                          <p:spTgt spid="32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fade">
                                      <p:cBhvr>
                                        <p:cTn id="52" dur="500"/>
                                        <p:tgtEl>
                                          <p:spTgt spid="5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21"/>
                                        </p:tgtEl>
                                        <p:attrNameLst>
                                          <p:attrName>style.visibility</p:attrName>
                                        </p:attrNameLst>
                                      </p:cBhvr>
                                      <p:to>
                                        <p:strVal val="visible"/>
                                      </p:to>
                                    </p:set>
                                    <p:animEffect transition="in" filter="fade">
                                      <p:cBhvr>
                                        <p:cTn id="55" dur="500"/>
                                        <p:tgtEl>
                                          <p:spTgt spid="321"/>
                                        </p:tgtEl>
                                      </p:cBhvr>
                                    </p:animEffect>
                                  </p:childTnLst>
                                </p:cTn>
                              </p:par>
                            </p:childTnLst>
                          </p:cTn>
                        </p:par>
                        <p:par>
                          <p:cTn id="56" fill="hold">
                            <p:stCondLst>
                              <p:cond delay="3500"/>
                            </p:stCondLst>
                            <p:childTnLst>
                              <p:par>
                                <p:cTn id="57" presetID="10" presetClass="entr" presetSubtype="0" fill="hold" grpId="0" nodeType="after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fade">
                                      <p:cBhvr>
                                        <p:cTn id="5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321" grpId="0" animBg="1"/>
      <p:bldP spid="322" grpId="0" animBg="1"/>
      <p:bldP spid="323" grpId="0" animBg="1"/>
      <p:bldP spid="324" grpId="0" animBg="1"/>
      <p:bldP spid="325" grpId="0" animBg="1"/>
      <p:bldP spid="326" grpId="0" animBg="1"/>
      <p:bldP spid="327" grpId="0" animBg="1"/>
      <p:bldP spid="328" grpId="0" animBg="1"/>
      <p:bldP spid="329" grpId="0" animBg="1"/>
      <p:bldP spid="330" grpId="0" animBg="1"/>
      <p:bldP spid="331" grpId="0" animBg="1"/>
      <p:bldP spid="364" grpId="0" animBg="1"/>
      <p:bldP spid="36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52</a:t>
            </a:fld>
            <a:endParaRPr/>
          </a:p>
        </p:txBody>
      </p:sp>
      <p:sp>
        <p:nvSpPr>
          <p:cNvPr id="15" name="TextBox 14">
            <a:extLst>
              <a:ext uri="{FF2B5EF4-FFF2-40B4-BE49-F238E27FC236}">
                <a16:creationId xmlns:a16="http://schemas.microsoft.com/office/drawing/2014/main" id="{904919EC-9B87-4BB2-5C13-9021052ED744}"/>
              </a:ext>
            </a:extLst>
          </p:cNvPr>
          <p:cNvSpPr txBox="1"/>
          <p:nvPr/>
        </p:nvSpPr>
        <p:spPr>
          <a:xfrm>
            <a:off x="433110" y="331386"/>
            <a:ext cx="1266693" cy="369332"/>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Method 1</a:t>
            </a:r>
            <a:endParaRPr lang="en-SG" sz="1800" dirty="0">
              <a:solidFill>
                <a:schemeClr val="bg1"/>
              </a:solidFill>
              <a:latin typeface="Montserrat SemiBold" pitchFamily="2" charset="0"/>
            </a:endParaRPr>
          </a:p>
        </p:txBody>
      </p:sp>
      <p:sp>
        <p:nvSpPr>
          <p:cNvPr id="4" name="TextBox 3">
            <a:extLst>
              <a:ext uri="{FF2B5EF4-FFF2-40B4-BE49-F238E27FC236}">
                <a16:creationId xmlns:a16="http://schemas.microsoft.com/office/drawing/2014/main" id="{EA0BDBE7-5BC3-0059-B02B-0A63465C2066}"/>
              </a:ext>
            </a:extLst>
          </p:cNvPr>
          <p:cNvSpPr txBox="1"/>
          <p:nvPr/>
        </p:nvSpPr>
        <p:spPr>
          <a:xfrm>
            <a:off x="1066456" y="1106164"/>
            <a:ext cx="5753697" cy="1569660"/>
          </a:xfrm>
          <a:prstGeom prst="rect">
            <a:avLst/>
          </a:prstGeom>
          <a:solidFill>
            <a:srgbClr val="00B050"/>
          </a:solidFill>
        </p:spPr>
        <p:txBody>
          <a:bodyPr wrap="square" rtlCol="0" anchor="ctr">
            <a:spAutoFit/>
          </a:bodyPr>
          <a:lstStyle/>
          <a:p>
            <a:endParaRPr lang="en-US" sz="3200" dirty="0">
              <a:solidFill>
                <a:schemeClr val="bg1"/>
              </a:solidFill>
              <a:latin typeface="Montserrat SemiBold" panose="00000700000000000000" pitchFamily="2" charset="0"/>
            </a:endParaRPr>
          </a:p>
          <a:p>
            <a:r>
              <a:rPr lang="en-US" sz="2400" dirty="0">
                <a:solidFill>
                  <a:schemeClr val="bg1"/>
                </a:solidFill>
                <a:latin typeface="Montserrat SemiBold" panose="00000700000000000000" pitchFamily="2" charset="0"/>
              </a:rPr>
              <a:t>D &gt;= </a:t>
            </a:r>
            <a:r>
              <a:rPr lang="el-GR" sz="3200" dirty="0">
                <a:solidFill>
                  <a:schemeClr val="bg1"/>
                </a:solidFill>
                <a:latin typeface="Montserrat SemiBold" panose="00000700000000000000" pitchFamily="2" charset="0"/>
              </a:rPr>
              <a:t>Σ</a:t>
            </a:r>
            <a:endParaRPr lang="en-SG" sz="3200" dirty="0">
              <a:solidFill>
                <a:schemeClr val="bg1"/>
              </a:solidFill>
              <a:latin typeface="Montserrat SemiBold" panose="00000700000000000000" pitchFamily="2" charset="0"/>
            </a:endParaRPr>
          </a:p>
          <a:p>
            <a:endParaRPr lang="en-US" sz="3200" dirty="0">
              <a:solidFill>
                <a:schemeClr val="bg1"/>
              </a:solidFill>
              <a:latin typeface="Montserrat SemiBold" panose="00000700000000000000" pitchFamily="2" charset="0"/>
            </a:endParaRPr>
          </a:p>
        </p:txBody>
      </p:sp>
      <p:sp>
        <p:nvSpPr>
          <p:cNvPr id="6" name="TextBox 5">
            <a:extLst>
              <a:ext uri="{FF2B5EF4-FFF2-40B4-BE49-F238E27FC236}">
                <a16:creationId xmlns:a16="http://schemas.microsoft.com/office/drawing/2014/main" id="{FB76CC75-9305-810E-4184-D064AE9B6DB3}"/>
              </a:ext>
            </a:extLst>
          </p:cNvPr>
          <p:cNvSpPr txBox="1"/>
          <p:nvPr/>
        </p:nvSpPr>
        <p:spPr>
          <a:xfrm>
            <a:off x="2576486" y="1228810"/>
            <a:ext cx="3954650" cy="400110"/>
          </a:xfrm>
          <a:prstGeom prst="rect">
            <a:avLst/>
          </a:prstGeom>
          <a:solidFill>
            <a:srgbClr val="FF9225"/>
          </a:solidFill>
        </p:spPr>
        <p:txBody>
          <a:bodyPr wrap="square" rtlCol="0" anchor="ctr">
            <a:spAutoFit/>
          </a:bodyPr>
          <a:lstStyle/>
          <a:p>
            <a:pPr algn="ctr"/>
            <a:r>
              <a:rPr lang="en-US" sz="2000" dirty="0">
                <a:solidFill>
                  <a:schemeClr val="bg1"/>
                </a:solidFill>
                <a:latin typeface="Montserrat SemiBold" panose="00000700000000000000" pitchFamily="2" charset="0"/>
              </a:rPr>
              <a:t>Shortest path from 0 to u</a:t>
            </a:r>
          </a:p>
        </p:txBody>
      </p:sp>
      <p:sp>
        <p:nvSpPr>
          <p:cNvPr id="7" name="TextBox 6">
            <a:extLst>
              <a:ext uri="{FF2B5EF4-FFF2-40B4-BE49-F238E27FC236}">
                <a16:creationId xmlns:a16="http://schemas.microsoft.com/office/drawing/2014/main" id="{4B243206-15F2-0A34-79CE-87F8F6814E54}"/>
              </a:ext>
            </a:extLst>
          </p:cNvPr>
          <p:cNvSpPr txBox="1"/>
          <p:nvPr/>
        </p:nvSpPr>
        <p:spPr>
          <a:xfrm>
            <a:off x="2576486" y="1690939"/>
            <a:ext cx="3954650" cy="400110"/>
          </a:xfrm>
          <a:prstGeom prst="rect">
            <a:avLst/>
          </a:prstGeom>
          <a:noFill/>
        </p:spPr>
        <p:txBody>
          <a:bodyPr wrap="square" rtlCol="0" anchor="ctr">
            <a:spAutoFit/>
          </a:bodyPr>
          <a:lstStyle/>
          <a:p>
            <a:pPr algn="ctr"/>
            <a:r>
              <a:rPr lang="en-US" sz="2000" dirty="0">
                <a:solidFill>
                  <a:schemeClr val="bg1"/>
                </a:solidFill>
                <a:latin typeface="Montserrat SemiBold" panose="00000700000000000000" pitchFamily="2" charset="0"/>
              </a:rPr>
              <a:t>weight(u, v)</a:t>
            </a:r>
          </a:p>
        </p:txBody>
      </p:sp>
      <p:sp>
        <p:nvSpPr>
          <p:cNvPr id="11" name="TextBox 10">
            <a:extLst>
              <a:ext uri="{FF2B5EF4-FFF2-40B4-BE49-F238E27FC236}">
                <a16:creationId xmlns:a16="http://schemas.microsoft.com/office/drawing/2014/main" id="{366A191E-17F2-79A7-20BF-FA64BAAFCE62}"/>
              </a:ext>
            </a:extLst>
          </p:cNvPr>
          <p:cNvSpPr txBox="1"/>
          <p:nvPr/>
        </p:nvSpPr>
        <p:spPr>
          <a:xfrm>
            <a:off x="2576486" y="2153068"/>
            <a:ext cx="3954650" cy="400110"/>
          </a:xfrm>
          <a:prstGeom prst="rect">
            <a:avLst/>
          </a:prstGeom>
          <a:solidFill>
            <a:srgbClr val="7030A0"/>
          </a:solidFill>
        </p:spPr>
        <p:txBody>
          <a:bodyPr wrap="square" rtlCol="0" anchor="ctr">
            <a:spAutoFit/>
          </a:bodyPr>
          <a:lstStyle/>
          <a:p>
            <a:pPr algn="ctr"/>
            <a:r>
              <a:rPr lang="en-US" sz="2000" dirty="0">
                <a:solidFill>
                  <a:schemeClr val="bg1"/>
                </a:solidFill>
                <a:latin typeface="Montserrat SemiBold" panose="00000700000000000000" pitchFamily="2" charset="0"/>
              </a:rPr>
              <a:t>Shortest path from v to N - 1</a:t>
            </a:r>
          </a:p>
        </p:txBody>
      </p:sp>
      <p:sp>
        <p:nvSpPr>
          <p:cNvPr id="2" name="TextBox 1">
            <a:extLst>
              <a:ext uri="{FF2B5EF4-FFF2-40B4-BE49-F238E27FC236}">
                <a16:creationId xmlns:a16="http://schemas.microsoft.com/office/drawing/2014/main" id="{468E0945-E95D-1814-EBB3-B71E5C9961E0}"/>
              </a:ext>
            </a:extLst>
          </p:cNvPr>
          <p:cNvSpPr txBox="1"/>
          <p:nvPr/>
        </p:nvSpPr>
        <p:spPr>
          <a:xfrm>
            <a:off x="1066456" y="2848677"/>
            <a:ext cx="7277444" cy="1323439"/>
          </a:xfrm>
          <a:prstGeom prst="rect">
            <a:avLst/>
          </a:prstGeom>
          <a:solidFill>
            <a:srgbClr val="0070C0"/>
          </a:solidFill>
        </p:spPr>
        <p:txBody>
          <a:bodyPr wrap="square" rtlCol="0">
            <a:spAutoFit/>
          </a:bodyPr>
          <a:lstStyle/>
          <a:p>
            <a:r>
              <a:rPr lang="en-US" sz="1600" dirty="0">
                <a:solidFill>
                  <a:schemeClr val="bg1"/>
                </a:solidFill>
                <a:latin typeface="Montserrat SemiBold" panose="00000700000000000000" pitchFamily="2" charset="0"/>
              </a:rPr>
              <a:t>After preprocessing: Calculate in O(1) time!</a:t>
            </a:r>
          </a:p>
          <a:p>
            <a:r>
              <a:rPr lang="en-US" sz="1600" dirty="0">
                <a:solidFill>
                  <a:schemeClr val="bg1"/>
                </a:solidFill>
                <a:latin typeface="Montserrat SemiBold" panose="00000700000000000000" pitchFamily="2" charset="0"/>
              </a:rPr>
              <a:t>Then simply return the maximum weight that satisfies the above</a:t>
            </a:r>
          </a:p>
          <a:p>
            <a:endParaRPr lang="en-US" sz="1600" dirty="0">
              <a:solidFill>
                <a:schemeClr val="bg1"/>
              </a:solidFill>
              <a:latin typeface="Montserrat SemiBold" panose="00000700000000000000" pitchFamily="2" charset="0"/>
            </a:endParaRPr>
          </a:p>
          <a:p>
            <a:r>
              <a:rPr lang="en-US" sz="1600" dirty="0">
                <a:solidFill>
                  <a:schemeClr val="bg1"/>
                </a:solidFill>
                <a:latin typeface="Montserrat SemiBold" panose="00000700000000000000" pitchFamily="2" charset="0"/>
              </a:rPr>
              <a:t>Overall runtime:</a:t>
            </a:r>
          </a:p>
          <a:p>
            <a:r>
              <a:rPr lang="en-US" sz="1600" dirty="0">
                <a:solidFill>
                  <a:schemeClr val="bg1"/>
                </a:solidFill>
                <a:latin typeface="Montserrat SemiBold" panose="00000700000000000000" pitchFamily="2" charset="0"/>
              </a:rPr>
              <a:t>O(M log N + M) = O(M log N)</a:t>
            </a:r>
          </a:p>
        </p:txBody>
      </p:sp>
    </p:spTree>
    <p:extLst>
      <p:ext uri="{BB962C8B-B14F-4D97-AF65-F5344CB8AC3E}">
        <p14:creationId xmlns:p14="http://schemas.microsoft.com/office/powerpoint/2010/main" val="17364261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53</a:t>
            </a:fld>
            <a:endParaRPr/>
          </a:p>
        </p:txBody>
      </p:sp>
      <p:sp>
        <p:nvSpPr>
          <p:cNvPr id="15" name="TextBox 14">
            <a:extLst>
              <a:ext uri="{FF2B5EF4-FFF2-40B4-BE49-F238E27FC236}">
                <a16:creationId xmlns:a16="http://schemas.microsoft.com/office/drawing/2014/main" id="{904919EC-9B87-4BB2-5C13-9021052ED744}"/>
              </a:ext>
            </a:extLst>
          </p:cNvPr>
          <p:cNvSpPr txBox="1"/>
          <p:nvPr/>
        </p:nvSpPr>
        <p:spPr>
          <a:xfrm>
            <a:off x="433110" y="331386"/>
            <a:ext cx="1313180" cy="369332"/>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Method 2</a:t>
            </a:r>
            <a:endParaRPr lang="en-SG" sz="1800" dirty="0">
              <a:solidFill>
                <a:schemeClr val="bg1"/>
              </a:solidFill>
              <a:latin typeface="Montserrat SemiBold" pitchFamily="2" charset="0"/>
            </a:endParaRPr>
          </a:p>
        </p:txBody>
      </p:sp>
      <p:sp>
        <p:nvSpPr>
          <p:cNvPr id="3" name="TextBox 2">
            <a:extLst>
              <a:ext uri="{FF2B5EF4-FFF2-40B4-BE49-F238E27FC236}">
                <a16:creationId xmlns:a16="http://schemas.microsoft.com/office/drawing/2014/main" id="{1B593775-89F9-04EE-3DD5-816A930B0DDF}"/>
              </a:ext>
            </a:extLst>
          </p:cNvPr>
          <p:cNvSpPr txBox="1"/>
          <p:nvPr/>
        </p:nvSpPr>
        <p:spPr>
          <a:xfrm>
            <a:off x="948755" y="1099639"/>
            <a:ext cx="5563170" cy="1077218"/>
          </a:xfrm>
          <a:prstGeom prst="rect">
            <a:avLst/>
          </a:prstGeom>
          <a:solidFill>
            <a:srgbClr val="0070C0"/>
          </a:solidFill>
        </p:spPr>
        <p:txBody>
          <a:bodyPr wrap="square" rtlCol="0" anchor="ctr">
            <a:spAutoFit/>
          </a:bodyPr>
          <a:lstStyle/>
          <a:p>
            <a:pPr algn="ctr"/>
            <a:r>
              <a:rPr lang="en-US" sz="1600" dirty="0">
                <a:solidFill>
                  <a:schemeClr val="bg1"/>
                </a:solidFill>
                <a:latin typeface="Montserrat SemiBold" panose="00000700000000000000" pitchFamily="2" charset="0"/>
              </a:rPr>
              <a:t>Restatement of the question:</a:t>
            </a:r>
          </a:p>
          <a:p>
            <a:pPr algn="ctr"/>
            <a:r>
              <a:rPr lang="en-US" sz="1600" dirty="0">
                <a:solidFill>
                  <a:schemeClr val="bg1"/>
                </a:solidFill>
                <a:latin typeface="Montserrat SemiBold" panose="00000700000000000000" pitchFamily="2" charset="0"/>
              </a:rPr>
              <a:t>What is the greatest value k, for which a path</a:t>
            </a:r>
            <a:br>
              <a:rPr lang="en-US" sz="1600" dirty="0">
                <a:solidFill>
                  <a:schemeClr val="bg1"/>
                </a:solidFill>
                <a:latin typeface="Montserrat SemiBold" panose="00000700000000000000" pitchFamily="2" charset="0"/>
              </a:rPr>
            </a:br>
            <a:r>
              <a:rPr lang="en-US" sz="1600" dirty="0">
                <a:solidFill>
                  <a:schemeClr val="bg1"/>
                </a:solidFill>
                <a:latin typeface="Montserrat SemiBold" panose="00000700000000000000" pitchFamily="2" charset="0"/>
              </a:rPr>
              <a:t>(a) goes through an edge of (at least) weight k and</a:t>
            </a:r>
            <a:br>
              <a:rPr lang="en-US" sz="1600" dirty="0">
                <a:solidFill>
                  <a:schemeClr val="bg1"/>
                </a:solidFill>
                <a:latin typeface="Montserrat SemiBold" panose="00000700000000000000" pitchFamily="2" charset="0"/>
              </a:rPr>
            </a:br>
            <a:r>
              <a:rPr lang="en-US" sz="1600" dirty="0">
                <a:solidFill>
                  <a:schemeClr val="bg1"/>
                </a:solidFill>
                <a:latin typeface="Montserrat SemiBold" panose="00000700000000000000" pitchFamily="2" charset="0"/>
              </a:rPr>
              <a:t>(b) does not have total weight exceeding D?</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F3B155F-FBB1-7698-B2D3-53ABE9665B09}"/>
                  </a:ext>
                </a:extLst>
              </p:cNvPr>
              <p:cNvSpPr txBox="1"/>
              <p:nvPr/>
            </p:nvSpPr>
            <p:spPr>
              <a:xfrm>
                <a:off x="948755" y="2402473"/>
                <a:ext cx="7246490" cy="338554"/>
              </a:xfrm>
              <a:prstGeom prst="rect">
                <a:avLst/>
              </a:prstGeom>
              <a:solidFill>
                <a:srgbClr val="FF9225"/>
              </a:solidFill>
            </p:spPr>
            <p:txBody>
              <a:bodyPr wrap="square" rtlCol="0" anchor="t">
                <a:spAutoFit/>
              </a:bodyPr>
              <a:lstStyle/>
              <a:p>
                <a:r>
                  <a:rPr lang="en-US" sz="1600" dirty="0">
                    <a:solidFill>
                      <a:schemeClr val="bg1"/>
                    </a:solidFill>
                    <a:latin typeface="Montserrat SemiBold" panose="00000700000000000000" pitchFamily="2" charset="0"/>
                  </a:rPr>
                  <a:t>Define </a:t>
                </a:r>
                <a14:m>
                  <m:oMath xmlns:m="http://schemas.openxmlformats.org/officeDocument/2006/math">
                    <m:sSub>
                      <m:sSubPr>
                        <m:ctrlPr>
                          <a:rPr lang="en-US" sz="1600" i="1" smtClean="0">
                            <a:solidFill>
                              <a:schemeClr val="bg1"/>
                            </a:solidFill>
                            <a:latin typeface="Cambria Math" panose="02040503050406030204" pitchFamily="18" charset="0"/>
                          </a:rPr>
                        </m:ctrlPr>
                      </m:sSubPr>
                      <m:e>
                        <m:r>
                          <a:rPr lang="en-SG" sz="1600" b="0" i="1" smtClean="0">
                            <a:solidFill>
                              <a:schemeClr val="bg1"/>
                            </a:solidFill>
                            <a:latin typeface="Cambria Math" panose="02040503050406030204" pitchFamily="18" charset="0"/>
                          </a:rPr>
                          <m:t>𝑃</m:t>
                        </m:r>
                      </m:e>
                      <m:sub>
                        <m:r>
                          <a:rPr lang="en-SG" sz="1600" b="0" i="1" smtClean="0">
                            <a:solidFill>
                              <a:schemeClr val="bg1"/>
                            </a:solidFill>
                            <a:latin typeface="Cambria Math" panose="02040503050406030204" pitchFamily="18" charset="0"/>
                          </a:rPr>
                          <m:t>𝐾</m:t>
                        </m:r>
                      </m:sub>
                    </m:sSub>
                  </m:oMath>
                </a14:m>
                <a:r>
                  <a:rPr lang="en-US" sz="1600" dirty="0">
                    <a:solidFill>
                      <a:schemeClr val="bg1"/>
                    </a:solidFill>
                    <a:latin typeface="Montserrat SemiBold" panose="00000700000000000000" pitchFamily="2" charset="0"/>
                  </a:rPr>
                  <a:t> to be the above property, and the desired value </a:t>
                </a:r>
                <a14:m>
                  <m:oMath xmlns:m="http://schemas.openxmlformats.org/officeDocument/2006/math">
                    <m:sSub>
                      <m:sSubPr>
                        <m:ctrlPr>
                          <a:rPr lang="en-US" sz="1600" i="1">
                            <a:solidFill>
                              <a:schemeClr val="bg1"/>
                            </a:solidFill>
                            <a:latin typeface="Cambria Math" panose="02040503050406030204" pitchFamily="18" charset="0"/>
                          </a:rPr>
                        </m:ctrlPr>
                      </m:sSubPr>
                      <m:e>
                        <m:r>
                          <a:rPr lang="en-SG" sz="1600" b="0" i="1" smtClean="0">
                            <a:solidFill>
                              <a:schemeClr val="bg1"/>
                            </a:solidFill>
                            <a:latin typeface="Cambria Math" panose="02040503050406030204" pitchFamily="18" charset="0"/>
                          </a:rPr>
                          <m:t>𝐾</m:t>
                        </m:r>
                      </m:e>
                      <m:sub>
                        <m:r>
                          <a:rPr lang="en-SG" sz="1600" b="0" i="1" smtClean="0">
                            <a:solidFill>
                              <a:schemeClr val="bg1"/>
                            </a:solidFill>
                            <a:latin typeface="Cambria Math" panose="02040503050406030204" pitchFamily="18" charset="0"/>
                          </a:rPr>
                          <m:t>𝑚𝑎𝑥</m:t>
                        </m:r>
                      </m:sub>
                    </m:sSub>
                  </m:oMath>
                </a14:m>
                <a:r>
                  <a:rPr lang="en-US" sz="1600" dirty="0">
                    <a:solidFill>
                      <a:schemeClr val="bg1"/>
                    </a:solidFill>
                    <a:latin typeface="Montserrat SemiBold" panose="00000700000000000000" pitchFamily="2" charset="0"/>
                  </a:rPr>
                  <a:t>.</a:t>
                </a:r>
              </a:p>
            </p:txBody>
          </p:sp>
        </mc:Choice>
        <mc:Fallback xmlns="">
          <p:sp>
            <p:nvSpPr>
              <p:cNvPr id="5" name="TextBox 4">
                <a:extLst>
                  <a:ext uri="{FF2B5EF4-FFF2-40B4-BE49-F238E27FC236}">
                    <a16:creationId xmlns:a16="http://schemas.microsoft.com/office/drawing/2014/main" id="{AF3B155F-FBB1-7698-B2D3-53ABE9665B09}"/>
                  </a:ext>
                </a:extLst>
              </p:cNvPr>
              <p:cNvSpPr txBox="1">
                <a:spLocks noRot="1" noChangeAspect="1" noMove="1" noResize="1" noEditPoints="1" noAdjustHandles="1" noChangeArrowheads="1" noChangeShapeType="1" noTextEdit="1"/>
              </p:cNvSpPr>
              <p:nvPr/>
            </p:nvSpPr>
            <p:spPr>
              <a:xfrm>
                <a:off x="948755" y="2402473"/>
                <a:ext cx="7246490" cy="338554"/>
              </a:xfrm>
              <a:prstGeom prst="rect">
                <a:avLst/>
              </a:prstGeom>
              <a:blipFill>
                <a:blip r:embed="rId3"/>
                <a:stretch>
                  <a:fillRect l="-505" t="-5357" b="-21429"/>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6783188-F9B2-F98B-E09C-EAA6F5BC0E80}"/>
                  </a:ext>
                </a:extLst>
              </p:cNvPr>
              <p:cNvSpPr txBox="1"/>
              <p:nvPr/>
            </p:nvSpPr>
            <p:spPr>
              <a:xfrm>
                <a:off x="948755" y="2970453"/>
                <a:ext cx="5192965" cy="830997"/>
              </a:xfrm>
              <a:prstGeom prst="rect">
                <a:avLst/>
              </a:prstGeom>
              <a:solidFill>
                <a:srgbClr val="7030A0"/>
              </a:solidFill>
            </p:spPr>
            <p:txBody>
              <a:bodyPr wrap="square" rtlCol="0" anchor="t">
                <a:spAutoFit/>
              </a:bodyPr>
              <a:lstStyle/>
              <a:p>
                <a:r>
                  <a:rPr lang="en-US" sz="1600" dirty="0">
                    <a:solidFill>
                      <a:schemeClr val="bg1"/>
                    </a:solidFill>
                    <a:latin typeface="Montserrat SemiBold" panose="00000700000000000000" pitchFamily="2" charset="0"/>
                  </a:rPr>
                  <a:t>Key insight:</a:t>
                </a:r>
              </a:p>
              <a:p>
                <a14:m>
                  <m:oMath xmlns:m="http://schemas.openxmlformats.org/officeDocument/2006/math">
                    <m:sSub>
                      <m:sSubPr>
                        <m:ctrlPr>
                          <a:rPr lang="en-US" sz="1600" i="1" smtClean="0">
                            <a:solidFill>
                              <a:schemeClr val="bg1"/>
                            </a:solidFill>
                            <a:latin typeface="Cambria Math" panose="02040503050406030204" pitchFamily="18" charset="0"/>
                          </a:rPr>
                        </m:ctrlPr>
                      </m:sSubPr>
                      <m:e>
                        <m:r>
                          <a:rPr lang="en-SG" sz="1600" b="0" i="1" smtClean="0">
                            <a:solidFill>
                              <a:schemeClr val="bg1"/>
                            </a:solidFill>
                            <a:latin typeface="Cambria Math" panose="02040503050406030204" pitchFamily="18" charset="0"/>
                          </a:rPr>
                          <m:t>𝑃</m:t>
                        </m:r>
                      </m:e>
                      <m:sub>
                        <m:r>
                          <a:rPr lang="en-SG" sz="1600" b="0" i="1" smtClean="0">
                            <a:solidFill>
                              <a:schemeClr val="bg1"/>
                            </a:solidFill>
                            <a:latin typeface="Cambria Math" panose="02040503050406030204" pitchFamily="18" charset="0"/>
                          </a:rPr>
                          <m:t>𝑘</m:t>
                        </m:r>
                      </m:sub>
                    </m:sSub>
                  </m:oMath>
                </a14:m>
                <a:r>
                  <a:rPr lang="en-US" sz="1600" dirty="0">
                    <a:solidFill>
                      <a:schemeClr val="bg1"/>
                    </a:solidFill>
                    <a:latin typeface="Montserrat SemiBold" panose="00000700000000000000" pitchFamily="2" charset="0"/>
                  </a:rPr>
                  <a:t> is True for all </a:t>
                </a:r>
                <a14:m>
                  <m:oMath xmlns:m="http://schemas.openxmlformats.org/officeDocument/2006/math">
                    <m:r>
                      <a:rPr lang="en-SG" sz="1600" i="1" dirty="0">
                        <a:solidFill>
                          <a:schemeClr val="bg1"/>
                        </a:solidFill>
                        <a:latin typeface="Cambria Math" panose="02040503050406030204" pitchFamily="18" charset="0"/>
                      </a:rPr>
                      <m:t>𝐾</m:t>
                    </m:r>
                    <m:r>
                      <a:rPr lang="en-SG" sz="1600" b="0" i="0" smtClean="0">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SG" sz="1600" b="0" i="1" smtClean="0">
                            <a:solidFill>
                              <a:schemeClr val="bg1"/>
                            </a:solidFill>
                            <a:latin typeface="Cambria Math" panose="02040503050406030204" pitchFamily="18" charset="0"/>
                          </a:rPr>
                          <m:t>𝐾</m:t>
                        </m:r>
                      </m:e>
                      <m:sub>
                        <m:r>
                          <a:rPr lang="en-SG" sz="1600" b="0" i="1" smtClean="0">
                            <a:solidFill>
                              <a:schemeClr val="bg1"/>
                            </a:solidFill>
                            <a:latin typeface="Cambria Math" panose="02040503050406030204" pitchFamily="18" charset="0"/>
                          </a:rPr>
                          <m:t>𝑚𝑎𝑥</m:t>
                        </m:r>
                      </m:sub>
                    </m:sSub>
                  </m:oMath>
                </a14:m>
                <a:r>
                  <a:rPr lang="en-US" sz="1600" dirty="0">
                    <a:solidFill>
                      <a:schemeClr val="bg1"/>
                    </a:solidFill>
                    <a:latin typeface="Montserrat SemiBold" panose="00000700000000000000" pitchFamily="2" charset="0"/>
                  </a:rPr>
                  <a:t>.</a:t>
                </a:r>
              </a:p>
              <a:p>
                <a:r>
                  <a:rPr lang="en-US" sz="1600" dirty="0">
                    <a:solidFill>
                      <a:schemeClr val="bg1"/>
                    </a:solidFill>
                    <a:latin typeface="Montserrat SemiBold" panose="00000700000000000000" pitchFamily="2" charset="0"/>
                  </a:rPr>
                  <a:t>Hence, we can find </a:t>
                </a:r>
                <a14:m>
                  <m:oMath xmlns:m="http://schemas.openxmlformats.org/officeDocument/2006/math">
                    <m:sSub>
                      <m:sSubPr>
                        <m:ctrlPr>
                          <a:rPr lang="en-US" sz="1600" i="1" smtClean="0">
                            <a:solidFill>
                              <a:schemeClr val="bg1"/>
                            </a:solidFill>
                            <a:latin typeface="Cambria Math" panose="02040503050406030204" pitchFamily="18" charset="0"/>
                          </a:rPr>
                        </m:ctrlPr>
                      </m:sSubPr>
                      <m:e>
                        <m:r>
                          <a:rPr lang="en-SG" sz="1600" b="0" i="1" smtClean="0">
                            <a:solidFill>
                              <a:schemeClr val="bg1"/>
                            </a:solidFill>
                            <a:latin typeface="Cambria Math" panose="02040503050406030204" pitchFamily="18" charset="0"/>
                          </a:rPr>
                          <m:t>𝐾</m:t>
                        </m:r>
                      </m:e>
                      <m:sub>
                        <m:r>
                          <a:rPr lang="en-SG" sz="1600" b="0" i="1" smtClean="0">
                            <a:solidFill>
                              <a:schemeClr val="bg1"/>
                            </a:solidFill>
                            <a:latin typeface="Cambria Math" panose="02040503050406030204" pitchFamily="18" charset="0"/>
                          </a:rPr>
                          <m:t>𝑚𝑎𝑥</m:t>
                        </m:r>
                      </m:sub>
                    </m:sSub>
                  </m:oMath>
                </a14:m>
                <a:r>
                  <a:rPr lang="en-US" sz="1600" dirty="0">
                    <a:solidFill>
                      <a:schemeClr val="bg1"/>
                    </a:solidFill>
                    <a:latin typeface="Montserrat SemiBold" panose="00000700000000000000" pitchFamily="2" charset="0"/>
                  </a:rPr>
                  <a:t> through binary search!</a:t>
                </a:r>
              </a:p>
            </p:txBody>
          </p:sp>
        </mc:Choice>
        <mc:Fallback xmlns="">
          <p:sp>
            <p:nvSpPr>
              <p:cNvPr id="9" name="TextBox 8">
                <a:extLst>
                  <a:ext uri="{FF2B5EF4-FFF2-40B4-BE49-F238E27FC236}">
                    <a16:creationId xmlns:a16="http://schemas.microsoft.com/office/drawing/2014/main" id="{E6783188-F9B2-F98B-E09C-EAA6F5BC0E80}"/>
                  </a:ext>
                </a:extLst>
              </p:cNvPr>
              <p:cNvSpPr txBox="1">
                <a:spLocks noRot="1" noChangeAspect="1" noMove="1" noResize="1" noEditPoints="1" noAdjustHandles="1" noChangeArrowheads="1" noChangeShapeType="1" noTextEdit="1"/>
              </p:cNvSpPr>
              <p:nvPr/>
            </p:nvSpPr>
            <p:spPr>
              <a:xfrm>
                <a:off x="948755" y="2970453"/>
                <a:ext cx="5192965" cy="830997"/>
              </a:xfrm>
              <a:prstGeom prst="rect">
                <a:avLst/>
              </a:prstGeom>
              <a:blipFill>
                <a:blip r:embed="rId4"/>
                <a:stretch>
                  <a:fillRect l="-704" t="-2190" b="-8029"/>
                </a:stretch>
              </a:blipFill>
            </p:spPr>
            <p:txBody>
              <a:bodyPr/>
              <a:lstStyle/>
              <a:p>
                <a:r>
                  <a:rPr lang="en-SG">
                    <a:noFill/>
                  </a:rPr>
                  <a:t> </a:t>
                </a:r>
              </a:p>
            </p:txBody>
          </p:sp>
        </mc:Fallback>
      </mc:AlternateContent>
      <p:sp>
        <p:nvSpPr>
          <p:cNvPr id="10" name="TextBox 9">
            <a:extLst>
              <a:ext uri="{FF2B5EF4-FFF2-40B4-BE49-F238E27FC236}">
                <a16:creationId xmlns:a16="http://schemas.microsoft.com/office/drawing/2014/main" id="{4BC622E1-1B25-67F1-D650-9DAC220ED2F7}"/>
              </a:ext>
            </a:extLst>
          </p:cNvPr>
          <p:cNvSpPr txBox="1"/>
          <p:nvPr/>
        </p:nvSpPr>
        <p:spPr>
          <a:xfrm rot="21240234">
            <a:off x="4248784" y="3874585"/>
            <a:ext cx="4526280" cy="338554"/>
          </a:xfrm>
          <a:prstGeom prst="rect">
            <a:avLst/>
          </a:prstGeom>
          <a:solidFill>
            <a:srgbClr val="FFFF00"/>
          </a:solidFill>
        </p:spPr>
        <p:txBody>
          <a:bodyPr wrap="square" rtlCol="0" anchor="t">
            <a:spAutoFit/>
          </a:bodyPr>
          <a:lstStyle/>
          <a:p>
            <a:r>
              <a:rPr lang="en-US" sz="1600" dirty="0">
                <a:solidFill>
                  <a:schemeClr val="tx1"/>
                </a:solidFill>
                <a:latin typeface="Montserrat SemiBold" panose="00000700000000000000" pitchFamily="2" charset="0"/>
              </a:rPr>
              <a:t>Search space: the set of all edge weights.</a:t>
            </a:r>
          </a:p>
        </p:txBody>
      </p:sp>
    </p:spTree>
    <p:extLst>
      <p:ext uri="{BB962C8B-B14F-4D97-AF65-F5344CB8AC3E}">
        <p14:creationId xmlns:p14="http://schemas.microsoft.com/office/powerpoint/2010/main" val="572183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54</a:t>
            </a:fld>
            <a:endParaRPr/>
          </a:p>
        </p:txBody>
      </p:sp>
      <p:sp>
        <p:nvSpPr>
          <p:cNvPr id="15" name="TextBox 14">
            <a:extLst>
              <a:ext uri="{FF2B5EF4-FFF2-40B4-BE49-F238E27FC236}">
                <a16:creationId xmlns:a16="http://schemas.microsoft.com/office/drawing/2014/main" id="{904919EC-9B87-4BB2-5C13-9021052ED744}"/>
              </a:ext>
            </a:extLst>
          </p:cNvPr>
          <p:cNvSpPr txBox="1"/>
          <p:nvPr/>
        </p:nvSpPr>
        <p:spPr>
          <a:xfrm>
            <a:off x="433110" y="331386"/>
            <a:ext cx="1313180" cy="369332"/>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Method 2</a:t>
            </a:r>
            <a:endParaRPr lang="en-SG" sz="1800" dirty="0">
              <a:solidFill>
                <a:schemeClr val="bg1"/>
              </a:solidFill>
              <a:latin typeface="Montserrat SemiBold" pitchFamily="2"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6783188-F9B2-F98B-E09C-EAA6F5BC0E80}"/>
                  </a:ext>
                </a:extLst>
              </p:cNvPr>
              <p:cNvSpPr txBox="1"/>
              <p:nvPr/>
            </p:nvSpPr>
            <p:spPr>
              <a:xfrm>
                <a:off x="4262465" y="331386"/>
                <a:ext cx="4156645" cy="369332"/>
              </a:xfrm>
              <a:prstGeom prst="rect">
                <a:avLst/>
              </a:prstGeom>
              <a:solidFill>
                <a:srgbClr val="7030A0"/>
              </a:solidFill>
            </p:spPr>
            <p:txBody>
              <a:bodyPr wrap="square" rtlCol="0" anchor="t">
                <a:spAutoFit/>
              </a:bodyPr>
              <a:lstStyle/>
              <a:p>
                <a:r>
                  <a:rPr lang="en-SG" sz="1600" dirty="0">
                    <a:solidFill>
                      <a:schemeClr val="bg1"/>
                    </a:solidFill>
                    <a:latin typeface="Montserrat SemiBold" panose="00000700000000000000" pitchFamily="2" charset="0"/>
                  </a:rPr>
                  <a:t>Given a K, how do we test if </a:t>
                </a:r>
                <a14:m>
                  <m:oMath xmlns:m="http://schemas.openxmlformats.org/officeDocument/2006/math">
                    <m:sSub>
                      <m:sSubPr>
                        <m:ctrlPr>
                          <a:rPr lang="en-US" sz="1800" b="0" i="1" smtClean="0">
                            <a:solidFill>
                              <a:srgbClr val="FFFFFF"/>
                            </a:solidFill>
                            <a:effectLst/>
                            <a:latin typeface="Cambria Math" panose="02040503050406030204" pitchFamily="18" charset="0"/>
                            <a:ea typeface="Arial" panose="020B0604020202020204" pitchFamily="34" charset="0"/>
                            <a:cs typeface="Arial" panose="020B0604020202020204" pitchFamily="34" charset="0"/>
                          </a:rPr>
                        </m:ctrlPr>
                      </m:sSubPr>
                      <m:e>
                        <m:r>
                          <a:rPr lang="en-SG" sz="1800" b="0" i="1">
                            <a:solidFill>
                              <a:srgbClr val="FFFFFF"/>
                            </a:solidFill>
                            <a:effectLst/>
                            <a:latin typeface="Cambria Math" panose="02040503050406030204" pitchFamily="18" charset="0"/>
                            <a:ea typeface="Arial" panose="020B0604020202020204" pitchFamily="34" charset="0"/>
                            <a:cs typeface="Arial" panose="020B0604020202020204" pitchFamily="34" charset="0"/>
                          </a:rPr>
                          <m:t>𝑃</m:t>
                        </m:r>
                      </m:e>
                      <m:sub>
                        <m:r>
                          <a:rPr lang="en-SG" sz="1800" b="0" i="1">
                            <a:solidFill>
                              <a:srgbClr val="FFFFFF"/>
                            </a:solidFill>
                            <a:effectLst/>
                            <a:latin typeface="Cambria Math" panose="02040503050406030204" pitchFamily="18" charset="0"/>
                            <a:ea typeface="Arial" panose="020B0604020202020204" pitchFamily="34" charset="0"/>
                            <a:cs typeface="Arial" panose="020B0604020202020204" pitchFamily="34" charset="0"/>
                          </a:rPr>
                          <m:t>𝑘</m:t>
                        </m:r>
                      </m:sub>
                    </m:sSub>
                  </m:oMath>
                </a14:m>
                <a:r>
                  <a:rPr lang="en-US" sz="1600" dirty="0">
                    <a:solidFill>
                      <a:schemeClr val="bg1"/>
                    </a:solidFill>
                    <a:latin typeface="Montserrat SemiBold" panose="00000700000000000000" pitchFamily="2" charset="0"/>
                  </a:rPr>
                  <a:t> holds?</a:t>
                </a:r>
              </a:p>
            </p:txBody>
          </p:sp>
        </mc:Choice>
        <mc:Fallback xmlns="">
          <p:sp>
            <p:nvSpPr>
              <p:cNvPr id="9" name="TextBox 8">
                <a:extLst>
                  <a:ext uri="{FF2B5EF4-FFF2-40B4-BE49-F238E27FC236}">
                    <a16:creationId xmlns:a16="http://schemas.microsoft.com/office/drawing/2014/main" id="{E6783188-F9B2-F98B-E09C-EAA6F5BC0E80}"/>
                  </a:ext>
                </a:extLst>
              </p:cNvPr>
              <p:cNvSpPr txBox="1">
                <a:spLocks noRot="1" noChangeAspect="1" noMove="1" noResize="1" noEditPoints="1" noAdjustHandles="1" noChangeArrowheads="1" noChangeShapeType="1" noTextEdit="1"/>
              </p:cNvSpPr>
              <p:nvPr/>
            </p:nvSpPr>
            <p:spPr>
              <a:xfrm>
                <a:off x="4262465" y="331386"/>
                <a:ext cx="4156645" cy="369332"/>
              </a:xfrm>
              <a:prstGeom prst="rect">
                <a:avLst/>
              </a:prstGeom>
              <a:blipFill>
                <a:blip r:embed="rId3"/>
                <a:stretch>
                  <a:fillRect l="-733" b="-18033"/>
                </a:stretch>
              </a:blipFill>
            </p:spPr>
            <p:txBody>
              <a:bodyPr/>
              <a:lstStyle/>
              <a:p>
                <a:r>
                  <a:rPr lang="en-SG">
                    <a:noFill/>
                  </a:rPr>
                  <a:t> </a:t>
                </a:r>
              </a:p>
            </p:txBody>
          </p:sp>
        </mc:Fallback>
      </mc:AlternateContent>
      <p:sp>
        <p:nvSpPr>
          <p:cNvPr id="2" name="Oval 1">
            <a:extLst>
              <a:ext uri="{FF2B5EF4-FFF2-40B4-BE49-F238E27FC236}">
                <a16:creationId xmlns:a16="http://schemas.microsoft.com/office/drawing/2014/main" id="{6518616E-6E02-1B23-C5F9-B4B79628D29A}"/>
              </a:ext>
            </a:extLst>
          </p:cNvPr>
          <p:cNvSpPr/>
          <p:nvPr/>
        </p:nvSpPr>
        <p:spPr>
          <a:xfrm>
            <a:off x="3854458" y="2290989"/>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6</a:t>
            </a:r>
          </a:p>
        </p:txBody>
      </p:sp>
      <p:sp>
        <p:nvSpPr>
          <p:cNvPr id="4" name="Oval 3">
            <a:extLst>
              <a:ext uri="{FF2B5EF4-FFF2-40B4-BE49-F238E27FC236}">
                <a16:creationId xmlns:a16="http://schemas.microsoft.com/office/drawing/2014/main" id="{03273C35-8ED0-6C76-F78B-51864C6CCA48}"/>
              </a:ext>
            </a:extLst>
          </p:cNvPr>
          <p:cNvSpPr/>
          <p:nvPr/>
        </p:nvSpPr>
        <p:spPr>
          <a:xfrm>
            <a:off x="433110" y="2290989"/>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6" name="Oval 5">
            <a:extLst>
              <a:ext uri="{FF2B5EF4-FFF2-40B4-BE49-F238E27FC236}">
                <a16:creationId xmlns:a16="http://schemas.microsoft.com/office/drawing/2014/main" id="{3EBEA9AE-38D4-DCCA-A057-3680CF4C3650}"/>
              </a:ext>
            </a:extLst>
          </p:cNvPr>
          <p:cNvSpPr/>
          <p:nvPr/>
        </p:nvSpPr>
        <p:spPr>
          <a:xfrm>
            <a:off x="2143784" y="2287668"/>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4</a:t>
            </a:r>
          </a:p>
        </p:txBody>
      </p:sp>
      <p:sp>
        <p:nvSpPr>
          <p:cNvPr id="7" name="Oval 6">
            <a:extLst>
              <a:ext uri="{FF2B5EF4-FFF2-40B4-BE49-F238E27FC236}">
                <a16:creationId xmlns:a16="http://schemas.microsoft.com/office/drawing/2014/main" id="{C5E84C7C-7191-9959-729C-6AE532E5B197}"/>
              </a:ext>
            </a:extLst>
          </p:cNvPr>
          <p:cNvSpPr/>
          <p:nvPr/>
        </p:nvSpPr>
        <p:spPr>
          <a:xfrm>
            <a:off x="433110" y="3245759"/>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sp>
        <p:nvSpPr>
          <p:cNvPr id="8" name="Oval 7">
            <a:extLst>
              <a:ext uri="{FF2B5EF4-FFF2-40B4-BE49-F238E27FC236}">
                <a16:creationId xmlns:a16="http://schemas.microsoft.com/office/drawing/2014/main" id="{1901C4B7-7F6F-741B-BD0D-D5867AC66D51}"/>
              </a:ext>
            </a:extLst>
          </p:cNvPr>
          <p:cNvSpPr/>
          <p:nvPr/>
        </p:nvSpPr>
        <p:spPr>
          <a:xfrm>
            <a:off x="2143784" y="4203850"/>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0</a:t>
            </a:r>
          </a:p>
        </p:txBody>
      </p:sp>
      <p:sp>
        <p:nvSpPr>
          <p:cNvPr id="11" name="Oval 10">
            <a:extLst>
              <a:ext uri="{FF2B5EF4-FFF2-40B4-BE49-F238E27FC236}">
                <a16:creationId xmlns:a16="http://schemas.microsoft.com/office/drawing/2014/main" id="{A89AFF22-E9A4-CA36-C6E9-C45EFEEAD8AF}"/>
              </a:ext>
            </a:extLst>
          </p:cNvPr>
          <p:cNvSpPr/>
          <p:nvPr/>
        </p:nvSpPr>
        <p:spPr>
          <a:xfrm>
            <a:off x="2147543" y="1354024"/>
            <a:ext cx="464820" cy="446637"/>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7</a:t>
            </a:r>
          </a:p>
        </p:txBody>
      </p:sp>
      <p:sp>
        <p:nvSpPr>
          <p:cNvPr id="12" name="Oval 11">
            <a:extLst>
              <a:ext uri="{FF2B5EF4-FFF2-40B4-BE49-F238E27FC236}">
                <a16:creationId xmlns:a16="http://schemas.microsoft.com/office/drawing/2014/main" id="{351A01CD-7D04-5D78-6CA1-077F7FCB1C31}"/>
              </a:ext>
            </a:extLst>
          </p:cNvPr>
          <p:cNvSpPr/>
          <p:nvPr/>
        </p:nvSpPr>
        <p:spPr>
          <a:xfrm>
            <a:off x="3854458" y="3245759"/>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5</a:t>
            </a:r>
          </a:p>
        </p:txBody>
      </p:sp>
      <p:sp>
        <p:nvSpPr>
          <p:cNvPr id="13" name="Oval 12">
            <a:extLst>
              <a:ext uri="{FF2B5EF4-FFF2-40B4-BE49-F238E27FC236}">
                <a16:creationId xmlns:a16="http://schemas.microsoft.com/office/drawing/2014/main" id="{4A974D7A-4AFA-0027-0A42-AE1AF1C5047F}"/>
              </a:ext>
            </a:extLst>
          </p:cNvPr>
          <p:cNvSpPr/>
          <p:nvPr/>
        </p:nvSpPr>
        <p:spPr>
          <a:xfrm>
            <a:off x="2143784" y="3245759"/>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cxnSp>
        <p:nvCxnSpPr>
          <p:cNvPr id="14" name="Straight Arrow Connector 13">
            <a:extLst>
              <a:ext uri="{FF2B5EF4-FFF2-40B4-BE49-F238E27FC236}">
                <a16:creationId xmlns:a16="http://schemas.microsoft.com/office/drawing/2014/main" id="{47C5661C-E50A-F64E-6E86-BEFFA3740215}"/>
              </a:ext>
            </a:extLst>
          </p:cNvPr>
          <p:cNvCxnSpPr>
            <a:cxnSpLocks/>
            <a:stCxn id="4" idx="7"/>
            <a:endCxn id="11" idx="3"/>
          </p:cNvCxnSpPr>
          <p:nvPr/>
        </p:nvCxnSpPr>
        <p:spPr>
          <a:xfrm flipV="1">
            <a:off x="829859" y="1735253"/>
            <a:ext cx="1385755" cy="6238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666B88C-92A7-66A9-53D8-739BD8F8A9BA}"/>
              </a:ext>
            </a:extLst>
          </p:cNvPr>
          <p:cNvCxnSpPr>
            <a:cxnSpLocks/>
            <a:stCxn id="2" idx="1"/>
            <a:endCxn id="11" idx="5"/>
          </p:cNvCxnSpPr>
          <p:nvPr/>
        </p:nvCxnSpPr>
        <p:spPr>
          <a:xfrm flipH="1" flipV="1">
            <a:off x="2544292" y="1735253"/>
            <a:ext cx="1378237" cy="6238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828ECF9-0127-71AA-6438-5895FF2B7251}"/>
              </a:ext>
            </a:extLst>
          </p:cNvPr>
          <p:cNvCxnSpPr>
            <a:cxnSpLocks/>
            <a:stCxn id="6" idx="0"/>
            <a:endCxn id="11" idx="4"/>
          </p:cNvCxnSpPr>
          <p:nvPr/>
        </p:nvCxnSpPr>
        <p:spPr>
          <a:xfrm flipV="1">
            <a:off x="2376194" y="1800661"/>
            <a:ext cx="3759" cy="4870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F2ED630-115D-B790-58F4-64CAC39D463A}"/>
              </a:ext>
            </a:extLst>
          </p:cNvPr>
          <p:cNvCxnSpPr>
            <a:cxnSpLocks/>
            <a:stCxn id="7" idx="7"/>
            <a:endCxn id="6" idx="3"/>
          </p:cNvCxnSpPr>
          <p:nvPr/>
        </p:nvCxnSpPr>
        <p:spPr>
          <a:xfrm flipV="1">
            <a:off x="829859" y="2684417"/>
            <a:ext cx="1381996" cy="6294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D4A2B02-FF08-7CA4-F260-CE54D891CE95}"/>
              </a:ext>
            </a:extLst>
          </p:cNvPr>
          <p:cNvCxnSpPr>
            <a:cxnSpLocks/>
            <a:stCxn id="7" idx="0"/>
            <a:endCxn id="4" idx="4"/>
          </p:cNvCxnSpPr>
          <p:nvPr/>
        </p:nvCxnSpPr>
        <p:spPr>
          <a:xfrm flipV="1">
            <a:off x="665520" y="2755809"/>
            <a:ext cx="0" cy="4899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720710-CCC6-B19A-B03A-C3CC0DAED734}"/>
              </a:ext>
            </a:extLst>
          </p:cNvPr>
          <p:cNvCxnSpPr>
            <a:cxnSpLocks/>
            <a:stCxn id="8" idx="1"/>
            <a:endCxn id="7" idx="5"/>
          </p:cNvCxnSpPr>
          <p:nvPr/>
        </p:nvCxnSpPr>
        <p:spPr>
          <a:xfrm flipH="1" flipV="1">
            <a:off x="829859" y="3642508"/>
            <a:ext cx="1381996" cy="6294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8CD525B-2B3A-6644-BDEB-8275A6F8A96B}"/>
              </a:ext>
            </a:extLst>
          </p:cNvPr>
          <p:cNvCxnSpPr>
            <a:cxnSpLocks/>
            <a:stCxn id="8" idx="0"/>
            <a:endCxn id="13" idx="4"/>
          </p:cNvCxnSpPr>
          <p:nvPr/>
        </p:nvCxnSpPr>
        <p:spPr>
          <a:xfrm flipV="1">
            <a:off x="2376194" y="3710579"/>
            <a:ext cx="0" cy="4932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4872ACC-456D-7175-04EE-16C15DA450C4}"/>
              </a:ext>
            </a:extLst>
          </p:cNvPr>
          <p:cNvCxnSpPr>
            <a:cxnSpLocks/>
            <a:stCxn id="8" idx="7"/>
            <a:endCxn id="12" idx="3"/>
          </p:cNvCxnSpPr>
          <p:nvPr/>
        </p:nvCxnSpPr>
        <p:spPr>
          <a:xfrm flipV="1">
            <a:off x="2540533" y="3642508"/>
            <a:ext cx="1381996" cy="6294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9783EB6-449F-23B8-7B8A-950783B07D13}"/>
              </a:ext>
            </a:extLst>
          </p:cNvPr>
          <p:cNvCxnSpPr>
            <a:cxnSpLocks/>
            <a:stCxn id="12" idx="0"/>
            <a:endCxn id="2" idx="4"/>
          </p:cNvCxnSpPr>
          <p:nvPr/>
        </p:nvCxnSpPr>
        <p:spPr>
          <a:xfrm flipV="1">
            <a:off x="4086868" y="2755809"/>
            <a:ext cx="0" cy="4899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1594D01-269D-DD58-07C9-74D34C39050F}"/>
              </a:ext>
            </a:extLst>
          </p:cNvPr>
          <p:cNvCxnSpPr>
            <a:cxnSpLocks/>
            <a:stCxn id="13" idx="0"/>
            <a:endCxn id="6" idx="4"/>
          </p:cNvCxnSpPr>
          <p:nvPr/>
        </p:nvCxnSpPr>
        <p:spPr>
          <a:xfrm flipV="1">
            <a:off x="2376194" y="2752488"/>
            <a:ext cx="0" cy="4932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F81E313-4ED2-ED2C-8FBD-DA9747956CC9}"/>
              </a:ext>
            </a:extLst>
          </p:cNvPr>
          <p:cNvSpPr txBox="1"/>
          <p:nvPr/>
        </p:nvSpPr>
        <p:spPr>
          <a:xfrm rot="20185140">
            <a:off x="1298221" y="1880792"/>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26" name="TextBox 25">
            <a:extLst>
              <a:ext uri="{FF2B5EF4-FFF2-40B4-BE49-F238E27FC236}">
                <a16:creationId xmlns:a16="http://schemas.microsoft.com/office/drawing/2014/main" id="{7705D465-C368-1833-309C-6595A6426FB8}"/>
              </a:ext>
            </a:extLst>
          </p:cNvPr>
          <p:cNvSpPr txBox="1"/>
          <p:nvPr/>
        </p:nvSpPr>
        <p:spPr>
          <a:xfrm>
            <a:off x="461735" y="289626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27" name="TextBox 26">
            <a:extLst>
              <a:ext uri="{FF2B5EF4-FFF2-40B4-BE49-F238E27FC236}">
                <a16:creationId xmlns:a16="http://schemas.microsoft.com/office/drawing/2014/main" id="{0CEE8A71-B14B-6252-0E8F-5929445268B5}"/>
              </a:ext>
            </a:extLst>
          </p:cNvPr>
          <p:cNvSpPr txBox="1"/>
          <p:nvPr/>
        </p:nvSpPr>
        <p:spPr>
          <a:xfrm>
            <a:off x="2172408" y="2895341"/>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28" name="TextBox 27">
            <a:extLst>
              <a:ext uri="{FF2B5EF4-FFF2-40B4-BE49-F238E27FC236}">
                <a16:creationId xmlns:a16="http://schemas.microsoft.com/office/drawing/2014/main" id="{8F27A92F-0E8B-7608-6046-51DA9464BAB8}"/>
              </a:ext>
            </a:extLst>
          </p:cNvPr>
          <p:cNvSpPr txBox="1"/>
          <p:nvPr/>
        </p:nvSpPr>
        <p:spPr>
          <a:xfrm>
            <a:off x="2172408" y="3853432"/>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29" name="TextBox 28">
            <a:extLst>
              <a:ext uri="{FF2B5EF4-FFF2-40B4-BE49-F238E27FC236}">
                <a16:creationId xmlns:a16="http://schemas.microsoft.com/office/drawing/2014/main" id="{BB5ED544-517F-33B6-0633-57563E93950F}"/>
              </a:ext>
            </a:extLst>
          </p:cNvPr>
          <p:cNvSpPr txBox="1"/>
          <p:nvPr/>
        </p:nvSpPr>
        <p:spPr>
          <a:xfrm>
            <a:off x="2172408" y="194359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0" name="TextBox 29">
            <a:extLst>
              <a:ext uri="{FF2B5EF4-FFF2-40B4-BE49-F238E27FC236}">
                <a16:creationId xmlns:a16="http://schemas.microsoft.com/office/drawing/2014/main" id="{9F2C5F6E-4A0C-7080-DE15-086A9F82CC03}"/>
              </a:ext>
            </a:extLst>
          </p:cNvPr>
          <p:cNvSpPr txBox="1"/>
          <p:nvPr/>
        </p:nvSpPr>
        <p:spPr>
          <a:xfrm rot="20185140">
            <a:off x="1317388" y="282984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7</a:t>
            </a:r>
          </a:p>
        </p:txBody>
      </p:sp>
      <p:sp>
        <p:nvSpPr>
          <p:cNvPr id="31" name="TextBox 30">
            <a:extLst>
              <a:ext uri="{FF2B5EF4-FFF2-40B4-BE49-F238E27FC236}">
                <a16:creationId xmlns:a16="http://schemas.microsoft.com/office/drawing/2014/main" id="{58D2A5AA-DA5C-E686-295E-1723B65C492A}"/>
              </a:ext>
            </a:extLst>
          </p:cNvPr>
          <p:cNvSpPr txBox="1"/>
          <p:nvPr/>
        </p:nvSpPr>
        <p:spPr>
          <a:xfrm rot="1457547">
            <a:off x="1318282" y="378793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sp>
        <p:nvSpPr>
          <p:cNvPr id="32" name="TextBox 31">
            <a:extLst>
              <a:ext uri="{FF2B5EF4-FFF2-40B4-BE49-F238E27FC236}">
                <a16:creationId xmlns:a16="http://schemas.microsoft.com/office/drawing/2014/main" id="{B6112F57-7664-17DC-CE48-840DA27F09C5}"/>
              </a:ext>
            </a:extLst>
          </p:cNvPr>
          <p:cNvSpPr txBox="1"/>
          <p:nvPr/>
        </p:nvSpPr>
        <p:spPr>
          <a:xfrm rot="1457547">
            <a:off x="3042059" y="1880791"/>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3" name="TextBox 32">
            <a:extLst>
              <a:ext uri="{FF2B5EF4-FFF2-40B4-BE49-F238E27FC236}">
                <a16:creationId xmlns:a16="http://schemas.microsoft.com/office/drawing/2014/main" id="{E4978F7B-9872-B47B-8418-37A7A2363380}"/>
              </a:ext>
            </a:extLst>
          </p:cNvPr>
          <p:cNvSpPr txBox="1"/>
          <p:nvPr/>
        </p:nvSpPr>
        <p:spPr>
          <a:xfrm rot="20185140">
            <a:off x="3025640" y="3791491"/>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4" name="TextBox 33">
            <a:extLst>
              <a:ext uri="{FF2B5EF4-FFF2-40B4-BE49-F238E27FC236}">
                <a16:creationId xmlns:a16="http://schemas.microsoft.com/office/drawing/2014/main" id="{4F8704D5-B2B6-653D-3564-6B16F1FC7DD3}"/>
              </a:ext>
            </a:extLst>
          </p:cNvPr>
          <p:cNvSpPr txBox="1"/>
          <p:nvPr/>
        </p:nvSpPr>
        <p:spPr>
          <a:xfrm>
            <a:off x="3883083" y="2895341"/>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10</a:t>
            </a:r>
          </a:p>
        </p:txBody>
      </p:sp>
      <p:sp>
        <p:nvSpPr>
          <p:cNvPr id="35" name="TextBox 34">
            <a:extLst>
              <a:ext uri="{FF2B5EF4-FFF2-40B4-BE49-F238E27FC236}">
                <a16:creationId xmlns:a16="http://schemas.microsoft.com/office/drawing/2014/main" id="{535B7A5C-C19C-EA79-24C4-8185383C7BE4}"/>
              </a:ext>
            </a:extLst>
          </p:cNvPr>
          <p:cNvSpPr txBox="1"/>
          <p:nvPr/>
        </p:nvSpPr>
        <p:spPr>
          <a:xfrm>
            <a:off x="433110" y="796206"/>
            <a:ext cx="1904689" cy="369332"/>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Suppose K = 5.</a:t>
            </a:r>
            <a:endParaRPr lang="en-SG" sz="1800" dirty="0">
              <a:solidFill>
                <a:schemeClr val="bg1"/>
              </a:solidFill>
              <a:latin typeface="Montserrat SemiBold" pitchFamily="2" charset="0"/>
            </a:endParaRPr>
          </a:p>
        </p:txBody>
      </p:sp>
      <p:sp>
        <p:nvSpPr>
          <p:cNvPr id="36" name="Oval 35">
            <a:extLst>
              <a:ext uri="{FF2B5EF4-FFF2-40B4-BE49-F238E27FC236}">
                <a16:creationId xmlns:a16="http://schemas.microsoft.com/office/drawing/2014/main" id="{6DB26C91-D5A4-45AD-DBB4-6242F49FEF01}"/>
              </a:ext>
            </a:extLst>
          </p:cNvPr>
          <p:cNvSpPr/>
          <p:nvPr/>
        </p:nvSpPr>
        <p:spPr>
          <a:xfrm>
            <a:off x="8098747" y="2285542"/>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6</a:t>
            </a:r>
          </a:p>
        </p:txBody>
      </p:sp>
      <p:sp>
        <p:nvSpPr>
          <p:cNvPr id="37" name="Oval 36">
            <a:extLst>
              <a:ext uri="{FF2B5EF4-FFF2-40B4-BE49-F238E27FC236}">
                <a16:creationId xmlns:a16="http://schemas.microsoft.com/office/drawing/2014/main" id="{28D6E685-6068-B3EC-845A-6B964950D55F}"/>
              </a:ext>
            </a:extLst>
          </p:cNvPr>
          <p:cNvSpPr/>
          <p:nvPr/>
        </p:nvSpPr>
        <p:spPr>
          <a:xfrm>
            <a:off x="4677399" y="2285542"/>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38" name="Oval 37">
            <a:extLst>
              <a:ext uri="{FF2B5EF4-FFF2-40B4-BE49-F238E27FC236}">
                <a16:creationId xmlns:a16="http://schemas.microsoft.com/office/drawing/2014/main" id="{465DAB32-3218-DD74-B230-C956EA955C2B}"/>
              </a:ext>
            </a:extLst>
          </p:cNvPr>
          <p:cNvSpPr/>
          <p:nvPr/>
        </p:nvSpPr>
        <p:spPr>
          <a:xfrm>
            <a:off x="6388073" y="2282221"/>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4</a:t>
            </a:r>
          </a:p>
        </p:txBody>
      </p:sp>
      <p:sp>
        <p:nvSpPr>
          <p:cNvPr id="39" name="Oval 38">
            <a:extLst>
              <a:ext uri="{FF2B5EF4-FFF2-40B4-BE49-F238E27FC236}">
                <a16:creationId xmlns:a16="http://schemas.microsoft.com/office/drawing/2014/main" id="{3839F3AB-E676-7967-6506-A416CDD05130}"/>
              </a:ext>
            </a:extLst>
          </p:cNvPr>
          <p:cNvSpPr/>
          <p:nvPr/>
        </p:nvSpPr>
        <p:spPr>
          <a:xfrm>
            <a:off x="4677399" y="3240312"/>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sp>
        <p:nvSpPr>
          <p:cNvPr id="40" name="Oval 39">
            <a:extLst>
              <a:ext uri="{FF2B5EF4-FFF2-40B4-BE49-F238E27FC236}">
                <a16:creationId xmlns:a16="http://schemas.microsoft.com/office/drawing/2014/main" id="{FCC8A5AD-2020-42DC-6111-C16D15A5E802}"/>
              </a:ext>
            </a:extLst>
          </p:cNvPr>
          <p:cNvSpPr/>
          <p:nvPr/>
        </p:nvSpPr>
        <p:spPr>
          <a:xfrm>
            <a:off x="6388073" y="4198403"/>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0</a:t>
            </a:r>
          </a:p>
        </p:txBody>
      </p:sp>
      <p:sp>
        <p:nvSpPr>
          <p:cNvPr id="41" name="Oval 40">
            <a:extLst>
              <a:ext uri="{FF2B5EF4-FFF2-40B4-BE49-F238E27FC236}">
                <a16:creationId xmlns:a16="http://schemas.microsoft.com/office/drawing/2014/main" id="{DBCBD8B5-4AB8-728D-A743-F6200F4A8238}"/>
              </a:ext>
            </a:extLst>
          </p:cNvPr>
          <p:cNvSpPr/>
          <p:nvPr/>
        </p:nvSpPr>
        <p:spPr>
          <a:xfrm>
            <a:off x="6391832" y="1348577"/>
            <a:ext cx="464820" cy="446637"/>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7</a:t>
            </a:r>
          </a:p>
        </p:txBody>
      </p:sp>
      <p:sp>
        <p:nvSpPr>
          <p:cNvPr id="42" name="Oval 41">
            <a:extLst>
              <a:ext uri="{FF2B5EF4-FFF2-40B4-BE49-F238E27FC236}">
                <a16:creationId xmlns:a16="http://schemas.microsoft.com/office/drawing/2014/main" id="{17B9CCED-1FB0-13E2-9DA7-36D3EBFE9E40}"/>
              </a:ext>
            </a:extLst>
          </p:cNvPr>
          <p:cNvSpPr/>
          <p:nvPr/>
        </p:nvSpPr>
        <p:spPr>
          <a:xfrm>
            <a:off x="8098747" y="3240312"/>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5</a:t>
            </a:r>
          </a:p>
        </p:txBody>
      </p:sp>
      <p:sp>
        <p:nvSpPr>
          <p:cNvPr id="43" name="Oval 42">
            <a:extLst>
              <a:ext uri="{FF2B5EF4-FFF2-40B4-BE49-F238E27FC236}">
                <a16:creationId xmlns:a16="http://schemas.microsoft.com/office/drawing/2014/main" id="{9E288878-94A8-4A90-2E48-D234AEC7B9FF}"/>
              </a:ext>
            </a:extLst>
          </p:cNvPr>
          <p:cNvSpPr/>
          <p:nvPr/>
        </p:nvSpPr>
        <p:spPr>
          <a:xfrm>
            <a:off x="6388073" y="3240312"/>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cxnSp>
        <p:nvCxnSpPr>
          <p:cNvPr id="44" name="Straight Arrow Connector 43">
            <a:extLst>
              <a:ext uri="{FF2B5EF4-FFF2-40B4-BE49-F238E27FC236}">
                <a16:creationId xmlns:a16="http://schemas.microsoft.com/office/drawing/2014/main" id="{5D1EF5D9-BFCF-1786-4027-BF0EB673EE33}"/>
              </a:ext>
            </a:extLst>
          </p:cNvPr>
          <p:cNvCxnSpPr>
            <a:cxnSpLocks/>
            <a:stCxn id="37" idx="7"/>
            <a:endCxn id="41" idx="3"/>
          </p:cNvCxnSpPr>
          <p:nvPr/>
        </p:nvCxnSpPr>
        <p:spPr>
          <a:xfrm flipV="1">
            <a:off x="5074148" y="1729806"/>
            <a:ext cx="1385755" cy="6238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39A1F62-C362-FE70-7849-8A156E75571A}"/>
              </a:ext>
            </a:extLst>
          </p:cNvPr>
          <p:cNvCxnSpPr>
            <a:cxnSpLocks/>
            <a:stCxn id="36" idx="1"/>
            <a:endCxn id="41" idx="5"/>
          </p:cNvCxnSpPr>
          <p:nvPr/>
        </p:nvCxnSpPr>
        <p:spPr>
          <a:xfrm flipH="1" flipV="1">
            <a:off x="6788581" y="1729806"/>
            <a:ext cx="1378237" cy="6238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74A049C-C6CC-C567-24AF-A5CD366A3E79}"/>
              </a:ext>
            </a:extLst>
          </p:cNvPr>
          <p:cNvCxnSpPr>
            <a:cxnSpLocks/>
            <a:stCxn id="38" idx="0"/>
            <a:endCxn id="41" idx="4"/>
          </p:cNvCxnSpPr>
          <p:nvPr/>
        </p:nvCxnSpPr>
        <p:spPr>
          <a:xfrm flipV="1">
            <a:off x="6620483" y="1795214"/>
            <a:ext cx="3759" cy="4870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81C0AE4-14FC-3699-7DF5-5E5FB29C9917}"/>
              </a:ext>
            </a:extLst>
          </p:cNvPr>
          <p:cNvCxnSpPr>
            <a:cxnSpLocks/>
            <a:stCxn id="39" idx="7"/>
            <a:endCxn id="38" idx="3"/>
          </p:cNvCxnSpPr>
          <p:nvPr/>
        </p:nvCxnSpPr>
        <p:spPr>
          <a:xfrm flipV="1">
            <a:off x="5074148" y="2678970"/>
            <a:ext cx="1381996" cy="6294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5D1EE16-3884-3720-498C-271F90D9690F}"/>
              </a:ext>
            </a:extLst>
          </p:cNvPr>
          <p:cNvCxnSpPr>
            <a:cxnSpLocks/>
            <a:stCxn id="39" idx="0"/>
            <a:endCxn id="37" idx="4"/>
          </p:cNvCxnSpPr>
          <p:nvPr/>
        </p:nvCxnSpPr>
        <p:spPr>
          <a:xfrm flipV="1">
            <a:off x="4909809" y="2750362"/>
            <a:ext cx="0" cy="4899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ADC6949-A263-5D5C-9DAF-78A4968968C7}"/>
              </a:ext>
            </a:extLst>
          </p:cNvPr>
          <p:cNvCxnSpPr>
            <a:cxnSpLocks/>
            <a:stCxn id="40" idx="1"/>
            <a:endCxn id="39" idx="5"/>
          </p:cNvCxnSpPr>
          <p:nvPr/>
        </p:nvCxnSpPr>
        <p:spPr>
          <a:xfrm flipH="1" flipV="1">
            <a:off x="5074148" y="3637061"/>
            <a:ext cx="1381996" cy="6294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7CBD527-5430-5CD1-0836-2675C17479C9}"/>
              </a:ext>
            </a:extLst>
          </p:cNvPr>
          <p:cNvCxnSpPr>
            <a:cxnSpLocks/>
            <a:stCxn id="40" idx="0"/>
            <a:endCxn id="43" idx="4"/>
          </p:cNvCxnSpPr>
          <p:nvPr/>
        </p:nvCxnSpPr>
        <p:spPr>
          <a:xfrm flipV="1">
            <a:off x="6620483" y="3705132"/>
            <a:ext cx="0" cy="4932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E5349B4-3113-26F2-A45C-4F4F91741B3F}"/>
              </a:ext>
            </a:extLst>
          </p:cNvPr>
          <p:cNvCxnSpPr>
            <a:cxnSpLocks/>
            <a:stCxn id="40" idx="7"/>
            <a:endCxn id="42" idx="3"/>
          </p:cNvCxnSpPr>
          <p:nvPr/>
        </p:nvCxnSpPr>
        <p:spPr>
          <a:xfrm flipV="1">
            <a:off x="6784822" y="3637061"/>
            <a:ext cx="1381996" cy="6294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07521-676E-7559-66F2-63796BCA9556}"/>
              </a:ext>
            </a:extLst>
          </p:cNvPr>
          <p:cNvCxnSpPr>
            <a:cxnSpLocks/>
            <a:stCxn id="42" idx="0"/>
            <a:endCxn id="36" idx="4"/>
          </p:cNvCxnSpPr>
          <p:nvPr/>
        </p:nvCxnSpPr>
        <p:spPr>
          <a:xfrm flipV="1">
            <a:off x="8331157" y="2750362"/>
            <a:ext cx="0" cy="4899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2B8618D-DCA4-B261-1225-1576F4CA36D8}"/>
              </a:ext>
            </a:extLst>
          </p:cNvPr>
          <p:cNvCxnSpPr>
            <a:cxnSpLocks/>
            <a:stCxn id="43" idx="0"/>
            <a:endCxn id="38" idx="4"/>
          </p:cNvCxnSpPr>
          <p:nvPr/>
        </p:nvCxnSpPr>
        <p:spPr>
          <a:xfrm flipV="1">
            <a:off x="6620483" y="2747041"/>
            <a:ext cx="0" cy="4932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3DA3215A-A764-7FEA-8BE0-D59B367E609E}"/>
              </a:ext>
            </a:extLst>
          </p:cNvPr>
          <p:cNvSpPr txBox="1"/>
          <p:nvPr/>
        </p:nvSpPr>
        <p:spPr>
          <a:xfrm rot="20185140">
            <a:off x="5542510" y="1875345"/>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55" name="TextBox 54">
            <a:extLst>
              <a:ext uri="{FF2B5EF4-FFF2-40B4-BE49-F238E27FC236}">
                <a16:creationId xmlns:a16="http://schemas.microsoft.com/office/drawing/2014/main" id="{ABABFD73-E9AD-A963-4688-5A14701BC138}"/>
              </a:ext>
            </a:extLst>
          </p:cNvPr>
          <p:cNvSpPr txBox="1"/>
          <p:nvPr/>
        </p:nvSpPr>
        <p:spPr>
          <a:xfrm>
            <a:off x="4706024" y="289081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56" name="TextBox 55">
            <a:extLst>
              <a:ext uri="{FF2B5EF4-FFF2-40B4-BE49-F238E27FC236}">
                <a16:creationId xmlns:a16="http://schemas.microsoft.com/office/drawing/2014/main" id="{DF4E6913-6BF4-3779-6636-4336ADC40BB7}"/>
              </a:ext>
            </a:extLst>
          </p:cNvPr>
          <p:cNvSpPr txBox="1"/>
          <p:nvPr/>
        </p:nvSpPr>
        <p:spPr>
          <a:xfrm>
            <a:off x="6416697" y="288989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57" name="TextBox 56">
            <a:extLst>
              <a:ext uri="{FF2B5EF4-FFF2-40B4-BE49-F238E27FC236}">
                <a16:creationId xmlns:a16="http://schemas.microsoft.com/office/drawing/2014/main" id="{8159F787-3B11-333E-6418-09ADD74A86A0}"/>
              </a:ext>
            </a:extLst>
          </p:cNvPr>
          <p:cNvSpPr txBox="1"/>
          <p:nvPr/>
        </p:nvSpPr>
        <p:spPr>
          <a:xfrm>
            <a:off x="6416697" y="3847985"/>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58" name="TextBox 57">
            <a:extLst>
              <a:ext uri="{FF2B5EF4-FFF2-40B4-BE49-F238E27FC236}">
                <a16:creationId xmlns:a16="http://schemas.microsoft.com/office/drawing/2014/main" id="{982B73F4-F68A-7E5B-2487-E9F0E406DEEC}"/>
              </a:ext>
            </a:extLst>
          </p:cNvPr>
          <p:cNvSpPr txBox="1"/>
          <p:nvPr/>
        </p:nvSpPr>
        <p:spPr>
          <a:xfrm>
            <a:off x="6416697" y="193814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59" name="TextBox 58">
            <a:extLst>
              <a:ext uri="{FF2B5EF4-FFF2-40B4-BE49-F238E27FC236}">
                <a16:creationId xmlns:a16="http://schemas.microsoft.com/office/drawing/2014/main" id="{4E2A4565-0AC9-A64C-66F8-6B29BD358139}"/>
              </a:ext>
            </a:extLst>
          </p:cNvPr>
          <p:cNvSpPr txBox="1"/>
          <p:nvPr/>
        </p:nvSpPr>
        <p:spPr>
          <a:xfrm rot="20185140">
            <a:off x="5561677" y="2824400"/>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7</a:t>
            </a:r>
          </a:p>
        </p:txBody>
      </p:sp>
      <p:sp>
        <p:nvSpPr>
          <p:cNvPr id="60" name="TextBox 59">
            <a:extLst>
              <a:ext uri="{FF2B5EF4-FFF2-40B4-BE49-F238E27FC236}">
                <a16:creationId xmlns:a16="http://schemas.microsoft.com/office/drawing/2014/main" id="{DC5F2686-E377-D098-2934-4A07D75CA097}"/>
              </a:ext>
            </a:extLst>
          </p:cNvPr>
          <p:cNvSpPr txBox="1"/>
          <p:nvPr/>
        </p:nvSpPr>
        <p:spPr>
          <a:xfrm rot="1457547">
            <a:off x="5562571" y="3782490"/>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sp>
        <p:nvSpPr>
          <p:cNvPr id="61" name="TextBox 60">
            <a:extLst>
              <a:ext uri="{FF2B5EF4-FFF2-40B4-BE49-F238E27FC236}">
                <a16:creationId xmlns:a16="http://schemas.microsoft.com/office/drawing/2014/main" id="{99478B2F-963A-567A-A613-CBEC2189BC1E}"/>
              </a:ext>
            </a:extLst>
          </p:cNvPr>
          <p:cNvSpPr txBox="1"/>
          <p:nvPr/>
        </p:nvSpPr>
        <p:spPr>
          <a:xfrm rot="1457547">
            <a:off x="7286348" y="187534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62" name="TextBox 61">
            <a:extLst>
              <a:ext uri="{FF2B5EF4-FFF2-40B4-BE49-F238E27FC236}">
                <a16:creationId xmlns:a16="http://schemas.microsoft.com/office/drawing/2014/main" id="{F06C5063-C66B-764A-EB1E-79C514127C69}"/>
              </a:ext>
            </a:extLst>
          </p:cNvPr>
          <p:cNvSpPr txBox="1"/>
          <p:nvPr/>
        </p:nvSpPr>
        <p:spPr>
          <a:xfrm rot="20185140">
            <a:off x="7269929" y="378604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63" name="TextBox 62">
            <a:extLst>
              <a:ext uri="{FF2B5EF4-FFF2-40B4-BE49-F238E27FC236}">
                <a16:creationId xmlns:a16="http://schemas.microsoft.com/office/drawing/2014/main" id="{289AB7A6-C765-73D3-710B-A06D6CA03649}"/>
              </a:ext>
            </a:extLst>
          </p:cNvPr>
          <p:cNvSpPr txBox="1"/>
          <p:nvPr/>
        </p:nvSpPr>
        <p:spPr>
          <a:xfrm>
            <a:off x="8127372" y="288989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10</a:t>
            </a:r>
          </a:p>
        </p:txBody>
      </p:sp>
    </p:spTree>
    <p:extLst>
      <p:ext uri="{BB962C8B-B14F-4D97-AF65-F5344CB8AC3E}">
        <p14:creationId xmlns:p14="http://schemas.microsoft.com/office/powerpoint/2010/main" val="25725620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55</a:t>
            </a:fld>
            <a:endParaRPr/>
          </a:p>
        </p:txBody>
      </p:sp>
      <p:sp>
        <p:nvSpPr>
          <p:cNvPr id="15" name="TextBox 14">
            <a:extLst>
              <a:ext uri="{FF2B5EF4-FFF2-40B4-BE49-F238E27FC236}">
                <a16:creationId xmlns:a16="http://schemas.microsoft.com/office/drawing/2014/main" id="{904919EC-9B87-4BB2-5C13-9021052ED744}"/>
              </a:ext>
            </a:extLst>
          </p:cNvPr>
          <p:cNvSpPr txBox="1"/>
          <p:nvPr/>
        </p:nvSpPr>
        <p:spPr>
          <a:xfrm>
            <a:off x="433110" y="331386"/>
            <a:ext cx="1313180" cy="369332"/>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Method 2</a:t>
            </a:r>
            <a:endParaRPr lang="en-SG" sz="1800" dirty="0">
              <a:solidFill>
                <a:schemeClr val="bg1"/>
              </a:solidFill>
              <a:latin typeface="Montserrat SemiBold" pitchFamily="2"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6783188-F9B2-F98B-E09C-EAA6F5BC0E80}"/>
                  </a:ext>
                </a:extLst>
              </p:cNvPr>
              <p:cNvSpPr txBox="1"/>
              <p:nvPr/>
            </p:nvSpPr>
            <p:spPr>
              <a:xfrm>
                <a:off x="4262465" y="331386"/>
                <a:ext cx="4156645" cy="369332"/>
              </a:xfrm>
              <a:prstGeom prst="rect">
                <a:avLst/>
              </a:prstGeom>
              <a:solidFill>
                <a:srgbClr val="7030A0"/>
              </a:solidFill>
            </p:spPr>
            <p:txBody>
              <a:bodyPr wrap="square" rtlCol="0" anchor="t">
                <a:spAutoFit/>
              </a:bodyPr>
              <a:lstStyle/>
              <a:p>
                <a:r>
                  <a:rPr lang="en-SG" sz="1600" dirty="0">
                    <a:solidFill>
                      <a:schemeClr val="bg1"/>
                    </a:solidFill>
                    <a:latin typeface="Montserrat SemiBold" panose="00000700000000000000" pitchFamily="2" charset="0"/>
                  </a:rPr>
                  <a:t>Given a K, how do we test if </a:t>
                </a:r>
                <a14:m>
                  <m:oMath xmlns:m="http://schemas.openxmlformats.org/officeDocument/2006/math">
                    <m:sSub>
                      <m:sSubPr>
                        <m:ctrlPr>
                          <a:rPr lang="en-US" sz="1800" b="0" i="1" smtClean="0">
                            <a:solidFill>
                              <a:srgbClr val="FFFFFF"/>
                            </a:solidFill>
                            <a:effectLst/>
                            <a:latin typeface="Cambria Math" panose="02040503050406030204" pitchFamily="18" charset="0"/>
                            <a:ea typeface="Arial" panose="020B0604020202020204" pitchFamily="34" charset="0"/>
                            <a:cs typeface="Arial" panose="020B0604020202020204" pitchFamily="34" charset="0"/>
                          </a:rPr>
                        </m:ctrlPr>
                      </m:sSubPr>
                      <m:e>
                        <m:r>
                          <a:rPr lang="en-SG" sz="1800" b="0" i="1">
                            <a:solidFill>
                              <a:srgbClr val="FFFFFF"/>
                            </a:solidFill>
                            <a:effectLst/>
                            <a:latin typeface="Cambria Math" panose="02040503050406030204" pitchFamily="18" charset="0"/>
                            <a:ea typeface="Arial" panose="020B0604020202020204" pitchFamily="34" charset="0"/>
                            <a:cs typeface="Arial" panose="020B0604020202020204" pitchFamily="34" charset="0"/>
                          </a:rPr>
                          <m:t>𝑃</m:t>
                        </m:r>
                      </m:e>
                      <m:sub>
                        <m:r>
                          <a:rPr lang="en-SG" sz="1800" b="0" i="1">
                            <a:solidFill>
                              <a:srgbClr val="FFFFFF"/>
                            </a:solidFill>
                            <a:effectLst/>
                            <a:latin typeface="Cambria Math" panose="02040503050406030204" pitchFamily="18" charset="0"/>
                            <a:ea typeface="Arial" panose="020B0604020202020204" pitchFamily="34" charset="0"/>
                            <a:cs typeface="Arial" panose="020B0604020202020204" pitchFamily="34" charset="0"/>
                          </a:rPr>
                          <m:t>𝑘</m:t>
                        </m:r>
                      </m:sub>
                    </m:sSub>
                  </m:oMath>
                </a14:m>
                <a:r>
                  <a:rPr lang="en-US" sz="1600" dirty="0">
                    <a:solidFill>
                      <a:schemeClr val="bg1"/>
                    </a:solidFill>
                    <a:latin typeface="Montserrat SemiBold" panose="00000700000000000000" pitchFamily="2" charset="0"/>
                  </a:rPr>
                  <a:t> holds?</a:t>
                </a:r>
              </a:p>
            </p:txBody>
          </p:sp>
        </mc:Choice>
        <mc:Fallback xmlns="">
          <p:sp>
            <p:nvSpPr>
              <p:cNvPr id="9" name="TextBox 8">
                <a:extLst>
                  <a:ext uri="{FF2B5EF4-FFF2-40B4-BE49-F238E27FC236}">
                    <a16:creationId xmlns:a16="http://schemas.microsoft.com/office/drawing/2014/main" id="{E6783188-F9B2-F98B-E09C-EAA6F5BC0E80}"/>
                  </a:ext>
                </a:extLst>
              </p:cNvPr>
              <p:cNvSpPr txBox="1">
                <a:spLocks noRot="1" noChangeAspect="1" noMove="1" noResize="1" noEditPoints="1" noAdjustHandles="1" noChangeArrowheads="1" noChangeShapeType="1" noTextEdit="1"/>
              </p:cNvSpPr>
              <p:nvPr/>
            </p:nvSpPr>
            <p:spPr>
              <a:xfrm>
                <a:off x="4262465" y="331386"/>
                <a:ext cx="4156645" cy="369332"/>
              </a:xfrm>
              <a:prstGeom prst="rect">
                <a:avLst/>
              </a:prstGeom>
              <a:blipFill>
                <a:blip r:embed="rId3"/>
                <a:stretch>
                  <a:fillRect l="-733" b="-18033"/>
                </a:stretch>
              </a:blipFill>
            </p:spPr>
            <p:txBody>
              <a:bodyPr/>
              <a:lstStyle/>
              <a:p>
                <a:r>
                  <a:rPr lang="en-SG">
                    <a:noFill/>
                  </a:rPr>
                  <a:t> </a:t>
                </a:r>
              </a:p>
            </p:txBody>
          </p:sp>
        </mc:Fallback>
      </mc:AlternateContent>
      <p:sp>
        <p:nvSpPr>
          <p:cNvPr id="2" name="Oval 1">
            <a:extLst>
              <a:ext uri="{FF2B5EF4-FFF2-40B4-BE49-F238E27FC236}">
                <a16:creationId xmlns:a16="http://schemas.microsoft.com/office/drawing/2014/main" id="{6518616E-6E02-1B23-C5F9-B4B79628D29A}"/>
              </a:ext>
            </a:extLst>
          </p:cNvPr>
          <p:cNvSpPr/>
          <p:nvPr/>
        </p:nvSpPr>
        <p:spPr>
          <a:xfrm>
            <a:off x="3854458" y="2290989"/>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6</a:t>
            </a:r>
          </a:p>
        </p:txBody>
      </p:sp>
      <p:sp>
        <p:nvSpPr>
          <p:cNvPr id="4" name="Oval 3">
            <a:extLst>
              <a:ext uri="{FF2B5EF4-FFF2-40B4-BE49-F238E27FC236}">
                <a16:creationId xmlns:a16="http://schemas.microsoft.com/office/drawing/2014/main" id="{03273C35-8ED0-6C76-F78B-51864C6CCA48}"/>
              </a:ext>
            </a:extLst>
          </p:cNvPr>
          <p:cNvSpPr/>
          <p:nvPr/>
        </p:nvSpPr>
        <p:spPr>
          <a:xfrm>
            <a:off x="433110" y="2290989"/>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6" name="Oval 5">
            <a:extLst>
              <a:ext uri="{FF2B5EF4-FFF2-40B4-BE49-F238E27FC236}">
                <a16:creationId xmlns:a16="http://schemas.microsoft.com/office/drawing/2014/main" id="{3EBEA9AE-38D4-DCCA-A057-3680CF4C3650}"/>
              </a:ext>
            </a:extLst>
          </p:cNvPr>
          <p:cNvSpPr/>
          <p:nvPr/>
        </p:nvSpPr>
        <p:spPr>
          <a:xfrm>
            <a:off x="2143784" y="2287668"/>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4</a:t>
            </a:r>
          </a:p>
        </p:txBody>
      </p:sp>
      <p:sp>
        <p:nvSpPr>
          <p:cNvPr id="7" name="Oval 6">
            <a:extLst>
              <a:ext uri="{FF2B5EF4-FFF2-40B4-BE49-F238E27FC236}">
                <a16:creationId xmlns:a16="http://schemas.microsoft.com/office/drawing/2014/main" id="{C5E84C7C-7191-9959-729C-6AE532E5B197}"/>
              </a:ext>
            </a:extLst>
          </p:cNvPr>
          <p:cNvSpPr/>
          <p:nvPr/>
        </p:nvSpPr>
        <p:spPr>
          <a:xfrm>
            <a:off x="433110" y="3245759"/>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sp>
        <p:nvSpPr>
          <p:cNvPr id="8" name="Oval 7">
            <a:extLst>
              <a:ext uri="{FF2B5EF4-FFF2-40B4-BE49-F238E27FC236}">
                <a16:creationId xmlns:a16="http://schemas.microsoft.com/office/drawing/2014/main" id="{1901C4B7-7F6F-741B-BD0D-D5867AC66D51}"/>
              </a:ext>
            </a:extLst>
          </p:cNvPr>
          <p:cNvSpPr/>
          <p:nvPr/>
        </p:nvSpPr>
        <p:spPr>
          <a:xfrm>
            <a:off x="2143784" y="4203850"/>
            <a:ext cx="464820" cy="464820"/>
          </a:xfrm>
          <a:prstGeom prst="ellipse">
            <a:avLst/>
          </a:prstGeom>
          <a:solidFill>
            <a:srgbClr val="FF922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0</a:t>
            </a:r>
          </a:p>
        </p:txBody>
      </p:sp>
      <p:sp>
        <p:nvSpPr>
          <p:cNvPr id="11" name="Oval 10">
            <a:extLst>
              <a:ext uri="{FF2B5EF4-FFF2-40B4-BE49-F238E27FC236}">
                <a16:creationId xmlns:a16="http://schemas.microsoft.com/office/drawing/2014/main" id="{A89AFF22-E9A4-CA36-C6E9-C45EFEEAD8AF}"/>
              </a:ext>
            </a:extLst>
          </p:cNvPr>
          <p:cNvSpPr/>
          <p:nvPr/>
        </p:nvSpPr>
        <p:spPr>
          <a:xfrm>
            <a:off x="2147543" y="1354024"/>
            <a:ext cx="464820" cy="446637"/>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7</a:t>
            </a:r>
          </a:p>
        </p:txBody>
      </p:sp>
      <p:sp>
        <p:nvSpPr>
          <p:cNvPr id="12" name="Oval 11">
            <a:extLst>
              <a:ext uri="{FF2B5EF4-FFF2-40B4-BE49-F238E27FC236}">
                <a16:creationId xmlns:a16="http://schemas.microsoft.com/office/drawing/2014/main" id="{351A01CD-7D04-5D78-6CA1-077F7FCB1C31}"/>
              </a:ext>
            </a:extLst>
          </p:cNvPr>
          <p:cNvSpPr/>
          <p:nvPr/>
        </p:nvSpPr>
        <p:spPr>
          <a:xfrm>
            <a:off x="3854458" y="3245759"/>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5</a:t>
            </a:r>
          </a:p>
        </p:txBody>
      </p:sp>
      <p:sp>
        <p:nvSpPr>
          <p:cNvPr id="13" name="Oval 12">
            <a:extLst>
              <a:ext uri="{FF2B5EF4-FFF2-40B4-BE49-F238E27FC236}">
                <a16:creationId xmlns:a16="http://schemas.microsoft.com/office/drawing/2014/main" id="{4A974D7A-4AFA-0027-0A42-AE1AF1C5047F}"/>
              </a:ext>
            </a:extLst>
          </p:cNvPr>
          <p:cNvSpPr/>
          <p:nvPr/>
        </p:nvSpPr>
        <p:spPr>
          <a:xfrm>
            <a:off x="2143784" y="3245759"/>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cxnSp>
        <p:nvCxnSpPr>
          <p:cNvPr id="14" name="Straight Arrow Connector 13">
            <a:extLst>
              <a:ext uri="{FF2B5EF4-FFF2-40B4-BE49-F238E27FC236}">
                <a16:creationId xmlns:a16="http://schemas.microsoft.com/office/drawing/2014/main" id="{47C5661C-E50A-F64E-6E86-BEFFA3740215}"/>
              </a:ext>
            </a:extLst>
          </p:cNvPr>
          <p:cNvCxnSpPr>
            <a:cxnSpLocks/>
            <a:stCxn id="4" idx="7"/>
            <a:endCxn id="11" idx="3"/>
          </p:cNvCxnSpPr>
          <p:nvPr/>
        </p:nvCxnSpPr>
        <p:spPr>
          <a:xfrm flipV="1">
            <a:off x="829859" y="1735253"/>
            <a:ext cx="1385755" cy="6238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666B88C-92A7-66A9-53D8-739BD8F8A9BA}"/>
              </a:ext>
            </a:extLst>
          </p:cNvPr>
          <p:cNvCxnSpPr>
            <a:cxnSpLocks/>
            <a:stCxn id="2" idx="1"/>
            <a:endCxn id="11" idx="5"/>
          </p:cNvCxnSpPr>
          <p:nvPr/>
        </p:nvCxnSpPr>
        <p:spPr>
          <a:xfrm flipH="1" flipV="1">
            <a:off x="2544292" y="1735253"/>
            <a:ext cx="1378237" cy="6238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828ECF9-0127-71AA-6438-5895FF2B7251}"/>
              </a:ext>
            </a:extLst>
          </p:cNvPr>
          <p:cNvCxnSpPr>
            <a:cxnSpLocks/>
            <a:stCxn id="6" idx="0"/>
            <a:endCxn id="11" idx="4"/>
          </p:cNvCxnSpPr>
          <p:nvPr/>
        </p:nvCxnSpPr>
        <p:spPr>
          <a:xfrm flipV="1">
            <a:off x="2376194" y="1800661"/>
            <a:ext cx="3759" cy="4870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F2ED630-115D-B790-58F4-64CAC39D463A}"/>
              </a:ext>
            </a:extLst>
          </p:cNvPr>
          <p:cNvCxnSpPr>
            <a:cxnSpLocks/>
            <a:stCxn id="7" idx="7"/>
            <a:endCxn id="6" idx="3"/>
          </p:cNvCxnSpPr>
          <p:nvPr/>
        </p:nvCxnSpPr>
        <p:spPr>
          <a:xfrm flipV="1">
            <a:off x="829859" y="2684417"/>
            <a:ext cx="1381996" cy="6294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D4A2B02-FF08-7CA4-F260-CE54D891CE95}"/>
              </a:ext>
            </a:extLst>
          </p:cNvPr>
          <p:cNvCxnSpPr>
            <a:cxnSpLocks/>
            <a:stCxn id="7" idx="0"/>
            <a:endCxn id="4" idx="4"/>
          </p:cNvCxnSpPr>
          <p:nvPr/>
        </p:nvCxnSpPr>
        <p:spPr>
          <a:xfrm flipV="1">
            <a:off x="665520" y="2755809"/>
            <a:ext cx="0" cy="4899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720710-CCC6-B19A-B03A-C3CC0DAED734}"/>
              </a:ext>
            </a:extLst>
          </p:cNvPr>
          <p:cNvCxnSpPr>
            <a:cxnSpLocks/>
            <a:stCxn id="8" idx="1"/>
            <a:endCxn id="7" idx="5"/>
          </p:cNvCxnSpPr>
          <p:nvPr/>
        </p:nvCxnSpPr>
        <p:spPr>
          <a:xfrm flipH="1" flipV="1">
            <a:off x="829859" y="3642508"/>
            <a:ext cx="1381996" cy="6294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8CD525B-2B3A-6644-BDEB-8275A6F8A96B}"/>
              </a:ext>
            </a:extLst>
          </p:cNvPr>
          <p:cNvCxnSpPr>
            <a:cxnSpLocks/>
            <a:stCxn id="8" idx="0"/>
            <a:endCxn id="13" idx="4"/>
          </p:cNvCxnSpPr>
          <p:nvPr/>
        </p:nvCxnSpPr>
        <p:spPr>
          <a:xfrm flipV="1">
            <a:off x="2376194" y="3710579"/>
            <a:ext cx="0" cy="4932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4872ACC-456D-7175-04EE-16C15DA450C4}"/>
              </a:ext>
            </a:extLst>
          </p:cNvPr>
          <p:cNvCxnSpPr>
            <a:cxnSpLocks/>
            <a:stCxn id="8" idx="7"/>
            <a:endCxn id="12" idx="3"/>
          </p:cNvCxnSpPr>
          <p:nvPr/>
        </p:nvCxnSpPr>
        <p:spPr>
          <a:xfrm flipV="1">
            <a:off x="2540533" y="3642508"/>
            <a:ext cx="1381996" cy="6294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9783EB6-449F-23B8-7B8A-950783B07D13}"/>
              </a:ext>
            </a:extLst>
          </p:cNvPr>
          <p:cNvCxnSpPr>
            <a:cxnSpLocks/>
            <a:stCxn id="12" idx="0"/>
            <a:endCxn id="2" idx="4"/>
          </p:cNvCxnSpPr>
          <p:nvPr/>
        </p:nvCxnSpPr>
        <p:spPr>
          <a:xfrm flipV="1">
            <a:off x="4086868" y="2755809"/>
            <a:ext cx="0" cy="4899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1594D01-269D-DD58-07C9-74D34C39050F}"/>
              </a:ext>
            </a:extLst>
          </p:cNvPr>
          <p:cNvCxnSpPr>
            <a:cxnSpLocks/>
            <a:stCxn id="13" idx="0"/>
            <a:endCxn id="6" idx="4"/>
          </p:cNvCxnSpPr>
          <p:nvPr/>
        </p:nvCxnSpPr>
        <p:spPr>
          <a:xfrm flipV="1">
            <a:off x="2376194" y="2752488"/>
            <a:ext cx="0" cy="4932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F81E313-4ED2-ED2C-8FBD-DA9747956CC9}"/>
              </a:ext>
            </a:extLst>
          </p:cNvPr>
          <p:cNvSpPr txBox="1"/>
          <p:nvPr/>
        </p:nvSpPr>
        <p:spPr>
          <a:xfrm rot="20185140">
            <a:off x="1298221" y="1880792"/>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26" name="TextBox 25">
            <a:extLst>
              <a:ext uri="{FF2B5EF4-FFF2-40B4-BE49-F238E27FC236}">
                <a16:creationId xmlns:a16="http://schemas.microsoft.com/office/drawing/2014/main" id="{7705D465-C368-1833-309C-6595A6426FB8}"/>
              </a:ext>
            </a:extLst>
          </p:cNvPr>
          <p:cNvSpPr txBox="1"/>
          <p:nvPr/>
        </p:nvSpPr>
        <p:spPr>
          <a:xfrm>
            <a:off x="461735" y="289626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27" name="TextBox 26">
            <a:extLst>
              <a:ext uri="{FF2B5EF4-FFF2-40B4-BE49-F238E27FC236}">
                <a16:creationId xmlns:a16="http://schemas.microsoft.com/office/drawing/2014/main" id="{0CEE8A71-B14B-6252-0E8F-5929445268B5}"/>
              </a:ext>
            </a:extLst>
          </p:cNvPr>
          <p:cNvSpPr txBox="1"/>
          <p:nvPr/>
        </p:nvSpPr>
        <p:spPr>
          <a:xfrm>
            <a:off x="2172408" y="2895341"/>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28" name="TextBox 27">
            <a:extLst>
              <a:ext uri="{FF2B5EF4-FFF2-40B4-BE49-F238E27FC236}">
                <a16:creationId xmlns:a16="http://schemas.microsoft.com/office/drawing/2014/main" id="{8F27A92F-0E8B-7608-6046-51DA9464BAB8}"/>
              </a:ext>
            </a:extLst>
          </p:cNvPr>
          <p:cNvSpPr txBox="1"/>
          <p:nvPr/>
        </p:nvSpPr>
        <p:spPr>
          <a:xfrm>
            <a:off x="2172408" y="3853432"/>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29" name="TextBox 28">
            <a:extLst>
              <a:ext uri="{FF2B5EF4-FFF2-40B4-BE49-F238E27FC236}">
                <a16:creationId xmlns:a16="http://schemas.microsoft.com/office/drawing/2014/main" id="{BB5ED544-517F-33B6-0633-57563E93950F}"/>
              </a:ext>
            </a:extLst>
          </p:cNvPr>
          <p:cNvSpPr txBox="1"/>
          <p:nvPr/>
        </p:nvSpPr>
        <p:spPr>
          <a:xfrm>
            <a:off x="2172408" y="194359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0" name="TextBox 29">
            <a:extLst>
              <a:ext uri="{FF2B5EF4-FFF2-40B4-BE49-F238E27FC236}">
                <a16:creationId xmlns:a16="http://schemas.microsoft.com/office/drawing/2014/main" id="{9F2C5F6E-4A0C-7080-DE15-086A9F82CC03}"/>
              </a:ext>
            </a:extLst>
          </p:cNvPr>
          <p:cNvSpPr txBox="1"/>
          <p:nvPr/>
        </p:nvSpPr>
        <p:spPr>
          <a:xfrm rot="20185140">
            <a:off x="1317388" y="282984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7</a:t>
            </a:r>
          </a:p>
        </p:txBody>
      </p:sp>
      <p:sp>
        <p:nvSpPr>
          <p:cNvPr id="31" name="TextBox 30">
            <a:extLst>
              <a:ext uri="{FF2B5EF4-FFF2-40B4-BE49-F238E27FC236}">
                <a16:creationId xmlns:a16="http://schemas.microsoft.com/office/drawing/2014/main" id="{58D2A5AA-DA5C-E686-295E-1723B65C492A}"/>
              </a:ext>
            </a:extLst>
          </p:cNvPr>
          <p:cNvSpPr txBox="1"/>
          <p:nvPr/>
        </p:nvSpPr>
        <p:spPr>
          <a:xfrm rot="1457547">
            <a:off x="1318282" y="378793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sp>
        <p:nvSpPr>
          <p:cNvPr id="32" name="TextBox 31">
            <a:extLst>
              <a:ext uri="{FF2B5EF4-FFF2-40B4-BE49-F238E27FC236}">
                <a16:creationId xmlns:a16="http://schemas.microsoft.com/office/drawing/2014/main" id="{B6112F57-7664-17DC-CE48-840DA27F09C5}"/>
              </a:ext>
            </a:extLst>
          </p:cNvPr>
          <p:cNvSpPr txBox="1"/>
          <p:nvPr/>
        </p:nvSpPr>
        <p:spPr>
          <a:xfrm rot="1457547">
            <a:off x="3042059" y="1880791"/>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3" name="TextBox 32">
            <a:extLst>
              <a:ext uri="{FF2B5EF4-FFF2-40B4-BE49-F238E27FC236}">
                <a16:creationId xmlns:a16="http://schemas.microsoft.com/office/drawing/2014/main" id="{E4978F7B-9872-B47B-8418-37A7A2363380}"/>
              </a:ext>
            </a:extLst>
          </p:cNvPr>
          <p:cNvSpPr txBox="1"/>
          <p:nvPr/>
        </p:nvSpPr>
        <p:spPr>
          <a:xfrm rot="20185140">
            <a:off x="3025640" y="3791491"/>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4" name="TextBox 33">
            <a:extLst>
              <a:ext uri="{FF2B5EF4-FFF2-40B4-BE49-F238E27FC236}">
                <a16:creationId xmlns:a16="http://schemas.microsoft.com/office/drawing/2014/main" id="{4F8704D5-B2B6-653D-3564-6B16F1FC7DD3}"/>
              </a:ext>
            </a:extLst>
          </p:cNvPr>
          <p:cNvSpPr txBox="1"/>
          <p:nvPr/>
        </p:nvSpPr>
        <p:spPr>
          <a:xfrm>
            <a:off x="3883083" y="2895341"/>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10</a:t>
            </a:r>
          </a:p>
        </p:txBody>
      </p:sp>
      <p:sp>
        <p:nvSpPr>
          <p:cNvPr id="36" name="Oval 35">
            <a:extLst>
              <a:ext uri="{FF2B5EF4-FFF2-40B4-BE49-F238E27FC236}">
                <a16:creationId xmlns:a16="http://schemas.microsoft.com/office/drawing/2014/main" id="{6DB26C91-D5A4-45AD-DBB4-6242F49FEF01}"/>
              </a:ext>
            </a:extLst>
          </p:cNvPr>
          <p:cNvSpPr/>
          <p:nvPr/>
        </p:nvSpPr>
        <p:spPr>
          <a:xfrm>
            <a:off x="8098747" y="2285542"/>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6</a:t>
            </a:r>
          </a:p>
        </p:txBody>
      </p:sp>
      <p:sp>
        <p:nvSpPr>
          <p:cNvPr id="37" name="Oval 36">
            <a:extLst>
              <a:ext uri="{FF2B5EF4-FFF2-40B4-BE49-F238E27FC236}">
                <a16:creationId xmlns:a16="http://schemas.microsoft.com/office/drawing/2014/main" id="{28D6E685-6068-B3EC-845A-6B964950D55F}"/>
              </a:ext>
            </a:extLst>
          </p:cNvPr>
          <p:cNvSpPr/>
          <p:nvPr/>
        </p:nvSpPr>
        <p:spPr>
          <a:xfrm>
            <a:off x="4677399" y="2285542"/>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38" name="Oval 37">
            <a:extLst>
              <a:ext uri="{FF2B5EF4-FFF2-40B4-BE49-F238E27FC236}">
                <a16:creationId xmlns:a16="http://schemas.microsoft.com/office/drawing/2014/main" id="{465DAB32-3218-DD74-B230-C956EA955C2B}"/>
              </a:ext>
            </a:extLst>
          </p:cNvPr>
          <p:cNvSpPr/>
          <p:nvPr/>
        </p:nvSpPr>
        <p:spPr>
          <a:xfrm>
            <a:off x="6388073" y="2282221"/>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4</a:t>
            </a:r>
          </a:p>
        </p:txBody>
      </p:sp>
      <p:sp>
        <p:nvSpPr>
          <p:cNvPr id="39" name="Oval 38">
            <a:extLst>
              <a:ext uri="{FF2B5EF4-FFF2-40B4-BE49-F238E27FC236}">
                <a16:creationId xmlns:a16="http://schemas.microsoft.com/office/drawing/2014/main" id="{3839F3AB-E676-7967-6506-A416CDD05130}"/>
              </a:ext>
            </a:extLst>
          </p:cNvPr>
          <p:cNvSpPr/>
          <p:nvPr/>
        </p:nvSpPr>
        <p:spPr>
          <a:xfrm>
            <a:off x="4677399" y="3240312"/>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sp>
        <p:nvSpPr>
          <p:cNvPr id="40" name="Oval 39">
            <a:extLst>
              <a:ext uri="{FF2B5EF4-FFF2-40B4-BE49-F238E27FC236}">
                <a16:creationId xmlns:a16="http://schemas.microsoft.com/office/drawing/2014/main" id="{FCC8A5AD-2020-42DC-6111-C16D15A5E802}"/>
              </a:ext>
            </a:extLst>
          </p:cNvPr>
          <p:cNvSpPr/>
          <p:nvPr/>
        </p:nvSpPr>
        <p:spPr>
          <a:xfrm>
            <a:off x="6388073" y="4198403"/>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0</a:t>
            </a:r>
          </a:p>
        </p:txBody>
      </p:sp>
      <p:sp>
        <p:nvSpPr>
          <p:cNvPr id="41" name="Oval 40">
            <a:extLst>
              <a:ext uri="{FF2B5EF4-FFF2-40B4-BE49-F238E27FC236}">
                <a16:creationId xmlns:a16="http://schemas.microsoft.com/office/drawing/2014/main" id="{DBCBD8B5-4AB8-728D-A743-F6200F4A8238}"/>
              </a:ext>
            </a:extLst>
          </p:cNvPr>
          <p:cNvSpPr/>
          <p:nvPr/>
        </p:nvSpPr>
        <p:spPr>
          <a:xfrm>
            <a:off x="6391832" y="1348577"/>
            <a:ext cx="464820" cy="446637"/>
          </a:xfrm>
          <a:prstGeom prst="ellipse">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7</a:t>
            </a:r>
          </a:p>
        </p:txBody>
      </p:sp>
      <p:sp>
        <p:nvSpPr>
          <p:cNvPr id="42" name="Oval 41">
            <a:extLst>
              <a:ext uri="{FF2B5EF4-FFF2-40B4-BE49-F238E27FC236}">
                <a16:creationId xmlns:a16="http://schemas.microsoft.com/office/drawing/2014/main" id="{17B9CCED-1FB0-13E2-9DA7-36D3EBFE9E40}"/>
              </a:ext>
            </a:extLst>
          </p:cNvPr>
          <p:cNvSpPr/>
          <p:nvPr/>
        </p:nvSpPr>
        <p:spPr>
          <a:xfrm>
            <a:off x="8098747" y="3240312"/>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5</a:t>
            </a:r>
          </a:p>
        </p:txBody>
      </p:sp>
      <p:sp>
        <p:nvSpPr>
          <p:cNvPr id="43" name="Oval 42">
            <a:extLst>
              <a:ext uri="{FF2B5EF4-FFF2-40B4-BE49-F238E27FC236}">
                <a16:creationId xmlns:a16="http://schemas.microsoft.com/office/drawing/2014/main" id="{9E288878-94A8-4A90-2E48-D234AEC7B9FF}"/>
              </a:ext>
            </a:extLst>
          </p:cNvPr>
          <p:cNvSpPr/>
          <p:nvPr/>
        </p:nvSpPr>
        <p:spPr>
          <a:xfrm>
            <a:off x="6388073" y="3240312"/>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cxnSp>
        <p:nvCxnSpPr>
          <p:cNvPr id="44" name="Straight Arrow Connector 43">
            <a:extLst>
              <a:ext uri="{FF2B5EF4-FFF2-40B4-BE49-F238E27FC236}">
                <a16:creationId xmlns:a16="http://schemas.microsoft.com/office/drawing/2014/main" id="{5D1EF5D9-BFCF-1786-4027-BF0EB673EE33}"/>
              </a:ext>
            </a:extLst>
          </p:cNvPr>
          <p:cNvCxnSpPr>
            <a:cxnSpLocks/>
            <a:stCxn id="37" idx="7"/>
            <a:endCxn id="41" idx="3"/>
          </p:cNvCxnSpPr>
          <p:nvPr/>
        </p:nvCxnSpPr>
        <p:spPr>
          <a:xfrm flipV="1">
            <a:off x="5074148" y="1729806"/>
            <a:ext cx="1385755" cy="6238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39A1F62-C362-FE70-7849-8A156E75571A}"/>
              </a:ext>
            </a:extLst>
          </p:cNvPr>
          <p:cNvCxnSpPr>
            <a:cxnSpLocks/>
            <a:stCxn id="36" idx="1"/>
            <a:endCxn id="41" idx="5"/>
          </p:cNvCxnSpPr>
          <p:nvPr/>
        </p:nvCxnSpPr>
        <p:spPr>
          <a:xfrm flipH="1" flipV="1">
            <a:off x="6788581" y="1729806"/>
            <a:ext cx="1378237" cy="6238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74A049C-C6CC-C567-24AF-A5CD366A3E79}"/>
              </a:ext>
            </a:extLst>
          </p:cNvPr>
          <p:cNvCxnSpPr>
            <a:cxnSpLocks/>
            <a:stCxn id="38" idx="0"/>
            <a:endCxn id="41" idx="4"/>
          </p:cNvCxnSpPr>
          <p:nvPr/>
        </p:nvCxnSpPr>
        <p:spPr>
          <a:xfrm flipV="1">
            <a:off x="6620483" y="1795214"/>
            <a:ext cx="3759" cy="4870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81C0AE4-14FC-3699-7DF5-5E5FB29C9917}"/>
              </a:ext>
            </a:extLst>
          </p:cNvPr>
          <p:cNvCxnSpPr>
            <a:cxnSpLocks/>
            <a:stCxn id="39" idx="7"/>
            <a:endCxn id="38" idx="3"/>
          </p:cNvCxnSpPr>
          <p:nvPr/>
        </p:nvCxnSpPr>
        <p:spPr>
          <a:xfrm flipV="1">
            <a:off x="5074148" y="2678970"/>
            <a:ext cx="1381996" cy="6294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5D1EE16-3884-3720-498C-271F90D9690F}"/>
              </a:ext>
            </a:extLst>
          </p:cNvPr>
          <p:cNvCxnSpPr>
            <a:cxnSpLocks/>
            <a:stCxn id="39" idx="0"/>
            <a:endCxn id="37" idx="4"/>
          </p:cNvCxnSpPr>
          <p:nvPr/>
        </p:nvCxnSpPr>
        <p:spPr>
          <a:xfrm flipV="1">
            <a:off x="4909809" y="2750362"/>
            <a:ext cx="0" cy="4899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ADC6949-A263-5D5C-9DAF-78A4968968C7}"/>
              </a:ext>
            </a:extLst>
          </p:cNvPr>
          <p:cNvCxnSpPr>
            <a:cxnSpLocks/>
            <a:stCxn id="40" idx="1"/>
            <a:endCxn id="39" idx="5"/>
          </p:cNvCxnSpPr>
          <p:nvPr/>
        </p:nvCxnSpPr>
        <p:spPr>
          <a:xfrm flipH="1" flipV="1">
            <a:off x="5074148" y="3637061"/>
            <a:ext cx="1381996" cy="6294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7CBD527-5430-5CD1-0836-2675C17479C9}"/>
              </a:ext>
            </a:extLst>
          </p:cNvPr>
          <p:cNvCxnSpPr>
            <a:cxnSpLocks/>
            <a:stCxn id="40" idx="0"/>
            <a:endCxn id="43" idx="4"/>
          </p:cNvCxnSpPr>
          <p:nvPr/>
        </p:nvCxnSpPr>
        <p:spPr>
          <a:xfrm flipV="1">
            <a:off x="6620483" y="3705132"/>
            <a:ext cx="0" cy="4932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E5349B4-3113-26F2-A45C-4F4F91741B3F}"/>
              </a:ext>
            </a:extLst>
          </p:cNvPr>
          <p:cNvCxnSpPr>
            <a:cxnSpLocks/>
            <a:stCxn id="40" idx="7"/>
            <a:endCxn id="42" idx="3"/>
          </p:cNvCxnSpPr>
          <p:nvPr/>
        </p:nvCxnSpPr>
        <p:spPr>
          <a:xfrm flipV="1">
            <a:off x="6784822" y="3637061"/>
            <a:ext cx="1381996" cy="6294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07521-676E-7559-66F2-63796BCA9556}"/>
              </a:ext>
            </a:extLst>
          </p:cNvPr>
          <p:cNvCxnSpPr>
            <a:cxnSpLocks/>
            <a:stCxn id="42" idx="0"/>
            <a:endCxn id="36" idx="4"/>
          </p:cNvCxnSpPr>
          <p:nvPr/>
        </p:nvCxnSpPr>
        <p:spPr>
          <a:xfrm flipV="1">
            <a:off x="8331157" y="2750362"/>
            <a:ext cx="0" cy="4899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2B8618D-DCA4-B261-1225-1576F4CA36D8}"/>
              </a:ext>
            </a:extLst>
          </p:cNvPr>
          <p:cNvCxnSpPr>
            <a:cxnSpLocks/>
            <a:stCxn id="43" idx="0"/>
            <a:endCxn id="38" idx="4"/>
          </p:cNvCxnSpPr>
          <p:nvPr/>
        </p:nvCxnSpPr>
        <p:spPr>
          <a:xfrm flipV="1">
            <a:off x="6620483" y="2747041"/>
            <a:ext cx="0" cy="4932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3DA3215A-A764-7FEA-8BE0-D59B367E609E}"/>
              </a:ext>
            </a:extLst>
          </p:cNvPr>
          <p:cNvSpPr txBox="1"/>
          <p:nvPr/>
        </p:nvSpPr>
        <p:spPr>
          <a:xfrm rot="20185140">
            <a:off x="5542510" y="1875345"/>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55" name="TextBox 54">
            <a:extLst>
              <a:ext uri="{FF2B5EF4-FFF2-40B4-BE49-F238E27FC236}">
                <a16:creationId xmlns:a16="http://schemas.microsoft.com/office/drawing/2014/main" id="{ABABFD73-E9AD-A963-4688-5A14701BC138}"/>
              </a:ext>
            </a:extLst>
          </p:cNvPr>
          <p:cNvSpPr txBox="1"/>
          <p:nvPr/>
        </p:nvSpPr>
        <p:spPr>
          <a:xfrm>
            <a:off x="4706024" y="289081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56" name="TextBox 55">
            <a:extLst>
              <a:ext uri="{FF2B5EF4-FFF2-40B4-BE49-F238E27FC236}">
                <a16:creationId xmlns:a16="http://schemas.microsoft.com/office/drawing/2014/main" id="{DF4E6913-6BF4-3779-6636-4336ADC40BB7}"/>
              </a:ext>
            </a:extLst>
          </p:cNvPr>
          <p:cNvSpPr txBox="1"/>
          <p:nvPr/>
        </p:nvSpPr>
        <p:spPr>
          <a:xfrm>
            <a:off x="6416697" y="288989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57" name="TextBox 56">
            <a:extLst>
              <a:ext uri="{FF2B5EF4-FFF2-40B4-BE49-F238E27FC236}">
                <a16:creationId xmlns:a16="http://schemas.microsoft.com/office/drawing/2014/main" id="{8159F787-3B11-333E-6418-09ADD74A86A0}"/>
              </a:ext>
            </a:extLst>
          </p:cNvPr>
          <p:cNvSpPr txBox="1"/>
          <p:nvPr/>
        </p:nvSpPr>
        <p:spPr>
          <a:xfrm>
            <a:off x="6416697" y="3847985"/>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58" name="TextBox 57">
            <a:extLst>
              <a:ext uri="{FF2B5EF4-FFF2-40B4-BE49-F238E27FC236}">
                <a16:creationId xmlns:a16="http://schemas.microsoft.com/office/drawing/2014/main" id="{982B73F4-F68A-7E5B-2487-E9F0E406DEEC}"/>
              </a:ext>
            </a:extLst>
          </p:cNvPr>
          <p:cNvSpPr txBox="1"/>
          <p:nvPr/>
        </p:nvSpPr>
        <p:spPr>
          <a:xfrm>
            <a:off x="6416697" y="193814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59" name="TextBox 58">
            <a:extLst>
              <a:ext uri="{FF2B5EF4-FFF2-40B4-BE49-F238E27FC236}">
                <a16:creationId xmlns:a16="http://schemas.microsoft.com/office/drawing/2014/main" id="{4E2A4565-0AC9-A64C-66F8-6B29BD358139}"/>
              </a:ext>
            </a:extLst>
          </p:cNvPr>
          <p:cNvSpPr txBox="1"/>
          <p:nvPr/>
        </p:nvSpPr>
        <p:spPr>
          <a:xfrm rot="20185140">
            <a:off x="5561677" y="2824400"/>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7</a:t>
            </a:r>
          </a:p>
        </p:txBody>
      </p:sp>
      <p:sp>
        <p:nvSpPr>
          <p:cNvPr id="60" name="TextBox 59">
            <a:extLst>
              <a:ext uri="{FF2B5EF4-FFF2-40B4-BE49-F238E27FC236}">
                <a16:creationId xmlns:a16="http://schemas.microsoft.com/office/drawing/2014/main" id="{DC5F2686-E377-D098-2934-4A07D75CA097}"/>
              </a:ext>
            </a:extLst>
          </p:cNvPr>
          <p:cNvSpPr txBox="1"/>
          <p:nvPr/>
        </p:nvSpPr>
        <p:spPr>
          <a:xfrm rot="1457547">
            <a:off x="5562571" y="3782490"/>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sp>
        <p:nvSpPr>
          <p:cNvPr id="61" name="TextBox 60">
            <a:extLst>
              <a:ext uri="{FF2B5EF4-FFF2-40B4-BE49-F238E27FC236}">
                <a16:creationId xmlns:a16="http://schemas.microsoft.com/office/drawing/2014/main" id="{99478B2F-963A-567A-A613-CBEC2189BC1E}"/>
              </a:ext>
            </a:extLst>
          </p:cNvPr>
          <p:cNvSpPr txBox="1"/>
          <p:nvPr/>
        </p:nvSpPr>
        <p:spPr>
          <a:xfrm rot="1457547">
            <a:off x="7286348" y="187534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62" name="TextBox 61">
            <a:extLst>
              <a:ext uri="{FF2B5EF4-FFF2-40B4-BE49-F238E27FC236}">
                <a16:creationId xmlns:a16="http://schemas.microsoft.com/office/drawing/2014/main" id="{F06C5063-C66B-764A-EB1E-79C514127C69}"/>
              </a:ext>
            </a:extLst>
          </p:cNvPr>
          <p:cNvSpPr txBox="1"/>
          <p:nvPr/>
        </p:nvSpPr>
        <p:spPr>
          <a:xfrm rot="20185140">
            <a:off x="7269929" y="378604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63" name="TextBox 62">
            <a:extLst>
              <a:ext uri="{FF2B5EF4-FFF2-40B4-BE49-F238E27FC236}">
                <a16:creationId xmlns:a16="http://schemas.microsoft.com/office/drawing/2014/main" id="{289AB7A6-C765-73D3-710B-A06D6CA03649}"/>
              </a:ext>
            </a:extLst>
          </p:cNvPr>
          <p:cNvSpPr txBox="1"/>
          <p:nvPr/>
        </p:nvSpPr>
        <p:spPr>
          <a:xfrm>
            <a:off x="8127372" y="288989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10</a:t>
            </a:r>
          </a:p>
        </p:txBody>
      </p:sp>
    </p:spTree>
    <p:extLst>
      <p:ext uri="{BB962C8B-B14F-4D97-AF65-F5344CB8AC3E}">
        <p14:creationId xmlns:p14="http://schemas.microsoft.com/office/powerpoint/2010/main" val="200768374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56</a:t>
            </a:fld>
            <a:endParaRPr/>
          </a:p>
        </p:txBody>
      </p:sp>
      <p:sp>
        <p:nvSpPr>
          <p:cNvPr id="15" name="TextBox 14">
            <a:extLst>
              <a:ext uri="{FF2B5EF4-FFF2-40B4-BE49-F238E27FC236}">
                <a16:creationId xmlns:a16="http://schemas.microsoft.com/office/drawing/2014/main" id="{904919EC-9B87-4BB2-5C13-9021052ED744}"/>
              </a:ext>
            </a:extLst>
          </p:cNvPr>
          <p:cNvSpPr txBox="1"/>
          <p:nvPr/>
        </p:nvSpPr>
        <p:spPr>
          <a:xfrm>
            <a:off x="433110" y="331386"/>
            <a:ext cx="1313180" cy="369332"/>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Method 2</a:t>
            </a:r>
            <a:endParaRPr lang="en-SG" sz="1800" dirty="0">
              <a:solidFill>
                <a:schemeClr val="bg1"/>
              </a:solidFill>
              <a:latin typeface="Montserrat SemiBold" pitchFamily="2"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6783188-F9B2-F98B-E09C-EAA6F5BC0E80}"/>
                  </a:ext>
                </a:extLst>
              </p:cNvPr>
              <p:cNvSpPr txBox="1"/>
              <p:nvPr/>
            </p:nvSpPr>
            <p:spPr>
              <a:xfrm>
                <a:off x="4262465" y="331386"/>
                <a:ext cx="4156645" cy="369332"/>
              </a:xfrm>
              <a:prstGeom prst="rect">
                <a:avLst/>
              </a:prstGeom>
              <a:solidFill>
                <a:srgbClr val="7030A0"/>
              </a:solidFill>
            </p:spPr>
            <p:txBody>
              <a:bodyPr wrap="square" rtlCol="0" anchor="t">
                <a:spAutoFit/>
              </a:bodyPr>
              <a:lstStyle/>
              <a:p>
                <a:r>
                  <a:rPr lang="en-SG" sz="1600" dirty="0">
                    <a:solidFill>
                      <a:schemeClr val="bg1"/>
                    </a:solidFill>
                    <a:latin typeface="Montserrat SemiBold" panose="00000700000000000000" pitchFamily="2" charset="0"/>
                  </a:rPr>
                  <a:t>Given a K, how do we test if </a:t>
                </a:r>
                <a14:m>
                  <m:oMath xmlns:m="http://schemas.openxmlformats.org/officeDocument/2006/math">
                    <m:sSub>
                      <m:sSubPr>
                        <m:ctrlPr>
                          <a:rPr lang="en-US" sz="1800" b="0" i="1" smtClean="0">
                            <a:solidFill>
                              <a:srgbClr val="FFFFFF"/>
                            </a:solidFill>
                            <a:effectLst/>
                            <a:latin typeface="Cambria Math" panose="02040503050406030204" pitchFamily="18" charset="0"/>
                            <a:ea typeface="Arial" panose="020B0604020202020204" pitchFamily="34" charset="0"/>
                            <a:cs typeface="Arial" panose="020B0604020202020204" pitchFamily="34" charset="0"/>
                          </a:rPr>
                        </m:ctrlPr>
                      </m:sSubPr>
                      <m:e>
                        <m:r>
                          <a:rPr lang="en-SG" sz="1800" b="0" i="1">
                            <a:solidFill>
                              <a:srgbClr val="FFFFFF"/>
                            </a:solidFill>
                            <a:effectLst/>
                            <a:latin typeface="Cambria Math" panose="02040503050406030204" pitchFamily="18" charset="0"/>
                            <a:ea typeface="Arial" panose="020B0604020202020204" pitchFamily="34" charset="0"/>
                            <a:cs typeface="Arial" panose="020B0604020202020204" pitchFamily="34" charset="0"/>
                          </a:rPr>
                          <m:t>𝑃</m:t>
                        </m:r>
                      </m:e>
                      <m:sub>
                        <m:r>
                          <a:rPr lang="en-SG" sz="1800" b="0" i="1">
                            <a:solidFill>
                              <a:srgbClr val="FFFFFF"/>
                            </a:solidFill>
                            <a:effectLst/>
                            <a:latin typeface="Cambria Math" panose="02040503050406030204" pitchFamily="18" charset="0"/>
                            <a:ea typeface="Arial" panose="020B0604020202020204" pitchFamily="34" charset="0"/>
                            <a:cs typeface="Arial" panose="020B0604020202020204" pitchFamily="34" charset="0"/>
                          </a:rPr>
                          <m:t>𝑘</m:t>
                        </m:r>
                      </m:sub>
                    </m:sSub>
                  </m:oMath>
                </a14:m>
                <a:r>
                  <a:rPr lang="en-US" sz="1600" dirty="0">
                    <a:solidFill>
                      <a:schemeClr val="bg1"/>
                    </a:solidFill>
                    <a:latin typeface="Montserrat SemiBold" panose="00000700000000000000" pitchFamily="2" charset="0"/>
                  </a:rPr>
                  <a:t> holds?</a:t>
                </a:r>
              </a:p>
            </p:txBody>
          </p:sp>
        </mc:Choice>
        <mc:Fallback xmlns="">
          <p:sp>
            <p:nvSpPr>
              <p:cNvPr id="9" name="TextBox 8">
                <a:extLst>
                  <a:ext uri="{FF2B5EF4-FFF2-40B4-BE49-F238E27FC236}">
                    <a16:creationId xmlns:a16="http://schemas.microsoft.com/office/drawing/2014/main" id="{E6783188-F9B2-F98B-E09C-EAA6F5BC0E80}"/>
                  </a:ext>
                </a:extLst>
              </p:cNvPr>
              <p:cNvSpPr txBox="1">
                <a:spLocks noRot="1" noChangeAspect="1" noMove="1" noResize="1" noEditPoints="1" noAdjustHandles="1" noChangeArrowheads="1" noChangeShapeType="1" noTextEdit="1"/>
              </p:cNvSpPr>
              <p:nvPr/>
            </p:nvSpPr>
            <p:spPr>
              <a:xfrm>
                <a:off x="4262465" y="331386"/>
                <a:ext cx="4156645" cy="369332"/>
              </a:xfrm>
              <a:prstGeom prst="rect">
                <a:avLst/>
              </a:prstGeom>
              <a:blipFill>
                <a:blip r:embed="rId3"/>
                <a:stretch>
                  <a:fillRect l="-733" b="-18033"/>
                </a:stretch>
              </a:blipFill>
            </p:spPr>
            <p:txBody>
              <a:bodyPr/>
              <a:lstStyle/>
              <a:p>
                <a:r>
                  <a:rPr lang="en-SG">
                    <a:noFill/>
                  </a:rPr>
                  <a:t> </a:t>
                </a:r>
              </a:p>
            </p:txBody>
          </p:sp>
        </mc:Fallback>
      </mc:AlternateContent>
      <p:sp>
        <p:nvSpPr>
          <p:cNvPr id="2" name="Oval 1">
            <a:extLst>
              <a:ext uri="{FF2B5EF4-FFF2-40B4-BE49-F238E27FC236}">
                <a16:creationId xmlns:a16="http://schemas.microsoft.com/office/drawing/2014/main" id="{6518616E-6E02-1B23-C5F9-B4B79628D29A}"/>
              </a:ext>
            </a:extLst>
          </p:cNvPr>
          <p:cNvSpPr/>
          <p:nvPr/>
        </p:nvSpPr>
        <p:spPr>
          <a:xfrm>
            <a:off x="3854458" y="2290989"/>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6</a:t>
            </a:r>
          </a:p>
        </p:txBody>
      </p:sp>
      <p:sp>
        <p:nvSpPr>
          <p:cNvPr id="4" name="Oval 3">
            <a:extLst>
              <a:ext uri="{FF2B5EF4-FFF2-40B4-BE49-F238E27FC236}">
                <a16:creationId xmlns:a16="http://schemas.microsoft.com/office/drawing/2014/main" id="{03273C35-8ED0-6C76-F78B-51864C6CCA48}"/>
              </a:ext>
            </a:extLst>
          </p:cNvPr>
          <p:cNvSpPr/>
          <p:nvPr/>
        </p:nvSpPr>
        <p:spPr>
          <a:xfrm>
            <a:off x="433110" y="2290989"/>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6" name="Oval 5">
            <a:extLst>
              <a:ext uri="{FF2B5EF4-FFF2-40B4-BE49-F238E27FC236}">
                <a16:creationId xmlns:a16="http://schemas.microsoft.com/office/drawing/2014/main" id="{3EBEA9AE-38D4-DCCA-A057-3680CF4C3650}"/>
              </a:ext>
            </a:extLst>
          </p:cNvPr>
          <p:cNvSpPr/>
          <p:nvPr/>
        </p:nvSpPr>
        <p:spPr>
          <a:xfrm>
            <a:off x="2143784" y="2287668"/>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4</a:t>
            </a:r>
          </a:p>
        </p:txBody>
      </p:sp>
      <p:sp>
        <p:nvSpPr>
          <p:cNvPr id="7" name="Oval 6">
            <a:extLst>
              <a:ext uri="{FF2B5EF4-FFF2-40B4-BE49-F238E27FC236}">
                <a16:creationId xmlns:a16="http://schemas.microsoft.com/office/drawing/2014/main" id="{C5E84C7C-7191-9959-729C-6AE532E5B197}"/>
              </a:ext>
            </a:extLst>
          </p:cNvPr>
          <p:cNvSpPr/>
          <p:nvPr/>
        </p:nvSpPr>
        <p:spPr>
          <a:xfrm>
            <a:off x="433110" y="3245759"/>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sp>
        <p:nvSpPr>
          <p:cNvPr id="8" name="Oval 7">
            <a:extLst>
              <a:ext uri="{FF2B5EF4-FFF2-40B4-BE49-F238E27FC236}">
                <a16:creationId xmlns:a16="http://schemas.microsoft.com/office/drawing/2014/main" id="{1901C4B7-7F6F-741B-BD0D-D5867AC66D51}"/>
              </a:ext>
            </a:extLst>
          </p:cNvPr>
          <p:cNvSpPr/>
          <p:nvPr/>
        </p:nvSpPr>
        <p:spPr>
          <a:xfrm>
            <a:off x="2143784" y="4203850"/>
            <a:ext cx="464820" cy="464820"/>
          </a:xfrm>
          <a:prstGeom prst="ellipse">
            <a:avLst/>
          </a:prstGeom>
          <a:solidFill>
            <a:srgbClr val="FF922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0</a:t>
            </a:r>
          </a:p>
        </p:txBody>
      </p:sp>
      <p:sp>
        <p:nvSpPr>
          <p:cNvPr id="11" name="Oval 10">
            <a:extLst>
              <a:ext uri="{FF2B5EF4-FFF2-40B4-BE49-F238E27FC236}">
                <a16:creationId xmlns:a16="http://schemas.microsoft.com/office/drawing/2014/main" id="{A89AFF22-E9A4-CA36-C6E9-C45EFEEAD8AF}"/>
              </a:ext>
            </a:extLst>
          </p:cNvPr>
          <p:cNvSpPr/>
          <p:nvPr/>
        </p:nvSpPr>
        <p:spPr>
          <a:xfrm>
            <a:off x="2147543" y="1354024"/>
            <a:ext cx="464820" cy="446637"/>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7</a:t>
            </a:r>
          </a:p>
        </p:txBody>
      </p:sp>
      <p:sp>
        <p:nvSpPr>
          <p:cNvPr id="12" name="Oval 11">
            <a:extLst>
              <a:ext uri="{FF2B5EF4-FFF2-40B4-BE49-F238E27FC236}">
                <a16:creationId xmlns:a16="http://schemas.microsoft.com/office/drawing/2014/main" id="{351A01CD-7D04-5D78-6CA1-077F7FCB1C31}"/>
              </a:ext>
            </a:extLst>
          </p:cNvPr>
          <p:cNvSpPr/>
          <p:nvPr/>
        </p:nvSpPr>
        <p:spPr>
          <a:xfrm>
            <a:off x="3854458" y="3245759"/>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5</a:t>
            </a:r>
          </a:p>
        </p:txBody>
      </p:sp>
      <p:sp>
        <p:nvSpPr>
          <p:cNvPr id="13" name="Oval 12">
            <a:extLst>
              <a:ext uri="{FF2B5EF4-FFF2-40B4-BE49-F238E27FC236}">
                <a16:creationId xmlns:a16="http://schemas.microsoft.com/office/drawing/2014/main" id="{4A974D7A-4AFA-0027-0A42-AE1AF1C5047F}"/>
              </a:ext>
            </a:extLst>
          </p:cNvPr>
          <p:cNvSpPr/>
          <p:nvPr/>
        </p:nvSpPr>
        <p:spPr>
          <a:xfrm>
            <a:off x="2143784" y="3245759"/>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cxnSp>
        <p:nvCxnSpPr>
          <p:cNvPr id="14" name="Straight Arrow Connector 13">
            <a:extLst>
              <a:ext uri="{FF2B5EF4-FFF2-40B4-BE49-F238E27FC236}">
                <a16:creationId xmlns:a16="http://schemas.microsoft.com/office/drawing/2014/main" id="{47C5661C-E50A-F64E-6E86-BEFFA3740215}"/>
              </a:ext>
            </a:extLst>
          </p:cNvPr>
          <p:cNvCxnSpPr>
            <a:cxnSpLocks/>
            <a:stCxn id="4" idx="7"/>
            <a:endCxn id="11" idx="3"/>
          </p:cNvCxnSpPr>
          <p:nvPr/>
        </p:nvCxnSpPr>
        <p:spPr>
          <a:xfrm flipV="1">
            <a:off x="829859" y="1735253"/>
            <a:ext cx="1385755" cy="62380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666B88C-92A7-66A9-53D8-739BD8F8A9BA}"/>
              </a:ext>
            </a:extLst>
          </p:cNvPr>
          <p:cNvCxnSpPr>
            <a:cxnSpLocks/>
            <a:stCxn id="2" idx="1"/>
            <a:endCxn id="11" idx="5"/>
          </p:cNvCxnSpPr>
          <p:nvPr/>
        </p:nvCxnSpPr>
        <p:spPr>
          <a:xfrm flipH="1" flipV="1">
            <a:off x="2544292" y="1735253"/>
            <a:ext cx="1378237" cy="6238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828ECF9-0127-71AA-6438-5895FF2B7251}"/>
              </a:ext>
            </a:extLst>
          </p:cNvPr>
          <p:cNvCxnSpPr>
            <a:cxnSpLocks/>
            <a:stCxn id="6" idx="0"/>
            <a:endCxn id="11" idx="4"/>
          </p:cNvCxnSpPr>
          <p:nvPr/>
        </p:nvCxnSpPr>
        <p:spPr>
          <a:xfrm flipV="1">
            <a:off x="2376194" y="1800661"/>
            <a:ext cx="3759" cy="4870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F2ED630-115D-B790-58F4-64CAC39D463A}"/>
              </a:ext>
            </a:extLst>
          </p:cNvPr>
          <p:cNvCxnSpPr>
            <a:cxnSpLocks/>
            <a:stCxn id="7" idx="7"/>
            <a:endCxn id="6" idx="3"/>
          </p:cNvCxnSpPr>
          <p:nvPr/>
        </p:nvCxnSpPr>
        <p:spPr>
          <a:xfrm flipV="1">
            <a:off x="829859" y="2684417"/>
            <a:ext cx="1381996" cy="62941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D4A2B02-FF08-7CA4-F260-CE54D891CE95}"/>
              </a:ext>
            </a:extLst>
          </p:cNvPr>
          <p:cNvCxnSpPr>
            <a:cxnSpLocks/>
            <a:stCxn id="7" idx="0"/>
            <a:endCxn id="4" idx="4"/>
          </p:cNvCxnSpPr>
          <p:nvPr/>
        </p:nvCxnSpPr>
        <p:spPr>
          <a:xfrm flipV="1">
            <a:off x="665520" y="2755809"/>
            <a:ext cx="0" cy="48995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720710-CCC6-B19A-B03A-C3CC0DAED734}"/>
              </a:ext>
            </a:extLst>
          </p:cNvPr>
          <p:cNvCxnSpPr>
            <a:cxnSpLocks/>
            <a:stCxn id="8" idx="1"/>
            <a:endCxn id="7" idx="5"/>
          </p:cNvCxnSpPr>
          <p:nvPr/>
        </p:nvCxnSpPr>
        <p:spPr>
          <a:xfrm flipH="1" flipV="1">
            <a:off x="829859" y="3642508"/>
            <a:ext cx="1381996" cy="6294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8CD525B-2B3A-6644-BDEB-8275A6F8A96B}"/>
              </a:ext>
            </a:extLst>
          </p:cNvPr>
          <p:cNvCxnSpPr>
            <a:cxnSpLocks/>
            <a:stCxn id="8" idx="0"/>
            <a:endCxn id="13" idx="4"/>
          </p:cNvCxnSpPr>
          <p:nvPr/>
        </p:nvCxnSpPr>
        <p:spPr>
          <a:xfrm flipV="1">
            <a:off x="2376194" y="3710579"/>
            <a:ext cx="0" cy="4932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4872ACC-456D-7175-04EE-16C15DA450C4}"/>
              </a:ext>
            </a:extLst>
          </p:cNvPr>
          <p:cNvCxnSpPr>
            <a:cxnSpLocks/>
            <a:stCxn id="8" idx="7"/>
            <a:endCxn id="12" idx="3"/>
          </p:cNvCxnSpPr>
          <p:nvPr/>
        </p:nvCxnSpPr>
        <p:spPr>
          <a:xfrm flipV="1">
            <a:off x="2540533" y="3642508"/>
            <a:ext cx="1381996" cy="6294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9783EB6-449F-23B8-7B8A-950783B07D13}"/>
              </a:ext>
            </a:extLst>
          </p:cNvPr>
          <p:cNvCxnSpPr>
            <a:cxnSpLocks/>
            <a:stCxn id="12" idx="0"/>
            <a:endCxn id="2" idx="4"/>
          </p:cNvCxnSpPr>
          <p:nvPr/>
        </p:nvCxnSpPr>
        <p:spPr>
          <a:xfrm flipV="1">
            <a:off x="4086868" y="2755809"/>
            <a:ext cx="0" cy="48995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1594D01-269D-DD58-07C9-74D34C39050F}"/>
              </a:ext>
            </a:extLst>
          </p:cNvPr>
          <p:cNvCxnSpPr>
            <a:cxnSpLocks/>
            <a:stCxn id="13" idx="0"/>
            <a:endCxn id="6" idx="4"/>
          </p:cNvCxnSpPr>
          <p:nvPr/>
        </p:nvCxnSpPr>
        <p:spPr>
          <a:xfrm flipV="1">
            <a:off x="2376194" y="2752488"/>
            <a:ext cx="0" cy="4932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F81E313-4ED2-ED2C-8FBD-DA9747956CC9}"/>
              </a:ext>
            </a:extLst>
          </p:cNvPr>
          <p:cNvSpPr txBox="1"/>
          <p:nvPr/>
        </p:nvSpPr>
        <p:spPr>
          <a:xfrm rot="20185140">
            <a:off x="1298221" y="1880792"/>
            <a:ext cx="407570" cy="338554"/>
          </a:xfrm>
          <a:prstGeom prst="rect">
            <a:avLst/>
          </a:prstGeom>
          <a:solidFill>
            <a:srgbClr val="C00000"/>
          </a:solidFill>
          <a:ln>
            <a:solidFill>
              <a:srgbClr val="C00000"/>
            </a:solidFill>
          </a:ln>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26" name="TextBox 25">
            <a:extLst>
              <a:ext uri="{FF2B5EF4-FFF2-40B4-BE49-F238E27FC236}">
                <a16:creationId xmlns:a16="http://schemas.microsoft.com/office/drawing/2014/main" id="{7705D465-C368-1833-309C-6595A6426FB8}"/>
              </a:ext>
            </a:extLst>
          </p:cNvPr>
          <p:cNvSpPr txBox="1"/>
          <p:nvPr/>
        </p:nvSpPr>
        <p:spPr>
          <a:xfrm>
            <a:off x="461735" y="2896266"/>
            <a:ext cx="407570" cy="338554"/>
          </a:xfrm>
          <a:prstGeom prst="rect">
            <a:avLst/>
          </a:prstGeom>
          <a:solidFill>
            <a:srgbClr val="C00000"/>
          </a:solidFill>
          <a:ln>
            <a:solidFill>
              <a:srgbClr val="C00000"/>
            </a:solidFill>
          </a:ln>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27" name="TextBox 26">
            <a:extLst>
              <a:ext uri="{FF2B5EF4-FFF2-40B4-BE49-F238E27FC236}">
                <a16:creationId xmlns:a16="http://schemas.microsoft.com/office/drawing/2014/main" id="{0CEE8A71-B14B-6252-0E8F-5929445268B5}"/>
              </a:ext>
            </a:extLst>
          </p:cNvPr>
          <p:cNvSpPr txBox="1"/>
          <p:nvPr/>
        </p:nvSpPr>
        <p:spPr>
          <a:xfrm>
            <a:off x="2172408" y="2895341"/>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28" name="TextBox 27">
            <a:extLst>
              <a:ext uri="{FF2B5EF4-FFF2-40B4-BE49-F238E27FC236}">
                <a16:creationId xmlns:a16="http://schemas.microsoft.com/office/drawing/2014/main" id="{8F27A92F-0E8B-7608-6046-51DA9464BAB8}"/>
              </a:ext>
            </a:extLst>
          </p:cNvPr>
          <p:cNvSpPr txBox="1"/>
          <p:nvPr/>
        </p:nvSpPr>
        <p:spPr>
          <a:xfrm>
            <a:off x="2172408" y="3853432"/>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29" name="TextBox 28">
            <a:extLst>
              <a:ext uri="{FF2B5EF4-FFF2-40B4-BE49-F238E27FC236}">
                <a16:creationId xmlns:a16="http://schemas.microsoft.com/office/drawing/2014/main" id="{BB5ED544-517F-33B6-0633-57563E93950F}"/>
              </a:ext>
            </a:extLst>
          </p:cNvPr>
          <p:cNvSpPr txBox="1"/>
          <p:nvPr/>
        </p:nvSpPr>
        <p:spPr>
          <a:xfrm>
            <a:off x="2172408" y="194359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0" name="TextBox 29">
            <a:extLst>
              <a:ext uri="{FF2B5EF4-FFF2-40B4-BE49-F238E27FC236}">
                <a16:creationId xmlns:a16="http://schemas.microsoft.com/office/drawing/2014/main" id="{9F2C5F6E-4A0C-7080-DE15-086A9F82CC03}"/>
              </a:ext>
            </a:extLst>
          </p:cNvPr>
          <p:cNvSpPr txBox="1"/>
          <p:nvPr/>
        </p:nvSpPr>
        <p:spPr>
          <a:xfrm rot="20185140">
            <a:off x="1317388" y="2829847"/>
            <a:ext cx="407570" cy="338554"/>
          </a:xfrm>
          <a:prstGeom prst="rect">
            <a:avLst/>
          </a:prstGeom>
          <a:solidFill>
            <a:srgbClr val="C00000"/>
          </a:solidFill>
          <a:ln>
            <a:solidFill>
              <a:srgbClr val="C00000"/>
            </a:solidFill>
          </a:ln>
        </p:spPr>
        <p:txBody>
          <a:bodyPr wrap="square" rtlCol="0">
            <a:spAutoFit/>
          </a:bodyPr>
          <a:lstStyle/>
          <a:p>
            <a:pPr algn="ctr"/>
            <a:r>
              <a:rPr lang="en-SG" sz="1600" dirty="0">
                <a:solidFill>
                  <a:schemeClr val="bg1"/>
                </a:solidFill>
                <a:latin typeface="Montserrat SemiBold" panose="00000700000000000000" pitchFamily="2" charset="0"/>
              </a:rPr>
              <a:t>7</a:t>
            </a:r>
          </a:p>
        </p:txBody>
      </p:sp>
      <p:sp>
        <p:nvSpPr>
          <p:cNvPr id="31" name="TextBox 30">
            <a:extLst>
              <a:ext uri="{FF2B5EF4-FFF2-40B4-BE49-F238E27FC236}">
                <a16:creationId xmlns:a16="http://schemas.microsoft.com/office/drawing/2014/main" id="{58D2A5AA-DA5C-E686-295E-1723B65C492A}"/>
              </a:ext>
            </a:extLst>
          </p:cNvPr>
          <p:cNvSpPr txBox="1"/>
          <p:nvPr/>
        </p:nvSpPr>
        <p:spPr>
          <a:xfrm rot="1457547">
            <a:off x="1318282" y="378793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sp>
        <p:nvSpPr>
          <p:cNvPr id="32" name="TextBox 31">
            <a:extLst>
              <a:ext uri="{FF2B5EF4-FFF2-40B4-BE49-F238E27FC236}">
                <a16:creationId xmlns:a16="http://schemas.microsoft.com/office/drawing/2014/main" id="{B6112F57-7664-17DC-CE48-840DA27F09C5}"/>
              </a:ext>
            </a:extLst>
          </p:cNvPr>
          <p:cNvSpPr txBox="1"/>
          <p:nvPr/>
        </p:nvSpPr>
        <p:spPr>
          <a:xfrm rot="1457547">
            <a:off x="3042059" y="1880791"/>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3" name="TextBox 32">
            <a:extLst>
              <a:ext uri="{FF2B5EF4-FFF2-40B4-BE49-F238E27FC236}">
                <a16:creationId xmlns:a16="http://schemas.microsoft.com/office/drawing/2014/main" id="{E4978F7B-9872-B47B-8418-37A7A2363380}"/>
              </a:ext>
            </a:extLst>
          </p:cNvPr>
          <p:cNvSpPr txBox="1"/>
          <p:nvPr/>
        </p:nvSpPr>
        <p:spPr>
          <a:xfrm rot="20185140">
            <a:off x="3025640" y="3791491"/>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4" name="TextBox 33">
            <a:extLst>
              <a:ext uri="{FF2B5EF4-FFF2-40B4-BE49-F238E27FC236}">
                <a16:creationId xmlns:a16="http://schemas.microsoft.com/office/drawing/2014/main" id="{4F8704D5-B2B6-653D-3564-6B16F1FC7DD3}"/>
              </a:ext>
            </a:extLst>
          </p:cNvPr>
          <p:cNvSpPr txBox="1"/>
          <p:nvPr/>
        </p:nvSpPr>
        <p:spPr>
          <a:xfrm>
            <a:off x="3883083" y="2895341"/>
            <a:ext cx="407570" cy="338554"/>
          </a:xfrm>
          <a:prstGeom prst="rect">
            <a:avLst/>
          </a:prstGeom>
          <a:solidFill>
            <a:srgbClr val="C00000"/>
          </a:solidFill>
          <a:ln>
            <a:solidFill>
              <a:srgbClr val="C00000"/>
            </a:solidFill>
          </a:ln>
        </p:spPr>
        <p:txBody>
          <a:bodyPr wrap="square" rtlCol="0">
            <a:spAutoFit/>
          </a:bodyPr>
          <a:lstStyle/>
          <a:p>
            <a:pPr algn="ctr"/>
            <a:r>
              <a:rPr lang="en-SG" sz="1600" dirty="0">
                <a:solidFill>
                  <a:schemeClr val="bg1"/>
                </a:solidFill>
                <a:latin typeface="Montserrat SemiBold" panose="00000700000000000000" pitchFamily="2" charset="0"/>
              </a:rPr>
              <a:t>10</a:t>
            </a:r>
          </a:p>
        </p:txBody>
      </p:sp>
      <p:sp>
        <p:nvSpPr>
          <p:cNvPr id="35" name="TextBox 34">
            <a:extLst>
              <a:ext uri="{FF2B5EF4-FFF2-40B4-BE49-F238E27FC236}">
                <a16:creationId xmlns:a16="http://schemas.microsoft.com/office/drawing/2014/main" id="{535B7A5C-C19C-EA79-24C4-8185383C7BE4}"/>
              </a:ext>
            </a:extLst>
          </p:cNvPr>
          <p:cNvSpPr txBox="1"/>
          <p:nvPr/>
        </p:nvSpPr>
        <p:spPr>
          <a:xfrm>
            <a:off x="433110" y="796206"/>
            <a:ext cx="4447051" cy="369332"/>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Consider all edges with weight &gt;= K</a:t>
            </a:r>
            <a:endParaRPr lang="en-SG" sz="1800" dirty="0">
              <a:solidFill>
                <a:schemeClr val="bg1"/>
              </a:solidFill>
              <a:latin typeface="Montserrat SemiBold" pitchFamily="2" charset="0"/>
            </a:endParaRPr>
          </a:p>
        </p:txBody>
      </p:sp>
      <p:sp>
        <p:nvSpPr>
          <p:cNvPr id="36" name="Oval 35">
            <a:extLst>
              <a:ext uri="{FF2B5EF4-FFF2-40B4-BE49-F238E27FC236}">
                <a16:creationId xmlns:a16="http://schemas.microsoft.com/office/drawing/2014/main" id="{6DB26C91-D5A4-45AD-DBB4-6242F49FEF01}"/>
              </a:ext>
            </a:extLst>
          </p:cNvPr>
          <p:cNvSpPr/>
          <p:nvPr/>
        </p:nvSpPr>
        <p:spPr>
          <a:xfrm>
            <a:off x="8098747" y="2285542"/>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6</a:t>
            </a:r>
          </a:p>
        </p:txBody>
      </p:sp>
      <p:sp>
        <p:nvSpPr>
          <p:cNvPr id="37" name="Oval 36">
            <a:extLst>
              <a:ext uri="{FF2B5EF4-FFF2-40B4-BE49-F238E27FC236}">
                <a16:creationId xmlns:a16="http://schemas.microsoft.com/office/drawing/2014/main" id="{28D6E685-6068-B3EC-845A-6B964950D55F}"/>
              </a:ext>
            </a:extLst>
          </p:cNvPr>
          <p:cNvSpPr/>
          <p:nvPr/>
        </p:nvSpPr>
        <p:spPr>
          <a:xfrm>
            <a:off x="4677399" y="2285542"/>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38" name="Oval 37">
            <a:extLst>
              <a:ext uri="{FF2B5EF4-FFF2-40B4-BE49-F238E27FC236}">
                <a16:creationId xmlns:a16="http://schemas.microsoft.com/office/drawing/2014/main" id="{465DAB32-3218-DD74-B230-C956EA955C2B}"/>
              </a:ext>
            </a:extLst>
          </p:cNvPr>
          <p:cNvSpPr/>
          <p:nvPr/>
        </p:nvSpPr>
        <p:spPr>
          <a:xfrm>
            <a:off x="6388073" y="2282221"/>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4</a:t>
            </a:r>
          </a:p>
        </p:txBody>
      </p:sp>
      <p:sp>
        <p:nvSpPr>
          <p:cNvPr id="39" name="Oval 38">
            <a:extLst>
              <a:ext uri="{FF2B5EF4-FFF2-40B4-BE49-F238E27FC236}">
                <a16:creationId xmlns:a16="http://schemas.microsoft.com/office/drawing/2014/main" id="{3839F3AB-E676-7967-6506-A416CDD05130}"/>
              </a:ext>
            </a:extLst>
          </p:cNvPr>
          <p:cNvSpPr/>
          <p:nvPr/>
        </p:nvSpPr>
        <p:spPr>
          <a:xfrm>
            <a:off x="4677399" y="3240312"/>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sp>
        <p:nvSpPr>
          <p:cNvPr id="40" name="Oval 39">
            <a:extLst>
              <a:ext uri="{FF2B5EF4-FFF2-40B4-BE49-F238E27FC236}">
                <a16:creationId xmlns:a16="http://schemas.microsoft.com/office/drawing/2014/main" id="{FCC8A5AD-2020-42DC-6111-C16D15A5E802}"/>
              </a:ext>
            </a:extLst>
          </p:cNvPr>
          <p:cNvSpPr/>
          <p:nvPr/>
        </p:nvSpPr>
        <p:spPr>
          <a:xfrm>
            <a:off x="6388073" y="4198403"/>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0</a:t>
            </a:r>
          </a:p>
        </p:txBody>
      </p:sp>
      <p:sp>
        <p:nvSpPr>
          <p:cNvPr id="41" name="Oval 40">
            <a:extLst>
              <a:ext uri="{FF2B5EF4-FFF2-40B4-BE49-F238E27FC236}">
                <a16:creationId xmlns:a16="http://schemas.microsoft.com/office/drawing/2014/main" id="{DBCBD8B5-4AB8-728D-A743-F6200F4A8238}"/>
              </a:ext>
            </a:extLst>
          </p:cNvPr>
          <p:cNvSpPr/>
          <p:nvPr/>
        </p:nvSpPr>
        <p:spPr>
          <a:xfrm>
            <a:off x="6391832" y="1348577"/>
            <a:ext cx="464820" cy="446637"/>
          </a:xfrm>
          <a:prstGeom prst="ellipse">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7</a:t>
            </a:r>
          </a:p>
        </p:txBody>
      </p:sp>
      <p:sp>
        <p:nvSpPr>
          <p:cNvPr id="42" name="Oval 41">
            <a:extLst>
              <a:ext uri="{FF2B5EF4-FFF2-40B4-BE49-F238E27FC236}">
                <a16:creationId xmlns:a16="http://schemas.microsoft.com/office/drawing/2014/main" id="{17B9CCED-1FB0-13E2-9DA7-36D3EBFE9E40}"/>
              </a:ext>
            </a:extLst>
          </p:cNvPr>
          <p:cNvSpPr/>
          <p:nvPr/>
        </p:nvSpPr>
        <p:spPr>
          <a:xfrm>
            <a:off x="8098747" y="3240312"/>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5</a:t>
            </a:r>
          </a:p>
        </p:txBody>
      </p:sp>
      <p:sp>
        <p:nvSpPr>
          <p:cNvPr id="43" name="Oval 42">
            <a:extLst>
              <a:ext uri="{FF2B5EF4-FFF2-40B4-BE49-F238E27FC236}">
                <a16:creationId xmlns:a16="http://schemas.microsoft.com/office/drawing/2014/main" id="{9E288878-94A8-4A90-2E48-D234AEC7B9FF}"/>
              </a:ext>
            </a:extLst>
          </p:cNvPr>
          <p:cNvSpPr/>
          <p:nvPr/>
        </p:nvSpPr>
        <p:spPr>
          <a:xfrm>
            <a:off x="6388073" y="3240312"/>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cxnSp>
        <p:nvCxnSpPr>
          <p:cNvPr id="44" name="Straight Arrow Connector 43">
            <a:extLst>
              <a:ext uri="{FF2B5EF4-FFF2-40B4-BE49-F238E27FC236}">
                <a16:creationId xmlns:a16="http://schemas.microsoft.com/office/drawing/2014/main" id="{5D1EF5D9-BFCF-1786-4027-BF0EB673EE33}"/>
              </a:ext>
            </a:extLst>
          </p:cNvPr>
          <p:cNvCxnSpPr>
            <a:cxnSpLocks/>
            <a:stCxn id="37" idx="7"/>
            <a:endCxn id="41" idx="3"/>
          </p:cNvCxnSpPr>
          <p:nvPr/>
        </p:nvCxnSpPr>
        <p:spPr>
          <a:xfrm flipV="1">
            <a:off x="5074148" y="1729806"/>
            <a:ext cx="1385755" cy="6238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39A1F62-C362-FE70-7849-8A156E75571A}"/>
              </a:ext>
            </a:extLst>
          </p:cNvPr>
          <p:cNvCxnSpPr>
            <a:cxnSpLocks/>
            <a:stCxn id="36" idx="1"/>
            <a:endCxn id="41" idx="5"/>
          </p:cNvCxnSpPr>
          <p:nvPr/>
        </p:nvCxnSpPr>
        <p:spPr>
          <a:xfrm flipH="1" flipV="1">
            <a:off x="6788581" y="1729806"/>
            <a:ext cx="1378237" cy="6238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74A049C-C6CC-C567-24AF-A5CD366A3E79}"/>
              </a:ext>
            </a:extLst>
          </p:cNvPr>
          <p:cNvCxnSpPr>
            <a:cxnSpLocks/>
            <a:stCxn id="38" idx="0"/>
            <a:endCxn id="41" idx="4"/>
          </p:cNvCxnSpPr>
          <p:nvPr/>
        </p:nvCxnSpPr>
        <p:spPr>
          <a:xfrm flipV="1">
            <a:off x="6620483" y="1795214"/>
            <a:ext cx="3759" cy="4870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81C0AE4-14FC-3699-7DF5-5E5FB29C9917}"/>
              </a:ext>
            </a:extLst>
          </p:cNvPr>
          <p:cNvCxnSpPr>
            <a:cxnSpLocks/>
            <a:stCxn id="39" idx="7"/>
            <a:endCxn id="38" idx="3"/>
          </p:cNvCxnSpPr>
          <p:nvPr/>
        </p:nvCxnSpPr>
        <p:spPr>
          <a:xfrm flipV="1">
            <a:off x="5074148" y="2678970"/>
            <a:ext cx="1381996" cy="6294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5D1EE16-3884-3720-498C-271F90D9690F}"/>
              </a:ext>
            </a:extLst>
          </p:cNvPr>
          <p:cNvCxnSpPr>
            <a:cxnSpLocks/>
            <a:stCxn id="39" idx="0"/>
            <a:endCxn id="37" idx="4"/>
          </p:cNvCxnSpPr>
          <p:nvPr/>
        </p:nvCxnSpPr>
        <p:spPr>
          <a:xfrm flipV="1">
            <a:off x="4909809" y="2750362"/>
            <a:ext cx="0" cy="4899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ADC6949-A263-5D5C-9DAF-78A4968968C7}"/>
              </a:ext>
            </a:extLst>
          </p:cNvPr>
          <p:cNvCxnSpPr>
            <a:cxnSpLocks/>
            <a:stCxn id="40" idx="1"/>
            <a:endCxn id="39" idx="5"/>
          </p:cNvCxnSpPr>
          <p:nvPr/>
        </p:nvCxnSpPr>
        <p:spPr>
          <a:xfrm flipH="1" flipV="1">
            <a:off x="5074148" y="3637061"/>
            <a:ext cx="1381996" cy="6294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7CBD527-5430-5CD1-0836-2675C17479C9}"/>
              </a:ext>
            </a:extLst>
          </p:cNvPr>
          <p:cNvCxnSpPr>
            <a:cxnSpLocks/>
            <a:stCxn id="40" idx="0"/>
            <a:endCxn id="43" idx="4"/>
          </p:cNvCxnSpPr>
          <p:nvPr/>
        </p:nvCxnSpPr>
        <p:spPr>
          <a:xfrm flipV="1">
            <a:off x="6620483" y="3705132"/>
            <a:ext cx="0" cy="4932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E5349B4-3113-26F2-A45C-4F4F91741B3F}"/>
              </a:ext>
            </a:extLst>
          </p:cNvPr>
          <p:cNvCxnSpPr>
            <a:cxnSpLocks/>
            <a:stCxn id="40" idx="7"/>
            <a:endCxn id="42" idx="3"/>
          </p:cNvCxnSpPr>
          <p:nvPr/>
        </p:nvCxnSpPr>
        <p:spPr>
          <a:xfrm flipV="1">
            <a:off x="6784822" y="3637061"/>
            <a:ext cx="1381996" cy="6294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07521-676E-7559-66F2-63796BCA9556}"/>
              </a:ext>
            </a:extLst>
          </p:cNvPr>
          <p:cNvCxnSpPr>
            <a:cxnSpLocks/>
            <a:stCxn id="42" idx="0"/>
            <a:endCxn id="36" idx="4"/>
          </p:cNvCxnSpPr>
          <p:nvPr/>
        </p:nvCxnSpPr>
        <p:spPr>
          <a:xfrm flipV="1">
            <a:off x="8331157" y="2750362"/>
            <a:ext cx="0" cy="4899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2B8618D-DCA4-B261-1225-1576F4CA36D8}"/>
              </a:ext>
            </a:extLst>
          </p:cNvPr>
          <p:cNvCxnSpPr>
            <a:cxnSpLocks/>
            <a:stCxn id="43" idx="0"/>
            <a:endCxn id="38" idx="4"/>
          </p:cNvCxnSpPr>
          <p:nvPr/>
        </p:nvCxnSpPr>
        <p:spPr>
          <a:xfrm flipV="1">
            <a:off x="6620483" y="2747041"/>
            <a:ext cx="0" cy="4932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3DA3215A-A764-7FEA-8BE0-D59B367E609E}"/>
              </a:ext>
            </a:extLst>
          </p:cNvPr>
          <p:cNvSpPr txBox="1"/>
          <p:nvPr/>
        </p:nvSpPr>
        <p:spPr>
          <a:xfrm rot="20185140">
            <a:off x="5542510" y="1875345"/>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55" name="TextBox 54">
            <a:extLst>
              <a:ext uri="{FF2B5EF4-FFF2-40B4-BE49-F238E27FC236}">
                <a16:creationId xmlns:a16="http://schemas.microsoft.com/office/drawing/2014/main" id="{ABABFD73-E9AD-A963-4688-5A14701BC138}"/>
              </a:ext>
            </a:extLst>
          </p:cNvPr>
          <p:cNvSpPr txBox="1"/>
          <p:nvPr/>
        </p:nvSpPr>
        <p:spPr>
          <a:xfrm>
            <a:off x="4706024" y="289081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56" name="TextBox 55">
            <a:extLst>
              <a:ext uri="{FF2B5EF4-FFF2-40B4-BE49-F238E27FC236}">
                <a16:creationId xmlns:a16="http://schemas.microsoft.com/office/drawing/2014/main" id="{DF4E6913-6BF4-3779-6636-4336ADC40BB7}"/>
              </a:ext>
            </a:extLst>
          </p:cNvPr>
          <p:cNvSpPr txBox="1"/>
          <p:nvPr/>
        </p:nvSpPr>
        <p:spPr>
          <a:xfrm>
            <a:off x="6416697" y="288989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57" name="TextBox 56">
            <a:extLst>
              <a:ext uri="{FF2B5EF4-FFF2-40B4-BE49-F238E27FC236}">
                <a16:creationId xmlns:a16="http://schemas.microsoft.com/office/drawing/2014/main" id="{8159F787-3B11-333E-6418-09ADD74A86A0}"/>
              </a:ext>
            </a:extLst>
          </p:cNvPr>
          <p:cNvSpPr txBox="1"/>
          <p:nvPr/>
        </p:nvSpPr>
        <p:spPr>
          <a:xfrm>
            <a:off x="6416697" y="3847985"/>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58" name="TextBox 57">
            <a:extLst>
              <a:ext uri="{FF2B5EF4-FFF2-40B4-BE49-F238E27FC236}">
                <a16:creationId xmlns:a16="http://schemas.microsoft.com/office/drawing/2014/main" id="{982B73F4-F68A-7E5B-2487-E9F0E406DEEC}"/>
              </a:ext>
            </a:extLst>
          </p:cNvPr>
          <p:cNvSpPr txBox="1"/>
          <p:nvPr/>
        </p:nvSpPr>
        <p:spPr>
          <a:xfrm>
            <a:off x="6416697" y="193814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59" name="TextBox 58">
            <a:extLst>
              <a:ext uri="{FF2B5EF4-FFF2-40B4-BE49-F238E27FC236}">
                <a16:creationId xmlns:a16="http://schemas.microsoft.com/office/drawing/2014/main" id="{4E2A4565-0AC9-A64C-66F8-6B29BD358139}"/>
              </a:ext>
            </a:extLst>
          </p:cNvPr>
          <p:cNvSpPr txBox="1"/>
          <p:nvPr/>
        </p:nvSpPr>
        <p:spPr>
          <a:xfrm rot="20185140">
            <a:off x="5561677" y="2824400"/>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7</a:t>
            </a:r>
          </a:p>
        </p:txBody>
      </p:sp>
      <p:sp>
        <p:nvSpPr>
          <p:cNvPr id="60" name="TextBox 59">
            <a:extLst>
              <a:ext uri="{FF2B5EF4-FFF2-40B4-BE49-F238E27FC236}">
                <a16:creationId xmlns:a16="http://schemas.microsoft.com/office/drawing/2014/main" id="{DC5F2686-E377-D098-2934-4A07D75CA097}"/>
              </a:ext>
            </a:extLst>
          </p:cNvPr>
          <p:cNvSpPr txBox="1"/>
          <p:nvPr/>
        </p:nvSpPr>
        <p:spPr>
          <a:xfrm rot="1457547">
            <a:off x="5562571" y="3782490"/>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sp>
        <p:nvSpPr>
          <p:cNvPr id="61" name="TextBox 60">
            <a:extLst>
              <a:ext uri="{FF2B5EF4-FFF2-40B4-BE49-F238E27FC236}">
                <a16:creationId xmlns:a16="http://schemas.microsoft.com/office/drawing/2014/main" id="{99478B2F-963A-567A-A613-CBEC2189BC1E}"/>
              </a:ext>
            </a:extLst>
          </p:cNvPr>
          <p:cNvSpPr txBox="1"/>
          <p:nvPr/>
        </p:nvSpPr>
        <p:spPr>
          <a:xfrm rot="1457547">
            <a:off x="7286348" y="187534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62" name="TextBox 61">
            <a:extLst>
              <a:ext uri="{FF2B5EF4-FFF2-40B4-BE49-F238E27FC236}">
                <a16:creationId xmlns:a16="http://schemas.microsoft.com/office/drawing/2014/main" id="{F06C5063-C66B-764A-EB1E-79C514127C69}"/>
              </a:ext>
            </a:extLst>
          </p:cNvPr>
          <p:cNvSpPr txBox="1"/>
          <p:nvPr/>
        </p:nvSpPr>
        <p:spPr>
          <a:xfrm rot="20185140">
            <a:off x="7269929" y="378604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63" name="TextBox 62">
            <a:extLst>
              <a:ext uri="{FF2B5EF4-FFF2-40B4-BE49-F238E27FC236}">
                <a16:creationId xmlns:a16="http://schemas.microsoft.com/office/drawing/2014/main" id="{289AB7A6-C765-73D3-710B-A06D6CA03649}"/>
              </a:ext>
            </a:extLst>
          </p:cNvPr>
          <p:cNvSpPr txBox="1"/>
          <p:nvPr/>
        </p:nvSpPr>
        <p:spPr>
          <a:xfrm>
            <a:off x="8127372" y="288989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10</a:t>
            </a:r>
          </a:p>
        </p:txBody>
      </p:sp>
    </p:spTree>
    <p:extLst>
      <p:ext uri="{BB962C8B-B14F-4D97-AF65-F5344CB8AC3E}">
        <p14:creationId xmlns:p14="http://schemas.microsoft.com/office/powerpoint/2010/main" val="27923895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57</a:t>
            </a:fld>
            <a:endParaRPr/>
          </a:p>
        </p:txBody>
      </p:sp>
      <p:sp>
        <p:nvSpPr>
          <p:cNvPr id="15" name="TextBox 14">
            <a:extLst>
              <a:ext uri="{FF2B5EF4-FFF2-40B4-BE49-F238E27FC236}">
                <a16:creationId xmlns:a16="http://schemas.microsoft.com/office/drawing/2014/main" id="{904919EC-9B87-4BB2-5C13-9021052ED744}"/>
              </a:ext>
            </a:extLst>
          </p:cNvPr>
          <p:cNvSpPr txBox="1"/>
          <p:nvPr/>
        </p:nvSpPr>
        <p:spPr>
          <a:xfrm>
            <a:off x="433110" y="331386"/>
            <a:ext cx="1313180" cy="369332"/>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Method 2</a:t>
            </a:r>
            <a:endParaRPr lang="en-SG" sz="1800" dirty="0">
              <a:solidFill>
                <a:schemeClr val="bg1"/>
              </a:solidFill>
              <a:latin typeface="Montserrat SemiBold" pitchFamily="2"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6783188-F9B2-F98B-E09C-EAA6F5BC0E80}"/>
                  </a:ext>
                </a:extLst>
              </p:cNvPr>
              <p:cNvSpPr txBox="1"/>
              <p:nvPr/>
            </p:nvSpPr>
            <p:spPr>
              <a:xfrm>
                <a:off x="4262465" y="331386"/>
                <a:ext cx="4156645" cy="369332"/>
              </a:xfrm>
              <a:prstGeom prst="rect">
                <a:avLst/>
              </a:prstGeom>
              <a:solidFill>
                <a:srgbClr val="7030A0"/>
              </a:solidFill>
            </p:spPr>
            <p:txBody>
              <a:bodyPr wrap="square" rtlCol="0" anchor="t">
                <a:spAutoFit/>
              </a:bodyPr>
              <a:lstStyle/>
              <a:p>
                <a:r>
                  <a:rPr lang="en-SG" sz="1600" dirty="0">
                    <a:solidFill>
                      <a:schemeClr val="bg1"/>
                    </a:solidFill>
                    <a:latin typeface="Montserrat SemiBold" panose="00000700000000000000" pitchFamily="2" charset="0"/>
                  </a:rPr>
                  <a:t>Given a K, how do we test if </a:t>
                </a:r>
                <a14:m>
                  <m:oMath xmlns:m="http://schemas.openxmlformats.org/officeDocument/2006/math">
                    <m:sSub>
                      <m:sSubPr>
                        <m:ctrlPr>
                          <a:rPr lang="en-US" sz="1800" b="0" i="1" smtClean="0">
                            <a:solidFill>
                              <a:srgbClr val="FFFFFF"/>
                            </a:solidFill>
                            <a:effectLst/>
                            <a:latin typeface="Cambria Math" panose="02040503050406030204" pitchFamily="18" charset="0"/>
                            <a:ea typeface="Arial" panose="020B0604020202020204" pitchFamily="34" charset="0"/>
                            <a:cs typeface="Arial" panose="020B0604020202020204" pitchFamily="34" charset="0"/>
                          </a:rPr>
                        </m:ctrlPr>
                      </m:sSubPr>
                      <m:e>
                        <m:r>
                          <a:rPr lang="en-SG" sz="1800" b="0" i="1">
                            <a:solidFill>
                              <a:srgbClr val="FFFFFF"/>
                            </a:solidFill>
                            <a:effectLst/>
                            <a:latin typeface="Cambria Math" panose="02040503050406030204" pitchFamily="18" charset="0"/>
                            <a:ea typeface="Arial" panose="020B0604020202020204" pitchFamily="34" charset="0"/>
                            <a:cs typeface="Arial" panose="020B0604020202020204" pitchFamily="34" charset="0"/>
                          </a:rPr>
                          <m:t>𝑃</m:t>
                        </m:r>
                      </m:e>
                      <m:sub>
                        <m:r>
                          <a:rPr lang="en-SG" sz="1800" b="0" i="1">
                            <a:solidFill>
                              <a:srgbClr val="FFFFFF"/>
                            </a:solidFill>
                            <a:effectLst/>
                            <a:latin typeface="Cambria Math" panose="02040503050406030204" pitchFamily="18" charset="0"/>
                            <a:ea typeface="Arial" panose="020B0604020202020204" pitchFamily="34" charset="0"/>
                            <a:cs typeface="Arial" panose="020B0604020202020204" pitchFamily="34" charset="0"/>
                          </a:rPr>
                          <m:t>𝑘</m:t>
                        </m:r>
                      </m:sub>
                    </m:sSub>
                  </m:oMath>
                </a14:m>
                <a:r>
                  <a:rPr lang="en-US" sz="1600" dirty="0">
                    <a:solidFill>
                      <a:schemeClr val="bg1"/>
                    </a:solidFill>
                    <a:latin typeface="Montserrat SemiBold" panose="00000700000000000000" pitchFamily="2" charset="0"/>
                  </a:rPr>
                  <a:t> holds?</a:t>
                </a:r>
              </a:p>
            </p:txBody>
          </p:sp>
        </mc:Choice>
        <mc:Fallback xmlns="">
          <p:sp>
            <p:nvSpPr>
              <p:cNvPr id="9" name="TextBox 8">
                <a:extLst>
                  <a:ext uri="{FF2B5EF4-FFF2-40B4-BE49-F238E27FC236}">
                    <a16:creationId xmlns:a16="http://schemas.microsoft.com/office/drawing/2014/main" id="{E6783188-F9B2-F98B-E09C-EAA6F5BC0E80}"/>
                  </a:ext>
                </a:extLst>
              </p:cNvPr>
              <p:cNvSpPr txBox="1">
                <a:spLocks noRot="1" noChangeAspect="1" noMove="1" noResize="1" noEditPoints="1" noAdjustHandles="1" noChangeArrowheads="1" noChangeShapeType="1" noTextEdit="1"/>
              </p:cNvSpPr>
              <p:nvPr/>
            </p:nvSpPr>
            <p:spPr>
              <a:xfrm>
                <a:off x="4262465" y="331386"/>
                <a:ext cx="4156645" cy="369332"/>
              </a:xfrm>
              <a:prstGeom prst="rect">
                <a:avLst/>
              </a:prstGeom>
              <a:blipFill>
                <a:blip r:embed="rId3"/>
                <a:stretch>
                  <a:fillRect l="-733" b="-18033"/>
                </a:stretch>
              </a:blipFill>
            </p:spPr>
            <p:txBody>
              <a:bodyPr/>
              <a:lstStyle/>
              <a:p>
                <a:r>
                  <a:rPr lang="en-SG">
                    <a:noFill/>
                  </a:rPr>
                  <a:t> </a:t>
                </a:r>
              </a:p>
            </p:txBody>
          </p:sp>
        </mc:Fallback>
      </mc:AlternateContent>
      <p:sp>
        <p:nvSpPr>
          <p:cNvPr id="2" name="Oval 1">
            <a:extLst>
              <a:ext uri="{FF2B5EF4-FFF2-40B4-BE49-F238E27FC236}">
                <a16:creationId xmlns:a16="http://schemas.microsoft.com/office/drawing/2014/main" id="{6518616E-6E02-1B23-C5F9-B4B79628D29A}"/>
              </a:ext>
            </a:extLst>
          </p:cNvPr>
          <p:cNvSpPr/>
          <p:nvPr/>
        </p:nvSpPr>
        <p:spPr>
          <a:xfrm>
            <a:off x="3854458" y="2290989"/>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6</a:t>
            </a:r>
          </a:p>
        </p:txBody>
      </p:sp>
      <p:sp>
        <p:nvSpPr>
          <p:cNvPr id="4" name="Oval 3">
            <a:extLst>
              <a:ext uri="{FF2B5EF4-FFF2-40B4-BE49-F238E27FC236}">
                <a16:creationId xmlns:a16="http://schemas.microsoft.com/office/drawing/2014/main" id="{03273C35-8ED0-6C76-F78B-51864C6CCA48}"/>
              </a:ext>
            </a:extLst>
          </p:cNvPr>
          <p:cNvSpPr/>
          <p:nvPr/>
        </p:nvSpPr>
        <p:spPr>
          <a:xfrm>
            <a:off x="433110" y="2290989"/>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6" name="Oval 5">
            <a:extLst>
              <a:ext uri="{FF2B5EF4-FFF2-40B4-BE49-F238E27FC236}">
                <a16:creationId xmlns:a16="http://schemas.microsoft.com/office/drawing/2014/main" id="{3EBEA9AE-38D4-DCCA-A057-3680CF4C3650}"/>
              </a:ext>
            </a:extLst>
          </p:cNvPr>
          <p:cNvSpPr/>
          <p:nvPr/>
        </p:nvSpPr>
        <p:spPr>
          <a:xfrm>
            <a:off x="2143784" y="2287668"/>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4</a:t>
            </a:r>
          </a:p>
        </p:txBody>
      </p:sp>
      <p:sp>
        <p:nvSpPr>
          <p:cNvPr id="7" name="Oval 6">
            <a:extLst>
              <a:ext uri="{FF2B5EF4-FFF2-40B4-BE49-F238E27FC236}">
                <a16:creationId xmlns:a16="http://schemas.microsoft.com/office/drawing/2014/main" id="{C5E84C7C-7191-9959-729C-6AE532E5B197}"/>
              </a:ext>
            </a:extLst>
          </p:cNvPr>
          <p:cNvSpPr/>
          <p:nvPr/>
        </p:nvSpPr>
        <p:spPr>
          <a:xfrm>
            <a:off x="433110" y="3245759"/>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sp>
        <p:nvSpPr>
          <p:cNvPr id="8" name="Oval 7">
            <a:extLst>
              <a:ext uri="{FF2B5EF4-FFF2-40B4-BE49-F238E27FC236}">
                <a16:creationId xmlns:a16="http://schemas.microsoft.com/office/drawing/2014/main" id="{1901C4B7-7F6F-741B-BD0D-D5867AC66D51}"/>
              </a:ext>
            </a:extLst>
          </p:cNvPr>
          <p:cNvSpPr/>
          <p:nvPr/>
        </p:nvSpPr>
        <p:spPr>
          <a:xfrm>
            <a:off x="2143784" y="4203850"/>
            <a:ext cx="464820" cy="464820"/>
          </a:xfrm>
          <a:prstGeom prst="ellipse">
            <a:avLst/>
          </a:prstGeom>
          <a:solidFill>
            <a:srgbClr val="FF922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0</a:t>
            </a:r>
          </a:p>
        </p:txBody>
      </p:sp>
      <p:sp>
        <p:nvSpPr>
          <p:cNvPr id="11" name="Oval 10">
            <a:extLst>
              <a:ext uri="{FF2B5EF4-FFF2-40B4-BE49-F238E27FC236}">
                <a16:creationId xmlns:a16="http://schemas.microsoft.com/office/drawing/2014/main" id="{A89AFF22-E9A4-CA36-C6E9-C45EFEEAD8AF}"/>
              </a:ext>
            </a:extLst>
          </p:cNvPr>
          <p:cNvSpPr/>
          <p:nvPr/>
        </p:nvSpPr>
        <p:spPr>
          <a:xfrm>
            <a:off x="2147543" y="1354024"/>
            <a:ext cx="464820" cy="446637"/>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7</a:t>
            </a:r>
          </a:p>
        </p:txBody>
      </p:sp>
      <p:sp>
        <p:nvSpPr>
          <p:cNvPr id="12" name="Oval 11">
            <a:extLst>
              <a:ext uri="{FF2B5EF4-FFF2-40B4-BE49-F238E27FC236}">
                <a16:creationId xmlns:a16="http://schemas.microsoft.com/office/drawing/2014/main" id="{351A01CD-7D04-5D78-6CA1-077F7FCB1C31}"/>
              </a:ext>
            </a:extLst>
          </p:cNvPr>
          <p:cNvSpPr/>
          <p:nvPr/>
        </p:nvSpPr>
        <p:spPr>
          <a:xfrm>
            <a:off x="3854458" y="3245759"/>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5</a:t>
            </a:r>
          </a:p>
        </p:txBody>
      </p:sp>
      <p:sp>
        <p:nvSpPr>
          <p:cNvPr id="13" name="Oval 12">
            <a:extLst>
              <a:ext uri="{FF2B5EF4-FFF2-40B4-BE49-F238E27FC236}">
                <a16:creationId xmlns:a16="http://schemas.microsoft.com/office/drawing/2014/main" id="{4A974D7A-4AFA-0027-0A42-AE1AF1C5047F}"/>
              </a:ext>
            </a:extLst>
          </p:cNvPr>
          <p:cNvSpPr/>
          <p:nvPr/>
        </p:nvSpPr>
        <p:spPr>
          <a:xfrm>
            <a:off x="2143784" y="3245759"/>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cxnSp>
        <p:nvCxnSpPr>
          <p:cNvPr id="16" name="Straight Arrow Connector 15">
            <a:extLst>
              <a:ext uri="{FF2B5EF4-FFF2-40B4-BE49-F238E27FC236}">
                <a16:creationId xmlns:a16="http://schemas.microsoft.com/office/drawing/2014/main" id="{4666B88C-92A7-66A9-53D8-739BD8F8A9BA}"/>
              </a:ext>
            </a:extLst>
          </p:cNvPr>
          <p:cNvCxnSpPr>
            <a:cxnSpLocks/>
            <a:stCxn id="2" idx="1"/>
            <a:endCxn id="11" idx="5"/>
          </p:cNvCxnSpPr>
          <p:nvPr/>
        </p:nvCxnSpPr>
        <p:spPr>
          <a:xfrm flipH="1" flipV="1">
            <a:off x="2544292" y="1735253"/>
            <a:ext cx="1378237" cy="6238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828ECF9-0127-71AA-6438-5895FF2B7251}"/>
              </a:ext>
            </a:extLst>
          </p:cNvPr>
          <p:cNvCxnSpPr>
            <a:cxnSpLocks/>
            <a:stCxn id="6" idx="0"/>
            <a:endCxn id="11" idx="4"/>
          </p:cNvCxnSpPr>
          <p:nvPr/>
        </p:nvCxnSpPr>
        <p:spPr>
          <a:xfrm flipV="1">
            <a:off x="2376194" y="1800661"/>
            <a:ext cx="3759" cy="4870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720710-CCC6-B19A-B03A-C3CC0DAED734}"/>
              </a:ext>
            </a:extLst>
          </p:cNvPr>
          <p:cNvCxnSpPr>
            <a:cxnSpLocks/>
            <a:stCxn id="8" idx="1"/>
            <a:endCxn id="7" idx="5"/>
          </p:cNvCxnSpPr>
          <p:nvPr/>
        </p:nvCxnSpPr>
        <p:spPr>
          <a:xfrm flipH="1" flipV="1">
            <a:off x="829859" y="3642508"/>
            <a:ext cx="1381996" cy="6294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8CD525B-2B3A-6644-BDEB-8275A6F8A96B}"/>
              </a:ext>
            </a:extLst>
          </p:cNvPr>
          <p:cNvCxnSpPr>
            <a:cxnSpLocks/>
            <a:stCxn id="8" idx="0"/>
            <a:endCxn id="13" idx="4"/>
          </p:cNvCxnSpPr>
          <p:nvPr/>
        </p:nvCxnSpPr>
        <p:spPr>
          <a:xfrm flipV="1">
            <a:off x="2376194" y="3710579"/>
            <a:ext cx="0" cy="4932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4872ACC-456D-7175-04EE-16C15DA450C4}"/>
              </a:ext>
            </a:extLst>
          </p:cNvPr>
          <p:cNvCxnSpPr>
            <a:cxnSpLocks/>
            <a:stCxn id="8" idx="7"/>
            <a:endCxn id="12" idx="3"/>
          </p:cNvCxnSpPr>
          <p:nvPr/>
        </p:nvCxnSpPr>
        <p:spPr>
          <a:xfrm flipV="1">
            <a:off x="2540533" y="3642508"/>
            <a:ext cx="1381996" cy="6294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1594D01-269D-DD58-07C9-74D34C39050F}"/>
              </a:ext>
            </a:extLst>
          </p:cNvPr>
          <p:cNvCxnSpPr>
            <a:cxnSpLocks/>
            <a:stCxn id="13" idx="0"/>
            <a:endCxn id="6" idx="4"/>
          </p:cNvCxnSpPr>
          <p:nvPr/>
        </p:nvCxnSpPr>
        <p:spPr>
          <a:xfrm flipV="1">
            <a:off x="2376194" y="2752488"/>
            <a:ext cx="0" cy="4932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CEE8A71-B14B-6252-0E8F-5929445268B5}"/>
              </a:ext>
            </a:extLst>
          </p:cNvPr>
          <p:cNvSpPr txBox="1"/>
          <p:nvPr/>
        </p:nvSpPr>
        <p:spPr>
          <a:xfrm>
            <a:off x="2172408" y="2895341"/>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28" name="TextBox 27">
            <a:extLst>
              <a:ext uri="{FF2B5EF4-FFF2-40B4-BE49-F238E27FC236}">
                <a16:creationId xmlns:a16="http://schemas.microsoft.com/office/drawing/2014/main" id="{8F27A92F-0E8B-7608-6046-51DA9464BAB8}"/>
              </a:ext>
            </a:extLst>
          </p:cNvPr>
          <p:cNvSpPr txBox="1"/>
          <p:nvPr/>
        </p:nvSpPr>
        <p:spPr>
          <a:xfrm>
            <a:off x="2172408" y="3853432"/>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29" name="TextBox 28">
            <a:extLst>
              <a:ext uri="{FF2B5EF4-FFF2-40B4-BE49-F238E27FC236}">
                <a16:creationId xmlns:a16="http://schemas.microsoft.com/office/drawing/2014/main" id="{BB5ED544-517F-33B6-0633-57563E93950F}"/>
              </a:ext>
            </a:extLst>
          </p:cNvPr>
          <p:cNvSpPr txBox="1"/>
          <p:nvPr/>
        </p:nvSpPr>
        <p:spPr>
          <a:xfrm>
            <a:off x="2172408" y="194359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1" name="TextBox 30">
            <a:extLst>
              <a:ext uri="{FF2B5EF4-FFF2-40B4-BE49-F238E27FC236}">
                <a16:creationId xmlns:a16="http://schemas.microsoft.com/office/drawing/2014/main" id="{58D2A5AA-DA5C-E686-295E-1723B65C492A}"/>
              </a:ext>
            </a:extLst>
          </p:cNvPr>
          <p:cNvSpPr txBox="1"/>
          <p:nvPr/>
        </p:nvSpPr>
        <p:spPr>
          <a:xfrm rot="1457547">
            <a:off x="1318282" y="378793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sp>
        <p:nvSpPr>
          <p:cNvPr id="32" name="TextBox 31">
            <a:extLst>
              <a:ext uri="{FF2B5EF4-FFF2-40B4-BE49-F238E27FC236}">
                <a16:creationId xmlns:a16="http://schemas.microsoft.com/office/drawing/2014/main" id="{B6112F57-7664-17DC-CE48-840DA27F09C5}"/>
              </a:ext>
            </a:extLst>
          </p:cNvPr>
          <p:cNvSpPr txBox="1"/>
          <p:nvPr/>
        </p:nvSpPr>
        <p:spPr>
          <a:xfrm rot="1457547">
            <a:off x="3042059" y="1880791"/>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3" name="TextBox 32">
            <a:extLst>
              <a:ext uri="{FF2B5EF4-FFF2-40B4-BE49-F238E27FC236}">
                <a16:creationId xmlns:a16="http://schemas.microsoft.com/office/drawing/2014/main" id="{E4978F7B-9872-B47B-8418-37A7A2363380}"/>
              </a:ext>
            </a:extLst>
          </p:cNvPr>
          <p:cNvSpPr txBox="1"/>
          <p:nvPr/>
        </p:nvSpPr>
        <p:spPr>
          <a:xfrm rot="20185140">
            <a:off x="3025640" y="3791491"/>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5" name="TextBox 34">
            <a:extLst>
              <a:ext uri="{FF2B5EF4-FFF2-40B4-BE49-F238E27FC236}">
                <a16:creationId xmlns:a16="http://schemas.microsoft.com/office/drawing/2014/main" id="{535B7A5C-C19C-EA79-24C4-8185383C7BE4}"/>
              </a:ext>
            </a:extLst>
          </p:cNvPr>
          <p:cNvSpPr txBox="1"/>
          <p:nvPr/>
        </p:nvSpPr>
        <p:spPr>
          <a:xfrm>
            <a:off x="433110" y="796206"/>
            <a:ext cx="7186583" cy="369332"/>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Connect them to the duplicate graph: (u, v) becomes (u, v’)</a:t>
            </a:r>
            <a:endParaRPr lang="en-SG" sz="1800" dirty="0">
              <a:solidFill>
                <a:schemeClr val="bg1"/>
              </a:solidFill>
              <a:latin typeface="Montserrat SemiBold" pitchFamily="2" charset="0"/>
            </a:endParaRPr>
          </a:p>
        </p:txBody>
      </p:sp>
      <p:sp>
        <p:nvSpPr>
          <p:cNvPr id="36" name="Oval 35">
            <a:extLst>
              <a:ext uri="{FF2B5EF4-FFF2-40B4-BE49-F238E27FC236}">
                <a16:creationId xmlns:a16="http://schemas.microsoft.com/office/drawing/2014/main" id="{6DB26C91-D5A4-45AD-DBB4-6242F49FEF01}"/>
              </a:ext>
            </a:extLst>
          </p:cNvPr>
          <p:cNvSpPr/>
          <p:nvPr/>
        </p:nvSpPr>
        <p:spPr>
          <a:xfrm>
            <a:off x="8098747" y="2285542"/>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6</a:t>
            </a:r>
          </a:p>
        </p:txBody>
      </p:sp>
      <p:sp>
        <p:nvSpPr>
          <p:cNvPr id="37" name="Oval 36">
            <a:extLst>
              <a:ext uri="{FF2B5EF4-FFF2-40B4-BE49-F238E27FC236}">
                <a16:creationId xmlns:a16="http://schemas.microsoft.com/office/drawing/2014/main" id="{28D6E685-6068-B3EC-845A-6B964950D55F}"/>
              </a:ext>
            </a:extLst>
          </p:cNvPr>
          <p:cNvSpPr/>
          <p:nvPr/>
        </p:nvSpPr>
        <p:spPr>
          <a:xfrm>
            <a:off x="4677399" y="2285542"/>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38" name="Oval 37">
            <a:extLst>
              <a:ext uri="{FF2B5EF4-FFF2-40B4-BE49-F238E27FC236}">
                <a16:creationId xmlns:a16="http://schemas.microsoft.com/office/drawing/2014/main" id="{465DAB32-3218-DD74-B230-C956EA955C2B}"/>
              </a:ext>
            </a:extLst>
          </p:cNvPr>
          <p:cNvSpPr/>
          <p:nvPr/>
        </p:nvSpPr>
        <p:spPr>
          <a:xfrm>
            <a:off x="6388073" y="2282221"/>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4</a:t>
            </a:r>
          </a:p>
        </p:txBody>
      </p:sp>
      <p:sp>
        <p:nvSpPr>
          <p:cNvPr id="39" name="Oval 38">
            <a:extLst>
              <a:ext uri="{FF2B5EF4-FFF2-40B4-BE49-F238E27FC236}">
                <a16:creationId xmlns:a16="http://schemas.microsoft.com/office/drawing/2014/main" id="{3839F3AB-E676-7967-6506-A416CDD05130}"/>
              </a:ext>
            </a:extLst>
          </p:cNvPr>
          <p:cNvSpPr/>
          <p:nvPr/>
        </p:nvSpPr>
        <p:spPr>
          <a:xfrm>
            <a:off x="4677399" y="3240312"/>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sp>
        <p:nvSpPr>
          <p:cNvPr id="40" name="Oval 39">
            <a:extLst>
              <a:ext uri="{FF2B5EF4-FFF2-40B4-BE49-F238E27FC236}">
                <a16:creationId xmlns:a16="http://schemas.microsoft.com/office/drawing/2014/main" id="{FCC8A5AD-2020-42DC-6111-C16D15A5E802}"/>
              </a:ext>
            </a:extLst>
          </p:cNvPr>
          <p:cNvSpPr/>
          <p:nvPr/>
        </p:nvSpPr>
        <p:spPr>
          <a:xfrm>
            <a:off x="6388073" y="4198403"/>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0</a:t>
            </a:r>
          </a:p>
        </p:txBody>
      </p:sp>
      <p:sp>
        <p:nvSpPr>
          <p:cNvPr id="41" name="Oval 40">
            <a:extLst>
              <a:ext uri="{FF2B5EF4-FFF2-40B4-BE49-F238E27FC236}">
                <a16:creationId xmlns:a16="http://schemas.microsoft.com/office/drawing/2014/main" id="{DBCBD8B5-4AB8-728D-A743-F6200F4A8238}"/>
              </a:ext>
            </a:extLst>
          </p:cNvPr>
          <p:cNvSpPr/>
          <p:nvPr/>
        </p:nvSpPr>
        <p:spPr>
          <a:xfrm>
            <a:off x="6391832" y="1348577"/>
            <a:ext cx="464820" cy="446637"/>
          </a:xfrm>
          <a:prstGeom prst="ellipse">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7</a:t>
            </a:r>
          </a:p>
        </p:txBody>
      </p:sp>
      <p:sp>
        <p:nvSpPr>
          <p:cNvPr id="42" name="Oval 41">
            <a:extLst>
              <a:ext uri="{FF2B5EF4-FFF2-40B4-BE49-F238E27FC236}">
                <a16:creationId xmlns:a16="http://schemas.microsoft.com/office/drawing/2014/main" id="{17B9CCED-1FB0-13E2-9DA7-36D3EBFE9E40}"/>
              </a:ext>
            </a:extLst>
          </p:cNvPr>
          <p:cNvSpPr/>
          <p:nvPr/>
        </p:nvSpPr>
        <p:spPr>
          <a:xfrm>
            <a:off x="8098747" y="3240312"/>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5</a:t>
            </a:r>
          </a:p>
        </p:txBody>
      </p:sp>
      <p:sp>
        <p:nvSpPr>
          <p:cNvPr id="43" name="Oval 42">
            <a:extLst>
              <a:ext uri="{FF2B5EF4-FFF2-40B4-BE49-F238E27FC236}">
                <a16:creationId xmlns:a16="http://schemas.microsoft.com/office/drawing/2014/main" id="{9E288878-94A8-4A90-2E48-D234AEC7B9FF}"/>
              </a:ext>
            </a:extLst>
          </p:cNvPr>
          <p:cNvSpPr/>
          <p:nvPr/>
        </p:nvSpPr>
        <p:spPr>
          <a:xfrm>
            <a:off x="6388073" y="3240312"/>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cxnSp>
        <p:nvCxnSpPr>
          <p:cNvPr id="44" name="Straight Arrow Connector 43">
            <a:extLst>
              <a:ext uri="{FF2B5EF4-FFF2-40B4-BE49-F238E27FC236}">
                <a16:creationId xmlns:a16="http://schemas.microsoft.com/office/drawing/2014/main" id="{5D1EF5D9-BFCF-1786-4027-BF0EB673EE33}"/>
              </a:ext>
            </a:extLst>
          </p:cNvPr>
          <p:cNvCxnSpPr>
            <a:cxnSpLocks/>
            <a:stCxn id="37" idx="7"/>
            <a:endCxn id="41" idx="3"/>
          </p:cNvCxnSpPr>
          <p:nvPr/>
        </p:nvCxnSpPr>
        <p:spPr>
          <a:xfrm flipV="1">
            <a:off x="5074148" y="1729806"/>
            <a:ext cx="1385755" cy="6238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39A1F62-C362-FE70-7849-8A156E75571A}"/>
              </a:ext>
            </a:extLst>
          </p:cNvPr>
          <p:cNvCxnSpPr>
            <a:cxnSpLocks/>
            <a:stCxn id="36" idx="1"/>
            <a:endCxn id="41" idx="5"/>
          </p:cNvCxnSpPr>
          <p:nvPr/>
        </p:nvCxnSpPr>
        <p:spPr>
          <a:xfrm flipH="1" flipV="1">
            <a:off x="6788581" y="1729806"/>
            <a:ext cx="1378237" cy="6238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74A049C-C6CC-C567-24AF-A5CD366A3E79}"/>
              </a:ext>
            </a:extLst>
          </p:cNvPr>
          <p:cNvCxnSpPr>
            <a:cxnSpLocks/>
            <a:stCxn id="38" idx="0"/>
            <a:endCxn id="41" idx="4"/>
          </p:cNvCxnSpPr>
          <p:nvPr/>
        </p:nvCxnSpPr>
        <p:spPr>
          <a:xfrm flipV="1">
            <a:off x="6620483" y="1795214"/>
            <a:ext cx="3759" cy="4870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81C0AE4-14FC-3699-7DF5-5E5FB29C9917}"/>
              </a:ext>
            </a:extLst>
          </p:cNvPr>
          <p:cNvCxnSpPr>
            <a:cxnSpLocks/>
            <a:stCxn id="39" idx="7"/>
            <a:endCxn id="38" idx="3"/>
          </p:cNvCxnSpPr>
          <p:nvPr/>
        </p:nvCxnSpPr>
        <p:spPr>
          <a:xfrm flipV="1">
            <a:off x="5074148" y="2678970"/>
            <a:ext cx="1381996" cy="6294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5D1EE16-3884-3720-498C-271F90D9690F}"/>
              </a:ext>
            </a:extLst>
          </p:cNvPr>
          <p:cNvCxnSpPr>
            <a:cxnSpLocks/>
            <a:stCxn id="39" idx="0"/>
            <a:endCxn id="37" idx="4"/>
          </p:cNvCxnSpPr>
          <p:nvPr/>
        </p:nvCxnSpPr>
        <p:spPr>
          <a:xfrm flipV="1">
            <a:off x="4909809" y="2750362"/>
            <a:ext cx="0" cy="4899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ADC6949-A263-5D5C-9DAF-78A4968968C7}"/>
              </a:ext>
            </a:extLst>
          </p:cNvPr>
          <p:cNvCxnSpPr>
            <a:cxnSpLocks/>
            <a:stCxn id="40" idx="1"/>
            <a:endCxn id="39" idx="5"/>
          </p:cNvCxnSpPr>
          <p:nvPr/>
        </p:nvCxnSpPr>
        <p:spPr>
          <a:xfrm flipH="1" flipV="1">
            <a:off x="5074148" y="3637061"/>
            <a:ext cx="1381996" cy="6294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7CBD527-5430-5CD1-0836-2675C17479C9}"/>
              </a:ext>
            </a:extLst>
          </p:cNvPr>
          <p:cNvCxnSpPr>
            <a:cxnSpLocks/>
            <a:stCxn id="40" idx="0"/>
            <a:endCxn id="43" idx="4"/>
          </p:cNvCxnSpPr>
          <p:nvPr/>
        </p:nvCxnSpPr>
        <p:spPr>
          <a:xfrm flipV="1">
            <a:off x="6620483" y="3705132"/>
            <a:ext cx="0" cy="4932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E5349B4-3113-26F2-A45C-4F4F91741B3F}"/>
              </a:ext>
            </a:extLst>
          </p:cNvPr>
          <p:cNvCxnSpPr>
            <a:cxnSpLocks/>
            <a:stCxn id="40" idx="7"/>
            <a:endCxn id="42" idx="3"/>
          </p:cNvCxnSpPr>
          <p:nvPr/>
        </p:nvCxnSpPr>
        <p:spPr>
          <a:xfrm flipV="1">
            <a:off x="6784822" y="3637061"/>
            <a:ext cx="1381996" cy="6294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07521-676E-7559-66F2-63796BCA9556}"/>
              </a:ext>
            </a:extLst>
          </p:cNvPr>
          <p:cNvCxnSpPr>
            <a:cxnSpLocks/>
            <a:stCxn id="42" idx="0"/>
            <a:endCxn id="36" idx="4"/>
          </p:cNvCxnSpPr>
          <p:nvPr/>
        </p:nvCxnSpPr>
        <p:spPr>
          <a:xfrm flipV="1">
            <a:off x="8331157" y="2750362"/>
            <a:ext cx="0" cy="4899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2B8618D-DCA4-B261-1225-1576F4CA36D8}"/>
              </a:ext>
            </a:extLst>
          </p:cNvPr>
          <p:cNvCxnSpPr>
            <a:cxnSpLocks/>
            <a:stCxn id="43" idx="0"/>
            <a:endCxn id="38" idx="4"/>
          </p:cNvCxnSpPr>
          <p:nvPr/>
        </p:nvCxnSpPr>
        <p:spPr>
          <a:xfrm flipV="1">
            <a:off x="6620483" y="2747041"/>
            <a:ext cx="0" cy="4932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3DA3215A-A764-7FEA-8BE0-D59B367E609E}"/>
              </a:ext>
            </a:extLst>
          </p:cNvPr>
          <p:cNvSpPr txBox="1"/>
          <p:nvPr/>
        </p:nvSpPr>
        <p:spPr>
          <a:xfrm rot="20185140">
            <a:off x="5542510" y="1875345"/>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55" name="TextBox 54">
            <a:extLst>
              <a:ext uri="{FF2B5EF4-FFF2-40B4-BE49-F238E27FC236}">
                <a16:creationId xmlns:a16="http://schemas.microsoft.com/office/drawing/2014/main" id="{ABABFD73-E9AD-A963-4688-5A14701BC138}"/>
              </a:ext>
            </a:extLst>
          </p:cNvPr>
          <p:cNvSpPr txBox="1"/>
          <p:nvPr/>
        </p:nvSpPr>
        <p:spPr>
          <a:xfrm>
            <a:off x="4706024" y="289081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56" name="TextBox 55">
            <a:extLst>
              <a:ext uri="{FF2B5EF4-FFF2-40B4-BE49-F238E27FC236}">
                <a16:creationId xmlns:a16="http://schemas.microsoft.com/office/drawing/2014/main" id="{DF4E6913-6BF4-3779-6636-4336ADC40BB7}"/>
              </a:ext>
            </a:extLst>
          </p:cNvPr>
          <p:cNvSpPr txBox="1"/>
          <p:nvPr/>
        </p:nvSpPr>
        <p:spPr>
          <a:xfrm>
            <a:off x="6416697" y="288989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57" name="TextBox 56">
            <a:extLst>
              <a:ext uri="{FF2B5EF4-FFF2-40B4-BE49-F238E27FC236}">
                <a16:creationId xmlns:a16="http://schemas.microsoft.com/office/drawing/2014/main" id="{8159F787-3B11-333E-6418-09ADD74A86A0}"/>
              </a:ext>
            </a:extLst>
          </p:cNvPr>
          <p:cNvSpPr txBox="1"/>
          <p:nvPr/>
        </p:nvSpPr>
        <p:spPr>
          <a:xfrm>
            <a:off x="6416697" y="3847985"/>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58" name="TextBox 57">
            <a:extLst>
              <a:ext uri="{FF2B5EF4-FFF2-40B4-BE49-F238E27FC236}">
                <a16:creationId xmlns:a16="http://schemas.microsoft.com/office/drawing/2014/main" id="{982B73F4-F68A-7E5B-2487-E9F0E406DEEC}"/>
              </a:ext>
            </a:extLst>
          </p:cNvPr>
          <p:cNvSpPr txBox="1"/>
          <p:nvPr/>
        </p:nvSpPr>
        <p:spPr>
          <a:xfrm>
            <a:off x="6416697" y="193814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59" name="TextBox 58">
            <a:extLst>
              <a:ext uri="{FF2B5EF4-FFF2-40B4-BE49-F238E27FC236}">
                <a16:creationId xmlns:a16="http://schemas.microsoft.com/office/drawing/2014/main" id="{4E2A4565-0AC9-A64C-66F8-6B29BD358139}"/>
              </a:ext>
            </a:extLst>
          </p:cNvPr>
          <p:cNvSpPr txBox="1"/>
          <p:nvPr/>
        </p:nvSpPr>
        <p:spPr>
          <a:xfrm rot="20185140">
            <a:off x="5561677" y="2824400"/>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7</a:t>
            </a:r>
          </a:p>
        </p:txBody>
      </p:sp>
      <p:sp>
        <p:nvSpPr>
          <p:cNvPr id="60" name="TextBox 59">
            <a:extLst>
              <a:ext uri="{FF2B5EF4-FFF2-40B4-BE49-F238E27FC236}">
                <a16:creationId xmlns:a16="http://schemas.microsoft.com/office/drawing/2014/main" id="{DC5F2686-E377-D098-2934-4A07D75CA097}"/>
              </a:ext>
            </a:extLst>
          </p:cNvPr>
          <p:cNvSpPr txBox="1"/>
          <p:nvPr/>
        </p:nvSpPr>
        <p:spPr>
          <a:xfrm rot="1457547">
            <a:off x="5562571" y="3782490"/>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sp>
        <p:nvSpPr>
          <p:cNvPr id="61" name="TextBox 60">
            <a:extLst>
              <a:ext uri="{FF2B5EF4-FFF2-40B4-BE49-F238E27FC236}">
                <a16:creationId xmlns:a16="http://schemas.microsoft.com/office/drawing/2014/main" id="{99478B2F-963A-567A-A613-CBEC2189BC1E}"/>
              </a:ext>
            </a:extLst>
          </p:cNvPr>
          <p:cNvSpPr txBox="1"/>
          <p:nvPr/>
        </p:nvSpPr>
        <p:spPr>
          <a:xfrm rot="1457547">
            <a:off x="7286348" y="187534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62" name="TextBox 61">
            <a:extLst>
              <a:ext uri="{FF2B5EF4-FFF2-40B4-BE49-F238E27FC236}">
                <a16:creationId xmlns:a16="http://schemas.microsoft.com/office/drawing/2014/main" id="{F06C5063-C66B-764A-EB1E-79C514127C69}"/>
              </a:ext>
            </a:extLst>
          </p:cNvPr>
          <p:cNvSpPr txBox="1"/>
          <p:nvPr/>
        </p:nvSpPr>
        <p:spPr>
          <a:xfrm rot="20185140">
            <a:off x="7269929" y="378604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63" name="TextBox 62">
            <a:extLst>
              <a:ext uri="{FF2B5EF4-FFF2-40B4-BE49-F238E27FC236}">
                <a16:creationId xmlns:a16="http://schemas.microsoft.com/office/drawing/2014/main" id="{289AB7A6-C765-73D3-710B-A06D6CA03649}"/>
              </a:ext>
            </a:extLst>
          </p:cNvPr>
          <p:cNvSpPr txBox="1"/>
          <p:nvPr/>
        </p:nvSpPr>
        <p:spPr>
          <a:xfrm>
            <a:off x="8127372" y="288989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10</a:t>
            </a:r>
          </a:p>
        </p:txBody>
      </p:sp>
      <p:cxnSp>
        <p:nvCxnSpPr>
          <p:cNvPr id="14" name="Straight Arrow Connector 13">
            <a:extLst>
              <a:ext uri="{FF2B5EF4-FFF2-40B4-BE49-F238E27FC236}">
                <a16:creationId xmlns:a16="http://schemas.microsoft.com/office/drawing/2014/main" id="{47C5661C-E50A-F64E-6E86-BEFFA3740215}"/>
              </a:ext>
            </a:extLst>
          </p:cNvPr>
          <p:cNvCxnSpPr>
            <a:cxnSpLocks/>
            <a:stCxn id="4" idx="7"/>
            <a:endCxn id="41" idx="2"/>
          </p:cNvCxnSpPr>
          <p:nvPr/>
        </p:nvCxnSpPr>
        <p:spPr>
          <a:xfrm flipV="1">
            <a:off x="829859" y="1571896"/>
            <a:ext cx="5561973" cy="78716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F2ED630-115D-B790-58F4-64CAC39D463A}"/>
              </a:ext>
            </a:extLst>
          </p:cNvPr>
          <p:cNvCxnSpPr>
            <a:cxnSpLocks/>
            <a:stCxn id="7" idx="7"/>
            <a:endCxn id="38" idx="2"/>
          </p:cNvCxnSpPr>
          <p:nvPr/>
        </p:nvCxnSpPr>
        <p:spPr>
          <a:xfrm flipV="1">
            <a:off x="829859" y="2514631"/>
            <a:ext cx="5558214" cy="79919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D4A2B02-FF08-7CA4-F260-CE54D891CE95}"/>
              </a:ext>
            </a:extLst>
          </p:cNvPr>
          <p:cNvCxnSpPr>
            <a:cxnSpLocks/>
            <a:stCxn id="7" idx="0"/>
            <a:endCxn id="37" idx="2"/>
          </p:cNvCxnSpPr>
          <p:nvPr/>
        </p:nvCxnSpPr>
        <p:spPr>
          <a:xfrm flipV="1">
            <a:off x="665520" y="2517952"/>
            <a:ext cx="4011879" cy="72780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9783EB6-449F-23B8-7B8A-950783B07D13}"/>
              </a:ext>
            </a:extLst>
          </p:cNvPr>
          <p:cNvCxnSpPr>
            <a:cxnSpLocks/>
            <a:stCxn id="12" idx="0"/>
            <a:endCxn id="36" idx="2"/>
          </p:cNvCxnSpPr>
          <p:nvPr/>
        </p:nvCxnSpPr>
        <p:spPr>
          <a:xfrm flipV="1">
            <a:off x="4086868" y="2517952"/>
            <a:ext cx="4011879" cy="72780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705D465-C368-1833-309C-6595A6426FB8}"/>
              </a:ext>
            </a:extLst>
          </p:cNvPr>
          <p:cNvSpPr txBox="1"/>
          <p:nvPr/>
        </p:nvSpPr>
        <p:spPr>
          <a:xfrm rot="21050367">
            <a:off x="2620175" y="2655122"/>
            <a:ext cx="407570" cy="338554"/>
          </a:xfrm>
          <a:prstGeom prst="rect">
            <a:avLst/>
          </a:prstGeom>
          <a:solidFill>
            <a:srgbClr val="C00000"/>
          </a:solidFill>
          <a:ln>
            <a:solidFill>
              <a:srgbClr val="C00000"/>
            </a:solidFill>
          </a:ln>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30" name="TextBox 29">
            <a:extLst>
              <a:ext uri="{FF2B5EF4-FFF2-40B4-BE49-F238E27FC236}">
                <a16:creationId xmlns:a16="http://schemas.microsoft.com/office/drawing/2014/main" id="{9F2C5F6E-4A0C-7080-DE15-086A9F82CC03}"/>
              </a:ext>
            </a:extLst>
          </p:cNvPr>
          <p:cNvSpPr txBox="1"/>
          <p:nvPr/>
        </p:nvSpPr>
        <p:spPr>
          <a:xfrm rot="21026994">
            <a:off x="3443523" y="2762260"/>
            <a:ext cx="407570" cy="338554"/>
          </a:xfrm>
          <a:prstGeom prst="rect">
            <a:avLst/>
          </a:prstGeom>
          <a:solidFill>
            <a:srgbClr val="C00000"/>
          </a:solidFill>
          <a:ln>
            <a:solidFill>
              <a:srgbClr val="C00000"/>
            </a:solidFill>
          </a:ln>
        </p:spPr>
        <p:txBody>
          <a:bodyPr wrap="square" rtlCol="0">
            <a:spAutoFit/>
          </a:bodyPr>
          <a:lstStyle/>
          <a:p>
            <a:pPr algn="ctr"/>
            <a:r>
              <a:rPr lang="en-SG" sz="1600" dirty="0">
                <a:solidFill>
                  <a:schemeClr val="bg1"/>
                </a:solidFill>
                <a:latin typeface="Montserrat SemiBold" panose="00000700000000000000" pitchFamily="2" charset="0"/>
              </a:rPr>
              <a:t>7</a:t>
            </a:r>
          </a:p>
        </p:txBody>
      </p:sp>
      <p:sp>
        <p:nvSpPr>
          <p:cNvPr id="25" name="TextBox 24">
            <a:extLst>
              <a:ext uri="{FF2B5EF4-FFF2-40B4-BE49-F238E27FC236}">
                <a16:creationId xmlns:a16="http://schemas.microsoft.com/office/drawing/2014/main" id="{3F81E313-4ED2-ED2C-8FBD-DA9747956CC9}"/>
              </a:ext>
            </a:extLst>
          </p:cNvPr>
          <p:cNvSpPr txBox="1"/>
          <p:nvPr/>
        </p:nvSpPr>
        <p:spPr>
          <a:xfrm rot="20994479">
            <a:off x="3489925" y="1768871"/>
            <a:ext cx="407570" cy="338554"/>
          </a:xfrm>
          <a:prstGeom prst="rect">
            <a:avLst/>
          </a:prstGeom>
          <a:solidFill>
            <a:srgbClr val="C00000"/>
          </a:solidFill>
          <a:ln>
            <a:solidFill>
              <a:srgbClr val="C00000"/>
            </a:solidFill>
          </a:ln>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34" name="TextBox 33">
            <a:extLst>
              <a:ext uri="{FF2B5EF4-FFF2-40B4-BE49-F238E27FC236}">
                <a16:creationId xmlns:a16="http://schemas.microsoft.com/office/drawing/2014/main" id="{4F8704D5-B2B6-653D-3564-6B16F1FC7DD3}"/>
              </a:ext>
            </a:extLst>
          </p:cNvPr>
          <p:cNvSpPr txBox="1"/>
          <p:nvPr/>
        </p:nvSpPr>
        <p:spPr>
          <a:xfrm rot="21025919">
            <a:off x="5859657" y="2725697"/>
            <a:ext cx="407570" cy="338554"/>
          </a:xfrm>
          <a:prstGeom prst="rect">
            <a:avLst/>
          </a:prstGeom>
          <a:solidFill>
            <a:srgbClr val="C00000"/>
          </a:solidFill>
          <a:ln>
            <a:solidFill>
              <a:srgbClr val="C00000"/>
            </a:solidFill>
          </a:ln>
        </p:spPr>
        <p:txBody>
          <a:bodyPr wrap="square" rtlCol="0">
            <a:spAutoFit/>
          </a:bodyPr>
          <a:lstStyle/>
          <a:p>
            <a:pPr algn="ctr"/>
            <a:r>
              <a:rPr lang="en-SG" sz="1600" dirty="0">
                <a:solidFill>
                  <a:schemeClr val="bg1"/>
                </a:solidFill>
                <a:latin typeface="Montserrat SemiBold" panose="00000700000000000000" pitchFamily="2" charset="0"/>
              </a:rPr>
              <a:t>10</a:t>
            </a:r>
          </a:p>
        </p:txBody>
      </p:sp>
    </p:spTree>
    <p:extLst>
      <p:ext uri="{BB962C8B-B14F-4D97-AF65-F5344CB8AC3E}">
        <p14:creationId xmlns:p14="http://schemas.microsoft.com/office/powerpoint/2010/main" val="26554369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58</a:t>
            </a:fld>
            <a:endParaRPr/>
          </a:p>
        </p:txBody>
      </p:sp>
      <p:sp>
        <p:nvSpPr>
          <p:cNvPr id="15" name="TextBox 14">
            <a:extLst>
              <a:ext uri="{FF2B5EF4-FFF2-40B4-BE49-F238E27FC236}">
                <a16:creationId xmlns:a16="http://schemas.microsoft.com/office/drawing/2014/main" id="{904919EC-9B87-4BB2-5C13-9021052ED744}"/>
              </a:ext>
            </a:extLst>
          </p:cNvPr>
          <p:cNvSpPr txBox="1"/>
          <p:nvPr/>
        </p:nvSpPr>
        <p:spPr>
          <a:xfrm>
            <a:off x="433110" y="331386"/>
            <a:ext cx="1313180" cy="369332"/>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Method 2</a:t>
            </a:r>
            <a:endParaRPr lang="en-SG" sz="1800" dirty="0">
              <a:solidFill>
                <a:schemeClr val="bg1"/>
              </a:solidFill>
              <a:latin typeface="Montserrat SemiBold" pitchFamily="2"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6783188-F9B2-F98B-E09C-EAA6F5BC0E80}"/>
                  </a:ext>
                </a:extLst>
              </p:cNvPr>
              <p:cNvSpPr txBox="1"/>
              <p:nvPr/>
            </p:nvSpPr>
            <p:spPr>
              <a:xfrm>
                <a:off x="4262465" y="331386"/>
                <a:ext cx="4156645" cy="369332"/>
              </a:xfrm>
              <a:prstGeom prst="rect">
                <a:avLst/>
              </a:prstGeom>
              <a:solidFill>
                <a:srgbClr val="7030A0"/>
              </a:solidFill>
            </p:spPr>
            <p:txBody>
              <a:bodyPr wrap="square" rtlCol="0" anchor="t">
                <a:spAutoFit/>
              </a:bodyPr>
              <a:lstStyle/>
              <a:p>
                <a:r>
                  <a:rPr lang="en-SG" sz="1600" dirty="0">
                    <a:solidFill>
                      <a:schemeClr val="bg1"/>
                    </a:solidFill>
                    <a:latin typeface="Montserrat SemiBold" panose="00000700000000000000" pitchFamily="2" charset="0"/>
                  </a:rPr>
                  <a:t>Given a K, how do we test if </a:t>
                </a:r>
                <a14:m>
                  <m:oMath xmlns:m="http://schemas.openxmlformats.org/officeDocument/2006/math">
                    <m:sSub>
                      <m:sSubPr>
                        <m:ctrlPr>
                          <a:rPr lang="en-US" sz="1800" b="0" i="1" smtClean="0">
                            <a:solidFill>
                              <a:srgbClr val="FFFFFF"/>
                            </a:solidFill>
                            <a:effectLst/>
                            <a:latin typeface="Cambria Math" panose="02040503050406030204" pitchFamily="18" charset="0"/>
                            <a:ea typeface="Arial" panose="020B0604020202020204" pitchFamily="34" charset="0"/>
                            <a:cs typeface="Arial" panose="020B0604020202020204" pitchFamily="34" charset="0"/>
                          </a:rPr>
                        </m:ctrlPr>
                      </m:sSubPr>
                      <m:e>
                        <m:r>
                          <a:rPr lang="en-SG" sz="1800" b="0" i="1">
                            <a:solidFill>
                              <a:srgbClr val="FFFFFF"/>
                            </a:solidFill>
                            <a:effectLst/>
                            <a:latin typeface="Cambria Math" panose="02040503050406030204" pitchFamily="18" charset="0"/>
                            <a:ea typeface="Arial" panose="020B0604020202020204" pitchFamily="34" charset="0"/>
                            <a:cs typeface="Arial" panose="020B0604020202020204" pitchFamily="34" charset="0"/>
                          </a:rPr>
                          <m:t>𝑃</m:t>
                        </m:r>
                      </m:e>
                      <m:sub>
                        <m:r>
                          <a:rPr lang="en-SG" sz="1800" b="0" i="1">
                            <a:solidFill>
                              <a:srgbClr val="FFFFFF"/>
                            </a:solidFill>
                            <a:effectLst/>
                            <a:latin typeface="Cambria Math" panose="02040503050406030204" pitchFamily="18" charset="0"/>
                            <a:ea typeface="Arial" panose="020B0604020202020204" pitchFamily="34" charset="0"/>
                            <a:cs typeface="Arial" panose="020B0604020202020204" pitchFamily="34" charset="0"/>
                          </a:rPr>
                          <m:t>𝑘</m:t>
                        </m:r>
                      </m:sub>
                    </m:sSub>
                  </m:oMath>
                </a14:m>
                <a:r>
                  <a:rPr lang="en-US" sz="1600" dirty="0">
                    <a:solidFill>
                      <a:schemeClr val="bg1"/>
                    </a:solidFill>
                    <a:latin typeface="Montserrat SemiBold" panose="00000700000000000000" pitchFamily="2" charset="0"/>
                  </a:rPr>
                  <a:t> holds?</a:t>
                </a:r>
              </a:p>
            </p:txBody>
          </p:sp>
        </mc:Choice>
        <mc:Fallback xmlns="">
          <p:sp>
            <p:nvSpPr>
              <p:cNvPr id="9" name="TextBox 8">
                <a:extLst>
                  <a:ext uri="{FF2B5EF4-FFF2-40B4-BE49-F238E27FC236}">
                    <a16:creationId xmlns:a16="http://schemas.microsoft.com/office/drawing/2014/main" id="{E6783188-F9B2-F98B-E09C-EAA6F5BC0E80}"/>
                  </a:ext>
                </a:extLst>
              </p:cNvPr>
              <p:cNvSpPr txBox="1">
                <a:spLocks noRot="1" noChangeAspect="1" noMove="1" noResize="1" noEditPoints="1" noAdjustHandles="1" noChangeArrowheads="1" noChangeShapeType="1" noTextEdit="1"/>
              </p:cNvSpPr>
              <p:nvPr/>
            </p:nvSpPr>
            <p:spPr>
              <a:xfrm>
                <a:off x="4262465" y="331386"/>
                <a:ext cx="4156645" cy="369332"/>
              </a:xfrm>
              <a:prstGeom prst="rect">
                <a:avLst/>
              </a:prstGeom>
              <a:blipFill>
                <a:blip r:embed="rId3"/>
                <a:stretch>
                  <a:fillRect l="-733" b="-18033"/>
                </a:stretch>
              </a:blipFill>
            </p:spPr>
            <p:txBody>
              <a:bodyPr/>
              <a:lstStyle/>
              <a:p>
                <a:r>
                  <a:rPr lang="en-SG">
                    <a:noFill/>
                  </a:rPr>
                  <a:t> </a:t>
                </a:r>
              </a:p>
            </p:txBody>
          </p:sp>
        </mc:Fallback>
      </mc:AlternateContent>
      <p:sp>
        <p:nvSpPr>
          <p:cNvPr id="2" name="Oval 1">
            <a:extLst>
              <a:ext uri="{FF2B5EF4-FFF2-40B4-BE49-F238E27FC236}">
                <a16:creationId xmlns:a16="http://schemas.microsoft.com/office/drawing/2014/main" id="{6518616E-6E02-1B23-C5F9-B4B79628D29A}"/>
              </a:ext>
            </a:extLst>
          </p:cNvPr>
          <p:cNvSpPr/>
          <p:nvPr/>
        </p:nvSpPr>
        <p:spPr>
          <a:xfrm>
            <a:off x="3854458" y="2290989"/>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6</a:t>
            </a:r>
          </a:p>
        </p:txBody>
      </p:sp>
      <p:sp>
        <p:nvSpPr>
          <p:cNvPr id="4" name="Oval 3">
            <a:extLst>
              <a:ext uri="{FF2B5EF4-FFF2-40B4-BE49-F238E27FC236}">
                <a16:creationId xmlns:a16="http://schemas.microsoft.com/office/drawing/2014/main" id="{03273C35-8ED0-6C76-F78B-51864C6CCA48}"/>
              </a:ext>
            </a:extLst>
          </p:cNvPr>
          <p:cNvSpPr/>
          <p:nvPr/>
        </p:nvSpPr>
        <p:spPr>
          <a:xfrm>
            <a:off x="433110" y="2290989"/>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6" name="Oval 5">
            <a:extLst>
              <a:ext uri="{FF2B5EF4-FFF2-40B4-BE49-F238E27FC236}">
                <a16:creationId xmlns:a16="http://schemas.microsoft.com/office/drawing/2014/main" id="{3EBEA9AE-38D4-DCCA-A057-3680CF4C3650}"/>
              </a:ext>
            </a:extLst>
          </p:cNvPr>
          <p:cNvSpPr/>
          <p:nvPr/>
        </p:nvSpPr>
        <p:spPr>
          <a:xfrm>
            <a:off x="2143784" y="2287668"/>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4</a:t>
            </a:r>
          </a:p>
        </p:txBody>
      </p:sp>
      <p:sp>
        <p:nvSpPr>
          <p:cNvPr id="8" name="Oval 7">
            <a:extLst>
              <a:ext uri="{FF2B5EF4-FFF2-40B4-BE49-F238E27FC236}">
                <a16:creationId xmlns:a16="http://schemas.microsoft.com/office/drawing/2014/main" id="{1901C4B7-7F6F-741B-BD0D-D5867AC66D51}"/>
              </a:ext>
            </a:extLst>
          </p:cNvPr>
          <p:cNvSpPr/>
          <p:nvPr/>
        </p:nvSpPr>
        <p:spPr>
          <a:xfrm>
            <a:off x="2143784" y="4203850"/>
            <a:ext cx="464820" cy="464820"/>
          </a:xfrm>
          <a:prstGeom prst="ellipse">
            <a:avLst/>
          </a:prstGeom>
          <a:solidFill>
            <a:srgbClr val="FF922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0</a:t>
            </a:r>
          </a:p>
        </p:txBody>
      </p:sp>
      <p:sp>
        <p:nvSpPr>
          <p:cNvPr id="7" name="Oval 6">
            <a:extLst>
              <a:ext uri="{FF2B5EF4-FFF2-40B4-BE49-F238E27FC236}">
                <a16:creationId xmlns:a16="http://schemas.microsoft.com/office/drawing/2014/main" id="{C5E84C7C-7191-9959-729C-6AE532E5B197}"/>
              </a:ext>
            </a:extLst>
          </p:cNvPr>
          <p:cNvSpPr/>
          <p:nvPr/>
        </p:nvSpPr>
        <p:spPr>
          <a:xfrm>
            <a:off x="433110" y="3245759"/>
            <a:ext cx="464820" cy="464820"/>
          </a:xfrm>
          <a:prstGeom prst="ellipse">
            <a:avLst/>
          </a:prstGeom>
          <a:solidFill>
            <a:schemeClr val="accent3"/>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Montserrat SemiBold" panose="00000700000000000000" pitchFamily="2" charset="0"/>
              </a:rPr>
              <a:t>1</a:t>
            </a:r>
          </a:p>
        </p:txBody>
      </p:sp>
      <p:sp>
        <p:nvSpPr>
          <p:cNvPr id="11" name="Oval 10">
            <a:extLst>
              <a:ext uri="{FF2B5EF4-FFF2-40B4-BE49-F238E27FC236}">
                <a16:creationId xmlns:a16="http://schemas.microsoft.com/office/drawing/2014/main" id="{A89AFF22-E9A4-CA36-C6E9-C45EFEEAD8AF}"/>
              </a:ext>
            </a:extLst>
          </p:cNvPr>
          <p:cNvSpPr/>
          <p:nvPr/>
        </p:nvSpPr>
        <p:spPr>
          <a:xfrm>
            <a:off x="2147543" y="1354024"/>
            <a:ext cx="464820" cy="446637"/>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7</a:t>
            </a:r>
          </a:p>
        </p:txBody>
      </p:sp>
      <p:sp>
        <p:nvSpPr>
          <p:cNvPr id="12" name="Oval 11">
            <a:extLst>
              <a:ext uri="{FF2B5EF4-FFF2-40B4-BE49-F238E27FC236}">
                <a16:creationId xmlns:a16="http://schemas.microsoft.com/office/drawing/2014/main" id="{351A01CD-7D04-5D78-6CA1-077F7FCB1C31}"/>
              </a:ext>
            </a:extLst>
          </p:cNvPr>
          <p:cNvSpPr/>
          <p:nvPr/>
        </p:nvSpPr>
        <p:spPr>
          <a:xfrm>
            <a:off x="3854458" y="3245759"/>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5</a:t>
            </a:r>
          </a:p>
        </p:txBody>
      </p:sp>
      <p:sp>
        <p:nvSpPr>
          <p:cNvPr id="13" name="Oval 12">
            <a:extLst>
              <a:ext uri="{FF2B5EF4-FFF2-40B4-BE49-F238E27FC236}">
                <a16:creationId xmlns:a16="http://schemas.microsoft.com/office/drawing/2014/main" id="{4A974D7A-4AFA-0027-0A42-AE1AF1C5047F}"/>
              </a:ext>
            </a:extLst>
          </p:cNvPr>
          <p:cNvSpPr/>
          <p:nvPr/>
        </p:nvSpPr>
        <p:spPr>
          <a:xfrm>
            <a:off x="2143784" y="3245759"/>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cxnSp>
        <p:nvCxnSpPr>
          <p:cNvPr id="16" name="Straight Arrow Connector 15">
            <a:extLst>
              <a:ext uri="{FF2B5EF4-FFF2-40B4-BE49-F238E27FC236}">
                <a16:creationId xmlns:a16="http://schemas.microsoft.com/office/drawing/2014/main" id="{4666B88C-92A7-66A9-53D8-739BD8F8A9BA}"/>
              </a:ext>
            </a:extLst>
          </p:cNvPr>
          <p:cNvCxnSpPr>
            <a:cxnSpLocks/>
            <a:stCxn id="2" idx="1"/>
            <a:endCxn id="11" idx="5"/>
          </p:cNvCxnSpPr>
          <p:nvPr/>
        </p:nvCxnSpPr>
        <p:spPr>
          <a:xfrm flipH="1" flipV="1">
            <a:off x="2544292" y="1735253"/>
            <a:ext cx="1378237" cy="6238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828ECF9-0127-71AA-6438-5895FF2B7251}"/>
              </a:ext>
            </a:extLst>
          </p:cNvPr>
          <p:cNvCxnSpPr>
            <a:cxnSpLocks/>
            <a:stCxn id="6" idx="0"/>
            <a:endCxn id="11" idx="4"/>
          </p:cNvCxnSpPr>
          <p:nvPr/>
        </p:nvCxnSpPr>
        <p:spPr>
          <a:xfrm flipV="1">
            <a:off x="2376194" y="1800661"/>
            <a:ext cx="3759" cy="4870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720710-CCC6-B19A-B03A-C3CC0DAED734}"/>
              </a:ext>
            </a:extLst>
          </p:cNvPr>
          <p:cNvCxnSpPr>
            <a:cxnSpLocks/>
            <a:stCxn id="8" idx="1"/>
            <a:endCxn id="7" idx="5"/>
          </p:cNvCxnSpPr>
          <p:nvPr/>
        </p:nvCxnSpPr>
        <p:spPr>
          <a:xfrm flipH="1" flipV="1">
            <a:off x="829859" y="3642508"/>
            <a:ext cx="1381996" cy="62941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8CD525B-2B3A-6644-BDEB-8275A6F8A96B}"/>
              </a:ext>
            </a:extLst>
          </p:cNvPr>
          <p:cNvCxnSpPr>
            <a:cxnSpLocks/>
            <a:stCxn id="8" idx="0"/>
            <a:endCxn id="13" idx="4"/>
          </p:cNvCxnSpPr>
          <p:nvPr/>
        </p:nvCxnSpPr>
        <p:spPr>
          <a:xfrm flipV="1">
            <a:off x="2376194" y="3710579"/>
            <a:ext cx="0" cy="4932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4872ACC-456D-7175-04EE-16C15DA450C4}"/>
              </a:ext>
            </a:extLst>
          </p:cNvPr>
          <p:cNvCxnSpPr>
            <a:cxnSpLocks/>
            <a:stCxn id="8" idx="7"/>
            <a:endCxn id="12" idx="3"/>
          </p:cNvCxnSpPr>
          <p:nvPr/>
        </p:nvCxnSpPr>
        <p:spPr>
          <a:xfrm flipV="1">
            <a:off x="2540533" y="3642508"/>
            <a:ext cx="1381996" cy="6294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1594D01-269D-DD58-07C9-74D34C39050F}"/>
              </a:ext>
            </a:extLst>
          </p:cNvPr>
          <p:cNvCxnSpPr>
            <a:cxnSpLocks/>
            <a:stCxn id="13" idx="0"/>
            <a:endCxn id="6" idx="4"/>
          </p:cNvCxnSpPr>
          <p:nvPr/>
        </p:nvCxnSpPr>
        <p:spPr>
          <a:xfrm flipV="1">
            <a:off x="2376194" y="2752488"/>
            <a:ext cx="0" cy="4932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CEE8A71-B14B-6252-0E8F-5929445268B5}"/>
              </a:ext>
            </a:extLst>
          </p:cNvPr>
          <p:cNvSpPr txBox="1"/>
          <p:nvPr/>
        </p:nvSpPr>
        <p:spPr>
          <a:xfrm>
            <a:off x="2172408" y="2895341"/>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28" name="TextBox 27">
            <a:extLst>
              <a:ext uri="{FF2B5EF4-FFF2-40B4-BE49-F238E27FC236}">
                <a16:creationId xmlns:a16="http://schemas.microsoft.com/office/drawing/2014/main" id="{8F27A92F-0E8B-7608-6046-51DA9464BAB8}"/>
              </a:ext>
            </a:extLst>
          </p:cNvPr>
          <p:cNvSpPr txBox="1"/>
          <p:nvPr/>
        </p:nvSpPr>
        <p:spPr>
          <a:xfrm>
            <a:off x="2172408" y="3853432"/>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29" name="TextBox 28">
            <a:extLst>
              <a:ext uri="{FF2B5EF4-FFF2-40B4-BE49-F238E27FC236}">
                <a16:creationId xmlns:a16="http://schemas.microsoft.com/office/drawing/2014/main" id="{BB5ED544-517F-33B6-0633-57563E93950F}"/>
              </a:ext>
            </a:extLst>
          </p:cNvPr>
          <p:cNvSpPr txBox="1"/>
          <p:nvPr/>
        </p:nvSpPr>
        <p:spPr>
          <a:xfrm>
            <a:off x="2172408" y="1943596"/>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1" name="TextBox 30">
            <a:extLst>
              <a:ext uri="{FF2B5EF4-FFF2-40B4-BE49-F238E27FC236}">
                <a16:creationId xmlns:a16="http://schemas.microsoft.com/office/drawing/2014/main" id="{58D2A5AA-DA5C-E686-295E-1723B65C492A}"/>
              </a:ext>
            </a:extLst>
          </p:cNvPr>
          <p:cNvSpPr txBox="1"/>
          <p:nvPr/>
        </p:nvSpPr>
        <p:spPr>
          <a:xfrm rot="1457547">
            <a:off x="1318282" y="3787937"/>
            <a:ext cx="407570" cy="338554"/>
          </a:xfrm>
          <a:prstGeom prst="rect">
            <a:avLst/>
          </a:prstGeom>
          <a:solidFill>
            <a:schemeClr val="accent3"/>
          </a:solidFill>
          <a:ln>
            <a:solidFill>
              <a:schemeClr val="accent3"/>
            </a:solidFill>
          </a:ln>
        </p:spPr>
        <p:txBody>
          <a:bodyPr wrap="square" rtlCol="0">
            <a:spAutoFit/>
          </a:bodyPr>
          <a:lstStyle/>
          <a:p>
            <a:pPr algn="ctr"/>
            <a:r>
              <a:rPr lang="en-SG" sz="1600" dirty="0">
                <a:solidFill>
                  <a:schemeClr val="tx1"/>
                </a:solidFill>
                <a:latin typeface="Montserrat SemiBold" panose="00000700000000000000" pitchFamily="2" charset="0"/>
              </a:rPr>
              <a:t>3</a:t>
            </a:r>
          </a:p>
        </p:txBody>
      </p:sp>
      <p:sp>
        <p:nvSpPr>
          <p:cNvPr id="32" name="TextBox 31">
            <a:extLst>
              <a:ext uri="{FF2B5EF4-FFF2-40B4-BE49-F238E27FC236}">
                <a16:creationId xmlns:a16="http://schemas.microsoft.com/office/drawing/2014/main" id="{B6112F57-7664-17DC-CE48-840DA27F09C5}"/>
              </a:ext>
            </a:extLst>
          </p:cNvPr>
          <p:cNvSpPr txBox="1"/>
          <p:nvPr/>
        </p:nvSpPr>
        <p:spPr>
          <a:xfrm rot="1457547">
            <a:off x="3042059" y="1880791"/>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3" name="TextBox 32">
            <a:extLst>
              <a:ext uri="{FF2B5EF4-FFF2-40B4-BE49-F238E27FC236}">
                <a16:creationId xmlns:a16="http://schemas.microsoft.com/office/drawing/2014/main" id="{E4978F7B-9872-B47B-8418-37A7A2363380}"/>
              </a:ext>
            </a:extLst>
          </p:cNvPr>
          <p:cNvSpPr txBox="1"/>
          <p:nvPr/>
        </p:nvSpPr>
        <p:spPr>
          <a:xfrm rot="20185140">
            <a:off x="3025640" y="3791491"/>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5" name="TextBox 34">
            <a:extLst>
              <a:ext uri="{FF2B5EF4-FFF2-40B4-BE49-F238E27FC236}">
                <a16:creationId xmlns:a16="http://schemas.microsoft.com/office/drawing/2014/main" id="{535B7A5C-C19C-EA79-24C4-8185383C7BE4}"/>
              </a:ext>
            </a:extLst>
          </p:cNvPr>
          <p:cNvSpPr txBox="1"/>
          <p:nvPr/>
        </p:nvSpPr>
        <p:spPr>
          <a:xfrm>
            <a:off x="433110" y="796206"/>
            <a:ext cx="1837362" cy="369332"/>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Perform SSSP</a:t>
            </a:r>
            <a:endParaRPr lang="en-SG" sz="1800" dirty="0">
              <a:solidFill>
                <a:schemeClr val="bg1"/>
              </a:solidFill>
              <a:latin typeface="Montserrat SemiBold" pitchFamily="2" charset="0"/>
            </a:endParaRPr>
          </a:p>
        </p:txBody>
      </p:sp>
      <p:sp>
        <p:nvSpPr>
          <p:cNvPr id="36" name="Oval 35">
            <a:extLst>
              <a:ext uri="{FF2B5EF4-FFF2-40B4-BE49-F238E27FC236}">
                <a16:creationId xmlns:a16="http://schemas.microsoft.com/office/drawing/2014/main" id="{6DB26C91-D5A4-45AD-DBB4-6242F49FEF01}"/>
              </a:ext>
            </a:extLst>
          </p:cNvPr>
          <p:cNvSpPr/>
          <p:nvPr/>
        </p:nvSpPr>
        <p:spPr>
          <a:xfrm>
            <a:off x="8098747" y="2285542"/>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6</a:t>
            </a:r>
          </a:p>
        </p:txBody>
      </p:sp>
      <p:sp>
        <p:nvSpPr>
          <p:cNvPr id="37" name="Oval 36">
            <a:extLst>
              <a:ext uri="{FF2B5EF4-FFF2-40B4-BE49-F238E27FC236}">
                <a16:creationId xmlns:a16="http://schemas.microsoft.com/office/drawing/2014/main" id="{28D6E685-6068-B3EC-845A-6B964950D55F}"/>
              </a:ext>
            </a:extLst>
          </p:cNvPr>
          <p:cNvSpPr/>
          <p:nvPr/>
        </p:nvSpPr>
        <p:spPr>
          <a:xfrm>
            <a:off x="4677399" y="2285542"/>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39" name="Oval 38">
            <a:extLst>
              <a:ext uri="{FF2B5EF4-FFF2-40B4-BE49-F238E27FC236}">
                <a16:creationId xmlns:a16="http://schemas.microsoft.com/office/drawing/2014/main" id="{3839F3AB-E676-7967-6506-A416CDD05130}"/>
              </a:ext>
            </a:extLst>
          </p:cNvPr>
          <p:cNvSpPr/>
          <p:nvPr/>
        </p:nvSpPr>
        <p:spPr>
          <a:xfrm>
            <a:off x="4677399" y="3240312"/>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sp>
        <p:nvSpPr>
          <p:cNvPr id="38" name="Oval 37">
            <a:extLst>
              <a:ext uri="{FF2B5EF4-FFF2-40B4-BE49-F238E27FC236}">
                <a16:creationId xmlns:a16="http://schemas.microsoft.com/office/drawing/2014/main" id="{465DAB32-3218-DD74-B230-C956EA955C2B}"/>
              </a:ext>
            </a:extLst>
          </p:cNvPr>
          <p:cNvSpPr/>
          <p:nvPr/>
        </p:nvSpPr>
        <p:spPr>
          <a:xfrm>
            <a:off x="6388073" y="2282221"/>
            <a:ext cx="464820" cy="464820"/>
          </a:xfrm>
          <a:prstGeom prst="ellipse">
            <a:avLst/>
          </a:prstGeom>
          <a:solidFill>
            <a:schemeClr val="accent3"/>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Montserrat SemiBold" panose="00000700000000000000" pitchFamily="2" charset="0"/>
              </a:rPr>
              <a:t>4</a:t>
            </a:r>
          </a:p>
        </p:txBody>
      </p:sp>
      <p:sp>
        <p:nvSpPr>
          <p:cNvPr id="40" name="Oval 39">
            <a:extLst>
              <a:ext uri="{FF2B5EF4-FFF2-40B4-BE49-F238E27FC236}">
                <a16:creationId xmlns:a16="http://schemas.microsoft.com/office/drawing/2014/main" id="{FCC8A5AD-2020-42DC-6111-C16D15A5E802}"/>
              </a:ext>
            </a:extLst>
          </p:cNvPr>
          <p:cNvSpPr/>
          <p:nvPr/>
        </p:nvSpPr>
        <p:spPr>
          <a:xfrm>
            <a:off x="6388073" y="4198403"/>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0</a:t>
            </a:r>
          </a:p>
        </p:txBody>
      </p:sp>
      <p:sp>
        <p:nvSpPr>
          <p:cNvPr id="41" name="Oval 40">
            <a:extLst>
              <a:ext uri="{FF2B5EF4-FFF2-40B4-BE49-F238E27FC236}">
                <a16:creationId xmlns:a16="http://schemas.microsoft.com/office/drawing/2014/main" id="{DBCBD8B5-4AB8-728D-A743-F6200F4A8238}"/>
              </a:ext>
            </a:extLst>
          </p:cNvPr>
          <p:cNvSpPr/>
          <p:nvPr/>
        </p:nvSpPr>
        <p:spPr>
          <a:xfrm>
            <a:off x="6391832" y="1348577"/>
            <a:ext cx="464820" cy="446637"/>
          </a:xfrm>
          <a:prstGeom prst="ellipse">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7</a:t>
            </a:r>
          </a:p>
        </p:txBody>
      </p:sp>
      <p:sp>
        <p:nvSpPr>
          <p:cNvPr id="42" name="Oval 41">
            <a:extLst>
              <a:ext uri="{FF2B5EF4-FFF2-40B4-BE49-F238E27FC236}">
                <a16:creationId xmlns:a16="http://schemas.microsoft.com/office/drawing/2014/main" id="{17B9CCED-1FB0-13E2-9DA7-36D3EBFE9E40}"/>
              </a:ext>
            </a:extLst>
          </p:cNvPr>
          <p:cNvSpPr/>
          <p:nvPr/>
        </p:nvSpPr>
        <p:spPr>
          <a:xfrm>
            <a:off x="8098747" y="3240312"/>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5</a:t>
            </a:r>
          </a:p>
        </p:txBody>
      </p:sp>
      <p:sp>
        <p:nvSpPr>
          <p:cNvPr id="43" name="Oval 42">
            <a:extLst>
              <a:ext uri="{FF2B5EF4-FFF2-40B4-BE49-F238E27FC236}">
                <a16:creationId xmlns:a16="http://schemas.microsoft.com/office/drawing/2014/main" id="{9E288878-94A8-4A90-2E48-D234AEC7B9FF}"/>
              </a:ext>
            </a:extLst>
          </p:cNvPr>
          <p:cNvSpPr/>
          <p:nvPr/>
        </p:nvSpPr>
        <p:spPr>
          <a:xfrm>
            <a:off x="6388073" y="3240312"/>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cxnSp>
        <p:nvCxnSpPr>
          <p:cNvPr id="44" name="Straight Arrow Connector 43">
            <a:extLst>
              <a:ext uri="{FF2B5EF4-FFF2-40B4-BE49-F238E27FC236}">
                <a16:creationId xmlns:a16="http://schemas.microsoft.com/office/drawing/2014/main" id="{5D1EF5D9-BFCF-1786-4027-BF0EB673EE33}"/>
              </a:ext>
            </a:extLst>
          </p:cNvPr>
          <p:cNvCxnSpPr>
            <a:cxnSpLocks/>
            <a:stCxn id="37" idx="7"/>
            <a:endCxn id="41" idx="3"/>
          </p:cNvCxnSpPr>
          <p:nvPr/>
        </p:nvCxnSpPr>
        <p:spPr>
          <a:xfrm flipV="1">
            <a:off x="5074148" y="1729806"/>
            <a:ext cx="1385755" cy="6238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39A1F62-C362-FE70-7849-8A156E75571A}"/>
              </a:ext>
            </a:extLst>
          </p:cNvPr>
          <p:cNvCxnSpPr>
            <a:cxnSpLocks/>
            <a:stCxn id="36" idx="1"/>
            <a:endCxn id="41" idx="5"/>
          </p:cNvCxnSpPr>
          <p:nvPr/>
        </p:nvCxnSpPr>
        <p:spPr>
          <a:xfrm flipH="1" flipV="1">
            <a:off x="6788581" y="1729806"/>
            <a:ext cx="1378237" cy="6238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74A049C-C6CC-C567-24AF-A5CD366A3E79}"/>
              </a:ext>
            </a:extLst>
          </p:cNvPr>
          <p:cNvCxnSpPr>
            <a:cxnSpLocks/>
            <a:stCxn id="38" idx="0"/>
            <a:endCxn id="41" idx="4"/>
          </p:cNvCxnSpPr>
          <p:nvPr/>
        </p:nvCxnSpPr>
        <p:spPr>
          <a:xfrm flipV="1">
            <a:off x="6620483" y="1795214"/>
            <a:ext cx="3759" cy="487007"/>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81C0AE4-14FC-3699-7DF5-5E5FB29C9917}"/>
              </a:ext>
            </a:extLst>
          </p:cNvPr>
          <p:cNvCxnSpPr>
            <a:cxnSpLocks/>
            <a:stCxn id="39" idx="7"/>
            <a:endCxn id="38" idx="3"/>
          </p:cNvCxnSpPr>
          <p:nvPr/>
        </p:nvCxnSpPr>
        <p:spPr>
          <a:xfrm flipV="1">
            <a:off x="5074148" y="2678970"/>
            <a:ext cx="1381996" cy="6294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5D1EE16-3884-3720-498C-271F90D9690F}"/>
              </a:ext>
            </a:extLst>
          </p:cNvPr>
          <p:cNvCxnSpPr>
            <a:cxnSpLocks/>
            <a:stCxn id="39" idx="0"/>
            <a:endCxn id="37" idx="4"/>
          </p:cNvCxnSpPr>
          <p:nvPr/>
        </p:nvCxnSpPr>
        <p:spPr>
          <a:xfrm flipV="1">
            <a:off x="4909809" y="2750362"/>
            <a:ext cx="0" cy="4899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ADC6949-A263-5D5C-9DAF-78A4968968C7}"/>
              </a:ext>
            </a:extLst>
          </p:cNvPr>
          <p:cNvCxnSpPr>
            <a:cxnSpLocks/>
            <a:stCxn id="40" idx="1"/>
            <a:endCxn id="39" idx="5"/>
          </p:cNvCxnSpPr>
          <p:nvPr/>
        </p:nvCxnSpPr>
        <p:spPr>
          <a:xfrm flipH="1" flipV="1">
            <a:off x="5074148" y="3637061"/>
            <a:ext cx="1381996" cy="6294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7CBD527-5430-5CD1-0836-2675C17479C9}"/>
              </a:ext>
            </a:extLst>
          </p:cNvPr>
          <p:cNvCxnSpPr>
            <a:cxnSpLocks/>
            <a:stCxn id="40" idx="0"/>
            <a:endCxn id="43" idx="4"/>
          </p:cNvCxnSpPr>
          <p:nvPr/>
        </p:nvCxnSpPr>
        <p:spPr>
          <a:xfrm flipV="1">
            <a:off x="6620483" y="3705132"/>
            <a:ext cx="0" cy="4932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E5349B4-3113-26F2-A45C-4F4F91741B3F}"/>
              </a:ext>
            </a:extLst>
          </p:cNvPr>
          <p:cNvCxnSpPr>
            <a:cxnSpLocks/>
            <a:stCxn id="40" idx="7"/>
            <a:endCxn id="42" idx="3"/>
          </p:cNvCxnSpPr>
          <p:nvPr/>
        </p:nvCxnSpPr>
        <p:spPr>
          <a:xfrm flipV="1">
            <a:off x="6784822" y="3637061"/>
            <a:ext cx="1381996" cy="6294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07521-676E-7559-66F2-63796BCA9556}"/>
              </a:ext>
            </a:extLst>
          </p:cNvPr>
          <p:cNvCxnSpPr>
            <a:cxnSpLocks/>
            <a:stCxn id="42" idx="0"/>
            <a:endCxn id="36" idx="4"/>
          </p:cNvCxnSpPr>
          <p:nvPr/>
        </p:nvCxnSpPr>
        <p:spPr>
          <a:xfrm flipV="1">
            <a:off x="8331157" y="2750362"/>
            <a:ext cx="0" cy="4899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2B8618D-DCA4-B261-1225-1576F4CA36D8}"/>
              </a:ext>
            </a:extLst>
          </p:cNvPr>
          <p:cNvCxnSpPr>
            <a:cxnSpLocks/>
            <a:stCxn id="43" idx="0"/>
            <a:endCxn id="38" idx="4"/>
          </p:cNvCxnSpPr>
          <p:nvPr/>
        </p:nvCxnSpPr>
        <p:spPr>
          <a:xfrm flipV="1">
            <a:off x="6620483" y="2747041"/>
            <a:ext cx="0" cy="4932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3DA3215A-A764-7FEA-8BE0-D59B367E609E}"/>
              </a:ext>
            </a:extLst>
          </p:cNvPr>
          <p:cNvSpPr txBox="1"/>
          <p:nvPr/>
        </p:nvSpPr>
        <p:spPr>
          <a:xfrm rot="20185140">
            <a:off x="5542510" y="1875345"/>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55" name="TextBox 54">
            <a:extLst>
              <a:ext uri="{FF2B5EF4-FFF2-40B4-BE49-F238E27FC236}">
                <a16:creationId xmlns:a16="http://schemas.microsoft.com/office/drawing/2014/main" id="{ABABFD73-E9AD-A963-4688-5A14701BC138}"/>
              </a:ext>
            </a:extLst>
          </p:cNvPr>
          <p:cNvSpPr txBox="1"/>
          <p:nvPr/>
        </p:nvSpPr>
        <p:spPr>
          <a:xfrm>
            <a:off x="4706024" y="289081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56" name="TextBox 55">
            <a:extLst>
              <a:ext uri="{FF2B5EF4-FFF2-40B4-BE49-F238E27FC236}">
                <a16:creationId xmlns:a16="http://schemas.microsoft.com/office/drawing/2014/main" id="{DF4E6913-6BF4-3779-6636-4336ADC40BB7}"/>
              </a:ext>
            </a:extLst>
          </p:cNvPr>
          <p:cNvSpPr txBox="1"/>
          <p:nvPr/>
        </p:nvSpPr>
        <p:spPr>
          <a:xfrm>
            <a:off x="6416697" y="288989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57" name="TextBox 56">
            <a:extLst>
              <a:ext uri="{FF2B5EF4-FFF2-40B4-BE49-F238E27FC236}">
                <a16:creationId xmlns:a16="http://schemas.microsoft.com/office/drawing/2014/main" id="{8159F787-3B11-333E-6418-09ADD74A86A0}"/>
              </a:ext>
            </a:extLst>
          </p:cNvPr>
          <p:cNvSpPr txBox="1"/>
          <p:nvPr/>
        </p:nvSpPr>
        <p:spPr>
          <a:xfrm>
            <a:off x="6416697" y="3847985"/>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58" name="TextBox 57">
            <a:extLst>
              <a:ext uri="{FF2B5EF4-FFF2-40B4-BE49-F238E27FC236}">
                <a16:creationId xmlns:a16="http://schemas.microsoft.com/office/drawing/2014/main" id="{982B73F4-F68A-7E5B-2487-E9F0E406DEEC}"/>
              </a:ext>
            </a:extLst>
          </p:cNvPr>
          <p:cNvSpPr txBox="1"/>
          <p:nvPr/>
        </p:nvSpPr>
        <p:spPr>
          <a:xfrm>
            <a:off x="6416697" y="1938149"/>
            <a:ext cx="407570" cy="338554"/>
          </a:xfrm>
          <a:prstGeom prst="rect">
            <a:avLst/>
          </a:prstGeom>
          <a:solidFill>
            <a:schemeClr val="accent3"/>
          </a:solidFill>
          <a:ln>
            <a:solidFill>
              <a:schemeClr val="accent3"/>
            </a:solidFill>
          </a:ln>
        </p:spPr>
        <p:txBody>
          <a:bodyPr wrap="square" rtlCol="0">
            <a:spAutoFit/>
          </a:bodyPr>
          <a:lstStyle/>
          <a:p>
            <a:pPr algn="ctr"/>
            <a:r>
              <a:rPr lang="en-SG" sz="1600" dirty="0">
                <a:solidFill>
                  <a:schemeClr val="tx1"/>
                </a:solidFill>
                <a:latin typeface="Montserrat SemiBold" panose="00000700000000000000" pitchFamily="2" charset="0"/>
              </a:rPr>
              <a:t>1</a:t>
            </a:r>
          </a:p>
        </p:txBody>
      </p:sp>
      <p:sp>
        <p:nvSpPr>
          <p:cNvPr id="59" name="TextBox 58">
            <a:extLst>
              <a:ext uri="{FF2B5EF4-FFF2-40B4-BE49-F238E27FC236}">
                <a16:creationId xmlns:a16="http://schemas.microsoft.com/office/drawing/2014/main" id="{4E2A4565-0AC9-A64C-66F8-6B29BD358139}"/>
              </a:ext>
            </a:extLst>
          </p:cNvPr>
          <p:cNvSpPr txBox="1"/>
          <p:nvPr/>
        </p:nvSpPr>
        <p:spPr>
          <a:xfrm rot="20185140">
            <a:off x="5561677" y="2824400"/>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7</a:t>
            </a:r>
          </a:p>
        </p:txBody>
      </p:sp>
      <p:sp>
        <p:nvSpPr>
          <p:cNvPr id="60" name="TextBox 59">
            <a:extLst>
              <a:ext uri="{FF2B5EF4-FFF2-40B4-BE49-F238E27FC236}">
                <a16:creationId xmlns:a16="http://schemas.microsoft.com/office/drawing/2014/main" id="{DC5F2686-E377-D098-2934-4A07D75CA097}"/>
              </a:ext>
            </a:extLst>
          </p:cNvPr>
          <p:cNvSpPr txBox="1"/>
          <p:nvPr/>
        </p:nvSpPr>
        <p:spPr>
          <a:xfrm rot="1457547">
            <a:off x="5562571" y="3782490"/>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3</a:t>
            </a:r>
          </a:p>
        </p:txBody>
      </p:sp>
      <p:sp>
        <p:nvSpPr>
          <p:cNvPr id="61" name="TextBox 60">
            <a:extLst>
              <a:ext uri="{FF2B5EF4-FFF2-40B4-BE49-F238E27FC236}">
                <a16:creationId xmlns:a16="http://schemas.microsoft.com/office/drawing/2014/main" id="{99478B2F-963A-567A-A613-CBEC2189BC1E}"/>
              </a:ext>
            </a:extLst>
          </p:cNvPr>
          <p:cNvSpPr txBox="1"/>
          <p:nvPr/>
        </p:nvSpPr>
        <p:spPr>
          <a:xfrm rot="1457547">
            <a:off x="7286348" y="187534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62" name="TextBox 61">
            <a:extLst>
              <a:ext uri="{FF2B5EF4-FFF2-40B4-BE49-F238E27FC236}">
                <a16:creationId xmlns:a16="http://schemas.microsoft.com/office/drawing/2014/main" id="{F06C5063-C66B-764A-EB1E-79C514127C69}"/>
              </a:ext>
            </a:extLst>
          </p:cNvPr>
          <p:cNvSpPr txBox="1"/>
          <p:nvPr/>
        </p:nvSpPr>
        <p:spPr>
          <a:xfrm rot="20185140">
            <a:off x="7269929" y="378604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63" name="TextBox 62">
            <a:extLst>
              <a:ext uri="{FF2B5EF4-FFF2-40B4-BE49-F238E27FC236}">
                <a16:creationId xmlns:a16="http://schemas.microsoft.com/office/drawing/2014/main" id="{289AB7A6-C765-73D3-710B-A06D6CA03649}"/>
              </a:ext>
            </a:extLst>
          </p:cNvPr>
          <p:cNvSpPr txBox="1"/>
          <p:nvPr/>
        </p:nvSpPr>
        <p:spPr>
          <a:xfrm>
            <a:off x="8127372" y="288989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10</a:t>
            </a:r>
          </a:p>
        </p:txBody>
      </p:sp>
      <p:cxnSp>
        <p:nvCxnSpPr>
          <p:cNvPr id="14" name="Straight Arrow Connector 13">
            <a:extLst>
              <a:ext uri="{FF2B5EF4-FFF2-40B4-BE49-F238E27FC236}">
                <a16:creationId xmlns:a16="http://schemas.microsoft.com/office/drawing/2014/main" id="{47C5661C-E50A-F64E-6E86-BEFFA3740215}"/>
              </a:ext>
            </a:extLst>
          </p:cNvPr>
          <p:cNvCxnSpPr>
            <a:cxnSpLocks/>
            <a:stCxn id="4" idx="7"/>
            <a:endCxn id="41" idx="2"/>
          </p:cNvCxnSpPr>
          <p:nvPr/>
        </p:nvCxnSpPr>
        <p:spPr>
          <a:xfrm flipV="1">
            <a:off x="829859" y="1571896"/>
            <a:ext cx="5561973" cy="78716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F2ED630-115D-B790-58F4-64CAC39D463A}"/>
              </a:ext>
            </a:extLst>
          </p:cNvPr>
          <p:cNvCxnSpPr>
            <a:cxnSpLocks/>
            <a:stCxn id="7" idx="7"/>
            <a:endCxn id="38" idx="2"/>
          </p:cNvCxnSpPr>
          <p:nvPr/>
        </p:nvCxnSpPr>
        <p:spPr>
          <a:xfrm flipV="1">
            <a:off x="829859" y="2514631"/>
            <a:ext cx="5558214" cy="799199"/>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D4A2B02-FF08-7CA4-F260-CE54D891CE95}"/>
              </a:ext>
            </a:extLst>
          </p:cNvPr>
          <p:cNvCxnSpPr>
            <a:cxnSpLocks/>
            <a:stCxn id="7" idx="0"/>
            <a:endCxn id="37" idx="2"/>
          </p:cNvCxnSpPr>
          <p:nvPr/>
        </p:nvCxnSpPr>
        <p:spPr>
          <a:xfrm flipV="1">
            <a:off x="665520" y="2517952"/>
            <a:ext cx="4011879" cy="72780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9783EB6-449F-23B8-7B8A-950783B07D13}"/>
              </a:ext>
            </a:extLst>
          </p:cNvPr>
          <p:cNvCxnSpPr>
            <a:cxnSpLocks/>
            <a:stCxn id="12" idx="0"/>
            <a:endCxn id="36" idx="2"/>
          </p:cNvCxnSpPr>
          <p:nvPr/>
        </p:nvCxnSpPr>
        <p:spPr>
          <a:xfrm flipV="1">
            <a:off x="4086868" y="2517952"/>
            <a:ext cx="4011879" cy="72780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705D465-C368-1833-309C-6595A6426FB8}"/>
              </a:ext>
            </a:extLst>
          </p:cNvPr>
          <p:cNvSpPr txBox="1"/>
          <p:nvPr/>
        </p:nvSpPr>
        <p:spPr>
          <a:xfrm rot="21050367">
            <a:off x="2620175" y="2655122"/>
            <a:ext cx="407570" cy="338554"/>
          </a:xfrm>
          <a:prstGeom prst="rect">
            <a:avLst/>
          </a:prstGeom>
          <a:solidFill>
            <a:srgbClr val="C00000"/>
          </a:solidFill>
          <a:ln>
            <a:solidFill>
              <a:srgbClr val="C00000"/>
            </a:solidFill>
          </a:ln>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30" name="TextBox 29">
            <a:extLst>
              <a:ext uri="{FF2B5EF4-FFF2-40B4-BE49-F238E27FC236}">
                <a16:creationId xmlns:a16="http://schemas.microsoft.com/office/drawing/2014/main" id="{9F2C5F6E-4A0C-7080-DE15-086A9F82CC03}"/>
              </a:ext>
            </a:extLst>
          </p:cNvPr>
          <p:cNvSpPr txBox="1"/>
          <p:nvPr/>
        </p:nvSpPr>
        <p:spPr>
          <a:xfrm rot="21026994">
            <a:off x="3443523" y="2762260"/>
            <a:ext cx="407570" cy="338554"/>
          </a:xfrm>
          <a:prstGeom prst="rect">
            <a:avLst/>
          </a:prstGeom>
          <a:solidFill>
            <a:schemeClr val="accent3"/>
          </a:solidFill>
          <a:ln>
            <a:solidFill>
              <a:schemeClr val="accent3"/>
            </a:solidFill>
          </a:ln>
        </p:spPr>
        <p:txBody>
          <a:bodyPr wrap="square" rtlCol="0">
            <a:spAutoFit/>
          </a:bodyPr>
          <a:lstStyle/>
          <a:p>
            <a:pPr algn="ctr"/>
            <a:r>
              <a:rPr lang="en-SG" sz="1600" dirty="0">
                <a:solidFill>
                  <a:schemeClr val="tx1"/>
                </a:solidFill>
                <a:latin typeface="Montserrat SemiBold" panose="00000700000000000000" pitchFamily="2" charset="0"/>
              </a:rPr>
              <a:t>7</a:t>
            </a:r>
          </a:p>
        </p:txBody>
      </p:sp>
      <p:sp>
        <p:nvSpPr>
          <p:cNvPr id="25" name="TextBox 24">
            <a:extLst>
              <a:ext uri="{FF2B5EF4-FFF2-40B4-BE49-F238E27FC236}">
                <a16:creationId xmlns:a16="http://schemas.microsoft.com/office/drawing/2014/main" id="{3F81E313-4ED2-ED2C-8FBD-DA9747956CC9}"/>
              </a:ext>
            </a:extLst>
          </p:cNvPr>
          <p:cNvSpPr txBox="1"/>
          <p:nvPr/>
        </p:nvSpPr>
        <p:spPr>
          <a:xfrm rot="20994479">
            <a:off x="3489925" y="1768871"/>
            <a:ext cx="407570" cy="338554"/>
          </a:xfrm>
          <a:prstGeom prst="rect">
            <a:avLst/>
          </a:prstGeom>
          <a:solidFill>
            <a:srgbClr val="C00000"/>
          </a:solidFill>
          <a:ln>
            <a:solidFill>
              <a:srgbClr val="C00000"/>
            </a:solidFill>
          </a:ln>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34" name="TextBox 33">
            <a:extLst>
              <a:ext uri="{FF2B5EF4-FFF2-40B4-BE49-F238E27FC236}">
                <a16:creationId xmlns:a16="http://schemas.microsoft.com/office/drawing/2014/main" id="{4F8704D5-B2B6-653D-3564-6B16F1FC7DD3}"/>
              </a:ext>
            </a:extLst>
          </p:cNvPr>
          <p:cNvSpPr txBox="1"/>
          <p:nvPr/>
        </p:nvSpPr>
        <p:spPr>
          <a:xfrm rot="21025919">
            <a:off x="5859657" y="2725697"/>
            <a:ext cx="407570" cy="338554"/>
          </a:xfrm>
          <a:prstGeom prst="rect">
            <a:avLst/>
          </a:prstGeom>
          <a:solidFill>
            <a:srgbClr val="C00000"/>
          </a:solidFill>
          <a:ln>
            <a:solidFill>
              <a:srgbClr val="C00000"/>
            </a:solidFill>
          </a:ln>
        </p:spPr>
        <p:txBody>
          <a:bodyPr wrap="square" rtlCol="0">
            <a:spAutoFit/>
          </a:bodyPr>
          <a:lstStyle/>
          <a:p>
            <a:pPr algn="ctr"/>
            <a:r>
              <a:rPr lang="en-SG" sz="1600" dirty="0">
                <a:solidFill>
                  <a:schemeClr val="bg1"/>
                </a:solidFill>
                <a:latin typeface="Montserrat SemiBold" panose="00000700000000000000" pitchFamily="2" charset="0"/>
              </a:rPr>
              <a:t>10</a:t>
            </a:r>
          </a:p>
        </p:txBody>
      </p:sp>
    </p:spTree>
    <p:extLst>
      <p:ext uri="{BB962C8B-B14F-4D97-AF65-F5344CB8AC3E}">
        <p14:creationId xmlns:p14="http://schemas.microsoft.com/office/powerpoint/2010/main" val="333927841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59</a:t>
            </a:fld>
            <a:endParaRPr/>
          </a:p>
        </p:txBody>
      </p:sp>
      <p:sp>
        <p:nvSpPr>
          <p:cNvPr id="15" name="TextBox 14">
            <a:extLst>
              <a:ext uri="{FF2B5EF4-FFF2-40B4-BE49-F238E27FC236}">
                <a16:creationId xmlns:a16="http://schemas.microsoft.com/office/drawing/2014/main" id="{904919EC-9B87-4BB2-5C13-9021052ED744}"/>
              </a:ext>
            </a:extLst>
          </p:cNvPr>
          <p:cNvSpPr txBox="1"/>
          <p:nvPr/>
        </p:nvSpPr>
        <p:spPr>
          <a:xfrm>
            <a:off x="433110" y="331386"/>
            <a:ext cx="1313180" cy="369332"/>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Method 2</a:t>
            </a:r>
            <a:endParaRPr lang="en-SG" sz="1800" dirty="0">
              <a:solidFill>
                <a:schemeClr val="bg1"/>
              </a:solidFill>
              <a:latin typeface="Montserrat SemiBold" pitchFamily="2"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6783188-F9B2-F98B-E09C-EAA6F5BC0E80}"/>
                  </a:ext>
                </a:extLst>
              </p:cNvPr>
              <p:cNvSpPr txBox="1"/>
              <p:nvPr/>
            </p:nvSpPr>
            <p:spPr>
              <a:xfrm>
                <a:off x="4262465" y="331386"/>
                <a:ext cx="4156645" cy="369332"/>
              </a:xfrm>
              <a:prstGeom prst="rect">
                <a:avLst/>
              </a:prstGeom>
              <a:solidFill>
                <a:srgbClr val="7030A0"/>
              </a:solidFill>
            </p:spPr>
            <p:txBody>
              <a:bodyPr wrap="square" rtlCol="0" anchor="t">
                <a:spAutoFit/>
              </a:bodyPr>
              <a:lstStyle/>
              <a:p>
                <a:r>
                  <a:rPr lang="en-SG" sz="1600" dirty="0">
                    <a:solidFill>
                      <a:schemeClr val="bg1"/>
                    </a:solidFill>
                    <a:latin typeface="Montserrat SemiBold" panose="00000700000000000000" pitchFamily="2" charset="0"/>
                  </a:rPr>
                  <a:t>Given a K, how do we test if </a:t>
                </a:r>
                <a14:m>
                  <m:oMath xmlns:m="http://schemas.openxmlformats.org/officeDocument/2006/math">
                    <m:sSub>
                      <m:sSubPr>
                        <m:ctrlPr>
                          <a:rPr lang="en-US" sz="1800" b="0" i="1" smtClean="0">
                            <a:solidFill>
                              <a:srgbClr val="FFFFFF"/>
                            </a:solidFill>
                            <a:effectLst/>
                            <a:latin typeface="Cambria Math" panose="02040503050406030204" pitchFamily="18" charset="0"/>
                            <a:ea typeface="Arial" panose="020B0604020202020204" pitchFamily="34" charset="0"/>
                            <a:cs typeface="Arial" panose="020B0604020202020204" pitchFamily="34" charset="0"/>
                          </a:rPr>
                        </m:ctrlPr>
                      </m:sSubPr>
                      <m:e>
                        <m:r>
                          <a:rPr lang="en-SG" sz="1800" b="0" i="1">
                            <a:solidFill>
                              <a:srgbClr val="FFFFFF"/>
                            </a:solidFill>
                            <a:effectLst/>
                            <a:latin typeface="Cambria Math" panose="02040503050406030204" pitchFamily="18" charset="0"/>
                            <a:ea typeface="Arial" panose="020B0604020202020204" pitchFamily="34" charset="0"/>
                            <a:cs typeface="Arial" panose="020B0604020202020204" pitchFamily="34" charset="0"/>
                          </a:rPr>
                          <m:t>𝑃</m:t>
                        </m:r>
                      </m:e>
                      <m:sub>
                        <m:r>
                          <a:rPr lang="en-SG" sz="1800" b="0" i="1">
                            <a:solidFill>
                              <a:srgbClr val="FFFFFF"/>
                            </a:solidFill>
                            <a:effectLst/>
                            <a:latin typeface="Cambria Math" panose="02040503050406030204" pitchFamily="18" charset="0"/>
                            <a:ea typeface="Arial" panose="020B0604020202020204" pitchFamily="34" charset="0"/>
                            <a:cs typeface="Arial" panose="020B0604020202020204" pitchFamily="34" charset="0"/>
                          </a:rPr>
                          <m:t>𝑘</m:t>
                        </m:r>
                      </m:sub>
                    </m:sSub>
                  </m:oMath>
                </a14:m>
                <a:r>
                  <a:rPr lang="en-US" sz="1600" dirty="0">
                    <a:solidFill>
                      <a:schemeClr val="bg1"/>
                    </a:solidFill>
                    <a:latin typeface="Montserrat SemiBold" panose="00000700000000000000" pitchFamily="2" charset="0"/>
                  </a:rPr>
                  <a:t> holds?</a:t>
                </a:r>
              </a:p>
            </p:txBody>
          </p:sp>
        </mc:Choice>
        <mc:Fallback xmlns="">
          <p:sp>
            <p:nvSpPr>
              <p:cNvPr id="9" name="TextBox 8">
                <a:extLst>
                  <a:ext uri="{FF2B5EF4-FFF2-40B4-BE49-F238E27FC236}">
                    <a16:creationId xmlns:a16="http://schemas.microsoft.com/office/drawing/2014/main" id="{E6783188-F9B2-F98B-E09C-EAA6F5BC0E80}"/>
                  </a:ext>
                </a:extLst>
              </p:cNvPr>
              <p:cNvSpPr txBox="1">
                <a:spLocks noRot="1" noChangeAspect="1" noMove="1" noResize="1" noEditPoints="1" noAdjustHandles="1" noChangeArrowheads="1" noChangeShapeType="1" noTextEdit="1"/>
              </p:cNvSpPr>
              <p:nvPr/>
            </p:nvSpPr>
            <p:spPr>
              <a:xfrm>
                <a:off x="4262465" y="331386"/>
                <a:ext cx="4156645" cy="369332"/>
              </a:xfrm>
              <a:prstGeom prst="rect">
                <a:avLst/>
              </a:prstGeom>
              <a:blipFill>
                <a:blip r:embed="rId3"/>
                <a:stretch>
                  <a:fillRect l="-733" b="-18033"/>
                </a:stretch>
              </a:blipFill>
            </p:spPr>
            <p:txBody>
              <a:bodyPr/>
              <a:lstStyle/>
              <a:p>
                <a:r>
                  <a:rPr lang="en-SG">
                    <a:noFill/>
                  </a:rPr>
                  <a:t> </a:t>
                </a:r>
              </a:p>
            </p:txBody>
          </p:sp>
        </mc:Fallback>
      </mc:AlternateContent>
      <p:sp>
        <p:nvSpPr>
          <p:cNvPr id="35" name="TextBox 34">
            <a:extLst>
              <a:ext uri="{FF2B5EF4-FFF2-40B4-BE49-F238E27FC236}">
                <a16:creationId xmlns:a16="http://schemas.microsoft.com/office/drawing/2014/main" id="{535B7A5C-C19C-EA79-24C4-8185383C7BE4}"/>
              </a:ext>
            </a:extLst>
          </p:cNvPr>
          <p:cNvSpPr txBox="1"/>
          <p:nvPr/>
        </p:nvSpPr>
        <p:spPr>
          <a:xfrm>
            <a:off x="728549" y="2103999"/>
            <a:ext cx="1893467" cy="369332"/>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Perform SSSP</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A3C9BA5-DAE7-4551-5567-33B7439FA43A}"/>
                  </a:ext>
                </a:extLst>
              </p:cNvPr>
              <p:cNvSpPr txBox="1"/>
              <p:nvPr/>
            </p:nvSpPr>
            <p:spPr>
              <a:xfrm>
                <a:off x="728549" y="2473331"/>
                <a:ext cx="7743901" cy="1754326"/>
              </a:xfrm>
              <a:prstGeom prst="rect">
                <a:avLst/>
              </a:prstGeom>
              <a:solidFill>
                <a:schemeClr val="tx1"/>
              </a:solidFill>
            </p:spPr>
            <p:txBody>
              <a:bodyPr wrap="square" rtlCol="0">
                <a:spAutoFit/>
              </a:bodyPr>
              <a:lstStyle/>
              <a:p>
                <a:r>
                  <a:rPr lang="en-US" sz="1800" dirty="0">
                    <a:solidFill>
                      <a:schemeClr val="bg1"/>
                    </a:solidFill>
                    <a:latin typeface="Montserrat SemiBold" pitchFamily="2" charset="0"/>
                  </a:rPr>
                  <a:t>We are guaranteed that this includes an edge of </a:t>
                </a:r>
                <a:r>
                  <a:rPr lang="en-US" sz="1800" u="sng" dirty="0">
                    <a:solidFill>
                      <a:schemeClr val="bg1"/>
                    </a:solidFill>
                    <a:latin typeface="Montserrat SemiBold" pitchFamily="2" charset="0"/>
                  </a:rPr>
                  <a:t>at least</a:t>
                </a:r>
                <a:r>
                  <a:rPr lang="en-US" sz="1800" dirty="0">
                    <a:solidFill>
                      <a:schemeClr val="bg1"/>
                    </a:solidFill>
                    <a:latin typeface="Montserrat SemiBold" pitchFamily="2" charset="0"/>
                  </a:rPr>
                  <a:t> length K (since it is forced through a red edge), satisfying (a).</a:t>
                </a:r>
              </a:p>
              <a:p>
                <a:endParaRPr lang="en-US" sz="1800" dirty="0">
                  <a:solidFill>
                    <a:schemeClr val="bg1"/>
                  </a:solidFill>
                  <a:latin typeface="Montserrat SemiBold" pitchFamily="2" charset="0"/>
                </a:endParaRPr>
              </a:p>
              <a:p>
                <a:r>
                  <a:rPr lang="en-US" sz="1800" dirty="0">
                    <a:solidFill>
                      <a:schemeClr val="bg1"/>
                    </a:solidFill>
                    <a:latin typeface="Montserrat SemiBold" pitchFamily="2" charset="0"/>
                  </a:rPr>
                  <a:t>We are also guaranteed (through the SSSP algorithm) that this is the best we can do to lower the cost of such a path. If this path’s weight &gt; D, then no other path can exist for </a:t>
                </a:r>
                <a14:m>
                  <m:oMath xmlns:m="http://schemas.openxmlformats.org/officeDocument/2006/math">
                    <m:sSub>
                      <m:sSubPr>
                        <m:ctrlPr>
                          <a:rPr lang="en-US" sz="1800" b="0" i="1" smtClean="0">
                            <a:solidFill>
                              <a:srgbClr val="FFFFFF"/>
                            </a:solidFill>
                            <a:effectLst/>
                            <a:latin typeface="Cambria Math" panose="02040503050406030204" pitchFamily="18" charset="0"/>
                            <a:ea typeface="Arial" panose="020B0604020202020204" pitchFamily="34" charset="0"/>
                            <a:cs typeface="Arial" panose="020B0604020202020204" pitchFamily="34" charset="0"/>
                          </a:rPr>
                        </m:ctrlPr>
                      </m:sSubPr>
                      <m:e>
                        <m:r>
                          <a:rPr lang="en-SG" sz="1800" b="0" i="1">
                            <a:solidFill>
                              <a:srgbClr val="FFFFFF"/>
                            </a:solidFill>
                            <a:effectLst/>
                            <a:latin typeface="Cambria Math" panose="02040503050406030204" pitchFamily="18" charset="0"/>
                            <a:ea typeface="Arial" panose="020B0604020202020204" pitchFamily="34" charset="0"/>
                            <a:cs typeface="Arial" panose="020B0604020202020204" pitchFamily="34" charset="0"/>
                          </a:rPr>
                          <m:t>𝑃</m:t>
                        </m:r>
                      </m:e>
                      <m:sub>
                        <m:r>
                          <a:rPr lang="en-SG" sz="1800" b="0" i="1">
                            <a:solidFill>
                              <a:srgbClr val="FFFFFF"/>
                            </a:solidFill>
                            <a:effectLst/>
                            <a:latin typeface="Cambria Math" panose="02040503050406030204" pitchFamily="18" charset="0"/>
                            <a:ea typeface="Arial" panose="020B0604020202020204" pitchFamily="34" charset="0"/>
                            <a:cs typeface="Arial" panose="020B0604020202020204" pitchFamily="34" charset="0"/>
                          </a:rPr>
                          <m:t>𝑘</m:t>
                        </m:r>
                      </m:sub>
                    </m:sSub>
                  </m:oMath>
                </a14:m>
                <a:r>
                  <a:rPr lang="en-US" sz="1800" dirty="0">
                    <a:solidFill>
                      <a:schemeClr val="bg1"/>
                    </a:solidFill>
                    <a:latin typeface="Montserrat SemiBold" pitchFamily="2" charset="0"/>
                  </a:rPr>
                  <a:t> to be true.</a:t>
                </a:r>
              </a:p>
            </p:txBody>
          </p:sp>
        </mc:Choice>
        <mc:Fallback xmlns="">
          <p:sp>
            <p:nvSpPr>
              <p:cNvPr id="3" name="TextBox 2">
                <a:extLst>
                  <a:ext uri="{FF2B5EF4-FFF2-40B4-BE49-F238E27FC236}">
                    <a16:creationId xmlns:a16="http://schemas.microsoft.com/office/drawing/2014/main" id="{BA3C9BA5-DAE7-4551-5567-33B7439FA43A}"/>
                  </a:ext>
                </a:extLst>
              </p:cNvPr>
              <p:cNvSpPr txBox="1">
                <a:spLocks noRot="1" noChangeAspect="1" noMove="1" noResize="1" noEditPoints="1" noAdjustHandles="1" noChangeArrowheads="1" noChangeShapeType="1" noTextEdit="1"/>
              </p:cNvSpPr>
              <p:nvPr/>
            </p:nvSpPr>
            <p:spPr>
              <a:xfrm>
                <a:off x="728549" y="2473331"/>
                <a:ext cx="7743901" cy="1754326"/>
              </a:xfrm>
              <a:prstGeom prst="rect">
                <a:avLst/>
              </a:prstGeom>
              <a:blipFill>
                <a:blip r:embed="rId4"/>
                <a:stretch>
                  <a:fillRect l="-709" t="-1736" r="-551" b="-486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062E1CB-02E6-D808-C2AF-721D598C4303}"/>
                  </a:ext>
                </a:extLst>
              </p:cNvPr>
              <p:cNvSpPr txBox="1"/>
              <p:nvPr/>
            </p:nvSpPr>
            <p:spPr>
              <a:xfrm>
                <a:off x="728549" y="974645"/>
                <a:ext cx="5563170" cy="855427"/>
              </a:xfrm>
              <a:prstGeom prst="rect">
                <a:avLst/>
              </a:prstGeom>
              <a:solidFill>
                <a:srgbClr val="0070C0"/>
              </a:solidFill>
            </p:spPr>
            <p:txBody>
              <a:bodyPr wrap="square" rtlCol="0" anchor="ctr">
                <a:spAutoFit/>
              </a:bodyPr>
              <a:lstStyle/>
              <a:p>
                <a:pPr algn="ctr"/>
                <a14:m>
                  <m:oMath xmlns:m="http://schemas.openxmlformats.org/officeDocument/2006/math">
                    <m:sSub>
                      <m:sSubPr>
                        <m:ctrlPr>
                          <a:rPr lang="en-US" sz="1800" b="0" i="1" smtClean="0">
                            <a:solidFill>
                              <a:srgbClr val="FFFFFF"/>
                            </a:solidFill>
                            <a:effectLst/>
                            <a:latin typeface="Cambria Math" panose="02040503050406030204" pitchFamily="18" charset="0"/>
                            <a:ea typeface="Arial" panose="020B0604020202020204" pitchFamily="34" charset="0"/>
                            <a:cs typeface="Arial" panose="020B0604020202020204" pitchFamily="34" charset="0"/>
                          </a:rPr>
                        </m:ctrlPr>
                      </m:sSubPr>
                      <m:e>
                        <m:r>
                          <a:rPr lang="en-SG" sz="1800" b="0" i="1">
                            <a:solidFill>
                              <a:srgbClr val="FFFFFF"/>
                            </a:solidFill>
                            <a:effectLst/>
                            <a:latin typeface="Cambria Math" panose="02040503050406030204" pitchFamily="18" charset="0"/>
                            <a:ea typeface="Arial" panose="020B0604020202020204" pitchFamily="34" charset="0"/>
                            <a:cs typeface="Arial" panose="020B0604020202020204" pitchFamily="34" charset="0"/>
                          </a:rPr>
                          <m:t>𝑃</m:t>
                        </m:r>
                      </m:e>
                      <m:sub>
                        <m:r>
                          <a:rPr lang="en-SG" sz="1800" b="0" i="1">
                            <a:solidFill>
                              <a:srgbClr val="FFFFFF"/>
                            </a:solidFill>
                            <a:effectLst/>
                            <a:latin typeface="Cambria Math" panose="02040503050406030204" pitchFamily="18" charset="0"/>
                            <a:ea typeface="Arial" panose="020B0604020202020204" pitchFamily="34" charset="0"/>
                            <a:cs typeface="Arial" panose="020B0604020202020204" pitchFamily="34" charset="0"/>
                          </a:rPr>
                          <m:t>𝑘</m:t>
                        </m:r>
                      </m:sub>
                    </m:sSub>
                  </m:oMath>
                </a14:m>
                <a:r>
                  <a:rPr lang="en-US" sz="1600" dirty="0">
                    <a:solidFill>
                      <a:schemeClr val="bg1"/>
                    </a:solidFill>
                    <a:latin typeface="Montserrat SemiBold" panose="00000700000000000000" pitchFamily="2" charset="0"/>
                  </a:rPr>
                  <a:t>: A path</a:t>
                </a:r>
                <a:br>
                  <a:rPr lang="en-US" sz="1600" dirty="0">
                    <a:solidFill>
                      <a:schemeClr val="bg1"/>
                    </a:solidFill>
                    <a:latin typeface="Montserrat SemiBold" panose="00000700000000000000" pitchFamily="2" charset="0"/>
                  </a:rPr>
                </a:br>
                <a:r>
                  <a:rPr lang="en-US" sz="1600" dirty="0">
                    <a:solidFill>
                      <a:schemeClr val="bg1"/>
                    </a:solidFill>
                    <a:latin typeface="Montserrat SemiBold" panose="00000700000000000000" pitchFamily="2" charset="0"/>
                  </a:rPr>
                  <a:t>(a) goes through an edge of (at least) weight k and</a:t>
                </a:r>
                <a:br>
                  <a:rPr lang="en-US" sz="1600" dirty="0">
                    <a:solidFill>
                      <a:schemeClr val="bg1"/>
                    </a:solidFill>
                    <a:latin typeface="Montserrat SemiBold" panose="00000700000000000000" pitchFamily="2" charset="0"/>
                  </a:rPr>
                </a:br>
                <a:r>
                  <a:rPr lang="en-US" sz="1600" dirty="0">
                    <a:solidFill>
                      <a:schemeClr val="bg1"/>
                    </a:solidFill>
                    <a:latin typeface="Montserrat SemiBold" panose="00000700000000000000" pitchFamily="2" charset="0"/>
                  </a:rPr>
                  <a:t>(b) does not have total weight exceeding D?</a:t>
                </a:r>
              </a:p>
            </p:txBody>
          </p:sp>
        </mc:Choice>
        <mc:Fallback xmlns="">
          <p:sp>
            <p:nvSpPr>
              <p:cNvPr id="5" name="TextBox 4">
                <a:extLst>
                  <a:ext uri="{FF2B5EF4-FFF2-40B4-BE49-F238E27FC236}">
                    <a16:creationId xmlns:a16="http://schemas.microsoft.com/office/drawing/2014/main" id="{3062E1CB-02E6-D808-C2AF-721D598C4303}"/>
                  </a:ext>
                </a:extLst>
              </p:cNvPr>
              <p:cNvSpPr txBox="1">
                <a:spLocks noRot="1" noChangeAspect="1" noMove="1" noResize="1" noEditPoints="1" noAdjustHandles="1" noChangeArrowheads="1" noChangeShapeType="1" noTextEdit="1"/>
              </p:cNvSpPr>
              <p:nvPr/>
            </p:nvSpPr>
            <p:spPr>
              <a:xfrm>
                <a:off x="728549" y="974645"/>
                <a:ext cx="5563170" cy="855427"/>
              </a:xfrm>
              <a:prstGeom prst="rect">
                <a:avLst/>
              </a:prstGeom>
              <a:blipFill>
                <a:blip r:embed="rId5"/>
                <a:stretch>
                  <a:fillRect l="-110" b="-9286"/>
                </a:stretch>
              </a:blipFill>
            </p:spPr>
            <p:txBody>
              <a:bodyPr/>
              <a:lstStyle/>
              <a:p>
                <a:r>
                  <a:rPr lang="en-SG">
                    <a:noFill/>
                  </a:rPr>
                  <a:t> </a:t>
                </a:r>
              </a:p>
            </p:txBody>
          </p:sp>
        </mc:Fallback>
      </mc:AlternateContent>
    </p:spTree>
    <p:extLst>
      <p:ext uri="{BB962C8B-B14F-4D97-AF65-F5344CB8AC3E}">
        <p14:creationId xmlns:p14="http://schemas.microsoft.com/office/powerpoint/2010/main" val="35419844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D65863-C2E5-5133-349A-1D8694AE1C7A}"/>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6</a:t>
            </a:fld>
            <a:endParaRPr lang="en"/>
          </a:p>
        </p:txBody>
      </p:sp>
      <p:sp>
        <p:nvSpPr>
          <p:cNvPr id="23" name="Rectangle 22">
            <a:extLst>
              <a:ext uri="{FF2B5EF4-FFF2-40B4-BE49-F238E27FC236}">
                <a16:creationId xmlns:a16="http://schemas.microsoft.com/office/drawing/2014/main" id="{EC05AE5F-4E15-854B-5FAB-89F2B2C6E53E}"/>
              </a:ext>
            </a:extLst>
          </p:cNvPr>
          <p:cNvSpPr/>
          <p:nvPr/>
        </p:nvSpPr>
        <p:spPr>
          <a:xfrm>
            <a:off x="1842868" y="1005839"/>
            <a:ext cx="808892" cy="7315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Beat eggs</a:t>
            </a:r>
            <a:endParaRPr lang="en-SG" dirty="0">
              <a:latin typeface="Montserrat SemiBold" pitchFamily="2" charset="0"/>
            </a:endParaRPr>
          </a:p>
        </p:txBody>
      </p:sp>
      <p:sp>
        <p:nvSpPr>
          <p:cNvPr id="24" name="Rectangle 23">
            <a:extLst>
              <a:ext uri="{FF2B5EF4-FFF2-40B4-BE49-F238E27FC236}">
                <a16:creationId xmlns:a16="http://schemas.microsoft.com/office/drawing/2014/main" id="{4331380D-B64F-94E5-8EEA-E0D0B43DABE2}"/>
              </a:ext>
            </a:extLst>
          </p:cNvPr>
          <p:cNvSpPr/>
          <p:nvPr/>
        </p:nvSpPr>
        <p:spPr>
          <a:xfrm>
            <a:off x="3376245" y="1798905"/>
            <a:ext cx="1871003" cy="604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Mix flour/sugar and eggs</a:t>
            </a:r>
            <a:endParaRPr lang="en-SG" dirty="0">
              <a:latin typeface="Montserrat SemiBold" pitchFamily="2" charset="0"/>
            </a:endParaRPr>
          </a:p>
        </p:txBody>
      </p:sp>
      <p:sp>
        <p:nvSpPr>
          <p:cNvPr id="25" name="Rectangle 24">
            <a:extLst>
              <a:ext uri="{FF2B5EF4-FFF2-40B4-BE49-F238E27FC236}">
                <a16:creationId xmlns:a16="http://schemas.microsoft.com/office/drawing/2014/main" id="{B22D1769-B800-699F-DF52-073987DD8900}"/>
              </a:ext>
            </a:extLst>
          </p:cNvPr>
          <p:cNvSpPr/>
          <p:nvPr/>
        </p:nvSpPr>
        <p:spPr>
          <a:xfrm>
            <a:off x="5507502" y="995288"/>
            <a:ext cx="1350499" cy="604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Clean Kitchen</a:t>
            </a:r>
            <a:endParaRPr lang="en-SG" dirty="0">
              <a:latin typeface="Montserrat SemiBold" pitchFamily="2" charset="0"/>
            </a:endParaRPr>
          </a:p>
        </p:txBody>
      </p:sp>
      <p:sp>
        <p:nvSpPr>
          <p:cNvPr id="26" name="Rectangle 25">
            <a:extLst>
              <a:ext uri="{FF2B5EF4-FFF2-40B4-BE49-F238E27FC236}">
                <a16:creationId xmlns:a16="http://schemas.microsoft.com/office/drawing/2014/main" id="{4FC2F819-20C4-2FFC-6F0F-BC01DAB79BC9}"/>
              </a:ext>
            </a:extLst>
          </p:cNvPr>
          <p:cNvSpPr/>
          <p:nvPr/>
        </p:nvSpPr>
        <p:spPr>
          <a:xfrm>
            <a:off x="5715000" y="2729132"/>
            <a:ext cx="1434904" cy="604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Cookies in oven</a:t>
            </a:r>
            <a:endParaRPr lang="en-SG" dirty="0">
              <a:latin typeface="Montserrat SemiBold" pitchFamily="2" charset="0"/>
            </a:endParaRPr>
          </a:p>
        </p:txBody>
      </p:sp>
      <p:sp>
        <p:nvSpPr>
          <p:cNvPr id="27" name="Rectangle 26">
            <a:extLst>
              <a:ext uri="{FF2B5EF4-FFF2-40B4-BE49-F238E27FC236}">
                <a16:creationId xmlns:a16="http://schemas.microsoft.com/office/drawing/2014/main" id="{018046F6-9BCE-76AA-C64A-B77C6DE016A8}"/>
              </a:ext>
            </a:extLst>
          </p:cNvPr>
          <p:cNvSpPr/>
          <p:nvPr/>
        </p:nvSpPr>
        <p:spPr>
          <a:xfrm>
            <a:off x="3973849" y="2651759"/>
            <a:ext cx="1343465" cy="604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Turn on oven</a:t>
            </a:r>
            <a:endParaRPr lang="en-SG" dirty="0">
              <a:latin typeface="Montserrat SemiBold" pitchFamily="2" charset="0"/>
            </a:endParaRPr>
          </a:p>
        </p:txBody>
      </p:sp>
      <p:sp>
        <p:nvSpPr>
          <p:cNvPr id="28" name="Rectangle 27">
            <a:extLst>
              <a:ext uri="{FF2B5EF4-FFF2-40B4-BE49-F238E27FC236}">
                <a16:creationId xmlns:a16="http://schemas.microsoft.com/office/drawing/2014/main" id="{86F155F7-5F67-9DC6-9015-572149D6C896}"/>
              </a:ext>
            </a:extLst>
          </p:cNvPr>
          <p:cNvSpPr/>
          <p:nvPr/>
        </p:nvSpPr>
        <p:spPr>
          <a:xfrm>
            <a:off x="1764946" y="2226212"/>
            <a:ext cx="808892" cy="604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Shop</a:t>
            </a:r>
            <a:endParaRPr lang="en-SG" dirty="0">
              <a:latin typeface="Montserrat SemiBold" pitchFamily="2" charset="0"/>
            </a:endParaRPr>
          </a:p>
        </p:txBody>
      </p:sp>
      <p:sp>
        <p:nvSpPr>
          <p:cNvPr id="29" name="Rectangle 28">
            <a:extLst>
              <a:ext uri="{FF2B5EF4-FFF2-40B4-BE49-F238E27FC236}">
                <a16:creationId xmlns:a16="http://schemas.microsoft.com/office/drawing/2014/main" id="{A6CA2787-D67A-AF88-383F-906C32A84254}"/>
              </a:ext>
            </a:extLst>
          </p:cNvPr>
          <p:cNvSpPr/>
          <p:nvPr/>
        </p:nvSpPr>
        <p:spPr>
          <a:xfrm>
            <a:off x="2053333" y="3298873"/>
            <a:ext cx="1336980" cy="7315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Measure flour/sugar</a:t>
            </a:r>
            <a:endParaRPr lang="en-SG" dirty="0">
              <a:latin typeface="Montserrat SemiBold" pitchFamily="2" charset="0"/>
            </a:endParaRPr>
          </a:p>
        </p:txBody>
      </p:sp>
      <p:sp>
        <p:nvSpPr>
          <p:cNvPr id="30" name="Rectangle 29">
            <a:extLst>
              <a:ext uri="{FF2B5EF4-FFF2-40B4-BE49-F238E27FC236}">
                <a16:creationId xmlns:a16="http://schemas.microsoft.com/office/drawing/2014/main" id="{93C59564-EDC8-3284-8272-1343D5C3A719}"/>
              </a:ext>
            </a:extLst>
          </p:cNvPr>
          <p:cNvSpPr/>
          <p:nvPr/>
        </p:nvSpPr>
        <p:spPr>
          <a:xfrm>
            <a:off x="3784208" y="3629464"/>
            <a:ext cx="1055078" cy="604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Set timer</a:t>
            </a:r>
            <a:endParaRPr lang="en-SG" dirty="0">
              <a:latin typeface="Montserrat SemiBold" pitchFamily="2" charset="0"/>
            </a:endParaRPr>
          </a:p>
        </p:txBody>
      </p:sp>
      <p:sp>
        <p:nvSpPr>
          <p:cNvPr id="31" name="Rectangle 30">
            <a:extLst>
              <a:ext uri="{FF2B5EF4-FFF2-40B4-BE49-F238E27FC236}">
                <a16:creationId xmlns:a16="http://schemas.microsoft.com/office/drawing/2014/main" id="{906D804F-0B8A-ECE9-37BA-32E9F5CFCBF4}"/>
              </a:ext>
            </a:extLst>
          </p:cNvPr>
          <p:cNvSpPr/>
          <p:nvPr/>
        </p:nvSpPr>
        <p:spPr>
          <a:xfrm>
            <a:off x="6035589" y="3791243"/>
            <a:ext cx="1055078" cy="7315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Take out cookies</a:t>
            </a:r>
            <a:endParaRPr lang="en-SG" dirty="0">
              <a:latin typeface="Montserrat SemiBold" pitchFamily="2" charset="0"/>
            </a:endParaRPr>
          </a:p>
        </p:txBody>
      </p:sp>
      <p:cxnSp>
        <p:nvCxnSpPr>
          <p:cNvPr id="33" name="Straight Arrow Connector 32">
            <a:extLst>
              <a:ext uri="{FF2B5EF4-FFF2-40B4-BE49-F238E27FC236}">
                <a16:creationId xmlns:a16="http://schemas.microsoft.com/office/drawing/2014/main" id="{B51AE732-D71C-AB9E-0A2F-9B1C871E31CE}"/>
              </a:ext>
            </a:extLst>
          </p:cNvPr>
          <p:cNvCxnSpPr>
            <a:cxnSpLocks/>
            <a:stCxn id="23" idx="3"/>
            <a:endCxn id="25" idx="1"/>
          </p:cNvCxnSpPr>
          <p:nvPr/>
        </p:nvCxnSpPr>
        <p:spPr>
          <a:xfrm flipV="1">
            <a:off x="2651760" y="1297744"/>
            <a:ext cx="2855742" cy="73855"/>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33695D8-F2CD-5899-638D-AEA94C0C5843}"/>
              </a:ext>
            </a:extLst>
          </p:cNvPr>
          <p:cNvCxnSpPr>
            <a:cxnSpLocks/>
            <a:stCxn id="23" idx="3"/>
            <a:endCxn id="24" idx="1"/>
          </p:cNvCxnSpPr>
          <p:nvPr/>
        </p:nvCxnSpPr>
        <p:spPr>
          <a:xfrm>
            <a:off x="2651760" y="1371599"/>
            <a:ext cx="724485" cy="729762"/>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A16F976-9B1B-188D-5B16-7D4C09D68ABF}"/>
              </a:ext>
            </a:extLst>
          </p:cNvPr>
          <p:cNvCxnSpPr>
            <a:cxnSpLocks/>
            <a:stCxn id="24" idx="3"/>
            <a:endCxn id="25" idx="2"/>
          </p:cNvCxnSpPr>
          <p:nvPr/>
        </p:nvCxnSpPr>
        <p:spPr>
          <a:xfrm flipV="1">
            <a:off x="5247248" y="1600199"/>
            <a:ext cx="935504" cy="501162"/>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078622D-DBDC-F03D-9B2A-A7FBE3586A47}"/>
              </a:ext>
            </a:extLst>
          </p:cNvPr>
          <p:cNvCxnSpPr>
            <a:cxnSpLocks/>
            <a:stCxn id="24" idx="3"/>
            <a:endCxn id="26" idx="0"/>
          </p:cNvCxnSpPr>
          <p:nvPr/>
        </p:nvCxnSpPr>
        <p:spPr>
          <a:xfrm>
            <a:off x="5247248" y="2101361"/>
            <a:ext cx="1185204" cy="627771"/>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05AF5C8-F114-B811-F8C3-7270323D6AF1}"/>
              </a:ext>
            </a:extLst>
          </p:cNvPr>
          <p:cNvCxnSpPr>
            <a:cxnSpLocks/>
            <a:stCxn id="29" idx="0"/>
            <a:endCxn id="24" idx="2"/>
          </p:cNvCxnSpPr>
          <p:nvPr/>
        </p:nvCxnSpPr>
        <p:spPr>
          <a:xfrm flipV="1">
            <a:off x="2721823" y="2403816"/>
            <a:ext cx="1589924" cy="895057"/>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A4BCC29-975A-8DD3-E21D-DDBB9BD8ABFB}"/>
              </a:ext>
            </a:extLst>
          </p:cNvPr>
          <p:cNvCxnSpPr>
            <a:cxnSpLocks/>
            <a:stCxn id="28" idx="0"/>
            <a:endCxn id="23" idx="2"/>
          </p:cNvCxnSpPr>
          <p:nvPr/>
        </p:nvCxnSpPr>
        <p:spPr>
          <a:xfrm flipV="1">
            <a:off x="2169392" y="1737359"/>
            <a:ext cx="77922" cy="488853"/>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9558C5C-883E-0470-7A6F-3375B6D95A78}"/>
              </a:ext>
            </a:extLst>
          </p:cNvPr>
          <p:cNvCxnSpPr>
            <a:cxnSpLocks/>
            <a:stCxn id="28" idx="2"/>
            <a:endCxn id="29" idx="0"/>
          </p:cNvCxnSpPr>
          <p:nvPr/>
        </p:nvCxnSpPr>
        <p:spPr>
          <a:xfrm>
            <a:off x="2169392" y="2831123"/>
            <a:ext cx="552431" cy="467750"/>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8139A78-FF51-4C1C-2D3B-2F625AAB1604}"/>
              </a:ext>
            </a:extLst>
          </p:cNvPr>
          <p:cNvCxnSpPr>
            <a:cxnSpLocks/>
            <a:stCxn id="27" idx="3"/>
            <a:endCxn id="26" idx="1"/>
          </p:cNvCxnSpPr>
          <p:nvPr/>
        </p:nvCxnSpPr>
        <p:spPr>
          <a:xfrm>
            <a:off x="5317314" y="2954215"/>
            <a:ext cx="397686" cy="77373"/>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A128507-B9F7-FBF2-A62F-F8A677E96836}"/>
              </a:ext>
            </a:extLst>
          </p:cNvPr>
          <p:cNvCxnSpPr>
            <a:cxnSpLocks/>
            <a:stCxn id="26" idx="2"/>
            <a:endCxn id="30" idx="0"/>
          </p:cNvCxnSpPr>
          <p:nvPr/>
        </p:nvCxnSpPr>
        <p:spPr>
          <a:xfrm flipH="1">
            <a:off x="4311747" y="3334043"/>
            <a:ext cx="2120705" cy="295421"/>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C86D142-4CDF-ED04-111F-382EA63A52E5}"/>
              </a:ext>
            </a:extLst>
          </p:cNvPr>
          <p:cNvCxnSpPr>
            <a:stCxn id="26" idx="2"/>
            <a:endCxn id="31" idx="0"/>
          </p:cNvCxnSpPr>
          <p:nvPr/>
        </p:nvCxnSpPr>
        <p:spPr>
          <a:xfrm>
            <a:off x="6432452" y="3334043"/>
            <a:ext cx="130676" cy="457200"/>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C81039C-D952-E00E-8A51-5C963B2C3118}"/>
              </a:ext>
            </a:extLst>
          </p:cNvPr>
          <p:cNvCxnSpPr>
            <a:cxnSpLocks/>
            <a:stCxn id="30" idx="3"/>
            <a:endCxn id="31" idx="1"/>
          </p:cNvCxnSpPr>
          <p:nvPr/>
        </p:nvCxnSpPr>
        <p:spPr>
          <a:xfrm>
            <a:off x="4839286" y="3931920"/>
            <a:ext cx="1196303" cy="225083"/>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63BA4D6-D678-75C3-5D0D-2D77C90B0FB7}"/>
              </a:ext>
            </a:extLst>
          </p:cNvPr>
          <p:cNvSpPr txBox="1"/>
          <p:nvPr/>
        </p:nvSpPr>
        <p:spPr>
          <a:xfrm>
            <a:off x="433110" y="331386"/>
            <a:ext cx="4814138" cy="369332"/>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Find all nodes with no incoming edges</a:t>
            </a:r>
            <a:endParaRPr lang="en-SG" sz="1800" dirty="0">
              <a:solidFill>
                <a:schemeClr val="bg1"/>
              </a:solidFill>
              <a:latin typeface="Montserrat SemiBold" pitchFamily="2" charset="0"/>
            </a:endParaRPr>
          </a:p>
        </p:txBody>
      </p:sp>
    </p:spTree>
    <p:extLst>
      <p:ext uri="{BB962C8B-B14F-4D97-AF65-F5344CB8AC3E}">
        <p14:creationId xmlns:p14="http://schemas.microsoft.com/office/powerpoint/2010/main" val="38139756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60</a:t>
            </a:fld>
            <a:endParaRPr/>
          </a:p>
        </p:txBody>
      </p:sp>
      <p:sp>
        <p:nvSpPr>
          <p:cNvPr id="15" name="TextBox 14">
            <a:extLst>
              <a:ext uri="{FF2B5EF4-FFF2-40B4-BE49-F238E27FC236}">
                <a16:creationId xmlns:a16="http://schemas.microsoft.com/office/drawing/2014/main" id="{904919EC-9B87-4BB2-5C13-9021052ED744}"/>
              </a:ext>
            </a:extLst>
          </p:cNvPr>
          <p:cNvSpPr txBox="1"/>
          <p:nvPr/>
        </p:nvSpPr>
        <p:spPr>
          <a:xfrm>
            <a:off x="433110" y="331386"/>
            <a:ext cx="1313180" cy="369332"/>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Method 2</a:t>
            </a:r>
            <a:endParaRPr lang="en-SG" sz="1800" dirty="0">
              <a:solidFill>
                <a:schemeClr val="bg1"/>
              </a:solidFill>
              <a:latin typeface="Montserrat SemiBold" pitchFamily="2" charset="0"/>
            </a:endParaRPr>
          </a:p>
        </p:txBody>
      </p:sp>
      <p:sp>
        <p:nvSpPr>
          <p:cNvPr id="9" name="TextBox 8">
            <a:extLst>
              <a:ext uri="{FF2B5EF4-FFF2-40B4-BE49-F238E27FC236}">
                <a16:creationId xmlns:a16="http://schemas.microsoft.com/office/drawing/2014/main" id="{E6783188-F9B2-F98B-E09C-EAA6F5BC0E80}"/>
              </a:ext>
            </a:extLst>
          </p:cNvPr>
          <p:cNvSpPr txBox="1"/>
          <p:nvPr/>
        </p:nvSpPr>
        <p:spPr>
          <a:xfrm>
            <a:off x="728549" y="1351543"/>
            <a:ext cx="2022271" cy="338554"/>
          </a:xfrm>
          <a:prstGeom prst="rect">
            <a:avLst/>
          </a:prstGeom>
          <a:solidFill>
            <a:srgbClr val="7030A0"/>
          </a:solidFill>
        </p:spPr>
        <p:txBody>
          <a:bodyPr wrap="square" rtlCol="0" anchor="t">
            <a:spAutoFit/>
          </a:bodyPr>
          <a:lstStyle/>
          <a:p>
            <a:r>
              <a:rPr lang="en-SG" sz="1600" dirty="0">
                <a:solidFill>
                  <a:schemeClr val="bg1"/>
                </a:solidFill>
                <a:latin typeface="Montserrat SemiBold" panose="00000700000000000000" pitchFamily="2" charset="0"/>
              </a:rPr>
              <a:t>Runtime Analysis</a:t>
            </a:r>
            <a:endParaRPr lang="en-US" sz="1600" dirty="0">
              <a:solidFill>
                <a:schemeClr val="bg1"/>
              </a:solidFill>
              <a:latin typeface="Montserrat SemiBold" panose="00000700000000000000" pitchFamily="2" charset="0"/>
            </a:endParaRPr>
          </a:p>
        </p:txBody>
      </p:sp>
      <p:sp>
        <p:nvSpPr>
          <p:cNvPr id="35" name="TextBox 34">
            <a:extLst>
              <a:ext uri="{FF2B5EF4-FFF2-40B4-BE49-F238E27FC236}">
                <a16:creationId xmlns:a16="http://schemas.microsoft.com/office/drawing/2014/main" id="{535B7A5C-C19C-EA79-24C4-8185383C7BE4}"/>
              </a:ext>
            </a:extLst>
          </p:cNvPr>
          <p:cNvSpPr txBox="1"/>
          <p:nvPr/>
        </p:nvSpPr>
        <p:spPr>
          <a:xfrm>
            <a:off x="728549" y="1876212"/>
            <a:ext cx="7152920" cy="923330"/>
          </a:xfrm>
          <a:prstGeom prst="rect">
            <a:avLst/>
          </a:prstGeom>
          <a:noFill/>
        </p:spPr>
        <p:txBody>
          <a:bodyPr wrap="none" rtlCol="0">
            <a:spAutoFit/>
          </a:bodyPr>
          <a:lstStyle/>
          <a:p>
            <a:r>
              <a:rPr lang="en-US" sz="1800" dirty="0">
                <a:solidFill>
                  <a:schemeClr val="bg1"/>
                </a:solidFill>
                <a:latin typeface="Montserrat SemiBold" pitchFamily="2" charset="0"/>
              </a:rPr>
              <a:t>Perform SSSP on duplicated graphs: 2x vertices and edges</a:t>
            </a:r>
          </a:p>
          <a:p>
            <a:r>
              <a:rPr lang="en-US" sz="1800" dirty="0">
                <a:solidFill>
                  <a:schemeClr val="bg1"/>
                </a:solidFill>
                <a:latin typeface="Montserrat SemiBold" pitchFamily="2" charset="0"/>
              </a:rPr>
              <a:t>= O(2M log 2N)</a:t>
            </a:r>
          </a:p>
          <a:p>
            <a:r>
              <a:rPr lang="en-US" sz="1800" dirty="0">
                <a:solidFill>
                  <a:schemeClr val="bg1"/>
                </a:solidFill>
                <a:latin typeface="Montserrat SemiBold" pitchFamily="2" charset="0"/>
              </a:rPr>
              <a:t>= O(M log N)</a:t>
            </a:r>
          </a:p>
        </p:txBody>
      </p:sp>
      <p:sp>
        <p:nvSpPr>
          <p:cNvPr id="3" name="TextBox 2">
            <a:extLst>
              <a:ext uri="{FF2B5EF4-FFF2-40B4-BE49-F238E27FC236}">
                <a16:creationId xmlns:a16="http://schemas.microsoft.com/office/drawing/2014/main" id="{BA3C9BA5-DAE7-4551-5567-33B7439FA43A}"/>
              </a:ext>
            </a:extLst>
          </p:cNvPr>
          <p:cNvSpPr txBox="1"/>
          <p:nvPr/>
        </p:nvSpPr>
        <p:spPr>
          <a:xfrm>
            <a:off x="728549" y="2899410"/>
            <a:ext cx="7743901" cy="369332"/>
          </a:xfrm>
          <a:prstGeom prst="rect">
            <a:avLst/>
          </a:prstGeom>
          <a:noFill/>
        </p:spPr>
        <p:txBody>
          <a:bodyPr wrap="square" rtlCol="0">
            <a:spAutoFit/>
          </a:bodyPr>
          <a:lstStyle/>
          <a:p>
            <a:r>
              <a:rPr lang="en-US" sz="1800" dirty="0">
                <a:solidFill>
                  <a:schemeClr val="bg1"/>
                </a:solidFill>
                <a:latin typeface="Montserrat SemiBold" pitchFamily="2" charset="0"/>
              </a:rPr>
              <a:t>Binary search through M edges: O(log M)</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B8EF63E-D93C-4B81-8806-C8B246BB7637}"/>
                  </a:ext>
                </a:extLst>
              </p:cNvPr>
              <p:cNvSpPr txBox="1"/>
              <p:nvPr/>
            </p:nvSpPr>
            <p:spPr>
              <a:xfrm>
                <a:off x="728549" y="3621981"/>
                <a:ext cx="4750232" cy="338554"/>
              </a:xfrm>
              <a:prstGeom prst="rect">
                <a:avLst/>
              </a:prstGeom>
              <a:solidFill>
                <a:srgbClr val="0070C0"/>
              </a:solidFill>
            </p:spPr>
            <p:txBody>
              <a:bodyPr wrap="square" rtlCol="0" anchor="t">
                <a:spAutoFit/>
              </a:bodyPr>
              <a:lstStyle/>
              <a:p>
                <a:r>
                  <a:rPr lang="en-SG" sz="1600" dirty="0">
                    <a:solidFill>
                      <a:schemeClr val="bg1"/>
                    </a:solidFill>
                    <a:latin typeface="Montserrat SemiBold" panose="00000700000000000000" pitchFamily="2" charset="0"/>
                  </a:rPr>
                  <a:t>Total Runtime: </a:t>
                </a:r>
                <a14:m>
                  <m:oMath xmlns:m="http://schemas.openxmlformats.org/officeDocument/2006/math">
                    <m:r>
                      <a:rPr lang="en-SG" sz="1600" i="1" dirty="0">
                        <a:solidFill>
                          <a:schemeClr val="bg1"/>
                        </a:solidFill>
                        <a:latin typeface="Cambria Math" panose="02040503050406030204" pitchFamily="18" charset="0"/>
                      </a:rPr>
                      <m:t>𝑂</m:t>
                    </m:r>
                    <m:d>
                      <m:dPr>
                        <m:ctrlPr>
                          <a:rPr lang="en-SG" sz="1600" b="0" i="1" dirty="0" smtClean="0">
                            <a:solidFill>
                              <a:schemeClr val="bg1"/>
                            </a:solidFill>
                            <a:latin typeface="Cambria Math" panose="02040503050406030204" pitchFamily="18" charset="0"/>
                          </a:rPr>
                        </m:ctrlPr>
                      </m:dPr>
                      <m:e>
                        <m:r>
                          <a:rPr lang="en-SG" sz="1600" b="0" i="1" dirty="0" smtClean="0">
                            <a:solidFill>
                              <a:schemeClr val="bg1"/>
                            </a:solidFill>
                            <a:latin typeface="Cambria Math" panose="02040503050406030204" pitchFamily="18" charset="0"/>
                          </a:rPr>
                          <m:t>𝑀</m:t>
                        </m:r>
                        <m:func>
                          <m:funcPr>
                            <m:ctrlPr>
                              <a:rPr lang="en-SG" sz="1600" b="0" i="1" dirty="0" smtClean="0">
                                <a:solidFill>
                                  <a:schemeClr val="bg1"/>
                                </a:solidFill>
                                <a:latin typeface="Cambria Math" panose="02040503050406030204" pitchFamily="18" charset="0"/>
                              </a:rPr>
                            </m:ctrlPr>
                          </m:funcPr>
                          <m:fName>
                            <m:r>
                              <m:rPr>
                                <m:sty m:val="p"/>
                              </m:rPr>
                              <a:rPr lang="en-SG" sz="1600" b="0" i="0" dirty="0" smtClean="0">
                                <a:solidFill>
                                  <a:schemeClr val="bg1"/>
                                </a:solidFill>
                                <a:latin typeface="Cambria Math" panose="02040503050406030204" pitchFamily="18" charset="0"/>
                              </a:rPr>
                              <m:t>log</m:t>
                            </m:r>
                          </m:fName>
                          <m:e>
                            <m:r>
                              <a:rPr lang="en-SG" sz="1600" b="0" i="1" dirty="0" smtClean="0">
                                <a:solidFill>
                                  <a:schemeClr val="bg1"/>
                                </a:solidFill>
                                <a:latin typeface="Cambria Math" panose="02040503050406030204" pitchFamily="18" charset="0"/>
                              </a:rPr>
                              <m:t>𝑁</m:t>
                            </m:r>
                          </m:e>
                        </m:func>
                        <m:func>
                          <m:funcPr>
                            <m:ctrlPr>
                              <a:rPr lang="en-SG" sz="1600" b="0" i="1" dirty="0" smtClean="0">
                                <a:solidFill>
                                  <a:schemeClr val="bg1"/>
                                </a:solidFill>
                                <a:latin typeface="Cambria Math" panose="02040503050406030204" pitchFamily="18" charset="0"/>
                              </a:rPr>
                            </m:ctrlPr>
                          </m:funcPr>
                          <m:fName>
                            <m:r>
                              <m:rPr>
                                <m:sty m:val="p"/>
                              </m:rPr>
                              <a:rPr lang="en-SG" sz="1600" b="0" i="0" dirty="0" smtClean="0">
                                <a:solidFill>
                                  <a:schemeClr val="bg1"/>
                                </a:solidFill>
                                <a:latin typeface="Cambria Math" panose="02040503050406030204" pitchFamily="18" charset="0"/>
                              </a:rPr>
                              <m:t>log</m:t>
                            </m:r>
                          </m:fName>
                          <m:e>
                            <m:r>
                              <a:rPr lang="en-SG" sz="1600" b="0" i="1" dirty="0" smtClean="0">
                                <a:solidFill>
                                  <a:schemeClr val="bg1"/>
                                </a:solidFill>
                                <a:latin typeface="Cambria Math" panose="02040503050406030204" pitchFamily="18" charset="0"/>
                              </a:rPr>
                              <m:t>𝑀</m:t>
                            </m:r>
                          </m:e>
                        </m:func>
                      </m:e>
                    </m:d>
                    <m:r>
                      <a:rPr lang="en-SG" sz="1600" b="0" i="1" dirty="0" smtClean="0">
                        <a:solidFill>
                          <a:schemeClr val="bg1"/>
                        </a:solidFill>
                        <a:latin typeface="Cambria Math" panose="02040503050406030204" pitchFamily="18" charset="0"/>
                      </a:rPr>
                      <m:t>=</m:t>
                    </m:r>
                    <m:r>
                      <a:rPr lang="en-SG" sz="1600" i="1" dirty="0">
                        <a:solidFill>
                          <a:schemeClr val="bg1"/>
                        </a:solidFill>
                        <a:latin typeface="Cambria Math" panose="02040503050406030204" pitchFamily="18" charset="0"/>
                      </a:rPr>
                      <m:t>𝑂</m:t>
                    </m:r>
                    <m:d>
                      <m:dPr>
                        <m:ctrlPr>
                          <a:rPr lang="en-SG" sz="1600" b="0" i="1" dirty="0" smtClean="0">
                            <a:solidFill>
                              <a:schemeClr val="bg1"/>
                            </a:solidFill>
                            <a:latin typeface="Cambria Math" panose="02040503050406030204" pitchFamily="18" charset="0"/>
                          </a:rPr>
                        </m:ctrlPr>
                      </m:dPr>
                      <m:e>
                        <m:r>
                          <a:rPr lang="en-SG" sz="1600" b="0" i="1" dirty="0" smtClean="0">
                            <a:solidFill>
                              <a:schemeClr val="bg1"/>
                            </a:solidFill>
                            <a:latin typeface="Cambria Math" panose="02040503050406030204" pitchFamily="18" charset="0"/>
                          </a:rPr>
                          <m:t>𝑀</m:t>
                        </m:r>
                        <m:sSup>
                          <m:sSupPr>
                            <m:ctrlPr>
                              <a:rPr lang="en-SG" sz="1600" b="0" i="1" dirty="0" smtClean="0">
                                <a:solidFill>
                                  <a:schemeClr val="bg1"/>
                                </a:solidFill>
                                <a:latin typeface="Cambria Math" panose="02040503050406030204" pitchFamily="18" charset="0"/>
                              </a:rPr>
                            </m:ctrlPr>
                          </m:sSupPr>
                          <m:e>
                            <m:d>
                              <m:dPr>
                                <m:ctrlPr>
                                  <a:rPr lang="en-SG" sz="1600" b="0" i="1" dirty="0" smtClean="0">
                                    <a:solidFill>
                                      <a:schemeClr val="bg1"/>
                                    </a:solidFill>
                                    <a:latin typeface="Cambria Math" panose="02040503050406030204" pitchFamily="18" charset="0"/>
                                  </a:rPr>
                                </m:ctrlPr>
                              </m:dPr>
                              <m:e>
                                <m:func>
                                  <m:funcPr>
                                    <m:ctrlPr>
                                      <a:rPr lang="en-SG" sz="1600" b="0" i="1" dirty="0" smtClean="0">
                                        <a:solidFill>
                                          <a:schemeClr val="bg1"/>
                                        </a:solidFill>
                                        <a:latin typeface="Cambria Math" panose="02040503050406030204" pitchFamily="18" charset="0"/>
                                      </a:rPr>
                                    </m:ctrlPr>
                                  </m:funcPr>
                                  <m:fName>
                                    <m:r>
                                      <m:rPr>
                                        <m:sty m:val="p"/>
                                      </m:rPr>
                                      <a:rPr lang="en-SG" sz="1600" b="0" i="0" dirty="0" smtClean="0">
                                        <a:solidFill>
                                          <a:schemeClr val="bg1"/>
                                        </a:solidFill>
                                        <a:latin typeface="Cambria Math" panose="02040503050406030204" pitchFamily="18" charset="0"/>
                                      </a:rPr>
                                      <m:t>log</m:t>
                                    </m:r>
                                  </m:fName>
                                  <m:e>
                                    <m:r>
                                      <a:rPr lang="en-SG" sz="1600" b="0" i="1" dirty="0" smtClean="0">
                                        <a:solidFill>
                                          <a:schemeClr val="bg1"/>
                                        </a:solidFill>
                                        <a:latin typeface="Cambria Math" panose="02040503050406030204" pitchFamily="18" charset="0"/>
                                      </a:rPr>
                                      <m:t>𝑁</m:t>
                                    </m:r>
                                  </m:e>
                                </m:func>
                              </m:e>
                            </m:d>
                          </m:e>
                          <m:sup>
                            <m:r>
                              <a:rPr lang="en-SG" sz="1600" b="0" i="1" dirty="0" smtClean="0">
                                <a:solidFill>
                                  <a:schemeClr val="bg1"/>
                                </a:solidFill>
                                <a:latin typeface="Cambria Math" panose="02040503050406030204" pitchFamily="18" charset="0"/>
                              </a:rPr>
                              <m:t>2</m:t>
                            </m:r>
                          </m:sup>
                        </m:sSup>
                      </m:e>
                    </m:d>
                  </m:oMath>
                </a14:m>
                <a:endParaRPr lang="en-SG" sz="1600" dirty="0">
                  <a:solidFill>
                    <a:schemeClr val="bg1"/>
                  </a:solidFill>
                  <a:latin typeface="Montserrat SemiBold" panose="00000700000000000000" pitchFamily="2" charset="0"/>
                </a:endParaRPr>
              </a:p>
            </p:txBody>
          </p:sp>
        </mc:Choice>
        <mc:Fallback xmlns="">
          <p:sp>
            <p:nvSpPr>
              <p:cNvPr id="4" name="TextBox 3">
                <a:extLst>
                  <a:ext uri="{FF2B5EF4-FFF2-40B4-BE49-F238E27FC236}">
                    <a16:creationId xmlns:a16="http://schemas.microsoft.com/office/drawing/2014/main" id="{1B8EF63E-D93C-4B81-8806-C8B246BB7637}"/>
                  </a:ext>
                </a:extLst>
              </p:cNvPr>
              <p:cNvSpPr txBox="1">
                <a:spLocks noRot="1" noChangeAspect="1" noMove="1" noResize="1" noEditPoints="1" noAdjustHandles="1" noChangeArrowheads="1" noChangeShapeType="1" noTextEdit="1"/>
              </p:cNvSpPr>
              <p:nvPr/>
            </p:nvSpPr>
            <p:spPr>
              <a:xfrm>
                <a:off x="728549" y="3621981"/>
                <a:ext cx="4750232" cy="338554"/>
              </a:xfrm>
              <a:prstGeom prst="rect">
                <a:avLst/>
              </a:prstGeom>
              <a:blipFill>
                <a:blip r:embed="rId3"/>
                <a:stretch>
                  <a:fillRect l="-770" t="-5357" b="-21429"/>
                </a:stretch>
              </a:blipFill>
            </p:spPr>
            <p:txBody>
              <a:bodyPr/>
              <a:lstStyle/>
              <a:p>
                <a:r>
                  <a:rPr lang="en-SG">
                    <a:noFill/>
                  </a:rPr>
                  <a:t> </a:t>
                </a:r>
              </a:p>
            </p:txBody>
          </p:sp>
        </mc:Fallback>
      </mc:AlternateContent>
    </p:spTree>
    <p:extLst>
      <p:ext uri="{BB962C8B-B14F-4D97-AF65-F5344CB8AC3E}">
        <p14:creationId xmlns:p14="http://schemas.microsoft.com/office/powerpoint/2010/main" val="3102344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 grpId="0"/>
      <p:bldP spid="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61</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33272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4b. Dan 2 </a:t>
            </a:r>
            <a:r>
              <a:rPr lang="en-US" sz="800" dirty="0"/>
              <a:t>electric boogaloo</a:t>
            </a:r>
            <a:endParaRPr sz="800" dirty="0"/>
          </a:p>
        </p:txBody>
      </p:sp>
      <p:sp>
        <p:nvSpPr>
          <p:cNvPr id="2" name="Google Shape;336;p36">
            <a:extLst>
              <a:ext uri="{FF2B5EF4-FFF2-40B4-BE49-F238E27FC236}">
                <a16:creationId xmlns:a16="http://schemas.microsoft.com/office/drawing/2014/main" id="{3419110E-61CD-63DD-1E2E-F9CFC5CA8922}"/>
              </a:ext>
            </a:extLst>
          </p:cNvPr>
          <p:cNvSpPr txBox="1">
            <a:spLocks/>
          </p:cNvSpPr>
          <p:nvPr/>
        </p:nvSpPr>
        <p:spPr>
          <a:xfrm>
            <a:off x="714000" y="1379003"/>
            <a:ext cx="7591800" cy="32842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anose="00000700000000000000" pitchFamily="2" charset="0"/>
              </a:rPr>
              <a:t>This time, however, instead of maximizing the cost of the most expensive road in his journey, he wants to maximize the cost of the second most expensive road in his journey.</a:t>
            </a:r>
            <a:endParaRPr lang="en-US" dirty="0">
              <a:latin typeface="Montserrat SemiBold" panose="00000700000000000000" pitchFamily="2" charset="0"/>
            </a:endParaRPr>
          </a:p>
        </p:txBody>
      </p:sp>
    </p:spTree>
    <p:extLst>
      <p:ext uri="{BB962C8B-B14F-4D97-AF65-F5344CB8AC3E}">
        <p14:creationId xmlns:p14="http://schemas.microsoft.com/office/powerpoint/2010/main" val="6850549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62</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33272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4b. Dan </a:t>
            </a:r>
            <a:r>
              <a:rPr lang="en-US" sz="800" dirty="0"/>
              <a:t>the Salaryman</a:t>
            </a:r>
            <a:endParaRPr sz="800" dirty="0"/>
          </a:p>
        </p:txBody>
      </p:sp>
      <p:sp>
        <p:nvSpPr>
          <p:cNvPr id="2" name="Google Shape;336;p36">
            <a:extLst>
              <a:ext uri="{FF2B5EF4-FFF2-40B4-BE49-F238E27FC236}">
                <a16:creationId xmlns:a16="http://schemas.microsoft.com/office/drawing/2014/main" id="{3419110E-61CD-63DD-1E2E-F9CFC5CA8922}"/>
              </a:ext>
            </a:extLst>
          </p:cNvPr>
          <p:cNvSpPr txBox="1">
            <a:spLocks/>
          </p:cNvSpPr>
          <p:nvPr/>
        </p:nvSpPr>
        <p:spPr>
          <a:xfrm>
            <a:off x="714000" y="1819286"/>
            <a:ext cx="13891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anose="00000700000000000000" pitchFamily="2" charset="0"/>
              </a:rPr>
              <a:t>Method 1:</a:t>
            </a:r>
            <a:endParaRPr lang="en-US" dirty="0">
              <a:latin typeface="Montserrat SemiBold" panose="00000700000000000000" pitchFamily="2" charset="0"/>
            </a:endParaRPr>
          </a:p>
        </p:txBody>
      </p:sp>
      <p:sp>
        <p:nvSpPr>
          <p:cNvPr id="3" name="TextBox 2">
            <a:extLst>
              <a:ext uri="{FF2B5EF4-FFF2-40B4-BE49-F238E27FC236}">
                <a16:creationId xmlns:a16="http://schemas.microsoft.com/office/drawing/2014/main" id="{D63CBC35-5B17-BCD8-D9CA-C5EE29EBC247}"/>
              </a:ext>
            </a:extLst>
          </p:cNvPr>
          <p:cNvSpPr txBox="1"/>
          <p:nvPr/>
        </p:nvSpPr>
        <p:spPr>
          <a:xfrm>
            <a:off x="2103121" y="1882059"/>
            <a:ext cx="1676400" cy="338554"/>
          </a:xfrm>
          <a:prstGeom prst="rect">
            <a:avLst/>
          </a:prstGeom>
          <a:solidFill>
            <a:srgbClr val="C00000"/>
          </a:solidFill>
        </p:spPr>
        <p:txBody>
          <a:bodyPr wrap="square" rtlCol="0" anchor="t">
            <a:spAutoFit/>
          </a:bodyPr>
          <a:lstStyle/>
          <a:p>
            <a:r>
              <a:rPr lang="en-SG" sz="1600" dirty="0">
                <a:solidFill>
                  <a:schemeClr val="bg1"/>
                </a:solidFill>
                <a:latin typeface="Montserrat SemiBold" panose="00000700000000000000" pitchFamily="2" charset="0"/>
              </a:rPr>
              <a:t>Doesn’t work!</a:t>
            </a:r>
            <a:endParaRPr lang="en-US" sz="1600" dirty="0">
              <a:solidFill>
                <a:schemeClr val="bg1"/>
              </a:solidFill>
              <a:latin typeface="Montserrat SemiBold" panose="00000700000000000000" pitchFamily="2" charset="0"/>
            </a:endParaRPr>
          </a:p>
        </p:txBody>
      </p:sp>
      <p:sp>
        <p:nvSpPr>
          <p:cNvPr id="4" name="Google Shape;336;p36">
            <a:extLst>
              <a:ext uri="{FF2B5EF4-FFF2-40B4-BE49-F238E27FC236}">
                <a16:creationId xmlns:a16="http://schemas.microsoft.com/office/drawing/2014/main" id="{45AE28CE-05AD-08AD-7D4E-ABBD45F43F3F}"/>
              </a:ext>
            </a:extLst>
          </p:cNvPr>
          <p:cNvSpPr txBox="1">
            <a:spLocks/>
          </p:cNvSpPr>
          <p:nvPr/>
        </p:nvSpPr>
        <p:spPr>
          <a:xfrm>
            <a:off x="714000" y="2317939"/>
            <a:ext cx="13891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anose="00000700000000000000" pitchFamily="2" charset="0"/>
              </a:rPr>
              <a:t>Method 2:</a:t>
            </a:r>
            <a:endParaRPr lang="en-US" dirty="0">
              <a:latin typeface="Montserrat SemiBold" panose="00000700000000000000" pitchFamily="2" charset="0"/>
            </a:endParaRPr>
          </a:p>
        </p:txBody>
      </p:sp>
      <p:sp>
        <p:nvSpPr>
          <p:cNvPr id="5" name="TextBox 4">
            <a:extLst>
              <a:ext uri="{FF2B5EF4-FFF2-40B4-BE49-F238E27FC236}">
                <a16:creationId xmlns:a16="http://schemas.microsoft.com/office/drawing/2014/main" id="{44610D04-B4A7-C023-0343-D3029A9E7961}"/>
              </a:ext>
            </a:extLst>
          </p:cNvPr>
          <p:cNvSpPr txBox="1"/>
          <p:nvPr/>
        </p:nvSpPr>
        <p:spPr>
          <a:xfrm>
            <a:off x="2103120" y="2380712"/>
            <a:ext cx="1912619" cy="338554"/>
          </a:xfrm>
          <a:prstGeom prst="rect">
            <a:avLst/>
          </a:prstGeom>
          <a:solidFill>
            <a:srgbClr val="00B050"/>
          </a:solidFill>
        </p:spPr>
        <p:txBody>
          <a:bodyPr wrap="square" rtlCol="0" anchor="t">
            <a:spAutoFit/>
          </a:bodyPr>
          <a:lstStyle/>
          <a:p>
            <a:r>
              <a:rPr lang="en-SG" sz="1600" dirty="0">
                <a:solidFill>
                  <a:schemeClr val="bg1"/>
                </a:solidFill>
                <a:latin typeface="Montserrat SemiBold" panose="00000700000000000000" pitchFamily="2" charset="0"/>
              </a:rPr>
              <a:t>Can be adapted</a:t>
            </a:r>
            <a:endParaRPr lang="en-US" sz="1600" dirty="0">
              <a:solidFill>
                <a:schemeClr val="bg1"/>
              </a:solidFill>
              <a:latin typeface="Montserrat SemiBold" panose="00000700000000000000" pitchFamily="2" charset="0"/>
            </a:endParaRPr>
          </a:p>
        </p:txBody>
      </p:sp>
      <p:sp>
        <p:nvSpPr>
          <p:cNvPr id="6" name="TextBox 5">
            <a:extLst>
              <a:ext uri="{FF2B5EF4-FFF2-40B4-BE49-F238E27FC236}">
                <a16:creationId xmlns:a16="http://schemas.microsoft.com/office/drawing/2014/main" id="{0986E6B0-6B22-BB38-3E80-8632A08CE4C4}"/>
              </a:ext>
            </a:extLst>
          </p:cNvPr>
          <p:cNvSpPr txBox="1"/>
          <p:nvPr/>
        </p:nvSpPr>
        <p:spPr>
          <a:xfrm>
            <a:off x="1606680" y="3319648"/>
            <a:ext cx="5930640" cy="338554"/>
          </a:xfrm>
          <a:prstGeom prst="rect">
            <a:avLst/>
          </a:prstGeom>
          <a:solidFill>
            <a:srgbClr val="7030A0"/>
          </a:solidFill>
        </p:spPr>
        <p:txBody>
          <a:bodyPr wrap="square" rtlCol="0" anchor="t">
            <a:spAutoFit/>
          </a:bodyPr>
          <a:lstStyle/>
          <a:p>
            <a:r>
              <a:rPr lang="en-US" sz="1600" dirty="0">
                <a:solidFill>
                  <a:schemeClr val="bg1"/>
                </a:solidFill>
                <a:latin typeface="Montserrat SemiBold" panose="00000700000000000000" pitchFamily="2" charset="0"/>
              </a:rPr>
              <a:t>Instead of forcing through 1 red edge, force through 2!</a:t>
            </a:r>
          </a:p>
        </p:txBody>
      </p:sp>
      <p:sp>
        <p:nvSpPr>
          <p:cNvPr id="8" name="TextBox 7">
            <a:extLst>
              <a:ext uri="{FF2B5EF4-FFF2-40B4-BE49-F238E27FC236}">
                <a16:creationId xmlns:a16="http://schemas.microsoft.com/office/drawing/2014/main" id="{83670DEF-90CC-3D98-D275-B8AC4716911F}"/>
              </a:ext>
            </a:extLst>
          </p:cNvPr>
          <p:cNvSpPr txBox="1"/>
          <p:nvPr/>
        </p:nvSpPr>
        <p:spPr>
          <a:xfrm rot="21240234">
            <a:off x="4170542" y="2402472"/>
            <a:ext cx="802914" cy="338554"/>
          </a:xfrm>
          <a:prstGeom prst="rect">
            <a:avLst/>
          </a:prstGeom>
          <a:solidFill>
            <a:srgbClr val="FFFF00"/>
          </a:solidFill>
        </p:spPr>
        <p:txBody>
          <a:bodyPr wrap="square" rtlCol="0" anchor="t">
            <a:spAutoFit/>
          </a:bodyPr>
          <a:lstStyle/>
          <a:p>
            <a:r>
              <a:rPr lang="en-US" sz="1600" dirty="0">
                <a:solidFill>
                  <a:schemeClr val="tx1"/>
                </a:solidFill>
                <a:latin typeface="Montserrat SemiBold" panose="00000700000000000000" pitchFamily="2" charset="0"/>
              </a:rPr>
              <a:t>How?</a:t>
            </a:r>
          </a:p>
        </p:txBody>
      </p:sp>
    </p:spTree>
    <p:extLst>
      <p:ext uri="{BB962C8B-B14F-4D97-AF65-F5344CB8AC3E}">
        <p14:creationId xmlns:p14="http://schemas.microsoft.com/office/powerpoint/2010/main" val="302911219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63</a:t>
            </a:fld>
            <a:endParaRPr/>
          </a:p>
        </p:txBody>
      </p:sp>
      <p:sp>
        <p:nvSpPr>
          <p:cNvPr id="7" name="Oval 6">
            <a:extLst>
              <a:ext uri="{FF2B5EF4-FFF2-40B4-BE49-F238E27FC236}">
                <a16:creationId xmlns:a16="http://schemas.microsoft.com/office/drawing/2014/main" id="{C5E84C7C-7191-9959-729C-6AE532E5B197}"/>
              </a:ext>
            </a:extLst>
          </p:cNvPr>
          <p:cNvSpPr/>
          <p:nvPr/>
        </p:nvSpPr>
        <p:spPr>
          <a:xfrm>
            <a:off x="859293" y="2811762"/>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sp>
        <p:nvSpPr>
          <p:cNvPr id="8" name="Oval 7">
            <a:extLst>
              <a:ext uri="{FF2B5EF4-FFF2-40B4-BE49-F238E27FC236}">
                <a16:creationId xmlns:a16="http://schemas.microsoft.com/office/drawing/2014/main" id="{1901C4B7-7F6F-741B-BD0D-D5867AC66D51}"/>
              </a:ext>
            </a:extLst>
          </p:cNvPr>
          <p:cNvSpPr/>
          <p:nvPr/>
        </p:nvSpPr>
        <p:spPr>
          <a:xfrm>
            <a:off x="1646579" y="4019065"/>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0</a:t>
            </a:r>
          </a:p>
        </p:txBody>
      </p:sp>
      <p:sp>
        <p:nvSpPr>
          <p:cNvPr id="12" name="Oval 11">
            <a:extLst>
              <a:ext uri="{FF2B5EF4-FFF2-40B4-BE49-F238E27FC236}">
                <a16:creationId xmlns:a16="http://schemas.microsoft.com/office/drawing/2014/main" id="{351A01CD-7D04-5D78-6CA1-077F7FCB1C31}"/>
              </a:ext>
            </a:extLst>
          </p:cNvPr>
          <p:cNvSpPr/>
          <p:nvPr/>
        </p:nvSpPr>
        <p:spPr>
          <a:xfrm>
            <a:off x="2375535" y="2816700"/>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13" name="Oval 12">
            <a:extLst>
              <a:ext uri="{FF2B5EF4-FFF2-40B4-BE49-F238E27FC236}">
                <a16:creationId xmlns:a16="http://schemas.microsoft.com/office/drawing/2014/main" id="{4A974D7A-4AFA-0027-0A42-AE1AF1C5047F}"/>
              </a:ext>
            </a:extLst>
          </p:cNvPr>
          <p:cNvSpPr/>
          <p:nvPr/>
        </p:nvSpPr>
        <p:spPr>
          <a:xfrm>
            <a:off x="1640627" y="1642695"/>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cxnSp>
        <p:nvCxnSpPr>
          <p:cNvPr id="18" name="Straight Arrow Connector 17">
            <a:extLst>
              <a:ext uri="{FF2B5EF4-FFF2-40B4-BE49-F238E27FC236}">
                <a16:creationId xmlns:a16="http://schemas.microsoft.com/office/drawing/2014/main" id="{BF2ED630-115D-B790-58F4-64CAC39D463A}"/>
              </a:ext>
            </a:extLst>
          </p:cNvPr>
          <p:cNvCxnSpPr>
            <a:cxnSpLocks/>
            <a:stCxn id="7" idx="7"/>
            <a:endCxn id="13" idx="3"/>
          </p:cNvCxnSpPr>
          <p:nvPr/>
        </p:nvCxnSpPr>
        <p:spPr>
          <a:xfrm flipV="1">
            <a:off x="1256042" y="2039444"/>
            <a:ext cx="452656" cy="8403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720710-CCC6-B19A-B03A-C3CC0DAED734}"/>
              </a:ext>
            </a:extLst>
          </p:cNvPr>
          <p:cNvCxnSpPr>
            <a:cxnSpLocks/>
            <a:stCxn id="8" idx="1"/>
            <a:endCxn id="7" idx="4"/>
          </p:cNvCxnSpPr>
          <p:nvPr/>
        </p:nvCxnSpPr>
        <p:spPr>
          <a:xfrm flipH="1" flipV="1">
            <a:off x="1091703" y="3276582"/>
            <a:ext cx="622947" cy="810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8CD525B-2B3A-6644-BDEB-8275A6F8A96B}"/>
              </a:ext>
            </a:extLst>
          </p:cNvPr>
          <p:cNvCxnSpPr>
            <a:cxnSpLocks/>
            <a:stCxn id="8" idx="0"/>
            <a:endCxn id="13" idx="4"/>
          </p:cNvCxnSpPr>
          <p:nvPr/>
        </p:nvCxnSpPr>
        <p:spPr>
          <a:xfrm flipH="1" flipV="1">
            <a:off x="1873037" y="2107515"/>
            <a:ext cx="5952" cy="19115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4872ACC-456D-7175-04EE-16C15DA450C4}"/>
              </a:ext>
            </a:extLst>
          </p:cNvPr>
          <p:cNvCxnSpPr>
            <a:cxnSpLocks/>
            <a:stCxn id="8" idx="7"/>
            <a:endCxn id="12" idx="4"/>
          </p:cNvCxnSpPr>
          <p:nvPr/>
        </p:nvCxnSpPr>
        <p:spPr>
          <a:xfrm flipV="1">
            <a:off x="2043328" y="3281520"/>
            <a:ext cx="564617" cy="8056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9783EB6-449F-23B8-7B8A-950783B07D13}"/>
              </a:ext>
            </a:extLst>
          </p:cNvPr>
          <p:cNvCxnSpPr>
            <a:cxnSpLocks/>
            <a:stCxn id="12" idx="0"/>
            <a:endCxn id="13" idx="5"/>
          </p:cNvCxnSpPr>
          <p:nvPr/>
        </p:nvCxnSpPr>
        <p:spPr>
          <a:xfrm flipH="1" flipV="1">
            <a:off x="2037376" y="2039444"/>
            <a:ext cx="570569" cy="7772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F27A92F-0E8B-7608-6046-51DA9464BAB8}"/>
              </a:ext>
            </a:extLst>
          </p:cNvPr>
          <p:cNvSpPr txBox="1"/>
          <p:nvPr/>
        </p:nvSpPr>
        <p:spPr>
          <a:xfrm>
            <a:off x="1666078" y="2874895"/>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0" name="TextBox 29">
            <a:extLst>
              <a:ext uri="{FF2B5EF4-FFF2-40B4-BE49-F238E27FC236}">
                <a16:creationId xmlns:a16="http://schemas.microsoft.com/office/drawing/2014/main" id="{9F2C5F6E-4A0C-7080-DE15-086A9F82CC03}"/>
              </a:ext>
            </a:extLst>
          </p:cNvPr>
          <p:cNvSpPr txBox="1"/>
          <p:nvPr/>
        </p:nvSpPr>
        <p:spPr>
          <a:xfrm rot="17914910">
            <a:off x="1258771" y="2341045"/>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8</a:t>
            </a:r>
          </a:p>
        </p:txBody>
      </p:sp>
      <p:sp>
        <p:nvSpPr>
          <p:cNvPr id="31" name="TextBox 30">
            <a:extLst>
              <a:ext uri="{FF2B5EF4-FFF2-40B4-BE49-F238E27FC236}">
                <a16:creationId xmlns:a16="http://schemas.microsoft.com/office/drawing/2014/main" id="{58D2A5AA-DA5C-E686-295E-1723B65C492A}"/>
              </a:ext>
            </a:extLst>
          </p:cNvPr>
          <p:cNvSpPr txBox="1"/>
          <p:nvPr/>
        </p:nvSpPr>
        <p:spPr>
          <a:xfrm rot="3152773">
            <a:off x="1213401" y="3507730"/>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3" name="TextBox 32">
            <a:extLst>
              <a:ext uri="{FF2B5EF4-FFF2-40B4-BE49-F238E27FC236}">
                <a16:creationId xmlns:a16="http://schemas.microsoft.com/office/drawing/2014/main" id="{E4978F7B-9872-B47B-8418-37A7A2363380}"/>
              </a:ext>
            </a:extLst>
          </p:cNvPr>
          <p:cNvSpPr txBox="1"/>
          <p:nvPr/>
        </p:nvSpPr>
        <p:spPr>
          <a:xfrm rot="18307881">
            <a:off x="2118875" y="3530710"/>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34" name="TextBox 33">
            <a:extLst>
              <a:ext uri="{FF2B5EF4-FFF2-40B4-BE49-F238E27FC236}">
                <a16:creationId xmlns:a16="http://schemas.microsoft.com/office/drawing/2014/main" id="{4F8704D5-B2B6-653D-3564-6B16F1FC7DD3}"/>
              </a:ext>
            </a:extLst>
          </p:cNvPr>
          <p:cNvSpPr txBox="1"/>
          <p:nvPr/>
        </p:nvSpPr>
        <p:spPr>
          <a:xfrm rot="3178221">
            <a:off x="2165476" y="2292830"/>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6</a:t>
            </a:r>
          </a:p>
        </p:txBody>
      </p:sp>
      <p:sp>
        <p:nvSpPr>
          <p:cNvPr id="3" name="TextBox 2">
            <a:extLst>
              <a:ext uri="{FF2B5EF4-FFF2-40B4-BE49-F238E27FC236}">
                <a16:creationId xmlns:a16="http://schemas.microsoft.com/office/drawing/2014/main" id="{8DFE3902-9F12-4CAF-F4BA-61834CA0FEE7}"/>
              </a:ext>
            </a:extLst>
          </p:cNvPr>
          <p:cNvSpPr txBox="1"/>
          <p:nvPr/>
        </p:nvSpPr>
        <p:spPr>
          <a:xfrm>
            <a:off x="433110" y="477267"/>
            <a:ext cx="5930640" cy="338554"/>
          </a:xfrm>
          <a:prstGeom prst="rect">
            <a:avLst/>
          </a:prstGeom>
          <a:solidFill>
            <a:srgbClr val="7030A0"/>
          </a:solidFill>
        </p:spPr>
        <p:txBody>
          <a:bodyPr wrap="square" rtlCol="0" anchor="t">
            <a:spAutoFit/>
          </a:bodyPr>
          <a:lstStyle/>
          <a:p>
            <a:r>
              <a:rPr lang="en-US" sz="1600" dirty="0">
                <a:solidFill>
                  <a:schemeClr val="bg1"/>
                </a:solidFill>
                <a:latin typeface="Montserrat SemiBold" panose="00000700000000000000" pitchFamily="2" charset="0"/>
              </a:rPr>
              <a:t>Instead of forcing through 1 red edge, force through 2!</a:t>
            </a:r>
          </a:p>
        </p:txBody>
      </p:sp>
      <p:sp>
        <p:nvSpPr>
          <p:cNvPr id="345" name="Oval 344">
            <a:extLst>
              <a:ext uri="{FF2B5EF4-FFF2-40B4-BE49-F238E27FC236}">
                <a16:creationId xmlns:a16="http://schemas.microsoft.com/office/drawing/2014/main" id="{3F9701CC-46D7-A580-BAE5-6AB606AE6B08}"/>
              </a:ext>
            </a:extLst>
          </p:cNvPr>
          <p:cNvSpPr/>
          <p:nvPr/>
        </p:nvSpPr>
        <p:spPr>
          <a:xfrm>
            <a:off x="3541533" y="2806824"/>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sp>
        <p:nvSpPr>
          <p:cNvPr id="346" name="Oval 345">
            <a:extLst>
              <a:ext uri="{FF2B5EF4-FFF2-40B4-BE49-F238E27FC236}">
                <a16:creationId xmlns:a16="http://schemas.microsoft.com/office/drawing/2014/main" id="{A662BDE6-C839-2AA2-5318-16922176886E}"/>
              </a:ext>
            </a:extLst>
          </p:cNvPr>
          <p:cNvSpPr/>
          <p:nvPr/>
        </p:nvSpPr>
        <p:spPr>
          <a:xfrm>
            <a:off x="4328819" y="4014127"/>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0</a:t>
            </a:r>
          </a:p>
        </p:txBody>
      </p:sp>
      <p:sp>
        <p:nvSpPr>
          <p:cNvPr id="347" name="Oval 346">
            <a:extLst>
              <a:ext uri="{FF2B5EF4-FFF2-40B4-BE49-F238E27FC236}">
                <a16:creationId xmlns:a16="http://schemas.microsoft.com/office/drawing/2014/main" id="{107B8667-C11C-7C7D-980C-1F194469822A}"/>
              </a:ext>
            </a:extLst>
          </p:cNvPr>
          <p:cNvSpPr/>
          <p:nvPr/>
        </p:nvSpPr>
        <p:spPr>
          <a:xfrm>
            <a:off x="5057775" y="2811762"/>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348" name="Oval 347">
            <a:extLst>
              <a:ext uri="{FF2B5EF4-FFF2-40B4-BE49-F238E27FC236}">
                <a16:creationId xmlns:a16="http://schemas.microsoft.com/office/drawing/2014/main" id="{BF9C6273-0CE2-6A94-D1E6-383AC307ACB8}"/>
              </a:ext>
            </a:extLst>
          </p:cNvPr>
          <p:cNvSpPr/>
          <p:nvPr/>
        </p:nvSpPr>
        <p:spPr>
          <a:xfrm>
            <a:off x="4322867" y="1637757"/>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cxnSp>
        <p:nvCxnSpPr>
          <p:cNvPr id="349" name="Straight Arrow Connector 348">
            <a:extLst>
              <a:ext uri="{FF2B5EF4-FFF2-40B4-BE49-F238E27FC236}">
                <a16:creationId xmlns:a16="http://schemas.microsoft.com/office/drawing/2014/main" id="{32A7D44D-4242-B996-6ECF-9CB4E1E647EF}"/>
              </a:ext>
            </a:extLst>
          </p:cNvPr>
          <p:cNvCxnSpPr>
            <a:cxnSpLocks/>
            <a:stCxn id="345" idx="7"/>
            <a:endCxn id="348" idx="3"/>
          </p:cNvCxnSpPr>
          <p:nvPr/>
        </p:nvCxnSpPr>
        <p:spPr>
          <a:xfrm flipV="1">
            <a:off x="3938282" y="2034506"/>
            <a:ext cx="452656" cy="8403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0" name="Straight Arrow Connector 349">
            <a:extLst>
              <a:ext uri="{FF2B5EF4-FFF2-40B4-BE49-F238E27FC236}">
                <a16:creationId xmlns:a16="http://schemas.microsoft.com/office/drawing/2014/main" id="{B482E967-BD0E-8AD8-A0A5-0C7CE22E5987}"/>
              </a:ext>
            </a:extLst>
          </p:cNvPr>
          <p:cNvCxnSpPr>
            <a:cxnSpLocks/>
            <a:stCxn id="346" idx="1"/>
            <a:endCxn id="345" idx="4"/>
          </p:cNvCxnSpPr>
          <p:nvPr/>
        </p:nvCxnSpPr>
        <p:spPr>
          <a:xfrm flipH="1" flipV="1">
            <a:off x="3773943" y="3271644"/>
            <a:ext cx="622947" cy="810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5FD846A9-3666-31BF-6336-011FBC48D488}"/>
              </a:ext>
            </a:extLst>
          </p:cNvPr>
          <p:cNvCxnSpPr>
            <a:cxnSpLocks/>
            <a:stCxn id="346" idx="0"/>
            <a:endCxn id="348" idx="4"/>
          </p:cNvCxnSpPr>
          <p:nvPr/>
        </p:nvCxnSpPr>
        <p:spPr>
          <a:xfrm flipH="1" flipV="1">
            <a:off x="4555277" y="2102577"/>
            <a:ext cx="5952" cy="19115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CA3A9C68-BDB2-A866-9EC2-264C9E1D4CEA}"/>
              </a:ext>
            </a:extLst>
          </p:cNvPr>
          <p:cNvCxnSpPr>
            <a:cxnSpLocks/>
            <a:stCxn id="346" idx="7"/>
            <a:endCxn id="347" idx="4"/>
          </p:cNvCxnSpPr>
          <p:nvPr/>
        </p:nvCxnSpPr>
        <p:spPr>
          <a:xfrm flipV="1">
            <a:off x="4725568" y="3276582"/>
            <a:ext cx="564617" cy="8056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B6519CB6-B8F2-B335-6480-F7DEF40C9B7E}"/>
              </a:ext>
            </a:extLst>
          </p:cNvPr>
          <p:cNvCxnSpPr>
            <a:cxnSpLocks/>
            <a:stCxn id="347" idx="0"/>
            <a:endCxn id="348" idx="5"/>
          </p:cNvCxnSpPr>
          <p:nvPr/>
        </p:nvCxnSpPr>
        <p:spPr>
          <a:xfrm flipH="1" flipV="1">
            <a:off x="4719616" y="2034506"/>
            <a:ext cx="570569" cy="7772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4" name="TextBox 353">
            <a:extLst>
              <a:ext uri="{FF2B5EF4-FFF2-40B4-BE49-F238E27FC236}">
                <a16:creationId xmlns:a16="http://schemas.microsoft.com/office/drawing/2014/main" id="{12EAAB9A-01B3-EE14-E183-EBA07081CE9D}"/>
              </a:ext>
            </a:extLst>
          </p:cNvPr>
          <p:cNvSpPr txBox="1"/>
          <p:nvPr/>
        </p:nvSpPr>
        <p:spPr>
          <a:xfrm>
            <a:off x="4348318" y="286995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55" name="TextBox 354">
            <a:extLst>
              <a:ext uri="{FF2B5EF4-FFF2-40B4-BE49-F238E27FC236}">
                <a16:creationId xmlns:a16="http://schemas.microsoft.com/office/drawing/2014/main" id="{2C2D6813-063C-D325-A27B-4ADCCA335B0A}"/>
              </a:ext>
            </a:extLst>
          </p:cNvPr>
          <p:cNvSpPr txBox="1"/>
          <p:nvPr/>
        </p:nvSpPr>
        <p:spPr>
          <a:xfrm rot="17914910">
            <a:off x="3941011" y="233610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8</a:t>
            </a:r>
          </a:p>
        </p:txBody>
      </p:sp>
      <p:sp>
        <p:nvSpPr>
          <p:cNvPr id="356" name="TextBox 355">
            <a:extLst>
              <a:ext uri="{FF2B5EF4-FFF2-40B4-BE49-F238E27FC236}">
                <a16:creationId xmlns:a16="http://schemas.microsoft.com/office/drawing/2014/main" id="{7E51F92B-779D-1307-0F85-CC276C641D2D}"/>
              </a:ext>
            </a:extLst>
          </p:cNvPr>
          <p:cNvSpPr txBox="1"/>
          <p:nvPr/>
        </p:nvSpPr>
        <p:spPr>
          <a:xfrm rot="3152773">
            <a:off x="3895641" y="3502792"/>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57" name="TextBox 356">
            <a:extLst>
              <a:ext uri="{FF2B5EF4-FFF2-40B4-BE49-F238E27FC236}">
                <a16:creationId xmlns:a16="http://schemas.microsoft.com/office/drawing/2014/main" id="{B08487FE-A708-3B85-75C4-3B88AE31F518}"/>
              </a:ext>
            </a:extLst>
          </p:cNvPr>
          <p:cNvSpPr txBox="1"/>
          <p:nvPr/>
        </p:nvSpPr>
        <p:spPr>
          <a:xfrm rot="18307881">
            <a:off x="4801115" y="3525772"/>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358" name="TextBox 357">
            <a:extLst>
              <a:ext uri="{FF2B5EF4-FFF2-40B4-BE49-F238E27FC236}">
                <a16:creationId xmlns:a16="http://schemas.microsoft.com/office/drawing/2014/main" id="{88F91664-8355-43FD-DB6A-101B6FA86E2D}"/>
              </a:ext>
            </a:extLst>
          </p:cNvPr>
          <p:cNvSpPr txBox="1"/>
          <p:nvPr/>
        </p:nvSpPr>
        <p:spPr>
          <a:xfrm rot="3178221">
            <a:off x="4847716" y="2287892"/>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6</a:t>
            </a:r>
          </a:p>
        </p:txBody>
      </p:sp>
      <p:sp>
        <p:nvSpPr>
          <p:cNvPr id="359" name="Oval 358">
            <a:extLst>
              <a:ext uri="{FF2B5EF4-FFF2-40B4-BE49-F238E27FC236}">
                <a16:creationId xmlns:a16="http://schemas.microsoft.com/office/drawing/2014/main" id="{05702AFB-E488-5EB2-701E-ECCF518C315E}"/>
              </a:ext>
            </a:extLst>
          </p:cNvPr>
          <p:cNvSpPr/>
          <p:nvPr/>
        </p:nvSpPr>
        <p:spPr>
          <a:xfrm>
            <a:off x="6223773" y="2801886"/>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sp>
        <p:nvSpPr>
          <p:cNvPr id="360" name="Oval 359">
            <a:extLst>
              <a:ext uri="{FF2B5EF4-FFF2-40B4-BE49-F238E27FC236}">
                <a16:creationId xmlns:a16="http://schemas.microsoft.com/office/drawing/2014/main" id="{322175B8-F2A2-1DD5-07FE-A124DE659385}"/>
              </a:ext>
            </a:extLst>
          </p:cNvPr>
          <p:cNvSpPr/>
          <p:nvPr/>
        </p:nvSpPr>
        <p:spPr>
          <a:xfrm>
            <a:off x="7011059" y="4009189"/>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0</a:t>
            </a:r>
          </a:p>
        </p:txBody>
      </p:sp>
      <p:sp>
        <p:nvSpPr>
          <p:cNvPr id="361" name="Oval 360">
            <a:extLst>
              <a:ext uri="{FF2B5EF4-FFF2-40B4-BE49-F238E27FC236}">
                <a16:creationId xmlns:a16="http://schemas.microsoft.com/office/drawing/2014/main" id="{74E47E64-1CE2-C08A-D696-E88D6F901437}"/>
              </a:ext>
            </a:extLst>
          </p:cNvPr>
          <p:cNvSpPr/>
          <p:nvPr/>
        </p:nvSpPr>
        <p:spPr>
          <a:xfrm>
            <a:off x="7740015" y="2806824"/>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362" name="Oval 361">
            <a:extLst>
              <a:ext uri="{FF2B5EF4-FFF2-40B4-BE49-F238E27FC236}">
                <a16:creationId xmlns:a16="http://schemas.microsoft.com/office/drawing/2014/main" id="{3ADB94BC-781C-CC91-A0DF-3810B503FCDA}"/>
              </a:ext>
            </a:extLst>
          </p:cNvPr>
          <p:cNvSpPr/>
          <p:nvPr/>
        </p:nvSpPr>
        <p:spPr>
          <a:xfrm>
            <a:off x="7005107" y="1632819"/>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cxnSp>
        <p:nvCxnSpPr>
          <p:cNvPr id="363" name="Straight Arrow Connector 362">
            <a:extLst>
              <a:ext uri="{FF2B5EF4-FFF2-40B4-BE49-F238E27FC236}">
                <a16:creationId xmlns:a16="http://schemas.microsoft.com/office/drawing/2014/main" id="{4322B60B-3F04-F2ED-27AF-58AC9AD89DB2}"/>
              </a:ext>
            </a:extLst>
          </p:cNvPr>
          <p:cNvCxnSpPr>
            <a:cxnSpLocks/>
            <a:stCxn id="359" idx="7"/>
            <a:endCxn id="362" idx="3"/>
          </p:cNvCxnSpPr>
          <p:nvPr/>
        </p:nvCxnSpPr>
        <p:spPr>
          <a:xfrm flipV="1">
            <a:off x="6620522" y="2029568"/>
            <a:ext cx="452656" cy="8403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60345AC9-2B2C-9E0E-1D1C-A245B61859CB}"/>
              </a:ext>
            </a:extLst>
          </p:cNvPr>
          <p:cNvCxnSpPr>
            <a:cxnSpLocks/>
            <a:stCxn id="360" idx="1"/>
            <a:endCxn id="359" idx="4"/>
          </p:cNvCxnSpPr>
          <p:nvPr/>
        </p:nvCxnSpPr>
        <p:spPr>
          <a:xfrm flipH="1" flipV="1">
            <a:off x="6456183" y="3266706"/>
            <a:ext cx="622947" cy="810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2D918B10-2AD2-A5E6-6530-F82D395F0AD4}"/>
              </a:ext>
            </a:extLst>
          </p:cNvPr>
          <p:cNvCxnSpPr>
            <a:cxnSpLocks/>
            <a:stCxn id="360" idx="0"/>
            <a:endCxn id="362" idx="4"/>
          </p:cNvCxnSpPr>
          <p:nvPr/>
        </p:nvCxnSpPr>
        <p:spPr>
          <a:xfrm flipH="1" flipV="1">
            <a:off x="7237517" y="2097639"/>
            <a:ext cx="5952" cy="19115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8B47A9D6-002C-12FC-6774-0EDA00CFDE21}"/>
              </a:ext>
            </a:extLst>
          </p:cNvPr>
          <p:cNvCxnSpPr>
            <a:cxnSpLocks/>
            <a:stCxn id="360" idx="7"/>
            <a:endCxn id="361" idx="4"/>
          </p:cNvCxnSpPr>
          <p:nvPr/>
        </p:nvCxnSpPr>
        <p:spPr>
          <a:xfrm flipV="1">
            <a:off x="7407808" y="3271644"/>
            <a:ext cx="564617" cy="8056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183C40E2-E264-F5E4-5FE4-4F6EF4839ACC}"/>
              </a:ext>
            </a:extLst>
          </p:cNvPr>
          <p:cNvCxnSpPr>
            <a:cxnSpLocks/>
            <a:stCxn id="361" idx="0"/>
            <a:endCxn id="362" idx="5"/>
          </p:cNvCxnSpPr>
          <p:nvPr/>
        </p:nvCxnSpPr>
        <p:spPr>
          <a:xfrm flipH="1" flipV="1">
            <a:off x="7401856" y="2029568"/>
            <a:ext cx="570569" cy="7772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8" name="TextBox 367">
            <a:extLst>
              <a:ext uri="{FF2B5EF4-FFF2-40B4-BE49-F238E27FC236}">
                <a16:creationId xmlns:a16="http://schemas.microsoft.com/office/drawing/2014/main" id="{CA0FD65B-8466-EBAA-8DEF-685F40C618AB}"/>
              </a:ext>
            </a:extLst>
          </p:cNvPr>
          <p:cNvSpPr txBox="1"/>
          <p:nvPr/>
        </p:nvSpPr>
        <p:spPr>
          <a:xfrm>
            <a:off x="7030558" y="286501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69" name="TextBox 368">
            <a:extLst>
              <a:ext uri="{FF2B5EF4-FFF2-40B4-BE49-F238E27FC236}">
                <a16:creationId xmlns:a16="http://schemas.microsoft.com/office/drawing/2014/main" id="{79032F3E-3205-DB08-FFE7-3A912C402F4B}"/>
              </a:ext>
            </a:extLst>
          </p:cNvPr>
          <p:cNvSpPr txBox="1"/>
          <p:nvPr/>
        </p:nvSpPr>
        <p:spPr>
          <a:xfrm rot="17914910">
            <a:off x="6623251" y="233116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8</a:t>
            </a:r>
          </a:p>
        </p:txBody>
      </p:sp>
      <p:sp>
        <p:nvSpPr>
          <p:cNvPr id="370" name="TextBox 369">
            <a:extLst>
              <a:ext uri="{FF2B5EF4-FFF2-40B4-BE49-F238E27FC236}">
                <a16:creationId xmlns:a16="http://schemas.microsoft.com/office/drawing/2014/main" id="{1DA16747-82DD-A4E0-AD44-F6C2422338C7}"/>
              </a:ext>
            </a:extLst>
          </p:cNvPr>
          <p:cNvSpPr txBox="1"/>
          <p:nvPr/>
        </p:nvSpPr>
        <p:spPr>
          <a:xfrm rot="3152773">
            <a:off x="6577881" y="349785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71" name="TextBox 370">
            <a:extLst>
              <a:ext uri="{FF2B5EF4-FFF2-40B4-BE49-F238E27FC236}">
                <a16:creationId xmlns:a16="http://schemas.microsoft.com/office/drawing/2014/main" id="{88A9DF61-0905-B8B4-60E6-336F4070B51D}"/>
              </a:ext>
            </a:extLst>
          </p:cNvPr>
          <p:cNvSpPr txBox="1"/>
          <p:nvPr/>
        </p:nvSpPr>
        <p:spPr>
          <a:xfrm rot="18307881">
            <a:off x="7483355" y="352083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372" name="TextBox 371">
            <a:extLst>
              <a:ext uri="{FF2B5EF4-FFF2-40B4-BE49-F238E27FC236}">
                <a16:creationId xmlns:a16="http://schemas.microsoft.com/office/drawing/2014/main" id="{B8B00107-A404-32C7-F6B9-D4A1A2810168}"/>
              </a:ext>
            </a:extLst>
          </p:cNvPr>
          <p:cNvSpPr txBox="1"/>
          <p:nvPr/>
        </p:nvSpPr>
        <p:spPr>
          <a:xfrm rot="3178221">
            <a:off x="7529956" y="228295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6</a:t>
            </a:r>
          </a:p>
        </p:txBody>
      </p:sp>
    </p:spTree>
    <p:extLst>
      <p:ext uri="{BB962C8B-B14F-4D97-AF65-F5344CB8AC3E}">
        <p14:creationId xmlns:p14="http://schemas.microsoft.com/office/powerpoint/2010/main" val="361847726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64</a:t>
            </a:fld>
            <a:endParaRPr/>
          </a:p>
        </p:txBody>
      </p:sp>
      <p:sp>
        <p:nvSpPr>
          <p:cNvPr id="7" name="Oval 6">
            <a:extLst>
              <a:ext uri="{FF2B5EF4-FFF2-40B4-BE49-F238E27FC236}">
                <a16:creationId xmlns:a16="http://schemas.microsoft.com/office/drawing/2014/main" id="{C5E84C7C-7191-9959-729C-6AE532E5B197}"/>
              </a:ext>
            </a:extLst>
          </p:cNvPr>
          <p:cNvSpPr/>
          <p:nvPr/>
        </p:nvSpPr>
        <p:spPr>
          <a:xfrm>
            <a:off x="859293" y="2811762"/>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sp>
        <p:nvSpPr>
          <p:cNvPr id="8" name="Oval 7">
            <a:extLst>
              <a:ext uri="{FF2B5EF4-FFF2-40B4-BE49-F238E27FC236}">
                <a16:creationId xmlns:a16="http://schemas.microsoft.com/office/drawing/2014/main" id="{1901C4B7-7F6F-741B-BD0D-D5867AC66D51}"/>
              </a:ext>
            </a:extLst>
          </p:cNvPr>
          <p:cNvSpPr/>
          <p:nvPr/>
        </p:nvSpPr>
        <p:spPr>
          <a:xfrm>
            <a:off x="1646579" y="4019065"/>
            <a:ext cx="464820" cy="464820"/>
          </a:xfrm>
          <a:prstGeom prst="ellipse">
            <a:avLst/>
          </a:prstGeom>
          <a:solidFill>
            <a:srgbClr val="FF922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0</a:t>
            </a:r>
          </a:p>
        </p:txBody>
      </p:sp>
      <p:sp>
        <p:nvSpPr>
          <p:cNvPr id="12" name="Oval 11">
            <a:extLst>
              <a:ext uri="{FF2B5EF4-FFF2-40B4-BE49-F238E27FC236}">
                <a16:creationId xmlns:a16="http://schemas.microsoft.com/office/drawing/2014/main" id="{351A01CD-7D04-5D78-6CA1-077F7FCB1C31}"/>
              </a:ext>
            </a:extLst>
          </p:cNvPr>
          <p:cNvSpPr/>
          <p:nvPr/>
        </p:nvSpPr>
        <p:spPr>
          <a:xfrm>
            <a:off x="2375535" y="2816700"/>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13" name="Oval 12">
            <a:extLst>
              <a:ext uri="{FF2B5EF4-FFF2-40B4-BE49-F238E27FC236}">
                <a16:creationId xmlns:a16="http://schemas.microsoft.com/office/drawing/2014/main" id="{4A974D7A-4AFA-0027-0A42-AE1AF1C5047F}"/>
              </a:ext>
            </a:extLst>
          </p:cNvPr>
          <p:cNvSpPr/>
          <p:nvPr/>
        </p:nvSpPr>
        <p:spPr>
          <a:xfrm>
            <a:off x="1640627" y="1642695"/>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cxnSp>
        <p:nvCxnSpPr>
          <p:cNvPr id="18" name="Straight Arrow Connector 17">
            <a:extLst>
              <a:ext uri="{FF2B5EF4-FFF2-40B4-BE49-F238E27FC236}">
                <a16:creationId xmlns:a16="http://schemas.microsoft.com/office/drawing/2014/main" id="{BF2ED630-115D-B790-58F4-64CAC39D463A}"/>
              </a:ext>
            </a:extLst>
          </p:cNvPr>
          <p:cNvCxnSpPr>
            <a:cxnSpLocks/>
            <a:stCxn id="7" idx="7"/>
            <a:endCxn id="13" idx="3"/>
          </p:cNvCxnSpPr>
          <p:nvPr/>
        </p:nvCxnSpPr>
        <p:spPr>
          <a:xfrm flipV="1">
            <a:off x="1256042" y="2039444"/>
            <a:ext cx="452656" cy="8403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720710-CCC6-B19A-B03A-C3CC0DAED734}"/>
              </a:ext>
            </a:extLst>
          </p:cNvPr>
          <p:cNvCxnSpPr>
            <a:cxnSpLocks/>
            <a:stCxn id="8" idx="1"/>
            <a:endCxn id="7" idx="4"/>
          </p:cNvCxnSpPr>
          <p:nvPr/>
        </p:nvCxnSpPr>
        <p:spPr>
          <a:xfrm flipH="1" flipV="1">
            <a:off x="1091703" y="3276582"/>
            <a:ext cx="622947" cy="810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8CD525B-2B3A-6644-BDEB-8275A6F8A96B}"/>
              </a:ext>
            </a:extLst>
          </p:cNvPr>
          <p:cNvCxnSpPr>
            <a:cxnSpLocks/>
            <a:stCxn id="8" idx="0"/>
            <a:endCxn id="13" idx="4"/>
          </p:cNvCxnSpPr>
          <p:nvPr/>
        </p:nvCxnSpPr>
        <p:spPr>
          <a:xfrm flipH="1" flipV="1">
            <a:off x="1873037" y="2107515"/>
            <a:ext cx="5952" cy="19115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4872ACC-456D-7175-04EE-16C15DA450C4}"/>
              </a:ext>
            </a:extLst>
          </p:cNvPr>
          <p:cNvCxnSpPr>
            <a:cxnSpLocks/>
            <a:stCxn id="8" idx="7"/>
            <a:endCxn id="12" idx="4"/>
          </p:cNvCxnSpPr>
          <p:nvPr/>
        </p:nvCxnSpPr>
        <p:spPr>
          <a:xfrm flipV="1">
            <a:off x="2043328" y="3281520"/>
            <a:ext cx="564617" cy="8056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9783EB6-449F-23B8-7B8A-950783B07D13}"/>
              </a:ext>
            </a:extLst>
          </p:cNvPr>
          <p:cNvCxnSpPr>
            <a:cxnSpLocks/>
            <a:stCxn id="12" idx="0"/>
            <a:endCxn id="13" idx="5"/>
          </p:cNvCxnSpPr>
          <p:nvPr/>
        </p:nvCxnSpPr>
        <p:spPr>
          <a:xfrm flipH="1" flipV="1">
            <a:off x="2037376" y="2039444"/>
            <a:ext cx="570569" cy="7772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F27A92F-0E8B-7608-6046-51DA9464BAB8}"/>
              </a:ext>
            </a:extLst>
          </p:cNvPr>
          <p:cNvSpPr txBox="1"/>
          <p:nvPr/>
        </p:nvSpPr>
        <p:spPr>
          <a:xfrm>
            <a:off x="1666078" y="2874895"/>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0" name="TextBox 29">
            <a:extLst>
              <a:ext uri="{FF2B5EF4-FFF2-40B4-BE49-F238E27FC236}">
                <a16:creationId xmlns:a16="http://schemas.microsoft.com/office/drawing/2014/main" id="{9F2C5F6E-4A0C-7080-DE15-086A9F82CC03}"/>
              </a:ext>
            </a:extLst>
          </p:cNvPr>
          <p:cNvSpPr txBox="1"/>
          <p:nvPr/>
        </p:nvSpPr>
        <p:spPr>
          <a:xfrm rot="17914910">
            <a:off x="1258771" y="2341045"/>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8</a:t>
            </a:r>
          </a:p>
        </p:txBody>
      </p:sp>
      <p:sp>
        <p:nvSpPr>
          <p:cNvPr id="31" name="TextBox 30">
            <a:extLst>
              <a:ext uri="{FF2B5EF4-FFF2-40B4-BE49-F238E27FC236}">
                <a16:creationId xmlns:a16="http://schemas.microsoft.com/office/drawing/2014/main" id="{58D2A5AA-DA5C-E686-295E-1723B65C492A}"/>
              </a:ext>
            </a:extLst>
          </p:cNvPr>
          <p:cNvSpPr txBox="1"/>
          <p:nvPr/>
        </p:nvSpPr>
        <p:spPr>
          <a:xfrm rot="3152773">
            <a:off x="1213401" y="3507730"/>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3" name="TextBox 32">
            <a:extLst>
              <a:ext uri="{FF2B5EF4-FFF2-40B4-BE49-F238E27FC236}">
                <a16:creationId xmlns:a16="http://schemas.microsoft.com/office/drawing/2014/main" id="{E4978F7B-9872-B47B-8418-37A7A2363380}"/>
              </a:ext>
            </a:extLst>
          </p:cNvPr>
          <p:cNvSpPr txBox="1"/>
          <p:nvPr/>
        </p:nvSpPr>
        <p:spPr>
          <a:xfrm rot="18307881">
            <a:off x="2118875" y="3530710"/>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34" name="TextBox 33">
            <a:extLst>
              <a:ext uri="{FF2B5EF4-FFF2-40B4-BE49-F238E27FC236}">
                <a16:creationId xmlns:a16="http://schemas.microsoft.com/office/drawing/2014/main" id="{4F8704D5-B2B6-653D-3564-6B16F1FC7DD3}"/>
              </a:ext>
            </a:extLst>
          </p:cNvPr>
          <p:cNvSpPr txBox="1"/>
          <p:nvPr/>
        </p:nvSpPr>
        <p:spPr>
          <a:xfrm rot="3178221">
            <a:off x="2165476" y="2292830"/>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6</a:t>
            </a:r>
          </a:p>
        </p:txBody>
      </p:sp>
      <p:sp>
        <p:nvSpPr>
          <p:cNvPr id="3" name="TextBox 2">
            <a:extLst>
              <a:ext uri="{FF2B5EF4-FFF2-40B4-BE49-F238E27FC236}">
                <a16:creationId xmlns:a16="http://schemas.microsoft.com/office/drawing/2014/main" id="{8DFE3902-9F12-4CAF-F4BA-61834CA0FEE7}"/>
              </a:ext>
            </a:extLst>
          </p:cNvPr>
          <p:cNvSpPr txBox="1"/>
          <p:nvPr/>
        </p:nvSpPr>
        <p:spPr>
          <a:xfrm>
            <a:off x="433110" y="477267"/>
            <a:ext cx="5930640" cy="338554"/>
          </a:xfrm>
          <a:prstGeom prst="rect">
            <a:avLst/>
          </a:prstGeom>
          <a:solidFill>
            <a:srgbClr val="7030A0"/>
          </a:solidFill>
        </p:spPr>
        <p:txBody>
          <a:bodyPr wrap="square" rtlCol="0" anchor="t">
            <a:spAutoFit/>
          </a:bodyPr>
          <a:lstStyle/>
          <a:p>
            <a:r>
              <a:rPr lang="en-US" sz="1600" dirty="0">
                <a:solidFill>
                  <a:schemeClr val="bg1"/>
                </a:solidFill>
                <a:latin typeface="Montserrat SemiBold" panose="00000700000000000000" pitchFamily="2" charset="0"/>
              </a:rPr>
              <a:t>Instead of forcing through 1 red edge, force through 2!</a:t>
            </a:r>
          </a:p>
        </p:txBody>
      </p:sp>
      <p:sp>
        <p:nvSpPr>
          <p:cNvPr id="345" name="Oval 344">
            <a:extLst>
              <a:ext uri="{FF2B5EF4-FFF2-40B4-BE49-F238E27FC236}">
                <a16:creationId xmlns:a16="http://schemas.microsoft.com/office/drawing/2014/main" id="{3F9701CC-46D7-A580-BAE5-6AB606AE6B08}"/>
              </a:ext>
            </a:extLst>
          </p:cNvPr>
          <p:cNvSpPr/>
          <p:nvPr/>
        </p:nvSpPr>
        <p:spPr>
          <a:xfrm>
            <a:off x="3541533" y="2806824"/>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sp>
        <p:nvSpPr>
          <p:cNvPr id="346" name="Oval 345">
            <a:extLst>
              <a:ext uri="{FF2B5EF4-FFF2-40B4-BE49-F238E27FC236}">
                <a16:creationId xmlns:a16="http://schemas.microsoft.com/office/drawing/2014/main" id="{A662BDE6-C839-2AA2-5318-16922176886E}"/>
              </a:ext>
            </a:extLst>
          </p:cNvPr>
          <p:cNvSpPr/>
          <p:nvPr/>
        </p:nvSpPr>
        <p:spPr>
          <a:xfrm>
            <a:off x="4328819" y="4014127"/>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0</a:t>
            </a:r>
          </a:p>
        </p:txBody>
      </p:sp>
      <p:sp>
        <p:nvSpPr>
          <p:cNvPr id="347" name="Oval 346">
            <a:extLst>
              <a:ext uri="{FF2B5EF4-FFF2-40B4-BE49-F238E27FC236}">
                <a16:creationId xmlns:a16="http://schemas.microsoft.com/office/drawing/2014/main" id="{107B8667-C11C-7C7D-980C-1F194469822A}"/>
              </a:ext>
            </a:extLst>
          </p:cNvPr>
          <p:cNvSpPr/>
          <p:nvPr/>
        </p:nvSpPr>
        <p:spPr>
          <a:xfrm>
            <a:off x="5057775" y="2811762"/>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348" name="Oval 347">
            <a:extLst>
              <a:ext uri="{FF2B5EF4-FFF2-40B4-BE49-F238E27FC236}">
                <a16:creationId xmlns:a16="http://schemas.microsoft.com/office/drawing/2014/main" id="{BF9C6273-0CE2-6A94-D1E6-383AC307ACB8}"/>
              </a:ext>
            </a:extLst>
          </p:cNvPr>
          <p:cNvSpPr/>
          <p:nvPr/>
        </p:nvSpPr>
        <p:spPr>
          <a:xfrm>
            <a:off x="4322867" y="1637757"/>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cxnSp>
        <p:nvCxnSpPr>
          <p:cNvPr id="349" name="Straight Arrow Connector 348">
            <a:extLst>
              <a:ext uri="{FF2B5EF4-FFF2-40B4-BE49-F238E27FC236}">
                <a16:creationId xmlns:a16="http://schemas.microsoft.com/office/drawing/2014/main" id="{32A7D44D-4242-B996-6ECF-9CB4E1E647EF}"/>
              </a:ext>
            </a:extLst>
          </p:cNvPr>
          <p:cNvCxnSpPr>
            <a:cxnSpLocks/>
            <a:stCxn id="345" idx="7"/>
            <a:endCxn id="348" idx="3"/>
          </p:cNvCxnSpPr>
          <p:nvPr/>
        </p:nvCxnSpPr>
        <p:spPr>
          <a:xfrm flipV="1">
            <a:off x="3938282" y="2034506"/>
            <a:ext cx="452656" cy="8403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0" name="Straight Arrow Connector 349">
            <a:extLst>
              <a:ext uri="{FF2B5EF4-FFF2-40B4-BE49-F238E27FC236}">
                <a16:creationId xmlns:a16="http://schemas.microsoft.com/office/drawing/2014/main" id="{B482E967-BD0E-8AD8-A0A5-0C7CE22E5987}"/>
              </a:ext>
            </a:extLst>
          </p:cNvPr>
          <p:cNvCxnSpPr>
            <a:cxnSpLocks/>
            <a:stCxn id="346" idx="1"/>
            <a:endCxn id="345" idx="4"/>
          </p:cNvCxnSpPr>
          <p:nvPr/>
        </p:nvCxnSpPr>
        <p:spPr>
          <a:xfrm flipH="1" flipV="1">
            <a:off x="3773943" y="3271644"/>
            <a:ext cx="622947" cy="810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5FD846A9-3666-31BF-6336-011FBC48D488}"/>
              </a:ext>
            </a:extLst>
          </p:cNvPr>
          <p:cNvCxnSpPr>
            <a:cxnSpLocks/>
            <a:stCxn id="346" idx="0"/>
            <a:endCxn id="348" idx="4"/>
          </p:cNvCxnSpPr>
          <p:nvPr/>
        </p:nvCxnSpPr>
        <p:spPr>
          <a:xfrm flipH="1" flipV="1">
            <a:off x="4555277" y="2102577"/>
            <a:ext cx="5952" cy="19115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CA3A9C68-BDB2-A866-9EC2-264C9E1D4CEA}"/>
              </a:ext>
            </a:extLst>
          </p:cNvPr>
          <p:cNvCxnSpPr>
            <a:cxnSpLocks/>
            <a:stCxn id="346" idx="7"/>
            <a:endCxn id="347" idx="4"/>
          </p:cNvCxnSpPr>
          <p:nvPr/>
        </p:nvCxnSpPr>
        <p:spPr>
          <a:xfrm flipV="1">
            <a:off x="4725568" y="3276582"/>
            <a:ext cx="564617" cy="8056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B6519CB6-B8F2-B335-6480-F7DEF40C9B7E}"/>
              </a:ext>
            </a:extLst>
          </p:cNvPr>
          <p:cNvCxnSpPr>
            <a:cxnSpLocks/>
            <a:stCxn id="347" idx="0"/>
            <a:endCxn id="348" idx="5"/>
          </p:cNvCxnSpPr>
          <p:nvPr/>
        </p:nvCxnSpPr>
        <p:spPr>
          <a:xfrm flipH="1" flipV="1">
            <a:off x="4719616" y="2034506"/>
            <a:ext cx="570569" cy="7772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4" name="TextBox 353">
            <a:extLst>
              <a:ext uri="{FF2B5EF4-FFF2-40B4-BE49-F238E27FC236}">
                <a16:creationId xmlns:a16="http://schemas.microsoft.com/office/drawing/2014/main" id="{12EAAB9A-01B3-EE14-E183-EBA07081CE9D}"/>
              </a:ext>
            </a:extLst>
          </p:cNvPr>
          <p:cNvSpPr txBox="1"/>
          <p:nvPr/>
        </p:nvSpPr>
        <p:spPr>
          <a:xfrm>
            <a:off x="4348318" y="286995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55" name="TextBox 354">
            <a:extLst>
              <a:ext uri="{FF2B5EF4-FFF2-40B4-BE49-F238E27FC236}">
                <a16:creationId xmlns:a16="http://schemas.microsoft.com/office/drawing/2014/main" id="{2C2D6813-063C-D325-A27B-4ADCCA335B0A}"/>
              </a:ext>
            </a:extLst>
          </p:cNvPr>
          <p:cNvSpPr txBox="1"/>
          <p:nvPr/>
        </p:nvSpPr>
        <p:spPr>
          <a:xfrm rot="17914910">
            <a:off x="3941011" y="233610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8</a:t>
            </a:r>
          </a:p>
        </p:txBody>
      </p:sp>
      <p:sp>
        <p:nvSpPr>
          <p:cNvPr id="356" name="TextBox 355">
            <a:extLst>
              <a:ext uri="{FF2B5EF4-FFF2-40B4-BE49-F238E27FC236}">
                <a16:creationId xmlns:a16="http://schemas.microsoft.com/office/drawing/2014/main" id="{7E51F92B-779D-1307-0F85-CC276C641D2D}"/>
              </a:ext>
            </a:extLst>
          </p:cNvPr>
          <p:cNvSpPr txBox="1"/>
          <p:nvPr/>
        </p:nvSpPr>
        <p:spPr>
          <a:xfrm rot="3152773">
            <a:off x="3895641" y="3502792"/>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57" name="TextBox 356">
            <a:extLst>
              <a:ext uri="{FF2B5EF4-FFF2-40B4-BE49-F238E27FC236}">
                <a16:creationId xmlns:a16="http://schemas.microsoft.com/office/drawing/2014/main" id="{B08487FE-A708-3B85-75C4-3B88AE31F518}"/>
              </a:ext>
            </a:extLst>
          </p:cNvPr>
          <p:cNvSpPr txBox="1"/>
          <p:nvPr/>
        </p:nvSpPr>
        <p:spPr>
          <a:xfrm rot="18307881">
            <a:off x="4801115" y="3525772"/>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358" name="TextBox 357">
            <a:extLst>
              <a:ext uri="{FF2B5EF4-FFF2-40B4-BE49-F238E27FC236}">
                <a16:creationId xmlns:a16="http://schemas.microsoft.com/office/drawing/2014/main" id="{88F91664-8355-43FD-DB6A-101B6FA86E2D}"/>
              </a:ext>
            </a:extLst>
          </p:cNvPr>
          <p:cNvSpPr txBox="1"/>
          <p:nvPr/>
        </p:nvSpPr>
        <p:spPr>
          <a:xfrm rot="3178221">
            <a:off x="4847716" y="2287892"/>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6</a:t>
            </a:r>
          </a:p>
        </p:txBody>
      </p:sp>
      <p:sp>
        <p:nvSpPr>
          <p:cNvPr id="359" name="Oval 358">
            <a:extLst>
              <a:ext uri="{FF2B5EF4-FFF2-40B4-BE49-F238E27FC236}">
                <a16:creationId xmlns:a16="http://schemas.microsoft.com/office/drawing/2014/main" id="{05702AFB-E488-5EB2-701E-ECCF518C315E}"/>
              </a:ext>
            </a:extLst>
          </p:cNvPr>
          <p:cNvSpPr/>
          <p:nvPr/>
        </p:nvSpPr>
        <p:spPr>
          <a:xfrm>
            <a:off x="6223773" y="2801886"/>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sp>
        <p:nvSpPr>
          <p:cNvPr id="360" name="Oval 359">
            <a:extLst>
              <a:ext uri="{FF2B5EF4-FFF2-40B4-BE49-F238E27FC236}">
                <a16:creationId xmlns:a16="http://schemas.microsoft.com/office/drawing/2014/main" id="{322175B8-F2A2-1DD5-07FE-A124DE659385}"/>
              </a:ext>
            </a:extLst>
          </p:cNvPr>
          <p:cNvSpPr/>
          <p:nvPr/>
        </p:nvSpPr>
        <p:spPr>
          <a:xfrm>
            <a:off x="7011059" y="4009189"/>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0</a:t>
            </a:r>
          </a:p>
        </p:txBody>
      </p:sp>
      <p:sp>
        <p:nvSpPr>
          <p:cNvPr id="361" name="Oval 360">
            <a:extLst>
              <a:ext uri="{FF2B5EF4-FFF2-40B4-BE49-F238E27FC236}">
                <a16:creationId xmlns:a16="http://schemas.microsoft.com/office/drawing/2014/main" id="{74E47E64-1CE2-C08A-D696-E88D6F901437}"/>
              </a:ext>
            </a:extLst>
          </p:cNvPr>
          <p:cNvSpPr/>
          <p:nvPr/>
        </p:nvSpPr>
        <p:spPr>
          <a:xfrm>
            <a:off x="7740015" y="2806824"/>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362" name="Oval 361">
            <a:extLst>
              <a:ext uri="{FF2B5EF4-FFF2-40B4-BE49-F238E27FC236}">
                <a16:creationId xmlns:a16="http://schemas.microsoft.com/office/drawing/2014/main" id="{3ADB94BC-781C-CC91-A0DF-3810B503FCDA}"/>
              </a:ext>
            </a:extLst>
          </p:cNvPr>
          <p:cNvSpPr/>
          <p:nvPr/>
        </p:nvSpPr>
        <p:spPr>
          <a:xfrm>
            <a:off x="7005107" y="1632819"/>
            <a:ext cx="464820" cy="464820"/>
          </a:xfrm>
          <a:prstGeom prst="ellipse">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cxnSp>
        <p:nvCxnSpPr>
          <p:cNvPr id="363" name="Straight Arrow Connector 362">
            <a:extLst>
              <a:ext uri="{FF2B5EF4-FFF2-40B4-BE49-F238E27FC236}">
                <a16:creationId xmlns:a16="http://schemas.microsoft.com/office/drawing/2014/main" id="{4322B60B-3F04-F2ED-27AF-58AC9AD89DB2}"/>
              </a:ext>
            </a:extLst>
          </p:cNvPr>
          <p:cNvCxnSpPr>
            <a:cxnSpLocks/>
            <a:stCxn id="359" idx="7"/>
            <a:endCxn id="362" idx="3"/>
          </p:cNvCxnSpPr>
          <p:nvPr/>
        </p:nvCxnSpPr>
        <p:spPr>
          <a:xfrm flipV="1">
            <a:off x="6620522" y="2029568"/>
            <a:ext cx="452656" cy="8403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60345AC9-2B2C-9E0E-1D1C-A245B61859CB}"/>
              </a:ext>
            </a:extLst>
          </p:cNvPr>
          <p:cNvCxnSpPr>
            <a:cxnSpLocks/>
            <a:stCxn id="360" idx="1"/>
            <a:endCxn id="359" idx="4"/>
          </p:cNvCxnSpPr>
          <p:nvPr/>
        </p:nvCxnSpPr>
        <p:spPr>
          <a:xfrm flipH="1" flipV="1">
            <a:off x="6456183" y="3266706"/>
            <a:ext cx="622947" cy="810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2D918B10-2AD2-A5E6-6530-F82D395F0AD4}"/>
              </a:ext>
            </a:extLst>
          </p:cNvPr>
          <p:cNvCxnSpPr>
            <a:cxnSpLocks/>
            <a:stCxn id="360" idx="0"/>
            <a:endCxn id="362" idx="4"/>
          </p:cNvCxnSpPr>
          <p:nvPr/>
        </p:nvCxnSpPr>
        <p:spPr>
          <a:xfrm flipH="1" flipV="1">
            <a:off x="7237517" y="2097639"/>
            <a:ext cx="5952" cy="19115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8B47A9D6-002C-12FC-6774-0EDA00CFDE21}"/>
              </a:ext>
            </a:extLst>
          </p:cNvPr>
          <p:cNvCxnSpPr>
            <a:cxnSpLocks/>
            <a:stCxn id="360" idx="7"/>
            <a:endCxn id="361" idx="4"/>
          </p:cNvCxnSpPr>
          <p:nvPr/>
        </p:nvCxnSpPr>
        <p:spPr>
          <a:xfrm flipV="1">
            <a:off x="7407808" y="3271644"/>
            <a:ext cx="564617" cy="8056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183C40E2-E264-F5E4-5FE4-4F6EF4839ACC}"/>
              </a:ext>
            </a:extLst>
          </p:cNvPr>
          <p:cNvCxnSpPr>
            <a:cxnSpLocks/>
            <a:stCxn id="361" idx="0"/>
            <a:endCxn id="362" idx="5"/>
          </p:cNvCxnSpPr>
          <p:nvPr/>
        </p:nvCxnSpPr>
        <p:spPr>
          <a:xfrm flipH="1" flipV="1">
            <a:off x="7401856" y="2029568"/>
            <a:ext cx="570569" cy="7772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8" name="TextBox 367">
            <a:extLst>
              <a:ext uri="{FF2B5EF4-FFF2-40B4-BE49-F238E27FC236}">
                <a16:creationId xmlns:a16="http://schemas.microsoft.com/office/drawing/2014/main" id="{CA0FD65B-8466-EBAA-8DEF-685F40C618AB}"/>
              </a:ext>
            </a:extLst>
          </p:cNvPr>
          <p:cNvSpPr txBox="1"/>
          <p:nvPr/>
        </p:nvSpPr>
        <p:spPr>
          <a:xfrm>
            <a:off x="7030558" y="286501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69" name="TextBox 368">
            <a:extLst>
              <a:ext uri="{FF2B5EF4-FFF2-40B4-BE49-F238E27FC236}">
                <a16:creationId xmlns:a16="http://schemas.microsoft.com/office/drawing/2014/main" id="{79032F3E-3205-DB08-FFE7-3A912C402F4B}"/>
              </a:ext>
            </a:extLst>
          </p:cNvPr>
          <p:cNvSpPr txBox="1"/>
          <p:nvPr/>
        </p:nvSpPr>
        <p:spPr>
          <a:xfrm rot="17914910">
            <a:off x="6623251" y="233116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8</a:t>
            </a:r>
          </a:p>
        </p:txBody>
      </p:sp>
      <p:sp>
        <p:nvSpPr>
          <p:cNvPr id="370" name="TextBox 369">
            <a:extLst>
              <a:ext uri="{FF2B5EF4-FFF2-40B4-BE49-F238E27FC236}">
                <a16:creationId xmlns:a16="http://schemas.microsoft.com/office/drawing/2014/main" id="{1DA16747-82DD-A4E0-AD44-F6C2422338C7}"/>
              </a:ext>
            </a:extLst>
          </p:cNvPr>
          <p:cNvSpPr txBox="1"/>
          <p:nvPr/>
        </p:nvSpPr>
        <p:spPr>
          <a:xfrm rot="3152773">
            <a:off x="6577881" y="349785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71" name="TextBox 370">
            <a:extLst>
              <a:ext uri="{FF2B5EF4-FFF2-40B4-BE49-F238E27FC236}">
                <a16:creationId xmlns:a16="http://schemas.microsoft.com/office/drawing/2014/main" id="{88A9DF61-0905-B8B4-60E6-336F4070B51D}"/>
              </a:ext>
            </a:extLst>
          </p:cNvPr>
          <p:cNvSpPr txBox="1"/>
          <p:nvPr/>
        </p:nvSpPr>
        <p:spPr>
          <a:xfrm rot="18307881">
            <a:off x="7483355" y="352083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372" name="TextBox 371">
            <a:extLst>
              <a:ext uri="{FF2B5EF4-FFF2-40B4-BE49-F238E27FC236}">
                <a16:creationId xmlns:a16="http://schemas.microsoft.com/office/drawing/2014/main" id="{B8B00107-A404-32C7-F6B9-D4A1A2810168}"/>
              </a:ext>
            </a:extLst>
          </p:cNvPr>
          <p:cNvSpPr txBox="1"/>
          <p:nvPr/>
        </p:nvSpPr>
        <p:spPr>
          <a:xfrm rot="3178221">
            <a:off x="7529956" y="228295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6</a:t>
            </a:r>
          </a:p>
        </p:txBody>
      </p:sp>
    </p:spTree>
    <p:extLst>
      <p:ext uri="{BB962C8B-B14F-4D97-AF65-F5344CB8AC3E}">
        <p14:creationId xmlns:p14="http://schemas.microsoft.com/office/powerpoint/2010/main" val="24751715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65</a:t>
            </a:fld>
            <a:endParaRPr/>
          </a:p>
        </p:txBody>
      </p:sp>
      <p:sp>
        <p:nvSpPr>
          <p:cNvPr id="7" name="Oval 6">
            <a:extLst>
              <a:ext uri="{FF2B5EF4-FFF2-40B4-BE49-F238E27FC236}">
                <a16:creationId xmlns:a16="http://schemas.microsoft.com/office/drawing/2014/main" id="{C5E84C7C-7191-9959-729C-6AE532E5B197}"/>
              </a:ext>
            </a:extLst>
          </p:cNvPr>
          <p:cNvSpPr/>
          <p:nvPr/>
        </p:nvSpPr>
        <p:spPr>
          <a:xfrm>
            <a:off x="859293" y="2811762"/>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sp>
        <p:nvSpPr>
          <p:cNvPr id="8" name="Oval 7">
            <a:extLst>
              <a:ext uri="{FF2B5EF4-FFF2-40B4-BE49-F238E27FC236}">
                <a16:creationId xmlns:a16="http://schemas.microsoft.com/office/drawing/2014/main" id="{1901C4B7-7F6F-741B-BD0D-D5867AC66D51}"/>
              </a:ext>
            </a:extLst>
          </p:cNvPr>
          <p:cNvSpPr/>
          <p:nvPr/>
        </p:nvSpPr>
        <p:spPr>
          <a:xfrm>
            <a:off x="1646579" y="4019065"/>
            <a:ext cx="464820" cy="464820"/>
          </a:xfrm>
          <a:prstGeom prst="ellipse">
            <a:avLst/>
          </a:prstGeom>
          <a:solidFill>
            <a:srgbClr val="FF922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0</a:t>
            </a:r>
          </a:p>
        </p:txBody>
      </p:sp>
      <p:sp>
        <p:nvSpPr>
          <p:cNvPr id="12" name="Oval 11">
            <a:extLst>
              <a:ext uri="{FF2B5EF4-FFF2-40B4-BE49-F238E27FC236}">
                <a16:creationId xmlns:a16="http://schemas.microsoft.com/office/drawing/2014/main" id="{351A01CD-7D04-5D78-6CA1-077F7FCB1C31}"/>
              </a:ext>
            </a:extLst>
          </p:cNvPr>
          <p:cNvSpPr/>
          <p:nvPr/>
        </p:nvSpPr>
        <p:spPr>
          <a:xfrm>
            <a:off x="2375535" y="2816700"/>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13" name="Oval 12">
            <a:extLst>
              <a:ext uri="{FF2B5EF4-FFF2-40B4-BE49-F238E27FC236}">
                <a16:creationId xmlns:a16="http://schemas.microsoft.com/office/drawing/2014/main" id="{4A974D7A-4AFA-0027-0A42-AE1AF1C5047F}"/>
              </a:ext>
            </a:extLst>
          </p:cNvPr>
          <p:cNvSpPr/>
          <p:nvPr/>
        </p:nvSpPr>
        <p:spPr>
          <a:xfrm>
            <a:off x="1640627" y="1642695"/>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cxnSp>
        <p:nvCxnSpPr>
          <p:cNvPr id="18" name="Straight Arrow Connector 17">
            <a:extLst>
              <a:ext uri="{FF2B5EF4-FFF2-40B4-BE49-F238E27FC236}">
                <a16:creationId xmlns:a16="http://schemas.microsoft.com/office/drawing/2014/main" id="{BF2ED630-115D-B790-58F4-64CAC39D463A}"/>
              </a:ext>
            </a:extLst>
          </p:cNvPr>
          <p:cNvCxnSpPr>
            <a:cxnSpLocks/>
            <a:stCxn id="7" idx="7"/>
            <a:endCxn id="13" idx="3"/>
          </p:cNvCxnSpPr>
          <p:nvPr/>
        </p:nvCxnSpPr>
        <p:spPr>
          <a:xfrm flipV="1">
            <a:off x="1256042" y="2039444"/>
            <a:ext cx="452656" cy="84038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720710-CCC6-B19A-B03A-C3CC0DAED734}"/>
              </a:ext>
            </a:extLst>
          </p:cNvPr>
          <p:cNvCxnSpPr>
            <a:cxnSpLocks/>
            <a:stCxn id="8" idx="1"/>
            <a:endCxn id="7" idx="4"/>
          </p:cNvCxnSpPr>
          <p:nvPr/>
        </p:nvCxnSpPr>
        <p:spPr>
          <a:xfrm flipH="1" flipV="1">
            <a:off x="1091703" y="3276582"/>
            <a:ext cx="622947" cy="810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8CD525B-2B3A-6644-BDEB-8275A6F8A96B}"/>
              </a:ext>
            </a:extLst>
          </p:cNvPr>
          <p:cNvCxnSpPr>
            <a:cxnSpLocks/>
            <a:stCxn id="8" idx="0"/>
            <a:endCxn id="13" idx="4"/>
          </p:cNvCxnSpPr>
          <p:nvPr/>
        </p:nvCxnSpPr>
        <p:spPr>
          <a:xfrm flipH="1" flipV="1">
            <a:off x="1873037" y="2107515"/>
            <a:ext cx="5952" cy="19115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4872ACC-456D-7175-04EE-16C15DA450C4}"/>
              </a:ext>
            </a:extLst>
          </p:cNvPr>
          <p:cNvCxnSpPr>
            <a:cxnSpLocks/>
            <a:stCxn id="8" idx="7"/>
            <a:endCxn id="12" idx="4"/>
          </p:cNvCxnSpPr>
          <p:nvPr/>
        </p:nvCxnSpPr>
        <p:spPr>
          <a:xfrm flipV="1">
            <a:off x="2043328" y="3281520"/>
            <a:ext cx="564617" cy="80561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9783EB6-449F-23B8-7B8A-950783B07D13}"/>
              </a:ext>
            </a:extLst>
          </p:cNvPr>
          <p:cNvCxnSpPr>
            <a:cxnSpLocks/>
            <a:stCxn id="12" idx="0"/>
            <a:endCxn id="13" idx="5"/>
          </p:cNvCxnSpPr>
          <p:nvPr/>
        </p:nvCxnSpPr>
        <p:spPr>
          <a:xfrm flipH="1" flipV="1">
            <a:off x="2037376" y="2039444"/>
            <a:ext cx="570569" cy="77725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F27A92F-0E8B-7608-6046-51DA9464BAB8}"/>
              </a:ext>
            </a:extLst>
          </p:cNvPr>
          <p:cNvSpPr txBox="1"/>
          <p:nvPr/>
        </p:nvSpPr>
        <p:spPr>
          <a:xfrm>
            <a:off x="1666078" y="2874895"/>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0" name="TextBox 29">
            <a:extLst>
              <a:ext uri="{FF2B5EF4-FFF2-40B4-BE49-F238E27FC236}">
                <a16:creationId xmlns:a16="http://schemas.microsoft.com/office/drawing/2014/main" id="{9F2C5F6E-4A0C-7080-DE15-086A9F82CC03}"/>
              </a:ext>
            </a:extLst>
          </p:cNvPr>
          <p:cNvSpPr txBox="1"/>
          <p:nvPr/>
        </p:nvSpPr>
        <p:spPr>
          <a:xfrm rot="17914910">
            <a:off x="1258771" y="2341045"/>
            <a:ext cx="407570" cy="338554"/>
          </a:xfrm>
          <a:prstGeom prst="rect">
            <a:avLst/>
          </a:prstGeom>
          <a:solidFill>
            <a:srgbClr val="C00000"/>
          </a:solidFill>
          <a:ln>
            <a:solidFill>
              <a:srgbClr val="C00000"/>
            </a:solidFill>
          </a:ln>
        </p:spPr>
        <p:txBody>
          <a:bodyPr wrap="square" rtlCol="0">
            <a:spAutoFit/>
          </a:bodyPr>
          <a:lstStyle/>
          <a:p>
            <a:pPr algn="ctr"/>
            <a:r>
              <a:rPr lang="en-SG" sz="1600" dirty="0">
                <a:solidFill>
                  <a:schemeClr val="bg1"/>
                </a:solidFill>
                <a:latin typeface="Montserrat SemiBold" panose="00000700000000000000" pitchFamily="2" charset="0"/>
              </a:rPr>
              <a:t>8</a:t>
            </a:r>
          </a:p>
        </p:txBody>
      </p:sp>
      <p:sp>
        <p:nvSpPr>
          <p:cNvPr id="31" name="TextBox 30">
            <a:extLst>
              <a:ext uri="{FF2B5EF4-FFF2-40B4-BE49-F238E27FC236}">
                <a16:creationId xmlns:a16="http://schemas.microsoft.com/office/drawing/2014/main" id="{58D2A5AA-DA5C-E686-295E-1723B65C492A}"/>
              </a:ext>
            </a:extLst>
          </p:cNvPr>
          <p:cNvSpPr txBox="1"/>
          <p:nvPr/>
        </p:nvSpPr>
        <p:spPr>
          <a:xfrm rot="3152773">
            <a:off x="1213401" y="3507730"/>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3" name="TextBox 32">
            <a:extLst>
              <a:ext uri="{FF2B5EF4-FFF2-40B4-BE49-F238E27FC236}">
                <a16:creationId xmlns:a16="http://schemas.microsoft.com/office/drawing/2014/main" id="{E4978F7B-9872-B47B-8418-37A7A2363380}"/>
              </a:ext>
            </a:extLst>
          </p:cNvPr>
          <p:cNvSpPr txBox="1"/>
          <p:nvPr/>
        </p:nvSpPr>
        <p:spPr>
          <a:xfrm rot="18307881">
            <a:off x="2118875" y="3530710"/>
            <a:ext cx="407570" cy="338554"/>
          </a:xfrm>
          <a:prstGeom prst="rect">
            <a:avLst/>
          </a:prstGeom>
          <a:solidFill>
            <a:srgbClr val="C00000"/>
          </a:solidFill>
          <a:ln>
            <a:solidFill>
              <a:srgbClr val="C00000"/>
            </a:solidFill>
          </a:ln>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34" name="TextBox 33">
            <a:extLst>
              <a:ext uri="{FF2B5EF4-FFF2-40B4-BE49-F238E27FC236}">
                <a16:creationId xmlns:a16="http://schemas.microsoft.com/office/drawing/2014/main" id="{4F8704D5-B2B6-653D-3564-6B16F1FC7DD3}"/>
              </a:ext>
            </a:extLst>
          </p:cNvPr>
          <p:cNvSpPr txBox="1"/>
          <p:nvPr/>
        </p:nvSpPr>
        <p:spPr>
          <a:xfrm rot="3178221">
            <a:off x="2165476" y="2292830"/>
            <a:ext cx="407570" cy="338554"/>
          </a:xfrm>
          <a:prstGeom prst="rect">
            <a:avLst/>
          </a:prstGeom>
          <a:solidFill>
            <a:srgbClr val="C00000"/>
          </a:solidFill>
          <a:ln>
            <a:solidFill>
              <a:srgbClr val="C00000"/>
            </a:solidFill>
          </a:ln>
        </p:spPr>
        <p:txBody>
          <a:bodyPr wrap="square" rtlCol="0">
            <a:spAutoFit/>
          </a:bodyPr>
          <a:lstStyle/>
          <a:p>
            <a:pPr algn="ctr"/>
            <a:r>
              <a:rPr lang="en-SG" sz="1600" dirty="0">
                <a:solidFill>
                  <a:schemeClr val="bg1"/>
                </a:solidFill>
                <a:latin typeface="Montserrat SemiBold" panose="00000700000000000000" pitchFamily="2" charset="0"/>
              </a:rPr>
              <a:t>6</a:t>
            </a:r>
          </a:p>
        </p:txBody>
      </p:sp>
      <p:sp>
        <p:nvSpPr>
          <p:cNvPr id="35" name="TextBox 34">
            <a:extLst>
              <a:ext uri="{FF2B5EF4-FFF2-40B4-BE49-F238E27FC236}">
                <a16:creationId xmlns:a16="http://schemas.microsoft.com/office/drawing/2014/main" id="{535B7A5C-C19C-EA79-24C4-8185383C7BE4}"/>
              </a:ext>
            </a:extLst>
          </p:cNvPr>
          <p:cNvSpPr txBox="1"/>
          <p:nvPr/>
        </p:nvSpPr>
        <p:spPr>
          <a:xfrm>
            <a:off x="6456144" y="461878"/>
            <a:ext cx="1904689" cy="369332"/>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Suppose K = 5.</a:t>
            </a:r>
            <a:endParaRPr lang="en-SG" sz="1800" dirty="0">
              <a:solidFill>
                <a:schemeClr val="bg1"/>
              </a:solidFill>
              <a:latin typeface="Montserrat SemiBold" pitchFamily="2" charset="0"/>
            </a:endParaRPr>
          </a:p>
        </p:txBody>
      </p:sp>
      <p:sp>
        <p:nvSpPr>
          <p:cNvPr id="3" name="TextBox 2">
            <a:extLst>
              <a:ext uri="{FF2B5EF4-FFF2-40B4-BE49-F238E27FC236}">
                <a16:creationId xmlns:a16="http://schemas.microsoft.com/office/drawing/2014/main" id="{8DFE3902-9F12-4CAF-F4BA-61834CA0FEE7}"/>
              </a:ext>
            </a:extLst>
          </p:cNvPr>
          <p:cNvSpPr txBox="1"/>
          <p:nvPr/>
        </p:nvSpPr>
        <p:spPr>
          <a:xfrm>
            <a:off x="433110" y="477267"/>
            <a:ext cx="5930640" cy="338554"/>
          </a:xfrm>
          <a:prstGeom prst="rect">
            <a:avLst/>
          </a:prstGeom>
          <a:solidFill>
            <a:srgbClr val="7030A0"/>
          </a:solidFill>
        </p:spPr>
        <p:txBody>
          <a:bodyPr wrap="square" rtlCol="0" anchor="t">
            <a:spAutoFit/>
          </a:bodyPr>
          <a:lstStyle/>
          <a:p>
            <a:r>
              <a:rPr lang="en-US" sz="1600" dirty="0">
                <a:solidFill>
                  <a:schemeClr val="bg1"/>
                </a:solidFill>
                <a:latin typeface="Montserrat SemiBold" panose="00000700000000000000" pitchFamily="2" charset="0"/>
              </a:rPr>
              <a:t>Instead of forcing through 1 red edge, force through 2!</a:t>
            </a:r>
          </a:p>
        </p:txBody>
      </p:sp>
      <p:sp>
        <p:nvSpPr>
          <p:cNvPr id="345" name="Oval 344">
            <a:extLst>
              <a:ext uri="{FF2B5EF4-FFF2-40B4-BE49-F238E27FC236}">
                <a16:creationId xmlns:a16="http://schemas.microsoft.com/office/drawing/2014/main" id="{3F9701CC-46D7-A580-BAE5-6AB606AE6B08}"/>
              </a:ext>
            </a:extLst>
          </p:cNvPr>
          <p:cNvSpPr/>
          <p:nvPr/>
        </p:nvSpPr>
        <p:spPr>
          <a:xfrm>
            <a:off x="3541533" y="2806824"/>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sp>
        <p:nvSpPr>
          <p:cNvPr id="346" name="Oval 345">
            <a:extLst>
              <a:ext uri="{FF2B5EF4-FFF2-40B4-BE49-F238E27FC236}">
                <a16:creationId xmlns:a16="http://schemas.microsoft.com/office/drawing/2014/main" id="{A662BDE6-C839-2AA2-5318-16922176886E}"/>
              </a:ext>
            </a:extLst>
          </p:cNvPr>
          <p:cNvSpPr/>
          <p:nvPr/>
        </p:nvSpPr>
        <p:spPr>
          <a:xfrm>
            <a:off x="4328819" y="4014127"/>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0</a:t>
            </a:r>
          </a:p>
        </p:txBody>
      </p:sp>
      <p:sp>
        <p:nvSpPr>
          <p:cNvPr id="347" name="Oval 346">
            <a:extLst>
              <a:ext uri="{FF2B5EF4-FFF2-40B4-BE49-F238E27FC236}">
                <a16:creationId xmlns:a16="http://schemas.microsoft.com/office/drawing/2014/main" id="{107B8667-C11C-7C7D-980C-1F194469822A}"/>
              </a:ext>
            </a:extLst>
          </p:cNvPr>
          <p:cNvSpPr/>
          <p:nvPr/>
        </p:nvSpPr>
        <p:spPr>
          <a:xfrm>
            <a:off x="5057775" y="2811762"/>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348" name="Oval 347">
            <a:extLst>
              <a:ext uri="{FF2B5EF4-FFF2-40B4-BE49-F238E27FC236}">
                <a16:creationId xmlns:a16="http://schemas.microsoft.com/office/drawing/2014/main" id="{BF9C6273-0CE2-6A94-D1E6-383AC307ACB8}"/>
              </a:ext>
            </a:extLst>
          </p:cNvPr>
          <p:cNvSpPr/>
          <p:nvPr/>
        </p:nvSpPr>
        <p:spPr>
          <a:xfrm>
            <a:off x="4322867" y="1637757"/>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cxnSp>
        <p:nvCxnSpPr>
          <p:cNvPr id="349" name="Straight Arrow Connector 348">
            <a:extLst>
              <a:ext uri="{FF2B5EF4-FFF2-40B4-BE49-F238E27FC236}">
                <a16:creationId xmlns:a16="http://schemas.microsoft.com/office/drawing/2014/main" id="{32A7D44D-4242-B996-6ECF-9CB4E1E647EF}"/>
              </a:ext>
            </a:extLst>
          </p:cNvPr>
          <p:cNvCxnSpPr>
            <a:cxnSpLocks/>
            <a:stCxn id="345" idx="7"/>
            <a:endCxn id="348" idx="3"/>
          </p:cNvCxnSpPr>
          <p:nvPr/>
        </p:nvCxnSpPr>
        <p:spPr>
          <a:xfrm flipV="1">
            <a:off x="3938282" y="2034506"/>
            <a:ext cx="452656" cy="84038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0" name="Straight Arrow Connector 349">
            <a:extLst>
              <a:ext uri="{FF2B5EF4-FFF2-40B4-BE49-F238E27FC236}">
                <a16:creationId xmlns:a16="http://schemas.microsoft.com/office/drawing/2014/main" id="{B482E967-BD0E-8AD8-A0A5-0C7CE22E5987}"/>
              </a:ext>
            </a:extLst>
          </p:cNvPr>
          <p:cNvCxnSpPr>
            <a:cxnSpLocks/>
            <a:stCxn id="346" idx="1"/>
            <a:endCxn id="345" idx="4"/>
          </p:cNvCxnSpPr>
          <p:nvPr/>
        </p:nvCxnSpPr>
        <p:spPr>
          <a:xfrm flipH="1" flipV="1">
            <a:off x="3773943" y="3271644"/>
            <a:ext cx="622947" cy="810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5FD846A9-3666-31BF-6336-011FBC48D488}"/>
              </a:ext>
            </a:extLst>
          </p:cNvPr>
          <p:cNvCxnSpPr>
            <a:cxnSpLocks/>
            <a:stCxn id="346" idx="0"/>
            <a:endCxn id="348" idx="4"/>
          </p:cNvCxnSpPr>
          <p:nvPr/>
        </p:nvCxnSpPr>
        <p:spPr>
          <a:xfrm flipH="1" flipV="1">
            <a:off x="4555277" y="2102577"/>
            <a:ext cx="5952" cy="19115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CA3A9C68-BDB2-A866-9EC2-264C9E1D4CEA}"/>
              </a:ext>
            </a:extLst>
          </p:cNvPr>
          <p:cNvCxnSpPr>
            <a:cxnSpLocks/>
            <a:stCxn id="346" idx="7"/>
            <a:endCxn id="347" idx="4"/>
          </p:cNvCxnSpPr>
          <p:nvPr/>
        </p:nvCxnSpPr>
        <p:spPr>
          <a:xfrm flipV="1">
            <a:off x="4725568" y="3276582"/>
            <a:ext cx="564617" cy="80561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B6519CB6-B8F2-B335-6480-F7DEF40C9B7E}"/>
              </a:ext>
            </a:extLst>
          </p:cNvPr>
          <p:cNvCxnSpPr>
            <a:cxnSpLocks/>
            <a:stCxn id="347" idx="0"/>
            <a:endCxn id="348" idx="5"/>
          </p:cNvCxnSpPr>
          <p:nvPr/>
        </p:nvCxnSpPr>
        <p:spPr>
          <a:xfrm flipH="1" flipV="1">
            <a:off x="4719616" y="2034506"/>
            <a:ext cx="570569" cy="77725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54" name="TextBox 353">
            <a:extLst>
              <a:ext uri="{FF2B5EF4-FFF2-40B4-BE49-F238E27FC236}">
                <a16:creationId xmlns:a16="http://schemas.microsoft.com/office/drawing/2014/main" id="{12EAAB9A-01B3-EE14-E183-EBA07081CE9D}"/>
              </a:ext>
            </a:extLst>
          </p:cNvPr>
          <p:cNvSpPr txBox="1"/>
          <p:nvPr/>
        </p:nvSpPr>
        <p:spPr>
          <a:xfrm>
            <a:off x="4348318" y="286995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55" name="TextBox 354">
            <a:extLst>
              <a:ext uri="{FF2B5EF4-FFF2-40B4-BE49-F238E27FC236}">
                <a16:creationId xmlns:a16="http://schemas.microsoft.com/office/drawing/2014/main" id="{2C2D6813-063C-D325-A27B-4ADCCA335B0A}"/>
              </a:ext>
            </a:extLst>
          </p:cNvPr>
          <p:cNvSpPr txBox="1"/>
          <p:nvPr/>
        </p:nvSpPr>
        <p:spPr>
          <a:xfrm rot="17914910">
            <a:off x="3941011" y="2336107"/>
            <a:ext cx="407570" cy="338554"/>
          </a:xfrm>
          <a:prstGeom prst="rect">
            <a:avLst/>
          </a:prstGeom>
          <a:solidFill>
            <a:srgbClr val="C00000"/>
          </a:solidFill>
          <a:ln>
            <a:solidFill>
              <a:srgbClr val="C00000"/>
            </a:solidFill>
          </a:ln>
        </p:spPr>
        <p:txBody>
          <a:bodyPr wrap="square" rtlCol="0">
            <a:spAutoFit/>
          </a:bodyPr>
          <a:lstStyle/>
          <a:p>
            <a:pPr algn="ctr"/>
            <a:r>
              <a:rPr lang="en-SG" sz="1600" dirty="0">
                <a:solidFill>
                  <a:schemeClr val="bg1"/>
                </a:solidFill>
                <a:latin typeface="Montserrat SemiBold" panose="00000700000000000000" pitchFamily="2" charset="0"/>
              </a:rPr>
              <a:t>8</a:t>
            </a:r>
          </a:p>
        </p:txBody>
      </p:sp>
      <p:sp>
        <p:nvSpPr>
          <p:cNvPr id="356" name="TextBox 355">
            <a:extLst>
              <a:ext uri="{FF2B5EF4-FFF2-40B4-BE49-F238E27FC236}">
                <a16:creationId xmlns:a16="http://schemas.microsoft.com/office/drawing/2014/main" id="{7E51F92B-779D-1307-0F85-CC276C641D2D}"/>
              </a:ext>
            </a:extLst>
          </p:cNvPr>
          <p:cNvSpPr txBox="1"/>
          <p:nvPr/>
        </p:nvSpPr>
        <p:spPr>
          <a:xfrm rot="3152773">
            <a:off x="3895641" y="3502792"/>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57" name="TextBox 356">
            <a:extLst>
              <a:ext uri="{FF2B5EF4-FFF2-40B4-BE49-F238E27FC236}">
                <a16:creationId xmlns:a16="http://schemas.microsoft.com/office/drawing/2014/main" id="{B08487FE-A708-3B85-75C4-3B88AE31F518}"/>
              </a:ext>
            </a:extLst>
          </p:cNvPr>
          <p:cNvSpPr txBox="1"/>
          <p:nvPr/>
        </p:nvSpPr>
        <p:spPr>
          <a:xfrm rot="18307881">
            <a:off x="4801115" y="3525772"/>
            <a:ext cx="407570" cy="338554"/>
          </a:xfrm>
          <a:prstGeom prst="rect">
            <a:avLst/>
          </a:prstGeom>
          <a:solidFill>
            <a:srgbClr val="C00000"/>
          </a:solidFill>
          <a:ln>
            <a:solidFill>
              <a:srgbClr val="C00000"/>
            </a:solidFill>
          </a:ln>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358" name="TextBox 357">
            <a:extLst>
              <a:ext uri="{FF2B5EF4-FFF2-40B4-BE49-F238E27FC236}">
                <a16:creationId xmlns:a16="http://schemas.microsoft.com/office/drawing/2014/main" id="{88F91664-8355-43FD-DB6A-101B6FA86E2D}"/>
              </a:ext>
            </a:extLst>
          </p:cNvPr>
          <p:cNvSpPr txBox="1"/>
          <p:nvPr/>
        </p:nvSpPr>
        <p:spPr>
          <a:xfrm rot="3178221">
            <a:off x="4847716" y="2287892"/>
            <a:ext cx="407570" cy="338554"/>
          </a:xfrm>
          <a:prstGeom prst="rect">
            <a:avLst/>
          </a:prstGeom>
          <a:solidFill>
            <a:srgbClr val="C00000"/>
          </a:solidFill>
          <a:ln>
            <a:solidFill>
              <a:srgbClr val="C00000"/>
            </a:solidFill>
          </a:ln>
        </p:spPr>
        <p:txBody>
          <a:bodyPr wrap="square" rtlCol="0">
            <a:spAutoFit/>
          </a:bodyPr>
          <a:lstStyle/>
          <a:p>
            <a:pPr algn="ctr"/>
            <a:r>
              <a:rPr lang="en-SG" sz="1600" dirty="0">
                <a:solidFill>
                  <a:schemeClr val="bg1"/>
                </a:solidFill>
                <a:latin typeface="Montserrat SemiBold" panose="00000700000000000000" pitchFamily="2" charset="0"/>
              </a:rPr>
              <a:t>6</a:t>
            </a:r>
          </a:p>
        </p:txBody>
      </p:sp>
      <p:sp>
        <p:nvSpPr>
          <p:cNvPr id="359" name="Oval 358">
            <a:extLst>
              <a:ext uri="{FF2B5EF4-FFF2-40B4-BE49-F238E27FC236}">
                <a16:creationId xmlns:a16="http://schemas.microsoft.com/office/drawing/2014/main" id="{05702AFB-E488-5EB2-701E-ECCF518C315E}"/>
              </a:ext>
            </a:extLst>
          </p:cNvPr>
          <p:cNvSpPr/>
          <p:nvPr/>
        </p:nvSpPr>
        <p:spPr>
          <a:xfrm>
            <a:off x="6223773" y="2801886"/>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sp>
        <p:nvSpPr>
          <p:cNvPr id="360" name="Oval 359">
            <a:extLst>
              <a:ext uri="{FF2B5EF4-FFF2-40B4-BE49-F238E27FC236}">
                <a16:creationId xmlns:a16="http://schemas.microsoft.com/office/drawing/2014/main" id="{322175B8-F2A2-1DD5-07FE-A124DE659385}"/>
              </a:ext>
            </a:extLst>
          </p:cNvPr>
          <p:cNvSpPr/>
          <p:nvPr/>
        </p:nvSpPr>
        <p:spPr>
          <a:xfrm>
            <a:off x="7011059" y="4009189"/>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0</a:t>
            </a:r>
          </a:p>
        </p:txBody>
      </p:sp>
      <p:sp>
        <p:nvSpPr>
          <p:cNvPr id="361" name="Oval 360">
            <a:extLst>
              <a:ext uri="{FF2B5EF4-FFF2-40B4-BE49-F238E27FC236}">
                <a16:creationId xmlns:a16="http://schemas.microsoft.com/office/drawing/2014/main" id="{74E47E64-1CE2-C08A-D696-E88D6F901437}"/>
              </a:ext>
            </a:extLst>
          </p:cNvPr>
          <p:cNvSpPr/>
          <p:nvPr/>
        </p:nvSpPr>
        <p:spPr>
          <a:xfrm>
            <a:off x="7740015" y="2806824"/>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362" name="Oval 361">
            <a:extLst>
              <a:ext uri="{FF2B5EF4-FFF2-40B4-BE49-F238E27FC236}">
                <a16:creationId xmlns:a16="http://schemas.microsoft.com/office/drawing/2014/main" id="{3ADB94BC-781C-CC91-A0DF-3810B503FCDA}"/>
              </a:ext>
            </a:extLst>
          </p:cNvPr>
          <p:cNvSpPr/>
          <p:nvPr/>
        </p:nvSpPr>
        <p:spPr>
          <a:xfrm>
            <a:off x="7005107" y="1632819"/>
            <a:ext cx="464820" cy="464820"/>
          </a:xfrm>
          <a:prstGeom prst="ellipse">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cxnSp>
        <p:nvCxnSpPr>
          <p:cNvPr id="363" name="Straight Arrow Connector 362">
            <a:extLst>
              <a:ext uri="{FF2B5EF4-FFF2-40B4-BE49-F238E27FC236}">
                <a16:creationId xmlns:a16="http://schemas.microsoft.com/office/drawing/2014/main" id="{4322B60B-3F04-F2ED-27AF-58AC9AD89DB2}"/>
              </a:ext>
            </a:extLst>
          </p:cNvPr>
          <p:cNvCxnSpPr>
            <a:cxnSpLocks/>
            <a:stCxn id="359" idx="7"/>
            <a:endCxn id="362" idx="3"/>
          </p:cNvCxnSpPr>
          <p:nvPr/>
        </p:nvCxnSpPr>
        <p:spPr>
          <a:xfrm flipV="1">
            <a:off x="6620522" y="2029568"/>
            <a:ext cx="452656" cy="8403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60345AC9-2B2C-9E0E-1D1C-A245B61859CB}"/>
              </a:ext>
            </a:extLst>
          </p:cNvPr>
          <p:cNvCxnSpPr>
            <a:cxnSpLocks/>
            <a:stCxn id="360" idx="1"/>
            <a:endCxn id="359" idx="4"/>
          </p:cNvCxnSpPr>
          <p:nvPr/>
        </p:nvCxnSpPr>
        <p:spPr>
          <a:xfrm flipH="1" flipV="1">
            <a:off x="6456183" y="3266706"/>
            <a:ext cx="622947" cy="810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2D918B10-2AD2-A5E6-6530-F82D395F0AD4}"/>
              </a:ext>
            </a:extLst>
          </p:cNvPr>
          <p:cNvCxnSpPr>
            <a:cxnSpLocks/>
            <a:stCxn id="360" idx="0"/>
            <a:endCxn id="362" idx="4"/>
          </p:cNvCxnSpPr>
          <p:nvPr/>
        </p:nvCxnSpPr>
        <p:spPr>
          <a:xfrm flipH="1" flipV="1">
            <a:off x="7237517" y="2097639"/>
            <a:ext cx="5952" cy="19115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8B47A9D6-002C-12FC-6774-0EDA00CFDE21}"/>
              </a:ext>
            </a:extLst>
          </p:cNvPr>
          <p:cNvCxnSpPr>
            <a:cxnSpLocks/>
            <a:stCxn id="360" idx="7"/>
            <a:endCxn id="361" idx="4"/>
          </p:cNvCxnSpPr>
          <p:nvPr/>
        </p:nvCxnSpPr>
        <p:spPr>
          <a:xfrm flipV="1">
            <a:off x="7407808" y="3271644"/>
            <a:ext cx="564617" cy="8056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183C40E2-E264-F5E4-5FE4-4F6EF4839ACC}"/>
              </a:ext>
            </a:extLst>
          </p:cNvPr>
          <p:cNvCxnSpPr>
            <a:cxnSpLocks/>
            <a:stCxn id="361" idx="0"/>
            <a:endCxn id="362" idx="5"/>
          </p:cNvCxnSpPr>
          <p:nvPr/>
        </p:nvCxnSpPr>
        <p:spPr>
          <a:xfrm flipH="1" flipV="1">
            <a:off x="7401856" y="2029568"/>
            <a:ext cx="570569" cy="7772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8" name="TextBox 367">
            <a:extLst>
              <a:ext uri="{FF2B5EF4-FFF2-40B4-BE49-F238E27FC236}">
                <a16:creationId xmlns:a16="http://schemas.microsoft.com/office/drawing/2014/main" id="{CA0FD65B-8466-EBAA-8DEF-685F40C618AB}"/>
              </a:ext>
            </a:extLst>
          </p:cNvPr>
          <p:cNvSpPr txBox="1"/>
          <p:nvPr/>
        </p:nvSpPr>
        <p:spPr>
          <a:xfrm>
            <a:off x="7030558" y="286501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69" name="TextBox 368">
            <a:extLst>
              <a:ext uri="{FF2B5EF4-FFF2-40B4-BE49-F238E27FC236}">
                <a16:creationId xmlns:a16="http://schemas.microsoft.com/office/drawing/2014/main" id="{79032F3E-3205-DB08-FFE7-3A912C402F4B}"/>
              </a:ext>
            </a:extLst>
          </p:cNvPr>
          <p:cNvSpPr txBox="1"/>
          <p:nvPr/>
        </p:nvSpPr>
        <p:spPr>
          <a:xfrm rot="17914910">
            <a:off x="6623251" y="233116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8</a:t>
            </a:r>
          </a:p>
        </p:txBody>
      </p:sp>
      <p:sp>
        <p:nvSpPr>
          <p:cNvPr id="370" name="TextBox 369">
            <a:extLst>
              <a:ext uri="{FF2B5EF4-FFF2-40B4-BE49-F238E27FC236}">
                <a16:creationId xmlns:a16="http://schemas.microsoft.com/office/drawing/2014/main" id="{1DA16747-82DD-A4E0-AD44-F6C2422338C7}"/>
              </a:ext>
            </a:extLst>
          </p:cNvPr>
          <p:cNvSpPr txBox="1"/>
          <p:nvPr/>
        </p:nvSpPr>
        <p:spPr>
          <a:xfrm rot="3152773">
            <a:off x="6577881" y="349785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71" name="TextBox 370">
            <a:extLst>
              <a:ext uri="{FF2B5EF4-FFF2-40B4-BE49-F238E27FC236}">
                <a16:creationId xmlns:a16="http://schemas.microsoft.com/office/drawing/2014/main" id="{88A9DF61-0905-B8B4-60E6-336F4070B51D}"/>
              </a:ext>
            </a:extLst>
          </p:cNvPr>
          <p:cNvSpPr txBox="1"/>
          <p:nvPr/>
        </p:nvSpPr>
        <p:spPr>
          <a:xfrm rot="18307881">
            <a:off x="7483355" y="352083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372" name="TextBox 371">
            <a:extLst>
              <a:ext uri="{FF2B5EF4-FFF2-40B4-BE49-F238E27FC236}">
                <a16:creationId xmlns:a16="http://schemas.microsoft.com/office/drawing/2014/main" id="{B8B00107-A404-32C7-F6B9-D4A1A2810168}"/>
              </a:ext>
            </a:extLst>
          </p:cNvPr>
          <p:cNvSpPr txBox="1"/>
          <p:nvPr/>
        </p:nvSpPr>
        <p:spPr>
          <a:xfrm rot="3178221">
            <a:off x="7529956" y="228295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6</a:t>
            </a:r>
          </a:p>
        </p:txBody>
      </p:sp>
    </p:spTree>
    <p:extLst>
      <p:ext uri="{BB962C8B-B14F-4D97-AF65-F5344CB8AC3E}">
        <p14:creationId xmlns:p14="http://schemas.microsoft.com/office/powerpoint/2010/main" val="26442772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66</a:t>
            </a:fld>
            <a:endParaRPr/>
          </a:p>
        </p:txBody>
      </p:sp>
      <p:sp>
        <p:nvSpPr>
          <p:cNvPr id="7" name="Oval 6">
            <a:extLst>
              <a:ext uri="{FF2B5EF4-FFF2-40B4-BE49-F238E27FC236}">
                <a16:creationId xmlns:a16="http://schemas.microsoft.com/office/drawing/2014/main" id="{C5E84C7C-7191-9959-729C-6AE532E5B197}"/>
              </a:ext>
            </a:extLst>
          </p:cNvPr>
          <p:cNvSpPr/>
          <p:nvPr/>
        </p:nvSpPr>
        <p:spPr>
          <a:xfrm>
            <a:off x="859293" y="2811762"/>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sp>
        <p:nvSpPr>
          <p:cNvPr id="8" name="Oval 7">
            <a:extLst>
              <a:ext uri="{FF2B5EF4-FFF2-40B4-BE49-F238E27FC236}">
                <a16:creationId xmlns:a16="http://schemas.microsoft.com/office/drawing/2014/main" id="{1901C4B7-7F6F-741B-BD0D-D5867AC66D51}"/>
              </a:ext>
            </a:extLst>
          </p:cNvPr>
          <p:cNvSpPr/>
          <p:nvPr/>
        </p:nvSpPr>
        <p:spPr>
          <a:xfrm>
            <a:off x="1646579" y="4019065"/>
            <a:ext cx="464820" cy="464820"/>
          </a:xfrm>
          <a:prstGeom prst="ellipse">
            <a:avLst/>
          </a:prstGeom>
          <a:solidFill>
            <a:srgbClr val="FF922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0</a:t>
            </a:r>
          </a:p>
        </p:txBody>
      </p:sp>
      <p:sp>
        <p:nvSpPr>
          <p:cNvPr id="12" name="Oval 11">
            <a:extLst>
              <a:ext uri="{FF2B5EF4-FFF2-40B4-BE49-F238E27FC236}">
                <a16:creationId xmlns:a16="http://schemas.microsoft.com/office/drawing/2014/main" id="{351A01CD-7D04-5D78-6CA1-077F7FCB1C31}"/>
              </a:ext>
            </a:extLst>
          </p:cNvPr>
          <p:cNvSpPr/>
          <p:nvPr/>
        </p:nvSpPr>
        <p:spPr>
          <a:xfrm>
            <a:off x="2375535" y="2816700"/>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13" name="Oval 12">
            <a:extLst>
              <a:ext uri="{FF2B5EF4-FFF2-40B4-BE49-F238E27FC236}">
                <a16:creationId xmlns:a16="http://schemas.microsoft.com/office/drawing/2014/main" id="{4A974D7A-4AFA-0027-0A42-AE1AF1C5047F}"/>
              </a:ext>
            </a:extLst>
          </p:cNvPr>
          <p:cNvSpPr/>
          <p:nvPr/>
        </p:nvSpPr>
        <p:spPr>
          <a:xfrm>
            <a:off x="1640627" y="1642695"/>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cxnSp>
        <p:nvCxnSpPr>
          <p:cNvPr id="20" name="Straight Arrow Connector 19">
            <a:extLst>
              <a:ext uri="{FF2B5EF4-FFF2-40B4-BE49-F238E27FC236}">
                <a16:creationId xmlns:a16="http://schemas.microsoft.com/office/drawing/2014/main" id="{0B720710-CCC6-B19A-B03A-C3CC0DAED734}"/>
              </a:ext>
            </a:extLst>
          </p:cNvPr>
          <p:cNvCxnSpPr>
            <a:cxnSpLocks/>
            <a:stCxn id="8" idx="1"/>
            <a:endCxn id="7" idx="4"/>
          </p:cNvCxnSpPr>
          <p:nvPr/>
        </p:nvCxnSpPr>
        <p:spPr>
          <a:xfrm flipH="1" flipV="1">
            <a:off x="1091703" y="3276582"/>
            <a:ext cx="622947" cy="810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8CD525B-2B3A-6644-BDEB-8275A6F8A96B}"/>
              </a:ext>
            </a:extLst>
          </p:cNvPr>
          <p:cNvCxnSpPr>
            <a:cxnSpLocks/>
            <a:stCxn id="8" idx="0"/>
            <a:endCxn id="13" idx="4"/>
          </p:cNvCxnSpPr>
          <p:nvPr/>
        </p:nvCxnSpPr>
        <p:spPr>
          <a:xfrm flipH="1" flipV="1">
            <a:off x="1873037" y="2107515"/>
            <a:ext cx="5952" cy="19115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F27A92F-0E8B-7608-6046-51DA9464BAB8}"/>
              </a:ext>
            </a:extLst>
          </p:cNvPr>
          <p:cNvSpPr txBox="1"/>
          <p:nvPr/>
        </p:nvSpPr>
        <p:spPr>
          <a:xfrm>
            <a:off x="1666078" y="2874895"/>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1" name="TextBox 30">
            <a:extLst>
              <a:ext uri="{FF2B5EF4-FFF2-40B4-BE49-F238E27FC236}">
                <a16:creationId xmlns:a16="http://schemas.microsoft.com/office/drawing/2014/main" id="{58D2A5AA-DA5C-E686-295E-1723B65C492A}"/>
              </a:ext>
            </a:extLst>
          </p:cNvPr>
          <p:cNvSpPr txBox="1"/>
          <p:nvPr/>
        </p:nvSpPr>
        <p:spPr>
          <a:xfrm rot="3152773">
            <a:off x="1213401" y="3507730"/>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5" name="TextBox 34">
            <a:extLst>
              <a:ext uri="{FF2B5EF4-FFF2-40B4-BE49-F238E27FC236}">
                <a16:creationId xmlns:a16="http://schemas.microsoft.com/office/drawing/2014/main" id="{535B7A5C-C19C-EA79-24C4-8185383C7BE4}"/>
              </a:ext>
            </a:extLst>
          </p:cNvPr>
          <p:cNvSpPr txBox="1"/>
          <p:nvPr/>
        </p:nvSpPr>
        <p:spPr>
          <a:xfrm>
            <a:off x="6456144" y="461878"/>
            <a:ext cx="1893467" cy="369332"/>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Perform SSSP.</a:t>
            </a:r>
            <a:endParaRPr lang="en-SG" sz="1800" dirty="0">
              <a:solidFill>
                <a:schemeClr val="bg1"/>
              </a:solidFill>
              <a:latin typeface="Montserrat SemiBold" pitchFamily="2" charset="0"/>
            </a:endParaRPr>
          </a:p>
        </p:txBody>
      </p:sp>
      <p:sp>
        <p:nvSpPr>
          <p:cNvPr id="3" name="TextBox 2">
            <a:extLst>
              <a:ext uri="{FF2B5EF4-FFF2-40B4-BE49-F238E27FC236}">
                <a16:creationId xmlns:a16="http://schemas.microsoft.com/office/drawing/2014/main" id="{8DFE3902-9F12-4CAF-F4BA-61834CA0FEE7}"/>
              </a:ext>
            </a:extLst>
          </p:cNvPr>
          <p:cNvSpPr txBox="1"/>
          <p:nvPr/>
        </p:nvSpPr>
        <p:spPr>
          <a:xfrm>
            <a:off x="433110" y="477267"/>
            <a:ext cx="5930640" cy="338554"/>
          </a:xfrm>
          <a:prstGeom prst="rect">
            <a:avLst/>
          </a:prstGeom>
          <a:solidFill>
            <a:srgbClr val="7030A0"/>
          </a:solidFill>
        </p:spPr>
        <p:txBody>
          <a:bodyPr wrap="square" rtlCol="0" anchor="t">
            <a:spAutoFit/>
          </a:bodyPr>
          <a:lstStyle/>
          <a:p>
            <a:r>
              <a:rPr lang="en-US" sz="1600" dirty="0">
                <a:solidFill>
                  <a:schemeClr val="bg1"/>
                </a:solidFill>
                <a:latin typeface="Montserrat SemiBold" panose="00000700000000000000" pitchFamily="2" charset="0"/>
              </a:rPr>
              <a:t>Instead of forcing through 1 red edge, force through 2!</a:t>
            </a:r>
          </a:p>
        </p:txBody>
      </p:sp>
      <p:sp>
        <p:nvSpPr>
          <p:cNvPr id="345" name="Oval 344">
            <a:extLst>
              <a:ext uri="{FF2B5EF4-FFF2-40B4-BE49-F238E27FC236}">
                <a16:creationId xmlns:a16="http://schemas.microsoft.com/office/drawing/2014/main" id="{3F9701CC-46D7-A580-BAE5-6AB606AE6B08}"/>
              </a:ext>
            </a:extLst>
          </p:cNvPr>
          <p:cNvSpPr/>
          <p:nvPr/>
        </p:nvSpPr>
        <p:spPr>
          <a:xfrm>
            <a:off x="3541533" y="2806824"/>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sp>
        <p:nvSpPr>
          <p:cNvPr id="346" name="Oval 345">
            <a:extLst>
              <a:ext uri="{FF2B5EF4-FFF2-40B4-BE49-F238E27FC236}">
                <a16:creationId xmlns:a16="http://schemas.microsoft.com/office/drawing/2014/main" id="{A662BDE6-C839-2AA2-5318-16922176886E}"/>
              </a:ext>
            </a:extLst>
          </p:cNvPr>
          <p:cNvSpPr/>
          <p:nvPr/>
        </p:nvSpPr>
        <p:spPr>
          <a:xfrm>
            <a:off x="4328819" y="4014127"/>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0</a:t>
            </a:r>
          </a:p>
        </p:txBody>
      </p:sp>
      <p:sp>
        <p:nvSpPr>
          <p:cNvPr id="347" name="Oval 346">
            <a:extLst>
              <a:ext uri="{FF2B5EF4-FFF2-40B4-BE49-F238E27FC236}">
                <a16:creationId xmlns:a16="http://schemas.microsoft.com/office/drawing/2014/main" id="{107B8667-C11C-7C7D-980C-1F194469822A}"/>
              </a:ext>
            </a:extLst>
          </p:cNvPr>
          <p:cNvSpPr/>
          <p:nvPr/>
        </p:nvSpPr>
        <p:spPr>
          <a:xfrm>
            <a:off x="5057775" y="2811762"/>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348" name="Oval 347">
            <a:extLst>
              <a:ext uri="{FF2B5EF4-FFF2-40B4-BE49-F238E27FC236}">
                <a16:creationId xmlns:a16="http://schemas.microsoft.com/office/drawing/2014/main" id="{BF9C6273-0CE2-6A94-D1E6-383AC307ACB8}"/>
              </a:ext>
            </a:extLst>
          </p:cNvPr>
          <p:cNvSpPr/>
          <p:nvPr/>
        </p:nvSpPr>
        <p:spPr>
          <a:xfrm>
            <a:off x="4322867" y="1637757"/>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cxnSp>
        <p:nvCxnSpPr>
          <p:cNvPr id="350" name="Straight Arrow Connector 349">
            <a:extLst>
              <a:ext uri="{FF2B5EF4-FFF2-40B4-BE49-F238E27FC236}">
                <a16:creationId xmlns:a16="http://schemas.microsoft.com/office/drawing/2014/main" id="{B482E967-BD0E-8AD8-A0A5-0C7CE22E5987}"/>
              </a:ext>
            </a:extLst>
          </p:cNvPr>
          <p:cNvCxnSpPr>
            <a:cxnSpLocks/>
            <a:stCxn id="346" idx="1"/>
            <a:endCxn id="345" idx="4"/>
          </p:cNvCxnSpPr>
          <p:nvPr/>
        </p:nvCxnSpPr>
        <p:spPr>
          <a:xfrm flipH="1" flipV="1">
            <a:off x="3773943" y="3271644"/>
            <a:ext cx="622947" cy="810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5FD846A9-3666-31BF-6336-011FBC48D488}"/>
              </a:ext>
            </a:extLst>
          </p:cNvPr>
          <p:cNvCxnSpPr>
            <a:cxnSpLocks/>
            <a:stCxn id="346" idx="0"/>
            <a:endCxn id="348" idx="4"/>
          </p:cNvCxnSpPr>
          <p:nvPr/>
        </p:nvCxnSpPr>
        <p:spPr>
          <a:xfrm flipH="1" flipV="1">
            <a:off x="4555277" y="2102577"/>
            <a:ext cx="5952" cy="19115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4" name="TextBox 353">
            <a:extLst>
              <a:ext uri="{FF2B5EF4-FFF2-40B4-BE49-F238E27FC236}">
                <a16:creationId xmlns:a16="http://schemas.microsoft.com/office/drawing/2014/main" id="{12EAAB9A-01B3-EE14-E183-EBA07081CE9D}"/>
              </a:ext>
            </a:extLst>
          </p:cNvPr>
          <p:cNvSpPr txBox="1"/>
          <p:nvPr/>
        </p:nvSpPr>
        <p:spPr>
          <a:xfrm>
            <a:off x="4348318" y="286995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56" name="TextBox 355">
            <a:extLst>
              <a:ext uri="{FF2B5EF4-FFF2-40B4-BE49-F238E27FC236}">
                <a16:creationId xmlns:a16="http://schemas.microsoft.com/office/drawing/2014/main" id="{7E51F92B-779D-1307-0F85-CC276C641D2D}"/>
              </a:ext>
            </a:extLst>
          </p:cNvPr>
          <p:cNvSpPr txBox="1"/>
          <p:nvPr/>
        </p:nvSpPr>
        <p:spPr>
          <a:xfrm rot="3152773">
            <a:off x="3895641" y="3502792"/>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59" name="Oval 358">
            <a:extLst>
              <a:ext uri="{FF2B5EF4-FFF2-40B4-BE49-F238E27FC236}">
                <a16:creationId xmlns:a16="http://schemas.microsoft.com/office/drawing/2014/main" id="{05702AFB-E488-5EB2-701E-ECCF518C315E}"/>
              </a:ext>
            </a:extLst>
          </p:cNvPr>
          <p:cNvSpPr/>
          <p:nvPr/>
        </p:nvSpPr>
        <p:spPr>
          <a:xfrm>
            <a:off x="6223773" y="2801886"/>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sp>
        <p:nvSpPr>
          <p:cNvPr id="360" name="Oval 359">
            <a:extLst>
              <a:ext uri="{FF2B5EF4-FFF2-40B4-BE49-F238E27FC236}">
                <a16:creationId xmlns:a16="http://schemas.microsoft.com/office/drawing/2014/main" id="{322175B8-F2A2-1DD5-07FE-A124DE659385}"/>
              </a:ext>
            </a:extLst>
          </p:cNvPr>
          <p:cNvSpPr/>
          <p:nvPr/>
        </p:nvSpPr>
        <p:spPr>
          <a:xfrm>
            <a:off x="7011059" y="4009189"/>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0</a:t>
            </a:r>
          </a:p>
        </p:txBody>
      </p:sp>
      <p:sp>
        <p:nvSpPr>
          <p:cNvPr id="361" name="Oval 360">
            <a:extLst>
              <a:ext uri="{FF2B5EF4-FFF2-40B4-BE49-F238E27FC236}">
                <a16:creationId xmlns:a16="http://schemas.microsoft.com/office/drawing/2014/main" id="{74E47E64-1CE2-C08A-D696-E88D6F901437}"/>
              </a:ext>
            </a:extLst>
          </p:cNvPr>
          <p:cNvSpPr/>
          <p:nvPr/>
        </p:nvSpPr>
        <p:spPr>
          <a:xfrm>
            <a:off x="7740015" y="2806824"/>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362" name="Oval 361">
            <a:extLst>
              <a:ext uri="{FF2B5EF4-FFF2-40B4-BE49-F238E27FC236}">
                <a16:creationId xmlns:a16="http://schemas.microsoft.com/office/drawing/2014/main" id="{3ADB94BC-781C-CC91-A0DF-3810B503FCDA}"/>
              </a:ext>
            </a:extLst>
          </p:cNvPr>
          <p:cNvSpPr/>
          <p:nvPr/>
        </p:nvSpPr>
        <p:spPr>
          <a:xfrm>
            <a:off x="7005107" y="1632819"/>
            <a:ext cx="464820" cy="464820"/>
          </a:xfrm>
          <a:prstGeom prst="ellipse">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cxnSp>
        <p:nvCxnSpPr>
          <p:cNvPr id="363" name="Straight Arrow Connector 362">
            <a:extLst>
              <a:ext uri="{FF2B5EF4-FFF2-40B4-BE49-F238E27FC236}">
                <a16:creationId xmlns:a16="http://schemas.microsoft.com/office/drawing/2014/main" id="{4322B60B-3F04-F2ED-27AF-58AC9AD89DB2}"/>
              </a:ext>
            </a:extLst>
          </p:cNvPr>
          <p:cNvCxnSpPr>
            <a:cxnSpLocks/>
            <a:stCxn id="359" idx="7"/>
            <a:endCxn id="362" idx="3"/>
          </p:cNvCxnSpPr>
          <p:nvPr/>
        </p:nvCxnSpPr>
        <p:spPr>
          <a:xfrm flipV="1">
            <a:off x="6620522" y="2029568"/>
            <a:ext cx="452656" cy="8403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60345AC9-2B2C-9E0E-1D1C-A245B61859CB}"/>
              </a:ext>
            </a:extLst>
          </p:cNvPr>
          <p:cNvCxnSpPr>
            <a:cxnSpLocks/>
            <a:stCxn id="360" idx="1"/>
            <a:endCxn id="359" idx="4"/>
          </p:cNvCxnSpPr>
          <p:nvPr/>
        </p:nvCxnSpPr>
        <p:spPr>
          <a:xfrm flipH="1" flipV="1">
            <a:off x="6456183" y="3266706"/>
            <a:ext cx="622947" cy="810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2D918B10-2AD2-A5E6-6530-F82D395F0AD4}"/>
              </a:ext>
            </a:extLst>
          </p:cNvPr>
          <p:cNvCxnSpPr>
            <a:cxnSpLocks/>
            <a:stCxn id="360" idx="0"/>
            <a:endCxn id="362" idx="4"/>
          </p:cNvCxnSpPr>
          <p:nvPr/>
        </p:nvCxnSpPr>
        <p:spPr>
          <a:xfrm flipH="1" flipV="1">
            <a:off x="7237517" y="2097639"/>
            <a:ext cx="5952" cy="19115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8B47A9D6-002C-12FC-6774-0EDA00CFDE21}"/>
              </a:ext>
            </a:extLst>
          </p:cNvPr>
          <p:cNvCxnSpPr>
            <a:cxnSpLocks/>
            <a:stCxn id="360" idx="7"/>
            <a:endCxn id="361" idx="4"/>
          </p:cNvCxnSpPr>
          <p:nvPr/>
        </p:nvCxnSpPr>
        <p:spPr>
          <a:xfrm flipV="1">
            <a:off x="7407808" y="3271644"/>
            <a:ext cx="564617" cy="8056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183C40E2-E264-F5E4-5FE4-4F6EF4839ACC}"/>
              </a:ext>
            </a:extLst>
          </p:cNvPr>
          <p:cNvCxnSpPr>
            <a:cxnSpLocks/>
            <a:stCxn id="361" idx="0"/>
            <a:endCxn id="362" idx="5"/>
          </p:cNvCxnSpPr>
          <p:nvPr/>
        </p:nvCxnSpPr>
        <p:spPr>
          <a:xfrm flipH="1" flipV="1">
            <a:off x="7401856" y="2029568"/>
            <a:ext cx="570569" cy="7772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8" name="TextBox 367">
            <a:extLst>
              <a:ext uri="{FF2B5EF4-FFF2-40B4-BE49-F238E27FC236}">
                <a16:creationId xmlns:a16="http://schemas.microsoft.com/office/drawing/2014/main" id="{CA0FD65B-8466-EBAA-8DEF-685F40C618AB}"/>
              </a:ext>
            </a:extLst>
          </p:cNvPr>
          <p:cNvSpPr txBox="1"/>
          <p:nvPr/>
        </p:nvSpPr>
        <p:spPr>
          <a:xfrm>
            <a:off x="7030558" y="286501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69" name="TextBox 368">
            <a:extLst>
              <a:ext uri="{FF2B5EF4-FFF2-40B4-BE49-F238E27FC236}">
                <a16:creationId xmlns:a16="http://schemas.microsoft.com/office/drawing/2014/main" id="{79032F3E-3205-DB08-FFE7-3A912C402F4B}"/>
              </a:ext>
            </a:extLst>
          </p:cNvPr>
          <p:cNvSpPr txBox="1"/>
          <p:nvPr/>
        </p:nvSpPr>
        <p:spPr>
          <a:xfrm rot="17914910">
            <a:off x="6623251" y="233116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8</a:t>
            </a:r>
          </a:p>
        </p:txBody>
      </p:sp>
      <p:sp>
        <p:nvSpPr>
          <p:cNvPr id="370" name="TextBox 369">
            <a:extLst>
              <a:ext uri="{FF2B5EF4-FFF2-40B4-BE49-F238E27FC236}">
                <a16:creationId xmlns:a16="http://schemas.microsoft.com/office/drawing/2014/main" id="{1DA16747-82DD-A4E0-AD44-F6C2422338C7}"/>
              </a:ext>
            </a:extLst>
          </p:cNvPr>
          <p:cNvSpPr txBox="1"/>
          <p:nvPr/>
        </p:nvSpPr>
        <p:spPr>
          <a:xfrm rot="3152773">
            <a:off x="6577881" y="349785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71" name="TextBox 370">
            <a:extLst>
              <a:ext uri="{FF2B5EF4-FFF2-40B4-BE49-F238E27FC236}">
                <a16:creationId xmlns:a16="http://schemas.microsoft.com/office/drawing/2014/main" id="{88A9DF61-0905-B8B4-60E6-336F4070B51D}"/>
              </a:ext>
            </a:extLst>
          </p:cNvPr>
          <p:cNvSpPr txBox="1"/>
          <p:nvPr/>
        </p:nvSpPr>
        <p:spPr>
          <a:xfrm rot="18307881">
            <a:off x="7483355" y="352083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372" name="TextBox 371">
            <a:extLst>
              <a:ext uri="{FF2B5EF4-FFF2-40B4-BE49-F238E27FC236}">
                <a16:creationId xmlns:a16="http://schemas.microsoft.com/office/drawing/2014/main" id="{B8B00107-A404-32C7-F6B9-D4A1A2810168}"/>
              </a:ext>
            </a:extLst>
          </p:cNvPr>
          <p:cNvSpPr txBox="1"/>
          <p:nvPr/>
        </p:nvSpPr>
        <p:spPr>
          <a:xfrm rot="3178221">
            <a:off x="7529956" y="228295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6</a:t>
            </a:r>
          </a:p>
        </p:txBody>
      </p:sp>
      <p:cxnSp>
        <p:nvCxnSpPr>
          <p:cNvPr id="18" name="Straight Arrow Connector 17">
            <a:extLst>
              <a:ext uri="{FF2B5EF4-FFF2-40B4-BE49-F238E27FC236}">
                <a16:creationId xmlns:a16="http://schemas.microsoft.com/office/drawing/2014/main" id="{BF2ED630-115D-B790-58F4-64CAC39D463A}"/>
              </a:ext>
            </a:extLst>
          </p:cNvPr>
          <p:cNvCxnSpPr>
            <a:cxnSpLocks/>
            <a:stCxn id="7" idx="7"/>
            <a:endCxn id="348" idx="2"/>
          </p:cNvCxnSpPr>
          <p:nvPr/>
        </p:nvCxnSpPr>
        <p:spPr>
          <a:xfrm flipV="1">
            <a:off x="1256042" y="1870167"/>
            <a:ext cx="3066825" cy="100966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4872ACC-456D-7175-04EE-16C15DA450C4}"/>
              </a:ext>
            </a:extLst>
          </p:cNvPr>
          <p:cNvCxnSpPr>
            <a:cxnSpLocks/>
            <a:stCxn id="8" idx="7"/>
            <a:endCxn id="347" idx="3"/>
          </p:cNvCxnSpPr>
          <p:nvPr/>
        </p:nvCxnSpPr>
        <p:spPr>
          <a:xfrm flipV="1">
            <a:off x="2043328" y="3208511"/>
            <a:ext cx="3082518" cy="87862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9783EB6-449F-23B8-7B8A-950783B07D13}"/>
              </a:ext>
            </a:extLst>
          </p:cNvPr>
          <p:cNvCxnSpPr>
            <a:cxnSpLocks/>
            <a:stCxn id="12" idx="0"/>
            <a:endCxn id="348" idx="3"/>
          </p:cNvCxnSpPr>
          <p:nvPr/>
        </p:nvCxnSpPr>
        <p:spPr>
          <a:xfrm flipV="1">
            <a:off x="2607945" y="2034506"/>
            <a:ext cx="1782993" cy="78219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F2C5F6E-4A0C-7080-DE15-086A9F82CC03}"/>
              </a:ext>
            </a:extLst>
          </p:cNvPr>
          <p:cNvSpPr txBox="1"/>
          <p:nvPr/>
        </p:nvSpPr>
        <p:spPr>
          <a:xfrm rot="20443581">
            <a:off x="2520667" y="2238295"/>
            <a:ext cx="407570" cy="338554"/>
          </a:xfrm>
          <a:prstGeom prst="rect">
            <a:avLst/>
          </a:prstGeom>
          <a:solidFill>
            <a:srgbClr val="C00000"/>
          </a:solidFill>
          <a:ln>
            <a:solidFill>
              <a:srgbClr val="C00000"/>
            </a:solidFill>
          </a:ln>
        </p:spPr>
        <p:txBody>
          <a:bodyPr wrap="square" rtlCol="0">
            <a:spAutoFit/>
          </a:bodyPr>
          <a:lstStyle/>
          <a:p>
            <a:pPr algn="ctr"/>
            <a:r>
              <a:rPr lang="en-SG" sz="1600" dirty="0">
                <a:solidFill>
                  <a:schemeClr val="bg1"/>
                </a:solidFill>
                <a:latin typeface="Montserrat SemiBold" panose="00000700000000000000" pitchFamily="2" charset="0"/>
              </a:rPr>
              <a:t>8</a:t>
            </a:r>
          </a:p>
        </p:txBody>
      </p:sp>
      <p:sp>
        <p:nvSpPr>
          <p:cNvPr id="33" name="TextBox 32">
            <a:extLst>
              <a:ext uri="{FF2B5EF4-FFF2-40B4-BE49-F238E27FC236}">
                <a16:creationId xmlns:a16="http://schemas.microsoft.com/office/drawing/2014/main" id="{E4978F7B-9872-B47B-8418-37A7A2363380}"/>
              </a:ext>
            </a:extLst>
          </p:cNvPr>
          <p:cNvSpPr txBox="1"/>
          <p:nvPr/>
        </p:nvSpPr>
        <p:spPr>
          <a:xfrm rot="20531074">
            <a:off x="3299584" y="3497853"/>
            <a:ext cx="407570" cy="338554"/>
          </a:xfrm>
          <a:prstGeom prst="rect">
            <a:avLst/>
          </a:prstGeom>
          <a:solidFill>
            <a:srgbClr val="C00000"/>
          </a:solidFill>
          <a:ln>
            <a:solidFill>
              <a:srgbClr val="C00000"/>
            </a:solidFill>
          </a:ln>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34" name="TextBox 33">
            <a:extLst>
              <a:ext uri="{FF2B5EF4-FFF2-40B4-BE49-F238E27FC236}">
                <a16:creationId xmlns:a16="http://schemas.microsoft.com/office/drawing/2014/main" id="{4F8704D5-B2B6-653D-3564-6B16F1FC7DD3}"/>
              </a:ext>
            </a:extLst>
          </p:cNvPr>
          <p:cNvSpPr txBox="1"/>
          <p:nvPr/>
        </p:nvSpPr>
        <p:spPr>
          <a:xfrm rot="20194834">
            <a:off x="3201012" y="2287483"/>
            <a:ext cx="407570" cy="338554"/>
          </a:xfrm>
          <a:prstGeom prst="rect">
            <a:avLst/>
          </a:prstGeom>
          <a:solidFill>
            <a:srgbClr val="C00000"/>
          </a:solidFill>
          <a:ln>
            <a:solidFill>
              <a:srgbClr val="C00000"/>
            </a:solidFill>
          </a:ln>
        </p:spPr>
        <p:txBody>
          <a:bodyPr wrap="square" rtlCol="0">
            <a:spAutoFit/>
          </a:bodyPr>
          <a:lstStyle/>
          <a:p>
            <a:pPr algn="ctr"/>
            <a:r>
              <a:rPr lang="en-SG" sz="1600" dirty="0">
                <a:solidFill>
                  <a:schemeClr val="bg1"/>
                </a:solidFill>
                <a:latin typeface="Montserrat SemiBold" panose="00000700000000000000" pitchFamily="2" charset="0"/>
              </a:rPr>
              <a:t>6</a:t>
            </a:r>
          </a:p>
        </p:txBody>
      </p:sp>
      <p:cxnSp>
        <p:nvCxnSpPr>
          <p:cNvPr id="349" name="Straight Arrow Connector 348">
            <a:extLst>
              <a:ext uri="{FF2B5EF4-FFF2-40B4-BE49-F238E27FC236}">
                <a16:creationId xmlns:a16="http://schemas.microsoft.com/office/drawing/2014/main" id="{32A7D44D-4242-B996-6ECF-9CB4E1E647EF}"/>
              </a:ext>
            </a:extLst>
          </p:cNvPr>
          <p:cNvCxnSpPr>
            <a:cxnSpLocks/>
            <a:stCxn id="345" idx="7"/>
            <a:endCxn id="362" idx="2"/>
          </p:cNvCxnSpPr>
          <p:nvPr/>
        </p:nvCxnSpPr>
        <p:spPr>
          <a:xfrm flipV="1">
            <a:off x="3938282" y="1865229"/>
            <a:ext cx="3066825" cy="100966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CA3A9C68-BDB2-A866-9EC2-264C9E1D4CEA}"/>
              </a:ext>
            </a:extLst>
          </p:cNvPr>
          <p:cNvCxnSpPr>
            <a:cxnSpLocks/>
            <a:stCxn id="346" idx="7"/>
            <a:endCxn id="361" idx="3"/>
          </p:cNvCxnSpPr>
          <p:nvPr/>
        </p:nvCxnSpPr>
        <p:spPr>
          <a:xfrm flipV="1">
            <a:off x="4725568" y="3203573"/>
            <a:ext cx="3082518" cy="87862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B6519CB6-B8F2-B335-6480-F7DEF40C9B7E}"/>
              </a:ext>
            </a:extLst>
          </p:cNvPr>
          <p:cNvCxnSpPr>
            <a:cxnSpLocks/>
            <a:stCxn id="347" idx="0"/>
            <a:endCxn id="362" idx="3"/>
          </p:cNvCxnSpPr>
          <p:nvPr/>
        </p:nvCxnSpPr>
        <p:spPr>
          <a:xfrm flipV="1">
            <a:off x="5290185" y="2029568"/>
            <a:ext cx="1782993" cy="78219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55" name="TextBox 354">
            <a:extLst>
              <a:ext uri="{FF2B5EF4-FFF2-40B4-BE49-F238E27FC236}">
                <a16:creationId xmlns:a16="http://schemas.microsoft.com/office/drawing/2014/main" id="{2C2D6813-063C-D325-A27B-4ADCCA335B0A}"/>
              </a:ext>
            </a:extLst>
          </p:cNvPr>
          <p:cNvSpPr txBox="1"/>
          <p:nvPr/>
        </p:nvSpPr>
        <p:spPr>
          <a:xfrm rot="20620218">
            <a:off x="5198127" y="2229500"/>
            <a:ext cx="407570" cy="338554"/>
          </a:xfrm>
          <a:prstGeom prst="rect">
            <a:avLst/>
          </a:prstGeom>
          <a:solidFill>
            <a:srgbClr val="C00000"/>
          </a:solidFill>
          <a:ln>
            <a:solidFill>
              <a:srgbClr val="C00000"/>
            </a:solidFill>
          </a:ln>
        </p:spPr>
        <p:txBody>
          <a:bodyPr wrap="square" rtlCol="0">
            <a:spAutoFit/>
          </a:bodyPr>
          <a:lstStyle/>
          <a:p>
            <a:pPr algn="ctr"/>
            <a:r>
              <a:rPr lang="en-SG" sz="1600" dirty="0">
                <a:solidFill>
                  <a:schemeClr val="bg1"/>
                </a:solidFill>
                <a:latin typeface="Montserrat SemiBold" panose="00000700000000000000" pitchFamily="2" charset="0"/>
              </a:rPr>
              <a:t>8</a:t>
            </a:r>
          </a:p>
        </p:txBody>
      </p:sp>
      <p:sp>
        <p:nvSpPr>
          <p:cNvPr id="357" name="TextBox 356">
            <a:extLst>
              <a:ext uri="{FF2B5EF4-FFF2-40B4-BE49-F238E27FC236}">
                <a16:creationId xmlns:a16="http://schemas.microsoft.com/office/drawing/2014/main" id="{B08487FE-A708-3B85-75C4-3B88AE31F518}"/>
              </a:ext>
            </a:extLst>
          </p:cNvPr>
          <p:cNvSpPr txBox="1"/>
          <p:nvPr/>
        </p:nvSpPr>
        <p:spPr>
          <a:xfrm rot="20722791">
            <a:off x="6067849" y="3453310"/>
            <a:ext cx="407570" cy="338554"/>
          </a:xfrm>
          <a:prstGeom prst="rect">
            <a:avLst/>
          </a:prstGeom>
          <a:solidFill>
            <a:srgbClr val="C00000"/>
          </a:solidFill>
          <a:ln>
            <a:solidFill>
              <a:srgbClr val="C00000"/>
            </a:solidFill>
          </a:ln>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358" name="TextBox 357">
            <a:extLst>
              <a:ext uri="{FF2B5EF4-FFF2-40B4-BE49-F238E27FC236}">
                <a16:creationId xmlns:a16="http://schemas.microsoft.com/office/drawing/2014/main" id="{88F91664-8355-43FD-DB6A-101B6FA86E2D}"/>
              </a:ext>
            </a:extLst>
          </p:cNvPr>
          <p:cNvSpPr txBox="1"/>
          <p:nvPr/>
        </p:nvSpPr>
        <p:spPr>
          <a:xfrm rot="20177312">
            <a:off x="5894314" y="2279468"/>
            <a:ext cx="407570" cy="338554"/>
          </a:xfrm>
          <a:prstGeom prst="rect">
            <a:avLst/>
          </a:prstGeom>
          <a:solidFill>
            <a:srgbClr val="C00000"/>
          </a:solidFill>
          <a:ln>
            <a:solidFill>
              <a:srgbClr val="C00000"/>
            </a:solidFill>
          </a:ln>
        </p:spPr>
        <p:txBody>
          <a:bodyPr wrap="square" rtlCol="0">
            <a:spAutoFit/>
          </a:bodyPr>
          <a:lstStyle/>
          <a:p>
            <a:pPr algn="ctr"/>
            <a:r>
              <a:rPr lang="en-SG" sz="1600" dirty="0">
                <a:solidFill>
                  <a:schemeClr val="bg1"/>
                </a:solidFill>
                <a:latin typeface="Montserrat SemiBold" panose="00000700000000000000" pitchFamily="2" charset="0"/>
              </a:rPr>
              <a:t>6</a:t>
            </a:r>
          </a:p>
        </p:txBody>
      </p:sp>
    </p:spTree>
    <p:extLst>
      <p:ext uri="{BB962C8B-B14F-4D97-AF65-F5344CB8AC3E}">
        <p14:creationId xmlns:p14="http://schemas.microsoft.com/office/powerpoint/2010/main" val="7377634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67</a:t>
            </a:fld>
            <a:endParaRPr/>
          </a:p>
        </p:txBody>
      </p:sp>
      <p:sp>
        <p:nvSpPr>
          <p:cNvPr id="7" name="Oval 6">
            <a:extLst>
              <a:ext uri="{FF2B5EF4-FFF2-40B4-BE49-F238E27FC236}">
                <a16:creationId xmlns:a16="http://schemas.microsoft.com/office/drawing/2014/main" id="{C5E84C7C-7191-9959-729C-6AE532E5B197}"/>
              </a:ext>
            </a:extLst>
          </p:cNvPr>
          <p:cNvSpPr/>
          <p:nvPr/>
        </p:nvSpPr>
        <p:spPr>
          <a:xfrm>
            <a:off x="859293" y="2811762"/>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sp>
        <p:nvSpPr>
          <p:cNvPr id="8" name="Oval 7">
            <a:extLst>
              <a:ext uri="{FF2B5EF4-FFF2-40B4-BE49-F238E27FC236}">
                <a16:creationId xmlns:a16="http://schemas.microsoft.com/office/drawing/2014/main" id="{1901C4B7-7F6F-741B-BD0D-D5867AC66D51}"/>
              </a:ext>
            </a:extLst>
          </p:cNvPr>
          <p:cNvSpPr/>
          <p:nvPr/>
        </p:nvSpPr>
        <p:spPr>
          <a:xfrm>
            <a:off x="1646579" y="4019065"/>
            <a:ext cx="464820" cy="464820"/>
          </a:xfrm>
          <a:prstGeom prst="ellipse">
            <a:avLst/>
          </a:prstGeom>
          <a:solidFill>
            <a:srgbClr val="FF922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0</a:t>
            </a:r>
          </a:p>
        </p:txBody>
      </p:sp>
      <p:sp>
        <p:nvSpPr>
          <p:cNvPr id="12" name="Oval 11">
            <a:extLst>
              <a:ext uri="{FF2B5EF4-FFF2-40B4-BE49-F238E27FC236}">
                <a16:creationId xmlns:a16="http://schemas.microsoft.com/office/drawing/2014/main" id="{351A01CD-7D04-5D78-6CA1-077F7FCB1C31}"/>
              </a:ext>
            </a:extLst>
          </p:cNvPr>
          <p:cNvSpPr/>
          <p:nvPr/>
        </p:nvSpPr>
        <p:spPr>
          <a:xfrm>
            <a:off x="2375535" y="2816700"/>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13" name="Oval 12">
            <a:extLst>
              <a:ext uri="{FF2B5EF4-FFF2-40B4-BE49-F238E27FC236}">
                <a16:creationId xmlns:a16="http://schemas.microsoft.com/office/drawing/2014/main" id="{4A974D7A-4AFA-0027-0A42-AE1AF1C5047F}"/>
              </a:ext>
            </a:extLst>
          </p:cNvPr>
          <p:cNvSpPr/>
          <p:nvPr/>
        </p:nvSpPr>
        <p:spPr>
          <a:xfrm>
            <a:off x="1640627" y="1642695"/>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cxnSp>
        <p:nvCxnSpPr>
          <p:cNvPr id="20" name="Straight Arrow Connector 19">
            <a:extLst>
              <a:ext uri="{FF2B5EF4-FFF2-40B4-BE49-F238E27FC236}">
                <a16:creationId xmlns:a16="http://schemas.microsoft.com/office/drawing/2014/main" id="{0B720710-CCC6-B19A-B03A-C3CC0DAED734}"/>
              </a:ext>
            </a:extLst>
          </p:cNvPr>
          <p:cNvCxnSpPr>
            <a:cxnSpLocks/>
            <a:stCxn id="8" idx="1"/>
            <a:endCxn id="7" idx="4"/>
          </p:cNvCxnSpPr>
          <p:nvPr/>
        </p:nvCxnSpPr>
        <p:spPr>
          <a:xfrm flipH="1" flipV="1">
            <a:off x="1091703" y="3276582"/>
            <a:ext cx="622947" cy="810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8CD525B-2B3A-6644-BDEB-8275A6F8A96B}"/>
              </a:ext>
            </a:extLst>
          </p:cNvPr>
          <p:cNvCxnSpPr>
            <a:cxnSpLocks/>
            <a:stCxn id="8" idx="0"/>
            <a:endCxn id="13" idx="4"/>
          </p:cNvCxnSpPr>
          <p:nvPr/>
        </p:nvCxnSpPr>
        <p:spPr>
          <a:xfrm flipH="1" flipV="1">
            <a:off x="1873037" y="2107515"/>
            <a:ext cx="5952" cy="19115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F27A92F-0E8B-7608-6046-51DA9464BAB8}"/>
              </a:ext>
            </a:extLst>
          </p:cNvPr>
          <p:cNvSpPr txBox="1"/>
          <p:nvPr/>
        </p:nvSpPr>
        <p:spPr>
          <a:xfrm>
            <a:off x="1666078" y="2874895"/>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1" name="TextBox 30">
            <a:extLst>
              <a:ext uri="{FF2B5EF4-FFF2-40B4-BE49-F238E27FC236}">
                <a16:creationId xmlns:a16="http://schemas.microsoft.com/office/drawing/2014/main" id="{58D2A5AA-DA5C-E686-295E-1723B65C492A}"/>
              </a:ext>
            </a:extLst>
          </p:cNvPr>
          <p:cNvSpPr txBox="1"/>
          <p:nvPr/>
        </p:nvSpPr>
        <p:spPr>
          <a:xfrm rot="3152773">
            <a:off x="1213401" y="3507730"/>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 name="TextBox 2">
            <a:extLst>
              <a:ext uri="{FF2B5EF4-FFF2-40B4-BE49-F238E27FC236}">
                <a16:creationId xmlns:a16="http://schemas.microsoft.com/office/drawing/2014/main" id="{8DFE3902-9F12-4CAF-F4BA-61834CA0FEE7}"/>
              </a:ext>
            </a:extLst>
          </p:cNvPr>
          <p:cNvSpPr txBox="1"/>
          <p:nvPr/>
        </p:nvSpPr>
        <p:spPr>
          <a:xfrm>
            <a:off x="433110" y="477267"/>
            <a:ext cx="5930640" cy="338554"/>
          </a:xfrm>
          <a:prstGeom prst="rect">
            <a:avLst/>
          </a:prstGeom>
          <a:solidFill>
            <a:srgbClr val="7030A0"/>
          </a:solidFill>
        </p:spPr>
        <p:txBody>
          <a:bodyPr wrap="square" rtlCol="0" anchor="t">
            <a:spAutoFit/>
          </a:bodyPr>
          <a:lstStyle/>
          <a:p>
            <a:r>
              <a:rPr lang="en-US" sz="1600" dirty="0">
                <a:solidFill>
                  <a:schemeClr val="bg1"/>
                </a:solidFill>
                <a:latin typeface="Montserrat SemiBold" panose="00000700000000000000" pitchFamily="2" charset="0"/>
              </a:rPr>
              <a:t>Instead of forcing through 1 red edge, force through 2!</a:t>
            </a:r>
          </a:p>
        </p:txBody>
      </p:sp>
      <p:sp>
        <p:nvSpPr>
          <p:cNvPr id="345" name="Oval 344">
            <a:extLst>
              <a:ext uri="{FF2B5EF4-FFF2-40B4-BE49-F238E27FC236}">
                <a16:creationId xmlns:a16="http://schemas.microsoft.com/office/drawing/2014/main" id="{3F9701CC-46D7-A580-BAE5-6AB606AE6B08}"/>
              </a:ext>
            </a:extLst>
          </p:cNvPr>
          <p:cNvSpPr/>
          <p:nvPr/>
        </p:nvSpPr>
        <p:spPr>
          <a:xfrm>
            <a:off x="3541533" y="2806824"/>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sp>
        <p:nvSpPr>
          <p:cNvPr id="346" name="Oval 345">
            <a:extLst>
              <a:ext uri="{FF2B5EF4-FFF2-40B4-BE49-F238E27FC236}">
                <a16:creationId xmlns:a16="http://schemas.microsoft.com/office/drawing/2014/main" id="{A662BDE6-C839-2AA2-5318-16922176886E}"/>
              </a:ext>
            </a:extLst>
          </p:cNvPr>
          <p:cNvSpPr/>
          <p:nvPr/>
        </p:nvSpPr>
        <p:spPr>
          <a:xfrm>
            <a:off x="4328819" y="4014127"/>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0</a:t>
            </a:r>
          </a:p>
        </p:txBody>
      </p:sp>
      <p:sp>
        <p:nvSpPr>
          <p:cNvPr id="347" name="Oval 346">
            <a:extLst>
              <a:ext uri="{FF2B5EF4-FFF2-40B4-BE49-F238E27FC236}">
                <a16:creationId xmlns:a16="http://schemas.microsoft.com/office/drawing/2014/main" id="{107B8667-C11C-7C7D-980C-1F194469822A}"/>
              </a:ext>
            </a:extLst>
          </p:cNvPr>
          <p:cNvSpPr/>
          <p:nvPr/>
        </p:nvSpPr>
        <p:spPr>
          <a:xfrm>
            <a:off x="5057775" y="2811762"/>
            <a:ext cx="464820" cy="464820"/>
          </a:xfrm>
          <a:prstGeom prst="ellipse">
            <a:avLst/>
          </a:prstGeom>
          <a:solidFill>
            <a:schemeClr val="accent3"/>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Montserrat SemiBold" panose="00000700000000000000" pitchFamily="2" charset="0"/>
              </a:rPr>
              <a:t>2</a:t>
            </a:r>
          </a:p>
        </p:txBody>
      </p:sp>
      <p:sp>
        <p:nvSpPr>
          <p:cNvPr id="348" name="Oval 347">
            <a:extLst>
              <a:ext uri="{FF2B5EF4-FFF2-40B4-BE49-F238E27FC236}">
                <a16:creationId xmlns:a16="http://schemas.microsoft.com/office/drawing/2014/main" id="{BF9C6273-0CE2-6A94-D1E6-383AC307ACB8}"/>
              </a:ext>
            </a:extLst>
          </p:cNvPr>
          <p:cNvSpPr/>
          <p:nvPr/>
        </p:nvSpPr>
        <p:spPr>
          <a:xfrm>
            <a:off x="4322867" y="1637757"/>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cxnSp>
        <p:nvCxnSpPr>
          <p:cNvPr id="350" name="Straight Arrow Connector 349">
            <a:extLst>
              <a:ext uri="{FF2B5EF4-FFF2-40B4-BE49-F238E27FC236}">
                <a16:creationId xmlns:a16="http://schemas.microsoft.com/office/drawing/2014/main" id="{B482E967-BD0E-8AD8-A0A5-0C7CE22E5987}"/>
              </a:ext>
            </a:extLst>
          </p:cNvPr>
          <p:cNvCxnSpPr>
            <a:cxnSpLocks/>
            <a:stCxn id="346" idx="1"/>
            <a:endCxn id="345" idx="4"/>
          </p:cNvCxnSpPr>
          <p:nvPr/>
        </p:nvCxnSpPr>
        <p:spPr>
          <a:xfrm flipH="1" flipV="1">
            <a:off x="3773943" y="3271644"/>
            <a:ext cx="622947" cy="810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5FD846A9-3666-31BF-6336-011FBC48D488}"/>
              </a:ext>
            </a:extLst>
          </p:cNvPr>
          <p:cNvCxnSpPr>
            <a:cxnSpLocks/>
            <a:stCxn id="346" idx="0"/>
            <a:endCxn id="348" idx="4"/>
          </p:cNvCxnSpPr>
          <p:nvPr/>
        </p:nvCxnSpPr>
        <p:spPr>
          <a:xfrm flipH="1" flipV="1">
            <a:off x="4555277" y="2102577"/>
            <a:ext cx="5952" cy="19115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4" name="TextBox 353">
            <a:extLst>
              <a:ext uri="{FF2B5EF4-FFF2-40B4-BE49-F238E27FC236}">
                <a16:creationId xmlns:a16="http://schemas.microsoft.com/office/drawing/2014/main" id="{12EAAB9A-01B3-EE14-E183-EBA07081CE9D}"/>
              </a:ext>
            </a:extLst>
          </p:cNvPr>
          <p:cNvSpPr txBox="1"/>
          <p:nvPr/>
        </p:nvSpPr>
        <p:spPr>
          <a:xfrm>
            <a:off x="4348318" y="2869957"/>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56" name="TextBox 355">
            <a:extLst>
              <a:ext uri="{FF2B5EF4-FFF2-40B4-BE49-F238E27FC236}">
                <a16:creationId xmlns:a16="http://schemas.microsoft.com/office/drawing/2014/main" id="{7E51F92B-779D-1307-0F85-CC276C641D2D}"/>
              </a:ext>
            </a:extLst>
          </p:cNvPr>
          <p:cNvSpPr txBox="1"/>
          <p:nvPr/>
        </p:nvSpPr>
        <p:spPr>
          <a:xfrm rot="3152773">
            <a:off x="3895641" y="3502792"/>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59" name="Oval 358">
            <a:extLst>
              <a:ext uri="{FF2B5EF4-FFF2-40B4-BE49-F238E27FC236}">
                <a16:creationId xmlns:a16="http://schemas.microsoft.com/office/drawing/2014/main" id="{05702AFB-E488-5EB2-701E-ECCF518C315E}"/>
              </a:ext>
            </a:extLst>
          </p:cNvPr>
          <p:cNvSpPr/>
          <p:nvPr/>
        </p:nvSpPr>
        <p:spPr>
          <a:xfrm>
            <a:off x="6223773" y="2801886"/>
            <a:ext cx="464820" cy="46482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1</a:t>
            </a:r>
          </a:p>
        </p:txBody>
      </p:sp>
      <p:sp>
        <p:nvSpPr>
          <p:cNvPr id="360" name="Oval 359">
            <a:extLst>
              <a:ext uri="{FF2B5EF4-FFF2-40B4-BE49-F238E27FC236}">
                <a16:creationId xmlns:a16="http://schemas.microsoft.com/office/drawing/2014/main" id="{322175B8-F2A2-1DD5-07FE-A124DE659385}"/>
              </a:ext>
            </a:extLst>
          </p:cNvPr>
          <p:cNvSpPr/>
          <p:nvPr/>
        </p:nvSpPr>
        <p:spPr>
          <a:xfrm>
            <a:off x="7011059" y="4009189"/>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0</a:t>
            </a:r>
          </a:p>
        </p:txBody>
      </p:sp>
      <p:sp>
        <p:nvSpPr>
          <p:cNvPr id="361" name="Oval 360">
            <a:extLst>
              <a:ext uri="{FF2B5EF4-FFF2-40B4-BE49-F238E27FC236}">
                <a16:creationId xmlns:a16="http://schemas.microsoft.com/office/drawing/2014/main" id="{74E47E64-1CE2-C08A-D696-E88D6F901437}"/>
              </a:ext>
            </a:extLst>
          </p:cNvPr>
          <p:cNvSpPr/>
          <p:nvPr/>
        </p:nvSpPr>
        <p:spPr>
          <a:xfrm>
            <a:off x="7740015" y="2806824"/>
            <a:ext cx="464820" cy="464820"/>
          </a:xfrm>
          <a:prstGeom prst="ellipse">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2</a:t>
            </a:r>
          </a:p>
        </p:txBody>
      </p:sp>
      <p:sp>
        <p:nvSpPr>
          <p:cNvPr id="362" name="Oval 361">
            <a:extLst>
              <a:ext uri="{FF2B5EF4-FFF2-40B4-BE49-F238E27FC236}">
                <a16:creationId xmlns:a16="http://schemas.microsoft.com/office/drawing/2014/main" id="{3ADB94BC-781C-CC91-A0DF-3810B503FCDA}"/>
              </a:ext>
            </a:extLst>
          </p:cNvPr>
          <p:cNvSpPr/>
          <p:nvPr/>
        </p:nvSpPr>
        <p:spPr>
          <a:xfrm>
            <a:off x="7005107" y="1632819"/>
            <a:ext cx="464820" cy="464820"/>
          </a:xfrm>
          <a:prstGeom prst="ellipse">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Montserrat SemiBold" panose="00000700000000000000" pitchFamily="2" charset="0"/>
              </a:rPr>
              <a:t>3</a:t>
            </a:r>
          </a:p>
        </p:txBody>
      </p:sp>
      <p:cxnSp>
        <p:nvCxnSpPr>
          <p:cNvPr id="363" name="Straight Arrow Connector 362">
            <a:extLst>
              <a:ext uri="{FF2B5EF4-FFF2-40B4-BE49-F238E27FC236}">
                <a16:creationId xmlns:a16="http://schemas.microsoft.com/office/drawing/2014/main" id="{4322B60B-3F04-F2ED-27AF-58AC9AD89DB2}"/>
              </a:ext>
            </a:extLst>
          </p:cNvPr>
          <p:cNvCxnSpPr>
            <a:cxnSpLocks/>
            <a:stCxn id="359" idx="7"/>
            <a:endCxn id="362" idx="3"/>
          </p:cNvCxnSpPr>
          <p:nvPr/>
        </p:nvCxnSpPr>
        <p:spPr>
          <a:xfrm flipV="1">
            <a:off x="6620522" y="2029568"/>
            <a:ext cx="452656" cy="8403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60345AC9-2B2C-9E0E-1D1C-A245B61859CB}"/>
              </a:ext>
            </a:extLst>
          </p:cNvPr>
          <p:cNvCxnSpPr>
            <a:cxnSpLocks/>
            <a:stCxn id="360" idx="1"/>
            <a:endCxn id="359" idx="4"/>
          </p:cNvCxnSpPr>
          <p:nvPr/>
        </p:nvCxnSpPr>
        <p:spPr>
          <a:xfrm flipH="1" flipV="1">
            <a:off x="6456183" y="3266706"/>
            <a:ext cx="622947" cy="810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2D918B10-2AD2-A5E6-6530-F82D395F0AD4}"/>
              </a:ext>
            </a:extLst>
          </p:cNvPr>
          <p:cNvCxnSpPr>
            <a:cxnSpLocks/>
            <a:stCxn id="360" idx="0"/>
            <a:endCxn id="362" idx="4"/>
          </p:cNvCxnSpPr>
          <p:nvPr/>
        </p:nvCxnSpPr>
        <p:spPr>
          <a:xfrm flipH="1" flipV="1">
            <a:off x="7237517" y="2097639"/>
            <a:ext cx="5952" cy="19115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8B47A9D6-002C-12FC-6774-0EDA00CFDE21}"/>
              </a:ext>
            </a:extLst>
          </p:cNvPr>
          <p:cNvCxnSpPr>
            <a:cxnSpLocks/>
            <a:stCxn id="360" idx="7"/>
            <a:endCxn id="361" idx="4"/>
          </p:cNvCxnSpPr>
          <p:nvPr/>
        </p:nvCxnSpPr>
        <p:spPr>
          <a:xfrm flipV="1">
            <a:off x="7407808" y="3271644"/>
            <a:ext cx="564617" cy="8056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183C40E2-E264-F5E4-5FE4-4F6EF4839ACC}"/>
              </a:ext>
            </a:extLst>
          </p:cNvPr>
          <p:cNvCxnSpPr>
            <a:cxnSpLocks/>
            <a:stCxn id="361" idx="0"/>
            <a:endCxn id="362" idx="5"/>
          </p:cNvCxnSpPr>
          <p:nvPr/>
        </p:nvCxnSpPr>
        <p:spPr>
          <a:xfrm flipH="1" flipV="1">
            <a:off x="7401856" y="2029568"/>
            <a:ext cx="570569" cy="7772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8" name="TextBox 367">
            <a:extLst>
              <a:ext uri="{FF2B5EF4-FFF2-40B4-BE49-F238E27FC236}">
                <a16:creationId xmlns:a16="http://schemas.microsoft.com/office/drawing/2014/main" id="{CA0FD65B-8466-EBAA-8DEF-685F40C618AB}"/>
              </a:ext>
            </a:extLst>
          </p:cNvPr>
          <p:cNvSpPr txBox="1"/>
          <p:nvPr/>
        </p:nvSpPr>
        <p:spPr>
          <a:xfrm>
            <a:off x="7030558" y="286501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2</a:t>
            </a:r>
          </a:p>
        </p:txBody>
      </p:sp>
      <p:sp>
        <p:nvSpPr>
          <p:cNvPr id="369" name="TextBox 368">
            <a:extLst>
              <a:ext uri="{FF2B5EF4-FFF2-40B4-BE49-F238E27FC236}">
                <a16:creationId xmlns:a16="http://schemas.microsoft.com/office/drawing/2014/main" id="{79032F3E-3205-DB08-FFE7-3A912C402F4B}"/>
              </a:ext>
            </a:extLst>
          </p:cNvPr>
          <p:cNvSpPr txBox="1"/>
          <p:nvPr/>
        </p:nvSpPr>
        <p:spPr>
          <a:xfrm rot="17914910">
            <a:off x="6623251" y="2331169"/>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8</a:t>
            </a:r>
          </a:p>
        </p:txBody>
      </p:sp>
      <p:sp>
        <p:nvSpPr>
          <p:cNvPr id="370" name="TextBox 369">
            <a:extLst>
              <a:ext uri="{FF2B5EF4-FFF2-40B4-BE49-F238E27FC236}">
                <a16:creationId xmlns:a16="http://schemas.microsoft.com/office/drawing/2014/main" id="{1DA16747-82DD-A4E0-AD44-F6C2422338C7}"/>
              </a:ext>
            </a:extLst>
          </p:cNvPr>
          <p:cNvSpPr txBox="1"/>
          <p:nvPr/>
        </p:nvSpPr>
        <p:spPr>
          <a:xfrm rot="3152773">
            <a:off x="6577881" y="349785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1</a:t>
            </a:r>
          </a:p>
        </p:txBody>
      </p:sp>
      <p:sp>
        <p:nvSpPr>
          <p:cNvPr id="371" name="TextBox 370">
            <a:extLst>
              <a:ext uri="{FF2B5EF4-FFF2-40B4-BE49-F238E27FC236}">
                <a16:creationId xmlns:a16="http://schemas.microsoft.com/office/drawing/2014/main" id="{88A9DF61-0905-B8B4-60E6-336F4070B51D}"/>
              </a:ext>
            </a:extLst>
          </p:cNvPr>
          <p:cNvSpPr txBox="1"/>
          <p:nvPr/>
        </p:nvSpPr>
        <p:spPr>
          <a:xfrm rot="18307881">
            <a:off x="7483355" y="352083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372" name="TextBox 371">
            <a:extLst>
              <a:ext uri="{FF2B5EF4-FFF2-40B4-BE49-F238E27FC236}">
                <a16:creationId xmlns:a16="http://schemas.microsoft.com/office/drawing/2014/main" id="{B8B00107-A404-32C7-F6B9-D4A1A2810168}"/>
              </a:ext>
            </a:extLst>
          </p:cNvPr>
          <p:cNvSpPr txBox="1"/>
          <p:nvPr/>
        </p:nvSpPr>
        <p:spPr>
          <a:xfrm rot="3178221">
            <a:off x="7529956" y="2282954"/>
            <a:ext cx="407570" cy="338554"/>
          </a:xfrm>
          <a:prstGeom prst="rect">
            <a:avLst/>
          </a:prstGeom>
          <a:solidFill>
            <a:srgbClr val="7030A0"/>
          </a:solidFill>
        </p:spPr>
        <p:txBody>
          <a:bodyPr wrap="square" rtlCol="0">
            <a:spAutoFit/>
          </a:bodyPr>
          <a:lstStyle/>
          <a:p>
            <a:pPr algn="ctr"/>
            <a:r>
              <a:rPr lang="en-SG" sz="1600" dirty="0">
                <a:solidFill>
                  <a:schemeClr val="bg1"/>
                </a:solidFill>
                <a:latin typeface="Montserrat SemiBold" panose="00000700000000000000" pitchFamily="2" charset="0"/>
              </a:rPr>
              <a:t>6</a:t>
            </a:r>
          </a:p>
        </p:txBody>
      </p:sp>
      <p:cxnSp>
        <p:nvCxnSpPr>
          <p:cNvPr id="18" name="Straight Arrow Connector 17">
            <a:extLst>
              <a:ext uri="{FF2B5EF4-FFF2-40B4-BE49-F238E27FC236}">
                <a16:creationId xmlns:a16="http://schemas.microsoft.com/office/drawing/2014/main" id="{BF2ED630-115D-B790-58F4-64CAC39D463A}"/>
              </a:ext>
            </a:extLst>
          </p:cNvPr>
          <p:cNvCxnSpPr>
            <a:cxnSpLocks/>
            <a:stCxn id="7" idx="7"/>
            <a:endCxn id="348" idx="2"/>
          </p:cNvCxnSpPr>
          <p:nvPr/>
        </p:nvCxnSpPr>
        <p:spPr>
          <a:xfrm flipV="1">
            <a:off x="1256042" y="1870167"/>
            <a:ext cx="3066825" cy="100966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4872ACC-456D-7175-04EE-16C15DA450C4}"/>
              </a:ext>
            </a:extLst>
          </p:cNvPr>
          <p:cNvCxnSpPr>
            <a:cxnSpLocks/>
            <a:stCxn id="8" idx="7"/>
            <a:endCxn id="347" idx="3"/>
          </p:cNvCxnSpPr>
          <p:nvPr/>
        </p:nvCxnSpPr>
        <p:spPr>
          <a:xfrm flipV="1">
            <a:off x="2043328" y="3208511"/>
            <a:ext cx="3082518" cy="87862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9783EB6-449F-23B8-7B8A-950783B07D13}"/>
              </a:ext>
            </a:extLst>
          </p:cNvPr>
          <p:cNvCxnSpPr>
            <a:cxnSpLocks/>
            <a:stCxn id="12" idx="0"/>
            <a:endCxn id="348" idx="3"/>
          </p:cNvCxnSpPr>
          <p:nvPr/>
        </p:nvCxnSpPr>
        <p:spPr>
          <a:xfrm flipV="1">
            <a:off x="2607945" y="2034506"/>
            <a:ext cx="1782993" cy="78219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F2C5F6E-4A0C-7080-DE15-086A9F82CC03}"/>
              </a:ext>
            </a:extLst>
          </p:cNvPr>
          <p:cNvSpPr txBox="1"/>
          <p:nvPr/>
        </p:nvSpPr>
        <p:spPr>
          <a:xfrm rot="20443581">
            <a:off x="2520667" y="2238295"/>
            <a:ext cx="407570" cy="338554"/>
          </a:xfrm>
          <a:prstGeom prst="rect">
            <a:avLst/>
          </a:prstGeom>
          <a:solidFill>
            <a:srgbClr val="C00000"/>
          </a:solidFill>
          <a:ln>
            <a:solidFill>
              <a:srgbClr val="C00000"/>
            </a:solidFill>
          </a:ln>
        </p:spPr>
        <p:txBody>
          <a:bodyPr wrap="square" rtlCol="0">
            <a:spAutoFit/>
          </a:bodyPr>
          <a:lstStyle/>
          <a:p>
            <a:pPr algn="ctr"/>
            <a:r>
              <a:rPr lang="en-SG" sz="1600" dirty="0">
                <a:solidFill>
                  <a:schemeClr val="bg1"/>
                </a:solidFill>
                <a:latin typeface="Montserrat SemiBold" panose="00000700000000000000" pitchFamily="2" charset="0"/>
              </a:rPr>
              <a:t>8</a:t>
            </a:r>
          </a:p>
        </p:txBody>
      </p:sp>
      <p:sp>
        <p:nvSpPr>
          <p:cNvPr id="33" name="TextBox 32">
            <a:extLst>
              <a:ext uri="{FF2B5EF4-FFF2-40B4-BE49-F238E27FC236}">
                <a16:creationId xmlns:a16="http://schemas.microsoft.com/office/drawing/2014/main" id="{E4978F7B-9872-B47B-8418-37A7A2363380}"/>
              </a:ext>
            </a:extLst>
          </p:cNvPr>
          <p:cNvSpPr txBox="1"/>
          <p:nvPr/>
        </p:nvSpPr>
        <p:spPr>
          <a:xfrm rot="20531074">
            <a:off x="3299584" y="3497853"/>
            <a:ext cx="407570" cy="338554"/>
          </a:xfrm>
          <a:prstGeom prst="rect">
            <a:avLst/>
          </a:prstGeom>
          <a:solidFill>
            <a:schemeClr val="accent3"/>
          </a:solidFill>
          <a:ln>
            <a:solidFill>
              <a:schemeClr val="accent3"/>
            </a:solidFill>
          </a:ln>
        </p:spPr>
        <p:txBody>
          <a:bodyPr wrap="square" rtlCol="0">
            <a:spAutoFit/>
          </a:bodyPr>
          <a:lstStyle/>
          <a:p>
            <a:pPr algn="ctr"/>
            <a:r>
              <a:rPr lang="en-SG" sz="1600" dirty="0">
                <a:solidFill>
                  <a:schemeClr val="tx1"/>
                </a:solidFill>
                <a:latin typeface="Montserrat SemiBold" panose="00000700000000000000" pitchFamily="2" charset="0"/>
              </a:rPr>
              <a:t>5</a:t>
            </a:r>
          </a:p>
        </p:txBody>
      </p:sp>
      <p:sp>
        <p:nvSpPr>
          <p:cNvPr id="34" name="TextBox 33">
            <a:extLst>
              <a:ext uri="{FF2B5EF4-FFF2-40B4-BE49-F238E27FC236}">
                <a16:creationId xmlns:a16="http://schemas.microsoft.com/office/drawing/2014/main" id="{4F8704D5-B2B6-653D-3564-6B16F1FC7DD3}"/>
              </a:ext>
            </a:extLst>
          </p:cNvPr>
          <p:cNvSpPr txBox="1"/>
          <p:nvPr/>
        </p:nvSpPr>
        <p:spPr>
          <a:xfrm rot="20194834">
            <a:off x="3201012" y="2287483"/>
            <a:ext cx="407570" cy="338554"/>
          </a:xfrm>
          <a:prstGeom prst="rect">
            <a:avLst/>
          </a:prstGeom>
          <a:solidFill>
            <a:srgbClr val="C00000"/>
          </a:solidFill>
          <a:ln>
            <a:solidFill>
              <a:srgbClr val="C00000"/>
            </a:solidFill>
          </a:ln>
        </p:spPr>
        <p:txBody>
          <a:bodyPr wrap="square" rtlCol="0">
            <a:spAutoFit/>
          </a:bodyPr>
          <a:lstStyle/>
          <a:p>
            <a:pPr algn="ctr"/>
            <a:r>
              <a:rPr lang="en-SG" sz="1600" dirty="0">
                <a:solidFill>
                  <a:schemeClr val="bg1"/>
                </a:solidFill>
                <a:latin typeface="Montserrat SemiBold" panose="00000700000000000000" pitchFamily="2" charset="0"/>
              </a:rPr>
              <a:t>6</a:t>
            </a:r>
          </a:p>
        </p:txBody>
      </p:sp>
      <p:cxnSp>
        <p:nvCxnSpPr>
          <p:cNvPr id="349" name="Straight Arrow Connector 348">
            <a:extLst>
              <a:ext uri="{FF2B5EF4-FFF2-40B4-BE49-F238E27FC236}">
                <a16:creationId xmlns:a16="http://schemas.microsoft.com/office/drawing/2014/main" id="{32A7D44D-4242-B996-6ECF-9CB4E1E647EF}"/>
              </a:ext>
            </a:extLst>
          </p:cNvPr>
          <p:cNvCxnSpPr>
            <a:cxnSpLocks/>
            <a:stCxn id="345" idx="7"/>
            <a:endCxn id="362" idx="2"/>
          </p:cNvCxnSpPr>
          <p:nvPr/>
        </p:nvCxnSpPr>
        <p:spPr>
          <a:xfrm flipV="1">
            <a:off x="3938282" y="1865229"/>
            <a:ext cx="3066825" cy="100966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CA3A9C68-BDB2-A866-9EC2-264C9E1D4CEA}"/>
              </a:ext>
            </a:extLst>
          </p:cNvPr>
          <p:cNvCxnSpPr>
            <a:cxnSpLocks/>
            <a:stCxn id="346" idx="7"/>
            <a:endCxn id="361" idx="3"/>
          </p:cNvCxnSpPr>
          <p:nvPr/>
        </p:nvCxnSpPr>
        <p:spPr>
          <a:xfrm flipV="1">
            <a:off x="4725568" y="3203573"/>
            <a:ext cx="3082518" cy="87862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B6519CB6-B8F2-B335-6480-F7DEF40C9B7E}"/>
              </a:ext>
            </a:extLst>
          </p:cNvPr>
          <p:cNvCxnSpPr>
            <a:cxnSpLocks/>
            <a:stCxn id="347" idx="0"/>
            <a:endCxn id="362" idx="3"/>
          </p:cNvCxnSpPr>
          <p:nvPr/>
        </p:nvCxnSpPr>
        <p:spPr>
          <a:xfrm flipV="1">
            <a:off x="5290185" y="2029568"/>
            <a:ext cx="1782993" cy="78219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5" name="TextBox 354">
            <a:extLst>
              <a:ext uri="{FF2B5EF4-FFF2-40B4-BE49-F238E27FC236}">
                <a16:creationId xmlns:a16="http://schemas.microsoft.com/office/drawing/2014/main" id="{2C2D6813-063C-D325-A27B-4ADCCA335B0A}"/>
              </a:ext>
            </a:extLst>
          </p:cNvPr>
          <p:cNvSpPr txBox="1"/>
          <p:nvPr/>
        </p:nvSpPr>
        <p:spPr>
          <a:xfrm rot="20620218">
            <a:off x="5198127" y="2229500"/>
            <a:ext cx="407570" cy="338554"/>
          </a:xfrm>
          <a:prstGeom prst="rect">
            <a:avLst/>
          </a:prstGeom>
          <a:solidFill>
            <a:srgbClr val="C00000"/>
          </a:solidFill>
          <a:ln>
            <a:solidFill>
              <a:srgbClr val="C00000"/>
            </a:solidFill>
          </a:ln>
        </p:spPr>
        <p:txBody>
          <a:bodyPr wrap="square" rtlCol="0">
            <a:spAutoFit/>
          </a:bodyPr>
          <a:lstStyle/>
          <a:p>
            <a:pPr algn="ctr"/>
            <a:r>
              <a:rPr lang="en-SG" sz="1600" dirty="0">
                <a:solidFill>
                  <a:schemeClr val="bg1"/>
                </a:solidFill>
                <a:latin typeface="Montserrat SemiBold" panose="00000700000000000000" pitchFamily="2" charset="0"/>
              </a:rPr>
              <a:t>8</a:t>
            </a:r>
          </a:p>
        </p:txBody>
      </p:sp>
      <p:sp>
        <p:nvSpPr>
          <p:cNvPr id="357" name="TextBox 356">
            <a:extLst>
              <a:ext uri="{FF2B5EF4-FFF2-40B4-BE49-F238E27FC236}">
                <a16:creationId xmlns:a16="http://schemas.microsoft.com/office/drawing/2014/main" id="{B08487FE-A708-3B85-75C4-3B88AE31F518}"/>
              </a:ext>
            </a:extLst>
          </p:cNvPr>
          <p:cNvSpPr txBox="1"/>
          <p:nvPr/>
        </p:nvSpPr>
        <p:spPr>
          <a:xfrm rot="20722791">
            <a:off x="6067849" y="3453310"/>
            <a:ext cx="407570" cy="338554"/>
          </a:xfrm>
          <a:prstGeom prst="rect">
            <a:avLst/>
          </a:prstGeom>
          <a:solidFill>
            <a:srgbClr val="C00000"/>
          </a:solidFill>
          <a:ln>
            <a:solidFill>
              <a:srgbClr val="C00000"/>
            </a:solidFill>
          </a:ln>
        </p:spPr>
        <p:txBody>
          <a:bodyPr wrap="square" rtlCol="0">
            <a:spAutoFit/>
          </a:bodyPr>
          <a:lstStyle/>
          <a:p>
            <a:pPr algn="ctr"/>
            <a:r>
              <a:rPr lang="en-SG" sz="1600" dirty="0">
                <a:solidFill>
                  <a:schemeClr val="bg1"/>
                </a:solidFill>
                <a:latin typeface="Montserrat SemiBold" panose="00000700000000000000" pitchFamily="2" charset="0"/>
              </a:rPr>
              <a:t>5</a:t>
            </a:r>
          </a:p>
        </p:txBody>
      </p:sp>
      <p:sp>
        <p:nvSpPr>
          <p:cNvPr id="358" name="TextBox 357">
            <a:extLst>
              <a:ext uri="{FF2B5EF4-FFF2-40B4-BE49-F238E27FC236}">
                <a16:creationId xmlns:a16="http://schemas.microsoft.com/office/drawing/2014/main" id="{88F91664-8355-43FD-DB6A-101B6FA86E2D}"/>
              </a:ext>
            </a:extLst>
          </p:cNvPr>
          <p:cNvSpPr txBox="1"/>
          <p:nvPr/>
        </p:nvSpPr>
        <p:spPr>
          <a:xfrm rot="20177312">
            <a:off x="5894314" y="2279468"/>
            <a:ext cx="407570" cy="338554"/>
          </a:xfrm>
          <a:prstGeom prst="rect">
            <a:avLst/>
          </a:prstGeom>
          <a:solidFill>
            <a:schemeClr val="accent3"/>
          </a:solidFill>
          <a:ln>
            <a:solidFill>
              <a:schemeClr val="accent3"/>
            </a:solidFill>
          </a:ln>
        </p:spPr>
        <p:txBody>
          <a:bodyPr wrap="square" rtlCol="0">
            <a:spAutoFit/>
          </a:bodyPr>
          <a:lstStyle/>
          <a:p>
            <a:pPr algn="ctr"/>
            <a:r>
              <a:rPr lang="en-SG" sz="1600" dirty="0">
                <a:solidFill>
                  <a:schemeClr val="tx1"/>
                </a:solidFill>
                <a:latin typeface="Montserrat SemiBold" panose="00000700000000000000" pitchFamily="2" charset="0"/>
              </a:rPr>
              <a:t>6</a:t>
            </a:r>
          </a:p>
        </p:txBody>
      </p:sp>
    </p:spTree>
    <p:extLst>
      <p:ext uri="{BB962C8B-B14F-4D97-AF65-F5344CB8AC3E}">
        <p14:creationId xmlns:p14="http://schemas.microsoft.com/office/powerpoint/2010/main" val="32990288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68</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33272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4b. Dan </a:t>
            </a:r>
            <a:r>
              <a:rPr lang="en-US" sz="800" dirty="0"/>
              <a:t>the Everyman</a:t>
            </a:r>
            <a:endParaRPr sz="800" dirty="0"/>
          </a:p>
        </p:txBody>
      </p:sp>
      <p:sp>
        <p:nvSpPr>
          <p:cNvPr id="2" name="Google Shape;336;p36">
            <a:extLst>
              <a:ext uri="{FF2B5EF4-FFF2-40B4-BE49-F238E27FC236}">
                <a16:creationId xmlns:a16="http://schemas.microsoft.com/office/drawing/2014/main" id="{3419110E-61CD-63DD-1E2E-F9CFC5CA8922}"/>
              </a:ext>
            </a:extLst>
          </p:cNvPr>
          <p:cNvSpPr txBox="1">
            <a:spLocks/>
          </p:cNvSpPr>
          <p:nvPr/>
        </p:nvSpPr>
        <p:spPr>
          <a:xfrm>
            <a:off x="714000" y="1340559"/>
            <a:ext cx="78966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anose="00000700000000000000" pitchFamily="2" charset="0"/>
              </a:rPr>
              <a:t>Reasoning for correctness is essentially the same as 4a. SSSP guarantees the shortest path, so we only need to verify one path per K, and the red edges ensure that a weight of K is attained.</a:t>
            </a:r>
            <a:endParaRPr lang="en-US" dirty="0">
              <a:latin typeface="Montserrat SemiBold" panose="00000700000000000000" pitchFamily="2" charset="0"/>
            </a:endParaRPr>
          </a:p>
        </p:txBody>
      </p:sp>
      <p:sp>
        <p:nvSpPr>
          <p:cNvPr id="5" name="TextBox 4">
            <a:extLst>
              <a:ext uri="{FF2B5EF4-FFF2-40B4-BE49-F238E27FC236}">
                <a16:creationId xmlns:a16="http://schemas.microsoft.com/office/drawing/2014/main" id="{44610D04-B4A7-C023-0343-D3029A9E7961}"/>
              </a:ext>
            </a:extLst>
          </p:cNvPr>
          <p:cNvSpPr txBox="1"/>
          <p:nvPr/>
        </p:nvSpPr>
        <p:spPr>
          <a:xfrm>
            <a:off x="5867371" y="3893343"/>
            <a:ext cx="1672619" cy="584775"/>
          </a:xfrm>
          <a:prstGeom prst="rect">
            <a:avLst/>
          </a:prstGeom>
          <a:solidFill>
            <a:srgbClr val="00B050"/>
          </a:solidFill>
        </p:spPr>
        <p:txBody>
          <a:bodyPr wrap="square" rtlCol="0" anchor="t">
            <a:spAutoFit/>
          </a:bodyPr>
          <a:lstStyle/>
          <a:p>
            <a:r>
              <a:rPr lang="en-SG" sz="1600" dirty="0">
                <a:solidFill>
                  <a:schemeClr val="bg1"/>
                </a:solidFill>
                <a:latin typeface="Montserrat SemiBold" panose="00000700000000000000" pitchFamily="2" charset="0"/>
              </a:rPr>
              <a:t>Same as the previous part!</a:t>
            </a:r>
            <a:endParaRPr lang="en-US" sz="1600" dirty="0">
              <a:solidFill>
                <a:schemeClr val="bg1"/>
              </a:solidFill>
              <a:latin typeface="Montserrat SemiBold" panose="00000700000000000000" pitchFamily="2" charset="0"/>
            </a:endParaRPr>
          </a:p>
        </p:txBody>
      </p:sp>
      <p:sp>
        <p:nvSpPr>
          <p:cNvPr id="6" name="TextBox 5">
            <a:extLst>
              <a:ext uri="{FF2B5EF4-FFF2-40B4-BE49-F238E27FC236}">
                <a16:creationId xmlns:a16="http://schemas.microsoft.com/office/drawing/2014/main" id="{0986E6B0-6B22-BB38-3E80-8632A08CE4C4}"/>
              </a:ext>
            </a:extLst>
          </p:cNvPr>
          <p:cNvSpPr txBox="1"/>
          <p:nvPr/>
        </p:nvSpPr>
        <p:spPr>
          <a:xfrm>
            <a:off x="714000" y="2492793"/>
            <a:ext cx="2082670" cy="338554"/>
          </a:xfrm>
          <a:prstGeom prst="rect">
            <a:avLst/>
          </a:prstGeom>
          <a:solidFill>
            <a:srgbClr val="7030A0"/>
          </a:solidFill>
        </p:spPr>
        <p:txBody>
          <a:bodyPr wrap="square" rtlCol="0" anchor="t">
            <a:spAutoFit/>
          </a:bodyPr>
          <a:lstStyle/>
          <a:p>
            <a:r>
              <a:rPr lang="en-US" sz="1600" dirty="0">
                <a:solidFill>
                  <a:schemeClr val="bg1"/>
                </a:solidFill>
                <a:latin typeface="Montserrat SemiBold" panose="00000700000000000000" pitchFamily="2" charset="0"/>
              </a:rPr>
              <a:t>Runtime Analysis</a:t>
            </a:r>
          </a:p>
        </p:txBody>
      </p:sp>
      <p:sp>
        <p:nvSpPr>
          <p:cNvPr id="9" name="Google Shape;336;p36">
            <a:extLst>
              <a:ext uri="{FF2B5EF4-FFF2-40B4-BE49-F238E27FC236}">
                <a16:creationId xmlns:a16="http://schemas.microsoft.com/office/drawing/2014/main" id="{E25F8C67-FA4C-45D3-A608-6BE83B524197}"/>
              </a:ext>
            </a:extLst>
          </p:cNvPr>
          <p:cNvSpPr txBox="1">
            <a:spLocks/>
          </p:cNvSpPr>
          <p:nvPr/>
        </p:nvSpPr>
        <p:spPr>
          <a:xfrm>
            <a:off x="714000" y="2969034"/>
            <a:ext cx="78966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anose="00000700000000000000" pitchFamily="2" charset="0"/>
              </a:rPr>
              <a:t>SSSP over an additional duplicate: O(3M log 3N) = O(M log N)</a:t>
            </a:r>
          </a:p>
          <a:p>
            <a:r>
              <a:rPr lang="en-US" sz="1800" dirty="0">
                <a:latin typeface="Montserrat SemiBold" panose="00000700000000000000" pitchFamily="2" charset="0"/>
              </a:rPr>
              <a:t>Binary searching: O(log M)</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43ABBE6-5E02-6BBE-A985-07153360422A}"/>
                  </a:ext>
                </a:extLst>
              </p:cNvPr>
              <p:cNvSpPr txBox="1"/>
              <p:nvPr/>
            </p:nvSpPr>
            <p:spPr>
              <a:xfrm>
                <a:off x="714000" y="3893343"/>
                <a:ext cx="4750232" cy="338554"/>
              </a:xfrm>
              <a:prstGeom prst="rect">
                <a:avLst/>
              </a:prstGeom>
              <a:solidFill>
                <a:srgbClr val="0070C0"/>
              </a:solidFill>
            </p:spPr>
            <p:txBody>
              <a:bodyPr wrap="square" rtlCol="0" anchor="t">
                <a:spAutoFit/>
              </a:bodyPr>
              <a:lstStyle/>
              <a:p>
                <a:r>
                  <a:rPr lang="en-SG" sz="1600" dirty="0">
                    <a:solidFill>
                      <a:schemeClr val="bg1"/>
                    </a:solidFill>
                    <a:latin typeface="Montserrat SemiBold" panose="00000700000000000000" pitchFamily="2" charset="0"/>
                  </a:rPr>
                  <a:t>Total Runtime: </a:t>
                </a:r>
                <a14:m>
                  <m:oMath xmlns:m="http://schemas.openxmlformats.org/officeDocument/2006/math">
                    <m:r>
                      <a:rPr lang="en-SG" sz="1600" i="1" dirty="0">
                        <a:solidFill>
                          <a:schemeClr val="bg1"/>
                        </a:solidFill>
                        <a:latin typeface="Cambria Math" panose="02040503050406030204" pitchFamily="18" charset="0"/>
                      </a:rPr>
                      <m:t>𝑂</m:t>
                    </m:r>
                    <m:d>
                      <m:dPr>
                        <m:ctrlPr>
                          <a:rPr lang="en-SG" sz="1600" b="0" i="1" dirty="0" smtClean="0">
                            <a:solidFill>
                              <a:schemeClr val="bg1"/>
                            </a:solidFill>
                            <a:latin typeface="Cambria Math" panose="02040503050406030204" pitchFamily="18" charset="0"/>
                          </a:rPr>
                        </m:ctrlPr>
                      </m:dPr>
                      <m:e>
                        <m:r>
                          <a:rPr lang="en-SG" sz="1600" b="0" i="1" dirty="0" smtClean="0">
                            <a:solidFill>
                              <a:schemeClr val="bg1"/>
                            </a:solidFill>
                            <a:latin typeface="Cambria Math" panose="02040503050406030204" pitchFamily="18" charset="0"/>
                          </a:rPr>
                          <m:t>𝑀</m:t>
                        </m:r>
                        <m:func>
                          <m:funcPr>
                            <m:ctrlPr>
                              <a:rPr lang="en-SG" sz="1600" b="0" i="1" dirty="0" smtClean="0">
                                <a:solidFill>
                                  <a:schemeClr val="bg1"/>
                                </a:solidFill>
                                <a:latin typeface="Cambria Math" panose="02040503050406030204" pitchFamily="18" charset="0"/>
                              </a:rPr>
                            </m:ctrlPr>
                          </m:funcPr>
                          <m:fName>
                            <m:r>
                              <m:rPr>
                                <m:sty m:val="p"/>
                              </m:rPr>
                              <a:rPr lang="en-SG" sz="1600" b="0" i="0" dirty="0" smtClean="0">
                                <a:solidFill>
                                  <a:schemeClr val="bg1"/>
                                </a:solidFill>
                                <a:latin typeface="Cambria Math" panose="02040503050406030204" pitchFamily="18" charset="0"/>
                              </a:rPr>
                              <m:t>log</m:t>
                            </m:r>
                          </m:fName>
                          <m:e>
                            <m:r>
                              <a:rPr lang="en-SG" sz="1600" b="0" i="1" dirty="0" smtClean="0">
                                <a:solidFill>
                                  <a:schemeClr val="bg1"/>
                                </a:solidFill>
                                <a:latin typeface="Cambria Math" panose="02040503050406030204" pitchFamily="18" charset="0"/>
                              </a:rPr>
                              <m:t>𝑁</m:t>
                            </m:r>
                          </m:e>
                        </m:func>
                        <m:func>
                          <m:funcPr>
                            <m:ctrlPr>
                              <a:rPr lang="en-SG" sz="1600" b="0" i="1" dirty="0" smtClean="0">
                                <a:solidFill>
                                  <a:schemeClr val="bg1"/>
                                </a:solidFill>
                                <a:latin typeface="Cambria Math" panose="02040503050406030204" pitchFamily="18" charset="0"/>
                              </a:rPr>
                            </m:ctrlPr>
                          </m:funcPr>
                          <m:fName>
                            <m:r>
                              <m:rPr>
                                <m:sty m:val="p"/>
                              </m:rPr>
                              <a:rPr lang="en-SG" sz="1600" b="0" i="0" dirty="0" smtClean="0">
                                <a:solidFill>
                                  <a:schemeClr val="bg1"/>
                                </a:solidFill>
                                <a:latin typeface="Cambria Math" panose="02040503050406030204" pitchFamily="18" charset="0"/>
                              </a:rPr>
                              <m:t>log</m:t>
                            </m:r>
                          </m:fName>
                          <m:e>
                            <m:r>
                              <a:rPr lang="en-SG" sz="1600" b="0" i="1" dirty="0" smtClean="0">
                                <a:solidFill>
                                  <a:schemeClr val="bg1"/>
                                </a:solidFill>
                                <a:latin typeface="Cambria Math" panose="02040503050406030204" pitchFamily="18" charset="0"/>
                              </a:rPr>
                              <m:t>𝑀</m:t>
                            </m:r>
                          </m:e>
                        </m:func>
                      </m:e>
                    </m:d>
                    <m:r>
                      <a:rPr lang="en-SG" sz="1600" b="0" i="1" dirty="0" smtClean="0">
                        <a:solidFill>
                          <a:schemeClr val="bg1"/>
                        </a:solidFill>
                        <a:latin typeface="Cambria Math" panose="02040503050406030204" pitchFamily="18" charset="0"/>
                      </a:rPr>
                      <m:t>=</m:t>
                    </m:r>
                    <m:r>
                      <a:rPr lang="en-SG" sz="1600" i="1" dirty="0">
                        <a:solidFill>
                          <a:schemeClr val="bg1"/>
                        </a:solidFill>
                        <a:latin typeface="Cambria Math" panose="02040503050406030204" pitchFamily="18" charset="0"/>
                      </a:rPr>
                      <m:t>𝑂</m:t>
                    </m:r>
                    <m:d>
                      <m:dPr>
                        <m:ctrlPr>
                          <a:rPr lang="en-SG" sz="1600" b="0" i="1" dirty="0" smtClean="0">
                            <a:solidFill>
                              <a:schemeClr val="bg1"/>
                            </a:solidFill>
                            <a:latin typeface="Cambria Math" panose="02040503050406030204" pitchFamily="18" charset="0"/>
                          </a:rPr>
                        </m:ctrlPr>
                      </m:dPr>
                      <m:e>
                        <m:r>
                          <a:rPr lang="en-SG" sz="1600" b="0" i="1" dirty="0" smtClean="0">
                            <a:solidFill>
                              <a:schemeClr val="bg1"/>
                            </a:solidFill>
                            <a:latin typeface="Cambria Math" panose="02040503050406030204" pitchFamily="18" charset="0"/>
                          </a:rPr>
                          <m:t>𝑀</m:t>
                        </m:r>
                        <m:sSup>
                          <m:sSupPr>
                            <m:ctrlPr>
                              <a:rPr lang="en-SG" sz="1600" b="0" i="1" dirty="0" smtClean="0">
                                <a:solidFill>
                                  <a:schemeClr val="bg1"/>
                                </a:solidFill>
                                <a:latin typeface="Cambria Math" panose="02040503050406030204" pitchFamily="18" charset="0"/>
                              </a:rPr>
                            </m:ctrlPr>
                          </m:sSupPr>
                          <m:e>
                            <m:d>
                              <m:dPr>
                                <m:ctrlPr>
                                  <a:rPr lang="en-SG" sz="1600" b="0" i="1" dirty="0" smtClean="0">
                                    <a:solidFill>
                                      <a:schemeClr val="bg1"/>
                                    </a:solidFill>
                                    <a:latin typeface="Cambria Math" panose="02040503050406030204" pitchFamily="18" charset="0"/>
                                  </a:rPr>
                                </m:ctrlPr>
                              </m:dPr>
                              <m:e>
                                <m:func>
                                  <m:funcPr>
                                    <m:ctrlPr>
                                      <a:rPr lang="en-SG" sz="1600" b="0" i="1" dirty="0" smtClean="0">
                                        <a:solidFill>
                                          <a:schemeClr val="bg1"/>
                                        </a:solidFill>
                                        <a:latin typeface="Cambria Math" panose="02040503050406030204" pitchFamily="18" charset="0"/>
                                      </a:rPr>
                                    </m:ctrlPr>
                                  </m:funcPr>
                                  <m:fName>
                                    <m:r>
                                      <m:rPr>
                                        <m:sty m:val="p"/>
                                      </m:rPr>
                                      <a:rPr lang="en-SG" sz="1600" b="0" i="0" dirty="0" smtClean="0">
                                        <a:solidFill>
                                          <a:schemeClr val="bg1"/>
                                        </a:solidFill>
                                        <a:latin typeface="Cambria Math" panose="02040503050406030204" pitchFamily="18" charset="0"/>
                                      </a:rPr>
                                      <m:t>log</m:t>
                                    </m:r>
                                  </m:fName>
                                  <m:e>
                                    <m:r>
                                      <a:rPr lang="en-SG" sz="1600" b="0" i="1" dirty="0" smtClean="0">
                                        <a:solidFill>
                                          <a:schemeClr val="bg1"/>
                                        </a:solidFill>
                                        <a:latin typeface="Cambria Math" panose="02040503050406030204" pitchFamily="18" charset="0"/>
                                      </a:rPr>
                                      <m:t>𝑁</m:t>
                                    </m:r>
                                  </m:e>
                                </m:func>
                              </m:e>
                            </m:d>
                          </m:e>
                          <m:sup>
                            <m:r>
                              <a:rPr lang="en-SG" sz="1600" b="0" i="1" dirty="0" smtClean="0">
                                <a:solidFill>
                                  <a:schemeClr val="bg1"/>
                                </a:solidFill>
                                <a:latin typeface="Cambria Math" panose="02040503050406030204" pitchFamily="18" charset="0"/>
                              </a:rPr>
                              <m:t>2</m:t>
                            </m:r>
                          </m:sup>
                        </m:sSup>
                      </m:e>
                    </m:d>
                  </m:oMath>
                </a14:m>
                <a:endParaRPr lang="en-SG" sz="1600" dirty="0">
                  <a:solidFill>
                    <a:schemeClr val="bg1"/>
                  </a:solidFill>
                  <a:latin typeface="Montserrat SemiBold" panose="00000700000000000000" pitchFamily="2" charset="0"/>
                </a:endParaRPr>
              </a:p>
            </p:txBody>
          </p:sp>
        </mc:Choice>
        <mc:Fallback xmlns="">
          <p:sp>
            <p:nvSpPr>
              <p:cNvPr id="10" name="TextBox 9">
                <a:extLst>
                  <a:ext uri="{FF2B5EF4-FFF2-40B4-BE49-F238E27FC236}">
                    <a16:creationId xmlns:a16="http://schemas.microsoft.com/office/drawing/2014/main" id="{D43ABBE6-5E02-6BBE-A985-07153360422A}"/>
                  </a:ext>
                </a:extLst>
              </p:cNvPr>
              <p:cNvSpPr txBox="1">
                <a:spLocks noRot="1" noChangeAspect="1" noMove="1" noResize="1" noEditPoints="1" noAdjustHandles="1" noChangeArrowheads="1" noChangeShapeType="1" noTextEdit="1"/>
              </p:cNvSpPr>
              <p:nvPr/>
            </p:nvSpPr>
            <p:spPr>
              <a:xfrm>
                <a:off x="714000" y="3893343"/>
                <a:ext cx="4750232" cy="338554"/>
              </a:xfrm>
              <a:prstGeom prst="rect">
                <a:avLst/>
              </a:prstGeom>
              <a:blipFill>
                <a:blip r:embed="rId3"/>
                <a:stretch>
                  <a:fillRect l="-642" t="-5455" b="-23636"/>
                </a:stretch>
              </a:blipFill>
            </p:spPr>
            <p:txBody>
              <a:bodyPr/>
              <a:lstStyle/>
              <a:p>
                <a:r>
                  <a:rPr lang="en-SG">
                    <a:noFill/>
                  </a:rPr>
                  <a:t> </a:t>
                </a:r>
              </a:p>
            </p:txBody>
          </p:sp>
        </mc:Fallback>
      </mc:AlternateContent>
    </p:spTree>
    <p:extLst>
      <p:ext uri="{BB962C8B-B14F-4D97-AF65-F5344CB8AC3E}">
        <p14:creationId xmlns:p14="http://schemas.microsoft.com/office/powerpoint/2010/main" val="14745766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p:bldP spid="1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69</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33272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3. Longest Path</a:t>
            </a:r>
            <a:endParaRPr dirty="0"/>
          </a:p>
        </p:txBody>
      </p:sp>
      <p:sp>
        <p:nvSpPr>
          <p:cNvPr id="2" name="Google Shape;336;p36">
            <a:extLst>
              <a:ext uri="{FF2B5EF4-FFF2-40B4-BE49-F238E27FC236}">
                <a16:creationId xmlns:a16="http://schemas.microsoft.com/office/drawing/2014/main" id="{3419110E-61CD-63DD-1E2E-F9CFC5CA8922}"/>
              </a:ext>
            </a:extLst>
          </p:cNvPr>
          <p:cNvSpPr txBox="1">
            <a:spLocks/>
          </p:cNvSpPr>
          <p:nvPr/>
        </p:nvSpPr>
        <p:spPr>
          <a:xfrm>
            <a:off x="714000" y="1274845"/>
            <a:ext cx="78966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latin typeface="Montserrat SemiBold" panose="00000700000000000000" pitchFamily="2" charset="0"/>
              </a:rPr>
              <a:t>Given a DAG, compute the </a:t>
            </a:r>
            <a:r>
              <a:rPr lang="en-US" sz="1600" b="1" dirty="0">
                <a:latin typeface="Montserrat SemiBold" panose="00000700000000000000" pitchFamily="2" charset="0"/>
              </a:rPr>
              <a:t>longest possible </a:t>
            </a:r>
            <a:r>
              <a:rPr lang="en-US" sz="1600" dirty="0">
                <a:latin typeface="Montserrat SemiBold" panose="00000700000000000000" pitchFamily="2" charset="0"/>
              </a:rPr>
              <a:t>path that you can take.</a:t>
            </a:r>
          </a:p>
        </p:txBody>
      </p:sp>
      <p:sp>
        <p:nvSpPr>
          <p:cNvPr id="9" name="Google Shape;336;p36">
            <a:extLst>
              <a:ext uri="{FF2B5EF4-FFF2-40B4-BE49-F238E27FC236}">
                <a16:creationId xmlns:a16="http://schemas.microsoft.com/office/drawing/2014/main" id="{E25F8C67-FA4C-45D3-A608-6BE83B524197}"/>
              </a:ext>
            </a:extLst>
          </p:cNvPr>
          <p:cNvSpPr txBox="1">
            <a:spLocks/>
          </p:cNvSpPr>
          <p:nvPr/>
        </p:nvSpPr>
        <p:spPr>
          <a:xfrm>
            <a:off x="714000" y="2969034"/>
            <a:ext cx="78966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1800" dirty="0">
              <a:latin typeface="Montserrat SemiBold" panose="00000700000000000000" pitchFamily="2" charset="0"/>
            </a:endParaRPr>
          </a:p>
        </p:txBody>
      </p:sp>
    </p:spTree>
    <p:extLst>
      <p:ext uri="{BB962C8B-B14F-4D97-AF65-F5344CB8AC3E}">
        <p14:creationId xmlns:p14="http://schemas.microsoft.com/office/powerpoint/2010/main" val="220904370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D65863-C2E5-5133-349A-1D8694AE1C7A}"/>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7</a:t>
            </a:fld>
            <a:endParaRPr lang="en"/>
          </a:p>
        </p:txBody>
      </p:sp>
      <p:sp>
        <p:nvSpPr>
          <p:cNvPr id="23" name="Rectangle 22">
            <a:extLst>
              <a:ext uri="{FF2B5EF4-FFF2-40B4-BE49-F238E27FC236}">
                <a16:creationId xmlns:a16="http://schemas.microsoft.com/office/drawing/2014/main" id="{EC05AE5F-4E15-854B-5FAB-89F2B2C6E53E}"/>
              </a:ext>
            </a:extLst>
          </p:cNvPr>
          <p:cNvSpPr/>
          <p:nvPr/>
        </p:nvSpPr>
        <p:spPr>
          <a:xfrm>
            <a:off x="1842868" y="1005839"/>
            <a:ext cx="808892" cy="7315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Beat eggs</a:t>
            </a:r>
            <a:endParaRPr lang="en-SG" dirty="0">
              <a:latin typeface="Montserrat SemiBold" pitchFamily="2" charset="0"/>
            </a:endParaRPr>
          </a:p>
        </p:txBody>
      </p:sp>
      <p:sp>
        <p:nvSpPr>
          <p:cNvPr id="24" name="Rectangle 23">
            <a:extLst>
              <a:ext uri="{FF2B5EF4-FFF2-40B4-BE49-F238E27FC236}">
                <a16:creationId xmlns:a16="http://schemas.microsoft.com/office/drawing/2014/main" id="{4331380D-B64F-94E5-8EEA-E0D0B43DABE2}"/>
              </a:ext>
            </a:extLst>
          </p:cNvPr>
          <p:cNvSpPr/>
          <p:nvPr/>
        </p:nvSpPr>
        <p:spPr>
          <a:xfrm>
            <a:off x="3376245" y="1798905"/>
            <a:ext cx="1871003" cy="604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Mix flour/sugar and eggs</a:t>
            </a:r>
            <a:endParaRPr lang="en-SG" dirty="0">
              <a:latin typeface="Montserrat SemiBold" pitchFamily="2" charset="0"/>
            </a:endParaRPr>
          </a:p>
        </p:txBody>
      </p:sp>
      <p:sp>
        <p:nvSpPr>
          <p:cNvPr id="25" name="Rectangle 24">
            <a:extLst>
              <a:ext uri="{FF2B5EF4-FFF2-40B4-BE49-F238E27FC236}">
                <a16:creationId xmlns:a16="http://schemas.microsoft.com/office/drawing/2014/main" id="{B22D1769-B800-699F-DF52-073987DD8900}"/>
              </a:ext>
            </a:extLst>
          </p:cNvPr>
          <p:cNvSpPr/>
          <p:nvPr/>
        </p:nvSpPr>
        <p:spPr>
          <a:xfrm>
            <a:off x="5507502" y="995288"/>
            <a:ext cx="1350499" cy="604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Clean Kitchen</a:t>
            </a:r>
            <a:endParaRPr lang="en-SG" dirty="0">
              <a:latin typeface="Montserrat SemiBold" pitchFamily="2" charset="0"/>
            </a:endParaRPr>
          </a:p>
        </p:txBody>
      </p:sp>
      <p:sp>
        <p:nvSpPr>
          <p:cNvPr id="26" name="Rectangle 25">
            <a:extLst>
              <a:ext uri="{FF2B5EF4-FFF2-40B4-BE49-F238E27FC236}">
                <a16:creationId xmlns:a16="http://schemas.microsoft.com/office/drawing/2014/main" id="{4FC2F819-20C4-2FFC-6F0F-BC01DAB79BC9}"/>
              </a:ext>
            </a:extLst>
          </p:cNvPr>
          <p:cNvSpPr/>
          <p:nvPr/>
        </p:nvSpPr>
        <p:spPr>
          <a:xfrm>
            <a:off x="5715000" y="2729132"/>
            <a:ext cx="1434904" cy="604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Cookies in oven</a:t>
            </a:r>
            <a:endParaRPr lang="en-SG" dirty="0">
              <a:latin typeface="Montserrat SemiBold" pitchFamily="2" charset="0"/>
            </a:endParaRPr>
          </a:p>
        </p:txBody>
      </p:sp>
      <p:sp>
        <p:nvSpPr>
          <p:cNvPr id="27" name="Rectangle 26">
            <a:extLst>
              <a:ext uri="{FF2B5EF4-FFF2-40B4-BE49-F238E27FC236}">
                <a16:creationId xmlns:a16="http://schemas.microsoft.com/office/drawing/2014/main" id="{018046F6-9BCE-76AA-C64A-B77C6DE016A8}"/>
              </a:ext>
            </a:extLst>
          </p:cNvPr>
          <p:cNvSpPr/>
          <p:nvPr/>
        </p:nvSpPr>
        <p:spPr>
          <a:xfrm>
            <a:off x="3973849" y="2651759"/>
            <a:ext cx="1343465" cy="604911"/>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Turn on oven</a:t>
            </a:r>
            <a:endParaRPr lang="en-SG" dirty="0">
              <a:latin typeface="Montserrat SemiBold" pitchFamily="2" charset="0"/>
            </a:endParaRPr>
          </a:p>
        </p:txBody>
      </p:sp>
      <p:sp>
        <p:nvSpPr>
          <p:cNvPr id="28" name="Rectangle 27">
            <a:extLst>
              <a:ext uri="{FF2B5EF4-FFF2-40B4-BE49-F238E27FC236}">
                <a16:creationId xmlns:a16="http://schemas.microsoft.com/office/drawing/2014/main" id="{86F155F7-5F67-9DC6-9015-572149D6C896}"/>
              </a:ext>
            </a:extLst>
          </p:cNvPr>
          <p:cNvSpPr/>
          <p:nvPr/>
        </p:nvSpPr>
        <p:spPr>
          <a:xfrm>
            <a:off x="1764946" y="2226212"/>
            <a:ext cx="808892" cy="604911"/>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Shop</a:t>
            </a:r>
            <a:endParaRPr lang="en-SG" dirty="0">
              <a:latin typeface="Montserrat SemiBold" pitchFamily="2" charset="0"/>
            </a:endParaRPr>
          </a:p>
        </p:txBody>
      </p:sp>
      <p:sp>
        <p:nvSpPr>
          <p:cNvPr id="29" name="Rectangle 28">
            <a:extLst>
              <a:ext uri="{FF2B5EF4-FFF2-40B4-BE49-F238E27FC236}">
                <a16:creationId xmlns:a16="http://schemas.microsoft.com/office/drawing/2014/main" id="{A6CA2787-D67A-AF88-383F-906C32A84254}"/>
              </a:ext>
            </a:extLst>
          </p:cNvPr>
          <p:cNvSpPr/>
          <p:nvPr/>
        </p:nvSpPr>
        <p:spPr>
          <a:xfrm>
            <a:off x="2053333" y="3298873"/>
            <a:ext cx="1336980" cy="7315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Measure flour/sugar</a:t>
            </a:r>
            <a:endParaRPr lang="en-SG" dirty="0">
              <a:latin typeface="Montserrat SemiBold" pitchFamily="2" charset="0"/>
            </a:endParaRPr>
          </a:p>
        </p:txBody>
      </p:sp>
      <p:sp>
        <p:nvSpPr>
          <p:cNvPr id="30" name="Rectangle 29">
            <a:extLst>
              <a:ext uri="{FF2B5EF4-FFF2-40B4-BE49-F238E27FC236}">
                <a16:creationId xmlns:a16="http://schemas.microsoft.com/office/drawing/2014/main" id="{93C59564-EDC8-3284-8272-1343D5C3A719}"/>
              </a:ext>
            </a:extLst>
          </p:cNvPr>
          <p:cNvSpPr/>
          <p:nvPr/>
        </p:nvSpPr>
        <p:spPr>
          <a:xfrm>
            <a:off x="3784208" y="3629464"/>
            <a:ext cx="1055078" cy="604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Set timer</a:t>
            </a:r>
            <a:endParaRPr lang="en-SG" dirty="0">
              <a:latin typeface="Montserrat SemiBold" pitchFamily="2" charset="0"/>
            </a:endParaRPr>
          </a:p>
        </p:txBody>
      </p:sp>
      <p:sp>
        <p:nvSpPr>
          <p:cNvPr id="31" name="Rectangle 30">
            <a:extLst>
              <a:ext uri="{FF2B5EF4-FFF2-40B4-BE49-F238E27FC236}">
                <a16:creationId xmlns:a16="http://schemas.microsoft.com/office/drawing/2014/main" id="{906D804F-0B8A-ECE9-37BA-32E9F5CFCBF4}"/>
              </a:ext>
            </a:extLst>
          </p:cNvPr>
          <p:cNvSpPr/>
          <p:nvPr/>
        </p:nvSpPr>
        <p:spPr>
          <a:xfrm>
            <a:off x="6035589" y="3791243"/>
            <a:ext cx="1055078" cy="7315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Take out cookies</a:t>
            </a:r>
            <a:endParaRPr lang="en-SG" dirty="0">
              <a:latin typeface="Montserrat SemiBold" pitchFamily="2" charset="0"/>
            </a:endParaRPr>
          </a:p>
        </p:txBody>
      </p:sp>
      <p:cxnSp>
        <p:nvCxnSpPr>
          <p:cNvPr id="33" name="Straight Arrow Connector 32">
            <a:extLst>
              <a:ext uri="{FF2B5EF4-FFF2-40B4-BE49-F238E27FC236}">
                <a16:creationId xmlns:a16="http://schemas.microsoft.com/office/drawing/2014/main" id="{B51AE732-D71C-AB9E-0A2F-9B1C871E31CE}"/>
              </a:ext>
            </a:extLst>
          </p:cNvPr>
          <p:cNvCxnSpPr>
            <a:cxnSpLocks/>
            <a:stCxn id="23" idx="3"/>
            <a:endCxn id="25" idx="1"/>
          </p:cNvCxnSpPr>
          <p:nvPr/>
        </p:nvCxnSpPr>
        <p:spPr>
          <a:xfrm flipV="1">
            <a:off x="2651760" y="1297744"/>
            <a:ext cx="2855742" cy="73855"/>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33695D8-F2CD-5899-638D-AEA94C0C5843}"/>
              </a:ext>
            </a:extLst>
          </p:cNvPr>
          <p:cNvCxnSpPr>
            <a:cxnSpLocks/>
            <a:stCxn id="23" idx="3"/>
            <a:endCxn id="24" idx="1"/>
          </p:cNvCxnSpPr>
          <p:nvPr/>
        </p:nvCxnSpPr>
        <p:spPr>
          <a:xfrm>
            <a:off x="2651760" y="1371599"/>
            <a:ext cx="724485" cy="729762"/>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A16F976-9B1B-188D-5B16-7D4C09D68ABF}"/>
              </a:ext>
            </a:extLst>
          </p:cNvPr>
          <p:cNvCxnSpPr>
            <a:cxnSpLocks/>
            <a:stCxn id="24" idx="3"/>
            <a:endCxn id="25" idx="2"/>
          </p:cNvCxnSpPr>
          <p:nvPr/>
        </p:nvCxnSpPr>
        <p:spPr>
          <a:xfrm flipV="1">
            <a:off x="5247248" y="1600199"/>
            <a:ext cx="935504" cy="501162"/>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078622D-DBDC-F03D-9B2A-A7FBE3586A47}"/>
              </a:ext>
            </a:extLst>
          </p:cNvPr>
          <p:cNvCxnSpPr>
            <a:cxnSpLocks/>
            <a:stCxn id="24" idx="3"/>
            <a:endCxn id="26" idx="0"/>
          </p:cNvCxnSpPr>
          <p:nvPr/>
        </p:nvCxnSpPr>
        <p:spPr>
          <a:xfrm>
            <a:off x="5247248" y="2101361"/>
            <a:ext cx="1185204" cy="627771"/>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05AF5C8-F114-B811-F8C3-7270323D6AF1}"/>
              </a:ext>
            </a:extLst>
          </p:cNvPr>
          <p:cNvCxnSpPr>
            <a:cxnSpLocks/>
            <a:stCxn id="29" idx="0"/>
            <a:endCxn id="24" idx="2"/>
          </p:cNvCxnSpPr>
          <p:nvPr/>
        </p:nvCxnSpPr>
        <p:spPr>
          <a:xfrm flipV="1">
            <a:off x="2721823" y="2403816"/>
            <a:ext cx="1589924" cy="895057"/>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A4BCC29-975A-8DD3-E21D-DDBB9BD8ABFB}"/>
              </a:ext>
            </a:extLst>
          </p:cNvPr>
          <p:cNvCxnSpPr>
            <a:cxnSpLocks/>
            <a:stCxn id="28" idx="0"/>
            <a:endCxn id="23" idx="2"/>
          </p:cNvCxnSpPr>
          <p:nvPr/>
        </p:nvCxnSpPr>
        <p:spPr>
          <a:xfrm flipV="1">
            <a:off x="2169392" y="1737359"/>
            <a:ext cx="77922" cy="488853"/>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9558C5C-883E-0470-7A6F-3375B6D95A78}"/>
              </a:ext>
            </a:extLst>
          </p:cNvPr>
          <p:cNvCxnSpPr>
            <a:cxnSpLocks/>
            <a:stCxn id="28" idx="2"/>
            <a:endCxn id="29" idx="0"/>
          </p:cNvCxnSpPr>
          <p:nvPr/>
        </p:nvCxnSpPr>
        <p:spPr>
          <a:xfrm>
            <a:off x="2169392" y="2831123"/>
            <a:ext cx="552431" cy="467750"/>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8139A78-FF51-4C1C-2D3B-2F625AAB1604}"/>
              </a:ext>
            </a:extLst>
          </p:cNvPr>
          <p:cNvCxnSpPr>
            <a:cxnSpLocks/>
            <a:stCxn id="27" idx="3"/>
            <a:endCxn id="26" idx="1"/>
          </p:cNvCxnSpPr>
          <p:nvPr/>
        </p:nvCxnSpPr>
        <p:spPr>
          <a:xfrm>
            <a:off x="5317314" y="2954215"/>
            <a:ext cx="397686" cy="77373"/>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A128507-B9F7-FBF2-A62F-F8A677E96836}"/>
              </a:ext>
            </a:extLst>
          </p:cNvPr>
          <p:cNvCxnSpPr>
            <a:cxnSpLocks/>
            <a:stCxn id="26" idx="2"/>
            <a:endCxn id="30" idx="0"/>
          </p:cNvCxnSpPr>
          <p:nvPr/>
        </p:nvCxnSpPr>
        <p:spPr>
          <a:xfrm flipH="1">
            <a:off x="4311747" y="3334043"/>
            <a:ext cx="2120705" cy="295421"/>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C86D142-4CDF-ED04-111F-382EA63A52E5}"/>
              </a:ext>
            </a:extLst>
          </p:cNvPr>
          <p:cNvCxnSpPr>
            <a:stCxn id="26" idx="2"/>
            <a:endCxn id="31" idx="0"/>
          </p:cNvCxnSpPr>
          <p:nvPr/>
        </p:nvCxnSpPr>
        <p:spPr>
          <a:xfrm>
            <a:off x="6432452" y="3334043"/>
            <a:ext cx="130676" cy="457200"/>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C81039C-D952-E00E-8A51-5C963B2C3118}"/>
              </a:ext>
            </a:extLst>
          </p:cNvPr>
          <p:cNvCxnSpPr>
            <a:cxnSpLocks/>
            <a:stCxn id="30" idx="3"/>
            <a:endCxn id="31" idx="1"/>
          </p:cNvCxnSpPr>
          <p:nvPr/>
        </p:nvCxnSpPr>
        <p:spPr>
          <a:xfrm>
            <a:off x="4839286" y="3931920"/>
            <a:ext cx="1196303" cy="225083"/>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63BA4D6-D678-75C3-5D0D-2D77C90B0FB7}"/>
              </a:ext>
            </a:extLst>
          </p:cNvPr>
          <p:cNvSpPr txBox="1"/>
          <p:nvPr/>
        </p:nvSpPr>
        <p:spPr>
          <a:xfrm>
            <a:off x="433110" y="331386"/>
            <a:ext cx="4814138" cy="369332"/>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Find all nodes with no incoming edges</a:t>
            </a:r>
            <a:endParaRPr lang="en-SG" sz="1800" dirty="0">
              <a:solidFill>
                <a:schemeClr val="bg1"/>
              </a:solidFill>
              <a:latin typeface="Montserrat SemiBold" pitchFamily="2" charset="0"/>
            </a:endParaRPr>
          </a:p>
        </p:txBody>
      </p:sp>
    </p:spTree>
    <p:extLst>
      <p:ext uri="{BB962C8B-B14F-4D97-AF65-F5344CB8AC3E}">
        <p14:creationId xmlns:p14="http://schemas.microsoft.com/office/powerpoint/2010/main" val="406293973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70</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33272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3. Longest Path</a:t>
            </a:r>
            <a:endParaRPr dirty="0"/>
          </a:p>
        </p:txBody>
      </p:sp>
      <p:sp>
        <p:nvSpPr>
          <p:cNvPr id="2" name="Google Shape;336;p36">
            <a:extLst>
              <a:ext uri="{FF2B5EF4-FFF2-40B4-BE49-F238E27FC236}">
                <a16:creationId xmlns:a16="http://schemas.microsoft.com/office/drawing/2014/main" id="{3419110E-61CD-63DD-1E2E-F9CFC5CA8922}"/>
              </a:ext>
            </a:extLst>
          </p:cNvPr>
          <p:cNvSpPr txBox="1">
            <a:spLocks/>
          </p:cNvSpPr>
          <p:nvPr/>
        </p:nvSpPr>
        <p:spPr>
          <a:xfrm>
            <a:off x="714000" y="1274845"/>
            <a:ext cx="78966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latin typeface="Montserrat SemiBold" panose="00000700000000000000" pitchFamily="2" charset="0"/>
              </a:rPr>
              <a:t>Given a DAG, compute the </a:t>
            </a:r>
            <a:r>
              <a:rPr lang="en-US" sz="1600" b="1" dirty="0">
                <a:latin typeface="Montserrat SemiBold" panose="00000700000000000000" pitchFamily="2" charset="0"/>
              </a:rPr>
              <a:t>longest possible </a:t>
            </a:r>
            <a:r>
              <a:rPr lang="en-US" sz="1600" dirty="0">
                <a:latin typeface="Montserrat SemiBold" panose="00000700000000000000" pitchFamily="2" charset="0"/>
              </a:rPr>
              <a:t>path that you can take.</a:t>
            </a:r>
          </a:p>
        </p:txBody>
      </p:sp>
      <p:sp>
        <p:nvSpPr>
          <p:cNvPr id="9" name="Google Shape;336;p36">
            <a:extLst>
              <a:ext uri="{FF2B5EF4-FFF2-40B4-BE49-F238E27FC236}">
                <a16:creationId xmlns:a16="http://schemas.microsoft.com/office/drawing/2014/main" id="{E25F8C67-FA4C-45D3-A608-6BE83B524197}"/>
              </a:ext>
            </a:extLst>
          </p:cNvPr>
          <p:cNvSpPr txBox="1">
            <a:spLocks/>
          </p:cNvSpPr>
          <p:nvPr/>
        </p:nvSpPr>
        <p:spPr>
          <a:xfrm>
            <a:off x="714000" y="2969034"/>
            <a:ext cx="78966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1800" dirty="0">
              <a:latin typeface="Montserrat SemiBold" panose="00000700000000000000" pitchFamily="2" charset="0"/>
            </a:endParaRPr>
          </a:p>
        </p:txBody>
      </p:sp>
      <p:sp>
        <p:nvSpPr>
          <p:cNvPr id="3" name="Google Shape;336;p36">
            <a:extLst>
              <a:ext uri="{FF2B5EF4-FFF2-40B4-BE49-F238E27FC236}">
                <a16:creationId xmlns:a16="http://schemas.microsoft.com/office/drawing/2014/main" id="{8A395537-1003-0952-406E-0EEC9E844F1F}"/>
              </a:ext>
            </a:extLst>
          </p:cNvPr>
          <p:cNvSpPr txBox="1">
            <a:spLocks/>
          </p:cNvSpPr>
          <p:nvPr/>
        </p:nvSpPr>
        <p:spPr>
          <a:xfrm>
            <a:off x="714000" y="1901390"/>
            <a:ext cx="78966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latin typeface="Montserrat SemiBold" panose="00000700000000000000" pitchFamily="2" charset="0"/>
              </a:rPr>
              <a:t>3a) For a node u, let N(u) be the set of nodes that node u has edges to (</a:t>
            </a:r>
            <a:r>
              <a:rPr lang="en-US" sz="1600" dirty="0" err="1">
                <a:latin typeface="Montserrat SemiBold" panose="00000700000000000000" pitchFamily="2" charset="0"/>
              </a:rPr>
              <a:t>i.e</a:t>
            </a:r>
            <a:r>
              <a:rPr lang="en-US" sz="1600" dirty="0">
                <a:latin typeface="Montserrat SemiBold" panose="00000700000000000000" pitchFamily="2" charset="0"/>
              </a:rPr>
              <a:t> set of </a:t>
            </a:r>
            <a:r>
              <a:rPr lang="en-US" sz="1600" dirty="0" err="1">
                <a:latin typeface="Montserrat SemiBold" panose="00000700000000000000" pitchFamily="2" charset="0"/>
              </a:rPr>
              <a:t>neighbours</a:t>
            </a:r>
            <a:r>
              <a:rPr lang="en-US" sz="1600" dirty="0">
                <a:latin typeface="Montserrat SemiBold" panose="00000700000000000000" pitchFamily="2" charset="0"/>
              </a:rPr>
              <a:t>) How do we find the longest path in the graph that starts at node u? Write this as a recurrence. In particular, </a:t>
            </a:r>
            <a:r>
              <a:rPr lang="en-US" sz="1600" dirty="0" err="1">
                <a:latin typeface="Montserrat SemiBold" panose="00000700000000000000" pitchFamily="2" charset="0"/>
              </a:rPr>
              <a:t>lp</a:t>
            </a:r>
            <a:r>
              <a:rPr lang="en-US" sz="1600" dirty="0">
                <a:latin typeface="Montserrat SemiBold" panose="00000700000000000000" pitchFamily="2" charset="0"/>
              </a:rPr>
              <a:t>(u) should be written in terms of </a:t>
            </a:r>
            <a:r>
              <a:rPr lang="en-US" sz="1600" dirty="0" err="1">
                <a:latin typeface="Montserrat SemiBold" panose="00000700000000000000" pitchFamily="2" charset="0"/>
              </a:rPr>
              <a:t>lp</a:t>
            </a:r>
            <a:r>
              <a:rPr lang="en-US" sz="1600" dirty="0">
                <a:latin typeface="Montserrat SemiBold" panose="00000700000000000000" pitchFamily="2" charset="0"/>
              </a:rPr>
              <a:t>(v) for all v in N(u).</a:t>
            </a:r>
          </a:p>
        </p:txBody>
      </p:sp>
    </p:spTree>
    <p:extLst>
      <p:ext uri="{BB962C8B-B14F-4D97-AF65-F5344CB8AC3E}">
        <p14:creationId xmlns:p14="http://schemas.microsoft.com/office/powerpoint/2010/main" val="53963596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71</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33272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3. Longest Path</a:t>
            </a:r>
            <a:endParaRPr dirty="0"/>
          </a:p>
        </p:txBody>
      </p:sp>
      <p:sp>
        <p:nvSpPr>
          <p:cNvPr id="2" name="Google Shape;336;p36">
            <a:extLst>
              <a:ext uri="{FF2B5EF4-FFF2-40B4-BE49-F238E27FC236}">
                <a16:creationId xmlns:a16="http://schemas.microsoft.com/office/drawing/2014/main" id="{3419110E-61CD-63DD-1E2E-F9CFC5CA8922}"/>
              </a:ext>
            </a:extLst>
          </p:cNvPr>
          <p:cNvSpPr txBox="1">
            <a:spLocks/>
          </p:cNvSpPr>
          <p:nvPr/>
        </p:nvSpPr>
        <p:spPr>
          <a:xfrm>
            <a:off x="714000" y="1274845"/>
            <a:ext cx="78966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latin typeface="Montserrat SemiBold" panose="00000700000000000000" pitchFamily="2" charset="0"/>
              </a:rPr>
              <a:t>Given a DAG, compute the </a:t>
            </a:r>
            <a:r>
              <a:rPr lang="en-US" sz="1600" b="1" dirty="0">
                <a:latin typeface="Montserrat SemiBold" panose="00000700000000000000" pitchFamily="2" charset="0"/>
              </a:rPr>
              <a:t>longest possible </a:t>
            </a:r>
            <a:r>
              <a:rPr lang="en-US" sz="1600" dirty="0">
                <a:latin typeface="Montserrat SemiBold" panose="00000700000000000000" pitchFamily="2" charset="0"/>
              </a:rPr>
              <a:t>path that you can take.</a:t>
            </a:r>
          </a:p>
        </p:txBody>
      </p:sp>
      <p:sp>
        <p:nvSpPr>
          <p:cNvPr id="9" name="Google Shape;336;p36">
            <a:extLst>
              <a:ext uri="{FF2B5EF4-FFF2-40B4-BE49-F238E27FC236}">
                <a16:creationId xmlns:a16="http://schemas.microsoft.com/office/drawing/2014/main" id="{E25F8C67-FA4C-45D3-A608-6BE83B524197}"/>
              </a:ext>
            </a:extLst>
          </p:cNvPr>
          <p:cNvSpPr txBox="1">
            <a:spLocks/>
          </p:cNvSpPr>
          <p:nvPr/>
        </p:nvSpPr>
        <p:spPr>
          <a:xfrm>
            <a:off x="714000" y="2969034"/>
            <a:ext cx="78966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1800" dirty="0">
              <a:latin typeface="Montserrat SemiBold" panose="00000700000000000000" pitchFamily="2" charset="0"/>
            </a:endParaRPr>
          </a:p>
        </p:txBody>
      </p:sp>
      <p:sp>
        <p:nvSpPr>
          <p:cNvPr id="3" name="Google Shape;336;p36">
            <a:extLst>
              <a:ext uri="{FF2B5EF4-FFF2-40B4-BE49-F238E27FC236}">
                <a16:creationId xmlns:a16="http://schemas.microsoft.com/office/drawing/2014/main" id="{8A395537-1003-0952-406E-0EEC9E844F1F}"/>
              </a:ext>
            </a:extLst>
          </p:cNvPr>
          <p:cNvSpPr txBox="1">
            <a:spLocks/>
          </p:cNvSpPr>
          <p:nvPr/>
        </p:nvSpPr>
        <p:spPr>
          <a:xfrm>
            <a:off x="714000" y="1901390"/>
            <a:ext cx="78966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latin typeface="Montserrat SemiBold" panose="00000700000000000000" pitchFamily="2" charset="0"/>
              </a:rPr>
              <a:t>3a) For a node u, let N(u) be the set of nodes that node u has edges to (</a:t>
            </a:r>
            <a:r>
              <a:rPr lang="en-US" sz="1600" dirty="0" err="1">
                <a:latin typeface="Montserrat SemiBold" panose="00000700000000000000" pitchFamily="2" charset="0"/>
              </a:rPr>
              <a:t>i.e</a:t>
            </a:r>
            <a:r>
              <a:rPr lang="en-US" sz="1600" dirty="0">
                <a:latin typeface="Montserrat SemiBold" panose="00000700000000000000" pitchFamily="2" charset="0"/>
              </a:rPr>
              <a:t> set of </a:t>
            </a:r>
            <a:r>
              <a:rPr lang="en-US" sz="1600" dirty="0" err="1">
                <a:latin typeface="Montserrat SemiBold" panose="00000700000000000000" pitchFamily="2" charset="0"/>
              </a:rPr>
              <a:t>neighbours</a:t>
            </a:r>
            <a:r>
              <a:rPr lang="en-US" sz="1600" dirty="0">
                <a:latin typeface="Montserrat SemiBold" panose="00000700000000000000" pitchFamily="2" charset="0"/>
              </a:rPr>
              <a:t>) How do we find the longest path in the graph that starts at node u? Write this as a recurrence. In particular, </a:t>
            </a:r>
            <a:r>
              <a:rPr lang="en-US" sz="1600" dirty="0" err="1">
                <a:latin typeface="Montserrat SemiBold" panose="00000700000000000000" pitchFamily="2" charset="0"/>
              </a:rPr>
              <a:t>lp</a:t>
            </a:r>
            <a:r>
              <a:rPr lang="en-US" sz="1600" dirty="0">
                <a:latin typeface="Montserrat SemiBold" panose="00000700000000000000" pitchFamily="2" charset="0"/>
              </a:rPr>
              <a:t>(u) should be written in terms of </a:t>
            </a:r>
            <a:r>
              <a:rPr lang="en-US" sz="1600" dirty="0" err="1">
                <a:latin typeface="Montserrat SemiBold" panose="00000700000000000000" pitchFamily="2" charset="0"/>
              </a:rPr>
              <a:t>lp</a:t>
            </a:r>
            <a:r>
              <a:rPr lang="en-US" sz="1600" dirty="0">
                <a:latin typeface="Montserrat SemiBold" panose="00000700000000000000" pitchFamily="2" charset="0"/>
              </a:rPr>
              <a:t>(v) for all v in N(u).</a:t>
            </a:r>
          </a:p>
        </p:txBody>
      </p:sp>
      <p:sp>
        <p:nvSpPr>
          <p:cNvPr id="4" name="TextBox 3">
            <a:extLst>
              <a:ext uri="{FF2B5EF4-FFF2-40B4-BE49-F238E27FC236}">
                <a16:creationId xmlns:a16="http://schemas.microsoft.com/office/drawing/2014/main" id="{8160AE26-0486-FC2C-D6DF-73FA6D6FBE1A}"/>
              </a:ext>
            </a:extLst>
          </p:cNvPr>
          <p:cNvSpPr txBox="1"/>
          <p:nvPr/>
        </p:nvSpPr>
        <p:spPr>
          <a:xfrm>
            <a:off x="714000" y="3893343"/>
            <a:ext cx="6494520" cy="338554"/>
          </a:xfrm>
          <a:prstGeom prst="rect">
            <a:avLst/>
          </a:prstGeom>
          <a:solidFill>
            <a:srgbClr val="0070C0"/>
          </a:solidFill>
        </p:spPr>
        <p:txBody>
          <a:bodyPr wrap="square" rtlCol="0" anchor="t">
            <a:spAutoFit/>
          </a:bodyPr>
          <a:lstStyle/>
          <a:p>
            <a:r>
              <a:rPr lang="en-SG" sz="1600" dirty="0">
                <a:solidFill>
                  <a:schemeClr val="bg1"/>
                </a:solidFill>
                <a:latin typeface="Montserrat SemiBold" panose="00000700000000000000" pitchFamily="2" charset="0"/>
              </a:rPr>
              <a:t>Solution: </a:t>
            </a:r>
            <a:r>
              <a:rPr lang="en-SG" sz="1600" dirty="0" err="1">
                <a:solidFill>
                  <a:schemeClr val="bg1"/>
                </a:solidFill>
                <a:latin typeface="Montserrat SemiBold" panose="00000700000000000000" pitchFamily="2" charset="0"/>
              </a:rPr>
              <a:t>lp</a:t>
            </a:r>
            <a:r>
              <a:rPr lang="en-SG" sz="1600" dirty="0">
                <a:solidFill>
                  <a:schemeClr val="bg1"/>
                </a:solidFill>
                <a:latin typeface="Montserrat SemiBold" panose="00000700000000000000" pitchFamily="2" charset="0"/>
              </a:rPr>
              <a:t>(u) = max(</a:t>
            </a:r>
            <a:r>
              <a:rPr lang="en-SG" sz="1600" dirty="0" err="1">
                <a:solidFill>
                  <a:schemeClr val="bg1"/>
                </a:solidFill>
                <a:latin typeface="Montserrat SemiBold" panose="00000700000000000000" pitchFamily="2" charset="0"/>
              </a:rPr>
              <a:t>lp</a:t>
            </a:r>
            <a:r>
              <a:rPr lang="en-SG" sz="1600" dirty="0">
                <a:solidFill>
                  <a:schemeClr val="bg1"/>
                </a:solidFill>
                <a:latin typeface="Montserrat SemiBold" panose="00000700000000000000" pitchFamily="2" charset="0"/>
              </a:rPr>
              <a:t>(v)) for all v in u + 1 (edge from u to v)</a:t>
            </a:r>
          </a:p>
        </p:txBody>
      </p:sp>
    </p:spTree>
    <p:extLst>
      <p:ext uri="{BB962C8B-B14F-4D97-AF65-F5344CB8AC3E}">
        <p14:creationId xmlns:p14="http://schemas.microsoft.com/office/powerpoint/2010/main" val="32332478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72</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33272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3. Longest Path</a:t>
            </a:r>
            <a:endParaRPr dirty="0"/>
          </a:p>
        </p:txBody>
      </p:sp>
      <p:sp>
        <p:nvSpPr>
          <p:cNvPr id="2" name="Google Shape;336;p36">
            <a:extLst>
              <a:ext uri="{FF2B5EF4-FFF2-40B4-BE49-F238E27FC236}">
                <a16:creationId xmlns:a16="http://schemas.microsoft.com/office/drawing/2014/main" id="{3419110E-61CD-63DD-1E2E-F9CFC5CA8922}"/>
              </a:ext>
            </a:extLst>
          </p:cNvPr>
          <p:cNvSpPr txBox="1">
            <a:spLocks/>
          </p:cNvSpPr>
          <p:nvPr/>
        </p:nvSpPr>
        <p:spPr>
          <a:xfrm>
            <a:off x="714000" y="1274845"/>
            <a:ext cx="78966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latin typeface="Montserrat SemiBold" panose="00000700000000000000" pitchFamily="2" charset="0"/>
              </a:rPr>
              <a:t>Given a DAG, compute the </a:t>
            </a:r>
            <a:r>
              <a:rPr lang="en-US" sz="1600" b="1" dirty="0">
                <a:latin typeface="Montserrat SemiBold" panose="00000700000000000000" pitchFamily="2" charset="0"/>
              </a:rPr>
              <a:t>longest possible </a:t>
            </a:r>
            <a:r>
              <a:rPr lang="en-US" sz="1600" dirty="0">
                <a:latin typeface="Montserrat SemiBold" panose="00000700000000000000" pitchFamily="2" charset="0"/>
              </a:rPr>
              <a:t>path that you can take.</a:t>
            </a:r>
          </a:p>
        </p:txBody>
      </p:sp>
      <p:sp>
        <p:nvSpPr>
          <p:cNvPr id="9" name="Google Shape;336;p36">
            <a:extLst>
              <a:ext uri="{FF2B5EF4-FFF2-40B4-BE49-F238E27FC236}">
                <a16:creationId xmlns:a16="http://schemas.microsoft.com/office/drawing/2014/main" id="{E25F8C67-FA4C-45D3-A608-6BE83B524197}"/>
              </a:ext>
            </a:extLst>
          </p:cNvPr>
          <p:cNvSpPr txBox="1">
            <a:spLocks/>
          </p:cNvSpPr>
          <p:nvPr/>
        </p:nvSpPr>
        <p:spPr>
          <a:xfrm>
            <a:off x="714000" y="2969034"/>
            <a:ext cx="78966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1800" dirty="0">
              <a:latin typeface="Montserrat SemiBold" panose="00000700000000000000" pitchFamily="2" charset="0"/>
            </a:endParaRPr>
          </a:p>
        </p:txBody>
      </p:sp>
      <p:sp>
        <p:nvSpPr>
          <p:cNvPr id="3" name="Google Shape;336;p36">
            <a:extLst>
              <a:ext uri="{FF2B5EF4-FFF2-40B4-BE49-F238E27FC236}">
                <a16:creationId xmlns:a16="http://schemas.microsoft.com/office/drawing/2014/main" id="{8A395537-1003-0952-406E-0EEC9E844F1F}"/>
              </a:ext>
            </a:extLst>
          </p:cNvPr>
          <p:cNvSpPr txBox="1">
            <a:spLocks/>
          </p:cNvSpPr>
          <p:nvPr/>
        </p:nvSpPr>
        <p:spPr>
          <a:xfrm>
            <a:off x="714000" y="1901390"/>
            <a:ext cx="78966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latin typeface="Montserrat SemiBold" panose="00000700000000000000" pitchFamily="2" charset="0"/>
              </a:rPr>
              <a:t>3b) For a given node u, how long does it take to compute </a:t>
            </a:r>
            <a:r>
              <a:rPr lang="en-US" sz="1600" dirty="0" err="1">
                <a:latin typeface="Montserrat SemiBold" panose="00000700000000000000" pitchFamily="2" charset="0"/>
              </a:rPr>
              <a:t>lp</a:t>
            </a:r>
            <a:r>
              <a:rPr lang="en-US" sz="1600" dirty="0">
                <a:latin typeface="Montserrat SemiBold" panose="00000700000000000000" pitchFamily="2" charset="0"/>
              </a:rPr>
              <a:t>(u)?</a:t>
            </a:r>
          </a:p>
        </p:txBody>
      </p:sp>
    </p:spTree>
    <p:extLst>
      <p:ext uri="{BB962C8B-B14F-4D97-AF65-F5344CB8AC3E}">
        <p14:creationId xmlns:p14="http://schemas.microsoft.com/office/powerpoint/2010/main" val="344381564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73</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33272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3. Longest Path</a:t>
            </a:r>
            <a:endParaRPr dirty="0"/>
          </a:p>
        </p:txBody>
      </p:sp>
      <p:sp>
        <p:nvSpPr>
          <p:cNvPr id="2" name="Google Shape;336;p36">
            <a:extLst>
              <a:ext uri="{FF2B5EF4-FFF2-40B4-BE49-F238E27FC236}">
                <a16:creationId xmlns:a16="http://schemas.microsoft.com/office/drawing/2014/main" id="{3419110E-61CD-63DD-1E2E-F9CFC5CA8922}"/>
              </a:ext>
            </a:extLst>
          </p:cNvPr>
          <p:cNvSpPr txBox="1">
            <a:spLocks/>
          </p:cNvSpPr>
          <p:nvPr/>
        </p:nvSpPr>
        <p:spPr>
          <a:xfrm>
            <a:off x="714000" y="1274845"/>
            <a:ext cx="78966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latin typeface="Montserrat SemiBold" panose="00000700000000000000" pitchFamily="2" charset="0"/>
              </a:rPr>
              <a:t>Given a DAG, compute the </a:t>
            </a:r>
            <a:r>
              <a:rPr lang="en-US" sz="1600" b="1" dirty="0">
                <a:latin typeface="Montserrat SemiBold" panose="00000700000000000000" pitchFamily="2" charset="0"/>
              </a:rPr>
              <a:t>longest possible </a:t>
            </a:r>
            <a:r>
              <a:rPr lang="en-US" sz="1600" dirty="0">
                <a:latin typeface="Montserrat SemiBold" panose="00000700000000000000" pitchFamily="2" charset="0"/>
              </a:rPr>
              <a:t>path that you can take.</a:t>
            </a:r>
          </a:p>
        </p:txBody>
      </p:sp>
      <p:sp>
        <p:nvSpPr>
          <p:cNvPr id="9" name="Google Shape;336;p36">
            <a:extLst>
              <a:ext uri="{FF2B5EF4-FFF2-40B4-BE49-F238E27FC236}">
                <a16:creationId xmlns:a16="http://schemas.microsoft.com/office/drawing/2014/main" id="{E25F8C67-FA4C-45D3-A608-6BE83B524197}"/>
              </a:ext>
            </a:extLst>
          </p:cNvPr>
          <p:cNvSpPr txBox="1">
            <a:spLocks/>
          </p:cNvSpPr>
          <p:nvPr/>
        </p:nvSpPr>
        <p:spPr>
          <a:xfrm>
            <a:off x="714000" y="2969034"/>
            <a:ext cx="78966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1800" dirty="0">
              <a:latin typeface="Montserrat SemiBold" panose="00000700000000000000" pitchFamily="2" charset="0"/>
            </a:endParaRPr>
          </a:p>
        </p:txBody>
      </p:sp>
      <p:sp>
        <p:nvSpPr>
          <p:cNvPr id="3" name="Google Shape;336;p36">
            <a:extLst>
              <a:ext uri="{FF2B5EF4-FFF2-40B4-BE49-F238E27FC236}">
                <a16:creationId xmlns:a16="http://schemas.microsoft.com/office/drawing/2014/main" id="{8A395537-1003-0952-406E-0EEC9E844F1F}"/>
              </a:ext>
            </a:extLst>
          </p:cNvPr>
          <p:cNvSpPr txBox="1">
            <a:spLocks/>
          </p:cNvSpPr>
          <p:nvPr/>
        </p:nvSpPr>
        <p:spPr>
          <a:xfrm>
            <a:off x="714000" y="1901390"/>
            <a:ext cx="78966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latin typeface="Montserrat SemiBold" panose="00000700000000000000" pitchFamily="2" charset="0"/>
              </a:rPr>
              <a:t>3b) For a given node u, how long does it take to compute </a:t>
            </a:r>
            <a:r>
              <a:rPr lang="en-US" sz="1600" dirty="0" err="1">
                <a:latin typeface="Montserrat SemiBold" panose="00000700000000000000" pitchFamily="2" charset="0"/>
              </a:rPr>
              <a:t>lp</a:t>
            </a:r>
            <a:r>
              <a:rPr lang="en-US" sz="1600" dirty="0">
                <a:latin typeface="Montserrat SemiBold" panose="00000700000000000000" pitchFamily="2" charset="0"/>
              </a:rPr>
              <a:t>(u)?</a:t>
            </a:r>
          </a:p>
        </p:txBody>
      </p:sp>
      <p:sp>
        <p:nvSpPr>
          <p:cNvPr id="5" name="TextBox 4">
            <a:extLst>
              <a:ext uri="{FF2B5EF4-FFF2-40B4-BE49-F238E27FC236}">
                <a16:creationId xmlns:a16="http://schemas.microsoft.com/office/drawing/2014/main" id="{B411DB91-9708-B530-4B1E-56AE1211AE6B}"/>
              </a:ext>
            </a:extLst>
          </p:cNvPr>
          <p:cNvSpPr txBox="1"/>
          <p:nvPr/>
        </p:nvSpPr>
        <p:spPr>
          <a:xfrm>
            <a:off x="889260" y="2416254"/>
            <a:ext cx="6037320" cy="1569660"/>
          </a:xfrm>
          <a:prstGeom prst="rect">
            <a:avLst/>
          </a:prstGeom>
          <a:solidFill>
            <a:srgbClr val="00B050"/>
          </a:solidFill>
        </p:spPr>
        <p:txBody>
          <a:bodyPr wrap="square" rtlCol="0" anchor="t">
            <a:spAutoFit/>
          </a:bodyPr>
          <a:lstStyle/>
          <a:p>
            <a:r>
              <a:rPr lang="en-SG" sz="1600" dirty="0">
                <a:solidFill>
                  <a:schemeClr val="bg1"/>
                </a:solidFill>
                <a:latin typeface="Montserrat SemiBold" panose="00000700000000000000" pitchFamily="2" charset="0"/>
              </a:rPr>
              <a:t>Solution: Starting at node u, we need to recursively compute </a:t>
            </a:r>
            <a:r>
              <a:rPr lang="en-SG" sz="1600" dirty="0" err="1">
                <a:solidFill>
                  <a:schemeClr val="bg1"/>
                </a:solidFill>
                <a:latin typeface="Montserrat SemiBold" panose="00000700000000000000" pitchFamily="2" charset="0"/>
              </a:rPr>
              <a:t>lp</a:t>
            </a:r>
            <a:r>
              <a:rPr lang="en-SG" sz="1600" dirty="0">
                <a:solidFill>
                  <a:schemeClr val="bg1"/>
                </a:solidFill>
                <a:latin typeface="Montserrat SemiBold" panose="00000700000000000000" pitchFamily="2" charset="0"/>
              </a:rPr>
              <a:t>(v) for all neighbours v of u</a:t>
            </a:r>
          </a:p>
          <a:p>
            <a:endParaRPr lang="en-SG" sz="1600" dirty="0">
              <a:solidFill>
                <a:schemeClr val="bg1"/>
              </a:solidFill>
              <a:latin typeface="Montserrat SemiBold" panose="00000700000000000000" pitchFamily="2" charset="0"/>
            </a:endParaRPr>
          </a:p>
          <a:p>
            <a:r>
              <a:rPr lang="en-SG" sz="1600" dirty="0">
                <a:solidFill>
                  <a:schemeClr val="bg1"/>
                </a:solidFill>
                <a:latin typeface="Montserrat SemiBold" panose="00000700000000000000" pitchFamily="2" charset="0"/>
              </a:rPr>
              <a:t>After we do so, as a post-traversal operation, take the maximum of computed values and add 1 to it = post-order DFS!</a:t>
            </a:r>
            <a:endParaRPr lang="en-US" sz="1600" dirty="0">
              <a:solidFill>
                <a:schemeClr val="bg1"/>
              </a:solidFill>
              <a:latin typeface="Montserrat SemiBold" panose="00000700000000000000" pitchFamily="2" charset="0"/>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A34812E7-98EC-25EB-5F2F-EB5F3AFB8357}"/>
                  </a:ext>
                </a:extLst>
              </p:cNvPr>
              <p:cNvSpPr txBox="1"/>
              <p:nvPr/>
            </p:nvSpPr>
            <p:spPr>
              <a:xfrm>
                <a:off x="889260" y="4156646"/>
                <a:ext cx="2151120" cy="338554"/>
              </a:xfrm>
              <a:prstGeom prst="rect">
                <a:avLst/>
              </a:prstGeom>
              <a:solidFill>
                <a:srgbClr val="0070C0"/>
              </a:solidFill>
            </p:spPr>
            <p:txBody>
              <a:bodyPr wrap="square" rtlCol="0" anchor="t">
                <a:spAutoFit/>
              </a:bodyPr>
              <a:lstStyle/>
              <a:p>
                <a:r>
                  <a:rPr lang="en-SG" sz="1600" dirty="0">
                    <a:solidFill>
                      <a:schemeClr val="bg1"/>
                    </a:solidFill>
                    <a:latin typeface="Montserrat SemiBold" panose="00000700000000000000" pitchFamily="2" charset="0"/>
                  </a:rPr>
                  <a:t>Runtime: </a:t>
                </a:r>
                <a14:m>
                  <m:oMath xmlns:m="http://schemas.openxmlformats.org/officeDocument/2006/math">
                    <m:r>
                      <a:rPr lang="en-SG" sz="1600" i="1" dirty="0">
                        <a:solidFill>
                          <a:schemeClr val="bg1"/>
                        </a:solidFill>
                        <a:latin typeface="Cambria Math" panose="02040503050406030204" pitchFamily="18" charset="0"/>
                      </a:rPr>
                      <m:t>𝑂</m:t>
                    </m:r>
                    <m:d>
                      <m:dPr>
                        <m:ctrlPr>
                          <a:rPr lang="en-SG" sz="1600" b="0" i="1" dirty="0" smtClean="0">
                            <a:solidFill>
                              <a:schemeClr val="bg1"/>
                            </a:solidFill>
                            <a:latin typeface="Cambria Math" panose="02040503050406030204" pitchFamily="18" charset="0"/>
                          </a:rPr>
                        </m:ctrlPr>
                      </m:dPr>
                      <m:e>
                        <m:r>
                          <a:rPr lang="en-US" sz="1600" b="0" i="1" dirty="0" smtClean="0">
                            <a:solidFill>
                              <a:schemeClr val="bg1"/>
                            </a:solidFill>
                            <a:latin typeface="Cambria Math" panose="02040503050406030204" pitchFamily="18" charset="0"/>
                          </a:rPr>
                          <m:t>𝑉</m:t>
                        </m:r>
                        <m:r>
                          <a:rPr lang="en-US" sz="1600" b="0" i="1" dirty="0" smtClean="0">
                            <a:solidFill>
                              <a:schemeClr val="bg1"/>
                            </a:solidFill>
                            <a:latin typeface="Cambria Math" panose="02040503050406030204" pitchFamily="18" charset="0"/>
                          </a:rPr>
                          <m:t>+</m:t>
                        </m:r>
                        <m:r>
                          <a:rPr lang="en-US" sz="1600" b="0" i="1" dirty="0" smtClean="0">
                            <a:solidFill>
                              <a:schemeClr val="bg1"/>
                            </a:solidFill>
                            <a:latin typeface="Cambria Math" panose="02040503050406030204" pitchFamily="18" charset="0"/>
                          </a:rPr>
                          <m:t>𝐸</m:t>
                        </m:r>
                      </m:e>
                    </m:d>
                  </m:oMath>
                </a14:m>
                <a:endParaRPr lang="en-SG" sz="1600" dirty="0">
                  <a:solidFill>
                    <a:schemeClr val="bg1"/>
                  </a:solidFill>
                  <a:latin typeface="Montserrat SemiBold" panose="00000700000000000000" pitchFamily="2" charset="0"/>
                </a:endParaRPr>
              </a:p>
            </p:txBody>
          </p:sp>
        </mc:Choice>
        <mc:Fallback>
          <p:sp>
            <p:nvSpPr>
              <p:cNvPr id="4" name="TextBox 3">
                <a:extLst>
                  <a:ext uri="{FF2B5EF4-FFF2-40B4-BE49-F238E27FC236}">
                    <a16:creationId xmlns:a16="http://schemas.microsoft.com/office/drawing/2014/main" id="{A34812E7-98EC-25EB-5F2F-EB5F3AFB8357}"/>
                  </a:ext>
                </a:extLst>
              </p:cNvPr>
              <p:cNvSpPr txBox="1">
                <a:spLocks noRot="1" noChangeAspect="1" noMove="1" noResize="1" noEditPoints="1" noAdjustHandles="1" noChangeArrowheads="1" noChangeShapeType="1" noTextEdit="1"/>
              </p:cNvSpPr>
              <p:nvPr/>
            </p:nvSpPr>
            <p:spPr>
              <a:xfrm>
                <a:off x="889260" y="4156646"/>
                <a:ext cx="2151120" cy="338554"/>
              </a:xfrm>
              <a:prstGeom prst="rect">
                <a:avLst/>
              </a:prstGeom>
              <a:blipFill>
                <a:blip r:embed="rId3"/>
                <a:stretch>
                  <a:fillRect l="-1765" t="-7407" b="-22222"/>
                </a:stretch>
              </a:blipFill>
            </p:spPr>
            <p:txBody>
              <a:bodyPr/>
              <a:lstStyle/>
              <a:p>
                <a:r>
                  <a:rPr lang="en-US">
                    <a:noFill/>
                  </a:rPr>
                  <a:t> </a:t>
                </a:r>
              </a:p>
            </p:txBody>
          </p:sp>
        </mc:Fallback>
      </mc:AlternateContent>
    </p:spTree>
    <p:extLst>
      <p:ext uri="{BB962C8B-B14F-4D97-AF65-F5344CB8AC3E}">
        <p14:creationId xmlns:p14="http://schemas.microsoft.com/office/powerpoint/2010/main" val="27979872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animBg="1"/>
      <p:bldP spid="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74</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33272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3. Longest Path</a:t>
            </a:r>
            <a:endParaRPr dirty="0"/>
          </a:p>
        </p:txBody>
      </p:sp>
      <p:sp>
        <p:nvSpPr>
          <p:cNvPr id="2" name="Google Shape;336;p36">
            <a:extLst>
              <a:ext uri="{FF2B5EF4-FFF2-40B4-BE49-F238E27FC236}">
                <a16:creationId xmlns:a16="http://schemas.microsoft.com/office/drawing/2014/main" id="{3419110E-61CD-63DD-1E2E-F9CFC5CA8922}"/>
              </a:ext>
            </a:extLst>
          </p:cNvPr>
          <p:cNvSpPr txBox="1">
            <a:spLocks/>
          </p:cNvSpPr>
          <p:nvPr/>
        </p:nvSpPr>
        <p:spPr>
          <a:xfrm>
            <a:off x="714000" y="1274845"/>
            <a:ext cx="78966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latin typeface="Montserrat SemiBold" panose="00000700000000000000" pitchFamily="2" charset="0"/>
              </a:rPr>
              <a:t>Given a DAG, compute the </a:t>
            </a:r>
            <a:r>
              <a:rPr lang="en-US" sz="1600" b="1" dirty="0">
                <a:latin typeface="Montserrat SemiBold" panose="00000700000000000000" pitchFamily="2" charset="0"/>
              </a:rPr>
              <a:t>longest possible </a:t>
            </a:r>
            <a:r>
              <a:rPr lang="en-US" sz="1600" dirty="0">
                <a:latin typeface="Montserrat SemiBold" panose="00000700000000000000" pitchFamily="2" charset="0"/>
              </a:rPr>
              <a:t>path that you can take.</a:t>
            </a:r>
          </a:p>
        </p:txBody>
      </p:sp>
      <p:sp>
        <p:nvSpPr>
          <p:cNvPr id="9" name="Google Shape;336;p36">
            <a:extLst>
              <a:ext uri="{FF2B5EF4-FFF2-40B4-BE49-F238E27FC236}">
                <a16:creationId xmlns:a16="http://schemas.microsoft.com/office/drawing/2014/main" id="{E25F8C67-FA4C-45D3-A608-6BE83B524197}"/>
              </a:ext>
            </a:extLst>
          </p:cNvPr>
          <p:cNvSpPr txBox="1">
            <a:spLocks/>
          </p:cNvSpPr>
          <p:nvPr/>
        </p:nvSpPr>
        <p:spPr>
          <a:xfrm>
            <a:off x="714000" y="2969034"/>
            <a:ext cx="78966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1800" dirty="0">
              <a:latin typeface="Montserrat SemiBold" panose="00000700000000000000" pitchFamily="2" charset="0"/>
            </a:endParaRPr>
          </a:p>
        </p:txBody>
      </p:sp>
      <p:sp>
        <p:nvSpPr>
          <p:cNvPr id="4" name="Google Shape;336;p36">
            <a:extLst>
              <a:ext uri="{FF2B5EF4-FFF2-40B4-BE49-F238E27FC236}">
                <a16:creationId xmlns:a16="http://schemas.microsoft.com/office/drawing/2014/main" id="{9A0AEAFC-14B8-6B20-4554-9B765570A79B}"/>
              </a:ext>
            </a:extLst>
          </p:cNvPr>
          <p:cNvSpPr txBox="1">
            <a:spLocks/>
          </p:cNvSpPr>
          <p:nvPr/>
        </p:nvSpPr>
        <p:spPr>
          <a:xfrm>
            <a:off x="714000" y="1738945"/>
            <a:ext cx="78966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latin typeface="Montserrat SemiBold" panose="00000700000000000000" pitchFamily="2" charset="0"/>
              </a:rPr>
              <a:t>3c) How can we compute the longest path in the graph (</a:t>
            </a:r>
            <a:r>
              <a:rPr lang="en-US" sz="1600" dirty="0" err="1">
                <a:latin typeface="Montserrat SemiBold" panose="00000700000000000000" pitchFamily="2" charset="0"/>
              </a:rPr>
              <a:t>i.e</a:t>
            </a:r>
            <a:r>
              <a:rPr lang="en-US" sz="1600" dirty="0">
                <a:latin typeface="Montserrat SemiBold" panose="00000700000000000000" pitchFamily="2" charset="0"/>
              </a:rPr>
              <a:t> across all the nodes in the graph, find max </a:t>
            </a:r>
            <a:r>
              <a:rPr lang="en-US" sz="1600" dirty="0" err="1">
                <a:latin typeface="Montserrat SemiBold" panose="00000700000000000000" pitchFamily="2" charset="0"/>
              </a:rPr>
              <a:t>lp</a:t>
            </a:r>
            <a:r>
              <a:rPr lang="en-US" sz="1600" dirty="0">
                <a:latin typeface="Montserrat SemiBold" panose="00000700000000000000" pitchFamily="2" charset="0"/>
              </a:rPr>
              <a:t>(u)) in O(V + E) time?</a:t>
            </a:r>
          </a:p>
        </p:txBody>
      </p:sp>
    </p:spTree>
    <p:extLst>
      <p:ext uri="{BB962C8B-B14F-4D97-AF65-F5344CB8AC3E}">
        <p14:creationId xmlns:p14="http://schemas.microsoft.com/office/powerpoint/2010/main" val="27388902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75</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33272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3. Longest Path</a:t>
            </a:r>
            <a:endParaRPr dirty="0"/>
          </a:p>
        </p:txBody>
      </p:sp>
      <p:sp>
        <p:nvSpPr>
          <p:cNvPr id="2" name="Google Shape;336;p36">
            <a:extLst>
              <a:ext uri="{FF2B5EF4-FFF2-40B4-BE49-F238E27FC236}">
                <a16:creationId xmlns:a16="http://schemas.microsoft.com/office/drawing/2014/main" id="{3419110E-61CD-63DD-1E2E-F9CFC5CA8922}"/>
              </a:ext>
            </a:extLst>
          </p:cNvPr>
          <p:cNvSpPr txBox="1">
            <a:spLocks/>
          </p:cNvSpPr>
          <p:nvPr/>
        </p:nvSpPr>
        <p:spPr>
          <a:xfrm>
            <a:off x="714000" y="1274845"/>
            <a:ext cx="78966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latin typeface="Montserrat SemiBold" panose="00000700000000000000" pitchFamily="2" charset="0"/>
              </a:rPr>
              <a:t>Given a DAG, compute the </a:t>
            </a:r>
            <a:r>
              <a:rPr lang="en-US" sz="1600" b="1" dirty="0">
                <a:latin typeface="Montserrat SemiBold" panose="00000700000000000000" pitchFamily="2" charset="0"/>
              </a:rPr>
              <a:t>longest possible </a:t>
            </a:r>
            <a:r>
              <a:rPr lang="en-US" sz="1600" dirty="0">
                <a:latin typeface="Montserrat SemiBold" panose="00000700000000000000" pitchFamily="2" charset="0"/>
              </a:rPr>
              <a:t>path that you can take.</a:t>
            </a:r>
          </a:p>
        </p:txBody>
      </p:sp>
      <p:sp>
        <p:nvSpPr>
          <p:cNvPr id="9" name="Google Shape;336;p36">
            <a:extLst>
              <a:ext uri="{FF2B5EF4-FFF2-40B4-BE49-F238E27FC236}">
                <a16:creationId xmlns:a16="http://schemas.microsoft.com/office/drawing/2014/main" id="{E25F8C67-FA4C-45D3-A608-6BE83B524197}"/>
              </a:ext>
            </a:extLst>
          </p:cNvPr>
          <p:cNvSpPr txBox="1">
            <a:spLocks/>
          </p:cNvSpPr>
          <p:nvPr/>
        </p:nvSpPr>
        <p:spPr>
          <a:xfrm>
            <a:off x="752100" y="2969034"/>
            <a:ext cx="78966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1800" dirty="0">
              <a:latin typeface="Montserrat SemiBold" panose="00000700000000000000" pitchFamily="2" charset="0"/>
            </a:endParaRPr>
          </a:p>
        </p:txBody>
      </p:sp>
      <p:sp>
        <p:nvSpPr>
          <p:cNvPr id="4" name="Google Shape;336;p36">
            <a:extLst>
              <a:ext uri="{FF2B5EF4-FFF2-40B4-BE49-F238E27FC236}">
                <a16:creationId xmlns:a16="http://schemas.microsoft.com/office/drawing/2014/main" id="{9A0AEAFC-14B8-6B20-4554-9B765570A79B}"/>
              </a:ext>
            </a:extLst>
          </p:cNvPr>
          <p:cNvSpPr txBox="1">
            <a:spLocks/>
          </p:cNvSpPr>
          <p:nvPr/>
        </p:nvSpPr>
        <p:spPr>
          <a:xfrm>
            <a:off x="714000" y="1738945"/>
            <a:ext cx="78966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latin typeface="Montserrat SemiBold" panose="00000700000000000000" pitchFamily="2" charset="0"/>
              </a:rPr>
              <a:t>3c) How can we compute the longest path in the graph (</a:t>
            </a:r>
            <a:r>
              <a:rPr lang="en-US" sz="1600" dirty="0" err="1">
                <a:latin typeface="Montserrat SemiBold" panose="00000700000000000000" pitchFamily="2" charset="0"/>
              </a:rPr>
              <a:t>i.e</a:t>
            </a:r>
            <a:r>
              <a:rPr lang="en-US" sz="1600" dirty="0">
                <a:latin typeface="Montserrat SemiBold" panose="00000700000000000000" pitchFamily="2" charset="0"/>
              </a:rPr>
              <a:t> across all the nodes in the graph, find max </a:t>
            </a:r>
            <a:r>
              <a:rPr lang="en-US" sz="1600" dirty="0" err="1">
                <a:latin typeface="Montserrat SemiBold" panose="00000700000000000000" pitchFamily="2" charset="0"/>
              </a:rPr>
              <a:t>lp</a:t>
            </a:r>
            <a:r>
              <a:rPr lang="en-US" sz="1600" dirty="0">
                <a:latin typeface="Montserrat SemiBold" panose="00000700000000000000" pitchFamily="2" charset="0"/>
              </a:rPr>
              <a:t>(u)) in O(V + E) time?</a:t>
            </a:r>
          </a:p>
          <a:p>
            <a:endParaRPr lang="en-US" sz="1600" dirty="0">
              <a:latin typeface="Montserrat SemiBold" panose="00000700000000000000" pitchFamily="2" charset="0"/>
            </a:endParaRPr>
          </a:p>
          <a:p>
            <a:r>
              <a:rPr lang="en-US" sz="1600" dirty="0">
                <a:latin typeface="Montserrat SemiBold" panose="00000700000000000000" pitchFamily="2" charset="0"/>
              </a:rPr>
              <a:t>Solution: </a:t>
            </a:r>
            <a:r>
              <a:rPr lang="en-US" sz="1600" dirty="0" err="1">
                <a:latin typeface="Montserrat SemiBold" panose="00000700000000000000" pitchFamily="2" charset="0"/>
              </a:rPr>
              <a:t>Toposort</a:t>
            </a:r>
            <a:r>
              <a:rPr lang="en-US" sz="1600" dirty="0">
                <a:latin typeface="Montserrat SemiBold" panose="00000700000000000000" pitchFamily="2" charset="0"/>
              </a:rPr>
              <a:t> the graph, and compute </a:t>
            </a:r>
            <a:r>
              <a:rPr lang="en-US" sz="1600" dirty="0" err="1">
                <a:latin typeface="Montserrat SemiBold" panose="00000700000000000000" pitchFamily="2" charset="0"/>
              </a:rPr>
              <a:t>lp</a:t>
            </a:r>
            <a:r>
              <a:rPr lang="en-US" sz="1600" dirty="0">
                <a:latin typeface="Montserrat SemiBold" panose="00000700000000000000" pitchFamily="2" charset="0"/>
              </a:rPr>
              <a:t>(u) in </a:t>
            </a:r>
            <a:r>
              <a:rPr lang="en-US" sz="1600" dirty="0">
                <a:solidFill>
                  <a:schemeClr val="accent5">
                    <a:lumMod val="75000"/>
                  </a:schemeClr>
                </a:solidFill>
                <a:latin typeface="Montserrat SemiBold" panose="00000700000000000000" pitchFamily="2" charset="0"/>
              </a:rPr>
              <a:t>reverse </a:t>
            </a:r>
            <a:r>
              <a:rPr lang="en-US" sz="1600" dirty="0" err="1">
                <a:solidFill>
                  <a:schemeClr val="accent5">
                    <a:lumMod val="75000"/>
                  </a:schemeClr>
                </a:solidFill>
                <a:latin typeface="Montserrat SemiBold" panose="00000700000000000000" pitchFamily="2" charset="0"/>
              </a:rPr>
              <a:t>toposort</a:t>
            </a:r>
            <a:r>
              <a:rPr lang="en-US" sz="1600" dirty="0">
                <a:solidFill>
                  <a:schemeClr val="accent5">
                    <a:lumMod val="75000"/>
                  </a:schemeClr>
                </a:solidFill>
                <a:latin typeface="Montserrat SemiBold" panose="00000700000000000000" pitchFamily="2" charset="0"/>
              </a:rPr>
              <a:t> order. </a:t>
            </a:r>
            <a:r>
              <a:rPr lang="en-US" sz="1600" dirty="0">
                <a:solidFill>
                  <a:schemeClr val="bg1"/>
                </a:solidFill>
                <a:latin typeface="Montserrat SemiBold" panose="00000700000000000000" pitchFamily="2" charset="0"/>
              </a:rPr>
              <a:t>For a given node u, after we compute </a:t>
            </a:r>
            <a:r>
              <a:rPr lang="en-US" sz="1600" dirty="0" err="1">
                <a:solidFill>
                  <a:schemeClr val="bg1"/>
                </a:solidFill>
                <a:latin typeface="Montserrat SemiBold" panose="00000700000000000000" pitchFamily="2" charset="0"/>
              </a:rPr>
              <a:t>lp</a:t>
            </a:r>
            <a:r>
              <a:rPr lang="en-US" sz="1600" dirty="0">
                <a:solidFill>
                  <a:schemeClr val="bg1"/>
                </a:solidFill>
                <a:latin typeface="Montserrat SemiBold" panose="00000700000000000000" pitchFamily="2" charset="0"/>
              </a:rPr>
              <a:t>(u), store it in a hash table so that we can retrieve the value later = </a:t>
            </a:r>
            <a:r>
              <a:rPr lang="en-US" sz="1600" dirty="0" err="1">
                <a:solidFill>
                  <a:schemeClr val="accent5">
                    <a:lumMod val="75000"/>
                  </a:schemeClr>
                </a:solidFill>
                <a:latin typeface="Montserrat SemiBold" panose="00000700000000000000" pitchFamily="2" charset="0"/>
              </a:rPr>
              <a:t>memoisation</a:t>
            </a:r>
            <a:r>
              <a:rPr lang="en-US" sz="1600" dirty="0">
                <a:solidFill>
                  <a:schemeClr val="accent5">
                    <a:lumMod val="75000"/>
                  </a:schemeClr>
                </a:solidFill>
                <a:latin typeface="Montserrat SemiBold" panose="00000700000000000000" pitchFamily="2" charset="0"/>
              </a:rPr>
              <a:t>! </a:t>
            </a:r>
          </a:p>
          <a:p>
            <a:endParaRPr lang="en-US" sz="1600" dirty="0">
              <a:solidFill>
                <a:schemeClr val="accent5">
                  <a:lumMod val="75000"/>
                </a:schemeClr>
              </a:solidFill>
              <a:latin typeface="Montserrat SemiBold" panose="00000700000000000000" pitchFamily="2" charset="0"/>
            </a:endParaRPr>
          </a:p>
          <a:p>
            <a:r>
              <a:rPr lang="en-US" sz="1600" dirty="0">
                <a:solidFill>
                  <a:schemeClr val="tx2"/>
                </a:solidFill>
                <a:latin typeface="Montserrat SemiBold" panose="00000700000000000000" pitchFamily="2" charset="0"/>
              </a:rPr>
              <a:t>This way, given a node u, when trying to calculate the maximum </a:t>
            </a:r>
            <a:r>
              <a:rPr lang="en-US" sz="1600" dirty="0" err="1">
                <a:solidFill>
                  <a:schemeClr val="tx2"/>
                </a:solidFill>
                <a:latin typeface="Montserrat SemiBold" panose="00000700000000000000" pitchFamily="2" charset="0"/>
              </a:rPr>
              <a:t>lp</a:t>
            </a:r>
            <a:r>
              <a:rPr lang="en-US" sz="1600" dirty="0">
                <a:solidFill>
                  <a:schemeClr val="tx2"/>
                </a:solidFill>
                <a:latin typeface="Montserrat SemiBold" panose="00000700000000000000" pitchFamily="2" charset="0"/>
              </a:rPr>
              <a:t>(v) of all its </a:t>
            </a:r>
            <a:r>
              <a:rPr lang="en-US" sz="1600" dirty="0" err="1">
                <a:solidFill>
                  <a:schemeClr val="tx2"/>
                </a:solidFill>
                <a:latin typeface="Montserrat SemiBold" panose="00000700000000000000" pitchFamily="2" charset="0"/>
              </a:rPr>
              <a:t>neighbours</a:t>
            </a:r>
            <a:r>
              <a:rPr lang="en-US" sz="1600" dirty="0">
                <a:solidFill>
                  <a:schemeClr val="tx2"/>
                </a:solidFill>
                <a:latin typeface="Montserrat SemiBold" panose="00000700000000000000" pitchFamily="2" charset="0"/>
              </a:rPr>
              <a:t>, the value can be easily retrieved (O(1)) and the runtime is just O(|N(u)|) = O(</a:t>
            </a:r>
            <a:r>
              <a:rPr lang="en-US" sz="1600" dirty="0" err="1">
                <a:solidFill>
                  <a:schemeClr val="tx2"/>
                </a:solidFill>
                <a:latin typeface="Montserrat SemiBold" panose="00000700000000000000" pitchFamily="2" charset="0"/>
              </a:rPr>
              <a:t>outdeg</a:t>
            </a:r>
            <a:r>
              <a:rPr lang="en-US" sz="1600" dirty="0">
                <a:solidFill>
                  <a:schemeClr val="tx2"/>
                </a:solidFill>
                <a:latin typeface="Montserrat SemiBold" panose="00000700000000000000" pitchFamily="2" charset="0"/>
              </a:rPr>
              <a:t>(u)) time</a:t>
            </a:r>
          </a:p>
        </p:txBody>
      </p:sp>
    </p:spTree>
    <p:extLst>
      <p:ext uri="{BB962C8B-B14F-4D97-AF65-F5344CB8AC3E}">
        <p14:creationId xmlns:p14="http://schemas.microsoft.com/office/powerpoint/2010/main" val="59544556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68;p35">
            <a:extLst>
              <a:ext uri="{FF2B5EF4-FFF2-40B4-BE49-F238E27FC236}">
                <a16:creationId xmlns:a16="http://schemas.microsoft.com/office/drawing/2014/main" id="{8E9DE6FE-4038-6383-3D7F-482A110E458A}"/>
              </a:ext>
            </a:extLst>
          </p:cNvPr>
          <p:cNvSpPr/>
          <p:nvPr/>
        </p:nvSpPr>
        <p:spPr>
          <a:xfrm>
            <a:off x="636773" y="724068"/>
            <a:ext cx="929238" cy="929238"/>
          </a:xfrm>
          <a:prstGeom prst="ellipse">
            <a:avLst/>
          </a:prstGeom>
          <a:solidFill>
            <a:schemeClr val="accent3">
              <a:alpha val="43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EBF1F1F2-95DA-E37B-8139-90A82E53C5F1}"/>
              </a:ext>
            </a:extLst>
          </p:cNvPr>
          <p:cNvSpPr>
            <a:spLocks noGrp="1"/>
          </p:cNvSpPr>
          <p:nvPr>
            <p:ph type="ctrTitle"/>
          </p:nvPr>
        </p:nvSpPr>
        <p:spPr>
          <a:xfrm>
            <a:off x="1002737" y="1976427"/>
            <a:ext cx="7138525" cy="929238"/>
          </a:xfrm>
        </p:spPr>
        <p:txBody>
          <a:bodyPr/>
          <a:lstStyle/>
          <a:p>
            <a:pPr algn="ctr"/>
            <a:r>
              <a:rPr lang="en-US" sz="4400" dirty="0"/>
              <a:t>See you </a:t>
            </a:r>
            <a:r>
              <a:rPr lang="en-US" sz="4400"/>
              <a:t>next week?</a:t>
            </a:r>
            <a:endParaRPr lang="en-SG" sz="4400" dirty="0"/>
          </a:p>
        </p:txBody>
      </p:sp>
      <p:sp>
        <p:nvSpPr>
          <p:cNvPr id="5" name="Google Shape;294;p35">
            <a:extLst>
              <a:ext uri="{FF2B5EF4-FFF2-40B4-BE49-F238E27FC236}">
                <a16:creationId xmlns:a16="http://schemas.microsoft.com/office/drawing/2014/main" id="{1D692899-9F27-1151-6F10-A826F35A071C}"/>
              </a:ext>
            </a:extLst>
          </p:cNvPr>
          <p:cNvSpPr/>
          <p:nvPr/>
        </p:nvSpPr>
        <p:spPr>
          <a:xfrm>
            <a:off x="7515500" y="-1188125"/>
            <a:ext cx="2810100" cy="2810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5;p35">
            <a:extLst>
              <a:ext uri="{FF2B5EF4-FFF2-40B4-BE49-F238E27FC236}">
                <a16:creationId xmlns:a16="http://schemas.microsoft.com/office/drawing/2014/main" id="{2BEDDFA9-40C9-5136-6359-4CCB7C5018D5}"/>
              </a:ext>
            </a:extLst>
          </p:cNvPr>
          <p:cNvSpPr/>
          <p:nvPr/>
        </p:nvSpPr>
        <p:spPr>
          <a:xfrm>
            <a:off x="7992250" y="-711375"/>
            <a:ext cx="1856700" cy="1856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392927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D65863-C2E5-5133-349A-1D8694AE1C7A}"/>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8</a:t>
            </a:fld>
            <a:endParaRPr lang="en"/>
          </a:p>
        </p:txBody>
      </p:sp>
      <p:sp>
        <p:nvSpPr>
          <p:cNvPr id="23" name="Rectangle 22">
            <a:extLst>
              <a:ext uri="{FF2B5EF4-FFF2-40B4-BE49-F238E27FC236}">
                <a16:creationId xmlns:a16="http://schemas.microsoft.com/office/drawing/2014/main" id="{EC05AE5F-4E15-854B-5FAB-89F2B2C6E53E}"/>
              </a:ext>
            </a:extLst>
          </p:cNvPr>
          <p:cNvSpPr/>
          <p:nvPr/>
        </p:nvSpPr>
        <p:spPr>
          <a:xfrm>
            <a:off x="1076179" y="1340826"/>
            <a:ext cx="808892" cy="7315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Beat eggs</a:t>
            </a:r>
            <a:endParaRPr lang="en-SG" dirty="0">
              <a:latin typeface="Montserrat SemiBold" pitchFamily="2" charset="0"/>
            </a:endParaRPr>
          </a:p>
        </p:txBody>
      </p:sp>
      <p:sp>
        <p:nvSpPr>
          <p:cNvPr id="24" name="Rectangle 23">
            <a:extLst>
              <a:ext uri="{FF2B5EF4-FFF2-40B4-BE49-F238E27FC236}">
                <a16:creationId xmlns:a16="http://schemas.microsoft.com/office/drawing/2014/main" id="{4331380D-B64F-94E5-8EEA-E0D0B43DABE2}"/>
              </a:ext>
            </a:extLst>
          </p:cNvPr>
          <p:cNvSpPr/>
          <p:nvPr/>
        </p:nvSpPr>
        <p:spPr>
          <a:xfrm>
            <a:off x="2300066" y="2133892"/>
            <a:ext cx="1871003" cy="604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Mix flour/sugar and eggs</a:t>
            </a:r>
            <a:endParaRPr lang="en-SG" dirty="0">
              <a:latin typeface="Montserrat SemiBold" pitchFamily="2" charset="0"/>
            </a:endParaRPr>
          </a:p>
        </p:txBody>
      </p:sp>
      <p:sp>
        <p:nvSpPr>
          <p:cNvPr id="25" name="Rectangle 24">
            <a:extLst>
              <a:ext uri="{FF2B5EF4-FFF2-40B4-BE49-F238E27FC236}">
                <a16:creationId xmlns:a16="http://schemas.microsoft.com/office/drawing/2014/main" id="{B22D1769-B800-699F-DF52-073987DD8900}"/>
              </a:ext>
            </a:extLst>
          </p:cNvPr>
          <p:cNvSpPr/>
          <p:nvPr/>
        </p:nvSpPr>
        <p:spPr>
          <a:xfrm>
            <a:off x="4343950" y="1214217"/>
            <a:ext cx="1350499" cy="604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Clean Kitchen</a:t>
            </a:r>
            <a:endParaRPr lang="en-SG" dirty="0">
              <a:latin typeface="Montserrat SemiBold" pitchFamily="2" charset="0"/>
            </a:endParaRPr>
          </a:p>
        </p:txBody>
      </p:sp>
      <p:sp>
        <p:nvSpPr>
          <p:cNvPr id="26" name="Rectangle 25">
            <a:extLst>
              <a:ext uri="{FF2B5EF4-FFF2-40B4-BE49-F238E27FC236}">
                <a16:creationId xmlns:a16="http://schemas.microsoft.com/office/drawing/2014/main" id="{4FC2F819-20C4-2FFC-6F0F-BC01DAB79BC9}"/>
              </a:ext>
            </a:extLst>
          </p:cNvPr>
          <p:cNvSpPr/>
          <p:nvPr/>
        </p:nvSpPr>
        <p:spPr>
          <a:xfrm>
            <a:off x="4551448" y="2729132"/>
            <a:ext cx="1434904" cy="604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Cookies in oven</a:t>
            </a:r>
            <a:endParaRPr lang="en-SG" dirty="0">
              <a:latin typeface="Montserrat SemiBold" pitchFamily="2" charset="0"/>
            </a:endParaRPr>
          </a:p>
        </p:txBody>
      </p:sp>
      <p:sp>
        <p:nvSpPr>
          <p:cNvPr id="27" name="Rectangle 26">
            <a:extLst>
              <a:ext uri="{FF2B5EF4-FFF2-40B4-BE49-F238E27FC236}">
                <a16:creationId xmlns:a16="http://schemas.microsoft.com/office/drawing/2014/main" id="{018046F6-9BCE-76AA-C64A-B77C6DE016A8}"/>
              </a:ext>
            </a:extLst>
          </p:cNvPr>
          <p:cNvSpPr/>
          <p:nvPr/>
        </p:nvSpPr>
        <p:spPr>
          <a:xfrm>
            <a:off x="6802829" y="1884823"/>
            <a:ext cx="1343465" cy="604911"/>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Turn on oven</a:t>
            </a:r>
            <a:endParaRPr lang="en-SG" dirty="0">
              <a:latin typeface="Montserrat SemiBold" pitchFamily="2" charset="0"/>
            </a:endParaRPr>
          </a:p>
        </p:txBody>
      </p:sp>
      <p:sp>
        <p:nvSpPr>
          <p:cNvPr id="28" name="Rectangle 27">
            <a:extLst>
              <a:ext uri="{FF2B5EF4-FFF2-40B4-BE49-F238E27FC236}">
                <a16:creationId xmlns:a16="http://schemas.microsoft.com/office/drawing/2014/main" id="{86F155F7-5F67-9DC6-9015-572149D6C896}"/>
              </a:ext>
            </a:extLst>
          </p:cNvPr>
          <p:cNvSpPr/>
          <p:nvPr/>
        </p:nvSpPr>
        <p:spPr>
          <a:xfrm>
            <a:off x="6802829" y="1141543"/>
            <a:ext cx="808892" cy="604911"/>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Shop</a:t>
            </a:r>
            <a:endParaRPr lang="en-SG" dirty="0">
              <a:latin typeface="Montserrat SemiBold" pitchFamily="2" charset="0"/>
            </a:endParaRPr>
          </a:p>
        </p:txBody>
      </p:sp>
      <p:sp>
        <p:nvSpPr>
          <p:cNvPr id="29" name="Rectangle 28">
            <a:extLst>
              <a:ext uri="{FF2B5EF4-FFF2-40B4-BE49-F238E27FC236}">
                <a16:creationId xmlns:a16="http://schemas.microsoft.com/office/drawing/2014/main" id="{A6CA2787-D67A-AF88-383F-906C32A84254}"/>
              </a:ext>
            </a:extLst>
          </p:cNvPr>
          <p:cNvSpPr/>
          <p:nvPr/>
        </p:nvSpPr>
        <p:spPr>
          <a:xfrm>
            <a:off x="1286644" y="3298873"/>
            <a:ext cx="1336980" cy="7315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Measure flour/sugar</a:t>
            </a:r>
            <a:endParaRPr lang="en-SG" dirty="0">
              <a:latin typeface="Montserrat SemiBold" pitchFamily="2" charset="0"/>
            </a:endParaRPr>
          </a:p>
        </p:txBody>
      </p:sp>
      <p:sp>
        <p:nvSpPr>
          <p:cNvPr id="30" name="Rectangle 29">
            <a:extLst>
              <a:ext uri="{FF2B5EF4-FFF2-40B4-BE49-F238E27FC236}">
                <a16:creationId xmlns:a16="http://schemas.microsoft.com/office/drawing/2014/main" id="{93C59564-EDC8-3284-8272-1343D5C3A719}"/>
              </a:ext>
            </a:extLst>
          </p:cNvPr>
          <p:cNvSpPr/>
          <p:nvPr/>
        </p:nvSpPr>
        <p:spPr>
          <a:xfrm>
            <a:off x="3017519" y="3629464"/>
            <a:ext cx="1055078" cy="604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Set timer</a:t>
            </a:r>
            <a:endParaRPr lang="en-SG" dirty="0">
              <a:latin typeface="Montserrat SemiBold" pitchFamily="2" charset="0"/>
            </a:endParaRPr>
          </a:p>
        </p:txBody>
      </p:sp>
      <p:sp>
        <p:nvSpPr>
          <p:cNvPr id="31" name="Rectangle 30">
            <a:extLst>
              <a:ext uri="{FF2B5EF4-FFF2-40B4-BE49-F238E27FC236}">
                <a16:creationId xmlns:a16="http://schemas.microsoft.com/office/drawing/2014/main" id="{906D804F-0B8A-ECE9-37BA-32E9F5CFCBF4}"/>
              </a:ext>
            </a:extLst>
          </p:cNvPr>
          <p:cNvSpPr/>
          <p:nvPr/>
        </p:nvSpPr>
        <p:spPr>
          <a:xfrm>
            <a:off x="4872037" y="3791243"/>
            <a:ext cx="1055078" cy="7315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Take out cookies</a:t>
            </a:r>
            <a:endParaRPr lang="en-SG" dirty="0">
              <a:latin typeface="Montserrat SemiBold" pitchFamily="2" charset="0"/>
            </a:endParaRPr>
          </a:p>
        </p:txBody>
      </p:sp>
      <p:cxnSp>
        <p:nvCxnSpPr>
          <p:cNvPr id="33" name="Straight Arrow Connector 32">
            <a:extLst>
              <a:ext uri="{FF2B5EF4-FFF2-40B4-BE49-F238E27FC236}">
                <a16:creationId xmlns:a16="http://schemas.microsoft.com/office/drawing/2014/main" id="{B51AE732-D71C-AB9E-0A2F-9B1C871E31CE}"/>
              </a:ext>
            </a:extLst>
          </p:cNvPr>
          <p:cNvCxnSpPr>
            <a:cxnSpLocks/>
            <a:stCxn id="23" idx="3"/>
            <a:endCxn id="25" idx="1"/>
          </p:cNvCxnSpPr>
          <p:nvPr/>
        </p:nvCxnSpPr>
        <p:spPr>
          <a:xfrm flipV="1">
            <a:off x="1885071" y="1516673"/>
            <a:ext cx="2458879" cy="189913"/>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33695D8-F2CD-5899-638D-AEA94C0C5843}"/>
              </a:ext>
            </a:extLst>
          </p:cNvPr>
          <p:cNvCxnSpPr>
            <a:cxnSpLocks/>
            <a:stCxn id="23" idx="3"/>
            <a:endCxn id="24" idx="1"/>
          </p:cNvCxnSpPr>
          <p:nvPr/>
        </p:nvCxnSpPr>
        <p:spPr>
          <a:xfrm>
            <a:off x="1885071" y="1706586"/>
            <a:ext cx="414995" cy="729762"/>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A16F976-9B1B-188D-5B16-7D4C09D68ABF}"/>
              </a:ext>
            </a:extLst>
          </p:cNvPr>
          <p:cNvCxnSpPr>
            <a:cxnSpLocks/>
            <a:stCxn id="24" idx="3"/>
            <a:endCxn id="25" idx="2"/>
          </p:cNvCxnSpPr>
          <p:nvPr/>
        </p:nvCxnSpPr>
        <p:spPr>
          <a:xfrm flipV="1">
            <a:off x="4171069" y="1819128"/>
            <a:ext cx="848131" cy="617220"/>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078622D-DBDC-F03D-9B2A-A7FBE3586A47}"/>
              </a:ext>
            </a:extLst>
          </p:cNvPr>
          <p:cNvCxnSpPr>
            <a:cxnSpLocks/>
            <a:stCxn id="24" idx="3"/>
            <a:endCxn id="26" idx="0"/>
          </p:cNvCxnSpPr>
          <p:nvPr/>
        </p:nvCxnSpPr>
        <p:spPr>
          <a:xfrm>
            <a:off x="4171069" y="2436348"/>
            <a:ext cx="1097831" cy="292784"/>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05AF5C8-F114-B811-F8C3-7270323D6AF1}"/>
              </a:ext>
            </a:extLst>
          </p:cNvPr>
          <p:cNvCxnSpPr>
            <a:cxnSpLocks/>
            <a:stCxn id="29" idx="0"/>
            <a:endCxn id="24" idx="2"/>
          </p:cNvCxnSpPr>
          <p:nvPr/>
        </p:nvCxnSpPr>
        <p:spPr>
          <a:xfrm flipV="1">
            <a:off x="1955134" y="2738803"/>
            <a:ext cx="1280434" cy="560070"/>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A128507-B9F7-FBF2-A62F-F8A677E96836}"/>
              </a:ext>
            </a:extLst>
          </p:cNvPr>
          <p:cNvCxnSpPr>
            <a:cxnSpLocks/>
            <a:stCxn id="26" idx="2"/>
            <a:endCxn id="30" idx="0"/>
          </p:cNvCxnSpPr>
          <p:nvPr/>
        </p:nvCxnSpPr>
        <p:spPr>
          <a:xfrm flipH="1">
            <a:off x="3545058" y="3334043"/>
            <a:ext cx="1723842" cy="295421"/>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C86D142-4CDF-ED04-111F-382EA63A52E5}"/>
              </a:ext>
            </a:extLst>
          </p:cNvPr>
          <p:cNvCxnSpPr>
            <a:stCxn id="26" idx="2"/>
            <a:endCxn id="31" idx="0"/>
          </p:cNvCxnSpPr>
          <p:nvPr/>
        </p:nvCxnSpPr>
        <p:spPr>
          <a:xfrm>
            <a:off x="5268900" y="3334043"/>
            <a:ext cx="130676" cy="457200"/>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C81039C-D952-E00E-8A51-5C963B2C3118}"/>
              </a:ext>
            </a:extLst>
          </p:cNvPr>
          <p:cNvCxnSpPr>
            <a:cxnSpLocks/>
            <a:stCxn id="30" idx="3"/>
            <a:endCxn id="31" idx="1"/>
          </p:cNvCxnSpPr>
          <p:nvPr/>
        </p:nvCxnSpPr>
        <p:spPr>
          <a:xfrm>
            <a:off x="4072597" y="3931920"/>
            <a:ext cx="799440" cy="225083"/>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63BA4D6-D678-75C3-5D0D-2D77C90B0FB7}"/>
              </a:ext>
            </a:extLst>
          </p:cNvPr>
          <p:cNvSpPr txBox="1"/>
          <p:nvPr/>
        </p:nvSpPr>
        <p:spPr>
          <a:xfrm>
            <a:off x="433110" y="331386"/>
            <a:ext cx="7287572" cy="646331"/>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Add to Topological Order, Remove edges adjacent to nodes</a:t>
            </a:r>
          </a:p>
          <a:p>
            <a:r>
              <a:rPr lang="en-US" sz="1800" dirty="0">
                <a:solidFill>
                  <a:schemeClr val="bg1"/>
                </a:solidFill>
                <a:latin typeface="Montserrat SemiBold" pitchFamily="2" charset="0"/>
              </a:rPr>
              <a:t>Remove nodes from the graph</a:t>
            </a:r>
            <a:endParaRPr lang="en-SG" sz="1800" dirty="0">
              <a:solidFill>
                <a:schemeClr val="bg1"/>
              </a:solidFill>
              <a:latin typeface="Montserrat SemiBold" pitchFamily="2" charset="0"/>
            </a:endParaRPr>
          </a:p>
        </p:txBody>
      </p:sp>
    </p:spTree>
    <p:extLst>
      <p:ext uri="{BB962C8B-B14F-4D97-AF65-F5344CB8AC3E}">
        <p14:creationId xmlns:p14="http://schemas.microsoft.com/office/powerpoint/2010/main" val="26651670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D65863-C2E5-5133-349A-1D8694AE1C7A}"/>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9</a:t>
            </a:fld>
            <a:endParaRPr lang="en"/>
          </a:p>
        </p:txBody>
      </p:sp>
      <p:sp>
        <p:nvSpPr>
          <p:cNvPr id="23" name="Rectangle 22">
            <a:extLst>
              <a:ext uri="{FF2B5EF4-FFF2-40B4-BE49-F238E27FC236}">
                <a16:creationId xmlns:a16="http://schemas.microsoft.com/office/drawing/2014/main" id="{EC05AE5F-4E15-854B-5FAB-89F2B2C6E53E}"/>
              </a:ext>
            </a:extLst>
          </p:cNvPr>
          <p:cNvSpPr/>
          <p:nvPr/>
        </p:nvSpPr>
        <p:spPr>
          <a:xfrm>
            <a:off x="1076179" y="1340826"/>
            <a:ext cx="808892" cy="731520"/>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Beat eggs</a:t>
            </a:r>
            <a:endParaRPr lang="en-SG" dirty="0">
              <a:latin typeface="Montserrat SemiBold" pitchFamily="2" charset="0"/>
            </a:endParaRPr>
          </a:p>
        </p:txBody>
      </p:sp>
      <p:sp>
        <p:nvSpPr>
          <p:cNvPr id="24" name="Rectangle 23">
            <a:extLst>
              <a:ext uri="{FF2B5EF4-FFF2-40B4-BE49-F238E27FC236}">
                <a16:creationId xmlns:a16="http://schemas.microsoft.com/office/drawing/2014/main" id="{4331380D-B64F-94E5-8EEA-E0D0B43DABE2}"/>
              </a:ext>
            </a:extLst>
          </p:cNvPr>
          <p:cNvSpPr/>
          <p:nvPr/>
        </p:nvSpPr>
        <p:spPr>
          <a:xfrm>
            <a:off x="2300066" y="2133892"/>
            <a:ext cx="1871003" cy="604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Mix flour/sugar and eggs</a:t>
            </a:r>
            <a:endParaRPr lang="en-SG" dirty="0">
              <a:latin typeface="Montserrat SemiBold" pitchFamily="2" charset="0"/>
            </a:endParaRPr>
          </a:p>
        </p:txBody>
      </p:sp>
      <p:sp>
        <p:nvSpPr>
          <p:cNvPr id="25" name="Rectangle 24">
            <a:extLst>
              <a:ext uri="{FF2B5EF4-FFF2-40B4-BE49-F238E27FC236}">
                <a16:creationId xmlns:a16="http://schemas.microsoft.com/office/drawing/2014/main" id="{B22D1769-B800-699F-DF52-073987DD8900}"/>
              </a:ext>
            </a:extLst>
          </p:cNvPr>
          <p:cNvSpPr/>
          <p:nvPr/>
        </p:nvSpPr>
        <p:spPr>
          <a:xfrm>
            <a:off x="4343950" y="1214217"/>
            <a:ext cx="1350499" cy="604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Clean Kitchen</a:t>
            </a:r>
            <a:endParaRPr lang="en-SG" dirty="0">
              <a:latin typeface="Montserrat SemiBold" pitchFamily="2" charset="0"/>
            </a:endParaRPr>
          </a:p>
        </p:txBody>
      </p:sp>
      <p:sp>
        <p:nvSpPr>
          <p:cNvPr id="26" name="Rectangle 25">
            <a:extLst>
              <a:ext uri="{FF2B5EF4-FFF2-40B4-BE49-F238E27FC236}">
                <a16:creationId xmlns:a16="http://schemas.microsoft.com/office/drawing/2014/main" id="{4FC2F819-20C4-2FFC-6F0F-BC01DAB79BC9}"/>
              </a:ext>
            </a:extLst>
          </p:cNvPr>
          <p:cNvSpPr/>
          <p:nvPr/>
        </p:nvSpPr>
        <p:spPr>
          <a:xfrm>
            <a:off x="4551448" y="2729132"/>
            <a:ext cx="1434904" cy="604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Cookies in oven</a:t>
            </a:r>
            <a:endParaRPr lang="en-SG" dirty="0">
              <a:latin typeface="Montserrat SemiBold" pitchFamily="2" charset="0"/>
            </a:endParaRPr>
          </a:p>
        </p:txBody>
      </p:sp>
      <p:sp>
        <p:nvSpPr>
          <p:cNvPr id="27" name="Rectangle 26">
            <a:extLst>
              <a:ext uri="{FF2B5EF4-FFF2-40B4-BE49-F238E27FC236}">
                <a16:creationId xmlns:a16="http://schemas.microsoft.com/office/drawing/2014/main" id="{018046F6-9BCE-76AA-C64A-B77C6DE016A8}"/>
              </a:ext>
            </a:extLst>
          </p:cNvPr>
          <p:cNvSpPr/>
          <p:nvPr/>
        </p:nvSpPr>
        <p:spPr>
          <a:xfrm>
            <a:off x="6802829" y="1884823"/>
            <a:ext cx="1343465" cy="6049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Turn on oven</a:t>
            </a:r>
            <a:endParaRPr lang="en-SG" dirty="0">
              <a:latin typeface="Montserrat SemiBold" pitchFamily="2" charset="0"/>
            </a:endParaRPr>
          </a:p>
        </p:txBody>
      </p:sp>
      <p:sp>
        <p:nvSpPr>
          <p:cNvPr id="28" name="Rectangle 27">
            <a:extLst>
              <a:ext uri="{FF2B5EF4-FFF2-40B4-BE49-F238E27FC236}">
                <a16:creationId xmlns:a16="http://schemas.microsoft.com/office/drawing/2014/main" id="{86F155F7-5F67-9DC6-9015-572149D6C896}"/>
              </a:ext>
            </a:extLst>
          </p:cNvPr>
          <p:cNvSpPr/>
          <p:nvPr/>
        </p:nvSpPr>
        <p:spPr>
          <a:xfrm>
            <a:off x="6802829" y="1141543"/>
            <a:ext cx="808892" cy="6049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Shop</a:t>
            </a:r>
            <a:endParaRPr lang="en-SG" dirty="0">
              <a:latin typeface="Montserrat SemiBold" pitchFamily="2" charset="0"/>
            </a:endParaRPr>
          </a:p>
        </p:txBody>
      </p:sp>
      <p:sp>
        <p:nvSpPr>
          <p:cNvPr id="29" name="Rectangle 28">
            <a:extLst>
              <a:ext uri="{FF2B5EF4-FFF2-40B4-BE49-F238E27FC236}">
                <a16:creationId xmlns:a16="http://schemas.microsoft.com/office/drawing/2014/main" id="{A6CA2787-D67A-AF88-383F-906C32A84254}"/>
              </a:ext>
            </a:extLst>
          </p:cNvPr>
          <p:cNvSpPr/>
          <p:nvPr/>
        </p:nvSpPr>
        <p:spPr>
          <a:xfrm>
            <a:off x="1286644" y="3298873"/>
            <a:ext cx="1336980" cy="731520"/>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Measure flour/sugar</a:t>
            </a:r>
            <a:endParaRPr lang="en-SG" dirty="0">
              <a:latin typeface="Montserrat SemiBold" pitchFamily="2" charset="0"/>
            </a:endParaRPr>
          </a:p>
        </p:txBody>
      </p:sp>
      <p:sp>
        <p:nvSpPr>
          <p:cNvPr id="30" name="Rectangle 29">
            <a:extLst>
              <a:ext uri="{FF2B5EF4-FFF2-40B4-BE49-F238E27FC236}">
                <a16:creationId xmlns:a16="http://schemas.microsoft.com/office/drawing/2014/main" id="{93C59564-EDC8-3284-8272-1343D5C3A719}"/>
              </a:ext>
            </a:extLst>
          </p:cNvPr>
          <p:cNvSpPr/>
          <p:nvPr/>
        </p:nvSpPr>
        <p:spPr>
          <a:xfrm>
            <a:off x="3017519" y="3629464"/>
            <a:ext cx="1055078" cy="604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Set timer</a:t>
            </a:r>
            <a:endParaRPr lang="en-SG" dirty="0">
              <a:latin typeface="Montserrat SemiBold" pitchFamily="2" charset="0"/>
            </a:endParaRPr>
          </a:p>
        </p:txBody>
      </p:sp>
      <p:sp>
        <p:nvSpPr>
          <p:cNvPr id="31" name="Rectangle 30">
            <a:extLst>
              <a:ext uri="{FF2B5EF4-FFF2-40B4-BE49-F238E27FC236}">
                <a16:creationId xmlns:a16="http://schemas.microsoft.com/office/drawing/2014/main" id="{906D804F-0B8A-ECE9-37BA-32E9F5CFCBF4}"/>
              </a:ext>
            </a:extLst>
          </p:cNvPr>
          <p:cNvSpPr/>
          <p:nvPr/>
        </p:nvSpPr>
        <p:spPr>
          <a:xfrm>
            <a:off x="4872037" y="3791243"/>
            <a:ext cx="1055078" cy="7315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rPr>
              <a:t>Take out cookies</a:t>
            </a:r>
            <a:endParaRPr lang="en-SG" dirty="0">
              <a:latin typeface="Montserrat SemiBold" pitchFamily="2" charset="0"/>
            </a:endParaRPr>
          </a:p>
        </p:txBody>
      </p:sp>
      <p:cxnSp>
        <p:nvCxnSpPr>
          <p:cNvPr id="33" name="Straight Arrow Connector 32">
            <a:extLst>
              <a:ext uri="{FF2B5EF4-FFF2-40B4-BE49-F238E27FC236}">
                <a16:creationId xmlns:a16="http://schemas.microsoft.com/office/drawing/2014/main" id="{B51AE732-D71C-AB9E-0A2F-9B1C871E31CE}"/>
              </a:ext>
            </a:extLst>
          </p:cNvPr>
          <p:cNvCxnSpPr>
            <a:cxnSpLocks/>
            <a:stCxn id="23" idx="3"/>
            <a:endCxn id="25" idx="1"/>
          </p:cNvCxnSpPr>
          <p:nvPr/>
        </p:nvCxnSpPr>
        <p:spPr>
          <a:xfrm flipV="1">
            <a:off x="1885071" y="1516673"/>
            <a:ext cx="2458879" cy="189913"/>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33695D8-F2CD-5899-638D-AEA94C0C5843}"/>
              </a:ext>
            </a:extLst>
          </p:cNvPr>
          <p:cNvCxnSpPr>
            <a:cxnSpLocks/>
            <a:stCxn id="23" idx="3"/>
            <a:endCxn id="24" idx="1"/>
          </p:cNvCxnSpPr>
          <p:nvPr/>
        </p:nvCxnSpPr>
        <p:spPr>
          <a:xfrm>
            <a:off x="1885071" y="1706586"/>
            <a:ext cx="414995" cy="729762"/>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A16F976-9B1B-188D-5B16-7D4C09D68ABF}"/>
              </a:ext>
            </a:extLst>
          </p:cNvPr>
          <p:cNvCxnSpPr>
            <a:cxnSpLocks/>
            <a:stCxn id="24" idx="3"/>
            <a:endCxn id="25" idx="2"/>
          </p:cNvCxnSpPr>
          <p:nvPr/>
        </p:nvCxnSpPr>
        <p:spPr>
          <a:xfrm flipV="1">
            <a:off x="4171069" y="1819128"/>
            <a:ext cx="848131" cy="617220"/>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078622D-DBDC-F03D-9B2A-A7FBE3586A47}"/>
              </a:ext>
            </a:extLst>
          </p:cNvPr>
          <p:cNvCxnSpPr>
            <a:cxnSpLocks/>
            <a:stCxn id="24" idx="3"/>
            <a:endCxn id="26" idx="0"/>
          </p:cNvCxnSpPr>
          <p:nvPr/>
        </p:nvCxnSpPr>
        <p:spPr>
          <a:xfrm>
            <a:off x="4171069" y="2436348"/>
            <a:ext cx="1097831" cy="292784"/>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05AF5C8-F114-B811-F8C3-7270323D6AF1}"/>
              </a:ext>
            </a:extLst>
          </p:cNvPr>
          <p:cNvCxnSpPr>
            <a:cxnSpLocks/>
            <a:stCxn id="29" idx="0"/>
            <a:endCxn id="24" idx="2"/>
          </p:cNvCxnSpPr>
          <p:nvPr/>
        </p:nvCxnSpPr>
        <p:spPr>
          <a:xfrm flipV="1">
            <a:off x="1955134" y="2738803"/>
            <a:ext cx="1280434" cy="560070"/>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A128507-B9F7-FBF2-A62F-F8A677E96836}"/>
              </a:ext>
            </a:extLst>
          </p:cNvPr>
          <p:cNvCxnSpPr>
            <a:cxnSpLocks/>
            <a:stCxn id="26" idx="2"/>
            <a:endCxn id="30" idx="0"/>
          </p:cNvCxnSpPr>
          <p:nvPr/>
        </p:nvCxnSpPr>
        <p:spPr>
          <a:xfrm flipH="1">
            <a:off x="3545058" y="3334043"/>
            <a:ext cx="1723842" cy="295421"/>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C86D142-4CDF-ED04-111F-382EA63A52E5}"/>
              </a:ext>
            </a:extLst>
          </p:cNvPr>
          <p:cNvCxnSpPr>
            <a:stCxn id="26" idx="2"/>
            <a:endCxn id="31" idx="0"/>
          </p:cNvCxnSpPr>
          <p:nvPr/>
        </p:nvCxnSpPr>
        <p:spPr>
          <a:xfrm>
            <a:off x="5268900" y="3334043"/>
            <a:ext cx="130676" cy="457200"/>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C81039C-D952-E00E-8A51-5C963B2C3118}"/>
              </a:ext>
            </a:extLst>
          </p:cNvPr>
          <p:cNvCxnSpPr>
            <a:cxnSpLocks/>
            <a:stCxn id="30" idx="3"/>
            <a:endCxn id="31" idx="1"/>
          </p:cNvCxnSpPr>
          <p:nvPr/>
        </p:nvCxnSpPr>
        <p:spPr>
          <a:xfrm>
            <a:off x="4072597" y="3931920"/>
            <a:ext cx="799440" cy="225083"/>
          </a:xfrm>
          <a:prstGeom prst="straightConnector1">
            <a:avLst/>
          </a:prstGeom>
          <a:ln w="38100" cap="rnd">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63BA4D6-D678-75C3-5D0D-2D77C90B0FB7}"/>
              </a:ext>
            </a:extLst>
          </p:cNvPr>
          <p:cNvSpPr txBox="1"/>
          <p:nvPr/>
        </p:nvSpPr>
        <p:spPr>
          <a:xfrm>
            <a:off x="433110" y="331386"/>
            <a:ext cx="4814138" cy="369332"/>
          </a:xfrm>
          <a:prstGeom prst="rect">
            <a:avLst/>
          </a:prstGeom>
          <a:solidFill>
            <a:schemeClr val="tx1"/>
          </a:solidFill>
        </p:spPr>
        <p:txBody>
          <a:bodyPr wrap="none" rtlCol="0">
            <a:spAutoFit/>
          </a:bodyPr>
          <a:lstStyle/>
          <a:p>
            <a:r>
              <a:rPr lang="en-US" sz="1800" dirty="0">
                <a:solidFill>
                  <a:schemeClr val="bg1"/>
                </a:solidFill>
                <a:latin typeface="Montserrat SemiBold" pitchFamily="2" charset="0"/>
              </a:rPr>
              <a:t>Find all nodes with no incoming edges</a:t>
            </a:r>
            <a:endParaRPr lang="en-SG" sz="1800" dirty="0">
              <a:solidFill>
                <a:schemeClr val="bg1"/>
              </a:solidFill>
              <a:latin typeface="Montserrat SemiBold" pitchFamily="2" charset="0"/>
            </a:endParaRPr>
          </a:p>
        </p:txBody>
      </p:sp>
    </p:spTree>
    <p:extLst>
      <p:ext uri="{BB962C8B-B14F-4D97-AF65-F5344CB8AC3E}">
        <p14:creationId xmlns:p14="http://schemas.microsoft.com/office/powerpoint/2010/main" val="328294200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Awesome Augmented Reality App Pitch Deck by Slidesgo">
  <a:themeElements>
    <a:clrScheme name="Simple Light">
      <a:dk1>
        <a:srgbClr val="1E1E1E"/>
      </a:dk1>
      <a:lt1>
        <a:srgbClr val="FFFFFF"/>
      </a:lt1>
      <a:dk2>
        <a:srgbClr val="2D2D2D"/>
      </a:dk2>
      <a:lt2>
        <a:srgbClr val="F3F3F3"/>
      </a:lt2>
      <a:accent1>
        <a:srgbClr val="B7B7B7"/>
      </a:accent1>
      <a:accent2>
        <a:srgbClr val="955CFF"/>
      </a:accent2>
      <a:accent3>
        <a:srgbClr val="FDFF5C"/>
      </a:accent3>
      <a:accent4>
        <a:srgbClr val="5CFFF8"/>
      </a:accent4>
      <a:accent5>
        <a:srgbClr val="5CFFA6"/>
      </a:accent5>
      <a:accent6>
        <a:srgbClr val="FF5C5C"/>
      </a:accent6>
      <a:hlink>
        <a:srgbClr val="5CFF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W5 - Quicksort, Order Statistics</Template>
  <TotalTime>4157</TotalTime>
  <Words>3866</Words>
  <Application>Microsoft Macintosh PowerPoint</Application>
  <PresentationFormat>On-screen Show (16:9)</PresentationFormat>
  <Paragraphs>1147</Paragraphs>
  <Slides>76</Slides>
  <Notes>60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76</vt:i4>
      </vt:variant>
    </vt:vector>
  </HeadingPairs>
  <TitlesOfParts>
    <vt:vector size="83" baseType="lpstr">
      <vt:lpstr>Arial</vt:lpstr>
      <vt:lpstr>Barlow Semi Condensed</vt:lpstr>
      <vt:lpstr>Barlow Semi Condensed Medium</vt:lpstr>
      <vt:lpstr>Cambria Math</vt:lpstr>
      <vt:lpstr>Montserrat ExtraBold</vt:lpstr>
      <vt:lpstr>Montserrat SemiBold</vt:lpstr>
      <vt:lpstr>Awesome Augmented Reality App Pitch Deck by Slidesgo</vt:lpstr>
      <vt:lpstr>Tutorial 9 SSSP, Dijkstra’s, DAGs</vt:lpstr>
      <vt:lpstr>Check In</vt:lpstr>
      <vt:lpstr>Quick Recap!</vt:lpstr>
      <vt:lpstr>Kahn’s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Kahn’s Algorithm</vt:lpstr>
      <vt:lpstr>Tutorial Problems</vt:lpstr>
      <vt:lpstr>1a. Mel’s Pizzeria</vt:lpstr>
      <vt:lpstr>1a. Mel’s Pizzeria</vt:lpstr>
      <vt:lpstr>1a. Mel’s Pizzeria</vt:lpstr>
      <vt:lpstr>1a. Mel’s Pizzeria</vt:lpstr>
      <vt:lpstr>1a. Mel’s Pizzeria</vt:lpstr>
      <vt:lpstr>1a. Mel’s Pizzeria</vt:lpstr>
      <vt:lpstr>1b. Mel’s Pizzeria</vt:lpstr>
      <vt:lpstr>1b. Mel’s Pizzeria</vt:lpstr>
      <vt:lpstr>2. Running Trails</vt:lpstr>
      <vt:lpstr>2. Running Trails</vt:lpstr>
      <vt:lpstr>2. Running Trails</vt:lpstr>
      <vt:lpstr>2. Running Trails</vt:lpstr>
      <vt:lpstr>PowerPoint Presentation</vt:lpstr>
      <vt:lpstr>PowerPoint Presentation</vt:lpstr>
      <vt:lpstr>PowerPoint Presentation</vt:lpstr>
      <vt:lpstr>2*. Running Trails EX</vt:lpstr>
      <vt:lpstr>2*. Running Trails EX</vt:lpstr>
      <vt:lpstr>PowerPoint Presentation</vt:lpstr>
      <vt:lpstr>PowerPoint Presentation</vt:lpstr>
      <vt:lpstr>PowerPoint Presentation</vt:lpstr>
      <vt:lpstr>PowerPoint Presentation</vt:lpstr>
      <vt:lpstr>PowerPoint Presentation</vt:lpstr>
      <vt:lpstr>3a. Bad Dijkstra</vt:lpstr>
      <vt:lpstr>3a. Bad Dijkstra</vt:lpstr>
      <vt:lpstr>3b. Bad Dijkstra</vt:lpstr>
      <vt:lpstr>3b. Bad Dijkstra</vt:lpstr>
      <vt:lpstr>4a. A Random Problem With a Dude Called Dan</vt:lpstr>
      <vt:lpstr>4a. A Random Problem … Dan</vt:lpstr>
      <vt:lpstr>4a. A Random Problem … Dan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4b. Dan 2 electric boogaloo</vt:lpstr>
      <vt:lpstr>4b. Dan the Salaryman</vt:lpstr>
      <vt:lpstr>PowerPoint Presentation</vt:lpstr>
      <vt:lpstr>PowerPoint Presentation</vt:lpstr>
      <vt:lpstr>PowerPoint Presentation</vt:lpstr>
      <vt:lpstr>PowerPoint Presentation</vt:lpstr>
      <vt:lpstr>PowerPoint Presentation</vt:lpstr>
      <vt:lpstr>4b. Dan the Everyman</vt:lpstr>
      <vt:lpstr>3. Longest Path</vt:lpstr>
      <vt:lpstr>3. Longest Path</vt:lpstr>
      <vt:lpstr>3. Longest Path</vt:lpstr>
      <vt:lpstr>3. Longest Path</vt:lpstr>
      <vt:lpstr>3. Longest Path</vt:lpstr>
      <vt:lpstr>3. Longest Path</vt:lpstr>
      <vt:lpstr>3. Longest Path</vt:lpstr>
      <vt:lpstr>See you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Trees and Order Statistics</dc:title>
  <dc:creator>Jason Christopher</dc:creator>
  <cp:lastModifiedBy>Dominic Khoo Yong Xiang</cp:lastModifiedBy>
  <cp:revision>51</cp:revision>
  <dcterms:created xsi:type="dcterms:W3CDTF">2023-02-14T14:53:22Z</dcterms:created>
  <dcterms:modified xsi:type="dcterms:W3CDTF">2025-04-01T05:59:06Z</dcterms:modified>
</cp:coreProperties>
</file>