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592" y="-1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498C-2674-4BF5-BDAF-B899B3193D80}" type="datetimeFigureOut">
              <a:rPr lang="en-SG" smtClean="0"/>
              <a:t>9/3/2025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24EBA-7C9D-42BA-9319-5C4AAA7204C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5852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498C-2674-4BF5-BDAF-B899B3193D80}" type="datetimeFigureOut">
              <a:rPr lang="en-SG" smtClean="0"/>
              <a:t>9/3/2025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24EBA-7C9D-42BA-9319-5C4AAA7204C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2741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498C-2674-4BF5-BDAF-B899B3193D80}" type="datetimeFigureOut">
              <a:rPr lang="en-SG" smtClean="0"/>
              <a:t>9/3/2025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24EBA-7C9D-42BA-9319-5C4AAA7204C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8750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498C-2674-4BF5-BDAF-B899B3193D80}" type="datetimeFigureOut">
              <a:rPr lang="en-SG" smtClean="0"/>
              <a:t>9/3/2025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24EBA-7C9D-42BA-9319-5C4AAA7204C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43378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498C-2674-4BF5-BDAF-B899B3193D80}" type="datetimeFigureOut">
              <a:rPr lang="en-SG" smtClean="0"/>
              <a:t>9/3/2025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24EBA-7C9D-42BA-9319-5C4AAA7204C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8119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498C-2674-4BF5-BDAF-B899B3193D80}" type="datetimeFigureOut">
              <a:rPr lang="en-SG" smtClean="0"/>
              <a:t>9/3/2025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24EBA-7C9D-42BA-9319-5C4AAA7204C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8299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498C-2674-4BF5-BDAF-B899B3193D80}" type="datetimeFigureOut">
              <a:rPr lang="en-SG" smtClean="0"/>
              <a:t>9/3/2025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24EBA-7C9D-42BA-9319-5C4AAA7204C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46906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498C-2674-4BF5-BDAF-B899B3193D80}" type="datetimeFigureOut">
              <a:rPr lang="en-SG" smtClean="0"/>
              <a:t>9/3/2025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24EBA-7C9D-42BA-9319-5C4AAA7204C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3943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498C-2674-4BF5-BDAF-B899B3193D80}" type="datetimeFigureOut">
              <a:rPr lang="en-SG" smtClean="0"/>
              <a:t>9/3/2025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24EBA-7C9D-42BA-9319-5C4AAA7204C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6808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498C-2674-4BF5-BDAF-B899B3193D80}" type="datetimeFigureOut">
              <a:rPr lang="en-SG" smtClean="0"/>
              <a:t>9/3/2025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24EBA-7C9D-42BA-9319-5C4AAA7204C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1147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498C-2674-4BF5-BDAF-B899B3193D80}" type="datetimeFigureOut">
              <a:rPr lang="en-SG" smtClean="0"/>
              <a:t>9/3/2025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24EBA-7C9D-42BA-9319-5C4AAA7204C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096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63498C-2674-4BF5-BDAF-B899B3193D80}" type="datetimeFigureOut">
              <a:rPr lang="en-SG" smtClean="0"/>
              <a:t>9/3/2025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524EBA-7C9D-42BA-9319-5C4AAA7204C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3699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9A7B95E-DD6B-3060-BEA3-EEEAC74DCB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699586"/>
              </p:ext>
            </p:extLst>
          </p:nvPr>
        </p:nvGraphicFramePr>
        <p:xfrm>
          <a:off x="162587" y="1540722"/>
          <a:ext cx="6530291" cy="8244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3584">
                  <a:extLst>
                    <a:ext uri="{9D8B030D-6E8A-4147-A177-3AD203B41FA5}">
                      <a16:colId xmlns:a16="http://schemas.microsoft.com/office/drawing/2014/main" val="1158248555"/>
                    </a:ext>
                  </a:extLst>
                </a:gridCol>
                <a:gridCol w="973173">
                  <a:extLst>
                    <a:ext uri="{9D8B030D-6E8A-4147-A177-3AD203B41FA5}">
                      <a16:colId xmlns:a16="http://schemas.microsoft.com/office/drawing/2014/main" val="702981020"/>
                    </a:ext>
                  </a:extLst>
                </a:gridCol>
                <a:gridCol w="1412633">
                  <a:extLst>
                    <a:ext uri="{9D8B030D-6E8A-4147-A177-3AD203B41FA5}">
                      <a16:colId xmlns:a16="http://schemas.microsoft.com/office/drawing/2014/main" val="2310655370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1010550411"/>
                    </a:ext>
                  </a:extLst>
                </a:gridCol>
                <a:gridCol w="1552576">
                  <a:extLst>
                    <a:ext uri="{9D8B030D-6E8A-4147-A177-3AD203B41FA5}">
                      <a16:colId xmlns:a16="http://schemas.microsoft.com/office/drawing/2014/main" val="35045460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Name</a:t>
                      </a:r>
                      <a:endParaRPr lang="en-SG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Format</a:t>
                      </a:r>
                      <a:endParaRPr lang="en-SG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Order</a:t>
                      </a:r>
                      <a:endParaRPr lang="en-SG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Opcode /  </a:t>
                      </a:r>
                      <a:r>
                        <a:rPr lang="en-US" sz="1200" dirty="0" err="1"/>
                        <a:t>Funct</a:t>
                      </a:r>
                      <a:r>
                        <a:rPr lang="en-US" sz="1200" dirty="0"/>
                        <a:t> (Hex)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Opcode /  </a:t>
                      </a:r>
                      <a:r>
                        <a:rPr lang="en-US" sz="1200" dirty="0" err="1"/>
                        <a:t>Funct</a:t>
                      </a:r>
                      <a:r>
                        <a:rPr lang="en-US" sz="1200" dirty="0"/>
                        <a:t> (Binary)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534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add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rd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rs</a:t>
                      </a:r>
                      <a:r>
                        <a:rPr lang="en-US" sz="1200" dirty="0"/>
                        <a:t>, rt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 /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00 0000 / 10 0000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419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addi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SG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rt, </a:t>
                      </a:r>
                      <a:r>
                        <a:rPr lang="en-US" sz="1200" dirty="0" err="1"/>
                        <a:t>rs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imm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00 1000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413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and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rd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rs</a:t>
                      </a:r>
                      <a:r>
                        <a:rPr lang="en-US" sz="1200" dirty="0"/>
                        <a:t>, rt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 / 24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00 0000 / </a:t>
                      </a:r>
                      <a:r>
                        <a:rPr lang="en-SG" sz="1200" dirty="0"/>
                        <a:t>10 0100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361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andi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SG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rt, </a:t>
                      </a:r>
                      <a:r>
                        <a:rPr lang="en-US" sz="1200" dirty="0" err="1"/>
                        <a:t>rs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imm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00 1100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791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beq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SG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rs</a:t>
                      </a:r>
                      <a:r>
                        <a:rPr lang="en-US" sz="1200" dirty="0"/>
                        <a:t>, rt, </a:t>
                      </a:r>
                      <a:r>
                        <a:rPr lang="en-US" sz="1200" dirty="0" err="1"/>
                        <a:t>imm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00 0100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555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bne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rs</a:t>
                      </a:r>
                      <a:r>
                        <a:rPr lang="en-US" sz="1200" dirty="0"/>
                        <a:t>, rt, </a:t>
                      </a:r>
                      <a:r>
                        <a:rPr lang="en-US" sz="1200" dirty="0" err="1"/>
                        <a:t>imm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00 0101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538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address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00 0010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141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lb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rt, </a:t>
                      </a:r>
                      <a:r>
                        <a:rPr lang="en-US" sz="1200" dirty="0" err="1"/>
                        <a:t>imm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rs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10 0000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028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lui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rt, </a:t>
                      </a:r>
                      <a:r>
                        <a:rPr lang="en-US" sz="1200" dirty="0" err="1"/>
                        <a:t>imm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00 1111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984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lw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rt, </a:t>
                      </a:r>
                      <a:r>
                        <a:rPr lang="en-US" sz="1200" dirty="0" err="1"/>
                        <a:t>imm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rs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23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100011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514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nor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rd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rs</a:t>
                      </a:r>
                      <a:r>
                        <a:rPr lang="en-US" sz="1200" dirty="0"/>
                        <a:t>, rt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 /27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00 0000 / </a:t>
                      </a:r>
                      <a:r>
                        <a:rPr lang="en-SG" sz="1200" dirty="0"/>
                        <a:t>10 0111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740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or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rd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rs</a:t>
                      </a:r>
                      <a:r>
                        <a:rPr lang="en-US" sz="1200" dirty="0"/>
                        <a:t>, rt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 / 25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00 0000 / </a:t>
                      </a:r>
                      <a:r>
                        <a:rPr lang="en-SG" sz="1200" dirty="0"/>
                        <a:t>10 0101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822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ori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rt, </a:t>
                      </a:r>
                      <a:r>
                        <a:rPr lang="en-US" sz="1200" dirty="0" err="1"/>
                        <a:t>rs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imm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00 1101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35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slt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rd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rs</a:t>
                      </a:r>
                      <a:r>
                        <a:rPr lang="en-US" sz="1200" dirty="0"/>
                        <a:t>, rt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2A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00 0000 / </a:t>
                      </a:r>
                      <a:r>
                        <a:rPr lang="en-SG" sz="1200" dirty="0"/>
                        <a:t>10 1010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129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sll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rd</a:t>
                      </a:r>
                      <a:r>
                        <a:rPr lang="en-US" sz="1200" dirty="0"/>
                        <a:t>, rt, </a:t>
                      </a:r>
                      <a:r>
                        <a:rPr lang="en-US" sz="1200" dirty="0" err="1"/>
                        <a:t>shamt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 / 00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00 0000 / 00 0000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931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srl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rd</a:t>
                      </a:r>
                      <a:r>
                        <a:rPr lang="en-US" sz="1200" dirty="0"/>
                        <a:t>, rt, </a:t>
                      </a:r>
                      <a:r>
                        <a:rPr lang="en-US" sz="1200" dirty="0" err="1"/>
                        <a:t>shamt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 / 00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00 0000 / 00 0010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558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sb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rt, </a:t>
                      </a:r>
                      <a:r>
                        <a:rPr lang="en-US" sz="1200" dirty="0" err="1"/>
                        <a:t>imm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rs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28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10 1000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35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sw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rt, </a:t>
                      </a:r>
                      <a:r>
                        <a:rPr lang="en-US" sz="1200" dirty="0" err="1"/>
                        <a:t>imm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rs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2B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10 1011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909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sub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rd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rs</a:t>
                      </a:r>
                      <a:r>
                        <a:rPr lang="en-US" sz="1200" dirty="0"/>
                        <a:t>, rt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 / 22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00 0000 / </a:t>
                      </a:r>
                      <a:r>
                        <a:rPr lang="en-SG" sz="1200" dirty="0"/>
                        <a:t>10 0010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045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xor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rd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rs</a:t>
                      </a:r>
                      <a:r>
                        <a:rPr lang="en-US" sz="1200" dirty="0"/>
                        <a:t>, rt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 / 26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00 0000 / </a:t>
                      </a:r>
                      <a:r>
                        <a:rPr lang="en-SG" sz="1200" dirty="0"/>
                        <a:t>10 0110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532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xori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rt, </a:t>
                      </a:r>
                      <a:r>
                        <a:rPr lang="en-US" sz="1200" dirty="0" err="1"/>
                        <a:t>rs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imm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00 1110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87434"/>
                  </a:ext>
                </a:extLst>
              </a:tr>
            </a:tbl>
          </a:graphicData>
        </a:graphic>
      </p:graphicFrame>
      <p:grpSp>
        <p:nvGrpSpPr>
          <p:cNvPr id="19" name="Group 18">
            <a:extLst>
              <a:ext uri="{FF2B5EF4-FFF2-40B4-BE49-F238E27FC236}">
                <a16:creationId xmlns:a16="http://schemas.microsoft.com/office/drawing/2014/main" id="{BF756DE5-1B3F-81FE-007B-C923344DBF1C}"/>
              </a:ext>
            </a:extLst>
          </p:cNvPr>
          <p:cNvGrpSpPr/>
          <p:nvPr/>
        </p:nvGrpSpPr>
        <p:grpSpPr>
          <a:xfrm>
            <a:off x="299100" y="0"/>
            <a:ext cx="6257263" cy="1520831"/>
            <a:chOff x="163855" y="-1057275"/>
            <a:chExt cx="6530291" cy="158719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5824E4E-FF4C-1452-2414-6022EE251A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3855" y="-1057275"/>
              <a:ext cx="6530291" cy="1587191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4598B68-C792-FA82-20EF-39E70E235A2C}"/>
                </a:ext>
              </a:extLst>
            </p:cNvPr>
            <p:cNvSpPr txBox="1"/>
            <p:nvPr/>
          </p:nvSpPr>
          <p:spPr>
            <a:xfrm>
              <a:off x="1346200" y="-102265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endParaRPr lang="en-SG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6441C5-EBDA-6649-2DF0-6FABB5CFFCE4}"/>
                </a:ext>
              </a:extLst>
            </p:cNvPr>
            <p:cNvSpPr txBox="1"/>
            <p:nvPr/>
          </p:nvSpPr>
          <p:spPr>
            <a:xfrm>
              <a:off x="1346200" y="-508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endParaRPr lang="en-SG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A8DC4C1-9EE9-2863-AF61-166D98EED9AD}"/>
                </a:ext>
              </a:extLst>
            </p:cNvPr>
            <p:cNvSpPr txBox="1"/>
            <p:nvPr/>
          </p:nvSpPr>
          <p:spPr>
            <a:xfrm>
              <a:off x="1346200" y="604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endParaRPr lang="en-SG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18C0D8D-419F-C49E-C6CD-1E0386746553}"/>
                </a:ext>
              </a:extLst>
            </p:cNvPr>
            <p:cNvSpPr txBox="1"/>
            <p:nvPr/>
          </p:nvSpPr>
          <p:spPr>
            <a:xfrm>
              <a:off x="2222500" y="-102531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en-SG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B28362D-FA10-BFF3-7BF2-304781DA483A}"/>
                </a:ext>
              </a:extLst>
            </p:cNvPr>
            <p:cNvSpPr txBox="1"/>
            <p:nvPr/>
          </p:nvSpPr>
          <p:spPr>
            <a:xfrm>
              <a:off x="2222500" y="-508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en-SG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CC4CAA3-ACEF-593E-5B0F-0540245B78E2}"/>
                </a:ext>
              </a:extLst>
            </p:cNvPr>
            <p:cNvSpPr txBox="1"/>
            <p:nvPr/>
          </p:nvSpPr>
          <p:spPr>
            <a:xfrm>
              <a:off x="3274950" y="-102531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en-SG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9DD7E82-57AB-6560-CE19-E3738C795C09}"/>
                </a:ext>
              </a:extLst>
            </p:cNvPr>
            <p:cNvSpPr txBox="1"/>
            <p:nvPr/>
          </p:nvSpPr>
          <p:spPr>
            <a:xfrm>
              <a:off x="3273924" y="-508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en-SG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3A300DE-B314-D2A3-F705-E19CFF0BF2C4}"/>
                </a:ext>
              </a:extLst>
            </p:cNvPr>
            <p:cNvSpPr txBox="1"/>
            <p:nvPr/>
          </p:nvSpPr>
          <p:spPr>
            <a:xfrm>
              <a:off x="4235450" y="-102531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en-SG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8198CA0-8965-1E4E-32DF-BC49D0438EC4}"/>
                </a:ext>
              </a:extLst>
            </p:cNvPr>
            <p:cNvSpPr txBox="1"/>
            <p:nvPr/>
          </p:nvSpPr>
          <p:spPr>
            <a:xfrm>
              <a:off x="5264150" y="-102531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en-SG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5F0CB1D-A1B3-17A9-3736-C9314302057B}"/>
                </a:ext>
              </a:extLst>
            </p:cNvPr>
            <p:cNvSpPr txBox="1"/>
            <p:nvPr/>
          </p:nvSpPr>
          <p:spPr>
            <a:xfrm>
              <a:off x="6382047" y="-102531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endParaRPr lang="en-SG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373FBB1-2DB1-B95D-65CD-263405BD5569}"/>
                </a:ext>
              </a:extLst>
            </p:cNvPr>
            <p:cNvSpPr txBox="1"/>
            <p:nvPr/>
          </p:nvSpPr>
          <p:spPr>
            <a:xfrm>
              <a:off x="6258617" y="-508309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16</a:t>
              </a:r>
              <a:endParaRPr lang="en-SG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DA2F7F1-BA21-E755-36D6-DB1B9BEACFE6}"/>
                </a:ext>
              </a:extLst>
            </p:cNvPr>
            <p:cNvSpPr txBox="1"/>
            <p:nvPr/>
          </p:nvSpPr>
          <p:spPr>
            <a:xfrm>
              <a:off x="6258617" y="6041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26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684455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1F527C5-0084-AE6E-721F-DC87324E89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78475"/>
              </p:ext>
            </p:extLst>
          </p:nvPr>
        </p:nvGraphicFramePr>
        <p:xfrm>
          <a:off x="190500" y="56027"/>
          <a:ext cx="6464301" cy="9806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4767">
                  <a:extLst>
                    <a:ext uri="{9D8B030D-6E8A-4147-A177-3AD203B41FA5}">
                      <a16:colId xmlns:a16="http://schemas.microsoft.com/office/drawing/2014/main" val="1707798143"/>
                    </a:ext>
                  </a:extLst>
                </a:gridCol>
                <a:gridCol w="2154767">
                  <a:extLst>
                    <a:ext uri="{9D8B030D-6E8A-4147-A177-3AD203B41FA5}">
                      <a16:colId xmlns:a16="http://schemas.microsoft.com/office/drawing/2014/main" val="1086342359"/>
                    </a:ext>
                  </a:extLst>
                </a:gridCol>
                <a:gridCol w="2154767">
                  <a:extLst>
                    <a:ext uri="{9D8B030D-6E8A-4147-A177-3AD203B41FA5}">
                      <a16:colId xmlns:a16="http://schemas.microsoft.com/office/drawing/2014/main" val="1376899955"/>
                    </a:ext>
                  </a:extLst>
                </a:gridCol>
              </a:tblGrid>
              <a:tr h="182098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Name</a:t>
                      </a:r>
                      <a:endParaRPr lang="en-SG" sz="135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Number</a:t>
                      </a:r>
                      <a:endParaRPr lang="en-SG" sz="135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Binary</a:t>
                      </a:r>
                      <a:endParaRPr lang="en-SG" sz="135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232112"/>
                  </a:ext>
                </a:extLst>
              </a:tr>
              <a:tr h="193528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$zero</a:t>
                      </a:r>
                      <a:endParaRPr lang="en-SG" sz="13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0</a:t>
                      </a:r>
                      <a:endParaRPr lang="en-SG" sz="13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0 0000</a:t>
                      </a:r>
                      <a:endParaRPr lang="en-SG" sz="13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67271"/>
                  </a:ext>
                </a:extLst>
              </a:tr>
              <a:tr h="138283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$at</a:t>
                      </a:r>
                      <a:endParaRPr lang="en-SG" sz="13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1</a:t>
                      </a:r>
                      <a:endParaRPr lang="en-SG" sz="13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0 0001</a:t>
                      </a:r>
                      <a:endParaRPr lang="en-SG" sz="13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0094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$v0</a:t>
                      </a:r>
                      <a:endParaRPr lang="en-SG" sz="13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2</a:t>
                      </a:r>
                      <a:endParaRPr lang="en-SG" sz="13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0 0010</a:t>
                      </a:r>
                      <a:endParaRPr lang="en-SG" sz="13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194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$v1</a:t>
                      </a:r>
                      <a:endParaRPr lang="en-SG" sz="13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3</a:t>
                      </a:r>
                      <a:endParaRPr lang="en-SG" sz="13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0 0011</a:t>
                      </a:r>
                      <a:endParaRPr lang="en-SG" sz="13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1987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$a0</a:t>
                      </a:r>
                      <a:endParaRPr lang="en-SG" sz="13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4</a:t>
                      </a:r>
                      <a:endParaRPr lang="en-SG" sz="13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0 0100</a:t>
                      </a:r>
                      <a:endParaRPr lang="en-SG" sz="13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860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$a1</a:t>
                      </a:r>
                      <a:endParaRPr lang="en-SG" sz="13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5</a:t>
                      </a:r>
                      <a:endParaRPr lang="en-SG" sz="13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0 0101</a:t>
                      </a:r>
                      <a:endParaRPr lang="en-SG" sz="13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3358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$a2</a:t>
                      </a:r>
                      <a:endParaRPr lang="en-SG" sz="13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6</a:t>
                      </a:r>
                      <a:endParaRPr lang="en-SG" sz="13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0 0110</a:t>
                      </a:r>
                      <a:endParaRPr lang="en-SG" sz="13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62023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$a3</a:t>
                      </a:r>
                      <a:endParaRPr lang="en-SG" sz="13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7</a:t>
                      </a:r>
                      <a:endParaRPr lang="en-SG" sz="13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0 0111</a:t>
                      </a:r>
                      <a:endParaRPr lang="en-SG" sz="13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910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$t0</a:t>
                      </a:r>
                      <a:endParaRPr lang="en-SG" sz="13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8</a:t>
                      </a:r>
                      <a:endParaRPr lang="en-SG" sz="13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0 1000</a:t>
                      </a:r>
                      <a:endParaRPr lang="en-SG" sz="13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613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$t1</a:t>
                      </a:r>
                      <a:endParaRPr lang="en-SG" sz="13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9</a:t>
                      </a:r>
                      <a:endParaRPr lang="en-SG" sz="13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0 1001</a:t>
                      </a:r>
                      <a:endParaRPr lang="en-SG" sz="13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8099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$t2</a:t>
                      </a:r>
                      <a:endParaRPr lang="en-SG" sz="13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10</a:t>
                      </a:r>
                      <a:endParaRPr lang="en-SG" sz="13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0 1010</a:t>
                      </a:r>
                      <a:endParaRPr lang="en-SG" sz="13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2622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$t3</a:t>
                      </a:r>
                      <a:endParaRPr lang="en-SG" sz="13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11</a:t>
                      </a:r>
                      <a:endParaRPr lang="en-SG" sz="13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0 1011</a:t>
                      </a:r>
                      <a:endParaRPr lang="en-SG" sz="13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8311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$t4</a:t>
                      </a:r>
                      <a:endParaRPr lang="en-SG" sz="13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12</a:t>
                      </a:r>
                      <a:endParaRPr lang="en-SG" sz="13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0 1100</a:t>
                      </a:r>
                      <a:endParaRPr lang="en-SG" sz="13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6333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$t5</a:t>
                      </a:r>
                      <a:endParaRPr lang="en-SG" sz="13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13</a:t>
                      </a:r>
                      <a:endParaRPr lang="en-SG" sz="13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0 1101</a:t>
                      </a:r>
                      <a:endParaRPr lang="en-SG" sz="13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2688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$t6</a:t>
                      </a:r>
                      <a:endParaRPr lang="en-SG" sz="13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14</a:t>
                      </a:r>
                      <a:endParaRPr lang="en-SG" sz="13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0 1110</a:t>
                      </a:r>
                      <a:endParaRPr lang="en-SG" sz="13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8247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$t7</a:t>
                      </a:r>
                      <a:endParaRPr lang="en-SG" sz="13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15</a:t>
                      </a:r>
                      <a:endParaRPr lang="en-SG" sz="13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0 1111</a:t>
                      </a:r>
                      <a:endParaRPr lang="en-SG" sz="13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6093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$s0</a:t>
                      </a:r>
                      <a:endParaRPr lang="en-SG" sz="13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16</a:t>
                      </a:r>
                      <a:endParaRPr lang="en-SG" sz="13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1 0000</a:t>
                      </a:r>
                      <a:endParaRPr lang="en-SG" sz="13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2358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$s1</a:t>
                      </a:r>
                      <a:endParaRPr lang="en-SG" sz="13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17</a:t>
                      </a:r>
                      <a:endParaRPr lang="en-SG" sz="13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1 0001</a:t>
                      </a:r>
                      <a:endParaRPr lang="en-SG" sz="13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9576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$s2</a:t>
                      </a:r>
                      <a:endParaRPr lang="en-SG" sz="13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18</a:t>
                      </a:r>
                      <a:endParaRPr lang="en-SG" sz="13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1 0010</a:t>
                      </a:r>
                      <a:endParaRPr lang="en-SG" sz="13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6289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$s3</a:t>
                      </a:r>
                      <a:endParaRPr lang="en-SG" sz="13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19</a:t>
                      </a:r>
                      <a:endParaRPr lang="en-SG" sz="13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1 0011</a:t>
                      </a:r>
                      <a:endParaRPr lang="en-SG" sz="13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105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$s4</a:t>
                      </a:r>
                      <a:endParaRPr lang="en-SG" sz="13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20</a:t>
                      </a:r>
                      <a:endParaRPr lang="en-SG" sz="13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1 0100</a:t>
                      </a:r>
                      <a:endParaRPr lang="en-SG" sz="13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6000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$s5</a:t>
                      </a:r>
                      <a:endParaRPr lang="en-SG" sz="13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21</a:t>
                      </a:r>
                      <a:endParaRPr lang="en-SG" sz="13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1 0101</a:t>
                      </a:r>
                      <a:endParaRPr lang="en-SG" sz="13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0912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$s6</a:t>
                      </a:r>
                      <a:endParaRPr lang="en-SG" sz="13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22</a:t>
                      </a:r>
                      <a:endParaRPr lang="en-SG" sz="13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1 0110</a:t>
                      </a:r>
                      <a:endParaRPr lang="en-SG" sz="13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0951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$s7</a:t>
                      </a:r>
                      <a:endParaRPr lang="en-SG" sz="13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23</a:t>
                      </a:r>
                      <a:endParaRPr lang="en-SG" sz="13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1 0111</a:t>
                      </a:r>
                      <a:endParaRPr lang="en-SG" sz="13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6400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$t8</a:t>
                      </a:r>
                      <a:endParaRPr lang="en-SG" sz="13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24</a:t>
                      </a:r>
                      <a:endParaRPr lang="en-SG" sz="13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1 1000</a:t>
                      </a:r>
                      <a:endParaRPr lang="en-SG" sz="13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8264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$t9</a:t>
                      </a:r>
                      <a:endParaRPr lang="en-SG" sz="13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25</a:t>
                      </a:r>
                      <a:endParaRPr lang="en-SG" sz="13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1 1001</a:t>
                      </a:r>
                      <a:endParaRPr lang="en-SG" sz="13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9869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$k0</a:t>
                      </a:r>
                      <a:endParaRPr lang="en-SG" sz="13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26</a:t>
                      </a:r>
                      <a:endParaRPr lang="en-SG" sz="13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1 1010</a:t>
                      </a:r>
                      <a:endParaRPr lang="en-SG" sz="13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5221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$k1</a:t>
                      </a:r>
                      <a:endParaRPr lang="en-SG" sz="13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27</a:t>
                      </a:r>
                      <a:endParaRPr lang="en-SG" sz="13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1 1011</a:t>
                      </a:r>
                      <a:endParaRPr lang="en-SG" sz="13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688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$</a:t>
                      </a:r>
                      <a:r>
                        <a:rPr lang="en-US" sz="1350" dirty="0" err="1"/>
                        <a:t>gp</a:t>
                      </a:r>
                      <a:endParaRPr lang="en-SG" sz="13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28</a:t>
                      </a:r>
                      <a:endParaRPr lang="en-SG" sz="13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1 1100</a:t>
                      </a:r>
                      <a:endParaRPr lang="en-SG" sz="13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880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$</a:t>
                      </a:r>
                      <a:r>
                        <a:rPr lang="en-US" sz="1350" dirty="0" err="1"/>
                        <a:t>sp</a:t>
                      </a:r>
                      <a:endParaRPr lang="en-SG" sz="13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29</a:t>
                      </a:r>
                      <a:endParaRPr lang="en-SG" sz="13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1 1101</a:t>
                      </a:r>
                      <a:endParaRPr lang="en-SG" sz="13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5859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$</a:t>
                      </a:r>
                      <a:r>
                        <a:rPr lang="en-US" sz="1350" dirty="0" err="1"/>
                        <a:t>fp</a:t>
                      </a:r>
                      <a:endParaRPr lang="en-SG" sz="13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30</a:t>
                      </a:r>
                      <a:endParaRPr lang="en-SG" sz="13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1 1110</a:t>
                      </a:r>
                      <a:endParaRPr lang="en-SG" sz="13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7989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$</a:t>
                      </a:r>
                      <a:r>
                        <a:rPr lang="en-US" sz="1350" dirty="0" err="1"/>
                        <a:t>ra</a:t>
                      </a:r>
                      <a:endParaRPr lang="en-SG" sz="13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31</a:t>
                      </a:r>
                      <a:endParaRPr lang="en-SG" sz="13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1 1111</a:t>
                      </a:r>
                      <a:endParaRPr lang="en-SG" sz="13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202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4623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</TotalTime>
  <Words>436</Words>
  <Application>Microsoft Office PowerPoint</Application>
  <PresentationFormat>A4 Paper (210x297 mm)</PresentationFormat>
  <Paragraphs>221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Justin Ng</dc:creator>
  <cp:lastModifiedBy>Justin Ng</cp:lastModifiedBy>
  <cp:revision>1</cp:revision>
  <dcterms:created xsi:type="dcterms:W3CDTF">2025-03-09T07:23:33Z</dcterms:created>
  <dcterms:modified xsi:type="dcterms:W3CDTF">2025-03-09T08:34:06Z</dcterms:modified>
</cp:coreProperties>
</file>