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7" r:id="rId2"/>
    <p:sldId id="261" r:id="rId3"/>
    <p:sldId id="715" r:id="rId4"/>
    <p:sldId id="262" r:id="rId5"/>
    <p:sldId id="263" r:id="rId6"/>
    <p:sldId id="264" r:id="rId7"/>
    <p:sldId id="265" r:id="rId8"/>
    <p:sldId id="266" r:id="rId9"/>
    <p:sldId id="267" r:id="rId10"/>
    <p:sldId id="290" r:id="rId11"/>
    <p:sldId id="260" r:id="rId12"/>
    <p:sldId id="707" r:id="rId13"/>
    <p:sldId id="632" r:id="rId14"/>
    <p:sldId id="624" r:id="rId15"/>
    <p:sldId id="625" r:id="rId16"/>
    <p:sldId id="619" r:id="rId17"/>
    <p:sldId id="626" r:id="rId18"/>
    <p:sldId id="627" r:id="rId19"/>
    <p:sldId id="628" r:id="rId20"/>
    <p:sldId id="629" r:id="rId21"/>
    <p:sldId id="630" r:id="rId22"/>
    <p:sldId id="631" r:id="rId23"/>
    <p:sldId id="714" r:id="rId24"/>
    <p:sldId id="716" r:id="rId25"/>
    <p:sldId id="717" r:id="rId26"/>
    <p:sldId id="258" r:id="rId27"/>
  </p:sldIdLst>
  <p:sldSz cx="12192000" cy="6858000"/>
  <p:notesSz cx="9872663"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CF3E3E"/>
    <a:srgbClr val="203864"/>
    <a:srgbClr val="7030A0"/>
    <a:srgbClr val="416FC3"/>
    <a:srgbClr val="3E6D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4CF653-A798-4565-910F-16C7787FD157}" v="1003" dt="2025-02-05T06:14:46.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Kai" userId="012566e0-30ff-4e17-bc5d-803a8d22ce41" providerId="ADAL" clId="{E92EBFCA-C9AC-4107-A5C3-10C20C17D4D6}"/>
    <pc:docChg chg="undo redo custSel addSld delSld modSld sldOrd modNotesMaster modHandout">
      <pc:chgData name="Song Kai" userId="012566e0-30ff-4e17-bc5d-803a8d22ce41" providerId="ADAL" clId="{E92EBFCA-C9AC-4107-A5C3-10C20C17D4D6}" dt="2025-02-04T01:39:22.721" v="2950" actId="20577"/>
      <pc:docMkLst>
        <pc:docMk/>
      </pc:docMkLst>
      <pc:sldChg chg="ord">
        <pc:chgData name="Song Kai" userId="012566e0-30ff-4e17-bc5d-803a8d22ce41" providerId="ADAL" clId="{E92EBFCA-C9AC-4107-A5C3-10C20C17D4D6}" dt="2025-01-31T08:01:12.180" v="353"/>
        <pc:sldMkLst>
          <pc:docMk/>
          <pc:sldMk cId="1243231940" sldId="260"/>
        </pc:sldMkLst>
      </pc:sldChg>
      <pc:sldChg chg="modAnim">
        <pc:chgData name="Song Kai" userId="012566e0-30ff-4e17-bc5d-803a8d22ce41" providerId="ADAL" clId="{E92EBFCA-C9AC-4107-A5C3-10C20C17D4D6}" dt="2025-01-31T07:54:45.680" v="313"/>
        <pc:sldMkLst>
          <pc:docMk/>
          <pc:sldMk cId="4280431582" sldId="261"/>
        </pc:sldMkLst>
      </pc:sldChg>
      <pc:sldChg chg="addSp modSp mod modAnim modNotesTx">
        <pc:chgData name="Song Kai" userId="012566e0-30ff-4e17-bc5d-803a8d22ce41" providerId="ADAL" clId="{E92EBFCA-C9AC-4107-A5C3-10C20C17D4D6}" dt="2025-01-31T10:38:00.587" v="831" actId="20577"/>
        <pc:sldMkLst>
          <pc:docMk/>
          <pc:sldMk cId="2994559626" sldId="262"/>
        </pc:sldMkLst>
        <pc:spChg chg="add mod">
          <ac:chgData name="Song Kai" userId="012566e0-30ff-4e17-bc5d-803a8d22ce41" providerId="ADAL" clId="{E92EBFCA-C9AC-4107-A5C3-10C20C17D4D6}" dt="2025-01-31T10:35:27.317" v="647"/>
          <ac:spMkLst>
            <pc:docMk/>
            <pc:sldMk cId="2994559626" sldId="262"/>
            <ac:spMk id="6" creationId="{6A3C361E-9CBB-6D2B-7ED8-AF47F9F3661D}"/>
          </ac:spMkLst>
        </pc:spChg>
        <pc:graphicFrameChg chg="modGraphic">
          <ac:chgData name="Song Kai" userId="012566e0-30ff-4e17-bc5d-803a8d22ce41" providerId="ADAL" clId="{E92EBFCA-C9AC-4107-A5C3-10C20C17D4D6}" dt="2025-01-31T07:33:37.717" v="23" actId="20577"/>
          <ac:graphicFrameMkLst>
            <pc:docMk/>
            <pc:sldMk cId="2994559626" sldId="262"/>
            <ac:graphicFrameMk id="8" creationId="{9EC7CE9E-CC56-400F-AB25-FE85051DEAEC}"/>
          </ac:graphicFrameMkLst>
        </pc:graphicFrameChg>
      </pc:sldChg>
      <pc:sldChg chg="addSp modSp mod modAnim modNotesTx">
        <pc:chgData name="Song Kai" userId="012566e0-30ff-4e17-bc5d-803a8d22ce41" providerId="ADAL" clId="{E92EBFCA-C9AC-4107-A5C3-10C20C17D4D6}" dt="2025-01-31T10:36:47.645" v="720" actId="20577"/>
        <pc:sldMkLst>
          <pc:docMk/>
          <pc:sldMk cId="2061509832" sldId="263"/>
        </pc:sldMkLst>
        <pc:spChg chg="add mod">
          <ac:chgData name="Song Kai" userId="012566e0-30ff-4e17-bc5d-803a8d22ce41" providerId="ADAL" clId="{E92EBFCA-C9AC-4107-A5C3-10C20C17D4D6}" dt="2025-01-31T10:35:46.585" v="650" actId="1076"/>
          <ac:spMkLst>
            <pc:docMk/>
            <pc:sldMk cId="2061509832" sldId="263"/>
            <ac:spMk id="6" creationId="{A7BC1332-6683-571F-2744-6990B7F04973}"/>
          </ac:spMkLst>
        </pc:spChg>
        <pc:graphicFrameChg chg="modGraphic">
          <ac:chgData name="Song Kai" userId="012566e0-30ff-4e17-bc5d-803a8d22ce41" providerId="ADAL" clId="{E92EBFCA-C9AC-4107-A5C3-10C20C17D4D6}" dt="2025-01-31T07:33:47.659" v="31" actId="20577"/>
          <ac:graphicFrameMkLst>
            <pc:docMk/>
            <pc:sldMk cId="2061509832" sldId="263"/>
            <ac:graphicFrameMk id="9" creationId="{9EA58060-0615-4646-A528-6A5828B244BE}"/>
          </ac:graphicFrameMkLst>
        </pc:graphicFrameChg>
      </pc:sldChg>
      <pc:sldChg chg="addSp modSp mod modAnim modNotesTx">
        <pc:chgData name="Song Kai" userId="012566e0-30ff-4e17-bc5d-803a8d22ce41" providerId="ADAL" clId="{E92EBFCA-C9AC-4107-A5C3-10C20C17D4D6}" dt="2025-01-31T10:38:08.569" v="832"/>
        <pc:sldMkLst>
          <pc:docMk/>
          <pc:sldMk cId="3233088356" sldId="264"/>
        </pc:sldMkLst>
        <pc:spChg chg="add mod">
          <ac:chgData name="Song Kai" userId="012566e0-30ff-4e17-bc5d-803a8d22ce41" providerId="ADAL" clId="{E92EBFCA-C9AC-4107-A5C3-10C20C17D4D6}" dt="2025-01-31T10:36:03.723" v="653" actId="1076"/>
          <ac:spMkLst>
            <pc:docMk/>
            <pc:sldMk cId="3233088356" sldId="264"/>
            <ac:spMk id="6" creationId="{82D5D525-3F3C-2438-5B3F-8B51983FAE8B}"/>
          </ac:spMkLst>
        </pc:spChg>
        <pc:graphicFrameChg chg="modGraphic">
          <ac:chgData name="Song Kai" userId="012566e0-30ff-4e17-bc5d-803a8d22ce41" providerId="ADAL" clId="{E92EBFCA-C9AC-4107-A5C3-10C20C17D4D6}" dt="2025-01-31T07:33:56.351" v="39" actId="20577"/>
          <ac:graphicFrameMkLst>
            <pc:docMk/>
            <pc:sldMk cId="3233088356" sldId="264"/>
            <ac:graphicFrameMk id="7" creationId="{24B46F55-7671-4B3C-AE1F-E6DAF74B158B}"/>
          </ac:graphicFrameMkLst>
        </pc:graphicFrameChg>
      </pc:sldChg>
      <pc:sldChg chg="modNotesTx">
        <pc:chgData name="Song Kai" userId="012566e0-30ff-4e17-bc5d-803a8d22ce41" providerId="ADAL" clId="{E92EBFCA-C9AC-4107-A5C3-10C20C17D4D6}" dt="2025-01-31T07:36:26.550" v="70" actId="20577"/>
        <pc:sldMkLst>
          <pc:docMk/>
          <pc:sldMk cId="1267005695" sldId="265"/>
        </pc:sldMkLst>
      </pc:sldChg>
      <pc:sldChg chg="addSp modSp mod modAnim modNotesTx">
        <pc:chgData name="Song Kai" userId="012566e0-30ff-4e17-bc5d-803a8d22ce41" providerId="ADAL" clId="{E92EBFCA-C9AC-4107-A5C3-10C20C17D4D6}" dt="2025-01-31T07:54:03.776" v="311"/>
        <pc:sldMkLst>
          <pc:docMk/>
          <pc:sldMk cId="3931877043" sldId="266"/>
        </pc:sldMkLst>
        <pc:spChg chg="mod">
          <ac:chgData name="Song Kai" userId="012566e0-30ff-4e17-bc5d-803a8d22ce41" providerId="ADAL" clId="{E92EBFCA-C9AC-4107-A5C3-10C20C17D4D6}" dt="2025-01-31T07:32:11.115" v="11" actId="207"/>
          <ac:spMkLst>
            <pc:docMk/>
            <pc:sldMk cId="3931877043" sldId="266"/>
            <ac:spMk id="4" creationId="{0376BD48-1D3D-417E-9CF9-74AFCDE81FD3}"/>
          </ac:spMkLst>
        </pc:spChg>
        <pc:spChg chg="add mod">
          <ac:chgData name="Song Kai" userId="012566e0-30ff-4e17-bc5d-803a8d22ce41" providerId="ADAL" clId="{E92EBFCA-C9AC-4107-A5C3-10C20C17D4D6}" dt="2025-01-31T07:53:55.911" v="310" actId="6549"/>
          <ac:spMkLst>
            <pc:docMk/>
            <pc:sldMk cId="3931877043" sldId="266"/>
            <ac:spMk id="7" creationId="{D81A05BA-B2E5-CD96-87E6-256B681267C5}"/>
          </ac:spMkLst>
        </pc:spChg>
      </pc:sldChg>
      <pc:sldChg chg="modSp mod">
        <pc:chgData name="Song Kai" userId="012566e0-30ff-4e17-bc5d-803a8d22ce41" providerId="ADAL" clId="{E92EBFCA-C9AC-4107-A5C3-10C20C17D4D6}" dt="2025-02-03T06:08:16.267" v="2852" actId="20577"/>
        <pc:sldMkLst>
          <pc:docMk/>
          <pc:sldMk cId="3141790891" sldId="267"/>
        </pc:sldMkLst>
        <pc:spChg chg="mod">
          <ac:chgData name="Song Kai" userId="012566e0-30ff-4e17-bc5d-803a8d22ce41" providerId="ADAL" clId="{E92EBFCA-C9AC-4107-A5C3-10C20C17D4D6}" dt="2025-02-03T06:08:16.267" v="2852" actId="20577"/>
          <ac:spMkLst>
            <pc:docMk/>
            <pc:sldMk cId="3141790891" sldId="267"/>
            <ac:spMk id="3" creationId="{837812E1-E5EE-414A-A9CC-A99E6ED7AB76}"/>
          </ac:spMkLst>
        </pc:spChg>
        <pc:spChg chg="mod">
          <ac:chgData name="Song Kai" userId="012566e0-30ff-4e17-bc5d-803a8d22ce41" providerId="ADAL" clId="{E92EBFCA-C9AC-4107-A5C3-10C20C17D4D6}" dt="2025-01-31T07:32:18.954" v="13" actId="207"/>
          <ac:spMkLst>
            <pc:docMk/>
            <pc:sldMk cId="3141790891" sldId="267"/>
            <ac:spMk id="4" creationId="{0376BD48-1D3D-417E-9CF9-74AFCDE81FD3}"/>
          </ac:spMkLst>
        </pc:spChg>
        <pc:spChg chg="mod">
          <ac:chgData name="Song Kai" userId="012566e0-30ff-4e17-bc5d-803a8d22ce41" providerId="ADAL" clId="{E92EBFCA-C9AC-4107-A5C3-10C20C17D4D6}" dt="2025-01-31T07:31:59.934" v="10" actId="20577"/>
          <ac:spMkLst>
            <pc:docMk/>
            <pc:sldMk cId="3141790891" sldId="267"/>
            <ac:spMk id="6" creationId="{B121ED61-A6BC-46C6-90BC-503439058893}"/>
          </ac:spMkLst>
        </pc:spChg>
      </pc:sldChg>
      <pc:sldChg chg="del">
        <pc:chgData name="Song Kai" userId="012566e0-30ff-4e17-bc5d-803a8d22ce41" providerId="ADAL" clId="{E92EBFCA-C9AC-4107-A5C3-10C20C17D4D6}" dt="2025-01-31T08:55:04.041" v="419" actId="47"/>
        <pc:sldMkLst>
          <pc:docMk/>
          <pc:sldMk cId="1597951799" sldId="268"/>
        </pc:sldMkLst>
      </pc:sldChg>
      <pc:sldChg chg="del">
        <pc:chgData name="Song Kai" userId="012566e0-30ff-4e17-bc5d-803a8d22ce41" providerId="ADAL" clId="{E92EBFCA-C9AC-4107-A5C3-10C20C17D4D6}" dt="2025-01-31T08:55:04.041" v="419" actId="47"/>
        <pc:sldMkLst>
          <pc:docMk/>
          <pc:sldMk cId="1770019749" sldId="269"/>
        </pc:sldMkLst>
      </pc:sldChg>
      <pc:sldChg chg="addSp delSp modSp mod delAnim modAnim">
        <pc:chgData name="Song Kai" userId="012566e0-30ff-4e17-bc5d-803a8d22ce41" providerId="ADAL" clId="{E92EBFCA-C9AC-4107-A5C3-10C20C17D4D6}" dt="2025-02-04T01:39:22.721" v="2950" actId="20577"/>
        <pc:sldMkLst>
          <pc:docMk/>
          <pc:sldMk cId="206473152" sldId="270"/>
        </pc:sldMkLst>
        <pc:spChg chg="add mod">
          <ac:chgData name="Song Kai" userId="012566e0-30ff-4e17-bc5d-803a8d22ce41" providerId="ADAL" clId="{E92EBFCA-C9AC-4107-A5C3-10C20C17D4D6}" dt="2025-02-04T01:39:22.721" v="2950" actId="20577"/>
          <ac:spMkLst>
            <pc:docMk/>
            <pc:sldMk cId="206473152" sldId="270"/>
            <ac:spMk id="3" creationId="{DB61DA5D-7DE0-0C79-A54B-0AE76CFE05E6}"/>
          </ac:spMkLst>
        </pc:spChg>
      </pc:sldChg>
      <pc:sldChg chg="del">
        <pc:chgData name="Song Kai" userId="012566e0-30ff-4e17-bc5d-803a8d22ce41" providerId="ADAL" clId="{E92EBFCA-C9AC-4107-A5C3-10C20C17D4D6}" dt="2025-01-31T12:06:02.707" v="1890" actId="47"/>
        <pc:sldMkLst>
          <pc:docMk/>
          <pc:sldMk cId="1751039118" sldId="271"/>
        </pc:sldMkLst>
      </pc:sldChg>
      <pc:sldChg chg="modSp add mod">
        <pc:chgData name="Song Kai" userId="012566e0-30ff-4e17-bc5d-803a8d22ce41" providerId="ADAL" clId="{E92EBFCA-C9AC-4107-A5C3-10C20C17D4D6}" dt="2025-01-31T13:28:44.997" v="2837" actId="20577"/>
        <pc:sldMkLst>
          <pc:docMk/>
          <pc:sldMk cId="1624201440" sldId="285"/>
        </pc:sldMkLst>
      </pc:sldChg>
      <pc:sldChg chg="add">
        <pc:chgData name="Song Kai" userId="012566e0-30ff-4e17-bc5d-803a8d22ce41" providerId="ADAL" clId="{E92EBFCA-C9AC-4107-A5C3-10C20C17D4D6}" dt="2025-01-31T08:01:34.289" v="354"/>
        <pc:sldMkLst>
          <pc:docMk/>
          <pc:sldMk cId="4054068086" sldId="290"/>
        </pc:sldMkLst>
      </pc:sldChg>
      <pc:sldChg chg="modSp add mod">
        <pc:chgData name="Song Kai" userId="012566e0-30ff-4e17-bc5d-803a8d22ce41" providerId="ADAL" clId="{E92EBFCA-C9AC-4107-A5C3-10C20C17D4D6}" dt="2025-01-31T08:24:40.051" v="401" actId="14100"/>
        <pc:sldMkLst>
          <pc:docMk/>
          <pc:sldMk cId="3838499155" sldId="301"/>
        </pc:sldMkLst>
      </pc:sldChg>
      <pc:sldChg chg="del">
        <pc:chgData name="Song Kai" userId="012566e0-30ff-4e17-bc5d-803a8d22ce41" providerId="ADAL" clId="{E92EBFCA-C9AC-4107-A5C3-10C20C17D4D6}" dt="2025-01-31T12:10:58.648" v="2113" actId="47"/>
        <pc:sldMkLst>
          <pc:docMk/>
          <pc:sldMk cId="3971705143" sldId="607"/>
        </pc:sldMkLst>
      </pc:sldChg>
      <pc:sldChg chg="addSp modSp add mod modAnim">
        <pc:chgData name="Song Kai" userId="012566e0-30ff-4e17-bc5d-803a8d22ce41" providerId="ADAL" clId="{E92EBFCA-C9AC-4107-A5C3-10C20C17D4D6}" dt="2025-01-31T10:57:15.816" v="1267"/>
        <pc:sldMkLst>
          <pc:docMk/>
          <pc:sldMk cId="2943860967" sldId="619"/>
        </pc:sldMkLst>
        <pc:spChg chg="add mod">
          <ac:chgData name="Song Kai" userId="012566e0-30ff-4e17-bc5d-803a8d22ce41" providerId="ADAL" clId="{E92EBFCA-C9AC-4107-A5C3-10C20C17D4D6}" dt="2025-01-31T10:53:50.493" v="1249" actId="6549"/>
          <ac:spMkLst>
            <pc:docMk/>
            <pc:sldMk cId="2943860967" sldId="619"/>
            <ac:spMk id="2" creationId="{504529CC-63B2-057D-86BD-9BEA3317515C}"/>
          </ac:spMkLst>
        </pc:spChg>
        <pc:spChg chg="add mod">
          <ac:chgData name="Song Kai" userId="012566e0-30ff-4e17-bc5d-803a8d22ce41" providerId="ADAL" clId="{E92EBFCA-C9AC-4107-A5C3-10C20C17D4D6}" dt="2025-01-31T10:56:50.684" v="1260" actId="1076"/>
          <ac:spMkLst>
            <pc:docMk/>
            <pc:sldMk cId="2943860967" sldId="619"/>
            <ac:spMk id="4" creationId="{64508B92-CCD7-151E-2057-424147B2A65F}"/>
          </ac:spMkLst>
        </pc:spChg>
        <pc:cxnChg chg="add">
          <ac:chgData name="Song Kai" userId="012566e0-30ff-4e17-bc5d-803a8d22ce41" providerId="ADAL" clId="{E92EBFCA-C9AC-4107-A5C3-10C20C17D4D6}" dt="2025-01-31T10:56:55.535" v="1261" actId="11529"/>
          <ac:cxnSpMkLst>
            <pc:docMk/>
            <pc:sldMk cId="2943860967" sldId="619"/>
            <ac:cxnSpMk id="6" creationId="{7837BF64-AD04-BDBC-FBAA-0CCAFF3A4753}"/>
          </ac:cxnSpMkLst>
        </pc:cxnChg>
        <pc:cxnChg chg="add">
          <ac:chgData name="Song Kai" userId="012566e0-30ff-4e17-bc5d-803a8d22ce41" providerId="ADAL" clId="{E92EBFCA-C9AC-4107-A5C3-10C20C17D4D6}" dt="2025-01-31T10:57:00.061" v="1262" actId="11529"/>
          <ac:cxnSpMkLst>
            <pc:docMk/>
            <pc:sldMk cId="2943860967" sldId="619"/>
            <ac:cxnSpMk id="10" creationId="{2783C6A6-784F-FDE6-8FA3-970E583ADBFD}"/>
          </ac:cxnSpMkLst>
        </pc:cxnChg>
        <pc:cxnChg chg="add">
          <ac:chgData name="Song Kai" userId="012566e0-30ff-4e17-bc5d-803a8d22ce41" providerId="ADAL" clId="{E92EBFCA-C9AC-4107-A5C3-10C20C17D4D6}" dt="2025-01-31T10:57:03.773" v="1263" actId="11529"/>
          <ac:cxnSpMkLst>
            <pc:docMk/>
            <pc:sldMk cId="2943860967" sldId="619"/>
            <ac:cxnSpMk id="12" creationId="{98E17D32-CA4C-F8A9-2520-F7FAFAA4B069}"/>
          </ac:cxnSpMkLst>
        </pc:cxnChg>
      </pc:sldChg>
      <pc:sldChg chg="add">
        <pc:chgData name="Song Kai" userId="012566e0-30ff-4e17-bc5d-803a8d22ce41" providerId="ADAL" clId="{E92EBFCA-C9AC-4107-A5C3-10C20C17D4D6}" dt="2025-01-31T10:53:23.889" v="1241"/>
        <pc:sldMkLst>
          <pc:docMk/>
          <pc:sldMk cId="3532284655" sldId="620"/>
        </pc:sldMkLst>
      </pc:sldChg>
      <pc:sldChg chg="addSp modSp add mod modAnim">
        <pc:chgData name="Song Kai" userId="012566e0-30ff-4e17-bc5d-803a8d22ce41" providerId="ADAL" clId="{E92EBFCA-C9AC-4107-A5C3-10C20C17D4D6}" dt="2025-01-31T10:28:49.744" v="645"/>
        <pc:sldMkLst>
          <pc:docMk/>
          <pc:sldMk cId="3363413377" sldId="624"/>
        </pc:sldMkLst>
        <pc:spChg chg="add mod">
          <ac:chgData name="Song Kai" userId="012566e0-30ff-4e17-bc5d-803a8d22ce41" providerId="ADAL" clId="{E92EBFCA-C9AC-4107-A5C3-10C20C17D4D6}" dt="2025-01-31T10:28:13.464" v="639" actId="1076"/>
          <ac:spMkLst>
            <pc:docMk/>
            <pc:sldMk cId="3363413377" sldId="624"/>
            <ac:spMk id="3" creationId="{E2CD1B97-DD6E-2C55-4A46-DA668B2FFBFE}"/>
          </ac:spMkLst>
        </pc:spChg>
        <pc:spChg chg="mod">
          <ac:chgData name="Song Kai" userId="012566e0-30ff-4e17-bc5d-803a8d22ce41" providerId="ADAL" clId="{E92EBFCA-C9AC-4107-A5C3-10C20C17D4D6}" dt="2025-01-31T10:25:47.613" v="585" actId="20577"/>
          <ac:spMkLst>
            <pc:docMk/>
            <pc:sldMk cId="3363413377" sldId="624"/>
            <ac:spMk id="8" creationId="{00000000-0000-0000-0000-000000000000}"/>
          </ac:spMkLst>
        </pc:spChg>
      </pc:sldChg>
      <pc:sldChg chg="addSp modSp add mod modAnim modNotesTx">
        <pc:chgData name="Song Kai" userId="012566e0-30ff-4e17-bc5d-803a8d22ce41" providerId="ADAL" clId="{E92EBFCA-C9AC-4107-A5C3-10C20C17D4D6}" dt="2025-01-31T10:49:08.188" v="1240" actId="20577"/>
        <pc:sldMkLst>
          <pc:docMk/>
          <pc:sldMk cId="3258175962" sldId="625"/>
        </pc:sldMkLst>
        <pc:spChg chg="add mod">
          <ac:chgData name="Song Kai" userId="012566e0-30ff-4e17-bc5d-803a8d22ce41" providerId="ADAL" clId="{E92EBFCA-C9AC-4107-A5C3-10C20C17D4D6}" dt="2025-01-31T10:47:52.187" v="1219" actId="207"/>
          <ac:spMkLst>
            <pc:docMk/>
            <pc:sldMk cId="3258175962" sldId="625"/>
            <ac:spMk id="3" creationId="{9A11114F-230D-BAF6-F1FC-E6CF61D4009F}"/>
          </ac:spMkLst>
        </pc:spChg>
        <pc:spChg chg="mod">
          <ac:chgData name="Song Kai" userId="012566e0-30ff-4e17-bc5d-803a8d22ce41" providerId="ADAL" clId="{E92EBFCA-C9AC-4107-A5C3-10C20C17D4D6}" dt="2025-01-31T10:45:33.348" v="1117" actId="255"/>
          <ac:spMkLst>
            <pc:docMk/>
            <pc:sldMk cId="3258175962" sldId="625"/>
            <ac:spMk id="7" creationId="{E0B33F4F-A0B8-412B-8A8E-8D5E4DB9BBB5}"/>
          </ac:spMkLst>
        </pc:spChg>
        <pc:spChg chg="mod">
          <ac:chgData name="Song Kai" userId="012566e0-30ff-4e17-bc5d-803a8d22ce41" providerId="ADAL" clId="{E92EBFCA-C9AC-4107-A5C3-10C20C17D4D6}" dt="2025-01-31T10:45:36.575" v="1118" actId="1076"/>
          <ac:spMkLst>
            <pc:docMk/>
            <pc:sldMk cId="3258175962" sldId="625"/>
            <ac:spMk id="9" creationId="{E0B33F4F-A0B8-412B-8A8E-8D5E4DB9BBB5}"/>
          </ac:spMkLst>
        </pc:spChg>
        <pc:spChg chg="mod">
          <ac:chgData name="Song Kai" userId="012566e0-30ff-4e17-bc5d-803a8d22ce41" providerId="ADAL" clId="{E92EBFCA-C9AC-4107-A5C3-10C20C17D4D6}" dt="2025-01-31T10:45:18.655" v="1112" actId="1076"/>
          <ac:spMkLst>
            <pc:docMk/>
            <pc:sldMk cId="3258175962" sldId="625"/>
            <ac:spMk id="10" creationId="{00000000-0000-0000-0000-000000000000}"/>
          </ac:spMkLst>
        </pc:spChg>
      </pc:sldChg>
      <pc:sldChg chg="addSp modSp add mod modAnim">
        <pc:chgData name="Song Kai" userId="012566e0-30ff-4e17-bc5d-803a8d22ce41" providerId="ADAL" clId="{E92EBFCA-C9AC-4107-A5C3-10C20C17D4D6}" dt="2025-01-31T11:07:25.858" v="1447" actId="1076"/>
        <pc:sldMkLst>
          <pc:docMk/>
          <pc:sldMk cId="2995379211" sldId="626"/>
        </pc:sldMkLst>
        <pc:spChg chg="add mod">
          <ac:chgData name="Song Kai" userId="012566e0-30ff-4e17-bc5d-803a8d22ce41" providerId="ADAL" clId="{E92EBFCA-C9AC-4107-A5C3-10C20C17D4D6}" dt="2025-01-31T10:56:21.209" v="1259"/>
          <ac:spMkLst>
            <pc:docMk/>
            <pc:sldMk cId="2995379211" sldId="626"/>
            <ac:spMk id="2" creationId="{B5939711-F571-C201-20D3-FFE3C3E5DE62}"/>
          </ac:spMkLst>
        </pc:spChg>
        <pc:spChg chg="add mod">
          <ac:chgData name="Song Kai" userId="012566e0-30ff-4e17-bc5d-803a8d22ce41" providerId="ADAL" clId="{E92EBFCA-C9AC-4107-A5C3-10C20C17D4D6}" dt="2025-01-31T10:58:24.699" v="1309" actId="1076"/>
          <ac:spMkLst>
            <pc:docMk/>
            <pc:sldMk cId="2995379211" sldId="626"/>
            <ac:spMk id="3" creationId="{A3320726-71EB-F167-0FB2-79C6A6BDB0BE}"/>
          </ac:spMkLst>
        </pc:spChg>
        <pc:spChg chg="add mod">
          <ac:chgData name="Song Kai" userId="012566e0-30ff-4e17-bc5d-803a8d22ce41" providerId="ADAL" clId="{E92EBFCA-C9AC-4107-A5C3-10C20C17D4D6}" dt="2025-01-31T11:07:25.858" v="1447" actId="1076"/>
          <ac:spMkLst>
            <pc:docMk/>
            <pc:sldMk cId="2995379211" sldId="626"/>
            <ac:spMk id="5" creationId="{FD198D56-65F8-2500-0778-49760F8A6798}"/>
          </ac:spMkLst>
        </pc:spChg>
        <pc:spChg chg="add mod">
          <ac:chgData name="Song Kai" userId="012566e0-30ff-4e17-bc5d-803a8d22ce41" providerId="ADAL" clId="{E92EBFCA-C9AC-4107-A5C3-10C20C17D4D6}" dt="2025-01-31T11:01:23.984" v="1345" actId="1076"/>
          <ac:spMkLst>
            <pc:docMk/>
            <pc:sldMk cId="2995379211" sldId="626"/>
            <ac:spMk id="6" creationId="{4250AA2E-8A41-C1F3-5197-3BF77DF9B580}"/>
          </ac:spMkLst>
        </pc:spChg>
        <pc:spChg chg="add mod">
          <ac:chgData name="Song Kai" userId="012566e0-30ff-4e17-bc5d-803a8d22ce41" providerId="ADAL" clId="{E92EBFCA-C9AC-4107-A5C3-10C20C17D4D6}" dt="2025-01-31T11:01:27.899" v="1346" actId="1076"/>
          <ac:spMkLst>
            <pc:docMk/>
            <pc:sldMk cId="2995379211" sldId="626"/>
            <ac:spMk id="9" creationId="{DDF265FC-B792-6FB1-ABDF-8514E9C7E855}"/>
          </ac:spMkLst>
        </pc:spChg>
        <pc:spChg chg="add mod">
          <ac:chgData name="Song Kai" userId="012566e0-30ff-4e17-bc5d-803a8d22ce41" providerId="ADAL" clId="{E92EBFCA-C9AC-4107-A5C3-10C20C17D4D6}" dt="2025-01-31T11:01:43.797" v="1362" actId="207"/>
          <ac:spMkLst>
            <pc:docMk/>
            <pc:sldMk cId="2995379211" sldId="626"/>
            <ac:spMk id="10" creationId="{DE9995F7-BC46-43E4-C278-E332D5AF2F36}"/>
          </ac:spMkLst>
        </pc:spChg>
      </pc:sldChg>
      <pc:sldChg chg="addSp modSp add mod modAnim">
        <pc:chgData name="Song Kai" userId="012566e0-30ff-4e17-bc5d-803a8d22ce41" providerId="ADAL" clId="{E92EBFCA-C9AC-4107-A5C3-10C20C17D4D6}" dt="2025-01-31T13:37:44.418" v="2844"/>
        <pc:sldMkLst>
          <pc:docMk/>
          <pc:sldMk cId="3467643046" sldId="627"/>
        </pc:sldMkLst>
        <pc:spChg chg="add mod">
          <ac:chgData name="Song Kai" userId="012566e0-30ff-4e17-bc5d-803a8d22ce41" providerId="ADAL" clId="{E92EBFCA-C9AC-4107-A5C3-10C20C17D4D6}" dt="2025-01-31T11:07:13.106" v="1444" actId="207"/>
          <ac:spMkLst>
            <pc:docMk/>
            <pc:sldMk cId="3467643046" sldId="627"/>
            <ac:spMk id="2" creationId="{AF704425-D7F7-8E7C-7CC2-8C8CD6F4C4AA}"/>
          </ac:spMkLst>
        </pc:spChg>
        <pc:spChg chg="add mod">
          <ac:chgData name="Song Kai" userId="012566e0-30ff-4e17-bc5d-803a8d22ce41" providerId="ADAL" clId="{E92EBFCA-C9AC-4107-A5C3-10C20C17D4D6}" dt="2025-01-31T11:07:30.009" v="1448" actId="1076"/>
          <ac:spMkLst>
            <pc:docMk/>
            <pc:sldMk cId="3467643046" sldId="627"/>
            <ac:spMk id="4" creationId="{DE4AC24B-94B7-EA0F-811E-F853DF80D696}"/>
          </ac:spMkLst>
        </pc:spChg>
        <pc:spChg chg="add mod">
          <ac:chgData name="Song Kai" userId="012566e0-30ff-4e17-bc5d-803a8d22ce41" providerId="ADAL" clId="{E92EBFCA-C9AC-4107-A5C3-10C20C17D4D6}" dt="2025-01-31T11:07:47.413" v="1449"/>
          <ac:spMkLst>
            <pc:docMk/>
            <pc:sldMk cId="3467643046" sldId="627"/>
            <ac:spMk id="5" creationId="{F0EF36D0-79CC-C35D-E2EA-3F3F5BCB6346}"/>
          </ac:spMkLst>
        </pc:spChg>
        <pc:spChg chg="add mod">
          <ac:chgData name="Song Kai" userId="012566e0-30ff-4e17-bc5d-803a8d22ce41" providerId="ADAL" clId="{E92EBFCA-C9AC-4107-A5C3-10C20C17D4D6}" dt="2025-01-31T11:08:24.166" v="1459" actId="20577"/>
          <ac:spMkLst>
            <pc:docMk/>
            <pc:sldMk cId="3467643046" sldId="627"/>
            <ac:spMk id="6" creationId="{BD456FE9-6764-3AE4-614D-6BCCBBF8E47D}"/>
          </ac:spMkLst>
        </pc:spChg>
      </pc:sldChg>
      <pc:sldChg chg="addSp delSp modSp add mod delAnim modAnim modNotesTx">
        <pc:chgData name="Song Kai" userId="012566e0-30ff-4e17-bc5d-803a8d22ce41" providerId="ADAL" clId="{E92EBFCA-C9AC-4107-A5C3-10C20C17D4D6}" dt="2025-01-31T11:30:51.518" v="1889" actId="403"/>
        <pc:sldMkLst>
          <pc:docMk/>
          <pc:sldMk cId="1947964891" sldId="628"/>
        </pc:sldMkLst>
        <pc:spChg chg="add mod">
          <ac:chgData name="Song Kai" userId="012566e0-30ff-4e17-bc5d-803a8d22ce41" providerId="ADAL" clId="{E92EBFCA-C9AC-4107-A5C3-10C20C17D4D6}" dt="2025-01-31T11:30:51.518" v="1889" actId="403"/>
          <ac:spMkLst>
            <pc:docMk/>
            <pc:sldMk cId="1947964891" sldId="628"/>
            <ac:spMk id="2" creationId="{DC73075C-B9C9-B8BE-0B98-4DF0C96036BC}"/>
          </ac:spMkLst>
        </pc:spChg>
        <pc:spChg chg="add mod">
          <ac:chgData name="Song Kai" userId="012566e0-30ff-4e17-bc5d-803a8d22ce41" providerId="ADAL" clId="{E92EBFCA-C9AC-4107-A5C3-10C20C17D4D6}" dt="2025-01-31T11:30:51.518" v="1889" actId="403"/>
          <ac:spMkLst>
            <pc:docMk/>
            <pc:sldMk cId="1947964891" sldId="628"/>
            <ac:spMk id="4" creationId="{F8F21D58-64EA-875D-AC49-C477DAFD9925}"/>
          </ac:spMkLst>
        </pc:spChg>
        <pc:spChg chg="add mod">
          <ac:chgData name="Song Kai" userId="012566e0-30ff-4e17-bc5d-803a8d22ce41" providerId="ADAL" clId="{E92EBFCA-C9AC-4107-A5C3-10C20C17D4D6}" dt="2025-01-31T11:30:51.518" v="1889" actId="403"/>
          <ac:spMkLst>
            <pc:docMk/>
            <pc:sldMk cId="1947964891" sldId="628"/>
            <ac:spMk id="5" creationId="{DF8141DC-6220-22D8-C465-88640CCDAE78}"/>
          </ac:spMkLst>
        </pc:spChg>
      </pc:sldChg>
      <pc:sldChg chg="modSp add modAnim">
        <pc:chgData name="Song Kai" userId="012566e0-30ff-4e17-bc5d-803a8d22ce41" providerId="ADAL" clId="{E92EBFCA-C9AC-4107-A5C3-10C20C17D4D6}" dt="2025-01-31T12:09:40.450" v="2006"/>
        <pc:sldMkLst>
          <pc:docMk/>
          <pc:sldMk cId="2904019179" sldId="629"/>
        </pc:sldMkLst>
        <pc:spChg chg="mod">
          <ac:chgData name="Song Kai" userId="012566e0-30ff-4e17-bc5d-803a8d22ce41" providerId="ADAL" clId="{E92EBFCA-C9AC-4107-A5C3-10C20C17D4D6}" dt="2025-01-31T12:09:15.359" v="2003" actId="20577"/>
          <ac:spMkLst>
            <pc:docMk/>
            <pc:sldMk cId="2904019179" sldId="629"/>
            <ac:spMk id="63" creationId="{00000000-0000-0000-0000-000000000000}"/>
          </ac:spMkLst>
        </pc:spChg>
      </pc:sldChg>
      <pc:sldChg chg="modSp add modAnim">
        <pc:chgData name="Song Kai" userId="012566e0-30ff-4e17-bc5d-803a8d22ce41" providerId="ADAL" clId="{E92EBFCA-C9AC-4107-A5C3-10C20C17D4D6}" dt="2025-01-31T13:41:04.453" v="2847"/>
        <pc:sldMkLst>
          <pc:docMk/>
          <pc:sldMk cId="1072425494" sldId="630"/>
        </pc:sldMkLst>
        <pc:spChg chg="mod">
          <ac:chgData name="Song Kai" userId="012566e0-30ff-4e17-bc5d-803a8d22ce41" providerId="ADAL" clId="{E92EBFCA-C9AC-4107-A5C3-10C20C17D4D6}" dt="2025-01-31T12:10:38.404" v="2112" actId="20577"/>
          <ac:spMkLst>
            <pc:docMk/>
            <pc:sldMk cId="1072425494" sldId="630"/>
            <ac:spMk id="58" creationId="{00000000-0000-0000-0000-000000000000}"/>
          </ac:spMkLst>
        </pc:spChg>
      </pc:sldChg>
      <pc:sldChg chg="modSp add mod modNotesTx">
        <pc:chgData name="Song Kai" userId="012566e0-30ff-4e17-bc5d-803a8d22ce41" providerId="ADAL" clId="{E92EBFCA-C9AC-4107-A5C3-10C20C17D4D6}" dt="2025-02-03T06:26:41.950" v="2854" actId="20577"/>
        <pc:sldMkLst>
          <pc:docMk/>
          <pc:sldMk cId="991781626" sldId="631"/>
        </pc:sldMkLst>
        <pc:spChg chg="mod">
          <ac:chgData name="Song Kai" userId="012566e0-30ff-4e17-bc5d-803a8d22ce41" providerId="ADAL" clId="{E92EBFCA-C9AC-4107-A5C3-10C20C17D4D6}" dt="2025-02-03T06:26:41.950" v="2854" actId="20577"/>
          <ac:spMkLst>
            <pc:docMk/>
            <pc:sldMk cId="991781626" sldId="631"/>
            <ac:spMk id="7" creationId="{59B8F6E8-CDB0-44C2-85CF-7F25BEECC6EA}"/>
          </ac:spMkLst>
        </pc:spChg>
      </pc:sldChg>
      <pc:sldChg chg="modSp add mod">
        <pc:chgData name="Song Kai" userId="012566e0-30ff-4e17-bc5d-803a8d22ce41" providerId="ADAL" clId="{E92EBFCA-C9AC-4107-A5C3-10C20C17D4D6}" dt="2025-01-31T13:34:47.804" v="2838" actId="14100"/>
        <pc:sldMkLst>
          <pc:docMk/>
          <pc:sldMk cId="2763469032" sldId="632"/>
        </pc:sldMkLst>
        <pc:spChg chg="mod">
          <ac:chgData name="Song Kai" userId="012566e0-30ff-4e17-bc5d-803a8d22ce41" providerId="ADAL" clId="{E92EBFCA-C9AC-4107-A5C3-10C20C17D4D6}" dt="2025-01-31T08:24:51.500" v="403" actId="115"/>
          <ac:spMkLst>
            <pc:docMk/>
            <pc:sldMk cId="2763469032" sldId="632"/>
            <ac:spMk id="7" creationId="{E0B33F4F-A0B8-412B-8A8E-8D5E4DB9BBB5}"/>
          </ac:spMkLst>
        </pc:spChg>
        <pc:spChg chg="mod">
          <ac:chgData name="Song Kai" userId="012566e0-30ff-4e17-bc5d-803a8d22ce41" providerId="ADAL" clId="{E92EBFCA-C9AC-4107-A5C3-10C20C17D4D6}" dt="2025-01-31T08:25:24.941" v="418" actId="14100"/>
          <ac:spMkLst>
            <pc:docMk/>
            <pc:sldMk cId="2763469032" sldId="632"/>
            <ac:spMk id="10" creationId="{00000000-0000-0000-0000-000000000000}"/>
          </ac:spMkLst>
        </pc:spChg>
        <pc:spChg chg="mod">
          <ac:chgData name="Song Kai" userId="012566e0-30ff-4e17-bc5d-803a8d22ce41" providerId="ADAL" clId="{E92EBFCA-C9AC-4107-A5C3-10C20C17D4D6}" dt="2025-01-31T08:24:58.658" v="405" actId="115"/>
          <ac:spMkLst>
            <pc:docMk/>
            <pc:sldMk cId="2763469032" sldId="632"/>
            <ac:spMk id="12" creationId="{E0B33F4F-A0B8-412B-8A8E-8D5E4DB9BBB5}"/>
          </ac:spMkLst>
        </pc:spChg>
        <pc:spChg chg="mod">
          <ac:chgData name="Song Kai" userId="012566e0-30ff-4e17-bc5d-803a8d22ce41" providerId="ADAL" clId="{E92EBFCA-C9AC-4107-A5C3-10C20C17D4D6}" dt="2025-01-31T13:34:47.804" v="2838" actId="14100"/>
          <ac:spMkLst>
            <pc:docMk/>
            <pc:sldMk cId="2763469032" sldId="632"/>
            <ac:spMk id="13" creationId="{00000000-0000-0000-0000-000000000000}"/>
          </ac:spMkLst>
        </pc:spChg>
        <pc:cxnChg chg="mod">
          <ac:chgData name="Song Kai" userId="012566e0-30ff-4e17-bc5d-803a8d22ce41" providerId="ADAL" clId="{E92EBFCA-C9AC-4107-A5C3-10C20C17D4D6}" dt="2025-01-31T08:25:15.869" v="414" actId="1076"/>
          <ac:cxnSpMkLst>
            <pc:docMk/>
            <pc:sldMk cId="2763469032" sldId="632"/>
            <ac:cxnSpMk id="5" creationId="{00000000-0000-0000-0000-000000000000}"/>
          </ac:cxnSpMkLst>
        </pc:cxnChg>
      </pc:sldChg>
      <pc:sldChg chg="modNotes">
        <pc:chgData name="Song Kai" userId="012566e0-30ff-4e17-bc5d-803a8d22ce41" providerId="ADAL" clId="{E92EBFCA-C9AC-4107-A5C3-10C20C17D4D6}" dt="2025-02-03T03:38:55.763" v="2848"/>
        <pc:sldMkLst>
          <pc:docMk/>
          <pc:sldMk cId="3217111717" sldId="707"/>
        </pc:sldMkLst>
      </pc:sldChg>
      <pc:sldChg chg="del">
        <pc:chgData name="Song Kai" userId="012566e0-30ff-4e17-bc5d-803a8d22ce41" providerId="ADAL" clId="{E92EBFCA-C9AC-4107-A5C3-10C20C17D4D6}" dt="2025-01-31T12:06:02.707" v="1890" actId="47"/>
        <pc:sldMkLst>
          <pc:docMk/>
          <pc:sldMk cId="2935997059" sldId="708"/>
        </pc:sldMkLst>
      </pc:sldChg>
      <pc:sldChg chg="del">
        <pc:chgData name="Song Kai" userId="012566e0-30ff-4e17-bc5d-803a8d22ce41" providerId="ADAL" clId="{E92EBFCA-C9AC-4107-A5C3-10C20C17D4D6}" dt="2025-01-31T12:06:02.707" v="1890" actId="47"/>
        <pc:sldMkLst>
          <pc:docMk/>
          <pc:sldMk cId="3864003719" sldId="709"/>
        </pc:sldMkLst>
      </pc:sldChg>
      <pc:sldChg chg="del">
        <pc:chgData name="Song Kai" userId="012566e0-30ff-4e17-bc5d-803a8d22ce41" providerId="ADAL" clId="{E92EBFCA-C9AC-4107-A5C3-10C20C17D4D6}" dt="2025-01-31T12:06:02.707" v="1890" actId="47"/>
        <pc:sldMkLst>
          <pc:docMk/>
          <pc:sldMk cId="1059728102" sldId="710"/>
        </pc:sldMkLst>
      </pc:sldChg>
      <pc:sldChg chg="del">
        <pc:chgData name="Song Kai" userId="012566e0-30ff-4e17-bc5d-803a8d22ce41" providerId="ADAL" clId="{E92EBFCA-C9AC-4107-A5C3-10C20C17D4D6}" dt="2025-01-31T12:06:17.242" v="1891" actId="47"/>
        <pc:sldMkLst>
          <pc:docMk/>
          <pc:sldMk cId="2409491260" sldId="711"/>
        </pc:sldMkLst>
      </pc:sldChg>
      <pc:sldChg chg="del">
        <pc:chgData name="Song Kai" userId="012566e0-30ff-4e17-bc5d-803a8d22ce41" providerId="ADAL" clId="{E92EBFCA-C9AC-4107-A5C3-10C20C17D4D6}" dt="2025-01-31T12:06:17.242" v="1891" actId="47"/>
        <pc:sldMkLst>
          <pc:docMk/>
          <pc:sldMk cId="1015464946" sldId="712"/>
        </pc:sldMkLst>
      </pc:sldChg>
      <pc:sldChg chg="del">
        <pc:chgData name="Song Kai" userId="012566e0-30ff-4e17-bc5d-803a8d22ce41" providerId="ADAL" clId="{E92EBFCA-C9AC-4107-A5C3-10C20C17D4D6}" dt="2025-01-31T12:10:58.648" v="2113" actId="47"/>
        <pc:sldMkLst>
          <pc:docMk/>
          <pc:sldMk cId="3509908900" sldId="713"/>
        </pc:sldMkLst>
      </pc:sldChg>
      <pc:sldChg chg="del modNotes">
        <pc:chgData name="Song Kai" userId="012566e0-30ff-4e17-bc5d-803a8d22ce41" providerId="ADAL" clId="{E92EBFCA-C9AC-4107-A5C3-10C20C17D4D6}" dt="2025-02-03T03:38:55.763" v="2848"/>
        <pc:sldMkLst>
          <pc:docMk/>
          <pc:sldMk cId="596489087" sldId="714"/>
        </pc:sldMkLst>
      </pc:sldChg>
      <pc:sldChg chg="addSp modSp mod modAnim">
        <pc:chgData name="Song Kai" userId="012566e0-30ff-4e17-bc5d-803a8d22ce41" providerId="ADAL" clId="{E92EBFCA-C9AC-4107-A5C3-10C20C17D4D6}" dt="2025-01-31T07:58:45.216" v="351"/>
        <pc:sldMkLst>
          <pc:docMk/>
          <pc:sldMk cId="2413853192" sldId="715"/>
        </pc:sldMkLst>
        <pc:spChg chg="mod">
          <ac:chgData name="Song Kai" userId="012566e0-30ff-4e17-bc5d-803a8d22ce41" providerId="ADAL" clId="{E92EBFCA-C9AC-4107-A5C3-10C20C17D4D6}" dt="2025-01-31T07:55:36.166" v="318" actId="14100"/>
          <ac:spMkLst>
            <pc:docMk/>
            <pc:sldMk cId="2413853192" sldId="715"/>
            <ac:spMk id="3" creationId="{837812E1-E5EE-414A-A9CC-A99E6ED7AB76}"/>
          </ac:spMkLst>
        </pc:spChg>
        <pc:spChg chg="add mod">
          <ac:chgData name="Song Kai" userId="012566e0-30ff-4e17-bc5d-803a8d22ce41" providerId="ADAL" clId="{E92EBFCA-C9AC-4107-A5C3-10C20C17D4D6}" dt="2025-01-31T07:57:48.088" v="341" actId="1076"/>
          <ac:spMkLst>
            <pc:docMk/>
            <pc:sldMk cId="2413853192" sldId="715"/>
            <ac:spMk id="4" creationId="{61304B8B-49C3-C389-DC2F-47F4CF100571}"/>
          </ac:spMkLst>
        </pc:spChg>
        <pc:spChg chg="add mod">
          <ac:chgData name="Song Kai" userId="012566e0-30ff-4e17-bc5d-803a8d22ce41" providerId="ADAL" clId="{E92EBFCA-C9AC-4107-A5C3-10C20C17D4D6}" dt="2025-01-31T07:57:33.408" v="338" actId="1076"/>
          <ac:spMkLst>
            <pc:docMk/>
            <pc:sldMk cId="2413853192" sldId="715"/>
            <ac:spMk id="6" creationId="{11F10F3F-0FD2-1644-411A-F82C003394E9}"/>
          </ac:spMkLst>
        </pc:spChg>
        <pc:spChg chg="add mod">
          <ac:chgData name="Song Kai" userId="012566e0-30ff-4e17-bc5d-803a8d22ce41" providerId="ADAL" clId="{E92EBFCA-C9AC-4107-A5C3-10C20C17D4D6}" dt="2025-01-31T07:57:39.384" v="339" actId="1076"/>
          <ac:spMkLst>
            <pc:docMk/>
            <pc:sldMk cId="2413853192" sldId="715"/>
            <ac:spMk id="7" creationId="{906E98EA-5AEA-35DC-97A0-63B789B5EF90}"/>
          </ac:spMkLst>
        </pc:spChg>
        <pc:spChg chg="add mod">
          <ac:chgData name="Song Kai" userId="012566e0-30ff-4e17-bc5d-803a8d22ce41" providerId="ADAL" clId="{E92EBFCA-C9AC-4107-A5C3-10C20C17D4D6}" dt="2025-01-31T07:57:45.409" v="340" actId="1076"/>
          <ac:spMkLst>
            <pc:docMk/>
            <pc:sldMk cId="2413853192" sldId="715"/>
            <ac:spMk id="8" creationId="{613CD1E5-843C-3811-F436-8FC7E9F2BE6F}"/>
          </ac:spMkLst>
        </pc:spChg>
        <pc:spChg chg="add mod">
          <ac:chgData name="Song Kai" userId="012566e0-30ff-4e17-bc5d-803a8d22ce41" providerId="ADAL" clId="{E92EBFCA-C9AC-4107-A5C3-10C20C17D4D6}" dt="2025-01-31T07:58:09.662" v="344" actId="1076"/>
          <ac:spMkLst>
            <pc:docMk/>
            <pc:sldMk cId="2413853192" sldId="715"/>
            <ac:spMk id="9" creationId="{EA85CC89-08D7-3F99-7745-5696CC883729}"/>
          </ac:spMkLst>
        </pc:spChg>
        <pc:spChg chg="add mod">
          <ac:chgData name="Song Kai" userId="012566e0-30ff-4e17-bc5d-803a8d22ce41" providerId="ADAL" clId="{E92EBFCA-C9AC-4107-A5C3-10C20C17D4D6}" dt="2025-01-31T07:58:04.880" v="343" actId="1076"/>
          <ac:spMkLst>
            <pc:docMk/>
            <pc:sldMk cId="2413853192" sldId="715"/>
            <ac:spMk id="10" creationId="{BCB3DD93-0471-16DB-1E01-9154A40039B1}"/>
          </ac:spMkLst>
        </pc:spChg>
      </pc:sldChg>
      <pc:sldChg chg="del">
        <pc:chgData name="Song Kai" userId="012566e0-30ff-4e17-bc5d-803a8d22ce41" providerId="ADAL" clId="{E92EBFCA-C9AC-4107-A5C3-10C20C17D4D6}" dt="2025-01-31T12:10:58.648" v="2113" actId="47"/>
        <pc:sldMkLst>
          <pc:docMk/>
          <pc:sldMk cId="1101185791" sldId="716"/>
        </pc:sldMkLst>
      </pc:sldChg>
      <pc:sldChg chg="del">
        <pc:chgData name="Song Kai" userId="012566e0-30ff-4e17-bc5d-803a8d22ce41" providerId="ADAL" clId="{E92EBFCA-C9AC-4107-A5C3-10C20C17D4D6}" dt="2025-01-31T12:10:58.648" v="2113" actId="47"/>
        <pc:sldMkLst>
          <pc:docMk/>
          <pc:sldMk cId="2066418735" sldId="717"/>
        </pc:sldMkLst>
      </pc:sldChg>
      <pc:sldChg chg="del">
        <pc:chgData name="Song Kai" userId="012566e0-30ff-4e17-bc5d-803a8d22ce41" providerId="ADAL" clId="{E92EBFCA-C9AC-4107-A5C3-10C20C17D4D6}" dt="2025-01-31T12:06:02.707" v="1890" actId="47"/>
        <pc:sldMkLst>
          <pc:docMk/>
          <pc:sldMk cId="661137104" sldId="718"/>
        </pc:sldMkLst>
      </pc:sldChg>
      <pc:sldChg chg="add del">
        <pc:chgData name="Song Kai" userId="012566e0-30ff-4e17-bc5d-803a8d22ce41" providerId="ADAL" clId="{E92EBFCA-C9AC-4107-A5C3-10C20C17D4D6}" dt="2025-01-31T10:32:49.491" v="646" actId="47"/>
        <pc:sldMkLst>
          <pc:docMk/>
          <pc:sldMk cId="2933052850" sldId="719"/>
        </pc:sldMkLst>
      </pc:sldChg>
    </pc:docChg>
  </pc:docChgLst>
  <pc:docChgLst>
    <pc:chgData name="Song Kai" userId="012566e0-30ff-4e17-bc5d-803a8d22ce41" providerId="ADAL" clId="{5993CE15-C267-4BF0-A0CC-625092086D29}"/>
    <pc:docChg chg="addSld modSld">
      <pc:chgData name="Song Kai" userId="012566e0-30ff-4e17-bc5d-803a8d22ce41" providerId="ADAL" clId="{5993CE15-C267-4BF0-A0CC-625092086D29}" dt="2025-02-02T03:12:53.961" v="90"/>
      <pc:docMkLst>
        <pc:docMk/>
      </pc:docMkLst>
      <pc:sldChg chg="modSp modAnim">
        <pc:chgData name="Song Kai" userId="012566e0-30ff-4e17-bc5d-803a8d22ce41" providerId="ADAL" clId="{5993CE15-C267-4BF0-A0CC-625092086D29}" dt="2025-02-02T03:01:36.366" v="89" actId="20577"/>
        <pc:sldMkLst>
          <pc:docMk/>
          <pc:sldMk cId="206473152" sldId="270"/>
        </pc:sldMkLst>
      </pc:sldChg>
      <pc:sldChg chg="addSp modSp mod modAnim">
        <pc:chgData name="Song Kai" userId="012566e0-30ff-4e17-bc5d-803a8d22ce41" providerId="ADAL" clId="{5993CE15-C267-4BF0-A0CC-625092086D29}" dt="2025-02-02T02:56:06.231" v="18"/>
        <pc:sldMkLst>
          <pc:docMk/>
          <pc:sldMk cId="1947964891" sldId="628"/>
        </pc:sldMkLst>
        <pc:spChg chg="add mod">
          <ac:chgData name="Song Kai" userId="012566e0-30ff-4e17-bc5d-803a8d22ce41" providerId="ADAL" clId="{5993CE15-C267-4BF0-A0CC-625092086D29}" dt="2025-02-02T02:56:03.016" v="17" actId="1076"/>
          <ac:spMkLst>
            <pc:docMk/>
            <pc:sldMk cId="1947964891" sldId="628"/>
            <ac:spMk id="6" creationId="{866D5F9E-0F06-F93F-DA03-A936B42647EC}"/>
          </ac:spMkLst>
        </pc:spChg>
      </pc:sldChg>
      <pc:sldChg chg="add">
        <pc:chgData name="Song Kai" userId="012566e0-30ff-4e17-bc5d-803a8d22ce41" providerId="ADAL" clId="{5993CE15-C267-4BF0-A0CC-625092086D29}" dt="2025-02-02T03:12:53.961" v="90"/>
        <pc:sldMkLst>
          <pc:docMk/>
          <pc:sldMk cId="596489087" sldId="714"/>
        </pc:sldMkLst>
      </pc:sldChg>
    </pc:docChg>
  </pc:docChgLst>
  <pc:docChgLst>
    <pc:chgData name="Song Kai" userId="012566e0-30ff-4e17-bc5d-803a8d22ce41" providerId="ADAL" clId="{894CF653-A798-4565-910F-16C7787FD157}"/>
    <pc:docChg chg="custSel addSld delSld modSld">
      <pc:chgData name="Song Kai" userId="012566e0-30ff-4e17-bc5d-803a8d22ce41" providerId="ADAL" clId="{894CF653-A798-4565-910F-16C7787FD157}" dt="2025-02-05T06:17:07.025" v="1792" actId="20577"/>
      <pc:docMkLst>
        <pc:docMk/>
      </pc:docMkLst>
      <pc:sldChg chg="modNotesTx">
        <pc:chgData name="Song Kai" userId="012566e0-30ff-4e17-bc5d-803a8d22ce41" providerId="ADAL" clId="{894CF653-A798-4565-910F-16C7787FD157}" dt="2025-02-05T05:52:08.932" v="1063" actId="20577"/>
        <pc:sldMkLst>
          <pc:docMk/>
          <pc:sldMk cId="3141790891" sldId="267"/>
        </pc:sldMkLst>
      </pc:sldChg>
      <pc:sldChg chg="modSp del mod modAnim">
        <pc:chgData name="Song Kai" userId="012566e0-30ff-4e17-bc5d-803a8d22ce41" providerId="ADAL" clId="{894CF653-A798-4565-910F-16C7787FD157}" dt="2025-02-04T11:09:06.048" v="1000" actId="47"/>
        <pc:sldMkLst>
          <pc:docMk/>
          <pc:sldMk cId="206473152" sldId="270"/>
        </pc:sldMkLst>
        <pc:spChg chg="mod">
          <ac:chgData name="Song Kai" userId="012566e0-30ff-4e17-bc5d-803a8d22ce41" providerId="ADAL" clId="{894CF653-A798-4565-910F-16C7787FD157}" dt="2025-02-04T10:50:37.862" v="998" actId="20577"/>
          <ac:spMkLst>
            <pc:docMk/>
            <pc:sldMk cId="206473152" sldId="270"/>
            <ac:spMk id="3" creationId="{DB61DA5D-7DE0-0C79-A54B-0AE76CFE05E6}"/>
          </ac:spMkLst>
        </pc:spChg>
      </pc:sldChg>
      <pc:sldChg chg="del">
        <pc:chgData name="Song Kai" userId="012566e0-30ff-4e17-bc5d-803a8d22ce41" providerId="ADAL" clId="{894CF653-A798-4565-910F-16C7787FD157}" dt="2025-02-04T06:57:07.412" v="0" actId="47"/>
        <pc:sldMkLst>
          <pc:docMk/>
          <pc:sldMk cId="1624201440" sldId="285"/>
        </pc:sldMkLst>
      </pc:sldChg>
      <pc:sldChg chg="del">
        <pc:chgData name="Song Kai" userId="012566e0-30ff-4e17-bc5d-803a8d22ce41" providerId="ADAL" clId="{894CF653-A798-4565-910F-16C7787FD157}" dt="2025-02-04T06:58:08.080" v="3" actId="47"/>
        <pc:sldMkLst>
          <pc:docMk/>
          <pc:sldMk cId="3838499155" sldId="301"/>
        </pc:sldMkLst>
      </pc:sldChg>
      <pc:sldChg chg="del">
        <pc:chgData name="Song Kai" userId="012566e0-30ff-4e17-bc5d-803a8d22ce41" providerId="ADAL" clId="{894CF653-A798-4565-910F-16C7787FD157}" dt="2025-02-05T05:55:04.683" v="1064" actId="47"/>
        <pc:sldMkLst>
          <pc:docMk/>
          <pc:sldMk cId="3532284655" sldId="620"/>
        </pc:sldMkLst>
      </pc:sldChg>
      <pc:sldChg chg="modSp mod modAnim">
        <pc:chgData name="Song Kai" userId="012566e0-30ff-4e17-bc5d-803a8d22ce41" providerId="ADAL" clId="{894CF653-A798-4565-910F-16C7787FD157}" dt="2025-02-04T06:58:55.863" v="17" actId="6549"/>
        <pc:sldMkLst>
          <pc:docMk/>
          <pc:sldMk cId="3363413377" sldId="624"/>
        </pc:sldMkLst>
        <pc:spChg chg="mod">
          <ac:chgData name="Song Kai" userId="012566e0-30ff-4e17-bc5d-803a8d22ce41" providerId="ADAL" clId="{894CF653-A798-4565-910F-16C7787FD157}" dt="2025-02-04T06:58:55.863" v="17" actId="6549"/>
          <ac:spMkLst>
            <pc:docMk/>
            <pc:sldMk cId="3363413377" sldId="624"/>
            <ac:spMk id="8" creationId="{00000000-0000-0000-0000-000000000000}"/>
          </ac:spMkLst>
        </pc:spChg>
      </pc:sldChg>
      <pc:sldChg chg="modSp">
        <pc:chgData name="Song Kai" userId="012566e0-30ff-4e17-bc5d-803a8d22ce41" providerId="ADAL" clId="{894CF653-A798-4565-910F-16C7787FD157}" dt="2025-02-04T06:59:53.116" v="31" actId="20577"/>
        <pc:sldMkLst>
          <pc:docMk/>
          <pc:sldMk cId="3258175962" sldId="625"/>
        </pc:sldMkLst>
        <pc:spChg chg="mod">
          <ac:chgData name="Song Kai" userId="012566e0-30ff-4e17-bc5d-803a8d22ce41" providerId="ADAL" clId="{894CF653-A798-4565-910F-16C7787FD157}" dt="2025-02-04T06:59:53.116" v="31" actId="20577"/>
          <ac:spMkLst>
            <pc:docMk/>
            <pc:sldMk cId="3258175962" sldId="625"/>
            <ac:spMk id="10" creationId="{00000000-0000-0000-0000-000000000000}"/>
          </ac:spMkLst>
        </pc:spChg>
      </pc:sldChg>
      <pc:sldChg chg="modSp">
        <pc:chgData name="Song Kai" userId="012566e0-30ff-4e17-bc5d-803a8d22ce41" providerId="ADAL" clId="{894CF653-A798-4565-910F-16C7787FD157}" dt="2025-02-04T07:00:14.064" v="34" actId="20577"/>
        <pc:sldMkLst>
          <pc:docMk/>
          <pc:sldMk cId="1947964891" sldId="628"/>
        </pc:sldMkLst>
        <pc:spChg chg="mod">
          <ac:chgData name="Song Kai" userId="012566e0-30ff-4e17-bc5d-803a8d22ce41" providerId="ADAL" clId="{894CF653-A798-4565-910F-16C7787FD157}" dt="2025-02-04T07:00:10.666" v="33" actId="20577"/>
          <ac:spMkLst>
            <pc:docMk/>
            <pc:sldMk cId="1947964891" sldId="628"/>
            <ac:spMk id="4" creationId="{F8F21D58-64EA-875D-AC49-C477DAFD9925}"/>
          </ac:spMkLst>
        </pc:spChg>
        <pc:spChg chg="mod">
          <ac:chgData name="Song Kai" userId="012566e0-30ff-4e17-bc5d-803a8d22ce41" providerId="ADAL" clId="{894CF653-A798-4565-910F-16C7787FD157}" dt="2025-02-04T07:00:14.064" v="34" actId="20577"/>
          <ac:spMkLst>
            <pc:docMk/>
            <pc:sldMk cId="1947964891" sldId="628"/>
            <ac:spMk id="5" creationId="{DF8141DC-6220-22D8-C465-88640CCDAE78}"/>
          </ac:spMkLst>
        </pc:spChg>
      </pc:sldChg>
      <pc:sldChg chg="modSp modAnim">
        <pc:chgData name="Song Kai" userId="012566e0-30ff-4e17-bc5d-803a8d22ce41" providerId="ADAL" clId="{894CF653-A798-4565-910F-16C7787FD157}" dt="2025-02-05T06:14:46.429" v="1788" actId="20577"/>
        <pc:sldMkLst>
          <pc:docMk/>
          <pc:sldMk cId="2904019179" sldId="629"/>
        </pc:sldMkLst>
        <pc:spChg chg="mod">
          <ac:chgData name="Song Kai" userId="012566e0-30ff-4e17-bc5d-803a8d22ce41" providerId="ADAL" clId="{894CF653-A798-4565-910F-16C7787FD157}" dt="2025-02-05T06:14:19.161" v="1774" actId="113"/>
          <ac:spMkLst>
            <pc:docMk/>
            <pc:sldMk cId="2904019179" sldId="629"/>
            <ac:spMk id="20" creationId="{00000000-0000-0000-0000-000000000000}"/>
          </ac:spMkLst>
        </pc:spChg>
        <pc:spChg chg="mod">
          <ac:chgData name="Song Kai" userId="012566e0-30ff-4e17-bc5d-803a8d22ce41" providerId="ADAL" clId="{894CF653-A798-4565-910F-16C7787FD157}" dt="2025-02-05T06:14:26.474" v="1781" actId="113"/>
          <ac:spMkLst>
            <pc:docMk/>
            <pc:sldMk cId="2904019179" sldId="629"/>
            <ac:spMk id="30" creationId="{00000000-0000-0000-0000-000000000000}"/>
          </ac:spMkLst>
        </pc:spChg>
        <pc:spChg chg="mod">
          <ac:chgData name="Song Kai" userId="012566e0-30ff-4e17-bc5d-803a8d22ce41" providerId="ADAL" clId="{894CF653-A798-4565-910F-16C7787FD157}" dt="2025-02-05T06:14:41.306" v="1787" actId="20577"/>
          <ac:spMkLst>
            <pc:docMk/>
            <pc:sldMk cId="2904019179" sldId="629"/>
            <ac:spMk id="59" creationId="{00000000-0000-0000-0000-000000000000}"/>
          </ac:spMkLst>
        </pc:spChg>
      </pc:sldChg>
      <pc:sldChg chg="modSp mod">
        <pc:chgData name="Song Kai" userId="012566e0-30ff-4e17-bc5d-803a8d22ce41" providerId="ADAL" clId="{894CF653-A798-4565-910F-16C7787FD157}" dt="2025-02-04T07:01:49.242" v="51" actId="14100"/>
        <pc:sldMkLst>
          <pc:docMk/>
          <pc:sldMk cId="1072425494" sldId="630"/>
        </pc:sldMkLst>
        <pc:spChg chg="mod">
          <ac:chgData name="Song Kai" userId="012566e0-30ff-4e17-bc5d-803a8d22ce41" providerId="ADAL" clId="{894CF653-A798-4565-910F-16C7787FD157}" dt="2025-02-04T07:01:37.116" v="43" actId="14100"/>
          <ac:spMkLst>
            <pc:docMk/>
            <pc:sldMk cId="1072425494" sldId="630"/>
            <ac:spMk id="9" creationId="{00000000-0000-0000-0000-000000000000}"/>
          </ac:spMkLst>
        </pc:spChg>
        <pc:spChg chg="mod">
          <ac:chgData name="Song Kai" userId="012566e0-30ff-4e17-bc5d-803a8d22ce41" providerId="ADAL" clId="{894CF653-A798-4565-910F-16C7787FD157}" dt="2025-02-04T07:01:49.242" v="51" actId="14100"/>
          <ac:spMkLst>
            <pc:docMk/>
            <pc:sldMk cId="1072425494" sldId="630"/>
            <ac:spMk id="57" creationId="{00000000-0000-0000-0000-000000000000}"/>
          </ac:spMkLst>
        </pc:spChg>
      </pc:sldChg>
      <pc:sldChg chg="delSp mod delAnim">
        <pc:chgData name="Song Kai" userId="012566e0-30ff-4e17-bc5d-803a8d22ce41" providerId="ADAL" clId="{894CF653-A798-4565-910F-16C7787FD157}" dt="2025-02-04T06:57:20.567" v="2" actId="478"/>
        <pc:sldMkLst>
          <pc:docMk/>
          <pc:sldMk cId="3217111717" sldId="707"/>
        </pc:sldMkLst>
        <pc:spChg chg="del">
          <ac:chgData name="Song Kai" userId="012566e0-30ff-4e17-bc5d-803a8d22ce41" providerId="ADAL" clId="{894CF653-A798-4565-910F-16C7787FD157}" dt="2025-02-04T06:57:18.276" v="1" actId="478"/>
          <ac:spMkLst>
            <pc:docMk/>
            <pc:sldMk cId="3217111717" sldId="707"/>
            <ac:spMk id="9" creationId="{B3065DB7-8DD5-49B8-9AF7-C150A9B87B5F}"/>
          </ac:spMkLst>
        </pc:spChg>
        <pc:spChg chg="del">
          <ac:chgData name="Song Kai" userId="012566e0-30ff-4e17-bc5d-803a8d22ce41" providerId="ADAL" clId="{894CF653-A798-4565-910F-16C7787FD157}" dt="2025-02-04T06:57:18.276" v="1" actId="478"/>
          <ac:spMkLst>
            <pc:docMk/>
            <pc:sldMk cId="3217111717" sldId="707"/>
            <ac:spMk id="14" creationId="{9767482E-4C65-4456-8BFF-C6549FCE5677}"/>
          </ac:spMkLst>
        </pc:spChg>
        <pc:spChg chg="del">
          <ac:chgData name="Song Kai" userId="012566e0-30ff-4e17-bc5d-803a8d22ce41" providerId="ADAL" clId="{894CF653-A798-4565-910F-16C7787FD157}" dt="2025-02-04T06:57:18.276" v="1" actId="478"/>
          <ac:spMkLst>
            <pc:docMk/>
            <pc:sldMk cId="3217111717" sldId="707"/>
            <ac:spMk id="15" creationId="{5473A1D3-A7E5-4280-80D0-903DCA4E687F}"/>
          </ac:spMkLst>
        </pc:spChg>
        <pc:spChg chg="del">
          <ac:chgData name="Song Kai" userId="012566e0-30ff-4e17-bc5d-803a8d22ce41" providerId="ADAL" clId="{894CF653-A798-4565-910F-16C7787FD157}" dt="2025-02-04T06:57:18.276" v="1" actId="478"/>
          <ac:spMkLst>
            <pc:docMk/>
            <pc:sldMk cId="3217111717" sldId="707"/>
            <ac:spMk id="16" creationId="{1177EBCE-6D19-4A99-8B4F-A227418BF101}"/>
          </ac:spMkLst>
        </pc:spChg>
        <pc:spChg chg="del">
          <ac:chgData name="Song Kai" userId="012566e0-30ff-4e17-bc5d-803a8d22ce41" providerId="ADAL" clId="{894CF653-A798-4565-910F-16C7787FD157}" dt="2025-02-04T06:57:18.276" v="1" actId="478"/>
          <ac:spMkLst>
            <pc:docMk/>
            <pc:sldMk cId="3217111717" sldId="707"/>
            <ac:spMk id="17" creationId="{74AE4D8D-85B1-4B82-B712-FAED68F7071A}"/>
          </ac:spMkLst>
        </pc:spChg>
        <pc:spChg chg="del">
          <ac:chgData name="Song Kai" userId="012566e0-30ff-4e17-bc5d-803a8d22ce41" providerId="ADAL" clId="{894CF653-A798-4565-910F-16C7787FD157}" dt="2025-02-04T06:57:18.276" v="1" actId="478"/>
          <ac:spMkLst>
            <pc:docMk/>
            <pc:sldMk cId="3217111717" sldId="707"/>
            <ac:spMk id="18" creationId="{AB9CF1AA-D4B6-4272-BF89-85638255EC24}"/>
          </ac:spMkLst>
        </pc:spChg>
        <pc:spChg chg="del">
          <ac:chgData name="Song Kai" userId="012566e0-30ff-4e17-bc5d-803a8d22ce41" providerId="ADAL" clId="{894CF653-A798-4565-910F-16C7787FD157}" dt="2025-02-04T06:57:18.276" v="1" actId="478"/>
          <ac:spMkLst>
            <pc:docMk/>
            <pc:sldMk cId="3217111717" sldId="707"/>
            <ac:spMk id="19" creationId="{10F1DF95-24C0-494F-9075-11130EE4FDE2}"/>
          </ac:spMkLst>
        </pc:spChg>
        <pc:spChg chg="del">
          <ac:chgData name="Song Kai" userId="012566e0-30ff-4e17-bc5d-803a8d22ce41" providerId="ADAL" clId="{894CF653-A798-4565-910F-16C7787FD157}" dt="2025-02-04T06:57:18.276" v="1" actId="478"/>
          <ac:spMkLst>
            <pc:docMk/>
            <pc:sldMk cId="3217111717" sldId="707"/>
            <ac:spMk id="20" creationId="{3CF89EF3-5005-49CA-8FB5-2F74D3C6D6EE}"/>
          </ac:spMkLst>
        </pc:spChg>
        <pc:spChg chg="del">
          <ac:chgData name="Song Kai" userId="012566e0-30ff-4e17-bc5d-803a8d22ce41" providerId="ADAL" clId="{894CF653-A798-4565-910F-16C7787FD157}" dt="2025-02-04T06:57:20.567" v="2" actId="478"/>
          <ac:spMkLst>
            <pc:docMk/>
            <pc:sldMk cId="3217111717" sldId="707"/>
            <ac:spMk id="22" creationId="{07031BF5-9585-4117-80EF-AA21CEB1AF26}"/>
          </ac:spMkLst>
        </pc:spChg>
      </pc:sldChg>
      <pc:sldChg chg="delSp mod delAnim">
        <pc:chgData name="Song Kai" userId="012566e0-30ff-4e17-bc5d-803a8d22ce41" providerId="ADAL" clId="{894CF653-A798-4565-910F-16C7787FD157}" dt="2025-02-04T10:47:14.142" v="980" actId="478"/>
        <pc:sldMkLst>
          <pc:docMk/>
          <pc:sldMk cId="596489087" sldId="714"/>
        </pc:sldMkLst>
        <pc:spChg chg="del">
          <ac:chgData name="Song Kai" userId="012566e0-30ff-4e17-bc5d-803a8d22ce41" providerId="ADAL" clId="{894CF653-A798-4565-910F-16C7787FD157}" dt="2025-02-04T10:47:14.142" v="980" actId="478"/>
          <ac:spMkLst>
            <pc:docMk/>
            <pc:sldMk cId="596489087" sldId="714"/>
            <ac:spMk id="9" creationId="{219F4D42-7B99-46B2-B1CC-51D4CB0C9CD6}"/>
          </ac:spMkLst>
        </pc:spChg>
        <pc:spChg chg="del">
          <ac:chgData name="Song Kai" userId="012566e0-30ff-4e17-bc5d-803a8d22ce41" providerId="ADAL" clId="{894CF653-A798-4565-910F-16C7787FD157}" dt="2025-02-04T10:47:14.142" v="980" actId="478"/>
          <ac:spMkLst>
            <pc:docMk/>
            <pc:sldMk cId="596489087" sldId="714"/>
            <ac:spMk id="16" creationId="{4A6559A7-EF1D-46ED-9FD7-4D85AD44E9ED}"/>
          </ac:spMkLst>
        </pc:spChg>
        <pc:spChg chg="del">
          <ac:chgData name="Song Kai" userId="012566e0-30ff-4e17-bc5d-803a8d22ce41" providerId="ADAL" clId="{894CF653-A798-4565-910F-16C7787FD157}" dt="2025-02-04T10:47:14.142" v="980" actId="478"/>
          <ac:spMkLst>
            <pc:docMk/>
            <pc:sldMk cId="596489087" sldId="714"/>
            <ac:spMk id="17" creationId="{062F7038-05F8-4C4F-AB51-F8DA5736E23F}"/>
          </ac:spMkLst>
        </pc:spChg>
        <pc:spChg chg="del">
          <ac:chgData name="Song Kai" userId="012566e0-30ff-4e17-bc5d-803a8d22ce41" providerId="ADAL" clId="{894CF653-A798-4565-910F-16C7787FD157}" dt="2025-02-04T10:47:14.142" v="980" actId="478"/>
          <ac:spMkLst>
            <pc:docMk/>
            <pc:sldMk cId="596489087" sldId="714"/>
            <ac:spMk id="18" creationId="{6BEB6152-239D-43A6-AC37-C4CADCCEBDBE}"/>
          </ac:spMkLst>
        </pc:spChg>
        <pc:spChg chg="del">
          <ac:chgData name="Song Kai" userId="012566e0-30ff-4e17-bc5d-803a8d22ce41" providerId="ADAL" clId="{894CF653-A798-4565-910F-16C7787FD157}" dt="2025-02-04T10:47:14.142" v="980" actId="478"/>
          <ac:spMkLst>
            <pc:docMk/>
            <pc:sldMk cId="596489087" sldId="714"/>
            <ac:spMk id="19" creationId="{2615D82A-29A8-46D5-BF8A-5D9630D2F9D5}"/>
          </ac:spMkLst>
        </pc:spChg>
        <pc:spChg chg="del">
          <ac:chgData name="Song Kai" userId="012566e0-30ff-4e17-bc5d-803a8d22ce41" providerId="ADAL" clId="{894CF653-A798-4565-910F-16C7787FD157}" dt="2025-02-04T10:47:14.142" v="980" actId="478"/>
          <ac:spMkLst>
            <pc:docMk/>
            <pc:sldMk cId="596489087" sldId="714"/>
            <ac:spMk id="20" creationId="{F5A00C90-31D1-4330-8588-924A5A1024DA}"/>
          </ac:spMkLst>
        </pc:spChg>
      </pc:sldChg>
      <pc:sldChg chg="add">
        <pc:chgData name="Song Kai" userId="012566e0-30ff-4e17-bc5d-803a8d22ce41" providerId="ADAL" clId="{894CF653-A798-4565-910F-16C7787FD157}" dt="2025-02-04T11:09:04.089" v="999"/>
        <pc:sldMkLst>
          <pc:docMk/>
          <pc:sldMk cId="2240218343" sldId="716"/>
        </pc:sldMkLst>
      </pc:sldChg>
      <pc:sldChg chg="modSp new mod">
        <pc:chgData name="Song Kai" userId="012566e0-30ff-4e17-bc5d-803a8d22ce41" providerId="ADAL" clId="{894CF653-A798-4565-910F-16C7787FD157}" dt="2025-02-05T06:17:07.025" v="1792" actId="20577"/>
        <pc:sldMkLst>
          <pc:docMk/>
          <pc:sldMk cId="4244036366" sldId="717"/>
        </pc:sldMkLst>
        <pc:spChg chg="mod">
          <ac:chgData name="Song Kai" userId="012566e0-30ff-4e17-bc5d-803a8d22ce41" providerId="ADAL" clId="{894CF653-A798-4565-910F-16C7787FD157}" dt="2025-02-05T05:57:17.163" v="1100" actId="20577"/>
          <ac:spMkLst>
            <pc:docMk/>
            <pc:sldMk cId="4244036366" sldId="717"/>
            <ac:spMk id="2" creationId="{8488C04B-F501-9734-C1B7-0F4CEF69902D}"/>
          </ac:spMkLst>
        </pc:spChg>
        <pc:spChg chg="mod">
          <ac:chgData name="Song Kai" userId="012566e0-30ff-4e17-bc5d-803a8d22ce41" providerId="ADAL" clId="{894CF653-A798-4565-910F-16C7787FD157}" dt="2025-02-05T06:17:07.025" v="1792" actId="20577"/>
          <ac:spMkLst>
            <pc:docMk/>
            <pc:sldMk cId="4244036366" sldId="717"/>
            <ac:spMk id="3" creationId="{B84BA7B0-93B9-8B30-61EC-4AFD13B6DDE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154"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2225" y="1"/>
            <a:ext cx="4278154" cy="344091"/>
          </a:xfrm>
          <a:prstGeom prst="rect">
            <a:avLst/>
          </a:prstGeom>
        </p:spPr>
        <p:txBody>
          <a:bodyPr vert="horz" lIns="91440" tIns="45720" rIns="91440" bIns="45720" rtlCol="0"/>
          <a:lstStyle>
            <a:lvl1pPr algn="r">
              <a:defRPr sz="1200"/>
            </a:lvl1pPr>
          </a:lstStyle>
          <a:p>
            <a:fld id="{AC209134-7B63-47B9-BA3D-6725F049BFBF}" type="datetimeFigureOut">
              <a:rPr lang="en-US" smtClean="0"/>
              <a:t>2/5/2025</a:t>
            </a:fld>
            <a:endParaRPr lang="en-US"/>
          </a:p>
        </p:txBody>
      </p:sp>
      <p:sp>
        <p:nvSpPr>
          <p:cNvPr id="4" name="Footer Placeholder 3"/>
          <p:cNvSpPr>
            <a:spLocks noGrp="1"/>
          </p:cNvSpPr>
          <p:nvPr>
            <p:ph type="ftr" sz="quarter" idx="2"/>
          </p:nvPr>
        </p:nvSpPr>
        <p:spPr>
          <a:xfrm>
            <a:off x="0" y="6513911"/>
            <a:ext cx="4278154"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2225" y="6513911"/>
            <a:ext cx="4278154" cy="344090"/>
          </a:xfrm>
          <a:prstGeom prst="rect">
            <a:avLst/>
          </a:prstGeom>
        </p:spPr>
        <p:txBody>
          <a:bodyPr vert="horz" lIns="91440" tIns="45720" rIns="91440" bIns="45720" rtlCol="0" anchor="b"/>
          <a:lstStyle>
            <a:lvl1pPr algn="r">
              <a:defRPr sz="1200"/>
            </a:lvl1pPr>
          </a:lstStyle>
          <a:p>
            <a:fld id="{7A81065E-5858-4BD0-982B-23383FCA5243}" type="slidenum">
              <a:rPr lang="en-US" smtClean="0"/>
              <a:t>‹#›</a:t>
            </a:fld>
            <a:endParaRPr lang="en-US"/>
          </a:p>
        </p:txBody>
      </p:sp>
    </p:spTree>
    <p:extLst>
      <p:ext uri="{BB962C8B-B14F-4D97-AF65-F5344CB8AC3E}">
        <p14:creationId xmlns:p14="http://schemas.microsoft.com/office/powerpoint/2010/main" val="1822841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78154" cy="344091"/>
          </a:xfrm>
          <a:prstGeom prst="rect">
            <a:avLst/>
          </a:prstGeom>
        </p:spPr>
        <p:txBody>
          <a:bodyPr vert="horz" lIns="91440" tIns="45720" rIns="91440" bIns="45720" rtlCol="0"/>
          <a:lstStyle>
            <a:lvl1pPr algn="l">
              <a:defRPr sz="1200"/>
            </a:lvl1pPr>
          </a:lstStyle>
          <a:p>
            <a:endParaRPr lang="en-SG"/>
          </a:p>
        </p:txBody>
      </p:sp>
      <p:sp>
        <p:nvSpPr>
          <p:cNvPr id="3" name="日期占位符 2"/>
          <p:cNvSpPr>
            <a:spLocks noGrp="1"/>
          </p:cNvSpPr>
          <p:nvPr>
            <p:ph type="dt" idx="1"/>
          </p:nvPr>
        </p:nvSpPr>
        <p:spPr>
          <a:xfrm>
            <a:off x="5592225" y="1"/>
            <a:ext cx="4278154" cy="344091"/>
          </a:xfrm>
          <a:prstGeom prst="rect">
            <a:avLst/>
          </a:prstGeom>
        </p:spPr>
        <p:txBody>
          <a:bodyPr vert="horz" lIns="91440" tIns="45720" rIns="91440" bIns="45720" rtlCol="0"/>
          <a:lstStyle>
            <a:lvl1pPr algn="r">
              <a:defRPr sz="1200"/>
            </a:lvl1pPr>
          </a:lstStyle>
          <a:p>
            <a:fld id="{524F7A34-AA5C-4AFD-9271-A49A5A81B69A}" type="datetimeFigureOut">
              <a:rPr lang="en-SG" smtClean="0"/>
              <a:t>5/2/2025</a:t>
            </a:fld>
            <a:endParaRPr lang="en-SG"/>
          </a:p>
        </p:txBody>
      </p:sp>
      <p:sp>
        <p:nvSpPr>
          <p:cNvPr id="4" name="幻灯片图像占位符 3"/>
          <p:cNvSpPr>
            <a:spLocks noGrp="1" noRot="1" noChangeAspect="1"/>
          </p:cNvSpPr>
          <p:nvPr>
            <p:ph type="sldImg" idx="2"/>
          </p:nvPr>
        </p:nvSpPr>
        <p:spPr>
          <a:xfrm>
            <a:off x="2879725" y="857250"/>
            <a:ext cx="4113213" cy="2314575"/>
          </a:xfrm>
          <a:prstGeom prst="rect">
            <a:avLst/>
          </a:prstGeom>
          <a:noFill/>
          <a:ln w="12700">
            <a:solidFill>
              <a:prstClr val="black"/>
            </a:solidFill>
          </a:ln>
        </p:spPr>
        <p:txBody>
          <a:bodyPr vert="horz" lIns="91440" tIns="45720" rIns="91440" bIns="45720" rtlCol="0" anchor="ctr"/>
          <a:lstStyle/>
          <a:p>
            <a:endParaRPr lang="en-SG"/>
          </a:p>
        </p:txBody>
      </p:sp>
      <p:sp>
        <p:nvSpPr>
          <p:cNvPr id="5" name="备注占位符 4"/>
          <p:cNvSpPr>
            <a:spLocks noGrp="1"/>
          </p:cNvSpPr>
          <p:nvPr>
            <p:ph type="body" sz="quarter" idx="3"/>
          </p:nvPr>
        </p:nvSpPr>
        <p:spPr>
          <a:xfrm>
            <a:off x="987267" y="3300413"/>
            <a:ext cx="7898130" cy="27003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6" name="页脚占位符 5"/>
          <p:cNvSpPr>
            <a:spLocks noGrp="1"/>
          </p:cNvSpPr>
          <p:nvPr>
            <p:ph type="ftr" sz="quarter" idx="4"/>
          </p:nvPr>
        </p:nvSpPr>
        <p:spPr>
          <a:xfrm>
            <a:off x="0" y="6513911"/>
            <a:ext cx="4278154" cy="344090"/>
          </a:xfrm>
          <a:prstGeom prst="rect">
            <a:avLst/>
          </a:prstGeom>
        </p:spPr>
        <p:txBody>
          <a:bodyPr vert="horz" lIns="91440" tIns="45720" rIns="91440" bIns="45720" rtlCol="0" anchor="b"/>
          <a:lstStyle>
            <a:lvl1pPr algn="l">
              <a:defRPr sz="1200"/>
            </a:lvl1pPr>
          </a:lstStyle>
          <a:p>
            <a:endParaRPr lang="en-SG"/>
          </a:p>
        </p:txBody>
      </p:sp>
      <p:sp>
        <p:nvSpPr>
          <p:cNvPr id="7" name="灯片编号占位符 6"/>
          <p:cNvSpPr>
            <a:spLocks noGrp="1"/>
          </p:cNvSpPr>
          <p:nvPr>
            <p:ph type="sldNum" sz="quarter" idx="5"/>
          </p:nvPr>
        </p:nvSpPr>
        <p:spPr>
          <a:xfrm>
            <a:off x="5592225" y="6513911"/>
            <a:ext cx="4278154" cy="344090"/>
          </a:xfrm>
          <a:prstGeom prst="rect">
            <a:avLst/>
          </a:prstGeom>
        </p:spPr>
        <p:txBody>
          <a:bodyPr vert="horz" lIns="91440" tIns="45720" rIns="91440" bIns="45720" rtlCol="0" anchor="b"/>
          <a:lstStyle>
            <a:lvl1pPr algn="r">
              <a:defRPr sz="1200"/>
            </a:lvl1pPr>
          </a:lstStyle>
          <a:p>
            <a:fld id="{562B9440-09F9-4863-88CD-230A9404506A}" type="slidenum">
              <a:rPr lang="en-SG" smtClean="0"/>
              <a:t>‹#›</a:t>
            </a:fld>
            <a:endParaRPr lang="en-SG"/>
          </a:p>
        </p:txBody>
      </p:sp>
    </p:spTree>
    <p:extLst>
      <p:ext uri="{BB962C8B-B14F-4D97-AF65-F5344CB8AC3E}">
        <p14:creationId xmlns:p14="http://schemas.microsoft.com/office/powerpoint/2010/main" val="257871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0C797A-0D55-4C20-BE40-0111A169B5CC}" type="slidenum">
              <a:rPr lang="en-US" smtClean="0"/>
              <a:t>1</a:t>
            </a:fld>
            <a:endParaRPr lang="en-US"/>
          </a:p>
        </p:txBody>
      </p:sp>
    </p:spTree>
    <p:extLst>
      <p:ext uri="{BB962C8B-B14F-4D97-AF65-F5344CB8AC3E}">
        <p14:creationId xmlns:p14="http://schemas.microsoft.com/office/powerpoint/2010/main" val="3881115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13</a:t>
            </a:fld>
            <a:endParaRPr lang="en-SG"/>
          </a:p>
        </p:txBody>
      </p:sp>
    </p:spTree>
    <p:extLst>
      <p:ext uri="{BB962C8B-B14F-4D97-AF65-F5344CB8AC3E}">
        <p14:creationId xmlns:p14="http://schemas.microsoft.com/office/powerpoint/2010/main" val="175236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14</a:t>
            </a:fld>
            <a:endParaRPr lang="en-SG"/>
          </a:p>
        </p:txBody>
      </p:sp>
    </p:spTree>
    <p:extLst>
      <p:ext uri="{BB962C8B-B14F-4D97-AF65-F5344CB8AC3E}">
        <p14:creationId xmlns:p14="http://schemas.microsoft.com/office/powerpoint/2010/main" val="3234558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Negation </a:t>
            </a:r>
            <a:r>
              <a:rPr lang="en-SG" dirty="0">
                <a:sym typeface="Wingdings" panose="05000000000000000000" pitchFamily="2" charset="2"/>
              </a:rPr>
              <a:t> XOR</a:t>
            </a:r>
            <a:endParaRPr lang="en-SG" dirty="0"/>
          </a:p>
          <a:p>
            <a:r>
              <a:rPr lang="en-SG" dirty="0"/>
              <a:t>We cannot revert the sequence of 1.1 and 1.2, or the zero bits will be inverted to 1</a:t>
            </a:r>
          </a:p>
        </p:txBody>
      </p:sp>
      <p:sp>
        <p:nvSpPr>
          <p:cNvPr id="4" name="Slide Number Placeholder 3"/>
          <p:cNvSpPr>
            <a:spLocks noGrp="1"/>
          </p:cNvSpPr>
          <p:nvPr>
            <p:ph type="sldNum" sz="quarter" idx="10"/>
          </p:nvPr>
        </p:nvSpPr>
        <p:spPr/>
        <p:txBody>
          <a:bodyPr/>
          <a:lstStyle/>
          <a:p>
            <a:fld id="{3EE3A57E-E920-4C34-91F5-3C46E07A964E}" type="slidenum">
              <a:rPr lang="en-SG" smtClean="0"/>
              <a:t>15</a:t>
            </a:fld>
            <a:endParaRPr lang="en-SG"/>
          </a:p>
        </p:txBody>
      </p:sp>
    </p:spTree>
    <p:extLst>
      <p:ext uri="{BB962C8B-B14F-4D97-AF65-F5344CB8AC3E}">
        <p14:creationId xmlns:p14="http://schemas.microsoft.com/office/powerpoint/2010/main" val="4046562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16</a:t>
            </a:fld>
            <a:endParaRPr lang="en-SG"/>
          </a:p>
        </p:txBody>
      </p:sp>
    </p:spTree>
    <p:extLst>
      <p:ext uri="{BB962C8B-B14F-4D97-AF65-F5344CB8AC3E}">
        <p14:creationId xmlns:p14="http://schemas.microsoft.com/office/powerpoint/2010/main" val="1189842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17</a:t>
            </a:fld>
            <a:endParaRPr lang="en-SG"/>
          </a:p>
        </p:txBody>
      </p:sp>
    </p:spTree>
    <p:extLst>
      <p:ext uri="{BB962C8B-B14F-4D97-AF65-F5344CB8AC3E}">
        <p14:creationId xmlns:p14="http://schemas.microsoft.com/office/powerpoint/2010/main" val="356001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18</a:t>
            </a:fld>
            <a:endParaRPr lang="en-SG"/>
          </a:p>
        </p:txBody>
      </p:sp>
    </p:spTree>
    <p:extLst>
      <p:ext uri="{BB962C8B-B14F-4D97-AF65-F5344CB8AC3E}">
        <p14:creationId xmlns:p14="http://schemas.microsoft.com/office/powerpoint/2010/main" val="700923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Powers of 2 are easy, getting other multiplier is difficult.</a:t>
            </a:r>
          </a:p>
        </p:txBody>
      </p:sp>
      <p:sp>
        <p:nvSpPr>
          <p:cNvPr id="4" name="Slide Number Placeholder 3"/>
          <p:cNvSpPr>
            <a:spLocks noGrp="1"/>
          </p:cNvSpPr>
          <p:nvPr>
            <p:ph type="sldNum" sz="quarter" idx="10"/>
          </p:nvPr>
        </p:nvSpPr>
        <p:spPr/>
        <p:txBody>
          <a:bodyPr/>
          <a:lstStyle/>
          <a:p>
            <a:fld id="{3EE3A57E-E920-4C34-91F5-3C46E07A964E}" type="slidenum">
              <a:rPr lang="en-SG" smtClean="0"/>
              <a:t>19</a:t>
            </a:fld>
            <a:endParaRPr lang="en-SG"/>
          </a:p>
        </p:txBody>
      </p:sp>
    </p:spTree>
    <p:extLst>
      <p:ext uri="{BB962C8B-B14F-4D97-AF65-F5344CB8AC3E}">
        <p14:creationId xmlns:p14="http://schemas.microsoft.com/office/powerpoint/2010/main" val="1842131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20</a:t>
            </a:fld>
            <a:endParaRPr lang="en-SG"/>
          </a:p>
        </p:txBody>
      </p:sp>
    </p:spTree>
    <p:extLst>
      <p:ext uri="{BB962C8B-B14F-4D97-AF65-F5344CB8AC3E}">
        <p14:creationId xmlns:p14="http://schemas.microsoft.com/office/powerpoint/2010/main" val="859246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21</a:t>
            </a:fld>
            <a:endParaRPr lang="en-SG"/>
          </a:p>
        </p:txBody>
      </p:sp>
    </p:spTree>
    <p:extLst>
      <p:ext uri="{BB962C8B-B14F-4D97-AF65-F5344CB8AC3E}">
        <p14:creationId xmlns:p14="http://schemas.microsoft.com/office/powerpoint/2010/main" val="1822835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sets bit 31 of $s0 to 1 if there are odd number of ‘1’ in $s0 initially, or 0 if there are even number of ‘1’. (This is called even parity bit scheme, where we want to ensure that $s0 have an even number of 1s) </a:t>
            </a:r>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22</a:t>
            </a:fld>
            <a:endParaRPr lang="en-SG"/>
          </a:p>
        </p:txBody>
      </p:sp>
    </p:spTree>
    <p:extLst>
      <p:ext uri="{BB962C8B-B14F-4D97-AF65-F5344CB8AC3E}">
        <p14:creationId xmlns:p14="http://schemas.microsoft.com/office/powerpoint/2010/main" val="300031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can be used to set certain bits to 1 while keeping the rest unchanged</a:t>
            </a:r>
          </a:p>
        </p:txBody>
      </p:sp>
      <p:sp>
        <p:nvSpPr>
          <p:cNvPr id="4" name="Slide Number Placeholder 3"/>
          <p:cNvSpPr>
            <a:spLocks noGrp="1"/>
          </p:cNvSpPr>
          <p:nvPr>
            <p:ph type="sldNum" sz="quarter" idx="5"/>
          </p:nvPr>
        </p:nvSpPr>
        <p:spPr/>
        <p:txBody>
          <a:bodyPr/>
          <a:lstStyle/>
          <a:p>
            <a:fld id="{562B9440-09F9-4863-88CD-230A9404506A}" type="slidenum">
              <a:rPr lang="en-SG" smtClean="0"/>
              <a:t>4</a:t>
            </a:fld>
            <a:endParaRPr lang="en-SG"/>
          </a:p>
        </p:txBody>
      </p:sp>
    </p:spTree>
    <p:extLst>
      <p:ext uri="{BB962C8B-B14F-4D97-AF65-F5344CB8AC3E}">
        <p14:creationId xmlns:p14="http://schemas.microsoft.com/office/powerpoint/2010/main" val="3320500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4374587" cy="34900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2725738" y="522288"/>
            <a:ext cx="4646612" cy="2614612"/>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US" dirty="0" err="1"/>
              <a:t>slt</a:t>
            </a:r>
            <a:r>
              <a:rPr lang="en-US" dirty="0"/>
              <a:t> a &lt; b </a:t>
            </a:r>
            <a:r>
              <a:rPr lang="en-US" dirty="0">
                <a:sym typeface="Wingdings" panose="05000000000000000000" pitchFamily="2" charset="2"/>
              </a:rPr>
              <a:t> 1, else 0</a:t>
            </a:r>
            <a:endParaRPr lang="en-US" dirty="0"/>
          </a:p>
          <a:p>
            <a:pPr eaLnBrk="1" hangingPunct="1"/>
            <a:r>
              <a:rPr lang="en-US" dirty="0" err="1"/>
              <a:t>slt</a:t>
            </a:r>
            <a:r>
              <a:rPr lang="en-US" dirty="0"/>
              <a:t> + </a:t>
            </a:r>
            <a:r>
              <a:rPr lang="en-US" dirty="0" err="1"/>
              <a:t>beq</a:t>
            </a:r>
            <a:r>
              <a:rPr lang="en-US" dirty="0"/>
              <a:t> = </a:t>
            </a:r>
            <a:r>
              <a:rPr lang="en-US" dirty="0" err="1"/>
              <a:t>bge</a:t>
            </a:r>
            <a:endParaRPr lang="en-US" dirty="0"/>
          </a:p>
          <a:p>
            <a:pPr eaLnBrk="1" hangingPunct="1"/>
            <a:r>
              <a:rPr lang="en-US" dirty="0" err="1"/>
              <a:t>slt</a:t>
            </a:r>
            <a:r>
              <a:rPr lang="en-US" dirty="0"/>
              <a:t> + </a:t>
            </a:r>
            <a:r>
              <a:rPr lang="en-US" dirty="0" err="1"/>
              <a:t>bne</a:t>
            </a:r>
            <a:r>
              <a:rPr lang="en-US" dirty="0"/>
              <a:t> = </a:t>
            </a:r>
            <a:r>
              <a:rPr lang="en-US" dirty="0" err="1"/>
              <a:t>blt</a:t>
            </a:r>
            <a:endParaRPr lang="en-US" dirty="0"/>
          </a:p>
        </p:txBody>
      </p:sp>
    </p:spTree>
    <p:extLst>
      <p:ext uri="{BB962C8B-B14F-4D97-AF65-F5344CB8AC3E}">
        <p14:creationId xmlns:p14="http://schemas.microsoft.com/office/powerpoint/2010/main" val="1773590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0C797A-0D55-4C20-BE40-0111A169B5CC}" type="slidenum">
              <a:rPr lang="en-US" smtClean="0"/>
              <a:t>26</a:t>
            </a:fld>
            <a:endParaRPr lang="en-US"/>
          </a:p>
        </p:txBody>
      </p:sp>
    </p:spTree>
    <p:extLst>
      <p:ext uri="{BB962C8B-B14F-4D97-AF65-F5344CB8AC3E}">
        <p14:creationId xmlns:p14="http://schemas.microsoft.com/office/powerpoint/2010/main" val="94944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can be used as a mask to keep only the bits we want</a:t>
            </a:r>
          </a:p>
        </p:txBody>
      </p:sp>
      <p:sp>
        <p:nvSpPr>
          <p:cNvPr id="4" name="Slide Number Placeholder 3"/>
          <p:cNvSpPr>
            <a:spLocks noGrp="1"/>
          </p:cNvSpPr>
          <p:nvPr>
            <p:ph type="sldNum" sz="quarter" idx="5"/>
          </p:nvPr>
        </p:nvSpPr>
        <p:spPr/>
        <p:txBody>
          <a:bodyPr/>
          <a:lstStyle/>
          <a:p>
            <a:fld id="{562B9440-09F9-4863-88CD-230A9404506A}" type="slidenum">
              <a:rPr lang="en-SG" smtClean="0"/>
              <a:t>5</a:t>
            </a:fld>
            <a:endParaRPr lang="en-SG"/>
          </a:p>
        </p:txBody>
      </p:sp>
    </p:spTree>
    <p:extLst>
      <p:ext uri="{BB962C8B-B14F-4D97-AF65-F5344CB8AC3E}">
        <p14:creationId xmlns:p14="http://schemas.microsoft.com/office/powerpoint/2010/main" val="3162470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XOR is to check: are the two bits different?</a:t>
            </a:r>
          </a:p>
          <a:p>
            <a:r>
              <a:rPr lang="en-US" dirty="0"/>
              <a:t>XOR can be used to negate bits</a:t>
            </a:r>
          </a:p>
        </p:txBody>
      </p:sp>
      <p:sp>
        <p:nvSpPr>
          <p:cNvPr id="4" name="Slide Number Placeholder 3"/>
          <p:cNvSpPr>
            <a:spLocks noGrp="1"/>
          </p:cNvSpPr>
          <p:nvPr>
            <p:ph type="sldNum" sz="quarter" idx="5"/>
          </p:nvPr>
        </p:nvSpPr>
        <p:spPr/>
        <p:txBody>
          <a:bodyPr/>
          <a:lstStyle/>
          <a:p>
            <a:fld id="{562B9440-09F9-4863-88CD-230A9404506A}" type="slidenum">
              <a:rPr lang="en-SG" smtClean="0"/>
              <a:t>6</a:t>
            </a:fld>
            <a:endParaRPr lang="en-SG"/>
          </a:p>
        </p:txBody>
      </p:sp>
    </p:spTree>
    <p:extLst>
      <p:ext uri="{BB962C8B-B14F-4D97-AF65-F5344CB8AC3E}">
        <p14:creationId xmlns:p14="http://schemas.microsoft.com/office/powerpoint/2010/main" val="29735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Negation, or the NOT operator</a:t>
            </a:r>
          </a:p>
        </p:txBody>
      </p:sp>
      <p:sp>
        <p:nvSpPr>
          <p:cNvPr id="4" name="Slide Number Placeholder 3"/>
          <p:cNvSpPr>
            <a:spLocks noGrp="1"/>
          </p:cNvSpPr>
          <p:nvPr>
            <p:ph type="sldNum" sz="quarter" idx="5"/>
          </p:nvPr>
        </p:nvSpPr>
        <p:spPr/>
        <p:txBody>
          <a:bodyPr/>
          <a:lstStyle/>
          <a:p>
            <a:fld id="{562B9440-09F9-4863-88CD-230A9404506A}" type="slidenum">
              <a:rPr lang="en-SG" smtClean="0"/>
              <a:t>7</a:t>
            </a:fld>
            <a:endParaRPr lang="en-SG"/>
          </a:p>
        </p:txBody>
      </p:sp>
    </p:spTree>
    <p:extLst>
      <p:ext uri="{BB962C8B-B14F-4D97-AF65-F5344CB8AC3E}">
        <p14:creationId xmlns:p14="http://schemas.microsoft.com/office/powerpoint/2010/main" val="1197358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dirty="0"/>
              <a:t>A shifting operations are more efficient than multiplication and division. It is a basic operation supported by the processor. </a:t>
            </a:r>
            <a:r>
              <a:rPr lang="en-US" b="0" i="0" dirty="0">
                <a:solidFill>
                  <a:srgbClr val="333333"/>
                </a:solidFill>
                <a:effectLst/>
                <a:latin typeface="Roboto" panose="02000000000000000000" pitchFamily="2" charset="0"/>
              </a:rPr>
              <a:t>Shift operations typically execute in constant time, meaning they take the same amount of time regardless of the size of the shift. Multiplication and division can require more complex operations that take longer to compute, especially for large numbers.</a:t>
            </a:r>
          </a:p>
          <a:p>
            <a:endParaRPr lang="en-US" dirty="0"/>
          </a:p>
        </p:txBody>
      </p:sp>
      <p:sp>
        <p:nvSpPr>
          <p:cNvPr id="4" name="Slide Number Placeholder 3"/>
          <p:cNvSpPr>
            <a:spLocks noGrp="1"/>
          </p:cNvSpPr>
          <p:nvPr>
            <p:ph type="sldNum" sz="quarter" idx="5"/>
          </p:nvPr>
        </p:nvSpPr>
        <p:spPr/>
        <p:txBody>
          <a:bodyPr/>
          <a:lstStyle/>
          <a:p>
            <a:fld id="{562B9440-09F9-4863-88CD-230A9404506A}" type="slidenum">
              <a:rPr lang="en-SG" smtClean="0"/>
              <a:t>8</a:t>
            </a:fld>
            <a:endParaRPr lang="en-SG"/>
          </a:p>
        </p:txBody>
      </p:sp>
    </p:spTree>
    <p:extLst>
      <p:ext uri="{BB962C8B-B14F-4D97-AF65-F5344CB8AC3E}">
        <p14:creationId xmlns:p14="http://schemas.microsoft.com/office/powerpoint/2010/main" val="378321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 division since we discard the bits shifted out</a:t>
            </a:r>
          </a:p>
        </p:txBody>
      </p:sp>
      <p:sp>
        <p:nvSpPr>
          <p:cNvPr id="4" name="Slide Number Placeholder 3"/>
          <p:cNvSpPr>
            <a:spLocks noGrp="1"/>
          </p:cNvSpPr>
          <p:nvPr>
            <p:ph type="sldNum" sz="quarter" idx="5"/>
          </p:nvPr>
        </p:nvSpPr>
        <p:spPr/>
        <p:txBody>
          <a:bodyPr/>
          <a:lstStyle/>
          <a:p>
            <a:fld id="{562B9440-09F9-4863-88CD-230A9404506A}" type="slidenum">
              <a:rPr lang="en-SG" smtClean="0"/>
              <a:t>9</a:t>
            </a:fld>
            <a:endParaRPr lang="en-SG"/>
          </a:p>
        </p:txBody>
      </p:sp>
    </p:spTree>
    <p:extLst>
      <p:ext uri="{BB962C8B-B14F-4D97-AF65-F5344CB8AC3E}">
        <p14:creationId xmlns:p14="http://schemas.microsoft.com/office/powerpoint/2010/main" val="1381738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3EE3A57E-E920-4C34-91F5-3C46E07A964E}" type="slidenum">
              <a:rPr lang="en-SG" smtClean="0"/>
              <a:t>10</a:t>
            </a:fld>
            <a:endParaRPr lang="en-SG"/>
          </a:p>
        </p:txBody>
      </p:sp>
    </p:spTree>
    <p:extLst>
      <p:ext uri="{BB962C8B-B14F-4D97-AF65-F5344CB8AC3E}">
        <p14:creationId xmlns:p14="http://schemas.microsoft.com/office/powerpoint/2010/main" val="39680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4374587" cy="349006"/>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2725738" y="522288"/>
            <a:ext cx="4646612" cy="2614612"/>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r>
              <a:rPr lang="en-US" dirty="0"/>
              <a:t>NOT = NOR 0</a:t>
            </a:r>
          </a:p>
          <a:p>
            <a:pPr eaLnBrk="1" hangingPunct="1"/>
            <a:r>
              <a:rPr lang="en-US" dirty="0"/>
              <a:t>LUI + ORI = load 32 bit</a:t>
            </a:r>
          </a:p>
        </p:txBody>
      </p:sp>
    </p:spTree>
    <p:extLst>
      <p:ext uri="{BB962C8B-B14F-4D97-AF65-F5344CB8AC3E}">
        <p14:creationId xmlns:p14="http://schemas.microsoft.com/office/powerpoint/2010/main" val="4031863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4CA53-F728-422A-916B-FE937FE5DB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SG"/>
          </a:p>
        </p:txBody>
      </p:sp>
      <p:sp>
        <p:nvSpPr>
          <p:cNvPr id="3" name="副标题 2">
            <a:extLst>
              <a:ext uri="{FF2B5EF4-FFF2-40B4-BE49-F238E27FC236}">
                <a16:creationId xmlns:a16="http://schemas.microsoft.com/office/drawing/2014/main" id="{6C82DFC1-8B9B-4CEE-9BD1-7D8DCB9A5F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SG"/>
          </a:p>
        </p:txBody>
      </p:sp>
      <p:sp>
        <p:nvSpPr>
          <p:cNvPr id="4" name="日期占位符 3">
            <a:extLst>
              <a:ext uri="{FF2B5EF4-FFF2-40B4-BE49-F238E27FC236}">
                <a16:creationId xmlns:a16="http://schemas.microsoft.com/office/drawing/2014/main" id="{51AFDBE3-64EA-407D-B9AF-09F822455A01}"/>
              </a:ext>
            </a:extLst>
          </p:cNvPr>
          <p:cNvSpPr>
            <a:spLocks noGrp="1"/>
          </p:cNvSpPr>
          <p:nvPr>
            <p:ph type="dt" sz="half" idx="10"/>
          </p:nvPr>
        </p:nvSpPr>
        <p:spPr/>
        <p:txBody>
          <a:bodyPr/>
          <a:lstStyle/>
          <a:p>
            <a:fld id="{6BE96589-C6DD-4446-81E8-6E2FBC89AE85}" type="datetime1">
              <a:rPr lang="en-SG" smtClean="0"/>
              <a:t>5/2/2025</a:t>
            </a:fld>
            <a:endParaRPr lang="en-SG"/>
          </a:p>
        </p:txBody>
      </p:sp>
      <p:sp>
        <p:nvSpPr>
          <p:cNvPr id="5" name="页脚占位符 4">
            <a:extLst>
              <a:ext uri="{FF2B5EF4-FFF2-40B4-BE49-F238E27FC236}">
                <a16:creationId xmlns:a16="http://schemas.microsoft.com/office/drawing/2014/main" id="{55B87D1F-33A1-48D3-8062-7FAA2167C667}"/>
              </a:ext>
            </a:extLst>
          </p:cNvPr>
          <p:cNvSpPr>
            <a:spLocks noGrp="1"/>
          </p:cNvSpPr>
          <p:nvPr>
            <p:ph type="ftr" sz="quarter" idx="11"/>
          </p:nvPr>
        </p:nvSpPr>
        <p:spPr/>
        <p:txBody>
          <a:bodyPr/>
          <a:lstStyle/>
          <a:p>
            <a:r>
              <a:rPr lang="en-SG"/>
              <a:t>Slides prepared by Song Kai</a:t>
            </a:r>
          </a:p>
        </p:txBody>
      </p:sp>
      <p:sp>
        <p:nvSpPr>
          <p:cNvPr id="6" name="灯片编号占位符 5">
            <a:extLst>
              <a:ext uri="{FF2B5EF4-FFF2-40B4-BE49-F238E27FC236}">
                <a16:creationId xmlns:a16="http://schemas.microsoft.com/office/drawing/2014/main" id="{E294D89A-084A-4EC7-9E30-F6A493D4EC53}"/>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398923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49A3A-3588-4C34-855C-A80D63411500}"/>
              </a:ext>
            </a:extLst>
          </p:cNvPr>
          <p:cNvSpPr>
            <a:spLocks noGrp="1"/>
          </p:cNvSpPr>
          <p:nvPr>
            <p:ph type="title"/>
          </p:nvPr>
        </p:nvSpPr>
        <p:spPr/>
        <p:txBody>
          <a:bodyPr/>
          <a:lstStyle/>
          <a:p>
            <a:r>
              <a:rPr lang="zh-CN" altLang="en-US"/>
              <a:t>单击此处编辑母版标题样式</a:t>
            </a:r>
            <a:endParaRPr lang="en-SG"/>
          </a:p>
        </p:txBody>
      </p:sp>
      <p:sp>
        <p:nvSpPr>
          <p:cNvPr id="3" name="竖排文字占位符 2">
            <a:extLst>
              <a:ext uri="{FF2B5EF4-FFF2-40B4-BE49-F238E27FC236}">
                <a16:creationId xmlns:a16="http://schemas.microsoft.com/office/drawing/2014/main" id="{657CEE38-027C-4CEF-936C-DDDAB940F0D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4" name="日期占位符 3">
            <a:extLst>
              <a:ext uri="{FF2B5EF4-FFF2-40B4-BE49-F238E27FC236}">
                <a16:creationId xmlns:a16="http://schemas.microsoft.com/office/drawing/2014/main" id="{DAA6BB47-C0E8-4BDD-A3D3-4AB57EA2127E}"/>
              </a:ext>
            </a:extLst>
          </p:cNvPr>
          <p:cNvSpPr>
            <a:spLocks noGrp="1"/>
          </p:cNvSpPr>
          <p:nvPr>
            <p:ph type="dt" sz="half" idx="10"/>
          </p:nvPr>
        </p:nvSpPr>
        <p:spPr/>
        <p:txBody>
          <a:bodyPr/>
          <a:lstStyle/>
          <a:p>
            <a:fld id="{EEDACAA6-CD8F-4CBA-ACA3-AB7EBD5C581E}" type="datetime1">
              <a:rPr lang="en-SG" smtClean="0"/>
              <a:t>5/2/2025</a:t>
            </a:fld>
            <a:endParaRPr lang="en-SG"/>
          </a:p>
        </p:txBody>
      </p:sp>
      <p:sp>
        <p:nvSpPr>
          <p:cNvPr id="5" name="页脚占位符 4">
            <a:extLst>
              <a:ext uri="{FF2B5EF4-FFF2-40B4-BE49-F238E27FC236}">
                <a16:creationId xmlns:a16="http://schemas.microsoft.com/office/drawing/2014/main" id="{56D29ED5-AFAE-48C8-9335-04B1F90B363C}"/>
              </a:ext>
            </a:extLst>
          </p:cNvPr>
          <p:cNvSpPr>
            <a:spLocks noGrp="1"/>
          </p:cNvSpPr>
          <p:nvPr>
            <p:ph type="ftr" sz="quarter" idx="11"/>
          </p:nvPr>
        </p:nvSpPr>
        <p:spPr/>
        <p:txBody>
          <a:bodyPr/>
          <a:lstStyle/>
          <a:p>
            <a:r>
              <a:rPr lang="en-SG"/>
              <a:t>Slides prepared by Song Kai</a:t>
            </a:r>
          </a:p>
        </p:txBody>
      </p:sp>
      <p:sp>
        <p:nvSpPr>
          <p:cNvPr id="6" name="灯片编号占位符 5">
            <a:extLst>
              <a:ext uri="{FF2B5EF4-FFF2-40B4-BE49-F238E27FC236}">
                <a16:creationId xmlns:a16="http://schemas.microsoft.com/office/drawing/2014/main" id="{6BE199A9-06FF-4173-815C-0E68D6F8AF2D}"/>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231197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042993-A420-49E5-8C4A-834D77A184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SG"/>
          </a:p>
        </p:txBody>
      </p:sp>
      <p:sp>
        <p:nvSpPr>
          <p:cNvPr id="3" name="竖排文字占位符 2">
            <a:extLst>
              <a:ext uri="{FF2B5EF4-FFF2-40B4-BE49-F238E27FC236}">
                <a16:creationId xmlns:a16="http://schemas.microsoft.com/office/drawing/2014/main" id="{B03DA41D-44D9-4747-A84A-701F2FD835C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4" name="日期占位符 3">
            <a:extLst>
              <a:ext uri="{FF2B5EF4-FFF2-40B4-BE49-F238E27FC236}">
                <a16:creationId xmlns:a16="http://schemas.microsoft.com/office/drawing/2014/main" id="{119742F5-34A3-43F4-ADAF-9FF0F3A76B42}"/>
              </a:ext>
            </a:extLst>
          </p:cNvPr>
          <p:cNvSpPr>
            <a:spLocks noGrp="1"/>
          </p:cNvSpPr>
          <p:nvPr>
            <p:ph type="dt" sz="half" idx="10"/>
          </p:nvPr>
        </p:nvSpPr>
        <p:spPr/>
        <p:txBody>
          <a:bodyPr/>
          <a:lstStyle/>
          <a:p>
            <a:fld id="{D643F41E-40F7-46A5-A37C-FA6A08CB18CE}" type="datetime1">
              <a:rPr lang="en-SG" smtClean="0"/>
              <a:t>5/2/2025</a:t>
            </a:fld>
            <a:endParaRPr lang="en-SG"/>
          </a:p>
        </p:txBody>
      </p:sp>
      <p:sp>
        <p:nvSpPr>
          <p:cNvPr id="5" name="页脚占位符 4">
            <a:extLst>
              <a:ext uri="{FF2B5EF4-FFF2-40B4-BE49-F238E27FC236}">
                <a16:creationId xmlns:a16="http://schemas.microsoft.com/office/drawing/2014/main" id="{438544CF-988F-413B-A18B-B41037379EA0}"/>
              </a:ext>
            </a:extLst>
          </p:cNvPr>
          <p:cNvSpPr>
            <a:spLocks noGrp="1"/>
          </p:cNvSpPr>
          <p:nvPr>
            <p:ph type="ftr" sz="quarter" idx="11"/>
          </p:nvPr>
        </p:nvSpPr>
        <p:spPr/>
        <p:txBody>
          <a:bodyPr/>
          <a:lstStyle/>
          <a:p>
            <a:r>
              <a:rPr lang="en-SG"/>
              <a:t>Slides prepared by Song Kai</a:t>
            </a:r>
          </a:p>
        </p:txBody>
      </p:sp>
      <p:sp>
        <p:nvSpPr>
          <p:cNvPr id="6" name="灯片编号占位符 5">
            <a:extLst>
              <a:ext uri="{FF2B5EF4-FFF2-40B4-BE49-F238E27FC236}">
                <a16:creationId xmlns:a16="http://schemas.microsoft.com/office/drawing/2014/main" id="{87B1A87C-DE1E-4EAB-8D9A-A0E3803CA972}"/>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217670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36A04-24A0-4E41-BA18-C1617E3A1541}"/>
              </a:ext>
            </a:extLst>
          </p:cNvPr>
          <p:cNvSpPr>
            <a:spLocks noGrp="1"/>
          </p:cNvSpPr>
          <p:nvPr>
            <p:ph type="title"/>
          </p:nvPr>
        </p:nvSpPr>
        <p:spPr/>
        <p:txBody>
          <a:bodyPr/>
          <a:lstStyle/>
          <a:p>
            <a:r>
              <a:rPr lang="zh-CN" altLang="en-US"/>
              <a:t>单击此处编辑母版标题样式</a:t>
            </a:r>
            <a:endParaRPr lang="en-SG"/>
          </a:p>
        </p:txBody>
      </p:sp>
      <p:sp>
        <p:nvSpPr>
          <p:cNvPr id="3" name="内容占位符 2">
            <a:extLst>
              <a:ext uri="{FF2B5EF4-FFF2-40B4-BE49-F238E27FC236}">
                <a16:creationId xmlns:a16="http://schemas.microsoft.com/office/drawing/2014/main" id="{370E8AF7-2F38-40F8-9570-27413E5AE4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4" name="日期占位符 3">
            <a:extLst>
              <a:ext uri="{FF2B5EF4-FFF2-40B4-BE49-F238E27FC236}">
                <a16:creationId xmlns:a16="http://schemas.microsoft.com/office/drawing/2014/main" id="{0E959E31-C352-453D-A8B7-28258547DF62}"/>
              </a:ext>
            </a:extLst>
          </p:cNvPr>
          <p:cNvSpPr>
            <a:spLocks noGrp="1"/>
          </p:cNvSpPr>
          <p:nvPr>
            <p:ph type="dt" sz="half" idx="10"/>
          </p:nvPr>
        </p:nvSpPr>
        <p:spPr/>
        <p:txBody>
          <a:bodyPr/>
          <a:lstStyle/>
          <a:p>
            <a:fld id="{DB6A18BE-A5EA-4940-83D5-0BFCBB567DCF}" type="datetime1">
              <a:rPr lang="en-SG" smtClean="0"/>
              <a:t>5/2/2025</a:t>
            </a:fld>
            <a:endParaRPr lang="en-SG"/>
          </a:p>
        </p:txBody>
      </p:sp>
      <p:sp>
        <p:nvSpPr>
          <p:cNvPr id="5" name="页脚占位符 4">
            <a:extLst>
              <a:ext uri="{FF2B5EF4-FFF2-40B4-BE49-F238E27FC236}">
                <a16:creationId xmlns:a16="http://schemas.microsoft.com/office/drawing/2014/main" id="{BB25954F-EA05-474D-8CD9-C31226B59BD1}"/>
              </a:ext>
            </a:extLst>
          </p:cNvPr>
          <p:cNvSpPr>
            <a:spLocks noGrp="1"/>
          </p:cNvSpPr>
          <p:nvPr>
            <p:ph type="ftr" sz="quarter" idx="11"/>
          </p:nvPr>
        </p:nvSpPr>
        <p:spPr/>
        <p:txBody>
          <a:bodyPr/>
          <a:lstStyle/>
          <a:p>
            <a:r>
              <a:rPr lang="en-SG"/>
              <a:t>Slides prepared by Song Kai</a:t>
            </a:r>
          </a:p>
        </p:txBody>
      </p:sp>
      <p:sp>
        <p:nvSpPr>
          <p:cNvPr id="6" name="灯片编号占位符 5">
            <a:extLst>
              <a:ext uri="{FF2B5EF4-FFF2-40B4-BE49-F238E27FC236}">
                <a16:creationId xmlns:a16="http://schemas.microsoft.com/office/drawing/2014/main" id="{AF1BD1A8-8862-4908-A976-F869BAF7F966}"/>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311748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791E1-FEFF-488E-B72E-7D0A0A5D5B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SG"/>
          </a:p>
        </p:txBody>
      </p:sp>
      <p:sp>
        <p:nvSpPr>
          <p:cNvPr id="3" name="文本占位符 2">
            <a:extLst>
              <a:ext uri="{FF2B5EF4-FFF2-40B4-BE49-F238E27FC236}">
                <a16:creationId xmlns:a16="http://schemas.microsoft.com/office/drawing/2014/main" id="{03FFD614-CEAF-407E-92A9-3894C67D3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D75C5C-12ED-4782-9528-BF54FBB107C3}"/>
              </a:ext>
            </a:extLst>
          </p:cNvPr>
          <p:cNvSpPr>
            <a:spLocks noGrp="1"/>
          </p:cNvSpPr>
          <p:nvPr>
            <p:ph type="dt" sz="half" idx="10"/>
          </p:nvPr>
        </p:nvSpPr>
        <p:spPr/>
        <p:txBody>
          <a:bodyPr/>
          <a:lstStyle/>
          <a:p>
            <a:fld id="{2C38CDD7-AEC3-4974-A60F-E824FEA0FEFD}" type="datetime1">
              <a:rPr lang="en-SG" smtClean="0"/>
              <a:t>5/2/2025</a:t>
            </a:fld>
            <a:endParaRPr lang="en-SG"/>
          </a:p>
        </p:txBody>
      </p:sp>
      <p:sp>
        <p:nvSpPr>
          <p:cNvPr id="5" name="页脚占位符 4">
            <a:extLst>
              <a:ext uri="{FF2B5EF4-FFF2-40B4-BE49-F238E27FC236}">
                <a16:creationId xmlns:a16="http://schemas.microsoft.com/office/drawing/2014/main" id="{1A3BEA07-BFD5-4E8E-AFBB-AF27064FA138}"/>
              </a:ext>
            </a:extLst>
          </p:cNvPr>
          <p:cNvSpPr>
            <a:spLocks noGrp="1"/>
          </p:cNvSpPr>
          <p:nvPr>
            <p:ph type="ftr" sz="quarter" idx="11"/>
          </p:nvPr>
        </p:nvSpPr>
        <p:spPr/>
        <p:txBody>
          <a:bodyPr/>
          <a:lstStyle/>
          <a:p>
            <a:r>
              <a:rPr lang="en-SG"/>
              <a:t>Slides prepared by Song Kai</a:t>
            </a:r>
          </a:p>
        </p:txBody>
      </p:sp>
      <p:sp>
        <p:nvSpPr>
          <p:cNvPr id="6" name="灯片编号占位符 5">
            <a:extLst>
              <a:ext uri="{FF2B5EF4-FFF2-40B4-BE49-F238E27FC236}">
                <a16:creationId xmlns:a16="http://schemas.microsoft.com/office/drawing/2014/main" id="{12781CA3-3879-4C06-9444-DCFB95082E0D}"/>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63798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20F42-D7E2-456F-AA85-FA3E6187DB79}"/>
              </a:ext>
            </a:extLst>
          </p:cNvPr>
          <p:cNvSpPr>
            <a:spLocks noGrp="1"/>
          </p:cNvSpPr>
          <p:nvPr>
            <p:ph type="title"/>
          </p:nvPr>
        </p:nvSpPr>
        <p:spPr/>
        <p:txBody>
          <a:bodyPr/>
          <a:lstStyle/>
          <a:p>
            <a:r>
              <a:rPr lang="zh-CN" altLang="en-US"/>
              <a:t>单击此处编辑母版标题样式</a:t>
            </a:r>
            <a:endParaRPr lang="en-SG"/>
          </a:p>
        </p:txBody>
      </p:sp>
      <p:sp>
        <p:nvSpPr>
          <p:cNvPr id="3" name="内容占位符 2">
            <a:extLst>
              <a:ext uri="{FF2B5EF4-FFF2-40B4-BE49-F238E27FC236}">
                <a16:creationId xmlns:a16="http://schemas.microsoft.com/office/drawing/2014/main" id="{49336142-96AD-4C86-B964-09803F9EB10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4" name="内容占位符 3">
            <a:extLst>
              <a:ext uri="{FF2B5EF4-FFF2-40B4-BE49-F238E27FC236}">
                <a16:creationId xmlns:a16="http://schemas.microsoft.com/office/drawing/2014/main" id="{5A3C79D2-26B7-4639-BB9D-405601B68D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5" name="日期占位符 4">
            <a:extLst>
              <a:ext uri="{FF2B5EF4-FFF2-40B4-BE49-F238E27FC236}">
                <a16:creationId xmlns:a16="http://schemas.microsoft.com/office/drawing/2014/main" id="{DF84D833-2772-4603-8F00-E9B80A1DC8FE}"/>
              </a:ext>
            </a:extLst>
          </p:cNvPr>
          <p:cNvSpPr>
            <a:spLocks noGrp="1"/>
          </p:cNvSpPr>
          <p:nvPr>
            <p:ph type="dt" sz="half" idx="10"/>
          </p:nvPr>
        </p:nvSpPr>
        <p:spPr/>
        <p:txBody>
          <a:bodyPr/>
          <a:lstStyle/>
          <a:p>
            <a:fld id="{2ED02868-8228-475D-9165-AD835C42CC2E}" type="datetime1">
              <a:rPr lang="en-SG" smtClean="0"/>
              <a:t>5/2/2025</a:t>
            </a:fld>
            <a:endParaRPr lang="en-SG"/>
          </a:p>
        </p:txBody>
      </p:sp>
      <p:sp>
        <p:nvSpPr>
          <p:cNvPr id="6" name="页脚占位符 5">
            <a:extLst>
              <a:ext uri="{FF2B5EF4-FFF2-40B4-BE49-F238E27FC236}">
                <a16:creationId xmlns:a16="http://schemas.microsoft.com/office/drawing/2014/main" id="{ED51BE77-33F8-44C5-9C32-3745568B6E32}"/>
              </a:ext>
            </a:extLst>
          </p:cNvPr>
          <p:cNvSpPr>
            <a:spLocks noGrp="1"/>
          </p:cNvSpPr>
          <p:nvPr>
            <p:ph type="ftr" sz="quarter" idx="11"/>
          </p:nvPr>
        </p:nvSpPr>
        <p:spPr/>
        <p:txBody>
          <a:bodyPr/>
          <a:lstStyle/>
          <a:p>
            <a:r>
              <a:rPr lang="en-SG"/>
              <a:t>Slides prepared by Song Kai</a:t>
            </a:r>
          </a:p>
        </p:txBody>
      </p:sp>
      <p:sp>
        <p:nvSpPr>
          <p:cNvPr id="7" name="灯片编号占位符 6">
            <a:extLst>
              <a:ext uri="{FF2B5EF4-FFF2-40B4-BE49-F238E27FC236}">
                <a16:creationId xmlns:a16="http://schemas.microsoft.com/office/drawing/2014/main" id="{AF54D0CD-5D5C-4510-BC8C-A586B6443529}"/>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3138096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EF8D3-BDAF-4389-88E0-D2A89FC107ED}"/>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SG"/>
          </a:p>
        </p:txBody>
      </p:sp>
      <p:sp>
        <p:nvSpPr>
          <p:cNvPr id="3" name="文本占位符 2">
            <a:extLst>
              <a:ext uri="{FF2B5EF4-FFF2-40B4-BE49-F238E27FC236}">
                <a16:creationId xmlns:a16="http://schemas.microsoft.com/office/drawing/2014/main" id="{F673E40D-C641-48FF-9F6A-58C7EE1BB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2979D9-B3DA-4605-85A0-19663E9A248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5" name="文本占位符 4">
            <a:extLst>
              <a:ext uri="{FF2B5EF4-FFF2-40B4-BE49-F238E27FC236}">
                <a16:creationId xmlns:a16="http://schemas.microsoft.com/office/drawing/2014/main" id="{7FFE827E-7387-4865-9285-4EA21D4D90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18F510-0346-4136-98BB-B330871D773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7" name="日期占位符 6">
            <a:extLst>
              <a:ext uri="{FF2B5EF4-FFF2-40B4-BE49-F238E27FC236}">
                <a16:creationId xmlns:a16="http://schemas.microsoft.com/office/drawing/2014/main" id="{1F76B08E-B4EB-4518-8D91-44C340B310B4}"/>
              </a:ext>
            </a:extLst>
          </p:cNvPr>
          <p:cNvSpPr>
            <a:spLocks noGrp="1"/>
          </p:cNvSpPr>
          <p:nvPr>
            <p:ph type="dt" sz="half" idx="10"/>
          </p:nvPr>
        </p:nvSpPr>
        <p:spPr/>
        <p:txBody>
          <a:bodyPr/>
          <a:lstStyle/>
          <a:p>
            <a:fld id="{2E40F17D-D88D-4974-BF79-498B7C135A7B}" type="datetime1">
              <a:rPr lang="en-SG" smtClean="0"/>
              <a:t>5/2/2025</a:t>
            </a:fld>
            <a:endParaRPr lang="en-SG"/>
          </a:p>
        </p:txBody>
      </p:sp>
      <p:sp>
        <p:nvSpPr>
          <p:cNvPr id="8" name="页脚占位符 7">
            <a:extLst>
              <a:ext uri="{FF2B5EF4-FFF2-40B4-BE49-F238E27FC236}">
                <a16:creationId xmlns:a16="http://schemas.microsoft.com/office/drawing/2014/main" id="{5F850E6B-6829-4DFF-9519-9BE362AF6CF4}"/>
              </a:ext>
            </a:extLst>
          </p:cNvPr>
          <p:cNvSpPr>
            <a:spLocks noGrp="1"/>
          </p:cNvSpPr>
          <p:nvPr>
            <p:ph type="ftr" sz="quarter" idx="11"/>
          </p:nvPr>
        </p:nvSpPr>
        <p:spPr/>
        <p:txBody>
          <a:bodyPr/>
          <a:lstStyle/>
          <a:p>
            <a:r>
              <a:rPr lang="en-SG"/>
              <a:t>Slides prepared by Song Kai</a:t>
            </a:r>
          </a:p>
        </p:txBody>
      </p:sp>
      <p:sp>
        <p:nvSpPr>
          <p:cNvPr id="9" name="灯片编号占位符 8">
            <a:extLst>
              <a:ext uri="{FF2B5EF4-FFF2-40B4-BE49-F238E27FC236}">
                <a16:creationId xmlns:a16="http://schemas.microsoft.com/office/drawing/2014/main" id="{3B35E74F-76BD-4082-AEF4-6EC5CFF26028}"/>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375939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58898-68E4-4DDC-A45F-CB99A4D52216}"/>
              </a:ext>
            </a:extLst>
          </p:cNvPr>
          <p:cNvSpPr>
            <a:spLocks noGrp="1"/>
          </p:cNvSpPr>
          <p:nvPr>
            <p:ph type="title"/>
          </p:nvPr>
        </p:nvSpPr>
        <p:spPr/>
        <p:txBody>
          <a:bodyPr/>
          <a:lstStyle/>
          <a:p>
            <a:r>
              <a:rPr lang="zh-CN" altLang="en-US"/>
              <a:t>单击此处编辑母版标题样式</a:t>
            </a:r>
            <a:endParaRPr lang="en-SG"/>
          </a:p>
        </p:txBody>
      </p:sp>
      <p:sp>
        <p:nvSpPr>
          <p:cNvPr id="3" name="日期占位符 2">
            <a:extLst>
              <a:ext uri="{FF2B5EF4-FFF2-40B4-BE49-F238E27FC236}">
                <a16:creationId xmlns:a16="http://schemas.microsoft.com/office/drawing/2014/main" id="{CA8974BE-11B7-4797-A93F-161E0DBA7785}"/>
              </a:ext>
            </a:extLst>
          </p:cNvPr>
          <p:cNvSpPr>
            <a:spLocks noGrp="1"/>
          </p:cNvSpPr>
          <p:nvPr>
            <p:ph type="dt" sz="half" idx="10"/>
          </p:nvPr>
        </p:nvSpPr>
        <p:spPr/>
        <p:txBody>
          <a:bodyPr/>
          <a:lstStyle/>
          <a:p>
            <a:fld id="{70062D60-C834-4AEF-9AC9-18EC46B6992C}" type="datetime1">
              <a:rPr lang="en-SG" smtClean="0"/>
              <a:t>5/2/2025</a:t>
            </a:fld>
            <a:endParaRPr lang="en-SG"/>
          </a:p>
        </p:txBody>
      </p:sp>
      <p:sp>
        <p:nvSpPr>
          <p:cNvPr id="4" name="页脚占位符 3">
            <a:extLst>
              <a:ext uri="{FF2B5EF4-FFF2-40B4-BE49-F238E27FC236}">
                <a16:creationId xmlns:a16="http://schemas.microsoft.com/office/drawing/2014/main" id="{982D3D54-0734-45D5-BFA8-9138CFFE2EB9}"/>
              </a:ext>
            </a:extLst>
          </p:cNvPr>
          <p:cNvSpPr>
            <a:spLocks noGrp="1"/>
          </p:cNvSpPr>
          <p:nvPr>
            <p:ph type="ftr" sz="quarter" idx="11"/>
          </p:nvPr>
        </p:nvSpPr>
        <p:spPr/>
        <p:txBody>
          <a:bodyPr/>
          <a:lstStyle/>
          <a:p>
            <a:r>
              <a:rPr lang="en-SG"/>
              <a:t>Slides prepared by Song Kai</a:t>
            </a:r>
          </a:p>
        </p:txBody>
      </p:sp>
      <p:sp>
        <p:nvSpPr>
          <p:cNvPr id="5" name="灯片编号占位符 4">
            <a:extLst>
              <a:ext uri="{FF2B5EF4-FFF2-40B4-BE49-F238E27FC236}">
                <a16:creationId xmlns:a16="http://schemas.microsoft.com/office/drawing/2014/main" id="{C730796B-5975-49DA-872B-C347D380F12A}"/>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3209721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07BDBB-61A1-455F-8AD6-30E228036954}"/>
              </a:ext>
            </a:extLst>
          </p:cNvPr>
          <p:cNvSpPr>
            <a:spLocks noGrp="1"/>
          </p:cNvSpPr>
          <p:nvPr>
            <p:ph type="dt" sz="half" idx="10"/>
          </p:nvPr>
        </p:nvSpPr>
        <p:spPr/>
        <p:txBody>
          <a:bodyPr/>
          <a:lstStyle/>
          <a:p>
            <a:fld id="{9219ADC6-2636-481C-A852-61FB5994F92C}" type="datetime1">
              <a:rPr lang="en-SG" smtClean="0"/>
              <a:t>5/2/2025</a:t>
            </a:fld>
            <a:endParaRPr lang="en-SG"/>
          </a:p>
        </p:txBody>
      </p:sp>
      <p:sp>
        <p:nvSpPr>
          <p:cNvPr id="3" name="页脚占位符 2">
            <a:extLst>
              <a:ext uri="{FF2B5EF4-FFF2-40B4-BE49-F238E27FC236}">
                <a16:creationId xmlns:a16="http://schemas.microsoft.com/office/drawing/2014/main" id="{FAD99A86-BB0C-4DD0-8645-7814DF5A4B8D}"/>
              </a:ext>
            </a:extLst>
          </p:cNvPr>
          <p:cNvSpPr>
            <a:spLocks noGrp="1"/>
          </p:cNvSpPr>
          <p:nvPr>
            <p:ph type="ftr" sz="quarter" idx="11"/>
          </p:nvPr>
        </p:nvSpPr>
        <p:spPr/>
        <p:txBody>
          <a:bodyPr/>
          <a:lstStyle/>
          <a:p>
            <a:r>
              <a:rPr lang="en-SG"/>
              <a:t>Slides prepared by Song Kai</a:t>
            </a:r>
          </a:p>
        </p:txBody>
      </p:sp>
      <p:sp>
        <p:nvSpPr>
          <p:cNvPr id="4" name="灯片编号占位符 3">
            <a:extLst>
              <a:ext uri="{FF2B5EF4-FFF2-40B4-BE49-F238E27FC236}">
                <a16:creationId xmlns:a16="http://schemas.microsoft.com/office/drawing/2014/main" id="{597D38FA-CE03-48EE-B8EF-513F6D783F39}"/>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143996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5A4E1-3F25-4836-B9EA-E667BB3F83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SG"/>
          </a:p>
        </p:txBody>
      </p:sp>
      <p:sp>
        <p:nvSpPr>
          <p:cNvPr id="3" name="内容占位符 2">
            <a:extLst>
              <a:ext uri="{FF2B5EF4-FFF2-40B4-BE49-F238E27FC236}">
                <a16:creationId xmlns:a16="http://schemas.microsoft.com/office/drawing/2014/main" id="{9733BE72-B542-41BE-A770-318D25670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4" name="文本占位符 3">
            <a:extLst>
              <a:ext uri="{FF2B5EF4-FFF2-40B4-BE49-F238E27FC236}">
                <a16:creationId xmlns:a16="http://schemas.microsoft.com/office/drawing/2014/main" id="{C0565455-EE77-465B-A3FF-DB71D454C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68C3F4-4CAC-4858-8C84-4F8161B6CB38}"/>
              </a:ext>
            </a:extLst>
          </p:cNvPr>
          <p:cNvSpPr>
            <a:spLocks noGrp="1"/>
          </p:cNvSpPr>
          <p:nvPr>
            <p:ph type="dt" sz="half" idx="10"/>
          </p:nvPr>
        </p:nvSpPr>
        <p:spPr/>
        <p:txBody>
          <a:bodyPr/>
          <a:lstStyle/>
          <a:p>
            <a:fld id="{77454056-D1A7-48D8-9E00-0C092F3663E1}" type="datetime1">
              <a:rPr lang="en-SG" smtClean="0"/>
              <a:t>5/2/2025</a:t>
            </a:fld>
            <a:endParaRPr lang="en-SG"/>
          </a:p>
        </p:txBody>
      </p:sp>
      <p:sp>
        <p:nvSpPr>
          <p:cNvPr id="6" name="页脚占位符 5">
            <a:extLst>
              <a:ext uri="{FF2B5EF4-FFF2-40B4-BE49-F238E27FC236}">
                <a16:creationId xmlns:a16="http://schemas.microsoft.com/office/drawing/2014/main" id="{52FAF502-CC33-4917-B712-2A9182BDD586}"/>
              </a:ext>
            </a:extLst>
          </p:cNvPr>
          <p:cNvSpPr>
            <a:spLocks noGrp="1"/>
          </p:cNvSpPr>
          <p:nvPr>
            <p:ph type="ftr" sz="quarter" idx="11"/>
          </p:nvPr>
        </p:nvSpPr>
        <p:spPr/>
        <p:txBody>
          <a:bodyPr/>
          <a:lstStyle/>
          <a:p>
            <a:r>
              <a:rPr lang="en-SG"/>
              <a:t>Slides prepared by Song Kai</a:t>
            </a:r>
          </a:p>
        </p:txBody>
      </p:sp>
      <p:sp>
        <p:nvSpPr>
          <p:cNvPr id="7" name="灯片编号占位符 6">
            <a:extLst>
              <a:ext uri="{FF2B5EF4-FFF2-40B4-BE49-F238E27FC236}">
                <a16:creationId xmlns:a16="http://schemas.microsoft.com/office/drawing/2014/main" id="{0B2A8476-BC15-401B-845A-BB8FA0FEEAD6}"/>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3678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6A567-77E8-4976-8B3D-FE830B1853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SG"/>
          </a:p>
        </p:txBody>
      </p:sp>
      <p:sp>
        <p:nvSpPr>
          <p:cNvPr id="3" name="图片占位符 2">
            <a:extLst>
              <a:ext uri="{FF2B5EF4-FFF2-40B4-BE49-F238E27FC236}">
                <a16:creationId xmlns:a16="http://schemas.microsoft.com/office/drawing/2014/main" id="{B11B60D0-EA7B-4D0A-BA54-6745001CD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a:extLst>
              <a:ext uri="{FF2B5EF4-FFF2-40B4-BE49-F238E27FC236}">
                <a16:creationId xmlns:a16="http://schemas.microsoft.com/office/drawing/2014/main" id="{DBF9FBF6-D5D6-4F3B-A46D-67E510D27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486BD4-6F93-48A4-B502-9602287669DF}"/>
              </a:ext>
            </a:extLst>
          </p:cNvPr>
          <p:cNvSpPr>
            <a:spLocks noGrp="1"/>
          </p:cNvSpPr>
          <p:nvPr>
            <p:ph type="dt" sz="half" idx="10"/>
          </p:nvPr>
        </p:nvSpPr>
        <p:spPr/>
        <p:txBody>
          <a:bodyPr/>
          <a:lstStyle/>
          <a:p>
            <a:fld id="{CDC8FCE1-3D4E-42E1-A8B5-9D4B43014B23}" type="datetime1">
              <a:rPr lang="en-SG" smtClean="0"/>
              <a:t>5/2/2025</a:t>
            </a:fld>
            <a:endParaRPr lang="en-SG"/>
          </a:p>
        </p:txBody>
      </p:sp>
      <p:sp>
        <p:nvSpPr>
          <p:cNvPr id="6" name="页脚占位符 5">
            <a:extLst>
              <a:ext uri="{FF2B5EF4-FFF2-40B4-BE49-F238E27FC236}">
                <a16:creationId xmlns:a16="http://schemas.microsoft.com/office/drawing/2014/main" id="{27AF806C-230F-42F1-A8BA-3EB4702FD168}"/>
              </a:ext>
            </a:extLst>
          </p:cNvPr>
          <p:cNvSpPr>
            <a:spLocks noGrp="1"/>
          </p:cNvSpPr>
          <p:nvPr>
            <p:ph type="ftr" sz="quarter" idx="11"/>
          </p:nvPr>
        </p:nvSpPr>
        <p:spPr/>
        <p:txBody>
          <a:bodyPr/>
          <a:lstStyle/>
          <a:p>
            <a:r>
              <a:rPr lang="en-SG"/>
              <a:t>Slides prepared by Song Kai</a:t>
            </a:r>
          </a:p>
        </p:txBody>
      </p:sp>
      <p:sp>
        <p:nvSpPr>
          <p:cNvPr id="7" name="灯片编号占位符 6">
            <a:extLst>
              <a:ext uri="{FF2B5EF4-FFF2-40B4-BE49-F238E27FC236}">
                <a16:creationId xmlns:a16="http://schemas.microsoft.com/office/drawing/2014/main" id="{9A1FDDFE-7B9A-4E46-8235-FA04B29B802E}"/>
              </a:ext>
            </a:extLst>
          </p:cNvPr>
          <p:cNvSpPr>
            <a:spLocks noGrp="1"/>
          </p:cNvSpPr>
          <p:nvPr>
            <p:ph type="sldNum" sz="quarter" idx="12"/>
          </p:nvPr>
        </p:nvSpPr>
        <p:spPr/>
        <p:txBody>
          <a:bodyPr/>
          <a:lstStyle/>
          <a:p>
            <a:fld id="{38759A51-1FFA-4733-AF25-F62094257159}" type="slidenum">
              <a:rPr lang="en-SG" smtClean="0"/>
              <a:t>‹#›</a:t>
            </a:fld>
            <a:endParaRPr lang="en-SG"/>
          </a:p>
        </p:txBody>
      </p:sp>
    </p:spTree>
    <p:extLst>
      <p:ext uri="{BB962C8B-B14F-4D97-AF65-F5344CB8AC3E}">
        <p14:creationId xmlns:p14="http://schemas.microsoft.com/office/powerpoint/2010/main" val="224587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CBEE11-6CB7-430D-B74E-815FAA066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SG"/>
          </a:p>
        </p:txBody>
      </p:sp>
      <p:sp>
        <p:nvSpPr>
          <p:cNvPr id="3" name="文本占位符 2">
            <a:extLst>
              <a:ext uri="{FF2B5EF4-FFF2-40B4-BE49-F238E27FC236}">
                <a16:creationId xmlns:a16="http://schemas.microsoft.com/office/drawing/2014/main" id="{3D55E894-90F2-41EB-9CD1-6F3C196F9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SG"/>
          </a:p>
        </p:txBody>
      </p:sp>
      <p:sp>
        <p:nvSpPr>
          <p:cNvPr id="4" name="日期占位符 3">
            <a:extLst>
              <a:ext uri="{FF2B5EF4-FFF2-40B4-BE49-F238E27FC236}">
                <a16:creationId xmlns:a16="http://schemas.microsoft.com/office/drawing/2014/main" id="{70787376-A714-4A03-B369-7C578D242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D9F28-30E9-487F-AD78-C71EA874B4E7}" type="datetime1">
              <a:rPr lang="en-SG" smtClean="0"/>
              <a:t>5/2/2025</a:t>
            </a:fld>
            <a:endParaRPr lang="en-SG"/>
          </a:p>
        </p:txBody>
      </p:sp>
      <p:sp>
        <p:nvSpPr>
          <p:cNvPr id="5" name="页脚占位符 4">
            <a:extLst>
              <a:ext uri="{FF2B5EF4-FFF2-40B4-BE49-F238E27FC236}">
                <a16:creationId xmlns:a16="http://schemas.microsoft.com/office/drawing/2014/main" id="{E44D7011-D11B-45AA-B0E5-DF13B47FA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Slides prepared by Song Kai</a:t>
            </a:r>
          </a:p>
        </p:txBody>
      </p:sp>
      <p:sp>
        <p:nvSpPr>
          <p:cNvPr id="6" name="灯片编号占位符 5">
            <a:extLst>
              <a:ext uri="{FF2B5EF4-FFF2-40B4-BE49-F238E27FC236}">
                <a16:creationId xmlns:a16="http://schemas.microsoft.com/office/drawing/2014/main" id="{D38AE24F-ABAB-44C5-B0F2-A68BFC5DB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59A51-1FFA-4733-AF25-F62094257159}" type="slidenum">
              <a:rPr lang="en-SG" smtClean="0"/>
              <a:t>‹#›</a:t>
            </a:fld>
            <a:endParaRPr lang="en-SG"/>
          </a:p>
        </p:txBody>
      </p:sp>
    </p:spTree>
    <p:extLst>
      <p:ext uri="{BB962C8B-B14F-4D97-AF65-F5344CB8AC3E}">
        <p14:creationId xmlns:p14="http://schemas.microsoft.com/office/powerpoint/2010/main" val="1749171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CS2100 Tutorial #2</a:t>
            </a:r>
            <a:endParaRPr lang="en-US" dirty="0"/>
          </a:p>
        </p:txBody>
      </p:sp>
      <p:sp>
        <p:nvSpPr>
          <p:cNvPr id="3" name="Subtitle 2"/>
          <p:cNvSpPr>
            <a:spLocks noGrp="1"/>
          </p:cNvSpPr>
          <p:nvPr>
            <p:ph type="subTitle" idx="1"/>
          </p:nvPr>
        </p:nvSpPr>
        <p:spPr/>
        <p:txBody>
          <a:bodyPr/>
          <a:lstStyle/>
          <a:p>
            <a:endParaRPr lang="en-US" dirty="0"/>
          </a:p>
          <a:p>
            <a:r>
              <a:rPr lang="en-US" dirty="0"/>
              <a:t>Song Kai</a:t>
            </a:r>
          </a:p>
          <a:p>
            <a:r>
              <a:rPr lang="en-US" dirty="0"/>
              <a:t>song.kai@u.nus.edu</a:t>
            </a:r>
          </a:p>
        </p:txBody>
      </p:sp>
      <p:sp>
        <p:nvSpPr>
          <p:cNvPr id="4" name="Slide Number Placeholder 3"/>
          <p:cNvSpPr>
            <a:spLocks noGrp="1"/>
          </p:cNvSpPr>
          <p:nvPr>
            <p:ph type="sldNum" sz="quarter" idx="12"/>
          </p:nvPr>
        </p:nvSpPr>
        <p:spPr/>
        <p:txBody>
          <a:bodyPr/>
          <a:lstStyle/>
          <a:p>
            <a:fld id="{FD7E720C-EEE5-4779-8135-82375741EFAF}" type="slidenum">
              <a:rPr lang="en-US" smtClean="0"/>
              <a:t>1</a:t>
            </a:fld>
            <a:endParaRPr lang="en-US"/>
          </a:p>
        </p:txBody>
      </p:sp>
    </p:spTree>
    <p:extLst>
      <p:ext uri="{BB962C8B-B14F-4D97-AF65-F5344CB8AC3E}">
        <p14:creationId xmlns:p14="http://schemas.microsoft.com/office/powerpoint/2010/main" val="833291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10</a:t>
            </a:fld>
            <a:endParaRPr lang="en-SG" sz="1600" b="1" dirty="0">
              <a:solidFill>
                <a:schemeClr val="tx1"/>
              </a:solidFill>
            </a:endParaRPr>
          </a:p>
        </p:txBody>
      </p:sp>
      <p:sp>
        <p:nvSpPr>
          <p:cNvPr id="2" name="TextBox 1"/>
          <p:cNvSpPr txBox="1"/>
          <p:nvPr/>
        </p:nvSpPr>
        <p:spPr>
          <a:xfrm>
            <a:off x="221623" y="310204"/>
            <a:ext cx="900952" cy="523220"/>
          </a:xfrm>
          <a:prstGeom prst="rect">
            <a:avLst/>
          </a:prstGeom>
          <a:noFill/>
        </p:spPr>
        <p:txBody>
          <a:bodyPr wrap="square" rtlCol="0">
            <a:spAutoFit/>
          </a:bodyPr>
          <a:lstStyle/>
          <a:p>
            <a:pPr algn="ctr"/>
            <a:r>
              <a:rPr lang="en-SG" sz="2800" dirty="0">
                <a:solidFill>
                  <a:srgbClr val="C00000"/>
                </a:solidFill>
              </a:rPr>
              <a:t>Q1.</a:t>
            </a:r>
          </a:p>
        </p:txBody>
      </p:sp>
      <p:sp>
        <p:nvSpPr>
          <p:cNvPr id="4" name="TextBox 3"/>
          <p:cNvSpPr txBox="1"/>
          <p:nvPr/>
        </p:nvSpPr>
        <p:spPr>
          <a:xfrm>
            <a:off x="1559859" y="310204"/>
            <a:ext cx="4120179" cy="523220"/>
          </a:xfrm>
          <a:prstGeom prst="rect">
            <a:avLst/>
          </a:prstGeom>
          <a:noFill/>
        </p:spPr>
        <p:txBody>
          <a:bodyPr wrap="square" rtlCol="0">
            <a:spAutoFit/>
          </a:bodyPr>
          <a:lstStyle/>
          <a:p>
            <a:r>
              <a:rPr lang="en-US" sz="2800" dirty="0"/>
              <a:t>What is </a:t>
            </a:r>
            <a:r>
              <a:rPr lang="en-US" sz="2800" dirty="0">
                <a:solidFill>
                  <a:srgbClr val="C00000"/>
                </a:solidFill>
              </a:rPr>
              <a:t>? :</a:t>
            </a:r>
            <a:endParaRPr lang="en-SG" sz="2800" dirty="0">
              <a:solidFill>
                <a:srgbClr val="C00000"/>
              </a:solidFill>
            </a:endParaRPr>
          </a:p>
        </p:txBody>
      </p:sp>
      <p:sp>
        <p:nvSpPr>
          <p:cNvPr id="15" name="TextBox 14"/>
          <p:cNvSpPr txBox="1"/>
          <p:nvPr/>
        </p:nvSpPr>
        <p:spPr>
          <a:xfrm>
            <a:off x="2065468" y="935915"/>
            <a:ext cx="6884895" cy="1031051"/>
          </a:xfrm>
          <a:prstGeom prst="rect">
            <a:avLst/>
          </a:prstGeom>
          <a:noFill/>
        </p:spPr>
        <p:txBody>
          <a:bodyPr wrap="square" rtlCol="0">
            <a:spAutoFit/>
          </a:bodyPr>
          <a:lstStyle/>
          <a:p>
            <a:pPr>
              <a:spcAft>
                <a:spcPts val="600"/>
              </a:spcAft>
            </a:pPr>
            <a:r>
              <a:rPr lang="en-US" sz="2800" dirty="0">
                <a:solidFill>
                  <a:srgbClr val="0033CC"/>
                </a:solidFill>
              </a:rPr>
              <a:t>Conditional operator</a:t>
            </a:r>
          </a:p>
          <a:p>
            <a:pPr>
              <a:spcAft>
                <a:spcPts val="600"/>
              </a:spcAft>
            </a:pPr>
            <a:r>
              <a:rPr lang="en-US" dirty="0"/>
              <a:t>	</a:t>
            </a:r>
            <a:r>
              <a:rPr lang="en-US" sz="2800" dirty="0"/>
              <a:t>condition </a:t>
            </a:r>
            <a:r>
              <a:rPr lang="en-US" sz="2800" dirty="0">
                <a:solidFill>
                  <a:srgbClr val="C00000"/>
                </a:solidFill>
              </a:rPr>
              <a:t>?</a:t>
            </a:r>
            <a:r>
              <a:rPr lang="en-US" sz="2800" dirty="0"/>
              <a:t> true-part </a:t>
            </a:r>
            <a:r>
              <a:rPr lang="en-US" sz="2800" dirty="0">
                <a:solidFill>
                  <a:srgbClr val="C00000"/>
                </a:solidFill>
              </a:rPr>
              <a:t>:</a:t>
            </a:r>
            <a:r>
              <a:rPr lang="en-US" sz="2800" dirty="0"/>
              <a:t> false-part</a:t>
            </a:r>
            <a:endParaRPr lang="en-SG" sz="2800" dirty="0"/>
          </a:p>
        </p:txBody>
      </p:sp>
      <p:sp>
        <p:nvSpPr>
          <p:cNvPr id="47" name="TextBox 46"/>
          <p:cNvSpPr txBox="1"/>
          <p:nvPr/>
        </p:nvSpPr>
        <p:spPr>
          <a:xfrm>
            <a:off x="1034527" y="2185595"/>
            <a:ext cx="8636598" cy="954107"/>
          </a:xfrm>
          <a:prstGeom prst="rect">
            <a:avLst/>
          </a:prstGeom>
          <a:noFill/>
        </p:spPr>
        <p:txBody>
          <a:bodyPr wrap="square" rtlCol="0">
            <a:spAutoFit/>
          </a:bodyPr>
          <a:lstStyle/>
          <a:p>
            <a:pPr>
              <a:spcAft>
                <a:spcPts val="600"/>
              </a:spcAft>
            </a:pPr>
            <a:r>
              <a:rPr lang="en-US" sz="2800" dirty="0"/>
              <a:t>If the condition is true, it returns the true-part value; otherwise, it returns the false-part value.</a:t>
            </a:r>
            <a:endParaRPr lang="en-SG" sz="2800" dirty="0"/>
          </a:p>
        </p:txBody>
      </p:sp>
      <p:sp>
        <p:nvSpPr>
          <p:cNvPr id="48" name="TextBox 47"/>
          <p:cNvSpPr txBox="1"/>
          <p:nvPr/>
        </p:nvSpPr>
        <p:spPr>
          <a:xfrm>
            <a:off x="1122575" y="3358331"/>
            <a:ext cx="4191703" cy="1677382"/>
          </a:xfrm>
          <a:prstGeom prst="rect">
            <a:avLst/>
          </a:prstGeom>
          <a:noFill/>
          <a:ln>
            <a:solidFill>
              <a:schemeClr val="tx1"/>
            </a:solidFill>
          </a:ln>
        </p:spPr>
        <p:txBody>
          <a:bodyPr wrap="square" rtlCol="0">
            <a:spAutoFit/>
          </a:bodyPr>
          <a:lstStyle/>
          <a:p>
            <a:pPr>
              <a:spcAft>
                <a:spcPts val="600"/>
              </a:spcAft>
            </a:pPr>
            <a:r>
              <a:rPr lang="en-US" sz="2800" dirty="0"/>
              <a:t>Example:</a:t>
            </a:r>
          </a:p>
          <a:p>
            <a:pPr>
              <a:spcAft>
                <a:spcPts val="600"/>
              </a:spcAft>
            </a:pPr>
            <a:r>
              <a:rPr lang="en-US" sz="2000" dirty="0" err="1">
                <a:latin typeface="Lucida Console" panose="020B0609040504020204" pitchFamily="49" charset="0"/>
              </a:rPr>
              <a:t>int</a:t>
            </a:r>
            <a:r>
              <a:rPr lang="en-US" sz="2000" dirty="0">
                <a:latin typeface="Lucida Console" panose="020B0609040504020204" pitchFamily="49" charset="0"/>
              </a:rPr>
              <a:t> a, b, c;</a:t>
            </a:r>
          </a:p>
          <a:p>
            <a:pPr>
              <a:spcAft>
                <a:spcPts val="600"/>
              </a:spcAft>
            </a:pPr>
            <a:r>
              <a:rPr lang="en-US" sz="2000" dirty="0">
                <a:latin typeface="Lucida Console" panose="020B0609040504020204" pitchFamily="49" charset="0"/>
              </a:rPr>
              <a:t>…</a:t>
            </a:r>
          </a:p>
          <a:p>
            <a:pPr>
              <a:spcAft>
                <a:spcPts val="600"/>
              </a:spcAft>
            </a:pPr>
            <a:r>
              <a:rPr lang="en-US" sz="2000" dirty="0">
                <a:latin typeface="Lucida Console" panose="020B0609040504020204" pitchFamily="49" charset="0"/>
              </a:rPr>
              <a:t>c = (a&gt;b ? a+100 : b-10);</a:t>
            </a:r>
          </a:p>
        </p:txBody>
      </p:sp>
      <p:sp>
        <p:nvSpPr>
          <p:cNvPr id="16" name="TextBox 15"/>
          <p:cNvSpPr txBox="1"/>
          <p:nvPr/>
        </p:nvSpPr>
        <p:spPr>
          <a:xfrm>
            <a:off x="5473505" y="3689682"/>
            <a:ext cx="5185186" cy="523220"/>
          </a:xfrm>
          <a:prstGeom prst="rect">
            <a:avLst/>
          </a:prstGeom>
          <a:noFill/>
        </p:spPr>
        <p:txBody>
          <a:bodyPr wrap="square" rtlCol="0">
            <a:spAutoFit/>
          </a:bodyPr>
          <a:lstStyle/>
          <a:p>
            <a:r>
              <a:rPr lang="en-US" sz="2800" dirty="0"/>
              <a:t>If a=12, b=34, then c becomes … </a:t>
            </a:r>
          </a:p>
        </p:txBody>
      </p:sp>
      <p:sp>
        <p:nvSpPr>
          <p:cNvPr id="49" name="TextBox 48"/>
          <p:cNvSpPr txBox="1"/>
          <p:nvPr/>
        </p:nvSpPr>
        <p:spPr>
          <a:xfrm>
            <a:off x="5473505" y="4297647"/>
            <a:ext cx="5185186" cy="523220"/>
          </a:xfrm>
          <a:prstGeom prst="rect">
            <a:avLst/>
          </a:prstGeom>
          <a:noFill/>
        </p:spPr>
        <p:txBody>
          <a:bodyPr wrap="square" rtlCol="0">
            <a:spAutoFit/>
          </a:bodyPr>
          <a:lstStyle/>
          <a:p>
            <a:r>
              <a:rPr lang="en-US" sz="2800" dirty="0"/>
              <a:t>If a=34, b=12, then c becomes …</a:t>
            </a:r>
          </a:p>
        </p:txBody>
      </p:sp>
      <p:sp>
        <p:nvSpPr>
          <p:cNvPr id="50" name="TextBox 49"/>
          <p:cNvSpPr txBox="1"/>
          <p:nvPr/>
        </p:nvSpPr>
        <p:spPr>
          <a:xfrm>
            <a:off x="10378992" y="3689682"/>
            <a:ext cx="839443" cy="523220"/>
          </a:xfrm>
          <a:prstGeom prst="rect">
            <a:avLst/>
          </a:prstGeom>
          <a:noFill/>
        </p:spPr>
        <p:txBody>
          <a:bodyPr wrap="square" rtlCol="0">
            <a:spAutoFit/>
          </a:bodyPr>
          <a:lstStyle/>
          <a:p>
            <a:pPr algn="ctr"/>
            <a:r>
              <a:rPr lang="en-US" sz="2800" dirty="0">
                <a:solidFill>
                  <a:srgbClr val="C00000"/>
                </a:solidFill>
              </a:rPr>
              <a:t>24</a:t>
            </a:r>
          </a:p>
        </p:txBody>
      </p:sp>
      <p:sp>
        <p:nvSpPr>
          <p:cNvPr id="51" name="TextBox 50"/>
          <p:cNvSpPr txBox="1"/>
          <p:nvPr/>
        </p:nvSpPr>
        <p:spPr>
          <a:xfrm>
            <a:off x="10378991" y="4297647"/>
            <a:ext cx="839443" cy="523220"/>
          </a:xfrm>
          <a:prstGeom prst="rect">
            <a:avLst/>
          </a:prstGeom>
          <a:noFill/>
        </p:spPr>
        <p:txBody>
          <a:bodyPr wrap="square" rtlCol="0">
            <a:spAutoFit/>
          </a:bodyPr>
          <a:lstStyle/>
          <a:p>
            <a:pPr algn="ctr"/>
            <a:r>
              <a:rPr lang="en-US" sz="2800" dirty="0">
                <a:solidFill>
                  <a:srgbClr val="C00000"/>
                </a:solidFill>
              </a:rPr>
              <a:t>134</a:t>
            </a:r>
          </a:p>
        </p:txBody>
      </p:sp>
    </p:spTree>
    <p:extLst>
      <p:ext uri="{BB962C8B-B14F-4D97-AF65-F5344CB8AC3E}">
        <p14:creationId xmlns:p14="http://schemas.microsoft.com/office/powerpoint/2010/main" val="40540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animBg="1"/>
      <p:bldP spid="16" grpId="0"/>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D6FED-915B-4186-8139-5325A839B432}"/>
              </a:ext>
            </a:extLst>
          </p:cNvPr>
          <p:cNvSpPr>
            <a:spLocks noGrp="1"/>
          </p:cNvSpPr>
          <p:nvPr>
            <p:ph type="title"/>
          </p:nvPr>
        </p:nvSpPr>
        <p:spPr/>
        <p:txBody>
          <a:bodyPr/>
          <a:lstStyle/>
          <a:p>
            <a:r>
              <a:rPr lang="en-US" dirty="0"/>
              <a:t>Backup – Q1 </a:t>
            </a:r>
            <a:endParaRPr lang="en-SG" dirty="0"/>
          </a:p>
        </p:txBody>
      </p:sp>
      <p:pic>
        <p:nvPicPr>
          <p:cNvPr id="4" name="图片 3">
            <a:extLst>
              <a:ext uri="{FF2B5EF4-FFF2-40B4-BE49-F238E27FC236}">
                <a16:creationId xmlns:a16="http://schemas.microsoft.com/office/drawing/2014/main" id="{24ADD443-FB74-480D-A931-7648287C9E35}"/>
              </a:ext>
            </a:extLst>
          </p:cNvPr>
          <p:cNvPicPr>
            <a:picLocks noChangeAspect="1"/>
          </p:cNvPicPr>
          <p:nvPr/>
        </p:nvPicPr>
        <p:blipFill>
          <a:blip r:embed="rId2"/>
          <a:stretch>
            <a:fillRect/>
          </a:stretch>
        </p:blipFill>
        <p:spPr>
          <a:xfrm>
            <a:off x="838201" y="1690688"/>
            <a:ext cx="6440424" cy="3836702"/>
          </a:xfrm>
          <a:prstGeom prst="rect">
            <a:avLst/>
          </a:prstGeom>
        </p:spPr>
      </p:pic>
      <p:sp>
        <p:nvSpPr>
          <p:cNvPr id="5" name="文本框 4">
            <a:extLst>
              <a:ext uri="{FF2B5EF4-FFF2-40B4-BE49-F238E27FC236}">
                <a16:creationId xmlns:a16="http://schemas.microsoft.com/office/drawing/2014/main" id="{E2047A73-B788-4F3A-B817-4CDB3D4AE9C7}"/>
              </a:ext>
            </a:extLst>
          </p:cNvPr>
          <p:cNvSpPr txBox="1"/>
          <p:nvPr/>
        </p:nvSpPr>
        <p:spPr>
          <a:xfrm>
            <a:off x="7021684" y="2250731"/>
            <a:ext cx="5170316" cy="4154984"/>
          </a:xfrm>
          <a:prstGeom prst="rect">
            <a:avLst/>
          </a:prstGeom>
          <a:noFill/>
        </p:spPr>
        <p:txBody>
          <a:bodyPr wrap="square" rtlCol="0">
            <a:spAutoFit/>
          </a:bodyPr>
          <a:lstStyle/>
          <a:p>
            <a:pPr algn="ctr"/>
            <a:r>
              <a:rPr lang="en-US" sz="2400" b="1" dirty="0">
                <a:latin typeface="Courier New" panose="02070309020205020404" pitchFamily="49" charset="0"/>
                <a:cs typeface="Courier New" panose="02070309020205020404" pitchFamily="49" charset="0"/>
              </a:rPr>
              <a:t>x &amp; </a:t>
            </a:r>
            <a:r>
              <a:rPr lang="en-US" sz="2400" b="1" dirty="0">
                <a:solidFill>
                  <a:srgbClr val="FF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000 0000</a:t>
            </a:r>
          </a:p>
          <a:p>
            <a:pPr algn="ctr"/>
            <a:r>
              <a:rPr lang="en-US" sz="2400" b="1" dirty="0">
                <a:latin typeface="Courier New" panose="02070309020205020404" pitchFamily="49" charset="0"/>
                <a:cs typeface="Courier New" panose="02070309020205020404" pitchFamily="49" charset="0"/>
              </a:rPr>
              <a:t>x &amp; 0</a:t>
            </a:r>
            <a:r>
              <a:rPr lang="en-US" sz="2400" b="1" dirty="0">
                <a:solidFill>
                  <a:srgbClr val="FF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00 0000</a:t>
            </a:r>
            <a:endParaRPr lang="en-SG" sz="2400" b="1" dirty="0">
              <a:latin typeface="Courier New" panose="02070309020205020404" pitchFamily="49" charset="0"/>
              <a:cs typeface="Courier New" panose="02070309020205020404" pitchFamily="49" charset="0"/>
            </a:endParaRPr>
          </a:p>
          <a:p>
            <a:pPr algn="ctr"/>
            <a:r>
              <a:rPr lang="en-US" sz="2400" b="1" dirty="0">
                <a:latin typeface="Courier New" panose="02070309020205020404" pitchFamily="49" charset="0"/>
                <a:cs typeface="Courier New" panose="02070309020205020404" pitchFamily="49" charset="0"/>
              </a:rPr>
              <a:t>x &amp; 00</a:t>
            </a:r>
            <a:r>
              <a:rPr lang="en-US" sz="2400" b="1" dirty="0">
                <a:solidFill>
                  <a:srgbClr val="FF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0 0000</a:t>
            </a:r>
            <a:endParaRPr lang="en-SG" sz="2400" b="1" dirty="0">
              <a:latin typeface="Courier New" panose="02070309020205020404" pitchFamily="49" charset="0"/>
              <a:cs typeface="Courier New" panose="02070309020205020404" pitchFamily="49" charset="0"/>
            </a:endParaRPr>
          </a:p>
          <a:p>
            <a:pPr algn="ctr"/>
            <a:r>
              <a:rPr lang="en-US" sz="2400" b="1" dirty="0">
                <a:latin typeface="Courier New" panose="02070309020205020404" pitchFamily="49" charset="0"/>
                <a:cs typeface="Courier New" panose="02070309020205020404" pitchFamily="49" charset="0"/>
              </a:rPr>
              <a:t>x &amp; 000</a:t>
            </a:r>
            <a:r>
              <a:rPr lang="en-US" sz="2400" b="1" dirty="0">
                <a:solidFill>
                  <a:srgbClr val="FF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 0000</a:t>
            </a:r>
            <a:endParaRPr lang="en-SG" sz="2400" b="1" dirty="0">
              <a:latin typeface="Courier New" panose="02070309020205020404" pitchFamily="49" charset="0"/>
              <a:cs typeface="Courier New" panose="02070309020205020404" pitchFamily="49" charset="0"/>
            </a:endParaRPr>
          </a:p>
          <a:p>
            <a:pPr algn="ctr"/>
            <a:r>
              <a:rPr lang="en-US" sz="2400" b="1" dirty="0">
                <a:latin typeface="Courier New" panose="02070309020205020404" pitchFamily="49" charset="0"/>
                <a:cs typeface="Courier New" panose="02070309020205020404" pitchFamily="49" charset="0"/>
              </a:rPr>
              <a:t>x &amp; 0000 </a:t>
            </a:r>
            <a:r>
              <a:rPr lang="en-US" sz="2400" b="1" dirty="0">
                <a:solidFill>
                  <a:srgbClr val="FF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000</a:t>
            </a:r>
            <a:endParaRPr lang="en-SG" sz="2400" b="1" dirty="0">
              <a:latin typeface="Courier New" panose="02070309020205020404" pitchFamily="49" charset="0"/>
              <a:cs typeface="Courier New" panose="02070309020205020404" pitchFamily="49" charset="0"/>
            </a:endParaRPr>
          </a:p>
          <a:p>
            <a:pPr algn="ctr"/>
            <a:r>
              <a:rPr lang="en-US" sz="2400" b="1" dirty="0">
                <a:latin typeface="Courier New" panose="02070309020205020404" pitchFamily="49" charset="0"/>
                <a:cs typeface="Courier New" panose="02070309020205020404" pitchFamily="49" charset="0"/>
              </a:rPr>
              <a:t>x &amp; 0000 0</a:t>
            </a:r>
            <a:r>
              <a:rPr lang="en-US" sz="2400" b="1" dirty="0">
                <a:solidFill>
                  <a:srgbClr val="FF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00</a:t>
            </a:r>
            <a:endParaRPr lang="en-SG" sz="2400" b="1" dirty="0">
              <a:latin typeface="Courier New" panose="02070309020205020404" pitchFamily="49" charset="0"/>
              <a:cs typeface="Courier New" panose="02070309020205020404" pitchFamily="49" charset="0"/>
            </a:endParaRPr>
          </a:p>
          <a:p>
            <a:pPr algn="ctr"/>
            <a:r>
              <a:rPr lang="en-US" sz="2400" b="1" dirty="0">
                <a:latin typeface="Courier New" panose="02070309020205020404" pitchFamily="49" charset="0"/>
                <a:cs typeface="Courier New" panose="02070309020205020404" pitchFamily="49" charset="0"/>
              </a:rPr>
              <a:t>x &amp; 0000 00</a:t>
            </a:r>
            <a:r>
              <a:rPr lang="en-US" sz="2400" b="1" dirty="0">
                <a:solidFill>
                  <a:srgbClr val="FF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0</a:t>
            </a:r>
            <a:endParaRPr lang="en-SG" sz="2400" b="1" dirty="0">
              <a:latin typeface="Courier New" panose="02070309020205020404" pitchFamily="49" charset="0"/>
              <a:cs typeface="Courier New" panose="02070309020205020404" pitchFamily="49" charset="0"/>
            </a:endParaRPr>
          </a:p>
          <a:p>
            <a:pPr algn="ctr"/>
            <a:r>
              <a:rPr lang="en-US" sz="2400" b="1" dirty="0">
                <a:latin typeface="Courier New" panose="02070309020205020404" pitchFamily="49" charset="0"/>
                <a:cs typeface="Courier New" panose="02070309020205020404" pitchFamily="49" charset="0"/>
              </a:rPr>
              <a:t>x &amp; 0000 000</a:t>
            </a:r>
            <a:r>
              <a:rPr lang="en-US" sz="2400" b="1" dirty="0">
                <a:solidFill>
                  <a:srgbClr val="FF0000"/>
                </a:solidFill>
                <a:latin typeface="Courier New" panose="02070309020205020404" pitchFamily="49" charset="0"/>
                <a:cs typeface="Courier New" panose="02070309020205020404" pitchFamily="49" charset="0"/>
              </a:rPr>
              <a:t>1</a:t>
            </a:r>
          </a:p>
          <a:p>
            <a:pPr algn="ctr"/>
            <a:endParaRPr lang="en-US" sz="2400" b="1" dirty="0">
              <a:latin typeface="Courier New" panose="02070309020205020404" pitchFamily="49" charset="0"/>
              <a:cs typeface="Courier New" panose="02070309020205020404" pitchFamily="49" charset="0"/>
            </a:endParaRPr>
          </a:p>
          <a:p>
            <a:pPr algn="ctr"/>
            <a:r>
              <a:rPr lang="en-US" sz="2400" dirty="0">
                <a:cs typeface="Courier New" panose="02070309020205020404" pitchFamily="49" charset="0"/>
              </a:rPr>
              <a:t>Get value from MSB to LSB one by one.</a:t>
            </a:r>
            <a:endParaRPr lang="en-SG" sz="2400" dirty="0">
              <a:cs typeface="Courier New" panose="02070309020205020404" pitchFamily="49" charset="0"/>
            </a:endParaRPr>
          </a:p>
          <a:p>
            <a:endParaRPr lang="en-SG" sz="2400" b="1" dirty="0">
              <a:latin typeface="Courier New" panose="02070309020205020404" pitchFamily="49" charset="0"/>
              <a:cs typeface="Courier New" panose="02070309020205020404" pitchFamily="49" charset="0"/>
            </a:endParaRPr>
          </a:p>
        </p:txBody>
      </p:sp>
      <p:sp>
        <p:nvSpPr>
          <p:cNvPr id="6" name="灯片编号占位符 5">
            <a:extLst>
              <a:ext uri="{FF2B5EF4-FFF2-40B4-BE49-F238E27FC236}">
                <a16:creationId xmlns:a16="http://schemas.microsoft.com/office/drawing/2014/main" id="{E30A5B1C-9DBF-41D0-8EB9-906A73DCE22F}"/>
              </a:ext>
            </a:extLst>
          </p:cNvPr>
          <p:cNvSpPr>
            <a:spLocks noGrp="1"/>
          </p:cNvSpPr>
          <p:nvPr>
            <p:ph type="sldNum" sz="quarter" idx="12"/>
          </p:nvPr>
        </p:nvSpPr>
        <p:spPr/>
        <p:txBody>
          <a:bodyPr/>
          <a:lstStyle/>
          <a:p>
            <a:fld id="{38759A51-1FFA-4733-AF25-F62094257159}" type="slidenum">
              <a:rPr lang="en-SG" smtClean="0"/>
              <a:t>11</a:t>
            </a:fld>
            <a:endParaRPr lang="en-SG"/>
          </a:p>
        </p:txBody>
      </p:sp>
    </p:spTree>
    <p:extLst>
      <p:ext uri="{BB962C8B-B14F-4D97-AF65-F5344CB8AC3E}">
        <p14:creationId xmlns:p14="http://schemas.microsoft.com/office/powerpoint/2010/main" val="124323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Table 39">
            <a:extLst>
              <a:ext uri="{FF2B5EF4-FFF2-40B4-BE49-F238E27FC236}">
                <a16:creationId xmlns:a16="http://schemas.microsoft.com/office/drawing/2014/main" id="{3828D8F1-235C-4B6A-9124-404BA27C3098}"/>
              </a:ext>
            </a:extLst>
          </p:cNvPr>
          <p:cNvGraphicFramePr>
            <a:graphicFrameLocks noGrp="1"/>
          </p:cNvGraphicFramePr>
          <p:nvPr>
            <p:extLst>
              <p:ext uri="{D42A27DB-BD31-4B8C-83A1-F6EECF244321}">
                <p14:modId xmlns:p14="http://schemas.microsoft.com/office/powerpoint/2010/main" val="3836129822"/>
              </p:ext>
            </p:extLst>
          </p:nvPr>
        </p:nvGraphicFramePr>
        <p:xfrm>
          <a:off x="804160" y="1169820"/>
          <a:ext cx="8905446" cy="5331494"/>
        </p:xfrm>
        <a:graphic>
          <a:graphicData uri="http://schemas.openxmlformats.org/drawingml/2006/table">
            <a:tbl>
              <a:tblPr firstRow="1" bandRow="1">
                <a:tableStyleId>{5C22544A-7EE6-4342-B048-85BDC9FD1C3A}</a:tableStyleId>
              </a:tblPr>
              <a:tblGrid>
                <a:gridCol w="2740318">
                  <a:extLst>
                    <a:ext uri="{9D8B030D-6E8A-4147-A177-3AD203B41FA5}">
                      <a16:colId xmlns:a16="http://schemas.microsoft.com/office/drawing/2014/main" val="20000"/>
                    </a:ext>
                  </a:extLst>
                </a:gridCol>
                <a:gridCol w="3085449">
                  <a:extLst>
                    <a:ext uri="{9D8B030D-6E8A-4147-A177-3AD203B41FA5}">
                      <a16:colId xmlns:a16="http://schemas.microsoft.com/office/drawing/2014/main" val="20001"/>
                    </a:ext>
                  </a:extLst>
                </a:gridCol>
                <a:gridCol w="3079679">
                  <a:extLst>
                    <a:ext uri="{9D8B030D-6E8A-4147-A177-3AD203B41FA5}">
                      <a16:colId xmlns:a16="http://schemas.microsoft.com/office/drawing/2014/main" val="20002"/>
                    </a:ext>
                  </a:extLst>
                </a:gridCol>
              </a:tblGrid>
              <a:tr h="795494">
                <a:tc>
                  <a:txBody>
                    <a:bodyPr/>
                    <a:lstStyle/>
                    <a:p>
                      <a:pPr algn="ctr"/>
                      <a:r>
                        <a:rPr lang="en-US" sz="2000" dirty="0"/>
                        <a:t>Operation</a:t>
                      </a:r>
                    </a:p>
                  </a:txBody>
                  <a:tcPr marL="103231" marR="103231" marT="51615" marB="51615">
                    <a:solidFill>
                      <a:srgbClr val="666699"/>
                    </a:solidFill>
                  </a:tcPr>
                </a:tc>
                <a:tc>
                  <a:txBody>
                    <a:bodyPr/>
                    <a:lstStyle/>
                    <a:p>
                      <a:pPr algn="ctr"/>
                      <a:r>
                        <a:rPr lang="en-US" sz="2000" dirty="0" err="1"/>
                        <a:t>Opcode</a:t>
                      </a:r>
                      <a:r>
                        <a:rPr lang="en-US" sz="2000" dirty="0"/>
                        <a:t> in MIPS</a:t>
                      </a:r>
                    </a:p>
                  </a:txBody>
                  <a:tcPr marL="103231" marR="103231" marT="51615" marB="51615">
                    <a:solidFill>
                      <a:srgbClr val="666699"/>
                    </a:solidFill>
                  </a:tcPr>
                </a:tc>
                <a:tc>
                  <a:txBody>
                    <a:bodyPr/>
                    <a:lstStyle/>
                    <a:p>
                      <a:pPr algn="ctr"/>
                      <a:r>
                        <a:rPr lang="en-US" sz="2000" dirty="0"/>
                        <a:t>Immediate Version</a:t>
                      </a:r>
                    </a:p>
                    <a:p>
                      <a:pPr algn="ctr"/>
                      <a:r>
                        <a:rPr lang="en-US" sz="2000" dirty="0"/>
                        <a:t>(if</a:t>
                      </a:r>
                      <a:r>
                        <a:rPr lang="en-US" sz="2000" baseline="0" dirty="0"/>
                        <a:t> applicable)</a:t>
                      </a:r>
                      <a:endParaRPr lang="en-US" sz="2000" dirty="0"/>
                    </a:p>
                  </a:txBody>
                  <a:tcPr marL="103231" marR="103231" marT="51615" marB="51615">
                    <a:solidFill>
                      <a:srgbClr val="666699"/>
                    </a:solidFill>
                  </a:tcPr>
                </a:tc>
                <a:extLst>
                  <a:ext uri="{0D108BD9-81ED-4DB2-BD59-A6C34878D82A}">
                    <a16:rowId xmlns:a16="http://schemas.microsoft.com/office/drawing/2014/main" val="10000"/>
                  </a:ext>
                </a:extLst>
              </a:tr>
              <a:tr h="504000">
                <a:tc>
                  <a:txBody>
                    <a:bodyPr/>
                    <a:lstStyle/>
                    <a:p>
                      <a:r>
                        <a:rPr lang="en-US" sz="2000" b="1" dirty="0"/>
                        <a:t>Addition</a:t>
                      </a:r>
                    </a:p>
                  </a:txBody>
                  <a:tcPr marL="103231" marR="103231" marT="51615" marB="51615" anchor="ctr"/>
                </a:tc>
                <a:tc>
                  <a:txBody>
                    <a:bodyPr/>
                    <a:lstStyle/>
                    <a:p>
                      <a:pPr algn="l" eaLnBrk="1" hangingPunct="1">
                        <a:lnSpc>
                          <a:spcPct val="90000"/>
                        </a:lnSpc>
                        <a:buFont typeface="Wingdings" pitchFamily="2" charset="2"/>
                        <a:buNone/>
                      </a:pPr>
                      <a:r>
                        <a:rPr lang="en-US" sz="2000" b="1" dirty="0">
                          <a:solidFill>
                            <a:srgbClr val="660066"/>
                          </a:solidFill>
                          <a:latin typeface="Courier New" pitchFamily="49" charset="0"/>
                          <a:cs typeface="Courier New" pitchFamily="49" charset="0"/>
                        </a:rPr>
                        <a:t>add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$s2</a:t>
                      </a:r>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rgbClr val="660066"/>
                          </a:solidFill>
                          <a:latin typeface="Courier New" pitchFamily="49" charset="0"/>
                          <a:ea typeface="+mn-ea"/>
                          <a:cs typeface="Courier New" pitchFamily="49" charset="0"/>
                        </a:rPr>
                        <a:t>addi</a:t>
                      </a:r>
                      <a:r>
                        <a:rPr lang="en-US" sz="2000" dirty="0"/>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C16</a:t>
                      </a:r>
                      <a:r>
                        <a:rPr lang="en-US" sz="2000" b="1" baseline="-25000" dirty="0">
                          <a:solidFill>
                            <a:srgbClr val="002060"/>
                          </a:solidFill>
                          <a:latin typeface="Courier New" pitchFamily="49" charset="0"/>
                          <a:cs typeface="Courier New" pitchFamily="49" charset="0"/>
                        </a:rPr>
                        <a:t>2s</a:t>
                      </a:r>
                    </a:p>
                  </a:txBody>
                  <a:tcPr marL="103231" marR="103231" marT="51615" marB="51615" anchor="ctr"/>
                </a:tc>
                <a:extLst>
                  <a:ext uri="{0D108BD9-81ED-4DB2-BD59-A6C34878D82A}">
                    <a16:rowId xmlns:a16="http://schemas.microsoft.com/office/drawing/2014/main" val="10001"/>
                  </a:ext>
                </a:extLst>
              </a:tr>
              <a:tr h="504000">
                <a:tc>
                  <a:txBody>
                    <a:bodyPr/>
                    <a:lstStyle/>
                    <a:p>
                      <a:r>
                        <a:rPr lang="en-US" sz="2000" b="1" dirty="0"/>
                        <a:t>Subtraction</a:t>
                      </a:r>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660066"/>
                          </a:solidFill>
                          <a:latin typeface="Courier New" pitchFamily="49" charset="0"/>
                          <a:cs typeface="Courier New" pitchFamily="49" charset="0"/>
                        </a:rPr>
                        <a:t>sub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$s2</a:t>
                      </a:r>
                    </a:p>
                  </a:txBody>
                  <a:tcPr marL="103231" marR="103231" marT="51615" marB="51615" anchor="ctr"/>
                </a:tc>
                <a:tc>
                  <a:txBody>
                    <a:bodyPr/>
                    <a:lstStyle/>
                    <a:p>
                      <a:endParaRPr lang="en-US" sz="2000" dirty="0">
                        <a:solidFill>
                          <a:srgbClr val="002060"/>
                        </a:solidFill>
                      </a:endParaRPr>
                    </a:p>
                  </a:txBody>
                  <a:tcPr marL="103231" marR="103231" marT="51615" marB="51615" anchor="ctr"/>
                </a:tc>
                <a:extLst>
                  <a:ext uri="{0D108BD9-81ED-4DB2-BD59-A6C34878D82A}">
                    <a16:rowId xmlns:a16="http://schemas.microsoft.com/office/drawing/2014/main" val="10002"/>
                  </a:ext>
                </a:extLst>
              </a:tr>
              <a:tr h="504000">
                <a:tc>
                  <a:txBody>
                    <a:bodyPr/>
                    <a:lstStyle/>
                    <a:p>
                      <a:r>
                        <a:rPr lang="en-US" sz="2000" b="1" dirty="0"/>
                        <a:t>Shift</a:t>
                      </a:r>
                      <a:r>
                        <a:rPr lang="en-US" sz="2000" b="1" baseline="0" dirty="0"/>
                        <a:t> left logical</a:t>
                      </a:r>
                      <a:endParaRPr lang="en-US" sz="2000" b="1" dirty="0"/>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660066"/>
                          </a:solidFill>
                          <a:latin typeface="Courier New" pitchFamily="49" charset="0"/>
                          <a:cs typeface="Courier New" pitchFamily="49" charset="0"/>
                        </a:rPr>
                        <a:t>sll</a:t>
                      </a:r>
                      <a:r>
                        <a:rPr lang="en-US" sz="2000" b="1" dirty="0">
                          <a:solidFill>
                            <a:srgbClr val="660066"/>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C5</a:t>
                      </a:r>
                    </a:p>
                  </a:txBody>
                  <a:tcPr marL="103231" marR="103231" marT="51615" marB="51615" anchor="ctr"/>
                </a:tc>
                <a:tc>
                  <a:txBody>
                    <a:bodyPr/>
                    <a:lstStyle/>
                    <a:p>
                      <a:endParaRPr lang="en-US" sz="2000" dirty="0"/>
                    </a:p>
                  </a:txBody>
                  <a:tcPr marL="103231" marR="103231" marT="51615" marB="51615" anchor="ctr"/>
                </a:tc>
                <a:extLst>
                  <a:ext uri="{0D108BD9-81ED-4DB2-BD59-A6C34878D82A}">
                    <a16:rowId xmlns:a16="http://schemas.microsoft.com/office/drawing/2014/main" val="10003"/>
                  </a:ext>
                </a:extLst>
              </a:tr>
              <a:tr h="504000">
                <a:tc>
                  <a:txBody>
                    <a:bodyPr/>
                    <a:lstStyle/>
                    <a:p>
                      <a:r>
                        <a:rPr lang="en-US" sz="2000" b="1" dirty="0"/>
                        <a:t>Shift</a:t>
                      </a:r>
                      <a:r>
                        <a:rPr lang="en-US" sz="2000" b="1" baseline="0" dirty="0"/>
                        <a:t> right logical</a:t>
                      </a:r>
                      <a:endParaRPr lang="en-US" sz="2000" b="1" dirty="0"/>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660066"/>
                          </a:solidFill>
                          <a:latin typeface="Courier New" pitchFamily="49" charset="0"/>
                          <a:cs typeface="Courier New" pitchFamily="49" charset="0"/>
                        </a:rPr>
                        <a:t>srl</a:t>
                      </a:r>
                      <a:r>
                        <a:rPr lang="en-US" sz="2000" b="1" dirty="0">
                          <a:solidFill>
                            <a:srgbClr val="660066"/>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kern="1200" dirty="0">
                          <a:solidFill>
                            <a:srgbClr val="002060"/>
                          </a:solidFill>
                          <a:latin typeface="Courier New" pitchFamily="49" charset="0"/>
                          <a:ea typeface="+mn-ea"/>
                          <a:cs typeface="Courier New" pitchFamily="49" charset="0"/>
                        </a:rPr>
                        <a:t>C5</a:t>
                      </a:r>
                    </a:p>
                  </a:txBody>
                  <a:tcPr marL="103231" marR="103231" marT="51615" marB="51615" anchor="ctr"/>
                </a:tc>
                <a:tc>
                  <a:txBody>
                    <a:bodyPr/>
                    <a:lstStyle/>
                    <a:p>
                      <a:endParaRPr lang="en-US" sz="2000" dirty="0"/>
                    </a:p>
                  </a:txBody>
                  <a:tcPr marL="103231" marR="103231" marT="51615" marB="51615" anchor="ctr"/>
                </a:tc>
                <a:extLst>
                  <a:ext uri="{0D108BD9-81ED-4DB2-BD59-A6C34878D82A}">
                    <a16:rowId xmlns:a16="http://schemas.microsoft.com/office/drawing/2014/main" val="10004"/>
                  </a:ext>
                </a:extLst>
              </a:tr>
              <a:tr h="504000">
                <a:tc>
                  <a:txBody>
                    <a:bodyPr/>
                    <a:lstStyle/>
                    <a:p>
                      <a:r>
                        <a:rPr lang="en-US" sz="2000" b="1" dirty="0"/>
                        <a:t>AND</a:t>
                      </a:r>
                      <a:r>
                        <a:rPr lang="en-US" sz="2000" b="1" baseline="0" dirty="0"/>
                        <a:t> bitwise</a:t>
                      </a:r>
                      <a:endParaRPr lang="en-US" sz="2000" b="1" dirty="0"/>
                    </a:p>
                  </a:txBody>
                  <a:tcPr marL="103231" marR="103231" marT="51615" marB="51615" anchor="ctr"/>
                </a:tc>
                <a:tc>
                  <a:txBody>
                    <a:bodyPr/>
                    <a:lstStyle/>
                    <a:p>
                      <a:pPr algn="l" eaLnBrk="1" hangingPunct="1">
                        <a:lnSpc>
                          <a:spcPct val="90000"/>
                        </a:lnSpc>
                        <a:buFont typeface="Wingdings" pitchFamily="2" charset="2"/>
                        <a:buNone/>
                      </a:pPr>
                      <a:r>
                        <a:rPr lang="en-US" sz="2000" b="1" dirty="0">
                          <a:solidFill>
                            <a:srgbClr val="660066"/>
                          </a:solidFill>
                          <a:latin typeface="Courier New" pitchFamily="49" charset="0"/>
                          <a:cs typeface="Courier New" pitchFamily="49" charset="0"/>
                        </a:rPr>
                        <a:t>and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$s2</a:t>
                      </a:r>
                    </a:p>
                  </a:txBody>
                  <a:tcPr marL="103231" marR="103231" marT="51615" marB="51615" anchor="ctr"/>
                </a:tc>
                <a:tc>
                  <a:txBody>
                    <a:bodyPr/>
                    <a:lstStyle/>
                    <a:p>
                      <a:r>
                        <a:rPr lang="en-US" sz="2000" b="1" kern="1200" dirty="0" err="1">
                          <a:solidFill>
                            <a:srgbClr val="660066"/>
                          </a:solidFill>
                          <a:latin typeface="Courier New" pitchFamily="49" charset="0"/>
                          <a:ea typeface="+mn-ea"/>
                          <a:cs typeface="Courier New" pitchFamily="49" charset="0"/>
                        </a:rPr>
                        <a:t>andi</a:t>
                      </a:r>
                      <a:r>
                        <a:rPr lang="en-US" sz="2000" b="1" kern="1200" dirty="0">
                          <a:solidFill>
                            <a:srgbClr val="660066"/>
                          </a:solidFill>
                          <a:latin typeface="Courier New" pitchFamily="49" charset="0"/>
                          <a:ea typeface="+mn-ea"/>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C16</a:t>
                      </a:r>
                    </a:p>
                  </a:txBody>
                  <a:tcPr marL="103231" marR="103231" marT="51615" marB="51615" anchor="ctr"/>
                </a:tc>
                <a:extLst>
                  <a:ext uri="{0D108BD9-81ED-4DB2-BD59-A6C34878D82A}">
                    <a16:rowId xmlns:a16="http://schemas.microsoft.com/office/drawing/2014/main" val="10005"/>
                  </a:ext>
                </a:extLst>
              </a:tr>
              <a:tr h="504000">
                <a:tc>
                  <a:txBody>
                    <a:bodyPr/>
                    <a:lstStyle/>
                    <a:p>
                      <a:r>
                        <a:rPr lang="en-US" sz="2000" b="1" dirty="0"/>
                        <a:t>OR bitwise</a:t>
                      </a:r>
                    </a:p>
                  </a:txBody>
                  <a:tcPr marL="103231" marR="103231" marT="51615" marB="51615" anchor="ctr"/>
                </a:tc>
                <a:tc>
                  <a:txBody>
                    <a:bodyPr/>
                    <a:lstStyle/>
                    <a:p>
                      <a:pPr algn="l" eaLnBrk="1" hangingPunct="1">
                        <a:lnSpc>
                          <a:spcPct val="90000"/>
                        </a:lnSpc>
                        <a:buFont typeface="Wingdings" pitchFamily="2" charset="2"/>
                        <a:buNone/>
                      </a:pPr>
                      <a:r>
                        <a:rPr lang="en-US" sz="2000" b="1" dirty="0">
                          <a:solidFill>
                            <a:srgbClr val="660066"/>
                          </a:solidFill>
                          <a:latin typeface="Courier New" pitchFamily="49" charset="0"/>
                          <a:cs typeface="Courier New" pitchFamily="49" charset="0"/>
                        </a:rPr>
                        <a:t>or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$s2</a:t>
                      </a:r>
                    </a:p>
                  </a:txBody>
                  <a:tcPr marL="103231" marR="103231" marT="51615" marB="51615" anchor="ctr"/>
                </a:tc>
                <a:tc>
                  <a:txBody>
                    <a:bodyPr/>
                    <a:lstStyle/>
                    <a:p>
                      <a:r>
                        <a:rPr lang="en-US" sz="2000" b="1" kern="1200" dirty="0" err="1">
                          <a:solidFill>
                            <a:srgbClr val="660066"/>
                          </a:solidFill>
                          <a:latin typeface="Courier New" pitchFamily="49" charset="0"/>
                          <a:ea typeface="+mn-ea"/>
                          <a:cs typeface="Courier New" pitchFamily="49" charset="0"/>
                        </a:rPr>
                        <a:t>ori</a:t>
                      </a:r>
                      <a:r>
                        <a:rPr lang="en-US" sz="2000" b="1" kern="1200" dirty="0">
                          <a:solidFill>
                            <a:srgbClr val="660066"/>
                          </a:solidFill>
                          <a:latin typeface="Courier New" pitchFamily="49" charset="0"/>
                          <a:ea typeface="+mn-ea"/>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C16</a:t>
                      </a:r>
                    </a:p>
                  </a:txBody>
                  <a:tcPr marL="103231" marR="103231" marT="51615" marB="51615" anchor="ctr"/>
                </a:tc>
                <a:extLst>
                  <a:ext uri="{0D108BD9-81ED-4DB2-BD59-A6C34878D82A}">
                    <a16:rowId xmlns:a16="http://schemas.microsoft.com/office/drawing/2014/main" val="10006"/>
                  </a:ext>
                </a:extLst>
              </a:tr>
              <a:tr h="504000">
                <a:tc>
                  <a:txBody>
                    <a:bodyPr/>
                    <a:lstStyle/>
                    <a:p>
                      <a:r>
                        <a:rPr lang="en-US" sz="2000" b="1" dirty="0"/>
                        <a:t>NOR bitwise</a:t>
                      </a:r>
                    </a:p>
                  </a:txBody>
                  <a:tcPr marL="103231" marR="103231" marT="51615" marB="51615" anchor="ctr"/>
                </a:tc>
                <a:tc>
                  <a:txBody>
                    <a:bodyPr/>
                    <a:lstStyle/>
                    <a:p>
                      <a:pPr algn="l" eaLnBrk="1" hangingPunct="1">
                        <a:lnSpc>
                          <a:spcPct val="90000"/>
                        </a:lnSpc>
                        <a:buFont typeface="Wingdings" pitchFamily="2" charset="2"/>
                        <a:buNone/>
                      </a:pPr>
                      <a:r>
                        <a:rPr lang="en-US" sz="2000" b="1" dirty="0">
                          <a:solidFill>
                            <a:srgbClr val="660066"/>
                          </a:solidFill>
                          <a:latin typeface="Courier New" pitchFamily="49" charset="0"/>
                          <a:cs typeface="Courier New" pitchFamily="49" charset="0"/>
                        </a:rPr>
                        <a:t>nor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$s2</a:t>
                      </a:r>
                    </a:p>
                  </a:txBody>
                  <a:tcPr marL="103231" marR="103231" marT="51615" marB="51615" anchor="ctr"/>
                </a:tc>
                <a:tc>
                  <a:txBody>
                    <a:bodyPr/>
                    <a:lstStyle/>
                    <a:p>
                      <a:endParaRPr lang="en-US" sz="2000" dirty="0"/>
                    </a:p>
                  </a:txBody>
                  <a:tcPr marL="103231" marR="103231" marT="51615" marB="51615" anchor="ctr"/>
                </a:tc>
                <a:extLst>
                  <a:ext uri="{0D108BD9-81ED-4DB2-BD59-A6C34878D82A}">
                    <a16:rowId xmlns:a16="http://schemas.microsoft.com/office/drawing/2014/main" val="10007"/>
                  </a:ext>
                </a:extLst>
              </a:tr>
              <a:tr h="504000">
                <a:tc>
                  <a:txBody>
                    <a:bodyPr/>
                    <a:lstStyle/>
                    <a:p>
                      <a:r>
                        <a:rPr lang="en-US" sz="2000" b="1" dirty="0"/>
                        <a:t>XOR bitwise</a:t>
                      </a:r>
                    </a:p>
                  </a:txBody>
                  <a:tcPr marL="103231" marR="103231" marT="51615" marB="51615" anchor="ctr"/>
                </a:tc>
                <a:tc>
                  <a:txBody>
                    <a:bodyPr/>
                    <a:lstStyle/>
                    <a:p>
                      <a:pPr algn="l" eaLnBrk="1" hangingPunct="1">
                        <a:lnSpc>
                          <a:spcPct val="90000"/>
                        </a:lnSpc>
                        <a:buFont typeface="Wingdings" pitchFamily="2" charset="2"/>
                        <a:buNone/>
                      </a:pPr>
                      <a:r>
                        <a:rPr lang="en-US" sz="2000" b="1" dirty="0" err="1">
                          <a:solidFill>
                            <a:srgbClr val="660066"/>
                          </a:solidFill>
                          <a:latin typeface="Courier New" pitchFamily="49" charset="0"/>
                          <a:cs typeface="Courier New" pitchFamily="49" charset="0"/>
                        </a:rPr>
                        <a:t>xor</a:t>
                      </a:r>
                      <a:r>
                        <a:rPr lang="en-US" sz="2000" b="1" dirty="0">
                          <a:solidFill>
                            <a:srgbClr val="660066"/>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$s2</a:t>
                      </a:r>
                    </a:p>
                  </a:txBody>
                  <a:tcPr marL="103231" marR="103231" marT="51615" marB="51615" anchor="ctr"/>
                </a:tc>
                <a:tc>
                  <a:txBody>
                    <a:bodyPr/>
                    <a:lstStyle/>
                    <a:p>
                      <a:r>
                        <a:rPr lang="en-US" sz="2000" b="1" kern="1200" dirty="0" err="1">
                          <a:solidFill>
                            <a:srgbClr val="660066"/>
                          </a:solidFill>
                          <a:latin typeface="Courier New" pitchFamily="49" charset="0"/>
                          <a:ea typeface="+mn-ea"/>
                          <a:cs typeface="Courier New" pitchFamily="49" charset="0"/>
                        </a:rPr>
                        <a:t>xori</a:t>
                      </a:r>
                      <a:r>
                        <a:rPr lang="en-US" sz="2000" b="1" kern="1200" dirty="0">
                          <a:solidFill>
                            <a:srgbClr val="660066"/>
                          </a:solidFill>
                          <a:latin typeface="Courier New" pitchFamily="49" charset="0"/>
                          <a:ea typeface="+mn-ea"/>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$s1</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C16</a:t>
                      </a:r>
                    </a:p>
                  </a:txBody>
                  <a:tcPr marL="103231" marR="103231" marT="51615" marB="51615" anchor="ctr"/>
                </a:tc>
                <a:extLst>
                  <a:ext uri="{0D108BD9-81ED-4DB2-BD59-A6C34878D82A}">
                    <a16:rowId xmlns:a16="http://schemas.microsoft.com/office/drawing/2014/main" val="10008"/>
                  </a:ext>
                </a:extLst>
              </a:tr>
              <a:tr h="504000">
                <a:tc>
                  <a:txBody>
                    <a:bodyPr/>
                    <a:lstStyle/>
                    <a:p>
                      <a:r>
                        <a:rPr lang="en-US" sz="2000" b="1" dirty="0"/>
                        <a:t>Load Upper Immediate</a:t>
                      </a:r>
                    </a:p>
                  </a:txBody>
                  <a:tcPr marL="103231" marR="103231" marT="51615" marB="51615" anchor="ctr"/>
                </a:tc>
                <a:tc>
                  <a:txBody>
                    <a:bodyPr/>
                    <a:lstStyle/>
                    <a:p>
                      <a:pPr algn="l" eaLnBrk="1" hangingPunct="1">
                        <a:lnSpc>
                          <a:spcPct val="90000"/>
                        </a:lnSpc>
                        <a:buFont typeface="Wingdings" pitchFamily="2" charset="2"/>
                        <a:buNone/>
                      </a:pPr>
                      <a:endParaRPr lang="en-US" sz="2000" b="1" dirty="0">
                        <a:solidFill>
                          <a:srgbClr val="006600"/>
                        </a:solidFill>
                        <a:latin typeface="Courier New" pitchFamily="49" charset="0"/>
                        <a:cs typeface="Courier New" pitchFamily="49" charset="0"/>
                      </a:endParaRPr>
                    </a:p>
                  </a:txBody>
                  <a:tcPr marL="103231" marR="103231" marT="51615" marB="51615" anchor="ctr"/>
                </a:tc>
                <a:tc>
                  <a:txBody>
                    <a:bodyPr/>
                    <a:lstStyle/>
                    <a:p>
                      <a:r>
                        <a:rPr lang="en-US" sz="2000" b="1" kern="1200" dirty="0" err="1">
                          <a:solidFill>
                            <a:srgbClr val="660066"/>
                          </a:solidFill>
                          <a:latin typeface="Courier New" pitchFamily="49" charset="0"/>
                          <a:ea typeface="+mn-ea"/>
                          <a:cs typeface="Courier New" pitchFamily="49" charset="0"/>
                        </a:rPr>
                        <a:t>lui</a:t>
                      </a:r>
                      <a:r>
                        <a:rPr lang="en-US" sz="2000" b="1" kern="1200" dirty="0">
                          <a:solidFill>
                            <a:srgbClr val="660066"/>
                          </a:solidFill>
                          <a:latin typeface="Courier New" pitchFamily="49" charset="0"/>
                          <a:ea typeface="+mn-ea"/>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C16</a:t>
                      </a:r>
                    </a:p>
                  </a:txBody>
                  <a:tcPr marL="103231" marR="103231" marT="51615" marB="51615" anchor="ctr"/>
                </a:tc>
                <a:extLst>
                  <a:ext uri="{0D108BD9-81ED-4DB2-BD59-A6C34878D82A}">
                    <a16:rowId xmlns:a16="http://schemas.microsoft.com/office/drawing/2014/main" val="4150845720"/>
                  </a:ext>
                </a:extLst>
              </a:tr>
            </a:tbl>
          </a:graphicData>
        </a:graphic>
      </p:graphicFrame>
      <p:sp>
        <p:nvSpPr>
          <p:cNvPr id="11" name="TextBox 10">
            <a:extLst>
              <a:ext uri="{FF2B5EF4-FFF2-40B4-BE49-F238E27FC236}">
                <a16:creationId xmlns:a16="http://schemas.microsoft.com/office/drawing/2014/main" id="{1248BEBB-8CA1-4054-A38D-C28888EEEA8B}"/>
              </a:ext>
            </a:extLst>
          </p:cNvPr>
          <p:cNvSpPr txBox="1"/>
          <p:nvPr/>
        </p:nvSpPr>
        <p:spPr>
          <a:xfrm>
            <a:off x="708579" y="380440"/>
            <a:ext cx="8382000" cy="646331"/>
          </a:xfrm>
          <a:prstGeom prst="rect">
            <a:avLst/>
          </a:prstGeom>
          <a:noFill/>
        </p:spPr>
        <p:txBody>
          <a:bodyPr wrap="square" rtlCol="0">
            <a:spAutoFit/>
          </a:bodyPr>
          <a:lstStyle/>
          <a:p>
            <a:r>
              <a:rPr lang="en-SG" sz="3600" dirty="0">
                <a:solidFill>
                  <a:srgbClr val="0000FF"/>
                </a:solidFill>
              </a:rPr>
              <a:t>MIPS Basic Instructions Checklist (1)</a:t>
            </a:r>
            <a:endParaRPr lang="en-US" sz="3600" dirty="0">
              <a:solidFill>
                <a:srgbClr val="C00000"/>
              </a:solidFill>
            </a:endParaRPr>
          </a:p>
        </p:txBody>
      </p:sp>
      <p:sp>
        <p:nvSpPr>
          <p:cNvPr id="2" name="文本框 1">
            <a:extLst>
              <a:ext uri="{FF2B5EF4-FFF2-40B4-BE49-F238E27FC236}">
                <a16:creationId xmlns:a16="http://schemas.microsoft.com/office/drawing/2014/main" id="{DC31E9AC-3B9B-4949-952E-75D3BD4E8B73}"/>
              </a:ext>
            </a:extLst>
          </p:cNvPr>
          <p:cNvSpPr txBox="1"/>
          <p:nvPr/>
        </p:nvSpPr>
        <p:spPr>
          <a:xfrm>
            <a:off x="7701698" y="493563"/>
            <a:ext cx="3318236" cy="461665"/>
          </a:xfrm>
          <a:prstGeom prst="rect">
            <a:avLst/>
          </a:prstGeom>
          <a:noFill/>
        </p:spPr>
        <p:txBody>
          <a:bodyPr wrap="square" rtlCol="0">
            <a:spAutoFit/>
          </a:bodyPr>
          <a:lstStyle/>
          <a:p>
            <a:r>
              <a:rPr lang="en-US" sz="2400" b="1" dirty="0">
                <a:solidFill>
                  <a:srgbClr val="C00000"/>
                </a:solidFill>
                <a:latin typeface="Courier New" pitchFamily="49" charset="0"/>
                <a:cs typeface="Courier New" pitchFamily="49" charset="0"/>
              </a:rPr>
              <a:t>$s0 </a:t>
            </a:r>
            <a:r>
              <a:rPr lang="en-US" sz="2400" dirty="0">
                <a:cs typeface="Courier New" pitchFamily="49" charset="0"/>
              </a:rPr>
              <a:t>is the destination</a:t>
            </a:r>
            <a:endParaRPr lang="en-SG" sz="2400" dirty="0"/>
          </a:p>
        </p:txBody>
      </p:sp>
      <p:sp>
        <p:nvSpPr>
          <p:cNvPr id="3" name="文本框 2">
            <a:extLst>
              <a:ext uri="{FF2B5EF4-FFF2-40B4-BE49-F238E27FC236}">
                <a16:creationId xmlns:a16="http://schemas.microsoft.com/office/drawing/2014/main" id="{8E8D4D78-4714-4CBD-9307-16F0E1C034BC}"/>
              </a:ext>
            </a:extLst>
          </p:cNvPr>
          <p:cNvSpPr txBox="1"/>
          <p:nvPr/>
        </p:nvSpPr>
        <p:spPr>
          <a:xfrm>
            <a:off x="10124387" y="3429000"/>
            <a:ext cx="1791093" cy="646331"/>
          </a:xfrm>
          <a:prstGeom prst="rect">
            <a:avLst/>
          </a:prstGeom>
          <a:noFill/>
        </p:spPr>
        <p:txBody>
          <a:bodyPr wrap="square" rtlCol="0">
            <a:spAutoFit/>
          </a:bodyPr>
          <a:lstStyle/>
          <a:p>
            <a:r>
              <a:rPr lang="en-US" b="1" dirty="0">
                <a:solidFill>
                  <a:srgbClr val="002060"/>
                </a:solidFill>
                <a:latin typeface="Courier New" pitchFamily="49" charset="0"/>
                <a:cs typeface="Courier New" pitchFamily="49" charset="0"/>
              </a:rPr>
              <a:t>C5</a:t>
            </a:r>
            <a:r>
              <a:rPr lang="en-US" b="1" dirty="0">
                <a:solidFill>
                  <a:srgbClr val="006600"/>
                </a:solidFill>
                <a:latin typeface="Courier New" pitchFamily="49" charset="0"/>
                <a:cs typeface="Courier New" pitchFamily="49" charset="0"/>
              </a:rPr>
              <a:t> </a:t>
            </a:r>
            <a:r>
              <a:rPr lang="en-US" dirty="0">
                <a:cs typeface="Courier New" pitchFamily="49" charset="0"/>
              </a:rPr>
              <a:t>is [0 to 2</a:t>
            </a:r>
            <a:r>
              <a:rPr lang="en-US" baseline="30000" dirty="0">
                <a:cs typeface="Courier New" pitchFamily="49" charset="0"/>
              </a:rPr>
              <a:t>5</a:t>
            </a:r>
            <a:r>
              <a:rPr lang="en-US" dirty="0">
                <a:cs typeface="Courier New" pitchFamily="49" charset="0"/>
              </a:rPr>
              <a:t>-1]</a:t>
            </a:r>
            <a:endParaRPr lang="en-US" dirty="0"/>
          </a:p>
          <a:p>
            <a:endParaRPr lang="en-SG" dirty="0"/>
          </a:p>
        </p:txBody>
      </p:sp>
      <p:sp>
        <p:nvSpPr>
          <p:cNvPr id="4" name="文本框 3">
            <a:extLst>
              <a:ext uri="{FF2B5EF4-FFF2-40B4-BE49-F238E27FC236}">
                <a16:creationId xmlns:a16="http://schemas.microsoft.com/office/drawing/2014/main" id="{967D6D77-FE97-4CCA-B2B8-88342E233674}"/>
              </a:ext>
            </a:extLst>
          </p:cNvPr>
          <p:cNvSpPr txBox="1"/>
          <p:nvPr/>
        </p:nvSpPr>
        <p:spPr>
          <a:xfrm>
            <a:off x="9954703" y="2460907"/>
            <a:ext cx="2403835" cy="646331"/>
          </a:xfrm>
          <a:prstGeom prst="rect">
            <a:avLst/>
          </a:prstGeom>
          <a:noFill/>
        </p:spPr>
        <p:txBody>
          <a:bodyPr wrap="square" rtlCol="0">
            <a:spAutoFit/>
          </a:bodyPr>
          <a:lstStyle/>
          <a:p>
            <a:r>
              <a:rPr lang="en-US" b="1" dirty="0">
                <a:solidFill>
                  <a:srgbClr val="002060"/>
                </a:solidFill>
                <a:latin typeface="Courier New" pitchFamily="49" charset="0"/>
                <a:cs typeface="Courier New" pitchFamily="49" charset="0"/>
              </a:rPr>
              <a:t>C16</a:t>
            </a:r>
            <a:r>
              <a:rPr lang="en-US" b="1" baseline="-25000" dirty="0">
                <a:solidFill>
                  <a:srgbClr val="002060"/>
                </a:solidFill>
                <a:latin typeface="Courier New" pitchFamily="49" charset="0"/>
                <a:cs typeface="Courier New" pitchFamily="49" charset="0"/>
              </a:rPr>
              <a:t>2s</a:t>
            </a:r>
            <a:r>
              <a:rPr lang="en-US" baseline="-25000" dirty="0"/>
              <a:t>  </a:t>
            </a:r>
            <a:r>
              <a:rPr lang="en-US" dirty="0">
                <a:solidFill>
                  <a:schemeClr val="dk1"/>
                </a:solidFill>
              </a:rPr>
              <a:t>is</a:t>
            </a:r>
            <a:r>
              <a:rPr lang="en-US" baseline="-25000" dirty="0"/>
              <a:t> </a:t>
            </a:r>
            <a:r>
              <a:rPr lang="en-US" dirty="0">
                <a:solidFill>
                  <a:schemeClr val="dk1"/>
                </a:solidFill>
              </a:rPr>
              <a:t>[-2</a:t>
            </a:r>
            <a:r>
              <a:rPr lang="en-US" baseline="30000" dirty="0">
                <a:solidFill>
                  <a:schemeClr val="dk1"/>
                </a:solidFill>
              </a:rPr>
              <a:t>15</a:t>
            </a:r>
            <a:r>
              <a:rPr lang="en-US" dirty="0">
                <a:solidFill>
                  <a:schemeClr val="dk1"/>
                </a:solidFill>
              </a:rPr>
              <a:t> to 2</a:t>
            </a:r>
            <a:r>
              <a:rPr lang="en-US" baseline="30000" dirty="0">
                <a:solidFill>
                  <a:schemeClr val="dk1"/>
                </a:solidFill>
              </a:rPr>
              <a:t>15</a:t>
            </a:r>
            <a:r>
              <a:rPr lang="en-US" dirty="0">
                <a:solidFill>
                  <a:schemeClr val="dk1"/>
                </a:solidFill>
              </a:rPr>
              <a:t>-1]</a:t>
            </a:r>
          </a:p>
          <a:p>
            <a:endParaRPr lang="en-SG" dirty="0"/>
          </a:p>
        </p:txBody>
      </p:sp>
      <p:sp>
        <p:nvSpPr>
          <p:cNvPr id="6" name="文本框 5">
            <a:extLst>
              <a:ext uri="{FF2B5EF4-FFF2-40B4-BE49-F238E27FC236}">
                <a16:creationId xmlns:a16="http://schemas.microsoft.com/office/drawing/2014/main" id="{91500FB3-3215-46C3-BEBC-A79EA3354EB0}"/>
              </a:ext>
            </a:extLst>
          </p:cNvPr>
          <p:cNvSpPr txBox="1"/>
          <p:nvPr/>
        </p:nvSpPr>
        <p:spPr>
          <a:xfrm>
            <a:off x="9879289" y="4612917"/>
            <a:ext cx="2554664" cy="369332"/>
          </a:xfrm>
          <a:prstGeom prst="rect">
            <a:avLst/>
          </a:prstGeom>
          <a:noFill/>
        </p:spPr>
        <p:txBody>
          <a:bodyPr wrap="square" rtlCol="0">
            <a:spAutoFit/>
          </a:bodyPr>
          <a:lstStyle/>
          <a:p>
            <a:r>
              <a:rPr lang="en-US" b="1" dirty="0">
                <a:solidFill>
                  <a:srgbClr val="002060"/>
                </a:solidFill>
                <a:latin typeface="Courier New" pitchFamily="49" charset="0"/>
                <a:cs typeface="Courier New" pitchFamily="49" charset="0"/>
              </a:rPr>
              <a:t>C16</a:t>
            </a:r>
            <a:r>
              <a:rPr lang="en-US" baseline="-25000" dirty="0"/>
              <a:t>  </a:t>
            </a:r>
            <a:r>
              <a:rPr lang="en-US" dirty="0">
                <a:solidFill>
                  <a:schemeClr val="dk1"/>
                </a:solidFill>
              </a:rPr>
              <a:t>is</a:t>
            </a:r>
            <a:r>
              <a:rPr lang="en-US" baseline="-25000" dirty="0"/>
              <a:t> </a:t>
            </a:r>
            <a:r>
              <a:rPr lang="en-US" dirty="0">
                <a:solidFill>
                  <a:schemeClr val="dk1"/>
                </a:solidFill>
              </a:rPr>
              <a:t>a 16-bit pattern</a:t>
            </a:r>
            <a:endParaRPr lang="en-SG" dirty="0"/>
          </a:p>
        </p:txBody>
      </p:sp>
      <p:sp>
        <p:nvSpPr>
          <p:cNvPr id="7" name="灯片编号占位符 6">
            <a:extLst>
              <a:ext uri="{FF2B5EF4-FFF2-40B4-BE49-F238E27FC236}">
                <a16:creationId xmlns:a16="http://schemas.microsoft.com/office/drawing/2014/main" id="{C8E0C72C-7435-40FD-8686-4AA26EEFD8D8}"/>
              </a:ext>
            </a:extLst>
          </p:cNvPr>
          <p:cNvSpPr>
            <a:spLocks noGrp="1"/>
          </p:cNvSpPr>
          <p:nvPr>
            <p:ph type="sldNum" sz="quarter" idx="12"/>
          </p:nvPr>
        </p:nvSpPr>
        <p:spPr/>
        <p:txBody>
          <a:bodyPr/>
          <a:lstStyle/>
          <a:p>
            <a:fld id="{38759A51-1FFA-4733-AF25-F62094257159}" type="slidenum">
              <a:rPr lang="en-SG" smtClean="0"/>
              <a:t>12</a:t>
            </a:fld>
            <a:endParaRPr lang="en-SG"/>
          </a:p>
        </p:txBody>
      </p:sp>
    </p:spTree>
    <p:extLst>
      <p:ext uri="{BB962C8B-B14F-4D97-AF65-F5344CB8AC3E}">
        <p14:creationId xmlns:p14="http://schemas.microsoft.com/office/powerpoint/2010/main" val="321711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13</a:t>
            </a:fld>
            <a:endParaRPr lang="en-SG" sz="1600" b="1" dirty="0">
              <a:solidFill>
                <a:schemeClr val="tx1"/>
              </a:solidFill>
            </a:endParaRPr>
          </a:p>
        </p:txBody>
      </p:sp>
      <p:sp>
        <p:nvSpPr>
          <p:cNvPr id="2" name="TextBox 1"/>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Q2</a:t>
            </a:r>
            <a:r>
              <a:rPr lang="en-SG" sz="2800" dirty="0">
                <a:solidFill>
                  <a:srgbClr val="C00000"/>
                </a:solidFill>
              </a:rPr>
              <a:t>.</a:t>
            </a:r>
          </a:p>
        </p:txBody>
      </p:sp>
      <p:sp>
        <p:nvSpPr>
          <p:cNvPr id="102" name="TextBox 101"/>
          <p:cNvSpPr txBox="1"/>
          <p:nvPr/>
        </p:nvSpPr>
        <p:spPr>
          <a:xfrm>
            <a:off x="1098286" y="260234"/>
            <a:ext cx="8262294" cy="1077218"/>
          </a:xfrm>
          <a:prstGeom prst="rect">
            <a:avLst/>
          </a:prstGeom>
          <a:noFill/>
        </p:spPr>
        <p:txBody>
          <a:bodyPr wrap="square" rtlCol="0">
            <a:spAutoFit/>
          </a:bodyPr>
          <a:lstStyle/>
          <a:p>
            <a:pPr marL="720725" indent="-720725"/>
            <a:r>
              <a:rPr lang="en-SG" sz="3200" dirty="0"/>
              <a:t>(a) 	Set bits 2, 8, 9, 14 and 16 of </a:t>
            </a:r>
            <a:r>
              <a:rPr lang="en-SG" sz="3200" i="1" dirty="0"/>
              <a:t>b</a:t>
            </a:r>
            <a:r>
              <a:rPr lang="en-SG" sz="3200" dirty="0"/>
              <a:t> to 1. Leave the other bits unchanged.</a:t>
            </a:r>
            <a:endParaRPr lang="en-SG" sz="2400" dirty="0"/>
          </a:p>
        </p:txBody>
      </p:sp>
      <p:sp>
        <p:nvSpPr>
          <p:cNvPr id="7" name="TextBox 6">
            <a:extLst>
              <a:ext uri="{FF2B5EF4-FFF2-40B4-BE49-F238E27FC236}">
                <a16:creationId xmlns:a16="http://schemas.microsoft.com/office/drawing/2014/main" id="{E0B33F4F-A0B8-412B-8A8E-8D5E4DB9BBB5}"/>
              </a:ext>
            </a:extLst>
          </p:cNvPr>
          <p:cNvSpPr txBox="1"/>
          <p:nvPr/>
        </p:nvSpPr>
        <p:spPr>
          <a:xfrm>
            <a:off x="1098286" y="1551980"/>
            <a:ext cx="8660693" cy="1077218"/>
          </a:xfrm>
          <a:prstGeom prst="rect">
            <a:avLst/>
          </a:prstGeom>
          <a:noFill/>
        </p:spPr>
        <p:txBody>
          <a:bodyPr wrap="square" rtlCol="0">
            <a:spAutoFit/>
          </a:bodyPr>
          <a:lstStyle/>
          <a:p>
            <a:pPr>
              <a:tabLst>
                <a:tab pos="620713" algn="l"/>
              </a:tabLst>
            </a:pPr>
            <a:r>
              <a:rPr lang="en-SG" sz="3200" dirty="0"/>
              <a:t>Example: Before</a:t>
            </a:r>
          </a:p>
          <a:p>
            <a:pPr>
              <a:tabLst>
                <a:tab pos="620713" algn="l"/>
              </a:tabLst>
            </a:pPr>
            <a:r>
              <a:rPr lang="en-US" sz="3200" i="1" dirty="0"/>
              <a:t>b</a:t>
            </a:r>
            <a:r>
              <a:rPr lang="en-US" sz="3200" dirty="0"/>
              <a:t> = 0011 0000 0111 000</a:t>
            </a:r>
            <a:r>
              <a:rPr lang="en-US" sz="3200" u="sng" dirty="0"/>
              <a:t>0</a:t>
            </a:r>
            <a:r>
              <a:rPr lang="en-US" sz="3200" dirty="0"/>
              <a:t> 0</a:t>
            </a:r>
            <a:r>
              <a:rPr lang="en-US" sz="3200" u="sng" dirty="0"/>
              <a:t>1</a:t>
            </a:r>
            <a:r>
              <a:rPr lang="en-US" sz="3200" dirty="0"/>
              <a:t>10 11</a:t>
            </a:r>
            <a:r>
              <a:rPr lang="en-US" sz="3200" u="sng" dirty="0"/>
              <a:t>01</a:t>
            </a:r>
            <a:r>
              <a:rPr lang="en-US" sz="3200" dirty="0"/>
              <a:t> 0010 0</a:t>
            </a:r>
            <a:r>
              <a:rPr lang="en-US" sz="3200" u="sng" dirty="0"/>
              <a:t>0</a:t>
            </a:r>
            <a:r>
              <a:rPr lang="en-US" sz="3200" dirty="0"/>
              <a:t>01.</a:t>
            </a:r>
            <a:endParaRPr lang="en-SG" sz="3200" dirty="0"/>
          </a:p>
        </p:txBody>
      </p:sp>
      <p:sp>
        <p:nvSpPr>
          <p:cNvPr id="8" name="TextBox 7">
            <a:extLst>
              <a:ext uri="{FF2B5EF4-FFF2-40B4-BE49-F238E27FC236}">
                <a16:creationId xmlns:a16="http://schemas.microsoft.com/office/drawing/2014/main" id="{E0B33F4F-A0B8-412B-8A8E-8D5E4DB9BBB5}"/>
              </a:ext>
            </a:extLst>
          </p:cNvPr>
          <p:cNvSpPr txBox="1"/>
          <p:nvPr/>
        </p:nvSpPr>
        <p:spPr>
          <a:xfrm>
            <a:off x="2855286" y="2506827"/>
            <a:ext cx="6903693" cy="523220"/>
          </a:xfrm>
          <a:prstGeom prst="rect">
            <a:avLst/>
          </a:prstGeom>
          <a:noFill/>
        </p:spPr>
        <p:txBody>
          <a:bodyPr wrap="square" rtlCol="0">
            <a:spAutoFit/>
          </a:bodyPr>
          <a:lstStyle/>
          <a:p>
            <a:pPr>
              <a:tabLst>
                <a:tab pos="620713" algn="l"/>
              </a:tabLst>
            </a:pPr>
            <a:r>
              <a:rPr lang="en-US" sz="2800" dirty="0"/>
              <a:t>(Bits 2, 8, 9, 14 and 16 are underlined.)</a:t>
            </a:r>
            <a:endParaRPr lang="en-SG" sz="2800" dirty="0"/>
          </a:p>
        </p:txBody>
      </p:sp>
      <p:sp>
        <p:nvSpPr>
          <p:cNvPr id="10" name="TextBox 9"/>
          <p:cNvSpPr txBox="1"/>
          <p:nvPr/>
        </p:nvSpPr>
        <p:spPr>
          <a:xfrm>
            <a:off x="1931982" y="4830658"/>
            <a:ext cx="7989258" cy="1200329"/>
          </a:xfrm>
          <a:prstGeom prst="rect">
            <a:avLst/>
          </a:prstGeom>
          <a:noFill/>
          <a:ln>
            <a:solidFill>
              <a:schemeClr val="tx1"/>
            </a:solidFill>
          </a:ln>
        </p:spPr>
        <p:txBody>
          <a:bodyPr wrap="square" rtlCol="0">
            <a:spAutoFit/>
          </a:bodyPr>
          <a:lstStyle/>
          <a:p>
            <a:pPr>
              <a:tabLst>
                <a:tab pos="4516438" algn="l"/>
              </a:tabLst>
            </a:pPr>
            <a:r>
              <a:rPr lang="en-US" sz="2400" dirty="0" err="1">
                <a:solidFill>
                  <a:srgbClr val="0000FF"/>
                </a:solidFill>
              </a:rPr>
              <a:t>lui</a:t>
            </a:r>
            <a:r>
              <a:rPr lang="en-US" sz="2400" dirty="0">
                <a:solidFill>
                  <a:srgbClr val="0000FF"/>
                </a:solidFill>
              </a:rPr>
              <a:t>  $</a:t>
            </a:r>
            <a:r>
              <a:rPr lang="en-US" sz="2400" dirty="0" err="1">
                <a:solidFill>
                  <a:srgbClr val="0000FF"/>
                </a:solidFill>
              </a:rPr>
              <a:t>t0</a:t>
            </a:r>
            <a:r>
              <a:rPr lang="en-US" sz="2400" dirty="0">
                <a:solidFill>
                  <a:srgbClr val="0000FF"/>
                </a:solidFill>
              </a:rPr>
              <a:t>, </a:t>
            </a:r>
            <a:r>
              <a:rPr lang="en-US" sz="2400" dirty="0" err="1">
                <a:solidFill>
                  <a:srgbClr val="0000FF"/>
                </a:solidFill>
              </a:rPr>
              <a:t>0b1</a:t>
            </a:r>
            <a:r>
              <a:rPr lang="en-US" sz="2400" dirty="0">
                <a:solidFill>
                  <a:srgbClr val="0000FF"/>
                </a:solidFill>
              </a:rPr>
              <a:t>                                            </a:t>
            </a:r>
            <a:r>
              <a:rPr lang="en-US" sz="2400" dirty="0">
                <a:solidFill>
                  <a:srgbClr val="006600"/>
                </a:solidFill>
              </a:rPr>
              <a:t># set bit 16.</a:t>
            </a:r>
          </a:p>
          <a:p>
            <a:pPr>
              <a:tabLst>
                <a:tab pos="2286000" algn="l"/>
                <a:tab pos="4462463" algn="l"/>
              </a:tabLst>
            </a:pPr>
            <a:r>
              <a:rPr lang="en-US" sz="2400" dirty="0" err="1">
                <a:solidFill>
                  <a:srgbClr val="0000FF"/>
                </a:solidFill>
              </a:rPr>
              <a:t>ori</a:t>
            </a:r>
            <a:r>
              <a:rPr lang="en-US" sz="2400" dirty="0">
                <a:solidFill>
                  <a:srgbClr val="0000FF"/>
                </a:solidFill>
              </a:rPr>
              <a:t> $t0, $t0, 0b0100 0011 0000 0100	</a:t>
            </a:r>
            <a:r>
              <a:rPr lang="en-US" sz="2400" dirty="0">
                <a:solidFill>
                  <a:srgbClr val="006600"/>
                </a:solidFill>
              </a:rPr>
              <a:t># set bits 14,9,8,2.</a:t>
            </a:r>
          </a:p>
          <a:p>
            <a:pPr>
              <a:tabLst>
                <a:tab pos="2286000" algn="l"/>
                <a:tab pos="3886200" algn="l"/>
              </a:tabLst>
            </a:pPr>
            <a:r>
              <a:rPr lang="en-US" sz="2400" dirty="0"/>
              <a:t>or  $</a:t>
            </a:r>
            <a:r>
              <a:rPr lang="en-US" sz="2400" dirty="0" err="1"/>
              <a:t>s1</a:t>
            </a:r>
            <a:r>
              <a:rPr lang="en-US" sz="2400" dirty="0"/>
              <a:t>, $</a:t>
            </a:r>
            <a:r>
              <a:rPr lang="en-US" sz="2400" dirty="0" err="1"/>
              <a:t>s1</a:t>
            </a:r>
            <a:r>
              <a:rPr lang="en-US" sz="2400" dirty="0"/>
              <a:t>, $</a:t>
            </a:r>
            <a:r>
              <a:rPr lang="en-US" sz="2400" dirty="0" err="1"/>
              <a:t>t0</a:t>
            </a:r>
            <a:r>
              <a:rPr lang="en-US" sz="2400" dirty="0"/>
              <a:t> </a:t>
            </a:r>
          </a:p>
        </p:txBody>
      </p:sp>
      <p:sp>
        <p:nvSpPr>
          <p:cNvPr id="11" name="TextBox 10"/>
          <p:cNvSpPr txBox="1"/>
          <p:nvPr/>
        </p:nvSpPr>
        <p:spPr>
          <a:xfrm>
            <a:off x="9582967" y="451493"/>
            <a:ext cx="1755593" cy="1200329"/>
          </a:xfrm>
          <a:prstGeom prst="rect">
            <a:avLst/>
          </a:prstGeom>
          <a:solidFill>
            <a:srgbClr val="CCECFF"/>
          </a:solidFill>
          <a:ln>
            <a:solidFill>
              <a:srgbClr val="0033CC"/>
            </a:solidFill>
          </a:ln>
        </p:spPr>
        <p:txBody>
          <a:bodyPr wrap="square" rtlCol="0">
            <a:spAutoFit/>
          </a:bodyPr>
          <a:lstStyle/>
          <a:p>
            <a:r>
              <a:rPr lang="en-US" sz="2400" dirty="0"/>
              <a:t>Recall: </a:t>
            </a:r>
          </a:p>
          <a:p>
            <a:pPr marL="0" lvl="1">
              <a:tabLst>
                <a:tab pos="173038" algn="l"/>
              </a:tabLst>
            </a:pPr>
            <a:r>
              <a:rPr lang="en-US" sz="2400" dirty="0"/>
              <a:t>	</a:t>
            </a:r>
            <a:r>
              <a:rPr lang="en-US" sz="2400" i="1" dirty="0"/>
              <a:t>x</a:t>
            </a:r>
            <a:r>
              <a:rPr lang="en-US" sz="2400" dirty="0"/>
              <a:t> OR 0 = </a:t>
            </a:r>
            <a:r>
              <a:rPr lang="en-US" sz="2400" i="1" dirty="0"/>
              <a:t>x</a:t>
            </a:r>
          </a:p>
          <a:p>
            <a:pPr marL="0" lvl="1">
              <a:tabLst>
                <a:tab pos="173038" algn="l"/>
              </a:tabLst>
            </a:pPr>
            <a:r>
              <a:rPr lang="en-US" sz="2400" dirty="0"/>
              <a:t>	</a:t>
            </a:r>
            <a:r>
              <a:rPr lang="en-US" sz="2400" i="1" dirty="0"/>
              <a:t>x</a:t>
            </a:r>
            <a:r>
              <a:rPr lang="en-US" sz="2400" dirty="0"/>
              <a:t> OR 1 = 1</a:t>
            </a:r>
          </a:p>
        </p:txBody>
      </p:sp>
      <p:sp>
        <p:nvSpPr>
          <p:cNvPr id="3" name="TextBox 2"/>
          <p:cNvSpPr txBox="1"/>
          <p:nvPr/>
        </p:nvSpPr>
        <p:spPr>
          <a:xfrm>
            <a:off x="0" y="-20545"/>
            <a:ext cx="4631102" cy="369332"/>
          </a:xfrm>
          <a:prstGeom prst="rect">
            <a:avLst/>
          </a:prstGeom>
          <a:solidFill>
            <a:schemeClr val="accent1">
              <a:lumMod val="20000"/>
              <a:lumOff val="80000"/>
            </a:schemeClr>
          </a:solidFill>
        </p:spPr>
        <p:txBody>
          <a:bodyPr wrap="square" rtlCol="0">
            <a:spAutoFit/>
          </a:bodyPr>
          <a:lstStyle/>
          <a:p>
            <a:r>
              <a:rPr lang="en-US" dirty="0"/>
              <a:t>Variable mapping: </a:t>
            </a:r>
            <a:r>
              <a:rPr lang="en-US" i="1" dirty="0"/>
              <a:t>a</a:t>
            </a:r>
            <a:r>
              <a:rPr lang="en-US" dirty="0"/>
              <a:t> </a:t>
            </a:r>
            <a:r>
              <a:rPr lang="en-US" dirty="0">
                <a:sym typeface="Wingdings" panose="05000000000000000000" pitchFamily="2" charset="2"/>
              </a:rPr>
              <a:t> $</a:t>
            </a:r>
            <a:r>
              <a:rPr lang="en-US" dirty="0" err="1">
                <a:sym typeface="Wingdings" panose="05000000000000000000" pitchFamily="2" charset="2"/>
              </a:rPr>
              <a:t>s0</a:t>
            </a:r>
            <a:r>
              <a:rPr lang="en-US" dirty="0">
                <a:sym typeface="Wingdings" panose="05000000000000000000" pitchFamily="2" charset="2"/>
              </a:rPr>
              <a:t>; </a:t>
            </a:r>
            <a:r>
              <a:rPr lang="en-US" i="1" dirty="0">
                <a:sym typeface="Wingdings" panose="05000000000000000000" pitchFamily="2" charset="2"/>
              </a:rPr>
              <a:t>b</a:t>
            </a:r>
            <a:r>
              <a:rPr lang="en-US" dirty="0">
                <a:sym typeface="Wingdings" panose="05000000000000000000" pitchFamily="2" charset="2"/>
              </a:rPr>
              <a:t>  $</a:t>
            </a:r>
            <a:r>
              <a:rPr lang="en-US" dirty="0" err="1">
                <a:sym typeface="Wingdings" panose="05000000000000000000" pitchFamily="2" charset="2"/>
              </a:rPr>
              <a:t>s1</a:t>
            </a:r>
            <a:r>
              <a:rPr lang="en-US" dirty="0">
                <a:sym typeface="Wingdings" panose="05000000000000000000" pitchFamily="2" charset="2"/>
              </a:rPr>
              <a:t>; </a:t>
            </a:r>
            <a:r>
              <a:rPr lang="en-US" i="1" dirty="0">
                <a:sym typeface="Wingdings" panose="05000000000000000000" pitchFamily="2" charset="2"/>
              </a:rPr>
              <a:t>c</a:t>
            </a:r>
            <a:r>
              <a:rPr lang="en-US" dirty="0">
                <a:sym typeface="Wingdings" panose="05000000000000000000" pitchFamily="2" charset="2"/>
              </a:rPr>
              <a:t>  $</a:t>
            </a:r>
            <a:r>
              <a:rPr lang="en-US" dirty="0" err="1">
                <a:sym typeface="Wingdings" panose="05000000000000000000" pitchFamily="2" charset="2"/>
              </a:rPr>
              <a:t>s2</a:t>
            </a:r>
            <a:endParaRPr lang="en-US" dirty="0"/>
          </a:p>
        </p:txBody>
      </p:sp>
      <p:sp>
        <p:nvSpPr>
          <p:cNvPr id="12" name="TextBox 11">
            <a:extLst>
              <a:ext uri="{FF2B5EF4-FFF2-40B4-BE49-F238E27FC236}">
                <a16:creationId xmlns:a16="http://schemas.microsoft.com/office/drawing/2014/main" id="{E0B33F4F-A0B8-412B-8A8E-8D5E4DB9BBB5}"/>
              </a:ext>
            </a:extLst>
          </p:cNvPr>
          <p:cNvSpPr txBox="1"/>
          <p:nvPr/>
        </p:nvSpPr>
        <p:spPr>
          <a:xfrm>
            <a:off x="1175382" y="2924546"/>
            <a:ext cx="8660693" cy="1077218"/>
          </a:xfrm>
          <a:prstGeom prst="rect">
            <a:avLst/>
          </a:prstGeom>
          <a:noFill/>
        </p:spPr>
        <p:txBody>
          <a:bodyPr wrap="square" rtlCol="0">
            <a:spAutoFit/>
          </a:bodyPr>
          <a:lstStyle/>
          <a:p>
            <a:pPr>
              <a:tabLst>
                <a:tab pos="620713" algn="l"/>
              </a:tabLst>
            </a:pPr>
            <a:r>
              <a:rPr lang="en-SG" sz="3200" dirty="0"/>
              <a:t>After</a:t>
            </a:r>
          </a:p>
          <a:p>
            <a:pPr>
              <a:tabLst>
                <a:tab pos="620713" algn="l"/>
              </a:tabLst>
            </a:pPr>
            <a:r>
              <a:rPr lang="en-US" sz="3200" i="1" dirty="0"/>
              <a:t>b</a:t>
            </a:r>
            <a:r>
              <a:rPr lang="en-US" sz="3200" dirty="0"/>
              <a:t> = 0011 0000 0111 000</a:t>
            </a:r>
            <a:r>
              <a:rPr lang="en-US" sz="3200" u="sng" dirty="0">
                <a:solidFill>
                  <a:srgbClr val="C00000"/>
                </a:solidFill>
              </a:rPr>
              <a:t>1</a:t>
            </a:r>
            <a:r>
              <a:rPr lang="en-US" sz="3200" dirty="0">
                <a:solidFill>
                  <a:srgbClr val="C00000"/>
                </a:solidFill>
              </a:rPr>
              <a:t> </a:t>
            </a:r>
            <a:r>
              <a:rPr lang="en-US" sz="3200" dirty="0"/>
              <a:t>0</a:t>
            </a:r>
            <a:r>
              <a:rPr lang="en-US" sz="3200" u="sng" dirty="0">
                <a:solidFill>
                  <a:srgbClr val="C00000"/>
                </a:solidFill>
              </a:rPr>
              <a:t>1</a:t>
            </a:r>
            <a:r>
              <a:rPr lang="en-US" sz="3200" dirty="0"/>
              <a:t>10 11</a:t>
            </a:r>
            <a:r>
              <a:rPr lang="en-US" sz="3200" u="sng" dirty="0">
                <a:solidFill>
                  <a:srgbClr val="C00000"/>
                </a:solidFill>
              </a:rPr>
              <a:t>11</a:t>
            </a:r>
            <a:r>
              <a:rPr lang="en-US" sz="3200" dirty="0">
                <a:solidFill>
                  <a:srgbClr val="C00000"/>
                </a:solidFill>
              </a:rPr>
              <a:t> </a:t>
            </a:r>
            <a:r>
              <a:rPr lang="en-US" sz="3200" dirty="0"/>
              <a:t>0010 0</a:t>
            </a:r>
            <a:r>
              <a:rPr lang="en-US" sz="3200" u="sng" dirty="0">
                <a:solidFill>
                  <a:srgbClr val="C00000"/>
                </a:solidFill>
              </a:rPr>
              <a:t>1</a:t>
            </a:r>
            <a:r>
              <a:rPr lang="en-US" sz="3200" dirty="0"/>
              <a:t>01.</a:t>
            </a:r>
            <a:endParaRPr lang="en-SG" sz="3200" dirty="0"/>
          </a:p>
        </p:txBody>
      </p:sp>
      <p:sp>
        <p:nvSpPr>
          <p:cNvPr id="13" name="TextBox 12"/>
          <p:cNvSpPr txBox="1"/>
          <p:nvPr/>
        </p:nvSpPr>
        <p:spPr>
          <a:xfrm>
            <a:off x="3300462" y="4151329"/>
            <a:ext cx="7608330" cy="461665"/>
          </a:xfrm>
          <a:prstGeom prst="rect">
            <a:avLst/>
          </a:prstGeom>
          <a:noFill/>
          <a:ln>
            <a:solidFill>
              <a:schemeClr val="tx1"/>
            </a:solidFill>
          </a:ln>
        </p:spPr>
        <p:txBody>
          <a:bodyPr wrap="square" rtlCol="0">
            <a:spAutoFit/>
          </a:bodyPr>
          <a:lstStyle/>
          <a:p>
            <a:pPr>
              <a:tabLst>
                <a:tab pos="2286000" algn="l"/>
                <a:tab pos="3886200" algn="l"/>
              </a:tabLst>
            </a:pPr>
            <a:r>
              <a:rPr lang="en-US" sz="2400" dirty="0" err="1"/>
              <a:t>ori</a:t>
            </a:r>
            <a:r>
              <a:rPr lang="en-US" sz="2400" dirty="0"/>
              <a:t>  $s1, $s1, 0b0000 0000 0000 0001 0100 0011 0000 0100</a:t>
            </a:r>
          </a:p>
        </p:txBody>
      </p:sp>
      <p:sp>
        <p:nvSpPr>
          <p:cNvPr id="14" name="TextBox 13"/>
          <p:cNvSpPr txBox="1"/>
          <p:nvPr/>
        </p:nvSpPr>
        <p:spPr>
          <a:xfrm>
            <a:off x="722075" y="4143253"/>
            <a:ext cx="2419814" cy="523220"/>
          </a:xfrm>
          <a:prstGeom prst="rect">
            <a:avLst/>
          </a:prstGeom>
          <a:solidFill>
            <a:schemeClr val="accent1">
              <a:lumMod val="20000"/>
              <a:lumOff val="80000"/>
            </a:schemeClr>
          </a:solidFill>
        </p:spPr>
        <p:txBody>
          <a:bodyPr wrap="square" rtlCol="0">
            <a:spAutoFit/>
          </a:bodyPr>
          <a:lstStyle/>
          <a:p>
            <a:r>
              <a:rPr lang="en-US" sz="2800" dirty="0">
                <a:solidFill>
                  <a:srgbClr val="C00000"/>
                </a:solidFill>
              </a:rPr>
              <a:t>Conceptually:</a:t>
            </a:r>
          </a:p>
        </p:txBody>
      </p:sp>
      <p:cxnSp>
        <p:nvCxnSpPr>
          <p:cNvPr id="5" name="Straight Connector 4"/>
          <p:cNvCxnSpPr/>
          <p:nvPr/>
        </p:nvCxnSpPr>
        <p:spPr>
          <a:xfrm flipH="1">
            <a:off x="7964424" y="4083464"/>
            <a:ext cx="91440" cy="59739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46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bg/>
                                          </p:spTgt>
                                        </p:tgtEl>
                                        <p:attrNameLst>
                                          <p:attrName>style.visibility</p:attrName>
                                        </p:attrNameLst>
                                      </p:cBhvr>
                                      <p:to>
                                        <p:strVal val="visible"/>
                                      </p:to>
                                    </p:set>
                                    <p:animEffect transition="in" filter="dissolve">
                                      <p:cBhvr>
                                        <p:cTn id="12" dur="500"/>
                                        <p:tgtEl>
                                          <p:spTgt spid="10">
                                            <p:bg/>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dissolv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dissolve">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dissolve">
                                      <p:cBhvr>
                                        <p:cTn id="2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14</a:t>
            </a:fld>
            <a:endParaRPr lang="en-SG" sz="1600" b="1" dirty="0">
              <a:solidFill>
                <a:schemeClr val="tx1"/>
              </a:solidFill>
            </a:endParaRPr>
          </a:p>
        </p:txBody>
      </p:sp>
      <p:sp>
        <p:nvSpPr>
          <p:cNvPr id="2" name="TextBox 1"/>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Q2</a:t>
            </a:r>
            <a:r>
              <a:rPr lang="en-SG" sz="2800" dirty="0">
                <a:solidFill>
                  <a:srgbClr val="C00000"/>
                </a:solidFill>
              </a:rPr>
              <a:t>.</a:t>
            </a:r>
          </a:p>
        </p:txBody>
      </p:sp>
      <p:sp>
        <p:nvSpPr>
          <p:cNvPr id="102" name="TextBox 101"/>
          <p:cNvSpPr txBox="1"/>
          <p:nvPr/>
        </p:nvSpPr>
        <p:spPr>
          <a:xfrm>
            <a:off x="1098286" y="260234"/>
            <a:ext cx="8013441" cy="1077218"/>
          </a:xfrm>
          <a:prstGeom prst="rect">
            <a:avLst/>
          </a:prstGeom>
          <a:noFill/>
        </p:spPr>
        <p:txBody>
          <a:bodyPr wrap="square" rtlCol="0">
            <a:spAutoFit/>
          </a:bodyPr>
          <a:lstStyle/>
          <a:p>
            <a:pPr marL="720725" indent="-720725"/>
            <a:r>
              <a:rPr lang="en-SG" sz="3200" dirty="0"/>
              <a:t>(b) 	Copy over bits 1, 3 and 7 of </a:t>
            </a:r>
            <a:r>
              <a:rPr lang="en-SG" sz="3200" i="1" dirty="0"/>
              <a:t>b </a:t>
            </a:r>
            <a:r>
              <a:rPr lang="en-SG" sz="3200" dirty="0"/>
              <a:t>into </a:t>
            </a:r>
            <a:r>
              <a:rPr lang="en-SG" sz="3200" i="1" dirty="0"/>
              <a:t>a</a:t>
            </a:r>
            <a:r>
              <a:rPr lang="en-SG" sz="3200" dirty="0"/>
              <a:t>, without changing any other bits of </a:t>
            </a:r>
            <a:r>
              <a:rPr lang="en-SG" sz="3200" i="1" dirty="0"/>
              <a:t>a</a:t>
            </a:r>
            <a:r>
              <a:rPr lang="en-SG" sz="3200" dirty="0"/>
              <a:t>.</a:t>
            </a:r>
            <a:endParaRPr lang="en-SG" sz="2400" dirty="0"/>
          </a:p>
        </p:txBody>
      </p:sp>
      <p:sp>
        <p:nvSpPr>
          <p:cNvPr id="7" name="TextBox 6">
            <a:extLst>
              <a:ext uri="{FF2B5EF4-FFF2-40B4-BE49-F238E27FC236}">
                <a16:creationId xmlns:a16="http://schemas.microsoft.com/office/drawing/2014/main" id="{E0B33F4F-A0B8-412B-8A8E-8D5E4DB9BBB5}"/>
              </a:ext>
            </a:extLst>
          </p:cNvPr>
          <p:cNvSpPr txBox="1"/>
          <p:nvPr/>
        </p:nvSpPr>
        <p:spPr>
          <a:xfrm>
            <a:off x="1098286" y="1551980"/>
            <a:ext cx="9820726" cy="1569660"/>
          </a:xfrm>
          <a:prstGeom prst="rect">
            <a:avLst/>
          </a:prstGeom>
          <a:noFill/>
        </p:spPr>
        <p:txBody>
          <a:bodyPr wrap="square" rtlCol="0">
            <a:spAutoFit/>
          </a:bodyPr>
          <a:lstStyle/>
          <a:p>
            <a:pPr>
              <a:tabLst>
                <a:tab pos="620713" algn="l"/>
              </a:tabLst>
            </a:pPr>
            <a:r>
              <a:rPr lang="en-SG" sz="3200" dirty="0"/>
              <a:t>Example: Before </a:t>
            </a:r>
            <a:r>
              <a:rPr lang="en-SG" sz="2400" dirty="0"/>
              <a:t>(assume that the most significant 24 bits are all zeroes)</a:t>
            </a:r>
          </a:p>
          <a:p>
            <a:pPr>
              <a:tabLst>
                <a:tab pos="620713" algn="l"/>
              </a:tabLst>
            </a:pPr>
            <a:r>
              <a:rPr lang="en-US" sz="3200" i="1" dirty="0"/>
              <a:t>a</a:t>
            </a:r>
            <a:r>
              <a:rPr lang="en-US" sz="3200" dirty="0"/>
              <a:t> = 0 0 … 0 0 0 0 1 0 1 0 1 0.</a:t>
            </a:r>
            <a:endParaRPr lang="en-SG" sz="3200" dirty="0"/>
          </a:p>
          <a:p>
            <a:pPr>
              <a:tabLst>
                <a:tab pos="620713" algn="l"/>
              </a:tabLst>
            </a:pPr>
            <a:r>
              <a:rPr lang="en-US" sz="3200" i="1" dirty="0"/>
              <a:t>b</a:t>
            </a:r>
            <a:r>
              <a:rPr lang="en-US" sz="3200" dirty="0"/>
              <a:t> = 0 0 … 0 0 </a:t>
            </a:r>
            <a:r>
              <a:rPr lang="en-US" sz="3200" u="sng" dirty="0"/>
              <a:t>1</a:t>
            </a:r>
            <a:r>
              <a:rPr lang="en-US" sz="3200" dirty="0"/>
              <a:t> 1 0 1 </a:t>
            </a:r>
            <a:r>
              <a:rPr lang="en-US" sz="3200" u="sng" dirty="0"/>
              <a:t>1</a:t>
            </a:r>
            <a:r>
              <a:rPr lang="en-US" sz="3200" dirty="0"/>
              <a:t> 1 </a:t>
            </a:r>
            <a:r>
              <a:rPr lang="en-US" sz="3200" u="sng" dirty="0"/>
              <a:t>0</a:t>
            </a:r>
            <a:r>
              <a:rPr lang="en-US" sz="3200" dirty="0"/>
              <a:t> 0.</a:t>
            </a:r>
            <a:endParaRPr lang="en-SG" sz="3200" dirty="0"/>
          </a:p>
        </p:txBody>
      </p:sp>
      <p:sp>
        <p:nvSpPr>
          <p:cNvPr id="9" name="TextBox 8">
            <a:extLst>
              <a:ext uri="{FF2B5EF4-FFF2-40B4-BE49-F238E27FC236}">
                <a16:creationId xmlns:a16="http://schemas.microsoft.com/office/drawing/2014/main" id="{E0B33F4F-A0B8-412B-8A8E-8D5E4DB9BBB5}"/>
              </a:ext>
            </a:extLst>
          </p:cNvPr>
          <p:cNvSpPr txBox="1"/>
          <p:nvPr/>
        </p:nvSpPr>
        <p:spPr>
          <a:xfrm>
            <a:off x="1175383" y="3430897"/>
            <a:ext cx="5107084" cy="1569660"/>
          </a:xfrm>
          <a:prstGeom prst="rect">
            <a:avLst/>
          </a:prstGeom>
          <a:noFill/>
        </p:spPr>
        <p:txBody>
          <a:bodyPr wrap="square" rtlCol="0">
            <a:spAutoFit/>
          </a:bodyPr>
          <a:lstStyle/>
          <a:p>
            <a:pPr>
              <a:tabLst>
                <a:tab pos="620713" algn="l"/>
              </a:tabLst>
            </a:pPr>
            <a:r>
              <a:rPr lang="en-SG" sz="3200" dirty="0"/>
              <a:t>After</a:t>
            </a:r>
          </a:p>
          <a:p>
            <a:pPr>
              <a:tabLst>
                <a:tab pos="620713" algn="l"/>
              </a:tabLst>
            </a:pPr>
            <a:r>
              <a:rPr lang="en-US" sz="3200" i="1" dirty="0"/>
              <a:t>a</a:t>
            </a:r>
            <a:r>
              <a:rPr lang="en-US" sz="3200" dirty="0"/>
              <a:t> = 0 0 … 0 0 </a:t>
            </a:r>
            <a:r>
              <a:rPr lang="en-US" sz="3200" dirty="0">
                <a:solidFill>
                  <a:srgbClr val="C00000"/>
                </a:solidFill>
              </a:rPr>
              <a:t>1</a:t>
            </a:r>
            <a:r>
              <a:rPr lang="en-US" sz="3200" dirty="0"/>
              <a:t> 0 1 0 </a:t>
            </a:r>
            <a:r>
              <a:rPr lang="en-US" sz="3200" dirty="0">
                <a:solidFill>
                  <a:srgbClr val="C00000"/>
                </a:solidFill>
              </a:rPr>
              <a:t>1</a:t>
            </a:r>
            <a:r>
              <a:rPr lang="en-US" sz="3200" dirty="0"/>
              <a:t> 0 </a:t>
            </a:r>
            <a:r>
              <a:rPr lang="en-US" sz="3200" dirty="0">
                <a:solidFill>
                  <a:srgbClr val="C00000"/>
                </a:solidFill>
              </a:rPr>
              <a:t>0</a:t>
            </a:r>
            <a:r>
              <a:rPr lang="en-US" sz="3200" dirty="0"/>
              <a:t> 0.</a:t>
            </a:r>
            <a:endParaRPr lang="en-SG" sz="3200" dirty="0"/>
          </a:p>
          <a:p>
            <a:pPr>
              <a:tabLst>
                <a:tab pos="620713" algn="l"/>
              </a:tabLst>
            </a:pPr>
            <a:r>
              <a:rPr lang="en-US" sz="3200" i="1" dirty="0"/>
              <a:t>b</a:t>
            </a:r>
            <a:r>
              <a:rPr lang="en-US" sz="3200" dirty="0"/>
              <a:t> = 0 0 … 0 0 </a:t>
            </a:r>
            <a:r>
              <a:rPr lang="en-US" sz="3200" u="sng" dirty="0"/>
              <a:t>1</a:t>
            </a:r>
            <a:r>
              <a:rPr lang="en-US" sz="3200" dirty="0"/>
              <a:t> 1 0 1 </a:t>
            </a:r>
            <a:r>
              <a:rPr lang="en-US" sz="3200" u="sng" dirty="0"/>
              <a:t>1</a:t>
            </a:r>
            <a:r>
              <a:rPr lang="en-US" sz="3200" dirty="0"/>
              <a:t> 1 </a:t>
            </a:r>
            <a:r>
              <a:rPr lang="en-US" sz="3200" u="sng" dirty="0"/>
              <a:t>0</a:t>
            </a:r>
            <a:r>
              <a:rPr lang="en-US" sz="3200" dirty="0"/>
              <a:t> 0.</a:t>
            </a:r>
            <a:endParaRPr lang="en-SG" sz="3200" dirty="0"/>
          </a:p>
        </p:txBody>
      </p:sp>
      <p:sp>
        <p:nvSpPr>
          <p:cNvPr id="8" name="TextBox 7"/>
          <p:cNvSpPr txBox="1"/>
          <p:nvPr/>
        </p:nvSpPr>
        <p:spPr>
          <a:xfrm>
            <a:off x="6656832" y="2819098"/>
            <a:ext cx="5239512" cy="1938992"/>
          </a:xfrm>
          <a:prstGeom prst="rect">
            <a:avLst/>
          </a:prstGeom>
          <a:noFill/>
          <a:ln>
            <a:solidFill>
              <a:schemeClr val="tx1"/>
            </a:solidFill>
          </a:ln>
        </p:spPr>
        <p:txBody>
          <a:bodyPr wrap="square" rtlCol="0">
            <a:spAutoFit/>
          </a:bodyPr>
          <a:lstStyle/>
          <a:p>
            <a:pPr>
              <a:tabLst>
                <a:tab pos="682625" algn="l"/>
                <a:tab pos="2286000" algn="l"/>
                <a:tab pos="3886200" algn="l"/>
              </a:tabLst>
            </a:pPr>
            <a:r>
              <a:rPr lang="en-US" sz="2400" dirty="0" err="1">
                <a:solidFill>
                  <a:srgbClr val="006600"/>
                </a:solidFill>
              </a:rPr>
              <a:t>andi</a:t>
            </a:r>
            <a:r>
              <a:rPr lang="en-US" sz="2400" dirty="0">
                <a:solidFill>
                  <a:srgbClr val="006600"/>
                </a:solidFill>
              </a:rPr>
              <a:t> 	$t0, $s1, 0b0000 0000 1000 1010</a:t>
            </a:r>
          </a:p>
          <a:p>
            <a:pPr>
              <a:tabLst>
                <a:tab pos="682625" algn="l"/>
                <a:tab pos="2286000" algn="l"/>
                <a:tab pos="3886200" algn="l"/>
              </a:tabLst>
            </a:pPr>
            <a:r>
              <a:rPr lang="en-US" sz="2400" dirty="0" err="1">
                <a:solidFill>
                  <a:srgbClr val="0000FF"/>
                </a:solidFill>
              </a:rPr>
              <a:t>lui</a:t>
            </a:r>
            <a:r>
              <a:rPr lang="en-US" sz="2400" dirty="0">
                <a:solidFill>
                  <a:srgbClr val="0000FF"/>
                </a:solidFill>
              </a:rPr>
              <a:t> 	$t1, 0b1111 1111 1111 1111</a:t>
            </a:r>
          </a:p>
          <a:p>
            <a:pPr>
              <a:tabLst>
                <a:tab pos="682625" algn="l"/>
                <a:tab pos="2286000" algn="l"/>
                <a:tab pos="3886200" algn="l"/>
              </a:tabLst>
            </a:pPr>
            <a:r>
              <a:rPr lang="en-US" sz="2400" dirty="0" err="1">
                <a:solidFill>
                  <a:srgbClr val="0000FF"/>
                </a:solidFill>
              </a:rPr>
              <a:t>ori</a:t>
            </a:r>
            <a:r>
              <a:rPr lang="en-US" sz="2400" dirty="0">
                <a:solidFill>
                  <a:srgbClr val="0000FF"/>
                </a:solidFill>
              </a:rPr>
              <a:t> 	$t1, $t1, 0b1111 1111 0111 0101</a:t>
            </a:r>
            <a:endParaRPr lang="en-US" sz="2400" dirty="0">
              <a:solidFill>
                <a:srgbClr val="7030A0"/>
              </a:solidFill>
            </a:endParaRPr>
          </a:p>
          <a:p>
            <a:pPr>
              <a:tabLst>
                <a:tab pos="682625" algn="l"/>
                <a:tab pos="2286000" algn="l"/>
                <a:tab pos="3886200" algn="l"/>
              </a:tabLst>
            </a:pPr>
            <a:r>
              <a:rPr lang="en-US" sz="2400" dirty="0">
                <a:solidFill>
                  <a:srgbClr val="7030A0"/>
                </a:solidFill>
              </a:rPr>
              <a:t>and   $</a:t>
            </a:r>
            <a:r>
              <a:rPr lang="en-US" sz="2400" dirty="0" err="1">
                <a:solidFill>
                  <a:srgbClr val="7030A0"/>
                </a:solidFill>
              </a:rPr>
              <a:t>s0</a:t>
            </a:r>
            <a:r>
              <a:rPr lang="en-US" sz="2400" dirty="0">
                <a:solidFill>
                  <a:srgbClr val="7030A0"/>
                </a:solidFill>
              </a:rPr>
              <a:t>, $</a:t>
            </a:r>
            <a:r>
              <a:rPr lang="en-US" sz="2400" dirty="0" err="1">
                <a:solidFill>
                  <a:srgbClr val="7030A0"/>
                </a:solidFill>
              </a:rPr>
              <a:t>s0</a:t>
            </a:r>
            <a:r>
              <a:rPr lang="en-US" sz="2400" dirty="0">
                <a:solidFill>
                  <a:srgbClr val="7030A0"/>
                </a:solidFill>
              </a:rPr>
              <a:t>, $</a:t>
            </a:r>
            <a:r>
              <a:rPr lang="en-US" sz="2400" dirty="0" err="1">
                <a:solidFill>
                  <a:srgbClr val="7030A0"/>
                </a:solidFill>
              </a:rPr>
              <a:t>t1</a:t>
            </a:r>
            <a:endParaRPr lang="en-US" sz="2400" dirty="0">
              <a:solidFill>
                <a:srgbClr val="0000FF"/>
              </a:solidFill>
            </a:endParaRPr>
          </a:p>
          <a:p>
            <a:pPr>
              <a:tabLst>
                <a:tab pos="682625" algn="l"/>
                <a:tab pos="2286000" algn="l"/>
                <a:tab pos="3886200" algn="l"/>
              </a:tabLst>
            </a:pPr>
            <a:r>
              <a:rPr lang="en-US" sz="2400" dirty="0"/>
              <a:t>or      $</a:t>
            </a:r>
            <a:r>
              <a:rPr lang="en-US" sz="2400" dirty="0" err="1"/>
              <a:t>s0</a:t>
            </a:r>
            <a:r>
              <a:rPr lang="en-US" sz="2400" dirty="0"/>
              <a:t>, $</a:t>
            </a:r>
            <a:r>
              <a:rPr lang="en-US" sz="2400" dirty="0" err="1"/>
              <a:t>s0</a:t>
            </a:r>
            <a:r>
              <a:rPr lang="en-US" sz="2400" dirty="0"/>
              <a:t>, $</a:t>
            </a:r>
            <a:r>
              <a:rPr lang="en-US" sz="2400" dirty="0" err="1"/>
              <a:t>t0</a:t>
            </a:r>
            <a:r>
              <a:rPr lang="en-US" sz="2400" dirty="0"/>
              <a:t> </a:t>
            </a:r>
          </a:p>
        </p:txBody>
      </p:sp>
      <p:sp>
        <p:nvSpPr>
          <p:cNvPr id="10" name="TextBox 9"/>
          <p:cNvSpPr txBox="1"/>
          <p:nvPr/>
        </p:nvSpPr>
        <p:spPr>
          <a:xfrm>
            <a:off x="8583059" y="244387"/>
            <a:ext cx="1676510" cy="1015663"/>
          </a:xfrm>
          <a:prstGeom prst="rect">
            <a:avLst/>
          </a:prstGeom>
          <a:solidFill>
            <a:srgbClr val="CCECFF"/>
          </a:solidFill>
          <a:ln>
            <a:solidFill>
              <a:srgbClr val="0033CC"/>
            </a:solidFill>
          </a:ln>
        </p:spPr>
        <p:txBody>
          <a:bodyPr wrap="square" rtlCol="0">
            <a:spAutoFit/>
          </a:bodyPr>
          <a:lstStyle/>
          <a:p>
            <a:r>
              <a:rPr lang="en-US" sz="2000" dirty="0"/>
              <a:t>Recall: </a:t>
            </a:r>
          </a:p>
          <a:p>
            <a:pPr marL="0" lvl="1">
              <a:tabLst>
                <a:tab pos="173038" algn="l"/>
              </a:tabLst>
            </a:pPr>
            <a:r>
              <a:rPr lang="en-US" sz="2000" dirty="0"/>
              <a:t>	</a:t>
            </a:r>
            <a:r>
              <a:rPr lang="en-US" sz="2000" i="1" dirty="0"/>
              <a:t>x</a:t>
            </a:r>
            <a:r>
              <a:rPr lang="en-US" sz="2000" dirty="0"/>
              <a:t> AND 0 = 0</a:t>
            </a:r>
          </a:p>
          <a:p>
            <a:pPr marL="0" lvl="1">
              <a:tabLst>
                <a:tab pos="173038" algn="l"/>
              </a:tabLst>
            </a:pPr>
            <a:r>
              <a:rPr lang="en-US" sz="2000" dirty="0"/>
              <a:t>	</a:t>
            </a:r>
            <a:r>
              <a:rPr lang="en-US" sz="2000" i="1" dirty="0"/>
              <a:t>x</a:t>
            </a:r>
            <a:r>
              <a:rPr lang="en-US" sz="2000" dirty="0"/>
              <a:t> AND 1 = </a:t>
            </a:r>
            <a:r>
              <a:rPr lang="en-US" sz="2000" i="1" dirty="0"/>
              <a:t>x</a:t>
            </a:r>
          </a:p>
        </p:txBody>
      </p:sp>
      <p:sp>
        <p:nvSpPr>
          <p:cNvPr id="11" name="TextBox 10"/>
          <p:cNvSpPr txBox="1"/>
          <p:nvPr/>
        </p:nvSpPr>
        <p:spPr>
          <a:xfrm>
            <a:off x="10341919" y="244387"/>
            <a:ext cx="1481273" cy="1015663"/>
          </a:xfrm>
          <a:prstGeom prst="rect">
            <a:avLst/>
          </a:prstGeom>
          <a:solidFill>
            <a:srgbClr val="CCECFF"/>
          </a:solidFill>
          <a:ln>
            <a:solidFill>
              <a:srgbClr val="0033CC"/>
            </a:solidFill>
          </a:ln>
        </p:spPr>
        <p:txBody>
          <a:bodyPr wrap="square" rtlCol="0">
            <a:spAutoFit/>
          </a:bodyPr>
          <a:lstStyle/>
          <a:p>
            <a:r>
              <a:rPr lang="en-US" sz="2000" dirty="0"/>
              <a:t>Recall: </a:t>
            </a:r>
          </a:p>
          <a:p>
            <a:pPr marL="0" lvl="1">
              <a:tabLst>
                <a:tab pos="173038" algn="l"/>
              </a:tabLst>
            </a:pPr>
            <a:r>
              <a:rPr lang="en-US" sz="2000" dirty="0"/>
              <a:t>	</a:t>
            </a:r>
            <a:r>
              <a:rPr lang="en-US" sz="2000" i="1" dirty="0"/>
              <a:t>x</a:t>
            </a:r>
            <a:r>
              <a:rPr lang="en-US" sz="2000" dirty="0"/>
              <a:t> OR 0 = </a:t>
            </a:r>
            <a:r>
              <a:rPr lang="en-US" sz="2000" i="1" dirty="0"/>
              <a:t>x</a:t>
            </a:r>
          </a:p>
          <a:p>
            <a:pPr marL="0" lvl="1">
              <a:tabLst>
                <a:tab pos="173038" algn="l"/>
              </a:tabLst>
            </a:pPr>
            <a:r>
              <a:rPr lang="en-US" sz="2000" dirty="0"/>
              <a:t>	</a:t>
            </a:r>
            <a:r>
              <a:rPr lang="en-US" sz="2000" i="1" dirty="0"/>
              <a:t>x</a:t>
            </a:r>
            <a:r>
              <a:rPr lang="en-US" sz="2000" dirty="0"/>
              <a:t> OR 1 = 1</a:t>
            </a:r>
          </a:p>
        </p:txBody>
      </p:sp>
      <p:sp>
        <p:nvSpPr>
          <p:cNvPr id="12" name="TextBox 11"/>
          <p:cNvSpPr txBox="1"/>
          <p:nvPr/>
        </p:nvSpPr>
        <p:spPr>
          <a:xfrm>
            <a:off x="0" y="-20545"/>
            <a:ext cx="4631102" cy="369332"/>
          </a:xfrm>
          <a:prstGeom prst="rect">
            <a:avLst/>
          </a:prstGeom>
          <a:solidFill>
            <a:schemeClr val="accent1">
              <a:lumMod val="20000"/>
              <a:lumOff val="80000"/>
            </a:schemeClr>
          </a:solidFill>
        </p:spPr>
        <p:txBody>
          <a:bodyPr wrap="square" rtlCol="0">
            <a:spAutoFit/>
          </a:bodyPr>
          <a:lstStyle/>
          <a:p>
            <a:r>
              <a:rPr lang="en-US" dirty="0"/>
              <a:t>Variable mapping: </a:t>
            </a:r>
            <a:r>
              <a:rPr lang="en-US" i="1" dirty="0"/>
              <a:t>a</a:t>
            </a:r>
            <a:r>
              <a:rPr lang="en-US" dirty="0"/>
              <a:t> </a:t>
            </a:r>
            <a:r>
              <a:rPr lang="en-US" dirty="0">
                <a:sym typeface="Wingdings" panose="05000000000000000000" pitchFamily="2" charset="2"/>
              </a:rPr>
              <a:t> $</a:t>
            </a:r>
            <a:r>
              <a:rPr lang="en-US" dirty="0" err="1">
                <a:sym typeface="Wingdings" panose="05000000000000000000" pitchFamily="2" charset="2"/>
              </a:rPr>
              <a:t>s0</a:t>
            </a:r>
            <a:r>
              <a:rPr lang="en-US" dirty="0">
                <a:sym typeface="Wingdings" panose="05000000000000000000" pitchFamily="2" charset="2"/>
              </a:rPr>
              <a:t>; </a:t>
            </a:r>
            <a:r>
              <a:rPr lang="en-US" i="1" dirty="0">
                <a:sym typeface="Wingdings" panose="05000000000000000000" pitchFamily="2" charset="2"/>
              </a:rPr>
              <a:t>b</a:t>
            </a:r>
            <a:r>
              <a:rPr lang="en-US" dirty="0">
                <a:sym typeface="Wingdings" panose="05000000000000000000" pitchFamily="2" charset="2"/>
              </a:rPr>
              <a:t>  $</a:t>
            </a:r>
            <a:r>
              <a:rPr lang="en-US" dirty="0" err="1">
                <a:sym typeface="Wingdings" panose="05000000000000000000" pitchFamily="2" charset="2"/>
              </a:rPr>
              <a:t>s1</a:t>
            </a:r>
            <a:r>
              <a:rPr lang="en-US" dirty="0">
                <a:sym typeface="Wingdings" panose="05000000000000000000" pitchFamily="2" charset="2"/>
              </a:rPr>
              <a:t>; </a:t>
            </a:r>
            <a:r>
              <a:rPr lang="en-US" i="1" dirty="0">
                <a:sym typeface="Wingdings" panose="05000000000000000000" pitchFamily="2" charset="2"/>
              </a:rPr>
              <a:t>c</a:t>
            </a:r>
            <a:r>
              <a:rPr lang="en-US" dirty="0">
                <a:sym typeface="Wingdings" panose="05000000000000000000" pitchFamily="2" charset="2"/>
              </a:rPr>
              <a:t>  $</a:t>
            </a:r>
            <a:r>
              <a:rPr lang="en-US" dirty="0" err="1">
                <a:sym typeface="Wingdings" panose="05000000000000000000" pitchFamily="2" charset="2"/>
              </a:rPr>
              <a:t>s2</a:t>
            </a:r>
            <a:endParaRPr lang="en-US" dirty="0"/>
          </a:p>
        </p:txBody>
      </p:sp>
      <p:sp>
        <p:nvSpPr>
          <p:cNvPr id="3" name="TextBox 2">
            <a:extLst>
              <a:ext uri="{FF2B5EF4-FFF2-40B4-BE49-F238E27FC236}">
                <a16:creationId xmlns:a16="http://schemas.microsoft.com/office/drawing/2014/main" id="{E2CD1B97-DD6E-2C55-4A46-DA668B2FFBFE}"/>
              </a:ext>
            </a:extLst>
          </p:cNvPr>
          <p:cNvSpPr txBox="1"/>
          <p:nvPr/>
        </p:nvSpPr>
        <p:spPr>
          <a:xfrm>
            <a:off x="1098286" y="5288340"/>
            <a:ext cx="3532505" cy="1569660"/>
          </a:xfrm>
          <a:prstGeom prst="rect">
            <a:avLst/>
          </a:prstGeom>
          <a:noFill/>
        </p:spPr>
        <p:txBody>
          <a:bodyPr wrap="none" rtlCol="0">
            <a:spAutoFit/>
          </a:bodyPr>
          <a:lstStyle/>
          <a:p>
            <a:pPr marL="342900" indent="-342900">
              <a:buAutoNum type="arabicPeriod"/>
            </a:pPr>
            <a:r>
              <a:rPr lang="en-US" sz="2400" dirty="0">
                <a:solidFill>
                  <a:srgbClr val="006600"/>
                </a:solidFill>
              </a:rPr>
              <a:t>Get bits 1, 3 and 7 of b</a:t>
            </a:r>
          </a:p>
          <a:p>
            <a:pPr marL="342900" indent="-342900">
              <a:buAutoNum type="arabicPeriod"/>
            </a:pPr>
            <a:r>
              <a:rPr lang="en-US" sz="2400" dirty="0">
                <a:solidFill>
                  <a:srgbClr val="7030A0"/>
                </a:solidFill>
              </a:rPr>
              <a:t>Get the rest of bits of a</a:t>
            </a:r>
          </a:p>
          <a:p>
            <a:pPr marL="800100" lvl="1" indent="-342900">
              <a:buFont typeface="Arial" panose="020B0604020202020204" pitchFamily="34" charset="0"/>
              <a:buChar char="•"/>
            </a:pPr>
            <a:r>
              <a:rPr lang="en-US" sz="2400" dirty="0">
                <a:solidFill>
                  <a:srgbClr val="0000FF"/>
                </a:solidFill>
              </a:rPr>
              <a:t>Use a 32-bit mask</a:t>
            </a:r>
          </a:p>
          <a:p>
            <a:pPr marL="342900" indent="-342900">
              <a:buAutoNum type="arabicPeriod"/>
            </a:pPr>
            <a:r>
              <a:rPr lang="en-US" sz="2400" dirty="0"/>
              <a:t>Combine them together</a:t>
            </a:r>
          </a:p>
        </p:txBody>
      </p:sp>
    </p:spTree>
    <p:extLst>
      <p:ext uri="{BB962C8B-B14F-4D97-AF65-F5344CB8AC3E}">
        <p14:creationId xmlns:p14="http://schemas.microsoft.com/office/powerpoint/2010/main" val="336341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bg/>
                                          </p:spTgt>
                                        </p:tgtEl>
                                        <p:attrNameLst>
                                          <p:attrName>style.visibility</p:attrName>
                                        </p:attrNameLst>
                                      </p:cBhvr>
                                      <p:to>
                                        <p:strVal val="visible"/>
                                      </p:to>
                                    </p:set>
                                    <p:animEffect transition="in" filter="dissolve">
                                      <p:cBhvr>
                                        <p:cTn id="37" dur="500"/>
                                        <p:tgtEl>
                                          <p:spTgt spid="8">
                                            <p:bg/>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dissolve">
                                      <p:cBhvr>
                                        <p:cTn id="42" dur="500"/>
                                        <p:tgtEl>
                                          <p:spTgt spid="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dissolve">
                                      <p:cBhvr>
                                        <p:cTn id="47" dur="500"/>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Effect transition="in" filter="dissolve">
                                      <p:cBhvr>
                                        <p:cTn id="52" dur="500"/>
                                        <p:tgtEl>
                                          <p:spTgt spid="8">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dissolve">
                                      <p:cBhvr>
                                        <p:cTn id="57" dur="500"/>
                                        <p:tgtEl>
                                          <p:spTgt spid="8">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
                                            <p:txEl>
                                              <p:pRg st="4" end="4"/>
                                            </p:txEl>
                                          </p:spTgt>
                                        </p:tgtEl>
                                        <p:attrNameLst>
                                          <p:attrName>style.visibility</p:attrName>
                                        </p:attrNameLst>
                                      </p:cBhvr>
                                      <p:to>
                                        <p:strVal val="visible"/>
                                      </p:to>
                                    </p:set>
                                    <p:animEffect transition="in" filter="dissolve">
                                      <p:cBhvr>
                                        <p:cTn id="6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15</a:t>
            </a:fld>
            <a:endParaRPr lang="en-SG" sz="1600" b="1" dirty="0">
              <a:solidFill>
                <a:schemeClr val="tx1"/>
              </a:solidFill>
            </a:endParaRPr>
          </a:p>
        </p:txBody>
      </p:sp>
      <p:sp>
        <p:nvSpPr>
          <p:cNvPr id="2" name="TextBox 1"/>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Q2</a:t>
            </a:r>
            <a:r>
              <a:rPr lang="en-SG" sz="2800" dirty="0">
                <a:solidFill>
                  <a:srgbClr val="C00000"/>
                </a:solidFill>
              </a:rPr>
              <a:t>.</a:t>
            </a:r>
          </a:p>
        </p:txBody>
      </p:sp>
      <p:sp>
        <p:nvSpPr>
          <p:cNvPr id="102" name="TextBox 101"/>
          <p:cNvSpPr txBox="1"/>
          <p:nvPr/>
        </p:nvSpPr>
        <p:spPr>
          <a:xfrm>
            <a:off x="1098286" y="260234"/>
            <a:ext cx="8013441" cy="1077218"/>
          </a:xfrm>
          <a:prstGeom prst="rect">
            <a:avLst/>
          </a:prstGeom>
          <a:noFill/>
        </p:spPr>
        <p:txBody>
          <a:bodyPr wrap="square" rtlCol="0">
            <a:spAutoFit/>
          </a:bodyPr>
          <a:lstStyle/>
          <a:p>
            <a:pPr marL="720725" indent="-720725"/>
            <a:r>
              <a:rPr lang="en-SG" sz="3200" dirty="0"/>
              <a:t>(c) 	Make bits 2, 4 and 8 of </a:t>
            </a:r>
            <a:r>
              <a:rPr lang="en-SG" sz="3200" i="1" dirty="0"/>
              <a:t>c</a:t>
            </a:r>
            <a:r>
              <a:rPr lang="en-SG" sz="3200" dirty="0"/>
              <a:t> the inverse of bits 1, 3 and 7 of </a:t>
            </a:r>
            <a:r>
              <a:rPr lang="en-SG" sz="3200" i="1" dirty="0"/>
              <a:t>b</a:t>
            </a:r>
            <a:r>
              <a:rPr lang="en-SG" sz="3200" dirty="0"/>
              <a:t>.</a:t>
            </a:r>
            <a:endParaRPr lang="en-SG" sz="2400" dirty="0"/>
          </a:p>
        </p:txBody>
      </p:sp>
      <p:sp>
        <p:nvSpPr>
          <p:cNvPr id="7" name="TextBox 6">
            <a:extLst>
              <a:ext uri="{FF2B5EF4-FFF2-40B4-BE49-F238E27FC236}">
                <a16:creationId xmlns:a16="http://schemas.microsoft.com/office/drawing/2014/main" id="{E0B33F4F-A0B8-412B-8A8E-8D5E4DB9BBB5}"/>
              </a:ext>
            </a:extLst>
          </p:cNvPr>
          <p:cNvSpPr txBox="1"/>
          <p:nvPr/>
        </p:nvSpPr>
        <p:spPr>
          <a:xfrm>
            <a:off x="1098286" y="1551980"/>
            <a:ext cx="8497535" cy="1200329"/>
          </a:xfrm>
          <a:prstGeom prst="rect">
            <a:avLst/>
          </a:prstGeom>
          <a:noFill/>
        </p:spPr>
        <p:txBody>
          <a:bodyPr wrap="square" rtlCol="0">
            <a:spAutoFit/>
          </a:bodyPr>
          <a:lstStyle/>
          <a:p>
            <a:pPr>
              <a:tabLst>
                <a:tab pos="620713" algn="l"/>
              </a:tabLst>
            </a:pPr>
            <a:r>
              <a:rPr lang="en-SG" sz="2400" dirty="0"/>
              <a:t>Example: Before (assume that the … part are all zeroes)</a:t>
            </a:r>
          </a:p>
          <a:p>
            <a:pPr>
              <a:tabLst>
                <a:tab pos="620713" algn="l"/>
              </a:tabLst>
            </a:pPr>
            <a:r>
              <a:rPr lang="en-US" sz="2400" i="1" dirty="0"/>
              <a:t>b</a:t>
            </a:r>
            <a:r>
              <a:rPr lang="en-US" sz="2400" dirty="0"/>
              <a:t> = 0 0 … 0 0 </a:t>
            </a:r>
            <a:r>
              <a:rPr lang="en-US" sz="2400" u="sng" dirty="0"/>
              <a:t>1</a:t>
            </a:r>
            <a:r>
              <a:rPr lang="en-US" sz="2400" dirty="0"/>
              <a:t> 1 0 1 </a:t>
            </a:r>
            <a:r>
              <a:rPr lang="en-US" sz="2400" u="sng" dirty="0"/>
              <a:t>1</a:t>
            </a:r>
            <a:r>
              <a:rPr lang="en-US" sz="2400" dirty="0"/>
              <a:t> 1 </a:t>
            </a:r>
            <a:r>
              <a:rPr lang="en-US" sz="2400" u="sng" dirty="0"/>
              <a:t>0</a:t>
            </a:r>
            <a:r>
              <a:rPr lang="en-US" sz="2400" dirty="0"/>
              <a:t> 0.</a:t>
            </a:r>
          </a:p>
          <a:p>
            <a:pPr>
              <a:tabLst>
                <a:tab pos="620713" algn="l"/>
              </a:tabLst>
            </a:pPr>
            <a:r>
              <a:rPr lang="en-US" sz="2400" i="1" dirty="0"/>
              <a:t>c</a:t>
            </a:r>
            <a:r>
              <a:rPr lang="en-US" sz="2400" dirty="0"/>
              <a:t> = 0 0 … 0 </a:t>
            </a:r>
            <a:r>
              <a:rPr lang="en-US" sz="2400" u="sng" dirty="0"/>
              <a:t>1</a:t>
            </a:r>
            <a:r>
              <a:rPr lang="en-US" sz="2400" dirty="0"/>
              <a:t> 0 0 1 </a:t>
            </a:r>
            <a:r>
              <a:rPr lang="en-US" sz="2400" u="sng" dirty="0"/>
              <a:t>0</a:t>
            </a:r>
            <a:r>
              <a:rPr lang="en-US" sz="2400" dirty="0"/>
              <a:t> 1 </a:t>
            </a:r>
            <a:r>
              <a:rPr lang="en-US" sz="2400" u="sng" dirty="0"/>
              <a:t>0</a:t>
            </a:r>
            <a:r>
              <a:rPr lang="en-US" sz="2400" dirty="0"/>
              <a:t> 1 0.</a:t>
            </a:r>
            <a:endParaRPr lang="en-SG" sz="2400" dirty="0"/>
          </a:p>
        </p:txBody>
      </p:sp>
      <p:sp>
        <p:nvSpPr>
          <p:cNvPr id="9" name="TextBox 8">
            <a:extLst>
              <a:ext uri="{FF2B5EF4-FFF2-40B4-BE49-F238E27FC236}">
                <a16:creationId xmlns:a16="http://schemas.microsoft.com/office/drawing/2014/main" id="{E0B33F4F-A0B8-412B-8A8E-8D5E4DB9BBB5}"/>
              </a:ext>
            </a:extLst>
          </p:cNvPr>
          <p:cNvSpPr txBox="1"/>
          <p:nvPr/>
        </p:nvSpPr>
        <p:spPr>
          <a:xfrm>
            <a:off x="1098286" y="2828835"/>
            <a:ext cx="5107084" cy="1200329"/>
          </a:xfrm>
          <a:prstGeom prst="rect">
            <a:avLst/>
          </a:prstGeom>
          <a:noFill/>
        </p:spPr>
        <p:txBody>
          <a:bodyPr wrap="square" rtlCol="0">
            <a:spAutoFit/>
          </a:bodyPr>
          <a:lstStyle/>
          <a:p>
            <a:pPr>
              <a:tabLst>
                <a:tab pos="620713" algn="l"/>
              </a:tabLst>
            </a:pPr>
            <a:r>
              <a:rPr lang="en-SG" sz="2400" dirty="0"/>
              <a:t>After</a:t>
            </a:r>
          </a:p>
          <a:p>
            <a:pPr>
              <a:tabLst>
                <a:tab pos="620713" algn="l"/>
              </a:tabLst>
            </a:pPr>
            <a:r>
              <a:rPr lang="en-US" sz="2400" i="1" dirty="0"/>
              <a:t>b</a:t>
            </a:r>
            <a:r>
              <a:rPr lang="en-US" sz="2400" dirty="0"/>
              <a:t> = 0 0 … 0 0 </a:t>
            </a:r>
            <a:r>
              <a:rPr lang="en-US" sz="2400" u="sng" dirty="0"/>
              <a:t>1</a:t>
            </a:r>
            <a:r>
              <a:rPr lang="en-US" sz="2400" dirty="0"/>
              <a:t> 1 0 1 </a:t>
            </a:r>
            <a:r>
              <a:rPr lang="en-US" sz="2400" u="sng" dirty="0"/>
              <a:t>1</a:t>
            </a:r>
            <a:r>
              <a:rPr lang="en-US" sz="2400" dirty="0"/>
              <a:t> 1 </a:t>
            </a:r>
            <a:r>
              <a:rPr lang="en-US" sz="2400" u="sng" dirty="0"/>
              <a:t>0</a:t>
            </a:r>
            <a:r>
              <a:rPr lang="en-US" sz="2400" dirty="0"/>
              <a:t> 0.</a:t>
            </a:r>
          </a:p>
          <a:p>
            <a:pPr>
              <a:tabLst>
                <a:tab pos="620713" algn="l"/>
              </a:tabLst>
            </a:pPr>
            <a:r>
              <a:rPr lang="en-US" sz="2400" i="1" dirty="0"/>
              <a:t>c</a:t>
            </a:r>
            <a:r>
              <a:rPr lang="en-US" sz="2400" dirty="0"/>
              <a:t> = 0 0 … 0 </a:t>
            </a:r>
            <a:r>
              <a:rPr lang="en-US" sz="2400" u="sng" dirty="0">
                <a:solidFill>
                  <a:srgbClr val="C00000"/>
                </a:solidFill>
              </a:rPr>
              <a:t>0</a:t>
            </a:r>
            <a:r>
              <a:rPr lang="en-US" sz="2400" dirty="0"/>
              <a:t> 0 0 1 </a:t>
            </a:r>
            <a:r>
              <a:rPr lang="en-US" sz="2400" u="sng" dirty="0">
                <a:solidFill>
                  <a:srgbClr val="C00000"/>
                </a:solidFill>
              </a:rPr>
              <a:t>0</a:t>
            </a:r>
            <a:r>
              <a:rPr lang="en-US" sz="2400" dirty="0"/>
              <a:t> 1 </a:t>
            </a:r>
            <a:r>
              <a:rPr lang="en-US" sz="2400" u="sng" dirty="0">
                <a:solidFill>
                  <a:srgbClr val="C00000"/>
                </a:solidFill>
              </a:rPr>
              <a:t>1</a:t>
            </a:r>
            <a:r>
              <a:rPr lang="en-US" sz="2400" dirty="0"/>
              <a:t> 1 0.</a:t>
            </a:r>
            <a:endParaRPr lang="en-SG" sz="2400" dirty="0"/>
          </a:p>
        </p:txBody>
      </p:sp>
      <p:sp>
        <p:nvSpPr>
          <p:cNvPr id="8" name="TextBox 7"/>
          <p:cNvSpPr txBox="1"/>
          <p:nvPr/>
        </p:nvSpPr>
        <p:spPr>
          <a:xfrm>
            <a:off x="9442595" y="240406"/>
            <a:ext cx="1676510" cy="1015663"/>
          </a:xfrm>
          <a:prstGeom prst="rect">
            <a:avLst/>
          </a:prstGeom>
          <a:solidFill>
            <a:srgbClr val="CCECFF"/>
          </a:solidFill>
          <a:ln>
            <a:solidFill>
              <a:srgbClr val="0033CC"/>
            </a:solidFill>
          </a:ln>
        </p:spPr>
        <p:txBody>
          <a:bodyPr wrap="square" rtlCol="0">
            <a:spAutoFit/>
          </a:bodyPr>
          <a:lstStyle/>
          <a:p>
            <a:r>
              <a:rPr lang="en-US" sz="2000" dirty="0"/>
              <a:t>Recall: </a:t>
            </a:r>
          </a:p>
          <a:p>
            <a:pPr marL="0" lvl="1">
              <a:tabLst>
                <a:tab pos="173038" algn="l"/>
              </a:tabLst>
            </a:pPr>
            <a:r>
              <a:rPr lang="en-US" sz="2000" dirty="0"/>
              <a:t>	</a:t>
            </a:r>
            <a:r>
              <a:rPr lang="en-US" sz="2000" i="1" dirty="0"/>
              <a:t>x</a:t>
            </a:r>
            <a:r>
              <a:rPr lang="en-US" sz="2000" dirty="0"/>
              <a:t> </a:t>
            </a:r>
            <a:r>
              <a:rPr lang="en-US" sz="2000" dirty="0" err="1"/>
              <a:t>XOR</a:t>
            </a:r>
            <a:r>
              <a:rPr lang="en-US" sz="2000" dirty="0"/>
              <a:t> 0 = </a:t>
            </a:r>
            <a:r>
              <a:rPr lang="en-US" sz="2000" i="1" dirty="0"/>
              <a:t>x</a:t>
            </a:r>
          </a:p>
          <a:p>
            <a:pPr marL="0" lvl="1">
              <a:tabLst>
                <a:tab pos="173038" algn="l"/>
              </a:tabLst>
            </a:pPr>
            <a:r>
              <a:rPr lang="en-US" sz="2000" dirty="0"/>
              <a:t>	</a:t>
            </a:r>
            <a:r>
              <a:rPr lang="en-US" sz="2000" i="1" dirty="0"/>
              <a:t>x</a:t>
            </a:r>
            <a:r>
              <a:rPr lang="en-US" sz="2000" dirty="0"/>
              <a:t> </a:t>
            </a:r>
            <a:r>
              <a:rPr lang="en-US" sz="2000" dirty="0" err="1"/>
              <a:t>XOR</a:t>
            </a:r>
            <a:r>
              <a:rPr lang="en-US" sz="2000" dirty="0"/>
              <a:t> 1 = </a:t>
            </a:r>
            <a:r>
              <a:rPr lang="en-US" sz="2000" i="1" dirty="0"/>
              <a:t>x'</a:t>
            </a:r>
          </a:p>
        </p:txBody>
      </p:sp>
      <p:sp>
        <p:nvSpPr>
          <p:cNvPr id="10" name="TextBox 9"/>
          <p:cNvSpPr txBox="1"/>
          <p:nvPr/>
        </p:nvSpPr>
        <p:spPr>
          <a:xfrm>
            <a:off x="6804495" y="2233882"/>
            <a:ext cx="4965192" cy="2677656"/>
          </a:xfrm>
          <a:prstGeom prst="rect">
            <a:avLst/>
          </a:prstGeom>
          <a:noFill/>
          <a:ln>
            <a:solidFill>
              <a:schemeClr val="tx1"/>
            </a:solidFill>
          </a:ln>
        </p:spPr>
        <p:txBody>
          <a:bodyPr wrap="square" rtlCol="0">
            <a:spAutoFit/>
          </a:bodyPr>
          <a:lstStyle/>
          <a:p>
            <a:pPr>
              <a:tabLst>
                <a:tab pos="3886200" algn="l"/>
              </a:tabLst>
            </a:pPr>
            <a:r>
              <a:rPr lang="en-US" sz="2400" dirty="0" err="1">
                <a:solidFill>
                  <a:srgbClr val="006600"/>
                </a:solidFill>
              </a:rPr>
              <a:t>xori</a:t>
            </a:r>
            <a:r>
              <a:rPr lang="en-US" sz="2400" dirty="0">
                <a:solidFill>
                  <a:srgbClr val="006600"/>
                </a:solidFill>
              </a:rPr>
              <a:t>  $t0, $s1, 0b1000 1010</a:t>
            </a:r>
          </a:p>
          <a:p>
            <a:pPr>
              <a:tabLst>
                <a:tab pos="2286000" algn="l"/>
                <a:tab pos="3886200" algn="l"/>
              </a:tabLst>
            </a:pPr>
            <a:r>
              <a:rPr lang="en-US" sz="2400" dirty="0" err="1">
                <a:solidFill>
                  <a:srgbClr val="7030A0"/>
                </a:solidFill>
              </a:rPr>
              <a:t>andi</a:t>
            </a:r>
            <a:r>
              <a:rPr lang="en-US" sz="2400" dirty="0">
                <a:solidFill>
                  <a:srgbClr val="7030A0"/>
                </a:solidFill>
              </a:rPr>
              <a:t> $t0, $t0, 0b1000 1010</a:t>
            </a:r>
          </a:p>
          <a:p>
            <a:pPr>
              <a:tabLst>
                <a:tab pos="2286000" algn="l"/>
                <a:tab pos="3886200" algn="l"/>
              </a:tabLst>
            </a:pPr>
            <a:r>
              <a:rPr lang="en-US" sz="2400" dirty="0" err="1">
                <a:solidFill>
                  <a:srgbClr val="0000FF"/>
                </a:solidFill>
              </a:rPr>
              <a:t>sll</a:t>
            </a:r>
            <a:r>
              <a:rPr lang="en-US" sz="2400" dirty="0">
                <a:solidFill>
                  <a:srgbClr val="0000FF"/>
                </a:solidFill>
              </a:rPr>
              <a:t>     $</a:t>
            </a:r>
            <a:r>
              <a:rPr lang="en-US" sz="2400" dirty="0" err="1">
                <a:solidFill>
                  <a:srgbClr val="0000FF"/>
                </a:solidFill>
              </a:rPr>
              <a:t>t0</a:t>
            </a:r>
            <a:r>
              <a:rPr lang="en-US" sz="2400" dirty="0">
                <a:solidFill>
                  <a:srgbClr val="0000FF"/>
                </a:solidFill>
              </a:rPr>
              <a:t>, $</a:t>
            </a:r>
            <a:r>
              <a:rPr lang="en-US" sz="2400" dirty="0" err="1">
                <a:solidFill>
                  <a:srgbClr val="0000FF"/>
                </a:solidFill>
              </a:rPr>
              <a:t>t0</a:t>
            </a:r>
            <a:r>
              <a:rPr lang="en-US" sz="2400" dirty="0">
                <a:solidFill>
                  <a:srgbClr val="0000FF"/>
                </a:solidFill>
              </a:rPr>
              <a:t>, 1</a:t>
            </a:r>
          </a:p>
          <a:p>
            <a:pPr>
              <a:tabLst>
                <a:tab pos="2286000" algn="l"/>
                <a:tab pos="3886200" algn="l"/>
              </a:tabLst>
            </a:pPr>
            <a:r>
              <a:rPr lang="en-US" sz="2400" dirty="0" err="1">
                <a:solidFill>
                  <a:schemeClr val="accent1">
                    <a:lumMod val="50000"/>
                  </a:schemeClr>
                </a:solidFill>
              </a:rPr>
              <a:t>lui</a:t>
            </a:r>
            <a:r>
              <a:rPr lang="en-US" sz="2400" dirty="0">
                <a:solidFill>
                  <a:schemeClr val="accent1">
                    <a:lumMod val="50000"/>
                  </a:schemeClr>
                </a:solidFill>
              </a:rPr>
              <a:t>     $t1, 0b1111 1111 1111 1111</a:t>
            </a:r>
          </a:p>
          <a:p>
            <a:pPr>
              <a:tabLst>
                <a:tab pos="2286000" algn="l"/>
                <a:tab pos="3886200" algn="l"/>
              </a:tabLst>
            </a:pPr>
            <a:r>
              <a:rPr lang="en-US" sz="2400" dirty="0" err="1">
                <a:solidFill>
                  <a:schemeClr val="accent1">
                    <a:lumMod val="50000"/>
                  </a:schemeClr>
                </a:solidFill>
              </a:rPr>
              <a:t>ori</a:t>
            </a:r>
            <a:r>
              <a:rPr lang="en-US" sz="2400" dirty="0">
                <a:solidFill>
                  <a:schemeClr val="accent1">
                    <a:lumMod val="50000"/>
                  </a:schemeClr>
                </a:solidFill>
              </a:rPr>
              <a:t>     $t1, $t1, 0b1111 1110 1110 1011</a:t>
            </a:r>
          </a:p>
          <a:p>
            <a:pPr>
              <a:tabLst>
                <a:tab pos="2286000" algn="l"/>
                <a:tab pos="3886200" algn="l"/>
              </a:tabLst>
            </a:pPr>
            <a:r>
              <a:rPr lang="en-US" sz="2400" dirty="0">
                <a:solidFill>
                  <a:srgbClr val="C00000"/>
                </a:solidFill>
              </a:rPr>
              <a:t>and   $</a:t>
            </a:r>
            <a:r>
              <a:rPr lang="en-US" sz="2400" dirty="0" err="1">
                <a:solidFill>
                  <a:srgbClr val="C00000"/>
                </a:solidFill>
              </a:rPr>
              <a:t>s2</a:t>
            </a:r>
            <a:r>
              <a:rPr lang="en-US" sz="2400" dirty="0">
                <a:solidFill>
                  <a:srgbClr val="C00000"/>
                </a:solidFill>
              </a:rPr>
              <a:t>, $</a:t>
            </a:r>
            <a:r>
              <a:rPr lang="en-US" sz="2400" dirty="0" err="1">
                <a:solidFill>
                  <a:srgbClr val="C00000"/>
                </a:solidFill>
              </a:rPr>
              <a:t>s2</a:t>
            </a:r>
            <a:r>
              <a:rPr lang="en-US" sz="2400" dirty="0">
                <a:solidFill>
                  <a:srgbClr val="C00000"/>
                </a:solidFill>
              </a:rPr>
              <a:t>, $</a:t>
            </a:r>
            <a:r>
              <a:rPr lang="en-US" sz="2400" dirty="0" err="1">
                <a:solidFill>
                  <a:srgbClr val="C00000"/>
                </a:solidFill>
              </a:rPr>
              <a:t>t1</a:t>
            </a:r>
            <a:endParaRPr lang="en-US" sz="2400" dirty="0">
              <a:solidFill>
                <a:srgbClr val="C00000"/>
              </a:solidFill>
            </a:endParaRPr>
          </a:p>
          <a:p>
            <a:pPr>
              <a:tabLst>
                <a:tab pos="2286000" algn="l"/>
                <a:tab pos="3886200" algn="l"/>
              </a:tabLst>
            </a:pPr>
            <a:r>
              <a:rPr lang="en-US" sz="2400" dirty="0"/>
              <a:t>or      $</a:t>
            </a:r>
            <a:r>
              <a:rPr lang="en-US" sz="2400" dirty="0" err="1"/>
              <a:t>s2</a:t>
            </a:r>
            <a:r>
              <a:rPr lang="en-US" sz="2400" dirty="0"/>
              <a:t>, $</a:t>
            </a:r>
            <a:r>
              <a:rPr lang="en-US" sz="2400" dirty="0" err="1"/>
              <a:t>s2</a:t>
            </a:r>
            <a:r>
              <a:rPr lang="en-US" sz="2400" dirty="0"/>
              <a:t>, $</a:t>
            </a:r>
            <a:r>
              <a:rPr lang="en-US" sz="2400" dirty="0" err="1"/>
              <a:t>t0</a:t>
            </a:r>
            <a:r>
              <a:rPr lang="en-US" sz="2400" dirty="0"/>
              <a:t> </a:t>
            </a:r>
          </a:p>
        </p:txBody>
      </p:sp>
      <p:sp>
        <p:nvSpPr>
          <p:cNvPr id="11" name="TextBox 10"/>
          <p:cNvSpPr txBox="1"/>
          <p:nvPr/>
        </p:nvSpPr>
        <p:spPr>
          <a:xfrm>
            <a:off x="0" y="-20545"/>
            <a:ext cx="4631102" cy="369332"/>
          </a:xfrm>
          <a:prstGeom prst="rect">
            <a:avLst/>
          </a:prstGeom>
          <a:solidFill>
            <a:schemeClr val="accent1">
              <a:lumMod val="20000"/>
              <a:lumOff val="80000"/>
            </a:schemeClr>
          </a:solidFill>
        </p:spPr>
        <p:txBody>
          <a:bodyPr wrap="square" rtlCol="0">
            <a:spAutoFit/>
          </a:bodyPr>
          <a:lstStyle/>
          <a:p>
            <a:r>
              <a:rPr lang="en-US" dirty="0"/>
              <a:t>Variable mapping: </a:t>
            </a:r>
            <a:r>
              <a:rPr lang="en-US" i="1" dirty="0"/>
              <a:t>a</a:t>
            </a:r>
            <a:r>
              <a:rPr lang="en-US" dirty="0"/>
              <a:t> </a:t>
            </a:r>
            <a:r>
              <a:rPr lang="en-US" dirty="0">
                <a:sym typeface="Wingdings" panose="05000000000000000000" pitchFamily="2" charset="2"/>
              </a:rPr>
              <a:t> $</a:t>
            </a:r>
            <a:r>
              <a:rPr lang="en-US" dirty="0" err="1">
                <a:sym typeface="Wingdings" panose="05000000000000000000" pitchFamily="2" charset="2"/>
              </a:rPr>
              <a:t>s0</a:t>
            </a:r>
            <a:r>
              <a:rPr lang="en-US" dirty="0">
                <a:sym typeface="Wingdings" panose="05000000000000000000" pitchFamily="2" charset="2"/>
              </a:rPr>
              <a:t>; </a:t>
            </a:r>
            <a:r>
              <a:rPr lang="en-US" i="1" dirty="0">
                <a:sym typeface="Wingdings" panose="05000000000000000000" pitchFamily="2" charset="2"/>
              </a:rPr>
              <a:t>b</a:t>
            </a:r>
            <a:r>
              <a:rPr lang="en-US" dirty="0">
                <a:sym typeface="Wingdings" panose="05000000000000000000" pitchFamily="2" charset="2"/>
              </a:rPr>
              <a:t>  $</a:t>
            </a:r>
            <a:r>
              <a:rPr lang="en-US" dirty="0" err="1">
                <a:sym typeface="Wingdings" panose="05000000000000000000" pitchFamily="2" charset="2"/>
              </a:rPr>
              <a:t>s1</a:t>
            </a:r>
            <a:r>
              <a:rPr lang="en-US" dirty="0">
                <a:sym typeface="Wingdings" panose="05000000000000000000" pitchFamily="2" charset="2"/>
              </a:rPr>
              <a:t>; </a:t>
            </a:r>
            <a:r>
              <a:rPr lang="en-US" i="1" dirty="0">
                <a:sym typeface="Wingdings" panose="05000000000000000000" pitchFamily="2" charset="2"/>
              </a:rPr>
              <a:t>c</a:t>
            </a:r>
            <a:r>
              <a:rPr lang="en-US" dirty="0">
                <a:sym typeface="Wingdings" panose="05000000000000000000" pitchFamily="2" charset="2"/>
              </a:rPr>
              <a:t>  $</a:t>
            </a:r>
            <a:r>
              <a:rPr lang="en-US" dirty="0" err="1">
                <a:sym typeface="Wingdings" panose="05000000000000000000" pitchFamily="2" charset="2"/>
              </a:rPr>
              <a:t>s2</a:t>
            </a:r>
            <a:endParaRPr lang="en-US" dirty="0"/>
          </a:p>
        </p:txBody>
      </p:sp>
      <p:sp>
        <p:nvSpPr>
          <p:cNvPr id="3" name="TextBox 2">
            <a:extLst>
              <a:ext uri="{FF2B5EF4-FFF2-40B4-BE49-F238E27FC236}">
                <a16:creationId xmlns:a16="http://schemas.microsoft.com/office/drawing/2014/main" id="{9A11114F-230D-BAF6-F1FC-E6CF61D4009F}"/>
              </a:ext>
            </a:extLst>
          </p:cNvPr>
          <p:cNvSpPr txBox="1"/>
          <p:nvPr/>
        </p:nvSpPr>
        <p:spPr>
          <a:xfrm>
            <a:off x="161709" y="4272677"/>
            <a:ext cx="4694875" cy="2585323"/>
          </a:xfrm>
          <a:prstGeom prst="rect">
            <a:avLst/>
          </a:prstGeom>
          <a:noFill/>
        </p:spPr>
        <p:txBody>
          <a:bodyPr wrap="none" rtlCol="0">
            <a:spAutoFit/>
          </a:bodyPr>
          <a:lstStyle/>
          <a:p>
            <a:pPr marL="342900" indent="-342900">
              <a:buAutoNum type="arabicPeriod"/>
            </a:pPr>
            <a:r>
              <a:rPr lang="en-US" dirty="0"/>
              <a:t>Prepare b</a:t>
            </a:r>
          </a:p>
          <a:p>
            <a:pPr marL="800100" lvl="1" indent="-342900">
              <a:buAutoNum type="arabicPeriod"/>
            </a:pPr>
            <a:r>
              <a:rPr lang="en-US" dirty="0">
                <a:solidFill>
                  <a:srgbClr val="006600"/>
                </a:solidFill>
              </a:rPr>
              <a:t>Negate bits 1, 3 and 7 of b</a:t>
            </a:r>
          </a:p>
          <a:p>
            <a:pPr marL="800100" lvl="1" indent="-342900">
              <a:buAutoNum type="arabicPeriod"/>
            </a:pPr>
            <a:r>
              <a:rPr lang="en-US" dirty="0">
                <a:solidFill>
                  <a:srgbClr val="7030A0"/>
                </a:solidFill>
              </a:rPr>
              <a:t>Set other bits to 0</a:t>
            </a:r>
          </a:p>
          <a:p>
            <a:pPr marL="800100" lvl="1" indent="-342900">
              <a:buAutoNum type="arabicPeriod"/>
            </a:pPr>
            <a:r>
              <a:rPr lang="en-US" dirty="0">
                <a:solidFill>
                  <a:srgbClr val="0000FF"/>
                </a:solidFill>
              </a:rPr>
              <a:t>Left shift by 1 position to bits 2, 4 and 8</a:t>
            </a:r>
          </a:p>
          <a:p>
            <a:pPr marL="342900" indent="-342900">
              <a:buAutoNum type="arabicPeriod"/>
            </a:pPr>
            <a:r>
              <a:rPr lang="en-US" dirty="0"/>
              <a:t>Prepare c</a:t>
            </a:r>
          </a:p>
          <a:p>
            <a:pPr marL="800100" lvl="1" indent="-342900">
              <a:buAutoNum type="arabicPeriod"/>
            </a:pPr>
            <a:r>
              <a:rPr lang="en-US" dirty="0">
                <a:solidFill>
                  <a:srgbClr val="CF3E3E"/>
                </a:solidFill>
              </a:rPr>
              <a:t>Get all bits of c except bits 2, 4 and 8</a:t>
            </a:r>
          </a:p>
          <a:p>
            <a:pPr marL="1257300" lvl="2" indent="-342900">
              <a:buFont typeface="Arial" panose="020B0604020202020204" pitchFamily="34" charset="0"/>
              <a:buChar char="•"/>
            </a:pPr>
            <a:r>
              <a:rPr lang="en-US" dirty="0">
                <a:solidFill>
                  <a:srgbClr val="203864"/>
                </a:solidFill>
              </a:rPr>
              <a:t>Use a 32-bit mask</a:t>
            </a:r>
          </a:p>
          <a:p>
            <a:pPr marL="342900" indent="-342900">
              <a:buAutoNum type="arabicPeriod"/>
            </a:pPr>
            <a:r>
              <a:rPr lang="en-US" dirty="0"/>
              <a:t>Combine them together</a:t>
            </a:r>
          </a:p>
          <a:p>
            <a:pPr marL="342900" indent="-342900">
              <a:buAutoNum type="arabicPeriod"/>
            </a:pPr>
            <a:endParaRPr lang="en-US" dirty="0"/>
          </a:p>
        </p:txBody>
      </p:sp>
    </p:spTree>
    <p:extLst>
      <p:ext uri="{BB962C8B-B14F-4D97-AF65-F5344CB8AC3E}">
        <p14:creationId xmlns:p14="http://schemas.microsoft.com/office/powerpoint/2010/main" val="325817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0">
                                            <p:bg/>
                                          </p:spTgt>
                                        </p:tgtEl>
                                        <p:attrNameLst>
                                          <p:attrName>style.visibility</p:attrName>
                                        </p:attrNameLst>
                                      </p:cBhvr>
                                      <p:to>
                                        <p:strVal val="visible"/>
                                      </p:to>
                                    </p:set>
                                    <p:animEffect transition="in" filter="dissolve">
                                      <p:cBhvr>
                                        <p:cTn id="57" dur="500"/>
                                        <p:tgtEl>
                                          <p:spTgt spid="10">
                                            <p:bg/>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0">
                                            <p:txEl>
                                              <p:pRg st="0" end="0"/>
                                            </p:txEl>
                                          </p:spTgt>
                                        </p:tgtEl>
                                        <p:attrNameLst>
                                          <p:attrName>style.visibility</p:attrName>
                                        </p:attrNameLst>
                                      </p:cBhvr>
                                      <p:to>
                                        <p:strVal val="visible"/>
                                      </p:to>
                                    </p:set>
                                    <p:animEffect transition="in" filter="dissolve">
                                      <p:cBhvr>
                                        <p:cTn id="62" dur="500"/>
                                        <p:tgtEl>
                                          <p:spTgt spid="1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animEffect transition="in" filter="dissolve">
                                      <p:cBhvr>
                                        <p:cTn id="67" dur="500"/>
                                        <p:tgtEl>
                                          <p:spTgt spid="1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0">
                                            <p:txEl>
                                              <p:pRg st="2" end="2"/>
                                            </p:txEl>
                                          </p:spTgt>
                                        </p:tgtEl>
                                        <p:attrNameLst>
                                          <p:attrName>style.visibility</p:attrName>
                                        </p:attrNameLst>
                                      </p:cBhvr>
                                      <p:to>
                                        <p:strVal val="visible"/>
                                      </p:to>
                                    </p:set>
                                    <p:animEffect transition="in" filter="dissolve">
                                      <p:cBhvr>
                                        <p:cTn id="72" dur="500"/>
                                        <p:tgtEl>
                                          <p:spTgt spid="10">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0">
                                            <p:txEl>
                                              <p:pRg st="3" end="3"/>
                                            </p:txEl>
                                          </p:spTgt>
                                        </p:tgtEl>
                                        <p:attrNameLst>
                                          <p:attrName>style.visibility</p:attrName>
                                        </p:attrNameLst>
                                      </p:cBhvr>
                                      <p:to>
                                        <p:strVal val="visible"/>
                                      </p:to>
                                    </p:set>
                                    <p:animEffect transition="in" filter="dissolve">
                                      <p:cBhvr>
                                        <p:cTn id="77" dur="500"/>
                                        <p:tgtEl>
                                          <p:spTgt spid="10">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0">
                                            <p:txEl>
                                              <p:pRg st="4" end="4"/>
                                            </p:txEl>
                                          </p:spTgt>
                                        </p:tgtEl>
                                        <p:attrNameLst>
                                          <p:attrName>style.visibility</p:attrName>
                                        </p:attrNameLst>
                                      </p:cBhvr>
                                      <p:to>
                                        <p:strVal val="visible"/>
                                      </p:to>
                                    </p:set>
                                    <p:animEffect transition="in" filter="dissolve">
                                      <p:cBhvr>
                                        <p:cTn id="82" dur="500"/>
                                        <p:tgtEl>
                                          <p:spTgt spid="10">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0">
                                            <p:txEl>
                                              <p:pRg st="5" end="5"/>
                                            </p:txEl>
                                          </p:spTgt>
                                        </p:tgtEl>
                                        <p:attrNameLst>
                                          <p:attrName>style.visibility</p:attrName>
                                        </p:attrNameLst>
                                      </p:cBhvr>
                                      <p:to>
                                        <p:strVal val="visible"/>
                                      </p:to>
                                    </p:set>
                                    <p:animEffect transition="in" filter="dissolve">
                                      <p:cBhvr>
                                        <p:cTn id="87" dur="500"/>
                                        <p:tgtEl>
                                          <p:spTgt spid="10">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0">
                                            <p:txEl>
                                              <p:pRg st="6" end="6"/>
                                            </p:txEl>
                                          </p:spTgt>
                                        </p:tgtEl>
                                        <p:attrNameLst>
                                          <p:attrName>style.visibility</p:attrName>
                                        </p:attrNameLst>
                                      </p:cBhvr>
                                      <p:to>
                                        <p:strVal val="visible"/>
                                      </p:to>
                                    </p:set>
                                    <p:animEffect transition="in" filter="dissolve">
                                      <p:cBhvr>
                                        <p:cTn id="9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16</a:t>
            </a:fld>
            <a:endParaRPr lang="en-SG" sz="1600" b="1" dirty="0">
              <a:solidFill>
                <a:schemeClr val="tx1"/>
              </a:solidFill>
            </a:endParaRPr>
          </a:p>
        </p:txBody>
      </p:sp>
      <p:sp>
        <p:nvSpPr>
          <p:cNvPr id="7" name="TextBox 6">
            <a:extLst>
              <a:ext uri="{FF2B5EF4-FFF2-40B4-BE49-F238E27FC236}">
                <a16:creationId xmlns:a16="http://schemas.microsoft.com/office/drawing/2014/main" id="{59B8F6E8-CDB0-44C2-85CF-7F25BEECC6EA}"/>
              </a:ext>
            </a:extLst>
          </p:cNvPr>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Q3</a:t>
            </a:r>
            <a:r>
              <a:rPr lang="en-SG" sz="2800" dirty="0">
                <a:solidFill>
                  <a:srgbClr val="C00000"/>
                </a:solidFill>
              </a:rPr>
              <a:t>.</a:t>
            </a:r>
          </a:p>
        </p:txBody>
      </p:sp>
      <p:sp>
        <p:nvSpPr>
          <p:cNvPr id="8" name="TextBox 7">
            <a:extLst>
              <a:ext uri="{FF2B5EF4-FFF2-40B4-BE49-F238E27FC236}">
                <a16:creationId xmlns:a16="http://schemas.microsoft.com/office/drawing/2014/main" id="{0E814333-7305-4818-ACBD-F1871C2024CD}"/>
              </a:ext>
            </a:extLst>
          </p:cNvPr>
          <p:cNvSpPr txBox="1"/>
          <p:nvPr/>
        </p:nvSpPr>
        <p:spPr>
          <a:xfrm>
            <a:off x="1098286" y="260234"/>
            <a:ext cx="10896380" cy="584775"/>
          </a:xfrm>
          <a:prstGeom prst="rect">
            <a:avLst/>
          </a:prstGeom>
          <a:noFill/>
        </p:spPr>
        <p:txBody>
          <a:bodyPr wrap="square" rtlCol="0">
            <a:spAutoFit/>
          </a:bodyPr>
          <a:lstStyle/>
          <a:p>
            <a:pPr marL="623888" indent="-623888"/>
            <a:r>
              <a:rPr lang="en-SG" sz="3200" dirty="0"/>
              <a:t>(a)	c = a + b</a:t>
            </a:r>
            <a:endParaRPr lang="en-SG" sz="2400" dirty="0"/>
          </a:p>
        </p:txBody>
      </p:sp>
      <p:sp>
        <p:nvSpPr>
          <p:cNvPr id="2" name="TextBox 1">
            <a:extLst>
              <a:ext uri="{FF2B5EF4-FFF2-40B4-BE49-F238E27FC236}">
                <a16:creationId xmlns:a16="http://schemas.microsoft.com/office/drawing/2014/main" id="{504529CC-63B2-057D-86BD-9BEA3317515C}"/>
              </a:ext>
            </a:extLst>
          </p:cNvPr>
          <p:cNvSpPr txBox="1"/>
          <p:nvPr/>
        </p:nvSpPr>
        <p:spPr>
          <a:xfrm>
            <a:off x="0" y="-20545"/>
            <a:ext cx="6711696" cy="369332"/>
          </a:xfrm>
          <a:prstGeom prst="rect">
            <a:avLst/>
          </a:prstGeom>
          <a:solidFill>
            <a:schemeClr val="accent1">
              <a:lumMod val="20000"/>
              <a:lumOff val="80000"/>
            </a:schemeClr>
          </a:solidFill>
        </p:spPr>
        <p:txBody>
          <a:bodyPr wrap="square" rtlCol="0">
            <a:spAutoFit/>
          </a:bodyPr>
          <a:lstStyle/>
          <a:p>
            <a:r>
              <a:rPr lang="en-US" dirty="0"/>
              <a:t>Variable mapping: </a:t>
            </a:r>
            <a:r>
              <a:rPr lang="en-US" i="1" dirty="0"/>
              <a:t>a</a:t>
            </a:r>
            <a:r>
              <a:rPr lang="en-US" dirty="0"/>
              <a:t> </a:t>
            </a:r>
            <a:r>
              <a:rPr lang="en-US" dirty="0">
                <a:sym typeface="Wingdings" panose="05000000000000000000" pitchFamily="2" charset="2"/>
              </a:rPr>
              <a:t> $s0; </a:t>
            </a:r>
            <a:r>
              <a:rPr lang="en-US" i="1" dirty="0">
                <a:sym typeface="Wingdings" panose="05000000000000000000" pitchFamily="2" charset="2"/>
              </a:rPr>
              <a:t>b</a:t>
            </a:r>
            <a:r>
              <a:rPr lang="en-US" dirty="0">
                <a:sym typeface="Wingdings" panose="05000000000000000000" pitchFamily="2" charset="2"/>
              </a:rPr>
              <a:t>  $s1; </a:t>
            </a:r>
            <a:r>
              <a:rPr lang="en-US" i="1" dirty="0">
                <a:sym typeface="Wingdings" panose="05000000000000000000" pitchFamily="2" charset="2"/>
              </a:rPr>
              <a:t>c</a:t>
            </a:r>
            <a:r>
              <a:rPr lang="en-US" dirty="0">
                <a:sym typeface="Wingdings" panose="05000000000000000000" pitchFamily="2" charset="2"/>
              </a:rPr>
              <a:t>  $s2; d  $s3</a:t>
            </a:r>
            <a:endParaRPr lang="en-US" dirty="0"/>
          </a:p>
        </p:txBody>
      </p:sp>
      <p:sp>
        <p:nvSpPr>
          <p:cNvPr id="4" name="TextBox 3">
            <a:extLst>
              <a:ext uri="{FF2B5EF4-FFF2-40B4-BE49-F238E27FC236}">
                <a16:creationId xmlns:a16="http://schemas.microsoft.com/office/drawing/2014/main" id="{64508B92-CCD7-151E-2057-424147B2A65F}"/>
              </a:ext>
            </a:extLst>
          </p:cNvPr>
          <p:cNvSpPr txBox="1"/>
          <p:nvPr/>
        </p:nvSpPr>
        <p:spPr>
          <a:xfrm>
            <a:off x="4728454" y="3136612"/>
            <a:ext cx="6117336" cy="584775"/>
          </a:xfrm>
          <a:prstGeom prst="rect">
            <a:avLst/>
          </a:prstGeom>
          <a:noFill/>
        </p:spPr>
        <p:txBody>
          <a:bodyPr wrap="square">
            <a:spAutoFit/>
          </a:bodyPr>
          <a:lstStyle/>
          <a:p>
            <a:r>
              <a:rPr lang="en-US" sz="3200" dirty="0">
                <a:solidFill>
                  <a:srgbClr val="0000FF"/>
                </a:solidFill>
              </a:rPr>
              <a:t>add $s2, $s0, $s1</a:t>
            </a:r>
          </a:p>
        </p:txBody>
      </p:sp>
      <p:cxnSp>
        <p:nvCxnSpPr>
          <p:cNvPr id="6" name="Straight Arrow Connector 5">
            <a:extLst>
              <a:ext uri="{FF2B5EF4-FFF2-40B4-BE49-F238E27FC236}">
                <a16:creationId xmlns:a16="http://schemas.microsoft.com/office/drawing/2014/main" id="{7837BF64-AD04-BDBC-FBAA-0CCAFF3A4753}"/>
              </a:ext>
            </a:extLst>
          </p:cNvPr>
          <p:cNvCxnSpPr/>
          <p:nvPr/>
        </p:nvCxnSpPr>
        <p:spPr>
          <a:xfrm>
            <a:off x="1911096" y="783455"/>
            <a:ext cx="3767328" cy="235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83C6A6-784F-FDE6-8FA3-970E583ADBFD}"/>
              </a:ext>
            </a:extLst>
          </p:cNvPr>
          <p:cNvCxnSpPr/>
          <p:nvPr/>
        </p:nvCxnSpPr>
        <p:spPr>
          <a:xfrm>
            <a:off x="2505456" y="783455"/>
            <a:ext cx="4114800" cy="235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8E17D32-CA4C-F8A9-2520-F7FAFAA4B069}"/>
              </a:ext>
            </a:extLst>
          </p:cNvPr>
          <p:cNvCxnSpPr/>
          <p:nvPr/>
        </p:nvCxnSpPr>
        <p:spPr>
          <a:xfrm>
            <a:off x="3136392" y="676656"/>
            <a:ext cx="4123944" cy="2459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86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17</a:t>
            </a:fld>
            <a:endParaRPr lang="en-SG" sz="1600" b="1" dirty="0">
              <a:solidFill>
                <a:schemeClr val="tx1"/>
              </a:solidFill>
            </a:endParaRPr>
          </a:p>
        </p:txBody>
      </p:sp>
      <p:sp>
        <p:nvSpPr>
          <p:cNvPr id="7" name="TextBox 6">
            <a:extLst>
              <a:ext uri="{FF2B5EF4-FFF2-40B4-BE49-F238E27FC236}">
                <a16:creationId xmlns:a16="http://schemas.microsoft.com/office/drawing/2014/main" id="{59B8F6E8-CDB0-44C2-85CF-7F25BEECC6EA}"/>
              </a:ext>
            </a:extLst>
          </p:cNvPr>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Q3</a:t>
            </a:r>
            <a:r>
              <a:rPr lang="en-SG" sz="2800" dirty="0">
                <a:solidFill>
                  <a:srgbClr val="C00000"/>
                </a:solidFill>
              </a:rPr>
              <a:t>.</a:t>
            </a:r>
          </a:p>
        </p:txBody>
      </p:sp>
      <p:sp>
        <p:nvSpPr>
          <p:cNvPr id="8" name="TextBox 7">
            <a:extLst>
              <a:ext uri="{FF2B5EF4-FFF2-40B4-BE49-F238E27FC236}">
                <a16:creationId xmlns:a16="http://schemas.microsoft.com/office/drawing/2014/main" id="{0E814333-7305-4818-ACBD-F1871C2024CD}"/>
              </a:ext>
            </a:extLst>
          </p:cNvPr>
          <p:cNvSpPr txBox="1"/>
          <p:nvPr/>
        </p:nvSpPr>
        <p:spPr>
          <a:xfrm>
            <a:off x="1098286" y="260234"/>
            <a:ext cx="10896380" cy="584775"/>
          </a:xfrm>
          <a:prstGeom prst="rect">
            <a:avLst/>
          </a:prstGeom>
          <a:noFill/>
        </p:spPr>
        <p:txBody>
          <a:bodyPr wrap="square" rtlCol="0">
            <a:spAutoFit/>
          </a:bodyPr>
          <a:lstStyle/>
          <a:p>
            <a:pPr marL="623888" indent="-623888"/>
            <a:r>
              <a:rPr lang="en-SG" sz="3200" dirty="0"/>
              <a:t>(b)	d = a + b - c</a:t>
            </a:r>
            <a:endParaRPr lang="en-SG" sz="2400" dirty="0"/>
          </a:p>
        </p:txBody>
      </p:sp>
      <p:sp>
        <p:nvSpPr>
          <p:cNvPr id="2" name="TextBox 1">
            <a:extLst>
              <a:ext uri="{FF2B5EF4-FFF2-40B4-BE49-F238E27FC236}">
                <a16:creationId xmlns:a16="http://schemas.microsoft.com/office/drawing/2014/main" id="{B5939711-F571-C201-20D3-FFE3C3E5DE62}"/>
              </a:ext>
            </a:extLst>
          </p:cNvPr>
          <p:cNvSpPr txBox="1"/>
          <p:nvPr/>
        </p:nvSpPr>
        <p:spPr>
          <a:xfrm>
            <a:off x="0" y="-20545"/>
            <a:ext cx="6711696" cy="369332"/>
          </a:xfrm>
          <a:prstGeom prst="rect">
            <a:avLst/>
          </a:prstGeom>
          <a:solidFill>
            <a:schemeClr val="accent1">
              <a:lumMod val="20000"/>
              <a:lumOff val="80000"/>
            </a:schemeClr>
          </a:solidFill>
        </p:spPr>
        <p:txBody>
          <a:bodyPr wrap="square" rtlCol="0">
            <a:spAutoFit/>
          </a:bodyPr>
          <a:lstStyle/>
          <a:p>
            <a:r>
              <a:rPr lang="en-US" dirty="0"/>
              <a:t>Variable mapping: </a:t>
            </a:r>
            <a:r>
              <a:rPr lang="en-US" i="1" dirty="0"/>
              <a:t>a</a:t>
            </a:r>
            <a:r>
              <a:rPr lang="en-US" dirty="0"/>
              <a:t> </a:t>
            </a:r>
            <a:r>
              <a:rPr lang="en-US" dirty="0">
                <a:sym typeface="Wingdings" panose="05000000000000000000" pitchFamily="2" charset="2"/>
              </a:rPr>
              <a:t> $s0; </a:t>
            </a:r>
            <a:r>
              <a:rPr lang="en-US" i="1" dirty="0">
                <a:sym typeface="Wingdings" panose="05000000000000000000" pitchFamily="2" charset="2"/>
              </a:rPr>
              <a:t>b</a:t>
            </a:r>
            <a:r>
              <a:rPr lang="en-US" dirty="0">
                <a:sym typeface="Wingdings" panose="05000000000000000000" pitchFamily="2" charset="2"/>
              </a:rPr>
              <a:t>  $s1; </a:t>
            </a:r>
            <a:r>
              <a:rPr lang="en-US" i="1" dirty="0">
                <a:sym typeface="Wingdings" panose="05000000000000000000" pitchFamily="2" charset="2"/>
              </a:rPr>
              <a:t>c</a:t>
            </a:r>
            <a:r>
              <a:rPr lang="en-US" dirty="0">
                <a:sym typeface="Wingdings" panose="05000000000000000000" pitchFamily="2" charset="2"/>
              </a:rPr>
              <a:t>  $s2; d  $s3</a:t>
            </a:r>
            <a:endParaRPr lang="en-US" dirty="0"/>
          </a:p>
        </p:txBody>
      </p:sp>
      <p:sp>
        <p:nvSpPr>
          <p:cNvPr id="3" name="TextBox 2">
            <a:extLst>
              <a:ext uri="{FF2B5EF4-FFF2-40B4-BE49-F238E27FC236}">
                <a16:creationId xmlns:a16="http://schemas.microsoft.com/office/drawing/2014/main" id="{A3320726-71EB-F167-0FB2-79C6A6BDB0BE}"/>
              </a:ext>
            </a:extLst>
          </p:cNvPr>
          <p:cNvSpPr txBox="1"/>
          <p:nvPr/>
        </p:nvSpPr>
        <p:spPr>
          <a:xfrm>
            <a:off x="1098286" y="1715315"/>
            <a:ext cx="1596912" cy="1077218"/>
          </a:xfrm>
          <a:prstGeom prst="rect">
            <a:avLst/>
          </a:prstGeom>
          <a:noFill/>
        </p:spPr>
        <p:txBody>
          <a:bodyPr wrap="none" rtlCol="0">
            <a:spAutoFit/>
          </a:bodyPr>
          <a:lstStyle/>
          <a:p>
            <a:r>
              <a:rPr lang="en-US" sz="3200" dirty="0">
                <a:solidFill>
                  <a:srgbClr val="006600"/>
                </a:solidFill>
              </a:rPr>
              <a:t>d = a + b</a:t>
            </a:r>
          </a:p>
          <a:p>
            <a:r>
              <a:rPr lang="en-US" sz="3200" dirty="0">
                <a:solidFill>
                  <a:srgbClr val="006600"/>
                </a:solidFill>
              </a:rPr>
              <a:t>d = d - c</a:t>
            </a:r>
          </a:p>
        </p:txBody>
      </p:sp>
      <p:sp>
        <p:nvSpPr>
          <p:cNvPr id="5" name="TextBox 4">
            <a:extLst>
              <a:ext uri="{FF2B5EF4-FFF2-40B4-BE49-F238E27FC236}">
                <a16:creationId xmlns:a16="http://schemas.microsoft.com/office/drawing/2014/main" id="{FD198D56-65F8-2500-0778-49760F8A6798}"/>
              </a:ext>
            </a:extLst>
          </p:cNvPr>
          <p:cNvSpPr txBox="1"/>
          <p:nvPr/>
        </p:nvSpPr>
        <p:spPr>
          <a:xfrm>
            <a:off x="4405349" y="1715315"/>
            <a:ext cx="6117336" cy="1077218"/>
          </a:xfrm>
          <a:prstGeom prst="rect">
            <a:avLst/>
          </a:prstGeom>
          <a:noFill/>
        </p:spPr>
        <p:txBody>
          <a:bodyPr wrap="square">
            <a:spAutoFit/>
          </a:bodyPr>
          <a:lstStyle>
            <a:defPPr>
              <a:defRPr lang="en-US"/>
            </a:defPPr>
            <a:lvl1pPr>
              <a:defRPr sz="3200">
                <a:solidFill>
                  <a:srgbClr val="0000FF"/>
                </a:solidFill>
              </a:defRPr>
            </a:lvl1pPr>
          </a:lstStyle>
          <a:p>
            <a:r>
              <a:rPr lang="en-US" dirty="0"/>
              <a:t>add $s3, $s0, $s1 </a:t>
            </a:r>
          </a:p>
          <a:p>
            <a:r>
              <a:rPr lang="en-US" dirty="0"/>
              <a:t>sub $s3, $s3, $s2</a:t>
            </a:r>
          </a:p>
        </p:txBody>
      </p:sp>
      <p:sp>
        <p:nvSpPr>
          <p:cNvPr id="6" name="TextBox 5">
            <a:extLst>
              <a:ext uri="{FF2B5EF4-FFF2-40B4-BE49-F238E27FC236}">
                <a16:creationId xmlns:a16="http://schemas.microsoft.com/office/drawing/2014/main" id="{4250AA2E-8A41-C1F3-5197-3BF77DF9B580}"/>
              </a:ext>
            </a:extLst>
          </p:cNvPr>
          <p:cNvSpPr txBox="1"/>
          <p:nvPr/>
        </p:nvSpPr>
        <p:spPr>
          <a:xfrm>
            <a:off x="6967728" y="5508669"/>
            <a:ext cx="992579" cy="646331"/>
          </a:xfrm>
          <a:prstGeom prst="rect">
            <a:avLst/>
          </a:prstGeom>
          <a:noFill/>
        </p:spPr>
        <p:txBody>
          <a:bodyPr wrap="none" rtlCol="0">
            <a:spAutoFit/>
          </a:bodyPr>
          <a:lstStyle/>
          <a:p>
            <a:r>
              <a:rPr lang="en-US" dirty="0">
                <a:solidFill>
                  <a:srgbClr val="006600"/>
                </a:solidFill>
              </a:rPr>
              <a:t>d = a – c</a:t>
            </a:r>
          </a:p>
          <a:p>
            <a:r>
              <a:rPr lang="en-US" dirty="0">
                <a:solidFill>
                  <a:srgbClr val="006600"/>
                </a:solidFill>
              </a:rPr>
              <a:t>d = d + b</a:t>
            </a:r>
          </a:p>
        </p:txBody>
      </p:sp>
      <p:sp>
        <p:nvSpPr>
          <p:cNvPr id="9" name="TextBox 8">
            <a:extLst>
              <a:ext uri="{FF2B5EF4-FFF2-40B4-BE49-F238E27FC236}">
                <a16:creationId xmlns:a16="http://schemas.microsoft.com/office/drawing/2014/main" id="{DDF265FC-B792-6FB1-ABDF-8514E9C7E855}"/>
              </a:ext>
            </a:extLst>
          </p:cNvPr>
          <p:cNvSpPr txBox="1"/>
          <p:nvPr/>
        </p:nvSpPr>
        <p:spPr>
          <a:xfrm>
            <a:off x="9162287" y="5540821"/>
            <a:ext cx="992579" cy="646331"/>
          </a:xfrm>
          <a:prstGeom prst="rect">
            <a:avLst/>
          </a:prstGeom>
          <a:noFill/>
        </p:spPr>
        <p:txBody>
          <a:bodyPr wrap="none" rtlCol="0">
            <a:spAutoFit/>
          </a:bodyPr>
          <a:lstStyle/>
          <a:p>
            <a:r>
              <a:rPr lang="en-US" dirty="0">
                <a:solidFill>
                  <a:srgbClr val="006600"/>
                </a:solidFill>
              </a:rPr>
              <a:t>d = b – c</a:t>
            </a:r>
          </a:p>
          <a:p>
            <a:r>
              <a:rPr lang="en-US" dirty="0">
                <a:solidFill>
                  <a:srgbClr val="006600"/>
                </a:solidFill>
              </a:rPr>
              <a:t>d = d + a</a:t>
            </a:r>
          </a:p>
        </p:txBody>
      </p:sp>
      <p:sp>
        <p:nvSpPr>
          <p:cNvPr id="10" name="TextBox 9">
            <a:extLst>
              <a:ext uri="{FF2B5EF4-FFF2-40B4-BE49-F238E27FC236}">
                <a16:creationId xmlns:a16="http://schemas.microsoft.com/office/drawing/2014/main" id="{DE9995F7-BC46-43E4-C278-E332D5AF2F36}"/>
              </a:ext>
            </a:extLst>
          </p:cNvPr>
          <p:cNvSpPr txBox="1"/>
          <p:nvPr/>
        </p:nvSpPr>
        <p:spPr>
          <a:xfrm>
            <a:off x="6419088" y="4970474"/>
            <a:ext cx="1370440" cy="369332"/>
          </a:xfrm>
          <a:prstGeom prst="rect">
            <a:avLst/>
          </a:prstGeom>
          <a:noFill/>
        </p:spPr>
        <p:txBody>
          <a:bodyPr wrap="none" rtlCol="0">
            <a:spAutoFit/>
          </a:bodyPr>
          <a:lstStyle/>
          <a:p>
            <a:r>
              <a:rPr lang="en-US" dirty="0">
                <a:solidFill>
                  <a:srgbClr val="006600"/>
                </a:solidFill>
              </a:rPr>
              <a:t>Alternatives:</a:t>
            </a:r>
          </a:p>
        </p:txBody>
      </p:sp>
    </p:spTree>
    <p:extLst>
      <p:ext uri="{BB962C8B-B14F-4D97-AF65-F5344CB8AC3E}">
        <p14:creationId xmlns:p14="http://schemas.microsoft.com/office/powerpoint/2010/main" val="299537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18</a:t>
            </a:fld>
            <a:endParaRPr lang="en-SG" sz="1600" b="1" dirty="0">
              <a:solidFill>
                <a:schemeClr val="tx1"/>
              </a:solidFill>
            </a:endParaRPr>
          </a:p>
        </p:txBody>
      </p:sp>
      <p:sp>
        <p:nvSpPr>
          <p:cNvPr id="7" name="TextBox 6">
            <a:extLst>
              <a:ext uri="{FF2B5EF4-FFF2-40B4-BE49-F238E27FC236}">
                <a16:creationId xmlns:a16="http://schemas.microsoft.com/office/drawing/2014/main" id="{59B8F6E8-CDB0-44C2-85CF-7F25BEECC6EA}"/>
              </a:ext>
            </a:extLst>
          </p:cNvPr>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Q3</a:t>
            </a:r>
            <a:r>
              <a:rPr lang="en-SG" sz="2800" dirty="0">
                <a:solidFill>
                  <a:srgbClr val="C00000"/>
                </a:solidFill>
              </a:rPr>
              <a:t>.</a:t>
            </a:r>
          </a:p>
        </p:txBody>
      </p:sp>
      <p:sp>
        <p:nvSpPr>
          <p:cNvPr id="8" name="TextBox 7">
            <a:extLst>
              <a:ext uri="{FF2B5EF4-FFF2-40B4-BE49-F238E27FC236}">
                <a16:creationId xmlns:a16="http://schemas.microsoft.com/office/drawing/2014/main" id="{0E814333-7305-4818-ACBD-F1871C2024CD}"/>
              </a:ext>
            </a:extLst>
          </p:cNvPr>
          <p:cNvSpPr txBox="1"/>
          <p:nvPr/>
        </p:nvSpPr>
        <p:spPr>
          <a:xfrm>
            <a:off x="1098286" y="260234"/>
            <a:ext cx="10896380" cy="584775"/>
          </a:xfrm>
          <a:prstGeom prst="rect">
            <a:avLst/>
          </a:prstGeom>
          <a:noFill/>
        </p:spPr>
        <p:txBody>
          <a:bodyPr wrap="square" rtlCol="0">
            <a:spAutoFit/>
          </a:bodyPr>
          <a:lstStyle/>
          <a:p>
            <a:pPr marL="623888" indent="-623888"/>
            <a:r>
              <a:rPr lang="en-SG" sz="3200" dirty="0"/>
              <a:t>(c)	c = 2b + (a – 2)</a:t>
            </a:r>
            <a:endParaRPr lang="en-SG" sz="2400" dirty="0"/>
          </a:p>
        </p:txBody>
      </p:sp>
      <p:sp>
        <p:nvSpPr>
          <p:cNvPr id="2" name="TextBox 1">
            <a:extLst>
              <a:ext uri="{FF2B5EF4-FFF2-40B4-BE49-F238E27FC236}">
                <a16:creationId xmlns:a16="http://schemas.microsoft.com/office/drawing/2014/main" id="{AF704425-D7F7-8E7C-7CC2-8C8CD6F4C4AA}"/>
              </a:ext>
            </a:extLst>
          </p:cNvPr>
          <p:cNvSpPr txBox="1"/>
          <p:nvPr/>
        </p:nvSpPr>
        <p:spPr>
          <a:xfrm>
            <a:off x="1098286" y="1399032"/>
            <a:ext cx="1649811" cy="1569660"/>
          </a:xfrm>
          <a:prstGeom prst="rect">
            <a:avLst/>
          </a:prstGeom>
          <a:noFill/>
        </p:spPr>
        <p:txBody>
          <a:bodyPr wrap="none" rtlCol="0">
            <a:spAutoFit/>
          </a:bodyPr>
          <a:lstStyle/>
          <a:p>
            <a:r>
              <a:rPr lang="en-US" sz="3200" dirty="0">
                <a:solidFill>
                  <a:srgbClr val="006600"/>
                </a:solidFill>
              </a:rPr>
              <a:t>c = b * 2</a:t>
            </a:r>
          </a:p>
          <a:p>
            <a:r>
              <a:rPr lang="en-US" sz="3200" dirty="0">
                <a:solidFill>
                  <a:srgbClr val="006600"/>
                </a:solidFill>
              </a:rPr>
              <a:t>t</a:t>
            </a:r>
            <a:r>
              <a:rPr lang="en-US" sz="3200" baseline="-25000" dirty="0">
                <a:solidFill>
                  <a:srgbClr val="006600"/>
                </a:solidFill>
              </a:rPr>
              <a:t>0</a:t>
            </a:r>
            <a:r>
              <a:rPr lang="en-US" sz="3200" dirty="0">
                <a:solidFill>
                  <a:srgbClr val="006600"/>
                </a:solidFill>
              </a:rPr>
              <a:t> = a – 2</a:t>
            </a:r>
          </a:p>
          <a:p>
            <a:r>
              <a:rPr lang="en-US" sz="3200" dirty="0">
                <a:solidFill>
                  <a:srgbClr val="006600"/>
                </a:solidFill>
              </a:rPr>
              <a:t>c = c + t</a:t>
            </a:r>
            <a:r>
              <a:rPr lang="en-US" sz="3200" baseline="-25000" dirty="0">
                <a:solidFill>
                  <a:srgbClr val="006600"/>
                </a:solidFill>
              </a:rPr>
              <a:t>0</a:t>
            </a:r>
          </a:p>
        </p:txBody>
      </p:sp>
      <p:sp>
        <p:nvSpPr>
          <p:cNvPr id="4" name="TextBox 3">
            <a:extLst>
              <a:ext uri="{FF2B5EF4-FFF2-40B4-BE49-F238E27FC236}">
                <a16:creationId xmlns:a16="http://schemas.microsoft.com/office/drawing/2014/main" id="{DE4AC24B-94B7-EA0F-811E-F853DF80D696}"/>
              </a:ext>
            </a:extLst>
          </p:cNvPr>
          <p:cNvSpPr txBox="1"/>
          <p:nvPr/>
        </p:nvSpPr>
        <p:spPr>
          <a:xfrm>
            <a:off x="4865614" y="1399032"/>
            <a:ext cx="6094476" cy="1569660"/>
          </a:xfrm>
          <a:prstGeom prst="rect">
            <a:avLst/>
          </a:prstGeom>
          <a:noFill/>
        </p:spPr>
        <p:txBody>
          <a:bodyPr wrap="square">
            <a:spAutoFit/>
          </a:bodyPr>
          <a:lstStyle/>
          <a:p>
            <a:r>
              <a:rPr lang="en-US" sz="3200" dirty="0" err="1">
                <a:solidFill>
                  <a:srgbClr val="0000FF"/>
                </a:solidFill>
              </a:rPr>
              <a:t>sll</a:t>
            </a:r>
            <a:r>
              <a:rPr lang="en-US" sz="3200" dirty="0">
                <a:solidFill>
                  <a:srgbClr val="0000FF"/>
                </a:solidFill>
              </a:rPr>
              <a:t> $s2, $s1, 1 </a:t>
            </a:r>
          </a:p>
          <a:p>
            <a:r>
              <a:rPr lang="en-US" sz="3200" dirty="0" err="1">
                <a:solidFill>
                  <a:srgbClr val="0000FF"/>
                </a:solidFill>
              </a:rPr>
              <a:t>addi</a:t>
            </a:r>
            <a:r>
              <a:rPr lang="en-US" sz="3200" dirty="0">
                <a:solidFill>
                  <a:srgbClr val="0000FF"/>
                </a:solidFill>
              </a:rPr>
              <a:t> $t0, $s0, -2 </a:t>
            </a:r>
          </a:p>
          <a:p>
            <a:r>
              <a:rPr lang="en-US" sz="3200" dirty="0">
                <a:solidFill>
                  <a:srgbClr val="0000FF"/>
                </a:solidFill>
              </a:rPr>
              <a:t>add $s2, $s2, $t0</a:t>
            </a:r>
          </a:p>
        </p:txBody>
      </p:sp>
      <p:sp>
        <p:nvSpPr>
          <p:cNvPr id="5" name="TextBox 4">
            <a:extLst>
              <a:ext uri="{FF2B5EF4-FFF2-40B4-BE49-F238E27FC236}">
                <a16:creationId xmlns:a16="http://schemas.microsoft.com/office/drawing/2014/main" id="{F0EF36D0-79CC-C35D-E2EA-3F3F5BCB6346}"/>
              </a:ext>
            </a:extLst>
          </p:cNvPr>
          <p:cNvSpPr txBox="1"/>
          <p:nvPr/>
        </p:nvSpPr>
        <p:spPr>
          <a:xfrm>
            <a:off x="6419088" y="4970474"/>
            <a:ext cx="1370440" cy="369332"/>
          </a:xfrm>
          <a:prstGeom prst="rect">
            <a:avLst/>
          </a:prstGeom>
          <a:noFill/>
        </p:spPr>
        <p:txBody>
          <a:bodyPr wrap="none" rtlCol="0">
            <a:spAutoFit/>
          </a:bodyPr>
          <a:lstStyle/>
          <a:p>
            <a:r>
              <a:rPr lang="en-US" dirty="0">
                <a:solidFill>
                  <a:srgbClr val="006600"/>
                </a:solidFill>
              </a:rPr>
              <a:t>Alternatives:</a:t>
            </a:r>
          </a:p>
        </p:txBody>
      </p:sp>
      <p:sp>
        <p:nvSpPr>
          <p:cNvPr id="6" name="TextBox 5">
            <a:extLst>
              <a:ext uri="{FF2B5EF4-FFF2-40B4-BE49-F238E27FC236}">
                <a16:creationId xmlns:a16="http://schemas.microsoft.com/office/drawing/2014/main" id="{BD456FE9-6764-3AE4-614D-6BCCBBF8E47D}"/>
              </a:ext>
            </a:extLst>
          </p:cNvPr>
          <p:cNvSpPr txBox="1"/>
          <p:nvPr/>
        </p:nvSpPr>
        <p:spPr>
          <a:xfrm>
            <a:off x="6967728" y="5508669"/>
            <a:ext cx="968535" cy="369332"/>
          </a:xfrm>
          <a:prstGeom prst="rect">
            <a:avLst/>
          </a:prstGeom>
          <a:noFill/>
        </p:spPr>
        <p:txBody>
          <a:bodyPr wrap="none" rtlCol="0">
            <a:spAutoFit/>
          </a:bodyPr>
          <a:lstStyle/>
          <a:p>
            <a:r>
              <a:rPr lang="en-US" dirty="0">
                <a:solidFill>
                  <a:srgbClr val="006600"/>
                </a:solidFill>
              </a:rPr>
              <a:t>c = b + b</a:t>
            </a:r>
          </a:p>
        </p:txBody>
      </p:sp>
    </p:spTree>
    <p:extLst>
      <p:ext uri="{BB962C8B-B14F-4D97-AF65-F5344CB8AC3E}">
        <p14:creationId xmlns:p14="http://schemas.microsoft.com/office/powerpoint/2010/main" val="346764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19</a:t>
            </a:fld>
            <a:endParaRPr lang="en-SG" sz="1600" b="1" dirty="0">
              <a:solidFill>
                <a:schemeClr val="tx1"/>
              </a:solidFill>
            </a:endParaRPr>
          </a:p>
        </p:txBody>
      </p:sp>
      <p:sp>
        <p:nvSpPr>
          <p:cNvPr id="7" name="TextBox 6">
            <a:extLst>
              <a:ext uri="{FF2B5EF4-FFF2-40B4-BE49-F238E27FC236}">
                <a16:creationId xmlns:a16="http://schemas.microsoft.com/office/drawing/2014/main" id="{59B8F6E8-CDB0-44C2-85CF-7F25BEECC6EA}"/>
              </a:ext>
            </a:extLst>
          </p:cNvPr>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Q3</a:t>
            </a:r>
            <a:r>
              <a:rPr lang="en-SG" sz="2800" dirty="0">
                <a:solidFill>
                  <a:srgbClr val="C00000"/>
                </a:solidFill>
              </a:rPr>
              <a:t>.</a:t>
            </a:r>
          </a:p>
        </p:txBody>
      </p:sp>
      <p:sp>
        <p:nvSpPr>
          <p:cNvPr id="8" name="TextBox 7">
            <a:extLst>
              <a:ext uri="{FF2B5EF4-FFF2-40B4-BE49-F238E27FC236}">
                <a16:creationId xmlns:a16="http://schemas.microsoft.com/office/drawing/2014/main" id="{0E814333-7305-4818-ACBD-F1871C2024CD}"/>
              </a:ext>
            </a:extLst>
          </p:cNvPr>
          <p:cNvSpPr txBox="1"/>
          <p:nvPr/>
        </p:nvSpPr>
        <p:spPr>
          <a:xfrm>
            <a:off x="1098286" y="260234"/>
            <a:ext cx="10896380" cy="584775"/>
          </a:xfrm>
          <a:prstGeom prst="rect">
            <a:avLst/>
          </a:prstGeom>
          <a:noFill/>
        </p:spPr>
        <p:txBody>
          <a:bodyPr wrap="square" rtlCol="0">
            <a:spAutoFit/>
          </a:bodyPr>
          <a:lstStyle/>
          <a:p>
            <a:pPr marL="623888" indent="-623888"/>
            <a:r>
              <a:rPr lang="en-SG" sz="3200" dirty="0"/>
              <a:t>(d)	d = 6a + 3(b – 2c)</a:t>
            </a:r>
            <a:endParaRPr lang="en-SG" sz="2400" dirty="0"/>
          </a:p>
        </p:txBody>
      </p:sp>
      <p:sp>
        <p:nvSpPr>
          <p:cNvPr id="2" name="TextBox 1">
            <a:extLst>
              <a:ext uri="{FF2B5EF4-FFF2-40B4-BE49-F238E27FC236}">
                <a16:creationId xmlns:a16="http://schemas.microsoft.com/office/drawing/2014/main" id="{DC73075C-B9C9-B8BE-0B98-4DF0C96036BC}"/>
              </a:ext>
            </a:extLst>
          </p:cNvPr>
          <p:cNvSpPr txBox="1"/>
          <p:nvPr/>
        </p:nvSpPr>
        <p:spPr>
          <a:xfrm>
            <a:off x="841248" y="1252728"/>
            <a:ext cx="2263761" cy="4154984"/>
          </a:xfrm>
          <a:prstGeom prst="rect">
            <a:avLst/>
          </a:prstGeom>
          <a:noFill/>
        </p:spPr>
        <p:txBody>
          <a:bodyPr wrap="none" rtlCol="0">
            <a:spAutoFit/>
          </a:bodyPr>
          <a:lstStyle/>
          <a:p>
            <a:r>
              <a:rPr lang="en-US" sz="2400" dirty="0"/>
              <a:t>t</a:t>
            </a:r>
            <a:r>
              <a:rPr lang="en-US" sz="2400" baseline="-25000" dirty="0"/>
              <a:t>0</a:t>
            </a:r>
            <a:r>
              <a:rPr lang="en-US" sz="2400" dirty="0"/>
              <a:t> = 4a + 2a</a:t>
            </a:r>
          </a:p>
          <a:p>
            <a:pPr marL="285750" indent="-285750">
              <a:buFont typeface="Arial" panose="020B0604020202020204" pitchFamily="34" charset="0"/>
              <a:buChar char="•"/>
            </a:pPr>
            <a:r>
              <a:rPr lang="en-US" sz="2400" dirty="0"/>
              <a:t>2 </a:t>
            </a:r>
            <a:r>
              <a:rPr lang="en-US" sz="2400" dirty="0" err="1"/>
              <a:t>sll</a:t>
            </a:r>
            <a:r>
              <a:rPr lang="en-US" sz="2400" dirty="0"/>
              <a:t> and 1 add</a:t>
            </a:r>
          </a:p>
          <a:p>
            <a:r>
              <a:rPr lang="en-US" sz="2400" dirty="0"/>
              <a:t>t</a:t>
            </a:r>
            <a:r>
              <a:rPr lang="en-US" sz="2400" baseline="-25000" dirty="0"/>
              <a:t>1</a:t>
            </a:r>
            <a:r>
              <a:rPr lang="en-US" sz="2400" dirty="0"/>
              <a:t> = b – 2c</a:t>
            </a:r>
          </a:p>
          <a:p>
            <a:pPr marL="285750" indent="-285750">
              <a:buFont typeface="Arial" panose="020B0604020202020204" pitchFamily="34" charset="0"/>
              <a:buChar char="•"/>
            </a:pPr>
            <a:r>
              <a:rPr lang="en-US" sz="2400" dirty="0"/>
              <a:t>1 </a:t>
            </a:r>
            <a:r>
              <a:rPr lang="en-US" sz="2400" dirty="0" err="1"/>
              <a:t>sll</a:t>
            </a:r>
            <a:r>
              <a:rPr lang="en-US" sz="2400" dirty="0"/>
              <a:t> and 1 sub</a:t>
            </a:r>
          </a:p>
          <a:p>
            <a:r>
              <a:rPr lang="en-US" sz="2400" dirty="0"/>
              <a:t>t</a:t>
            </a:r>
            <a:r>
              <a:rPr lang="en-US" sz="2400" baseline="-25000" dirty="0"/>
              <a:t>2</a:t>
            </a:r>
            <a:r>
              <a:rPr lang="en-US" sz="2400" dirty="0"/>
              <a:t> = 2t</a:t>
            </a:r>
            <a:r>
              <a:rPr lang="en-US" sz="2400" baseline="-25000" dirty="0"/>
              <a:t>1</a:t>
            </a:r>
            <a:r>
              <a:rPr lang="en-US" sz="2400" dirty="0"/>
              <a:t> + t</a:t>
            </a:r>
            <a:r>
              <a:rPr lang="en-US" sz="2400" baseline="-25000" dirty="0"/>
              <a:t>1</a:t>
            </a:r>
          </a:p>
          <a:p>
            <a:pPr marL="285750" indent="-285750">
              <a:buFont typeface="Arial" panose="020B0604020202020204" pitchFamily="34" charset="0"/>
              <a:buChar char="•"/>
            </a:pPr>
            <a:r>
              <a:rPr lang="en-US" sz="2400" dirty="0"/>
              <a:t>1 </a:t>
            </a:r>
            <a:r>
              <a:rPr lang="en-US" sz="2400" dirty="0" err="1"/>
              <a:t>sll</a:t>
            </a:r>
            <a:r>
              <a:rPr lang="en-US" sz="2400" dirty="0"/>
              <a:t> and 1 add</a:t>
            </a:r>
          </a:p>
          <a:p>
            <a:r>
              <a:rPr lang="en-US" sz="2400" dirty="0"/>
              <a:t>d = t</a:t>
            </a:r>
            <a:r>
              <a:rPr lang="en-US" sz="2400" baseline="-25000" dirty="0"/>
              <a:t>0</a:t>
            </a:r>
            <a:r>
              <a:rPr lang="en-US" sz="2400" dirty="0"/>
              <a:t> + t</a:t>
            </a:r>
            <a:r>
              <a:rPr lang="en-US" sz="2400" baseline="-25000" dirty="0"/>
              <a:t>2</a:t>
            </a:r>
          </a:p>
          <a:p>
            <a:pPr marL="285750" indent="-285750">
              <a:buFont typeface="Arial" panose="020B0604020202020204" pitchFamily="34" charset="0"/>
              <a:buChar char="•"/>
            </a:pPr>
            <a:r>
              <a:rPr lang="en-US" sz="2400" dirty="0"/>
              <a:t>1 add</a:t>
            </a:r>
          </a:p>
          <a:p>
            <a:pPr marL="285750" indent="-285750">
              <a:buFont typeface="Arial" panose="020B0604020202020204" pitchFamily="34" charset="0"/>
              <a:buChar char="•"/>
            </a:pPr>
            <a:endParaRPr lang="en-US" sz="2400" dirty="0"/>
          </a:p>
          <a:p>
            <a:r>
              <a:rPr lang="en-US" sz="2400" dirty="0"/>
              <a:t>8 instructions</a:t>
            </a:r>
          </a:p>
          <a:p>
            <a:endParaRPr lang="en-US" sz="2400" dirty="0"/>
          </a:p>
        </p:txBody>
      </p:sp>
      <p:sp>
        <p:nvSpPr>
          <p:cNvPr id="4" name="TextBox 3">
            <a:extLst>
              <a:ext uri="{FF2B5EF4-FFF2-40B4-BE49-F238E27FC236}">
                <a16:creationId xmlns:a16="http://schemas.microsoft.com/office/drawing/2014/main" id="{F8F21D58-64EA-875D-AC49-C477DAFD9925}"/>
              </a:ext>
            </a:extLst>
          </p:cNvPr>
          <p:cNvSpPr txBox="1"/>
          <p:nvPr/>
        </p:nvSpPr>
        <p:spPr>
          <a:xfrm>
            <a:off x="4617720" y="1252728"/>
            <a:ext cx="2313454" cy="3785652"/>
          </a:xfrm>
          <a:prstGeom prst="rect">
            <a:avLst/>
          </a:prstGeom>
          <a:noFill/>
        </p:spPr>
        <p:txBody>
          <a:bodyPr wrap="none" rtlCol="0">
            <a:spAutoFit/>
          </a:bodyPr>
          <a:lstStyle/>
          <a:p>
            <a:r>
              <a:rPr lang="en-US" sz="2400" dirty="0"/>
              <a:t>d = 3(2a + b – 2c)</a:t>
            </a:r>
          </a:p>
          <a:p>
            <a:r>
              <a:rPr lang="en-US" sz="2400" dirty="0"/>
              <a:t>t</a:t>
            </a:r>
            <a:r>
              <a:rPr lang="en-US" sz="2400" baseline="-25000" dirty="0"/>
              <a:t>0</a:t>
            </a:r>
            <a:r>
              <a:rPr lang="en-US" sz="2400" dirty="0"/>
              <a:t> = 2a + b</a:t>
            </a:r>
          </a:p>
          <a:p>
            <a:pPr marL="285750" indent="-285750">
              <a:buFont typeface="Arial" panose="020B0604020202020204" pitchFamily="34" charset="0"/>
              <a:buChar char="•"/>
            </a:pPr>
            <a:r>
              <a:rPr lang="en-US" sz="2400" dirty="0"/>
              <a:t>1 </a:t>
            </a:r>
            <a:r>
              <a:rPr lang="en-US" sz="2400" dirty="0" err="1"/>
              <a:t>sll</a:t>
            </a:r>
            <a:r>
              <a:rPr lang="en-US" sz="2400" dirty="0"/>
              <a:t> and 1 add</a:t>
            </a:r>
          </a:p>
          <a:p>
            <a:r>
              <a:rPr lang="en-US" sz="2400" dirty="0"/>
              <a:t>t</a:t>
            </a:r>
            <a:r>
              <a:rPr lang="en-US" sz="2400" baseline="-25000" dirty="0"/>
              <a:t>0</a:t>
            </a:r>
            <a:r>
              <a:rPr lang="en-US" sz="2400" dirty="0"/>
              <a:t> = t</a:t>
            </a:r>
            <a:r>
              <a:rPr lang="en-US" sz="2400" baseline="-25000" dirty="0"/>
              <a:t>0</a:t>
            </a:r>
            <a:r>
              <a:rPr lang="en-US" sz="2400" dirty="0"/>
              <a:t> – 2c</a:t>
            </a:r>
          </a:p>
          <a:p>
            <a:pPr marL="285750" indent="-285750">
              <a:buFont typeface="Arial" panose="020B0604020202020204" pitchFamily="34" charset="0"/>
              <a:buChar char="•"/>
            </a:pPr>
            <a:r>
              <a:rPr lang="en-US" sz="2400" dirty="0"/>
              <a:t>1 </a:t>
            </a:r>
            <a:r>
              <a:rPr lang="en-US" sz="2400" dirty="0" err="1"/>
              <a:t>sll</a:t>
            </a:r>
            <a:r>
              <a:rPr lang="en-US" sz="2400" dirty="0"/>
              <a:t> and 1 sub</a:t>
            </a:r>
          </a:p>
          <a:p>
            <a:r>
              <a:rPr lang="en-US" sz="2400" dirty="0"/>
              <a:t>d = 2t</a:t>
            </a:r>
            <a:r>
              <a:rPr lang="en-US" sz="2400" baseline="-25000" dirty="0"/>
              <a:t>0</a:t>
            </a:r>
            <a:r>
              <a:rPr lang="en-US" sz="2400" dirty="0"/>
              <a:t> + t</a:t>
            </a:r>
            <a:r>
              <a:rPr lang="en-US" sz="2400" baseline="-25000" dirty="0"/>
              <a:t>0</a:t>
            </a:r>
          </a:p>
          <a:p>
            <a:pPr marL="285750" indent="-285750">
              <a:buFont typeface="Arial" panose="020B0604020202020204" pitchFamily="34" charset="0"/>
              <a:buChar char="•"/>
            </a:pPr>
            <a:r>
              <a:rPr lang="en-US" sz="2400" dirty="0"/>
              <a:t>1 </a:t>
            </a:r>
            <a:r>
              <a:rPr lang="en-US" sz="2400" dirty="0" err="1"/>
              <a:t>sll</a:t>
            </a:r>
            <a:r>
              <a:rPr lang="en-US" sz="2400" dirty="0"/>
              <a:t> and 1 add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dirty="0"/>
              <a:t>6 instructions</a:t>
            </a:r>
          </a:p>
        </p:txBody>
      </p:sp>
      <p:sp>
        <p:nvSpPr>
          <p:cNvPr id="5" name="TextBox 4">
            <a:extLst>
              <a:ext uri="{FF2B5EF4-FFF2-40B4-BE49-F238E27FC236}">
                <a16:creationId xmlns:a16="http://schemas.microsoft.com/office/drawing/2014/main" id="{DF8141DC-6220-22D8-C465-88640CCDAE78}"/>
              </a:ext>
            </a:extLst>
          </p:cNvPr>
          <p:cNvSpPr txBox="1"/>
          <p:nvPr/>
        </p:nvSpPr>
        <p:spPr>
          <a:xfrm>
            <a:off x="8390852" y="1252728"/>
            <a:ext cx="2284600" cy="3785652"/>
          </a:xfrm>
          <a:prstGeom prst="rect">
            <a:avLst/>
          </a:prstGeom>
          <a:noFill/>
        </p:spPr>
        <p:txBody>
          <a:bodyPr wrap="none" rtlCol="0">
            <a:spAutoFit/>
          </a:bodyPr>
          <a:lstStyle/>
          <a:p>
            <a:r>
              <a:rPr lang="en-US" sz="2400" dirty="0"/>
              <a:t>d = 3(2(a - c) + b)</a:t>
            </a:r>
          </a:p>
          <a:p>
            <a:r>
              <a:rPr lang="en-US" sz="2400" dirty="0"/>
              <a:t>t</a:t>
            </a:r>
            <a:r>
              <a:rPr lang="en-US" sz="2400" baseline="-25000" dirty="0"/>
              <a:t>0</a:t>
            </a:r>
            <a:r>
              <a:rPr lang="en-US" sz="2400" dirty="0"/>
              <a:t> = 2(a - c)</a:t>
            </a:r>
          </a:p>
          <a:p>
            <a:pPr marL="285750" indent="-285750">
              <a:buFont typeface="Arial" panose="020B0604020202020204" pitchFamily="34" charset="0"/>
              <a:buChar char="•"/>
            </a:pPr>
            <a:r>
              <a:rPr lang="en-US" sz="2400" dirty="0"/>
              <a:t>1 sub and 1 </a:t>
            </a:r>
            <a:r>
              <a:rPr lang="en-US" sz="2400" dirty="0" err="1"/>
              <a:t>sll</a:t>
            </a:r>
            <a:endParaRPr lang="en-US" sz="2400" dirty="0"/>
          </a:p>
          <a:p>
            <a:r>
              <a:rPr lang="en-US" sz="2400" dirty="0"/>
              <a:t>t</a:t>
            </a:r>
            <a:r>
              <a:rPr lang="en-US" sz="2400" baseline="-25000" dirty="0"/>
              <a:t>0</a:t>
            </a:r>
            <a:r>
              <a:rPr lang="en-US" sz="2400" dirty="0"/>
              <a:t> = t</a:t>
            </a:r>
            <a:r>
              <a:rPr lang="en-US" sz="2400" baseline="-25000" dirty="0"/>
              <a:t>0</a:t>
            </a:r>
            <a:r>
              <a:rPr lang="en-US" sz="2400" dirty="0"/>
              <a:t> + b</a:t>
            </a:r>
          </a:p>
          <a:p>
            <a:pPr marL="285750" indent="-285750">
              <a:buFont typeface="Arial" panose="020B0604020202020204" pitchFamily="34" charset="0"/>
              <a:buChar char="•"/>
            </a:pPr>
            <a:r>
              <a:rPr lang="en-US" sz="2400" dirty="0"/>
              <a:t>1 add</a:t>
            </a:r>
          </a:p>
          <a:p>
            <a:r>
              <a:rPr lang="en-US" sz="2400" dirty="0"/>
              <a:t>d = 2t</a:t>
            </a:r>
            <a:r>
              <a:rPr lang="en-US" sz="2400" baseline="-25000" dirty="0"/>
              <a:t>0</a:t>
            </a:r>
            <a:r>
              <a:rPr lang="en-US" sz="2400" dirty="0"/>
              <a:t> + t</a:t>
            </a:r>
            <a:r>
              <a:rPr lang="en-US" sz="2400" baseline="-25000" dirty="0"/>
              <a:t>0</a:t>
            </a:r>
          </a:p>
          <a:p>
            <a:pPr marL="285750" indent="-285750">
              <a:buFont typeface="Arial" panose="020B0604020202020204" pitchFamily="34" charset="0"/>
              <a:buChar char="•"/>
            </a:pPr>
            <a:r>
              <a:rPr lang="en-US" sz="2400" dirty="0"/>
              <a:t>1 </a:t>
            </a:r>
            <a:r>
              <a:rPr lang="en-US" sz="2400" dirty="0" err="1"/>
              <a:t>sll</a:t>
            </a:r>
            <a:r>
              <a:rPr lang="en-US" sz="2400" dirty="0"/>
              <a:t> and 1 add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dirty="0"/>
              <a:t>5 instructions</a:t>
            </a:r>
          </a:p>
        </p:txBody>
      </p:sp>
      <p:sp>
        <p:nvSpPr>
          <p:cNvPr id="6" name="文本框 5">
            <a:extLst>
              <a:ext uri="{FF2B5EF4-FFF2-40B4-BE49-F238E27FC236}">
                <a16:creationId xmlns:a16="http://schemas.microsoft.com/office/drawing/2014/main" id="{866D5F9E-0F06-F93F-DA03-A936B42647EC}"/>
              </a:ext>
            </a:extLst>
          </p:cNvPr>
          <p:cNvSpPr txBox="1"/>
          <p:nvPr/>
        </p:nvSpPr>
        <p:spPr>
          <a:xfrm>
            <a:off x="3498476" y="5262805"/>
            <a:ext cx="6096000" cy="1477328"/>
          </a:xfrm>
          <a:prstGeom prst="rect">
            <a:avLst/>
          </a:prstGeom>
          <a:noFill/>
        </p:spPr>
        <p:txBody>
          <a:bodyPr wrap="square">
            <a:spAutoFit/>
          </a:bodyPr>
          <a:lstStyle/>
          <a:p>
            <a:r>
              <a:rPr lang="fr-FR" altLang="zh-CN" sz="1800" b="0" dirty="0">
                <a:solidFill>
                  <a:srgbClr val="0000FF"/>
                </a:solidFill>
                <a:effectLst/>
                <a:latin typeface="CourierNewPS-BoldMT"/>
              </a:rPr>
              <a:t>sub $t0, $s0, $s2 </a:t>
            </a:r>
            <a:r>
              <a:rPr lang="fr-FR" altLang="zh-CN" sz="1800" b="0" dirty="0">
                <a:solidFill>
                  <a:srgbClr val="006600"/>
                </a:solidFill>
                <a:effectLst/>
                <a:latin typeface="CourierNewPS-BoldMT"/>
              </a:rPr>
              <a:t># t0 = a – c</a:t>
            </a:r>
            <a:r>
              <a:rPr lang="fr-FR" altLang="zh-CN" sz="1800" b="0" dirty="0">
                <a:solidFill>
                  <a:srgbClr val="0000FF"/>
                </a:solidFill>
                <a:effectLst/>
                <a:latin typeface="CourierNewPS-BoldMT"/>
              </a:rPr>
              <a:t> </a:t>
            </a:r>
          </a:p>
          <a:p>
            <a:r>
              <a:rPr lang="fr-FR" altLang="zh-CN" sz="1800" b="0" dirty="0">
                <a:solidFill>
                  <a:srgbClr val="0000FF"/>
                </a:solidFill>
                <a:effectLst/>
                <a:latin typeface="CourierNewPS-BoldMT"/>
              </a:rPr>
              <a:t>sll $t0, $t0, 1 </a:t>
            </a:r>
            <a:r>
              <a:rPr lang="fr-FR" altLang="zh-CN" sz="1800" b="0" dirty="0">
                <a:solidFill>
                  <a:srgbClr val="006600"/>
                </a:solidFill>
                <a:effectLst/>
                <a:latin typeface="CourierNewPS-BoldMT"/>
              </a:rPr>
              <a:t># t0 = 2(a – c)</a:t>
            </a:r>
            <a:r>
              <a:rPr lang="fr-FR" altLang="zh-CN" sz="1800" b="0" dirty="0">
                <a:solidFill>
                  <a:srgbClr val="0000FF"/>
                </a:solidFill>
                <a:effectLst/>
                <a:latin typeface="CourierNewPS-BoldMT"/>
              </a:rPr>
              <a:t> </a:t>
            </a:r>
          </a:p>
          <a:p>
            <a:r>
              <a:rPr lang="fr-FR" altLang="zh-CN" sz="1800" b="0" dirty="0">
                <a:solidFill>
                  <a:srgbClr val="0000FF"/>
                </a:solidFill>
                <a:effectLst/>
                <a:latin typeface="CourierNewPS-BoldMT"/>
              </a:rPr>
              <a:t>add $t0, $t0, $s1 </a:t>
            </a:r>
            <a:r>
              <a:rPr lang="fr-FR" altLang="zh-CN" sz="1800" b="0" dirty="0">
                <a:solidFill>
                  <a:srgbClr val="006600"/>
                </a:solidFill>
                <a:effectLst/>
                <a:latin typeface="CourierNewPS-BoldMT"/>
              </a:rPr>
              <a:t># t0 = 2(a – c) + b</a:t>
            </a:r>
            <a:r>
              <a:rPr lang="fr-FR" altLang="zh-CN" sz="1800" b="0" dirty="0">
                <a:solidFill>
                  <a:srgbClr val="0000FF"/>
                </a:solidFill>
                <a:effectLst/>
                <a:latin typeface="CourierNewPS-BoldMT"/>
              </a:rPr>
              <a:t> </a:t>
            </a:r>
          </a:p>
          <a:p>
            <a:r>
              <a:rPr lang="fr-FR" altLang="zh-CN" sz="1800" b="0" dirty="0">
                <a:solidFill>
                  <a:srgbClr val="0000FF"/>
                </a:solidFill>
                <a:effectLst/>
                <a:latin typeface="CourierNewPS-BoldMT"/>
              </a:rPr>
              <a:t>sll $t1, $t0, 1 </a:t>
            </a:r>
            <a:r>
              <a:rPr lang="fr-FR" altLang="zh-CN" sz="1800" b="0" dirty="0">
                <a:solidFill>
                  <a:srgbClr val="006600"/>
                </a:solidFill>
                <a:effectLst/>
                <a:latin typeface="CourierNewPS-BoldMT"/>
              </a:rPr>
              <a:t># t1 = 2(2(a – c) + b)</a:t>
            </a:r>
            <a:r>
              <a:rPr lang="fr-FR" altLang="zh-CN" sz="1800" b="0" dirty="0">
                <a:solidFill>
                  <a:srgbClr val="0000FF"/>
                </a:solidFill>
                <a:effectLst/>
                <a:latin typeface="CourierNewPS-BoldMT"/>
              </a:rPr>
              <a:t> </a:t>
            </a:r>
          </a:p>
          <a:p>
            <a:r>
              <a:rPr lang="en-US" altLang="zh-CN" dirty="0">
                <a:solidFill>
                  <a:srgbClr val="0000FF"/>
                </a:solidFill>
                <a:latin typeface="CourierNewPS-BoldMT"/>
              </a:rPr>
              <a:t>add</a:t>
            </a:r>
            <a:r>
              <a:rPr lang="fr-FR" altLang="zh-CN" sz="1800" b="0" dirty="0">
                <a:solidFill>
                  <a:srgbClr val="0000FF"/>
                </a:solidFill>
                <a:effectLst/>
                <a:latin typeface="CourierNewPS-BoldMT"/>
              </a:rPr>
              <a:t> $s3, $t1, $t0 </a:t>
            </a:r>
            <a:r>
              <a:rPr lang="fr-FR" altLang="zh-CN" sz="1800" b="0" dirty="0">
                <a:solidFill>
                  <a:srgbClr val="006600"/>
                </a:solidFill>
                <a:effectLst/>
                <a:latin typeface="CourierNewPS-BoldMT"/>
              </a:rPr>
              <a:t># d = 3(2(a – c) + b)</a:t>
            </a:r>
            <a:endParaRPr lang="zh-CN" altLang="en-US" dirty="0"/>
          </a:p>
        </p:txBody>
      </p:sp>
    </p:spTree>
    <p:extLst>
      <p:ext uri="{BB962C8B-B14F-4D97-AF65-F5344CB8AC3E}">
        <p14:creationId xmlns:p14="http://schemas.microsoft.com/office/powerpoint/2010/main" val="194796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500"/>
                                        <p:tgtEl>
                                          <p:spTgt spid="4">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Effect transition="in" filter="fade">
                                      <p:cBhvr>
                                        <p:cTn id="67" dur="500"/>
                                        <p:tgtEl>
                                          <p:spTgt spid="4">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4" end="4"/>
                                            </p:txEl>
                                          </p:spTgt>
                                        </p:tgtEl>
                                        <p:attrNameLst>
                                          <p:attrName>style.visibility</p:attrName>
                                        </p:attrNameLst>
                                      </p:cBhvr>
                                      <p:to>
                                        <p:strVal val="visible"/>
                                      </p:to>
                                    </p:set>
                                    <p:animEffect transition="in" filter="fade">
                                      <p:cBhvr>
                                        <p:cTn id="72" dur="500"/>
                                        <p:tgtEl>
                                          <p:spTgt spid="4">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5" end="5"/>
                                            </p:txEl>
                                          </p:spTgt>
                                        </p:tgtEl>
                                        <p:attrNameLst>
                                          <p:attrName>style.visibility</p:attrName>
                                        </p:attrNameLst>
                                      </p:cBhvr>
                                      <p:to>
                                        <p:strVal val="visible"/>
                                      </p:to>
                                    </p:set>
                                    <p:animEffect transition="in" filter="fade">
                                      <p:cBhvr>
                                        <p:cTn id="77" dur="500"/>
                                        <p:tgtEl>
                                          <p:spTgt spid="4">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6" end="6"/>
                                            </p:txEl>
                                          </p:spTgt>
                                        </p:tgtEl>
                                        <p:attrNameLst>
                                          <p:attrName>style.visibility</p:attrName>
                                        </p:attrNameLst>
                                      </p:cBhvr>
                                      <p:to>
                                        <p:strVal val="visible"/>
                                      </p:to>
                                    </p:set>
                                    <p:animEffect transition="in" filter="fade">
                                      <p:cBhvr>
                                        <p:cTn id="82" dur="500"/>
                                        <p:tgtEl>
                                          <p:spTgt spid="4">
                                            <p:txEl>
                                              <p:pRg st="6" end="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animEffect transition="in" filter="fade">
                                      <p:cBhvr>
                                        <p:cTn id="87" dur="500"/>
                                        <p:tgtEl>
                                          <p:spTgt spid="4">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animEffect transition="in" filter="fade">
                                      <p:cBhvr>
                                        <p:cTn id="92" dur="500"/>
                                        <p:tgtEl>
                                          <p:spTgt spid="5">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
                                            <p:txEl>
                                              <p:pRg st="1" end="1"/>
                                            </p:txEl>
                                          </p:spTgt>
                                        </p:tgtEl>
                                        <p:attrNameLst>
                                          <p:attrName>style.visibility</p:attrName>
                                        </p:attrNameLst>
                                      </p:cBhvr>
                                      <p:to>
                                        <p:strVal val="visible"/>
                                      </p:to>
                                    </p:set>
                                    <p:animEffect transition="in" filter="fade">
                                      <p:cBhvr>
                                        <p:cTn id="97" dur="500"/>
                                        <p:tgtEl>
                                          <p:spTgt spid="5">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2" end="2"/>
                                            </p:txEl>
                                          </p:spTgt>
                                        </p:tgtEl>
                                        <p:attrNameLst>
                                          <p:attrName>style.visibility</p:attrName>
                                        </p:attrNameLst>
                                      </p:cBhvr>
                                      <p:to>
                                        <p:strVal val="visible"/>
                                      </p:to>
                                    </p:set>
                                    <p:animEffect transition="in" filter="fade">
                                      <p:cBhvr>
                                        <p:cTn id="102" dur="500"/>
                                        <p:tgtEl>
                                          <p:spTgt spid="5">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
                                            <p:txEl>
                                              <p:pRg st="3" end="3"/>
                                            </p:txEl>
                                          </p:spTgt>
                                        </p:tgtEl>
                                        <p:attrNameLst>
                                          <p:attrName>style.visibility</p:attrName>
                                        </p:attrNameLst>
                                      </p:cBhvr>
                                      <p:to>
                                        <p:strVal val="visible"/>
                                      </p:to>
                                    </p:set>
                                    <p:animEffect transition="in" filter="fade">
                                      <p:cBhvr>
                                        <p:cTn id="107" dur="500"/>
                                        <p:tgtEl>
                                          <p:spTgt spid="5">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xEl>
                                              <p:pRg st="4" end="4"/>
                                            </p:txEl>
                                          </p:spTgt>
                                        </p:tgtEl>
                                        <p:attrNameLst>
                                          <p:attrName>style.visibility</p:attrName>
                                        </p:attrNameLst>
                                      </p:cBhvr>
                                      <p:to>
                                        <p:strVal val="visible"/>
                                      </p:to>
                                    </p:set>
                                    <p:animEffect transition="in" filter="fade">
                                      <p:cBhvr>
                                        <p:cTn id="112" dur="500"/>
                                        <p:tgtEl>
                                          <p:spTgt spid="5">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
                                            <p:txEl>
                                              <p:pRg st="5" end="5"/>
                                            </p:txEl>
                                          </p:spTgt>
                                        </p:tgtEl>
                                        <p:attrNameLst>
                                          <p:attrName>style.visibility</p:attrName>
                                        </p:attrNameLst>
                                      </p:cBhvr>
                                      <p:to>
                                        <p:strVal val="visible"/>
                                      </p:to>
                                    </p:set>
                                    <p:animEffect transition="in" filter="fade">
                                      <p:cBhvr>
                                        <p:cTn id="117" dur="500"/>
                                        <p:tgtEl>
                                          <p:spTgt spid="5">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
                                            <p:txEl>
                                              <p:pRg st="6" end="6"/>
                                            </p:txEl>
                                          </p:spTgt>
                                        </p:tgtEl>
                                        <p:attrNameLst>
                                          <p:attrName>style.visibility</p:attrName>
                                        </p:attrNameLst>
                                      </p:cBhvr>
                                      <p:to>
                                        <p:strVal val="visible"/>
                                      </p:to>
                                    </p:set>
                                    <p:animEffect transition="in" filter="fade">
                                      <p:cBhvr>
                                        <p:cTn id="122" dur="500"/>
                                        <p:tgtEl>
                                          <p:spTgt spid="5">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
                                            <p:txEl>
                                              <p:pRg st="9" end="9"/>
                                            </p:txEl>
                                          </p:spTgt>
                                        </p:tgtEl>
                                        <p:attrNameLst>
                                          <p:attrName>style.visibility</p:attrName>
                                        </p:attrNameLst>
                                      </p:cBhvr>
                                      <p:to>
                                        <p:strVal val="visible"/>
                                      </p:to>
                                    </p:set>
                                    <p:animEffect transition="in" filter="fade">
                                      <p:cBhvr>
                                        <p:cTn id="127" dur="500"/>
                                        <p:tgtEl>
                                          <p:spTgt spid="5">
                                            <p:txEl>
                                              <p:pRg st="9" end="9"/>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6"/>
                                        </p:tgtEl>
                                        <p:attrNameLst>
                                          <p:attrName>style.visibility</p:attrName>
                                        </p:attrNameLst>
                                      </p:cBhvr>
                                      <p:to>
                                        <p:strVal val="visible"/>
                                      </p:to>
                                    </p:set>
                                    <p:animEffect transition="in" filter="fade">
                                      <p:cBhvr>
                                        <p:cTn id="1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latin typeface="Courier New" panose="02070309020205020404" pitchFamily="49" charset="0"/>
                <a:cs typeface="Courier New" panose="02070309020205020404" pitchFamily="49" charset="0"/>
              </a:rPr>
              <a:t>byte_t a, b;</a:t>
            </a:r>
          </a:p>
          <a:p>
            <a:pPr marL="0" indent="0">
              <a:buNone/>
            </a:pPr>
            <a:r>
              <a:rPr lang="pt-BR" sz="2400" b="1" dirty="0">
                <a:latin typeface="Courier New" panose="02070309020205020404" pitchFamily="49" charset="0"/>
                <a:cs typeface="Courier New" panose="02070309020205020404" pitchFamily="49" charset="0"/>
              </a:rPr>
              <a:t>a = 5;</a:t>
            </a:r>
          </a:p>
          <a:p>
            <a:pPr marL="0" indent="0">
              <a:buNone/>
            </a:pPr>
            <a:r>
              <a:rPr lang="pt-BR" sz="2400" b="1" dirty="0">
                <a:latin typeface="Courier New" panose="02070309020205020404" pitchFamily="49" charset="0"/>
                <a:cs typeface="Courier New" panose="02070309020205020404" pitchFamily="49" charset="0"/>
              </a:rPr>
              <a:t>b = 22;</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printf("a = "); printByte(a); printf("\n");</a:t>
            </a:r>
          </a:p>
          <a:p>
            <a:pPr marL="0" indent="0">
              <a:buNone/>
            </a:pPr>
            <a:r>
              <a:rPr lang="pt-BR" sz="2400" b="1" dirty="0">
                <a:latin typeface="Courier New" panose="02070309020205020404" pitchFamily="49" charset="0"/>
                <a:cs typeface="Courier New" panose="02070309020205020404" pitchFamily="49" charset="0"/>
              </a:rPr>
              <a:t>printf("b = "); printByte(b); printf("\n");</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solidFill>
                  <a:schemeClr val="accent5">
                    <a:lumMod val="75000"/>
                  </a:schemeClr>
                </a:solidFill>
                <a:latin typeface="Courier New" panose="02070309020205020404" pitchFamily="49" charset="0"/>
                <a:cs typeface="Courier New" panose="02070309020205020404" pitchFamily="49" charset="0"/>
              </a:rPr>
              <a:t>a = 00000101</a:t>
            </a:r>
          </a:p>
          <a:p>
            <a:pPr marL="0" indent="0">
              <a:buNone/>
            </a:pPr>
            <a:r>
              <a:rPr lang="pt-BR" sz="2400" b="1" dirty="0">
                <a:solidFill>
                  <a:schemeClr val="accent5">
                    <a:lumMod val="75000"/>
                  </a:schemeClr>
                </a:solidFill>
                <a:latin typeface="Courier New" panose="02070309020205020404" pitchFamily="49" charset="0"/>
                <a:cs typeface="Courier New" panose="02070309020205020404" pitchFamily="49" charset="0"/>
              </a:rPr>
              <a:t>b = 00010110</a:t>
            </a: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87D71ACD-E69F-4F3E-A02C-F1AA9943A845}"/>
              </a:ext>
            </a:extLst>
          </p:cNvPr>
          <p:cNvSpPr txBox="1"/>
          <p:nvPr/>
        </p:nvSpPr>
        <p:spPr>
          <a:xfrm>
            <a:off x="973836" y="1459855"/>
            <a:ext cx="914400" cy="461665"/>
          </a:xfrm>
          <a:prstGeom prst="rect">
            <a:avLst/>
          </a:prstGeom>
          <a:noFill/>
        </p:spPr>
        <p:txBody>
          <a:bodyPr wrap="square" rtlCol="0">
            <a:spAutoFit/>
          </a:bodyPr>
          <a:lstStyle/>
          <a:p>
            <a:r>
              <a:rPr lang="en-US" sz="2400" dirty="0">
                <a:solidFill>
                  <a:schemeClr val="accent5">
                    <a:lumMod val="75000"/>
                  </a:schemeClr>
                </a:solidFill>
              </a:rPr>
              <a:t>8 bit</a:t>
            </a:r>
            <a:endParaRPr lang="en-SG" sz="2400" dirty="0">
              <a:solidFill>
                <a:schemeClr val="accent5">
                  <a:lumMod val="75000"/>
                </a:schemeClr>
              </a:solidFill>
            </a:endParaRPr>
          </a:p>
        </p:txBody>
      </p:sp>
      <p:sp>
        <p:nvSpPr>
          <p:cNvPr id="6" name="灯片编号占位符 5">
            <a:extLst>
              <a:ext uri="{FF2B5EF4-FFF2-40B4-BE49-F238E27FC236}">
                <a16:creationId xmlns:a16="http://schemas.microsoft.com/office/drawing/2014/main" id="{F6CE8EF2-DC55-4280-B127-576A0EB06335}"/>
              </a:ext>
            </a:extLst>
          </p:cNvPr>
          <p:cNvSpPr>
            <a:spLocks noGrp="1"/>
          </p:cNvSpPr>
          <p:nvPr>
            <p:ph type="sldNum" sz="quarter" idx="12"/>
          </p:nvPr>
        </p:nvSpPr>
        <p:spPr/>
        <p:txBody>
          <a:bodyPr/>
          <a:lstStyle/>
          <a:p>
            <a:fld id="{38759A51-1FFA-4733-AF25-F62094257159}" type="slidenum">
              <a:rPr lang="en-SG" smtClean="0"/>
              <a:t>2</a:t>
            </a:fld>
            <a:endParaRPr lang="en-SG"/>
          </a:p>
        </p:txBody>
      </p:sp>
    </p:spTree>
    <p:extLst>
      <p:ext uri="{BB962C8B-B14F-4D97-AF65-F5344CB8AC3E}">
        <p14:creationId xmlns:p14="http://schemas.microsoft.com/office/powerpoint/2010/main" val="428043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20</a:t>
            </a:fld>
            <a:endParaRPr lang="en-SG" sz="1600" b="1" dirty="0">
              <a:solidFill>
                <a:schemeClr val="tx1"/>
              </a:solidFill>
            </a:endParaRPr>
          </a:p>
        </p:txBody>
      </p:sp>
      <p:sp>
        <p:nvSpPr>
          <p:cNvPr id="7" name="TextBox 6">
            <a:extLst>
              <a:ext uri="{FF2B5EF4-FFF2-40B4-BE49-F238E27FC236}">
                <a16:creationId xmlns:a16="http://schemas.microsoft.com/office/drawing/2014/main" id="{59B8F6E8-CDB0-44C2-85CF-7F25BEECC6EA}"/>
              </a:ext>
            </a:extLst>
          </p:cNvPr>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Q4</a:t>
            </a:r>
            <a:r>
              <a:rPr lang="en-SG" sz="2800" dirty="0">
                <a:solidFill>
                  <a:srgbClr val="C00000"/>
                </a:solidFill>
              </a:rPr>
              <a:t>.</a:t>
            </a:r>
          </a:p>
        </p:txBody>
      </p:sp>
      <p:sp>
        <p:nvSpPr>
          <p:cNvPr id="8" name="TextBox 7">
            <a:extLst>
              <a:ext uri="{FF2B5EF4-FFF2-40B4-BE49-F238E27FC236}">
                <a16:creationId xmlns:a16="http://schemas.microsoft.com/office/drawing/2014/main" id="{0E814333-7305-4818-ACBD-F1871C2024CD}"/>
              </a:ext>
            </a:extLst>
          </p:cNvPr>
          <p:cNvSpPr txBox="1"/>
          <p:nvPr/>
        </p:nvSpPr>
        <p:spPr>
          <a:xfrm>
            <a:off x="1098286" y="260234"/>
            <a:ext cx="10896380" cy="584775"/>
          </a:xfrm>
          <a:prstGeom prst="rect">
            <a:avLst/>
          </a:prstGeom>
          <a:noFill/>
        </p:spPr>
        <p:txBody>
          <a:bodyPr wrap="square" rtlCol="0">
            <a:spAutoFit/>
          </a:bodyPr>
          <a:lstStyle/>
          <a:p>
            <a:r>
              <a:rPr lang="en-SG" sz="3200" dirty="0"/>
              <a:t>$s0 is a 31-bit binary sequence with MSB=0.</a:t>
            </a:r>
            <a:endParaRPr lang="en-SG" sz="2400" dirty="0"/>
          </a:p>
        </p:txBody>
      </p:sp>
      <p:sp>
        <p:nvSpPr>
          <p:cNvPr id="12" name="Text Box 2"/>
          <p:cNvSpPr txBox="1">
            <a:spLocks noChangeArrowheads="1"/>
          </p:cNvSpPr>
          <p:nvPr/>
        </p:nvSpPr>
        <p:spPr bwMode="auto">
          <a:xfrm>
            <a:off x="477203" y="915233"/>
            <a:ext cx="3664492" cy="328024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a:effectLst/>
                <a:latin typeface="Lucida Console" panose="020B0609040504020204" pitchFamily="49" charset="0"/>
                <a:ea typeface="Calibri" panose="020F0502020204030204" pitchFamily="34" charset="0"/>
                <a:cs typeface="Times New Roman" panose="02020603050405020304" pitchFamily="18" charset="0"/>
              </a:rPr>
              <a:t>add  $t0, $s0, $zero</a:t>
            </a:r>
            <a:r>
              <a:rPr lang="en-US" sz="1600" b="1" dirty="0">
                <a:latin typeface="Lucida Console" panose="020B0609040504020204" pitchFamily="49" charset="0"/>
                <a:ea typeface="Calibri" panose="020F0502020204030204" pitchFamily="34" charset="0"/>
                <a:cs typeface="Times New Roman" panose="02020603050405020304" pitchFamily="18" charset="0"/>
              </a:rPr>
              <a:t> </a:t>
            </a: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lui</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$t1, 0x8000</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err="1">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lp</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beq</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$t0, $zero, </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e</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andi</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$t2, $t0, 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beq</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$t2, $zero, </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s</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xor</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$s0, $s0, $t1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s:</a:t>
            </a: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srl</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$t0, $t0, 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a:effectLst/>
                <a:latin typeface="Lucida Console" panose="020B0609040504020204" pitchFamily="49" charset="0"/>
                <a:ea typeface="Calibri" panose="020F0502020204030204" pitchFamily="34" charset="0"/>
                <a:cs typeface="Times New Roman" panose="02020603050405020304" pitchFamily="18" charset="0"/>
              </a:rPr>
              <a:t>j    </a:t>
            </a:r>
            <a:r>
              <a:rPr lang="en-US" b="1" dirty="0" err="1">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lp</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e:</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2" name="TextBox 1"/>
          <p:cNvSpPr txBox="1"/>
          <p:nvPr/>
        </p:nvSpPr>
        <p:spPr>
          <a:xfrm>
            <a:off x="4233138" y="1204856"/>
            <a:ext cx="1011218" cy="523220"/>
          </a:xfrm>
          <a:prstGeom prst="rect">
            <a:avLst/>
          </a:prstGeom>
          <a:noFill/>
        </p:spPr>
        <p:txBody>
          <a:bodyPr wrap="square" rtlCol="0">
            <a:spAutoFit/>
          </a:bodyPr>
          <a:lstStyle/>
          <a:p>
            <a:r>
              <a:rPr lang="en-US" sz="2800" dirty="0"/>
              <a:t>$s0 = </a:t>
            </a:r>
            <a:endParaRPr lang="en-SG" sz="2800" dirty="0"/>
          </a:p>
        </p:txBody>
      </p:sp>
      <p:sp>
        <p:nvSpPr>
          <p:cNvPr id="9" name="TextBox 8"/>
          <p:cNvSpPr txBox="1"/>
          <p:nvPr/>
        </p:nvSpPr>
        <p:spPr>
          <a:xfrm>
            <a:off x="5113748" y="1204856"/>
            <a:ext cx="3775935" cy="523220"/>
          </a:xfrm>
          <a:prstGeom prst="rect">
            <a:avLst/>
          </a:prstGeom>
          <a:noFill/>
        </p:spPr>
        <p:txBody>
          <a:bodyPr wrap="square" rtlCol="0">
            <a:spAutoFit/>
          </a:bodyPr>
          <a:lstStyle/>
          <a:p>
            <a:r>
              <a:rPr lang="en-US" sz="2800" dirty="0"/>
              <a:t>0    0 … 0 0 0 1 1 1 1 1</a:t>
            </a:r>
            <a:endParaRPr lang="en-SG" sz="2800" dirty="0"/>
          </a:p>
        </p:txBody>
      </p:sp>
      <p:sp>
        <p:nvSpPr>
          <p:cNvPr id="3" name="TextBox 2"/>
          <p:cNvSpPr txBox="1"/>
          <p:nvPr/>
        </p:nvSpPr>
        <p:spPr>
          <a:xfrm>
            <a:off x="4941626" y="915233"/>
            <a:ext cx="656217" cy="400110"/>
          </a:xfrm>
          <a:prstGeom prst="rect">
            <a:avLst/>
          </a:prstGeom>
          <a:noFill/>
        </p:spPr>
        <p:txBody>
          <a:bodyPr wrap="square" rtlCol="0">
            <a:spAutoFit/>
          </a:bodyPr>
          <a:lstStyle/>
          <a:p>
            <a:pPr algn="ctr"/>
            <a:r>
              <a:rPr lang="en-US" sz="2000" dirty="0">
                <a:solidFill>
                  <a:srgbClr val="C00000"/>
                </a:solidFill>
              </a:rPr>
              <a:t>MSB</a:t>
            </a:r>
            <a:endParaRPr lang="en-SG" sz="2000" dirty="0">
              <a:solidFill>
                <a:srgbClr val="C00000"/>
              </a:solidFill>
            </a:endParaRPr>
          </a:p>
        </p:txBody>
      </p:sp>
      <p:sp>
        <p:nvSpPr>
          <p:cNvPr id="10" name="Arrow: Right 6">
            <a:extLst>
              <a:ext uri="{FF2B5EF4-FFF2-40B4-BE49-F238E27FC236}">
                <a16:creationId xmlns:a16="http://schemas.microsoft.com/office/drawing/2014/main" id="{1A15B83D-10EE-45BA-A367-E35DA247D08B}"/>
              </a:ext>
            </a:extLst>
          </p:cNvPr>
          <p:cNvSpPr/>
          <p:nvPr/>
        </p:nvSpPr>
        <p:spPr>
          <a:xfrm>
            <a:off x="251293" y="986131"/>
            <a:ext cx="344244" cy="218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p:cNvSpPr txBox="1"/>
          <p:nvPr/>
        </p:nvSpPr>
        <p:spPr>
          <a:xfrm>
            <a:off x="4233138" y="2158488"/>
            <a:ext cx="1011218" cy="523220"/>
          </a:xfrm>
          <a:prstGeom prst="rect">
            <a:avLst/>
          </a:prstGeom>
          <a:noFill/>
        </p:spPr>
        <p:txBody>
          <a:bodyPr wrap="square" rtlCol="0">
            <a:spAutoFit/>
          </a:bodyPr>
          <a:lstStyle/>
          <a:p>
            <a:r>
              <a:rPr lang="en-US" sz="2800" dirty="0"/>
              <a:t>$t0 = </a:t>
            </a:r>
            <a:endParaRPr lang="en-SG" sz="2800" dirty="0"/>
          </a:p>
        </p:txBody>
      </p:sp>
      <p:sp>
        <p:nvSpPr>
          <p:cNvPr id="13" name="TextBox 12"/>
          <p:cNvSpPr txBox="1"/>
          <p:nvPr/>
        </p:nvSpPr>
        <p:spPr>
          <a:xfrm>
            <a:off x="5113747" y="2158488"/>
            <a:ext cx="3775935" cy="523220"/>
          </a:xfrm>
          <a:prstGeom prst="rect">
            <a:avLst/>
          </a:prstGeom>
          <a:noFill/>
        </p:spPr>
        <p:txBody>
          <a:bodyPr wrap="square" rtlCol="0">
            <a:spAutoFit/>
          </a:bodyPr>
          <a:lstStyle/>
          <a:p>
            <a:r>
              <a:rPr lang="en-US" sz="2800" dirty="0"/>
              <a:t>0    0 … 0 0 0 1 1 1 1 1</a:t>
            </a:r>
            <a:endParaRPr lang="en-SG" sz="2800" dirty="0"/>
          </a:p>
        </p:txBody>
      </p:sp>
      <p:sp>
        <p:nvSpPr>
          <p:cNvPr id="14" name="Arrow: Right 6">
            <a:extLst>
              <a:ext uri="{FF2B5EF4-FFF2-40B4-BE49-F238E27FC236}">
                <a16:creationId xmlns:a16="http://schemas.microsoft.com/office/drawing/2014/main" id="{1A15B83D-10EE-45BA-A367-E35DA247D08B}"/>
              </a:ext>
            </a:extLst>
          </p:cNvPr>
          <p:cNvSpPr/>
          <p:nvPr/>
        </p:nvSpPr>
        <p:spPr>
          <a:xfrm>
            <a:off x="251293" y="1337308"/>
            <a:ext cx="344244" cy="25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p:cNvSpPr txBox="1"/>
          <p:nvPr/>
        </p:nvSpPr>
        <p:spPr>
          <a:xfrm>
            <a:off x="4233138" y="3306603"/>
            <a:ext cx="1011218" cy="523220"/>
          </a:xfrm>
          <a:prstGeom prst="rect">
            <a:avLst/>
          </a:prstGeom>
          <a:noFill/>
        </p:spPr>
        <p:txBody>
          <a:bodyPr wrap="square" rtlCol="0">
            <a:spAutoFit/>
          </a:bodyPr>
          <a:lstStyle/>
          <a:p>
            <a:r>
              <a:rPr lang="en-US" sz="2800" dirty="0"/>
              <a:t>$t1 = </a:t>
            </a:r>
            <a:endParaRPr lang="en-SG" sz="2800" dirty="0"/>
          </a:p>
        </p:txBody>
      </p:sp>
      <p:sp>
        <p:nvSpPr>
          <p:cNvPr id="17" name="TextBox 16"/>
          <p:cNvSpPr txBox="1"/>
          <p:nvPr/>
        </p:nvSpPr>
        <p:spPr>
          <a:xfrm>
            <a:off x="5163671" y="3313085"/>
            <a:ext cx="6690633" cy="523220"/>
          </a:xfrm>
          <a:prstGeom prst="rect">
            <a:avLst/>
          </a:prstGeom>
          <a:noFill/>
        </p:spPr>
        <p:txBody>
          <a:bodyPr wrap="square" rtlCol="0">
            <a:spAutoFit/>
          </a:bodyPr>
          <a:lstStyle/>
          <a:p>
            <a:r>
              <a:rPr lang="en-US" sz="2800" dirty="0"/>
              <a:t>1000 0000 0000 0000 0000 0000 0000 0000</a:t>
            </a:r>
            <a:endParaRPr lang="en-SG" sz="2800" dirty="0"/>
          </a:p>
        </p:txBody>
      </p:sp>
      <p:cxnSp>
        <p:nvCxnSpPr>
          <p:cNvPr id="5" name="Straight Connector 4"/>
          <p:cNvCxnSpPr/>
          <p:nvPr/>
        </p:nvCxnSpPr>
        <p:spPr>
          <a:xfrm>
            <a:off x="2506532" y="1595623"/>
            <a:ext cx="78530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05189" y="3792077"/>
            <a:ext cx="308895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Arrow: Right 6">
            <a:extLst>
              <a:ext uri="{FF2B5EF4-FFF2-40B4-BE49-F238E27FC236}">
                <a16:creationId xmlns:a16="http://schemas.microsoft.com/office/drawing/2014/main" id="{1A15B83D-10EE-45BA-A367-E35DA247D08B}"/>
              </a:ext>
            </a:extLst>
          </p:cNvPr>
          <p:cNvSpPr/>
          <p:nvPr/>
        </p:nvSpPr>
        <p:spPr>
          <a:xfrm>
            <a:off x="251293" y="1678153"/>
            <a:ext cx="344244" cy="218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Arrow: Right 6">
            <a:extLst>
              <a:ext uri="{FF2B5EF4-FFF2-40B4-BE49-F238E27FC236}">
                <a16:creationId xmlns:a16="http://schemas.microsoft.com/office/drawing/2014/main" id="{1A15B83D-10EE-45BA-A367-E35DA247D08B}"/>
              </a:ext>
            </a:extLst>
          </p:cNvPr>
          <p:cNvSpPr/>
          <p:nvPr/>
        </p:nvSpPr>
        <p:spPr>
          <a:xfrm>
            <a:off x="251293" y="2029330"/>
            <a:ext cx="344244" cy="25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p:cNvSpPr txBox="1"/>
          <p:nvPr/>
        </p:nvSpPr>
        <p:spPr>
          <a:xfrm>
            <a:off x="4233138" y="4117964"/>
            <a:ext cx="1011218" cy="523220"/>
          </a:xfrm>
          <a:prstGeom prst="rect">
            <a:avLst/>
          </a:prstGeom>
          <a:noFill/>
        </p:spPr>
        <p:txBody>
          <a:bodyPr wrap="square" rtlCol="0">
            <a:spAutoFit/>
          </a:bodyPr>
          <a:lstStyle/>
          <a:p>
            <a:r>
              <a:rPr lang="en-US" sz="2800" dirty="0"/>
              <a:t>$t2 = </a:t>
            </a:r>
            <a:endParaRPr lang="en-SG" sz="2800" dirty="0"/>
          </a:p>
        </p:txBody>
      </p:sp>
      <p:sp>
        <p:nvSpPr>
          <p:cNvPr id="25" name="TextBox 24"/>
          <p:cNvSpPr txBox="1"/>
          <p:nvPr/>
        </p:nvSpPr>
        <p:spPr>
          <a:xfrm>
            <a:off x="5113748" y="4107840"/>
            <a:ext cx="3571226" cy="523220"/>
          </a:xfrm>
          <a:prstGeom prst="rect">
            <a:avLst/>
          </a:prstGeom>
          <a:noFill/>
        </p:spPr>
        <p:txBody>
          <a:bodyPr wrap="square" rtlCol="0">
            <a:spAutoFit/>
          </a:bodyPr>
          <a:lstStyle/>
          <a:p>
            <a:r>
              <a:rPr lang="en-US" sz="2800" dirty="0"/>
              <a:t>0    0 … 0 0 0 0 0 0 0 1</a:t>
            </a:r>
            <a:endParaRPr lang="en-SG" sz="2800" dirty="0"/>
          </a:p>
        </p:txBody>
      </p:sp>
      <p:sp>
        <p:nvSpPr>
          <p:cNvPr id="20" name="TextBox 19"/>
          <p:cNvSpPr txBox="1"/>
          <p:nvPr/>
        </p:nvSpPr>
        <p:spPr>
          <a:xfrm>
            <a:off x="8487639" y="4049840"/>
            <a:ext cx="3507027" cy="707886"/>
          </a:xfrm>
          <a:prstGeom prst="rect">
            <a:avLst/>
          </a:prstGeom>
          <a:noFill/>
        </p:spPr>
        <p:txBody>
          <a:bodyPr wrap="square" rtlCol="0">
            <a:spAutoFit/>
          </a:bodyPr>
          <a:lstStyle/>
          <a:p>
            <a:r>
              <a:rPr lang="en-US" sz="2000" b="1" dirty="0" err="1"/>
              <a:t>andi</a:t>
            </a:r>
            <a:r>
              <a:rPr lang="en-US" sz="2000" dirty="0"/>
              <a:t> extracts the LSB of $t0 into $t2</a:t>
            </a:r>
            <a:endParaRPr lang="en-SG" sz="2000" dirty="0"/>
          </a:p>
        </p:txBody>
      </p:sp>
      <p:sp>
        <p:nvSpPr>
          <p:cNvPr id="26" name="Oval 25"/>
          <p:cNvSpPr/>
          <p:nvPr/>
        </p:nvSpPr>
        <p:spPr>
          <a:xfrm>
            <a:off x="8100508" y="2158488"/>
            <a:ext cx="290457" cy="529702"/>
          </a:xfrm>
          <a:prstGeom prst="ellipse">
            <a:avLst/>
          </a:prstGeom>
          <a:noFill/>
          <a:ln w="28575">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Arrow: Right 6">
            <a:extLst>
              <a:ext uri="{FF2B5EF4-FFF2-40B4-BE49-F238E27FC236}">
                <a16:creationId xmlns:a16="http://schemas.microsoft.com/office/drawing/2014/main" id="{1A15B83D-10EE-45BA-A367-E35DA247D08B}"/>
              </a:ext>
            </a:extLst>
          </p:cNvPr>
          <p:cNvSpPr/>
          <p:nvPr/>
        </p:nvSpPr>
        <p:spPr>
          <a:xfrm>
            <a:off x="251293" y="2352906"/>
            <a:ext cx="344244" cy="25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Arrow: Right 6">
            <a:extLst>
              <a:ext uri="{FF2B5EF4-FFF2-40B4-BE49-F238E27FC236}">
                <a16:creationId xmlns:a16="http://schemas.microsoft.com/office/drawing/2014/main" id="{1A15B83D-10EE-45BA-A367-E35DA247D08B}"/>
              </a:ext>
            </a:extLst>
          </p:cNvPr>
          <p:cNvSpPr/>
          <p:nvPr/>
        </p:nvSpPr>
        <p:spPr>
          <a:xfrm>
            <a:off x="251293" y="2717750"/>
            <a:ext cx="344244" cy="25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p:cNvSpPr txBox="1"/>
          <p:nvPr/>
        </p:nvSpPr>
        <p:spPr>
          <a:xfrm>
            <a:off x="6010528" y="5051516"/>
            <a:ext cx="4408323" cy="461665"/>
          </a:xfrm>
          <a:prstGeom prst="rect">
            <a:avLst/>
          </a:prstGeom>
          <a:noFill/>
        </p:spPr>
        <p:txBody>
          <a:bodyPr wrap="square" rtlCol="0">
            <a:spAutoFit/>
          </a:bodyPr>
          <a:lstStyle/>
          <a:p>
            <a:r>
              <a:rPr lang="en-US" sz="2400" b="1" dirty="0" err="1"/>
              <a:t>xor</a:t>
            </a:r>
            <a:r>
              <a:rPr lang="en-US" sz="2400" dirty="0"/>
              <a:t> toggles the MSB of $s0</a:t>
            </a:r>
            <a:endParaRPr lang="en-SG" sz="2400" dirty="0"/>
          </a:p>
        </p:txBody>
      </p:sp>
      <p:cxnSp>
        <p:nvCxnSpPr>
          <p:cNvPr id="31" name="Straight Connector 30"/>
          <p:cNvCxnSpPr/>
          <p:nvPr/>
        </p:nvCxnSpPr>
        <p:spPr>
          <a:xfrm flipH="1">
            <a:off x="5113746" y="1315343"/>
            <a:ext cx="404927" cy="28028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185184" y="1505897"/>
            <a:ext cx="505609" cy="523220"/>
          </a:xfrm>
          <a:prstGeom prst="rect">
            <a:avLst/>
          </a:prstGeom>
          <a:noFill/>
        </p:spPr>
        <p:txBody>
          <a:bodyPr wrap="square" rtlCol="0">
            <a:spAutoFit/>
          </a:bodyPr>
          <a:lstStyle/>
          <a:p>
            <a:pPr algn="ctr"/>
            <a:r>
              <a:rPr lang="en-US" sz="2800" dirty="0"/>
              <a:t>1</a:t>
            </a:r>
            <a:endParaRPr lang="en-SG" sz="2800" dirty="0"/>
          </a:p>
        </p:txBody>
      </p:sp>
      <p:sp>
        <p:nvSpPr>
          <p:cNvPr id="34" name="Arrow: Right 6">
            <a:extLst>
              <a:ext uri="{FF2B5EF4-FFF2-40B4-BE49-F238E27FC236}">
                <a16:creationId xmlns:a16="http://schemas.microsoft.com/office/drawing/2014/main" id="{1A15B83D-10EE-45BA-A367-E35DA247D08B}"/>
              </a:ext>
            </a:extLst>
          </p:cNvPr>
          <p:cNvSpPr/>
          <p:nvPr/>
        </p:nvSpPr>
        <p:spPr>
          <a:xfrm>
            <a:off x="213638" y="3077211"/>
            <a:ext cx="344244" cy="25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5" name="Straight Connector 34"/>
          <p:cNvCxnSpPr/>
          <p:nvPr/>
        </p:nvCxnSpPr>
        <p:spPr>
          <a:xfrm>
            <a:off x="5113746" y="2420098"/>
            <a:ext cx="36644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06541" y="2640969"/>
            <a:ext cx="3775935" cy="523220"/>
          </a:xfrm>
          <a:prstGeom prst="rect">
            <a:avLst/>
          </a:prstGeom>
          <a:noFill/>
        </p:spPr>
        <p:txBody>
          <a:bodyPr wrap="square" rtlCol="0">
            <a:spAutoFit/>
          </a:bodyPr>
          <a:lstStyle/>
          <a:p>
            <a:r>
              <a:rPr lang="en-US" sz="2800" dirty="0"/>
              <a:t>0    0 … 0 0 0 0 1 1 1 1</a:t>
            </a:r>
            <a:endParaRPr lang="en-SG" sz="2800" dirty="0"/>
          </a:p>
        </p:txBody>
      </p:sp>
      <p:grpSp>
        <p:nvGrpSpPr>
          <p:cNvPr id="42" name="Group 41"/>
          <p:cNvGrpSpPr/>
          <p:nvPr/>
        </p:nvGrpSpPr>
        <p:grpSpPr>
          <a:xfrm>
            <a:off x="5458125" y="2581901"/>
            <a:ext cx="2662750" cy="157356"/>
            <a:chOff x="5486167" y="2555357"/>
            <a:chExt cx="2662750" cy="157356"/>
          </a:xfrm>
        </p:grpSpPr>
        <p:cxnSp>
          <p:nvCxnSpPr>
            <p:cNvPr id="39" name="Straight Arrow Connector 38"/>
            <p:cNvCxnSpPr/>
            <p:nvPr/>
          </p:nvCxnSpPr>
          <p:spPr>
            <a:xfrm>
              <a:off x="8052098"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761640"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511045"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228119"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982600"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729402"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487028"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195605"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833090"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486167" y="2555357"/>
              <a:ext cx="96819" cy="15735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778240" y="195947"/>
            <a:ext cx="3076064" cy="523220"/>
          </a:xfrm>
          <a:prstGeom prst="rect">
            <a:avLst/>
          </a:prstGeom>
          <a:noFill/>
        </p:spPr>
        <p:txBody>
          <a:bodyPr wrap="square" rtlCol="0">
            <a:spAutoFit/>
          </a:bodyPr>
          <a:lstStyle/>
          <a:p>
            <a:r>
              <a:rPr lang="en-US" sz="2800" dirty="0">
                <a:solidFill>
                  <a:srgbClr val="0033CC"/>
                </a:solidFill>
              </a:rPr>
              <a:t>Example: $s0 = 31</a:t>
            </a:r>
            <a:endParaRPr lang="en-SG" sz="2800" dirty="0">
              <a:solidFill>
                <a:srgbClr val="0033CC"/>
              </a:solidFill>
            </a:endParaRPr>
          </a:p>
        </p:txBody>
      </p:sp>
      <p:sp>
        <p:nvSpPr>
          <p:cNvPr id="57" name="Freeform 56"/>
          <p:cNvSpPr/>
          <p:nvPr/>
        </p:nvSpPr>
        <p:spPr>
          <a:xfrm>
            <a:off x="8243455" y="2618509"/>
            <a:ext cx="239432" cy="1496291"/>
          </a:xfrm>
          <a:custGeom>
            <a:avLst/>
            <a:gdLst>
              <a:gd name="connsiteX0" fmla="*/ 124690 w 239432"/>
              <a:gd name="connsiteY0" fmla="*/ 0 h 1496291"/>
              <a:gd name="connsiteX1" fmla="*/ 235527 w 239432"/>
              <a:gd name="connsiteY1" fmla="*/ 914400 h 1496291"/>
              <a:gd name="connsiteX2" fmla="*/ 0 w 239432"/>
              <a:gd name="connsiteY2" fmla="*/ 1496291 h 1496291"/>
            </a:gdLst>
            <a:ahLst/>
            <a:cxnLst>
              <a:cxn ang="0">
                <a:pos x="connsiteX0" y="connsiteY0"/>
              </a:cxn>
              <a:cxn ang="0">
                <a:pos x="connsiteX1" y="connsiteY1"/>
              </a:cxn>
              <a:cxn ang="0">
                <a:pos x="connsiteX2" y="connsiteY2"/>
              </a:cxn>
            </a:cxnLst>
            <a:rect l="l" t="t" r="r" b="b"/>
            <a:pathLst>
              <a:path w="239432" h="1496291">
                <a:moveTo>
                  <a:pt x="124690" y="0"/>
                </a:moveTo>
                <a:cubicBezTo>
                  <a:pt x="190499" y="332509"/>
                  <a:pt x="256309" y="665018"/>
                  <a:pt x="235527" y="914400"/>
                </a:cubicBezTo>
                <a:cubicBezTo>
                  <a:pt x="214745" y="1163782"/>
                  <a:pt x="107372" y="1330036"/>
                  <a:pt x="0" y="1496291"/>
                </a:cubicBezTo>
              </a:path>
            </a:pathLst>
          </a:custGeom>
          <a:noFill/>
          <a:ln w="28575">
            <a:solidFill>
              <a:srgbClr val="00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TextBox 58"/>
          <p:cNvSpPr txBox="1"/>
          <p:nvPr/>
        </p:nvSpPr>
        <p:spPr>
          <a:xfrm>
            <a:off x="251431" y="4808156"/>
            <a:ext cx="4428283" cy="461665"/>
          </a:xfrm>
          <a:prstGeom prst="rect">
            <a:avLst/>
          </a:prstGeom>
          <a:noFill/>
        </p:spPr>
        <p:txBody>
          <a:bodyPr wrap="square" rtlCol="0">
            <a:spAutoFit/>
          </a:bodyPr>
          <a:lstStyle/>
          <a:p>
            <a:r>
              <a:rPr lang="en-US" sz="2400" dirty="0">
                <a:solidFill>
                  <a:srgbClr val="660066"/>
                </a:solidFill>
              </a:rPr>
              <a:t>Q: At most how many iterations?</a:t>
            </a:r>
            <a:endParaRPr lang="en-SG" sz="2400" dirty="0">
              <a:solidFill>
                <a:srgbClr val="660066"/>
              </a:solidFill>
            </a:endParaRPr>
          </a:p>
        </p:txBody>
      </p:sp>
      <p:sp>
        <p:nvSpPr>
          <p:cNvPr id="60" name="TextBox 59"/>
          <p:cNvSpPr txBox="1"/>
          <p:nvPr/>
        </p:nvSpPr>
        <p:spPr>
          <a:xfrm>
            <a:off x="4315456" y="4798373"/>
            <a:ext cx="693560" cy="461665"/>
          </a:xfrm>
          <a:prstGeom prst="rect">
            <a:avLst/>
          </a:prstGeom>
          <a:noFill/>
        </p:spPr>
        <p:txBody>
          <a:bodyPr wrap="square" rtlCol="0">
            <a:spAutoFit/>
          </a:bodyPr>
          <a:lstStyle/>
          <a:p>
            <a:pPr algn="ctr"/>
            <a:r>
              <a:rPr lang="en-US" sz="2400" dirty="0">
                <a:solidFill>
                  <a:srgbClr val="002060"/>
                </a:solidFill>
              </a:rPr>
              <a:t>31</a:t>
            </a:r>
            <a:endParaRPr lang="en-SG" sz="2400" dirty="0">
              <a:solidFill>
                <a:srgbClr val="002060"/>
              </a:solidFill>
            </a:endParaRPr>
          </a:p>
        </p:txBody>
      </p:sp>
      <p:sp>
        <p:nvSpPr>
          <p:cNvPr id="61" name="TextBox 60"/>
          <p:cNvSpPr txBox="1"/>
          <p:nvPr/>
        </p:nvSpPr>
        <p:spPr>
          <a:xfrm>
            <a:off x="251431" y="5187999"/>
            <a:ext cx="4605823" cy="461665"/>
          </a:xfrm>
          <a:prstGeom prst="rect">
            <a:avLst/>
          </a:prstGeom>
          <a:noFill/>
        </p:spPr>
        <p:txBody>
          <a:bodyPr wrap="square" rtlCol="0">
            <a:spAutoFit/>
          </a:bodyPr>
          <a:lstStyle/>
          <a:p>
            <a:pPr marL="360363" indent="-360363">
              <a:tabLst>
                <a:tab pos="360363" algn="l"/>
              </a:tabLst>
            </a:pPr>
            <a:r>
              <a:rPr lang="en-US" sz="2400" dirty="0">
                <a:solidFill>
                  <a:srgbClr val="660066"/>
                </a:solidFill>
              </a:rPr>
              <a:t>Q: What happens in each iteration?</a:t>
            </a:r>
            <a:endParaRPr lang="en-SG" sz="2400" dirty="0">
              <a:solidFill>
                <a:srgbClr val="660066"/>
              </a:solidFill>
            </a:endParaRPr>
          </a:p>
        </p:txBody>
      </p:sp>
      <p:sp>
        <p:nvSpPr>
          <p:cNvPr id="62" name="TextBox 61"/>
          <p:cNvSpPr txBox="1"/>
          <p:nvPr/>
        </p:nvSpPr>
        <p:spPr>
          <a:xfrm>
            <a:off x="557882" y="5568767"/>
            <a:ext cx="4299234" cy="461665"/>
          </a:xfrm>
          <a:prstGeom prst="rect">
            <a:avLst/>
          </a:prstGeom>
          <a:noFill/>
        </p:spPr>
        <p:txBody>
          <a:bodyPr wrap="square" rtlCol="0">
            <a:spAutoFit/>
          </a:bodyPr>
          <a:lstStyle/>
          <a:p>
            <a:pPr algn="ctr"/>
            <a:r>
              <a:rPr lang="en-US" sz="2400" dirty="0">
                <a:solidFill>
                  <a:srgbClr val="002060"/>
                </a:solidFill>
              </a:rPr>
              <a:t>Toggle the MSB of $s0 if $t2 = 1.</a:t>
            </a:r>
            <a:endParaRPr lang="en-SG" sz="2400" dirty="0">
              <a:solidFill>
                <a:srgbClr val="002060"/>
              </a:solidFill>
            </a:endParaRPr>
          </a:p>
        </p:txBody>
      </p:sp>
      <p:sp>
        <p:nvSpPr>
          <p:cNvPr id="63" name="TextBox 62"/>
          <p:cNvSpPr txBox="1"/>
          <p:nvPr/>
        </p:nvSpPr>
        <p:spPr>
          <a:xfrm>
            <a:off x="8820583" y="818030"/>
            <a:ext cx="3196535" cy="2308324"/>
          </a:xfrm>
          <a:prstGeom prst="rect">
            <a:avLst/>
          </a:prstGeom>
          <a:noFill/>
        </p:spPr>
        <p:txBody>
          <a:bodyPr wrap="square" rtlCol="0">
            <a:spAutoFit/>
          </a:bodyPr>
          <a:lstStyle/>
          <a:p>
            <a:r>
              <a:rPr lang="en-US" sz="2400" dirty="0">
                <a:solidFill>
                  <a:srgbClr val="660066"/>
                </a:solidFill>
              </a:rPr>
              <a:t>Q: What is the final value of $s0 (in hexadecimal)?</a:t>
            </a:r>
          </a:p>
          <a:p>
            <a:pPr marL="342900" indent="-342900">
              <a:buFont typeface="Arial" panose="020B0604020202020204" pitchFamily="34" charset="0"/>
              <a:buChar char="•"/>
            </a:pPr>
            <a:r>
              <a:rPr lang="en-US" sz="2400" dirty="0">
                <a:solidFill>
                  <a:srgbClr val="660066"/>
                </a:solidFill>
              </a:rPr>
              <a:t>MSB of $s0 toggled for 5 times</a:t>
            </a:r>
          </a:p>
          <a:p>
            <a:pPr marL="342900" indent="-342900">
              <a:buFont typeface="Arial" panose="020B0604020202020204" pitchFamily="34" charset="0"/>
              <a:buChar char="•"/>
            </a:pPr>
            <a:r>
              <a:rPr lang="en-US" sz="2400" dirty="0">
                <a:solidFill>
                  <a:srgbClr val="660066"/>
                </a:solidFill>
              </a:rPr>
              <a:t>0x8000 001F</a:t>
            </a:r>
            <a:endParaRPr lang="en-SG" sz="2400" dirty="0">
              <a:solidFill>
                <a:srgbClr val="660066"/>
              </a:solidFill>
            </a:endParaRPr>
          </a:p>
        </p:txBody>
      </p:sp>
    </p:spTree>
    <p:extLst>
      <p:ext uri="{BB962C8B-B14F-4D97-AF65-F5344CB8AC3E}">
        <p14:creationId xmlns:p14="http://schemas.microsoft.com/office/powerpoint/2010/main" val="29040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dissolve">
                                      <p:cBhvr>
                                        <p:cTn id="39" dur="500"/>
                                        <p:tgtEl>
                                          <p:spTgt spid="15"/>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childTnLst>
                          </p:cTn>
                        </p:par>
                        <p:par>
                          <p:cTn id="44" fill="hold">
                            <p:stCondLst>
                              <p:cond delay="1000"/>
                            </p:stCondLst>
                            <p:childTnLst>
                              <p:par>
                                <p:cTn id="45" presetID="9" presetClass="entr" presetSubtype="0"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par>
                          <p:cTn id="48" fill="hold">
                            <p:stCondLst>
                              <p:cond delay="1500"/>
                            </p:stCondLst>
                            <p:childTnLst>
                              <p:par>
                                <p:cTn id="49" presetID="9" presetClass="entr" presetSubtype="0"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dissolve">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dissolve">
                                      <p:cBhvr>
                                        <p:cTn id="61" dur="500"/>
                                        <p:tgtEl>
                                          <p:spTgt spid="2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dissolve">
                                      <p:cBhvr>
                                        <p:cTn id="66" dur="500"/>
                                        <p:tgtEl>
                                          <p:spTgt spid="24"/>
                                        </p:tgtEl>
                                      </p:cBhvr>
                                    </p:animEffect>
                                  </p:childTnLst>
                                </p:cTn>
                              </p:par>
                            </p:childTnLst>
                          </p:cTn>
                        </p:par>
                        <p:par>
                          <p:cTn id="67" fill="hold">
                            <p:stCondLst>
                              <p:cond delay="500"/>
                            </p:stCondLst>
                            <p:childTnLst>
                              <p:par>
                                <p:cTn id="68" presetID="9" presetClass="entr" presetSubtype="0"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0">
                                            <p:txEl>
                                              <p:pRg st="0" end="0"/>
                                            </p:txEl>
                                          </p:spTgt>
                                        </p:tgtEl>
                                        <p:attrNameLst>
                                          <p:attrName>style.visibility</p:attrName>
                                        </p:attrNameLst>
                                      </p:cBhvr>
                                      <p:to>
                                        <p:strVal val="visible"/>
                                      </p:to>
                                    </p:set>
                                    <p:animEffect transition="in" filter="dissolve">
                                      <p:cBhvr>
                                        <p:cTn id="75" dur="500"/>
                                        <p:tgtEl>
                                          <p:spTgt spid="20">
                                            <p:txEl>
                                              <p:pRg st="0" end="0"/>
                                            </p:txEl>
                                          </p:spTgt>
                                        </p:tgtEl>
                                      </p:cBhvr>
                                    </p:animEffect>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dissolve">
                                      <p:cBhvr>
                                        <p:cTn id="79" dur="500"/>
                                        <p:tgtEl>
                                          <p:spTgt spid="26"/>
                                        </p:tgtEl>
                                      </p:cBhvr>
                                    </p:animEffect>
                                  </p:childTnLst>
                                </p:cTn>
                              </p:par>
                            </p:childTnLst>
                          </p:cTn>
                        </p:par>
                        <p:par>
                          <p:cTn id="80" fill="hold">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up)">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dissolve">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dissolve">
                                      <p:cBhvr>
                                        <p:cTn id="93" dur="500"/>
                                        <p:tgtEl>
                                          <p:spTgt spid="2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dissolve">
                                      <p:cBhvr>
                                        <p:cTn id="98" dur="500"/>
                                        <p:tgtEl>
                                          <p:spTgt spid="31"/>
                                        </p:tgtEl>
                                      </p:cBhvr>
                                    </p:animEffect>
                                  </p:childTnLst>
                                </p:cTn>
                              </p:par>
                            </p:childTnLst>
                          </p:cTn>
                        </p:par>
                        <p:par>
                          <p:cTn id="99" fill="hold">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30">
                                            <p:txEl>
                                              <p:pRg st="0" end="0"/>
                                            </p:txEl>
                                          </p:spTgt>
                                        </p:tgtEl>
                                        <p:attrNameLst>
                                          <p:attrName>style.visibility</p:attrName>
                                        </p:attrNameLst>
                                      </p:cBhvr>
                                      <p:to>
                                        <p:strVal val="visible"/>
                                      </p:to>
                                    </p:set>
                                    <p:animEffect transition="in" filter="dissolve">
                                      <p:cBhvr>
                                        <p:cTn id="107" dur="500"/>
                                        <p:tgtEl>
                                          <p:spTgt spid="30">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dissolve">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dissolve">
                                      <p:cBhvr>
                                        <p:cTn id="117" dur="500"/>
                                        <p:tgtEl>
                                          <p:spTgt spid="35"/>
                                        </p:tgtEl>
                                      </p:cBhvr>
                                    </p:animEffect>
                                  </p:childTnLst>
                                </p:cTn>
                              </p:par>
                            </p:childTnLst>
                          </p:cTn>
                        </p:par>
                        <p:par>
                          <p:cTn id="118" fill="hold">
                            <p:stCondLst>
                              <p:cond delay="500"/>
                            </p:stCondLst>
                            <p:childTnLst>
                              <p:par>
                                <p:cTn id="119" presetID="9" presetClass="entr" presetSubtype="0" fill="hold" grpId="0" nodeType="after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dissolve">
                                      <p:cBhvr>
                                        <p:cTn id="121" dur="500"/>
                                        <p:tgtEl>
                                          <p:spTgt spid="38"/>
                                        </p:tgtEl>
                                      </p:cBhvr>
                                    </p:animEffect>
                                  </p:childTnLst>
                                </p:cTn>
                              </p:par>
                            </p:childTnLst>
                          </p:cTn>
                        </p:par>
                        <p:par>
                          <p:cTn id="122" fill="hold">
                            <p:stCondLst>
                              <p:cond delay="1000"/>
                            </p:stCondLst>
                            <p:childTnLst>
                              <p:par>
                                <p:cTn id="123" presetID="9" presetClass="entr" presetSubtype="0" fill="hold" nodeType="after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dissolve">
                                      <p:cBhvr>
                                        <p:cTn id="125" dur="500"/>
                                        <p:tgtEl>
                                          <p:spTgt spid="4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59"/>
                                        </p:tgtEl>
                                        <p:attrNameLst>
                                          <p:attrName>style.visibility</p:attrName>
                                        </p:attrNameLst>
                                      </p:cBhvr>
                                      <p:to>
                                        <p:strVal val="visible"/>
                                      </p:to>
                                    </p:set>
                                    <p:animEffect transition="in" filter="dissolve">
                                      <p:cBhvr>
                                        <p:cTn id="130" dur="500"/>
                                        <p:tgtEl>
                                          <p:spTgt spid="59"/>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60">
                                            <p:txEl>
                                              <p:pRg st="0" end="0"/>
                                            </p:txEl>
                                          </p:spTgt>
                                        </p:tgtEl>
                                        <p:attrNameLst>
                                          <p:attrName>style.visibility</p:attrName>
                                        </p:attrNameLst>
                                      </p:cBhvr>
                                      <p:to>
                                        <p:strVal val="visible"/>
                                      </p:to>
                                    </p:set>
                                    <p:animEffect transition="in" filter="dissolve">
                                      <p:cBhvr>
                                        <p:cTn id="135" dur="500"/>
                                        <p:tgtEl>
                                          <p:spTgt spid="60">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61">
                                            <p:txEl>
                                              <p:pRg st="0" end="0"/>
                                            </p:txEl>
                                          </p:spTgt>
                                        </p:tgtEl>
                                        <p:attrNameLst>
                                          <p:attrName>style.visibility</p:attrName>
                                        </p:attrNameLst>
                                      </p:cBhvr>
                                      <p:to>
                                        <p:strVal val="visible"/>
                                      </p:to>
                                    </p:set>
                                    <p:animEffect transition="in" filter="dissolve">
                                      <p:cBhvr>
                                        <p:cTn id="140" dur="500"/>
                                        <p:tgtEl>
                                          <p:spTgt spid="6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dissolve">
                                      <p:cBhvr>
                                        <p:cTn id="145" dur="500"/>
                                        <p:tgtEl>
                                          <p:spTgt spid="62"/>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63">
                                            <p:txEl>
                                              <p:pRg st="0" end="0"/>
                                            </p:txEl>
                                          </p:spTgt>
                                        </p:tgtEl>
                                        <p:attrNameLst>
                                          <p:attrName>style.visibility</p:attrName>
                                        </p:attrNameLst>
                                      </p:cBhvr>
                                      <p:to>
                                        <p:strVal val="visible"/>
                                      </p:to>
                                    </p:set>
                                    <p:animEffect transition="in" filter="fade">
                                      <p:cBhvr>
                                        <p:cTn id="150" dur="500"/>
                                        <p:tgtEl>
                                          <p:spTgt spid="63">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63">
                                            <p:txEl>
                                              <p:pRg st="1" end="1"/>
                                            </p:txEl>
                                          </p:spTgt>
                                        </p:tgtEl>
                                        <p:attrNameLst>
                                          <p:attrName>style.visibility</p:attrName>
                                        </p:attrNameLst>
                                      </p:cBhvr>
                                      <p:to>
                                        <p:strVal val="visible"/>
                                      </p:to>
                                    </p:set>
                                    <p:animEffect transition="in" filter="fade">
                                      <p:cBhvr>
                                        <p:cTn id="155" dur="500"/>
                                        <p:tgtEl>
                                          <p:spTgt spid="63">
                                            <p:txEl>
                                              <p:pRg st="1" end="1"/>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63">
                                            <p:txEl>
                                              <p:pRg st="2" end="2"/>
                                            </p:txEl>
                                          </p:spTgt>
                                        </p:tgtEl>
                                        <p:attrNameLst>
                                          <p:attrName>style.visibility</p:attrName>
                                        </p:attrNameLst>
                                      </p:cBhvr>
                                      <p:to>
                                        <p:strVal val="visible"/>
                                      </p:to>
                                    </p:set>
                                    <p:animEffect transition="in" filter="fade">
                                      <p:cBhvr>
                                        <p:cTn id="160" dur="500"/>
                                        <p:tgtEl>
                                          <p:spTgt spid="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3" grpId="0"/>
      <p:bldP spid="10" grpId="0" animBg="1"/>
      <p:bldP spid="11" grpId="0"/>
      <p:bldP spid="13" grpId="0"/>
      <p:bldP spid="14" grpId="0" animBg="1"/>
      <p:bldP spid="15" grpId="0"/>
      <p:bldP spid="17" grpId="0"/>
      <p:bldP spid="22" grpId="0" animBg="1"/>
      <p:bldP spid="23" grpId="0" animBg="1"/>
      <p:bldP spid="24" grpId="0"/>
      <p:bldP spid="25" grpId="0"/>
      <p:bldP spid="20" grpId="0" build="p"/>
      <p:bldP spid="26" grpId="0" animBg="1"/>
      <p:bldP spid="28" grpId="0" animBg="1"/>
      <p:bldP spid="29" grpId="0" animBg="1"/>
      <p:bldP spid="30" grpId="0" uiExpand="1" build="p"/>
      <p:bldP spid="33" grpId="0"/>
      <p:bldP spid="34" grpId="0" animBg="1"/>
      <p:bldP spid="38" grpId="0"/>
      <p:bldP spid="57" grpId="0" animBg="1"/>
      <p:bldP spid="59" grpId="0"/>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21</a:t>
            </a:fld>
            <a:endParaRPr lang="en-SG" sz="1600" b="1" dirty="0">
              <a:solidFill>
                <a:schemeClr val="tx1"/>
              </a:solidFill>
            </a:endParaRPr>
          </a:p>
        </p:txBody>
      </p:sp>
      <p:sp>
        <p:nvSpPr>
          <p:cNvPr id="7" name="TextBox 6">
            <a:extLst>
              <a:ext uri="{FF2B5EF4-FFF2-40B4-BE49-F238E27FC236}">
                <a16:creationId xmlns:a16="http://schemas.microsoft.com/office/drawing/2014/main" id="{59B8F6E8-CDB0-44C2-85CF-7F25BEECC6EA}"/>
              </a:ext>
            </a:extLst>
          </p:cNvPr>
          <p:cNvSpPr txBox="1"/>
          <p:nvPr/>
        </p:nvSpPr>
        <p:spPr>
          <a:xfrm>
            <a:off x="197334" y="260235"/>
            <a:ext cx="900952" cy="523220"/>
          </a:xfrm>
          <a:prstGeom prst="rect">
            <a:avLst/>
          </a:prstGeom>
          <a:noFill/>
        </p:spPr>
        <p:txBody>
          <a:bodyPr wrap="square" rtlCol="0">
            <a:spAutoFit/>
          </a:bodyPr>
          <a:lstStyle/>
          <a:p>
            <a:pPr algn="ctr"/>
            <a:r>
              <a:rPr lang="en-SG" sz="2800" dirty="0" err="1">
                <a:solidFill>
                  <a:srgbClr val="C00000"/>
                </a:solidFill>
              </a:rPr>
              <a:t>Q4</a:t>
            </a:r>
            <a:r>
              <a:rPr lang="en-SG" sz="2800" dirty="0">
                <a:solidFill>
                  <a:srgbClr val="C00000"/>
                </a:solidFill>
              </a:rPr>
              <a:t>.</a:t>
            </a:r>
          </a:p>
        </p:txBody>
      </p:sp>
      <p:sp>
        <p:nvSpPr>
          <p:cNvPr id="8" name="TextBox 7">
            <a:extLst>
              <a:ext uri="{FF2B5EF4-FFF2-40B4-BE49-F238E27FC236}">
                <a16:creationId xmlns:a16="http://schemas.microsoft.com/office/drawing/2014/main" id="{0E814333-7305-4818-ACBD-F1871C2024CD}"/>
              </a:ext>
            </a:extLst>
          </p:cNvPr>
          <p:cNvSpPr txBox="1"/>
          <p:nvPr/>
        </p:nvSpPr>
        <p:spPr>
          <a:xfrm>
            <a:off x="1098286" y="260234"/>
            <a:ext cx="7784190" cy="584775"/>
          </a:xfrm>
          <a:prstGeom prst="rect">
            <a:avLst/>
          </a:prstGeom>
          <a:noFill/>
        </p:spPr>
        <p:txBody>
          <a:bodyPr wrap="square" rtlCol="0">
            <a:spAutoFit/>
          </a:bodyPr>
          <a:lstStyle/>
          <a:p>
            <a:r>
              <a:rPr lang="en-SG" sz="3200" dirty="0"/>
              <a:t>$s0 is a 31-bit binary sequence with MSB=0.</a:t>
            </a:r>
            <a:endParaRPr lang="en-SG" sz="2400" dirty="0"/>
          </a:p>
        </p:txBody>
      </p:sp>
      <p:sp>
        <p:nvSpPr>
          <p:cNvPr id="12" name="Text Box 2"/>
          <p:cNvSpPr txBox="1">
            <a:spLocks noChangeArrowheads="1"/>
          </p:cNvSpPr>
          <p:nvPr/>
        </p:nvSpPr>
        <p:spPr bwMode="auto">
          <a:xfrm>
            <a:off x="477203" y="915233"/>
            <a:ext cx="3664492" cy="328024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a:effectLst/>
                <a:latin typeface="Lucida Console" panose="020B0609040504020204" pitchFamily="49" charset="0"/>
                <a:ea typeface="Calibri" panose="020F0502020204030204" pitchFamily="34" charset="0"/>
                <a:cs typeface="Times New Roman" panose="02020603050405020304" pitchFamily="18" charset="0"/>
              </a:rPr>
              <a:t>add  $t0, $s0, $zero</a:t>
            </a:r>
            <a:r>
              <a:rPr lang="en-US" sz="1600" b="1" dirty="0">
                <a:latin typeface="Lucida Console" panose="020B0609040504020204" pitchFamily="49" charset="0"/>
                <a:ea typeface="Calibri" panose="020F0502020204030204" pitchFamily="34" charset="0"/>
                <a:cs typeface="Times New Roman" panose="02020603050405020304" pitchFamily="18" charset="0"/>
              </a:rPr>
              <a:t> </a:t>
            </a: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lui</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$t1, 0x8000</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err="1">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lp</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beq</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$t0, $zero, </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e</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andi</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$t2, $t0, 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beq</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$t2, $zero, </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s</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xor</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$s0, $s0, $t1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s:</a:t>
            </a: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srl</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$t0, $t0, 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a:effectLst/>
                <a:latin typeface="Lucida Console" panose="020B0609040504020204" pitchFamily="49" charset="0"/>
                <a:ea typeface="Calibri" panose="020F0502020204030204" pitchFamily="34" charset="0"/>
                <a:cs typeface="Times New Roman" panose="02020603050405020304" pitchFamily="18" charset="0"/>
              </a:rPr>
              <a:t>j    </a:t>
            </a:r>
            <a:r>
              <a:rPr lang="en-US" b="1" dirty="0" err="1">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lp</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e:</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p:txBody>
      </p:sp>
      <p:sp>
        <p:nvSpPr>
          <p:cNvPr id="2" name="TextBox 1"/>
          <p:cNvSpPr txBox="1"/>
          <p:nvPr/>
        </p:nvSpPr>
        <p:spPr>
          <a:xfrm>
            <a:off x="4233138" y="1204856"/>
            <a:ext cx="1011218" cy="523220"/>
          </a:xfrm>
          <a:prstGeom prst="rect">
            <a:avLst/>
          </a:prstGeom>
          <a:noFill/>
        </p:spPr>
        <p:txBody>
          <a:bodyPr wrap="square" rtlCol="0">
            <a:spAutoFit/>
          </a:bodyPr>
          <a:lstStyle/>
          <a:p>
            <a:r>
              <a:rPr lang="en-US" sz="2800" dirty="0"/>
              <a:t>$s0 = </a:t>
            </a:r>
            <a:endParaRPr lang="en-SG" sz="2800" dirty="0"/>
          </a:p>
        </p:txBody>
      </p:sp>
      <p:sp>
        <p:nvSpPr>
          <p:cNvPr id="9" name="TextBox 8"/>
          <p:cNvSpPr txBox="1"/>
          <p:nvPr/>
        </p:nvSpPr>
        <p:spPr>
          <a:xfrm>
            <a:off x="5113748" y="1204856"/>
            <a:ext cx="6740556" cy="523220"/>
          </a:xfrm>
          <a:prstGeom prst="rect">
            <a:avLst/>
          </a:prstGeom>
          <a:noFill/>
        </p:spPr>
        <p:txBody>
          <a:bodyPr wrap="square" rtlCol="0">
            <a:spAutoFit/>
          </a:bodyPr>
          <a:lstStyle/>
          <a:p>
            <a:r>
              <a:rPr lang="en-US" sz="2800" dirty="0"/>
              <a:t>0 000 1010 1010 1010 1010 1010 1010 1010</a:t>
            </a:r>
            <a:endParaRPr lang="en-SG" sz="2800" dirty="0"/>
          </a:p>
        </p:txBody>
      </p:sp>
      <p:sp>
        <p:nvSpPr>
          <p:cNvPr id="3" name="TextBox 2"/>
          <p:cNvSpPr txBox="1"/>
          <p:nvPr/>
        </p:nvSpPr>
        <p:spPr>
          <a:xfrm>
            <a:off x="4941626" y="915233"/>
            <a:ext cx="656217" cy="400110"/>
          </a:xfrm>
          <a:prstGeom prst="rect">
            <a:avLst/>
          </a:prstGeom>
          <a:noFill/>
        </p:spPr>
        <p:txBody>
          <a:bodyPr wrap="square" rtlCol="0">
            <a:spAutoFit/>
          </a:bodyPr>
          <a:lstStyle/>
          <a:p>
            <a:pPr algn="ctr"/>
            <a:r>
              <a:rPr lang="en-US" sz="2000" dirty="0">
                <a:solidFill>
                  <a:srgbClr val="C00000"/>
                </a:solidFill>
              </a:rPr>
              <a:t>MSB</a:t>
            </a:r>
            <a:endParaRPr lang="en-SG" sz="2000" dirty="0">
              <a:solidFill>
                <a:srgbClr val="C00000"/>
              </a:solidFill>
            </a:endParaRPr>
          </a:p>
        </p:txBody>
      </p:sp>
      <p:sp>
        <p:nvSpPr>
          <p:cNvPr id="11" name="TextBox 10"/>
          <p:cNvSpPr txBox="1"/>
          <p:nvPr/>
        </p:nvSpPr>
        <p:spPr>
          <a:xfrm>
            <a:off x="4233138" y="2158488"/>
            <a:ext cx="1011218" cy="523220"/>
          </a:xfrm>
          <a:prstGeom prst="rect">
            <a:avLst/>
          </a:prstGeom>
          <a:noFill/>
        </p:spPr>
        <p:txBody>
          <a:bodyPr wrap="square" rtlCol="0">
            <a:spAutoFit/>
          </a:bodyPr>
          <a:lstStyle/>
          <a:p>
            <a:r>
              <a:rPr lang="en-US" sz="2800" dirty="0"/>
              <a:t>$t0 = </a:t>
            </a:r>
            <a:endParaRPr lang="en-SG" sz="2800" dirty="0"/>
          </a:p>
        </p:txBody>
      </p:sp>
      <p:sp>
        <p:nvSpPr>
          <p:cNvPr id="15" name="TextBox 14"/>
          <p:cNvSpPr txBox="1"/>
          <p:nvPr/>
        </p:nvSpPr>
        <p:spPr>
          <a:xfrm>
            <a:off x="4233138" y="3306603"/>
            <a:ext cx="1011218" cy="523220"/>
          </a:xfrm>
          <a:prstGeom prst="rect">
            <a:avLst/>
          </a:prstGeom>
          <a:noFill/>
        </p:spPr>
        <p:txBody>
          <a:bodyPr wrap="square" rtlCol="0">
            <a:spAutoFit/>
          </a:bodyPr>
          <a:lstStyle/>
          <a:p>
            <a:r>
              <a:rPr lang="en-US" sz="2800" dirty="0"/>
              <a:t>$t1 = </a:t>
            </a:r>
            <a:endParaRPr lang="en-SG" sz="2800" dirty="0"/>
          </a:p>
        </p:txBody>
      </p:sp>
      <p:sp>
        <p:nvSpPr>
          <p:cNvPr id="17" name="TextBox 16"/>
          <p:cNvSpPr txBox="1"/>
          <p:nvPr/>
        </p:nvSpPr>
        <p:spPr>
          <a:xfrm>
            <a:off x="5163671" y="3313085"/>
            <a:ext cx="6690633" cy="523220"/>
          </a:xfrm>
          <a:prstGeom prst="rect">
            <a:avLst/>
          </a:prstGeom>
          <a:noFill/>
        </p:spPr>
        <p:txBody>
          <a:bodyPr wrap="square" rtlCol="0">
            <a:spAutoFit/>
          </a:bodyPr>
          <a:lstStyle/>
          <a:p>
            <a:r>
              <a:rPr lang="en-US" sz="2800" dirty="0"/>
              <a:t>1000 0000 0000 0000 0000 0000 0000 0000</a:t>
            </a:r>
            <a:endParaRPr lang="en-SG" sz="2800" dirty="0"/>
          </a:p>
        </p:txBody>
      </p:sp>
      <p:sp>
        <p:nvSpPr>
          <p:cNvPr id="53" name="TextBox 52"/>
          <p:cNvSpPr txBox="1"/>
          <p:nvPr/>
        </p:nvSpPr>
        <p:spPr>
          <a:xfrm>
            <a:off x="8778240" y="195947"/>
            <a:ext cx="3076064" cy="954107"/>
          </a:xfrm>
          <a:prstGeom prst="rect">
            <a:avLst/>
          </a:prstGeom>
          <a:noFill/>
        </p:spPr>
        <p:txBody>
          <a:bodyPr wrap="square" rtlCol="0">
            <a:spAutoFit/>
          </a:bodyPr>
          <a:lstStyle/>
          <a:p>
            <a:r>
              <a:rPr lang="en-US" sz="2800" dirty="0">
                <a:solidFill>
                  <a:srgbClr val="0033CC"/>
                </a:solidFill>
              </a:rPr>
              <a:t>Example: </a:t>
            </a:r>
          </a:p>
          <a:p>
            <a:r>
              <a:rPr lang="en-US" sz="2800" dirty="0">
                <a:solidFill>
                  <a:srgbClr val="0033CC"/>
                </a:solidFill>
              </a:rPr>
              <a:t>$s0 = 0x0AAAAAAA</a:t>
            </a:r>
            <a:endParaRPr lang="en-SG" sz="2800" dirty="0">
              <a:solidFill>
                <a:srgbClr val="0033CC"/>
              </a:solidFill>
            </a:endParaRPr>
          </a:p>
        </p:txBody>
      </p:sp>
      <p:sp>
        <p:nvSpPr>
          <p:cNvPr id="57" name="TextBox 56"/>
          <p:cNvSpPr txBox="1"/>
          <p:nvPr/>
        </p:nvSpPr>
        <p:spPr>
          <a:xfrm>
            <a:off x="5113747" y="2168408"/>
            <a:ext cx="6916544" cy="523220"/>
          </a:xfrm>
          <a:prstGeom prst="rect">
            <a:avLst/>
          </a:prstGeom>
          <a:noFill/>
        </p:spPr>
        <p:txBody>
          <a:bodyPr wrap="square" rtlCol="0">
            <a:spAutoFit/>
          </a:bodyPr>
          <a:lstStyle/>
          <a:p>
            <a:r>
              <a:rPr lang="en-US" sz="2800" dirty="0"/>
              <a:t>0 000 1010 1010 1010 1010 1010 1010 1010</a:t>
            </a:r>
            <a:endParaRPr lang="en-SG" sz="2800" dirty="0"/>
          </a:p>
        </p:txBody>
      </p:sp>
      <p:sp>
        <p:nvSpPr>
          <p:cNvPr id="58" name="TextBox 57"/>
          <p:cNvSpPr txBox="1"/>
          <p:nvPr/>
        </p:nvSpPr>
        <p:spPr>
          <a:xfrm>
            <a:off x="2605905" y="4485105"/>
            <a:ext cx="6681186" cy="1569660"/>
          </a:xfrm>
          <a:prstGeom prst="rect">
            <a:avLst/>
          </a:prstGeom>
          <a:noFill/>
        </p:spPr>
        <p:txBody>
          <a:bodyPr wrap="square" rtlCol="0">
            <a:spAutoFit/>
          </a:bodyPr>
          <a:lstStyle/>
          <a:p>
            <a:r>
              <a:rPr lang="en-US" sz="2400" dirty="0">
                <a:solidFill>
                  <a:srgbClr val="660066"/>
                </a:solidFill>
              </a:rPr>
              <a:t>Q: What is the final value of $s0 (in hexadecimal)?</a:t>
            </a:r>
          </a:p>
          <a:p>
            <a:pPr marL="342900" indent="-342900">
              <a:buFont typeface="Arial" panose="020B0604020202020204" pitchFamily="34" charset="0"/>
              <a:buChar char="•"/>
            </a:pPr>
            <a:r>
              <a:rPr lang="en-US" sz="2400" dirty="0">
                <a:solidFill>
                  <a:srgbClr val="660066"/>
                </a:solidFill>
              </a:rPr>
              <a:t>Each A contains two 1 bits</a:t>
            </a:r>
          </a:p>
          <a:p>
            <a:pPr marL="342900" indent="-342900">
              <a:buFont typeface="Arial" panose="020B0604020202020204" pitchFamily="34" charset="0"/>
              <a:buChar char="•"/>
            </a:pPr>
            <a:r>
              <a:rPr lang="en-US" sz="2400" dirty="0">
                <a:solidFill>
                  <a:srgbClr val="660066"/>
                </a:solidFill>
              </a:rPr>
              <a:t>MSB of $s0 is toggled for 14 times</a:t>
            </a:r>
          </a:p>
          <a:p>
            <a:pPr marL="342900" indent="-342900">
              <a:buFont typeface="Arial" panose="020B0604020202020204" pitchFamily="34" charset="0"/>
              <a:buChar char="•"/>
            </a:pPr>
            <a:r>
              <a:rPr lang="en-US" sz="2400" dirty="0">
                <a:solidFill>
                  <a:srgbClr val="660066"/>
                </a:solidFill>
              </a:rPr>
              <a:t>0x0AAAAAAA</a:t>
            </a:r>
            <a:endParaRPr lang="en-SG" sz="2400" dirty="0">
              <a:solidFill>
                <a:srgbClr val="660066"/>
              </a:solidFill>
            </a:endParaRPr>
          </a:p>
        </p:txBody>
      </p:sp>
    </p:spTree>
    <p:extLst>
      <p:ext uri="{BB962C8B-B14F-4D97-AF65-F5344CB8AC3E}">
        <p14:creationId xmlns:p14="http://schemas.microsoft.com/office/powerpoint/2010/main" val="107242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lide Number Placeholder 103"/>
          <p:cNvSpPr>
            <a:spLocks noGrp="1"/>
          </p:cNvSpPr>
          <p:nvPr>
            <p:ph type="sldNum" sz="quarter" idx="12"/>
          </p:nvPr>
        </p:nvSpPr>
        <p:spPr>
          <a:xfrm>
            <a:off x="9287091" y="6387033"/>
            <a:ext cx="2743200" cy="365125"/>
          </a:xfrm>
        </p:spPr>
        <p:txBody>
          <a:bodyPr/>
          <a:lstStyle/>
          <a:p>
            <a:fld id="{AEBE2BCA-7FFD-4666-9163-5C061F649162}" type="slidenum">
              <a:rPr lang="en-SG" sz="1600" b="1" smtClean="0">
                <a:solidFill>
                  <a:schemeClr val="tx1"/>
                </a:solidFill>
              </a:rPr>
              <a:t>22</a:t>
            </a:fld>
            <a:endParaRPr lang="en-SG" sz="1600" b="1" dirty="0">
              <a:solidFill>
                <a:schemeClr val="tx1"/>
              </a:solidFill>
            </a:endParaRPr>
          </a:p>
        </p:txBody>
      </p:sp>
      <p:sp>
        <p:nvSpPr>
          <p:cNvPr id="7" name="TextBox 6">
            <a:extLst>
              <a:ext uri="{FF2B5EF4-FFF2-40B4-BE49-F238E27FC236}">
                <a16:creationId xmlns:a16="http://schemas.microsoft.com/office/drawing/2014/main" id="{59B8F6E8-CDB0-44C2-85CF-7F25BEECC6EA}"/>
              </a:ext>
            </a:extLst>
          </p:cNvPr>
          <p:cNvSpPr txBox="1"/>
          <p:nvPr/>
        </p:nvSpPr>
        <p:spPr>
          <a:xfrm>
            <a:off x="197334" y="260235"/>
            <a:ext cx="900952" cy="523220"/>
          </a:xfrm>
          <a:prstGeom prst="rect">
            <a:avLst/>
          </a:prstGeom>
          <a:noFill/>
        </p:spPr>
        <p:txBody>
          <a:bodyPr wrap="square" rtlCol="0">
            <a:spAutoFit/>
          </a:bodyPr>
          <a:lstStyle/>
          <a:p>
            <a:pPr algn="ctr"/>
            <a:r>
              <a:rPr lang="en-SG" sz="2800">
                <a:solidFill>
                  <a:srgbClr val="C00000"/>
                </a:solidFill>
              </a:rPr>
              <a:t>Q4.</a:t>
            </a:r>
            <a:endParaRPr lang="en-SG" sz="2800" dirty="0">
              <a:solidFill>
                <a:srgbClr val="C00000"/>
              </a:solidFill>
            </a:endParaRPr>
          </a:p>
        </p:txBody>
      </p:sp>
      <p:sp>
        <p:nvSpPr>
          <p:cNvPr id="8" name="TextBox 7">
            <a:extLst>
              <a:ext uri="{FF2B5EF4-FFF2-40B4-BE49-F238E27FC236}">
                <a16:creationId xmlns:a16="http://schemas.microsoft.com/office/drawing/2014/main" id="{0E814333-7305-4818-ACBD-F1871C2024CD}"/>
              </a:ext>
            </a:extLst>
          </p:cNvPr>
          <p:cNvSpPr txBox="1"/>
          <p:nvPr/>
        </p:nvSpPr>
        <p:spPr>
          <a:xfrm>
            <a:off x="1098286" y="260234"/>
            <a:ext cx="7784190" cy="584775"/>
          </a:xfrm>
          <a:prstGeom prst="rect">
            <a:avLst/>
          </a:prstGeom>
          <a:noFill/>
        </p:spPr>
        <p:txBody>
          <a:bodyPr wrap="square" rtlCol="0">
            <a:spAutoFit/>
          </a:bodyPr>
          <a:lstStyle/>
          <a:p>
            <a:r>
              <a:rPr lang="en-SG" sz="3200" dirty="0"/>
              <a:t>$s0 is a 31-bit binary sequence with MSB=0.</a:t>
            </a:r>
            <a:endParaRPr lang="en-SG" sz="2400" dirty="0"/>
          </a:p>
        </p:txBody>
      </p:sp>
      <p:sp>
        <p:nvSpPr>
          <p:cNvPr id="12" name="Text Box 2"/>
          <p:cNvSpPr txBox="1">
            <a:spLocks noChangeArrowheads="1"/>
          </p:cNvSpPr>
          <p:nvPr/>
        </p:nvSpPr>
        <p:spPr bwMode="auto">
          <a:xfrm>
            <a:off x="477203" y="915233"/>
            <a:ext cx="3664492" cy="328024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a:effectLst/>
                <a:latin typeface="Lucida Console" panose="020B0609040504020204" pitchFamily="49" charset="0"/>
                <a:ea typeface="Calibri" panose="020F0502020204030204" pitchFamily="34" charset="0"/>
                <a:cs typeface="Times New Roman" panose="02020603050405020304" pitchFamily="18" charset="0"/>
              </a:rPr>
              <a:t>add  $t0, $s0, $zero</a:t>
            </a:r>
            <a:r>
              <a:rPr lang="en-US" sz="1600" b="1" dirty="0">
                <a:latin typeface="Lucida Console" panose="020B0609040504020204" pitchFamily="49" charset="0"/>
                <a:ea typeface="Calibri" panose="020F0502020204030204" pitchFamily="34" charset="0"/>
                <a:cs typeface="Times New Roman" panose="02020603050405020304" pitchFamily="18" charset="0"/>
              </a:rPr>
              <a:t> </a:t>
            </a: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lui</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$t1, 0x8000</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err="1">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lp</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beq</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$t0, $zero, </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e</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andi</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$t2, $t0, 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beq</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$t2, $zero, </a:t>
            </a: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s</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xor</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$s0, $s0, $t1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s:</a:t>
            </a: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err="1">
                <a:effectLst/>
                <a:latin typeface="Lucida Console" panose="020B0609040504020204" pitchFamily="49" charset="0"/>
                <a:ea typeface="Calibri" panose="020F0502020204030204" pitchFamily="34" charset="0"/>
                <a:cs typeface="Times New Roman" panose="02020603050405020304" pitchFamily="18" charset="0"/>
              </a:rPr>
              <a:t>srl</a:t>
            </a:r>
            <a:r>
              <a:rPr lang="en-US" b="1" dirty="0">
                <a:effectLst/>
                <a:latin typeface="Lucida Console" panose="020B0609040504020204" pitchFamily="49" charset="0"/>
                <a:ea typeface="Calibri" panose="020F0502020204030204" pitchFamily="34" charset="0"/>
                <a:cs typeface="Times New Roman" panose="02020603050405020304" pitchFamily="18" charset="0"/>
              </a:rPr>
              <a:t>  $t0, $t0, 1</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latin typeface="Lucida Console" panose="020B0609040504020204" pitchFamily="49" charset="0"/>
                <a:ea typeface="Calibri" panose="020F0502020204030204" pitchFamily="34" charset="0"/>
                <a:cs typeface="Times New Roman" panose="02020603050405020304" pitchFamily="18" charset="0"/>
              </a:rPr>
              <a:t>	</a:t>
            </a:r>
            <a:r>
              <a:rPr lang="en-US" b="1" dirty="0">
                <a:effectLst/>
                <a:latin typeface="Lucida Console" panose="020B0609040504020204" pitchFamily="49" charset="0"/>
                <a:ea typeface="Calibri" panose="020F0502020204030204" pitchFamily="34" charset="0"/>
                <a:cs typeface="Times New Roman" panose="02020603050405020304" pitchFamily="18" charset="0"/>
              </a:rPr>
              <a:t>j    </a:t>
            </a:r>
            <a:r>
              <a:rPr lang="en-US" b="1" dirty="0" err="1">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lp</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a:p>
            <a:pPr>
              <a:spcAft>
                <a:spcPts val="600"/>
              </a:spcAft>
              <a:tabLst>
                <a:tab pos="538163" algn="l"/>
                <a:tab pos="1430338" algn="l"/>
              </a:tabLst>
            </a:pPr>
            <a:r>
              <a:rPr lang="en-US" b="1" dirty="0">
                <a:solidFill>
                  <a:srgbClr val="7030A0"/>
                </a:solidFill>
                <a:effectLst/>
                <a:latin typeface="Lucida Console" panose="020B0609040504020204" pitchFamily="49" charset="0"/>
                <a:ea typeface="Calibri" panose="020F0502020204030204" pitchFamily="34" charset="0"/>
                <a:cs typeface="Times New Roman" panose="02020603050405020304" pitchFamily="18" charset="0"/>
              </a:rPr>
              <a:t>e:</a:t>
            </a:r>
            <a:endParaRPr lang="en-SG" dirty="0">
              <a:effectLst/>
              <a:latin typeface="Lucida Console" panose="020B0609040504020204" pitchFamily="49" charset="0"/>
              <a:ea typeface="Calibri" panose="020F0502020204030204" pitchFamily="34" charset="0"/>
              <a:cs typeface="Times New Roman" panose="02020603050405020304" pitchFamily="18" charset="0"/>
            </a:endParaRPr>
          </a:p>
        </p:txBody>
      </p:sp>
      <p:cxnSp>
        <p:nvCxnSpPr>
          <p:cNvPr id="6" name="Straight Connector 5"/>
          <p:cNvCxnSpPr/>
          <p:nvPr/>
        </p:nvCxnSpPr>
        <p:spPr>
          <a:xfrm>
            <a:off x="4334536" y="3635166"/>
            <a:ext cx="748057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555554" y="938622"/>
            <a:ext cx="1739646" cy="523220"/>
          </a:xfrm>
          <a:prstGeom prst="rect">
            <a:avLst/>
          </a:prstGeom>
          <a:noFill/>
        </p:spPr>
        <p:txBody>
          <a:bodyPr wrap="square" rtlCol="0">
            <a:spAutoFit/>
          </a:bodyPr>
          <a:lstStyle/>
          <a:p>
            <a:r>
              <a:rPr lang="en-US" sz="2800" dirty="0">
                <a:solidFill>
                  <a:srgbClr val="0033CC"/>
                </a:solidFill>
              </a:rPr>
              <a:t>$s0 = 31</a:t>
            </a:r>
            <a:endParaRPr lang="en-SG" sz="2800" dirty="0">
              <a:solidFill>
                <a:srgbClr val="0033CC"/>
              </a:solidFill>
            </a:endParaRPr>
          </a:p>
        </p:txBody>
      </p:sp>
      <p:grpSp>
        <p:nvGrpSpPr>
          <p:cNvPr id="28" name="Group 27"/>
          <p:cNvGrpSpPr/>
          <p:nvPr/>
        </p:nvGrpSpPr>
        <p:grpSpPr>
          <a:xfrm>
            <a:off x="4546178" y="1408354"/>
            <a:ext cx="7188389" cy="2226812"/>
            <a:chOff x="4546178" y="1408354"/>
            <a:chExt cx="7188389" cy="2226812"/>
          </a:xfrm>
        </p:grpSpPr>
        <p:grpSp>
          <p:nvGrpSpPr>
            <p:cNvPr id="20" name="Group 19"/>
            <p:cNvGrpSpPr/>
            <p:nvPr/>
          </p:nvGrpSpPr>
          <p:grpSpPr>
            <a:xfrm>
              <a:off x="4555554" y="1902092"/>
              <a:ext cx="7179013" cy="812843"/>
              <a:chOff x="4396902" y="3308238"/>
              <a:chExt cx="7179013" cy="812843"/>
            </a:xfrm>
          </p:grpSpPr>
          <p:sp>
            <p:nvSpPr>
              <p:cNvPr id="21" name="TextBox 20"/>
              <p:cNvSpPr txBox="1"/>
              <p:nvPr/>
            </p:nvSpPr>
            <p:spPr>
              <a:xfrm>
                <a:off x="4396902" y="3597861"/>
                <a:ext cx="7179013" cy="523220"/>
              </a:xfrm>
              <a:prstGeom prst="rect">
                <a:avLst/>
              </a:prstGeom>
              <a:noFill/>
            </p:spPr>
            <p:txBody>
              <a:bodyPr wrap="square" rtlCol="0">
                <a:spAutoFit/>
              </a:bodyPr>
              <a:lstStyle/>
              <a:p>
                <a:r>
                  <a:rPr lang="en-US" sz="2800" dirty="0"/>
                  <a:t>$s0 = </a:t>
                </a:r>
                <a:r>
                  <a:rPr lang="en-US" sz="2800" dirty="0">
                    <a:solidFill>
                      <a:srgbClr val="006600"/>
                    </a:solidFill>
                  </a:rPr>
                  <a:t>0</a:t>
                </a:r>
                <a:r>
                  <a:rPr lang="en-US" sz="2800" dirty="0"/>
                  <a:t> 0000000000000000000000000011111</a:t>
                </a:r>
                <a:endParaRPr lang="en-SG" sz="2800" dirty="0"/>
              </a:p>
            </p:txBody>
          </p:sp>
          <p:sp>
            <p:nvSpPr>
              <p:cNvPr id="22" name="TextBox 21"/>
              <p:cNvSpPr txBox="1"/>
              <p:nvPr/>
            </p:nvSpPr>
            <p:spPr>
              <a:xfrm>
                <a:off x="5097269" y="3308238"/>
                <a:ext cx="656217" cy="400110"/>
              </a:xfrm>
              <a:prstGeom prst="rect">
                <a:avLst/>
              </a:prstGeom>
              <a:noFill/>
            </p:spPr>
            <p:txBody>
              <a:bodyPr wrap="square" rtlCol="0">
                <a:spAutoFit/>
              </a:bodyPr>
              <a:lstStyle/>
              <a:p>
                <a:pPr algn="ctr"/>
                <a:r>
                  <a:rPr lang="en-US" sz="2000" dirty="0">
                    <a:solidFill>
                      <a:srgbClr val="C00000"/>
                    </a:solidFill>
                  </a:rPr>
                  <a:t>MSB</a:t>
                </a:r>
                <a:endParaRPr lang="en-SG" sz="2000" dirty="0">
                  <a:solidFill>
                    <a:srgbClr val="C00000"/>
                  </a:solidFill>
                </a:endParaRPr>
              </a:p>
            </p:txBody>
          </p:sp>
        </p:grpSp>
        <p:sp>
          <p:nvSpPr>
            <p:cNvPr id="24" name="TextBox 23"/>
            <p:cNvSpPr txBox="1"/>
            <p:nvPr/>
          </p:nvSpPr>
          <p:spPr>
            <a:xfrm>
              <a:off x="4546178" y="2691442"/>
              <a:ext cx="1330588" cy="461665"/>
            </a:xfrm>
            <a:prstGeom prst="rect">
              <a:avLst/>
            </a:prstGeom>
            <a:noFill/>
          </p:spPr>
          <p:txBody>
            <a:bodyPr wrap="square" rtlCol="0">
              <a:spAutoFit/>
            </a:bodyPr>
            <a:lstStyle/>
            <a:p>
              <a:r>
                <a:rPr lang="en-US" sz="2400" dirty="0"/>
                <a:t>After:</a:t>
              </a:r>
              <a:endParaRPr lang="en-SG" sz="2400" dirty="0"/>
            </a:p>
          </p:txBody>
        </p:sp>
        <p:sp>
          <p:nvSpPr>
            <p:cNvPr id="26" name="TextBox 25"/>
            <p:cNvSpPr txBox="1"/>
            <p:nvPr/>
          </p:nvSpPr>
          <p:spPr>
            <a:xfrm>
              <a:off x="4555553" y="3111946"/>
              <a:ext cx="7179013" cy="523220"/>
            </a:xfrm>
            <a:prstGeom prst="rect">
              <a:avLst/>
            </a:prstGeom>
            <a:noFill/>
          </p:spPr>
          <p:txBody>
            <a:bodyPr wrap="square" rtlCol="0">
              <a:spAutoFit/>
            </a:bodyPr>
            <a:lstStyle/>
            <a:p>
              <a:r>
                <a:rPr lang="en-US" sz="2800" dirty="0"/>
                <a:t>$s0 = </a:t>
              </a:r>
              <a:r>
                <a:rPr lang="en-US" sz="2800" dirty="0">
                  <a:solidFill>
                    <a:srgbClr val="C00000"/>
                  </a:solidFill>
                </a:rPr>
                <a:t>1</a:t>
              </a:r>
              <a:r>
                <a:rPr lang="en-US" sz="2800" dirty="0"/>
                <a:t> 0000000000000000000000000011111</a:t>
              </a:r>
              <a:endParaRPr lang="en-SG" sz="2800" dirty="0"/>
            </a:p>
          </p:txBody>
        </p:sp>
        <p:sp>
          <p:nvSpPr>
            <p:cNvPr id="29" name="TextBox 28"/>
            <p:cNvSpPr txBox="1"/>
            <p:nvPr/>
          </p:nvSpPr>
          <p:spPr>
            <a:xfrm>
              <a:off x="4546178" y="1408354"/>
              <a:ext cx="1330588" cy="461665"/>
            </a:xfrm>
            <a:prstGeom prst="rect">
              <a:avLst/>
            </a:prstGeom>
            <a:noFill/>
          </p:spPr>
          <p:txBody>
            <a:bodyPr wrap="square" rtlCol="0">
              <a:spAutoFit/>
            </a:bodyPr>
            <a:lstStyle/>
            <a:p>
              <a:r>
                <a:rPr lang="en-US" sz="2400" dirty="0"/>
                <a:t>Before:</a:t>
              </a:r>
              <a:endParaRPr lang="en-SG" sz="2400" dirty="0"/>
            </a:p>
          </p:txBody>
        </p:sp>
      </p:grpSp>
      <p:sp>
        <p:nvSpPr>
          <p:cNvPr id="16" name="TextBox 15"/>
          <p:cNvSpPr txBox="1"/>
          <p:nvPr/>
        </p:nvSpPr>
        <p:spPr>
          <a:xfrm>
            <a:off x="4590627" y="3855767"/>
            <a:ext cx="3076064" cy="523220"/>
          </a:xfrm>
          <a:prstGeom prst="rect">
            <a:avLst/>
          </a:prstGeom>
          <a:noFill/>
        </p:spPr>
        <p:txBody>
          <a:bodyPr wrap="square" rtlCol="0">
            <a:spAutoFit/>
          </a:bodyPr>
          <a:lstStyle/>
          <a:p>
            <a:r>
              <a:rPr lang="en-US" sz="2800" dirty="0">
                <a:solidFill>
                  <a:srgbClr val="0033CC"/>
                </a:solidFill>
              </a:rPr>
              <a:t>$s0 = 0x0AAAAAAA</a:t>
            </a:r>
            <a:endParaRPr lang="en-SG" sz="2800" dirty="0">
              <a:solidFill>
                <a:srgbClr val="0033CC"/>
              </a:solidFill>
            </a:endParaRPr>
          </a:p>
        </p:txBody>
      </p:sp>
      <p:grpSp>
        <p:nvGrpSpPr>
          <p:cNvPr id="34" name="Group 33"/>
          <p:cNvGrpSpPr/>
          <p:nvPr/>
        </p:nvGrpSpPr>
        <p:grpSpPr>
          <a:xfrm>
            <a:off x="4546178" y="4371354"/>
            <a:ext cx="7188389" cy="1718928"/>
            <a:chOff x="4546178" y="4371354"/>
            <a:chExt cx="7188389" cy="1718928"/>
          </a:xfrm>
        </p:grpSpPr>
        <p:sp>
          <p:nvSpPr>
            <p:cNvPr id="9" name="TextBox 8"/>
            <p:cNvSpPr txBox="1"/>
            <p:nvPr/>
          </p:nvSpPr>
          <p:spPr>
            <a:xfrm>
              <a:off x="4555554" y="4747092"/>
              <a:ext cx="7179013" cy="523220"/>
            </a:xfrm>
            <a:prstGeom prst="rect">
              <a:avLst/>
            </a:prstGeom>
            <a:noFill/>
          </p:spPr>
          <p:txBody>
            <a:bodyPr wrap="square" rtlCol="0">
              <a:spAutoFit/>
            </a:bodyPr>
            <a:lstStyle/>
            <a:p>
              <a:r>
                <a:rPr lang="en-US" sz="2800" dirty="0"/>
                <a:t>$s0 = </a:t>
              </a:r>
              <a:r>
                <a:rPr lang="en-US" sz="2800" dirty="0">
                  <a:solidFill>
                    <a:srgbClr val="006600"/>
                  </a:solidFill>
                </a:rPr>
                <a:t>0</a:t>
              </a:r>
              <a:r>
                <a:rPr lang="en-US" sz="2800" dirty="0"/>
                <a:t> 0001010101010101010101010101010</a:t>
              </a:r>
              <a:endParaRPr lang="en-SG" sz="2800" dirty="0"/>
            </a:p>
          </p:txBody>
        </p:sp>
        <p:sp>
          <p:nvSpPr>
            <p:cNvPr id="23" name="TextBox 22"/>
            <p:cNvSpPr txBox="1"/>
            <p:nvPr/>
          </p:nvSpPr>
          <p:spPr>
            <a:xfrm>
              <a:off x="4546178" y="4371354"/>
              <a:ext cx="1330588" cy="461665"/>
            </a:xfrm>
            <a:prstGeom prst="rect">
              <a:avLst/>
            </a:prstGeom>
            <a:noFill/>
          </p:spPr>
          <p:txBody>
            <a:bodyPr wrap="square" rtlCol="0">
              <a:spAutoFit/>
            </a:bodyPr>
            <a:lstStyle/>
            <a:p>
              <a:r>
                <a:rPr lang="en-US" sz="2400" dirty="0"/>
                <a:t>Before:</a:t>
              </a:r>
              <a:endParaRPr lang="en-SG" sz="2400" dirty="0"/>
            </a:p>
          </p:txBody>
        </p:sp>
        <p:sp>
          <p:nvSpPr>
            <p:cNvPr id="30" name="TextBox 29"/>
            <p:cNvSpPr txBox="1"/>
            <p:nvPr/>
          </p:nvSpPr>
          <p:spPr>
            <a:xfrm>
              <a:off x="4546178" y="5175414"/>
              <a:ext cx="1330588" cy="461665"/>
            </a:xfrm>
            <a:prstGeom prst="rect">
              <a:avLst/>
            </a:prstGeom>
            <a:noFill/>
          </p:spPr>
          <p:txBody>
            <a:bodyPr wrap="square" rtlCol="0">
              <a:spAutoFit/>
            </a:bodyPr>
            <a:lstStyle/>
            <a:p>
              <a:r>
                <a:rPr lang="en-US" sz="2400" dirty="0"/>
                <a:t>After:</a:t>
              </a:r>
              <a:endParaRPr lang="en-SG" sz="2400" dirty="0"/>
            </a:p>
          </p:txBody>
        </p:sp>
        <p:sp>
          <p:nvSpPr>
            <p:cNvPr id="32" name="TextBox 31"/>
            <p:cNvSpPr txBox="1"/>
            <p:nvPr/>
          </p:nvSpPr>
          <p:spPr>
            <a:xfrm>
              <a:off x="4555554" y="5567062"/>
              <a:ext cx="7179013" cy="523220"/>
            </a:xfrm>
            <a:prstGeom prst="rect">
              <a:avLst/>
            </a:prstGeom>
            <a:noFill/>
          </p:spPr>
          <p:txBody>
            <a:bodyPr wrap="square" rtlCol="0">
              <a:spAutoFit/>
            </a:bodyPr>
            <a:lstStyle/>
            <a:p>
              <a:r>
                <a:rPr lang="en-US" sz="2800" dirty="0"/>
                <a:t>$s0 =</a:t>
              </a:r>
              <a:r>
                <a:rPr lang="en-US" sz="2800" dirty="0">
                  <a:solidFill>
                    <a:srgbClr val="C00000"/>
                  </a:solidFill>
                </a:rPr>
                <a:t> 0 </a:t>
              </a:r>
              <a:r>
                <a:rPr lang="en-US" sz="2800" dirty="0"/>
                <a:t>0001010101010101010101010101010</a:t>
              </a:r>
              <a:endParaRPr lang="en-SG" sz="2800" dirty="0"/>
            </a:p>
          </p:txBody>
        </p:sp>
      </p:grpSp>
      <p:sp>
        <p:nvSpPr>
          <p:cNvPr id="14" name="TextBox 13"/>
          <p:cNvSpPr txBox="1"/>
          <p:nvPr/>
        </p:nvSpPr>
        <p:spPr>
          <a:xfrm>
            <a:off x="8882476" y="312894"/>
            <a:ext cx="2547524" cy="523220"/>
          </a:xfrm>
          <a:prstGeom prst="rect">
            <a:avLst/>
          </a:prstGeom>
          <a:solidFill>
            <a:schemeClr val="accent1">
              <a:lumMod val="20000"/>
              <a:lumOff val="80000"/>
            </a:schemeClr>
          </a:solidFill>
        </p:spPr>
        <p:txBody>
          <a:bodyPr wrap="square" rtlCol="0">
            <a:spAutoFit/>
          </a:bodyPr>
          <a:lstStyle/>
          <a:p>
            <a:pPr algn="ctr"/>
            <a:r>
              <a:rPr lang="en-US" sz="2800" dirty="0"/>
              <a:t>Summary</a:t>
            </a:r>
            <a:endParaRPr lang="en-SG" sz="2800" dirty="0"/>
          </a:p>
        </p:txBody>
      </p:sp>
      <p:sp>
        <p:nvSpPr>
          <p:cNvPr id="35" name="TextBox 34"/>
          <p:cNvSpPr txBox="1"/>
          <p:nvPr/>
        </p:nvSpPr>
        <p:spPr>
          <a:xfrm>
            <a:off x="6233573" y="1555455"/>
            <a:ext cx="5099149" cy="461665"/>
          </a:xfrm>
          <a:prstGeom prst="rect">
            <a:avLst/>
          </a:prstGeom>
          <a:solidFill>
            <a:srgbClr val="66FF99"/>
          </a:solidFill>
        </p:spPr>
        <p:txBody>
          <a:bodyPr wrap="square" rtlCol="0">
            <a:spAutoFit/>
          </a:bodyPr>
          <a:lstStyle/>
          <a:p>
            <a:pPr algn="ctr"/>
            <a:r>
              <a:rPr lang="en-US" sz="2400" dirty="0"/>
              <a:t>Odd number of 1’s in $s0: MSB </a:t>
            </a:r>
            <a:r>
              <a:rPr lang="en-US" sz="2400" dirty="0">
                <a:sym typeface="Wingdings" panose="05000000000000000000" pitchFamily="2" charset="2"/>
              </a:rPr>
              <a:t> 1</a:t>
            </a:r>
            <a:endParaRPr lang="en-SG" sz="2400" dirty="0"/>
          </a:p>
        </p:txBody>
      </p:sp>
      <p:sp>
        <p:nvSpPr>
          <p:cNvPr id="40" name="TextBox 39"/>
          <p:cNvSpPr txBox="1"/>
          <p:nvPr/>
        </p:nvSpPr>
        <p:spPr>
          <a:xfrm>
            <a:off x="6325698" y="4328391"/>
            <a:ext cx="5104302" cy="461665"/>
          </a:xfrm>
          <a:prstGeom prst="rect">
            <a:avLst/>
          </a:prstGeom>
          <a:solidFill>
            <a:srgbClr val="66FF99"/>
          </a:solidFill>
        </p:spPr>
        <p:txBody>
          <a:bodyPr wrap="square" rtlCol="0">
            <a:spAutoFit/>
          </a:bodyPr>
          <a:lstStyle/>
          <a:p>
            <a:pPr algn="ctr"/>
            <a:r>
              <a:rPr lang="en-US" sz="2400" dirty="0"/>
              <a:t>Even number of 1’s in $s0: MSB </a:t>
            </a:r>
            <a:r>
              <a:rPr lang="en-US" sz="2400" dirty="0">
                <a:sym typeface="Wingdings" panose="05000000000000000000" pitchFamily="2" charset="2"/>
              </a:rPr>
              <a:t> 0</a:t>
            </a:r>
            <a:r>
              <a:rPr lang="en-US" sz="2400" dirty="0"/>
              <a:t>.</a:t>
            </a:r>
            <a:endParaRPr lang="en-SG" sz="2400" dirty="0"/>
          </a:p>
        </p:txBody>
      </p:sp>
      <p:sp>
        <p:nvSpPr>
          <p:cNvPr id="41" name="TextBox 40"/>
          <p:cNvSpPr txBox="1"/>
          <p:nvPr/>
        </p:nvSpPr>
        <p:spPr>
          <a:xfrm>
            <a:off x="551769" y="4371354"/>
            <a:ext cx="3136250" cy="1569660"/>
          </a:xfrm>
          <a:prstGeom prst="rect">
            <a:avLst/>
          </a:prstGeom>
          <a:solidFill>
            <a:srgbClr val="66FF99"/>
          </a:solidFill>
        </p:spPr>
        <p:txBody>
          <a:bodyPr wrap="square" rtlCol="0">
            <a:spAutoFit/>
          </a:bodyPr>
          <a:lstStyle/>
          <a:p>
            <a:pPr algn="ctr"/>
            <a:r>
              <a:rPr lang="en-US" sz="2400" dirty="0"/>
              <a:t>This is known as </a:t>
            </a:r>
            <a:r>
              <a:rPr lang="en-US" sz="2400" dirty="0">
                <a:solidFill>
                  <a:srgbClr val="C00000"/>
                </a:solidFill>
              </a:rPr>
              <a:t>even parity bit</a:t>
            </a:r>
            <a:r>
              <a:rPr lang="en-US" sz="2400" dirty="0"/>
              <a:t> scheme.</a:t>
            </a:r>
          </a:p>
          <a:p>
            <a:pPr algn="ctr"/>
            <a:r>
              <a:rPr lang="en-US" sz="2400"/>
              <a:t>(Odd </a:t>
            </a:r>
            <a:r>
              <a:rPr lang="en-US" sz="2400" dirty="0"/>
              <a:t>parity bit scheme defined similarly.)</a:t>
            </a:r>
            <a:endParaRPr lang="en-SG" sz="2400" dirty="0"/>
          </a:p>
        </p:txBody>
      </p:sp>
    </p:spTree>
    <p:extLst>
      <p:ext uri="{BB962C8B-B14F-4D97-AF65-F5344CB8AC3E}">
        <p14:creationId xmlns:p14="http://schemas.microsoft.com/office/powerpoint/2010/main" val="99178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0"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248BEBB-8CA1-4054-A38D-C28888EEEA8B}"/>
              </a:ext>
            </a:extLst>
          </p:cNvPr>
          <p:cNvSpPr txBox="1"/>
          <p:nvPr/>
        </p:nvSpPr>
        <p:spPr>
          <a:xfrm>
            <a:off x="708579" y="380440"/>
            <a:ext cx="8382000" cy="646331"/>
          </a:xfrm>
          <a:prstGeom prst="rect">
            <a:avLst/>
          </a:prstGeom>
          <a:noFill/>
        </p:spPr>
        <p:txBody>
          <a:bodyPr wrap="square" rtlCol="0">
            <a:spAutoFit/>
          </a:bodyPr>
          <a:lstStyle/>
          <a:p>
            <a:r>
              <a:rPr lang="en-SG" sz="3600" dirty="0">
                <a:solidFill>
                  <a:srgbClr val="0000FF"/>
                </a:solidFill>
              </a:rPr>
              <a:t>MIPS Basic Instructions Checklist (2)</a:t>
            </a:r>
            <a:endParaRPr lang="en-US" sz="3600" dirty="0">
              <a:solidFill>
                <a:srgbClr val="C00000"/>
              </a:solidFill>
            </a:endParaRPr>
          </a:p>
        </p:txBody>
      </p:sp>
      <p:graphicFrame>
        <p:nvGraphicFramePr>
          <p:cNvPr id="40" name="Table 39">
            <a:extLst>
              <a:ext uri="{FF2B5EF4-FFF2-40B4-BE49-F238E27FC236}">
                <a16:creationId xmlns:a16="http://schemas.microsoft.com/office/drawing/2014/main" id="{3828D8F1-235C-4B6A-9124-404BA27C3098}"/>
              </a:ext>
            </a:extLst>
          </p:cNvPr>
          <p:cNvGraphicFramePr>
            <a:graphicFrameLocks noGrp="1"/>
          </p:cNvGraphicFramePr>
          <p:nvPr/>
        </p:nvGraphicFramePr>
        <p:xfrm>
          <a:off x="708579" y="1526392"/>
          <a:ext cx="10311356" cy="3819494"/>
        </p:xfrm>
        <a:graphic>
          <a:graphicData uri="http://schemas.openxmlformats.org/drawingml/2006/table">
            <a:tbl>
              <a:tblPr firstRow="1" bandRow="1">
                <a:tableStyleId>{5C22544A-7EE6-4342-B048-85BDC9FD1C3A}</a:tableStyleId>
              </a:tblPr>
              <a:tblGrid>
                <a:gridCol w="2776631">
                  <a:extLst>
                    <a:ext uri="{9D8B030D-6E8A-4147-A177-3AD203B41FA5}">
                      <a16:colId xmlns:a16="http://schemas.microsoft.com/office/drawing/2014/main" val="20000"/>
                    </a:ext>
                  </a:extLst>
                </a:gridCol>
                <a:gridCol w="3893946">
                  <a:extLst>
                    <a:ext uri="{9D8B030D-6E8A-4147-A177-3AD203B41FA5}">
                      <a16:colId xmlns:a16="http://schemas.microsoft.com/office/drawing/2014/main" val="20001"/>
                    </a:ext>
                  </a:extLst>
                </a:gridCol>
                <a:gridCol w="3640779">
                  <a:extLst>
                    <a:ext uri="{9D8B030D-6E8A-4147-A177-3AD203B41FA5}">
                      <a16:colId xmlns:a16="http://schemas.microsoft.com/office/drawing/2014/main" val="20002"/>
                    </a:ext>
                  </a:extLst>
                </a:gridCol>
              </a:tblGrid>
              <a:tr h="795494">
                <a:tc>
                  <a:txBody>
                    <a:bodyPr/>
                    <a:lstStyle/>
                    <a:p>
                      <a:pPr algn="ctr"/>
                      <a:r>
                        <a:rPr lang="en-US" sz="2000" dirty="0"/>
                        <a:t>Operation</a:t>
                      </a:r>
                    </a:p>
                  </a:txBody>
                  <a:tcPr marL="103231" marR="103231" marT="51615" marB="51615">
                    <a:solidFill>
                      <a:srgbClr val="666699"/>
                    </a:solidFill>
                  </a:tcPr>
                </a:tc>
                <a:tc>
                  <a:txBody>
                    <a:bodyPr/>
                    <a:lstStyle/>
                    <a:p>
                      <a:pPr algn="ctr"/>
                      <a:r>
                        <a:rPr lang="en-US" sz="2000" dirty="0" err="1"/>
                        <a:t>Opcode</a:t>
                      </a:r>
                      <a:r>
                        <a:rPr lang="en-US" sz="2000" dirty="0"/>
                        <a:t> in MIPS</a:t>
                      </a:r>
                    </a:p>
                  </a:txBody>
                  <a:tcPr marL="103231" marR="103231" marT="51615" marB="51615">
                    <a:solidFill>
                      <a:srgbClr val="666699"/>
                    </a:solidFill>
                  </a:tcPr>
                </a:tc>
                <a:tc>
                  <a:txBody>
                    <a:bodyPr/>
                    <a:lstStyle/>
                    <a:p>
                      <a:pPr algn="ctr"/>
                      <a:r>
                        <a:rPr lang="en-US" sz="2000" dirty="0"/>
                        <a:t>Immediate Version</a:t>
                      </a:r>
                    </a:p>
                    <a:p>
                      <a:pPr algn="ctr"/>
                      <a:r>
                        <a:rPr lang="en-US" sz="2000" dirty="0"/>
                        <a:t>(if</a:t>
                      </a:r>
                      <a:r>
                        <a:rPr lang="en-US" sz="2000" baseline="0" dirty="0"/>
                        <a:t> applicable)</a:t>
                      </a:r>
                      <a:endParaRPr lang="en-US" sz="2000" dirty="0"/>
                    </a:p>
                  </a:txBody>
                  <a:tcPr marL="103231" marR="103231" marT="51615" marB="51615">
                    <a:solidFill>
                      <a:srgbClr val="666699"/>
                    </a:solidFill>
                  </a:tcPr>
                </a:tc>
                <a:extLst>
                  <a:ext uri="{0D108BD9-81ED-4DB2-BD59-A6C34878D82A}">
                    <a16:rowId xmlns:a16="http://schemas.microsoft.com/office/drawing/2014/main" val="10000"/>
                  </a:ext>
                </a:extLst>
              </a:tr>
              <a:tr h="504000">
                <a:tc>
                  <a:txBody>
                    <a:bodyPr/>
                    <a:lstStyle/>
                    <a:p>
                      <a:r>
                        <a:rPr lang="en-US" sz="2000" b="1" dirty="0"/>
                        <a:t>Load word</a:t>
                      </a:r>
                    </a:p>
                  </a:txBody>
                  <a:tcPr marL="103231" marR="103231" marT="51615" marB="51615" anchor="ctr"/>
                </a:tc>
                <a:tc>
                  <a:txBody>
                    <a:bodyPr/>
                    <a:lstStyle/>
                    <a:p>
                      <a:pPr algn="l" eaLnBrk="1" hangingPunct="1">
                        <a:lnSpc>
                          <a:spcPct val="90000"/>
                        </a:lnSpc>
                        <a:buFont typeface="Wingdings" pitchFamily="2" charset="2"/>
                        <a:buNone/>
                      </a:pPr>
                      <a:r>
                        <a:rPr lang="en-US" sz="2000" b="1" dirty="0" err="1">
                          <a:solidFill>
                            <a:srgbClr val="660066"/>
                          </a:solidFill>
                          <a:latin typeface="Courier New" pitchFamily="49" charset="0"/>
                          <a:cs typeface="Courier New" pitchFamily="49" charset="0"/>
                        </a:rPr>
                        <a:t>lw</a:t>
                      </a:r>
                      <a:r>
                        <a:rPr lang="en-US" sz="2000" b="1" dirty="0">
                          <a:solidFill>
                            <a:srgbClr val="660066"/>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offset($s1)</a:t>
                      </a:r>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baseline="-25000" dirty="0">
                        <a:solidFill>
                          <a:srgbClr val="002060"/>
                        </a:solidFill>
                        <a:latin typeface="Courier New" pitchFamily="49" charset="0"/>
                        <a:cs typeface="Courier New" pitchFamily="49" charset="0"/>
                      </a:endParaRPr>
                    </a:p>
                  </a:txBody>
                  <a:tcPr marL="103231" marR="103231" marT="51615" marB="51615" anchor="ctr"/>
                </a:tc>
                <a:extLst>
                  <a:ext uri="{0D108BD9-81ED-4DB2-BD59-A6C34878D82A}">
                    <a16:rowId xmlns:a16="http://schemas.microsoft.com/office/drawing/2014/main" val="10001"/>
                  </a:ext>
                </a:extLst>
              </a:tr>
              <a:tr h="504000">
                <a:tc>
                  <a:txBody>
                    <a:bodyPr/>
                    <a:lstStyle/>
                    <a:p>
                      <a:r>
                        <a:rPr lang="en-US" sz="2000" b="1" dirty="0"/>
                        <a:t>Store word</a:t>
                      </a:r>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660066"/>
                          </a:solidFill>
                          <a:latin typeface="Courier New" pitchFamily="49" charset="0"/>
                          <a:cs typeface="Courier New" pitchFamily="49" charset="0"/>
                        </a:rPr>
                        <a:t>sw</a:t>
                      </a:r>
                      <a:r>
                        <a:rPr lang="en-US" sz="2000" b="1" dirty="0">
                          <a:solidFill>
                            <a:srgbClr val="660066"/>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offset($s1)</a:t>
                      </a:r>
                    </a:p>
                  </a:txBody>
                  <a:tcPr marL="103231" marR="103231" marT="51615" marB="51615" anchor="ctr"/>
                </a:tc>
                <a:tc>
                  <a:txBody>
                    <a:bodyPr/>
                    <a:lstStyle/>
                    <a:p>
                      <a:endParaRPr lang="en-US" sz="2000" dirty="0">
                        <a:solidFill>
                          <a:srgbClr val="002060"/>
                        </a:solidFill>
                      </a:endParaRPr>
                    </a:p>
                  </a:txBody>
                  <a:tcPr marL="103231" marR="103231" marT="51615" marB="51615" anchor="ctr"/>
                </a:tc>
                <a:extLst>
                  <a:ext uri="{0D108BD9-81ED-4DB2-BD59-A6C34878D82A}">
                    <a16:rowId xmlns:a16="http://schemas.microsoft.com/office/drawing/2014/main" val="10002"/>
                  </a:ext>
                </a:extLst>
              </a:tr>
              <a:tr h="504000">
                <a:tc>
                  <a:txBody>
                    <a:bodyPr/>
                    <a:lstStyle/>
                    <a:p>
                      <a:r>
                        <a:rPr lang="en-US" sz="2000" b="1" dirty="0"/>
                        <a:t>Branch on equal</a:t>
                      </a:r>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660066"/>
                          </a:solidFill>
                          <a:latin typeface="Courier New" pitchFamily="49" charset="0"/>
                          <a:cs typeface="Courier New" pitchFamily="49" charset="0"/>
                        </a:rPr>
                        <a:t>beq</a:t>
                      </a:r>
                      <a:r>
                        <a:rPr lang="en-US" sz="2000" b="1"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$t1</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label</a:t>
                      </a:r>
                    </a:p>
                  </a:txBody>
                  <a:tcPr marL="103231" marR="103231" marT="51615" marB="51615" anchor="ctr"/>
                </a:tc>
                <a:tc>
                  <a:txBody>
                    <a:bodyPr/>
                    <a:lstStyle/>
                    <a:p>
                      <a:endParaRPr lang="en-US" sz="2000" dirty="0"/>
                    </a:p>
                  </a:txBody>
                  <a:tcPr marL="103231" marR="103231" marT="51615" marB="51615" anchor="ctr"/>
                </a:tc>
                <a:extLst>
                  <a:ext uri="{0D108BD9-81ED-4DB2-BD59-A6C34878D82A}">
                    <a16:rowId xmlns:a16="http://schemas.microsoft.com/office/drawing/2014/main" val="10003"/>
                  </a:ext>
                </a:extLst>
              </a:tr>
              <a:tr h="504000">
                <a:tc>
                  <a:txBody>
                    <a:bodyPr/>
                    <a:lstStyle/>
                    <a:p>
                      <a:r>
                        <a:rPr lang="en-US" sz="2000" b="1" dirty="0"/>
                        <a:t>Branch on not equal</a:t>
                      </a:r>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660066"/>
                          </a:solidFill>
                          <a:latin typeface="Courier New" pitchFamily="49" charset="0"/>
                          <a:cs typeface="Courier New" pitchFamily="49" charset="0"/>
                        </a:rPr>
                        <a:t>bne</a:t>
                      </a:r>
                      <a:r>
                        <a:rPr lang="en-US" sz="2000" b="1" dirty="0">
                          <a:solidFill>
                            <a:srgbClr val="660066"/>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$t0</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$t1</a:t>
                      </a:r>
                      <a:r>
                        <a:rPr lang="en-US" sz="2000" b="1"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label</a:t>
                      </a:r>
                    </a:p>
                  </a:txBody>
                  <a:tcPr marL="103231" marR="103231" marT="51615" marB="51615" anchor="ctr"/>
                </a:tc>
                <a:tc>
                  <a:txBody>
                    <a:bodyPr/>
                    <a:lstStyle/>
                    <a:p>
                      <a:endParaRPr lang="en-US" sz="2000" dirty="0"/>
                    </a:p>
                  </a:txBody>
                  <a:tcPr marL="103231" marR="103231" marT="51615" marB="51615" anchor="ctr"/>
                </a:tc>
                <a:extLst>
                  <a:ext uri="{0D108BD9-81ED-4DB2-BD59-A6C34878D82A}">
                    <a16:rowId xmlns:a16="http://schemas.microsoft.com/office/drawing/2014/main" val="10004"/>
                  </a:ext>
                </a:extLst>
              </a:tr>
              <a:tr h="504000">
                <a:tc>
                  <a:txBody>
                    <a:bodyPr/>
                    <a:lstStyle/>
                    <a:p>
                      <a:r>
                        <a:rPr lang="en-US" sz="2000" b="1" dirty="0"/>
                        <a:t>Set on less than</a:t>
                      </a:r>
                    </a:p>
                  </a:txBody>
                  <a:tcPr marL="103231" marR="103231" marT="51615" marB="51615"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002060"/>
                          </a:solidFill>
                          <a:latin typeface="Courier New" pitchFamily="49" charset="0"/>
                          <a:cs typeface="Courier New" pitchFamily="49" charset="0"/>
                        </a:rPr>
                        <a:t>slt</a:t>
                      </a:r>
                      <a:r>
                        <a:rPr lang="en-US" sz="2000" b="1" dirty="0">
                          <a:solidFill>
                            <a:srgbClr val="002060"/>
                          </a:solidFill>
                          <a:latin typeface="Courier New" pitchFamily="49" charset="0"/>
                          <a:cs typeface="Courier New" pitchFamily="49" charset="0"/>
                        </a:rPr>
                        <a:t>  </a:t>
                      </a:r>
                      <a:r>
                        <a:rPr lang="en-US" sz="2000" b="1" dirty="0">
                          <a:solidFill>
                            <a:srgbClr val="C00000"/>
                          </a:solidFill>
                          <a:latin typeface="Courier New" pitchFamily="49" charset="0"/>
                          <a:cs typeface="Courier New" pitchFamily="49" charset="0"/>
                        </a:rPr>
                        <a:t>$s0</a:t>
                      </a:r>
                      <a:r>
                        <a:rPr lang="en-US" sz="2000" b="1" dirty="0">
                          <a:solidFill>
                            <a:schemeClr val="tx1"/>
                          </a:solidFill>
                          <a:latin typeface="Courier New" pitchFamily="49" charset="0"/>
                          <a:cs typeface="Courier New" pitchFamily="49" charset="0"/>
                        </a:rPr>
                        <a:t>,</a:t>
                      </a:r>
                      <a:r>
                        <a:rPr lang="en-US" sz="2000" b="1" dirty="0">
                          <a:solidFill>
                            <a:srgbClr val="C00000"/>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$s1</a:t>
                      </a:r>
                      <a:r>
                        <a:rPr lang="en-US" sz="2000" b="1" dirty="0">
                          <a:solidFill>
                            <a:srgbClr val="002060"/>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$s2</a:t>
                      </a:r>
                    </a:p>
                  </a:txBody>
                  <a:tcPr marL="103231" marR="103231" marT="51615" marB="5161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err="1">
                          <a:solidFill>
                            <a:srgbClr val="002060"/>
                          </a:solidFill>
                          <a:latin typeface="Courier New" pitchFamily="49" charset="0"/>
                          <a:cs typeface="Courier New" pitchFamily="49" charset="0"/>
                        </a:rPr>
                        <a:t>slti</a:t>
                      </a:r>
                      <a:r>
                        <a:rPr lang="en-US" sz="2000" b="1" dirty="0">
                          <a:solidFill>
                            <a:srgbClr val="002060"/>
                          </a:solidFill>
                          <a:latin typeface="Courier New" pitchFamily="49" charset="0"/>
                          <a:cs typeface="Courier New" pitchFamily="49" charset="0"/>
                        </a:rPr>
                        <a:t> </a:t>
                      </a:r>
                      <a:r>
                        <a:rPr lang="en-US" sz="2000" b="1" kern="1200" dirty="0">
                          <a:solidFill>
                            <a:srgbClr val="C00000"/>
                          </a:solidFill>
                          <a:latin typeface="Courier New" pitchFamily="49" charset="0"/>
                          <a:ea typeface="+mn-ea"/>
                          <a:cs typeface="Courier New" pitchFamily="49" charset="0"/>
                        </a:rPr>
                        <a:t>$s0</a:t>
                      </a:r>
                      <a:r>
                        <a:rPr lang="en-US" sz="2000" b="1" dirty="0">
                          <a:solidFill>
                            <a:srgbClr val="002060"/>
                          </a:solidFill>
                          <a:latin typeface="Courier New" pitchFamily="49" charset="0"/>
                          <a:cs typeface="Courier New" pitchFamily="49" charset="0"/>
                        </a:rPr>
                        <a:t>, </a:t>
                      </a:r>
                      <a:r>
                        <a:rPr lang="en-US" sz="2000" b="1" kern="1200" dirty="0">
                          <a:solidFill>
                            <a:srgbClr val="006600"/>
                          </a:solidFill>
                          <a:latin typeface="Courier New" pitchFamily="49" charset="0"/>
                          <a:ea typeface="+mn-ea"/>
                          <a:cs typeface="Courier New" pitchFamily="49" charset="0"/>
                        </a:rPr>
                        <a:t>$s1</a:t>
                      </a:r>
                      <a:r>
                        <a:rPr lang="en-US" sz="2000" b="1" dirty="0">
                          <a:solidFill>
                            <a:srgbClr val="002060"/>
                          </a:solidFill>
                          <a:latin typeface="Courier New" pitchFamily="49" charset="0"/>
                          <a:cs typeface="Courier New" pitchFamily="49" charset="0"/>
                        </a:rPr>
                        <a:t>, C16</a:t>
                      </a:r>
                      <a:r>
                        <a:rPr lang="en-US" sz="2000" b="1" baseline="-25000" dirty="0">
                          <a:solidFill>
                            <a:srgbClr val="002060"/>
                          </a:solidFill>
                          <a:latin typeface="Courier New" pitchFamily="49" charset="0"/>
                          <a:cs typeface="Courier New" pitchFamily="49" charset="0"/>
                        </a:rPr>
                        <a:t>2s</a:t>
                      </a:r>
                    </a:p>
                  </a:txBody>
                  <a:tcPr marL="103231" marR="103231" marT="51615" marB="51615" anchor="ctr"/>
                </a:tc>
                <a:extLst>
                  <a:ext uri="{0D108BD9-81ED-4DB2-BD59-A6C34878D82A}">
                    <a16:rowId xmlns:a16="http://schemas.microsoft.com/office/drawing/2014/main" val="3652244462"/>
                  </a:ext>
                </a:extLst>
              </a:tr>
              <a:tr h="504000">
                <a:tc>
                  <a:txBody>
                    <a:bodyPr/>
                    <a:lstStyle/>
                    <a:p>
                      <a:r>
                        <a:rPr lang="en-US" sz="2000" b="1" dirty="0"/>
                        <a:t>Jump</a:t>
                      </a:r>
                    </a:p>
                  </a:txBody>
                  <a:tcPr marL="103231" marR="103231" marT="51615" marB="51615" anchor="ctr"/>
                </a:tc>
                <a:tc>
                  <a:txBody>
                    <a:bodyPr/>
                    <a:lstStyle/>
                    <a:p>
                      <a:pPr algn="l" eaLnBrk="1" hangingPunct="1">
                        <a:lnSpc>
                          <a:spcPct val="90000"/>
                        </a:lnSpc>
                        <a:buFont typeface="Wingdings" pitchFamily="2" charset="2"/>
                        <a:buNone/>
                      </a:pPr>
                      <a:r>
                        <a:rPr lang="en-US" sz="2000" b="1" dirty="0">
                          <a:solidFill>
                            <a:srgbClr val="660066"/>
                          </a:solidFill>
                          <a:latin typeface="Courier New" pitchFamily="49" charset="0"/>
                          <a:cs typeface="Courier New" pitchFamily="49" charset="0"/>
                        </a:rPr>
                        <a:t>j  </a:t>
                      </a:r>
                      <a:r>
                        <a:rPr lang="en-US" sz="2000" b="1" kern="1200" dirty="0">
                          <a:solidFill>
                            <a:srgbClr val="002060"/>
                          </a:solidFill>
                          <a:latin typeface="Courier New" pitchFamily="49" charset="0"/>
                          <a:ea typeface="+mn-ea"/>
                          <a:cs typeface="Courier New" pitchFamily="49" charset="0"/>
                        </a:rPr>
                        <a:t>label</a:t>
                      </a:r>
                    </a:p>
                  </a:txBody>
                  <a:tcPr marL="103231" marR="103231" marT="51615" marB="51615" anchor="ctr"/>
                </a:tc>
                <a:tc>
                  <a:txBody>
                    <a:bodyPr/>
                    <a:lstStyle/>
                    <a:p>
                      <a:endParaRPr lang="en-US" sz="2000" b="1" dirty="0">
                        <a:solidFill>
                          <a:srgbClr val="002060"/>
                        </a:solidFill>
                        <a:latin typeface="Courier New" pitchFamily="49" charset="0"/>
                        <a:cs typeface="Courier New" pitchFamily="49" charset="0"/>
                      </a:endParaRPr>
                    </a:p>
                  </a:txBody>
                  <a:tcPr marL="103231" marR="103231" marT="51615" marB="51615" anchor="ctr"/>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DC31E9AC-3B9B-4949-952E-75D3BD4E8B73}"/>
              </a:ext>
            </a:extLst>
          </p:cNvPr>
          <p:cNvSpPr txBox="1"/>
          <p:nvPr/>
        </p:nvSpPr>
        <p:spPr>
          <a:xfrm>
            <a:off x="7701698" y="493563"/>
            <a:ext cx="3318236" cy="461665"/>
          </a:xfrm>
          <a:prstGeom prst="rect">
            <a:avLst/>
          </a:prstGeom>
          <a:noFill/>
        </p:spPr>
        <p:txBody>
          <a:bodyPr wrap="square" rtlCol="0">
            <a:spAutoFit/>
          </a:bodyPr>
          <a:lstStyle/>
          <a:p>
            <a:r>
              <a:rPr lang="en-US" sz="2400" b="1" dirty="0">
                <a:solidFill>
                  <a:srgbClr val="C00000"/>
                </a:solidFill>
                <a:latin typeface="Courier New" pitchFamily="49" charset="0"/>
                <a:cs typeface="Courier New" pitchFamily="49" charset="0"/>
              </a:rPr>
              <a:t>$s0 </a:t>
            </a:r>
            <a:r>
              <a:rPr lang="en-US" sz="2400" dirty="0">
                <a:cs typeface="Courier New" pitchFamily="49" charset="0"/>
              </a:rPr>
              <a:t>is the destination</a:t>
            </a:r>
            <a:endParaRPr lang="en-SG" sz="2400" dirty="0"/>
          </a:p>
        </p:txBody>
      </p:sp>
      <p:sp>
        <p:nvSpPr>
          <p:cNvPr id="4" name="文本框 3">
            <a:extLst>
              <a:ext uri="{FF2B5EF4-FFF2-40B4-BE49-F238E27FC236}">
                <a16:creationId xmlns:a16="http://schemas.microsoft.com/office/drawing/2014/main" id="{967D6D77-FE97-4CCA-B2B8-88342E233674}"/>
              </a:ext>
            </a:extLst>
          </p:cNvPr>
          <p:cNvSpPr txBox="1"/>
          <p:nvPr/>
        </p:nvSpPr>
        <p:spPr>
          <a:xfrm>
            <a:off x="8842341" y="5898433"/>
            <a:ext cx="2403835" cy="646331"/>
          </a:xfrm>
          <a:prstGeom prst="rect">
            <a:avLst/>
          </a:prstGeom>
          <a:noFill/>
        </p:spPr>
        <p:txBody>
          <a:bodyPr wrap="square" rtlCol="0">
            <a:spAutoFit/>
          </a:bodyPr>
          <a:lstStyle/>
          <a:p>
            <a:r>
              <a:rPr lang="en-US" b="1" dirty="0">
                <a:solidFill>
                  <a:srgbClr val="002060"/>
                </a:solidFill>
                <a:latin typeface="Courier New" pitchFamily="49" charset="0"/>
                <a:cs typeface="Courier New" pitchFamily="49" charset="0"/>
              </a:rPr>
              <a:t>C16</a:t>
            </a:r>
            <a:r>
              <a:rPr lang="en-US" b="1" baseline="-25000" dirty="0">
                <a:solidFill>
                  <a:srgbClr val="002060"/>
                </a:solidFill>
                <a:latin typeface="Courier New" pitchFamily="49" charset="0"/>
                <a:cs typeface="Courier New" pitchFamily="49" charset="0"/>
              </a:rPr>
              <a:t>2s</a:t>
            </a:r>
            <a:r>
              <a:rPr lang="en-US" baseline="-25000" dirty="0"/>
              <a:t>  </a:t>
            </a:r>
            <a:r>
              <a:rPr lang="en-US" dirty="0">
                <a:solidFill>
                  <a:schemeClr val="dk1"/>
                </a:solidFill>
              </a:rPr>
              <a:t>is</a:t>
            </a:r>
            <a:r>
              <a:rPr lang="en-US" baseline="-25000" dirty="0"/>
              <a:t> </a:t>
            </a:r>
            <a:r>
              <a:rPr lang="en-US" dirty="0">
                <a:solidFill>
                  <a:schemeClr val="dk1"/>
                </a:solidFill>
              </a:rPr>
              <a:t>[-2</a:t>
            </a:r>
            <a:r>
              <a:rPr lang="en-US" baseline="30000" dirty="0">
                <a:solidFill>
                  <a:schemeClr val="dk1"/>
                </a:solidFill>
              </a:rPr>
              <a:t>15</a:t>
            </a:r>
            <a:r>
              <a:rPr lang="en-US" dirty="0">
                <a:solidFill>
                  <a:schemeClr val="dk1"/>
                </a:solidFill>
              </a:rPr>
              <a:t> to 2</a:t>
            </a:r>
            <a:r>
              <a:rPr lang="en-US" baseline="30000" dirty="0">
                <a:solidFill>
                  <a:schemeClr val="dk1"/>
                </a:solidFill>
              </a:rPr>
              <a:t>15</a:t>
            </a:r>
            <a:r>
              <a:rPr lang="en-US" dirty="0">
                <a:solidFill>
                  <a:schemeClr val="dk1"/>
                </a:solidFill>
              </a:rPr>
              <a:t>-1]</a:t>
            </a:r>
          </a:p>
          <a:p>
            <a:endParaRPr lang="en-SG" dirty="0"/>
          </a:p>
        </p:txBody>
      </p:sp>
      <p:sp>
        <p:nvSpPr>
          <p:cNvPr id="5" name="文本框 4">
            <a:extLst>
              <a:ext uri="{FF2B5EF4-FFF2-40B4-BE49-F238E27FC236}">
                <a16:creationId xmlns:a16="http://schemas.microsoft.com/office/drawing/2014/main" id="{E17CE739-F8B1-4454-9A36-31830A008F4C}"/>
              </a:ext>
            </a:extLst>
          </p:cNvPr>
          <p:cNvSpPr txBox="1"/>
          <p:nvPr/>
        </p:nvSpPr>
        <p:spPr>
          <a:xfrm>
            <a:off x="708579" y="5898433"/>
            <a:ext cx="7228790" cy="400110"/>
          </a:xfrm>
          <a:prstGeom prst="rect">
            <a:avLst/>
          </a:prstGeom>
          <a:noFill/>
        </p:spPr>
        <p:txBody>
          <a:bodyPr wrap="square" rtlCol="0">
            <a:spAutoFit/>
          </a:bodyPr>
          <a:lstStyle/>
          <a:p>
            <a:r>
              <a:rPr lang="en-US" sz="2000" b="1" dirty="0">
                <a:solidFill>
                  <a:srgbClr val="006600"/>
                </a:solidFill>
                <a:latin typeface="Courier New" pitchFamily="49" charset="0"/>
                <a:cs typeface="Courier New" pitchFamily="49" charset="0"/>
              </a:rPr>
              <a:t>offset </a:t>
            </a:r>
            <a:r>
              <a:rPr lang="en-US" sz="2000" dirty="0">
                <a:cs typeface="Courier New" pitchFamily="49" charset="0"/>
              </a:rPr>
              <a:t>is usually in multiples of 2</a:t>
            </a:r>
            <a:r>
              <a:rPr lang="en-US" sz="2000" baseline="30000" dirty="0">
                <a:cs typeface="Courier New" pitchFamily="49" charset="0"/>
              </a:rPr>
              <a:t>n</a:t>
            </a:r>
            <a:r>
              <a:rPr lang="en-US" sz="2000" dirty="0">
                <a:cs typeface="Courier New" pitchFamily="49" charset="0"/>
              </a:rPr>
              <a:t>, usually 4</a:t>
            </a:r>
            <a:endParaRPr lang="en-SG" sz="2000" dirty="0"/>
          </a:p>
        </p:txBody>
      </p:sp>
      <p:sp>
        <p:nvSpPr>
          <p:cNvPr id="6" name="灯片编号占位符 5">
            <a:extLst>
              <a:ext uri="{FF2B5EF4-FFF2-40B4-BE49-F238E27FC236}">
                <a16:creationId xmlns:a16="http://schemas.microsoft.com/office/drawing/2014/main" id="{9C4BA27A-7ECC-44E4-9AD4-1B0E883EA910}"/>
              </a:ext>
            </a:extLst>
          </p:cNvPr>
          <p:cNvSpPr>
            <a:spLocks noGrp="1"/>
          </p:cNvSpPr>
          <p:nvPr>
            <p:ph type="sldNum" sz="quarter" idx="12"/>
          </p:nvPr>
        </p:nvSpPr>
        <p:spPr/>
        <p:txBody>
          <a:bodyPr/>
          <a:lstStyle/>
          <a:p>
            <a:fld id="{38759A51-1FFA-4733-AF25-F62094257159}" type="slidenum">
              <a:rPr lang="en-SG" smtClean="0"/>
              <a:t>23</a:t>
            </a:fld>
            <a:endParaRPr lang="en-SG"/>
          </a:p>
        </p:txBody>
      </p:sp>
    </p:spTree>
    <p:extLst>
      <p:ext uri="{BB962C8B-B14F-4D97-AF65-F5344CB8AC3E}">
        <p14:creationId xmlns:p14="http://schemas.microsoft.com/office/powerpoint/2010/main" val="59648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3E2F3-41E0-4A5C-B5B2-8A1CD696AD43}"/>
              </a:ext>
            </a:extLst>
          </p:cNvPr>
          <p:cNvSpPr>
            <a:spLocks noGrp="1"/>
          </p:cNvSpPr>
          <p:nvPr>
            <p:ph type="title"/>
          </p:nvPr>
        </p:nvSpPr>
        <p:spPr/>
        <p:txBody>
          <a:bodyPr/>
          <a:lstStyle/>
          <a:p>
            <a:r>
              <a:rPr lang="en-US" dirty="0"/>
              <a:t>Backup – Tut 1 Q1</a:t>
            </a:r>
            <a:endParaRPr lang="en-SG" dirty="0"/>
          </a:p>
        </p:txBody>
      </p:sp>
      <p:sp>
        <p:nvSpPr>
          <p:cNvPr id="6" name="灯片编号占位符 5">
            <a:extLst>
              <a:ext uri="{FF2B5EF4-FFF2-40B4-BE49-F238E27FC236}">
                <a16:creationId xmlns:a16="http://schemas.microsoft.com/office/drawing/2014/main" id="{5EA9F91B-1B81-4085-92B8-B40BC4327AE8}"/>
              </a:ext>
            </a:extLst>
          </p:cNvPr>
          <p:cNvSpPr>
            <a:spLocks noGrp="1"/>
          </p:cNvSpPr>
          <p:nvPr>
            <p:ph type="sldNum" sz="quarter" idx="12"/>
          </p:nvPr>
        </p:nvSpPr>
        <p:spPr/>
        <p:txBody>
          <a:bodyPr/>
          <a:lstStyle/>
          <a:p>
            <a:fld id="{38759A51-1FFA-4733-AF25-F62094257159}" type="slidenum">
              <a:rPr lang="en-SG" smtClean="0"/>
              <a:t>24</a:t>
            </a:fld>
            <a:endParaRPr lang="en-SG"/>
          </a:p>
        </p:txBody>
      </p:sp>
      <p:sp>
        <p:nvSpPr>
          <p:cNvPr id="3" name="TextBox 2">
            <a:extLst>
              <a:ext uri="{FF2B5EF4-FFF2-40B4-BE49-F238E27FC236}">
                <a16:creationId xmlns:a16="http://schemas.microsoft.com/office/drawing/2014/main" id="{DB61DA5D-7DE0-0C79-A54B-0AE76CFE05E6}"/>
              </a:ext>
            </a:extLst>
          </p:cNvPr>
          <p:cNvSpPr txBox="1"/>
          <p:nvPr/>
        </p:nvSpPr>
        <p:spPr>
          <a:xfrm>
            <a:off x="594360" y="1426464"/>
            <a:ext cx="11164824" cy="5539978"/>
          </a:xfrm>
          <a:prstGeom prst="rect">
            <a:avLst/>
          </a:prstGeom>
          <a:noFill/>
        </p:spPr>
        <p:txBody>
          <a:bodyPr wrap="square" rtlCol="0">
            <a:spAutoFit/>
          </a:bodyPr>
          <a:lstStyle/>
          <a:p>
            <a:r>
              <a:rPr lang="en-US" altLang="zh-CN" dirty="0"/>
              <a:t>Prove that t</a:t>
            </a:r>
            <a:r>
              <a:rPr lang="en-US" dirty="0"/>
              <a:t>he decimal value of an n-bit 2s complement can be calculated by negating the weight of the (n-1)</a:t>
            </a:r>
            <a:r>
              <a:rPr lang="en-US" baseline="30000" dirty="0" err="1"/>
              <a:t>th</a:t>
            </a:r>
            <a:r>
              <a:rPr lang="en-US" dirty="0"/>
              <a:t> bit, i.e.  </a:t>
            </a:r>
          </a:p>
          <a:p>
            <a:pPr algn="ctr"/>
            <a:r>
              <a:rPr lang="en-US" dirty="0">
                <a:solidFill>
                  <a:srgbClr val="FF0000"/>
                </a:solidFill>
              </a:rPr>
              <a:t>-</a:t>
            </a:r>
            <a:r>
              <a:rPr lang="en-US" dirty="0"/>
              <a:t>(n - 1)</a:t>
            </a:r>
            <a:r>
              <a:rPr lang="en-US" baseline="30000" dirty="0" err="1"/>
              <a:t>th</a:t>
            </a:r>
            <a:r>
              <a:rPr lang="en-US" dirty="0"/>
              <a:t> bit * 2</a:t>
            </a:r>
            <a:r>
              <a:rPr lang="en-US" baseline="30000" dirty="0"/>
              <a:t>n-1</a:t>
            </a:r>
            <a:r>
              <a:rPr lang="en-US" dirty="0"/>
              <a:t> + (n - 2)</a:t>
            </a:r>
            <a:r>
              <a:rPr lang="en-US" baseline="30000" dirty="0" err="1"/>
              <a:t>th</a:t>
            </a:r>
            <a:r>
              <a:rPr lang="en-US" dirty="0"/>
              <a:t> bit * 2</a:t>
            </a:r>
            <a:r>
              <a:rPr lang="en-US" baseline="30000" dirty="0"/>
              <a:t>n-2</a:t>
            </a:r>
            <a:r>
              <a:rPr lang="en-US" dirty="0"/>
              <a:t> + (n - 3)</a:t>
            </a:r>
            <a:r>
              <a:rPr lang="en-US" baseline="30000" dirty="0" err="1"/>
              <a:t>th</a:t>
            </a:r>
            <a:r>
              <a:rPr lang="en-US" dirty="0"/>
              <a:t> bit * 2</a:t>
            </a:r>
            <a:r>
              <a:rPr lang="en-US" baseline="30000" dirty="0"/>
              <a:t>n-3</a:t>
            </a:r>
            <a:r>
              <a:rPr lang="en-US" dirty="0"/>
              <a:t> + … + 1</a:t>
            </a:r>
            <a:r>
              <a:rPr lang="en-US" baseline="30000" dirty="0"/>
              <a:t>st</a:t>
            </a:r>
            <a:r>
              <a:rPr lang="en-US" dirty="0"/>
              <a:t> bit * 2</a:t>
            </a:r>
            <a:r>
              <a:rPr lang="en-US" baseline="30000" dirty="0"/>
              <a:t>0</a:t>
            </a:r>
          </a:p>
          <a:p>
            <a:pPr marL="285750" indent="-285750">
              <a:buFontTx/>
              <a:buChar char="-"/>
            </a:pPr>
            <a:endParaRPr lang="en-US" baseline="30000" dirty="0"/>
          </a:p>
          <a:p>
            <a:r>
              <a:rPr lang="en-US" dirty="0"/>
              <a:t>For example, (</a:t>
            </a:r>
            <a:r>
              <a:rPr lang="en-US" dirty="0">
                <a:solidFill>
                  <a:srgbClr val="FF0000"/>
                </a:solidFill>
              </a:rPr>
              <a:t>1</a:t>
            </a:r>
            <a:r>
              <a:rPr lang="en-US" dirty="0"/>
              <a:t>1010001)</a:t>
            </a:r>
            <a:r>
              <a:rPr lang="en-US" baseline="-25000" dirty="0"/>
              <a:t>2s</a:t>
            </a:r>
            <a:r>
              <a:rPr lang="en-US" dirty="0"/>
              <a:t> = </a:t>
            </a:r>
            <a:r>
              <a:rPr lang="en-US" dirty="0">
                <a:solidFill>
                  <a:srgbClr val="FF0000"/>
                </a:solidFill>
              </a:rPr>
              <a:t>-128</a:t>
            </a:r>
            <a:r>
              <a:rPr lang="en-US" dirty="0"/>
              <a:t> + 64 + 16 + 1 = -47, (</a:t>
            </a:r>
            <a:r>
              <a:rPr lang="en-US" dirty="0">
                <a:solidFill>
                  <a:srgbClr val="FF0000"/>
                </a:solidFill>
              </a:rPr>
              <a:t>1</a:t>
            </a:r>
            <a:r>
              <a:rPr lang="en-US" dirty="0"/>
              <a:t>0110101)</a:t>
            </a:r>
            <a:r>
              <a:rPr lang="en-US" baseline="-25000" dirty="0"/>
              <a:t>2s</a:t>
            </a:r>
            <a:r>
              <a:rPr lang="en-US" dirty="0"/>
              <a:t> = </a:t>
            </a:r>
            <a:r>
              <a:rPr lang="en-US" dirty="0">
                <a:solidFill>
                  <a:srgbClr val="FF0000"/>
                </a:solidFill>
              </a:rPr>
              <a:t>-128</a:t>
            </a:r>
            <a:r>
              <a:rPr lang="en-US" dirty="0"/>
              <a:t> + 32 + 16 + 4 + 1 = -75</a:t>
            </a:r>
          </a:p>
          <a:p>
            <a:endParaRPr lang="en-US" dirty="0"/>
          </a:p>
          <a:p>
            <a:r>
              <a:rPr lang="en-US" dirty="0"/>
              <a:t>The claim is true for positive integers: </a:t>
            </a:r>
          </a:p>
          <a:p>
            <a:r>
              <a:rPr lang="en-US" dirty="0"/>
              <a:t>A positive number X always has its 2s complement X. The (n-1)</a:t>
            </a:r>
            <a:r>
              <a:rPr lang="en-US" baseline="30000" dirty="0" err="1"/>
              <a:t>th</a:t>
            </a:r>
            <a:r>
              <a:rPr lang="en-US" dirty="0"/>
              <a:t> bit of X is 0 and  does not affect the calculation.</a:t>
            </a:r>
          </a:p>
          <a:p>
            <a:endParaRPr lang="en-US" dirty="0"/>
          </a:p>
          <a:p>
            <a:r>
              <a:rPr lang="en-US" dirty="0"/>
              <a:t>Now consider a negative number -X, X &gt; 0. -X has 2s complement (2</a:t>
            </a:r>
            <a:r>
              <a:rPr lang="en-US" baseline="30000" dirty="0"/>
              <a:t>n</a:t>
            </a:r>
            <a:r>
              <a:rPr lang="en-US" dirty="0"/>
              <a:t> - X).</a:t>
            </a:r>
          </a:p>
          <a:p>
            <a:endParaRPr lang="en-US" dirty="0"/>
          </a:p>
          <a:p>
            <a:r>
              <a:rPr lang="en-US" dirty="0"/>
              <a:t>Let us look at (2</a:t>
            </a:r>
            <a:r>
              <a:rPr lang="en-US" baseline="30000" dirty="0"/>
              <a:t>n</a:t>
            </a:r>
            <a:r>
              <a:rPr lang="en-US" dirty="0"/>
              <a:t> - X) in binary:</a:t>
            </a:r>
          </a:p>
          <a:p>
            <a:r>
              <a:rPr lang="en-US" dirty="0"/>
              <a:t>The </a:t>
            </a:r>
            <a:r>
              <a:rPr lang="en-US" dirty="0">
                <a:solidFill>
                  <a:srgbClr val="00B0F0"/>
                </a:solidFill>
              </a:rPr>
              <a:t>(n-1)</a:t>
            </a:r>
            <a:r>
              <a:rPr lang="en-US" baseline="30000" dirty="0" err="1">
                <a:solidFill>
                  <a:srgbClr val="00B0F0"/>
                </a:solidFill>
              </a:rPr>
              <a:t>th</a:t>
            </a:r>
            <a:r>
              <a:rPr lang="en-US" dirty="0">
                <a:solidFill>
                  <a:srgbClr val="00B0F0"/>
                </a:solidFill>
              </a:rPr>
              <a:t> bit</a:t>
            </a:r>
            <a:r>
              <a:rPr lang="en-US" dirty="0">
                <a:solidFill>
                  <a:schemeClr val="accent6">
                    <a:lumMod val="50000"/>
                  </a:schemeClr>
                </a:solidFill>
              </a:rPr>
              <a:t> </a:t>
            </a:r>
            <a:r>
              <a:rPr lang="en-US" dirty="0"/>
              <a:t>of (2</a:t>
            </a:r>
            <a:r>
              <a:rPr lang="en-US" baseline="30000" dirty="0"/>
              <a:t>n</a:t>
            </a:r>
            <a:r>
              <a:rPr lang="en-US" dirty="0"/>
              <a:t> - X) is 1, represent</a:t>
            </a:r>
            <a:r>
              <a:rPr lang="en-US" altLang="zh-CN" dirty="0"/>
              <a:t>ing </a:t>
            </a:r>
            <a:r>
              <a:rPr lang="en-US" dirty="0">
                <a:solidFill>
                  <a:srgbClr val="00B0F0"/>
                </a:solidFill>
              </a:rPr>
              <a:t>2</a:t>
            </a:r>
            <a:r>
              <a:rPr lang="en-US" baseline="30000" dirty="0">
                <a:solidFill>
                  <a:srgbClr val="00B0F0"/>
                </a:solidFill>
              </a:rPr>
              <a:t>n-1</a:t>
            </a:r>
          </a:p>
          <a:p>
            <a:r>
              <a:rPr lang="en-US" dirty="0">
                <a:solidFill>
                  <a:srgbClr val="00B050"/>
                </a:solidFill>
              </a:rPr>
              <a:t>The other bits together </a:t>
            </a:r>
            <a:r>
              <a:rPr lang="en-US" dirty="0"/>
              <a:t>must</a:t>
            </a:r>
            <a:r>
              <a:rPr lang="en-US" dirty="0">
                <a:solidFill>
                  <a:srgbClr val="00B050"/>
                </a:solidFill>
              </a:rPr>
              <a:t> </a:t>
            </a:r>
            <a:r>
              <a:rPr lang="en-US" dirty="0"/>
              <a:t>represent the remaining values: (2</a:t>
            </a:r>
            <a:r>
              <a:rPr lang="en-US" baseline="30000" dirty="0"/>
              <a:t>n</a:t>
            </a:r>
            <a:r>
              <a:rPr lang="en-US" dirty="0"/>
              <a:t> - X) - </a:t>
            </a:r>
            <a:r>
              <a:rPr lang="en-US" dirty="0">
                <a:solidFill>
                  <a:srgbClr val="00B0F0"/>
                </a:solidFill>
              </a:rPr>
              <a:t>2</a:t>
            </a:r>
            <a:r>
              <a:rPr lang="en-US" baseline="30000" dirty="0">
                <a:solidFill>
                  <a:srgbClr val="00B0F0"/>
                </a:solidFill>
              </a:rPr>
              <a:t>n-1</a:t>
            </a:r>
            <a:r>
              <a:rPr lang="en-US" dirty="0"/>
              <a:t> = </a:t>
            </a:r>
            <a:r>
              <a:rPr lang="en-US" dirty="0">
                <a:solidFill>
                  <a:srgbClr val="00B050"/>
                </a:solidFill>
              </a:rPr>
              <a:t>2</a:t>
            </a:r>
            <a:r>
              <a:rPr lang="en-US" baseline="30000" dirty="0">
                <a:solidFill>
                  <a:srgbClr val="00B050"/>
                </a:solidFill>
              </a:rPr>
              <a:t>n-1</a:t>
            </a:r>
            <a:r>
              <a:rPr lang="en-US" dirty="0">
                <a:solidFill>
                  <a:srgbClr val="00B050"/>
                </a:solidFill>
              </a:rPr>
              <a:t> - X </a:t>
            </a:r>
          </a:p>
          <a:p>
            <a:endParaRPr lang="en-US" dirty="0"/>
          </a:p>
          <a:p>
            <a:r>
              <a:rPr lang="en-US" dirty="0"/>
              <a:t>If we negate the weight of (n-1)</a:t>
            </a:r>
            <a:r>
              <a:rPr lang="en-US" baseline="30000" dirty="0" err="1"/>
              <a:t>th</a:t>
            </a:r>
            <a:r>
              <a:rPr lang="en-US" dirty="0"/>
              <a:t> of (2</a:t>
            </a:r>
            <a:r>
              <a:rPr lang="en-US" baseline="30000" dirty="0"/>
              <a:t>n </a:t>
            </a:r>
            <a:r>
              <a:rPr lang="en-US" dirty="0"/>
              <a:t>- X), the equation above reduces to -X.</a:t>
            </a:r>
          </a:p>
          <a:p>
            <a:r>
              <a:rPr lang="en-US" dirty="0">
                <a:solidFill>
                  <a:srgbClr val="FF0000"/>
                </a:solidFill>
              </a:rPr>
              <a:t>   -</a:t>
            </a:r>
            <a:r>
              <a:rPr lang="en-US" dirty="0">
                <a:solidFill>
                  <a:srgbClr val="00B0F0"/>
                </a:solidFill>
              </a:rPr>
              <a:t>(n - 1)</a:t>
            </a:r>
            <a:r>
              <a:rPr lang="en-US" baseline="30000" dirty="0" err="1">
                <a:solidFill>
                  <a:srgbClr val="00B0F0"/>
                </a:solidFill>
              </a:rPr>
              <a:t>th</a:t>
            </a:r>
            <a:r>
              <a:rPr lang="en-US" dirty="0">
                <a:solidFill>
                  <a:srgbClr val="00B0F0"/>
                </a:solidFill>
              </a:rPr>
              <a:t> bit * 2</a:t>
            </a:r>
            <a:r>
              <a:rPr lang="en-US" baseline="30000" dirty="0">
                <a:solidFill>
                  <a:srgbClr val="00B0F0"/>
                </a:solidFill>
              </a:rPr>
              <a:t>n-1</a:t>
            </a:r>
            <a:r>
              <a:rPr lang="en-US" dirty="0"/>
              <a:t> + </a:t>
            </a:r>
            <a:r>
              <a:rPr lang="en-US" dirty="0">
                <a:solidFill>
                  <a:srgbClr val="00B050"/>
                </a:solidFill>
              </a:rPr>
              <a:t>(n - 2)</a:t>
            </a:r>
            <a:r>
              <a:rPr lang="en-US" baseline="30000" dirty="0" err="1">
                <a:solidFill>
                  <a:srgbClr val="00B050"/>
                </a:solidFill>
              </a:rPr>
              <a:t>th</a:t>
            </a:r>
            <a:r>
              <a:rPr lang="en-US" dirty="0">
                <a:solidFill>
                  <a:srgbClr val="00B050"/>
                </a:solidFill>
              </a:rPr>
              <a:t> bit * 2</a:t>
            </a:r>
            <a:r>
              <a:rPr lang="en-US" baseline="30000" dirty="0">
                <a:solidFill>
                  <a:srgbClr val="00B050"/>
                </a:solidFill>
              </a:rPr>
              <a:t>n-2</a:t>
            </a:r>
            <a:r>
              <a:rPr lang="en-US" dirty="0">
                <a:solidFill>
                  <a:srgbClr val="00B050"/>
                </a:solidFill>
              </a:rPr>
              <a:t> + (n - 3)</a:t>
            </a:r>
            <a:r>
              <a:rPr lang="en-US" baseline="30000" dirty="0" err="1">
                <a:solidFill>
                  <a:srgbClr val="00B050"/>
                </a:solidFill>
              </a:rPr>
              <a:t>th</a:t>
            </a:r>
            <a:r>
              <a:rPr lang="en-US" dirty="0">
                <a:solidFill>
                  <a:srgbClr val="00B050"/>
                </a:solidFill>
              </a:rPr>
              <a:t> bit * 2</a:t>
            </a:r>
            <a:r>
              <a:rPr lang="en-US" baseline="30000" dirty="0">
                <a:solidFill>
                  <a:srgbClr val="00B050"/>
                </a:solidFill>
              </a:rPr>
              <a:t>n-3</a:t>
            </a:r>
            <a:r>
              <a:rPr lang="en-US" dirty="0">
                <a:solidFill>
                  <a:srgbClr val="00B050"/>
                </a:solidFill>
              </a:rPr>
              <a:t> + … + 1</a:t>
            </a:r>
            <a:r>
              <a:rPr lang="en-US" baseline="30000" dirty="0">
                <a:solidFill>
                  <a:srgbClr val="00B050"/>
                </a:solidFill>
              </a:rPr>
              <a:t>st</a:t>
            </a:r>
            <a:r>
              <a:rPr lang="en-US" dirty="0">
                <a:solidFill>
                  <a:srgbClr val="00B050"/>
                </a:solidFill>
              </a:rPr>
              <a:t> bit * 2</a:t>
            </a:r>
            <a:r>
              <a:rPr lang="en-US" baseline="30000" dirty="0">
                <a:solidFill>
                  <a:srgbClr val="00B050"/>
                </a:solidFill>
              </a:rPr>
              <a:t>0</a:t>
            </a:r>
          </a:p>
          <a:p>
            <a:r>
              <a:rPr lang="en-US" dirty="0"/>
              <a:t>= </a:t>
            </a:r>
            <a:r>
              <a:rPr lang="en-US" dirty="0">
                <a:solidFill>
                  <a:srgbClr val="FF0000"/>
                </a:solidFill>
              </a:rPr>
              <a:t>-</a:t>
            </a:r>
            <a:r>
              <a:rPr lang="en-US" dirty="0">
                <a:solidFill>
                  <a:srgbClr val="00B0F0"/>
                </a:solidFill>
              </a:rPr>
              <a:t>2</a:t>
            </a:r>
            <a:r>
              <a:rPr lang="en-US" baseline="30000" dirty="0">
                <a:solidFill>
                  <a:srgbClr val="00B0F0"/>
                </a:solidFill>
              </a:rPr>
              <a:t>n-1</a:t>
            </a:r>
            <a:r>
              <a:rPr lang="en-US" dirty="0"/>
              <a:t> + </a:t>
            </a:r>
            <a:r>
              <a:rPr lang="en-US" dirty="0">
                <a:solidFill>
                  <a:srgbClr val="00B050"/>
                </a:solidFill>
              </a:rPr>
              <a:t>2</a:t>
            </a:r>
            <a:r>
              <a:rPr lang="en-US" baseline="30000" dirty="0">
                <a:solidFill>
                  <a:srgbClr val="00B050"/>
                </a:solidFill>
              </a:rPr>
              <a:t>n-1</a:t>
            </a:r>
            <a:r>
              <a:rPr lang="en-US" dirty="0">
                <a:solidFill>
                  <a:srgbClr val="00B050"/>
                </a:solidFill>
              </a:rPr>
              <a:t> - X</a:t>
            </a:r>
            <a:r>
              <a:rPr lang="en-US" dirty="0"/>
              <a:t> </a:t>
            </a:r>
          </a:p>
          <a:p>
            <a:r>
              <a:rPr lang="en-US" dirty="0"/>
              <a:t>= -X</a:t>
            </a:r>
          </a:p>
          <a:p>
            <a:endParaRPr lang="en-US" dirty="0"/>
          </a:p>
          <a:p>
            <a:r>
              <a:rPr lang="en-US" dirty="0"/>
              <a:t>This proves the claim.</a:t>
            </a:r>
          </a:p>
        </p:txBody>
      </p:sp>
    </p:spTree>
    <p:extLst>
      <p:ext uri="{BB962C8B-B14F-4D97-AF65-F5344CB8AC3E}">
        <p14:creationId xmlns:p14="http://schemas.microsoft.com/office/powerpoint/2010/main" val="22402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fade">
                                      <p:cBhvr>
                                        <p:cTn id="57" dur="500"/>
                                        <p:tgtEl>
                                          <p:spTgt spid="3">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6" end="16"/>
                                            </p:txEl>
                                          </p:spTgt>
                                        </p:tgtEl>
                                        <p:attrNameLst>
                                          <p:attrName>style.visibility</p:attrName>
                                        </p:attrNameLst>
                                      </p:cBhvr>
                                      <p:to>
                                        <p:strVal val="visible"/>
                                      </p:to>
                                    </p:set>
                                    <p:animEffect transition="in" filter="fade">
                                      <p:cBhvr>
                                        <p:cTn id="62" dur="500"/>
                                        <p:tgtEl>
                                          <p:spTgt spid="3">
                                            <p:txEl>
                                              <p:pRg st="16" end="1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Effect transition="in" filter="fade">
                                      <p:cBhvr>
                                        <p:cTn id="67" dur="500"/>
                                        <p:tgtEl>
                                          <p:spTgt spid="3">
                                            <p:txEl>
                                              <p:pRg st="17" end="1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C04B-F501-9734-C1B7-0F4CEF69902D}"/>
              </a:ext>
            </a:extLst>
          </p:cNvPr>
          <p:cNvSpPr>
            <a:spLocks noGrp="1"/>
          </p:cNvSpPr>
          <p:nvPr>
            <p:ph type="title"/>
          </p:nvPr>
        </p:nvSpPr>
        <p:spPr/>
        <p:txBody>
          <a:bodyPr/>
          <a:lstStyle/>
          <a:p>
            <a:r>
              <a:rPr lang="en-US" dirty="0"/>
              <a:t>Clarification on </a:t>
            </a:r>
            <a:r>
              <a:rPr lang="en-US" dirty="0" err="1"/>
              <a:t>lui</a:t>
            </a:r>
            <a:r>
              <a:rPr lang="en-US" dirty="0"/>
              <a:t> Instruction</a:t>
            </a:r>
          </a:p>
        </p:txBody>
      </p:sp>
      <p:sp>
        <p:nvSpPr>
          <p:cNvPr id="3" name="Content Placeholder 2">
            <a:extLst>
              <a:ext uri="{FF2B5EF4-FFF2-40B4-BE49-F238E27FC236}">
                <a16:creationId xmlns:a16="http://schemas.microsoft.com/office/drawing/2014/main" id="{B84BA7B0-93B9-8B30-61EC-4AFD13B6DDE7}"/>
              </a:ext>
            </a:extLst>
          </p:cNvPr>
          <p:cNvSpPr>
            <a:spLocks noGrp="1"/>
          </p:cNvSpPr>
          <p:nvPr>
            <p:ph idx="1"/>
          </p:nvPr>
        </p:nvSpPr>
        <p:spPr/>
        <p:txBody>
          <a:bodyPr>
            <a:normAutofit/>
          </a:bodyPr>
          <a:lstStyle/>
          <a:p>
            <a:pPr marL="0" indent="0">
              <a:buNone/>
            </a:pPr>
            <a:r>
              <a:rPr lang="en-US" sz="2400" kern="1200" dirty="0" err="1">
                <a:solidFill>
                  <a:srgbClr val="660066"/>
                </a:solidFill>
                <a:latin typeface="Consolas" panose="020B0609020204030204" pitchFamily="49" charset="0"/>
                <a:cs typeface="Courier New" pitchFamily="49" charset="0"/>
              </a:rPr>
              <a:t>lui</a:t>
            </a:r>
            <a:r>
              <a:rPr lang="en-US" sz="2400" kern="1200" dirty="0">
                <a:solidFill>
                  <a:srgbClr val="660066"/>
                </a:solidFill>
                <a:latin typeface="Consolas" panose="020B0609020204030204" pitchFamily="49" charset="0"/>
                <a:cs typeface="Courier New" pitchFamily="49" charset="0"/>
              </a:rPr>
              <a:t>  </a:t>
            </a:r>
            <a:r>
              <a:rPr lang="en-US" sz="2400" dirty="0">
                <a:solidFill>
                  <a:srgbClr val="C00000"/>
                </a:solidFill>
                <a:latin typeface="Consolas" panose="020B0609020204030204" pitchFamily="49" charset="0"/>
                <a:cs typeface="Courier New" pitchFamily="49" charset="0"/>
              </a:rPr>
              <a:t>$s0</a:t>
            </a:r>
            <a:r>
              <a:rPr lang="en-US" sz="2400" dirty="0">
                <a:latin typeface="Consolas" panose="020B0609020204030204" pitchFamily="49" charset="0"/>
                <a:cs typeface="Courier New" pitchFamily="49" charset="0"/>
              </a:rPr>
              <a:t>, </a:t>
            </a:r>
            <a:r>
              <a:rPr lang="en-US" sz="2400" dirty="0">
                <a:solidFill>
                  <a:srgbClr val="002060"/>
                </a:solidFill>
                <a:latin typeface="Consolas" panose="020B0609020204030204" pitchFamily="49" charset="0"/>
                <a:cs typeface="Courier New" pitchFamily="49" charset="0"/>
              </a:rPr>
              <a:t>C16</a:t>
            </a:r>
            <a:r>
              <a:rPr lang="en-US" sz="2400" dirty="0">
                <a:latin typeface="Consolas" panose="020B0609020204030204" pitchFamily="49" charset="0"/>
              </a:rPr>
              <a:t> </a:t>
            </a:r>
          </a:p>
          <a:p>
            <a:pPr marL="0" indent="0">
              <a:buNone/>
            </a:pPr>
            <a:endParaRPr lang="en-US" sz="2400" dirty="0"/>
          </a:p>
          <a:p>
            <a:pPr marL="0" indent="0">
              <a:buNone/>
            </a:pPr>
            <a:r>
              <a:rPr lang="en-US" sz="2400" dirty="0"/>
              <a:t>The instruction places the 16-bit immediate value in the upper half of </a:t>
            </a:r>
            <a:r>
              <a:rPr lang="en-US" sz="2400"/>
              <a:t>the register, </a:t>
            </a:r>
            <a:r>
              <a:rPr lang="en-US" sz="2400" dirty="0"/>
              <a:t>and </a:t>
            </a:r>
            <a:r>
              <a:rPr lang="en-US" sz="2400" b="1" dirty="0">
                <a:solidFill>
                  <a:srgbClr val="FF0000"/>
                </a:solidFill>
              </a:rPr>
              <a:t>at the same time, sets the lower 16 bits to zeros</a:t>
            </a:r>
            <a:r>
              <a:rPr lang="en-US" sz="2400" dirty="0"/>
              <a:t>.</a:t>
            </a:r>
          </a:p>
          <a:p>
            <a:pPr marL="0" indent="0">
              <a:buNone/>
            </a:pPr>
            <a:endParaRPr lang="en-US" sz="2400" dirty="0"/>
          </a:p>
          <a:p>
            <a:pPr marL="0" indent="0">
              <a:buNone/>
            </a:pPr>
            <a:r>
              <a:rPr lang="en-US" sz="2400" dirty="0"/>
              <a:t>For example,</a:t>
            </a:r>
          </a:p>
          <a:p>
            <a:pPr marL="0" indent="0">
              <a:buNone/>
            </a:pPr>
            <a:r>
              <a:rPr lang="en-US" sz="2000" dirty="0" err="1">
                <a:latin typeface="Consolas" panose="020B0609020204030204" pitchFamily="49" charset="0"/>
              </a:rPr>
              <a:t>ori</a:t>
            </a:r>
            <a:r>
              <a:rPr lang="en-US" sz="2000" dirty="0">
                <a:latin typeface="Consolas" panose="020B0609020204030204" pitchFamily="49" charset="0"/>
              </a:rPr>
              <a:t> $t0, $zero, 0xFFFF  // $t0 contains 0x0000FFFF</a:t>
            </a:r>
          </a:p>
          <a:p>
            <a:pPr marL="0" indent="0">
              <a:buNone/>
            </a:pPr>
            <a:r>
              <a:rPr lang="en-US" sz="2000" dirty="0" err="1">
                <a:latin typeface="Consolas" panose="020B0609020204030204" pitchFamily="49" charset="0"/>
              </a:rPr>
              <a:t>lui</a:t>
            </a:r>
            <a:r>
              <a:rPr lang="en-US" sz="2000" dirty="0">
                <a:latin typeface="Consolas" panose="020B0609020204030204" pitchFamily="49" charset="0"/>
              </a:rPr>
              <a:t> $t0, 0xF0F0         // $t0 contains 0xF0F0</a:t>
            </a:r>
            <a:r>
              <a:rPr lang="en-US" sz="2000" dirty="0">
                <a:solidFill>
                  <a:srgbClr val="FF0000"/>
                </a:solidFill>
                <a:latin typeface="Consolas" panose="020B0609020204030204" pitchFamily="49" charset="0"/>
              </a:rPr>
              <a:t>0000</a:t>
            </a:r>
          </a:p>
          <a:p>
            <a:pPr marL="0" indent="0">
              <a:buNone/>
            </a:pPr>
            <a:r>
              <a:rPr lang="en-US" sz="2000" dirty="0">
                <a:solidFill>
                  <a:srgbClr val="FF0000"/>
                </a:solidFill>
                <a:latin typeface="Consolas" panose="020B0609020204030204" pitchFamily="49" charset="0"/>
              </a:rPr>
              <a:t>			    </a:t>
            </a:r>
            <a:r>
              <a:rPr lang="en-US" sz="2000" dirty="0">
                <a:latin typeface="Consolas" panose="020B0609020204030204" pitchFamily="49" charset="0"/>
              </a:rPr>
              <a:t>// 0xFFFF at lower 16 bits is cleared</a:t>
            </a:r>
          </a:p>
        </p:txBody>
      </p:sp>
      <p:sp>
        <p:nvSpPr>
          <p:cNvPr id="4" name="Slide Number Placeholder 3">
            <a:extLst>
              <a:ext uri="{FF2B5EF4-FFF2-40B4-BE49-F238E27FC236}">
                <a16:creationId xmlns:a16="http://schemas.microsoft.com/office/drawing/2014/main" id="{39846137-7B0A-DB7D-9A19-606F1EE76BC8}"/>
              </a:ext>
            </a:extLst>
          </p:cNvPr>
          <p:cNvSpPr>
            <a:spLocks noGrp="1"/>
          </p:cNvSpPr>
          <p:nvPr>
            <p:ph type="sldNum" sz="quarter" idx="12"/>
          </p:nvPr>
        </p:nvSpPr>
        <p:spPr/>
        <p:txBody>
          <a:bodyPr/>
          <a:lstStyle/>
          <a:p>
            <a:fld id="{38759A51-1FFA-4733-AF25-F62094257159}" type="slidenum">
              <a:rPr lang="en-SG" smtClean="0"/>
              <a:t>25</a:t>
            </a:fld>
            <a:endParaRPr lang="en-SG"/>
          </a:p>
        </p:txBody>
      </p:sp>
    </p:spTree>
    <p:extLst>
      <p:ext uri="{BB962C8B-B14F-4D97-AF65-F5344CB8AC3E}">
        <p14:creationId xmlns:p14="http://schemas.microsoft.com/office/powerpoint/2010/main" val="424403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CS2100 Tutorial #2</a:t>
            </a:r>
            <a:endParaRPr lang="en-US" dirty="0"/>
          </a:p>
        </p:txBody>
      </p:sp>
      <p:sp>
        <p:nvSpPr>
          <p:cNvPr id="3" name="Subtitle 2"/>
          <p:cNvSpPr>
            <a:spLocks noGrp="1"/>
          </p:cNvSpPr>
          <p:nvPr>
            <p:ph type="subTitle" idx="1"/>
          </p:nvPr>
        </p:nvSpPr>
        <p:spPr/>
        <p:txBody>
          <a:bodyPr/>
          <a:lstStyle/>
          <a:p>
            <a:endParaRPr lang="en-US" dirty="0"/>
          </a:p>
          <a:p>
            <a:r>
              <a:rPr lang="en-US" dirty="0"/>
              <a:t>Song Kai</a:t>
            </a:r>
          </a:p>
          <a:p>
            <a:r>
              <a:rPr lang="en-US" dirty="0"/>
              <a:t>song.kai@u.nus.edu</a:t>
            </a:r>
          </a:p>
        </p:txBody>
      </p:sp>
      <p:sp>
        <p:nvSpPr>
          <p:cNvPr id="4" name="Slide Number Placeholder 3"/>
          <p:cNvSpPr>
            <a:spLocks noGrp="1"/>
          </p:cNvSpPr>
          <p:nvPr>
            <p:ph type="sldNum" sz="quarter" idx="12"/>
          </p:nvPr>
        </p:nvSpPr>
        <p:spPr/>
        <p:txBody>
          <a:bodyPr/>
          <a:lstStyle/>
          <a:p>
            <a:fld id="{FD7E720C-EEE5-4779-8135-82375741EFAF}" type="slidenum">
              <a:rPr lang="en-US" smtClean="0"/>
              <a:t>26</a:t>
            </a:fld>
            <a:endParaRPr lang="en-US"/>
          </a:p>
        </p:txBody>
      </p:sp>
    </p:spTree>
    <p:extLst>
      <p:ext uri="{BB962C8B-B14F-4D97-AF65-F5344CB8AC3E}">
        <p14:creationId xmlns:p14="http://schemas.microsoft.com/office/powerpoint/2010/main" val="111933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solidFill>
                  <a:schemeClr val="accent5">
                    <a:lumMod val="75000"/>
                  </a:schemeClr>
                </a:solidFill>
                <a:latin typeface="Courier New" panose="02070309020205020404" pitchFamily="49" charset="0"/>
                <a:cs typeface="Courier New" panose="02070309020205020404" pitchFamily="49" charset="0"/>
              </a:rPr>
              <a:t>a = 00000101</a:t>
            </a:r>
          </a:p>
          <a:p>
            <a:pPr marL="0" indent="0">
              <a:buNone/>
            </a:pPr>
            <a:r>
              <a:rPr lang="pt-BR" sz="2400" b="1" dirty="0">
                <a:solidFill>
                  <a:schemeClr val="accent5">
                    <a:lumMod val="75000"/>
                  </a:schemeClr>
                </a:solidFill>
                <a:latin typeface="Courier New" panose="02070309020205020404" pitchFamily="49" charset="0"/>
                <a:cs typeface="Courier New" panose="02070309020205020404" pitchFamily="49" charset="0"/>
              </a:rPr>
              <a:t>b = 00010110</a:t>
            </a: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r>
              <a:rPr lang="en-US" altLang="zh-CN" sz="2400" b="1" dirty="0" err="1">
                <a:solidFill>
                  <a:schemeClr val="accent5">
                    <a:lumMod val="75000"/>
                  </a:schemeClr>
                </a:solidFill>
                <a:latin typeface="Courier New" panose="02070309020205020404" pitchFamily="49" charset="0"/>
                <a:cs typeface="Courier New" panose="02070309020205020404" pitchFamily="49" charset="0"/>
              </a:rPr>
              <a:t>a|b</a:t>
            </a:r>
            <a:r>
              <a:rPr lang="en-US" altLang="zh-CN" sz="2400" b="1" dirty="0">
                <a:solidFill>
                  <a:schemeClr val="accent5">
                    <a:lumMod val="75000"/>
                  </a:schemeClr>
                </a:solidFill>
                <a:latin typeface="Courier New" panose="02070309020205020404" pitchFamily="49" charset="0"/>
                <a:cs typeface="Courier New" panose="02070309020205020404" pitchFamily="49" charset="0"/>
              </a:rPr>
              <a:t> = ?</a:t>
            </a:r>
          </a:p>
          <a:p>
            <a:pPr marL="0" indent="0">
              <a:buNone/>
            </a:pPr>
            <a:r>
              <a:rPr lang="en-US" sz="2400" b="1" dirty="0" err="1">
                <a:solidFill>
                  <a:schemeClr val="accent5">
                    <a:lumMod val="75000"/>
                  </a:schemeClr>
                </a:solidFill>
                <a:latin typeface="Courier New" panose="02070309020205020404" pitchFamily="49" charset="0"/>
                <a:cs typeface="Courier New" panose="02070309020205020404" pitchFamily="49" charset="0"/>
              </a:rPr>
              <a:t>a&amp;b</a:t>
            </a:r>
            <a:r>
              <a:rPr lang="en-US" sz="2400" b="1" dirty="0">
                <a:solidFill>
                  <a:schemeClr val="accent5">
                    <a:lumMod val="75000"/>
                  </a:schemeClr>
                </a:solidFill>
                <a:latin typeface="Courier New" panose="02070309020205020404" pitchFamily="49" charset="0"/>
                <a:cs typeface="Courier New" panose="02070309020205020404" pitchFamily="49" charset="0"/>
              </a:rPr>
              <a:t> = ?</a:t>
            </a:r>
          </a:p>
          <a:p>
            <a:pPr marL="0" indent="0">
              <a:buNone/>
            </a:pPr>
            <a:r>
              <a:rPr lang="en-US" sz="2400" b="1" dirty="0" err="1">
                <a:solidFill>
                  <a:schemeClr val="accent5">
                    <a:lumMod val="75000"/>
                  </a:schemeClr>
                </a:solidFill>
                <a:latin typeface="Courier New" panose="02070309020205020404" pitchFamily="49" charset="0"/>
                <a:cs typeface="Courier New" panose="02070309020205020404" pitchFamily="49" charset="0"/>
              </a:rPr>
              <a:t>a^b</a:t>
            </a:r>
            <a:r>
              <a:rPr lang="en-US" sz="2400" b="1" dirty="0">
                <a:solidFill>
                  <a:schemeClr val="accent5">
                    <a:lumMod val="75000"/>
                  </a:schemeClr>
                </a:solidFill>
                <a:latin typeface="Courier New" panose="02070309020205020404" pitchFamily="49" charset="0"/>
                <a:cs typeface="Courier New" panose="02070309020205020404" pitchFamily="49" charset="0"/>
              </a:rPr>
              <a:t> = ?</a:t>
            </a:r>
          </a:p>
          <a:p>
            <a:pPr marL="0" indent="0">
              <a:buNone/>
            </a:pPr>
            <a:r>
              <a:rPr lang="en-US" sz="2400" b="1" dirty="0">
                <a:solidFill>
                  <a:schemeClr val="accent5">
                    <a:lumMod val="75000"/>
                  </a:schemeClr>
                </a:solidFill>
                <a:latin typeface="Courier New" panose="02070309020205020404" pitchFamily="49" charset="0"/>
                <a:cs typeface="Courier New" panose="02070309020205020404" pitchFamily="49" charset="0"/>
              </a:rPr>
              <a:t>~a  = ?</a:t>
            </a:r>
          </a:p>
          <a:p>
            <a:pPr marL="0" indent="0">
              <a:buNone/>
            </a:pPr>
            <a:r>
              <a:rPr lang="en-US" sz="2400" b="1" dirty="0">
                <a:solidFill>
                  <a:schemeClr val="accent5">
                    <a:lumMod val="75000"/>
                  </a:schemeClr>
                </a:solidFill>
                <a:latin typeface="Courier New" panose="02070309020205020404" pitchFamily="49" charset="0"/>
                <a:cs typeface="Courier New" panose="02070309020205020404" pitchFamily="49" charset="0"/>
              </a:rPr>
              <a:t>a &lt;&lt; 2 = ?</a:t>
            </a:r>
          </a:p>
          <a:p>
            <a:pPr marL="0" indent="0">
              <a:buNone/>
            </a:pPr>
            <a:r>
              <a:rPr lang="en-US" sz="2400" b="1" dirty="0">
                <a:solidFill>
                  <a:schemeClr val="accent5">
                    <a:lumMod val="75000"/>
                  </a:schemeClr>
                </a:solidFill>
                <a:latin typeface="Courier New" panose="02070309020205020404" pitchFamily="49" charset="0"/>
                <a:cs typeface="Courier New" panose="02070309020205020404" pitchFamily="49" charset="0"/>
              </a:rPr>
              <a:t>b &gt;&gt; 3 = ?</a:t>
            </a: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灯片编号占位符 4">
            <a:extLst>
              <a:ext uri="{FF2B5EF4-FFF2-40B4-BE49-F238E27FC236}">
                <a16:creationId xmlns:a16="http://schemas.microsoft.com/office/drawing/2014/main" id="{9C0360C5-E24E-4F07-8D6F-8F09361D0FE6}"/>
              </a:ext>
            </a:extLst>
          </p:cNvPr>
          <p:cNvSpPr>
            <a:spLocks noGrp="1"/>
          </p:cNvSpPr>
          <p:nvPr>
            <p:ph type="sldNum" sz="quarter" idx="12"/>
          </p:nvPr>
        </p:nvSpPr>
        <p:spPr/>
        <p:txBody>
          <a:bodyPr/>
          <a:lstStyle/>
          <a:p>
            <a:fld id="{38759A51-1FFA-4733-AF25-F62094257159}" type="slidenum">
              <a:rPr lang="en-SG" smtClean="0"/>
              <a:t>3</a:t>
            </a:fld>
            <a:endParaRPr lang="en-SG"/>
          </a:p>
        </p:txBody>
      </p:sp>
      <p:sp>
        <p:nvSpPr>
          <p:cNvPr id="4" name="TextBox 3">
            <a:extLst>
              <a:ext uri="{FF2B5EF4-FFF2-40B4-BE49-F238E27FC236}">
                <a16:creationId xmlns:a16="http://schemas.microsoft.com/office/drawing/2014/main" id="{61304B8B-49C3-C389-DC2F-47F4CF100571}"/>
              </a:ext>
            </a:extLst>
          </p:cNvPr>
          <p:cNvSpPr txBox="1"/>
          <p:nvPr/>
        </p:nvSpPr>
        <p:spPr>
          <a:xfrm>
            <a:off x="3555089" y="3166502"/>
            <a:ext cx="3162059" cy="433965"/>
          </a:xfrm>
          <a:prstGeom prst="rect">
            <a:avLst/>
          </a:prstGeom>
          <a:noFill/>
        </p:spPr>
        <p:txBody>
          <a:bodyPr wrap="square" rtlCol="0">
            <a:spAutoFit/>
          </a:bodyPr>
          <a:lstStyle/>
          <a:p>
            <a:pPr>
              <a:lnSpc>
                <a:spcPct val="90000"/>
              </a:lnSpc>
              <a:spcBef>
                <a:spcPts val="1000"/>
              </a:spcBef>
            </a:pPr>
            <a:r>
              <a:rPr lang="en-SG" sz="2400" b="1" dirty="0">
                <a:solidFill>
                  <a:schemeClr val="accent5">
                    <a:lumMod val="75000"/>
                  </a:schemeClr>
                </a:solidFill>
                <a:latin typeface="Courier New" panose="02070309020205020404" pitchFamily="49" charset="0"/>
                <a:cs typeface="Courier New" panose="02070309020205020404" pitchFamily="49" charset="0"/>
              </a:rPr>
              <a:t>| (bitwise OR)</a:t>
            </a:r>
          </a:p>
        </p:txBody>
      </p:sp>
      <p:sp>
        <p:nvSpPr>
          <p:cNvPr id="6" name="TextBox 5">
            <a:extLst>
              <a:ext uri="{FF2B5EF4-FFF2-40B4-BE49-F238E27FC236}">
                <a16:creationId xmlns:a16="http://schemas.microsoft.com/office/drawing/2014/main" id="{11F10F3F-0FD2-1644-411A-F82C003394E9}"/>
              </a:ext>
            </a:extLst>
          </p:cNvPr>
          <p:cNvSpPr txBox="1"/>
          <p:nvPr/>
        </p:nvSpPr>
        <p:spPr>
          <a:xfrm>
            <a:off x="3555089" y="3600467"/>
            <a:ext cx="3299220" cy="433965"/>
          </a:xfrm>
          <a:prstGeom prst="rect">
            <a:avLst/>
          </a:prstGeom>
          <a:noFill/>
        </p:spPr>
        <p:txBody>
          <a:bodyPr wrap="square" rtlCol="0">
            <a:spAutoFit/>
          </a:bodyPr>
          <a:lstStyle>
            <a:defPPr>
              <a:defRPr lang="en-US"/>
            </a:defPPr>
            <a:lvl1pPr>
              <a:lnSpc>
                <a:spcPct val="90000"/>
              </a:lnSpc>
              <a:spcBef>
                <a:spcPts val="1000"/>
              </a:spcBef>
              <a:defRPr sz="2400" b="1">
                <a:solidFill>
                  <a:schemeClr val="accent5">
                    <a:lumMod val="75000"/>
                  </a:schemeClr>
                </a:solidFill>
                <a:latin typeface="Courier New" panose="02070309020205020404" pitchFamily="49" charset="0"/>
                <a:cs typeface="Courier New" panose="02070309020205020404" pitchFamily="49" charset="0"/>
              </a:defRPr>
            </a:lvl1pPr>
          </a:lstStyle>
          <a:p>
            <a:r>
              <a:rPr lang="en-SG" dirty="0"/>
              <a:t>&amp; (bitwise AND)</a:t>
            </a:r>
          </a:p>
        </p:txBody>
      </p:sp>
      <p:sp>
        <p:nvSpPr>
          <p:cNvPr id="7" name="TextBox 6">
            <a:extLst>
              <a:ext uri="{FF2B5EF4-FFF2-40B4-BE49-F238E27FC236}">
                <a16:creationId xmlns:a16="http://schemas.microsoft.com/office/drawing/2014/main" id="{906E98EA-5AEA-35DC-97A0-63B789B5EF90}"/>
              </a:ext>
            </a:extLst>
          </p:cNvPr>
          <p:cNvSpPr txBox="1"/>
          <p:nvPr/>
        </p:nvSpPr>
        <p:spPr>
          <a:xfrm>
            <a:off x="3535278" y="4061983"/>
            <a:ext cx="3405900" cy="433965"/>
          </a:xfrm>
          <a:prstGeom prst="rect">
            <a:avLst/>
          </a:prstGeom>
          <a:noFill/>
        </p:spPr>
        <p:txBody>
          <a:bodyPr wrap="square" rtlCol="0">
            <a:spAutoFit/>
          </a:bodyPr>
          <a:lstStyle>
            <a:defPPr>
              <a:defRPr lang="en-US"/>
            </a:defPPr>
            <a:lvl1pPr>
              <a:lnSpc>
                <a:spcPct val="90000"/>
              </a:lnSpc>
              <a:spcBef>
                <a:spcPts val="1000"/>
              </a:spcBef>
              <a:defRPr sz="2400" b="1">
                <a:solidFill>
                  <a:schemeClr val="accent5">
                    <a:lumMod val="75000"/>
                  </a:schemeClr>
                </a:solidFill>
                <a:latin typeface="Courier New" panose="02070309020205020404" pitchFamily="49" charset="0"/>
                <a:cs typeface="Courier New" panose="02070309020205020404" pitchFamily="49" charset="0"/>
              </a:defRPr>
            </a:lvl1pPr>
          </a:lstStyle>
          <a:p>
            <a:r>
              <a:rPr lang="en-SG" dirty="0"/>
              <a:t>^ (bitwise XOR)</a:t>
            </a:r>
          </a:p>
        </p:txBody>
      </p:sp>
      <p:sp>
        <p:nvSpPr>
          <p:cNvPr id="8" name="TextBox 7">
            <a:extLst>
              <a:ext uri="{FF2B5EF4-FFF2-40B4-BE49-F238E27FC236}">
                <a16:creationId xmlns:a16="http://schemas.microsoft.com/office/drawing/2014/main" id="{613CD1E5-843C-3811-F436-8FC7E9F2BE6F}"/>
              </a:ext>
            </a:extLst>
          </p:cNvPr>
          <p:cNvSpPr txBox="1"/>
          <p:nvPr/>
        </p:nvSpPr>
        <p:spPr>
          <a:xfrm>
            <a:off x="3535278" y="4494862"/>
            <a:ext cx="3902724" cy="433965"/>
          </a:xfrm>
          <a:prstGeom prst="rect">
            <a:avLst/>
          </a:prstGeom>
          <a:noFill/>
        </p:spPr>
        <p:txBody>
          <a:bodyPr wrap="square" rtlCol="0">
            <a:spAutoFit/>
          </a:bodyPr>
          <a:lstStyle>
            <a:defPPr>
              <a:defRPr lang="en-US"/>
            </a:defPPr>
            <a:lvl1pPr>
              <a:lnSpc>
                <a:spcPct val="90000"/>
              </a:lnSpc>
              <a:spcBef>
                <a:spcPts val="1000"/>
              </a:spcBef>
              <a:defRPr sz="2400" b="1">
                <a:solidFill>
                  <a:schemeClr val="accent5">
                    <a:lumMod val="75000"/>
                  </a:schemeClr>
                </a:solidFill>
                <a:latin typeface="Courier New" panose="02070309020205020404" pitchFamily="49" charset="0"/>
                <a:cs typeface="Courier New" panose="02070309020205020404" pitchFamily="49" charset="0"/>
              </a:defRPr>
            </a:lvl1pPr>
          </a:lstStyle>
          <a:p>
            <a:r>
              <a:rPr lang="en-SG" dirty="0"/>
              <a:t>~ (1’s complement)</a:t>
            </a:r>
          </a:p>
        </p:txBody>
      </p:sp>
      <p:sp>
        <p:nvSpPr>
          <p:cNvPr id="9" name="TextBox 8">
            <a:extLst>
              <a:ext uri="{FF2B5EF4-FFF2-40B4-BE49-F238E27FC236}">
                <a16:creationId xmlns:a16="http://schemas.microsoft.com/office/drawing/2014/main" id="{EA85CC89-08D7-3F99-7745-5696CC883729}"/>
              </a:ext>
            </a:extLst>
          </p:cNvPr>
          <p:cNvSpPr txBox="1"/>
          <p:nvPr/>
        </p:nvSpPr>
        <p:spPr>
          <a:xfrm>
            <a:off x="3555089" y="4957464"/>
            <a:ext cx="3472956" cy="433965"/>
          </a:xfrm>
          <a:prstGeom prst="rect">
            <a:avLst/>
          </a:prstGeom>
          <a:noFill/>
        </p:spPr>
        <p:txBody>
          <a:bodyPr wrap="square" rtlCol="0">
            <a:spAutoFit/>
          </a:bodyPr>
          <a:lstStyle>
            <a:defPPr>
              <a:defRPr lang="en-US"/>
            </a:defPPr>
            <a:lvl1pPr>
              <a:lnSpc>
                <a:spcPct val="90000"/>
              </a:lnSpc>
              <a:spcBef>
                <a:spcPts val="1000"/>
              </a:spcBef>
              <a:defRPr sz="2400" b="1">
                <a:solidFill>
                  <a:schemeClr val="accent5">
                    <a:lumMod val="75000"/>
                  </a:schemeClr>
                </a:solidFill>
                <a:latin typeface="Courier New" panose="02070309020205020404" pitchFamily="49" charset="0"/>
                <a:cs typeface="Courier New" panose="02070309020205020404" pitchFamily="49" charset="0"/>
              </a:defRPr>
            </a:lvl1pPr>
          </a:lstStyle>
          <a:p>
            <a:r>
              <a:rPr lang="en-SG" dirty="0"/>
              <a:t>&lt;&lt; (left shift)</a:t>
            </a:r>
          </a:p>
        </p:txBody>
      </p:sp>
      <p:sp>
        <p:nvSpPr>
          <p:cNvPr id="10" name="TextBox 9">
            <a:extLst>
              <a:ext uri="{FF2B5EF4-FFF2-40B4-BE49-F238E27FC236}">
                <a16:creationId xmlns:a16="http://schemas.microsoft.com/office/drawing/2014/main" id="{BCB3DD93-0471-16DB-1E01-9154A40039B1}"/>
              </a:ext>
            </a:extLst>
          </p:cNvPr>
          <p:cNvSpPr txBox="1"/>
          <p:nvPr/>
        </p:nvSpPr>
        <p:spPr>
          <a:xfrm>
            <a:off x="3535278" y="5478596"/>
            <a:ext cx="3792996" cy="433965"/>
          </a:xfrm>
          <a:prstGeom prst="rect">
            <a:avLst/>
          </a:prstGeom>
          <a:noFill/>
        </p:spPr>
        <p:txBody>
          <a:bodyPr wrap="square" rtlCol="0">
            <a:spAutoFit/>
          </a:bodyPr>
          <a:lstStyle>
            <a:defPPr>
              <a:defRPr lang="en-US"/>
            </a:defPPr>
            <a:lvl1pPr>
              <a:lnSpc>
                <a:spcPct val="90000"/>
              </a:lnSpc>
              <a:spcBef>
                <a:spcPts val="1000"/>
              </a:spcBef>
              <a:defRPr sz="2400" b="1">
                <a:solidFill>
                  <a:schemeClr val="accent5">
                    <a:lumMod val="75000"/>
                  </a:schemeClr>
                </a:solidFill>
                <a:latin typeface="Courier New" panose="02070309020205020404" pitchFamily="49" charset="0"/>
                <a:cs typeface="Courier New" panose="02070309020205020404" pitchFamily="49" charset="0"/>
              </a:defRPr>
            </a:lvl1pPr>
          </a:lstStyle>
          <a:p>
            <a:r>
              <a:rPr lang="en-SG" dirty="0"/>
              <a:t>&gt;&gt; (right shift)</a:t>
            </a:r>
          </a:p>
        </p:txBody>
      </p:sp>
    </p:spTree>
    <p:extLst>
      <p:ext uri="{BB962C8B-B14F-4D97-AF65-F5344CB8AC3E}">
        <p14:creationId xmlns:p14="http://schemas.microsoft.com/office/powerpoint/2010/main" val="241385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500"/>
                            </p:stCondLst>
                            <p:childTnLst>
                              <p:par>
                                <p:cTn id="22" presetID="10" presetClass="entr" presetSubtype="0" fill="hold" nodeType="afterEffect">
                                  <p:stCondLst>
                                    <p:cond delay="3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1300"/>
                            </p:stCondLst>
                            <p:childTnLst>
                              <p:par>
                                <p:cTn id="29" presetID="10" presetClass="entr" presetSubtype="0" fill="hold" nodeType="afterEffect">
                                  <p:stCondLst>
                                    <p:cond delay="30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par>
                          <p:cTn id="35" fill="hold">
                            <p:stCondLst>
                              <p:cond delay="2100"/>
                            </p:stCondLst>
                            <p:childTnLst>
                              <p:par>
                                <p:cTn id="36" presetID="10" presetClass="entr" presetSubtype="0" fill="hold" nodeType="afterEffect">
                                  <p:stCondLst>
                                    <p:cond delay="30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par>
                          <p:cTn id="42" fill="hold">
                            <p:stCondLst>
                              <p:cond delay="2900"/>
                            </p:stCondLst>
                            <p:childTnLst>
                              <p:par>
                                <p:cTn id="43" presetID="10" presetClass="entr" presetSubtype="0" fill="hold" nodeType="afterEffect">
                                  <p:stCondLst>
                                    <p:cond delay="30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par>
                          <p:cTn id="49" fill="hold">
                            <p:stCondLst>
                              <p:cond delay="3700"/>
                            </p:stCondLst>
                            <p:childTnLst>
                              <p:par>
                                <p:cTn id="50" presetID="10" presetClass="entr" presetSubtype="0" fill="hold" nodeType="afterEffect">
                                  <p:stCondLst>
                                    <p:cond delay="30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 – Bitwise OR </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latin typeface="Courier New" panose="02070309020205020404" pitchFamily="49" charset="0"/>
                <a:cs typeface="Courier New" panose="02070309020205020404" pitchFamily="49" charset="0"/>
              </a:rPr>
              <a:t>byte_t a, b;</a:t>
            </a:r>
          </a:p>
          <a:p>
            <a:pPr marL="0" indent="0">
              <a:buNone/>
            </a:pPr>
            <a:r>
              <a:rPr lang="pt-BR" sz="2400" b="1" dirty="0">
                <a:latin typeface="Courier New" panose="02070309020205020404" pitchFamily="49" charset="0"/>
                <a:cs typeface="Courier New" panose="02070309020205020404" pitchFamily="49" charset="0"/>
              </a:rPr>
              <a:t>a = 5;</a:t>
            </a:r>
          </a:p>
          <a:p>
            <a:pPr marL="0" indent="0">
              <a:buNone/>
            </a:pPr>
            <a:r>
              <a:rPr lang="pt-BR" sz="2400" b="1" dirty="0">
                <a:latin typeface="Courier New" panose="02070309020205020404" pitchFamily="49" charset="0"/>
                <a:cs typeface="Courier New" panose="02070309020205020404" pitchFamily="49" charset="0"/>
              </a:rPr>
              <a:t>b = 22;</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printf("a|b = "); printByte(a|b); printf("\n");</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87D71ACD-E69F-4F3E-A02C-F1AA9943A845}"/>
              </a:ext>
            </a:extLst>
          </p:cNvPr>
          <p:cNvSpPr txBox="1"/>
          <p:nvPr/>
        </p:nvSpPr>
        <p:spPr>
          <a:xfrm>
            <a:off x="909828" y="1459855"/>
            <a:ext cx="914400" cy="461665"/>
          </a:xfrm>
          <a:prstGeom prst="rect">
            <a:avLst/>
          </a:prstGeom>
          <a:noFill/>
        </p:spPr>
        <p:txBody>
          <a:bodyPr wrap="square" rtlCol="0">
            <a:spAutoFit/>
          </a:bodyPr>
          <a:lstStyle/>
          <a:p>
            <a:r>
              <a:rPr lang="en-US" sz="2400" dirty="0">
                <a:solidFill>
                  <a:schemeClr val="accent5">
                    <a:lumMod val="75000"/>
                  </a:schemeClr>
                </a:solidFill>
              </a:rPr>
              <a:t>8 bit</a:t>
            </a:r>
            <a:endParaRPr lang="en-SG" sz="2400" dirty="0">
              <a:solidFill>
                <a:schemeClr val="accent5">
                  <a:lumMod val="75000"/>
                </a:schemeClr>
              </a:solidFill>
            </a:endParaRPr>
          </a:p>
        </p:txBody>
      </p:sp>
      <p:sp>
        <p:nvSpPr>
          <p:cNvPr id="4" name="文本框 3">
            <a:extLst>
              <a:ext uri="{FF2B5EF4-FFF2-40B4-BE49-F238E27FC236}">
                <a16:creationId xmlns:a16="http://schemas.microsoft.com/office/drawing/2014/main" id="{0376BD48-1D3D-417E-9CF9-74AFCDE81FD3}"/>
              </a:ext>
            </a:extLst>
          </p:cNvPr>
          <p:cNvSpPr txBox="1"/>
          <p:nvPr/>
        </p:nvSpPr>
        <p:spPr>
          <a:xfrm>
            <a:off x="909828" y="4838308"/>
            <a:ext cx="2953512" cy="1569660"/>
          </a:xfrm>
          <a:prstGeom prst="rect">
            <a:avLst/>
          </a:prstGeom>
          <a:noFill/>
        </p:spPr>
        <p:txBody>
          <a:bodyPr wrap="square" rtlCol="0">
            <a:spAutoFit/>
          </a:bodyPr>
          <a:lstStyle/>
          <a:p>
            <a:r>
              <a:rPr lang="pt-BR" sz="2400" b="1" dirty="0">
                <a:solidFill>
                  <a:schemeClr val="accent5">
                    <a:lumMod val="75000"/>
                  </a:schemeClr>
                </a:solidFill>
                <a:latin typeface="Courier New" panose="02070309020205020404" pitchFamily="49" charset="0"/>
                <a:cs typeface="Courier New" panose="02070309020205020404" pitchFamily="49" charset="0"/>
              </a:rPr>
              <a:t>  a = 00000101</a:t>
            </a:r>
          </a:p>
          <a:p>
            <a:r>
              <a:rPr lang="pt-BR" sz="2400" b="1" dirty="0">
                <a:solidFill>
                  <a:schemeClr val="accent5">
                    <a:lumMod val="75000"/>
                  </a:schemeClr>
                </a:solidFill>
                <a:latin typeface="Courier New" panose="02070309020205020404" pitchFamily="49" charset="0"/>
                <a:cs typeface="Courier New" panose="02070309020205020404" pitchFamily="49" charset="0"/>
              </a:rPr>
              <a:t>  b = 00010110</a:t>
            </a:r>
          </a:p>
          <a:p>
            <a:r>
              <a:rPr lang="pt-BR" sz="2400" b="1" dirty="0">
                <a:solidFill>
                  <a:schemeClr val="accent5">
                    <a:lumMod val="75000"/>
                  </a:schemeClr>
                </a:solidFill>
                <a:latin typeface="Courier New" panose="02070309020205020404" pitchFamily="49" charset="0"/>
                <a:cs typeface="Courier New" panose="02070309020205020404" pitchFamily="49" charset="0"/>
              </a:rPr>
              <a:t>     ----------</a:t>
            </a:r>
            <a:endParaRPr lang="en-SG" sz="2400" b="1" dirty="0">
              <a:solidFill>
                <a:schemeClr val="accent5">
                  <a:lumMod val="75000"/>
                </a:schemeClr>
              </a:solidFill>
              <a:latin typeface="Courier New" panose="02070309020205020404" pitchFamily="49" charset="0"/>
              <a:cs typeface="Courier New" panose="02070309020205020404" pitchFamily="49" charset="0"/>
            </a:endParaRPr>
          </a:p>
          <a:p>
            <a:r>
              <a:rPr lang="en-SG" sz="2400" b="1" dirty="0" err="1">
                <a:solidFill>
                  <a:schemeClr val="accent5">
                    <a:lumMod val="75000"/>
                  </a:schemeClr>
                </a:solidFill>
                <a:latin typeface="Courier New" panose="02070309020205020404" pitchFamily="49" charset="0"/>
                <a:cs typeface="Courier New" panose="02070309020205020404" pitchFamily="49" charset="0"/>
              </a:rPr>
              <a:t>a|b</a:t>
            </a:r>
            <a:r>
              <a:rPr lang="en-SG" sz="2400" b="1" dirty="0">
                <a:solidFill>
                  <a:schemeClr val="accent5">
                    <a:lumMod val="75000"/>
                  </a:schemeClr>
                </a:solidFill>
                <a:latin typeface="Courier New" panose="02070309020205020404" pitchFamily="49" charset="0"/>
                <a:cs typeface="Courier New" panose="02070309020205020404" pitchFamily="49" charset="0"/>
              </a:rPr>
              <a:t> = 00010111</a:t>
            </a:r>
            <a:endParaRPr lang="pt-BR" sz="2400" b="1" dirty="0">
              <a:solidFill>
                <a:schemeClr val="accent5">
                  <a:lumMod val="75000"/>
                </a:schemeClr>
              </a:solidFill>
              <a:latin typeface="Courier New" panose="02070309020205020404" pitchFamily="49" charset="0"/>
              <a:cs typeface="Courier New" panose="02070309020205020404" pitchFamily="49" charset="0"/>
            </a:endParaRPr>
          </a:p>
        </p:txBody>
      </p:sp>
      <p:graphicFrame>
        <p:nvGraphicFramePr>
          <p:cNvPr id="8" name="Table 8">
            <a:extLst>
              <a:ext uri="{FF2B5EF4-FFF2-40B4-BE49-F238E27FC236}">
                <a16:creationId xmlns:a16="http://schemas.microsoft.com/office/drawing/2014/main" id="{9EC7CE9E-CC56-400F-AB25-FE85051DEAEC}"/>
              </a:ext>
            </a:extLst>
          </p:cNvPr>
          <p:cNvGraphicFramePr>
            <a:graphicFrameLocks noGrp="1"/>
          </p:cNvGraphicFramePr>
          <p:nvPr>
            <p:extLst>
              <p:ext uri="{D42A27DB-BD31-4B8C-83A1-F6EECF244321}">
                <p14:modId xmlns:p14="http://schemas.microsoft.com/office/powerpoint/2010/main" val="3694822631"/>
              </p:ext>
            </p:extLst>
          </p:nvPr>
        </p:nvGraphicFramePr>
        <p:xfrm>
          <a:off x="8436991" y="4426768"/>
          <a:ext cx="2527140" cy="1981200"/>
        </p:xfrm>
        <a:graphic>
          <a:graphicData uri="http://schemas.openxmlformats.org/drawingml/2006/table">
            <a:tbl>
              <a:tblPr firstRow="1" bandRow="1">
                <a:tableStyleId>{08FB837D-C827-4EFA-A057-4D05807E0F7C}</a:tableStyleId>
              </a:tblPr>
              <a:tblGrid>
                <a:gridCol w="732400">
                  <a:extLst>
                    <a:ext uri="{9D8B030D-6E8A-4147-A177-3AD203B41FA5}">
                      <a16:colId xmlns:a16="http://schemas.microsoft.com/office/drawing/2014/main" val="2891206222"/>
                    </a:ext>
                  </a:extLst>
                </a:gridCol>
                <a:gridCol w="685265">
                  <a:extLst>
                    <a:ext uri="{9D8B030D-6E8A-4147-A177-3AD203B41FA5}">
                      <a16:colId xmlns:a16="http://schemas.microsoft.com/office/drawing/2014/main" val="3802414227"/>
                    </a:ext>
                  </a:extLst>
                </a:gridCol>
                <a:gridCol w="1109475">
                  <a:extLst>
                    <a:ext uri="{9D8B030D-6E8A-4147-A177-3AD203B41FA5}">
                      <a16:colId xmlns:a16="http://schemas.microsoft.com/office/drawing/2014/main" val="1995277095"/>
                    </a:ext>
                  </a:extLst>
                </a:gridCol>
              </a:tblGrid>
              <a:tr h="370840">
                <a:tc>
                  <a:txBody>
                    <a:bodyPr/>
                    <a:lstStyle/>
                    <a:p>
                      <a:pPr algn="ctr"/>
                      <a:r>
                        <a:rPr lang="en-US" sz="2000" dirty="0"/>
                        <a:t>x</a:t>
                      </a:r>
                    </a:p>
                  </a:txBody>
                  <a:tcPr anchor="ctr"/>
                </a:tc>
                <a:tc>
                  <a:txBody>
                    <a:bodyPr/>
                    <a:lstStyle/>
                    <a:p>
                      <a:pPr algn="ctr"/>
                      <a:r>
                        <a:rPr lang="en-SG" sz="2000" dirty="0"/>
                        <a:t>y</a:t>
                      </a:r>
                      <a:endParaRPr lang="en-US" sz="2000" dirty="0"/>
                    </a:p>
                  </a:txBody>
                  <a:tcPr anchor="ctr"/>
                </a:tc>
                <a:tc>
                  <a:txBody>
                    <a:bodyPr/>
                    <a:lstStyle/>
                    <a:p>
                      <a:pPr algn="ctr"/>
                      <a:r>
                        <a:rPr lang="en-SG" sz="2000" dirty="0"/>
                        <a:t>x OR y</a:t>
                      </a:r>
                      <a:endParaRPr lang="en-US" sz="2000" dirty="0"/>
                    </a:p>
                  </a:txBody>
                  <a:tcPr anchor="ctr"/>
                </a:tc>
                <a:extLst>
                  <a:ext uri="{0D108BD9-81ED-4DB2-BD59-A6C34878D82A}">
                    <a16:rowId xmlns:a16="http://schemas.microsoft.com/office/drawing/2014/main" val="3234917925"/>
                  </a:ext>
                </a:extLst>
              </a:tr>
              <a:tr h="370840">
                <a:tc>
                  <a:txBody>
                    <a:bodyPr/>
                    <a:lstStyle/>
                    <a:p>
                      <a:pPr algn="ctr"/>
                      <a:r>
                        <a:rPr lang="en-SG" sz="2000" dirty="0"/>
                        <a:t>0</a:t>
                      </a:r>
                      <a:endParaRPr lang="en-US" sz="2000" dirty="0"/>
                    </a:p>
                  </a:txBody>
                  <a:tcPr anchor="ctr"/>
                </a:tc>
                <a:tc>
                  <a:txBody>
                    <a:bodyPr/>
                    <a:lstStyle/>
                    <a:p>
                      <a:pPr algn="ctr"/>
                      <a:r>
                        <a:rPr lang="en-SG" sz="2000" dirty="0"/>
                        <a:t>0</a:t>
                      </a:r>
                      <a:endParaRPr lang="en-US" sz="2000" dirty="0"/>
                    </a:p>
                  </a:txBody>
                  <a:tcPr anchor="ctr"/>
                </a:tc>
                <a:tc>
                  <a:txBody>
                    <a:bodyPr/>
                    <a:lstStyle/>
                    <a:p>
                      <a:pPr algn="ctr"/>
                      <a:r>
                        <a:rPr lang="en-SG" sz="2000" dirty="0"/>
                        <a:t>0</a:t>
                      </a:r>
                      <a:endParaRPr lang="en-US" sz="2000" dirty="0"/>
                    </a:p>
                  </a:txBody>
                  <a:tcPr anchor="ctr"/>
                </a:tc>
                <a:extLst>
                  <a:ext uri="{0D108BD9-81ED-4DB2-BD59-A6C34878D82A}">
                    <a16:rowId xmlns:a16="http://schemas.microsoft.com/office/drawing/2014/main" val="229292580"/>
                  </a:ext>
                </a:extLst>
              </a:tr>
              <a:tr h="370840">
                <a:tc>
                  <a:txBody>
                    <a:bodyPr/>
                    <a:lstStyle/>
                    <a:p>
                      <a:pPr algn="ctr"/>
                      <a:r>
                        <a:rPr lang="en-SG" sz="2000" dirty="0"/>
                        <a:t>0</a:t>
                      </a:r>
                      <a:endParaRPr lang="en-US" sz="2000" dirty="0"/>
                    </a:p>
                  </a:txBody>
                  <a:tcPr anchor="ctr"/>
                </a:tc>
                <a:tc>
                  <a:txBody>
                    <a:bodyPr/>
                    <a:lstStyle/>
                    <a:p>
                      <a:pPr algn="ctr"/>
                      <a:r>
                        <a:rPr lang="en-SG" sz="2000" dirty="0"/>
                        <a:t>1</a:t>
                      </a:r>
                      <a:endParaRPr lang="en-US" sz="2000" dirty="0"/>
                    </a:p>
                  </a:txBody>
                  <a:tcPr anchor="ctr"/>
                </a:tc>
                <a:tc>
                  <a:txBody>
                    <a:bodyPr/>
                    <a:lstStyle/>
                    <a:p>
                      <a:pPr algn="ctr"/>
                      <a:r>
                        <a:rPr lang="en-SG" sz="2000" dirty="0"/>
                        <a:t>1</a:t>
                      </a:r>
                      <a:endParaRPr lang="en-US" sz="2000" dirty="0"/>
                    </a:p>
                  </a:txBody>
                  <a:tcPr anchor="ctr"/>
                </a:tc>
                <a:extLst>
                  <a:ext uri="{0D108BD9-81ED-4DB2-BD59-A6C34878D82A}">
                    <a16:rowId xmlns:a16="http://schemas.microsoft.com/office/drawing/2014/main" val="116232057"/>
                  </a:ext>
                </a:extLst>
              </a:tr>
              <a:tr h="370840">
                <a:tc>
                  <a:txBody>
                    <a:bodyPr/>
                    <a:lstStyle/>
                    <a:p>
                      <a:pPr algn="ctr"/>
                      <a:r>
                        <a:rPr lang="en-SG" sz="2000" dirty="0"/>
                        <a:t>1</a:t>
                      </a:r>
                      <a:endParaRPr lang="en-US" sz="2000" dirty="0"/>
                    </a:p>
                  </a:txBody>
                  <a:tcPr anchor="ctr"/>
                </a:tc>
                <a:tc>
                  <a:txBody>
                    <a:bodyPr/>
                    <a:lstStyle/>
                    <a:p>
                      <a:pPr algn="ctr"/>
                      <a:r>
                        <a:rPr lang="en-SG" sz="2000" dirty="0"/>
                        <a:t>0</a:t>
                      </a:r>
                      <a:endParaRPr lang="en-US" sz="2000" dirty="0"/>
                    </a:p>
                  </a:txBody>
                  <a:tcPr anchor="ctr"/>
                </a:tc>
                <a:tc>
                  <a:txBody>
                    <a:bodyPr/>
                    <a:lstStyle/>
                    <a:p>
                      <a:pPr algn="ctr"/>
                      <a:r>
                        <a:rPr lang="en-SG" sz="2000" dirty="0"/>
                        <a:t>1</a:t>
                      </a:r>
                      <a:endParaRPr lang="en-US" sz="2000" dirty="0"/>
                    </a:p>
                  </a:txBody>
                  <a:tcPr anchor="ctr"/>
                </a:tc>
                <a:extLst>
                  <a:ext uri="{0D108BD9-81ED-4DB2-BD59-A6C34878D82A}">
                    <a16:rowId xmlns:a16="http://schemas.microsoft.com/office/drawing/2014/main" val="628787140"/>
                  </a:ext>
                </a:extLst>
              </a:tr>
              <a:tr h="370840">
                <a:tc>
                  <a:txBody>
                    <a:bodyPr/>
                    <a:lstStyle/>
                    <a:p>
                      <a:pPr algn="ctr"/>
                      <a:r>
                        <a:rPr lang="en-SG" sz="2000" dirty="0"/>
                        <a:t>1</a:t>
                      </a:r>
                      <a:endParaRPr lang="en-US" sz="2000" dirty="0"/>
                    </a:p>
                  </a:txBody>
                  <a:tcPr anchor="ctr"/>
                </a:tc>
                <a:tc>
                  <a:txBody>
                    <a:bodyPr/>
                    <a:lstStyle/>
                    <a:p>
                      <a:pPr algn="ctr"/>
                      <a:r>
                        <a:rPr lang="en-SG" sz="2000" dirty="0"/>
                        <a:t>1</a:t>
                      </a:r>
                      <a:endParaRPr lang="en-US" sz="2000" dirty="0"/>
                    </a:p>
                  </a:txBody>
                  <a:tcPr anchor="ctr"/>
                </a:tc>
                <a:tc>
                  <a:txBody>
                    <a:bodyPr/>
                    <a:lstStyle/>
                    <a:p>
                      <a:pPr algn="ctr"/>
                      <a:r>
                        <a:rPr lang="en-SG" sz="2000" dirty="0"/>
                        <a:t>1</a:t>
                      </a:r>
                      <a:endParaRPr lang="en-US" sz="2000" dirty="0"/>
                    </a:p>
                  </a:txBody>
                  <a:tcPr anchor="ctr"/>
                </a:tc>
                <a:extLst>
                  <a:ext uri="{0D108BD9-81ED-4DB2-BD59-A6C34878D82A}">
                    <a16:rowId xmlns:a16="http://schemas.microsoft.com/office/drawing/2014/main" val="1630986569"/>
                  </a:ext>
                </a:extLst>
              </a:tr>
            </a:tbl>
          </a:graphicData>
        </a:graphic>
      </p:graphicFrame>
      <p:sp>
        <p:nvSpPr>
          <p:cNvPr id="7" name="灯片编号占位符 6">
            <a:extLst>
              <a:ext uri="{FF2B5EF4-FFF2-40B4-BE49-F238E27FC236}">
                <a16:creationId xmlns:a16="http://schemas.microsoft.com/office/drawing/2014/main" id="{3A52F088-33FA-4208-864A-F68699AEFF3C}"/>
              </a:ext>
            </a:extLst>
          </p:cNvPr>
          <p:cNvSpPr>
            <a:spLocks noGrp="1"/>
          </p:cNvSpPr>
          <p:nvPr>
            <p:ph type="sldNum" sz="quarter" idx="12"/>
          </p:nvPr>
        </p:nvSpPr>
        <p:spPr/>
        <p:txBody>
          <a:bodyPr/>
          <a:lstStyle/>
          <a:p>
            <a:fld id="{38759A51-1FFA-4733-AF25-F62094257159}" type="slidenum">
              <a:rPr lang="en-SG" smtClean="0"/>
              <a:t>4</a:t>
            </a:fld>
            <a:endParaRPr lang="en-SG"/>
          </a:p>
        </p:txBody>
      </p:sp>
      <p:sp>
        <p:nvSpPr>
          <p:cNvPr id="6" name="TextBox 5">
            <a:extLst>
              <a:ext uri="{FF2B5EF4-FFF2-40B4-BE49-F238E27FC236}">
                <a16:creationId xmlns:a16="http://schemas.microsoft.com/office/drawing/2014/main" id="{6A3C361E-9CBB-6D2B-7ED8-AF47F9F3661D}"/>
              </a:ext>
            </a:extLst>
          </p:cNvPr>
          <p:cNvSpPr txBox="1"/>
          <p:nvPr/>
        </p:nvSpPr>
        <p:spPr>
          <a:xfrm>
            <a:off x="9582967" y="451493"/>
            <a:ext cx="1755593" cy="1200329"/>
          </a:xfrm>
          <a:prstGeom prst="rect">
            <a:avLst/>
          </a:prstGeom>
          <a:solidFill>
            <a:srgbClr val="CCECFF"/>
          </a:solidFill>
          <a:ln>
            <a:solidFill>
              <a:srgbClr val="0033CC"/>
            </a:solidFill>
          </a:ln>
        </p:spPr>
        <p:txBody>
          <a:bodyPr wrap="square" rtlCol="0">
            <a:spAutoFit/>
          </a:bodyPr>
          <a:lstStyle/>
          <a:p>
            <a:r>
              <a:rPr lang="en-US" sz="2400" dirty="0"/>
              <a:t>Recall: </a:t>
            </a:r>
          </a:p>
          <a:p>
            <a:pPr marL="0" lvl="1">
              <a:tabLst>
                <a:tab pos="173038" algn="l"/>
              </a:tabLst>
            </a:pPr>
            <a:r>
              <a:rPr lang="en-US" sz="2400" dirty="0"/>
              <a:t>	</a:t>
            </a:r>
            <a:r>
              <a:rPr lang="en-US" sz="2400" i="1" dirty="0"/>
              <a:t>x</a:t>
            </a:r>
            <a:r>
              <a:rPr lang="en-US" sz="2400" dirty="0"/>
              <a:t> OR 0 = </a:t>
            </a:r>
            <a:r>
              <a:rPr lang="en-US" sz="2400" i="1" dirty="0"/>
              <a:t>x</a:t>
            </a:r>
          </a:p>
          <a:p>
            <a:pPr marL="0" lvl="1">
              <a:tabLst>
                <a:tab pos="173038" algn="l"/>
              </a:tabLst>
            </a:pPr>
            <a:r>
              <a:rPr lang="en-US" sz="2400" dirty="0"/>
              <a:t>	</a:t>
            </a:r>
            <a:r>
              <a:rPr lang="en-US" sz="2400" i="1" dirty="0"/>
              <a:t>x</a:t>
            </a:r>
            <a:r>
              <a:rPr lang="en-US" sz="2400" dirty="0"/>
              <a:t> OR 1 = 1</a:t>
            </a:r>
          </a:p>
        </p:txBody>
      </p:sp>
    </p:spTree>
    <p:extLst>
      <p:ext uri="{BB962C8B-B14F-4D97-AF65-F5344CB8AC3E}">
        <p14:creationId xmlns:p14="http://schemas.microsoft.com/office/powerpoint/2010/main" val="299455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 – Bitwise AND </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latin typeface="Courier New" panose="02070309020205020404" pitchFamily="49" charset="0"/>
                <a:cs typeface="Courier New" panose="02070309020205020404" pitchFamily="49" charset="0"/>
              </a:rPr>
              <a:t>byte_t a, b;</a:t>
            </a:r>
          </a:p>
          <a:p>
            <a:pPr marL="0" indent="0">
              <a:buNone/>
            </a:pPr>
            <a:r>
              <a:rPr lang="pt-BR" sz="2400" b="1" dirty="0">
                <a:latin typeface="Courier New" panose="02070309020205020404" pitchFamily="49" charset="0"/>
                <a:cs typeface="Courier New" panose="02070309020205020404" pitchFamily="49" charset="0"/>
              </a:rPr>
              <a:t>a = 5;</a:t>
            </a:r>
          </a:p>
          <a:p>
            <a:pPr marL="0" indent="0">
              <a:buNone/>
            </a:pPr>
            <a:r>
              <a:rPr lang="pt-BR" sz="2400" b="1" dirty="0">
                <a:latin typeface="Courier New" panose="02070309020205020404" pitchFamily="49" charset="0"/>
                <a:cs typeface="Courier New" panose="02070309020205020404" pitchFamily="49" charset="0"/>
              </a:rPr>
              <a:t>b = 22;</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printf("a&amp;b = "); printByte(a&amp;b); printf("\n");</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87D71ACD-E69F-4F3E-A02C-F1AA9943A845}"/>
              </a:ext>
            </a:extLst>
          </p:cNvPr>
          <p:cNvSpPr txBox="1"/>
          <p:nvPr/>
        </p:nvSpPr>
        <p:spPr>
          <a:xfrm>
            <a:off x="909828" y="1459855"/>
            <a:ext cx="914400" cy="461665"/>
          </a:xfrm>
          <a:prstGeom prst="rect">
            <a:avLst/>
          </a:prstGeom>
          <a:noFill/>
        </p:spPr>
        <p:txBody>
          <a:bodyPr wrap="square" rtlCol="0">
            <a:spAutoFit/>
          </a:bodyPr>
          <a:lstStyle/>
          <a:p>
            <a:r>
              <a:rPr lang="en-US" sz="2400" dirty="0">
                <a:solidFill>
                  <a:schemeClr val="accent5">
                    <a:lumMod val="75000"/>
                  </a:schemeClr>
                </a:solidFill>
              </a:rPr>
              <a:t>8 bit</a:t>
            </a:r>
            <a:endParaRPr lang="en-SG" sz="2400" dirty="0">
              <a:solidFill>
                <a:schemeClr val="accent5">
                  <a:lumMod val="75000"/>
                </a:schemeClr>
              </a:solidFill>
            </a:endParaRPr>
          </a:p>
        </p:txBody>
      </p:sp>
      <p:sp>
        <p:nvSpPr>
          <p:cNvPr id="4" name="文本框 3">
            <a:extLst>
              <a:ext uri="{FF2B5EF4-FFF2-40B4-BE49-F238E27FC236}">
                <a16:creationId xmlns:a16="http://schemas.microsoft.com/office/drawing/2014/main" id="{0376BD48-1D3D-417E-9CF9-74AFCDE81FD3}"/>
              </a:ext>
            </a:extLst>
          </p:cNvPr>
          <p:cNvSpPr txBox="1"/>
          <p:nvPr/>
        </p:nvSpPr>
        <p:spPr>
          <a:xfrm>
            <a:off x="909828" y="4780945"/>
            <a:ext cx="2953512" cy="1569660"/>
          </a:xfrm>
          <a:prstGeom prst="rect">
            <a:avLst/>
          </a:prstGeom>
          <a:noFill/>
        </p:spPr>
        <p:txBody>
          <a:bodyPr wrap="square" rtlCol="0">
            <a:spAutoFit/>
          </a:bodyPr>
          <a:lstStyle/>
          <a:p>
            <a:r>
              <a:rPr lang="pt-BR" sz="2400" b="1" dirty="0">
                <a:solidFill>
                  <a:schemeClr val="accent5">
                    <a:lumMod val="75000"/>
                  </a:schemeClr>
                </a:solidFill>
                <a:latin typeface="Courier New" panose="02070309020205020404" pitchFamily="49" charset="0"/>
                <a:cs typeface="Courier New" panose="02070309020205020404" pitchFamily="49" charset="0"/>
              </a:rPr>
              <a:t>  a = 00000101</a:t>
            </a:r>
          </a:p>
          <a:p>
            <a:r>
              <a:rPr lang="pt-BR" sz="2400" b="1" dirty="0">
                <a:solidFill>
                  <a:schemeClr val="accent5">
                    <a:lumMod val="75000"/>
                  </a:schemeClr>
                </a:solidFill>
                <a:latin typeface="Courier New" panose="02070309020205020404" pitchFamily="49" charset="0"/>
                <a:cs typeface="Courier New" panose="02070309020205020404" pitchFamily="49" charset="0"/>
              </a:rPr>
              <a:t>  b = 00010110</a:t>
            </a:r>
          </a:p>
          <a:p>
            <a:r>
              <a:rPr lang="pt-BR" sz="2400" b="1" dirty="0">
                <a:solidFill>
                  <a:schemeClr val="accent5">
                    <a:lumMod val="75000"/>
                  </a:schemeClr>
                </a:solidFill>
                <a:latin typeface="Courier New" panose="02070309020205020404" pitchFamily="49" charset="0"/>
                <a:cs typeface="Courier New" panose="02070309020205020404" pitchFamily="49" charset="0"/>
              </a:rPr>
              <a:t>     ----------</a:t>
            </a:r>
            <a:endParaRPr lang="en-SG" sz="2400" b="1" dirty="0">
              <a:solidFill>
                <a:schemeClr val="accent5">
                  <a:lumMod val="75000"/>
                </a:schemeClr>
              </a:solidFill>
              <a:latin typeface="Courier New" panose="02070309020205020404" pitchFamily="49" charset="0"/>
              <a:cs typeface="Courier New" panose="02070309020205020404" pitchFamily="49" charset="0"/>
            </a:endParaRPr>
          </a:p>
          <a:p>
            <a:r>
              <a:rPr lang="en-SG" sz="2400" b="1" dirty="0" err="1">
                <a:solidFill>
                  <a:schemeClr val="accent5">
                    <a:lumMod val="75000"/>
                  </a:schemeClr>
                </a:solidFill>
                <a:latin typeface="Courier New" panose="02070309020205020404" pitchFamily="49" charset="0"/>
                <a:cs typeface="Courier New" panose="02070309020205020404" pitchFamily="49" charset="0"/>
              </a:rPr>
              <a:t>a&amp;b</a:t>
            </a:r>
            <a:r>
              <a:rPr lang="en-SG" sz="2400" b="1" dirty="0">
                <a:solidFill>
                  <a:schemeClr val="accent5">
                    <a:lumMod val="75000"/>
                  </a:schemeClr>
                </a:solidFill>
                <a:latin typeface="Courier New" panose="02070309020205020404" pitchFamily="49" charset="0"/>
                <a:cs typeface="Courier New" panose="02070309020205020404" pitchFamily="49" charset="0"/>
              </a:rPr>
              <a:t> = 00000100</a:t>
            </a:r>
            <a:endParaRPr lang="pt-BR" sz="2400" b="1" dirty="0">
              <a:solidFill>
                <a:schemeClr val="accent5">
                  <a:lumMod val="75000"/>
                </a:schemeClr>
              </a:solidFill>
              <a:latin typeface="Courier New" panose="02070309020205020404" pitchFamily="49" charset="0"/>
              <a:cs typeface="Courier New" panose="02070309020205020404" pitchFamily="49" charset="0"/>
            </a:endParaRPr>
          </a:p>
        </p:txBody>
      </p:sp>
      <p:graphicFrame>
        <p:nvGraphicFramePr>
          <p:cNvPr id="9" name="Table 2">
            <a:extLst>
              <a:ext uri="{FF2B5EF4-FFF2-40B4-BE49-F238E27FC236}">
                <a16:creationId xmlns:a16="http://schemas.microsoft.com/office/drawing/2014/main" id="{9EA58060-0615-4646-A528-6A5828B244BE}"/>
              </a:ext>
            </a:extLst>
          </p:cNvPr>
          <p:cNvGraphicFramePr>
            <a:graphicFrameLocks noGrp="1"/>
          </p:cNvGraphicFramePr>
          <p:nvPr>
            <p:extLst>
              <p:ext uri="{D42A27DB-BD31-4B8C-83A1-F6EECF244321}">
                <p14:modId xmlns:p14="http://schemas.microsoft.com/office/powerpoint/2010/main" val="3248508672"/>
              </p:ext>
            </p:extLst>
          </p:nvPr>
        </p:nvGraphicFramePr>
        <p:xfrm>
          <a:off x="8648501" y="4638675"/>
          <a:ext cx="2527140" cy="1854200"/>
        </p:xfrm>
        <a:graphic>
          <a:graphicData uri="http://schemas.openxmlformats.org/drawingml/2006/table">
            <a:tbl>
              <a:tblPr firstRow="1" bandRow="1">
                <a:tableStyleId>{08FB837D-C827-4EFA-A057-4D05807E0F7C}</a:tableStyleId>
              </a:tblPr>
              <a:tblGrid>
                <a:gridCol w="732400">
                  <a:extLst>
                    <a:ext uri="{9D8B030D-6E8A-4147-A177-3AD203B41FA5}">
                      <a16:colId xmlns:a16="http://schemas.microsoft.com/office/drawing/2014/main" val="2891206222"/>
                    </a:ext>
                  </a:extLst>
                </a:gridCol>
                <a:gridCol w="685265">
                  <a:extLst>
                    <a:ext uri="{9D8B030D-6E8A-4147-A177-3AD203B41FA5}">
                      <a16:colId xmlns:a16="http://schemas.microsoft.com/office/drawing/2014/main" val="3802414227"/>
                    </a:ext>
                  </a:extLst>
                </a:gridCol>
                <a:gridCol w="1109475">
                  <a:extLst>
                    <a:ext uri="{9D8B030D-6E8A-4147-A177-3AD203B41FA5}">
                      <a16:colId xmlns:a16="http://schemas.microsoft.com/office/drawing/2014/main" val="1995277095"/>
                    </a:ext>
                  </a:extLst>
                </a:gridCol>
              </a:tblGrid>
              <a:tr h="370840">
                <a:tc>
                  <a:txBody>
                    <a:bodyPr/>
                    <a:lstStyle/>
                    <a:p>
                      <a:pPr algn="ctr"/>
                      <a:r>
                        <a:rPr lang="en-SG" dirty="0"/>
                        <a:t>x</a:t>
                      </a:r>
                      <a:endParaRPr lang="en-US" dirty="0"/>
                    </a:p>
                  </a:txBody>
                  <a:tcPr anchor="ctr"/>
                </a:tc>
                <a:tc>
                  <a:txBody>
                    <a:bodyPr/>
                    <a:lstStyle/>
                    <a:p>
                      <a:pPr algn="ctr"/>
                      <a:r>
                        <a:rPr lang="en-US" dirty="0"/>
                        <a:t>y</a:t>
                      </a:r>
                    </a:p>
                  </a:txBody>
                  <a:tcPr anchor="ctr"/>
                </a:tc>
                <a:tc>
                  <a:txBody>
                    <a:bodyPr/>
                    <a:lstStyle/>
                    <a:p>
                      <a:pPr algn="ctr"/>
                      <a:r>
                        <a:rPr lang="en-SG" dirty="0"/>
                        <a:t>x AND y</a:t>
                      </a:r>
                      <a:endParaRPr lang="en-US" dirty="0"/>
                    </a:p>
                  </a:txBody>
                  <a:tcPr anchor="ctr"/>
                </a:tc>
                <a:extLst>
                  <a:ext uri="{0D108BD9-81ED-4DB2-BD59-A6C34878D82A}">
                    <a16:rowId xmlns:a16="http://schemas.microsoft.com/office/drawing/2014/main" val="3234917925"/>
                  </a:ext>
                </a:extLst>
              </a:tr>
              <a:tr h="370840">
                <a:tc>
                  <a:txBody>
                    <a:bodyPr/>
                    <a:lstStyle/>
                    <a:p>
                      <a:pPr algn="ctr"/>
                      <a:r>
                        <a:rPr lang="en-SG" dirty="0"/>
                        <a:t>0</a:t>
                      </a:r>
                      <a:endParaRPr lang="en-US" dirty="0"/>
                    </a:p>
                  </a:txBody>
                  <a:tcPr anchor="ctr"/>
                </a:tc>
                <a:tc>
                  <a:txBody>
                    <a:bodyPr/>
                    <a:lstStyle/>
                    <a:p>
                      <a:pPr algn="ctr"/>
                      <a:r>
                        <a:rPr lang="en-SG" dirty="0"/>
                        <a:t>0</a:t>
                      </a:r>
                      <a:endParaRPr lang="en-US" dirty="0"/>
                    </a:p>
                  </a:txBody>
                  <a:tcPr anchor="ctr"/>
                </a:tc>
                <a:tc>
                  <a:txBody>
                    <a:bodyPr/>
                    <a:lstStyle/>
                    <a:p>
                      <a:pPr algn="ctr"/>
                      <a:r>
                        <a:rPr lang="en-SG" dirty="0"/>
                        <a:t>0</a:t>
                      </a:r>
                      <a:endParaRPr lang="en-US" dirty="0"/>
                    </a:p>
                  </a:txBody>
                  <a:tcPr anchor="ctr"/>
                </a:tc>
                <a:extLst>
                  <a:ext uri="{0D108BD9-81ED-4DB2-BD59-A6C34878D82A}">
                    <a16:rowId xmlns:a16="http://schemas.microsoft.com/office/drawing/2014/main" val="229292580"/>
                  </a:ext>
                </a:extLst>
              </a:tr>
              <a:tr h="370840">
                <a:tc>
                  <a:txBody>
                    <a:bodyPr/>
                    <a:lstStyle/>
                    <a:p>
                      <a:pPr algn="ctr"/>
                      <a:r>
                        <a:rPr lang="en-SG" dirty="0"/>
                        <a:t>0</a:t>
                      </a:r>
                      <a:endParaRPr lang="en-US" dirty="0"/>
                    </a:p>
                  </a:txBody>
                  <a:tcPr anchor="ctr"/>
                </a:tc>
                <a:tc>
                  <a:txBody>
                    <a:bodyPr/>
                    <a:lstStyle/>
                    <a:p>
                      <a:pPr algn="ctr"/>
                      <a:r>
                        <a:rPr lang="en-SG" dirty="0"/>
                        <a:t>1</a:t>
                      </a:r>
                      <a:endParaRPr lang="en-US" dirty="0"/>
                    </a:p>
                  </a:txBody>
                  <a:tcPr anchor="ctr"/>
                </a:tc>
                <a:tc>
                  <a:txBody>
                    <a:bodyPr/>
                    <a:lstStyle/>
                    <a:p>
                      <a:pPr algn="ctr"/>
                      <a:r>
                        <a:rPr lang="en-SG" dirty="0"/>
                        <a:t>0</a:t>
                      </a:r>
                      <a:endParaRPr lang="en-US" dirty="0"/>
                    </a:p>
                  </a:txBody>
                  <a:tcPr anchor="ctr"/>
                </a:tc>
                <a:extLst>
                  <a:ext uri="{0D108BD9-81ED-4DB2-BD59-A6C34878D82A}">
                    <a16:rowId xmlns:a16="http://schemas.microsoft.com/office/drawing/2014/main" val="116232057"/>
                  </a:ext>
                </a:extLst>
              </a:tr>
              <a:tr h="370840">
                <a:tc>
                  <a:txBody>
                    <a:bodyPr/>
                    <a:lstStyle/>
                    <a:p>
                      <a:pPr algn="ctr"/>
                      <a:r>
                        <a:rPr lang="en-SG" dirty="0"/>
                        <a:t>1</a:t>
                      </a:r>
                      <a:endParaRPr lang="en-US" dirty="0"/>
                    </a:p>
                  </a:txBody>
                  <a:tcPr anchor="ctr"/>
                </a:tc>
                <a:tc>
                  <a:txBody>
                    <a:bodyPr/>
                    <a:lstStyle/>
                    <a:p>
                      <a:pPr algn="ctr"/>
                      <a:r>
                        <a:rPr lang="en-SG" dirty="0"/>
                        <a:t>0</a:t>
                      </a:r>
                      <a:endParaRPr lang="en-US" dirty="0"/>
                    </a:p>
                  </a:txBody>
                  <a:tcPr anchor="ctr"/>
                </a:tc>
                <a:tc>
                  <a:txBody>
                    <a:bodyPr/>
                    <a:lstStyle/>
                    <a:p>
                      <a:pPr algn="ctr"/>
                      <a:r>
                        <a:rPr lang="en-SG" dirty="0"/>
                        <a:t>0</a:t>
                      </a:r>
                      <a:endParaRPr lang="en-US" dirty="0"/>
                    </a:p>
                  </a:txBody>
                  <a:tcPr anchor="ctr"/>
                </a:tc>
                <a:extLst>
                  <a:ext uri="{0D108BD9-81ED-4DB2-BD59-A6C34878D82A}">
                    <a16:rowId xmlns:a16="http://schemas.microsoft.com/office/drawing/2014/main" val="628787140"/>
                  </a:ext>
                </a:extLst>
              </a:tr>
              <a:tr h="370840">
                <a:tc>
                  <a:txBody>
                    <a:bodyPr/>
                    <a:lstStyle/>
                    <a:p>
                      <a:pPr algn="ctr"/>
                      <a:r>
                        <a:rPr lang="en-SG" dirty="0"/>
                        <a:t>1</a:t>
                      </a:r>
                      <a:endParaRPr lang="en-US" dirty="0"/>
                    </a:p>
                  </a:txBody>
                  <a:tcPr anchor="ctr"/>
                </a:tc>
                <a:tc>
                  <a:txBody>
                    <a:bodyPr/>
                    <a:lstStyle/>
                    <a:p>
                      <a:pPr algn="ctr"/>
                      <a:r>
                        <a:rPr lang="en-SG" dirty="0"/>
                        <a:t>1</a:t>
                      </a:r>
                      <a:endParaRPr lang="en-US" dirty="0"/>
                    </a:p>
                  </a:txBody>
                  <a:tcPr anchor="ctr"/>
                </a:tc>
                <a:tc>
                  <a:txBody>
                    <a:bodyPr/>
                    <a:lstStyle/>
                    <a:p>
                      <a:pPr algn="ctr"/>
                      <a:r>
                        <a:rPr lang="en-SG" dirty="0"/>
                        <a:t>1</a:t>
                      </a:r>
                      <a:endParaRPr lang="en-US" dirty="0"/>
                    </a:p>
                  </a:txBody>
                  <a:tcPr anchor="ctr"/>
                </a:tc>
                <a:extLst>
                  <a:ext uri="{0D108BD9-81ED-4DB2-BD59-A6C34878D82A}">
                    <a16:rowId xmlns:a16="http://schemas.microsoft.com/office/drawing/2014/main" val="1630986569"/>
                  </a:ext>
                </a:extLst>
              </a:tr>
            </a:tbl>
          </a:graphicData>
        </a:graphic>
      </p:graphicFrame>
      <p:sp>
        <p:nvSpPr>
          <p:cNvPr id="7" name="灯片编号占位符 6">
            <a:extLst>
              <a:ext uri="{FF2B5EF4-FFF2-40B4-BE49-F238E27FC236}">
                <a16:creationId xmlns:a16="http://schemas.microsoft.com/office/drawing/2014/main" id="{935A5C83-4B96-4BEB-A7E1-FE475B596180}"/>
              </a:ext>
            </a:extLst>
          </p:cNvPr>
          <p:cNvSpPr>
            <a:spLocks noGrp="1"/>
          </p:cNvSpPr>
          <p:nvPr>
            <p:ph type="sldNum" sz="quarter" idx="12"/>
          </p:nvPr>
        </p:nvSpPr>
        <p:spPr/>
        <p:txBody>
          <a:bodyPr/>
          <a:lstStyle/>
          <a:p>
            <a:fld id="{38759A51-1FFA-4733-AF25-F62094257159}" type="slidenum">
              <a:rPr lang="en-SG" smtClean="0"/>
              <a:t>5</a:t>
            </a:fld>
            <a:endParaRPr lang="en-SG"/>
          </a:p>
        </p:txBody>
      </p:sp>
      <p:sp>
        <p:nvSpPr>
          <p:cNvPr id="6" name="TextBox 5">
            <a:extLst>
              <a:ext uri="{FF2B5EF4-FFF2-40B4-BE49-F238E27FC236}">
                <a16:creationId xmlns:a16="http://schemas.microsoft.com/office/drawing/2014/main" id="{A7BC1332-6683-571F-2744-6990B7F04973}"/>
              </a:ext>
            </a:extLst>
          </p:cNvPr>
          <p:cNvSpPr txBox="1"/>
          <p:nvPr/>
        </p:nvSpPr>
        <p:spPr>
          <a:xfrm>
            <a:off x="9762635" y="254015"/>
            <a:ext cx="1676510" cy="1015663"/>
          </a:xfrm>
          <a:prstGeom prst="rect">
            <a:avLst/>
          </a:prstGeom>
          <a:solidFill>
            <a:srgbClr val="CCECFF"/>
          </a:solidFill>
          <a:ln>
            <a:solidFill>
              <a:srgbClr val="0033CC"/>
            </a:solidFill>
          </a:ln>
        </p:spPr>
        <p:txBody>
          <a:bodyPr wrap="square" rtlCol="0">
            <a:spAutoFit/>
          </a:bodyPr>
          <a:lstStyle/>
          <a:p>
            <a:r>
              <a:rPr lang="en-US" sz="2000" dirty="0"/>
              <a:t>Recall: </a:t>
            </a:r>
          </a:p>
          <a:p>
            <a:pPr marL="0" lvl="1">
              <a:tabLst>
                <a:tab pos="173038" algn="l"/>
              </a:tabLst>
            </a:pPr>
            <a:r>
              <a:rPr lang="en-US" sz="2000" dirty="0"/>
              <a:t>	</a:t>
            </a:r>
            <a:r>
              <a:rPr lang="en-US" sz="2000" i="1" dirty="0"/>
              <a:t>x</a:t>
            </a:r>
            <a:r>
              <a:rPr lang="en-US" sz="2000" dirty="0"/>
              <a:t> AND 0 = 0</a:t>
            </a:r>
          </a:p>
          <a:p>
            <a:pPr marL="0" lvl="1">
              <a:tabLst>
                <a:tab pos="173038" algn="l"/>
              </a:tabLst>
            </a:pPr>
            <a:r>
              <a:rPr lang="en-US" sz="2000" dirty="0"/>
              <a:t>	</a:t>
            </a:r>
            <a:r>
              <a:rPr lang="en-US" sz="2000" i="1" dirty="0"/>
              <a:t>x</a:t>
            </a:r>
            <a:r>
              <a:rPr lang="en-US" sz="2000" dirty="0"/>
              <a:t> AND 1 = </a:t>
            </a:r>
            <a:r>
              <a:rPr lang="en-US" sz="2000" i="1" dirty="0"/>
              <a:t>x</a:t>
            </a:r>
          </a:p>
        </p:txBody>
      </p:sp>
    </p:spTree>
    <p:extLst>
      <p:ext uri="{BB962C8B-B14F-4D97-AF65-F5344CB8AC3E}">
        <p14:creationId xmlns:p14="http://schemas.microsoft.com/office/powerpoint/2010/main" val="206150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 – Bitwise XOR </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latin typeface="Courier New" panose="02070309020205020404" pitchFamily="49" charset="0"/>
                <a:cs typeface="Courier New" panose="02070309020205020404" pitchFamily="49" charset="0"/>
              </a:rPr>
              <a:t>byte_t a, b;</a:t>
            </a:r>
          </a:p>
          <a:p>
            <a:pPr marL="0" indent="0">
              <a:buNone/>
            </a:pPr>
            <a:r>
              <a:rPr lang="pt-BR" sz="2400" b="1" dirty="0">
                <a:latin typeface="Courier New" panose="02070309020205020404" pitchFamily="49" charset="0"/>
                <a:cs typeface="Courier New" panose="02070309020205020404" pitchFamily="49" charset="0"/>
              </a:rPr>
              <a:t>a = 5;</a:t>
            </a:r>
          </a:p>
          <a:p>
            <a:pPr marL="0" indent="0">
              <a:buNone/>
            </a:pPr>
            <a:r>
              <a:rPr lang="pt-BR" sz="2400" b="1" dirty="0">
                <a:latin typeface="Courier New" panose="02070309020205020404" pitchFamily="49" charset="0"/>
                <a:cs typeface="Courier New" panose="02070309020205020404" pitchFamily="49" charset="0"/>
              </a:rPr>
              <a:t>b = 22;</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printf("a^b = "); printByte(a^b); printf("\n");</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87D71ACD-E69F-4F3E-A02C-F1AA9943A845}"/>
              </a:ext>
            </a:extLst>
          </p:cNvPr>
          <p:cNvSpPr txBox="1"/>
          <p:nvPr/>
        </p:nvSpPr>
        <p:spPr>
          <a:xfrm>
            <a:off x="909828" y="1459855"/>
            <a:ext cx="914400" cy="461665"/>
          </a:xfrm>
          <a:prstGeom prst="rect">
            <a:avLst/>
          </a:prstGeom>
          <a:noFill/>
        </p:spPr>
        <p:txBody>
          <a:bodyPr wrap="square" rtlCol="0">
            <a:spAutoFit/>
          </a:bodyPr>
          <a:lstStyle/>
          <a:p>
            <a:r>
              <a:rPr lang="en-US" sz="2400" dirty="0">
                <a:solidFill>
                  <a:schemeClr val="accent5">
                    <a:lumMod val="75000"/>
                  </a:schemeClr>
                </a:solidFill>
              </a:rPr>
              <a:t>8 bit</a:t>
            </a:r>
            <a:endParaRPr lang="en-SG" sz="2400" dirty="0">
              <a:solidFill>
                <a:schemeClr val="accent5">
                  <a:lumMod val="75000"/>
                </a:schemeClr>
              </a:solidFill>
            </a:endParaRPr>
          </a:p>
        </p:txBody>
      </p:sp>
      <p:sp>
        <p:nvSpPr>
          <p:cNvPr id="4" name="文本框 3">
            <a:extLst>
              <a:ext uri="{FF2B5EF4-FFF2-40B4-BE49-F238E27FC236}">
                <a16:creationId xmlns:a16="http://schemas.microsoft.com/office/drawing/2014/main" id="{0376BD48-1D3D-417E-9CF9-74AFCDE81FD3}"/>
              </a:ext>
            </a:extLst>
          </p:cNvPr>
          <p:cNvSpPr txBox="1"/>
          <p:nvPr/>
        </p:nvSpPr>
        <p:spPr>
          <a:xfrm>
            <a:off x="838200" y="4742240"/>
            <a:ext cx="2953512" cy="1569660"/>
          </a:xfrm>
          <a:prstGeom prst="rect">
            <a:avLst/>
          </a:prstGeom>
          <a:noFill/>
        </p:spPr>
        <p:txBody>
          <a:bodyPr wrap="square" rtlCol="0">
            <a:spAutoFit/>
          </a:bodyPr>
          <a:lstStyle/>
          <a:p>
            <a:r>
              <a:rPr lang="pt-BR" sz="2400" b="1" dirty="0">
                <a:solidFill>
                  <a:schemeClr val="accent5">
                    <a:lumMod val="75000"/>
                  </a:schemeClr>
                </a:solidFill>
                <a:latin typeface="Courier New" panose="02070309020205020404" pitchFamily="49" charset="0"/>
                <a:cs typeface="Courier New" panose="02070309020205020404" pitchFamily="49" charset="0"/>
              </a:rPr>
              <a:t>  a = 00000101</a:t>
            </a:r>
          </a:p>
          <a:p>
            <a:r>
              <a:rPr lang="pt-BR" sz="2400" b="1" dirty="0">
                <a:solidFill>
                  <a:schemeClr val="accent5">
                    <a:lumMod val="75000"/>
                  </a:schemeClr>
                </a:solidFill>
                <a:latin typeface="Courier New" panose="02070309020205020404" pitchFamily="49" charset="0"/>
                <a:cs typeface="Courier New" panose="02070309020205020404" pitchFamily="49" charset="0"/>
              </a:rPr>
              <a:t>  b = 00010110</a:t>
            </a:r>
          </a:p>
          <a:p>
            <a:r>
              <a:rPr lang="pt-BR" sz="2400" b="1" dirty="0">
                <a:solidFill>
                  <a:schemeClr val="accent5">
                    <a:lumMod val="75000"/>
                  </a:schemeClr>
                </a:solidFill>
                <a:latin typeface="Courier New" panose="02070309020205020404" pitchFamily="49" charset="0"/>
                <a:cs typeface="Courier New" panose="02070309020205020404" pitchFamily="49" charset="0"/>
              </a:rPr>
              <a:t>     ----------</a:t>
            </a:r>
            <a:endParaRPr lang="en-SG" sz="2400" b="1" dirty="0">
              <a:solidFill>
                <a:schemeClr val="accent5">
                  <a:lumMod val="75000"/>
                </a:schemeClr>
              </a:solidFill>
              <a:latin typeface="Courier New" panose="02070309020205020404" pitchFamily="49" charset="0"/>
              <a:cs typeface="Courier New" panose="02070309020205020404" pitchFamily="49" charset="0"/>
            </a:endParaRPr>
          </a:p>
          <a:p>
            <a:r>
              <a:rPr lang="en-SG" sz="2400" b="1" dirty="0" err="1">
                <a:solidFill>
                  <a:schemeClr val="accent5">
                    <a:lumMod val="75000"/>
                  </a:schemeClr>
                </a:solidFill>
                <a:latin typeface="Courier New" panose="02070309020205020404" pitchFamily="49" charset="0"/>
                <a:cs typeface="Courier New" panose="02070309020205020404" pitchFamily="49" charset="0"/>
              </a:rPr>
              <a:t>a^b</a:t>
            </a:r>
            <a:r>
              <a:rPr lang="en-SG" sz="2400" b="1" dirty="0">
                <a:solidFill>
                  <a:schemeClr val="accent5">
                    <a:lumMod val="75000"/>
                  </a:schemeClr>
                </a:solidFill>
                <a:latin typeface="Courier New" panose="02070309020205020404" pitchFamily="49" charset="0"/>
                <a:cs typeface="Courier New" panose="02070309020205020404" pitchFamily="49" charset="0"/>
              </a:rPr>
              <a:t> = 00010011</a:t>
            </a:r>
            <a:endParaRPr lang="pt-BR" sz="2400" b="1" dirty="0">
              <a:solidFill>
                <a:schemeClr val="accent5">
                  <a:lumMod val="75000"/>
                </a:schemeClr>
              </a:solidFill>
              <a:latin typeface="Courier New" panose="02070309020205020404" pitchFamily="49" charset="0"/>
              <a:cs typeface="Courier New" panose="02070309020205020404" pitchFamily="49" charset="0"/>
            </a:endParaRPr>
          </a:p>
        </p:txBody>
      </p:sp>
      <p:graphicFrame>
        <p:nvGraphicFramePr>
          <p:cNvPr id="7" name="Table 11">
            <a:extLst>
              <a:ext uri="{FF2B5EF4-FFF2-40B4-BE49-F238E27FC236}">
                <a16:creationId xmlns:a16="http://schemas.microsoft.com/office/drawing/2014/main" id="{24B46F55-7671-4B3C-AE1F-E6DAF74B158B}"/>
              </a:ext>
            </a:extLst>
          </p:cNvPr>
          <p:cNvGraphicFramePr>
            <a:graphicFrameLocks noGrp="1"/>
          </p:cNvGraphicFramePr>
          <p:nvPr>
            <p:extLst>
              <p:ext uri="{D42A27DB-BD31-4B8C-83A1-F6EECF244321}">
                <p14:modId xmlns:p14="http://schemas.microsoft.com/office/powerpoint/2010/main" val="1843701107"/>
              </p:ext>
            </p:extLst>
          </p:nvPr>
        </p:nvGraphicFramePr>
        <p:xfrm>
          <a:off x="8625527" y="4638675"/>
          <a:ext cx="2527140" cy="1854200"/>
        </p:xfrm>
        <a:graphic>
          <a:graphicData uri="http://schemas.openxmlformats.org/drawingml/2006/table">
            <a:tbl>
              <a:tblPr firstRow="1" bandRow="1">
                <a:tableStyleId>{08FB837D-C827-4EFA-A057-4D05807E0F7C}</a:tableStyleId>
              </a:tblPr>
              <a:tblGrid>
                <a:gridCol w="732400">
                  <a:extLst>
                    <a:ext uri="{9D8B030D-6E8A-4147-A177-3AD203B41FA5}">
                      <a16:colId xmlns:a16="http://schemas.microsoft.com/office/drawing/2014/main" val="2891206222"/>
                    </a:ext>
                  </a:extLst>
                </a:gridCol>
                <a:gridCol w="685265">
                  <a:extLst>
                    <a:ext uri="{9D8B030D-6E8A-4147-A177-3AD203B41FA5}">
                      <a16:colId xmlns:a16="http://schemas.microsoft.com/office/drawing/2014/main" val="3802414227"/>
                    </a:ext>
                  </a:extLst>
                </a:gridCol>
                <a:gridCol w="1109475">
                  <a:extLst>
                    <a:ext uri="{9D8B030D-6E8A-4147-A177-3AD203B41FA5}">
                      <a16:colId xmlns:a16="http://schemas.microsoft.com/office/drawing/2014/main" val="1995277095"/>
                    </a:ext>
                  </a:extLst>
                </a:gridCol>
              </a:tblGrid>
              <a:tr h="370840">
                <a:tc>
                  <a:txBody>
                    <a:bodyPr/>
                    <a:lstStyle/>
                    <a:p>
                      <a:pPr algn="ctr"/>
                      <a:r>
                        <a:rPr lang="en-SG" dirty="0"/>
                        <a:t>x</a:t>
                      </a:r>
                      <a:endParaRPr lang="en-US" dirty="0"/>
                    </a:p>
                  </a:txBody>
                  <a:tcPr anchor="ctr"/>
                </a:tc>
                <a:tc>
                  <a:txBody>
                    <a:bodyPr/>
                    <a:lstStyle/>
                    <a:p>
                      <a:pPr algn="ctr"/>
                      <a:r>
                        <a:rPr lang="en-SG" dirty="0"/>
                        <a:t>y</a:t>
                      </a:r>
                      <a:endParaRPr lang="en-US" dirty="0"/>
                    </a:p>
                  </a:txBody>
                  <a:tcPr anchor="ctr"/>
                </a:tc>
                <a:tc>
                  <a:txBody>
                    <a:bodyPr/>
                    <a:lstStyle/>
                    <a:p>
                      <a:pPr algn="ctr"/>
                      <a:r>
                        <a:rPr lang="en-SG" dirty="0"/>
                        <a:t>x XOR y</a:t>
                      </a:r>
                      <a:endParaRPr lang="en-US" dirty="0"/>
                    </a:p>
                  </a:txBody>
                  <a:tcPr anchor="ctr"/>
                </a:tc>
                <a:extLst>
                  <a:ext uri="{0D108BD9-81ED-4DB2-BD59-A6C34878D82A}">
                    <a16:rowId xmlns:a16="http://schemas.microsoft.com/office/drawing/2014/main" val="3234917925"/>
                  </a:ext>
                </a:extLst>
              </a:tr>
              <a:tr h="370840">
                <a:tc>
                  <a:txBody>
                    <a:bodyPr/>
                    <a:lstStyle/>
                    <a:p>
                      <a:pPr algn="ctr"/>
                      <a:r>
                        <a:rPr lang="en-SG" dirty="0"/>
                        <a:t>0</a:t>
                      </a:r>
                      <a:endParaRPr lang="en-US" dirty="0"/>
                    </a:p>
                  </a:txBody>
                  <a:tcPr anchor="ctr"/>
                </a:tc>
                <a:tc>
                  <a:txBody>
                    <a:bodyPr/>
                    <a:lstStyle/>
                    <a:p>
                      <a:pPr algn="ctr"/>
                      <a:r>
                        <a:rPr lang="en-SG" dirty="0"/>
                        <a:t>0</a:t>
                      </a:r>
                      <a:endParaRPr lang="en-US" dirty="0"/>
                    </a:p>
                  </a:txBody>
                  <a:tcPr anchor="ctr"/>
                </a:tc>
                <a:tc>
                  <a:txBody>
                    <a:bodyPr/>
                    <a:lstStyle/>
                    <a:p>
                      <a:pPr algn="ctr"/>
                      <a:r>
                        <a:rPr lang="en-SG" dirty="0"/>
                        <a:t>0</a:t>
                      </a:r>
                      <a:endParaRPr lang="en-US" dirty="0"/>
                    </a:p>
                  </a:txBody>
                  <a:tcPr anchor="ctr"/>
                </a:tc>
                <a:extLst>
                  <a:ext uri="{0D108BD9-81ED-4DB2-BD59-A6C34878D82A}">
                    <a16:rowId xmlns:a16="http://schemas.microsoft.com/office/drawing/2014/main" val="229292580"/>
                  </a:ext>
                </a:extLst>
              </a:tr>
              <a:tr h="370840">
                <a:tc>
                  <a:txBody>
                    <a:bodyPr/>
                    <a:lstStyle/>
                    <a:p>
                      <a:pPr algn="ctr"/>
                      <a:r>
                        <a:rPr lang="en-SG" dirty="0"/>
                        <a:t>0</a:t>
                      </a:r>
                      <a:endParaRPr lang="en-US" dirty="0"/>
                    </a:p>
                  </a:txBody>
                  <a:tcPr anchor="ctr"/>
                </a:tc>
                <a:tc>
                  <a:txBody>
                    <a:bodyPr/>
                    <a:lstStyle/>
                    <a:p>
                      <a:pPr algn="ctr"/>
                      <a:r>
                        <a:rPr lang="en-SG" dirty="0"/>
                        <a:t>1</a:t>
                      </a:r>
                      <a:endParaRPr lang="en-US" dirty="0"/>
                    </a:p>
                  </a:txBody>
                  <a:tcPr anchor="ctr"/>
                </a:tc>
                <a:tc>
                  <a:txBody>
                    <a:bodyPr/>
                    <a:lstStyle/>
                    <a:p>
                      <a:pPr algn="ctr"/>
                      <a:r>
                        <a:rPr lang="en-SG" dirty="0"/>
                        <a:t>1</a:t>
                      </a:r>
                      <a:endParaRPr lang="en-US" dirty="0"/>
                    </a:p>
                  </a:txBody>
                  <a:tcPr anchor="ctr"/>
                </a:tc>
                <a:extLst>
                  <a:ext uri="{0D108BD9-81ED-4DB2-BD59-A6C34878D82A}">
                    <a16:rowId xmlns:a16="http://schemas.microsoft.com/office/drawing/2014/main" val="116232057"/>
                  </a:ext>
                </a:extLst>
              </a:tr>
              <a:tr h="370840">
                <a:tc>
                  <a:txBody>
                    <a:bodyPr/>
                    <a:lstStyle/>
                    <a:p>
                      <a:pPr algn="ctr"/>
                      <a:r>
                        <a:rPr lang="en-SG" dirty="0"/>
                        <a:t>1</a:t>
                      </a:r>
                      <a:endParaRPr lang="en-US" dirty="0"/>
                    </a:p>
                  </a:txBody>
                  <a:tcPr anchor="ctr"/>
                </a:tc>
                <a:tc>
                  <a:txBody>
                    <a:bodyPr/>
                    <a:lstStyle/>
                    <a:p>
                      <a:pPr algn="ctr"/>
                      <a:r>
                        <a:rPr lang="en-SG" dirty="0"/>
                        <a:t>0</a:t>
                      </a:r>
                      <a:endParaRPr lang="en-US" dirty="0"/>
                    </a:p>
                  </a:txBody>
                  <a:tcPr anchor="ctr"/>
                </a:tc>
                <a:tc>
                  <a:txBody>
                    <a:bodyPr/>
                    <a:lstStyle/>
                    <a:p>
                      <a:pPr algn="ctr"/>
                      <a:r>
                        <a:rPr lang="en-SG" dirty="0"/>
                        <a:t>1</a:t>
                      </a:r>
                      <a:endParaRPr lang="en-US" dirty="0"/>
                    </a:p>
                  </a:txBody>
                  <a:tcPr anchor="ctr"/>
                </a:tc>
                <a:extLst>
                  <a:ext uri="{0D108BD9-81ED-4DB2-BD59-A6C34878D82A}">
                    <a16:rowId xmlns:a16="http://schemas.microsoft.com/office/drawing/2014/main" val="628787140"/>
                  </a:ext>
                </a:extLst>
              </a:tr>
              <a:tr h="370840">
                <a:tc>
                  <a:txBody>
                    <a:bodyPr/>
                    <a:lstStyle/>
                    <a:p>
                      <a:pPr algn="ctr"/>
                      <a:r>
                        <a:rPr lang="en-SG" dirty="0"/>
                        <a:t>1</a:t>
                      </a:r>
                      <a:endParaRPr lang="en-US" dirty="0"/>
                    </a:p>
                  </a:txBody>
                  <a:tcPr anchor="ctr"/>
                </a:tc>
                <a:tc>
                  <a:txBody>
                    <a:bodyPr/>
                    <a:lstStyle/>
                    <a:p>
                      <a:pPr algn="ctr"/>
                      <a:r>
                        <a:rPr lang="en-SG" dirty="0"/>
                        <a:t>1</a:t>
                      </a:r>
                      <a:endParaRPr lang="en-US" dirty="0"/>
                    </a:p>
                  </a:txBody>
                  <a:tcPr anchor="ctr"/>
                </a:tc>
                <a:tc>
                  <a:txBody>
                    <a:bodyPr/>
                    <a:lstStyle/>
                    <a:p>
                      <a:pPr algn="ctr"/>
                      <a:r>
                        <a:rPr lang="en-SG" dirty="0"/>
                        <a:t>0</a:t>
                      </a:r>
                      <a:endParaRPr lang="en-US" dirty="0"/>
                    </a:p>
                  </a:txBody>
                  <a:tcPr anchor="ctr"/>
                </a:tc>
                <a:extLst>
                  <a:ext uri="{0D108BD9-81ED-4DB2-BD59-A6C34878D82A}">
                    <a16:rowId xmlns:a16="http://schemas.microsoft.com/office/drawing/2014/main" val="1630986569"/>
                  </a:ext>
                </a:extLst>
              </a:tr>
            </a:tbl>
          </a:graphicData>
        </a:graphic>
      </p:graphicFrame>
      <p:sp>
        <p:nvSpPr>
          <p:cNvPr id="8" name="灯片编号占位符 7">
            <a:extLst>
              <a:ext uri="{FF2B5EF4-FFF2-40B4-BE49-F238E27FC236}">
                <a16:creationId xmlns:a16="http://schemas.microsoft.com/office/drawing/2014/main" id="{EA679EA8-F7EF-42CB-AB0E-6294911A5D07}"/>
              </a:ext>
            </a:extLst>
          </p:cNvPr>
          <p:cNvSpPr>
            <a:spLocks noGrp="1"/>
          </p:cNvSpPr>
          <p:nvPr>
            <p:ph type="sldNum" sz="quarter" idx="12"/>
          </p:nvPr>
        </p:nvSpPr>
        <p:spPr/>
        <p:txBody>
          <a:bodyPr/>
          <a:lstStyle/>
          <a:p>
            <a:fld id="{38759A51-1FFA-4733-AF25-F62094257159}" type="slidenum">
              <a:rPr lang="en-SG" smtClean="0"/>
              <a:t>6</a:t>
            </a:fld>
            <a:endParaRPr lang="en-SG"/>
          </a:p>
        </p:txBody>
      </p:sp>
      <p:sp>
        <p:nvSpPr>
          <p:cNvPr id="6" name="TextBox 5">
            <a:extLst>
              <a:ext uri="{FF2B5EF4-FFF2-40B4-BE49-F238E27FC236}">
                <a16:creationId xmlns:a16="http://schemas.microsoft.com/office/drawing/2014/main" id="{82D5D525-3F3C-2438-5B3F-8B51983FAE8B}"/>
              </a:ext>
            </a:extLst>
          </p:cNvPr>
          <p:cNvSpPr txBox="1"/>
          <p:nvPr/>
        </p:nvSpPr>
        <p:spPr>
          <a:xfrm>
            <a:off x="9889097" y="256887"/>
            <a:ext cx="1676510" cy="1015663"/>
          </a:xfrm>
          <a:prstGeom prst="rect">
            <a:avLst/>
          </a:prstGeom>
          <a:solidFill>
            <a:srgbClr val="CCECFF"/>
          </a:solidFill>
          <a:ln>
            <a:solidFill>
              <a:srgbClr val="0033CC"/>
            </a:solidFill>
          </a:ln>
        </p:spPr>
        <p:txBody>
          <a:bodyPr wrap="square" rtlCol="0">
            <a:spAutoFit/>
          </a:bodyPr>
          <a:lstStyle/>
          <a:p>
            <a:r>
              <a:rPr lang="en-US" sz="2000" dirty="0"/>
              <a:t>Recall: </a:t>
            </a:r>
          </a:p>
          <a:p>
            <a:pPr marL="0" lvl="1">
              <a:tabLst>
                <a:tab pos="173038" algn="l"/>
              </a:tabLst>
            </a:pPr>
            <a:r>
              <a:rPr lang="en-US" sz="2000" dirty="0"/>
              <a:t>	</a:t>
            </a:r>
            <a:r>
              <a:rPr lang="en-US" sz="2000" i="1" dirty="0"/>
              <a:t>x</a:t>
            </a:r>
            <a:r>
              <a:rPr lang="en-US" sz="2000" dirty="0"/>
              <a:t> </a:t>
            </a:r>
            <a:r>
              <a:rPr lang="en-US" sz="2000" dirty="0" err="1"/>
              <a:t>XOR</a:t>
            </a:r>
            <a:r>
              <a:rPr lang="en-US" sz="2000" dirty="0"/>
              <a:t> 0 = </a:t>
            </a:r>
            <a:r>
              <a:rPr lang="en-US" sz="2000" i="1" dirty="0"/>
              <a:t>x</a:t>
            </a:r>
          </a:p>
          <a:p>
            <a:pPr marL="0" lvl="1">
              <a:tabLst>
                <a:tab pos="173038" algn="l"/>
              </a:tabLst>
            </a:pPr>
            <a:r>
              <a:rPr lang="en-US" sz="2000" dirty="0"/>
              <a:t>	</a:t>
            </a:r>
            <a:r>
              <a:rPr lang="en-US" sz="2000" i="1" dirty="0"/>
              <a:t>x</a:t>
            </a:r>
            <a:r>
              <a:rPr lang="en-US" sz="2000" dirty="0"/>
              <a:t> </a:t>
            </a:r>
            <a:r>
              <a:rPr lang="en-US" sz="2000" dirty="0" err="1"/>
              <a:t>XOR</a:t>
            </a:r>
            <a:r>
              <a:rPr lang="en-US" sz="2000" dirty="0"/>
              <a:t> 1 = </a:t>
            </a:r>
            <a:r>
              <a:rPr lang="en-US" sz="2000" i="1" dirty="0"/>
              <a:t>x'</a:t>
            </a:r>
          </a:p>
        </p:txBody>
      </p:sp>
    </p:spTree>
    <p:extLst>
      <p:ext uri="{BB962C8B-B14F-4D97-AF65-F5344CB8AC3E}">
        <p14:creationId xmlns:p14="http://schemas.microsoft.com/office/powerpoint/2010/main" val="323308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 – 1s Complement </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latin typeface="Courier New" panose="02070309020205020404" pitchFamily="49" charset="0"/>
                <a:cs typeface="Courier New" panose="02070309020205020404" pitchFamily="49" charset="0"/>
              </a:rPr>
              <a:t>byte_t a, b;</a:t>
            </a:r>
          </a:p>
          <a:p>
            <a:pPr marL="0" indent="0">
              <a:buNone/>
            </a:pPr>
            <a:r>
              <a:rPr lang="pt-BR" sz="2400" b="1" dirty="0">
                <a:latin typeface="Courier New" panose="02070309020205020404" pitchFamily="49" charset="0"/>
                <a:cs typeface="Courier New" panose="02070309020205020404" pitchFamily="49" charset="0"/>
              </a:rPr>
              <a:t>a = 5;</a:t>
            </a:r>
          </a:p>
          <a:p>
            <a:pPr marL="0" indent="0">
              <a:buNone/>
            </a:pPr>
            <a:r>
              <a:rPr lang="pt-BR" sz="2400" b="1" dirty="0">
                <a:latin typeface="Courier New" panose="02070309020205020404" pitchFamily="49" charset="0"/>
                <a:cs typeface="Courier New" panose="02070309020205020404" pitchFamily="49" charset="0"/>
              </a:rPr>
              <a:t>b = 22;</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printf(“~a = "); printByte(~a); printf("\n");</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87D71ACD-E69F-4F3E-A02C-F1AA9943A845}"/>
              </a:ext>
            </a:extLst>
          </p:cNvPr>
          <p:cNvSpPr txBox="1"/>
          <p:nvPr/>
        </p:nvSpPr>
        <p:spPr>
          <a:xfrm>
            <a:off x="909828" y="1459855"/>
            <a:ext cx="914400" cy="461665"/>
          </a:xfrm>
          <a:prstGeom prst="rect">
            <a:avLst/>
          </a:prstGeom>
          <a:noFill/>
        </p:spPr>
        <p:txBody>
          <a:bodyPr wrap="square" rtlCol="0">
            <a:spAutoFit/>
          </a:bodyPr>
          <a:lstStyle/>
          <a:p>
            <a:r>
              <a:rPr lang="en-US" sz="2400" dirty="0">
                <a:solidFill>
                  <a:schemeClr val="accent5">
                    <a:lumMod val="75000"/>
                  </a:schemeClr>
                </a:solidFill>
              </a:rPr>
              <a:t>8 bit</a:t>
            </a:r>
            <a:endParaRPr lang="en-SG" sz="2400" dirty="0">
              <a:solidFill>
                <a:schemeClr val="accent5">
                  <a:lumMod val="75000"/>
                </a:schemeClr>
              </a:solidFill>
            </a:endParaRPr>
          </a:p>
        </p:txBody>
      </p:sp>
      <p:sp>
        <p:nvSpPr>
          <p:cNvPr id="4" name="文本框 3">
            <a:extLst>
              <a:ext uri="{FF2B5EF4-FFF2-40B4-BE49-F238E27FC236}">
                <a16:creationId xmlns:a16="http://schemas.microsoft.com/office/drawing/2014/main" id="{0376BD48-1D3D-417E-9CF9-74AFCDE81FD3}"/>
              </a:ext>
            </a:extLst>
          </p:cNvPr>
          <p:cNvSpPr txBox="1"/>
          <p:nvPr/>
        </p:nvSpPr>
        <p:spPr>
          <a:xfrm>
            <a:off x="4389120" y="4800600"/>
            <a:ext cx="2953512" cy="830997"/>
          </a:xfrm>
          <a:prstGeom prst="rect">
            <a:avLst/>
          </a:prstGeom>
          <a:noFill/>
        </p:spPr>
        <p:txBody>
          <a:bodyPr wrap="square" rtlCol="0">
            <a:spAutoFit/>
          </a:bodyPr>
          <a:lstStyle/>
          <a:p>
            <a:r>
              <a:rPr lang="pt-BR" sz="2400" b="1" dirty="0">
                <a:solidFill>
                  <a:schemeClr val="accent5">
                    <a:lumMod val="75000"/>
                  </a:schemeClr>
                </a:solidFill>
                <a:latin typeface="Courier New" panose="02070309020205020404" pitchFamily="49" charset="0"/>
                <a:cs typeface="Courier New" panose="02070309020205020404" pitchFamily="49" charset="0"/>
              </a:rPr>
              <a:t>  a = 00000101</a:t>
            </a:r>
          </a:p>
          <a:p>
            <a:r>
              <a:rPr lang="pt-BR" sz="2400" b="1" dirty="0">
                <a:solidFill>
                  <a:schemeClr val="accent5">
                    <a:lumMod val="75000"/>
                  </a:schemeClr>
                </a:solidFill>
                <a:latin typeface="Courier New" panose="02070309020205020404" pitchFamily="49" charset="0"/>
                <a:cs typeface="Courier New" panose="02070309020205020404" pitchFamily="49" charset="0"/>
              </a:rPr>
              <a:t> ~a = 11111010</a:t>
            </a:r>
          </a:p>
        </p:txBody>
      </p:sp>
      <p:sp>
        <p:nvSpPr>
          <p:cNvPr id="7" name="灯片编号占位符 6">
            <a:extLst>
              <a:ext uri="{FF2B5EF4-FFF2-40B4-BE49-F238E27FC236}">
                <a16:creationId xmlns:a16="http://schemas.microsoft.com/office/drawing/2014/main" id="{C593E848-1C9E-42F5-B8A0-A6E013B3910D}"/>
              </a:ext>
            </a:extLst>
          </p:cNvPr>
          <p:cNvSpPr>
            <a:spLocks noGrp="1"/>
          </p:cNvSpPr>
          <p:nvPr>
            <p:ph type="sldNum" sz="quarter" idx="12"/>
          </p:nvPr>
        </p:nvSpPr>
        <p:spPr/>
        <p:txBody>
          <a:bodyPr/>
          <a:lstStyle/>
          <a:p>
            <a:fld id="{38759A51-1FFA-4733-AF25-F62094257159}" type="slidenum">
              <a:rPr lang="en-SG" smtClean="0"/>
              <a:t>7</a:t>
            </a:fld>
            <a:endParaRPr lang="en-SG"/>
          </a:p>
        </p:txBody>
      </p:sp>
    </p:spTree>
    <p:extLst>
      <p:ext uri="{BB962C8B-B14F-4D97-AF65-F5344CB8AC3E}">
        <p14:creationId xmlns:p14="http://schemas.microsoft.com/office/powerpoint/2010/main" val="126700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 – Left Shift</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latin typeface="Courier New" panose="02070309020205020404" pitchFamily="49" charset="0"/>
                <a:cs typeface="Courier New" panose="02070309020205020404" pitchFamily="49" charset="0"/>
              </a:rPr>
              <a:t>byte_t a, b;</a:t>
            </a:r>
          </a:p>
          <a:p>
            <a:pPr marL="0" indent="0">
              <a:buNone/>
            </a:pPr>
            <a:r>
              <a:rPr lang="pt-BR" sz="2400" b="1" dirty="0">
                <a:latin typeface="Courier New" panose="02070309020205020404" pitchFamily="49" charset="0"/>
                <a:cs typeface="Courier New" panose="02070309020205020404" pitchFamily="49" charset="0"/>
              </a:rPr>
              <a:t>a = 5;</a:t>
            </a:r>
          </a:p>
          <a:p>
            <a:pPr marL="0" indent="0">
              <a:buNone/>
            </a:pPr>
            <a:r>
              <a:rPr lang="pt-BR" sz="2400" b="1" dirty="0">
                <a:latin typeface="Courier New" panose="02070309020205020404" pitchFamily="49" charset="0"/>
                <a:cs typeface="Courier New" panose="02070309020205020404" pitchFamily="49" charset="0"/>
              </a:rPr>
              <a:t>b = 22;</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printf("a &lt;&lt; 2 = "); printByte(a &lt;&lt; 2); printf("\n");</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87D71ACD-E69F-4F3E-A02C-F1AA9943A845}"/>
              </a:ext>
            </a:extLst>
          </p:cNvPr>
          <p:cNvSpPr txBox="1"/>
          <p:nvPr/>
        </p:nvSpPr>
        <p:spPr>
          <a:xfrm>
            <a:off x="909828" y="1459855"/>
            <a:ext cx="914400" cy="461665"/>
          </a:xfrm>
          <a:prstGeom prst="rect">
            <a:avLst/>
          </a:prstGeom>
          <a:noFill/>
        </p:spPr>
        <p:txBody>
          <a:bodyPr wrap="square" rtlCol="0">
            <a:spAutoFit/>
          </a:bodyPr>
          <a:lstStyle/>
          <a:p>
            <a:r>
              <a:rPr lang="en-US" sz="2400" dirty="0">
                <a:solidFill>
                  <a:schemeClr val="accent5">
                    <a:lumMod val="75000"/>
                  </a:schemeClr>
                </a:solidFill>
              </a:rPr>
              <a:t>8 bit</a:t>
            </a:r>
            <a:endParaRPr lang="en-SG" sz="2400" dirty="0">
              <a:solidFill>
                <a:schemeClr val="accent5">
                  <a:lumMod val="75000"/>
                </a:schemeClr>
              </a:solidFill>
            </a:endParaRPr>
          </a:p>
        </p:txBody>
      </p:sp>
      <p:sp>
        <p:nvSpPr>
          <p:cNvPr id="4" name="文本框 3">
            <a:extLst>
              <a:ext uri="{FF2B5EF4-FFF2-40B4-BE49-F238E27FC236}">
                <a16:creationId xmlns:a16="http://schemas.microsoft.com/office/drawing/2014/main" id="{0376BD48-1D3D-417E-9CF9-74AFCDE81FD3}"/>
              </a:ext>
            </a:extLst>
          </p:cNvPr>
          <p:cNvSpPr txBox="1"/>
          <p:nvPr/>
        </p:nvSpPr>
        <p:spPr>
          <a:xfrm>
            <a:off x="838200" y="4838308"/>
            <a:ext cx="4160520" cy="830997"/>
          </a:xfrm>
          <a:prstGeom prst="rect">
            <a:avLst/>
          </a:prstGeom>
          <a:noFill/>
        </p:spPr>
        <p:txBody>
          <a:bodyPr wrap="square" rtlCol="0">
            <a:spAutoFit/>
          </a:bodyPr>
          <a:lstStyle/>
          <a:p>
            <a:r>
              <a:rPr lang="pt-BR" sz="2400" b="1" dirty="0">
                <a:solidFill>
                  <a:schemeClr val="accent5">
                    <a:lumMod val="75000"/>
                  </a:schemeClr>
                </a:solidFill>
                <a:latin typeface="Courier New" panose="02070309020205020404" pitchFamily="49" charset="0"/>
                <a:cs typeface="Courier New" panose="02070309020205020404" pitchFamily="49" charset="0"/>
              </a:rPr>
              <a:t>     a = 00000101</a:t>
            </a:r>
          </a:p>
          <a:p>
            <a:r>
              <a:rPr lang="pt-BR" sz="2400" b="1" dirty="0">
                <a:solidFill>
                  <a:schemeClr val="accent5">
                    <a:lumMod val="75000"/>
                  </a:schemeClr>
                </a:solidFill>
                <a:latin typeface="Courier New" panose="02070309020205020404" pitchFamily="49" charset="0"/>
                <a:cs typeface="Courier New" panose="02070309020205020404" pitchFamily="49" charset="0"/>
              </a:rPr>
              <a:t>a &lt;&lt; 2 = 000101</a:t>
            </a:r>
            <a:r>
              <a:rPr lang="pt-BR" sz="2400" b="1" dirty="0">
                <a:solidFill>
                  <a:srgbClr val="FF0000"/>
                </a:solidFill>
                <a:latin typeface="Courier New" panose="02070309020205020404" pitchFamily="49" charset="0"/>
                <a:cs typeface="Courier New" panose="02070309020205020404" pitchFamily="49" charset="0"/>
              </a:rPr>
              <a:t>00</a:t>
            </a:r>
          </a:p>
        </p:txBody>
      </p:sp>
      <p:sp>
        <p:nvSpPr>
          <p:cNvPr id="6" name="文本框 5">
            <a:extLst>
              <a:ext uri="{FF2B5EF4-FFF2-40B4-BE49-F238E27FC236}">
                <a16:creationId xmlns:a16="http://schemas.microsoft.com/office/drawing/2014/main" id="{3990B10C-2303-41B4-8A6C-83C60FABA2BF}"/>
              </a:ext>
            </a:extLst>
          </p:cNvPr>
          <p:cNvSpPr txBox="1"/>
          <p:nvPr/>
        </p:nvSpPr>
        <p:spPr>
          <a:xfrm>
            <a:off x="7343481" y="5207640"/>
            <a:ext cx="3346516" cy="461665"/>
          </a:xfrm>
          <a:prstGeom prst="rect">
            <a:avLst/>
          </a:prstGeom>
          <a:noFill/>
        </p:spPr>
        <p:txBody>
          <a:bodyPr wrap="square" rtlCol="0">
            <a:spAutoFit/>
          </a:bodyPr>
          <a:lstStyle/>
          <a:p>
            <a:r>
              <a:rPr lang="en-US" sz="2400" dirty="0">
                <a:solidFill>
                  <a:schemeClr val="accent5">
                    <a:lumMod val="75000"/>
                  </a:schemeClr>
                </a:solidFill>
              </a:rPr>
              <a:t>Equivalent to</a:t>
            </a:r>
            <a:r>
              <a:rPr lang="en-US" sz="2400" b="1" dirty="0">
                <a:solidFill>
                  <a:schemeClr val="accent5">
                    <a:lumMod val="75000"/>
                  </a:schemeClr>
                </a:solidFill>
              </a:rPr>
              <a:t> </a:t>
            </a:r>
            <a:r>
              <a:rPr lang="en-US" sz="2400" b="1" dirty="0">
                <a:solidFill>
                  <a:schemeClr val="accent5">
                    <a:lumMod val="75000"/>
                  </a:schemeClr>
                </a:solidFill>
                <a:latin typeface="Courier New" panose="02070309020205020404" pitchFamily="49" charset="0"/>
                <a:cs typeface="Courier New" panose="02070309020205020404" pitchFamily="49" charset="0"/>
              </a:rPr>
              <a:t> a *= 4</a:t>
            </a:r>
            <a:endParaRPr lang="en-SG" sz="2400" b="1" dirty="0">
              <a:solidFill>
                <a:schemeClr val="accent5">
                  <a:lumMod val="75000"/>
                </a:schemeClr>
              </a:solidFill>
              <a:latin typeface="Courier New" panose="02070309020205020404" pitchFamily="49" charset="0"/>
              <a:cs typeface="Courier New" panose="02070309020205020404" pitchFamily="49" charset="0"/>
            </a:endParaRPr>
          </a:p>
        </p:txBody>
      </p:sp>
      <p:sp>
        <p:nvSpPr>
          <p:cNvPr id="8" name="灯片编号占位符 7">
            <a:extLst>
              <a:ext uri="{FF2B5EF4-FFF2-40B4-BE49-F238E27FC236}">
                <a16:creationId xmlns:a16="http://schemas.microsoft.com/office/drawing/2014/main" id="{8399758F-1DE9-45C6-823A-08B3A519FB94}"/>
              </a:ext>
            </a:extLst>
          </p:cNvPr>
          <p:cNvSpPr>
            <a:spLocks noGrp="1"/>
          </p:cNvSpPr>
          <p:nvPr>
            <p:ph type="sldNum" sz="quarter" idx="12"/>
          </p:nvPr>
        </p:nvSpPr>
        <p:spPr/>
        <p:txBody>
          <a:bodyPr/>
          <a:lstStyle/>
          <a:p>
            <a:fld id="{38759A51-1FFA-4733-AF25-F62094257159}" type="slidenum">
              <a:rPr lang="en-SG" smtClean="0"/>
              <a:t>8</a:t>
            </a:fld>
            <a:endParaRPr lang="en-SG"/>
          </a:p>
        </p:txBody>
      </p:sp>
      <p:sp>
        <p:nvSpPr>
          <p:cNvPr id="7" name="TextBox 6">
            <a:extLst>
              <a:ext uri="{FF2B5EF4-FFF2-40B4-BE49-F238E27FC236}">
                <a16:creationId xmlns:a16="http://schemas.microsoft.com/office/drawing/2014/main" id="{D81A05BA-B2E5-CD96-87E6-256B681267C5}"/>
              </a:ext>
            </a:extLst>
          </p:cNvPr>
          <p:cNvSpPr txBox="1"/>
          <p:nvPr/>
        </p:nvSpPr>
        <p:spPr>
          <a:xfrm>
            <a:off x="7343481" y="5738294"/>
            <a:ext cx="2165978" cy="461665"/>
          </a:xfrm>
          <a:prstGeom prst="rect">
            <a:avLst/>
          </a:prstGeom>
          <a:noFill/>
        </p:spPr>
        <p:txBody>
          <a:bodyPr wrap="square" rtlCol="0">
            <a:spAutoFit/>
          </a:bodyPr>
          <a:lstStyle>
            <a:defPPr>
              <a:defRPr lang="en-US"/>
            </a:defPPr>
            <a:lvl1pPr>
              <a:defRPr sz="2400">
                <a:solidFill>
                  <a:schemeClr val="accent5">
                    <a:lumMod val="75000"/>
                  </a:schemeClr>
                </a:solidFill>
              </a:defRPr>
            </a:lvl1pPr>
          </a:lstStyle>
          <a:p>
            <a:r>
              <a:rPr lang="en-US" dirty="0"/>
              <a:t>But faster!</a:t>
            </a:r>
          </a:p>
        </p:txBody>
      </p:sp>
    </p:spTree>
    <p:extLst>
      <p:ext uri="{BB962C8B-B14F-4D97-AF65-F5344CB8AC3E}">
        <p14:creationId xmlns:p14="http://schemas.microsoft.com/office/powerpoint/2010/main" val="39318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C9F-F214-4197-9DED-2600B3C14913}"/>
              </a:ext>
            </a:extLst>
          </p:cNvPr>
          <p:cNvSpPr>
            <a:spLocks noGrp="1"/>
          </p:cNvSpPr>
          <p:nvPr>
            <p:ph type="title"/>
          </p:nvPr>
        </p:nvSpPr>
        <p:spPr/>
        <p:txBody>
          <a:bodyPr/>
          <a:lstStyle/>
          <a:p>
            <a:r>
              <a:rPr lang="en-US" dirty="0"/>
              <a:t>Q1 Bitwise Operations – Right Shift</a:t>
            </a:r>
            <a:endParaRPr lang="en-SG" dirty="0"/>
          </a:p>
        </p:txBody>
      </p:sp>
      <p:sp>
        <p:nvSpPr>
          <p:cNvPr id="3" name="内容占位符 2">
            <a:extLst>
              <a:ext uri="{FF2B5EF4-FFF2-40B4-BE49-F238E27FC236}">
                <a16:creationId xmlns:a16="http://schemas.microsoft.com/office/drawing/2014/main" id="{837812E1-E5EE-414A-A9CC-A99E6ED7AB76}"/>
              </a:ext>
            </a:extLst>
          </p:cNvPr>
          <p:cNvSpPr>
            <a:spLocks noGrp="1"/>
          </p:cNvSpPr>
          <p:nvPr>
            <p:ph idx="1"/>
          </p:nvPr>
        </p:nvSpPr>
        <p:spPr/>
        <p:txBody>
          <a:bodyPr>
            <a:noAutofit/>
          </a:bodyPr>
          <a:lstStyle/>
          <a:p>
            <a:pPr marL="0" indent="0">
              <a:buNone/>
            </a:pPr>
            <a:r>
              <a:rPr lang="pt-BR" sz="2400" b="1" dirty="0">
                <a:latin typeface="Courier New" panose="02070309020205020404" pitchFamily="49" charset="0"/>
                <a:cs typeface="Courier New" panose="02070309020205020404" pitchFamily="49" charset="0"/>
              </a:rPr>
              <a:t>byte_t a, b;</a:t>
            </a:r>
          </a:p>
          <a:p>
            <a:pPr marL="0" indent="0">
              <a:buNone/>
            </a:pPr>
            <a:r>
              <a:rPr lang="pt-BR" sz="2400" b="1" dirty="0">
                <a:latin typeface="Courier New" panose="02070309020205020404" pitchFamily="49" charset="0"/>
                <a:cs typeface="Courier New" panose="02070309020205020404" pitchFamily="49" charset="0"/>
              </a:rPr>
              <a:t>a = 5;</a:t>
            </a:r>
          </a:p>
          <a:p>
            <a:pPr marL="0" indent="0">
              <a:buNone/>
            </a:pPr>
            <a:r>
              <a:rPr lang="pt-BR" sz="2400" b="1" dirty="0">
                <a:latin typeface="Courier New" panose="02070309020205020404" pitchFamily="49" charset="0"/>
                <a:cs typeface="Courier New" panose="02070309020205020404" pitchFamily="49" charset="0"/>
              </a:rPr>
              <a:t>b = 22;</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r>
              <a:rPr lang="pt-BR" sz="2400" b="1" dirty="0">
                <a:latin typeface="Courier New" panose="02070309020205020404" pitchFamily="49" charset="0"/>
                <a:cs typeface="Courier New" panose="02070309020205020404" pitchFamily="49" charset="0"/>
              </a:rPr>
              <a:t>printf(“b &gt;&gt; 3 = "); printByte(b &gt;&gt; 3); printf("\n");</a:t>
            </a:r>
          </a:p>
          <a:p>
            <a:pPr marL="0" indent="0">
              <a:buNone/>
            </a:pPr>
            <a:endParaRPr lang="pt-BR" sz="2400" b="1" dirty="0">
              <a:latin typeface="Courier New" panose="02070309020205020404" pitchFamily="49" charset="0"/>
              <a:cs typeface="Courier New" panose="02070309020205020404" pitchFamily="49" charset="0"/>
            </a:endParaRPr>
          </a:p>
          <a:p>
            <a:pPr marL="0" indent="0">
              <a:buNone/>
            </a:pPr>
            <a:endParaRPr lang="pt-BR" sz="2400" b="1" dirty="0">
              <a:solidFill>
                <a:schemeClr val="accent5">
                  <a:lumMod val="75000"/>
                </a:schemeClr>
              </a:solidFill>
              <a:latin typeface="Courier New" panose="02070309020205020404" pitchFamily="49" charset="0"/>
              <a:cs typeface="Courier New" panose="02070309020205020404" pitchFamily="49" charset="0"/>
            </a:endParaRPr>
          </a:p>
          <a:p>
            <a:pPr marL="0" indent="0">
              <a:buNone/>
            </a:pPr>
            <a:endParaRPr lang="en-SG" sz="2400" b="1"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87D71ACD-E69F-4F3E-A02C-F1AA9943A845}"/>
              </a:ext>
            </a:extLst>
          </p:cNvPr>
          <p:cNvSpPr txBox="1"/>
          <p:nvPr/>
        </p:nvSpPr>
        <p:spPr>
          <a:xfrm>
            <a:off x="909828" y="1459855"/>
            <a:ext cx="914400" cy="461665"/>
          </a:xfrm>
          <a:prstGeom prst="rect">
            <a:avLst/>
          </a:prstGeom>
          <a:noFill/>
        </p:spPr>
        <p:txBody>
          <a:bodyPr wrap="square" rtlCol="0">
            <a:spAutoFit/>
          </a:bodyPr>
          <a:lstStyle/>
          <a:p>
            <a:r>
              <a:rPr lang="en-US" sz="2400" dirty="0">
                <a:solidFill>
                  <a:schemeClr val="accent5">
                    <a:lumMod val="75000"/>
                  </a:schemeClr>
                </a:solidFill>
              </a:rPr>
              <a:t>8 bit</a:t>
            </a:r>
            <a:endParaRPr lang="en-SG" sz="2400" dirty="0">
              <a:solidFill>
                <a:schemeClr val="accent5">
                  <a:lumMod val="75000"/>
                </a:schemeClr>
              </a:solidFill>
            </a:endParaRPr>
          </a:p>
        </p:txBody>
      </p:sp>
      <p:sp>
        <p:nvSpPr>
          <p:cNvPr id="4" name="文本框 3">
            <a:extLst>
              <a:ext uri="{FF2B5EF4-FFF2-40B4-BE49-F238E27FC236}">
                <a16:creationId xmlns:a16="http://schemas.microsoft.com/office/drawing/2014/main" id="{0376BD48-1D3D-417E-9CF9-74AFCDE81FD3}"/>
              </a:ext>
            </a:extLst>
          </p:cNvPr>
          <p:cNvSpPr txBox="1"/>
          <p:nvPr/>
        </p:nvSpPr>
        <p:spPr>
          <a:xfrm>
            <a:off x="838200" y="4857161"/>
            <a:ext cx="4160520" cy="830997"/>
          </a:xfrm>
          <a:prstGeom prst="rect">
            <a:avLst/>
          </a:prstGeom>
          <a:noFill/>
        </p:spPr>
        <p:txBody>
          <a:bodyPr wrap="square" rtlCol="0">
            <a:spAutoFit/>
          </a:bodyPr>
          <a:lstStyle/>
          <a:p>
            <a:r>
              <a:rPr lang="pt-BR" sz="2400" b="1" dirty="0">
                <a:solidFill>
                  <a:schemeClr val="accent5">
                    <a:lumMod val="75000"/>
                  </a:schemeClr>
                </a:solidFill>
                <a:latin typeface="Courier New" panose="02070309020205020404" pitchFamily="49" charset="0"/>
                <a:cs typeface="Courier New" panose="02070309020205020404" pitchFamily="49" charset="0"/>
              </a:rPr>
              <a:t>     b = 00010110</a:t>
            </a:r>
          </a:p>
          <a:p>
            <a:r>
              <a:rPr lang="pt-BR" sz="2400" b="1" dirty="0">
                <a:solidFill>
                  <a:schemeClr val="accent5">
                    <a:lumMod val="75000"/>
                  </a:schemeClr>
                </a:solidFill>
                <a:latin typeface="Courier New" panose="02070309020205020404" pitchFamily="49" charset="0"/>
                <a:cs typeface="Courier New" panose="02070309020205020404" pitchFamily="49" charset="0"/>
              </a:rPr>
              <a:t>b &gt;&gt; 3 = </a:t>
            </a:r>
            <a:r>
              <a:rPr lang="pt-BR" sz="2400" b="1" dirty="0">
                <a:solidFill>
                  <a:srgbClr val="FF0000"/>
                </a:solidFill>
                <a:latin typeface="Courier New" panose="02070309020205020404" pitchFamily="49" charset="0"/>
                <a:cs typeface="Courier New" panose="02070309020205020404" pitchFamily="49" charset="0"/>
              </a:rPr>
              <a:t>000</a:t>
            </a:r>
            <a:r>
              <a:rPr lang="pt-BR" sz="2400" b="1" dirty="0">
                <a:solidFill>
                  <a:schemeClr val="accent5">
                    <a:lumMod val="75000"/>
                  </a:schemeClr>
                </a:solidFill>
                <a:latin typeface="Courier New" panose="02070309020205020404" pitchFamily="49" charset="0"/>
                <a:cs typeface="Courier New" panose="02070309020205020404" pitchFamily="49" charset="0"/>
              </a:rPr>
              <a:t>00010</a:t>
            </a:r>
          </a:p>
        </p:txBody>
      </p:sp>
      <p:sp>
        <p:nvSpPr>
          <p:cNvPr id="6" name="文本框 5">
            <a:extLst>
              <a:ext uri="{FF2B5EF4-FFF2-40B4-BE49-F238E27FC236}">
                <a16:creationId xmlns:a16="http://schemas.microsoft.com/office/drawing/2014/main" id="{B121ED61-A6BC-46C6-90BC-503439058893}"/>
              </a:ext>
            </a:extLst>
          </p:cNvPr>
          <p:cNvSpPr txBox="1"/>
          <p:nvPr/>
        </p:nvSpPr>
        <p:spPr>
          <a:xfrm>
            <a:off x="7343481" y="5207640"/>
            <a:ext cx="3346516" cy="461665"/>
          </a:xfrm>
          <a:prstGeom prst="rect">
            <a:avLst/>
          </a:prstGeom>
          <a:noFill/>
        </p:spPr>
        <p:txBody>
          <a:bodyPr wrap="square" rtlCol="0">
            <a:spAutoFit/>
          </a:bodyPr>
          <a:lstStyle/>
          <a:p>
            <a:r>
              <a:rPr lang="en-US" sz="2400" dirty="0">
                <a:solidFill>
                  <a:schemeClr val="accent5">
                    <a:lumMod val="75000"/>
                  </a:schemeClr>
                </a:solidFill>
              </a:rPr>
              <a:t>Equivalent to</a:t>
            </a:r>
            <a:r>
              <a:rPr lang="en-US" sz="2400" b="1" dirty="0">
                <a:solidFill>
                  <a:schemeClr val="accent5">
                    <a:lumMod val="75000"/>
                  </a:schemeClr>
                </a:solidFill>
              </a:rPr>
              <a:t> </a:t>
            </a:r>
            <a:r>
              <a:rPr lang="en-US" sz="2400" b="1" dirty="0">
                <a:solidFill>
                  <a:schemeClr val="accent5">
                    <a:lumMod val="75000"/>
                  </a:schemeClr>
                </a:solidFill>
                <a:latin typeface="Courier New" panose="02070309020205020404" pitchFamily="49" charset="0"/>
                <a:cs typeface="Courier New" panose="02070309020205020404" pitchFamily="49" charset="0"/>
              </a:rPr>
              <a:t> b /= 8</a:t>
            </a:r>
            <a:endParaRPr lang="en-SG" sz="2400" b="1" dirty="0">
              <a:solidFill>
                <a:schemeClr val="accent5">
                  <a:lumMod val="75000"/>
                </a:schemeClr>
              </a:solidFill>
              <a:latin typeface="Courier New" panose="02070309020205020404" pitchFamily="49" charset="0"/>
              <a:cs typeface="Courier New" panose="02070309020205020404" pitchFamily="49" charset="0"/>
            </a:endParaRPr>
          </a:p>
        </p:txBody>
      </p:sp>
      <p:sp>
        <p:nvSpPr>
          <p:cNvPr id="8" name="灯片编号占位符 7">
            <a:extLst>
              <a:ext uri="{FF2B5EF4-FFF2-40B4-BE49-F238E27FC236}">
                <a16:creationId xmlns:a16="http://schemas.microsoft.com/office/drawing/2014/main" id="{B389E6AE-66DD-4AA6-8DF3-32D3D4CAC1D8}"/>
              </a:ext>
            </a:extLst>
          </p:cNvPr>
          <p:cNvSpPr>
            <a:spLocks noGrp="1"/>
          </p:cNvSpPr>
          <p:nvPr>
            <p:ph type="sldNum" sz="quarter" idx="12"/>
          </p:nvPr>
        </p:nvSpPr>
        <p:spPr/>
        <p:txBody>
          <a:bodyPr/>
          <a:lstStyle/>
          <a:p>
            <a:fld id="{38759A51-1FFA-4733-AF25-F62094257159}" type="slidenum">
              <a:rPr lang="en-SG" smtClean="0"/>
              <a:t>9</a:t>
            </a:fld>
            <a:endParaRPr lang="en-SG"/>
          </a:p>
        </p:txBody>
      </p:sp>
    </p:spTree>
    <p:extLst>
      <p:ext uri="{BB962C8B-B14F-4D97-AF65-F5344CB8AC3E}">
        <p14:creationId xmlns:p14="http://schemas.microsoft.com/office/powerpoint/2010/main" val="314179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3227</Words>
  <Application>Microsoft Office PowerPoint</Application>
  <PresentationFormat>Widescreen</PresentationFormat>
  <Paragraphs>540</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CourierNewPS-BoldMT</vt:lpstr>
      <vt:lpstr>Arial</vt:lpstr>
      <vt:lpstr>Calibri</vt:lpstr>
      <vt:lpstr>Calibri Light</vt:lpstr>
      <vt:lpstr>Consolas</vt:lpstr>
      <vt:lpstr>Courier New</vt:lpstr>
      <vt:lpstr>Lucida Console</vt:lpstr>
      <vt:lpstr>Roboto</vt:lpstr>
      <vt:lpstr>Wingdings</vt:lpstr>
      <vt:lpstr>Office 主题​​</vt:lpstr>
      <vt:lpstr>CS2100 Tutorial #2</vt:lpstr>
      <vt:lpstr>Q1 Bitwise Operations</vt:lpstr>
      <vt:lpstr>Q1 Bitwise Operations</vt:lpstr>
      <vt:lpstr>Q1 Bitwise Operations – Bitwise OR </vt:lpstr>
      <vt:lpstr>Q1 Bitwise Operations – Bitwise AND </vt:lpstr>
      <vt:lpstr>Q1 Bitwise Operations – Bitwise XOR </vt:lpstr>
      <vt:lpstr>Q1 Bitwise Operations – 1s Complement </vt:lpstr>
      <vt:lpstr>Q1 Bitwise Operations – Left Shift</vt:lpstr>
      <vt:lpstr>Q1 Bitwise Operations – Right Shift</vt:lpstr>
      <vt:lpstr>PowerPoint Presentation</vt:lpstr>
      <vt:lpstr>Backup – Q1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Backup – Tut 1 Q1</vt:lpstr>
      <vt:lpstr>Clarification on lui Instruction</vt:lpstr>
      <vt:lpstr>CS2100 Tutorial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Tutorial #2</dc:title>
  <dc:creator>Song Kai</dc:creator>
  <cp:lastModifiedBy>Song Kai</cp:lastModifiedBy>
  <cp:revision>35</cp:revision>
  <cp:lastPrinted>2025-02-03T03:38:57Z</cp:lastPrinted>
  <dcterms:created xsi:type="dcterms:W3CDTF">2020-02-01T07:36:20Z</dcterms:created>
  <dcterms:modified xsi:type="dcterms:W3CDTF">2025-02-05T06:17:14Z</dcterms:modified>
</cp:coreProperties>
</file>