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96" r:id="rId3"/>
    <p:sldId id="497" r:id="rId4"/>
    <p:sldId id="499" r:id="rId5"/>
    <p:sldId id="513" r:id="rId6"/>
    <p:sldId id="505" r:id="rId7"/>
    <p:sldId id="518" r:id="rId8"/>
    <p:sldId id="519" r:id="rId9"/>
    <p:sldId id="520" r:id="rId10"/>
    <p:sldId id="521" r:id="rId11"/>
    <p:sldId id="522" r:id="rId12"/>
    <p:sldId id="472" r:id="rId13"/>
    <p:sldId id="473" r:id="rId14"/>
    <p:sldId id="480" r:id="rId15"/>
    <p:sldId id="475" r:id="rId16"/>
    <p:sldId id="524" r:id="rId17"/>
    <p:sldId id="487" r:id="rId18"/>
    <p:sldId id="488" r:id="rId19"/>
    <p:sldId id="481" r:id="rId20"/>
    <p:sldId id="483" r:id="rId21"/>
    <p:sldId id="523" r:id="rId22"/>
    <p:sldId id="536" r:id="rId23"/>
    <p:sldId id="490" r:id="rId24"/>
    <p:sldId id="491" r:id="rId25"/>
    <p:sldId id="494" r:id="rId26"/>
    <p:sldId id="495" r:id="rId27"/>
    <p:sldId id="525" r:id="rId28"/>
    <p:sldId id="526" r:id="rId29"/>
    <p:sldId id="527" r:id="rId30"/>
    <p:sldId id="528" r:id="rId31"/>
    <p:sldId id="677" r:id="rId32"/>
    <p:sldId id="679" r:id="rId33"/>
    <p:sldId id="680" r:id="rId34"/>
    <p:sldId id="678" r:id="rId35"/>
    <p:sldId id="257" r:id="rId36"/>
    <p:sldId id="258" r:id="rId37"/>
    <p:sldId id="260" r:id="rId38"/>
  </p:sldIdLst>
  <p:sldSz cx="12192000" cy="6858000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7124A-375E-410D-86A5-EDD3986AEB50}" v="73" dt="2025-03-23T07:08:20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-5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10B7124A-375E-410D-86A5-EDD3986AEB50}"/>
    <pc:docChg chg="undo custSel addSld delSld modSld">
      <pc:chgData name="Song Kai" userId="012566e0-30ff-4e17-bc5d-803a8d22ce41" providerId="ADAL" clId="{10B7124A-375E-410D-86A5-EDD3986AEB50}" dt="2025-03-23T07:08:20.160" v="707"/>
      <pc:docMkLst>
        <pc:docMk/>
      </pc:docMkLst>
      <pc:sldChg chg="add">
        <pc:chgData name="Song Kai" userId="012566e0-30ff-4e17-bc5d-803a8d22ce41" providerId="ADAL" clId="{10B7124A-375E-410D-86A5-EDD3986AEB50}" dt="2025-03-23T06:59:26.108" v="628"/>
        <pc:sldMkLst>
          <pc:docMk/>
          <pc:sldMk cId="2860724503" sldId="257"/>
        </pc:sldMkLst>
      </pc:sldChg>
      <pc:sldChg chg="add">
        <pc:chgData name="Song Kai" userId="012566e0-30ff-4e17-bc5d-803a8d22ce41" providerId="ADAL" clId="{10B7124A-375E-410D-86A5-EDD3986AEB50}" dt="2025-03-23T06:59:26.108" v="628"/>
        <pc:sldMkLst>
          <pc:docMk/>
          <pc:sldMk cId="4232785525" sldId="258"/>
        </pc:sldMkLst>
      </pc:sldChg>
      <pc:sldChg chg="modSp mod">
        <pc:chgData name="Song Kai" userId="012566e0-30ff-4e17-bc5d-803a8d22ce41" providerId="ADAL" clId="{10B7124A-375E-410D-86A5-EDD3986AEB50}" dt="2025-03-23T06:16:38.484" v="18" actId="20577"/>
        <pc:sldMkLst>
          <pc:docMk/>
          <pc:sldMk cId="3262993893" sldId="260"/>
        </pc:sldMkLst>
        <pc:spChg chg="mod">
          <ac:chgData name="Song Kai" userId="012566e0-30ff-4e17-bc5d-803a8d22ce41" providerId="ADAL" clId="{10B7124A-375E-410D-86A5-EDD3986AEB50}" dt="2025-03-23T06:16:38.484" v="18" actId="20577"/>
          <ac:spMkLst>
            <pc:docMk/>
            <pc:sldMk cId="3262993893" sldId="260"/>
            <ac:spMk id="3" creationId="{2800ED03-DF4E-4379-A0FF-AD0F079F80DF}"/>
          </ac:spMkLst>
        </pc:spChg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3573184917" sldId="470"/>
        </pc:sldMkLst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1629693173" sldId="474"/>
        </pc:sldMkLst>
      </pc:sldChg>
      <pc:sldChg chg="modAnim">
        <pc:chgData name="Song Kai" userId="012566e0-30ff-4e17-bc5d-803a8d22ce41" providerId="ADAL" clId="{10B7124A-375E-410D-86A5-EDD3986AEB50}" dt="2025-03-23T07:07:04.586" v="695"/>
        <pc:sldMkLst>
          <pc:docMk/>
          <pc:sldMk cId="4200558477" sldId="523"/>
        </pc:sldMkLst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3628730159" sldId="529"/>
        </pc:sldMkLst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2633566085" sldId="530"/>
        </pc:sldMkLst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121557086" sldId="531"/>
        </pc:sldMkLst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2549323387" sldId="532"/>
        </pc:sldMkLst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2546575493" sldId="533"/>
        </pc:sldMkLst>
      </pc:sldChg>
      <pc:sldChg chg="del">
        <pc:chgData name="Song Kai" userId="012566e0-30ff-4e17-bc5d-803a8d22ce41" providerId="ADAL" clId="{10B7124A-375E-410D-86A5-EDD3986AEB50}" dt="2025-03-23T06:16:30.425" v="1" actId="47"/>
        <pc:sldMkLst>
          <pc:docMk/>
          <pc:sldMk cId="241256755" sldId="535"/>
        </pc:sldMkLst>
      </pc:sldChg>
      <pc:sldChg chg="addSp modSp mod modAnim">
        <pc:chgData name="Song Kai" userId="012566e0-30ff-4e17-bc5d-803a8d22ce41" providerId="ADAL" clId="{10B7124A-375E-410D-86A5-EDD3986AEB50}" dt="2025-03-23T07:08:20.160" v="707"/>
        <pc:sldMkLst>
          <pc:docMk/>
          <pc:sldMk cId="584676142" sldId="536"/>
        </pc:sldMkLst>
        <pc:spChg chg="mod">
          <ac:chgData name="Song Kai" userId="012566e0-30ff-4e17-bc5d-803a8d22ce41" providerId="ADAL" clId="{10B7124A-375E-410D-86A5-EDD3986AEB50}" dt="2025-03-23T07:07:52.803" v="700" actId="164"/>
          <ac:spMkLst>
            <pc:docMk/>
            <pc:sldMk cId="584676142" sldId="536"/>
            <ac:spMk id="32" creationId="{38421873-9DE3-ADC1-D387-EAD259B27D50}"/>
          </ac:spMkLst>
        </pc:spChg>
        <pc:grpChg chg="add mod">
          <ac:chgData name="Song Kai" userId="012566e0-30ff-4e17-bc5d-803a8d22ce41" providerId="ADAL" clId="{10B7124A-375E-410D-86A5-EDD3986AEB50}" dt="2025-03-23T07:07:52.803" v="700" actId="164"/>
          <ac:grpSpMkLst>
            <pc:docMk/>
            <pc:sldMk cId="584676142" sldId="536"/>
            <ac:grpSpMk id="8" creationId="{5586F7A1-42C1-B1DD-E412-9B9B34093329}"/>
          </ac:grpSpMkLst>
        </pc:grpChg>
        <pc:cxnChg chg="mod">
          <ac:chgData name="Song Kai" userId="012566e0-30ff-4e17-bc5d-803a8d22ce41" providerId="ADAL" clId="{10B7124A-375E-410D-86A5-EDD3986AEB50}" dt="2025-03-23T07:07:52.803" v="700" actId="164"/>
          <ac:cxnSpMkLst>
            <pc:docMk/>
            <pc:sldMk cId="584676142" sldId="536"/>
            <ac:cxnSpMk id="31" creationId="{324D2266-AFF6-D1AA-C7DD-AEFAC5E682C5}"/>
          </ac:cxnSpMkLst>
        </pc:cxnChg>
      </pc:sldChg>
      <pc:sldChg chg="add">
        <pc:chgData name="Song Kai" userId="012566e0-30ff-4e17-bc5d-803a8d22ce41" providerId="ADAL" clId="{10B7124A-375E-410D-86A5-EDD3986AEB50}" dt="2025-03-23T06:16:25.859" v="0"/>
        <pc:sldMkLst>
          <pc:docMk/>
          <pc:sldMk cId="1215443612" sldId="677"/>
        </pc:sldMkLst>
      </pc:sldChg>
      <pc:sldChg chg="modSp add mod modNotesTx">
        <pc:chgData name="Song Kai" userId="012566e0-30ff-4e17-bc5d-803a8d22ce41" providerId="ADAL" clId="{10B7124A-375E-410D-86A5-EDD3986AEB50}" dt="2025-03-23T07:04:30.246" v="693" actId="20577"/>
        <pc:sldMkLst>
          <pc:docMk/>
          <pc:sldMk cId="857350939" sldId="678"/>
        </pc:sldMkLst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06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08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10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16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26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31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36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37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38" creationId="{00000000-0000-0000-0000-000000000000}"/>
          </ac:spMkLst>
        </pc:spChg>
        <pc:spChg chg="mod">
          <ac:chgData name="Song Kai" userId="012566e0-30ff-4e17-bc5d-803a8d22ce41" providerId="ADAL" clId="{10B7124A-375E-410D-86A5-EDD3986AEB50}" dt="2025-03-23T06:55:56.421" v="627" actId="1076"/>
          <ac:spMkLst>
            <pc:docMk/>
            <pc:sldMk cId="857350939" sldId="678"/>
            <ac:spMk id="139" creationId="{00000000-0000-0000-0000-000000000000}"/>
          </ac:spMkLst>
        </pc:spChg>
        <pc:graphicFrameChg chg="mod">
          <ac:chgData name="Song Kai" userId="012566e0-30ff-4e17-bc5d-803a8d22ce41" providerId="ADAL" clId="{10B7124A-375E-410D-86A5-EDD3986AEB50}" dt="2025-03-23T06:53:23.335" v="625" actId="1076"/>
          <ac:graphicFrameMkLst>
            <pc:docMk/>
            <pc:sldMk cId="857350939" sldId="678"/>
            <ac:graphicFrameMk id="140" creationId="{00000000-0000-0000-0000-000000000000}"/>
          </ac:graphicFrameMkLst>
        </pc:graphicFrameChg>
      </pc:sldChg>
      <pc:sldChg chg="addSp delSp modSp add mod delAnim modAnim">
        <pc:chgData name="Song Kai" userId="012566e0-30ff-4e17-bc5d-803a8d22ce41" providerId="ADAL" clId="{10B7124A-375E-410D-86A5-EDD3986AEB50}" dt="2025-03-23T06:37:35.099" v="572" actId="478"/>
        <pc:sldMkLst>
          <pc:docMk/>
          <pc:sldMk cId="3461708586" sldId="679"/>
        </pc:sldMkLst>
        <pc:spChg chg="mod">
          <ac:chgData name="Song Kai" userId="012566e0-30ff-4e17-bc5d-803a8d22ce41" providerId="ADAL" clId="{10B7124A-375E-410D-86A5-EDD3986AEB50}" dt="2025-03-23T06:21:01.950" v="22" actId="20577"/>
          <ac:spMkLst>
            <pc:docMk/>
            <pc:sldMk cId="3461708586" sldId="679"/>
            <ac:spMk id="6" creationId="{F99AB87E-84D9-9747-8A90-FD0D4D3181C4}"/>
          </ac:spMkLst>
        </pc:spChg>
        <pc:spChg chg="add mod">
          <ac:chgData name="Song Kai" userId="012566e0-30ff-4e17-bc5d-803a8d22ce41" providerId="ADAL" clId="{10B7124A-375E-410D-86A5-EDD3986AEB50}" dt="2025-03-23T06:35:03.881" v="562" actId="1076"/>
          <ac:spMkLst>
            <pc:docMk/>
            <pc:sldMk cId="3461708586" sldId="679"/>
            <ac:spMk id="7" creationId="{96F6439C-53F3-BB44-FE47-93924DBD338A}"/>
          </ac:spMkLst>
        </pc:spChg>
        <pc:graphicFrameChg chg="del">
          <ac:chgData name="Song Kai" userId="012566e0-30ff-4e17-bc5d-803a8d22ce41" providerId="ADAL" clId="{10B7124A-375E-410D-86A5-EDD3986AEB50}" dt="2025-03-23T06:17:58.642" v="20" actId="478"/>
          <ac:graphicFrameMkLst>
            <pc:docMk/>
            <pc:sldMk cId="3461708586" sldId="679"/>
            <ac:graphicFrameMk id="9" creationId="{6994EF1B-0BB8-FFBB-9A3F-15B304395240}"/>
          </ac:graphicFrameMkLst>
        </pc:graphicFrameChg>
        <pc:cxnChg chg="add del">
          <ac:chgData name="Song Kai" userId="012566e0-30ff-4e17-bc5d-803a8d22ce41" providerId="ADAL" clId="{10B7124A-375E-410D-86A5-EDD3986AEB50}" dt="2025-03-23T06:24:29.774" v="26" actId="478"/>
          <ac:cxnSpMkLst>
            <pc:docMk/>
            <pc:sldMk cId="3461708586" sldId="679"/>
            <ac:cxnSpMk id="3" creationId="{9731AB3D-7322-3F3C-CFDF-5C730373325F}"/>
          </ac:cxnSpMkLst>
        </pc:cxnChg>
        <pc:cxnChg chg="add del mod">
          <ac:chgData name="Song Kai" userId="012566e0-30ff-4e17-bc5d-803a8d22ce41" providerId="ADAL" clId="{10B7124A-375E-410D-86A5-EDD3986AEB50}" dt="2025-03-23T06:37:35.099" v="572" actId="478"/>
          <ac:cxnSpMkLst>
            <pc:docMk/>
            <pc:sldMk cId="3461708586" sldId="679"/>
            <ac:cxnSpMk id="11" creationId="{E747422C-9801-AA15-6CCD-77A22F797B51}"/>
          </ac:cxnSpMkLst>
        </pc:cxnChg>
      </pc:sldChg>
      <pc:sldChg chg="addSp delSp modSp add mod addAnim delAnim modAnim">
        <pc:chgData name="Song Kai" userId="012566e0-30ff-4e17-bc5d-803a8d22ce41" providerId="ADAL" clId="{10B7124A-375E-410D-86A5-EDD3986AEB50}" dt="2025-03-23T06:45:42.340" v="622"/>
        <pc:sldMkLst>
          <pc:docMk/>
          <pc:sldMk cId="688280015" sldId="680"/>
        </pc:sldMkLst>
        <pc:spChg chg="add del">
          <ac:chgData name="Song Kai" userId="012566e0-30ff-4e17-bc5d-803a8d22ce41" providerId="ADAL" clId="{10B7124A-375E-410D-86A5-EDD3986AEB50}" dt="2025-03-23T06:41:17.200" v="581" actId="478"/>
          <ac:spMkLst>
            <pc:docMk/>
            <pc:sldMk cId="688280015" sldId="680"/>
            <ac:spMk id="7" creationId="{326E7ED3-1BFD-4348-68C7-BF018D72E295}"/>
          </ac:spMkLst>
        </pc:spChg>
        <pc:spChg chg="add del mod">
          <ac:chgData name="Song Kai" userId="012566e0-30ff-4e17-bc5d-803a8d22ce41" providerId="ADAL" clId="{10B7124A-375E-410D-86A5-EDD3986AEB50}" dt="2025-03-23T06:43:10.524" v="605" actId="767"/>
          <ac:spMkLst>
            <pc:docMk/>
            <pc:sldMk cId="688280015" sldId="680"/>
            <ac:spMk id="8" creationId="{CA36BAD3-1309-5D26-4342-68D5E2587117}"/>
          </ac:spMkLst>
        </pc:spChg>
        <pc:spChg chg="add">
          <ac:chgData name="Song Kai" userId="012566e0-30ff-4e17-bc5d-803a8d22ce41" providerId="ADAL" clId="{10B7124A-375E-410D-86A5-EDD3986AEB50}" dt="2025-03-23T06:42:40.165" v="595"/>
          <ac:spMkLst>
            <pc:docMk/>
            <pc:sldMk cId="688280015" sldId="680"/>
            <ac:spMk id="9" creationId="{75499D7F-DC89-4B84-8204-874CEE7D56D9}"/>
          </ac:spMkLst>
        </pc:spChg>
        <pc:spChg chg="add del mod">
          <ac:chgData name="Song Kai" userId="012566e0-30ff-4e17-bc5d-803a8d22ce41" providerId="ADAL" clId="{10B7124A-375E-410D-86A5-EDD3986AEB50}" dt="2025-03-23T06:41:55.893" v="590" actId="1076"/>
          <ac:spMkLst>
            <pc:docMk/>
            <pc:sldMk cId="688280015" sldId="680"/>
            <ac:spMk id="10" creationId="{819B9006-5ADD-0BFC-0E07-834F1DED9806}"/>
          </ac:spMkLst>
        </pc:spChg>
        <pc:spChg chg="add del mod">
          <ac:chgData name="Song Kai" userId="012566e0-30ff-4e17-bc5d-803a8d22ce41" providerId="ADAL" clId="{10B7124A-375E-410D-86A5-EDD3986AEB50}" dt="2025-03-23T06:42:58.410" v="601"/>
          <ac:spMkLst>
            <pc:docMk/>
            <pc:sldMk cId="688280015" sldId="680"/>
            <ac:spMk id="12" creationId="{0BF61ABF-6EF6-0A40-4A57-9A9CE7B2A576}"/>
          </ac:spMkLst>
        </pc:spChg>
        <pc:spChg chg="add">
          <ac:chgData name="Song Kai" userId="012566e0-30ff-4e17-bc5d-803a8d22ce41" providerId="ADAL" clId="{10B7124A-375E-410D-86A5-EDD3986AEB50}" dt="2025-03-23T06:43:05.662" v="603"/>
          <ac:spMkLst>
            <pc:docMk/>
            <pc:sldMk cId="688280015" sldId="680"/>
            <ac:spMk id="13" creationId="{326D37D7-77CA-2FCA-906C-06D0ECBB81F7}"/>
          </ac:spMkLst>
        </pc:spChg>
        <pc:spChg chg="add del mod">
          <ac:chgData name="Song Kai" userId="012566e0-30ff-4e17-bc5d-803a8d22ce41" providerId="ADAL" clId="{10B7124A-375E-410D-86A5-EDD3986AEB50}" dt="2025-03-23T06:43:27.583" v="608" actId="478"/>
          <ac:spMkLst>
            <pc:docMk/>
            <pc:sldMk cId="688280015" sldId="680"/>
            <ac:spMk id="14" creationId="{AB8143BE-6929-B725-709D-498C521D9464}"/>
          </ac:spMkLst>
        </pc:spChg>
        <pc:spChg chg="add del mod">
          <ac:chgData name="Song Kai" userId="012566e0-30ff-4e17-bc5d-803a8d22ce41" providerId="ADAL" clId="{10B7124A-375E-410D-86A5-EDD3986AEB50}" dt="2025-03-23T06:43:47.317" v="612" actId="478"/>
          <ac:spMkLst>
            <pc:docMk/>
            <pc:sldMk cId="688280015" sldId="680"/>
            <ac:spMk id="15" creationId="{3ECD0D80-7699-5237-6805-8A96FB387850}"/>
          </ac:spMkLst>
        </pc:spChg>
        <pc:spChg chg="add">
          <ac:chgData name="Song Kai" userId="012566e0-30ff-4e17-bc5d-803a8d22ce41" providerId="ADAL" clId="{10B7124A-375E-410D-86A5-EDD3986AEB50}" dt="2025-03-23T06:43:31.773" v="610"/>
          <ac:spMkLst>
            <pc:docMk/>
            <pc:sldMk cId="688280015" sldId="680"/>
            <ac:spMk id="16" creationId="{D3DE89D7-D687-9DFE-4599-67189008C879}"/>
          </ac:spMkLst>
        </pc:spChg>
        <pc:spChg chg="add">
          <ac:chgData name="Song Kai" userId="012566e0-30ff-4e17-bc5d-803a8d22ce41" providerId="ADAL" clId="{10B7124A-375E-410D-86A5-EDD3986AEB50}" dt="2025-03-23T06:43:43.871" v="611"/>
          <ac:spMkLst>
            <pc:docMk/>
            <pc:sldMk cId="688280015" sldId="680"/>
            <ac:spMk id="17" creationId="{F2B9AFB9-2AD2-050B-1F22-D7A6256121E8}"/>
          </ac:spMkLst>
        </pc:spChg>
        <pc:spChg chg="add mod">
          <ac:chgData name="Song Kai" userId="012566e0-30ff-4e17-bc5d-803a8d22ce41" providerId="ADAL" clId="{10B7124A-375E-410D-86A5-EDD3986AEB50}" dt="2025-03-23T06:45:33.803" v="620" actId="207"/>
          <ac:spMkLst>
            <pc:docMk/>
            <pc:sldMk cId="688280015" sldId="680"/>
            <ac:spMk id="19" creationId="{D56BB0A1-F903-4683-930A-663D2C48BB5D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60" creationId="{CF7ED7D2-06EB-6998-13FF-4800EA6A2C7D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61" creationId="{F61BD7AE-A096-33DD-E5CA-8E3BE08CB3ED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72" creationId="{D694E3A4-3A27-DB85-28F9-DBB00C446AC9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84" creationId="{E7830605-FFDC-4509-3B2B-9E4B837B6EC8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85" creationId="{FC1321EF-DC69-814D-464A-C78F458BB163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88" creationId="{AF33A6D7-B68A-ED95-4887-25A965F387CE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90" creationId="{4664ADB9-99BE-114E-F1DD-6AE89002B6C5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92" creationId="{0F501B4F-8F76-76DB-F437-D5EB7ED080E7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93" creationId="{590DC1F4-522A-E49E-E4FA-20E15EAD95B1}"/>
          </ac:spMkLst>
        </pc:spChg>
        <pc:spChg chg="mod">
          <ac:chgData name="Song Kai" userId="012566e0-30ff-4e17-bc5d-803a8d22ce41" providerId="ADAL" clId="{10B7124A-375E-410D-86A5-EDD3986AEB50}" dt="2025-03-23T06:41:46.726" v="587" actId="1076"/>
          <ac:spMkLst>
            <pc:docMk/>
            <pc:sldMk cId="688280015" sldId="680"/>
            <ac:spMk id="95" creationId="{945EA75D-290B-3F08-F0A6-A6C0BCCE66DF}"/>
          </ac:spMkLst>
        </pc:spChg>
        <pc:spChg chg="add del mod">
          <ac:chgData name="Song Kai" userId="012566e0-30ff-4e17-bc5d-803a8d22ce41" providerId="ADAL" clId="{10B7124A-375E-410D-86A5-EDD3986AEB50}" dt="2025-03-23T06:41:55.893" v="590" actId="1076"/>
          <ac:spMkLst>
            <pc:docMk/>
            <pc:sldMk cId="688280015" sldId="680"/>
            <ac:spMk id="99" creationId="{2DAFD80A-EE9E-706D-6FBA-119A68B641B6}"/>
          </ac:spMkLst>
        </pc:spChg>
        <pc:spChg chg="add del mod">
          <ac:chgData name="Song Kai" userId="012566e0-30ff-4e17-bc5d-803a8d22ce41" providerId="ADAL" clId="{10B7124A-375E-410D-86A5-EDD3986AEB50}" dt="2025-03-23T06:41:55.893" v="590" actId="1076"/>
          <ac:spMkLst>
            <pc:docMk/>
            <pc:sldMk cId="688280015" sldId="680"/>
            <ac:spMk id="100" creationId="{A16C26DC-0317-4854-AC68-9AD768E8C291}"/>
          </ac:spMkLst>
        </pc:spChg>
        <pc:spChg chg="add del mod">
          <ac:chgData name="Song Kai" userId="012566e0-30ff-4e17-bc5d-803a8d22ce41" providerId="ADAL" clId="{10B7124A-375E-410D-86A5-EDD3986AEB50}" dt="2025-03-23T06:41:55.893" v="590" actId="1076"/>
          <ac:spMkLst>
            <pc:docMk/>
            <pc:sldMk cId="688280015" sldId="680"/>
            <ac:spMk id="101" creationId="{F44FA397-7AD7-3DFE-F9BC-83CCFD20D6C5}"/>
          </ac:spMkLst>
        </pc:spChg>
        <pc:graphicFrameChg chg="add del mod">
          <ac:chgData name="Song Kai" userId="012566e0-30ff-4e17-bc5d-803a8d22ce41" providerId="ADAL" clId="{10B7124A-375E-410D-86A5-EDD3986AEB50}" dt="2025-03-23T06:41:55.893" v="590" actId="1076"/>
          <ac:graphicFrameMkLst>
            <pc:docMk/>
            <pc:sldMk cId="688280015" sldId="680"/>
            <ac:graphicFrameMk id="5" creationId="{158FED89-456E-5361-67AA-9013163FD9E2}"/>
          </ac:graphicFrameMkLst>
        </pc:graphicFrameChg>
        <pc:picChg chg="add mod">
          <ac:chgData name="Song Kai" userId="012566e0-30ff-4e17-bc5d-803a8d22ce41" providerId="ADAL" clId="{10B7124A-375E-410D-86A5-EDD3986AEB50}" dt="2025-03-23T06:45:37.514" v="621" actId="1076"/>
          <ac:picMkLst>
            <pc:docMk/>
            <pc:sldMk cId="688280015" sldId="680"/>
            <ac:picMk id="3" creationId="{36737E2B-5DEE-64B6-BB0E-4890D33913E7}"/>
          </ac:picMkLst>
        </pc:picChg>
      </pc:sldChg>
      <pc:sldChg chg="addSp modSp add del mod modAnim">
        <pc:chgData name="Song Kai" userId="012566e0-30ff-4e17-bc5d-803a8d22ce41" providerId="ADAL" clId="{10B7124A-375E-410D-86A5-EDD3986AEB50}" dt="2025-03-23T07:03:51.794" v="660" actId="47"/>
        <pc:sldMkLst>
          <pc:docMk/>
          <pc:sldMk cId="4285299596" sldId="681"/>
        </pc:sldMkLst>
        <pc:cxnChg chg="add mod">
          <ac:chgData name="Song Kai" userId="012566e0-30ff-4e17-bc5d-803a8d22ce41" providerId="ADAL" clId="{10B7124A-375E-410D-86A5-EDD3986AEB50}" dt="2025-03-23T07:00:37.264" v="632" actId="1582"/>
          <ac:cxnSpMkLst>
            <pc:docMk/>
            <pc:sldMk cId="4285299596" sldId="681"/>
            <ac:cxnSpMk id="5" creationId="{3E317EDE-C275-9115-9802-51700A596745}"/>
          </ac:cxnSpMkLst>
        </pc:cxnChg>
        <pc:cxnChg chg="add mod">
          <ac:chgData name="Song Kai" userId="012566e0-30ff-4e17-bc5d-803a8d22ce41" providerId="ADAL" clId="{10B7124A-375E-410D-86A5-EDD3986AEB50}" dt="2025-03-23T07:00:59.317" v="635" actId="14100"/>
          <ac:cxnSpMkLst>
            <pc:docMk/>
            <pc:sldMk cId="4285299596" sldId="681"/>
            <ac:cxnSpMk id="8" creationId="{FB400C03-F708-15C3-3BB6-D3A4B2181B3A}"/>
          </ac:cxnSpMkLst>
        </pc:cxnChg>
        <pc:cxnChg chg="add mod">
          <ac:chgData name="Song Kai" userId="012566e0-30ff-4e17-bc5d-803a8d22ce41" providerId="ADAL" clId="{10B7124A-375E-410D-86A5-EDD3986AEB50}" dt="2025-03-23T07:01:06.557" v="636" actId="571"/>
          <ac:cxnSpMkLst>
            <pc:docMk/>
            <pc:sldMk cId="4285299596" sldId="681"/>
            <ac:cxnSpMk id="11" creationId="{03A645CA-F3BB-0148-1AB5-C080E7663FB0}"/>
          </ac:cxnSpMkLst>
        </pc:cxnChg>
        <pc:cxnChg chg="add mod">
          <ac:chgData name="Song Kai" userId="012566e0-30ff-4e17-bc5d-803a8d22ce41" providerId="ADAL" clId="{10B7124A-375E-410D-86A5-EDD3986AEB50}" dt="2025-03-23T07:03:20.029" v="653" actId="1076"/>
          <ac:cxnSpMkLst>
            <pc:docMk/>
            <pc:sldMk cId="4285299596" sldId="681"/>
            <ac:cxnSpMk id="12" creationId="{70490230-A986-2383-E1CD-5DB5968A16F5}"/>
          </ac:cxnSpMkLst>
        </pc:cxnChg>
        <pc:cxnChg chg="add mod">
          <ac:chgData name="Song Kai" userId="012566e0-30ff-4e17-bc5d-803a8d22ce41" providerId="ADAL" clId="{10B7124A-375E-410D-86A5-EDD3986AEB50}" dt="2025-03-23T07:01:15.642" v="638" actId="571"/>
          <ac:cxnSpMkLst>
            <pc:docMk/>
            <pc:sldMk cId="4285299596" sldId="681"/>
            <ac:cxnSpMk id="13" creationId="{86CB8656-CF4A-E855-A84C-D85EC4D28FD1}"/>
          </ac:cxnSpMkLst>
        </pc:cxnChg>
        <pc:cxnChg chg="add mod">
          <ac:chgData name="Song Kai" userId="012566e0-30ff-4e17-bc5d-803a8d22ce41" providerId="ADAL" clId="{10B7124A-375E-410D-86A5-EDD3986AEB50}" dt="2025-03-23T07:01:29.700" v="640" actId="571"/>
          <ac:cxnSpMkLst>
            <pc:docMk/>
            <pc:sldMk cId="4285299596" sldId="681"/>
            <ac:cxnSpMk id="14" creationId="{412BD001-EB0C-7B9F-FDBA-24394A92AD2E}"/>
          </ac:cxnSpMkLst>
        </pc:cxnChg>
        <pc:cxnChg chg="add mod">
          <ac:chgData name="Song Kai" userId="012566e0-30ff-4e17-bc5d-803a8d22ce41" providerId="ADAL" clId="{10B7124A-375E-410D-86A5-EDD3986AEB50}" dt="2025-03-23T07:01:51.435" v="650" actId="1037"/>
          <ac:cxnSpMkLst>
            <pc:docMk/>
            <pc:sldMk cId="4285299596" sldId="681"/>
            <ac:cxnSpMk id="15" creationId="{0E51B4C3-0D30-BBE6-C8B6-8A65B71B847A}"/>
          </ac:cxnSpMkLst>
        </pc:cxnChg>
        <pc:cxnChg chg="add mod">
          <ac:chgData name="Song Kai" userId="012566e0-30ff-4e17-bc5d-803a8d22ce41" providerId="ADAL" clId="{10B7124A-375E-410D-86A5-EDD3986AEB50}" dt="2025-03-23T07:03:35.474" v="658" actId="1036"/>
          <ac:cxnSpMkLst>
            <pc:docMk/>
            <pc:sldMk cId="4285299596" sldId="681"/>
            <ac:cxnSpMk id="16" creationId="{A1793864-AE84-67C4-452D-D43037E9BE66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E3F4A-00E5-48F0-A8B2-866BFD24851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D8AD-3E4F-4608-9788-02E8567A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2224" y="1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AB29F-E1B0-4A24-B436-3C1BAE8A333D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267" y="3300412"/>
            <a:ext cx="789813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CCF54-D028-4F24-9C74-03472E90596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8896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24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26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187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 = 1000</a:t>
            </a:r>
          </a:p>
          <a:p>
            <a:r>
              <a:rPr lang="en-US" altLang="zh-CN" dirty="0"/>
              <a:t>11 = 1011</a:t>
            </a:r>
          </a:p>
          <a:p>
            <a:r>
              <a:rPr lang="en-US" altLang="zh-CN" dirty="0"/>
              <a:t>WX need to be 10</a:t>
            </a:r>
          </a:p>
          <a:p>
            <a:r>
              <a:rPr lang="en-US" altLang="zh-CN" dirty="0"/>
              <a:t>YZ can be either 00 or 11</a:t>
            </a:r>
          </a:p>
          <a:p>
            <a:r>
              <a:rPr lang="en-US" altLang="zh-CN" dirty="0"/>
              <a:t>It is only when WX is 10 then the second decode is enabled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CF54-D028-4F24-9C74-03472E90596E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09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86BF3-3414-24D9-1F56-8EB5C2AF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1A97C5-285F-5AA3-222A-827FEB563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39CF94-EC21-8A9B-EF7C-D57C2EFBE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 = 1000</a:t>
            </a:r>
          </a:p>
          <a:p>
            <a:r>
              <a:rPr lang="en-US" altLang="zh-CN" dirty="0"/>
              <a:t>11 = 1011</a:t>
            </a:r>
          </a:p>
          <a:p>
            <a:r>
              <a:rPr lang="en-US" altLang="zh-CN" dirty="0"/>
              <a:t>WX need to be 10</a:t>
            </a:r>
          </a:p>
          <a:p>
            <a:r>
              <a:rPr lang="en-US" altLang="zh-CN" dirty="0"/>
              <a:t>YZ can be either 00 or 11</a:t>
            </a:r>
          </a:p>
          <a:p>
            <a:r>
              <a:rPr lang="en-US" altLang="zh-CN" dirty="0"/>
              <a:t>It is only when WX is 10 then the second decode is enabled</a:t>
            </a:r>
          </a:p>
          <a:p>
            <a:endParaRPr lang="en-US" altLang="zh-CN" dirty="0"/>
          </a:p>
          <a:p>
            <a:r>
              <a:rPr lang="en-US" altLang="zh-CN" dirty="0"/>
              <a:t>Take note </a:t>
            </a:r>
            <a:r>
              <a:rPr lang="en-US" altLang="zh-CN"/>
              <a:t>of the cue for XNOR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14AE0-6CA5-0722-8B2F-E85CA94DE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CF54-D028-4F24-9C74-03472E90596E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350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41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XOR is not part of SOP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CF54-D028-4F24-9C74-03472E90596E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8783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F6, F4, F2, F0 they do not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CF54-D028-4F24-9C74-03472E90596E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190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Errata all expressions can be written as both SOP and POS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CCF54-D028-4F24-9C74-03472E90596E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754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28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At each input ABC, we decide what is the output.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1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85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9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1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71521-8AD7-464E-8AE4-0EA96292F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DD761-FB43-4ED2-9872-59BD89DE1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61126-D572-4182-BF7C-8AC281B3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A928-004D-446F-8D56-0D2895A39388}" type="datetime1">
              <a:rPr lang="en-SG" smtClean="0"/>
              <a:t>24/3/2025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09BF4-A4BC-41D3-9F6B-5658AFDC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161EF-3F8B-4BFA-8560-7FFE233F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7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3327D-CCAA-4E59-88F0-4A5738D9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946F5-F572-4CF2-97DF-41155DB4E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DB7E9-37DC-452B-ACB1-4D0C8585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9E92-1DB3-4A59-9296-7430818E3240}" type="datetime1">
              <a:rPr lang="en-SG" smtClean="0"/>
              <a:t>24/3/2025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0E9B8-462F-4D0B-9360-F307B856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EF5795-4DE5-45C0-B434-E4A564A2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18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D59E91-2419-4A3A-9C54-D5773563B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9A4933-BFAB-4D4E-BD52-A8071B676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33EC5-5F81-4B36-BCB4-A6D65D92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368C9-F1F4-4731-B92C-F7623D310DB1}" type="datetime1">
              <a:rPr lang="en-SG" smtClean="0"/>
              <a:t>24/3/2025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E14F6-0160-4F4D-B088-4D8CA6F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A9BA9-CDE4-4E6D-AB91-5F52297F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311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BAEEB-D33D-4B8D-815A-37682AA3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BB4DB-499F-4811-A585-DC5169DB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A830A-E0F5-4594-9A68-B4635D51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0336-6AED-4FE1-9C8C-DBDEAAA1451A}" type="datetime1">
              <a:rPr lang="en-SG" smtClean="0"/>
              <a:t>24/3/2025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FDBEB-B5E1-47E4-8800-50353CCA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E87A9B-5CF5-49BD-8DB7-A8AA0805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061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19107-DE02-408B-8810-645E22C3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E170D-2EDA-4743-8764-4E30E9A5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0471D-8E79-4A26-BA9E-4618FFAE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0B73F-8DAC-4087-9480-57A70376FBCD}" type="datetime1">
              <a:rPr lang="en-SG" smtClean="0"/>
              <a:t>24/3/2025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4370D-A90A-4E72-94A5-E2F35BF2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64825-3047-4183-B75C-9ADAFE9A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362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1C99-165C-43F8-929B-81B51DEE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74DDD-7B71-4DAA-BC38-247D95923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DA946-0215-4145-8D68-5A7BA90A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725482-1AA8-47F0-B0C9-D7DD6770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BE45-4038-47A8-A653-0A499798A69D}" type="datetime1">
              <a:rPr lang="en-SG" smtClean="0"/>
              <a:t>24/3/2025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D2FC52-BC34-4BF6-B37B-7DDA5A71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CC3803-9D73-4572-ABFF-750AC909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36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EAB690-06E8-480A-BC67-25E7583E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13976-C485-451B-B603-F9EE95E14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A83C8E-0424-4E53-8650-79351B162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D64ED4-8641-4138-A2C6-D30382F0F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912E5-E7CA-4764-A5BA-699ED12F0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6E4860-6504-460B-AE24-C12E7397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8C5AB-A45C-46DA-9389-12F322F97770}" type="datetime1">
              <a:rPr lang="en-SG" smtClean="0"/>
              <a:t>24/3/2025</a:t>
            </a:fld>
            <a:endParaRPr lang="en-SG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713258-0EA5-4E53-970E-824CF652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B0211-F7A4-4BF1-813F-AFAE7C7F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95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BB1AC-AA54-4C14-AE76-CF9C1597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79B233-2BF1-44B2-BA2C-C00417E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03265-B47E-4BC5-92C9-F5A5C02A8530}" type="datetime1">
              <a:rPr lang="en-SG" smtClean="0"/>
              <a:t>24/3/2025</a:t>
            </a:fld>
            <a:endParaRPr lang="en-SG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7C8D0-A228-494E-A98F-DDCF93AE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C5A3E2-EF9E-4BAA-A7C7-EA71F453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871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85914D-457A-478C-8125-376681DA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BA787-4B83-4C55-B249-83D3D273C50C}" type="datetime1">
              <a:rPr lang="en-SG" smtClean="0"/>
              <a:t>24/3/2025</a:t>
            </a:fld>
            <a:endParaRPr lang="en-SG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E5770B-129E-4305-BDA0-43C8BE71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C11445-1E97-4567-84DD-BF71D532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320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E80EC-03FB-4E19-8653-555CC80C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796C0-D837-4CD1-BC47-D9E113AA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300BC2-9859-4F03-88C3-3B2DBA569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E050E-2BFD-4957-9191-D5DC483E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CAE3-2D8C-4ADE-864C-07DC3AA4EA62}" type="datetime1">
              <a:rPr lang="en-SG" smtClean="0"/>
              <a:t>24/3/2025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E1B38A-FBB1-4946-B298-F64B2E65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1D4F86-EA45-4A0B-AE9D-94B89663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5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3C0D-C5EC-4EB8-93E5-015F8ED0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CF17E9-623A-4EB2-A84E-83AE11C24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608E9-A29E-4F19-97A9-80E9FF11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9647C9-E1DB-47BD-80E4-1FF9C08F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8952-68FD-43AF-B94D-1EC1441A412E}" type="datetime1">
              <a:rPr lang="en-SG" smtClean="0"/>
              <a:t>24/3/2025</a:t>
            </a:fld>
            <a:endParaRPr lang="en-SG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0F075-34D6-449D-A163-333E8EDB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98F77-7FDE-4ED7-B52C-2D596131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136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EC7070-4529-49CF-96D6-62A20277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SG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DE2C1-4A9A-4A17-8D4C-C1805F541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40A49-F9FA-40AD-ACA8-5E66134E3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4A3A5-5171-495C-A21E-9AF276A10998}" type="datetime1">
              <a:rPr lang="en-SG" smtClean="0"/>
              <a:t>24/3/2025</a:t>
            </a:fld>
            <a:endParaRPr lang="en-SG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D44EA-0DFF-4C41-B460-16EAA321A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7D7D3-992E-4BAC-9278-DFD70D10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FE7E-54E5-44C0-A21A-EF86A48BBE8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888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0ED03-DF4E-4379-A0FF-AD0F079F8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SG" sz="1900" dirty="0">
              <a:solidFill>
                <a:srgbClr val="080808"/>
              </a:solidFill>
            </a:endParaRPr>
          </a:p>
          <a:p>
            <a:r>
              <a:rPr lang="en-SG" sz="1900" dirty="0">
                <a:solidFill>
                  <a:srgbClr val="080808"/>
                </a:solidFill>
              </a:rPr>
              <a:t>Song Kai</a:t>
            </a:r>
          </a:p>
          <a:p>
            <a:r>
              <a:rPr lang="en-SG" sz="1900" dirty="0">
                <a:solidFill>
                  <a:srgbClr val="080808"/>
                </a:solidFill>
              </a:rPr>
              <a:t>song.kai@nus.edu.sg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28516D-AA1E-44D2-A11F-8858110D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 dirty="0">
                <a:solidFill>
                  <a:srgbClr val="080808"/>
                </a:solidFill>
              </a:rPr>
              <a:t>CS2100 Tutorial 8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575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932B-2789-4898-8138-F932DED3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Multiplexer Realization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F08AD-E34A-4C47-AA23-F6BC1CD1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i="1" dirty="0"/>
              <a:t>F</a:t>
            </a:r>
            <a:r>
              <a:rPr lang="en-SG" dirty="0"/>
              <a:t>(</a:t>
            </a:r>
            <a:r>
              <a:rPr lang="en-SG" i="1" dirty="0"/>
              <a:t>X</a:t>
            </a:r>
            <a:r>
              <a:rPr lang="en-SG" dirty="0"/>
              <a:t>,</a:t>
            </a:r>
            <a:r>
              <a:rPr lang="en-SG" i="1" dirty="0"/>
              <a:t>Y</a:t>
            </a:r>
            <a:r>
              <a:rPr lang="en-SG" dirty="0"/>
              <a:t>,</a:t>
            </a:r>
            <a:r>
              <a:rPr lang="en-SG" i="1" dirty="0"/>
              <a:t>Z</a:t>
            </a:r>
            <a:r>
              <a:rPr lang="en-SG" dirty="0"/>
              <a:t>) = 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dirty="0"/>
              <a:t> </a:t>
            </a:r>
            <a:r>
              <a:rPr lang="en-SG" i="1" dirty="0"/>
              <a:t>M</a:t>
            </a:r>
            <a:r>
              <a:rPr lang="en-SG" dirty="0"/>
              <a:t>(1,5,6) ∙ </a:t>
            </a:r>
            <a:r>
              <a:rPr lang="en-SG" i="1" dirty="0"/>
              <a:t>D</a:t>
            </a:r>
            <a:r>
              <a:rPr lang="en-SG" dirty="0"/>
              <a:t>(4)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F12D66AB-04CB-41C3-88E0-37FB3F39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393289"/>
              </p:ext>
            </p:extLst>
          </p:nvPr>
        </p:nvGraphicFramePr>
        <p:xfrm>
          <a:off x="7868496" y="2309390"/>
          <a:ext cx="355606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0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1280868">
                  <a:extLst>
                    <a:ext uri="{9D8B030D-6E8A-4147-A177-3AD203B41FA5}">
                      <a16:colId xmlns:a16="http://schemas.microsoft.com/office/drawing/2014/main" val="2781292729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Z'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 / Z'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7" name="Group 18">
            <a:extLst>
              <a:ext uri="{FF2B5EF4-FFF2-40B4-BE49-F238E27FC236}">
                <a16:creationId xmlns:a16="http://schemas.microsoft.com/office/drawing/2014/main" id="{B9191797-9AF0-4950-8570-522EAE97B52D}"/>
              </a:ext>
            </a:extLst>
          </p:cNvPr>
          <p:cNvGrpSpPr/>
          <p:nvPr/>
        </p:nvGrpSpPr>
        <p:grpSpPr>
          <a:xfrm>
            <a:off x="2158071" y="3097339"/>
            <a:ext cx="2648413" cy="2222369"/>
            <a:chOff x="5838361" y="3879419"/>
            <a:chExt cx="2648413" cy="2222369"/>
          </a:xfrm>
        </p:grpSpPr>
        <p:grpSp>
          <p:nvGrpSpPr>
            <p:cNvPr id="8" name="Group 16">
              <a:extLst>
                <a:ext uri="{FF2B5EF4-FFF2-40B4-BE49-F238E27FC236}">
                  <a16:creationId xmlns:a16="http://schemas.microsoft.com/office/drawing/2014/main" id="{647A6D45-8EF8-4EF2-AFEF-5C94AE429A28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10" name="TextBox 108">
                <a:extLst>
                  <a:ext uri="{FF2B5EF4-FFF2-40B4-BE49-F238E27FC236}">
                    <a16:creationId xmlns:a16="http://schemas.microsoft.com/office/drawing/2014/main" id="{BCD283B6-B098-474F-BD9F-92673F8C5C7C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11" name="Group 15">
                <a:extLst>
                  <a:ext uri="{FF2B5EF4-FFF2-40B4-BE49-F238E27FC236}">
                    <a16:creationId xmlns:a16="http://schemas.microsoft.com/office/drawing/2014/main" id="{33FD6C3D-8817-434A-9AB9-EF911D6F0DD9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12" name="Flowchart: Extract 106">
                  <a:extLst>
                    <a:ext uri="{FF2B5EF4-FFF2-40B4-BE49-F238E27FC236}">
                      <a16:creationId xmlns:a16="http://schemas.microsoft.com/office/drawing/2014/main" id="{BEB04F65-477D-48C6-BD88-F7C2DB01CA92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07">
                  <a:extLst>
                    <a:ext uri="{FF2B5EF4-FFF2-40B4-BE49-F238E27FC236}">
                      <a16:creationId xmlns:a16="http://schemas.microsoft.com/office/drawing/2014/main" id="{8C744C5F-3F57-44BC-8E3C-AF930371688B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14" name="TextBox 109">
                  <a:extLst>
                    <a:ext uri="{FF2B5EF4-FFF2-40B4-BE49-F238E27FC236}">
                      <a16:creationId xmlns:a16="http://schemas.microsoft.com/office/drawing/2014/main" id="{F955EB5D-03D8-421C-8D5F-EC47430FB31F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15" name="TextBox 110">
                  <a:extLst>
                    <a:ext uri="{FF2B5EF4-FFF2-40B4-BE49-F238E27FC236}">
                      <a16:creationId xmlns:a16="http://schemas.microsoft.com/office/drawing/2014/main" id="{F0230E6F-E43A-4B46-AA51-3F1538A15BD0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16" name="Group 93">
                  <a:extLst>
                    <a:ext uri="{FF2B5EF4-FFF2-40B4-BE49-F238E27FC236}">
                      <a16:creationId xmlns:a16="http://schemas.microsoft.com/office/drawing/2014/main" id="{2A79453B-97FB-49D1-AF1A-51D8360741EA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21" name="Straight Connector 100">
                    <a:extLst>
                      <a:ext uri="{FF2B5EF4-FFF2-40B4-BE49-F238E27FC236}">
                        <a16:creationId xmlns:a16="http://schemas.microsoft.com/office/drawing/2014/main" id="{786E062F-7AF2-4952-88EC-300B8FCF8271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101">
                    <a:extLst>
                      <a:ext uri="{FF2B5EF4-FFF2-40B4-BE49-F238E27FC236}">
                        <a16:creationId xmlns:a16="http://schemas.microsoft.com/office/drawing/2014/main" id="{65752AC1-C7BF-4B91-AB79-2F35DCFA62DD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102">
                    <a:extLst>
                      <a:ext uri="{FF2B5EF4-FFF2-40B4-BE49-F238E27FC236}">
                        <a16:creationId xmlns:a16="http://schemas.microsoft.com/office/drawing/2014/main" id="{2D964E00-6F0E-4B6A-96D6-A65809193951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103">
                    <a:extLst>
                      <a:ext uri="{FF2B5EF4-FFF2-40B4-BE49-F238E27FC236}">
                        <a16:creationId xmlns:a16="http://schemas.microsoft.com/office/drawing/2014/main" id="{E885C62A-BD54-4F43-8E36-9B3AFB38206E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94">
                  <a:extLst>
                    <a:ext uri="{FF2B5EF4-FFF2-40B4-BE49-F238E27FC236}">
                      <a16:creationId xmlns:a16="http://schemas.microsoft.com/office/drawing/2014/main" id="{0A384441-3A78-4A19-8122-2682551A05C2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19" name="Straight Connector 96">
                    <a:extLst>
                      <a:ext uri="{FF2B5EF4-FFF2-40B4-BE49-F238E27FC236}">
                        <a16:creationId xmlns:a16="http://schemas.microsoft.com/office/drawing/2014/main" id="{117AA4D8-4CF4-4835-ABE5-A2AA73E58F9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97">
                    <a:extLst>
                      <a:ext uri="{FF2B5EF4-FFF2-40B4-BE49-F238E27FC236}">
                        <a16:creationId xmlns:a16="http://schemas.microsoft.com/office/drawing/2014/main" id="{DF4702F8-2E44-4D83-B456-DEDBF3B1050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13">
                  <a:extLst>
                    <a:ext uri="{FF2B5EF4-FFF2-40B4-BE49-F238E27FC236}">
                      <a16:creationId xmlns:a16="http://schemas.microsoft.com/office/drawing/2014/main" id="{53F40CCF-2B3D-4C17-9DCE-AF873F14776D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115">
              <a:extLst>
                <a:ext uri="{FF2B5EF4-FFF2-40B4-BE49-F238E27FC236}">
                  <a16:creationId xmlns:a16="http://schemas.microsoft.com/office/drawing/2014/main" id="{24E9B33E-1D86-4B11-9157-FE240A934358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25" name="Group 49">
            <a:extLst>
              <a:ext uri="{FF2B5EF4-FFF2-40B4-BE49-F238E27FC236}">
                <a16:creationId xmlns:a16="http://schemas.microsoft.com/office/drawing/2014/main" id="{4E3460CF-5C93-40B7-9EDA-3CAF35DED831}"/>
              </a:ext>
            </a:extLst>
          </p:cNvPr>
          <p:cNvGrpSpPr/>
          <p:nvPr/>
        </p:nvGrpSpPr>
        <p:grpSpPr>
          <a:xfrm>
            <a:off x="2778722" y="5116835"/>
            <a:ext cx="783373" cy="638781"/>
            <a:chOff x="4724333" y="4096737"/>
            <a:chExt cx="783373" cy="638781"/>
          </a:xfrm>
        </p:grpSpPr>
        <p:sp>
          <p:nvSpPr>
            <p:cNvPr id="26" name="TextBox 50">
              <a:extLst>
                <a:ext uri="{FF2B5EF4-FFF2-40B4-BE49-F238E27FC236}">
                  <a16:creationId xmlns:a16="http://schemas.microsoft.com/office/drawing/2014/main" id="{67485B4C-682B-4139-B23D-A59D69BE335D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7" name="TextBox 51">
              <a:extLst>
                <a:ext uri="{FF2B5EF4-FFF2-40B4-BE49-F238E27FC236}">
                  <a16:creationId xmlns:a16="http://schemas.microsoft.com/office/drawing/2014/main" id="{D9045912-70FA-4DEA-B8E8-A41D58A388EE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</p:grpSp>
      <p:sp>
        <p:nvSpPr>
          <p:cNvPr id="28" name="TextBox 60">
            <a:extLst>
              <a:ext uri="{FF2B5EF4-FFF2-40B4-BE49-F238E27FC236}">
                <a16:creationId xmlns:a16="http://schemas.microsoft.com/office/drawing/2014/main" id="{8F2E83BE-CC84-48B5-9EE5-02F2B0662E54}"/>
              </a:ext>
            </a:extLst>
          </p:cNvPr>
          <p:cNvSpPr txBox="1"/>
          <p:nvPr/>
        </p:nvSpPr>
        <p:spPr>
          <a:xfrm>
            <a:off x="1537320" y="3556448"/>
            <a:ext cx="92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i="1" dirty="0">
                <a:solidFill>
                  <a:srgbClr val="0033CC"/>
                </a:solidFill>
              </a:rPr>
              <a:t>Z'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0</a:t>
            </a:r>
          </a:p>
          <a:p>
            <a:pPr algn="ctr"/>
            <a:r>
              <a:rPr lang="en-SG" sz="2000" b="1" i="1" dirty="0">
                <a:solidFill>
                  <a:srgbClr val="0033CC"/>
                </a:solidFill>
              </a:rPr>
              <a:t>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16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932B-2789-4898-8138-F932DED3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Multiplexer Realization</a:t>
            </a:r>
            <a:endParaRPr lang="en-SG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F08AD-E34A-4C47-AA23-F6BC1CD1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i="1" dirty="0"/>
              <a:t>F</a:t>
            </a:r>
            <a:r>
              <a:rPr lang="en-SG" dirty="0"/>
              <a:t>(</a:t>
            </a:r>
            <a:r>
              <a:rPr lang="en-SG" i="1" dirty="0"/>
              <a:t>X</a:t>
            </a:r>
            <a:r>
              <a:rPr lang="en-SG" dirty="0"/>
              <a:t>,</a:t>
            </a:r>
            <a:r>
              <a:rPr lang="en-SG" i="1" dirty="0"/>
              <a:t>Y</a:t>
            </a:r>
            <a:r>
              <a:rPr lang="en-SG" dirty="0"/>
              <a:t>,</a:t>
            </a:r>
            <a:r>
              <a:rPr lang="en-SG" i="1" dirty="0"/>
              <a:t>Z</a:t>
            </a:r>
            <a:r>
              <a:rPr lang="en-SG" dirty="0"/>
              <a:t>) = </a:t>
            </a:r>
            <a:r>
              <a:rPr lang="en-SG" dirty="0">
                <a:latin typeface="Symbol" panose="05050102010706020507" pitchFamily="18" charset="2"/>
              </a:rPr>
              <a:t>P</a:t>
            </a:r>
            <a:r>
              <a:rPr lang="en-SG" dirty="0"/>
              <a:t> </a:t>
            </a:r>
            <a:r>
              <a:rPr lang="en-SG" i="1" dirty="0"/>
              <a:t>M</a:t>
            </a:r>
            <a:r>
              <a:rPr lang="en-SG" dirty="0"/>
              <a:t>(1,5,6) ∙ </a:t>
            </a:r>
            <a:r>
              <a:rPr lang="en-SG" i="1" dirty="0"/>
              <a:t>D</a:t>
            </a:r>
            <a:r>
              <a:rPr lang="en-SG" dirty="0"/>
              <a:t>(4)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F12D66AB-04CB-41C3-88E0-37FB3F39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64571"/>
              </p:ext>
            </p:extLst>
          </p:nvPr>
        </p:nvGraphicFramePr>
        <p:xfrm>
          <a:off x="5638800" y="2290932"/>
          <a:ext cx="2275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0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F8F1956C-4896-4407-B15D-4F9E16AFC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27936"/>
              </p:ext>
            </p:extLst>
          </p:nvPr>
        </p:nvGraphicFramePr>
        <p:xfrm>
          <a:off x="8295911" y="2299368"/>
          <a:ext cx="3556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80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1681728683"/>
                    </a:ext>
                  </a:extLst>
                </a:gridCol>
                <a:gridCol w="56880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1281600">
                  <a:extLst>
                    <a:ext uri="{9D8B030D-6E8A-4147-A177-3AD203B41FA5}">
                      <a16:colId xmlns:a16="http://schemas.microsoft.com/office/drawing/2014/main" val="1542123167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X' /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389260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X'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4000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4167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grpSp>
        <p:nvGrpSpPr>
          <p:cNvPr id="8" name="Group 18">
            <a:extLst>
              <a:ext uri="{FF2B5EF4-FFF2-40B4-BE49-F238E27FC236}">
                <a16:creationId xmlns:a16="http://schemas.microsoft.com/office/drawing/2014/main" id="{2FDB6C47-788F-42B1-A59D-91ED806BB450}"/>
              </a:ext>
            </a:extLst>
          </p:cNvPr>
          <p:cNvGrpSpPr/>
          <p:nvPr/>
        </p:nvGrpSpPr>
        <p:grpSpPr>
          <a:xfrm>
            <a:off x="1752929" y="2987820"/>
            <a:ext cx="2648413" cy="2222369"/>
            <a:chOff x="5838361" y="3879419"/>
            <a:chExt cx="2648413" cy="2222369"/>
          </a:xfrm>
        </p:grpSpPr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4828A4EA-52AD-492A-8040-D73D52BD06E3}"/>
                </a:ext>
              </a:extLst>
            </p:cNvPr>
            <p:cNvGrpSpPr/>
            <p:nvPr/>
          </p:nvGrpSpPr>
          <p:grpSpPr>
            <a:xfrm>
              <a:off x="5838361" y="3879419"/>
              <a:ext cx="2225133" cy="2222369"/>
              <a:chOff x="6779012" y="1806498"/>
              <a:chExt cx="2225133" cy="2222369"/>
            </a:xfrm>
          </p:grpSpPr>
          <p:sp>
            <p:nvSpPr>
              <p:cNvPr id="11" name="TextBox 108">
                <a:extLst>
                  <a:ext uri="{FF2B5EF4-FFF2-40B4-BE49-F238E27FC236}">
                    <a16:creationId xmlns:a16="http://schemas.microsoft.com/office/drawing/2014/main" id="{3BF6D058-B50D-42FC-9D53-E3A38EB51830}"/>
                  </a:ext>
                </a:extLst>
              </p:cNvPr>
              <p:cNvSpPr txBox="1"/>
              <p:nvPr/>
            </p:nvSpPr>
            <p:spPr>
              <a:xfrm>
                <a:off x="7065228" y="2233864"/>
                <a:ext cx="5222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dirty="0"/>
                  <a:t>0</a:t>
                </a:r>
              </a:p>
              <a:p>
                <a:pPr algn="ctr"/>
                <a:r>
                  <a:rPr lang="en-SG" sz="2000" dirty="0"/>
                  <a:t>1</a:t>
                </a:r>
              </a:p>
              <a:p>
                <a:pPr algn="ctr"/>
                <a:r>
                  <a:rPr lang="en-SG" sz="2000" dirty="0"/>
                  <a:t>2</a:t>
                </a:r>
              </a:p>
              <a:p>
                <a:pPr algn="ctr"/>
                <a:r>
                  <a:rPr lang="en-SG" sz="2000" dirty="0"/>
                  <a:t>3</a:t>
                </a:r>
              </a:p>
            </p:txBody>
          </p:sp>
          <p:grpSp>
            <p:nvGrpSpPr>
              <p:cNvPr id="12" name="Group 15">
                <a:extLst>
                  <a:ext uri="{FF2B5EF4-FFF2-40B4-BE49-F238E27FC236}">
                    <a16:creationId xmlns:a16="http://schemas.microsoft.com/office/drawing/2014/main" id="{AC17D797-5D28-4F41-9900-914A7C780991}"/>
                  </a:ext>
                </a:extLst>
              </p:cNvPr>
              <p:cNvGrpSpPr/>
              <p:nvPr/>
            </p:nvGrpSpPr>
            <p:grpSpPr>
              <a:xfrm>
                <a:off x="6779012" y="1806498"/>
                <a:ext cx="2225133" cy="2222369"/>
                <a:chOff x="6779012" y="1806498"/>
                <a:chExt cx="2225133" cy="2222369"/>
              </a:xfrm>
            </p:grpSpPr>
            <p:sp>
              <p:nvSpPr>
                <p:cNvPr id="13" name="Flowchart: Extract 106">
                  <a:extLst>
                    <a:ext uri="{FF2B5EF4-FFF2-40B4-BE49-F238E27FC236}">
                      <a16:creationId xmlns:a16="http://schemas.microsoft.com/office/drawing/2014/main" id="{CAFB30EF-5DB1-4718-99BF-F918489F9B26}"/>
                    </a:ext>
                  </a:extLst>
                </p:cNvPr>
                <p:cNvSpPr/>
                <p:nvPr/>
              </p:nvSpPr>
              <p:spPr>
                <a:xfrm rot="5400000">
                  <a:off x="6830291" y="2178966"/>
                  <a:ext cx="2128616" cy="1383679"/>
                </a:xfrm>
                <a:prstGeom prst="flowChartExtra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07">
                  <a:extLst>
                    <a:ext uri="{FF2B5EF4-FFF2-40B4-BE49-F238E27FC236}">
                      <a16:creationId xmlns:a16="http://schemas.microsoft.com/office/drawing/2014/main" id="{DE11F1E1-A10D-41A4-A02D-1BAC73F05552}"/>
                    </a:ext>
                  </a:extLst>
                </p:cNvPr>
                <p:cNvSpPr txBox="1"/>
                <p:nvPr/>
              </p:nvSpPr>
              <p:spPr>
                <a:xfrm>
                  <a:off x="7188354" y="2316028"/>
                  <a:ext cx="10733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b="1" dirty="0"/>
                    <a:t>4:1</a:t>
                  </a:r>
                </a:p>
                <a:p>
                  <a:pPr algn="ctr"/>
                  <a:r>
                    <a:rPr lang="en-SG" sz="2000" b="1" dirty="0"/>
                    <a:t>MUX</a:t>
                  </a:r>
                  <a:endParaRPr lang="en-US" sz="2000" b="1" dirty="0"/>
                </a:p>
              </p:txBody>
            </p:sp>
            <p:sp>
              <p:nvSpPr>
                <p:cNvPr id="15" name="TextBox 109">
                  <a:extLst>
                    <a:ext uri="{FF2B5EF4-FFF2-40B4-BE49-F238E27FC236}">
                      <a16:creationId xmlns:a16="http://schemas.microsoft.com/office/drawing/2014/main" id="{961F240C-EB43-4275-AB01-7350ABF67734}"/>
                    </a:ext>
                  </a:extLst>
                </p:cNvPr>
                <p:cNvSpPr txBox="1"/>
                <p:nvPr/>
              </p:nvSpPr>
              <p:spPr>
                <a:xfrm>
                  <a:off x="7633937" y="2993746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0</a:t>
                  </a:r>
                </a:p>
              </p:txBody>
            </p:sp>
            <p:sp>
              <p:nvSpPr>
                <p:cNvPr id="16" name="TextBox 110">
                  <a:extLst>
                    <a:ext uri="{FF2B5EF4-FFF2-40B4-BE49-F238E27FC236}">
                      <a16:creationId xmlns:a16="http://schemas.microsoft.com/office/drawing/2014/main" id="{0BD681C8-3470-4477-801F-688FB0FA9FB0}"/>
                    </a:ext>
                  </a:extLst>
                </p:cNvPr>
                <p:cNvSpPr txBox="1"/>
                <p:nvPr/>
              </p:nvSpPr>
              <p:spPr>
                <a:xfrm>
                  <a:off x="7393257" y="3215969"/>
                  <a:ext cx="52224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</a:p>
              </p:txBody>
            </p:sp>
            <p:grpSp>
              <p:nvGrpSpPr>
                <p:cNvPr id="17" name="Group 93">
                  <a:extLst>
                    <a:ext uri="{FF2B5EF4-FFF2-40B4-BE49-F238E27FC236}">
                      <a16:creationId xmlns:a16="http://schemas.microsoft.com/office/drawing/2014/main" id="{66E18902-DD03-4E4F-8A9E-FE1A5FA4B15F}"/>
                    </a:ext>
                  </a:extLst>
                </p:cNvPr>
                <p:cNvGrpSpPr/>
                <p:nvPr/>
              </p:nvGrpSpPr>
              <p:grpSpPr>
                <a:xfrm>
                  <a:off x="6779012" y="2447681"/>
                  <a:ext cx="423747" cy="929269"/>
                  <a:chOff x="4592442" y="2477542"/>
                  <a:chExt cx="423747" cy="929269"/>
                </a:xfrm>
              </p:grpSpPr>
              <p:cxnSp>
                <p:nvCxnSpPr>
                  <p:cNvPr id="22" name="Straight Connector 100">
                    <a:extLst>
                      <a:ext uri="{FF2B5EF4-FFF2-40B4-BE49-F238E27FC236}">
                        <a16:creationId xmlns:a16="http://schemas.microsoft.com/office/drawing/2014/main" id="{4DB341D2-8BB4-4E04-9105-A283D5B1837E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477542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101">
                    <a:extLst>
                      <a:ext uri="{FF2B5EF4-FFF2-40B4-BE49-F238E27FC236}">
                        <a16:creationId xmlns:a16="http://schemas.microsoft.com/office/drawing/2014/main" id="{4CCBB5B2-A2F8-4985-A55F-D1C9FCD6D916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2792569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102">
                    <a:extLst>
                      <a:ext uri="{FF2B5EF4-FFF2-40B4-BE49-F238E27FC236}">
                        <a16:creationId xmlns:a16="http://schemas.microsoft.com/office/drawing/2014/main" id="{78B69D84-61CC-42F6-BE14-18D193AA917D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094576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103">
                    <a:extLst>
                      <a:ext uri="{FF2B5EF4-FFF2-40B4-BE49-F238E27FC236}">
                        <a16:creationId xmlns:a16="http://schemas.microsoft.com/office/drawing/2014/main" id="{B40C0F6F-F3ED-434B-90CA-F28323C91F6E}"/>
                      </a:ext>
                    </a:extLst>
                  </p:cNvPr>
                  <p:cNvCxnSpPr/>
                  <p:nvPr/>
                </p:nvCxnSpPr>
                <p:spPr>
                  <a:xfrm>
                    <a:off x="4592442" y="3406811"/>
                    <a:ext cx="4237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94">
                  <a:extLst>
                    <a:ext uri="{FF2B5EF4-FFF2-40B4-BE49-F238E27FC236}">
                      <a16:creationId xmlns:a16="http://schemas.microsoft.com/office/drawing/2014/main" id="{A5E116D1-0D16-4FA6-A8E8-FE75BC2DE356}"/>
                    </a:ext>
                  </a:extLst>
                </p:cNvPr>
                <p:cNvGrpSpPr/>
                <p:nvPr/>
              </p:nvGrpSpPr>
              <p:grpSpPr>
                <a:xfrm>
                  <a:off x="7680398" y="3376313"/>
                  <a:ext cx="237895" cy="652554"/>
                  <a:chOff x="5811639" y="3517592"/>
                  <a:chExt cx="237895" cy="652554"/>
                </a:xfrm>
              </p:grpSpPr>
              <p:cxnSp>
                <p:nvCxnSpPr>
                  <p:cNvPr id="20" name="Straight Connector 96">
                    <a:extLst>
                      <a:ext uri="{FF2B5EF4-FFF2-40B4-BE49-F238E27FC236}">
                        <a16:creationId xmlns:a16="http://schemas.microsoft.com/office/drawing/2014/main" id="{93054CB7-7B0D-4B71-B7FC-5F3D9D9439E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811639" y="3730325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97">
                    <a:extLst>
                      <a:ext uri="{FF2B5EF4-FFF2-40B4-BE49-F238E27FC236}">
                        <a16:creationId xmlns:a16="http://schemas.microsoft.com/office/drawing/2014/main" id="{D6408695-EA10-44F0-9A5D-95A19EFEBC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049533" y="3517592"/>
                    <a:ext cx="1" cy="439821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13">
                  <a:extLst>
                    <a:ext uri="{FF2B5EF4-FFF2-40B4-BE49-F238E27FC236}">
                      <a16:creationId xmlns:a16="http://schemas.microsoft.com/office/drawing/2014/main" id="{AAA05C18-D88E-4ED3-8CC9-E351D14E8E91}"/>
                    </a:ext>
                  </a:extLst>
                </p:cNvPr>
                <p:cNvCxnSpPr/>
                <p:nvPr/>
              </p:nvCxnSpPr>
              <p:spPr>
                <a:xfrm>
                  <a:off x="8580398" y="2870805"/>
                  <a:ext cx="4237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TextBox 115">
              <a:extLst>
                <a:ext uri="{FF2B5EF4-FFF2-40B4-BE49-F238E27FC236}">
                  <a16:creationId xmlns:a16="http://schemas.microsoft.com/office/drawing/2014/main" id="{5B090E00-ECFA-4638-B197-738A654F7CF3}"/>
                </a:ext>
              </a:extLst>
            </p:cNvPr>
            <p:cNvSpPr txBox="1"/>
            <p:nvPr/>
          </p:nvSpPr>
          <p:spPr>
            <a:xfrm>
              <a:off x="7964525" y="4737526"/>
              <a:ext cx="52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b="1" i="1" dirty="0"/>
                <a:t>F</a:t>
              </a:r>
            </a:p>
          </p:txBody>
        </p:sp>
      </p:grpSp>
      <p:grpSp>
        <p:nvGrpSpPr>
          <p:cNvPr id="26" name="Group 49">
            <a:extLst>
              <a:ext uri="{FF2B5EF4-FFF2-40B4-BE49-F238E27FC236}">
                <a16:creationId xmlns:a16="http://schemas.microsoft.com/office/drawing/2014/main" id="{6F51D6FE-D8A5-4EEA-9ED9-1EC502566124}"/>
              </a:ext>
            </a:extLst>
          </p:cNvPr>
          <p:cNvGrpSpPr/>
          <p:nvPr/>
        </p:nvGrpSpPr>
        <p:grpSpPr>
          <a:xfrm>
            <a:off x="2373580" y="5007316"/>
            <a:ext cx="783373" cy="638781"/>
            <a:chOff x="4724333" y="4096737"/>
            <a:chExt cx="783373" cy="638781"/>
          </a:xfrm>
        </p:grpSpPr>
        <p:sp>
          <p:nvSpPr>
            <p:cNvPr id="27" name="TextBox 50">
              <a:extLst>
                <a:ext uri="{FF2B5EF4-FFF2-40B4-BE49-F238E27FC236}">
                  <a16:creationId xmlns:a16="http://schemas.microsoft.com/office/drawing/2014/main" id="{F19CF894-50F8-4264-B781-E16B4FD8FBCB}"/>
                </a:ext>
              </a:extLst>
            </p:cNvPr>
            <p:cNvSpPr txBox="1"/>
            <p:nvPr/>
          </p:nvSpPr>
          <p:spPr>
            <a:xfrm>
              <a:off x="4724333" y="4335408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Y</a:t>
              </a:r>
            </a:p>
          </p:txBody>
        </p:sp>
        <p:sp>
          <p:nvSpPr>
            <p:cNvPr id="28" name="TextBox 51">
              <a:extLst>
                <a:ext uri="{FF2B5EF4-FFF2-40B4-BE49-F238E27FC236}">
                  <a16:creationId xmlns:a16="http://schemas.microsoft.com/office/drawing/2014/main" id="{F6FAEA1B-32EE-461F-8137-A90195EC3B89}"/>
                </a:ext>
              </a:extLst>
            </p:cNvPr>
            <p:cNvSpPr txBox="1"/>
            <p:nvPr/>
          </p:nvSpPr>
          <p:spPr>
            <a:xfrm>
              <a:off x="4985457" y="4096737"/>
              <a:ext cx="5222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b="1" i="1" dirty="0">
                  <a:solidFill>
                    <a:srgbClr val="C00000"/>
                  </a:solidFill>
                </a:rPr>
                <a:t>Z</a:t>
              </a:r>
            </a:p>
          </p:txBody>
        </p:sp>
      </p:grpSp>
      <p:sp>
        <p:nvSpPr>
          <p:cNvPr id="29" name="TextBox 60">
            <a:extLst>
              <a:ext uri="{FF2B5EF4-FFF2-40B4-BE49-F238E27FC236}">
                <a16:creationId xmlns:a16="http://schemas.microsoft.com/office/drawing/2014/main" id="{1E5DC8D3-68BA-46D4-B0CF-DCF21910F264}"/>
              </a:ext>
            </a:extLst>
          </p:cNvPr>
          <p:cNvSpPr txBox="1"/>
          <p:nvPr/>
        </p:nvSpPr>
        <p:spPr>
          <a:xfrm>
            <a:off x="1132178" y="3446929"/>
            <a:ext cx="925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i="1" dirty="0">
                <a:solidFill>
                  <a:srgbClr val="0033CC"/>
                </a:solidFill>
              </a:rPr>
              <a:t>1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0</a:t>
            </a:r>
          </a:p>
          <a:p>
            <a:pPr algn="ctr"/>
            <a:r>
              <a:rPr lang="en-SG" sz="2000" b="1" dirty="0">
                <a:solidFill>
                  <a:srgbClr val="0033CC"/>
                </a:solidFill>
              </a:rPr>
              <a:t>X'</a:t>
            </a:r>
          </a:p>
          <a:p>
            <a:pPr algn="ctr"/>
            <a:r>
              <a:rPr lang="en-SG" sz="2000" b="1" i="1" dirty="0">
                <a:solidFill>
                  <a:srgbClr val="0033CC"/>
                </a:solidFill>
              </a:rPr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972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Decoders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DC63CB2-CC21-490B-908E-2F5EA91FE379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If codes 00, 01, 10, 11 are used to identify four light bulbs, we may use a 2-bit decoder.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2EF952E-36C1-4DBF-B789-658289C379B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09800"/>
            <a:ext cx="3581400" cy="1219200"/>
            <a:chOff x="1392" y="1632"/>
            <a:chExt cx="2256" cy="768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E5435DDC-5D9C-487A-809E-F1C549894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32"/>
              <a:ext cx="624" cy="76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0A40CA4-9F9E-4DCF-9775-3E32AD84C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3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600" dirty="0"/>
                <a:t>2x4</a:t>
              </a:r>
            </a:p>
            <a:p>
              <a:pPr algn="ctr" eaLnBrk="0" hangingPunct="0"/>
              <a:r>
                <a:rPr lang="en-GB" sz="1600" dirty="0"/>
                <a:t>DEC</a:t>
              </a:r>
              <a:endParaRPr lang="en-GB" sz="20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98456672-19DA-4649-931F-7037E991D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DEE86057-17A5-47D7-B668-C0A725528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9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92F7F09-5B02-4CB6-9D7D-42EC4363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67B32AAA-23F9-4EB7-AA59-9D3471553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C09B4E7A-EDF4-431D-BAF7-0343D8276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21283572-3274-4E73-9D96-D62841C9A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7B17E182-23E9-4563-B076-FCD8126B1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24"/>
              <a:ext cx="43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2-bit code</a:t>
              </a:r>
              <a:endParaRPr lang="en-GB" sz="200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8902928-9472-4D9F-9222-0E5E35F35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824"/>
              <a:ext cx="240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X</a:t>
              </a:r>
              <a:endParaRPr lang="en-GB" sz="1600"/>
            </a:p>
            <a:p>
              <a:pPr eaLnBrk="0" hangingPunct="0"/>
              <a:endParaRPr lang="en-GB" sz="1000"/>
            </a:p>
            <a:p>
              <a:pPr eaLnBrk="0" hangingPunct="0"/>
              <a:r>
                <a:rPr lang="en-GB" sz="1400"/>
                <a:t>Y</a:t>
              </a:r>
              <a:endParaRPr lang="en-GB" sz="2000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C82C654C-5804-4472-9DCF-7C7984BE7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728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 </a:t>
              </a:r>
              <a:r>
                <a:rPr lang="en-GB" sz="1400"/>
                <a:t>F</a:t>
              </a:r>
              <a:r>
                <a:rPr lang="en-GB" sz="1400" baseline="-25000"/>
                <a:t>1 </a:t>
              </a:r>
              <a:r>
                <a:rPr lang="en-GB" sz="1400"/>
                <a:t>F</a:t>
              </a:r>
              <a:r>
                <a:rPr lang="en-GB" sz="1400" baseline="-25000"/>
                <a:t>2 </a:t>
              </a:r>
              <a:r>
                <a:rPr lang="en-GB" sz="1400"/>
                <a:t>F</a:t>
              </a:r>
              <a:r>
                <a:rPr lang="en-GB" sz="1400" baseline="-25000"/>
                <a:t>3</a:t>
              </a:r>
              <a:endParaRPr lang="en-GB" sz="1400"/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08F812DE-80B6-4DDE-9783-4528C81DE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728"/>
              <a:ext cx="672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0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1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2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Bulb 3</a:t>
              </a:r>
              <a:endParaRPr lang="en-GB" sz="2000"/>
            </a:p>
          </p:txBody>
        </p:sp>
      </p:grpSp>
      <p:sp>
        <p:nvSpPr>
          <p:cNvPr id="23" name="Rectangle 17">
            <a:extLst>
              <a:ext uri="{FF2B5EF4-FFF2-40B4-BE49-F238E27FC236}">
                <a16:creationId xmlns:a16="http://schemas.microsoft.com/office/drawing/2014/main" id="{8E8EFBEF-592D-46A8-A72A-49A375E2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657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This is a </a:t>
            </a:r>
            <a:r>
              <a:rPr lang="en-US" sz="2400" dirty="0">
                <a:solidFill>
                  <a:srgbClr val="800000"/>
                </a:solidFill>
              </a:rPr>
              <a:t>2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sz="2400" dirty="0">
                <a:sym typeface="Symbol" pitchFamily="18" charset="2"/>
              </a:rPr>
              <a:t> which selects an output line based on the 2-bit code supplied.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Symbol" pitchFamily="18" charset="2"/>
              </a:rPr>
              <a:t>Truth table: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69B0B2-B689-4B8A-B417-7321C1303D0F}"/>
              </a:ext>
            </a:extLst>
          </p:cNvPr>
          <p:cNvGraphicFramePr>
            <a:graphicFrameLocks noGrp="1"/>
          </p:cNvGraphicFramePr>
          <p:nvPr/>
        </p:nvGraphicFramePr>
        <p:xfrm>
          <a:off x="4585979" y="4543425"/>
          <a:ext cx="3362886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48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56048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20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0575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Decoders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1BD492E-4E29-4EF8-BB55-E2CD2D0A5B3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43434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truth table, circuit for </a:t>
            </a:r>
            <a:r>
              <a:rPr lang="en-US" dirty="0">
                <a:solidFill>
                  <a:srgbClr val="800000"/>
                </a:solidFill>
              </a:rPr>
              <a:t>2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4 decoder</a:t>
            </a:r>
            <a:r>
              <a:rPr lang="en-US" dirty="0">
                <a:sym typeface="Symbol" pitchFamily="18" charset="2"/>
              </a:rPr>
              <a:t> is:</a:t>
            </a:r>
          </a:p>
        </p:txBody>
      </p:sp>
      <p:grpSp>
        <p:nvGrpSpPr>
          <p:cNvPr id="26" name="Group 27">
            <a:extLst>
              <a:ext uri="{FF2B5EF4-FFF2-40B4-BE49-F238E27FC236}">
                <a16:creationId xmlns:a16="http://schemas.microsoft.com/office/drawing/2014/main" id="{B382EFB4-6F37-402B-94F9-B74A9C44736A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590801"/>
            <a:ext cx="3200400" cy="3567113"/>
            <a:chOff x="3024" y="1632"/>
            <a:chExt cx="2016" cy="2247"/>
          </a:xfrm>
        </p:grpSpPr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CC7389CC-433B-4EF7-ADC5-CE90B0604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5C755F73-10A6-4E8C-9A56-924735E90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9" name="Group 30">
              <a:extLst>
                <a:ext uri="{FF2B5EF4-FFF2-40B4-BE49-F238E27FC236}">
                  <a16:creationId xmlns:a16="http://schemas.microsoft.com/office/drawing/2014/main" id="{430DA3A3-057D-41DD-BEB6-9096E01F5E7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67" name="AutoShape 31">
                <a:extLst>
                  <a:ext uri="{FF2B5EF4-FFF2-40B4-BE49-F238E27FC236}">
                    <a16:creationId xmlns:a16="http://schemas.microsoft.com/office/drawing/2014/main" id="{9967F734-985F-4B3B-A1E0-A7E6DC657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32">
                <a:extLst>
                  <a:ext uri="{FF2B5EF4-FFF2-40B4-BE49-F238E27FC236}">
                    <a16:creationId xmlns:a16="http://schemas.microsoft.com/office/drawing/2014/main" id="{AA21D76B-4403-428C-A2CE-B0DD6C9CA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DD160523-C613-47AD-9FDE-DDD447E31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0A5988C-4627-42A0-8A8C-FDD25180A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98D1BE00-8F72-4E57-A2BE-10A27A06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6">
              <a:extLst>
                <a:ext uri="{FF2B5EF4-FFF2-40B4-BE49-F238E27FC236}">
                  <a16:creationId xmlns:a16="http://schemas.microsoft.com/office/drawing/2014/main" id="{9E69594D-2102-460E-A190-4BC4AABD7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37">
              <a:extLst>
                <a:ext uri="{FF2B5EF4-FFF2-40B4-BE49-F238E27FC236}">
                  <a16:creationId xmlns:a16="http://schemas.microsoft.com/office/drawing/2014/main" id="{D25CAED1-C787-434E-8B76-1F879EBCF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38">
              <a:extLst>
                <a:ext uri="{FF2B5EF4-FFF2-40B4-BE49-F238E27FC236}">
                  <a16:creationId xmlns:a16="http://schemas.microsoft.com/office/drawing/2014/main" id="{3B837A9A-DE76-4963-8AEB-361ECE07E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7B53FE76-616F-4288-A5A1-634AD4766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" name="Group 40">
              <a:extLst>
                <a:ext uri="{FF2B5EF4-FFF2-40B4-BE49-F238E27FC236}">
                  <a16:creationId xmlns:a16="http://schemas.microsoft.com/office/drawing/2014/main" id="{52CCC907-A066-4A00-B3BC-A0C1070C13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65" name="AutoShape 41">
                <a:extLst>
                  <a:ext uri="{FF2B5EF4-FFF2-40B4-BE49-F238E27FC236}">
                    <a16:creationId xmlns:a16="http://schemas.microsoft.com/office/drawing/2014/main" id="{DCE6B68D-FAFC-461B-B24B-A117110F9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42">
                <a:extLst>
                  <a:ext uri="{FF2B5EF4-FFF2-40B4-BE49-F238E27FC236}">
                    <a16:creationId xmlns:a16="http://schemas.microsoft.com/office/drawing/2014/main" id="{EBF73CEF-53E2-4F2D-83AB-34652A54E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" name="Line 43">
              <a:extLst>
                <a:ext uri="{FF2B5EF4-FFF2-40B4-BE49-F238E27FC236}">
                  <a16:creationId xmlns:a16="http://schemas.microsoft.com/office/drawing/2014/main" id="{FBC30EA0-660E-44D4-BBA0-AC0C867C1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4">
              <a:extLst>
                <a:ext uri="{FF2B5EF4-FFF2-40B4-BE49-F238E27FC236}">
                  <a16:creationId xmlns:a16="http://schemas.microsoft.com/office/drawing/2014/main" id="{ACFDEFC5-4117-4EFA-98A9-170FCACB3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5">
              <a:extLst>
                <a:ext uri="{FF2B5EF4-FFF2-40B4-BE49-F238E27FC236}">
                  <a16:creationId xmlns:a16="http://schemas.microsoft.com/office/drawing/2014/main" id="{BCBCBC11-4517-4CFE-9D0B-3AE2084B8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6">
              <a:extLst>
                <a:ext uri="{FF2B5EF4-FFF2-40B4-BE49-F238E27FC236}">
                  <a16:creationId xmlns:a16="http://schemas.microsoft.com/office/drawing/2014/main" id="{69C0055B-F7E1-4164-B735-965F8F94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7">
              <a:extLst>
                <a:ext uri="{FF2B5EF4-FFF2-40B4-BE49-F238E27FC236}">
                  <a16:creationId xmlns:a16="http://schemas.microsoft.com/office/drawing/2014/main" id="{2F6CF8DC-FA02-47CA-9388-0E6C45DCC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8">
              <a:extLst>
                <a:ext uri="{FF2B5EF4-FFF2-40B4-BE49-F238E27FC236}">
                  <a16:creationId xmlns:a16="http://schemas.microsoft.com/office/drawing/2014/main" id="{86A3172B-3B4A-47EA-B662-3B33C0263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9">
              <a:extLst>
                <a:ext uri="{FF2B5EF4-FFF2-40B4-BE49-F238E27FC236}">
                  <a16:creationId xmlns:a16="http://schemas.microsoft.com/office/drawing/2014/main" id="{A62EA8F8-9DF8-4E02-87EA-45E919DF5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76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0">
              <a:extLst>
                <a:ext uri="{FF2B5EF4-FFF2-40B4-BE49-F238E27FC236}">
                  <a16:creationId xmlns:a16="http://schemas.microsoft.com/office/drawing/2014/main" id="{B5736D53-51CB-4997-82BA-504A96913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1">
              <a:extLst>
                <a:ext uri="{FF2B5EF4-FFF2-40B4-BE49-F238E27FC236}">
                  <a16:creationId xmlns:a16="http://schemas.microsoft.com/office/drawing/2014/main" id="{360E84EB-AB56-4819-BF70-71C3D7F1A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52">
              <a:extLst>
                <a:ext uri="{FF2B5EF4-FFF2-40B4-BE49-F238E27FC236}">
                  <a16:creationId xmlns:a16="http://schemas.microsoft.com/office/drawing/2014/main" id="{9CF13D8A-FED9-42EF-BBA5-B738D3C93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62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9770A9F8-7BFD-4B1C-B53E-2A996035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87365FF-8E67-4AEB-9CA5-A1D254CCB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1FA0F25-8BFC-468E-9310-1D54CA267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6">
              <a:extLst>
                <a:ext uri="{FF2B5EF4-FFF2-40B4-BE49-F238E27FC236}">
                  <a16:creationId xmlns:a16="http://schemas.microsoft.com/office/drawing/2014/main" id="{E03197B0-A633-4A05-943D-B9D6C3560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7">
              <a:extLst>
                <a:ext uri="{FF2B5EF4-FFF2-40B4-BE49-F238E27FC236}">
                  <a16:creationId xmlns:a16="http://schemas.microsoft.com/office/drawing/2014/main" id="{A854E87E-D31D-4AAC-826B-00AB7580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8">
              <a:extLst>
                <a:ext uri="{FF2B5EF4-FFF2-40B4-BE49-F238E27FC236}">
                  <a16:creationId xmlns:a16="http://schemas.microsoft.com/office/drawing/2014/main" id="{EC34C365-5ED0-4F82-8A0C-258011D71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632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F</a:t>
              </a:r>
              <a:r>
                <a:rPr lang="en-GB" baseline="-25000" dirty="0"/>
                <a:t>0</a:t>
              </a:r>
              <a:r>
                <a:rPr lang="en-GB" dirty="0"/>
                <a:t> = X'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Y'</a:t>
              </a:r>
            </a:p>
          </p:txBody>
        </p:sp>
        <p:sp>
          <p:nvSpPr>
            <p:cNvPr id="54" name="Text Box 59">
              <a:extLst>
                <a:ext uri="{FF2B5EF4-FFF2-40B4-BE49-F238E27FC236}">
                  <a16:creationId xmlns:a16="http://schemas.microsoft.com/office/drawing/2014/main" id="{D132D877-0EE2-4C4E-BC39-DB16868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064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F</a:t>
              </a:r>
              <a:r>
                <a:rPr lang="en-GB" baseline="-25000" dirty="0"/>
                <a:t>1</a:t>
              </a:r>
              <a:r>
                <a:rPr lang="en-GB" dirty="0"/>
                <a:t> = X'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Y</a:t>
              </a:r>
            </a:p>
          </p:txBody>
        </p:sp>
        <p:sp>
          <p:nvSpPr>
            <p:cNvPr id="55" name="Text Box 60">
              <a:extLst>
                <a:ext uri="{FF2B5EF4-FFF2-40B4-BE49-F238E27FC236}">
                  <a16:creationId xmlns:a16="http://schemas.microsoft.com/office/drawing/2014/main" id="{D458D97A-8B1B-42FE-B5BA-05E70AE7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496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F</a:t>
              </a:r>
              <a:r>
                <a:rPr lang="en-GB" baseline="-25000" dirty="0"/>
                <a:t>2</a:t>
              </a:r>
              <a:r>
                <a:rPr lang="en-GB" dirty="0"/>
                <a:t> = X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Y'</a:t>
              </a:r>
            </a:p>
          </p:txBody>
        </p:sp>
        <p:sp>
          <p:nvSpPr>
            <p:cNvPr id="56" name="Text Box 61">
              <a:extLst>
                <a:ext uri="{FF2B5EF4-FFF2-40B4-BE49-F238E27FC236}">
                  <a16:creationId xmlns:a16="http://schemas.microsoft.com/office/drawing/2014/main" id="{C8B9B33C-00ED-4975-A106-2711E7D3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928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F</a:t>
              </a:r>
              <a:r>
                <a:rPr lang="en-GB" baseline="-25000"/>
                <a:t>3</a:t>
              </a:r>
              <a:r>
                <a:rPr lang="en-GB"/>
                <a:t> = 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/>
                <a:t>Y</a:t>
              </a:r>
            </a:p>
          </p:txBody>
        </p:sp>
        <p:sp>
          <p:nvSpPr>
            <p:cNvPr id="57" name="Text Box 62">
              <a:extLst>
                <a:ext uri="{FF2B5EF4-FFF2-40B4-BE49-F238E27FC236}">
                  <a16:creationId xmlns:a16="http://schemas.microsoft.com/office/drawing/2014/main" id="{1770C86C-54FA-4C2C-A4A9-7A483F44A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58" name="Text Box 63">
              <a:extLst>
                <a:ext uri="{FF2B5EF4-FFF2-40B4-BE49-F238E27FC236}">
                  <a16:creationId xmlns:a16="http://schemas.microsoft.com/office/drawing/2014/main" id="{FFD0BCEC-5A22-4E24-BE5A-C49C203B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  <p:sp>
          <p:nvSpPr>
            <p:cNvPr id="59" name="Oval 64">
              <a:extLst>
                <a:ext uri="{FF2B5EF4-FFF2-40B4-BE49-F238E27FC236}">
                  <a16:creationId xmlns:a16="http://schemas.microsoft.com/office/drawing/2014/main" id="{04844DB3-231F-4B5B-9511-F31EE7EDC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2DAF5CEF-BB78-4F6E-96B7-A1FA7FBE2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66">
              <a:extLst>
                <a:ext uri="{FF2B5EF4-FFF2-40B4-BE49-F238E27FC236}">
                  <a16:creationId xmlns:a16="http://schemas.microsoft.com/office/drawing/2014/main" id="{6CF0F913-339C-4C35-B7E2-07036B28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67">
              <a:extLst>
                <a:ext uri="{FF2B5EF4-FFF2-40B4-BE49-F238E27FC236}">
                  <a16:creationId xmlns:a16="http://schemas.microsoft.com/office/drawing/2014/main" id="{511A2E46-AE64-475B-A85A-EDF07C58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68">
              <a:extLst>
                <a:ext uri="{FF2B5EF4-FFF2-40B4-BE49-F238E27FC236}">
                  <a16:creationId xmlns:a16="http://schemas.microsoft.com/office/drawing/2014/main" id="{A4A8059C-EDF2-4CBC-8E78-24E81BC5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69">
              <a:extLst>
                <a:ext uri="{FF2B5EF4-FFF2-40B4-BE49-F238E27FC236}">
                  <a16:creationId xmlns:a16="http://schemas.microsoft.com/office/drawing/2014/main" id="{F6158AA7-1B2A-481B-8D33-57F57C9F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Rectangle 70">
            <a:extLst>
              <a:ext uri="{FF2B5EF4-FFF2-40B4-BE49-F238E27FC236}">
                <a16:creationId xmlns:a16="http://schemas.microsoft.com/office/drawing/2014/main" id="{1CFFD41A-8829-424F-B20A-713C0286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2514600"/>
            <a:ext cx="358140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Note: Each output is a </a:t>
            </a:r>
            <a:r>
              <a:rPr lang="en-US" sz="2400" dirty="0" err="1"/>
              <a:t>minterm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800000"/>
                </a:solidFill>
              </a:rPr>
              <a:t>X'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800000"/>
                </a:solidFill>
              </a:rPr>
              <a:t>X'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dirty="0">
                <a:solidFill>
                  <a:srgbClr val="800000"/>
                </a:solidFill>
              </a:rPr>
              <a:t>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Y'</a:t>
            </a:r>
            <a:r>
              <a:rPr lang="en-US" sz="2400" dirty="0">
                <a:sym typeface="Symbol" pitchFamily="18" charset="2"/>
              </a:rPr>
              <a:t> or </a:t>
            </a:r>
            <a:r>
              <a:rPr lang="en-US" sz="2400" dirty="0">
                <a:solidFill>
                  <a:srgbClr val="800000"/>
                </a:solidFill>
              </a:rPr>
              <a:t>X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Y</a:t>
            </a:r>
            <a:r>
              <a:rPr lang="en-US" sz="2400" dirty="0">
                <a:sym typeface="Symbol" pitchFamily="18" charset="2"/>
              </a:rPr>
              <a:t>) of a 2-variable function</a:t>
            </a: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A8BA2072-5FC6-4D1C-AEFB-0E1F619E8472}"/>
              </a:ext>
            </a:extLst>
          </p:cNvPr>
          <p:cNvGraphicFramePr>
            <a:graphicFrameLocks noGrp="1"/>
          </p:cNvGraphicFramePr>
          <p:nvPr/>
        </p:nvGraphicFramePr>
        <p:xfrm>
          <a:off x="6610350" y="593726"/>
          <a:ext cx="2387346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891">
                  <a:extLst>
                    <a:ext uri="{9D8B030D-6E8A-4147-A177-3AD203B41FA5}">
                      <a16:colId xmlns:a16="http://schemas.microsoft.com/office/drawing/2014/main" val="4128122284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63154680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0382156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479820481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2133350808"/>
                    </a:ext>
                  </a:extLst>
                </a:gridCol>
                <a:gridCol w="397891">
                  <a:extLst>
                    <a:ext uri="{9D8B030D-6E8A-4147-A177-3AD203B41FA5}">
                      <a16:colId xmlns:a16="http://schemas.microsoft.com/office/drawing/2014/main" val="159219157"/>
                    </a:ext>
                  </a:extLst>
                </a:gridCol>
              </a:tblGrid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SG" sz="16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806003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0378811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6997892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970760"/>
                  </a:ext>
                </a:extLst>
              </a:tr>
              <a:tr h="31245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1317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Decoders with Enable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B74998E0-D277-4E83-86F3-13B671B057F5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Decoders often come with an </a:t>
            </a:r>
            <a:r>
              <a:rPr lang="en-US" i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control </a:t>
            </a:r>
            <a:r>
              <a:rPr lang="en-US" dirty="0"/>
              <a:t>signal, so that the device is only activated when the enable, E = 1.</a:t>
            </a:r>
          </a:p>
          <a:p>
            <a:pPr marL="265113" indent="-265113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  <a:endParaRPr lang="en-US" dirty="0">
              <a:latin typeface="Wingdings 3" pitchFamily="18" charset="2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6A594667-63CE-405F-B4C6-E56983C9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953001"/>
            <a:ext cx="3886200" cy="990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Circuit of a </a:t>
            </a:r>
            <a:r>
              <a:rPr lang="en-US" sz="2400" dirty="0">
                <a:solidFill>
                  <a:srgbClr val="800000"/>
                </a:solidFill>
              </a:rPr>
              <a:t>2</a:t>
            </a:r>
            <a:r>
              <a:rPr lang="en-US" sz="2400" dirty="0">
                <a:solidFill>
                  <a:srgbClr val="800000"/>
                </a:solidFill>
                <a:sym typeface="Symbol" pitchFamily="18" charset="2"/>
              </a:rPr>
              <a:t>4 decoder with enable</a:t>
            </a:r>
            <a:r>
              <a:rPr lang="en-US" sz="2400" dirty="0">
                <a:sym typeface="Symbol" pitchFamily="18" charset="2"/>
              </a:rPr>
              <a:t>:</a:t>
            </a:r>
            <a:endParaRPr lang="en-US" sz="2400" dirty="0"/>
          </a:p>
        </p:txBody>
      </p:sp>
      <p:grpSp>
        <p:nvGrpSpPr>
          <p:cNvPr id="92" name="Group 9">
            <a:extLst>
              <a:ext uri="{FF2B5EF4-FFF2-40B4-BE49-F238E27FC236}">
                <a16:creationId xmlns:a16="http://schemas.microsoft.com/office/drawing/2014/main" id="{0C34A178-E8D3-4664-B220-E0FAC03F6744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438401"/>
            <a:ext cx="2438400" cy="3567113"/>
            <a:chOff x="3024" y="1632"/>
            <a:chExt cx="1536" cy="2247"/>
          </a:xfrm>
        </p:grpSpPr>
        <p:sp>
          <p:nvSpPr>
            <p:cNvPr id="93" name="AutoShape 10">
              <a:extLst>
                <a:ext uri="{FF2B5EF4-FFF2-40B4-BE49-F238E27FC236}">
                  <a16:creationId xmlns:a16="http://schemas.microsoft.com/office/drawing/2014/main" id="{022046C7-337A-4938-8640-F1F7B5515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28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A8082DF1-95C3-4D7E-BB54-1EB4F4A7C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" name="Group 12">
              <a:extLst>
                <a:ext uri="{FF2B5EF4-FFF2-40B4-BE49-F238E27FC236}">
                  <a16:creationId xmlns:a16="http://schemas.microsoft.com/office/drawing/2014/main" id="{92F851EE-CFC8-4B69-940A-CE49FD82851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528" y="3264"/>
              <a:ext cx="176" cy="180"/>
              <a:chOff x="3096" y="3240"/>
              <a:chExt cx="792" cy="792"/>
            </a:xfrm>
          </p:grpSpPr>
          <p:sp>
            <p:nvSpPr>
              <p:cNvPr id="129" name="AutoShape 13">
                <a:extLst>
                  <a:ext uri="{FF2B5EF4-FFF2-40B4-BE49-F238E27FC236}">
                    <a16:creationId xmlns:a16="http://schemas.microsoft.com/office/drawing/2014/main" id="{F0B5E02D-C487-45EA-A2D2-B01A98207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Oval 14">
                <a:extLst>
                  <a:ext uri="{FF2B5EF4-FFF2-40B4-BE49-F238E27FC236}">
                    <a16:creationId xmlns:a16="http://schemas.microsoft.com/office/drawing/2014/main" id="{D0350B44-8538-4F04-84F2-BF02600D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5">
              <a:extLst>
                <a:ext uri="{FF2B5EF4-FFF2-40B4-BE49-F238E27FC236}">
                  <a16:creationId xmlns:a16="http://schemas.microsoft.com/office/drawing/2014/main" id="{9C6A9C76-573B-4F6D-AECB-3CD2516A24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3443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D1B1B7B3-C486-497F-B84E-03CE8F862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3444"/>
              <a:ext cx="0" cy="2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756C8829-9DDB-41EE-86D3-F18917982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0" cy="144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18">
              <a:extLst>
                <a:ext uri="{FF2B5EF4-FFF2-40B4-BE49-F238E27FC236}">
                  <a16:creationId xmlns:a16="http://schemas.microsoft.com/office/drawing/2014/main" id="{8A5B4114-9832-4C15-949D-8767E4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32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19">
              <a:extLst>
                <a:ext uri="{FF2B5EF4-FFF2-40B4-BE49-F238E27FC236}">
                  <a16:creationId xmlns:a16="http://schemas.microsoft.com/office/drawing/2014/main" id="{0BD7D49E-3022-4543-A34F-0BF3F8EC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64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20">
              <a:extLst>
                <a:ext uri="{FF2B5EF4-FFF2-40B4-BE49-F238E27FC236}">
                  <a16:creationId xmlns:a16="http://schemas.microsoft.com/office/drawing/2014/main" id="{157A9DFA-6078-4BE5-B4D6-0FC7F835C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96"/>
              <a:ext cx="288" cy="240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21">
              <a:extLst>
                <a:ext uri="{FF2B5EF4-FFF2-40B4-BE49-F238E27FC236}">
                  <a16:creationId xmlns:a16="http://schemas.microsoft.com/office/drawing/2014/main" id="{34D82601-6888-4891-85D1-D921CF51F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1680"/>
              <a:ext cx="0" cy="15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" name="Group 22">
              <a:extLst>
                <a:ext uri="{FF2B5EF4-FFF2-40B4-BE49-F238E27FC236}">
                  <a16:creationId xmlns:a16="http://schemas.microsoft.com/office/drawing/2014/main" id="{93579A8F-8F2D-46F3-A509-888C25CF860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096" y="3264"/>
              <a:ext cx="176" cy="180"/>
              <a:chOff x="3096" y="3240"/>
              <a:chExt cx="792" cy="792"/>
            </a:xfrm>
          </p:grpSpPr>
          <p:sp>
            <p:nvSpPr>
              <p:cNvPr id="127" name="AutoShape 23">
                <a:extLst>
                  <a:ext uri="{FF2B5EF4-FFF2-40B4-BE49-F238E27FC236}">
                    <a16:creationId xmlns:a16="http://schemas.microsoft.com/office/drawing/2014/main" id="{937E5E17-6DCF-47BC-BA46-BD847111A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Oval 24">
                <a:extLst>
                  <a:ext uri="{FF2B5EF4-FFF2-40B4-BE49-F238E27FC236}">
                    <a16:creationId xmlns:a16="http://schemas.microsoft.com/office/drawing/2014/main" id="{C271A51A-4D87-48B3-B8BC-0564567CD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4" name="Line 25">
              <a:extLst>
                <a:ext uri="{FF2B5EF4-FFF2-40B4-BE49-F238E27FC236}">
                  <a16:creationId xmlns:a16="http://schemas.microsoft.com/office/drawing/2014/main" id="{F41F9329-BB5A-46FC-BB58-9D5CDECF7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ACF0F95C-A8CA-4B9E-8FFD-F55A7343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3552"/>
              <a:ext cx="1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7">
              <a:extLst>
                <a:ext uri="{FF2B5EF4-FFF2-40B4-BE49-F238E27FC236}">
                  <a16:creationId xmlns:a16="http://schemas.microsoft.com/office/drawing/2014/main" id="{F5130C4D-2F5E-4E9C-AC8D-DF9DF321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0" cy="129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5586F7A1-12BE-448C-B2D7-E0E3A65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544"/>
              <a:ext cx="0" cy="100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29">
              <a:extLst>
                <a:ext uri="{FF2B5EF4-FFF2-40B4-BE49-F238E27FC236}">
                  <a16:creationId xmlns:a16="http://schemas.microsoft.com/office/drawing/2014/main" id="{BA92C585-093B-41C8-93BD-BB1A566A7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" y="2976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483BDA35-D6D8-4A13-9259-D438ED92F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3120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1">
              <a:extLst>
                <a:ext uri="{FF2B5EF4-FFF2-40B4-BE49-F238E27FC236}">
                  <a16:creationId xmlns:a16="http://schemas.microsoft.com/office/drawing/2014/main" id="{665A6BF7-83F2-4C43-B053-75585480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" y="2544"/>
              <a:ext cx="103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2">
              <a:extLst>
                <a:ext uri="{FF2B5EF4-FFF2-40B4-BE49-F238E27FC236}">
                  <a16:creationId xmlns:a16="http://schemas.microsoft.com/office/drawing/2014/main" id="{EAE97F2A-661C-474F-A11E-DF7EDA7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688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33">
              <a:extLst>
                <a:ext uri="{FF2B5EF4-FFF2-40B4-BE49-F238E27FC236}">
                  <a16:creationId xmlns:a16="http://schemas.microsoft.com/office/drawing/2014/main" id="{520FEB71-CF6F-4015-8F46-7C29CE7F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2256"/>
              <a:ext cx="60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288B1DE5-791B-4C0A-A9E1-B298B495B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2112"/>
              <a:ext cx="888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35">
              <a:extLst>
                <a:ext uri="{FF2B5EF4-FFF2-40B4-BE49-F238E27FC236}">
                  <a16:creationId xmlns:a16="http://schemas.microsoft.com/office/drawing/2014/main" id="{477F31C7-53B4-41C2-8EB0-532796ACB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1824"/>
              <a:ext cx="45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46F12B93-766C-4915-98AD-B0DDFA8E4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756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EDA5093F-4D04-46DC-A1F6-56F0F24D2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188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38">
              <a:extLst>
                <a:ext uri="{FF2B5EF4-FFF2-40B4-BE49-F238E27FC236}">
                  <a16:creationId xmlns:a16="http://schemas.microsoft.com/office/drawing/2014/main" id="{9C279D60-BBCB-4B32-86DA-E92035FBA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620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39">
              <a:extLst>
                <a:ext uri="{FF2B5EF4-FFF2-40B4-BE49-F238E27FC236}">
                  <a16:creationId xmlns:a16="http://schemas.microsoft.com/office/drawing/2014/main" id="{ABB56756-F0FD-4E98-8E07-E39B763B8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52"/>
              <a:ext cx="19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40">
              <a:extLst>
                <a:ext uri="{FF2B5EF4-FFF2-40B4-BE49-F238E27FC236}">
                  <a16:creationId xmlns:a16="http://schemas.microsoft.com/office/drawing/2014/main" id="{9A88267D-714F-434B-B4D6-DB8AC40E8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X</a:t>
              </a:r>
            </a:p>
          </p:txBody>
        </p:sp>
        <p:sp>
          <p:nvSpPr>
            <p:cNvPr id="120" name="Text Box 41">
              <a:extLst>
                <a:ext uri="{FF2B5EF4-FFF2-40B4-BE49-F238E27FC236}">
                  <a16:creationId xmlns:a16="http://schemas.microsoft.com/office/drawing/2014/main" id="{57A75C23-3C19-41A9-85A6-76099DCEF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Y</a:t>
              </a:r>
            </a:p>
          </p:txBody>
        </p:sp>
        <p:sp>
          <p:nvSpPr>
            <p:cNvPr id="121" name="Oval 42">
              <a:extLst>
                <a:ext uri="{FF2B5EF4-FFF2-40B4-BE49-F238E27FC236}">
                  <a16:creationId xmlns:a16="http://schemas.microsoft.com/office/drawing/2014/main" id="{4BC9F8C0-C2C7-4268-80F8-E27FBFCF2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43">
              <a:extLst>
                <a:ext uri="{FF2B5EF4-FFF2-40B4-BE49-F238E27FC236}">
                  <a16:creationId xmlns:a16="http://schemas.microsoft.com/office/drawing/2014/main" id="{D3588DAE-7E22-4E75-8BBC-C7462DB6E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6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44">
              <a:extLst>
                <a:ext uri="{FF2B5EF4-FFF2-40B4-BE49-F238E27FC236}">
                  <a16:creationId xmlns:a16="http://schemas.microsoft.com/office/drawing/2014/main" id="{92A051EA-7B19-4C05-84A2-D2A90918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45">
              <a:extLst>
                <a:ext uri="{FF2B5EF4-FFF2-40B4-BE49-F238E27FC236}">
                  <a16:creationId xmlns:a16="http://schemas.microsoft.com/office/drawing/2014/main" id="{8BC3C446-9DE5-4AF8-B4BD-EAD1F68AF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9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46">
              <a:extLst>
                <a:ext uri="{FF2B5EF4-FFF2-40B4-BE49-F238E27FC236}">
                  <a16:creationId xmlns:a16="http://schemas.microsoft.com/office/drawing/2014/main" id="{1AD91CF3-D121-495F-8C22-ED7AA8584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47">
              <a:extLst>
                <a:ext uri="{FF2B5EF4-FFF2-40B4-BE49-F238E27FC236}">
                  <a16:creationId xmlns:a16="http://schemas.microsoft.com/office/drawing/2014/main" id="{0F2D6A27-47CD-4DCE-A7CF-7F4B5077B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5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1" name="Group 48">
            <a:extLst>
              <a:ext uri="{FF2B5EF4-FFF2-40B4-BE49-F238E27FC236}">
                <a16:creationId xmlns:a16="http://schemas.microsoft.com/office/drawing/2014/main" id="{36AB2B1D-962D-4365-B4B6-53D3CEE1365F}"/>
              </a:ext>
            </a:extLst>
          </p:cNvPr>
          <p:cNvGrpSpPr>
            <a:grpSpLocks/>
          </p:cNvGrpSpPr>
          <p:nvPr/>
        </p:nvGrpSpPr>
        <p:grpSpPr bwMode="auto">
          <a:xfrm>
            <a:off x="8763000" y="2438401"/>
            <a:ext cx="1447800" cy="2424113"/>
            <a:chOff x="4560" y="1632"/>
            <a:chExt cx="768" cy="1527"/>
          </a:xfrm>
        </p:grpSpPr>
        <p:sp>
          <p:nvSpPr>
            <p:cNvPr id="132" name="Text Box 49">
              <a:extLst>
                <a:ext uri="{FF2B5EF4-FFF2-40B4-BE49-F238E27FC236}">
                  <a16:creationId xmlns:a16="http://schemas.microsoft.com/office/drawing/2014/main" id="{14ADFD90-0B17-4681-893B-0051F6CE0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632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F</a:t>
              </a:r>
              <a:r>
                <a:rPr lang="en-GB" baseline="-25000" dirty="0"/>
                <a:t>0</a:t>
              </a:r>
              <a:r>
                <a:rPr lang="en-GB" dirty="0"/>
                <a:t> = E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X'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Y'</a:t>
              </a:r>
            </a:p>
          </p:txBody>
        </p:sp>
        <p:sp>
          <p:nvSpPr>
            <p:cNvPr id="133" name="Text Box 50">
              <a:extLst>
                <a:ext uri="{FF2B5EF4-FFF2-40B4-BE49-F238E27FC236}">
                  <a16:creationId xmlns:a16="http://schemas.microsoft.com/office/drawing/2014/main" id="{95E5425C-6376-409B-A15E-A3476F0EE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F</a:t>
              </a:r>
              <a:r>
                <a:rPr lang="en-GB" baseline="-25000" dirty="0"/>
                <a:t>1</a:t>
              </a:r>
              <a:r>
                <a:rPr lang="en-GB" dirty="0"/>
                <a:t> = E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X'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Y</a:t>
              </a:r>
            </a:p>
          </p:txBody>
        </p:sp>
        <p:sp>
          <p:nvSpPr>
            <p:cNvPr id="134" name="Text Box 51">
              <a:extLst>
                <a:ext uri="{FF2B5EF4-FFF2-40B4-BE49-F238E27FC236}">
                  <a16:creationId xmlns:a16="http://schemas.microsoft.com/office/drawing/2014/main" id="{424C6B73-3498-4FF2-98CF-35BE3EDCC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49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/>
                <a:t>F</a:t>
              </a:r>
              <a:r>
                <a:rPr lang="en-GB" baseline="-25000" dirty="0"/>
                <a:t>2</a:t>
              </a:r>
              <a:r>
                <a:rPr lang="en-GB" dirty="0"/>
                <a:t> = E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X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dirty="0"/>
                <a:t>Y'</a:t>
              </a:r>
            </a:p>
          </p:txBody>
        </p:sp>
        <p:sp>
          <p:nvSpPr>
            <p:cNvPr id="135" name="Text Box 52">
              <a:extLst>
                <a:ext uri="{FF2B5EF4-FFF2-40B4-BE49-F238E27FC236}">
                  <a16:creationId xmlns:a16="http://schemas.microsoft.com/office/drawing/2014/main" id="{4694E9F3-3811-4064-B943-7CEA542EE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928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F</a:t>
              </a:r>
              <a:r>
                <a:rPr lang="en-GB" baseline="-25000"/>
                <a:t>3</a:t>
              </a:r>
              <a:r>
                <a:rPr lang="en-GB"/>
                <a:t> = E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/>
                <a:t>X</a:t>
              </a:r>
              <a:r>
                <a:rPr lang="en-GB">
                  <a:sym typeface="Symbol" pitchFamily="18" charset="2"/>
                </a:rPr>
                <a:t></a:t>
              </a:r>
              <a:r>
                <a:rPr lang="en-GB"/>
                <a:t>Y</a:t>
              </a:r>
            </a:p>
          </p:txBody>
        </p:sp>
      </p:grpSp>
      <p:grpSp>
        <p:nvGrpSpPr>
          <p:cNvPr id="136" name="Group 53">
            <a:extLst>
              <a:ext uri="{FF2B5EF4-FFF2-40B4-BE49-F238E27FC236}">
                <a16:creationId xmlns:a16="http://schemas.microsoft.com/office/drawing/2014/main" id="{824137A6-95C2-4CF3-9C87-1921434AB250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590801"/>
            <a:ext cx="381000" cy="3414713"/>
            <a:chOff x="3840" y="1728"/>
            <a:chExt cx="240" cy="2151"/>
          </a:xfrm>
        </p:grpSpPr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71F1DD62-8A3B-42B8-8715-9DAF4926D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0" cy="1968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Text Box 55">
              <a:extLst>
                <a:ext uri="{FF2B5EF4-FFF2-40B4-BE49-F238E27FC236}">
                  <a16:creationId xmlns:a16="http://schemas.microsoft.com/office/drawing/2014/main" id="{6FDC255D-9D57-47D2-9B27-A88A484F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6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solidFill>
                    <a:srgbClr val="0000FF"/>
                  </a:solidFill>
                </a:rPr>
                <a:t>E</a:t>
              </a:r>
            </a:p>
          </p:txBody>
        </p:sp>
        <p:sp>
          <p:nvSpPr>
            <p:cNvPr id="139" name="Line 56">
              <a:extLst>
                <a:ext uri="{FF2B5EF4-FFF2-40B4-BE49-F238E27FC236}">
                  <a16:creationId xmlns:a16="http://schemas.microsoft.com/office/drawing/2014/main" id="{49DEBE5B-56D3-4597-BA4B-4515B8BFC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728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57">
              <a:extLst>
                <a:ext uri="{FF2B5EF4-FFF2-40B4-BE49-F238E27FC236}">
                  <a16:creationId xmlns:a16="http://schemas.microsoft.com/office/drawing/2014/main" id="{6AB91766-00BD-4C43-8706-42635D37C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6DCDD91C-FBB7-47A7-B33C-7FF32FDDE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592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59">
              <a:extLst>
                <a:ext uri="{FF2B5EF4-FFF2-40B4-BE49-F238E27FC236}">
                  <a16:creationId xmlns:a16="http://schemas.microsoft.com/office/drawing/2014/main" id="{072C70B4-F181-466E-9963-3022C82F7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024"/>
              <a:ext cx="144" cy="0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Oval 60">
              <a:extLst>
                <a:ext uri="{FF2B5EF4-FFF2-40B4-BE49-F238E27FC236}">
                  <a16:creationId xmlns:a16="http://schemas.microsoft.com/office/drawing/2014/main" id="{A3882DE7-A915-40F8-8F62-2B84D521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9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61">
              <a:extLst>
                <a:ext uri="{FF2B5EF4-FFF2-40B4-BE49-F238E27FC236}">
                  <a16:creationId xmlns:a16="http://schemas.microsoft.com/office/drawing/2014/main" id="{D4B09F47-2A21-48D3-9E0E-DDE8B1AC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5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Oval 62">
              <a:extLst>
                <a:ext uri="{FF2B5EF4-FFF2-40B4-BE49-F238E27FC236}">
                  <a16:creationId xmlns:a16="http://schemas.microsoft.com/office/drawing/2014/main" id="{FB9D3C55-BDF5-4F53-82D3-EC80FC443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14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0ECEF3-85DD-464E-9E7B-2F279E8B8CAD}"/>
              </a:ext>
            </a:extLst>
          </p:cNvPr>
          <p:cNvGraphicFramePr>
            <a:graphicFrameLocks noGrp="1"/>
          </p:cNvGraphicFramePr>
          <p:nvPr/>
        </p:nvGraphicFramePr>
        <p:xfrm>
          <a:off x="2472532" y="2788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304218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Decoders with Enable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5B32E095-826B-4759-97BB-B765132E550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1"/>
            <a:ext cx="822960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the previous slide, the decoder has a </a:t>
            </a:r>
            <a:r>
              <a:rPr lang="en-US" dirty="0">
                <a:solidFill>
                  <a:srgbClr val="800000"/>
                </a:solidFill>
              </a:rPr>
              <a:t>one-enable</a:t>
            </a:r>
            <a:r>
              <a:rPr lang="en-US" dirty="0"/>
              <a:t> control signal, i.e. the decoder is enabled with E=1.</a:t>
            </a:r>
          </a:p>
          <a:p>
            <a:pPr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most MSI decoders, enable signal is </a:t>
            </a:r>
            <a:r>
              <a:rPr lang="en-US" dirty="0">
                <a:solidFill>
                  <a:srgbClr val="800000"/>
                </a:solidFill>
              </a:rPr>
              <a:t>zero-enable</a:t>
            </a:r>
            <a:r>
              <a:rPr lang="en-US" dirty="0"/>
              <a:t>, usually denoted by E' or Ē. The decoder is enabled when the signal is zero (low).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C6CAAD9A-93F3-46F2-B6E8-6D915E4A1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446" y="5643177"/>
            <a:ext cx="3088105" cy="369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/>
              <a:t>Decoder with </a:t>
            </a:r>
            <a:r>
              <a:rPr lang="en-GB" dirty="0">
                <a:solidFill>
                  <a:srgbClr val="0000FF"/>
                </a:solidFill>
              </a:rPr>
              <a:t>1-enable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EE077788-88E2-4E51-B715-67F563B0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200" y="5643209"/>
            <a:ext cx="2978623" cy="36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GB" dirty="0"/>
              <a:t>Decoder with </a:t>
            </a:r>
            <a:r>
              <a:rPr lang="en-GB" dirty="0">
                <a:solidFill>
                  <a:srgbClr val="C00000"/>
                </a:solidFill>
              </a:rPr>
              <a:t>0-enable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862E16-0E49-4801-8AB5-F43B9D4D087E}"/>
              </a:ext>
            </a:extLst>
          </p:cNvPr>
          <p:cNvGraphicFramePr>
            <a:graphicFrameLocks noGrp="1"/>
          </p:cNvGraphicFramePr>
          <p:nvPr/>
        </p:nvGraphicFramePr>
        <p:xfrm>
          <a:off x="2423266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9EF7D8-CF4D-4400-9706-4341F33559D9}"/>
              </a:ext>
            </a:extLst>
          </p:cNvPr>
          <p:cNvGraphicFramePr>
            <a:graphicFrameLocks noGrp="1"/>
          </p:cNvGraphicFramePr>
          <p:nvPr/>
        </p:nvGraphicFramePr>
        <p:xfrm>
          <a:off x="6467279" y="3550920"/>
          <a:ext cx="3192462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066">
                  <a:extLst>
                    <a:ext uri="{9D8B030D-6E8A-4147-A177-3AD203B41FA5}">
                      <a16:colId xmlns:a16="http://schemas.microsoft.com/office/drawing/2014/main" val="338175970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264787864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687807706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875408210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3427908209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1817781487"/>
                    </a:ext>
                  </a:extLst>
                </a:gridCol>
                <a:gridCol w="456066">
                  <a:extLst>
                    <a:ext uri="{9D8B030D-6E8A-4147-A177-3AD203B41FA5}">
                      <a16:colId xmlns:a16="http://schemas.microsoft.com/office/drawing/2014/main" val="2588472400"/>
                    </a:ext>
                  </a:extLst>
                </a:gridCol>
              </a:tblGrid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E'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X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b="1" dirty="0"/>
                        <a:t>F</a:t>
                      </a:r>
                      <a:r>
                        <a:rPr lang="en-SG" sz="1600" b="1" baseline="-25000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99899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97543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54632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74719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075081"/>
                  </a:ext>
                </a:extLst>
              </a:tr>
              <a:tr h="27060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006600"/>
                          </a:solidFill>
                        </a:rPr>
                        <a:t>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18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DB6BC-C026-4745-8A8B-D8D4F38A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  <a:endParaRPr lang="en-SG" dirty="0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DD8EF99D-1E2E-4F91-8722-8F758CB9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670432"/>
              </p:ext>
            </p:extLst>
          </p:nvPr>
        </p:nvGraphicFramePr>
        <p:xfrm>
          <a:off x="852322" y="1425774"/>
          <a:ext cx="10487355" cy="2108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95785">
                  <a:extLst>
                    <a:ext uri="{9D8B030D-6E8A-4147-A177-3AD203B41FA5}">
                      <a16:colId xmlns:a16="http://schemas.microsoft.com/office/drawing/2014/main" val="2112353684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1816644567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286221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Select lines S</a:t>
                      </a:r>
                      <a:r>
                        <a:rPr lang="en-SG" baseline="-25000" dirty="0"/>
                        <a:t>n-1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n-2</a:t>
                      </a:r>
                      <a:r>
                        <a:rPr lang="en-SG" dirty="0"/>
                        <a:t>, …, S</a:t>
                      </a:r>
                      <a:r>
                        <a:rPr lang="en-SG" baseline="-25000" dirty="0"/>
                        <a:t>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0</a:t>
                      </a:r>
                    </a:p>
                    <a:p>
                      <a:pPr algn="ctr"/>
                      <a:endParaRPr lang="en-SG" baseline="0" dirty="0"/>
                    </a:p>
                    <a:p>
                      <a:pPr algn="ctr"/>
                      <a:r>
                        <a:rPr lang="en-SG" baseline="0" dirty="0"/>
                        <a:t>1 enable</a:t>
                      </a:r>
                      <a:r>
                        <a:rPr lang="en-SG" dirty="0"/>
                        <a:t>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dirty="0"/>
                        <a:t>If enabled:</a:t>
                      </a:r>
                    </a:p>
                    <a:p>
                      <a:pPr algn="ctr"/>
                      <a:r>
                        <a:rPr lang="en-SG" dirty="0"/>
                        <a:t>1 to line F</a:t>
                      </a:r>
                      <a:r>
                        <a:rPr lang="en-SG" baseline="-25000" dirty="0"/>
                        <a:t>i</a:t>
                      </a:r>
                      <a:r>
                        <a:rPr lang="en-SG" dirty="0"/>
                        <a:t>=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n-1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n-2</a:t>
                      </a:r>
                      <a:r>
                        <a:rPr lang="en-SG" altLang="zh-CN" dirty="0"/>
                        <a:t>…S</a:t>
                      </a:r>
                      <a:r>
                        <a:rPr lang="en-SG" altLang="zh-CN" baseline="-25000" dirty="0"/>
                        <a:t>1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0</a:t>
                      </a:r>
                      <a:endParaRPr lang="en-SG" baseline="-25000" dirty="0"/>
                    </a:p>
                    <a:p>
                      <a:pPr algn="ctr"/>
                      <a:r>
                        <a:rPr lang="en-SG" baseline="0" dirty="0"/>
                        <a:t>0 to rest of the lines</a:t>
                      </a:r>
                    </a:p>
                    <a:p>
                      <a:pPr algn="l"/>
                      <a:endParaRPr lang="en-SG" baseline="0" dirty="0"/>
                    </a:p>
                    <a:p>
                      <a:pPr algn="l"/>
                      <a:r>
                        <a:rPr lang="en-SG" baseline="0" dirty="0"/>
                        <a:t>If not enabled:</a:t>
                      </a:r>
                    </a:p>
                    <a:p>
                      <a:pPr algn="ctr"/>
                      <a:r>
                        <a:rPr lang="en-SG" baseline="0" dirty="0"/>
                        <a:t>0 to all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Pick one line out of 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lines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783553"/>
                  </a:ext>
                </a:extLst>
              </a:tr>
            </a:tbl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9B63830C-1A63-414A-B3DE-1C895DDA7F73}"/>
              </a:ext>
            </a:extLst>
          </p:cNvPr>
          <p:cNvGrpSpPr/>
          <p:nvPr/>
        </p:nvGrpSpPr>
        <p:grpSpPr>
          <a:xfrm>
            <a:off x="4140200" y="4495800"/>
            <a:ext cx="3581400" cy="1742439"/>
            <a:chOff x="4140200" y="4495800"/>
            <a:chExt cx="3581400" cy="174243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B459A1B-C023-463F-9C1C-37FEDECA17D8}"/>
                </a:ext>
              </a:extLst>
            </p:cNvPr>
            <p:cNvGrpSpPr/>
            <p:nvPr/>
          </p:nvGrpSpPr>
          <p:grpSpPr>
            <a:xfrm>
              <a:off x="4140200" y="4495800"/>
              <a:ext cx="3581400" cy="1241226"/>
              <a:chOff x="4140200" y="4495800"/>
              <a:chExt cx="3581400" cy="124122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59E2418-71CF-4C8E-A971-1CE272AB8F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0200" y="4495800"/>
                <a:ext cx="3581400" cy="1219200"/>
                <a:chOff x="1392" y="1632"/>
                <a:chExt cx="2256" cy="768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C816CF0-520F-4236-BB56-0B88F2E4F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632"/>
                  <a:ext cx="624" cy="76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" name="Text Box 6">
                  <a:extLst>
                    <a:ext uri="{FF2B5EF4-FFF2-40B4-BE49-F238E27FC236}">
                      <a16:creationId xmlns:a16="http://schemas.microsoft.com/office/drawing/2014/main" id="{BBDF969B-332F-46FC-9E4A-5310A4A7C3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1632"/>
                  <a:ext cx="480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GB" sz="1600" dirty="0"/>
                    <a:t>2x4</a:t>
                  </a:r>
                </a:p>
                <a:p>
                  <a:pPr algn="ctr" eaLnBrk="0" hangingPunct="0"/>
                  <a:r>
                    <a:rPr lang="en-GB" sz="1600" dirty="0"/>
                    <a:t>DEC</a:t>
                  </a:r>
                  <a:endParaRPr lang="en-GB" sz="2000" dirty="0"/>
                </a:p>
              </p:txBody>
            </p:sp>
            <p:sp>
              <p:nvSpPr>
                <p:cNvPr id="8" name="Line 7">
                  <a:extLst>
                    <a:ext uri="{FF2B5EF4-FFF2-40B4-BE49-F238E27FC236}">
                      <a16:creationId xmlns:a16="http://schemas.microsoft.com/office/drawing/2014/main" id="{DBB33DEB-AAA4-4258-BADA-646DF35A08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1920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" name="Line 8">
                  <a:extLst>
                    <a:ext uri="{FF2B5EF4-FFF2-40B4-BE49-F238E27FC236}">
                      <a16:creationId xmlns:a16="http://schemas.microsoft.com/office/drawing/2014/main" id="{B9A0F7B5-C3DD-4EAA-829F-0BD058380E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968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" name="Line 9">
                  <a:extLst>
                    <a:ext uri="{FF2B5EF4-FFF2-40B4-BE49-F238E27FC236}">
                      <a16:creationId xmlns:a16="http://schemas.microsoft.com/office/drawing/2014/main" id="{205FEE68-8C62-4358-A056-51F5EDD73C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182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" name="Line 10">
                  <a:extLst>
                    <a:ext uri="{FF2B5EF4-FFF2-40B4-BE49-F238E27FC236}">
                      <a16:creationId xmlns:a16="http://schemas.microsoft.com/office/drawing/2014/main" id="{4B805F54-6FCF-4145-AA83-1957823B3C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160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" name="Line 11">
                  <a:extLst>
                    <a:ext uri="{FF2B5EF4-FFF2-40B4-BE49-F238E27FC236}">
                      <a16:creationId xmlns:a16="http://schemas.microsoft.com/office/drawing/2014/main" id="{F271249A-D95A-4E34-A8C3-D1BBE0BE19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11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12">
                  <a:extLst>
                    <a:ext uri="{FF2B5EF4-FFF2-40B4-BE49-F238E27FC236}">
                      <a16:creationId xmlns:a16="http://schemas.microsoft.com/office/drawing/2014/main" id="{E7627B77-FC23-4FB5-BA0B-314D729DED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25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Text Box 13">
                  <a:extLst>
                    <a:ext uri="{FF2B5EF4-FFF2-40B4-BE49-F238E27FC236}">
                      <a16:creationId xmlns:a16="http://schemas.microsoft.com/office/drawing/2014/main" id="{A6ED98E1-2440-46B2-A0F1-51B8E0CE28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92" y="1824"/>
                  <a:ext cx="432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600"/>
                    <a:t>2-bit code</a:t>
                  </a:r>
                  <a:endParaRPr lang="en-GB" sz="2000"/>
                </a:p>
              </p:txBody>
            </p:sp>
            <p:sp>
              <p:nvSpPr>
                <p:cNvPr id="15" name="Text Box 14">
                  <a:extLst>
                    <a:ext uri="{FF2B5EF4-FFF2-40B4-BE49-F238E27FC236}">
                      <a16:creationId xmlns:a16="http://schemas.microsoft.com/office/drawing/2014/main" id="{E3D4A49D-695C-4E24-A836-3A11675F50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36" y="1824"/>
                  <a:ext cx="240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/>
                    <a:t>X</a:t>
                  </a:r>
                  <a:endParaRPr lang="en-GB" sz="1600"/>
                </a:p>
                <a:p>
                  <a:pPr eaLnBrk="0" hangingPunct="0"/>
                  <a:endParaRPr lang="en-GB" sz="1000"/>
                </a:p>
                <a:p>
                  <a:pPr eaLnBrk="0" hangingPunct="0"/>
                  <a:r>
                    <a:rPr lang="en-GB" sz="1400"/>
                    <a:t>Y</a:t>
                  </a:r>
                  <a:endParaRPr lang="en-GB" sz="2000"/>
                </a:p>
              </p:txBody>
            </p:sp>
            <p:sp>
              <p:nvSpPr>
                <p:cNvPr id="16" name="Text Box 15">
                  <a:extLst>
                    <a:ext uri="{FF2B5EF4-FFF2-40B4-BE49-F238E27FC236}">
                      <a16:creationId xmlns:a16="http://schemas.microsoft.com/office/drawing/2014/main" id="{FD04D319-60D8-4E4C-BB51-B209EF841F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96" y="1728"/>
                  <a:ext cx="240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dirty="0"/>
                    <a:t>F</a:t>
                  </a:r>
                  <a:r>
                    <a:rPr lang="en-GB" sz="1400" baseline="-25000" dirty="0"/>
                    <a:t>0 </a:t>
                  </a:r>
                  <a:r>
                    <a:rPr lang="en-GB" sz="1400" dirty="0"/>
                    <a:t>F</a:t>
                  </a:r>
                  <a:r>
                    <a:rPr lang="en-GB" sz="1400" baseline="-25000" dirty="0"/>
                    <a:t>1 </a:t>
                  </a:r>
                  <a:r>
                    <a:rPr lang="en-GB" sz="1400" dirty="0"/>
                    <a:t>F</a:t>
                  </a:r>
                  <a:r>
                    <a:rPr lang="en-GB" sz="1400" baseline="-25000" dirty="0"/>
                    <a:t>2 </a:t>
                  </a:r>
                  <a:r>
                    <a:rPr lang="en-GB" sz="1400" dirty="0"/>
                    <a:t>F</a:t>
                  </a:r>
                  <a:r>
                    <a:rPr lang="en-GB" sz="1400" baseline="-25000" dirty="0"/>
                    <a:t>3</a:t>
                  </a:r>
                  <a:endParaRPr lang="en-GB" sz="1400" dirty="0"/>
                </a:p>
              </p:txBody>
            </p:sp>
            <p:sp>
              <p:nvSpPr>
                <p:cNvPr id="17" name="Text Box 16">
                  <a:extLst>
                    <a:ext uri="{FF2B5EF4-FFF2-40B4-BE49-F238E27FC236}">
                      <a16:creationId xmlns:a16="http://schemas.microsoft.com/office/drawing/2014/main" id="{30B02FF0-87C1-4C92-ABF3-024DC26099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728"/>
                  <a:ext cx="672" cy="6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10000"/>
                    </a:spcBef>
                  </a:pPr>
                  <a:r>
                    <a:rPr lang="en-GB" sz="1400"/>
                    <a:t>Bulb 0</a:t>
                  </a:r>
                </a:p>
                <a:p>
                  <a:pPr eaLnBrk="0" hangingPunct="0">
                    <a:spcBef>
                      <a:spcPct val="10000"/>
                    </a:spcBef>
                  </a:pPr>
                  <a:r>
                    <a:rPr lang="en-GB" sz="1400"/>
                    <a:t>Bulb 1</a:t>
                  </a:r>
                </a:p>
                <a:p>
                  <a:pPr eaLnBrk="0" hangingPunct="0">
                    <a:spcBef>
                      <a:spcPct val="10000"/>
                    </a:spcBef>
                  </a:pPr>
                  <a:r>
                    <a:rPr lang="en-GB" sz="1400"/>
                    <a:t>Bulb 2</a:t>
                  </a:r>
                </a:p>
                <a:p>
                  <a:pPr eaLnBrk="0" hangingPunct="0">
                    <a:spcBef>
                      <a:spcPct val="10000"/>
                    </a:spcBef>
                  </a:pPr>
                  <a:r>
                    <a:rPr lang="en-GB" sz="1400"/>
                    <a:t>Bulb 3</a:t>
                  </a:r>
                  <a:endParaRPr lang="en-GB" sz="2000"/>
                </a:p>
              </p:txBody>
            </p:sp>
          </p:grpSp>
          <p:sp>
            <p:nvSpPr>
              <p:cNvPr id="18" name="Text Box 85">
                <a:extLst>
                  <a:ext uri="{FF2B5EF4-FFF2-40B4-BE49-F238E27FC236}">
                    <a16:creationId xmlns:a16="http://schemas.microsoft.com/office/drawing/2014/main" id="{97CE03B7-6CEF-4B65-A600-961E6E48D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9100" y="5432226"/>
                <a:ext cx="381000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400" dirty="0"/>
                  <a:t>E</a:t>
                </a:r>
                <a:endParaRPr lang="en-GB" sz="2000" dirty="0"/>
              </a:p>
            </p:txBody>
          </p:sp>
        </p:grp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75773964-2D1B-4F66-AAB4-F960E01FF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760" y="5783262"/>
              <a:ext cx="0" cy="45497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39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1039449"/>
          </a:xfrm>
        </p:spPr>
        <p:txBody>
          <a:bodyPr>
            <a:normAutofit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Decoders: Implementing Functions Revisit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B44E0CB-E55D-4964-9D39-DB98782AF51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5240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Implement the following function using a 3</a:t>
            </a:r>
            <a:r>
              <a:rPr lang="en-US" dirty="0">
                <a:sym typeface="Symbol" pitchFamily="18" charset="2"/>
              </a:rPr>
              <a:t>8 decoder and an appropriate logic gate</a:t>
            </a:r>
          </a:p>
          <a:p>
            <a:pPr marL="360363" lvl="1" indent="0">
              <a:buSzPct val="100000"/>
              <a:buNone/>
              <a:tabLst>
                <a:tab pos="1347788" algn="l"/>
              </a:tabLst>
            </a:pPr>
            <a:r>
              <a:rPr lang="en-US" dirty="0">
                <a:solidFill>
                  <a:srgbClr val="800000"/>
                </a:solidFill>
              </a:rPr>
              <a:t>	</a:t>
            </a:r>
            <a:r>
              <a:rPr lang="en-GB" sz="2200" dirty="0">
                <a:solidFill>
                  <a:srgbClr val="800000"/>
                </a:solidFill>
              </a:rPr>
              <a:t>f(Q,X,P)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 m</a:t>
            </a:r>
            <a:r>
              <a:rPr lang="en-GB" sz="2200" dirty="0">
                <a:solidFill>
                  <a:srgbClr val="800000"/>
                </a:solidFill>
              </a:rPr>
              <a:t>(0,1,4,6,7) = </a:t>
            </a:r>
            <a:r>
              <a:rPr lang="en-GB" sz="2200" dirty="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 dirty="0">
                <a:solidFill>
                  <a:srgbClr val="800000"/>
                </a:solidFill>
              </a:rPr>
              <a:t>M(2,3,5)</a:t>
            </a:r>
            <a:endParaRPr lang="en-US" dirty="0">
              <a:solidFill>
                <a:srgbClr val="800000"/>
              </a:solidFill>
            </a:endParaRPr>
          </a:p>
          <a:p>
            <a:pPr marL="265113" indent="-265113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may implement the function in several ways:</a:t>
            </a:r>
          </a:p>
          <a:p>
            <a:pPr marL="722313" lvl="1" indent="-3619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an OR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6</a:t>
            </a:r>
            <a:r>
              <a:rPr lang="en-US" dirty="0"/>
              <a:t> + m</a:t>
            </a:r>
            <a:r>
              <a:rPr lang="en-US" baseline="-25000" dirty="0"/>
              <a:t>7</a:t>
            </a:r>
            <a:r>
              <a:rPr lang="en-US" dirty="0"/>
              <a:t> </a:t>
            </a:r>
          </a:p>
          <a:p>
            <a:pPr marL="722313" lvl="1" indent="-361950">
              <a:spcBef>
                <a:spcPct val="4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 NAND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0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1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4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6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7</a:t>
            </a:r>
            <a:r>
              <a:rPr lang="en-US" dirty="0"/>
              <a:t>'  )' </a:t>
            </a:r>
          </a:p>
          <a:p>
            <a:pPr marL="722313" lvl="1" indent="-361950">
              <a:spcBef>
                <a:spcPct val="4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active-high outputs with a NOR gate:</a:t>
            </a:r>
            <a:br>
              <a:rPr lang="en-US" dirty="0"/>
            </a:br>
            <a:r>
              <a:rPr lang="en-US" dirty="0"/>
              <a:t>		f(Q,X,P) = (m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 + m</a:t>
            </a:r>
            <a:r>
              <a:rPr lang="en-US" baseline="-25000" dirty="0"/>
              <a:t>5</a:t>
            </a:r>
            <a:r>
              <a:rPr lang="en-US" dirty="0"/>
              <a:t> )' [ = M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 </a:t>
            </a:r>
            <a:r>
              <a:rPr lang="en-US" dirty="0"/>
              <a:t>M</a:t>
            </a:r>
            <a:r>
              <a:rPr lang="en-US" baseline="-25000" dirty="0"/>
              <a:t>5</a:t>
            </a:r>
            <a:r>
              <a:rPr lang="en-US" dirty="0"/>
              <a:t> ]</a:t>
            </a:r>
          </a:p>
          <a:p>
            <a:pPr marL="722313" lvl="1" indent="-361950">
              <a:spcBef>
                <a:spcPct val="4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a decoder with active-low outputs with an AND gate:</a:t>
            </a:r>
            <a:br>
              <a:rPr lang="en-US" dirty="0"/>
            </a:br>
            <a:r>
              <a:rPr lang="en-US" dirty="0"/>
              <a:t>		f(Q,X,P) = m</a:t>
            </a:r>
            <a:r>
              <a:rPr lang="en-US" baseline="-25000" dirty="0"/>
              <a:t>2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' </a:t>
            </a:r>
            <a:r>
              <a:rPr lang="en-US" dirty="0">
                <a:sym typeface="Symbol" pitchFamily="18" charset="2"/>
              </a:rPr>
              <a:t></a:t>
            </a:r>
            <a:r>
              <a:rPr lang="en-US" dirty="0"/>
              <a:t> m</a:t>
            </a:r>
            <a:r>
              <a:rPr lang="en-US" baseline="-25000" dirty="0"/>
              <a:t>5</a:t>
            </a:r>
            <a:r>
              <a:rPr lang="en-US" dirty="0"/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6"/>
            <a:ext cx="8420558" cy="993078"/>
          </a:xfrm>
        </p:spPr>
        <p:txBody>
          <a:bodyPr>
            <a:normAutofit/>
          </a:bodyPr>
          <a:lstStyle/>
          <a:p>
            <a:pPr marL="444500" indent="-444500"/>
            <a:r>
              <a:rPr lang="en-GB" sz="3600" dirty="0">
                <a:solidFill>
                  <a:srgbClr val="0000FF"/>
                </a:solidFill>
              </a:rPr>
              <a:t>Decoders: Implementing Functions Revisit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B4C93E77-A578-49FC-BB8F-A6E50481DC76}"/>
              </a:ext>
            </a:extLst>
          </p:cNvPr>
          <p:cNvSpPr txBox="1">
            <a:spLocks noChangeArrowheads="1"/>
          </p:cNvSpPr>
          <p:nvPr/>
        </p:nvSpPr>
        <p:spPr>
          <a:xfrm>
            <a:off x="3581400" y="1239903"/>
            <a:ext cx="5334000" cy="457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/>
              <a:t>	</a:t>
            </a:r>
            <a:r>
              <a:rPr lang="en-US" sz="2200">
                <a:solidFill>
                  <a:srgbClr val="800000"/>
                </a:solidFill>
              </a:rPr>
              <a:t>f(Q,X,P) = </a:t>
            </a:r>
            <a:r>
              <a:rPr lang="en-US" sz="220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sz="2200">
                <a:solidFill>
                  <a:srgbClr val="800000"/>
                </a:solidFill>
              </a:rPr>
              <a:t>m(0,1,4,6,7) </a:t>
            </a:r>
            <a:r>
              <a:rPr lang="en-GB" sz="2200">
                <a:solidFill>
                  <a:srgbClr val="800000"/>
                </a:solidFill>
              </a:rPr>
              <a:t>= </a:t>
            </a:r>
            <a:r>
              <a:rPr lang="en-GB" sz="2200">
                <a:solidFill>
                  <a:srgbClr val="800000"/>
                </a:solidFill>
                <a:sym typeface="Symbol" pitchFamily="18" charset="2"/>
              </a:rPr>
              <a:t> </a:t>
            </a:r>
            <a:r>
              <a:rPr lang="en-GB" sz="2200">
                <a:solidFill>
                  <a:srgbClr val="800000"/>
                </a:solidFill>
              </a:rPr>
              <a:t>M(2,3,5)</a:t>
            </a:r>
            <a:endParaRPr lang="en-US" sz="2200" dirty="0">
              <a:solidFill>
                <a:srgbClr val="800000"/>
              </a:solidFill>
            </a:endParaRPr>
          </a:p>
        </p:txBody>
      </p:sp>
      <p:grpSp>
        <p:nvGrpSpPr>
          <p:cNvPr id="88" name="Group 130">
            <a:extLst>
              <a:ext uri="{FF2B5EF4-FFF2-40B4-BE49-F238E27FC236}">
                <a16:creationId xmlns:a16="http://schemas.microsoft.com/office/drawing/2014/main" id="{2A16292E-B0F6-4040-8019-C9974536B38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784684"/>
            <a:ext cx="3962400" cy="2241550"/>
            <a:chOff x="576" y="912"/>
            <a:chExt cx="2496" cy="1412"/>
          </a:xfrm>
        </p:grpSpPr>
        <p:grpSp>
          <p:nvGrpSpPr>
            <p:cNvPr id="89" name="Group 4">
              <a:extLst>
                <a:ext uri="{FF2B5EF4-FFF2-40B4-BE49-F238E27FC236}">
                  <a16:creationId xmlns:a16="http://schemas.microsoft.com/office/drawing/2014/main" id="{495FD7AA-230B-4371-BB46-BDA1579866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912"/>
              <a:ext cx="2304" cy="1200"/>
              <a:chOff x="960" y="768"/>
              <a:chExt cx="2304" cy="1200"/>
            </a:xfrm>
          </p:grpSpPr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1BF3A41F-3621-4887-82B0-434875ED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Text Box 6">
                <a:extLst>
                  <a:ext uri="{FF2B5EF4-FFF2-40B4-BE49-F238E27FC236}">
                    <a16:creationId xmlns:a16="http://schemas.microsoft.com/office/drawing/2014/main" id="{FBC5FCB4-6759-4639-BC16-06075443D3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93" name="Text Box 7">
                <a:extLst>
                  <a:ext uri="{FF2B5EF4-FFF2-40B4-BE49-F238E27FC236}">
                    <a16:creationId xmlns:a16="http://schemas.microsoft.com/office/drawing/2014/main" id="{BC201B1B-42AD-4549-9EFB-49D5B7CDEF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200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94" name="Text Box 8">
                <a:extLst>
                  <a:ext uri="{FF2B5EF4-FFF2-40B4-BE49-F238E27FC236}">
                    <a16:creationId xmlns:a16="http://schemas.microsoft.com/office/drawing/2014/main" id="{5BA75597-6912-48B1-A7F7-0AC8B84A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1200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95" name="Line 9">
                <a:extLst>
                  <a:ext uri="{FF2B5EF4-FFF2-40B4-BE49-F238E27FC236}">
                    <a16:creationId xmlns:a16="http://schemas.microsoft.com/office/drawing/2014/main" id="{AE147DBB-799B-4FA7-8FFC-B7D0E89BF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0">
                <a:extLst>
                  <a:ext uri="{FF2B5EF4-FFF2-40B4-BE49-F238E27FC236}">
                    <a16:creationId xmlns:a16="http://schemas.microsoft.com/office/drawing/2014/main" id="{6544D353-9900-4F9D-B2CC-E8555EE79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1">
                <a:extLst>
                  <a:ext uri="{FF2B5EF4-FFF2-40B4-BE49-F238E27FC236}">
                    <a16:creationId xmlns:a16="http://schemas.microsoft.com/office/drawing/2014/main" id="{F8082F3D-0288-4273-85F8-928FFFBC5A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12">
                <a:extLst>
                  <a:ext uri="{FF2B5EF4-FFF2-40B4-BE49-F238E27FC236}">
                    <a16:creationId xmlns:a16="http://schemas.microsoft.com/office/drawing/2014/main" id="{5147BD9C-BD47-49D2-9604-766FCC4516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768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99" name="Line 13">
                <a:extLst>
                  <a:ext uri="{FF2B5EF4-FFF2-40B4-BE49-F238E27FC236}">
                    <a16:creationId xmlns:a16="http://schemas.microsoft.com/office/drawing/2014/main" id="{57F8840A-C44E-49E6-85D5-6D7EA62A3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14">
                <a:extLst>
                  <a:ext uri="{FF2B5EF4-FFF2-40B4-BE49-F238E27FC236}">
                    <a16:creationId xmlns:a16="http://schemas.microsoft.com/office/drawing/2014/main" id="{2D3005FF-0648-4ACF-B1F2-E9CB53DF7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5">
                <a:extLst>
                  <a:ext uri="{FF2B5EF4-FFF2-40B4-BE49-F238E27FC236}">
                    <a16:creationId xmlns:a16="http://schemas.microsoft.com/office/drawing/2014/main" id="{5BB6A773-11DC-4883-9EDF-D6CA945A1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2" name="Group 16">
                <a:extLst>
                  <a:ext uri="{FF2B5EF4-FFF2-40B4-BE49-F238E27FC236}">
                    <a16:creationId xmlns:a16="http://schemas.microsoft.com/office/drawing/2014/main" id="{1CAF421F-EE55-4A1C-B4F4-FC9D98C7B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4" y="1325"/>
                <a:ext cx="336" cy="240"/>
                <a:chOff x="6768" y="11808"/>
                <a:chExt cx="1008" cy="792"/>
              </a:xfrm>
            </p:grpSpPr>
            <p:sp>
              <p:nvSpPr>
                <p:cNvPr id="115" name="Freeform 17">
                  <a:extLst>
                    <a:ext uri="{FF2B5EF4-FFF2-40B4-BE49-F238E27FC236}">
                      <a16:creationId xmlns:a16="http://schemas.microsoft.com/office/drawing/2014/main" id="{5C5C904F-9E63-4F7A-A90C-F6E663F1D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8">
                  <a:extLst>
                    <a:ext uri="{FF2B5EF4-FFF2-40B4-BE49-F238E27FC236}">
                      <a16:creationId xmlns:a16="http://schemas.microsoft.com/office/drawing/2014/main" id="{821AB922-50BB-496F-AB2F-2CDB58EA4E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9">
                  <a:extLst>
                    <a:ext uri="{FF2B5EF4-FFF2-40B4-BE49-F238E27FC236}">
                      <a16:creationId xmlns:a16="http://schemas.microsoft.com/office/drawing/2014/main" id="{C8D1E07E-5DFC-4982-894D-BC6BD2C9E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20">
                  <a:extLst>
                    <a:ext uri="{FF2B5EF4-FFF2-40B4-BE49-F238E27FC236}">
                      <a16:creationId xmlns:a16="http://schemas.microsoft.com/office/drawing/2014/main" id="{12653FAA-F35C-4002-A7BB-81D3000152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21">
                  <a:extLst>
                    <a:ext uri="{FF2B5EF4-FFF2-40B4-BE49-F238E27FC236}">
                      <a16:creationId xmlns:a16="http://schemas.microsoft.com/office/drawing/2014/main" id="{F2F0EBB5-C8A0-4B41-A68A-282C24D53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3" name="Line 22">
                <a:extLst>
                  <a:ext uri="{FF2B5EF4-FFF2-40B4-BE49-F238E27FC236}">
                    <a16:creationId xmlns:a16="http://schemas.microsoft.com/office/drawing/2014/main" id="{DC14D9E9-395B-4501-BDA4-BBDDD6B5A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23">
                <a:extLst>
                  <a:ext uri="{FF2B5EF4-FFF2-40B4-BE49-F238E27FC236}">
                    <a16:creationId xmlns:a16="http://schemas.microsoft.com/office/drawing/2014/main" id="{9A4F50AC-6CD7-4364-960D-B3A6C35167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24">
                <a:extLst>
                  <a:ext uri="{FF2B5EF4-FFF2-40B4-BE49-F238E27FC236}">
                    <a16:creationId xmlns:a16="http://schemas.microsoft.com/office/drawing/2014/main" id="{B06C5920-0E88-4AAE-8458-2D0AC19FCA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53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5">
                <a:extLst>
                  <a:ext uri="{FF2B5EF4-FFF2-40B4-BE49-F238E27FC236}">
                    <a16:creationId xmlns:a16="http://schemas.microsoft.com/office/drawing/2014/main" id="{173FEAA4-7BB2-4483-A5DB-604BAAB82C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26">
                <a:extLst>
                  <a:ext uri="{FF2B5EF4-FFF2-40B4-BE49-F238E27FC236}">
                    <a16:creationId xmlns:a16="http://schemas.microsoft.com/office/drawing/2014/main" id="{F5A64C67-8349-46B4-B4D1-E89187692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27">
                <a:extLst>
                  <a:ext uri="{FF2B5EF4-FFF2-40B4-BE49-F238E27FC236}">
                    <a16:creationId xmlns:a16="http://schemas.microsoft.com/office/drawing/2014/main" id="{3FB5F3B8-EF82-46B6-B354-E3E982E11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8">
                <a:extLst>
                  <a:ext uri="{FF2B5EF4-FFF2-40B4-BE49-F238E27FC236}">
                    <a16:creationId xmlns:a16="http://schemas.microsoft.com/office/drawing/2014/main" id="{08B5BE6E-CB16-4729-A63E-844590A58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29">
                <a:extLst>
                  <a:ext uri="{FF2B5EF4-FFF2-40B4-BE49-F238E27FC236}">
                    <a16:creationId xmlns:a16="http://schemas.microsoft.com/office/drawing/2014/main" id="{F23B5BEA-3C46-47EC-970A-1952D7666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1" y="14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30">
                <a:extLst>
                  <a:ext uri="{FF2B5EF4-FFF2-40B4-BE49-F238E27FC236}">
                    <a16:creationId xmlns:a16="http://schemas.microsoft.com/office/drawing/2014/main" id="{5863366A-0567-457B-9FFF-1E894138A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34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31">
                <a:extLst>
                  <a:ext uri="{FF2B5EF4-FFF2-40B4-BE49-F238E27FC236}">
                    <a16:creationId xmlns:a16="http://schemas.microsoft.com/office/drawing/2014/main" id="{8959103F-6805-449E-937F-AFD8D3DAD3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32">
                <a:extLst>
                  <a:ext uri="{FF2B5EF4-FFF2-40B4-BE49-F238E27FC236}">
                    <a16:creationId xmlns:a16="http://schemas.microsoft.com/office/drawing/2014/main" id="{F2C22108-FA08-4B76-88B0-EC591CC0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Text Box 33">
                <a:extLst>
                  <a:ext uri="{FF2B5EF4-FFF2-40B4-BE49-F238E27FC236}">
                    <a16:creationId xmlns:a16="http://schemas.microsoft.com/office/drawing/2014/main" id="{0CBA2BF1-9B5B-43E8-8EDF-52A4D2BFC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200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f(Q,X,P)</a:t>
                </a:r>
                <a:endParaRPr lang="en-GB" sz="2000"/>
              </a:p>
            </p:txBody>
          </p:sp>
        </p:grpSp>
        <p:sp>
          <p:nvSpPr>
            <p:cNvPr id="90" name="Text Box 123">
              <a:extLst>
                <a:ext uri="{FF2B5EF4-FFF2-40B4-BE49-F238E27FC236}">
                  <a16:creationId xmlns:a16="http://schemas.microsoft.com/office/drawing/2014/main" id="{C3C341FC-D4FB-4FCF-A713-528C36D78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12"/>
              <a:ext cx="22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(a) Active-high decoder with OR gate.</a:t>
              </a:r>
              <a:endParaRPr lang="en-GB"/>
            </a:p>
          </p:txBody>
        </p:sp>
      </p:grpSp>
      <p:grpSp>
        <p:nvGrpSpPr>
          <p:cNvPr id="120" name="Group 134">
            <a:extLst>
              <a:ext uri="{FF2B5EF4-FFF2-40B4-BE49-F238E27FC236}">
                <a16:creationId xmlns:a16="http://schemas.microsoft.com/office/drawing/2014/main" id="{B968C514-E7D3-4989-9E01-559EE9A5FDC8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1784684"/>
            <a:ext cx="3810000" cy="2241550"/>
            <a:chOff x="3168" y="912"/>
            <a:chExt cx="2400" cy="1412"/>
          </a:xfrm>
        </p:grpSpPr>
        <p:sp>
          <p:nvSpPr>
            <p:cNvPr id="121" name="Text Box 34">
              <a:extLst>
                <a:ext uri="{FF2B5EF4-FFF2-40B4-BE49-F238E27FC236}">
                  <a16:creationId xmlns:a16="http://schemas.microsoft.com/office/drawing/2014/main" id="{F19C31B0-1781-41DD-9C56-AB340BD3F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342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f(Q,X,P)</a:t>
              </a:r>
              <a:endParaRPr lang="en-GB" sz="2000"/>
            </a:p>
          </p:txBody>
        </p:sp>
        <p:grpSp>
          <p:nvGrpSpPr>
            <p:cNvPr id="122" name="Group 35">
              <a:extLst>
                <a:ext uri="{FF2B5EF4-FFF2-40B4-BE49-F238E27FC236}">
                  <a16:creationId xmlns:a16="http://schemas.microsoft.com/office/drawing/2014/main" id="{FD0FBE1A-E507-461A-B7C9-D82B71410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912"/>
              <a:ext cx="1919" cy="1200"/>
              <a:chOff x="3408" y="768"/>
              <a:chExt cx="1919" cy="1200"/>
            </a:xfrm>
          </p:grpSpPr>
          <p:sp>
            <p:nvSpPr>
              <p:cNvPr id="124" name="Rectangle 36">
                <a:extLst>
                  <a:ext uri="{FF2B5EF4-FFF2-40B4-BE49-F238E27FC236}">
                    <a16:creationId xmlns:a16="http://schemas.microsoft.com/office/drawing/2014/main" id="{109DA310-6C1A-4FA5-B45B-B651966D9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768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Text Box 37">
                <a:extLst>
                  <a:ext uri="{FF2B5EF4-FFF2-40B4-BE49-F238E27FC236}">
                    <a16:creationId xmlns:a16="http://schemas.microsoft.com/office/drawing/2014/main" id="{9B279A3C-0089-4312-9427-09D4A8E8A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864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126" name="Text Box 38">
                <a:extLst>
                  <a:ext uri="{FF2B5EF4-FFF2-40B4-BE49-F238E27FC236}">
                    <a16:creationId xmlns:a16="http://schemas.microsoft.com/office/drawing/2014/main" id="{1DD1ECC0-638B-42E8-B2F2-B1AE5693A2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127" name="Text Box 39">
                <a:extLst>
                  <a:ext uri="{FF2B5EF4-FFF2-40B4-BE49-F238E27FC236}">
                    <a16:creationId xmlns:a16="http://schemas.microsoft.com/office/drawing/2014/main" id="{4AF52E56-EEF1-4B0E-9868-7C36C8E6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00"/>
                <a:ext cx="1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128" name="Line 40">
                <a:extLst>
                  <a:ext uri="{FF2B5EF4-FFF2-40B4-BE49-F238E27FC236}">
                    <a16:creationId xmlns:a16="http://schemas.microsoft.com/office/drawing/2014/main" id="{3155D494-4CE4-4D3C-B61D-E4E899F6A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29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41">
                <a:extLst>
                  <a:ext uri="{FF2B5EF4-FFF2-40B4-BE49-F238E27FC236}">
                    <a16:creationId xmlns:a16="http://schemas.microsoft.com/office/drawing/2014/main" id="{A27C3679-03F2-4D63-9F05-80CC205C3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6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42">
                <a:extLst>
                  <a:ext uri="{FF2B5EF4-FFF2-40B4-BE49-F238E27FC236}">
                    <a16:creationId xmlns:a16="http://schemas.microsoft.com/office/drawing/2014/main" id="{9542E358-4388-48E7-B8A8-2EBC3D1285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488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Text Box 43">
                <a:extLst>
                  <a:ext uri="{FF2B5EF4-FFF2-40B4-BE49-F238E27FC236}">
                    <a16:creationId xmlns:a16="http://schemas.microsoft.com/office/drawing/2014/main" id="{07B2BF04-D839-46CE-B80E-A5A91E1DE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768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132" name="Line 44">
                <a:extLst>
                  <a:ext uri="{FF2B5EF4-FFF2-40B4-BE49-F238E27FC236}">
                    <a16:creationId xmlns:a16="http://schemas.microsoft.com/office/drawing/2014/main" id="{D33C6304-A362-4453-B856-0983570C6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00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45">
                <a:extLst>
                  <a:ext uri="{FF2B5EF4-FFF2-40B4-BE49-F238E27FC236}">
                    <a16:creationId xmlns:a16="http://schemas.microsoft.com/office/drawing/2014/main" id="{5C8749AE-6900-40B6-90DE-1C83B5DDA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440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46">
                <a:extLst>
                  <a:ext uri="{FF2B5EF4-FFF2-40B4-BE49-F238E27FC236}">
                    <a16:creationId xmlns:a16="http://schemas.microsoft.com/office/drawing/2014/main" id="{8A0D24F1-D384-4DFB-9CFE-FE16B53FD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47">
                <a:extLst>
                  <a:ext uri="{FF2B5EF4-FFF2-40B4-BE49-F238E27FC236}">
                    <a16:creationId xmlns:a16="http://schemas.microsoft.com/office/drawing/2014/main" id="{D0E6C1D4-FBC6-44BA-A2F7-BDA65277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48">
                <a:extLst>
                  <a:ext uri="{FF2B5EF4-FFF2-40B4-BE49-F238E27FC236}">
                    <a16:creationId xmlns:a16="http://schemas.microsoft.com/office/drawing/2014/main" id="{F028B677-7D3C-465B-BC8B-344F86A8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72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49">
                <a:extLst>
                  <a:ext uri="{FF2B5EF4-FFF2-40B4-BE49-F238E27FC236}">
                    <a16:creationId xmlns:a16="http://schemas.microsoft.com/office/drawing/2014/main" id="{33294BC8-BD3A-48FF-8AB1-AD3D317051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53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50">
                <a:extLst>
                  <a:ext uri="{FF2B5EF4-FFF2-40B4-BE49-F238E27FC236}">
                    <a16:creationId xmlns:a16="http://schemas.microsoft.com/office/drawing/2014/main" id="{C5C5F285-7469-4FC8-8D5D-486AC6D3B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51">
                <a:extLst>
                  <a:ext uri="{FF2B5EF4-FFF2-40B4-BE49-F238E27FC236}">
                    <a16:creationId xmlns:a16="http://schemas.microsoft.com/office/drawing/2014/main" id="{351EC3D0-5E8B-4188-9000-5992E98C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52">
                <a:extLst>
                  <a:ext uri="{FF2B5EF4-FFF2-40B4-BE49-F238E27FC236}">
                    <a16:creationId xmlns:a16="http://schemas.microsoft.com/office/drawing/2014/main" id="{FD0223AB-E9F9-4338-97DC-63459AF36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Line 53">
                <a:extLst>
                  <a:ext uri="{FF2B5EF4-FFF2-40B4-BE49-F238E27FC236}">
                    <a16:creationId xmlns:a16="http://schemas.microsoft.com/office/drawing/2014/main" id="{37D6CAE7-3982-468A-9274-B123D087F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100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54">
                <a:extLst>
                  <a:ext uri="{FF2B5EF4-FFF2-40B4-BE49-F238E27FC236}">
                    <a16:creationId xmlns:a16="http://schemas.microsoft.com/office/drawing/2014/main" id="{72D9F04A-93EF-4E19-9ADA-1B1C62B8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1432"/>
                <a:ext cx="17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Line 55">
                <a:extLst>
                  <a:ext uri="{FF2B5EF4-FFF2-40B4-BE49-F238E27FC236}">
                    <a16:creationId xmlns:a16="http://schemas.microsoft.com/office/drawing/2014/main" id="{F5E6516F-A1A1-4893-BE07-F49E11C27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134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Line 56">
                <a:extLst>
                  <a:ext uri="{FF2B5EF4-FFF2-40B4-BE49-F238E27FC236}">
                    <a16:creationId xmlns:a16="http://schemas.microsoft.com/office/drawing/2014/main" id="{A95F6778-A729-4672-9204-CEC40EA09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8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Line 57">
                <a:extLst>
                  <a:ext uri="{FF2B5EF4-FFF2-40B4-BE49-F238E27FC236}">
                    <a16:creationId xmlns:a16="http://schemas.microsoft.com/office/drawing/2014/main" id="{DCF8F293-C123-40A7-8F61-B9E6F38C72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0" y="864"/>
                <a:ext cx="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58">
                <a:extLst>
                  <a:ext uri="{FF2B5EF4-FFF2-40B4-BE49-F238E27FC236}">
                    <a16:creationId xmlns:a16="http://schemas.microsoft.com/office/drawing/2014/main" id="{F819A701-C8C6-4432-9F6A-7D82027F20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1" y="836"/>
                <a:ext cx="48" cy="1056"/>
                <a:chOff x="4704" y="2112"/>
                <a:chExt cx="48" cy="1056"/>
              </a:xfrm>
            </p:grpSpPr>
            <p:sp>
              <p:nvSpPr>
                <p:cNvPr id="150" name="Oval 59">
                  <a:extLst>
                    <a:ext uri="{FF2B5EF4-FFF2-40B4-BE49-F238E27FC236}">
                      <a16:creationId xmlns:a16="http://schemas.microsoft.com/office/drawing/2014/main" id="{5B0C7B78-A656-4420-8B7D-CBCB7BCDEF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Oval 60">
                  <a:extLst>
                    <a:ext uri="{FF2B5EF4-FFF2-40B4-BE49-F238E27FC236}">
                      <a16:creationId xmlns:a16="http://schemas.microsoft.com/office/drawing/2014/main" id="{37D62A34-F048-45B4-9262-F4D3B6509D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61">
                  <a:extLst>
                    <a:ext uri="{FF2B5EF4-FFF2-40B4-BE49-F238E27FC236}">
                      <a16:creationId xmlns:a16="http://schemas.microsoft.com/office/drawing/2014/main" id="{15E0E913-CFEC-4E2F-968F-8042BCFA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Oval 62">
                  <a:extLst>
                    <a:ext uri="{FF2B5EF4-FFF2-40B4-BE49-F238E27FC236}">
                      <a16:creationId xmlns:a16="http://schemas.microsoft.com/office/drawing/2014/main" id="{FD379535-BBEE-4594-8C74-8F22968A9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63">
                  <a:extLst>
                    <a:ext uri="{FF2B5EF4-FFF2-40B4-BE49-F238E27FC236}">
                      <a16:creationId xmlns:a16="http://schemas.microsoft.com/office/drawing/2014/main" id="{52710F57-6D79-4423-80A4-4D9B7EC6D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Oval 64">
                  <a:extLst>
                    <a:ext uri="{FF2B5EF4-FFF2-40B4-BE49-F238E27FC236}">
                      <a16:creationId xmlns:a16="http://schemas.microsoft.com/office/drawing/2014/main" id="{C4C4823F-BB70-4935-B542-49213EFEC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Oval 65">
                  <a:extLst>
                    <a:ext uri="{FF2B5EF4-FFF2-40B4-BE49-F238E27FC236}">
                      <a16:creationId xmlns:a16="http://schemas.microsoft.com/office/drawing/2014/main" id="{902A2F80-2021-4521-ACF7-E0E0EDBB5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66">
                  <a:extLst>
                    <a:ext uri="{FF2B5EF4-FFF2-40B4-BE49-F238E27FC236}">
                      <a16:creationId xmlns:a16="http://schemas.microsoft.com/office/drawing/2014/main" id="{0137C7D4-A724-4F8D-B76A-D6747FB2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7" name="Group 67">
                <a:extLst>
                  <a:ext uri="{FF2B5EF4-FFF2-40B4-BE49-F238E27FC236}">
                    <a16:creationId xmlns:a16="http://schemas.microsoft.com/office/drawing/2014/main" id="{80FA4E29-C13C-497E-AC7A-6DB4C8E98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9" y="1316"/>
                <a:ext cx="336" cy="240"/>
                <a:chOff x="4368" y="2688"/>
                <a:chExt cx="336" cy="240"/>
              </a:xfrm>
            </p:grpSpPr>
            <p:sp>
              <p:nvSpPr>
                <p:cNvPr id="148" name="AutoShape 68">
                  <a:extLst>
                    <a:ext uri="{FF2B5EF4-FFF2-40B4-BE49-F238E27FC236}">
                      <a16:creationId xmlns:a16="http://schemas.microsoft.com/office/drawing/2014/main" id="{A0203FB1-1E23-48D8-B710-E66B3B82F4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2688"/>
                  <a:ext cx="288" cy="240"/>
                </a:xfrm>
                <a:prstGeom prst="flowChartDelay">
                  <a:avLst/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69">
                  <a:extLst>
                    <a:ext uri="{FF2B5EF4-FFF2-40B4-BE49-F238E27FC236}">
                      <a16:creationId xmlns:a16="http://schemas.microsoft.com/office/drawing/2014/main" id="{47C1AE7B-E336-46DC-8C97-D988C4352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6" y="278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" name="Text Box 124">
              <a:extLst>
                <a:ext uri="{FF2B5EF4-FFF2-40B4-BE49-F238E27FC236}">
                  <a16:creationId xmlns:a16="http://schemas.microsoft.com/office/drawing/2014/main" id="{5EC57B45-0760-4D4A-A046-7BE5A02B1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112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(b) Active-low decoder with NAND gate.</a:t>
              </a:r>
            </a:p>
          </p:txBody>
        </p:sp>
      </p:grpSp>
      <p:grpSp>
        <p:nvGrpSpPr>
          <p:cNvPr id="158" name="Group 132">
            <a:extLst>
              <a:ext uri="{FF2B5EF4-FFF2-40B4-BE49-F238E27FC236}">
                <a16:creationId xmlns:a16="http://schemas.microsoft.com/office/drawing/2014/main" id="{39793632-D9FF-4064-9E01-E960B5FE7E4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223084"/>
            <a:ext cx="3886200" cy="2241550"/>
            <a:chOff x="672" y="2448"/>
            <a:chExt cx="2448" cy="1412"/>
          </a:xfrm>
        </p:grpSpPr>
        <p:grpSp>
          <p:nvGrpSpPr>
            <p:cNvPr id="159" name="Group 70">
              <a:extLst>
                <a:ext uri="{FF2B5EF4-FFF2-40B4-BE49-F238E27FC236}">
                  <a16:creationId xmlns:a16="http://schemas.microsoft.com/office/drawing/2014/main" id="{501A0825-F3C7-4598-8FE8-F69A240EB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48"/>
              <a:ext cx="2352" cy="1200"/>
              <a:chOff x="960" y="2304"/>
              <a:chExt cx="2352" cy="1200"/>
            </a:xfrm>
          </p:grpSpPr>
          <p:sp>
            <p:nvSpPr>
              <p:cNvPr id="161" name="Rectangle 71">
                <a:extLst>
                  <a:ext uri="{FF2B5EF4-FFF2-40B4-BE49-F238E27FC236}">
                    <a16:creationId xmlns:a16="http://schemas.microsoft.com/office/drawing/2014/main" id="{A8C3CE2B-C71D-433C-B6D3-7C5211528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304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2">
                <a:extLst>
                  <a:ext uri="{FF2B5EF4-FFF2-40B4-BE49-F238E27FC236}">
                    <a16:creationId xmlns:a16="http://schemas.microsoft.com/office/drawing/2014/main" id="{5DFE0910-00DD-4C75-AD5C-AB8E8D1E8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400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163" name="Text Box 73">
                <a:extLst>
                  <a:ext uri="{FF2B5EF4-FFF2-40B4-BE49-F238E27FC236}">
                    <a16:creationId xmlns:a16="http://schemas.microsoft.com/office/drawing/2014/main" id="{AC63B33E-8CCB-459B-93C5-7B64F607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2736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164" name="Text Box 74">
                <a:extLst>
                  <a:ext uri="{FF2B5EF4-FFF2-40B4-BE49-F238E27FC236}">
                    <a16:creationId xmlns:a16="http://schemas.microsoft.com/office/drawing/2014/main" id="{10701A5F-19CC-4716-B4A3-3020BC3D0F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736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165" name="Line 75">
                <a:extLst>
                  <a:ext uri="{FF2B5EF4-FFF2-40B4-BE49-F238E27FC236}">
                    <a16:creationId xmlns:a16="http://schemas.microsoft.com/office/drawing/2014/main" id="{1BCDFBF2-008A-4800-9008-5DFB2E610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83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6">
                <a:extLst>
                  <a:ext uri="{FF2B5EF4-FFF2-40B4-BE49-F238E27FC236}">
                    <a16:creationId xmlns:a16="http://schemas.microsoft.com/office/drawing/2014/main" id="{CBCDCF99-43CB-4D62-8EB5-C09FCBE9C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216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B1F2FA90-DC6B-449A-A084-73DA81FD5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02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7E5872DD-3E57-40A4-8238-ADAA98D98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3" y="2304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169" name="Line 79">
                <a:extLst>
                  <a:ext uri="{FF2B5EF4-FFF2-40B4-BE49-F238E27FC236}">
                    <a16:creationId xmlns:a16="http://schemas.microsoft.com/office/drawing/2014/main" id="{61F11F3A-6113-45DB-B18E-32FE39EF7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0">
                <a:extLst>
                  <a:ext uri="{FF2B5EF4-FFF2-40B4-BE49-F238E27FC236}">
                    <a16:creationId xmlns:a16="http://schemas.microsoft.com/office/drawing/2014/main" id="{612CC533-B2E1-4FEA-9CC7-603A817844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38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1" name="Group 81">
                <a:extLst>
                  <a:ext uri="{FF2B5EF4-FFF2-40B4-BE49-F238E27FC236}">
                    <a16:creationId xmlns:a16="http://schemas.microsoft.com/office/drawing/2014/main" id="{C4A49961-27E9-4150-A6E8-2471FEB56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714"/>
                <a:ext cx="336" cy="240"/>
                <a:chOff x="6768" y="11808"/>
                <a:chExt cx="1008" cy="792"/>
              </a:xfrm>
            </p:grpSpPr>
            <p:sp>
              <p:nvSpPr>
                <p:cNvPr id="180" name="Freeform 82">
                  <a:extLst>
                    <a:ext uri="{FF2B5EF4-FFF2-40B4-BE49-F238E27FC236}">
                      <a16:creationId xmlns:a16="http://schemas.microsoft.com/office/drawing/2014/main" id="{AD14DFEC-AF3C-4F0C-A22F-E6BDC9CD41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83">
                  <a:extLst>
                    <a:ext uri="{FF2B5EF4-FFF2-40B4-BE49-F238E27FC236}">
                      <a16:creationId xmlns:a16="http://schemas.microsoft.com/office/drawing/2014/main" id="{5CA43320-34AA-4787-9BCF-8507F29DD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84">
                  <a:extLst>
                    <a:ext uri="{FF2B5EF4-FFF2-40B4-BE49-F238E27FC236}">
                      <a16:creationId xmlns:a16="http://schemas.microsoft.com/office/drawing/2014/main" id="{73C32565-C0F9-4B22-999B-064FF15E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85">
                  <a:extLst>
                    <a:ext uri="{FF2B5EF4-FFF2-40B4-BE49-F238E27FC236}">
                      <a16:creationId xmlns:a16="http://schemas.microsoft.com/office/drawing/2014/main" id="{203CC4C4-CF5B-496B-A695-35E77CBAA2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86">
                  <a:extLst>
                    <a:ext uri="{FF2B5EF4-FFF2-40B4-BE49-F238E27FC236}">
                      <a16:creationId xmlns:a16="http://schemas.microsoft.com/office/drawing/2014/main" id="{8F749835-3C2A-4FDC-B29E-4B3E62EBA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2" name="Line 87">
                <a:extLst>
                  <a:ext uri="{FF2B5EF4-FFF2-40B4-BE49-F238E27FC236}">
                    <a16:creationId xmlns:a16="http://schemas.microsoft.com/office/drawing/2014/main" id="{0084A46A-6531-4C2E-B4B0-155FBBA0C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120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88">
                <a:extLst>
                  <a:ext uri="{FF2B5EF4-FFF2-40B4-BE49-F238E27FC236}">
                    <a16:creationId xmlns:a16="http://schemas.microsoft.com/office/drawing/2014/main" id="{9C32CFA1-8753-4ED9-AF4D-0825E3E08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89">
                <a:extLst>
                  <a:ext uri="{FF2B5EF4-FFF2-40B4-BE49-F238E27FC236}">
                    <a16:creationId xmlns:a16="http://schemas.microsoft.com/office/drawing/2014/main" id="{97F009B3-7AA3-45E7-A6F3-8F0CE9154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88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90">
                <a:extLst>
                  <a:ext uri="{FF2B5EF4-FFF2-40B4-BE49-F238E27FC236}">
                    <a16:creationId xmlns:a16="http://schemas.microsoft.com/office/drawing/2014/main" id="{45FA0280-C055-43F0-87D0-5BDF8E39D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6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91">
                <a:extLst>
                  <a:ext uri="{FF2B5EF4-FFF2-40B4-BE49-F238E27FC236}">
                    <a16:creationId xmlns:a16="http://schemas.microsoft.com/office/drawing/2014/main" id="{D0B31B7E-FF90-4CDE-97DF-44CB57F2E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6" y="2688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92">
                <a:extLst>
                  <a:ext uri="{FF2B5EF4-FFF2-40B4-BE49-F238E27FC236}">
                    <a16:creationId xmlns:a16="http://schemas.microsoft.com/office/drawing/2014/main" id="{D1E62ACA-1E8E-46FF-A4B9-B3EEEFDDF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2" y="2835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Text Box 93">
                <a:extLst>
                  <a:ext uri="{FF2B5EF4-FFF2-40B4-BE49-F238E27FC236}">
                    <a16:creationId xmlns:a16="http://schemas.microsoft.com/office/drawing/2014/main" id="{419571CF-EFEC-4904-A26E-406DBF7CD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2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f(Q,X,P)</a:t>
                </a:r>
                <a:endParaRPr lang="en-GB" sz="2000"/>
              </a:p>
            </p:txBody>
          </p:sp>
          <p:sp>
            <p:nvSpPr>
              <p:cNvPr id="179" name="Oval 94">
                <a:extLst>
                  <a:ext uri="{FF2B5EF4-FFF2-40B4-BE49-F238E27FC236}">
                    <a16:creationId xmlns:a16="http://schemas.microsoft.com/office/drawing/2014/main" id="{B707F5E5-2A51-4A57-AD1B-1A956292D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5" y="2812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0" name="Text Box 125">
              <a:extLst>
                <a:ext uri="{FF2B5EF4-FFF2-40B4-BE49-F238E27FC236}">
                  <a16:creationId xmlns:a16="http://schemas.microsoft.com/office/drawing/2014/main" id="{8E7C7577-5D0B-4625-BCC1-35304FF0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48"/>
              <a:ext cx="244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(c) Active-high decoder with NOR gate.</a:t>
              </a:r>
              <a:endParaRPr lang="en-GB"/>
            </a:p>
          </p:txBody>
        </p:sp>
      </p:grpSp>
      <p:grpSp>
        <p:nvGrpSpPr>
          <p:cNvPr id="185" name="Group 135">
            <a:extLst>
              <a:ext uri="{FF2B5EF4-FFF2-40B4-BE49-F238E27FC236}">
                <a16:creationId xmlns:a16="http://schemas.microsoft.com/office/drawing/2014/main" id="{8E9A233D-61A5-4F80-8DE7-980187FBF7F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223084"/>
            <a:ext cx="3810000" cy="2241550"/>
            <a:chOff x="3168" y="2448"/>
            <a:chExt cx="2400" cy="1412"/>
          </a:xfrm>
        </p:grpSpPr>
        <p:sp>
          <p:nvSpPr>
            <p:cNvPr id="186" name="Text Box 95">
              <a:extLst>
                <a:ext uri="{FF2B5EF4-FFF2-40B4-BE49-F238E27FC236}">
                  <a16:creationId xmlns:a16="http://schemas.microsoft.com/office/drawing/2014/main" id="{3E932084-B968-4DFF-A89E-B92A8CE04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784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f(Q,X,P)</a:t>
              </a:r>
              <a:endParaRPr lang="en-GB" sz="2000"/>
            </a:p>
          </p:txBody>
        </p:sp>
        <p:grpSp>
          <p:nvGrpSpPr>
            <p:cNvPr id="187" name="Group 96">
              <a:extLst>
                <a:ext uri="{FF2B5EF4-FFF2-40B4-BE49-F238E27FC236}">
                  <a16:creationId xmlns:a16="http://schemas.microsoft.com/office/drawing/2014/main" id="{A5BDB836-7B51-460A-AB86-1DC2BD2BAD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448"/>
              <a:ext cx="1932" cy="1200"/>
              <a:chOff x="3408" y="2352"/>
              <a:chExt cx="1932" cy="1200"/>
            </a:xfrm>
          </p:grpSpPr>
          <p:sp>
            <p:nvSpPr>
              <p:cNvPr id="189" name="Rectangle 97">
                <a:extLst>
                  <a:ext uri="{FF2B5EF4-FFF2-40B4-BE49-F238E27FC236}">
                    <a16:creationId xmlns:a16="http://schemas.microsoft.com/office/drawing/2014/main" id="{F598EC88-A4C2-46D9-B8A3-50350A3A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98">
                <a:extLst>
                  <a:ext uri="{FF2B5EF4-FFF2-40B4-BE49-F238E27FC236}">
                    <a16:creationId xmlns:a16="http://schemas.microsoft.com/office/drawing/2014/main" id="{2C14A530-9ADA-4E0F-9BD5-FA2C0D6FFD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448"/>
                <a:ext cx="432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/>
                  <a:t>3x8</a:t>
                </a:r>
              </a:p>
              <a:p>
                <a:pPr algn="ctr" eaLnBrk="0" hangingPunct="0"/>
                <a:r>
                  <a:rPr lang="en-GB" sz="1600"/>
                  <a:t>Dec</a:t>
                </a:r>
                <a:endParaRPr lang="en-GB" sz="2000"/>
              </a:p>
            </p:txBody>
          </p:sp>
          <p:sp>
            <p:nvSpPr>
              <p:cNvPr id="191" name="Text Box 99">
                <a:extLst>
                  <a:ext uri="{FF2B5EF4-FFF2-40B4-BE49-F238E27FC236}">
                    <a16:creationId xmlns:a16="http://schemas.microsoft.com/office/drawing/2014/main" id="{93962348-FE91-4964-A857-006D2FAA8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2784"/>
                <a:ext cx="205" cy="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A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B</a:t>
                </a:r>
              </a:p>
              <a:p>
                <a:pPr eaLnBrk="0" hangingPunct="0">
                  <a:spcBef>
                    <a:spcPct val="40000"/>
                  </a:spcBef>
                </a:pPr>
                <a:r>
                  <a:rPr lang="en-GB" sz="1400"/>
                  <a:t>C</a:t>
                </a:r>
                <a:endParaRPr lang="en-GB" sz="2000"/>
              </a:p>
            </p:txBody>
          </p:sp>
          <p:sp>
            <p:nvSpPr>
              <p:cNvPr id="192" name="Text Box 100">
                <a:extLst>
                  <a:ext uri="{FF2B5EF4-FFF2-40B4-BE49-F238E27FC236}">
                    <a16:creationId xmlns:a16="http://schemas.microsoft.com/office/drawing/2014/main" id="{A87F273B-CA44-4D08-A2F6-52DF38690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2784"/>
                <a:ext cx="240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Q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X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P</a:t>
                </a:r>
                <a:endParaRPr lang="en-GB" sz="2000"/>
              </a:p>
            </p:txBody>
          </p:sp>
          <p:sp>
            <p:nvSpPr>
              <p:cNvPr id="193" name="Line 101">
                <a:extLst>
                  <a:ext uri="{FF2B5EF4-FFF2-40B4-BE49-F238E27FC236}">
                    <a16:creationId xmlns:a16="http://schemas.microsoft.com/office/drawing/2014/main" id="{EAD43EE8-F87B-492F-9E5A-27E0015FF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02">
                <a:extLst>
                  <a:ext uri="{FF2B5EF4-FFF2-40B4-BE49-F238E27FC236}">
                    <a16:creationId xmlns:a16="http://schemas.microsoft.com/office/drawing/2014/main" id="{B8E43F1D-E377-481C-986A-C11E4BE7B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264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Line 103">
                <a:extLst>
                  <a:ext uri="{FF2B5EF4-FFF2-40B4-BE49-F238E27FC236}">
                    <a16:creationId xmlns:a16="http://schemas.microsoft.com/office/drawing/2014/main" id="{22D28EAD-3CAE-45EA-992D-C554924FF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07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Text Box 104">
                <a:extLst>
                  <a:ext uri="{FF2B5EF4-FFF2-40B4-BE49-F238E27FC236}">
                    <a16:creationId xmlns:a16="http://schemas.microsoft.com/office/drawing/2014/main" id="{F3C66B21-E16B-496A-809E-A0A95974F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2352"/>
                <a:ext cx="192" cy="1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0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1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2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3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4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5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6</a:t>
                </a:r>
              </a:p>
              <a:p>
                <a:pPr eaLnBrk="0" hangingPunct="0">
                  <a:spcBef>
                    <a:spcPct val="5000"/>
                  </a:spcBef>
                </a:pPr>
                <a:r>
                  <a:rPr lang="en-GB" sz="1400"/>
                  <a:t>7</a:t>
                </a:r>
                <a:endParaRPr lang="en-GB" sz="2000"/>
              </a:p>
            </p:txBody>
          </p:sp>
          <p:sp>
            <p:nvSpPr>
              <p:cNvPr id="197" name="Line 105">
                <a:extLst>
                  <a:ext uri="{FF2B5EF4-FFF2-40B4-BE49-F238E27FC236}">
                    <a16:creationId xmlns:a16="http://schemas.microsoft.com/office/drawing/2014/main" id="{57FF77CF-930F-4641-B358-4C8D1B763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736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06">
                <a:extLst>
                  <a:ext uri="{FF2B5EF4-FFF2-40B4-BE49-F238E27FC236}">
                    <a16:creationId xmlns:a16="http://schemas.microsoft.com/office/drawing/2014/main" id="{D6CEE2C8-ED04-41D8-B147-88D1289A4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Line 107">
                <a:extLst>
                  <a:ext uri="{FF2B5EF4-FFF2-40B4-BE49-F238E27FC236}">
                    <a16:creationId xmlns:a16="http://schemas.microsoft.com/office/drawing/2014/main" id="{94B4D9D9-4CAC-40A2-BD31-DA86033E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168"/>
                <a:ext cx="9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>
                <a:extLst>
                  <a:ext uri="{FF2B5EF4-FFF2-40B4-BE49-F238E27FC236}">
                    <a16:creationId xmlns:a16="http://schemas.microsoft.com/office/drawing/2014/main" id="{5ACCD4FF-02A6-412C-B9BB-6137DAB60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Line 109">
                <a:extLst>
                  <a:ext uri="{FF2B5EF4-FFF2-40B4-BE49-F238E27FC236}">
                    <a16:creationId xmlns:a16="http://schemas.microsoft.com/office/drawing/2014/main" id="{17C51059-E051-40F0-9510-0F343825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10">
                <a:extLst>
                  <a:ext uri="{FF2B5EF4-FFF2-40B4-BE49-F238E27FC236}">
                    <a16:creationId xmlns:a16="http://schemas.microsoft.com/office/drawing/2014/main" id="{2E313A08-12EA-4931-860F-B6FF971D67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2" y="28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Line 111">
                <a:extLst>
                  <a:ext uri="{FF2B5EF4-FFF2-40B4-BE49-F238E27FC236}">
                    <a16:creationId xmlns:a16="http://schemas.microsoft.com/office/drawing/2014/main" id="{DC493A40-D5E8-4D7E-9537-5F58BAA03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2" y="2736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12">
                <a:extLst>
                  <a:ext uri="{FF2B5EF4-FFF2-40B4-BE49-F238E27FC236}">
                    <a16:creationId xmlns:a16="http://schemas.microsoft.com/office/drawing/2014/main" id="{34681B01-41C4-4608-942A-25A0600AB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2880"/>
                <a:ext cx="300" cy="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5" name="Group 113">
                <a:extLst>
                  <a:ext uri="{FF2B5EF4-FFF2-40B4-BE49-F238E27FC236}">
                    <a16:creationId xmlns:a16="http://schemas.microsoft.com/office/drawing/2014/main" id="{055DA6F2-4D95-42AC-8D16-A626000AD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9" y="2417"/>
                <a:ext cx="48" cy="1056"/>
                <a:chOff x="4704" y="2112"/>
                <a:chExt cx="48" cy="1056"/>
              </a:xfrm>
            </p:grpSpPr>
            <p:sp>
              <p:nvSpPr>
                <p:cNvPr id="207" name="Oval 114">
                  <a:extLst>
                    <a:ext uri="{FF2B5EF4-FFF2-40B4-BE49-F238E27FC236}">
                      <a16:creationId xmlns:a16="http://schemas.microsoft.com/office/drawing/2014/main" id="{25695C3F-15F3-4A7D-B7FC-37ADE9B3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40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Oval 115">
                  <a:extLst>
                    <a:ext uri="{FF2B5EF4-FFF2-40B4-BE49-F238E27FC236}">
                      <a16:creationId xmlns:a16="http://schemas.microsoft.com/office/drawing/2014/main" id="{E1CD79F3-6056-43EF-932E-FD77CA45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11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Oval 116">
                  <a:extLst>
                    <a:ext uri="{FF2B5EF4-FFF2-40B4-BE49-F238E27FC236}">
                      <a16:creationId xmlns:a16="http://schemas.microsoft.com/office/drawing/2014/main" id="{55FA874E-18B1-47B5-9B0B-97A7913EEC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544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0" name="Oval 117">
                  <a:extLst>
                    <a:ext uri="{FF2B5EF4-FFF2-40B4-BE49-F238E27FC236}">
                      <a16:creationId xmlns:a16="http://schemas.microsoft.com/office/drawing/2014/main" id="{03EF27B3-3EE6-4CF9-AF67-6001AE5CF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688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1" name="Oval 118">
                  <a:extLst>
                    <a:ext uri="{FF2B5EF4-FFF2-40B4-BE49-F238E27FC236}">
                      <a16:creationId xmlns:a16="http://schemas.microsoft.com/office/drawing/2014/main" id="{267E3DE8-1D95-4DC2-9183-28A581FCE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3120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2" name="Oval 119">
                  <a:extLst>
                    <a:ext uri="{FF2B5EF4-FFF2-40B4-BE49-F238E27FC236}">
                      <a16:creationId xmlns:a16="http://schemas.microsoft.com/office/drawing/2014/main" id="{68F29CA9-AC7E-42F4-B51C-9982D13A3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832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3" name="Oval 120">
                  <a:extLst>
                    <a:ext uri="{FF2B5EF4-FFF2-40B4-BE49-F238E27FC236}">
                      <a16:creationId xmlns:a16="http://schemas.microsoft.com/office/drawing/2014/main" id="{ED4C02DD-1347-4258-ADCF-8581E2BCBA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97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4" name="Oval 121">
                  <a:extLst>
                    <a:ext uri="{FF2B5EF4-FFF2-40B4-BE49-F238E27FC236}">
                      <a16:creationId xmlns:a16="http://schemas.microsoft.com/office/drawing/2014/main" id="{CC2CAD40-3EB5-4D49-9457-1F45B9C891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04" y="2256"/>
                  <a:ext cx="48" cy="48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6" name="AutoShape 122">
                <a:extLst>
                  <a:ext uri="{FF2B5EF4-FFF2-40B4-BE49-F238E27FC236}">
                    <a16:creationId xmlns:a16="http://schemas.microsoft.com/office/drawing/2014/main" id="{568006DD-850D-4EED-A548-07E7FFA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2758"/>
                <a:ext cx="288" cy="240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8" name="Text Box 126">
              <a:extLst>
                <a:ext uri="{FF2B5EF4-FFF2-40B4-BE49-F238E27FC236}">
                  <a16:creationId xmlns:a16="http://schemas.microsoft.com/office/drawing/2014/main" id="{B52711D4-0D5C-47F4-BD0A-F276347B3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648"/>
              <a:ext cx="2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(d) Active-low decoder with AND gate.</a:t>
              </a:r>
            </a:p>
          </p:txBody>
        </p:sp>
      </p:grpSp>
      <p:sp>
        <p:nvSpPr>
          <p:cNvPr id="215" name="Line 127">
            <a:extLst>
              <a:ext uri="{FF2B5EF4-FFF2-40B4-BE49-F238E27FC236}">
                <a16:creationId xmlns:a16="http://schemas.microsoft.com/office/drawing/2014/main" id="{E09E6B0A-6FBE-432F-9D34-CA9BC5FE0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070684"/>
            <a:ext cx="800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Line 128">
            <a:extLst>
              <a:ext uri="{FF2B5EF4-FFF2-40B4-BE49-F238E27FC236}">
                <a16:creationId xmlns:a16="http://schemas.microsoft.com/office/drawing/2014/main" id="{7A5B58D7-BDC6-4D9E-A5E8-52FB42ADF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18084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3D175F13-BB37-405B-A28E-DCBD93F4ECBD}"/>
              </a:ext>
            </a:extLst>
          </p:cNvPr>
          <p:cNvSpPr txBox="1"/>
          <p:nvPr/>
        </p:nvSpPr>
        <p:spPr>
          <a:xfrm>
            <a:off x="8382000" y="308008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(m0'·m1'·m4'·m6'·m7)'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=m0+m1+m4+m6+m7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7CA09D3-8116-40AF-8BAC-69C97E9B3A78}"/>
              </a:ext>
            </a:extLst>
          </p:cNvPr>
          <p:cNvSpPr txBox="1"/>
          <p:nvPr/>
        </p:nvSpPr>
        <p:spPr>
          <a:xfrm>
            <a:off x="4419600" y="536608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(m2+m3+m5)'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 m2'·m3'·m5'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75B7295-6353-4523-85C1-DB18192286D9}"/>
              </a:ext>
            </a:extLst>
          </p:cNvPr>
          <p:cNvSpPr txBox="1"/>
          <p:nvPr/>
        </p:nvSpPr>
        <p:spPr>
          <a:xfrm>
            <a:off x="8534400" y="5366084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CC"/>
                </a:solidFill>
              </a:rPr>
              <a:t>m2'·m3'·m5'</a:t>
            </a:r>
          </a:p>
          <a:p>
            <a:r>
              <a:rPr lang="en-US" sz="1400" dirty="0">
                <a:solidFill>
                  <a:srgbClr val="0000CC"/>
                </a:solidFill>
              </a:rPr>
              <a:t>= M2·M3·M5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54673E-5FEC-41ED-AE9C-6FD62396E4E9}"/>
              </a:ext>
            </a:extLst>
          </p:cNvPr>
          <p:cNvSpPr txBox="1"/>
          <p:nvPr/>
        </p:nvSpPr>
        <p:spPr>
          <a:xfrm>
            <a:off x="9045388" y="1757907"/>
            <a:ext cx="2985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Active-low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 negated output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Constructing Larger Decoders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0AF6E05-66AF-40C6-A1AF-6360CDB5206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3810000" cy="506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decoders can be constructed from smaller ones.</a:t>
            </a:r>
          </a:p>
          <a:p>
            <a:pPr marL="265113" indent="-265113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3</a:t>
            </a:r>
            <a:r>
              <a:rPr lang="en-US" dirty="0">
                <a:sym typeface="Symbol" pitchFamily="18" charset="2"/>
              </a:rPr>
              <a:t>8 decoder can be built from two 24 decoders (with one-enable) and an inverter.</a:t>
            </a: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id="{4C336D90-727F-4D58-88FD-32FE96C13EF8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295400"/>
            <a:ext cx="3455988" cy="1371600"/>
            <a:chOff x="3120" y="816"/>
            <a:chExt cx="2177" cy="864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B19FBEB-B9A3-46C7-82AD-77C48B82F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816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7A828187-A109-431B-B406-4E71A1DF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8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D2C910A9-C572-4B0A-B2B1-FCFF7C800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6D55B5DB-FF21-45DD-8CF1-9090BFF93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056"/>
              <a:ext cx="26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57C05F5-936A-4939-8589-8A117E7BF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DE1EBB77-6B66-4556-BFE9-13C2FC20C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4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6DD831FB-E246-4B08-87B5-EEB9297C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056"/>
              <a:ext cx="192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91818E3D-ED3D-49A3-8925-51A5585A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>
              <a:extLst>
                <a:ext uri="{FF2B5EF4-FFF2-40B4-BE49-F238E27FC236}">
                  <a16:creationId xmlns:a16="http://schemas.microsoft.com/office/drawing/2014/main" id="{5B092530-59EE-495C-8331-034BD2CDA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>
              <a:extLst>
                <a:ext uri="{FF2B5EF4-FFF2-40B4-BE49-F238E27FC236}">
                  <a16:creationId xmlns:a16="http://schemas.microsoft.com/office/drawing/2014/main" id="{11220D73-0412-4667-98C3-50D05889E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332BDCF-9E80-4BCD-8399-927968668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12"/>
              <a:ext cx="24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883228DC-C03B-4B79-A406-791042C55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1" y="869"/>
              <a:ext cx="81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0</a:t>
              </a:r>
              <a:r>
                <a:rPr lang="en-GB" sz="1400" dirty="0"/>
                <a:t> = </a:t>
              </a:r>
              <a:r>
                <a:rPr lang="en-GB" sz="1400" dirty="0" err="1"/>
                <a:t>w'</a:t>
              </a:r>
              <a:r>
                <a:rPr lang="en-GB" sz="1400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x'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/>
                <a:t>'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1 </a:t>
              </a:r>
              <a:r>
                <a:rPr lang="en-GB" sz="1400" dirty="0"/>
                <a:t>= </a:t>
              </a:r>
              <a:r>
                <a:rPr lang="en-GB" sz="1400" dirty="0" err="1"/>
                <a:t>w'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x'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endParaRPr lang="en-GB" sz="1400" dirty="0"/>
            </a:p>
            <a:p>
              <a:pPr eaLnBrk="0" hangingPunct="0">
                <a:lnSpc>
                  <a:spcPct val="90000"/>
                </a:lnSpc>
              </a:pPr>
              <a:r>
                <a:rPr lang="en-GB" sz="1400" dirty="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dirty="0"/>
                <a:t>: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7 </a:t>
              </a:r>
              <a:r>
                <a:rPr lang="en-GB" sz="1400" dirty="0"/>
                <a:t>= </a:t>
              </a:r>
              <a:r>
                <a:rPr lang="en-GB" sz="1400" dirty="0" err="1"/>
                <a:t>w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endParaRPr lang="en-GB" sz="1400" dirty="0"/>
            </a:p>
          </p:txBody>
        </p:sp>
      </p:grp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D2B3E0-912F-42ED-9406-67EEF5B8D8A5}"/>
              </a:ext>
            </a:extLst>
          </p:cNvPr>
          <p:cNvGrpSpPr>
            <a:grpSpLocks/>
          </p:cNvGrpSpPr>
          <p:nvPr/>
        </p:nvGrpSpPr>
        <p:grpSpPr bwMode="auto">
          <a:xfrm>
            <a:off x="6096001" y="3200400"/>
            <a:ext cx="3967163" cy="2819400"/>
            <a:chOff x="2880" y="2016"/>
            <a:chExt cx="2499" cy="1776"/>
          </a:xfrm>
        </p:grpSpPr>
        <p:sp>
          <p:nvSpPr>
            <p:cNvPr id="24" name="Rectangle 18">
              <a:extLst>
                <a:ext uri="{FF2B5EF4-FFF2-40B4-BE49-F238E27FC236}">
                  <a16:creationId xmlns:a16="http://schemas.microsoft.com/office/drawing/2014/main" id="{4117AB85-67A3-45B1-9FF8-DD91C0EE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361BF56A-068C-4933-969A-1929ACB2E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01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26" name="Line 20">
              <a:extLst>
                <a:ext uri="{FF2B5EF4-FFF2-40B4-BE49-F238E27FC236}">
                  <a16:creationId xmlns:a16="http://schemas.microsoft.com/office/drawing/2014/main" id="{36D7F141-C711-402E-BCA9-09C3CB66A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0A985122-EC6F-4493-9706-406BD84B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2228"/>
              <a:ext cx="26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29E44583-0C6A-4011-8DD9-3A11B5019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96"/>
              <a:ext cx="76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FF83A6B6-9E0C-4490-8F14-2CDB44267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22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755504FA-F386-4324-9132-0E80B7075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5">
              <a:extLst>
                <a:ext uri="{FF2B5EF4-FFF2-40B4-BE49-F238E27FC236}">
                  <a16:creationId xmlns:a16="http://schemas.microsoft.com/office/drawing/2014/main" id="{9A1E7CBC-B6DB-4CCF-94E6-81009E759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4ACFF55-5C0A-4E8A-AE4D-0A8AEA509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2112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9E5A08FD-C55E-4318-B8EA-2D5EA612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720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0 </a:t>
              </a:r>
              <a:r>
                <a:rPr lang="en-GB" sz="1400" dirty="0"/>
                <a:t>= </a:t>
              </a:r>
              <a:r>
                <a:rPr lang="en-GB" sz="1400" dirty="0" err="1"/>
                <a:t>w'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x'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/>
                <a:t>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1 </a:t>
              </a:r>
              <a:r>
                <a:rPr lang="en-GB" sz="1400" dirty="0"/>
                <a:t>= </a:t>
              </a:r>
              <a:r>
                <a:rPr lang="en-GB" sz="1400" dirty="0" err="1"/>
                <a:t>w'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x'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endParaRPr lang="en-GB" sz="1400" dirty="0"/>
            </a:p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2 </a:t>
              </a:r>
              <a:r>
                <a:rPr lang="en-GB" sz="1400" dirty="0"/>
                <a:t>= w'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/>
                <a:t>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3 </a:t>
              </a:r>
              <a:r>
                <a:rPr lang="en-GB" sz="1400" dirty="0"/>
                <a:t>= w'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endParaRPr lang="en-GB" sz="1400" dirty="0"/>
            </a:p>
          </p:txBody>
        </p:sp>
        <p:sp>
          <p:nvSpPr>
            <p:cNvPr id="34" name="Line 28">
              <a:extLst>
                <a:ext uri="{FF2B5EF4-FFF2-40B4-BE49-F238E27FC236}">
                  <a16:creationId xmlns:a16="http://schemas.microsoft.com/office/drawing/2014/main" id="{BAC83924-4C1B-40F0-A5B6-E73594C3A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47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1DAAD610-1119-49DB-90AD-A3905DE2F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25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36" name="Rectangle 30">
              <a:extLst>
                <a:ext uri="{FF2B5EF4-FFF2-40B4-BE49-F238E27FC236}">
                  <a16:creationId xmlns:a16="http://schemas.microsoft.com/office/drawing/2014/main" id="{370D6531-2797-47A0-8464-A37DF67E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624" cy="6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1">
              <a:extLst>
                <a:ext uri="{FF2B5EF4-FFF2-40B4-BE49-F238E27FC236}">
                  <a16:creationId xmlns:a16="http://schemas.microsoft.com/office/drawing/2014/main" id="{1D5AAD01-E216-4B4C-A4FD-6F3585615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2x4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38" name="Line 32">
              <a:extLst>
                <a:ext uri="{FF2B5EF4-FFF2-40B4-BE49-F238E27FC236}">
                  <a16:creationId xmlns:a16="http://schemas.microsoft.com/office/drawing/2014/main" id="{8114564D-CE7C-42EA-8579-3D5F59160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31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3">
              <a:extLst>
                <a:ext uri="{FF2B5EF4-FFF2-40B4-BE49-F238E27FC236}">
                  <a16:creationId xmlns:a16="http://schemas.microsoft.com/office/drawing/2014/main" id="{3BB3796D-ED8A-49C1-9D65-586067198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" y="3188"/>
              <a:ext cx="268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40" name="Line 34">
              <a:extLst>
                <a:ext uri="{FF2B5EF4-FFF2-40B4-BE49-F238E27FC236}">
                  <a16:creationId xmlns:a16="http://schemas.microsoft.com/office/drawing/2014/main" id="{AB8930A1-2FCC-408B-9F6B-7DFF41154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930E899D-3E7C-49F4-9DD0-9266B0944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1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6">
              <a:extLst>
                <a:ext uri="{FF2B5EF4-FFF2-40B4-BE49-F238E27FC236}">
                  <a16:creationId xmlns:a16="http://schemas.microsoft.com/office/drawing/2014/main" id="{F95C6214-5D28-45E1-BB9A-DA7D05C45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37">
              <a:extLst>
                <a:ext uri="{FF2B5EF4-FFF2-40B4-BE49-F238E27FC236}">
                  <a16:creationId xmlns:a16="http://schemas.microsoft.com/office/drawing/2014/main" id="{546CF4CB-693D-47C3-91E3-CD15B438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38">
              <a:extLst>
                <a:ext uri="{FF2B5EF4-FFF2-40B4-BE49-F238E27FC236}">
                  <a16:creationId xmlns:a16="http://schemas.microsoft.com/office/drawing/2014/main" id="{00BFAA75-378C-4246-84FC-42B8EB52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3072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2</a:t>
              </a:r>
            </a:p>
            <a:p>
              <a:pPr algn="r" eaLnBrk="0" hangingPunct="0"/>
              <a:r>
                <a:rPr lang="en-GB" sz="1400"/>
                <a:t>3</a:t>
              </a:r>
            </a:p>
          </p:txBody>
        </p:sp>
        <p:sp>
          <p:nvSpPr>
            <p:cNvPr id="45" name="Text Box 39">
              <a:extLst>
                <a:ext uri="{FF2B5EF4-FFF2-40B4-BE49-F238E27FC236}">
                  <a16:creationId xmlns:a16="http://schemas.microsoft.com/office/drawing/2014/main" id="{DE39A6D6-EE2E-4C6D-926F-B42FB8AD7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072"/>
              <a:ext cx="723" cy="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4 </a:t>
              </a:r>
              <a:r>
                <a:rPr lang="en-GB" sz="1400" dirty="0"/>
                <a:t>= </a:t>
              </a:r>
              <a:r>
                <a:rPr lang="en-GB" sz="1400" dirty="0" err="1"/>
                <a:t>w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sz="1400" dirty="0"/>
                <a:t>y'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5 </a:t>
              </a:r>
              <a:r>
                <a:rPr lang="en-GB" sz="1400" dirty="0"/>
                <a:t>= </a:t>
              </a:r>
              <a:r>
                <a:rPr lang="en-GB" sz="1400" dirty="0" err="1"/>
                <a:t>w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sz="1400" dirty="0"/>
                <a:t>'</a:t>
              </a:r>
              <a:r>
                <a:rPr lang="en-GB" dirty="0">
                  <a:sym typeface="Symbol" pitchFamily="18" charset="2"/>
                </a:rPr>
                <a:t></a:t>
              </a:r>
              <a:r>
                <a:rPr lang="en-GB" sz="1400" dirty="0"/>
                <a:t>y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6 </a:t>
              </a:r>
              <a:r>
                <a:rPr lang="en-GB" sz="1400" dirty="0"/>
                <a:t>= </a:t>
              </a:r>
              <a:r>
                <a:rPr lang="en-GB" sz="1400" dirty="0" err="1"/>
                <a:t>w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r>
                <a:rPr lang="en-GB" sz="1400" dirty="0"/>
                <a:t>'</a:t>
              </a:r>
            </a:p>
            <a:p>
              <a:pPr eaLnBrk="0" hangingPunct="0">
                <a:lnSpc>
                  <a:spcPct val="80000"/>
                </a:lnSpc>
              </a:pPr>
              <a:r>
                <a:rPr lang="en-GB" sz="1400" dirty="0"/>
                <a:t>F</a:t>
              </a:r>
              <a:r>
                <a:rPr lang="en-GB" sz="1400" baseline="-25000" dirty="0"/>
                <a:t>7 </a:t>
              </a:r>
              <a:r>
                <a:rPr lang="en-GB" sz="1400" dirty="0"/>
                <a:t>= </a:t>
              </a:r>
              <a:r>
                <a:rPr lang="en-GB" sz="1400" dirty="0" err="1"/>
                <a:t>w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x</a:t>
              </a:r>
              <a:r>
                <a:rPr lang="en-GB" dirty="0" err="1">
                  <a:sym typeface="Symbol" pitchFamily="18" charset="2"/>
                </a:rPr>
                <a:t></a:t>
              </a:r>
              <a:r>
                <a:rPr lang="en-GB" sz="1400" dirty="0" err="1"/>
                <a:t>y</a:t>
              </a:r>
              <a:endParaRPr lang="en-GB" sz="1400" dirty="0"/>
            </a:p>
          </p:txBody>
        </p:sp>
        <p:sp>
          <p:nvSpPr>
            <p:cNvPr id="46" name="Line 40">
              <a:extLst>
                <a:ext uri="{FF2B5EF4-FFF2-40B4-BE49-F238E27FC236}">
                  <a16:creationId xmlns:a16="http://schemas.microsoft.com/office/drawing/2014/main" id="{B69CC9AE-3326-4EFD-864D-9AE5FE9D75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4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41">
              <a:extLst>
                <a:ext uri="{FF2B5EF4-FFF2-40B4-BE49-F238E27FC236}">
                  <a16:creationId xmlns:a16="http://schemas.microsoft.com/office/drawing/2014/main" id="{F2BB18B8-7421-46C1-B2D5-2128E7FD9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7" y="348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48" name="Line 42">
              <a:extLst>
                <a:ext uri="{FF2B5EF4-FFF2-40B4-BE49-F238E27FC236}">
                  <a16:creationId xmlns:a16="http://schemas.microsoft.com/office/drawing/2014/main" id="{D30C93D0-8F43-4C7C-AEC5-BD5EDE5CD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832"/>
              <a:ext cx="6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1F7F77F5-66A6-48D7-871E-B51497CE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4">
              <a:extLst>
                <a:ext uri="{FF2B5EF4-FFF2-40B4-BE49-F238E27FC236}">
                  <a16:creationId xmlns:a16="http://schemas.microsoft.com/office/drawing/2014/main" id="{922BDC4D-9F29-4539-B531-BB18FC59B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496"/>
              <a:ext cx="0" cy="96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5">
              <a:extLst>
                <a:ext uri="{FF2B5EF4-FFF2-40B4-BE49-F238E27FC236}">
                  <a16:creationId xmlns:a16="http://schemas.microsoft.com/office/drawing/2014/main" id="{C9182A3D-D51C-4937-B44E-695C3A08B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20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FBF494EC-7D86-4B6B-B932-7AFCD7EA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208"/>
              <a:ext cx="0" cy="1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47">
              <a:extLst>
                <a:ext uri="{FF2B5EF4-FFF2-40B4-BE49-F238E27FC236}">
                  <a16:creationId xmlns:a16="http://schemas.microsoft.com/office/drawing/2014/main" id="{5FE97CF6-5CC1-4FE3-9716-99428A93A5A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254" y="2774"/>
              <a:ext cx="142" cy="122"/>
              <a:chOff x="3096" y="3240"/>
              <a:chExt cx="792" cy="792"/>
            </a:xfrm>
          </p:grpSpPr>
          <p:sp>
            <p:nvSpPr>
              <p:cNvPr id="62" name="AutoShape 48">
                <a:extLst>
                  <a:ext uri="{FF2B5EF4-FFF2-40B4-BE49-F238E27FC236}">
                    <a16:creationId xmlns:a16="http://schemas.microsoft.com/office/drawing/2014/main" id="{609251DD-94CC-4098-907E-481F0D00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Oval 49">
                <a:extLst>
                  <a:ext uri="{FF2B5EF4-FFF2-40B4-BE49-F238E27FC236}">
                    <a16:creationId xmlns:a16="http://schemas.microsoft.com/office/drawing/2014/main" id="{57B314C4-DA4E-4670-B80B-EA0335A62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54DD6A44-CD2C-4FB0-8B57-BD0587447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386932C6-958A-4FAF-B4D5-9C1C9F052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15E8EB11-9BA5-443E-A421-64F735FC0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50360CF0-89C7-40C5-9402-50B211E98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54">
              <a:extLst>
                <a:ext uri="{FF2B5EF4-FFF2-40B4-BE49-F238E27FC236}">
                  <a16:creationId xmlns:a16="http://schemas.microsoft.com/office/drawing/2014/main" id="{668169B4-4EC3-4124-8388-3FFCF3C6A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55">
              <a:extLst>
                <a:ext uri="{FF2B5EF4-FFF2-40B4-BE49-F238E27FC236}">
                  <a16:creationId xmlns:a16="http://schemas.microsoft.com/office/drawing/2014/main" id="{CA600867-7ADF-4401-A2D2-1B5B46960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56">
              <a:extLst>
                <a:ext uri="{FF2B5EF4-FFF2-40B4-BE49-F238E27FC236}">
                  <a16:creationId xmlns:a16="http://schemas.microsoft.com/office/drawing/2014/main" id="{6C06B552-BE42-4762-AF68-5A0747585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3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57">
              <a:extLst>
                <a:ext uri="{FF2B5EF4-FFF2-40B4-BE49-F238E27FC236}">
                  <a16:creationId xmlns:a16="http://schemas.microsoft.com/office/drawing/2014/main" id="{7F7CCE46-6AC0-4A77-A522-83D69E9E0C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12"/>
              <a:ext cx="192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w</a:t>
              </a:r>
            </a:p>
            <a:p>
              <a:pPr algn="ctr" eaLnBrk="0" hangingPunct="0"/>
              <a:r>
                <a:rPr lang="en-GB" sz="1400"/>
                <a:t>x</a:t>
              </a:r>
            </a:p>
            <a:p>
              <a:pPr algn="ctr" eaLnBrk="0" hangingPunct="0"/>
              <a:r>
                <a:rPr lang="en-GB" sz="1400"/>
                <a:t>y</a:t>
              </a:r>
              <a:endParaRPr lang="en-GB" sz="2000"/>
            </a:p>
          </p:txBody>
        </p:sp>
      </p:grpSp>
      <p:sp>
        <p:nvSpPr>
          <p:cNvPr id="64" name="Line 58">
            <a:extLst>
              <a:ext uri="{FF2B5EF4-FFF2-40B4-BE49-F238E27FC236}">
                <a16:creationId xmlns:a16="http://schemas.microsoft.com/office/drawing/2014/main" id="{AEA90251-5BD8-467B-8434-454AAAC78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718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Demultiplexers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9060C6D3-DF6D-43BF-8FCF-8BAFD5DCA8D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755773"/>
            <a:ext cx="8229600" cy="1711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</a:t>
            </a:r>
            <a:r>
              <a:rPr lang="en-US" dirty="0">
                <a:solidFill>
                  <a:srgbClr val="800000"/>
                </a:solidFill>
              </a:rPr>
              <a:t>1-to-4 demultiplexer</a:t>
            </a:r>
            <a:r>
              <a:rPr lang="en-US" dirty="0"/>
              <a:t>.</a:t>
            </a:r>
          </a:p>
        </p:txBody>
      </p:sp>
      <p:graphicFrame>
        <p:nvGraphicFramePr>
          <p:cNvPr id="103" name="Object 4">
            <a:extLst>
              <a:ext uri="{FF2B5EF4-FFF2-40B4-BE49-F238E27FC236}">
                <a16:creationId xmlns:a16="http://schemas.microsoft.com/office/drawing/2014/main" id="{49DD2420-A1EA-4CA9-91D7-FD818603C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1" y="3581400"/>
          <a:ext cx="286702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881800" imgH="1611360" progId="Word.Document.8">
                  <p:embed/>
                </p:oleObj>
              </mc:Choice>
              <mc:Fallback>
                <p:oleObj name="Document" r:id="rId3" imgW="2881800" imgH="1611360" progId="Word.Document.8">
                  <p:embed/>
                  <p:pic>
                    <p:nvPicPr>
                      <p:cNvPr id="103" name="Object 4">
                        <a:extLst>
                          <a:ext uri="{FF2B5EF4-FFF2-40B4-BE49-F238E27FC236}">
                            <a16:creationId xmlns:a16="http://schemas.microsoft.com/office/drawing/2014/main" id="{49DD2420-A1EA-4CA9-91D7-FD818603C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581400"/>
                        <a:ext cx="2867025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" name="Group 5">
            <a:extLst>
              <a:ext uri="{FF2B5EF4-FFF2-40B4-BE49-F238E27FC236}">
                <a16:creationId xmlns:a16="http://schemas.microsoft.com/office/drawing/2014/main" id="{91BA2886-2350-4765-9D51-50A057278249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200400"/>
            <a:ext cx="4495800" cy="2774950"/>
            <a:chOff x="912" y="2016"/>
            <a:chExt cx="2832" cy="1748"/>
          </a:xfrm>
        </p:grpSpPr>
        <p:sp>
          <p:nvSpPr>
            <p:cNvPr id="105" name="Text Box 6">
              <a:extLst>
                <a:ext uri="{FF2B5EF4-FFF2-40B4-BE49-F238E27FC236}">
                  <a16:creationId xmlns:a16="http://schemas.microsoft.com/office/drawing/2014/main" id="{424FCE7C-D682-4AEB-9667-890DD410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688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demux</a:t>
              </a:r>
              <a:endParaRPr lang="en-GB" sz="2000"/>
            </a:p>
          </p:txBody>
        </p:sp>
        <p:sp>
          <p:nvSpPr>
            <p:cNvPr id="106" name="Line 7">
              <a:extLst>
                <a:ext uri="{FF2B5EF4-FFF2-40B4-BE49-F238E27FC236}">
                  <a16:creationId xmlns:a16="http://schemas.microsoft.com/office/drawing/2014/main" id="{90B9D04B-4542-42F8-A2EB-9F67493E5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8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8">
              <a:extLst>
                <a:ext uri="{FF2B5EF4-FFF2-40B4-BE49-F238E27FC236}">
                  <a16:creationId xmlns:a16="http://schemas.microsoft.com/office/drawing/2014/main" id="{4487536D-37AA-4153-8EEB-28D354F69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8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">
              <a:extLst>
                <a:ext uri="{FF2B5EF4-FFF2-40B4-BE49-F238E27FC236}">
                  <a16:creationId xmlns:a16="http://schemas.microsoft.com/office/drawing/2014/main" id="{A4B79D4F-38D7-45B6-8A8A-3E91DC94E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0">
              <a:extLst>
                <a:ext uri="{FF2B5EF4-FFF2-40B4-BE49-F238E27FC236}">
                  <a16:creationId xmlns:a16="http://schemas.microsoft.com/office/drawing/2014/main" id="{51ED1374-60FB-4C76-8DBB-0E62FDD3A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1">
              <a:extLst>
                <a:ext uri="{FF2B5EF4-FFF2-40B4-BE49-F238E27FC236}">
                  <a16:creationId xmlns:a16="http://schemas.microsoft.com/office/drawing/2014/main" id="{026B1225-D65C-4F5E-ACE9-30DE821FD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64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74F61DA1-4747-445E-B5AF-0A33EDCA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1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3">
              <a:extLst>
                <a:ext uri="{FF2B5EF4-FFF2-40B4-BE49-F238E27FC236}">
                  <a16:creationId xmlns:a16="http://schemas.microsoft.com/office/drawing/2014/main" id="{23D37E19-9481-437A-A013-9C8BA2CB9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68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Data D</a:t>
              </a:r>
              <a:endParaRPr lang="en-GB" sz="2000"/>
            </a:p>
          </p:txBody>
        </p:sp>
        <p:sp>
          <p:nvSpPr>
            <p:cNvPr id="113" name="Text Box 14">
              <a:extLst>
                <a:ext uri="{FF2B5EF4-FFF2-40B4-BE49-F238E27FC236}">
                  <a16:creationId xmlns:a16="http://schemas.microsoft.com/office/drawing/2014/main" id="{97955B94-44FD-417D-A53F-78125876D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016"/>
              <a:ext cx="6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Outputs</a:t>
              </a:r>
              <a:endParaRPr lang="en-GB" sz="2000"/>
            </a:p>
          </p:txBody>
        </p:sp>
        <p:sp>
          <p:nvSpPr>
            <p:cNvPr id="114" name="AutoShape 15">
              <a:extLst>
                <a:ext uri="{FF2B5EF4-FFF2-40B4-BE49-F238E27FC236}">
                  <a16:creationId xmlns:a16="http://schemas.microsoft.com/office/drawing/2014/main" id="{E406B1F5-CEC3-47CD-ACB0-0B0A2442BF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536" y="2400"/>
              <a:ext cx="960" cy="76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6">
              <a:extLst>
                <a:ext uri="{FF2B5EF4-FFF2-40B4-BE49-F238E27FC236}">
                  <a16:creationId xmlns:a16="http://schemas.microsoft.com/office/drawing/2014/main" id="{3F344B0A-8B2A-4157-915A-9544972E35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928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17">
              <a:extLst>
                <a:ext uri="{FF2B5EF4-FFF2-40B4-BE49-F238E27FC236}">
                  <a16:creationId xmlns:a16="http://schemas.microsoft.com/office/drawing/2014/main" id="{F1DDD6D0-DABE-42BD-A1DB-8172EB342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55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select</a:t>
              </a:r>
              <a:endParaRPr lang="en-GB" sz="2000"/>
            </a:p>
          </p:txBody>
        </p:sp>
        <p:sp>
          <p:nvSpPr>
            <p:cNvPr id="117" name="Text Box 18">
              <a:extLst>
                <a:ext uri="{FF2B5EF4-FFF2-40B4-BE49-F238E27FC236}">
                  <a16:creationId xmlns:a16="http://schemas.microsoft.com/office/drawing/2014/main" id="{43401384-D246-4BD2-A903-764883E42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312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r>
                <a:rPr lang="en-GB" sz="1600"/>
                <a:t>  S</a:t>
              </a:r>
              <a:r>
                <a:rPr lang="en-GB" sz="1600" baseline="-25000"/>
                <a:t>0</a:t>
              </a:r>
              <a:endParaRPr lang="en-GB" sz="2000"/>
            </a:p>
          </p:txBody>
        </p:sp>
        <p:sp>
          <p:nvSpPr>
            <p:cNvPr id="118" name="Text Box 19">
              <a:extLst>
                <a:ext uri="{FF2B5EF4-FFF2-40B4-BE49-F238E27FC236}">
                  <a16:creationId xmlns:a16="http://schemas.microsoft.com/office/drawing/2014/main" id="{494C91AA-900E-44A9-8DF6-190863CAFC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Y</a:t>
              </a:r>
              <a:r>
                <a:rPr lang="en-GB" sz="1600" baseline="-25000" dirty="0"/>
                <a:t>0</a:t>
              </a:r>
              <a:r>
                <a:rPr lang="en-GB" sz="1600" dirty="0"/>
                <a:t> = D∙S</a:t>
              </a:r>
              <a:r>
                <a:rPr lang="en-GB" sz="1600" baseline="-25000" dirty="0"/>
                <a:t>1</a:t>
              </a:r>
              <a:r>
                <a:rPr lang="en-GB" sz="1600" dirty="0"/>
                <a:t>'∙S</a:t>
              </a:r>
              <a:r>
                <a:rPr lang="en-GB" sz="1600" baseline="-25000" dirty="0"/>
                <a:t>0</a:t>
              </a:r>
              <a:r>
                <a:rPr lang="en-GB" sz="1600" dirty="0"/>
                <a:t>'</a:t>
              </a:r>
            </a:p>
          </p:txBody>
        </p:sp>
        <p:sp>
          <p:nvSpPr>
            <p:cNvPr id="119" name="Text Box 20">
              <a:extLst>
                <a:ext uri="{FF2B5EF4-FFF2-40B4-BE49-F238E27FC236}">
                  <a16:creationId xmlns:a16="http://schemas.microsoft.com/office/drawing/2014/main" id="{57B78718-C7EA-44CD-9345-0090C98F5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54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Y</a:t>
              </a:r>
              <a:r>
                <a:rPr lang="en-GB" sz="1600" baseline="-25000" dirty="0"/>
                <a:t>1</a:t>
              </a:r>
              <a:r>
                <a:rPr lang="en-GB" sz="1600" dirty="0"/>
                <a:t> = D∙S</a:t>
              </a:r>
              <a:r>
                <a:rPr lang="en-GB" sz="1600" baseline="-25000" dirty="0"/>
                <a:t>1</a:t>
              </a:r>
              <a:r>
                <a:rPr lang="en-GB" sz="1600" dirty="0"/>
                <a:t>'∙S</a:t>
              </a:r>
              <a:r>
                <a:rPr lang="en-GB" sz="1600" baseline="-25000" dirty="0"/>
                <a:t>0</a:t>
              </a:r>
              <a:endParaRPr lang="en-GB" sz="1600" dirty="0"/>
            </a:p>
          </p:txBody>
        </p:sp>
        <p:sp>
          <p:nvSpPr>
            <p:cNvPr id="120" name="Text Box 21">
              <a:extLst>
                <a:ext uri="{FF2B5EF4-FFF2-40B4-BE49-F238E27FC236}">
                  <a16:creationId xmlns:a16="http://schemas.microsoft.com/office/drawing/2014/main" id="{BE681485-11ED-41AF-A9C6-E30C6DC5C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78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dirty="0"/>
                <a:t>Y</a:t>
              </a:r>
              <a:r>
                <a:rPr lang="en-GB" sz="1600" baseline="-25000" dirty="0"/>
                <a:t>2</a:t>
              </a:r>
              <a:r>
                <a:rPr lang="en-GB" sz="1600" dirty="0"/>
                <a:t> = D∙S</a:t>
              </a:r>
              <a:r>
                <a:rPr lang="en-GB" sz="1600" baseline="-25000" dirty="0"/>
                <a:t>1</a:t>
              </a:r>
              <a:r>
                <a:rPr lang="en-GB" sz="1600" dirty="0"/>
                <a:t>∙S</a:t>
              </a:r>
              <a:r>
                <a:rPr lang="en-GB" sz="1600" baseline="-25000" dirty="0"/>
                <a:t>0</a:t>
              </a:r>
              <a:r>
                <a:rPr lang="en-GB" sz="1600" dirty="0"/>
                <a:t>'</a:t>
              </a:r>
            </a:p>
          </p:txBody>
        </p:sp>
        <p:sp>
          <p:nvSpPr>
            <p:cNvPr id="121" name="Text Box 22">
              <a:extLst>
                <a:ext uri="{FF2B5EF4-FFF2-40B4-BE49-F238E27FC236}">
                  <a16:creationId xmlns:a16="http://schemas.microsoft.com/office/drawing/2014/main" id="{AC0708B0-FFA5-44B7-BE38-AD9864D72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02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Y</a:t>
              </a:r>
              <a:r>
                <a:rPr lang="en-GB" sz="1600" baseline="-25000"/>
                <a:t>3</a:t>
              </a:r>
              <a:r>
                <a:rPr lang="en-GB" sz="1600"/>
                <a:t> = D∙S</a:t>
              </a:r>
              <a:r>
                <a:rPr lang="en-GB" sz="1600" baseline="-25000"/>
                <a:t>1</a:t>
              </a:r>
              <a:r>
                <a:rPr lang="en-GB" sz="1600"/>
                <a:t>∙S</a:t>
              </a:r>
              <a:r>
                <a:rPr lang="en-GB" sz="1600" baseline="-25000"/>
                <a:t>0</a:t>
              </a:r>
              <a:endParaRPr lang="en-GB" sz="1600"/>
            </a:p>
          </p:txBody>
        </p:sp>
      </p:grpSp>
      <p:sp>
        <p:nvSpPr>
          <p:cNvPr id="122" name="Rectangle 23">
            <a:extLst>
              <a:ext uri="{FF2B5EF4-FFF2-40B4-BE49-F238E27FC236}">
                <a16:creationId xmlns:a16="http://schemas.microsoft.com/office/drawing/2014/main" id="{E325EE5C-C976-4146-A97D-0096A3DE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810" y="3581400"/>
            <a:ext cx="587189" cy="1676400"/>
          </a:xfrm>
          <a:prstGeom prst="rect">
            <a:avLst/>
          </a:prstGeom>
          <a:noFill/>
          <a:ln w="9525">
            <a:solidFill>
              <a:srgbClr val="0000CC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4BE55E5-20DC-4802-ACFE-F9C8DA0B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64196"/>
              </p:ext>
            </p:extLst>
          </p:nvPr>
        </p:nvGraphicFramePr>
        <p:xfrm>
          <a:off x="852322" y="1425774"/>
          <a:ext cx="1048735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95785">
                  <a:extLst>
                    <a:ext uri="{9D8B030D-6E8A-4147-A177-3AD203B41FA5}">
                      <a16:colId xmlns:a16="http://schemas.microsoft.com/office/drawing/2014/main" val="2112353684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1816644567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286221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 D</a:t>
                      </a:r>
                    </a:p>
                    <a:p>
                      <a:pPr algn="ctr"/>
                      <a:r>
                        <a:rPr lang="en-SG" dirty="0"/>
                        <a:t>Select lines S</a:t>
                      </a:r>
                      <a:r>
                        <a:rPr lang="en-SG" baseline="-25000" dirty="0"/>
                        <a:t>n-1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n-2</a:t>
                      </a:r>
                      <a:r>
                        <a:rPr lang="en-SG" dirty="0"/>
                        <a:t>, …, S</a:t>
                      </a:r>
                      <a:r>
                        <a:rPr lang="en-SG" baseline="-25000" dirty="0"/>
                        <a:t>0</a:t>
                      </a: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 to line Y</a:t>
                      </a:r>
                      <a:r>
                        <a:rPr lang="en-SG" baseline="-25000" dirty="0"/>
                        <a:t>i</a:t>
                      </a:r>
                      <a:r>
                        <a:rPr lang="en-SG" dirty="0"/>
                        <a:t> = S</a:t>
                      </a:r>
                      <a:r>
                        <a:rPr lang="en-SG" baseline="-25000" dirty="0"/>
                        <a:t>n-1</a:t>
                      </a:r>
                      <a:r>
                        <a:rPr lang="en-SG" dirty="0"/>
                        <a:t>S</a:t>
                      </a:r>
                      <a:r>
                        <a:rPr lang="en-SG" baseline="-25000" dirty="0"/>
                        <a:t>n-2</a:t>
                      </a:r>
                      <a:r>
                        <a:rPr lang="en-SG" dirty="0"/>
                        <a:t>…S</a:t>
                      </a:r>
                      <a:r>
                        <a:rPr lang="en-SG" baseline="-25000" dirty="0"/>
                        <a:t>0</a:t>
                      </a:r>
                    </a:p>
                    <a:p>
                      <a:pPr algn="ctr"/>
                      <a:r>
                        <a:rPr lang="en-SG" baseline="0" dirty="0"/>
                        <a:t>0 to rest of the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r>
                        <a:rPr lang="en-US" dirty="0"/>
                        <a:t>irect data from input to one selected output line.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8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66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Constructing Larger Decoders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371" name="Rectangle 3">
            <a:extLst>
              <a:ext uri="{FF2B5EF4-FFF2-40B4-BE49-F238E27FC236}">
                <a16:creationId xmlns:a16="http://schemas.microsoft.com/office/drawing/2014/main" id="{9A0B6C1F-E138-40EC-8ED8-A180B025939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5"/>
            <a:ext cx="4038541" cy="159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Construct a 4</a:t>
            </a:r>
            <a:r>
              <a:rPr lang="en-US" dirty="0">
                <a:sym typeface="Symbol" pitchFamily="18" charset="2"/>
              </a:rPr>
              <a:t>16 decoder from two 38 decoders with one-enable and an inverter.</a:t>
            </a:r>
          </a:p>
        </p:txBody>
      </p:sp>
      <p:grpSp>
        <p:nvGrpSpPr>
          <p:cNvPr id="372" name="Group 59">
            <a:extLst>
              <a:ext uri="{FF2B5EF4-FFF2-40B4-BE49-F238E27FC236}">
                <a16:creationId xmlns:a16="http://schemas.microsoft.com/office/drawing/2014/main" id="{BB946252-2415-449E-A49C-799672147457}"/>
              </a:ext>
            </a:extLst>
          </p:cNvPr>
          <p:cNvGrpSpPr>
            <a:grpSpLocks/>
          </p:cNvGrpSpPr>
          <p:nvPr/>
        </p:nvGrpSpPr>
        <p:grpSpPr bwMode="auto">
          <a:xfrm>
            <a:off x="7734300" y="1306321"/>
            <a:ext cx="2667000" cy="1398588"/>
            <a:chOff x="3264" y="768"/>
            <a:chExt cx="1680" cy="881"/>
          </a:xfrm>
        </p:grpSpPr>
        <p:sp>
          <p:nvSpPr>
            <p:cNvPr id="373" name="Rectangle 60">
              <a:extLst>
                <a:ext uri="{FF2B5EF4-FFF2-40B4-BE49-F238E27FC236}">
                  <a16:creationId xmlns:a16="http://schemas.microsoft.com/office/drawing/2014/main" id="{2C4445AA-EBB8-420C-A5E8-C1AB587F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768"/>
              <a:ext cx="624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Text Box 61">
              <a:extLst>
                <a:ext uri="{FF2B5EF4-FFF2-40B4-BE49-F238E27FC236}">
                  <a16:creationId xmlns:a16="http://schemas.microsoft.com/office/drawing/2014/main" id="{AD763CC4-05F5-4743-87BD-8117A9F73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6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4x16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375" name="Line 62">
              <a:extLst>
                <a:ext uri="{FF2B5EF4-FFF2-40B4-BE49-F238E27FC236}">
                  <a16:creationId xmlns:a16="http://schemas.microsoft.com/office/drawing/2014/main" id="{EB2E5F98-0294-4262-B953-2808A628A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Text Box 63">
              <a:extLst>
                <a:ext uri="{FF2B5EF4-FFF2-40B4-BE49-F238E27FC236}">
                  <a16:creationId xmlns:a16="http://schemas.microsoft.com/office/drawing/2014/main" id="{73799BBD-D809-4A91-9F56-A89CEDC32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6" y="960"/>
              <a:ext cx="268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3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377" name="Line 64">
              <a:extLst>
                <a:ext uri="{FF2B5EF4-FFF2-40B4-BE49-F238E27FC236}">
                  <a16:creationId xmlns:a16="http://schemas.microsoft.com/office/drawing/2014/main" id="{E234B4D7-8F11-443A-992D-7EBA19076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65">
              <a:extLst>
                <a:ext uri="{FF2B5EF4-FFF2-40B4-BE49-F238E27FC236}">
                  <a16:creationId xmlns:a16="http://schemas.microsoft.com/office/drawing/2014/main" id="{3175D244-8F7C-4F7D-9797-030E9C00C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3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66">
              <a:extLst>
                <a:ext uri="{FF2B5EF4-FFF2-40B4-BE49-F238E27FC236}">
                  <a16:creationId xmlns:a16="http://schemas.microsoft.com/office/drawing/2014/main" id="{08DE279E-82BE-4F0C-8944-AAC1D27F7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Text Box 67">
              <a:extLst>
                <a:ext uri="{FF2B5EF4-FFF2-40B4-BE49-F238E27FC236}">
                  <a16:creationId xmlns:a16="http://schemas.microsoft.com/office/drawing/2014/main" id="{8D2CCA2A-0AF5-43FC-89C5-943505958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92" cy="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w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x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y</a:t>
              </a:r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z</a:t>
              </a:r>
            </a:p>
          </p:txBody>
        </p:sp>
        <p:sp>
          <p:nvSpPr>
            <p:cNvPr id="381" name="Line 68">
              <a:extLst>
                <a:ext uri="{FF2B5EF4-FFF2-40B4-BE49-F238E27FC236}">
                  <a16:creationId xmlns:a16="http://schemas.microsoft.com/office/drawing/2014/main" id="{AC889A56-DCE8-42D0-B8E4-2A06B2C3F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69">
              <a:extLst>
                <a:ext uri="{FF2B5EF4-FFF2-40B4-BE49-F238E27FC236}">
                  <a16:creationId xmlns:a16="http://schemas.microsoft.com/office/drawing/2014/main" id="{E758BFBC-65BB-4F57-A2FF-DCF3A3781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1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" name="Line 70">
              <a:extLst>
                <a:ext uri="{FF2B5EF4-FFF2-40B4-BE49-F238E27FC236}">
                  <a16:creationId xmlns:a16="http://schemas.microsoft.com/office/drawing/2014/main" id="{2C28A0BB-56EB-448C-AAF5-6361EC1AA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53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" name="Text Box 71">
              <a:extLst>
                <a:ext uri="{FF2B5EF4-FFF2-40B4-BE49-F238E27FC236}">
                  <a16:creationId xmlns:a16="http://schemas.microsoft.com/office/drawing/2014/main" id="{CEB1FAAE-3AAB-4CD6-B7B9-84FFFA5AF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912"/>
              <a:ext cx="240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15</a:t>
              </a:r>
            </a:p>
          </p:txBody>
        </p:sp>
        <p:sp>
          <p:nvSpPr>
            <p:cNvPr id="385" name="Text Box 72">
              <a:extLst>
                <a:ext uri="{FF2B5EF4-FFF2-40B4-BE49-F238E27FC236}">
                  <a16:creationId xmlns:a16="http://schemas.microsoft.com/office/drawing/2014/main" id="{7915E044-3F10-4EEC-84D8-540CB224D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912"/>
              <a:ext cx="336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</p:grpSp>
      <p:grpSp>
        <p:nvGrpSpPr>
          <p:cNvPr id="386" name="Group 73">
            <a:extLst>
              <a:ext uri="{FF2B5EF4-FFF2-40B4-BE49-F238E27FC236}">
                <a16:creationId xmlns:a16="http://schemas.microsoft.com/office/drawing/2014/main" id="{7D660C13-6BA4-4C5A-9503-97E7B26AE87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724150"/>
            <a:ext cx="4876800" cy="3200400"/>
            <a:chOff x="1248" y="1872"/>
            <a:chExt cx="3072" cy="2016"/>
          </a:xfrm>
        </p:grpSpPr>
        <p:sp>
          <p:nvSpPr>
            <p:cNvPr id="387" name="Rectangle 74">
              <a:extLst>
                <a:ext uri="{FF2B5EF4-FFF2-40B4-BE49-F238E27FC236}">
                  <a16:creationId xmlns:a16="http://schemas.microsoft.com/office/drawing/2014/main" id="{B56DE07C-2F65-4A6E-94D6-4251E3D6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72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8" name="Text Box 75">
              <a:extLst>
                <a:ext uri="{FF2B5EF4-FFF2-40B4-BE49-F238E27FC236}">
                  <a16:creationId xmlns:a16="http://schemas.microsoft.com/office/drawing/2014/main" id="{9B726132-8249-432E-88A4-D1B5B67D3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389" name="Line 76">
              <a:extLst>
                <a:ext uri="{FF2B5EF4-FFF2-40B4-BE49-F238E27FC236}">
                  <a16:creationId xmlns:a16="http://schemas.microsoft.com/office/drawing/2014/main" id="{59542237-F0C7-4440-9653-287B6D513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208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" name="Text Box 77">
              <a:extLst>
                <a:ext uri="{FF2B5EF4-FFF2-40B4-BE49-F238E27FC236}">
                  <a16:creationId xmlns:a16="http://schemas.microsoft.com/office/drawing/2014/main" id="{7829CEF6-8707-49A8-A422-56892147C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2084"/>
              <a:ext cx="26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391" name="Line 78">
              <a:extLst>
                <a:ext uri="{FF2B5EF4-FFF2-40B4-BE49-F238E27FC236}">
                  <a16:creationId xmlns:a16="http://schemas.microsoft.com/office/drawing/2014/main" id="{254C74BA-D1C5-4CAF-B4F9-8EB1504EF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352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" name="Line 79">
              <a:extLst>
                <a:ext uri="{FF2B5EF4-FFF2-40B4-BE49-F238E27FC236}">
                  <a16:creationId xmlns:a16="http://schemas.microsoft.com/office/drawing/2014/main" id="{29BFCE3B-1A2C-4B65-A9B2-26CBBC86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496"/>
              <a:ext cx="16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" name="Line 80">
              <a:extLst>
                <a:ext uri="{FF2B5EF4-FFF2-40B4-BE49-F238E27FC236}">
                  <a16:creationId xmlns:a16="http://schemas.microsoft.com/office/drawing/2014/main" id="{C56B2A19-0AD0-4ECE-BACA-EB377392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1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4" name="Line 81">
              <a:extLst>
                <a:ext uri="{FF2B5EF4-FFF2-40B4-BE49-F238E27FC236}">
                  <a16:creationId xmlns:a16="http://schemas.microsoft.com/office/drawing/2014/main" id="{BB3F3F3B-3D13-42DE-9CDB-39B7CBD17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5" name="Line 82">
              <a:extLst>
                <a:ext uri="{FF2B5EF4-FFF2-40B4-BE49-F238E27FC236}">
                  <a16:creationId xmlns:a16="http://schemas.microsoft.com/office/drawing/2014/main" id="{60F1622D-59E5-4909-AD6A-BC35798E9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4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Text Box 83">
              <a:extLst>
                <a:ext uri="{FF2B5EF4-FFF2-40B4-BE49-F238E27FC236}">
                  <a16:creationId xmlns:a16="http://schemas.microsoft.com/office/drawing/2014/main" id="{87D9A749-1A48-4DDE-8F86-214844AED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2016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397" name="Text Box 84">
              <a:extLst>
                <a:ext uri="{FF2B5EF4-FFF2-40B4-BE49-F238E27FC236}">
                  <a16:creationId xmlns:a16="http://schemas.microsoft.com/office/drawing/2014/main" id="{399AEE8F-C92B-4486-82C6-7C90C68AE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016"/>
              <a:ext cx="33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0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7</a:t>
              </a:r>
              <a:endParaRPr lang="en-GB" sz="1400"/>
            </a:p>
          </p:txBody>
        </p:sp>
        <p:sp>
          <p:nvSpPr>
            <p:cNvPr id="398" name="Text Box 85">
              <a:extLst>
                <a:ext uri="{FF2B5EF4-FFF2-40B4-BE49-F238E27FC236}">
                  <a16:creationId xmlns:a16="http://schemas.microsoft.com/office/drawing/2014/main" id="{85F885B9-E8C1-45CE-A2CF-85959A63F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11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E</a:t>
              </a:r>
              <a:endParaRPr lang="en-GB" sz="2000" dirty="0"/>
            </a:p>
          </p:txBody>
        </p:sp>
        <p:sp>
          <p:nvSpPr>
            <p:cNvPr id="399" name="Rectangle 86">
              <a:extLst>
                <a:ext uri="{FF2B5EF4-FFF2-40B4-BE49-F238E27FC236}">
                  <a16:creationId xmlns:a16="http://schemas.microsoft.com/office/drawing/2014/main" id="{BDFDFE15-C960-46D4-AEC6-3DA7B401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8"/>
              <a:ext cx="624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Text Box 87">
              <a:extLst>
                <a:ext uri="{FF2B5EF4-FFF2-40B4-BE49-F238E27FC236}">
                  <a16:creationId xmlns:a16="http://schemas.microsoft.com/office/drawing/2014/main" id="{F9D0CADE-D3D6-4600-8D6C-9B38B01EF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928"/>
              <a:ext cx="48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 dirty="0"/>
                <a:t>3x8</a:t>
              </a:r>
            </a:p>
            <a:p>
              <a:pPr algn="ctr" eaLnBrk="0" hangingPunct="0"/>
              <a:r>
                <a:rPr lang="en-GB" sz="1400" dirty="0"/>
                <a:t>DEC</a:t>
              </a:r>
              <a:endParaRPr lang="en-GB" sz="2000" dirty="0"/>
            </a:p>
          </p:txBody>
        </p:sp>
        <p:sp>
          <p:nvSpPr>
            <p:cNvPr id="401" name="Line 88">
              <a:extLst>
                <a:ext uri="{FF2B5EF4-FFF2-40B4-BE49-F238E27FC236}">
                  <a16:creationId xmlns:a16="http://schemas.microsoft.com/office/drawing/2014/main" id="{764C10D4-C8BE-4B16-87D9-1602157A1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26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Text Box 89">
              <a:extLst>
                <a:ext uri="{FF2B5EF4-FFF2-40B4-BE49-F238E27FC236}">
                  <a16:creationId xmlns:a16="http://schemas.microsoft.com/office/drawing/2014/main" id="{1AADF961-9E2B-4035-AD7B-F8660445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" y="3140"/>
              <a:ext cx="268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2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1</a:t>
              </a:r>
              <a:endParaRPr lang="en-GB" sz="1400"/>
            </a:p>
            <a:p>
              <a:pPr eaLnBrk="0" hangingPunct="0">
                <a:spcBef>
                  <a:spcPct val="10000"/>
                </a:spcBef>
              </a:pPr>
              <a:r>
                <a:rPr lang="en-GB" sz="1400"/>
                <a:t>S</a:t>
              </a:r>
              <a:r>
                <a:rPr lang="en-GB" sz="1400" baseline="-25000"/>
                <a:t>0</a:t>
              </a:r>
              <a:endParaRPr lang="en-GB" sz="1400"/>
            </a:p>
          </p:txBody>
        </p:sp>
        <p:sp>
          <p:nvSpPr>
            <p:cNvPr id="403" name="Line 90">
              <a:extLst>
                <a:ext uri="{FF2B5EF4-FFF2-40B4-BE49-F238E27FC236}">
                  <a16:creationId xmlns:a16="http://schemas.microsoft.com/office/drawing/2014/main" id="{541D3BB2-2B59-45A4-93F6-A1F3FDF29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91">
              <a:extLst>
                <a:ext uri="{FF2B5EF4-FFF2-40B4-BE49-F238E27FC236}">
                  <a16:creationId xmlns:a16="http://schemas.microsoft.com/office/drawing/2014/main" id="{08DB6F43-00FC-4E3B-8D50-7EFFBD28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52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5" name="Line 92">
              <a:extLst>
                <a:ext uri="{FF2B5EF4-FFF2-40B4-BE49-F238E27FC236}">
                  <a16:creationId xmlns:a16="http://schemas.microsoft.com/office/drawing/2014/main" id="{81D7D4A0-B80C-45F7-9104-F4436AA3F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16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6" name="Line 93">
              <a:extLst>
                <a:ext uri="{FF2B5EF4-FFF2-40B4-BE49-F238E27FC236}">
                  <a16:creationId xmlns:a16="http://schemas.microsoft.com/office/drawing/2014/main" id="{6D545C46-3C6D-4B7D-854C-8CC8A920F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1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4">
              <a:extLst>
                <a:ext uri="{FF2B5EF4-FFF2-40B4-BE49-F238E27FC236}">
                  <a16:creationId xmlns:a16="http://schemas.microsoft.com/office/drawing/2014/main" id="{0701F75C-49BE-45C9-BA6E-8220276A8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5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Text Box 95">
              <a:extLst>
                <a:ext uri="{FF2B5EF4-FFF2-40B4-BE49-F238E27FC236}">
                  <a16:creationId xmlns:a16="http://schemas.microsoft.com/office/drawing/2014/main" id="{E53DB736-41F7-4248-8D2D-9259260C8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6" y="3072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0</a:t>
              </a:r>
            </a:p>
            <a:p>
              <a:pPr algn="r" eaLnBrk="0" hangingPunct="0"/>
              <a:r>
                <a:rPr lang="en-GB" sz="1400"/>
                <a:t>1</a:t>
              </a:r>
            </a:p>
            <a:p>
              <a:pPr algn="r" eaLnBrk="0" hangingPunct="0"/>
              <a:r>
                <a:rPr lang="en-GB" sz="1400"/>
                <a:t>:</a:t>
              </a:r>
            </a:p>
            <a:p>
              <a:pPr algn="r" eaLnBrk="0" hangingPunct="0"/>
              <a:r>
                <a:rPr lang="en-GB" sz="1400"/>
                <a:t>7</a:t>
              </a:r>
            </a:p>
          </p:txBody>
        </p:sp>
        <p:sp>
          <p:nvSpPr>
            <p:cNvPr id="409" name="Text Box 96">
              <a:extLst>
                <a:ext uri="{FF2B5EF4-FFF2-40B4-BE49-F238E27FC236}">
                  <a16:creationId xmlns:a16="http://schemas.microsoft.com/office/drawing/2014/main" id="{4EA1BFE5-9885-4221-9101-31E14623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072"/>
              <a:ext cx="336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8</a:t>
              </a:r>
              <a:endParaRPr lang="en-GB" sz="1400"/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9</a:t>
              </a:r>
              <a:endParaRPr lang="en-GB" sz="1400"/>
            </a:p>
            <a:p>
              <a:pPr eaLnBrk="0" hangingPunct="0"/>
              <a:r>
                <a:rPr lang="en-GB" sz="1400"/>
                <a:t>:</a:t>
              </a:r>
            </a:p>
            <a:p>
              <a:pPr eaLnBrk="0" hangingPunct="0"/>
              <a:r>
                <a:rPr lang="en-GB" sz="1400"/>
                <a:t>F</a:t>
              </a:r>
              <a:r>
                <a:rPr lang="en-GB" sz="1400" baseline="-25000"/>
                <a:t>15</a:t>
              </a:r>
              <a:endParaRPr lang="en-GB" sz="1400"/>
            </a:p>
          </p:txBody>
        </p:sp>
        <p:sp>
          <p:nvSpPr>
            <p:cNvPr id="410" name="Text Box 97">
              <a:extLst>
                <a:ext uri="{FF2B5EF4-FFF2-40B4-BE49-F238E27FC236}">
                  <a16:creationId xmlns:a16="http://schemas.microsoft.com/office/drawing/2014/main" id="{CA203983-979D-4A04-AD3A-E4EDD8D4B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567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1400"/>
                <a:t>E</a:t>
              </a:r>
              <a:endParaRPr lang="en-GB" sz="2000"/>
            </a:p>
          </p:txBody>
        </p:sp>
        <p:sp>
          <p:nvSpPr>
            <p:cNvPr id="411" name="Line 98">
              <a:extLst>
                <a:ext uri="{FF2B5EF4-FFF2-40B4-BE49-F238E27FC236}">
                  <a16:creationId xmlns:a16="http://schemas.microsoft.com/office/drawing/2014/main" id="{7C597293-C271-4D4C-9113-4E3EAD6F7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64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Text Box 99">
              <a:extLst>
                <a:ext uri="{FF2B5EF4-FFF2-40B4-BE49-F238E27FC236}">
                  <a16:creationId xmlns:a16="http://schemas.microsoft.com/office/drawing/2014/main" id="{94853ED1-080D-4BAB-9E31-559B22376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968"/>
              <a:ext cx="240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GB" sz="1400"/>
                <a:t>w</a:t>
              </a:r>
            </a:p>
            <a:p>
              <a:pPr algn="r" eaLnBrk="0" hangingPunct="0"/>
              <a:r>
                <a:rPr lang="en-GB" sz="1400"/>
                <a:t>x</a:t>
              </a:r>
            </a:p>
            <a:p>
              <a:pPr algn="r" eaLnBrk="0" hangingPunct="0"/>
              <a:r>
                <a:rPr lang="en-GB" sz="1400"/>
                <a:t>y</a:t>
              </a:r>
            </a:p>
            <a:p>
              <a:pPr algn="r" eaLnBrk="0" hangingPunct="0"/>
              <a:r>
                <a:rPr lang="en-GB" sz="1400"/>
                <a:t>z</a:t>
              </a:r>
            </a:p>
          </p:txBody>
        </p:sp>
        <p:sp>
          <p:nvSpPr>
            <p:cNvPr id="413" name="Line 100">
              <a:extLst>
                <a:ext uri="{FF2B5EF4-FFF2-40B4-BE49-F238E27FC236}">
                  <a16:creationId xmlns:a16="http://schemas.microsoft.com/office/drawing/2014/main" id="{AC1C0B07-9D0B-4A09-98D8-3945FC1B3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064"/>
              <a:ext cx="0" cy="18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101">
              <a:extLst>
                <a:ext uri="{FF2B5EF4-FFF2-40B4-BE49-F238E27FC236}">
                  <a16:creationId xmlns:a16="http://schemas.microsoft.com/office/drawing/2014/main" id="{6E059C2D-2B31-459A-AEE2-F70EB3896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888"/>
              <a:ext cx="15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2">
              <a:extLst>
                <a:ext uri="{FF2B5EF4-FFF2-40B4-BE49-F238E27FC236}">
                  <a16:creationId xmlns:a16="http://schemas.microsoft.com/office/drawing/2014/main" id="{AF9F57FE-2BAD-4B65-9DF9-C70D8E76B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" y="2828"/>
              <a:ext cx="122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6" name="Group 103">
              <a:extLst>
                <a:ext uri="{FF2B5EF4-FFF2-40B4-BE49-F238E27FC236}">
                  <a16:creationId xmlns:a16="http://schemas.microsoft.com/office/drawing/2014/main" id="{8F54D970-5637-4FDD-A963-B9ECFEEADC4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054" y="2774"/>
              <a:ext cx="142" cy="122"/>
              <a:chOff x="3096" y="3240"/>
              <a:chExt cx="792" cy="792"/>
            </a:xfrm>
          </p:grpSpPr>
          <p:sp>
            <p:nvSpPr>
              <p:cNvPr id="427" name="AutoShape 104">
                <a:extLst>
                  <a:ext uri="{FF2B5EF4-FFF2-40B4-BE49-F238E27FC236}">
                    <a16:creationId xmlns:a16="http://schemas.microsoft.com/office/drawing/2014/main" id="{F6CBA29E-D5E0-42CC-996C-19B91E508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Oval 105">
                <a:extLst>
                  <a:ext uri="{FF2B5EF4-FFF2-40B4-BE49-F238E27FC236}">
                    <a16:creationId xmlns:a16="http://schemas.microsoft.com/office/drawing/2014/main" id="{859C1E91-F2D9-4C7D-AD6D-133990DE0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7" name="Line 106">
              <a:extLst>
                <a:ext uri="{FF2B5EF4-FFF2-40B4-BE49-F238E27FC236}">
                  <a16:creationId xmlns:a16="http://schemas.microsoft.com/office/drawing/2014/main" id="{8B8155F8-DE62-44F2-B8EA-F40723F07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Oval 107">
              <a:extLst>
                <a:ext uri="{FF2B5EF4-FFF2-40B4-BE49-F238E27FC236}">
                  <a16:creationId xmlns:a16="http://schemas.microsoft.com/office/drawing/2014/main" id="{A4870FEC-165B-479A-8340-91BC7D2B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28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108">
              <a:extLst>
                <a:ext uri="{FF2B5EF4-FFF2-40B4-BE49-F238E27FC236}">
                  <a16:creationId xmlns:a16="http://schemas.microsoft.com/office/drawing/2014/main" id="{31FD92A5-5391-480E-B0E8-C58F4142B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268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109">
              <a:extLst>
                <a:ext uri="{FF2B5EF4-FFF2-40B4-BE49-F238E27FC236}">
                  <a16:creationId xmlns:a16="http://schemas.microsoft.com/office/drawing/2014/main" id="{009B5C36-9E02-433D-8365-4CEE53F24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7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110">
              <a:extLst>
                <a:ext uri="{FF2B5EF4-FFF2-40B4-BE49-F238E27FC236}">
                  <a16:creationId xmlns:a16="http://schemas.microsoft.com/office/drawing/2014/main" id="{72154347-6E47-4C77-8726-DEFDAE71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111">
              <a:extLst>
                <a:ext uri="{FF2B5EF4-FFF2-40B4-BE49-F238E27FC236}">
                  <a16:creationId xmlns:a16="http://schemas.microsoft.com/office/drawing/2014/main" id="{A0224C97-0BA5-42E4-A1CD-75A55EF0E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352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112">
              <a:extLst>
                <a:ext uri="{FF2B5EF4-FFF2-40B4-BE49-F238E27FC236}">
                  <a16:creationId xmlns:a16="http://schemas.microsoft.com/office/drawing/2014/main" id="{19A08B87-F63B-44B6-A121-EE05BBDE3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496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Oval 113">
              <a:extLst>
                <a:ext uri="{FF2B5EF4-FFF2-40B4-BE49-F238E27FC236}">
                  <a16:creationId xmlns:a16="http://schemas.microsoft.com/office/drawing/2014/main" id="{08C94C5C-4AF0-45A8-A8F4-B950108A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4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Oval 114">
              <a:extLst>
                <a:ext uri="{FF2B5EF4-FFF2-40B4-BE49-F238E27FC236}">
                  <a16:creationId xmlns:a16="http://schemas.microsoft.com/office/drawing/2014/main" id="{F742DA77-D6AE-4970-AB8B-9FAF9D56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0" y="23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Oval 115">
              <a:extLst>
                <a:ext uri="{FF2B5EF4-FFF2-40B4-BE49-F238E27FC236}">
                  <a16:creationId xmlns:a16="http://schemas.microsoft.com/office/drawing/2014/main" id="{C50235B7-8BDA-493E-8BD7-84012A2F7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21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9" name="Rectangle 3">
            <a:extLst>
              <a:ext uri="{FF2B5EF4-FFF2-40B4-BE49-F238E27FC236}">
                <a16:creationId xmlns:a16="http://schemas.microsoft.com/office/drawing/2014/main" id="{9E2B860D-7467-4100-819A-F7814A1FB3C2}"/>
              </a:ext>
            </a:extLst>
          </p:cNvPr>
          <p:cNvSpPr txBox="1">
            <a:spLocks noChangeArrowheads="1"/>
          </p:cNvSpPr>
          <p:nvPr/>
        </p:nvSpPr>
        <p:spPr>
          <a:xfrm>
            <a:off x="2137619" y="6057901"/>
            <a:ext cx="7577852" cy="68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Note: The input </a:t>
            </a:r>
            <a:r>
              <a:rPr lang="en-US" sz="2000" dirty="0">
                <a:solidFill>
                  <a:srgbClr val="800000"/>
                </a:solidFill>
              </a:rPr>
              <a:t>w</a:t>
            </a:r>
            <a:r>
              <a:rPr lang="en-US" sz="2000" dirty="0"/>
              <a:t> and its complement </a:t>
            </a:r>
            <a:r>
              <a:rPr lang="en-US" sz="2000" dirty="0">
                <a:solidFill>
                  <a:srgbClr val="800000"/>
                </a:solidFill>
              </a:rPr>
              <a:t>w'</a:t>
            </a:r>
            <a:r>
              <a:rPr lang="en-US" sz="2000" dirty="0"/>
              <a:t> are used to select either one of the two smaller decoders</a:t>
            </a:r>
            <a:r>
              <a:rPr lang="en-US" sz="2000" dirty="0">
                <a:sym typeface="Symbol" pitchFamily="18" charset="2"/>
              </a:rPr>
              <a:t>.</a:t>
            </a:r>
          </a:p>
        </p:txBody>
      </p:sp>
      <p:sp>
        <p:nvSpPr>
          <p:cNvPr id="430" name="Line 58">
            <a:extLst>
              <a:ext uri="{FF2B5EF4-FFF2-40B4-BE49-F238E27FC236}">
                <a16:creationId xmlns:a16="http://schemas.microsoft.com/office/drawing/2014/main" id="{B2DFE082-57E0-42FD-8587-8923D95A2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971800"/>
            <a:ext cx="285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1" name="Line 60">
            <a:extLst>
              <a:ext uri="{FF2B5EF4-FFF2-40B4-BE49-F238E27FC236}">
                <a16:creationId xmlns:a16="http://schemas.microsoft.com/office/drawing/2014/main" id="{19FCFD28-6C61-4C4C-9C0E-6846DAAC0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12192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84372-8255-4BF3-A76D-EE0A6AFD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Decoder Realization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21</a:t>
            </a:fld>
            <a:endParaRPr lang="en-SG"/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6919C6E8-3F6D-194E-5E73-34A4DDB3D346}"/>
              </a:ext>
            </a:extLst>
          </p:cNvPr>
          <p:cNvSpPr txBox="1"/>
          <p:nvPr/>
        </p:nvSpPr>
        <p:spPr>
          <a:xfrm>
            <a:off x="1613455" y="1398300"/>
            <a:ext cx="10095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(</a:t>
            </a:r>
            <a:r>
              <a:rPr lang="en-SG" sz="2400" i="1" dirty="0"/>
              <a:t>W</a:t>
            </a:r>
            <a:r>
              <a:rPr lang="en-SG" sz="2400" dirty="0"/>
              <a:t>,</a:t>
            </a:r>
            <a:r>
              <a:rPr lang="en-SG" sz="2400" i="1" dirty="0"/>
              <a:t>X</a:t>
            </a:r>
            <a:r>
              <a:rPr lang="en-SG" sz="2400" dirty="0"/>
              <a:t>,</a:t>
            </a:r>
            <a:r>
              <a:rPr lang="en-SG" sz="2400" i="1" dirty="0"/>
              <a:t>Y</a:t>
            </a:r>
            <a:r>
              <a:rPr lang="en-SG" sz="2400" dirty="0"/>
              <a:t>,</a:t>
            </a:r>
            <a:r>
              <a:rPr lang="en-SG" sz="2400" i="1" dirty="0"/>
              <a:t>Z</a:t>
            </a:r>
            <a:r>
              <a:rPr lang="en-SG" sz="2400" dirty="0"/>
              <a:t>) = </a:t>
            </a:r>
            <a:r>
              <a:rPr lang="en-SG" sz="2400" dirty="0">
                <a:latin typeface="Symbol" panose="05050102010706020507" pitchFamily="18" charset="2"/>
              </a:rPr>
              <a:t>S</a:t>
            </a:r>
            <a:r>
              <a:rPr lang="en-SG" sz="2400" dirty="0"/>
              <a:t> </a:t>
            </a:r>
            <a:r>
              <a:rPr lang="en-SG" sz="2400" i="1" dirty="0"/>
              <a:t>m</a:t>
            </a:r>
            <a:r>
              <a:rPr lang="en-SG" sz="2400" dirty="0"/>
              <a:t>(8,11)</a:t>
            </a:r>
          </a:p>
          <a:p>
            <a:r>
              <a:rPr lang="en-US" altLang="zh-CN" sz="2400" dirty="0"/>
              <a:t>one-enabled 2x4 decoder with normal outputs</a:t>
            </a:r>
            <a:r>
              <a:rPr lang="en-SG" sz="2400" dirty="0"/>
              <a:t> </a:t>
            </a:r>
            <a:endParaRPr lang="en-US" sz="2400" dirty="0"/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00062267-AFA8-C44C-3B74-9B29B73E9778}"/>
              </a:ext>
            </a:extLst>
          </p:cNvPr>
          <p:cNvGrpSpPr/>
          <p:nvPr/>
        </p:nvGrpSpPr>
        <p:grpSpPr>
          <a:xfrm>
            <a:off x="1435176" y="2891742"/>
            <a:ext cx="7457881" cy="2663073"/>
            <a:chOff x="1274150" y="838655"/>
            <a:chExt cx="7457881" cy="2663073"/>
          </a:xfrm>
        </p:grpSpPr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B0DDAB7C-391E-85B3-F990-A4FF52B00036}"/>
                </a:ext>
              </a:extLst>
            </p:cNvPr>
            <p:cNvGrpSpPr/>
            <p:nvPr/>
          </p:nvGrpSpPr>
          <p:grpSpPr>
            <a:xfrm>
              <a:off x="1274150" y="838655"/>
              <a:ext cx="7457881" cy="2663073"/>
              <a:chOff x="1618212" y="1277975"/>
              <a:chExt cx="7457881" cy="2663073"/>
            </a:xfrm>
          </p:grpSpPr>
          <p:grpSp>
            <p:nvGrpSpPr>
              <p:cNvPr id="11" name="Group 3">
                <a:extLst>
                  <a:ext uri="{FF2B5EF4-FFF2-40B4-BE49-F238E27FC236}">
                    <a16:creationId xmlns:a16="http://schemas.microsoft.com/office/drawing/2014/main" id="{2C6E2401-78F5-640B-3EC9-1081D8AE96F8}"/>
                  </a:ext>
                </a:extLst>
              </p:cNvPr>
              <p:cNvGrpSpPr/>
              <p:nvPr/>
            </p:nvGrpSpPr>
            <p:grpSpPr>
              <a:xfrm>
                <a:off x="5238122" y="1277975"/>
                <a:ext cx="1988434" cy="2289871"/>
                <a:chOff x="6796073" y="1962089"/>
                <a:chExt cx="2183360" cy="2514347"/>
              </a:xfrm>
            </p:grpSpPr>
            <p:grpSp>
              <p:nvGrpSpPr>
                <p:cNvPr id="63" name="Group 97">
                  <a:extLst>
                    <a:ext uri="{FF2B5EF4-FFF2-40B4-BE49-F238E27FC236}">
                      <a16:creationId xmlns:a16="http://schemas.microsoft.com/office/drawing/2014/main" id="{1EAB58CB-871B-2039-FFDE-E1166967999A}"/>
                    </a:ext>
                  </a:extLst>
                </p:cNvPr>
                <p:cNvGrpSpPr/>
                <p:nvPr/>
              </p:nvGrpSpPr>
              <p:grpSpPr>
                <a:xfrm>
                  <a:off x="6796073" y="1962089"/>
                  <a:ext cx="2001148" cy="2514347"/>
                  <a:chOff x="5426015" y="1576779"/>
                  <a:chExt cx="2001148" cy="2514347"/>
                </a:xfrm>
              </p:grpSpPr>
              <p:cxnSp>
                <p:nvCxnSpPr>
                  <p:cNvPr id="69" name="Straight Connector 98">
                    <a:extLst>
                      <a:ext uri="{FF2B5EF4-FFF2-40B4-BE49-F238E27FC236}">
                        <a16:creationId xmlns:a16="http://schemas.microsoft.com/office/drawing/2014/main" id="{C23E8BBD-024A-22C5-2E1D-3D7E4DDC376A}"/>
                      </a:ext>
                    </a:extLst>
                  </p:cNvPr>
                  <p:cNvCxnSpPr/>
                  <p:nvPr/>
                </p:nvCxnSpPr>
                <p:spPr>
                  <a:xfrm>
                    <a:off x="5426015" y="3076032"/>
                    <a:ext cx="43563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0" name="Group 100">
                    <a:extLst>
                      <a:ext uri="{FF2B5EF4-FFF2-40B4-BE49-F238E27FC236}">
                        <a16:creationId xmlns:a16="http://schemas.microsoft.com/office/drawing/2014/main" id="{FC1DDA48-7761-7A81-227C-D249FC621419}"/>
                      </a:ext>
                    </a:extLst>
                  </p:cNvPr>
                  <p:cNvGrpSpPr/>
                  <p:nvPr/>
                </p:nvGrpSpPr>
                <p:grpSpPr>
                  <a:xfrm>
                    <a:off x="5426015" y="1576779"/>
                    <a:ext cx="2001148" cy="2514347"/>
                    <a:chOff x="5426015" y="1576779"/>
                    <a:chExt cx="2001148" cy="2514347"/>
                  </a:xfrm>
                </p:grpSpPr>
                <p:sp>
                  <p:nvSpPr>
                    <p:cNvPr id="71" name="Rectangle 106">
                      <a:extLst>
                        <a:ext uri="{FF2B5EF4-FFF2-40B4-BE49-F238E27FC236}">
                          <a16:creationId xmlns:a16="http://schemas.microsoft.com/office/drawing/2014/main" id="{6D09E0FE-9DE5-F5A9-9F4E-86916CA08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61649" y="1576779"/>
                      <a:ext cx="1464702" cy="208082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en-SG" b="1"/>
                        <a:t>Cin</a:t>
                      </a:r>
                      <a:endParaRPr lang="en-US" b="1" dirty="0"/>
                    </a:p>
                  </p:txBody>
                </p:sp>
                <p:sp>
                  <p:nvSpPr>
                    <p:cNvPr id="72" name="TextBox 107">
                      <a:extLst>
                        <a:ext uri="{FF2B5EF4-FFF2-40B4-BE49-F238E27FC236}">
                          <a16:creationId xmlns:a16="http://schemas.microsoft.com/office/drawing/2014/main" id="{807A5E7C-2A67-70C5-0805-14831E15F7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359824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1</a:t>
                      </a:r>
                      <a:endParaRPr lang="en-US" sz="2000" baseline="-25000" dirty="0"/>
                    </a:p>
                  </p:txBody>
                </p:sp>
                <p:sp>
                  <p:nvSpPr>
                    <p:cNvPr id="73" name="TextBox 108">
                      <a:extLst>
                        <a:ext uri="{FF2B5EF4-FFF2-40B4-BE49-F238E27FC236}">
                          <a16:creationId xmlns:a16="http://schemas.microsoft.com/office/drawing/2014/main" id="{AD1A3070-2C85-9A21-3745-99CBFE2D70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88364" y="1579311"/>
                      <a:ext cx="1011273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400" dirty="0"/>
                        <a:t>2</a:t>
                      </a:r>
                      <a:r>
                        <a:rPr lang="en-SG" sz="2400" dirty="0">
                          <a:sym typeface="Symbol" panose="05050102010706020507" pitchFamily="18" charset="2"/>
                        </a:rPr>
                        <a:t>4</a:t>
                      </a:r>
                      <a:endParaRPr lang="en-SG" sz="2400" dirty="0"/>
                    </a:p>
                    <a:p>
                      <a:pPr algn="ctr"/>
                      <a:r>
                        <a:rPr lang="en-SG" sz="2400" dirty="0"/>
                        <a:t>DEC</a:t>
                      </a:r>
                      <a:endParaRPr lang="en-US" sz="2400" dirty="0"/>
                    </a:p>
                  </p:txBody>
                </p:sp>
                <p:sp>
                  <p:nvSpPr>
                    <p:cNvPr id="74" name="TextBox 109">
                      <a:extLst>
                        <a:ext uri="{FF2B5EF4-FFF2-40B4-BE49-F238E27FC236}">
                          <a16:creationId xmlns:a16="http://schemas.microsoft.com/office/drawing/2014/main" id="{D9DF4401-5F27-EEA6-F28F-A4AB88E278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8445" y="2228958"/>
                      <a:ext cx="448718" cy="13234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0</a:t>
                      </a:r>
                    </a:p>
                    <a:p>
                      <a:r>
                        <a:rPr lang="en-SG" sz="2000" dirty="0"/>
                        <a:t>1</a:t>
                      </a:r>
                    </a:p>
                    <a:p>
                      <a:r>
                        <a:rPr lang="en-SG" sz="2000" dirty="0"/>
                        <a:t>2</a:t>
                      </a:r>
                    </a:p>
                    <a:p>
                      <a:r>
                        <a:rPr lang="en-SG" sz="2000" dirty="0"/>
                        <a:t>3</a:t>
                      </a:r>
                      <a:endParaRPr lang="en-US" sz="2000" dirty="0"/>
                    </a:p>
                  </p:txBody>
                </p:sp>
                <p:cxnSp>
                  <p:nvCxnSpPr>
                    <p:cNvPr id="75" name="Straight Connector 110">
                      <a:extLst>
                        <a:ext uri="{FF2B5EF4-FFF2-40B4-BE49-F238E27FC236}">
                          <a16:creationId xmlns:a16="http://schemas.microsoft.com/office/drawing/2014/main" id="{8CA80F37-FDBC-61BF-081D-D238846DD44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2570369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112">
                      <a:extLst>
                        <a:ext uri="{FF2B5EF4-FFF2-40B4-BE49-F238E27FC236}">
                          <a16:creationId xmlns:a16="http://schemas.microsoft.com/office/drawing/2014/main" id="{45098E42-ED8E-305E-9E67-EC9CE48095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1439" y="2843471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SG" sz="2000" dirty="0"/>
                        <a:t>S</a:t>
                      </a:r>
                      <a:r>
                        <a:rPr lang="en-SG" sz="2000" baseline="-25000" dirty="0"/>
                        <a:t>0</a:t>
                      </a:r>
                      <a:endParaRPr lang="en-US" sz="2000" baseline="-25000" dirty="0"/>
                    </a:p>
                  </p:txBody>
                </p:sp>
                <p:cxnSp>
                  <p:nvCxnSpPr>
                    <p:cNvPr id="77" name="Straight Connector 113">
                      <a:extLst>
                        <a:ext uri="{FF2B5EF4-FFF2-40B4-BE49-F238E27FC236}">
                          <a16:creationId xmlns:a16="http://schemas.microsoft.com/office/drawing/2014/main" id="{E67351F9-73F3-DD96-AAF0-7294D37D5A76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594000" y="3657240"/>
                      <a:ext cx="1" cy="4338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8" name="TextBox 114">
                      <a:extLst>
                        <a:ext uri="{FF2B5EF4-FFF2-40B4-BE49-F238E27FC236}">
                          <a16:creationId xmlns:a16="http://schemas.microsoft.com/office/drawing/2014/main" id="{05AC0B73-51C2-8D23-FA68-3B60997DE9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33082" y="3250536"/>
                      <a:ext cx="51816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SG" sz="2000" i="1" dirty="0"/>
                        <a:t>E</a:t>
                      </a:r>
                      <a:endParaRPr lang="en-US" sz="2000" i="1" baseline="-25000" dirty="0"/>
                    </a:p>
                  </p:txBody>
                </p:sp>
              </p:grpSp>
            </p:grpSp>
            <p:grpSp>
              <p:nvGrpSpPr>
                <p:cNvPr id="64" name="Group 2">
                  <a:extLst>
                    <a:ext uri="{FF2B5EF4-FFF2-40B4-BE49-F238E27FC236}">
                      <a16:creationId xmlns:a16="http://schemas.microsoft.com/office/drawing/2014/main" id="{0E670924-FD45-CA14-A71C-04FE07C06D03}"/>
                    </a:ext>
                  </a:extLst>
                </p:cNvPr>
                <p:cNvGrpSpPr/>
                <p:nvPr/>
              </p:nvGrpSpPr>
              <p:grpSpPr>
                <a:xfrm>
                  <a:off x="8696409" y="2832194"/>
                  <a:ext cx="283024" cy="893064"/>
                  <a:chOff x="8696409" y="2832194"/>
                  <a:chExt cx="283024" cy="893064"/>
                </a:xfrm>
              </p:grpSpPr>
              <p:cxnSp>
                <p:nvCxnSpPr>
                  <p:cNvPr id="65" name="Straight Connector 32">
                    <a:extLst>
                      <a:ext uri="{FF2B5EF4-FFF2-40B4-BE49-F238E27FC236}">
                        <a16:creationId xmlns:a16="http://schemas.microsoft.com/office/drawing/2014/main" id="{9C976B51-B719-57B5-A562-D10331CCEDDF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2832194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34">
                    <a:extLst>
                      <a:ext uri="{FF2B5EF4-FFF2-40B4-BE49-F238E27FC236}">
                        <a16:creationId xmlns:a16="http://schemas.microsoft.com/office/drawing/2014/main" id="{2CB35FA4-273C-189B-5D67-C9AEE33683F9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121462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35">
                    <a:extLst>
                      <a:ext uri="{FF2B5EF4-FFF2-40B4-BE49-F238E27FC236}">
                        <a16:creationId xmlns:a16="http://schemas.microsoft.com/office/drawing/2014/main" id="{0B832AE5-14BA-1A79-9590-7174EA883CC9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438820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36">
                    <a:extLst>
                      <a:ext uri="{FF2B5EF4-FFF2-40B4-BE49-F238E27FC236}">
                        <a16:creationId xmlns:a16="http://schemas.microsoft.com/office/drawing/2014/main" id="{4DF56E81-87B8-118C-B996-109D80EB2E2F}"/>
                      </a:ext>
                    </a:extLst>
                  </p:cNvPr>
                  <p:cNvCxnSpPr/>
                  <p:nvPr/>
                </p:nvCxnSpPr>
                <p:spPr>
                  <a:xfrm>
                    <a:off x="8696409" y="3725258"/>
                    <a:ext cx="283024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7C82D4D-FCB1-23EC-954D-4A1756EC9C55}"/>
                  </a:ext>
                </a:extLst>
              </p:cNvPr>
              <p:cNvGrpSpPr/>
              <p:nvPr/>
            </p:nvGrpSpPr>
            <p:grpSpPr>
              <a:xfrm>
                <a:off x="7162547" y="2070399"/>
                <a:ext cx="1913546" cy="814140"/>
                <a:chOff x="7162547" y="2070399"/>
                <a:chExt cx="1913546" cy="814140"/>
              </a:xfrm>
            </p:grpSpPr>
            <p:grpSp>
              <p:nvGrpSpPr>
                <p:cNvPr id="50" name="Group 56">
                  <a:extLst>
                    <a:ext uri="{FF2B5EF4-FFF2-40B4-BE49-F238E27FC236}">
                      <a16:creationId xmlns:a16="http://schemas.microsoft.com/office/drawing/2014/main" id="{D902F0E2-402B-F896-74A2-6901377C9E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89455" y="2242935"/>
                  <a:ext cx="553052" cy="463271"/>
                  <a:chOff x="7813" y="3523"/>
                  <a:chExt cx="722" cy="604"/>
                </a:xfrm>
              </p:grpSpPr>
              <p:sp>
                <p:nvSpPr>
                  <p:cNvPr id="59" name="Freeform 57">
                    <a:extLst>
                      <a:ext uri="{FF2B5EF4-FFF2-40B4-BE49-F238E27FC236}">
                        <a16:creationId xmlns:a16="http://schemas.microsoft.com/office/drawing/2014/main" id="{5DD4FD9B-3FC2-3127-6F96-37A709D6F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15" y="3525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Freeform 58">
                    <a:extLst>
                      <a:ext uri="{FF2B5EF4-FFF2-40B4-BE49-F238E27FC236}">
                        <a16:creationId xmlns:a16="http://schemas.microsoft.com/office/drawing/2014/main" id="{06590F88-031E-CA42-15E9-17D6ECC5A8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815" y="3817"/>
                    <a:ext cx="720" cy="308"/>
                  </a:xfrm>
                  <a:custGeom>
                    <a:avLst/>
                    <a:gdLst>
                      <a:gd name="T0" fmla="*/ 0 w 765"/>
                      <a:gd name="T1" fmla="*/ 0 h 300"/>
                      <a:gd name="T2" fmla="*/ 525 w 765"/>
                      <a:gd name="T3" fmla="*/ 75 h 300"/>
                      <a:gd name="T4" fmla="*/ 765 w 765"/>
                      <a:gd name="T5" fmla="*/ 300 h 3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5" h="300">
                        <a:moveTo>
                          <a:pt x="0" y="0"/>
                        </a:moveTo>
                        <a:cubicBezTo>
                          <a:pt x="199" y="12"/>
                          <a:pt x="398" y="25"/>
                          <a:pt x="525" y="75"/>
                        </a:cubicBezTo>
                        <a:cubicBezTo>
                          <a:pt x="652" y="125"/>
                          <a:pt x="708" y="212"/>
                          <a:pt x="765" y="300"/>
                        </a:cubicBezTo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Freeform 59">
                    <a:extLst>
                      <a:ext uri="{FF2B5EF4-FFF2-40B4-BE49-F238E27FC236}">
                        <a16:creationId xmlns:a16="http://schemas.microsoft.com/office/drawing/2014/main" id="{1CDE78BC-16A1-2157-8309-F6336F13F9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13" y="3523"/>
                    <a:ext cx="184" cy="604"/>
                  </a:xfrm>
                  <a:custGeom>
                    <a:avLst/>
                    <a:gdLst>
                      <a:gd name="T0" fmla="*/ 2 w 184"/>
                      <a:gd name="T1" fmla="*/ 2 h 604"/>
                      <a:gd name="T2" fmla="*/ 167 w 184"/>
                      <a:gd name="T3" fmla="*/ 317 h 604"/>
                      <a:gd name="T4" fmla="*/ 2 w 184"/>
                      <a:gd name="T5" fmla="*/ 602 h 604"/>
                      <a:gd name="T6" fmla="*/ 182 w 184"/>
                      <a:gd name="T7" fmla="*/ 302 h 604"/>
                      <a:gd name="T8" fmla="*/ 2 w 184"/>
                      <a:gd name="T9" fmla="*/ 2 h 6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4" h="604">
                        <a:moveTo>
                          <a:pt x="2" y="2"/>
                        </a:moveTo>
                        <a:cubicBezTo>
                          <a:pt x="0" y="4"/>
                          <a:pt x="167" y="217"/>
                          <a:pt x="167" y="317"/>
                        </a:cubicBezTo>
                        <a:cubicBezTo>
                          <a:pt x="167" y="417"/>
                          <a:pt x="0" y="604"/>
                          <a:pt x="2" y="602"/>
                        </a:cubicBezTo>
                        <a:cubicBezTo>
                          <a:pt x="4" y="600"/>
                          <a:pt x="180" y="402"/>
                          <a:pt x="182" y="302"/>
                        </a:cubicBezTo>
                        <a:cubicBezTo>
                          <a:pt x="184" y="202"/>
                          <a:pt x="4" y="0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2" name="Freeform 60">
                    <a:extLst>
                      <a:ext uri="{FF2B5EF4-FFF2-40B4-BE49-F238E27FC236}">
                        <a16:creationId xmlns:a16="http://schemas.microsoft.com/office/drawing/2014/main" id="{DD09DD1D-5F82-45ED-3971-DA0435043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93" y="3825"/>
                    <a:ext cx="229" cy="240"/>
                  </a:xfrm>
                  <a:custGeom>
                    <a:avLst/>
                    <a:gdLst>
                      <a:gd name="T0" fmla="*/ 2 w 229"/>
                      <a:gd name="T1" fmla="*/ 240 h 240"/>
                      <a:gd name="T2" fmla="*/ 182 w 229"/>
                      <a:gd name="T3" fmla="*/ 120 h 240"/>
                      <a:gd name="T4" fmla="*/ 227 w 229"/>
                      <a:gd name="T5" fmla="*/ 0 h 240"/>
                      <a:gd name="T6" fmla="*/ 167 w 229"/>
                      <a:gd name="T7" fmla="*/ 120 h 240"/>
                      <a:gd name="T8" fmla="*/ 2 w 229"/>
                      <a:gd name="T9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9" h="240">
                        <a:moveTo>
                          <a:pt x="2" y="240"/>
                        </a:moveTo>
                        <a:cubicBezTo>
                          <a:pt x="4" y="240"/>
                          <a:pt x="145" y="160"/>
                          <a:pt x="182" y="120"/>
                        </a:cubicBezTo>
                        <a:cubicBezTo>
                          <a:pt x="219" y="80"/>
                          <a:pt x="229" y="0"/>
                          <a:pt x="227" y="0"/>
                        </a:cubicBezTo>
                        <a:cubicBezTo>
                          <a:pt x="225" y="0"/>
                          <a:pt x="194" y="85"/>
                          <a:pt x="167" y="120"/>
                        </a:cubicBezTo>
                        <a:cubicBezTo>
                          <a:pt x="140" y="155"/>
                          <a:pt x="0" y="240"/>
                          <a:pt x="2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59131" dir="3683372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cxnSp>
              <p:nvCxnSpPr>
                <p:cNvPr id="51" name="Straight Connector 5">
                  <a:extLst>
                    <a:ext uri="{FF2B5EF4-FFF2-40B4-BE49-F238E27FC236}">
                      <a16:creationId xmlns:a16="http://schemas.microsoft.com/office/drawing/2014/main" id="{C076495A-7B39-7A51-82FB-1150E0E50C14}"/>
                    </a:ext>
                  </a:extLst>
                </p:cNvPr>
                <p:cNvCxnSpPr/>
                <p:nvPr/>
              </p:nvCxnSpPr>
              <p:spPr>
                <a:xfrm>
                  <a:off x="7162547" y="207039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63">
                  <a:extLst>
                    <a:ext uri="{FF2B5EF4-FFF2-40B4-BE49-F238E27FC236}">
                      <a16:creationId xmlns:a16="http://schemas.microsoft.com/office/drawing/2014/main" id="{92D2B73F-DD10-3388-11CB-1B99E41D0893}"/>
                    </a:ext>
                  </a:extLst>
                </p:cNvPr>
                <p:cNvCxnSpPr/>
                <p:nvPr/>
              </p:nvCxnSpPr>
              <p:spPr>
                <a:xfrm>
                  <a:off x="7162547" y="2884539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69">
                  <a:extLst>
                    <a:ext uri="{FF2B5EF4-FFF2-40B4-BE49-F238E27FC236}">
                      <a16:creationId xmlns:a16="http://schemas.microsoft.com/office/drawing/2014/main" id="{CC359D05-DDE2-D4CD-D071-AFD1023DC79E}"/>
                    </a:ext>
                  </a:extLst>
                </p:cNvPr>
                <p:cNvCxnSpPr/>
                <p:nvPr/>
              </p:nvCxnSpPr>
              <p:spPr>
                <a:xfrm flipV="1">
                  <a:off x="7522041" y="2070399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71">
                  <a:extLst>
                    <a:ext uri="{FF2B5EF4-FFF2-40B4-BE49-F238E27FC236}">
                      <a16:creationId xmlns:a16="http://schemas.microsoft.com/office/drawing/2014/main" id="{0F034B81-4F64-01B0-5DBB-9A032422A921}"/>
                    </a:ext>
                  </a:extLst>
                </p:cNvPr>
                <p:cNvCxnSpPr/>
                <p:nvPr/>
              </p:nvCxnSpPr>
              <p:spPr>
                <a:xfrm flipV="1">
                  <a:off x="7522040" y="2613773"/>
                  <a:ext cx="0" cy="2616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72">
                  <a:extLst>
                    <a:ext uri="{FF2B5EF4-FFF2-40B4-BE49-F238E27FC236}">
                      <a16:creationId xmlns:a16="http://schemas.microsoft.com/office/drawing/2014/main" id="{920B1404-1965-DF64-802F-ECF01EAB2B6C}"/>
                    </a:ext>
                  </a:extLst>
                </p:cNvPr>
                <p:cNvCxnSpPr/>
                <p:nvPr/>
              </p:nvCxnSpPr>
              <p:spPr>
                <a:xfrm>
                  <a:off x="7522040" y="2332071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73">
                  <a:extLst>
                    <a:ext uri="{FF2B5EF4-FFF2-40B4-BE49-F238E27FC236}">
                      <a16:creationId xmlns:a16="http://schemas.microsoft.com/office/drawing/2014/main" id="{8BE9E843-52FB-FBBE-AA4A-70822F3F5BF7}"/>
                    </a:ext>
                  </a:extLst>
                </p:cNvPr>
                <p:cNvCxnSpPr/>
                <p:nvPr/>
              </p:nvCxnSpPr>
              <p:spPr>
                <a:xfrm>
                  <a:off x="7515857" y="2613773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83">
                  <a:extLst>
                    <a:ext uri="{FF2B5EF4-FFF2-40B4-BE49-F238E27FC236}">
                      <a16:creationId xmlns:a16="http://schemas.microsoft.com/office/drawing/2014/main" id="{D22274FC-A10E-C091-5020-6DDA265BA40B}"/>
                    </a:ext>
                  </a:extLst>
                </p:cNvPr>
                <p:cNvCxnSpPr/>
                <p:nvPr/>
              </p:nvCxnSpPr>
              <p:spPr>
                <a:xfrm>
                  <a:off x="8342507" y="246843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84">
                  <a:extLst>
                    <a:ext uri="{FF2B5EF4-FFF2-40B4-BE49-F238E27FC236}">
                      <a16:creationId xmlns:a16="http://schemas.microsoft.com/office/drawing/2014/main" id="{3501C4E7-3BC5-85D1-D45E-FE0D87AFA590}"/>
                    </a:ext>
                  </a:extLst>
                </p:cNvPr>
                <p:cNvSpPr txBox="1"/>
                <p:nvPr/>
              </p:nvSpPr>
              <p:spPr>
                <a:xfrm>
                  <a:off x="8604193" y="2268379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K</a:t>
                  </a:r>
                  <a:endParaRPr lang="en-US" sz="2000" i="1" baseline="-250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A27FBBE-041B-2B87-DA4D-5AEF5B5B1975}"/>
                  </a:ext>
                </a:extLst>
              </p:cNvPr>
              <p:cNvGrpSpPr/>
              <p:nvPr/>
            </p:nvGrpSpPr>
            <p:grpSpPr>
              <a:xfrm>
                <a:off x="1618212" y="1277975"/>
                <a:ext cx="2432625" cy="2663073"/>
                <a:chOff x="1618212" y="1277975"/>
                <a:chExt cx="2432625" cy="2663073"/>
              </a:xfrm>
            </p:grpSpPr>
            <p:grpSp>
              <p:nvGrpSpPr>
                <p:cNvPr id="18" name="Group 39">
                  <a:extLst>
                    <a:ext uri="{FF2B5EF4-FFF2-40B4-BE49-F238E27FC236}">
                      <a16:creationId xmlns:a16="http://schemas.microsoft.com/office/drawing/2014/main" id="{A0306A39-5373-08EE-D479-13CA54E5F0BA}"/>
                    </a:ext>
                  </a:extLst>
                </p:cNvPr>
                <p:cNvGrpSpPr/>
                <p:nvPr/>
              </p:nvGrpSpPr>
              <p:grpSpPr>
                <a:xfrm>
                  <a:off x="2062403" y="1277975"/>
                  <a:ext cx="1988434" cy="2289871"/>
                  <a:chOff x="6796073" y="1962089"/>
                  <a:chExt cx="2183360" cy="2514347"/>
                </a:xfrm>
              </p:grpSpPr>
              <p:grpSp>
                <p:nvGrpSpPr>
                  <p:cNvPr id="21" name="Group 40">
                    <a:extLst>
                      <a:ext uri="{FF2B5EF4-FFF2-40B4-BE49-F238E27FC236}">
                        <a16:creationId xmlns:a16="http://schemas.microsoft.com/office/drawing/2014/main" id="{08052546-6882-2F98-ADFD-C7EF82D2F1F8}"/>
                      </a:ext>
                    </a:extLst>
                  </p:cNvPr>
                  <p:cNvGrpSpPr/>
                  <p:nvPr/>
                </p:nvGrpSpPr>
                <p:grpSpPr>
                  <a:xfrm>
                    <a:off x="6796073" y="1962089"/>
                    <a:ext cx="2001148" cy="2514347"/>
                    <a:chOff x="5426015" y="1576779"/>
                    <a:chExt cx="2001148" cy="2514347"/>
                  </a:xfrm>
                </p:grpSpPr>
                <p:cxnSp>
                  <p:nvCxnSpPr>
                    <p:cNvPr id="39" name="Straight Connector 46">
                      <a:extLst>
                        <a:ext uri="{FF2B5EF4-FFF2-40B4-BE49-F238E27FC236}">
                          <a16:creationId xmlns:a16="http://schemas.microsoft.com/office/drawing/2014/main" id="{EB73D16D-A4AC-45EC-86BE-DE586221191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26015" y="3076032"/>
                      <a:ext cx="43563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" name="Group 47">
                      <a:extLst>
                        <a:ext uri="{FF2B5EF4-FFF2-40B4-BE49-F238E27FC236}">
                          <a16:creationId xmlns:a16="http://schemas.microsoft.com/office/drawing/2014/main" id="{6EB37E4B-D5B4-8F8C-47FE-A8C263F10B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26015" y="1576779"/>
                      <a:ext cx="2001148" cy="2514347"/>
                      <a:chOff x="5426015" y="1576779"/>
                      <a:chExt cx="2001148" cy="2514347"/>
                    </a:xfrm>
                  </p:grpSpPr>
                  <p:sp>
                    <p:nvSpPr>
                      <p:cNvPr id="42" name="Rectangle 48">
                        <a:extLst>
                          <a:ext uri="{FF2B5EF4-FFF2-40B4-BE49-F238E27FC236}">
                            <a16:creationId xmlns:a16="http://schemas.microsoft.com/office/drawing/2014/main" id="{BF19125D-55EB-5139-F3AE-541BF56C40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649" y="1576779"/>
                        <a:ext cx="1464702" cy="208082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r>
                          <a:rPr lang="en-SG" b="1"/>
                          <a:t>Cin</a:t>
                        </a:r>
                        <a:endParaRPr lang="en-US" b="1" dirty="0"/>
                      </a:p>
                    </p:txBody>
                  </p:sp>
                  <p:sp>
                    <p:nvSpPr>
                      <p:cNvPr id="43" name="TextBox 49">
                        <a:extLst>
                          <a:ext uri="{FF2B5EF4-FFF2-40B4-BE49-F238E27FC236}">
                            <a16:creationId xmlns:a16="http://schemas.microsoft.com/office/drawing/2014/main" id="{B70779AD-28FD-E439-0388-42C06FC4A6B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359824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1</a:t>
                        </a:r>
                        <a:endParaRPr lang="en-US" sz="2000" baseline="-25000" dirty="0"/>
                      </a:p>
                    </p:txBody>
                  </p:sp>
                  <p:sp>
                    <p:nvSpPr>
                      <p:cNvPr id="44" name="TextBox 50">
                        <a:extLst>
                          <a:ext uri="{FF2B5EF4-FFF2-40B4-BE49-F238E27FC236}">
                            <a16:creationId xmlns:a16="http://schemas.microsoft.com/office/drawing/2014/main" id="{26EC8888-FEB4-0C66-61B0-B2EE8C7CB7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88364" y="1579311"/>
                        <a:ext cx="1011273" cy="83099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400" dirty="0"/>
                          <a:t>2</a:t>
                        </a:r>
                        <a:r>
                          <a:rPr lang="en-SG" sz="2400" dirty="0">
                            <a:sym typeface="Symbol" panose="05050102010706020507" pitchFamily="18" charset="2"/>
                          </a:rPr>
                          <a:t>4</a:t>
                        </a:r>
                        <a:endParaRPr lang="en-SG" sz="2400" dirty="0"/>
                      </a:p>
                      <a:p>
                        <a:pPr algn="ctr"/>
                        <a:r>
                          <a:rPr lang="en-SG" sz="2400" dirty="0"/>
                          <a:t>DEC</a:t>
                        </a:r>
                        <a:endParaRPr lang="en-US" sz="2400" dirty="0"/>
                      </a:p>
                    </p:txBody>
                  </p:sp>
                  <p:sp>
                    <p:nvSpPr>
                      <p:cNvPr id="45" name="TextBox 51">
                        <a:extLst>
                          <a:ext uri="{FF2B5EF4-FFF2-40B4-BE49-F238E27FC236}">
                            <a16:creationId xmlns:a16="http://schemas.microsoft.com/office/drawing/2014/main" id="{7063BFAA-B731-0AC8-544A-EC31FBD062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8445" y="2228958"/>
                        <a:ext cx="448718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0</a:t>
                        </a:r>
                      </a:p>
                      <a:p>
                        <a:r>
                          <a:rPr lang="en-SG" sz="2000" dirty="0"/>
                          <a:t>1</a:t>
                        </a:r>
                      </a:p>
                      <a:p>
                        <a:r>
                          <a:rPr lang="en-SG" sz="2000" dirty="0"/>
                          <a:t>2</a:t>
                        </a:r>
                      </a:p>
                      <a:p>
                        <a:r>
                          <a:rPr lang="en-SG" sz="2000" dirty="0"/>
                          <a:t>3</a:t>
                        </a:r>
                        <a:endParaRPr lang="en-US" sz="2000" dirty="0"/>
                      </a:p>
                    </p:txBody>
                  </p:sp>
                  <p:cxnSp>
                    <p:nvCxnSpPr>
                      <p:cNvPr id="46" name="Straight Connector 52">
                        <a:extLst>
                          <a:ext uri="{FF2B5EF4-FFF2-40B4-BE49-F238E27FC236}">
                            <a16:creationId xmlns:a16="http://schemas.microsoft.com/office/drawing/2014/main" id="{1C4F5D7D-52D6-61AD-C85C-680F62E263A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426015" y="2570369"/>
                        <a:ext cx="435634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7" name="TextBox 53">
                        <a:extLst>
                          <a:ext uri="{FF2B5EF4-FFF2-40B4-BE49-F238E27FC236}">
                            <a16:creationId xmlns:a16="http://schemas.microsoft.com/office/drawing/2014/main" id="{D97F2CDF-055F-6437-938C-97FCFB1FE2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61439" y="2843471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SG" sz="2000" dirty="0"/>
                          <a:t>S</a:t>
                        </a:r>
                        <a:r>
                          <a:rPr lang="en-SG" sz="2000" baseline="-25000" dirty="0"/>
                          <a:t>0</a:t>
                        </a:r>
                        <a:endParaRPr lang="en-US" sz="2000" baseline="-25000" dirty="0"/>
                      </a:p>
                    </p:txBody>
                  </p:sp>
                  <p:cxnSp>
                    <p:nvCxnSpPr>
                      <p:cNvPr id="48" name="Straight Connector 54">
                        <a:extLst>
                          <a:ext uri="{FF2B5EF4-FFF2-40B4-BE49-F238E27FC236}">
                            <a16:creationId xmlns:a16="http://schemas.microsoft.com/office/drawing/2014/main" id="{53BCB90A-C756-54C9-ED08-E8B8B7EDBA8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594000" y="3657240"/>
                        <a:ext cx="1" cy="43388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9" name="TextBox 55">
                        <a:extLst>
                          <a:ext uri="{FF2B5EF4-FFF2-40B4-BE49-F238E27FC236}">
                            <a16:creationId xmlns:a16="http://schemas.microsoft.com/office/drawing/2014/main" id="{ABD332A5-E465-67B6-DEA7-F2DD9998CB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082" y="3250536"/>
                        <a:ext cx="518160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SG" sz="2000" i="1" dirty="0"/>
                          <a:t>E</a:t>
                        </a:r>
                        <a:endParaRPr lang="en-US" sz="2000" i="1" baseline="-25000" dirty="0"/>
                      </a:p>
                    </p:txBody>
                  </p:sp>
                </p:grpSp>
              </p:grpSp>
              <p:grpSp>
                <p:nvGrpSpPr>
                  <p:cNvPr id="22" name="Group 41">
                    <a:extLst>
                      <a:ext uri="{FF2B5EF4-FFF2-40B4-BE49-F238E27FC236}">
                        <a16:creationId xmlns:a16="http://schemas.microsoft.com/office/drawing/2014/main" id="{542E492F-439A-42DE-082E-09D49FEA3EC6}"/>
                      </a:ext>
                    </a:extLst>
                  </p:cNvPr>
                  <p:cNvGrpSpPr/>
                  <p:nvPr/>
                </p:nvGrpSpPr>
                <p:grpSpPr>
                  <a:xfrm>
                    <a:off x="8696409" y="2832194"/>
                    <a:ext cx="283024" cy="893064"/>
                    <a:chOff x="8696409" y="2832194"/>
                    <a:chExt cx="283024" cy="893064"/>
                  </a:xfrm>
                </p:grpSpPr>
                <p:cxnSp>
                  <p:nvCxnSpPr>
                    <p:cNvPr id="23" name="Straight Connector 42">
                      <a:extLst>
                        <a:ext uri="{FF2B5EF4-FFF2-40B4-BE49-F238E27FC236}">
                          <a16:creationId xmlns:a16="http://schemas.microsoft.com/office/drawing/2014/main" id="{678FBD35-237A-24BB-ADBF-1F1952CD8E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2832194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43">
                      <a:extLst>
                        <a:ext uri="{FF2B5EF4-FFF2-40B4-BE49-F238E27FC236}">
                          <a16:creationId xmlns:a16="http://schemas.microsoft.com/office/drawing/2014/main" id="{E311AAA3-921A-19A4-9C07-7E03176D3D8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121462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44">
                      <a:extLst>
                        <a:ext uri="{FF2B5EF4-FFF2-40B4-BE49-F238E27FC236}">
                          <a16:creationId xmlns:a16="http://schemas.microsoft.com/office/drawing/2014/main" id="{2A7FAE05-9FF5-D864-96CD-EC1694E855E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438820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45">
                      <a:extLst>
                        <a:ext uri="{FF2B5EF4-FFF2-40B4-BE49-F238E27FC236}">
                          <a16:creationId xmlns:a16="http://schemas.microsoft.com/office/drawing/2014/main" id="{7A9CE759-C679-A46D-F23E-EEBE3325B7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696409" y="3725258"/>
                      <a:ext cx="283024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9" name="TextBox 85">
                  <a:extLst>
                    <a:ext uri="{FF2B5EF4-FFF2-40B4-BE49-F238E27FC236}">
                      <a16:creationId xmlns:a16="http://schemas.microsoft.com/office/drawing/2014/main" id="{ABB59A10-A615-49B0-4BEE-2C733386F3AE}"/>
                    </a:ext>
                  </a:extLst>
                </p:cNvPr>
                <p:cNvSpPr txBox="1"/>
                <p:nvPr/>
              </p:nvSpPr>
              <p:spPr>
                <a:xfrm>
                  <a:off x="1618212" y="2007560"/>
                  <a:ext cx="52140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W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SG" sz="2000" i="1" dirty="0"/>
                    <a:t>X</a:t>
                  </a:r>
                  <a:endParaRPr lang="en-US" sz="2000" i="1" baseline="-25000" dirty="0"/>
                </a:p>
              </p:txBody>
            </p:sp>
            <p:sp>
              <p:nvSpPr>
                <p:cNvPr id="20" name="TextBox 86">
                  <a:extLst>
                    <a:ext uri="{FF2B5EF4-FFF2-40B4-BE49-F238E27FC236}">
                      <a16:creationId xmlns:a16="http://schemas.microsoft.com/office/drawing/2014/main" id="{DCB92FB7-1AC2-15BB-D4F5-E72A48222B55}"/>
                    </a:ext>
                  </a:extLst>
                </p:cNvPr>
                <p:cNvSpPr txBox="1"/>
                <p:nvPr/>
              </p:nvSpPr>
              <p:spPr>
                <a:xfrm>
                  <a:off x="2888489" y="3540938"/>
                  <a:ext cx="471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dirty="0"/>
                    <a:t>1</a:t>
                  </a:r>
                  <a:endParaRPr lang="en-US" sz="2000" baseline="-25000" dirty="0"/>
                </a:p>
              </p:txBody>
            </p:sp>
          </p:grpSp>
          <p:grpSp>
            <p:nvGrpSpPr>
              <p:cNvPr id="14" name="Group 10">
                <a:extLst>
                  <a:ext uri="{FF2B5EF4-FFF2-40B4-BE49-F238E27FC236}">
                    <a16:creationId xmlns:a16="http://schemas.microsoft.com/office/drawing/2014/main" id="{441EAA82-0D8B-639C-1456-DB4313EFDFEC}"/>
                  </a:ext>
                </a:extLst>
              </p:cNvPr>
              <p:cNvGrpSpPr/>
              <p:nvPr/>
            </p:nvGrpSpPr>
            <p:grpSpPr>
              <a:xfrm>
                <a:off x="4050837" y="2622867"/>
                <a:ext cx="2249321" cy="944979"/>
                <a:chOff x="4050837" y="2622867"/>
                <a:chExt cx="2249321" cy="944979"/>
              </a:xfrm>
            </p:grpSpPr>
            <p:cxnSp>
              <p:nvCxnSpPr>
                <p:cNvPr id="15" name="Straight Connector 123">
                  <a:extLst>
                    <a:ext uri="{FF2B5EF4-FFF2-40B4-BE49-F238E27FC236}">
                      <a16:creationId xmlns:a16="http://schemas.microsoft.com/office/drawing/2014/main" id="{5D7D9A27-62FE-EAB8-B724-DC733F6FAC01}"/>
                    </a:ext>
                  </a:extLst>
                </p:cNvPr>
                <p:cNvCxnSpPr/>
                <p:nvPr/>
              </p:nvCxnSpPr>
              <p:spPr>
                <a:xfrm>
                  <a:off x="4410330" y="3567846"/>
                  <a:ext cx="188982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24">
                  <a:extLst>
                    <a:ext uri="{FF2B5EF4-FFF2-40B4-BE49-F238E27FC236}">
                      <a16:creationId xmlns:a16="http://schemas.microsoft.com/office/drawing/2014/main" id="{4B43EEDD-847D-6F4F-9237-E84F506641E4}"/>
                    </a:ext>
                  </a:extLst>
                </p:cNvPr>
                <p:cNvCxnSpPr/>
                <p:nvPr/>
              </p:nvCxnSpPr>
              <p:spPr>
                <a:xfrm>
                  <a:off x="4050837" y="2623674"/>
                  <a:ext cx="35949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25">
                  <a:extLst>
                    <a:ext uri="{FF2B5EF4-FFF2-40B4-BE49-F238E27FC236}">
                      <a16:creationId xmlns:a16="http://schemas.microsoft.com/office/drawing/2014/main" id="{98B73649-8AE8-E87B-3012-67723F0925D9}"/>
                    </a:ext>
                  </a:extLst>
                </p:cNvPr>
                <p:cNvCxnSpPr/>
                <p:nvPr/>
              </p:nvCxnSpPr>
              <p:spPr>
                <a:xfrm flipV="1">
                  <a:off x="4410330" y="2622867"/>
                  <a:ext cx="0" cy="94497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TextBox 77">
              <a:extLst>
                <a:ext uri="{FF2B5EF4-FFF2-40B4-BE49-F238E27FC236}">
                  <a16:creationId xmlns:a16="http://schemas.microsoft.com/office/drawing/2014/main" id="{DF025089-C3B5-4E71-A5DE-9FA602FFFE96}"/>
                </a:ext>
              </a:extLst>
            </p:cNvPr>
            <p:cNvSpPr txBox="1"/>
            <p:nvPr/>
          </p:nvSpPr>
          <p:spPr>
            <a:xfrm>
              <a:off x="4437863" y="1558037"/>
              <a:ext cx="52140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SG" sz="2000" i="1" dirty="0"/>
                <a:t>Y</a:t>
              </a:r>
            </a:p>
            <a:p>
              <a:pPr algn="ctr">
                <a:spcAft>
                  <a:spcPts val="600"/>
                </a:spcAft>
              </a:pPr>
              <a:r>
                <a:rPr lang="en-SG" sz="2000" i="1" dirty="0"/>
                <a:t>Z</a:t>
              </a:r>
              <a:endParaRPr lang="en-US" sz="2000" i="1" baseline="-25000" dirty="0"/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A257793D-2D65-56FF-4EBF-13B2BDF65658}"/>
              </a:ext>
            </a:extLst>
          </p:cNvPr>
          <p:cNvSpPr txBox="1"/>
          <p:nvPr/>
        </p:nvSpPr>
        <p:spPr>
          <a:xfrm>
            <a:off x="9276272" y="1109932"/>
            <a:ext cx="2192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WXYZ = 1000 or 1011</a:t>
            </a:r>
          </a:p>
          <a:p>
            <a:endParaRPr lang="en-US" altLang="zh-CN" dirty="0"/>
          </a:p>
          <a:p>
            <a:r>
              <a:rPr lang="en-US" altLang="zh-CN" dirty="0"/>
              <a:t>WX is always 10</a:t>
            </a:r>
          </a:p>
          <a:p>
            <a:r>
              <a:rPr lang="en-US" altLang="zh-CN" dirty="0"/>
              <a:t>YZ is either 00 or 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05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BF998-BD80-9703-3D7D-4B2053C2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183D7FD4-9250-649C-4EC8-58B14D41B403}"/>
              </a:ext>
            </a:extLst>
          </p:cNvPr>
          <p:cNvGrpSpPr/>
          <p:nvPr/>
        </p:nvGrpSpPr>
        <p:grpSpPr>
          <a:xfrm>
            <a:off x="2518912" y="3734271"/>
            <a:ext cx="2536174" cy="1071464"/>
            <a:chOff x="2518912" y="3734271"/>
            <a:chExt cx="2536174" cy="1071464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A1B20FC5-73DD-C2D0-34AC-E1FD6376C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8912" y="3734271"/>
              <a:ext cx="2527415" cy="859665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0D92754-9F0E-4592-5DCA-45A36B1DE1B1}"/>
                </a:ext>
              </a:extLst>
            </p:cNvPr>
            <p:cNvSpPr/>
            <p:nvPr/>
          </p:nvSpPr>
          <p:spPr>
            <a:xfrm>
              <a:off x="4819291" y="4409735"/>
              <a:ext cx="235795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D3626650-3223-71E6-E71D-AC17F77A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Decoder Realization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8D6A4-140F-2896-D8F6-45F65F0C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22</a:t>
            </a:fld>
            <a:endParaRPr lang="en-SG"/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65484A47-7E04-0292-F948-6D613CB1774E}"/>
              </a:ext>
            </a:extLst>
          </p:cNvPr>
          <p:cNvSpPr txBox="1"/>
          <p:nvPr/>
        </p:nvSpPr>
        <p:spPr>
          <a:xfrm>
            <a:off x="1613455" y="1398300"/>
            <a:ext cx="10095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/>
              <a:t>K</a:t>
            </a:r>
            <a:r>
              <a:rPr lang="en-SG" sz="2400" dirty="0"/>
              <a:t>(</a:t>
            </a:r>
            <a:r>
              <a:rPr lang="en-SG" sz="2400" i="1" dirty="0"/>
              <a:t>W</a:t>
            </a:r>
            <a:r>
              <a:rPr lang="en-SG" sz="2400" dirty="0"/>
              <a:t>,</a:t>
            </a:r>
            <a:r>
              <a:rPr lang="en-SG" sz="2400" i="1" dirty="0"/>
              <a:t>X</a:t>
            </a:r>
            <a:r>
              <a:rPr lang="en-SG" sz="2400" dirty="0"/>
              <a:t>,</a:t>
            </a:r>
            <a:r>
              <a:rPr lang="en-SG" sz="2400" i="1" dirty="0"/>
              <a:t>Y</a:t>
            </a:r>
            <a:r>
              <a:rPr lang="en-SG" sz="2400" dirty="0"/>
              <a:t>,</a:t>
            </a:r>
            <a:r>
              <a:rPr lang="en-SG" sz="2400" i="1" dirty="0"/>
              <a:t>Z</a:t>
            </a:r>
            <a:r>
              <a:rPr lang="en-SG" sz="2400" dirty="0"/>
              <a:t>) = </a:t>
            </a:r>
            <a:r>
              <a:rPr lang="en-SG" sz="2400" dirty="0">
                <a:latin typeface="Symbol" panose="05050102010706020507" pitchFamily="18" charset="2"/>
              </a:rPr>
              <a:t>S</a:t>
            </a:r>
            <a:r>
              <a:rPr lang="en-SG" sz="2400" dirty="0"/>
              <a:t> </a:t>
            </a:r>
            <a:r>
              <a:rPr lang="en-SG" sz="2400" i="1" dirty="0"/>
              <a:t>m</a:t>
            </a:r>
            <a:r>
              <a:rPr lang="en-SG" sz="2400" dirty="0"/>
              <a:t>(8,11)</a:t>
            </a:r>
          </a:p>
          <a:p>
            <a:r>
              <a:rPr lang="en-US" altLang="zh-CN" sz="2400" dirty="0"/>
              <a:t>one-enabled 2x4 decoder with normal outputs</a:t>
            </a:r>
            <a:r>
              <a:rPr lang="en-SG" sz="2400" dirty="0"/>
              <a:t> </a:t>
            </a:r>
            <a:endParaRPr lang="en-US" sz="2400" dirty="0"/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4A7FC4AD-E361-FA09-4628-DD2748FD6213}"/>
              </a:ext>
            </a:extLst>
          </p:cNvPr>
          <p:cNvGrpSpPr/>
          <p:nvPr/>
        </p:nvGrpSpPr>
        <p:grpSpPr>
          <a:xfrm>
            <a:off x="5055086" y="2891742"/>
            <a:ext cx="1988434" cy="2289871"/>
            <a:chOff x="6796073" y="1962089"/>
            <a:chExt cx="2183360" cy="2514347"/>
          </a:xfrm>
        </p:grpSpPr>
        <p:grpSp>
          <p:nvGrpSpPr>
            <p:cNvPr id="63" name="Group 97">
              <a:extLst>
                <a:ext uri="{FF2B5EF4-FFF2-40B4-BE49-F238E27FC236}">
                  <a16:creationId xmlns:a16="http://schemas.microsoft.com/office/drawing/2014/main" id="{201EE031-14BB-D946-0DFE-BF4FB2A4607B}"/>
                </a:ext>
              </a:extLst>
            </p:cNvPr>
            <p:cNvGrpSpPr/>
            <p:nvPr/>
          </p:nvGrpSpPr>
          <p:grpSpPr>
            <a:xfrm>
              <a:off x="6796073" y="1962089"/>
              <a:ext cx="2001148" cy="2514347"/>
              <a:chOff x="5426015" y="1576779"/>
              <a:chExt cx="2001148" cy="2514347"/>
            </a:xfrm>
          </p:grpSpPr>
          <p:cxnSp>
            <p:nvCxnSpPr>
              <p:cNvPr id="69" name="Straight Connector 98">
                <a:extLst>
                  <a:ext uri="{FF2B5EF4-FFF2-40B4-BE49-F238E27FC236}">
                    <a16:creationId xmlns:a16="http://schemas.microsoft.com/office/drawing/2014/main" id="{A9055173-E35C-EA3E-7427-C14925A9E618}"/>
                  </a:ext>
                </a:extLst>
              </p:cNvPr>
              <p:cNvCxnSpPr/>
              <p:nvPr/>
            </p:nvCxnSpPr>
            <p:spPr>
              <a:xfrm>
                <a:off x="5426015" y="3076032"/>
                <a:ext cx="4356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100">
                <a:extLst>
                  <a:ext uri="{FF2B5EF4-FFF2-40B4-BE49-F238E27FC236}">
                    <a16:creationId xmlns:a16="http://schemas.microsoft.com/office/drawing/2014/main" id="{BAA7994D-631B-57C4-1D19-AA2833EED2EF}"/>
                  </a:ext>
                </a:extLst>
              </p:cNvPr>
              <p:cNvGrpSpPr/>
              <p:nvPr/>
            </p:nvGrpSpPr>
            <p:grpSpPr>
              <a:xfrm>
                <a:off x="5426015" y="1576779"/>
                <a:ext cx="2001148" cy="2514347"/>
                <a:chOff x="5426015" y="1576779"/>
                <a:chExt cx="2001148" cy="2514347"/>
              </a:xfrm>
            </p:grpSpPr>
            <p:sp>
              <p:nvSpPr>
                <p:cNvPr id="71" name="Rectangle 106">
                  <a:extLst>
                    <a:ext uri="{FF2B5EF4-FFF2-40B4-BE49-F238E27FC236}">
                      <a16:creationId xmlns:a16="http://schemas.microsoft.com/office/drawing/2014/main" id="{0D0C5D4B-713E-D429-1777-672D1C397F8E}"/>
                    </a:ext>
                  </a:extLst>
                </p:cNvPr>
                <p:cNvSpPr/>
                <p:nvPr/>
              </p:nvSpPr>
              <p:spPr>
                <a:xfrm>
                  <a:off x="5861649" y="1576779"/>
                  <a:ext cx="1464702" cy="208082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SG" b="1"/>
                    <a:t>Cin</a:t>
                  </a:r>
                  <a:endParaRPr lang="en-US" b="1" dirty="0"/>
                </a:p>
              </p:txBody>
            </p:sp>
            <p:sp>
              <p:nvSpPr>
                <p:cNvPr id="72" name="TextBox 107">
                  <a:extLst>
                    <a:ext uri="{FF2B5EF4-FFF2-40B4-BE49-F238E27FC236}">
                      <a16:creationId xmlns:a16="http://schemas.microsoft.com/office/drawing/2014/main" id="{9D125137-ADA6-2109-35EC-2E6BF22D00EF}"/>
                    </a:ext>
                  </a:extLst>
                </p:cNvPr>
                <p:cNvSpPr txBox="1"/>
                <p:nvPr/>
              </p:nvSpPr>
              <p:spPr>
                <a:xfrm>
                  <a:off x="5861439" y="2359824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1</a:t>
                  </a:r>
                  <a:endParaRPr lang="en-US" sz="2000" baseline="-25000" dirty="0"/>
                </a:p>
              </p:txBody>
            </p:sp>
            <p:sp>
              <p:nvSpPr>
                <p:cNvPr id="73" name="TextBox 108">
                  <a:extLst>
                    <a:ext uri="{FF2B5EF4-FFF2-40B4-BE49-F238E27FC236}">
                      <a16:creationId xmlns:a16="http://schemas.microsoft.com/office/drawing/2014/main" id="{FA432D3E-D5F9-7B96-5C0C-E4A0DA4DBA06}"/>
                    </a:ext>
                  </a:extLst>
                </p:cNvPr>
                <p:cNvSpPr txBox="1"/>
                <p:nvPr/>
              </p:nvSpPr>
              <p:spPr>
                <a:xfrm>
                  <a:off x="6088364" y="1579311"/>
                  <a:ext cx="101127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400" dirty="0"/>
                    <a:t>2</a:t>
                  </a:r>
                  <a:r>
                    <a:rPr lang="en-SG" sz="2400" dirty="0">
                      <a:sym typeface="Symbol" panose="05050102010706020507" pitchFamily="18" charset="2"/>
                    </a:rPr>
                    <a:t>4</a:t>
                  </a:r>
                  <a:endParaRPr lang="en-SG" sz="2400" dirty="0"/>
                </a:p>
                <a:p>
                  <a:pPr algn="ctr"/>
                  <a:r>
                    <a:rPr lang="en-SG" sz="2400" dirty="0"/>
                    <a:t>DEC</a:t>
                  </a:r>
                  <a:endParaRPr lang="en-US" sz="2400" dirty="0"/>
                </a:p>
              </p:txBody>
            </p:sp>
            <p:sp>
              <p:nvSpPr>
                <p:cNvPr id="74" name="TextBox 109">
                  <a:extLst>
                    <a:ext uri="{FF2B5EF4-FFF2-40B4-BE49-F238E27FC236}">
                      <a16:creationId xmlns:a16="http://schemas.microsoft.com/office/drawing/2014/main" id="{DD07E3B1-54A4-1735-CD20-072A881E9CA5}"/>
                    </a:ext>
                  </a:extLst>
                </p:cNvPr>
                <p:cNvSpPr txBox="1"/>
                <p:nvPr/>
              </p:nvSpPr>
              <p:spPr>
                <a:xfrm>
                  <a:off x="6978445" y="2228958"/>
                  <a:ext cx="44871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0</a:t>
                  </a:r>
                </a:p>
                <a:p>
                  <a:r>
                    <a:rPr lang="en-SG" sz="2000" dirty="0"/>
                    <a:t>1</a:t>
                  </a:r>
                </a:p>
                <a:p>
                  <a:r>
                    <a:rPr lang="en-SG" sz="2000" dirty="0"/>
                    <a:t>2</a:t>
                  </a:r>
                </a:p>
                <a:p>
                  <a:r>
                    <a:rPr lang="en-SG" sz="2000" dirty="0"/>
                    <a:t>3</a:t>
                  </a:r>
                  <a:endParaRPr lang="en-US" sz="2000" dirty="0"/>
                </a:p>
              </p:txBody>
            </p:sp>
            <p:cxnSp>
              <p:nvCxnSpPr>
                <p:cNvPr id="75" name="Straight Connector 110">
                  <a:extLst>
                    <a:ext uri="{FF2B5EF4-FFF2-40B4-BE49-F238E27FC236}">
                      <a16:creationId xmlns:a16="http://schemas.microsoft.com/office/drawing/2014/main" id="{DC951FF6-3FAC-7F3B-A3F9-24EE3CF6F535}"/>
                    </a:ext>
                  </a:extLst>
                </p:cNvPr>
                <p:cNvCxnSpPr/>
                <p:nvPr/>
              </p:nvCxnSpPr>
              <p:spPr>
                <a:xfrm>
                  <a:off x="5426015" y="2570369"/>
                  <a:ext cx="43563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112">
                  <a:extLst>
                    <a:ext uri="{FF2B5EF4-FFF2-40B4-BE49-F238E27FC236}">
                      <a16:creationId xmlns:a16="http://schemas.microsoft.com/office/drawing/2014/main" id="{EAA30642-DEEE-C13C-B41A-7D53D98C2ADA}"/>
                    </a:ext>
                  </a:extLst>
                </p:cNvPr>
                <p:cNvSpPr txBox="1"/>
                <p:nvPr/>
              </p:nvSpPr>
              <p:spPr>
                <a:xfrm>
                  <a:off x="5861439" y="2843471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2000" dirty="0"/>
                    <a:t>S</a:t>
                  </a:r>
                  <a:r>
                    <a:rPr lang="en-SG" sz="2000" baseline="-25000" dirty="0"/>
                    <a:t>0</a:t>
                  </a:r>
                  <a:endParaRPr lang="en-US" sz="2000" baseline="-25000" dirty="0"/>
                </a:p>
              </p:txBody>
            </p:sp>
            <p:cxnSp>
              <p:nvCxnSpPr>
                <p:cNvPr id="77" name="Straight Connector 113">
                  <a:extLst>
                    <a:ext uri="{FF2B5EF4-FFF2-40B4-BE49-F238E27FC236}">
                      <a16:creationId xmlns:a16="http://schemas.microsoft.com/office/drawing/2014/main" id="{718F6B9B-B440-FBDC-1D64-E5A4ED5E53AB}"/>
                    </a:ext>
                  </a:extLst>
                </p:cNvPr>
                <p:cNvCxnSpPr/>
                <p:nvPr/>
              </p:nvCxnSpPr>
              <p:spPr>
                <a:xfrm flipH="1">
                  <a:off x="6594000" y="3657240"/>
                  <a:ext cx="1" cy="4338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114">
                  <a:extLst>
                    <a:ext uri="{FF2B5EF4-FFF2-40B4-BE49-F238E27FC236}">
                      <a16:creationId xmlns:a16="http://schemas.microsoft.com/office/drawing/2014/main" id="{85DF9B59-B29D-959A-EA62-D85FFE689071}"/>
                    </a:ext>
                  </a:extLst>
                </p:cNvPr>
                <p:cNvSpPr txBox="1"/>
                <p:nvPr/>
              </p:nvSpPr>
              <p:spPr>
                <a:xfrm>
                  <a:off x="6333082" y="3250536"/>
                  <a:ext cx="51816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G" sz="2000" i="1" dirty="0"/>
                    <a:t>E</a:t>
                  </a:r>
                  <a:endParaRPr lang="en-US" sz="2000" i="1" baseline="-25000" dirty="0"/>
                </a:p>
              </p:txBody>
            </p:sp>
          </p:grpSp>
        </p:grpSp>
        <p:grpSp>
          <p:nvGrpSpPr>
            <p:cNvPr id="64" name="Group 2">
              <a:extLst>
                <a:ext uri="{FF2B5EF4-FFF2-40B4-BE49-F238E27FC236}">
                  <a16:creationId xmlns:a16="http://schemas.microsoft.com/office/drawing/2014/main" id="{3A02E3F3-3DBC-8C5C-808C-4BE7785D0EB6}"/>
                </a:ext>
              </a:extLst>
            </p:cNvPr>
            <p:cNvGrpSpPr/>
            <p:nvPr/>
          </p:nvGrpSpPr>
          <p:grpSpPr>
            <a:xfrm>
              <a:off x="8696409" y="2832194"/>
              <a:ext cx="283024" cy="893064"/>
              <a:chOff x="8696409" y="2832194"/>
              <a:chExt cx="283024" cy="893064"/>
            </a:xfrm>
          </p:grpSpPr>
          <p:cxnSp>
            <p:nvCxnSpPr>
              <p:cNvPr id="65" name="Straight Connector 32">
                <a:extLst>
                  <a:ext uri="{FF2B5EF4-FFF2-40B4-BE49-F238E27FC236}">
                    <a16:creationId xmlns:a16="http://schemas.microsoft.com/office/drawing/2014/main" id="{64B3F2EE-2F6B-8DD2-D4C4-F0C2A5E2804D}"/>
                  </a:ext>
                </a:extLst>
              </p:cNvPr>
              <p:cNvCxnSpPr/>
              <p:nvPr/>
            </p:nvCxnSpPr>
            <p:spPr>
              <a:xfrm>
                <a:off x="8696409" y="2832194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34">
                <a:extLst>
                  <a:ext uri="{FF2B5EF4-FFF2-40B4-BE49-F238E27FC236}">
                    <a16:creationId xmlns:a16="http://schemas.microsoft.com/office/drawing/2014/main" id="{18A7084F-791D-39DA-B59F-8946E4572364}"/>
                  </a:ext>
                </a:extLst>
              </p:cNvPr>
              <p:cNvCxnSpPr/>
              <p:nvPr/>
            </p:nvCxnSpPr>
            <p:spPr>
              <a:xfrm>
                <a:off x="8696409" y="3121462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35">
                <a:extLst>
                  <a:ext uri="{FF2B5EF4-FFF2-40B4-BE49-F238E27FC236}">
                    <a16:creationId xmlns:a16="http://schemas.microsoft.com/office/drawing/2014/main" id="{CC4002FE-6C11-D604-0A30-453E7201B7C1}"/>
                  </a:ext>
                </a:extLst>
              </p:cNvPr>
              <p:cNvCxnSpPr/>
              <p:nvPr/>
            </p:nvCxnSpPr>
            <p:spPr>
              <a:xfrm>
                <a:off x="8696409" y="3438820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36">
                <a:extLst>
                  <a:ext uri="{FF2B5EF4-FFF2-40B4-BE49-F238E27FC236}">
                    <a16:creationId xmlns:a16="http://schemas.microsoft.com/office/drawing/2014/main" id="{5D548C34-6888-C176-7005-85753A654E70}"/>
                  </a:ext>
                </a:extLst>
              </p:cNvPr>
              <p:cNvCxnSpPr/>
              <p:nvPr/>
            </p:nvCxnSpPr>
            <p:spPr>
              <a:xfrm>
                <a:off x="8696409" y="3725258"/>
                <a:ext cx="28302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FAB0D9E-A0BE-D4CA-4BA0-47671E56C9E2}"/>
              </a:ext>
            </a:extLst>
          </p:cNvPr>
          <p:cNvSpPr txBox="1"/>
          <p:nvPr/>
        </p:nvSpPr>
        <p:spPr>
          <a:xfrm>
            <a:off x="9276272" y="1109932"/>
            <a:ext cx="2192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WXYZ = 1000 or 1011</a:t>
            </a:r>
          </a:p>
          <a:p>
            <a:endParaRPr lang="en-US" altLang="zh-CN" dirty="0"/>
          </a:p>
          <a:p>
            <a:r>
              <a:rPr lang="en-US" altLang="zh-CN" dirty="0"/>
              <a:t>WX is always 10</a:t>
            </a:r>
          </a:p>
          <a:p>
            <a:r>
              <a:rPr lang="en-US" altLang="zh-CN" dirty="0"/>
              <a:t>YZ is either 00 or 11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CF5856-3699-D017-113A-536FA6A3BDD4}"/>
              </a:ext>
            </a:extLst>
          </p:cNvPr>
          <p:cNvSpPr txBox="1"/>
          <p:nvPr/>
        </p:nvSpPr>
        <p:spPr>
          <a:xfrm>
            <a:off x="5922197" y="5181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F37CFE-A02B-A352-46AC-3D55B78B83BD}"/>
              </a:ext>
            </a:extLst>
          </p:cNvPr>
          <p:cNvSpPr txBox="1"/>
          <p:nvPr/>
        </p:nvSpPr>
        <p:spPr>
          <a:xfrm>
            <a:off x="4692271" y="361196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586F7A1-42C1-B1DD-E412-9B9B34093329}"/>
              </a:ext>
            </a:extLst>
          </p:cNvPr>
          <p:cNvGrpSpPr/>
          <p:nvPr/>
        </p:nvGrpSpPr>
        <p:grpSpPr>
          <a:xfrm>
            <a:off x="7042307" y="3729967"/>
            <a:ext cx="852360" cy="400110"/>
            <a:chOff x="7042307" y="3729967"/>
            <a:chExt cx="852360" cy="400110"/>
          </a:xfrm>
        </p:grpSpPr>
        <p:cxnSp>
          <p:nvCxnSpPr>
            <p:cNvPr id="31" name="Straight Connector 124">
              <a:extLst>
                <a:ext uri="{FF2B5EF4-FFF2-40B4-BE49-F238E27FC236}">
                  <a16:creationId xmlns:a16="http://schemas.microsoft.com/office/drawing/2014/main" id="{324D2266-AFF6-D1AA-C7DD-AEFAC5E682C5}"/>
                </a:ext>
              </a:extLst>
            </p:cNvPr>
            <p:cNvCxnSpPr/>
            <p:nvPr/>
          </p:nvCxnSpPr>
          <p:spPr>
            <a:xfrm>
              <a:off x="7042307" y="3953284"/>
              <a:ext cx="3594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4">
              <a:extLst>
                <a:ext uri="{FF2B5EF4-FFF2-40B4-BE49-F238E27FC236}">
                  <a16:creationId xmlns:a16="http://schemas.microsoft.com/office/drawing/2014/main" id="{38421873-9DE3-ADC1-D387-EAD259B27D50}"/>
                </a:ext>
              </a:extLst>
            </p:cNvPr>
            <p:cNvSpPr txBox="1"/>
            <p:nvPr/>
          </p:nvSpPr>
          <p:spPr>
            <a:xfrm>
              <a:off x="7422767" y="3729967"/>
              <a:ext cx="471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i="1" dirty="0"/>
                <a:t>K</a:t>
              </a:r>
              <a:endParaRPr lang="en-US" sz="2000" i="1" baseline="-250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164D970-C89C-44B5-73DC-217F9DF70055}"/>
              </a:ext>
            </a:extLst>
          </p:cNvPr>
          <p:cNvSpPr txBox="1"/>
          <p:nvPr/>
        </p:nvSpPr>
        <p:spPr>
          <a:xfrm>
            <a:off x="9276272" y="4236634"/>
            <a:ext cx="1423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Alternatives: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X to S</a:t>
            </a:r>
            <a:r>
              <a:rPr lang="en-US" altLang="zh-CN" baseline="-25000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Y XOR 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676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Encoders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CA5E899A-71EB-45A5-AA7F-44E30452D929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1"/>
            <a:ext cx="8229600" cy="325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Contains 2</a:t>
            </a:r>
            <a:r>
              <a:rPr lang="en-US" i="1" baseline="50000" dirty="0"/>
              <a:t>n</a:t>
            </a:r>
            <a:r>
              <a:rPr lang="en-US" dirty="0"/>
              <a:t> (or fewer) input lines and </a:t>
            </a:r>
            <a:r>
              <a:rPr lang="en-US" i="1" dirty="0"/>
              <a:t>n</a:t>
            </a:r>
            <a:r>
              <a:rPr lang="en-US" dirty="0"/>
              <a:t> output lines.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Implemented with OR gates.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  <p:grpSp>
        <p:nvGrpSpPr>
          <p:cNvPr id="43" name="Group 141">
            <a:extLst>
              <a:ext uri="{FF2B5EF4-FFF2-40B4-BE49-F238E27FC236}">
                <a16:creationId xmlns:a16="http://schemas.microsoft.com/office/drawing/2014/main" id="{E909EB21-1D67-463F-87CB-37EB9F4573DC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4267200"/>
            <a:ext cx="5638800" cy="1371600"/>
            <a:chOff x="1344" y="2736"/>
            <a:chExt cx="3552" cy="864"/>
          </a:xfrm>
        </p:grpSpPr>
        <p:sp>
          <p:nvSpPr>
            <p:cNvPr id="44" name="Rectangle 142">
              <a:extLst>
                <a:ext uri="{FF2B5EF4-FFF2-40B4-BE49-F238E27FC236}">
                  <a16:creationId xmlns:a16="http://schemas.microsoft.com/office/drawing/2014/main" id="{D6BD6291-5C89-4F94-B5F8-BFDE8733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28"/>
              <a:ext cx="624" cy="6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43">
              <a:extLst>
                <a:ext uri="{FF2B5EF4-FFF2-40B4-BE49-F238E27FC236}">
                  <a16:creationId xmlns:a16="http://schemas.microsoft.com/office/drawing/2014/main" id="{5B47D879-CF4A-486A-B30F-707521D0D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3024"/>
              <a:ext cx="624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4-to-2 Encoder</a:t>
              </a:r>
            </a:p>
          </p:txBody>
        </p:sp>
        <p:sp>
          <p:nvSpPr>
            <p:cNvPr id="46" name="Line 144">
              <a:extLst>
                <a:ext uri="{FF2B5EF4-FFF2-40B4-BE49-F238E27FC236}">
                  <a16:creationId xmlns:a16="http://schemas.microsoft.com/office/drawing/2014/main" id="{ACC49AD0-6BBD-43DC-94E1-55A13FC64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07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5">
              <a:extLst>
                <a:ext uri="{FF2B5EF4-FFF2-40B4-BE49-F238E27FC236}">
                  <a16:creationId xmlns:a16="http://schemas.microsoft.com/office/drawing/2014/main" id="{06AE7F27-D035-494C-B040-74A59299B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40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146">
              <a:extLst>
                <a:ext uri="{FF2B5EF4-FFF2-40B4-BE49-F238E27FC236}">
                  <a16:creationId xmlns:a16="http://schemas.microsoft.com/office/drawing/2014/main" id="{BEA2949F-B792-46A9-BF2E-2A6D77829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" y="2736"/>
              <a:ext cx="590" cy="144"/>
              <a:chOff x="2126" y="2736"/>
              <a:chExt cx="590" cy="144"/>
            </a:xfrm>
          </p:grpSpPr>
          <p:sp>
            <p:nvSpPr>
              <p:cNvPr id="87" name="Oval 147">
                <a:extLst>
                  <a:ext uri="{FF2B5EF4-FFF2-40B4-BE49-F238E27FC236}">
                    <a16:creationId xmlns:a16="http://schemas.microsoft.com/office/drawing/2014/main" id="{252AF815-CA07-48DB-9E84-634F88D55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148">
                <a:extLst>
                  <a:ext uri="{FF2B5EF4-FFF2-40B4-BE49-F238E27FC236}">
                    <a16:creationId xmlns:a16="http://schemas.microsoft.com/office/drawing/2014/main" id="{45E5D68D-D9F5-4725-AAF4-B90E98A1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49">
                <a:extLst>
                  <a:ext uri="{FF2B5EF4-FFF2-40B4-BE49-F238E27FC236}">
                    <a16:creationId xmlns:a16="http://schemas.microsoft.com/office/drawing/2014/main" id="{E7EDD889-997F-4B01-80C4-64FAE9071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50">
                <a:extLst>
                  <a:ext uri="{FF2B5EF4-FFF2-40B4-BE49-F238E27FC236}">
                    <a16:creationId xmlns:a16="http://schemas.microsoft.com/office/drawing/2014/main" id="{249CBADB-CD3A-4D01-A838-15E6450B4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51">
                <a:extLst>
                  <a:ext uri="{FF2B5EF4-FFF2-40B4-BE49-F238E27FC236}">
                    <a16:creationId xmlns:a16="http://schemas.microsoft.com/office/drawing/2014/main" id="{10A244BB-FDF6-48CB-80BC-2EE03DEC1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" name="Group 152">
              <a:extLst>
                <a:ext uri="{FF2B5EF4-FFF2-40B4-BE49-F238E27FC236}">
                  <a16:creationId xmlns:a16="http://schemas.microsoft.com/office/drawing/2014/main" id="{175666FC-AD1F-4AF0-A922-DC8814D8A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976"/>
              <a:ext cx="590" cy="144"/>
              <a:chOff x="2126" y="2736"/>
              <a:chExt cx="590" cy="144"/>
            </a:xfrm>
          </p:grpSpPr>
          <p:sp>
            <p:nvSpPr>
              <p:cNvPr id="82" name="Oval 153">
                <a:extLst>
                  <a:ext uri="{FF2B5EF4-FFF2-40B4-BE49-F238E27FC236}">
                    <a16:creationId xmlns:a16="http://schemas.microsoft.com/office/drawing/2014/main" id="{2D4FC9B3-AB8C-4E8B-AD7A-D6E017437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Oval 154">
                <a:extLst>
                  <a:ext uri="{FF2B5EF4-FFF2-40B4-BE49-F238E27FC236}">
                    <a16:creationId xmlns:a16="http://schemas.microsoft.com/office/drawing/2014/main" id="{C3498D22-ADD4-40A5-A929-D1A422AAC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155">
                <a:extLst>
                  <a:ext uri="{FF2B5EF4-FFF2-40B4-BE49-F238E27FC236}">
                    <a16:creationId xmlns:a16="http://schemas.microsoft.com/office/drawing/2014/main" id="{1B3D0B69-042E-4853-868F-A4E6706EE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156">
                <a:extLst>
                  <a:ext uri="{FF2B5EF4-FFF2-40B4-BE49-F238E27FC236}">
                    <a16:creationId xmlns:a16="http://schemas.microsoft.com/office/drawing/2014/main" id="{68577B33-79F2-4DD4-A4B8-E65E0D1D3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157">
                <a:extLst>
                  <a:ext uri="{FF2B5EF4-FFF2-40B4-BE49-F238E27FC236}">
                    <a16:creationId xmlns:a16="http://schemas.microsoft.com/office/drawing/2014/main" id="{6DE30424-2EA6-4998-B374-E43404D07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" name="Group 158">
              <a:extLst>
                <a:ext uri="{FF2B5EF4-FFF2-40B4-BE49-F238E27FC236}">
                  <a16:creationId xmlns:a16="http://schemas.microsoft.com/office/drawing/2014/main" id="{9D34246C-C29F-42EF-867E-9EEBA8696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216"/>
              <a:ext cx="590" cy="144"/>
              <a:chOff x="2126" y="2736"/>
              <a:chExt cx="590" cy="144"/>
            </a:xfrm>
          </p:grpSpPr>
          <p:sp>
            <p:nvSpPr>
              <p:cNvPr id="77" name="Oval 159">
                <a:extLst>
                  <a:ext uri="{FF2B5EF4-FFF2-40B4-BE49-F238E27FC236}">
                    <a16:creationId xmlns:a16="http://schemas.microsoft.com/office/drawing/2014/main" id="{EBECB7BD-8748-4BAD-A4CD-8BC395050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Oval 160">
                <a:extLst>
                  <a:ext uri="{FF2B5EF4-FFF2-40B4-BE49-F238E27FC236}">
                    <a16:creationId xmlns:a16="http://schemas.microsoft.com/office/drawing/2014/main" id="{2174D7E3-3C68-482E-97C8-7E8FD70A4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161">
                <a:extLst>
                  <a:ext uri="{FF2B5EF4-FFF2-40B4-BE49-F238E27FC236}">
                    <a16:creationId xmlns:a16="http://schemas.microsoft.com/office/drawing/2014/main" id="{4A1DCA8C-DC89-40E6-8661-FCE1F49B7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162">
                <a:extLst>
                  <a:ext uri="{FF2B5EF4-FFF2-40B4-BE49-F238E27FC236}">
                    <a16:creationId xmlns:a16="http://schemas.microsoft.com/office/drawing/2014/main" id="{B68792FF-9C0D-4485-A79B-DF9F50162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163">
                <a:extLst>
                  <a:ext uri="{FF2B5EF4-FFF2-40B4-BE49-F238E27FC236}">
                    <a16:creationId xmlns:a16="http://schemas.microsoft.com/office/drawing/2014/main" id="{C7810B0C-4250-4F16-AD02-5E00D41B4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64">
              <a:extLst>
                <a:ext uri="{FF2B5EF4-FFF2-40B4-BE49-F238E27FC236}">
                  <a16:creationId xmlns:a16="http://schemas.microsoft.com/office/drawing/2014/main" id="{E48FE666-90DF-45E7-96E6-BCABD0F13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456"/>
              <a:ext cx="590" cy="144"/>
              <a:chOff x="2126" y="2736"/>
              <a:chExt cx="590" cy="144"/>
            </a:xfrm>
          </p:grpSpPr>
          <p:sp>
            <p:nvSpPr>
              <p:cNvPr id="72" name="Oval 165">
                <a:extLst>
                  <a:ext uri="{FF2B5EF4-FFF2-40B4-BE49-F238E27FC236}">
                    <a16:creationId xmlns:a16="http://schemas.microsoft.com/office/drawing/2014/main" id="{D22C83DE-4EF9-45FE-A2EA-63CCB08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166">
                <a:extLst>
                  <a:ext uri="{FF2B5EF4-FFF2-40B4-BE49-F238E27FC236}">
                    <a16:creationId xmlns:a16="http://schemas.microsoft.com/office/drawing/2014/main" id="{BEFC8A32-521C-4830-98A4-30438F54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167">
                <a:extLst>
                  <a:ext uri="{FF2B5EF4-FFF2-40B4-BE49-F238E27FC236}">
                    <a16:creationId xmlns:a16="http://schemas.microsoft.com/office/drawing/2014/main" id="{C7DB311D-61E0-4591-95FF-D49BCA9676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2736"/>
                <a:ext cx="192" cy="144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68">
                <a:extLst>
                  <a:ext uri="{FF2B5EF4-FFF2-40B4-BE49-F238E27FC236}">
                    <a16:creationId xmlns:a16="http://schemas.microsoft.com/office/drawing/2014/main" id="{615D0F47-F9AA-4BF1-9EE3-AACE02279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169">
                <a:extLst>
                  <a:ext uri="{FF2B5EF4-FFF2-40B4-BE49-F238E27FC236}">
                    <a16:creationId xmlns:a16="http://schemas.microsoft.com/office/drawing/2014/main" id="{B0EA46FB-B946-414E-BAEE-FD4277E08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4" y="286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170">
              <a:extLst>
                <a:ext uri="{FF2B5EF4-FFF2-40B4-BE49-F238E27FC236}">
                  <a16:creationId xmlns:a16="http://schemas.microsoft.com/office/drawing/2014/main" id="{19501001-C8B9-411B-9E09-9E5772170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171">
              <a:extLst>
                <a:ext uri="{FF2B5EF4-FFF2-40B4-BE49-F238E27FC236}">
                  <a16:creationId xmlns:a16="http://schemas.microsoft.com/office/drawing/2014/main" id="{0D85DF09-347C-4CC8-84E9-75F99CB9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172">
              <a:extLst>
                <a:ext uri="{FF2B5EF4-FFF2-40B4-BE49-F238E27FC236}">
                  <a16:creationId xmlns:a16="http://schemas.microsoft.com/office/drawing/2014/main" id="{109EA761-4D5B-45F2-8F37-92235B114F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29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173">
              <a:extLst>
                <a:ext uri="{FF2B5EF4-FFF2-40B4-BE49-F238E27FC236}">
                  <a16:creationId xmlns:a16="http://schemas.microsoft.com/office/drawing/2014/main" id="{C2A22E2C-484A-4524-A95D-4111B94E6B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52" y="35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74">
              <a:extLst>
                <a:ext uri="{FF2B5EF4-FFF2-40B4-BE49-F238E27FC236}">
                  <a16:creationId xmlns:a16="http://schemas.microsoft.com/office/drawing/2014/main" id="{0DB43FF0-453A-4332-A194-14E85A88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75">
              <a:extLst>
                <a:ext uri="{FF2B5EF4-FFF2-40B4-BE49-F238E27FC236}">
                  <a16:creationId xmlns:a16="http://schemas.microsoft.com/office/drawing/2014/main" id="{626DC37A-1E57-414A-91A8-73D591340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76">
              <a:extLst>
                <a:ext uri="{FF2B5EF4-FFF2-40B4-BE49-F238E27FC236}">
                  <a16:creationId xmlns:a16="http://schemas.microsoft.com/office/drawing/2014/main" id="{400A1667-1DFF-48AE-A8D7-6FD6D24EA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31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7">
              <a:extLst>
                <a:ext uri="{FF2B5EF4-FFF2-40B4-BE49-F238E27FC236}">
                  <a16:creationId xmlns:a16="http://schemas.microsoft.com/office/drawing/2014/main" id="{94B3A74C-B05C-4DC2-8CF8-DCEF48A58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178">
              <a:extLst>
                <a:ext uri="{FF2B5EF4-FFF2-40B4-BE49-F238E27FC236}">
                  <a16:creationId xmlns:a16="http://schemas.microsoft.com/office/drawing/2014/main" id="{D95A027C-B9DC-4C0F-9B78-68D05B6DF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179">
              <a:extLst>
                <a:ext uri="{FF2B5EF4-FFF2-40B4-BE49-F238E27FC236}">
                  <a16:creationId xmlns:a16="http://schemas.microsoft.com/office/drawing/2014/main" id="{92FF9981-B9AA-45CD-BE48-F85101635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3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80">
              <a:extLst>
                <a:ext uri="{FF2B5EF4-FFF2-40B4-BE49-F238E27FC236}">
                  <a16:creationId xmlns:a16="http://schemas.microsoft.com/office/drawing/2014/main" id="{C969F92A-4382-4FAD-908E-0F9F7B5B67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336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81">
              <a:extLst>
                <a:ext uri="{FF2B5EF4-FFF2-40B4-BE49-F238E27FC236}">
                  <a16:creationId xmlns:a16="http://schemas.microsoft.com/office/drawing/2014/main" id="{E6428F19-6556-4EFB-B292-109CA2A725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000" y="3144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Text Box 182">
              <a:extLst>
                <a:ext uri="{FF2B5EF4-FFF2-40B4-BE49-F238E27FC236}">
                  <a16:creationId xmlns:a16="http://schemas.microsoft.com/office/drawing/2014/main" id="{8D981EEE-8DB3-4B31-9071-AFB199C6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83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5" name="Rectangle 183">
              <a:extLst>
                <a:ext uri="{FF2B5EF4-FFF2-40B4-BE49-F238E27FC236}">
                  <a16:creationId xmlns:a16="http://schemas.microsoft.com/office/drawing/2014/main" id="{619B5C6D-EF31-4A47-AAA0-71FD038E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03"/>
              <a:ext cx="2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1</a:t>
              </a:r>
            </a:p>
          </p:txBody>
        </p:sp>
        <p:sp>
          <p:nvSpPr>
            <p:cNvPr id="66" name="Rectangle 184">
              <a:extLst>
                <a:ext uri="{FF2B5EF4-FFF2-40B4-BE49-F238E27FC236}">
                  <a16:creationId xmlns:a16="http://schemas.microsoft.com/office/drawing/2014/main" id="{E9308AD6-DB78-4C8F-8138-EA1692902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155"/>
              <a:ext cx="2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2</a:t>
              </a:r>
            </a:p>
          </p:txBody>
        </p:sp>
        <p:sp>
          <p:nvSpPr>
            <p:cNvPr id="67" name="Rectangle 185">
              <a:extLst>
                <a:ext uri="{FF2B5EF4-FFF2-40B4-BE49-F238E27FC236}">
                  <a16:creationId xmlns:a16="http://schemas.microsoft.com/office/drawing/2014/main" id="{3EB922AB-B538-4EAC-AA6F-7EF7D3968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291"/>
              <a:ext cx="2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/>
                <a:t>F</a:t>
              </a:r>
              <a:r>
                <a:rPr lang="en-GB" sz="1400" baseline="-16000"/>
                <a:t>3</a:t>
              </a:r>
            </a:p>
          </p:txBody>
        </p:sp>
        <p:sp>
          <p:nvSpPr>
            <p:cNvPr id="68" name="Text Box 186">
              <a:extLst>
                <a:ext uri="{FF2B5EF4-FFF2-40B4-BE49-F238E27FC236}">
                  <a16:creationId xmlns:a16="http://schemas.microsoft.com/office/drawing/2014/main" id="{BE0B0F6B-F0FB-4E7F-980B-98F0180C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88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0</a:t>
              </a:r>
              <a:endParaRPr lang="en-GB" sz="1400"/>
            </a:p>
          </p:txBody>
        </p:sp>
        <p:sp>
          <p:nvSpPr>
            <p:cNvPr id="69" name="Text Box 187">
              <a:extLst>
                <a:ext uri="{FF2B5EF4-FFF2-40B4-BE49-F238E27FC236}">
                  <a16:creationId xmlns:a16="http://schemas.microsoft.com/office/drawing/2014/main" id="{38906B50-9192-4B28-A261-B5E6C4334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216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400"/>
                <a:t>D</a:t>
              </a:r>
              <a:r>
                <a:rPr lang="en-GB" sz="1400" baseline="-16000"/>
                <a:t>1</a:t>
              </a:r>
              <a:endParaRPr lang="en-GB" sz="1400"/>
            </a:p>
          </p:txBody>
        </p:sp>
        <p:sp>
          <p:nvSpPr>
            <p:cNvPr id="70" name="Text Box 188">
              <a:extLst>
                <a:ext uri="{FF2B5EF4-FFF2-40B4-BE49-F238E27FC236}">
                  <a16:creationId xmlns:a16="http://schemas.microsoft.com/office/drawing/2014/main" id="{A6B5B9BD-C97C-4DB3-BA0F-7730B242B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976"/>
              <a:ext cx="672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Select via switches</a:t>
              </a:r>
            </a:p>
          </p:txBody>
        </p:sp>
        <p:sp>
          <p:nvSpPr>
            <p:cNvPr id="71" name="Text Box 189">
              <a:extLst>
                <a:ext uri="{FF2B5EF4-FFF2-40B4-BE49-F238E27FC236}">
                  <a16:creationId xmlns:a16="http://schemas.microsoft.com/office/drawing/2014/main" id="{1B9C41D1-DA8A-4D30-AE11-1FB3A15CD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072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2-bits code</a:t>
              </a:r>
            </a:p>
          </p:txBody>
        </p:sp>
      </p:grpSp>
      <p:graphicFrame>
        <p:nvGraphicFramePr>
          <p:cNvPr id="92" name="表格 2">
            <a:extLst>
              <a:ext uri="{FF2B5EF4-FFF2-40B4-BE49-F238E27FC236}">
                <a16:creationId xmlns:a16="http://schemas.microsoft.com/office/drawing/2014/main" id="{60ED4A56-1D93-4006-B201-778EDB2CB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984591"/>
              </p:ext>
            </p:extLst>
          </p:nvPr>
        </p:nvGraphicFramePr>
        <p:xfrm>
          <a:off x="699922" y="1255481"/>
          <a:ext cx="1048735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95785">
                  <a:extLst>
                    <a:ext uri="{9D8B030D-6E8A-4147-A177-3AD203B41FA5}">
                      <a16:colId xmlns:a16="http://schemas.microsoft.com/office/drawing/2014/main" val="2112353684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1816644567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286221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input lines with exactly one 1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bit output representing the input with value 1</a:t>
                      </a:r>
                      <a:endParaRPr lang="en-SG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Give an encoding to based on the 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input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783553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8D37296-6A19-422E-BC7E-6B2D6482EB40}"/>
              </a:ext>
            </a:extLst>
          </p:cNvPr>
          <p:cNvSpPr txBox="1"/>
          <p:nvPr/>
        </p:nvSpPr>
        <p:spPr>
          <a:xfrm>
            <a:off x="162040" y="2505670"/>
            <a:ext cx="168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 including priority encoders!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Encoders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D95866AC-8ABE-4059-92ED-189D4D2A0C4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table:</a:t>
            </a:r>
          </a:p>
        </p:txBody>
      </p:sp>
      <p:sp>
        <p:nvSpPr>
          <p:cNvPr id="151" name="Text Box 4">
            <a:extLst>
              <a:ext uri="{FF2B5EF4-FFF2-40B4-BE49-F238E27FC236}">
                <a16:creationId xmlns:a16="http://schemas.microsoft.com/office/drawing/2014/main" id="{6C6C609D-B63F-45B2-8E7B-16D9A237A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52" name="Object 54">
            <a:extLst>
              <a:ext uri="{FF2B5EF4-FFF2-40B4-BE49-F238E27FC236}">
                <a16:creationId xmlns:a16="http://schemas.microsoft.com/office/drawing/2014/main" id="{BDA3CFA9-84CE-4678-AC44-371C3159D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1219201"/>
          <a:ext cx="2935288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029760" imgH="4677120" progId="Word.Document.8">
                  <p:embed/>
                </p:oleObj>
              </mc:Choice>
              <mc:Fallback>
                <p:oleObj name="Document" r:id="rId3" imgW="3029760" imgH="4677120" progId="Word.Document.8">
                  <p:embed/>
                  <p:pic>
                    <p:nvPicPr>
                      <p:cNvPr id="152" name="Object 54">
                        <a:extLst>
                          <a:ext uri="{FF2B5EF4-FFF2-40B4-BE49-F238E27FC236}">
                            <a16:creationId xmlns:a16="http://schemas.microsoft.com/office/drawing/2014/main" id="{BDA3CFA9-84CE-4678-AC44-371C3159D5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219201"/>
                        <a:ext cx="2935288" cy="453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Rectangle 56">
            <a:extLst>
              <a:ext uri="{FF2B5EF4-FFF2-40B4-BE49-F238E27FC236}">
                <a16:creationId xmlns:a16="http://schemas.microsoft.com/office/drawing/2014/main" id="{14200DA4-7E35-49CA-81CA-F38FE0C03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057400"/>
            <a:ext cx="4038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K-map, we obtain:</a:t>
            </a:r>
          </a:p>
          <a:p>
            <a:pPr marL="687387" lvl="1" indent="-342900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 = F1 + F3</a:t>
            </a:r>
            <a:br>
              <a:rPr lang="en-US" sz="2000" dirty="0"/>
            </a:b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 = F2 + F3</a:t>
            </a:r>
          </a:p>
          <a:p>
            <a:pPr marL="265113" indent="-265113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Circuit:</a:t>
            </a:r>
          </a:p>
        </p:txBody>
      </p: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03807099-397E-43D5-BB9C-18B569F2836E}"/>
              </a:ext>
            </a:extLst>
          </p:cNvPr>
          <p:cNvGrpSpPr>
            <a:grpSpLocks/>
          </p:cNvGrpSpPr>
          <p:nvPr/>
        </p:nvGrpSpPr>
        <p:grpSpPr bwMode="auto">
          <a:xfrm>
            <a:off x="3221040" y="3826043"/>
            <a:ext cx="2951163" cy="2073275"/>
            <a:chOff x="768" y="2400"/>
            <a:chExt cx="1859" cy="1306"/>
          </a:xfrm>
        </p:grpSpPr>
        <p:grpSp>
          <p:nvGrpSpPr>
            <p:cNvPr id="155" name="Group 86">
              <a:extLst>
                <a:ext uri="{FF2B5EF4-FFF2-40B4-BE49-F238E27FC236}">
                  <a16:creationId xmlns:a16="http://schemas.microsoft.com/office/drawing/2014/main" id="{C3B44590-7728-46A2-816C-64AE049A78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0"/>
              <a:ext cx="1859" cy="932"/>
              <a:chOff x="624" y="2544"/>
              <a:chExt cx="1859" cy="932"/>
            </a:xfrm>
          </p:grpSpPr>
          <p:sp>
            <p:nvSpPr>
              <p:cNvPr id="157" name="Text Box 58">
                <a:extLst>
                  <a:ext uri="{FF2B5EF4-FFF2-40B4-BE49-F238E27FC236}">
                    <a16:creationId xmlns:a16="http://schemas.microsoft.com/office/drawing/2014/main" id="{E3018FD1-5D06-4D50-9C13-F28E8B0D34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0</a:t>
                </a:r>
                <a:endParaRPr lang="en-GB" sz="2000"/>
              </a:p>
            </p:txBody>
          </p:sp>
          <p:sp>
            <p:nvSpPr>
              <p:cNvPr id="158" name="Line 59">
                <a:extLst>
                  <a:ext uri="{FF2B5EF4-FFF2-40B4-BE49-F238E27FC236}">
                    <a16:creationId xmlns:a16="http://schemas.microsoft.com/office/drawing/2014/main" id="{43A1551F-E433-41C1-9265-A892B3CD1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60">
                <a:extLst>
                  <a:ext uri="{FF2B5EF4-FFF2-40B4-BE49-F238E27FC236}">
                    <a16:creationId xmlns:a16="http://schemas.microsoft.com/office/drawing/2014/main" id="{1C482C9C-6CAF-45D8-917E-4AB03AB1B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61">
                <a:extLst>
                  <a:ext uri="{FF2B5EF4-FFF2-40B4-BE49-F238E27FC236}">
                    <a16:creationId xmlns:a16="http://schemas.microsoft.com/office/drawing/2014/main" id="{15C2A7A4-A775-4CD5-99E8-8102A0B4A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1" name="Group 62">
                <a:extLst>
                  <a:ext uri="{FF2B5EF4-FFF2-40B4-BE49-F238E27FC236}">
                    <a16:creationId xmlns:a16="http://schemas.microsoft.com/office/drawing/2014/main" id="{5AAAB03B-E63D-4CB9-8000-CEF71DA37B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2830"/>
                <a:ext cx="336" cy="240"/>
                <a:chOff x="6768" y="11808"/>
                <a:chExt cx="1008" cy="792"/>
              </a:xfrm>
            </p:grpSpPr>
            <p:sp>
              <p:nvSpPr>
                <p:cNvPr id="179" name="Freeform 63">
                  <a:extLst>
                    <a:ext uri="{FF2B5EF4-FFF2-40B4-BE49-F238E27FC236}">
                      <a16:creationId xmlns:a16="http://schemas.microsoft.com/office/drawing/2014/main" id="{0A351A39-2E1C-478D-AF9A-E80FADA01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64">
                  <a:extLst>
                    <a:ext uri="{FF2B5EF4-FFF2-40B4-BE49-F238E27FC236}">
                      <a16:creationId xmlns:a16="http://schemas.microsoft.com/office/drawing/2014/main" id="{FCCE73CA-AD00-4B50-B0BB-B595BC201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65">
                  <a:extLst>
                    <a:ext uri="{FF2B5EF4-FFF2-40B4-BE49-F238E27FC236}">
                      <a16:creationId xmlns:a16="http://schemas.microsoft.com/office/drawing/2014/main" id="{ADE07C52-8840-4261-94BC-9C964215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66">
                  <a:extLst>
                    <a:ext uri="{FF2B5EF4-FFF2-40B4-BE49-F238E27FC236}">
                      <a16:creationId xmlns:a16="http://schemas.microsoft.com/office/drawing/2014/main" id="{516642AB-B2B9-47D3-A036-397B666C1D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67">
                  <a:extLst>
                    <a:ext uri="{FF2B5EF4-FFF2-40B4-BE49-F238E27FC236}">
                      <a16:creationId xmlns:a16="http://schemas.microsoft.com/office/drawing/2014/main" id="{D115D6BE-107C-4C19-B9AB-C41553481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2" name="Group 68">
                <a:extLst>
                  <a:ext uri="{FF2B5EF4-FFF2-40B4-BE49-F238E27FC236}">
                    <a16:creationId xmlns:a16="http://schemas.microsoft.com/office/drawing/2014/main" id="{CFB6AB94-6EF9-4339-8CD9-817A50ED15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4" y="3181"/>
                <a:ext cx="336" cy="240"/>
                <a:chOff x="6768" y="11808"/>
                <a:chExt cx="1008" cy="792"/>
              </a:xfrm>
            </p:grpSpPr>
            <p:sp>
              <p:nvSpPr>
                <p:cNvPr id="174" name="Freeform 69">
                  <a:extLst>
                    <a:ext uri="{FF2B5EF4-FFF2-40B4-BE49-F238E27FC236}">
                      <a16:creationId xmlns:a16="http://schemas.microsoft.com/office/drawing/2014/main" id="{5C3CB369-A401-4ADC-B1FF-C43AD22F8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70">
                  <a:extLst>
                    <a:ext uri="{FF2B5EF4-FFF2-40B4-BE49-F238E27FC236}">
                      <a16:creationId xmlns:a16="http://schemas.microsoft.com/office/drawing/2014/main" id="{50B48549-0973-464D-BC70-D2C1B78215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71">
                  <a:extLst>
                    <a:ext uri="{FF2B5EF4-FFF2-40B4-BE49-F238E27FC236}">
                      <a16:creationId xmlns:a16="http://schemas.microsoft.com/office/drawing/2014/main" id="{F1FEE26B-7F27-4399-90C8-DFB51A069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72">
                  <a:extLst>
                    <a:ext uri="{FF2B5EF4-FFF2-40B4-BE49-F238E27FC236}">
                      <a16:creationId xmlns:a16="http://schemas.microsoft.com/office/drawing/2014/main" id="{B62BFD6C-B73F-4EFF-A840-A21FC238F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73">
                  <a:extLst>
                    <a:ext uri="{FF2B5EF4-FFF2-40B4-BE49-F238E27FC236}">
                      <a16:creationId xmlns:a16="http://schemas.microsoft.com/office/drawing/2014/main" id="{0213341F-9794-4A10-82FA-6D3A69969C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3" name="Text Box 74">
                <a:extLst>
                  <a:ext uri="{FF2B5EF4-FFF2-40B4-BE49-F238E27FC236}">
                    <a16:creationId xmlns:a16="http://schemas.microsoft.com/office/drawing/2014/main" id="{DC936BCA-BF41-414E-A3A1-7D0BAA629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73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1</a:t>
                </a:r>
                <a:endParaRPr lang="en-GB" sz="2000"/>
              </a:p>
            </p:txBody>
          </p:sp>
          <p:sp>
            <p:nvSpPr>
              <p:cNvPr id="164" name="Text Box 75">
                <a:extLst>
                  <a:ext uri="{FF2B5EF4-FFF2-40B4-BE49-F238E27FC236}">
                    <a16:creationId xmlns:a16="http://schemas.microsoft.com/office/drawing/2014/main" id="{0B418AAB-7377-4D27-888B-DB1B1FD9C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07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2</a:t>
                </a:r>
                <a:endParaRPr lang="en-GB" sz="2000"/>
              </a:p>
            </p:txBody>
          </p:sp>
          <p:sp>
            <p:nvSpPr>
              <p:cNvPr id="165" name="Text Box 76">
                <a:extLst>
                  <a:ext uri="{FF2B5EF4-FFF2-40B4-BE49-F238E27FC236}">
                    <a16:creationId xmlns:a16="http://schemas.microsoft.com/office/drawing/2014/main" id="{2B4360D5-FBB9-45EA-9A86-4DFC21ACEA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F</a:t>
                </a:r>
                <a:r>
                  <a:rPr lang="en-GB" sz="1600" baseline="-25000"/>
                  <a:t>3</a:t>
                </a:r>
                <a:endParaRPr lang="en-GB" sz="2000"/>
              </a:p>
            </p:txBody>
          </p:sp>
          <p:sp>
            <p:nvSpPr>
              <p:cNvPr id="166" name="Text Box 77">
                <a:extLst>
                  <a:ext uri="{FF2B5EF4-FFF2-40B4-BE49-F238E27FC236}">
                    <a16:creationId xmlns:a16="http://schemas.microsoft.com/office/drawing/2014/main" id="{53FC8831-7D8D-4488-943A-29E30D4156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216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1</a:t>
                </a:r>
                <a:endParaRPr lang="en-GB" sz="2000"/>
              </a:p>
            </p:txBody>
          </p:sp>
          <p:sp>
            <p:nvSpPr>
              <p:cNvPr id="167" name="Text Box 78">
                <a:extLst>
                  <a:ext uri="{FF2B5EF4-FFF2-40B4-BE49-F238E27FC236}">
                    <a16:creationId xmlns:a16="http://schemas.microsoft.com/office/drawing/2014/main" id="{14AABE89-0F69-4050-8C8B-7C314E467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832"/>
                <a:ext cx="27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D</a:t>
                </a:r>
                <a:r>
                  <a:rPr lang="en-GB" sz="1600" baseline="-25000"/>
                  <a:t>0</a:t>
                </a:r>
                <a:endParaRPr lang="en-GB" sz="2000"/>
              </a:p>
            </p:txBody>
          </p:sp>
          <p:sp>
            <p:nvSpPr>
              <p:cNvPr id="168" name="Line 79">
                <a:extLst>
                  <a:ext uri="{FF2B5EF4-FFF2-40B4-BE49-F238E27FC236}">
                    <a16:creationId xmlns:a16="http://schemas.microsoft.com/office/drawing/2014/main" id="{2672995B-CBA4-4E66-8E3F-C88ED17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80">
                <a:extLst>
                  <a:ext uri="{FF2B5EF4-FFF2-40B4-BE49-F238E27FC236}">
                    <a16:creationId xmlns:a16="http://schemas.microsoft.com/office/drawing/2014/main" id="{6933259B-99EE-4325-8DC9-84F0693DB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0" cy="33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81">
                <a:extLst>
                  <a:ext uri="{FF2B5EF4-FFF2-40B4-BE49-F238E27FC236}">
                    <a16:creationId xmlns:a16="http://schemas.microsoft.com/office/drawing/2014/main" id="{8D1C4392-BF6E-4271-AA19-0DE9E3898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72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82">
                <a:extLst>
                  <a:ext uri="{FF2B5EF4-FFF2-40B4-BE49-F238E27FC236}">
                    <a16:creationId xmlns:a16="http://schemas.microsoft.com/office/drawing/2014/main" id="{6E331A65-B773-4F0D-92C6-CDF7C01887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0" y="3311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83">
                <a:extLst>
                  <a:ext uri="{FF2B5EF4-FFF2-40B4-BE49-F238E27FC236}">
                    <a16:creationId xmlns:a16="http://schemas.microsoft.com/office/drawing/2014/main" id="{8FF665CC-1B3D-4C91-B4EC-FAC924E9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959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84">
                <a:extLst>
                  <a:ext uri="{FF2B5EF4-FFF2-40B4-BE49-F238E27FC236}">
                    <a16:creationId xmlns:a16="http://schemas.microsoft.com/office/drawing/2014/main" id="{4464626F-9EA9-49B5-A678-1829F1898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33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6" name="Text Box 85">
              <a:extLst>
                <a:ext uri="{FF2B5EF4-FFF2-40B4-BE49-F238E27FC236}">
                  <a16:creationId xmlns:a16="http://schemas.microsoft.com/office/drawing/2014/main" id="{17F02484-645E-434E-AA18-2322EA2F5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" y="3456"/>
              <a:ext cx="17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Simple 4-to-2 encoder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Priority Encoders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E707582C-2DC2-4522-B360-0860908032B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001000" cy="211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dirty="0">
                <a:solidFill>
                  <a:srgbClr val="800000"/>
                </a:solidFill>
              </a:rPr>
              <a:t>priority encoder </a:t>
            </a:r>
            <a:r>
              <a:rPr lang="en-US" dirty="0"/>
              <a:t>is one with priority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two or more inputs or equal to 1, the input with the highest priority takes precedence.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all inputs are 0, this input combination is considered invalid.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of a </a:t>
            </a:r>
            <a:r>
              <a:rPr lang="en-US" dirty="0">
                <a:solidFill>
                  <a:srgbClr val="C00000"/>
                </a:solidFill>
              </a:rPr>
              <a:t>4-to-2 priority encoder</a:t>
            </a:r>
            <a:r>
              <a:rPr lang="en-US" dirty="0"/>
              <a:t>: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DD714C21-961A-4DE9-B809-581AB5DF86A9}"/>
              </a:ext>
            </a:extLst>
          </p:cNvPr>
          <p:cNvGraphicFramePr>
            <a:graphicFrameLocks noGrp="1"/>
          </p:cNvGraphicFramePr>
          <p:nvPr/>
        </p:nvGraphicFramePr>
        <p:xfrm>
          <a:off x="3159761" y="3382712"/>
          <a:ext cx="5567681" cy="25958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95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0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1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2</a:t>
                      </a:r>
                      <a:endParaRPr lang="en-SG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</a:t>
                      </a:r>
                      <a:r>
                        <a:rPr lang="en-US" b="1" baseline="-25000" dirty="0"/>
                        <a:t>3</a:t>
                      </a:r>
                      <a:endParaRPr lang="en-SG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</a:t>
                      </a:r>
                      <a:endParaRPr lang="en-SG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</a:t>
                      </a:r>
                      <a:endParaRPr lang="en-SG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000FF"/>
                          </a:solidFill>
                        </a:rPr>
                        <a:t>V</a:t>
                      </a:r>
                      <a:endParaRPr lang="en-SG" b="1" i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Priority Encoders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F1C6835C-A146-4680-8604-787D6B42466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001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Understanding “compact” function table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3A44EAD4-26B0-4D6E-921E-7C76977710AB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1752600"/>
          <a:ext cx="2895599" cy="18135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23B5B030-7ED9-4637-8237-932343A1C2C8}"/>
              </a:ext>
            </a:extLst>
          </p:cNvPr>
          <p:cNvGraphicFramePr>
            <a:graphicFrameLocks noGrp="1"/>
          </p:cNvGraphicFramePr>
          <p:nvPr/>
        </p:nvGraphicFramePr>
        <p:xfrm>
          <a:off x="6096001" y="1676400"/>
          <a:ext cx="2895599" cy="466344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13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39486"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Inputs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Outputs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0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1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2</a:t>
                      </a:r>
                      <a:endParaRPr lang="en-SG" sz="1100" b="1" i="1" baseline="-25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D</a:t>
                      </a:r>
                      <a:r>
                        <a:rPr lang="en-US" sz="1100" b="1" baseline="-25000" dirty="0"/>
                        <a:t>3</a:t>
                      </a:r>
                      <a:endParaRPr lang="en-SG" sz="1100" b="1" i="1" baseline="-25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f</a:t>
                      </a:r>
                      <a:endParaRPr lang="en-SG" sz="1100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/>
                        <a:t>g</a:t>
                      </a:r>
                      <a:endParaRPr lang="en-SG" sz="1100" b="1" i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1" dirty="0">
                          <a:solidFill>
                            <a:srgbClr val="3333FF"/>
                          </a:solidFill>
                        </a:rPr>
                        <a:t>V</a:t>
                      </a:r>
                      <a:endParaRPr lang="en-SG" sz="1100" b="1" i="1" dirty="0">
                        <a:solidFill>
                          <a:srgbClr val="3333FF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X</a:t>
                      </a:r>
                      <a:endParaRPr lang="en-SG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SG" sz="11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grpSp>
        <p:nvGrpSpPr>
          <p:cNvPr id="99" name="Group 23">
            <a:extLst>
              <a:ext uri="{FF2B5EF4-FFF2-40B4-BE49-F238E27FC236}">
                <a16:creationId xmlns:a16="http://schemas.microsoft.com/office/drawing/2014/main" id="{F8444AD5-B4E6-4C76-9E68-16FF1862DB5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743200"/>
            <a:ext cx="3886200" cy="457200"/>
            <a:chOff x="3733800" y="2743200"/>
            <a:chExt cx="3886200" cy="457200"/>
          </a:xfrm>
        </p:grpSpPr>
        <p:sp>
          <p:nvSpPr>
            <p:cNvPr id="100" name="Rounded Rectangle 9">
              <a:extLst>
                <a:ext uri="{FF2B5EF4-FFF2-40B4-BE49-F238E27FC236}">
                  <a16:creationId xmlns:a16="http://schemas.microsoft.com/office/drawing/2014/main" id="{564FE9EB-40A1-4835-9DE2-C945B6FB33F9}"/>
                </a:ext>
              </a:extLst>
            </p:cNvPr>
            <p:cNvSpPr/>
            <p:nvPr/>
          </p:nvSpPr>
          <p:spPr bwMode="auto">
            <a:xfrm>
              <a:off x="4419600" y="2743200"/>
              <a:ext cx="3200400" cy="457200"/>
            </a:xfrm>
            <a:prstGeom prst="roundRect">
              <a:avLst/>
            </a:prstGeom>
            <a:noFill/>
            <a:ln>
              <a:solidFill>
                <a:srgbClr val="80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Arrow Connector 11">
              <a:extLst>
                <a:ext uri="{FF2B5EF4-FFF2-40B4-BE49-F238E27FC236}">
                  <a16:creationId xmlns:a16="http://schemas.microsoft.com/office/drawing/2014/main" id="{FF828EF4-B54C-4B4E-91C7-82381FE3C8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2895600"/>
              <a:ext cx="609600" cy="1588"/>
            </a:xfrm>
            <a:prstGeom prst="straightConnector1">
              <a:avLst/>
            </a:prstGeom>
            <a:noFill/>
            <a:ln w="19050" algn="ctr">
              <a:solidFill>
                <a:srgbClr val="80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187" name="Rounded Rectangle 12">
            <a:extLst>
              <a:ext uri="{FF2B5EF4-FFF2-40B4-BE49-F238E27FC236}">
                <a16:creationId xmlns:a16="http://schemas.microsoft.com/office/drawing/2014/main" id="{1E48CB14-3EC8-4267-9922-61B7BFA3DFDF}"/>
              </a:ext>
            </a:extLst>
          </p:cNvPr>
          <p:cNvSpPr/>
          <p:nvPr/>
        </p:nvSpPr>
        <p:spPr bwMode="auto">
          <a:xfrm>
            <a:off x="1981200" y="2819400"/>
            <a:ext cx="3200400" cy="228600"/>
          </a:xfrm>
          <a:prstGeom prst="roundRect">
            <a:avLst/>
          </a:prstGeom>
          <a:noFill/>
          <a:ln>
            <a:solidFill>
              <a:srgbClr val="8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sp>
        <p:nvSpPr>
          <p:cNvPr id="188" name="Rounded Rectangle 15">
            <a:extLst>
              <a:ext uri="{FF2B5EF4-FFF2-40B4-BE49-F238E27FC236}">
                <a16:creationId xmlns:a16="http://schemas.microsoft.com/office/drawing/2014/main" id="{E8ED5302-42B4-4616-885B-6E5474A60325}"/>
              </a:ext>
            </a:extLst>
          </p:cNvPr>
          <p:cNvSpPr/>
          <p:nvPr/>
        </p:nvSpPr>
        <p:spPr bwMode="auto">
          <a:xfrm>
            <a:off x="1981200" y="3057525"/>
            <a:ext cx="3200400" cy="228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89" name="Group 24">
            <a:extLst>
              <a:ext uri="{FF2B5EF4-FFF2-40B4-BE49-F238E27FC236}">
                <a16:creationId xmlns:a16="http://schemas.microsoft.com/office/drawing/2014/main" id="{800B888E-CC08-48A6-AE8B-B4B64433657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200400"/>
            <a:ext cx="3886200" cy="1066800"/>
            <a:chOff x="3733800" y="3200400"/>
            <a:chExt cx="3886200" cy="1066800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4F11EFE-2213-486A-9475-E4D311C8E903}"/>
                </a:ext>
              </a:extLst>
            </p:cNvPr>
            <p:cNvCxnSpPr/>
            <p:nvPr/>
          </p:nvCxnSpPr>
          <p:spPr bwMode="auto">
            <a:xfrm>
              <a:off x="3733800" y="3200400"/>
              <a:ext cx="609600" cy="3810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1" name="Rounded Rectangle 17">
              <a:extLst>
                <a:ext uri="{FF2B5EF4-FFF2-40B4-BE49-F238E27FC236}">
                  <a16:creationId xmlns:a16="http://schemas.microsoft.com/office/drawing/2014/main" id="{FA49C8BB-7B87-4354-8989-F44CE215DD50}"/>
                </a:ext>
              </a:extLst>
            </p:cNvPr>
            <p:cNvSpPr/>
            <p:nvPr/>
          </p:nvSpPr>
          <p:spPr bwMode="auto">
            <a:xfrm>
              <a:off x="4419600" y="3200400"/>
              <a:ext cx="3200400" cy="1066800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92" name="Rounded Rectangle 19">
            <a:extLst>
              <a:ext uri="{FF2B5EF4-FFF2-40B4-BE49-F238E27FC236}">
                <a16:creationId xmlns:a16="http://schemas.microsoft.com/office/drawing/2014/main" id="{A284E19A-4C41-47F3-B01D-8959317CE48A}"/>
              </a:ext>
            </a:extLst>
          </p:cNvPr>
          <p:cNvSpPr/>
          <p:nvPr/>
        </p:nvSpPr>
        <p:spPr bwMode="auto">
          <a:xfrm>
            <a:off x="1985963" y="3316288"/>
            <a:ext cx="3200400" cy="228600"/>
          </a:xfrm>
          <a:prstGeom prst="round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SG">
              <a:solidFill>
                <a:schemeClr val="tx1"/>
              </a:solidFill>
            </a:endParaRPr>
          </a:p>
        </p:txBody>
      </p:sp>
      <p:grpSp>
        <p:nvGrpSpPr>
          <p:cNvPr id="193" name="Group 25">
            <a:extLst>
              <a:ext uri="{FF2B5EF4-FFF2-40B4-BE49-F238E27FC236}">
                <a16:creationId xmlns:a16="http://schemas.microsoft.com/office/drawing/2014/main" id="{8302B3B4-EC21-478D-B060-6EE44DBF7D00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581400"/>
            <a:ext cx="3886200" cy="2743200"/>
            <a:chOff x="3733800" y="3581400"/>
            <a:chExt cx="3886200" cy="2743200"/>
          </a:xfrm>
        </p:grpSpPr>
        <p:sp>
          <p:nvSpPr>
            <p:cNvPr id="194" name="Rounded Rectangle 20">
              <a:extLst>
                <a:ext uri="{FF2B5EF4-FFF2-40B4-BE49-F238E27FC236}">
                  <a16:creationId xmlns:a16="http://schemas.microsoft.com/office/drawing/2014/main" id="{637F7EC0-88E3-43F4-BD2E-9D21EC548F19}"/>
                </a:ext>
              </a:extLst>
            </p:cNvPr>
            <p:cNvSpPr/>
            <p:nvPr/>
          </p:nvSpPr>
          <p:spPr bwMode="auto">
            <a:xfrm>
              <a:off x="4419600" y="4267200"/>
              <a:ext cx="3200400" cy="2057400"/>
            </a:xfrm>
            <a:prstGeom prst="roundRect">
              <a:avLst/>
            </a:prstGeom>
            <a:noFill/>
            <a:ln>
              <a:solidFill>
                <a:srgbClr val="0000CC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SG">
                <a:solidFill>
                  <a:schemeClr val="tx1"/>
                </a:solidFill>
              </a:endParaRPr>
            </a:p>
          </p:txBody>
        </p:sp>
        <p:cxnSp>
          <p:nvCxnSpPr>
            <p:cNvPr id="195" name="Straight Arrow Connector 21">
              <a:extLst>
                <a:ext uri="{FF2B5EF4-FFF2-40B4-BE49-F238E27FC236}">
                  <a16:creationId xmlns:a16="http://schemas.microsoft.com/office/drawing/2014/main" id="{CC82852B-3FA6-4157-8715-D099E8EAE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3619500" y="3695700"/>
              <a:ext cx="914400" cy="685800"/>
            </a:xfrm>
            <a:prstGeom prst="straightConnector1">
              <a:avLst/>
            </a:prstGeom>
            <a:noFill/>
            <a:ln w="19050" algn="ctr">
              <a:solidFill>
                <a:srgbClr val="0000CC"/>
              </a:solidFill>
              <a:round/>
              <a:headEnd/>
              <a:tailEnd type="triangle" w="med" len="med"/>
            </a:ln>
          </p:spPr>
        </p:cxnSp>
      </p:grpSp>
      <p:sp>
        <p:nvSpPr>
          <p:cNvPr id="196" name="Rectangle 3">
            <a:extLst>
              <a:ext uri="{FF2B5EF4-FFF2-40B4-BE49-F238E27FC236}">
                <a16:creationId xmlns:a16="http://schemas.microsoft.com/office/drawing/2014/main" id="{F8CC4BE5-64C5-438A-9F3F-F5D3ABE8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353878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rgbClr val="006600"/>
                </a:solidFill>
              </a:rPr>
              <a:t>Exercise: </a:t>
            </a:r>
            <a:r>
              <a:rPr lang="en-US" sz="2400" kern="0" dirty="0"/>
              <a:t>Obtain the simplified expressions for </a:t>
            </a:r>
            <a:r>
              <a:rPr lang="en-US" sz="2400" i="1" kern="0" dirty="0"/>
              <a:t>f</a:t>
            </a:r>
            <a:r>
              <a:rPr lang="en-US" sz="2400" kern="0" dirty="0"/>
              <a:t>, </a:t>
            </a:r>
            <a:r>
              <a:rPr lang="en-US" sz="2400" i="1" kern="0" dirty="0"/>
              <a:t>g</a:t>
            </a:r>
            <a:r>
              <a:rPr lang="en-US" sz="2400" kern="0" dirty="0"/>
              <a:t> and </a:t>
            </a:r>
            <a:r>
              <a:rPr lang="en-US" sz="2400" i="1" kern="0" dirty="0"/>
              <a:t>V</a:t>
            </a:r>
            <a:r>
              <a:rPr lang="en-US" sz="2400" kern="0" dirty="0"/>
              <a:t>.</a:t>
            </a:r>
          </a:p>
        </p:txBody>
      </p:sp>
      <p:sp>
        <p:nvSpPr>
          <p:cNvPr id="197" name="Text Box 44">
            <a:extLst>
              <a:ext uri="{FF2B5EF4-FFF2-40B4-BE49-F238E27FC236}">
                <a16:creationId xmlns:a16="http://schemas.microsoft.com/office/drawing/2014/main" id="{5C245FDA-AB88-4251-8A68-7DE0E917D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92" grpId="0" animBg="1"/>
      <p:bldP spid="19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B93F7-590B-48F7-82F1-0EEE9DA9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MSI Summary</a:t>
            </a:r>
            <a:endParaRPr lang="en-SG" dirty="0"/>
          </a:p>
        </p:txBody>
      </p:sp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342F9BF4-2C4F-40CF-A8A5-BCD9F2DCE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59277"/>
              </p:ext>
            </p:extLst>
          </p:nvPr>
        </p:nvGraphicFramePr>
        <p:xfrm>
          <a:off x="483576" y="1400543"/>
          <a:ext cx="11091849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8254">
                  <a:extLst>
                    <a:ext uri="{9D8B030D-6E8A-4147-A177-3AD203B41FA5}">
                      <a16:colId xmlns:a16="http://schemas.microsoft.com/office/drawing/2014/main" val="1067485998"/>
                    </a:ext>
                  </a:extLst>
                </a:gridCol>
                <a:gridCol w="3461506">
                  <a:extLst>
                    <a:ext uri="{9D8B030D-6E8A-4147-A177-3AD203B41FA5}">
                      <a16:colId xmlns:a16="http://schemas.microsoft.com/office/drawing/2014/main" val="2112353684"/>
                    </a:ext>
                  </a:extLst>
                </a:gridCol>
                <a:gridCol w="3461506">
                  <a:extLst>
                    <a:ext uri="{9D8B030D-6E8A-4147-A177-3AD203B41FA5}">
                      <a16:colId xmlns:a16="http://schemas.microsoft.com/office/drawing/2014/main" val="1816644567"/>
                    </a:ext>
                  </a:extLst>
                </a:gridCol>
                <a:gridCol w="2550583">
                  <a:extLst>
                    <a:ext uri="{9D8B030D-6E8A-4147-A177-3AD203B41FA5}">
                      <a16:colId xmlns:a16="http://schemas.microsoft.com/office/drawing/2014/main" val="2862216911"/>
                    </a:ext>
                  </a:extLst>
                </a:gridCol>
              </a:tblGrid>
              <a:tr h="199764"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input lines with exactly one 1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bit output representing the input with value 1</a:t>
                      </a:r>
                      <a:endParaRPr lang="en-SG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Give an encoding to based on the 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input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78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Priority</a:t>
                      </a:r>
                      <a:r>
                        <a:rPr lang="en-SG" baseline="0" dirty="0"/>
                        <a:t> Encoders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  <a:r>
                        <a:rPr lang="en-SG" baseline="30000" dirty="0"/>
                        <a:t>n</a:t>
                      </a:r>
                      <a:r>
                        <a:rPr lang="en-SG" dirty="0"/>
                        <a:t> input</a:t>
                      </a:r>
                      <a:r>
                        <a:rPr lang="en-SG" baseline="0" dirty="0"/>
                        <a:t> lines with some 1s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 bit output representing the input with value 1 of highest priority</a:t>
                      </a:r>
                      <a:endParaRPr lang="en-SG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Give an encoding to based on the 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input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71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Select lines S</a:t>
                      </a:r>
                      <a:r>
                        <a:rPr lang="en-SG" baseline="-25000" dirty="0"/>
                        <a:t>n-1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n-2</a:t>
                      </a:r>
                      <a:r>
                        <a:rPr lang="en-SG" dirty="0"/>
                        <a:t>, …, S</a:t>
                      </a:r>
                      <a:r>
                        <a:rPr lang="en-SG" baseline="-25000" dirty="0"/>
                        <a:t>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0</a:t>
                      </a:r>
                    </a:p>
                    <a:p>
                      <a:pPr algn="ctr"/>
                      <a:endParaRPr lang="en-SG" baseline="0" dirty="0"/>
                    </a:p>
                    <a:p>
                      <a:pPr algn="ctr"/>
                      <a:r>
                        <a:rPr lang="en-SG" baseline="0" dirty="0"/>
                        <a:t>1 enable</a:t>
                      </a:r>
                      <a:r>
                        <a:rPr lang="en-SG" dirty="0"/>
                        <a:t>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altLang="zh-CN" dirty="0"/>
                        <a:t>If enabled:</a:t>
                      </a:r>
                    </a:p>
                    <a:p>
                      <a:pPr algn="ctr"/>
                      <a:r>
                        <a:rPr lang="en-SG" altLang="zh-CN" dirty="0"/>
                        <a:t>1 to line F</a:t>
                      </a:r>
                      <a:r>
                        <a:rPr lang="en-SG" altLang="zh-CN" baseline="-25000" dirty="0"/>
                        <a:t>i</a:t>
                      </a:r>
                      <a:r>
                        <a:rPr lang="en-SG" altLang="zh-CN" dirty="0"/>
                        <a:t>=S</a:t>
                      </a:r>
                      <a:r>
                        <a:rPr lang="en-SG" altLang="zh-CN" baseline="-25000" dirty="0"/>
                        <a:t>n-1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n-2</a:t>
                      </a:r>
                      <a:r>
                        <a:rPr lang="en-SG" altLang="zh-CN" dirty="0"/>
                        <a:t>…S</a:t>
                      </a:r>
                      <a:r>
                        <a:rPr lang="en-SG" altLang="zh-CN" baseline="-25000" dirty="0"/>
                        <a:t>1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0</a:t>
                      </a:r>
                    </a:p>
                    <a:p>
                      <a:pPr algn="ctr"/>
                      <a:r>
                        <a:rPr lang="en-SG" altLang="zh-CN" baseline="0" dirty="0"/>
                        <a:t>0 to rest of the lines</a:t>
                      </a:r>
                    </a:p>
                    <a:p>
                      <a:pPr algn="l"/>
                      <a:endParaRPr lang="en-SG" altLang="zh-CN" baseline="0" dirty="0"/>
                    </a:p>
                    <a:p>
                      <a:pPr algn="l"/>
                      <a:r>
                        <a:rPr lang="en-SG" altLang="zh-CN" baseline="0" dirty="0"/>
                        <a:t>If not enabled:</a:t>
                      </a:r>
                    </a:p>
                    <a:p>
                      <a:pPr algn="ctr"/>
                      <a:r>
                        <a:rPr lang="en-SG" altLang="zh-CN" baseline="0" dirty="0"/>
                        <a:t>0 to all lines</a:t>
                      </a:r>
                      <a:endParaRPr lang="en-SG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Picks one line out of 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lines</a:t>
                      </a:r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44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Multiplexers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altLang="zh-CN" dirty="0"/>
                        <a:t>2</a:t>
                      </a:r>
                      <a:r>
                        <a:rPr lang="en-SG" altLang="zh-CN" baseline="30000" dirty="0"/>
                        <a:t>n</a:t>
                      </a:r>
                      <a:r>
                        <a:rPr lang="en-SG" altLang="zh-CN" dirty="0"/>
                        <a:t> inputs I</a:t>
                      </a:r>
                      <a:r>
                        <a:rPr lang="en-SG" altLang="zh-CN" baseline="-25000" dirty="0"/>
                        <a:t>0</a:t>
                      </a:r>
                      <a:r>
                        <a:rPr lang="en-SG" altLang="zh-CN" dirty="0"/>
                        <a:t>, I</a:t>
                      </a:r>
                      <a:r>
                        <a:rPr lang="en-SG" altLang="zh-CN" baseline="-25000" dirty="0"/>
                        <a:t>1</a:t>
                      </a:r>
                      <a:r>
                        <a:rPr lang="en-SG" altLang="zh-CN" dirty="0"/>
                        <a:t>, … I</a:t>
                      </a:r>
                      <a:r>
                        <a:rPr lang="en-SG" altLang="zh-CN" baseline="-25000" dirty="0"/>
                        <a:t>2</a:t>
                      </a:r>
                      <a:r>
                        <a:rPr lang="en-SG" altLang="zh-CN" baseline="-6000" dirty="0"/>
                        <a:t>n</a:t>
                      </a:r>
                      <a:r>
                        <a:rPr lang="en-SG" altLang="zh-CN" baseline="-25000" dirty="0"/>
                        <a:t>-1</a:t>
                      </a:r>
                    </a:p>
                    <a:p>
                      <a:pPr algn="ctr"/>
                      <a:r>
                        <a:rPr lang="en-SG" altLang="zh-CN" dirty="0"/>
                        <a:t>Select lines S</a:t>
                      </a:r>
                      <a:r>
                        <a:rPr lang="en-SG" altLang="zh-CN" baseline="-25000" dirty="0"/>
                        <a:t>n-1</a:t>
                      </a:r>
                      <a:r>
                        <a:rPr lang="en-SG" altLang="zh-CN" dirty="0"/>
                        <a:t>, S</a:t>
                      </a:r>
                      <a:r>
                        <a:rPr lang="en-SG" altLang="zh-CN" baseline="-25000" dirty="0"/>
                        <a:t>n-2</a:t>
                      </a:r>
                      <a:r>
                        <a:rPr lang="en-SG" altLang="zh-CN" dirty="0"/>
                        <a:t>, …, S</a:t>
                      </a:r>
                      <a:r>
                        <a:rPr lang="en-SG" altLang="zh-CN" baseline="-25000" dirty="0"/>
                        <a:t>1</a:t>
                      </a:r>
                      <a:r>
                        <a:rPr lang="en-SG" altLang="zh-CN" dirty="0"/>
                        <a:t>, S</a:t>
                      </a:r>
                      <a:r>
                        <a:rPr lang="en-SG" altLang="zh-CN" baseline="-25000" dirty="0"/>
                        <a:t>0</a:t>
                      </a:r>
                      <a:r>
                        <a:rPr lang="en-SG" altLang="zh-C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altLang="zh-CN" dirty="0"/>
                        <a:t>1 output </a:t>
                      </a:r>
                      <a:r>
                        <a:rPr lang="en-SG" altLang="zh-CN" dirty="0" err="1"/>
                        <a:t>I</a:t>
                      </a:r>
                      <a:r>
                        <a:rPr lang="en-SG" altLang="zh-CN" baseline="-25000" dirty="0" err="1"/>
                        <a:t>i</a:t>
                      </a:r>
                      <a:r>
                        <a:rPr lang="en-SG" altLang="zh-CN" dirty="0"/>
                        <a:t> among  2</a:t>
                      </a:r>
                      <a:r>
                        <a:rPr lang="en-SG" altLang="zh-CN" baseline="30000" dirty="0"/>
                        <a:t>n</a:t>
                      </a:r>
                      <a:r>
                        <a:rPr lang="en-SG" altLang="zh-CN" dirty="0"/>
                        <a:t> inputs,</a:t>
                      </a:r>
                    </a:p>
                    <a:p>
                      <a:pPr algn="ctr"/>
                      <a:r>
                        <a:rPr lang="en-SG" altLang="zh-CN" baseline="0" dirty="0" err="1"/>
                        <a:t>I</a:t>
                      </a:r>
                      <a:r>
                        <a:rPr lang="en-SG" altLang="zh-CN" baseline="-25000" dirty="0" err="1"/>
                        <a:t>i</a:t>
                      </a:r>
                      <a:r>
                        <a:rPr lang="en-SG" altLang="zh-CN" baseline="0" dirty="0"/>
                        <a:t> = 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n-1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n-2</a:t>
                      </a:r>
                      <a:r>
                        <a:rPr lang="en-SG" altLang="zh-CN" dirty="0"/>
                        <a:t>…S</a:t>
                      </a:r>
                      <a:r>
                        <a:rPr lang="en-SG" altLang="zh-CN" baseline="-25000" dirty="0"/>
                        <a:t>1</a:t>
                      </a:r>
                      <a:r>
                        <a:rPr lang="en-SG" altLang="zh-CN" dirty="0"/>
                        <a:t> S</a:t>
                      </a:r>
                      <a:r>
                        <a:rPr lang="en-SG" altLang="zh-CN" baseline="-25000" dirty="0"/>
                        <a:t>0</a:t>
                      </a:r>
                      <a:r>
                        <a:rPr lang="en-SG" altLang="zh-CN" dirty="0"/>
                        <a:t> </a:t>
                      </a:r>
                      <a:endParaRPr lang="en-SG" altLang="zh-C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 1 data as output among 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inputs based on n selection lines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7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Demultiplexers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Data D</a:t>
                      </a:r>
                    </a:p>
                    <a:p>
                      <a:pPr algn="ctr"/>
                      <a:r>
                        <a:rPr lang="en-SG" dirty="0"/>
                        <a:t>Select lines S</a:t>
                      </a:r>
                      <a:r>
                        <a:rPr lang="en-SG" baseline="-25000" dirty="0"/>
                        <a:t>n-1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n-2</a:t>
                      </a:r>
                      <a:r>
                        <a:rPr lang="en-SG" dirty="0"/>
                        <a:t>, …, S</a:t>
                      </a:r>
                      <a:r>
                        <a:rPr lang="en-SG" baseline="-25000" dirty="0"/>
                        <a:t>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0</a:t>
                      </a: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altLang="zh-CN" dirty="0"/>
                        <a:t>D to line Y</a:t>
                      </a:r>
                      <a:r>
                        <a:rPr lang="en-SG" altLang="zh-CN" baseline="-25000" dirty="0"/>
                        <a:t>i</a:t>
                      </a:r>
                      <a:r>
                        <a:rPr lang="en-SG" altLang="zh-CN" dirty="0"/>
                        <a:t> = S</a:t>
                      </a:r>
                      <a:r>
                        <a:rPr lang="en-SG" altLang="zh-CN" baseline="-25000" dirty="0"/>
                        <a:t>n-1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n-2</a:t>
                      </a:r>
                      <a:r>
                        <a:rPr lang="en-SG" altLang="zh-CN" dirty="0"/>
                        <a:t>…S</a:t>
                      </a:r>
                      <a:r>
                        <a:rPr lang="en-SG" altLang="zh-CN" baseline="-25000" dirty="0"/>
                        <a:t>0</a:t>
                      </a:r>
                    </a:p>
                    <a:p>
                      <a:pPr algn="ctr"/>
                      <a:r>
                        <a:rPr lang="en-SG" altLang="zh-CN" baseline="0" dirty="0"/>
                        <a:t>0 to rest of the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r>
                        <a:rPr lang="en-US" dirty="0"/>
                        <a:t>irect data from input to one selected output line.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6747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55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DA9B-DF75-4616-8F69-ED1019765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Converter Design</a:t>
            </a:r>
            <a:endParaRPr lang="en-SG" dirty="0"/>
          </a:p>
        </p:txBody>
      </p:sp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C46636E5-F432-4F9A-B6EB-CA48731B9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594196"/>
              </p:ext>
            </p:extLst>
          </p:nvPr>
        </p:nvGraphicFramePr>
        <p:xfrm>
          <a:off x="838200" y="1825625"/>
          <a:ext cx="4159561" cy="4273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304684394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2828388763"/>
                    </a:ext>
                  </a:extLst>
                </a:gridCol>
                <a:gridCol w="594223">
                  <a:extLst>
                    <a:ext uri="{9D8B030D-6E8A-4147-A177-3AD203B41FA5}">
                      <a16:colId xmlns:a16="http://schemas.microsoft.com/office/drawing/2014/main" val="1630952639"/>
                    </a:ext>
                  </a:extLst>
                </a:gridCol>
              </a:tblGrid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74805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 marL="65721" marR="65721" marT="32861" marB="32861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F6C6B8E-EB0D-49A9-B647-EE85440BAAB3}"/>
              </a:ext>
            </a:extLst>
          </p:cNvPr>
          <p:cNvSpPr txBox="1"/>
          <p:nvPr/>
        </p:nvSpPr>
        <p:spPr>
          <a:xfrm>
            <a:off x="5782235" y="2838170"/>
            <a:ext cx="62752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When</a:t>
            </a:r>
            <a:r>
              <a:rPr lang="en-SG" sz="2800" i="1" dirty="0"/>
              <a:t> A </a:t>
            </a:r>
            <a:r>
              <a:rPr lang="en-SG" sz="2800" dirty="0"/>
              <a:t>= 1, </a:t>
            </a:r>
            <a:r>
              <a:rPr lang="en-SG" sz="2800" i="1" dirty="0"/>
              <a:t>FGH </a:t>
            </a:r>
            <a:r>
              <a:rPr lang="en-SG" sz="2800" dirty="0"/>
              <a:t>=</a:t>
            </a:r>
            <a:r>
              <a:rPr lang="en-SG" sz="2800" i="1" dirty="0"/>
              <a:t> #</a:t>
            </a:r>
            <a:r>
              <a:rPr lang="en-SG" sz="2800" dirty="0"/>
              <a:t>1s in </a:t>
            </a:r>
            <a:r>
              <a:rPr lang="en-SG" sz="2800" i="1" dirty="0"/>
              <a:t>ABCD </a:t>
            </a:r>
          </a:p>
          <a:p>
            <a:endParaRPr lang="en-SG" sz="2800" i="1" dirty="0"/>
          </a:p>
          <a:p>
            <a:r>
              <a:rPr lang="en-SG" sz="2800" dirty="0"/>
              <a:t>When</a:t>
            </a:r>
            <a:r>
              <a:rPr lang="en-SG" sz="2800" i="1" dirty="0"/>
              <a:t> A </a:t>
            </a:r>
            <a:r>
              <a:rPr lang="en-SG" sz="2800" dirty="0"/>
              <a:t>= 0, </a:t>
            </a:r>
          </a:p>
          <a:p>
            <a:r>
              <a:rPr lang="en-SG" sz="2800" i="1" dirty="0"/>
              <a:t>FGH </a:t>
            </a:r>
            <a:r>
              <a:rPr lang="en-SG" sz="2800" dirty="0"/>
              <a:t>=</a:t>
            </a:r>
            <a:r>
              <a:rPr lang="en-SG" sz="2800" i="1" dirty="0"/>
              <a:t> </a:t>
            </a:r>
            <a:r>
              <a:rPr lang="en-SG" sz="2800" dirty="0"/>
              <a:t>4</a:t>
            </a:r>
            <a:r>
              <a:rPr lang="en-SG" sz="2800" i="1" dirty="0"/>
              <a:t> </a:t>
            </a:r>
            <a:r>
              <a:rPr lang="en-SG" sz="2800" dirty="0"/>
              <a:t>+</a:t>
            </a:r>
            <a:r>
              <a:rPr lang="en-SG" sz="2800" i="1" dirty="0"/>
              <a:t> </a:t>
            </a:r>
            <a:r>
              <a:rPr lang="en-SG" sz="2800" dirty="0"/>
              <a:t>#0s in </a:t>
            </a:r>
            <a:r>
              <a:rPr lang="en-SG" sz="2800" i="1" dirty="0"/>
              <a:t>ABCD </a:t>
            </a:r>
          </a:p>
          <a:p>
            <a:r>
              <a:rPr lang="en-SG" sz="2800" i="1" dirty="0"/>
              <a:t>FGH </a:t>
            </a:r>
            <a:r>
              <a:rPr lang="en-SG" sz="2800" dirty="0"/>
              <a:t>=</a:t>
            </a:r>
            <a:r>
              <a:rPr lang="en-SG" sz="2800" i="1" dirty="0"/>
              <a:t> </a:t>
            </a:r>
            <a:r>
              <a:rPr lang="en-SG" sz="2800" dirty="0"/>
              <a:t>2 x #0s in ABCD</a:t>
            </a:r>
            <a:r>
              <a:rPr lang="en-SG" sz="2800" i="1" dirty="0"/>
              <a:t> </a:t>
            </a:r>
            <a:r>
              <a:rPr lang="en-SG" sz="2800" dirty="0"/>
              <a:t>+</a:t>
            </a:r>
            <a:r>
              <a:rPr lang="en-SG" sz="2800" i="1" dirty="0"/>
              <a:t> </a:t>
            </a:r>
            <a:r>
              <a:rPr lang="en-SG" sz="2800" dirty="0"/>
              <a:t>#1s in </a:t>
            </a:r>
            <a:r>
              <a:rPr lang="en-SG" sz="2800" i="1" dirty="0"/>
              <a:t>ABCD </a:t>
            </a:r>
          </a:p>
          <a:p>
            <a:endParaRPr lang="en-SG" sz="2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34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87DD8-7551-4867-8A42-FDA973C3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Q3 Converter Design</a:t>
            </a:r>
            <a:endParaRPr lang="en-SG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638CF04-D764-4B7B-AF7B-FB73CC559999}"/>
              </a:ext>
            </a:extLst>
          </p:cNvPr>
          <p:cNvSpPr txBox="1"/>
          <p:nvPr/>
        </p:nvSpPr>
        <p:spPr>
          <a:xfrm>
            <a:off x="7800975" y="208230"/>
            <a:ext cx="538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When</a:t>
            </a:r>
            <a:r>
              <a:rPr lang="en-SG" sz="2000" i="1" dirty="0"/>
              <a:t> A </a:t>
            </a:r>
            <a:r>
              <a:rPr lang="en-SG" sz="2000" dirty="0"/>
              <a:t>= 1, </a:t>
            </a:r>
            <a:r>
              <a:rPr lang="en-SG" sz="2000" i="1" dirty="0"/>
              <a:t>FGH </a:t>
            </a:r>
            <a:r>
              <a:rPr lang="en-SG" sz="2000" dirty="0"/>
              <a:t>=</a:t>
            </a:r>
            <a:r>
              <a:rPr lang="en-SG" sz="2000" i="1" dirty="0"/>
              <a:t> #</a:t>
            </a:r>
            <a:r>
              <a:rPr lang="en-SG" sz="2000" dirty="0"/>
              <a:t>1s in </a:t>
            </a:r>
            <a:r>
              <a:rPr lang="en-SG" sz="2000" i="1" dirty="0"/>
              <a:t>ABCD </a:t>
            </a:r>
          </a:p>
          <a:p>
            <a:r>
              <a:rPr lang="en-SG" sz="2000" dirty="0"/>
              <a:t>When</a:t>
            </a:r>
            <a:r>
              <a:rPr lang="en-SG" sz="2000" i="1" dirty="0"/>
              <a:t> A </a:t>
            </a:r>
            <a:r>
              <a:rPr lang="en-SG" sz="2000" dirty="0"/>
              <a:t>= 0, </a:t>
            </a:r>
          </a:p>
          <a:p>
            <a:r>
              <a:rPr lang="en-SG" sz="2000" i="1" dirty="0">
                <a:solidFill>
                  <a:srgbClr val="00B0F0"/>
                </a:solidFill>
              </a:rPr>
              <a:t>FGH </a:t>
            </a:r>
            <a:r>
              <a:rPr lang="en-SG" sz="2000" dirty="0">
                <a:solidFill>
                  <a:srgbClr val="00B0F0"/>
                </a:solidFill>
              </a:rPr>
              <a:t>=</a:t>
            </a:r>
            <a:r>
              <a:rPr lang="en-SG" sz="2000" i="1" dirty="0">
                <a:solidFill>
                  <a:srgbClr val="00B0F0"/>
                </a:solidFill>
              </a:rPr>
              <a:t> </a:t>
            </a:r>
            <a:r>
              <a:rPr lang="en-SG" sz="2000" dirty="0">
                <a:solidFill>
                  <a:srgbClr val="00B0F0"/>
                </a:solidFill>
              </a:rPr>
              <a:t>4</a:t>
            </a:r>
            <a:r>
              <a:rPr lang="en-SG" sz="2000" i="1" dirty="0">
                <a:solidFill>
                  <a:srgbClr val="00B0F0"/>
                </a:solidFill>
              </a:rPr>
              <a:t> </a:t>
            </a:r>
            <a:r>
              <a:rPr lang="en-SG" sz="2000" dirty="0">
                <a:solidFill>
                  <a:srgbClr val="00B0F0"/>
                </a:solidFill>
              </a:rPr>
              <a:t>+</a:t>
            </a:r>
            <a:r>
              <a:rPr lang="en-SG" sz="2000" i="1" dirty="0">
                <a:solidFill>
                  <a:srgbClr val="00B0F0"/>
                </a:solidFill>
              </a:rPr>
              <a:t> </a:t>
            </a:r>
            <a:r>
              <a:rPr lang="en-SG" sz="2000" dirty="0">
                <a:solidFill>
                  <a:srgbClr val="00B0F0"/>
                </a:solidFill>
              </a:rPr>
              <a:t>#0s in </a:t>
            </a:r>
            <a:r>
              <a:rPr lang="en-SG" sz="2000" i="1" dirty="0">
                <a:solidFill>
                  <a:srgbClr val="00B0F0"/>
                </a:solidFill>
              </a:rPr>
              <a:t>ABCD </a:t>
            </a:r>
          </a:p>
          <a:p>
            <a:endParaRPr lang="en-SG" sz="2000" i="1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261E3550-48F7-4A54-B5E3-6FA6C0157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10" y="1992916"/>
            <a:ext cx="9006579" cy="4245959"/>
          </a:xfrm>
          <a:prstGeom prst="rect">
            <a:avLst/>
          </a:prstGeom>
        </p:spPr>
      </p:pic>
      <p:sp>
        <p:nvSpPr>
          <p:cNvPr id="89" name="文本框 88">
            <a:extLst>
              <a:ext uri="{FF2B5EF4-FFF2-40B4-BE49-F238E27FC236}">
                <a16:creationId xmlns:a16="http://schemas.microsoft.com/office/drawing/2014/main" id="{1DCF28A7-A0B8-4641-BEBD-63E0CBA2D3D3}"/>
              </a:ext>
            </a:extLst>
          </p:cNvPr>
          <p:cNvSpPr txBox="1"/>
          <p:nvPr/>
        </p:nvSpPr>
        <p:spPr>
          <a:xfrm>
            <a:off x="5133975" y="1623584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No. of 0s + 4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DE76002-3C37-4038-8CAD-B9FE7AFE1944}"/>
              </a:ext>
            </a:extLst>
          </p:cNvPr>
          <p:cNvSpPr txBox="1"/>
          <p:nvPr/>
        </p:nvSpPr>
        <p:spPr>
          <a:xfrm>
            <a:off x="2552700" y="5783208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No. of 1s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C41541E-BAB5-4F80-95C1-B4B1FBEFFB65}"/>
              </a:ext>
            </a:extLst>
          </p:cNvPr>
          <p:cNvSpPr txBox="1"/>
          <p:nvPr/>
        </p:nvSpPr>
        <p:spPr>
          <a:xfrm>
            <a:off x="8708296" y="4985350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Selection line comes from value of A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731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4" grpId="0"/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graphicFrame>
        <p:nvGraphicFramePr>
          <p:cNvPr id="28" name="表格 2">
            <a:extLst>
              <a:ext uri="{FF2B5EF4-FFF2-40B4-BE49-F238E27FC236}">
                <a16:creationId xmlns:a16="http://schemas.microsoft.com/office/drawing/2014/main" id="{7E5073B1-5B80-479A-A24B-CC85A8171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1541"/>
              </p:ext>
            </p:extLst>
          </p:nvPr>
        </p:nvGraphicFramePr>
        <p:xfrm>
          <a:off x="1068891" y="1362529"/>
          <a:ext cx="10487355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495785">
                  <a:extLst>
                    <a:ext uri="{9D8B030D-6E8A-4147-A177-3AD203B41FA5}">
                      <a16:colId xmlns:a16="http://schemas.microsoft.com/office/drawing/2014/main" val="2112353684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1816644567"/>
                    </a:ext>
                  </a:extLst>
                </a:gridCol>
                <a:gridCol w="3495785">
                  <a:extLst>
                    <a:ext uri="{9D8B030D-6E8A-4147-A177-3AD203B41FA5}">
                      <a16:colId xmlns:a16="http://schemas.microsoft.com/office/drawing/2014/main" val="286221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2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  <a:r>
                        <a:rPr lang="en-SG" baseline="30000" dirty="0"/>
                        <a:t>n</a:t>
                      </a:r>
                      <a:r>
                        <a:rPr lang="en-SG" dirty="0"/>
                        <a:t> inputs I</a:t>
                      </a:r>
                      <a:r>
                        <a:rPr lang="en-SG" baseline="-25000" dirty="0"/>
                        <a:t>0</a:t>
                      </a:r>
                      <a:r>
                        <a:rPr lang="en-SG" dirty="0"/>
                        <a:t>, I</a:t>
                      </a:r>
                      <a:r>
                        <a:rPr lang="en-SG" baseline="-25000" dirty="0"/>
                        <a:t>1</a:t>
                      </a:r>
                      <a:r>
                        <a:rPr lang="en-SG" dirty="0"/>
                        <a:t>, … I</a:t>
                      </a:r>
                      <a:r>
                        <a:rPr lang="en-SG" baseline="-25000" dirty="0"/>
                        <a:t>2</a:t>
                      </a:r>
                      <a:r>
                        <a:rPr lang="en-SG" baseline="-6000" dirty="0"/>
                        <a:t>n</a:t>
                      </a:r>
                      <a:r>
                        <a:rPr lang="en-SG" baseline="-25000" dirty="0"/>
                        <a:t>-1</a:t>
                      </a:r>
                    </a:p>
                    <a:p>
                      <a:pPr algn="ctr"/>
                      <a:r>
                        <a:rPr lang="en-SG" dirty="0"/>
                        <a:t>Select lines S</a:t>
                      </a:r>
                      <a:r>
                        <a:rPr lang="en-SG" baseline="-25000" dirty="0"/>
                        <a:t>n-1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n-2</a:t>
                      </a:r>
                      <a:r>
                        <a:rPr lang="en-SG" dirty="0"/>
                        <a:t>, …, S</a:t>
                      </a:r>
                      <a:r>
                        <a:rPr lang="en-SG" baseline="-25000" dirty="0"/>
                        <a:t>1</a:t>
                      </a:r>
                      <a:r>
                        <a:rPr lang="en-SG" dirty="0"/>
                        <a:t>, S</a:t>
                      </a:r>
                      <a:r>
                        <a:rPr lang="en-SG" baseline="-25000" dirty="0"/>
                        <a:t>0</a:t>
                      </a: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 output </a:t>
                      </a:r>
                      <a:r>
                        <a:rPr lang="en-SG" dirty="0" err="1"/>
                        <a:t>I</a:t>
                      </a:r>
                      <a:r>
                        <a:rPr lang="en-SG" baseline="-25000" dirty="0" err="1"/>
                        <a:t>i</a:t>
                      </a:r>
                      <a:r>
                        <a:rPr lang="en-SG" dirty="0"/>
                        <a:t> among  2</a:t>
                      </a:r>
                      <a:r>
                        <a:rPr lang="en-SG" baseline="30000" dirty="0"/>
                        <a:t>n</a:t>
                      </a:r>
                      <a:r>
                        <a:rPr lang="en-SG" dirty="0"/>
                        <a:t> inputs,</a:t>
                      </a:r>
                    </a:p>
                    <a:p>
                      <a:pPr algn="ctr"/>
                      <a:r>
                        <a:rPr lang="en-SG" baseline="0" dirty="0" err="1"/>
                        <a:t>I</a:t>
                      </a:r>
                      <a:r>
                        <a:rPr lang="en-SG" baseline="-25000" dirty="0" err="1"/>
                        <a:t>i</a:t>
                      </a:r>
                      <a:r>
                        <a:rPr lang="en-SG" baseline="0" dirty="0"/>
                        <a:t> = 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n-1</a:t>
                      </a:r>
                      <a:r>
                        <a:rPr lang="en-SG" altLang="zh-CN" dirty="0"/>
                        <a:t>S</a:t>
                      </a:r>
                      <a:r>
                        <a:rPr lang="en-SG" altLang="zh-CN" baseline="-25000" dirty="0"/>
                        <a:t>n-2</a:t>
                      </a:r>
                      <a:r>
                        <a:rPr lang="en-SG" altLang="zh-CN" dirty="0"/>
                        <a:t>…S</a:t>
                      </a:r>
                      <a:r>
                        <a:rPr lang="en-SG" altLang="zh-CN" baseline="-25000" dirty="0"/>
                        <a:t>1</a:t>
                      </a:r>
                      <a:r>
                        <a:rPr lang="en-SG" altLang="zh-CN" dirty="0"/>
                        <a:t> S</a:t>
                      </a:r>
                      <a:r>
                        <a:rPr lang="en-SG" altLang="zh-CN" baseline="-25000" dirty="0"/>
                        <a:t>0</a:t>
                      </a:r>
                      <a:r>
                        <a:rPr lang="en-SG" altLang="zh-CN" dirty="0"/>
                        <a:t> </a:t>
                      </a:r>
                      <a:endParaRPr lang="en-SG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Select 1 data as output among 2</a:t>
                      </a:r>
                      <a:r>
                        <a:rPr lang="en-US" altLang="zh-CN" baseline="30000" dirty="0"/>
                        <a:t>n</a:t>
                      </a:r>
                      <a:r>
                        <a:rPr lang="en-US" altLang="zh-CN" dirty="0"/>
                        <a:t> inputs based on n selection lines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83553"/>
                  </a:ext>
                </a:extLst>
              </a:tr>
            </a:tbl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4FD55C3F-F4A1-11FD-60A8-7B66A9EF5E40}"/>
              </a:ext>
            </a:extLst>
          </p:cNvPr>
          <p:cNvSpPr txBox="1">
            <a:spLocks noChangeArrowheads="1"/>
          </p:cNvSpPr>
          <p:nvPr/>
        </p:nvSpPr>
        <p:spPr>
          <a:xfrm>
            <a:off x="1068891" y="2607263"/>
            <a:ext cx="8229600" cy="61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a </a:t>
            </a:r>
            <a:r>
              <a:rPr lang="en-US" dirty="0">
                <a:solidFill>
                  <a:srgbClr val="800000"/>
                </a:solidFill>
              </a:rPr>
              <a:t>4-to-1 multiplexer</a:t>
            </a:r>
            <a:r>
              <a:rPr lang="en-US" dirty="0"/>
              <a:t>:</a:t>
            </a:r>
          </a:p>
        </p:txBody>
      </p:sp>
      <p:grpSp>
        <p:nvGrpSpPr>
          <p:cNvPr id="3" name="Group 40">
            <a:extLst>
              <a:ext uri="{FF2B5EF4-FFF2-40B4-BE49-F238E27FC236}">
                <a16:creationId xmlns:a16="http://schemas.microsoft.com/office/drawing/2014/main" id="{CC697CDF-D017-7E9B-B7DC-4EADCCC7BB18}"/>
              </a:ext>
            </a:extLst>
          </p:cNvPr>
          <p:cNvGrpSpPr>
            <a:grpSpLocks/>
          </p:cNvGrpSpPr>
          <p:nvPr/>
        </p:nvGrpSpPr>
        <p:grpSpPr bwMode="auto">
          <a:xfrm>
            <a:off x="7811797" y="2654300"/>
            <a:ext cx="2973388" cy="1549400"/>
            <a:chOff x="1248" y="1200"/>
            <a:chExt cx="1873" cy="976"/>
          </a:xfrm>
        </p:grpSpPr>
        <p:graphicFrame>
          <p:nvGraphicFramePr>
            <p:cNvPr id="4" name="Object 41">
              <a:extLst>
                <a:ext uri="{FF2B5EF4-FFF2-40B4-BE49-F238E27FC236}">
                  <a16:creationId xmlns:a16="http://schemas.microsoft.com/office/drawing/2014/main" id="{7AE0C46E-95E3-7014-A46D-EE46A3A725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1200"/>
            <a:ext cx="1873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020760" imgH="1573920" progId="Word.Document.8">
                    <p:embed/>
                  </p:oleObj>
                </mc:Choice>
                <mc:Fallback>
                  <p:oleObj name="Document" r:id="rId3" imgW="3020760" imgH="1573920" progId="Word.Document.8">
                    <p:embed/>
                    <p:pic>
                      <p:nvPicPr>
                        <p:cNvPr id="4" name="Object 41">
                          <a:extLst>
                            <a:ext uri="{FF2B5EF4-FFF2-40B4-BE49-F238E27FC236}">
                              <a16:creationId xmlns:a16="http://schemas.microsoft.com/office/drawing/2014/main" id="{7AE0C46E-95E3-7014-A46D-EE46A3A725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200"/>
                          <a:ext cx="1873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Line 42">
              <a:extLst>
                <a:ext uri="{FF2B5EF4-FFF2-40B4-BE49-F238E27FC236}">
                  <a16:creationId xmlns:a16="http://schemas.microsoft.com/office/drawing/2014/main" id="{2DFE73E9-0F42-D16E-3CDD-5DDD67B78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8" y="1414"/>
              <a:ext cx="1776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3">
            <a:extLst>
              <a:ext uri="{FF2B5EF4-FFF2-40B4-BE49-F238E27FC236}">
                <a16:creationId xmlns:a16="http://schemas.microsoft.com/office/drawing/2014/main" id="{12515568-AB37-3FC5-DFA9-33FDCB37698B}"/>
              </a:ext>
            </a:extLst>
          </p:cNvPr>
          <p:cNvGrpSpPr>
            <a:grpSpLocks/>
          </p:cNvGrpSpPr>
          <p:nvPr/>
        </p:nvGrpSpPr>
        <p:grpSpPr bwMode="auto">
          <a:xfrm>
            <a:off x="8688891" y="4759326"/>
            <a:ext cx="1319213" cy="1549400"/>
            <a:chOff x="3646" y="1200"/>
            <a:chExt cx="831" cy="976"/>
          </a:xfrm>
        </p:grpSpPr>
        <p:graphicFrame>
          <p:nvGraphicFramePr>
            <p:cNvPr id="12" name="Object 44">
              <a:extLst>
                <a:ext uri="{FF2B5EF4-FFF2-40B4-BE49-F238E27FC236}">
                  <a16:creationId xmlns:a16="http://schemas.microsoft.com/office/drawing/2014/main" id="{A4F8265D-FCD7-99FF-963F-0B1B34DAEE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335960" imgH="1573920" progId="Word.Document.8">
                    <p:embed/>
                  </p:oleObj>
                </mc:Choice>
                <mc:Fallback>
                  <p:oleObj name="Document" r:id="rId5" imgW="1335960" imgH="1573920" progId="Word.Document.8">
                    <p:embed/>
                    <p:pic>
                      <p:nvPicPr>
                        <p:cNvPr id="12" name="Object 44">
                          <a:extLst>
                            <a:ext uri="{FF2B5EF4-FFF2-40B4-BE49-F238E27FC236}">
                              <a16:creationId xmlns:a16="http://schemas.microsoft.com/office/drawing/2014/main" id="{A4F8265D-FCD7-99FF-963F-0B1B34DAEE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45">
              <a:extLst>
                <a:ext uri="{FF2B5EF4-FFF2-40B4-BE49-F238E27FC236}">
                  <a16:creationId xmlns:a16="http://schemas.microsoft.com/office/drawing/2014/main" id="{1E37E5EC-86E9-A676-B754-E529AEE5F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68">
            <a:extLst>
              <a:ext uri="{FF2B5EF4-FFF2-40B4-BE49-F238E27FC236}">
                <a16:creationId xmlns:a16="http://schemas.microsoft.com/office/drawing/2014/main" id="{4C9DC2CD-274A-38CB-1799-3AC3BEC5CF11}"/>
              </a:ext>
            </a:extLst>
          </p:cNvPr>
          <p:cNvGrpSpPr>
            <a:grpSpLocks/>
          </p:cNvGrpSpPr>
          <p:nvPr/>
        </p:nvGrpSpPr>
        <p:grpSpPr bwMode="auto">
          <a:xfrm>
            <a:off x="1068891" y="4254954"/>
            <a:ext cx="6553200" cy="2393950"/>
            <a:chOff x="816" y="2256"/>
            <a:chExt cx="4128" cy="1508"/>
          </a:xfrm>
        </p:grpSpPr>
        <p:grpSp>
          <p:nvGrpSpPr>
            <p:cNvPr id="31" name="Group 67">
              <a:extLst>
                <a:ext uri="{FF2B5EF4-FFF2-40B4-BE49-F238E27FC236}">
                  <a16:creationId xmlns:a16="http://schemas.microsoft.com/office/drawing/2014/main" id="{DAF4F603-76A6-656E-5E88-B55F53190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256"/>
              <a:ext cx="1728" cy="1508"/>
              <a:chOff x="3216" y="2304"/>
              <a:chExt cx="1728" cy="1508"/>
            </a:xfrm>
          </p:grpSpPr>
          <p:sp>
            <p:nvSpPr>
              <p:cNvPr id="52" name="Text Box 23">
                <a:extLst>
                  <a:ext uri="{FF2B5EF4-FFF2-40B4-BE49-F238E27FC236}">
                    <a16:creationId xmlns:a16="http://schemas.microsoft.com/office/drawing/2014/main" id="{CC226DF8-183C-E209-9337-07398DEB0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7" y="2710"/>
                <a:ext cx="384" cy="4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dirty="0"/>
                  <a:t>4:1</a:t>
                </a:r>
              </a:p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dirty="0"/>
                  <a:t>mux</a:t>
                </a:r>
                <a:endParaRPr lang="en-GB" sz="2000" dirty="0"/>
              </a:p>
            </p:txBody>
          </p:sp>
          <p:sp>
            <p:nvSpPr>
              <p:cNvPr id="53" name="Line 24">
                <a:extLst>
                  <a:ext uri="{FF2B5EF4-FFF2-40B4-BE49-F238E27FC236}">
                    <a16:creationId xmlns:a16="http://schemas.microsoft.com/office/drawing/2014/main" id="{B07627DD-F987-0217-9BD5-39B81D2CB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292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25">
                <a:extLst>
                  <a:ext uri="{FF2B5EF4-FFF2-40B4-BE49-F238E27FC236}">
                    <a16:creationId xmlns:a16="http://schemas.microsoft.com/office/drawing/2014/main" id="{65D93003-783E-A877-384A-0454BC4F02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26">
                <a:extLst>
                  <a:ext uri="{FF2B5EF4-FFF2-40B4-BE49-F238E27FC236}">
                    <a16:creationId xmlns:a16="http://schemas.microsoft.com/office/drawing/2014/main" id="{6AF0CFEC-1A6A-1F8A-CEDF-F8D64F6D9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64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27">
                <a:extLst>
                  <a:ext uri="{FF2B5EF4-FFF2-40B4-BE49-F238E27FC236}">
                    <a16:creationId xmlns:a16="http://schemas.microsoft.com/office/drawing/2014/main" id="{76BD854E-1DA5-1E76-AF3F-3D054E078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321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28">
                <a:extLst>
                  <a:ext uri="{FF2B5EF4-FFF2-40B4-BE49-F238E27FC236}">
                    <a16:creationId xmlns:a16="http://schemas.microsoft.com/office/drawing/2014/main" id="{B59DB515-7F2B-C28F-1A9E-053D49139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83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29">
                <a:extLst>
                  <a:ext uri="{FF2B5EF4-FFF2-40B4-BE49-F238E27FC236}">
                    <a16:creationId xmlns:a16="http://schemas.microsoft.com/office/drawing/2014/main" id="{20308AC0-6EC9-9935-DB45-534E6F822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321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30">
                <a:extLst>
                  <a:ext uri="{FF2B5EF4-FFF2-40B4-BE49-F238E27FC236}">
                    <a16:creationId xmlns:a16="http://schemas.microsoft.com/office/drawing/2014/main" id="{01130DB6-14C8-76AF-615D-CAAE61CC62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832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endParaRPr lang="en-GB" sz="2000"/>
              </a:p>
            </p:txBody>
          </p:sp>
          <p:sp>
            <p:nvSpPr>
              <p:cNvPr id="60" name="Text Box 31">
                <a:extLst>
                  <a:ext uri="{FF2B5EF4-FFF2-40B4-BE49-F238E27FC236}">
                    <a16:creationId xmlns:a16="http://schemas.microsoft.com/office/drawing/2014/main" id="{85AE7E7A-8DB7-AA7C-2807-123B6E1B6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2304"/>
                <a:ext cx="6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Inputs</a:t>
                </a:r>
                <a:endParaRPr lang="en-GB" sz="2000"/>
              </a:p>
            </p:txBody>
          </p:sp>
          <p:sp>
            <p:nvSpPr>
              <p:cNvPr id="61" name="AutoShape 32">
                <a:extLst>
                  <a:ext uri="{FF2B5EF4-FFF2-40B4-BE49-F238E27FC236}">
                    <a16:creationId xmlns:a16="http://schemas.microsoft.com/office/drawing/2014/main" id="{6E7A2C53-8D2A-B836-FA0A-4CAE54AC1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744" y="2592"/>
                <a:ext cx="864" cy="672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33">
                <a:extLst>
                  <a:ext uri="{FF2B5EF4-FFF2-40B4-BE49-F238E27FC236}">
                    <a16:creationId xmlns:a16="http://schemas.microsoft.com/office/drawing/2014/main" id="{4357331D-5ABC-F052-E0AF-249EC13EC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120"/>
                <a:ext cx="0" cy="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34">
                <a:extLst>
                  <a:ext uri="{FF2B5EF4-FFF2-40B4-BE49-F238E27FC236}">
                    <a16:creationId xmlns:a16="http://schemas.microsoft.com/office/drawing/2014/main" id="{0F4C30D9-ED1B-BA24-0FB6-D8ECA2C82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select</a:t>
                </a:r>
                <a:endParaRPr lang="en-GB" sz="2000"/>
              </a:p>
            </p:txBody>
          </p:sp>
          <p:sp>
            <p:nvSpPr>
              <p:cNvPr id="14336" name="Text Box 35">
                <a:extLst>
                  <a:ext uri="{FF2B5EF4-FFF2-40B4-BE49-F238E27FC236}">
                    <a16:creationId xmlns:a16="http://schemas.microsoft.com/office/drawing/2014/main" id="{5DBDCED6-5D3D-DBE9-1273-D3622DBFF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40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  <a:r>
                  <a:rPr lang="en-GB" sz="1600"/>
                  <a:t>  S</a:t>
                </a:r>
                <a:r>
                  <a:rPr lang="en-GB" sz="1600" baseline="-25000"/>
                  <a:t>0</a:t>
                </a:r>
                <a:endParaRPr lang="en-GB" sz="2000"/>
              </a:p>
            </p:txBody>
          </p:sp>
          <p:sp>
            <p:nvSpPr>
              <p:cNvPr id="14337" name="Text Box 36">
                <a:extLst>
                  <a:ext uri="{FF2B5EF4-FFF2-40B4-BE49-F238E27FC236}">
                    <a16:creationId xmlns:a16="http://schemas.microsoft.com/office/drawing/2014/main" id="{B6510617-3A73-43A4-C1EE-E7D3A53119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49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0</a:t>
                </a:r>
                <a:endParaRPr lang="en-GB" sz="1600"/>
              </a:p>
            </p:txBody>
          </p:sp>
          <p:sp>
            <p:nvSpPr>
              <p:cNvPr id="14339" name="Text Box 37">
                <a:extLst>
                  <a:ext uri="{FF2B5EF4-FFF2-40B4-BE49-F238E27FC236}">
                    <a16:creationId xmlns:a16="http://schemas.microsoft.com/office/drawing/2014/main" id="{FBC6D22B-0DB9-1725-F50A-D4648EB60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1</a:t>
                </a:r>
                <a:endParaRPr lang="en-GB" sz="1600"/>
              </a:p>
            </p:txBody>
          </p:sp>
          <p:sp>
            <p:nvSpPr>
              <p:cNvPr id="14340" name="Text Box 38">
                <a:extLst>
                  <a:ext uri="{FF2B5EF4-FFF2-40B4-BE49-F238E27FC236}">
                    <a16:creationId xmlns:a16="http://schemas.microsoft.com/office/drawing/2014/main" id="{45E064B1-88D9-63E0-6B6E-364F2B9B1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88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2</a:t>
                </a:r>
                <a:endParaRPr lang="en-GB" sz="1600"/>
              </a:p>
            </p:txBody>
          </p:sp>
          <p:sp>
            <p:nvSpPr>
              <p:cNvPr id="14341" name="Text Box 39">
                <a:extLst>
                  <a:ext uri="{FF2B5EF4-FFF2-40B4-BE49-F238E27FC236}">
                    <a16:creationId xmlns:a16="http://schemas.microsoft.com/office/drawing/2014/main" id="{A0F3FFF4-0F7B-776E-75F0-7EE71F017B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07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3</a:t>
                </a:r>
                <a:endParaRPr lang="en-GB" sz="1600"/>
              </a:p>
            </p:txBody>
          </p:sp>
        </p:grpSp>
        <p:grpSp>
          <p:nvGrpSpPr>
            <p:cNvPr id="32" name="Group 46">
              <a:extLst>
                <a:ext uri="{FF2B5EF4-FFF2-40B4-BE49-F238E27FC236}">
                  <a16:creationId xmlns:a16="http://schemas.microsoft.com/office/drawing/2014/main" id="{2ECE0C55-3661-5D6C-BD26-7DA00FB0A9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256"/>
              <a:ext cx="2064" cy="1508"/>
              <a:chOff x="1392" y="2256"/>
              <a:chExt cx="2064" cy="1508"/>
            </a:xfrm>
          </p:grpSpPr>
          <p:sp>
            <p:nvSpPr>
              <p:cNvPr id="33" name="Text Box 47">
                <a:extLst>
                  <a:ext uri="{FF2B5EF4-FFF2-40B4-BE49-F238E27FC236}">
                    <a16:creationId xmlns:a16="http://schemas.microsoft.com/office/drawing/2014/main" id="{7F3032DB-FCE1-36BA-C6C2-C00968F79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2592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4:1</a:t>
                </a:r>
              </a:p>
              <a:p>
                <a:pPr algn="ctr" eaLnBrk="0" hangingPunct="0"/>
                <a:r>
                  <a:rPr lang="en-GB" sz="1600"/>
                  <a:t>MUX</a:t>
                </a:r>
                <a:endParaRPr lang="en-GB" sz="2000"/>
              </a:p>
            </p:txBody>
          </p:sp>
          <p:sp>
            <p:nvSpPr>
              <p:cNvPr id="34" name="Line 48">
                <a:extLst>
                  <a:ext uri="{FF2B5EF4-FFF2-40B4-BE49-F238E27FC236}">
                    <a16:creationId xmlns:a16="http://schemas.microsoft.com/office/drawing/2014/main" id="{37836F10-DDBD-43CD-7F76-9C9D7B282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49">
                <a:extLst>
                  <a:ext uri="{FF2B5EF4-FFF2-40B4-BE49-F238E27FC236}">
                    <a16:creationId xmlns:a16="http://schemas.microsoft.com/office/drawing/2014/main" id="{B292860E-4316-3E86-5E8E-8BFAC91EF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7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50">
                <a:extLst>
                  <a:ext uri="{FF2B5EF4-FFF2-40B4-BE49-F238E27FC236}">
                    <a16:creationId xmlns:a16="http://schemas.microsoft.com/office/drawing/2014/main" id="{EFF9E94E-2D28-7470-DD05-4B50FCD6F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5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51">
                <a:extLst>
                  <a:ext uri="{FF2B5EF4-FFF2-40B4-BE49-F238E27FC236}">
                    <a16:creationId xmlns:a16="http://schemas.microsoft.com/office/drawing/2014/main" id="{E4EB6CA3-5E56-2BFB-B5D2-BEB56E58A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52">
                <a:extLst>
                  <a:ext uri="{FF2B5EF4-FFF2-40B4-BE49-F238E27FC236}">
                    <a16:creationId xmlns:a16="http://schemas.microsoft.com/office/drawing/2014/main" id="{85E64F03-A38F-48AE-6FCF-D35E732AA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84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53">
                <a:extLst>
                  <a:ext uri="{FF2B5EF4-FFF2-40B4-BE49-F238E27FC236}">
                    <a16:creationId xmlns:a16="http://schemas.microsoft.com/office/drawing/2014/main" id="{B4BF8098-819F-3560-6C7A-CCF0126767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54">
                <a:extLst>
                  <a:ext uri="{FF2B5EF4-FFF2-40B4-BE49-F238E27FC236}">
                    <a16:creationId xmlns:a16="http://schemas.microsoft.com/office/drawing/2014/main" id="{F7F002DF-95D6-E50B-30BE-C1BBADFBA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845"/>
                <a:ext cx="19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endParaRPr lang="en-GB" sz="2000"/>
              </a:p>
            </p:txBody>
          </p:sp>
          <p:sp>
            <p:nvSpPr>
              <p:cNvPr id="41" name="Text Box 55">
                <a:extLst>
                  <a:ext uri="{FF2B5EF4-FFF2-40B4-BE49-F238E27FC236}">
                    <a16:creationId xmlns:a16="http://schemas.microsoft.com/office/drawing/2014/main" id="{4F070902-3016-B507-2B4F-DB3AD5444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256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Inputs</a:t>
                </a:r>
                <a:endParaRPr lang="en-GB" sz="2000"/>
              </a:p>
            </p:txBody>
          </p:sp>
          <p:sp>
            <p:nvSpPr>
              <p:cNvPr id="42" name="Line 56">
                <a:extLst>
                  <a:ext uri="{FF2B5EF4-FFF2-40B4-BE49-F238E27FC236}">
                    <a16:creationId xmlns:a16="http://schemas.microsoft.com/office/drawing/2014/main" id="{A8D0CD9D-4D0D-E508-37EC-85299EC9C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408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57">
                <a:extLst>
                  <a:ext uri="{FF2B5EF4-FFF2-40B4-BE49-F238E27FC236}">
                    <a16:creationId xmlns:a16="http://schemas.microsoft.com/office/drawing/2014/main" id="{D66BB4C2-760F-7EE1-26B0-E87AF0DC0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select</a:t>
                </a:r>
                <a:endParaRPr lang="en-GB" sz="2000"/>
              </a:p>
            </p:txBody>
          </p:sp>
          <p:sp>
            <p:nvSpPr>
              <p:cNvPr id="44" name="Text Box 58">
                <a:extLst>
                  <a:ext uri="{FF2B5EF4-FFF2-40B4-BE49-F238E27FC236}">
                    <a16:creationId xmlns:a16="http://schemas.microsoft.com/office/drawing/2014/main" id="{EB30264F-1EB8-1D30-7C5D-BF122C19B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16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/>
                  <a:t>S</a:t>
                </a:r>
                <a:r>
                  <a:rPr lang="en-GB" sz="1600" baseline="-25000" dirty="0"/>
                  <a:t>1</a:t>
                </a:r>
                <a:r>
                  <a:rPr lang="en-GB" sz="1600" dirty="0"/>
                  <a:t>  S</a:t>
                </a:r>
                <a:r>
                  <a:rPr lang="en-GB" sz="1600" baseline="-25000" dirty="0"/>
                  <a:t>0</a:t>
                </a:r>
                <a:endParaRPr lang="en-GB" sz="2000" dirty="0"/>
              </a:p>
            </p:txBody>
          </p:sp>
          <p:sp>
            <p:nvSpPr>
              <p:cNvPr id="45" name="Text Box 59">
                <a:extLst>
                  <a:ext uri="{FF2B5EF4-FFF2-40B4-BE49-F238E27FC236}">
                    <a16:creationId xmlns:a16="http://schemas.microsoft.com/office/drawing/2014/main" id="{087CC6E9-3699-253B-AA69-16F7BEF935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0</a:t>
                </a:r>
                <a:endParaRPr lang="en-GB" sz="1600"/>
              </a:p>
            </p:txBody>
          </p:sp>
          <p:sp>
            <p:nvSpPr>
              <p:cNvPr id="46" name="Text Box 60">
                <a:extLst>
                  <a:ext uri="{FF2B5EF4-FFF2-40B4-BE49-F238E27FC236}">
                    <a16:creationId xmlns:a16="http://schemas.microsoft.com/office/drawing/2014/main" id="{DA0FE06C-EADF-2FFB-E557-D10B1A5AB1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64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1</a:t>
                </a:r>
                <a:endParaRPr lang="en-GB" sz="1600"/>
              </a:p>
            </p:txBody>
          </p:sp>
          <p:sp>
            <p:nvSpPr>
              <p:cNvPr id="47" name="Text Box 61">
                <a:extLst>
                  <a:ext uri="{FF2B5EF4-FFF2-40B4-BE49-F238E27FC236}">
                    <a16:creationId xmlns:a16="http://schemas.microsoft.com/office/drawing/2014/main" id="{75248F1F-E828-AB72-2E63-8FEA84BD5A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832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2</a:t>
                </a:r>
                <a:endParaRPr lang="en-GB" sz="1600"/>
              </a:p>
            </p:txBody>
          </p:sp>
          <p:sp>
            <p:nvSpPr>
              <p:cNvPr id="48" name="Text Box 62">
                <a:extLst>
                  <a:ext uri="{FF2B5EF4-FFF2-40B4-BE49-F238E27FC236}">
                    <a16:creationId xmlns:a16="http://schemas.microsoft.com/office/drawing/2014/main" id="{81FACF2D-0C67-F293-63BD-142C7C055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02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I</a:t>
                </a:r>
                <a:r>
                  <a:rPr lang="en-GB" sz="1600" baseline="-25000"/>
                  <a:t>3</a:t>
                </a:r>
                <a:endParaRPr lang="en-GB" sz="1600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792D91FB-C8FD-4576-CCFD-978873650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672" cy="9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64">
                <a:extLst>
                  <a:ext uri="{FF2B5EF4-FFF2-40B4-BE49-F238E27FC236}">
                    <a16:creationId xmlns:a16="http://schemas.microsoft.com/office/drawing/2014/main" id="{E7227D26-DA52-1C3B-8CC4-3B7DDEF69F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0" y="2496"/>
                <a:ext cx="192" cy="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0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1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2</a:t>
                </a:r>
              </a:p>
              <a:p>
                <a:pPr eaLnBrk="0" hangingPunct="0">
                  <a:spcBef>
                    <a:spcPct val="20000"/>
                  </a:spcBef>
                </a:pPr>
                <a:r>
                  <a:rPr lang="en-GB" sz="1600"/>
                  <a:t>3</a:t>
                </a:r>
                <a:endParaRPr lang="en-GB" sz="2000"/>
              </a:p>
            </p:txBody>
          </p:sp>
          <p:sp>
            <p:nvSpPr>
              <p:cNvPr id="51" name="Text Box 65">
                <a:extLst>
                  <a:ext uri="{FF2B5EF4-FFF2-40B4-BE49-F238E27FC236}">
                    <a16:creationId xmlns:a16="http://schemas.microsoft.com/office/drawing/2014/main" id="{FD37DF2D-36FA-C8DA-28B5-730D896558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880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/>
                  <a:t>Output</a:t>
                </a:r>
                <a:endParaRPr lang="en-GB" sz="2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44DEE2-CEE4-4DB4-A912-5500964E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226" y="1992916"/>
            <a:ext cx="8329382" cy="38865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D87DD8-7551-4867-8A42-FDA973C3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Q3 Converter Design</a:t>
            </a:r>
            <a:endParaRPr lang="en-SG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638CF04-D764-4B7B-AF7B-FB73CC559999}"/>
              </a:ext>
            </a:extLst>
          </p:cNvPr>
          <p:cNvSpPr txBox="1"/>
          <p:nvPr/>
        </p:nvSpPr>
        <p:spPr>
          <a:xfrm>
            <a:off x="7128622" y="226159"/>
            <a:ext cx="5382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When</a:t>
            </a:r>
            <a:r>
              <a:rPr lang="en-SG" sz="2000" i="1" dirty="0"/>
              <a:t> A </a:t>
            </a:r>
            <a:r>
              <a:rPr lang="en-SG" sz="2000" dirty="0"/>
              <a:t>= 1, </a:t>
            </a:r>
            <a:r>
              <a:rPr lang="en-SG" sz="2000" i="1" dirty="0"/>
              <a:t>FGH </a:t>
            </a:r>
            <a:r>
              <a:rPr lang="en-SG" sz="2000" dirty="0"/>
              <a:t>=</a:t>
            </a:r>
            <a:r>
              <a:rPr lang="en-SG" sz="2000" i="1" dirty="0"/>
              <a:t> </a:t>
            </a:r>
            <a:r>
              <a:rPr lang="en-SG" sz="2000" dirty="0"/>
              <a:t>#1s in </a:t>
            </a:r>
            <a:r>
              <a:rPr lang="en-SG" sz="2000" i="1" dirty="0"/>
              <a:t>ABCD </a:t>
            </a:r>
          </a:p>
          <a:p>
            <a:r>
              <a:rPr lang="en-SG" sz="2000" dirty="0"/>
              <a:t>When</a:t>
            </a:r>
            <a:r>
              <a:rPr lang="en-SG" sz="2000" i="1" dirty="0"/>
              <a:t> A </a:t>
            </a:r>
            <a:r>
              <a:rPr lang="en-SG" sz="2000" dirty="0"/>
              <a:t>= 0, </a:t>
            </a:r>
          </a:p>
          <a:p>
            <a:r>
              <a:rPr lang="en-SG" sz="2000" i="1" dirty="0">
                <a:solidFill>
                  <a:srgbClr val="00B0F0"/>
                </a:solidFill>
              </a:rPr>
              <a:t>FGH = 2 x #0s in ABCD + #1s in ABCD </a:t>
            </a:r>
          </a:p>
          <a:p>
            <a:endParaRPr lang="en-SG" sz="2000" i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DCF28A7-A0B8-4641-BEBD-63E0CBA2D3D3}"/>
              </a:ext>
            </a:extLst>
          </p:cNvPr>
          <p:cNvSpPr txBox="1"/>
          <p:nvPr/>
        </p:nvSpPr>
        <p:spPr>
          <a:xfrm>
            <a:off x="5000625" y="1623584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2x No. of 0s + No. of 1s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DE76002-3C37-4038-8CAD-B9FE7AFE1944}"/>
              </a:ext>
            </a:extLst>
          </p:cNvPr>
          <p:cNvSpPr txBox="1"/>
          <p:nvPr/>
        </p:nvSpPr>
        <p:spPr>
          <a:xfrm>
            <a:off x="2581275" y="5510121"/>
            <a:ext cx="25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No. of 1s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C41541E-BAB5-4F80-95C1-B4B1FBEFFB65}"/>
              </a:ext>
            </a:extLst>
          </p:cNvPr>
          <p:cNvSpPr txBox="1"/>
          <p:nvPr/>
        </p:nvSpPr>
        <p:spPr>
          <a:xfrm>
            <a:off x="8529280" y="4728175"/>
            <a:ext cx="258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Selection line comes from value of A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1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4" grpId="0"/>
      <p:bldP spid="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881108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50888" y="177913"/>
                <a:ext cx="9180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circuit on the left below comprises a 2-bit parallel adder and a 4:1 multiplexer. Fill in the table on the right. Each entry in the table is a simplified SOP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888" y="177913"/>
                <a:ext cx="9180145" cy="1200329"/>
              </a:xfrm>
              <a:prstGeom prst="rect">
                <a:avLst/>
              </a:prstGeom>
              <a:blipFill>
                <a:blip r:embed="rId2"/>
                <a:stretch>
                  <a:fillRect l="-106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55F25-5877-43AF-BA03-876185ACC3E4}"/>
              </a:ext>
            </a:extLst>
          </p:cNvPr>
          <p:cNvGraphicFramePr>
            <a:graphicFrameLocks noGrp="1"/>
          </p:cNvGraphicFramePr>
          <p:nvPr/>
        </p:nvGraphicFramePr>
        <p:xfrm>
          <a:off x="1794144" y="3845743"/>
          <a:ext cx="354332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10">
                  <a:extLst>
                    <a:ext uri="{9D8B030D-6E8A-4147-A177-3AD203B41FA5}">
                      <a16:colId xmlns:a16="http://schemas.microsoft.com/office/drawing/2014/main" val="738817482"/>
                    </a:ext>
                  </a:extLst>
                </a:gridCol>
                <a:gridCol w="731303">
                  <a:extLst>
                    <a:ext uri="{9D8B030D-6E8A-4147-A177-3AD203B41FA5}">
                      <a16:colId xmlns:a16="http://schemas.microsoft.com/office/drawing/2014/main" val="1487474381"/>
                    </a:ext>
                  </a:extLst>
                </a:gridCol>
                <a:gridCol w="1978116">
                  <a:extLst>
                    <a:ext uri="{9D8B030D-6E8A-4147-A177-3AD203B41FA5}">
                      <a16:colId xmlns:a16="http://schemas.microsoft.com/office/drawing/2014/main" val="197430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B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G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 err="1"/>
                        <a:t>A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B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C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D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712"/>
                  </a:ext>
                </a:extLst>
              </a:tr>
            </a:tbl>
          </a:graphicData>
        </a:graphic>
      </p:graphicFrame>
      <p:grpSp>
        <p:nvGrpSpPr>
          <p:cNvPr id="55" name="Group 54"/>
          <p:cNvGrpSpPr/>
          <p:nvPr/>
        </p:nvGrpSpPr>
        <p:grpSpPr>
          <a:xfrm>
            <a:off x="1547202" y="1644220"/>
            <a:ext cx="4056429" cy="1961362"/>
            <a:chOff x="0" y="0"/>
            <a:chExt cx="3892990" cy="1738266"/>
          </a:xfrm>
        </p:grpSpPr>
        <p:grpSp>
          <p:nvGrpSpPr>
            <p:cNvPr id="56" name="Group 55"/>
            <p:cNvGrpSpPr/>
            <p:nvPr/>
          </p:nvGrpSpPr>
          <p:grpSpPr>
            <a:xfrm>
              <a:off x="2403695" y="425513"/>
              <a:ext cx="1489295" cy="1118870"/>
              <a:chOff x="0" y="0"/>
              <a:chExt cx="1489295" cy="111887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0" y="0"/>
                <a:ext cx="945207" cy="1118870"/>
                <a:chOff x="-11446" y="-38097"/>
                <a:chExt cx="963945" cy="1184120"/>
              </a:xfrm>
            </p:grpSpPr>
            <p:sp>
              <p:nvSpPr>
                <p:cNvPr id="92" name="Isosceles Triangle 91"/>
                <p:cNvSpPr/>
                <p:nvPr/>
              </p:nvSpPr>
              <p:spPr>
                <a:xfrm rot="5400000">
                  <a:off x="-95386" y="98137"/>
                  <a:ext cx="1184120" cy="911651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8738" y="265712"/>
                  <a:ext cx="652780" cy="413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ts val="1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4:1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ctr">
                    <a:lnSpc>
                      <a:spcPts val="1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MUX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-11446" y="110415"/>
                  <a:ext cx="252559" cy="964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344814" y="575823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200" baseline="-250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20955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61369" y="689434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200" baseline="-250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20955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90" name="Text Box 8"/>
              <p:cNvSpPr txBox="1">
                <a:spLocks noChangeArrowheads="1"/>
              </p:cNvSpPr>
              <p:nvPr/>
            </p:nvSpPr>
            <p:spPr bwMode="auto">
              <a:xfrm>
                <a:off x="1167897" y="450538"/>
                <a:ext cx="321398" cy="276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4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G</a:t>
                </a:r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20955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937033" y="556788"/>
                <a:ext cx="258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/>
            <p:cNvGrpSpPr/>
            <p:nvPr/>
          </p:nvGrpSpPr>
          <p:grpSpPr>
            <a:xfrm>
              <a:off x="995881" y="0"/>
              <a:ext cx="937694" cy="1456690"/>
              <a:chOff x="0" y="54320"/>
              <a:chExt cx="937917" cy="1456980"/>
            </a:xfrm>
          </p:grpSpPr>
          <p:sp>
            <p:nvSpPr>
              <p:cNvPr id="83" name="Rectangle 82"/>
              <p:cNvSpPr>
                <a:spLocks noChangeArrowheads="1"/>
              </p:cNvSpPr>
              <p:nvPr/>
            </p:nvSpPr>
            <p:spPr bwMode="auto">
              <a:xfrm>
                <a:off x="0" y="54320"/>
                <a:ext cx="937917" cy="14569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68"/>
              <p:cNvSpPr txBox="1">
                <a:spLocks noChangeArrowheads="1"/>
              </p:cNvSpPr>
              <p:nvPr/>
            </p:nvSpPr>
            <p:spPr bwMode="auto">
              <a:xfrm>
                <a:off x="249382" y="72790"/>
                <a:ext cx="557885" cy="421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2-bit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Adder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5" name="Text Box 69"/>
              <p:cNvSpPr txBox="1">
                <a:spLocks noChangeArrowheads="1"/>
              </p:cNvSpPr>
              <p:nvPr/>
            </p:nvSpPr>
            <p:spPr bwMode="auto">
              <a:xfrm>
                <a:off x="29339" y="298280"/>
                <a:ext cx="295127" cy="27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Cin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6" name="Text Box 70"/>
              <p:cNvSpPr txBox="1">
                <a:spLocks noChangeArrowheads="1"/>
              </p:cNvSpPr>
              <p:nvPr/>
            </p:nvSpPr>
            <p:spPr bwMode="auto">
              <a:xfrm>
                <a:off x="579562" y="582762"/>
                <a:ext cx="333208" cy="24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Cout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33990" y="562252"/>
                <a:ext cx="251334" cy="91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8" name="Text Box 76"/>
              <p:cNvSpPr txBox="1">
                <a:spLocks noChangeArrowheads="1"/>
              </p:cNvSpPr>
              <p:nvPr/>
            </p:nvSpPr>
            <p:spPr bwMode="auto">
              <a:xfrm>
                <a:off x="690451" y="806823"/>
                <a:ext cx="21325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30863" y="389299"/>
              <a:ext cx="761729" cy="913705"/>
              <a:chOff x="0" y="0"/>
              <a:chExt cx="761729" cy="913705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34155" y="737858"/>
                <a:ext cx="227574" cy="175847"/>
                <a:chOff x="0" y="0"/>
                <a:chExt cx="193006" cy="175847"/>
              </a:xfrm>
            </p:grpSpPr>
            <p:cxnSp>
              <p:nvCxnSpPr>
                <p:cNvPr id="81" name="Line 72"/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19300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Line 73"/>
                <p:cNvCxnSpPr>
                  <a:cxnSpLocks noChangeShapeType="1"/>
                </p:cNvCxnSpPr>
                <p:nvPr/>
              </p:nvCxnSpPr>
              <p:spPr bwMode="auto">
                <a:xfrm>
                  <a:off x="0" y="175847"/>
                  <a:ext cx="19300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77" name="Group 76"/>
              <p:cNvGrpSpPr/>
              <p:nvPr/>
            </p:nvGrpSpPr>
            <p:grpSpPr>
              <a:xfrm>
                <a:off x="0" y="244444"/>
                <a:ext cx="761365" cy="175475"/>
                <a:chOff x="-453018" y="0"/>
                <a:chExt cx="645817" cy="175475"/>
              </a:xfrm>
            </p:grpSpPr>
            <p:cxnSp>
              <p:nvCxnSpPr>
                <p:cNvPr id="79" name="Line 72"/>
                <p:cNvCxnSpPr>
                  <a:cxnSpLocks noChangeShapeType="1"/>
                </p:cNvCxnSpPr>
                <p:nvPr/>
              </p:nvCxnSpPr>
              <p:spPr bwMode="auto">
                <a:xfrm>
                  <a:off x="-453018" y="0"/>
                  <a:ext cx="64581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Line 73"/>
                <p:cNvCxnSpPr>
                  <a:cxnSpLocks noChangeShapeType="1"/>
                </p:cNvCxnSpPr>
                <p:nvPr/>
              </p:nvCxnSpPr>
              <p:spPr bwMode="auto">
                <a:xfrm>
                  <a:off x="-430164" y="175475"/>
                  <a:ext cx="62286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8" name="Line 73"/>
              <p:cNvCxnSpPr>
                <a:cxnSpLocks noChangeShapeType="1"/>
              </p:cNvCxnSpPr>
              <p:nvPr/>
            </p:nvCxnSpPr>
            <p:spPr bwMode="auto">
              <a:xfrm>
                <a:off x="534155" y="0"/>
                <a:ext cx="22757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9" name="Text Box 124"/>
            <p:cNvSpPr txBox="1">
              <a:spLocks noChangeArrowheads="1"/>
            </p:cNvSpPr>
            <p:nvPr/>
          </p:nvSpPr>
          <p:spPr bwMode="auto">
            <a:xfrm>
              <a:off x="0" y="461727"/>
              <a:ext cx="257810" cy="44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 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Text Box 125"/>
            <p:cNvSpPr txBox="1">
              <a:spLocks noChangeArrowheads="1"/>
            </p:cNvSpPr>
            <p:nvPr/>
          </p:nvSpPr>
          <p:spPr bwMode="auto">
            <a:xfrm>
              <a:off x="543208" y="964195"/>
              <a:ext cx="257810" cy="44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534154" y="230864"/>
              <a:ext cx="276097" cy="247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1200" b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209550"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Calibri" panose="020F0502020204030204" pitchFamily="34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932915" y="701785"/>
              <a:ext cx="529628" cy="645542"/>
              <a:chOff x="0" y="141"/>
              <a:chExt cx="529628" cy="645542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380246" y="552261"/>
                <a:ext cx="1473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/>
              <p:cNvGrpSpPr/>
              <p:nvPr/>
            </p:nvGrpSpPr>
            <p:grpSpPr>
              <a:xfrm>
                <a:off x="0" y="141"/>
                <a:ext cx="529628" cy="355191"/>
                <a:chOff x="-694" y="221810"/>
                <a:chExt cx="876548" cy="355191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0" y="221810"/>
                  <a:ext cx="8660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0" y="396077"/>
                  <a:ext cx="86118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-694" y="577001"/>
                  <a:ext cx="87654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 Box 8"/>
              <p:cNvSpPr txBox="1">
                <a:spLocks noChangeArrowheads="1"/>
              </p:cNvSpPr>
              <p:nvPr/>
            </p:nvSpPr>
            <p:spPr bwMode="auto">
              <a:xfrm>
                <a:off x="167490" y="398353"/>
                <a:ext cx="276097" cy="247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20955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75719" y="633743"/>
              <a:ext cx="2557604" cy="1104523"/>
              <a:chOff x="0" y="0"/>
              <a:chExt cx="2557604" cy="110452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2557604" y="611109"/>
                <a:ext cx="0" cy="4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385588" y="728804"/>
                <a:ext cx="0" cy="2399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0" y="1104265"/>
                <a:ext cx="25574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44848" y="968495"/>
                <a:ext cx="22452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44855" y="0"/>
                <a:ext cx="0" cy="9687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0" y="153909"/>
                <a:ext cx="0" cy="9506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85649" y="1447608"/>
          <a:ext cx="4645384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673">
                  <a:extLst>
                    <a:ext uri="{9D8B030D-6E8A-4147-A177-3AD203B41FA5}">
                      <a16:colId xmlns:a16="http://schemas.microsoft.com/office/drawing/2014/main" val="971184951"/>
                    </a:ext>
                  </a:extLst>
                </a:gridCol>
                <a:gridCol w="580673">
                  <a:extLst>
                    <a:ext uri="{9D8B030D-6E8A-4147-A177-3AD203B41FA5}">
                      <a16:colId xmlns:a16="http://schemas.microsoft.com/office/drawing/2014/main" val="1438919652"/>
                    </a:ext>
                  </a:extLst>
                </a:gridCol>
                <a:gridCol w="580673">
                  <a:extLst>
                    <a:ext uri="{9D8B030D-6E8A-4147-A177-3AD203B41FA5}">
                      <a16:colId xmlns:a16="http://schemas.microsoft.com/office/drawing/2014/main" val="2718609266"/>
                    </a:ext>
                  </a:extLst>
                </a:gridCol>
                <a:gridCol w="580673">
                  <a:extLst>
                    <a:ext uri="{9D8B030D-6E8A-4147-A177-3AD203B41FA5}">
                      <a16:colId xmlns:a16="http://schemas.microsoft.com/office/drawing/2014/main" val="2111775520"/>
                    </a:ext>
                  </a:extLst>
                </a:gridCol>
                <a:gridCol w="580673">
                  <a:extLst>
                    <a:ext uri="{9D8B030D-6E8A-4147-A177-3AD203B41FA5}">
                      <a16:colId xmlns:a16="http://schemas.microsoft.com/office/drawing/2014/main" val="3287111518"/>
                    </a:ext>
                  </a:extLst>
                </a:gridCol>
                <a:gridCol w="580673">
                  <a:extLst>
                    <a:ext uri="{9D8B030D-6E8A-4147-A177-3AD203B41FA5}">
                      <a16:colId xmlns:a16="http://schemas.microsoft.com/office/drawing/2014/main" val="1693489353"/>
                    </a:ext>
                  </a:extLst>
                </a:gridCol>
                <a:gridCol w="580673">
                  <a:extLst>
                    <a:ext uri="{9D8B030D-6E8A-4147-A177-3AD203B41FA5}">
                      <a16:colId xmlns:a16="http://schemas.microsoft.com/office/drawing/2014/main" val="184704128"/>
                    </a:ext>
                  </a:extLst>
                </a:gridCol>
                <a:gridCol w="580673">
                  <a:extLst>
                    <a:ext uri="{9D8B030D-6E8A-4147-A177-3AD203B41FA5}">
                      <a16:colId xmlns:a16="http://schemas.microsoft.com/office/drawing/2014/main" val="774329563"/>
                    </a:ext>
                  </a:extLst>
                </a:gridCol>
              </a:tblGrid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C</a:t>
                      </a:r>
                      <a:r>
                        <a:rPr lang="en-US" sz="1400" i="1" baseline="-25000" dirty="0" err="1"/>
                        <a:t>out</a:t>
                      </a:r>
                      <a:endParaRPr lang="en-US" sz="1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S</a:t>
                      </a:r>
                      <a:r>
                        <a:rPr lang="en-US" sz="1400" baseline="-25000" dirty="0" err="1"/>
                        <a:t>1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S</a:t>
                      </a:r>
                      <a:r>
                        <a:rPr lang="en-US" sz="1400" baseline="-25000" dirty="0" err="1"/>
                        <a:t>0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18749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81753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76443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84316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76616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34177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68607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04958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55968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220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283895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48492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71374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502827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559601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990020"/>
                  </a:ext>
                </a:extLst>
              </a:tr>
              <a:tr h="27958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5368"/>
                  </a:ext>
                </a:extLst>
              </a:tr>
            </a:tbl>
          </a:graphicData>
        </a:graphic>
      </p:graphicFrame>
      <p:sp>
        <p:nvSpPr>
          <p:cNvPr id="98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31</a:t>
            </a:fld>
            <a:endParaRPr lang="en-SG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002771" y="4233930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535757" y="4586435"/>
            <a:ext cx="15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C00000"/>
                </a:solidFill>
              </a:rPr>
              <a:t>C’</a:t>
            </a:r>
            <a:r>
              <a:rPr lang="en-US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000" i="1" dirty="0" err="1">
                <a:solidFill>
                  <a:srgbClr val="C00000"/>
                </a:solidFill>
              </a:rPr>
              <a:t>D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i="1" dirty="0" err="1">
                <a:solidFill>
                  <a:srgbClr val="C00000"/>
                </a:solidFill>
              </a:rPr>
              <a:t>C</a:t>
            </a:r>
            <a:r>
              <a:rPr lang="en-US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000" i="1" dirty="0" err="1">
                <a:solidFill>
                  <a:srgbClr val="C00000"/>
                </a:solidFill>
              </a:rPr>
              <a:t>D</a:t>
            </a:r>
            <a:r>
              <a:rPr lang="en-US" sz="2000" i="1" dirty="0">
                <a:solidFill>
                  <a:srgbClr val="C00000"/>
                </a:solidFill>
              </a:rPr>
              <a:t>’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002771" y="5026651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002771" y="5426761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54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9" grpId="0"/>
      <p:bldP spid="100" grpId="0"/>
      <p:bldP spid="10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1150-5ADF-6862-1459-24D8BF74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7585498-8DA6-DFF3-DF15-38FA0AD3E077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881108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9AB87E-84D9-9747-8A90-FD0D4D3181C4}"/>
                  </a:ext>
                </a:extLst>
              </p:cNvPr>
              <p:cNvSpPr txBox="1"/>
              <p:nvPr/>
            </p:nvSpPr>
            <p:spPr>
              <a:xfrm>
                <a:off x="1650888" y="177913"/>
                <a:ext cx="9180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circuit on the left below comprises a 2-bit parallel adder and a 4:1 multiplexer. Fill in the table on the right. </a:t>
                </a:r>
              </a:p>
              <a:p>
                <a:r>
                  <a:rPr lang="en-US" sz="2400" dirty="0"/>
                  <a:t>Each entry in the table is a simplified SOP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9AB87E-84D9-9747-8A90-FD0D4D318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888" y="177913"/>
                <a:ext cx="9180145" cy="1200329"/>
              </a:xfrm>
              <a:prstGeom prst="rect">
                <a:avLst/>
              </a:prstGeom>
              <a:blipFill>
                <a:blip r:embed="rId3"/>
                <a:stretch>
                  <a:fillRect l="-106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C1B9C2-EFE7-32BD-F6EC-771D412D4721}"/>
              </a:ext>
            </a:extLst>
          </p:cNvPr>
          <p:cNvGraphicFramePr>
            <a:graphicFrameLocks noGrp="1"/>
          </p:cNvGraphicFramePr>
          <p:nvPr/>
        </p:nvGraphicFramePr>
        <p:xfrm>
          <a:off x="1794144" y="3845743"/>
          <a:ext cx="354332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10">
                  <a:extLst>
                    <a:ext uri="{9D8B030D-6E8A-4147-A177-3AD203B41FA5}">
                      <a16:colId xmlns:a16="http://schemas.microsoft.com/office/drawing/2014/main" val="738817482"/>
                    </a:ext>
                  </a:extLst>
                </a:gridCol>
                <a:gridCol w="731303">
                  <a:extLst>
                    <a:ext uri="{9D8B030D-6E8A-4147-A177-3AD203B41FA5}">
                      <a16:colId xmlns:a16="http://schemas.microsoft.com/office/drawing/2014/main" val="1487474381"/>
                    </a:ext>
                  </a:extLst>
                </a:gridCol>
                <a:gridCol w="1978116">
                  <a:extLst>
                    <a:ext uri="{9D8B030D-6E8A-4147-A177-3AD203B41FA5}">
                      <a16:colId xmlns:a16="http://schemas.microsoft.com/office/drawing/2014/main" val="197430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B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G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 err="1"/>
                        <a:t>A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B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C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D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712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65A07693-E967-A85C-E40A-082D5E18D4EA}"/>
              </a:ext>
            </a:extLst>
          </p:cNvPr>
          <p:cNvGrpSpPr/>
          <p:nvPr/>
        </p:nvGrpSpPr>
        <p:grpSpPr>
          <a:xfrm>
            <a:off x="1547202" y="1644220"/>
            <a:ext cx="4056429" cy="1961362"/>
            <a:chOff x="0" y="0"/>
            <a:chExt cx="3892990" cy="173826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B7EC8EE-78DA-BE7B-BFC3-C16B0B96382F}"/>
                </a:ext>
              </a:extLst>
            </p:cNvPr>
            <p:cNvGrpSpPr/>
            <p:nvPr/>
          </p:nvGrpSpPr>
          <p:grpSpPr>
            <a:xfrm>
              <a:off x="2403695" y="425513"/>
              <a:ext cx="1489295" cy="1118870"/>
              <a:chOff x="0" y="0"/>
              <a:chExt cx="1489295" cy="111887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04B5829D-794E-C7BD-EED2-702DA12A84ED}"/>
                  </a:ext>
                </a:extLst>
              </p:cNvPr>
              <p:cNvGrpSpPr/>
              <p:nvPr/>
            </p:nvGrpSpPr>
            <p:grpSpPr>
              <a:xfrm>
                <a:off x="0" y="0"/>
                <a:ext cx="945207" cy="1118870"/>
                <a:chOff x="-11446" y="-38097"/>
                <a:chExt cx="963945" cy="1184120"/>
              </a:xfrm>
            </p:grpSpPr>
            <p:sp>
              <p:nvSpPr>
                <p:cNvPr id="92" name="Isosceles Triangle 91">
                  <a:extLst>
                    <a:ext uri="{FF2B5EF4-FFF2-40B4-BE49-F238E27FC236}">
                      <a16:creationId xmlns:a16="http://schemas.microsoft.com/office/drawing/2014/main" id="{B90A7C0C-1A67-6D1D-E91E-55573BC7B7CD}"/>
                    </a:ext>
                  </a:extLst>
                </p:cNvPr>
                <p:cNvSpPr/>
                <p:nvPr/>
              </p:nvSpPr>
              <p:spPr>
                <a:xfrm rot="5400000">
                  <a:off x="-95386" y="98137"/>
                  <a:ext cx="1184120" cy="911651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ext Box 7">
                  <a:extLst>
                    <a:ext uri="{FF2B5EF4-FFF2-40B4-BE49-F238E27FC236}">
                      <a16:creationId xmlns:a16="http://schemas.microsoft.com/office/drawing/2014/main" id="{3F4901DC-7CC8-018D-8C6B-56A09C96F5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38" y="265712"/>
                  <a:ext cx="652780" cy="413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ts val="1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4:1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ctr">
                    <a:lnSpc>
                      <a:spcPts val="1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MUX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4" name="Text Box 8">
                  <a:extLst>
                    <a:ext uri="{FF2B5EF4-FFF2-40B4-BE49-F238E27FC236}">
                      <a16:creationId xmlns:a16="http://schemas.microsoft.com/office/drawing/2014/main" id="{0D4C0F49-6B65-4208-D392-C0498FD76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1446" y="110415"/>
                  <a:ext cx="252559" cy="964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5" name="Text Box 8">
                  <a:extLst>
                    <a:ext uri="{FF2B5EF4-FFF2-40B4-BE49-F238E27FC236}">
                      <a16:creationId xmlns:a16="http://schemas.microsoft.com/office/drawing/2014/main" id="{0A96B621-35A4-ADD4-926D-C0B22557C2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814" y="575823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200" baseline="-250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20955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6" name="Text Box 8">
                  <a:extLst>
                    <a:ext uri="{FF2B5EF4-FFF2-40B4-BE49-F238E27FC236}">
                      <a16:creationId xmlns:a16="http://schemas.microsoft.com/office/drawing/2014/main" id="{0CB6D783-640A-DA10-91FB-40D5FEA1F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369" y="689434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200" baseline="-250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20955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90" name="Text Box 8">
                <a:extLst>
                  <a:ext uri="{FF2B5EF4-FFF2-40B4-BE49-F238E27FC236}">
                    <a16:creationId xmlns:a16="http://schemas.microsoft.com/office/drawing/2014/main" id="{1B79FEED-2D2C-AC31-EDDB-2B7E53E43A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897" y="450538"/>
                <a:ext cx="321398" cy="276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4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G</a:t>
                </a:r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20955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837DA65-74D2-F747-F014-7C148DDA71CD}"/>
                  </a:ext>
                </a:extLst>
              </p:cNvPr>
              <p:cNvCxnSpPr/>
              <p:nvPr/>
            </p:nvCxnSpPr>
            <p:spPr>
              <a:xfrm>
                <a:off x="937033" y="556788"/>
                <a:ext cx="258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4E3AE30-A4DF-8B29-FABD-5AAD2AC31E5B}"/>
                </a:ext>
              </a:extLst>
            </p:cNvPr>
            <p:cNvGrpSpPr/>
            <p:nvPr/>
          </p:nvGrpSpPr>
          <p:grpSpPr>
            <a:xfrm>
              <a:off x="995881" y="0"/>
              <a:ext cx="937694" cy="1456690"/>
              <a:chOff x="0" y="54320"/>
              <a:chExt cx="937917" cy="14569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1E5AC3B-749B-2AAB-5470-8323AE292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4320"/>
                <a:ext cx="937917" cy="14569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68">
                <a:extLst>
                  <a:ext uri="{FF2B5EF4-FFF2-40B4-BE49-F238E27FC236}">
                    <a16:creationId xmlns:a16="http://schemas.microsoft.com/office/drawing/2014/main" id="{CD097A7A-FC1E-B55C-CACF-A8A589248E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382" y="72790"/>
                <a:ext cx="557885" cy="421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2-bit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Adder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5" name="Text Box 69">
                <a:extLst>
                  <a:ext uri="{FF2B5EF4-FFF2-40B4-BE49-F238E27FC236}">
                    <a16:creationId xmlns:a16="http://schemas.microsoft.com/office/drawing/2014/main" id="{6EAF366F-0742-A414-5ABC-7C9F92AE2A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9" y="298280"/>
                <a:ext cx="295127" cy="27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Cin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6" name="Text Box 70">
                <a:extLst>
                  <a:ext uri="{FF2B5EF4-FFF2-40B4-BE49-F238E27FC236}">
                    <a16:creationId xmlns:a16="http://schemas.microsoft.com/office/drawing/2014/main" id="{D8308E54-BE24-7345-8425-F502F9E11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562" y="582762"/>
                <a:ext cx="333208" cy="24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Cout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27A8109B-5AE2-2B76-CFDE-D14980E7E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90" y="562252"/>
                <a:ext cx="251334" cy="91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8" name="Text Box 76">
                <a:extLst>
                  <a:ext uri="{FF2B5EF4-FFF2-40B4-BE49-F238E27FC236}">
                    <a16:creationId xmlns:a16="http://schemas.microsoft.com/office/drawing/2014/main" id="{8C276097-DC79-A206-F44C-8495C94FAD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451" y="806823"/>
                <a:ext cx="21325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9CB594B-78B5-497F-AE03-26D2F60FF92F}"/>
                </a:ext>
              </a:extLst>
            </p:cNvPr>
            <p:cNvGrpSpPr/>
            <p:nvPr/>
          </p:nvGrpSpPr>
          <p:grpSpPr>
            <a:xfrm>
              <a:off x="230863" y="389299"/>
              <a:ext cx="761729" cy="913705"/>
              <a:chOff x="0" y="0"/>
              <a:chExt cx="761729" cy="91370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69A76D6B-5369-922D-ED3F-C884F0045B08}"/>
                  </a:ext>
                </a:extLst>
              </p:cNvPr>
              <p:cNvGrpSpPr/>
              <p:nvPr/>
            </p:nvGrpSpPr>
            <p:grpSpPr>
              <a:xfrm>
                <a:off x="534155" y="737858"/>
                <a:ext cx="227574" cy="175847"/>
                <a:chOff x="0" y="0"/>
                <a:chExt cx="193006" cy="175847"/>
              </a:xfrm>
            </p:grpSpPr>
            <p:cxnSp>
              <p:nvCxnSpPr>
                <p:cNvPr id="81" name="Line 72">
                  <a:extLst>
                    <a:ext uri="{FF2B5EF4-FFF2-40B4-BE49-F238E27FC236}">
                      <a16:creationId xmlns:a16="http://schemas.microsoft.com/office/drawing/2014/main" id="{52E7E087-DF32-0F1F-31D7-7C3AD2555C5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19300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Line 73">
                  <a:extLst>
                    <a:ext uri="{FF2B5EF4-FFF2-40B4-BE49-F238E27FC236}">
                      <a16:creationId xmlns:a16="http://schemas.microsoft.com/office/drawing/2014/main" id="{7D408D27-4CBA-EEB8-C98E-326B0E21A6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0" y="175847"/>
                  <a:ext cx="19300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0A2FE3E-E42A-99B1-0228-9BFC251403F4}"/>
                  </a:ext>
                </a:extLst>
              </p:cNvPr>
              <p:cNvGrpSpPr/>
              <p:nvPr/>
            </p:nvGrpSpPr>
            <p:grpSpPr>
              <a:xfrm>
                <a:off x="0" y="244444"/>
                <a:ext cx="761365" cy="175475"/>
                <a:chOff x="-453018" y="0"/>
                <a:chExt cx="645817" cy="175475"/>
              </a:xfrm>
            </p:grpSpPr>
            <p:cxnSp>
              <p:nvCxnSpPr>
                <p:cNvPr id="79" name="Line 72">
                  <a:extLst>
                    <a:ext uri="{FF2B5EF4-FFF2-40B4-BE49-F238E27FC236}">
                      <a16:creationId xmlns:a16="http://schemas.microsoft.com/office/drawing/2014/main" id="{38E9297E-9631-BAD5-5E6F-9939C915361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-453018" y="0"/>
                  <a:ext cx="64581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Line 73">
                  <a:extLst>
                    <a:ext uri="{FF2B5EF4-FFF2-40B4-BE49-F238E27FC236}">
                      <a16:creationId xmlns:a16="http://schemas.microsoft.com/office/drawing/2014/main" id="{A0A29476-6611-7775-2BA4-BDB4CFB669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-430164" y="175475"/>
                  <a:ext cx="62286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8" name="Line 73">
                <a:extLst>
                  <a:ext uri="{FF2B5EF4-FFF2-40B4-BE49-F238E27FC236}">
                    <a16:creationId xmlns:a16="http://schemas.microsoft.com/office/drawing/2014/main" id="{11F4CB19-F52A-9D71-DD0C-F9F0309CC8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34155" y="0"/>
                <a:ext cx="22757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9" name="Text Box 124">
              <a:extLst>
                <a:ext uri="{FF2B5EF4-FFF2-40B4-BE49-F238E27FC236}">
                  <a16:creationId xmlns:a16="http://schemas.microsoft.com/office/drawing/2014/main" id="{2498E34B-9B2F-887E-3A88-87CAB49F1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61727"/>
              <a:ext cx="257810" cy="44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 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Text Box 125">
              <a:extLst>
                <a:ext uri="{FF2B5EF4-FFF2-40B4-BE49-F238E27FC236}">
                  <a16:creationId xmlns:a16="http://schemas.microsoft.com/office/drawing/2014/main" id="{F3040D54-B760-63A5-4C35-2714F08A1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08" y="964195"/>
              <a:ext cx="257810" cy="44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E5AE2D22-4CC2-5774-A361-59C17BEF5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54" y="230864"/>
              <a:ext cx="276097" cy="247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1200" b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209550"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Calibri" panose="020F0502020204030204" pitchFamily="34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53F611-8215-F87B-02DC-1A56F52A6C5E}"/>
                </a:ext>
              </a:extLst>
            </p:cNvPr>
            <p:cNvGrpSpPr/>
            <p:nvPr/>
          </p:nvGrpSpPr>
          <p:grpSpPr>
            <a:xfrm>
              <a:off x="1932915" y="701785"/>
              <a:ext cx="529628" cy="645542"/>
              <a:chOff x="0" y="141"/>
              <a:chExt cx="529628" cy="6455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897C5A69-CC5F-0861-4471-2184EBD73C02}"/>
                  </a:ext>
                </a:extLst>
              </p:cNvPr>
              <p:cNvCxnSpPr/>
              <p:nvPr/>
            </p:nvCxnSpPr>
            <p:spPr>
              <a:xfrm>
                <a:off x="380246" y="552261"/>
                <a:ext cx="1473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45B6DE5-2D29-C9FA-BDAF-64A727CBCD27}"/>
                  </a:ext>
                </a:extLst>
              </p:cNvPr>
              <p:cNvGrpSpPr/>
              <p:nvPr/>
            </p:nvGrpSpPr>
            <p:grpSpPr>
              <a:xfrm>
                <a:off x="0" y="141"/>
                <a:ext cx="529628" cy="355191"/>
                <a:chOff x="-694" y="221810"/>
                <a:chExt cx="876548" cy="355191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C62960F-A472-7A2A-522C-D1FF858B68E3}"/>
                    </a:ext>
                  </a:extLst>
                </p:cNvPr>
                <p:cNvCxnSpPr/>
                <p:nvPr/>
              </p:nvCxnSpPr>
              <p:spPr>
                <a:xfrm>
                  <a:off x="0" y="221810"/>
                  <a:ext cx="8660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51F6005-ED41-3107-029B-E76315F69E0E}"/>
                    </a:ext>
                  </a:extLst>
                </p:cNvPr>
                <p:cNvCxnSpPr/>
                <p:nvPr/>
              </p:nvCxnSpPr>
              <p:spPr>
                <a:xfrm>
                  <a:off x="0" y="396077"/>
                  <a:ext cx="86118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150A1A9E-ABDE-4E53-98D0-52232F5DDAEF}"/>
                    </a:ext>
                  </a:extLst>
                </p:cNvPr>
                <p:cNvCxnSpPr/>
                <p:nvPr/>
              </p:nvCxnSpPr>
              <p:spPr>
                <a:xfrm>
                  <a:off x="-694" y="577001"/>
                  <a:ext cx="87654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 Box 8">
                <a:extLst>
                  <a:ext uri="{FF2B5EF4-FFF2-40B4-BE49-F238E27FC236}">
                    <a16:creationId xmlns:a16="http://schemas.microsoft.com/office/drawing/2014/main" id="{587B8BFA-813E-96B9-3EC9-808A0DCA0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90" y="398353"/>
                <a:ext cx="276097" cy="247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20955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F18CD67-5291-238C-4641-6B9BDE4CF61D}"/>
                </a:ext>
              </a:extLst>
            </p:cNvPr>
            <p:cNvGrpSpPr/>
            <p:nvPr/>
          </p:nvGrpSpPr>
          <p:grpSpPr>
            <a:xfrm>
              <a:off x="375719" y="633743"/>
              <a:ext cx="2557604" cy="1104523"/>
              <a:chOff x="0" y="0"/>
              <a:chExt cx="2557604" cy="110452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BE565F7-42BB-E57E-5E9A-1E3885D63958}"/>
                  </a:ext>
                </a:extLst>
              </p:cNvPr>
              <p:cNvCxnSpPr/>
              <p:nvPr/>
            </p:nvCxnSpPr>
            <p:spPr>
              <a:xfrm>
                <a:off x="2557604" y="611109"/>
                <a:ext cx="0" cy="4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BEC4C43-8766-336D-1FD3-702FF5A6CED0}"/>
                  </a:ext>
                </a:extLst>
              </p:cNvPr>
              <p:cNvCxnSpPr/>
              <p:nvPr/>
            </p:nvCxnSpPr>
            <p:spPr>
              <a:xfrm>
                <a:off x="2385588" y="728804"/>
                <a:ext cx="0" cy="2399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6875DB1-46B8-730D-E2EA-D5C686F41001}"/>
                  </a:ext>
                </a:extLst>
              </p:cNvPr>
              <p:cNvCxnSpPr/>
              <p:nvPr/>
            </p:nvCxnSpPr>
            <p:spPr>
              <a:xfrm>
                <a:off x="0" y="1104265"/>
                <a:ext cx="25574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7B5364-9715-37BF-8A6C-F420868009E6}"/>
                  </a:ext>
                </a:extLst>
              </p:cNvPr>
              <p:cNvCxnSpPr/>
              <p:nvPr/>
            </p:nvCxnSpPr>
            <p:spPr>
              <a:xfrm>
                <a:off x="144848" y="968495"/>
                <a:ext cx="22452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E2D5630-A6BB-6450-FCF4-86BDE6111890}"/>
                  </a:ext>
                </a:extLst>
              </p:cNvPr>
              <p:cNvCxnSpPr/>
              <p:nvPr/>
            </p:nvCxnSpPr>
            <p:spPr>
              <a:xfrm>
                <a:off x="144855" y="0"/>
                <a:ext cx="0" cy="9687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6BD4F90-24E0-2670-D7EF-C7215263C6DE}"/>
                  </a:ext>
                </a:extLst>
              </p:cNvPr>
              <p:cNvCxnSpPr/>
              <p:nvPr/>
            </p:nvCxnSpPr>
            <p:spPr>
              <a:xfrm>
                <a:off x="0" y="153909"/>
                <a:ext cx="0" cy="9506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Slide Number Placeholder 1">
            <a:extLst>
              <a:ext uri="{FF2B5EF4-FFF2-40B4-BE49-F238E27FC236}">
                <a16:creationId xmlns:a16="http://schemas.microsoft.com/office/drawing/2014/main" id="{505AAC44-8AFD-9DFF-7E55-1D19C9D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32</a:t>
            </a:fld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62339-31F2-902C-D8D0-C0212873761C}"/>
              </a:ext>
            </a:extLst>
          </p:cNvPr>
          <p:cNvSpPr txBox="1"/>
          <p:nvPr/>
        </p:nvSpPr>
        <p:spPr>
          <a:xfrm>
            <a:off x="4002771" y="4233930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3579E9-7F4A-923D-97D0-D3D97D02C66A}"/>
              </a:ext>
            </a:extLst>
          </p:cNvPr>
          <p:cNvSpPr txBox="1"/>
          <p:nvPr/>
        </p:nvSpPr>
        <p:spPr>
          <a:xfrm>
            <a:off x="3535757" y="4586435"/>
            <a:ext cx="15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C00000"/>
                </a:solidFill>
              </a:rPr>
              <a:t>C’</a:t>
            </a:r>
            <a:r>
              <a:rPr lang="en-US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000" i="1" dirty="0" err="1">
                <a:solidFill>
                  <a:srgbClr val="C00000"/>
                </a:solidFill>
              </a:rPr>
              <a:t>D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i="1" dirty="0" err="1">
                <a:solidFill>
                  <a:srgbClr val="C00000"/>
                </a:solidFill>
              </a:rPr>
              <a:t>C</a:t>
            </a:r>
            <a:r>
              <a:rPr lang="en-US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000" i="1" dirty="0" err="1">
                <a:solidFill>
                  <a:srgbClr val="C00000"/>
                </a:solidFill>
              </a:rPr>
              <a:t>D</a:t>
            </a:r>
            <a:r>
              <a:rPr lang="en-US" sz="2000" i="1" dirty="0">
                <a:solidFill>
                  <a:srgbClr val="C00000"/>
                </a:solidFill>
              </a:rPr>
              <a:t>’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62F2FCF-97E5-BF1C-ACB7-270E4E6F381C}"/>
              </a:ext>
            </a:extLst>
          </p:cNvPr>
          <p:cNvSpPr txBox="1"/>
          <p:nvPr/>
        </p:nvSpPr>
        <p:spPr>
          <a:xfrm>
            <a:off x="4002771" y="5026651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4D84D8-E80E-6FDD-EA7F-CF6EA8F97EFF}"/>
              </a:ext>
            </a:extLst>
          </p:cNvPr>
          <p:cNvSpPr txBox="1"/>
          <p:nvPr/>
        </p:nvSpPr>
        <p:spPr>
          <a:xfrm>
            <a:off x="4002771" y="5426761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6439C-53F3-BB44-FE47-93924DBD338A}"/>
              </a:ext>
            </a:extLst>
          </p:cNvPr>
          <p:cNvSpPr txBox="1"/>
          <p:nvPr/>
        </p:nvSpPr>
        <p:spPr>
          <a:xfrm>
            <a:off x="5939894" y="1644220"/>
            <a:ext cx="60358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Selection lines: AB</a:t>
            </a:r>
          </a:p>
          <a:p>
            <a:endParaRPr lang="en-US" dirty="0"/>
          </a:p>
          <a:p>
            <a:r>
              <a:rPr lang="en-US" dirty="0"/>
              <a:t>When A = B = 0, Cout is selected, which is always 0. </a:t>
            </a:r>
          </a:p>
          <a:p>
            <a:r>
              <a:rPr lang="en-US" dirty="0"/>
              <a:t>G = 0</a:t>
            </a:r>
          </a:p>
          <a:p>
            <a:endParaRPr lang="en-US" dirty="0"/>
          </a:p>
          <a:p>
            <a:r>
              <a:rPr lang="en-US" dirty="0"/>
              <a:t>When A = 0, B = 1, S1 is selected. Consider different CD values.</a:t>
            </a:r>
          </a:p>
          <a:p>
            <a:r>
              <a:rPr lang="en-US" dirty="0"/>
              <a:t>If CD = 00 / 11, AB + CD = 01/100, S1 = 0</a:t>
            </a:r>
          </a:p>
          <a:p>
            <a:r>
              <a:rPr lang="en-US" dirty="0"/>
              <a:t>If CD = 01 / 10, AB + CD = 10 / 11, S1 = 1</a:t>
            </a:r>
          </a:p>
          <a:p>
            <a:r>
              <a:rPr lang="en-US" altLang="zh-CN" dirty="0"/>
              <a:t>G = C XOR D = C’.D + C.D’</a:t>
            </a:r>
          </a:p>
          <a:p>
            <a:endParaRPr lang="en-US" dirty="0"/>
          </a:p>
          <a:p>
            <a:r>
              <a:rPr lang="en-US" dirty="0"/>
              <a:t>When A = 1, B = 0, S0 is selected. Consider different CD values,</a:t>
            </a:r>
          </a:p>
          <a:p>
            <a:r>
              <a:rPr lang="en-US" dirty="0"/>
              <a:t>If CD = 00 / 10, AB + CD = 10 / 100, S0 = 0</a:t>
            </a:r>
          </a:p>
          <a:p>
            <a:r>
              <a:rPr lang="en-US" dirty="0"/>
              <a:t>If CD = 01 / 11, AB + CD = 11 / 101, S0 = 1</a:t>
            </a:r>
          </a:p>
          <a:p>
            <a:r>
              <a:rPr lang="en-US" dirty="0"/>
              <a:t>G = D</a:t>
            </a:r>
          </a:p>
          <a:p>
            <a:endParaRPr lang="en-US" dirty="0"/>
          </a:p>
          <a:p>
            <a:r>
              <a:rPr lang="en-US" dirty="0"/>
              <a:t>When A = B = 1, input 3 is always 1.</a:t>
            </a:r>
          </a:p>
          <a:p>
            <a:r>
              <a:rPr lang="en-US" dirty="0"/>
              <a:t>G = 1</a:t>
            </a:r>
          </a:p>
        </p:txBody>
      </p:sp>
    </p:spTree>
    <p:extLst>
      <p:ext uri="{BB962C8B-B14F-4D97-AF65-F5344CB8AC3E}">
        <p14:creationId xmlns:p14="http://schemas.microsoft.com/office/powerpoint/2010/main" val="346170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9" grpId="0"/>
      <p:bldP spid="100" grpId="0"/>
      <p:bldP spid="1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4D21B-E8BE-85A8-0A08-241B6F32E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7D59F13-283B-99CB-C60C-3A14448D2179}"/>
              </a:ext>
            </a:extLst>
          </p:cNvPr>
          <p:cNvSpPr txBox="1">
            <a:spLocks noChangeArrowheads="1"/>
          </p:cNvSpPr>
          <p:nvPr/>
        </p:nvSpPr>
        <p:spPr>
          <a:xfrm flipH="1">
            <a:off x="881108" y="238000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Q4.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B01B68-50D2-254C-9B77-4234DBF07A31}"/>
                  </a:ext>
                </a:extLst>
              </p:cNvPr>
              <p:cNvSpPr txBox="1"/>
              <p:nvPr/>
            </p:nvSpPr>
            <p:spPr>
              <a:xfrm>
                <a:off x="1650888" y="177913"/>
                <a:ext cx="9180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circuit on the left below comprises a 2-bit parallel adder and a 4:1 multiplexer. Fill in the table on the right. </a:t>
                </a:r>
              </a:p>
              <a:p>
                <a:r>
                  <a:rPr lang="en-US" sz="2400" dirty="0"/>
                  <a:t>Each entry in the table is a simplified SOP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B01B68-50D2-254C-9B77-4234DBF07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888" y="177913"/>
                <a:ext cx="9180145" cy="1200329"/>
              </a:xfrm>
              <a:prstGeom prst="rect">
                <a:avLst/>
              </a:prstGeom>
              <a:blipFill>
                <a:blip r:embed="rId2"/>
                <a:stretch>
                  <a:fillRect l="-106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8FED89-456E-5361-67AA-9013163F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21034"/>
              </p:ext>
            </p:extLst>
          </p:nvPr>
        </p:nvGraphicFramePr>
        <p:xfrm>
          <a:off x="1726310" y="4302216"/>
          <a:ext cx="3543329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10">
                  <a:extLst>
                    <a:ext uri="{9D8B030D-6E8A-4147-A177-3AD203B41FA5}">
                      <a16:colId xmlns:a16="http://schemas.microsoft.com/office/drawing/2014/main" val="738817482"/>
                    </a:ext>
                  </a:extLst>
                </a:gridCol>
                <a:gridCol w="731303">
                  <a:extLst>
                    <a:ext uri="{9D8B030D-6E8A-4147-A177-3AD203B41FA5}">
                      <a16:colId xmlns:a16="http://schemas.microsoft.com/office/drawing/2014/main" val="1487474381"/>
                    </a:ext>
                  </a:extLst>
                </a:gridCol>
                <a:gridCol w="1978116">
                  <a:extLst>
                    <a:ext uri="{9D8B030D-6E8A-4147-A177-3AD203B41FA5}">
                      <a16:colId xmlns:a16="http://schemas.microsoft.com/office/drawing/2014/main" val="197430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A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B</a:t>
                      </a:r>
                      <a:endParaRPr lang="en-SG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G</a:t>
                      </a:r>
                      <a:r>
                        <a:rPr lang="en-US" sz="2000" dirty="0"/>
                        <a:t>(</a:t>
                      </a:r>
                      <a:r>
                        <a:rPr lang="en-US" sz="2000" i="1" dirty="0" err="1"/>
                        <a:t>A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B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C</a:t>
                      </a:r>
                      <a:r>
                        <a:rPr lang="en-US" sz="2000" dirty="0" err="1"/>
                        <a:t>,</a:t>
                      </a:r>
                      <a:r>
                        <a:rPr lang="en-US" sz="2000" i="1" dirty="0" err="1"/>
                        <a:t>D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6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1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2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19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7712"/>
                  </a:ext>
                </a:extLst>
              </a:tr>
            </a:tbl>
          </a:graphicData>
        </a:graphic>
      </p:graphicFrame>
      <p:grpSp>
        <p:nvGrpSpPr>
          <p:cNvPr id="55" name="Group 54">
            <a:extLst>
              <a:ext uri="{FF2B5EF4-FFF2-40B4-BE49-F238E27FC236}">
                <a16:creationId xmlns:a16="http://schemas.microsoft.com/office/drawing/2014/main" id="{3A961470-B239-C031-3D01-97CCF69588D4}"/>
              </a:ext>
            </a:extLst>
          </p:cNvPr>
          <p:cNvGrpSpPr/>
          <p:nvPr/>
        </p:nvGrpSpPr>
        <p:grpSpPr>
          <a:xfrm>
            <a:off x="6614619" y="4284343"/>
            <a:ext cx="4056429" cy="1961362"/>
            <a:chOff x="0" y="0"/>
            <a:chExt cx="3892990" cy="173826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FFAC381-2D0C-089A-1354-0808958AC436}"/>
                </a:ext>
              </a:extLst>
            </p:cNvPr>
            <p:cNvGrpSpPr/>
            <p:nvPr/>
          </p:nvGrpSpPr>
          <p:grpSpPr>
            <a:xfrm>
              <a:off x="2403695" y="425513"/>
              <a:ext cx="1489295" cy="1118870"/>
              <a:chOff x="0" y="0"/>
              <a:chExt cx="1489295" cy="111887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441BA235-2DDF-D607-EC94-E050C637B6C7}"/>
                  </a:ext>
                </a:extLst>
              </p:cNvPr>
              <p:cNvGrpSpPr/>
              <p:nvPr/>
            </p:nvGrpSpPr>
            <p:grpSpPr>
              <a:xfrm>
                <a:off x="0" y="0"/>
                <a:ext cx="945207" cy="1118870"/>
                <a:chOff x="-11446" y="-38097"/>
                <a:chExt cx="963945" cy="1184120"/>
              </a:xfrm>
            </p:grpSpPr>
            <p:sp>
              <p:nvSpPr>
                <p:cNvPr id="92" name="Isosceles Triangle 91">
                  <a:extLst>
                    <a:ext uri="{FF2B5EF4-FFF2-40B4-BE49-F238E27FC236}">
                      <a16:creationId xmlns:a16="http://schemas.microsoft.com/office/drawing/2014/main" id="{0F501B4F-8F76-76DB-F437-D5EB7ED080E7}"/>
                    </a:ext>
                  </a:extLst>
                </p:cNvPr>
                <p:cNvSpPr/>
                <p:nvPr/>
              </p:nvSpPr>
              <p:spPr>
                <a:xfrm rot="5400000">
                  <a:off x="-95386" y="98137"/>
                  <a:ext cx="1184120" cy="911651"/>
                </a:xfrm>
                <a:prstGeom prst="triangle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ext Box 7">
                  <a:extLst>
                    <a:ext uri="{FF2B5EF4-FFF2-40B4-BE49-F238E27FC236}">
                      <a16:creationId xmlns:a16="http://schemas.microsoft.com/office/drawing/2014/main" id="{590DC1F4-522A-E49E-E4FA-20E15EAD95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38" y="265712"/>
                  <a:ext cx="652780" cy="4130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ts val="1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4:1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ctr">
                    <a:lnSpc>
                      <a:spcPts val="1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b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MUX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4" name="Text Box 8">
                  <a:extLst>
                    <a:ext uri="{FF2B5EF4-FFF2-40B4-BE49-F238E27FC236}">
                      <a16:creationId xmlns:a16="http://schemas.microsoft.com/office/drawing/2014/main" id="{958E2B72-96E4-0D21-0794-3546ACF5B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11446" y="110415"/>
                  <a:ext cx="252559" cy="964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2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0" algn="r">
                    <a:lnSpc>
                      <a:spcPts val="14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3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5" name="Text Box 8">
                  <a:extLst>
                    <a:ext uri="{FF2B5EF4-FFF2-40B4-BE49-F238E27FC236}">
                      <a16:creationId xmlns:a16="http://schemas.microsoft.com/office/drawing/2014/main" id="{945EA75D-290B-3F08-F0A6-A6C0BCCE6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814" y="575823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200" baseline="-250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0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20955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96" name="Text Box 8">
                  <a:extLst>
                    <a:ext uri="{FF2B5EF4-FFF2-40B4-BE49-F238E27FC236}">
                      <a16:creationId xmlns:a16="http://schemas.microsoft.com/office/drawing/2014/main" id="{D46BB2E6-5937-44B5-F62D-50C4867FB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1369" y="689434"/>
                  <a:ext cx="320723" cy="2866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S</a:t>
                  </a:r>
                  <a:r>
                    <a:rPr lang="en-US" sz="1200" baseline="-250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  <a:p>
                  <a:pPr marL="0" marR="209550" algn="ctr">
                    <a:spcBef>
                      <a:spcPts val="0"/>
                    </a:spcBef>
                    <a:spcAft>
                      <a:spcPts val="300"/>
                    </a:spcAft>
                  </a:pP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 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</p:grpSp>
          <p:sp>
            <p:nvSpPr>
              <p:cNvPr id="90" name="Text Box 8">
                <a:extLst>
                  <a:ext uri="{FF2B5EF4-FFF2-40B4-BE49-F238E27FC236}">
                    <a16:creationId xmlns:a16="http://schemas.microsoft.com/office/drawing/2014/main" id="{4664ADB9-99BE-114E-F1DD-6AE89002B6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897" y="450538"/>
                <a:ext cx="321398" cy="276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4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G</a:t>
                </a:r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20955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 </a:t>
                </a:r>
                <a:endParaRPr lang="en-US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2B9362B-06C4-623A-01CF-6F13EDC87E5E}"/>
                  </a:ext>
                </a:extLst>
              </p:cNvPr>
              <p:cNvCxnSpPr/>
              <p:nvPr/>
            </p:nvCxnSpPr>
            <p:spPr>
              <a:xfrm>
                <a:off x="937033" y="556788"/>
                <a:ext cx="258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EAD45B5-6E0F-6C4A-3D5B-F51348134F59}"/>
                </a:ext>
              </a:extLst>
            </p:cNvPr>
            <p:cNvGrpSpPr/>
            <p:nvPr/>
          </p:nvGrpSpPr>
          <p:grpSpPr>
            <a:xfrm>
              <a:off x="995881" y="0"/>
              <a:ext cx="937694" cy="1456690"/>
              <a:chOff x="0" y="54320"/>
              <a:chExt cx="937917" cy="145698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BED7EF6-EFCC-C854-31D1-FE358AE4F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4320"/>
                <a:ext cx="937917" cy="14569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84" name="Text Box 68">
                <a:extLst>
                  <a:ext uri="{FF2B5EF4-FFF2-40B4-BE49-F238E27FC236}">
                    <a16:creationId xmlns:a16="http://schemas.microsoft.com/office/drawing/2014/main" id="{E7830605-FFDC-4509-3B2B-9E4B837B6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382" y="72790"/>
                <a:ext cx="557885" cy="4217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2-bit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Adder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5" name="Text Box 69">
                <a:extLst>
                  <a:ext uri="{FF2B5EF4-FFF2-40B4-BE49-F238E27FC236}">
                    <a16:creationId xmlns:a16="http://schemas.microsoft.com/office/drawing/2014/main" id="{FC1321EF-DC69-814D-464A-C78F458BB1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39" y="298280"/>
                <a:ext cx="295127" cy="2738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Cin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6" name="Text Box 70">
                <a:extLst>
                  <a:ext uri="{FF2B5EF4-FFF2-40B4-BE49-F238E27FC236}">
                    <a16:creationId xmlns:a16="http://schemas.microsoft.com/office/drawing/2014/main" id="{7A5BDDDA-3DDC-24DA-0A74-AD4F5C1EB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562" y="582762"/>
                <a:ext cx="333208" cy="241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Cout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7" name="Text Box 67">
                <a:extLst>
                  <a:ext uri="{FF2B5EF4-FFF2-40B4-BE49-F238E27FC236}">
                    <a16:creationId xmlns:a16="http://schemas.microsoft.com/office/drawing/2014/main" id="{97F5CBAD-4129-4813-C022-AA7D8328F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90" y="562252"/>
                <a:ext cx="251334" cy="915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X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8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88" name="Text Box 76">
                <a:extLst>
                  <a:ext uri="{FF2B5EF4-FFF2-40B4-BE49-F238E27FC236}">
                    <a16:creationId xmlns:a16="http://schemas.microsoft.com/office/drawing/2014/main" id="{AF33A6D7-B68A-ED95-4887-25A965F387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451" y="806823"/>
                <a:ext cx="213253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45720" rIns="9144" bIns="45720" anchor="t" anchorCtr="0" upright="1">
                <a:noAutofit/>
              </a:bodyPr>
              <a:lstStyle/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i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S</a:t>
                </a:r>
                <a:r>
                  <a:rPr lang="en-US" sz="1200" baseline="-25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lnSpc>
                    <a:spcPts val="13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583F29C-C9F8-C2EE-B7B3-D9D08C3BDE73}"/>
                </a:ext>
              </a:extLst>
            </p:cNvPr>
            <p:cNvGrpSpPr/>
            <p:nvPr/>
          </p:nvGrpSpPr>
          <p:grpSpPr>
            <a:xfrm>
              <a:off x="230863" y="389299"/>
              <a:ext cx="761729" cy="913705"/>
              <a:chOff x="0" y="0"/>
              <a:chExt cx="761729" cy="913705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74B9E8FE-C3D2-B3C7-65DA-B6B73C0C348C}"/>
                  </a:ext>
                </a:extLst>
              </p:cNvPr>
              <p:cNvGrpSpPr/>
              <p:nvPr/>
            </p:nvGrpSpPr>
            <p:grpSpPr>
              <a:xfrm>
                <a:off x="534155" y="737858"/>
                <a:ext cx="227574" cy="175847"/>
                <a:chOff x="0" y="0"/>
                <a:chExt cx="193006" cy="175847"/>
              </a:xfrm>
            </p:grpSpPr>
            <p:cxnSp>
              <p:nvCxnSpPr>
                <p:cNvPr id="81" name="Line 72">
                  <a:extLst>
                    <a:ext uri="{FF2B5EF4-FFF2-40B4-BE49-F238E27FC236}">
                      <a16:creationId xmlns:a16="http://schemas.microsoft.com/office/drawing/2014/main" id="{A54E9CBE-4083-0C82-76F1-4A5358D8CA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0" y="0"/>
                  <a:ext cx="19300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Line 73">
                  <a:extLst>
                    <a:ext uri="{FF2B5EF4-FFF2-40B4-BE49-F238E27FC236}">
                      <a16:creationId xmlns:a16="http://schemas.microsoft.com/office/drawing/2014/main" id="{86BC21CC-C9D0-A3AD-ADB3-447C3F1FB1C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0" y="175847"/>
                  <a:ext cx="19300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B6027E7-63AE-1772-9CFD-812945056B27}"/>
                  </a:ext>
                </a:extLst>
              </p:cNvPr>
              <p:cNvGrpSpPr/>
              <p:nvPr/>
            </p:nvGrpSpPr>
            <p:grpSpPr>
              <a:xfrm>
                <a:off x="0" y="244444"/>
                <a:ext cx="761365" cy="175475"/>
                <a:chOff x="-453018" y="0"/>
                <a:chExt cx="645817" cy="175475"/>
              </a:xfrm>
            </p:grpSpPr>
            <p:cxnSp>
              <p:nvCxnSpPr>
                <p:cNvPr id="79" name="Line 72">
                  <a:extLst>
                    <a:ext uri="{FF2B5EF4-FFF2-40B4-BE49-F238E27FC236}">
                      <a16:creationId xmlns:a16="http://schemas.microsoft.com/office/drawing/2014/main" id="{FC4711EC-48A7-AB98-345F-B7B963F9EAE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-453018" y="0"/>
                  <a:ext cx="64581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Line 73">
                  <a:extLst>
                    <a:ext uri="{FF2B5EF4-FFF2-40B4-BE49-F238E27FC236}">
                      <a16:creationId xmlns:a16="http://schemas.microsoft.com/office/drawing/2014/main" id="{968B9694-435D-0453-9145-28AA1F10DBA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-430164" y="175475"/>
                  <a:ext cx="62286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78" name="Line 73">
                <a:extLst>
                  <a:ext uri="{FF2B5EF4-FFF2-40B4-BE49-F238E27FC236}">
                    <a16:creationId xmlns:a16="http://schemas.microsoft.com/office/drawing/2014/main" id="{CB7EAB63-B270-D3FA-EF30-8D80905A88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34155" y="0"/>
                <a:ext cx="22757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9" name="Text Box 124">
              <a:extLst>
                <a:ext uri="{FF2B5EF4-FFF2-40B4-BE49-F238E27FC236}">
                  <a16:creationId xmlns:a16="http://schemas.microsoft.com/office/drawing/2014/main" id="{54476218-1134-D89A-F95B-EEB401AD94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61727"/>
              <a:ext cx="257810" cy="44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A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B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 </a:t>
              </a:r>
              <a:endPara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Text Box 125">
              <a:extLst>
                <a:ext uri="{FF2B5EF4-FFF2-40B4-BE49-F238E27FC236}">
                  <a16:creationId xmlns:a16="http://schemas.microsoft.com/office/drawing/2014/main" id="{CF7ED7D2-06EB-6998-13FF-4800EA6A2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208" y="964195"/>
              <a:ext cx="257810" cy="44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C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D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0" algn="ctr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200" b="1" i="1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F61BD7AE-A096-33DD-E5CA-8E3BE08CB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54" y="230864"/>
              <a:ext cx="276097" cy="247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1200" b="1">
                  <a:effectLst/>
                  <a:latin typeface="Calibri" panose="020F0502020204030204" pitchFamily="34" charset="0"/>
                  <a:ea typeface="SimSun" panose="02010600030101010101" pitchFamily="2" charset="-122"/>
                </a:rPr>
                <a:t>0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  <a:p>
              <a:pPr marL="0" marR="209550" algn="ctr">
                <a:spcBef>
                  <a:spcPts val="0"/>
                </a:spcBef>
                <a:spcAft>
                  <a:spcPts val="300"/>
                </a:spcAft>
              </a:pPr>
              <a:r>
                <a: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Calibri" panose="020F0502020204030204" pitchFamily="34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42E7FFF-66EC-3405-49D5-3C7C7F3141D9}"/>
                </a:ext>
              </a:extLst>
            </p:cNvPr>
            <p:cNvGrpSpPr/>
            <p:nvPr/>
          </p:nvGrpSpPr>
          <p:grpSpPr>
            <a:xfrm>
              <a:off x="1932915" y="701785"/>
              <a:ext cx="529628" cy="645542"/>
              <a:chOff x="0" y="141"/>
              <a:chExt cx="529628" cy="64554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512A0AA-839D-8066-8BE5-3E20FE0F0ECC}"/>
                  </a:ext>
                </a:extLst>
              </p:cNvPr>
              <p:cNvCxnSpPr/>
              <p:nvPr/>
            </p:nvCxnSpPr>
            <p:spPr>
              <a:xfrm>
                <a:off x="380246" y="552261"/>
                <a:ext cx="1473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47CFC64-A6BA-FE1B-5071-01B31C94D71B}"/>
                  </a:ext>
                </a:extLst>
              </p:cNvPr>
              <p:cNvGrpSpPr/>
              <p:nvPr/>
            </p:nvGrpSpPr>
            <p:grpSpPr>
              <a:xfrm>
                <a:off x="0" y="141"/>
                <a:ext cx="529628" cy="355191"/>
                <a:chOff x="-694" y="221810"/>
                <a:chExt cx="876548" cy="355191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54E36D3-6C86-DA68-17EF-35AD3D7FC2AB}"/>
                    </a:ext>
                  </a:extLst>
                </p:cNvPr>
                <p:cNvCxnSpPr/>
                <p:nvPr/>
              </p:nvCxnSpPr>
              <p:spPr>
                <a:xfrm>
                  <a:off x="0" y="221810"/>
                  <a:ext cx="866073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9F9FE76-E552-BF3B-F7A1-E9989B05C0CD}"/>
                    </a:ext>
                  </a:extLst>
                </p:cNvPr>
                <p:cNvCxnSpPr/>
                <p:nvPr/>
              </p:nvCxnSpPr>
              <p:spPr>
                <a:xfrm>
                  <a:off x="0" y="396077"/>
                  <a:ext cx="86118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7C1454F-EBE9-FC95-61E0-9A8D27919700}"/>
                    </a:ext>
                  </a:extLst>
                </p:cNvPr>
                <p:cNvCxnSpPr/>
                <p:nvPr/>
              </p:nvCxnSpPr>
              <p:spPr>
                <a:xfrm>
                  <a:off x="-694" y="577001"/>
                  <a:ext cx="87654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Text Box 8">
                <a:extLst>
                  <a:ext uri="{FF2B5EF4-FFF2-40B4-BE49-F238E27FC236}">
                    <a16:creationId xmlns:a16="http://schemas.microsoft.com/office/drawing/2014/main" id="{D694E3A4-3A27-DB85-28F9-DBB00C446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490" y="398353"/>
                <a:ext cx="276097" cy="247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 b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209550" algn="ctr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Calibri" panose="020F0502020204030204" pitchFamily="34" charset="0"/>
                  </a:rPr>
                  <a:t> 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AC960AC-704D-F8F9-F0AF-5B275DE58A68}"/>
                </a:ext>
              </a:extLst>
            </p:cNvPr>
            <p:cNvGrpSpPr/>
            <p:nvPr/>
          </p:nvGrpSpPr>
          <p:grpSpPr>
            <a:xfrm>
              <a:off x="375719" y="633743"/>
              <a:ext cx="2557604" cy="1104523"/>
              <a:chOff x="0" y="0"/>
              <a:chExt cx="2557604" cy="1104523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99894BD-500A-625C-D633-C8FC5CDABBAF}"/>
                  </a:ext>
                </a:extLst>
              </p:cNvPr>
              <p:cNvCxnSpPr/>
              <p:nvPr/>
            </p:nvCxnSpPr>
            <p:spPr>
              <a:xfrm>
                <a:off x="2557604" y="611109"/>
                <a:ext cx="0" cy="4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0980A94-7E22-AFBB-8C76-939BAE1DC22A}"/>
                  </a:ext>
                </a:extLst>
              </p:cNvPr>
              <p:cNvCxnSpPr/>
              <p:nvPr/>
            </p:nvCxnSpPr>
            <p:spPr>
              <a:xfrm>
                <a:off x="2385588" y="728804"/>
                <a:ext cx="0" cy="23991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EE941D80-2A7E-AFC1-74AD-C2714C2466D4}"/>
                  </a:ext>
                </a:extLst>
              </p:cNvPr>
              <p:cNvCxnSpPr/>
              <p:nvPr/>
            </p:nvCxnSpPr>
            <p:spPr>
              <a:xfrm>
                <a:off x="0" y="1104265"/>
                <a:ext cx="255747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F2D542-FE1A-48DA-656C-EAACD004B46D}"/>
                  </a:ext>
                </a:extLst>
              </p:cNvPr>
              <p:cNvCxnSpPr/>
              <p:nvPr/>
            </p:nvCxnSpPr>
            <p:spPr>
              <a:xfrm>
                <a:off x="144848" y="968495"/>
                <a:ext cx="22452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163B4FE-37A5-A72C-B738-C3FB30F7547C}"/>
                  </a:ext>
                </a:extLst>
              </p:cNvPr>
              <p:cNvCxnSpPr/>
              <p:nvPr/>
            </p:nvCxnSpPr>
            <p:spPr>
              <a:xfrm>
                <a:off x="144855" y="0"/>
                <a:ext cx="0" cy="968721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DDAF1F9-6999-6709-5C65-8EBB8F79E5DA}"/>
                  </a:ext>
                </a:extLst>
              </p:cNvPr>
              <p:cNvCxnSpPr/>
              <p:nvPr/>
            </p:nvCxnSpPr>
            <p:spPr>
              <a:xfrm>
                <a:off x="0" y="153909"/>
                <a:ext cx="0" cy="95061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Slide Number Placeholder 1">
            <a:extLst>
              <a:ext uri="{FF2B5EF4-FFF2-40B4-BE49-F238E27FC236}">
                <a16:creationId xmlns:a16="http://schemas.microsoft.com/office/drawing/2014/main" id="{8866F3C7-F601-F670-C8D1-9C4C560C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33</a:t>
            </a:fld>
            <a:endParaRPr lang="en-SG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B9006-5ADD-0BFC-0E07-834F1DED9806}"/>
              </a:ext>
            </a:extLst>
          </p:cNvPr>
          <p:cNvSpPr txBox="1"/>
          <p:nvPr/>
        </p:nvSpPr>
        <p:spPr>
          <a:xfrm>
            <a:off x="3934937" y="4690403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DAFD80A-EE9E-706D-6FBA-119A68B641B6}"/>
              </a:ext>
            </a:extLst>
          </p:cNvPr>
          <p:cNvSpPr txBox="1"/>
          <p:nvPr/>
        </p:nvSpPr>
        <p:spPr>
          <a:xfrm>
            <a:off x="3467923" y="5042908"/>
            <a:ext cx="1531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C00000"/>
                </a:solidFill>
              </a:rPr>
              <a:t>C’</a:t>
            </a:r>
            <a:r>
              <a:rPr lang="en-US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000" i="1" dirty="0" err="1">
                <a:solidFill>
                  <a:srgbClr val="C00000"/>
                </a:solidFill>
              </a:rPr>
              <a:t>D</a:t>
            </a:r>
            <a:r>
              <a:rPr lang="en-US" sz="2000" dirty="0">
                <a:solidFill>
                  <a:srgbClr val="C00000"/>
                </a:solidFill>
              </a:rPr>
              <a:t> + </a:t>
            </a:r>
            <a:r>
              <a:rPr lang="en-US" sz="2000" i="1" dirty="0" err="1">
                <a:solidFill>
                  <a:srgbClr val="C00000"/>
                </a:solidFill>
              </a:rPr>
              <a:t>C</a:t>
            </a:r>
            <a:r>
              <a:rPr lang="en-US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000" i="1" dirty="0" err="1">
                <a:solidFill>
                  <a:srgbClr val="C00000"/>
                </a:solidFill>
              </a:rPr>
              <a:t>D</a:t>
            </a:r>
            <a:r>
              <a:rPr lang="en-US" sz="2000" i="1" dirty="0">
                <a:solidFill>
                  <a:srgbClr val="C00000"/>
                </a:solidFill>
              </a:rPr>
              <a:t>’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6C26DC-0317-4854-AC68-9AD768E8C291}"/>
              </a:ext>
            </a:extLst>
          </p:cNvPr>
          <p:cNvSpPr txBox="1"/>
          <p:nvPr/>
        </p:nvSpPr>
        <p:spPr>
          <a:xfrm>
            <a:off x="3934937" y="5483124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44FA397-7AD7-3DFE-F9BC-83CCFD20D6C5}"/>
              </a:ext>
            </a:extLst>
          </p:cNvPr>
          <p:cNvSpPr txBox="1"/>
          <p:nvPr/>
        </p:nvSpPr>
        <p:spPr>
          <a:xfrm>
            <a:off x="3934937" y="5883234"/>
            <a:ext cx="59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C22A98-B2FF-C36C-08A2-D7BF510A9E01}"/>
              </a:ext>
            </a:extLst>
          </p:cNvPr>
          <p:cNvCxnSpPr/>
          <p:nvPr/>
        </p:nvCxnSpPr>
        <p:spPr>
          <a:xfrm>
            <a:off x="1547202" y="1152144"/>
            <a:ext cx="91238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6737E2B-5DEE-64B6-BB0E-4890D339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02" y="2132687"/>
            <a:ext cx="8916305" cy="18519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56BB0A1-F903-4683-930A-663D2C48BB5D}"/>
              </a:ext>
            </a:extLst>
          </p:cNvPr>
          <p:cNvSpPr txBox="1"/>
          <p:nvPr/>
        </p:nvSpPr>
        <p:spPr>
          <a:xfrm>
            <a:off x="1650888" y="1407420"/>
            <a:ext cx="98026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For each row, derive the simplified SOP expression for G as a function of C and D only</a:t>
            </a:r>
          </a:p>
        </p:txBody>
      </p:sp>
    </p:spTree>
    <p:extLst>
      <p:ext uri="{BB962C8B-B14F-4D97-AF65-F5344CB8AC3E}">
        <p14:creationId xmlns:p14="http://schemas.microsoft.com/office/powerpoint/2010/main" val="68828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 flipH="1">
            <a:off x="288096" y="177913"/>
            <a:ext cx="895350" cy="5980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latin typeface="+mn-lt"/>
              </a:rPr>
              <a:t>Q5</a:t>
            </a:r>
            <a:r>
              <a:rPr lang="en-US" sz="3200" dirty="0">
                <a:latin typeface="+mn-lt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07406" y="177913"/>
                <a:ext cx="110676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circuit below uses an 8-3 priority encoder whose function is described in the table. What are the simplified SOP expressions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06" y="177913"/>
                <a:ext cx="11067636" cy="830997"/>
              </a:xfrm>
              <a:prstGeom prst="rect">
                <a:avLst/>
              </a:prstGeom>
              <a:blipFill>
                <a:blip r:embed="rId3"/>
                <a:stretch>
                  <a:fillRect l="-826" t="-5839" r="-49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88333" y="985055"/>
          <a:ext cx="516879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890">
                  <a:extLst>
                    <a:ext uri="{9D8B030D-6E8A-4147-A177-3AD203B41FA5}">
                      <a16:colId xmlns:a16="http://schemas.microsoft.com/office/drawing/2014/main" val="971184951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1438919652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2718609266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2111775520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3287111518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1693489353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184704128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774329563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3173044604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501464501"/>
                    </a:ext>
                  </a:extLst>
                </a:gridCol>
                <a:gridCol w="469890">
                  <a:extLst>
                    <a:ext uri="{9D8B030D-6E8A-4147-A177-3AD203B41FA5}">
                      <a16:colId xmlns:a16="http://schemas.microsoft.com/office/drawing/2014/main" val="742576168"/>
                    </a:ext>
                  </a:extLst>
                </a:gridCol>
              </a:tblGrid>
              <a:tr h="26300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F7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F6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F5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F4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err="1"/>
                        <a:t>F3</a:t>
                      </a:r>
                      <a:endParaRPr lang="en-US" sz="1400" i="1" baseline="-25000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err="1"/>
                        <a:t>F2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err="1"/>
                        <a:t>F1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F0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Y2</a:t>
                      </a:r>
                      <a:endParaRPr lang="en-US" sz="1400" i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Y1</a:t>
                      </a:r>
                      <a:endParaRPr lang="en-US" sz="1400" i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Y0</a:t>
                      </a:r>
                      <a:endParaRPr lang="en-US" sz="1400" i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18749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81753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76443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84316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76616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34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68607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04958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55968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6220"/>
                  </a:ext>
                </a:extLst>
              </a:tr>
            </a:tbl>
          </a:graphicData>
        </a:graphic>
      </p:graphicFrame>
      <p:sp>
        <p:nvSpPr>
          <p:cNvPr id="98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34</a:t>
            </a:fld>
            <a:endParaRPr lang="en-SG" sz="16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555686" y="1197440"/>
            <a:ext cx="2734310" cy="1712594"/>
            <a:chOff x="0" y="0"/>
            <a:chExt cx="2734734" cy="1713053"/>
          </a:xfrm>
        </p:grpSpPr>
        <p:grpSp>
          <p:nvGrpSpPr>
            <p:cNvPr id="54" name="Group 53"/>
            <p:cNvGrpSpPr/>
            <p:nvPr/>
          </p:nvGrpSpPr>
          <p:grpSpPr>
            <a:xfrm>
              <a:off x="592667" y="0"/>
              <a:ext cx="1162924" cy="1713053"/>
              <a:chOff x="-129693" y="-1"/>
              <a:chExt cx="1162924" cy="1713053"/>
            </a:xfrm>
          </p:grpSpPr>
          <p:sp>
            <p:nvSpPr>
              <p:cNvPr id="136" name="Text Box 6"/>
              <p:cNvSpPr txBox="1">
                <a:spLocks noChangeArrowheads="1"/>
              </p:cNvSpPr>
              <p:nvPr/>
            </p:nvSpPr>
            <p:spPr bwMode="auto">
              <a:xfrm>
                <a:off x="-129693" y="337138"/>
                <a:ext cx="399334" cy="1312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F7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F6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F5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F4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F3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F2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F0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7" name="Text Box 7"/>
              <p:cNvSpPr txBox="1">
                <a:spLocks noChangeArrowheads="1"/>
              </p:cNvSpPr>
              <p:nvPr/>
            </p:nvSpPr>
            <p:spPr bwMode="auto">
              <a:xfrm>
                <a:off x="107901" y="31742"/>
                <a:ext cx="736600" cy="637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8-to-3 priority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ctr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200" b="1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encoder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138" name="Rectangle 137"/>
              <p:cNvSpPr>
                <a:spLocks noChangeArrowheads="1"/>
              </p:cNvSpPr>
              <p:nvPr/>
            </p:nvSpPr>
            <p:spPr bwMode="auto">
              <a:xfrm>
                <a:off x="-109964" y="-1"/>
                <a:ext cx="1120378" cy="171305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Text Box 6"/>
              <p:cNvSpPr txBox="1">
                <a:spLocks noChangeArrowheads="1"/>
              </p:cNvSpPr>
              <p:nvPr/>
            </p:nvSpPr>
            <p:spPr bwMode="auto">
              <a:xfrm>
                <a:off x="657387" y="444024"/>
                <a:ext cx="375844" cy="811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Y2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Y1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100">
                    <a:effectLst/>
                    <a:latin typeface="Calibri" panose="020F0502020204030204" pitchFamily="34" charset="0"/>
                    <a:ea typeface="SimSun" panose="02010600030101010101" pitchFamily="2" charset="-122"/>
                  </a:rPr>
                  <a:t>Y0</a:t>
                </a:r>
                <a:endParaRPr lang="en-US" sz="120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0" y="334434"/>
              <a:ext cx="610830" cy="1165082"/>
              <a:chOff x="0" y="0"/>
              <a:chExt cx="610830" cy="1165082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0" y="0"/>
                <a:ext cx="606596" cy="271849"/>
                <a:chOff x="0" y="0"/>
                <a:chExt cx="606596" cy="271849"/>
              </a:xfrm>
            </p:grpSpPr>
            <p:sp>
              <p:nvSpPr>
                <p:cNvPr id="13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00182" cy="271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sz="1200" i="1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grpSp>
              <p:nvGrpSpPr>
                <p:cNvPr id="132" name="Group 131"/>
                <p:cNvGrpSpPr/>
                <p:nvPr/>
              </p:nvGrpSpPr>
              <p:grpSpPr>
                <a:xfrm>
                  <a:off x="222421" y="144750"/>
                  <a:ext cx="384175" cy="127099"/>
                  <a:chOff x="0" y="0"/>
                  <a:chExt cx="384175" cy="127099"/>
                </a:xfrm>
              </p:grpSpPr>
              <p:cxnSp>
                <p:nvCxnSpPr>
                  <p:cNvPr id="133" name="Straight Connector 132"/>
                  <p:cNvCxnSpPr/>
                  <p:nvPr/>
                </p:nvCxnSpPr>
                <p:spPr>
                  <a:xfrm>
                    <a:off x="0" y="3531"/>
                    <a:ext cx="3841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194178" y="127099"/>
                    <a:ext cx="18740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/>
                  <p:cNvCxnSpPr/>
                  <p:nvPr/>
                </p:nvCxnSpPr>
                <p:spPr>
                  <a:xfrm>
                    <a:off x="194178" y="0"/>
                    <a:ext cx="0" cy="1270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0" y="309033"/>
                <a:ext cx="606596" cy="271849"/>
                <a:chOff x="0" y="0"/>
                <a:chExt cx="606596" cy="271849"/>
              </a:xfrm>
            </p:grpSpPr>
            <p:sp>
              <p:nvSpPr>
                <p:cNvPr id="12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00182" cy="271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sz="1200" i="1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B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222421" y="144750"/>
                  <a:ext cx="384175" cy="127099"/>
                  <a:chOff x="0" y="0"/>
                  <a:chExt cx="384175" cy="127099"/>
                </a:xfrm>
              </p:grpSpPr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3531"/>
                    <a:ext cx="3841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/>
                  <p:cNvCxnSpPr/>
                  <p:nvPr/>
                </p:nvCxnSpPr>
                <p:spPr>
                  <a:xfrm>
                    <a:off x="194178" y="127099"/>
                    <a:ext cx="18740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194178" y="0"/>
                    <a:ext cx="0" cy="1270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4" name="Group 113"/>
              <p:cNvGrpSpPr/>
              <p:nvPr/>
            </p:nvGrpSpPr>
            <p:grpSpPr>
              <a:xfrm>
                <a:off x="0" y="609600"/>
                <a:ext cx="606596" cy="271849"/>
                <a:chOff x="0" y="0"/>
                <a:chExt cx="606596" cy="271849"/>
              </a:xfrm>
            </p:grpSpPr>
            <p:sp>
              <p:nvSpPr>
                <p:cNvPr id="12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00182" cy="271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sz="1200" i="1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C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grpSp>
              <p:nvGrpSpPr>
                <p:cNvPr id="122" name="Group 121"/>
                <p:cNvGrpSpPr/>
                <p:nvPr/>
              </p:nvGrpSpPr>
              <p:grpSpPr>
                <a:xfrm>
                  <a:off x="222421" y="144750"/>
                  <a:ext cx="384175" cy="127099"/>
                  <a:chOff x="0" y="0"/>
                  <a:chExt cx="384175" cy="127099"/>
                </a:xfrm>
              </p:grpSpPr>
              <p:cxnSp>
                <p:nvCxnSpPr>
                  <p:cNvPr id="123" name="Straight Connector 122"/>
                  <p:cNvCxnSpPr/>
                  <p:nvPr/>
                </p:nvCxnSpPr>
                <p:spPr>
                  <a:xfrm>
                    <a:off x="0" y="3531"/>
                    <a:ext cx="3841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/>
                  <p:cNvCxnSpPr/>
                  <p:nvPr/>
                </p:nvCxnSpPr>
                <p:spPr>
                  <a:xfrm>
                    <a:off x="194178" y="127099"/>
                    <a:ext cx="18740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/>
                  <p:cNvCxnSpPr/>
                  <p:nvPr/>
                </p:nvCxnSpPr>
                <p:spPr>
                  <a:xfrm>
                    <a:off x="194178" y="0"/>
                    <a:ext cx="0" cy="1270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" name="Group 114"/>
              <p:cNvGrpSpPr/>
              <p:nvPr/>
            </p:nvGrpSpPr>
            <p:grpSpPr>
              <a:xfrm>
                <a:off x="4234" y="893233"/>
                <a:ext cx="606596" cy="271849"/>
                <a:chOff x="0" y="0"/>
                <a:chExt cx="606596" cy="271849"/>
              </a:xfrm>
            </p:grpSpPr>
            <p:sp>
              <p:nvSpPr>
                <p:cNvPr id="11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00182" cy="271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4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1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222421" y="144750"/>
                  <a:ext cx="384175" cy="127099"/>
                  <a:chOff x="0" y="0"/>
                  <a:chExt cx="384175" cy="127099"/>
                </a:xfrm>
              </p:grpSpPr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0" y="3531"/>
                    <a:ext cx="384175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94178" y="127099"/>
                    <a:ext cx="18740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194178" y="0"/>
                    <a:ext cx="0" cy="12709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2" name="Group 101"/>
            <p:cNvGrpSpPr/>
            <p:nvPr/>
          </p:nvGrpSpPr>
          <p:grpSpPr>
            <a:xfrm>
              <a:off x="1718734" y="448734"/>
              <a:ext cx="1016000" cy="766694"/>
              <a:chOff x="0" y="0"/>
              <a:chExt cx="1016000" cy="76669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0" y="0"/>
                <a:ext cx="1016000" cy="279861"/>
                <a:chOff x="0" y="0"/>
                <a:chExt cx="1016000" cy="279861"/>
              </a:xfrm>
            </p:grpSpPr>
            <p:sp>
              <p:nvSpPr>
                <p:cNvPr id="11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0500" y="0"/>
                  <a:ext cx="825500" cy="2798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ts val="13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H2</a:t>
                  </a: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(</a:t>
                  </a: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A,B,C</a:t>
                  </a: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)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0" y="135466"/>
                  <a:ext cx="254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/>
              <p:cNvGrpSpPr/>
              <p:nvPr/>
            </p:nvGrpSpPr>
            <p:grpSpPr>
              <a:xfrm>
                <a:off x="0" y="258233"/>
                <a:ext cx="1016000" cy="279861"/>
                <a:chOff x="0" y="0"/>
                <a:chExt cx="1016000" cy="279861"/>
              </a:xfrm>
            </p:grpSpPr>
            <p:sp>
              <p:nvSpPr>
                <p:cNvPr id="1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0500" y="0"/>
                  <a:ext cx="825500" cy="2798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ts val="13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H1</a:t>
                  </a: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(</a:t>
                  </a: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A,B,C</a:t>
                  </a: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)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0" y="135466"/>
                  <a:ext cx="254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/>
              <p:cNvGrpSpPr/>
              <p:nvPr/>
            </p:nvGrpSpPr>
            <p:grpSpPr>
              <a:xfrm>
                <a:off x="0" y="486833"/>
                <a:ext cx="1016000" cy="279861"/>
                <a:chOff x="0" y="0"/>
                <a:chExt cx="1016000" cy="279861"/>
              </a:xfrm>
            </p:grpSpPr>
            <p:sp>
              <p:nvSpPr>
                <p:cNvPr id="10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90500" y="0"/>
                  <a:ext cx="825500" cy="2798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algn="ctr">
                    <a:lnSpc>
                      <a:spcPts val="13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H0</a:t>
                  </a: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(</a:t>
                  </a:r>
                  <a:r>
                    <a:rPr lang="en-US" sz="1200" i="1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A,B,C</a:t>
                  </a:r>
                  <a:r>
                    <a:rPr lang="en-US" sz="12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</a:rPr>
                    <a:t>)</a:t>
                  </a:r>
                  <a:endParaRPr lang="en-US" sz="120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endParaRPr>
                </a:p>
              </p:txBody>
            </p: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0" y="135466"/>
                  <a:ext cx="254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592914"/>
              </p:ext>
            </p:extLst>
          </p:nvPr>
        </p:nvGraphicFramePr>
        <p:xfrm>
          <a:off x="3055723" y="3894165"/>
          <a:ext cx="6338252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99">
                  <a:extLst>
                    <a:ext uri="{9D8B030D-6E8A-4147-A177-3AD203B41FA5}">
                      <a16:colId xmlns:a16="http://schemas.microsoft.com/office/drawing/2014/main" val="2269587818"/>
                    </a:ext>
                  </a:extLst>
                </a:gridCol>
                <a:gridCol w="373399">
                  <a:extLst>
                    <a:ext uri="{9D8B030D-6E8A-4147-A177-3AD203B41FA5}">
                      <a16:colId xmlns:a16="http://schemas.microsoft.com/office/drawing/2014/main" val="1439279016"/>
                    </a:ext>
                  </a:extLst>
                </a:gridCol>
                <a:gridCol w="373399">
                  <a:extLst>
                    <a:ext uri="{9D8B030D-6E8A-4147-A177-3AD203B41FA5}">
                      <a16:colId xmlns:a16="http://schemas.microsoft.com/office/drawing/2014/main" val="3513011614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971184951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1438919652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2718609266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2111775520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3287111518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1693489353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184704128"/>
                    </a:ext>
                  </a:extLst>
                </a:gridCol>
                <a:gridCol w="473713">
                  <a:extLst>
                    <a:ext uri="{9D8B030D-6E8A-4147-A177-3AD203B41FA5}">
                      <a16:colId xmlns:a16="http://schemas.microsoft.com/office/drawing/2014/main" val="774329563"/>
                    </a:ext>
                  </a:extLst>
                </a:gridCol>
                <a:gridCol w="522887">
                  <a:extLst>
                    <a:ext uri="{9D8B030D-6E8A-4147-A177-3AD203B41FA5}">
                      <a16:colId xmlns:a16="http://schemas.microsoft.com/office/drawing/2014/main" val="3173044604"/>
                    </a:ext>
                  </a:extLst>
                </a:gridCol>
                <a:gridCol w="452732">
                  <a:extLst>
                    <a:ext uri="{9D8B030D-6E8A-4147-A177-3AD203B41FA5}">
                      <a16:colId xmlns:a16="http://schemas.microsoft.com/office/drawing/2014/main" val="501464501"/>
                    </a:ext>
                  </a:extLst>
                </a:gridCol>
                <a:gridCol w="452732">
                  <a:extLst>
                    <a:ext uri="{9D8B030D-6E8A-4147-A177-3AD203B41FA5}">
                      <a16:colId xmlns:a16="http://schemas.microsoft.com/office/drawing/2014/main" val="742576168"/>
                    </a:ext>
                  </a:extLst>
                </a:gridCol>
              </a:tblGrid>
              <a:tr h="263001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F7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F6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F5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F4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err="1"/>
                        <a:t>F3</a:t>
                      </a:r>
                      <a:endParaRPr lang="en-US" sz="1400" i="1" baseline="-25000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err="1"/>
                        <a:t>F2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baseline="0" dirty="0" err="1"/>
                        <a:t>F1</a:t>
                      </a:r>
                      <a:endParaRPr lang="en-US" sz="1400" baseline="-25000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F0</a:t>
                      </a:r>
                      <a:endParaRPr lang="en-US" sz="1400" i="1" dirty="0"/>
                    </a:p>
                  </a:txBody>
                  <a:tcP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H2</a:t>
                      </a:r>
                      <a:endParaRPr lang="en-US" sz="1400" i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H1</a:t>
                      </a:r>
                      <a:endParaRPr lang="en-US" sz="1400" i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/>
                        <a:t>H0</a:t>
                      </a:r>
                      <a:endParaRPr lang="en-US" sz="1400" i="1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18749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881753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876443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484316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076616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734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568607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04958"/>
                  </a:ext>
                </a:extLst>
              </a:tr>
              <a:tr h="2367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559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87648" y="4176038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0          0          1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887648" y="4465356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0          1         1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887648" y="4733917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1          0         1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887648" y="4999539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1          0         1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887648" y="5277134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1          1         1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887648" y="5559210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1          1         1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887648" y="5853472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1          1         1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887648" y="6118881"/>
            <a:ext cx="158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1          1         1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42821" y="391001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solidFill>
                  <a:srgbClr val="C00000"/>
                </a:solidFill>
              </a:rPr>
              <a:t>H</a:t>
            </a:r>
            <a:r>
              <a:rPr lang="en-US" sz="2400" dirty="0" err="1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i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 + </a:t>
            </a:r>
            <a:r>
              <a:rPr lang="en-US" sz="2400" i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9542821" y="4392651"/>
            <a:ext cx="191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C00000"/>
                </a:solidFill>
              </a:rPr>
              <a:t>H</a:t>
            </a:r>
            <a:r>
              <a:rPr lang="en-US" sz="2400" dirty="0" err="1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</a:t>
            </a:r>
            <a:r>
              <a:rPr lang="en-US" sz="2400" i="1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rgbClr val="C00000"/>
                </a:solidFill>
              </a:rPr>
              <a:t> + </a:t>
            </a:r>
            <a:r>
              <a:rPr lang="en-US" sz="2400" i="1" dirty="0" err="1">
                <a:solidFill>
                  <a:srgbClr val="C00000"/>
                </a:solidFill>
              </a:rPr>
              <a:t>B’</a:t>
            </a:r>
            <a:r>
              <a:rPr lang="en-US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US" sz="2400" i="1" dirty="0" err="1">
                <a:solidFill>
                  <a:srgbClr val="C00000"/>
                </a:solidFill>
              </a:rPr>
              <a:t>C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9542821" y="4920815"/>
            <a:ext cx="1913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C00000"/>
                </a:solidFill>
              </a:rPr>
              <a:t>H</a:t>
            </a:r>
            <a:r>
              <a:rPr lang="en-US" sz="2400" dirty="0" err="1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85735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7" grpId="0"/>
      <p:bldP spid="148" grpId="0"/>
      <p:bldP spid="1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ACFA2-A45E-9089-A209-35945A5A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Assignment 2 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5D4D4-D9CF-B502-7DDA-380A7726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Q1</a:t>
            </a:r>
          </a:p>
          <a:p>
            <a:pPr marL="0" indent="0">
              <a:buNone/>
            </a:pPr>
            <a:r>
              <a:rPr lang="en-SG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RR1 / RR2: 21 / $21 / $s5 are accepted.</a:t>
            </a:r>
          </a:p>
          <a:p>
            <a:pPr marL="0" indent="0">
              <a:buNone/>
            </a:pPr>
            <a:r>
              <a:rPr lang="en-SG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take note of </a:t>
            </a:r>
          </a:p>
          <a:p>
            <a:r>
              <a:rPr lang="en-SG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base, e.g. 0b____, 0x____</a:t>
            </a:r>
          </a:p>
          <a:p>
            <a:r>
              <a:rPr lang="en-SG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bits, e.g. </a:t>
            </a: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Instruction[31-26]* has 6 bits, and Instruction[25-21]* has 5 bits</a:t>
            </a:r>
          </a:p>
          <a:p>
            <a:endParaRPr lang="en-US" altLang="zh-C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Q2(b)</a:t>
            </a:r>
          </a:p>
          <a:p>
            <a:pPr marL="0" indent="0">
              <a:buNone/>
            </a:pP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last step is by the zero element theorem. Not by identity or annihilation.</a:t>
            </a:r>
          </a:p>
          <a:p>
            <a:pPr marL="0" indent="0">
              <a:buNone/>
            </a:pPr>
            <a:r>
              <a:rPr lang="en-US" altLang="zh-C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multiple names for the same Boolean laws / theorems. Do use the ones given in CS2100.</a:t>
            </a:r>
          </a:p>
          <a:p>
            <a:pPr marL="0" indent="0">
              <a:buNone/>
            </a:pPr>
            <a:endParaRPr lang="en-SG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Q2(c):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How many </a:t>
            </a:r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minterms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does a 2-literal product term in 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𝐹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</a:p>
          <a:p>
            <a:pPr marL="0" indent="0">
              <a:buNone/>
            </a:pPr>
            <a:r>
              <a:rPr lang="en-SG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Why 40?</a:t>
            </a:r>
            <a:endParaRPr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15CC53-9564-66B2-71B3-A39FAE53E579}"/>
              </a:ext>
            </a:extLst>
          </p:cNvPr>
          <p:cNvGrpSpPr/>
          <p:nvPr/>
        </p:nvGrpSpPr>
        <p:grpSpPr>
          <a:xfrm>
            <a:off x="7601527" y="1283580"/>
            <a:ext cx="4784436" cy="949152"/>
            <a:chOff x="6225309" y="2411"/>
            <a:chExt cx="5966691" cy="131186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A91C031-8BFB-E2B6-869E-F9AEF274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9603" y="2411"/>
              <a:ext cx="5892397" cy="72542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1829BF9-7078-D2C9-7B37-0FFDF6E20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5309" y="741535"/>
              <a:ext cx="5781964" cy="57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072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485B2-3E11-00CB-B0ED-7E999CB4E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F738-BCF9-F3AC-0BC1-DE501A84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altLang="zh-CN" dirty="0"/>
              <a:t>Assignment 2 Feedback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D2925-68B5-1C90-964D-AE58E3D0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Q4(b): There are only two EPIs for Z.</a:t>
            </a:r>
          </a:p>
          <a:p>
            <a:pPr marL="0" indent="0">
              <a:buNone/>
            </a:pPr>
            <a:r>
              <a:rPr lang="en-SG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Q4(d) </a:t>
            </a:r>
          </a:p>
          <a:p>
            <a:r>
              <a:rPr lang="en-SG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EPIs need to be written before PIs.</a:t>
            </a:r>
          </a:p>
          <a:p>
            <a:r>
              <a:rPr lang="en-SG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miss the dot (.)</a:t>
            </a:r>
          </a:p>
          <a:p>
            <a:pPr marL="0" indent="0">
              <a:buNone/>
            </a:pPr>
            <a:r>
              <a:rPr lang="en-SG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Q4(e): Some of you have all the literals inverted.</a:t>
            </a:r>
          </a:p>
          <a:p>
            <a:pPr marL="0" indent="0">
              <a:buNone/>
            </a:pPr>
            <a:endParaRPr lang="en-SG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SG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Q5(c): </a:t>
            </a: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should have some don't-care terms for P.</a:t>
            </a:r>
          </a:p>
          <a:p>
            <a:pPr marL="0" indent="0">
              <a:buNone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Q5(e): Another alternative is (A XNOR B) NAND (C XNOR D)</a:t>
            </a:r>
          </a:p>
          <a:p>
            <a:pPr marL="0" indent="0">
              <a:buNone/>
            </a:pPr>
            <a:endParaRPr lang="en-US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Careless Mistakes:</a:t>
            </a:r>
          </a:p>
          <a:p>
            <a:pPr marL="0" indent="0">
              <a:buNone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right bracket at the end (A XOR B).(C XOR D))</a:t>
            </a:r>
          </a:p>
          <a:p>
            <a:pPr marL="0" indent="0">
              <a:buNone/>
            </a:pPr>
            <a:r>
              <a:rPr lang="en-US" altLang="zh-C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zeros e.g. 000000E98</a:t>
            </a:r>
            <a:endParaRPr lang="en-SG" altLang="zh-C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98C311-90E0-DAD3-4664-63B72A5EF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766" y="0"/>
            <a:ext cx="4648234" cy="44101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03A284-D1CA-B8C4-929E-F82A7BBEFE6A}"/>
              </a:ext>
            </a:extLst>
          </p:cNvPr>
          <p:cNvSpPr txBox="1"/>
          <p:nvPr/>
        </p:nvSpPr>
        <p:spPr>
          <a:xfrm>
            <a:off x="8654471" y="5704482"/>
            <a:ext cx="2918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single quote copied from other sources may not be displayed correctly in Canvas.</a:t>
            </a:r>
          </a:p>
        </p:txBody>
      </p:sp>
    </p:spTree>
    <p:extLst>
      <p:ext uri="{BB962C8B-B14F-4D97-AF65-F5344CB8AC3E}">
        <p14:creationId xmlns:p14="http://schemas.microsoft.com/office/powerpoint/2010/main" val="42327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0ED03-DF4E-4379-A0FF-AD0F079F8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SG" sz="1900" dirty="0">
              <a:solidFill>
                <a:srgbClr val="080808"/>
              </a:solidFill>
            </a:endParaRPr>
          </a:p>
          <a:p>
            <a:r>
              <a:rPr lang="en-SG" sz="1900" dirty="0">
                <a:solidFill>
                  <a:srgbClr val="080808"/>
                </a:solidFill>
              </a:rPr>
              <a:t>Song Kai</a:t>
            </a:r>
          </a:p>
          <a:p>
            <a:r>
              <a:rPr lang="en-SG" sz="1900" dirty="0" err="1">
                <a:solidFill>
                  <a:srgbClr val="080808"/>
                </a:solidFill>
              </a:rPr>
              <a:t>song.kai</a:t>
            </a:r>
            <a:r>
              <a:rPr lang="en-SG" sz="1900" dirty="0">
                <a:solidFill>
                  <a:srgbClr val="080808"/>
                </a:solidFill>
              </a:rPr>
              <a:t>@</a:t>
            </a:r>
            <a:r>
              <a:rPr lang="en-US" altLang="zh-CN" sz="1900" dirty="0">
                <a:solidFill>
                  <a:srgbClr val="080808"/>
                </a:solidFill>
              </a:rPr>
              <a:t>nus.edu.sg</a:t>
            </a:r>
            <a:endParaRPr lang="en-SG" sz="1900" dirty="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E28516D-AA1E-44D2-A11F-8858110DF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 dirty="0">
                <a:solidFill>
                  <a:srgbClr val="080808"/>
                </a:solidFill>
              </a:rPr>
              <a:t>CS2100 Tutorial 8</a:t>
            </a:r>
            <a:endParaRPr lang="en-SG" sz="3600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993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Multiplexers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>
          <a:xfrm>
            <a:off x="1981200" y="1346418"/>
            <a:ext cx="8229600" cy="208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of multiplexer is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dirty="0"/>
              <a:t>“sum of the (product of </a:t>
            </a:r>
            <a:r>
              <a:rPr lang="en-US" i="1" dirty="0"/>
              <a:t>data lines</a:t>
            </a:r>
            <a:r>
              <a:rPr lang="en-US" dirty="0"/>
              <a:t> and </a:t>
            </a:r>
            <a:r>
              <a:rPr lang="en-US" i="1" dirty="0"/>
              <a:t>selection lines</a:t>
            </a:r>
            <a:r>
              <a:rPr lang="en-US" dirty="0"/>
              <a:t>)”</a:t>
            </a:r>
          </a:p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Output of a 4-to-1 multiplexer is:</a:t>
            </a:r>
          </a:p>
          <a:p>
            <a:pPr marL="274320" lvl="1" indent="0">
              <a:buSzPct val="100000"/>
              <a:buNone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800000"/>
                </a:solidFill>
              </a:rPr>
              <a:t>Y = </a:t>
            </a:r>
            <a:r>
              <a:rPr lang="en-GB" sz="2400" b="1" dirty="0">
                <a:solidFill>
                  <a:srgbClr val="800000"/>
                </a:solidFill>
              </a:rPr>
              <a:t>?</a:t>
            </a:r>
            <a:endParaRPr 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8991601" y="685800"/>
            <a:ext cx="1319213" cy="1549400"/>
            <a:chOff x="3646" y="1200"/>
            <a:chExt cx="831" cy="976"/>
          </a:xfrm>
        </p:grpSpPr>
        <p:graphicFrame>
          <p:nvGraphicFramePr>
            <p:cNvPr id="55" name="Object 5"/>
            <p:cNvGraphicFramePr>
              <a:graphicFrameLocks noChangeAspect="1"/>
            </p:cNvGraphicFramePr>
            <p:nvPr/>
          </p:nvGraphicFramePr>
          <p:xfrm>
            <a:off x="3646" y="1200"/>
            <a:ext cx="831" cy="9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335960" imgH="1573920" progId="Word.Document.8">
                    <p:embed/>
                  </p:oleObj>
                </mc:Choice>
                <mc:Fallback>
                  <p:oleObj name="Document" r:id="rId3" imgW="1335960" imgH="1573920" progId="Word.Document.8">
                    <p:embed/>
                    <p:pic>
                      <p:nvPicPr>
                        <p:cNvPr id="5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1200"/>
                          <a:ext cx="831" cy="9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6"/>
            <p:cNvSpPr>
              <a:spLocks noChangeShapeType="1"/>
            </p:cNvSpPr>
            <p:nvPr/>
          </p:nvSpPr>
          <p:spPr bwMode="auto">
            <a:xfrm flipV="1">
              <a:off x="3725" y="1405"/>
              <a:ext cx="72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003031" y="2697064"/>
            <a:ext cx="6553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0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1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'∙S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2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')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/>
              <a:t>+</a:t>
            </a:r>
            <a:r>
              <a:rPr lang="en-GB" sz="2400" b="1" dirty="0">
                <a:solidFill>
                  <a:srgbClr val="800000"/>
                </a:solidFill>
              </a:rPr>
              <a:t> </a:t>
            </a:r>
            <a:r>
              <a:rPr lang="en-GB" sz="2400" b="1" dirty="0">
                <a:solidFill>
                  <a:srgbClr val="0000FF"/>
                </a:solidFill>
              </a:rPr>
              <a:t>I</a:t>
            </a:r>
            <a:r>
              <a:rPr lang="en-GB" sz="2400" b="1" baseline="-25000" dirty="0">
                <a:solidFill>
                  <a:srgbClr val="0000FF"/>
                </a:solidFill>
              </a:rPr>
              <a:t>3</a:t>
            </a:r>
            <a:r>
              <a:rPr lang="en-GB" sz="2400" b="1" dirty="0"/>
              <a:t>∙</a:t>
            </a:r>
            <a:r>
              <a:rPr lang="en-GB" sz="2400" b="1" dirty="0">
                <a:solidFill>
                  <a:srgbClr val="006600"/>
                </a:solidFill>
              </a:rPr>
              <a:t>(S</a:t>
            </a:r>
            <a:r>
              <a:rPr lang="en-GB" sz="2400" b="1" baseline="-25000" dirty="0">
                <a:solidFill>
                  <a:srgbClr val="006600"/>
                </a:solidFill>
              </a:rPr>
              <a:t>1</a:t>
            </a:r>
            <a:r>
              <a:rPr lang="en-GB" sz="2400" b="1" dirty="0">
                <a:solidFill>
                  <a:srgbClr val="006600"/>
                </a:solidFill>
              </a:rPr>
              <a:t>∙S</a:t>
            </a:r>
            <a:r>
              <a:rPr lang="en-GB" sz="2400" b="1" baseline="-25000" dirty="0">
                <a:solidFill>
                  <a:srgbClr val="006600"/>
                </a:solidFill>
              </a:rPr>
              <a:t>0</a:t>
            </a:r>
            <a:r>
              <a:rPr lang="en-GB" sz="2400" b="1" dirty="0">
                <a:solidFill>
                  <a:srgbClr val="006600"/>
                </a:solidFill>
              </a:rPr>
              <a:t>)</a:t>
            </a:r>
            <a:endParaRPr lang="en-US" sz="2400" b="1" dirty="0">
              <a:solidFill>
                <a:srgbClr val="00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CF0E5-B2EE-4BE9-85FC-E0D2FFE44FE0}"/>
              </a:ext>
            </a:extLst>
          </p:cNvPr>
          <p:cNvSpPr txBox="1"/>
          <p:nvPr/>
        </p:nvSpPr>
        <p:spPr>
          <a:xfrm>
            <a:off x="2346166" y="3890865"/>
            <a:ext cx="6259354" cy="23237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i="1" dirty="0"/>
              <a:t>Note: 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Expressing </a:t>
            </a:r>
          </a:p>
          <a:p>
            <a:pPr>
              <a:spcAft>
                <a:spcPts val="600"/>
              </a:spcAft>
            </a:pPr>
            <a:r>
              <a:rPr lang="en-SG" sz="2000" b="1" dirty="0">
                <a:solidFill>
                  <a:srgbClr val="0000FF"/>
                </a:solidFill>
              </a:rPr>
              <a:t>	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'∙S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')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(S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∙S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600"/>
              </a:spcAft>
            </a:pPr>
            <a:r>
              <a:rPr lang="en-GB" sz="2000" dirty="0"/>
              <a:t>in </a:t>
            </a:r>
            <a:r>
              <a:rPr lang="en-GB" sz="2000" dirty="0" err="1"/>
              <a:t>minterms</a:t>
            </a:r>
            <a:r>
              <a:rPr lang="en-GB" sz="2000" dirty="0"/>
              <a:t> notation, it is equal to </a:t>
            </a:r>
          </a:p>
          <a:p>
            <a:pPr>
              <a:spcAft>
                <a:spcPts val="600"/>
              </a:spcAft>
            </a:pPr>
            <a:r>
              <a:rPr lang="en-GB" sz="2000" b="1" dirty="0">
                <a:solidFill>
                  <a:srgbClr val="0000FF"/>
                </a:solidFill>
              </a:rPr>
              <a:t>	I</a:t>
            </a:r>
            <a:r>
              <a:rPr lang="en-GB" sz="2000" b="1" baseline="-25000" dirty="0">
                <a:solidFill>
                  <a:srgbClr val="0000FF"/>
                </a:solidFill>
              </a:rPr>
              <a:t>0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0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1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1</a:t>
            </a:r>
            <a:r>
              <a:rPr lang="en-GB" sz="2000" b="1" dirty="0">
                <a:solidFill>
                  <a:srgbClr val="0066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2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2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/>
              <a:t>+</a:t>
            </a:r>
            <a:r>
              <a:rPr lang="en-GB" sz="2000" b="1" dirty="0">
                <a:solidFill>
                  <a:srgbClr val="800000"/>
                </a:solidFill>
              </a:rPr>
              <a:t> </a:t>
            </a:r>
            <a:r>
              <a:rPr lang="en-GB" sz="2000" b="1" dirty="0">
                <a:solidFill>
                  <a:srgbClr val="0000FF"/>
                </a:solidFill>
              </a:rPr>
              <a:t>I</a:t>
            </a:r>
            <a:r>
              <a:rPr lang="en-GB" sz="2000" b="1" baseline="-25000" dirty="0">
                <a:solidFill>
                  <a:srgbClr val="0000FF"/>
                </a:solidFill>
              </a:rPr>
              <a:t>3</a:t>
            </a:r>
            <a:r>
              <a:rPr lang="en-GB" sz="2000" b="1" dirty="0"/>
              <a:t>∙</a:t>
            </a:r>
            <a:r>
              <a:rPr lang="en-GB" sz="2000" b="1" dirty="0">
                <a:solidFill>
                  <a:srgbClr val="006600"/>
                </a:solidFill>
              </a:rPr>
              <a:t>m</a:t>
            </a:r>
            <a:r>
              <a:rPr lang="en-GB" sz="2000" b="1" baseline="-25000" dirty="0">
                <a:solidFill>
                  <a:srgbClr val="006600"/>
                </a:solidFill>
              </a:rPr>
              <a:t>3</a:t>
            </a:r>
          </a:p>
          <a:p>
            <a:pPr>
              <a:spcAft>
                <a:spcPts val="600"/>
              </a:spcAft>
            </a:pPr>
            <a:r>
              <a:rPr lang="en-SG" sz="2000" dirty="0"/>
              <a:t>This is useful later.</a:t>
            </a:r>
          </a:p>
        </p:txBody>
      </p:sp>
    </p:spTree>
    <p:extLst>
      <p:ext uri="{BB962C8B-B14F-4D97-AF65-F5344CB8AC3E}">
        <p14:creationId xmlns:p14="http://schemas.microsoft.com/office/powerpoint/2010/main" val="38162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Multiplexers: Implementing Functions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E9F9DD-7A21-4CCD-B338-15D2A4CC769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F(A,B,C)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m(1,3,5,6)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C042B1C1-0E6B-4271-9261-399A03E47C6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184618"/>
            <a:ext cx="2247900" cy="2130425"/>
            <a:chOff x="1056" y="1296"/>
            <a:chExt cx="1416" cy="1342"/>
          </a:xfrm>
        </p:grpSpPr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5900FEB4-FBE7-4770-96B5-E6B85B2A2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72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D440A5C7-DBB5-4A0E-A81B-E1F7D880E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9" y="185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A82A0DD1-9489-463B-87D0-DF6D59A0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732A24A3-C427-4EC7-B1C9-8E79CC93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41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20BB9B39-6638-46CD-868C-7DFBAFB85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25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A51F3D00-E214-4E74-B627-5F06F7E66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54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3A8D1DF4-992E-44FB-BB84-E26F18F60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3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1CB1E0F2-3D5F-4BDC-80FA-E2ACBA48F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248" y="1584"/>
              <a:ext cx="1104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F38B176-8272-4245-A7EB-88B2B7D8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7E8A6DB-6065-4A2C-B254-24B83432F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42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 B  C</a:t>
              </a:r>
              <a:endParaRPr lang="en-GB" sz="2000"/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41640C11-2961-423F-96B7-FD0083693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2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3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4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5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6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/>
                <a:t>7</a:t>
              </a:r>
              <a:endParaRPr lang="en-GB" sz="1600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5A14DA64-F548-4AFA-A59E-9245EA52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16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9056D965-9C25-4265-81BF-A60B0B29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92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111C3AC7-AF0F-4346-9DB5-29A06BCE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8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9EEF5119-860E-433F-B406-6D3195265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8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69E16F1A-B7BF-47FA-98DE-F609DE631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344"/>
              <a:ext cx="240" cy="10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1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GB" sz="1400" b="1" dirty="0"/>
                <a:t>0</a:t>
              </a:r>
              <a:endParaRPr lang="en-GB" sz="1600" b="1" dirty="0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1A27A5A-F2B8-4BE2-AD97-98EF998B6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32"/>
              <a:ext cx="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DE2DAE3-764F-4B53-9DE0-D1891AA5F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Rectangle 23">
            <a:extLst>
              <a:ext uri="{FF2B5EF4-FFF2-40B4-BE49-F238E27FC236}">
                <a16:creationId xmlns:a16="http://schemas.microsoft.com/office/drawing/2014/main" id="{FDE4B6D1-C8C0-44C5-8942-B7B736355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28275"/>
            <a:ext cx="5486385" cy="257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2400" dirty="0"/>
              <a:t>This method works because: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2000" dirty="0"/>
              <a:t>  </a:t>
            </a:r>
            <a:r>
              <a:rPr lang="en-GB" sz="2400" dirty="0"/>
              <a:t>Output =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0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0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1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1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2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2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3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3</a:t>
            </a:r>
            <a:r>
              <a:rPr lang="en-GB" sz="2400" dirty="0"/>
              <a:t> 	   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4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4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5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5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6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6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00FF"/>
                </a:solidFill>
              </a:rPr>
              <a:t>I</a:t>
            </a:r>
            <a:r>
              <a:rPr lang="en-GB" sz="2400" baseline="-30000" dirty="0">
                <a:solidFill>
                  <a:srgbClr val="0000FF"/>
                </a:solidFill>
              </a:rPr>
              <a:t>7</a:t>
            </a:r>
            <a:r>
              <a:rPr lang="en-GB" sz="2400" dirty="0">
                <a:sym typeface="Symbol" pitchFamily="18" charset="2"/>
              </a:rPr>
              <a:t></a:t>
            </a:r>
            <a:r>
              <a:rPr lang="en-GB" sz="2400" dirty="0"/>
              <a:t>m</a:t>
            </a:r>
            <a:r>
              <a:rPr lang="en-GB" sz="2400" baseline="-25000" dirty="0"/>
              <a:t>7</a:t>
            </a:r>
            <a:r>
              <a:rPr lang="en-GB" sz="2400" dirty="0"/>
              <a:t> </a:t>
            </a:r>
          </a:p>
          <a:p>
            <a:pPr>
              <a:spcBef>
                <a:spcPct val="5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GB" sz="2400" dirty="0"/>
              <a:t>Supplying '1' to I</a:t>
            </a:r>
            <a:r>
              <a:rPr lang="en-GB" sz="2400" baseline="-30000" dirty="0"/>
              <a:t>1</a:t>
            </a:r>
            <a:r>
              <a:rPr lang="en-GB" sz="2400" dirty="0"/>
              <a:t>,I</a:t>
            </a:r>
            <a:r>
              <a:rPr lang="en-GB" sz="2400" baseline="-30000" dirty="0"/>
              <a:t>3</a:t>
            </a:r>
            <a:r>
              <a:rPr lang="en-GB" sz="2400" dirty="0"/>
              <a:t>,I</a:t>
            </a:r>
            <a:r>
              <a:rPr lang="en-GB" sz="2400" baseline="-30000" dirty="0"/>
              <a:t>5</a:t>
            </a:r>
            <a:r>
              <a:rPr lang="en-GB" sz="2400" dirty="0"/>
              <a:t>,I</a:t>
            </a:r>
            <a:r>
              <a:rPr lang="en-GB" sz="2400" baseline="-30000" dirty="0"/>
              <a:t>6</a:t>
            </a:r>
            <a:r>
              <a:rPr lang="en-GB" sz="2400" dirty="0"/>
              <a:t> , and '0' to the rest: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GB" sz="1900" dirty="0"/>
              <a:t>  </a:t>
            </a:r>
            <a:r>
              <a:rPr lang="en-GB" sz="2400" dirty="0"/>
              <a:t>Output = m</a:t>
            </a:r>
            <a:r>
              <a:rPr lang="en-GB" sz="2400" baseline="-25000" dirty="0"/>
              <a:t>1</a:t>
            </a:r>
            <a:r>
              <a:rPr lang="en-GB" sz="2400" dirty="0"/>
              <a:t> + m</a:t>
            </a:r>
            <a:r>
              <a:rPr lang="en-GB" sz="2400" baseline="-25000" dirty="0"/>
              <a:t>3</a:t>
            </a:r>
            <a:r>
              <a:rPr lang="en-GB" sz="2400" dirty="0"/>
              <a:t> + m</a:t>
            </a:r>
            <a:r>
              <a:rPr lang="en-GB" sz="2400" baseline="-25000" dirty="0"/>
              <a:t>5</a:t>
            </a:r>
            <a:r>
              <a:rPr lang="en-GB" sz="2400" dirty="0"/>
              <a:t> + m</a:t>
            </a:r>
            <a:r>
              <a:rPr lang="en-GB" sz="2400" baseline="-25000" dirty="0"/>
              <a:t>6</a:t>
            </a:r>
            <a:r>
              <a:rPr lang="en-GB" sz="2400" dirty="0"/>
              <a:t> </a:t>
            </a:r>
            <a:endParaRPr lang="en-GB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8CB5B6-A822-40BC-A287-01CD9E739B77}"/>
              </a:ext>
            </a:extLst>
          </p:cNvPr>
          <p:cNvSpPr txBox="1"/>
          <p:nvPr/>
        </p:nvSpPr>
        <p:spPr>
          <a:xfrm>
            <a:off x="1981200" y="4833797"/>
            <a:ext cx="6259354" cy="15799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200"/>
              </a:spcAft>
            </a:pPr>
            <a:r>
              <a:rPr lang="en-SG" i="1" dirty="0"/>
              <a:t>From slide 4:1 mux</a:t>
            </a:r>
          </a:p>
          <a:p>
            <a:pPr>
              <a:spcAft>
                <a:spcPts val="200"/>
              </a:spcAft>
            </a:pPr>
            <a:r>
              <a:rPr lang="en-SG" dirty="0"/>
              <a:t>Expressing </a:t>
            </a:r>
          </a:p>
          <a:p>
            <a:pPr>
              <a:spcAft>
                <a:spcPts val="200"/>
              </a:spcAft>
            </a:pPr>
            <a:r>
              <a:rPr lang="en-SG" b="1" dirty="0">
                <a:solidFill>
                  <a:srgbClr val="0000FF"/>
                </a:solidFill>
              </a:rPr>
              <a:t>	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'∙S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')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(S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∙S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) </a:t>
            </a:r>
          </a:p>
          <a:p>
            <a:pPr>
              <a:spcAft>
                <a:spcPts val="200"/>
              </a:spcAft>
            </a:pPr>
            <a:r>
              <a:rPr lang="en-GB" dirty="0"/>
              <a:t>in </a:t>
            </a:r>
            <a:r>
              <a:rPr lang="en-GB" dirty="0" err="1"/>
              <a:t>minterms</a:t>
            </a:r>
            <a:r>
              <a:rPr lang="en-GB" dirty="0"/>
              <a:t> notation, it is equal to </a:t>
            </a:r>
          </a:p>
          <a:p>
            <a:pPr>
              <a:spcAft>
                <a:spcPts val="200"/>
              </a:spcAft>
            </a:pPr>
            <a:r>
              <a:rPr lang="en-GB" b="1" dirty="0">
                <a:solidFill>
                  <a:srgbClr val="0000FF"/>
                </a:solidFill>
              </a:rPr>
              <a:t>	I</a:t>
            </a:r>
            <a:r>
              <a:rPr lang="en-GB" b="1" baseline="-25000" dirty="0">
                <a:solidFill>
                  <a:srgbClr val="0000FF"/>
                </a:solidFill>
              </a:rPr>
              <a:t>0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0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1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1</a:t>
            </a:r>
            <a:r>
              <a:rPr lang="en-GB" b="1" dirty="0">
                <a:solidFill>
                  <a:srgbClr val="0066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2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/>
              <a:t>+</a:t>
            </a:r>
            <a:r>
              <a:rPr lang="en-GB" b="1" dirty="0">
                <a:solidFill>
                  <a:srgbClr val="800000"/>
                </a:solidFill>
              </a:rPr>
              <a:t> </a:t>
            </a:r>
            <a:r>
              <a:rPr lang="en-GB" b="1" dirty="0">
                <a:solidFill>
                  <a:srgbClr val="0000FF"/>
                </a:solidFill>
              </a:rPr>
              <a:t>I</a:t>
            </a:r>
            <a:r>
              <a:rPr lang="en-GB" b="1" baseline="-25000" dirty="0">
                <a:solidFill>
                  <a:srgbClr val="0000FF"/>
                </a:solidFill>
              </a:rPr>
              <a:t>3</a:t>
            </a:r>
            <a:r>
              <a:rPr lang="en-GB" b="1" dirty="0"/>
              <a:t>∙</a:t>
            </a:r>
            <a:r>
              <a:rPr lang="en-GB" b="1" dirty="0">
                <a:solidFill>
                  <a:srgbClr val="006600"/>
                </a:solidFill>
              </a:rPr>
              <a:t>m</a:t>
            </a:r>
            <a:r>
              <a:rPr lang="en-GB" b="1" baseline="-25000" dirty="0">
                <a:solidFill>
                  <a:srgbClr val="0066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821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Constructing Larger Multiplexers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F43DE426-D78B-4D88-AD7E-7591513072C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Another implementation of an </a:t>
            </a:r>
            <a:r>
              <a:rPr lang="en-US" dirty="0">
                <a:solidFill>
                  <a:srgbClr val="800000"/>
                </a:solidFill>
              </a:rPr>
              <a:t>8-to-1 multiplexer</a:t>
            </a:r>
            <a:r>
              <a:rPr lang="en-US" dirty="0"/>
              <a:t> using smaller multiplexers:</a:t>
            </a:r>
          </a:p>
        </p:txBody>
      </p:sp>
      <p:grpSp>
        <p:nvGrpSpPr>
          <p:cNvPr id="24" name="Group 54">
            <a:extLst>
              <a:ext uri="{FF2B5EF4-FFF2-40B4-BE49-F238E27FC236}">
                <a16:creationId xmlns:a16="http://schemas.microsoft.com/office/drawing/2014/main" id="{A2AF3D0F-004A-4C62-BB65-1BCB8B7957C5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2209801"/>
            <a:ext cx="1695450" cy="2595563"/>
            <a:chOff x="4464" y="1392"/>
            <a:chExt cx="1068" cy="1635"/>
          </a:xfrm>
        </p:grpSpPr>
        <p:graphicFrame>
          <p:nvGraphicFramePr>
            <p:cNvPr id="25" name="Object 55">
              <a:extLst>
                <a:ext uri="{FF2B5EF4-FFF2-40B4-BE49-F238E27FC236}">
                  <a16:creationId xmlns:a16="http://schemas.microsoft.com/office/drawing/2014/main" id="{D3D7CF3C-B6A5-4BE6-85BA-F63C79CDC5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92"/>
            <a:ext cx="106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720080" imgH="2625480" progId="Word.Document.8">
                    <p:embed/>
                  </p:oleObj>
                </mc:Choice>
                <mc:Fallback>
                  <p:oleObj name="Document" r:id="rId3" imgW="1720080" imgH="2625480" progId="Word.Document.8">
                    <p:embed/>
                    <p:pic>
                      <p:nvPicPr>
                        <p:cNvPr id="25" name="Object 55">
                          <a:extLst>
                            <a:ext uri="{FF2B5EF4-FFF2-40B4-BE49-F238E27FC236}">
                              <a16:creationId xmlns:a16="http://schemas.microsoft.com/office/drawing/2014/main" id="{D3D7CF3C-B6A5-4BE6-85BA-F63C79CDC5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92"/>
                          <a:ext cx="1068" cy="16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6CA439CA-476D-480E-B4F0-5D69E8F132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160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7">
              <a:extLst>
                <a:ext uri="{FF2B5EF4-FFF2-40B4-BE49-F238E27FC236}">
                  <a16:creationId xmlns:a16="http://schemas.microsoft.com/office/drawing/2014/main" id="{21B117A7-9A76-4A98-9E8A-FDA18D966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938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58">
              <a:extLst>
                <a:ext uri="{FF2B5EF4-FFF2-40B4-BE49-F238E27FC236}">
                  <a16:creationId xmlns:a16="http://schemas.microsoft.com/office/drawing/2014/main" id="{E77B6011-74DE-45C8-826E-01A2DAC02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62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59">
              <a:extLst>
                <a:ext uri="{FF2B5EF4-FFF2-40B4-BE49-F238E27FC236}">
                  <a16:creationId xmlns:a16="http://schemas.microsoft.com/office/drawing/2014/main" id="{22FB476B-BB7A-443D-8D83-98B5540D6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604"/>
              <a:ext cx="100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68">
            <a:extLst>
              <a:ext uri="{FF2B5EF4-FFF2-40B4-BE49-F238E27FC236}">
                <a16:creationId xmlns:a16="http://schemas.microsoft.com/office/drawing/2014/main" id="{B492DFFA-8020-4E67-ABD2-BD76DD55C533}"/>
              </a:ext>
            </a:extLst>
          </p:cNvPr>
          <p:cNvGrpSpPr>
            <a:grpSpLocks/>
          </p:cNvGrpSpPr>
          <p:nvPr/>
        </p:nvGrpSpPr>
        <p:grpSpPr bwMode="auto">
          <a:xfrm>
            <a:off x="2876559" y="2125444"/>
            <a:ext cx="4648200" cy="4070350"/>
            <a:chOff x="1056" y="1392"/>
            <a:chExt cx="2928" cy="2564"/>
          </a:xfrm>
        </p:grpSpPr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399DB8C9-CB44-41E6-B9FB-7AA4E073A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08"/>
              <a:ext cx="528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9D540ECD-9CF7-440E-8635-D37A8E40A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352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4:1 MUX</a:t>
              </a:r>
            </a:p>
          </p:txBody>
        </p:sp>
        <p:sp>
          <p:nvSpPr>
            <p:cNvPr id="33" name="Line 7">
              <a:extLst>
                <a:ext uri="{FF2B5EF4-FFF2-40B4-BE49-F238E27FC236}">
                  <a16:creationId xmlns:a16="http://schemas.microsoft.com/office/drawing/2014/main" id="{EC790E5D-67A8-439D-904B-31CE9CFF84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3F138488-6841-4455-858D-2EB075284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59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91FCF9D1-A9B0-456C-86CF-97974E8AD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10">
              <a:extLst>
                <a:ext uri="{FF2B5EF4-FFF2-40B4-BE49-F238E27FC236}">
                  <a16:creationId xmlns:a16="http://schemas.microsoft.com/office/drawing/2014/main" id="{D2009A5C-E7DB-480D-AEC5-7F0621AD1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97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/>
                <a:t>S</a:t>
              </a:r>
              <a:r>
                <a:rPr lang="en-GB" sz="1600" baseline="-25000"/>
                <a:t>2</a:t>
              </a:r>
              <a:r>
                <a:rPr lang="en-GB" sz="1600"/>
                <a:t>  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D17F7918-8A6D-43F3-86EE-99ECC856C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632"/>
              <a:ext cx="0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4CCC53ED-FA6C-469B-8AD9-0DA9997F8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8C2E1DA2-CA1D-4DE1-B601-D07CA3AB4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53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AAF11ABE-B179-4990-A566-FFEAB5F06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72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9EC6C9DC-83B1-484B-95E9-95672A625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392"/>
              <a:ext cx="240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GB" sz="1600"/>
                <a:t>I</a:t>
              </a:r>
              <a:r>
                <a:rPr lang="en-GB" sz="1600" baseline="-25000"/>
                <a:t>0</a:t>
              </a:r>
              <a:endParaRPr lang="en-GB" sz="1600"/>
            </a:p>
            <a:p>
              <a:pPr eaLnBrk="0" hangingPunct="0">
                <a:lnSpc>
                  <a:spcPct val="120000"/>
                </a:lnSpc>
              </a:pPr>
              <a:r>
                <a:rPr lang="en-GB" sz="1600"/>
                <a:t>I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8A12FE96-8808-4881-A0B8-CEA0CA69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92"/>
              <a:ext cx="432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7">
              <a:extLst>
                <a:ext uri="{FF2B5EF4-FFF2-40B4-BE49-F238E27FC236}">
                  <a16:creationId xmlns:a16="http://schemas.microsoft.com/office/drawing/2014/main" id="{98AEC742-6F94-477C-80A8-FABAACA9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440"/>
              <a:ext cx="48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2:1 MUX</a:t>
              </a:r>
            </a:p>
          </p:txBody>
        </p:sp>
        <p:sp>
          <p:nvSpPr>
            <p:cNvPr id="44" name="Line 18">
              <a:extLst>
                <a:ext uri="{FF2B5EF4-FFF2-40B4-BE49-F238E27FC236}">
                  <a16:creationId xmlns:a16="http://schemas.microsoft.com/office/drawing/2014/main" id="{F792BC9D-1D5B-4948-85A8-8593069F00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187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0D22F462-6F3B-4E08-9267-5F7963A92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92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/>
                <a:t>S</a:t>
              </a:r>
              <a:r>
                <a:rPr lang="en-GB" sz="1600" baseline="-25000"/>
                <a:t>0</a:t>
              </a:r>
              <a:endParaRPr lang="en-GB" sz="1600"/>
            </a:p>
          </p:txBody>
        </p:sp>
        <p:sp>
          <p:nvSpPr>
            <p:cNvPr id="46" name="Line 20">
              <a:extLst>
                <a:ext uri="{FF2B5EF4-FFF2-40B4-BE49-F238E27FC236}">
                  <a16:creationId xmlns:a16="http://schemas.microsoft.com/office/drawing/2014/main" id="{DB685D73-CF5E-4EED-8726-87B30578E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254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74CB3724-0DDC-498C-B42D-275BD6D25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832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" name="Group 22">
              <a:extLst>
                <a:ext uri="{FF2B5EF4-FFF2-40B4-BE49-F238E27FC236}">
                  <a16:creationId xmlns:a16="http://schemas.microsoft.com/office/drawing/2014/main" id="{7688FE19-A333-46E5-9F10-6A0F56AEC6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920"/>
              <a:ext cx="864" cy="740"/>
              <a:chOff x="1248" y="1920"/>
              <a:chExt cx="864" cy="740"/>
            </a:xfrm>
          </p:grpSpPr>
          <p:sp>
            <p:nvSpPr>
              <p:cNvPr id="74" name="Line 23">
                <a:extLst>
                  <a:ext uri="{FF2B5EF4-FFF2-40B4-BE49-F238E27FC236}">
                    <a16:creationId xmlns:a16="http://schemas.microsoft.com/office/drawing/2014/main" id="{E9A1127B-9BAF-424E-B31B-95C588AD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06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24">
                <a:extLst>
                  <a:ext uri="{FF2B5EF4-FFF2-40B4-BE49-F238E27FC236}">
                    <a16:creationId xmlns:a16="http://schemas.microsoft.com/office/drawing/2014/main" id="{7609EB71-3B0F-468E-9839-F1D879BD1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25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25">
                <a:extLst>
                  <a:ext uri="{FF2B5EF4-FFF2-40B4-BE49-F238E27FC236}">
                    <a16:creationId xmlns:a16="http://schemas.microsoft.com/office/drawing/2014/main" id="{1F03D938-48C5-4BCF-ACBF-B2F3140327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/>
                  <a:t>I</a:t>
                </a:r>
                <a:r>
                  <a:rPr lang="en-GB" sz="1600" baseline="-25000"/>
                  <a:t>2</a:t>
                </a:r>
                <a:endParaRPr lang="en-GB" sz="160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/>
                  <a:t>I</a:t>
                </a:r>
                <a:r>
                  <a:rPr lang="en-GB" sz="1600" baseline="-25000"/>
                  <a:t>3</a:t>
                </a:r>
                <a:endParaRPr lang="en-GB" sz="1600"/>
              </a:p>
            </p:txBody>
          </p:sp>
          <p:sp>
            <p:nvSpPr>
              <p:cNvPr id="77" name="Rectangle 26">
                <a:extLst>
                  <a:ext uri="{FF2B5EF4-FFF2-40B4-BE49-F238E27FC236}">
                    <a16:creationId xmlns:a16="http://schemas.microsoft.com/office/drawing/2014/main" id="{25749BC3-89EA-47D9-A2D4-81EFA86A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920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Text Box 27">
                <a:extLst>
                  <a:ext uri="{FF2B5EF4-FFF2-40B4-BE49-F238E27FC236}">
                    <a16:creationId xmlns:a16="http://schemas.microsoft.com/office/drawing/2014/main" id="{40CB2484-2D9B-4509-A1E6-04F8FF7C9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968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2:1 MUX</a:t>
                </a:r>
              </a:p>
            </p:txBody>
          </p:sp>
          <p:sp>
            <p:nvSpPr>
              <p:cNvPr id="79" name="Line 28">
                <a:extLst>
                  <a:ext uri="{FF2B5EF4-FFF2-40B4-BE49-F238E27FC236}">
                    <a16:creationId xmlns:a16="http://schemas.microsoft.com/office/drawing/2014/main" id="{C2B1DC74-821C-4089-9244-64DA5E16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2400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121901A3-C1A9-4358-BC0A-64AB09F05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448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/>
                  <a:t>S</a:t>
                </a:r>
                <a:r>
                  <a:rPr lang="en-GB" sz="1600" baseline="-25000"/>
                  <a:t>0</a:t>
                </a:r>
                <a:endParaRPr lang="en-GB" sz="1600"/>
              </a:p>
            </p:txBody>
          </p:sp>
        </p:grp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7BEB01C6-287D-4534-A5D7-A1C17D08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1">
              <a:extLst>
                <a:ext uri="{FF2B5EF4-FFF2-40B4-BE49-F238E27FC236}">
                  <a16:creationId xmlns:a16="http://schemas.microsoft.com/office/drawing/2014/main" id="{BFAA8550-4056-40CA-BD7A-F8F698243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44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" name="Group 32">
              <a:extLst>
                <a:ext uri="{FF2B5EF4-FFF2-40B4-BE49-F238E27FC236}">
                  <a16:creationId xmlns:a16="http://schemas.microsoft.com/office/drawing/2014/main" id="{EE10F480-5958-4907-9C52-225EBB184C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688"/>
              <a:ext cx="864" cy="740"/>
              <a:chOff x="1248" y="2688"/>
              <a:chExt cx="864" cy="740"/>
            </a:xfrm>
          </p:grpSpPr>
          <p:sp>
            <p:nvSpPr>
              <p:cNvPr id="67" name="Line 33">
                <a:extLst>
                  <a:ext uri="{FF2B5EF4-FFF2-40B4-BE49-F238E27FC236}">
                    <a16:creationId xmlns:a16="http://schemas.microsoft.com/office/drawing/2014/main" id="{98241669-E18F-4BC9-9068-41D3E15F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83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34">
                <a:extLst>
                  <a:ext uri="{FF2B5EF4-FFF2-40B4-BE49-F238E27FC236}">
                    <a16:creationId xmlns:a16="http://schemas.microsoft.com/office/drawing/2014/main" id="{68436E78-05CB-4D55-A7B3-BA6D078EE5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30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35">
                <a:extLst>
                  <a:ext uri="{FF2B5EF4-FFF2-40B4-BE49-F238E27FC236}">
                    <a16:creationId xmlns:a16="http://schemas.microsoft.com/office/drawing/2014/main" id="{8238EAFE-0E67-4EBC-95F2-41658E34B6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88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/>
                  <a:t>I</a:t>
                </a:r>
                <a:r>
                  <a:rPr lang="en-GB" sz="1600" baseline="-25000"/>
                  <a:t>4</a:t>
                </a:r>
                <a:endParaRPr lang="en-GB" sz="160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/>
                  <a:t>I</a:t>
                </a:r>
                <a:r>
                  <a:rPr lang="en-GB" sz="1600" baseline="-25000"/>
                  <a:t>5</a:t>
                </a:r>
                <a:endParaRPr lang="en-GB" sz="1600"/>
              </a:p>
            </p:txBody>
          </p:sp>
          <p:sp>
            <p:nvSpPr>
              <p:cNvPr id="70" name="Rectangle 36">
                <a:extLst>
                  <a:ext uri="{FF2B5EF4-FFF2-40B4-BE49-F238E27FC236}">
                    <a16:creationId xmlns:a16="http://schemas.microsoft.com/office/drawing/2014/main" id="{00DAA811-46B6-4569-AF1F-D26E5F09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688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37">
                <a:extLst>
                  <a:ext uri="{FF2B5EF4-FFF2-40B4-BE49-F238E27FC236}">
                    <a16:creationId xmlns:a16="http://schemas.microsoft.com/office/drawing/2014/main" id="{FAC7FBFD-D48A-4E8C-83D2-C805A9084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2:1 MUX</a:t>
                </a:r>
              </a:p>
            </p:txBody>
          </p:sp>
          <p:sp>
            <p:nvSpPr>
              <p:cNvPr id="72" name="Line 38">
                <a:extLst>
                  <a:ext uri="{FF2B5EF4-FFF2-40B4-BE49-F238E27FC236}">
                    <a16:creationId xmlns:a16="http://schemas.microsoft.com/office/drawing/2014/main" id="{D9525C5D-F054-4F44-B862-261E71C3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39">
                <a:extLst>
                  <a:ext uri="{FF2B5EF4-FFF2-40B4-BE49-F238E27FC236}">
                    <a16:creationId xmlns:a16="http://schemas.microsoft.com/office/drawing/2014/main" id="{7972F320-1C96-4733-B58B-0CD46AE54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3216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/>
                  <a:t>S</a:t>
                </a:r>
                <a:r>
                  <a:rPr lang="en-GB" sz="1600" baseline="-25000"/>
                  <a:t>0</a:t>
                </a:r>
                <a:endParaRPr lang="en-GB" sz="1600"/>
              </a:p>
            </p:txBody>
          </p:sp>
        </p:grpSp>
        <p:grpSp>
          <p:nvGrpSpPr>
            <p:cNvPr id="52" name="Group 40">
              <a:extLst>
                <a:ext uri="{FF2B5EF4-FFF2-40B4-BE49-F238E27FC236}">
                  <a16:creationId xmlns:a16="http://schemas.microsoft.com/office/drawing/2014/main" id="{8480C783-B9A5-4BDA-B56A-E0AF23B5C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16"/>
              <a:ext cx="864" cy="740"/>
              <a:chOff x="2016" y="3216"/>
              <a:chExt cx="864" cy="740"/>
            </a:xfrm>
          </p:grpSpPr>
          <p:sp>
            <p:nvSpPr>
              <p:cNvPr id="60" name="Line 41">
                <a:extLst>
                  <a:ext uri="{FF2B5EF4-FFF2-40B4-BE49-F238E27FC236}">
                    <a16:creationId xmlns:a16="http://schemas.microsoft.com/office/drawing/2014/main" id="{779C21FC-3E57-4093-9C14-41ED922FC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42">
                <a:extLst>
                  <a:ext uri="{FF2B5EF4-FFF2-40B4-BE49-F238E27FC236}">
                    <a16:creationId xmlns:a16="http://schemas.microsoft.com/office/drawing/2014/main" id="{B7F1BA7E-953E-415B-B7E6-0F1B43FD0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43">
                <a:extLst>
                  <a:ext uri="{FF2B5EF4-FFF2-40B4-BE49-F238E27FC236}">
                    <a16:creationId xmlns:a16="http://schemas.microsoft.com/office/drawing/2014/main" id="{E59F2B70-2AD8-45E6-A6C6-F2352D2A1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6" y="3216"/>
                <a:ext cx="240" cy="4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en-GB" sz="1600"/>
                  <a:t>I</a:t>
                </a:r>
                <a:r>
                  <a:rPr lang="en-GB" sz="1600" baseline="-25000"/>
                  <a:t>6</a:t>
                </a:r>
                <a:endParaRPr lang="en-GB" sz="1600"/>
              </a:p>
              <a:p>
                <a:pPr eaLnBrk="0" hangingPunct="0">
                  <a:lnSpc>
                    <a:spcPct val="120000"/>
                  </a:lnSpc>
                </a:pPr>
                <a:r>
                  <a:rPr lang="en-GB" sz="1600"/>
                  <a:t>I</a:t>
                </a:r>
                <a:r>
                  <a:rPr lang="en-GB" sz="1600" baseline="-25000"/>
                  <a:t>7</a:t>
                </a:r>
                <a:endParaRPr lang="en-GB" sz="1600"/>
              </a:p>
            </p:txBody>
          </p:sp>
          <p:sp>
            <p:nvSpPr>
              <p:cNvPr id="63" name="Rectangle 44">
                <a:extLst>
                  <a:ext uri="{FF2B5EF4-FFF2-40B4-BE49-F238E27FC236}">
                    <a16:creationId xmlns:a16="http://schemas.microsoft.com/office/drawing/2014/main" id="{892D1F6F-A648-4B9C-85C2-E88FE097C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216"/>
                <a:ext cx="432" cy="4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Text Box 45">
                <a:extLst>
                  <a:ext uri="{FF2B5EF4-FFF2-40B4-BE49-F238E27FC236}">
                    <a16:creationId xmlns:a16="http://schemas.microsoft.com/office/drawing/2014/main" id="{F0DAA3B0-601E-4258-8EAB-AD444641CF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3264"/>
                <a:ext cx="48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2:1 MUX</a:t>
                </a:r>
              </a:p>
            </p:txBody>
          </p:sp>
          <p:sp>
            <p:nvSpPr>
              <p:cNvPr id="65" name="Line 46">
                <a:extLst>
                  <a:ext uri="{FF2B5EF4-FFF2-40B4-BE49-F238E27FC236}">
                    <a16:creationId xmlns:a16="http://schemas.microsoft.com/office/drawing/2014/main" id="{F6D9AE97-A288-4201-9746-FD61C52C5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3696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Text Box 47">
                <a:extLst>
                  <a:ext uri="{FF2B5EF4-FFF2-40B4-BE49-F238E27FC236}">
                    <a16:creationId xmlns:a16="http://schemas.microsoft.com/office/drawing/2014/main" id="{29797A91-E916-4856-8270-88AA2E68A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744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/>
                  <a:t>S</a:t>
                </a:r>
                <a:r>
                  <a:rPr lang="en-GB" sz="1600" baseline="-25000"/>
                  <a:t>0</a:t>
                </a:r>
                <a:endParaRPr lang="en-GB" sz="1600"/>
              </a:p>
            </p:txBody>
          </p:sp>
        </p:grp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A1C92B7C-DEE6-4E30-9433-EF1F98889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3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B56FBC82-439D-4B30-93D2-6389AF79F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4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14B3301A-C4BF-494A-8351-C23ECBB5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369B0F79-97E5-4D0C-82EE-1ABE3C614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2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2">
              <a:extLst>
                <a:ext uri="{FF2B5EF4-FFF2-40B4-BE49-F238E27FC236}">
                  <a16:creationId xmlns:a16="http://schemas.microsoft.com/office/drawing/2014/main" id="{D0B71833-5954-4C2A-8EB3-2A50A6167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160"/>
              <a:ext cx="0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86E3E5B6-D1D9-4C4B-B547-27ED7BB1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592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AF5F96F5-FF09-4CED-953A-5F0EF2D8C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4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600"/>
                <a:t>Y</a:t>
              </a:r>
            </a:p>
          </p:txBody>
        </p:sp>
      </p:grpSp>
      <p:sp>
        <p:nvSpPr>
          <p:cNvPr id="81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9" y="3573244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0</a:t>
            </a:r>
            <a:endParaRPr lang="en-GB" sz="1600" b="1" baseline="-25000" dirty="0"/>
          </a:p>
        </p:txBody>
      </p:sp>
      <p:sp>
        <p:nvSpPr>
          <p:cNvPr id="82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9" y="1896844"/>
            <a:ext cx="19240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When </a:t>
            </a:r>
          </a:p>
          <a:p>
            <a:pPr eaLnBrk="0" hangingPunct="0"/>
            <a:r>
              <a:rPr lang="en-GB" sz="2000" dirty="0"/>
              <a:t>S</a:t>
            </a:r>
            <a:r>
              <a:rPr lang="en-GB" sz="2000" baseline="-25000" dirty="0"/>
              <a:t>2</a:t>
            </a:r>
            <a:r>
              <a:rPr lang="en-GB" sz="2000" dirty="0"/>
              <a:t>S</a:t>
            </a:r>
            <a:r>
              <a:rPr lang="en-GB" sz="2000" baseline="-25000" dirty="0"/>
              <a:t>1</a:t>
            </a:r>
            <a:r>
              <a:rPr lang="en-GB" sz="2000" dirty="0"/>
              <a:t>S</a:t>
            </a:r>
            <a:r>
              <a:rPr lang="en-GB" sz="2000" baseline="-25000" dirty="0"/>
              <a:t>0</a:t>
            </a:r>
            <a:r>
              <a:rPr lang="en-GB" sz="2000" dirty="0"/>
              <a:t> = </a:t>
            </a:r>
            <a:r>
              <a:rPr lang="en-GB" sz="2000" dirty="0">
                <a:solidFill>
                  <a:srgbClr val="006600"/>
                </a:solidFill>
              </a:rPr>
              <a:t>000</a:t>
            </a:r>
            <a:endParaRPr lang="en-GB" baseline="-25000" dirty="0">
              <a:solidFill>
                <a:srgbClr val="006600"/>
              </a:solidFill>
            </a:endParaRPr>
          </a:p>
        </p:txBody>
      </p:sp>
      <p:grpSp>
        <p:nvGrpSpPr>
          <p:cNvPr id="83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4171959" y="2201644"/>
            <a:ext cx="1676400" cy="3460750"/>
            <a:chOff x="2064" y="1440"/>
            <a:chExt cx="1056" cy="2180"/>
          </a:xfrm>
        </p:grpSpPr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0</a:t>
              </a:r>
            </a:p>
          </p:txBody>
        </p:sp>
        <p:sp>
          <p:nvSpPr>
            <p:cNvPr id="86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4</a:t>
              </a:r>
              <a:endParaRPr lang="en-GB" sz="1600" b="1" baseline="-25000" dirty="0"/>
            </a:p>
          </p:txBody>
        </p:sp>
        <p:sp>
          <p:nvSpPr>
            <p:cNvPr id="87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2</a:t>
              </a:r>
              <a:endParaRPr lang="en-GB" sz="1600" b="1" baseline="-25000" dirty="0"/>
            </a:p>
          </p:txBody>
        </p:sp>
        <p:sp>
          <p:nvSpPr>
            <p:cNvPr id="103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00CC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0000CC"/>
                  </a:solidFill>
                </a:rPr>
                <a:t>6</a:t>
              </a:r>
              <a:endParaRPr lang="en-GB" sz="1600" b="1" baseline="-25000" dirty="0"/>
            </a:p>
          </p:txBody>
        </p:sp>
      </p:grpSp>
      <p:sp>
        <p:nvSpPr>
          <p:cNvPr id="104" name="Text Box 77">
            <a:extLst>
              <a:ext uri="{FF2B5EF4-FFF2-40B4-BE49-F238E27FC236}">
                <a16:creationId xmlns:a16="http://schemas.microsoft.com/office/drawing/2014/main" id="{2679CB22-AFED-473A-B7FC-67321D890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60" y="5900707"/>
            <a:ext cx="45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Q: Can we use only 2:1 multiplexers?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80015" y="2924424"/>
            <a:ext cx="3169615" cy="3241116"/>
            <a:chOff x="1954840" y="2965815"/>
            <a:chExt cx="3169615" cy="3241116"/>
          </a:xfrm>
        </p:grpSpPr>
        <p:sp>
          <p:nvSpPr>
            <p:cNvPr id="8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006600"/>
                  </a:solidFill>
                </a:rPr>
                <a:t>0   0</a:t>
              </a:r>
              <a:endParaRPr lang="en-GB" sz="1600" b="1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2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8047040" y="2562373"/>
            <a:ext cx="1954213" cy="242570"/>
            <a:chOff x="3821" y="1267"/>
            <a:chExt cx="1231" cy="191"/>
          </a:xfrm>
        </p:grpSpPr>
        <p:sp>
          <p:nvSpPr>
            <p:cNvPr id="93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" name="Text Box 71">
            <a:extLst>
              <a:ext uri="{FF2B5EF4-FFF2-40B4-BE49-F238E27FC236}">
                <a16:creationId xmlns:a16="http://schemas.microsoft.com/office/drawing/2014/main" id="{EADAF7CB-2817-4BB3-8A58-BBBC958A2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40" y="2591946"/>
            <a:ext cx="19240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000" dirty="0"/>
              <a:t>S</a:t>
            </a:r>
            <a:r>
              <a:rPr lang="en-GB" sz="2000" baseline="-25000" dirty="0"/>
              <a:t>2</a:t>
            </a:r>
            <a:r>
              <a:rPr lang="en-GB" sz="2000" dirty="0"/>
              <a:t>S</a:t>
            </a:r>
            <a:r>
              <a:rPr lang="en-GB" sz="2000" baseline="-25000" dirty="0"/>
              <a:t>1</a:t>
            </a:r>
            <a:r>
              <a:rPr lang="en-GB" sz="2000" dirty="0"/>
              <a:t>S</a:t>
            </a:r>
            <a:r>
              <a:rPr lang="en-GB" sz="2000" baseline="-25000" dirty="0"/>
              <a:t>0</a:t>
            </a:r>
            <a:r>
              <a:rPr lang="en-GB" sz="2000" dirty="0"/>
              <a:t> = </a:t>
            </a:r>
            <a:r>
              <a:rPr lang="en-GB" sz="2000" dirty="0">
                <a:solidFill>
                  <a:srgbClr val="CC6600"/>
                </a:solidFill>
              </a:rPr>
              <a:t>101</a:t>
            </a:r>
            <a:endParaRPr lang="en-GB" baseline="-25000" dirty="0">
              <a:solidFill>
                <a:srgbClr val="CC6600"/>
              </a:solidFill>
            </a:endParaRPr>
          </a:p>
        </p:txBody>
      </p:sp>
      <p:grpSp>
        <p:nvGrpSpPr>
          <p:cNvPr id="96" name="Group 55">
            <a:extLst>
              <a:ext uri="{FF2B5EF4-FFF2-40B4-BE49-F238E27FC236}">
                <a16:creationId xmlns:a16="http://schemas.microsoft.com/office/drawing/2014/main" id="{FA3C5699-61E3-496E-B3C0-18BB776778CC}"/>
              </a:ext>
            </a:extLst>
          </p:cNvPr>
          <p:cNvGrpSpPr>
            <a:grpSpLocks/>
          </p:cNvGrpSpPr>
          <p:nvPr/>
        </p:nvGrpSpPr>
        <p:grpSpPr bwMode="auto">
          <a:xfrm>
            <a:off x="8087137" y="3871762"/>
            <a:ext cx="1954213" cy="242570"/>
            <a:chOff x="3821" y="1267"/>
            <a:chExt cx="1231" cy="191"/>
          </a:xfrm>
        </p:grpSpPr>
        <p:sp>
          <p:nvSpPr>
            <p:cNvPr id="97" name="AutoShape 50">
              <a:extLst>
                <a:ext uri="{FF2B5EF4-FFF2-40B4-BE49-F238E27FC236}">
                  <a16:creationId xmlns:a16="http://schemas.microsoft.com/office/drawing/2014/main" id="{1880F937-1B21-425F-8FF8-FF0BF1E6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1296"/>
              <a:ext cx="161" cy="144"/>
            </a:xfrm>
            <a:prstGeom prst="rightArrow">
              <a:avLst>
                <a:gd name="adj1" fmla="val 50000"/>
                <a:gd name="adj2" fmla="val 43636"/>
              </a:avLst>
            </a:prstGeom>
            <a:solidFill>
              <a:srgbClr val="CC6600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Rectangle 52">
              <a:extLst>
                <a:ext uri="{FF2B5EF4-FFF2-40B4-BE49-F238E27FC236}">
                  <a16:creationId xmlns:a16="http://schemas.microsoft.com/office/drawing/2014/main" id="{D18FACF7-3194-4CD2-B253-99DD791A7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267"/>
              <a:ext cx="1020" cy="191"/>
            </a:xfrm>
            <a:prstGeom prst="rect">
              <a:avLst/>
            </a:prstGeom>
            <a:noFill/>
            <a:ln w="25400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486158" y="3116044"/>
            <a:ext cx="3169615" cy="3241116"/>
            <a:chOff x="1954840" y="2965815"/>
            <a:chExt cx="3169615" cy="3241116"/>
          </a:xfrm>
        </p:grpSpPr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209" y="2965815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840" y="3785969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2159" y="5049033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702" y="5870381"/>
              <a:ext cx="3810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78C58E2B-F4A6-4027-A620-015E3B003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863" y="4888518"/>
              <a:ext cx="60959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CC6600"/>
                  </a:solidFill>
                </a:rPr>
                <a:t>1   0</a:t>
              </a:r>
              <a:endParaRPr lang="en-GB" sz="1600" b="1" baseline="-25000" dirty="0">
                <a:solidFill>
                  <a:srgbClr val="CC6600"/>
                </a:solidFill>
              </a:endParaRPr>
            </a:p>
          </p:txBody>
        </p:sp>
      </p:grpSp>
      <p:grpSp>
        <p:nvGrpSpPr>
          <p:cNvPr id="107" name="Group 72">
            <a:extLst>
              <a:ext uri="{FF2B5EF4-FFF2-40B4-BE49-F238E27FC236}">
                <a16:creationId xmlns:a16="http://schemas.microsoft.com/office/drawing/2014/main" id="{4FD21E34-0FFA-4527-82E4-32F5A8CF8BC1}"/>
              </a:ext>
            </a:extLst>
          </p:cNvPr>
          <p:cNvGrpSpPr>
            <a:grpSpLocks/>
          </p:cNvGrpSpPr>
          <p:nvPr/>
        </p:nvGrpSpPr>
        <p:grpSpPr bwMode="auto">
          <a:xfrm>
            <a:off x="4190010" y="2449481"/>
            <a:ext cx="1676400" cy="3460750"/>
            <a:chOff x="2064" y="1440"/>
            <a:chExt cx="1056" cy="2180"/>
          </a:xfrm>
        </p:grpSpPr>
        <p:sp>
          <p:nvSpPr>
            <p:cNvPr id="108" name="Text Box 73">
              <a:extLst>
                <a:ext uri="{FF2B5EF4-FFF2-40B4-BE49-F238E27FC236}">
                  <a16:creationId xmlns:a16="http://schemas.microsoft.com/office/drawing/2014/main" id="{C89A1A4B-FA1A-4D1B-BDE9-4F029C9CD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44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09" name="Text Box 74">
              <a:extLst>
                <a:ext uri="{FF2B5EF4-FFF2-40B4-BE49-F238E27FC236}">
                  <a16:creationId xmlns:a16="http://schemas.microsoft.com/office/drawing/2014/main" id="{9820D580-F8FB-4A5E-900C-DD7565698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68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5</a:t>
              </a:r>
            </a:p>
          </p:txBody>
        </p:sp>
        <p:sp>
          <p:nvSpPr>
            <p:cNvPr id="110" name="Text Box 75">
              <a:extLst>
                <a:ext uri="{FF2B5EF4-FFF2-40B4-BE49-F238E27FC236}">
                  <a16:creationId xmlns:a16="http://schemas.microsoft.com/office/drawing/2014/main" id="{3711D730-EE84-4C0B-9D75-F4221F201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9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11" name="Text Box 76">
              <a:extLst>
                <a:ext uri="{FF2B5EF4-FFF2-40B4-BE49-F238E27FC236}">
                  <a16:creationId xmlns:a16="http://schemas.microsoft.com/office/drawing/2014/main" id="{30FEC51F-721B-4FB7-81AF-2009A3BDE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0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dirty="0">
                  <a:solidFill>
                    <a:srgbClr val="7030A0"/>
                  </a:solidFill>
                </a:rPr>
                <a:t>I</a:t>
              </a:r>
              <a:r>
                <a:rPr lang="en-GB" sz="1600" b="1" baseline="-25000" dirty="0">
                  <a:solidFill>
                    <a:srgbClr val="7030A0"/>
                  </a:solidFill>
                </a:rPr>
                <a:t>7</a:t>
              </a:r>
            </a:p>
          </p:txBody>
        </p:sp>
      </p:grpSp>
      <p:sp>
        <p:nvSpPr>
          <p:cNvPr id="112" name="Text Box 70">
            <a:extLst>
              <a:ext uri="{FF2B5EF4-FFF2-40B4-BE49-F238E27FC236}">
                <a16:creationId xmlns:a16="http://schemas.microsoft.com/office/drawing/2014/main" id="{78C58E2B-F4A6-4027-A620-015E3B00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477" y="3951307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600" b="1" dirty="0">
                <a:solidFill>
                  <a:srgbClr val="990033"/>
                </a:solidFill>
              </a:rPr>
              <a:t>I</a:t>
            </a:r>
            <a:r>
              <a:rPr lang="en-GB" sz="1600" b="1" baseline="-25000" dirty="0">
                <a:solidFill>
                  <a:srgbClr val="990033"/>
                </a:solidFill>
              </a:rPr>
              <a:t>5</a:t>
            </a:r>
            <a:endParaRPr lang="en-GB" sz="16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9966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2" grpId="0" autoUpdateAnimBg="0"/>
      <p:bldP spid="104" grpId="0" autoUpdateAnimBg="0"/>
      <p:bldP spid="95" grpId="0" autoUpdateAnimBg="0"/>
      <p:bldP spid="1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Using Smaller Multiplexers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E75A33-DCC7-4F45-8C59-6D1BB67261F7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19200"/>
            <a:ext cx="8229600" cy="1592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lvl="1" indent="-360363">
              <a:spcBef>
                <a:spcPct val="50000"/>
              </a:spcBef>
              <a:buNone/>
            </a:pPr>
            <a:r>
              <a:rPr lang="en-US" sz="2400" dirty="0"/>
              <a:t>3.	Draw the truth table for function, by grouping inputs by selection line values, then determine multiplexer inputs by comparing input line (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) and function (</a:t>
            </a:r>
            <a:r>
              <a:rPr lang="en-US" sz="2400" dirty="0">
                <a:solidFill>
                  <a:srgbClr val="C00000"/>
                </a:solidFill>
              </a:rPr>
              <a:t>F</a:t>
            </a:r>
            <a:r>
              <a:rPr lang="en-US" sz="2400" dirty="0"/>
              <a:t>) for corresponding selection line values.</a:t>
            </a:r>
            <a:endParaRPr lang="en-US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E9E15A3-C021-421D-ACFA-C6AD3379B759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408947"/>
            <a:ext cx="2827338" cy="1860550"/>
            <a:chOff x="3456" y="2064"/>
            <a:chExt cx="1781" cy="1172"/>
          </a:xfrm>
        </p:grpSpPr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CDD3E0B3-8EBD-4B01-8CA1-6CE2DFD41F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F212A8D-83B5-46B4-90E4-6250CAC3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474CD3F-8C17-418F-BB0A-602E0899C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D5D39D9A-7047-42D6-95B4-899D376AF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ADC20A0A-82FD-41C3-8EEA-E027DE0AD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5AF21F5F-36DC-443C-9545-E75113924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8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13">
              <a:extLst>
                <a:ext uri="{FF2B5EF4-FFF2-40B4-BE49-F238E27FC236}">
                  <a16:creationId xmlns:a16="http://schemas.microsoft.com/office/drawing/2014/main" id="{2FA2043B-70A7-4CBD-B9A4-6915D0663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224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DA9ABAEA-478B-4428-BC0D-4AA147C68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15">
              <a:extLst>
                <a:ext uri="{FF2B5EF4-FFF2-40B4-BE49-F238E27FC236}">
                  <a16:creationId xmlns:a16="http://schemas.microsoft.com/office/drawing/2014/main" id="{8CC49A03-E6CE-4437-8C70-9E2BF6161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A  B</a:t>
              </a:r>
              <a:endParaRPr lang="en-GB" sz="2000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C32D0026-82A2-42D6-9BAE-81D0005A7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7"/>
              <a:ext cx="2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3</a:t>
              </a:r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42BD4834-E987-4E66-B4A3-3D04FC242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1EAEE6BC-6F51-4E9D-8F6A-442B27173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12"/>
              <a:ext cx="288" cy="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1</a:t>
              </a:r>
            </a:p>
            <a:p>
              <a:pPr eaLnBrk="0" hangingPunct="0">
                <a:spcBef>
                  <a:spcPct val="20000"/>
                </a:spcBef>
              </a:pPr>
              <a:endParaRPr lang="en-GB" sz="1600"/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0</a:t>
              </a:r>
            </a:p>
            <a:p>
              <a:pPr eaLnBrk="0" hangingPunct="0">
                <a:spcBef>
                  <a:spcPct val="20000"/>
                </a:spcBef>
              </a:pPr>
              <a:endParaRPr lang="en-GB">
                <a:latin typeface="Times New Roman" pitchFamily="18" charset="0"/>
              </a:endParaRP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D6BF1983-A96D-456E-A7ED-62C9EA979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304"/>
              <a:ext cx="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3513C5BC-4A8B-4490-A008-F7AB15D5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6" name="Group 21">
              <a:extLst>
                <a:ext uri="{FF2B5EF4-FFF2-40B4-BE49-F238E27FC236}">
                  <a16:creationId xmlns:a16="http://schemas.microsoft.com/office/drawing/2014/main" id="{EC4F3B1D-FC68-448A-BD05-3D857F4646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44"/>
              <a:ext cx="176" cy="180"/>
              <a:chOff x="3096" y="3240"/>
              <a:chExt cx="792" cy="792"/>
            </a:xfrm>
          </p:grpSpPr>
          <p:sp>
            <p:nvSpPr>
              <p:cNvPr id="30" name="AutoShape 22">
                <a:extLst>
                  <a:ext uri="{FF2B5EF4-FFF2-40B4-BE49-F238E27FC236}">
                    <a16:creationId xmlns:a16="http://schemas.microsoft.com/office/drawing/2014/main" id="{979924A3-0B84-4B38-9B23-DF16E63F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23">
                <a:extLst>
                  <a:ext uri="{FF2B5EF4-FFF2-40B4-BE49-F238E27FC236}">
                    <a16:creationId xmlns:a16="http://schemas.microsoft.com/office/drawing/2014/main" id="{FB9E9949-D8F9-46B0-A6D2-D4F5903ABA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21F8DA5B-338B-4B25-B19A-8925533B2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3751CD69-D9FA-4175-A67C-08C8CD31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728"/>
              <a:ext cx="0" cy="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FE5D941C-63C3-418D-95DF-8D21F52F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23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AutoShape 27">
            <a:extLst>
              <a:ext uri="{FF2B5EF4-FFF2-40B4-BE49-F238E27FC236}">
                <a16:creationId xmlns:a16="http://schemas.microsoft.com/office/drawing/2014/main" id="{208A3D9E-5D84-4D4E-8E03-617021C90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988260"/>
            <a:ext cx="304800" cy="2895600"/>
          </a:xfrm>
          <a:prstGeom prst="roundRect">
            <a:avLst>
              <a:gd name="adj" fmla="val 16667"/>
            </a:avLst>
          </a:prstGeom>
          <a:noFill/>
          <a:ln w="222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" name="Group 126">
            <a:extLst>
              <a:ext uri="{FF2B5EF4-FFF2-40B4-BE49-F238E27FC236}">
                <a16:creationId xmlns:a16="http://schemas.microsoft.com/office/drawing/2014/main" id="{E0DFEE6A-5062-4530-A1E8-BF0A1D58B438}"/>
              </a:ext>
            </a:extLst>
          </p:cNvPr>
          <p:cNvGraphicFramePr>
            <a:graphicFrameLocks/>
          </p:cNvGraphicFramePr>
          <p:nvPr/>
        </p:nvGraphicFramePr>
        <p:xfrm>
          <a:off x="3124200" y="2951747"/>
          <a:ext cx="2209800" cy="29565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MUX input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" name="Text Box 110">
            <a:extLst>
              <a:ext uri="{FF2B5EF4-FFF2-40B4-BE49-F238E27FC236}">
                <a16:creationId xmlns:a16="http://schemas.microsoft.com/office/drawing/2014/main" id="{8372354F-6541-4B07-90A5-4E8E60307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61348"/>
            <a:ext cx="457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1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</a:t>
            </a: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  <a:p>
            <a:pPr algn="ctr">
              <a:spcBef>
                <a:spcPct val="70000"/>
              </a:spcBef>
              <a:spcAft>
                <a:spcPct val="50000"/>
              </a:spcAft>
            </a:pPr>
            <a:r>
              <a:rPr lang="en-US" b="1" dirty="0">
                <a:solidFill>
                  <a:srgbClr val="C00000"/>
                </a:solidFill>
              </a:rPr>
              <a:t>C'</a:t>
            </a:r>
          </a:p>
        </p:txBody>
      </p:sp>
    </p:spTree>
    <p:extLst>
      <p:ext uri="{BB962C8B-B14F-4D97-AF65-F5344CB8AC3E}">
        <p14:creationId xmlns:p14="http://schemas.microsoft.com/office/powerpoint/2010/main" val="21870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400" dirty="0">
                <a:solidFill>
                  <a:srgbClr val="0000FF"/>
                </a:solidFill>
              </a:rPr>
              <a:t>5. Using Smaller Multiplexers (5/6)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8" name="Text Box 28">
            <a:extLst>
              <a:ext uri="{FF2B5EF4-FFF2-40B4-BE49-F238E27FC236}">
                <a16:creationId xmlns:a16="http://schemas.microsoft.com/office/drawing/2014/main" id="{B23EF238-18D3-4064-9F3E-EE4E0721E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8E0E4648-F10E-4CBC-A0EA-7C5F8E7F8A4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Alternative: What if we use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for input lines,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for selector lines?</a:t>
            </a:r>
          </a:p>
        </p:txBody>
      </p:sp>
      <p:grpSp>
        <p:nvGrpSpPr>
          <p:cNvPr id="36" name="Group 12">
            <a:extLst>
              <a:ext uri="{FF2B5EF4-FFF2-40B4-BE49-F238E27FC236}">
                <a16:creationId xmlns:a16="http://schemas.microsoft.com/office/drawing/2014/main" id="{66A8E30B-3CAC-4B26-974F-EF90A151A91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057400"/>
            <a:ext cx="1974850" cy="2514600"/>
            <a:chOff x="960" y="1392"/>
            <a:chExt cx="1244" cy="1584"/>
          </a:xfrm>
        </p:grpSpPr>
        <p:graphicFrame>
          <p:nvGraphicFramePr>
            <p:cNvPr id="37" name="Object 8">
              <a:extLst>
                <a:ext uri="{FF2B5EF4-FFF2-40B4-BE49-F238E27FC236}">
                  <a16:creationId xmlns:a16="http://schemas.microsoft.com/office/drawing/2014/main" id="{29D5D97C-302F-43DD-B731-455834F7E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440"/>
            <a:ext cx="1244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463120" imgH="3444120" progId="Word.Document.8">
                    <p:embed/>
                  </p:oleObj>
                </mc:Choice>
                <mc:Fallback>
                  <p:oleObj name="Document" r:id="rId3" imgW="2463120" imgH="3444120" progId="Word.Document.8">
                    <p:embed/>
                    <p:pic>
                      <p:nvPicPr>
                        <p:cNvPr id="37" name="Object 8">
                          <a:extLst>
                            <a:ext uri="{FF2B5EF4-FFF2-40B4-BE49-F238E27FC236}">
                              <a16:creationId xmlns:a16="http://schemas.microsoft.com/office/drawing/2014/main" id="{29D5D97C-302F-43DD-B731-455834F7E9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0"/>
                          <a:ext cx="1244" cy="1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AutoShape 10">
              <a:extLst>
                <a:ext uri="{FF2B5EF4-FFF2-40B4-BE49-F238E27FC236}">
                  <a16:creationId xmlns:a16="http://schemas.microsoft.com/office/drawing/2014/main" id="{586875D0-D5C1-4DD6-900E-E50D9DEA8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92"/>
              <a:ext cx="144" cy="14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73F6F2E8-BFFC-4F7A-BCB2-201364AA0574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1981201"/>
            <a:ext cx="1895475" cy="3355975"/>
            <a:chOff x="2736" y="1344"/>
            <a:chExt cx="1194" cy="2114"/>
          </a:xfrm>
        </p:grpSpPr>
        <p:graphicFrame>
          <p:nvGraphicFramePr>
            <p:cNvPr id="40" name="Object 9">
              <a:extLst>
                <a:ext uri="{FF2B5EF4-FFF2-40B4-BE49-F238E27FC236}">
                  <a16:creationId xmlns:a16="http://schemas.microsoft.com/office/drawing/2014/main" id="{7A8142A9-5B04-4E41-B3EE-BE01191A27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440"/>
            <a:ext cx="1194" cy="20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95400" imgH="3204000" progId="Word.Document.8">
                    <p:embed/>
                  </p:oleObj>
                </mc:Choice>
                <mc:Fallback>
                  <p:oleObj name="Document" r:id="rId5" imgW="1895400" imgH="3204000" progId="Word.Document.8">
                    <p:embed/>
                    <p:pic>
                      <p:nvPicPr>
                        <p:cNvPr id="40" name="Object 9">
                          <a:extLst>
                            <a:ext uri="{FF2B5EF4-FFF2-40B4-BE49-F238E27FC236}">
                              <a16:creationId xmlns:a16="http://schemas.microsoft.com/office/drawing/2014/main" id="{7A8142A9-5B04-4E41-B3EE-BE01191A27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440"/>
                          <a:ext cx="1194" cy="20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2A9EECA9-ECDA-4FE3-B9F9-7D078D12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2" y="1344"/>
              <a:ext cx="177" cy="1824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D5682731-9900-48FA-81B7-0AB53E5683F9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2595563"/>
            <a:ext cx="2514600" cy="1219200"/>
            <a:chOff x="3552" y="1728"/>
            <a:chExt cx="1584" cy="768"/>
          </a:xfrm>
        </p:grpSpPr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F8E3CD47-9174-4FA1-974B-9D32C3787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76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>
                  <a:solidFill>
                    <a:srgbClr val="0000CC"/>
                  </a:solidFill>
                </a:rPr>
                <a:t>A' </a:t>
              </a:r>
              <a:r>
                <a:rPr lang="en-GB" dirty="0"/>
                <a:t>(when BC = 00)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04E7C3CF-8F5B-4E8E-9777-D46E89AA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728"/>
              <a:ext cx="286" cy="141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7">
              <a:extLst>
                <a:ext uri="{FF2B5EF4-FFF2-40B4-BE49-F238E27FC236}">
                  <a16:creationId xmlns:a16="http://schemas.microsoft.com/office/drawing/2014/main" id="{07A42F91-4BF4-4572-8631-86555CDC9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013"/>
              <a:ext cx="334" cy="483"/>
            </a:xfrm>
            <a:prstGeom prst="line">
              <a:avLst/>
            </a:prstGeom>
            <a:noFill/>
            <a:ln w="15875">
              <a:solidFill>
                <a:srgbClr val="0000FF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18">
            <a:extLst>
              <a:ext uri="{FF2B5EF4-FFF2-40B4-BE49-F238E27FC236}">
                <a16:creationId xmlns:a16="http://schemas.microsoft.com/office/drawing/2014/main" id="{E6659474-56D3-487C-83C3-C5A2F435639D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2976563"/>
            <a:ext cx="2590800" cy="1143000"/>
            <a:chOff x="3552" y="1968"/>
            <a:chExt cx="1632" cy="720"/>
          </a:xfrm>
        </p:grpSpPr>
        <p:sp>
          <p:nvSpPr>
            <p:cNvPr id="47" name="Text Box 19">
              <a:extLst>
                <a:ext uri="{FF2B5EF4-FFF2-40B4-BE49-F238E27FC236}">
                  <a16:creationId xmlns:a16="http://schemas.microsoft.com/office/drawing/2014/main" id="{2892ED6D-7AF8-460F-BE3E-2FEC91DAD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60"/>
              <a:ext cx="13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>
                  <a:solidFill>
                    <a:srgbClr val="9900CC"/>
                  </a:solidFill>
                </a:rPr>
                <a:t>A'</a:t>
              </a:r>
              <a:r>
                <a:rPr lang="en-GB" dirty="0"/>
                <a:t> (when BC = 01)</a:t>
              </a: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AEF0ED3E-3F79-45CF-864D-AC6C536BE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1968"/>
              <a:ext cx="288" cy="192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1D564935-61F5-4CB6-890A-D52565D5F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352"/>
              <a:ext cx="288" cy="336"/>
            </a:xfrm>
            <a:prstGeom prst="line">
              <a:avLst/>
            </a:prstGeom>
            <a:noFill/>
            <a:ln w="15875">
              <a:solidFill>
                <a:srgbClr val="9900CC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2">
            <a:extLst>
              <a:ext uri="{FF2B5EF4-FFF2-40B4-BE49-F238E27FC236}">
                <a16:creationId xmlns:a16="http://schemas.microsoft.com/office/drawing/2014/main" id="{6BF7D808-5093-4EEA-8876-49FECCCE7054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3281363"/>
            <a:ext cx="2514600" cy="1066800"/>
            <a:chOff x="3552" y="2160"/>
            <a:chExt cx="1584" cy="672"/>
          </a:xfrm>
        </p:grpSpPr>
        <p:sp>
          <p:nvSpPr>
            <p:cNvPr id="51" name="Text Box 23">
              <a:extLst>
                <a:ext uri="{FF2B5EF4-FFF2-40B4-BE49-F238E27FC236}">
                  <a16:creationId xmlns:a16="http://schemas.microsoft.com/office/drawing/2014/main" id="{9B1EA86D-1584-43DA-9037-7A8AC99F4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>
                  <a:solidFill>
                    <a:srgbClr val="006600"/>
                  </a:solidFill>
                </a:rPr>
                <a:t>A</a:t>
              </a:r>
              <a:r>
                <a:rPr lang="en-GB"/>
                <a:t> (when BC = 10)</a:t>
              </a: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CE22A778-717B-4430-B65A-4A201B507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160"/>
              <a:ext cx="288" cy="480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5">
              <a:extLst>
                <a:ext uri="{FF2B5EF4-FFF2-40B4-BE49-F238E27FC236}">
                  <a16:creationId xmlns:a16="http://schemas.microsoft.com/office/drawing/2014/main" id="{6A0E8B7D-17DF-4504-82DB-F2871FCDFC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784"/>
              <a:ext cx="288" cy="48"/>
            </a:xfrm>
            <a:prstGeom prst="line">
              <a:avLst/>
            </a:prstGeom>
            <a:noFill/>
            <a:ln w="15875">
              <a:solidFill>
                <a:srgbClr val="0066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2FC9DE1F-EAB5-488D-8F98-2CB1092BC6CC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3586163"/>
            <a:ext cx="2667000" cy="1433512"/>
            <a:chOff x="3552" y="2352"/>
            <a:chExt cx="1680" cy="903"/>
          </a:xfrm>
        </p:grpSpPr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17B9830A-43F3-4498-AB4D-31CA4CDA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024"/>
              <a:ext cx="14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dirty="0">
                  <a:solidFill>
                    <a:srgbClr val="FF0000"/>
                  </a:solidFill>
                </a:rPr>
                <a:t>A'</a:t>
              </a:r>
              <a:r>
                <a:rPr lang="en-GB" dirty="0"/>
                <a:t> (when BC = 11)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56" name="Line 28">
              <a:extLst>
                <a:ext uri="{FF2B5EF4-FFF2-40B4-BE49-F238E27FC236}">
                  <a16:creationId xmlns:a16="http://schemas.microsoft.com/office/drawing/2014/main" id="{270AD693-FC6A-40EB-931C-1BA4C9A60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352"/>
              <a:ext cx="288" cy="72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A76AFE10-337B-41B6-8843-BCF4EE0EF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3024"/>
              <a:ext cx="240" cy="9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30">
            <a:extLst>
              <a:ext uri="{FF2B5EF4-FFF2-40B4-BE49-F238E27FC236}">
                <a16:creationId xmlns:a16="http://schemas.microsoft.com/office/drawing/2014/main" id="{AAB09ADB-6441-4688-99A5-5539E4F9D14B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343400"/>
            <a:ext cx="2903538" cy="1860550"/>
            <a:chOff x="864" y="2832"/>
            <a:chExt cx="1829" cy="1172"/>
          </a:xfrm>
        </p:grpSpPr>
        <p:sp>
          <p:nvSpPr>
            <p:cNvPr id="59" name="Text Box 31">
              <a:extLst>
                <a:ext uri="{FF2B5EF4-FFF2-40B4-BE49-F238E27FC236}">
                  <a16:creationId xmlns:a16="http://schemas.microsoft.com/office/drawing/2014/main" id="{9AD6E90D-5A4F-4636-84E3-440777C5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168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5BF2A4F1-664E-4E65-9315-7409C449D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3293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7D195FED-DB7B-41A8-890D-3201672AD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4D8FE00A-F96B-4A4F-B72D-716148156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60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049127E-82C3-46E6-B458-14B68CF19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6" y="2976"/>
              <a:ext cx="3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664005A-87F8-45EC-9638-DC4F00359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5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utoShape 37">
              <a:extLst>
                <a:ext uri="{FF2B5EF4-FFF2-40B4-BE49-F238E27FC236}">
                  <a16:creationId xmlns:a16="http://schemas.microsoft.com/office/drawing/2014/main" id="{9A887AE0-CF39-477E-B805-2CEDB29F63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680" y="3024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6FEAE0E2-B5D6-4FB4-A28E-34277C5749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456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39">
              <a:extLst>
                <a:ext uri="{FF2B5EF4-FFF2-40B4-BE49-F238E27FC236}">
                  <a16:creationId xmlns:a16="http://schemas.microsoft.com/office/drawing/2014/main" id="{DD037A2C-5E88-4D84-BBC8-5739B541F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792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B  C</a:t>
              </a:r>
              <a:endParaRPr lang="en-GB" sz="2000"/>
            </a:p>
          </p:txBody>
        </p:sp>
        <p:sp>
          <p:nvSpPr>
            <p:cNvPr id="68" name="Text Box 40">
              <a:extLst>
                <a:ext uri="{FF2B5EF4-FFF2-40B4-BE49-F238E27FC236}">
                  <a16:creationId xmlns:a16="http://schemas.microsoft.com/office/drawing/2014/main" id="{D990B549-E97F-48F8-83F4-AD607787D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2895"/>
              <a:ext cx="2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3</a:t>
              </a:r>
            </a:p>
          </p:txBody>
        </p:sp>
        <p:sp>
          <p:nvSpPr>
            <p:cNvPr id="69" name="Line 41">
              <a:extLst>
                <a:ext uri="{FF2B5EF4-FFF2-40B4-BE49-F238E27FC236}">
                  <a16:creationId xmlns:a16="http://schemas.microsoft.com/office/drawing/2014/main" id="{4A8F0823-FF03-41E0-A47C-F540F6C06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360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Text Box 42">
              <a:extLst>
                <a:ext uri="{FF2B5EF4-FFF2-40B4-BE49-F238E27FC236}">
                  <a16:creationId xmlns:a16="http://schemas.microsoft.com/office/drawing/2014/main" id="{530881C0-9F60-4FA9-AEC9-435D0F90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0"/>
              <a:ext cx="28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A</a:t>
              </a:r>
            </a:p>
          </p:txBody>
        </p:sp>
        <p:sp>
          <p:nvSpPr>
            <p:cNvPr id="71" name="Rectangle 43">
              <a:extLst>
                <a:ext uri="{FF2B5EF4-FFF2-40B4-BE49-F238E27FC236}">
                  <a16:creationId xmlns:a16="http://schemas.microsoft.com/office/drawing/2014/main" id="{C787682E-2F1B-4873-A492-0AE87CBF3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072"/>
              <a:ext cx="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 dirty="0">
                  <a:latin typeface="Times New Roman" pitchFamily="18" charset="0"/>
                </a:rPr>
                <a:t> </a:t>
              </a:r>
              <a:r>
                <a:rPr lang="en-GB" sz="1600" dirty="0"/>
                <a:t>F</a:t>
              </a:r>
            </a:p>
          </p:txBody>
        </p:sp>
        <p:grpSp>
          <p:nvGrpSpPr>
            <p:cNvPr id="72" name="Group 44">
              <a:extLst>
                <a:ext uri="{FF2B5EF4-FFF2-40B4-BE49-F238E27FC236}">
                  <a16:creationId xmlns:a16="http://schemas.microsoft.com/office/drawing/2014/main" id="{9B02E02A-2CFF-4D76-B74B-2FD1AFA12B7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298" y="2890"/>
              <a:ext cx="176" cy="180"/>
              <a:chOff x="3096" y="3240"/>
              <a:chExt cx="792" cy="792"/>
            </a:xfrm>
          </p:grpSpPr>
          <p:sp>
            <p:nvSpPr>
              <p:cNvPr id="79" name="AutoShape 45">
                <a:extLst>
                  <a:ext uri="{FF2B5EF4-FFF2-40B4-BE49-F238E27FC236}">
                    <a16:creationId xmlns:a16="http://schemas.microsoft.com/office/drawing/2014/main" id="{A38C93D8-944E-4A29-ABBC-5A6360A6C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Oval 46">
                <a:extLst>
                  <a:ext uri="{FF2B5EF4-FFF2-40B4-BE49-F238E27FC236}">
                    <a16:creationId xmlns:a16="http://schemas.microsoft.com/office/drawing/2014/main" id="{7D6DD667-FB6D-4EAE-BB8A-5FBB1AC0E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" name="Line 47">
              <a:extLst>
                <a:ext uri="{FF2B5EF4-FFF2-40B4-BE49-F238E27FC236}">
                  <a16:creationId xmlns:a16="http://schemas.microsoft.com/office/drawing/2014/main" id="{3DF61FD9-5CF5-415B-A436-9EE336ECE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48">
              <a:extLst>
                <a:ext uri="{FF2B5EF4-FFF2-40B4-BE49-F238E27FC236}">
                  <a16:creationId xmlns:a16="http://schemas.microsoft.com/office/drawing/2014/main" id="{3123AEF1-EFEE-4EB3-B5FB-D83AB7EA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49">
              <a:extLst>
                <a:ext uri="{FF2B5EF4-FFF2-40B4-BE49-F238E27FC236}">
                  <a16:creationId xmlns:a16="http://schemas.microsoft.com/office/drawing/2014/main" id="{20BF5573-5510-40BA-BF38-5588D5413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50">
              <a:extLst>
                <a:ext uri="{FF2B5EF4-FFF2-40B4-BE49-F238E27FC236}">
                  <a16:creationId xmlns:a16="http://schemas.microsoft.com/office/drawing/2014/main" id="{45D2A792-4118-4D0A-A0AF-25078B33D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29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51">
              <a:extLst>
                <a:ext uri="{FF2B5EF4-FFF2-40B4-BE49-F238E27FC236}">
                  <a16:creationId xmlns:a16="http://schemas.microsoft.com/office/drawing/2014/main" id="{258E641A-1A3E-4A4A-8D8E-9CE48E44D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95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52">
              <a:extLst>
                <a:ext uri="{FF2B5EF4-FFF2-40B4-BE49-F238E27FC236}">
                  <a16:creationId xmlns:a16="http://schemas.microsoft.com/office/drawing/2014/main" id="{3BA258CA-B3C0-416E-9111-BBADEC2AD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4" y="31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24C20B07-0D75-4B67-92C4-4569431CFE9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4343400"/>
            <a:ext cx="2065338" cy="1860550"/>
            <a:chOff x="3600" y="2064"/>
            <a:chExt cx="1301" cy="1172"/>
          </a:xfrm>
        </p:grpSpPr>
        <p:sp>
          <p:nvSpPr>
            <p:cNvPr id="82" name="AutoShape 55">
              <a:extLst>
                <a:ext uri="{FF2B5EF4-FFF2-40B4-BE49-F238E27FC236}">
                  <a16:creationId xmlns:a16="http://schemas.microsoft.com/office/drawing/2014/main" id="{36806609-D8DE-4093-B07A-2A5ADFF42F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88" y="2256"/>
              <a:ext cx="912" cy="528"/>
            </a:xfrm>
            <a:prstGeom prst="triangle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Text Box 56">
              <a:extLst>
                <a:ext uri="{FF2B5EF4-FFF2-40B4-BE49-F238E27FC236}">
                  <a16:creationId xmlns:a16="http://schemas.microsoft.com/office/drawing/2014/main" id="{8E8DBC99-2737-4114-8FEB-7980A4EBA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400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mux</a:t>
              </a:r>
              <a:endParaRPr lang="en-GB" sz="2000"/>
            </a:p>
          </p:txBody>
        </p:sp>
        <p:sp>
          <p:nvSpPr>
            <p:cNvPr id="84" name="Line 57">
              <a:extLst>
                <a:ext uri="{FF2B5EF4-FFF2-40B4-BE49-F238E27FC236}">
                  <a16:creationId xmlns:a16="http://schemas.microsoft.com/office/drawing/2014/main" id="{D688A634-A86D-41DA-8F9C-B89A03BDA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" y="2525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8">
              <a:extLst>
                <a:ext uri="{FF2B5EF4-FFF2-40B4-BE49-F238E27FC236}">
                  <a16:creationId xmlns:a16="http://schemas.microsoft.com/office/drawing/2014/main" id="{877AEE60-21F9-44D8-A080-E88480ED2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59">
              <a:extLst>
                <a:ext uri="{FF2B5EF4-FFF2-40B4-BE49-F238E27FC236}">
                  <a16:creationId xmlns:a16="http://schemas.microsoft.com/office/drawing/2014/main" id="{01D6A2FA-83EE-4C4F-9EF4-99726C33F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0">
              <a:extLst>
                <a:ext uri="{FF2B5EF4-FFF2-40B4-BE49-F238E27FC236}">
                  <a16:creationId xmlns:a16="http://schemas.microsoft.com/office/drawing/2014/main" id="{BCA3C229-8AB7-46FC-A28D-6E69DEDCB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2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id="{BD2742C4-AA43-4A1D-A9A9-6F6651117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id="{484E27F0-D7D0-4EB5-8956-3D70859553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88"/>
              <a:ext cx="0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63">
              <a:extLst>
                <a:ext uri="{FF2B5EF4-FFF2-40B4-BE49-F238E27FC236}">
                  <a16:creationId xmlns:a16="http://schemas.microsoft.com/office/drawing/2014/main" id="{C43A2973-D38D-41EE-A5CA-A8CD44581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024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B  C</a:t>
              </a:r>
              <a:endParaRPr lang="en-GB" sz="2000"/>
            </a:p>
          </p:txBody>
        </p:sp>
        <p:sp>
          <p:nvSpPr>
            <p:cNvPr id="91" name="Text Box 64">
              <a:extLst>
                <a:ext uri="{FF2B5EF4-FFF2-40B4-BE49-F238E27FC236}">
                  <a16:creationId xmlns:a16="http://schemas.microsoft.com/office/drawing/2014/main" id="{E794AB3D-2DEC-42A0-B569-DC20FEE8C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2127"/>
              <a:ext cx="240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0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1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2</a:t>
              </a:r>
            </a:p>
            <a:p>
              <a:pPr eaLnBrk="0" hangingPunct="0">
                <a:spcBef>
                  <a:spcPct val="40000"/>
                </a:spcBef>
              </a:pPr>
              <a:r>
                <a:rPr lang="en-GB" sz="1400"/>
                <a:t>3</a:t>
              </a:r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id="{9DEBE45A-5FFD-4BCC-ABB1-8E8C7D070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9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36FCB235-FD09-4F4E-9351-90FA242E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288" cy="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GB" sz="1600"/>
                <a:t>?</a:t>
              </a:r>
            </a:p>
          </p:txBody>
        </p:sp>
        <p:sp>
          <p:nvSpPr>
            <p:cNvPr id="94" name="Rectangle 67">
              <a:extLst>
                <a:ext uri="{FF2B5EF4-FFF2-40B4-BE49-F238E27FC236}">
                  <a16:creationId xmlns:a16="http://schemas.microsoft.com/office/drawing/2014/main" id="{82263D18-31A7-403B-8D9B-E7EC885C6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21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buFont typeface="ZapfDingbats" pitchFamily="82" charset="2"/>
                <a:buNone/>
              </a:pPr>
              <a:r>
                <a:rPr lang="en-GB" sz="2000">
                  <a:latin typeface="Times New Roman" pitchFamily="18" charset="0"/>
                </a:rPr>
                <a:t> </a:t>
              </a:r>
              <a:r>
                <a:rPr lang="en-GB" sz="160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30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4932B-2789-4898-8138-F932DED3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Multiplexer Realization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F08AD-E34A-4C47-AA23-F6BC1CD11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SG" i="1" dirty="0"/>
                  <a:t>F</a:t>
                </a:r>
                <a:r>
                  <a:rPr lang="en-SG" dirty="0"/>
                  <a:t>(</a:t>
                </a:r>
                <a:r>
                  <a:rPr lang="en-SG" i="1" dirty="0"/>
                  <a:t>X</a:t>
                </a:r>
                <a:r>
                  <a:rPr lang="en-SG" dirty="0"/>
                  <a:t>,</a:t>
                </a:r>
                <a:r>
                  <a:rPr lang="en-SG" i="1" dirty="0"/>
                  <a:t>Y</a:t>
                </a:r>
                <a:r>
                  <a:rPr lang="en-SG" dirty="0"/>
                  <a:t>,</a:t>
                </a:r>
                <a:r>
                  <a:rPr lang="en-SG" i="1" dirty="0"/>
                  <a:t>Z</a:t>
                </a:r>
                <a:r>
                  <a:rPr lang="en-SG" dirty="0"/>
                  <a:t>) = </a:t>
                </a:r>
                <a:r>
                  <a:rPr lang="en-SG" dirty="0">
                    <a:latin typeface="Symbol" panose="05050102010706020507" pitchFamily="18" charset="2"/>
                  </a:rPr>
                  <a:t>P</a:t>
                </a:r>
                <a:r>
                  <a:rPr lang="en-SG" dirty="0"/>
                  <a:t> </a:t>
                </a:r>
                <a:r>
                  <a:rPr lang="en-SG" i="1" dirty="0"/>
                  <a:t>M</a:t>
                </a:r>
                <a:r>
                  <a:rPr lang="en-SG" dirty="0"/>
                  <a:t>(1,5,6) ∙ </a:t>
                </a:r>
                <a:r>
                  <a:rPr lang="en-SG" altLang="zh-CN" dirty="0">
                    <a:latin typeface="Symbol" panose="05050102010706020507" pitchFamily="18" charset="2"/>
                  </a:rPr>
                  <a:t>P </a:t>
                </a:r>
                <a:r>
                  <a:rPr lang="en-SG" i="1" dirty="0"/>
                  <a:t>D</a:t>
                </a:r>
                <a:r>
                  <a:rPr lang="en-SG" dirty="0"/>
                  <a:t>(4)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SG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0,2,3,7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23F08AD-E34A-4C47-AA23-F6BC1CD11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1">
            <a:extLst>
              <a:ext uri="{FF2B5EF4-FFF2-40B4-BE49-F238E27FC236}">
                <a16:creationId xmlns:a16="http://schemas.microsoft.com/office/drawing/2014/main" id="{F12D66AB-04CB-41C3-88E0-37FB3F39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75848"/>
              </p:ext>
            </p:extLst>
          </p:nvPr>
        </p:nvGraphicFramePr>
        <p:xfrm>
          <a:off x="8379484" y="2442736"/>
          <a:ext cx="22698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70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567470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</a:tblGrid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436192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46CEB477-83CC-405A-8595-C68107FE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30"/>
          <a:stretch/>
        </p:blipFill>
        <p:spPr>
          <a:xfrm>
            <a:off x="1691258" y="2442736"/>
            <a:ext cx="4404742" cy="44152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26FB4A-7210-461A-91CD-00F672D00849}"/>
              </a:ext>
            </a:extLst>
          </p:cNvPr>
          <p:cNvSpPr txBox="1"/>
          <p:nvPr/>
        </p:nvSpPr>
        <p:spPr>
          <a:xfrm>
            <a:off x="4119083" y="6372870"/>
            <a:ext cx="395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Larger subscript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 More significant bit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1FE7E-54E5-44C0-A21A-EF86A48BBE8B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89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4565</Words>
  <Application>Microsoft Office PowerPoint</Application>
  <PresentationFormat>Widescreen</PresentationFormat>
  <Paragraphs>1952</Paragraphs>
  <Slides>37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ZapfDingbats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Wingdings 2</vt:lpstr>
      <vt:lpstr>Wingdings 3</vt:lpstr>
      <vt:lpstr>Office 主题​​</vt:lpstr>
      <vt:lpstr>Document</vt:lpstr>
      <vt:lpstr>CS2100 Tutorial 8</vt:lpstr>
      <vt:lpstr>Demultiplexers</vt:lpstr>
      <vt:lpstr>Multiplexers</vt:lpstr>
      <vt:lpstr>Multiplexers</vt:lpstr>
      <vt:lpstr>Multiplexers: Implementing Functions</vt:lpstr>
      <vt:lpstr>Constructing Larger Multiplexers</vt:lpstr>
      <vt:lpstr>Using Smaller Multiplexers</vt:lpstr>
      <vt:lpstr>5. Using Smaller Multiplexers (5/6)</vt:lpstr>
      <vt:lpstr>Q1 Multiplexer Realization</vt:lpstr>
      <vt:lpstr>Q1 Multiplexer Realization</vt:lpstr>
      <vt:lpstr>Q1 Multiplexer Realization</vt:lpstr>
      <vt:lpstr>Decoders</vt:lpstr>
      <vt:lpstr>Decoders</vt:lpstr>
      <vt:lpstr>Decoders with Enable</vt:lpstr>
      <vt:lpstr>2. Decoders with Enable (2/2)</vt:lpstr>
      <vt:lpstr>Decoders</vt:lpstr>
      <vt:lpstr>Decoders: Implementing Functions Revisit</vt:lpstr>
      <vt:lpstr>Decoders: Implementing Functions Revisit</vt:lpstr>
      <vt:lpstr>Constructing Larger Decoders</vt:lpstr>
      <vt:lpstr>Constructing Larger Decoders</vt:lpstr>
      <vt:lpstr>Q2 Decoder Realization</vt:lpstr>
      <vt:lpstr>Q2 Decoder Realization</vt:lpstr>
      <vt:lpstr>Encoders</vt:lpstr>
      <vt:lpstr>Encoders</vt:lpstr>
      <vt:lpstr>Priority Encoders</vt:lpstr>
      <vt:lpstr>3. Priority Encoders (2/2)</vt:lpstr>
      <vt:lpstr>MSI Summary</vt:lpstr>
      <vt:lpstr>Q3 Converter Design</vt:lpstr>
      <vt:lpstr>Q3 Converter Design</vt:lpstr>
      <vt:lpstr>Q3 Converter Design</vt:lpstr>
      <vt:lpstr>PowerPoint Presentation</vt:lpstr>
      <vt:lpstr>PowerPoint Presentation</vt:lpstr>
      <vt:lpstr>PowerPoint Presentation</vt:lpstr>
      <vt:lpstr>PowerPoint Presentation</vt:lpstr>
      <vt:lpstr>Assignment 2 Feedback</vt:lpstr>
      <vt:lpstr>Assignment 2 Feedback</vt:lpstr>
      <vt:lpstr>CS2100 Tutorial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Song Kai</dc:creator>
  <cp:lastModifiedBy>Song Kai</cp:lastModifiedBy>
  <cp:revision>20</cp:revision>
  <cp:lastPrinted>2020-03-23T03:39:31Z</cp:lastPrinted>
  <dcterms:created xsi:type="dcterms:W3CDTF">2020-03-22T15:02:49Z</dcterms:created>
  <dcterms:modified xsi:type="dcterms:W3CDTF">2025-03-24T03:44:16Z</dcterms:modified>
</cp:coreProperties>
</file>