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sldIdLst>
    <p:sldId id="256" r:id="rId5"/>
    <p:sldId id="297" r:id="rId6"/>
    <p:sldId id="260" r:id="rId7"/>
    <p:sldId id="289" r:id="rId8"/>
    <p:sldId id="287" r:id="rId9"/>
    <p:sldId id="290" r:id="rId10"/>
    <p:sldId id="291" r:id="rId11"/>
    <p:sldId id="296" r:id="rId12"/>
    <p:sldId id="292" r:id="rId13"/>
    <p:sldId id="293" r:id="rId14"/>
    <p:sldId id="294" r:id="rId15"/>
    <p:sldId id="29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5764E-1E05-4419-A41D-C2441C92BB14}" v="38" dt="2020-09-25T19:02:43.972"/>
    <p1510:client id="{CC0D1008-D038-14F7-59EA-F2B3BECBA0E7}" v="1" dt="2020-09-25T18:16:14.3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7" d="100"/>
          <a:sy n="57" d="100"/>
        </p:scale>
        <p:origin x="1627"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5876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5253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24054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10091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132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54833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8712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007970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3768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10594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23517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54438121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3" name="Rectangle 102">
            <a:extLst>
              <a:ext uri="{FF2B5EF4-FFF2-40B4-BE49-F238E27FC236}">
                <a16:creationId xmlns:a16="http://schemas.microsoft.com/office/drawing/2014/main" id="{62542EEC-4F7C-4AE2-933E-EAC8EB3FA3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E4A71-1A67-4A09-A6ED-F8600B15D39A}"/>
              </a:ext>
            </a:extLst>
          </p:cNvPr>
          <p:cNvSpPr>
            <a:spLocks noGrp="1"/>
          </p:cNvSpPr>
          <p:nvPr>
            <p:ph type="title"/>
          </p:nvPr>
        </p:nvSpPr>
        <p:spPr>
          <a:xfrm>
            <a:off x="6756531" y="569843"/>
            <a:ext cx="5167637" cy="1709531"/>
          </a:xfrm>
        </p:spPr>
        <p:txBody>
          <a:bodyPr vert="horz" lIns="91440" tIns="45720" rIns="91440" bIns="45720" rtlCol="0" anchor="t">
            <a:normAutofit/>
          </a:bodyPr>
          <a:lstStyle/>
          <a:p>
            <a:pPr algn="ctr"/>
            <a:r>
              <a:rPr lang="en-US" sz="5400"/>
              <a:t>Support Queue Case Study</a:t>
            </a:r>
          </a:p>
        </p:txBody>
      </p:sp>
      <p:sp>
        <p:nvSpPr>
          <p:cNvPr id="3" name="Subtitle 2">
            <a:extLst>
              <a:ext uri="{FF2B5EF4-FFF2-40B4-BE49-F238E27FC236}">
                <a16:creationId xmlns:a16="http://schemas.microsoft.com/office/drawing/2014/main" id="{C1737047-74AC-4322-9B57-F6010DEDEE91}"/>
              </a:ext>
            </a:extLst>
          </p:cNvPr>
          <p:cNvSpPr>
            <a:spLocks noGrp="1"/>
          </p:cNvSpPr>
          <p:nvPr>
            <p:ph type="body" idx="1"/>
          </p:nvPr>
        </p:nvSpPr>
        <p:spPr>
          <a:xfrm>
            <a:off x="7041858" y="3154316"/>
            <a:ext cx="4036333" cy="2154780"/>
          </a:xfrm>
        </p:spPr>
        <p:txBody>
          <a:bodyPr vert="horz" lIns="91440" tIns="45720" rIns="91440" bIns="45720" rtlCol="0" anchor="b">
            <a:normAutofit/>
          </a:bodyPr>
          <a:lstStyle/>
          <a:p>
            <a:r>
              <a:rPr lang="en-US" sz="2000" b="1">
                <a:solidFill>
                  <a:schemeClr val="tx1"/>
                </a:solidFill>
              </a:rPr>
              <a:t>Instructions: </a:t>
            </a:r>
          </a:p>
          <a:p>
            <a:r>
              <a:rPr lang="en-US" sz="2000">
                <a:solidFill>
                  <a:schemeClr val="tx1"/>
                </a:solidFill>
              </a:rPr>
              <a:t>Select two tickets from each level and explain how you would solve them.</a:t>
            </a:r>
          </a:p>
          <a:p>
            <a:endParaRPr lang="en-US" sz="2000">
              <a:solidFill>
                <a:schemeClr val="tx1"/>
              </a:solidFill>
            </a:endParaRPr>
          </a:p>
          <a:p>
            <a:endParaRPr lang="en-US" sz="2000">
              <a:solidFill>
                <a:schemeClr val="tx1"/>
              </a:solidFill>
            </a:endParaRPr>
          </a:p>
        </p:txBody>
      </p:sp>
      <p:sp>
        <p:nvSpPr>
          <p:cNvPr id="105" name="Rectangle 104">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Hudson Fisher Associates company logo with Fashion is our Passion text underneath.">
            <a:extLst>
              <a:ext uri="{FF2B5EF4-FFF2-40B4-BE49-F238E27FC236}">
                <a16:creationId xmlns:a16="http://schemas.microsoft.com/office/drawing/2014/main" id="{67656359-DFDD-478A-B3CB-AB6981FF31BB}"/>
              </a:ext>
            </a:extLst>
          </p:cNvPr>
          <p:cNvPicPr>
            <a:picLocks noChangeAspect="1"/>
          </p:cNvPicPr>
          <p:nvPr/>
        </p:nvPicPr>
        <p:blipFill rotWithShape="1">
          <a:blip r:embed="rId2"/>
          <a:srcRect t="67" r="1" b="68"/>
          <a:stretch/>
        </p:blipFill>
        <p:spPr>
          <a:xfrm>
            <a:off x="843476" y="717953"/>
            <a:ext cx="5180885" cy="5115179"/>
          </a:xfrm>
          <a:prstGeom prst="rect">
            <a:avLst/>
          </a:prstGeom>
        </p:spPr>
      </p:pic>
      <p:grpSp>
        <p:nvGrpSpPr>
          <p:cNvPr id="109" name="Group 10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3154317"/>
            <a:ext cx="731521" cy="673460"/>
            <a:chOff x="3940602" y="308034"/>
            <a:chExt cx="2116791" cy="3428999"/>
          </a:xfrm>
          <a:solidFill>
            <a:schemeClr val="accent4"/>
          </a:solidFill>
        </p:grpSpPr>
        <p:sp>
          <p:nvSpPr>
            <p:cNvPr id="110" name="Rectangle 10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TextBox 57">
            <a:extLst>
              <a:ext uri="{FF2B5EF4-FFF2-40B4-BE49-F238E27FC236}">
                <a16:creationId xmlns:a16="http://schemas.microsoft.com/office/drawing/2014/main" id="{E6225AF1-6C99-4D88-9860-2B4DC9681D77}"/>
              </a:ext>
            </a:extLst>
          </p:cNvPr>
          <p:cNvSpPr txBox="1"/>
          <p:nvPr/>
        </p:nvSpPr>
        <p:spPr>
          <a:xfrm>
            <a:off x="6660755" y="5852398"/>
            <a:ext cx="49955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600"/>
              </a:spcAft>
            </a:pPr>
            <a:r>
              <a:rPr lang="en-US" sz="2400" b="1" dirty="0"/>
              <a:t>Name: Jasmin Whitaker</a:t>
            </a:r>
            <a:endParaRPr lang="en-US" sz="2400" b="1" dirty="0">
              <a:cs typeface="Calibri"/>
            </a:endParaRPr>
          </a:p>
        </p:txBody>
      </p:sp>
    </p:spTree>
    <p:extLst>
      <p:ext uri="{BB962C8B-B14F-4D97-AF65-F5344CB8AC3E}">
        <p14:creationId xmlns:p14="http://schemas.microsoft.com/office/powerpoint/2010/main" val="125296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3003</a:t>
            </a:r>
            <a:br>
              <a:rPr lang="en-US" sz="3200" dirty="0">
                <a:cs typeface="Calibri Light"/>
              </a:rPr>
            </a:br>
            <a:br>
              <a:rPr lang="en-US" sz="3200" dirty="0"/>
            </a:br>
            <a:r>
              <a:rPr lang="en-US" sz="3200" dirty="0">
                <a:solidFill>
                  <a:srgbClr val="FFFFFF"/>
                </a:solidFill>
              </a:rPr>
              <a:t>Scenario: Frozen Computer</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92500" lnSpcReduction="10000"/>
          </a:bodyPr>
          <a:lstStyle/>
          <a:p>
            <a:pPr marL="0" indent="0">
              <a:buNone/>
            </a:pPr>
            <a:r>
              <a:rPr lang="en-US" sz="2400" b="0" i="0" dirty="0">
                <a:effectLst/>
                <a:latin typeface="Calibri"/>
                <a:cs typeface="Arial"/>
              </a:rPr>
              <a:t>Identify the problem</a:t>
            </a:r>
            <a:r>
              <a:rPr lang="en-US" sz="2400" dirty="0">
                <a:latin typeface="Calibri"/>
                <a:cs typeface="Arial"/>
              </a:rPr>
              <a:t>: Check if keyboard or mouse responds, try Ctrl+ Alt+ Del.</a:t>
            </a:r>
            <a:endParaRPr lang="en-US" sz="2400" dirty="0">
              <a:latin typeface="Calibri"/>
              <a:cs typeface="Calibri"/>
            </a:endParaRPr>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Establish</a:t>
            </a:r>
            <a:r>
              <a:rPr lang="en-US" sz="2400" b="0" i="0" dirty="0">
                <a:effectLst/>
                <a:latin typeface="Calibri"/>
                <a:cs typeface="Arial"/>
              </a:rPr>
              <a:t> a theory of probable cause</a:t>
            </a:r>
            <a:r>
              <a:rPr lang="en-US" sz="2400" dirty="0">
                <a:latin typeface="Calibri"/>
                <a:cs typeface="Arial"/>
              </a:rPr>
              <a:t>: Software crash, memory overload, hardware failure.</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Evaluate</a:t>
            </a:r>
            <a:r>
              <a:rPr lang="en-US" sz="2400" b="0" i="0" dirty="0">
                <a:effectLst/>
                <a:latin typeface="Calibri"/>
                <a:cs typeface="Arial"/>
              </a:rPr>
              <a:t> the theory to determine the actual cause</a:t>
            </a:r>
            <a:r>
              <a:rPr lang="en-US" sz="2400" dirty="0">
                <a:latin typeface="Calibri"/>
                <a:cs typeface="Arial"/>
              </a:rPr>
              <a:t>: Force close program, check task manager, perform reboot.</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b="0" i="0" dirty="0">
                <a:effectLst/>
                <a:latin typeface="Calibri"/>
                <a:cs typeface="Arial"/>
              </a:rPr>
              <a:t> Establish a plan of action to resolve the problem and implement the solution: Restart system, update software, check for overheating.</a:t>
            </a:r>
          </a:p>
          <a:p>
            <a:pPr marL="0" indent="0">
              <a:buNone/>
            </a:pPr>
            <a:r>
              <a:rPr lang="en-US" sz="1300" dirty="0">
                <a:latin typeface="Calibri"/>
                <a:cs typeface="Arial"/>
              </a:rPr>
              <a:t>Resolution: Restart system, update software, monitor for repeat freezes.</a:t>
            </a:r>
          </a:p>
        </p:txBody>
      </p:sp>
    </p:spTree>
    <p:extLst>
      <p:ext uri="{BB962C8B-B14F-4D97-AF65-F5344CB8AC3E}">
        <p14:creationId xmlns:p14="http://schemas.microsoft.com/office/powerpoint/2010/main" val="236168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1099748" y="1244624"/>
            <a:ext cx="9910296" cy="1256527"/>
          </a:xfrm>
        </p:spPr>
        <p:txBody>
          <a:bodyPr vert="horz" lIns="91440" tIns="45720" rIns="91440" bIns="45720" rtlCol="0" anchor="t">
            <a:normAutofit/>
          </a:bodyPr>
          <a:lstStyle/>
          <a:p>
            <a:r>
              <a:rPr lang="en-US" sz="8000"/>
              <a:t>Summary</a:t>
            </a:r>
            <a:endParaRPr lang="en-US" sz="8000" kern="1200">
              <a:latin typeface="+mj-lt"/>
              <a:ea typeface="+mj-ea"/>
              <a:cs typeface="+mj-cs"/>
            </a:endParaRPr>
          </a:p>
        </p:txBody>
      </p:sp>
      <p:sp>
        <p:nvSpPr>
          <p:cNvPr id="21"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98ACA8-DA97-4C5B-81FD-5334E75A6958}"/>
              </a:ext>
            </a:extLst>
          </p:cNvPr>
          <p:cNvSpPr txBox="1"/>
          <p:nvPr/>
        </p:nvSpPr>
        <p:spPr>
          <a:xfrm>
            <a:off x="1239371" y="2371165"/>
            <a:ext cx="979169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What</a:t>
            </a:r>
            <a:r>
              <a:rPr lang="en-US" dirty="0">
                <a:ea typeface="+mn-lt"/>
                <a:cs typeface="+mn-lt"/>
              </a:rPr>
              <a:t> did you find challenging or interesting about one or two of the support cases?</a:t>
            </a:r>
          </a:p>
          <a:p>
            <a:endParaRPr lang="en-US" dirty="0">
              <a:ea typeface="+mn-lt"/>
              <a:cs typeface="+mn-lt"/>
            </a:endParaRPr>
          </a:p>
          <a:p>
            <a:r>
              <a:rPr lang="en-US" dirty="0">
                <a:ea typeface="+mn-lt"/>
                <a:cs typeface="+mn-lt"/>
              </a:rPr>
              <a:t>I found it interesting how some simple problems, like non-working mouse, can stem from a list of causes. It was also challenging to think through how to explain the troubleshooting steps clearly without having the exact answer. This exercise has shown me the importance of using a structured process even when solutions aren’t always obvious.</a:t>
            </a:r>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529024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7">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9">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3">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1099748" y="1244624"/>
            <a:ext cx="9910296" cy="1256527"/>
          </a:xfrm>
        </p:spPr>
        <p:txBody>
          <a:bodyPr vert="horz" lIns="91440" tIns="45720" rIns="91440" bIns="45720" rtlCol="0" anchor="t">
            <a:normAutofit/>
          </a:bodyPr>
          <a:lstStyle/>
          <a:p>
            <a:r>
              <a:rPr lang="en-US" sz="8000"/>
              <a:t>References</a:t>
            </a:r>
            <a:endParaRPr lang="en-US" sz="8000" kern="1200">
              <a:latin typeface="+mj-lt"/>
              <a:ea typeface="+mj-ea"/>
              <a:cs typeface="+mj-cs"/>
            </a:endParaRPr>
          </a:p>
        </p:txBody>
      </p:sp>
      <p:sp>
        <p:nvSpPr>
          <p:cNvPr id="21" name="Rectangle 15">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C98ACA8-DA97-4C5B-81FD-5334E75A6958}"/>
              </a:ext>
            </a:extLst>
          </p:cNvPr>
          <p:cNvSpPr txBox="1"/>
          <p:nvPr/>
        </p:nvSpPr>
        <p:spPr>
          <a:xfrm>
            <a:off x="1239371" y="2371165"/>
            <a:ext cx="979169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18025581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3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3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4286905" y="2565778"/>
            <a:ext cx="7644627" cy="1015969"/>
          </a:xfrm>
        </p:spPr>
        <p:txBody>
          <a:bodyPr vert="horz" lIns="91440" tIns="45720" rIns="91440" bIns="45720" rtlCol="0" anchor="b">
            <a:normAutofit/>
          </a:bodyPr>
          <a:lstStyle/>
          <a:p>
            <a:pPr algn="r"/>
            <a:r>
              <a:rPr lang="en-US" kern="1200">
                <a:solidFill>
                  <a:schemeClr val="tx1"/>
                </a:solidFill>
                <a:latin typeface="+mj-lt"/>
                <a:ea typeface="+mj-ea"/>
                <a:cs typeface="+mj-cs"/>
              </a:rPr>
              <a:t>Level 1 Tickets</a:t>
            </a:r>
          </a:p>
        </p:txBody>
      </p:sp>
      <p:sp>
        <p:nvSpPr>
          <p:cNvPr id="3" name="Text Placeholder 2">
            <a:extLst>
              <a:ext uri="{FF2B5EF4-FFF2-40B4-BE49-F238E27FC236}">
                <a16:creationId xmlns:a16="http://schemas.microsoft.com/office/drawing/2014/main" id="{869868FE-7172-4E19-9091-0C5F5C7A22F3}"/>
              </a:ext>
            </a:extLst>
          </p:cNvPr>
          <p:cNvSpPr>
            <a:spLocks noGrp="1"/>
          </p:cNvSpPr>
          <p:nvPr>
            <p:ph type="body" idx="1"/>
          </p:nvPr>
        </p:nvSpPr>
        <p:spPr>
          <a:xfrm>
            <a:off x="4038600" y="3429000"/>
            <a:ext cx="7644627" cy="2682763"/>
          </a:xfrm>
        </p:spPr>
        <p:txBody>
          <a:bodyPr vert="horz" lIns="91440" tIns="45720" rIns="91440" bIns="45720" rtlCol="0" anchor="t">
            <a:normAutofit/>
          </a:bodyPr>
          <a:lstStyle/>
          <a:p>
            <a:pPr algn="r"/>
            <a:endParaRPr lang="en-US" sz="600" kern="1200">
              <a:solidFill>
                <a:schemeClr val="tx1"/>
              </a:solidFill>
              <a:latin typeface="+mn-lt"/>
              <a:ea typeface="+mn-ea"/>
              <a:cs typeface="+mn-cs"/>
            </a:endParaRPr>
          </a:p>
          <a:p>
            <a:pPr algn="r"/>
            <a:endParaRPr lang="en-US" sz="600" b="1" kern="1200">
              <a:solidFill>
                <a:schemeClr val="tx1"/>
              </a:solidFill>
              <a:latin typeface="+mn-lt"/>
              <a:ea typeface="+mn-ea"/>
              <a:cs typeface="+mn-cs"/>
            </a:endParaRPr>
          </a:p>
          <a:p>
            <a:r>
              <a:rPr lang="en-US" sz="1500" b="1" kern="1200">
                <a:solidFill>
                  <a:schemeClr val="tx1"/>
                </a:solidFill>
                <a:latin typeface="+mn-lt"/>
                <a:ea typeface="+mn-ea"/>
                <a:cs typeface="+mn-cs"/>
              </a:rPr>
              <a:t>Instructions: </a:t>
            </a:r>
            <a:endParaRPr lang="en-US" sz="1500" b="1" kern="1200">
              <a:solidFill>
                <a:schemeClr val="tx1"/>
              </a:solidFill>
              <a:latin typeface="+mn-lt"/>
              <a:cs typeface="Calibri"/>
            </a:endParaRPr>
          </a:p>
          <a:p>
            <a:r>
              <a:rPr lang="en-US" sz="1500" kern="1200">
                <a:solidFill>
                  <a:schemeClr val="tx1"/>
                </a:solidFill>
                <a:latin typeface="+mn-lt"/>
                <a:ea typeface="+mn-ea"/>
                <a:cs typeface="+mn-cs"/>
              </a:rPr>
              <a:t>Select </a:t>
            </a:r>
            <a:r>
              <a:rPr lang="en-US" sz="1500">
                <a:solidFill>
                  <a:schemeClr val="tx1"/>
                </a:solidFill>
              </a:rPr>
              <a:t>two of the five scenarios</a:t>
            </a:r>
            <a:r>
              <a:rPr lang="en-US" sz="1500" kern="1200">
                <a:solidFill>
                  <a:schemeClr val="tx1"/>
                </a:solidFill>
                <a:latin typeface="+mn-lt"/>
                <a:ea typeface="+mn-ea"/>
                <a:cs typeface="+mn-cs"/>
              </a:rPr>
              <a:t> to troubleshoot. </a:t>
            </a:r>
            <a:endParaRPr lang="en-US" sz="1500" kern="1200">
              <a:solidFill>
                <a:schemeClr val="tx1"/>
              </a:solidFill>
              <a:latin typeface="+mn-lt"/>
              <a:cs typeface="Calibri"/>
            </a:endParaRPr>
          </a:p>
          <a:p>
            <a:r>
              <a:rPr lang="en-US" sz="1500" kern="1200">
                <a:solidFill>
                  <a:schemeClr val="tx1"/>
                </a:solidFill>
                <a:latin typeface="+mn-lt"/>
                <a:ea typeface="+mn-ea"/>
                <a:cs typeface="+mn-cs"/>
              </a:rPr>
              <a:t>One template has been created for each of the two tickets you need to choose. </a:t>
            </a:r>
            <a:endParaRPr lang="en-US" sz="1500" kern="1200">
              <a:solidFill>
                <a:schemeClr val="tx1"/>
              </a:solidFill>
              <a:latin typeface="+mn-lt"/>
              <a:cs typeface="Calibri"/>
            </a:endParaRPr>
          </a:p>
          <a:p>
            <a:r>
              <a:rPr lang="en-US" sz="1500" kern="1200">
                <a:solidFill>
                  <a:schemeClr val="tx1"/>
                </a:solidFill>
                <a:latin typeface="+mn-lt"/>
                <a:ea typeface="+mn-ea"/>
                <a:cs typeface="+mn-cs"/>
              </a:rPr>
              <a:t>Make </a:t>
            </a:r>
            <a:r>
              <a:rPr lang="en-US" sz="1500">
                <a:solidFill>
                  <a:schemeClr val="tx1"/>
                </a:solidFill>
              </a:rPr>
              <a:t>one to two</a:t>
            </a:r>
            <a:r>
              <a:rPr lang="en-US" sz="1500" kern="1200">
                <a:solidFill>
                  <a:schemeClr val="tx1"/>
                </a:solidFill>
                <a:latin typeface="+mn-lt"/>
                <a:ea typeface="+mn-ea"/>
                <a:cs typeface="+mn-cs"/>
              </a:rPr>
              <a:t> slides for each scenario for the solution(s) you researched. </a:t>
            </a:r>
            <a:endParaRPr lang="en-US" sz="1500" kern="1200">
              <a:solidFill>
                <a:schemeClr val="tx1"/>
              </a:solidFill>
              <a:latin typeface="+mn-lt"/>
              <a:cs typeface="Calibri"/>
            </a:endParaRPr>
          </a:p>
          <a:p>
            <a:r>
              <a:rPr lang="en-US" sz="1500" kern="1200">
                <a:solidFill>
                  <a:schemeClr val="tx1"/>
                </a:solidFill>
                <a:latin typeface="+mn-lt"/>
                <a:ea typeface="+mn-ea"/>
                <a:cs typeface="+mn-cs"/>
              </a:rPr>
              <a:t>Add audio explaining the steps you </a:t>
            </a:r>
            <a:r>
              <a:rPr lang="en-US" sz="1500">
                <a:solidFill>
                  <a:schemeClr val="tx1"/>
                </a:solidFill>
              </a:rPr>
              <a:t>took</a:t>
            </a:r>
            <a:r>
              <a:rPr lang="en-US" sz="1500" kern="1200">
                <a:solidFill>
                  <a:schemeClr val="tx1"/>
                </a:solidFill>
                <a:latin typeface="+mn-lt"/>
                <a:ea typeface="+mn-ea"/>
                <a:cs typeface="+mn-cs"/>
              </a:rPr>
              <a:t>, including your recommended solution.</a:t>
            </a:r>
            <a:endParaRPr lang="en-US" sz="1500" kern="1200">
              <a:solidFill>
                <a:schemeClr val="tx1"/>
              </a:solidFill>
              <a:latin typeface="+mn-lt"/>
              <a:cs typeface="Calibri"/>
            </a:endParaRPr>
          </a:p>
          <a:p>
            <a:pPr algn="r"/>
            <a:endParaRPr lang="en-US" sz="600" kern="1200">
              <a:solidFill>
                <a:schemeClr val="tx1"/>
              </a:solidFill>
              <a:latin typeface="+mn-lt"/>
              <a:ea typeface="+mn-ea"/>
              <a:cs typeface="+mn-cs"/>
            </a:endParaRPr>
          </a:p>
        </p:txBody>
      </p:sp>
    </p:spTree>
    <p:extLst>
      <p:ext uri="{BB962C8B-B14F-4D97-AF65-F5344CB8AC3E}">
        <p14:creationId xmlns:p14="http://schemas.microsoft.com/office/powerpoint/2010/main" val="395183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1001</a:t>
            </a:r>
            <a:br>
              <a:rPr lang="en-US" sz="3200" dirty="0">
                <a:cs typeface="Calibri Light"/>
              </a:rPr>
            </a:br>
            <a:br>
              <a:rPr lang="en-US" sz="3200" dirty="0"/>
            </a:br>
            <a:r>
              <a:rPr lang="en-US" sz="3200" dirty="0">
                <a:solidFill>
                  <a:srgbClr val="FFFFFF"/>
                </a:solidFill>
              </a:rPr>
              <a:t>Scenario: My Ink is Smearing</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92500" lnSpcReduction="10000"/>
          </a:bodyPr>
          <a:lstStyle/>
          <a:p>
            <a:pPr marL="0" indent="0">
              <a:buNone/>
            </a:pPr>
            <a:r>
              <a:rPr lang="en-US" sz="2400" b="0" i="0" dirty="0">
                <a:effectLst/>
                <a:latin typeface="Calibri"/>
                <a:cs typeface="Arial"/>
              </a:rPr>
              <a:t>Identify the problem</a:t>
            </a:r>
            <a:r>
              <a:rPr lang="en-US" sz="2400" dirty="0">
                <a:latin typeface="Calibri"/>
                <a:cs typeface="Arial"/>
              </a:rPr>
              <a:t>: Check sample print; confirm if smear happens on all documents.</a:t>
            </a:r>
            <a:endParaRPr lang="en-US" sz="2400" dirty="0">
              <a:latin typeface="Calibri"/>
              <a:cs typeface="Calibri"/>
            </a:endParaRPr>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Establish</a:t>
            </a:r>
            <a:r>
              <a:rPr lang="en-US" sz="2400" b="0" i="0" dirty="0">
                <a:effectLst/>
                <a:latin typeface="Calibri"/>
                <a:cs typeface="Arial"/>
              </a:rPr>
              <a:t> a theory of probable cause</a:t>
            </a:r>
            <a:r>
              <a:rPr lang="en-US" sz="2400" dirty="0">
                <a:latin typeface="Calibri"/>
                <a:cs typeface="Arial"/>
              </a:rPr>
              <a:t>: Possible dirty printhead, wrong paper type, or wet ink.</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Evaluate</a:t>
            </a:r>
            <a:r>
              <a:rPr lang="en-US" sz="2400" b="0" i="0" dirty="0">
                <a:effectLst/>
                <a:latin typeface="Calibri"/>
                <a:cs typeface="Arial"/>
              </a:rPr>
              <a:t> the theory to determine the actual cause: Check paper settings, run printer maintenance/cleaning cycle.</a:t>
            </a:r>
            <a:r>
              <a:rPr lang="en-US" sz="2400" b="0" i="0" dirty="0">
                <a:effectLst/>
                <a:latin typeface="Calibri"/>
                <a:cs typeface="Calibri"/>
              </a:rPr>
              <a:t> </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b="0" i="0" dirty="0">
                <a:effectLst/>
                <a:latin typeface="Calibri"/>
                <a:cs typeface="Arial"/>
              </a:rPr>
              <a:t> Establish a plan of action to resolve the problem and implement the solution: Clean printhead, adjust paper settings, test with correct paper.</a:t>
            </a:r>
          </a:p>
          <a:p>
            <a:pPr marL="0" indent="0">
              <a:buNone/>
            </a:pPr>
            <a:r>
              <a:rPr lang="en-US" sz="1300" dirty="0">
                <a:latin typeface="Calibri"/>
                <a:cs typeface="Arial"/>
              </a:rPr>
              <a:t>Resolution: Clean the printhead, use recommended paper, and let printed pages dry fully.</a:t>
            </a:r>
            <a:endParaRPr lang="en-US" sz="1300" dirty="0"/>
          </a:p>
        </p:txBody>
      </p:sp>
    </p:spTree>
    <p:extLst>
      <p:ext uri="{BB962C8B-B14F-4D97-AF65-F5344CB8AC3E}">
        <p14:creationId xmlns:p14="http://schemas.microsoft.com/office/powerpoint/2010/main" val="243208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1002</a:t>
            </a:r>
            <a:br>
              <a:rPr lang="en-US" sz="3200" dirty="0">
                <a:cs typeface="Calibri Light"/>
              </a:rPr>
            </a:br>
            <a:br>
              <a:rPr lang="en-US" sz="3200" dirty="0"/>
            </a:br>
            <a:r>
              <a:rPr lang="en-US" sz="3200" dirty="0">
                <a:solidFill>
                  <a:srgbClr val="FFFFFF"/>
                </a:solidFill>
              </a:rPr>
              <a:t>Scenario: Mouse Not Working</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92500" lnSpcReduction="10000"/>
          </a:bodyPr>
          <a:lstStyle/>
          <a:p>
            <a:pPr marL="0" indent="0">
              <a:buNone/>
            </a:pPr>
            <a:r>
              <a:rPr lang="en-US" sz="2400" b="0" i="0" dirty="0">
                <a:effectLst/>
                <a:latin typeface="Calibri"/>
                <a:cs typeface="Arial"/>
              </a:rPr>
              <a:t>Identify the problem</a:t>
            </a:r>
            <a:r>
              <a:rPr lang="en-US" sz="2400" dirty="0">
                <a:latin typeface="Calibri"/>
                <a:cs typeface="Arial"/>
              </a:rPr>
              <a:t>: Confirm if mouse light is on (for optical mouse), test on another computer.</a:t>
            </a:r>
            <a:endParaRPr lang="en-US" sz="2400" dirty="0">
              <a:latin typeface="Calibri"/>
              <a:cs typeface="Calibri"/>
            </a:endParaRPr>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Establish</a:t>
            </a:r>
            <a:r>
              <a:rPr lang="en-US" sz="2400" b="0" i="0" dirty="0">
                <a:effectLst/>
                <a:latin typeface="Calibri"/>
                <a:cs typeface="Arial"/>
              </a:rPr>
              <a:t> a theory of probable cause</a:t>
            </a:r>
            <a:r>
              <a:rPr lang="en-US" sz="2400" dirty="0">
                <a:latin typeface="Calibri"/>
                <a:cs typeface="Arial"/>
              </a:rPr>
              <a:t>: Dead battery (wireless), faulty cable (wired), bad USB port.</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Evaluate</a:t>
            </a:r>
            <a:r>
              <a:rPr lang="en-US" sz="2400" b="0" i="0" dirty="0">
                <a:effectLst/>
                <a:latin typeface="Calibri"/>
                <a:cs typeface="Arial"/>
              </a:rPr>
              <a:t> the theory to determine the actual cause: Replace batteries, plug into a different port, test with another mouse.</a:t>
            </a:r>
            <a:r>
              <a:rPr lang="en-US" sz="2400" b="0" i="0" dirty="0">
                <a:effectLst/>
                <a:latin typeface="Calibri"/>
                <a:cs typeface="Calibri"/>
              </a:rPr>
              <a:t> </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b="0" i="0" dirty="0">
                <a:effectLst/>
                <a:latin typeface="Calibri"/>
                <a:cs typeface="Arial"/>
              </a:rPr>
              <a:t> Establish a plan of action to resolve the problem and implement the solution: Replace mouse if faulty, or replace batteries/ change ports.</a:t>
            </a:r>
          </a:p>
          <a:p>
            <a:pPr marL="0" indent="0">
              <a:buNone/>
            </a:pPr>
            <a:r>
              <a:rPr lang="en-US" sz="1300" dirty="0">
                <a:latin typeface="Calibri"/>
                <a:cs typeface="Arial"/>
              </a:rPr>
              <a:t>Resolution: Replace batteries or mouse, or use a working USB port.</a:t>
            </a:r>
            <a:endParaRPr lang="en-US" sz="1300" dirty="0"/>
          </a:p>
        </p:txBody>
      </p:sp>
    </p:spTree>
    <p:extLst>
      <p:ext uri="{BB962C8B-B14F-4D97-AF65-F5344CB8AC3E}">
        <p14:creationId xmlns:p14="http://schemas.microsoft.com/office/powerpoint/2010/main" val="404850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3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3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4286905" y="2565778"/>
            <a:ext cx="7644627" cy="1015969"/>
          </a:xfrm>
        </p:spPr>
        <p:txBody>
          <a:bodyPr vert="horz" lIns="91440" tIns="45720" rIns="91440" bIns="45720" rtlCol="0" anchor="b">
            <a:normAutofit/>
          </a:bodyPr>
          <a:lstStyle/>
          <a:p>
            <a:pPr algn="r"/>
            <a:r>
              <a:rPr lang="en-US" kern="1200">
                <a:solidFill>
                  <a:schemeClr val="tx1"/>
                </a:solidFill>
                <a:latin typeface="+mj-lt"/>
                <a:ea typeface="+mj-ea"/>
                <a:cs typeface="+mj-cs"/>
              </a:rPr>
              <a:t>Level 2 Tickets</a:t>
            </a:r>
          </a:p>
        </p:txBody>
      </p:sp>
      <p:sp>
        <p:nvSpPr>
          <p:cNvPr id="3" name="Text Placeholder 2">
            <a:extLst>
              <a:ext uri="{FF2B5EF4-FFF2-40B4-BE49-F238E27FC236}">
                <a16:creationId xmlns:a16="http://schemas.microsoft.com/office/drawing/2014/main" id="{869868FE-7172-4E19-9091-0C5F5C7A22F3}"/>
              </a:ext>
            </a:extLst>
          </p:cNvPr>
          <p:cNvSpPr>
            <a:spLocks noGrp="1"/>
          </p:cNvSpPr>
          <p:nvPr>
            <p:ph type="body" idx="1"/>
          </p:nvPr>
        </p:nvSpPr>
        <p:spPr>
          <a:xfrm>
            <a:off x="4038600" y="3429000"/>
            <a:ext cx="7644627" cy="2682763"/>
          </a:xfrm>
        </p:spPr>
        <p:txBody>
          <a:bodyPr vert="horz" lIns="91440" tIns="45720" rIns="91440" bIns="45720" rtlCol="0" anchor="t">
            <a:normAutofit/>
          </a:bodyPr>
          <a:lstStyle/>
          <a:p>
            <a:pPr algn="r"/>
            <a:endParaRPr lang="en-US" sz="600" kern="1200">
              <a:solidFill>
                <a:schemeClr val="tx1"/>
              </a:solidFill>
              <a:latin typeface="+mn-lt"/>
              <a:ea typeface="+mn-ea"/>
              <a:cs typeface="+mn-cs"/>
            </a:endParaRPr>
          </a:p>
          <a:p>
            <a:pPr algn="r"/>
            <a:endParaRPr lang="en-US" sz="600" b="1" kern="1200">
              <a:solidFill>
                <a:schemeClr val="tx1"/>
              </a:solidFill>
              <a:latin typeface="+mn-lt"/>
              <a:ea typeface="+mn-ea"/>
              <a:cs typeface="+mn-cs"/>
            </a:endParaRPr>
          </a:p>
          <a:p>
            <a:r>
              <a:rPr lang="en-US" sz="1500" b="1" kern="1200">
                <a:solidFill>
                  <a:schemeClr val="tx1"/>
                </a:solidFill>
                <a:latin typeface="+mn-lt"/>
                <a:ea typeface="+mn-ea"/>
                <a:cs typeface="+mn-cs"/>
              </a:rPr>
              <a:t>Instructions: </a:t>
            </a:r>
            <a:endParaRPr lang="en-US" sz="1500" b="1" kern="1200">
              <a:solidFill>
                <a:schemeClr val="tx1"/>
              </a:solidFill>
              <a:latin typeface="+mn-lt"/>
              <a:cs typeface="Calibri"/>
            </a:endParaRPr>
          </a:p>
          <a:p>
            <a:r>
              <a:rPr lang="en-US" sz="1500" kern="1200">
                <a:solidFill>
                  <a:schemeClr val="tx1"/>
                </a:solidFill>
                <a:latin typeface="+mn-lt"/>
                <a:ea typeface="+mn-ea"/>
                <a:cs typeface="+mn-cs"/>
              </a:rPr>
              <a:t>Select </a:t>
            </a:r>
            <a:r>
              <a:rPr lang="en-US" sz="1500">
                <a:solidFill>
                  <a:schemeClr val="tx1"/>
                </a:solidFill>
              </a:rPr>
              <a:t>two</a:t>
            </a:r>
            <a:r>
              <a:rPr lang="en-US" sz="1500" kern="1200">
                <a:solidFill>
                  <a:schemeClr val="tx1"/>
                </a:solidFill>
                <a:latin typeface="+mn-lt"/>
                <a:ea typeface="+mn-ea"/>
                <a:cs typeface="+mn-cs"/>
              </a:rPr>
              <a:t> of the </a:t>
            </a:r>
            <a:r>
              <a:rPr lang="en-US" sz="1500">
                <a:solidFill>
                  <a:schemeClr val="tx1"/>
                </a:solidFill>
              </a:rPr>
              <a:t>five </a:t>
            </a:r>
            <a:r>
              <a:rPr lang="en-US" sz="1500" kern="1200">
                <a:solidFill>
                  <a:schemeClr val="tx1"/>
                </a:solidFill>
                <a:latin typeface="+mn-lt"/>
                <a:ea typeface="+mn-ea"/>
                <a:cs typeface="+mn-cs"/>
              </a:rPr>
              <a:t>scenarios to troubleshoot. </a:t>
            </a:r>
            <a:endParaRPr lang="en-US" sz="1500" kern="1200">
              <a:solidFill>
                <a:schemeClr val="tx1"/>
              </a:solidFill>
              <a:latin typeface="+mn-lt"/>
              <a:cs typeface="Calibri"/>
            </a:endParaRPr>
          </a:p>
          <a:p>
            <a:r>
              <a:rPr lang="en-US" sz="1500" kern="1200">
                <a:solidFill>
                  <a:schemeClr val="tx1"/>
                </a:solidFill>
                <a:latin typeface="+mn-lt"/>
                <a:ea typeface="+mn-ea"/>
                <a:cs typeface="+mn-cs"/>
              </a:rPr>
              <a:t>One template has been created for each of the two tickets you need to choose. </a:t>
            </a:r>
            <a:endParaRPr lang="en-US" sz="1500" kern="1200">
              <a:solidFill>
                <a:schemeClr val="tx1"/>
              </a:solidFill>
              <a:latin typeface="+mn-lt"/>
              <a:cs typeface="Calibri"/>
            </a:endParaRPr>
          </a:p>
          <a:p>
            <a:r>
              <a:rPr lang="en-US" sz="1500" kern="1200">
                <a:solidFill>
                  <a:schemeClr val="tx1"/>
                </a:solidFill>
                <a:latin typeface="+mn-lt"/>
                <a:ea typeface="+mn-ea"/>
                <a:cs typeface="+mn-cs"/>
              </a:rPr>
              <a:t>Make </a:t>
            </a:r>
            <a:r>
              <a:rPr lang="en-US" sz="1500">
                <a:solidFill>
                  <a:schemeClr val="tx1"/>
                </a:solidFill>
              </a:rPr>
              <a:t>one</a:t>
            </a:r>
            <a:r>
              <a:rPr lang="en-US" sz="1500" kern="1200">
                <a:solidFill>
                  <a:schemeClr val="tx1"/>
                </a:solidFill>
                <a:latin typeface="+mn-lt"/>
                <a:ea typeface="+mn-ea"/>
                <a:cs typeface="+mn-cs"/>
              </a:rPr>
              <a:t> </a:t>
            </a:r>
            <a:r>
              <a:rPr lang="en-US" sz="1500">
                <a:solidFill>
                  <a:schemeClr val="tx1"/>
                </a:solidFill>
              </a:rPr>
              <a:t>to two </a:t>
            </a:r>
            <a:r>
              <a:rPr lang="en-US" sz="1500" kern="1200">
                <a:solidFill>
                  <a:schemeClr val="tx1"/>
                </a:solidFill>
                <a:latin typeface="+mn-lt"/>
                <a:ea typeface="+mn-ea"/>
                <a:cs typeface="+mn-cs"/>
              </a:rPr>
              <a:t>slides for each scenario for the solution(s) you researched. </a:t>
            </a:r>
            <a:endParaRPr lang="en-US" sz="1500" kern="1200">
              <a:solidFill>
                <a:schemeClr val="tx1"/>
              </a:solidFill>
              <a:latin typeface="+mn-lt"/>
              <a:cs typeface="Calibri"/>
            </a:endParaRPr>
          </a:p>
          <a:p>
            <a:r>
              <a:rPr lang="en-US" sz="1500" kern="1200">
                <a:solidFill>
                  <a:schemeClr val="tx1"/>
                </a:solidFill>
                <a:latin typeface="+mn-lt"/>
                <a:ea typeface="+mn-ea"/>
                <a:cs typeface="+mn-cs"/>
              </a:rPr>
              <a:t>Add audio explaining the steps you </a:t>
            </a:r>
            <a:r>
              <a:rPr lang="en-US" sz="1500">
                <a:solidFill>
                  <a:schemeClr val="tx1"/>
                </a:solidFill>
              </a:rPr>
              <a:t>took</a:t>
            </a:r>
            <a:r>
              <a:rPr lang="en-US" sz="1500" kern="1200">
                <a:solidFill>
                  <a:schemeClr val="tx1"/>
                </a:solidFill>
                <a:latin typeface="+mn-lt"/>
                <a:ea typeface="+mn-ea"/>
                <a:cs typeface="+mn-cs"/>
              </a:rPr>
              <a:t>, including your recommended solution.</a:t>
            </a:r>
            <a:endParaRPr lang="en-US" sz="1500" kern="1200">
              <a:solidFill>
                <a:schemeClr val="tx1"/>
              </a:solidFill>
              <a:latin typeface="+mn-lt"/>
              <a:cs typeface="Calibri"/>
            </a:endParaRPr>
          </a:p>
          <a:p>
            <a:pPr algn="r"/>
            <a:endParaRPr lang="en-US" sz="600" kern="1200">
              <a:solidFill>
                <a:schemeClr val="tx1"/>
              </a:solidFill>
              <a:latin typeface="+mn-lt"/>
              <a:ea typeface="+mn-ea"/>
              <a:cs typeface="+mn-cs"/>
            </a:endParaRPr>
          </a:p>
        </p:txBody>
      </p:sp>
    </p:spTree>
    <p:extLst>
      <p:ext uri="{BB962C8B-B14F-4D97-AF65-F5344CB8AC3E}">
        <p14:creationId xmlns:p14="http://schemas.microsoft.com/office/powerpoint/2010/main" val="251171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2001</a:t>
            </a:r>
            <a:br>
              <a:rPr lang="en-US" sz="3200" dirty="0">
                <a:cs typeface="Calibri Light"/>
              </a:rPr>
            </a:br>
            <a:br>
              <a:rPr lang="en-US" sz="3200" dirty="0"/>
            </a:br>
            <a:r>
              <a:rPr lang="en-US" sz="3200" dirty="0">
                <a:solidFill>
                  <a:srgbClr val="FFFFFF"/>
                </a:solidFill>
              </a:rPr>
              <a:t>Scenario: Computer is Slow</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92500" lnSpcReduction="20000"/>
          </a:bodyPr>
          <a:lstStyle/>
          <a:p>
            <a:pPr marL="0" indent="0">
              <a:buNone/>
            </a:pPr>
            <a:r>
              <a:rPr lang="en-US" sz="2400" b="0" i="0" dirty="0">
                <a:effectLst/>
                <a:latin typeface="Calibri"/>
                <a:cs typeface="Arial"/>
              </a:rPr>
              <a:t>Identify the problem</a:t>
            </a:r>
            <a:r>
              <a:rPr lang="en-US" sz="2400" dirty="0">
                <a:latin typeface="Calibri"/>
                <a:cs typeface="Arial"/>
              </a:rPr>
              <a:t>: Check running programs, system resources, disk space.</a:t>
            </a:r>
            <a:endParaRPr lang="en-US" sz="2400" dirty="0">
              <a:latin typeface="Calibri"/>
            </a:endParaRPr>
          </a:p>
          <a:p>
            <a:pPr marL="0" indent="0">
              <a:buNone/>
            </a:pPr>
            <a:br>
              <a:rPr lang="en-US" sz="2400" b="0" i="0" dirty="0">
                <a:effectLst/>
                <a:latin typeface="Calibri"/>
              </a:rPr>
            </a:br>
            <a:r>
              <a:rPr lang="en-US" sz="2400" dirty="0">
                <a:latin typeface="Calibri"/>
                <a:cs typeface="Arial"/>
              </a:rPr>
              <a:t>Establish</a:t>
            </a:r>
            <a:r>
              <a:rPr lang="en-US" sz="2400" b="0" i="0" dirty="0">
                <a:effectLst/>
                <a:latin typeface="Calibri"/>
                <a:cs typeface="Arial"/>
              </a:rPr>
              <a:t> a theory of probable cause</a:t>
            </a:r>
            <a:r>
              <a:rPr lang="en-US" sz="2400" dirty="0">
                <a:latin typeface="Calibri"/>
                <a:cs typeface="Arial"/>
              </a:rPr>
              <a:t>: Too many background programs, low RAM, malware.</a:t>
            </a:r>
          </a:p>
          <a:p>
            <a:pPr marL="0" indent="0">
              <a:buNone/>
            </a:pPr>
            <a:endParaRPr lang="en-US" sz="2400" dirty="0">
              <a:latin typeface="Calibri"/>
              <a:cs typeface="Arial"/>
            </a:endParaRPr>
          </a:p>
          <a:p>
            <a:pPr marL="0" indent="0">
              <a:buNone/>
            </a:pPr>
            <a:r>
              <a:rPr lang="en-US" sz="2400" dirty="0">
                <a:cs typeface="Arial"/>
              </a:rPr>
              <a:t>Evaluate the theory to determine the actual cause: Close unused programs, check Task Manager, and run antivirus scan.</a:t>
            </a:r>
            <a:endParaRPr lang="en-US" sz="2400" dirty="0"/>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Evaluate</a:t>
            </a:r>
            <a:r>
              <a:rPr lang="en-US" sz="2400" b="0" i="0" dirty="0">
                <a:effectLst/>
                <a:latin typeface="Calibri"/>
                <a:cs typeface="Arial"/>
              </a:rPr>
              <a:t> the theory to determine the actual cause</a:t>
            </a:r>
            <a:r>
              <a:rPr lang="en-US" sz="2400" dirty="0">
                <a:latin typeface="Calibri"/>
                <a:cs typeface="Arial"/>
              </a:rPr>
              <a:t>: Remove unnecessary programs, clean up disk, upgrade RAM if needed.</a:t>
            </a:r>
          </a:p>
          <a:p>
            <a:pPr marL="0" indent="0">
              <a:buNone/>
            </a:pPr>
            <a:endParaRPr lang="en-US" sz="2400" b="0" i="0" dirty="0">
              <a:effectLst/>
              <a:latin typeface="Calibri"/>
            </a:endParaRPr>
          </a:p>
          <a:p>
            <a:pPr marL="0" indent="0">
              <a:buNone/>
            </a:pPr>
            <a:r>
              <a:rPr lang="en-US" sz="2400" b="0" i="0" dirty="0" err="1">
                <a:effectLst/>
                <a:latin typeface="Calibri"/>
              </a:rPr>
              <a:t>Resuloution</a:t>
            </a:r>
            <a:r>
              <a:rPr lang="en-US" sz="2400" b="0" i="0" dirty="0">
                <a:effectLst/>
                <a:latin typeface="Calibri"/>
              </a:rPr>
              <a:t>: Clean up startup programs, run antivirus, and upgrade  hardware if needed.</a:t>
            </a:r>
            <a:br>
              <a:rPr lang="en-US" sz="2400" b="0" i="0" dirty="0">
                <a:effectLst/>
                <a:latin typeface="Calibri"/>
              </a:rPr>
            </a:br>
            <a:endParaRPr lang="en-US" sz="1300" dirty="0"/>
          </a:p>
        </p:txBody>
      </p:sp>
    </p:spTree>
    <p:extLst>
      <p:ext uri="{BB962C8B-B14F-4D97-AF65-F5344CB8AC3E}">
        <p14:creationId xmlns:p14="http://schemas.microsoft.com/office/powerpoint/2010/main" val="1162643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2003</a:t>
            </a:r>
            <a:br>
              <a:rPr lang="en-US" sz="3200" dirty="0">
                <a:cs typeface="Calibri Light"/>
              </a:rPr>
            </a:br>
            <a:br>
              <a:rPr lang="en-US" sz="3200" dirty="0"/>
            </a:br>
            <a:r>
              <a:rPr lang="en-US" sz="3200" dirty="0">
                <a:solidFill>
                  <a:srgbClr val="FFFFFF"/>
                </a:solidFill>
              </a:rPr>
              <a:t>Scenario: Printer Leaving Streaks on Page</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lnSpcReduction="10000"/>
          </a:bodyPr>
          <a:lstStyle/>
          <a:p>
            <a:pPr marL="0" indent="0">
              <a:buNone/>
            </a:pPr>
            <a:r>
              <a:rPr lang="en-US" sz="2400" b="0" i="0" dirty="0">
                <a:effectLst/>
                <a:latin typeface="Calibri"/>
                <a:cs typeface="Arial"/>
              </a:rPr>
              <a:t>Identify the problem</a:t>
            </a:r>
            <a:r>
              <a:rPr lang="en-US" sz="2400" dirty="0">
                <a:latin typeface="Calibri"/>
                <a:cs typeface="Arial"/>
              </a:rPr>
              <a:t>: </a:t>
            </a:r>
            <a:r>
              <a:rPr lang="en-US" sz="2400" dirty="0">
                <a:cs typeface="Arial"/>
              </a:rPr>
              <a:t>Examine test print for streak patterns.</a:t>
            </a:r>
            <a:endParaRPr lang="en-US" sz="2400" dirty="0">
              <a:latin typeface="Calibri"/>
              <a:cs typeface="Calibri"/>
            </a:endParaRPr>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Establish</a:t>
            </a:r>
            <a:r>
              <a:rPr lang="en-US" sz="2400" b="0" i="0" dirty="0">
                <a:effectLst/>
                <a:latin typeface="Calibri"/>
                <a:cs typeface="Arial"/>
              </a:rPr>
              <a:t> a theory of probable cause: Dirty printhead, low ink, damaged cartridge.</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Evaluate</a:t>
            </a:r>
            <a:r>
              <a:rPr lang="en-US" sz="2400" b="0" i="0" dirty="0">
                <a:effectLst/>
                <a:latin typeface="Calibri"/>
                <a:cs typeface="Arial"/>
              </a:rPr>
              <a:t> the theory to determine the actual cause:</a:t>
            </a:r>
            <a:r>
              <a:rPr lang="en-US" sz="2400" b="0" i="0" dirty="0">
                <a:effectLst/>
                <a:latin typeface="Calibri"/>
                <a:cs typeface="Calibri"/>
              </a:rPr>
              <a:t> Run cleaning cycle, replace cartridge, and check alignment.</a:t>
            </a:r>
            <a:endParaRPr lang="en-US" sz="2400" dirty="0">
              <a:latin typeface="Calibri"/>
            </a:endParaRPr>
          </a:p>
          <a:p>
            <a:pPr marL="0" indent="0">
              <a:buNone/>
            </a:pPr>
            <a:br>
              <a:rPr lang="en-US" sz="2400" b="0" i="0" dirty="0">
                <a:effectLst/>
                <a:latin typeface="Calibri"/>
              </a:rPr>
            </a:br>
            <a:r>
              <a:rPr lang="en-US" sz="2400" b="0" i="0" dirty="0">
                <a:effectLst/>
                <a:latin typeface="Calibri"/>
                <a:cs typeface="Arial"/>
              </a:rPr>
              <a:t> Establish a plan of action to resolve the problem and implement the solution:</a:t>
            </a:r>
            <a:r>
              <a:rPr lang="en-US" dirty="0">
                <a:cs typeface="Arial"/>
              </a:rPr>
              <a:t> </a:t>
            </a:r>
            <a:r>
              <a:rPr lang="en-US" sz="2400" dirty="0">
                <a:cs typeface="Arial"/>
              </a:rPr>
              <a:t>Clean or replace cartridge, align printer heads.</a:t>
            </a:r>
          </a:p>
          <a:p>
            <a:pPr marL="0" indent="0">
              <a:buNone/>
            </a:pPr>
            <a:r>
              <a:rPr lang="en-US" sz="1300" dirty="0"/>
              <a:t>Resolution: Run printer maintenance and replace damaged cartridges.</a:t>
            </a:r>
            <a:endParaRPr lang="en-US" sz="1300" dirty="0">
              <a:cs typeface="Arial"/>
            </a:endParaRPr>
          </a:p>
          <a:p>
            <a:pPr marL="0" indent="0">
              <a:buNone/>
            </a:pPr>
            <a:endParaRPr lang="en-US" dirty="0">
              <a:cs typeface="Arial"/>
            </a:endParaRPr>
          </a:p>
        </p:txBody>
      </p:sp>
    </p:spTree>
    <p:extLst>
      <p:ext uri="{BB962C8B-B14F-4D97-AF65-F5344CB8AC3E}">
        <p14:creationId xmlns:p14="http://schemas.microsoft.com/office/powerpoint/2010/main" val="3343472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5">
            <a:extLst>
              <a:ext uri="{FF2B5EF4-FFF2-40B4-BE49-F238E27FC236}">
                <a16:creationId xmlns:a16="http://schemas.microsoft.com/office/drawing/2014/main" id="{9AFC454B-A080-4D23-B177-6D5356C6E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7">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427"/>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7" name="Oval 3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58029" y="333478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9" name="Arc 33">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474479" y="1096414"/>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3B52BF0-85AE-4E3C-9867-8DC739E6CB2E}"/>
              </a:ext>
            </a:extLst>
          </p:cNvPr>
          <p:cNvSpPr>
            <a:spLocks noGrp="1"/>
          </p:cNvSpPr>
          <p:nvPr>
            <p:ph type="title"/>
          </p:nvPr>
        </p:nvSpPr>
        <p:spPr>
          <a:xfrm>
            <a:off x="4286905" y="2565778"/>
            <a:ext cx="7644627" cy="1015969"/>
          </a:xfrm>
        </p:spPr>
        <p:txBody>
          <a:bodyPr vert="horz" lIns="91440" tIns="45720" rIns="91440" bIns="45720" rtlCol="0" anchor="b">
            <a:normAutofit/>
          </a:bodyPr>
          <a:lstStyle/>
          <a:p>
            <a:pPr algn="r"/>
            <a:r>
              <a:rPr lang="en-US" kern="1200">
                <a:latin typeface="+mj-lt"/>
                <a:ea typeface="+mj-ea"/>
                <a:cs typeface="+mj-cs"/>
              </a:rPr>
              <a:t>Level </a:t>
            </a:r>
            <a:r>
              <a:rPr lang="en-US"/>
              <a:t>3 </a:t>
            </a:r>
            <a:r>
              <a:rPr lang="en-US" kern="1200">
                <a:latin typeface="+mj-lt"/>
                <a:ea typeface="+mj-ea"/>
                <a:cs typeface="+mj-cs"/>
              </a:rPr>
              <a:t>Tickets</a:t>
            </a:r>
          </a:p>
        </p:txBody>
      </p:sp>
      <p:sp>
        <p:nvSpPr>
          <p:cNvPr id="3" name="Text Placeholder 2">
            <a:extLst>
              <a:ext uri="{FF2B5EF4-FFF2-40B4-BE49-F238E27FC236}">
                <a16:creationId xmlns:a16="http://schemas.microsoft.com/office/drawing/2014/main" id="{869868FE-7172-4E19-9091-0C5F5C7A22F3}"/>
              </a:ext>
            </a:extLst>
          </p:cNvPr>
          <p:cNvSpPr>
            <a:spLocks noGrp="1"/>
          </p:cNvSpPr>
          <p:nvPr>
            <p:ph type="body" idx="1"/>
          </p:nvPr>
        </p:nvSpPr>
        <p:spPr>
          <a:xfrm>
            <a:off x="4038600" y="3429000"/>
            <a:ext cx="7644627" cy="2682763"/>
          </a:xfrm>
        </p:spPr>
        <p:txBody>
          <a:bodyPr vert="horz" lIns="91440" tIns="45720" rIns="91440" bIns="45720" rtlCol="0" anchor="t">
            <a:normAutofit/>
          </a:bodyPr>
          <a:lstStyle/>
          <a:p>
            <a:pPr algn="r"/>
            <a:endParaRPr lang="en-US" sz="600" kern="1200">
              <a:solidFill>
                <a:schemeClr val="tx1"/>
              </a:solidFill>
              <a:latin typeface="+mn-lt"/>
              <a:ea typeface="+mn-ea"/>
              <a:cs typeface="+mn-cs"/>
            </a:endParaRPr>
          </a:p>
          <a:p>
            <a:pPr algn="r"/>
            <a:endParaRPr lang="en-US" sz="600" b="1" kern="1200">
              <a:solidFill>
                <a:schemeClr val="tx1"/>
              </a:solidFill>
              <a:latin typeface="+mn-lt"/>
              <a:ea typeface="+mn-ea"/>
              <a:cs typeface="+mn-cs"/>
            </a:endParaRPr>
          </a:p>
          <a:p>
            <a:r>
              <a:rPr lang="en-US" sz="1500" b="1" kern="1200">
                <a:solidFill>
                  <a:schemeClr val="tx1"/>
                </a:solidFill>
                <a:latin typeface="+mn-lt"/>
                <a:ea typeface="+mn-ea"/>
                <a:cs typeface="+mn-cs"/>
              </a:rPr>
              <a:t>Instructions: </a:t>
            </a:r>
            <a:endParaRPr lang="en-US" sz="1500" b="1" kern="1200">
              <a:solidFill>
                <a:schemeClr val="tx1"/>
              </a:solidFill>
              <a:latin typeface="+mn-lt"/>
              <a:cs typeface="Calibri"/>
            </a:endParaRPr>
          </a:p>
          <a:p>
            <a:r>
              <a:rPr lang="en-US" sz="1500" kern="1200">
                <a:solidFill>
                  <a:schemeClr val="tx1"/>
                </a:solidFill>
                <a:latin typeface="+mn-lt"/>
                <a:ea typeface="+mn-ea"/>
                <a:cs typeface="+mn-cs"/>
              </a:rPr>
              <a:t>Select </a:t>
            </a:r>
            <a:r>
              <a:rPr lang="en-US" sz="1500">
                <a:solidFill>
                  <a:schemeClr val="tx1"/>
                </a:solidFill>
              </a:rPr>
              <a:t>two</a:t>
            </a:r>
            <a:r>
              <a:rPr lang="en-US" sz="1500" kern="1200">
                <a:solidFill>
                  <a:schemeClr val="tx1"/>
                </a:solidFill>
                <a:latin typeface="+mn-lt"/>
                <a:ea typeface="+mn-ea"/>
                <a:cs typeface="+mn-cs"/>
              </a:rPr>
              <a:t> of the </a:t>
            </a:r>
            <a:r>
              <a:rPr lang="en-US" sz="1500">
                <a:solidFill>
                  <a:schemeClr val="tx1"/>
                </a:solidFill>
              </a:rPr>
              <a:t>five scenarios</a:t>
            </a:r>
            <a:r>
              <a:rPr lang="en-US" sz="1500" kern="1200">
                <a:solidFill>
                  <a:schemeClr val="tx1"/>
                </a:solidFill>
                <a:latin typeface="+mn-lt"/>
                <a:ea typeface="+mn-ea"/>
                <a:cs typeface="+mn-cs"/>
              </a:rPr>
              <a:t> to troubleshoot. </a:t>
            </a:r>
            <a:endParaRPr lang="en-US" sz="1500" kern="1200">
              <a:solidFill>
                <a:schemeClr val="tx1"/>
              </a:solidFill>
              <a:latin typeface="+mn-lt"/>
              <a:cs typeface="Calibri"/>
            </a:endParaRPr>
          </a:p>
          <a:p>
            <a:r>
              <a:rPr lang="en-US" sz="1500" kern="1200">
                <a:solidFill>
                  <a:schemeClr val="tx1"/>
                </a:solidFill>
                <a:latin typeface="+mn-lt"/>
                <a:ea typeface="+mn-ea"/>
                <a:cs typeface="+mn-cs"/>
              </a:rPr>
              <a:t>One template has been created for each of the two tickets you need to choose. </a:t>
            </a:r>
            <a:endParaRPr lang="en-US" sz="1500" kern="1200">
              <a:solidFill>
                <a:schemeClr val="tx1"/>
              </a:solidFill>
              <a:latin typeface="+mn-lt"/>
              <a:cs typeface="Calibri"/>
            </a:endParaRPr>
          </a:p>
          <a:p>
            <a:r>
              <a:rPr lang="en-US" sz="1500">
                <a:solidFill>
                  <a:schemeClr val="tx1"/>
                </a:solidFill>
              </a:rPr>
              <a:t>Make one to two slides</a:t>
            </a:r>
            <a:r>
              <a:rPr lang="en-US" sz="1500" kern="1200">
                <a:solidFill>
                  <a:schemeClr val="tx1"/>
                </a:solidFill>
                <a:latin typeface="+mn-lt"/>
                <a:ea typeface="+mn-ea"/>
                <a:cs typeface="+mn-cs"/>
              </a:rPr>
              <a:t> for each scenario for the solution(s) you researched. </a:t>
            </a:r>
            <a:endParaRPr lang="en-US" sz="1500" kern="1200">
              <a:solidFill>
                <a:schemeClr val="tx1"/>
              </a:solidFill>
              <a:latin typeface="+mn-lt"/>
              <a:cs typeface="Calibri"/>
            </a:endParaRPr>
          </a:p>
          <a:p>
            <a:r>
              <a:rPr lang="en-US" sz="1500" kern="1200">
                <a:solidFill>
                  <a:schemeClr val="tx1"/>
                </a:solidFill>
                <a:latin typeface="+mn-lt"/>
                <a:ea typeface="+mn-ea"/>
                <a:cs typeface="+mn-cs"/>
              </a:rPr>
              <a:t>Add audio explaining the steps you </a:t>
            </a:r>
            <a:r>
              <a:rPr lang="en-US" sz="1500">
                <a:solidFill>
                  <a:schemeClr val="tx1"/>
                </a:solidFill>
              </a:rPr>
              <a:t>took</a:t>
            </a:r>
            <a:r>
              <a:rPr lang="en-US" sz="1500" kern="1200">
                <a:solidFill>
                  <a:schemeClr val="tx1"/>
                </a:solidFill>
                <a:latin typeface="+mn-lt"/>
                <a:ea typeface="+mn-ea"/>
                <a:cs typeface="+mn-cs"/>
              </a:rPr>
              <a:t>, including your recommended solution.</a:t>
            </a:r>
            <a:endParaRPr lang="en-US" sz="1500" kern="1200">
              <a:solidFill>
                <a:schemeClr val="tx1"/>
              </a:solidFill>
              <a:latin typeface="+mn-lt"/>
              <a:cs typeface="Calibri"/>
            </a:endParaRPr>
          </a:p>
          <a:p>
            <a:pPr algn="r"/>
            <a:endParaRPr lang="en-US" sz="600" kern="1200">
              <a:solidFill>
                <a:schemeClr val="tx1"/>
              </a:solidFill>
              <a:latin typeface="+mn-lt"/>
              <a:ea typeface="+mn-ea"/>
              <a:cs typeface="+mn-cs"/>
            </a:endParaRPr>
          </a:p>
        </p:txBody>
      </p:sp>
    </p:spTree>
    <p:extLst>
      <p:ext uri="{BB962C8B-B14F-4D97-AF65-F5344CB8AC3E}">
        <p14:creationId xmlns:p14="http://schemas.microsoft.com/office/powerpoint/2010/main" val="175144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2B820B-06E9-48DE-8148-AEC9F00A5C3A}"/>
              </a:ext>
            </a:extLst>
          </p:cNvPr>
          <p:cNvSpPr>
            <a:spLocks noGrp="1"/>
          </p:cNvSpPr>
          <p:nvPr>
            <p:ph type="title"/>
          </p:nvPr>
        </p:nvSpPr>
        <p:spPr>
          <a:xfrm>
            <a:off x="281721" y="1153572"/>
            <a:ext cx="3605513" cy="4461163"/>
          </a:xfrm>
        </p:spPr>
        <p:txBody>
          <a:bodyPr>
            <a:normAutofit/>
          </a:bodyPr>
          <a:lstStyle/>
          <a:p>
            <a:r>
              <a:rPr lang="en-US" sz="3200" dirty="0">
                <a:solidFill>
                  <a:srgbClr val="FFFFFF"/>
                </a:solidFill>
              </a:rPr>
              <a:t>Ticket Number: 3001</a:t>
            </a:r>
            <a:br>
              <a:rPr lang="en-US" sz="3200" dirty="0">
                <a:cs typeface="Calibri Light"/>
              </a:rPr>
            </a:br>
            <a:br>
              <a:rPr lang="en-US" sz="3200" dirty="0"/>
            </a:br>
            <a:r>
              <a:rPr lang="en-US" sz="3200" dirty="0">
                <a:solidFill>
                  <a:srgbClr val="FFFFFF"/>
                </a:solidFill>
              </a:rPr>
              <a:t>Scenario: No Internet Connection</a:t>
            </a:r>
          </a:p>
        </p:txBody>
      </p:sp>
      <p:sp>
        <p:nvSpPr>
          <p:cNvPr id="13"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BDA3B2-91BD-4B01-B6F2-46E67DA59375}"/>
              </a:ext>
            </a:extLst>
          </p:cNvPr>
          <p:cNvSpPr>
            <a:spLocks noGrp="1"/>
          </p:cNvSpPr>
          <p:nvPr>
            <p:ph idx="1"/>
          </p:nvPr>
        </p:nvSpPr>
        <p:spPr>
          <a:xfrm>
            <a:off x="4447308" y="591344"/>
            <a:ext cx="6906491" cy="5585619"/>
          </a:xfrm>
        </p:spPr>
        <p:txBody>
          <a:bodyPr anchor="ctr">
            <a:normAutofit fontScale="92500" lnSpcReduction="10000"/>
          </a:bodyPr>
          <a:lstStyle/>
          <a:p>
            <a:pPr marL="0" indent="0">
              <a:buNone/>
            </a:pPr>
            <a:r>
              <a:rPr lang="en-US" sz="2400" b="0" i="0" dirty="0">
                <a:effectLst/>
                <a:latin typeface="Calibri"/>
                <a:cs typeface="Arial"/>
              </a:rPr>
              <a:t>Identify the problem</a:t>
            </a:r>
            <a:r>
              <a:rPr lang="en-US" sz="2400" dirty="0">
                <a:latin typeface="Calibri"/>
                <a:cs typeface="Arial"/>
              </a:rPr>
              <a:t>: Check if Wi-Fi is on, cables connected, and router lights.</a:t>
            </a:r>
            <a:endParaRPr lang="en-US" sz="2400" dirty="0">
              <a:latin typeface="Calibri"/>
              <a:cs typeface="Calibri"/>
            </a:endParaRPr>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Establish</a:t>
            </a:r>
            <a:r>
              <a:rPr lang="en-US" sz="2400" b="0" i="0" dirty="0">
                <a:effectLst/>
                <a:latin typeface="Calibri"/>
                <a:cs typeface="Arial"/>
              </a:rPr>
              <a:t> a theory of probable cause</a:t>
            </a:r>
            <a:r>
              <a:rPr lang="en-US" sz="2400" dirty="0">
                <a:latin typeface="Calibri"/>
                <a:cs typeface="Arial"/>
              </a:rPr>
              <a:t>: Router issue, loose cables, ISP outage, network adapter disabled.</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dirty="0">
                <a:latin typeface="Calibri"/>
                <a:cs typeface="Arial"/>
              </a:rPr>
              <a:t>Evaluate</a:t>
            </a:r>
            <a:r>
              <a:rPr lang="en-US" sz="2400" b="0" i="0" dirty="0">
                <a:effectLst/>
                <a:latin typeface="Calibri"/>
                <a:cs typeface="Arial"/>
              </a:rPr>
              <a:t> the theory to determine the actual cause</a:t>
            </a:r>
            <a:r>
              <a:rPr lang="en-US" sz="2400" dirty="0">
                <a:latin typeface="Calibri"/>
                <a:cs typeface="Arial"/>
              </a:rPr>
              <a:t>: Restart router, check with another device, run network troubleshooter.</a:t>
            </a:r>
            <a:endParaRPr lang="en-US" dirty="0"/>
          </a:p>
          <a:p>
            <a:pPr marL="0" indent="0">
              <a:buNone/>
            </a:pPr>
            <a:endParaRPr lang="en-US" sz="2400" dirty="0">
              <a:latin typeface="Calibri"/>
            </a:endParaRPr>
          </a:p>
          <a:p>
            <a:pPr marL="0" indent="0">
              <a:buNone/>
            </a:pPr>
            <a:br>
              <a:rPr lang="en-US" sz="2400" b="0" i="0" dirty="0">
                <a:effectLst/>
                <a:latin typeface="Calibri"/>
              </a:rPr>
            </a:br>
            <a:r>
              <a:rPr lang="en-US" sz="2400" b="0" i="0" dirty="0">
                <a:effectLst/>
                <a:latin typeface="Calibri"/>
                <a:cs typeface="Arial"/>
              </a:rPr>
              <a:t> Establish a plan of action to resolve the problem and implement the solution: Reboot router, reconnect cables, reset network adapter.</a:t>
            </a:r>
          </a:p>
          <a:p>
            <a:pPr marL="0" indent="0">
              <a:buNone/>
            </a:pPr>
            <a:r>
              <a:rPr lang="en-US" sz="1300" dirty="0">
                <a:latin typeface="Calibri"/>
                <a:cs typeface="Arial"/>
              </a:rPr>
              <a:t>Resolution: Restart router, check service status, reset network settings.</a:t>
            </a:r>
            <a:endParaRPr lang="en-US" sz="1300" dirty="0"/>
          </a:p>
        </p:txBody>
      </p:sp>
    </p:spTree>
    <p:extLst>
      <p:ext uri="{BB962C8B-B14F-4D97-AF65-F5344CB8AC3E}">
        <p14:creationId xmlns:p14="http://schemas.microsoft.com/office/powerpoint/2010/main" val="397416210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ocumentTypes xmlns="d6bdd6d0-03ec-49c9-9ca3-ad6d5cb1bde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FCCFD2A481E748B9B53FBA23101200" ma:contentTypeVersion="12" ma:contentTypeDescription="Create a new document." ma:contentTypeScope="" ma:versionID="da004c43674aa34808d9081282bd8c3a">
  <xsd:schema xmlns:xsd="http://www.w3.org/2001/XMLSchema" xmlns:xs="http://www.w3.org/2001/XMLSchema" xmlns:p="http://schemas.microsoft.com/office/2006/metadata/properties" xmlns:ns2="d6bdd6d0-03ec-49c9-9ca3-ad6d5cb1bde4" xmlns:ns3="42411b68-02d5-4f09-93d3-ef94c7806c0f" targetNamespace="http://schemas.microsoft.com/office/2006/metadata/properties" ma:root="true" ma:fieldsID="4aa3640977943a841afb29a7623be26b" ns2:_="" ns3:_="">
    <xsd:import namespace="d6bdd6d0-03ec-49c9-9ca3-ad6d5cb1bde4"/>
    <xsd:import namespace="42411b68-02d5-4f09-93d3-ef94c7806c0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DocumentTypes"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bdd6d0-03ec-49c9-9ca3-ad6d5cb1bde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Types" ma:index="12" nillable="true" ma:displayName="Document Types" ma:format="Dropdown" ma:internalName="DocumentTypes">
      <xsd:simpleType>
        <xsd:union memberTypes="dms:Text">
          <xsd:simpleType>
            <xsd:restriction base="dms:Choice">
              <xsd:enumeration value="Minutes"/>
              <xsd:enumeration value="Competencies"/>
              <xsd:enumeration value="Media"/>
            </xsd:restriction>
          </xsd:simpleType>
        </xsd:un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411b68-02d5-4f09-93d3-ef94c7806c0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7077F4-A0E6-43E8-8CF5-36D4DFBA1B44}">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42411b68-02d5-4f09-93d3-ef94c7806c0f"/>
    <ds:schemaRef ds:uri="http://purl.org/dc/terms/"/>
    <ds:schemaRef ds:uri="http://schemas.openxmlformats.org/package/2006/metadata/core-properties"/>
    <ds:schemaRef ds:uri="d6bdd6d0-03ec-49c9-9ca3-ad6d5cb1bde4"/>
    <ds:schemaRef ds:uri="http://www.w3.org/XML/1998/namespace"/>
    <ds:schemaRef ds:uri="http://purl.org/dc/dcmitype/"/>
  </ds:schemaRefs>
</ds:datastoreItem>
</file>

<file path=customXml/itemProps2.xml><?xml version="1.0" encoding="utf-8"?>
<ds:datastoreItem xmlns:ds="http://schemas.openxmlformats.org/officeDocument/2006/customXml" ds:itemID="{52709AD2-56A6-45E3-B567-56C68E997809}">
  <ds:schemaRefs>
    <ds:schemaRef ds:uri="42411b68-02d5-4f09-93d3-ef94c7806c0f"/>
    <ds:schemaRef ds:uri="d6bdd6d0-03ec-49c9-9ca3-ad6d5cb1bde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F94E26C-061B-4026-A9C5-BAE3940902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71</TotalTime>
  <Words>932</Words>
  <Application>Microsoft Office PowerPoint</Application>
  <PresentationFormat>Widescreen</PresentationFormat>
  <Paragraphs>103</Paragraphs>
  <Slides>12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Support Queue Case Study</vt:lpstr>
      <vt:lpstr>Level 1 Tickets</vt:lpstr>
      <vt:lpstr>Ticket Number: 1001  Scenario: My Ink is Smearing</vt:lpstr>
      <vt:lpstr>Ticket Number: 1002  Scenario: Mouse Not Working</vt:lpstr>
      <vt:lpstr>Level 2 Tickets</vt:lpstr>
      <vt:lpstr>Ticket Number: 2001  Scenario: Computer is Slow</vt:lpstr>
      <vt:lpstr>Ticket Number: 2003  Scenario: Printer Leaving Streaks on Page</vt:lpstr>
      <vt:lpstr>Level 3 Tickets</vt:lpstr>
      <vt:lpstr>Ticket Number: 3001  Scenario: No Internet Connection</vt:lpstr>
      <vt:lpstr>Ticket Number: 3003  Scenario: Frozen Computer</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Queue Case Study</dc:title>
  <dc:creator>Andrew Rider</dc:creator>
  <cp:lastModifiedBy>Jasmin Whitaker</cp:lastModifiedBy>
  <cp:revision>2</cp:revision>
  <dcterms:created xsi:type="dcterms:W3CDTF">2020-09-25T19:01:34Z</dcterms:created>
  <dcterms:modified xsi:type="dcterms:W3CDTF">2025-08-30T04:43:04Z</dcterms:modified>
</cp:coreProperties>
</file>