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80" r:id="rId3"/>
    <p:sldId id="262" r:id="rId4"/>
    <p:sldId id="257" r:id="rId5"/>
    <p:sldId id="281" r:id="rId6"/>
    <p:sldId id="285" r:id="rId7"/>
    <p:sldId id="282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7" r:id="rId19"/>
    <p:sldId id="296" r:id="rId20"/>
    <p:sldId id="298" r:id="rId21"/>
    <p:sldId id="299" r:id="rId22"/>
    <p:sldId id="300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6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5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9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5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1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3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554B26-63CA-4D20-B206-9A99FECF52C9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403BFB-75A2-4DBD-96AE-23316CF55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Bitcoin: A Peer-to-Peer Electronic Cash System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1200" dirty="0"/>
              <a:t>Satoshi Nakamoto, 2008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65CE0-E327-4E23-928A-2700C58970AE}"/>
              </a:ext>
            </a:extLst>
          </p:cNvPr>
          <p:cNvSpPr txBox="1"/>
          <p:nvPr/>
        </p:nvSpPr>
        <p:spPr>
          <a:xfrm>
            <a:off x="822960" y="4457700"/>
            <a:ext cx="74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Jungwoo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Pyo</a:t>
            </a:r>
          </a:p>
          <a:p>
            <a:pPr algn="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altLang="ko-KR" baseline="30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Jul, 2017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7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Network</a:t>
            </a:r>
            <a:endParaRPr lang="ko-KR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986D85-73A9-4F3A-A0D3-949785CB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78" y="2797492"/>
            <a:ext cx="3482763" cy="3324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A30914-5B24-4527-8BA7-D4E5599B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8" y="1987867"/>
            <a:ext cx="4743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6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Network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B8023F-CB9C-46F8-B2F1-E30DBA92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94" y="2682238"/>
            <a:ext cx="3370819" cy="3096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B8DC5D-89B4-4175-B637-42793CED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63" y="2062162"/>
            <a:ext cx="48958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Network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7DEE2C-B9E4-497C-83DE-668573A9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2405838"/>
            <a:ext cx="3807951" cy="3499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35EE69-C7E5-4BB9-ABD8-37D88676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9" y="1996440"/>
            <a:ext cx="63341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Network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8CFF6-42ED-4659-9BC9-4F224238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06" y="2384898"/>
            <a:ext cx="3774169" cy="34954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2832DA-0F18-4DE3-B655-7513F3D5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38" y="1998535"/>
            <a:ext cx="68008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Network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A637D5-9FF1-4BE0-AE61-DB4080BF8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51" y="2353056"/>
            <a:ext cx="3927179" cy="3696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2E41F0-064C-472E-B176-3855A65B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3" y="1964626"/>
            <a:ext cx="77438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9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Network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C9F9DD-2EC2-48C1-ACE3-6D02A9D6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38459"/>
            <a:ext cx="7930896" cy="5184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D44ECE-128B-43EA-BFC2-1D491447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28" y="2456878"/>
            <a:ext cx="5693664" cy="37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400" dirty="0"/>
              <a:t>Incentive:</a:t>
            </a:r>
            <a:r>
              <a:rPr lang="ko-KR" altLang="en-US" sz="2400" dirty="0"/>
              <a:t> </a:t>
            </a:r>
            <a:r>
              <a:rPr lang="en-US" altLang="ko-KR" sz="2400" dirty="0"/>
              <a:t>how to maintain the network</a:t>
            </a:r>
            <a:r>
              <a:rPr lang="ko-KR" altLang="en-US" sz="2400" dirty="0"/>
              <a:t> 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B9519-F083-4EFA-88CD-6695F128D540}"/>
              </a:ext>
            </a:extLst>
          </p:cNvPr>
          <p:cNvSpPr txBox="1"/>
          <p:nvPr/>
        </p:nvSpPr>
        <p:spPr>
          <a:xfrm>
            <a:off x="1074420" y="2072640"/>
            <a:ext cx="72923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Mining is the process which is finding the hash of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the process of mining, all nodes are participating in maintaining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They want to be compensated for network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</a:t>
            </a:r>
            <a:r>
              <a:rPr lang="en-US" altLang="ko-KR" b="1" dirty="0"/>
              <a:t>first</a:t>
            </a:r>
            <a:r>
              <a:rPr lang="en-US" altLang="ko-KR" dirty="0"/>
              <a:t> person who find the hash is getting rewarded </a:t>
            </a:r>
            <a:r>
              <a:rPr lang="en-US" altLang="ko-KR" b="1" dirty="0"/>
              <a:t>certain amount of coins</a:t>
            </a:r>
            <a:r>
              <a:rPr lang="en-US" altLang="ko-KR" dirty="0"/>
              <a:t>(About 50 BTC. It reduces by half every four years) + </a:t>
            </a:r>
            <a:r>
              <a:rPr lang="en-US" altLang="ko-KR" b="1" dirty="0"/>
              <a:t>transaction fee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BC108-469B-49DC-8CF1-3360E1660772}"/>
              </a:ext>
            </a:extLst>
          </p:cNvPr>
          <p:cNvSpPr txBox="1"/>
          <p:nvPr/>
        </p:nvSpPr>
        <p:spPr>
          <a:xfrm>
            <a:off x="1162050" y="5074920"/>
            <a:ext cx="686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That is the motivation of maintaining networks!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744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400" dirty="0"/>
              <a:t>Reclaiming the disk space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B9519-F083-4EFA-88CD-6695F128D540}"/>
              </a:ext>
            </a:extLst>
          </p:cNvPr>
          <p:cNvSpPr txBox="1"/>
          <p:nvPr/>
        </p:nvSpPr>
        <p:spPr>
          <a:xfrm>
            <a:off x="1074420" y="2072640"/>
            <a:ext cx="729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Every nodes has entire blockchain which takes up quite a lot of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can occur capacity issues in saving entire blockchain in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Every node </a:t>
            </a:r>
            <a:r>
              <a:rPr lang="en-US" altLang="ko-KR" b="1" dirty="0"/>
              <a:t>don’t need to be full node </a:t>
            </a:r>
            <a:r>
              <a:rPr lang="en-US" altLang="ko-KR" dirty="0"/>
              <a:t>– can transact with having only chain of block header(not entire block)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805986-135A-40D6-9F72-D99B60FF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3826966"/>
            <a:ext cx="5890260" cy="23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400" dirty="0"/>
              <a:t>Reclaiming the disk space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B9519-F083-4EFA-88CD-6695F128D540}"/>
              </a:ext>
            </a:extLst>
          </p:cNvPr>
          <p:cNvSpPr txBox="1"/>
          <p:nvPr/>
        </p:nvSpPr>
        <p:spPr>
          <a:xfrm>
            <a:off x="1074420" y="2072640"/>
            <a:ext cx="7292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block header size is 80 byte, 1 block is created per 10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80 bytes * 6 * 24 * 365 = </a:t>
            </a:r>
            <a:r>
              <a:rPr lang="en-US" altLang="ko-KR" b="1" dirty="0"/>
              <a:t>4.2MB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Most of the node can afford to store the whole blockchain!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00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400" dirty="0"/>
              <a:t>Security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B9519-F083-4EFA-88CD-6695F128D540}"/>
              </a:ext>
            </a:extLst>
          </p:cNvPr>
          <p:cNvSpPr txBox="1"/>
          <p:nvPr/>
        </p:nvSpPr>
        <p:spPr>
          <a:xfrm>
            <a:off x="1074420" y="2072640"/>
            <a:ext cx="7292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 is a possible cases that manipulate the blockchain: 51%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the malicious attacker has more than half of the computing power to take part in network, they can make the longest 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Bitcoin system is 1-CPU-1-vote, which means the majority is the one who has more than half of the computing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48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196B5-8667-482F-8326-0F46D8D8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Index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8CAE4-9698-4191-94E9-43904A80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Introduction</a:t>
            </a:r>
          </a:p>
          <a:p>
            <a:r>
              <a:rPr lang="en-US" altLang="ko-KR" dirty="0"/>
              <a:t>2. Contents</a:t>
            </a:r>
          </a:p>
          <a:p>
            <a:pPr lvl="1"/>
            <a:r>
              <a:rPr lang="en-US" altLang="ko-KR" dirty="0"/>
              <a:t>Transactions and blocks</a:t>
            </a:r>
          </a:p>
          <a:p>
            <a:pPr lvl="1"/>
            <a:r>
              <a:rPr lang="en-US" altLang="ko-KR" dirty="0"/>
              <a:t>Proof-of-work(distributed timestamp server based on P2P)</a:t>
            </a:r>
          </a:p>
          <a:p>
            <a:pPr lvl="1"/>
            <a:r>
              <a:rPr lang="en-US" altLang="ko-KR" dirty="0"/>
              <a:t>Network</a:t>
            </a:r>
          </a:p>
          <a:p>
            <a:pPr lvl="1"/>
            <a:r>
              <a:rPr lang="en-US" altLang="ko-KR" dirty="0"/>
              <a:t>Incentive: how to maintain the network</a:t>
            </a:r>
          </a:p>
          <a:p>
            <a:pPr lvl="1"/>
            <a:r>
              <a:rPr lang="en-US" altLang="ko-KR" dirty="0"/>
              <a:t>Reclaiming disk space</a:t>
            </a:r>
          </a:p>
          <a:p>
            <a:pPr lvl="1"/>
            <a:r>
              <a:rPr lang="en-US" altLang="ko-KR" dirty="0"/>
              <a:t>Security</a:t>
            </a:r>
          </a:p>
          <a:p>
            <a:r>
              <a:rPr lang="en-US" altLang="ko-KR" dirty="0"/>
              <a:t>3. Conclusion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4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400" dirty="0"/>
              <a:t>Security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B9519-F083-4EFA-88CD-6695F128D540}"/>
              </a:ext>
            </a:extLst>
          </p:cNvPr>
          <p:cNvSpPr txBox="1"/>
          <p:nvPr/>
        </p:nvSpPr>
        <p:spPr>
          <a:xfrm>
            <a:off x="1074420" y="2072640"/>
            <a:ext cx="729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But it is impossible as time goes by…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BA26B-FFC0-4C90-9A30-6AC7ECC2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3086101"/>
            <a:ext cx="4131422" cy="1280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30CACD-8C6B-4AA7-AED1-BC063294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47" y="2733495"/>
            <a:ext cx="1208429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120A0-9319-4BBF-8842-9F068E8F68D9}"/>
              </a:ext>
            </a:extLst>
          </p:cNvPr>
          <p:cNvSpPr txBox="1"/>
          <p:nvPr/>
        </p:nvSpPr>
        <p:spPr>
          <a:xfrm>
            <a:off x="6891419" y="2818565"/>
            <a:ext cx="169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Attacker’s chain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F3150-A97D-4362-B6AA-28364A1A31A4}"/>
              </a:ext>
            </a:extLst>
          </p:cNvPr>
          <p:cNvSpPr txBox="1"/>
          <p:nvPr/>
        </p:nvSpPr>
        <p:spPr>
          <a:xfrm>
            <a:off x="6366510" y="2425718"/>
            <a:ext cx="169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Honest chain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ECE7BB-6F0B-48F1-B100-93F078D3061A}"/>
              </a:ext>
            </a:extLst>
          </p:cNvPr>
          <p:cNvCxnSpPr/>
          <p:nvPr/>
        </p:nvCxnSpPr>
        <p:spPr>
          <a:xfrm flipH="1">
            <a:off x="6286500" y="2579606"/>
            <a:ext cx="80010" cy="23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AB85A8-CB86-4EB5-9E95-C4422A5D62D5}"/>
              </a:ext>
            </a:extLst>
          </p:cNvPr>
          <p:cNvCxnSpPr>
            <a:cxnSpLocks/>
          </p:cNvCxnSpPr>
          <p:nvPr/>
        </p:nvCxnSpPr>
        <p:spPr>
          <a:xfrm flipH="1">
            <a:off x="6720840" y="2964327"/>
            <a:ext cx="210584" cy="16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400" dirty="0"/>
              <a:t>Security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B9519-F083-4EFA-88CD-6695F128D540}"/>
              </a:ext>
            </a:extLst>
          </p:cNvPr>
          <p:cNvSpPr txBox="1"/>
          <p:nvPr/>
        </p:nvSpPr>
        <p:spPr>
          <a:xfrm>
            <a:off x="1074420" y="2072640"/>
            <a:ext cx="729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probability that attackers catch up the honest chain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0DA0E4-027B-473E-8AF8-45D7F873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83" y="2813922"/>
            <a:ext cx="3048477" cy="9277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CBF714-9DFF-4BA0-8DD1-194E3D0C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2987903"/>
            <a:ext cx="868680" cy="624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96F8C-B4D0-42E1-A980-37686F9CBEE3}"/>
              </a:ext>
            </a:extLst>
          </p:cNvPr>
          <p:cNvSpPr txBox="1"/>
          <p:nvPr/>
        </p:nvSpPr>
        <p:spPr>
          <a:xfrm>
            <a:off x="1379220" y="4099560"/>
            <a:ext cx="656082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is almost impossible if </a:t>
            </a:r>
            <a:r>
              <a:rPr lang="en-US" altLang="ko-KR" b="1" dirty="0"/>
              <a:t>q</a:t>
            </a:r>
            <a:r>
              <a:rPr lang="en-US" altLang="ko-KR" dirty="0"/>
              <a:t> is small and </a:t>
            </a:r>
            <a:r>
              <a:rPr lang="en-US" altLang="ko-KR" b="1" dirty="0"/>
              <a:t>z</a:t>
            </a:r>
            <a:r>
              <a:rPr lang="en-US" altLang="ko-KR" dirty="0"/>
              <a:t> is large!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11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400" dirty="0"/>
              <a:t>Security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B9519-F083-4EFA-88CD-6695F128D540}"/>
              </a:ext>
            </a:extLst>
          </p:cNvPr>
          <p:cNvSpPr txBox="1"/>
          <p:nvPr/>
        </p:nvSpPr>
        <p:spPr>
          <a:xfrm>
            <a:off x="1074420" y="2072640"/>
            <a:ext cx="7292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can see the probability drop off exponentially with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BD28A-487D-4642-933D-4263AC54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2" y="2961322"/>
            <a:ext cx="1590675" cy="1847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B17E5B-ED96-4366-A2AD-24609D908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365" y="2951797"/>
            <a:ext cx="1581150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80904-275C-45ED-9EEF-21F281B4416C}"/>
              </a:ext>
            </a:extLst>
          </p:cNvPr>
          <p:cNvSpPr txBox="1"/>
          <p:nvPr/>
        </p:nvSpPr>
        <p:spPr>
          <a:xfrm>
            <a:off x="998220" y="5242560"/>
            <a:ext cx="68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Bitcoin network is proved quite </a:t>
            </a:r>
            <a:r>
              <a:rPr lang="en-US" altLang="ko-KR" b="1" dirty="0"/>
              <a:t>reliable</a:t>
            </a:r>
            <a:r>
              <a:rPr lang="en-US" altLang="ko-KR" dirty="0"/>
              <a:t> and </a:t>
            </a:r>
            <a:r>
              <a:rPr lang="en-US" altLang="ko-KR" b="1" dirty="0"/>
              <a:t>secure</a:t>
            </a:r>
            <a:r>
              <a:rPr lang="en-US" altLang="ko-KR" dirty="0"/>
              <a:t> to attack by hackers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57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Conclusion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proposed</a:t>
            </a:r>
            <a:r>
              <a:rPr lang="ko-KR" altLang="en-US" dirty="0"/>
              <a:t> 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Peer-to-Peer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proof-of-work to recode a public history of transactions, which can prevent double-spending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Some rules and incentives can be enforced with this consensus mechanism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98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85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Introduction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Bitcoin system is </a:t>
            </a:r>
            <a:r>
              <a:rPr lang="en-US" altLang="ko-KR" b="1" dirty="0"/>
              <a:t>decentralized-P2P</a:t>
            </a:r>
            <a:r>
              <a:rPr lang="en-US" altLang="ko-KR" dirty="0"/>
              <a:t> online payment system based on </a:t>
            </a:r>
            <a:r>
              <a:rPr lang="en-US" altLang="ko-KR" b="1" dirty="0"/>
              <a:t>cryptographic proof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Faced problem in online payment is that trusted third-party is still required when using digital signature: especially </a:t>
            </a:r>
            <a:r>
              <a:rPr lang="en-US" altLang="ko-KR" b="1" dirty="0"/>
              <a:t>double-spending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 solution to the double-spending using a P2P network : any two willing parties can </a:t>
            </a:r>
            <a:r>
              <a:rPr lang="en-US" altLang="ko-KR" b="1" dirty="0"/>
              <a:t>transact directly </a:t>
            </a:r>
            <a:r>
              <a:rPr lang="en-US" altLang="ko-KR" dirty="0"/>
              <a:t>without the need for a trusted third party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4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transactions and blocks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How the transaction is composed of?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5FB717-A3FA-45F0-B2CA-5F86E9AF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5" y="2293600"/>
            <a:ext cx="4833557" cy="2755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1AE055-AB4F-4D6E-B792-C1D885FD7DBE}"/>
              </a:ext>
            </a:extLst>
          </p:cNvPr>
          <p:cNvSpPr txBox="1"/>
          <p:nvPr/>
        </p:nvSpPr>
        <p:spPr>
          <a:xfrm>
            <a:off x="1031095" y="5078640"/>
            <a:ext cx="74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present transaction: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hash(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Next owner</a:t>
            </a:r>
            <a:r>
              <a:rPr lang="en-US" altLang="ko-KR" dirty="0"/>
              <a:t>’s public key + </a:t>
            </a:r>
            <a:r>
              <a:rPr lang="en-US" altLang="ko-KR" dirty="0" err="1"/>
              <a:t>prev</a:t>
            </a:r>
            <a:r>
              <a:rPr lang="en-US" altLang="ko-KR" dirty="0"/>
              <a:t> transaction) = </a:t>
            </a:r>
            <a:r>
              <a:rPr lang="en-US" altLang="ko-KR" dirty="0" err="1">
                <a:solidFill>
                  <a:schemeClr val="accent3"/>
                </a:solidFill>
              </a:rPr>
              <a:t>prev</a:t>
            </a:r>
            <a:r>
              <a:rPr lang="en-US" altLang="ko-KR" dirty="0">
                <a:solidFill>
                  <a:schemeClr val="accent3"/>
                </a:solidFill>
              </a:rPr>
              <a:t> owner</a:t>
            </a:r>
            <a:r>
              <a:rPr lang="en-US" altLang="ko-KR" dirty="0"/>
              <a:t>’s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</a:t>
            </a:r>
            <a:r>
              <a:rPr lang="en-US" altLang="ko-KR" dirty="0" err="1">
                <a:solidFill>
                  <a:schemeClr val="accent3"/>
                </a:solidFill>
              </a:rPr>
              <a:t>prev</a:t>
            </a:r>
            <a:r>
              <a:rPr lang="en-US" altLang="ko-KR" dirty="0">
                <a:solidFill>
                  <a:schemeClr val="accent3"/>
                </a:solidFill>
              </a:rPr>
              <a:t> owner</a:t>
            </a:r>
            <a:r>
              <a:rPr lang="en-US" altLang="ko-KR" dirty="0"/>
              <a:t> sign with </a:t>
            </a:r>
            <a:r>
              <a:rPr lang="en-US" altLang="ko-KR" b="1" dirty="0"/>
              <a:t>private key</a:t>
            </a:r>
            <a:r>
              <a:rPr lang="en-US" altLang="ko-KR" dirty="0"/>
              <a:t>, the coin is transferred to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next owner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82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transactions and blocks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How can we guarantee the owner did not double-spend?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5FB717-A3FA-45F0-B2CA-5F86E9AF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5" y="2293600"/>
            <a:ext cx="4833557" cy="2755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1AE055-AB4F-4D6E-B792-C1D885FD7DBE}"/>
              </a:ext>
            </a:extLst>
          </p:cNvPr>
          <p:cNvSpPr txBox="1"/>
          <p:nvPr/>
        </p:nvSpPr>
        <p:spPr>
          <a:xfrm>
            <a:off x="987553" y="5063395"/>
            <a:ext cx="7485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present transaction: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hash(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Next owner</a:t>
            </a:r>
            <a:r>
              <a:rPr lang="en-US" altLang="ko-KR" dirty="0"/>
              <a:t>’s public key + </a:t>
            </a:r>
            <a:r>
              <a:rPr lang="en-US" altLang="ko-KR" b="1" dirty="0" err="1"/>
              <a:t>prev</a:t>
            </a:r>
            <a:r>
              <a:rPr lang="en-US" altLang="ko-KR" b="1" dirty="0"/>
              <a:t> transaction</a:t>
            </a:r>
            <a:r>
              <a:rPr lang="en-US" altLang="ko-KR" dirty="0"/>
              <a:t>) = </a:t>
            </a:r>
            <a:r>
              <a:rPr lang="en-US" altLang="ko-KR" dirty="0" err="1">
                <a:solidFill>
                  <a:schemeClr val="accent3"/>
                </a:solidFill>
              </a:rPr>
              <a:t>prev</a:t>
            </a:r>
            <a:r>
              <a:rPr lang="en-US" altLang="ko-KR" dirty="0">
                <a:solidFill>
                  <a:schemeClr val="accent3"/>
                </a:solidFill>
              </a:rPr>
              <a:t> owner</a:t>
            </a:r>
            <a:r>
              <a:rPr lang="en-US" altLang="ko-KR" dirty="0"/>
              <a:t>’s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Prev</a:t>
            </a:r>
            <a:r>
              <a:rPr lang="en-US" altLang="ko-KR" dirty="0"/>
              <a:t> transaction is regarded as reliable one, don’t care about double-spend</a:t>
            </a:r>
          </a:p>
        </p:txBody>
      </p:sp>
    </p:spTree>
    <p:extLst>
      <p:ext uri="{BB962C8B-B14F-4D97-AF65-F5344CB8AC3E}">
        <p14:creationId xmlns:p14="http://schemas.microsoft.com/office/powerpoint/2010/main" val="95143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transactions and blocks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The relation between transactions and Blocks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DADD7B-0B56-4853-AAD0-3A4FB548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536840"/>
            <a:ext cx="2838450" cy="292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B038B-9897-4B29-B156-4A46D05C1DEE}"/>
              </a:ext>
            </a:extLst>
          </p:cNvPr>
          <p:cNvSpPr txBox="1"/>
          <p:nvPr/>
        </p:nvSpPr>
        <p:spPr>
          <a:xfrm>
            <a:off x="4746171" y="2536840"/>
            <a:ext cx="37555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Block header = [</a:t>
            </a:r>
            <a:r>
              <a:rPr lang="en-US" altLang="ko-KR" dirty="0" err="1"/>
              <a:t>prev_hash</a:t>
            </a:r>
            <a:r>
              <a:rPr lang="en-US" altLang="ko-KR" dirty="0"/>
              <a:t> + </a:t>
            </a:r>
            <a:r>
              <a:rPr lang="en-US" altLang="ko-KR" dirty="0" err="1"/>
              <a:t>mkrl_root</a:t>
            </a:r>
            <a:r>
              <a:rPr lang="en-US" altLang="ko-KR" dirty="0"/>
              <a:t> + time + bits + nonce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the process of finding the hash value of the block header is called </a:t>
            </a:r>
            <a:r>
              <a:rPr lang="en-US" altLang="ko-KR" b="1" dirty="0"/>
              <a:t>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first person to find the hash value is given a certain amount of coin as reward. That is recorded in Tx0.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91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Proof-of-work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59" y="1845734"/>
            <a:ext cx="820129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To connect the next block, we need to find the hash value of previous block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To find the required hash value, we continually increment the constant value so-called </a:t>
            </a:r>
            <a:r>
              <a:rPr lang="en-US" altLang="ko-KR" b="1" dirty="0"/>
              <a:t>nonce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E470C2-3512-435F-BEF5-04FFD49A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72" y="4167868"/>
            <a:ext cx="49053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8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Proof-of-work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59" y="1845734"/>
            <a:ext cx="820129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 If hash(previous block header) is under condition(</a:t>
            </a:r>
            <a:br>
              <a:rPr lang="en-US" altLang="ko-KR" sz="1800" dirty="0"/>
            </a:br>
            <a:r>
              <a:rPr lang="en-US" altLang="ko-KR" sz="1800" dirty="0"/>
              <a:t>It is a matter of finding a hash value that starts with several zero), that block is accepted.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 These accepted blocks are connected like chains.</a:t>
            </a:r>
          </a:p>
          <a:p>
            <a:pPr marL="0" indent="0">
              <a:buNone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E470C2-3512-435F-BEF5-04FFD49A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43" y="3743325"/>
            <a:ext cx="49053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Contents- </a:t>
            </a:r>
            <a:r>
              <a:rPr lang="en-US" altLang="ko-KR" sz="2800" dirty="0"/>
              <a:t>Proof-of-work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59" y="1845734"/>
            <a:ext cx="8201298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Proof-of-work also solves the majority decision making : 1-CPU-1-vote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We only regard </a:t>
            </a:r>
            <a:r>
              <a:rPr lang="en-US" altLang="ko-KR" b="1" dirty="0"/>
              <a:t>the longest chain </a:t>
            </a:r>
            <a:r>
              <a:rPr lang="en-US" altLang="ko-KR" dirty="0"/>
              <a:t>as trusted ledger.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E470C2-3512-435F-BEF5-04FFD49A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43" y="3743325"/>
            <a:ext cx="49053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2783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1260</TotalTime>
  <Words>678</Words>
  <Application>Microsoft Office PowerPoint</Application>
  <PresentationFormat>화면 슬라이드 쇼(4:3)</PresentationFormat>
  <Paragraphs>116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Consolas</vt:lpstr>
      <vt:lpstr>추억</vt:lpstr>
      <vt:lpstr>Bitcoin: A Peer-to-Peer Electronic Cash System  Satoshi Nakamoto, 2008</vt:lpstr>
      <vt:lpstr>Index</vt:lpstr>
      <vt:lpstr>1. Introduction</vt:lpstr>
      <vt:lpstr>2. Contents- transactions and blocks</vt:lpstr>
      <vt:lpstr>2. Contents- transactions and blocks</vt:lpstr>
      <vt:lpstr>2. Contents- transactions and blocks</vt:lpstr>
      <vt:lpstr>2. Contents- Proof-of-work</vt:lpstr>
      <vt:lpstr>2. Contents- Proof-of-work</vt:lpstr>
      <vt:lpstr>2. Contents- Proof-of-work</vt:lpstr>
      <vt:lpstr>2. Contents- Network</vt:lpstr>
      <vt:lpstr>2. Contents- Network</vt:lpstr>
      <vt:lpstr>2. Contents- Network</vt:lpstr>
      <vt:lpstr>2. Contents- Network</vt:lpstr>
      <vt:lpstr>2. Contents- Network</vt:lpstr>
      <vt:lpstr>2. Contents- Network</vt:lpstr>
      <vt:lpstr>2. Contents- Incentive: how to maintain the network </vt:lpstr>
      <vt:lpstr>2. Contents- Reclaiming the disk space</vt:lpstr>
      <vt:lpstr>2. Contents- Reclaiming the disk space</vt:lpstr>
      <vt:lpstr>2. Contents- Security</vt:lpstr>
      <vt:lpstr>2. Contents- Security</vt:lpstr>
      <vt:lpstr>2. Contents- Security</vt:lpstr>
      <vt:lpstr>2. Contents- Security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neural network module for relational reasoning  by DeepMind</dc:title>
  <dc:creator>Jung woo Pyo</dc:creator>
  <cp:lastModifiedBy>Jung woo Pyo</cp:lastModifiedBy>
  <cp:revision>103</cp:revision>
  <dcterms:created xsi:type="dcterms:W3CDTF">2017-06-08T10:48:02Z</dcterms:created>
  <dcterms:modified xsi:type="dcterms:W3CDTF">2017-07-21T01:12:58Z</dcterms:modified>
</cp:coreProperties>
</file>