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 id="2147483846" r:id="rId2"/>
  </p:sldMasterIdLst>
  <p:sldIdLst>
    <p:sldId id="256" r:id="rId3"/>
    <p:sldId id="265" r:id="rId4"/>
    <p:sldId id="257" r:id="rId5"/>
    <p:sldId id="258" r:id="rId6"/>
    <p:sldId id="266" r:id="rId7"/>
    <p:sldId id="267" r:id="rId8"/>
    <p:sldId id="264" r:id="rId9"/>
    <p:sldId id="259" r:id="rId10"/>
    <p:sldId id="269" r:id="rId11"/>
    <p:sldId id="270" r:id="rId12"/>
    <p:sldId id="271" r:id="rId13"/>
    <p:sldId id="261" r:id="rId14"/>
    <p:sldId id="273" r:id="rId15"/>
    <p:sldId id="274" r:id="rId16"/>
    <p:sldId id="275" r:id="rId17"/>
    <p:sldId id="272" r:id="rId18"/>
    <p:sldId id="268" r:id="rId19"/>
    <p:sldId id="262" r:id="rId20"/>
    <p:sldId id="26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3228" autoAdjust="0"/>
  </p:normalViewPr>
  <p:slideViewPr>
    <p:cSldViewPr snapToGrid="0">
      <p:cViewPr varScale="1">
        <p:scale>
          <a:sx n="58" d="100"/>
          <a:sy n="58" d="100"/>
        </p:scale>
        <p:origin x="984" y="22"/>
      </p:cViewPr>
      <p:guideLst/>
    </p:cSldViewPr>
  </p:slideViewPr>
  <p:outlineViewPr>
    <p:cViewPr>
      <p:scale>
        <a:sx n="33" d="100"/>
        <a:sy n="33" d="100"/>
      </p:scale>
      <p:origin x="0" y="-26942"/>
    </p:cViewPr>
  </p:outlineViewPr>
  <p:notesTextViewPr>
    <p:cViewPr>
      <p:scale>
        <a:sx n="1" d="1"/>
        <a:sy n="1" d="1"/>
      </p:scale>
      <p:origin x="0" y="0"/>
    </p:cViewPr>
  </p:notesTextViewPr>
  <p:sorterViewPr>
    <p:cViewPr>
      <p:scale>
        <a:sx n="100" d="100"/>
        <a:sy n="100" d="100"/>
      </p:scale>
      <p:origin x="0" y="-57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D946DB3-367E-4147-8D7B-EE0971A243E7}" type="datetimeFigureOut">
              <a:rPr lang="en-GB" smtClean="0"/>
              <a:t>04/11/2019</a:t>
            </a:fld>
            <a:endParaRPr lang="en-GB" dirty="0"/>
          </a:p>
        </p:txBody>
      </p:sp>
      <p:sp>
        <p:nvSpPr>
          <p:cNvPr id="5" name="Footer Placeholder 4"/>
          <p:cNvSpPr>
            <a:spLocks noGrp="1"/>
          </p:cNvSpPr>
          <p:nvPr>
            <p:ph type="ftr" sz="quarter" idx="11"/>
          </p:nvPr>
        </p:nvSpPr>
        <p:spPr>
          <a:xfrm>
            <a:off x="1371600" y="4323845"/>
            <a:ext cx="6400800" cy="365125"/>
          </a:xfrm>
        </p:spPr>
        <p:txBody>
          <a:bodyPr/>
          <a:lstStyle/>
          <a:p>
            <a:endParaRPr lang="en-GB" dirty="0"/>
          </a:p>
        </p:txBody>
      </p:sp>
      <p:sp>
        <p:nvSpPr>
          <p:cNvPr id="6" name="Slide Number Placeholder 5"/>
          <p:cNvSpPr>
            <a:spLocks noGrp="1"/>
          </p:cNvSpPr>
          <p:nvPr>
            <p:ph type="sldNum" sz="quarter" idx="12"/>
          </p:nvPr>
        </p:nvSpPr>
        <p:spPr>
          <a:xfrm>
            <a:off x="8077200" y="1430866"/>
            <a:ext cx="2743200" cy="365125"/>
          </a:xfrm>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868380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946DB3-367E-4147-8D7B-EE0971A243E7}" type="datetimeFigureOut">
              <a:rPr lang="en-GB" smtClean="0"/>
              <a:t>04/11/2019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4247001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D946DB3-367E-4147-8D7B-EE0971A243E7}" type="datetimeFigureOut">
              <a:rPr lang="en-GB" smtClean="0"/>
              <a:t>04/11/2019</a:t>
            </a:fld>
            <a:endParaRPr lang="en-GB" dirty="0"/>
          </a:p>
        </p:txBody>
      </p:sp>
      <p:sp>
        <p:nvSpPr>
          <p:cNvPr id="6" name="Footer Placeholder 5"/>
          <p:cNvSpPr>
            <a:spLocks noGrp="1"/>
          </p:cNvSpPr>
          <p:nvPr>
            <p:ph type="ftr" sz="quarter" idx="11"/>
          </p:nvPr>
        </p:nvSpPr>
        <p:spPr>
          <a:xfrm>
            <a:off x="685800" y="379941"/>
            <a:ext cx="6991492" cy="365125"/>
          </a:xfrm>
        </p:spPr>
        <p:txBody>
          <a:bodyPr/>
          <a:lstStyle/>
          <a:p>
            <a:endParaRPr lang="en-GB" dirty="0"/>
          </a:p>
        </p:txBody>
      </p:sp>
      <p:sp>
        <p:nvSpPr>
          <p:cNvPr id="7" name="Slide Number Placeholder 6"/>
          <p:cNvSpPr>
            <a:spLocks noGrp="1"/>
          </p:cNvSpPr>
          <p:nvPr>
            <p:ph type="sldNum" sz="quarter" idx="12"/>
          </p:nvPr>
        </p:nvSpPr>
        <p:spPr>
          <a:xfrm>
            <a:off x="10862452" y="381000"/>
            <a:ext cx="643748" cy="365125"/>
          </a:xfrm>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3752864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D946DB3-367E-4147-8D7B-EE0971A243E7}" type="datetimeFigureOut">
              <a:rPr lang="en-GB" smtClean="0"/>
              <a:t>04/11/2019</a:t>
            </a:fld>
            <a:endParaRPr lang="en-GB" dirty="0"/>
          </a:p>
        </p:txBody>
      </p:sp>
      <p:sp>
        <p:nvSpPr>
          <p:cNvPr id="6" name="Footer Placeholder 5"/>
          <p:cNvSpPr>
            <a:spLocks noGrp="1"/>
          </p:cNvSpPr>
          <p:nvPr>
            <p:ph type="ftr" sz="quarter" idx="11"/>
          </p:nvPr>
        </p:nvSpPr>
        <p:spPr>
          <a:xfrm>
            <a:off x="685800" y="379941"/>
            <a:ext cx="6991492" cy="365125"/>
          </a:xfrm>
        </p:spPr>
        <p:txBody>
          <a:bodyPr/>
          <a:lstStyle/>
          <a:p>
            <a:endParaRPr lang="en-GB" dirty="0"/>
          </a:p>
        </p:txBody>
      </p:sp>
      <p:sp>
        <p:nvSpPr>
          <p:cNvPr id="7" name="Slide Number Placeholder 6"/>
          <p:cNvSpPr>
            <a:spLocks noGrp="1"/>
          </p:cNvSpPr>
          <p:nvPr>
            <p:ph type="sldNum" sz="quarter" idx="12"/>
          </p:nvPr>
        </p:nvSpPr>
        <p:spPr>
          <a:xfrm>
            <a:off x="10862452" y="381000"/>
            <a:ext cx="643748" cy="365125"/>
          </a:xfrm>
        </p:spPr>
        <p:txBody>
          <a:bodyPr/>
          <a:lstStyle/>
          <a:p>
            <a:fld id="{95DC6455-77A8-4D5D-84E6-7A64B0C79667}" type="slidenum">
              <a:rPr lang="en-GB" smtClean="0"/>
              <a:t>‹#›</a:t>
            </a:fld>
            <a:endParaRPr lang="en-GB"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4779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D946DB3-367E-4147-8D7B-EE0971A243E7}" type="datetimeFigureOut">
              <a:rPr lang="en-GB" smtClean="0"/>
              <a:t>04/11/2019</a:t>
            </a:fld>
            <a:endParaRPr lang="en-GB" dirty="0"/>
          </a:p>
        </p:txBody>
      </p:sp>
      <p:sp>
        <p:nvSpPr>
          <p:cNvPr id="6" name="Footer Placeholder 5"/>
          <p:cNvSpPr>
            <a:spLocks noGrp="1"/>
          </p:cNvSpPr>
          <p:nvPr>
            <p:ph type="ftr" sz="quarter" idx="11"/>
          </p:nvPr>
        </p:nvSpPr>
        <p:spPr>
          <a:xfrm>
            <a:off x="685800" y="378883"/>
            <a:ext cx="6991492" cy="365125"/>
          </a:xfrm>
        </p:spPr>
        <p:txBody>
          <a:bodyPr/>
          <a:lstStyle/>
          <a:p>
            <a:endParaRPr lang="en-GB" dirty="0"/>
          </a:p>
        </p:txBody>
      </p:sp>
      <p:sp>
        <p:nvSpPr>
          <p:cNvPr id="7" name="Slide Number Placeholder 6"/>
          <p:cNvSpPr>
            <a:spLocks noGrp="1"/>
          </p:cNvSpPr>
          <p:nvPr>
            <p:ph type="sldNum" sz="quarter" idx="12"/>
          </p:nvPr>
        </p:nvSpPr>
        <p:spPr>
          <a:xfrm>
            <a:off x="10862452" y="381000"/>
            <a:ext cx="643748" cy="365125"/>
          </a:xfrm>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2119419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D946DB3-367E-4147-8D7B-EE0971A243E7}" type="datetimeFigureOut">
              <a:rPr lang="en-GB" smtClean="0"/>
              <a:t>04/11/2019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407100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D946DB3-367E-4147-8D7B-EE0971A243E7}" type="datetimeFigureOut">
              <a:rPr lang="en-GB" smtClean="0"/>
              <a:t>04/11/2019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610779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946DB3-367E-4147-8D7B-EE0971A243E7}" type="datetimeFigureOut">
              <a:rPr lang="en-GB" smtClean="0"/>
              <a:t>04/11/2019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1515098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D946DB3-367E-4147-8D7B-EE0971A243E7}" type="datetimeFigureOut">
              <a:rPr lang="en-GB" smtClean="0"/>
              <a:t>04/11/2019</a:t>
            </a:fld>
            <a:endParaRPr lang="en-GB" dirty="0"/>
          </a:p>
        </p:txBody>
      </p:sp>
      <p:sp>
        <p:nvSpPr>
          <p:cNvPr id="5" name="Footer Placeholder 4"/>
          <p:cNvSpPr>
            <a:spLocks noGrp="1"/>
          </p:cNvSpPr>
          <p:nvPr>
            <p:ph type="ftr" sz="quarter" idx="11"/>
          </p:nvPr>
        </p:nvSpPr>
        <p:spPr>
          <a:xfrm>
            <a:off x="685800" y="381000"/>
            <a:ext cx="6991492" cy="365125"/>
          </a:xfrm>
        </p:spPr>
        <p:txBody>
          <a:bodyPr/>
          <a:lstStyle/>
          <a:p>
            <a:endParaRPr lang="en-GB" dirty="0"/>
          </a:p>
        </p:txBody>
      </p:sp>
      <p:sp>
        <p:nvSpPr>
          <p:cNvPr id="6" name="Slide Number Placeholder 5"/>
          <p:cNvSpPr>
            <a:spLocks noGrp="1"/>
          </p:cNvSpPr>
          <p:nvPr>
            <p:ph type="sldNum" sz="quarter" idx="12"/>
          </p:nvPr>
        </p:nvSpPr>
        <p:spPr>
          <a:xfrm>
            <a:off x="10862452" y="381000"/>
            <a:ext cx="643748" cy="365125"/>
          </a:xfrm>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28477021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D946DB3-367E-4147-8D7B-EE0971A243E7}" type="datetimeFigureOut">
              <a:rPr lang="en-GB" smtClean="0"/>
              <a:t>04/11/2019</a:t>
            </a:fld>
            <a:endParaRPr lang="en-GB" dirty="0"/>
          </a:p>
        </p:txBody>
      </p:sp>
      <p:sp>
        <p:nvSpPr>
          <p:cNvPr id="5" name="Footer Placeholder 4"/>
          <p:cNvSpPr>
            <a:spLocks noGrp="1"/>
          </p:cNvSpPr>
          <p:nvPr>
            <p:ph type="ftr" sz="quarter" idx="11"/>
          </p:nvPr>
        </p:nvSpPr>
        <p:spPr>
          <a:xfrm>
            <a:off x="1371600" y="4323845"/>
            <a:ext cx="6400800" cy="365125"/>
          </a:xfrm>
        </p:spPr>
        <p:txBody>
          <a:bodyPr/>
          <a:lstStyle/>
          <a:p>
            <a:endParaRPr lang="en-GB" dirty="0"/>
          </a:p>
        </p:txBody>
      </p:sp>
      <p:sp>
        <p:nvSpPr>
          <p:cNvPr id="6" name="Slide Number Placeholder 5"/>
          <p:cNvSpPr>
            <a:spLocks noGrp="1"/>
          </p:cNvSpPr>
          <p:nvPr>
            <p:ph type="sldNum" sz="quarter" idx="12"/>
          </p:nvPr>
        </p:nvSpPr>
        <p:spPr>
          <a:xfrm>
            <a:off x="8077200" y="1430866"/>
            <a:ext cx="2743200" cy="365125"/>
          </a:xfrm>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3405390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946DB3-367E-4147-8D7B-EE0971A243E7}" type="datetimeFigureOut">
              <a:rPr lang="en-GB" smtClean="0"/>
              <a:t>04/11/2019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187507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946DB3-367E-4147-8D7B-EE0971A243E7}" type="datetimeFigureOut">
              <a:rPr lang="en-GB" smtClean="0"/>
              <a:t>04/11/2019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402513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D946DB3-367E-4147-8D7B-EE0971A243E7}" type="datetimeFigureOut">
              <a:rPr lang="en-GB" smtClean="0"/>
              <a:t>04/11/2019</a:t>
            </a:fld>
            <a:endParaRPr lang="en-GB" dirty="0"/>
          </a:p>
        </p:txBody>
      </p:sp>
      <p:sp>
        <p:nvSpPr>
          <p:cNvPr id="5" name="Footer Placeholder 4"/>
          <p:cNvSpPr>
            <a:spLocks noGrp="1"/>
          </p:cNvSpPr>
          <p:nvPr>
            <p:ph type="ftr" sz="quarter" idx="11"/>
          </p:nvPr>
        </p:nvSpPr>
        <p:spPr>
          <a:xfrm>
            <a:off x="685800" y="381001"/>
            <a:ext cx="6991492" cy="364065"/>
          </a:xfrm>
        </p:spPr>
        <p:txBody>
          <a:bodyPr/>
          <a:lstStyle/>
          <a:p>
            <a:endParaRPr lang="en-GB" dirty="0"/>
          </a:p>
        </p:txBody>
      </p:sp>
      <p:sp>
        <p:nvSpPr>
          <p:cNvPr id="6" name="Slide Number Placeholder 5"/>
          <p:cNvSpPr>
            <a:spLocks noGrp="1"/>
          </p:cNvSpPr>
          <p:nvPr>
            <p:ph type="sldNum" sz="quarter" idx="12"/>
          </p:nvPr>
        </p:nvSpPr>
        <p:spPr>
          <a:xfrm>
            <a:off x="10862452" y="381000"/>
            <a:ext cx="643748" cy="365125"/>
          </a:xfrm>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35763136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946DB3-367E-4147-8D7B-EE0971A243E7}" type="datetimeFigureOut">
              <a:rPr lang="en-GB" smtClean="0"/>
              <a:t>04/11/2019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3464712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946DB3-367E-4147-8D7B-EE0971A243E7}" type="datetimeFigureOut">
              <a:rPr lang="en-GB" smtClean="0"/>
              <a:t>04/11/2019</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19542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946DB3-367E-4147-8D7B-EE0971A243E7}" type="datetimeFigureOut">
              <a:rPr lang="en-GB" smtClean="0"/>
              <a:t>04/11/2019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18389392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946DB3-367E-4147-8D7B-EE0971A243E7}" type="datetimeFigureOut">
              <a:rPr lang="en-GB" smtClean="0"/>
              <a:t>04/11/2019</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5544681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946DB3-367E-4147-8D7B-EE0971A243E7}" type="datetimeFigureOut">
              <a:rPr lang="en-GB" smtClean="0"/>
              <a:t>04/11/2019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13684638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946DB3-367E-4147-8D7B-EE0971A243E7}" type="datetimeFigureOut">
              <a:rPr lang="en-GB" smtClean="0"/>
              <a:t>04/11/2019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1405147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946DB3-367E-4147-8D7B-EE0971A243E7}" type="datetimeFigureOut">
              <a:rPr lang="en-GB" smtClean="0"/>
              <a:t>04/11/2019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11887231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D946DB3-367E-4147-8D7B-EE0971A243E7}" type="datetimeFigureOut">
              <a:rPr lang="en-GB" smtClean="0"/>
              <a:t>04/11/2019</a:t>
            </a:fld>
            <a:endParaRPr lang="en-GB" dirty="0"/>
          </a:p>
        </p:txBody>
      </p:sp>
      <p:sp>
        <p:nvSpPr>
          <p:cNvPr id="6" name="Footer Placeholder 5"/>
          <p:cNvSpPr>
            <a:spLocks noGrp="1"/>
          </p:cNvSpPr>
          <p:nvPr>
            <p:ph type="ftr" sz="quarter" idx="11"/>
          </p:nvPr>
        </p:nvSpPr>
        <p:spPr>
          <a:xfrm>
            <a:off x="685800" y="379941"/>
            <a:ext cx="6991492" cy="365125"/>
          </a:xfrm>
        </p:spPr>
        <p:txBody>
          <a:bodyPr/>
          <a:lstStyle/>
          <a:p>
            <a:endParaRPr lang="en-GB" dirty="0"/>
          </a:p>
        </p:txBody>
      </p:sp>
      <p:sp>
        <p:nvSpPr>
          <p:cNvPr id="7" name="Slide Number Placeholder 6"/>
          <p:cNvSpPr>
            <a:spLocks noGrp="1"/>
          </p:cNvSpPr>
          <p:nvPr>
            <p:ph type="sldNum" sz="quarter" idx="12"/>
          </p:nvPr>
        </p:nvSpPr>
        <p:spPr>
          <a:xfrm>
            <a:off x="10862452" y="381000"/>
            <a:ext cx="643748" cy="365125"/>
          </a:xfrm>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25774201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D946DB3-367E-4147-8D7B-EE0971A243E7}" type="datetimeFigureOut">
              <a:rPr lang="en-GB" smtClean="0"/>
              <a:t>04/11/2019</a:t>
            </a:fld>
            <a:endParaRPr lang="en-GB" dirty="0"/>
          </a:p>
        </p:txBody>
      </p:sp>
      <p:sp>
        <p:nvSpPr>
          <p:cNvPr id="6" name="Footer Placeholder 5"/>
          <p:cNvSpPr>
            <a:spLocks noGrp="1"/>
          </p:cNvSpPr>
          <p:nvPr>
            <p:ph type="ftr" sz="quarter" idx="11"/>
          </p:nvPr>
        </p:nvSpPr>
        <p:spPr>
          <a:xfrm>
            <a:off x="685800" y="379941"/>
            <a:ext cx="6991492" cy="365125"/>
          </a:xfrm>
        </p:spPr>
        <p:txBody>
          <a:bodyPr/>
          <a:lstStyle/>
          <a:p>
            <a:endParaRPr lang="en-GB" dirty="0"/>
          </a:p>
        </p:txBody>
      </p:sp>
      <p:sp>
        <p:nvSpPr>
          <p:cNvPr id="7" name="Slide Number Placeholder 6"/>
          <p:cNvSpPr>
            <a:spLocks noGrp="1"/>
          </p:cNvSpPr>
          <p:nvPr>
            <p:ph type="sldNum" sz="quarter" idx="12"/>
          </p:nvPr>
        </p:nvSpPr>
        <p:spPr>
          <a:xfrm>
            <a:off x="10862452" y="381000"/>
            <a:ext cx="643748" cy="365125"/>
          </a:xfrm>
        </p:spPr>
        <p:txBody>
          <a:bodyPr/>
          <a:lstStyle/>
          <a:p>
            <a:fld id="{95DC6455-77A8-4D5D-84E6-7A64B0C79667}" type="slidenum">
              <a:rPr lang="en-GB" smtClean="0"/>
              <a:t>‹#›</a:t>
            </a:fld>
            <a:endParaRPr lang="en-GB"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58190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D946DB3-367E-4147-8D7B-EE0971A243E7}" type="datetimeFigureOut">
              <a:rPr lang="en-GB" smtClean="0"/>
              <a:t>04/11/2019</a:t>
            </a:fld>
            <a:endParaRPr lang="en-GB" dirty="0"/>
          </a:p>
        </p:txBody>
      </p:sp>
      <p:sp>
        <p:nvSpPr>
          <p:cNvPr id="5" name="Footer Placeholder 4"/>
          <p:cNvSpPr>
            <a:spLocks noGrp="1"/>
          </p:cNvSpPr>
          <p:nvPr>
            <p:ph type="ftr" sz="quarter" idx="11"/>
          </p:nvPr>
        </p:nvSpPr>
        <p:spPr>
          <a:xfrm>
            <a:off x="685800" y="381001"/>
            <a:ext cx="6991492" cy="364065"/>
          </a:xfrm>
        </p:spPr>
        <p:txBody>
          <a:bodyPr/>
          <a:lstStyle/>
          <a:p>
            <a:endParaRPr lang="en-GB" dirty="0"/>
          </a:p>
        </p:txBody>
      </p:sp>
      <p:sp>
        <p:nvSpPr>
          <p:cNvPr id="6" name="Slide Number Placeholder 5"/>
          <p:cNvSpPr>
            <a:spLocks noGrp="1"/>
          </p:cNvSpPr>
          <p:nvPr>
            <p:ph type="sldNum" sz="quarter" idx="12"/>
          </p:nvPr>
        </p:nvSpPr>
        <p:spPr>
          <a:xfrm>
            <a:off x="10862452" y="381000"/>
            <a:ext cx="643748" cy="365125"/>
          </a:xfrm>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25512565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D946DB3-367E-4147-8D7B-EE0971A243E7}" type="datetimeFigureOut">
              <a:rPr lang="en-GB" smtClean="0"/>
              <a:t>04/11/2019</a:t>
            </a:fld>
            <a:endParaRPr lang="en-GB" dirty="0"/>
          </a:p>
        </p:txBody>
      </p:sp>
      <p:sp>
        <p:nvSpPr>
          <p:cNvPr id="6" name="Footer Placeholder 5"/>
          <p:cNvSpPr>
            <a:spLocks noGrp="1"/>
          </p:cNvSpPr>
          <p:nvPr>
            <p:ph type="ftr" sz="quarter" idx="11"/>
          </p:nvPr>
        </p:nvSpPr>
        <p:spPr>
          <a:xfrm>
            <a:off x="685800" y="378883"/>
            <a:ext cx="6991492" cy="365125"/>
          </a:xfrm>
        </p:spPr>
        <p:txBody>
          <a:bodyPr/>
          <a:lstStyle/>
          <a:p>
            <a:endParaRPr lang="en-GB" dirty="0"/>
          </a:p>
        </p:txBody>
      </p:sp>
      <p:sp>
        <p:nvSpPr>
          <p:cNvPr id="7" name="Slide Number Placeholder 6"/>
          <p:cNvSpPr>
            <a:spLocks noGrp="1"/>
          </p:cNvSpPr>
          <p:nvPr>
            <p:ph type="sldNum" sz="quarter" idx="12"/>
          </p:nvPr>
        </p:nvSpPr>
        <p:spPr>
          <a:xfrm>
            <a:off x="10862452" y="381000"/>
            <a:ext cx="643748" cy="365125"/>
          </a:xfrm>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18539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D946DB3-367E-4147-8D7B-EE0971A243E7}" type="datetimeFigureOut">
              <a:rPr lang="en-GB" smtClean="0"/>
              <a:t>04/11/2019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30649145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D946DB3-367E-4147-8D7B-EE0971A243E7}" type="datetimeFigureOut">
              <a:rPr lang="en-GB" smtClean="0"/>
              <a:t>04/11/2019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2160610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946DB3-367E-4147-8D7B-EE0971A243E7}" type="datetimeFigureOut">
              <a:rPr lang="en-GB" smtClean="0"/>
              <a:t>04/11/2019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10654304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D946DB3-367E-4147-8D7B-EE0971A243E7}" type="datetimeFigureOut">
              <a:rPr lang="en-GB" smtClean="0"/>
              <a:t>04/11/2019</a:t>
            </a:fld>
            <a:endParaRPr lang="en-GB" dirty="0"/>
          </a:p>
        </p:txBody>
      </p:sp>
      <p:sp>
        <p:nvSpPr>
          <p:cNvPr id="5" name="Footer Placeholder 4"/>
          <p:cNvSpPr>
            <a:spLocks noGrp="1"/>
          </p:cNvSpPr>
          <p:nvPr>
            <p:ph type="ftr" sz="quarter" idx="11"/>
          </p:nvPr>
        </p:nvSpPr>
        <p:spPr>
          <a:xfrm>
            <a:off x="685800" y="381000"/>
            <a:ext cx="6991492" cy="365125"/>
          </a:xfrm>
        </p:spPr>
        <p:txBody>
          <a:bodyPr/>
          <a:lstStyle/>
          <a:p>
            <a:endParaRPr lang="en-GB" dirty="0"/>
          </a:p>
        </p:txBody>
      </p:sp>
      <p:sp>
        <p:nvSpPr>
          <p:cNvPr id="6" name="Slide Number Placeholder 5"/>
          <p:cNvSpPr>
            <a:spLocks noGrp="1"/>
          </p:cNvSpPr>
          <p:nvPr>
            <p:ph type="sldNum" sz="quarter" idx="12"/>
          </p:nvPr>
        </p:nvSpPr>
        <p:spPr>
          <a:xfrm>
            <a:off x="10862452" y="381000"/>
            <a:ext cx="643748" cy="365125"/>
          </a:xfrm>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311865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946DB3-367E-4147-8D7B-EE0971A243E7}" type="datetimeFigureOut">
              <a:rPr lang="en-GB" smtClean="0"/>
              <a:t>04/11/2019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4250152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946DB3-367E-4147-8D7B-EE0971A243E7}" type="datetimeFigureOut">
              <a:rPr lang="en-GB" smtClean="0"/>
              <a:t>04/11/2019</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2088419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946DB3-367E-4147-8D7B-EE0971A243E7}" type="datetimeFigureOut">
              <a:rPr lang="en-GB" smtClean="0"/>
              <a:t>04/11/2019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2072156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946DB3-367E-4147-8D7B-EE0971A243E7}" type="datetimeFigureOut">
              <a:rPr lang="en-GB" smtClean="0"/>
              <a:t>04/11/2019</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2553551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946DB3-367E-4147-8D7B-EE0971A243E7}" type="datetimeFigureOut">
              <a:rPr lang="en-GB" smtClean="0"/>
              <a:t>04/11/2019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1105975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946DB3-367E-4147-8D7B-EE0971A243E7}" type="datetimeFigureOut">
              <a:rPr lang="en-GB" smtClean="0"/>
              <a:t>04/11/2019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5DC6455-77A8-4D5D-84E6-7A64B0C79667}" type="slidenum">
              <a:rPr lang="en-GB" smtClean="0"/>
              <a:t>‹#›</a:t>
            </a:fld>
            <a:endParaRPr lang="en-GB" dirty="0"/>
          </a:p>
        </p:txBody>
      </p:sp>
    </p:spTree>
    <p:extLst>
      <p:ext uri="{BB962C8B-B14F-4D97-AF65-F5344CB8AC3E}">
        <p14:creationId xmlns:p14="http://schemas.microsoft.com/office/powerpoint/2010/main" val="247779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D946DB3-367E-4147-8D7B-EE0971A243E7}" type="datetimeFigureOut">
              <a:rPr lang="en-GB" smtClean="0"/>
              <a:t>04/11/2019</a:t>
            </a:fld>
            <a:endParaRPr lang="en-GB"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DC6455-77A8-4D5D-84E6-7A64B0C79667}" type="slidenum">
              <a:rPr lang="en-GB" smtClean="0"/>
              <a:t>‹#›</a:t>
            </a:fld>
            <a:endParaRPr lang="en-GB" dirty="0"/>
          </a:p>
        </p:txBody>
      </p:sp>
    </p:spTree>
    <p:extLst>
      <p:ext uri="{BB962C8B-B14F-4D97-AF65-F5344CB8AC3E}">
        <p14:creationId xmlns:p14="http://schemas.microsoft.com/office/powerpoint/2010/main" val="1067730933"/>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D946DB3-367E-4147-8D7B-EE0971A243E7}" type="datetimeFigureOut">
              <a:rPr lang="en-GB" smtClean="0"/>
              <a:t>04/11/2019</a:t>
            </a:fld>
            <a:endParaRPr lang="en-GB"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DC6455-77A8-4D5D-84E6-7A64B0C79667}" type="slidenum">
              <a:rPr lang="en-GB" smtClean="0"/>
              <a:t>‹#›</a:t>
            </a:fld>
            <a:endParaRPr lang="en-GB" dirty="0"/>
          </a:p>
        </p:txBody>
      </p:sp>
    </p:spTree>
    <p:extLst>
      <p:ext uri="{BB962C8B-B14F-4D97-AF65-F5344CB8AC3E}">
        <p14:creationId xmlns:p14="http://schemas.microsoft.com/office/powerpoint/2010/main" val="643978214"/>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officetimeline.com/download"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sciencedirect.com/science/article/pii/S000368701730282X" TargetMode="External"/><Relationship Id="rId3" Type="http://schemas.openxmlformats.org/officeDocument/2006/relationships/hyperlink" Target="https://www.aceable.com/safe-driving/car-accident-statistics/" TargetMode="External"/><Relationship Id="rId7" Type="http://schemas.openxmlformats.org/officeDocument/2006/relationships/hyperlink" Target="https://www.sciencedirect.com/science/article/pii/S0001457513003497?via%3Dihub" TargetMode="External"/><Relationship Id="rId12" Type="http://schemas.openxmlformats.org/officeDocument/2006/relationships/hyperlink" Target="https://uxplanet.org/motion-sickness-in-vr-3fa8a78216e2" TargetMode="External"/><Relationship Id="rId2" Type="http://schemas.openxmlformats.org/officeDocument/2006/relationships/hyperlink" Target="https://www.brake.org.uk/facts-resources/1653-uk-road-casualties" TargetMode="External"/><Relationship Id="rId1" Type="http://schemas.openxmlformats.org/officeDocument/2006/relationships/slideLayout" Target="../slideLayouts/slideLayout2.xml"/><Relationship Id="rId6" Type="http://schemas.openxmlformats.org/officeDocument/2006/relationships/hyperlink" Target="https://www.nsc.org/road-safety/safety-topics/fatigued-driving#:~:targetText=A%20study%20by%20the%20AAA,times%20the%20police%2Dreported%20number.&amp;targetText=NHTSA%20estimates%20fatigue%2Drelated%20crashes,annually%2C%20not%20including%20property%20damage." TargetMode="External"/><Relationship Id="rId11" Type="http://schemas.openxmlformats.org/officeDocument/2006/relationships/hyperlink" Target="https://www.sciencedirect.com/science/article/pii/S0747563215000540?via%3Dihub" TargetMode="External"/><Relationship Id="rId5" Type="http://schemas.openxmlformats.org/officeDocument/2006/relationships/hyperlink" Target="https://www.sciencedirect.com/science/article/pii/S0001457509003327" TargetMode="External"/><Relationship Id="rId10" Type="http://schemas.openxmlformats.org/officeDocument/2006/relationships/hyperlink" Target="https://search.proquest.com/docview/1877838144?accountid=17256&amp;rfr_id=info%3Axri%2Fsid%3Aprimo" TargetMode="External"/><Relationship Id="rId4" Type="http://schemas.openxmlformats.org/officeDocument/2006/relationships/hyperlink" Target="https://www.regtransfers.co.uk/content/common-causes-for-road-accidents-in-britain/" TargetMode="External"/><Relationship Id="rId9" Type="http://schemas.openxmlformats.org/officeDocument/2006/relationships/hyperlink" Target="https://www.businessinsider.com/virtual-reality-vr-side-effects-2018-3?r=US&amp;IR=T#loss-of-spatial-awareness-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25231-D491-4FAB-803B-DDDB1751E9AC}"/>
              </a:ext>
            </a:extLst>
          </p:cNvPr>
          <p:cNvSpPr>
            <a:spLocks noGrp="1"/>
          </p:cNvSpPr>
          <p:nvPr>
            <p:ph type="ctrTitle"/>
          </p:nvPr>
        </p:nvSpPr>
        <p:spPr>
          <a:xfrm>
            <a:off x="1684637" y="706966"/>
            <a:ext cx="9144000" cy="2387600"/>
          </a:xfrm>
        </p:spPr>
        <p:txBody>
          <a:bodyPr/>
          <a:lstStyle/>
          <a:p>
            <a:pPr algn="ctr"/>
            <a:r>
              <a:rPr lang="en-GB" dirty="0"/>
              <a:t>Driver Attentiveness in Virtual Reality</a:t>
            </a:r>
          </a:p>
        </p:txBody>
      </p:sp>
      <p:sp>
        <p:nvSpPr>
          <p:cNvPr id="3" name="Subtitle 2">
            <a:extLst>
              <a:ext uri="{FF2B5EF4-FFF2-40B4-BE49-F238E27FC236}">
                <a16:creationId xmlns:a16="http://schemas.microsoft.com/office/drawing/2014/main" id="{96EA8232-EFCA-44B5-A8AF-945119566807}"/>
              </a:ext>
            </a:extLst>
          </p:cNvPr>
          <p:cNvSpPr>
            <a:spLocks noGrp="1"/>
          </p:cNvSpPr>
          <p:nvPr>
            <p:ph type="subTitle" idx="1"/>
          </p:nvPr>
        </p:nvSpPr>
        <p:spPr>
          <a:xfrm>
            <a:off x="1591962" y="3025392"/>
            <a:ext cx="9144000" cy="2635145"/>
          </a:xfrm>
        </p:spPr>
        <p:txBody>
          <a:bodyPr>
            <a:normAutofit/>
          </a:bodyPr>
          <a:lstStyle/>
          <a:p>
            <a:r>
              <a:rPr lang="en-GB" dirty="0"/>
              <a:t>                                                  Professional Project (COM3001)</a:t>
            </a:r>
          </a:p>
          <a:p>
            <a:br>
              <a:rPr lang="en-GB" dirty="0"/>
            </a:br>
            <a:endParaRPr lang="en-GB" dirty="0"/>
          </a:p>
          <a:p>
            <a:r>
              <a:rPr lang="en-GB" sz="1800" dirty="0"/>
              <a:t>Student: James Wright</a:t>
            </a:r>
          </a:p>
          <a:p>
            <a:r>
              <a:rPr lang="en-GB" sz="1800" dirty="0"/>
              <a:t>Supervisor: Dr. Steve Wesemeyer</a:t>
            </a:r>
          </a:p>
        </p:txBody>
      </p:sp>
      <p:pic>
        <p:nvPicPr>
          <p:cNvPr id="9" name="Picture 8">
            <a:extLst>
              <a:ext uri="{FF2B5EF4-FFF2-40B4-BE49-F238E27FC236}">
                <a16:creationId xmlns:a16="http://schemas.microsoft.com/office/drawing/2014/main" id="{0898BF2A-FBEC-479B-943E-A6A57AAD0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6659" y="3221957"/>
            <a:ext cx="5894173" cy="3636043"/>
          </a:xfrm>
          <a:prstGeom prst="rect">
            <a:avLst/>
          </a:prstGeom>
        </p:spPr>
      </p:pic>
      <p:pic>
        <p:nvPicPr>
          <p:cNvPr id="11" name="Picture 10">
            <a:extLst>
              <a:ext uri="{FF2B5EF4-FFF2-40B4-BE49-F238E27FC236}">
                <a16:creationId xmlns:a16="http://schemas.microsoft.com/office/drawing/2014/main" id="{8A48CC68-0748-41B0-B879-A3E5D4CBC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4870" y="4470356"/>
            <a:ext cx="4572000" cy="3333750"/>
          </a:xfrm>
          <a:prstGeom prst="rect">
            <a:avLst/>
          </a:prstGeom>
        </p:spPr>
      </p:pic>
    </p:spTree>
    <p:extLst>
      <p:ext uri="{BB962C8B-B14F-4D97-AF65-F5344CB8AC3E}">
        <p14:creationId xmlns:p14="http://schemas.microsoft.com/office/powerpoint/2010/main" val="2269186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B355-CC4D-4E34-9D2A-C60C356D29E9}"/>
              </a:ext>
            </a:extLst>
          </p:cNvPr>
          <p:cNvSpPr>
            <a:spLocks noGrp="1"/>
          </p:cNvSpPr>
          <p:nvPr>
            <p:ph type="title"/>
          </p:nvPr>
        </p:nvSpPr>
        <p:spPr/>
        <p:txBody>
          <a:bodyPr>
            <a:normAutofit/>
          </a:bodyPr>
          <a:lstStyle/>
          <a:p>
            <a:r>
              <a:rPr lang="en-GB" sz="4400" dirty="0"/>
              <a:t>Tasks &amp; Milestones</a:t>
            </a:r>
          </a:p>
        </p:txBody>
      </p:sp>
      <p:graphicFrame>
        <p:nvGraphicFramePr>
          <p:cNvPr id="4" name="Table 3">
            <a:extLst>
              <a:ext uri="{FF2B5EF4-FFF2-40B4-BE49-F238E27FC236}">
                <a16:creationId xmlns:a16="http://schemas.microsoft.com/office/drawing/2014/main" id="{8BFB847B-FE83-423F-A447-8BAF9CF89D03}"/>
              </a:ext>
            </a:extLst>
          </p:cNvPr>
          <p:cNvGraphicFramePr>
            <a:graphicFrameLocks noGrp="1"/>
          </p:cNvGraphicFramePr>
          <p:nvPr>
            <p:extLst>
              <p:ext uri="{D42A27DB-BD31-4B8C-83A1-F6EECF244321}">
                <p14:modId xmlns:p14="http://schemas.microsoft.com/office/powerpoint/2010/main" val="1431038229"/>
              </p:ext>
            </p:extLst>
          </p:nvPr>
        </p:nvGraphicFramePr>
        <p:xfrm>
          <a:off x="685801" y="2001795"/>
          <a:ext cx="10867768" cy="4497858"/>
        </p:xfrm>
        <a:graphic>
          <a:graphicData uri="http://schemas.openxmlformats.org/drawingml/2006/table">
            <a:tbl>
              <a:tblPr>
                <a:tableStyleId>{073A0DAA-6AF3-43AB-8588-CEC1D06C72B9}</a:tableStyleId>
              </a:tblPr>
              <a:tblGrid>
                <a:gridCol w="5772819">
                  <a:extLst>
                    <a:ext uri="{9D8B030D-6E8A-4147-A177-3AD203B41FA5}">
                      <a16:colId xmlns:a16="http://schemas.microsoft.com/office/drawing/2014/main" val="4003845419"/>
                    </a:ext>
                  </a:extLst>
                </a:gridCol>
                <a:gridCol w="1486938">
                  <a:extLst>
                    <a:ext uri="{9D8B030D-6E8A-4147-A177-3AD203B41FA5}">
                      <a16:colId xmlns:a16="http://schemas.microsoft.com/office/drawing/2014/main" val="1971162364"/>
                    </a:ext>
                  </a:extLst>
                </a:gridCol>
                <a:gridCol w="1486938">
                  <a:extLst>
                    <a:ext uri="{9D8B030D-6E8A-4147-A177-3AD203B41FA5}">
                      <a16:colId xmlns:a16="http://schemas.microsoft.com/office/drawing/2014/main" val="1119982795"/>
                    </a:ext>
                  </a:extLst>
                </a:gridCol>
                <a:gridCol w="2121073">
                  <a:extLst>
                    <a:ext uri="{9D8B030D-6E8A-4147-A177-3AD203B41FA5}">
                      <a16:colId xmlns:a16="http://schemas.microsoft.com/office/drawing/2014/main" val="140469745"/>
                    </a:ext>
                  </a:extLst>
                </a:gridCol>
              </a:tblGrid>
              <a:tr h="499762">
                <a:tc>
                  <a:txBody>
                    <a:bodyPr/>
                    <a:lstStyle/>
                    <a:p>
                      <a:pPr algn="ctr" fontAlgn="b"/>
                      <a:r>
                        <a:rPr lang="en-GB" sz="1600" b="1" u="none" strike="noStrike" dirty="0">
                          <a:effectLst/>
                          <a:latin typeface="Arial" panose="020B0604020202020204" pitchFamily="34" charset="0"/>
                          <a:cs typeface="Arial" panose="020B0604020202020204" pitchFamily="34" charset="0"/>
                        </a:rPr>
                        <a:t>Task/Milestone</a:t>
                      </a:r>
                      <a:endParaRPr lang="en-GB" sz="1600" b="1" i="0" u="none" strike="noStrike" dirty="0">
                        <a:solidFill>
                          <a:srgbClr val="FFFFFF"/>
                        </a:solidFill>
                        <a:effectLst/>
                        <a:latin typeface="Arial" panose="020B0604020202020204" pitchFamily="34" charset="0"/>
                        <a:cs typeface="Arial" panose="020B0604020202020204" pitchFamily="34" charset="0"/>
                      </a:endParaRPr>
                    </a:p>
                  </a:txBody>
                  <a:tcPr marL="3810" marR="3810" marT="3810" marB="0" anchor="ctr"/>
                </a:tc>
                <a:tc>
                  <a:txBody>
                    <a:bodyPr/>
                    <a:lstStyle/>
                    <a:p>
                      <a:pPr algn="ctr" fontAlgn="b"/>
                      <a:r>
                        <a:rPr lang="en-GB" sz="1600" b="1" u="none" strike="noStrike" dirty="0">
                          <a:effectLst/>
                          <a:latin typeface="Arial" panose="020B0604020202020204" pitchFamily="34" charset="0"/>
                          <a:cs typeface="Arial" panose="020B0604020202020204" pitchFamily="34" charset="0"/>
                        </a:rPr>
                        <a:t>Start date</a:t>
                      </a:r>
                      <a:endParaRPr lang="en-GB" sz="1600" b="1" i="0" u="none" strike="noStrike" dirty="0">
                        <a:solidFill>
                          <a:srgbClr val="FFFFFF"/>
                        </a:solidFill>
                        <a:effectLst/>
                        <a:latin typeface="Arial" panose="020B0604020202020204" pitchFamily="34" charset="0"/>
                        <a:cs typeface="Arial" panose="020B0604020202020204" pitchFamily="34" charset="0"/>
                      </a:endParaRPr>
                    </a:p>
                  </a:txBody>
                  <a:tcPr marL="3810" marR="3810" marT="3810" marB="0" anchor="ctr"/>
                </a:tc>
                <a:tc>
                  <a:txBody>
                    <a:bodyPr/>
                    <a:lstStyle/>
                    <a:p>
                      <a:pPr algn="ctr" fontAlgn="b"/>
                      <a:r>
                        <a:rPr lang="en-GB" sz="1600" b="1" u="none" strike="noStrike" dirty="0">
                          <a:effectLst/>
                          <a:latin typeface="Arial" panose="020B0604020202020204" pitchFamily="34" charset="0"/>
                          <a:cs typeface="Arial" panose="020B0604020202020204" pitchFamily="34" charset="0"/>
                        </a:rPr>
                        <a:t>End date</a:t>
                      </a:r>
                      <a:endParaRPr lang="en-GB" sz="1600" b="1" i="0" u="none" strike="noStrike" dirty="0">
                        <a:solidFill>
                          <a:srgbClr val="FFFFFF"/>
                        </a:solidFill>
                        <a:effectLst/>
                        <a:latin typeface="Arial" panose="020B0604020202020204" pitchFamily="34" charset="0"/>
                        <a:cs typeface="Arial" panose="020B0604020202020204" pitchFamily="34" charset="0"/>
                      </a:endParaRPr>
                    </a:p>
                  </a:txBody>
                  <a:tcPr marL="3810" marR="3810" marT="3810" marB="0" anchor="ctr"/>
                </a:tc>
                <a:tc>
                  <a:txBody>
                    <a:bodyPr/>
                    <a:lstStyle/>
                    <a:p>
                      <a:pPr algn="ctr" fontAlgn="b"/>
                      <a:r>
                        <a:rPr lang="en-GB" sz="1600" b="1" u="none" strike="noStrike" dirty="0">
                          <a:effectLst/>
                          <a:latin typeface="Arial" panose="020B0604020202020204" pitchFamily="34" charset="0"/>
                          <a:cs typeface="Arial" panose="020B0604020202020204" pitchFamily="34" charset="0"/>
                        </a:rPr>
                        <a:t>Duration (in days)</a:t>
                      </a:r>
                      <a:endParaRPr lang="en-GB" sz="1600" b="1" i="0" u="none" strike="noStrike" dirty="0">
                        <a:solidFill>
                          <a:srgbClr val="FFFFFF"/>
                        </a:solidFill>
                        <a:effectLst/>
                        <a:latin typeface="Arial" panose="020B0604020202020204" pitchFamily="34" charset="0"/>
                        <a:cs typeface="Arial" panose="020B0604020202020204" pitchFamily="34" charset="0"/>
                      </a:endParaRPr>
                    </a:p>
                  </a:txBody>
                  <a:tcPr marL="3810" marR="3810" marT="3810" marB="0" anchor="ctr"/>
                </a:tc>
                <a:extLst>
                  <a:ext uri="{0D108BD9-81ED-4DB2-BD59-A6C34878D82A}">
                    <a16:rowId xmlns:a16="http://schemas.microsoft.com/office/drawing/2014/main" val="1788689902"/>
                  </a:ext>
                </a:extLst>
              </a:tr>
              <a:tr h="499762">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Advertise main experiment and book people</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09/03/2020</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18/03/2020</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8</a:t>
                      </a:r>
                    </a:p>
                  </a:txBody>
                  <a:tcPr marL="3810" marR="3810" marT="3810" marB="0" anchor="ctr"/>
                </a:tc>
                <a:extLst>
                  <a:ext uri="{0D108BD9-81ED-4DB2-BD59-A6C34878D82A}">
                    <a16:rowId xmlns:a16="http://schemas.microsoft.com/office/drawing/2014/main" val="3185647221"/>
                  </a:ext>
                </a:extLst>
              </a:tr>
              <a:tr h="499762">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Main Experiment (Beta)</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18/03/2020</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18/03/2020</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a:t>
                      </a:r>
                    </a:p>
                  </a:txBody>
                  <a:tcPr marL="3810" marR="3810" marT="3810" marB="0" anchor="ctr"/>
                </a:tc>
                <a:extLst>
                  <a:ext uri="{0D108BD9-81ED-4DB2-BD59-A6C34878D82A}">
                    <a16:rowId xmlns:a16="http://schemas.microsoft.com/office/drawing/2014/main" val="774198759"/>
                  </a:ext>
                </a:extLst>
              </a:tr>
              <a:tr h="499762">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Record Results into tables &amp; graphs</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18/03/2020</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23/03/2020</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4</a:t>
                      </a:r>
                    </a:p>
                  </a:txBody>
                  <a:tcPr marL="3810" marR="3810" marT="3810" marB="0" anchor="ctr"/>
                </a:tc>
                <a:extLst>
                  <a:ext uri="{0D108BD9-81ED-4DB2-BD59-A6C34878D82A}">
                    <a16:rowId xmlns:a16="http://schemas.microsoft.com/office/drawing/2014/main" val="3526983035"/>
                  </a:ext>
                </a:extLst>
              </a:tr>
              <a:tr h="499762">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Draft Report Submission</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24/03/2020</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24/03/2020</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a:t>
                      </a:r>
                    </a:p>
                  </a:txBody>
                  <a:tcPr marL="3810" marR="3810" marT="3810" marB="0" anchor="ctr"/>
                </a:tc>
                <a:extLst>
                  <a:ext uri="{0D108BD9-81ED-4DB2-BD59-A6C34878D82A}">
                    <a16:rowId xmlns:a16="http://schemas.microsoft.com/office/drawing/2014/main" val="3967774988"/>
                  </a:ext>
                </a:extLst>
              </a:tr>
              <a:tr h="499762">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Code finalised</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24/04/2020</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24/04/2020</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a:t>
                      </a:r>
                    </a:p>
                  </a:txBody>
                  <a:tcPr marL="3810" marR="3810" marT="3810" marB="0" anchor="ctr"/>
                </a:tc>
                <a:extLst>
                  <a:ext uri="{0D108BD9-81ED-4DB2-BD59-A6C34878D82A}">
                    <a16:rowId xmlns:a16="http://schemas.microsoft.com/office/drawing/2014/main" val="667371607"/>
                  </a:ext>
                </a:extLst>
              </a:tr>
              <a:tr h="499762">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Window for Additional Testing &amp; Data Collection</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24/04/2020</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15/05/2020</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16</a:t>
                      </a:r>
                    </a:p>
                  </a:txBody>
                  <a:tcPr marL="3810" marR="3810" marT="3810" marB="0" anchor="ctr"/>
                </a:tc>
                <a:extLst>
                  <a:ext uri="{0D108BD9-81ED-4DB2-BD59-A6C34878D82A}">
                    <a16:rowId xmlns:a16="http://schemas.microsoft.com/office/drawing/2014/main" val="1145053230"/>
                  </a:ext>
                </a:extLst>
              </a:tr>
              <a:tr h="499762">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Final Draft of Dissertation</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15/05/2020</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15/05/2020</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a:t>
                      </a:r>
                    </a:p>
                  </a:txBody>
                  <a:tcPr marL="3810" marR="3810" marT="3810" marB="0" anchor="ctr"/>
                </a:tc>
                <a:extLst>
                  <a:ext uri="{0D108BD9-81ED-4DB2-BD59-A6C34878D82A}">
                    <a16:rowId xmlns:a16="http://schemas.microsoft.com/office/drawing/2014/main" val="3571709779"/>
                  </a:ext>
                </a:extLst>
              </a:tr>
              <a:tr h="499762">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Final Submission</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26/05/2020</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26/05/2020</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a:t>
                      </a:r>
                    </a:p>
                  </a:txBody>
                  <a:tcPr marL="3810" marR="3810" marT="3810" marB="0" anchor="ctr"/>
                </a:tc>
                <a:extLst>
                  <a:ext uri="{0D108BD9-81ED-4DB2-BD59-A6C34878D82A}">
                    <a16:rowId xmlns:a16="http://schemas.microsoft.com/office/drawing/2014/main" val="2661608558"/>
                  </a:ext>
                </a:extLst>
              </a:tr>
            </a:tbl>
          </a:graphicData>
        </a:graphic>
      </p:graphicFrame>
      <p:sp>
        <p:nvSpPr>
          <p:cNvPr id="5" name="TextBox 4">
            <a:extLst>
              <a:ext uri="{FF2B5EF4-FFF2-40B4-BE49-F238E27FC236}">
                <a16:creationId xmlns:a16="http://schemas.microsoft.com/office/drawing/2014/main" id="{FA021E53-9147-4E73-8004-38F630A1C60C}"/>
              </a:ext>
            </a:extLst>
          </p:cNvPr>
          <p:cNvSpPr txBox="1"/>
          <p:nvPr/>
        </p:nvSpPr>
        <p:spPr>
          <a:xfrm>
            <a:off x="10070758" y="6518185"/>
            <a:ext cx="1105930" cy="307777"/>
          </a:xfrm>
          <a:prstGeom prst="rect">
            <a:avLst/>
          </a:prstGeom>
          <a:noFill/>
        </p:spPr>
        <p:txBody>
          <a:bodyPr wrap="square" rtlCol="0">
            <a:spAutoFit/>
          </a:bodyPr>
          <a:lstStyle/>
          <a:p>
            <a:r>
              <a:rPr lang="en-GB" sz="1400" i="1" dirty="0">
                <a:latin typeface="Arial" panose="020B0604020202020204" pitchFamily="34" charset="0"/>
                <a:cs typeface="Arial" panose="020B0604020202020204" pitchFamily="34" charset="0"/>
              </a:rPr>
              <a:t>*</a:t>
            </a:r>
            <a:r>
              <a:rPr lang="en-GB" sz="1100" i="1" dirty="0">
                <a:latin typeface="Arial" panose="020B0604020202020204" pitchFamily="34" charset="0"/>
                <a:cs typeface="Arial" panose="020B0604020202020204" pitchFamily="34" charset="0"/>
              </a:rPr>
              <a:t>milestone</a:t>
            </a:r>
          </a:p>
        </p:txBody>
      </p:sp>
    </p:spTree>
    <p:extLst>
      <p:ext uri="{BB962C8B-B14F-4D97-AF65-F5344CB8AC3E}">
        <p14:creationId xmlns:p14="http://schemas.microsoft.com/office/powerpoint/2010/main" val="4213650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9C9A-3903-4FAB-9CBE-67EA64F85DA4}"/>
              </a:ext>
            </a:extLst>
          </p:cNvPr>
          <p:cNvSpPr>
            <a:spLocks noGrp="1"/>
          </p:cNvSpPr>
          <p:nvPr>
            <p:ph type="title"/>
          </p:nvPr>
        </p:nvSpPr>
        <p:spPr/>
        <p:txBody>
          <a:bodyPr>
            <a:normAutofit/>
          </a:bodyPr>
          <a:lstStyle/>
          <a:p>
            <a:r>
              <a:rPr lang="en-GB" sz="4400" dirty="0"/>
              <a:t>Tasks &amp; Milestones</a:t>
            </a:r>
          </a:p>
        </p:txBody>
      </p:sp>
      <p:pic>
        <p:nvPicPr>
          <p:cNvPr id="5" name="Picture 4">
            <a:extLst>
              <a:ext uri="{FF2B5EF4-FFF2-40B4-BE49-F238E27FC236}">
                <a16:creationId xmlns:a16="http://schemas.microsoft.com/office/drawing/2014/main" id="{5223C60A-B5D3-4262-9EA7-361239288E9B}"/>
              </a:ext>
            </a:extLst>
          </p:cNvPr>
          <p:cNvPicPr>
            <a:picLocks noChangeAspect="1"/>
          </p:cNvPicPr>
          <p:nvPr/>
        </p:nvPicPr>
        <p:blipFill rotWithShape="1">
          <a:blip r:embed="rId2">
            <a:extLst>
              <a:ext uri="{28A0092B-C50C-407E-A947-70E740481C1C}">
                <a14:useLocalDpi xmlns:a14="http://schemas.microsoft.com/office/drawing/2010/main" val="0"/>
              </a:ext>
            </a:extLst>
          </a:blip>
          <a:srcRect l="1385" t="11749" b="10739"/>
          <a:stretch/>
        </p:blipFill>
        <p:spPr>
          <a:xfrm>
            <a:off x="302741" y="1674341"/>
            <a:ext cx="11596816" cy="5127276"/>
          </a:xfrm>
          <a:prstGeom prst="rect">
            <a:avLst/>
          </a:prstGeom>
        </p:spPr>
      </p:pic>
      <p:sp>
        <p:nvSpPr>
          <p:cNvPr id="6" name="TextBox 5">
            <a:extLst>
              <a:ext uri="{FF2B5EF4-FFF2-40B4-BE49-F238E27FC236}">
                <a16:creationId xmlns:a16="http://schemas.microsoft.com/office/drawing/2014/main" id="{7240756C-09DE-45F2-B701-5A4368DF48CC}"/>
              </a:ext>
            </a:extLst>
          </p:cNvPr>
          <p:cNvSpPr txBox="1"/>
          <p:nvPr/>
        </p:nvSpPr>
        <p:spPr>
          <a:xfrm>
            <a:off x="6641756" y="6611779"/>
            <a:ext cx="5628503" cy="246221"/>
          </a:xfrm>
          <a:prstGeom prst="rect">
            <a:avLst/>
          </a:prstGeom>
          <a:noFill/>
        </p:spPr>
        <p:txBody>
          <a:bodyPr wrap="square" rtlCol="0">
            <a:spAutoFit/>
          </a:bodyPr>
          <a:lstStyle/>
          <a:p>
            <a:r>
              <a:rPr lang="en-GB" sz="1000" dirty="0"/>
              <a:t>*Timeline created using Office Timeline free online version (</a:t>
            </a:r>
            <a:r>
              <a:rPr lang="en-GB" sz="1000" dirty="0">
                <a:hlinkClick r:id="rId3"/>
              </a:rPr>
              <a:t>https://www.officetimeline.com/download</a:t>
            </a:r>
            <a:r>
              <a:rPr lang="en-GB" sz="1000" dirty="0"/>
              <a:t>)</a:t>
            </a:r>
          </a:p>
        </p:txBody>
      </p:sp>
    </p:spTree>
    <p:extLst>
      <p:ext uri="{BB962C8B-B14F-4D97-AF65-F5344CB8AC3E}">
        <p14:creationId xmlns:p14="http://schemas.microsoft.com/office/powerpoint/2010/main" val="2098989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AACFA-DE5A-48FB-81EC-B73B440132B0}"/>
              </a:ext>
            </a:extLst>
          </p:cNvPr>
          <p:cNvSpPr>
            <a:spLocks noGrp="1"/>
          </p:cNvSpPr>
          <p:nvPr>
            <p:ph type="title"/>
          </p:nvPr>
        </p:nvSpPr>
        <p:spPr/>
        <p:txBody>
          <a:bodyPr>
            <a:normAutofit fontScale="90000"/>
          </a:bodyPr>
          <a:lstStyle/>
          <a:p>
            <a:r>
              <a:rPr lang="en-GB" sz="4400" dirty="0"/>
              <a:t>Literature Review:</a:t>
            </a:r>
            <a:br>
              <a:rPr lang="en-GB" sz="4400" dirty="0"/>
            </a:br>
            <a:r>
              <a:rPr lang="en-GB" sz="4400" b="1" dirty="0">
                <a:solidFill>
                  <a:srgbClr val="0070C0"/>
                </a:solidFill>
              </a:rPr>
              <a:t>Road Accidents/Fatalities</a:t>
            </a:r>
          </a:p>
        </p:txBody>
      </p:sp>
      <p:sp>
        <p:nvSpPr>
          <p:cNvPr id="3" name="Content Placeholder 2">
            <a:extLst>
              <a:ext uri="{FF2B5EF4-FFF2-40B4-BE49-F238E27FC236}">
                <a16:creationId xmlns:a16="http://schemas.microsoft.com/office/drawing/2014/main" id="{FB65F452-D5C1-45C2-90F2-0FDDDB4C5740}"/>
              </a:ext>
            </a:extLst>
          </p:cNvPr>
          <p:cNvSpPr>
            <a:spLocks noGrp="1"/>
          </p:cNvSpPr>
          <p:nvPr>
            <p:ph idx="1"/>
          </p:nvPr>
        </p:nvSpPr>
        <p:spPr>
          <a:xfrm>
            <a:off x="685800" y="2057400"/>
            <a:ext cx="10820400" cy="4479323"/>
          </a:xfrm>
        </p:spPr>
        <p:txBody>
          <a:bodyPr>
            <a:normAutofit fontScale="92500" lnSpcReduction="20000"/>
          </a:bodyPr>
          <a:lstStyle/>
          <a:p>
            <a:r>
              <a:rPr lang="en-GB" dirty="0"/>
              <a:t>On average, in Great Britain, 5 people die per day on the road and many more are injured [1]. There are many different determining factors in these accidents that need to be explored, what are the main causes of road accidents and what percentage of those is the driver at fault? See [2], where speeding and distractions (both areas that can be easily explored in this project) make up nearly 50% of the causes of fatalities on the road. This is the area that needs to be focused on, because the aim of the project is to provide more data into what could potentially cause a driver to have an accident and data into what technology could potentially prevent a driver from causing an accident. </a:t>
            </a:r>
          </a:p>
          <a:p>
            <a:r>
              <a:rPr lang="en-GB" dirty="0"/>
              <a:t>A list of the various reported causes of road traffic accidents [3] lists “driver failed to look properly” as the number 1 reported cause, which is not something that can be easily fixed with software/hardware (apart from self-driving vehicles). However, number 2 is “driver failed to judge the other persons path or speed” which is something that can be very easily tested within this project, and there is high potential for hardware feasibly being able to fix this problem. For example: in the project I could simulate two different scenes – one where there is no indicator of the car in front slowing down, and another where there is an audio (beep) and visual (red light) stimulus for when the car in front is slowing down significantly – then check how quickly the test subject reacted to the car in front slowing down for both scenarios. If there is a significant improvement with reaction times and braking times with the audio and visual stimulus then there is good evidence to suggest that if a company created that technology it would reduce road traffic accidents, as that is the number 2 reported cause.</a:t>
            </a:r>
          </a:p>
        </p:txBody>
      </p:sp>
    </p:spTree>
    <p:extLst>
      <p:ext uri="{BB962C8B-B14F-4D97-AF65-F5344CB8AC3E}">
        <p14:creationId xmlns:p14="http://schemas.microsoft.com/office/powerpoint/2010/main" val="3440882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9DDD3-C3AE-4551-B8D7-FBD7E25962D2}"/>
              </a:ext>
            </a:extLst>
          </p:cNvPr>
          <p:cNvSpPr>
            <a:spLocks noGrp="1"/>
          </p:cNvSpPr>
          <p:nvPr>
            <p:ph type="title"/>
          </p:nvPr>
        </p:nvSpPr>
        <p:spPr/>
        <p:txBody>
          <a:bodyPr>
            <a:normAutofit fontScale="90000"/>
          </a:bodyPr>
          <a:lstStyle/>
          <a:p>
            <a:r>
              <a:rPr lang="en-GB" sz="4400" dirty="0"/>
              <a:t>Literature Review:</a:t>
            </a:r>
            <a:br>
              <a:rPr lang="en-GB" sz="4400" dirty="0"/>
            </a:br>
            <a:r>
              <a:rPr lang="en-GB" sz="4400" b="1" dirty="0">
                <a:solidFill>
                  <a:srgbClr val="0070C0"/>
                </a:solidFill>
              </a:rPr>
              <a:t>Road Accidents/Fatalities</a:t>
            </a:r>
          </a:p>
        </p:txBody>
      </p:sp>
      <p:sp>
        <p:nvSpPr>
          <p:cNvPr id="3" name="Content Placeholder 2">
            <a:extLst>
              <a:ext uri="{FF2B5EF4-FFF2-40B4-BE49-F238E27FC236}">
                <a16:creationId xmlns:a16="http://schemas.microsoft.com/office/drawing/2014/main" id="{A5774F8C-F403-4762-8BBF-E7B27E554500}"/>
              </a:ext>
            </a:extLst>
          </p:cNvPr>
          <p:cNvSpPr>
            <a:spLocks noGrp="1"/>
          </p:cNvSpPr>
          <p:nvPr>
            <p:ph idx="1"/>
          </p:nvPr>
        </p:nvSpPr>
        <p:spPr/>
        <p:txBody>
          <a:bodyPr>
            <a:normAutofit lnSpcReduction="10000"/>
          </a:bodyPr>
          <a:lstStyle/>
          <a:p>
            <a:r>
              <a:rPr lang="en-GB" dirty="0"/>
              <a:t>In regards to other variables to look out for, see [4] where fatigue is focused as a large potential source of accidents in general (including driving accidents). It notes that variables that could be the key cause of fatigue: age, sex, race, socio-economic status, and marital status – are mainly used as descriptive terms (independent of the study) rather than confounding ones. They recommend to record this demographic data of subjects and include these variables within the datasets to help with future research. Further data [5] suggests that you are three more times likely to be in a car crash if you are fatigued and that driver reaction times, awareness of hazards, and general attentiveness is worsened by driver fatigue.</a:t>
            </a:r>
          </a:p>
          <a:p>
            <a:r>
              <a:rPr lang="en-GB" dirty="0"/>
              <a:t>A previous driving virtual reality simulation study was done [6] on subjective risks of driving behaviour – it found that the risk perception of the driver in a specific driving scenario is a key factor in whether they will crash or not. Independent of driver skill, those who crashed were more confident in their success of correctly performing a difficult manoeuvre, hence chose to try and drive through tighter gaps, than those who did not crash.  </a:t>
            </a:r>
          </a:p>
          <a:p>
            <a:endParaRPr lang="en-GB" dirty="0"/>
          </a:p>
        </p:txBody>
      </p:sp>
    </p:spTree>
    <p:extLst>
      <p:ext uri="{BB962C8B-B14F-4D97-AF65-F5344CB8AC3E}">
        <p14:creationId xmlns:p14="http://schemas.microsoft.com/office/powerpoint/2010/main" val="583436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CA9EB-5C9E-4E1C-83F1-148C1F7B7736}"/>
              </a:ext>
            </a:extLst>
          </p:cNvPr>
          <p:cNvSpPr>
            <a:spLocks noGrp="1"/>
          </p:cNvSpPr>
          <p:nvPr>
            <p:ph type="title"/>
          </p:nvPr>
        </p:nvSpPr>
        <p:spPr/>
        <p:txBody>
          <a:bodyPr/>
          <a:lstStyle/>
          <a:p>
            <a:r>
              <a:rPr lang="en-GB" dirty="0"/>
              <a:t>Literature Review:</a:t>
            </a:r>
            <a:br>
              <a:rPr lang="en-GB" dirty="0"/>
            </a:br>
            <a:r>
              <a:rPr lang="en-GB" b="1" dirty="0">
                <a:solidFill>
                  <a:srgbClr val="0070C0"/>
                </a:solidFill>
              </a:rPr>
              <a:t>Virtual Reality</a:t>
            </a:r>
          </a:p>
        </p:txBody>
      </p:sp>
      <p:sp>
        <p:nvSpPr>
          <p:cNvPr id="3" name="Content Placeholder 2">
            <a:extLst>
              <a:ext uri="{FF2B5EF4-FFF2-40B4-BE49-F238E27FC236}">
                <a16:creationId xmlns:a16="http://schemas.microsoft.com/office/drawing/2014/main" id="{CDF1401C-09A9-4FB3-9CC6-71848C601EDB}"/>
              </a:ext>
            </a:extLst>
          </p:cNvPr>
          <p:cNvSpPr>
            <a:spLocks noGrp="1"/>
          </p:cNvSpPr>
          <p:nvPr>
            <p:ph idx="1"/>
          </p:nvPr>
        </p:nvSpPr>
        <p:spPr>
          <a:xfrm>
            <a:off x="685800" y="2194559"/>
            <a:ext cx="10820400" cy="4224776"/>
          </a:xfrm>
        </p:spPr>
        <p:txBody>
          <a:bodyPr>
            <a:normAutofit fontScale="77500" lnSpcReduction="20000"/>
          </a:bodyPr>
          <a:lstStyle/>
          <a:p>
            <a:r>
              <a:rPr lang="en-GB" dirty="0"/>
              <a:t>Some users report to have motion sickness (nausea), loss of spatial awareness, and/or dizziness while using Virtual Reality devices. To quote [8] “The makers of the most popular VR headsets, the Oculus Rift and HTC Vive, recommend taking at least a 10 to 15-minute break every 30 minutes, even if you don’t think you need it”. Hence, I should be tracking the time that each participant takes and make sure that I design the experimental simulations to last less than 30 minutes per person (For example: Three 5-minute simulations, with a minute in between) in order to lower the risk of a subject getting sick due to my experiment. A project [7] on a motion sickness measurement index in a virtual reality environment developed a Virtual Reality Sickness Questionnaire (VRSQ), a variant on a Simulation Sickness Questionnaire (SSQ), which could be used in testing to check whether my application consistently makes users feel ill or not (as that could definitely become an unwanted factor on the results). Also see [9] where the study suggests women in particular are affected by motion sickness in the oculus rift more than men are – another factor to take into account. [11] lists the potential causes of motion sickness within virtual reality experiences, and suggests potential solutions including: ambisonic sound to match the sense of movement, letting users rest between scenes, adding rest frames (fixation points) for users to be able to focus on, reducing virtual rotations, and reducing angular velocity. The majority of these concepts can be applied to my project and should be considered when designing the application.</a:t>
            </a:r>
          </a:p>
          <a:p>
            <a:r>
              <a:rPr lang="en-GB" dirty="0"/>
              <a:t>Another factor that could affect the results of the project is whether a dangerous situation (potential car crash) is treated as a serious situation within a virtual reality environment. A study on psychological responses to an emergency in virtual reality [10] suggests “a virtual emergency can be staged in a virtual environment since users would acknowledge it as such” from their results, which adds credibility to any potential results I get from my experiment. The study also goes into racial discrimination in a virtual reality situation but that is not relevant to my project.</a:t>
            </a:r>
          </a:p>
        </p:txBody>
      </p:sp>
    </p:spTree>
    <p:extLst>
      <p:ext uri="{BB962C8B-B14F-4D97-AF65-F5344CB8AC3E}">
        <p14:creationId xmlns:p14="http://schemas.microsoft.com/office/powerpoint/2010/main" val="2580139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DC4-D612-4FBC-95F8-0BABAC5ECAFE}"/>
              </a:ext>
            </a:extLst>
          </p:cNvPr>
          <p:cNvSpPr>
            <a:spLocks noGrp="1"/>
          </p:cNvSpPr>
          <p:nvPr>
            <p:ph type="title"/>
          </p:nvPr>
        </p:nvSpPr>
        <p:spPr/>
        <p:txBody>
          <a:bodyPr/>
          <a:lstStyle/>
          <a:p>
            <a:r>
              <a:rPr lang="en-GB" dirty="0"/>
              <a:t>Literature Review:</a:t>
            </a:r>
            <a:br>
              <a:rPr lang="en-GB" dirty="0"/>
            </a:br>
            <a:r>
              <a:rPr lang="en-GB" b="1" dirty="0">
                <a:solidFill>
                  <a:srgbClr val="0070C0"/>
                </a:solidFill>
              </a:rPr>
              <a:t>References</a:t>
            </a:r>
          </a:p>
        </p:txBody>
      </p:sp>
      <p:sp>
        <p:nvSpPr>
          <p:cNvPr id="3" name="Content Placeholder 2">
            <a:extLst>
              <a:ext uri="{FF2B5EF4-FFF2-40B4-BE49-F238E27FC236}">
                <a16:creationId xmlns:a16="http://schemas.microsoft.com/office/drawing/2014/main" id="{A83E0683-1D88-4FA9-A782-436DD3FE09AC}"/>
              </a:ext>
            </a:extLst>
          </p:cNvPr>
          <p:cNvSpPr>
            <a:spLocks noGrp="1"/>
          </p:cNvSpPr>
          <p:nvPr>
            <p:ph idx="1"/>
          </p:nvPr>
        </p:nvSpPr>
        <p:spPr>
          <a:xfrm>
            <a:off x="685800" y="1989438"/>
            <a:ext cx="10820400" cy="4621427"/>
          </a:xfrm>
        </p:spPr>
        <p:txBody>
          <a:bodyPr>
            <a:normAutofit fontScale="55000" lnSpcReduction="20000"/>
          </a:bodyPr>
          <a:lstStyle/>
          <a:p>
            <a:pPr>
              <a:lnSpc>
                <a:spcPct val="120000"/>
              </a:lnSpc>
            </a:pPr>
            <a:r>
              <a:rPr lang="en-GB" dirty="0"/>
              <a:t>[1] </a:t>
            </a:r>
            <a:r>
              <a:rPr lang="en-US" u="sng" dirty="0">
                <a:hlinkClick r:id="rId2"/>
              </a:rPr>
              <a:t>https://www.brake.org.uk/facts-resources/1653-uk-road-casualties</a:t>
            </a:r>
            <a:r>
              <a:rPr lang="en-US" dirty="0"/>
              <a:t> - Brake UK 2017 report on road casualties.</a:t>
            </a:r>
            <a:endParaRPr lang="en-GB" dirty="0"/>
          </a:p>
          <a:p>
            <a:pPr>
              <a:lnSpc>
                <a:spcPct val="120000"/>
              </a:lnSpc>
            </a:pPr>
            <a:r>
              <a:rPr lang="en-US" dirty="0"/>
              <a:t>[2] </a:t>
            </a:r>
            <a:r>
              <a:rPr lang="en-US" u="sng" dirty="0">
                <a:hlinkClick r:id="rId3"/>
              </a:rPr>
              <a:t>https://www.aceable.com/safe-driving/car-accident-statistics/</a:t>
            </a:r>
            <a:r>
              <a:rPr lang="en-US" dirty="0"/>
              <a:t> - Aceable US driving fatality data (2007 – 2012).</a:t>
            </a:r>
            <a:endParaRPr lang="en-GB" dirty="0"/>
          </a:p>
          <a:p>
            <a:pPr>
              <a:lnSpc>
                <a:spcPct val="120000"/>
              </a:lnSpc>
            </a:pPr>
            <a:r>
              <a:rPr lang="en-US" dirty="0"/>
              <a:t>[3] </a:t>
            </a:r>
            <a:r>
              <a:rPr lang="en-US" u="sng" dirty="0">
                <a:hlinkClick r:id="rId4"/>
              </a:rPr>
              <a:t>https://www.regtransfers.co.uk/content/common-causes-for-road-accidents-in-britain/</a:t>
            </a:r>
            <a:r>
              <a:rPr lang="en-US" dirty="0"/>
              <a:t> - latest statistic from the department of transport (in Britain) for the most common causes of road traffic accidents (published 2nd July 2018).</a:t>
            </a:r>
            <a:endParaRPr lang="en-GB" dirty="0"/>
          </a:p>
          <a:p>
            <a:pPr>
              <a:lnSpc>
                <a:spcPct val="120000"/>
              </a:lnSpc>
            </a:pPr>
            <a:r>
              <a:rPr lang="en-US" dirty="0"/>
              <a:t>[4] </a:t>
            </a:r>
            <a:r>
              <a:rPr lang="en-US" u="sng" dirty="0">
                <a:hlinkClick r:id="rId5"/>
              </a:rPr>
              <a:t>https://www.sciencedirect.com/science/article/pii/S0001457509003327</a:t>
            </a:r>
            <a:r>
              <a:rPr lang="en-US" dirty="0"/>
              <a:t> - Accident Analysis &amp; Prevention (Volume 43, Issue 2, March 2011, Pages 516-532)</a:t>
            </a:r>
            <a:endParaRPr lang="en-GB" dirty="0"/>
          </a:p>
          <a:p>
            <a:pPr>
              <a:lnSpc>
                <a:spcPct val="120000"/>
              </a:lnSpc>
            </a:pPr>
            <a:r>
              <a:rPr lang="en-US" dirty="0"/>
              <a:t>[5] </a:t>
            </a:r>
            <a:r>
              <a:rPr lang="en-US" u="sng" dirty="0">
                <a:hlinkClick r:id="rId6"/>
              </a:rPr>
              <a:t>https://www.nsc.org/road-safety/safety-topics/fatigued-driving#:~:targetText=A%20study%20by%20the%20AAA,times%20the%20police%2Dreported%20number.&amp;targetText=NHTSA%20estimates%20fatigue%2Drelated%20crashes,annually%2C%20not%20including%20property%20damage.</a:t>
            </a:r>
            <a:r>
              <a:rPr lang="en-US" dirty="0"/>
              <a:t> – National Safety Council article on “drowsy driving” (2019)</a:t>
            </a:r>
            <a:endParaRPr lang="en-GB" dirty="0"/>
          </a:p>
          <a:p>
            <a:pPr>
              <a:lnSpc>
                <a:spcPct val="120000"/>
              </a:lnSpc>
            </a:pPr>
            <a:r>
              <a:rPr lang="en-US" dirty="0"/>
              <a:t>[6] </a:t>
            </a:r>
            <a:r>
              <a:rPr lang="en-US" u="sng" dirty="0">
                <a:hlinkClick r:id="rId7"/>
              </a:rPr>
              <a:t>https://www.sciencedirect.com/science/article/pii/S0001457513003497?via%3Dihub</a:t>
            </a:r>
            <a:r>
              <a:rPr lang="en-US" dirty="0"/>
              <a:t> - Accident Analysis &amp; Prevention (Volume 62, January 2014, Pages 63-78)</a:t>
            </a:r>
            <a:endParaRPr lang="en-GB" dirty="0"/>
          </a:p>
          <a:p>
            <a:pPr>
              <a:lnSpc>
                <a:spcPct val="120000"/>
              </a:lnSpc>
            </a:pPr>
            <a:r>
              <a:rPr lang="en-GB" dirty="0"/>
              <a:t>[7] </a:t>
            </a:r>
            <a:r>
              <a:rPr lang="en-US" u="sng" dirty="0">
                <a:hlinkClick r:id="rId8"/>
              </a:rPr>
              <a:t>https://www.sciencedirect.com/science/article/pii/S000368701730282X</a:t>
            </a:r>
            <a:r>
              <a:rPr lang="en-US" dirty="0"/>
              <a:t> - Applied Ergonomics (Volume 69, May 2018, Pages 66-73)</a:t>
            </a:r>
            <a:endParaRPr lang="en-GB" dirty="0"/>
          </a:p>
          <a:p>
            <a:pPr>
              <a:lnSpc>
                <a:spcPct val="120000"/>
              </a:lnSpc>
            </a:pPr>
            <a:r>
              <a:rPr lang="en-US" dirty="0"/>
              <a:t>[8] </a:t>
            </a:r>
            <a:r>
              <a:rPr lang="en-US" u="sng" dirty="0">
                <a:hlinkClick r:id="rId9"/>
              </a:rPr>
              <a:t>https://www.businessinsider.com/virtual-reality-vr-side-effects-2018-3?r=US&amp;IR=T#loss-of-spatial-awareness-1</a:t>
            </a:r>
            <a:r>
              <a:rPr lang="en-US" dirty="0"/>
              <a:t> – Business Insider “Here's what happens to your body when you've been in virtual reality for too long” by Kaylee Fagan (Mar 4, 2018, 4:00 PM)</a:t>
            </a:r>
            <a:endParaRPr lang="en-GB" dirty="0"/>
          </a:p>
          <a:p>
            <a:pPr>
              <a:lnSpc>
                <a:spcPct val="120000"/>
              </a:lnSpc>
            </a:pPr>
            <a:r>
              <a:rPr lang="en-US" dirty="0"/>
              <a:t>[9] </a:t>
            </a:r>
            <a:r>
              <a:rPr lang="en-US" u="sng" dirty="0">
                <a:hlinkClick r:id="rId10"/>
              </a:rPr>
              <a:t>https://search.proquest.com/docview/1877838144?accountid=17256&amp;rfr_id=info%3Axri%2Fsid%3Aprimo</a:t>
            </a:r>
            <a:r>
              <a:rPr lang="en-US" dirty="0"/>
              <a:t> - Experimental Brain Research (Volume 235, Issue 3, Pages 889-901)</a:t>
            </a:r>
            <a:endParaRPr lang="en-GB" dirty="0"/>
          </a:p>
          <a:p>
            <a:pPr>
              <a:lnSpc>
                <a:spcPct val="120000"/>
              </a:lnSpc>
            </a:pPr>
            <a:r>
              <a:rPr lang="en-US" dirty="0"/>
              <a:t>[10] </a:t>
            </a:r>
            <a:r>
              <a:rPr lang="en-US" u="sng" dirty="0">
                <a:hlinkClick r:id="rId11"/>
              </a:rPr>
              <a:t>https://www.sciencedirect.com/science/article/pii/S0747563215000540?via%3Dihub</a:t>
            </a:r>
            <a:r>
              <a:rPr lang="en-US" dirty="0"/>
              <a:t> - Computers in Human Behavior (Volume 48, July 2015, Pages 104-113)</a:t>
            </a:r>
            <a:endParaRPr lang="en-GB" dirty="0"/>
          </a:p>
          <a:p>
            <a:pPr>
              <a:lnSpc>
                <a:spcPct val="120000"/>
              </a:lnSpc>
            </a:pPr>
            <a:r>
              <a:rPr lang="en-US" dirty="0"/>
              <a:t>[11] </a:t>
            </a:r>
            <a:r>
              <a:rPr lang="en-US" u="sng" dirty="0">
                <a:hlinkClick r:id="rId12"/>
              </a:rPr>
              <a:t>https://uxplanet.org/motion-sickness-in-vr-3fa8a78216e2</a:t>
            </a:r>
            <a:r>
              <a:rPr lang="en-US" dirty="0"/>
              <a:t> - Motion Sickness in VR by Anastasiia Ku (Nov 29, 2018)</a:t>
            </a:r>
            <a:endParaRPr lang="en-GB" dirty="0"/>
          </a:p>
        </p:txBody>
      </p:sp>
    </p:spTree>
    <p:extLst>
      <p:ext uri="{BB962C8B-B14F-4D97-AF65-F5344CB8AC3E}">
        <p14:creationId xmlns:p14="http://schemas.microsoft.com/office/powerpoint/2010/main" val="756380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7261C-E0D8-4B9B-BCE6-547B6B91C545}"/>
              </a:ext>
            </a:extLst>
          </p:cNvPr>
          <p:cNvSpPr>
            <a:spLocks noGrp="1"/>
          </p:cNvSpPr>
          <p:nvPr>
            <p:ph type="title"/>
          </p:nvPr>
        </p:nvSpPr>
        <p:spPr/>
        <p:txBody>
          <a:bodyPr>
            <a:normAutofit fontScale="90000"/>
          </a:bodyPr>
          <a:lstStyle/>
          <a:p>
            <a:r>
              <a:rPr lang="en-GB" sz="4400" dirty="0"/>
              <a:t>Literature Review:</a:t>
            </a:r>
            <a:br>
              <a:rPr lang="en-GB" sz="4400" dirty="0"/>
            </a:br>
            <a:r>
              <a:rPr lang="en-GB" sz="4400" b="1" dirty="0">
                <a:solidFill>
                  <a:srgbClr val="0070C0"/>
                </a:solidFill>
              </a:rPr>
              <a:t>Key Points</a:t>
            </a:r>
          </a:p>
        </p:txBody>
      </p:sp>
      <p:sp>
        <p:nvSpPr>
          <p:cNvPr id="3" name="Content Placeholder 2">
            <a:extLst>
              <a:ext uri="{FF2B5EF4-FFF2-40B4-BE49-F238E27FC236}">
                <a16:creationId xmlns:a16="http://schemas.microsoft.com/office/drawing/2014/main" id="{93EF0B85-0B7B-4A24-BC5C-021738754515}"/>
              </a:ext>
            </a:extLst>
          </p:cNvPr>
          <p:cNvSpPr>
            <a:spLocks noGrp="1"/>
          </p:cNvSpPr>
          <p:nvPr>
            <p:ph idx="1"/>
          </p:nvPr>
        </p:nvSpPr>
        <p:spPr>
          <a:xfrm>
            <a:off x="685800" y="2194560"/>
            <a:ext cx="10820400" cy="4422483"/>
          </a:xfrm>
        </p:spPr>
        <p:txBody>
          <a:bodyPr>
            <a:normAutofit fontScale="85000" lnSpcReduction="20000"/>
          </a:bodyPr>
          <a:lstStyle/>
          <a:p>
            <a:r>
              <a:rPr lang="en-GB" dirty="0"/>
              <a:t>On average, in Great Britain, 5 people die per day on the road and many more are injured. With the majority of the fatally injured being drivers &amp; passengers [1].</a:t>
            </a:r>
          </a:p>
          <a:p>
            <a:r>
              <a:rPr lang="en-GB" dirty="0"/>
              <a:t>Speeding and Distractions make up nearly 50% of the named causes for road fatalities [2].</a:t>
            </a:r>
          </a:p>
          <a:p>
            <a:r>
              <a:rPr lang="en-GB" dirty="0"/>
              <a:t>Demographic data for subjects should be recorded (age, sex, race, economic status, etc.) as from previous similar studies it suggested these variables may be an important factor in fatigue [4] hence accident likelihood of a subject [5].</a:t>
            </a:r>
          </a:p>
          <a:p>
            <a:r>
              <a:rPr lang="en-GB" dirty="0"/>
              <a:t>Risk perception of the driver is a key factor in whether they will crash or not, independent of driver skill [6] – implying driving skill is not a significant factor, the overconfidence of a driver is.</a:t>
            </a:r>
          </a:p>
          <a:p>
            <a:r>
              <a:rPr lang="en-GB" dirty="0"/>
              <a:t>Virtual Reality Sickness Questionnaire (VRSQ) or a Simulation Sickness Questionnaire (SSQ) can be used to measure motion sickness when testing [7] – recommended to minimise motion sickness in the final build of the application.</a:t>
            </a:r>
          </a:p>
          <a:p>
            <a:r>
              <a:rPr lang="en-GB" dirty="0"/>
              <a:t>Maximum of 30 minutes of virtual reality simulation per person recommended to minimise motion sickness [8] (along with other similar information in [9], [11], to minimise motion sickness in VR)</a:t>
            </a:r>
          </a:p>
          <a:p>
            <a:r>
              <a:rPr lang="en-GB" dirty="0"/>
              <a:t>“a virtual emergency can be staged in a virtual environment since users would acknowledge it as such” [10] – this whole study adds credibility that the results from my experiment will be reliable, as they conclude that users treat virtual situations seriously. Hence, they will try and react correctly &amp; as fast as possible in a “dangerous” situation (car accident in this context).</a:t>
            </a:r>
          </a:p>
          <a:p>
            <a:endParaRPr lang="en-GB" dirty="0"/>
          </a:p>
          <a:p>
            <a:endParaRPr lang="en-GB" dirty="0"/>
          </a:p>
          <a:p>
            <a:endParaRPr lang="en-GB" dirty="0"/>
          </a:p>
        </p:txBody>
      </p:sp>
    </p:spTree>
    <p:extLst>
      <p:ext uri="{BB962C8B-B14F-4D97-AF65-F5344CB8AC3E}">
        <p14:creationId xmlns:p14="http://schemas.microsoft.com/office/powerpoint/2010/main" val="61417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794E-9308-489A-9287-B6AE3D2D5290}"/>
              </a:ext>
            </a:extLst>
          </p:cNvPr>
          <p:cNvSpPr>
            <a:spLocks noGrp="1"/>
          </p:cNvSpPr>
          <p:nvPr>
            <p:ph type="title"/>
          </p:nvPr>
        </p:nvSpPr>
        <p:spPr/>
        <p:txBody>
          <a:bodyPr/>
          <a:lstStyle/>
          <a:p>
            <a:r>
              <a:rPr lang="en-GB" dirty="0"/>
              <a:t>Software</a:t>
            </a:r>
          </a:p>
        </p:txBody>
      </p:sp>
      <p:grpSp>
        <p:nvGrpSpPr>
          <p:cNvPr id="13" name="Group 12">
            <a:extLst>
              <a:ext uri="{FF2B5EF4-FFF2-40B4-BE49-F238E27FC236}">
                <a16:creationId xmlns:a16="http://schemas.microsoft.com/office/drawing/2014/main" id="{9291D599-A82C-4215-AB08-7F7DD4F282D3}"/>
              </a:ext>
            </a:extLst>
          </p:cNvPr>
          <p:cNvGrpSpPr/>
          <p:nvPr/>
        </p:nvGrpSpPr>
        <p:grpSpPr>
          <a:xfrm>
            <a:off x="444842" y="1833281"/>
            <a:ext cx="10850125" cy="3525795"/>
            <a:chOff x="321274" y="3037701"/>
            <a:chExt cx="10850125" cy="3525795"/>
          </a:xfrm>
        </p:grpSpPr>
        <p:pic>
          <p:nvPicPr>
            <p:cNvPr id="5" name="Picture 4">
              <a:extLst>
                <a:ext uri="{FF2B5EF4-FFF2-40B4-BE49-F238E27FC236}">
                  <a16:creationId xmlns:a16="http://schemas.microsoft.com/office/drawing/2014/main" id="{4E61FE82-0E50-4EDF-91ED-2F2187F318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9907" y="3219173"/>
              <a:ext cx="3344323" cy="3344323"/>
            </a:xfrm>
            <a:prstGeom prst="rect">
              <a:avLst/>
            </a:prstGeom>
          </p:spPr>
        </p:pic>
        <p:pic>
          <p:nvPicPr>
            <p:cNvPr id="7" name="Picture 6">
              <a:extLst>
                <a:ext uri="{FF2B5EF4-FFF2-40B4-BE49-F238E27FC236}">
                  <a16:creationId xmlns:a16="http://schemas.microsoft.com/office/drawing/2014/main" id="{EBB9B32E-5B60-4AFC-8A12-C0EFC52602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7204" y="3219173"/>
              <a:ext cx="3224195" cy="3207314"/>
            </a:xfrm>
            <a:prstGeom prst="rect">
              <a:avLst/>
            </a:prstGeom>
          </p:spPr>
        </p:pic>
        <p:pic>
          <p:nvPicPr>
            <p:cNvPr id="9" name="Picture 8">
              <a:extLst>
                <a:ext uri="{FF2B5EF4-FFF2-40B4-BE49-F238E27FC236}">
                  <a16:creationId xmlns:a16="http://schemas.microsoft.com/office/drawing/2014/main" id="{31B85213-9880-4F0D-9FA6-E77707A14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274" y="3037701"/>
              <a:ext cx="3525795" cy="3525795"/>
            </a:xfrm>
            <a:prstGeom prst="rect">
              <a:avLst/>
            </a:prstGeom>
          </p:spPr>
        </p:pic>
      </p:grpSp>
      <p:sp>
        <p:nvSpPr>
          <p:cNvPr id="12" name="TextBox 11">
            <a:extLst>
              <a:ext uri="{FF2B5EF4-FFF2-40B4-BE49-F238E27FC236}">
                <a16:creationId xmlns:a16="http://schemas.microsoft.com/office/drawing/2014/main" id="{E149264D-4377-4B04-B62A-3DC71FE2E25A}"/>
              </a:ext>
            </a:extLst>
          </p:cNvPr>
          <p:cNvSpPr txBox="1"/>
          <p:nvPr/>
        </p:nvSpPr>
        <p:spPr>
          <a:xfrm>
            <a:off x="553235" y="5359076"/>
            <a:ext cx="3243648" cy="923330"/>
          </a:xfrm>
          <a:prstGeom prst="rect">
            <a:avLst/>
          </a:prstGeom>
          <a:noFill/>
        </p:spPr>
        <p:txBody>
          <a:bodyPr wrap="square" rtlCol="0">
            <a:spAutoFit/>
          </a:bodyPr>
          <a:lstStyle/>
          <a:p>
            <a:pPr algn="ctr"/>
            <a:r>
              <a:rPr lang="en-GB" b="1" dirty="0"/>
              <a:t>GitHub: (Free Version)</a:t>
            </a:r>
          </a:p>
          <a:p>
            <a:pPr algn="ctr"/>
            <a:r>
              <a:rPr lang="en-GB" dirty="0"/>
              <a:t>For file management, version control, and backups.</a:t>
            </a:r>
          </a:p>
        </p:txBody>
      </p:sp>
      <p:sp>
        <p:nvSpPr>
          <p:cNvPr id="14" name="TextBox 13">
            <a:extLst>
              <a:ext uri="{FF2B5EF4-FFF2-40B4-BE49-F238E27FC236}">
                <a16:creationId xmlns:a16="http://schemas.microsoft.com/office/drawing/2014/main" id="{17F9BF9C-33E7-424D-86E1-5CBAEEC98DA3}"/>
              </a:ext>
            </a:extLst>
          </p:cNvPr>
          <p:cNvSpPr txBox="1"/>
          <p:nvPr/>
        </p:nvSpPr>
        <p:spPr>
          <a:xfrm>
            <a:off x="4133812" y="5413525"/>
            <a:ext cx="3243648" cy="1200329"/>
          </a:xfrm>
          <a:prstGeom prst="rect">
            <a:avLst/>
          </a:prstGeom>
          <a:noFill/>
        </p:spPr>
        <p:txBody>
          <a:bodyPr wrap="square" rtlCol="0">
            <a:spAutoFit/>
          </a:bodyPr>
          <a:lstStyle/>
          <a:p>
            <a:pPr algn="ctr"/>
            <a:r>
              <a:rPr lang="en-GB" b="1" dirty="0"/>
              <a:t>Unity 3D: (Free Version)</a:t>
            </a:r>
          </a:p>
          <a:p>
            <a:pPr algn="ctr"/>
            <a:r>
              <a:rPr lang="en-GB" dirty="0"/>
              <a:t>For creating &amp; scripting 3d environments &amp; scenes – the main application.</a:t>
            </a:r>
          </a:p>
        </p:txBody>
      </p:sp>
      <p:sp>
        <p:nvSpPr>
          <p:cNvPr id="15" name="TextBox 14">
            <a:extLst>
              <a:ext uri="{FF2B5EF4-FFF2-40B4-BE49-F238E27FC236}">
                <a16:creationId xmlns:a16="http://schemas.microsoft.com/office/drawing/2014/main" id="{0611473B-7D40-4A46-B522-7546001BA3D5}"/>
              </a:ext>
            </a:extLst>
          </p:cNvPr>
          <p:cNvSpPr txBox="1"/>
          <p:nvPr/>
        </p:nvSpPr>
        <p:spPr>
          <a:xfrm>
            <a:off x="7664425" y="5413525"/>
            <a:ext cx="4036887" cy="1200329"/>
          </a:xfrm>
          <a:prstGeom prst="rect">
            <a:avLst/>
          </a:prstGeom>
          <a:noFill/>
        </p:spPr>
        <p:txBody>
          <a:bodyPr wrap="square" rtlCol="0">
            <a:spAutoFit/>
          </a:bodyPr>
          <a:lstStyle/>
          <a:p>
            <a:pPr algn="ctr"/>
            <a:r>
              <a:rPr lang="en-GB" b="1" dirty="0"/>
              <a:t>Autodesk Maya: (Student Version - Free)</a:t>
            </a:r>
          </a:p>
          <a:p>
            <a:pPr algn="ctr"/>
            <a:r>
              <a:rPr lang="en-GB" dirty="0"/>
              <a:t>For creating realistic 3D models that can be textured, animated, &amp; used as an asset within unity. It is industry standard.</a:t>
            </a:r>
          </a:p>
        </p:txBody>
      </p:sp>
    </p:spTree>
    <p:extLst>
      <p:ext uri="{BB962C8B-B14F-4D97-AF65-F5344CB8AC3E}">
        <p14:creationId xmlns:p14="http://schemas.microsoft.com/office/powerpoint/2010/main" val="2792795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04A3E-E970-48E1-AAA7-EED2C26A6A0C}"/>
              </a:ext>
            </a:extLst>
          </p:cNvPr>
          <p:cNvSpPr>
            <a:spLocks noGrp="1"/>
          </p:cNvSpPr>
          <p:nvPr>
            <p:ph type="title"/>
          </p:nvPr>
        </p:nvSpPr>
        <p:spPr/>
        <p:txBody>
          <a:bodyPr>
            <a:normAutofit/>
          </a:bodyPr>
          <a:lstStyle/>
          <a:p>
            <a:r>
              <a:rPr lang="en-GB" sz="4800" dirty="0"/>
              <a:t>Progress so far:</a:t>
            </a:r>
          </a:p>
        </p:txBody>
      </p:sp>
      <p:sp>
        <p:nvSpPr>
          <p:cNvPr id="3" name="Content Placeholder 2">
            <a:extLst>
              <a:ext uri="{FF2B5EF4-FFF2-40B4-BE49-F238E27FC236}">
                <a16:creationId xmlns:a16="http://schemas.microsoft.com/office/drawing/2014/main" id="{DC30115F-7CB4-4567-B4E1-1CC4934FCE09}"/>
              </a:ext>
            </a:extLst>
          </p:cNvPr>
          <p:cNvSpPr>
            <a:spLocks noGrp="1"/>
          </p:cNvSpPr>
          <p:nvPr>
            <p:ph idx="1"/>
          </p:nvPr>
        </p:nvSpPr>
        <p:spPr/>
        <p:txBody>
          <a:bodyPr/>
          <a:lstStyle/>
          <a:p>
            <a:r>
              <a:rPr lang="en-GB" dirty="0"/>
              <a:t>Setup Unity Project with GitHub (made sure only the appropriate files are committed too).</a:t>
            </a:r>
          </a:p>
          <a:p>
            <a:r>
              <a:rPr lang="en-GB" dirty="0"/>
              <a:t>Drafts of Aims, Objectives, and Literature Review completed.</a:t>
            </a:r>
          </a:p>
          <a:p>
            <a:r>
              <a:rPr lang="en-GB" dirty="0"/>
              <a:t>Milestones and basic timeline complete (plus to-do list for specific tasks).</a:t>
            </a:r>
          </a:p>
          <a:p>
            <a:r>
              <a:rPr lang="en-GB" dirty="0"/>
              <a:t>Basic design decisions made, however some still need to be figured out (what inputs will the user be in control of? Art style? Recognising threats or reacting to them? etc).</a:t>
            </a:r>
          </a:p>
          <a:p>
            <a:r>
              <a:rPr lang="en-GB" dirty="0"/>
              <a:t>Tutorials for basic 3D modelling within Maya started.</a:t>
            </a:r>
          </a:p>
          <a:p>
            <a:r>
              <a:rPr lang="en-GB" dirty="0"/>
              <a:t>References for literature and for code (so far) recorded within documents.</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295083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8C1DC6-0EDA-4386-9828-ADAEDB9AE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0784" y="1509741"/>
            <a:ext cx="4399005" cy="4399005"/>
          </a:xfrm>
          <a:prstGeom prst="rect">
            <a:avLst/>
          </a:prstGeom>
        </p:spPr>
      </p:pic>
      <p:sp>
        <p:nvSpPr>
          <p:cNvPr id="2" name="Title 1">
            <a:extLst>
              <a:ext uri="{FF2B5EF4-FFF2-40B4-BE49-F238E27FC236}">
                <a16:creationId xmlns:a16="http://schemas.microsoft.com/office/drawing/2014/main" id="{D73D636F-35BB-442F-ABEF-9BFE30866E0C}"/>
              </a:ext>
            </a:extLst>
          </p:cNvPr>
          <p:cNvSpPr>
            <a:spLocks noGrp="1"/>
          </p:cNvSpPr>
          <p:nvPr>
            <p:ph type="title"/>
          </p:nvPr>
        </p:nvSpPr>
        <p:spPr>
          <a:xfrm>
            <a:off x="-378940" y="3062730"/>
            <a:ext cx="8610600" cy="1293028"/>
          </a:xfrm>
        </p:spPr>
        <p:txBody>
          <a:bodyPr>
            <a:normAutofit fontScale="90000"/>
          </a:bodyPr>
          <a:lstStyle/>
          <a:p>
            <a:pPr algn="ctr"/>
            <a:r>
              <a:rPr lang="en-GB" sz="6600" dirty="0"/>
              <a:t>Thank you for listening!</a:t>
            </a:r>
            <a:br>
              <a:rPr lang="en-GB" sz="6600" dirty="0"/>
            </a:br>
            <a:br>
              <a:rPr lang="en-GB" sz="6600" dirty="0"/>
            </a:br>
            <a:r>
              <a:rPr lang="en-GB" sz="6600" dirty="0"/>
              <a:t>Any Questions?</a:t>
            </a:r>
          </a:p>
        </p:txBody>
      </p:sp>
    </p:spTree>
    <p:extLst>
      <p:ext uri="{BB962C8B-B14F-4D97-AF65-F5344CB8AC3E}">
        <p14:creationId xmlns:p14="http://schemas.microsoft.com/office/powerpoint/2010/main" val="112367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FBA8-50B5-4156-8A9B-DAEE91CA0ABF}"/>
              </a:ext>
            </a:extLst>
          </p:cNvPr>
          <p:cNvSpPr>
            <a:spLocks noGrp="1"/>
          </p:cNvSpPr>
          <p:nvPr>
            <p:ph type="title"/>
          </p:nvPr>
        </p:nvSpPr>
        <p:spPr/>
        <p:txBody>
          <a:bodyPr>
            <a:normAutofit/>
          </a:bodyPr>
          <a:lstStyle/>
          <a:p>
            <a:r>
              <a:rPr lang="en-GB" sz="4400" dirty="0"/>
              <a:t>Key terms</a:t>
            </a:r>
          </a:p>
        </p:txBody>
      </p:sp>
      <p:sp>
        <p:nvSpPr>
          <p:cNvPr id="3" name="Content Placeholder 2">
            <a:extLst>
              <a:ext uri="{FF2B5EF4-FFF2-40B4-BE49-F238E27FC236}">
                <a16:creationId xmlns:a16="http://schemas.microsoft.com/office/drawing/2014/main" id="{665EA947-41C5-4DC9-801C-6AB6547D8224}"/>
              </a:ext>
            </a:extLst>
          </p:cNvPr>
          <p:cNvSpPr>
            <a:spLocks noGrp="1"/>
          </p:cNvSpPr>
          <p:nvPr>
            <p:ph idx="1"/>
          </p:nvPr>
        </p:nvSpPr>
        <p:spPr/>
        <p:txBody>
          <a:bodyPr>
            <a:normAutofit fontScale="92500"/>
          </a:bodyPr>
          <a:lstStyle/>
          <a:p>
            <a:r>
              <a:rPr lang="en-GB" sz="3200" dirty="0"/>
              <a:t>Attentiveness - </a:t>
            </a:r>
            <a:r>
              <a:rPr lang="en-US" sz="3200" dirty="0"/>
              <a:t>the action of paying close attention to something.</a:t>
            </a:r>
          </a:p>
          <a:p>
            <a:r>
              <a:rPr lang="en-US" sz="3200" dirty="0"/>
              <a:t>Virtual Reality Simulation – the use of 3D objects and environments to create immersive and engaging experiences.</a:t>
            </a:r>
          </a:p>
          <a:p>
            <a:r>
              <a:rPr lang="en-US" sz="3200" dirty="0"/>
              <a:t>Project Aim – the focus &amp; content of the work.</a:t>
            </a:r>
          </a:p>
          <a:p>
            <a:r>
              <a:rPr lang="en-US" sz="3200" dirty="0"/>
              <a:t>Objectives – a set of tasks that help fulfil the aim.</a:t>
            </a:r>
          </a:p>
          <a:p>
            <a:r>
              <a:rPr lang="en-US" sz="3200" dirty="0"/>
              <a:t>Task – a single item that needs to be accomplished.</a:t>
            </a:r>
          </a:p>
          <a:p>
            <a:r>
              <a:rPr lang="en-US" sz="3200" dirty="0"/>
              <a:t>Milestone – Marker or goal that you want to achieve for a list of tasks.</a:t>
            </a:r>
          </a:p>
          <a:p>
            <a:endParaRPr lang="en-GB" dirty="0"/>
          </a:p>
        </p:txBody>
      </p:sp>
    </p:spTree>
    <p:extLst>
      <p:ext uri="{BB962C8B-B14F-4D97-AF65-F5344CB8AC3E}">
        <p14:creationId xmlns:p14="http://schemas.microsoft.com/office/powerpoint/2010/main" val="4079728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542D0-5BD5-4F73-9842-6D2F882C6F36}"/>
              </a:ext>
            </a:extLst>
          </p:cNvPr>
          <p:cNvSpPr>
            <a:spLocks noGrp="1"/>
          </p:cNvSpPr>
          <p:nvPr>
            <p:ph type="title"/>
          </p:nvPr>
        </p:nvSpPr>
        <p:spPr/>
        <p:txBody>
          <a:bodyPr>
            <a:normAutofit/>
          </a:bodyPr>
          <a:lstStyle/>
          <a:p>
            <a:r>
              <a:rPr lang="en-GB" sz="4400" dirty="0"/>
              <a:t>Project aim</a:t>
            </a:r>
          </a:p>
        </p:txBody>
      </p:sp>
      <p:sp>
        <p:nvSpPr>
          <p:cNvPr id="3" name="Content Placeholder 2">
            <a:extLst>
              <a:ext uri="{FF2B5EF4-FFF2-40B4-BE49-F238E27FC236}">
                <a16:creationId xmlns:a16="http://schemas.microsoft.com/office/drawing/2014/main" id="{7506DF54-22AA-463C-A41F-BA3F3B39078C}"/>
              </a:ext>
            </a:extLst>
          </p:cNvPr>
          <p:cNvSpPr>
            <a:spLocks noGrp="1"/>
          </p:cNvSpPr>
          <p:nvPr>
            <p:ph idx="1"/>
          </p:nvPr>
        </p:nvSpPr>
        <p:spPr>
          <a:xfrm>
            <a:off x="753762" y="2230140"/>
            <a:ext cx="10820400" cy="4024125"/>
          </a:xfrm>
        </p:spPr>
        <p:txBody>
          <a:bodyPr>
            <a:normAutofit/>
          </a:bodyPr>
          <a:lstStyle/>
          <a:p>
            <a:pPr marL="0" indent="0">
              <a:buNone/>
            </a:pPr>
            <a:r>
              <a:rPr lang="en-GB" sz="3200" dirty="0"/>
              <a:t>The aim of the project is to investigate how different scenarios can positively or negatively effect a driver’s reaction time whilst driving a car. </a:t>
            </a:r>
          </a:p>
          <a:p>
            <a:pPr marL="0" indent="0">
              <a:buNone/>
            </a:pPr>
            <a:r>
              <a:rPr lang="en-GB" sz="3200" dirty="0"/>
              <a:t>On average 5 people die on the road per day in Great Britain, this project aims to provide research that can help to reduce that number.</a:t>
            </a:r>
          </a:p>
        </p:txBody>
      </p:sp>
    </p:spTree>
    <p:extLst>
      <p:ext uri="{BB962C8B-B14F-4D97-AF65-F5344CB8AC3E}">
        <p14:creationId xmlns:p14="http://schemas.microsoft.com/office/powerpoint/2010/main" val="372176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57AE8-5F43-4E87-A504-28850E30E8DF}"/>
              </a:ext>
            </a:extLst>
          </p:cNvPr>
          <p:cNvSpPr>
            <a:spLocks noGrp="1"/>
          </p:cNvSpPr>
          <p:nvPr>
            <p:ph type="title"/>
          </p:nvPr>
        </p:nvSpPr>
        <p:spPr/>
        <p:txBody>
          <a:bodyPr>
            <a:normAutofit/>
          </a:bodyPr>
          <a:lstStyle/>
          <a:p>
            <a:r>
              <a:rPr lang="en-GB" sz="4400" dirty="0"/>
              <a:t>Project Aim</a:t>
            </a:r>
          </a:p>
        </p:txBody>
      </p:sp>
      <p:sp>
        <p:nvSpPr>
          <p:cNvPr id="3" name="Content Placeholder 2">
            <a:extLst>
              <a:ext uri="{FF2B5EF4-FFF2-40B4-BE49-F238E27FC236}">
                <a16:creationId xmlns:a16="http://schemas.microsoft.com/office/drawing/2014/main" id="{CEFE264B-5187-4E58-8530-50F863FA23A1}"/>
              </a:ext>
            </a:extLst>
          </p:cNvPr>
          <p:cNvSpPr>
            <a:spLocks noGrp="1"/>
          </p:cNvSpPr>
          <p:nvPr>
            <p:ph idx="1"/>
          </p:nvPr>
        </p:nvSpPr>
        <p:spPr/>
        <p:txBody>
          <a:bodyPr>
            <a:normAutofit/>
          </a:bodyPr>
          <a:lstStyle/>
          <a:p>
            <a:pPr marL="0" indent="0">
              <a:buNone/>
            </a:pPr>
            <a:r>
              <a:rPr lang="en-GB" sz="3200" dirty="0"/>
              <a:t>This data can potentially be used in two ways:</a:t>
            </a:r>
          </a:p>
          <a:p>
            <a:pPr marL="457200" indent="-457200">
              <a:buFont typeface="+mj-lt"/>
              <a:buAutoNum type="arabicPeriod"/>
            </a:pPr>
            <a:r>
              <a:rPr lang="en-GB" sz="3200" dirty="0"/>
              <a:t>To fuel government regulations (For example: banning the use of devices – such as handsfree phones)</a:t>
            </a:r>
          </a:p>
          <a:p>
            <a:pPr marL="457200" indent="-457200">
              <a:buFont typeface="+mj-lt"/>
              <a:buAutoNum type="arabicPeriod"/>
            </a:pPr>
            <a:r>
              <a:rPr lang="en-GB" sz="3200" dirty="0"/>
              <a:t>To encourage new software or hardware for cars to be invented. If developers see data that suggests a technique works (For example: a red light appearing whenever a car in front slows down) then companies will be more likely to fund a project to create that technology.</a:t>
            </a:r>
          </a:p>
        </p:txBody>
      </p:sp>
    </p:spTree>
    <p:extLst>
      <p:ext uri="{BB962C8B-B14F-4D97-AF65-F5344CB8AC3E}">
        <p14:creationId xmlns:p14="http://schemas.microsoft.com/office/powerpoint/2010/main" val="1720847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BD3F3-16DC-47C8-BDCA-77C5ECE46FFB}"/>
              </a:ext>
            </a:extLst>
          </p:cNvPr>
          <p:cNvSpPr>
            <a:spLocks noGrp="1"/>
          </p:cNvSpPr>
          <p:nvPr>
            <p:ph type="title"/>
          </p:nvPr>
        </p:nvSpPr>
        <p:spPr/>
        <p:txBody>
          <a:bodyPr>
            <a:normAutofit/>
          </a:bodyPr>
          <a:lstStyle/>
          <a:p>
            <a:r>
              <a:rPr lang="en-GB" sz="4400" dirty="0"/>
              <a:t>Objectives</a:t>
            </a:r>
          </a:p>
        </p:txBody>
      </p:sp>
      <p:sp>
        <p:nvSpPr>
          <p:cNvPr id="3" name="Content Placeholder 2">
            <a:extLst>
              <a:ext uri="{FF2B5EF4-FFF2-40B4-BE49-F238E27FC236}">
                <a16:creationId xmlns:a16="http://schemas.microsoft.com/office/drawing/2014/main" id="{05C3E3A3-BD90-4641-ADBB-3B0056ADC28F}"/>
              </a:ext>
            </a:extLst>
          </p:cNvPr>
          <p:cNvSpPr>
            <a:spLocks noGrp="1"/>
          </p:cNvSpPr>
          <p:nvPr>
            <p:ph idx="1"/>
          </p:nvPr>
        </p:nvSpPr>
        <p:spPr>
          <a:xfrm>
            <a:off x="685800" y="2194560"/>
            <a:ext cx="10820400" cy="4366878"/>
          </a:xfrm>
        </p:spPr>
        <p:txBody>
          <a:bodyPr>
            <a:normAutofit lnSpcReduction="10000"/>
          </a:bodyPr>
          <a:lstStyle/>
          <a:p>
            <a:pPr lvl="0"/>
            <a:r>
              <a:rPr lang="en-GB" b="1" dirty="0"/>
              <a:t>Create</a:t>
            </a:r>
            <a:r>
              <a:rPr lang="en-GB" dirty="0"/>
              <a:t> a 3D environment within Unity, using a combination of premade 3D assets and 3D objects created by myself within 3D design software (Maya).</a:t>
            </a:r>
          </a:p>
          <a:p>
            <a:pPr lvl="0"/>
            <a:r>
              <a:rPr lang="en-GB" b="1" dirty="0"/>
              <a:t>Design </a:t>
            </a:r>
            <a:r>
              <a:rPr lang="en-GB" dirty="0"/>
              <a:t>and choose an art style for the 3D environment. Could be simple block shapes (more cartoony but easier to program &amp; build) or be realistic (more difficult but may improve results).</a:t>
            </a:r>
          </a:p>
          <a:p>
            <a:pPr lvl="0"/>
            <a:r>
              <a:rPr lang="en-GB" b="1" dirty="0"/>
              <a:t>Review</a:t>
            </a:r>
            <a:r>
              <a:rPr lang="en-GB" dirty="0"/>
              <a:t> literature pertaining to different studies in the same field, as well as the data on the various causes of crashes so that the test can be relevant.</a:t>
            </a:r>
          </a:p>
          <a:p>
            <a:pPr lvl="0"/>
            <a:r>
              <a:rPr lang="en-GB" b="1" dirty="0"/>
              <a:t>Decide </a:t>
            </a:r>
            <a:r>
              <a:rPr lang="en-GB" dirty="0"/>
              <a:t>what the main features are that need to be implemented in the test. These can be to potentially distract the driver, to try and improve the drivers focus, or to impair the driver in some way (For example: handsfree phones, noisy passengers, relaxing music, loud music, visual indicators, visual impairment, etc.) </a:t>
            </a:r>
          </a:p>
          <a:p>
            <a:pPr lvl="0"/>
            <a:r>
              <a:rPr lang="en-GB" b="1" dirty="0"/>
              <a:t>Research </a:t>
            </a:r>
            <a:r>
              <a:rPr lang="en-GB" dirty="0"/>
              <a:t>how to build different scenes within Unity (for creating different simulations) and connect each scene together into a full application that can be used for testing purposes with Virtual Reality hardware.</a:t>
            </a:r>
          </a:p>
          <a:p>
            <a:endParaRPr lang="en-GB" dirty="0"/>
          </a:p>
        </p:txBody>
      </p:sp>
    </p:spTree>
    <p:extLst>
      <p:ext uri="{BB962C8B-B14F-4D97-AF65-F5344CB8AC3E}">
        <p14:creationId xmlns:p14="http://schemas.microsoft.com/office/powerpoint/2010/main" val="2533856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9430-EBEB-4756-BA01-2499E936555A}"/>
              </a:ext>
            </a:extLst>
          </p:cNvPr>
          <p:cNvSpPr>
            <a:spLocks noGrp="1"/>
          </p:cNvSpPr>
          <p:nvPr>
            <p:ph type="title"/>
          </p:nvPr>
        </p:nvSpPr>
        <p:spPr/>
        <p:txBody>
          <a:bodyPr>
            <a:normAutofit/>
          </a:bodyPr>
          <a:lstStyle/>
          <a:p>
            <a:r>
              <a:rPr lang="en-GB" sz="4400" dirty="0"/>
              <a:t>Objectives</a:t>
            </a:r>
            <a:endParaRPr lang="en-GB" sz="3600" dirty="0"/>
          </a:p>
        </p:txBody>
      </p:sp>
      <p:sp>
        <p:nvSpPr>
          <p:cNvPr id="3" name="Content Placeholder 2">
            <a:extLst>
              <a:ext uri="{FF2B5EF4-FFF2-40B4-BE49-F238E27FC236}">
                <a16:creationId xmlns:a16="http://schemas.microsoft.com/office/drawing/2014/main" id="{66FF1F4F-A1EE-48F6-BEC6-6C4AB550B558}"/>
              </a:ext>
            </a:extLst>
          </p:cNvPr>
          <p:cNvSpPr>
            <a:spLocks noGrp="1"/>
          </p:cNvSpPr>
          <p:nvPr>
            <p:ph idx="1"/>
          </p:nvPr>
        </p:nvSpPr>
        <p:spPr>
          <a:xfrm>
            <a:off x="685800" y="2194560"/>
            <a:ext cx="10820400" cy="4027067"/>
          </a:xfrm>
        </p:spPr>
        <p:txBody>
          <a:bodyPr/>
          <a:lstStyle/>
          <a:p>
            <a:pPr lvl="0"/>
            <a:r>
              <a:rPr lang="en-GB" b="1" dirty="0"/>
              <a:t>Program</a:t>
            </a:r>
            <a:r>
              <a:rPr lang="en-GB" dirty="0"/>
              <a:t> a functioning application that can be used for experiments to gather quantitative results (For example: reaction times, crash rate, questionnaire values, etc.)</a:t>
            </a:r>
          </a:p>
          <a:p>
            <a:pPr lvl="0"/>
            <a:r>
              <a:rPr lang="en-GB" b="1" dirty="0"/>
              <a:t>Test </a:t>
            </a:r>
            <a:r>
              <a:rPr lang="en-GB" dirty="0"/>
              <a:t>the program, and fix any major bugs.</a:t>
            </a:r>
          </a:p>
          <a:p>
            <a:pPr lvl="0"/>
            <a:r>
              <a:rPr lang="en-GB" b="1" dirty="0"/>
              <a:t>Organise</a:t>
            </a:r>
            <a:r>
              <a:rPr lang="en-GB" dirty="0"/>
              <a:t> and </a:t>
            </a:r>
            <a:r>
              <a:rPr lang="en-GB" b="1" dirty="0"/>
              <a:t>perform </a:t>
            </a:r>
            <a:r>
              <a:rPr lang="en-GB" dirty="0"/>
              <a:t>live experiments using the software with various participating people. I will need to advertise the test properly and carry it out in an organised way where it is done efficiently and fairly.</a:t>
            </a:r>
          </a:p>
          <a:p>
            <a:pPr lvl="0"/>
            <a:r>
              <a:rPr lang="en-GB" b="1" dirty="0"/>
              <a:t>Analyse</a:t>
            </a:r>
            <a:r>
              <a:rPr lang="en-GB" dirty="0"/>
              <a:t> the testing data and figure out what conclusions can be taken, whether the results are as expected, as well as any critiques/errors that could be done better in the future.</a:t>
            </a:r>
          </a:p>
          <a:p>
            <a:endParaRPr lang="en-GB" dirty="0"/>
          </a:p>
        </p:txBody>
      </p:sp>
    </p:spTree>
    <p:extLst>
      <p:ext uri="{BB962C8B-B14F-4D97-AF65-F5344CB8AC3E}">
        <p14:creationId xmlns:p14="http://schemas.microsoft.com/office/powerpoint/2010/main" val="2468012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76551-72CD-422D-8A07-3B7FA23C9629}"/>
              </a:ext>
            </a:extLst>
          </p:cNvPr>
          <p:cNvSpPr>
            <a:spLocks noGrp="1"/>
          </p:cNvSpPr>
          <p:nvPr>
            <p:ph type="title"/>
          </p:nvPr>
        </p:nvSpPr>
        <p:spPr/>
        <p:txBody>
          <a:bodyPr>
            <a:normAutofit/>
          </a:bodyPr>
          <a:lstStyle/>
          <a:p>
            <a:r>
              <a:rPr lang="en-GB" sz="4400" dirty="0"/>
              <a:t>Example VR simulation:</a:t>
            </a:r>
          </a:p>
        </p:txBody>
      </p:sp>
      <p:sp>
        <p:nvSpPr>
          <p:cNvPr id="3" name="Content Placeholder 2">
            <a:extLst>
              <a:ext uri="{FF2B5EF4-FFF2-40B4-BE49-F238E27FC236}">
                <a16:creationId xmlns:a16="http://schemas.microsoft.com/office/drawing/2014/main" id="{BEF26B4E-45A4-4EDB-A360-BB326B233BA3}"/>
              </a:ext>
            </a:extLst>
          </p:cNvPr>
          <p:cNvSpPr>
            <a:spLocks noGrp="1"/>
          </p:cNvSpPr>
          <p:nvPr>
            <p:ph idx="1"/>
          </p:nvPr>
        </p:nvSpPr>
        <p:spPr/>
        <p:txBody>
          <a:bodyPr>
            <a:normAutofit fontScale="85000" lnSpcReduction="20000"/>
          </a:bodyPr>
          <a:lstStyle/>
          <a:p>
            <a:pPr marL="0" indent="0">
              <a:buNone/>
            </a:pPr>
            <a:r>
              <a:rPr lang="en-GB" sz="3200" dirty="0"/>
              <a:t>Weather: Sunny.</a:t>
            </a:r>
          </a:p>
          <a:p>
            <a:pPr marL="0" indent="0">
              <a:buNone/>
            </a:pPr>
            <a:r>
              <a:rPr lang="en-GB" sz="3200" dirty="0"/>
              <a:t>Time: Midday.</a:t>
            </a:r>
          </a:p>
          <a:p>
            <a:pPr marL="0" indent="0">
              <a:buNone/>
            </a:pPr>
            <a:r>
              <a:rPr lang="en-GB" sz="3200" dirty="0"/>
              <a:t>Distraction: Loud music in car.</a:t>
            </a:r>
          </a:p>
          <a:p>
            <a:pPr marL="0" indent="0">
              <a:buNone/>
            </a:pPr>
            <a:r>
              <a:rPr lang="en-GB" sz="3200" dirty="0"/>
              <a:t>Scenario: Car in front of you slams on their brakes.</a:t>
            </a:r>
          </a:p>
          <a:p>
            <a:pPr marL="0" indent="0">
              <a:buNone/>
            </a:pPr>
            <a:r>
              <a:rPr lang="en-GB" sz="3200" dirty="0"/>
              <a:t>Input: Single button press to emergency stop the user’s car.</a:t>
            </a:r>
          </a:p>
          <a:p>
            <a:pPr marL="0" indent="0">
              <a:buNone/>
            </a:pPr>
            <a:r>
              <a:rPr lang="en-GB" sz="3200" dirty="0"/>
              <a:t>Resulting Data 1: User reaction time (in seconds) to the car emergency stopping.</a:t>
            </a:r>
          </a:p>
          <a:p>
            <a:pPr marL="0" indent="0">
              <a:buNone/>
            </a:pPr>
            <a:r>
              <a:rPr lang="en-GB" sz="3200" dirty="0"/>
              <a:t>Resulting Data 2: Boolean value (true/false) on if the user would have crashed into the car or not, based on stopping distance (in the simulation’s weather condition) &amp; the user reaction time.</a:t>
            </a:r>
          </a:p>
        </p:txBody>
      </p:sp>
    </p:spTree>
    <p:extLst>
      <p:ext uri="{BB962C8B-B14F-4D97-AF65-F5344CB8AC3E}">
        <p14:creationId xmlns:p14="http://schemas.microsoft.com/office/powerpoint/2010/main" val="859595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D47B-324F-41B5-8F33-6568A1A36CDB}"/>
              </a:ext>
            </a:extLst>
          </p:cNvPr>
          <p:cNvSpPr>
            <a:spLocks noGrp="1"/>
          </p:cNvSpPr>
          <p:nvPr>
            <p:ph type="title"/>
          </p:nvPr>
        </p:nvSpPr>
        <p:spPr/>
        <p:txBody>
          <a:bodyPr>
            <a:normAutofit/>
          </a:bodyPr>
          <a:lstStyle/>
          <a:p>
            <a:r>
              <a:rPr lang="en-GB" sz="4400" dirty="0">
                <a:latin typeface="Calibri Light" panose="020F0302020204030204" pitchFamily="34" charset="0"/>
                <a:cs typeface="Calibri Light" panose="020F0302020204030204" pitchFamily="34" charset="0"/>
              </a:rPr>
              <a:t>Tasks &amp; Milestones</a:t>
            </a:r>
          </a:p>
        </p:txBody>
      </p:sp>
      <p:graphicFrame>
        <p:nvGraphicFramePr>
          <p:cNvPr id="9" name="Table 8">
            <a:extLst>
              <a:ext uri="{FF2B5EF4-FFF2-40B4-BE49-F238E27FC236}">
                <a16:creationId xmlns:a16="http://schemas.microsoft.com/office/drawing/2014/main" id="{5F7C0953-8B35-4D58-8ECE-9C85B9A07EA9}"/>
              </a:ext>
            </a:extLst>
          </p:cNvPr>
          <p:cNvGraphicFramePr>
            <a:graphicFrameLocks noGrp="1"/>
          </p:cNvGraphicFramePr>
          <p:nvPr/>
        </p:nvGraphicFramePr>
        <p:xfrm>
          <a:off x="4495868" y="2062558"/>
          <a:ext cx="3200264" cy="4287048"/>
        </p:xfrm>
        <a:graphic>
          <a:graphicData uri="http://schemas.openxmlformats.org/drawingml/2006/table">
            <a:tbl>
              <a:tblPr/>
              <a:tblGrid>
                <a:gridCol w="1431076">
                  <a:extLst>
                    <a:ext uri="{9D8B030D-6E8A-4147-A177-3AD203B41FA5}">
                      <a16:colId xmlns:a16="http://schemas.microsoft.com/office/drawing/2014/main" val="1459575840"/>
                    </a:ext>
                  </a:extLst>
                </a:gridCol>
                <a:gridCol w="534688">
                  <a:extLst>
                    <a:ext uri="{9D8B030D-6E8A-4147-A177-3AD203B41FA5}">
                      <a16:colId xmlns:a16="http://schemas.microsoft.com/office/drawing/2014/main" val="627377066"/>
                    </a:ext>
                  </a:extLst>
                </a:gridCol>
                <a:gridCol w="534688">
                  <a:extLst>
                    <a:ext uri="{9D8B030D-6E8A-4147-A177-3AD203B41FA5}">
                      <a16:colId xmlns:a16="http://schemas.microsoft.com/office/drawing/2014/main" val="1591066437"/>
                    </a:ext>
                  </a:extLst>
                </a:gridCol>
                <a:gridCol w="699812">
                  <a:extLst>
                    <a:ext uri="{9D8B030D-6E8A-4147-A177-3AD203B41FA5}">
                      <a16:colId xmlns:a16="http://schemas.microsoft.com/office/drawing/2014/main" val="1243745515"/>
                    </a:ext>
                  </a:extLst>
                </a:gridCol>
              </a:tblGrid>
              <a:tr h="113228">
                <a:tc>
                  <a:txBody>
                    <a:bodyPr/>
                    <a:lstStyle/>
                    <a:p>
                      <a:pPr algn="l" fontAlgn="b"/>
                      <a:r>
                        <a:rPr lang="en-GB" sz="700" b="0" i="0" u="none" strike="noStrike" dirty="0">
                          <a:solidFill>
                            <a:srgbClr val="000000"/>
                          </a:solidFill>
                          <a:effectLst/>
                          <a:latin typeface="Calibri" panose="020F0502020204030204" pitchFamily="34" charset="0"/>
                        </a:rPr>
                        <a:t>Title</a:t>
                      </a:r>
                    </a:p>
                  </a:txBody>
                  <a:tcPr marL="2359" marR="2359" marT="2359" marB="0" anchor="b">
                    <a:lnL>
                      <a:noFill/>
                    </a:lnL>
                    <a:lnR>
                      <a:noFill/>
                    </a:lnR>
                    <a:lnT>
                      <a:noFill/>
                    </a:lnT>
                    <a:lnB>
                      <a:noFill/>
                    </a:lnB>
                  </a:tcPr>
                </a:tc>
                <a:tc>
                  <a:txBody>
                    <a:bodyPr/>
                    <a:lstStyle/>
                    <a:p>
                      <a:pPr algn="l" fontAlgn="b"/>
                      <a:r>
                        <a:rPr lang="en-GB" sz="700" b="0" i="0" u="none" strike="noStrike" dirty="0">
                          <a:solidFill>
                            <a:srgbClr val="000000"/>
                          </a:solidFill>
                          <a:effectLst/>
                          <a:latin typeface="Calibri" panose="020F0502020204030204" pitchFamily="34" charset="0"/>
                        </a:rPr>
                        <a:t>Start date</a:t>
                      </a:r>
                    </a:p>
                  </a:txBody>
                  <a:tcPr marL="2359" marR="2359" marT="2359" marB="0" anchor="b">
                    <a:lnL>
                      <a:noFill/>
                    </a:lnL>
                    <a:lnR>
                      <a:noFill/>
                    </a:lnR>
                    <a:lnT>
                      <a:noFill/>
                    </a:lnT>
                    <a:lnB>
                      <a:noFill/>
                    </a:lnB>
                  </a:tcPr>
                </a:tc>
                <a:tc>
                  <a:txBody>
                    <a:bodyPr/>
                    <a:lstStyle/>
                    <a:p>
                      <a:pPr algn="l" fontAlgn="b"/>
                      <a:r>
                        <a:rPr lang="en-GB" sz="700" b="0" i="0" u="none" strike="noStrike" dirty="0">
                          <a:solidFill>
                            <a:srgbClr val="000000"/>
                          </a:solidFill>
                          <a:effectLst/>
                          <a:latin typeface="Calibri" panose="020F0502020204030204" pitchFamily="34" charset="0"/>
                        </a:rPr>
                        <a:t>End date</a:t>
                      </a:r>
                    </a:p>
                  </a:txBody>
                  <a:tcPr marL="2359" marR="2359" marT="2359" marB="0" anchor="b">
                    <a:lnL>
                      <a:noFill/>
                    </a:lnL>
                    <a:lnR>
                      <a:noFill/>
                    </a:lnR>
                    <a:lnT>
                      <a:noFill/>
                    </a:lnT>
                    <a:lnB>
                      <a:noFill/>
                    </a:lnB>
                  </a:tcPr>
                </a:tc>
                <a:tc>
                  <a:txBody>
                    <a:bodyPr/>
                    <a:lstStyle/>
                    <a:p>
                      <a:pPr algn="l" fontAlgn="b"/>
                      <a:r>
                        <a:rPr lang="en-GB" sz="700" b="0" i="0" u="none" strike="noStrike" dirty="0">
                          <a:solidFill>
                            <a:srgbClr val="000000"/>
                          </a:solidFill>
                          <a:effectLst/>
                          <a:latin typeface="Calibri" panose="020F0502020204030204" pitchFamily="34" charset="0"/>
                        </a:rPr>
                        <a:t>Duration (in days)</a:t>
                      </a:r>
                    </a:p>
                  </a:txBody>
                  <a:tcPr marL="2359" marR="2359" marT="2359" marB="0" anchor="b">
                    <a:lnL>
                      <a:noFill/>
                    </a:lnL>
                    <a:lnR>
                      <a:noFill/>
                    </a:lnR>
                    <a:lnT>
                      <a:noFill/>
                    </a:lnT>
                    <a:lnB>
                      <a:noFill/>
                    </a:lnB>
                  </a:tcPr>
                </a:tc>
                <a:extLst>
                  <a:ext uri="{0D108BD9-81ED-4DB2-BD59-A6C34878D82A}">
                    <a16:rowId xmlns:a16="http://schemas.microsoft.com/office/drawing/2014/main" val="1510393025"/>
                  </a:ext>
                </a:extLst>
              </a:tr>
              <a:tr h="113228">
                <a:tc>
                  <a:txBody>
                    <a:bodyPr/>
                    <a:lstStyle/>
                    <a:p>
                      <a:pPr algn="l" fontAlgn="b"/>
                      <a:r>
                        <a:rPr lang="en-GB" sz="700" b="0" i="0" u="none" strike="noStrike" dirty="0">
                          <a:solidFill>
                            <a:srgbClr val="000000"/>
                          </a:solidFill>
                          <a:effectLst/>
                          <a:latin typeface="Calibri" panose="020F0502020204030204" pitchFamily="34" charset="0"/>
                        </a:rPr>
                        <a:t>Brainstorm Ideas</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10/09/2019</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10/23/2019</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11</a:t>
                      </a:r>
                    </a:p>
                  </a:txBody>
                  <a:tcPr marL="2359" marR="2359" marT="2359" marB="0" anchor="b">
                    <a:lnL>
                      <a:noFill/>
                    </a:lnL>
                    <a:lnR>
                      <a:noFill/>
                    </a:lnR>
                    <a:lnT>
                      <a:noFill/>
                    </a:lnT>
                    <a:lnB>
                      <a:noFill/>
                    </a:lnB>
                  </a:tcPr>
                </a:tc>
                <a:extLst>
                  <a:ext uri="{0D108BD9-81ED-4DB2-BD59-A6C34878D82A}">
                    <a16:rowId xmlns:a16="http://schemas.microsoft.com/office/drawing/2014/main" val="43564838"/>
                  </a:ext>
                </a:extLst>
              </a:tr>
              <a:tr h="209944">
                <a:tc>
                  <a:txBody>
                    <a:bodyPr/>
                    <a:lstStyle/>
                    <a:p>
                      <a:pPr algn="l" fontAlgn="b"/>
                      <a:r>
                        <a:rPr lang="en-US" sz="700" b="0" i="0" u="none" strike="noStrike" dirty="0">
                          <a:solidFill>
                            <a:srgbClr val="000000"/>
                          </a:solidFill>
                          <a:effectLst/>
                          <a:latin typeface="Calibri" panose="020F0502020204030204" pitchFamily="34" charset="0"/>
                        </a:rPr>
                        <a:t>Create Project Outline, Aims &amp; Objectives</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10/16/2019</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11/01/2019</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13</a:t>
                      </a:r>
                    </a:p>
                  </a:txBody>
                  <a:tcPr marL="2359" marR="2359" marT="2359" marB="0" anchor="b">
                    <a:lnL>
                      <a:noFill/>
                    </a:lnL>
                    <a:lnR>
                      <a:noFill/>
                    </a:lnR>
                    <a:lnT>
                      <a:noFill/>
                    </a:lnT>
                    <a:lnB>
                      <a:noFill/>
                    </a:lnB>
                  </a:tcPr>
                </a:tc>
                <a:extLst>
                  <a:ext uri="{0D108BD9-81ED-4DB2-BD59-A6C34878D82A}">
                    <a16:rowId xmlns:a16="http://schemas.microsoft.com/office/drawing/2014/main" val="2513354398"/>
                  </a:ext>
                </a:extLst>
              </a:tr>
              <a:tr h="113228">
                <a:tc>
                  <a:txBody>
                    <a:bodyPr/>
                    <a:lstStyle/>
                    <a:p>
                      <a:pPr algn="l" fontAlgn="b"/>
                      <a:r>
                        <a:rPr lang="en-GB" sz="700" b="0" i="0" u="none" strike="noStrike" dirty="0">
                          <a:solidFill>
                            <a:srgbClr val="000000"/>
                          </a:solidFill>
                          <a:effectLst/>
                          <a:latin typeface="Calibri" panose="020F0502020204030204" pitchFamily="34" charset="0"/>
                        </a:rPr>
                        <a:t>Project Idea Chosen</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11/01/2019</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11/01/2019</a:t>
                      </a:r>
                    </a:p>
                  </a:txBody>
                  <a:tcPr marL="2359" marR="2359" marT="2359" marB="0" anchor="b">
                    <a:lnL>
                      <a:noFill/>
                    </a:lnL>
                    <a:lnR>
                      <a:noFill/>
                    </a:lnR>
                    <a:lnT>
                      <a:noFill/>
                    </a:lnT>
                    <a:lnB>
                      <a:noFill/>
                    </a:lnB>
                  </a:tcPr>
                </a:tc>
                <a:tc>
                  <a:txBody>
                    <a:bodyPr/>
                    <a:lstStyle/>
                    <a:p>
                      <a:pPr algn="l" fontAlgn="b"/>
                      <a:r>
                        <a:rPr lang="en-GB" sz="700" b="0" i="0" u="none" strike="noStrike" dirty="0">
                          <a:solidFill>
                            <a:srgbClr val="000000"/>
                          </a:solidFill>
                          <a:effectLst/>
                          <a:latin typeface="Calibri" panose="020F0502020204030204" pitchFamily="34" charset="0"/>
                        </a:rPr>
                        <a:t>-</a:t>
                      </a:r>
                    </a:p>
                  </a:txBody>
                  <a:tcPr marL="2359" marR="2359" marT="2359" marB="0" anchor="b">
                    <a:lnL>
                      <a:noFill/>
                    </a:lnL>
                    <a:lnR>
                      <a:noFill/>
                    </a:lnR>
                    <a:lnT>
                      <a:noFill/>
                    </a:lnT>
                    <a:lnB>
                      <a:noFill/>
                    </a:lnB>
                  </a:tcPr>
                </a:tc>
                <a:extLst>
                  <a:ext uri="{0D108BD9-81ED-4DB2-BD59-A6C34878D82A}">
                    <a16:rowId xmlns:a16="http://schemas.microsoft.com/office/drawing/2014/main" val="275363012"/>
                  </a:ext>
                </a:extLst>
              </a:tr>
              <a:tr h="209944">
                <a:tc>
                  <a:txBody>
                    <a:bodyPr/>
                    <a:lstStyle/>
                    <a:p>
                      <a:pPr algn="l" fontAlgn="b"/>
                      <a:r>
                        <a:rPr lang="en-US" sz="700" b="0" i="0" u="none" strike="noStrike" dirty="0">
                          <a:solidFill>
                            <a:srgbClr val="000000"/>
                          </a:solidFill>
                          <a:effectLst/>
                          <a:latin typeface="Calibri" panose="020F0502020204030204" pitchFamily="34" charset="0"/>
                        </a:rPr>
                        <a:t>Do Literature Review &amp; Presentation Preparation</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11/01/2019</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11/14/2019</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10</a:t>
                      </a:r>
                    </a:p>
                  </a:txBody>
                  <a:tcPr marL="2359" marR="2359" marT="2359" marB="0" anchor="b">
                    <a:lnL>
                      <a:noFill/>
                    </a:lnL>
                    <a:lnR>
                      <a:noFill/>
                    </a:lnR>
                    <a:lnT>
                      <a:noFill/>
                    </a:lnT>
                    <a:lnB>
                      <a:noFill/>
                    </a:lnB>
                  </a:tcPr>
                </a:tc>
                <a:extLst>
                  <a:ext uri="{0D108BD9-81ED-4DB2-BD59-A6C34878D82A}">
                    <a16:rowId xmlns:a16="http://schemas.microsoft.com/office/drawing/2014/main" val="4151349005"/>
                  </a:ext>
                </a:extLst>
              </a:tr>
              <a:tr h="209944">
                <a:tc>
                  <a:txBody>
                    <a:bodyPr/>
                    <a:lstStyle/>
                    <a:p>
                      <a:pPr algn="l" fontAlgn="b"/>
                      <a:r>
                        <a:rPr lang="en-US" sz="700" b="0" i="0" u="none" strike="noStrike" dirty="0">
                          <a:solidFill>
                            <a:srgbClr val="000000"/>
                          </a:solidFill>
                          <a:effectLst/>
                          <a:latin typeface="Calibri" panose="020F0502020204030204" pitchFamily="34" charset="0"/>
                        </a:rPr>
                        <a:t>Project Aims, Objectives &amp; Milestones complete</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11/08/2019</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11/08/2019</a:t>
                      </a:r>
                    </a:p>
                  </a:txBody>
                  <a:tcPr marL="2359" marR="2359" marT="2359" marB="0" anchor="b">
                    <a:lnL>
                      <a:noFill/>
                    </a:lnL>
                    <a:lnR>
                      <a:noFill/>
                    </a:lnR>
                    <a:lnT>
                      <a:noFill/>
                    </a:lnT>
                    <a:lnB>
                      <a:noFill/>
                    </a:lnB>
                  </a:tcPr>
                </a:tc>
                <a:tc>
                  <a:txBody>
                    <a:bodyPr/>
                    <a:lstStyle/>
                    <a:p>
                      <a:pPr algn="l" fontAlgn="b"/>
                      <a:r>
                        <a:rPr lang="en-GB" sz="700" b="0" i="0" u="none" strike="noStrike" dirty="0">
                          <a:solidFill>
                            <a:srgbClr val="000000"/>
                          </a:solidFill>
                          <a:effectLst/>
                          <a:latin typeface="Calibri" panose="020F0502020204030204" pitchFamily="34" charset="0"/>
                        </a:rPr>
                        <a:t>-</a:t>
                      </a:r>
                    </a:p>
                  </a:txBody>
                  <a:tcPr marL="2359" marR="2359" marT="2359" marB="0" anchor="b">
                    <a:lnL>
                      <a:noFill/>
                    </a:lnL>
                    <a:lnR>
                      <a:noFill/>
                    </a:lnR>
                    <a:lnT>
                      <a:noFill/>
                    </a:lnT>
                    <a:lnB>
                      <a:noFill/>
                    </a:lnB>
                  </a:tcPr>
                </a:tc>
                <a:extLst>
                  <a:ext uri="{0D108BD9-81ED-4DB2-BD59-A6C34878D82A}">
                    <a16:rowId xmlns:a16="http://schemas.microsoft.com/office/drawing/2014/main" val="2079018966"/>
                  </a:ext>
                </a:extLst>
              </a:tr>
              <a:tr h="113228">
                <a:tc>
                  <a:txBody>
                    <a:bodyPr/>
                    <a:lstStyle/>
                    <a:p>
                      <a:pPr algn="l" fontAlgn="b"/>
                      <a:r>
                        <a:rPr lang="en-US" sz="700" b="0" i="0" u="none" strike="noStrike" dirty="0">
                          <a:solidFill>
                            <a:srgbClr val="000000"/>
                          </a:solidFill>
                          <a:effectLst/>
                          <a:latin typeface="Calibri" panose="020F0502020204030204" pitchFamily="34" charset="0"/>
                        </a:rPr>
                        <a:t>Setup Unity Project &amp; GitHub Repository</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11/08/2019</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11/11/2019</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2</a:t>
                      </a:r>
                    </a:p>
                  </a:txBody>
                  <a:tcPr marL="2359" marR="2359" marT="2359" marB="0" anchor="b">
                    <a:lnL>
                      <a:noFill/>
                    </a:lnL>
                    <a:lnR>
                      <a:noFill/>
                    </a:lnR>
                    <a:lnT>
                      <a:noFill/>
                    </a:lnT>
                    <a:lnB>
                      <a:noFill/>
                    </a:lnB>
                  </a:tcPr>
                </a:tc>
                <a:extLst>
                  <a:ext uri="{0D108BD9-81ED-4DB2-BD59-A6C34878D82A}">
                    <a16:rowId xmlns:a16="http://schemas.microsoft.com/office/drawing/2014/main" val="3039671865"/>
                  </a:ext>
                </a:extLst>
              </a:tr>
              <a:tr h="113228">
                <a:tc>
                  <a:txBody>
                    <a:bodyPr/>
                    <a:lstStyle/>
                    <a:p>
                      <a:pPr algn="l" fontAlgn="b"/>
                      <a:r>
                        <a:rPr lang="en-GB" sz="700" b="0" i="0" u="none" strike="noStrike" dirty="0">
                          <a:solidFill>
                            <a:srgbClr val="000000"/>
                          </a:solidFill>
                          <a:effectLst/>
                          <a:latin typeface="Calibri" panose="020F0502020204030204" pitchFamily="34" charset="0"/>
                        </a:rPr>
                        <a:t>Perform Mock Interim Discussion</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11/14/2019</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11/14/2019</a:t>
                      </a:r>
                    </a:p>
                  </a:txBody>
                  <a:tcPr marL="2359" marR="2359" marT="2359" marB="0" anchor="b">
                    <a:lnL>
                      <a:noFill/>
                    </a:lnL>
                    <a:lnR>
                      <a:noFill/>
                    </a:lnR>
                    <a:lnT>
                      <a:noFill/>
                    </a:lnT>
                    <a:lnB>
                      <a:noFill/>
                    </a:lnB>
                  </a:tcPr>
                </a:tc>
                <a:tc>
                  <a:txBody>
                    <a:bodyPr/>
                    <a:lstStyle/>
                    <a:p>
                      <a:pPr algn="l" fontAlgn="b"/>
                      <a:r>
                        <a:rPr lang="en-GB" sz="700" b="0" i="0" u="none" strike="noStrike" dirty="0">
                          <a:solidFill>
                            <a:srgbClr val="000000"/>
                          </a:solidFill>
                          <a:effectLst/>
                          <a:latin typeface="Calibri" panose="020F0502020204030204" pitchFamily="34" charset="0"/>
                        </a:rPr>
                        <a:t>-</a:t>
                      </a:r>
                    </a:p>
                  </a:txBody>
                  <a:tcPr marL="2359" marR="2359" marT="2359" marB="0" anchor="b">
                    <a:lnL>
                      <a:noFill/>
                    </a:lnL>
                    <a:lnR>
                      <a:noFill/>
                    </a:lnR>
                    <a:lnT>
                      <a:noFill/>
                    </a:lnT>
                    <a:lnB>
                      <a:noFill/>
                    </a:lnB>
                  </a:tcPr>
                </a:tc>
                <a:extLst>
                  <a:ext uri="{0D108BD9-81ED-4DB2-BD59-A6C34878D82A}">
                    <a16:rowId xmlns:a16="http://schemas.microsoft.com/office/drawing/2014/main" val="2886018629"/>
                  </a:ext>
                </a:extLst>
              </a:tr>
              <a:tr h="113228">
                <a:tc>
                  <a:txBody>
                    <a:bodyPr/>
                    <a:lstStyle/>
                    <a:p>
                      <a:pPr algn="l" fontAlgn="b"/>
                      <a:r>
                        <a:rPr lang="en-GB" sz="700" b="0" i="0" u="none" strike="noStrike" dirty="0">
                          <a:solidFill>
                            <a:srgbClr val="000000"/>
                          </a:solidFill>
                          <a:effectLst/>
                          <a:latin typeface="Calibri" panose="020F0502020204030204" pitchFamily="34" charset="0"/>
                        </a:rPr>
                        <a:t>Interim Discussion Preparation</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11/14/2019</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11/29/2019</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12</a:t>
                      </a:r>
                    </a:p>
                  </a:txBody>
                  <a:tcPr marL="2359" marR="2359" marT="2359" marB="0" anchor="b">
                    <a:lnL>
                      <a:noFill/>
                    </a:lnL>
                    <a:lnR>
                      <a:noFill/>
                    </a:lnR>
                    <a:lnT>
                      <a:noFill/>
                    </a:lnT>
                    <a:lnB>
                      <a:noFill/>
                    </a:lnB>
                  </a:tcPr>
                </a:tc>
                <a:extLst>
                  <a:ext uri="{0D108BD9-81ED-4DB2-BD59-A6C34878D82A}">
                    <a16:rowId xmlns:a16="http://schemas.microsoft.com/office/drawing/2014/main" val="2645413161"/>
                  </a:ext>
                </a:extLst>
              </a:tr>
              <a:tr h="209944">
                <a:tc>
                  <a:txBody>
                    <a:bodyPr/>
                    <a:lstStyle/>
                    <a:p>
                      <a:pPr algn="l" fontAlgn="b"/>
                      <a:r>
                        <a:rPr lang="en-US" sz="700" b="0" i="0" u="none" strike="noStrike" dirty="0">
                          <a:solidFill>
                            <a:srgbClr val="000000"/>
                          </a:solidFill>
                          <a:effectLst/>
                          <a:latin typeface="Calibri" panose="020F0502020204030204" pitchFamily="34" charset="0"/>
                        </a:rPr>
                        <a:t>Key Design (UML diagrams, sketches, etc.)</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11/22/2019</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12/06/2019</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11</a:t>
                      </a:r>
                    </a:p>
                  </a:txBody>
                  <a:tcPr marL="2359" marR="2359" marT="2359" marB="0" anchor="b">
                    <a:lnL>
                      <a:noFill/>
                    </a:lnL>
                    <a:lnR>
                      <a:noFill/>
                    </a:lnR>
                    <a:lnT>
                      <a:noFill/>
                    </a:lnT>
                    <a:lnB>
                      <a:noFill/>
                    </a:lnB>
                  </a:tcPr>
                </a:tc>
                <a:extLst>
                  <a:ext uri="{0D108BD9-81ED-4DB2-BD59-A6C34878D82A}">
                    <a16:rowId xmlns:a16="http://schemas.microsoft.com/office/drawing/2014/main" val="4022030882"/>
                  </a:ext>
                </a:extLst>
              </a:tr>
              <a:tr h="113228">
                <a:tc>
                  <a:txBody>
                    <a:bodyPr/>
                    <a:lstStyle/>
                    <a:p>
                      <a:pPr algn="l" fontAlgn="b"/>
                      <a:r>
                        <a:rPr lang="en-GB" sz="700" b="0" i="0" u="none" strike="noStrike" dirty="0">
                          <a:solidFill>
                            <a:srgbClr val="000000"/>
                          </a:solidFill>
                          <a:effectLst/>
                          <a:latin typeface="Calibri" panose="020F0502020204030204" pitchFamily="34" charset="0"/>
                        </a:rPr>
                        <a:t>Interim Discussion Presentation</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11/29/2019</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11/29/2019</a:t>
                      </a:r>
                    </a:p>
                  </a:txBody>
                  <a:tcPr marL="2359" marR="2359" marT="2359" marB="0" anchor="b">
                    <a:lnL>
                      <a:noFill/>
                    </a:lnL>
                    <a:lnR>
                      <a:noFill/>
                    </a:lnR>
                    <a:lnT>
                      <a:noFill/>
                    </a:lnT>
                    <a:lnB>
                      <a:noFill/>
                    </a:lnB>
                  </a:tcPr>
                </a:tc>
                <a:tc>
                  <a:txBody>
                    <a:bodyPr/>
                    <a:lstStyle/>
                    <a:p>
                      <a:pPr algn="l" fontAlgn="b"/>
                      <a:r>
                        <a:rPr lang="en-GB" sz="700" b="0" i="0" u="none" strike="noStrike" dirty="0">
                          <a:solidFill>
                            <a:srgbClr val="000000"/>
                          </a:solidFill>
                          <a:effectLst/>
                          <a:latin typeface="Calibri" panose="020F0502020204030204" pitchFamily="34" charset="0"/>
                        </a:rPr>
                        <a:t>-</a:t>
                      </a:r>
                    </a:p>
                  </a:txBody>
                  <a:tcPr marL="2359" marR="2359" marT="2359" marB="0" anchor="b">
                    <a:lnL>
                      <a:noFill/>
                    </a:lnL>
                    <a:lnR>
                      <a:noFill/>
                    </a:lnR>
                    <a:lnT>
                      <a:noFill/>
                    </a:lnT>
                    <a:lnB>
                      <a:noFill/>
                    </a:lnB>
                  </a:tcPr>
                </a:tc>
                <a:extLst>
                  <a:ext uri="{0D108BD9-81ED-4DB2-BD59-A6C34878D82A}">
                    <a16:rowId xmlns:a16="http://schemas.microsoft.com/office/drawing/2014/main" val="1501575680"/>
                  </a:ext>
                </a:extLst>
              </a:tr>
              <a:tr h="209944">
                <a:tc>
                  <a:txBody>
                    <a:bodyPr/>
                    <a:lstStyle/>
                    <a:p>
                      <a:pPr algn="l" fontAlgn="b"/>
                      <a:r>
                        <a:rPr lang="en-US" sz="700" b="0" i="0" u="none" strike="noStrike" dirty="0">
                          <a:solidFill>
                            <a:srgbClr val="000000"/>
                          </a:solidFill>
                          <a:effectLst/>
                          <a:latin typeface="Calibri" panose="020F0502020204030204" pitchFamily="34" charset="0"/>
                        </a:rPr>
                        <a:t>Create and acquire the main 3D models needed</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11/29/2019</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12/20/2019</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16</a:t>
                      </a:r>
                    </a:p>
                  </a:txBody>
                  <a:tcPr marL="2359" marR="2359" marT="2359" marB="0" anchor="b">
                    <a:lnL>
                      <a:noFill/>
                    </a:lnL>
                    <a:lnR>
                      <a:noFill/>
                    </a:lnR>
                    <a:lnT>
                      <a:noFill/>
                    </a:lnT>
                    <a:lnB>
                      <a:noFill/>
                    </a:lnB>
                  </a:tcPr>
                </a:tc>
                <a:extLst>
                  <a:ext uri="{0D108BD9-81ED-4DB2-BD59-A6C34878D82A}">
                    <a16:rowId xmlns:a16="http://schemas.microsoft.com/office/drawing/2014/main" val="3610428324"/>
                  </a:ext>
                </a:extLst>
              </a:tr>
              <a:tr h="113228">
                <a:tc>
                  <a:txBody>
                    <a:bodyPr/>
                    <a:lstStyle/>
                    <a:p>
                      <a:pPr algn="l" fontAlgn="b"/>
                      <a:r>
                        <a:rPr lang="en-GB" sz="700" b="0" i="0" u="none" strike="noStrike" dirty="0">
                          <a:solidFill>
                            <a:srgbClr val="000000"/>
                          </a:solidFill>
                          <a:effectLst/>
                          <a:latin typeface="Calibri" panose="020F0502020204030204" pitchFamily="34" charset="0"/>
                        </a:rPr>
                        <a:t>Coding in Unity</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11/29/2019</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04/24/2020</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106</a:t>
                      </a:r>
                    </a:p>
                  </a:txBody>
                  <a:tcPr marL="2359" marR="2359" marT="2359" marB="0" anchor="b">
                    <a:lnL>
                      <a:noFill/>
                    </a:lnL>
                    <a:lnR>
                      <a:noFill/>
                    </a:lnR>
                    <a:lnT>
                      <a:noFill/>
                    </a:lnT>
                    <a:lnB>
                      <a:noFill/>
                    </a:lnB>
                  </a:tcPr>
                </a:tc>
                <a:extLst>
                  <a:ext uri="{0D108BD9-81ED-4DB2-BD59-A6C34878D82A}">
                    <a16:rowId xmlns:a16="http://schemas.microsoft.com/office/drawing/2014/main" val="3630153445"/>
                  </a:ext>
                </a:extLst>
              </a:tr>
              <a:tr h="209944">
                <a:tc>
                  <a:txBody>
                    <a:bodyPr/>
                    <a:lstStyle/>
                    <a:p>
                      <a:pPr algn="l" fontAlgn="b"/>
                      <a:r>
                        <a:rPr lang="en-US" sz="700" b="0" i="0" u="none" strike="noStrike" dirty="0">
                          <a:solidFill>
                            <a:srgbClr val="000000"/>
                          </a:solidFill>
                          <a:effectLst/>
                          <a:latin typeface="Calibri" panose="020F0502020204030204" pitchFamily="34" charset="0"/>
                        </a:rPr>
                        <a:t>Main Object programming &amp; scripts complete</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01/10/2020</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01/10/2020</a:t>
                      </a:r>
                    </a:p>
                  </a:txBody>
                  <a:tcPr marL="2359" marR="2359" marT="2359" marB="0" anchor="b">
                    <a:lnL>
                      <a:noFill/>
                    </a:lnL>
                    <a:lnR>
                      <a:noFill/>
                    </a:lnR>
                    <a:lnT>
                      <a:noFill/>
                    </a:lnT>
                    <a:lnB>
                      <a:noFill/>
                    </a:lnB>
                  </a:tcPr>
                </a:tc>
                <a:tc>
                  <a:txBody>
                    <a:bodyPr/>
                    <a:lstStyle/>
                    <a:p>
                      <a:pPr algn="l" fontAlgn="b"/>
                      <a:r>
                        <a:rPr lang="en-GB" sz="700" b="0" i="0" u="none" strike="noStrike" dirty="0">
                          <a:solidFill>
                            <a:srgbClr val="000000"/>
                          </a:solidFill>
                          <a:effectLst/>
                          <a:latin typeface="Calibri" panose="020F0502020204030204" pitchFamily="34" charset="0"/>
                        </a:rPr>
                        <a:t>-</a:t>
                      </a:r>
                    </a:p>
                  </a:txBody>
                  <a:tcPr marL="2359" marR="2359" marT="2359" marB="0" anchor="b">
                    <a:lnL>
                      <a:noFill/>
                    </a:lnL>
                    <a:lnR>
                      <a:noFill/>
                    </a:lnR>
                    <a:lnT>
                      <a:noFill/>
                    </a:lnT>
                    <a:lnB>
                      <a:noFill/>
                    </a:lnB>
                  </a:tcPr>
                </a:tc>
                <a:extLst>
                  <a:ext uri="{0D108BD9-81ED-4DB2-BD59-A6C34878D82A}">
                    <a16:rowId xmlns:a16="http://schemas.microsoft.com/office/drawing/2014/main" val="626468662"/>
                  </a:ext>
                </a:extLst>
              </a:tr>
              <a:tr h="209944">
                <a:tc>
                  <a:txBody>
                    <a:bodyPr/>
                    <a:lstStyle/>
                    <a:p>
                      <a:pPr algn="l" fontAlgn="b"/>
                      <a:r>
                        <a:rPr lang="en-US" sz="700" b="0" i="0" u="none" strike="noStrike" dirty="0">
                          <a:solidFill>
                            <a:srgbClr val="000000"/>
                          </a:solidFill>
                          <a:effectLst/>
                          <a:latin typeface="Calibri" panose="020F0502020204030204" pitchFamily="34" charset="0"/>
                        </a:rPr>
                        <a:t>Prepare for Alpha test (practice experiment) &amp; bug fixing</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01/10/2020</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01/31/2020</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16</a:t>
                      </a:r>
                    </a:p>
                  </a:txBody>
                  <a:tcPr marL="2359" marR="2359" marT="2359" marB="0" anchor="b">
                    <a:lnL>
                      <a:noFill/>
                    </a:lnL>
                    <a:lnR>
                      <a:noFill/>
                    </a:lnR>
                    <a:lnT>
                      <a:noFill/>
                    </a:lnT>
                    <a:lnB>
                      <a:noFill/>
                    </a:lnB>
                  </a:tcPr>
                </a:tc>
                <a:extLst>
                  <a:ext uri="{0D108BD9-81ED-4DB2-BD59-A6C34878D82A}">
                    <a16:rowId xmlns:a16="http://schemas.microsoft.com/office/drawing/2014/main" val="678230208"/>
                  </a:ext>
                </a:extLst>
              </a:tr>
              <a:tr h="113228">
                <a:tc>
                  <a:txBody>
                    <a:bodyPr/>
                    <a:lstStyle/>
                    <a:p>
                      <a:pPr algn="l" fontAlgn="b"/>
                      <a:r>
                        <a:rPr lang="en-GB" sz="700" b="0" i="0" u="none" strike="noStrike" dirty="0">
                          <a:solidFill>
                            <a:srgbClr val="000000"/>
                          </a:solidFill>
                          <a:effectLst/>
                          <a:latin typeface="Calibri" panose="020F0502020204030204" pitchFamily="34" charset="0"/>
                        </a:rPr>
                        <a:t>Create Feedback Forms</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01/17/2020</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01/31/2020</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11</a:t>
                      </a:r>
                    </a:p>
                  </a:txBody>
                  <a:tcPr marL="2359" marR="2359" marT="2359" marB="0" anchor="b">
                    <a:lnL>
                      <a:noFill/>
                    </a:lnL>
                    <a:lnR>
                      <a:noFill/>
                    </a:lnR>
                    <a:lnT>
                      <a:noFill/>
                    </a:lnT>
                    <a:lnB>
                      <a:noFill/>
                    </a:lnB>
                  </a:tcPr>
                </a:tc>
                <a:extLst>
                  <a:ext uri="{0D108BD9-81ED-4DB2-BD59-A6C34878D82A}">
                    <a16:rowId xmlns:a16="http://schemas.microsoft.com/office/drawing/2014/main" val="2726641684"/>
                  </a:ext>
                </a:extLst>
              </a:tr>
              <a:tr h="113228">
                <a:tc>
                  <a:txBody>
                    <a:bodyPr/>
                    <a:lstStyle/>
                    <a:p>
                      <a:pPr algn="l" fontAlgn="b"/>
                      <a:r>
                        <a:rPr lang="en-GB" sz="700" b="0" i="0" u="none" strike="noStrike" dirty="0">
                          <a:solidFill>
                            <a:srgbClr val="000000"/>
                          </a:solidFill>
                          <a:effectLst/>
                          <a:latin typeface="Calibri" panose="020F0502020204030204" pitchFamily="34" charset="0"/>
                        </a:rPr>
                        <a:t>Alpha Test</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01/31/2020</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01/31/2020</a:t>
                      </a:r>
                    </a:p>
                  </a:txBody>
                  <a:tcPr marL="2359" marR="2359" marT="2359" marB="0" anchor="b">
                    <a:lnL>
                      <a:noFill/>
                    </a:lnL>
                    <a:lnR>
                      <a:noFill/>
                    </a:lnR>
                    <a:lnT>
                      <a:noFill/>
                    </a:lnT>
                    <a:lnB>
                      <a:noFill/>
                    </a:lnB>
                  </a:tcPr>
                </a:tc>
                <a:tc>
                  <a:txBody>
                    <a:bodyPr/>
                    <a:lstStyle/>
                    <a:p>
                      <a:pPr algn="l" fontAlgn="b"/>
                      <a:r>
                        <a:rPr lang="en-GB" sz="700" b="0" i="0" u="none" strike="noStrike" dirty="0">
                          <a:solidFill>
                            <a:srgbClr val="000000"/>
                          </a:solidFill>
                          <a:effectLst/>
                          <a:latin typeface="Calibri" panose="020F0502020204030204" pitchFamily="34" charset="0"/>
                        </a:rPr>
                        <a:t>-</a:t>
                      </a:r>
                    </a:p>
                  </a:txBody>
                  <a:tcPr marL="2359" marR="2359" marT="2359" marB="0" anchor="b">
                    <a:lnL>
                      <a:noFill/>
                    </a:lnL>
                    <a:lnR>
                      <a:noFill/>
                    </a:lnR>
                    <a:lnT>
                      <a:noFill/>
                    </a:lnT>
                    <a:lnB>
                      <a:noFill/>
                    </a:lnB>
                  </a:tcPr>
                </a:tc>
                <a:extLst>
                  <a:ext uri="{0D108BD9-81ED-4DB2-BD59-A6C34878D82A}">
                    <a16:rowId xmlns:a16="http://schemas.microsoft.com/office/drawing/2014/main" val="3163994234"/>
                  </a:ext>
                </a:extLst>
              </a:tr>
              <a:tr h="209944">
                <a:tc>
                  <a:txBody>
                    <a:bodyPr/>
                    <a:lstStyle/>
                    <a:p>
                      <a:pPr algn="l" fontAlgn="b"/>
                      <a:r>
                        <a:rPr lang="en-US" sz="700" b="0" i="0" u="none" strike="noStrike" dirty="0">
                          <a:solidFill>
                            <a:srgbClr val="000000"/>
                          </a:solidFill>
                          <a:effectLst/>
                          <a:latin typeface="Calibri" panose="020F0502020204030204" pitchFamily="34" charset="0"/>
                        </a:rPr>
                        <a:t>Adapt/Fix Experiment &amp; Application based on feedback</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02/03/2020</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03/06/2020</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25</a:t>
                      </a:r>
                    </a:p>
                  </a:txBody>
                  <a:tcPr marL="2359" marR="2359" marT="2359" marB="0" anchor="b">
                    <a:lnL>
                      <a:noFill/>
                    </a:lnL>
                    <a:lnR>
                      <a:noFill/>
                    </a:lnR>
                    <a:lnT>
                      <a:noFill/>
                    </a:lnT>
                    <a:lnB>
                      <a:noFill/>
                    </a:lnB>
                  </a:tcPr>
                </a:tc>
                <a:extLst>
                  <a:ext uri="{0D108BD9-81ED-4DB2-BD59-A6C34878D82A}">
                    <a16:rowId xmlns:a16="http://schemas.microsoft.com/office/drawing/2014/main" val="209649848"/>
                  </a:ext>
                </a:extLst>
              </a:tr>
              <a:tr h="113228">
                <a:tc>
                  <a:txBody>
                    <a:bodyPr/>
                    <a:lstStyle/>
                    <a:p>
                      <a:pPr algn="l" fontAlgn="b"/>
                      <a:r>
                        <a:rPr lang="en-US" sz="700" b="0" i="0" u="none" strike="noStrike" dirty="0">
                          <a:solidFill>
                            <a:srgbClr val="000000"/>
                          </a:solidFill>
                          <a:effectLst/>
                          <a:latin typeface="Calibri" panose="020F0502020204030204" pitchFamily="34" charset="0"/>
                        </a:rPr>
                        <a:t>Book room &amp; time-slots for Experiment</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03/06/2020</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03/09/2020</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2</a:t>
                      </a:r>
                    </a:p>
                  </a:txBody>
                  <a:tcPr marL="2359" marR="2359" marT="2359" marB="0" anchor="b">
                    <a:lnL>
                      <a:noFill/>
                    </a:lnL>
                    <a:lnR>
                      <a:noFill/>
                    </a:lnR>
                    <a:lnT>
                      <a:noFill/>
                    </a:lnT>
                    <a:lnB>
                      <a:noFill/>
                    </a:lnB>
                  </a:tcPr>
                </a:tc>
                <a:extLst>
                  <a:ext uri="{0D108BD9-81ED-4DB2-BD59-A6C34878D82A}">
                    <a16:rowId xmlns:a16="http://schemas.microsoft.com/office/drawing/2014/main" val="964695596"/>
                  </a:ext>
                </a:extLst>
              </a:tr>
              <a:tr h="209944">
                <a:tc>
                  <a:txBody>
                    <a:bodyPr/>
                    <a:lstStyle/>
                    <a:p>
                      <a:pPr algn="l" fontAlgn="b"/>
                      <a:r>
                        <a:rPr lang="en-US" sz="700" b="0" i="0" u="none" strike="noStrike" dirty="0">
                          <a:solidFill>
                            <a:srgbClr val="000000"/>
                          </a:solidFill>
                          <a:effectLst/>
                          <a:latin typeface="Calibri" panose="020F0502020204030204" pitchFamily="34" charset="0"/>
                        </a:rPr>
                        <a:t>Advertise main experiment and book people</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03/09/2020</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03/18/2020</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8</a:t>
                      </a:r>
                    </a:p>
                  </a:txBody>
                  <a:tcPr marL="2359" marR="2359" marT="2359" marB="0" anchor="b">
                    <a:lnL>
                      <a:noFill/>
                    </a:lnL>
                    <a:lnR>
                      <a:noFill/>
                    </a:lnR>
                    <a:lnT>
                      <a:noFill/>
                    </a:lnT>
                    <a:lnB>
                      <a:noFill/>
                    </a:lnB>
                  </a:tcPr>
                </a:tc>
                <a:extLst>
                  <a:ext uri="{0D108BD9-81ED-4DB2-BD59-A6C34878D82A}">
                    <a16:rowId xmlns:a16="http://schemas.microsoft.com/office/drawing/2014/main" val="403994110"/>
                  </a:ext>
                </a:extLst>
              </a:tr>
              <a:tr h="113228">
                <a:tc>
                  <a:txBody>
                    <a:bodyPr/>
                    <a:lstStyle/>
                    <a:p>
                      <a:pPr algn="l" fontAlgn="b"/>
                      <a:r>
                        <a:rPr lang="en-GB" sz="700" b="0" i="0" u="none" strike="noStrike" dirty="0">
                          <a:solidFill>
                            <a:srgbClr val="000000"/>
                          </a:solidFill>
                          <a:effectLst/>
                          <a:latin typeface="Calibri" panose="020F0502020204030204" pitchFamily="34" charset="0"/>
                        </a:rPr>
                        <a:t>Main Experiment (Beta)</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03/18/2020</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03/18/2020</a:t>
                      </a:r>
                    </a:p>
                  </a:txBody>
                  <a:tcPr marL="2359" marR="2359" marT="2359" marB="0" anchor="b">
                    <a:lnL>
                      <a:noFill/>
                    </a:lnL>
                    <a:lnR>
                      <a:noFill/>
                    </a:lnR>
                    <a:lnT>
                      <a:noFill/>
                    </a:lnT>
                    <a:lnB>
                      <a:noFill/>
                    </a:lnB>
                  </a:tcPr>
                </a:tc>
                <a:tc>
                  <a:txBody>
                    <a:bodyPr/>
                    <a:lstStyle/>
                    <a:p>
                      <a:pPr algn="l" fontAlgn="b"/>
                      <a:r>
                        <a:rPr lang="en-GB" sz="700" b="0" i="0" u="none" strike="noStrike" dirty="0">
                          <a:solidFill>
                            <a:srgbClr val="000000"/>
                          </a:solidFill>
                          <a:effectLst/>
                          <a:latin typeface="Calibri" panose="020F0502020204030204" pitchFamily="34" charset="0"/>
                        </a:rPr>
                        <a:t>-</a:t>
                      </a:r>
                    </a:p>
                  </a:txBody>
                  <a:tcPr marL="2359" marR="2359" marT="2359" marB="0" anchor="b">
                    <a:lnL>
                      <a:noFill/>
                    </a:lnL>
                    <a:lnR>
                      <a:noFill/>
                    </a:lnR>
                    <a:lnT>
                      <a:noFill/>
                    </a:lnT>
                    <a:lnB>
                      <a:noFill/>
                    </a:lnB>
                  </a:tcPr>
                </a:tc>
                <a:extLst>
                  <a:ext uri="{0D108BD9-81ED-4DB2-BD59-A6C34878D82A}">
                    <a16:rowId xmlns:a16="http://schemas.microsoft.com/office/drawing/2014/main" val="1147450057"/>
                  </a:ext>
                </a:extLst>
              </a:tr>
              <a:tr h="113228">
                <a:tc>
                  <a:txBody>
                    <a:bodyPr/>
                    <a:lstStyle/>
                    <a:p>
                      <a:pPr algn="l" fontAlgn="b"/>
                      <a:r>
                        <a:rPr lang="en-US" sz="700" b="0" i="0" u="none" strike="noStrike" dirty="0">
                          <a:solidFill>
                            <a:srgbClr val="000000"/>
                          </a:solidFill>
                          <a:effectLst/>
                          <a:latin typeface="Calibri" panose="020F0502020204030204" pitchFamily="34" charset="0"/>
                        </a:rPr>
                        <a:t>Record Results into tables &amp; graphs</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03/18/2020</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03/23/2020</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4</a:t>
                      </a:r>
                    </a:p>
                  </a:txBody>
                  <a:tcPr marL="2359" marR="2359" marT="2359" marB="0" anchor="b">
                    <a:lnL>
                      <a:noFill/>
                    </a:lnL>
                    <a:lnR>
                      <a:noFill/>
                    </a:lnR>
                    <a:lnT>
                      <a:noFill/>
                    </a:lnT>
                    <a:lnB>
                      <a:noFill/>
                    </a:lnB>
                  </a:tcPr>
                </a:tc>
                <a:extLst>
                  <a:ext uri="{0D108BD9-81ED-4DB2-BD59-A6C34878D82A}">
                    <a16:rowId xmlns:a16="http://schemas.microsoft.com/office/drawing/2014/main" val="2223667852"/>
                  </a:ext>
                </a:extLst>
              </a:tr>
              <a:tr h="113228">
                <a:tc>
                  <a:txBody>
                    <a:bodyPr/>
                    <a:lstStyle/>
                    <a:p>
                      <a:pPr algn="l" fontAlgn="b"/>
                      <a:r>
                        <a:rPr lang="en-GB" sz="700" b="0" i="0" u="none" strike="noStrike" dirty="0">
                          <a:solidFill>
                            <a:srgbClr val="000000"/>
                          </a:solidFill>
                          <a:effectLst/>
                          <a:latin typeface="Calibri" panose="020F0502020204030204" pitchFamily="34" charset="0"/>
                        </a:rPr>
                        <a:t>Draft Report Submission</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03/24/2020</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03/24/2020</a:t>
                      </a:r>
                    </a:p>
                  </a:txBody>
                  <a:tcPr marL="2359" marR="2359" marT="2359" marB="0" anchor="b">
                    <a:lnL>
                      <a:noFill/>
                    </a:lnL>
                    <a:lnR>
                      <a:noFill/>
                    </a:lnR>
                    <a:lnT>
                      <a:noFill/>
                    </a:lnT>
                    <a:lnB>
                      <a:noFill/>
                    </a:lnB>
                  </a:tcPr>
                </a:tc>
                <a:tc>
                  <a:txBody>
                    <a:bodyPr/>
                    <a:lstStyle/>
                    <a:p>
                      <a:pPr algn="l" fontAlgn="b"/>
                      <a:r>
                        <a:rPr lang="en-GB" sz="700" b="0" i="0" u="none" strike="noStrike" dirty="0">
                          <a:solidFill>
                            <a:srgbClr val="000000"/>
                          </a:solidFill>
                          <a:effectLst/>
                          <a:latin typeface="Calibri" panose="020F0502020204030204" pitchFamily="34" charset="0"/>
                        </a:rPr>
                        <a:t>-</a:t>
                      </a:r>
                    </a:p>
                  </a:txBody>
                  <a:tcPr marL="2359" marR="2359" marT="2359" marB="0" anchor="b">
                    <a:lnL>
                      <a:noFill/>
                    </a:lnL>
                    <a:lnR>
                      <a:noFill/>
                    </a:lnR>
                    <a:lnT>
                      <a:noFill/>
                    </a:lnT>
                    <a:lnB>
                      <a:noFill/>
                    </a:lnB>
                  </a:tcPr>
                </a:tc>
                <a:extLst>
                  <a:ext uri="{0D108BD9-81ED-4DB2-BD59-A6C34878D82A}">
                    <a16:rowId xmlns:a16="http://schemas.microsoft.com/office/drawing/2014/main" val="1968979872"/>
                  </a:ext>
                </a:extLst>
              </a:tr>
              <a:tr h="113228">
                <a:tc>
                  <a:txBody>
                    <a:bodyPr/>
                    <a:lstStyle/>
                    <a:p>
                      <a:pPr algn="l" fontAlgn="b"/>
                      <a:r>
                        <a:rPr lang="en-GB" sz="700" b="0" i="0" u="none" strike="noStrike" dirty="0">
                          <a:solidFill>
                            <a:srgbClr val="000000"/>
                          </a:solidFill>
                          <a:effectLst/>
                          <a:latin typeface="Calibri" panose="020F0502020204030204" pitchFamily="34" charset="0"/>
                        </a:rPr>
                        <a:t>Code finalised</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04/24/2020</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04/24/2020</a:t>
                      </a:r>
                    </a:p>
                  </a:txBody>
                  <a:tcPr marL="2359" marR="2359" marT="2359" marB="0" anchor="b">
                    <a:lnL>
                      <a:noFill/>
                    </a:lnL>
                    <a:lnR>
                      <a:noFill/>
                    </a:lnR>
                    <a:lnT>
                      <a:noFill/>
                    </a:lnT>
                    <a:lnB>
                      <a:noFill/>
                    </a:lnB>
                  </a:tcPr>
                </a:tc>
                <a:tc>
                  <a:txBody>
                    <a:bodyPr/>
                    <a:lstStyle/>
                    <a:p>
                      <a:pPr algn="l" fontAlgn="b"/>
                      <a:r>
                        <a:rPr lang="en-GB" sz="700" b="0" i="0" u="none" strike="noStrike" dirty="0">
                          <a:solidFill>
                            <a:srgbClr val="000000"/>
                          </a:solidFill>
                          <a:effectLst/>
                          <a:latin typeface="Calibri" panose="020F0502020204030204" pitchFamily="34" charset="0"/>
                        </a:rPr>
                        <a:t>-</a:t>
                      </a:r>
                    </a:p>
                  </a:txBody>
                  <a:tcPr marL="2359" marR="2359" marT="2359" marB="0" anchor="b">
                    <a:lnL>
                      <a:noFill/>
                    </a:lnL>
                    <a:lnR>
                      <a:noFill/>
                    </a:lnR>
                    <a:lnT>
                      <a:noFill/>
                    </a:lnT>
                    <a:lnB>
                      <a:noFill/>
                    </a:lnB>
                  </a:tcPr>
                </a:tc>
                <a:extLst>
                  <a:ext uri="{0D108BD9-81ED-4DB2-BD59-A6C34878D82A}">
                    <a16:rowId xmlns:a16="http://schemas.microsoft.com/office/drawing/2014/main" val="1688587132"/>
                  </a:ext>
                </a:extLst>
              </a:tr>
              <a:tr h="209944">
                <a:tc>
                  <a:txBody>
                    <a:bodyPr/>
                    <a:lstStyle/>
                    <a:p>
                      <a:pPr algn="l" fontAlgn="b"/>
                      <a:r>
                        <a:rPr lang="en-US" sz="700" b="0" i="0" u="none" strike="noStrike" dirty="0">
                          <a:solidFill>
                            <a:srgbClr val="000000"/>
                          </a:solidFill>
                          <a:effectLst/>
                          <a:latin typeface="Calibri" panose="020F0502020204030204" pitchFamily="34" charset="0"/>
                        </a:rPr>
                        <a:t>Window for Additional Testing &amp; Data Collection</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04/24/2020</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05/15/2020</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16</a:t>
                      </a:r>
                    </a:p>
                  </a:txBody>
                  <a:tcPr marL="2359" marR="2359" marT="2359" marB="0" anchor="b">
                    <a:lnL>
                      <a:noFill/>
                    </a:lnL>
                    <a:lnR>
                      <a:noFill/>
                    </a:lnR>
                    <a:lnT>
                      <a:noFill/>
                    </a:lnT>
                    <a:lnB>
                      <a:noFill/>
                    </a:lnB>
                  </a:tcPr>
                </a:tc>
                <a:extLst>
                  <a:ext uri="{0D108BD9-81ED-4DB2-BD59-A6C34878D82A}">
                    <a16:rowId xmlns:a16="http://schemas.microsoft.com/office/drawing/2014/main" val="163939851"/>
                  </a:ext>
                </a:extLst>
              </a:tr>
              <a:tr h="113228">
                <a:tc>
                  <a:txBody>
                    <a:bodyPr/>
                    <a:lstStyle/>
                    <a:p>
                      <a:pPr algn="l" fontAlgn="b"/>
                      <a:r>
                        <a:rPr lang="en-GB" sz="700" b="0" i="0" u="none" strike="noStrike" dirty="0">
                          <a:solidFill>
                            <a:srgbClr val="000000"/>
                          </a:solidFill>
                          <a:effectLst/>
                          <a:latin typeface="Calibri" panose="020F0502020204030204" pitchFamily="34" charset="0"/>
                        </a:rPr>
                        <a:t>Final Draft of Dissertation</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05/15/2020</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05/15/2020</a:t>
                      </a:r>
                    </a:p>
                  </a:txBody>
                  <a:tcPr marL="2359" marR="2359" marT="2359" marB="0" anchor="b">
                    <a:lnL>
                      <a:noFill/>
                    </a:lnL>
                    <a:lnR>
                      <a:noFill/>
                    </a:lnR>
                    <a:lnT>
                      <a:noFill/>
                    </a:lnT>
                    <a:lnB>
                      <a:noFill/>
                    </a:lnB>
                  </a:tcPr>
                </a:tc>
                <a:tc>
                  <a:txBody>
                    <a:bodyPr/>
                    <a:lstStyle/>
                    <a:p>
                      <a:pPr algn="l" fontAlgn="b"/>
                      <a:r>
                        <a:rPr lang="en-GB" sz="700" b="0" i="0" u="none" strike="noStrike" dirty="0">
                          <a:solidFill>
                            <a:srgbClr val="000000"/>
                          </a:solidFill>
                          <a:effectLst/>
                          <a:latin typeface="Calibri" panose="020F0502020204030204" pitchFamily="34" charset="0"/>
                        </a:rPr>
                        <a:t>-</a:t>
                      </a:r>
                    </a:p>
                  </a:txBody>
                  <a:tcPr marL="2359" marR="2359" marT="2359" marB="0" anchor="b">
                    <a:lnL>
                      <a:noFill/>
                    </a:lnL>
                    <a:lnR>
                      <a:noFill/>
                    </a:lnR>
                    <a:lnT>
                      <a:noFill/>
                    </a:lnT>
                    <a:lnB>
                      <a:noFill/>
                    </a:lnB>
                  </a:tcPr>
                </a:tc>
                <a:extLst>
                  <a:ext uri="{0D108BD9-81ED-4DB2-BD59-A6C34878D82A}">
                    <a16:rowId xmlns:a16="http://schemas.microsoft.com/office/drawing/2014/main" val="3438461401"/>
                  </a:ext>
                </a:extLst>
              </a:tr>
              <a:tr h="113228">
                <a:tc>
                  <a:txBody>
                    <a:bodyPr/>
                    <a:lstStyle/>
                    <a:p>
                      <a:pPr algn="l" fontAlgn="b"/>
                      <a:r>
                        <a:rPr lang="en-GB" sz="700" b="0" i="0" u="none" strike="noStrike" dirty="0">
                          <a:solidFill>
                            <a:srgbClr val="000000"/>
                          </a:solidFill>
                          <a:effectLst/>
                          <a:latin typeface="Calibri" panose="020F0502020204030204" pitchFamily="34" charset="0"/>
                        </a:rPr>
                        <a:t>Final Submission</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05/26/2020</a:t>
                      </a:r>
                    </a:p>
                  </a:txBody>
                  <a:tcPr marL="2359" marR="2359" marT="2359"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panose="020F0502020204030204" pitchFamily="34" charset="0"/>
                        </a:rPr>
                        <a:t>05/26/2020</a:t>
                      </a:r>
                    </a:p>
                  </a:txBody>
                  <a:tcPr marL="2359" marR="2359" marT="2359" marB="0" anchor="b">
                    <a:lnL>
                      <a:noFill/>
                    </a:lnL>
                    <a:lnR>
                      <a:noFill/>
                    </a:lnR>
                    <a:lnT>
                      <a:noFill/>
                    </a:lnT>
                    <a:lnB>
                      <a:noFill/>
                    </a:lnB>
                  </a:tcPr>
                </a:tc>
                <a:tc>
                  <a:txBody>
                    <a:bodyPr/>
                    <a:lstStyle/>
                    <a:p>
                      <a:pPr algn="l" fontAlgn="b"/>
                      <a:r>
                        <a:rPr lang="en-GB" sz="700" b="0" i="0" u="none" strike="noStrike" dirty="0">
                          <a:solidFill>
                            <a:srgbClr val="000000"/>
                          </a:solidFill>
                          <a:effectLst/>
                          <a:latin typeface="Calibri" panose="020F0502020204030204" pitchFamily="34" charset="0"/>
                        </a:rPr>
                        <a:t>-</a:t>
                      </a:r>
                    </a:p>
                  </a:txBody>
                  <a:tcPr marL="2359" marR="2359" marT="2359" marB="0" anchor="b">
                    <a:lnL>
                      <a:noFill/>
                    </a:lnL>
                    <a:lnR>
                      <a:noFill/>
                    </a:lnR>
                    <a:lnT>
                      <a:noFill/>
                    </a:lnT>
                    <a:lnB>
                      <a:noFill/>
                    </a:lnB>
                  </a:tcPr>
                </a:tc>
                <a:extLst>
                  <a:ext uri="{0D108BD9-81ED-4DB2-BD59-A6C34878D82A}">
                    <a16:rowId xmlns:a16="http://schemas.microsoft.com/office/drawing/2014/main" val="2774237833"/>
                  </a:ext>
                </a:extLst>
              </a:tr>
            </a:tbl>
          </a:graphicData>
        </a:graphic>
      </p:graphicFrame>
      <p:graphicFrame>
        <p:nvGraphicFramePr>
          <p:cNvPr id="12" name="Table 11">
            <a:extLst>
              <a:ext uri="{FF2B5EF4-FFF2-40B4-BE49-F238E27FC236}">
                <a16:creationId xmlns:a16="http://schemas.microsoft.com/office/drawing/2014/main" id="{36671ABF-0808-45F9-ABC0-1ACAF51B974E}"/>
              </a:ext>
            </a:extLst>
          </p:cNvPr>
          <p:cNvGraphicFramePr>
            <a:graphicFrameLocks noGrp="1"/>
          </p:cNvGraphicFramePr>
          <p:nvPr>
            <p:extLst>
              <p:ext uri="{D42A27DB-BD31-4B8C-83A1-F6EECF244321}">
                <p14:modId xmlns:p14="http://schemas.microsoft.com/office/powerpoint/2010/main" val="4157853439"/>
              </p:ext>
            </p:extLst>
          </p:nvPr>
        </p:nvGraphicFramePr>
        <p:xfrm>
          <a:off x="685800" y="2001795"/>
          <a:ext cx="10873945" cy="4516390"/>
        </p:xfrm>
        <a:graphic>
          <a:graphicData uri="http://schemas.openxmlformats.org/drawingml/2006/table">
            <a:tbl>
              <a:tblPr>
                <a:tableStyleId>{073A0DAA-6AF3-43AB-8588-CEC1D06C72B9}</a:tableStyleId>
              </a:tblPr>
              <a:tblGrid>
                <a:gridCol w="5776100">
                  <a:extLst>
                    <a:ext uri="{9D8B030D-6E8A-4147-A177-3AD203B41FA5}">
                      <a16:colId xmlns:a16="http://schemas.microsoft.com/office/drawing/2014/main" val="4003845419"/>
                    </a:ext>
                  </a:extLst>
                </a:gridCol>
                <a:gridCol w="1487783">
                  <a:extLst>
                    <a:ext uri="{9D8B030D-6E8A-4147-A177-3AD203B41FA5}">
                      <a16:colId xmlns:a16="http://schemas.microsoft.com/office/drawing/2014/main" val="1971162364"/>
                    </a:ext>
                  </a:extLst>
                </a:gridCol>
                <a:gridCol w="1487783">
                  <a:extLst>
                    <a:ext uri="{9D8B030D-6E8A-4147-A177-3AD203B41FA5}">
                      <a16:colId xmlns:a16="http://schemas.microsoft.com/office/drawing/2014/main" val="1119982795"/>
                    </a:ext>
                  </a:extLst>
                </a:gridCol>
                <a:gridCol w="2122279">
                  <a:extLst>
                    <a:ext uri="{9D8B030D-6E8A-4147-A177-3AD203B41FA5}">
                      <a16:colId xmlns:a16="http://schemas.microsoft.com/office/drawing/2014/main" val="140469745"/>
                    </a:ext>
                  </a:extLst>
                </a:gridCol>
              </a:tblGrid>
              <a:tr h="451639">
                <a:tc>
                  <a:txBody>
                    <a:bodyPr/>
                    <a:lstStyle/>
                    <a:p>
                      <a:pPr algn="ctr" fontAlgn="b"/>
                      <a:r>
                        <a:rPr lang="en-GB" sz="1600" b="1" u="none" strike="noStrike" dirty="0">
                          <a:effectLst/>
                          <a:latin typeface="Arial" panose="020B0604020202020204" pitchFamily="34" charset="0"/>
                          <a:cs typeface="Arial" panose="020B0604020202020204" pitchFamily="34" charset="0"/>
                        </a:rPr>
                        <a:t>Task/Milestone</a:t>
                      </a:r>
                      <a:endParaRPr lang="en-GB" sz="1600" b="1" i="0" u="none" strike="noStrike" dirty="0">
                        <a:solidFill>
                          <a:srgbClr val="FFFFFF"/>
                        </a:solidFill>
                        <a:effectLst/>
                        <a:latin typeface="Arial" panose="020B0604020202020204" pitchFamily="34" charset="0"/>
                        <a:cs typeface="Arial" panose="020B0604020202020204" pitchFamily="34" charset="0"/>
                      </a:endParaRPr>
                    </a:p>
                  </a:txBody>
                  <a:tcPr marL="3810" marR="3810" marT="3810" marB="0" anchor="ctr"/>
                </a:tc>
                <a:tc>
                  <a:txBody>
                    <a:bodyPr/>
                    <a:lstStyle/>
                    <a:p>
                      <a:pPr algn="ctr" fontAlgn="b"/>
                      <a:r>
                        <a:rPr lang="en-GB" sz="1600" b="1" u="none" strike="noStrike" dirty="0">
                          <a:effectLst/>
                          <a:latin typeface="Arial" panose="020B0604020202020204" pitchFamily="34" charset="0"/>
                          <a:cs typeface="Arial" panose="020B0604020202020204" pitchFamily="34" charset="0"/>
                        </a:rPr>
                        <a:t>Start date</a:t>
                      </a:r>
                      <a:endParaRPr lang="en-GB" sz="1600" b="1" i="0" u="none" strike="noStrike" dirty="0">
                        <a:solidFill>
                          <a:srgbClr val="FFFFFF"/>
                        </a:solidFill>
                        <a:effectLst/>
                        <a:latin typeface="Arial" panose="020B0604020202020204" pitchFamily="34" charset="0"/>
                        <a:cs typeface="Arial" panose="020B0604020202020204" pitchFamily="34" charset="0"/>
                      </a:endParaRPr>
                    </a:p>
                  </a:txBody>
                  <a:tcPr marL="3810" marR="3810" marT="3810" marB="0" anchor="ctr"/>
                </a:tc>
                <a:tc>
                  <a:txBody>
                    <a:bodyPr/>
                    <a:lstStyle/>
                    <a:p>
                      <a:pPr algn="ctr" fontAlgn="b"/>
                      <a:r>
                        <a:rPr lang="en-GB" sz="1600" b="1" u="none" strike="noStrike" dirty="0">
                          <a:effectLst/>
                          <a:latin typeface="Arial" panose="020B0604020202020204" pitchFamily="34" charset="0"/>
                          <a:cs typeface="Arial" panose="020B0604020202020204" pitchFamily="34" charset="0"/>
                        </a:rPr>
                        <a:t>End date</a:t>
                      </a:r>
                      <a:endParaRPr lang="en-GB" sz="1600" b="1" i="0" u="none" strike="noStrike" dirty="0">
                        <a:solidFill>
                          <a:srgbClr val="FFFFFF"/>
                        </a:solidFill>
                        <a:effectLst/>
                        <a:latin typeface="Arial" panose="020B0604020202020204" pitchFamily="34" charset="0"/>
                        <a:cs typeface="Arial" panose="020B0604020202020204" pitchFamily="34" charset="0"/>
                      </a:endParaRPr>
                    </a:p>
                  </a:txBody>
                  <a:tcPr marL="3810" marR="3810" marT="3810" marB="0" anchor="ctr"/>
                </a:tc>
                <a:tc>
                  <a:txBody>
                    <a:bodyPr/>
                    <a:lstStyle/>
                    <a:p>
                      <a:pPr algn="ctr" fontAlgn="b"/>
                      <a:r>
                        <a:rPr lang="en-GB" sz="1600" b="1" u="none" strike="noStrike" dirty="0">
                          <a:effectLst/>
                          <a:latin typeface="Arial" panose="020B0604020202020204" pitchFamily="34" charset="0"/>
                          <a:cs typeface="Arial" panose="020B0604020202020204" pitchFamily="34" charset="0"/>
                        </a:rPr>
                        <a:t>Duration (in days)</a:t>
                      </a:r>
                      <a:endParaRPr lang="en-GB" sz="1600" b="1" i="0" u="none" strike="noStrike" dirty="0">
                        <a:solidFill>
                          <a:srgbClr val="FFFFFF"/>
                        </a:solidFill>
                        <a:effectLst/>
                        <a:latin typeface="Arial" panose="020B0604020202020204" pitchFamily="34" charset="0"/>
                        <a:cs typeface="Arial" panose="020B0604020202020204" pitchFamily="34" charset="0"/>
                      </a:endParaRPr>
                    </a:p>
                  </a:txBody>
                  <a:tcPr marL="3810" marR="3810" marT="3810" marB="0" anchor="ctr"/>
                </a:tc>
                <a:extLst>
                  <a:ext uri="{0D108BD9-81ED-4DB2-BD59-A6C34878D82A}">
                    <a16:rowId xmlns:a16="http://schemas.microsoft.com/office/drawing/2014/main" val="1788689902"/>
                  </a:ext>
                </a:extLst>
              </a:tr>
              <a:tr h="451639">
                <a:tc>
                  <a:txBody>
                    <a:bodyPr/>
                    <a:lstStyle/>
                    <a:p>
                      <a:pPr algn="ctr" fontAlgn="b"/>
                      <a:r>
                        <a:rPr lang="en-GB" sz="1600" u="none" strike="noStrike" dirty="0">
                          <a:effectLst/>
                          <a:latin typeface="Arial" panose="020B0604020202020204" pitchFamily="34" charset="0"/>
                          <a:cs typeface="Arial" panose="020B0604020202020204" pitchFamily="34" charset="0"/>
                        </a:rPr>
                        <a:t>Brainstorm Ideas</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09/10/2019</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23/10/2019</a:t>
                      </a:r>
                    </a:p>
                  </a:txBody>
                  <a:tcPr marL="3810" marR="3810" marT="3810" marB="0" anchor="ctr"/>
                </a:tc>
                <a:tc>
                  <a:txBody>
                    <a:bodyPr/>
                    <a:lstStyle/>
                    <a:p>
                      <a:pPr algn="ctr" fontAlgn="b"/>
                      <a:r>
                        <a:rPr lang="en-GB" sz="1600" u="none" strike="noStrike" dirty="0">
                          <a:effectLst/>
                          <a:latin typeface="Arial" panose="020B0604020202020204" pitchFamily="34" charset="0"/>
                          <a:cs typeface="Arial" panose="020B0604020202020204" pitchFamily="34" charset="0"/>
                        </a:rPr>
                        <a:t>11</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ctr"/>
                </a:tc>
                <a:extLst>
                  <a:ext uri="{0D108BD9-81ED-4DB2-BD59-A6C34878D82A}">
                    <a16:rowId xmlns:a16="http://schemas.microsoft.com/office/drawing/2014/main" val="3185647221"/>
                  </a:ext>
                </a:extLst>
              </a:tr>
              <a:tr h="451639">
                <a:tc>
                  <a:txBody>
                    <a:bodyPr/>
                    <a:lstStyle/>
                    <a:p>
                      <a:pPr algn="ctr" fontAlgn="b"/>
                      <a:r>
                        <a:rPr lang="en-US" sz="1600" u="none" strike="noStrike" dirty="0">
                          <a:effectLst/>
                          <a:latin typeface="Arial" panose="020B0604020202020204" pitchFamily="34" charset="0"/>
                          <a:cs typeface="Arial" panose="020B0604020202020204" pitchFamily="34" charset="0"/>
                        </a:rPr>
                        <a:t>Create Project Outline, Aims &amp; Objectives</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16/10/2019</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01/11/2019</a:t>
                      </a:r>
                    </a:p>
                  </a:txBody>
                  <a:tcPr marL="3810" marR="3810" marT="3810" marB="0" anchor="ctr"/>
                </a:tc>
                <a:tc>
                  <a:txBody>
                    <a:bodyPr/>
                    <a:lstStyle/>
                    <a:p>
                      <a:pPr algn="ctr" fontAlgn="b"/>
                      <a:r>
                        <a:rPr lang="en-GB" sz="1600" u="none" strike="noStrike" dirty="0">
                          <a:effectLst/>
                          <a:latin typeface="Arial" panose="020B0604020202020204" pitchFamily="34" charset="0"/>
                          <a:cs typeface="Arial" panose="020B0604020202020204" pitchFamily="34" charset="0"/>
                        </a:rPr>
                        <a:t>13</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ctr"/>
                </a:tc>
                <a:extLst>
                  <a:ext uri="{0D108BD9-81ED-4DB2-BD59-A6C34878D82A}">
                    <a16:rowId xmlns:a16="http://schemas.microsoft.com/office/drawing/2014/main" val="774198759"/>
                  </a:ext>
                </a:extLst>
              </a:tr>
              <a:tr h="451639">
                <a:tc>
                  <a:txBody>
                    <a:bodyPr/>
                    <a:lstStyle/>
                    <a:p>
                      <a:pPr algn="ctr" fontAlgn="b"/>
                      <a:r>
                        <a:rPr lang="en-GB" sz="1600" u="none" strike="noStrike" dirty="0">
                          <a:effectLst/>
                          <a:latin typeface="Arial" panose="020B0604020202020204" pitchFamily="34" charset="0"/>
                          <a:cs typeface="Arial" panose="020B0604020202020204" pitchFamily="34" charset="0"/>
                        </a:rPr>
                        <a:t>Project Idea Chosen</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01/11/2019</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01/11/2019</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a:t>
                      </a:r>
                    </a:p>
                  </a:txBody>
                  <a:tcPr marL="3810" marR="3810" marT="3810" marB="0" anchor="ctr"/>
                </a:tc>
                <a:extLst>
                  <a:ext uri="{0D108BD9-81ED-4DB2-BD59-A6C34878D82A}">
                    <a16:rowId xmlns:a16="http://schemas.microsoft.com/office/drawing/2014/main" val="3526983035"/>
                  </a:ext>
                </a:extLst>
              </a:tr>
              <a:tr h="451639">
                <a:tc>
                  <a:txBody>
                    <a:bodyPr/>
                    <a:lstStyle/>
                    <a:p>
                      <a:pPr algn="ctr" fontAlgn="b"/>
                      <a:r>
                        <a:rPr lang="en-US" sz="1600" u="none" strike="noStrike" dirty="0">
                          <a:effectLst/>
                          <a:latin typeface="Arial" panose="020B0604020202020204" pitchFamily="34" charset="0"/>
                          <a:cs typeface="Arial" panose="020B0604020202020204" pitchFamily="34" charset="0"/>
                        </a:rPr>
                        <a:t>Do Literature Review &amp; Presentation Preparation</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01/11/2019</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14/11/2019</a:t>
                      </a:r>
                    </a:p>
                  </a:txBody>
                  <a:tcPr marL="3810" marR="3810" marT="3810" marB="0" anchor="ctr"/>
                </a:tc>
                <a:tc>
                  <a:txBody>
                    <a:bodyPr/>
                    <a:lstStyle/>
                    <a:p>
                      <a:pPr algn="ctr" fontAlgn="b"/>
                      <a:r>
                        <a:rPr lang="en-GB" sz="1600" u="none" strike="noStrike" dirty="0">
                          <a:effectLst/>
                          <a:latin typeface="Arial" panose="020B0604020202020204" pitchFamily="34" charset="0"/>
                          <a:cs typeface="Arial" panose="020B0604020202020204" pitchFamily="34" charset="0"/>
                        </a:rPr>
                        <a:t>10</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ctr"/>
                </a:tc>
                <a:extLst>
                  <a:ext uri="{0D108BD9-81ED-4DB2-BD59-A6C34878D82A}">
                    <a16:rowId xmlns:a16="http://schemas.microsoft.com/office/drawing/2014/main" val="3967774988"/>
                  </a:ext>
                </a:extLst>
              </a:tr>
              <a:tr h="451639">
                <a:tc>
                  <a:txBody>
                    <a:bodyPr/>
                    <a:lstStyle/>
                    <a:p>
                      <a:pPr algn="ctr" fontAlgn="b"/>
                      <a:r>
                        <a:rPr lang="en-US" sz="1600" u="none" strike="noStrike" dirty="0">
                          <a:effectLst/>
                          <a:latin typeface="Arial" panose="020B0604020202020204" pitchFamily="34" charset="0"/>
                          <a:cs typeface="Arial" panose="020B0604020202020204" pitchFamily="34" charset="0"/>
                        </a:rPr>
                        <a:t>Project Aims, Objectives &amp; Milestones complete</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08/11/2019</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08/11/2019</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a:t>
                      </a:r>
                    </a:p>
                  </a:txBody>
                  <a:tcPr marL="3810" marR="3810" marT="3810" marB="0" anchor="ctr"/>
                </a:tc>
                <a:extLst>
                  <a:ext uri="{0D108BD9-81ED-4DB2-BD59-A6C34878D82A}">
                    <a16:rowId xmlns:a16="http://schemas.microsoft.com/office/drawing/2014/main" val="667371607"/>
                  </a:ext>
                </a:extLst>
              </a:tr>
              <a:tr h="451639">
                <a:tc>
                  <a:txBody>
                    <a:bodyPr/>
                    <a:lstStyle/>
                    <a:p>
                      <a:pPr algn="ctr" fontAlgn="b"/>
                      <a:r>
                        <a:rPr lang="en-US" sz="1600" u="none" strike="noStrike" dirty="0">
                          <a:effectLst/>
                          <a:latin typeface="Arial" panose="020B0604020202020204" pitchFamily="34" charset="0"/>
                          <a:cs typeface="Arial" panose="020B0604020202020204" pitchFamily="34" charset="0"/>
                        </a:rPr>
                        <a:t>Setup Unity Project &amp; GitHub Repository</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08/11/2019</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11/11/2019</a:t>
                      </a:r>
                    </a:p>
                  </a:txBody>
                  <a:tcPr marL="3810" marR="3810" marT="3810" marB="0" anchor="ctr"/>
                </a:tc>
                <a:tc>
                  <a:txBody>
                    <a:bodyPr/>
                    <a:lstStyle/>
                    <a:p>
                      <a:pPr algn="ctr" fontAlgn="b"/>
                      <a:r>
                        <a:rPr lang="en-GB" sz="1600" u="none" strike="noStrike" dirty="0">
                          <a:effectLst/>
                          <a:latin typeface="Arial" panose="020B0604020202020204" pitchFamily="34" charset="0"/>
                          <a:cs typeface="Arial" panose="020B0604020202020204" pitchFamily="34" charset="0"/>
                        </a:rPr>
                        <a:t>2</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ctr"/>
                </a:tc>
                <a:extLst>
                  <a:ext uri="{0D108BD9-81ED-4DB2-BD59-A6C34878D82A}">
                    <a16:rowId xmlns:a16="http://schemas.microsoft.com/office/drawing/2014/main" val="1145053230"/>
                  </a:ext>
                </a:extLst>
              </a:tr>
              <a:tr h="451639">
                <a:tc>
                  <a:txBody>
                    <a:bodyPr/>
                    <a:lstStyle/>
                    <a:p>
                      <a:pPr algn="ctr" fontAlgn="b"/>
                      <a:r>
                        <a:rPr lang="en-GB" sz="1600" u="none" strike="noStrike" dirty="0">
                          <a:effectLst/>
                          <a:latin typeface="Arial" panose="020B0604020202020204" pitchFamily="34" charset="0"/>
                          <a:cs typeface="Arial" panose="020B0604020202020204" pitchFamily="34" charset="0"/>
                        </a:rPr>
                        <a:t>Perform Mock Interim Discussion</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14/11/2019</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14/11/2019</a:t>
                      </a:r>
                    </a:p>
                  </a:txBody>
                  <a:tcPr marL="3810" marR="3810" marT="3810" marB="0" anchor="ctr"/>
                </a:tc>
                <a:tc>
                  <a:txBody>
                    <a:bodyPr/>
                    <a:lstStyle/>
                    <a:p>
                      <a:pPr algn="ctr" fontAlgn="b"/>
                      <a:r>
                        <a:rPr lang="en-GB" sz="1600" u="none" strike="noStrike" dirty="0">
                          <a:effectLst/>
                          <a:latin typeface="Arial" panose="020B0604020202020204" pitchFamily="34" charset="0"/>
                          <a:cs typeface="Arial" panose="020B0604020202020204" pitchFamily="34" charset="0"/>
                        </a:rPr>
                        <a:t>*</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ctr"/>
                </a:tc>
                <a:extLst>
                  <a:ext uri="{0D108BD9-81ED-4DB2-BD59-A6C34878D82A}">
                    <a16:rowId xmlns:a16="http://schemas.microsoft.com/office/drawing/2014/main" val="3571709779"/>
                  </a:ext>
                </a:extLst>
              </a:tr>
              <a:tr h="451639">
                <a:tc>
                  <a:txBody>
                    <a:bodyPr/>
                    <a:lstStyle/>
                    <a:p>
                      <a:pPr algn="ctr" fontAlgn="b"/>
                      <a:r>
                        <a:rPr lang="en-GB" sz="1600" u="none" strike="noStrike" dirty="0">
                          <a:effectLst/>
                          <a:latin typeface="Arial" panose="020B0604020202020204" pitchFamily="34" charset="0"/>
                          <a:cs typeface="Arial" panose="020B0604020202020204" pitchFamily="34" charset="0"/>
                        </a:rPr>
                        <a:t>Interim Discussion Preparation</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14/11/2019</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29/11/2019</a:t>
                      </a:r>
                    </a:p>
                  </a:txBody>
                  <a:tcPr marL="3810" marR="3810" marT="3810" marB="0" anchor="ctr"/>
                </a:tc>
                <a:tc>
                  <a:txBody>
                    <a:bodyPr/>
                    <a:lstStyle/>
                    <a:p>
                      <a:pPr algn="ctr" fontAlgn="b"/>
                      <a:r>
                        <a:rPr lang="en-GB" sz="1600" u="none" strike="noStrike" dirty="0">
                          <a:effectLst/>
                          <a:latin typeface="Arial" panose="020B0604020202020204" pitchFamily="34" charset="0"/>
                          <a:cs typeface="Arial" panose="020B0604020202020204" pitchFamily="34" charset="0"/>
                        </a:rPr>
                        <a:t>12</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ctr"/>
                </a:tc>
                <a:extLst>
                  <a:ext uri="{0D108BD9-81ED-4DB2-BD59-A6C34878D82A}">
                    <a16:rowId xmlns:a16="http://schemas.microsoft.com/office/drawing/2014/main" val="2661608558"/>
                  </a:ext>
                </a:extLst>
              </a:tr>
              <a:tr h="451639">
                <a:tc>
                  <a:txBody>
                    <a:bodyPr/>
                    <a:lstStyle/>
                    <a:p>
                      <a:pPr algn="ctr" fontAlgn="b"/>
                      <a:r>
                        <a:rPr lang="en-US" sz="1600" u="none" strike="noStrike" dirty="0">
                          <a:effectLst/>
                          <a:latin typeface="Arial" panose="020B0604020202020204" pitchFamily="34" charset="0"/>
                          <a:cs typeface="Arial" panose="020B0604020202020204" pitchFamily="34" charset="0"/>
                        </a:rPr>
                        <a:t>Key Design (UML diagrams, sketches, etc.)</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22/11/2019</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06/12/2019</a:t>
                      </a:r>
                    </a:p>
                  </a:txBody>
                  <a:tcPr marL="3810" marR="3810" marT="3810" marB="0" anchor="ctr"/>
                </a:tc>
                <a:tc>
                  <a:txBody>
                    <a:bodyPr/>
                    <a:lstStyle/>
                    <a:p>
                      <a:pPr algn="ctr" fontAlgn="b"/>
                      <a:r>
                        <a:rPr lang="en-GB" sz="1600" u="none" strike="noStrike" dirty="0">
                          <a:effectLst/>
                          <a:latin typeface="Arial" panose="020B0604020202020204" pitchFamily="34" charset="0"/>
                          <a:cs typeface="Arial" panose="020B0604020202020204" pitchFamily="34" charset="0"/>
                        </a:rPr>
                        <a:t>11</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ctr"/>
                </a:tc>
                <a:extLst>
                  <a:ext uri="{0D108BD9-81ED-4DB2-BD59-A6C34878D82A}">
                    <a16:rowId xmlns:a16="http://schemas.microsoft.com/office/drawing/2014/main" val="3160667827"/>
                  </a:ext>
                </a:extLst>
              </a:tr>
            </a:tbl>
          </a:graphicData>
        </a:graphic>
      </p:graphicFrame>
      <p:sp>
        <p:nvSpPr>
          <p:cNvPr id="13" name="TextBox 12">
            <a:extLst>
              <a:ext uri="{FF2B5EF4-FFF2-40B4-BE49-F238E27FC236}">
                <a16:creationId xmlns:a16="http://schemas.microsoft.com/office/drawing/2014/main" id="{0DC1D435-426D-4D35-90B9-93121320CD7A}"/>
              </a:ext>
            </a:extLst>
          </p:cNvPr>
          <p:cNvSpPr txBox="1"/>
          <p:nvPr/>
        </p:nvSpPr>
        <p:spPr>
          <a:xfrm>
            <a:off x="10070758" y="6518185"/>
            <a:ext cx="1105930" cy="307777"/>
          </a:xfrm>
          <a:prstGeom prst="rect">
            <a:avLst/>
          </a:prstGeom>
          <a:noFill/>
        </p:spPr>
        <p:txBody>
          <a:bodyPr wrap="square" rtlCol="0">
            <a:spAutoFit/>
          </a:bodyPr>
          <a:lstStyle/>
          <a:p>
            <a:r>
              <a:rPr lang="en-GB" sz="1400" i="1" dirty="0">
                <a:latin typeface="Arial" panose="020B0604020202020204" pitchFamily="34" charset="0"/>
                <a:cs typeface="Arial" panose="020B0604020202020204" pitchFamily="34" charset="0"/>
              </a:rPr>
              <a:t>*</a:t>
            </a:r>
            <a:r>
              <a:rPr lang="en-GB" sz="1100" i="1" dirty="0">
                <a:latin typeface="Arial" panose="020B0604020202020204" pitchFamily="34" charset="0"/>
                <a:cs typeface="Arial" panose="020B0604020202020204" pitchFamily="34" charset="0"/>
              </a:rPr>
              <a:t>milestone</a:t>
            </a:r>
          </a:p>
        </p:txBody>
      </p:sp>
    </p:spTree>
    <p:extLst>
      <p:ext uri="{BB962C8B-B14F-4D97-AF65-F5344CB8AC3E}">
        <p14:creationId xmlns:p14="http://schemas.microsoft.com/office/powerpoint/2010/main" val="113632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7242-BF03-4243-BEFB-C1457A77BF52}"/>
              </a:ext>
            </a:extLst>
          </p:cNvPr>
          <p:cNvSpPr>
            <a:spLocks noGrp="1"/>
          </p:cNvSpPr>
          <p:nvPr>
            <p:ph type="title"/>
          </p:nvPr>
        </p:nvSpPr>
        <p:spPr/>
        <p:txBody>
          <a:bodyPr>
            <a:normAutofit/>
          </a:bodyPr>
          <a:lstStyle/>
          <a:p>
            <a:r>
              <a:rPr lang="en-GB" sz="4400" dirty="0"/>
              <a:t>Tasks &amp; Milestones</a:t>
            </a:r>
          </a:p>
        </p:txBody>
      </p:sp>
      <p:graphicFrame>
        <p:nvGraphicFramePr>
          <p:cNvPr id="4" name="Table 3">
            <a:extLst>
              <a:ext uri="{FF2B5EF4-FFF2-40B4-BE49-F238E27FC236}">
                <a16:creationId xmlns:a16="http://schemas.microsoft.com/office/drawing/2014/main" id="{8EE5F2B7-EA52-4DF6-8B71-46BA3F66E7A4}"/>
              </a:ext>
            </a:extLst>
          </p:cNvPr>
          <p:cNvGraphicFramePr>
            <a:graphicFrameLocks noGrp="1"/>
          </p:cNvGraphicFramePr>
          <p:nvPr>
            <p:extLst>
              <p:ext uri="{D42A27DB-BD31-4B8C-83A1-F6EECF244321}">
                <p14:modId xmlns:p14="http://schemas.microsoft.com/office/powerpoint/2010/main" val="3924287081"/>
              </p:ext>
            </p:extLst>
          </p:nvPr>
        </p:nvGraphicFramePr>
        <p:xfrm>
          <a:off x="685800" y="2001795"/>
          <a:ext cx="10873945" cy="4516390"/>
        </p:xfrm>
        <a:graphic>
          <a:graphicData uri="http://schemas.openxmlformats.org/drawingml/2006/table">
            <a:tbl>
              <a:tblPr>
                <a:tableStyleId>{073A0DAA-6AF3-43AB-8588-CEC1D06C72B9}</a:tableStyleId>
              </a:tblPr>
              <a:tblGrid>
                <a:gridCol w="5776100">
                  <a:extLst>
                    <a:ext uri="{9D8B030D-6E8A-4147-A177-3AD203B41FA5}">
                      <a16:colId xmlns:a16="http://schemas.microsoft.com/office/drawing/2014/main" val="4003845419"/>
                    </a:ext>
                  </a:extLst>
                </a:gridCol>
                <a:gridCol w="1487783">
                  <a:extLst>
                    <a:ext uri="{9D8B030D-6E8A-4147-A177-3AD203B41FA5}">
                      <a16:colId xmlns:a16="http://schemas.microsoft.com/office/drawing/2014/main" val="1971162364"/>
                    </a:ext>
                  </a:extLst>
                </a:gridCol>
                <a:gridCol w="1487783">
                  <a:extLst>
                    <a:ext uri="{9D8B030D-6E8A-4147-A177-3AD203B41FA5}">
                      <a16:colId xmlns:a16="http://schemas.microsoft.com/office/drawing/2014/main" val="1119982795"/>
                    </a:ext>
                  </a:extLst>
                </a:gridCol>
                <a:gridCol w="2122279">
                  <a:extLst>
                    <a:ext uri="{9D8B030D-6E8A-4147-A177-3AD203B41FA5}">
                      <a16:colId xmlns:a16="http://schemas.microsoft.com/office/drawing/2014/main" val="140469745"/>
                    </a:ext>
                  </a:extLst>
                </a:gridCol>
              </a:tblGrid>
              <a:tr h="451639">
                <a:tc>
                  <a:txBody>
                    <a:bodyPr/>
                    <a:lstStyle/>
                    <a:p>
                      <a:pPr algn="ctr" fontAlgn="b"/>
                      <a:r>
                        <a:rPr lang="en-GB" sz="1600" b="1" u="none" strike="noStrike" dirty="0">
                          <a:effectLst/>
                          <a:latin typeface="Arial" panose="020B0604020202020204" pitchFamily="34" charset="0"/>
                          <a:cs typeface="Arial" panose="020B0604020202020204" pitchFamily="34" charset="0"/>
                        </a:rPr>
                        <a:t>Task/Milestone</a:t>
                      </a:r>
                      <a:endParaRPr lang="en-GB" sz="1600" b="1" i="0" u="none" strike="noStrike" dirty="0">
                        <a:solidFill>
                          <a:srgbClr val="FFFFFF"/>
                        </a:solidFill>
                        <a:effectLst/>
                        <a:latin typeface="Arial" panose="020B0604020202020204" pitchFamily="34" charset="0"/>
                        <a:cs typeface="Arial" panose="020B0604020202020204" pitchFamily="34" charset="0"/>
                      </a:endParaRPr>
                    </a:p>
                  </a:txBody>
                  <a:tcPr marL="3810" marR="3810" marT="3810" marB="0" anchor="ctr"/>
                </a:tc>
                <a:tc>
                  <a:txBody>
                    <a:bodyPr/>
                    <a:lstStyle/>
                    <a:p>
                      <a:pPr algn="ctr" fontAlgn="b"/>
                      <a:r>
                        <a:rPr lang="en-GB" sz="1600" b="1" u="none" strike="noStrike" dirty="0">
                          <a:effectLst/>
                          <a:latin typeface="Arial" panose="020B0604020202020204" pitchFamily="34" charset="0"/>
                          <a:cs typeface="Arial" panose="020B0604020202020204" pitchFamily="34" charset="0"/>
                        </a:rPr>
                        <a:t>Start date</a:t>
                      </a:r>
                      <a:endParaRPr lang="en-GB" sz="1600" b="1" i="0" u="none" strike="noStrike" dirty="0">
                        <a:solidFill>
                          <a:srgbClr val="FFFFFF"/>
                        </a:solidFill>
                        <a:effectLst/>
                        <a:latin typeface="Arial" panose="020B0604020202020204" pitchFamily="34" charset="0"/>
                        <a:cs typeface="Arial" panose="020B0604020202020204" pitchFamily="34" charset="0"/>
                      </a:endParaRPr>
                    </a:p>
                  </a:txBody>
                  <a:tcPr marL="3810" marR="3810" marT="3810" marB="0" anchor="ctr"/>
                </a:tc>
                <a:tc>
                  <a:txBody>
                    <a:bodyPr/>
                    <a:lstStyle/>
                    <a:p>
                      <a:pPr algn="ctr" fontAlgn="b"/>
                      <a:r>
                        <a:rPr lang="en-GB" sz="1600" b="1" u="none" strike="noStrike" dirty="0">
                          <a:effectLst/>
                          <a:latin typeface="Arial" panose="020B0604020202020204" pitchFamily="34" charset="0"/>
                          <a:cs typeface="Arial" panose="020B0604020202020204" pitchFamily="34" charset="0"/>
                        </a:rPr>
                        <a:t>End date</a:t>
                      </a:r>
                      <a:endParaRPr lang="en-GB" sz="1600" b="1" i="0" u="none" strike="noStrike" dirty="0">
                        <a:solidFill>
                          <a:srgbClr val="FFFFFF"/>
                        </a:solidFill>
                        <a:effectLst/>
                        <a:latin typeface="Arial" panose="020B0604020202020204" pitchFamily="34" charset="0"/>
                        <a:cs typeface="Arial" panose="020B0604020202020204" pitchFamily="34" charset="0"/>
                      </a:endParaRPr>
                    </a:p>
                  </a:txBody>
                  <a:tcPr marL="3810" marR="3810" marT="3810" marB="0" anchor="ctr"/>
                </a:tc>
                <a:tc>
                  <a:txBody>
                    <a:bodyPr/>
                    <a:lstStyle/>
                    <a:p>
                      <a:pPr algn="ctr" fontAlgn="b"/>
                      <a:r>
                        <a:rPr lang="en-GB" sz="1600" b="1" u="none" strike="noStrike" dirty="0">
                          <a:effectLst/>
                          <a:latin typeface="Arial" panose="020B0604020202020204" pitchFamily="34" charset="0"/>
                          <a:cs typeface="Arial" panose="020B0604020202020204" pitchFamily="34" charset="0"/>
                        </a:rPr>
                        <a:t>Duration (in days)</a:t>
                      </a:r>
                      <a:endParaRPr lang="en-GB" sz="1600" b="1" i="0" u="none" strike="noStrike" dirty="0">
                        <a:solidFill>
                          <a:srgbClr val="FFFFFF"/>
                        </a:solidFill>
                        <a:effectLst/>
                        <a:latin typeface="Arial" panose="020B0604020202020204" pitchFamily="34" charset="0"/>
                        <a:cs typeface="Arial" panose="020B0604020202020204" pitchFamily="34" charset="0"/>
                      </a:endParaRPr>
                    </a:p>
                  </a:txBody>
                  <a:tcPr marL="3810" marR="3810" marT="3810" marB="0" anchor="ctr"/>
                </a:tc>
                <a:extLst>
                  <a:ext uri="{0D108BD9-81ED-4DB2-BD59-A6C34878D82A}">
                    <a16:rowId xmlns:a16="http://schemas.microsoft.com/office/drawing/2014/main" val="1788689902"/>
                  </a:ext>
                </a:extLst>
              </a:tr>
              <a:tr h="451639">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Interim Discussion Presentation</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29/11/2019</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29/11/2019</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a:t>
                      </a:r>
                    </a:p>
                  </a:txBody>
                  <a:tcPr marL="3810" marR="3810" marT="3810" marB="0" anchor="ctr"/>
                </a:tc>
                <a:extLst>
                  <a:ext uri="{0D108BD9-81ED-4DB2-BD59-A6C34878D82A}">
                    <a16:rowId xmlns:a16="http://schemas.microsoft.com/office/drawing/2014/main" val="3185647221"/>
                  </a:ext>
                </a:extLst>
              </a:tr>
              <a:tr h="451639">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Create and acquire the main 3D models needed</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29/11/2019</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20/12/2019</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16</a:t>
                      </a:r>
                    </a:p>
                  </a:txBody>
                  <a:tcPr marL="3810" marR="3810" marT="3810" marB="0" anchor="ctr"/>
                </a:tc>
                <a:extLst>
                  <a:ext uri="{0D108BD9-81ED-4DB2-BD59-A6C34878D82A}">
                    <a16:rowId xmlns:a16="http://schemas.microsoft.com/office/drawing/2014/main" val="774198759"/>
                  </a:ext>
                </a:extLst>
              </a:tr>
              <a:tr h="451639">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Coding in Unity</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29/11/2019</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24/04/2020</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106</a:t>
                      </a:r>
                    </a:p>
                  </a:txBody>
                  <a:tcPr marL="3810" marR="3810" marT="3810" marB="0" anchor="ctr"/>
                </a:tc>
                <a:extLst>
                  <a:ext uri="{0D108BD9-81ED-4DB2-BD59-A6C34878D82A}">
                    <a16:rowId xmlns:a16="http://schemas.microsoft.com/office/drawing/2014/main" val="3526983035"/>
                  </a:ext>
                </a:extLst>
              </a:tr>
              <a:tr h="451639">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Main Object programming &amp; scripts complete</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10/01/2020</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10/01/2020</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a:t>
                      </a:r>
                    </a:p>
                  </a:txBody>
                  <a:tcPr marL="3810" marR="3810" marT="3810" marB="0" anchor="ctr"/>
                </a:tc>
                <a:extLst>
                  <a:ext uri="{0D108BD9-81ED-4DB2-BD59-A6C34878D82A}">
                    <a16:rowId xmlns:a16="http://schemas.microsoft.com/office/drawing/2014/main" val="3967774988"/>
                  </a:ext>
                </a:extLst>
              </a:tr>
              <a:tr h="451639">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Prepare for Alpha test (practice experiment) &amp; bug fixing</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10/01/2020</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31/01/2020</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16</a:t>
                      </a:r>
                    </a:p>
                  </a:txBody>
                  <a:tcPr marL="3810" marR="3810" marT="3810" marB="0" anchor="ctr"/>
                </a:tc>
                <a:extLst>
                  <a:ext uri="{0D108BD9-81ED-4DB2-BD59-A6C34878D82A}">
                    <a16:rowId xmlns:a16="http://schemas.microsoft.com/office/drawing/2014/main" val="667371607"/>
                  </a:ext>
                </a:extLst>
              </a:tr>
              <a:tr h="451639">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Create Feedback Forms</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17/01/2020</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31/01/2020</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11</a:t>
                      </a:r>
                    </a:p>
                  </a:txBody>
                  <a:tcPr marL="3810" marR="3810" marT="3810" marB="0" anchor="ctr"/>
                </a:tc>
                <a:extLst>
                  <a:ext uri="{0D108BD9-81ED-4DB2-BD59-A6C34878D82A}">
                    <a16:rowId xmlns:a16="http://schemas.microsoft.com/office/drawing/2014/main" val="1145053230"/>
                  </a:ext>
                </a:extLst>
              </a:tr>
              <a:tr h="451639">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Alpha Test</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31/01/2020</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31/01/2020</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a:t>
                      </a:r>
                    </a:p>
                  </a:txBody>
                  <a:tcPr marL="3810" marR="3810" marT="3810" marB="0" anchor="ctr"/>
                </a:tc>
                <a:extLst>
                  <a:ext uri="{0D108BD9-81ED-4DB2-BD59-A6C34878D82A}">
                    <a16:rowId xmlns:a16="http://schemas.microsoft.com/office/drawing/2014/main" val="3571709779"/>
                  </a:ext>
                </a:extLst>
              </a:tr>
              <a:tr h="451639">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Adapt/Fix Experiment &amp; Application based on feedback</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03/02/2020</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06/03/2020</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25</a:t>
                      </a:r>
                    </a:p>
                  </a:txBody>
                  <a:tcPr marL="3810" marR="3810" marT="3810" marB="0" anchor="ctr"/>
                </a:tc>
                <a:extLst>
                  <a:ext uri="{0D108BD9-81ED-4DB2-BD59-A6C34878D82A}">
                    <a16:rowId xmlns:a16="http://schemas.microsoft.com/office/drawing/2014/main" val="2661608558"/>
                  </a:ext>
                </a:extLst>
              </a:tr>
              <a:tr h="451639">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Book room &amp; time-slots for Experiment</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06/03/2020</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09/03/2020</a:t>
                      </a:r>
                    </a:p>
                  </a:txBody>
                  <a:tcPr marL="3810" marR="3810" marT="3810" marB="0" anchor="ct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2</a:t>
                      </a:r>
                    </a:p>
                  </a:txBody>
                  <a:tcPr marL="3810" marR="3810" marT="3810" marB="0" anchor="ctr"/>
                </a:tc>
                <a:extLst>
                  <a:ext uri="{0D108BD9-81ED-4DB2-BD59-A6C34878D82A}">
                    <a16:rowId xmlns:a16="http://schemas.microsoft.com/office/drawing/2014/main" val="3160667827"/>
                  </a:ext>
                </a:extLst>
              </a:tr>
            </a:tbl>
          </a:graphicData>
        </a:graphic>
      </p:graphicFrame>
      <p:sp>
        <p:nvSpPr>
          <p:cNvPr id="6" name="TextBox 5">
            <a:extLst>
              <a:ext uri="{FF2B5EF4-FFF2-40B4-BE49-F238E27FC236}">
                <a16:creationId xmlns:a16="http://schemas.microsoft.com/office/drawing/2014/main" id="{40933094-AB34-4222-A9D3-F7AB66640577}"/>
              </a:ext>
            </a:extLst>
          </p:cNvPr>
          <p:cNvSpPr txBox="1"/>
          <p:nvPr/>
        </p:nvSpPr>
        <p:spPr>
          <a:xfrm>
            <a:off x="10070758" y="6518185"/>
            <a:ext cx="1105930" cy="307777"/>
          </a:xfrm>
          <a:prstGeom prst="rect">
            <a:avLst/>
          </a:prstGeom>
          <a:noFill/>
        </p:spPr>
        <p:txBody>
          <a:bodyPr wrap="square" rtlCol="0">
            <a:spAutoFit/>
          </a:bodyPr>
          <a:lstStyle/>
          <a:p>
            <a:r>
              <a:rPr lang="en-GB" sz="1400" i="1" dirty="0">
                <a:latin typeface="Arial" panose="020B0604020202020204" pitchFamily="34" charset="0"/>
                <a:cs typeface="Arial" panose="020B0604020202020204" pitchFamily="34" charset="0"/>
              </a:rPr>
              <a:t>*</a:t>
            </a:r>
            <a:r>
              <a:rPr lang="en-GB" sz="1100" i="1" dirty="0">
                <a:latin typeface="Arial" panose="020B0604020202020204" pitchFamily="34" charset="0"/>
                <a:cs typeface="Arial" panose="020B0604020202020204" pitchFamily="34" charset="0"/>
              </a:rPr>
              <a:t>milestone</a:t>
            </a:r>
          </a:p>
        </p:txBody>
      </p:sp>
    </p:spTree>
    <p:extLst>
      <p:ext uri="{BB962C8B-B14F-4D97-AF65-F5344CB8AC3E}">
        <p14:creationId xmlns:p14="http://schemas.microsoft.com/office/powerpoint/2010/main" val="205903642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1_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13095</TotalTime>
  <Words>3090</Words>
  <Application>Microsoft Office PowerPoint</Application>
  <PresentationFormat>Widescreen</PresentationFormat>
  <Paragraphs>317</Paragraphs>
  <Slides>19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Calibri</vt:lpstr>
      <vt:lpstr>Calibri Light</vt:lpstr>
      <vt:lpstr>Century Gothic</vt:lpstr>
      <vt:lpstr>Vapor Trail</vt:lpstr>
      <vt:lpstr>1_Vapor Trail</vt:lpstr>
      <vt:lpstr>Driver Attentiveness in Virtual Reality</vt:lpstr>
      <vt:lpstr>Key terms</vt:lpstr>
      <vt:lpstr>Project aim</vt:lpstr>
      <vt:lpstr>Project Aim</vt:lpstr>
      <vt:lpstr>Objectives</vt:lpstr>
      <vt:lpstr>Objectives</vt:lpstr>
      <vt:lpstr>Example VR simulation:</vt:lpstr>
      <vt:lpstr>Tasks &amp; Milestones</vt:lpstr>
      <vt:lpstr>Tasks &amp; Milestones</vt:lpstr>
      <vt:lpstr>Tasks &amp; Milestones</vt:lpstr>
      <vt:lpstr>Tasks &amp; Milestones</vt:lpstr>
      <vt:lpstr>Literature Review: Road Accidents/Fatalities</vt:lpstr>
      <vt:lpstr>Literature Review: Road Accidents/Fatalities</vt:lpstr>
      <vt:lpstr>Literature Review: Virtual Reality</vt:lpstr>
      <vt:lpstr>Literature Review: References</vt:lpstr>
      <vt:lpstr>Literature Review: Key Points</vt:lpstr>
      <vt:lpstr>Software</vt:lpstr>
      <vt:lpstr>Progress so far:</vt:lpstr>
      <vt:lpstr>Thank you for listening!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Attentiveness in Virtual Reality</dc:title>
  <dc:creator>james wright</dc:creator>
  <cp:lastModifiedBy>james wright</cp:lastModifiedBy>
  <cp:revision>122</cp:revision>
  <dcterms:created xsi:type="dcterms:W3CDTF">2019-11-04T20:40:16Z</dcterms:created>
  <dcterms:modified xsi:type="dcterms:W3CDTF">2019-11-13T22:56:01Z</dcterms:modified>
</cp:coreProperties>
</file>