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7" roundtripDataSignature="AMtx7mjpkZ8oZn51mVUM1XwpNhg6ZRF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15FF20-E347-4A47-A60A-96F1FC7A8794}">
  <a:tblStyle styleId="{1215FF20-E347-4A47-A60A-96F1FC7A87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CA6087D-6CEA-4563-A612-8D5AEC80E8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9ffe81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b9ffe819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b9ffe819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cb9ffe819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b9ffe81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cb9ffe819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b9ffe8198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b9ffe819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cfb8aa163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cfb8aa163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fb8aa16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ccfb8aa163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c8ccd6d7e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cc8ccd6d7e_2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b9ffe819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cb9ffe8198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c8ccd6d7e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cc8ccd6d7e_2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b9ffe819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cb9ffe819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b9ffe8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cb9ffe8198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b9ffe819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cb9ffe8198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b9ffe819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cb9ffe8198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b9ffe819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cb9ffe8198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cb9ffe819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cb9ffe8198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c8ccd6d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cc8ccd6d7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c8ccd6d7e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cc8ccd6d7e_2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c8ccd6d7e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cc8ccd6d7e_2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e3d766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ce3d766c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cfb8aa16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ccfb8aa163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cfb8aa16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cfb8aa163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cb9ffe819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cb9ffe8198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b9ffe81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b9ffe819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fb8aa1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ccfb8aa16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9ffe81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cb9ffe819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cfb8aa16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ccfb8aa163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b9ffe81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cb9ffe819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b9ffe81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cb9ffe819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2">
  <p:cSld name="Custom 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55" y="44"/>
            <a:ext cx="12190044" cy="6857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6"/>
          <p:cNvSpPr txBox="1"/>
          <p:nvPr>
            <p:ph type="title"/>
          </p:nvPr>
        </p:nvSpPr>
        <p:spPr>
          <a:xfrm>
            <a:off x="156241" y="138698"/>
            <a:ext cx="95104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  <a:defRPr b="1" sz="258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v-61i53kHdDlUG3W6jVtrdNH9AFdTUSp/view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" y="2666761"/>
            <a:ext cx="12192000" cy="10477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356518" y="2898246"/>
            <a:ext cx="83201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 모니터링 시스템</a:t>
            </a:r>
            <a:r>
              <a:rPr b="1" i="0" lang="en-US" sz="32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528510" y="1350689"/>
            <a:ext cx="71481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rPr>
              <a:t>프로젝트 수행 결과보고서 </a:t>
            </a:r>
            <a:endParaRPr b="1" i="0" sz="3600" u="none" cap="none" strike="noStrike">
              <a:solidFill>
                <a:srgbClr val="00206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495835" y="3939873"/>
            <a:ext cx="10857965" cy="2196733"/>
            <a:chOff x="495835" y="3939873"/>
            <a:chExt cx="10857965" cy="2196733"/>
          </a:xfrm>
        </p:grpSpPr>
        <p:sp>
          <p:nvSpPr>
            <p:cNvPr id="92" name="Google Shape;92;p1"/>
            <p:cNvSpPr/>
            <p:nvPr/>
          </p:nvSpPr>
          <p:spPr>
            <a:xfrm>
              <a:off x="495835" y="3939873"/>
              <a:ext cx="10653946" cy="2196733"/>
            </a:xfrm>
            <a:prstGeom prst="roundRect">
              <a:avLst>
                <a:gd fmla="val 16667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5875">
              <a:solidFill>
                <a:srgbClr val="DDDD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38200" y="4206723"/>
              <a:ext cx="10515600" cy="1926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t/>
              </a:r>
              <a:endParaRPr/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1"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정진우 </a:t>
              </a:r>
              <a:endPara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t/>
              </a:r>
              <a:endParaRPr b="1" i="1" sz="2000" u="none" cap="none" strike="noStrike">
                <a:solidFill>
                  <a:srgbClr val="AEABAB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ffe8198_0_36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/>
              <a:t>기능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cb9ffe8198_0_36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gcb9ffe819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5" y="1531837"/>
            <a:ext cx="6035876" cy="458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cb9ffe8198_0_36"/>
          <p:cNvSpPr txBox="1"/>
          <p:nvPr/>
        </p:nvSpPr>
        <p:spPr>
          <a:xfrm>
            <a:off x="7326800" y="2076150"/>
            <a:ext cx="77154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b9ffe8198_0_36"/>
          <p:cNvSpPr txBox="1"/>
          <p:nvPr/>
        </p:nvSpPr>
        <p:spPr>
          <a:xfrm>
            <a:off x="7032100" y="2345900"/>
            <a:ext cx="424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클릭된 설비의 상세정보를 수동갱신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현재 설비의 정보를 막대그래프로 시각화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설비이미지에서 불량위치와 종류를 시각화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설비의 미래수명 예측을 그래프로 표현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전체 정보 요약&amp;추가메모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엑셀로 저장</a:t>
            </a:r>
            <a:endParaRPr sz="2000"/>
          </a:p>
        </p:txBody>
      </p:sp>
      <p:sp>
        <p:nvSpPr>
          <p:cNvPr id="185" name="Google Shape;185;gcb9ffe8198_0_36"/>
          <p:cNvSpPr txBox="1"/>
          <p:nvPr/>
        </p:nvSpPr>
        <p:spPr>
          <a:xfrm>
            <a:off x="2999213" y="1131625"/>
            <a:ext cx="10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보조화면</a:t>
            </a:r>
            <a:endParaRPr/>
          </a:p>
        </p:txBody>
      </p:sp>
      <p:sp>
        <p:nvSpPr>
          <p:cNvPr id="186" name="Google Shape;186;gcb9ffe8198_0_36"/>
          <p:cNvSpPr/>
          <p:nvPr/>
        </p:nvSpPr>
        <p:spPr>
          <a:xfrm>
            <a:off x="1982375" y="2076150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87" name="Google Shape;187;gcb9ffe8198_0_36"/>
          <p:cNvSpPr/>
          <p:nvPr/>
        </p:nvSpPr>
        <p:spPr>
          <a:xfrm>
            <a:off x="3419400" y="2260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88" name="Google Shape;188;gcb9ffe8198_0_36"/>
          <p:cNvSpPr/>
          <p:nvPr/>
        </p:nvSpPr>
        <p:spPr>
          <a:xfrm>
            <a:off x="4186325" y="418572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89" name="Google Shape;189;gcb9ffe8198_0_36"/>
          <p:cNvSpPr/>
          <p:nvPr/>
        </p:nvSpPr>
        <p:spPr>
          <a:xfrm>
            <a:off x="6089975" y="418572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90" name="Google Shape;190;gcb9ffe8198_0_36"/>
          <p:cNvSpPr/>
          <p:nvPr/>
        </p:nvSpPr>
        <p:spPr>
          <a:xfrm>
            <a:off x="5028350" y="5750175"/>
            <a:ext cx="365100" cy="36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9ffe8198_0_51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/>
              <a:t>기능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b9ffe8198_0_51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cb9ffe8198_0_51"/>
          <p:cNvSpPr txBox="1"/>
          <p:nvPr/>
        </p:nvSpPr>
        <p:spPr>
          <a:xfrm>
            <a:off x="683675" y="5326125"/>
            <a:ext cx="424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현재 설비의 데이터와 기준치를 비교하여 막대그래프로 표현</a:t>
            </a:r>
            <a:endParaRPr sz="2000"/>
          </a:p>
        </p:txBody>
      </p:sp>
      <p:pic>
        <p:nvPicPr>
          <p:cNvPr id="198" name="Google Shape;198;gcb9ffe8198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25" y="1310510"/>
            <a:ext cx="41910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cb9ffe8198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00" y="3902039"/>
            <a:ext cx="3672490" cy="118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cb9ffe8198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4238" y="1698150"/>
            <a:ext cx="3704525" cy="18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cb9ffe8198_0_51"/>
          <p:cNvSpPr txBox="1"/>
          <p:nvPr/>
        </p:nvSpPr>
        <p:spPr>
          <a:xfrm>
            <a:off x="6887300" y="5049625"/>
            <a:ext cx="4240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머신러닝을 활용하여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현재까지의 기록을 분석하여 남은 수명을 계산</a:t>
            </a:r>
            <a:endParaRPr sz="2000"/>
          </a:p>
        </p:txBody>
      </p:sp>
      <p:pic>
        <p:nvPicPr>
          <p:cNvPr id="202" name="Google Shape;202;gcb9ffe8198_0_51"/>
          <p:cNvPicPr preferRelativeResize="0"/>
          <p:nvPr/>
        </p:nvPicPr>
        <p:blipFill rotWithShape="1">
          <a:blip r:embed="rId6">
            <a:alphaModFix/>
          </a:blip>
          <a:srcRect b="39512" l="74209" r="1157" t="50159"/>
          <a:stretch/>
        </p:blipFill>
        <p:spPr>
          <a:xfrm>
            <a:off x="7373000" y="3900075"/>
            <a:ext cx="2987001" cy="9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b9ffe8198_0_66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/>
              <a:t>기능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cb9ffe8198_0_66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gcb9ffe8198_0_66"/>
          <p:cNvPicPr preferRelativeResize="0"/>
          <p:nvPr/>
        </p:nvPicPr>
        <p:blipFill rotWithShape="1">
          <a:blip r:embed="rId3">
            <a:alphaModFix/>
          </a:blip>
          <a:srcRect b="52175" l="46473" r="2485" t="11294"/>
          <a:stretch/>
        </p:blipFill>
        <p:spPr>
          <a:xfrm>
            <a:off x="677700" y="1033700"/>
            <a:ext cx="4648800" cy="2526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cb9ffe8198_0_66"/>
          <p:cNvSpPr txBox="1"/>
          <p:nvPr/>
        </p:nvSpPr>
        <p:spPr>
          <a:xfrm>
            <a:off x="833200" y="5017900"/>
            <a:ext cx="4648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설비 이미지(왼쪽)에서 고장위치를 분석하여 시각화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각 색별로 다른 고장을 표현</a:t>
            </a:r>
            <a:endParaRPr sz="2000"/>
          </a:p>
        </p:txBody>
      </p:sp>
      <p:pic>
        <p:nvPicPr>
          <p:cNvPr id="211" name="Google Shape;211;gcb9ffe8198_0_66"/>
          <p:cNvPicPr preferRelativeResize="0"/>
          <p:nvPr/>
        </p:nvPicPr>
        <p:blipFill rotWithShape="1">
          <a:blip r:embed="rId3">
            <a:alphaModFix/>
          </a:blip>
          <a:srcRect b="19148" l="74209" r="1157" t="69953"/>
          <a:stretch/>
        </p:blipFill>
        <p:spPr>
          <a:xfrm>
            <a:off x="1409600" y="3787300"/>
            <a:ext cx="2987001" cy="10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cb9ffe8198_0_66"/>
          <p:cNvPicPr preferRelativeResize="0"/>
          <p:nvPr/>
        </p:nvPicPr>
        <p:blipFill rotWithShape="1">
          <a:blip r:embed="rId3">
            <a:alphaModFix/>
          </a:blip>
          <a:srcRect b="0" l="74209" r="1157" t="50159"/>
          <a:stretch/>
        </p:blipFill>
        <p:spPr>
          <a:xfrm>
            <a:off x="8146200" y="968803"/>
            <a:ext cx="2306224" cy="35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cb9ffe8198_0_66"/>
          <p:cNvSpPr txBox="1"/>
          <p:nvPr/>
        </p:nvSpPr>
        <p:spPr>
          <a:xfrm>
            <a:off x="7008813" y="4572425"/>
            <a:ext cx="4581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화면의 모든정보를 요약하여 글로 표현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필요시 사용자가 추가로 메모를 하여 저장할 수 있게함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모든 정보는 엑셀로 저장 가능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cb9ffe8198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00" y="1224275"/>
            <a:ext cx="5433124" cy="5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cb9ffe8198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622" y="1224275"/>
            <a:ext cx="5132752" cy="5200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cb9ffe8198_0_148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/>
              <a:t>기능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cfb8aa163_1_97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/>
              <a:t>기능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ccfb8aa163_1_97" title="sem-jjw-pj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050" y="1046126"/>
            <a:ext cx="7134226" cy="53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cfb8aa163_1_56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ccfb8aa163_1_56"/>
          <p:cNvSpPr/>
          <p:nvPr/>
        </p:nvSpPr>
        <p:spPr>
          <a:xfrm>
            <a:off x="-152850" y="-97800"/>
            <a:ext cx="12497700" cy="7053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ccfb8aa163_1_56"/>
          <p:cNvSpPr txBox="1"/>
          <p:nvPr>
            <p:ph type="title"/>
          </p:nvPr>
        </p:nvSpPr>
        <p:spPr>
          <a:xfrm>
            <a:off x="141201" y="1296738"/>
            <a:ext cx="109278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Ⅲ. 프로젝트 상세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c8ccd6d7e_2_91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  <p:sp>
        <p:nvSpPr>
          <p:cNvPr id="239" name="Google Shape;239;gcc8ccd6d7e_2_91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0" name="Google Shape;240;gcc8ccd6d7e_2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13" y="901760"/>
            <a:ext cx="3990975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cc8ccd6d7e_2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00" y="2711499"/>
            <a:ext cx="4071200" cy="23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cc8ccd6d7e_2_91"/>
          <p:cNvPicPr preferRelativeResize="0"/>
          <p:nvPr/>
        </p:nvPicPr>
        <p:blipFill rotWithShape="1">
          <a:blip r:embed="rId5">
            <a:alphaModFix/>
          </a:blip>
          <a:srcRect b="0" l="0" r="40341" t="55549"/>
          <a:stretch/>
        </p:blipFill>
        <p:spPr>
          <a:xfrm>
            <a:off x="1108114" y="5109403"/>
            <a:ext cx="3540001" cy="12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cc8ccd6d7e_2_91"/>
          <p:cNvSpPr txBox="1"/>
          <p:nvPr/>
        </p:nvSpPr>
        <p:spPr>
          <a:xfrm>
            <a:off x="5883025" y="2933400"/>
            <a:ext cx="5775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어플리케이션 개발을 위한 구글의 High Level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 Database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서버를 관리할 필요가 없다.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동적인 서버확장.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Google의 다른 클라우드 서비스와 결합 용이(</a:t>
            </a:r>
            <a:r>
              <a:rPr lang="en-US">
                <a:solidFill>
                  <a:schemeClr val="dk1"/>
                </a:solidFill>
              </a:rPr>
              <a:t>Kuberflow를 통한 AI모델학습, 배포)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9ffe8198_0_91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cb9ffe8198_0_91"/>
          <p:cNvSpPr txBox="1"/>
          <p:nvPr/>
        </p:nvSpPr>
        <p:spPr>
          <a:xfrm>
            <a:off x="6700825" y="2121300"/>
            <a:ext cx="5407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 데이터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전력(Power), 온도(Temp), CPA, 수율(Yield)로 구성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수율은 시간이 시간이 지날수록 떨어지게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데이터베이스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최근데이터 : 한 폴더에 한값만 넣어서 빠르게 엑세스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데이터기록 : 설비별로 엑세스 가능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전처리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가동일로부터의 경과일수 설정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전력,온도,CPA의 누적합, 누적분산, 누적첨도와 왜도를 설정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훈련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누적데이터로부터 최종날짜까지의 남은 일수 예측</a:t>
            </a:r>
            <a:endParaRPr/>
          </a:p>
        </p:txBody>
      </p:sp>
      <p:pic>
        <p:nvPicPr>
          <p:cNvPr id="250" name="Google Shape;250;gcb9ffe8198_0_91"/>
          <p:cNvPicPr preferRelativeResize="0"/>
          <p:nvPr/>
        </p:nvPicPr>
        <p:blipFill rotWithShape="1">
          <a:blip r:embed="rId3">
            <a:alphaModFix/>
          </a:blip>
          <a:srcRect b="0" l="3428" r="0" t="0"/>
          <a:stretch/>
        </p:blipFill>
        <p:spPr>
          <a:xfrm>
            <a:off x="254475" y="2037975"/>
            <a:ext cx="2973600" cy="35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cb9ffe8198_0_91"/>
          <p:cNvPicPr preferRelativeResize="0"/>
          <p:nvPr/>
        </p:nvPicPr>
        <p:blipFill rotWithShape="1">
          <a:blip r:embed="rId4">
            <a:alphaModFix/>
          </a:blip>
          <a:srcRect b="0" l="0" r="54942" t="0"/>
          <a:stretch/>
        </p:blipFill>
        <p:spPr>
          <a:xfrm>
            <a:off x="3290888" y="2180100"/>
            <a:ext cx="3241325" cy="32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cb9ffe8198_0_91"/>
          <p:cNvSpPr txBox="1"/>
          <p:nvPr/>
        </p:nvSpPr>
        <p:spPr>
          <a:xfrm>
            <a:off x="937625" y="5743575"/>
            <a:ext cx="127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DataFrame</a:t>
            </a:r>
            <a:endParaRPr/>
          </a:p>
        </p:txBody>
      </p:sp>
      <p:sp>
        <p:nvSpPr>
          <p:cNvPr id="253" name="Google Shape;253;gcb9ffe8198_0_91"/>
          <p:cNvSpPr txBox="1"/>
          <p:nvPr/>
        </p:nvSpPr>
        <p:spPr>
          <a:xfrm>
            <a:off x="4330900" y="5743575"/>
            <a:ext cx="17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 RealTime DataBase</a:t>
            </a:r>
            <a:endParaRPr/>
          </a:p>
        </p:txBody>
      </p:sp>
      <p:sp>
        <p:nvSpPr>
          <p:cNvPr id="254" name="Google Shape;254;gcb9ffe8198_0_91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c8ccd6d7e_2_48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gcc8ccd6d7e_2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38" y="2314950"/>
            <a:ext cx="2863800" cy="266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cc8ccd6d7e_2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200" y="2314949"/>
            <a:ext cx="2545575" cy="251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cc8ccd6d7e_2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6750" y="1877988"/>
            <a:ext cx="5266650" cy="310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cc8ccd6d7e_2_48"/>
          <p:cNvSpPr txBox="1"/>
          <p:nvPr/>
        </p:nvSpPr>
        <p:spPr>
          <a:xfrm>
            <a:off x="1888625" y="5143475"/>
            <a:ext cx="25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 DeepPCB Dataset</a:t>
            </a:r>
            <a:endParaRPr/>
          </a:p>
        </p:txBody>
      </p:sp>
      <p:sp>
        <p:nvSpPr>
          <p:cNvPr id="264" name="Google Shape;264;gcc8ccd6d7e_2_48"/>
          <p:cNvSpPr txBox="1"/>
          <p:nvPr/>
        </p:nvSpPr>
        <p:spPr>
          <a:xfrm>
            <a:off x="3861575" y="5749925"/>
            <a:ext cx="49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크기조정-&gt;바이트형식-&gt;문자열 으로 이미지 저장</a:t>
            </a:r>
            <a:endParaRPr/>
          </a:p>
        </p:txBody>
      </p:sp>
      <p:sp>
        <p:nvSpPr>
          <p:cNvPr id="265" name="Google Shape;265;gcc8ccd6d7e_2_48"/>
          <p:cNvSpPr txBox="1"/>
          <p:nvPr/>
        </p:nvSpPr>
        <p:spPr>
          <a:xfrm>
            <a:off x="8938625" y="5035775"/>
            <a:ext cx="17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FireBase RealTime DataBase</a:t>
            </a:r>
            <a:endParaRPr/>
          </a:p>
        </p:txBody>
      </p:sp>
      <p:sp>
        <p:nvSpPr>
          <p:cNvPr id="266" name="Google Shape;266;gcc8ccd6d7e_2_48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b9ffe8198_0_104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cb9ffe8198_0_104"/>
          <p:cNvSpPr txBox="1"/>
          <p:nvPr/>
        </p:nvSpPr>
        <p:spPr>
          <a:xfrm>
            <a:off x="5585675" y="1075625"/>
            <a:ext cx="85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MVC</a:t>
            </a:r>
            <a:endParaRPr sz="2000"/>
          </a:p>
        </p:txBody>
      </p:sp>
      <p:pic>
        <p:nvPicPr>
          <p:cNvPr id="273" name="Google Shape;273;gcb9ffe8198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550" y="1715726"/>
            <a:ext cx="4977000" cy="361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cb9ffe8198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74" y="1696550"/>
            <a:ext cx="4977000" cy="36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cb9ffe8198_0_104"/>
          <p:cNvSpPr txBox="1"/>
          <p:nvPr/>
        </p:nvSpPr>
        <p:spPr>
          <a:xfrm>
            <a:off x="1969000" y="5759650"/>
            <a:ext cx="1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메인화면 표시</a:t>
            </a:r>
            <a:endParaRPr/>
          </a:p>
        </p:txBody>
      </p:sp>
      <p:sp>
        <p:nvSpPr>
          <p:cNvPr id="276" name="Google Shape;276;gcb9ffe8198_0_104"/>
          <p:cNvSpPr txBox="1"/>
          <p:nvPr/>
        </p:nvSpPr>
        <p:spPr>
          <a:xfrm>
            <a:off x="8055600" y="5684350"/>
            <a:ext cx="139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보조화면 </a:t>
            </a:r>
            <a:r>
              <a:rPr lang="en-US"/>
              <a:t>표시</a:t>
            </a:r>
            <a:endParaRPr/>
          </a:p>
        </p:txBody>
      </p:sp>
      <p:sp>
        <p:nvSpPr>
          <p:cNvPr id="277" name="Google Shape;277;gcb9ffe8198_0_104"/>
          <p:cNvSpPr txBox="1"/>
          <p:nvPr/>
        </p:nvSpPr>
        <p:spPr>
          <a:xfrm>
            <a:off x="3798475" y="6003400"/>
            <a:ext cx="45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MVC : 시스템을 Model, View, Controller로 나누어 개발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다른 개발자와 협업 시 유지보수 효율이 좋음</a:t>
            </a:r>
            <a:endParaRPr/>
          </a:p>
        </p:txBody>
      </p:sp>
      <p:sp>
        <p:nvSpPr>
          <p:cNvPr id="278" name="Google Shape;278;gcb9ffe8198_0_104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Google Shape;98;p3"/>
          <p:cNvGraphicFramePr/>
          <p:nvPr/>
        </p:nvGraphicFramePr>
        <p:xfrm>
          <a:off x="2488563" y="19239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{1215FF20-E347-4A47-A60A-96F1FC7A8794}</a:tableStyleId>
              </a:tblPr>
              <a:tblGrid>
                <a:gridCol w="7214850"/>
              </a:tblGrid>
              <a:tr h="32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T="4225" marB="0" marR="4225" marL="42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E75B5"/>
                    </a:solidFill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I. 프로젝트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Ⅱ. 프로젝트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Ⅲ. 프로젝트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Ⅳ.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효과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25" marB="0" marR="4225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3"/>
          <p:cNvSpPr txBox="1"/>
          <p:nvPr>
            <p:ph type="title"/>
          </p:nvPr>
        </p:nvSpPr>
        <p:spPr>
          <a:xfrm>
            <a:off x="156241" y="138698"/>
            <a:ext cx="9510471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>
            <p:ph idx="4294967295" type="sldNum"/>
          </p:nvPr>
        </p:nvSpPr>
        <p:spPr>
          <a:xfrm>
            <a:off x="8970963" y="6356350"/>
            <a:ext cx="32210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b9ffe8198_0_174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4" name="Google Shape;284;gcb9ffe8198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75" y="947825"/>
            <a:ext cx="7762876" cy="51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cb9ffe8198_0_174"/>
          <p:cNvSpPr txBox="1"/>
          <p:nvPr/>
        </p:nvSpPr>
        <p:spPr>
          <a:xfrm>
            <a:off x="3228075" y="617487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기능별로 각각의 폴더와 파일, 모듈을 제작하여 체계적 수정, 관리 가능</a:t>
            </a:r>
            <a:endParaRPr/>
          </a:p>
        </p:txBody>
      </p:sp>
      <p:sp>
        <p:nvSpPr>
          <p:cNvPr id="286" name="Google Shape;286;gcb9ffe8198_0_174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b9ffe8198_0_110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2" name="Google Shape;292;gcb9ffe8198_0_110"/>
          <p:cNvPicPr preferRelativeResize="0"/>
          <p:nvPr/>
        </p:nvPicPr>
        <p:blipFill rotWithShape="1">
          <a:blip r:embed="rId3">
            <a:alphaModFix/>
          </a:blip>
          <a:srcRect b="0" l="0" r="0" t="12033"/>
          <a:stretch/>
        </p:blipFill>
        <p:spPr>
          <a:xfrm>
            <a:off x="6504550" y="2062751"/>
            <a:ext cx="4674650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cb9ffe8198_0_110"/>
          <p:cNvSpPr txBox="1"/>
          <p:nvPr/>
        </p:nvSpPr>
        <p:spPr>
          <a:xfrm>
            <a:off x="2102950" y="5077775"/>
            <a:ext cx="914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현재 설비의 각 값들을 기준치와 비교하여 막대그래프로 시각화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기준치보다 낮으면 적색,높으면 녹색으로 표현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plotly라이브러리를 활용한 상호작용형 그래프(클릭, 드래그 등을 통해 세부정보 확인 가능)</a:t>
            </a:r>
            <a:endParaRPr sz="2000"/>
          </a:p>
        </p:txBody>
      </p:sp>
      <p:pic>
        <p:nvPicPr>
          <p:cNvPr id="294" name="Google Shape;294;gcb9ffe8198_0_110"/>
          <p:cNvPicPr preferRelativeResize="0"/>
          <p:nvPr/>
        </p:nvPicPr>
        <p:blipFill rotWithShape="1">
          <a:blip r:embed="rId4">
            <a:alphaModFix/>
          </a:blip>
          <a:srcRect b="44450" l="0" r="54942" t="0"/>
          <a:stretch/>
        </p:blipFill>
        <p:spPr>
          <a:xfrm>
            <a:off x="826575" y="2187844"/>
            <a:ext cx="3665050" cy="20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cb9ffe8198_0_110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b9ffe8198_0_116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1" name="Google Shape;301;gcb9ffe8198_0_116"/>
          <p:cNvPicPr preferRelativeResize="0"/>
          <p:nvPr/>
        </p:nvPicPr>
        <p:blipFill rotWithShape="1">
          <a:blip r:embed="rId3">
            <a:alphaModFix/>
          </a:blip>
          <a:srcRect b="0" l="1866" r="26898" t="51328"/>
          <a:stretch/>
        </p:blipFill>
        <p:spPr>
          <a:xfrm>
            <a:off x="5900750" y="1555871"/>
            <a:ext cx="5494800" cy="28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cb9ffe8198_0_116"/>
          <p:cNvSpPr txBox="1"/>
          <p:nvPr/>
        </p:nvSpPr>
        <p:spPr>
          <a:xfrm>
            <a:off x="897425" y="4689550"/>
            <a:ext cx="10876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LSTM을 통한 접근 : 최근시점으로부터 n 시점뒤의 데이터는 예측할 수 있지만 부품교체시기를 특정하기 힘듬. -&gt; 최근시점만 활용하기 때문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가동일수, 일별 사용량의 누적 평균, 분산, 첨도와 왜도를 추가 피처로 만들고 이를 통한 머신러닝 -&gt; 부품교체시기를 특정가능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결론 : 머신러닝(LightGBM)을 활용해 교체시기를 특정. 사이의 값은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       </a:t>
            </a:r>
            <a:r>
              <a:rPr lang="en-US" sz="2000"/>
              <a:t>2차회귀곡선에 오차를 추가하여 표현</a:t>
            </a:r>
            <a:endParaRPr sz="2000"/>
          </a:p>
        </p:txBody>
      </p:sp>
      <p:pic>
        <p:nvPicPr>
          <p:cNvPr id="303" name="Google Shape;303;gcb9ffe8198_0_116"/>
          <p:cNvPicPr preferRelativeResize="0"/>
          <p:nvPr/>
        </p:nvPicPr>
        <p:blipFill rotWithShape="1">
          <a:blip r:embed="rId4">
            <a:alphaModFix/>
          </a:blip>
          <a:srcRect b="0" l="0" r="40341" t="55549"/>
          <a:stretch/>
        </p:blipFill>
        <p:spPr>
          <a:xfrm>
            <a:off x="505150" y="2153638"/>
            <a:ext cx="4852699" cy="165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cb9ffe8198_0_116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b9ffe8198_0_122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0" name="Google Shape;310;gcb9ffe8198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75" y="1756775"/>
            <a:ext cx="11811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cb9ffe8198_0_122"/>
          <p:cNvSpPr txBox="1"/>
          <p:nvPr/>
        </p:nvSpPr>
        <p:spPr>
          <a:xfrm>
            <a:off x="214300" y="1083325"/>
            <a:ext cx="18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1.정상/비정상 구분</a:t>
            </a:r>
            <a:endParaRPr/>
          </a:p>
        </p:txBody>
      </p:sp>
      <p:sp>
        <p:nvSpPr>
          <p:cNvPr id="312" name="Google Shape;312;gcb9ffe8198_0_122"/>
          <p:cNvSpPr txBox="1"/>
          <p:nvPr/>
        </p:nvSpPr>
        <p:spPr>
          <a:xfrm>
            <a:off x="214300" y="2869875"/>
            <a:ext cx="17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</a:t>
            </a:r>
            <a:r>
              <a:rPr lang="en-US"/>
              <a:t>.결함종류별 구분</a:t>
            </a:r>
            <a:endParaRPr/>
          </a:p>
        </p:txBody>
      </p:sp>
      <p:sp>
        <p:nvSpPr>
          <p:cNvPr id="313" name="Google Shape;313;gcb9ffe8198_0_122"/>
          <p:cNvSpPr txBox="1"/>
          <p:nvPr/>
        </p:nvSpPr>
        <p:spPr>
          <a:xfrm>
            <a:off x="214300" y="4455475"/>
            <a:ext cx="14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3.결함 시각화</a:t>
            </a:r>
            <a:endParaRPr/>
          </a:p>
        </p:txBody>
      </p:sp>
      <p:pic>
        <p:nvPicPr>
          <p:cNvPr id="314" name="Google Shape;314;gcb9ffe8198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75" y="3270075"/>
            <a:ext cx="11811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cb9ffe8198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50" y="4862725"/>
            <a:ext cx="11811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cb9ffe8198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638" y="4834250"/>
            <a:ext cx="1381125" cy="118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gcb9ffe8198_0_122"/>
          <p:cNvCxnSpPr/>
          <p:nvPr/>
        </p:nvCxnSpPr>
        <p:spPr>
          <a:xfrm>
            <a:off x="1955600" y="5424800"/>
            <a:ext cx="9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gcb9ffe8198_0_122"/>
          <p:cNvCxnSpPr/>
          <p:nvPr/>
        </p:nvCxnSpPr>
        <p:spPr>
          <a:xfrm>
            <a:off x="1955600" y="3789188"/>
            <a:ext cx="9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gcb9ffe8198_0_122"/>
          <p:cNvCxnSpPr/>
          <p:nvPr/>
        </p:nvCxnSpPr>
        <p:spPr>
          <a:xfrm>
            <a:off x="1955600" y="2275888"/>
            <a:ext cx="9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0" name="Google Shape;320;gcb9ffe8198_0_122"/>
          <p:cNvGraphicFramePr/>
          <p:nvPr/>
        </p:nvGraphicFramePr>
        <p:xfrm>
          <a:off x="3234025" y="175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{3CA6087D-6CEA-4563-A612-8D5AEC80E895}</a:tableStyleId>
              </a:tblPr>
              <a:tblGrid>
                <a:gridCol w="1580575"/>
                <a:gridCol w="158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정상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비정상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Google Shape;321;gcb9ffe8198_0_122"/>
          <p:cNvGraphicFramePr/>
          <p:nvPr/>
        </p:nvGraphicFramePr>
        <p:xfrm>
          <a:off x="3234025" y="33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{3CA6087D-6CEA-4563-A612-8D5AEC80E895}</a:tableStyleId>
              </a:tblPr>
              <a:tblGrid>
                <a:gridCol w="1580575"/>
                <a:gridCol w="158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단락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2" name="Google Shape;322;gcb9ffe8198_0_122"/>
          <p:cNvCxnSpPr/>
          <p:nvPr/>
        </p:nvCxnSpPr>
        <p:spPr>
          <a:xfrm>
            <a:off x="4934225" y="5381825"/>
            <a:ext cx="91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3" name="Google Shape;323;gcb9ffe8198_0_122"/>
          <p:cNvGraphicFramePr/>
          <p:nvPr/>
        </p:nvGraphicFramePr>
        <p:xfrm>
          <a:off x="5998375" y="498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{3CA6087D-6CEA-4563-A612-8D5AEC80E895}</a:tableStyleId>
              </a:tblPr>
              <a:tblGrid>
                <a:gridCol w="1580575"/>
                <a:gridCol w="1580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단락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" name="Google Shape;324;gcb9ffe8198_0_122"/>
          <p:cNvSpPr txBox="1"/>
          <p:nvPr/>
        </p:nvSpPr>
        <p:spPr>
          <a:xfrm>
            <a:off x="7460750" y="1798975"/>
            <a:ext cx="446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시각화 어려움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-&gt;결함의 원인을 알기 힘듬</a:t>
            </a:r>
            <a:endParaRPr sz="1700"/>
          </a:p>
        </p:txBody>
      </p:sp>
      <p:sp>
        <p:nvSpPr>
          <p:cNvPr id="325" name="Google Shape;325;gcb9ffe8198_0_122"/>
          <p:cNvSpPr txBox="1"/>
          <p:nvPr/>
        </p:nvSpPr>
        <p:spPr>
          <a:xfrm>
            <a:off x="7460750" y="3613150"/>
            <a:ext cx="446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학습이 어려움</a:t>
            </a:r>
            <a:endParaRPr sz="1700"/>
          </a:p>
        </p:txBody>
      </p:sp>
      <p:sp>
        <p:nvSpPr>
          <p:cNvPr id="326" name="Google Shape;326;gcb9ffe8198_0_122"/>
          <p:cNvSpPr txBox="1"/>
          <p:nvPr/>
        </p:nvSpPr>
        <p:spPr>
          <a:xfrm>
            <a:off x="1955600" y="5900950"/>
            <a:ext cx="1104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결함</a:t>
            </a:r>
            <a:r>
              <a:rPr lang="en-US" sz="1700"/>
              <a:t>를 시각화도록 먼저 학습-&gt; 결함의 종류별 개수를 찾게 학습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단계별 학습으로 학습이 수월함 &amp; 시각화 용이</a:t>
            </a:r>
            <a:endParaRPr sz="1700"/>
          </a:p>
        </p:txBody>
      </p:sp>
      <p:sp>
        <p:nvSpPr>
          <p:cNvPr id="327" name="Google Shape;327;gcb9ffe8198_0_122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b9ffe8198_0_128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gcb9ffe8198_0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3" y="2446435"/>
            <a:ext cx="3430775" cy="22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cb9ffe8198_0_128"/>
          <p:cNvSpPr txBox="1"/>
          <p:nvPr/>
        </p:nvSpPr>
        <p:spPr>
          <a:xfrm>
            <a:off x="482200" y="1178725"/>
            <a:ext cx="19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정상/비정상 이진분류</a:t>
            </a:r>
            <a:endParaRPr/>
          </a:p>
        </p:txBody>
      </p:sp>
      <p:pic>
        <p:nvPicPr>
          <p:cNvPr id="335" name="Google Shape;335;gcb9ffe8198_0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900" y="1795492"/>
            <a:ext cx="4521000" cy="34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cb9ffe8198_0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6075" y="2341638"/>
            <a:ext cx="2845949" cy="25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cb9ffe8198_0_128"/>
          <p:cNvSpPr txBox="1"/>
          <p:nvPr/>
        </p:nvSpPr>
        <p:spPr>
          <a:xfrm>
            <a:off x="2370850" y="5604975"/>
            <a:ext cx="813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1Layer CNN만으로도 이진분류에서 높은 정확도와 빠른 속도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-&gt;깊은 망을 사용하지 않음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직관적이지 않은 시각화(Grad-CAM)</a:t>
            </a:r>
            <a:endParaRPr sz="2000"/>
          </a:p>
        </p:txBody>
      </p:sp>
      <p:sp>
        <p:nvSpPr>
          <p:cNvPr id="338" name="Google Shape;338;gcb9ffe8198_0_128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  <p:sp>
        <p:nvSpPr>
          <p:cNvPr id="339" name="Google Shape;339;gcb9ffe8198_0_128"/>
          <p:cNvSpPr txBox="1"/>
          <p:nvPr/>
        </p:nvSpPr>
        <p:spPr>
          <a:xfrm>
            <a:off x="1294288" y="4737475"/>
            <a:ext cx="11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layer cnn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c8ccd6d7e_2_0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5" name="Google Shape;345;gcc8ccd6d7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25" y="2037300"/>
            <a:ext cx="4380750" cy="29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cc8ccd6d7e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700" y="1976362"/>
            <a:ext cx="4498028" cy="29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cc8ccd6d7e_2_0"/>
          <p:cNvSpPr txBox="1"/>
          <p:nvPr/>
        </p:nvSpPr>
        <p:spPr>
          <a:xfrm>
            <a:off x="294675" y="107157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결함 종류별 이진분류</a:t>
            </a:r>
            <a:endParaRPr/>
          </a:p>
        </p:txBody>
      </p:sp>
      <p:sp>
        <p:nvSpPr>
          <p:cNvPr id="348" name="Google Shape;348;gcc8ccd6d7e_2_0"/>
          <p:cNvSpPr txBox="1"/>
          <p:nvPr/>
        </p:nvSpPr>
        <p:spPr>
          <a:xfrm>
            <a:off x="1459975" y="4942575"/>
            <a:ext cx="28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 Label Cross Entropy 학습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정확도</a:t>
            </a:r>
            <a:endParaRPr/>
          </a:p>
        </p:txBody>
      </p:sp>
      <p:sp>
        <p:nvSpPr>
          <p:cNvPr id="349" name="Google Shape;349;gcc8ccd6d7e_2_0"/>
          <p:cNvSpPr txBox="1"/>
          <p:nvPr/>
        </p:nvSpPr>
        <p:spPr>
          <a:xfrm>
            <a:off x="7599750" y="4820950"/>
            <a:ext cx="34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반올림한 카테고리들의 정확도 평균</a:t>
            </a:r>
            <a:endParaRPr/>
          </a:p>
        </p:txBody>
      </p:sp>
      <p:sp>
        <p:nvSpPr>
          <p:cNvPr id="350" name="Google Shape;350;gcc8ccd6d7e_2_0"/>
          <p:cNvSpPr txBox="1"/>
          <p:nvPr/>
        </p:nvSpPr>
        <p:spPr>
          <a:xfrm>
            <a:off x="3040550" y="5588650"/>
            <a:ext cx="771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오류에서 가장 큰 부분을 차지하는 종류만 감지(클래스의 불균형)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특정 위치에 특정오류가 있는걸 인지할 수 있게 학습 유도 필요</a:t>
            </a:r>
            <a:endParaRPr/>
          </a:p>
        </p:txBody>
      </p:sp>
      <p:sp>
        <p:nvSpPr>
          <p:cNvPr id="351" name="Google Shape;351;gcc8ccd6d7e_2_0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  <p:sp>
        <p:nvSpPr>
          <p:cNvPr id="352" name="Google Shape;352;gcc8ccd6d7e_2_0"/>
          <p:cNvSpPr txBox="1"/>
          <p:nvPr/>
        </p:nvSpPr>
        <p:spPr>
          <a:xfrm>
            <a:off x="1864875" y="2225875"/>
            <a:ext cx="6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5"/>
                </a:solidFill>
              </a:rPr>
              <a:t>train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53" name="Google Shape;353;gcc8ccd6d7e_2_0"/>
          <p:cNvSpPr txBox="1"/>
          <p:nvPr/>
        </p:nvSpPr>
        <p:spPr>
          <a:xfrm>
            <a:off x="2608075" y="3228900"/>
            <a:ext cx="6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9900"/>
                </a:solidFill>
              </a:rPr>
              <a:t>test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c8ccd6d7e_2_13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9" name="Google Shape;359;gcc8ccd6d7e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75" y="1664745"/>
            <a:ext cx="4335987" cy="352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cc8ccd6d7e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50" y="1684700"/>
            <a:ext cx="1601250" cy="139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1" name="Google Shape;361;gcc8ccd6d7e_2_13"/>
          <p:cNvGraphicFramePr/>
          <p:nvPr/>
        </p:nvGraphicFramePr>
        <p:xfrm>
          <a:off x="7008050" y="5087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{3CA6087D-6CEA-4563-A612-8D5AEC80E895}</a:tableStyleId>
              </a:tblPr>
              <a:tblGrid>
                <a:gridCol w="753250"/>
                <a:gridCol w="753250"/>
                <a:gridCol w="753250"/>
                <a:gridCol w="753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단락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개방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핀홀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2" name="Google Shape;362;gcc8ccd6d7e_2_13"/>
          <p:cNvCxnSpPr/>
          <p:nvPr/>
        </p:nvCxnSpPr>
        <p:spPr>
          <a:xfrm>
            <a:off x="2161238" y="2228813"/>
            <a:ext cx="3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gcc8ccd6d7e_2_13"/>
          <p:cNvCxnSpPr/>
          <p:nvPr/>
        </p:nvCxnSpPr>
        <p:spPr>
          <a:xfrm>
            <a:off x="5755050" y="5193263"/>
            <a:ext cx="937200" cy="1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gcc8ccd6d7e_2_13"/>
          <p:cNvSpPr txBox="1"/>
          <p:nvPr/>
        </p:nvSpPr>
        <p:spPr>
          <a:xfrm>
            <a:off x="891475" y="3421800"/>
            <a:ext cx="1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원본 이미지</a:t>
            </a:r>
            <a:endParaRPr/>
          </a:p>
        </p:txBody>
      </p:sp>
      <p:sp>
        <p:nvSpPr>
          <p:cNvPr id="365" name="Google Shape;365;gcc8ccd6d7e_2_13"/>
          <p:cNvSpPr txBox="1"/>
          <p:nvPr/>
        </p:nvSpPr>
        <p:spPr>
          <a:xfrm>
            <a:off x="7761300" y="3314100"/>
            <a:ext cx="119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결함위치 이미지 학습</a:t>
            </a:r>
            <a:endParaRPr/>
          </a:p>
        </p:txBody>
      </p:sp>
      <p:sp>
        <p:nvSpPr>
          <p:cNvPr id="366" name="Google Shape;366;gcc8ccd6d7e_2_13"/>
          <p:cNvSpPr txBox="1"/>
          <p:nvPr/>
        </p:nvSpPr>
        <p:spPr>
          <a:xfrm>
            <a:off x="4302513" y="1264550"/>
            <a:ext cx="8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U-NET</a:t>
            </a:r>
            <a:endParaRPr/>
          </a:p>
        </p:txBody>
      </p:sp>
      <p:sp>
        <p:nvSpPr>
          <p:cNvPr id="367" name="Google Shape;367;gcc8ccd6d7e_2_13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  <p:pic>
        <p:nvPicPr>
          <p:cNvPr id="368" name="Google Shape;368;gcc8ccd6d7e_2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9625" y="1557676"/>
            <a:ext cx="1601250" cy="165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cc8ccd6d7e_2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0050" y="1591187"/>
            <a:ext cx="1601250" cy="158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gcc8ccd6d7e_2_13"/>
          <p:cNvCxnSpPr/>
          <p:nvPr/>
        </p:nvCxnSpPr>
        <p:spPr>
          <a:xfrm>
            <a:off x="6855563" y="2321038"/>
            <a:ext cx="3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gcc8ccd6d7e_2_13"/>
          <p:cNvCxnSpPr/>
          <p:nvPr/>
        </p:nvCxnSpPr>
        <p:spPr>
          <a:xfrm>
            <a:off x="9298050" y="2321038"/>
            <a:ext cx="33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gcc8ccd6d7e_2_13"/>
          <p:cNvSpPr txBox="1"/>
          <p:nvPr/>
        </p:nvSpPr>
        <p:spPr>
          <a:xfrm>
            <a:off x="10129075" y="3421800"/>
            <a:ext cx="11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시각화</a:t>
            </a:r>
            <a:endParaRPr/>
          </a:p>
        </p:txBody>
      </p:sp>
      <p:sp>
        <p:nvSpPr>
          <p:cNvPr id="373" name="Google Shape;373;gcc8ccd6d7e_2_13"/>
          <p:cNvSpPr txBox="1"/>
          <p:nvPr/>
        </p:nvSpPr>
        <p:spPr>
          <a:xfrm>
            <a:off x="5072100" y="5346275"/>
            <a:ext cx="2047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인코더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 재사용 + denseblock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c8ccd6d7e_2_73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cc8ccd6d7e_2_73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  <p:pic>
        <p:nvPicPr>
          <p:cNvPr id="380" name="Google Shape;380;gcc8ccd6d7e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200" y="861037"/>
            <a:ext cx="5138276" cy="586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cc8ccd6d7e_2_73"/>
          <p:cNvPicPr preferRelativeResize="0"/>
          <p:nvPr/>
        </p:nvPicPr>
        <p:blipFill rotWithShape="1">
          <a:blip r:embed="rId4">
            <a:alphaModFix/>
          </a:blip>
          <a:srcRect b="19465" l="20760" r="32044" t="1979"/>
          <a:stretch/>
        </p:blipFill>
        <p:spPr>
          <a:xfrm>
            <a:off x="7170300" y="962550"/>
            <a:ext cx="2918149" cy="38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cc8ccd6d7e_2_73"/>
          <p:cNvSpPr txBox="1"/>
          <p:nvPr/>
        </p:nvSpPr>
        <p:spPr>
          <a:xfrm>
            <a:off x="6222350" y="5077800"/>
            <a:ext cx="5404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Google Cloud Platform의 Kubeflow Pipeline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AI모델 작성 시 단계별로 분할, 협업에 용이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모델 갱신, 배포에 용이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e3d766cd3_0_0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ce3d766cd3_0_0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Ⅲ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2550">
                <a:solidFill>
                  <a:srgbClr val="FFFFFF"/>
                </a:solidFill>
              </a:rPr>
              <a:t>상세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  <p:pic>
        <p:nvPicPr>
          <p:cNvPr id="389" name="Google Shape;389;gce3d766c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0" y="1380973"/>
            <a:ext cx="115252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cfb8aa163_1_64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gccfb8aa163_1_64"/>
          <p:cNvSpPr/>
          <p:nvPr/>
        </p:nvSpPr>
        <p:spPr>
          <a:xfrm>
            <a:off x="-152850" y="-97800"/>
            <a:ext cx="12497700" cy="7053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ccfb8aa163_1_64"/>
          <p:cNvSpPr txBox="1"/>
          <p:nvPr>
            <p:ph type="title"/>
          </p:nvPr>
        </p:nvSpPr>
        <p:spPr>
          <a:xfrm>
            <a:off x="186327" y="650067"/>
            <a:ext cx="11349000" cy="53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5000">
                <a:solidFill>
                  <a:srgbClr val="FFFFFF"/>
                </a:solidFill>
              </a:rPr>
              <a:t>Ⅳ</a:t>
            </a:r>
            <a:r>
              <a:rPr i="0" lang="en-US" sz="5000" u="none" cap="none" strike="noStrike">
                <a:solidFill>
                  <a:srgbClr val="FFFFFF"/>
                </a:solidFill>
              </a:rPr>
              <a:t>.  프로젝트 </a:t>
            </a:r>
            <a:r>
              <a:rPr lang="en-US" sz="5000">
                <a:solidFill>
                  <a:srgbClr val="FFFFFF"/>
                </a:solidFill>
              </a:rPr>
              <a:t>효과</a:t>
            </a:r>
            <a:endParaRPr i="0" sz="50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cfb8aa163_1_48"/>
          <p:cNvSpPr txBox="1"/>
          <p:nvPr>
            <p:ph idx="4294967295" type="sldNum"/>
          </p:nvPr>
        </p:nvSpPr>
        <p:spPr>
          <a:xfrm>
            <a:off x="8970963" y="6356350"/>
            <a:ext cx="322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ccfb8aa163_1_48"/>
          <p:cNvSpPr/>
          <p:nvPr/>
        </p:nvSpPr>
        <p:spPr>
          <a:xfrm>
            <a:off x="-152850" y="-97800"/>
            <a:ext cx="12497700" cy="7053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ccfb8aa163_1_48"/>
          <p:cNvSpPr txBox="1"/>
          <p:nvPr>
            <p:ph type="title"/>
          </p:nvPr>
        </p:nvSpPr>
        <p:spPr>
          <a:xfrm>
            <a:off x="96101" y="1176412"/>
            <a:ext cx="106872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프로젝트 </a:t>
            </a:r>
            <a:r>
              <a:rPr lang="en-US" sz="5000"/>
              <a:t>개요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b9ffe8198_0_134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lang="en-US" sz="2550">
                <a:solidFill>
                  <a:srgbClr val="FFFFFF"/>
                </a:solidFill>
              </a:rPr>
              <a:t>Ⅳ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.  </a:t>
            </a:r>
            <a:r>
              <a:rPr i="0" lang="en-US" sz="2550" u="none" cap="none" strike="noStrike">
                <a:solidFill>
                  <a:srgbClr val="FFFFFF"/>
                </a:solidFill>
              </a:rPr>
              <a:t>프로젝트 </a:t>
            </a:r>
            <a:r>
              <a:rPr lang="en-US" sz="2550">
                <a:solidFill>
                  <a:srgbClr val="FFFFFF"/>
                </a:solidFill>
              </a:rPr>
              <a:t>효과</a:t>
            </a:r>
            <a:endParaRPr i="0" sz="2550" u="none" cap="none" strike="noStrike">
              <a:solidFill>
                <a:srgbClr val="FFFFFF"/>
              </a:solidFill>
            </a:endParaRPr>
          </a:p>
        </p:txBody>
      </p:sp>
      <p:sp>
        <p:nvSpPr>
          <p:cNvPr id="402" name="Google Shape;402;gcb9ffe8198_0_134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cb9ffe8198_0_134"/>
          <p:cNvSpPr txBox="1"/>
          <p:nvPr/>
        </p:nvSpPr>
        <p:spPr>
          <a:xfrm>
            <a:off x="1729300" y="1246150"/>
            <a:ext cx="90801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특징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개발을 하기 전 설계단계에서 많은 부분을 고려(사용자, 협업, 이식성, 확장성)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기본 요구사항(설비 시각화, 수명예측)을 만족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머신러닝과 딥러닝을 활용한 예측, 시각화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DB와의 실시간 통신을 구현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사용 편의성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상호작용형 그래프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단순한 조작(적/녹색으로 설비상태 표현,이미지나 그래프 클릭)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개발 편의성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필요시 특정 모듈이나 특정 페이지만 보수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유지보수과정에서 고장 최소화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다른 언어나 플랫폼으로 이식시 단계별로 수행 가능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개선사항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송신부를 구현하지 않았으므로 실제 구현시 수정 필요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응답속도 개선 필요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9ffe8198_0_8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프로젝트 </a:t>
            </a:r>
            <a:r>
              <a:rPr lang="en-US"/>
              <a:t>개요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cb9ffe8198_0_8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4" name="Google Shape;114;gcb9ffe819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000" y="1851463"/>
            <a:ext cx="3798999" cy="25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cb9ffe819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625" y="1798763"/>
            <a:ext cx="3953989" cy="26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cb9ffe8198_0_8"/>
          <p:cNvSpPr txBox="1"/>
          <p:nvPr/>
        </p:nvSpPr>
        <p:spPr>
          <a:xfrm>
            <a:off x="1272500" y="4908525"/>
            <a:ext cx="987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송신부 : 각 설비에 IoT(사물인터넷)를 도입하여 전력, 온도, CPA, 수율 등 을 실시간으로 수집한다.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DB : 수집된 데이터를 체계적으로 저장한다.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AI 서버 : AI모델을 학습하고 배포한다.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수신부 : 수집된 데이터를 바탕으로 설비의 현재상태, 남은수명, 고장위치의 시각화 등의 정보를 표현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송신부를 제외한 DB와 AI서버, 수신부를 구현</a:t>
            </a:r>
            <a:endParaRPr b="1" sz="1600"/>
          </a:p>
        </p:txBody>
      </p:sp>
      <p:sp>
        <p:nvSpPr>
          <p:cNvPr id="117" name="Google Shape;117;gcb9ffe8198_0_8"/>
          <p:cNvSpPr txBox="1"/>
          <p:nvPr/>
        </p:nvSpPr>
        <p:spPr>
          <a:xfrm>
            <a:off x="330550" y="1007275"/>
            <a:ext cx="7715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스마트모니터링 시스템</a:t>
            </a:r>
            <a:endParaRPr sz="1900"/>
          </a:p>
        </p:txBody>
      </p:sp>
      <p:cxnSp>
        <p:nvCxnSpPr>
          <p:cNvPr id="118" name="Google Shape;118;gcb9ffe8198_0_8"/>
          <p:cNvCxnSpPr/>
          <p:nvPr/>
        </p:nvCxnSpPr>
        <p:spPr>
          <a:xfrm>
            <a:off x="5116700" y="3201300"/>
            <a:ext cx="1446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fb8aa163_1_0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프로젝트 </a:t>
            </a:r>
            <a:r>
              <a:rPr lang="en-US"/>
              <a:t>개요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ccfb8aa163_1_0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5" name="Google Shape;125;gccfb8aa16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501" y="1103599"/>
            <a:ext cx="3370325" cy="1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ccfb8aa163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0800" y="2975528"/>
            <a:ext cx="2202625" cy="19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ccfb8aa163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150" y="3222653"/>
            <a:ext cx="1848809" cy="180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ccfb8aa163_1_0"/>
          <p:cNvCxnSpPr/>
          <p:nvPr/>
        </p:nvCxnSpPr>
        <p:spPr>
          <a:xfrm flipH="1" rot="10800000">
            <a:off x="1894975" y="2030375"/>
            <a:ext cx="1684500" cy="7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gccfb8aa163_1_0"/>
          <p:cNvCxnSpPr/>
          <p:nvPr/>
        </p:nvCxnSpPr>
        <p:spPr>
          <a:xfrm>
            <a:off x="7098625" y="2195775"/>
            <a:ext cx="1770600" cy="8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gccfb8aa163_1_0"/>
          <p:cNvCxnSpPr/>
          <p:nvPr/>
        </p:nvCxnSpPr>
        <p:spPr>
          <a:xfrm flipH="1" rot="10800000">
            <a:off x="6911375" y="4952750"/>
            <a:ext cx="1842900" cy="5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31" name="Google Shape;131;gccfb8aa163_1_0"/>
          <p:cNvSpPr txBox="1"/>
          <p:nvPr/>
        </p:nvSpPr>
        <p:spPr>
          <a:xfrm>
            <a:off x="1151600" y="5032400"/>
            <a:ext cx="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송신부</a:t>
            </a:r>
            <a:endParaRPr/>
          </a:p>
        </p:txBody>
      </p:sp>
      <p:sp>
        <p:nvSpPr>
          <p:cNvPr id="132" name="Google Shape;132;gccfb8aa163_1_0"/>
          <p:cNvSpPr txBox="1"/>
          <p:nvPr/>
        </p:nvSpPr>
        <p:spPr>
          <a:xfrm>
            <a:off x="5381875" y="1167775"/>
            <a:ext cx="5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</a:t>
            </a:r>
            <a:endParaRPr/>
          </a:p>
        </p:txBody>
      </p:sp>
      <p:sp>
        <p:nvSpPr>
          <p:cNvPr id="133" name="Google Shape;133;gccfb8aa163_1_0"/>
          <p:cNvSpPr txBox="1"/>
          <p:nvPr/>
        </p:nvSpPr>
        <p:spPr>
          <a:xfrm>
            <a:off x="9929025" y="5104438"/>
            <a:ext cx="8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수신부</a:t>
            </a:r>
            <a:endParaRPr/>
          </a:p>
        </p:txBody>
      </p:sp>
      <p:sp>
        <p:nvSpPr>
          <p:cNvPr id="134" name="Google Shape;134;gccfb8aa163_1_0"/>
          <p:cNvSpPr txBox="1"/>
          <p:nvPr/>
        </p:nvSpPr>
        <p:spPr>
          <a:xfrm>
            <a:off x="8037438" y="2030375"/>
            <a:ext cx="11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실시간 통신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모델 배포</a:t>
            </a:r>
            <a:endParaRPr sz="1200"/>
          </a:p>
        </p:txBody>
      </p:sp>
      <p:pic>
        <p:nvPicPr>
          <p:cNvPr id="135" name="Google Shape;135;gccfb8aa163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003" y="4548726"/>
            <a:ext cx="1711856" cy="169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gccfb8aa163_1_0"/>
          <p:cNvCxnSpPr/>
          <p:nvPr/>
        </p:nvCxnSpPr>
        <p:spPr>
          <a:xfrm>
            <a:off x="5278850" y="2872550"/>
            <a:ext cx="0" cy="14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gccfb8aa163_1_0"/>
          <p:cNvCxnSpPr/>
          <p:nvPr/>
        </p:nvCxnSpPr>
        <p:spPr>
          <a:xfrm rot="10800000">
            <a:off x="5835325" y="2921013"/>
            <a:ext cx="0" cy="13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gccfb8aa163_1_0"/>
          <p:cNvSpPr txBox="1"/>
          <p:nvPr/>
        </p:nvSpPr>
        <p:spPr>
          <a:xfrm>
            <a:off x="5278843" y="6338800"/>
            <a:ext cx="13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서버</a:t>
            </a:r>
            <a:endParaRPr/>
          </a:p>
        </p:txBody>
      </p:sp>
      <p:sp>
        <p:nvSpPr>
          <p:cNvPr id="139" name="Google Shape;139;gccfb8aa163_1_0"/>
          <p:cNvSpPr txBox="1"/>
          <p:nvPr/>
        </p:nvSpPr>
        <p:spPr>
          <a:xfrm>
            <a:off x="5278850" y="3196000"/>
            <a:ext cx="74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학습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배포</a:t>
            </a:r>
            <a:endParaRPr/>
          </a:p>
        </p:txBody>
      </p:sp>
      <p:sp>
        <p:nvSpPr>
          <p:cNvPr id="140" name="Google Shape;140;gccfb8aa163_1_0"/>
          <p:cNvSpPr txBox="1"/>
          <p:nvPr/>
        </p:nvSpPr>
        <p:spPr>
          <a:xfrm>
            <a:off x="7540188" y="5432600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온라인 예측</a:t>
            </a:r>
            <a:endParaRPr/>
          </a:p>
        </p:txBody>
      </p:sp>
      <p:sp>
        <p:nvSpPr>
          <p:cNvPr id="141" name="Google Shape;141;gccfb8aa163_1_0"/>
          <p:cNvSpPr txBox="1"/>
          <p:nvPr/>
        </p:nvSpPr>
        <p:spPr>
          <a:xfrm>
            <a:off x="1743788" y="1862900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데이터 전송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b9ffe8198_0_16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프로젝트 </a:t>
            </a:r>
            <a:r>
              <a:rPr lang="en-US"/>
              <a:t>개요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cb9ffe8198_0_16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cb9ffe8198_0_16"/>
          <p:cNvSpPr txBox="1"/>
          <p:nvPr/>
        </p:nvSpPr>
        <p:spPr>
          <a:xfrm>
            <a:off x="776100" y="1322550"/>
            <a:ext cx="1063980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기본 요구사항</a:t>
            </a:r>
            <a:endParaRPr b="1" sz="24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설비 현재상태 시각화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설비 수명 예측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설비 고장 시각화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추가 개발 목표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사용 편의성(</a:t>
            </a:r>
            <a:r>
              <a:rPr b="1" lang="en-US" sz="2000"/>
              <a:t>End2End 시스템)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기본 사용자를 비숙련자로 정의, 필요시 세부정보 제공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충분한 시각화로 사용자 조작 필요성 최소화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협업, 유지보수, 확장성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기능과 목적에 따라 코드를 모듈화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MVC 디자인패턴을 활용하여 개발 구역을 분할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AI 학습서버를 활용하여 체계적인 학습, 시각화와 배포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cfb8aa163_1_38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I. 프로젝트 </a:t>
            </a:r>
            <a:r>
              <a:rPr lang="en-US"/>
              <a:t>개요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ccfb8aa163_1_38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ccfb8aa163_1_38"/>
          <p:cNvSpPr/>
          <p:nvPr/>
        </p:nvSpPr>
        <p:spPr>
          <a:xfrm>
            <a:off x="-152850" y="-97800"/>
            <a:ext cx="12497700" cy="7053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ccfb8aa163_1_38"/>
          <p:cNvSpPr txBox="1"/>
          <p:nvPr>
            <p:ph type="title"/>
          </p:nvPr>
        </p:nvSpPr>
        <p:spPr>
          <a:xfrm>
            <a:off x="156251" y="1311788"/>
            <a:ext cx="108075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 sz="5000"/>
              <a:t>기능</a:t>
            </a:r>
            <a:endParaRPr b="1" i="0" sz="5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b9ffe8198_0_28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/>
              <a:t>기능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cb9ffe8198_0_28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3" name="Google Shape;163;gcb9ffe8198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200" y="1137287"/>
            <a:ext cx="6035876" cy="45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cb9ffe8198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5" y="1321887"/>
            <a:ext cx="5367800" cy="42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cb9ffe8198_0_28"/>
          <p:cNvSpPr txBox="1"/>
          <p:nvPr/>
        </p:nvSpPr>
        <p:spPr>
          <a:xfrm>
            <a:off x="2611950" y="5786450"/>
            <a:ext cx="16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기본화면</a:t>
            </a:r>
            <a:endParaRPr/>
          </a:p>
        </p:txBody>
      </p:sp>
      <p:sp>
        <p:nvSpPr>
          <p:cNvPr id="166" name="Google Shape;166;gcb9ffe8198_0_28"/>
          <p:cNvSpPr txBox="1"/>
          <p:nvPr/>
        </p:nvSpPr>
        <p:spPr>
          <a:xfrm>
            <a:off x="8818675" y="5933775"/>
            <a:ext cx="16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보조화면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9ffe8198_0_43"/>
          <p:cNvSpPr txBox="1"/>
          <p:nvPr>
            <p:ph type="title"/>
          </p:nvPr>
        </p:nvSpPr>
        <p:spPr>
          <a:xfrm>
            <a:off x="156241" y="138698"/>
            <a:ext cx="951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85"/>
              <a:buFont typeface="Arial"/>
              <a:buNone/>
            </a:pPr>
            <a:r>
              <a:rPr b="1" i="0" lang="en-US" sz="258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Ⅱ.  프로젝트 </a:t>
            </a:r>
            <a:r>
              <a:rPr lang="en-US"/>
              <a:t>기능</a:t>
            </a:r>
            <a:endParaRPr b="1" i="0" sz="258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cb9ffe8198_0_43"/>
          <p:cNvSpPr txBox="1"/>
          <p:nvPr>
            <p:ph idx="4294967295" type="sldNum"/>
          </p:nvPr>
        </p:nvSpPr>
        <p:spPr>
          <a:xfrm>
            <a:off x="94488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3" name="Google Shape;173;gcb9ffe8198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" y="1593925"/>
            <a:ext cx="5367800" cy="42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cb9ffe8198_0_43"/>
          <p:cNvSpPr txBox="1"/>
          <p:nvPr/>
        </p:nvSpPr>
        <p:spPr>
          <a:xfrm>
            <a:off x="2755925" y="1193725"/>
            <a:ext cx="1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기본화면</a:t>
            </a:r>
            <a:endParaRPr/>
          </a:p>
        </p:txBody>
      </p:sp>
      <p:sp>
        <p:nvSpPr>
          <p:cNvPr id="175" name="Google Shape;175;gcb9ffe8198_0_43"/>
          <p:cNvSpPr txBox="1"/>
          <p:nvPr/>
        </p:nvSpPr>
        <p:spPr>
          <a:xfrm>
            <a:off x="6536500" y="2920000"/>
            <a:ext cx="536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현재 설비값을 DB에서 읽어와 각 측정값이 정상/비정상인지를 수치와 색깔로 표현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이미지 클릭 시 보조화면으로 상세정보를 표시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자동 갱신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이현민</dc:creator>
</cp:coreProperties>
</file>