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F494321-982D-4265-ACDF-7789B118AEE7}">
  <a:tblStyle styleId="{3F494321-982D-4265-ACDF-7789B118AEE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161238fb64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161238fb64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61238fb64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61238fb64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61238fb64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61238fb64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61238fb64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61238fb64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61238fb64d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61238fb64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61238fb64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61238fb64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Jessica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61238fb64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61238fb64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61238fb64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61238fb64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60b30f099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60b30f099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61ddb40c0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61ddb40c0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g161ddb40c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 name="Google Shape;46;g161ddb40c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61238fb64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61238fb64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61238fb64d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61238fb64d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61238fb64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61238fb64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61238fb64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61238fb64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61238fb64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61238fb64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61238fb64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61238fb64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61238fb64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61238fb64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53505" y="841772"/>
            <a:ext cx="4339200" cy="17907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lt1"/>
              </a:buClr>
              <a:buSzPts val="3000"/>
              <a:buFont typeface="Georgia"/>
              <a:buNone/>
              <a:defRPr sz="30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 name="Google Shape;11;p2"/>
          <p:cNvSpPr txBox="1"/>
          <p:nvPr>
            <p:ph idx="1" type="subTitle"/>
          </p:nvPr>
        </p:nvSpPr>
        <p:spPr>
          <a:xfrm>
            <a:off x="353505" y="2701529"/>
            <a:ext cx="4339200" cy="1241700"/>
          </a:xfrm>
          <a:prstGeom prst="rect">
            <a:avLst/>
          </a:prstGeom>
          <a:noFill/>
          <a:ln>
            <a:noFill/>
          </a:ln>
        </p:spPr>
        <p:txBody>
          <a:bodyPr anchorCtr="0" anchor="t" bIns="34275" lIns="68575" spcFirstLastPara="1" rIns="68575" wrap="square" tIns="34275">
            <a:normAutofit/>
          </a:bodyPr>
          <a:lstStyle>
            <a:lvl1pPr lvl="0" algn="l">
              <a:lnSpc>
                <a:spcPct val="90000"/>
              </a:lnSpc>
              <a:spcBef>
                <a:spcPts val="800"/>
              </a:spcBef>
              <a:spcAft>
                <a:spcPts val="0"/>
              </a:spcAft>
              <a:buClr>
                <a:schemeClr val="lt1"/>
              </a:buClr>
              <a:buSzPts val="1500"/>
              <a:buNone/>
              <a:defRPr sz="1500">
                <a:solidFill>
                  <a:schemeClr val="lt1"/>
                </a:solidFill>
              </a:defRPr>
            </a:lvl1pPr>
            <a:lvl2pPr lvl="1" algn="ctr">
              <a:lnSpc>
                <a:spcPct val="90000"/>
              </a:lnSpc>
              <a:spcBef>
                <a:spcPts val="400"/>
              </a:spcBef>
              <a:spcAft>
                <a:spcPts val="0"/>
              </a:spcAft>
              <a:buClr>
                <a:srgbClr val="13294B"/>
              </a:buClr>
              <a:buSzPts val="1500"/>
              <a:buNone/>
              <a:defRPr sz="1500"/>
            </a:lvl2pPr>
            <a:lvl3pPr lvl="2" algn="ctr">
              <a:lnSpc>
                <a:spcPct val="90000"/>
              </a:lnSpc>
              <a:spcBef>
                <a:spcPts val="400"/>
              </a:spcBef>
              <a:spcAft>
                <a:spcPts val="0"/>
              </a:spcAft>
              <a:buClr>
                <a:srgbClr val="13294B"/>
              </a:buClr>
              <a:buSzPts val="1400"/>
              <a:buNone/>
              <a:defRPr sz="1400"/>
            </a:lvl3pPr>
            <a:lvl4pPr lvl="3" algn="ctr">
              <a:lnSpc>
                <a:spcPct val="90000"/>
              </a:lnSpc>
              <a:spcBef>
                <a:spcPts val="400"/>
              </a:spcBef>
              <a:spcAft>
                <a:spcPts val="0"/>
              </a:spcAft>
              <a:buClr>
                <a:srgbClr val="13294B"/>
              </a:buClr>
              <a:buSzPts val="1200"/>
              <a:buNone/>
              <a:defRPr sz="1200"/>
            </a:lvl4pPr>
            <a:lvl5pPr lvl="4" algn="ctr">
              <a:lnSpc>
                <a:spcPct val="90000"/>
              </a:lnSpc>
              <a:spcBef>
                <a:spcPts val="400"/>
              </a:spcBef>
              <a:spcAft>
                <a:spcPts val="0"/>
              </a:spcAft>
              <a:buClr>
                <a:srgbClr val="13294B"/>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2" name="Google Shape;12;p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rotWithShape="1">
          <a:blip r:embed="rId3">
            <a:alphaModFix/>
          </a:blip>
          <a:srcRect b="0" l="0" r="0" t="0"/>
          <a:stretch/>
        </p:blipFill>
        <p:spPr>
          <a:xfrm>
            <a:off x="3402806" y="4288698"/>
            <a:ext cx="2338388" cy="605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3"/>
          <p:cNvSpPr txBox="1"/>
          <p:nvPr>
            <p:ph idx="12" type="sldNum"/>
          </p:nvPr>
        </p:nvSpPr>
        <p:spPr>
          <a:xfrm>
            <a:off x="6838405" y="4571320"/>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16" name="Shape 16"/>
        <p:cNvGrpSpPr/>
        <p:nvPr/>
      </p:nvGrpSpPr>
      <p:grpSpPr>
        <a:xfrm>
          <a:off x="0" y="0"/>
          <a:ext cx="0" cy="0"/>
          <a:chOff x="0" y="0"/>
          <a:chExt cx="0" cy="0"/>
        </a:xfrm>
      </p:grpSpPr>
      <p:sp>
        <p:nvSpPr>
          <p:cNvPr id="17" name="Google Shape;17;p4"/>
          <p:cNvSpPr txBox="1"/>
          <p:nvPr>
            <p:ph type="title"/>
          </p:nvPr>
        </p:nvSpPr>
        <p:spPr>
          <a:xfrm>
            <a:off x="284117" y="273844"/>
            <a:ext cx="7210800" cy="994200"/>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rgbClr val="E84A27"/>
              </a:buClr>
              <a:buSzPts val="3300"/>
              <a:buFont typeface="Georgia"/>
              <a:buNone/>
              <a:defRPr b="1" i="0">
                <a:solidFill>
                  <a:srgbClr val="E84A27"/>
                </a:solidFill>
                <a:latin typeface="Georgia"/>
                <a:ea typeface="Georgia"/>
                <a:cs typeface="Georgia"/>
                <a:sym typeface="Georg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 name="Google Shape;18;p4"/>
          <p:cNvSpPr txBox="1"/>
          <p:nvPr>
            <p:ph idx="1" type="body"/>
          </p:nvPr>
        </p:nvSpPr>
        <p:spPr>
          <a:xfrm>
            <a:off x="284117" y="1268016"/>
            <a:ext cx="7210800" cy="2719500"/>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rgbClr val="13294B"/>
              </a:buClr>
              <a:buSzPts val="2100"/>
              <a:buChar char="•"/>
              <a:defRPr>
                <a:solidFill>
                  <a:srgbClr val="13294B"/>
                </a:solidFill>
              </a:defRPr>
            </a:lvl1pPr>
            <a:lvl2pPr indent="-342900" lvl="1" marL="914400" algn="l">
              <a:lnSpc>
                <a:spcPct val="90000"/>
              </a:lnSpc>
              <a:spcBef>
                <a:spcPts val="400"/>
              </a:spcBef>
              <a:spcAft>
                <a:spcPts val="0"/>
              </a:spcAft>
              <a:buClr>
                <a:srgbClr val="13294B"/>
              </a:buClr>
              <a:buSzPts val="1800"/>
              <a:buChar char="•"/>
              <a:defRPr>
                <a:solidFill>
                  <a:srgbClr val="13294B"/>
                </a:solidFill>
              </a:defRPr>
            </a:lvl2pPr>
            <a:lvl3pPr indent="-323850" lvl="2" marL="1371600" algn="l">
              <a:lnSpc>
                <a:spcPct val="90000"/>
              </a:lnSpc>
              <a:spcBef>
                <a:spcPts val="400"/>
              </a:spcBef>
              <a:spcAft>
                <a:spcPts val="0"/>
              </a:spcAft>
              <a:buClr>
                <a:srgbClr val="13294B"/>
              </a:buClr>
              <a:buSzPts val="1500"/>
              <a:buChar char="•"/>
              <a:defRPr>
                <a:solidFill>
                  <a:srgbClr val="13294B"/>
                </a:solidFill>
              </a:defRPr>
            </a:lvl3pPr>
            <a:lvl4pPr indent="-317500" lvl="3" marL="1828800" algn="l">
              <a:lnSpc>
                <a:spcPct val="90000"/>
              </a:lnSpc>
              <a:spcBef>
                <a:spcPts val="400"/>
              </a:spcBef>
              <a:spcAft>
                <a:spcPts val="0"/>
              </a:spcAft>
              <a:buClr>
                <a:srgbClr val="13294B"/>
              </a:buClr>
              <a:buSzPts val="1400"/>
              <a:buChar char="•"/>
              <a:defRPr>
                <a:solidFill>
                  <a:srgbClr val="13294B"/>
                </a:solidFill>
              </a:defRPr>
            </a:lvl4pPr>
            <a:lvl5pPr indent="-317500" lvl="4" marL="2286000" algn="l">
              <a:lnSpc>
                <a:spcPct val="90000"/>
              </a:lnSpc>
              <a:spcBef>
                <a:spcPts val="400"/>
              </a:spcBef>
              <a:spcAft>
                <a:spcPts val="0"/>
              </a:spcAft>
              <a:buClr>
                <a:srgbClr val="13294B"/>
              </a:buClr>
              <a:buSzPts val="1400"/>
              <a:buChar char="•"/>
              <a:defRPr>
                <a:solidFill>
                  <a:srgbClr val="13294B"/>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5"/>
          <p:cNvSpPr txBox="1"/>
          <p:nvPr>
            <p:ph idx="12" type="sldNum"/>
          </p:nvPr>
        </p:nvSpPr>
        <p:spPr>
          <a:xfrm>
            <a:off x="6838405" y="4571320"/>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6"/>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 name="Google Shape;23;p6"/>
          <p:cNvGrpSpPr/>
          <p:nvPr/>
        </p:nvGrpSpPr>
        <p:grpSpPr>
          <a:xfrm>
            <a:off x="0" y="490"/>
            <a:ext cx="5153705" cy="5134399"/>
            <a:chOff x="0" y="75"/>
            <a:chExt cx="5153705" cy="5152950"/>
          </a:xfrm>
        </p:grpSpPr>
        <p:sp>
          <p:nvSpPr>
            <p:cNvPr id="24" name="Google Shape;24;p6"/>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6"/>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6"/>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6"/>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6"/>
          <p:cNvSpPr txBox="1"/>
          <p:nvPr>
            <p:ph type="ctrTitle"/>
          </p:nvPr>
        </p:nvSpPr>
        <p:spPr>
          <a:xfrm>
            <a:off x="3537150" y="1578400"/>
            <a:ext cx="5017500" cy="1578900"/>
          </a:xfrm>
          <a:prstGeom prst="rect">
            <a:avLst/>
          </a:prstGeom>
        </p:spPr>
        <p:txBody>
          <a:bodyPr anchorCtr="0" anchor="ctr" bIns="34275" lIns="68575" spcFirstLastPara="1" rIns="68575" wrap="square" tIns="3427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29" name="Google Shape;29;p6"/>
          <p:cNvSpPr txBox="1"/>
          <p:nvPr>
            <p:ph idx="1" type="subTitle"/>
          </p:nvPr>
        </p:nvSpPr>
        <p:spPr>
          <a:xfrm>
            <a:off x="5083950" y="3924925"/>
            <a:ext cx="3470700" cy="506100"/>
          </a:xfrm>
          <a:prstGeom prst="rect">
            <a:avLst/>
          </a:prstGeom>
        </p:spPr>
        <p:txBody>
          <a:bodyPr anchorCtr="0" anchor="t" bIns="34275" lIns="68575" spcFirstLastPara="1" rIns="68575" wrap="square" tIns="34275">
            <a:normAutofit/>
          </a:bodyPr>
          <a:lstStyle>
            <a:lvl1pPr lvl="0" rtl="0">
              <a:lnSpc>
                <a:spcPct val="100000"/>
              </a:lnSpc>
              <a:spcBef>
                <a:spcPts val="800"/>
              </a:spcBef>
              <a:spcAft>
                <a:spcPts val="0"/>
              </a:spcAft>
              <a:buSzPts val="2100"/>
              <a:buNone/>
              <a:defRPr/>
            </a:lvl1pPr>
            <a:lvl2pPr lvl="1" rtl="0">
              <a:lnSpc>
                <a:spcPct val="100000"/>
              </a:lnSpc>
              <a:spcBef>
                <a:spcPts val="400"/>
              </a:spcBef>
              <a:spcAft>
                <a:spcPts val="0"/>
              </a:spcAft>
              <a:buSzPts val="1300"/>
              <a:buNone/>
              <a:defRPr sz="1300"/>
            </a:lvl2pPr>
            <a:lvl3pPr lvl="2" rtl="0">
              <a:lnSpc>
                <a:spcPct val="100000"/>
              </a:lnSpc>
              <a:spcBef>
                <a:spcPts val="400"/>
              </a:spcBef>
              <a:spcAft>
                <a:spcPts val="0"/>
              </a:spcAft>
              <a:buSzPts val="1300"/>
              <a:buNone/>
              <a:defRPr sz="1300"/>
            </a:lvl3pPr>
            <a:lvl4pPr lvl="3" rtl="0">
              <a:lnSpc>
                <a:spcPct val="100000"/>
              </a:lnSpc>
              <a:spcBef>
                <a:spcPts val="400"/>
              </a:spcBef>
              <a:spcAft>
                <a:spcPts val="0"/>
              </a:spcAft>
              <a:buSzPts val="1300"/>
              <a:buNone/>
              <a:defRPr sz="1300"/>
            </a:lvl4pPr>
            <a:lvl5pPr lvl="4" rtl="0">
              <a:lnSpc>
                <a:spcPct val="100000"/>
              </a:lnSpc>
              <a:spcBef>
                <a:spcPts val="400"/>
              </a:spcBef>
              <a:spcAft>
                <a:spcPts val="0"/>
              </a:spcAft>
              <a:buSzPts val="1300"/>
              <a:buNone/>
              <a:defRPr sz="1300"/>
            </a:lvl5pPr>
            <a:lvl6pPr lvl="5" rtl="0">
              <a:lnSpc>
                <a:spcPct val="100000"/>
              </a:lnSpc>
              <a:spcBef>
                <a:spcPts val="400"/>
              </a:spcBef>
              <a:spcAft>
                <a:spcPts val="0"/>
              </a:spcAft>
              <a:buSzPts val="1300"/>
              <a:buNone/>
              <a:defRPr sz="1300"/>
            </a:lvl6pPr>
            <a:lvl7pPr lvl="6" rtl="0">
              <a:lnSpc>
                <a:spcPct val="100000"/>
              </a:lnSpc>
              <a:spcBef>
                <a:spcPts val="400"/>
              </a:spcBef>
              <a:spcAft>
                <a:spcPts val="0"/>
              </a:spcAft>
              <a:buSzPts val="1300"/>
              <a:buNone/>
              <a:defRPr sz="1300"/>
            </a:lvl7pPr>
            <a:lvl8pPr lvl="7" rtl="0">
              <a:lnSpc>
                <a:spcPct val="100000"/>
              </a:lnSpc>
              <a:spcBef>
                <a:spcPts val="400"/>
              </a:spcBef>
              <a:spcAft>
                <a:spcPts val="0"/>
              </a:spcAft>
              <a:buSzPts val="1300"/>
              <a:buNone/>
              <a:defRPr sz="1300"/>
            </a:lvl8pPr>
            <a:lvl9pPr lvl="8" rtl="0">
              <a:lnSpc>
                <a:spcPct val="100000"/>
              </a:lnSpc>
              <a:spcBef>
                <a:spcPts val="400"/>
              </a:spcBef>
              <a:spcAft>
                <a:spcPts val="0"/>
              </a:spcAft>
              <a:buSzPts val="1300"/>
              <a:buNone/>
              <a:defRPr sz="1300"/>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grpSp>
        <p:nvGrpSpPr>
          <p:cNvPr id="32" name="Google Shape;32;p7"/>
          <p:cNvGrpSpPr/>
          <p:nvPr/>
        </p:nvGrpSpPr>
        <p:grpSpPr>
          <a:xfrm>
            <a:off x="0" y="381001"/>
            <a:ext cx="1037850" cy="1016287"/>
            <a:chOff x="0" y="381001"/>
            <a:chExt cx="1037850" cy="1016287"/>
          </a:xfrm>
        </p:grpSpPr>
        <p:sp>
          <p:nvSpPr>
            <p:cNvPr id="33" name="Google Shape;33;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7"/>
          <p:cNvSpPr txBox="1"/>
          <p:nvPr>
            <p:ph type="title"/>
          </p:nvPr>
        </p:nvSpPr>
        <p:spPr>
          <a:xfrm>
            <a:off x="1297500" y="393750"/>
            <a:ext cx="7038900" cy="914100"/>
          </a:xfrm>
          <a:prstGeom prst="rect">
            <a:avLst/>
          </a:prstGeom>
        </p:spPr>
        <p:txBody>
          <a:bodyPr anchorCtr="0" anchor="ctr" bIns="34275" lIns="68575" spcFirstLastPara="1" rIns="68575" wrap="square" tIns="3427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6" name="Google Shape;36;p7"/>
          <p:cNvSpPr txBox="1"/>
          <p:nvPr>
            <p:ph idx="1" type="body"/>
          </p:nvPr>
        </p:nvSpPr>
        <p:spPr>
          <a:xfrm>
            <a:off x="1297500" y="1567550"/>
            <a:ext cx="7038900" cy="2911200"/>
          </a:xfrm>
          <a:prstGeom prst="rect">
            <a:avLst/>
          </a:prstGeom>
        </p:spPr>
        <p:txBody>
          <a:bodyPr anchorCtr="0" anchor="t" bIns="34275" lIns="68575" spcFirstLastPara="1" rIns="68575" wrap="square" tIns="34275">
            <a:normAutofit/>
          </a:bodyPr>
          <a:lstStyle>
            <a:lvl1pPr indent="-361950" lvl="0" marL="457200" rtl="0">
              <a:spcBef>
                <a:spcPts val="800"/>
              </a:spcBef>
              <a:spcAft>
                <a:spcPts val="0"/>
              </a:spcAft>
              <a:buSzPts val="2100"/>
              <a:buChar char="•"/>
              <a:defRPr/>
            </a:lvl1pPr>
            <a:lvl2pPr indent="-342900" lvl="1" marL="914400" rtl="0">
              <a:spcBef>
                <a:spcPts val="400"/>
              </a:spcBef>
              <a:spcAft>
                <a:spcPts val="0"/>
              </a:spcAft>
              <a:buSzPts val="1800"/>
              <a:buChar char="•"/>
              <a:defRPr/>
            </a:lvl2pPr>
            <a:lvl3pPr indent="-323850" lvl="2" marL="1371600" rtl="0">
              <a:spcBef>
                <a:spcPts val="400"/>
              </a:spcBef>
              <a:spcAft>
                <a:spcPts val="0"/>
              </a:spcAft>
              <a:buSzPts val="15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rgbClr val="E84A27"/>
              </a:buClr>
              <a:buSzPts val="3300"/>
              <a:buFont typeface="Georgia"/>
              <a:buNone/>
              <a:defRPr b="1" i="0" sz="3300" u="none" cap="none" strike="noStrike">
                <a:solidFill>
                  <a:srgbClr val="E84A27"/>
                </a:solidFill>
                <a:latin typeface="Georgia"/>
                <a:ea typeface="Georgia"/>
                <a:cs typeface="Georgia"/>
                <a:sym typeface="Georgia"/>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rgbClr val="13294B"/>
              </a:buClr>
              <a:buSzPts val="2100"/>
              <a:buFont typeface="Arial"/>
              <a:buChar char="•"/>
              <a:defRPr b="0" i="0" sz="2100" u="none" cap="none" strike="noStrike">
                <a:solidFill>
                  <a:srgbClr val="13294B"/>
                </a:solidFill>
                <a:latin typeface="Calibri"/>
                <a:ea typeface="Calibri"/>
                <a:cs typeface="Calibri"/>
                <a:sym typeface="Calibri"/>
              </a:defRPr>
            </a:lvl1pPr>
            <a:lvl2pPr indent="-342900" lvl="1" marL="914400" marR="0" rtl="0" algn="l">
              <a:lnSpc>
                <a:spcPct val="90000"/>
              </a:lnSpc>
              <a:spcBef>
                <a:spcPts val="400"/>
              </a:spcBef>
              <a:spcAft>
                <a:spcPts val="0"/>
              </a:spcAft>
              <a:buClr>
                <a:srgbClr val="13294B"/>
              </a:buClr>
              <a:buSzPts val="1800"/>
              <a:buFont typeface="Arial"/>
              <a:buChar char="•"/>
              <a:defRPr b="0" i="0" sz="1800" u="none" cap="none" strike="noStrike">
                <a:solidFill>
                  <a:srgbClr val="13294B"/>
                </a:solidFill>
                <a:latin typeface="Calibri"/>
                <a:ea typeface="Calibri"/>
                <a:cs typeface="Calibri"/>
                <a:sym typeface="Calibri"/>
              </a:defRPr>
            </a:lvl2pPr>
            <a:lvl3pPr indent="-323850" lvl="2" marL="1371600" marR="0" rtl="0" algn="l">
              <a:lnSpc>
                <a:spcPct val="90000"/>
              </a:lnSpc>
              <a:spcBef>
                <a:spcPts val="400"/>
              </a:spcBef>
              <a:spcAft>
                <a:spcPts val="0"/>
              </a:spcAft>
              <a:buClr>
                <a:srgbClr val="13294B"/>
              </a:buClr>
              <a:buSzPts val="1500"/>
              <a:buFont typeface="Arial"/>
              <a:buChar char="•"/>
              <a:defRPr b="0" i="0" sz="1500" u="none" cap="none" strike="noStrike">
                <a:solidFill>
                  <a:srgbClr val="13294B"/>
                </a:solidFill>
                <a:latin typeface="Calibri"/>
                <a:ea typeface="Calibri"/>
                <a:cs typeface="Calibri"/>
                <a:sym typeface="Calibri"/>
              </a:defRPr>
            </a:lvl3pPr>
            <a:lvl4pPr indent="-317500" lvl="3" marL="1828800" marR="0" rtl="0" algn="l">
              <a:lnSpc>
                <a:spcPct val="90000"/>
              </a:lnSpc>
              <a:spcBef>
                <a:spcPts val="400"/>
              </a:spcBef>
              <a:spcAft>
                <a:spcPts val="0"/>
              </a:spcAft>
              <a:buClr>
                <a:srgbClr val="13294B"/>
              </a:buClr>
              <a:buSzPts val="1400"/>
              <a:buFont typeface="Arial"/>
              <a:buChar char="•"/>
              <a:defRPr b="0" i="0" sz="1400" u="none" cap="none" strike="noStrike">
                <a:solidFill>
                  <a:srgbClr val="13294B"/>
                </a:solidFill>
                <a:latin typeface="Calibri"/>
                <a:ea typeface="Calibri"/>
                <a:cs typeface="Calibri"/>
                <a:sym typeface="Calibri"/>
              </a:defRPr>
            </a:lvl4pPr>
            <a:lvl5pPr indent="-317500" lvl="4" marL="2286000" marR="0" rtl="0" algn="l">
              <a:lnSpc>
                <a:spcPct val="90000"/>
              </a:lnSpc>
              <a:spcBef>
                <a:spcPts val="400"/>
              </a:spcBef>
              <a:spcAft>
                <a:spcPts val="0"/>
              </a:spcAft>
              <a:buClr>
                <a:srgbClr val="13294B"/>
              </a:buClr>
              <a:buSzPts val="1400"/>
              <a:buFont typeface="Arial"/>
              <a:buChar char="•"/>
              <a:defRPr b="0" i="0" sz="1400" u="none" cap="none" strike="noStrike">
                <a:solidFill>
                  <a:srgbClr val="13294B"/>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B94"/>
                </a:solidFill>
                <a:latin typeface="Calibri"/>
                <a:ea typeface="Calibri"/>
                <a:cs typeface="Calibri"/>
                <a:sym typeface="Calibri"/>
              </a:defRPr>
            </a:lvl1pPr>
            <a:lvl2pPr indent="0" lvl="1" marL="0" marR="0" rtl="0" algn="r">
              <a:spcBef>
                <a:spcPts val="0"/>
              </a:spcBef>
              <a:buNone/>
              <a:defRPr b="0" i="0" sz="900" u="none" cap="none" strike="noStrike">
                <a:solidFill>
                  <a:srgbClr val="888B94"/>
                </a:solidFill>
                <a:latin typeface="Calibri"/>
                <a:ea typeface="Calibri"/>
                <a:cs typeface="Calibri"/>
                <a:sym typeface="Calibri"/>
              </a:defRPr>
            </a:lvl2pPr>
            <a:lvl3pPr indent="0" lvl="2" marL="0" marR="0" rtl="0" algn="r">
              <a:spcBef>
                <a:spcPts val="0"/>
              </a:spcBef>
              <a:buNone/>
              <a:defRPr b="0" i="0" sz="900" u="none" cap="none" strike="noStrike">
                <a:solidFill>
                  <a:srgbClr val="888B94"/>
                </a:solidFill>
                <a:latin typeface="Calibri"/>
                <a:ea typeface="Calibri"/>
                <a:cs typeface="Calibri"/>
                <a:sym typeface="Calibri"/>
              </a:defRPr>
            </a:lvl3pPr>
            <a:lvl4pPr indent="0" lvl="3" marL="0" marR="0" rtl="0" algn="r">
              <a:spcBef>
                <a:spcPts val="0"/>
              </a:spcBef>
              <a:buNone/>
              <a:defRPr b="0" i="0" sz="900" u="none" cap="none" strike="noStrike">
                <a:solidFill>
                  <a:srgbClr val="888B94"/>
                </a:solidFill>
                <a:latin typeface="Calibri"/>
                <a:ea typeface="Calibri"/>
                <a:cs typeface="Calibri"/>
                <a:sym typeface="Calibri"/>
              </a:defRPr>
            </a:lvl4pPr>
            <a:lvl5pPr indent="0" lvl="4" marL="0" marR="0" rtl="0" algn="r">
              <a:spcBef>
                <a:spcPts val="0"/>
              </a:spcBef>
              <a:buNone/>
              <a:defRPr b="0" i="0" sz="900" u="none" cap="none" strike="noStrike">
                <a:solidFill>
                  <a:srgbClr val="888B94"/>
                </a:solidFill>
                <a:latin typeface="Calibri"/>
                <a:ea typeface="Calibri"/>
                <a:cs typeface="Calibri"/>
                <a:sym typeface="Calibri"/>
              </a:defRPr>
            </a:lvl5pPr>
            <a:lvl6pPr indent="0" lvl="5" marL="0" marR="0" rtl="0" algn="r">
              <a:spcBef>
                <a:spcPts val="0"/>
              </a:spcBef>
              <a:buNone/>
              <a:defRPr b="0" i="0" sz="900" u="none" cap="none" strike="noStrike">
                <a:solidFill>
                  <a:srgbClr val="888B94"/>
                </a:solidFill>
                <a:latin typeface="Calibri"/>
                <a:ea typeface="Calibri"/>
                <a:cs typeface="Calibri"/>
                <a:sym typeface="Calibri"/>
              </a:defRPr>
            </a:lvl6pPr>
            <a:lvl7pPr indent="0" lvl="6" marL="0" marR="0" rtl="0" algn="r">
              <a:spcBef>
                <a:spcPts val="0"/>
              </a:spcBef>
              <a:buNone/>
              <a:defRPr b="0" i="0" sz="900" u="none" cap="none" strike="noStrike">
                <a:solidFill>
                  <a:srgbClr val="888B94"/>
                </a:solidFill>
                <a:latin typeface="Calibri"/>
                <a:ea typeface="Calibri"/>
                <a:cs typeface="Calibri"/>
                <a:sym typeface="Calibri"/>
              </a:defRPr>
            </a:lvl7pPr>
            <a:lvl8pPr indent="0" lvl="7" marL="0" marR="0" rtl="0" algn="r">
              <a:spcBef>
                <a:spcPts val="0"/>
              </a:spcBef>
              <a:buNone/>
              <a:defRPr b="0" i="0" sz="900" u="none" cap="none" strike="noStrike">
                <a:solidFill>
                  <a:srgbClr val="888B94"/>
                </a:solidFill>
                <a:latin typeface="Calibri"/>
                <a:ea typeface="Calibri"/>
                <a:cs typeface="Calibri"/>
                <a:sym typeface="Calibri"/>
              </a:defRPr>
            </a:lvl8pPr>
            <a:lvl9pPr indent="0" lvl="8" marL="0" marR="0" rtl="0" algn="r">
              <a:spcBef>
                <a:spcPts val="0"/>
              </a:spcBef>
              <a:buNone/>
              <a:defRPr b="0" i="0" sz="900" u="none" cap="none" strike="noStrike">
                <a:solidFill>
                  <a:srgbClr val="888B94"/>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8"/>
          <p:cNvSpPr txBox="1"/>
          <p:nvPr>
            <p:ph type="ctrTitle"/>
          </p:nvPr>
        </p:nvSpPr>
        <p:spPr>
          <a:xfrm>
            <a:off x="353500" y="841774"/>
            <a:ext cx="4339200" cy="13890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User Research</a:t>
            </a:r>
            <a:endParaRPr/>
          </a:p>
        </p:txBody>
      </p:sp>
      <p:sp>
        <p:nvSpPr>
          <p:cNvPr id="43" name="Google Shape;43;p8"/>
          <p:cNvSpPr txBox="1"/>
          <p:nvPr>
            <p:ph idx="1" type="subTitle"/>
          </p:nvPr>
        </p:nvSpPr>
        <p:spPr>
          <a:xfrm>
            <a:off x="353505" y="2701529"/>
            <a:ext cx="4339200" cy="1241700"/>
          </a:xfrm>
          <a:prstGeom prst="rect">
            <a:avLst/>
          </a:prstGeom>
        </p:spPr>
        <p:txBody>
          <a:bodyPr anchorCtr="0" anchor="t" bIns="34275" lIns="68575" spcFirstLastPara="1" rIns="68575" wrap="square" tIns="34275">
            <a:normAutofit fontScale="92500" lnSpcReduction="20000"/>
          </a:bodyPr>
          <a:lstStyle/>
          <a:p>
            <a:pPr indent="0" lvl="0" marL="0" rtl="0" algn="l">
              <a:spcBef>
                <a:spcPts val="800"/>
              </a:spcBef>
              <a:spcAft>
                <a:spcPts val="0"/>
              </a:spcAft>
              <a:buNone/>
            </a:pPr>
            <a:r>
              <a:rPr b="1" lang="en"/>
              <a:t>The Urbananas</a:t>
            </a:r>
            <a:endParaRPr b="1"/>
          </a:p>
          <a:p>
            <a:pPr indent="0" lvl="0" marL="0" rtl="0" algn="l">
              <a:spcBef>
                <a:spcPts val="800"/>
              </a:spcBef>
              <a:spcAft>
                <a:spcPts val="0"/>
              </a:spcAft>
              <a:buNone/>
            </a:pPr>
            <a:r>
              <a:rPr lang="en"/>
              <a:t>Yung Chieh Huang (ych10)</a:t>
            </a:r>
            <a:endParaRPr/>
          </a:p>
          <a:p>
            <a:pPr indent="0" lvl="0" marL="0" rtl="0" algn="l">
              <a:spcBef>
                <a:spcPts val="800"/>
              </a:spcBef>
              <a:spcAft>
                <a:spcPts val="0"/>
              </a:spcAft>
              <a:buNone/>
            </a:pPr>
            <a:r>
              <a:rPr lang="en"/>
              <a:t>Ji Wu (jw124)</a:t>
            </a:r>
            <a:endParaRPr/>
          </a:p>
          <a:p>
            <a:pPr indent="0" lvl="0" marL="0" rtl="0" algn="l">
              <a:spcBef>
                <a:spcPts val="800"/>
              </a:spcBef>
              <a:spcAft>
                <a:spcPts val="0"/>
              </a:spcAft>
              <a:buNone/>
            </a:pPr>
            <a:r>
              <a:rPr lang="en"/>
              <a:t>Hanlin Wang (hanlinw4)</a:t>
            </a:r>
            <a:endParaRPr/>
          </a:p>
          <a:p>
            <a:pPr indent="0" lvl="0" marL="0" rtl="0" algn="l">
              <a:spcBef>
                <a:spcPts val="800"/>
              </a:spcBef>
              <a:spcAft>
                <a:spcPts val="0"/>
              </a:spcAft>
              <a:buNone/>
            </a:pPr>
            <a:r>
              <a:rPr lang="en"/>
              <a:t>Siddharth Salunkhe (ss190)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1297500" y="393750"/>
            <a:ext cx="7038900" cy="9141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Persona - “The Creative”</a:t>
            </a:r>
            <a:endParaRPr/>
          </a:p>
        </p:txBody>
      </p:sp>
      <p:sp>
        <p:nvSpPr>
          <p:cNvPr id="111" name="Google Shape;111;p17"/>
          <p:cNvSpPr txBox="1"/>
          <p:nvPr>
            <p:ph idx="1" type="body"/>
          </p:nvPr>
        </p:nvSpPr>
        <p:spPr>
          <a:xfrm>
            <a:off x="1297500" y="1307850"/>
            <a:ext cx="7038900" cy="2412600"/>
          </a:xfrm>
          <a:prstGeom prst="rect">
            <a:avLst/>
          </a:prstGeom>
        </p:spPr>
        <p:txBody>
          <a:bodyPr anchorCtr="0" anchor="t" bIns="34275" lIns="68575" spcFirstLastPara="1" rIns="68575" wrap="square" tIns="34275">
            <a:normAutofit fontScale="92500" lnSpcReduction="20000"/>
          </a:bodyPr>
          <a:lstStyle/>
          <a:p>
            <a:pPr indent="0" lvl="0" marL="0" rtl="0" algn="just">
              <a:lnSpc>
                <a:spcPct val="115000"/>
              </a:lnSpc>
              <a:spcBef>
                <a:spcPts val="800"/>
              </a:spcBef>
              <a:spcAft>
                <a:spcPts val="0"/>
              </a:spcAft>
              <a:buNone/>
            </a:pPr>
            <a:r>
              <a:rPr lang="en">
                <a:latin typeface="Georgia"/>
                <a:ea typeface="Georgia"/>
                <a:cs typeface="Georgia"/>
                <a:sym typeface="Georgia"/>
              </a:rPr>
              <a:t>Jasline is a quantum trader in HK, 22 years old with a highly intensive 9-6 job. She has learned drawing from a young age, however, she forgot the painting skills due to busy working schedules and lack of practice. Now she wants to recapture drawing because she finds art can inspire creativity, which is essential for designing trading strategies. However, she finds it difficult to stick to this hobby without reminders and wishes to see the progress more visually.</a:t>
            </a:r>
            <a:endParaRPr>
              <a:latin typeface="Georgia"/>
              <a:ea typeface="Georgia"/>
              <a:cs typeface="Georgia"/>
              <a:sym typeface="Georgia"/>
            </a:endParaRPr>
          </a:p>
        </p:txBody>
      </p:sp>
      <p:sp>
        <p:nvSpPr>
          <p:cNvPr id="112" name="Google Shape;112;p17"/>
          <p:cNvSpPr txBox="1"/>
          <p:nvPr/>
        </p:nvSpPr>
        <p:spPr>
          <a:xfrm>
            <a:off x="1297500" y="3842850"/>
            <a:ext cx="7463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800">
                <a:latin typeface="Georgia"/>
                <a:ea typeface="Georgia"/>
                <a:cs typeface="Georgia"/>
                <a:sym typeface="Georgia"/>
              </a:rPr>
              <a:t>Valuable Features: </a:t>
            </a:r>
            <a:r>
              <a:rPr i="1" lang="en" sz="1900">
                <a:latin typeface="Georgia"/>
                <a:ea typeface="Georgia"/>
                <a:cs typeface="Georgia"/>
                <a:sym typeface="Georgia"/>
              </a:rPr>
              <a:t>Record learning, See progress in milestones, Prompt is previous critique</a:t>
            </a:r>
            <a:endParaRPr i="1">
              <a:latin typeface="Calibri"/>
              <a:ea typeface="Calibri"/>
              <a:cs typeface="Calibri"/>
              <a:sym typeface="Calibri"/>
            </a:endParaRPr>
          </a:p>
          <a:p>
            <a:pPr indent="0" lvl="0" marL="0" rtl="0" algn="l">
              <a:spcBef>
                <a:spcPts val="0"/>
              </a:spcBef>
              <a:spcAft>
                <a:spcPts val="0"/>
              </a:spcAft>
              <a:buNone/>
            </a:pPr>
            <a:r>
              <a:t/>
            </a:r>
            <a:endParaRPr i="1" sz="1800">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1297500" y="393750"/>
            <a:ext cx="7038900" cy="9141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Tasks - “The Distracted Drawer”</a:t>
            </a:r>
            <a:endParaRPr/>
          </a:p>
        </p:txBody>
      </p:sp>
      <p:sp>
        <p:nvSpPr>
          <p:cNvPr id="118" name="Google Shape;118;p18"/>
          <p:cNvSpPr txBox="1"/>
          <p:nvPr>
            <p:ph idx="1" type="body"/>
          </p:nvPr>
        </p:nvSpPr>
        <p:spPr>
          <a:xfrm>
            <a:off x="1297500" y="1567550"/>
            <a:ext cx="7038900" cy="2911200"/>
          </a:xfrm>
          <a:prstGeom prst="rect">
            <a:avLst/>
          </a:prstGeom>
        </p:spPr>
        <p:txBody>
          <a:bodyPr anchorCtr="0" anchor="t" bIns="34275" lIns="68575" spcFirstLastPara="1" rIns="68575" wrap="square" tIns="34275">
            <a:normAutofit/>
          </a:bodyPr>
          <a:lstStyle/>
          <a:p>
            <a:pPr indent="0" lvl="0" marL="0" rtl="0" algn="just">
              <a:lnSpc>
                <a:spcPct val="115000"/>
              </a:lnSpc>
              <a:spcBef>
                <a:spcPts val="800"/>
              </a:spcBef>
              <a:spcAft>
                <a:spcPts val="0"/>
              </a:spcAft>
              <a:buNone/>
            </a:pPr>
            <a:r>
              <a:rPr lang="en">
                <a:latin typeface="Georgia"/>
                <a:ea typeface="Georgia"/>
                <a:cs typeface="Georgia"/>
                <a:sym typeface="Georgia"/>
              </a:rPr>
              <a:t>Richard</a:t>
            </a:r>
            <a:r>
              <a:rPr lang="en">
                <a:latin typeface="Georgia"/>
                <a:ea typeface="Georgia"/>
                <a:cs typeface="Georgia"/>
                <a:sym typeface="Georgia"/>
              </a:rPr>
              <a:t> is a beginner artist who wants to improve h</a:t>
            </a:r>
            <a:r>
              <a:rPr lang="en">
                <a:latin typeface="Georgia"/>
                <a:ea typeface="Georgia"/>
                <a:cs typeface="Georgia"/>
                <a:sym typeface="Georgia"/>
              </a:rPr>
              <a:t>is</a:t>
            </a:r>
            <a:r>
              <a:rPr lang="en">
                <a:latin typeface="Georgia"/>
                <a:ea typeface="Georgia"/>
                <a:cs typeface="Georgia"/>
                <a:sym typeface="Georgia"/>
              </a:rPr>
              <a:t> drawing skills by drawing daily. Everyday at 7PM, right after dinner when he is free, the app sends h</a:t>
            </a:r>
            <a:r>
              <a:rPr lang="en">
                <a:latin typeface="Georgia"/>
                <a:ea typeface="Georgia"/>
                <a:cs typeface="Georgia"/>
                <a:sym typeface="Georgia"/>
              </a:rPr>
              <a:t>im</a:t>
            </a:r>
            <a:r>
              <a:rPr lang="en">
                <a:latin typeface="Georgia"/>
                <a:ea typeface="Georgia"/>
                <a:cs typeface="Georgia"/>
                <a:sym typeface="Georgia"/>
              </a:rPr>
              <a:t> a notification and he practices drawing for 30 minutes with Netflix on in the background. He draws from an in-app prompt and uploads a quick photo of the work to the app along with notes of what he could improve tomorrow.</a:t>
            </a:r>
            <a:endParaRPr>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1297500" y="393750"/>
            <a:ext cx="7038900" cy="9141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Tasks - “The Periodic Painter”</a:t>
            </a:r>
            <a:endParaRPr/>
          </a:p>
        </p:txBody>
      </p:sp>
      <p:sp>
        <p:nvSpPr>
          <p:cNvPr id="124" name="Google Shape;124;p19"/>
          <p:cNvSpPr txBox="1"/>
          <p:nvPr>
            <p:ph idx="1" type="body"/>
          </p:nvPr>
        </p:nvSpPr>
        <p:spPr>
          <a:xfrm>
            <a:off x="1297500" y="1567550"/>
            <a:ext cx="7038900" cy="2911200"/>
          </a:xfrm>
          <a:prstGeom prst="rect">
            <a:avLst/>
          </a:prstGeom>
        </p:spPr>
        <p:txBody>
          <a:bodyPr anchorCtr="0" anchor="t" bIns="34275" lIns="68575" spcFirstLastPara="1" rIns="68575" wrap="square" tIns="34275">
            <a:normAutofit lnSpcReduction="20000"/>
          </a:bodyPr>
          <a:lstStyle/>
          <a:p>
            <a:pPr indent="0" lvl="0" marL="0" rtl="0" algn="just">
              <a:lnSpc>
                <a:spcPct val="115000"/>
              </a:lnSpc>
              <a:spcBef>
                <a:spcPts val="800"/>
              </a:spcBef>
              <a:spcAft>
                <a:spcPts val="0"/>
              </a:spcAft>
              <a:buNone/>
            </a:pPr>
            <a:r>
              <a:rPr lang="en">
                <a:latin typeface="Georgia"/>
                <a:ea typeface="Georgia"/>
                <a:cs typeface="Georgia"/>
                <a:sym typeface="Georgia"/>
              </a:rPr>
              <a:t>Sammy </a:t>
            </a:r>
            <a:r>
              <a:rPr lang="en">
                <a:latin typeface="Georgia"/>
                <a:ea typeface="Georgia"/>
                <a:cs typeface="Georgia"/>
                <a:sym typeface="Georgia"/>
              </a:rPr>
              <a:t>tries her best to paint every week. She paints mainly on the weekends to work around other jobs and errands she has. There are also many uncertainties in her schedule as she has a family. The application will send notifications in the early morning, afternoon, and early evening. She shares any progress she makes with friends and records what they say so she can use the advice in the future. She quickly reviews the notes from her previous sessions before starting painting.</a:t>
            </a:r>
            <a:endParaRPr>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1297500" y="393750"/>
            <a:ext cx="7038900" cy="9141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Tasks - “The Creative”</a:t>
            </a:r>
            <a:endParaRPr/>
          </a:p>
        </p:txBody>
      </p:sp>
      <p:sp>
        <p:nvSpPr>
          <p:cNvPr id="130" name="Google Shape;130;p20"/>
          <p:cNvSpPr txBox="1"/>
          <p:nvPr>
            <p:ph idx="1" type="body"/>
          </p:nvPr>
        </p:nvSpPr>
        <p:spPr>
          <a:xfrm>
            <a:off x="1297500" y="1567550"/>
            <a:ext cx="7038900" cy="2911200"/>
          </a:xfrm>
          <a:prstGeom prst="rect">
            <a:avLst/>
          </a:prstGeom>
        </p:spPr>
        <p:txBody>
          <a:bodyPr anchorCtr="0" anchor="t" bIns="34275" lIns="68575" spcFirstLastPara="1" rIns="68575" wrap="square" tIns="34275">
            <a:normAutofit lnSpcReduction="10000"/>
          </a:bodyPr>
          <a:lstStyle/>
          <a:p>
            <a:pPr indent="0" lvl="0" marL="0" rtl="0" algn="just">
              <a:lnSpc>
                <a:spcPct val="115000"/>
              </a:lnSpc>
              <a:spcBef>
                <a:spcPts val="0"/>
              </a:spcBef>
              <a:spcAft>
                <a:spcPts val="0"/>
              </a:spcAft>
              <a:buNone/>
            </a:pPr>
            <a:r>
              <a:rPr lang="en">
                <a:solidFill>
                  <a:srgbClr val="101E3A"/>
                </a:solidFill>
                <a:latin typeface="Georgia"/>
                <a:ea typeface="Georgia"/>
                <a:cs typeface="Georgia"/>
                <a:sym typeface="Georgia"/>
              </a:rPr>
              <a:t>Jasline is an experienced artist who wants to recapture her painting skills through regular practice and wishes to see the progress more visually. The app will send out previous critiques at around 7 PM, reminding and promoting Jasline to relearn skills. After the practice, Jasline can compare her current work to previous ones and see progress in milestones.</a:t>
            </a:r>
            <a:endParaRPr>
              <a:solidFill>
                <a:srgbClr val="101E3A"/>
              </a:solidFill>
              <a:latin typeface="Georgia"/>
              <a:ea typeface="Georgia"/>
              <a:cs typeface="Georgia"/>
              <a:sym typeface="Georgia"/>
            </a:endParaRPr>
          </a:p>
          <a:p>
            <a:pPr indent="0" lvl="0" marL="0" rtl="0" algn="just">
              <a:lnSpc>
                <a:spcPct val="115000"/>
              </a:lnSpc>
              <a:spcBef>
                <a:spcPts val="800"/>
              </a:spcBef>
              <a:spcAft>
                <a:spcPts val="0"/>
              </a:spcAft>
              <a:buNone/>
            </a:pPr>
            <a:r>
              <a:t/>
            </a:r>
            <a:endParaRPr>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1297500" y="393750"/>
            <a:ext cx="7038900" cy="9141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Interview Insight</a:t>
            </a:r>
            <a:endParaRPr/>
          </a:p>
        </p:txBody>
      </p:sp>
      <p:sp>
        <p:nvSpPr>
          <p:cNvPr id="136" name="Google Shape;136;p21"/>
          <p:cNvSpPr txBox="1"/>
          <p:nvPr>
            <p:ph idx="1" type="body"/>
          </p:nvPr>
        </p:nvSpPr>
        <p:spPr>
          <a:xfrm>
            <a:off x="1297500" y="1623450"/>
            <a:ext cx="7038900" cy="1896600"/>
          </a:xfrm>
          <a:prstGeom prst="rect">
            <a:avLst/>
          </a:prstGeom>
        </p:spPr>
        <p:txBody>
          <a:bodyPr anchorCtr="0" anchor="t" bIns="34275" lIns="68575" spcFirstLastPara="1" rIns="68575" wrap="square" tIns="34275">
            <a:noAutofit/>
          </a:bodyPr>
          <a:lstStyle/>
          <a:p>
            <a:pPr indent="-419100" lvl="0" marL="457200" rtl="0" algn="l">
              <a:lnSpc>
                <a:spcPct val="115000"/>
              </a:lnSpc>
              <a:spcBef>
                <a:spcPts val="800"/>
              </a:spcBef>
              <a:spcAft>
                <a:spcPts val="0"/>
              </a:spcAft>
              <a:buSzPts val="3000"/>
              <a:buFont typeface="Georgia"/>
              <a:buChar char="•"/>
            </a:pPr>
            <a:r>
              <a:rPr lang="en" sz="3000">
                <a:latin typeface="Georgia"/>
                <a:ea typeface="Georgia"/>
                <a:cs typeface="Georgia"/>
                <a:sym typeface="Georgia"/>
              </a:rPr>
              <a:t>Sharing the pictures for feedback is very important</a:t>
            </a:r>
            <a:endParaRPr sz="3000">
              <a:latin typeface="Georgia"/>
              <a:ea typeface="Georgia"/>
              <a:cs typeface="Georgia"/>
              <a:sym typeface="Georgia"/>
            </a:endParaRPr>
          </a:p>
          <a:p>
            <a:pPr indent="-400050" lvl="1" marL="914400" rtl="0" algn="l">
              <a:lnSpc>
                <a:spcPct val="115000"/>
              </a:lnSpc>
              <a:spcBef>
                <a:spcPts val="0"/>
              </a:spcBef>
              <a:spcAft>
                <a:spcPts val="0"/>
              </a:spcAft>
              <a:buSzPts val="2700"/>
              <a:buFont typeface="Georgia"/>
              <a:buChar char="•"/>
            </a:pPr>
            <a:r>
              <a:rPr lang="en" sz="2700">
                <a:latin typeface="Georgia"/>
                <a:ea typeface="Georgia"/>
                <a:cs typeface="Georgia"/>
                <a:sym typeface="Georgia"/>
              </a:rPr>
              <a:t>Getting others’ </a:t>
            </a:r>
            <a:r>
              <a:rPr lang="en" sz="2700">
                <a:latin typeface="Georgia"/>
                <a:ea typeface="Georgia"/>
                <a:cs typeface="Georgia"/>
                <a:sym typeface="Georgia"/>
              </a:rPr>
              <a:t>opinions</a:t>
            </a:r>
            <a:r>
              <a:rPr lang="en" sz="2700">
                <a:latin typeface="Georgia"/>
                <a:ea typeface="Georgia"/>
                <a:cs typeface="Georgia"/>
                <a:sym typeface="Georgia"/>
              </a:rPr>
              <a:t> helps growth</a:t>
            </a:r>
            <a:endParaRPr sz="2700">
              <a:latin typeface="Georgia"/>
              <a:ea typeface="Georgia"/>
              <a:cs typeface="Georgia"/>
              <a:sym typeface="Georgia"/>
            </a:endParaRPr>
          </a:p>
          <a:p>
            <a:pPr indent="-400050" lvl="1" marL="914400" rtl="0" algn="l">
              <a:lnSpc>
                <a:spcPct val="115000"/>
              </a:lnSpc>
              <a:spcBef>
                <a:spcPts val="0"/>
              </a:spcBef>
              <a:spcAft>
                <a:spcPts val="0"/>
              </a:spcAft>
              <a:buSzPts val="2700"/>
              <a:buFont typeface="Georgia"/>
              <a:buChar char="•"/>
            </a:pPr>
            <a:r>
              <a:rPr lang="en" sz="2700">
                <a:latin typeface="Georgia"/>
                <a:ea typeface="Georgia"/>
                <a:cs typeface="Georgia"/>
                <a:sym typeface="Georgia"/>
              </a:rPr>
              <a:t>Having others involved in your journey helps hold yourself accountable</a:t>
            </a:r>
            <a:endParaRPr sz="2700">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1297500" y="393750"/>
            <a:ext cx="7038900" cy="9141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Interview Insight</a:t>
            </a:r>
            <a:endParaRPr/>
          </a:p>
        </p:txBody>
      </p:sp>
      <p:sp>
        <p:nvSpPr>
          <p:cNvPr id="142" name="Google Shape;142;p22"/>
          <p:cNvSpPr txBox="1"/>
          <p:nvPr>
            <p:ph idx="1" type="body"/>
          </p:nvPr>
        </p:nvSpPr>
        <p:spPr>
          <a:xfrm>
            <a:off x="1297500" y="1766250"/>
            <a:ext cx="7038900" cy="1611000"/>
          </a:xfrm>
          <a:prstGeom prst="rect">
            <a:avLst/>
          </a:prstGeom>
        </p:spPr>
        <p:txBody>
          <a:bodyPr anchorCtr="0" anchor="t" bIns="34275" lIns="68575" spcFirstLastPara="1" rIns="68575" wrap="square" tIns="34275">
            <a:noAutofit/>
          </a:bodyPr>
          <a:lstStyle/>
          <a:p>
            <a:pPr indent="-425450" lvl="0" marL="457200" rtl="0" algn="l">
              <a:lnSpc>
                <a:spcPct val="115000"/>
              </a:lnSpc>
              <a:spcBef>
                <a:spcPts val="800"/>
              </a:spcBef>
              <a:spcAft>
                <a:spcPts val="0"/>
              </a:spcAft>
              <a:buSzPts val="3100"/>
              <a:buFont typeface="Georgia"/>
              <a:buChar char="•"/>
            </a:pPr>
            <a:r>
              <a:rPr lang="en" sz="3100">
                <a:latin typeface="Georgia"/>
                <a:ea typeface="Georgia"/>
                <a:cs typeface="Georgia"/>
                <a:sym typeface="Georgia"/>
              </a:rPr>
              <a:t>Some sort of “reward” for completing and sharing art is needed</a:t>
            </a:r>
            <a:endParaRPr sz="3100">
              <a:latin typeface="Georgia"/>
              <a:ea typeface="Georgia"/>
              <a:cs typeface="Georgia"/>
              <a:sym typeface="Georgia"/>
            </a:endParaRPr>
          </a:p>
          <a:p>
            <a:pPr indent="-406400" lvl="1" marL="914400" rtl="0" algn="l">
              <a:lnSpc>
                <a:spcPct val="115000"/>
              </a:lnSpc>
              <a:spcBef>
                <a:spcPts val="0"/>
              </a:spcBef>
              <a:spcAft>
                <a:spcPts val="0"/>
              </a:spcAft>
              <a:buSzPts val="2800"/>
              <a:buFont typeface="Georgia"/>
              <a:buChar char="•"/>
            </a:pPr>
            <a:r>
              <a:rPr lang="en" sz="2800">
                <a:latin typeface="Georgia"/>
                <a:ea typeface="Georgia"/>
                <a:cs typeface="Georgia"/>
                <a:sym typeface="Georgia"/>
              </a:rPr>
              <a:t>Maintaining a “streak”</a:t>
            </a:r>
            <a:endParaRPr sz="2800">
              <a:latin typeface="Georgia"/>
              <a:ea typeface="Georgia"/>
              <a:cs typeface="Georgia"/>
              <a:sym typeface="Georgia"/>
            </a:endParaRPr>
          </a:p>
          <a:p>
            <a:pPr indent="-406400" lvl="1" marL="914400" rtl="0" algn="l">
              <a:lnSpc>
                <a:spcPct val="115000"/>
              </a:lnSpc>
              <a:spcBef>
                <a:spcPts val="0"/>
              </a:spcBef>
              <a:spcAft>
                <a:spcPts val="0"/>
              </a:spcAft>
              <a:buSzPts val="2800"/>
              <a:buFont typeface="Georgia"/>
              <a:buChar char="•"/>
            </a:pPr>
            <a:r>
              <a:rPr lang="en" sz="2800">
                <a:latin typeface="Georgia"/>
                <a:ea typeface="Georgia"/>
                <a:cs typeface="Georgia"/>
                <a:sym typeface="Georgia"/>
              </a:rPr>
              <a:t>Sharing with people daily</a:t>
            </a:r>
            <a:endParaRPr sz="3100">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1297500" y="393750"/>
            <a:ext cx="7038900" cy="9141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Interview Insight</a:t>
            </a:r>
            <a:endParaRPr/>
          </a:p>
        </p:txBody>
      </p:sp>
      <p:sp>
        <p:nvSpPr>
          <p:cNvPr id="148" name="Google Shape;148;p23"/>
          <p:cNvSpPr txBox="1"/>
          <p:nvPr>
            <p:ph idx="1" type="body"/>
          </p:nvPr>
        </p:nvSpPr>
        <p:spPr>
          <a:xfrm>
            <a:off x="1297500" y="1899000"/>
            <a:ext cx="7038900" cy="1345500"/>
          </a:xfrm>
          <a:prstGeom prst="rect">
            <a:avLst/>
          </a:prstGeom>
        </p:spPr>
        <p:txBody>
          <a:bodyPr anchorCtr="0" anchor="t" bIns="34275" lIns="68575" spcFirstLastPara="1" rIns="68575" wrap="square" tIns="34275">
            <a:noAutofit/>
          </a:bodyPr>
          <a:lstStyle/>
          <a:p>
            <a:pPr indent="-425450" lvl="0" marL="457200" rtl="0" algn="l">
              <a:lnSpc>
                <a:spcPct val="115000"/>
              </a:lnSpc>
              <a:spcBef>
                <a:spcPts val="800"/>
              </a:spcBef>
              <a:spcAft>
                <a:spcPts val="0"/>
              </a:spcAft>
              <a:buSzPts val="3100"/>
              <a:buFont typeface="Georgia"/>
              <a:buChar char="•"/>
            </a:pPr>
            <a:r>
              <a:rPr lang="en" sz="3100">
                <a:latin typeface="Georgia"/>
                <a:ea typeface="Georgia"/>
                <a:cs typeface="Georgia"/>
                <a:sym typeface="Georgia"/>
              </a:rPr>
              <a:t>Art prompts help break artist block</a:t>
            </a:r>
            <a:endParaRPr sz="3100">
              <a:latin typeface="Georgia"/>
              <a:ea typeface="Georgia"/>
              <a:cs typeface="Georgia"/>
              <a:sym typeface="Georgia"/>
            </a:endParaRPr>
          </a:p>
          <a:p>
            <a:pPr indent="-425450" lvl="0" marL="457200" rtl="0" algn="l">
              <a:lnSpc>
                <a:spcPct val="115000"/>
              </a:lnSpc>
              <a:spcBef>
                <a:spcPts val="0"/>
              </a:spcBef>
              <a:spcAft>
                <a:spcPts val="0"/>
              </a:spcAft>
              <a:buSzPts val="3100"/>
              <a:buFont typeface="Georgia"/>
              <a:buChar char="•"/>
            </a:pPr>
            <a:r>
              <a:rPr lang="en" sz="3100">
                <a:latin typeface="Georgia"/>
                <a:ea typeface="Georgia"/>
                <a:cs typeface="Georgia"/>
                <a:sym typeface="Georgia"/>
              </a:rPr>
              <a:t>Timing on notifications is important</a:t>
            </a:r>
            <a:endParaRPr sz="3100">
              <a:latin typeface="Georgia"/>
              <a:ea typeface="Georgia"/>
              <a:cs typeface="Georgia"/>
              <a:sym typeface="Georgia"/>
            </a:endParaRPr>
          </a:p>
          <a:p>
            <a:pPr indent="-406400" lvl="1" marL="914400" rtl="0" algn="l">
              <a:lnSpc>
                <a:spcPct val="115000"/>
              </a:lnSpc>
              <a:spcBef>
                <a:spcPts val="0"/>
              </a:spcBef>
              <a:spcAft>
                <a:spcPts val="0"/>
              </a:spcAft>
              <a:buSzPts val="2800"/>
              <a:buFont typeface="Georgia"/>
              <a:buChar char="•"/>
            </a:pPr>
            <a:r>
              <a:rPr lang="en" sz="2800">
                <a:latin typeface="Georgia"/>
                <a:ea typeface="Georgia"/>
                <a:cs typeface="Georgia"/>
                <a:sym typeface="Georgia"/>
              </a:rPr>
              <a:t>Easy to ignore if in the middle of work day</a:t>
            </a:r>
            <a:endParaRPr sz="3100">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1297500" y="393750"/>
            <a:ext cx="7038900" cy="9141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Interview Insight</a:t>
            </a:r>
            <a:endParaRPr/>
          </a:p>
        </p:txBody>
      </p:sp>
      <p:sp>
        <p:nvSpPr>
          <p:cNvPr id="154" name="Google Shape;154;p24"/>
          <p:cNvSpPr txBox="1"/>
          <p:nvPr>
            <p:ph idx="1" type="body"/>
          </p:nvPr>
        </p:nvSpPr>
        <p:spPr>
          <a:xfrm>
            <a:off x="1297500" y="1567550"/>
            <a:ext cx="7038900" cy="2911200"/>
          </a:xfrm>
          <a:prstGeom prst="rect">
            <a:avLst/>
          </a:prstGeom>
        </p:spPr>
        <p:txBody>
          <a:bodyPr anchorCtr="0" anchor="t" bIns="34275" lIns="68575" spcFirstLastPara="1" rIns="68575" wrap="square" tIns="34275">
            <a:normAutofit/>
          </a:bodyPr>
          <a:lstStyle/>
          <a:p>
            <a:pPr indent="-425450" lvl="0" marL="457200" rtl="0" algn="l">
              <a:lnSpc>
                <a:spcPct val="115000"/>
              </a:lnSpc>
              <a:spcBef>
                <a:spcPts val="800"/>
              </a:spcBef>
              <a:spcAft>
                <a:spcPts val="0"/>
              </a:spcAft>
              <a:buSzPts val="3100"/>
              <a:buFont typeface="Georgia"/>
              <a:buChar char="•"/>
            </a:pPr>
            <a:r>
              <a:rPr lang="en" sz="3100">
                <a:latin typeface="Georgia"/>
                <a:ea typeface="Georgia"/>
                <a:cs typeface="Georgia"/>
                <a:sym typeface="Georgia"/>
              </a:rPr>
              <a:t>Taking notes as memos is helpful for studying</a:t>
            </a:r>
            <a:endParaRPr sz="3100">
              <a:latin typeface="Georgia"/>
              <a:ea typeface="Georgia"/>
              <a:cs typeface="Georgia"/>
              <a:sym typeface="Georgia"/>
            </a:endParaRPr>
          </a:p>
          <a:p>
            <a:pPr indent="-425450" lvl="0" marL="457200" rtl="0" algn="l">
              <a:lnSpc>
                <a:spcPct val="115000"/>
              </a:lnSpc>
              <a:spcBef>
                <a:spcPts val="0"/>
              </a:spcBef>
              <a:spcAft>
                <a:spcPts val="0"/>
              </a:spcAft>
              <a:buSzPts val="3100"/>
              <a:buFont typeface="Georgia"/>
              <a:buChar char="•"/>
            </a:pPr>
            <a:r>
              <a:rPr lang="en" sz="3100">
                <a:latin typeface="Georgia"/>
                <a:ea typeface="Georgia"/>
                <a:cs typeface="Georgia"/>
                <a:sym typeface="Georgia"/>
              </a:rPr>
              <a:t>Multiple notifications at different times are useful for busy people.</a:t>
            </a:r>
            <a:endParaRPr sz="3100">
              <a:latin typeface="Georgia"/>
              <a:ea typeface="Georgia"/>
              <a:cs typeface="Georgia"/>
              <a:sym typeface="Georgia"/>
            </a:endParaRPr>
          </a:p>
          <a:p>
            <a:pPr indent="0" lvl="0" marL="0" rtl="0" algn="l">
              <a:spcBef>
                <a:spcPts val="8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ctrTitle"/>
          </p:nvPr>
        </p:nvSpPr>
        <p:spPr>
          <a:xfrm>
            <a:off x="3537150" y="1578400"/>
            <a:ext cx="5017500" cy="1578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9"/>
          <p:cNvSpPr txBox="1"/>
          <p:nvPr>
            <p:ph type="title"/>
          </p:nvPr>
        </p:nvSpPr>
        <p:spPr>
          <a:xfrm>
            <a:off x="1297500" y="393750"/>
            <a:ext cx="7038900" cy="9141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Research focus</a:t>
            </a:r>
            <a:endParaRPr/>
          </a:p>
        </p:txBody>
      </p:sp>
      <p:sp>
        <p:nvSpPr>
          <p:cNvPr id="49" name="Google Shape;49;p9"/>
          <p:cNvSpPr txBox="1"/>
          <p:nvPr>
            <p:ph idx="1" type="body"/>
          </p:nvPr>
        </p:nvSpPr>
        <p:spPr>
          <a:xfrm>
            <a:off x="1297500" y="1567550"/>
            <a:ext cx="7038900" cy="2911200"/>
          </a:xfrm>
          <a:prstGeom prst="rect">
            <a:avLst/>
          </a:prstGeom>
        </p:spPr>
        <p:txBody>
          <a:bodyPr anchorCtr="0" anchor="ctr" bIns="34275" lIns="68575" spcFirstLastPara="1" rIns="68575" wrap="square" tIns="34275">
            <a:normAutofit/>
          </a:bodyPr>
          <a:lstStyle/>
          <a:p>
            <a:pPr indent="0" lvl="0" marL="0" rtl="0" algn="ctr">
              <a:lnSpc>
                <a:spcPct val="115000"/>
              </a:lnSpc>
              <a:spcBef>
                <a:spcPts val="800"/>
              </a:spcBef>
              <a:spcAft>
                <a:spcPts val="0"/>
              </a:spcAft>
              <a:buNone/>
            </a:pPr>
            <a:r>
              <a:rPr i="1" lang="en" sz="2600">
                <a:latin typeface="Georgia"/>
                <a:ea typeface="Georgia"/>
                <a:cs typeface="Georgia"/>
                <a:sym typeface="Georgia"/>
              </a:rPr>
              <a:t>What are the obstacles for a person interested in art to practicing daily?</a:t>
            </a:r>
            <a:endParaRPr i="1" sz="2600">
              <a:latin typeface="Georgia"/>
              <a:ea typeface="Georgia"/>
              <a:cs typeface="Georgia"/>
              <a:sym typeface="Georgia"/>
            </a:endParaRPr>
          </a:p>
          <a:p>
            <a:pPr indent="0" lvl="0" marL="0" rtl="0" algn="ctr">
              <a:lnSpc>
                <a:spcPct val="115000"/>
              </a:lnSpc>
              <a:spcBef>
                <a:spcPts val="800"/>
              </a:spcBef>
              <a:spcAft>
                <a:spcPts val="0"/>
              </a:spcAft>
              <a:buNone/>
            </a:pPr>
            <a:r>
              <a:rPr i="1" lang="en" sz="2600">
                <a:latin typeface="Georgia"/>
                <a:ea typeface="Georgia"/>
                <a:cs typeface="Georgia"/>
                <a:sym typeface="Georgia"/>
              </a:rPr>
              <a:t>How do people measure growth in their art?</a:t>
            </a:r>
            <a:endParaRPr i="1" sz="2600">
              <a:latin typeface="Georgia"/>
              <a:ea typeface="Georgia"/>
              <a:cs typeface="Georgia"/>
              <a:sym typeface="Georgia"/>
            </a:endParaRPr>
          </a:p>
          <a:p>
            <a:pPr indent="0" lvl="0" marL="0" rtl="0" algn="ctr">
              <a:lnSpc>
                <a:spcPct val="115000"/>
              </a:lnSpc>
              <a:spcBef>
                <a:spcPts val="800"/>
              </a:spcBef>
              <a:spcAft>
                <a:spcPts val="0"/>
              </a:spcAft>
              <a:buNone/>
            </a:pPr>
            <a:r>
              <a:rPr i="1" lang="en" sz="2600">
                <a:latin typeface="Georgia"/>
                <a:ea typeface="Georgia"/>
                <a:cs typeface="Georgia"/>
                <a:sym typeface="Georgia"/>
              </a:rPr>
              <a:t>What are the frustrations with learning art?</a:t>
            </a:r>
            <a:endParaRPr i="1" sz="26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0"/>
          <p:cNvSpPr txBox="1"/>
          <p:nvPr>
            <p:ph type="title"/>
          </p:nvPr>
        </p:nvSpPr>
        <p:spPr>
          <a:xfrm>
            <a:off x="1297500" y="192875"/>
            <a:ext cx="7038900" cy="9141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Method - Modality</a:t>
            </a:r>
            <a:endParaRPr/>
          </a:p>
        </p:txBody>
      </p:sp>
      <p:sp>
        <p:nvSpPr>
          <p:cNvPr id="55" name="Google Shape;55;p10"/>
          <p:cNvSpPr txBox="1"/>
          <p:nvPr>
            <p:ph idx="1" type="body"/>
          </p:nvPr>
        </p:nvSpPr>
        <p:spPr>
          <a:xfrm>
            <a:off x="1297500" y="984500"/>
            <a:ext cx="7295100" cy="3965100"/>
          </a:xfrm>
          <a:prstGeom prst="rect">
            <a:avLst/>
          </a:prstGeom>
        </p:spPr>
        <p:txBody>
          <a:bodyPr anchorCtr="0" anchor="t" bIns="34275" lIns="68575" spcFirstLastPara="1" rIns="68575" wrap="square" tIns="34275">
            <a:normAutofit fontScale="62500" lnSpcReduction="20000"/>
          </a:bodyPr>
          <a:lstStyle/>
          <a:p>
            <a:pPr indent="0" lvl="0" marL="0" rtl="0" algn="l">
              <a:lnSpc>
                <a:spcPct val="115000"/>
              </a:lnSpc>
              <a:spcBef>
                <a:spcPts val="800"/>
              </a:spcBef>
              <a:spcAft>
                <a:spcPts val="0"/>
              </a:spcAft>
              <a:buNone/>
            </a:pPr>
            <a:r>
              <a:rPr b="1" lang="en" sz="2884">
                <a:latin typeface="Georgia"/>
                <a:ea typeface="Georgia"/>
                <a:cs typeface="Georgia"/>
                <a:sym typeface="Georgia"/>
              </a:rPr>
              <a:t>The Survey </a:t>
            </a:r>
            <a:r>
              <a:rPr b="1" lang="en" sz="2884">
                <a:latin typeface="Georgia"/>
                <a:ea typeface="Georgia"/>
                <a:cs typeface="Georgia"/>
                <a:sym typeface="Georgia"/>
              </a:rPr>
              <a:t>questions</a:t>
            </a:r>
            <a:endParaRPr sz="2884">
              <a:latin typeface="Georgia"/>
              <a:ea typeface="Georgia"/>
              <a:cs typeface="Georgia"/>
              <a:sym typeface="Georgia"/>
            </a:endParaRPr>
          </a:p>
          <a:p>
            <a:pPr indent="-319159" lvl="0" marL="457200" rtl="0" algn="l">
              <a:lnSpc>
                <a:spcPct val="100000"/>
              </a:lnSpc>
              <a:spcBef>
                <a:spcPts val="1000"/>
              </a:spcBef>
              <a:spcAft>
                <a:spcPts val="0"/>
              </a:spcAft>
              <a:buSzPct val="100000"/>
              <a:buFont typeface="Georgia"/>
              <a:buAutoNum type="arabicPeriod"/>
            </a:pPr>
            <a:r>
              <a:rPr lang="en" sz="2281">
                <a:latin typeface="Georgia"/>
                <a:ea typeface="Georgia"/>
                <a:cs typeface="Georgia"/>
                <a:sym typeface="Georgia"/>
              </a:rPr>
              <a:t>What would motivate you to practice art more frequently</a:t>
            </a:r>
            <a:endParaRPr sz="2281">
              <a:latin typeface="Georgia"/>
              <a:ea typeface="Georgia"/>
              <a:cs typeface="Georgia"/>
              <a:sym typeface="Georgia"/>
            </a:endParaRPr>
          </a:p>
          <a:p>
            <a:pPr indent="-319159" lvl="0" marL="457200" rtl="0" algn="l">
              <a:lnSpc>
                <a:spcPct val="100000"/>
              </a:lnSpc>
              <a:spcBef>
                <a:spcPts val="1000"/>
              </a:spcBef>
              <a:spcAft>
                <a:spcPts val="0"/>
              </a:spcAft>
              <a:buSzPct val="100000"/>
              <a:buFont typeface="Georgia"/>
              <a:buAutoNum type="arabicPeriod"/>
            </a:pPr>
            <a:r>
              <a:rPr lang="en" sz="2281">
                <a:latin typeface="Georgia"/>
                <a:ea typeface="Georgia"/>
                <a:cs typeface="Georgia"/>
                <a:sym typeface="Georgia"/>
              </a:rPr>
              <a:t>How do you normally measure your growth in a skill like art</a:t>
            </a:r>
            <a:endParaRPr sz="2281">
              <a:latin typeface="Georgia"/>
              <a:ea typeface="Georgia"/>
              <a:cs typeface="Georgia"/>
              <a:sym typeface="Georgia"/>
            </a:endParaRPr>
          </a:p>
          <a:p>
            <a:pPr indent="-319159" lvl="0" marL="457200" rtl="0" algn="l">
              <a:lnSpc>
                <a:spcPct val="100000"/>
              </a:lnSpc>
              <a:spcBef>
                <a:spcPts val="1000"/>
              </a:spcBef>
              <a:spcAft>
                <a:spcPts val="0"/>
              </a:spcAft>
              <a:buSzPct val="100000"/>
              <a:buFont typeface="Georgia"/>
              <a:buAutoNum type="arabicPeriod"/>
            </a:pPr>
            <a:r>
              <a:rPr lang="en" sz="2281">
                <a:latin typeface="Georgia"/>
                <a:ea typeface="Georgia"/>
                <a:cs typeface="Georgia"/>
                <a:sym typeface="Georgia"/>
              </a:rPr>
              <a:t>What would make it easier to record your growth in a skill like art</a:t>
            </a:r>
            <a:endParaRPr sz="2281">
              <a:latin typeface="Georgia"/>
              <a:ea typeface="Georgia"/>
              <a:cs typeface="Georgia"/>
              <a:sym typeface="Georgia"/>
            </a:endParaRPr>
          </a:p>
          <a:p>
            <a:pPr indent="-319159" lvl="0" marL="457200" rtl="0" algn="l">
              <a:lnSpc>
                <a:spcPct val="100000"/>
              </a:lnSpc>
              <a:spcBef>
                <a:spcPts val="1000"/>
              </a:spcBef>
              <a:spcAft>
                <a:spcPts val="0"/>
              </a:spcAft>
              <a:buSzPct val="100000"/>
              <a:buFont typeface="Georgia"/>
              <a:buAutoNum type="arabicPeriod"/>
            </a:pPr>
            <a:r>
              <a:rPr lang="en" sz="2281">
                <a:latin typeface="Georgia"/>
                <a:ea typeface="Georgia"/>
                <a:cs typeface="Georgia"/>
                <a:sym typeface="Georgia"/>
              </a:rPr>
              <a:t>How regularly do you like to practice art</a:t>
            </a:r>
            <a:endParaRPr sz="2281">
              <a:latin typeface="Georgia"/>
              <a:ea typeface="Georgia"/>
              <a:cs typeface="Georgia"/>
              <a:sym typeface="Georgia"/>
            </a:endParaRPr>
          </a:p>
          <a:p>
            <a:pPr indent="-319159" lvl="0" marL="457200" rtl="0" algn="l">
              <a:lnSpc>
                <a:spcPct val="100000"/>
              </a:lnSpc>
              <a:spcBef>
                <a:spcPts val="1000"/>
              </a:spcBef>
              <a:spcAft>
                <a:spcPts val="0"/>
              </a:spcAft>
              <a:buSzPct val="100000"/>
              <a:buFont typeface="Georgia"/>
              <a:buAutoNum type="arabicPeriod"/>
            </a:pPr>
            <a:r>
              <a:rPr lang="en" sz="2281">
                <a:latin typeface="Georgia"/>
                <a:ea typeface="Georgia"/>
                <a:cs typeface="Georgia"/>
                <a:sym typeface="Georgia"/>
              </a:rPr>
              <a:t>How do you balance learning art and physically practicing art</a:t>
            </a:r>
            <a:endParaRPr sz="2281">
              <a:latin typeface="Georgia"/>
              <a:ea typeface="Georgia"/>
              <a:cs typeface="Georgia"/>
              <a:sym typeface="Georgia"/>
            </a:endParaRPr>
          </a:p>
          <a:p>
            <a:pPr indent="-319159" lvl="0" marL="457200" rtl="0" algn="l">
              <a:lnSpc>
                <a:spcPct val="100000"/>
              </a:lnSpc>
              <a:spcBef>
                <a:spcPts val="1000"/>
              </a:spcBef>
              <a:spcAft>
                <a:spcPts val="0"/>
              </a:spcAft>
              <a:buSzPct val="100000"/>
              <a:buFont typeface="Georgia"/>
              <a:buAutoNum type="arabicPeriod"/>
            </a:pPr>
            <a:r>
              <a:rPr lang="en" sz="2281">
                <a:latin typeface="Georgia"/>
                <a:ea typeface="Georgia"/>
                <a:cs typeface="Georgia"/>
                <a:sym typeface="Georgia"/>
              </a:rPr>
              <a:t>How do you get feedback when learning a skill like art</a:t>
            </a:r>
            <a:endParaRPr sz="2281">
              <a:latin typeface="Georgia"/>
              <a:ea typeface="Georgia"/>
              <a:cs typeface="Georgia"/>
              <a:sym typeface="Georgia"/>
            </a:endParaRPr>
          </a:p>
          <a:p>
            <a:pPr indent="-319159" lvl="0" marL="457200" rtl="0" algn="l">
              <a:lnSpc>
                <a:spcPct val="100000"/>
              </a:lnSpc>
              <a:spcBef>
                <a:spcPts val="1000"/>
              </a:spcBef>
              <a:spcAft>
                <a:spcPts val="0"/>
              </a:spcAft>
              <a:buSzPct val="100000"/>
              <a:buFont typeface="Georgia"/>
              <a:buAutoNum type="arabicPeriod"/>
            </a:pPr>
            <a:r>
              <a:rPr lang="en" sz="2281">
                <a:latin typeface="Georgia"/>
                <a:ea typeface="Georgia"/>
                <a:cs typeface="Georgia"/>
                <a:sym typeface="Georgia"/>
              </a:rPr>
              <a:t>What reasons do you give up on daily art practice</a:t>
            </a:r>
            <a:endParaRPr sz="2281">
              <a:latin typeface="Georgia"/>
              <a:ea typeface="Georgia"/>
              <a:cs typeface="Georgia"/>
              <a:sym typeface="Georgia"/>
            </a:endParaRPr>
          </a:p>
          <a:p>
            <a:pPr indent="-319159" lvl="0" marL="457200" rtl="0" algn="l">
              <a:lnSpc>
                <a:spcPct val="100000"/>
              </a:lnSpc>
              <a:spcBef>
                <a:spcPts val="1000"/>
              </a:spcBef>
              <a:spcAft>
                <a:spcPts val="0"/>
              </a:spcAft>
              <a:buSzPct val="100000"/>
              <a:buFont typeface="Georgia"/>
              <a:buAutoNum type="arabicPeriod"/>
            </a:pPr>
            <a:r>
              <a:rPr lang="en" sz="2281">
                <a:latin typeface="Georgia"/>
                <a:ea typeface="Georgia"/>
                <a:cs typeface="Georgia"/>
                <a:sym typeface="Georgia"/>
              </a:rPr>
              <a:t>What is the difference in having digital records vs practicing just in a sketchbook </a:t>
            </a:r>
            <a:endParaRPr sz="2281">
              <a:latin typeface="Georgia"/>
              <a:ea typeface="Georgia"/>
              <a:cs typeface="Georgia"/>
              <a:sym typeface="Georgia"/>
            </a:endParaRPr>
          </a:p>
          <a:p>
            <a:pPr indent="-319159" lvl="0" marL="457200" rtl="0" algn="l">
              <a:lnSpc>
                <a:spcPct val="100000"/>
              </a:lnSpc>
              <a:spcBef>
                <a:spcPts val="1000"/>
              </a:spcBef>
              <a:spcAft>
                <a:spcPts val="0"/>
              </a:spcAft>
              <a:buSzPct val="100000"/>
              <a:buFont typeface="Georgia"/>
              <a:buAutoNum type="arabicPeriod"/>
            </a:pPr>
            <a:r>
              <a:rPr lang="en" sz="2281">
                <a:latin typeface="Georgia"/>
                <a:ea typeface="Georgia"/>
                <a:cs typeface="Georgia"/>
                <a:sym typeface="Georgia"/>
              </a:rPr>
              <a:t>How do you critique your own work and learn from those critiques</a:t>
            </a:r>
            <a:endParaRPr sz="2281">
              <a:latin typeface="Georgia"/>
              <a:ea typeface="Georgia"/>
              <a:cs typeface="Georgia"/>
              <a:sym typeface="Georgia"/>
            </a:endParaRPr>
          </a:p>
          <a:p>
            <a:pPr indent="-319159" lvl="0" marL="457200" rtl="0" algn="l">
              <a:lnSpc>
                <a:spcPct val="100000"/>
              </a:lnSpc>
              <a:spcBef>
                <a:spcPts val="1000"/>
              </a:spcBef>
              <a:spcAft>
                <a:spcPts val="0"/>
              </a:spcAft>
              <a:buSzPct val="100000"/>
              <a:buFont typeface="Georgia"/>
              <a:buAutoNum type="arabicPeriod"/>
            </a:pPr>
            <a:r>
              <a:rPr lang="en" sz="2281">
                <a:latin typeface="Georgia"/>
                <a:ea typeface="Georgia"/>
                <a:cs typeface="Georgia"/>
                <a:sym typeface="Georgia"/>
              </a:rPr>
              <a:t>Where do you find inspiration for creating new works</a:t>
            </a:r>
            <a:endParaRPr sz="2281">
              <a:latin typeface="Georgia"/>
              <a:ea typeface="Georgia"/>
              <a:cs typeface="Georgia"/>
              <a:sym typeface="Georgia"/>
            </a:endParaRPr>
          </a:p>
          <a:p>
            <a:pPr indent="-319159" lvl="0" marL="457200" rtl="0" algn="l">
              <a:lnSpc>
                <a:spcPct val="100000"/>
              </a:lnSpc>
              <a:spcBef>
                <a:spcPts val="1000"/>
              </a:spcBef>
              <a:spcAft>
                <a:spcPts val="0"/>
              </a:spcAft>
              <a:buSzPct val="100000"/>
              <a:buFont typeface="Georgia"/>
              <a:buAutoNum type="arabicPeriod"/>
            </a:pPr>
            <a:r>
              <a:rPr lang="en" sz="2281">
                <a:latin typeface="Georgia"/>
                <a:ea typeface="Georgia"/>
                <a:cs typeface="Georgia"/>
                <a:sym typeface="Georgia"/>
              </a:rPr>
              <a:t>Why do you want to learn art?</a:t>
            </a:r>
            <a:endParaRPr sz="2281">
              <a:latin typeface="Georgia"/>
              <a:ea typeface="Georgia"/>
              <a:cs typeface="Georgia"/>
              <a:sym typeface="Georgia"/>
            </a:endParaRPr>
          </a:p>
          <a:p>
            <a:pPr indent="-319159" lvl="0" marL="457200" rtl="0" algn="l">
              <a:lnSpc>
                <a:spcPct val="100000"/>
              </a:lnSpc>
              <a:spcBef>
                <a:spcPts val="1000"/>
              </a:spcBef>
              <a:spcAft>
                <a:spcPts val="1000"/>
              </a:spcAft>
              <a:buSzPct val="100000"/>
              <a:buFont typeface="Georgia"/>
              <a:buAutoNum type="arabicPeriod"/>
            </a:pPr>
            <a:r>
              <a:rPr lang="en" sz="2281">
                <a:latin typeface="Georgia"/>
                <a:ea typeface="Georgia"/>
                <a:cs typeface="Georgia"/>
                <a:sym typeface="Georgia"/>
              </a:rPr>
              <a:t>What motivates you to keep learning despite not seeing immediate results.</a:t>
            </a:r>
            <a:endParaRPr sz="2281">
              <a:latin typeface="Georgia"/>
              <a:ea typeface="Georgia"/>
              <a:cs typeface="Georgia"/>
              <a:sym typeface="Georgia"/>
            </a:endParaRPr>
          </a:p>
        </p:txBody>
      </p:sp>
      <p:sp>
        <p:nvSpPr>
          <p:cNvPr id="56" name="Google Shape;56;p10"/>
          <p:cNvSpPr/>
          <p:nvPr/>
        </p:nvSpPr>
        <p:spPr>
          <a:xfrm>
            <a:off x="1366150" y="3448700"/>
            <a:ext cx="7038900" cy="2859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0"/>
          <p:cNvSpPr/>
          <p:nvPr/>
        </p:nvSpPr>
        <p:spPr>
          <a:xfrm>
            <a:off x="1366150" y="2824100"/>
            <a:ext cx="4869300" cy="2859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1"/>
          <p:cNvSpPr txBox="1"/>
          <p:nvPr>
            <p:ph type="title"/>
          </p:nvPr>
        </p:nvSpPr>
        <p:spPr>
          <a:xfrm>
            <a:off x="1297500" y="192875"/>
            <a:ext cx="7038900" cy="9141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Method -Motivation and Obstacles</a:t>
            </a:r>
            <a:endParaRPr/>
          </a:p>
        </p:txBody>
      </p:sp>
      <p:sp>
        <p:nvSpPr>
          <p:cNvPr id="63" name="Google Shape;63;p11"/>
          <p:cNvSpPr txBox="1"/>
          <p:nvPr>
            <p:ph idx="1" type="body"/>
          </p:nvPr>
        </p:nvSpPr>
        <p:spPr>
          <a:xfrm>
            <a:off x="1297500" y="984500"/>
            <a:ext cx="7295100" cy="3965100"/>
          </a:xfrm>
          <a:prstGeom prst="rect">
            <a:avLst/>
          </a:prstGeom>
        </p:spPr>
        <p:txBody>
          <a:bodyPr anchorCtr="0" anchor="t" bIns="34275" lIns="68575" spcFirstLastPara="1" rIns="68575" wrap="square" tIns="34275">
            <a:normAutofit fontScale="62500" lnSpcReduction="20000"/>
          </a:bodyPr>
          <a:lstStyle/>
          <a:p>
            <a:pPr indent="0" lvl="0" marL="0" rtl="0" algn="l">
              <a:lnSpc>
                <a:spcPct val="115000"/>
              </a:lnSpc>
              <a:spcBef>
                <a:spcPts val="800"/>
              </a:spcBef>
              <a:spcAft>
                <a:spcPts val="0"/>
              </a:spcAft>
              <a:buNone/>
            </a:pPr>
            <a:r>
              <a:rPr b="1" lang="en" sz="2884">
                <a:latin typeface="Georgia"/>
                <a:ea typeface="Georgia"/>
                <a:cs typeface="Georgia"/>
                <a:sym typeface="Georgia"/>
              </a:rPr>
              <a:t>The Survey questions</a:t>
            </a:r>
            <a:endParaRPr sz="2884">
              <a:latin typeface="Georgia"/>
              <a:ea typeface="Georgia"/>
              <a:cs typeface="Georgia"/>
              <a:sym typeface="Georgia"/>
            </a:endParaRPr>
          </a:p>
          <a:p>
            <a:pPr indent="-319159" lvl="0" marL="457200" rtl="0" algn="l">
              <a:lnSpc>
                <a:spcPct val="100000"/>
              </a:lnSpc>
              <a:spcBef>
                <a:spcPts val="1000"/>
              </a:spcBef>
              <a:spcAft>
                <a:spcPts val="0"/>
              </a:spcAft>
              <a:buSzPct val="100000"/>
              <a:buFont typeface="Georgia"/>
              <a:buAutoNum type="arabicPeriod"/>
            </a:pPr>
            <a:r>
              <a:rPr lang="en" sz="2281">
                <a:latin typeface="Georgia"/>
                <a:ea typeface="Georgia"/>
                <a:cs typeface="Georgia"/>
                <a:sym typeface="Georgia"/>
              </a:rPr>
              <a:t>What would motivate you to practice art more frequently</a:t>
            </a:r>
            <a:endParaRPr sz="2281">
              <a:latin typeface="Georgia"/>
              <a:ea typeface="Georgia"/>
              <a:cs typeface="Georgia"/>
              <a:sym typeface="Georgia"/>
            </a:endParaRPr>
          </a:p>
          <a:p>
            <a:pPr indent="-319159" lvl="0" marL="457200" rtl="0" algn="l">
              <a:lnSpc>
                <a:spcPct val="100000"/>
              </a:lnSpc>
              <a:spcBef>
                <a:spcPts val="1000"/>
              </a:spcBef>
              <a:spcAft>
                <a:spcPts val="0"/>
              </a:spcAft>
              <a:buSzPct val="100000"/>
              <a:buFont typeface="Georgia"/>
              <a:buAutoNum type="arabicPeriod"/>
            </a:pPr>
            <a:r>
              <a:rPr lang="en" sz="2281">
                <a:latin typeface="Georgia"/>
                <a:ea typeface="Georgia"/>
                <a:cs typeface="Georgia"/>
                <a:sym typeface="Georgia"/>
              </a:rPr>
              <a:t>How do you normally measure your growth in a skill like art</a:t>
            </a:r>
            <a:endParaRPr sz="2281">
              <a:latin typeface="Georgia"/>
              <a:ea typeface="Georgia"/>
              <a:cs typeface="Georgia"/>
              <a:sym typeface="Georgia"/>
            </a:endParaRPr>
          </a:p>
          <a:p>
            <a:pPr indent="-319159" lvl="0" marL="457200" rtl="0" algn="l">
              <a:lnSpc>
                <a:spcPct val="100000"/>
              </a:lnSpc>
              <a:spcBef>
                <a:spcPts val="1000"/>
              </a:spcBef>
              <a:spcAft>
                <a:spcPts val="0"/>
              </a:spcAft>
              <a:buSzPct val="100000"/>
              <a:buFont typeface="Georgia"/>
              <a:buAutoNum type="arabicPeriod"/>
            </a:pPr>
            <a:r>
              <a:rPr lang="en" sz="2281">
                <a:latin typeface="Georgia"/>
                <a:ea typeface="Georgia"/>
                <a:cs typeface="Georgia"/>
                <a:sym typeface="Georgia"/>
              </a:rPr>
              <a:t>What would make it easier to record your growth in a skill like art</a:t>
            </a:r>
            <a:endParaRPr sz="2281">
              <a:latin typeface="Georgia"/>
              <a:ea typeface="Georgia"/>
              <a:cs typeface="Georgia"/>
              <a:sym typeface="Georgia"/>
            </a:endParaRPr>
          </a:p>
          <a:p>
            <a:pPr indent="-319159" lvl="0" marL="457200" rtl="0" algn="l">
              <a:lnSpc>
                <a:spcPct val="100000"/>
              </a:lnSpc>
              <a:spcBef>
                <a:spcPts val="1000"/>
              </a:spcBef>
              <a:spcAft>
                <a:spcPts val="0"/>
              </a:spcAft>
              <a:buSzPct val="100000"/>
              <a:buFont typeface="Georgia"/>
              <a:buAutoNum type="arabicPeriod"/>
            </a:pPr>
            <a:r>
              <a:rPr lang="en" sz="2281">
                <a:latin typeface="Georgia"/>
                <a:ea typeface="Georgia"/>
                <a:cs typeface="Georgia"/>
                <a:sym typeface="Georgia"/>
              </a:rPr>
              <a:t>How regularly do you like to practice art</a:t>
            </a:r>
            <a:endParaRPr sz="2281">
              <a:latin typeface="Georgia"/>
              <a:ea typeface="Georgia"/>
              <a:cs typeface="Georgia"/>
              <a:sym typeface="Georgia"/>
            </a:endParaRPr>
          </a:p>
          <a:p>
            <a:pPr indent="-319159" lvl="0" marL="457200" rtl="0" algn="l">
              <a:lnSpc>
                <a:spcPct val="100000"/>
              </a:lnSpc>
              <a:spcBef>
                <a:spcPts val="1000"/>
              </a:spcBef>
              <a:spcAft>
                <a:spcPts val="0"/>
              </a:spcAft>
              <a:buSzPct val="100000"/>
              <a:buFont typeface="Georgia"/>
              <a:buAutoNum type="arabicPeriod"/>
            </a:pPr>
            <a:r>
              <a:rPr lang="en" sz="2281">
                <a:latin typeface="Georgia"/>
                <a:ea typeface="Georgia"/>
                <a:cs typeface="Georgia"/>
                <a:sym typeface="Georgia"/>
              </a:rPr>
              <a:t>How do you balance learning art and physically practicing art</a:t>
            </a:r>
            <a:endParaRPr sz="2281">
              <a:latin typeface="Georgia"/>
              <a:ea typeface="Georgia"/>
              <a:cs typeface="Georgia"/>
              <a:sym typeface="Georgia"/>
            </a:endParaRPr>
          </a:p>
          <a:p>
            <a:pPr indent="-319159" lvl="0" marL="457200" rtl="0" algn="l">
              <a:lnSpc>
                <a:spcPct val="100000"/>
              </a:lnSpc>
              <a:spcBef>
                <a:spcPts val="1000"/>
              </a:spcBef>
              <a:spcAft>
                <a:spcPts val="0"/>
              </a:spcAft>
              <a:buSzPct val="100000"/>
              <a:buFont typeface="Georgia"/>
              <a:buAutoNum type="arabicPeriod"/>
            </a:pPr>
            <a:r>
              <a:rPr lang="en" sz="2281">
                <a:latin typeface="Georgia"/>
                <a:ea typeface="Georgia"/>
                <a:cs typeface="Georgia"/>
                <a:sym typeface="Georgia"/>
              </a:rPr>
              <a:t>How do you get feedback when learning a skill like art</a:t>
            </a:r>
            <a:endParaRPr sz="2281">
              <a:latin typeface="Georgia"/>
              <a:ea typeface="Georgia"/>
              <a:cs typeface="Georgia"/>
              <a:sym typeface="Georgia"/>
            </a:endParaRPr>
          </a:p>
          <a:p>
            <a:pPr indent="-319159" lvl="0" marL="457200" rtl="0" algn="l">
              <a:lnSpc>
                <a:spcPct val="100000"/>
              </a:lnSpc>
              <a:spcBef>
                <a:spcPts val="1000"/>
              </a:spcBef>
              <a:spcAft>
                <a:spcPts val="0"/>
              </a:spcAft>
              <a:buSzPct val="100000"/>
              <a:buFont typeface="Georgia"/>
              <a:buAutoNum type="arabicPeriod"/>
            </a:pPr>
            <a:r>
              <a:rPr lang="en" sz="2281">
                <a:latin typeface="Georgia"/>
                <a:ea typeface="Georgia"/>
                <a:cs typeface="Georgia"/>
                <a:sym typeface="Georgia"/>
              </a:rPr>
              <a:t>What reasons do you give up on daily art practice</a:t>
            </a:r>
            <a:endParaRPr sz="2281">
              <a:latin typeface="Georgia"/>
              <a:ea typeface="Georgia"/>
              <a:cs typeface="Georgia"/>
              <a:sym typeface="Georgia"/>
            </a:endParaRPr>
          </a:p>
          <a:p>
            <a:pPr indent="-319159" lvl="0" marL="457200" rtl="0" algn="l">
              <a:lnSpc>
                <a:spcPct val="100000"/>
              </a:lnSpc>
              <a:spcBef>
                <a:spcPts val="1000"/>
              </a:spcBef>
              <a:spcAft>
                <a:spcPts val="0"/>
              </a:spcAft>
              <a:buSzPct val="100000"/>
              <a:buFont typeface="Georgia"/>
              <a:buAutoNum type="arabicPeriod"/>
            </a:pPr>
            <a:r>
              <a:rPr lang="en" sz="2281">
                <a:latin typeface="Georgia"/>
                <a:ea typeface="Georgia"/>
                <a:cs typeface="Georgia"/>
                <a:sym typeface="Georgia"/>
              </a:rPr>
              <a:t>What is the difference in having digital records vs practicing just in a sketchbook </a:t>
            </a:r>
            <a:endParaRPr sz="2281">
              <a:latin typeface="Georgia"/>
              <a:ea typeface="Georgia"/>
              <a:cs typeface="Georgia"/>
              <a:sym typeface="Georgia"/>
            </a:endParaRPr>
          </a:p>
          <a:p>
            <a:pPr indent="-319159" lvl="0" marL="457200" rtl="0" algn="l">
              <a:lnSpc>
                <a:spcPct val="100000"/>
              </a:lnSpc>
              <a:spcBef>
                <a:spcPts val="1000"/>
              </a:spcBef>
              <a:spcAft>
                <a:spcPts val="0"/>
              </a:spcAft>
              <a:buSzPct val="100000"/>
              <a:buFont typeface="Georgia"/>
              <a:buAutoNum type="arabicPeriod"/>
            </a:pPr>
            <a:r>
              <a:rPr lang="en" sz="2281">
                <a:latin typeface="Georgia"/>
                <a:ea typeface="Georgia"/>
                <a:cs typeface="Georgia"/>
                <a:sym typeface="Georgia"/>
              </a:rPr>
              <a:t>How do you critique your own work and learn from those critiques</a:t>
            </a:r>
            <a:endParaRPr sz="2281">
              <a:latin typeface="Georgia"/>
              <a:ea typeface="Georgia"/>
              <a:cs typeface="Georgia"/>
              <a:sym typeface="Georgia"/>
            </a:endParaRPr>
          </a:p>
          <a:p>
            <a:pPr indent="-319159" lvl="0" marL="457200" rtl="0" algn="l">
              <a:lnSpc>
                <a:spcPct val="100000"/>
              </a:lnSpc>
              <a:spcBef>
                <a:spcPts val="1000"/>
              </a:spcBef>
              <a:spcAft>
                <a:spcPts val="0"/>
              </a:spcAft>
              <a:buSzPct val="100000"/>
              <a:buFont typeface="Georgia"/>
              <a:buAutoNum type="arabicPeriod"/>
            </a:pPr>
            <a:r>
              <a:rPr lang="en" sz="2281">
                <a:latin typeface="Georgia"/>
                <a:ea typeface="Georgia"/>
                <a:cs typeface="Georgia"/>
                <a:sym typeface="Georgia"/>
              </a:rPr>
              <a:t>Where do you find inspiration for creating new works</a:t>
            </a:r>
            <a:endParaRPr sz="2281">
              <a:latin typeface="Georgia"/>
              <a:ea typeface="Georgia"/>
              <a:cs typeface="Georgia"/>
              <a:sym typeface="Georgia"/>
            </a:endParaRPr>
          </a:p>
          <a:p>
            <a:pPr indent="-319159" lvl="0" marL="457200" rtl="0" algn="l">
              <a:lnSpc>
                <a:spcPct val="100000"/>
              </a:lnSpc>
              <a:spcBef>
                <a:spcPts val="1000"/>
              </a:spcBef>
              <a:spcAft>
                <a:spcPts val="0"/>
              </a:spcAft>
              <a:buSzPct val="100000"/>
              <a:buFont typeface="Georgia"/>
              <a:buAutoNum type="arabicPeriod"/>
            </a:pPr>
            <a:r>
              <a:rPr lang="en" sz="2281">
                <a:latin typeface="Georgia"/>
                <a:ea typeface="Georgia"/>
                <a:cs typeface="Georgia"/>
                <a:sym typeface="Georgia"/>
              </a:rPr>
              <a:t>Why do you want to learn art?</a:t>
            </a:r>
            <a:endParaRPr sz="2281">
              <a:latin typeface="Georgia"/>
              <a:ea typeface="Georgia"/>
              <a:cs typeface="Georgia"/>
              <a:sym typeface="Georgia"/>
            </a:endParaRPr>
          </a:p>
          <a:p>
            <a:pPr indent="-319159" lvl="0" marL="457200" rtl="0" algn="l">
              <a:lnSpc>
                <a:spcPct val="100000"/>
              </a:lnSpc>
              <a:spcBef>
                <a:spcPts val="1000"/>
              </a:spcBef>
              <a:spcAft>
                <a:spcPts val="1000"/>
              </a:spcAft>
              <a:buSzPct val="100000"/>
              <a:buFont typeface="Georgia"/>
              <a:buAutoNum type="arabicPeriod"/>
            </a:pPr>
            <a:r>
              <a:rPr lang="en" sz="2281">
                <a:latin typeface="Georgia"/>
                <a:ea typeface="Georgia"/>
                <a:cs typeface="Georgia"/>
                <a:sym typeface="Georgia"/>
              </a:rPr>
              <a:t>What motivates you to keep learning despite not seeing immediate results.</a:t>
            </a:r>
            <a:endParaRPr sz="2281">
              <a:latin typeface="Georgia"/>
              <a:ea typeface="Georgia"/>
              <a:cs typeface="Georgia"/>
              <a:sym typeface="Georgia"/>
            </a:endParaRPr>
          </a:p>
        </p:txBody>
      </p:sp>
      <p:sp>
        <p:nvSpPr>
          <p:cNvPr id="64" name="Google Shape;64;p11"/>
          <p:cNvSpPr/>
          <p:nvPr/>
        </p:nvSpPr>
        <p:spPr>
          <a:xfrm>
            <a:off x="1408350" y="1347100"/>
            <a:ext cx="5041500" cy="2859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p:nvPr/>
        </p:nvSpPr>
        <p:spPr>
          <a:xfrm>
            <a:off x="1335550" y="3152750"/>
            <a:ext cx="4553100" cy="2859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1"/>
          <p:cNvSpPr/>
          <p:nvPr/>
        </p:nvSpPr>
        <p:spPr>
          <a:xfrm>
            <a:off x="1297500" y="4060350"/>
            <a:ext cx="4846200" cy="2859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p:nvPr/>
        </p:nvSpPr>
        <p:spPr>
          <a:xfrm>
            <a:off x="1297500" y="4346250"/>
            <a:ext cx="3060300" cy="2859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1"/>
          <p:cNvSpPr/>
          <p:nvPr/>
        </p:nvSpPr>
        <p:spPr>
          <a:xfrm>
            <a:off x="1297500" y="4632150"/>
            <a:ext cx="6550500" cy="2859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2"/>
          <p:cNvSpPr txBox="1"/>
          <p:nvPr>
            <p:ph type="title"/>
          </p:nvPr>
        </p:nvSpPr>
        <p:spPr>
          <a:xfrm>
            <a:off x="1297500" y="192875"/>
            <a:ext cx="7038900" cy="9141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Method - Growth and Learning</a:t>
            </a:r>
            <a:endParaRPr/>
          </a:p>
        </p:txBody>
      </p:sp>
      <p:sp>
        <p:nvSpPr>
          <p:cNvPr id="74" name="Google Shape;74;p12"/>
          <p:cNvSpPr txBox="1"/>
          <p:nvPr>
            <p:ph idx="1" type="body"/>
          </p:nvPr>
        </p:nvSpPr>
        <p:spPr>
          <a:xfrm>
            <a:off x="1297500" y="984500"/>
            <a:ext cx="7295100" cy="3965100"/>
          </a:xfrm>
          <a:prstGeom prst="rect">
            <a:avLst/>
          </a:prstGeom>
        </p:spPr>
        <p:txBody>
          <a:bodyPr anchorCtr="0" anchor="t" bIns="34275" lIns="68575" spcFirstLastPara="1" rIns="68575" wrap="square" tIns="34275">
            <a:normAutofit fontScale="62500" lnSpcReduction="20000"/>
          </a:bodyPr>
          <a:lstStyle/>
          <a:p>
            <a:pPr indent="0" lvl="0" marL="0" rtl="0" algn="l">
              <a:lnSpc>
                <a:spcPct val="115000"/>
              </a:lnSpc>
              <a:spcBef>
                <a:spcPts val="800"/>
              </a:spcBef>
              <a:spcAft>
                <a:spcPts val="0"/>
              </a:spcAft>
              <a:buNone/>
            </a:pPr>
            <a:r>
              <a:rPr b="1" lang="en" sz="2884">
                <a:latin typeface="Georgia"/>
                <a:ea typeface="Georgia"/>
                <a:cs typeface="Georgia"/>
                <a:sym typeface="Georgia"/>
              </a:rPr>
              <a:t>The Survey questions</a:t>
            </a:r>
            <a:endParaRPr sz="2884">
              <a:latin typeface="Georgia"/>
              <a:ea typeface="Georgia"/>
              <a:cs typeface="Georgia"/>
              <a:sym typeface="Georgia"/>
            </a:endParaRPr>
          </a:p>
          <a:p>
            <a:pPr indent="-319159" lvl="0" marL="457200" rtl="0" algn="l">
              <a:lnSpc>
                <a:spcPct val="100000"/>
              </a:lnSpc>
              <a:spcBef>
                <a:spcPts val="1000"/>
              </a:spcBef>
              <a:spcAft>
                <a:spcPts val="0"/>
              </a:spcAft>
              <a:buSzPct val="100000"/>
              <a:buFont typeface="Georgia"/>
              <a:buAutoNum type="arabicPeriod"/>
            </a:pPr>
            <a:r>
              <a:rPr lang="en" sz="2281">
                <a:latin typeface="Georgia"/>
                <a:ea typeface="Georgia"/>
                <a:cs typeface="Georgia"/>
                <a:sym typeface="Georgia"/>
              </a:rPr>
              <a:t>What would motivate you to practice art more frequently</a:t>
            </a:r>
            <a:endParaRPr sz="2281">
              <a:latin typeface="Georgia"/>
              <a:ea typeface="Georgia"/>
              <a:cs typeface="Georgia"/>
              <a:sym typeface="Georgia"/>
            </a:endParaRPr>
          </a:p>
          <a:p>
            <a:pPr indent="-319159" lvl="0" marL="457200" rtl="0" algn="l">
              <a:lnSpc>
                <a:spcPct val="100000"/>
              </a:lnSpc>
              <a:spcBef>
                <a:spcPts val="1000"/>
              </a:spcBef>
              <a:spcAft>
                <a:spcPts val="0"/>
              </a:spcAft>
              <a:buSzPct val="100000"/>
              <a:buFont typeface="Georgia"/>
              <a:buAutoNum type="arabicPeriod"/>
            </a:pPr>
            <a:r>
              <a:rPr lang="en" sz="2281">
                <a:latin typeface="Georgia"/>
                <a:ea typeface="Georgia"/>
                <a:cs typeface="Georgia"/>
                <a:sym typeface="Georgia"/>
              </a:rPr>
              <a:t>How do you normally measure your growth in a skill like art</a:t>
            </a:r>
            <a:endParaRPr sz="2281">
              <a:latin typeface="Georgia"/>
              <a:ea typeface="Georgia"/>
              <a:cs typeface="Georgia"/>
              <a:sym typeface="Georgia"/>
            </a:endParaRPr>
          </a:p>
          <a:p>
            <a:pPr indent="-319159" lvl="0" marL="457200" rtl="0" algn="l">
              <a:lnSpc>
                <a:spcPct val="100000"/>
              </a:lnSpc>
              <a:spcBef>
                <a:spcPts val="1000"/>
              </a:spcBef>
              <a:spcAft>
                <a:spcPts val="0"/>
              </a:spcAft>
              <a:buSzPct val="100000"/>
              <a:buFont typeface="Georgia"/>
              <a:buAutoNum type="arabicPeriod"/>
            </a:pPr>
            <a:r>
              <a:rPr lang="en" sz="2281">
                <a:latin typeface="Georgia"/>
                <a:ea typeface="Georgia"/>
                <a:cs typeface="Georgia"/>
                <a:sym typeface="Georgia"/>
              </a:rPr>
              <a:t>What would make it easier to record your growth in a skill like art</a:t>
            </a:r>
            <a:endParaRPr sz="2281">
              <a:latin typeface="Georgia"/>
              <a:ea typeface="Georgia"/>
              <a:cs typeface="Georgia"/>
              <a:sym typeface="Georgia"/>
            </a:endParaRPr>
          </a:p>
          <a:p>
            <a:pPr indent="-319159" lvl="0" marL="457200" rtl="0" algn="l">
              <a:lnSpc>
                <a:spcPct val="100000"/>
              </a:lnSpc>
              <a:spcBef>
                <a:spcPts val="1000"/>
              </a:spcBef>
              <a:spcAft>
                <a:spcPts val="0"/>
              </a:spcAft>
              <a:buSzPct val="100000"/>
              <a:buFont typeface="Georgia"/>
              <a:buAutoNum type="arabicPeriod"/>
            </a:pPr>
            <a:r>
              <a:rPr lang="en" sz="2281">
                <a:latin typeface="Georgia"/>
                <a:ea typeface="Georgia"/>
                <a:cs typeface="Georgia"/>
                <a:sym typeface="Georgia"/>
              </a:rPr>
              <a:t>How regularly do you like to practice art</a:t>
            </a:r>
            <a:endParaRPr sz="2281">
              <a:latin typeface="Georgia"/>
              <a:ea typeface="Georgia"/>
              <a:cs typeface="Georgia"/>
              <a:sym typeface="Georgia"/>
            </a:endParaRPr>
          </a:p>
          <a:p>
            <a:pPr indent="-319159" lvl="0" marL="457200" rtl="0" algn="l">
              <a:lnSpc>
                <a:spcPct val="100000"/>
              </a:lnSpc>
              <a:spcBef>
                <a:spcPts val="1000"/>
              </a:spcBef>
              <a:spcAft>
                <a:spcPts val="0"/>
              </a:spcAft>
              <a:buSzPct val="100000"/>
              <a:buFont typeface="Georgia"/>
              <a:buAutoNum type="arabicPeriod"/>
            </a:pPr>
            <a:r>
              <a:rPr lang="en" sz="2281">
                <a:latin typeface="Georgia"/>
                <a:ea typeface="Georgia"/>
                <a:cs typeface="Georgia"/>
                <a:sym typeface="Georgia"/>
              </a:rPr>
              <a:t>How do you balance learning art and physically practicing art</a:t>
            </a:r>
            <a:endParaRPr sz="2281">
              <a:latin typeface="Georgia"/>
              <a:ea typeface="Georgia"/>
              <a:cs typeface="Georgia"/>
              <a:sym typeface="Georgia"/>
            </a:endParaRPr>
          </a:p>
          <a:p>
            <a:pPr indent="-319159" lvl="0" marL="457200" rtl="0" algn="l">
              <a:lnSpc>
                <a:spcPct val="100000"/>
              </a:lnSpc>
              <a:spcBef>
                <a:spcPts val="1000"/>
              </a:spcBef>
              <a:spcAft>
                <a:spcPts val="0"/>
              </a:spcAft>
              <a:buSzPct val="100000"/>
              <a:buFont typeface="Georgia"/>
              <a:buAutoNum type="arabicPeriod"/>
            </a:pPr>
            <a:r>
              <a:rPr lang="en" sz="2281">
                <a:latin typeface="Georgia"/>
                <a:ea typeface="Georgia"/>
                <a:cs typeface="Georgia"/>
                <a:sym typeface="Georgia"/>
              </a:rPr>
              <a:t>How do you get feedback when learning a skill like art</a:t>
            </a:r>
            <a:endParaRPr sz="2281">
              <a:latin typeface="Georgia"/>
              <a:ea typeface="Georgia"/>
              <a:cs typeface="Georgia"/>
              <a:sym typeface="Georgia"/>
            </a:endParaRPr>
          </a:p>
          <a:p>
            <a:pPr indent="-319159" lvl="0" marL="457200" rtl="0" algn="l">
              <a:lnSpc>
                <a:spcPct val="100000"/>
              </a:lnSpc>
              <a:spcBef>
                <a:spcPts val="1000"/>
              </a:spcBef>
              <a:spcAft>
                <a:spcPts val="0"/>
              </a:spcAft>
              <a:buSzPct val="100000"/>
              <a:buFont typeface="Georgia"/>
              <a:buAutoNum type="arabicPeriod"/>
            </a:pPr>
            <a:r>
              <a:rPr lang="en" sz="2281">
                <a:latin typeface="Georgia"/>
                <a:ea typeface="Georgia"/>
                <a:cs typeface="Georgia"/>
                <a:sym typeface="Georgia"/>
              </a:rPr>
              <a:t>What reasons do you give up on daily art practice</a:t>
            </a:r>
            <a:endParaRPr sz="2281">
              <a:latin typeface="Georgia"/>
              <a:ea typeface="Georgia"/>
              <a:cs typeface="Georgia"/>
              <a:sym typeface="Georgia"/>
            </a:endParaRPr>
          </a:p>
          <a:p>
            <a:pPr indent="-319159" lvl="0" marL="457200" rtl="0" algn="l">
              <a:lnSpc>
                <a:spcPct val="100000"/>
              </a:lnSpc>
              <a:spcBef>
                <a:spcPts val="1000"/>
              </a:spcBef>
              <a:spcAft>
                <a:spcPts val="0"/>
              </a:spcAft>
              <a:buSzPct val="100000"/>
              <a:buFont typeface="Georgia"/>
              <a:buAutoNum type="arabicPeriod"/>
            </a:pPr>
            <a:r>
              <a:rPr lang="en" sz="2281">
                <a:latin typeface="Georgia"/>
                <a:ea typeface="Georgia"/>
                <a:cs typeface="Georgia"/>
                <a:sym typeface="Georgia"/>
              </a:rPr>
              <a:t>What is the difference in having digital records vs practicing just in a sketchbook </a:t>
            </a:r>
            <a:endParaRPr sz="2281">
              <a:latin typeface="Georgia"/>
              <a:ea typeface="Georgia"/>
              <a:cs typeface="Georgia"/>
              <a:sym typeface="Georgia"/>
            </a:endParaRPr>
          </a:p>
          <a:p>
            <a:pPr indent="-319159" lvl="0" marL="457200" rtl="0" algn="l">
              <a:lnSpc>
                <a:spcPct val="100000"/>
              </a:lnSpc>
              <a:spcBef>
                <a:spcPts val="1000"/>
              </a:spcBef>
              <a:spcAft>
                <a:spcPts val="0"/>
              </a:spcAft>
              <a:buSzPct val="100000"/>
              <a:buFont typeface="Georgia"/>
              <a:buAutoNum type="arabicPeriod"/>
            </a:pPr>
            <a:r>
              <a:rPr lang="en" sz="2281">
                <a:latin typeface="Georgia"/>
                <a:ea typeface="Georgia"/>
                <a:cs typeface="Georgia"/>
                <a:sym typeface="Georgia"/>
              </a:rPr>
              <a:t>How do you critique your own work and learn from those critiques</a:t>
            </a:r>
            <a:endParaRPr sz="2281">
              <a:latin typeface="Georgia"/>
              <a:ea typeface="Georgia"/>
              <a:cs typeface="Georgia"/>
              <a:sym typeface="Georgia"/>
            </a:endParaRPr>
          </a:p>
          <a:p>
            <a:pPr indent="-319159" lvl="0" marL="457200" rtl="0" algn="l">
              <a:lnSpc>
                <a:spcPct val="100000"/>
              </a:lnSpc>
              <a:spcBef>
                <a:spcPts val="1000"/>
              </a:spcBef>
              <a:spcAft>
                <a:spcPts val="0"/>
              </a:spcAft>
              <a:buSzPct val="100000"/>
              <a:buFont typeface="Georgia"/>
              <a:buAutoNum type="arabicPeriod"/>
            </a:pPr>
            <a:r>
              <a:rPr lang="en" sz="2281">
                <a:latin typeface="Georgia"/>
                <a:ea typeface="Georgia"/>
                <a:cs typeface="Georgia"/>
                <a:sym typeface="Georgia"/>
              </a:rPr>
              <a:t>Where do you find inspiration for creating new works</a:t>
            </a:r>
            <a:endParaRPr sz="2281">
              <a:latin typeface="Georgia"/>
              <a:ea typeface="Georgia"/>
              <a:cs typeface="Georgia"/>
              <a:sym typeface="Georgia"/>
            </a:endParaRPr>
          </a:p>
          <a:p>
            <a:pPr indent="-319159" lvl="0" marL="457200" rtl="0" algn="l">
              <a:lnSpc>
                <a:spcPct val="100000"/>
              </a:lnSpc>
              <a:spcBef>
                <a:spcPts val="1000"/>
              </a:spcBef>
              <a:spcAft>
                <a:spcPts val="0"/>
              </a:spcAft>
              <a:buSzPct val="100000"/>
              <a:buFont typeface="Georgia"/>
              <a:buAutoNum type="arabicPeriod"/>
            </a:pPr>
            <a:r>
              <a:rPr lang="en" sz="2281">
                <a:latin typeface="Georgia"/>
                <a:ea typeface="Georgia"/>
                <a:cs typeface="Georgia"/>
                <a:sym typeface="Georgia"/>
              </a:rPr>
              <a:t>Why do you want to learn art?</a:t>
            </a:r>
            <a:endParaRPr sz="2281">
              <a:latin typeface="Georgia"/>
              <a:ea typeface="Georgia"/>
              <a:cs typeface="Georgia"/>
              <a:sym typeface="Georgia"/>
            </a:endParaRPr>
          </a:p>
          <a:p>
            <a:pPr indent="-319159" lvl="0" marL="457200" rtl="0" algn="l">
              <a:lnSpc>
                <a:spcPct val="100000"/>
              </a:lnSpc>
              <a:spcBef>
                <a:spcPts val="1000"/>
              </a:spcBef>
              <a:spcAft>
                <a:spcPts val="1000"/>
              </a:spcAft>
              <a:buSzPct val="100000"/>
              <a:buFont typeface="Georgia"/>
              <a:buAutoNum type="arabicPeriod"/>
            </a:pPr>
            <a:r>
              <a:rPr lang="en" sz="2281">
                <a:latin typeface="Georgia"/>
                <a:ea typeface="Georgia"/>
                <a:cs typeface="Georgia"/>
                <a:sym typeface="Georgia"/>
              </a:rPr>
              <a:t>What motivates you to keep learning despite not seeing immediate results.</a:t>
            </a:r>
            <a:endParaRPr sz="2281">
              <a:latin typeface="Georgia"/>
              <a:ea typeface="Georgia"/>
              <a:cs typeface="Georgia"/>
              <a:sym typeface="Georgia"/>
            </a:endParaRPr>
          </a:p>
        </p:txBody>
      </p:sp>
      <p:sp>
        <p:nvSpPr>
          <p:cNvPr id="75" name="Google Shape;75;p12"/>
          <p:cNvSpPr/>
          <p:nvPr/>
        </p:nvSpPr>
        <p:spPr>
          <a:xfrm>
            <a:off x="1387950" y="1673350"/>
            <a:ext cx="5337300" cy="2859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2"/>
          <p:cNvSpPr/>
          <p:nvPr/>
        </p:nvSpPr>
        <p:spPr>
          <a:xfrm>
            <a:off x="1387950" y="1959250"/>
            <a:ext cx="5745600" cy="2859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2"/>
          <p:cNvSpPr/>
          <p:nvPr/>
        </p:nvSpPr>
        <p:spPr>
          <a:xfrm>
            <a:off x="1387950" y="2824100"/>
            <a:ext cx="4827000" cy="2859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2"/>
          <p:cNvSpPr/>
          <p:nvPr/>
        </p:nvSpPr>
        <p:spPr>
          <a:xfrm>
            <a:off x="1387950" y="2525625"/>
            <a:ext cx="5408700" cy="2859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2"/>
          <p:cNvSpPr/>
          <p:nvPr/>
        </p:nvSpPr>
        <p:spPr>
          <a:xfrm>
            <a:off x="1387950" y="3734075"/>
            <a:ext cx="5908200" cy="2859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title"/>
          </p:nvPr>
        </p:nvSpPr>
        <p:spPr>
          <a:xfrm>
            <a:off x="1297500" y="141375"/>
            <a:ext cx="7038900" cy="9141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Interview </a:t>
            </a:r>
            <a:r>
              <a:rPr lang="en"/>
              <a:t>Method - part 1-3 of 5</a:t>
            </a:r>
            <a:endParaRPr/>
          </a:p>
        </p:txBody>
      </p:sp>
      <p:graphicFrame>
        <p:nvGraphicFramePr>
          <p:cNvPr id="85" name="Google Shape;85;p13"/>
          <p:cNvGraphicFramePr/>
          <p:nvPr/>
        </p:nvGraphicFramePr>
        <p:xfrm>
          <a:off x="393650" y="1183600"/>
          <a:ext cx="3000000" cy="3000000"/>
        </p:xfrm>
        <a:graphic>
          <a:graphicData uri="http://schemas.openxmlformats.org/drawingml/2006/table">
            <a:tbl>
              <a:tblPr>
                <a:noFill/>
                <a:tableStyleId>{3F494321-982D-4265-ACDF-7789B118AEE7}</a:tableStyleId>
              </a:tblPr>
              <a:tblGrid>
                <a:gridCol w="1735850"/>
                <a:gridCol w="1735850"/>
                <a:gridCol w="1735850"/>
                <a:gridCol w="1735850"/>
                <a:gridCol w="1735850"/>
              </a:tblGrid>
              <a:tr h="420250">
                <a:tc>
                  <a:txBody>
                    <a:bodyPr/>
                    <a:lstStyle/>
                    <a:p>
                      <a:pPr indent="0" lvl="0" marL="0" rtl="0" algn="l">
                        <a:spcBef>
                          <a:spcPts val="0"/>
                        </a:spcBef>
                        <a:spcAft>
                          <a:spcPts val="0"/>
                        </a:spcAft>
                        <a:buNone/>
                      </a:pPr>
                      <a:r>
                        <a:rPr b="1" lang="en">
                          <a:latin typeface="Georgia"/>
                          <a:ea typeface="Georgia"/>
                          <a:cs typeface="Georgia"/>
                          <a:sym typeface="Georgia"/>
                        </a:rPr>
                        <a:t>Description</a:t>
                      </a:r>
                      <a:endParaRPr b="1">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b="1" lang="en">
                          <a:latin typeface="Georgia"/>
                          <a:ea typeface="Georgia"/>
                          <a:cs typeface="Georgia"/>
                          <a:sym typeface="Georgia"/>
                        </a:rPr>
                        <a:t>Date/Length</a:t>
                      </a:r>
                      <a:endParaRPr b="1">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b="1" lang="en">
                          <a:latin typeface="Georgia"/>
                          <a:ea typeface="Georgia"/>
                          <a:cs typeface="Georgia"/>
                          <a:sym typeface="Georgia"/>
                        </a:rPr>
                        <a:t>Curr. Frequency</a:t>
                      </a:r>
                      <a:endParaRPr b="1">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b="1" lang="en">
                          <a:latin typeface="Georgia"/>
                          <a:ea typeface="Georgia"/>
                          <a:cs typeface="Georgia"/>
                          <a:sym typeface="Georgia"/>
                        </a:rPr>
                        <a:t>Method</a:t>
                      </a:r>
                      <a:endParaRPr b="1">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b="1" lang="en">
                          <a:latin typeface="Georgia"/>
                          <a:ea typeface="Georgia"/>
                          <a:cs typeface="Georgia"/>
                          <a:sym typeface="Georgia"/>
                        </a:rPr>
                        <a:t>Expertise</a:t>
                      </a:r>
                      <a:endParaRPr b="1">
                        <a:latin typeface="Georgia"/>
                        <a:ea typeface="Georgia"/>
                        <a:cs typeface="Georgia"/>
                        <a:sym typeface="Georgia"/>
                      </a:endParaRPr>
                    </a:p>
                  </a:txBody>
                  <a:tcPr marT="91425" marB="91425" marR="91425" marL="91425"/>
                </a:tc>
              </a:tr>
              <a:tr h="509575">
                <a:tc>
                  <a:txBody>
                    <a:bodyPr/>
                    <a:lstStyle/>
                    <a:p>
                      <a:pPr indent="0" lvl="0" marL="0" rtl="0" algn="l">
                        <a:spcBef>
                          <a:spcPts val="0"/>
                        </a:spcBef>
                        <a:spcAft>
                          <a:spcPts val="0"/>
                        </a:spcAft>
                        <a:buNone/>
                      </a:pPr>
                      <a:r>
                        <a:rPr lang="en">
                          <a:latin typeface="Georgia"/>
                          <a:ea typeface="Georgia"/>
                          <a:cs typeface="Georgia"/>
                          <a:sym typeface="Georgia"/>
                        </a:rPr>
                        <a:t>20 YO, Male, Unemployed, College</a:t>
                      </a:r>
                      <a:endParaRPr>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a:latin typeface="Georgia"/>
                          <a:ea typeface="Georgia"/>
                          <a:cs typeface="Georgia"/>
                          <a:sym typeface="Georgia"/>
                        </a:rPr>
                        <a:t>10/3/2022 1PM </a:t>
                      </a:r>
                      <a:endParaRPr>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1 hr</a:t>
                      </a:r>
                      <a:endParaRPr>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a:latin typeface="Georgia"/>
                          <a:ea typeface="Georgia"/>
                          <a:cs typeface="Georgia"/>
                          <a:sym typeface="Georgia"/>
                        </a:rPr>
                        <a:t>No routine</a:t>
                      </a:r>
                      <a:endParaRPr>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a:latin typeface="Georgia"/>
                          <a:ea typeface="Georgia"/>
                          <a:cs typeface="Georgia"/>
                          <a:sym typeface="Georgia"/>
                        </a:rPr>
                        <a:t>Zoom Call with Video</a:t>
                      </a:r>
                      <a:endParaRPr>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a:latin typeface="Georgia"/>
                          <a:ea typeface="Georgia"/>
                          <a:cs typeface="Georgia"/>
                          <a:sym typeface="Georgia"/>
                        </a:rPr>
                        <a:t>No prior experience/ Drawing</a:t>
                      </a:r>
                      <a:endParaRPr>
                        <a:latin typeface="Georgia"/>
                        <a:ea typeface="Georgia"/>
                        <a:cs typeface="Georgia"/>
                        <a:sym typeface="Georgia"/>
                      </a:endParaRPr>
                    </a:p>
                  </a:txBody>
                  <a:tcPr marT="91425" marB="91425" marR="91425" marL="91425"/>
                </a:tc>
              </a:tr>
              <a:tr h="866300">
                <a:tc>
                  <a:txBody>
                    <a:bodyPr/>
                    <a:lstStyle/>
                    <a:p>
                      <a:pPr indent="0" lvl="0" marL="0" rtl="0" algn="l">
                        <a:spcBef>
                          <a:spcPts val="0"/>
                        </a:spcBef>
                        <a:spcAft>
                          <a:spcPts val="0"/>
                        </a:spcAft>
                        <a:buNone/>
                      </a:pPr>
                      <a:r>
                        <a:rPr lang="en">
                          <a:latin typeface="Georgia"/>
                          <a:ea typeface="Georgia"/>
                          <a:cs typeface="Georgia"/>
                          <a:sym typeface="Georgia"/>
                        </a:rPr>
                        <a:t>24 YO, Male, Software engineer, post-college</a:t>
                      </a:r>
                      <a:endParaRPr>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a:latin typeface="Georgia"/>
                          <a:ea typeface="Georgia"/>
                          <a:cs typeface="Georgia"/>
                          <a:sym typeface="Georgia"/>
                        </a:rPr>
                        <a:t>10/4/2022 8PM</a:t>
                      </a:r>
                      <a:endParaRPr>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45 min</a:t>
                      </a:r>
                      <a:endParaRPr>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a:latin typeface="Georgia"/>
                          <a:ea typeface="Georgia"/>
                          <a:cs typeface="Georgia"/>
                          <a:sym typeface="Georgia"/>
                        </a:rPr>
                        <a:t>Weekly / Monthly painting, sporadic</a:t>
                      </a:r>
                      <a:endParaRPr>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a:latin typeface="Georgia"/>
                          <a:ea typeface="Georgia"/>
                          <a:cs typeface="Georgia"/>
                          <a:sym typeface="Georgia"/>
                        </a:rPr>
                        <a:t>Zoom Call with Video</a:t>
                      </a:r>
                      <a:endParaRPr>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a:latin typeface="Georgia"/>
                          <a:ea typeface="Georgia"/>
                          <a:cs typeface="Georgia"/>
                          <a:sym typeface="Georgia"/>
                        </a:rPr>
                        <a:t>2 years, self-taught / Painting</a:t>
                      </a:r>
                      <a:endParaRPr>
                        <a:latin typeface="Georgia"/>
                        <a:ea typeface="Georgia"/>
                        <a:cs typeface="Georgia"/>
                        <a:sym typeface="Georgia"/>
                      </a:endParaRPr>
                    </a:p>
                  </a:txBody>
                  <a:tcPr marT="91425" marB="91425" marR="91425" marL="91425"/>
                </a:tc>
              </a:tr>
              <a:tr h="687925">
                <a:tc>
                  <a:txBody>
                    <a:bodyPr/>
                    <a:lstStyle/>
                    <a:p>
                      <a:pPr indent="0" lvl="0" marL="0" rtl="0" algn="l">
                        <a:spcBef>
                          <a:spcPts val="0"/>
                        </a:spcBef>
                        <a:spcAft>
                          <a:spcPts val="0"/>
                        </a:spcAft>
                        <a:buNone/>
                      </a:pPr>
                      <a:r>
                        <a:rPr lang="en">
                          <a:latin typeface="Georgia"/>
                          <a:ea typeface="Georgia"/>
                          <a:cs typeface="Georgia"/>
                          <a:sym typeface="Georgia"/>
                        </a:rPr>
                        <a:t>16 YO, Female, Student, pre-college</a:t>
                      </a:r>
                      <a:endParaRPr>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a:latin typeface="Georgia"/>
                          <a:ea typeface="Georgia"/>
                          <a:cs typeface="Georgia"/>
                          <a:sym typeface="Georgia"/>
                        </a:rPr>
                        <a:t>10/3/2022 11PM</a:t>
                      </a:r>
                      <a:endParaRPr>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30 min</a:t>
                      </a:r>
                      <a:endParaRPr>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a:latin typeface="Georgia"/>
                          <a:ea typeface="Georgia"/>
                          <a:cs typeface="Georgia"/>
                          <a:sym typeface="Georgia"/>
                        </a:rPr>
                        <a:t>Monthly painting</a:t>
                      </a:r>
                      <a:endParaRPr>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a:latin typeface="Georgia"/>
                          <a:ea typeface="Georgia"/>
                          <a:cs typeface="Georgia"/>
                          <a:sym typeface="Georgia"/>
                        </a:rPr>
                        <a:t>Phone Call</a:t>
                      </a:r>
                      <a:endParaRPr>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a:latin typeface="Georgia"/>
                          <a:ea typeface="Georgia"/>
                          <a:cs typeface="Georgia"/>
                          <a:sym typeface="Georgia"/>
                        </a:rPr>
                        <a:t>Self-taught amateur artist / Painting</a:t>
                      </a:r>
                      <a:endParaRPr>
                        <a:latin typeface="Georgia"/>
                        <a:ea typeface="Georgia"/>
                        <a:cs typeface="Georgia"/>
                        <a:sym typeface="Georgia"/>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1297500" y="141375"/>
            <a:ext cx="7038900" cy="9141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Interview Method - part 4-5 of 5</a:t>
            </a:r>
            <a:endParaRPr/>
          </a:p>
        </p:txBody>
      </p:sp>
      <p:graphicFrame>
        <p:nvGraphicFramePr>
          <p:cNvPr id="91" name="Google Shape;91;p14"/>
          <p:cNvGraphicFramePr/>
          <p:nvPr/>
        </p:nvGraphicFramePr>
        <p:xfrm>
          <a:off x="232375" y="1622400"/>
          <a:ext cx="3000000" cy="3000000"/>
        </p:xfrm>
        <a:graphic>
          <a:graphicData uri="http://schemas.openxmlformats.org/drawingml/2006/table">
            <a:tbl>
              <a:tblPr>
                <a:noFill/>
                <a:tableStyleId>{3F494321-982D-4265-ACDF-7789B118AEE7}</a:tableStyleId>
              </a:tblPr>
              <a:tblGrid>
                <a:gridCol w="1735850"/>
                <a:gridCol w="1735850"/>
                <a:gridCol w="1735850"/>
                <a:gridCol w="1735850"/>
                <a:gridCol w="1735850"/>
              </a:tblGrid>
              <a:tr h="420250">
                <a:tc>
                  <a:txBody>
                    <a:bodyPr/>
                    <a:lstStyle/>
                    <a:p>
                      <a:pPr indent="0" lvl="0" marL="0" rtl="0" algn="l">
                        <a:spcBef>
                          <a:spcPts val="0"/>
                        </a:spcBef>
                        <a:spcAft>
                          <a:spcPts val="0"/>
                        </a:spcAft>
                        <a:buNone/>
                      </a:pPr>
                      <a:r>
                        <a:rPr b="1" lang="en">
                          <a:latin typeface="Georgia"/>
                          <a:ea typeface="Georgia"/>
                          <a:cs typeface="Georgia"/>
                          <a:sym typeface="Georgia"/>
                        </a:rPr>
                        <a:t>Description</a:t>
                      </a:r>
                      <a:endParaRPr b="1">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b="1" lang="en">
                          <a:latin typeface="Georgia"/>
                          <a:ea typeface="Georgia"/>
                          <a:cs typeface="Georgia"/>
                          <a:sym typeface="Georgia"/>
                        </a:rPr>
                        <a:t>Date</a:t>
                      </a:r>
                      <a:r>
                        <a:rPr b="1" lang="en">
                          <a:latin typeface="Georgia"/>
                          <a:ea typeface="Georgia"/>
                          <a:cs typeface="Georgia"/>
                          <a:sym typeface="Georgia"/>
                        </a:rPr>
                        <a:t>/Length</a:t>
                      </a:r>
                      <a:endParaRPr b="1">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b="1" lang="en">
                          <a:latin typeface="Georgia"/>
                          <a:ea typeface="Georgia"/>
                          <a:cs typeface="Georgia"/>
                          <a:sym typeface="Georgia"/>
                        </a:rPr>
                        <a:t>Frequency</a:t>
                      </a:r>
                      <a:endParaRPr b="1">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b="1" lang="en">
                          <a:latin typeface="Georgia"/>
                          <a:ea typeface="Georgia"/>
                          <a:cs typeface="Georgia"/>
                          <a:sym typeface="Georgia"/>
                        </a:rPr>
                        <a:t>Method</a:t>
                      </a:r>
                      <a:endParaRPr b="1">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b="1" lang="en">
                          <a:latin typeface="Georgia"/>
                          <a:ea typeface="Georgia"/>
                          <a:cs typeface="Georgia"/>
                          <a:sym typeface="Georgia"/>
                        </a:rPr>
                        <a:t>Expertise</a:t>
                      </a:r>
                      <a:endParaRPr b="1">
                        <a:latin typeface="Georgia"/>
                        <a:ea typeface="Georgia"/>
                        <a:cs typeface="Georgia"/>
                        <a:sym typeface="Georgia"/>
                      </a:endParaRPr>
                    </a:p>
                  </a:txBody>
                  <a:tcPr marT="91425" marB="91425" marR="91425" marL="91425"/>
                </a:tc>
              </a:tr>
              <a:tr h="687925">
                <a:tc>
                  <a:txBody>
                    <a:bodyPr/>
                    <a:lstStyle/>
                    <a:p>
                      <a:pPr indent="0" lvl="0" marL="0" rtl="0" algn="l">
                        <a:spcBef>
                          <a:spcPts val="0"/>
                        </a:spcBef>
                        <a:spcAft>
                          <a:spcPts val="0"/>
                        </a:spcAft>
                        <a:buNone/>
                      </a:pPr>
                      <a:r>
                        <a:rPr lang="en">
                          <a:latin typeface="Georgia"/>
                          <a:ea typeface="Georgia"/>
                          <a:cs typeface="Georgia"/>
                          <a:sym typeface="Georgia"/>
                        </a:rPr>
                        <a:t>48 Yo, Female,</a:t>
                      </a:r>
                      <a:endParaRPr>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Accountant, very post-college</a:t>
                      </a:r>
                      <a:endParaRPr>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a:latin typeface="Georgia"/>
                          <a:ea typeface="Georgia"/>
                          <a:cs typeface="Georgia"/>
                          <a:sym typeface="Georgia"/>
                        </a:rPr>
                        <a:t>10/5/20 7:30 AM</a:t>
                      </a:r>
                      <a:endParaRPr>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30 min</a:t>
                      </a:r>
                      <a:endParaRPr>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a:latin typeface="Georgia"/>
                          <a:ea typeface="Georgia"/>
                          <a:cs typeface="Georgia"/>
                          <a:sym typeface="Georgia"/>
                        </a:rPr>
                        <a:t>One sketch every two days</a:t>
                      </a:r>
                      <a:endParaRPr>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a:latin typeface="Georgia"/>
                          <a:ea typeface="Georgia"/>
                          <a:cs typeface="Georgia"/>
                          <a:sym typeface="Georgia"/>
                        </a:rPr>
                        <a:t>WeChat video</a:t>
                      </a:r>
                      <a:endParaRPr>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a:latin typeface="Georgia"/>
                          <a:ea typeface="Georgia"/>
                          <a:cs typeface="Georgia"/>
                          <a:sym typeface="Georgia"/>
                        </a:rPr>
                        <a:t>Little experience/</a:t>
                      </a:r>
                      <a:endParaRPr>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Pencil Sketch</a:t>
                      </a:r>
                      <a:endParaRPr>
                        <a:latin typeface="Georgia"/>
                        <a:ea typeface="Georgia"/>
                        <a:cs typeface="Georgia"/>
                        <a:sym typeface="Georgia"/>
                      </a:endParaRPr>
                    </a:p>
                  </a:txBody>
                  <a:tcPr marT="91425" marB="91425" marR="91425" marL="91425"/>
                </a:tc>
              </a:tr>
              <a:tr h="687925">
                <a:tc>
                  <a:txBody>
                    <a:bodyPr/>
                    <a:lstStyle/>
                    <a:p>
                      <a:pPr indent="0" lvl="0" marL="0" rtl="0" algn="l">
                        <a:spcBef>
                          <a:spcPts val="0"/>
                        </a:spcBef>
                        <a:spcAft>
                          <a:spcPts val="0"/>
                        </a:spcAft>
                        <a:buNone/>
                      </a:pPr>
                      <a:r>
                        <a:rPr lang="en">
                          <a:latin typeface="Georgia"/>
                          <a:ea typeface="Georgia"/>
                          <a:cs typeface="Georgia"/>
                          <a:sym typeface="Georgia"/>
                        </a:rPr>
                        <a:t>22 Yo,Female,</a:t>
                      </a:r>
                      <a:endParaRPr>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Trader, just graduated</a:t>
                      </a:r>
                      <a:endParaRPr>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a:latin typeface="Georgia"/>
                          <a:ea typeface="Georgia"/>
                          <a:cs typeface="Georgia"/>
                          <a:sym typeface="Georgia"/>
                        </a:rPr>
                        <a:t>10/5/2022 8 PM</a:t>
                      </a:r>
                      <a:endParaRPr>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20 min</a:t>
                      </a:r>
                      <a:endParaRPr>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a:latin typeface="Georgia"/>
                          <a:ea typeface="Georgia"/>
                          <a:cs typeface="Georgia"/>
                          <a:sym typeface="Georgia"/>
                        </a:rPr>
                        <a:t>Weekly painting</a:t>
                      </a:r>
                      <a:endParaRPr>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a:latin typeface="Georgia"/>
                          <a:ea typeface="Georgia"/>
                          <a:cs typeface="Georgia"/>
                          <a:sym typeface="Georgia"/>
                        </a:rPr>
                        <a:t>Zoom Call with Video</a:t>
                      </a:r>
                      <a:endParaRPr>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a:latin typeface="Georgia"/>
                          <a:ea typeface="Georgia"/>
                          <a:cs typeface="Georgia"/>
                          <a:sym typeface="Georgia"/>
                        </a:rPr>
                        <a:t>Proficient experience in drawing</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1297500" y="393750"/>
            <a:ext cx="7038900" cy="9141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Persona - “The Distracted Drawer”</a:t>
            </a:r>
            <a:endParaRPr/>
          </a:p>
        </p:txBody>
      </p:sp>
      <p:sp>
        <p:nvSpPr>
          <p:cNvPr id="97" name="Google Shape;97;p15"/>
          <p:cNvSpPr txBox="1"/>
          <p:nvPr>
            <p:ph idx="1" type="body"/>
          </p:nvPr>
        </p:nvSpPr>
        <p:spPr>
          <a:xfrm>
            <a:off x="1297500" y="1307850"/>
            <a:ext cx="7038900" cy="2412600"/>
          </a:xfrm>
          <a:prstGeom prst="rect">
            <a:avLst/>
          </a:prstGeom>
        </p:spPr>
        <p:txBody>
          <a:bodyPr anchorCtr="0" anchor="t" bIns="34275" lIns="68575" spcFirstLastPara="1" rIns="68575" wrap="square" tIns="34275">
            <a:normAutofit fontScale="92500" lnSpcReduction="20000"/>
          </a:bodyPr>
          <a:lstStyle/>
          <a:p>
            <a:pPr indent="0" lvl="0" marL="0" rtl="0" algn="just">
              <a:lnSpc>
                <a:spcPct val="115000"/>
              </a:lnSpc>
              <a:spcBef>
                <a:spcPts val="800"/>
              </a:spcBef>
              <a:spcAft>
                <a:spcPts val="0"/>
              </a:spcAft>
              <a:buNone/>
            </a:pPr>
            <a:r>
              <a:rPr lang="en">
                <a:latin typeface="Georgia"/>
                <a:ea typeface="Georgia"/>
                <a:cs typeface="Georgia"/>
                <a:sym typeface="Georgia"/>
              </a:rPr>
              <a:t>Richard</a:t>
            </a:r>
            <a:r>
              <a:rPr lang="en">
                <a:latin typeface="Georgia"/>
                <a:ea typeface="Georgia"/>
                <a:cs typeface="Georgia"/>
                <a:sym typeface="Georgia"/>
              </a:rPr>
              <a:t> is a researcher in the US and has never seriously attempted drawing, 20 years old with a 9-5 remote job. He wants to learn drawing as a hobby because he finds it impressive and a low-cost creative outlet. He finds it difficult to improve even though he has the time to practice because he finds himself often distracted by social media and Netflix in his free time. He also finds it difficult to pick up the pen and draw because of a lack of inspiration.</a:t>
            </a:r>
            <a:endParaRPr>
              <a:latin typeface="Georgia"/>
              <a:ea typeface="Georgia"/>
              <a:cs typeface="Georgia"/>
              <a:sym typeface="Georgia"/>
            </a:endParaRPr>
          </a:p>
        </p:txBody>
      </p:sp>
      <p:sp>
        <p:nvSpPr>
          <p:cNvPr id="98" name="Google Shape;98;p15"/>
          <p:cNvSpPr txBox="1"/>
          <p:nvPr/>
        </p:nvSpPr>
        <p:spPr>
          <a:xfrm>
            <a:off x="1297500" y="3842850"/>
            <a:ext cx="7225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800">
                <a:latin typeface="Georgia"/>
                <a:ea typeface="Georgia"/>
                <a:cs typeface="Georgia"/>
                <a:sym typeface="Georgia"/>
              </a:rPr>
              <a:t>Valuable Features: Daily notifications that appear during free time, Art Prompts, Daily streaks that reward long commitment</a:t>
            </a:r>
            <a:endParaRPr i="1" sz="1800">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1297500" y="393750"/>
            <a:ext cx="7038900" cy="9141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Persona - “The Periodic Painter”</a:t>
            </a:r>
            <a:endParaRPr/>
          </a:p>
        </p:txBody>
      </p:sp>
      <p:sp>
        <p:nvSpPr>
          <p:cNvPr id="104" name="Google Shape;104;p16"/>
          <p:cNvSpPr txBox="1"/>
          <p:nvPr>
            <p:ph idx="1" type="body"/>
          </p:nvPr>
        </p:nvSpPr>
        <p:spPr>
          <a:xfrm>
            <a:off x="1297500" y="1307850"/>
            <a:ext cx="7038900" cy="2412600"/>
          </a:xfrm>
          <a:prstGeom prst="rect">
            <a:avLst/>
          </a:prstGeom>
        </p:spPr>
        <p:txBody>
          <a:bodyPr anchorCtr="0" anchor="t" bIns="34275" lIns="68575" spcFirstLastPara="1" rIns="68575" wrap="square" tIns="34275">
            <a:normAutofit fontScale="85000" lnSpcReduction="20000"/>
          </a:bodyPr>
          <a:lstStyle/>
          <a:p>
            <a:pPr indent="0" lvl="0" marL="0" rtl="0" algn="just">
              <a:lnSpc>
                <a:spcPct val="115000"/>
              </a:lnSpc>
              <a:spcBef>
                <a:spcPts val="800"/>
              </a:spcBef>
              <a:spcAft>
                <a:spcPts val="0"/>
              </a:spcAft>
              <a:buNone/>
            </a:pPr>
            <a:r>
              <a:rPr lang="en">
                <a:latin typeface="Georgia"/>
                <a:ea typeface="Georgia"/>
                <a:cs typeface="Georgia"/>
                <a:sym typeface="Georgia"/>
              </a:rPr>
              <a:t>Sammy is an accountant, hobbyist and mother in China, 48 years old, in a remote 9-5 job. She has been painting casually for some time. Though she does not draw every day, she does watch lots of art videos for “tidbits” and tries to paint weekly. She gets feedback from her friends on her work to try and improve her art. She has trouble remembering things she sees in videos and what her friends tell her.  Her paintings take months to finish. Sharing her work with friends and though blog posts is how she holds herself accountable to finish pieces.</a:t>
            </a:r>
            <a:endParaRPr>
              <a:latin typeface="Georgia"/>
              <a:ea typeface="Georgia"/>
              <a:cs typeface="Georgia"/>
              <a:sym typeface="Georgia"/>
            </a:endParaRPr>
          </a:p>
        </p:txBody>
      </p:sp>
      <p:sp>
        <p:nvSpPr>
          <p:cNvPr id="105" name="Google Shape;105;p16"/>
          <p:cNvSpPr txBox="1"/>
          <p:nvPr/>
        </p:nvSpPr>
        <p:spPr>
          <a:xfrm>
            <a:off x="1297500" y="3842850"/>
            <a:ext cx="7225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800">
                <a:latin typeface="Georgia"/>
                <a:ea typeface="Georgia"/>
                <a:cs typeface="Georgia"/>
                <a:sym typeface="Georgia"/>
              </a:rPr>
              <a:t>Valuable Features: Sharing through messaging, Milestones, Montage after finishing project, Critique Log</a:t>
            </a:r>
            <a:endParaRPr i="1" sz="18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University of Illinois">
      <a:dk1>
        <a:srgbClr val="13284B"/>
      </a:dk1>
      <a:lt1>
        <a:srgbClr val="FFFFFF"/>
      </a:lt1>
      <a:dk2>
        <a:srgbClr val="1E3877"/>
      </a:dk2>
      <a:lt2>
        <a:srgbClr val="F8FAFC"/>
      </a:lt2>
      <a:accent1>
        <a:srgbClr val="FF542E"/>
      </a:accent1>
      <a:accent2>
        <a:srgbClr val="1D58A7"/>
      </a:accent2>
      <a:accent3>
        <a:srgbClr val="F5821E"/>
      </a:accent3>
      <a:accent4>
        <a:srgbClr val="009FD3"/>
      </a:accent4>
      <a:accent5>
        <a:srgbClr val="DD3403"/>
      </a:accent5>
      <a:accent6>
        <a:srgbClr val="D2D2D2"/>
      </a:accent6>
      <a:hlink>
        <a:srgbClr val="1D58A7"/>
      </a:hlink>
      <a:folHlink>
        <a:srgbClr val="DD340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