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Oswald Regular"/>
      <p:regular r:id="rId10"/>
      <p:bold r:id="rId11"/>
    </p:embeddedFont>
    <p:embeddedFont>
      <p:font typeface="Oswald"/>
      <p:regular r:id="rId12"/>
      <p:bold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OswaldRegular-bold.fntdata"/><Relationship Id="rId10" Type="http://schemas.openxmlformats.org/officeDocument/2006/relationships/font" Target="fonts/OswaldRegular-regular.fntdata"/><Relationship Id="rId13" Type="http://schemas.openxmlformats.org/officeDocument/2006/relationships/font" Target="fonts/Oswald-bold.fntdata"/><Relationship Id="rId12"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d33ea158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d33ea158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t>We approached this info as data journalists on assignment, with the goal of highlighting the need for the Civilian Complaint Review Board (CCRB) and to bring attention to the potential impact of their work.</a:t>
            </a:r>
            <a:r>
              <a:rPr lang="en" sz="1150"/>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8d31686f4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d31686f4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1625" lvl="0" marL="457200" rtl="0" algn="l">
              <a:spcBef>
                <a:spcPts val="0"/>
              </a:spcBef>
              <a:spcAft>
                <a:spcPts val="0"/>
              </a:spcAft>
              <a:buSzPts val="1150"/>
              <a:buChar char="-"/>
            </a:pPr>
            <a:r>
              <a:rPr lang="en" sz="1150"/>
              <a:t>The map shows the frequency of allegations occurring per precinct.</a:t>
            </a:r>
            <a:r>
              <a:rPr lang="en" sz="1150">
                <a:solidFill>
                  <a:srgbClr val="1D1C1D"/>
                </a:solidFill>
              </a:rPr>
              <a:t> </a:t>
            </a:r>
            <a:r>
              <a:rPr lang="en" sz="1150"/>
              <a:t>The top 10 and the top (#75) offending precincts are also visualized.</a:t>
            </a:r>
            <a:endParaRPr sz="1150"/>
          </a:p>
          <a:p>
            <a:pPr indent="-301625" lvl="0" marL="457200" rtl="0" algn="l">
              <a:spcBef>
                <a:spcPts val="0"/>
              </a:spcBef>
              <a:spcAft>
                <a:spcPts val="0"/>
              </a:spcAft>
              <a:buSzPts val="1150"/>
              <a:buChar char="-"/>
            </a:pPr>
            <a:r>
              <a:rPr lang="en" sz="1150"/>
              <a:t>From more in depth calculations of these numbers, we were also able to deduce the total allegations per precinct, under each NYC mayor from 1994 to 2020. We found that precinct 75 consistently yielded the most complaints. With such a long history we wanted to take a closer look into the severity of these allegations and what actions were being taken to reduce them.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8d280c4c1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d280c4c1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Found top allegations were physical force, word, searches(either person or vehicle), there was even </a:t>
            </a:r>
            <a:r>
              <a:rPr lang="en"/>
              <a:t>consistently</a:t>
            </a:r>
            <a:r>
              <a:rPr lang="en"/>
              <a:t> allegations that precinct 75 pointed their weapons. Physical force was the top allegation against Precinct 75.</a:t>
            </a:r>
            <a:endParaRPr/>
          </a:p>
          <a:p>
            <a:pPr indent="-298450" lvl="0" marL="457200" rtl="0" algn="l">
              <a:spcBef>
                <a:spcPts val="0"/>
              </a:spcBef>
              <a:spcAft>
                <a:spcPts val="0"/>
              </a:spcAft>
              <a:buSzPts val="1100"/>
              <a:buChar char="-"/>
            </a:pPr>
            <a:r>
              <a:rPr lang="en"/>
              <a:t>The most common umbrella type of allegation (shown in white) was abuse of authority.</a:t>
            </a:r>
            <a:endParaRPr/>
          </a:p>
          <a:p>
            <a:pPr indent="-298450" lvl="0" marL="457200" rtl="0" algn="l">
              <a:spcBef>
                <a:spcPts val="0"/>
              </a:spcBef>
              <a:spcAft>
                <a:spcPts val="0"/>
              </a:spcAft>
              <a:buSzPts val="1100"/>
              <a:buChar char="-"/>
            </a:pPr>
            <a:r>
              <a:rPr lang="en"/>
              <a:t>Since 75 had highest numbers of allegations against them spanning from 1994-2020, we wondered what was going on? Were officers being held accountable?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d33ea15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d33ea15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1625" lvl="0" marL="457200" rtl="0" algn="l">
              <a:spcBef>
                <a:spcPts val="0"/>
              </a:spcBef>
              <a:spcAft>
                <a:spcPts val="0"/>
              </a:spcAft>
              <a:buClr>
                <a:srgbClr val="1D1C1D"/>
              </a:buClr>
              <a:buSzPts val="1150"/>
              <a:buChar char="-"/>
            </a:pPr>
            <a:r>
              <a:rPr lang="en" sz="1150">
                <a:solidFill>
                  <a:srgbClr val="1D1C1D"/>
                </a:solidFill>
              </a:rPr>
              <a:t>Continuing our focus on precinct 75, we wanted to know how the worst performing officers were being held accountable. We decided to look into the top 5 officers with the most allegations during their time in 75 and also make sure to show allegations from other precincts that they were a part of also (why we have lifetime).</a:t>
            </a:r>
            <a:endParaRPr sz="1150">
              <a:solidFill>
                <a:srgbClr val="1D1C1D"/>
              </a:solidFill>
            </a:endParaRPr>
          </a:p>
          <a:p>
            <a:pPr indent="-301625" lvl="0" marL="457200" rtl="0" algn="l">
              <a:spcBef>
                <a:spcPts val="0"/>
              </a:spcBef>
              <a:spcAft>
                <a:spcPts val="0"/>
              </a:spcAft>
              <a:buClr>
                <a:srgbClr val="1D1C1D"/>
              </a:buClr>
              <a:buSzPts val="1150"/>
              <a:buChar char="-"/>
            </a:pPr>
            <a:r>
              <a:rPr lang="en" sz="1150">
                <a:solidFill>
                  <a:srgbClr val="1D1C1D"/>
                </a:solidFill>
              </a:rPr>
              <a:t>Each officer on this chart has </a:t>
            </a:r>
            <a:r>
              <a:rPr lang="en" sz="1150">
                <a:solidFill>
                  <a:srgbClr val="1D1C1D"/>
                </a:solidFill>
              </a:rPr>
              <a:t>received</a:t>
            </a:r>
            <a:r>
              <a:rPr lang="en" sz="1150">
                <a:solidFill>
                  <a:srgbClr val="1D1C1D"/>
                </a:solidFill>
              </a:rPr>
              <a:t> at least 5 substantiated allegations throughout their career.</a:t>
            </a:r>
            <a:endParaRPr sz="1150">
              <a:solidFill>
                <a:srgbClr val="1D1C1D"/>
              </a:solidFill>
            </a:endParaRPr>
          </a:p>
          <a:p>
            <a:pPr indent="-301625" lvl="0" marL="457200" rtl="0" algn="l">
              <a:spcBef>
                <a:spcPts val="0"/>
              </a:spcBef>
              <a:spcAft>
                <a:spcPts val="0"/>
              </a:spcAft>
              <a:buClr>
                <a:srgbClr val="1D1C1D"/>
              </a:buClr>
              <a:buSzPts val="1150"/>
              <a:buChar char="-"/>
            </a:pPr>
            <a:r>
              <a:rPr lang="en" sz="1150">
                <a:solidFill>
                  <a:srgbClr val="1D1C1D"/>
                </a:solidFill>
              </a:rPr>
              <a:t>3 out the 5 officers shown here has had multiple </a:t>
            </a:r>
            <a:r>
              <a:rPr lang="en" sz="1150">
                <a:solidFill>
                  <a:srgbClr val="1D1C1D"/>
                </a:solidFill>
              </a:rPr>
              <a:t>disciplinary</a:t>
            </a:r>
            <a:r>
              <a:rPr lang="en" sz="1150">
                <a:solidFill>
                  <a:srgbClr val="1D1C1D"/>
                </a:solidFill>
              </a:rPr>
              <a:t> actions after having </a:t>
            </a:r>
            <a:r>
              <a:rPr lang="en" sz="1150">
                <a:solidFill>
                  <a:srgbClr val="1D1C1D"/>
                </a:solidFill>
              </a:rPr>
              <a:t>received</a:t>
            </a:r>
            <a:r>
              <a:rPr lang="en" sz="1150">
                <a:solidFill>
                  <a:srgbClr val="1D1C1D"/>
                </a:solidFill>
              </a:rPr>
              <a:t> one prior. For example, Sgt ramirez has had  8 substantiated allegations against him (7 resulting in charges)  between (2008 -2012) before he was rewarded with a promotion to Sgt in 2015</a:t>
            </a:r>
            <a:endParaRPr sz="1150">
              <a:solidFill>
                <a:srgbClr val="1D1C1D"/>
              </a:solidFill>
            </a:endParaRPr>
          </a:p>
          <a:p>
            <a:pPr indent="-301625" lvl="0" marL="457200" rtl="0" algn="l">
              <a:spcBef>
                <a:spcPts val="0"/>
              </a:spcBef>
              <a:spcAft>
                <a:spcPts val="0"/>
              </a:spcAft>
              <a:buClr>
                <a:srgbClr val="1D1C1D"/>
              </a:buClr>
              <a:buSzPts val="1150"/>
              <a:buChar char="-"/>
            </a:pPr>
            <a:r>
              <a:rPr lang="en" sz="1150">
                <a:solidFill>
                  <a:srgbClr val="1D1C1D"/>
                </a:solidFill>
              </a:rPr>
              <a:t>Charges and command discipline don’t seem to be an effective </a:t>
            </a:r>
            <a:r>
              <a:rPr lang="en" sz="1150">
                <a:solidFill>
                  <a:srgbClr val="1D1C1D"/>
                </a:solidFill>
              </a:rPr>
              <a:t>deterrent</a:t>
            </a:r>
            <a:endParaRPr sz="1150">
              <a:solidFill>
                <a:srgbClr val="1D1C1D"/>
              </a:solidFill>
            </a:endParaRPr>
          </a:p>
          <a:p>
            <a:pPr indent="-301625" lvl="0" marL="457200" rtl="0" algn="l">
              <a:spcBef>
                <a:spcPts val="0"/>
              </a:spcBef>
              <a:spcAft>
                <a:spcPts val="0"/>
              </a:spcAft>
              <a:buClr>
                <a:srgbClr val="1D1C1D"/>
              </a:buClr>
              <a:buSzPts val="1150"/>
              <a:buChar char="-"/>
            </a:pPr>
            <a:r>
              <a:rPr lang="en" sz="1150">
                <a:solidFill>
                  <a:srgbClr val="1D1C1D"/>
                </a:solidFill>
              </a:rPr>
              <a:t>Overall the behavior at precinct 75 is so </a:t>
            </a:r>
            <a:r>
              <a:rPr lang="en" sz="1150">
                <a:solidFill>
                  <a:srgbClr val="1D1C1D"/>
                </a:solidFill>
              </a:rPr>
              <a:t>long standing</a:t>
            </a:r>
            <a:r>
              <a:rPr lang="en" sz="1150">
                <a:solidFill>
                  <a:srgbClr val="1D1C1D"/>
                </a:solidFill>
              </a:rPr>
              <a:t> it is indicative of patterns across the NYPD and we would like to do further analysis on other similar </a:t>
            </a:r>
            <a:r>
              <a:rPr lang="en" sz="1150">
                <a:solidFill>
                  <a:srgbClr val="1D1C1D"/>
                </a:solidFill>
              </a:rPr>
              <a:t>performing</a:t>
            </a:r>
            <a:r>
              <a:rPr lang="en" sz="1150">
                <a:solidFill>
                  <a:srgbClr val="1D1C1D"/>
                </a:solidFill>
              </a:rPr>
              <a:t> precincts.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drive.google.com/file/d/1iSRmhwc8a3Fy1hbjbhCGrR8OrNIrT9Dr/view" TargetMode="Externa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image" Target="../media/image15.png"/><Relationship Id="rId5" Type="http://schemas.openxmlformats.org/officeDocument/2006/relationships/image" Target="../media/image10.png"/><Relationship Id="rId6" Type="http://schemas.openxmlformats.org/officeDocument/2006/relationships/image" Target="../media/image3.png"/><Relationship Id="rId7" Type="http://schemas.openxmlformats.org/officeDocument/2006/relationships/image" Target="../media/image11.png"/><Relationship Id="rId8"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6.png"/><Relationship Id="rId7"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5581425" y="165400"/>
            <a:ext cx="3346500" cy="3324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300">
                <a:solidFill>
                  <a:srgbClr val="073D9C"/>
                </a:solidFill>
                <a:latin typeface="Oswald Regular"/>
                <a:ea typeface="Oswald Regular"/>
                <a:cs typeface="Oswald Regular"/>
                <a:sym typeface="Oswald Regular"/>
              </a:rPr>
              <a:t>Scanning…</a:t>
            </a:r>
            <a:br>
              <a:rPr lang="en" sz="2300">
                <a:solidFill>
                  <a:srgbClr val="073D9C"/>
                </a:solidFill>
                <a:latin typeface="Oswald Regular"/>
                <a:ea typeface="Oswald Regular"/>
                <a:cs typeface="Oswald Regular"/>
                <a:sym typeface="Oswald Regular"/>
              </a:rPr>
            </a:br>
            <a:endParaRPr sz="2300">
              <a:solidFill>
                <a:srgbClr val="073D9C"/>
              </a:solidFill>
              <a:latin typeface="Oswald Regular"/>
              <a:ea typeface="Oswald Regular"/>
              <a:cs typeface="Oswald Regular"/>
              <a:sym typeface="Oswald Regular"/>
            </a:endParaRPr>
          </a:p>
          <a:p>
            <a:pPr indent="0" lvl="0" marL="0" rtl="0" algn="ctr">
              <a:spcBef>
                <a:spcPts val="0"/>
              </a:spcBef>
              <a:spcAft>
                <a:spcPts val="0"/>
              </a:spcAft>
              <a:buNone/>
            </a:pPr>
            <a:r>
              <a:rPr lang="en" sz="3700">
                <a:solidFill>
                  <a:srgbClr val="073D9C"/>
                </a:solidFill>
                <a:latin typeface="Oswald Regular"/>
                <a:ea typeface="Oswald Regular"/>
                <a:cs typeface="Oswald Regular"/>
                <a:sym typeface="Oswald Regular"/>
              </a:rPr>
              <a:t>What Fell Under the Radar?</a:t>
            </a:r>
            <a:r>
              <a:rPr lang="en" sz="3700">
                <a:solidFill>
                  <a:srgbClr val="073D9C"/>
                </a:solidFill>
                <a:latin typeface="Oswald Regular"/>
                <a:ea typeface="Oswald Regular"/>
                <a:cs typeface="Oswald Regular"/>
                <a:sym typeface="Oswald Regular"/>
              </a:rPr>
              <a:t> Accountability and the NYPD</a:t>
            </a:r>
            <a:endParaRPr sz="3700">
              <a:solidFill>
                <a:srgbClr val="073D9C"/>
              </a:solidFill>
              <a:latin typeface="Oswald Regular"/>
              <a:ea typeface="Oswald Regular"/>
              <a:cs typeface="Oswald Regular"/>
              <a:sym typeface="Oswald Regular"/>
            </a:endParaRPr>
          </a:p>
        </p:txBody>
      </p:sp>
      <p:sp>
        <p:nvSpPr>
          <p:cNvPr id="55" name="Google Shape;55;p13"/>
          <p:cNvSpPr txBox="1"/>
          <p:nvPr>
            <p:ph idx="1" type="subTitle"/>
          </p:nvPr>
        </p:nvSpPr>
        <p:spPr>
          <a:xfrm>
            <a:off x="5264175" y="3841925"/>
            <a:ext cx="3981000" cy="114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rgbClr val="F6C10E"/>
                </a:solidFill>
                <a:latin typeface="Oswald Regular"/>
                <a:ea typeface="Oswald Regular"/>
                <a:cs typeface="Oswald Regular"/>
                <a:sym typeface="Oswald Regular"/>
              </a:rPr>
              <a:t>Shantell Richardson</a:t>
            </a:r>
            <a:endParaRPr sz="2500">
              <a:solidFill>
                <a:srgbClr val="F6C10E"/>
              </a:solidFill>
              <a:latin typeface="Oswald Regular"/>
              <a:ea typeface="Oswald Regular"/>
              <a:cs typeface="Oswald Regular"/>
              <a:sym typeface="Oswald Regular"/>
            </a:endParaRPr>
          </a:p>
          <a:p>
            <a:pPr indent="0" lvl="0" marL="0" rtl="0" algn="ctr">
              <a:spcBef>
                <a:spcPts val="0"/>
              </a:spcBef>
              <a:spcAft>
                <a:spcPts val="0"/>
              </a:spcAft>
              <a:buNone/>
            </a:pPr>
            <a:r>
              <a:rPr lang="en" sz="2500">
                <a:solidFill>
                  <a:srgbClr val="F6C10E"/>
                </a:solidFill>
                <a:latin typeface="Oswald Regular"/>
                <a:ea typeface="Oswald Regular"/>
                <a:cs typeface="Oswald Regular"/>
                <a:sym typeface="Oswald Regular"/>
              </a:rPr>
              <a:t>Christian Rios-Chambi</a:t>
            </a:r>
            <a:endParaRPr sz="2500">
              <a:solidFill>
                <a:srgbClr val="F6C10E"/>
              </a:solidFill>
              <a:latin typeface="Oswald Regular"/>
              <a:ea typeface="Oswald Regular"/>
              <a:cs typeface="Oswald Regular"/>
              <a:sym typeface="Oswald Regular"/>
            </a:endParaRPr>
          </a:p>
          <a:p>
            <a:pPr indent="0" lvl="0" marL="0" rtl="0" algn="ctr">
              <a:spcBef>
                <a:spcPts val="0"/>
              </a:spcBef>
              <a:spcAft>
                <a:spcPts val="0"/>
              </a:spcAft>
              <a:buNone/>
            </a:pPr>
            <a:r>
              <a:rPr lang="en" sz="2500">
                <a:solidFill>
                  <a:srgbClr val="F6C10E"/>
                </a:solidFill>
                <a:latin typeface="Oswald Regular"/>
                <a:ea typeface="Oswald Regular"/>
                <a:cs typeface="Oswald Regular"/>
                <a:sym typeface="Oswald Regular"/>
              </a:rPr>
              <a:t>Jing Wu</a:t>
            </a:r>
            <a:endParaRPr sz="2500">
              <a:solidFill>
                <a:srgbClr val="F6C10E"/>
              </a:solidFill>
              <a:latin typeface="Oswald Regular"/>
              <a:ea typeface="Oswald Regular"/>
              <a:cs typeface="Oswald Regular"/>
              <a:sym typeface="Oswald Regular"/>
            </a:endParaRPr>
          </a:p>
        </p:txBody>
      </p:sp>
      <p:pic>
        <p:nvPicPr>
          <p:cNvPr id="56" name="Google Shape;56;p13" title="https___www.tones7.com_media_PoliceSirene.mp3">
            <a:hlinkClick r:id="rId3"/>
          </p:cNvPr>
          <p:cNvPicPr preferRelativeResize="0"/>
          <p:nvPr/>
        </p:nvPicPr>
        <p:blipFill>
          <a:blip r:embed="rId4">
            <a:alphaModFix/>
          </a:blip>
          <a:stretch>
            <a:fillRect/>
          </a:stretch>
        </p:blipFill>
        <p:spPr>
          <a:xfrm>
            <a:off x="111425" y="93950"/>
            <a:ext cx="457200" cy="457200"/>
          </a:xfrm>
          <a:prstGeom prst="rect">
            <a:avLst/>
          </a:prstGeom>
          <a:noFill/>
          <a:ln>
            <a:noFill/>
          </a:ln>
        </p:spPr>
      </p:pic>
      <p:pic>
        <p:nvPicPr>
          <p:cNvPr id="57" name="Google Shape;57;p13"/>
          <p:cNvPicPr preferRelativeResize="0"/>
          <p:nvPr/>
        </p:nvPicPr>
        <p:blipFill>
          <a:blip r:embed="rId5">
            <a:alphaModFix/>
          </a:blip>
          <a:stretch>
            <a:fillRect/>
          </a:stretch>
        </p:blipFill>
        <p:spPr>
          <a:xfrm>
            <a:off x="7765024" y="10374"/>
            <a:ext cx="878725" cy="878725"/>
          </a:xfrm>
          <a:prstGeom prst="rect">
            <a:avLst/>
          </a:prstGeom>
          <a:noFill/>
          <a:ln>
            <a:noFill/>
          </a:ln>
        </p:spPr>
      </p:pic>
      <p:pic>
        <p:nvPicPr>
          <p:cNvPr id="58" name="Google Shape;58;p13"/>
          <p:cNvPicPr preferRelativeResize="0"/>
          <p:nvPr/>
        </p:nvPicPr>
        <p:blipFill>
          <a:blip r:embed="rId5">
            <a:alphaModFix/>
          </a:blip>
          <a:stretch>
            <a:fillRect/>
          </a:stretch>
        </p:blipFill>
        <p:spPr>
          <a:xfrm>
            <a:off x="5842574" y="10374"/>
            <a:ext cx="878725" cy="878725"/>
          </a:xfrm>
          <a:prstGeom prst="rect">
            <a:avLst/>
          </a:prstGeom>
          <a:noFill/>
          <a:ln>
            <a:noFill/>
          </a:ln>
        </p:spPr>
      </p:pic>
      <p:pic>
        <p:nvPicPr>
          <p:cNvPr id="59" name="Google Shape;59;p13"/>
          <p:cNvPicPr preferRelativeResize="0"/>
          <p:nvPr/>
        </p:nvPicPr>
        <p:blipFill rotWithShape="1">
          <a:blip r:embed="rId6">
            <a:alphaModFix/>
          </a:blip>
          <a:srcRect b="0" l="0" r="36175" t="0"/>
          <a:stretch/>
        </p:blipFill>
        <p:spPr>
          <a:xfrm>
            <a:off x="0" y="0"/>
            <a:ext cx="5445976" cy="5143499"/>
          </a:xfrm>
          <a:prstGeom prst="rect">
            <a:avLst/>
          </a:prstGeom>
          <a:noFill/>
          <a:ln>
            <a:noFill/>
          </a:ln>
          <a:effectLst>
            <a:reflection blurRad="0" dir="5400000" dist="590550" endA="0" endPos="85000" fadeDir="5400012" kx="0" rotWithShape="0" algn="bl" stPos="0" sy="-100000" ky="0"/>
          </a:effectLst>
        </p:spPr>
      </p:pic>
      <p:sp>
        <p:nvSpPr>
          <p:cNvPr id="60" name="Google Shape;60;p13"/>
          <p:cNvSpPr/>
          <p:nvPr/>
        </p:nvSpPr>
        <p:spPr>
          <a:xfrm>
            <a:off x="1957550" y="1561275"/>
            <a:ext cx="3488100" cy="35823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1000"/>
                                        <p:tgtEl>
                                          <p:spTgt spid="54"/>
                                        </p:tgtEl>
                                        <p:attrNameLst>
                                          <p:attrName>ppt_w</p:attrName>
                                        </p:attrNameLst>
                                      </p:cBhvr>
                                      <p:tavLst>
                                        <p:tav fmla="" tm="0">
                                          <p:val>
                                            <p:strVal val="0"/>
                                          </p:val>
                                        </p:tav>
                                        <p:tav fmla="" tm="100000">
                                          <p:val>
                                            <p:strVal val="#ppt_w"/>
                                          </p:val>
                                        </p:tav>
                                      </p:tavLst>
                                    </p:anim>
                                    <p:anim calcmode="lin" valueType="num">
                                      <p:cBhvr additive="base">
                                        <p:cTn dur="1000"/>
                                        <p:tgtEl>
                                          <p:spTgt spid="5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p14"/>
          <p:cNvPicPr preferRelativeResize="0"/>
          <p:nvPr/>
        </p:nvPicPr>
        <p:blipFill rotWithShape="1">
          <a:blip r:embed="rId3">
            <a:alphaModFix/>
          </a:blip>
          <a:srcRect b="2372" l="22339" r="33204" t="6718"/>
          <a:stretch/>
        </p:blipFill>
        <p:spPr>
          <a:xfrm>
            <a:off x="5078925" y="-95550"/>
            <a:ext cx="4065075" cy="4562275"/>
          </a:xfrm>
          <a:prstGeom prst="rect">
            <a:avLst/>
          </a:prstGeom>
          <a:noFill/>
          <a:ln>
            <a:noFill/>
          </a:ln>
        </p:spPr>
      </p:pic>
      <p:pic>
        <p:nvPicPr>
          <p:cNvPr id="66" name="Google Shape;66;p14"/>
          <p:cNvPicPr preferRelativeResize="0"/>
          <p:nvPr/>
        </p:nvPicPr>
        <p:blipFill rotWithShape="1">
          <a:blip r:embed="rId4">
            <a:alphaModFix/>
          </a:blip>
          <a:srcRect b="2031" l="0" r="33239" t="10792"/>
          <a:stretch/>
        </p:blipFill>
        <p:spPr>
          <a:xfrm>
            <a:off x="3039350" y="39800"/>
            <a:ext cx="6104651" cy="4466776"/>
          </a:xfrm>
          <a:prstGeom prst="rect">
            <a:avLst/>
          </a:prstGeom>
          <a:noFill/>
          <a:ln>
            <a:noFill/>
          </a:ln>
        </p:spPr>
      </p:pic>
      <p:pic>
        <p:nvPicPr>
          <p:cNvPr id="67" name="Google Shape;67;p14"/>
          <p:cNvPicPr preferRelativeResize="0"/>
          <p:nvPr/>
        </p:nvPicPr>
        <p:blipFill rotWithShape="1">
          <a:blip r:embed="rId5">
            <a:alphaModFix/>
          </a:blip>
          <a:srcRect b="4798" l="604" r="31474" t="0"/>
          <a:stretch/>
        </p:blipFill>
        <p:spPr>
          <a:xfrm>
            <a:off x="2261225" y="0"/>
            <a:ext cx="6882900" cy="5143500"/>
          </a:xfrm>
          <a:prstGeom prst="ellipse">
            <a:avLst/>
          </a:prstGeom>
          <a:noFill/>
          <a:ln>
            <a:noFill/>
          </a:ln>
        </p:spPr>
      </p:pic>
      <p:pic>
        <p:nvPicPr>
          <p:cNvPr id="68" name="Google Shape;68;p14"/>
          <p:cNvPicPr preferRelativeResize="0"/>
          <p:nvPr/>
        </p:nvPicPr>
        <p:blipFill>
          <a:blip r:embed="rId6">
            <a:alphaModFix amt="73000"/>
          </a:blip>
          <a:stretch>
            <a:fillRect/>
          </a:stretch>
        </p:blipFill>
        <p:spPr>
          <a:xfrm>
            <a:off x="7689325" y="4337163"/>
            <a:ext cx="1333500" cy="714375"/>
          </a:xfrm>
          <a:prstGeom prst="rect">
            <a:avLst/>
          </a:prstGeom>
          <a:noFill/>
          <a:ln>
            <a:noFill/>
          </a:ln>
        </p:spPr>
      </p:pic>
      <p:grpSp>
        <p:nvGrpSpPr>
          <p:cNvPr id="69" name="Google Shape;69;p14"/>
          <p:cNvGrpSpPr/>
          <p:nvPr/>
        </p:nvGrpSpPr>
        <p:grpSpPr>
          <a:xfrm>
            <a:off x="430850" y="71600"/>
            <a:ext cx="3782525" cy="1443325"/>
            <a:chOff x="430850" y="71600"/>
            <a:chExt cx="3782525" cy="1443325"/>
          </a:xfrm>
        </p:grpSpPr>
        <p:pic>
          <p:nvPicPr>
            <p:cNvPr id="70" name="Google Shape;70;p14"/>
            <p:cNvPicPr preferRelativeResize="0"/>
            <p:nvPr/>
          </p:nvPicPr>
          <p:blipFill rotWithShape="1">
            <a:blip r:embed="rId7">
              <a:alphaModFix amt="74000"/>
            </a:blip>
            <a:srcRect b="0" l="0" r="0" t="527"/>
            <a:stretch/>
          </p:blipFill>
          <p:spPr>
            <a:xfrm>
              <a:off x="430850" y="182025"/>
              <a:ext cx="1332900" cy="1332900"/>
            </a:xfrm>
            <a:prstGeom prst="ellipse">
              <a:avLst/>
            </a:prstGeom>
            <a:noFill/>
            <a:ln>
              <a:noFill/>
            </a:ln>
            <a:effectLst>
              <a:outerShdw blurRad="542925" rotWithShape="0" algn="bl" dir="4620000" dist="171450">
                <a:srgbClr val="073D9C">
                  <a:alpha val="33000"/>
                </a:srgbClr>
              </a:outerShdw>
            </a:effectLst>
          </p:spPr>
        </p:pic>
        <p:sp>
          <p:nvSpPr>
            <p:cNvPr id="71" name="Google Shape;71;p14"/>
            <p:cNvSpPr txBox="1"/>
            <p:nvPr/>
          </p:nvSpPr>
          <p:spPr>
            <a:xfrm>
              <a:off x="1304575" y="71600"/>
              <a:ext cx="2908800" cy="10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73D9C"/>
                  </a:solidFill>
                  <a:latin typeface="Oswald"/>
                  <a:ea typeface="Oswald"/>
                  <a:cs typeface="Oswald"/>
                  <a:sym typeface="Oswald"/>
                </a:rPr>
                <a:t>The Giuliani Era</a:t>
              </a:r>
              <a:br>
                <a:rPr lang="en">
                  <a:solidFill>
                    <a:srgbClr val="073D9C"/>
                  </a:solidFill>
                  <a:latin typeface="Oswald"/>
                  <a:ea typeface="Oswald"/>
                  <a:cs typeface="Oswald"/>
                  <a:sym typeface="Oswald"/>
                </a:rPr>
              </a:br>
              <a:r>
                <a:rPr lang="en">
                  <a:solidFill>
                    <a:srgbClr val="073D9C"/>
                  </a:solidFill>
                  <a:latin typeface="Oswald"/>
                  <a:ea typeface="Oswald"/>
                  <a:cs typeface="Oswald"/>
                  <a:sym typeface="Oswald"/>
                </a:rPr>
                <a:t>	</a:t>
              </a:r>
              <a:endParaRPr>
                <a:solidFill>
                  <a:srgbClr val="073D9C"/>
                </a:solidFill>
                <a:latin typeface="Oswald"/>
                <a:ea typeface="Oswald"/>
                <a:cs typeface="Oswald"/>
                <a:sym typeface="Oswald"/>
              </a:endParaRPr>
            </a:p>
            <a:p>
              <a:pPr indent="-146050" lvl="0" marL="457200" rtl="0" algn="l">
                <a:spcBef>
                  <a:spcPts val="0"/>
                </a:spcBef>
                <a:spcAft>
                  <a:spcPts val="0"/>
                </a:spcAft>
                <a:buClr>
                  <a:srgbClr val="073D9C"/>
                </a:buClr>
                <a:buSzPts val="1400"/>
                <a:buFont typeface="Oswald"/>
                <a:buChar char="●"/>
              </a:pPr>
              <a:r>
                <a:rPr lang="en">
                  <a:solidFill>
                    <a:srgbClr val="073D9C"/>
                  </a:solidFill>
                  <a:latin typeface="Oswald"/>
                  <a:ea typeface="Oswald"/>
                  <a:cs typeface="Oswald"/>
                  <a:sym typeface="Oswald"/>
                </a:rPr>
                <a:t>Precinct #75 accounts for </a:t>
              </a:r>
              <a:r>
                <a:rPr lang="en">
                  <a:solidFill>
                    <a:srgbClr val="CC0000"/>
                  </a:solidFill>
                  <a:latin typeface="Oswald"/>
                  <a:ea typeface="Oswald"/>
                  <a:cs typeface="Oswald"/>
                  <a:sym typeface="Oswald"/>
                </a:rPr>
                <a:t>4.5%</a:t>
              </a:r>
              <a:r>
                <a:rPr lang="en">
                  <a:solidFill>
                    <a:srgbClr val="073D9C"/>
                  </a:solidFill>
                  <a:latin typeface="Oswald"/>
                  <a:ea typeface="Oswald"/>
                  <a:cs typeface="Oswald"/>
                  <a:sym typeface="Oswald"/>
                </a:rPr>
                <a:t> of all allegations from 1994 to 2003</a:t>
              </a:r>
              <a:endParaRPr>
                <a:solidFill>
                  <a:srgbClr val="073D9C"/>
                </a:solidFill>
                <a:latin typeface="Oswald"/>
                <a:ea typeface="Oswald"/>
                <a:cs typeface="Oswald"/>
                <a:sym typeface="Oswald"/>
              </a:endParaRPr>
            </a:p>
          </p:txBody>
        </p:sp>
      </p:grpSp>
      <p:grpSp>
        <p:nvGrpSpPr>
          <p:cNvPr id="72" name="Google Shape;72;p14"/>
          <p:cNvGrpSpPr/>
          <p:nvPr/>
        </p:nvGrpSpPr>
        <p:grpSpPr>
          <a:xfrm>
            <a:off x="430842" y="1634063"/>
            <a:ext cx="3873733" cy="1489639"/>
            <a:chOff x="430842" y="1634063"/>
            <a:chExt cx="3873733" cy="1489639"/>
          </a:xfrm>
        </p:grpSpPr>
        <p:pic>
          <p:nvPicPr>
            <p:cNvPr id="73" name="Google Shape;73;p14"/>
            <p:cNvPicPr preferRelativeResize="0"/>
            <p:nvPr/>
          </p:nvPicPr>
          <p:blipFill>
            <a:blip r:embed="rId8">
              <a:alphaModFix/>
            </a:blip>
            <a:stretch>
              <a:fillRect/>
            </a:stretch>
          </p:blipFill>
          <p:spPr>
            <a:xfrm>
              <a:off x="430842" y="1790667"/>
              <a:ext cx="1333024" cy="1333034"/>
            </a:xfrm>
            <a:prstGeom prst="rect">
              <a:avLst/>
            </a:prstGeom>
            <a:noFill/>
            <a:ln>
              <a:noFill/>
            </a:ln>
            <a:effectLst>
              <a:outerShdw blurRad="314325" rotWithShape="0" algn="bl" dir="6540000" dist="219075">
                <a:srgbClr val="073D9C">
                  <a:alpha val="37000"/>
                </a:srgbClr>
              </a:outerShdw>
            </a:effectLst>
          </p:spPr>
        </p:pic>
        <p:sp>
          <p:nvSpPr>
            <p:cNvPr id="74" name="Google Shape;74;p14"/>
            <p:cNvSpPr txBox="1"/>
            <p:nvPr/>
          </p:nvSpPr>
          <p:spPr>
            <a:xfrm>
              <a:off x="1304575" y="1634063"/>
              <a:ext cx="3000000" cy="12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73D9C"/>
                  </a:solidFill>
                  <a:latin typeface="Oswald"/>
                  <a:ea typeface="Oswald"/>
                  <a:cs typeface="Oswald"/>
                  <a:sym typeface="Oswald"/>
                </a:rPr>
                <a:t>The Bloomberg Era</a:t>
              </a:r>
              <a:br>
                <a:rPr lang="en">
                  <a:solidFill>
                    <a:srgbClr val="073D9C"/>
                  </a:solidFill>
                  <a:latin typeface="Oswald"/>
                  <a:ea typeface="Oswald"/>
                  <a:cs typeface="Oswald"/>
                  <a:sym typeface="Oswald"/>
                </a:rPr>
              </a:br>
              <a:endParaRPr>
                <a:solidFill>
                  <a:srgbClr val="073D9C"/>
                </a:solidFill>
                <a:latin typeface="Oswald"/>
                <a:ea typeface="Oswald"/>
                <a:cs typeface="Oswald"/>
                <a:sym typeface="Oswald"/>
              </a:endParaRPr>
            </a:p>
            <a:p>
              <a:pPr indent="-146050" lvl="0" marL="457200" rtl="0" algn="l">
                <a:spcBef>
                  <a:spcPts val="0"/>
                </a:spcBef>
                <a:spcAft>
                  <a:spcPts val="0"/>
                </a:spcAft>
                <a:buClr>
                  <a:srgbClr val="073D9C"/>
                </a:buClr>
                <a:buSzPts val="1400"/>
                <a:buFont typeface="Oswald"/>
                <a:buChar char="●"/>
              </a:pPr>
              <a:r>
                <a:rPr lang="en">
                  <a:solidFill>
                    <a:srgbClr val="073D9C"/>
                  </a:solidFill>
                  <a:latin typeface="Oswald"/>
                  <a:ea typeface="Oswald"/>
                  <a:cs typeface="Oswald"/>
                  <a:sym typeface="Oswald"/>
                </a:rPr>
                <a:t>Precinct #75 accounts for </a:t>
              </a:r>
              <a:r>
                <a:rPr lang="en">
                  <a:solidFill>
                    <a:srgbClr val="CC0000"/>
                  </a:solidFill>
                  <a:latin typeface="Oswald"/>
                  <a:ea typeface="Oswald"/>
                  <a:cs typeface="Oswald"/>
                  <a:sym typeface="Oswald"/>
                </a:rPr>
                <a:t>7.3%</a:t>
              </a:r>
              <a:r>
                <a:rPr lang="en">
                  <a:solidFill>
                    <a:srgbClr val="073D9C"/>
                  </a:solidFill>
                  <a:latin typeface="Oswald"/>
                  <a:ea typeface="Oswald"/>
                  <a:cs typeface="Oswald"/>
                  <a:sym typeface="Oswald"/>
                </a:rPr>
                <a:t> </a:t>
              </a:r>
              <a:r>
                <a:rPr lang="en">
                  <a:solidFill>
                    <a:srgbClr val="073D9C"/>
                  </a:solidFill>
                  <a:latin typeface="Oswald"/>
                  <a:ea typeface="Oswald"/>
                  <a:cs typeface="Oswald"/>
                  <a:sym typeface="Oswald"/>
                </a:rPr>
                <a:t>of all allegations from 2004 - 2013</a:t>
              </a:r>
              <a:endParaRPr/>
            </a:p>
          </p:txBody>
        </p:sp>
      </p:grpSp>
      <p:grpSp>
        <p:nvGrpSpPr>
          <p:cNvPr id="75" name="Google Shape;75;p14"/>
          <p:cNvGrpSpPr/>
          <p:nvPr/>
        </p:nvGrpSpPr>
        <p:grpSpPr>
          <a:xfrm>
            <a:off x="41000" y="3215125"/>
            <a:ext cx="4207925" cy="1554750"/>
            <a:chOff x="41000" y="3215125"/>
            <a:chExt cx="4207925" cy="1554750"/>
          </a:xfrm>
        </p:grpSpPr>
        <p:pic>
          <p:nvPicPr>
            <p:cNvPr id="76" name="Google Shape;76;p14"/>
            <p:cNvPicPr preferRelativeResize="0"/>
            <p:nvPr/>
          </p:nvPicPr>
          <p:blipFill>
            <a:blip r:embed="rId9">
              <a:alphaModFix/>
            </a:blip>
            <a:stretch>
              <a:fillRect/>
            </a:stretch>
          </p:blipFill>
          <p:spPr>
            <a:xfrm>
              <a:off x="41000" y="3436841"/>
              <a:ext cx="2112699" cy="1333034"/>
            </a:xfrm>
            <a:prstGeom prst="rect">
              <a:avLst/>
            </a:prstGeom>
            <a:noFill/>
            <a:ln>
              <a:noFill/>
            </a:ln>
            <a:effectLst>
              <a:outerShdw blurRad="385763" rotWithShape="0" algn="bl" dir="5400000" dist="114300">
                <a:srgbClr val="073D9C">
                  <a:alpha val="58999"/>
                </a:srgbClr>
              </a:outerShdw>
            </a:effectLst>
          </p:spPr>
        </p:pic>
        <p:sp>
          <p:nvSpPr>
            <p:cNvPr id="77" name="Google Shape;77;p14"/>
            <p:cNvSpPr txBox="1"/>
            <p:nvPr/>
          </p:nvSpPr>
          <p:spPr>
            <a:xfrm>
              <a:off x="1248925" y="3215125"/>
              <a:ext cx="3000000" cy="12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73D9C"/>
                  </a:solidFill>
                  <a:latin typeface="Oswald"/>
                  <a:ea typeface="Oswald"/>
                  <a:cs typeface="Oswald"/>
                  <a:sym typeface="Oswald"/>
                </a:rPr>
                <a:t>The DeBlasio Era</a:t>
              </a:r>
              <a:br>
                <a:rPr lang="en">
                  <a:solidFill>
                    <a:srgbClr val="073D9C"/>
                  </a:solidFill>
                  <a:latin typeface="Oswald"/>
                  <a:ea typeface="Oswald"/>
                  <a:cs typeface="Oswald"/>
                  <a:sym typeface="Oswald"/>
                </a:rPr>
              </a:br>
              <a:endParaRPr>
                <a:solidFill>
                  <a:srgbClr val="073D9C"/>
                </a:solidFill>
                <a:latin typeface="Oswald"/>
                <a:ea typeface="Oswald"/>
                <a:cs typeface="Oswald"/>
                <a:sym typeface="Oswald"/>
              </a:endParaRPr>
            </a:p>
            <a:p>
              <a:pPr indent="-146050" lvl="0" marL="457200" rtl="0" algn="l">
                <a:spcBef>
                  <a:spcPts val="0"/>
                </a:spcBef>
                <a:spcAft>
                  <a:spcPts val="0"/>
                </a:spcAft>
                <a:buClr>
                  <a:srgbClr val="073D9C"/>
                </a:buClr>
                <a:buSzPts val="1400"/>
                <a:buFont typeface="Oswald"/>
                <a:buChar char="●"/>
              </a:pPr>
              <a:r>
                <a:rPr lang="en">
                  <a:solidFill>
                    <a:srgbClr val="073D9C"/>
                  </a:solidFill>
                  <a:latin typeface="Oswald"/>
                  <a:ea typeface="Oswald"/>
                  <a:cs typeface="Oswald"/>
                  <a:sym typeface="Oswald"/>
                </a:rPr>
                <a:t>Precinct #75 accounts for </a:t>
              </a:r>
              <a:r>
                <a:rPr lang="en">
                  <a:solidFill>
                    <a:srgbClr val="CC0000"/>
                  </a:solidFill>
                  <a:latin typeface="Oswald"/>
                  <a:ea typeface="Oswald"/>
                  <a:cs typeface="Oswald"/>
                  <a:sym typeface="Oswald"/>
                </a:rPr>
                <a:t>5.9%</a:t>
              </a:r>
              <a:r>
                <a:rPr lang="en">
                  <a:solidFill>
                    <a:srgbClr val="073D9C"/>
                  </a:solidFill>
                  <a:latin typeface="Oswald"/>
                  <a:ea typeface="Oswald"/>
                  <a:cs typeface="Oswald"/>
                  <a:sym typeface="Oswald"/>
                </a:rPr>
                <a:t> of all allegations from 2014 to 2020</a:t>
              </a:r>
              <a:endParaRPr/>
            </a:p>
          </p:txBody>
        </p:sp>
      </p:grpSp>
      <p:sp>
        <p:nvSpPr>
          <p:cNvPr id="78" name="Google Shape;78;p14"/>
          <p:cNvSpPr txBox="1"/>
          <p:nvPr/>
        </p:nvSpPr>
        <p:spPr>
          <a:xfrm>
            <a:off x="3479175" y="39800"/>
            <a:ext cx="25281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73D9C"/>
                </a:solidFill>
              </a:rPr>
              <a:t>Total Allegations by Precinct</a:t>
            </a:r>
            <a:endParaRPr>
              <a:solidFill>
                <a:srgbClr val="073D9C"/>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xit" presetID="10" presetSubtype="0">
                                  <p:stCondLst>
                                    <p:cond delay="0"/>
                                  </p:stCondLst>
                                  <p:childTnLst>
                                    <p:animEffect filter="fade" transition="out">
                                      <p:cBhvr>
                                        <p:cTn dur="5000"/>
                                        <p:tgtEl>
                                          <p:spTgt spid="67"/>
                                        </p:tgtEl>
                                      </p:cBhvr>
                                    </p:animEffect>
                                    <p:set>
                                      <p:cBhvr>
                                        <p:cTn dur="1" fill="hold">
                                          <p:stCondLst>
                                            <p:cond delay="5000"/>
                                          </p:stCondLst>
                                        </p:cTn>
                                        <p:tgtEl>
                                          <p:spTgt spid="67"/>
                                        </p:tgtEl>
                                        <p:attrNameLst>
                                          <p:attrName>style.visibility</p:attrName>
                                        </p:attrNameLst>
                                      </p:cBhvr>
                                      <p:to>
                                        <p:strVal val="hidden"/>
                                      </p:to>
                                    </p:se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700"/>
                                        <p:tgtEl>
                                          <p:spTgt spid="66"/>
                                        </p:tgtEl>
                                      </p:cBhvr>
                                    </p:animEffect>
                                  </p:childTnLst>
                                </p:cTn>
                              </p:par>
                            </p:childTnLst>
                          </p:cTn>
                        </p:par>
                        <p:par>
                          <p:cTn fill="hold">
                            <p:stCondLst>
                              <p:cond delay="6700"/>
                            </p:stCondLst>
                            <p:childTnLst>
                              <p:par>
                                <p:cTn fill="hold" nodeType="afterEffect" presetClass="exit" presetID="10" presetSubtype="0">
                                  <p:stCondLst>
                                    <p:cond delay="0"/>
                                  </p:stCondLst>
                                  <p:childTnLst>
                                    <p:animEffect filter="fade" transition="out">
                                      <p:cBhvr>
                                        <p:cTn dur="5000"/>
                                        <p:tgtEl>
                                          <p:spTgt spid="66"/>
                                        </p:tgtEl>
                                      </p:cBhvr>
                                    </p:animEffect>
                                    <p:set>
                                      <p:cBhvr>
                                        <p:cTn dur="1" fill="hold">
                                          <p:stCondLst>
                                            <p:cond delay="5000"/>
                                          </p:stCondLst>
                                        </p:cTn>
                                        <p:tgtEl>
                                          <p:spTgt spid="6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2400"/>
                                        <p:tgtEl>
                                          <p:spTgt spid="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grpSp>
        <p:nvGrpSpPr>
          <p:cNvPr id="83" name="Google Shape;83;p15"/>
          <p:cNvGrpSpPr/>
          <p:nvPr/>
        </p:nvGrpSpPr>
        <p:grpSpPr>
          <a:xfrm>
            <a:off x="0" y="-5638"/>
            <a:ext cx="6937810" cy="5154790"/>
            <a:chOff x="0" y="-5638"/>
            <a:chExt cx="6937810" cy="5154790"/>
          </a:xfrm>
        </p:grpSpPr>
        <p:pic>
          <p:nvPicPr>
            <p:cNvPr id="84" name="Google Shape;84;p15"/>
            <p:cNvPicPr preferRelativeResize="0"/>
            <p:nvPr/>
          </p:nvPicPr>
          <p:blipFill rotWithShape="1">
            <a:blip r:embed="rId3">
              <a:alphaModFix/>
            </a:blip>
            <a:srcRect b="0" l="0" r="0" t="8817"/>
            <a:stretch/>
          </p:blipFill>
          <p:spPr>
            <a:xfrm>
              <a:off x="0" y="649901"/>
              <a:ext cx="6937758" cy="4499251"/>
            </a:xfrm>
            <a:prstGeom prst="rect">
              <a:avLst/>
            </a:prstGeom>
            <a:noFill/>
            <a:ln>
              <a:noFill/>
            </a:ln>
          </p:spPr>
        </p:pic>
        <p:pic>
          <p:nvPicPr>
            <p:cNvPr id="85" name="Google Shape;85;p15"/>
            <p:cNvPicPr preferRelativeResize="0"/>
            <p:nvPr/>
          </p:nvPicPr>
          <p:blipFill>
            <a:blip r:embed="rId4">
              <a:alphaModFix/>
            </a:blip>
            <a:stretch>
              <a:fillRect/>
            </a:stretch>
          </p:blipFill>
          <p:spPr>
            <a:xfrm>
              <a:off x="244528" y="1353094"/>
              <a:ext cx="1953444" cy="1734971"/>
            </a:xfrm>
            <a:prstGeom prst="rect">
              <a:avLst/>
            </a:prstGeom>
            <a:noFill/>
            <a:ln>
              <a:noFill/>
            </a:ln>
            <a:effectLst>
              <a:outerShdw blurRad="57150" rotWithShape="0" algn="bl" dir="5400000" dist="19050">
                <a:srgbClr val="FFFFFF">
                  <a:alpha val="70000"/>
                </a:srgbClr>
              </a:outerShdw>
            </a:effectLst>
          </p:spPr>
        </p:pic>
        <p:pic>
          <p:nvPicPr>
            <p:cNvPr id="86" name="Google Shape;86;p15"/>
            <p:cNvPicPr preferRelativeResize="0"/>
            <p:nvPr/>
          </p:nvPicPr>
          <p:blipFill>
            <a:blip r:embed="rId5">
              <a:alphaModFix/>
            </a:blip>
            <a:stretch>
              <a:fillRect/>
            </a:stretch>
          </p:blipFill>
          <p:spPr>
            <a:xfrm>
              <a:off x="4431125" y="1698250"/>
              <a:ext cx="1382625" cy="951353"/>
            </a:xfrm>
            <a:prstGeom prst="rect">
              <a:avLst/>
            </a:prstGeom>
            <a:noFill/>
            <a:ln>
              <a:noFill/>
            </a:ln>
            <a:effectLst>
              <a:outerShdw blurRad="57150" rotWithShape="0" algn="bl" dir="6600000" dist="19050">
                <a:srgbClr val="FFFFFF">
                  <a:alpha val="70000"/>
                </a:srgbClr>
              </a:outerShdw>
            </a:effectLst>
          </p:spPr>
        </p:pic>
        <p:pic>
          <p:nvPicPr>
            <p:cNvPr id="87" name="Google Shape;87;p15"/>
            <p:cNvPicPr preferRelativeResize="0"/>
            <p:nvPr/>
          </p:nvPicPr>
          <p:blipFill>
            <a:blip r:embed="rId6">
              <a:alphaModFix/>
            </a:blip>
            <a:stretch>
              <a:fillRect/>
            </a:stretch>
          </p:blipFill>
          <p:spPr>
            <a:xfrm>
              <a:off x="6414042" y="4633110"/>
              <a:ext cx="500666" cy="510390"/>
            </a:xfrm>
            <a:prstGeom prst="rect">
              <a:avLst/>
            </a:prstGeom>
            <a:noFill/>
            <a:ln>
              <a:noFill/>
            </a:ln>
            <a:effectLst>
              <a:outerShdw blurRad="57150" rotWithShape="0" algn="bl" dir="5400000" dist="19050">
                <a:srgbClr val="FFFFFF">
                  <a:alpha val="70000"/>
                </a:srgbClr>
              </a:outerShdw>
            </a:effectLst>
          </p:spPr>
        </p:pic>
        <p:pic>
          <p:nvPicPr>
            <p:cNvPr id="88" name="Google Shape;88;p15"/>
            <p:cNvPicPr preferRelativeResize="0"/>
            <p:nvPr/>
          </p:nvPicPr>
          <p:blipFill>
            <a:blip r:embed="rId7">
              <a:alphaModFix/>
            </a:blip>
            <a:stretch>
              <a:fillRect/>
            </a:stretch>
          </p:blipFill>
          <p:spPr>
            <a:xfrm>
              <a:off x="2999902" y="2800263"/>
              <a:ext cx="1382630" cy="1409485"/>
            </a:xfrm>
            <a:prstGeom prst="rect">
              <a:avLst/>
            </a:prstGeom>
            <a:noFill/>
            <a:ln>
              <a:noFill/>
            </a:ln>
            <a:effectLst>
              <a:outerShdw blurRad="57150" rotWithShape="0" algn="bl" dir="6600000" dist="19050">
                <a:srgbClr val="FFFFFF">
                  <a:alpha val="76000"/>
                </a:srgbClr>
              </a:outerShdw>
            </a:effectLst>
          </p:spPr>
        </p:pic>
        <p:sp>
          <p:nvSpPr>
            <p:cNvPr id="89" name="Google Shape;89;p15"/>
            <p:cNvSpPr txBox="1"/>
            <p:nvPr/>
          </p:nvSpPr>
          <p:spPr>
            <a:xfrm>
              <a:off x="0" y="-5638"/>
              <a:ext cx="6937810" cy="643676"/>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t>Top Allegations Against Precinct 75</a:t>
              </a:r>
              <a:endParaRPr sz="2500"/>
            </a:p>
          </p:txBody>
        </p:sp>
      </p:grpSp>
      <p:sp>
        <p:nvSpPr>
          <p:cNvPr id="90" name="Google Shape;90;p15"/>
          <p:cNvSpPr txBox="1"/>
          <p:nvPr/>
        </p:nvSpPr>
        <p:spPr>
          <a:xfrm>
            <a:off x="7104750" y="1848400"/>
            <a:ext cx="1885200" cy="768300"/>
          </a:xfrm>
          <a:prstGeom prst="rect">
            <a:avLst/>
          </a:prstGeom>
          <a:solidFill>
            <a:srgbClr val="E06666"/>
          </a:solidFill>
          <a:ln cap="flat" cmpd="sng" w="3810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FFFFFF"/>
                </a:solidFill>
                <a:highlight>
                  <a:srgbClr val="E06666"/>
                </a:highlight>
              </a:rPr>
              <a:t>Fado Type (white) =</a:t>
            </a:r>
            <a:r>
              <a:rPr lang="en">
                <a:solidFill>
                  <a:srgbClr val="FFFFFF"/>
                </a:solidFill>
                <a:highlight>
                  <a:srgbClr val="E06666"/>
                </a:highlight>
              </a:rPr>
              <a:t> </a:t>
            </a:r>
            <a:endParaRPr/>
          </a:p>
          <a:p>
            <a:pPr indent="0" lvl="0" marL="0" rtl="0" algn="l">
              <a:spcBef>
                <a:spcPts val="0"/>
              </a:spcBef>
              <a:spcAft>
                <a:spcPts val="0"/>
              </a:spcAft>
              <a:buNone/>
            </a:pPr>
            <a:r>
              <a:rPr lang="en">
                <a:solidFill>
                  <a:srgbClr val="FFFFFF"/>
                </a:solidFill>
                <a:highlight>
                  <a:srgbClr val="E06666"/>
                </a:highlight>
              </a:rPr>
              <a:t>Umbrella category of complaints</a:t>
            </a:r>
            <a:endParaRPr/>
          </a:p>
        </p:txBody>
      </p:sp>
      <p:sp>
        <p:nvSpPr>
          <p:cNvPr id="91" name="Google Shape;91;p15"/>
          <p:cNvSpPr txBox="1"/>
          <p:nvPr/>
        </p:nvSpPr>
        <p:spPr>
          <a:xfrm>
            <a:off x="7104750" y="659375"/>
            <a:ext cx="1885200" cy="768300"/>
          </a:xfrm>
          <a:prstGeom prst="rect">
            <a:avLst/>
          </a:prstGeom>
          <a:solidFill>
            <a:srgbClr val="E06666"/>
          </a:solidFill>
          <a:ln cap="flat" cmpd="sng" w="3810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u="sng">
                <a:highlight>
                  <a:srgbClr val="E06666"/>
                </a:highlight>
              </a:rPr>
              <a:t>Allegation</a:t>
            </a:r>
            <a:r>
              <a:rPr lang="en" u="sng">
                <a:highlight>
                  <a:srgbClr val="E06666"/>
                </a:highlight>
              </a:rPr>
              <a:t> (black) =</a:t>
            </a:r>
            <a:r>
              <a:rPr lang="en">
                <a:highlight>
                  <a:srgbClr val="E06666"/>
                </a:highlight>
              </a:rPr>
              <a:t> </a:t>
            </a:r>
            <a:endParaRPr/>
          </a:p>
          <a:p>
            <a:pPr indent="0" lvl="0" marL="0" rtl="0" algn="l">
              <a:spcBef>
                <a:spcPts val="0"/>
              </a:spcBef>
              <a:spcAft>
                <a:spcPts val="0"/>
              </a:spcAft>
              <a:buNone/>
            </a:pPr>
            <a:r>
              <a:rPr lang="en">
                <a:highlight>
                  <a:srgbClr val="E06666"/>
                </a:highlight>
              </a:rPr>
              <a:t>Specific type</a:t>
            </a:r>
            <a:r>
              <a:rPr lang="en">
                <a:highlight>
                  <a:srgbClr val="E06666"/>
                </a:highlight>
              </a:rPr>
              <a:t> of complaints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6"/>
          <p:cNvPicPr preferRelativeResize="0"/>
          <p:nvPr/>
        </p:nvPicPr>
        <p:blipFill>
          <a:blip r:embed="rId3">
            <a:alphaModFix/>
          </a:blip>
          <a:stretch>
            <a:fillRect/>
          </a:stretch>
        </p:blipFill>
        <p:spPr>
          <a:xfrm>
            <a:off x="0" y="0"/>
            <a:ext cx="8987556" cy="5250650"/>
          </a:xfrm>
          <a:prstGeom prst="rect">
            <a:avLst/>
          </a:prstGeom>
          <a:noFill/>
          <a:ln>
            <a:noFill/>
          </a:ln>
        </p:spPr>
      </p:pic>
      <p:sp>
        <p:nvSpPr>
          <p:cNvPr id="97" name="Google Shape;97;p16"/>
          <p:cNvSpPr txBox="1"/>
          <p:nvPr/>
        </p:nvSpPr>
        <p:spPr>
          <a:xfrm>
            <a:off x="7361375" y="1274925"/>
            <a:ext cx="1518600" cy="1717200"/>
          </a:xfrm>
          <a:prstGeom prst="rect">
            <a:avLst/>
          </a:prstGeom>
          <a:gradFill>
            <a:gsLst>
              <a:gs pos="0">
                <a:srgbClr val="DB0000"/>
              </a:gs>
              <a:gs pos="100000">
                <a:srgbClr val="540303"/>
              </a:gs>
            </a:gsLst>
            <a:lin ang="5400012" scaled="0"/>
          </a:gradFill>
          <a:ln cap="flat" cmpd="sng" w="9525">
            <a:solidFill>
              <a:srgbClr val="FFFFFF"/>
            </a:solidFill>
            <a:prstDash val="dash"/>
            <a:round/>
            <a:headEnd len="sm" w="sm" type="none"/>
            <a:tailEnd len="sm" w="sm" type="none"/>
          </a:ln>
          <a:effectLst>
            <a:outerShdw blurRad="314325" rotWithShape="0" algn="bl" dir="2160000" dist="228600">
              <a:srgbClr val="CCCCCC">
                <a:alpha val="85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rgbClr val="FFFFFF"/>
                </a:solidFill>
              </a:rPr>
              <a:t>The PCT # annotation shows whenever a officer </a:t>
            </a:r>
            <a:r>
              <a:rPr lang="en" sz="1300">
                <a:solidFill>
                  <a:srgbClr val="FFFFFF"/>
                </a:solidFill>
              </a:rPr>
              <a:t>received</a:t>
            </a:r>
            <a:r>
              <a:rPr lang="en" sz="1300">
                <a:solidFill>
                  <a:srgbClr val="FFFFFF"/>
                </a:solidFill>
              </a:rPr>
              <a:t> an allegation outside of Precinct 75</a:t>
            </a:r>
            <a:r>
              <a:rPr lang="en">
                <a:solidFill>
                  <a:srgbClr val="FFFFFF"/>
                </a:solidFill>
              </a:rPr>
              <a:t>  </a:t>
            </a:r>
            <a:endParaRPr>
              <a:solidFill>
                <a:srgbClr val="FFFFFF"/>
              </a:solidFill>
            </a:endParaRPr>
          </a:p>
        </p:txBody>
      </p:sp>
      <p:pic>
        <p:nvPicPr>
          <p:cNvPr id="98" name="Google Shape;98;p16"/>
          <p:cNvPicPr preferRelativeResize="0"/>
          <p:nvPr/>
        </p:nvPicPr>
        <p:blipFill>
          <a:blip r:embed="rId4">
            <a:alphaModFix amt="12000"/>
          </a:blip>
          <a:stretch>
            <a:fillRect/>
          </a:stretch>
        </p:blipFill>
        <p:spPr>
          <a:xfrm>
            <a:off x="497288" y="168425"/>
            <a:ext cx="7564374"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