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swald Regular"/>
      <p:regular r:id="rId10"/>
      <p:bold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Regular-bold.fntdata"/><Relationship Id="rId10" Type="http://schemas.openxmlformats.org/officeDocument/2006/relationships/font" Target="fonts/OswaldRegular-regular.fntdata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33ea158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d33ea158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d31686f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d31686f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d280c4c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d280c4c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Found top allegations were physical force, word, searches(either person or vehicle), there was even </a:t>
            </a:r>
            <a:r>
              <a:rPr lang="en"/>
              <a:t>consistently</a:t>
            </a:r>
            <a:r>
              <a:rPr lang="en"/>
              <a:t> allegations that precinct 75 pointed their weapons.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most common umbrella type of allegation (shown in white) was abuse of authority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Since 75 had highest numbers of allegations against them spanning from 1994-2020, were they being held accountable? What was going on?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33ea15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33ea15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iSRmhwc8a3Fy1hbjbhCGrR8OrNIrT9Dr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581425" y="165400"/>
            <a:ext cx="3346500" cy="33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73D9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Scanning…</a:t>
            </a:r>
            <a:br>
              <a:rPr lang="en" sz="2300">
                <a:solidFill>
                  <a:srgbClr val="073D9C"/>
                </a:solidFill>
                <a:latin typeface="Oswald Regular"/>
                <a:ea typeface="Oswald Regular"/>
                <a:cs typeface="Oswald Regular"/>
                <a:sym typeface="Oswald Regular"/>
              </a:rPr>
            </a:br>
            <a:endParaRPr sz="2300">
              <a:solidFill>
                <a:srgbClr val="073D9C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73D9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What Fell Under the Radar?</a:t>
            </a:r>
            <a:r>
              <a:rPr lang="en" sz="3700">
                <a:solidFill>
                  <a:srgbClr val="073D9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Accountability and the NYPD</a:t>
            </a:r>
            <a:endParaRPr sz="3700">
              <a:solidFill>
                <a:srgbClr val="073D9C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264175" y="3841925"/>
            <a:ext cx="3981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6C10E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Shantell Richardson</a:t>
            </a:r>
            <a:endParaRPr sz="2500">
              <a:solidFill>
                <a:srgbClr val="F6C10E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6C10E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Christian Rios-Chambi</a:t>
            </a:r>
            <a:endParaRPr sz="2500">
              <a:solidFill>
                <a:srgbClr val="F6C10E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6C10E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Jing Wu</a:t>
            </a:r>
            <a:endParaRPr sz="2500">
              <a:solidFill>
                <a:srgbClr val="F6C10E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56" name="Google Shape;56;p13" title="https___www.tones7.com_media_PoliceSirene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25" y="939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5024" y="10374"/>
            <a:ext cx="878725" cy="8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2574" y="10374"/>
            <a:ext cx="878725" cy="8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0" l="0" r="36175" t="0"/>
          <a:stretch/>
        </p:blipFill>
        <p:spPr>
          <a:xfrm>
            <a:off x="0" y="0"/>
            <a:ext cx="5445976" cy="5143499"/>
          </a:xfrm>
          <a:prstGeom prst="rect">
            <a:avLst/>
          </a:prstGeom>
          <a:noFill/>
          <a:ln>
            <a:noFill/>
          </a:ln>
          <a:effectLst>
            <a:reflection blurRad="0" dir="5400000" dist="590550" endA="0" endPos="85000" fadeDir="5400012" kx="0" rotWithShape="0" algn="bl" stPos="0" sy="-100000" ky="0"/>
          </a:effectLst>
        </p:spPr>
      </p:pic>
      <p:sp>
        <p:nvSpPr>
          <p:cNvPr id="60" name="Google Shape;60;p13"/>
          <p:cNvSpPr/>
          <p:nvPr/>
        </p:nvSpPr>
        <p:spPr>
          <a:xfrm rot="-5400000">
            <a:off x="1604750" y="1302275"/>
            <a:ext cx="3980988" cy="3701484"/>
          </a:xfrm>
          <a:prstGeom prst="cloud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2372" l="22339" r="33204" t="6718"/>
          <a:stretch/>
        </p:blipFill>
        <p:spPr>
          <a:xfrm>
            <a:off x="5078925" y="-95550"/>
            <a:ext cx="4065075" cy="45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2031" l="0" r="33239" t="10792"/>
          <a:stretch/>
        </p:blipFill>
        <p:spPr>
          <a:xfrm>
            <a:off x="3039350" y="39800"/>
            <a:ext cx="6104651" cy="446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b="4798" l="604" r="31474" t="0"/>
          <a:stretch/>
        </p:blipFill>
        <p:spPr>
          <a:xfrm>
            <a:off x="2261225" y="0"/>
            <a:ext cx="6882900" cy="5143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 amt="73000"/>
          </a:blip>
          <a:stretch>
            <a:fillRect/>
          </a:stretch>
        </p:blipFill>
        <p:spPr>
          <a:xfrm>
            <a:off x="7689325" y="4337163"/>
            <a:ext cx="1333500" cy="714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14"/>
          <p:cNvGrpSpPr/>
          <p:nvPr/>
        </p:nvGrpSpPr>
        <p:grpSpPr>
          <a:xfrm>
            <a:off x="430850" y="71600"/>
            <a:ext cx="3782525" cy="1443325"/>
            <a:chOff x="430850" y="71600"/>
            <a:chExt cx="3782525" cy="1443325"/>
          </a:xfrm>
        </p:grpSpPr>
        <p:pic>
          <p:nvPicPr>
            <p:cNvPr id="70" name="Google Shape;70;p14"/>
            <p:cNvPicPr preferRelativeResize="0"/>
            <p:nvPr/>
          </p:nvPicPr>
          <p:blipFill rotWithShape="1">
            <a:blip r:embed="rId7">
              <a:alphaModFix amt="74000"/>
            </a:blip>
            <a:srcRect b="0" l="0" r="0" t="527"/>
            <a:stretch/>
          </p:blipFill>
          <p:spPr>
            <a:xfrm>
              <a:off x="430850" y="182025"/>
              <a:ext cx="1332900" cy="1332900"/>
            </a:xfrm>
            <a:prstGeom prst="ellipse">
              <a:avLst/>
            </a:prstGeom>
            <a:noFill/>
            <a:ln>
              <a:noFill/>
            </a:ln>
            <a:effectLst>
              <a:outerShdw blurRad="542925" rotWithShape="0" algn="bl" dir="4620000" dist="171450">
                <a:srgbClr val="073D9C">
                  <a:alpha val="33000"/>
                </a:srgbClr>
              </a:outerShdw>
            </a:effectLst>
          </p:spPr>
        </p:pic>
        <p:sp>
          <p:nvSpPr>
            <p:cNvPr id="71" name="Google Shape;71;p14"/>
            <p:cNvSpPr txBox="1"/>
            <p:nvPr/>
          </p:nvSpPr>
          <p:spPr>
            <a:xfrm>
              <a:off x="1304575" y="71600"/>
              <a:ext cx="2908800" cy="107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The Giuliani Era</a:t>
              </a:r>
              <a:b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</a:b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	</a:t>
              </a:r>
              <a:endParaRPr>
                <a:solidFill>
                  <a:srgbClr val="073D9C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1460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D9C"/>
                </a:buClr>
                <a:buSzPts val="1400"/>
                <a:buFont typeface="Oswald"/>
                <a:buChar char="●"/>
              </a:pP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Precinct #75 accounts for </a:t>
              </a:r>
              <a:r>
                <a:rPr lang="en">
                  <a:solidFill>
                    <a:srgbClr val="CC0000"/>
                  </a:solidFill>
                  <a:latin typeface="Oswald"/>
                  <a:ea typeface="Oswald"/>
                  <a:cs typeface="Oswald"/>
                  <a:sym typeface="Oswald"/>
                </a:rPr>
                <a:t>4.5%</a:t>
              </a: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 of all allegations from 1994 to 2003</a:t>
              </a:r>
              <a:endParaRPr>
                <a:solidFill>
                  <a:srgbClr val="073D9C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430842" y="1634063"/>
            <a:ext cx="3873733" cy="1489639"/>
            <a:chOff x="430842" y="1634063"/>
            <a:chExt cx="3873733" cy="1489639"/>
          </a:xfrm>
        </p:grpSpPr>
        <p:pic>
          <p:nvPicPr>
            <p:cNvPr id="73" name="Google Shape;73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30842" y="1790667"/>
              <a:ext cx="1333024" cy="1333034"/>
            </a:xfrm>
            <a:prstGeom prst="rect">
              <a:avLst/>
            </a:prstGeom>
            <a:noFill/>
            <a:ln>
              <a:noFill/>
            </a:ln>
            <a:effectLst>
              <a:outerShdw blurRad="314325" rotWithShape="0" algn="bl" dir="6540000" dist="219075">
                <a:srgbClr val="073D9C">
                  <a:alpha val="37000"/>
                </a:srgbClr>
              </a:outerShdw>
            </a:effectLst>
          </p:spPr>
        </p:pic>
        <p:sp>
          <p:nvSpPr>
            <p:cNvPr id="74" name="Google Shape;74;p14"/>
            <p:cNvSpPr txBox="1"/>
            <p:nvPr/>
          </p:nvSpPr>
          <p:spPr>
            <a:xfrm>
              <a:off x="1304575" y="1634063"/>
              <a:ext cx="3000000" cy="12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The Bloomberg Era</a:t>
              </a:r>
              <a:b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</a:br>
              <a:endParaRPr>
                <a:solidFill>
                  <a:srgbClr val="073D9C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1460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D9C"/>
                </a:buClr>
                <a:buSzPts val="1400"/>
                <a:buFont typeface="Oswald"/>
                <a:buChar char="●"/>
              </a:pP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Precinct #75 accounts for </a:t>
              </a:r>
              <a:r>
                <a:rPr lang="en">
                  <a:solidFill>
                    <a:srgbClr val="CC0000"/>
                  </a:solidFill>
                  <a:latin typeface="Oswald"/>
                  <a:ea typeface="Oswald"/>
                  <a:cs typeface="Oswald"/>
                  <a:sym typeface="Oswald"/>
                </a:rPr>
                <a:t>7.3%</a:t>
              </a: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 </a:t>
              </a: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of all allegations from 2004 - 2013</a:t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41000" y="3215125"/>
            <a:ext cx="4207925" cy="1554750"/>
            <a:chOff x="41000" y="3215125"/>
            <a:chExt cx="4207925" cy="1554750"/>
          </a:xfrm>
        </p:grpSpPr>
        <p:pic>
          <p:nvPicPr>
            <p:cNvPr id="76" name="Google Shape;76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1000" y="3436841"/>
              <a:ext cx="2112699" cy="1333034"/>
            </a:xfrm>
            <a:prstGeom prst="rect">
              <a:avLst/>
            </a:prstGeom>
            <a:noFill/>
            <a:ln>
              <a:noFill/>
            </a:ln>
            <a:effectLst>
              <a:outerShdw blurRad="385763" rotWithShape="0" algn="bl" dir="5400000" dist="114300">
                <a:srgbClr val="073D9C">
                  <a:alpha val="58999"/>
                </a:srgbClr>
              </a:outerShdw>
            </a:effectLst>
          </p:spPr>
        </p:pic>
        <p:sp>
          <p:nvSpPr>
            <p:cNvPr id="77" name="Google Shape;77;p14"/>
            <p:cNvSpPr txBox="1"/>
            <p:nvPr/>
          </p:nvSpPr>
          <p:spPr>
            <a:xfrm>
              <a:off x="1248925" y="3215125"/>
              <a:ext cx="3000000" cy="12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The DeBlasio Era</a:t>
              </a:r>
              <a:b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</a:br>
              <a:endParaRPr>
                <a:solidFill>
                  <a:srgbClr val="073D9C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1460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D9C"/>
                </a:buClr>
                <a:buSzPts val="1400"/>
                <a:buFont typeface="Oswald"/>
                <a:buChar char="●"/>
              </a:pP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Precinct #75 accounts for </a:t>
              </a:r>
              <a:r>
                <a:rPr lang="en">
                  <a:solidFill>
                    <a:srgbClr val="CC0000"/>
                  </a:solidFill>
                  <a:latin typeface="Oswald"/>
                  <a:ea typeface="Oswald"/>
                  <a:cs typeface="Oswald"/>
                  <a:sym typeface="Oswald"/>
                </a:rPr>
                <a:t>5.9%</a:t>
              </a: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 of all allegations from 2014 to 2020</a:t>
              </a:r>
              <a:endParaRPr/>
            </a:p>
          </p:txBody>
        </p:sp>
      </p:grpSp>
      <p:sp>
        <p:nvSpPr>
          <p:cNvPr id="78" name="Google Shape;78;p14"/>
          <p:cNvSpPr txBox="1"/>
          <p:nvPr/>
        </p:nvSpPr>
        <p:spPr>
          <a:xfrm>
            <a:off x="3479175" y="39800"/>
            <a:ext cx="25281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D9C"/>
                </a:solidFill>
              </a:rPr>
              <a:t>Total Allegations by Precinct</a:t>
            </a:r>
            <a:endParaRPr>
              <a:solidFill>
                <a:srgbClr val="073D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5"/>
          <p:cNvGrpSpPr/>
          <p:nvPr/>
        </p:nvGrpSpPr>
        <p:grpSpPr>
          <a:xfrm>
            <a:off x="0" y="-5638"/>
            <a:ext cx="6937810" cy="5154790"/>
            <a:chOff x="0" y="-5638"/>
            <a:chExt cx="6937810" cy="5154790"/>
          </a:xfrm>
        </p:grpSpPr>
        <p:pic>
          <p:nvPicPr>
            <p:cNvPr id="84" name="Google Shape;84;p15"/>
            <p:cNvPicPr preferRelativeResize="0"/>
            <p:nvPr/>
          </p:nvPicPr>
          <p:blipFill rotWithShape="1">
            <a:blip r:embed="rId3">
              <a:alphaModFix/>
            </a:blip>
            <a:srcRect b="0" l="0" r="0" t="8817"/>
            <a:stretch/>
          </p:blipFill>
          <p:spPr>
            <a:xfrm>
              <a:off x="0" y="649901"/>
              <a:ext cx="6937758" cy="4499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4528" y="1353094"/>
              <a:ext cx="1953444" cy="173497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70000"/>
                </a:srgbClr>
              </a:outerShdw>
            </a:effectLst>
          </p:spPr>
        </p:pic>
        <p:pic>
          <p:nvPicPr>
            <p:cNvPr id="86" name="Google Shape;86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31125" y="1698250"/>
              <a:ext cx="1382625" cy="95135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6600000" dist="19050">
                <a:srgbClr val="FFFFFF">
                  <a:alpha val="70000"/>
                </a:srgbClr>
              </a:outerShdw>
            </a:effectLst>
          </p:spPr>
        </p:pic>
        <p:pic>
          <p:nvPicPr>
            <p:cNvPr id="87" name="Google Shape;87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14042" y="4633110"/>
              <a:ext cx="500666" cy="51039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70000"/>
                </a:srgbClr>
              </a:outerShdw>
            </a:effectLst>
          </p:spPr>
        </p:pic>
        <p:pic>
          <p:nvPicPr>
            <p:cNvPr id="88" name="Google Shape;88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999902" y="2800263"/>
              <a:ext cx="1382630" cy="140948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6600000" dist="19050">
                <a:srgbClr val="FFFFFF">
                  <a:alpha val="76000"/>
                </a:srgbClr>
              </a:outerShdw>
            </a:effectLst>
          </p:spPr>
        </p:pic>
        <p:sp>
          <p:nvSpPr>
            <p:cNvPr id="89" name="Google Shape;89;p15"/>
            <p:cNvSpPr txBox="1"/>
            <p:nvPr/>
          </p:nvSpPr>
          <p:spPr>
            <a:xfrm>
              <a:off x="0" y="-5638"/>
              <a:ext cx="6937810" cy="643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/>
                <a:t>Top Allegations Against Precinct 75</a:t>
              </a:r>
              <a:endParaRPr sz="2500"/>
            </a:p>
          </p:txBody>
        </p:sp>
      </p:grpSp>
      <p:sp>
        <p:nvSpPr>
          <p:cNvPr id="90" name="Google Shape;90;p15"/>
          <p:cNvSpPr txBox="1"/>
          <p:nvPr/>
        </p:nvSpPr>
        <p:spPr>
          <a:xfrm>
            <a:off x="7104750" y="1848400"/>
            <a:ext cx="1885200" cy="768300"/>
          </a:xfrm>
          <a:prstGeom prst="rect">
            <a:avLst/>
          </a:prstGeom>
          <a:solidFill>
            <a:srgbClr val="E06666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ighlight>
                  <a:srgbClr val="E06666"/>
                </a:highlight>
              </a:rPr>
              <a:t>Fado Type (white) =</a:t>
            </a:r>
            <a:r>
              <a:rPr lang="en">
                <a:solidFill>
                  <a:srgbClr val="FFFFFF"/>
                </a:solidFill>
                <a:highlight>
                  <a:srgbClr val="E06666"/>
                </a:highlight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E06666"/>
                </a:highlight>
              </a:rPr>
              <a:t>Umbrella category of complaints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7104750" y="659375"/>
            <a:ext cx="1885200" cy="768300"/>
          </a:xfrm>
          <a:prstGeom prst="rect">
            <a:avLst/>
          </a:prstGeom>
          <a:solidFill>
            <a:srgbClr val="E06666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ighlight>
                  <a:srgbClr val="E06666"/>
                </a:highlight>
              </a:rPr>
              <a:t>Allegation</a:t>
            </a:r>
            <a:r>
              <a:rPr lang="en" u="sng">
                <a:highlight>
                  <a:srgbClr val="E06666"/>
                </a:highlight>
              </a:rPr>
              <a:t> (black) =</a:t>
            </a:r>
            <a:r>
              <a:rPr lang="en">
                <a:highlight>
                  <a:srgbClr val="E06666"/>
                </a:highlight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06666"/>
                </a:highlight>
              </a:rPr>
              <a:t>Specific type</a:t>
            </a:r>
            <a:r>
              <a:rPr lang="en">
                <a:highlight>
                  <a:srgbClr val="E06666"/>
                </a:highlight>
              </a:rPr>
              <a:t> of complaints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987556" cy="52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7361375" y="1274925"/>
            <a:ext cx="1518600" cy="17172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  <a:effectLst>
            <a:outerShdw blurRad="314325" rotWithShape="0" algn="bl" dir="2160000" dist="228600">
              <a:srgbClr val="CCCCCC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The PCT # annotation shows whenever a officer </a:t>
            </a:r>
            <a:r>
              <a:rPr lang="en" sz="1300">
                <a:solidFill>
                  <a:srgbClr val="FFFFFF"/>
                </a:solidFill>
              </a:rPr>
              <a:t>received</a:t>
            </a:r>
            <a:r>
              <a:rPr lang="en" sz="1300">
                <a:solidFill>
                  <a:srgbClr val="FFFFFF"/>
                </a:solidFill>
              </a:rPr>
              <a:t> an allegation outside of Precinct 75</a:t>
            </a:r>
            <a:r>
              <a:rPr lang="en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 amt="12000"/>
          </a:blip>
          <a:stretch>
            <a:fillRect/>
          </a:stretch>
        </p:blipFill>
        <p:spPr>
          <a:xfrm>
            <a:off x="497288" y="168425"/>
            <a:ext cx="75643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