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89" r:id="rId3"/>
    <p:sldId id="260" r:id="rId4"/>
    <p:sldId id="261" r:id="rId5"/>
    <p:sldId id="264" r:id="rId6"/>
    <p:sldId id="263" r:id="rId7"/>
    <p:sldId id="265" r:id="rId8"/>
    <p:sldId id="268" r:id="rId9"/>
    <p:sldId id="267" r:id="rId10"/>
    <p:sldId id="269" r:id="rId11"/>
    <p:sldId id="270" r:id="rId12"/>
    <p:sldId id="271" r:id="rId13"/>
    <p:sldId id="272" r:id="rId14"/>
    <p:sldId id="274" r:id="rId15"/>
    <p:sldId id="275" r:id="rId16"/>
    <p:sldId id="276" r:id="rId17"/>
    <p:sldId id="277" r:id="rId18"/>
    <p:sldId id="278" r:id="rId19"/>
    <p:sldId id="279" r:id="rId20"/>
    <p:sldId id="280" r:id="rId21"/>
    <p:sldId id="282" r:id="rId22"/>
    <p:sldId id="283" r:id="rId23"/>
    <p:sldId id="284" r:id="rId24"/>
    <p:sldId id="285" r:id="rId25"/>
    <p:sldId id="287" r:id="rId26"/>
    <p:sldId id="288"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00" autoAdjust="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5EA77-264D-44B6-B2D8-F89AA605D513}" type="datetimeFigureOut">
              <a:rPr lang="zh-CN" altLang="en-US" smtClean="0"/>
              <a:t>2017/6/9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31EC8-A516-4AAE-9E8C-63A53FC29AD0}" type="slidenum">
              <a:rPr lang="zh-CN" altLang="en-US" smtClean="0"/>
              <a:t>‹#›</a:t>
            </a:fld>
            <a:endParaRPr lang="zh-CN" altLang="en-US"/>
          </a:p>
        </p:txBody>
      </p:sp>
    </p:spTree>
    <p:extLst>
      <p:ext uri="{BB962C8B-B14F-4D97-AF65-F5344CB8AC3E}">
        <p14:creationId xmlns:p14="http://schemas.microsoft.com/office/powerpoint/2010/main" val="2369847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9</a:t>
            </a:fld>
            <a:endParaRPr lang="zh-CN" altLang="en-US"/>
          </a:p>
        </p:txBody>
      </p:sp>
    </p:spTree>
    <p:extLst>
      <p:ext uri="{BB962C8B-B14F-4D97-AF65-F5344CB8AC3E}">
        <p14:creationId xmlns:p14="http://schemas.microsoft.com/office/powerpoint/2010/main" val="2064124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19</a:t>
            </a:fld>
            <a:endParaRPr lang="zh-CN" altLang="en-US"/>
          </a:p>
        </p:txBody>
      </p:sp>
    </p:spTree>
    <p:extLst>
      <p:ext uri="{BB962C8B-B14F-4D97-AF65-F5344CB8AC3E}">
        <p14:creationId xmlns:p14="http://schemas.microsoft.com/office/powerpoint/2010/main" val="2659420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20</a:t>
            </a:fld>
            <a:endParaRPr lang="zh-CN" altLang="en-US"/>
          </a:p>
        </p:txBody>
      </p:sp>
    </p:spTree>
    <p:extLst>
      <p:ext uri="{BB962C8B-B14F-4D97-AF65-F5344CB8AC3E}">
        <p14:creationId xmlns:p14="http://schemas.microsoft.com/office/powerpoint/2010/main" val="331432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22</a:t>
            </a:fld>
            <a:endParaRPr lang="zh-CN" altLang="en-US"/>
          </a:p>
        </p:txBody>
      </p:sp>
    </p:spTree>
    <p:extLst>
      <p:ext uri="{BB962C8B-B14F-4D97-AF65-F5344CB8AC3E}">
        <p14:creationId xmlns:p14="http://schemas.microsoft.com/office/powerpoint/2010/main" val="125480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23</a:t>
            </a:fld>
            <a:endParaRPr lang="zh-CN" altLang="en-US"/>
          </a:p>
        </p:txBody>
      </p:sp>
    </p:spTree>
    <p:extLst>
      <p:ext uri="{BB962C8B-B14F-4D97-AF65-F5344CB8AC3E}">
        <p14:creationId xmlns:p14="http://schemas.microsoft.com/office/powerpoint/2010/main" val="2063381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24</a:t>
            </a:fld>
            <a:endParaRPr lang="zh-CN" altLang="en-US"/>
          </a:p>
        </p:txBody>
      </p:sp>
    </p:spTree>
    <p:extLst>
      <p:ext uri="{BB962C8B-B14F-4D97-AF65-F5344CB8AC3E}">
        <p14:creationId xmlns:p14="http://schemas.microsoft.com/office/powerpoint/2010/main" val="255750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25</a:t>
            </a:fld>
            <a:endParaRPr lang="zh-CN" altLang="en-US"/>
          </a:p>
        </p:txBody>
      </p:sp>
    </p:spTree>
    <p:extLst>
      <p:ext uri="{BB962C8B-B14F-4D97-AF65-F5344CB8AC3E}">
        <p14:creationId xmlns:p14="http://schemas.microsoft.com/office/powerpoint/2010/main" val="2340431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26</a:t>
            </a:fld>
            <a:endParaRPr lang="zh-CN" altLang="en-US"/>
          </a:p>
        </p:txBody>
      </p:sp>
    </p:spTree>
    <p:extLst>
      <p:ext uri="{BB962C8B-B14F-4D97-AF65-F5344CB8AC3E}">
        <p14:creationId xmlns:p14="http://schemas.microsoft.com/office/powerpoint/2010/main" val="268374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10</a:t>
            </a:fld>
            <a:endParaRPr lang="zh-CN" altLang="en-US"/>
          </a:p>
        </p:txBody>
      </p:sp>
    </p:spTree>
    <p:extLst>
      <p:ext uri="{BB962C8B-B14F-4D97-AF65-F5344CB8AC3E}">
        <p14:creationId xmlns:p14="http://schemas.microsoft.com/office/powerpoint/2010/main" val="425142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11</a:t>
            </a:fld>
            <a:endParaRPr lang="zh-CN" altLang="en-US"/>
          </a:p>
        </p:txBody>
      </p:sp>
    </p:spTree>
    <p:extLst>
      <p:ext uri="{BB962C8B-B14F-4D97-AF65-F5344CB8AC3E}">
        <p14:creationId xmlns:p14="http://schemas.microsoft.com/office/powerpoint/2010/main" val="3532759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13</a:t>
            </a:fld>
            <a:endParaRPr lang="zh-CN" altLang="en-US"/>
          </a:p>
        </p:txBody>
      </p:sp>
    </p:spTree>
    <p:extLst>
      <p:ext uri="{BB962C8B-B14F-4D97-AF65-F5344CB8AC3E}">
        <p14:creationId xmlns:p14="http://schemas.microsoft.com/office/powerpoint/2010/main" val="230369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14</a:t>
            </a:fld>
            <a:endParaRPr lang="zh-CN" altLang="en-US"/>
          </a:p>
        </p:txBody>
      </p:sp>
    </p:spTree>
    <p:extLst>
      <p:ext uri="{BB962C8B-B14F-4D97-AF65-F5344CB8AC3E}">
        <p14:creationId xmlns:p14="http://schemas.microsoft.com/office/powerpoint/2010/main" val="225722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15</a:t>
            </a:fld>
            <a:endParaRPr lang="zh-CN" altLang="en-US"/>
          </a:p>
        </p:txBody>
      </p:sp>
    </p:spTree>
    <p:extLst>
      <p:ext uri="{BB962C8B-B14F-4D97-AF65-F5344CB8AC3E}">
        <p14:creationId xmlns:p14="http://schemas.microsoft.com/office/powerpoint/2010/main" val="422466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16</a:t>
            </a:fld>
            <a:endParaRPr lang="zh-CN" altLang="en-US"/>
          </a:p>
        </p:txBody>
      </p:sp>
    </p:spTree>
    <p:extLst>
      <p:ext uri="{BB962C8B-B14F-4D97-AF65-F5344CB8AC3E}">
        <p14:creationId xmlns:p14="http://schemas.microsoft.com/office/powerpoint/2010/main" val="1535427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17</a:t>
            </a:fld>
            <a:endParaRPr lang="zh-CN" altLang="en-US"/>
          </a:p>
        </p:txBody>
      </p:sp>
    </p:spTree>
    <p:extLst>
      <p:ext uri="{BB962C8B-B14F-4D97-AF65-F5344CB8AC3E}">
        <p14:creationId xmlns:p14="http://schemas.microsoft.com/office/powerpoint/2010/main" val="128717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C31EC8-A516-4AAE-9E8C-63A53FC29AD0}" type="slidenum">
              <a:rPr lang="zh-CN" altLang="en-US" smtClean="0"/>
              <a:t>18</a:t>
            </a:fld>
            <a:endParaRPr lang="zh-CN" altLang="en-US"/>
          </a:p>
        </p:txBody>
      </p:sp>
    </p:spTree>
    <p:extLst>
      <p:ext uri="{BB962C8B-B14F-4D97-AF65-F5344CB8AC3E}">
        <p14:creationId xmlns:p14="http://schemas.microsoft.com/office/powerpoint/2010/main" val="304337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299020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409540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38004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224261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401696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270534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339231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3407992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375994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112190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39D31AF-04D9-45FF-94C4-1E6B28C44F67}" type="datetimeFigureOut">
              <a:rPr lang="zh-CN" altLang="en-US" smtClean="0"/>
              <a:t>2017/6/9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321142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D31AF-04D9-45FF-94C4-1E6B28C44F67}" type="datetimeFigureOut">
              <a:rPr lang="zh-CN" altLang="en-US" smtClean="0"/>
              <a:t>2017/6/9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6D0C8-FCFC-485B-8728-F50A85AC046A}" type="slidenum">
              <a:rPr lang="zh-CN" altLang="en-US" smtClean="0"/>
              <a:t>‹#›</a:t>
            </a:fld>
            <a:endParaRPr lang="zh-CN" altLang="en-US"/>
          </a:p>
        </p:txBody>
      </p:sp>
    </p:spTree>
    <p:extLst>
      <p:ext uri="{BB962C8B-B14F-4D97-AF65-F5344CB8AC3E}">
        <p14:creationId xmlns:p14="http://schemas.microsoft.com/office/powerpoint/2010/main" val="209454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mailto:git@github.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mailto:git@github.com:jw18362961997/primePath.gi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mailto:git@github.com:jw18362961997/primePath.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699" y="0"/>
            <a:ext cx="122047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1032"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b="43288"/>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案例\212\london-skyline\trees_and_lamp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7" y="5702776"/>
            <a:ext cx="12192000" cy="94564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3140765" y="2656867"/>
            <a:ext cx="6520069" cy="769441"/>
          </a:xfrm>
          <a:prstGeom prst="rect">
            <a:avLst/>
          </a:prstGeom>
          <a:noFill/>
          <a:effectLst/>
        </p:spPr>
        <p:txBody>
          <a:bodyPr wrap="square" rtlCol="0">
            <a:spAutoFit/>
          </a:bodyPr>
          <a:lstStyle/>
          <a:p>
            <a:pPr algn="ctr"/>
            <a:r>
              <a:rPr lang="en-US" altLang="zh-CN" sz="4400" dirty="0">
                <a:solidFill>
                  <a:schemeClr val="bg1"/>
                </a:solidFill>
                <a:latin typeface="Inziu Iosevka SC" panose="02000509000000000000" pitchFamily="49" charset="-122"/>
                <a:ea typeface="幼圆" panose="02010509060101010101" pitchFamily="49" charset="-122"/>
              </a:rPr>
              <a:t>GitHub</a:t>
            </a:r>
            <a:r>
              <a:rPr lang="zh-CN" altLang="en-US" sz="4400" dirty="0">
                <a:solidFill>
                  <a:schemeClr val="bg1"/>
                </a:solidFill>
                <a:latin typeface="Inziu Iosevka SC" panose="02000509000000000000" pitchFamily="49" charset="-122"/>
                <a:ea typeface="幼圆" panose="02010509060101010101" pitchFamily="49" charset="-122"/>
              </a:rPr>
              <a:t>托管项目</a:t>
            </a:r>
          </a:p>
        </p:txBody>
      </p:sp>
      <p:grpSp>
        <p:nvGrpSpPr>
          <p:cNvPr id="7" name="组合 6"/>
          <p:cNvGrpSpPr/>
          <p:nvPr/>
        </p:nvGrpSpPr>
        <p:grpSpPr>
          <a:xfrm>
            <a:off x="4682703" y="3443718"/>
            <a:ext cx="3343696" cy="338554"/>
            <a:chOff x="3512027" y="2433250"/>
            <a:chExt cx="2119946" cy="253915"/>
          </a:xfrm>
        </p:grpSpPr>
        <p:grpSp>
          <p:nvGrpSpPr>
            <p:cNvPr id="6" name="组合 5"/>
            <p:cNvGrpSpPr/>
            <p:nvPr/>
          </p:nvGrpSpPr>
          <p:grpSpPr>
            <a:xfrm>
              <a:off x="3512027" y="2461970"/>
              <a:ext cx="2119946" cy="219557"/>
              <a:chOff x="3512027" y="2461970"/>
              <a:chExt cx="2119946" cy="219557"/>
            </a:xfrm>
          </p:grpSpPr>
          <p:sp>
            <p:nvSpPr>
              <p:cNvPr id="53" name="六边形 52"/>
              <p:cNvSpPr/>
              <p:nvPr/>
            </p:nvSpPr>
            <p:spPr>
              <a:xfrm>
                <a:off x="3512027" y="2461970"/>
                <a:ext cx="2119946" cy="219557"/>
              </a:xfrm>
              <a:prstGeom prst="hexagon">
                <a:avLst>
                  <a:gd name="adj" fmla="val 59791"/>
                  <a:gd name="vf" fmla="val 11547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388A84"/>
                  </a:solidFill>
                </a:endParaRPr>
              </a:p>
            </p:txBody>
          </p:sp>
          <p:sp>
            <p:nvSpPr>
              <p:cNvPr id="54" name="椭圆 53"/>
              <p:cNvSpPr/>
              <p:nvPr/>
            </p:nvSpPr>
            <p:spPr>
              <a:xfrm>
                <a:off x="3626225" y="2544748"/>
                <a:ext cx="54000" cy="54000"/>
              </a:xfrm>
              <a:prstGeom prst="ellipse">
                <a:avLst/>
              </a:prstGeom>
              <a:solidFill>
                <a:srgbClr val="3A9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388A84"/>
                    </a:solidFill>
                  </a:rPr>
                  <a:t> </a:t>
                </a:r>
                <a:endParaRPr lang="zh-CN" altLang="en-US" sz="2400" dirty="0">
                  <a:solidFill>
                    <a:srgbClr val="388A84"/>
                  </a:solidFill>
                </a:endParaRPr>
              </a:p>
            </p:txBody>
          </p:sp>
          <p:sp>
            <p:nvSpPr>
              <p:cNvPr id="55" name="椭圆 54"/>
              <p:cNvSpPr/>
              <p:nvPr/>
            </p:nvSpPr>
            <p:spPr>
              <a:xfrm>
                <a:off x="5456151" y="2544748"/>
                <a:ext cx="54000" cy="54000"/>
              </a:xfrm>
              <a:prstGeom prst="ellipse">
                <a:avLst/>
              </a:prstGeom>
              <a:solidFill>
                <a:srgbClr val="308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388A84"/>
                  </a:solidFill>
                </a:endParaRPr>
              </a:p>
            </p:txBody>
          </p:sp>
        </p:grpSp>
        <p:sp>
          <p:nvSpPr>
            <p:cNvPr id="52" name="TextBox 51"/>
            <p:cNvSpPr txBox="1"/>
            <p:nvPr/>
          </p:nvSpPr>
          <p:spPr>
            <a:xfrm>
              <a:off x="3681341" y="2433250"/>
              <a:ext cx="1856354" cy="253915"/>
            </a:xfrm>
            <a:prstGeom prst="rect">
              <a:avLst/>
            </a:prstGeom>
            <a:noFill/>
            <a:effectLst/>
          </p:spPr>
          <p:txBody>
            <a:bodyPr wrap="square" rtlCol="0">
              <a:spAutoFit/>
            </a:bodyPr>
            <a:lstStyle/>
            <a:p>
              <a:r>
                <a:rPr lang="en-US" altLang="zh-CN" sz="1600" dirty="0">
                  <a:solidFill>
                    <a:srgbClr val="388A84"/>
                  </a:solidFill>
                  <a:latin typeface="Inziu Iosevka SC" panose="02000509000000000000" pitchFamily="49" charset="-122"/>
                  <a:ea typeface="Inziu Iosevka SC" panose="02000509000000000000" pitchFamily="49" charset="-122"/>
                </a:rPr>
                <a:t>516106001820</a:t>
              </a:r>
              <a:r>
                <a:rPr lang="en-US" altLang="zh-CN" sz="1600" dirty="0">
                  <a:solidFill>
                    <a:srgbClr val="388A84"/>
                  </a:solidFill>
                </a:rPr>
                <a:t>          </a:t>
              </a:r>
              <a:r>
                <a:rPr lang="zh-CN" altLang="en-US" sz="1600" dirty="0">
                  <a:solidFill>
                    <a:srgbClr val="388A84"/>
                  </a:solidFill>
                  <a:latin typeface="幼圆" panose="02010509060101010101" pitchFamily="49" charset="-122"/>
                  <a:ea typeface="幼圆" panose="02010509060101010101" pitchFamily="49" charset="-122"/>
                </a:rPr>
                <a:t>蒋旺</a:t>
              </a:r>
            </a:p>
          </p:txBody>
        </p:sp>
      </p:grpSp>
    </p:spTree>
    <p:extLst>
      <p:ext uri="{BB962C8B-B14F-4D97-AF65-F5344CB8AC3E}">
        <p14:creationId xmlns:p14="http://schemas.microsoft.com/office/powerpoint/2010/main" val="255969817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2670924"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创建</a:t>
            </a:r>
            <a:r>
              <a:rPr lang="en-US" altLang="zh-CN" sz="3200" b="1" dirty="0">
                <a:solidFill>
                  <a:schemeClr val="bg1"/>
                </a:solidFill>
                <a:latin typeface="微软雅黑" pitchFamily="34" charset="-122"/>
                <a:ea typeface="微软雅黑" pitchFamily="34" charset="-122"/>
              </a:rPr>
              <a:t>SSH key</a:t>
            </a:r>
          </a:p>
        </p:txBody>
      </p:sp>
      <p:sp>
        <p:nvSpPr>
          <p:cNvPr id="19" name="矩形 18"/>
          <p:cNvSpPr/>
          <p:nvPr/>
        </p:nvSpPr>
        <p:spPr>
          <a:xfrm>
            <a:off x="527843" y="1339833"/>
            <a:ext cx="6089629" cy="3477875"/>
          </a:xfrm>
          <a:prstGeom prst="rect">
            <a:avLst/>
          </a:prstGeom>
        </p:spPr>
        <p:txBody>
          <a:bodyPr wrap="square">
            <a:spAutoFit/>
          </a:bodyPr>
          <a:lstStyle/>
          <a:p>
            <a:r>
              <a:rPr lang="zh-CN" altLang="en-US" sz="2000" dirty="0">
                <a:solidFill>
                  <a:schemeClr val="bg1"/>
                </a:solidFill>
                <a:latin typeface="Inziu Iosevka SC" panose="02000509000000000000" pitchFamily="49" charset="-122"/>
                <a:ea typeface="幼圆" panose="02010509060101010101" pitchFamily="49" charset="-122"/>
              </a:rPr>
              <a:t>此时就可以进入密钥目录了，可以通过在：</a:t>
            </a:r>
            <a:r>
              <a:rPr lang="en-US" altLang="zh-CN" sz="2000" dirty="0" err="1">
                <a:solidFill>
                  <a:schemeClr val="bg1"/>
                </a:solidFill>
                <a:latin typeface="Inziu Iosevka SC" panose="02000509000000000000" pitchFamily="49" charset="-122"/>
                <a:ea typeface="幼圆" panose="02010509060101010101" pitchFamily="49" charset="-122"/>
              </a:rPr>
              <a:t>Git</a:t>
            </a:r>
            <a:r>
              <a:rPr lang="en-US" altLang="zh-CN" sz="2000" dirty="0">
                <a:solidFill>
                  <a:schemeClr val="bg1"/>
                </a:solidFill>
                <a:latin typeface="Inziu Iosevka SC" panose="02000509000000000000" pitchFamily="49" charset="-122"/>
                <a:ea typeface="幼圆" panose="02010509060101010101" pitchFamily="49" charset="-122"/>
              </a:rPr>
              <a:t> Bash</a:t>
            </a:r>
            <a:r>
              <a:rPr lang="zh-CN" altLang="en-US" sz="2000" dirty="0">
                <a:solidFill>
                  <a:schemeClr val="bg1"/>
                </a:solidFill>
                <a:latin typeface="Inziu Iosevka SC" panose="02000509000000000000" pitchFamily="49" charset="-122"/>
                <a:ea typeface="幼圆" panose="02010509060101010101" pitchFamily="49" charset="-122"/>
              </a:rPr>
              <a:t>中输入：</a:t>
            </a:r>
            <a:endParaRPr lang="en-US" altLang="zh-CN" sz="2000" dirty="0">
              <a:solidFill>
                <a:schemeClr val="bg1"/>
              </a:solidFill>
              <a:latin typeface="Inziu Iosevka SC" panose="02000509000000000000" pitchFamily="49" charset="-122"/>
              <a:ea typeface="幼圆" panose="02010509060101010101" pitchFamily="49" charset="-122"/>
            </a:endParaRPr>
          </a:p>
          <a:p>
            <a:pPr algn="ctr">
              <a:lnSpc>
                <a:spcPct val="150000"/>
              </a:lnSpc>
            </a:pPr>
            <a:r>
              <a:rPr lang="en-US" altLang="zh-CN" sz="2000" b="1" dirty="0">
                <a:solidFill>
                  <a:schemeClr val="bg1"/>
                </a:solidFill>
                <a:latin typeface="Inziu Iosevka SC" panose="02000509000000000000" pitchFamily="49" charset="-122"/>
                <a:ea typeface="幼圆" panose="02010509060101010101" pitchFamily="49" charset="-122"/>
              </a:rPr>
              <a:t>cd ~/.</a:t>
            </a:r>
            <a:r>
              <a:rPr lang="en-US" altLang="zh-CN" sz="2000" b="1" dirty="0" err="1">
                <a:solidFill>
                  <a:schemeClr val="bg1"/>
                </a:solidFill>
                <a:latin typeface="Inziu Iosevka SC" panose="02000509000000000000" pitchFamily="49" charset="-122"/>
                <a:ea typeface="幼圆" panose="02010509060101010101" pitchFamily="49" charset="-122"/>
              </a:rPr>
              <a:t>ssh</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b="1" dirty="0">
                <a:solidFill>
                  <a:schemeClr val="bg1"/>
                </a:solidFill>
                <a:latin typeface="Inziu Iosevka SC" panose="02000509000000000000" pitchFamily="49" charset="-122"/>
                <a:ea typeface="幼圆" panose="02010509060101010101" pitchFamily="49" charset="-122"/>
              </a:rPr>
              <a:t>继续输入命令</a:t>
            </a:r>
            <a:r>
              <a:rPr lang="en-US" altLang="zh-CN" sz="2000" b="1" dirty="0">
                <a:solidFill>
                  <a:schemeClr val="bg1"/>
                </a:solidFill>
                <a:latin typeface="Inziu Iosevka SC" panose="02000509000000000000" pitchFamily="49" charset="-122"/>
                <a:ea typeface="幼圆" panose="02010509060101010101" pitchFamily="49" charset="-122"/>
              </a:rPr>
              <a:t> :</a:t>
            </a:r>
          </a:p>
          <a:p>
            <a:pPr algn="ctr">
              <a:lnSpc>
                <a:spcPct val="150000"/>
              </a:lnSpc>
            </a:pPr>
            <a:r>
              <a:rPr lang="en-US" altLang="zh-CN" sz="2000" b="1" dirty="0">
                <a:solidFill>
                  <a:schemeClr val="bg1"/>
                </a:solidFill>
                <a:ea typeface="Inziu Iosevka SC" panose="02000509000000000000"/>
              </a:rPr>
              <a:t>ls</a:t>
            </a:r>
          </a:p>
          <a:p>
            <a:r>
              <a:rPr lang="zh-CN" altLang="en-US" sz="2000" b="1" dirty="0">
                <a:solidFill>
                  <a:schemeClr val="bg1"/>
                </a:solidFill>
                <a:latin typeface="Inziu Iosevka SC" panose="02000509000000000000" pitchFamily="49" charset="-122"/>
                <a:ea typeface="幼圆" panose="02010509060101010101" pitchFamily="49" charset="-122"/>
              </a:rPr>
              <a:t>用来查看文件夹下的文件，运行结果如右图。</a:t>
            </a:r>
            <a:endParaRPr lang="en-US" altLang="zh-CN" sz="2000" b="1" dirty="0">
              <a:solidFill>
                <a:schemeClr val="bg1"/>
              </a:solidFill>
              <a:latin typeface="Inziu Iosevka SC" panose="02000509000000000000" pitchFamily="49" charset="-122"/>
              <a:ea typeface="幼圆" panose="02010509060101010101" pitchFamily="49" charset="-122"/>
            </a:endParaRPr>
          </a:p>
          <a:p>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b="1" dirty="0">
                <a:solidFill>
                  <a:schemeClr val="bg1"/>
                </a:solidFill>
                <a:latin typeface="Inziu Iosevka SC" panose="02000509000000000000" pitchFamily="49" charset="-122"/>
                <a:ea typeface="幼圆" panose="02010509060101010101" pitchFamily="49" charset="-122"/>
              </a:rPr>
              <a:t>也可以直接打开电脑用户文件夹下的</a:t>
            </a:r>
            <a:r>
              <a:rPr lang="en-US" altLang="zh-CN" sz="2000" b="1" dirty="0">
                <a:solidFill>
                  <a:schemeClr val="bg1"/>
                </a:solidFill>
                <a:latin typeface="Inziu Iosevka SC" panose="02000509000000000000" pitchFamily="49" charset="-122"/>
                <a:ea typeface="幼圆" panose="02010509060101010101" pitchFamily="49" charset="-122"/>
              </a:rPr>
              <a:t>.</a:t>
            </a:r>
            <a:r>
              <a:rPr lang="en-US" altLang="zh-CN" sz="2000" b="1" dirty="0" err="1">
                <a:solidFill>
                  <a:schemeClr val="bg1"/>
                </a:solidFill>
                <a:latin typeface="Inziu Iosevka SC" panose="02000509000000000000" pitchFamily="49" charset="-122"/>
                <a:ea typeface="幼圆" panose="02010509060101010101" pitchFamily="49" charset="-122"/>
              </a:rPr>
              <a:t>ssh</a:t>
            </a:r>
            <a:r>
              <a:rPr lang="zh-CN" altLang="en-US" sz="2000" b="1" dirty="0">
                <a:solidFill>
                  <a:schemeClr val="bg1"/>
                </a:solidFill>
                <a:latin typeface="Inziu Iosevka SC" panose="02000509000000000000" pitchFamily="49" charset="-122"/>
                <a:ea typeface="幼圆" panose="02010509060101010101" pitchFamily="49" charset="-122"/>
              </a:rPr>
              <a:t>目录，发现目录下存在两个文件，</a:t>
            </a:r>
            <a:r>
              <a:rPr lang="en-US" altLang="zh-CN" sz="2000" b="1" dirty="0">
                <a:solidFill>
                  <a:schemeClr val="bg1"/>
                </a:solidFill>
                <a:latin typeface="Inziu Iosevka SC" panose="02000509000000000000" pitchFamily="49" charset="-122"/>
                <a:ea typeface="幼圆" panose="02010509060101010101" pitchFamily="49" charset="-122"/>
              </a:rPr>
              <a:t> </a:t>
            </a:r>
            <a:r>
              <a:rPr lang="en-US" altLang="zh-CN" sz="2000" b="1" dirty="0" err="1">
                <a:solidFill>
                  <a:schemeClr val="bg1"/>
                </a:solidFill>
                <a:latin typeface="Inziu Iosevka SC" panose="02000509000000000000" pitchFamily="49" charset="-122"/>
                <a:ea typeface="幼圆" panose="02010509060101010101" pitchFamily="49" charset="-122"/>
              </a:rPr>
              <a:t>id_rsa</a:t>
            </a:r>
            <a:r>
              <a:rPr lang="zh-CN" altLang="en-US" sz="2000" b="1" dirty="0">
                <a:solidFill>
                  <a:schemeClr val="bg1"/>
                </a:solidFill>
                <a:latin typeface="Inziu Iosevka SC" panose="02000509000000000000" pitchFamily="49" charset="-122"/>
                <a:ea typeface="幼圆" panose="02010509060101010101" pitchFamily="49" charset="-122"/>
              </a:rPr>
              <a:t>是私钥文件，</a:t>
            </a:r>
            <a:r>
              <a:rPr lang="en-US" altLang="zh-CN" sz="2000" b="1" dirty="0">
                <a:solidFill>
                  <a:schemeClr val="bg1"/>
                </a:solidFill>
                <a:latin typeface="Inziu Iosevka SC" panose="02000509000000000000" pitchFamily="49" charset="-122"/>
                <a:ea typeface="幼圆" panose="02010509060101010101" pitchFamily="49" charset="-122"/>
              </a:rPr>
              <a:t>id_rsa.pub</a:t>
            </a:r>
            <a:r>
              <a:rPr lang="zh-CN" altLang="en-US" sz="2000" b="1" dirty="0">
                <a:solidFill>
                  <a:schemeClr val="bg1"/>
                </a:solidFill>
                <a:latin typeface="Inziu Iosevka SC" panose="02000509000000000000" pitchFamily="49" charset="-122"/>
                <a:ea typeface="幼圆" panose="02010509060101010101" pitchFamily="49" charset="-122"/>
              </a:rPr>
              <a:t>是公钥文件，私钥不应透露给他人。</a:t>
            </a:r>
            <a:endParaRPr lang="en-US" altLang="zh-CN" sz="2000" b="1" dirty="0">
              <a:solidFill>
                <a:schemeClr val="bg1"/>
              </a:solidFill>
              <a:latin typeface="Inziu Iosevka SC" panose="02000509000000000000" pitchFamily="49" charset="-122"/>
              <a:ea typeface="幼圆" panose="02010509060101010101"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2" name="图片 1"/>
          <p:cNvPicPr>
            <a:picLocks noChangeAspect="1"/>
          </p:cNvPicPr>
          <p:nvPr/>
        </p:nvPicPr>
        <p:blipFill>
          <a:blip r:embed="rId4"/>
          <a:stretch>
            <a:fillRect/>
          </a:stretch>
        </p:blipFill>
        <p:spPr>
          <a:xfrm>
            <a:off x="7846049" y="1140180"/>
            <a:ext cx="3335174" cy="1884373"/>
          </a:xfrm>
          <a:prstGeom prst="rect">
            <a:avLst/>
          </a:prstGeom>
        </p:spPr>
      </p:pic>
      <p:pic>
        <p:nvPicPr>
          <p:cNvPr id="3" name="图片 2"/>
          <p:cNvPicPr>
            <a:picLocks noChangeAspect="1"/>
          </p:cNvPicPr>
          <p:nvPr/>
        </p:nvPicPr>
        <p:blipFill>
          <a:blip r:embed="rId5"/>
          <a:stretch>
            <a:fillRect/>
          </a:stretch>
        </p:blipFill>
        <p:spPr>
          <a:xfrm>
            <a:off x="7179072" y="3429000"/>
            <a:ext cx="4842394" cy="786582"/>
          </a:xfrm>
          <a:prstGeom prst="rect">
            <a:avLst/>
          </a:prstGeom>
        </p:spPr>
      </p:pic>
    </p:spTree>
    <p:extLst>
      <p:ext uri="{BB962C8B-B14F-4D97-AF65-F5344CB8AC3E}">
        <p14:creationId xmlns:p14="http://schemas.microsoft.com/office/powerpoint/2010/main" val="333742174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1826141"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建立连接</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27843" y="1241361"/>
            <a:ext cx="6089629" cy="5478423"/>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chemeClr val="bg1"/>
                </a:solidFill>
                <a:latin typeface="Inziu Iosevka SC" panose="02000509000000000000" pitchFamily="49" charset="-122"/>
                <a:ea typeface="幼圆" panose="02010509060101010101" pitchFamily="49" charset="-122"/>
              </a:rPr>
              <a:t>添加</a:t>
            </a:r>
            <a:r>
              <a:rPr lang="en-US" altLang="zh-CN" sz="2000" dirty="0">
                <a:solidFill>
                  <a:schemeClr val="bg1"/>
                </a:solidFill>
                <a:latin typeface="Inziu Iosevka SC" panose="02000509000000000000" pitchFamily="49" charset="-122"/>
                <a:ea typeface="幼圆" panose="02010509060101010101" pitchFamily="49" charset="-122"/>
              </a:rPr>
              <a:t>SSH</a:t>
            </a:r>
            <a:r>
              <a:rPr lang="zh-CN" altLang="en-US" sz="2000" dirty="0">
                <a:solidFill>
                  <a:schemeClr val="bg1"/>
                </a:solidFill>
                <a:latin typeface="Inziu Iosevka SC" panose="02000509000000000000" pitchFamily="49" charset="-122"/>
                <a:ea typeface="幼圆" panose="02010509060101010101" pitchFamily="49" charset="-122"/>
              </a:rPr>
              <a:t>公钥到</a:t>
            </a:r>
            <a:r>
              <a:rPr lang="en-US" altLang="zh-CN" sz="2000" dirty="0">
                <a:solidFill>
                  <a:schemeClr val="bg1"/>
                </a:solidFill>
                <a:latin typeface="Inziu Iosevka SC" panose="02000509000000000000" pitchFamily="49" charset="-122"/>
                <a:ea typeface="幼圆" panose="02010509060101010101" pitchFamily="49" charset="-122"/>
              </a:rPr>
              <a:t>GitHub</a:t>
            </a:r>
          </a:p>
          <a:p>
            <a:pPr marL="457200" indent="-457200">
              <a:buFont typeface="+mj-ea"/>
              <a:buAutoNum type="circleNumDbPlain"/>
            </a:pPr>
            <a:r>
              <a:rPr lang="zh-CN" altLang="en-US" sz="2000" dirty="0">
                <a:solidFill>
                  <a:schemeClr val="bg1"/>
                </a:solidFill>
                <a:latin typeface="Inziu Iosevka SC" panose="02000509000000000000" pitchFamily="49" charset="-122"/>
                <a:ea typeface="幼圆" panose="02010509060101010101" pitchFamily="49" charset="-122"/>
              </a:rPr>
              <a:t>用文本工具打开公钥文件</a:t>
            </a:r>
            <a:r>
              <a:rPr lang="en-US" altLang="zh-CN" sz="2000" dirty="0">
                <a:solidFill>
                  <a:schemeClr val="bg1"/>
                </a:solidFill>
                <a:latin typeface="Inziu Iosevka SC" panose="02000509000000000000" pitchFamily="49" charset="-122"/>
                <a:ea typeface="幼圆" panose="02010509060101010101" pitchFamily="49" charset="-122"/>
              </a:rPr>
              <a:t>id_rsa.pub</a:t>
            </a:r>
            <a:r>
              <a:rPr lang="zh-CN" altLang="en-US" sz="2000" dirty="0">
                <a:solidFill>
                  <a:schemeClr val="bg1"/>
                </a:solidFill>
                <a:latin typeface="Inziu Iosevka SC" panose="02000509000000000000" pitchFamily="49" charset="-122"/>
                <a:ea typeface="幼圆" panose="02010509060101010101" pitchFamily="49" charset="-122"/>
              </a:rPr>
              <a:t>，复制里面所有内容到剪贴板。</a:t>
            </a:r>
            <a:endParaRPr lang="en-US" altLang="zh-CN" sz="2000" dirty="0">
              <a:solidFill>
                <a:schemeClr val="bg1"/>
              </a:solidFill>
              <a:latin typeface="Inziu Iosevka SC" panose="02000509000000000000" pitchFamily="49" charset="-122"/>
              <a:ea typeface="幼圆" panose="02010509060101010101" pitchFamily="49" charset="-122"/>
            </a:endParaRPr>
          </a:p>
          <a:p>
            <a:pPr marL="457200" indent="-457200">
              <a:buFont typeface="+mj-ea"/>
              <a:buAutoNum type="circleNumDbPlain"/>
            </a:pPr>
            <a:endParaRPr lang="en-US" altLang="zh-CN" sz="2000" dirty="0">
              <a:solidFill>
                <a:schemeClr val="bg1"/>
              </a:solidFill>
              <a:latin typeface="Inziu Iosevka SC" panose="02000509000000000000" pitchFamily="49" charset="-122"/>
              <a:ea typeface="幼圆" panose="02010509060101010101" pitchFamily="49" charset="-122"/>
            </a:endParaRPr>
          </a:p>
          <a:p>
            <a:pPr marL="457200" indent="-457200">
              <a:buFont typeface="+mj-ea"/>
              <a:buAutoNum type="circleNumDbPlain"/>
            </a:pPr>
            <a:r>
              <a:rPr lang="zh-CN" altLang="en-US" sz="2000" dirty="0">
                <a:solidFill>
                  <a:schemeClr val="bg1"/>
                </a:solidFill>
                <a:latin typeface="Inziu Iosevka SC" panose="02000509000000000000" pitchFamily="49" charset="-122"/>
                <a:ea typeface="幼圆" panose="02010509060101010101" pitchFamily="49" charset="-122"/>
              </a:rPr>
              <a:t>登录</a:t>
            </a:r>
            <a:r>
              <a:rPr lang="en-US" altLang="zh-CN" sz="2000" dirty="0">
                <a:solidFill>
                  <a:schemeClr val="bg1"/>
                </a:solidFill>
                <a:latin typeface="Inziu Iosevka SC" panose="02000509000000000000" pitchFamily="49" charset="-122"/>
                <a:ea typeface="幼圆" panose="02010509060101010101" pitchFamily="49" charset="-122"/>
              </a:rPr>
              <a:t>GitHub</a:t>
            </a:r>
            <a:r>
              <a:rPr lang="zh-CN" altLang="en-US" sz="2000" dirty="0">
                <a:solidFill>
                  <a:schemeClr val="bg1"/>
                </a:solidFill>
                <a:latin typeface="Inziu Iosevka SC" panose="02000509000000000000" pitchFamily="49" charset="-122"/>
                <a:ea typeface="幼圆" panose="02010509060101010101" pitchFamily="49" charset="-122"/>
              </a:rPr>
              <a:t>，单击右上角个人头像→</a:t>
            </a:r>
            <a:r>
              <a:rPr lang="en-US" altLang="zh-CN" sz="2000" dirty="0">
                <a:solidFill>
                  <a:schemeClr val="bg1"/>
                </a:solidFill>
                <a:latin typeface="Inziu Iosevka SC" panose="02000509000000000000" pitchFamily="49" charset="-122"/>
                <a:ea typeface="幼圆" panose="02010509060101010101" pitchFamily="49" charset="-122"/>
              </a:rPr>
              <a:t>Settings</a:t>
            </a:r>
            <a:r>
              <a:rPr lang="zh-CN" altLang="en-US" sz="2000" dirty="0">
                <a:solidFill>
                  <a:schemeClr val="bg1"/>
                </a:solidFill>
                <a:latin typeface="Inziu Iosevka SC" panose="02000509000000000000" pitchFamily="49" charset="-122"/>
                <a:ea typeface="幼圆" panose="02010509060101010101" pitchFamily="49" charset="-122"/>
              </a:rPr>
              <a:t>→</a:t>
            </a:r>
            <a:r>
              <a:rPr lang="en-US" altLang="zh-CN" sz="2000" dirty="0">
                <a:solidFill>
                  <a:schemeClr val="bg1"/>
                </a:solidFill>
                <a:latin typeface="Inziu Iosevka SC" panose="02000509000000000000" pitchFamily="49" charset="-122"/>
                <a:ea typeface="幼圆" panose="02010509060101010101" pitchFamily="49" charset="-122"/>
              </a:rPr>
              <a:t>SSH</a:t>
            </a:r>
            <a:r>
              <a:rPr lang="zh-CN" altLang="en-US" sz="2000" dirty="0">
                <a:solidFill>
                  <a:schemeClr val="bg1"/>
                </a:solidFill>
                <a:latin typeface="Inziu Iosevka SC" panose="02000509000000000000" pitchFamily="49" charset="-122"/>
                <a:ea typeface="幼圆" panose="02010509060101010101" pitchFamily="49" charset="-122"/>
              </a:rPr>
              <a:t> </a:t>
            </a:r>
            <a:r>
              <a:rPr lang="en-US" altLang="zh-CN" sz="2000" dirty="0">
                <a:solidFill>
                  <a:schemeClr val="bg1"/>
                </a:solidFill>
                <a:latin typeface="Inziu Iosevka SC" panose="02000509000000000000" pitchFamily="49" charset="-122"/>
                <a:ea typeface="幼圆" panose="02010509060101010101" pitchFamily="49" charset="-122"/>
              </a:rPr>
              <a:t>and GPG keys</a:t>
            </a:r>
            <a:r>
              <a:rPr lang="zh-CN" altLang="en-US" sz="2000" dirty="0">
                <a:solidFill>
                  <a:schemeClr val="bg1"/>
                </a:solidFill>
                <a:latin typeface="Inziu Iosevka SC" panose="02000509000000000000" pitchFamily="49" charset="-122"/>
                <a:ea typeface="幼圆" panose="02010509060101010101" pitchFamily="49" charset="-122"/>
              </a:rPr>
              <a:t>→</a:t>
            </a:r>
            <a:r>
              <a:rPr lang="en-US" altLang="zh-CN" sz="2000" dirty="0">
                <a:solidFill>
                  <a:schemeClr val="bg1"/>
                </a:solidFill>
                <a:latin typeface="Inziu Iosevka SC" panose="02000509000000000000" pitchFamily="49" charset="-122"/>
                <a:ea typeface="幼圆" panose="02010509060101010101" pitchFamily="49" charset="-122"/>
              </a:rPr>
              <a:t>New</a:t>
            </a:r>
            <a:r>
              <a:rPr lang="zh-CN" altLang="en-US" sz="2000" dirty="0">
                <a:solidFill>
                  <a:schemeClr val="bg1"/>
                </a:solidFill>
                <a:latin typeface="Inziu Iosevka SC" panose="02000509000000000000" pitchFamily="49" charset="-122"/>
                <a:ea typeface="幼圆" panose="02010509060101010101" pitchFamily="49" charset="-122"/>
              </a:rPr>
              <a:t> </a:t>
            </a:r>
            <a:r>
              <a:rPr lang="en-US" altLang="zh-CN" sz="2000" dirty="0">
                <a:solidFill>
                  <a:schemeClr val="bg1"/>
                </a:solidFill>
                <a:latin typeface="Inziu Iosevka SC" panose="02000509000000000000" pitchFamily="49" charset="-122"/>
                <a:ea typeface="幼圆" panose="02010509060101010101" pitchFamily="49" charset="-122"/>
              </a:rPr>
              <a:t>SSH</a:t>
            </a:r>
            <a:r>
              <a:rPr lang="zh-CN" altLang="en-US" sz="2000" dirty="0">
                <a:solidFill>
                  <a:schemeClr val="bg1"/>
                </a:solidFill>
                <a:latin typeface="Inziu Iosevka SC" panose="02000509000000000000" pitchFamily="49" charset="-122"/>
                <a:ea typeface="幼圆" panose="02010509060101010101" pitchFamily="49" charset="-122"/>
              </a:rPr>
              <a:t> </a:t>
            </a:r>
            <a:r>
              <a:rPr lang="en-US" altLang="zh-CN" sz="2000" dirty="0">
                <a:solidFill>
                  <a:schemeClr val="bg1"/>
                </a:solidFill>
                <a:latin typeface="Inziu Iosevka SC" panose="02000509000000000000" pitchFamily="49" charset="-122"/>
                <a:ea typeface="幼圆" panose="02010509060101010101" pitchFamily="49" charset="-122"/>
              </a:rPr>
              <a:t>key</a:t>
            </a:r>
            <a:r>
              <a:rPr lang="zh-CN" altLang="en-US" sz="2000" dirty="0">
                <a:solidFill>
                  <a:schemeClr val="bg1"/>
                </a:solidFill>
                <a:latin typeface="Inziu Iosevka SC" panose="02000509000000000000" pitchFamily="49" charset="-122"/>
                <a:ea typeface="幼圆" panose="02010509060101010101" pitchFamily="49" charset="-122"/>
              </a:rPr>
              <a:t>，在</a:t>
            </a:r>
            <a:r>
              <a:rPr lang="en-US" altLang="zh-CN" sz="2000" dirty="0">
                <a:solidFill>
                  <a:schemeClr val="bg1"/>
                </a:solidFill>
                <a:latin typeface="Inziu Iosevka SC" panose="02000509000000000000" pitchFamily="49" charset="-122"/>
                <a:ea typeface="幼圆" panose="02010509060101010101" pitchFamily="49" charset="-122"/>
              </a:rPr>
              <a:t>Title</a:t>
            </a:r>
            <a:r>
              <a:rPr lang="zh-CN" altLang="en-US" sz="2000" dirty="0">
                <a:solidFill>
                  <a:schemeClr val="bg1"/>
                </a:solidFill>
                <a:latin typeface="Inziu Iosevka SC" panose="02000509000000000000" pitchFamily="49" charset="-122"/>
                <a:ea typeface="幼圆" panose="02010509060101010101" pitchFamily="49" charset="-122"/>
              </a:rPr>
              <a:t>框种为</a:t>
            </a:r>
            <a:r>
              <a:rPr lang="en-US" altLang="zh-CN" sz="2000" dirty="0">
                <a:solidFill>
                  <a:schemeClr val="bg1"/>
                </a:solidFill>
                <a:latin typeface="Inziu Iosevka SC" panose="02000509000000000000" pitchFamily="49" charset="-122"/>
                <a:ea typeface="幼圆" panose="02010509060101010101" pitchFamily="49" charset="-122"/>
              </a:rPr>
              <a:t>key</a:t>
            </a:r>
            <a:r>
              <a:rPr lang="zh-CN" altLang="en-US" sz="2000" dirty="0">
                <a:solidFill>
                  <a:schemeClr val="bg1"/>
                </a:solidFill>
                <a:latin typeface="Inziu Iosevka SC" panose="02000509000000000000" pitchFamily="49" charset="-122"/>
                <a:ea typeface="幼圆" panose="02010509060101010101" pitchFamily="49" charset="-122"/>
              </a:rPr>
              <a:t>取名，在</a:t>
            </a:r>
            <a:r>
              <a:rPr lang="en-US" altLang="zh-CN" sz="2000" dirty="0">
                <a:solidFill>
                  <a:schemeClr val="bg1"/>
                </a:solidFill>
                <a:latin typeface="Inziu Iosevka SC" panose="02000509000000000000" pitchFamily="49" charset="-122"/>
                <a:ea typeface="幼圆" panose="02010509060101010101" pitchFamily="49" charset="-122"/>
              </a:rPr>
              <a:t>Key</a:t>
            </a:r>
            <a:r>
              <a:rPr lang="zh-CN" altLang="en-US" sz="2000" dirty="0">
                <a:solidFill>
                  <a:schemeClr val="bg1"/>
                </a:solidFill>
                <a:latin typeface="Inziu Iosevka SC" panose="02000509000000000000" pitchFamily="49" charset="-122"/>
                <a:ea typeface="幼圆" panose="02010509060101010101" pitchFamily="49" charset="-122"/>
              </a:rPr>
              <a:t>文本框中粘贴复制好的公钥，然后点击</a:t>
            </a:r>
            <a:r>
              <a:rPr lang="en-US" altLang="zh-CN" sz="2000" dirty="0">
                <a:solidFill>
                  <a:schemeClr val="bg1"/>
                </a:solidFill>
                <a:latin typeface="Inziu Iosevka SC" panose="02000509000000000000" pitchFamily="49" charset="-122"/>
                <a:ea typeface="幼圆" panose="02010509060101010101" pitchFamily="49" charset="-122"/>
              </a:rPr>
              <a:t>Add</a:t>
            </a:r>
            <a:r>
              <a:rPr lang="zh-CN" altLang="en-US" sz="2000" dirty="0">
                <a:solidFill>
                  <a:schemeClr val="bg1"/>
                </a:solidFill>
                <a:latin typeface="Inziu Iosevka SC" panose="02000509000000000000" pitchFamily="49" charset="-122"/>
                <a:ea typeface="幼圆" panose="02010509060101010101" pitchFamily="49" charset="-122"/>
              </a:rPr>
              <a:t> </a:t>
            </a:r>
            <a:r>
              <a:rPr lang="en-US" altLang="zh-CN" sz="2000" dirty="0">
                <a:solidFill>
                  <a:schemeClr val="bg1"/>
                </a:solidFill>
                <a:latin typeface="Inziu Iosevka SC" panose="02000509000000000000" pitchFamily="49" charset="-122"/>
                <a:ea typeface="幼圆" panose="02010509060101010101" pitchFamily="49" charset="-122"/>
              </a:rPr>
              <a:t>SSH</a:t>
            </a:r>
            <a:r>
              <a:rPr lang="zh-CN" altLang="en-US" sz="2000" dirty="0">
                <a:solidFill>
                  <a:schemeClr val="bg1"/>
                </a:solidFill>
                <a:latin typeface="Inziu Iosevka SC" panose="02000509000000000000" pitchFamily="49" charset="-122"/>
                <a:ea typeface="幼圆" panose="02010509060101010101" pitchFamily="49" charset="-122"/>
              </a:rPr>
              <a:t> </a:t>
            </a:r>
            <a:r>
              <a:rPr lang="en-US" altLang="zh-CN" sz="2000" dirty="0">
                <a:solidFill>
                  <a:schemeClr val="bg1"/>
                </a:solidFill>
                <a:latin typeface="Inziu Iosevka SC" panose="02000509000000000000" pitchFamily="49" charset="-122"/>
                <a:ea typeface="幼圆" panose="02010509060101010101" pitchFamily="49" charset="-122"/>
              </a:rPr>
              <a:t>key</a:t>
            </a:r>
            <a:r>
              <a:rPr lang="zh-CN" altLang="en-US" sz="2000" dirty="0">
                <a:solidFill>
                  <a:schemeClr val="bg1"/>
                </a:solidFill>
                <a:latin typeface="Inziu Iosevka SC" panose="02000509000000000000" pitchFamily="49" charset="-122"/>
                <a:ea typeface="幼圆" panose="02010509060101010101" pitchFamily="49" charset="-122"/>
              </a:rPr>
              <a:t> 即可保存。</a:t>
            </a:r>
            <a:endParaRPr lang="en-US" altLang="zh-CN" sz="2000" dirty="0">
              <a:solidFill>
                <a:schemeClr val="bg1"/>
              </a:solidFill>
              <a:latin typeface="Inziu Iosevka SC" panose="02000509000000000000" pitchFamily="49" charset="-122"/>
              <a:ea typeface="幼圆" panose="02010509060101010101" pitchFamily="49" charset="-122"/>
            </a:endParaRPr>
          </a:p>
          <a:p>
            <a:pPr marL="457200" indent="-457200">
              <a:buFont typeface="+mj-ea"/>
              <a:buAutoNum type="circleNumDbPlain"/>
            </a:pPr>
            <a:r>
              <a:rPr lang="zh-CN" altLang="en-US" sz="2000" dirty="0">
                <a:solidFill>
                  <a:schemeClr val="bg1"/>
                </a:solidFill>
                <a:latin typeface="Inziu Iosevka SC" panose="02000509000000000000" pitchFamily="49" charset="-122"/>
                <a:ea typeface="幼圆" panose="02010509060101010101" pitchFamily="49" charset="-122"/>
              </a:rPr>
              <a:t>测试连接。</a:t>
            </a:r>
            <a:endParaRPr lang="en-US" altLang="zh-CN" sz="2000" dirty="0">
              <a:solidFill>
                <a:schemeClr val="bg1"/>
              </a:solidFill>
              <a:latin typeface="Inziu Iosevka SC" panose="02000509000000000000" pitchFamily="49" charset="-122"/>
              <a:ea typeface="幼圆" panose="02010509060101010101" pitchFamily="49" charset="-122"/>
            </a:endParaRPr>
          </a:p>
          <a:p>
            <a:pPr marL="360000"/>
            <a:r>
              <a:rPr lang="zh-CN" altLang="en-US" sz="2000" dirty="0">
                <a:solidFill>
                  <a:schemeClr val="bg1"/>
                </a:solidFill>
                <a:latin typeface="Inziu Iosevka SC" panose="02000509000000000000" pitchFamily="49" charset="-122"/>
                <a:ea typeface="幼圆" panose="02010509060101010101" pitchFamily="49" charset="-122"/>
              </a:rPr>
              <a:t>在</a:t>
            </a:r>
            <a:r>
              <a:rPr lang="en-US" altLang="zh-CN" sz="2000" dirty="0" err="1">
                <a:solidFill>
                  <a:schemeClr val="bg1"/>
                </a:solidFill>
                <a:latin typeface="Inziu Iosevka SC" panose="02000509000000000000" pitchFamily="49" charset="-122"/>
                <a:ea typeface="幼圆" panose="02010509060101010101" pitchFamily="49" charset="-122"/>
              </a:rPr>
              <a:t>Git</a:t>
            </a:r>
            <a:r>
              <a:rPr lang="zh-CN" altLang="en-US" sz="2000" dirty="0">
                <a:solidFill>
                  <a:schemeClr val="bg1"/>
                </a:solidFill>
                <a:latin typeface="Inziu Iosevka SC" panose="02000509000000000000" pitchFamily="49" charset="-122"/>
                <a:ea typeface="幼圆" panose="02010509060101010101" pitchFamily="49" charset="-122"/>
              </a:rPr>
              <a:t> </a:t>
            </a:r>
            <a:r>
              <a:rPr lang="en-US" altLang="zh-CN" sz="2000" dirty="0">
                <a:solidFill>
                  <a:schemeClr val="bg1"/>
                </a:solidFill>
                <a:latin typeface="Inziu Iosevka SC" panose="02000509000000000000" pitchFamily="49" charset="-122"/>
                <a:ea typeface="幼圆" panose="02010509060101010101" pitchFamily="49" charset="-122"/>
              </a:rPr>
              <a:t>Bash</a:t>
            </a:r>
            <a:r>
              <a:rPr lang="zh-CN" altLang="en-US" sz="2000" dirty="0">
                <a:solidFill>
                  <a:schemeClr val="bg1"/>
                </a:solidFill>
                <a:latin typeface="Inziu Iosevka SC" panose="02000509000000000000" pitchFamily="49" charset="-122"/>
                <a:ea typeface="幼圆" panose="02010509060101010101" pitchFamily="49" charset="-122"/>
              </a:rPr>
              <a:t>中输入</a:t>
            </a:r>
            <a:endParaRPr lang="en-US" altLang="zh-CN" sz="2000" dirty="0">
              <a:solidFill>
                <a:schemeClr val="bg1"/>
              </a:solidFill>
              <a:latin typeface="Inziu Iosevka SC" panose="02000509000000000000" pitchFamily="49" charset="-122"/>
              <a:ea typeface="幼圆" panose="02010509060101010101" pitchFamily="49" charset="-122"/>
            </a:endParaRPr>
          </a:p>
          <a:p>
            <a:pPr marL="360000" algn="ctr">
              <a:lnSpc>
                <a:spcPct val="150000"/>
              </a:lnSpc>
            </a:pPr>
            <a:r>
              <a:rPr lang="en-US" altLang="zh-CN" sz="2000" b="1" dirty="0" err="1">
                <a:solidFill>
                  <a:schemeClr val="bg1"/>
                </a:solidFill>
                <a:latin typeface="Inziu Iosevka SC" panose="02000509000000000000" pitchFamily="49" charset="-122"/>
                <a:ea typeface="幼圆" panose="02010509060101010101" pitchFamily="49" charset="-122"/>
              </a:rPr>
              <a:t>ssh</a:t>
            </a:r>
            <a:r>
              <a:rPr lang="en-US" altLang="zh-CN" sz="2000" b="1" dirty="0">
                <a:solidFill>
                  <a:schemeClr val="bg1"/>
                </a:solidFill>
                <a:latin typeface="Inziu Iosevka SC" panose="02000509000000000000" pitchFamily="49" charset="-122"/>
                <a:ea typeface="幼圆" panose="02010509060101010101" pitchFamily="49" charset="-122"/>
              </a:rPr>
              <a:t> </a:t>
            </a:r>
            <a:r>
              <a:rPr lang="en-US" altLang="zh-CN" sz="2000" b="1" dirty="0">
                <a:solidFill>
                  <a:schemeClr val="bg1"/>
                </a:solidFill>
                <a:latin typeface="Inziu Iosevka SC" panose="02000509000000000000" pitchFamily="49" charset="-122"/>
                <a:ea typeface="幼圆" panose="02010509060101010101" pitchFamily="49" charset="-122"/>
                <a:hlinkClick r:id="rId4"/>
              </a:rPr>
              <a:t>git@github.com</a:t>
            </a:r>
            <a:endParaRPr lang="en-US" altLang="zh-CN" sz="2000" b="1" dirty="0">
              <a:solidFill>
                <a:schemeClr val="bg1"/>
              </a:solidFill>
              <a:latin typeface="Inziu Iosevka SC" panose="02000509000000000000" pitchFamily="49" charset="-122"/>
              <a:ea typeface="幼圆" panose="02010509060101010101" pitchFamily="49" charset="-122"/>
            </a:endParaRPr>
          </a:p>
          <a:p>
            <a:pPr marL="360000"/>
            <a:r>
              <a:rPr lang="zh-CN" altLang="en-US" sz="2000" dirty="0">
                <a:solidFill>
                  <a:schemeClr val="bg1"/>
                </a:solidFill>
                <a:latin typeface="Inziu Iosevka SC" panose="02000509000000000000" pitchFamily="49" charset="-122"/>
                <a:ea typeface="幼圆" panose="02010509060101010101" pitchFamily="49" charset="-122"/>
              </a:rPr>
              <a:t>再次确认输入：</a:t>
            </a:r>
            <a:r>
              <a:rPr lang="en-US" altLang="zh-CN" sz="2000" dirty="0">
                <a:solidFill>
                  <a:schemeClr val="bg1"/>
                </a:solidFill>
                <a:latin typeface="Inziu Iosevka SC" panose="02000509000000000000" pitchFamily="49" charset="-122"/>
                <a:ea typeface="幼圆" panose="02010509060101010101" pitchFamily="49" charset="-122"/>
              </a:rPr>
              <a:t>yes</a:t>
            </a:r>
          </a:p>
          <a:p>
            <a:pPr marL="360000"/>
            <a:r>
              <a:rPr lang="zh-CN" altLang="en-US" sz="2000" dirty="0">
                <a:solidFill>
                  <a:schemeClr val="bg1"/>
                </a:solidFill>
                <a:latin typeface="Inziu Iosevka SC" panose="02000509000000000000" pitchFamily="49" charset="-122"/>
                <a:ea typeface="幼圆" panose="02010509060101010101" pitchFamily="49" charset="-122"/>
              </a:rPr>
              <a:t>结果显示“</a:t>
            </a:r>
            <a:r>
              <a:rPr lang="en-US" altLang="zh-CN" sz="2000" dirty="0">
                <a:solidFill>
                  <a:schemeClr val="bg1"/>
                </a:solidFill>
                <a:latin typeface="Inziu Iosevka SC" panose="02000509000000000000" pitchFamily="49" charset="-122"/>
                <a:ea typeface="幼圆" panose="02010509060101010101" pitchFamily="49" charset="-122"/>
              </a:rPr>
              <a:t>Hi </a:t>
            </a:r>
            <a:r>
              <a:rPr lang="zh-CN" altLang="en-US" sz="2000" dirty="0">
                <a:solidFill>
                  <a:schemeClr val="bg1"/>
                </a:solidFill>
                <a:latin typeface="Inziu Iosevka SC" panose="02000509000000000000" pitchFamily="49" charset="-122"/>
                <a:ea typeface="幼圆" panose="02010509060101010101" pitchFamily="49" charset="-122"/>
              </a:rPr>
              <a:t>用户名！</a:t>
            </a:r>
            <a:r>
              <a:rPr lang="en-US" altLang="zh-CN" sz="2000" dirty="0">
                <a:solidFill>
                  <a:schemeClr val="bg1"/>
                </a:solidFill>
                <a:latin typeface="Inziu Iosevka SC" panose="02000509000000000000" pitchFamily="49" charset="-122"/>
                <a:ea typeface="幼圆" panose="02010509060101010101" pitchFamily="49" charset="-122"/>
              </a:rPr>
              <a:t>…successfully…</a:t>
            </a:r>
            <a:r>
              <a:rPr lang="zh-CN" altLang="en-US" sz="2000" dirty="0">
                <a:solidFill>
                  <a:schemeClr val="bg1"/>
                </a:solidFill>
                <a:latin typeface="Inziu Iosevka SC" panose="02000509000000000000" pitchFamily="49" charset="-122"/>
                <a:ea typeface="幼圆" panose="02010509060101010101" pitchFamily="49" charset="-122"/>
              </a:rPr>
              <a:t>”之类测说明连接成功。</a:t>
            </a:r>
            <a:endParaRPr lang="en-US" altLang="zh-CN" sz="2000" dirty="0">
              <a:solidFill>
                <a:schemeClr val="bg1"/>
              </a:solidFill>
              <a:latin typeface="Inziu Iosevka SC" panose="02000509000000000000" pitchFamily="49" charset="-122"/>
              <a:ea typeface="幼圆" panose="02010509060101010101" pitchFamily="49" charset="-122"/>
            </a:endParaRPr>
          </a:p>
          <a:p>
            <a:pPr marL="360000"/>
            <a:r>
              <a:rPr lang="zh-CN" altLang="en-US" sz="2000" dirty="0">
                <a:solidFill>
                  <a:schemeClr val="bg1"/>
                </a:solidFill>
                <a:latin typeface="Inziu Iosevka SC" panose="02000509000000000000" pitchFamily="49" charset="-122"/>
                <a:ea typeface="幼圆" panose="02010509060101010101" pitchFamily="49" charset="-122"/>
              </a:rPr>
              <a:t>此时在</a:t>
            </a:r>
            <a:r>
              <a:rPr lang="en-US" altLang="zh-CN" sz="2000" dirty="0">
                <a:solidFill>
                  <a:schemeClr val="bg1"/>
                </a:solidFill>
                <a:latin typeface="Inziu Iosevka SC" panose="02000509000000000000" pitchFamily="49" charset="-122"/>
                <a:ea typeface="幼圆" panose="02010509060101010101" pitchFamily="49" charset="-122"/>
              </a:rPr>
              <a:t>GitHub</a:t>
            </a:r>
            <a:r>
              <a:rPr lang="zh-CN" altLang="en-US" sz="2000" dirty="0">
                <a:solidFill>
                  <a:schemeClr val="bg1"/>
                </a:solidFill>
                <a:latin typeface="Inziu Iosevka SC" panose="02000509000000000000" pitchFamily="49" charset="-122"/>
                <a:ea typeface="幼圆" panose="02010509060101010101" pitchFamily="49" charset="-122"/>
              </a:rPr>
              <a:t>网站就可以看到刚刚新建的</a:t>
            </a:r>
            <a:r>
              <a:rPr lang="en-US" altLang="zh-CN" sz="2000" dirty="0">
                <a:solidFill>
                  <a:schemeClr val="bg1"/>
                </a:solidFill>
                <a:latin typeface="Inziu Iosevka SC" panose="02000509000000000000" pitchFamily="49" charset="-122"/>
                <a:ea typeface="幼圆" panose="02010509060101010101" pitchFamily="49" charset="-122"/>
              </a:rPr>
              <a:t>key</a:t>
            </a:r>
            <a:r>
              <a:rPr lang="zh-CN" altLang="en-US" sz="2000" dirty="0">
                <a:solidFill>
                  <a:schemeClr val="bg1"/>
                </a:solidFill>
                <a:latin typeface="Inziu Iosevka SC" panose="02000509000000000000" pitchFamily="49" charset="-122"/>
                <a:ea typeface="幼圆" panose="02010509060101010101" pitchFamily="49" charset="-122"/>
              </a:rPr>
              <a:t>的图标由黑色变成了绿色。</a:t>
            </a:r>
            <a:endParaRPr lang="en-US" altLang="zh-CN" sz="2000" dirty="0">
              <a:solidFill>
                <a:schemeClr val="bg1"/>
              </a:solidFill>
              <a:latin typeface="Inziu Iosevka SC" panose="02000509000000000000" pitchFamily="49" charset="-122"/>
              <a:ea typeface="幼圆" panose="02010509060101010101"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2" name="图片 1"/>
          <p:cNvPicPr>
            <a:picLocks noChangeAspect="1"/>
          </p:cNvPicPr>
          <p:nvPr/>
        </p:nvPicPr>
        <p:blipFill>
          <a:blip r:embed="rId5"/>
          <a:stretch>
            <a:fillRect/>
          </a:stretch>
        </p:blipFill>
        <p:spPr>
          <a:xfrm>
            <a:off x="6709464" y="55852"/>
            <a:ext cx="5419328" cy="3523809"/>
          </a:xfrm>
          <a:prstGeom prst="rect">
            <a:avLst/>
          </a:prstGeom>
        </p:spPr>
      </p:pic>
      <p:pic>
        <p:nvPicPr>
          <p:cNvPr id="8" name="图片 7"/>
          <p:cNvPicPr>
            <a:picLocks noChangeAspect="1"/>
          </p:cNvPicPr>
          <p:nvPr/>
        </p:nvPicPr>
        <p:blipFill>
          <a:blip r:embed="rId6"/>
          <a:stretch>
            <a:fillRect/>
          </a:stretch>
        </p:blipFill>
        <p:spPr>
          <a:xfrm>
            <a:off x="6975872" y="5127310"/>
            <a:ext cx="5183250" cy="1576949"/>
          </a:xfrm>
          <a:prstGeom prst="rect">
            <a:avLst/>
          </a:prstGeom>
        </p:spPr>
      </p:pic>
      <p:pic>
        <p:nvPicPr>
          <p:cNvPr id="10" name="图片 9"/>
          <p:cNvPicPr>
            <a:picLocks noChangeAspect="1"/>
          </p:cNvPicPr>
          <p:nvPr/>
        </p:nvPicPr>
        <p:blipFill>
          <a:blip r:embed="rId7"/>
          <a:stretch>
            <a:fillRect/>
          </a:stretch>
        </p:blipFill>
        <p:spPr>
          <a:xfrm>
            <a:off x="6569472" y="3579661"/>
            <a:ext cx="5533398" cy="1547649"/>
          </a:xfrm>
          <a:prstGeom prst="rect">
            <a:avLst/>
          </a:prstGeom>
        </p:spPr>
      </p:pic>
    </p:spTree>
    <p:extLst>
      <p:ext uri="{BB962C8B-B14F-4D97-AF65-F5344CB8AC3E}">
        <p14:creationId xmlns:p14="http://schemas.microsoft.com/office/powerpoint/2010/main" val="291016426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b="44467"/>
          <a:stretch/>
        </p:blipFill>
        <p:spPr bwMode="auto">
          <a:xfrm>
            <a:off x="-30427" y="-12171"/>
            <a:ext cx="12222427" cy="68701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778722" y="2752053"/>
            <a:ext cx="6477819" cy="748988"/>
          </a:xfrm>
          <a:prstGeom prst="rect">
            <a:avLst/>
          </a:prstGeom>
        </p:spPr>
        <p:txBody>
          <a:bodyPr wrap="square">
            <a:spAutoFit/>
          </a:bodyPr>
          <a:lstStyle/>
          <a:p>
            <a:pPr algn="ctr"/>
            <a:r>
              <a:rPr lang="en-US" altLang="zh-CN" sz="4267" dirty="0" err="1">
                <a:solidFill>
                  <a:schemeClr val="bg1"/>
                </a:solidFill>
                <a:latin typeface="Inziu Iosevka SC" panose="02000509000000000000" pitchFamily="49" charset="-122"/>
                <a:ea typeface="幼圆" panose="02010509060101010101" pitchFamily="49" charset="-122"/>
              </a:rPr>
              <a:t>Git</a:t>
            </a:r>
            <a:r>
              <a:rPr lang="en-US" altLang="zh-CN" sz="4267" dirty="0">
                <a:solidFill>
                  <a:schemeClr val="bg1"/>
                </a:solidFill>
                <a:latin typeface="Inziu Iosevka SC" panose="02000509000000000000" pitchFamily="49" charset="-122"/>
                <a:ea typeface="幼圆" panose="02010509060101010101" pitchFamily="49" charset="-122"/>
              </a:rPr>
              <a:t>/GitHub</a:t>
            </a:r>
            <a:r>
              <a:rPr lang="zh-CN" altLang="en-US" sz="4267" dirty="0">
                <a:solidFill>
                  <a:schemeClr val="bg1"/>
                </a:solidFill>
                <a:latin typeface="Inziu Iosevka SC" panose="02000509000000000000" pitchFamily="49" charset="-122"/>
                <a:ea typeface="幼圆" panose="02010509060101010101" pitchFamily="49" charset="-122"/>
              </a:rPr>
              <a:t>基本使用</a:t>
            </a:r>
          </a:p>
        </p:txBody>
      </p:sp>
      <p:cxnSp>
        <p:nvCxnSpPr>
          <p:cNvPr id="7" name="直接连接符 6"/>
          <p:cNvCxnSpPr/>
          <p:nvPr/>
        </p:nvCxnSpPr>
        <p:spPr>
          <a:xfrm>
            <a:off x="2687620" y="3531753"/>
            <a:ext cx="67207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616608" y="2517835"/>
            <a:ext cx="48000" cy="28803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11616608" y="2997888"/>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a:off x="11616608" y="3477941"/>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11616608" y="3957995"/>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6540524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3308919" cy="584775"/>
          </a:xfrm>
          <a:prstGeom prst="rect">
            <a:avLst/>
          </a:prstGeom>
          <a:noFill/>
        </p:spPr>
        <p:txBody>
          <a:bodyPr wrap="none" rtlCol="0">
            <a:spAutoFit/>
          </a:bodyPr>
          <a:lstStyle/>
          <a:p>
            <a:r>
              <a:rPr lang="en-US" altLang="zh-CN" sz="3200" b="1" dirty="0">
                <a:solidFill>
                  <a:schemeClr val="bg1"/>
                </a:solidFill>
                <a:latin typeface="微软雅黑" pitchFamily="34" charset="-122"/>
                <a:ea typeface="微软雅黑" pitchFamily="34" charset="-122"/>
              </a:rPr>
              <a:t>GitHub</a:t>
            </a:r>
            <a:r>
              <a:rPr lang="zh-CN" altLang="en-US" sz="3200" b="1" dirty="0">
                <a:solidFill>
                  <a:schemeClr val="bg1"/>
                </a:solidFill>
                <a:latin typeface="微软雅黑" pitchFamily="34" charset="-122"/>
                <a:ea typeface="微软雅黑" pitchFamily="34" charset="-122"/>
              </a:rPr>
              <a:t>创建项目</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17513" y="1297841"/>
            <a:ext cx="11291118" cy="707886"/>
          </a:xfrm>
          <a:prstGeom prst="rect">
            <a:avLst/>
          </a:prstGeom>
        </p:spPr>
        <p:txBody>
          <a:bodyPr wrap="square">
            <a:spAutoFit/>
          </a:bodyPr>
          <a:lstStyle/>
          <a:p>
            <a:pPr lvl="0"/>
            <a:r>
              <a:rPr lang="en-US" altLang="zh-CN" sz="2000" dirty="0">
                <a:solidFill>
                  <a:prstClr val="white"/>
                </a:solidFill>
                <a:latin typeface="Inziu Iosevka SC" panose="02000509000000000000" pitchFamily="49" charset="-122"/>
                <a:ea typeface="幼圆" panose="02010509060101010101" pitchFamily="49" charset="-122"/>
              </a:rPr>
              <a:t> </a:t>
            </a:r>
            <a:r>
              <a:rPr lang="zh-CN" altLang="en-US" sz="2000" dirty="0">
                <a:solidFill>
                  <a:prstClr val="white"/>
                </a:solidFill>
                <a:latin typeface="Inziu Iosevka SC" panose="02000509000000000000" pitchFamily="49" charset="-122"/>
                <a:ea typeface="幼圆" panose="02010509060101010101" pitchFamily="49" charset="-122"/>
              </a:rPr>
              <a:t>登录</a:t>
            </a:r>
            <a:r>
              <a:rPr lang="en-US" altLang="zh-CN" sz="2000" dirty="0">
                <a:solidFill>
                  <a:prstClr val="white"/>
                </a:solidFill>
                <a:latin typeface="Inziu Iosevka SC" panose="02000509000000000000" pitchFamily="49" charset="-122"/>
                <a:ea typeface="幼圆" panose="02010509060101010101" pitchFamily="49" charset="-122"/>
              </a:rPr>
              <a:t>GitHub</a:t>
            </a:r>
            <a:r>
              <a:rPr lang="zh-CN" altLang="en-US" sz="2000" dirty="0">
                <a:solidFill>
                  <a:prstClr val="white"/>
                </a:solidFill>
                <a:latin typeface="Inziu Iosevka SC" panose="02000509000000000000" pitchFamily="49" charset="-122"/>
                <a:ea typeface="幼圆" panose="02010509060101010101" pitchFamily="49" charset="-122"/>
              </a:rPr>
              <a:t>后，右上角加号，选择“</a:t>
            </a:r>
            <a:r>
              <a:rPr lang="en-US" altLang="zh-CN" sz="2000" dirty="0">
                <a:solidFill>
                  <a:prstClr val="white"/>
                </a:solidFill>
                <a:latin typeface="Inziu Iosevka SC" panose="02000509000000000000" pitchFamily="49" charset="-122"/>
                <a:ea typeface="幼圆" panose="02010509060101010101" pitchFamily="49" charset="-122"/>
              </a:rPr>
              <a:t>New repository</a:t>
            </a:r>
            <a:r>
              <a:rPr lang="zh-CN" altLang="en-US" sz="2000" dirty="0">
                <a:solidFill>
                  <a:prstClr val="white"/>
                </a:solidFill>
                <a:latin typeface="Inziu Iosevka SC" panose="02000509000000000000" pitchFamily="49" charset="-122"/>
                <a:ea typeface="幼圆" panose="02010509060101010101" pitchFamily="49" charset="-122"/>
              </a:rPr>
              <a:t>”进行项目创建。输入项目名、描述，点击“</a:t>
            </a:r>
            <a:r>
              <a:rPr lang="en-US" altLang="zh-CN" sz="2000" dirty="0">
                <a:solidFill>
                  <a:prstClr val="white"/>
                </a:solidFill>
                <a:latin typeface="Inziu Iosevka SC" panose="02000509000000000000" pitchFamily="49" charset="-122"/>
                <a:ea typeface="幼圆" panose="02010509060101010101" pitchFamily="49" charset="-122"/>
              </a:rPr>
              <a:t>Create repository</a:t>
            </a:r>
            <a:r>
              <a:rPr lang="zh-CN" altLang="en-US" sz="2000" dirty="0">
                <a:solidFill>
                  <a:prstClr val="white"/>
                </a:solidFill>
                <a:latin typeface="Inziu Iosevka SC" panose="02000509000000000000" pitchFamily="49" charset="-122"/>
                <a:ea typeface="幼圆" panose="02010509060101010101" pitchFamily="49" charset="-122"/>
              </a:rPr>
              <a:t>”完成项目的创建。</a:t>
            </a:r>
            <a:endParaRPr lang="zh-CN" altLang="en-US" sz="2000" dirty="0"/>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2" name="图片 1"/>
          <p:cNvPicPr>
            <a:picLocks noChangeAspect="1"/>
          </p:cNvPicPr>
          <p:nvPr/>
        </p:nvPicPr>
        <p:blipFill>
          <a:blip r:embed="rId4"/>
          <a:stretch>
            <a:fillRect/>
          </a:stretch>
        </p:blipFill>
        <p:spPr>
          <a:xfrm>
            <a:off x="2541015" y="2150945"/>
            <a:ext cx="6885714" cy="4619048"/>
          </a:xfrm>
          <a:prstGeom prst="rect">
            <a:avLst/>
          </a:prstGeom>
        </p:spPr>
      </p:pic>
    </p:spTree>
    <p:extLst>
      <p:ext uri="{BB962C8B-B14F-4D97-AF65-F5344CB8AC3E}">
        <p14:creationId xmlns:p14="http://schemas.microsoft.com/office/powerpoint/2010/main" val="306271325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3308919" cy="584775"/>
          </a:xfrm>
          <a:prstGeom prst="rect">
            <a:avLst/>
          </a:prstGeom>
          <a:noFill/>
        </p:spPr>
        <p:txBody>
          <a:bodyPr wrap="none" rtlCol="0">
            <a:spAutoFit/>
          </a:bodyPr>
          <a:lstStyle/>
          <a:p>
            <a:r>
              <a:rPr lang="en-US" altLang="zh-CN" sz="3200" b="1" dirty="0">
                <a:solidFill>
                  <a:schemeClr val="bg1"/>
                </a:solidFill>
                <a:latin typeface="微软雅黑" pitchFamily="34" charset="-122"/>
                <a:ea typeface="微软雅黑" pitchFamily="34" charset="-122"/>
              </a:rPr>
              <a:t>GitHub</a:t>
            </a:r>
            <a:r>
              <a:rPr lang="zh-CN" altLang="en-US" sz="3200" b="1" dirty="0">
                <a:solidFill>
                  <a:schemeClr val="bg1"/>
                </a:solidFill>
                <a:latin typeface="微软雅黑" pitchFamily="34" charset="-122"/>
                <a:ea typeface="微软雅黑" pitchFamily="34" charset="-122"/>
              </a:rPr>
              <a:t>创建项目</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17513" y="1297841"/>
            <a:ext cx="11291118" cy="707886"/>
          </a:xfrm>
          <a:prstGeom prst="rect">
            <a:avLst/>
          </a:prstGeom>
        </p:spPr>
        <p:txBody>
          <a:bodyPr wrap="square">
            <a:spAutoFit/>
          </a:bodyPr>
          <a:lstStyle/>
          <a:p>
            <a:pPr lvl="0"/>
            <a:r>
              <a:rPr lang="en-US" altLang="zh-CN" sz="2000" dirty="0">
                <a:solidFill>
                  <a:prstClr val="white"/>
                </a:solidFill>
                <a:latin typeface="Inziu Iosevka SC" panose="02000509000000000000" pitchFamily="49" charset="-122"/>
                <a:ea typeface="幼圆" panose="02010509060101010101" pitchFamily="49" charset="-122"/>
              </a:rPr>
              <a:t> </a:t>
            </a:r>
            <a:r>
              <a:rPr lang="zh-CN" altLang="en-US" sz="2000" dirty="0">
                <a:solidFill>
                  <a:prstClr val="white"/>
                </a:solidFill>
                <a:latin typeface="Inziu Iosevka SC" panose="02000509000000000000" pitchFamily="49" charset="-122"/>
                <a:ea typeface="幼圆" panose="02010509060101010101" pitchFamily="49" charset="-122"/>
              </a:rPr>
              <a:t>创建好项目后发现有三种导入代码的方式</a:t>
            </a:r>
            <a:r>
              <a:rPr lang="zh-CN" altLang="en-US"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a:t>
            </a:r>
            <a:r>
              <a:rPr lang="en-US" altLang="zh-CN"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1</a:t>
            </a:r>
            <a:r>
              <a:rPr lang="zh-CN" altLang="en-US"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）在命令行新建一个仓库后并推送到</a:t>
            </a:r>
            <a:r>
              <a:rPr lang="en-US" altLang="zh-CN"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GitHub</a:t>
            </a:r>
            <a:r>
              <a:rPr lang="zh-CN" altLang="en-US"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a:t>
            </a:r>
            <a:r>
              <a:rPr lang="en-US" altLang="zh-CN"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2</a:t>
            </a:r>
            <a:r>
              <a:rPr lang="zh-CN" altLang="en-US"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）将已存在的仓库推送到</a:t>
            </a:r>
            <a:r>
              <a:rPr lang="en-US" altLang="zh-CN"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GitHub</a:t>
            </a:r>
            <a:r>
              <a:rPr lang="zh-CN" altLang="en-US"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a:t>
            </a:r>
            <a:r>
              <a:rPr lang="en-US" altLang="zh-CN"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3</a:t>
            </a:r>
            <a:r>
              <a:rPr lang="zh-CN" altLang="en-US" sz="2000" dirty="0">
                <a:solidFill>
                  <a:prstClr val="white"/>
                </a:solidFill>
                <a:latin typeface="Inziu Iosevka SC" panose="02000509000000000000" pitchFamily="49" charset="-122"/>
                <a:ea typeface="幼圆" panose="02010509060101010101" pitchFamily="49" charset="-122"/>
                <a:sym typeface="Wingdings" panose="05000000000000000000" pitchFamily="2" charset="2"/>
              </a:rPr>
              <a:t>）从另一个仓库导入。</a:t>
            </a:r>
            <a:endParaRPr lang="zh-CN" altLang="en-US" sz="2000" dirty="0"/>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3" name="图片 2"/>
          <p:cNvPicPr>
            <a:picLocks noChangeAspect="1"/>
          </p:cNvPicPr>
          <p:nvPr/>
        </p:nvPicPr>
        <p:blipFill>
          <a:blip r:embed="rId4"/>
          <a:stretch>
            <a:fillRect/>
          </a:stretch>
        </p:blipFill>
        <p:spPr>
          <a:xfrm>
            <a:off x="1702988" y="2162077"/>
            <a:ext cx="8696606" cy="4570664"/>
          </a:xfrm>
          <a:prstGeom prst="rect">
            <a:avLst/>
          </a:prstGeom>
        </p:spPr>
      </p:pic>
    </p:spTree>
    <p:extLst>
      <p:ext uri="{BB962C8B-B14F-4D97-AF65-F5344CB8AC3E}">
        <p14:creationId xmlns:p14="http://schemas.microsoft.com/office/powerpoint/2010/main" val="247497569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1"/>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2646878"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本地创建项目</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27843" y="1339833"/>
            <a:ext cx="6089629" cy="4401205"/>
          </a:xfrm>
          <a:prstGeom prst="rect">
            <a:avLst/>
          </a:prstGeom>
        </p:spPr>
        <p:txBody>
          <a:bodyPr wrap="square">
            <a:spAutoFit/>
          </a:bodyPr>
          <a:lstStyle/>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1</a:t>
            </a:r>
            <a:r>
              <a:rPr lang="zh-CN" altLang="en-US" sz="2000" b="1" dirty="0">
                <a:solidFill>
                  <a:schemeClr val="bg1"/>
                </a:solidFill>
                <a:latin typeface="Inziu Iosevka SC" panose="02000509000000000000" pitchFamily="49" charset="-122"/>
                <a:ea typeface="幼圆" panose="02010509060101010101" pitchFamily="49" charset="-122"/>
              </a:rPr>
              <a:t>）初始化。</a:t>
            </a:r>
            <a:r>
              <a:rPr lang="zh-CN" altLang="en-US" sz="2000" dirty="0">
                <a:solidFill>
                  <a:schemeClr val="bg1"/>
                </a:solidFill>
                <a:latin typeface="Inziu Iosevka SC" panose="02000509000000000000" pitchFamily="49" charset="-122"/>
                <a:ea typeface="幼圆" panose="02010509060101010101" pitchFamily="49" charset="-122"/>
              </a:rPr>
              <a:t>首先进行初始化设置，设置仓库人员的用户名和邮箱地址，命令如下：</a:t>
            </a:r>
            <a:endParaRPr lang="en-US" altLang="zh-CN" sz="2000" dirty="0">
              <a:solidFill>
                <a:schemeClr val="bg1"/>
              </a:solidFill>
              <a:latin typeface="Inziu Iosevka SC" panose="02000509000000000000" pitchFamily="49" charset="-122"/>
              <a:ea typeface="幼圆" panose="02010509060101010101" pitchFamily="49" charset="-122"/>
            </a:endParaRPr>
          </a:p>
          <a:p>
            <a:pPr>
              <a:lnSpc>
                <a:spcPct val="150000"/>
              </a:lnSpc>
            </a:pPr>
            <a:r>
              <a:rPr lang="en-US" altLang="zh-CN" sz="2000" dirty="0" err="1">
                <a:solidFill>
                  <a:schemeClr val="bg1"/>
                </a:solidFill>
                <a:latin typeface="Inziu Iosevka SC" panose="02000509000000000000" pitchFamily="49" charset="-122"/>
                <a:ea typeface="幼圆" panose="02010509060101010101" pitchFamily="49" charset="-122"/>
              </a:rPr>
              <a:t>git</a:t>
            </a:r>
            <a:r>
              <a:rPr lang="en-US" altLang="zh-CN" sz="2000" dirty="0">
                <a:solidFill>
                  <a:schemeClr val="bg1"/>
                </a:solidFill>
                <a:latin typeface="Inziu Iosevka SC" panose="02000509000000000000" pitchFamily="49" charset="-122"/>
                <a:ea typeface="幼圆" panose="02010509060101010101" pitchFamily="49" charset="-122"/>
              </a:rPr>
              <a:t> config --global user.name “gin”</a:t>
            </a:r>
          </a:p>
          <a:p>
            <a:pPr>
              <a:lnSpc>
                <a:spcPct val="150000"/>
              </a:lnSpc>
            </a:pPr>
            <a:r>
              <a:rPr lang="en-US" altLang="zh-CN" sz="2000" dirty="0">
                <a:solidFill>
                  <a:schemeClr val="bg1"/>
                </a:solidFill>
                <a:latin typeface="Inziu Iosevka SC" panose="02000509000000000000" pitchFamily="49" charset="-122"/>
                <a:ea typeface="幼圆" panose="02010509060101010101" pitchFamily="49" charset="-122"/>
              </a:rPr>
              <a:t>git config --global </a:t>
            </a:r>
            <a:r>
              <a:rPr lang="en-US" altLang="zh-CN" sz="2000" dirty="0" err="1">
                <a:solidFill>
                  <a:schemeClr val="bg1"/>
                </a:solidFill>
                <a:latin typeface="Inziu Iosevka SC" panose="02000509000000000000" pitchFamily="49" charset="-122"/>
                <a:ea typeface="幼圆" panose="02010509060101010101" pitchFamily="49" charset="-122"/>
              </a:rPr>
              <a:t>user.email</a:t>
            </a:r>
            <a:r>
              <a:rPr lang="en-US" altLang="zh-CN" sz="2000" dirty="0">
                <a:solidFill>
                  <a:schemeClr val="bg1"/>
                </a:solidFill>
                <a:latin typeface="Inziu Iosevka SC" panose="02000509000000000000" pitchFamily="49" charset="-122"/>
                <a:ea typeface="幼圆" panose="02010509060101010101" pitchFamily="49" charset="-122"/>
              </a:rPr>
              <a:t> “1394366114@qq.com</a:t>
            </a:r>
            <a:r>
              <a:rPr lang="en-US" altLang="zh-CN" sz="2000" b="1" dirty="0">
                <a:solidFill>
                  <a:schemeClr val="bg1"/>
                </a:solidFill>
                <a:latin typeface="Inziu Iosevka SC" panose="02000509000000000000" pitchFamily="49" charset="-122"/>
                <a:ea typeface="幼圆" panose="02010509060101010101" pitchFamily="49" charset="-122"/>
              </a:rPr>
              <a:t>”</a:t>
            </a:r>
          </a:p>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2</a:t>
            </a:r>
            <a:r>
              <a:rPr lang="zh-CN" altLang="en-US" sz="2000" b="1" dirty="0">
                <a:solidFill>
                  <a:schemeClr val="bg1"/>
                </a:solidFill>
                <a:latin typeface="Inziu Iosevka SC" panose="02000509000000000000" pitchFamily="49" charset="-122"/>
                <a:ea typeface="幼圆" panose="02010509060101010101" pitchFamily="49" charset="-122"/>
              </a:rPr>
              <a:t>）创建项目。</a:t>
            </a:r>
            <a:r>
              <a:rPr lang="zh-CN" altLang="en-US" sz="2000" dirty="0">
                <a:solidFill>
                  <a:schemeClr val="bg1"/>
                </a:solidFill>
                <a:latin typeface="Inziu Iosevka SC" panose="02000509000000000000" pitchFamily="49" charset="-122"/>
                <a:ea typeface="幼圆" panose="02010509060101010101" pitchFamily="49" charset="-122"/>
              </a:rPr>
              <a:t>本地某个路径下创建一个</a:t>
            </a:r>
            <a:r>
              <a:rPr lang="en-US" altLang="zh-CN" sz="2000" dirty="0">
                <a:solidFill>
                  <a:schemeClr val="bg1"/>
                </a:solidFill>
                <a:latin typeface="Inziu Iosevka SC" panose="02000509000000000000" pitchFamily="49" charset="-122"/>
                <a:ea typeface="幼圆" panose="02010509060101010101" pitchFamily="49" charset="-122"/>
              </a:rPr>
              <a:t>GitHub</a:t>
            </a:r>
            <a:r>
              <a:rPr lang="zh-CN" altLang="en-US" sz="2000" dirty="0">
                <a:solidFill>
                  <a:schemeClr val="bg1"/>
                </a:solidFill>
                <a:latin typeface="Inziu Iosevka SC" panose="02000509000000000000" pitchFamily="49" charset="-122"/>
                <a:ea typeface="幼圆" panose="02010509060101010101" pitchFamily="49" charset="-122"/>
              </a:rPr>
              <a:t>上同名的项目，在项目中放入代码文件。</a:t>
            </a:r>
            <a:endParaRPr lang="en-US" altLang="zh-CN" sz="2000" dirty="0">
              <a:solidFill>
                <a:schemeClr val="bg1"/>
              </a:solidFill>
              <a:latin typeface="Inziu Iosevka SC" panose="02000509000000000000" pitchFamily="49" charset="-122"/>
              <a:ea typeface="幼圆" panose="02010509060101010101" pitchFamily="49" charset="-122"/>
            </a:endParaRPr>
          </a:p>
          <a:p>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3</a:t>
            </a:r>
            <a:r>
              <a:rPr lang="zh-CN" altLang="en-US" sz="2000" b="1" dirty="0">
                <a:solidFill>
                  <a:schemeClr val="bg1"/>
                </a:solidFill>
                <a:latin typeface="Inziu Iosevka SC" panose="02000509000000000000" pitchFamily="49" charset="-122"/>
                <a:ea typeface="幼圆" panose="02010509060101010101" pitchFamily="49" charset="-122"/>
              </a:rPr>
              <a:t>）进入项目路径。</a:t>
            </a:r>
            <a:r>
              <a:rPr lang="zh-CN" altLang="en-US" sz="2000" dirty="0">
                <a:solidFill>
                  <a:schemeClr val="bg1"/>
                </a:solidFill>
                <a:latin typeface="Inziu Iosevka SC" panose="02000509000000000000" pitchFamily="49" charset="-122"/>
                <a:ea typeface="幼圆" panose="02010509060101010101" pitchFamily="49" charset="-122"/>
              </a:rPr>
              <a:t>在</a:t>
            </a:r>
            <a:r>
              <a:rPr lang="en-US" altLang="zh-CN" sz="2000" dirty="0" err="1">
                <a:solidFill>
                  <a:schemeClr val="bg1"/>
                </a:solidFill>
                <a:latin typeface="Inziu Iosevka SC" panose="02000509000000000000" pitchFamily="49" charset="-122"/>
                <a:ea typeface="幼圆" panose="02010509060101010101" pitchFamily="49" charset="-122"/>
              </a:rPr>
              <a:t>GitBash</a:t>
            </a:r>
            <a:r>
              <a:rPr lang="zh-CN" altLang="en-US" sz="2000" dirty="0">
                <a:solidFill>
                  <a:schemeClr val="bg1"/>
                </a:solidFill>
                <a:latin typeface="Inziu Iosevka SC" panose="02000509000000000000" pitchFamily="49" charset="-122"/>
                <a:ea typeface="幼圆" panose="02010509060101010101" pitchFamily="49" charset="-122"/>
              </a:rPr>
              <a:t>中进入本地项目的路径，命令如下：</a:t>
            </a:r>
            <a:endParaRPr lang="en-US" altLang="zh-CN" sz="2000" dirty="0">
              <a:solidFill>
                <a:schemeClr val="bg1"/>
              </a:solidFill>
              <a:latin typeface="Inziu Iosevka SC" panose="02000509000000000000" pitchFamily="49" charset="-122"/>
              <a:ea typeface="幼圆" panose="02010509060101010101" pitchFamily="49" charset="-122"/>
            </a:endParaRPr>
          </a:p>
          <a:p>
            <a:pPr algn="ctr">
              <a:lnSpc>
                <a:spcPct val="150000"/>
              </a:lnSpc>
            </a:pPr>
            <a:r>
              <a:rPr lang="en-US" altLang="zh-CN" sz="2000" b="1" dirty="0">
                <a:solidFill>
                  <a:schemeClr val="bg1"/>
                </a:solidFill>
                <a:latin typeface="Inziu Iosevka SC" panose="02000509000000000000" pitchFamily="49" charset="-122"/>
                <a:ea typeface="幼圆" panose="02010509060101010101" pitchFamily="49" charset="-122"/>
              </a:rPr>
              <a:t>cd /F/</a:t>
            </a:r>
            <a:r>
              <a:rPr lang="en-US" altLang="zh-CN" sz="2000" b="1" dirty="0" err="1">
                <a:solidFill>
                  <a:schemeClr val="bg1"/>
                </a:solidFill>
                <a:latin typeface="Inziu Iosevka SC" panose="02000509000000000000" pitchFamily="49" charset="-122"/>
                <a:ea typeface="幼圆" panose="02010509060101010101" pitchFamily="49" charset="-122"/>
              </a:rPr>
              <a:t>testgit</a:t>
            </a:r>
            <a:r>
              <a:rPr lang="en-US" altLang="zh-CN" sz="2000" b="1" dirty="0">
                <a:solidFill>
                  <a:schemeClr val="bg1"/>
                </a:solidFill>
                <a:latin typeface="Inziu Iosevka SC" panose="02000509000000000000" pitchFamily="49" charset="-122"/>
                <a:ea typeface="幼圆" panose="02010509060101010101" pitchFamily="49" charset="-122"/>
              </a:rPr>
              <a:t>/</a:t>
            </a:r>
            <a:r>
              <a:rPr lang="en-US" altLang="zh-CN" sz="2000" b="1" dirty="0" err="1">
                <a:solidFill>
                  <a:schemeClr val="bg1"/>
                </a:solidFill>
                <a:latin typeface="Inziu Iosevka SC" panose="02000509000000000000" pitchFamily="49" charset="-122"/>
                <a:ea typeface="幼圆" panose="02010509060101010101" pitchFamily="49" charset="-122"/>
              </a:rPr>
              <a:t>primePath</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b="1" dirty="0">
                <a:solidFill>
                  <a:schemeClr val="bg1"/>
                </a:solidFill>
                <a:latin typeface="Inziu Iosevka SC" panose="02000509000000000000" pitchFamily="49" charset="-122"/>
                <a:ea typeface="幼圆" panose="02010509060101010101" pitchFamily="49" charset="-122"/>
              </a:rPr>
              <a:t>还可以输入</a:t>
            </a:r>
            <a:r>
              <a:rPr lang="en-US" altLang="zh-CN" sz="2000" b="1" dirty="0">
                <a:solidFill>
                  <a:schemeClr val="bg1"/>
                </a:solidFill>
                <a:latin typeface="Inziu Iosevka SC" panose="02000509000000000000" pitchFamily="49" charset="-122"/>
                <a:ea typeface="幼圆" panose="02010509060101010101" pitchFamily="49" charset="-122"/>
              </a:rPr>
              <a:t>ls</a:t>
            </a:r>
            <a:r>
              <a:rPr lang="zh-CN" altLang="en-US" sz="2000" b="1" dirty="0">
                <a:solidFill>
                  <a:schemeClr val="bg1"/>
                </a:solidFill>
                <a:latin typeface="Inziu Iosevka SC" panose="02000509000000000000" pitchFamily="49" charset="-122"/>
                <a:ea typeface="幼圆" panose="02010509060101010101" pitchFamily="49" charset="-122"/>
              </a:rPr>
              <a:t>来查看本地项目中的文件。</a:t>
            </a:r>
            <a:endParaRPr lang="en-US" altLang="zh-CN" sz="2000" b="1" dirty="0">
              <a:solidFill>
                <a:schemeClr val="bg1"/>
              </a:solidFill>
              <a:latin typeface="Inziu Iosevka SC" panose="02000509000000000000" pitchFamily="49" charset="-122"/>
              <a:ea typeface="幼圆" panose="02010509060101010101"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5" name="图片 4"/>
          <p:cNvPicPr>
            <a:picLocks noChangeAspect="1"/>
          </p:cNvPicPr>
          <p:nvPr/>
        </p:nvPicPr>
        <p:blipFill>
          <a:blip r:embed="rId4"/>
          <a:stretch>
            <a:fillRect/>
          </a:stretch>
        </p:blipFill>
        <p:spPr>
          <a:xfrm>
            <a:off x="6617472" y="979199"/>
            <a:ext cx="5426363" cy="1044139"/>
          </a:xfrm>
          <a:prstGeom prst="rect">
            <a:avLst/>
          </a:prstGeom>
        </p:spPr>
      </p:pic>
      <p:pic>
        <p:nvPicPr>
          <p:cNvPr id="6" name="图片 5"/>
          <p:cNvPicPr>
            <a:picLocks noChangeAspect="1"/>
          </p:cNvPicPr>
          <p:nvPr/>
        </p:nvPicPr>
        <p:blipFill>
          <a:blip r:embed="rId5"/>
          <a:stretch>
            <a:fillRect/>
          </a:stretch>
        </p:blipFill>
        <p:spPr>
          <a:xfrm>
            <a:off x="7371657" y="4768461"/>
            <a:ext cx="4447509" cy="1244158"/>
          </a:xfrm>
          <a:prstGeom prst="rect">
            <a:avLst/>
          </a:prstGeom>
        </p:spPr>
      </p:pic>
    </p:spTree>
    <p:extLst>
      <p:ext uri="{BB962C8B-B14F-4D97-AF65-F5344CB8AC3E}">
        <p14:creationId xmlns:p14="http://schemas.microsoft.com/office/powerpoint/2010/main" val="17744719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1"/>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2646878"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本地创建项目</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27843" y="1339833"/>
            <a:ext cx="5432029" cy="5016758"/>
          </a:xfrm>
          <a:prstGeom prst="rect">
            <a:avLst/>
          </a:prstGeom>
        </p:spPr>
        <p:txBody>
          <a:bodyPr wrap="square">
            <a:spAutoFit/>
          </a:bodyPr>
          <a:lstStyle/>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4</a:t>
            </a:r>
            <a:r>
              <a:rPr lang="zh-CN" altLang="en-US" sz="2000" b="1" dirty="0">
                <a:solidFill>
                  <a:schemeClr val="bg1"/>
                </a:solidFill>
                <a:latin typeface="Inziu Iosevka SC" panose="02000509000000000000" pitchFamily="49" charset="-122"/>
                <a:ea typeface="幼圆" panose="02010509060101010101" pitchFamily="49" charset="-122"/>
              </a:rPr>
              <a:t>）初始化。</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使用“</a:t>
            </a:r>
            <a:r>
              <a:rPr lang="en-US" altLang="zh-CN" sz="2000" dirty="0" err="1">
                <a:solidFill>
                  <a:schemeClr val="bg1"/>
                </a:solidFill>
                <a:latin typeface="Inziu Iosevka SC" panose="02000509000000000000" pitchFamily="49" charset="-122"/>
                <a:ea typeface="幼圆" panose="02010509060101010101" pitchFamily="49" charset="-122"/>
              </a:rPr>
              <a:t>git</a:t>
            </a:r>
            <a:r>
              <a:rPr lang="en-US" altLang="zh-CN" sz="2000" dirty="0">
                <a:solidFill>
                  <a:schemeClr val="bg1"/>
                </a:solidFill>
                <a:latin typeface="Inziu Iosevka SC" panose="02000509000000000000" pitchFamily="49" charset="-122"/>
                <a:ea typeface="幼圆" panose="02010509060101010101" pitchFamily="49" charset="-122"/>
              </a:rPr>
              <a:t> </a:t>
            </a:r>
            <a:r>
              <a:rPr lang="en-US" altLang="zh-CN" sz="2000" dirty="0" err="1">
                <a:solidFill>
                  <a:schemeClr val="bg1"/>
                </a:solidFill>
                <a:latin typeface="Inziu Iosevka SC" panose="02000509000000000000" pitchFamily="49" charset="-122"/>
                <a:ea typeface="幼圆" panose="02010509060101010101" pitchFamily="49" charset="-122"/>
              </a:rPr>
              <a:t>init</a:t>
            </a:r>
            <a:r>
              <a:rPr lang="zh-CN" altLang="en-US" sz="2000" dirty="0">
                <a:solidFill>
                  <a:schemeClr val="bg1"/>
                </a:solidFill>
                <a:latin typeface="Inziu Iosevka SC" panose="02000509000000000000" pitchFamily="49" charset="-122"/>
                <a:ea typeface="幼圆" panose="02010509060101010101" pitchFamily="49" charset="-122"/>
              </a:rPr>
              <a:t>”命令对当前目录初始化，将此目录交由</a:t>
            </a:r>
            <a:r>
              <a:rPr lang="en-US" altLang="zh-CN" sz="2000" dirty="0" err="1">
                <a:solidFill>
                  <a:schemeClr val="bg1"/>
                </a:solidFill>
                <a:latin typeface="Inziu Iosevka SC" panose="02000509000000000000" pitchFamily="49" charset="-122"/>
                <a:ea typeface="幼圆" panose="02010509060101010101" pitchFamily="49" charset="-122"/>
              </a:rPr>
              <a:t>git</a:t>
            </a:r>
            <a:r>
              <a:rPr lang="en-US" altLang="zh-CN" sz="2000" dirty="0">
                <a:solidFill>
                  <a:schemeClr val="bg1"/>
                </a:solidFill>
                <a:latin typeface="Inziu Iosevka SC" panose="02000509000000000000" pitchFamily="49" charset="-122"/>
                <a:ea typeface="幼圆" panose="02010509060101010101" pitchFamily="49" charset="-122"/>
              </a:rPr>
              <a:t> </a:t>
            </a:r>
            <a:r>
              <a:rPr lang="zh-CN" altLang="en-US" sz="2000" dirty="0">
                <a:solidFill>
                  <a:schemeClr val="bg1"/>
                </a:solidFill>
                <a:latin typeface="Inziu Iosevka SC" panose="02000509000000000000" pitchFamily="49" charset="-122"/>
                <a:ea typeface="幼圆" panose="02010509060101010101" pitchFamily="49" charset="-122"/>
              </a:rPr>
              <a:t>进行管理。</a:t>
            </a:r>
            <a:endParaRPr lang="en-US" altLang="zh-CN" sz="2000"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a:t>
            </a:r>
            <a:r>
              <a:rPr lang="en-US" altLang="zh-CN" sz="2000" dirty="0" err="1">
                <a:solidFill>
                  <a:schemeClr val="bg1"/>
                </a:solidFill>
                <a:latin typeface="Inziu Iosevka SC" panose="02000509000000000000" pitchFamily="49" charset="-122"/>
                <a:ea typeface="幼圆" panose="02010509060101010101" pitchFamily="49" charset="-122"/>
              </a:rPr>
              <a:t>git</a:t>
            </a:r>
            <a:r>
              <a:rPr lang="en-US" altLang="zh-CN" sz="2000" dirty="0">
                <a:solidFill>
                  <a:schemeClr val="bg1"/>
                </a:solidFill>
                <a:latin typeface="Inziu Iosevka SC" panose="02000509000000000000" pitchFamily="49" charset="-122"/>
                <a:ea typeface="幼圆" panose="02010509060101010101" pitchFamily="49" charset="-122"/>
              </a:rPr>
              <a:t> status</a:t>
            </a:r>
            <a:r>
              <a:rPr lang="zh-CN" altLang="en-US" sz="2000" dirty="0">
                <a:solidFill>
                  <a:schemeClr val="bg1"/>
                </a:solidFill>
                <a:latin typeface="Inziu Iosevka SC" panose="02000509000000000000" pitchFamily="49" charset="-122"/>
                <a:ea typeface="幼圆" panose="02010509060101010101" pitchFamily="49" charset="-122"/>
              </a:rPr>
              <a:t>”命令用于查看当前项目下所有文件状态。如右图二，此时我们发现</a:t>
            </a:r>
            <a:r>
              <a:rPr lang="en-US" altLang="zh-CN" sz="2000" dirty="0">
                <a:solidFill>
                  <a:schemeClr val="bg1"/>
                </a:solidFill>
                <a:latin typeface="Inziu Iosevka SC" panose="02000509000000000000" pitchFamily="49" charset="-122"/>
                <a:ea typeface="幼圆" panose="02010509060101010101" pitchFamily="49" charset="-122"/>
              </a:rPr>
              <a:t>primePath.py</a:t>
            </a:r>
            <a:r>
              <a:rPr lang="zh-CN" altLang="en-US" sz="2000" dirty="0">
                <a:solidFill>
                  <a:schemeClr val="bg1"/>
                </a:solidFill>
                <a:latin typeface="Inziu Iosevka SC" panose="02000509000000000000" pitchFamily="49" charset="-122"/>
                <a:ea typeface="幼圆" panose="02010509060101010101" pitchFamily="49" charset="-122"/>
              </a:rPr>
              <a:t>文件还未被</a:t>
            </a:r>
            <a:r>
              <a:rPr lang="en-US" altLang="zh-CN" sz="2000" dirty="0">
                <a:solidFill>
                  <a:schemeClr val="bg1"/>
                </a:solidFill>
                <a:latin typeface="Inziu Iosevka SC" panose="02000509000000000000" pitchFamily="49" charset="-122"/>
                <a:ea typeface="幼圆" panose="02010509060101010101" pitchFamily="49" charset="-122"/>
              </a:rPr>
              <a:t>Git</a:t>
            </a:r>
            <a:r>
              <a:rPr lang="zh-CN" altLang="en-US" sz="2000" dirty="0">
                <a:solidFill>
                  <a:schemeClr val="bg1"/>
                </a:solidFill>
                <a:latin typeface="Inziu Iosevka SC" panose="02000509000000000000" pitchFamily="49" charset="-122"/>
                <a:ea typeface="幼圆" panose="02010509060101010101" pitchFamily="49" charset="-122"/>
              </a:rPr>
              <a:t>跟踪。</a:t>
            </a:r>
            <a:endParaRPr lang="en-US" altLang="zh-CN" sz="2000" dirty="0">
              <a:solidFill>
                <a:schemeClr val="bg1"/>
              </a:solidFill>
              <a:latin typeface="Inziu Iosevka SC" panose="02000509000000000000" pitchFamily="49" charset="-122"/>
              <a:ea typeface="幼圆" panose="02010509060101010101" pitchFamily="49" charset="-122"/>
            </a:endParaRPr>
          </a:p>
          <a:p>
            <a:endParaRPr lang="en-US" altLang="zh-CN" sz="2000" b="1" dirty="0">
              <a:solidFill>
                <a:schemeClr val="bg1"/>
              </a:solidFill>
              <a:latin typeface="Inziu Iosevka SC" panose="02000509000000000000" pitchFamily="49" charset="-122"/>
              <a:ea typeface="幼圆" panose="02010509060101010101" pitchFamily="49" charset="-122"/>
            </a:endParaRPr>
          </a:p>
          <a:p>
            <a:endParaRPr lang="en-US" altLang="zh-CN" sz="2000" b="1" dirty="0">
              <a:solidFill>
                <a:schemeClr val="bg1"/>
              </a:solidFill>
              <a:latin typeface="Inziu Iosevka SC" panose="02000509000000000000" pitchFamily="49" charset="-122"/>
              <a:ea typeface="幼圆" panose="02010509060101010101" pitchFamily="49" charset="-122"/>
            </a:endParaRPr>
          </a:p>
          <a:p>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5</a:t>
            </a:r>
            <a:r>
              <a:rPr lang="zh-CN" altLang="en-US" sz="2000" b="1" dirty="0">
                <a:solidFill>
                  <a:schemeClr val="bg1"/>
                </a:solidFill>
                <a:latin typeface="Inziu Iosevka SC" panose="02000509000000000000" pitchFamily="49" charset="-122"/>
                <a:ea typeface="幼圆" panose="02010509060101010101" pitchFamily="49" charset="-122"/>
              </a:rPr>
              <a:t>）对文件进行跟踪。</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使用“</a:t>
            </a:r>
            <a:r>
              <a:rPr lang="en-US" altLang="zh-CN" sz="2000" dirty="0" err="1">
                <a:solidFill>
                  <a:schemeClr val="bg1"/>
                </a:solidFill>
                <a:latin typeface="Inziu Iosevka SC" panose="02000509000000000000" pitchFamily="49" charset="-122"/>
                <a:ea typeface="幼圆" panose="02010509060101010101" pitchFamily="49" charset="-122"/>
              </a:rPr>
              <a:t>git</a:t>
            </a:r>
            <a:r>
              <a:rPr lang="en-US" altLang="zh-CN" sz="2000" dirty="0">
                <a:solidFill>
                  <a:schemeClr val="bg1"/>
                </a:solidFill>
                <a:latin typeface="Inziu Iosevka SC" panose="02000509000000000000" pitchFamily="49" charset="-122"/>
                <a:ea typeface="幼圆" panose="02010509060101010101" pitchFamily="49" charset="-122"/>
              </a:rPr>
              <a:t> add </a:t>
            </a:r>
            <a:r>
              <a:rPr lang="zh-CN" altLang="en-US" sz="2000" dirty="0">
                <a:solidFill>
                  <a:schemeClr val="bg1"/>
                </a:solidFill>
                <a:latin typeface="Inziu Iosevka SC" panose="02000509000000000000" pitchFamily="49" charset="-122"/>
                <a:ea typeface="幼圆" panose="02010509060101010101" pitchFamily="49" charset="-122"/>
              </a:rPr>
              <a:t>文件名”命令将文件交由</a:t>
            </a:r>
            <a:r>
              <a:rPr lang="en-US" altLang="zh-CN" sz="2000" dirty="0" err="1">
                <a:solidFill>
                  <a:schemeClr val="bg1"/>
                </a:solidFill>
                <a:latin typeface="Inziu Iosevka SC" panose="02000509000000000000" pitchFamily="49" charset="-122"/>
                <a:ea typeface="幼圆" panose="02010509060101010101" pitchFamily="49" charset="-122"/>
              </a:rPr>
              <a:t>git</a:t>
            </a:r>
            <a:r>
              <a:rPr lang="zh-CN" altLang="en-US" sz="2000" dirty="0">
                <a:solidFill>
                  <a:schemeClr val="bg1"/>
                </a:solidFill>
                <a:latin typeface="Inziu Iosevka SC" panose="02000509000000000000" pitchFamily="49" charset="-122"/>
                <a:ea typeface="幼圆" panose="02010509060101010101" pitchFamily="49" charset="-122"/>
              </a:rPr>
              <a:t>进行跟踪。 </a:t>
            </a:r>
            <a:endParaRPr lang="en-US" altLang="zh-CN" sz="2000"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a:t>
            </a:r>
            <a:r>
              <a:rPr lang="en-US" altLang="zh-CN" sz="2000" dirty="0" err="1">
                <a:solidFill>
                  <a:schemeClr val="bg1"/>
                </a:solidFill>
                <a:latin typeface="Inziu Iosevka SC" panose="02000509000000000000" pitchFamily="49" charset="-122"/>
                <a:ea typeface="幼圆" panose="02010509060101010101" pitchFamily="49" charset="-122"/>
              </a:rPr>
              <a:t>git</a:t>
            </a:r>
            <a:r>
              <a:rPr lang="en-US" altLang="zh-CN" sz="2000" dirty="0">
                <a:solidFill>
                  <a:schemeClr val="bg1"/>
                </a:solidFill>
                <a:latin typeface="Inziu Iosevka SC" panose="02000509000000000000" pitchFamily="49" charset="-122"/>
                <a:ea typeface="幼圆" panose="02010509060101010101" pitchFamily="49" charset="-122"/>
              </a:rPr>
              <a:t> add .</a:t>
            </a:r>
            <a:r>
              <a:rPr lang="zh-CN" altLang="en-US" sz="2000" dirty="0">
                <a:solidFill>
                  <a:schemeClr val="bg1"/>
                </a:solidFill>
                <a:latin typeface="Inziu Iosevka SC" panose="02000509000000000000" pitchFamily="49" charset="-122"/>
                <a:ea typeface="幼圆" panose="02010509060101010101" pitchFamily="49" charset="-122"/>
              </a:rPr>
              <a:t>”表示对当前项目下所有文件进行跟踪。</a:t>
            </a:r>
            <a:endParaRPr lang="en-US" altLang="zh-CN" sz="2000"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跟踪后再查看文件状态，发现</a:t>
            </a:r>
            <a:r>
              <a:rPr lang="en-US" altLang="zh-CN" sz="2000" dirty="0" err="1">
                <a:solidFill>
                  <a:schemeClr val="bg1"/>
                </a:solidFill>
                <a:latin typeface="Inziu Iosevka SC" panose="02000509000000000000" pitchFamily="49" charset="-122"/>
                <a:ea typeface="幼圆" panose="02010509060101010101" pitchFamily="49" charset="-122"/>
              </a:rPr>
              <a:t>primePath</a:t>
            </a:r>
            <a:r>
              <a:rPr lang="zh-CN" altLang="en-US" sz="2000" dirty="0">
                <a:solidFill>
                  <a:schemeClr val="bg1"/>
                </a:solidFill>
                <a:latin typeface="Inziu Iosevka SC" panose="02000509000000000000" pitchFamily="49" charset="-122"/>
                <a:ea typeface="幼圆" panose="02010509060101010101" pitchFamily="49" charset="-122"/>
              </a:rPr>
              <a:t>文件已被跟踪</a:t>
            </a:r>
            <a:endParaRPr lang="en-US" altLang="zh-CN" sz="2000" dirty="0">
              <a:solidFill>
                <a:schemeClr val="bg1"/>
              </a:solidFill>
              <a:latin typeface="Inziu Iosevka SC" panose="02000509000000000000" pitchFamily="49" charset="-122"/>
              <a:ea typeface="幼圆" panose="02010509060101010101"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2" name="图片 1"/>
          <p:cNvPicPr>
            <a:picLocks noChangeAspect="1"/>
          </p:cNvPicPr>
          <p:nvPr/>
        </p:nvPicPr>
        <p:blipFill>
          <a:blip r:embed="rId4"/>
          <a:stretch>
            <a:fillRect/>
          </a:stretch>
        </p:blipFill>
        <p:spPr>
          <a:xfrm>
            <a:off x="6007872" y="796806"/>
            <a:ext cx="6073044" cy="772686"/>
          </a:xfrm>
          <a:prstGeom prst="rect">
            <a:avLst/>
          </a:prstGeom>
        </p:spPr>
      </p:pic>
      <p:pic>
        <p:nvPicPr>
          <p:cNvPr id="3" name="图片 2"/>
          <p:cNvPicPr>
            <a:picLocks noChangeAspect="1"/>
          </p:cNvPicPr>
          <p:nvPr/>
        </p:nvPicPr>
        <p:blipFill rotWithShape="1">
          <a:blip r:embed="rId5"/>
          <a:srcRect t="6855"/>
          <a:stretch/>
        </p:blipFill>
        <p:spPr>
          <a:xfrm>
            <a:off x="5959872" y="1801499"/>
            <a:ext cx="6146493" cy="1844059"/>
          </a:xfrm>
          <a:prstGeom prst="rect">
            <a:avLst/>
          </a:prstGeom>
        </p:spPr>
      </p:pic>
      <p:pic>
        <p:nvPicPr>
          <p:cNvPr id="7" name="图片 6"/>
          <p:cNvPicPr>
            <a:picLocks noChangeAspect="1"/>
          </p:cNvPicPr>
          <p:nvPr/>
        </p:nvPicPr>
        <p:blipFill>
          <a:blip r:embed="rId6"/>
          <a:stretch>
            <a:fillRect/>
          </a:stretch>
        </p:blipFill>
        <p:spPr>
          <a:xfrm>
            <a:off x="6975872" y="3907944"/>
            <a:ext cx="5081167" cy="2767790"/>
          </a:xfrm>
          <a:prstGeom prst="rect">
            <a:avLst/>
          </a:prstGeom>
        </p:spPr>
      </p:pic>
    </p:spTree>
    <p:extLst>
      <p:ext uri="{BB962C8B-B14F-4D97-AF65-F5344CB8AC3E}">
        <p14:creationId xmlns:p14="http://schemas.microsoft.com/office/powerpoint/2010/main" val="181821452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1"/>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2646878"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本地创建项目</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27843" y="1339833"/>
            <a:ext cx="5432029" cy="4708981"/>
          </a:xfrm>
          <a:prstGeom prst="rect">
            <a:avLst/>
          </a:prstGeom>
        </p:spPr>
        <p:txBody>
          <a:bodyPr wrap="square">
            <a:spAutoFit/>
          </a:bodyPr>
          <a:lstStyle/>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4</a:t>
            </a:r>
            <a:r>
              <a:rPr lang="zh-CN" altLang="en-US" sz="2000" b="1" dirty="0">
                <a:solidFill>
                  <a:schemeClr val="bg1"/>
                </a:solidFill>
                <a:latin typeface="Inziu Iosevka SC" panose="02000509000000000000" pitchFamily="49" charset="-122"/>
                <a:ea typeface="幼圆" panose="02010509060101010101" pitchFamily="49" charset="-122"/>
              </a:rPr>
              <a:t>）提交文件到本地仓库。</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en-US" altLang="zh-CN" sz="2000" dirty="0">
                <a:solidFill>
                  <a:schemeClr val="bg1"/>
                </a:solidFill>
                <a:latin typeface="Inziu Iosevka SC" panose="02000509000000000000" pitchFamily="49" charset="-122"/>
                <a:ea typeface="幼圆" panose="02010509060101010101" pitchFamily="49" charset="-122"/>
              </a:rPr>
              <a:t>“git commit”</a:t>
            </a:r>
            <a:r>
              <a:rPr lang="zh-CN" altLang="en-US" sz="2000" dirty="0">
                <a:solidFill>
                  <a:schemeClr val="bg1"/>
                </a:solidFill>
                <a:latin typeface="Inziu Iosevka SC" panose="02000509000000000000" pitchFamily="49" charset="-122"/>
                <a:ea typeface="幼圆" panose="02010509060101010101" pitchFamily="49" charset="-122"/>
              </a:rPr>
              <a:t>命令将已经被</a:t>
            </a:r>
            <a:r>
              <a:rPr lang="en-US" altLang="zh-CN" sz="2000" dirty="0">
                <a:solidFill>
                  <a:schemeClr val="bg1"/>
                </a:solidFill>
                <a:latin typeface="Inziu Iosevka SC" panose="02000509000000000000" pitchFamily="49" charset="-122"/>
                <a:ea typeface="幼圆" panose="02010509060101010101" pitchFamily="49" charset="-122"/>
              </a:rPr>
              <a:t>git</a:t>
            </a:r>
            <a:r>
              <a:rPr lang="zh-CN" altLang="en-US" sz="2000" dirty="0">
                <a:solidFill>
                  <a:schemeClr val="bg1"/>
                </a:solidFill>
                <a:latin typeface="Inziu Iosevka SC" panose="02000509000000000000" pitchFamily="49" charset="-122"/>
                <a:ea typeface="幼圆" panose="02010509060101010101" pitchFamily="49" charset="-122"/>
              </a:rPr>
              <a:t>跟踪的文件提交到本地仓库。</a:t>
            </a:r>
            <a:r>
              <a:rPr lang="en-US" altLang="zh-CN" sz="2000" dirty="0">
                <a:solidFill>
                  <a:schemeClr val="bg1"/>
                </a:solidFill>
                <a:latin typeface="Inziu Iosevka SC" panose="02000509000000000000" pitchFamily="49" charset="-122"/>
                <a:ea typeface="幼圆" panose="02010509060101010101" pitchFamily="49" charset="-122"/>
              </a:rPr>
              <a:t>-m</a:t>
            </a:r>
            <a:r>
              <a:rPr lang="zh-CN" altLang="en-US" sz="2000" dirty="0">
                <a:solidFill>
                  <a:schemeClr val="bg1"/>
                </a:solidFill>
                <a:latin typeface="Inziu Iosevka SC" panose="02000509000000000000" pitchFamily="49" charset="-122"/>
                <a:ea typeface="幼圆" panose="02010509060101010101" pitchFamily="49" charset="-122"/>
              </a:rPr>
              <a:t>参数用来对提交加以描述。</a:t>
            </a:r>
            <a:endParaRPr lang="en-US" altLang="zh-CN" sz="2000" dirty="0">
              <a:solidFill>
                <a:schemeClr val="bg1"/>
              </a:solidFill>
              <a:latin typeface="Inziu Iosevka SC" panose="02000509000000000000" pitchFamily="49" charset="-122"/>
              <a:ea typeface="幼圆" panose="02010509060101010101" pitchFamily="49" charset="-122"/>
            </a:endParaRPr>
          </a:p>
          <a:p>
            <a:endParaRPr lang="en-US" altLang="zh-CN" sz="2000" b="1" dirty="0">
              <a:solidFill>
                <a:schemeClr val="bg1"/>
              </a:solidFill>
              <a:latin typeface="Inziu Iosevka SC" panose="02000509000000000000" pitchFamily="49" charset="-122"/>
              <a:ea typeface="幼圆" panose="02010509060101010101" pitchFamily="49" charset="-122"/>
            </a:endParaRPr>
          </a:p>
          <a:p>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5</a:t>
            </a:r>
            <a:r>
              <a:rPr lang="zh-CN" altLang="en-US" sz="2000" b="1" dirty="0">
                <a:solidFill>
                  <a:schemeClr val="bg1"/>
                </a:solidFill>
                <a:latin typeface="Inziu Iosevka SC" panose="02000509000000000000" pitchFamily="49" charset="-122"/>
                <a:ea typeface="幼圆" panose="02010509060101010101" pitchFamily="49" charset="-122"/>
              </a:rPr>
              <a:t>）提交项目到远程仓库。</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如果是第一次提交需要，需要先与远程仓库建立连接，使用如下代码，其中</a:t>
            </a:r>
            <a:r>
              <a:rPr lang="en-US" altLang="zh-CN" sz="2000" dirty="0">
                <a:solidFill>
                  <a:schemeClr val="bg1"/>
                </a:solidFill>
                <a:latin typeface="Inziu Iosevka SC" panose="02000509000000000000" pitchFamily="49" charset="-122"/>
                <a:ea typeface="幼圆" panose="02010509060101010101" pitchFamily="49" charset="-122"/>
              </a:rPr>
              <a:t>origin</a:t>
            </a:r>
            <a:r>
              <a:rPr lang="zh-CN" altLang="en-US" sz="2000" dirty="0">
                <a:solidFill>
                  <a:schemeClr val="bg1"/>
                </a:solidFill>
                <a:latin typeface="Inziu Iosevka SC" panose="02000509000000000000" pitchFamily="49" charset="-122"/>
                <a:ea typeface="幼圆" panose="02010509060101010101" pitchFamily="49" charset="-122"/>
              </a:rPr>
              <a:t>是连接名。</a:t>
            </a:r>
            <a:endParaRPr lang="en-US" altLang="zh-CN" sz="2000" dirty="0">
              <a:solidFill>
                <a:schemeClr val="bg1"/>
              </a:solidFill>
              <a:latin typeface="Inziu Iosevka SC" panose="02000509000000000000" pitchFamily="49" charset="-122"/>
              <a:ea typeface="幼圆" panose="02010509060101010101" pitchFamily="49" charset="-122"/>
            </a:endParaRPr>
          </a:p>
          <a:p>
            <a:r>
              <a:rPr lang="en-US" altLang="zh-CN" sz="2000" dirty="0">
                <a:solidFill>
                  <a:schemeClr val="bg1"/>
                </a:solidFill>
                <a:latin typeface="Inziu Iosevka SC" panose="02000509000000000000" pitchFamily="49" charset="-122"/>
                <a:ea typeface="幼圆" panose="02010509060101010101" pitchFamily="49" charset="-122"/>
              </a:rPr>
              <a:t>git remote add origin </a:t>
            </a:r>
            <a:r>
              <a:rPr lang="en-US" altLang="zh-CN" sz="2000" dirty="0">
                <a:solidFill>
                  <a:schemeClr val="bg1"/>
                </a:solidFill>
                <a:latin typeface="Inziu Iosevka SC" panose="02000509000000000000" pitchFamily="49" charset="-122"/>
                <a:ea typeface="幼圆" panose="02010509060101010101" pitchFamily="49" charset="-122"/>
                <a:hlinkClick r:id="rId4"/>
              </a:rPr>
              <a:t>git@github.com:jw18362961997/</a:t>
            </a:r>
            <a:r>
              <a:rPr lang="en-US" altLang="zh-CN" sz="2000" dirty="0" err="1">
                <a:solidFill>
                  <a:schemeClr val="bg1"/>
                </a:solidFill>
                <a:latin typeface="Inziu Iosevka SC" panose="02000509000000000000" pitchFamily="49" charset="-122"/>
                <a:ea typeface="幼圆" panose="02010509060101010101" pitchFamily="49" charset="-122"/>
                <a:hlinkClick r:id="rId4"/>
              </a:rPr>
              <a:t>primePath.git</a:t>
            </a:r>
            <a:endParaRPr lang="en-US" altLang="zh-CN" sz="2000" dirty="0">
              <a:solidFill>
                <a:schemeClr val="bg1"/>
              </a:solidFill>
              <a:latin typeface="Inziu Iosevka SC" panose="02000509000000000000" pitchFamily="49" charset="-122"/>
              <a:ea typeface="幼圆" panose="02010509060101010101" pitchFamily="49" charset="-122"/>
            </a:endParaRPr>
          </a:p>
          <a:p>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建立过连接后就可以将本地仓库提交到远程仓库，如下面命令，</a:t>
            </a:r>
            <a:r>
              <a:rPr lang="en-US" altLang="zh-CN" sz="2000" dirty="0">
                <a:solidFill>
                  <a:schemeClr val="bg1"/>
                </a:solidFill>
                <a:latin typeface="Inziu Iosevka SC" panose="02000509000000000000" pitchFamily="49" charset="-122"/>
                <a:ea typeface="幼圆" panose="02010509060101010101" pitchFamily="49" charset="-122"/>
              </a:rPr>
              <a:t>origin</a:t>
            </a:r>
            <a:r>
              <a:rPr lang="zh-CN" altLang="en-US" sz="2000" dirty="0">
                <a:solidFill>
                  <a:schemeClr val="bg1"/>
                </a:solidFill>
                <a:latin typeface="Inziu Iosevka SC" panose="02000509000000000000" pitchFamily="49" charset="-122"/>
                <a:ea typeface="幼圆" panose="02010509060101010101" pitchFamily="49" charset="-122"/>
              </a:rPr>
              <a:t>与上面连接名一致：</a:t>
            </a:r>
            <a:endParaRPr lang="en-US" altLang="zh-CN" sz="2000" dirty="0">
              <a:solidFill>
                <a:schemeClr val="bg1"/>
              </a:solidFill>
              <a:latin typeface="Inziu Iosevka SC" panose="02000509000000000000" pitchFamily="49" charset="-122"/>
              <a:ea typeface="幼圆" panose="02010509060101010101" pitchFamily="49" charset="-122"/>
            </a:endParaRPr>
          </a:p>
          <a:p>
            <a:pPr algn="ctr"/>
            <a:r>
              <a:rPr lang="en-US" altLang="zh-CN" sz="2000" dirty="0">
                <a:solidFill>
                  <a:schemeClr val="bg1"/>
                </a:solidFill>
                <a:latin typeface="Inziu Iosevka SC" panose="02000509000000000000" pitchFamily="49" charset="-122"/>
                <a:ea typeface="幼圆" panose="02010509060101010101" pitchFamily="49" charset="-122"/>
              </a:rPr>
              <a:t>git push –u origin master</a:t>
            </a: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5" name="图片 4">
            <a:extLst>
              <a:ext uri="{FF2B5EF4-FFF2-40B4-BE49-F238E27FC236}">
                <a16:creationId xmlns:a16="http://schemas.microsoft.com/office/drawing/2014/main" id="{5DECAF48-7F51-48E3-BC4E-FED1606E5218}"/>
              </a:ext>
            </a:extLst>
          </p:cNvPr>
          <p:cNvPicPr>
            <a:picLocks noChangeAspect="1"/>
          </p:cNvPicPr>
          <p:nvPr/>
        </p:nvPicPr>
        <p:blipFill>
          <a:blip r:embed="rId5"/>
          <a:stretch>
            <a:fillRect/>
          </a:stretch>
        </p:blipFill>
        <p:spPr>
          <a:xfrm>
            <a:off x="6866853" y="1122302"/>
            <a:ext cx="5161067" cy="1005050"/>
          </a:xfrm>
          <a:prstGeom prst="rect">
            <a:avLst/>
          </a:prstGeom>
        </p:spPr>
      </p:pic>
      <p:pic>
        <p:nvPicPr>
          <p:cNvPr id="6" name="图片 5">
            <a:extLst>
              <a:ext uri="{FF2B5EF4-FFF2-40B4-BE49-F238E27FC236}">
                <a16:creationId xmlns:a16="http://schemas.microsoft.com/office/drawing/2014/main" id="{F8223B08-DCCA-4264-9EB1-4FE553030F0F}"/>
              </a:ext>
            </a:extLst>
          </p:cNvPr>
          <p:cNvPicPr>
            <a:picLocks noChangeAspect="1"/>
          </p:cNvPicPr>
          <p:nvPr/>
        </p:nvPicPr>
        <p:blipFill rotWithShape="1">
          <a:blip r:embed="rId6"/>
          <a:srcRect r="6119"/>
          <a:stretch/>
        </p:blipFill>
        <p:spPr>
          <a:xfrm>
            <a:off x="6093101" y="2771345"/>
            <a:ext cx="5934819" cy="2463264"/>
          </a:xfrm>
          <a:prstGeom prst="rect">
            <a:avLst/>
          </a:prstGeom>
        </p:spPr>
      </p:pic>
    </p:spTree>
    <p:extLst>
      <p:ext uri="{BB962C8B-B14F-4D97-AF65-F5344CB8AC3E}">
        <p14:creationId xmlns:p14="http://schemas.microsoft.com/office/powerpoint/2010/main" val="267808912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1"/>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1826141"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更新项目</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27843" y="1339833"/>
            <a:ext cx="5432029" cy="5016758"/>
          </a:xfrm>
          <a:prstGeom prst="rect">
            <a:avLst/>
          </a:prstGeom>
        </p:spPr>
        <p:txBody>
          <a:bodyPr wrap="square">
            <a:spAutoFit/>
          </a:bodyPr>
          <a:lstStyle/>
          <a:p>
            <a:r>
              <a:rPr lang="zh-CN" altLang="en-US" sz="2000" dirty="0">
                <a:solidFill>
                  <a:schemeClr val="bg1"/>
                </a:solidFill>
                <a:latin typeface="Inziu Iosevka SC" panose="02000509000000000000" pitchFamily="49" charset="-122"/>
                <a:ea typeface="幼圆" panose="02010509060101010101" pitchFamily="49" charset="-122"/>
              </a:rPr>
              <a:t>如果本地修改了项目文件内容、增加了文件、删除了文件又如何将最新项目更新到远程仓库呢？</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1</a:t>
            </a:r>
            <a:r>
              <a:rPr lang="zh-CN" altLang="en-US" sz="2000" b="1" dirty="0">
                <a:solidFill>
                  <a:schemeClr val="bg1"/>
                </a:solidFill>
                <a:latin typeface="Inziu Iosevka SC" panose="02000509000000000000" pitchFamily="49" charset="-122"/>
                <a:ea typeface="幼圆" panose="02010509060101010101" pitchFamily="49" charset="-122"/>
              </a:rPr>
              <a:t>）修改文件：</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修改文件只需要重新执行跟踪（</a:t>
            </a:r>
            <a:r>
              <a:rPr lang="en-US" altLang="zh-CN" sz="2000" dirty="0">
                <a:solidFill>
                  <a:schemeClr val="bg1"/>
                </a:solidFill>
                <a:latin typeface="Inziu Iosevka SC" panose="02000509000000000000" pitchFamily="49" charset="-122"/>
                <a:ea typeface="幼圆" panose="02010509060101010101" pitchFamily="49" charset="-122"/>
              </a:rPr>
              <a:t>add</a:t>
            </a:r>
            <a:r>
              <a:rPr lang="zh-CN" altLang="en-US" sz="2000" dirty="0">
                <a:solidFill>
                  <a:schemeClr val="bg1"/>
                </a:solidFill>
                <a:latin typeface="Inziu Iosevka SC" panose="02000509000000000000" pitchFamily="49" charset="-122"/>
                <a:ea typeface="幼圆" panose="02010509060101010101" pitchFamily="49" charset="-122"/>
              </a:rPr>
              <a:t>）、提交到</a:t>
            </a:r>
            <a:r>
              <a:rPr lang="en-US" altLang="zh-CN" sz="2000" dirty="0">
                <a:solidFill>
                  <a:schemeClr val="bg1"/>
                </a:solidFill>
                <a:latin typeface="Inziu Iosevka SC" panose="02000509000000000000" pitchFamily="49" charset="-122"/>
                <a:ea typeface="幼圆" panose="02010509060101010101" pitchFamily="49" charset="-122"/>
              </a:rPr>
              <a:t>git</a:t>
            </a:r>
            <a:r>
              <a:rPr lang="zh-CN" altLang="en-US" sz="2000" dirty="0">
                <a:solidFill>
                  <a:schemeClr val="bg1"/>
                </a:solidFill>
                <a:latin typeface="Inziu Iosevka SC" panose="02000509000000000000" pitchFamily="49" charset="-122"/>
                <a:ea typeface="幼圆" panose="02010509060101010101" pitchFamily="49" charset="-122"/>
              </a:rPr>
              <a:t>（</a:t>
            </a:r>
            <a:r>
              <a:rPr lang="en-US" altLang="zh-CN" sz="2000" dirty="0">
                <a:solidFill>
                  <a:schemeClr val="bg1"/>
                </a:solidFill>
                <a:latin typeface="Inziu Iosevka SC" panose="02000509000000000000" pitchFamily="49" charset="-122"/>
                <a:ea typeface="幼圆" panose="02010509060101010101" pitchFamily="49" charset="-122"/>
              </a:rPr>
              <a:t>commit</a:t>
            </a:r>
            <a:r>
              <a:rPr lang="zh-CN" altLang="en-US" sz="2000" dirty="0">
                <a:solidFill>
                  <a:schemeClr val="bg1"/>
                </a:solidFill>
                <a:latin typeface="Inziu Iosevka SC" panose="02000509000000000000" pitchFamily="49" charset="-122"/>
                <a:ea typeface="幼圆" panose="02010509060101010101" pitchFamily="49" charset="-122"/>
              </a:rPr>
              <a:t>）、提交到远程仓库（</a:t>
            </a:r>
            <a:r>
              <a:rPr lang="en-US" altLang="zh-CN" sz="2000" dirty="0">
                <a:solidFill>
                  <a:schemeClr val="bg1"/>
                </a:solidFill>
                <a:latin typeface="Inziu Iosevka SC" panose="02000509000000000000" pitchFamily="49" charset="-122"/>
                <a:ea typeface="幼圆" panose="02010509060101010101" pitchFamily="49" charset="-122"/>
              </a:rPr>
              <a:t>push</a:t>
            </a:r>
            <a:r>
              <a:rPr lang="zh-CN" altLang="en-US" sz="2000" dirty="0">
                <a:solidFill>
                  <a:schemeClr val="bg1"/>
                </a:solidFill>
                <a:latin typeface="Inziu Iosevka SC" panose="02000509000000000000" pitchFamily="49" charset="-122"/>
                <a:ea typeface="幼圆" panose="02010509060101010101" pitchFamily="49" charset="-122"/>
              </a:rPr>
              <a:t>）三个步骤即可。</a:t>
            </a:r>
            <a:endParaRPr lang="en-US" altLang="zh-CN" sz="2000" dirty="0">
              <a:solidFill>
                <a:schemeClr val="bg1"/>
              </a:solidFill>
              <a:latin typeface="Inziu Iosevka SC" panose="02000509000000000000" pitchFamily="49" charset="-122"/>
              <a:ea typeface="幼圆" panose="02010509060101010101" pitchFamily="49" charset="-122"/>
            </a:endParaRPr>
          </a:p>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2</a:t>
            </a:r>
            <a:r>
              <a:rPr lang="zh-CN" altLang="en-US" sz="2000" b="1" dirty="0">
                <a:solidFill>
                  <a:schemeClr val="bg1"/>
                </a:solidFill>
                <a:latin typeface="Inziu Iosevka SC" panose="02000509000000000000" pitchFamily="49" charset="-122"/>
                <a:ea typeface="幼圆" panose="02010509060101010101" pitchFamily="49" charset="-122"/>
              </a:rPr>
              <a:t>）增加文件：</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增加文件与最开始提交项目和修改文件一致，也是上述三个步骤。（增加文件夹需要文件夹内有文件）</a:t>
            </a:r>
            <a:endParaRPr lang="en-US" altLang="zh-CN" sz="2000" dirty="0">
              <a:solidFill>
                <a:schemeClr val="bg1"/>
              </a:solidFill>
              <a:latin typeface="Inziu Iosevka SC" panose="02000509000000000000" pitchFamily="49" charset="-122"/>
              <a:ea typeface="幼圆" panose="02010509060101010101" pitchFamily="49" charset="-122"/>
            </a:endParaRPr>
          </a:p>
          <a:p>
            <a:r>
              <a:rPr lang="zh-CN" altLang="en-US" sz="2000" b="1" dirty="0">
                <a:solidFill>
                  <a:schemeClr val="bg1"/>
                </a:solidFill>
                <a:latin typeface="Inziu Iosevka SC" panose="02000509000000000000" pitchFamily="49" charset="-122"/>
                <a:ea typeface="幼圆" panose="02010509060101010101" pitchFamily="49" charset="-122"/>
              </a:rPr>
              <a:t>（</a:t>
            </a:r>
            <a:r>
              <a:rPr lang="en-US" altLang="zh-CN" sz="2000" b="1" dirty="0">
                <a:solidFill>
                  <a:schemeClr val="bg1"/>
                </a:solidFill>
                <a:latin typeface="Inziu Iosevka SC" panose="02000509000000000000" pitchFamily="49" charset="-122"/>
                <a:ea typeface="幼圆" panose="02010509060101010101" pitchFamily="49" charset="-122"/>
              </a:rPr>
              <a:t>3</a:t>
            </a:r>
            <a:r>
              <a:rPr lang="zh-CN" altLang="en-US" sz="2000" b="1" dirty="0">
                <a:solidFill>
                  <a:schemeClr val="bg1"/>
                </a:solidFill>
                <a:latin typeface="Inziu Iosevka SC" panose="02000509000000000000" pitchFamily="49" charset="-122"/>
                <a:ea typeface="幼圆" panose="02010509060101010101" pitchFamily="49" charset="-122"/>
              </a:rPr>
              <a:t>）删除文件：</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使用 </a:t>
            </a:r>
            <a:r>
              <a:rPr lang="en-US" altLang="zh-CN" sz="2000" dirty="0">
                <a:solidFill>
                  <a:schemeClr val="bg1"/>
                </a:solidFill>
                <a:latin typeface="Inziu Iosevka SC" panose="02000509000000000000" pitchFamily="49" charset="-122"/>
                <a:ea typeface="幼圆" panose="02010509060101010101" pitchFamily="49" charset="-122"/>
              </a:rPr>
              <a:t>git </a:t>
            </a:r>
            <a:r>
              <a:rPr lang="en-US" altLang="zh-CN" sz="2000" dirty="0" err="1">
                <a:solidFill>
                  <a:schemeClr val="bg1"/>
                </a:solidFill>
                <a:latin typeface="Inziu Iosevka SC" panose="02000509000000000000" pitchFamily="49" charset="-122"/>
                <a:ea typeface="幼圆" panose="02010509060101010101" pitchFamily="49" charset="-122"/>
              </a:rPr>
              <a:t>rm</a:t>
            </a:r>
            <a:r>
              <a:rPr lang="zh-CN" altLang="en-US" sz="2000" dirty="0">
                <a:solidFill>
                  <a:schemeClr val="bg1"/>
                </a:solidFill>
                <a:latin typeface="Inziu Iosevka SC" panose="02000509000000000000" pitchFamily="49" charset="-122"/>
                <a:ea typeface="幼圆" panose="02010509060101010101" pitchFamily="49" charset="-122"/>
              </a:rPr>
              <a:t>来删除仓库中对应的文件或文件夹，后两部一致，具体如右图。</a:t>
            </a:r>
            <a:endParaRPr lang="en-US" altLang="zh-CN" sz="2000"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（但是，经过实际验证，用</a:t>
            </a:r>
            <a:r>
              <a:rPr lang="en-US" altLang="zh-CN" sz="2000" dirty="0">
                <a:solidFill>
                  <a:schemeClr val="bg1"/>
                </a:solidFill>
                <a:latin typeface="Inziu Iosevka SC" panose="02000509000000000000" pitchFamily="49" charset="-122"/>
                <a:ea typeface="幼圆" panose="02010509060101010101" pitchFamily="49" charset="-122"/>
              </a:rPr>
              <a:t>git add </a:t>
            </a:r>
            <a:r>
              <a:rPr lang="zh-CN" altLang="en-US" sz="2000" dirty="0">
                <a:solidFill>
                  <a:schemeClr val="bg1"/>
                </a:solidFill>
                <a:latin typeface="Inziu Iosevka SC" panose="02000509000000000000" pitchFamily="49" charset="-122"/>
                <a:ea typeface="幼圆" panose="02010509060101010101" pitchFamily="49" charset="-122"/>
              </a:rPr>
              <a:t>命令同样有效）</a:t>
            </a:r>
            <a:endParaRPr lang="en-US" altLang="zh-CN" sz="2000" dirty="0">
              <a:solidFill>
                <a:schemeClr val="bg1"/>
              </a:solidFill>
              <a:latin typeface="Inziu Iosevka SC" panose="02000509000000000000" pitchFamily="49" charset="-122"/>
              <a:ea typeface="幼圆" panose="02010509060101010101"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2" name="图片 1">
            <a:extLst>
              <a:ext uri="{FF2B5EF4-FFF2-40B4-BE49-F238E27FC236}">
                <a16:creationId xmlns:a16="http://schemas.microsoft.com/office/drawing/2014/main" id="{5A349944-00A6-4702-A9F0-D487F61E6A22}"/>
              </a:ext>
            </a:extLst>
          </p:cNvPr>
          <p:cNvPicPr>
            <a:picLocks noChangeAspect="1"/>
          </p:cNvPicPr>
          <p:nvPr/>
        </p:nvPicPr>
        <p:blipFill>
          <a:blip r:embed="rId4"/>
          <a:stretch>
            <a:fillRect/>
          </a:stretch>
        </p:blipFill>
        <p:spPr>
          <a:xfrm>
            <a:off x="6163072" y="500826"/>
            <a:ext cx="5820384" cy="3029103"/>
          </a:xfrm>
          <a:prstGeom prst="rect">
            <a:avLst/>
          </a:prstGeom>
        </p:spPr>
      </p:pic>
      <p:pic>
        <p:nvPicPr>
          <p:cNvPr id="3" name="图片 2">
            <a:extLst>
              <a:ext uri="{FF2B5EF4-FFF2-40B4-BE49-F238E27FC236}">
                <a16:creationId xmlns:a16="http://schemas.microsoft.com/office/drawing/2014/main" id="{0CB8D21F-0962-4F67-ACB1-B162E71C0D96}"/>
              </a:ext>
            </a:extLst>
          </p:cNvPr>
          <p:cNvPicPr>
            <a:picLocks noChangeAspect="1"/>
          </p:cNvPicPr>
          <p:nvPr/>
        </p:nvPicPr>
        <p:blipFill>
          <a:blip r:embed="rId5"/>
          <a:stretch>
            <a:fillRect/>
          </a:stretch>
        </p:blipFill>
        <p:spPr>
          <a:xfrm>
            <a:off x="6163072" y="3595455"/>
            <a:ext cx="5541102" cy="3125430"/>
          </a:xfrm>
          <a:prstGeom prst="rect">
            <a:avLst/>
          </a:prstGeom>
        </p:spPr>
      </p:pic>
    </p:spTree>
    <p:extLst>
      <p:ext uri="{BB962C8B-B14F-4D97-AF65-F5344CB8AC3E}">
        <p14:creationId xmlns:p14="http://schemas.microsoft.com/office/powerpoint/2010/main" val="230371845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1"/>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4698722"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多台电脑上项目版本控制</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27843" y="1164134"/>
            <a:ext cx="5432029" cy="2893100"/>
          </a:xfrm>
          <a:prstGeom prst="rect">
            <a:avLst/>
          </a:prstGeom>
        </p:spPr>
        <p:txBody>
          <a:bodyPr wrap="square">
            <a:spAutoFit/>
          </a:bodyPr>
          <a:lstStyle/>
          <a:p>
            <a:pPr>
              <a:lnSpc>
                <a:spcPct val="130000"/>
              </a:lnSpc>
            </a:pPr>
            <a:r>
              <a:rPr lang="zh-CN" altLang="en-US" sz="2000" dirty="0">
                <a:solidFill>
                  <a:schemeClr val="bg1"/>
                </a:solidFill>
                <a:latin typeface="Inziu Iosevka SC" panose="02000509000000000000" pitchFamily="49" charset="-122"/>
                <a:ea typeface="幼圆" panose="02010509060101010101" pitchFamily="49" charset="-122"/>
              </a:rPr>
              <a:t>考虑需要在多台电脑上（比如公司和家里）都要进行开发工作，或者说多个人合作进行开发，那么如何实现项目版本控制呢？</a:t>
            </a:r>
            <a:endParaRPr lang="en-US" altLang="zh-CN" sz="2000" dirty="0">
              <a:solidFill>
                <a:schemeClr val="bg1"/>
              </a:solidFill>
              <a:latin typeface="Inziu Iosevka SC" panose="02000509000000000000" pitchFamily="49" charset="-122"/>
              <a:ea typeface="幼圆" panose="02010509060101010101" pitchFamily="49" charset="-122"/>
            </a:endParaRPr>
          </a:p>
          <a:p>
            <a:pPr>
              <a:lnSpc>
                <a:spcPct val="130000"/>
              </a:lnSpc>
            </a:pPr>
            <a:r>
              <a:rPr lang="zh-CN" altLang="en-US" sz="2000" dirty="0">
                <a:solidFill>
                  <a:schemeClr val="bg1"/>
                </a:solidFill>
                <a:latin typeface="Inziu Iosevka SC" panose="02000509000000000000" pitchFamily="49" charset="-122"/>
                <a:ea typeface="幼圆" panose="02010509060101010101" pitchFamily="49" charset="-122"/>
              </a:rPr>
              <a:t>首先，每台电脑都需要与</a:t>
            </a:r>
            <a:r>
              <a:rPr lang="en-US" altLang="zh-CN" sz="2000" dirty="0">
                <a:solidFill>
                  <a:schemeClr val="bg1"/>
                </a:solidFill>
                <a:latin typeface="Inziu Iosevka SC" panose="02000509000000000000" pitchFamily="49" charset="-122"/>
                <a:ea typeface="幼圆" panose="02010509060101010101" pitchFamily="49" charset="-122"/>
              </a:rPr>
              <a:t>GitHub</a:t>
            </a:r>
            <a:r>
              <a:rPr lang="zh-CN" altLang="en-US" sz="2000" dirty="0">
                <a:solidFill>
                  <a:schemeClr val="bg1"/>
                </a:solidFill>
                <a:latin typeface="Inziu Iosevka SC" panose="02000509000000000000" pitchFamily="49" charset="-122"/>
                <a:ea typeface="幼圆" panose="02010509060101010101" pitchFamily="49" charset="-122"/>
              </a:rPr>
              <a:t>建立连接：安装</a:t>
            </a:r>
            <a:r>
              <a:rPr lang="en-US" altLang="zh-CN" sz="2000" dirty="0">
                <a:solidFill>
                  <a:schemeClr val="bg1"/>
                </a:solidFill>
                <a:latin typeface="Inziu Iosevka SC" panose="02000509000000000000" pitchFamily="49" charset="-122"/>
                <a:ea typeface="幼圆" panose="02010509060101010101" pitchFamily="49" charset="-122"/>
              </a:rPr>
              <a:t>Git</a:t>
            </a:r>
            <a:r>
              <a:rPr lang="zh-CN" altLang="en-US" sz="2000" dirty="0">
                <a:solidFill>
                  <a:schemeClr val="bg1"/>
                </a:solidFill>
                <a:latin typeface="Inziu Iosevka SC" panose="02000509000000000000" pitchFamily="49" charset="-122"/>
                <a:ea typeface="幼圆" panose="02010509060101010101" pitchFamily="49" charset="-122"/>
              </a:rPr>
              <a:t>、生成本地公钥、添加公钥到</a:t>
            </a:r>
            <a:r>
              <a:rPr lang="en-US" altLang="zh-CN" sz="2000" dirty="0">
                <a:solidFill>
                  <a:schemeClr val="bg1"/>
                </a:solidFill>
                <a:latin typeface="Inziu Iosevka SC" panose="02000509000000000000" pitchFamily="49" charset="-122"/>
                <a:ea typeface="幼圆" panose="02010509060101010101" pitchFamily="49" charset="-122"/>
              </a:rPr>
              <a:t>GitHub</a:t>
            </a:r>
            <a:r>
              <a:rPr lang="zh-CN" altLang="en-US" sz="2000" dirty="0">
                <a:solidFill>
                  <a:schemeClr val="bg1"/>
                </a:solidFill>
                <a:latin typeface="Inziu Iosevka SC" panose="02000509000000000000" pitchFamily="49" charset="-122"/>
                <a:ea typeface="幼圆" panose="02010509060101010101" pitchFamily="49" charset="-122"/>
              </a:rPr>
              <a:t>中、设置仓库人员的用户名和邮箱地址。</a:t>
            </a:r>
            <a:endParaRPr lang="en-US" altLang="zh-CN" sz="2000" dirty="0">
              <a:solidFill>
                <a:schemeClr val="bg1"/>
              </a:solidFill>
              <a:latin typeface="Inziu Iosevka SC" panose="02000509000000000000" pitchFamily="49" charset="-122"/>
              <a:ea typeface="幼圆" panose="02010509060101010101" pitchFamily="49" charset="-122"/>
            </a:endParaRPr>
          </a:p>
          <a:p>
            <a:pPr>
              <a:lnSpc>
                <a:spcPct val="130000"/>
              </a:lnSpc>
            </a:pPr>
            <a:endParaRPr lang="en-US" altLang="zh-CN" sz="2000" dirty="0">
              <a:solidFill>
                <a:schemeClr val="bg1"/>
              </a:solidFill>
              <a:latin typeface="Inziu Iosevka SC" panose="02000509000000000000" pitchFamily="49" charset="-122"/>
              <a:ea typeface="幼圆" panose="02010509060101010101"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6" name="文本框 5">
            <a:extLst>
              <a:ext uri="{FF2B5EF4-FFF2-40B4-BE49-F238E27FC236}">
                <a16:creationId xmlns:a16="http://schemas.microsoft.com/office/drawing/2014/main" id="{224316B6-6CB5-4782-97CA-8EEFFE5C26E2}"/>
              </a:ext>
            </a:extLst>
          </p:cNvPr>
          <p:cNvSpPr txBox="1"/>
          <p:nvPr/>
        </p:nvSpPr>
        <p:spPr>
          <a:xfrm>
            <a:off x="533913" y="3889664"/>
            <a:ext cx="5473959" cy="1892826"/>
          </a:xfrm>
          <a:prstGeom prst="rect">
            <a:avLst/>
          </a:prstGeom>
          <a:noFill/>
        </p:spPr>
        <p:txBody>
          <a:bodyPr wrap="square" rtlCol="0">
            <a:spAutoFit/>
          </a:bodyPr>
          <a:lstStyle/>
          <a:p>
            <a:pPr>
              <a:lnSpc>
                <a:spcPct val="130000"/>
              </a:lnSpc>
            </a:pPr>
            <a:r>
              <a:rPr lang="en-US" altLang="zh-CN" b="1" dirty="0">
                <a:solidFill>
                  <a:schemeClr val="bg1"/>
                </a:solidFill>
                <a:latin typeface="Inziu Iosevka SC" panose="02000509000000000000" pitchFamily="49" charset="-122"/>
                <a:ea typeface="幼圆" panose="02010509060101010101" pitchFamily="49" charset="-122"/>
              </a:rPr>
              <a:t>1. </a:t>
            </a:r>
            <a:r>
              <a:rPr lang="zh-CN" altLang="en-US" b="1" dirty="0">
                <a:solidFill>
                  <a:schemeClr val="bg1"/>
                </a:solidFill>
                <a:latin typeface="Inziu Iosevka SC" panose="02000509000000000000" pitchFamily="49" charset="-122"/>
                <a:ea typeface="幼圆" panose="02010509060101010101" pitchFamily="49" charset="-122"/>
              </a:rPr>
              <a:t>克隆</a:t>
            </a:r>
            <a:r>
              <a:rPr lang="en-US" altLang="zh-CN" b="1" dirty="0">
                <a:solidFill>
                  <a:schemeClr val="bg1"/>
                </a:solidFill>
                <a:latin typeface="Inziu Iosevka SC" panose="02000509000000000000" pitchFamily="49" charset="-122"/>
                <a:ea typeface="幼圆" panose="02010509060101010101" pitchFamily="49" charset="-122"/>
              </a:rPr>
              <a:t>GitHub</a:t>
            </a:r>
            <a:r>
              <a:rPr lang="zh-CN" altLang="en-US" b="1" dirty="0">
                <a:solidFill>
                  <a:schemeClr val="bg1"/>
                </a:solidFill>
                <a:latin typeface="Inziu Iosevka SC" panose="02000509000000000000" pitchFamily="49" charset="-122"/>
                <a:ea typeface="幼圆" panose="02010509060101010101" pitchFamily="49" charset="-122"/>
              </a:rPr>
              <a:t>上项目到本地</a:t>
            </a:r>
            <a:endParaRPr lang="en-US" altLang="zh-CN" b="1" dirty="0">
              <a:solidFill>
                <a:schemeClr val="bg1"/>
              </a:solidFill>
              <a:latin typeface="Inziu Iosevka SC" panose="02000509000000000000" pitchFamily="49" charset="-122"/>
              <a:ea typeface="幼圆" panose="02010509060101010101" pitchFamily="49" charset="-122"/>
            </a:endParaRPr>
          </a:p>
          <a:p>
            <a:pPr>
              <a:lnSpc>
                <a:spcPct val="130000"/>
              </a:lnSpc>
            </a:pPr>
            <a:r>
              <a:rPr lang="zh-CN" altLang="en-US" dirty="0">
                <a:solidFill>
                  <a:schemeClr val="bg1"/>
                </a:solidFill>
                <a:latin typeface="Inziu Iosevka SC" panose="02000509000000000000" pitchFamily="49" charset="-122"/>
                <a:ea typeface="幼圆" panose="02010509060101010101" pitchFamily="49" charset="-122"/>
              </a:rPr>
              <a:t>（</a:t>
            </a:r>
            <a:r>
              <a:rPr lang="en-US" altLang="zh-CN" dirty="0">
                <a:solidFill>
                  <a:schemeClr val="bg1"/>
                </a:solidFill>
                <a:latin typeface="Inziu Iosevka SC" panose="02000509000000000000" pitchFamily="49" charset="-122"/>
                <a:ea typeface="幼圆" panose="02010509060101010101" pitchFamily="49" charset="-122"/>
              </a:rPr>
              <a:t>1</a:t>
            </a:r>
            <a:r>
              <a:rPr lang="zh-CN" altLang="en-US" dirty="0">
                <a:solidFill>
                  <a:schemeClr val="bg1"/>
                </a:solidFill>
                <a:latin typeface="Inziu Iosevka SC" panose="02000509000000000000" pitchFamily="49" charset="-122"/>
                <a:ea typeface="幼圆" panose="02010509060101010101" pitchFamily="49" charset="-122"/>
              </a:rPr>
              <a:t>）进入到你想要存放项目的目录下。</a:t>
            </a:r>
            <a:endParaRPr lang="en-US" altLang="zh-CN" dirty="0">
              <a:solidFill>
                <a:schemeClr val="bg1"/>
              </a:solidFill>
              <a:latin typeface="Inziu Iosevka SC" panose="02000509000000000000" pitchFamily="49" charset="-122"/>
              <a:ea typeface="幼圆" panose="02010509060101010101" pitchFamily="49" charset="-122"/>
            </a:endParaRPr>
          </a:p>
          <a:p>
            <a:pPr>
              <a:lnSpc>
                <a:spcPct val="130000"/>
              </a:lnSpc>
            </a:pPr>
            <a:r>
              <a:rPr lang="zh-CN" altLang="en-US" dirty="0">
                <a:solidFill>
                  <a:schemeClr val="bg1"/>
                </a:solidFill>
                <a:latin typeface="Inziu Iosevka SC" panose="02000509000000000000" pitchFamily="49" charset="-122"/>
                <a:ea typeface="幼圆" panose="02010509060101010101" pitchFamily="49" charset="-122"/>
              </a:rPr>
              <a:t>（</a:t>
            </a:r>
            <a:r>
              <a:rPr lang="en-US" altLang="zh-CN" dirty="0">
                <a:solidFill>
                  <a:schemeClr val="bg1"/>
                </a:solidFill>
                <a:latin typeface="Inziu Iosevka SC" panose="02000509000000000000" pitchFamily="49" charset="-122"/>
                <a:ea typeface="幼圆" panose="02010509060101010101" pitchFamily="49" charset="-122"/>
              </a:rPr>
              <a:t>2</a:t>
            </a:r>
            <a:r>
              <a:rPr lang="zh-CN" altLang="en-US" dirty="0">
                <a:solidFill>
                  <a:schemeClr val="bg1"/>
                </a:solidFill>
                <a:latin typeface="Inziu Iosevka SC" panose="02000509000000000000" pitchFamily="49" charset="-122"/>
                <a:ea typeface="幼圆" panose="02010509060101010101" pitchFamily="49" charset="-122"/>
              </a:rPr>
              <a:t>）使用</a:t>
            </a:r>
            <a:r>
              <a:rPr lang="en-US" altLang="zh-CN" dirty="0">
                <a:solidFill>
                  <a:schemeClr val="bg1"/>
                </a:solidFill>
                <a:latin typeface="Inziu Iosevka SC" panose="02000509000000000000" pitchFamily="49" charset="-122"/>
                <a:ea typeface="幼圆" panose="02010509060101010101" pitchFamily="49" charset="-122"/>
              </a:rPr>
              <a:t>git clone</a:t>
            </a:r>
            <a:r>
              <a:rPr lang="zh-CN" altLang="en-US" dirty="0">
                <a:solidFill>
                  <a:schemeClr val="bg1"/>
                </a:solidFill>
                <a:latin typeface="Inziu Iosevka SC" panose="02000509000000000000" pitchFamily="49" charset="-122"/>
                <a:ea typeface="幼圆" panose="02010509060101010101" pitchFamily="49" charset="-122"/>
              </a:rPr>
              <a:t>命令，命令如下：</a:t>
            </a:r>
            <a:endParaRPr lang="en-US" altLang="zh-CN" dirty="0">
              <a:solidFill>
                <a:schemeClr val="bg1"/>
              </a:solidFill>
              <a:latin typeface="Inziu Iosevka SC" panose="02000509000000000000" pitchFamily="49" charset="-122"/>
              <a:ea typeface="幼圆" panose="02010509060101010101" pitchFamily="49" charset="-122"/>
            </a:endParaRPr>
          </a:p>
          <a:p>
            <a:pPr>
              <a:lnSpc>
                <a:spcPct val="130000"/>
              </a:lnSpc>
            </a:pPr>
            <a:r>
              <a:rPr lang="en-US" altLang="zh-CN" dirty="0">
                <a:solidFill>
                  <a:schemeClr val="bg1"/>
                </a:solidFill>
                <a:latin typeface="Inziu Iosevka SC" panose="02000509000000000000" pitchFamily="49" charset="-122"/>
                <a:ea typeface="幼圆" panose="02010509060101010101" pitchFamily="49" charset="-122"/>
              </a:rPr>
              <a:t>git clone </a:t>
            </a:r>
            <a:r>
              <a:rPr lang="en-US" altLang="zh-CN" dirty="0">
                <a:solidFill>
                  <a:schemeClr val="bg1"/>
                </a:solidFill>
                <a:latin typeface="Inziu Iosevka SC" panose="02000509000000000000" pitchFamily="49" charset="-122"/>
                <a:ea typeface="幼圆" panose="02010509060101010101" pitchFamily="49" charset="-122"/>
                <a:hlinkClick r:id="rId4"/>
              </a:rPr>
              <a:t>git@github.com:jw18362961997/</a:t>
            </a:r>
            <a:r>
              <a:rPr lang="en-US" altLang="zh-CN" dirty="0" err="1">
                <a:solidFill>
                  <a:schemeClr val="bg1"/>
                </a:solidFill>
                <a:latin typeface="Inziu Iosevka SC" panose="02000509000000000000" pitchFamily="49" charset="-122"/>
                <a:ea typeface="幼圆" panose="02010509060101010101" pitchFamily="49" charset="-122"/>
                <a:hlinkClick r:id="rId4"/>
              </a:rPr>
              <a:t>primePath.git</a:t>
            </a:r>
            <a:endParaRPr lang="en-US" altLang="zh-CN" dirty="0">
              <a:solidFill>
                <a:schemeClr val="bg1"/>
              </a:solidFill>
              <a:latin typeface="Inziu Iosevka SC" panose="02000509000000000000" pitchFamily="49" charset="-122"/>
              <a:ea typeface="幼圆" panose="02010509060101010101" pitchFamily="49" charset="-122"/>
            </a:endParaRPr>
          </a:p>
        </p:txBody>
      </p:sp>
      <p:pic>
        <p:nvPicPr>
          <p:cNvPr id="7" name="图片 6">
            <a:extLst>
              <a:ext uri="{FF2B5EF4-FFF2-40B4-BE49-F238E27FC236}">
                <a16:creationId xmlns:a16="http://schemas.microsoft.com/office/drawing/2014/main" id="{FEC53598-A8A2-4C99-9BBA-FAF502207D93}"/>
              </a:ext>
            </a:extLst>
          </p:cNvPr>
          <p:cNvPicPr>
            <a:picLocks noChangeAspect="1"/>
          </p:cNvPicPr>
          <p:nvPr/>
        </p:nvPicPr>
        <p:blipFill>
          <a:blip r:embed="rId5"/>
          <a:stretch>
            <a:fillRect/>
          </a:stretch>
        </p:blipFill>
        <p:spPr>
          <a:xfrm>
            <a:off x="6366272" y="977589"/>
            <a:ext cx="5777763" cy="4085420"/>
          </a:xfrm>
          <a:prstGeom prst="rect">
            <a:avLst/>
          </a:prstGeom>
        </p:spPr>
      </p:pic>
    </p:spTree>
    <p:extLst>
      <p:ext uri="{BB962C8B-B14F-4D97-AF65-F5344CB8AC3E}">
        <p14:creationId xmlns:p14="http://schemas.microsoft.com/office/powerpoint/2010/main" val="155712813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b="4446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案例\212\london-skyline\tower_bridge.png"/>
          <p:cNvPicPr>
            <a:picLocks noChangeAspect="1" noChangeArrowheads="1"/>
          </p:cNvPicPr>
          <p:nvPr/>
        </p:nvPicPr>
        <p:blipFill>
          <a:blip r:embed="rId3" cstate="print">
            <a:biLevel thresh="50000"/>
            <a:extLst>
              <a:ext uri="{28A0092B-C50C-407E-A947-70E740481C1C}">
                <a14:useLocalDpi xmlns:a14="http://schemas.microsoft.com/office/drawing/2010/main" val="0"/>
              </a:ext>
            </a:extLst>
          </a:blip>
          <a:srcRect/>
          <a:stretch>
            <a:fillRect/>
          </a:stretch>
        </p:blipFill>
        <p:spPr bwMode="auto">
          <a:xfrm>
            <a:off x="4292118" y="651195"/>
            <a:ext cx="4034065" cy="138285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5275379" y="2020069"/>
            <a:ext cx="1722716" cy="461665"/>
          </a:xfrm>
          <a:prstGeom prst="rect">
            <a:avLst/>
          </a:prstGeom>
          <a:noFill/>
          <a:effectLst/>
        </p:spPr>
        <p:txBody>
          <a:bodyPr wrap="none" rtlCol="0">
            <a:spAutoFit/>
          </a:bodyPr>
          <a:lstStyle/>
          <a:p>
            <a:r>
              <a:rPr lang="en-US" altLang="zh-CN" sz="2400" b="1" dirty="0">
                <a:solidFill>
                  <a:schemeClr val="bg1"/>
                </a:solidFill>
                <a:latin typeface="微软雅黑" pitchFamily="34" charset="-122"/>
                <a:ea typeface="微软雅黑" pitchFamily="34" charset="-122"/>
              </a:rPr>
              <a:t>CONTENT</a:t>
            </a:r>
            <a:endParaRPr lang="zh-CN" altLang="en-US" sz="2400" dirty="0">
              <a:solidFill>
                <a:schemeClr val="bg1"/>
              </a:solidFill>
              <a:latin typeface="微软雅黑" pitchFamily="34" charset="-122"/>
              <a:ea typeface="微软雅黑" pitchFamily="34" charset="-122"/>
            </a:endParaRPr>
          </a:p>
        </p:txBody>
      </p:sp>
      <p:cxnSp>
        <p:nvCxnSpPr>
          <p:cNvPr id="2049" name="直接连接符 2048"/>
          <p:cNvCxnSpPr/>
          <p:nvPr/>
        </p:nvCxnSpPr>
        <p:spPr>
          <a:xfrm>
            <a:off x="5615947" y="5829267"/>
            <a:ext cx="9601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059" name="Picture 11" descr="F:\案例\212\london-skyline\l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93" y="5933711"/>
            <a:ext cx="165100" cy="7874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F:\案例\212\london-skyline\pinnac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07972" y="4570792"/>
            <a:ext cx="705048" cy="228720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F:\案例\212\london-skyline\plan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7772" y="460695"/>
            <a:ext cx="660400" cy="3810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500664" y="4010388"/>
            <a:ext cx="1140056" cy="379656"/>
          </a:xfrm>
          <a:prstGeom prst="rect">
            <a:avLst/>
          </a:prstGeom>
          <a:noFill/>
          <a:effectLst/>
        </p:spPr>
        <p:txBody>
          <a:bodyPr wrap="none" rtlCol="0">
            <a:spAutoFit/>
          </a:bodyPr>
          <a:lstStyle/>
          <a:p>
            <a:r>
              <a:rPr lang="zh-CN" altLang="en-US" sz="1867" dirty="0">
                <a:solidFill>
                  <a:schemeClr val="bg1"/>
                </a:solidFill>
                <a:latin typeface="Inziu Iosevka SC" panose="02000509000000000000" pitchFamily="49" charset="-122"/>
                <a:ea typeface="幼圆" panose="02010509060101010101" pitchFamily="49" charset="-122"/>
              </a:rPr>
              <a:t>建立连接</a:t>
            </a:r>
          </a:p>
        </p:txBody>
      </p:sp>
      <p:sp>
        <p:nvSpPr>
          <p:cNvPr id="5" name="文本框 4"/>
          <p:cNvSpPr txBox="1"/>
          <p:nvPr/>
        </p:nvSpPr>
        <p:spPr>
          <a:xfrm>
            <a:off x="4680685" y="3330259"/>
            <a:ext cx="2962671" cy="379656"/>
          </a:xfrm>
          <a:prstGeom prst="rect">
            <a:avLst/>
          </a:prstGeom>
          <a:noFill/>
          <a:effectLst/>
        </p:spPr>
        <p:txBody>
          <a:bodyPr wrap="none" rtlCol="0">
            <a:spAutoFit/>
          </a:bodyPr>
          <a:lstStyle/>
          <a:p>
            <a:r>
              <a:rPr lang="en-US" altLang="zh-CN" sz="1867" dirty="0">
                <a:solidFill>
                  <a:schemeClr val="bg1"/>
                </a:solidFill>
                <a:latin typeface="Inziu Iosevka SC" panose="02000509000000000000" pitchFamily="49" charset="-122"/>
                <a:ea typeface="幼圆" panose="02010509060101010101" pitchFamily="49" charset="-122"/>
              </a:rPr>
              <a:t>GitHub</a:t>
            </a:r>
            <a:r>
              <a:rPr lang="zh-CN" altLang="en-US" sz="1867" dirty="0">
                <a:solidFill>
                  <a:schemeClr val="bg1"/>
                </a:solidFill>
                <a:latin typeface="Inziu Iosevka SC" panose="02000509000000000000" pitchFamily="49" charset="-122"/>
                <a:ea typeface="幼圆" panose="02010509060101010101" pitchFamily="49" charset="-122"/>
              </a:rPr>
              <a:t>简介、注册及安装</a:t>
            </a:r>
          </a:p>
        </p:txBody>
      </p:sp>
      <p:sp>
        <p:nvSpPr>
          <p:cNvPr id="18" name="文本框 17"/>
          <p:cNvSpPr txBox="1"/>
          <p:nvPr/>
        </p:nvSpPr>
        <p:spPr>
          <a:xfrm>
            <a:off x="5000002" y="4658265"/>
            <a:ext cx="2392001" cy="379656"/>
          </a:xfrm>
          <a:prstGeom prst="rect">
            <a:avLst/>
          </a:prstGeom>
          <a:noFill/>
          <a:effectLst/>
        </p:spPr>
        <p:txBody>
          <a:bodyPr wrap="none" rtlCol="0">
            <a:spAutoFit/>
          </a:bodyPr>
          <a:lstStyle/>
          <a:p>
            <a:r>
              <a:rPr lang="en-US" altLang="zh-CN" sz="1867" dirty="0">
                <a:solidFill>
                  <a:schemeClr val="bg1"/>
                </a:solidFill>
                <a:latin typeface="Inziu Iosevka SC" panose="02000509000000000000" pitchFamily="49" charset="-122"/>
                <a:ea typeface="幼圆" panose="02010509060101010101" pitchFamily="49" charset="-122"/>
              </a:rPr>
              <a:t>Git/GitHub</a:t>
            </a:r>
            <a:r>
              <a:rPr lang="zh-CN" altLang="en-US" sz="1867" dirty="0">
                <a:solidFill>
                  <a:schemeClr val="bg1"/>
                </a:solidFill>
                <a:latin typeface="Inziu Iosevka SC" panose="02000509000000000000" pitchFamily="49" charset="-122"/>
                <a:ea typeface="幼圆" panose="02010509060101010101" pitchFamily="49" charset="-122"/>
              </a:rPr>
              <a:t>基本使用</a:t>
            </a:r>
          </a:p>
        </p:txBody>
      </p:sp>
      <p:sp>
        <p:nvSpPr>
          <p:cNvPr id="19" name="文本框 18"/>
          <p:cNvSpPr txBox="1"/>
          <p:nvPr/>
        </p:nvSpPr>
        <p:spPr>
          <a:xfrm>
            <a:off x="5338662" y="5213362"/>
            <a:ext cx="1547218" cy="400110"/>
          </a:xfrm>
          <a:prstGeom prst="rect">
            <a:avLst/>
          </a:prstGeom>
          <a:noFill/>
          <a:effectLst/>
        </p:spPr>
        <p:txBody>
          <a:bodyPr wrap="none" rtlCol="0">
            <a:spAutoFit/>
          </a:bodyPr>
          <a:lstStyle/>
          <a:p>
            <a:pPr algn="ctr"/>
            <a:r>
              <a:rPr lang="en-US" altLang="zh-CN" sz="2000" dirty="0">
                <a:solidFill>
                  <a:schemeClr val="bg1"/>
                </a:solidFill>
                <a:latin typeface="Inziu Iosevka SC" panose="02000509000000000000" pitchFamily="49" charset="-122"/>
                <a:ea typeface="幼圆" panose="02010509060101010101" pitchFamily="49" charset="-122"/>
              </a:rPr>
              <a:t>Git </a:t>
            </a:r>
            <a:r>
              <a:rPr lang="en-US" altLang="zh-CN" sz="2000" dirty="0" err="1">
                <a:solidFill>
                  <a:schemeClr val="bg1"/>
                </a:solidFill>
                <a:latin typeface="Inziu Iosevka SC" panose="02000509000000000000" pitchFamily="49" charset="-122"/>
                <a:ea typeface="幼圆" panose="02010509060101010101" pitchFamily="49" charset="-122"/>
              </a:rPr>
              <a:t>Gui</a:t>
            </a:r>
            <a:r>
              <a:rPr lang="zh-CN" altLang="en-US" sz="2000" dirty="0">
                <a:solidFill>
                  <a:schemeClr val="bg1"/>
                </a:solidFill>
                <a:latin typeface="Inziu Iosevka SC" panose="02000509000000000000" pitchFamily="49" charset="-122"/>
                <a:ea typeface="幼圆" panose="02010509060101010101" pitchFamily="49" charset="-122"/>
              </a:rPr>
              <a:t>使用</a:t>
            </a:r>
          </a:p>
        </p:txBody>
      </p:sp>
    </p:spTree>
    <p:extLst>
      <p:ext uri="{BB962C8B-B14F-4D97-AF65-F5344CB8AC3E}">
        <p14:creationId xmlns:p14="http://schemas.microsoft.com/office/powerpoint/2010/main" val="149940720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1"/>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4698722"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多台电脑上项目版本控制</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27843" y="1339833"/>
            <a:ext cx="5432029" cy="3170099"/>
          </a:xfrm>
          <a:prstGeom prst="rect">
            <a:avLst/>
          </a:prstGeom>
        </p:spPr>
        <p:txBody>
          <a:bodyPr wrap="square">
            <a:spAutoFit/>
          </a:bodyPr>
          <a:lstStyle/>
          <a:p>
            <a:r>
              <a:rPr lang="en-US" altLang="zh-CN" sz="2000" b="1" dirty="0">
                <a:solidFill>
                  <a:schemeClr val="bg1"/>
                </a:solidFill>
                <a:latin typeface="Inziu Iosevka SC" panose="02000509000000000000" pitchFamily="49" charset="-122"/>
                <a:ea typeface="幼圆" panose="02010509060101010101" pitchFamily="49" charset="-122"/>
              </a:rPr>
              <a:t>2. </a:t>
            </a:r>
            <a:r>
              <a:rPr lang="zh-CN" altLang="en-US" sz="2000" b="1" dirty="0">
                <a:solidFill>
                  <a:schemeClr val="bg1"/>
                </a:solidFill>
                <a:latin typeface="Inziu Iosevka SC" panose="02000509000000000000" pitchFamily="49" charset="-122"/>
                <a:ea typeface="幼圆" panose="02010509060101010101" pitchFamily="49" charset="-122"/>
              </a:rPr>
              <a:t>拉取更新</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其他电脑提交了新代码，本地可使用</a:t>
            </a:r>
            <a:r>
              <a:rPr lang="en-US" altLang="zh-CN" sz="2000" dirty="0">
                <a:solidFill>
                  <a:schemeClr val="bg1"/>
                </a:solidFill>
                <a:latin typeface="Inziu Iosevka SC" panose="02000509000000000000" pitchFamily="49" charset="-122"/>
                <a:ea typeface="幼圆" panose="02010509060101010101" pitchFamily="49" charset="-122"/>
              </a:rPr>
              <a:t>git pull</a:t>
            </a:r>
            <a:r>
              <a:rPr lang="zh-CN" altLang="en-US" sz="2000" dirty="0">
                <a:solidFill>
                  <a:schemeClr val="bg1"/>
                </a:solidFill>
                <a:latin typeface="Inziu Iosevka SC" panose="02000509000000000000" pitchFamily="49" charset="-122"/>
                <a:ea typeface="幼圆" panose="02010509060101010101" pitchFamily="49" charset="-122"/>
              </a:rPr>
              <a:t>命令拉取更新代码。</a:t>
            </a:r>
            <a:endParaRPr lang="en-US" altLang="zh-CN" sz="2000" dirty="0">
              <a:solidFill>
                <a:schemeClr val="bg1"/>
              </a:solidFill>
              <a:latin typeface="Inziu Iosevka SC" panose="02000509000000000000" pitchFamily="49" charset="-122"/>
              <a:ea typeface="幼圆" panose="02010509060101010101" pitchFamily="49" charset="-122"/>
            </a:endParaRPr>
          </a:p>
          <a:p>
            <a:endParaRPr lang="en-US" altLang="zh-CN" sz="2000" dirty="0">
              <a:solidFill>
                <a:schemeClr val="bg1"/>
              </a:solidFill>
              <a:latin typeface="Inziu Iosevka SC" panose="02000509000000000000" pitchFamily="49" charset="-122"/>
              <a:ea typeface="幼圆" panose="02010509060101010101" pitchFamily="49" charset="-122"/>
            </a:endParaRPr>
          </a:p>
          <a:p>
            <a:r>
              <a:rPr lang="en-US" altLang="zh-CN" sz="2000" b="1" dirty="0">
                <a:solidFill>
                  <a:schemeClr val="bg1"/>
                </a:solidFill>
                <a:latin typeface="Inziu Iosevka SC" panose="02000509000000000000" pitchFamily="49" charset="-122"/>
                <a:ea typeface="幼圆" panose="02010509060101010101" pitchFamily="49" charset="-122"/>
              </a:rPr>
              <a:t>3. </a:t>
            </a:r>
            <a:r>
              <a:rPr lang="zh-CN" altLang="en-US" sz="2000" b="1" dirty="0">
                <a:solidFill>
                  <a:schemeClr val="bg1"/>
                </a:solidFill>
                <a:latin typeface="Inziu Iosevka SC" panose="02000509000000000000" pitchFamily="49" charset="-122"/>
                <a:ea typeface="幼圆" panose="02010509060101010101" pitchFamily="49" charset="-122"/>
              </a:rPr>
              <a:t>提交更新</a:t>
            </a:r>
            <a:endParaRPr lang="en-US" altLang="zh-CN" sz="2000" b="1"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本机项目是从</a:t>
            </a:r>
            <a:r>
              <a:rPr lang="en-US" altLang="zh-CN" sz="2000" dirty="0" err="1">
                <a:solidFill>
                  <a:schemeClr val="bg1"/>
                </a:solidFill>
                <a:latin typeface="Inziu Iosevka SC" panose="02000509000000000000" pitchFamily="49" charset="-122"/>
                <a:ea typeface="幼圆" panose="02010509060101010101" pitchFamily="49" charset="-122"/>
              </a:rPr>
              <a:t>github</a:t>
            </a:r>
            <a:r>
              <a:rPr lang="zh-CN" altLang="en-US" sz="2000" dirty="0">
                <a:solidFill>
                  <a:schemeClr val="bg1"/>
                </a:solidFill>
                <a:latin typeface="Inziu Iosevka SC" panose="02000509000000000000" pitchFamily="49" charset="-122"/>
                <a:ea typeface="幼圆" panose="02010509060101010101" pitchFamily="49" charset="-122"/>
              </a:rPr>
              <a:t>上克隆下来的，又如何提交更新呢？</a:t>
            </a:r>
            <a:endParaRPr lang="en-US" altLang="zh-CN" sz="2000" dirty="0">
              <a:solidFill>
                <a:schemeClr val="bg1"/>
              </a:solidFill>
              <a:latin typeface="Inziu Iosevka SC" panose="02000509000000000000" pitchFamily="49" charset="-122"/>
              <a:ea typeface="幼圆" panose="02010509060101010101" pitchFamily="49" charset="-122"/>
            </a:endParaRPr>
          </a:p>
          <a:p>
            <a:r>
              <a:rPr lang="zh-CN" altLang="en-US" sz="2000" dirty="0">
                <a:solidFill>
                  <a:schemeClr val="bg1"/>
                </a:solidFill>
                <a:latin typeface="Inziu Iosevka SC" panose="02000509000000000000" pitchFamily="49" charset="-122"/>
                <a:ea typeface="幼圆" panose="02010509060101010101" pitchFamily="49" charset="-122"/>
              </a:rPr>
              <a:t>首先需要与</a:t>
            </a:r>
            <a:r>
              <a:rPr lang="en-US" altLang="zh-CN" sz="2000" dirty="0">
                <a:solidFill>
                  <a:schemeClr val="bg1"/>
                </a:solidFill>
                <a:latin typeface="Inziu Iosevka SC" panose="02000509000000000000" pitchFamily="49" charset="-122"/>
                <a:ea typeface="幼圆" panose="02010509060101010101" pitchFamily="49" charset="-122"/>
              </a:rPr>
              <a:t>GitHub</a:t>
            </a:r>
            <a:r>
              <a:rPr lang="zh-CN" altLang="en-US" sz="2000" dirty="0">
                <a:solidFill>
                  <a:schemeClr val="bg1"/>
                </a:solidFill>
                <a:latin typeface="Inziu Iosevka SC" panose="02000509000000000000" pitchFamily="49" charset="-122"/>
                <a:ea typeface="幼圆" panose="02010509060101010101" pitchFamily="49" charset="-122"/>
              </a:rPr>
              <a:t>仓库建立连接，接下来与前面的更新项目中修改文件、增加文件、删除文件做法一致。</a:t>
            </a:r>
            <a:endParaRPr lang="en-US" altLang="zh-CN" sz="2000" dirty="0">
              <a:solidFill>
                <a:schemeClr val="bg1"/>
              </a:solidFill>
              <a:latin typeface="Inziu Iosevka SC" panose="02000509000000000000" pitchFamily="49" charset="-122"/>
              <a:ea typeface="幼圆" panose="02010509060101010101"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5" name="图片 4">
            <a:extLst>
              <a:ext uri="{FF2B5EF4-FFF2-40B4-BE49-F238E27FC236}">
                <a16:creationId xmlns:a16="http://schemas.microsoft.com/office/drawing/2014/main" id="{92F7FC72-A43E-49AB-A019-1E87AD944D52}"/>
              </a:ext>
            </a:extLst>
          </p:cNvPr>
          <p:cNvPicPr>
            <a:picLocks noChangeAspect="1"/>
          </p:cNvPicPr>
          <p:nvPr/>
        </p:nvPicPr>
        <p:blipFill>
          <a:blip r:embed="rId4"/>
          <a:stretch>
            <a:fillRect/>
          </a:stretch>
        </p:blipFill>
        <p:spPr>
          <a:xfrm>
            <a:off x="6390272" y="941308"/>
            <a:ext cx="5528209" cy="4202567"/>
          </a:xfrm>
          <a:prstGeom prst="rect">
            <a:avLst/>
          </a:prstGeom>
        </p:spPr>
      </p:pic>
    </p:spTree>
    <p:extLst>
      <p:ext uri="{BB962C8B-B14F-4D97-AF65-F5344CB8AC3E}">
        <p14:creationId xmlns:p14="http://schemas.microsoft.com/office/powerpoint/2010/main" val="40541002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b="44467"/>
          <a:stretch/>
        </p:blipFill>
        <p:spPr bwMode="auto">
          <a:xfrm>
            <a:off x="-30427" y="-12171"/>
            <a:ext cx="12222427" cy="68701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778722" y="2752053"/>
            <a:ext cx="6477819" cy="748988"/>
          </a:xfrm>
          <a:prstGeom prst="rect">
            <a:avLst/>
          </a:prstGeom>
        </p:spPr>
        <p:txBody>
          <a:bodyPr wrap="square">
            <a:spAutoFit/>
          </a:bodyPr>
          <a:lstStyle/>
          <a:p>
            <a:pPr algn="ctr"/>
            <a:r>
              <a:rPr lang="en-US" altLang="zh-CN" sz="4267" dirty="0">
                <a:solidFill>
                  <a:schemeClr val="bg1"/>
                </a:solidFill>
                <a:latin typeface="Inziu Iosevka SC" panose="02000509000000000000" pitchFamily="49" charset="-122"/>
                <a:ea typeface="幼圆" panose="02010509060101010101" pitchFamily="49" charset="-122"/>
              </a:rPr>
              <a:t>Git </a:t>
            </a:r>
            <a:r>
              <a:rPr lang="en-US" altLang="zh-CN" sz="4267" dirty="0" err="1">
                <a:solidFill>
                  <a:schemeClr val="bg1"/>
                </a:solidFill>
                <a:latin typeface="Inziu Iosevka SC" panose="02000509000000000000" pitchFamily="49" charset="-122"/>
                <a:ea typeface="幼圆" panose="02010509060101010101" pitchFamily="49" charset="-122"/>
              </a:rPr>
              <a:t>Gui</a:t>
            </a:r>
            <a:r>
              <a:rPr lang="zh-CN" altLang="en-US" sz="4267" dirty="0">
                <a:solidFill>
                  <a:schemeClr val="bg1"/>
                </a:solidFill>
                <a:latin typeface="Inziu Iosevka SC" panose="02000509000000000000" pitchFamily="49" charset="-122"/>
                <a:ea typeface="幼圆" panose="02010509060101010101" pitchFamily="49" charset="-122"/>
              </a:rPr>
              <a:t>使用</a:t>
            </a:r>
          </a:p>
        </p:txBody>
      </p:sp>
      <p:cxnSp>
        <p:nvCxnSpPr>
          <p:cNvPr id="7" name="直接连接符 6"/>
          <p:cNvCxnSpPr/>
          <p:nvPr/>
        </p:nvCxnSpPr>
        <p:spPr>
          <a:xfrm>
            <a:off x="2687620" y="3531753"/>
            <a:ext cx="67207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616608" y="2517835"/>
            <a:ext cx="48000" cy="28803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11616608" y="2997888"/>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a:off x="11616608" y="3477941"/>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11616608" y="3957995"/>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6623480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3256020" cy="584775"/>
          </a:xfrm>
          <a:prstGeom prst="rect">
            <a:avLst/>
          </a:prstGeom>
          <a:noFill/>
        </p:spPr>
        <p:txBody>
          <a:bodyPr wrap="none" rtlCol="0">
            <a:spAutoFit/>
          </a:bodyPr>
          <a:lstStyle/>
          <a:p>
            <a:r>
              <a:rPr lang="en-US" altLang="zh-CN" sz="3200" b="1" dirty="0">
                <a:solidFill>
                  <a:schemeClr val="bg1"/>
                </a:solidFill>
                <a:latin typeface="微软雅黑" pitchFamily="34" charset="-122"/>
                <a:ea typeface="微软雅黑" pitchFamily="34" charset="-122"/>
              </a:rPr>
              <a:t>Git </a:t>
            </a:r>
            <a:r>
              <a:rPr lang="en-US" altLang="zh-CN" sz="3200" b="1" dirty="0" err="1">
                <a:solidFill>
                  <a:schemeClr val="bg1"/>
                </a:solidFill>
                <a:latin typeface="微软雅黑" pitchFamily="34" charset="-122"/>
                <a:ea typeface="微软雅黑" pitchFamily="34" charset="-122"/>
              </a:rPr>
              <a:t>Gui</a:t>
            </a:r>
            <a:r>
              <a:rPr lang="zh-CN" altLang="en-US" sz="3200" b="1" dirty="0">
                <a:solidFill>
                  <a:schemeClr val="bg1"/>
                </a:solidFill>
                <a:latin typeface="微软雅黑" pitchFamily="34" charset="-122"/>
                <a:ea typeface="微软雅黑" pitchFamily="34" charset="-122"/>
              </a:rPr>
              <a:t>使用方式</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11730" y="1135370"/>
            <a:ext cx="6916957" cy="5293757"/>
          </a:xfrm>
          <a:prstGeom prst="rect">
            <a:avLst/>
          </a:prstGeom>
        </p:spPr>
        <p:txBody>
          <a:bodyPr wrap="square">
            <a:spAutoFit/>
          </a:bodyPr>
          <a:lstStyle/>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在开始菜单里找到“</a:t>
            </a:r>
            <a:r>
              <a:rPr lang="en-US" altLang="zh-CN" sz="2000" dirty="0">
                <a:solidFill>
                  <a:schemeClr val="bg1"/>
                </a:solidFill>
                <a:latin typeface="幼圆" panose="02010509060101010101" pitchFamily="49" charset="-122"/>
                <a:ea typeface="Inziu Iosevka Slab SC" panose="02000509000000000000" pitchFamily="49" charset="-122"/>
              </a:rPr>
              <a:t>Git”-&gt;“Git </a:t>
            </a:r>
            <a:r>
              <a:rPr lang="en-US" altLang="zh-CN" sz="2000" dirty="0" err="1">
                <a:solidFill>
                  <a:schemeClr val="bg1"/>
                </a:solidFill>
                <a:latin typeface="幼圆" panose="02010509060101010101" pitchFamily="49" charset="-122"/>
                <a:ea typeface="Inziu Iosevka Slab SC" panose="02000509000000000000" pitchFamily="49" charset="-122"/>
              </a:rPr>
              <a:t>Gui</a:t>
            </a:r>
            <a:r>
              <a:rPr lang="en-US" altLang="zh-CN" sz="2000" dirty="0">
                <a:solidFill>
                  <a:schemeClr val="bg1"/>
                </a:solidFill>
                <a:latin typeface="幼圆" panose="02010509060101010101" pitchFamily="49" charset="-122"/>
                <a:ea typeface="Inziu Iosevka Slab SC" panose="02000509000000000000" pitchFamily="49" charset="-122"/>
              </a:rPr>
              <a:t>”</a:t>
            </a:r>
            <a:r>
              <a:rPr lang="zh-CN" altLang="en-US" sz="2000" dirty="0">
                <a:solidFill>
                  <a:schemeClr val="bg1"/>
                </a:solidFill>
                <a:latin typeface="幼圆" panose="02010509060101010101" pitchFamily="49" charset="-122"/>
                <a:ea typeface="Inziu Iosevka Slab SC" panose="02000509000000000000" pitchFamily="49" charset="-122"/>
              </a:rPr>
              <a:t>。</a:t>
            </a:r>
            <a:endParaRPr lang="en-US" altLang="zh-CN" sz="2000"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第一步，第一步首先生成</a:t>
            </a:r>
            <a:r>
              <a:rPr lang="en-US" altLang="zh-CN" sz="2000" dirty="0">
                <a:solidFill>
                  <a:schemeClr val="bg1"/>
                </a:solidFill>
                <a:latin typeface="幼圆" panose="02010509060101010101" pitchFamily="49" charset="-122"/>
                <a:ea typeface="Inziu Iosevka Slab SC" panose="02000509000000000000" pitchFamily="49" charset="-122"/>
              </a:rPr>
              <a:t>SSH Key</a:t>
            </a:r>
            <a:r>
              <a:rPr lang="zh-CN" altLang="en-US" sz="2000" dirty="0">
                <a:solidFill>
                  <a:schemeClr val="bg1"/>
                </a:solidFill>
                <a:latin typeface="幼圆" panose="02010509060101010101" pitchFamily="49" charset="-122"/>
                <a:ea typeface="Inziu Iosevka Slab SC" panose="02000509000000000000" pitchFamily="49" charset="-122"/>
              </a:rPr>
              <a:t>。点击选项“</a:t>
            </a:r>
            <a:r>
              <a:rPr lang="en-US" altLang="zh-CN" sz="2000" dirty="0">
                <a:solidFill>
                  <a:schemeClr val="bg1"/>
                </a:solidFill>
                <a:latin typeface="幼圆" panose="02010509060101010101" pitchFamily="49" charset="-122"/>
                <a:ea typeface="Inziu Iosevka Slab SC" panose="02000509000000000000" pitchFamily="49" charset="-122"/>
              </a:rPr>
              <a:t>Help</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-&gt;</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Show SSH Key</a:t>
            </a:r>
            <a:r>
              <a:rPr lang="zh-CN" altLang="en-US" sz="2000" dirty="0">
                <a:solidFill>
                  <a:schemeClr val="bg1"/>
                </a:solidFill>
                <a:latin typeface="幼圆" panose="02010509060101010101" pitchFamily="49" charset="-122"/>
                <a:ea typeface="Inziu Iosevka Slab SC" panose="02000509000000000000" pitchFamily="49" charset="-122"/>
              </a:rPr>
              <a:t>，打开右图</a:t>
            </a:r>
            <a:r>
              <a:rPr lang="en-US" altLang="zh-CN" sz="2000" dirty="0">
                <a:solidFill>
                  <a:schemeClr val="bg1"/>
                </a:solidFill>
                <a:latin typeface="幼圆" panose="02010509060101010101" pitchFamily="49" charset="-122"/>
                <a:ea typeface="Inziu Iosevka Slab SC" panose="02000509000000000000" pitchFamily="49" charset="-122"/>
              </a:rPr>
              <a:t>1</a:t>
            </a:r>
            <a:r>
              <a:rPr lang="zh-CN" altLang="en-US" sz="2000" dirty="0">
                <a:solidFill>
                  <a:schemeClr val="bg1"/>
                </a:solidFill>
                <a:latin typeface="幼圆" panose="02010509060101010101" pitchFamily="49" charset="-122"/>
                <a:ea typeface="Inziu Iosevka Slab SC" panose="02000509000000000000" pitchFamily="49" charset="-122"/>
              </a:rPr>
              <a:t>窗口，选择</a:t>
            </a:r>
            <a:r>
              <a:rPr lang="en-US" altLang="zh-CN" sz="2000" dirty="0">
                <a:solidFill>
                  <a:schemeClr val="bg1"/>
                </a:solidFill>
                <a:latin typeface="幼圆" panose="02010509060101010101" pitchFamily="49" charset="-122"/>
                <a:ea typeface="Inziu Iosevka Slab SC" panose="02000509000000000000" pitchFamily="49" charset="-122"/>
              </a:rPr>
              <a:t>Generate</a:t>
            </a:r>
            <a:r>
              <a:rPr lang="zh-CN" altLang="en-US" sz="2000" dirty="0">
                <a:solidFill>
                  <a:schemeClr val="bg1"/>
                </a:solidFill>
                <a:latin typeface="幼圆" panose="02010509060101010101" pitchFamily="49" charset="-122"/>
                <a:ea typeface="Inziu Iosevka Slab SC" panose="02000509000000000000" pitchFamily="49" charset="-122"/>
              </a:rPr>
              <a:t> </a:t>
            </a:r>
            <a:r>
              <a:rPr lang="en-US" altLang="zh-CN" sz="2000" dirty="0">
                <a:solidFill>
                  <a:schemeClr val="bg1"/>
                </a:solidFill>
                <a:latin typeface="幼圆" panose="02010509060101010101" pitchFamily="49" charset="-122"/>
                <a:ea typeface="Inziu Iosevka Slab SC" panose="02000509000000000000" pitchFamily="49" charset="-122"/>
              </a:rPr>
              <a:t>Key</a:t>
            </a:r>
            <a:r>
              <a:rPr lang="zh-CN" altLang="en-US" sz="2000" dirty="0">
                <a:solidFill>
                  <a:schemeClr val="bg1"/>
                </a:solidFill>
                <a:latin typeface="幼圆" panose="02010509060101010101" pitchFamily="49" charset="-122"/>
                <a:ea typeface="Inziu Iosevka Slab SC" panose="02000509000000000000" pitchFamily="49" charset="-122"/>
              </a:rPr>
              <a:t>，接下来会有弹窗，均不输入，直至</a:t>
            </a:r>
            <a:r>
              <a:rPr lang="en-US" altLang="zh-CN" sz="2000" dirty="0">
                <a:solidFill>
                  <a:schemeClr val="bg1"/>
                </a:solidFill>
                <a:latin typeface="幼圆" panose="02010509060101010101" pitchFamily="49" charset="-122"/>
                <a:ea typeface="Inziu Iosevka Slab SC" panose="02000509000000000000" pitchFamily="49" charset="-122"/>
              </a:rPr>
              <a:t>Key</a:t>
            </a:r>
            <a:r>
              <a:rPr lang="zh-CN" altLang="en-US" sz="2000" dirty="0">
                <a:solidFill>
                  <a:schemeClr val="bg1"/>
                </a:solidFill>
                <a:latin typeface="幼圆" panose="02010509060101010101" pitchFamily="49" charset="-122"/>
                <a:ea typeface="Inziu Iosevka Slab SC" panose="02000509000000000000" pitchFamily="49" charset="-122"/>
              </a:rPr>
              <a:t>产生。</a:t>
            </a:r>
            <a:endParaRPr lang="en-US" altLang="zh-CN" sz="2000"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复制后到</a:t>
            </a:r>
            <a:r>
              <a:rPr lang="en-US" altLang="zh-CN" sz="2000" dirty="0">
                <a:solidFill>
                  <a:schemeClr val="bg1"/>
                </a:solidFill>
                <a:latin typeface="幼圆" panose="02010509060101010101" pitchFamily="49" charset="-122"/>
                <a:ea typeface="Inziu Iosevka Slab SC" panose="02000509000000000000" pitchFamily="49" charset="-122"/>
              </a:rPr>
              <a:t>GitHub</a:t>
            </a:r>
            <a:r>
              <a:rPr lang="zh-CN" altLang="en-US" sz="2000" dirty="0">
                <a:solidFill>
                  <a:schemeClr val="bg1"/>
                </a:solidFill>
                <a:latin typeface="幼圆" panose="02010509060101010101" pitchFamily="49" charset="-122"/>
                <a:ea typeface="Inziu Iosevka Slab SC" panose="02000509000000000000" pitchFamily="49" charset="-122"/>
              </a:rPr>
              <a:t>网站添加公钥，再使用</a:t>
            </a:r>
            <a:r>
              <a:rPr lang="en-US" altLang="zh-CN" sz="2000" dirty="0">
                <a:solidFill>
                  <a:schemeClr val="bg1"/>
                </a:solidFill>
                <a:latin typeface="幼圆" panose="02010509060101010101" pitchFamily="49" charset="-122"/>
                <a:ea typeface="Inziu Iosevka Slab SC" panose="02000509000000000000" pitchFamily="49" charset="-122"/>
              </a:rPr>
              <a:t>Git Bash</a:t>
            </a:r>
            <a:r>
              <a:rPr lang="zh-CN" altLang="en-US" sz="2000" dirty="0">
                <a:solidFill>
                  <a:schemeClr val="bg1"/>
                </a:solidFill>
                <a:latin typeface="幼圆" panose="02010509060101010101" pitchFamily="49" charset="-122"/>
                <a:ea typeface="Inziu Iosevka Slab SC" panose="02000509000000000000" pitchFamily="49" charset="-122"/>
              </a:rPr>
              <a:t>建立</a:t>
            </a:r>
            <a:r>
              <a:rPr lang="en-US" altLang="zh-CN" sz="2000" dirty="0">
                <a:solidFill>
                  <a:schemeClr val="bg1"/>
                </a:solidFill>
                <a:latin typeface="幼圆" panose="02010509060101010101" pitchFamily="49" charset="-122"/>
                <a:ea typeface="Inziu Iosevka Slab SC" panose="02000509000000000000" pitchFamily="49" charset="-122"/>
              </a:rPr>
              <a:t>SSH</a:t>
            </a:r>
            <a:r>
              <a:rPr lang="zh-CN" altLang="en-US" sz="2000" dirty="0">
                <a:solidFill>
                  <a:schemeClr val="bg1"/>
                </a:solidFill>
                <a:latin typeface="幼圆" panose="02010509060101010101" pitchFamily="49" charset="-122"/>
                <a:ea typeface="Inziu Iosevka Slab SC" panose="02000509000000000000" pitchFamily="49" charset="-122"/>
              </a:rPr>
              <a:t>连接。（经过验证，不建立</a:t>
            </a:r>
            <a:r>
              <a:rPr lang="en-US" altLang="zh-CN" sz="2000" dirty="0">
                <a:solidFill>
                  <a:schemeClr val="bg1"/>
                </a:solidFill>
                <a:latin typeface="幼圆" panose="02010509060101010101" pitchFamily="49" charset="-122"/>
                <a:ea typeface="Inziu Iosevka Slab SC" panose="02000509000000000000" pitchFamily="49" charset="-122"/>
              </a:rPr>
              <a:t>SSH Key</a:t>
            </a:r>
            <a:r>
              <a:rPr lang="zh-CN" altLang="en-US" sz="2000" dirty="0">
                <a:solidFill>
                  <a:schemeClr val="bg1"/>
                </a:solidFill>
                <a:latin typeface="幼圆" panose="02010509060101010101" pitchFamily="49" charset="-122"/>
                <a:ea typeface="Inziu Iosevka Slab SC" panose="02000509000000000000" pitchFamily="49" charset="-122"/>
              </a:rPr>
              <a:t>连接也可以使用，但是与远程仓库建立连接时输入的应该是</a:t>
            </a:r>
            <a:r>
              <a:rPr lang="en-US" altLang="zh-CN" sz="2000" dirty="0">
                <a:solidFill>
                  <a:schemeClr val="bg1"/>
                </a:solidFill>
                <a:latin typeface="幼圆" panose="02010509060101010101" pitchFamily="49" charset="-122"/>
                <a:ea typeface="Inziu Iosevka Slab SC" panose="02000509000000000000" pitchFamily="49" charset="-122"/>
              </a:rPr>
              <a:t>http</a:t>
            </a:r>
            <a:r>
              <a:rPr lang="zh-CN" altLang="en-US" sz="2000" dirty="0">
                <a:solidFill>
                  <a:schemeClr val="bg1"/>
                </a:solidFill>
                <a:latin typeface="幼圆" panose="02010509060101010101" pitchFamily="49" charset="-122"/>
                <a:ea typeface="Inziu Iosevka Slab SC" panose="02000509000000000000" pitchFamily="49" charset="-122"/>
              </a:rPr>
              <a:t>网址，不是</a:t>
            </a:r>
            <a:r>
              <a:rPr lang="en-US" altLang="zh-CN" sz="2000" dirty="0">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路径，而且每次需要输入账号和密码）</a:t>
            </a:r>
            <a:endParaRPr lang="en-US" altLang="zh-CN" sz="2000"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endParaRPr lang="en-US" altLang="zh-CN" sz="2000" b="1" dirty="0">
              <a:solidFill>
                <a:schemeClr val="bg1"/>
              </a:solidFill>
              <a:latin typeface="幼圆" panose="02010509060101010101" pitchFamily="49" charset="-122"/>
              <a:ea typeface="Inziu Iosevka Slab SC" panose="02000509000000000000" pitchFamily="49" charset="-122"/>
            </a:endParaRPr>
          </a:p>
          <a:p>
            <a:pPr lvl="0">
              <a:lnSpc>
                <a:spcPct val="130000"/>
              </a:lnSpc>
            </a:pPr>
            <a:r>
              <a:rPr lang="zh-CN" altLang="en-US" sz="2000" b="1" dirty="0">
                <a:solidFill>
                  <a:schemeClr val="bg1"/>
                </a:solidFill>
                <a:latin typeface="幼圆" panose="02010509060101010101" pitchFamily="49" charset="-122"/>
                <a:ea typeface="Inziu Iosevka Slab SC" panose="02000509000000000000" pitchFamily="49" charset="-122"/>
              </a:rPr>
              <a:t>新建仓库</a:t>
            </a:r>
            <a:endParaRPr lang="en-US" altLang="zh-CN" sz="2000" b="1" dirty="0">
              <a:solidFill>
                <a:schemeClr val="bg1"/>
              </a:solidFill>
              <a:latin typeface="幼圆" panose="02010509060101010101" pitchFamily="49" charset="-122"/>
              <a:ea typeface="Inziu Iosevka Slab SC" panose="02000509000000000000" pitchFamily="49" charset="-122"/>
            </a:endParaRPr>
          </a:p>
          <a:p>
            <a:pPr lvl="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选择“</a:t>
            </a:r>
            <a:r>
              <a:rPr lang="en-US" altLang="zh-CN" sz="2000" dirty="0">
                <a:solidFill>
                  <a:schemeClr val="bg1"/>
                </a:solidFill>
                <a:latin typeface="幼圆" panose="02010509060101010101" pitchFamily="49" charset="-122"/>
                <a:ea typeface="Inziu Iosevka Slab SC" panose="02000509000000000000" pitchFamily="49" charset="-122"/>
              </a:rPr>
              <a:t>Create New Repository</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 </a:t>
            </a:r>
            <a:r>
              <a:rPr lang="zh-CN" altLang="en-US" sz="2000" dirty="0">
                <a:solidFill>
                  <a:schemeClr val="bg1"/>
                </a:solidFill>
                <a:latin typeface="幼圆" panose="02010509060101010101" pitchFamily="49" charset="-122"/>
                <a:ea typeface="Inziu Iosevka Slab SC" panose="02000509000000000000" pitchFamily="49" charset="-122"/>
              </a:rPr>
              <a:t>或者点击选项“</a:t>
            </a:r>
            <a:r>
              <a:rPr lang="en-US" altLang="zh-CN" sz="2000" dirty="0">
                <a:solidFill>
                  <a:schemeClr val="bg1"/>
                </a:solidFill>
                <a:latin typeface="幼圆" panose="02010509060101010101" pitchFamily="49" charset="-122"/>
                <a:ea typeface="Inziu Iosevka Slab SC" panose="02000509000000000000" pitchFamily="49" charset="-122"/>
              </a:rPr>
              <a:t>Repository</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-&gt;new </a:t>
            </a:r>
            <a:r>
              <a:rPr lang="zh-CN" altLang="en-US" sz="2000" dirty="0">
                <a:solidFill>
                  <a:schemeClr val="bg1"/>
                </a:solidFill>
                <a:latin typeface="幼圆" panose="02010509060101010101" pitchFamily="49" charset="-122"/>
                <a:ea typeface="Inziu Iosevka Slab SC" panose="02000509000000000000" pitchFamily="49" charset="-122"/>
              </a:rPr>
              <a:t>来新建仓库。然后选择项目</a:t>
            </a:r>
            <a:endParaRPr lang="en-US" altLang="zh-CN" sz="2000" dirty="0">
              <a:solidFill>
                <a:schemeClr val="bg1"/>
              </a:solidFill>
              <a:latin typeface="幼圆" panose="02010509060101010101" pitchFamily="49" charset="-122"/>
              <a:ea typeface="Inziu Iosevka Slab SC" panose="02000509000000000000" pitchFamily="49" charset="-122"/>
            </a:endParaRPr>
          </a:p>
          <a:p>
            <a:pPr lvl="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路径，点击</a:t>
            </a:r>
            <a:r>
              <a:rPr lang="en-US" altLang="zh-CN" sz="2000" dirty="0">
                <a:solidFill>
                  <a:schemeClr val="bg1"/>
                </a:solidFill>
                <a:latin typeface="幼圆" panose="02010509060101010101" pitchFamily="49" charset="-122"/>
                <a:ea typeface="Inziu Iosevka Slab SC" panose="02000509000000000000" pitchFamily="49" charset="-122"/>
              </a:rPr>
              <a:t>create</a:t>
            </a:r>
            <a:r>
              <a:rPr lang="zh-CN" altLang="en-US" sz="2000" dirty="0">
                <a:solidFill>
                  <a:schemeClr val="bg1"/>
                </a:solidFill>
                <a:latin typeface="幼圆" panose="02010509060101010101" pitchFamily="49" charset="-122"/>
                <a:ea typeface="Inziu Iosevka Slab SC" panose="02000509000000000000" pitchFamily="49" charset="-122"/>
              </a:rPr>
              <a:t>。</a:t>
            </a:r>
            <a:endParaRPr lang="en-US" altLang="zh-CN" sz="2000" dirty="0">
              <a:solidFill>
                <a:schemeClr val="bg1"/>
              </a:solidFill>
              <a:latin typeface="幼圆" panose="02010509060101010101" pitchFamily="49" charset="-122"/>
              <a:ea typeface="Inziu Iosevka Slab SC" panose="02000509000000000000"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2" name="图片 1">
            <a:extLst>
              <a:ext uri="{FF2B5EF4-FFF2-40B4-BE49-F238E27FC236}">
                <a16:creationId xmlns:a16="http://schemas.microsoft.com/office/drawing/2014/main" id="{5C42153B-C919-4A7C-B1FF-28C1597059AA}"/>
              </a:ext>
            </a:extLst>
          </p:cNvPr>
          <p:cNvPicPr>
            <a:picLocks noChangeAspect="1"/>
          </p:cNvPicPr>
          <p:nvPr/>
        </p:nvPicPr>
        <p:blipFill>
          <a:blip r:embed="rId4"/>
          <a:stretch>
            <a:fillRect/>
          </a:stretch>
        </p:blipFill>
        <p:spPr>
          <a:xfrm>
            <a:off x="7677646" y="224012"/>
            <a:ext cx="4376824" cy="2844935"/>
          </a:xfrm>
          <a:prstGeom prst="rect">
            <a:avLst/>
          </a:prstGeom>
        </p:spPr>
      </p:pic>
      <p:pic>
        <p:nvPicPr>
          <p:cNvPr id="6" name="图片 5">
            <a:extLst>
              <a:ext uri="{FF2B5EF4-FFF2-40B4-BE49-F238E27FC236}">
                <a16:creationId xmlns:a16="http://schemas.microsoft.com/office/drawing/2014/main" id="{0783209A-DE1A-49BB-9FF9-FCEC5D45212B}"/>
              </a:ext>
            </a:extLst>
          </p:cNvPr>
          <p:cNvPicPr>
            <a:picLocks noChangeAspect="1"/>
          </p:cNvPicPr>
          <p:nvPr/>
        </p:nvPicPr>
        <p:blipFill>
          <a:blip r:embed="rId5"/>
          <a:stretch>
            <a:fillRect/>
          </a:stretch>
        </p:blipFill>
        <p:spPr>
          <a:xfrm>
            <a:off x="6254375" y="4230770"/>
            <a:ext cx="5923950" cy="2412794"/>
          </a:xfrm>
          <a:prstGeom prst="rect">
            <a:avLst/>
          </a:prstGeom>
        </p:spPr>
      </p:pic>
    </p:spTree>
    <p:extLst>
      <p:ext uri="{BB962C8B-B14F-4D97-AF65-F5344CB8AC3E}">
        <p14:creationId xmlns:p14="http://schemas.microsoft.com/office/powerpoint/2010/main" val="93408204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3256020" cy="584775"/>
          </a:xfrm>
          <a:prstGeom prst="rect">
            <a:avLst/>
          </a:prstGeom>
          <a:noFill/>
        </p:spPr>
        <p:txBody>
          <a:bodyPr wrap="none" rtlCol="0">
            <a:spAutoFit/>
          </a:bodyPr>
          <a:lstStyle/>
          <a:p>
            <a:r>
              <a:rPr lang="en-US" altLang="zh-CN" sz="3200" b="1" dirty="0">
                <a:solidFill>
                  <a:schemeClr val="bg1"/>
                </a:solidFill>
                <a:latin typeface="微软雅黑" pitchFamily="34" charset="-122"/>
                <a:ea typeface="微软雅黑" pitchFamily="34" charset="-122"/>
              </a:rPr>
              <a:t>Git </a:t>
            </a:r>
            <a:r>
              <a:rPr lang="en-US" altLang="zh-CN" sz="3200" b="1" dirty="0" err="1">
                <a:solidFill>
                  <a:schemeClr val="bg1"/>
                </a:solidFill>
                <a:latin typeface="微软雅黑" pitchFamily="34" charset="-122"/>
                <a:ea typeface="微软雅黑" pitchFamily="34" charset="-122"/>
              </a:rPr>
              <a:t>Gui</a:t>
            </a:r>
            <a:r>
              <a:rPr lang="zh-CN" altLang="en-US" sz="3200" b="1" dirty="0">
                <a:solidFill>
                  <a:schemeClr val="bg1"/>
                </a:solidFill>
                <a:latin typeface="微软雅黑" pitchFamily="34" charset="-122"/>
                <a:ea typeface="微软雅黑" pitchFamily="34" charset="-122"/>
              </a:rPr>
              <a:t>使用方式</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02228" y="969097"/>
            <a:ext cx="10150487" cy="1250342"/>
          </a:xfrm>
          <a:prstGeom prst="rect">
            <a:avLst/>
          </a:prstGeom>
        </p:spPr>
        <p:txBody>
          <a:bodyPr wrap="square">
            <a:spAutoFit/>
          </a:bodyPr>
          <a:lstStyle/>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观察打开的仓库窗口，主要观察下半部分的几个按钮。</a:t>
            </a:r>
            <a:endParaRPr lang="en-US" altLang="zh-CN" sz="2000"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r>
              <a:rPr lang="en-US" altLang="zh-CN" sz="2000" dirty="0">
                <a:solidFill>
                  <a:schemeClr val="bg1"/>
                </a:solidFill>
                <a:latin typeface="幼圆" panose="02010509060101010101" pitchFamily="49" charset="-122"/>
                <a:ea typeface="Inziu Iosevka Slab SC" panose="02000509000000000000" pitchFamily="49" charset="-122"/>
              </a:rPr>
              <a:t>1. Rescan</a:t>
            </a:r>
            <a:r>
              <a:rPr lang="zh-CN" altLang="en-US" sz="2000" dirty="0">
                <a:solidFill>
                  <a:schemeClr val="bg1"/>
                </a:solidFill>
                <a:latin typeface="幼圆" panose="02010509060101010101" pitchFamily="49" charset="-122"/>
                <a:ea typeface="Inziu Iosevka Slab SC" panose="02000509000000000000" pitchFamily="49" charset="-122"/>
              </a:rPr>
              <a:t>相当于</a:t>
            </a:r>
            <a:r>
              <a:rPr lang="en-US" altLang="zh-CN" sz="2000" dirty="0">
                <a:solidFill>
                  <a:schemeClr val="bg1"/>
                </a:solidFill>
                <a:latin typeface="幼圆" panose="02010509060101010101" pitchFamily="49" charset="-122"/>
                <a:ea typeface="Inziu Iosevka Slab SC" panose="02000509000000000000" pitchFamily="49" charset="-122"/>
              </a:rPr>
              <a:t>Git Bash</a:t>
            </a:r>
            <a:r>
              <a:rPr lang="zh-CN" altLang="en-US" sz="2000" dirty="0">
                <a:solidFill>
                  <a:schemeClr val="bg1"/>
                </a:solidFill>
                <a:latin typeface="幼圆" panose="02010509060101010101" pitchFamily="49" charset="-122"/>
                <a:ea typeface="Inziu Iosevka Slab SC" panose="02000509000000000000" pitchFamily="49" charset="-122"/>
              </a:rPr>
              <a:t>中的</a:t>
            </a:r>
            <a:r>
              <a:rPr lang="en-US" altLang="zh-CN" sz="2000" dirty="0">
                <a:solidFill>
                  <a:schemeClr val="bg1"/>
                </a:solidFill>
                <a:latin typeface="幼圆" panose="02010509060101010101" pitchFamily="49" charset="-122"/>
                <a:ea typeface="Inziu Iosevka Slab SC" panose="02000509000000000000" pitchFamily="49" charset="-122"/>
              </a:rPr>
              <a:t>git status</a:t>
            </a:r>
            <a:r>
              <a:rPr lang="zh-CN" altLang="en-US" sz="2000" dirty="0">
                <a:solidFill>
                  <a:schemeClr val="bg1"/>
                </a:solidFill>
                <a:latin typeface="幼圆" panose="02010509060101010101" pitchFamily="49" charset="-122"/>
                <a:ea typeface="Inziu Iosevka Slab SC" panose="02000509000000000000" pitchFamily="49" charset="-122"/>
              </a:rPr>
              <a:t>命令，用于查看仓库变化，点击左上区域则会显示未被</a:t>
            </a:r>
            <a:r>
              <a:rPr lang="en-US" altLang="zh-CN" sz="2000" dirty="0">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跟踪的文件。</a:t>
            </a:r>
            <a:endParaRPr lang="en-US" altLang="zh-CN" sz="2000" dirty="0">
              <a:solidFill>
                <a:schemeClr val="bg1"/>
              </a:solidFill>
              <a:latin typeface="幼圆" panose="02010509060101010101" pitchFamily="49" charset="-122"/>
              <a:ea typeface="Inziu Iosevka Slab SC" panose="02000509000000000000"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5" name="图片 4">
            <a:extLst>
              <a:ext uri="{FF2B5EF4-FFF2-40B4-BE49-F238E27FC236}">
                <a16:creationId xmlns:a16="http://schemas.microsoft.com/office/drawing/2014/main" id="{B2DBE7A8-AE47-41C1-A562-CCE2DC80F744}"/>
              </a:ext>
            </a:extLst>
          </p:cNvPr>
          <p:cNvPicPr>
            <a:picLocks noChangeAspect="1"/>
          </p:cNvPicPr>
          <p:nvPr/>
        </p:nvPicPr>
        <p:blipFill rotWithShape="1">
          <a:blip r:embed="rId4"/>
          <a:srcRect r="32402"/>
          <a:stretch/>
        </p:blipFill>
        <p:spPr>
          <a:xfrm>
            <a:off x="6975872" y="2197722"/>
            <a:ext cx="4861834" cy="4540305"/>
          </a:xfrm>
          <a:prstGeom prst="rect">
            <a:avLst/>
          </a:prstGeom>
        </p:spPr>
      </p:pic>
      <p:sp>
        <p:nvSpPr>
          <p:cNvPr id="8" name="文本框 7">
            <a:extLst>
              <a:ext uri="{FF2B5EF4-FFF2-40B4-BE49-F238E27FC236}">
                <a16:creationId xmlns:a16="http://schemas.microsoft.com/office/drawing/2014/main" id="{8DBEA2B1-80C2-466F-A5A3-B15D3AA42FB6}"/>
              </a:ext>
            </a:extLst>
          </p:cNvPr>
          <p:cNvSpPr txBox="1"/>
          <p:nvPr/>
        </p:nvSpPr>
        <p:spPr>
          <a:xfrm>
            <a:off x="519871" y="2205333"/>
            <a:ext cx="5864044" cy="4493538"/>
          </a:xfrm>
          <a:prstGeom prst="rect">
            <a:avLst/>
          </a:prstGeom>
          <a:noFill/>
        </p:spPr>
        <p:txBody>
          <a:bodyPr wrap="square" rtlCol="0">
            <a:spAutoFit/>
          </a:bodyPr>
          <a:lstStyle/>
          <a:p>
            <a:pPr>
              <a:lnSpc>
                <a:spcPct val="130000"/>
              </a:lnSpc>
            </a:pPr>
            <a:r>
              <a:rPr lang="en-US" altLang="zh-CN" sz="2000" dirty="0">
                <a:solidFill>
                  <a:schemeClr val="bg1"/>
                </a:solidFill>
                <a:latin typeface="幼圆" panose="02010509060101010101" pitchFamily="49" charset="-122"/>
                <a:ea typeface="Inziu Iosevka Slab SC" panose="02000509000000000000" pitchFamily="49" charset="-122"/>
              </a:rPr>
              <a:t>2. Stage Changed</a:t>
            </a:r>
            <a:r>
              <a:rPr lang="zh-CN" altLang="en-US" sz="2000" dirty="0">
                <a:solidFill>
                  <a:schemeClr val="bg1"/>
                </a:solidFill>
                <a:latin typeface="幼圆" panose="02010509060101010101" pitchFamily="49" charset="-122"/>
                <a:ea typeface="Inziu Iosevka Slab SC" panose="02000509000000000000" pitchFamily="49" charset="-122"/>
              </a:rPr>
              <a:t>相当于 </a:t>
            </a:r>
            <a:r>
              <a:rPr lang="en-US" altLang="zh-CN" sz="2000" dirty="0">
                <a:solidFill>
                  <a:schemeClr val="bg1"/>
                </a:solidFill>
                <a:latin typeface="幼圆" panose="02010509060101010101" pitchFamily="49" charset="-122"/>
                <a:ea typeface="Inziu Iosevka Slab SC" panose="02000509000000000000" pitchFamily="49" charset="-122"/>
              </a:rPr>
              <a:t>git add </a:t>
            </a:r>
            <a:r>
              <a:rPr lang="zh-CN" altLang="en-US" sz="2000" dirty="0">
                <a:solidFill>
                  <a:schemeClr val="bg1"/>
                </a:solidFill>
                <a:latin typeface="幼圆" panose="02010509060101010101" pitchFamily="49" charset="-122"/>
                <a:ea typeface="Inziu Iosevka Slab SC" panose="02000509000000000000" pitchFamily="49" charset="-122"/>
              </a:rPr>
              <a:t>命令，跟踪改变后的文件。</a:t>
            </a:r>
            <a:endParaRPr lang="en-US" altLang="zh-CN" sz="2000" dirty="0">
              <a:solidFill>
                <a:schemeClr val="bg1"/>
              </a:solidFill>
              <a:latin typeface="幼圆" panose="02010509060101010101" pitchFamily="49" charset="-122"/>
              <a:ea typeface="Inziu Iosevka Slab SC" panose="02000509000000000000" pitchFamily="49" charset="-122"/>
            </a:endParaRPr>
          </a:p>
          <a:p>
            <a:pPr>
              <a:lnSpc>
                <a:spcPct val="130000"/>
              </a:lnSpc>
            </a:pPr>
            <a:r>
              <a:rPr lang="en-US" altLang="zh-CN" sz="2000" dirty="0">
                <a:solidFill>
                  <a:schemeClr val="bg1"/>
                </a:solidFill>
                <a:latin typeface="幼圆" panose="02010509060101010101" pitchFamily="49" charset="-122"/>
                <a:ea typeface="Inziu Iosevka Slab SC" panose="02000509000000000000" pitchFamily="49" charset="-122"/>
              </a:rPr>
              <a:t>3. </a:t>
            </a:r>
            <a:r>
              <a:rPr lang="zh-CN" altLang="en-US" sz="2000" dirty="0">
                <a:solidFill>
                  <a:schemeClr val="bg1"/>
                </a:solidFill>
                <a:latin typeface="幼圆" panose="02010509060101010101" pitchFamily="49" charset="-122"/>
                <a:ea typeface="Inziu Iosevka Slab SC" panose="02000509000000000000" pitchFamily="49" charset="-122"/>
              </a:rPr>
              <a:t>之后就可以在下半部区域的大输入框内输入提交信息，然后点击</a:t>
            </a:r>
            <a:r>
              <a:rPr lang="en-US" altLang="zh-CN" sz="2000" dirty="0">
                <a:solidFill>
                  <a:schemeClr val="bg1"/>
                </a:solidFill>
                <a:latin typeface="幼圆" panose="02010509060101010101" pitchFamily="49" charset="-122"/>
                <a:ea typeface="Inziu Iosevka Slab SC" panose="02000509000000000000" pitchFamily="49" charset="-122"/>
              </a:rPr>
              <a:t>Commit</a:t>
            </a:r>
            <a:r>
              <a:rPr lang="zh-CN" altLang="en-US" sz="2000" dirty="0">
                <a:solidFill>
                  <a:schemeClr val="bg1"/>
                </a:solidFill>
                <a:latin typeface="幼圆" panose="02010509060101010101" pitchFamily="49" charset="-122"/>
                <a:ea typeface="Inziu Iosevka Slab SC" panose="02000509000000000000" pitchFamily="49" charset="-122"/>
              </a:rPr>
              <a:t>，不输入信息无法</a:t>
            </a:r>
            <a:r>
              <a:rPr lang="en-US" altLang="zh-CN" sz="2000" dirty="0">
                <a:solidFill>
                  <a:schemeClr val="bg1"/>
                </a:solidFill>
                <a:latin typeface="幼圆" panose="02010509060101010101" pitchFamily="49" charset="-122"/>
                <a:ea typeface="Inziu Iosevka Slab SC" panose="02000509000000000000" pitchFamily="49" charset="-122"/>
              </a:rPr>
              <a:t>commit</a:t>
            </a:r>
            <a:r>
              <a:rPr lang="zh-CN" altLang="en-US" sz="2000" dirty="0">
                <a:solidFill>
                  <a:schemeClr val="bg1"/>
                </a:solidFill>
                <a:latin typeface="幼圆" panose="02010509060101010101" pitchFamily="49" charset="-122"/>
                <a:ea typeface="Inziu Iosevka Slab SC" panose="02000509000000000000" pitchFamily="49" charset="-122"/>
              </a:rPr>
              <a:t>。</a:t>
            </a:r>
            <a:endParaRPr lang="en-US" altLang="zh-CN" sz="2000" dirty="0">
              <a:solidFill>
                <a:schemeClr val="bg1"/>
              </a:solidFill>
              <a:latin typeface="幼圆" panose="02010509060101010101" pitchFamily="49" charset="-122"/>
              <a:ea typeface="Inziu Iosevka Slab SC" panose="02000509000000000000" pitchFamily="49" charset="-122"/>
            </a:endParaRPr>
          </a:p>
          <a:p>
            <a:pPr>
              <a:lnSpc>
                <a:spcPct val="130000"/>
              </a:lnSpc>
            </a:pPr>
            <a:r>
              <a:rPr lang="en-US" altLang="zh-CN" sz="2000" dirty="0">
                <a:solidFill>
                  <a:schemeClr val="bg1"/>
                </a:solidFill>
                <a:latin typeface="幼圆" panose="02010509060101010101" pitchFamily="49" charset="-122"/>
                <a:ea typeface="Inziu Iosevka Slab SC" panose="02000509000000000000" pitchFamily="49" charset="-122"/>
              </a:rPr>
              <a:t>4. Push</a:t>
            </a:r>
            <a:r>
              <a:rPr lang="zh-CN" altLang="en-US" sz="2000" dirty="0">
                <a:solidFill>
                  <a:schemeClr val="bg1"/>
                </a:solidFill>
                <a:latin typeface="幼圆" panose="02010509060101010101" pitchFamily="49" charset="-122"/>
                <a:ea typeface="Inziu Iosevka Slab SC" panose="02000509000000000000" pitchFamily="49" charset="-122"/>
              </a:rPr>
              <a:t>按钮就是用来将更新提交到远程仓库，我们先不急着提交，先建立远程连接（</a:t>
            </a:r>
            <a:r>
              <a:rPr lang="en-US" altLang="zh-CN" sz="2000" dirty="0">
                <a:solidFill>
                  <a:schemeClr val="bg1"/>
                </a:solidFill>
                <a:latin typeface="幼圆" panose="02010509060101010101" pitchFamily="49" charset="-122"/>
                <a:ea typeface="Inziu Iosevka Slab SC" panose="02000509000000000000" pitchFamily="49" charset="-122"/>
              </a:rPr>
              <a:t>Remote</a:t>
            </a:r>
            <a:r>
              <a:rPr lang="zh-CN" altLang="en-US" sz="2000" dirty="0">
                <a:solidFill>
                  <a:schemeClr val="bg1"/>
                </a:solidFill>
                <a:latin typeface="幼圆" panose="02010509060101010101" pitchFamily="49" charset="-122"/>
                <a:ea typeface="Inziu Iosevka Slab SC" panose="02000509000000000000" pitchFamily="49" charset="-122"/>
              </a:rPr>
              <a:t>）方便以后使用，不建立则需要输入</a:t>
            </a:r>
            <a:r>
              <a:rPr lang="en-US" altLang="zh-CN" sz="2000" dirty="0">
                <a:solidFill>
                  <a:schemeClr val="bg1"/>
                </a:solidFill>
                <a:latin typeface="幼圆" panose="02010509060101010101" pitchFamily="49" charset="-122"/>
                <a:ea typeface="Inziu Iosevka Slab SC" panose="02000509000000000000" pitchFamily="49" charset="-122"/>
              </a:rPr>
              <a:t>push</a:t>
            </a:r>
            <a:r>
              <a:rPr lang="zh-CN" altLang="en-US" sz="2000" dirty="0">
                <a:solidFill>
                  <a:schemeClr val="bg1"/>
                </a:solidFill>
                <a:latin typeface="幼圆" panose="02010509060101010101" pitchFamily="49" charset="-122"/>
                <a:ea typeface="Inziu Iosevka Slab SC" panose="02000509000000000000" pitchFamily="49" charset="-122"/>
              </a:rPr>
              <a:t>的网址。</a:t>
            </a:r>
            <a:endParaRPr lang="en-US" altLang="zh-CN" sz="2000" dirty="0">
              <a:solidFill>
                <a:schemeClr val="bg1"/>
              </a:solidFill>
              <a:latin typeface="幼圆" panose="02010509060101010101" pitchFamily="49" charset="-122"/>
              <a:ea typeface="Inziu Iosevka Slab SC" panose="02000509000000000000" pitchFamily="49" charset="-122"/>
            </a:endParaRPr>
          </a:p>
          <a:p>
            <a:pPr>
              <a:lnSpc>
                <a:spcPct val="130000"/>
              </a:lnSpc>
            </a:pPr>
            <a:r>
              <a:rPr lang="en-US" altLang="zh-CN" sz="2000" dirty="0">
                <a:solidFill>
                  <a:schemeClr val="bg1"/>
                </a:solidFill>
                <a:latin typeface="幼圆" panose="02010509060101010101" pitchFamily="49" charset="-122"/>
                <a:ea typeface="Inziu Iosevka Slab SC" panose="02000509000000000000" pitchFamily="49" charset="-122"/>
              </a:rPr>
              <a:t>5. Sign Off</a:t>
            </a:r>
            <a:r>
              <a:rPr lang="zh-CN" altLang="en-US" sz="2000" dirty="0">
                <a:solidFill>
                  <a:schemeClr val="bg1"/>
                </a:solidFill>
                <a:latin typeface="幼圆" panose="02010509060101010101" pitchFamily="49" charset="-122"/>
                <a:ea typeface="Inziu Iosevka Slab SC" panose="02000509000000000000" pitchFamily="49" charset="-122"/>
              </a:rPr>
              <a:t>可以查看第一次使用时</a:t>
            </a:r>
            <a:r>
              <a:rPr lang="en-US" altLang="zh-CN" sz="2000" dirty="0">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设置的用户名和邮箱。</a:t>
            </a:r>
            <a:endParaRPr lang="en-US" altLang="zh-CN" sz="2000" dirty="0">
              <a:solidFill>
                <a:schemeClr val="bg1"/>
              </a:solidFill>
              <a:latin typeface="幼圆" panose="02010509060101010101" pitchFamily="49" charset="-122"/>
              <a:ea typeface="Inziu Iosevka Slab SC" panose="02000509000000000000" pitchFamily="49" charset="-122"/>
            </a:endParaRPr>
          </a:p>
          <a:p>
            <a:pPr>
              <a:lnSpc>
                <a:spcPct val="130000"/>
              </a:lnSpc>
            </a:pPr>
            <a:r>
              <a:rPr lang="en-US" altLang="zh-CN" sz="2000" dirty="0">
                <a:solidFill>
                  <a:schemeClr val="bg1"/>
                </a:solidFill>
                <a:latin typeface="幼圆" panose="02010509060101010101" pitchFamily="49" charset="-122"/>
                <a:ea typeface="Inziu Iosevka Slab SC" panose="02000509000000000000" pitchFamily="49" charset="-122"/>
              </a:rPr>
              <a:t>6. Repository</a:t>
            </a:r>
            <a:r>
              <a:rPr lang="zh-CN" altLang="en-US" sz="2000" dirty="0">
                <a:solidFill>
                  <a:schemeClr val="bg1"/>
                </a:solidFill>
                <a:latin typeface="幼圆" panose="02010509060101010101" pitchFamily="49" charset="-122"/>
                <a:ea typeface="Inziu Iosevka Slab SC" panose="02000509000000000000" pitchFamily="49" charset="-122"/>
              </a:rPr>
              <a:t>选项里有</a:t>
            </a:r>
            <a:r>
              <a:rPr lang="en-US" altLang="zh-CN" sz="2000" dirty="0">
                <a:solidFill>
                  <a:schemeClr val="bg1"/>
                </a:solidFill>
                <a:latin typeface="幼圆" panose="02010509060101010101" pitchFamily="49" charset="-122"/>
                <a:ea typeface="Inziu Iosevka Slab SC" panose="02000509000000000000" pitchFamily="49" charset="-122"/>
              </a:rPr>
              <a:t>browse master’s file </a:t>
            </a:r>
            <a:r>
              <a:rPr lang="zh-CN" altLang="en-US" sz="2000" dirty="0">
                <a:solidFill>
                  <a:schemeClr val="bg1"/>
                </a:solidFill>
                <a:latin typeface="幼圆" panose="02010509060101010101" pitchFamily="49" charset="-122"/>
                <a:ea typeface="Inziu Iosevka Slab SC" panose="02000509000000000000" pitchFamily="49" charset="-122"/>
              </a:rPr>
              <a:t>相当于 </a:t>
            </a:r>
            <a:r>
              <a:rPr lang="en-US" altLang="zh-CN" sz="2000" dirty="0">
                <a:solidFill>
                  <a:schemeClr val="bg1"/>
                </a:solidFill>
                <a:latin typeface="幼圆" panose="02010509060101010101" pitchFamily="49" charset="-122"/>
                <a:ea typeface="Inziu Iosevka Slab SC" panose="02000509000000000000" pitchFamily="49" charset="-122"/>
              </a:rPr>
              <a:t>ls </a:t>
            </a:r>
            <a:r>
              <a:rPr lang="zh-CN" altLang="en-US" sz="2000" dirty="0">
                <a:solidFill>
                  <a:schemeClr val="bg1"/>
                </a:solidFill>
                <a:latin typeface="幼圆" panose="02010509060101010101" pitchFamily="49" charset="-122"/>
                <a:ea typeface="Inziu Iosevka Slab SC" panose="02000509000000000000" pitchFamily="49" charset="-122"/>
              </a:rPr>
              <a:t>命令。</a:t>
            </a:r>
          </a:p>
        </p:txBody>
      </p:sp>
    </p:spTree>
    <p:extLst>
      <p:ext uri="{BB962C8B-B14F-4D97-AF65-F5344CB8AC3E}">
        <p14:creationId xmlns:p14="http://schemas.microsoft.com/office/powerpoint/2010/main" val="69419211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3256020" cy="584775"/>
          </a:xfrm>
          <a:prstGeom prst="rect">
            <a:avLst/>
          </a:prstGeom>
          <a:noFill/>
        </p:spPr>
        <p:txBody>
          <a:bodyPr wrap="none" rtlCol="0">
            <a:spAutoFit/>
          </a:bodyPr>
          <a:lstStyle/>
          <a:p>
            <a:r>
              <a:rPr lang="en-US" altLang="zh-CN" sz="3200" b="1" dirty="0">
                <a:solidFill>
                  <a:schemeClr val="bg1"/>
                </a:solidFill>
                <a:latin typeface="微软雅黑" pitchFamily="34" charset="-122"/>
                <a:ea typeface="微软雅黑" pitchFamily="34" charset="-122"/>
              </a:rPr>
              <a:t>Git </a:t>
            </a:r>
            <a:r>
              <a:rPr lang="en-US" altLang="zh-CN" sz="3200" b="1" dirty="0" err="1">
                <a:solidFill>
                  <a:schemeClr val="bg1"/>
                </a:solidFill>
                <a:latin typeface="微软雅黑" pitchFamily="34" charset="-122"/>
                <a:ea typeface="微软雅黑" pitchFamily="34" charset="-122"/>
              </a:rPr>
              <a:t>Gui</a:t>
            </a:r>
            <a:r>
              <a:rPr lang="zh-CN" altLang="en-US" sz="3200" b="1" dirty="0">
                <a:solidFill>
                  <a:schemeClr val="bg1"/>
                </a:solidFill>
                <a:latin typeface="微软雅黑" pitchFamily="34" charset="-122"/>
                <a:ea typeface="微软雅黑" pitchFamily="34" charset="-122"/>
              </a:rPr>
              <a:t>使用方式</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17513" y="1297841"/>
            <a:ext cx="6916957" cy="2492990"/>
          </a:xfrm>
          <a:prstGeom prst="rect">
            <a:avLst/>
          </a:prstGeom>
        </p:spPr>
        <p:txBody>
          <a:bodyPr wrap="square">
            <a:spAutoFit/>
          </a:bodyPr>
          <a:lstStyle/>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建立</a:t>
            </a:r>
            <a:r>
              <a:rPr lang="en-US" altLang="zh-CN" sz="2000" dirty="0">
                <a:solidFill>
                  <a:schemeClr val="bg1"/>
                </a:solidFill>
                <a:latin typeface="幼圆" panose="02010509060101010101" pitchFamily="49" charset="-122"/>
                <a:ea typeface="Inziu Iosevka Slab SC" panose="02000509000000000000" pitchFamily="49" charset="-122"/>
              </a:rPr>
              <a:t>Remote</a:t>
            </a:r>
            <a:r>
              <a:rPr lang="zh-CN" altLang="en-US" sz="2000" dirty="0">
                <a:solidFill>
                  <a:schemeClr val="bg1"/>
                </a:solidFill>
                <a:latin typeface="幼圆" panose="02010509060101010101" pitchFamily="49" charset="-122"/>
                <a:ea typeface="Inziu Iosevka Slab SC" panose="02000509000000000000" pitchFamily="49" charset="-122"/>
              </a:rPr>
              <a:t>连接：点击“</a:t>
            </a:r>
            <a:r>
              <a:rPr lang="en-US" altLang="zh-CN" sz="2000" dirty="0">
                <a:solidFill>
                  <a:schemeClr val="bg1"/>
                </a:solidFill>
                <a:latin typeface="幼圆" panose="02010509060101010101" pitchFamily="49" charset="-122"/>
                <a:ea typeface="Inziu Iosevka Slab SC" panose="02000509000000000000" pitchFamily="49" charset="-122"/>
              </a:rPr>
              <a:t>Remote</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-&gt;</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add</a:t>
            </a:r>
            <a:r>
              <a:rPr lang="zh-CN" altLang="en-US" sz="2000" dirty="0">
                <a:solidFill>
                  <a:schemeClr val="bg1"/>
                </a:solidFill>
                <a:latin typeface="幼圆" panose="02010509060101010101" pitchFamily="49" charset="-122"/>
                <a:ea typeface="Inziu Iosevka Slab SC" panose="02000509000000000000" pitchFamily="49" charset="-122"/>
              </a:rPr>
              <a:t>”，在弹窗的窗口中输入连接名和连接地址，如右图。</a:t>
            </a:r>
            <a:endParaRPr lang="en-US" altLang="zh-CN" sz="2000"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endParaRPr lang="en-US" altLang="zh-CN" sz="2000"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建立连接后，则可以在仓库窗口点击</a:t>
            </a:r>
            <a:r>
              <a:rPr lang="en-US" altLang="zh-CN" sz="2000" dirty="0">
                <a:solidFill>
                  <a:schemeClr val="bg1"/>
                </a:solidFill>
                <a:latin typeface="幼圆" panose="02010509060101010101" pitchFamily="49" charset="-122"/>
                <a:ea typeface="Inziu Iosevka Slab SC" panose="02000509000000000000" pitchFamily="49" charset="-122"/>
              </a:rPr>
              <a:t>Push</a:t>
            </a:r>
            <a:r>
              <a:rPr lang="zh-CN" altLang="en-US" sz="2000" dirty="0">
                <a:solidFill>
                  <a:schemeClr val="bg1"/>
                </a:solidFill>
                <a:latin typeface="幼圆" panose="02010509060101010101" pitchFamily="49" charset="-122"/>
                <a:ea typeface="Inziu Iosevka Slab SC" panose="02000509000000000000" pitchFamily="49" charset="-122"/>
              </a:rPr>
              <a:t>按钮提交项目到远程仓库。选择对应的</a:t>
            </a:r>
            <a:r>
              <a:rPr lang="en-US" altLang="zh-CN" sz="2000" dirty="0">
                <a:solidFill>
                  <a:schemeClr val="bg1"/>
                </a:solidFill>
                <a:latin typeface="幼圆" panose="02010509060101010101" pitchFamily="49" charset="-122"/>
                <a:ea typeface="Inziu Iosevka Slab SC" panose="02000509000000000000" pitchFamily="49" charset="-122"/>
              </a:rPr>
              <a:t>Remote</a:t>
            </a:r>
            <a:r>
              <a:rPr lang="zh-CN" altLang="en-US" sz="2000" dirty="0">
                <a:solidFill>
                  <a:schemeClr val="bg1"/>
                </a:solidFill>
                <a:latin typeface="幼圆" panose="02010509060101010101" pitchFamily="49" charset="-122"/>
                <a:ea typeface="Inziu Iosevka Slab SC" panose="02000509000000000000" pitchFamily="49" charset="-122"/>
              </a:rPr>
              <a:t>，点击</a:t>
            </a:r>
            <a:r>
              <a:rPr lang="en-US" altLang="zh-CN" sz="2000" dirty="0">
                <a:solidFill>
                  <a:schemeClr val="bg1"/>
                </a:solidFill>
                <a:latin typeface="幼圆" panose="02010509060101010101" pitchFamily="49" charset="-122"/>
                <a:ea typeface="Inziu Iosevka Slab SC" panose="02000509000000000000" pitchFamily="49" charset="-122"/>
              </a:rPr>
              <a:t>Push</a:t>
            </a:r>
            <a:r>
              <a:rPr lang="zh-CN" altLang="en-US" sz="2000" dirty="0">
                <a:solidFill>
                  <a:schemeClr val="bg1"/>
                </a:solidFill>
                <a:latin typeface="幼圆" panose="02010509060101010101" pitchFamily="49" charset="-122"/>
                <a:ea typeface="Inziu Iosevka Slab SC" panose="02000509000000000000" pitchFamily="49" charset="-122"/>
              </a:rPr>
              <a:t>按钮即可，弹窗显示</a:t>
            </a:r>
            <a:r>
              <a:rPr lang="en-US" altLang="zh-CN" sz="2000" dirty="0" err="1">
                <a:solidFill>
                  <a:schemeClr val="bg1"/>
                </a:solidFill>
                <a:latin typeface="幼圆" panose="02010509060101010101" pitchFamily="49" charset="-122"/>
                <a:ea typeface="Inziu Iosevka Slab SC" panose="02000509000000000000" pitchFamily="49" charset="-122"/>
              </a:rPr>
              <a:t>Succes</a:t>
            </a:r>
            <a:r>
              <a:rPr lang="zh-CN" altLang="en-US" sz="2000" dirty="0">
                <a:solidFill>
                  <a:schemeClr val="bg1"/>
                </a:solidFill>
                <a:latin typeface="幼圆" panose="02010509060101010101" pitchFamily="49" charset="-122"/>
                <a:ea typeface="Inziu Iosevka Slab SC" panose="02000509000000000000" pitchFamily="49" charset="-122"/>
              </a:rPr>
              <a:t>。</a:t>
            </a:r>
            <a:endParaRPr lang="en-US" altLang="zh-CN" sz="2000" dirty="0">
              <a:solidFill>
                <a:schemeClr val="bg1"/>
              </a:solidFill>
              <a:latin typeface="幼圆" panose="02010509060101010101" pitchFamily="49" charset="-122"/>
              <a:ea typeface="Inziu Iosevka Slab SC" panose="02000509000000000000"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5" name="图片 4">
            <a:extLst>
              <a:ext uri="{FF2B5EF4-FFF2-40B4-BE49-F238E27FC236}">
                <a16:creationId xmlns:a16="http://schemas.microsoft.com/office/drawing/2014/main" id="{92044E2F-1142-4B01-ADA1-0C526EBB1394}"/>
              </a:ext>
            </a:extLst>
          </p:cNvPr>
          <p:cNvPicPr>
            <a:picLocks noChangeAspect="1"/>
          </p:cNvPicPr>
          <p:nvPr/>
        </p:nvPicPr>
        <p:blipFill>
          <a:blip r:embed="rId4"/>
          <a:stretch>
            <a:fillRect/>
          </a:stretch>
        </p:blipFill>
        <p:spPr>
          <a:xfrm>
            <a:off x="7789503" y="3296802"/>
            <a:ext cx="3841554" cy="3536218"/>
          </a:xfrm>
          <a:prstGeom prst="rect">
            <a:avLst/>
          </a:prstGeom>
        </p:spPr>
      </p:pic>
      <p:pic>
        <p:nvPicPr>
          <p:cNvPr id="7" name="图片 6">
            <a:extLst>
              <a:ext uri="{FF2B5EF4-FFF2-40B4-BE49-F238E27FC236}">
                <a16:creationId xmlns:a16="http://schemas.microsoft.com/office/drawing/2014/main" id="{7A68B810-453E-4A3E-B726-989D53CA9B53}"/>
              </a:ext>
            </a:extLst>
          </p:cNvPr>
          <p:cNvPicPr>
            <a:picLocks noChangeAspect="1"/>
          </p:cNvPicPr>
          <p:nvPr/>
        </p:nvPicPr>
        <p:blipFill>
          <a:blip r:embed="rId5"/>
          <a:stretch>
            <a:fillRect/>
          </a:stretch>
        </p:blipFill>
        <p:spPr>
          <a:xfrm>
            <a:off x="7593886" y="77233"/>
            <a:ext cx="4345849" cy="3219569"/>
          </a:xfrm>
          <a:prstGeom prst="rect">
            <a:avLst/>
          </a:prstGeom>
        </p:spPr>
      </p:pic>
      <p:pic>
        <p:nvPicPr>
          <p:cNvPr id="8" name="图片 7">
            <a:extLst>
              <a:ext uri="{FF2B5EF4-FFF2-40B4-BE49-F238E27FC236}">
                <a16:creationId xmlns:a16="http://schemas.microsoft.com/office/drawing/2014/main" id="{C252A4B7-669C-4BBF-8BCA-A7C511403B7D}"/>
              </a:ext>
            </a:extLst>
          </p:cNvPr>
          <p:cNvPicPr>
            <a:picLocks noChangeAspect="1"/>
          </p:cNvPicPr>
          <p:nvPr/>
        </p:nvPicPr>
        <p:blipFill>
          <a:blip r:embed="rId6"/>
          <a:stretch>
            <a:fillRect/>
          </a:stretch>
        </p:blipFill>
        <p:spPr>
          <a:xfrm>
            <a:off x="913705" y="4071522"/>
            <a:ext cx="5780952" cy="2695238"/>
          </a:xfrm>
          <a:prstGeom prst="rect">
            <a:avLst/>
          </a:prstGeom>
        </p:spPr>
      </p:pic>
    </p:spTree>
    <p:extLst>
      <p:ext uri="{BB962C8B-B14F-4D97-AF65-F5344CB8AC3E}">
        <p14:creationId xmlns:p14="http://schemas.microsoft.com/office/powerpoint/2010/main" val="249285565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3256020" cy="584775"/>
          </a:xfrm>
          <a:prstGeom prst="rect">
            <a:avLst/>
          </a:prstGeom>
          <a:noFill/>
        </p:spPr>
        <p:txBody>
          <a:bodyPr wrap="none" rtlCol="0">
            <a:spAutoFit/>
          </a:bodyPr>
          <a:lstStyle/>
          <a:p>
            <a:r>
              <a:rPr lang="en-US" altLang="zh-CN" sz="3200" b="1" dirty="0">
                <a:solidFill>
                  <a:schemeClr val="bg1"/>
                </a:solidFill>
                <a:latin typeface="微软雅黑" pitchFamily="34" charset="-122"/>
                <a:ea typeface="微软雅黑" pitchFamily="34" charset="-122"/>
              </a:rPr>
              <a:t>Git </a:t>
            </a:r>
            <a:r>
              <a:rPr lang="en-US" altLang="zh-CN" sz="3200" b="1" dirty="0" err="1">
                <a:solidFill>
                  <a:schemeClr val="bg1"/>
                </a:solidFill>
                <a:latin typeface="微软雅黑" pitchFamily="34" charset="-122"/>
                <a:ea typeface="微软雅黑" pitchFamily="34" charset="-122"/>
              </a:rPr>
              <a:t>Gui</a:t>
            </a:r>
            <a:r>
              <a:rPr lang="zh-CN" altLang="en-US" sz="3200" b="1" dirty="0">
                <a:solidFill>
                  <a:schemeClr val="bg1"/>
                </a:solidFill>
                <a:latin typeface="微软雅黑" pitchFamily="34" charset="-122"/>
                <a:ea typeface="微软雅黑" pitchFamily="34" charset="-122"/>
              </a:rPr>
              <a:t>使用方式</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77620" y="1155185"/>
            <a:ext cx="10845754" cy="2092881"/>
          </a:xfrm>
          <a:prstGeom prst="rect">
            <a:avLst/>
          </a:prstGeom>
        </p:spPr>
        <p:txBody>
          <a:bodyPr wrap="square">
            <a:spAutoFit/>
          </a:bodyPr>
          <a:lstStyle/>
          <a:p>
            <a:pPr lvl="0" indent="-457200">
              <a:lnSpc>
                <a:spcPct val="130000"/>
              </a:lnSpc>
            </a:pPr>
            <a:r>
              <a:rPr lang="zh-CN" altLang="en-US" sz="2000" b="1" dirty="0">
                <a:solidFill>
                  <a:schemeClr val="bg1"/>
                </a:solidFill>
                <a:latin typeface="幼圆" panose="02010509060101010101" pitchFamily="49" charset="-122"/>
                <a:ea typeface="Inziu Iosevka Slab SC" panose="02000509000000000000" pitchFamily="49" charset="-122"/>
              </a:rPr>
              <a:t>克隆项目</a:t>
            </a:r>
            <a:endParaRPr lang="en-US" altLang="zh-CN" sz="2000" b="1"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点击选项“</a:t>
            </a:r>
            <a:r>
              <a:rPr lang="en-US" altLang="zh-CN" sz="2000" dirty="0">
                <a:solidFill>
                  <a:schemeClr val="bg1"/>
                </a:solidFill>
                <a:latin typeface="幼圆" panose="02010509060101010101" pitchFamily="49" charset="-122"/>
                <a:ea typeface="Inziu Iosevka Slab SC" panose="02000509000000000000" pitchFamily="49" charset="-122"/>
              </a:rPr>
              <a:t>Repository</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-&gt; clone</a:t>
            </a:r>
            <a:r>
              <a:rPr lang="zh-CN" altLang="en-US" sz="2000" dirty="0">
                <a:solidFill>
                  <a:schemeClr val="bg1"/>
                </a:solidFill>
                <a:latin typeface="幼圆" panose="02010509060101010101" pitchFamily="49" charset="-122"/>
                <a:ea typeface="Inziu Iosevka Slab SC" panose="02000509000000000000" pitchFamily="49" charset="-122"/>
              </a:rPr>
              <a:t>，输入</a:t>
            </a:r>
            <a:r>
              <a:rPr lang="en-US" altLang="zh-CN" sz="2000" dirty="0">
                <a:solidFill>
                  <a:schemeClr val="bg1"/>
                </a:solidFill>
                <a:latin typeface="幼圆" panose="02010509060101010101" pitchFamily="49" charset="-122"/>
                <a:ea typeface="Inziu Iosevka Slab SC" panose="02000509000000000000" pitchFamily="49" charset="-122"/>
              </a:rPr>
              <a:t>GitHub</a:t>
            </a:r>
            <a:r>
              <a:rPr lang="zh-CN" altLang="en-US" sz="2000" dirty="0">
                <a:solidFill>
                  <a:schemeClr val="bg1"/>
                </a:solidFill>
                <a:latin typeface="幼圆" panose="02010509060101010101" pitchFamily="49" charset="-122"/>
                <a:ea typeface="Inziu Iosevka Slab SC" panose="02000509000000000000" pitchFamily="49" charset="-122"/>
              </a:rPr>
              <a:t>连接和本地项目路径后，点击</a:t>
            </a:r>
            <a:r>
              <a:rPr lang="en-US" altLang="zh-CN" sz="2000" dirty="0">
                <a:solidFill>
                  <a:schemeClr val="bg1"/>
                </a:solidFill>
                <a:latin typeface="幼圆" panose="02010509060101010101" pitchFamily="49" charset="-122"/>
                <a:ea typeface="Inziu Iosevka Slab SC" panose="02000509000000000000" pitchFamily="49" charset="-122"/>
              </a:rPr>
              <a:t>clone</a:t>
            </a:r>
            <a:r>
              <a:rPr lang="zh-CN" altLang="en-US" sz="2000" dirty="0">
                <a:solidFill>
                  <a:schemeClr val="bg1"/>
                </a:solidFill>
                <a:latin typeface="幼圆" panose="02010509060101010101" pitchFamily="49" charset="-122"/>
                <a:ea typeface="Inziu Iosevka Slab SC" panose="02000509000000000000" pitchFamily="49" charset="-122"/>
              </a:rPr>
              <a:t>即可。</a:t>
            </a:r>
            <a:endParaRPr lang="en-US" altLang="zh-CN" sz="2000"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克隆项目的提交到远程仓库与新建项目的一致，不过无需再重新建立远程连接，因为克隆下来的项目有默认的</a:t>
            </a:r>
            <a:r>
              <a:rPr lang="en-US" altLang="zh-CN" sz="2000" dirty="0">
                <a:solidFill>
                  <a:schemeClr val="bg1"/>
                </a:solidFill>
                <a:latin typeface="幼圆" panose="02010509060101010101" pitchFamily="49" charset="-122"/>
                <a:ea typeface="Inziu Iosevka Slab SC" panose="02000509000000000000" pitchFamily="49" charset="-122"/>
              </a:rPr>
              <a:t>origin</a:t>
            </a:r>
            <a:r>
              <a:rPr lang="zh-CN" altLang="en-US" sz="2000" dirty="0">
                <a:solidFill>
                  <a:schemeClr val="bg1"/>
                </a:solidFill>
                <a:latin typeface="幼圆" panose="02010509060101010101" pitchFamily="49" charset="-122"/>
                <a:ea typeface="Inziu Iosevka Slab SC" panose="02000509000000000000" pitchFamily="49" charset="-122"/>
              </a:rPr>
              <a:t>连接，就是克隆时输入的网址，如果需要推送到其他远程仓库，则可建立新的连接。</a:t>
            </a:r>
            <a:endParaRPr lang="en-US" altLang="zh-CN" sz="2000" dirty="0">
              <a:solidFill>
                <a:schemeClr val="bg1"/>
              </a:solidFill>
              <a:latin typeface="幼圆" panose="02010509060101010101" pitchFamily="49" charset="-122"/>
              <a:ea typeface="Inziu Iosevka Slab SC" panose="02000509000000000000"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2" name="图片 1">
            <a:extLst>
              <a:ext uri="{FF2B5EF4-FFF2-40B4-BE49-F238E27FC236}">
                <a16:creationId xmlns:a16="http://schemas.microsoft.com/office/drawing/2014/main" id="{C707F974-915C-4FBF-B318-8ED2E43E0F7B}"/>
              </a:ext>
            </a:extLst>
          </p:cNvPr>
          <p:cNvPicPr>
            <a:picLocks noChangeAspect="1"/>
          </p:cNvPicPr>
          <p:nvPr/>
        </p:nvPicPr>
        <p:blipFill>
          <a:blip r:embed="rId4"/>
          <a:stretch>
            <a:fillRect/>
          </a:stretch>
        </p:blipFill>
        <p:spPr>
          <a:xfrm>
            <a:off x="836121" y="3800263"/>
            <a:ext cx="6666667" cy="2780952"/>
          </a:xfrm>
          <a:prstGeom prst="rect">
            <a:avLst/>
          </a:prstGeom>
        </p:spPr>
      </p:pic>
    </p:spTree>
    <p:extLst>
      <p:ext uri="{BB962C8B-B14F-4D97-AF65-F5344CB8AC3E}">
        <p14:creationId xmlns:p14="http://schemas.microsoft.com/office/powerpoint/2010/main" val="18254735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3256020" cy="584775"/>
          </a:xfrm>
          <a:prstGeom prst="rect">
            <a:avLst/>
          </a:prstGeom>
          <a:noFill/>
        </p:spPr>
        <p:txBody>
          <a:bodyPr wrap="none" rtlCol="0">
            <a:spAutoFit/>
          </a:bodyPr>
          <a:lstStyle/>
          <a:p>
            <a:r>
              <a:rPr lang="en-US" altLang="zh-CN" sz="3200" b="1" dirty="0">
                <a:solidFill>
                  <a:schemeClr val="bg1"/>
                </a:solidFill>
                <a:latin typeface="微软雅黑" pitchFamily="34" charset="-122"/>
                <a:ea typeface="微软雅黑" pitchFamily="34" charset="-122"/>
              </a:rPr>
              <a:t>Git </a:t>
            </a:r>
            <a:r>
              <a:rPr lang="en-US" altLang="zh-CN" sz="3200" b="1" dirty="0" err="1">
                <a:solidFill>
                  <a:schemeClr val="bg1"/>
                </a:solidFill>
                <a:latin typeface="微软雅黑" pitchFamily="34" charset="-122"/>
                <a:ea typeface="微软雅黑" pitchFamily="34" charset="-122"/>
              </a:rPr>
              <a:t>Gui</a:t>
            </a:r>
            <a:r>
              <a:rPr lang="zh-CN" altLang="en-US" sz="3200" b="1" dirty="0">
                <a:solidFill>
                  <a:schemeClr val="bg1"/>
                </a:solidFill>
                <a:latin typeface="微软雅黑" pitchFamily="34" charset="-122"/>
                <a:ea typeface="微软雅黑" pitchFamily="34" charset="-122"/>
              </a:rPr>
              <a:t>使用方式</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581741" y="1012502"/>
            <a:ext cx="11210661" cy="2893100"/>
          </a:xfrm>
          <a:prstGeom prst="rect">
            <a:avLst/>
          </a:prstGeom>
        </p:spPr>
        <p:txBody>
          <a:bodyPr wrap="square">
            <a:spAutoFit/>
          </a:bodyPr>
          <a:lstStyle/>
          <a:p>
            <a:pPr lvl="0" indent="-457200">
              <a:lnSpc>
                <a:spcPct val="130000"/>
              </a:lnSpc>
            </a:pPr>
            <a:r>
              <a:rPr lang="zh-CN" altLang="en-US" sz="2000" b="1" dirty="0">
                <a:solidFill>
                  <a:schemeClr val="bg1"/>
                </a:solidFill>
                <a:latin typeface="幼圆" panose="02010509060101010101" pitchFamily="49" charset="-122"/>
                <a:ea typeface="Inziu Iosevka Slab SC" panose="02000509000000000000" pitchFamily="49" charset="-122"/>
              </a:rPr>
              <a:t>拉取更新</a:t>
            </a:r>
            <a:endParaRPr lang="en-US" altLang="zh-CN" sz="2000" b="1"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点击“</a:t>
            </a:r>
            <a:r>
              <a:rPr lang="en-US" altLang="zh-CN" sz="2000" dirty="0">
                <a:solidFill>
                  <a:schemeClr val="bg1"/>
                </a:solidFill>
                <a:latin typeface="幼圆" panose="02010509060101010101" pitchFamily="49" charset="-122"/>
                <a:ea typeface="Inziu Iosevka Slab SC" panose="02000509000000000000" pitchFamily="49" charset="-122"/>
              </a:rPr>
              <a:t>Remote</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-&gt; </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Remote from</a:t>
            </a:r>
            <a:r>
              <a:rPr lang="zh-CN" altLang="en-US" sz="2000" dirty="0">
                <a:solidFill>
                  <a:schemeClr val="bg1"/>
                </a:solidFill>
                <a:latin typeface="幼圆" panose="02010509060101010101" pitchFamily="49" charset="-122"/>
                <a:ea typeface="Inziu Iosevka Slab SC" panose="02000509000000000000" pitchFamily="49" charset="-122"/>
              </a:rPr>
              <a:t>”，选择对应的远程连接，拉去最新的项目，显示</a:t>
            </a:r>
            <a:r>
              <a:rPr lang="en-US" altLang="zh-CN" sz="2000" dirty="0" err="1">
                <a:solidFill>
                  <a:schemeClr val="bg1"/>
                </a:solidFill>
                <a:latin typeface="幼圆" panose="02010509060101010101" pitchFamily="49" charset="-122"/>
                <a:ea typeface="Inziu Iosevka Slab SC" panose="02000509000000000000" pitchFamily="49" charset="-122"/>
              </a:rPr>
              <a:t>succes</a:t>
            </a:r>
            <a:r>
              <a:rPr lang="zh-CN" altLang="en-US" sz="2000" dirty="0">
                <a:solidFill>
                  <a:schemeClr val="bg1"/>
                </a:solidFill>
                <a:latin typeface="幼圆" panose="02010509060101010101" pitchFamily="49" charset="-122"/>
                <a:ea typeface="Inziu Iosevka Slab SC" panose="02000509000000000000" pitchFamily="49" charset="-122"/>
              </a:rPr>
              <a:t>表示拉取成功。但注意的是，此时对应的文件夹中并没有出现新的文件，其实这些文件只是被拉到了本地一个其他文件夹中，还需要再进行合并。</a:t>
            </a:r>
            <a:endParaRPr lang="en-US" altLang="zh-CN" sz="2000"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r>
              <a:rPr lang="zh-CN" altLang="en-US" sz="2000" b="1" dirty="0">
                <a:solidFill>
                  <a:schemeClr val="bg1"/>
                </a:solidFill>
                <a:latin typeface="幼圆" panose="02010509060101010101" pitchFamily="49" charset="-122"/>
                <a:ea typeface="Inziu Iosevka Slab SC" panose="02000509000000000000" pitchFamily="49" charset="-122"/>
              </a:rPr>
              <a:t>合并</a:t>
            </a:r>
            <a:endParaRPr lang="en-US" altLang="zh-CN" sz="2000" b="1" dirty="0">
              <a:solidFill>
                <a:schemeClr val="bg1"/>
              </a:solidFill>
              <a:latin typeface="幼圆" panose="02010509060101010101" pitchFamily="49" charset="-122"/>
              <a:ea typeface="Inziu Iosevka Slab SC" panose="02000509000000000000" pitchFamily="49" charset="-122"/>
            </a:endParaRPr>
          </a:p>
          <a:p>
            <a:pPr lvl="0" indent="-457200">
              <a:lnSpc>
                <a:spcPct val="130000"/>
              </a:lnSpc>
            </a:pPr>
            <a:r>
              <a:rPr lang="zh-CN" altLang="en-US" sz="2000" dirty="0">
                <a:solidFill>
                  <a:schemeClr val="bg1"/>
                </a:solidFill>
                <a:latin typeface="幼圆" panose="02010509060101010101" pitchFamily="49" charset="-122"/>
                <a:ea typeface="Inziu Iosevka Slab SC" panose="02000509000000000000" pitchFamily="49" charset="-122"/>
              </a:rPr>
              <a:t>点击“</a:t>
            </a:r>
            <a:r>
              <a:rPr lang="en-US" altLang="zh-CN" sz="2000" dirty="0">
                <a:solidFill>
                  <a:schemeClr val="bg1"/>
                </a:solidFill>
                <a:latin typeface="幼圆" panose="02010509060101010101" pitchFamily="49" charset="-122"/>
                <a:ea typeface="Inziu Iosevka Slab SC" panose="02000509000000000000" pitchFamily="49" charset="-122"/>
              </a:rPr>
              <a:t>Merge</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-&gt; </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Local Merge</a:t>
            </a:r>
            <a:r>
              <a:rPr lang="zh-CN" altLang="en-US" sz="2000" dirty="0">
                <a:solidFill>
                  <a:schemeClr val="bg1"/>
                </a:solidFill>
                <a:latin typeface="幼圆" panose="02010509060101010101" pitchFamily="49" charset="-122"/>
                <a:ea typeface="Inziu Iosevka Slab SC" panose="02000509000000000000" pitchFamily="49" charset="-122"/>
              </a:rPr>
              <a:t>”，再点击“</a:t>
            </a:r>
            <a:r>
              <a:rPr lang="en-US" altLang="zh-CN" sz="2000" dirty="0">
                <a:solidFill>
                  <a:schemeClr val="bg1"/>
                </a:solidFill>
                <a:latin typeface="幼圆" panose="02010509060101010101" pitchFamily="49" charset="-122"/>
                <a:ea typeface="Inziu Iosevka Slab SC" panose="02000509000000000000" pitchFamily="49" charset="-122"/>
              </a:rPr>
              <a:t>Merge</a:t>
            </a:r>
            <a:r>
              <a:rPr lang="zh-CN" altLang="en-US" sz="2000" dirty="0">
                <a:solidFill>
                  <a:schemeClr val="bg1"/>
                </a:solidFill>
                <a:latin typeface="幼圆" panose="02010509060101010101" pitchFamily="49" charset="-122"/>
                <a:ea typeface="Inziu Iosevka Slab SC" panose="02000509000000000000" pitchFamily="49" charset="-122"/>
              </a:rPr>
              <a:t>”按钮，实现将拉去下来的文件放入项目文件夹中，显示</a:t>
            </a:r>
            <a:r>
              <a:rPr lang="en-US" altLang="zh-CN" sz="2000" dirty="0">
                <a:solidFill>
                  <a:schemeClr val="bg1"/>
                </a:solidFill>
                <a:latin typeface="幼圆" panose="02010509060101010101" pitchFamily="49" charset="-122"/>
                <a:ea typeface="Inziu Iosevka Slab SC" panose="02000509000000000000" pitchFamily="49" charset="-122"/>
              </a:rPr>
              <a:t>success</a:t>
            </a:r>
            <a:r>
              <a:rPr lang="zh-CN" altLang="en-US" sz="2000" dirty="0">
                <a:solidFill>
                  <a:schemeClr val="bg1"/>
                </a:solidFill>
                <a:latin typeface="幼圆" panose="02010509060101010101" pitchFamily="49" charset="-122"/>
                <a:ea typeface="Inziu Iosevka Slab SC" panose="02000509000000000000" pitchFamily="49" charset="-122"/>
              </a:rPr>
              <a:t>后发现文件夹里已有新的文件。</a:t>
            </a:r>
            <a:endParaRPr lang="en-US" altLang="zh-CN" sz="2000" dirty="0">
              <a:solidFill>
                <a:schemeClr val="bg1"/>
              </a:solidFill>
              <a:latin typeface="幼圆" panose="02010509060101010101" pitchFamily="49" charset="-122"/>
              <a:ea typeface="Inziu Iosevka Slab SC" panose="02000509000000000000"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5" name="图片 4">
            <a:extLst>
              <a:ext uri="{FF2B5EF4-FFF2-40B4-BE49-F238E27FC236}">
                <a16:creationId xmlns:a16="http://schemas.microsoft.com/office/drawing/2014/main" id="{245B69A7-72BB-4C8C-99CE-7D5AB39987B2}"/>
              </a:ext>
            </a:extLst>
          </p:cNvPr>
          <p:cNvPicPr>
            <a:picLocks noChangeAspect="1"/>
          </p:cNvPicPr>
          <p:nvPr/>
        </p:nvPicPr>
        <p:blipFill>
          <a:blip r:embed="rId4"/>
          <a:stretch>
            <a:fillRect/>
          </a:stretch>
        </p:blipFill>
        <p:spPr>
          <a:xfrm>
            <a:off x="731592" y="3905602"/>
            <a:ext cx="5114286" cy="2736574"/>
          </a:xfrm>
          <a:prstGeom prst="rect">
            <a:avLst/>
          </a:prstGeom>
        </p:spPr>
      </p:pic>
      <p:pic>
        <p:nvPicPr>
          <p:cNvPr id="6" name="图片 5">
            <a:extLst>
              <a:ext uri="{FF2B5EF4-FFF2-40B4-BE49-F238E27FC236}">
                <a16:creationId xmlns:a16="http://schemas.microsoft.com/office/drawing/2014/main" id="{2CBFBC1C-E983-4F20-B6AA-5E79AA549D63}"/>
              </a:ext>
            </a:extLst>
          </p:cNvPr>
          <p:cNvPicPr>
            <a:picLocks noChangeAspect="1"/>
          </p:cNvPicPr>
          <p:nvPr/>
        </p:nvPicPr>
        <p:blipFill>
          <a:blip r:embed="rId5"/>
          <a:stretch>
            <a:fillRect/>
          </a:stretch>
        </p:blipFill>
        <p:spPr>
          <a:xfrm>
            <a:off x="6011450" y="3888561"/>
            <a:ext cx="5780952" cy="2695238"/>
          </a:xfrm>
          <a:prstGeom prst="rect">
            <a:avLst/>
          </a:prstGeom>
        </p:spPr>
      </p:pic>
    </p:spTree>
    <p:extLst>
      <p:ext uri="{BB962C8B-B14F-4D97-AF65-F5344CB8AC3E}">
        <p14:creationId xmlns:p14="http://schemas.microsoft.com/office/powerpoint/2010/main" val="940496207"/>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b="43288"/>
          <a:stretch/>
        </p:blipFill>
        <p:spPr bwMode="auto">
          <a:xfrm>
            <a:off x="1" y="1"/>
            <a:ext cx="12191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F:\案例\212\london-skyline\bri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800" y="1674202"/>
            <a:ext cx="2692400" cy="11811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2796601" y="2826375"/>
            <a:ext cx="6613153" cy="684904"/>
            <a:chOff x="3512027" y="2461970"/>
            <a:chExt cx="2119946" cy="219557"/>
          </a:xfrm>
        </p:grpSpPr>
        <p:sp>
          <p:nvSpPr>
            <p:cNvPr id="53" name="六边形 52"/>
            <p:cNvSpPr/>
            <p:nvPr/>
          </p:nvSpPr>
          <p:spPr>
            <a:xfrm>
              <a:off x="3512027" y="2461970"/>
              <a:ext cx="2119946" cy="219557"/>
            </a:xfrm>
            <a:prstGeom prst="hexagon">
              <a:avLst>
                <a:gd name="adj" fmla="val 59791"/>
                <a:gd name="vf" fmla="val 11547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388A84"/>
                </a:solidFill>
              </a:endParaRPr>
            </a:p>
          </p:txBody>
        </p:sp>
        <p:sp>
          <p:nvSpPr>
            <p:cNvPr id="54" name="椭圆 53"/>
            <p:cNvSpPr/>
            <p:nvPr/>
          </p:nvSpPr>
          <p:spPr>
            <a:xfrm>
              <a:off x="3626225" y="2544748"/>
              <a:ext cx="54000" cy="54000"/>
            </a:xfrm>
            <a:prstGeom prst="ellipse">
              <a:avLst/>
            </a:prstGeom>
            <a:solidFill>
              <a:srgbClr val="3A9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388A84"/>
                  </a:solidFill>
                </a:rPr>
                <a:t> </a:t>
              </a:r>
              <a:endParaRPr lang="zh-CN" altLang="en-US" sz="2400" dirty="0">
                <a:solidFill>
                  <a:srgbClr val="388A84"/>
                </a:solidFill>
              </a:endParaRPr>
            </a:p>
          </p:txBody>
        </p:sp>
        <p:sp>
          <p:nvSpPr>
            <p:cNvPr id="55" name="椭圆 54"/>
            <p:cNvSpPr/>
            <p:nvPr/>
          </p:nvSpPr>
          <p:spPr>
            <a:xfrm>
              <a:off x="5456151" y="2544748"/>
              <a:ext cx="54000" cy="54000"/>
            </a:xfrm>
            <a:prstGeom prst="ellipse">
              <a:avLst/>
            </a:prstGeom>
            <a:solidFill>
              <a:srgbClr val="3081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388A84"/>
                </a:solidFill>
              </a:endParaRPr>
            </a:p>
          </p:txBody>
        </p:sp>
      </p:grpSp>
      <p:sp>
        <p:nvSpPr>
          <p:cNvPr id="52" name="TextBox 51"/>
          <p:cNvSpPr txBox="1"/>
          <p:nvPr/>
        </p:nvSpPr>
        <p:spPr>
          <a:xfrm>
            <a:off x="4039427" y="2759843"/>
            <a:ext cx="4127499" cy="830997"/>
          </a:xfrm>
          <a:prstGeom prst="rect">
            <a:avLst/>
          </a:prstGeom>
          <a:noFill/>
          <a:effectLst/>
        </p:spPr>
        <p:txBody>
          <a:bodyPr wrap="square" rtlCol="0">
            <a:spAutoFit/>
          </a:bodyPr>
          <a:lstStyle/>
          <a:p>
            <a:r>
              <a:rPr lang="en-US" altLang="zh-CN" sz="4800" dirty="0">
                <a:solidFill>
                  <a:srgbClr val="388A84"/>
                </a:solidFill>
                <a:latin typeface="微软雅黑" pitchFamily="34" charset="-122"/>
                <a:ea typeface="微软雅黑" pitchFamily="34" charset="-122"/>
              </a:rPr>
              <a:t>THANK YOU</a:t>
            </a:r>
            <a:endParaRPr lang="zh-CN" altLang="en-US" sz="4800" dirty="0">
              <a:solidFill>
                <a:srgbClr val="388A84"/>
              </a:solidFill>
              <a:latin typeface="微软雅黑" pitchFamily="34" charset="-122"/>
              <a:ea typeface="微软雅黑" pitchFamily="34" charset="-122"/>
            </a:endParaRPr>
          </a:p>
        </p:txBody>
      </p:sp>
      <p:pic>
        <p:nvPicPr>
          <p:cNvPr id="5122" name="Picture 2" descr="F:\案例\212\macboo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29732" y="2980063"/>
            <a:ext cx="3182177" cy="413415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F:\案例\212\london-skyline\pinnac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445" y="2645968"/>
            <a:ext cx="1288488" cy="417991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F:\案例\212\london-skyline\small-plant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3867" y="2419975"/>
            <a:ext cx="1905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F:\案例\212\london-skyline\pop_up_commu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20363" y="2116455"/>
            <a:ext cx="674125" cy="72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1485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b="44467"/>
          <a:stretch/>
        </p:blipFill>
        <p:spPr bwMode="auto">
          <a:xfrm>
            <a:off x="-30427" y="-12171"/>
            <a:ext cx="12222427" cy="68701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778723" y="2752053"/>
            <a:ext cx="6423553" cy="748988"/>
          </a:xfrm>
          <a:prstGeom prst="rect">
            <a:avLst/>
          </a:prstGeom>
        </p:spPr>
        <p:txBody>
          <a:bodyPr wrap="none">
            <a:spAutoFit/>
          </a:bodyPr>
          <a:lstStyle/>
          <a:p>
            <a:r>
              <a:rPr lang="en-US" altLang="zh-CN" sz="4267" dirty="0">
                <a:solidFill>
                  <a:schemeClr val="bg1"/>
                </a:solidFill>
                <a:latin typeface="Inziu Iosevka SC" panose="02000509000000000000" pitchFamily="49" charset="-122"/>
                <a:ea typeface="幼圆" panose="02010509060101010101" pitchFamily="49" charset="-122"/>
              </a:rPr>
              <a:t>GitHub</a:t>
            </a:r>
            <a:r>
              <a:rPr lang="zh-CN" altLang="en-US" sz="4267" dirty="0">
                <a:solidFill>
                  <a:schemeClr val="bg1"/>
                </a:solidFill>
                <a:latin typeface="Inziu Iosevka SC" panose="02000509000000000000" pitchFamily="49" charset="-122"/>
                <a:ea typeface="幼圆" panose="02010509060101010101" pitchFamily="49" charset="-122"/>
              </a:rPr>
              <a:t>简介、注册及安装</a:t>
            </a:r>
          </a:p>
        </p:txBody>
      </p:sp>
      <p:cxnSp>
        <p:nvCxnSpPr>
          <p:cNvPr id="7" name="直接连接符 6"/>
          <p:cNvCxnSpPr/>
          <p:nvPr/>
        </p:nvCxnSpPr>
        <p:spPr>
          <a:xfrm>
            <a:off x="2687620" y="3531753"/>
            <a:ext cx="67207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616608" y="2517835"/>
            <a:ext cx="48000" cy="28803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11616608" y="2997888"/>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a:off x="11616608" y="3477941"/>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11616608" y="3957995"/>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9920188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l="54628" t="2365" r="1286" b="55591"/>
          <a:stretch/>
        </p:blipFill>
        <p:spPr bwMode="auto">
          <a:xfrm>
            <a:off x="0" y="0"/>
            <a:ext cx="12263459"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TextBox 20"/>
          <p:cNvSpPr txBox="1"/>
          <p:nvPr/>
        </p:nvSpPr>
        <p:spPr>
          <a:xfrm>
            <a:off x="11629206" y="59247"/>
            <a:ext cx="505267" cy="420564"/>
          </a:xfrm>
          <a:prstGeom prst="rect">
            <a:avLst/>
          </a:prstGeom>
          <a:noFill/>
        </p:spPr>
        <p:txBody>
          <a:bodyPr wrap="none" rtlCol="0">
            <a:spAutoFit/>
          </a:bodyPr>
          <a:lstStyle/>
          <a:p>
            <a:r>
              <a:rPr lang="en-US" altLang="zh-CN" sz="2133" dirty="0">
                <a:solidFill>
                  <a:srgbClr val="1B5C6E"/>
                </a:solidFill>
                <a:latin typeface="微软雅黑" pitchFamily="34" charset="-122"/>
                <a:ea typeface="微软雅黑" pitchFamily="34" charset="-122"/>
              </a:rPr>
              <a:t>04</a:t>
            </a:r>
            <a:endParaRPr lang="zh-CN" altLang="en-US" sz="2133" dirty="0">
              <a:solidFill>
                <a:srgbClr val="1B5C6E"/>
              </a:solidFill>
              <a:latin typeface="微软雅黑" pitchFamily="34" charset="-122"/>
              <a:ea typeface="微软雅黑" pitchFamily="34" charset="-122"/>
            </a:endParaRPr>
          </a:p>
        </p:txBody>
      </p:sp>
      <p:grpSp>
        <p:nvGrpSpPr>
          <p:cNvPr id="2" name="组合 1"/>
          <p:cNvGrpSpPr/>
          <p:nvPr/>
        </p:nvGrpSpPr>
        <p:grpSpPr>
          <a:xfrm>
            <a:off x="2082729" y="1550993"/>
            <a:ext cx="8208687" cy="4102235"/>
            <a:chOff x="1432544" y="3412021"/>
            <a:chExt cx="6156515" cy="3076676"/>
          </a:xfrm>
        </p:grpSpPr>
        <p:grpSp>
          <p:nvGrpSpPr>
            <p:cNvPr id="43" name="组合 42"/>
            <p:cNvGrpSpPr/>
            <p:nvPr/>
          </p:nvGrpSpPr>
          <p:grpSpPr>
            <a:xfrm>
              <a:off x="1432544" y="3412021"/>
              <a:ext cx="244041" cy="244041"/>
              <a:chOff x="6372200" y="625153"/>
              <a:chExt cx="360040" cy="360040"/>
            </a:xfrm>
          </p:grpSpPr>
          <p:cxnSp>
            <p:nvCxnSpPr>
              <p:cNvPr id="44" name="直接连接符 43"/>
              <p:cNvCxnSpPr/>
              <p:nvPr/>
            </p:nvCxnSpPr>
            <p:spPr>
              <a:xfrm>
                <a:off x="6372200" y="627534"/>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6194561" y="805173"/>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541612" y="3534042"/>
              <a:ext cx="6039866" cy="2954655"/>
            </a:xfrm>
            <a:prstGeom prst="rect">
              <a:avLst/>
            </a:prstGeom>
          </p:spPr>
          <p:txBody>
            <a:bodyPr wrap="square">
              <a:spAutoFit/>
            </a:bodyPr>
            <a:lstStyle/>
            <a:p>
              <a:pPr indent="457200">
                <a:lnSpc>
                  <a:spcPts val="3000"/>
                </a:lnSpc>
              </a:pPr>
              <a:r>
                <a:rPr lang="zh-CN" altLang="en-US" sz="2000" dirty="0">
                  <a:solidFill>
                    <a:schemeClr val="bg1"/>
                  </a:solidFill>
                  <a:latin typeface="幼圆" panose="02010509060101010101" pitchFamily="49" charset="-122"/>
                  <a:ea typeface="Inziu Iosevka Slab SC" panose="02000509000000000000" pitchFamily="49" charset="-122"/>
                </a:rPr>
                <a:t>在使用</a:t>
              </a:r>
              <a:r>
                <a:rPr lang="en-US" altLang="zh-CN" sz="2000" dirty="0">
                  <a:solidFill>
                    <a:schemeClr val="bg1"/>
                  </a:solidFill>
                  <a:latin typeface="幼圆" panose="02010509060101010101" pitchFamily="49" charset="-122"/>
                  <a:ea typeface="Inziu Iosevka Slab SC" panose="02000509000000000000" pitchFamily="49" charset="-122"/>
                </a:rPr>
                <a:t>GitHub</a:t>
              </a:r>
              <a:r>
                <a:rPr lang="zh-CN" altLang="en-US" sz="2000" dirty="0">
                  <a:solidFill>
                    <a:schemeClr val="bg1"/>
                  </a:solidFill>
                  <a:latin typeface="幼圆" panose="02010509060101010101" pitchFamily="49" charset="-122"/>
                  <a:ea typeface="Inziu Iosevka Slab SC" panose="02000509000000000000" pitchFamily="49" charset="-122"/>
                </a:rPr>
                <a:t>之前首先需要了解</a:t>
              </a:r>
              <a:r>
                <a:rPr lang="en-US" altLang="zh-CN" sz="2000" dirty="0" err="1">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err="1">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是一个开源的分布式版本控制系统，用以高效地处理从小到非常大的项目版本管理。相比较与一些其他的版本控制工具，如</a:t>
              </a:r>
              <a:r>
                <a:rPr lang="en-US" altLang="zh-CN" sz="2000" dirty="0">
                  <a:solidFill>
                    <a:schemeClr val="bg1"/>
                  </a:solidFill>
                  <a:latin typeface="幼圆" panose="02010509060101010101" pitchFamily="49" charset="-122"/>
                  <a:ea typeface="Inziu Iosevka Slab SC" panose="02000509000000000000" pitchFamily="49" charset="-122"/>
                </a:rPr>
                <a:t>CVS</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SVN</a:t>
              </a:r>
              <a:r>
                <a:rPr lang="zh-CN" altLang="en-US" sz="2000" dirty="0">
                  <a:solidFill>
                    <a:schemeClr val="bg1"/>
                  </a:solidFill>
                  <a:latin typeface="幼圆" panose="02010509060101010101" pitchFamily="49" charset="-122"/>
                  <a:ea typeface="Inziu Iosevka Slab SC" panose="02000509000000000000" pitchFamily="49" charset="-122"/>
                </a:rPr>
                <a:t>，</a:t>
              </a:r>
              <a:r>
                <a:rPr lang="en-US" altLang="zh-CN" sz="2000" dirty="0">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无疑更加优秀，功能更加强大，但</a:t>
              </a:r>
              <a:r>
                <a:rPr lang="en-US" altLang="zh-CN" sz="2000" dirty="0" err="1">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相对来说也比较难学。</a:t>
              </a:r>
              <a:endParaRPr lang="en-US" altLang="zh-CN" sz="2000" dirty="0">
                <a:solidFill>
                  <a:schemeClr val="bg1"/>
                </a:solidFill>
                <a:latin typeface="幼圆" panose="02010509060101010101" pitchFamily="49" charset="-122"/>
                <a:ea typeface="Inziu Iosevka Slab SC" panose="02000509000000000000" pitchFamily="49" charset="-122"/>
              </a:endParaRPr>
            </a:p>
            <a:p>
              <a:pPr indent="457200">
                <a:lnSpc>
                  <a:spcPts val="3000"/>
                </a:lnSpc>
              </a:pPr>
              <a:r>
                <a:rPr lang="zh-CN" altLang="en-US" sz="2000" dirty="0">
                  <a:solidFill>
                    <a:schemeClr val="bg1"/>
                  </a:solidFill>
                  <a:latin typeface="幼圆" panose="02010509060101010101" pitchFamily="49" charset="-122"/>
                  <a:ea typeface="Inziu Iosevka Slab SC" panose="02000509000000000000" pitchFamily="49" charset="-122"/>
                </a:rPr>
                <a:t>使用</a:t>
              </a:r>
              <a:r>
                <a:rPr lang="en-US" altLang="zh-CN" sz="2000" dirty="0" err="1">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来管理项目有两种方式，一种是本地部署</a:t>
              </a:r>
              <a:r>
                <a:rPr lang="en-US" altLang="zh-CN" sz="2000" dirty="0" err="1">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版本管理系统，另一种是通过在线代码托管。本地部署需要自己搭建环境，项目的提交和更新速度较快，更适合较为封闭的项目。使用在线托管最大的好处是在有网络的情况下可以随时随地提交自己的代码，但项目是公开的，当然也可以创建私有项目，但需要一定的费用。</a:t>
              </a:r>
              <a:endParaRPr lang="en-US" altLang="zh-CN" sz="2000" dirty="0">
                <a:solidFill>
                  <a:schemeClr val="bg1"/>
                </a:solidFill>
                <a:latin typeface="幼圆" panose="02010509060101010101" pitchFamily="49" charset="-122"/>
                <a:ea typeface="Inziu Iosevka Slab SC" panose="02000509000000000000" pitchFamily="49" charset="-122"/>
              </a:endParaRPr>
            </a:p>
            <a:p>
              <a:pPr indent="457200">
                <a:lnSpc>
                  <a:spcPts val="3000"/>
                </a:lnSpc>
              </a:pPr>
              <a:r>
                <a:rPr lang="en-US" altLang="zh-CN" sz="2000" dirty="0">
                  <a:solidFill>
                    <a:schemeClr val="bg1"/>
                  </a:solidFill>
                  <a:latin typeface="幼圆" panose="02010509060101010101" pitchFamily="49" charset="-122"/>
                  <a:ea typeface="Inziu Iosevka Slab SC" panose="02000509000000000000" pitchFamily="49" charset="-122"/>
                </a:rPr>
                <a:t>GitHub</a:t>
              </a:r>
              <a:r>
                <a:rPr lang="zh-CN" altLang="en-US" sz="2000" dirty="0">
                  <a:solidFill>
                    <a:schemeClr val="bg1"/>
                  </a:solidFill>
                  <a:latin typeface="幼圆" panose="02010509060101010101" pitchFamily="49" charset="-122"/>
                  <a:ea typeface="Inziu Iosevka Slab SC" panose="02000509000000000000" pitchFamily="49" charset="-122"/>
                </a:rPr>
                <a:t>就是基于</a:t>
              </a:r>
              <a:r>
                <a:rPr lang="en-US" altLang="zh-CN" sz="2000" dirty="0">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的在线代码托管平台。</a:t>
              </a:r>
              <a:endParaRPr lang="zh-CN" altLang="en-US" sz="2000" dirty="0">
                <a:solidFill>
                  <a:schemeClr val="bg1"/>
                </a:solidFill>
                <a:latin typeface="幼圆" panose="02010509060101010101" pitchFamily="49" charset="-122"/>
                <a:ea typeface="幼圆" panose="02010509060101010101" pitchFamily="49" charset="-122"/>
              </a:endParaRPr>
            </a:p>
          </p:txBody>
        </p:sp>
        <p:grpSp>
          <p:nvGrpSpPr>
            <p:cNvPr id="46" name="组合 45"/>
            <p:cNvGrpSpPr/>
            <p:nvPr/>
          </p:nvGrpSpPr>
          <p:grpSpPr>
            <a:xfrm flipH="1" flipV="1">
              <a:off x="7345018" y="6219262"/>
              <a:ext cx="244041" cy="244041"/>
              <a:chOff x="5947890" y="-3043953"/>
              <a:chExt cx="360040" cy="360040"/>
            </a:xfrm>
          </p:grpSpPr>
          <p:cxnSp>
            <p:nvCxnSpPr>
              <p:cNvPr id="47" name="直接连接符 46"/>
              <p:cNvCxnSpPr/>
              <p:nvPr/>
            </p:nvCxnSpPr>
            <p:spPr>
              <a:xfrm>
                <a:off x="5947890" y="-3041531"/>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770252" y="-2863933"/>
                <a:ext cx="3600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 name="文本框 2"/>
          <p:cNvSpPr txBox="1"/>
          <p:nvPr/>
        </p:nvSpPr>
        <p:spPr>
          <a:xfrm>
            <a:off x="450166" y="337625"/>
            <a:ext cx="3770142" cy="584775"/>
          </a:xfrm>
          <a:prstGeom prst="rect">
            <a:avLst/>
          </a:prstGeom>
          <a:noFill/>
        </p:spPr>
        <p:txBody>
          <a:bodyPr wrap="square" rtlCol="0">
            <a:spAutoFit/>
          </a:bodyPr>
          <a:lstStyle/>
          <a:p>
            <a:r>
              <a:rPr lang="en-US" altLang="zh-CN" sz="3200" b="1" dirty="0">
                <a:solidFill>
                  <a:schemeClr val="bg1"/>
                </a:solidFill>
                <a:latin typeface="微软雅黑" pitchFamily="34" charset="-122"/>
                <a:ea typeface="微软雅黑" pitchFamily="34" charset="-122"/>
              </a:rPr>
              <a:t>GitHub</a:t>
            </a:r>
            <a:r>
              <a:rPr lang="zh-CN" altLang="en-US" sz="3200" b="1" dirty="0">
                <a:solidFill>
                  <a:schemeClr val="bg1"/>
                </a:solidFill>
                <a:latin typeface="微软雅黑" pitchFamily="34" charset="-122"/>
                <a:ea typeface="微软雅黑" pitchFamily="34" charset="-122"/>
              </a:rPr>
              <a:t>简介</a:t>
            </a:r>
          </a:p>
        </p:txBody>
      </p:sp>
    </p:spTree>
    <p:extLst>
      <p:ext uri="{BB962C8B-B14F-4D97-AF65-F5344CB8AC3E}">
        <p14:creationId xmlns:p14="http://schemas.microsoft.com/office/powerpoint/2010/main" val="61589198"/>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2488182"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注册</a:t>
            </a:r>
            <a:r>
              <a:rPr lang="en-US" altLang="zh-CN" sz="3200" b="1" dirty="0">
                <a:solidFill>
                  <a:schemeClr val="bg1"/>
                </a:solidFill>
                <a:latin typeface="微软雅黑" pitchFamily="34" charset="-122"/>
                <a:ea typeface="微软雅黑" pitchFamily="34" charset="-122"/>
              </a:rPr>
              <a:t>GitHub</a:t>
            </a:r>
          </a:p>
        </p:txBody>
      </p:sp>
      <p:sp>
        <p:nvSpPr>
          <p:cNvPr id="19" name="矩形 18"/>
          <p:cNvSpPr/>
          <p:nvPr/>
        </p:nvSpPr>
        <p:spPr>
          <a:xfrm>
            <a:off x="1235967" y="1124745"/>
            <a:ext cx="9950211" cy="861774"/>
          </a:xfrm>
          <a:prstGeom prst="rect">
            <a:avLst/>
          </a:prstGeom>
        </p:spPr>
        <p:txBody>
          <a:bodyPr wrap="square">
            <a:spAutoFit/>
          </a:bodyPr>
          <a:lstStyle/>
          <a:p>
            <a:pPr>
              <a:lnSpc>
                <a:spcPts val="3000"/>
              </a:lnSpc>
            </a:pPr>
            <a:r>
              <a:rPr lang="en-US" altLang="zh-CN" sz="2000" dirty="0">
                <a:solidFill>
                  <a:schemeClr val="bg1"/>
                </a:solidFill>
                <a:latin typeface="幼圆" panose="02010509060101010101" pitchFamily="49" charset="-122"/>
                <a:ea typeface="Inziu Iosevka Slab SC" panose="02000509000000000000" pitchFamily="49" charset="-122"/>
              </a:rPr>
              <a:t>GitHub</a:t>
            </a:r>
            <a:r>
              <a:rPr lang="zh-CN" altLang="en-US" sz="2000" dirty="0">
                <a:solidFill>
                  <a:schemeClr val="bg1"/>
                </a:solidFill>
                <a:latin typeface="幼圆" panose="02010509060101010101" pitchFamily="49" charset="-122"/>
                <a:ea typeface="Inziu Iosevka Slab SC" panose="02000509000000000000" pitchFamily="49" charset="-122"/>
              </a:rPr>
              <a:t>官网：</a:t>
            </a:r>
            <a:r>
              <a:rPr lang="en-US" altLang="zh-CN" sz="2000" dirty="0">
                <a:solidFill>
                  <a:schemeClr val="bg1"/>
                </a:solidFill>
                <a:latin typeface="幼圆" panose="02010509060101010101" pitchFamily="49" charset="-122"/>
                <a:ea typeface="Inziu Iosevka Slab SC" panose="02000509000000000000" pitchFamily="49" charset="-122"/>
                <a:hlinkClick r:id="rId3"/>
              </a:rPr>
              <a:t>https://github.com/</a:t>
            </a:r>
            <a:endParaRPr lang="en-US" altLang="zh-CN" sz="2000" dirty="0">
              <a:solidFill>
                <a:schemeClr val="bg1"/>
              </a:solidFill>
              <a:latin typeface="幼圆" panose="02010509060101010101" pitchFamily="49" charset="-122"/>
              <a:ea typeface="Inziu Iosevka Slab SC" panose="02000509000000000000" pitchFamily="49" charset="-122"/>
            </a:endParaRPr>
          </a:p>
          <a:p>
            <a:pPr>
              <a:lnSpc>
                <a:spcPts val="3000"/>
              </a:lnSpc>
            </a:pPr>
            <a:r>
              <a:rPr lang="zh-CN" altLang="en-US" sz="2000" dirty="0">
                <a:solidFill>
                  <a:schemeClr val="bg1"/>
                </a:solidFill>
                <a:latin typeface="幼圆" panose="02010509060101010101" pitchFamily="49" charset="-122"/>
                <a:ea typeface="Inziu Iosevka Slab SC" panose="02000509000000000000" pitchFamily="49" charset="-122"/>
              </a:rPr>
              <a:t>打开</a:t>
            </a:r>
            <a:r>
              <a:rPr lang="en-US" altLang="zh-CN" sz="2000" dirty="0">
                <a:solidFill>
                  <a:schemeClr val="bg1"/>
                </a:solidFill>
                <a:latin typeface="幼圆" panose="02010509060101010101" pitchFamily="49" charset="-122"/>
                <a:ea typeface="Inziu Iosevka Slab SC" panose="02000509000000000000" pitchFamily="49" charset="-122"/>
              </a:rPr>
              <a:t>GitHub</a:t>
            </a:r>
            <a:r>
              <a:rPr lang="zh-CN" altLang="en-US" sz="2000" dirty="0">
                <a:solidFill>
                  <a:schemeClr val="bg1"/>
                </a:solidFill>
                <a:latin typeface="幼圆" panose="02010509060101010101" pitchFamily="49" charset="-122"/>
                <a:ea typeface="Inziu Iosevka Slab SC" panose="02000509000000000000" pitchFamily="49" charset="-122"/>
              </a:rPr>
              <a:t>官网首页即可注册。</a:t>
            </a:r>
            <a:endParaRPr lang="en-US" altLang="zh-CN" sz="2400" dirty="0">
              <a:solidFill>
                <a:schemeClr val="bg1"/>
              </a:solidFill>
              <a:latin typeface="Inziu Iosevka SC" panose="02000509000000000000" pitchFamily="49" charset="-122"/>
              <a:ea typeface="幼圆" panose="02010509060101010101"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5" name="图片 4"/>
          <p:cNvPicPr>
            <a:picLocks noChangeAspect="1"/>
          </p:cNvPicPr>
          <p:nvPr/>
        </p:nvPicPr>
        <p:blipFill>
          <a:blip r:embed="rId4"/>
          <a:stretch>
            <a:fillRect/>
          </a:stretch>
        </p:blipFill>
        <p:spPr>
          <a:xfrm>
            <a:off x="806119" y="2189646"/>
            <a:ext cx="10761905" cy="4357687"/>
          </a:xfrm>
          <a:prstGeom prst="rect">
            <a:avLst/>
          </a:prstGeom>
        </p:spPr>
      </p:pic>
    </p:spTree>
    <p:extLst>
      <p:ext uri="{BB962C8B-B14F-4D97-AF65-F5344CB8AC3E}">
        <p14:creationId xmlns:p14="http://schemas.microsoft.com/office/powerpoint/2010/main" val="161722591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1611339"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安装</a:t>
            </a:r>
            <a:r>
              <a:rPr lang="en-US" altLang="zh-CN" sz="3200" b="1" dirty="0" err="1">
                <a:solidFill>
                  <a:schemeClr val="bg1"/>
                </a:solidFill>
                <a:latin typeface="微软雅黑" pitchFamily="34" charset="-122"/>
                <a:ea typeface="微软雅黑" pitchFamily="34" charset="-122"/>
              </a:rPr>
              <a:t>Git</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1235967" y="1124745"/>
            <a:ext cx="9950211" cy="823302"/>
          </a:xfrm>
          <a:prstGeom prst="rect">
            <a:avLst/>
          </a:prstGeom>
        </p:spPr>
        <p:txBody>
          <a:bodyPr wrap="square">
            <a:spAutoFit/>
          </a:bodyPr>
          <a:lstStyle/>
          <a:p>
            <a:pPr>
              <a:lnSpc>
                <a:spcPts val="3000"/>
              </a:lnSpc>
            </a:pPr>
            <a:r>
              <a:rPr lang="en-US" altLang="zh-CN" sz="2000" dirty="0" err="1">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官网地址：</a:t>
            </a:r>
            <a:r>
              <a:rPr lang="en-US" altLang="zh-CN" sz="2000" dirty="0">
                <a:solidFill>
                  <a:schemeClr val="bg1"/>
                </a:solidFill>
                <a:latin typeface="幼圆" panose="02010509060101010101" pitchFamily="49" charset="-122"/>
                <a:ea typeface="Inziu Iosevka Slab SC" panose="02000509000000000000" pitchFamily="49" charset="-122"/>
                <a:hlinkClick r:id="rId3"/>
              </a:rPr>
              <a:t>https://git-scm.com/</a:t>
            </a:r>
            <a:endParaRPr lang="en-US" altLang="zh-CN" sz="2000" dirty="0">
              <a:solidFill>
                <a:schemeClr val="bg1"/>
              </a:solidFill>
              <a:latin typeface="幼圆" panose="02010509060101010101" pitchFamily="49" charset="-122"/>
              <a:ea typeface="Inziu Iosevka Slab SC" panose="02000509000000000000" pitchFamily="49" charset="-122"/>
            </a:endParaRPr>
          </a:p>
          <a:p>
            <a:pPr>
              <a:lnSpc>
                <a:spcPts val="3000"/>
              </a:lnSpc>
            </a:pPr>
            <a:r>
              <a:rPr lang="zh-CN" altLang="en-US" sz="2000" dirty="0">
                <a:solidFill>
                  <a:schemeClr val="bg1"/>
                </a:solidFill>
                <a:latin typeface="幼圆" panose="02010509060101010101" pitchFamily="49" charset="-122"/>
                <a:ea typeface="Inziu Iosevka Slab SC" panose="02000509000000000000" pitchFamily="49" charset="-122"/>
              </a:rPr>
              <a:t>点击首页的</a:t>
            </a:r>
            <a:r>
              <a:rPr lang="en-US" altLang="zh-CN" sz="2000" dirty="0">
                <a:solidFill>
                  <a:schemeClr val="bg1"/>
                </a:solidFill>
                <a:latin typeface="幼圆" panose="02010509060101010101" pitchFamily="49" charset="-122"/>
                <a:ea typeface="Inziu Iosevka Slab SC" panose="02000509000000000000" pitchFamily="49" charset="-122"/>
              </a:rPr>
              <a:t>Downloads</a:t>
            </a:r>
            <a:r>
              <a:rPr lang="zh-CN" altLang="en-US" sz="2000" dirty="0">
                <a:solidFill>
                  <a:schemeClr val="bg1"/>
                </a:solidFill>
                <a:latin typeface="幼圆" panose="02010509060101010101" pitchFamily="49" charset="-122"/>
                <a:ea typeface="Inziu Iosevka Slab SC" panose="02000509000000000000" pitchFamily="49" charset="-122"/>
              </a:rPr>
              <a:t>，进入下载页面，根据自己的系统选择下载对应的客户端。</a:t>
            </a:r>
            <a:endParaRPr lang="en-US" altLang="zh-CN" sz="2000" dirty="0">
              <a:solidFill>
                <a:schemeClr val="bg1"/>
              </a:solidFill>
              <a:latin typeface="幼圆" panose="02010509060101010101" pitchFamily="49" charset="-122"/>
              <a:ea typeface="Inziu Iosevka Slab SC" panose="02000509000000000000"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r="32166"/>
          <a:stretch/>
        </p:blipFill>
        <p:spPr>
          <a:xfrm>
            <a:off x="2811440" y="2325074"/>
            <a:ext cx="6344863" cy="4349489"/>
          </a:xfrm>
          <a:prstGeom prst="rect">
            <a:avLst/>
          </a:prstGeom>
        </p:spPr>
      </p:pic>
      <p:pic>
        <p:nvPicPr>
          <p:cNvPr id="9" name="图片 8"/>
          <p:cNvPicPr>
            <a:picLocks noChangeAspect="1"/>
          </p:cNvPicPr>
          <p:nvPr/>
        </p:nvPicPr>
        <p:blipFill rotWithShape="1">
          <a:blip r:embed="rId5">
            <a:extLst>
              <a:ext uri="{28A0092B-C50C-407E-A947-70E740481C1C}">
                <a14:useLocalDpi xmlns:a14="http://schemas.microsoft.com/office/drawing/2010/main" val="0"/>
              </a:ext>
            </a:extLst>
          </a:blip>
          <a:srcRect t="4438"/>
          <a:stretch/>
        </p:blipFill>
        <p:spPr>
          <a:xfrm>
            <a:off x="1589484" y="2857170"/>
            <a:ext cx="9553575" cy="3340520"/>
          </a:xfrm>
          <a:prstGeom prst="rect">
            <a:avLst/>
          </a:prstGeom>
        </p:spPr>
      </p:pic>
    </p:spTree>
    <p:extLst>
      <p:ext uri="{BB962C8B-B14F-4D97-AF65-F5344CB8AC3E}">
        <p14:creationId xmlns:p14="http://schemas.microsoft.com/office/powerpoint/2010/main" val="20072789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7"/>
                                        </p:tgtEl>
                                        <p:attrNameLst>
                                          <p:attrName>ppt_x</p:attrName>
                                        </p:attrNameLst>
                                      </p:cBhvr>
                                      <p:tavLst>
                                        <p:tav tm="0">
                                          <p:val>
                                            <p:strVal val="ppt_x"/>
                                          </p:val>
                                        </p:tav>
                                        <p:tav tm="100000">
                                          <p:val>
                                            <p:strVal val="ppt_x"/>
                                          </p:val>
                                        </p:tav>
                                      </p:tavLst>
                                    </p:anim>
                                    <p:anim calcmode="lin" valueType="num">
                                      <p:cBhvr additive="base">
                                        <p:cTn id="14" dur="500"/>
                                        <p:tgtEl>
                                          <p:spTgt spid="7"/>
                                        </p:tgtEl>
                                        <p:attrNameLst>
                                          <p:attrName>ppt_y</p:attrName>
                                        </p:attrNameLst>
                                      </p:cBhvr>
                                      <p:tavLst>
                                        <p:tav tm="0">
                                          <p:val>
                                            <p:strVal val="ppt_y"/>
                                          </p:val>
                                        </p:tav>
                                        <p:tav tm="100000">
                                          <p:val>
                                            <p:strVal val="1+ppt_h/2"/>
                                          </p:val>
                                        </p:tav>
                                      </p:tavLst>
                                    </p:anim>
                                    <p:set>
                                      <p:cBhvr>
                                        <p:cTn id="15" dur="1" fill="hold">
                                          <p:stCondLst>
                                            <p:cond delay="499"/>
                                          </p:stCondLst>
                                        </p:cTn>
                                        <p:tgtEl>
                                          <p:spTgt spid="7"/>
                                        </p:tgtEl>
                                        <p:attrNameLst>
                                          <p:attrName>style.visibility</p:attrName>
                                        </p:attrNameLst>
                                      </p:cBhvr>
                                      <p:to>
                                        <p:strVal val="hidden"/>
                                      </p:to>
                                    </p:set>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1611339"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安装</a:t>
            </a:r>
            <a:r>
              <a:rPr lang="en-US" altLang="zh-CN" sz="3200" b="1" dirty="0" err="1">
                <a:solidFill>
                  <a:schemeClr val="bg1"/>
                </a:solidFill>
                <a:latin typeface="微软雅黑" pitchFamily="34" charset="-122"/>
                <a:ea typeface="微软雅黑" pitchFamily="34" charset="-122"/>
              </a:rPr>
              <a:t>Git</a:t>
            </a:r>
            <a:endParaRPr lang="en-US" altLang="zh-CN" sz="3200" b="1" dirty="0">
              <a:solidFill>
                <a:schemeClr val="bg1"/>
              </a:solidFill>
              <a:latin typeface="微软雅黑" pitchFamily="34" charset="-122"/>
              <a:ea typeface="微软雅黑" pitchFamily="34" charset="-122"/>
            </a:endParaRPr>
          </a:p>
        </p:txBody>
      </p:sp>
      <p:sp>
        <p:nvSpPr>
          <p:cNvPr id="19" name="矩形 18"/>
          <p:cNvSpPr/>
          <p:nvPr/>
        </p:nvSpPr>
        <p:spPr>
          <a:xfrm>
            <a:off x="1235967" y="1124745"/>
            <a:ext cx="9950211" cy="1604285"/>
          </a:xfrm>
          <a:prstGeom prst="rect">
            <a:avLst/>
          </a:prstGeom>
        </p:spPr>
        <p:txBody>
          <a:bodyPr wrap="square">
            <a:spAutoFit/>
          </a:bodyPr>
          <a:lstStyle/>
          <a:p>
            <a:pPr indent="457200">
              <a:lnSpc>
                <a:spcPts val="3000"/>
              </a:lnSpc>
            </a:pPr>
            <a:r>
              <a:rPr lang="en-US" altLang="zh-CN" sz="2000" dirty="0">
                <a:solidFill>
                  <a:schemeClr val="bg1"/>
                </a:solidFill>
                <a:latin typeface="幼圆" panose="02010509060101010101" pitchFamily="49" charset="-122"/>
                <a:ea typeface="Inziu Iosevka Slab SC" panose="02000509000000000000" pitchFamily="49" charset="-122"/>
              </a:rPr>
              <a:t>Windows</a:t>
            </a:r>
            <a:r>
              <a:rPr lang="zh-CN" altLang="en-US" sz="2000" dirty="0">
                <a:solidFill>
                  <a:schemeClr val="bg1"/>
                </a:solidFill>
                <a:latin typeface="幼圆" panose="02010509060101010101" pitchFamily="49" charset="-122"/>
                <a:ea typeface="Inziu Iosevka Slab SC" panose="02000509000000000000" pitchFamily="49" charset="-122"/>
              </a:rPr>
              <a:t>版</a:t>
            </a:r>
            <a:r>
              <a:rPr lang="en-US" altLang="zh-CN" sz="2000" dirty="0" err="1">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安装：如果是</a:t>
            </a:r>
            <a:r>
              <a:rPr lang="en-US" altLang="zh-CN" sz="2000" dirty="0">
                <a:solidFill>
                  <a:schemeClr val="bg1"/>
                </a:solidFill>
                <a:latin typeface="幼圆" panose="02010509060101010101" pitchFamily="49" charset="-122"/>
                <a:ea typeface="Inziu Iosevka Slab SC" panose="02000509000000000000" pitchFamily="49" charset="-122"/>
              </a:rPr>
              <a:t>32</a:t>
            </a:r>
            <a:r>
              <a:rPr lang="zh-CN" altLang="en-US" sz="2000" dirty="0">
                <a:solidFill>
                  <a:schemeClr val="bg1"/>
                </a:solidFill>
                <a:latin typeface="幼圆" panose="02010509060101010101" pitchFamily="49" charset="-122"/>
                <a:ea typeface="Inziu Iosevka Slab SC" panose="02000509000000000000" pitchFamily="49" charset="-122"/>
              </a:rPr>
              <a:t>位系统需要下载对应的</a:t>
            </a:r>
            <a:r>
              <a:rPr lang="en-US" altLang="zh-CN" sz="2000" dirty="0">
                <a:solidFill>
                  <a:schemeClr val="bg1"/>
                </a:solidFill>
                <a:latin typeface="幼圆" panose="02010509060101010101" pitchFamily="49" charset="-122"/>
                <a:ea typeface="Inziu Iosevka Slab SC" panose="02000509000000000000" pitchFamily="49" charset="-122"/>
              </a:rPr>
              <a:t>32</a:t>
            </a:r>
            <a:r>
              <a:rPr lang="zh-CN" altLang="en-US" sz="2000" dirty="0">
                <a:solidFill>
                  <a:schemeClr val="bg1"/>
                </a:solidFill>
                <a:latin typeface="幼圆" panose="02010509060101010101" pitchFamily="49" charset="-122"/>
                <a:ea typeface="Inziu Iosevka Slab SC" panose="02000509000000000000" pitchFamily="49" charset="-122"/>
              </a:rPr>
              <a:t>位安装文件。安装过程全部按默认选项安装即可。</a:t>
            </a:r>
            <a:endParaRPr lang="en-US" altLang="zh-CN" sz="2000" dirty="0">
              <a:solidFill>
                <a:schemeClr val="bg1"/>
              </a:solidFill>
              <a:latin typeface="幼圆" panose="02010509060101010101" pitchFamily="49" charset="-122"/>
              <a:ea typeface="Inziu Iosevka Slab SC" panose="02000509000000000000" pitchFamily="49" charset="-122"/>
            </a:endParaRPr>
          </a:p>
          <a:p>
            <a:pPr indent="457200">
              <a:lnSpc>
                <a:spcPts val="3000"/>
              </a:lnSpc>
            </a:pPr>
            <a:r>
              <a:rPr lang="zh-CN" altLang="en-US" sz="2000" dirty="0">
                <a:solidFill>
                  <a:schemeClr val="bg1"/>
                </a:solidFill>
                <a:latin typeface="幼圆" panose="02010509060101010101" pitchFamily="49" charset="-122"/>
                <a:ea typeface="Inziu Iosevka Slab SC" panose="02000509000000000000" pitchFamily="49" charset="-122"/>
              </a:rPr>
              <a:t>安装完成后，在开始菜单里找到“</a:t>
            </a:r>
            <a:r>
              <a:rPr lang="en-US" altLang="zh-CN" sz="2000" dirty="0" err="1">
                <a:solidFill>
                  <a:schemeClr val="bg1"/>
                </a:solidFill>
                <a:latin typeface="幼圆" panose="02010509060101010101" pitchFamily="49" charset="-122"/>
                <a:ea typeface="Inziu Iosevka Slab SC" panose="02000509000000000000" pitchFamily="49" charset="-122"/>
              </a:rPr>
              <a:t>Git</a:t>
            </a:r>
            <a:r>
              <a:rPr lang="en-US" altLang="zh-CN" sz="2000" dirty="0">
                <a:solidFill>
                  <a:schemeClr val="bg1"/>
                </a:solidFill>
                <a:latin typeface="幼圆" panose="02010509060101010101" pitchFamily="49" charset="-122"/>
                <a:ea typeface="Inziu Iosevka Slab SC" panose="02000509000000000000" pitchFamily="49" charset="-122"/>
              </a:rPr>
              <a:t>”-&gt;“</a:t>
            </a:r>
            <a:r>
              <a:rPr lang="en-US" altLang="zh-CN" sz="2000" dirty="0" err="1">
                <a:solidFill>
                  <a:schemeClr val="bg1"/>
                </a:solidFill>
                <a:latin typeface="幼圆" panose="02010509060101010101" pitchFamily="49" charset="-122"/>
                <a:ea typeface="Inziu Iosevka Slab SC" panose="02000509000000000000" pitchFamily="49" charset="-122"/>
              </a:rPr>
              <a:t>Git</a:t>
            </a:r>
            <a:r>
              <a:rPr lang="en-US" altLang="zh-CN" sz="2000" dirty="0">
                <a:solidFill>
                  <a:schemeClr val="bg1"/>
                </a:solidFill>
                <a:latin typeface="幼圆" panose="02010509060101010101" pitchFamily="49" charset="-122"/>
                <a:ea typeface="Inziu Iosevka Slab SC" panose="02000509000000000000" pitchFamily="49" charset="-122"/>
              </a:rPr>
              <a:t> Bash”</a:t>
            </a:r>
            <a:r>
              <a:rPr lang="zh-CN" altLang="en-US" sz="2000" dirty="0">
                <a:solidFill>
                  <a:schemeClr val="bg1"/>
                </a:solidFill>
                <a:latin typeface="幼圆" panose="02010509060101010101" pitchFamily="49" charset="-122"/>
                <a:ea typeface="Inziu Iosevka Slab SC" panose="02000509000000000000" pitchFamily="49" charset="-122"/>
              </a:rPr>
              <a:t>，蹦出一个如下右图类似命令行窗口的东西，就说明</a:t>
            </a:r>
            <a:r>
              <a:rPr lang="en-US" altLang="zh-CN" sz="2000" dirty="0" err="1">
                <a:solidFill>
                  <a:schemeClr val="bg1"/>
                </a:solidFill>
                <a:latin typeface="幼圆" panose="02010509060101010101" pitchFamily="49" charset="-122"/>
                <a:ea typeface="Inziu Iosevka Slab SC" panose="02000509000000000000" pitchFamily="49" charset="-122"/>
              </a:rPr>
              <a:t>Git</a:t>
            </a:r>
            <a:r>
              <a:rPr lang="zh-CN" altLang="en-US" sz="2000" dirty="0">
                <a:solidFill>
                  <a:schemeClr val="bg1"/>
                </a:solidFill>
                <a:latin typeface="幼圆" panose="02010509060101010101" pitchFamily="49" charset="-122"/>
                <a:ea typeface="Inziu Iosevka Slab SC" panose="02000509000000000000" pitchFamily="49" charset="-122"/>
              </a:rPr>
              <a:t>安装成功！</a:t>
            </a:r>
            <a:endParaRPr lang="en-US" altLang="zh-CN" sz="2000" dirty="0">
              <a:solidFill>
                <a:schemeClr val="bg1"/>
              </a:solidFill>
              <a:latin typeface="幼圆" panose="02010509060101010101" pitchFamily="49" charset="-122"/>
              <a:ea typeface="Inziu Iosevka Slab SC" panose="02000509000000000000"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623" y="2803818"/>
            <a:ext cx="6813541" cy="375603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255" y="2744842"/>
            <a:ext cx="2609850" cy="3974863"/>
          </a:xfrm>
          <a:prstGeom prst="rect">
            <a:avLst/>
          </a:prstGeom>
        </p:spPr>
      </p:pic>
    </p:spTree>
    <p:extLst>
      <p:ext uri="{BB962C8B-B14F-4D97-AF65-F5344CB8AC3E}">
        <p14:creationId xmlns:p14="http://schemas.microsoft.com/office/powerpoint/2010/main" val="133177038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2">
            <a:extLst>
              <a:ext uri="{28A0092B-C50C-407E-A947-70E740481C1C}">
                <a14:useLocalDpi xmlns:a14="http://schemas.microsoft.com/office/drawing/2010/main" val="0"/>
              </a:ext>
            </a:extLst>
          </a:blip>
          <a:srcRect b="44467"/>
          <a:stretch/>
        </p:blipFill>
        <p:spPr bwMode="auto">
          <a:xfrm>
            <a:off x="-30427" y="-12171"/>
            <a:ext cx="12222427" cy="68701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778722" y="2752053"/>
            <a:ext cx="6477819" cy="748988"/>
          </a:xfrm>
          <a:prstGeom prst="rect">
            <a:avLst/>
          </a:prstGeom>
        </p:spPr>
        <p:txBody>
          <a:bodyPr wrap="square">
            <a:spAutoFit/>
          </a:bodyPr>
          <a:lstStyle/>
          <a:p>
            <a:pPr algn="ctr"/>
            <a:r>
              <a:rPr lang="zh-CN" altLang="en-US" sz="4267" dirty="0">
                <a:solidFill>
                  <a:schemeClr val="bg1"/>
                </a:solidFill>
                <a:latin typeface="Inziu Iosevka SC" panose="02000509000000000000" pitchFamily="49" charset="-122"/>
                <a:ea typeface="幼圆" panose="02010509060101010101" pitchFamily="49" charset="-122"/>
              </a:rPr>
              <a:t>建立连接</a:t>
            </a:r>
          </a:p>
        </p:txBody>
      </p:sp>
      <p:cxnSp>
        <p:nvCxnSpPr>
          <p:cNvPr id="7" name="直接连接符 6"/>
          <p:cNvCxnSpPr/>
          <p:nvPr/>
        </p:nvCxnSpPr>
        <p:spPr>
          <a:xfrm>
            <a:off x="2687620" y="3531753"/>
            <a:ext cx="672074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616608" y="2517835"/>
            <a:ext cx="48000" cy="28803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矩形 11"/>
          <p:cNvSpPr/>
          <p:nvPr/>
        </p:nvSpPr>
        <p:spPr>
          <a:xfrm>
            <a:off x="11616608" y="2997888"/>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a:off x="11616608" y="3477941"/>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矩形 13"/>
          <p:cNvSpPr/>
          <p:nvPr/>
        </p:nvSpPr>
        <p:spPr>
          <a:xfrm>
            <a:off x="11616608" y="3957995"/>
            <a:ext cx="4800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8355483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F:\案例\212\29398439_1386402044341.jpg"/>
          <p:cNvPicPr>
            <a:picLocks noChangeAspect="1" noChangeArrowheads="1"/>
          </p:cNvPicPr>
          <p:nvPr/>
        </p:nvPicPr>
        <p:blipFill rotWithShape="1">
          <a:blip r:embed="rId3">
            <a:extLst>
              <a:ext uri="{28A0092B-C50C-407E-A947-70E740481C1C}">
                <a14:useLocalDpi xmlns:a14="http://schemas.microsoft.com/office/drawing/2010/main" val="0"/>
              </a:ext>
            </a:extLst>
          </a:blip>
          <a:srcRect l="54628" t="2365" r="1286" b="55591"/>
          <a:stretch/>
        </p:blipFill>
        <p:spPr bwMode="auto">
          <a:xfrm>
            <a:off x="-7286" y="0"/>
            <a:ext cx="12200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28909" y="356533"/>
            <a:ext cx="2670924" cy="584775"/>
          </a:xfrm>
          <a:prstGeom prst="rect">
            <a:avLst/>
          </a:prstGeom>
          <a:noFill/>
        </p:spPr>
        <p:txBody>
          <a:bodyPr wrap="none" rtlCol="0">
            <a:spAutoFit/>
          </a:bodyPr>
          <a:lstStyle/>
          <a:p>
            <a:r>
              <a:rPr lang="zh-CN" altLang="en-US" sz="3200" b="1" dirty="0">
                <a:solidFill>
                  <a:schemeClr val="bg1"/>
                </a:solidFill>
                <a:latin typeface="微软雅黑" pitchFamily="34" charset="-122"/>
                <a:ea typeface="微软雅黑" pitchFamily="34" charset="-122"/>
              </a:rPr>
              <a:t>创建</a:t>
            </a:r>
            <a:r>
              <a:rPr lang="en-US" altLang="zh-CN" sz="3200" b="1" dirty="0">
                <a:solidFill>
                  <a:schemeClr val="bg1"/>
                </a:solidFill>
                <a:latin typeface="微软雅黑" pitchFamily="34" charset="-122"/>
                <a:ea typeface="微软雅黑" pitchFamily="34" charset="-122"/>
              </a:rPr>
              <a:t>SSH key</a:t>
            </a:r>
          </a:p>
        </p:txBody>
      </p:sp>
      <p:sp>
        <p:nvSpPr>
          <p:cNvPr id="19" name="矩形 18"/>
          <p:cNvSpPr/>
          <p:nvPr/>
        </p:nvSpPr>
        <p:spPr>
          <a:xfrm>
            <a:off x="527843" y="2384759"/>
            <a:ext cx="6089629" cy="3939540"/>
          </a:xfrm>
          <a:prstGeom prst="rect">
            <a:avLst/>
          </a:prstGeom>
        </p:spPr>
        <p:txBody>
          <a:bodyPr wrap="square">
            <a:spAutoFit/>
          </a:bodyPr>
          <a:lstStyle/>
          <a:p>
            <a:r>
              <a:rPr lang="zh-CN" altLang="en-US" sz="2000" dirty="0">
                <a:solidFill>
                  <a:schemeClr val="bg1"/>
                </a:solidFill>
                <a:latin typeface="Inziu Iosevka SC" panose="02000509000000000000" pitchFamily="49" charset="-122"/>
                <a:ea typeface="幼圆" panose="02010509060101010101" pitchFamily="49" charset="-122"/>
              </a:rPr>
              <a:t>创建</a:t>
            </a:r>
            <a:r>
              <a:rPr lang="en-US" altLang="zh-CN" sz="2000" dirty="0">
                <a:solidFill>
                  <a:schemeClr val="bg1"/>
                </a:solidFill>
                <a:latin typeface="Inziu Iosevka SC" panose="02000509000000000000" pitchFamily="49" charset="-122"/>
                <a:ea typeface="幼圆" panose="02010509060101010101" pitchFamily="49" charset="-122"/>
              </a:rPr>
              <a:t>SSH</a:t>
            </a:r>
            <a:r>
              <a:rPr lang="zh-CN" altLang="en-US" sz="2000" dirty="0">
                <a:solidFill>
                  <a:schemeClr val="bg1"/>
                </a:solidFill>
                <a:latin typeface="Inziu Iosevka SC" panose="02000509000000000000" pitchFamily="49" charset="-122"/>
                <a:ea typeface="幼圆" panose="02010509060101010101" pitchFamily="49" charset="-122"/>
              </a:rPr>
              <a:t>密钥过程：</a:t>
            </a:r>
            <a:endParaRPr lang="en-US" altLang="zh-CN" sz="2000" dirty="0">
              <a:solidFill>
                <a:schemeClr val="bg1"/>
              </a:solidFill>
              <a:latin typeface="Inziu Iosevka SC" panose="02000509000000000000" pitchFamily="49" charset="-122"/>
              <a:ea typeface="幼圆" panose="02010509060101010101" pitchFamily="49" charset="-122"/>
            </a:endParaRPr>
          </a:p>
          <a:p>
            <a:pPr marL="342900" indent="-342900">
              <a:buFont typeface="Arial" panose="020B0604020202020204" pitchFamily="34" charset="0"/>
              <a:buChar char="•"/>
            </a:pPr>
            <a:r>
              <a:rPr lang="zh-CN" altLang="en-US" sz="2000" dirty="0">
                <a:solidFill>
                  <a:schemeClr val="bg1"/>
                </a:solidFill>
                <a:latin typeface="Inziu Iosevka SC" panose="02000509000000000000" pitchFamily="49" charset="-122"/>
                <a:ea typeface="幼圆" panose="02010509060101010101" pitchFamily="49" charset="-122"/>
              </a:rPr>
              <a:t>查看是否已经有了</a:t>
            </a:r>
            <a:r>
              <a:rPr lang="en-US" altLang="zh-CN" sz="2000" dirty="0" err="1">
                <a:solidFill>
                  <a:schemeClr val="bg1"/>
                </a:solidFill>
                <a:latin typeface="Inziu Iosevka SC" panose="02000509000000000000" pitchFamily="49" charset="-122"/>
                <a:ea typeface="幼圆" panose="02010509060101010101" pitchFamily="49" charset="-122"/>
              </a:rPr>
              <a:t>ssh</a:t>
            </a:r>
            <a:r>
              <a:rPr lang="zh-CN" altLang="en-US" sz="2000" dirty="0">
                <a:solidFill>
                  <a:schemeClr val="bg1"/>
                </a:solidFill>
                <a:latin typeface="Inziu Iosevka SC" panose="02000509000000000000" pitchFamily="49" charset="-122"/>
                <a:ea typeface="幼圆" panose="02010509060101010101" pitchFamily="49" charset="-122"/>
              </a:rPr>
              <a:t>密钥。</a:t>
            </a:r>
            <a:endParaRPr lang="en-US" altLang="zh-CN" sz="2000" dirty="0">
              <a:solidFill>
                <a:schemeClr val="bg1"/>
              </a:solidFill>
              <a:latin typeface="Inziu Iosevka SC" panose="02000509000000000000" pitchFamily="49" charset="-122"/>
              <a:ea typeface="幼圆" panose="02010509060101010101" pitchFamily="49" charset="-122"/>
            </a:endParaRPr>
          </a:p>
          <a:p>
            <a:pPr marL="360000"/>
            <a:r>
              <a:rPr lang="zh-CN" altLang="en-US" sz="2000" dirty="0">
                <a:solidFill>
                  <a:schemeClr val="bg1"/>
                </a:solidFill>
                <a:ea typeface="幼圆" panose="02010509060101010101" pitchFamily="49" charset="-122"/>
              </a:rPr>
              <a:t>在</a:t>
            </a:r>
            <a:r>
              <a:rPr lang="en-US" altLang="zh-CN" sz="2000" dirty="0" err="1">
                <a:solidFill>
                  <a:schemeClr val="bg1"/>
                </a:solidFill>
                <a:ea typeface="幼圆" panose="02010509060101010101" pitchFamily="49" charset="-122"/>
              </a:rPr>
              <a:t>Git</a:t>
            </a:r>
            <a:r>
              <a:rPr lang="en-US" altLang="zh-CN" sz="2000" dirty="0">
                <a:solidFill>
                  <a:schemeClr val="bg1"/>
                </a:solidFill>
                <a:ea typeface="幼圆" panose="02010509060101010101" pitchFamily="49" charset="-122"/>
              </a:rPr>
              <a:t> Bash</a:t>
            </a:r>
            <a:r>
              <a:rPr lang="zh-CN" altLang="en-US" sz="2000" dirty="0">
                <a:solidFill>
                  <a:schemeClr val="bg1"/>
                </a:solidFill>
                <a:ea typeface="幼圆" panose="02010509060101010101" pitchFamily="49" charset="-122"/>
              </a:rPr>
              <a:t>中输入：</a:t>
            </a:r>
            <a:endParaRPr lang="en-US" altLang="zh-CN" sz="2000" dirty="0">
              <a:solidFill>
                <a:schemeClr val="bg1"/>
              </a:solidFill>
              <a:ea typeface="幼圆" panose="02010509060101010101" pitchFamily="49" charset="-122"/>
            </a:endParaRPr>
          </a:p>
          <a:p>
            <a:pPr algn="ctr">
              <a:lnSpc>
                <a:spcPct val="150000"/>
              </a:lnSpc>
            </a:pPr>
            <a:r>
              <a:rPr lang="en-US" altLang="zh-CN" sz="2000" b="1" dirty="0">
                <a:solidFill>
                  <a:schemeClr val="bg1"/>
                </a:solidFill>
                <a:latin typeface="Inziu Iosevka SC" panose="02000509000000000000" pitchFamily="49" charset="-122"/>
                <a:ea typeface="幼圆" panose="02010509060101010101" pitchFamily="49" charset="-122"/>
              </a:rPr>
              <a:t>cd ~/.</a:t>
            </a:r>
            <a:r>
              <a:rPr lang="en-US" altLang="zh-CN" sz="2000" b="1" dirty="0" err="1">
                <a:solidFill>
                  <a:schemeClr val="bg1"/>
                </a:solidFill>
                <a:latin typeface="Inziu Iosevka SC" panose="02000509000000000000" pitchFamily="49" charset="-122"/>
                <a:ea typeface="幼圆" panose="02010509060101010101" pitchFamily="49" charset="-122"/>
              </a:rPr>
              <a:t>ssh</a:t>
            </a:r>
            <a:endParaRPr lang="en-US" altLang="zh-CN" sz="2000" b="1" dirty="0">
              <a:solidFill>
                <a:schemeClr val="bg1"/>
              </a:solidFill>
              <a:latin typeface="Inziu Iosevka SC" panose="02000509000000000000" pitchFamily="49" charset="-122"/>
              <a:ea typeface="幼圆" panose="02010509060101010101" pitchFamily="49" charset="-122"/>
            </a:endParaRPr>
          </a:p>
          <a:p>
            <a:pPr marL="288000">
              <a:lnSpc>
                <a:spcPct val="150000"/>
              </a:lnSpc>
            </a:pPr>
            <a:r>
              <a:rPr lang="zh-CN" altLang="en-US" sz="2000" dirty="0">
                <a:solidFill>
                  <a:schemeClr val="bg1"/>
                </a:solidFill>
                <a:ea typeface="幼圆" panose="02010509060101010101" pitchFamily="49" charset="-122"/>
              </a:rPr>
              <a:t>如果没有密钥则不会有此文件夹，有则备份删除。</a:t>
            </a:r>
            <a:endParaRPr lang="en-US" altLang="zh-CN" sz="2000" dirty="0">
              <a:solidFill>
                <a:schemeClr val="bg1"/>
              </a:solidFill>
              <a:ea typeface="幼圆" panose="02010509060101010101" pitchFamily="49" charset="-122"/>
            </a:endParaRPr>
          </a:p>
          <a:p>
            <a:pPr marL="342900" indent="-342900">
              <a:buFont typeface="Arial" panose="020B0604020202020204" pitchFamily="34" charset="0"/>
              <a:buChar char="•"/>
            </a:pPr>
            <a:r>
              <a:rPr lang="zh-CN" altLang="en-US" sz="2000" dirty="0">
                <a:solidFill>
                  <a:schemeClr val="bg1"/>
                </a:solidFill>
                <a:latin typeface="Inziu Iosevka SC" panose="02000509000000000000" pitchFamily="49" charset="-122"/>
                <a:ea typeface="幼圆" panose="02010509060101010101" pitchFamily="49" charset="-122"/>
              </a:rPr>
              <a:t>生成密钥。</a:t>
            </a:r>
            <a:endParaRPr lang="en-US" altLang="zh-CN" sz="2000" dirty="0">
              <a:solidFill>
                <a:schemeClr val="bg1"/>
              </a:solidFill>
              <a:latin typeface="Inziu Iosevka SC" panose="02000509000000000000" pitchFamily="49" charset="-122"/>
              <a:ea typeface="幼圆" panose="02010509060101010101" pitchFamily="49" charset="-122"/>
            </a:endParaRPr>
          </a:p>
          <a:p>
            <a:pPr marL="360000"/>
            <a:r>
              <a:rPr lang="zh-CN" altLang="en-US" sz="2000" dirty="0">
                <a:solidFill>
                  <a:schemeClr val="bg1"/>
                </a:solidFill>
                <a:ea typeface="幼圆" panose="02010509060101010101" pitchFamily="49" charset="-122"/>
              </a:rPr>
              <a:t>（</a:t>
            </a:r>
            <a:r>
              <a:rPr lang="en-US" altLang="zh-CN" sz="2000" dirty="0">
                <a:solidFill>
                  <a:schemeClr val="bg1"/>
                </a:solidFill>
                <a:ea typeface="幼圆" panose="02010509060101010101" pitchFamily="49" charset="-122"/>
              </a:rPr>
              <a:t>1</a:t>
            </a:r>
            <a:r>
              <a:rPr lang="zh-CN" altLang="en-US" sz="2000" dirty="0">
                <a:solidFill>
                  <a:schemeClr val="bg1"/>
                </a:solidFill>
                <a:ea typeface="幼圆" panose="02010509060101010101" pitchFamily="49" charset="-122"/>
              </a:rPr>
              <a:t>）输入如下命令（引号内容随意） ：</a:t>
            </a:r>
            <a:endParaRPr lang="en-US" altLang="zh-CN" sz="2000" dirty="0">
              <a:solidFill>
                <a:schemeClr val="bg1"/>
              </a:solidFill>
              <a:ea typeface="幼圆" panose="02010509060101010101" pitchFamily="49" charset="-122"/>
            </a:endParaRPr>
          </a:p>
          <a:p>
            <a:pPr algn="ctr">
              <a:lnSpc>
                <a:spcPct val="150000"/>
              </a:lnSpc>
            </a:pPr>
            <a:r>
              <a:rPr lang="en-US" altLang="zh-CN" sz="2000" b="1" dirty="0" err="1">
                <a:solidFill>
                  <a:schemeClr val="bg1"/>
                </a:solidFill>
                <a:ea typeface="Inziu Iosevka SC" panose="02000509000000000000"/>
              </a:rPr>
              <a:t>ssh</a:t>
            </a:r>
            <a:r>
              <a:rPr lang="en-US" altLang="zh-CN" sz="2000" b="1" dirty="0">
                <a:solidFill>
                  <a:schemeClr val="bg1"/>
                </a:solidFill>
                <a:ea typeface="Inziu Iosevka SC" panose="02000509000000000000"/>
              </a:rPr>
              <a:t>-keygen -t </a:t>
            </a:r>
            <a:r>
              <a:rPr lang="en-US" altLang="zh-CN" sz="2000" b="1" dirty="0" err="1">
                <a:solidFill>
                  <a:schemeClr val="bg1"/>
                </a:solidFill>
                <a:ea typeface="Inziu Iosevka SC" panose="02000509000000000000"/>
              </a:rPr>
              <a:t>rsa</a:t>
            </a:r>
            <a:r>
              <a:rPr lang="en-US" altLang="zh-CN" sz="2000" b="1" dirty="0">
                <a:solidFill>
                  <a:schemeClr val="bg1"/>
                </a:solidFill>
                <a:ea typeface="Inziu Iosevka SC" panose="02000509000000000000"/>
              </a:rPr>
              <a:t> –C “1394366114@qq.com”</a:t>
            </a:r>
          </a:p>
          <a:p>
            <a:pPr marL="360000"/>
            <a:r>
              <a:rPr lang="zh-CN" altLang="en-US" sz="2000" dirty="0">
                <a:solidFill>
                  <a:schemeClr val="bg1"/>
                </a:solidFill>
                <a:ea typeface="幼圆" panose="02010509060101010101" pitchFamily="49" charset="-122"/>
              </a:rPr>
              <a:t>（</a:t>
            </a:r>
            <a:r>
              <a:rPr lang="en-US" altLang="zh-CN" sz="2000" dirty="0">
                <a:solidFill>
                  <a:schemeClr val="bg1"/>
                </a:solidFill>
                <a:ea typeface="幼圆" panose="02010509060101010101" pitchFamily="49" charset="-122"/>
              </a:rPr>
              <a:t>2</a:t>
            </a:r>
            <a:r>
              <a:rPr lang="zh-CN" altLang="en-US" sz="2000" dirty="0">
                <a:solidFill>
                  <a:schemeClr val="bg1"/>
                </a:solidFill>
                <a:ea typeface="幼圆" panose="02010509060101010101" pitchFamily="49" charset="-122"/>
              </a:rPr>
              <a:t>）之后连续输入</a:t>
            </a:r>
            <a:r>
              <a:rPr lang="en-US" altLang="zh-CN" sz="2000" dirty="0">
                <a:solidFill>
                  <a:schemeClr val="bg1"/>
                </a:solidFill>
                <a:ea typeface="幼圆" panose="02010509060101010101" pitchFamily="49" charset="-122"/>
              </a:rPr>
              <a:t>3</a:t>
            </a:r>
            <a:r>
              <a:rPr lang="zh-CN" altLang="en-US" sz="2000" dirty="0">
                <a:solidFill>
                  <a:schemeClr val="bg1"/>
                </a:solidFill>
                <a:ea typeface="幼圆" panose="02010509060101010101" pitchFamily="49" charset="-122"/>
              </a:rPr>
              <a:t>个回车，密码为空。</a:t>
            </a:r>
            <a:endParaRPr lang="en-US" altLang="zh-CN" sz="2000" dirty="0">
              <a:solidFill>
                <a:schemeClr val="bg1"/>
              </a:solidFill>
              <a:ea typeface="幼圆" panose="02010509060101010101" pitchFamily="49" charset="-122"/>
            </a:endParaRPr>
          </a:p>
          <a:p>
            <a:pPr marL="360000"/>
            <a:r>
              <a:rPr lang="zh-CN" altLang="en-US" sz="2000" dirty="0">
                <a:solidFill>
                  <a:schemeClr val="bg1"/>
                </a:solidFill>
                <a:ea typeface="幼圆" panose="02010509060101010101" pitchFamily="49" charset="-122"/>
              </a:rPr>
              <a:t>当输出包括“</a:t>
            </a:r>
            <a:r>
              <a:rPr lang="en-US" altLang="zh-CN" sz="2000" dirty="0">
                <a:solidFill>
                  <a:schemeClr val="bg1"/>
                </a:solidFill>
                <a:ea typeface="幼圆" panose="02010509060101010101" pitchFamily="49" charset="-122"/>
              </a:rPr>
              <a:t>The</a:t>
            </a:r>
            <a:r>
              <a:rPr lang="zh-CN" altLang="en-US" sz="2000" dirty="0">
                <a:solidFill>
                  <a:schemeClr val="bg1"/>
                </a:solidFill>
                <a:ea typeface="幼圆" panose="02010509060101010101" pitchFamily="49" charset="-122"/>
              </a:rPr>
              <a:t> </a:t>
            </a:r>
            <a:r>
              <a:rPr lang="en-US" altLang="zh-CN" sz="2000" dirty="0">
                <a:solidFill>
                  <a:schemeClr val="bg1"/>
                </a:solidFill>
                <a:ea typeface="幼圆" panose="02010509060101010101" pitchFamily="49" charset="-122"/>
              </a:rPr>
              <a:t>key</a:t>
            </a:r>
            <a:r>
              <a:rPr lang="zh-CN" altLang="en-US" sz="2000" dirty="0">
                <a:solidFill>
                  <a:schemeClr val="bg1"/>
                </a:solidFill>
                <a:ea typeface="幼圆" panose="02010509060101010101" pitchFamily="49" charset="-122"/>
              </a:rPr>
              <a:t> </a:t>
            </a:r>
            <a:r>
              <a:rPr lang="en-US" altLang="zh-CN" sz="2000" dirty="0">
                <a:solidFill>
                  <a:schemeClr val="bg1"/>
                </a:solidFill>
                <a:ea typeface="幼圆" panose="02010509060101010101" pitchFamily="49" charset="-122"/>
              </a:rPr>
              <a:t>fingerprint</a:t>
            </a:r>
            <a:r>
              <a:rPr lang="zh-CN" altLang="en-US" sz="2000" dirty="0">
                <a:solidFill>
                  <a:schemeClr val="bg1"/>
                </a:solidFill>
                <a:ea typeface="幼圆" panose="02010509060101010101" pitchFamily="49" charset="-122"/>
              </a:rPr>
              <a:t> </a:t>
            </a:r>
            <a:r>
              <a:rPr lang="en-US" altLang="zh-CN" sz="2000" dirty="0">
                <a:solidFill>
                  <a:schemeClr val="bg1"/>
                </a:solidFill>
                <a:ea typeface="幼圆" panose="02010509060101010101" pitchFamily="49" charset="-122"/>
              </a:rPr>
              <a:t>is: </a:t>
            </a:r>
            <a:r>
              <a:rPr lang="zh-CN" altLang="en-US" sz="2000" dirty="0">
                <a:solidFill>
                  <a:schemeClr val="bg1"/>
                </a:solidFill>
                <a:ea typeface="幼圆" panose="02010509060101010101" pitchFamily="49" charset="-122"/>
              </a:rPr>
              <a:t>”字段，说明生成成功。</a:t>
            </a:r>
            <a:r>
              <a:rPr lang="zh-CN" altLang="en-US" sz="2000" dirty="0">
                <a:solidFill>
                  <a:schemeClr val="bg1"/>
                </a:solidFill>
                <a:latin typeface="Inziu Iosevka SC" panose="02000509000000000000" pitchFamily="49" charset="-122"/>
                <a:ea typeface="幼圆" panose="02010509060101010101" pitchFamily="49" charset="-122"/>
              </a:rPr>
              <a:t>    </a:t>
            </a:r>
            <a:endParaRPr lang="en-US" altLang="zh-CN" sz="2000" dirty="0">
              <a:solidFill>
                <a:schemeClr val="bg1"/>
              </a:solidFill>
              <a:latin typeface="Inziu Iosevka SC" panose="02000509000000000000" pitchFamily="49" charset="-122"/>
              <a:ea typeface="幼圆" panose="02010509060101010101" pitchFamily="49" charset="-122"/>
            </a:endParaRPr>
          </a:p>
        </p:txBody>
      </p:sp>
      <p:grpSp>
        <p:nvGrpSpPr>
          <p:cNvPr id="29" name="组合 28"/>
          <p:cNvGrpSpPr/>
          <p:nvPr/>
        </p:nvGrpSpPr>
        <p:grpSpPr>
          <a:xfrm>
            <a:off x="4943872" y="6381127"/>
            <a:ext cx="2283200" cy="48000"/>
            <a:chOff x="3792000" y="4785845"/>
            <a:chExt cx="1712400" cy="36000"/>
          </a:xfrm>
          <a:solidFill>
            <a:schemeClr val="bg1"/>
          </a:solidFill>
        </p:grpSpPr>
        <p:sp>
          <p:nvSpPr>
            <p:cNvPr id="30" name="椭圆 29"/>
            <p:cNvSpPr/>
            <p:nvPr/>
          </p:nvSpPr>
          <p:spPr>
            <a:xfrm flipV="1">
              <a:off x="3792000" y="4785845"/>
              <a:ext cx="36000" cy="36000"/>
            </a:xfrm>
            <a:prstGeom prst="ellipse">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1" name="椭圆 30"/>
            <p:cNvSpPr/>
            <p:nvPr/>
          </p:nvSpPr>
          <p:spPr>
            <a:xfrm flipV="1">
              <a:off x="3944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2" name="椭圆 31"/>
            <p:cNvSpPr/>
            <p:nvPr/>
          </p:nvSpPr>
          <p:spPr>
            <a:xfrm flipV="1">
              <a:off x="4096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3" name="椭圆 32"/>
            <p:cNvSpPr/>
            <p:nvPr/>
          </p:nvSpPr>
          <p:spPr>
            <a:xfrm flipV="1">
              <a:off x="4249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椭圆 33"/>
            <p:cNvSpPr/>
            <p:nvPr/>
          </p:nvSpPr>
          <p:spPr>
            <a:xfrm flipV="1">
              <a:off x="4401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椭圆 34"/>
            <p:cNvSpPr/>
            <p:nvPr/>
          </p:nvSpPr>
          <p:spPr>
            <a:xfrm flipV="1">
              <a:off x="4554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椭圆 35"/>
            <p:cNvSpPr/>
            <p:nvPr/>
          </p:nvSpPr>
          <p:spPr>
            <a:xfrm flipV="1">
              <a:off x="4706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7" name="椭圆 36"/>
            <p:cNvSpPr/>
            <p:nvPr/>
          </p:nvSpPr>
          <p:spPr>
            <a:xfrm flipV="1">
              <a:off x="48588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椭圆 37"/>
            <p:cNvSpPr/>
            <p:nvPr/>
          </p:nvSpPr>
          <p:spPr>
            <a:xfrm flipV="1">
              <a:off x="50112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椭圆 38"/>
            <p:cNvSpPr/>
            <p:nvPr/>
          </p:nvSpPr>
          <p:spPr>
            <a:xfrm flipV="1">
              <a:off x="51636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椭圆 39"/>
            <p:cNvSpPr/>
            <p:nvPr/>
          </p:nvSpPr>
          <p:spPr>
            <a:xfrm flipV="1">
              <a:off x="53160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椭圆 40"/>
            <p:cNvSpPr/>
            <p:nvPr/>
          </p:nvSpPr>
          <p:spPr>
            <a:xfrm flipV="1">
              <a:off x="5468400" y="4785845"/>
              <a:ext cx="36000" cy="3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 name="文本框 6"/>
          <p:cNvSpPr txBox="1"/>
          <p:nvPr/>
        </p:nvSpPr>
        <p:spPr>
          <a:xfrm>
            <a:off x="804063" y="1105013"/>
            <a:ext cx="10311618" cy="830997"/>
          </a:xfrm>
          <a:prstGeom prst="rect">
            <a:avLst/>
          </a:prstGeom>
          <a:noFill/>
        </p:spPr>
        <p:txBody>
          <a:bodyPr wrap="square" rtlCol="0">
            <a:spAutoFit/>
          </a:bodyPr>
          <a:lstStyle/>
          <a:p>
            <a:pPr lvl="0" indent="457200"/>
            <a:r>
              <a:rPr lang="zh-CN" altLang="en-US" sz="2400" dirty="0">
                <a:solidFill>
                  <a:prstClr val="white"/>
                </a:solidFill>
                <a:latin typeface="Inziu Iosevka SC" panose="02000509000000000000" pitchFamily="49" charset="-122"/>
                <a:ea typeface="幼圆" panose="02010509060101010101" pitchFamily="49" charset="-122"/>
              </a:rPr>
              <a:t>本地</a:t>
            </a:r>
            <a:r>
              <a:rPr lang="en-US" altLang="zh-CN" sz="2400" dirty="0" err="1">
                <a:solidFill>
                  <a:prstClr val="white"/>
                </a:solidFill>
                <a:latin typeface="Inziu Iosevka SC" panose="02000509000000000000" pitchFamily="49" charset="-122"/>
                <a:ea typeface="幼圆" panose="02010509060101010101" pitchFamily="49" charset="-122"/>
              </a:rPr>
              <a:t>Git</a:t>
            </a:r>
            <a:r>
              <a:rPr lang="zh-CN" altLang="en-US" sz="2400" dirty="0">
                <a:solidFill>
                  <a:prstClr val="white"/>
                </a:solidFill>
                <a:latin typeface="Inziu Iosevka SC" panose="02000509000000000000" pitchFamily="49" charset="-122"/>
                <a:ea typeface="幼圆" panose="02010509060101010101" pitchFamily="49" charset="-122"/>
              </a:rPr>
              <a:t>与</a:t>
            </a:r>
            <a:r>
              <a:rPr lang="en-US" altLang="zh-CN" sz="2400" dirty="0">
                <a:solidFill>
                  <a:prstClr val="white"/>
                </a:solidFill>
                <a:latin typeface="Inziu Iosevka SC" panose="02000509000000000000" pitchFamily="49" charset="-122"/>
                <a:ea typeface="幼圆" panose="02010509060101010101" pitchFamily="49" charset="-122"/>
              </a:rPr>
              <a:t>GitHub</a:t>
            </a:r>
            <a:r>
              <a:rPr lang="zh-CN" altLang="en-US" sz="2400" dirty="0">
                <a:solidFill>
                  <a:prstClr val="white"/>
                </a:solidFill>
                <a:latin typeface="Inziu Iosevka SC" panose="02000509000000000000" pitchFamily="49" charset="-122"/>
                <a:ea typeface="幼圆" panose="02010509060101010101" pitchFamily="49" charset="-122"/>
              </a:rPr>
              <a:t>服务器之间保持通信时，使用</a:t>
            </a:r>
            <a:r>
              <a:rPr lang="en-US" altLang="zh-CN" sz="2400" dirty="0">
                <a:solidFill>
                  <a:prstClr val="white"/>
                </a:solidFill>
                <a:latin typeface="Inziu Iosevka SC" panose="02000509000000000000" pitchFamily="49" charset="-122"/>
                <a:ea typeface="幼圆" panose="02010509060101010101" pitchFamily="49" charset="-122"/>
              </a:rPr>
              <a:t>SSH key</a:t>
            </a:r>
            <a:r>
              <a:rPr lang="zh-CN" altLang="en-US" sz="2400" dirty="0">
                <a:solidFill>
                  <a:prstClr val="white"/>
                </a:solidFill>
                <a:latin typeface="Inziu Iosevka SC" panose="02000509000000000000" pitchFamily="49" charset="-122"/>
                <a:ea typeface="幼圆" panose="02010509060101010101" pitchFamily="49" charset="-122"/>
              </a:rPr>
              <a:t>认证方式来保证通信安全，所以用户需要先创建自己的</a:t>
            </a:r>
            <a:r>
              <a:rPr lang="en-US" altLang="zh-CN" sz="2400" dirty="0">
                <a:solidFill>
                  <a:prstClr val="white"/>
                </a:solidFill>
                <a:latin typeface="Inziu Iosevka SC" panose="02000509000000000000" pitchFamily="49" charset="-122"/>
                <a:ea typeface="幼圆" panose="02010509060101010101" pitchFamily="49" charset="-122"/>
              </a:rPr>
              <a:t>SSH key</a:t>
            </a:r>
            <a:r>
              <a:rPr lang="zh-CN" altLang="en-US" sz="2400" dirty="0">
                <a:solidFill>
                  <a:prstClr val="white"/>
                </a:solidFill>
                <a:latin typeface="Inziu Iosevka SC" panose="02000509000000000000" pitchFamily="49" charset="-122"/>
                <a:ea typeface="幼圆" panose="02010509060101010101" pitchFamily="49" charset="-122"/>
              </a:rPr>
              <a:t>。</a:t>
            </a:r>
            <a:endParaRPr lang="zh-CN" altLang="en-US" dirty="0"/>
          </a:p>
        </p:txBody>
      </p:sp>
      <p:pic>
        <p:nvPicPr>
          <p:cNvPr id="11" name="图片 10"/>
          <p:cNvPicPr>
            <a:picLocks noChangeAspect="1"/>
          </p:cNvPicPr>
          <p:nvPr/>
        </p:nvPicPr>
        <p:blipFill>
          <a:blip r:embed="rId4"/>
          <a:stretch>
            <a:fillRect/>
          </a:stretch>
        </p:blipFill>
        <p:spPr>
          <a:xfrm>
            <a:off x="6617472" y="1949775"/>
            <a:ext cx="5345863" cy="4808448"/>
          </a:xfrm>
          <a:prstGeom prst="rect">
            <a:avLst/>
          </a:prstGeom>
        </p:spPr>
      </p:pic>
    </p:spTree>
    <p:extLst>
      <p:ext uri="{BB962C8B-B14F-4D97-AF65-F5344CB8AC3E}">
        <p14:creationId xmlns:p14="http://schemas.microsoft.com/office/powerpoint/2010/main" val="162504085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3139</TotalTime>
  <Words>2033</Words>
  <Application>Microsoft Office PowerPoint</Application>
  <PresentationFormat>宽屏</PresentationFormat>
  <Paragraphs>162</Paragraphs>
  <Slides>27</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Inziu Iosevka SC</vt:lpstr>
      <vt:lpstr>Inziu Iosevka Slab SC</vt:lpstr>
      <vt:lpstr>等线</vt:lpstr>
      <vt:lpstr>等线 Light</vt:lpstr>
      <vt:lpstr>微软雅黑</vt:lpstr>
      <vt:lpstr>幼圆</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蒋旺</dc:creator>
  <cp:lastModifiedBy>蒋旺</cp:lastModifiedBy>
  <cp:revision>72</cp:revision>
  <dcterms:created xsi:type="dcterms:W3CDTF">2017-05-26T04:26:22Z</dcterms:created>
  <dcterms:modified xsi:type="dcterms:W3CDTF">2017-06-10T07:07:10Z</dcterms:modified>
</cp:coreProperties>
</file>