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8153A3-2EC7-E740-A77E-BD438976E51C}"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68D7FA7E-C153-E947-A94B-76144571DF6F}">
      <dgm:prSet phldrT="[Text]"/>
      <dgm:spPr>
        <a:solidFill>
          <a:schemeClr val="accent4">
            <a:lumMod val="75000"/>
          </a:schemeClr>
        </a:solidFill>
      </dgm:spPr>
      <dgm:t>
        <a:bodyPr/>
        <a:lstStyle/>
        <a:p>
          <a:r>
            <a:rPr lang="en-US" dirty="0"/>
            <a:t>Ethic Group</a:t>
          </a:r>
        </a:p>
      </dgm:t>
    </dgm:pt>
    <dgm:pt modelId="{1E141926-C9B2-CB45-B908-C7E7A65E6551}" type="parTrans" cxnId="{73F4BE03-C054-5241-A573-4D133C020606}">
      <dgm:prSet/>
      <dgm:spPr/>
      <dgm:t>
        <a:bodyPr/>
        <a:lstStyle/>
        <a:p>
          <a:endParaRPr lang="en-US"/>
        </a:p>
      </dgm:t>
    </dgm:pt>
    <dgm:pt modelId="{05A51ECC-E938-EF4A-A732-43643F87B117}" type="sibTrans" cxnId="{73F4BE03-C054-5241-A573-4D133C020606}">
      <dgm:prSet/>
      <dgm:spPr/>
      <dgm:t>
        <a:bodyPr/>
        <a:lstStyle/>
        <a:p>
          <a:endParaRPr lang="en-US"/>
        </a:p>
      </dgm:t>
    </dgm:pt>
    <dgm:pt modelId="{58414B5C-8B8D-A242-B1D8-01CCE284F0A7}">
      <dgm:prSet phldrT="[Text]"/>
      <dgm:spPr>
        <a:solidFill>
          <a:schemeClr val="accent1">
            <a:lumMod val="75000"/>
          </a:schemeClr>
        </a:solidFill>
      </dgm:spPr>
      <dgm:t>
        <a:bodyPr/>
        <a:lstStyle/>
        <a:p>
          <a:r>
            <a:rPr lang="en-US" dirty="0"/>
            <a:t>Schools</a:t>
          </a:r>
        </a:p>
      </dgm:t>
    </dgm:pt>
    <dgm:pt modelId="{9E72B44F-17FB-8F41-9F35-2A269853D440}" type="parTrans" cxnId="{DED79D5B-9F13-B14D-834A-E80014E85A58}">
      <dgm:prSet/>
      <dgm:spPr/>
      <dgm:t>
        <a:bodyPr/>
        <a:lstStyle/>
        <a:p>
          <a:endParaRPr lang="en-US"/>
        </a:p>
      </dgm:t>
    </dgm:pt>
    <dgm:pt modelId="{2A0DE41D-C41F-CD4D-8B22-B6D84833128F}" type="sibTrans" cxnId="{DED79D5B-9F13-B14D-834A-E80014E85A58}">
      <dgm:prSet/>
      <dgm:spPr/>
      <dgm:t>
        <a:bodyPr/>
        <a:lstStyle/>
        <a:p>
          <a:endParaRPr lang="en-US"/>
        </a:p>
      </dgm:t>
    </dgm:pt>
    <dgm:pt modelId="{D89D3D5A-A8E4-9F48-B231-0A90F8E9F5AC}">
      <dgm:prSet phldrT="[Text]"/>
      <dgm:spPr>
        <a:solidFill>
          <a:schemeClr val="accent6">
            <a:lumMod val="75000"/>
          </a:schemeClr>
        </a:solidFill>
      </dgm:spPr>
      <dgm:t>
        <a:bodyPr/>
        <a:lstStyle/>
        <a:p>
          <a:r>
            <a:rPr lang="en-US" dirty="0"/>
            <a:t>Chinese Restaurants</a:t>
          </a:r>
        </a:p>
      </dgm:t>
    </dgm:pt>
    <dgm:pt modelId="{ECBBD01C-B702-2F45-9F30-979E46657788}" type="parTrans" cxnId="{7E7AB04B-275B-2F47-A13C-36F8700A9B1B}">
      <dgm:prSet/>
      <dgm:spPr/>
      <dgm:t>
        <a:bodyPr/>
        <a:lstStyle/>
        <a:p>
          <a:endParaRPr lang="en-US"/>
        </a:p>
      </dgm:t>
    </dgm:pt>
    <dgm:pt modelId="{B23C7BF4-959B-B540-9FD5-57E73CA19BA8}" type="sibTrans" cxnId="{7E7AB04B-275B-2F47-A13C-36F8700A9B1B}">
      <dgm:prSet/>
      <dgm:spPr/>
      <dgm:t>
        <a:bodyPr/>
        <a:lstStyle/>
        <a:p>
          <a:endParaRPr lang="en-US"/>
        </a:p>
      </dgm:t>
    </dgm:pt>
    <dgm:pt modelId="{ED46D303-8C98-DC44-850F-5B5214CA4E73}" type="pres">
      <dgm:prSet presAssocID="{238153A3-2EC7-E740-A77E-BD438976E51C}" presName="Name0" presStyleCnt="0">
        <dgm:presLayoutVars>
          <dgm:dir/>
          <dgm:resizeHandles val="exact"/>
        </dgm:presLayoutVars>
      </dgm:prSet>
      <dgm:spPr/>
    </dgm:pt>
    <dgm:pt modelId="{256E098E-F190-D64A-94EB-7B8705316899}" type="pres">
      <dgm:prSet presAssocID="{68D7FA7E-C153-E947-A94B-76144571DF6F}" presName="node" presStyleLbl="node1" presStyleIdx="0" presStyleCnt="3">
        <dgm:presLayoutVars>
          <dgm:bulletEnabled val="1"/>
        </dgm:presLayoutVars>
      </dgm:prSet>
      <dgm:spPr/>
    </dgm:pt>
    <dgm:pt modelId="{D3B0B605-4382-C943-A08E-C92261164F36}" type="pres">
      <dgm:prSet presAssocID="{05A51ECC-E938-EF4A-A732-43643F87B117}" presName="sibTrans" presStyleLbl="sibTrans2D1" presStyleIdx="0" presStyleCnt="2"/>
      <dgm:spPr/>
    </dgm:pt>
    <dgm:pt modelId="{B9B8F63B-F81B-594F-8774-9C01F78A8C17}" type="pres">
      <dgm:prSet presAssocID="{05A51ECC-E938-EF4A-A732-43643F87B117}" presName="connectorText" presStyleLbl="sibTrans2D1" presStyleIdx="0" presStyleCnt="2"/>
      <dgm:spPr/>
    </dgm:pt>
    <dgm:pt modelId="{7336D61C-AB8D-1F41-9A96-C9CD22CDA45D}" type="pres">
      <dgm:prSet presAssocID="{58414B5C-8B8D-A242-B1D8-01CCE284F0A7}" presName="node" presStyleLbl="node1" presStyleIdx="1" presStyleCnt="3">
        <dgm:presLayoutVars>
          <dgm:bulletEnabled val="1"/>
        </dgm:presLayoutVars>
      </dgm:prSet>
      <dgm:spPr/>
    </dgm:pt>
    <dgm:pt modelId="{CD4A011C-A218-0D43-B95E-54A8766C6782}" type="pres">
      <dgm:prSet presAssocID="{2A0DE41D-C41F-CD4D-8B22-B6D84833128F}" presName="sibTrans" presStyleLbl="sibTrans2D1" presStyleIdx="1" presStyleCnt="2"/>
      <dgm:spPr/>
    </dgm:pt>
    <dgm:pt modelId="{2F5EB226-9EE1-914E-9E2C-07D399910C49}" type="pres">
      <dgm:prSet presAssocID="{2A0DE41D-C41F-CD4D-8B22-B6D84833128F}" presName="connectorText" presStyleLbl="sibTrans2D1" presStyleIdx="1" presStyleCnt="2"/>
      <dgm:spPr/>
    </dgm:pt>
    <dgm:pt modelId="{6DAE0A60-9B8A-0244-95FA-9B6636B918AC}" type="pres">
      <dgm:prSet presAssocID="{D89D3D5A-A8E4-9F48-B231-0A90F8E9F5AC}" presName="node" presStyleLbl="node1" presStyleIdx="2" presStyleCnt="3">
        <dgm:presLayoutVars>
          <dgm:bulletEnabled val="1"/>
        </dgm:presLayoutVars>
      </dgm:prSet>
      <dgm:spPr/>
    </dgm:pt>
  </dgm:ptLst>
  <dgm:cxnLst>
    <dgm:cxn modelId="{73F4BE03-C054-5241-A573-4D133C020606}" srcId="{238153A3-2EC7-E740-A77E-BD438976E51C}" destId="{68D7FA7E-C153-E947-A94B-76144571DF6F}" srcOrd="0" destOrd="0" parTransId="{1E141926-C9B2-CB45-B908-C7E7A65E6551}" sibTransId="{05A51ECC-E938-EF4A-A732-43643F87B117}"/>
    <dgm:cxn modelId="{92BA261B-09DA-964E-9079-2ACA1AC9B347}" type="presOf" srcId="{05A51ECC-E938-EF4A-A732-43643F87B117}" destId="{D3B0B605-4382-C943-A08E-C92261164F36}" srcOrd="0" destOrd="0" presId="urn:microsoft.com/office/officeart/2005/8/layout/process1"/>
    <dgm:cxn modelId="{DA618824-F308-F84B-B9ED-EA572E1094D4}" type="presOf" srcId="{05A51ECC-E938-EF4A-A732-43643F87B117}" destId="{B9B8F63B-F81B-594F-8774-9C01F78A8C17}" srcOrd="1" destOrd="0" presId="urn:microsoft.com/office/officeart/2005/8/layout/process1"/>
    <dgm:cxn modelId="{7E7AB04B-275B-2F47-A13C-36F8700A9B1B}" srcId="{238153A3-2EC7-E740-A77E-BD438976E51C}" destId="{D89D3D5A-A8E4-9F48-B231-0A90F8E9F5AC}" srcOrd="2" destOrd="0" parTransId="{ECBBD01C-B702-2F45-9F30-979E46657788}" sibTransId="{B23C7BF4-959B-B540-9FD5-57E73CA19BA8}"/>
    <dgm:cxn modelId="{DED79D5B-9F13-B14D-834A-E80014E85A58}" srcId="{238153A3-2EC7-E740-A77E-BD438976E51C}" destId="{58414B5C-8B8D-A242-B1D8-01CCE284F0A7}" srcOrd="1" destOrd="0" parTransId="{9E72B44F-17FB-8F41-9F35-2A269853D440}" sibTransId="{2A0DE41D-C41F-CD4D-8B22-B6D84833128F}"/>
    <dgm:cxn modelId="{C46DDEA2-0029-A048-9962-F8A9D9EFD1CE}" type="presOf" srcId="{D89D3D5A-A8E4-9F48-B231-0A90F8E9F5AC}" destId="{6DAE0A60-9B8A-0244-95FA-9B6636B918AC}" srcOrd="0" destOrd="0" presId="urn:microsoft.com/office/officeart/2005/8/layout/process1"/>
    <dgm:cxn modelId="{07C15CD1-5DD4-F744-A560-A579993FA47C}" type="presOf" srcId="{68D7FA7E-C153-E947-A94B-76144571DF6F}" destId="{256E098E-F190-D64A-94EB-7B8705316899}" srcOrd="0" destOrd="0" presId="urn:microsoft.com/office/officeart/2005/8/layout/process1"/>
    <dgm:cxn modelId="{34B01EDC-8933-6641-A164-FF279A91835C}" type="presOf" srcId="{2A0DE41D-C41F-CD4D-8B22-B6D84833128F}" destId="{2F5EB226-9EE1-914E-9E2C-07D399910C49}" srcOrd="1" destOrd="0" presId="urn:microsoft.com/office/officeart/2005/8/layout/process1"/>
    <dgm:cxn modelId="{CC1660E9-43C9-744B-B41D-A8A231CFF59F}" type="presOf" srcId="{58414B5C-8B8D-A242-B1D8-01CCE284F0A7}" destId="{7336D61C-AB8D-1F41-9A96-C9CD22CDA45D}" srcOrd="0" destOrd="0" presId="urn:microsoft.com/office/officeart/2005/8/layout/process1"/>
    <dgm:cxn modelId="{04BB7BFD-7D25-0D4C-BC65-D26CC6A93FB3}" type="presOf" srcId="{2A0DE41D-C41F-CD4D-8B22-B6D84833128F}" destId="{CD4A011C-A218-0D43-B95E-54A8766C6782}" srcOrd="0" destOrd="0" presId="urn:microsoft.com/office/officeart/2005/8/layout/process1"/>
    <dgm:cxn modelId="{D353B3FE-479D-8D44-A717-70707861D301}" type="presOf" srcId="{238153A3-2EC7-E740-A77E-BD438976E51C}" destId="{ED46D303-8C98-DC44-850F-5B5214CA4E73}" srcOrd="0" destOrd="0" presId="urn:microsoft.com/office/officeart/2005/8/layout/process1"/>
    <dgm:cxn modelId="{B930059E-63CC-9443-8D84-B0BBE11E3292}" type="presParOf" srcId="{ED46D303-8C98-DC44-850F-5B5214CA4E73}" destId="{256E098E-F190-D64A-94EB-7B8705316899}" srcOrd="0" destOrd="0" presId="urn:microsoft.com/office/officeart/2005/8/layout/process1"/>
    <dgm:cxn modelId="{2EC452B2-7A6F-3644-A7EE-202369BAEF79}" type="presParOf" srcId="{ED46D303-8C98-DC44-850F-5B5214CA4E73}" destId="{D3B0B605-4382-C943-A08E-C92261164F36}" srcOrd="1" destOrd="0" presId="urn:microsoft.com/office/officeart/2005/8/layout/process1"/>
    <dgm:cxn modelId="{696E94D0-81AA-8547-B47C-491E495CEE91}" type="presParOf" srcId="{D3B0B605-4382-C943-A08E-C92261164F36}" destId="{B9B8F63B-F81B-594F-8774-9C01F78A8C17}" srcOrd="0" destOrd="0" presId="urn:microsoft.com/office/officeart/2005/8/layout/process1"/>
    <dgm:cxn modelId="{787D18C0-10B1-2B44-9C79-D97886512220}" type="presParOf" srcId="{ED46D303-8C98-DC44-850F-5B5214CA4E73}" destId="{7336D61C-AB8D-1F41-9A96-C9CD22CDA45D}" srcOrd="2" destOrd="0" presId="urn:microsoft.com/office/officeart/2005/8/layout/process1"/>
    <dgm:cxn modelId="{598667CA-3452-F24B-A889-02FD3AC5F04C}" type="presParOf" srcId="{ED46D303-8C98-DC44-850F-5B5214CA4E73}" destId="{CD4A011C-A218-0D43-B95E-54A8766C6782}" srcOrd="3" destOrd="0" presId="urn:microsoft.com/office/officeart/2005/8/layout/process1"/>
    <dgm:cxn modelId="{0AD3F00D-6BD9-FA4B-A581-C57697AB26C3}" type="presParOf" srcId="{CD4A011C-A218-0D43-B95E-54A8766C6782}" destId="{2F5EB226-9EE1-914E-9E2C-07D399910C49}" srcOrd="0" destOrd="0" presId="urn:microsoft.com/office/officeart/2005/8/layout/process1"/>
    <dgm:cxn modelId="{B795EAEE-82F1-C645-ABB8-32ECBABEB015}" type="presParOf" srcId="{ED46D303-8C98-DC44-850F-5B5214CA4E73}" destId="{6DAE0A60-9B8A-0244-95FA-9B6636B918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098E-F190-D64A-94EB-7B8705316899}">
      <dsp:nvSpPr>
        <dsp:cNvPr id="0" name=""/>
        <dsp:cNvSpPr/>
      </dsp:nvSpPr>
      <dsp:spPr>
        <a:xfrm>
          <a:off x="7795" y="1655809"/>
          <a:ext cx="2329940" cy="1397964"/>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Ethic Group</a:t>
          </a:r>
        </a:p>
      </dsp:txBody>
      <dsp:txXfrm>
        <a:off x="48740" y="1696754"/>
        <a:ext cx="2248050" cy="1316074"/>
      </dsp:txXfrm>
    </dsp:sp>
    <dsp:sp modelId="{D3B0B605-4382-C943-A08E-C92261164F36}">
      <dsp:nvSpPr>
        <dsp:cNvPr id="0" name=""/>
        <dsp:cNvSpPr/>
      </dsp:nvSpPr>
      <dsp:spPr>
        <a:xfrm>
          <a:off x="2570729" y="2065879"/>
          <a:ext cx="493947" cy="577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70729" y="2181444"/>
        <a:ext cx="345763" cy="346695"/>
      </dsp:txXfrm>
    </dsp:sp>
    <dsp:sp modelId="{7336D61C-AB8D-1F41-9A96-C9CD22CDA45D}">
      <dsp:nvSpPr>
        <dsp:cNvPr id="0" name=""/>
        <dsp:cNvSpPr/>
      </dsp:nvSpPr>
      <dsp:spPr>
        <a:xfrm>
          <a:off x="3269711" y="1655809"/>
          <a:ext cx="2329940" cy="139796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Schools</a:t>
          </a:r>
        </a:p>
      </dsp:txBody>
      <dsp:txXfrm>
        <a:off x="3310656" y="1696754"/>
        <a:ext cx="2248050" cy="1316074"/>
      </dsp:txXfrm>
    </dsp:sp>
    <dsp:sp modelId="{CD4A011C-A218-0D43-B95E-54A8766C6782}">
      <dsp:nvSpPr>
        <dsp:cNvPr id="0" name=""/>
        <dsp:cNvSpPr/>
      </dsp:nvSpPr>
      <dsp:spPr>
        <a:xfrm>
          <a:off x="5832645" y="2065879"/>
          <a:ext cx="493947" cy="5778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832645" y="2181444"/>
        <a:ext cx="345763" cy="346695"/>
      </dsp:txXfrm>
    </dsp:sp>
    <dsp:sp modelId="{6DAE0A60-9B8A-0244-95FA-9B6636B918AC}">
      <dsp:nvSpPr>
        <dsp:cNvPr id="0" name=""/>
        <dsp:cNvSpPr/>
      </dsp:nvSpPr>
      <dsp:spPr>
        <a:xfrm>
          <a:off x="6531627" y="1655809"/>
          <a:ext cx="2329940" cy="139796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Chinese Restaurants</a:t>
          </a:r>
        </a:p>
      </dsp:txBody>
      <dsp:txXfrm>
        <a:off x="6572572" y="1696754"/>
        <a:ext cx="2248050" cy="13160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1B82-BCD9-0148-947E-8E04BA5A9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13D115-16BD-634C-9FAA-2027B67A5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68051-5107-C249-9CE6-20A339468FBB}"/>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69D53FA6-DF45-AF44-BC63-ACAFDAFFD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D9ABE-3013-1147-8D74-B8B4A36BCA19}"/>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376070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B871-D17A-0A44-916F-19D9E0745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A83CEC-E395-B640-9733-DA65488F1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E84C9-9FD3-8547-B2B3-1D51DF86F758}"/>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BEDABAB3-2AD9-8344-A1D4-12035B559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1EB63-7BAC-5249-BFA2-9641A31A20E6}"/>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398319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DA52A-8D4F-D948-98CC-682BCA8AB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F1FE8-2974-3C45-BB2E-93796FADA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9E823-AFE6-A646-888A-5BF59AAF4880}"/>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4C874978-4E92-D54C-BE3F-D79577DC5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59777-DE20-5649-9D99-4A1C464AA532}"/>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377920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2D5E-7213-7641-85D8-FC5CAF634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8A884-B329-284D-91C1-F40007704B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DBED-48FA-AF4C-9B9B-F557AC174530}"/>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53137484-B68F-E949-9F76-FBB45C197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B8E44-A6A1-6E4C-A876-B22FCEB3A366}"/>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226224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CDB2-64DA-B845-978C-0425F9D75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B07022-5344-374E-8425-78CA4E637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01151-D685-2F43-A870-8B8ACC390CCB}"/>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D54D115E-E91B-784F-9A57-54DB335BC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2CC47-A036-6D45-BE01-15C355E3EDEA}"/>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7957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561A-B912-FB45-BB45-890989A37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195B6-6264-8E4E-8690-B89575F48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78FDC-DCA2-8A49-A4B0-224658D01F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EB8D51-B894-9F4F-829D-D49D911F1932}"/>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6" name="Footer Placeholder 5">
            <a:extLst>
              <a:ext uri="{FF2B5EF4-FFF2-40B4-BE49-F238E27FC236}">
                <a16:creationId xmlns:a16="http://schemas.microsoft.com/office/drawing/2014/main" id="{19D76C8D-822F-7C40-8DA1-7D3059351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729BC-7532-404E-8B5D-E86FEC9066C1}"/>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151144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050C-EB1C-D045-B419-DDB7EA7B1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AA7E3D-8080-1844-971D-8A7BFBCA3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44070-D959-4E48-9379-9CDF098C65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709A07-84F7-D945-A46E-841CBC147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6B780-37EC-9E43-B09A-1D8C03195F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C0B65-1F63-404E-8BF8-AB50775A756B}"/>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8" name="Footer Placeholder 7">
            <a:extLst>
              <a:ext uri="{FF2B5EF4-FFF2-40B4-BE49-F238E27FC236}">
                <a16:creationId xmlns:a16="http://schemas.microsoft.com/office/drawing/2014/main" id="{7A53CBCF-2CC6-A24C-852C-3CABDF56A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6E128A-1AD2-9B48-AB8E-E878F04FE42D}"/>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262232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18BB-8744-C643-A638-BFCADA7BC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E5135-BBF7-694A-BEFD-C1AA2B049EB4}"/>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4" name="Footer Placeholder 3">
            <a:extLst>
              <a:ext uri="{FF2B5EF4-FFF2-40B4-BE49-F238E27FC236}">
                <a16:creationId xmlns:a16="http://schemas.microsoft.com/office/drawing/2014/main" id="{485212DD-F5DD-FC4E-90B6-633793A0CE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06C0F-88FC-BD40-ABAF-98C92FB2FC2B}"/>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40491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80B46-1A20-B245-B5D1-997B470ABDE1}"/>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3" name="Footer Placeholder 2">
            <a:extLst>
              <a:ext uri="{FF2B5EF4-FFF2-40B4-BE49-F238E27FC236}">
                <a16:creationId xmlns:a16="http://schemas.microsoft.com/office/drawing/2014/main" id="{3531D43D-C49E-F44A-A736-95846B2AE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8169A-4DC1-EA4E-8E95-62EB75C34C6F}"/>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154466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A14-BCE3-8143-A107-811CE1B67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32CC6-29FC-BD4F-8616-12ACAA6B3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DB6D2-43EE-434B-AAC7-75EAE86F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6D44-52C8-0D46-B235-00D6802ABAAC}"/>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6" name="Footer Placeholder 5">
            <a:extLst>
              <a:ext uri="{FF2B5EF4-FFF2-40B4-BE49-F238E27FC236}">
                <a16:creationId xmlns:a16="http://schemas.microsoft.com/office/drawing/2014/main" id="{2ABD95DF-1271-534D-8A0B-9BAAA5C08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D833A-786B-164C-82DD-3550D70957BA}"/>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10675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49E4-6A4C-1441-BE28-592FDFD0F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C0049-7CAB-3149-9E8F-742F7D3FF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643CA-605E-FB44-A0BC-B5651C9E5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B77AF-B6EF-2C47-BFCD-E7B23F617512}"/>
              </a:ext>
            </a:extLst>
          </p:cNvPr>
          <p:cNvSpPr>
            <a:spLocks noGrp="1"/>
          </p:cNvSpPr>
          <p:nvPr>
            <p:ph type="dt" sz="half" idx="10"/>
          </p:nvPr>
        </p:nvSpPr>
        <p:spPr/>
        <p:txBody>
          <a:bodyPr/>
          <a:lstStyle/>
          <a:p>
            <a:fld id="{7175EE4F-1C58-2943-9F75-599CAD6736F5}" type="datetimeFigureOut">
              <a:rPr lang="en-US" smtClean="0"/>
              <a:t>11/28/20</a:t>
            </a:fld>
            <a:endParaRPr lang="en-US"/>
          </a:p>
        </p:txBody>
      </p:sp>
      <p:sp>
        <p:nvSpPr>
          <p:cNvPr id="6" name="Footer Placeholder 5">
            <a:extLst>
              <a:ext uri="{FF2B5EF4-FFF2-40B4-BE49-F238E27FC236}">
                <a16:creationId xmlns:a16="http://schemas.microsoft.com/office/drawing/2014/main" id="{ED4267D6-FFF7-0748-92F9-CDC28DC97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F1297-169E-764B-AF96-CA305D478AB9}"/>
              </a:ext>
            </a:extLst>
          </p:cNvPr>
          <p:cNvSpPr>
            <a:spLocks noGrp="1"/>
          </p:cNvSpPr>
          <p:nvPr>
            <p:ph type="sldNum" sz="quarter" idx="12"/>
          </p:nvPr>
        </p:nvSpPr>
        <p:spPr/>
        <p:txBody>
          <a:bodyPr/>
          <a:lstStyle/>
          <a:p>
            <a:fld id="{C98149A6-9299-5049-AAF2-C79D6119F60B}" type="slidenum">
              <a:rPr lang="en-US" smtClean="0"/>
              <a:t>‹#›</a:t>
            </a:fld>
            <a:endParaRPr lang="en-US"/>
          </a:p>
        </p:txBody>
      </p:sp>
    </p:spTree>
    <p:extLst>
      <p:ext uri="{BB962C8B-B14F-4D97-AF65-F5344CB8AC3E}">
        <p14:creationId xmlns:p14="http://schemas.microsoft.com/office/powerpoint/2010/main" val="376667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BE979-C8F8-2A4C-851C-DB698AA76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765DA-18F2-4841-B22F-4950B8B4A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765F1-7D0B-C849-B15B-101FE0677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5EE4F-1C58-2943-9F75-599CAD6736F5}" type="datetimeFigureOut">
              <a:rPr lang="en-US" smtClean="0"/>
              <a:t>11/28/20</a:t>
            </a:fld>
            <a:endParaRPr lang="en-US"/>
          </a:p>
        </p:txBody>
      </p:sp>
      <p:sp>
        <p:nvSpPr>
          <p:cNvPr id="5" name="Footer Placeholder 4">
            <a:extLst>
              <a:ext uri="{FF2B5EF4-FFF2-40B4-BE49-F238E27FC236}">
                <a16:creationId xmlns:a16="http://schemas.microsoft.com/office/drawing/2014/main" id="{B2582D01-9A65-094D-BCD9-22BADC11D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093E40-E8DA-B241-A938-8FA661C40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149A6-9299-5049-AAF2-C79D6119F60B}" type="slidenum">
              <a:rPr lang="en-US" smtClean="0"/>
              <a:t>‹#›</a:t>
            </a:fld>
            <a:endParaRPr lang="en-US"/>
          </a:p>
        </p:txBody>
      </p:sp>
    </p:spTree>
    <p:extLst>
      <p:ext uri="{BB962C8B-B14F-4D97-AF65-F5344CB8AC3E}">
        <p14:creationId xmlns:p14="http://schemas.microsoft.com/office/powerpoint/2010/main" val="263372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216882-21F9-9D4E-9AC1-474767C2A192}"/>
              </a:ext>
            </a:extLst>
          </p:cNvPr>
          <p:cNvPicPr>
            <a:picLocks noChangeAspect="1"/>
          </p:cNvPicPr>
          <p:nvPr/>
        </p:nvPicPr>
        <p:blipFill rotWithShape="1">
          <a:blip r:embed="rId2"/>
          <a:srcRect l="10638" r="1361" b="-1"/>
          <a:stretch/>
        </p:blipFill>
        <p:spPr>
          <a:xfrm>
            <a:off x="20" y="10"/>
            <a:ext cx="12191980" cy="4571990"/>
          </a:xfrm>
          <a:prstGeom prst="rect">
            <a:avLst/>
          </a:prstGeom>
        </p:spPr>
      </p:pic>
      <p:sp>
        <p:nvSpPr>
          <p:cNvPr id="12" name="Rectangle 11">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5B7FA3B5-7CEF-8048-A669-C6B5F055A474}"/>
              </a:ext>
            </a:extLst>
          </p:cNvPr>
          <p:cNvSpPr/>
          <p:nvPr/>
        </p:nvSpPr>
        <p:spPr>
          <a:xfrm>
            <a:off x="433136" y="5091762"/>
            <a:ext cx="7834193" cy="1264588"/>
          </a:xfrm>
          <a:prstGeom prst="rect">
            <a:avLst/>
          </a:prstGeom>
        </p:spPr>
        <p:txBody>
          <a:bodyPr vert="horz" lIns="91440" tIns="45720" rIns="91440" bIns="45720" rtlCol="0" anchor="ctr">
            <a:normAutofit/>
          </a:bodyPr>
          <a:lstStyle/>
          <a:p>
            <a:pPr algn="r">
              <a:lnSpc>
                <a:spcPct val="90000"/>
              </a:lnSpc>
              <a:spcBef>
                <a:spcPct val="0"/>
              </a:spcBef>
              <a:spcAft>
                <a:spcPts val="2800"/>
              </a:spcAft>
            </a:pPr>
            <a:r>
              <a:rPr lang="en-US" sz="4200">
                <a:latin typeface="+mj-lt"/>
                <a:ea typeface="+mj-ea"/>
                <a:cs typeface="+mj-cs"/>
              </a:rPr>
              <a:t>Toronto Neighborhood Analysis for Chinese Parent Immigrants</a:t>
            </a:r>
            <a:endParaRPr lang="en-US" sz="4200">
              <a:effectLst/>
              <a:latin typeface="+mj-lt"/>
              <a:ea typeface="+mj-ea"/>
              <a:cs typeface="+mj-cs"/>
            </a:endParaRPr>
          </a:p>
        </p:txBody>
      </p:sp>
      <p:cxnSp>
        <p:nvCxnSpPr>
          <p:cNvPr id="14" name="Straight Connector 13">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38C57B1E-20FE-DB4E-A3A6-6C07A8759C58}"/>
              </a:ext>
            </a:extLst>
          </p:cNvPr>
          <p:cNvSpPr>
            <a:spLocks noChangeArrowheads="1"/>
          </p:cNvSpPr>
          <p:nvPr/>
        </p:nvSpPr>
        <p:spPr bwMode="auto">
          <a:xfrm>
            <a:off x="8412729" y="5091762"/>
            <a:ext cx="255935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alibri" panose="020F0502020204030204" pitchFamily="34" charset="0"/>
                <a:ea typeface="DengXian" panose="02010600030101010101" pitchFamily="2" charset="-122"/>
                <a:cs typeface="Times New Roman" panose="02020603050405020304" pitchFamily="18" charset="0"/>
              </a:rPr>
              <a:t>IBM DATA SCIENCE PROSESSIONAL CERTIFICATE CAPSTONE</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803758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1D2158-1EDE-1C49-AECF-22736F785432}"/>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7B347A7-B01F-F54B-8CDB-EB067B6AFFC0}"/>
              </a:ext>
            </a:extLst>
          </p:cNvPr>
          <p:cNvSpPr/>
          <p:nvPr/>
        </p:nvSpPr>
        <p:spPr>
          <a:xfrm>
            <a:off x="1404009" y="496403"/>
            <a:ext cx="7661072"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Cluster Analysis – based on school &amp; restaurants</a:t>
            </a:r>
          </a:p>
        </p:txBody>
      </p:sp>
      <p:sp>
        <p:nvSpPr>
          <p:cNvPr id="6" name="Rectangle 5">
            <a:extLst>
              <a:ext uri="{FF2B5EF4-FFF2-40B4-BE49-F238E27FC236}">
                <a16:creationId xmlns:a16="http://schemas.microsoft.com/office/drawing/2014/main" id="{1A81C279-4BA9-904D-AD32-AB72B99E5A5E}"/>
              </a:ext>
            </a:extLst>
          </p:cNvPr>
          <p:cNvSpPr/>
          <p:nvPr/>
        </p:nvSpPr>
        <p:spPr>
          <a:xfrm>
            <a:off x="1404010" y="1396392"/>
            <a:ext cx="5459928" cy="5062411"/>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The purpose of this project is to help new immigrant Chinese parents to understand the neighborhood and regions based on their particular needs and provide potential recommendation at neighborhood level.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20000"/>
              </a:lnSpc>
            </a:pPr>
            <a:endParaRPr lang="en-US" dirty="0">
              <a:latin typeface="Times" pitchFamily="2" charset="0"/>
              <a:ea typeface="DengXian" panose="02010600030101010101" pitchFamily="2" charset="-122"/>
              <a:cs typeface="Times New Roman" panose="02020603050405020304" pitchFamily="18" charset="0"/>
            </a:endParaRPr>
          </a:p>
          <a:p>
            <a:pPr algn="just">
              <a:lnSpc>
                <a:spcPct val="120000"/>
              </a:lnSpc>
            </a:pPr>
            <a:r>
              <a:rPr lang="en-US" dirty="0">
                <a:latin typeface="Times" pitchFamily="2" charset="0"/>
                <a:ea typeface="DengXian" panose="02010600030101010101" pitchFamily="2" charset="-122"/>
                <a:cs typeface="Times New Roman" panose="02020603050405020304" pitchFamily="18" charset="0"/>
              </a:rPr>
              <a:t>By utilizing K-mean cluster analysis, neighborhood with the greatest similarity according to schooling and Chinese restaurants can be grouped together. Therefore, audience can easily find similar neighborhoods fits their need.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20000"/>
              </a:lnSpc>
            </a:pPr>
            <a:r>
              <a:rPr lang="en-US" dirty="0">
                <a:latin typeface="Times" pitchFamily="2"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20000"/>
              </a:lnSpc>
            </a:pPr>
            <a:r>
              <a:rPr lang="en-US" dirty="0">
                <a:latin typeface="Times" pitchFamily="2" charset="0"/>
                <a:ea typeface="DengXian" panose="02010600030101010101" pitchFamily="2" charset="-122"/>
                <a:cs typeface="Times New Roman" panose="02020603050405020304" pitchFamily="18" charset="0"/>
              </a:rPr>
              <a:t>To determine the number of groups (the value of K), the elbow method is used, and group number is 5. Package </a:t>
            </a:r>
            <a:r>
              <a:rPr lang="en-US" i="1" dirty="0" err="1">
                <a:latin typeface="Times" pitchFamily="2" charset="0"/>
                <a:ea typeface="DengXian" panose="02010600030101010101" pitchFamily="2" charset="-122"/>
                <a:cs typeface="Times New Roman" panose="02020603050405020304" pitchFamily="18" charset="0"/>
              </a:rPr>
              <a:t>KElowVisualizer</a:t>
            </a:r>
            <a:r>
              <a:rPr lang="en-US" dirty="0">
                <a:latin typeface="Times" pitchFamily="2" charset="0"/>
                <a:ea typeface="DengXian" panose="02010600030101010101" pitchFamily="2" charset="-122"/>
                <a:cs typeface="Times New Roman" panose="02020603050405020304" pitchFamily="18" charset="0"/>
              </a:rPr>
              <a:t> from </a:t>
            </a:r>
            <a:r>
              <a:rPr lang="en-US" i="1" dirty="0" err="1">
                <a:latin typeface="Times" pitchFamily="2" charset="0"/>
                <a:ea typeface="DengXian" panose="02010600030101010101" pitchFamily="2" charset="-122"/>
                <a:cs typeface="Times New Roman" panose="02020603050405020304" pitchFamily="18" charset="0"/>
              </a:rPr>
              <a:t>yellowbrick</a:t>
            </a:r>
            <a:r>
              <a:rPr lang="en-US" dirty="0">
                <a:latin typeface="Times" pitchFamily="2" charset="0"/>
                <a:ea typeface="DengXian" panose="02010600030101010101" pitchFamily="2" charset="-122"/>
                <a:cs typeface="Times New Roman" panose="02020603050405020304" pitchFamily="18" charset="0"/>
              </a:rPr>
              <a:t> is used to determine the best value of K.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8" name="Picture 7" descr="Chart, line chart&#10;&#10;Description automatically generated">
            <a:extLst>
              <a:ext uri="{FF2B5EF4-FFF2-40B4-BE49-F238E27FC236}">
                <a16:creationId xmlns:a16="http://schemas.microsoft.com/office/drawing/2014/main" id="{3DB8DC16-FF3F-1448-B824-365B6892F695}"/>
              </a:ext>
            </a:extLst>
          </p:cNvPr>
          <p:cNvPicPr>
            <a:picLocks noChangeAspect="1"/>
          </p:cNvPicPr>
          <p:nvPr/>
        </p:nvPicPr>
        <p:blipFill rotWithShape="1">
          <a:blip r:embed="rId2"/>
          <a:srcRect l="10759"/>
          <a:stretch/>
        </p:blipFill>
        <p:spPr>
          <a:xfrm>
            <a:off x="6978572" y="2256312"/>
            <a:ext cx="5047174" cy="3016331"/>
          </a:xfrm>
          <a:prstGeom prst="rect">
            <a:avLst/>
          </a:prstGeom>
        </p:spPr>
      </p:pic>
    </p:spTree>
    <p:extLst>
      <p:ext uri="{BB962C8B-B14F-4D97-AF65-F5344CB8AC3E}">
        <p14:creationId xmlns:p14="http://schemas.microsoft.com/office/powerpoint/2010/main" val="345233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635B6C-60A9-AB47-9FA0-41B0BF344078}"/>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C762E-A7D4-EE4E-932B-F06566E39465}"/>
              </a:ext>
            </a:extLst>
          </p:cNvPr>
          <p:cNvSpPr/>
          <p:nvPr/>
        </p:nvSpPr>
        <p:spPr>
          <a:xfrm>
            <a:off x="1404009" y="496403"/>
            <a:ext cx="1875835"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Conclusion</a:t>
            </a:r>
          </a:p>
        </p:txBody>
      </p:sp>
      <p:pic>
        <p:nvPicPr>
          <p:cNvPr id="6" name="Picture 5" descr="Map&#10;&#10;Description automatically generated">
            <a:extLst>
              <a:ext uri="{FF2B5EF4-FFF2-40B4-BE49-F238E27FC236}">
                <a16:creationId xmlns:a16="http://schemas.microsoft.com/office/drawing/2014/main" id="{5ED945D3-B305-6946-906D-56608F316903}"/>
              </a:ext>
            </a:extLst>
          </p:cNvPr>
          <p:cNvPicPr/>
          <p:nvPr/>
        </p:nvPicPr>
        <p:blipFill rotWithShape="1">
          <a:blip r:embed="rId2" cstate="print">
            <a:extLst>
              <a:ext uri="{28A0092B-C50C-407E-A947-70E740481C1C}">
                <a14:useLocalDpi xmlns:a14="http://schemas.microsoft.com/office/drawing/2010/main" val="0"/>
              </a:ext>
            </a:extLst>
          </a:blip>
          <a:srcRect l="9324"/>
          <a:stretch/>
        </p:blipFill>
        <p:spPr>
          <a:xfrm>
            <a:off x="6793426" y="1281910"/>
            <a:ext cx="5246173" cy="2637790"/>
          </a:xfrm>
          <a:prstGeom prst="rect">
            <a:avLst/>
          </a:prstGeom>
        </p:spPr>
      </p:pic>
      <p:sp>
        <p:nvSpPr>
          <p:cNvPr id="7" name="Rectangle 6">
            <a:extLst>
              <a:ext uri="{FF2B5EF4-FFF2-40B4-BE49-F238E27FC236}">
                <a16:creationId xmlns:a16="http://schemas.microsoft.com/office/drawing/2014/main" id="{29A40527-E96F-5643-8F9F-93D2E1536BBA}"/>
              </a:ext>
            </a:extLst>
          </p:cNvPr>
          <p:cNvSpPr/>
          <p:nvPr/>
        </p:nvSpPr>
        <p:spPr>
          <a:xfrm>
            <a:off x="1404009" y="1105801"/>
            <a:ext cx="5246173" cy="3400418"/>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The cluster analysis grouped neighborhoods in North York and Scarborough regions into 5 groups. The cluster analysis groups neighborhood into less restaurants &amp; less school, more schools &amp; less restaurants, less schools &amp; more restaurants, and more school and more restaurants.  </a:t>
            </a:r>
            <a:r>
              <a:rPr lang="en-US" b="1" dirty="0">
                <a:solidFill>
                  <a:schemeClr val="accent1">
                    <a:lumMod val="75000"/>
                  </a:schemeClr>
                </a:solidFill>
                <a:latin typeface="Times" pitchFamily="2" charset="0"/>
                <a:ea typeface="DengXian" panose="02010600030101010101" pitchFamily="2" charset="-122"/>
                <a:cs typeface="Times New Roman" panose="02020603050405020304" pitchFamily="18" charset="0"/>
              </a:rPr>
              <a:t>Agincourt</a:t>
            </a:r>
            <a:r>
              <a:rPr lang="en-US" dirty="0">
                <a:latin typeface="Times" pitchFamily="2" charset="0"/>
                <a:ea typeface="DengXian" panose="02010600030101010101" pitchFamily="2" charset="-122"/>
                <a:cs typeface="Times New Roman" panose="02020603050405020304" pitchFamily="18" charset="0"/>
              </a:rPr>
              <a:t> and </a:t>
            </a:r>
            <a:r>
              <a:rPr lang="en-US" b="1" dirty="0">
                <a:solidFill>
                  <a:schemeClr val="accent1">
                    <a:lumMod val="75000"/>
                  </a:schemeClr>
                </a:solidFill>
                <a:latin typeface="Times" pitchFamily="2" charset="0"/>
                <a:ea typeface="DengXian" panose="02010600030101010101" pitchFamily="2" charset="-122"/>
                <a:cs typeface="Times New Roman" panose="02020603050405020304" pitchFamily="18" charset="0"/>
              </a:rPr>
              <a:t>Milliken</a:t>
            </a:r>
            <a:r>
              <a:rPr lang="en-US" dirty="0">
                <a:latin typeface="Times" pitchFamily="2" charset="0"/>
                <a:ea typeface="DengXian" panose="02010600030101010101" pitchFamily="2" charset="-122"/>
                <a:cs typeface="Times New Roman" panose="02020603050405020304" pitchFamily="18" charset="0"/>
              </a:rPr>
              <a:t> (neighborhood regions) have relatively more choices of Chinese restaurants and more selection of schools, which can be recommended to Chinese parent to settle their first new home.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405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58D773-AF4B-D940-8F81-DA1B3BC423D6}"/>
              </a:ext>
            </a:extLst>
          </p:cNvPr>
          <p:cNvSpPr/>
          <p:nvPr/>
        </p:nvSpPr>
        <p:spPr>
          <a:xfrm>
            <a:off x="1404009" y="496403"/>
            <a:ext cx="5343129"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Introduction to Business Problem</a:t>
            </a:r>
          </a:p>
        </p:txBody>
      </p:sp>
      <p:sp>
        <p:nvSpPr>
          <p:cNvPr id="5" name="TextBox 4">
            <a:extLst>
              <a:ext uri="{FF2B5EF4-FFF2-40B4-BE49-F238E27FC236}">
                <a16:creationId xmlns:a16="http://schemas.microsoft.com/office/drawing/2014/main" id="{0A4CEEBC-4605-1D45-9D50-E0D9D31DB597}"/>
              </a:ext>
            </a:extLst>
          </p:cNvPr>
          <p:cNvSpPr txBox="1"/>
          <p:nvPr/>
        </p:nvSpPr>
        <p:spPr>
          <a:xfrm>
            <a:off x="1404009" y="1318162"/>
            <a:ext cx="10426535" cy="4708981"/>
          </a:xfrm>
          <a:prstGeom prst="rect">
            <a:avLst/>
          </a:prstGeom>
          <a:noFill/>
        </p:spPr>
        <p:txBody>
          <a:bodyPr wrap="square" rtlCol="0">
            <a:spAutoFit/>
          </a:bodyPr>
          <a:lstStyle/>
          <a:p>
            <a:pPr algn="just"/>
            <a:r>
              <a:rPr lang="en-US" sz="2000" dirty="0"/>
              <a:t>Moving to a new country and settling down in a new city has never been an easy choice. Canada, as one of the most immigration-friendly countries, has always welcomed people from all over the world to find new homes in Canada. According to </a:t>
            </a:r>
            <a:r>
              <a:rPr lang="en-US" sz="2000" i="1" dirty="0"/>
              <a:t>2016 Census: Housing, Immigration and Ethnocultural Diversity, Aboriginal Peoples,</a:t>
            </a:r>
            <a:r>
              <a:rPr lang="en-US" sz="2000" dirty="0"/>
              <a:t> in 2016, 47% of the residents of Toronto were immigrants. The main challenge faced by new immigrants is to adapt to the new cultural environment, including languages, food cultures and lifestyle. Therefore, by choosing a community where people have the same or similar cultural backgrounds, new immigrants can adapt to the new environment in a more comfortable way. This project further narrows down the target audience to be Chinese parents, who have less flexibility in moving as a family and in greater needs to help their children to adapt to the new place.  </a:t>
            </a:r>
          </a:p>
          <a:p>
            <a:pPr algn="just"/>
            <a:r>
              <a:rPr lang="en-US" sz="2000" dirty="0"/>
              <a:t> </a:t>
            </a:r>
          </a:p>
          <a:p>
            <a:pPr algn="just"/>
            <a:r>
              <a:rPr lang="en-US" sz="2000" dirty="0"/>
              <a:t>The purpose of this project is to </a:t>
            </a:r>
            <a:r>
              <a:rPr lang="en-US" sz="2000" b="1" dirty="0">
                <a:solidFill>
                  <a:schemeClr val="accent1">
                    <a:lumMod val="75000"/>
                  </a:schemeClr>
                </a:solidFill>
              </a:rPr>
              <a:t>help newly landed Chinese parents to better understand the neighborhoods and regions of Toronto. </a:t>
            </a:r>
            <a:r>
              <a:rPr lang="en-US" sz="2000" dirty="0"/>
              <a:t>The selection criteria include ethics, schooling and Chinese restaurants. </a:t>
            </a:r>
          </a:p>
          <a:p>
            <a:pPr algn="just"/>
            <a:endParaRPr lang="en-US" sz="2000" dirty="0"/>
          </a:p>
        </p:txBody>
      </p:sp>
      <p:sp>
        <p:nvSpPr>
          <p:cNvPr id="6" name="Rectangle 5">
            <a:extLst>
              <a:ext uri="{FF2B5EF4-FFF2-40B4-BE49-F238E27FC236}">
                <a16:creationId xmlns:a16="http://schemas.microsoft.com/office/drawing/2014/main" id="{ECC1E59C-BA4A-6C4D-8296-C88F6481CB13}"/>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83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D2A569-D8E8-5342-8B85-BFD69DB07159}"/>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9E17B9F-8BED-8442-B596-3E2442C17331}"/>
              </a:ext>
            </a:extLst>
          </p:cNvPr>
          <p:cNvSpPr/>
          <p:nvPr/>
        </p:nvSpPr>
        <p:spPr>
          <a:xfrm>
            <a:off x="1404009" y="496403"/>
            <a:ext cx="2206053"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Data Sources</a:t>
            </a:r>
          </a:p>
        </p:txBody>
      </p:sp>
      <p:sp>
        <p:nvSpPr>
          <p:cNvPr id="6" name="Rectangle 5">
            <a:extLst>
              <a:ext uri="{FF2B5EF4-FFF2-40B4-BE49-F238E27FC236}">
                <a16:creationId xmlns:a16="http://schemas.microsoft.com/office/drawing/2014/main" id="{556AF264-9D6E-C34A-A296-BF899470704B}"/>
              </a:ext>
            </a:extLst>
          </p:cNvPr>
          <p:cNvSpPr/>
          <p:nvPr/>
        </p:nvSpPr>
        <p:spPr>
          <a:xfrm>
            <a:off x="1385454" y="1334023"/>
            <a:ext cx="9421091" cy="2653034"/>
          </a:xfrm>
          <a:prstGeom prst="rect">
            <a:avLst/>
          </a:prstGeom>
        </p:spPr>
        <p:txBody>
          <a:bodyPr wrap="square">
            <a:spAutoFit/>
          </a:bodyPr>
          <a:lstStyle/>
          <a:p>
            <a:pPr algn="just">
              <a:lnSpc>
                <a:spcPct val="120000"/>
              </a:lnSpc>
            </a:pPr>
            <a:r>
              <a:rPr lang="en-US" sz="2000" dirty="0">
                <a:effectLst/>
                <a:latin typeface="Calibri" panose="020F0502020204030204" pitchFamily="34" charset="0"/>
                <a:ea typeface="DengXian" panose="02010600030101010101" pitchFamily="2" charset="-122"/>
                <a:cs typeface="Calibri" panose="020F0502020204030204" pitchFamily="34" charset="0"/>
              </a:rPr>
              <a:t>Three main sources are used for this project:</a:t>
            </a:r>
          </a:p>
          <a:p>
            <a:pPr marL="342900" marR="0" lvl="0" indent="-342900" algn="just">
              <a:lnSpc>
                <a:spcPct val="120000"/>
              </a:lnSpc>
              <a:spcBef>
                <a:spcPts val="0"/>
              </a:spcBef>
              <a:spcAft>
                <a:spcPts val="0"/>
              </a:spcAft>
              <a:buSzPts val="750"/>
              <a:buFont typeface="Wingdings" pitchFamily="2" charset="2"/>
              <a:buChar char="Ø"/>
            </a:pPr>
            <a:r>
              <a:rPr lang="en-US" sz="2000" b="1" dirty="0">
                <a:effectLst/>
                <a:latin typeface="Calibri" panose="020F0502020204030204" pitchFamily="34" charset="0"/>
                <a:ea typeface="DengXian" panose="02010600030101010101" pitchFamily="2" charset="-122"/>
                <a:cs typeface="Calibri" panose="020F0502020204030204" pitchFamily="34" charset="0"/>
              </a:rPr>
              <a:t>Foursquare API</a:t>
            </a:r>
            <a:r>
              <a:rPr lang="en-US" sz="2000" dirty="0">
                <a:effectLst/>
                <a:latin typeface="Calibri" panose="020F0502020204030204" pitchFamily="34" charset="0"/>
                <a:ea typeface="DengXian" panose="02010600030101010101" pitchFamily="2" charset="-122"/>
                <a:cs typeface="Calibri" panose="020F0502020204030204" pitchFamily="34" charset="0"/>
              </a:rPr>
              <a:t>: used to retrieve location data, including nearby venues. </a:t>
            </a:r>
          </a:p>
          <a:p>
            <a:pPr marL="342900" marR="0" lvl="0" indent="-342900" algn="just">
              <a:lnSpc>
                <a:spcPct val="120000"/>
              </a:lnSpc>
              <a:spcBef>
                <a:spcPts val="0"/>
              </a:spcBef>
              <a:spcAft>
                <a:spcPts val="0"/>
              </a:spcAft>
              <a:buSzPts val="750"/>
              <a:buFont typeface="Wingdings" pitchFamily="2" charset="2"/>
              <a:buChar char="Ø"/>
            </a:pPr>
            <a:r>
              <a:rPr lang="en-US" sz="2000" b="1" dirty="0">
                <a:effectLst/>
                <a:latin typeface="Calibri" panose="020F0502020204030204" pitchFamily="34" charset="0"/>
                <a:ea typeface="DengXian" panose="02010600030101010101" pitchFamily="2" charset="-122"/>
                <a:cs typeface="Calibri" panose="020F0502020204030204" pitchFamily="34" charset="0"/>
              </a:rPr>
              <a:t>Wikipedia</a:t>
            </a:r>
            <a:r>
              <a:rPr lang="en-US" sz="2000" dirty="0">
                <a:effectLst/>
                <a:latin typeface="Calibri" panose="020F0502020204030204" pitchFamily="34" charset="0"/>
                <a:ea typeface="DengXian" panose="02010600030101010101" pitchFamily="2" charset="-122"/>
                <a:cs typeface="Calibri" panose="020F0502020204030204" pitchFamily="34" charset="0"/>
              </a:rPr>
              <a:t>: </a:t>
            </a:r>
          </a:p>
          <a:p>
            <a:pPr marL="800100" lvl="1" indent="-342900" algn="just">
              <a:lnSpc>
                <a:spcPct val="120000"/>
              </a:lnSpc>
              <a:buSzPts val="750"/>
              <a:buFont typeface="Wingdings" pitchFamily="2" charset="2"/>
              <a:buChar char="Ø"/>
            </a:pPr>
            <a:r>
              <a:rPr lang="en-US" sz="2000" dirty="0">
                <a:effectLst/>
                <a:latin typeface="Calibri" panose="020F0502020204030204" pitchFamily="34" charset="0"/>
                <a:ea typeface="DengXian" panose="02010600030101010101" pitchFamily="2" charset="-122"/>
                <a:cs typeface="Calibri" panose="020F0502020204030204" pitchFamily="34" charset="0"/>
              </a:rPr>
              <a:t>“List of Postal Code of Canada: M”: obtained neighborhood and region information of Toronto, including postal code, borough, and neighborhood. </a:t>
            </a:r>
          </a:p>
          <a:p>
            <a:pPr marL="800100" lvl="1" indent="-342900" algn="just">
              <a:lnSpc>
                <a:spcPct val="120000"/>
              </a:lnSpc>
              <a:buSzPts val="750"/>
              <a:buFont typeface="Wingdings" pitchFamily="2" charset="2"/>
              <a:buChar char="Ø"/>
            </a:pPr>
            <a:r>
              <a:rPr lang="en-US" sz="2000" dirty="0">
                <a:effectLst/>
                <a:latin typeface="Calibri" panose="020F0502020204030204" pitchFamily="34" charset="0"/>
                <a:ea typeface="DengXian" panose="02010600030101010101" pitchFamily="2" charset="-122"/>
                <a:cs typeface="Calibri" panose="020F0502020204030204" pitchFamily="34" charset="0"/>
              </a:rPr>
              <a:t>“Demographics of Toronto”: obtained ethics density data over regions of Toronto.</a:t>
            </a:r>
          </a:p>
          <a:p>
            <a:pPr marL="342900" marR="0" lvl="0" indent="-342900" algn="just">
              <a:lnSpc>
                <a:spcPct val="120000"/>
              </a:lnSpc>
              <a:spcBef>
                <a:spcPts val="0"/>
              </a:spcBef>
              <a:spcAft>
                <a:spcPts val="0"/>
              </a:spcAft>
              <a:buSzPts val="750"/>
              <a:buFont typeface="Wingdings" pitchFamily="2" charset="2"/>
              <a:buChar char="Ø"/>
            </a:pPr>
            <a:r>
              <a:rPr lang="en-US" sz="2000" b="1" dirty="0">
                <a:effectLst/>
                <a:latin typeface="Calibri" panose="020F0502020204030204" pitchFamily="34" charset="0"/>
                <a:ea typeface="DengXian" panose="02010600030101010101" pitchFamily="2" charset="-122"/>
                <a:cs typeface="Calibri" panose="020F0502020204030204" pitchFamily="34" charset="0"/>
              </a:rPr>
              <a:t>Open Data by City of Toronto</a:t>
            </a:r>
            <a:r>
              <a:rPr lang="en-US" sz="2000" dirty="0">
                <a:effectLst/>
                <a:latin typeface="Calibri" panose="020F0502020204030204" pitchFamily="34" charset="0"/>
                <a:ea typeface="DengXian" panose="02010600030101010101" pitchFamily="2" charset="-122"/>
                <a:cs typeface="Calibri" panose="020F0502020204030204" pitchFamily="34" charset="0"/>
              </a:rPr>
              <a:t>: used to obtain school information of Toronto area. </a:t>
            </a:r>
          </a:p>
        </p:txBody>
      </p:sp>
    </p:spTree>
    <p:extLst>
      <p:ext uri="{BB962C8B-B14F-4D97-AF65-F5344CB8AC3E}">
        <p14:creationId xmlns:p14="http://schemas.microsoft.com/office/powerpoint/2010/main" val="92478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C4F53E-0627-FA45-8B58-4952B0F888BA}"/>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95762B2-3CC8-3649-85AE-2A57AF6C2E20}"/>
              </a:ext>
            </a:extLst>
          </p:cNvPr>
          <p:cNvSpPr/>
          <p:nvPr/>
        </p:nvSpPr>
        <p:spPr>
          <a:xfrm>
            <a:off x="1404009" y="496403"/>
            <a:ext cx="7024680"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Exploratory Results – Evaluation Dimensions</a:t>
            </a:r>
          </a:p>
        </p:txBody>
      </p:sp>
      <p:graphicFrame>
        <p:nvGraphicFramePr>
          <p:cNvPr id="6" name="Diagram 5">
            <a:extLst>
              <a:ext uri="{FF2B5EF4-FFF2-40B4-BE49-F238E27FC236}">
                <a16:creationId xmlns:a16="http://schemas.microsoft.com/office/drawing/2014/main" id="{B7FE4027-A04D-F542-B0E4-7AB73DF11061}"/>
              </a:ext>
            </a:extLst>
          </p:cNvPr>
          <p:cNvGraphicFramePr/>
          <p:nvPr>
            <p:extLst>
              <p:ext uri="{D42A27DB-BD31-4B8C-83A1-F6EECF244321}">
                <p14:modId xmlns:p14="http://schemas.microsoft.com/office/powerpoint/2010/main" val="2809188383"/>
              </p:ext>
            </p:extLst>
          </p:nvPr>
        </p:nvGraphicFramePr>
        <p:xfrm>
          <a:off x="2031999" y="-109009"/>
          <a:ext cx="8869363" cy="470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6892973B-6969-BC42-86EF-96FCF012F53A}"/>
              </a:ext>
            </a:extLst>
          </p:cNvPr>
          <p:cNvSpPr/>
          <p:nvPr/>
        </p:nvSpPr>
        <p:spPr>
          <a:xfrm>
            <a:off x="1404009" y="3222276"/>
            <a:ext cx="3388323" cy="3139321"/>
          </a:xfrm>
          <a:prstGeom prst="rect">
            <a:avLst/>
          </a:prstGeom>
          <a:ln w="25400">
            <a:solidFill>
              <a:schemeClr val="accent4">
                <a:lumMod val="75000"/>
              </a:schemeClr>
            </a:solidFill>
          </a:ln>
        </p:spPr>
        <p:txBody>
          <a:bodyPr wrap="square">
            <a:spAutoFit/>
          </a:bodyPr>
          <a:lstStyle/>
          <a:p>
            <a:r>
              <a:rPr lang="en-US" dirty="0">
                <a:latin typeface="Times" pitchFamily="2" charset="0"/>
                <a:ea typeface="DengXian" panose="02010600030101010101" pitchFamily="2" charset="-122"/>
                <a:cs typeface="Times New Roman" panose="02020603050405020304" pitchFamily="18" charset="0"/>
              </a:rPr>
              <a:t>New immigrants can communicate easier with people having no language barriers. Landing into a new environment, new Chinese immigrants may find it easier to ask around from their neighbors. To facilitating the communication and avoid misunderstanding, it can be helpful if they can speak in Chinese with their neighbor when it is necessary. </a:t>
            </a:r>
            <a:endParaRPr lang="en-US" dirty="0"/>
          </a:p>
        </p:txBody>
      </p:sp>
      <p:sp>
        <p:nvSpPr>
          <p:cNvPr id="9" name="Rectangle 8">
            <a:extLst>
              <a:ext uri="{FF2B5EF4-FFF2-40B4-BE49-F238E27FC236}">
                <a16:creationId xmlns:a16="http://schemas.microsoft.com/office/drawing/2014/main" id="{02987EE5-8882-F845-BBBB-88F103C85F0D}"/>
              </a:ext>
            </a:extLst>
          </p:cNvPr>
          <p:cNvSpPr/>
          <p:nvPr/>
        </p:nvSpPr>
        <p:spPr>
          <a:xfrm>
            <a:off x="5062538" y="3222275"/>
            <a:ext cx="3048000" cy="3139321"/>
          </a:xfrm>
          <a:prstGeom prst="rect">
            <a:avLst/>
          </a:prstGeom>
          <a:ln w="25400">
            <a:solidFill>
              <a:schemeClr val="accent1">
                <a:lumMod val="75000"/>
              </a:schemeClr>
            </a:solidFill>
          </a:ln>
        </p:spPr>
        <p:txBody>
          <a:bodyPr wrap="square">
            <a:spAutoFit/>
          </a:bodyPr>
          <a:lstStyle/>
          <a:p>
            <a:r>
              <a:rPr lang="en-US" dirty="0">
                <a:latin typeface="Times" pitchFamily="2" charset="0"/>
                <a:ea typeface="DengXian" panose="02010600030101010101" pitchFamily="2" charset="-122"/>
                <a:cs typeface="Times New Roman" panose="02020603050405020304" pitchFamily="18" charset="0"/>
              </a:rPr>
              <a:t>Unlike post-secondary educational institutions, children attending primary or secondary schools are mainly dependent to the location. Parents are more likely to send their kids to nearby schools in order to take on advantages such as scheduled school bus and school activities arranged by the community.</a:t>
            </a:r>
            <a:r>
              <a:rPr lang="en-US" dirty="0">
                <a:effectLst/>
              </a:rPr>
              <a:t> </a:t>
            </a:r>
            <a:endParaRPr lang="en-US" dirty="0"/>
          </a:p>
        </p:txBody>
      </p:sp>
      <p:sp>
        <p:nvSpPr>
          <p:cNvPr id="11" name="Rectangle 10">
            <a:extLst>
              <a:ext uri="{FF2B5EF4-FFF2-40B4-BE49-F238E27FC236}">
                <a16:creationId xmlns:a16="http://schemas.microsoft.com/office/drawing/2014/main" id="{995EAE72-195D-E34C-B1AC-42DBB32325FB}"/>
              </a:ext>
            </a:extLst>
          </p:cNvPr>
          <p:cNvSpPr/>
          <p:nvPr/>
        </p:nvSpPr>
        <p:spPr>
          <a:xfrm>
            <a:off x="8498175" y="3222275"/>
            <a:ext cx="2764827" cy="3139321"/>
          </a:xfrm>
          <a:prstGeom prst="rect">
            <a:avLst/>
          </a:prstGeom>
          <a:ln w="25400">
            <a:solidFill>
              <a:schemeClr val="accent6">
                <a:lumMod val="75000"/>
              </a:schemeClr>
            </a:solidFill>
          </a:ln>
        </p:spPr>
        <p:txBody>
          <a:bodyPr wrap="square">
            <a:spAutoFit/>
          </a:bodyPr>
          <a:lstStyle/>
          <a:p>
            <a:r>
              <a:rPr lang="en-US" dirty="0">
                <a:latin typeface="Times" pitchFamily="2" charset="0"/>
                <a:ea typeface="DengXian" panose="02010600030101010101" pitchFamily="2" charset="-122"/>
                <a:cs typeface="Times New Roman" panose="02020603050405020304" pitchFamily="18" charset="0"/>
              </a:rPr>
              <a:t>Chinese cuisine is a very important part of Chinese culture, and it is very differentiable from other cuisines. Moreover, eating habit is one of the most resistant habit that cannot be easily changed over time. </a:t>
            </a:r>
          </a:p>
          <a:p>
            <a:endParaRPr lang="en-US" dirty="0">
              <a:latin typeface="Times" pitchFamily="2"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1000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99CFAD-4989-704A-9A6E-03B9D26FE6D2}"/>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F6AE4B-895E-9840-A27E-134BE6B28C29}"/>
              </a:ext>
            </a:extLst>
          </p:cNvPr>
          <p:cNvSpPr/>
          <p:nvPr/>
        </p:nvSpPr>
        <p:spPr>
          <a:xfrm>
            <a:off x="1404009" y="496403"/>
            <a:ext cx="3493264"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Toronto Ethic Groups</a:t>
            </a:r>
          </a:p>
        </p:txBody>
      </p:sp>
      <p:sp>
        <p:nvSpPr>
          <p:cNvPr id="6" name="Rectangle 5">
            <a:extLst>
              <a:ext uri="{FF2B5EF4-FFF2-40B4-BE49-F238E27FC236}">
                <a16:creationId xmlns:a16="http://schemas.microsoft.com/office/drawing/2014/main" id="{1F48C4E5-F5F5-464B-A885-F4EA6CBD0562}"/>
              </a:ext>
            </a:extLst>
          </p:cNvPr>
          <p:cNvSpPr/>
          <p:nvPr/>
        </p:nvSpPr>
        <p:spPr>
          <a:xfrm>
            <a:off x="1404009" y="1431908"/>
            <a:ext cx="4691991" cy="4397614"/>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By reviewing the ethics density in different regions of Toronto. Top 3 Ethics groups are selected with recording the number of populations. North York and Scarborough are two regions containing ridings where Chinese population is the top 1 ethic group. By comparing the total population in North York and Scarborough regions, North York has slightly higher total population than Scarborough region, but the level is very comparable. Therefore, Chinese immigrants are more likely to find people from Chinese background in these two areas comparing to other regions in Toronto.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8" name="Picture 7" descr="Chart, bar chart&#10;&#10;Description automatically generated">
            <a:extLst>
              <a:ext uri="{FF2B5EF4-FFF2-40B4-BE49-F238E27FC236}">
                <a16:creationId xmlns:a16="http://schemas.microsoft.com/office/drawing/2014/main" id="{368A4E53-44BD-4842-A827-86C602A005C1}"/>
              </a:ext>
            </a:extLst>
          </p:cNvPr>
          <p:cNvPicPr>
            <a:picLocks noChangeAspect="1"/>
          </p:cNvPicPr>
          <p:nvPr/>
        </p:nvPicPr>
        <p:blipFill>
          <a:blip r:embed="rId2"/>
          <a:stretch>
            <a:fillRect/>
          </a:stretch>
        </p:blipFill>
        <p:spPr>
          <a:xfrm>
            <a:off x="6023510" y="1997092"/>
            <a:ext cx="5956300" cy="3429000"/>
          </a:xfrm>
          <a:prstGeom prst="rect">
            <a:avLst/>
          </a:prstGeom>
        </p:spPr>
      </p:pic>
    </p:spTree>
    <p:extLst>
      <p:ext uri="{BB962C8B-B14F-4D97-AF65-F5344CB8AC3E}">
        <p14:creationId xmlns:p14="http://schemas.microsoft.com/office/powerpoint/2010/main" val="407835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04738B-ACF3-6D43-A3D7-2B5B509FDC65}"/>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D5F28E-EEDD-114C-828B-F678F6291C6E}"/>
              </a:ext>
            </a:extLst>
          </p:cNvPr>
          <p:cNvSpPr/>
          <p:nvPr/>
        </p:nvSpPr>
        <p:spPr>
          <a:xfrm>
            <a:off x="1404009" y="496403"/>
            <a:ext cx="4573688"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Primary / Secondary Schools</a:t>
            </a:r>
          </a:p>
        </p:txBody>
      </p:sp>
      <p:sp>
        <p:nvSpPr>
          <p:cNvPr id="6" name="Rectangle 5">
            <a:extLst>
              <a:ext uri="{FF2B5EF4-FFF2-40B4-BE49-F238E27FC236}">
                <a16:creationId xmlns:a16="http://schemas.microsoft.com/office/drawing/2014/main" id="{B01CDDB4-F2C3-6641-B1B5-528CDEA099B1}"/>
              </a:ext>
            </a:extLst>
          </p:cNvPr>
          <p:cNvSpPr/>
          <p:nvPr/>
        </p:nvSpPr>
        <p:spPr>
          <a:xfrm>
            <a:off x="1404009" y="1242399"/>
            <a:ext cx="5471804" cy="5064463"/>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Comparing to single and young immigrants, parents have less flexibility in moving as a family. More importantly, children, especially young children, are more sensitive to the changing environment. Newly immigrant parents pay very much attention to how well their children can adapt to the new environment, and they need to ensure that their movement aligns with the </a:t>
            </a:r>
            <a:r>
              <a:rPr lang="en-US" dirty="0">
                <a:solidFill>
                  <a:schemeClr val="accent1">
                    <a:lumMod val="75000"/>
                  </a:schemeClr>
                </a:solidFill>
                <a:latin typeface="Times" pitchFamily="2" charset="0"/>
                <a:ea typeface="DengXian" panose="02010600030101010101" pitchFamily="2" charset="-122"/>
                <a:cs typeface="Times New Roman" panose="02020603050405020304" pitchFamily="18" charset="0"/>
              </a:rPr>
              <a:t>educational goal </a:t>
            </a:r>
            <a:r>
              <a:rPr lang="en-US" dirty="0">
                <a:latin typeface="Times" pitchFamily="2" charset="0"/>
                <a:ea typeface="DengXian" panose="02010600030101010101" pitchFamily="2" charset="-122"/>
                <a:cs typeface="Times New Roman" panose="02020603050405020304" pitchFamily="18" charset="0"/>
              </a:rPr>
              <a:t>as well. </a:t>
            </a:r>
          </a:p>
          <a:p>
            <a:pPr algn="just">
              <a:lnSpc>
                <a:spcPct val="120000"/>
              </a:lnSpc>
            </a:pPr>
            <a:endParaRPr lang="en-US" dirty="0">
              <a:latin typeface="Times" pitchFamily="2" charset="0"/>
              <a:ea typeface="DengXian" panose="02010600030101010101" pitchFamily="2" charset="-122"/>
              <a:cs typeface="Times New Roman" panose="02020603050405020304" pitchFamily="18" charset="0"/>
            </a:endParaRPr>
          </a:p>
          <a:p>
            <a:pPr algn="just">
              <a:lnSpc>
                <a:spcPct val="120000"/>
              </a:lnSpc>
            </a:pPr>
            <a:r>
              <a:rPr lang="en-US" dirty="0">
                <a:latin typeface="Times" pitchFamily="2" charset="0"/>
              </a:rPr>
              <a:t>Statistics on total number of primary/secondary schools of Toronto suggests </a:t>
            </a:r>
            <a:r>
              <a:rPr lang="en-US" b="1" dirty="0">
                <a:latin typeface="Times" pitchFamily="2" charset="0"/>
              </a:rPr>
              <a:t>North York </a:t>
            </a:r>
            <a:r>
              <a:rPr lang="en-US" dirty="0">
                <a:latin typeface="Times" pitchFamily="2" charset="0"/>
              </a:rPr>
              <a:t>and </a:t>
            </a:r>
            <a:r>
              <a:rPr lang="en-US" b="1" dirty="0">
                <a:latin typeface="Times" pitchFamily="2" charset="0"/>
              </a:rPr>
              <a:t>Scarborough</a:t>
            </a:r>
            <a:r>
              <a:rPr lang="en-US" dirty="0">
                <a:latin typeface="Times" pitchFamily="2" charset="0"/>
              </a:rPr>
              <a:t> regions having more than twice number of schools comparing to the rest of regions in Toronto. This observation is a very good news to Chinese parents because according to the ethics group analysis, these two regions are the top choices on the list. </a:t>
            </a:r>
          </a:p>
        </p:txBody>
      </p:sp>
      <p:pic>
        <p:nvPicPr>
          <p:cNvPr id="8" name="Picture 7" descr="Chart, bar chart, histogram&#10;&#10;Description automatically generated">
            <a:extLst>
              <a:ext uri="{FF2B5EF4-FFF2-40B4-BE49-F238E27FC236}">
                <a16:creationId xmlns:a16="http://schemas.microsoft.com/office/drawing/2014/main" id="{A2492B10-8233-B04A-80A0-077468CA35EA}"/>
              </a:ext>
            </a:extLst>
          </p:cNvPr>
          <p:cNvPicPr>
            <a:picLocks noChangeAspect="1"/>
          </p:cNvPicPr>
          <p:nvPr/>
        </p:nvPicPr>
        <p:blipFill rotWithShape="1">
          <a:blip r:embed="rId2"/>
          <a:srcRect l="8795"/>
          <a:stretch/>
        </p:blipFill>
        <p:spPr>
          <a:xfrm>
            <a:off x="6875813" y="1670050"/>
            <a:ext cx="5108122" cy="3517900"/>
          </a:xfrm>
          <a:prstGeom prst="rect">
            <a:avLst/>
          </a:prstGeom>
        </p:spPr>
      </p:pic>
    </p:spTree>
    <p:extLst>
      <p:ext uri="{BB962C8B-B14F-4D97-AF65-F5344CB8AC3E}">
        <p14:creationId xmlns:p14="http://schemas.microsoft.com/office/powerpoint/2010/main" val="108942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42394C-2355-6B40-AAFA-53CFCE08A30B}"/>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8C3C6E-D9A0-A049-B5F8-9DE82899BF04}"/>
              </a:ext>
            </a:extLst>
          </p:cNvPr>
          <p:cNvSpPr/>
          <p:nvPr/>
        </p:nvSpPr>
        <p:spPr>
          <a:xfrm>
            <a:off x="1404009" y="496403"/>
            <a:ext cx="6301725"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Primary / Secondary Schools (Continue)</a:t>
            </a:r>
          </a:p>
        </p:txBody>
      </p:sp>
      <p:sp>
        <p:nvSpPr>
          <p:cNvPr id="6" name="Rectangle 5">
            <a:extLst>
              <a:ext uri="{FF2B5EF4-FFF2-40B4-BE49-F238E27FC236}">
                <a16:creationId xmlns:a16="http://schemas.microsoft.com/office/drawing/2014/main" id="{565FBEE0-674D-094D-843B-9E52CA404851}"/>
              </a:ext>
            </a:extLst>
          </p:cNvPr>
          <p:cNvSpPr/>
          <p:nvPr/>
        </p:nvSpPr>
        <p:spPr>
          <a:xfrm>
            <a:off x="1404009" y="1105801"/>
            <a:ext cx="10281310" cy="1073627"/>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Noted that English Public and Private schools are the major types in North York and Scarborough regions, which also fits the need of Chinese parents. Scarborough region has slightly higher number in public English school, while North York region has almost twice more private schools than Scarborough region.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8" name="Picture 7" descr="Table&#10;&#10;Description automatically generated">
            <a:extLst>
              <a:ext uri="{FF2B5EF4-FFF2-40B4-BE49-F238E27FC236}">
                <a16:creationId xmlns:a16="http://schemas.microsoft.com/office/drawing/2014/main" id="{A741B4FD-79A4-7F4B-8D92-F1863F80BA0F}"/>
              </a:ext>
            </a:extLst>
          </p:cNvPr>
          <p:cNvPicPr>
            <a:picLocks noChangeAspect="1"/>
          </p:cNvPicPr>
          <p:nvPr/>
        </p:nvPicPr>
        <p:blipFill rotWithShape="1">
          <a:blip r:embed="rId2"/>
          <a:srcRect l="14872"/>
          <a:stretch/>
        </p:blipFill>
        <p:spPr>
          <a:xfrm>
            <a:off x="1404009" y="2553715"/>
            <a:ext cx="4470957" cy="2124858"/>
          </a:xfrm>
          <a:prstGeom prst="rect">
            <a:avLst/>
          </a:prstGeom>
        </p:spPr>
      </p:pic>
      <p:pic>
        <p:nvPicPr>
          <p:cNvPr id="10" name="Picture 9" descr="Chart, bar chart&#10;&#10;Description automatically generated">
            <a:extLst>
              <a:ext uri="{FF2B5EF4-FFF2-40B4-BE49-F238E27FC236}">
                <a16:creationId xmlns:a16="http://schemas.microsoft.com/office/drawing/2014/main" id="{94C3D831-A172-6C4A-AFEF-15269D81C629}"/>
              </a:ext>
            </a:extLst>
          </p:cNvPr>
          <p:cNvPicPr>
            <a:picLocks noChangeAspect="1"/>
          </p:cNvPicPr>
          <p:nvPr/>
        </p:nvPicPr>
        <p:blipFill>
          <a:blip r:embed="rId3"/>
          <a:stretch>
            <a:fillRect/>
          </a:stretch>
        </p:blipFill>
        <p:spPr>
          <a:xfrm>
            <a:off x="5728030" y="2179428"/>
            <a:ext cx="5814786" cy="4260030"/>
          </a:xfrm>
          <a:prstGeom prst="rect">
            <a:avLst/>
          </a:prstGeom>
        </p:spPr>
      </p:pic>
    </p:spTree>
    <p:extLst>
      <p:ext uri="{BB962C8B-B14F-4D97-AF65-F5344CB8AC3E}">
        <p14:creationId xmlns:p14="http://schemas.microsoft.com/office/powerpoint/2010/main" val="360008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93196F-F2C8-4D47-9B51-1E13B6DA6056}"/>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7DB24D-DBF4-0248-B217-21EAA69D4138}"/>
              </a:ext>
            </a:extLst>
          </p:cNvPr>
          <p:cNvSpPr/>
          <p:nvPr/>
        </p:nvSpPr>
        <p:spPr>
          <a:xfrm>
            <a:off x="1404009" y="496403"/>
            <a:ext cx="3337773"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Chinese Restaurants</a:t>
            </a:r>
          </a:p>
        </p:txBody>
      </p:sp>
      <p:sp>
        <p:nvSpPr>
          <p:cNvPr id="6" name="Rectangle 5">
            <a:extLst>
              <a:ext uri="{FF2B5EF4-FFF2-40B4-BE49-F238E27FC236}">
                <a16:creationId xmlns:a16="http://schemas.microsoft.com/office/drawing/2014/main" id="{E6A582E2-794A-AF4D-BE6D-ABC2D43F9281}"/>
              </a:ext>
            </a:extLst>
          </p:cNvPr>
          <p:cNvSpPr/>
          <p:nvPr/>
        </p:nvSpPr>
        <p:spPr>
          <a:xfrm>
            <a:off x="1404010" y="1105801"/>
            <a:ext cx="4878038" cy="4732065"/>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Chinese cuisine is a very important part of Chinese culture, and it is very differentiable from other cuisines. Moreover, eating habit is one of the most resistant habit that cannot be easily changed over time. Given that North York and Scarborough regions having greater percentage in Chinese ethic group, it is likely that new immigrants can find more Chinese restaurants there. </a:t>
            </a:r>
          </a:p>
          <a:p>
            <a:pPr algn="just">
              <a:lnSpc>
                <a:spcPct val="120000"/>
              </a:lnSpc>
            </a:pPr>
            <a:endParaRPr lang="en-US" dirty="0">
              <a:latin typeface="Times" pitchFamily="2" charset="0"/>
              <a:ea typeface="DengXian" panose="02010600030101010101" pitchFamily="2" charset="-122"/>
              <a:cs typeface="Times New Roman" panose="02020603050405020304" pitchFamily="18" charset="0"/>
            </a:endParaRPr>
          </a:p>
          <a:p>
            <a:pPr algn="just">
              <a:lnSpc>
                <a:spcPct val="120000"/>
              </a:lnSpc>
            </a:pPr>
            <a:r>
              <a:rPr lang="en-US" dirty="0">
                <a:latin typeface="Times" pitchFamily="2" charset="0"/>
              </a:rPr>
              <a:t>Scarborough region has almost twice more Chinese restaurants than North York region. As the final recommendation needs to be as specific as possible, number of nearby Chinese restaurants are also studied at neighborhood level. </a:t>
            </a:r>
          </a:p>
        </p:txBody>
      </p:sp>
      <p:pic>
        <p:nvPicPr>
          <p:cNvPr id="8" name="Picture 7" descr="Chart, bar chart, box and whisker chart&#10;&#10;Description automatically generated">
            <a:extLst>
              <a:ext uri="{FF2B5EF4-FFF2-40B4-BE49-F238E27FC236}">
                <a16:creationId xmlns:a16="http://schemas.microsoft.com/office/drawing/2014/main" id="{48394439-06C5-AB4E-85E7-F8077D178FBE}"/>
              </a:ext>
            </a:extLst>
          </p:cNvPr>
          <p:cNvPicPr>
            <a:picLocks noChangeAspect="1"/>
          </p:cNvPicPr>
          <p:nvPr/>
        </p:nvPicPr>
        <p:blipFill>
          <a:blip r:embed="rId2"/>
          <a:stretch>
            <a:fillRect/>
          </a:stretch>
        </p:blipFill>
        <p:spPr>
          <a:xfrm>
            <a:off x="6282048" y="1559252"/>
            <a:ext cx="5765800" cy="3403600"/>
          </a:xfrm>
          <a:prstGeom prst="rect">
            <a:avLst/>
          </a:prstGeom>
        </p:spPr>
      </p:pic>
    </p:spTree>
    <p:extLst>
      <p:ext uri="{BB962C8B-B14F-4D97-AF65-F5344CB8AC3E}">
        <p14:creationId xmlns:p14="http://schemas.microsoft.com/office/powerpoint/2010/main" val="307675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DC76EB-EC91-5B40-83C7-2CD708E9D3C0}"/>
              </a:ext>
            </a:extLst>
          </p:cNvPr>
          <p:cNvSpPr/>
          <p:nvPr/>
        </p:nvSpPr>
        <p:spPr>
          <a:xfrm>
            <a:off x="0" y="0"/>
            <a:ext cx="83919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2B667A-EC70-2948-AA4D-3281111E84BA}"/>
              </a:ext>
            </a:extLst>
          </p:cNvPr>
          <p:cNvSpPr/>
          <p:nvPr/>
        </p:nvSpPr>
        <p:spPr>
          <a:xfrm>
            <a:off x="1404009" y="496403"/>
            <a:ext cx="5065810" cy="609398"/>
          </a:xfrm>
          <a:prstGeom prst="rect">
            <a:avLst/>
          </a:prstGeom>
        </p:spPr>
        <p:txBody>
          <a:bodyPr wrap="none">
            <a:spAutoFit/>
          </a:bodyPr>
          <a:lstStyle/>
          <a:p>
            <a:pPr>
              <a:lnSpc>
                <a:spcPct val="120000"/>
              </a:lnSpc>
              <a:spcBef>
                <a:spcPts val="1200"/>
              </a:spcBef>
            </a:pPr>
            <a:r>
              <a:rPr lang="en-US" sz="3000" b="1" kern="0"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Chinese Restaurants (Continue)</a:t>
            </a:r>
          </a:p>
        </p:txBody>
      </p:sp>
      <p:pic>
        <p:nvPicPr>
          <p:cNvPr id="6" name="Picture 5" descr="Table&#10;&#10;Description automatically generated">
            <a:extLst>
              <a:ext uri="{FF2B5EF4-FFF2-40B4-BE49-F238E27FC236}">
                <a16:creationId xmlns:a16="http://schemas.microsoft.com/office/drawing/2014/main" id="{EF516D1D-15BB-FD4E-9828-41B99DFC7895}"/>
              </a:ext>
            </a:extLst>
          </p:cNvPr>
          <p:cNvPicPr/>
          <p:nvPr/>
        </p:nvPicPr>
        <p:blipFill rotWithShape="1">
          <a:blip r:embed="rId2">
            <a:extLst>
              <a:ext uri="{28A0092B-C50C-407E-A947-70E740481C1C}">
                <a14:useLocalDpi xmlns:a14="http://schemas.microsoft.com/office/drawing/2010/main" val="0"/>
              </a:ext>
            </a:extLst>
          </a:blip>
          <a:srcRect l="10059"/>
          <a:stretch/>
        </p:blipFill>
        <p:spPr>
          <a:xfrm>
            <a:off x="1404009" y="1289511"/>
            <a:ext cx="5391397" cy="4980659"/>
          </a:xfrm>
          <a:prstGeom prst="rect">
            <a:avLst/>
          </a:prstGeom>
        </p:spPr>
      </p:pic>
      <p:sp>
        <p:nvSpPr>
          <p:cNvPr id="7" name="Rectangle 6">
            <a:extLst>
              <a:ext uri="{FF2B5EF4-FFF2-40B4-BE49-F238E27FC236}">
                <a16:creationId xmlns:a16="http://schemas.microsoft.com/office/drawing/2014/main" id="{1BD618A0-D735-CE40-A91E-10D6B5659577}"/>
              </a:ext>
            </a:extLst>
          </p:cNvPr>
          <p:cNvSpPr/>
          <p:nvPr/>
        </p:nvSpPr>
        <p:spPr>
          <a:xfrm>
            <a:off x="7037357" y="2393533"/>
            <a:ext cx="4541083" cy="2403222"/>
          </a:xfrm>
          <a:prstGeom prst="rect">
            <a:avLst/>
          </a:prstGeom>
        </p:spPr>
        <p:txBody>
          <a:bodyPr wrap="square">
            <a:spAutoFit/>
          </a:bodyPr>
          <a:lstStyle/>
          <a:p>
            <a:pPr algn="just">
              <a:lnSpc>
                <a:spcPct val="120000"/>
              </a:lnSpc>
            </a:pPr>
            <a:r>
              <a:rPr lang="en-US" dirty="0">
                <a:latin typeface="Times" pitchFamily="2" charset="0"/>
                <a:ea typeface="DengXian" panose="02010600030101010101" pitchFamily="2" charset="-122"/>
                <a:cs typeface="Times New Roman" panose="02020603050405020304" pitchFamily="18" charset="0"/>
              </a:rPr>
              <a:t>According to the statistics on Chinese restaurant on neighborhood level, it can be seen that all neighborhood has at least one Chinse restaurant nearby. The neighborhood (or neighborhood region) has the highest number of Chinese restaurants surrounding are those near Milliken.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986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1097</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Jingwen</dc:creator>
  <cp:lastModifiedBy>Wang Jingwen</cp:lastModifiedBy>
  <cp:revision>3</cp:revision>
  <dcterms:created xsi:type="dcterms:W3CDTF">2020-11-28T22:34:17Z</dcterms:created>
  <dcterms:modified xsi:type="dcterms:W3CDTF">2020-11-28T22:55:58Z</dcterms:modified>
</cp:coreProperties>
</file>