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DE68F-78FF-461B-8980-1EC86371A54E}">
  <a:tblStyle styleId="{EBFDE68F-78FF-461B-8980-1EC86371A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75a736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675a736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bcb79e1e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6bcb79e1e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20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75a7363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75a7363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30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2e157efd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2e157efd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2e157efd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2e157efd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6bcb79e1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6bcb79e1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35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2e157efd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2e157efd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45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e157efd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e157efd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e157efd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e157efd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bcb79e1e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6bcb79e1e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50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75a736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675a736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75a736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675a736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60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2e157efd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2e157efd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e157ef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e157ef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2e157ef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2e157ef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e157efd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e157efd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e157efd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e157efd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e157efd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e157efd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e157efd3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e157efd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Icons: ubuntu, redis, nginx, centos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Default registry: docker hub. Worth to mention: GitLab can have own registry for each repository =&gt; build and host images with 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r>
              <a:rPr lang="de"/>
              <a:t>Minute 7-10 (the earlier the better)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e157efd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e157efd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Minute 15 (MAX 17)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74275" y="4395750"/>
            <a:ext cx="548700" cy="64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s-On Session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0" y="1435625"/>
            <a:ext cx="91440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 🧑‍💻 Hands-On Session 👩‍💻</a:t>
            </a:r>
            <a:endParaRPr sz="5000"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-50" y="2950375"/>
            <a:ext cx="9144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49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 KWT 2022 / </a:t>
            </a:r>
            <a:r>
              <a:rPr lang="de"/>
              <a:t>Workshop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63" y="1126637"/>
            <a:ext cx="7093074" cy="18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Docker logo from https://www.docker.com/wp-content/uploads/2022/03/horizontal-logo-monochromatic-white.png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The authors of this presentation are not not affiliated, associated, authorized, endorsed by, or in any way officially connected with Docker, Inc.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675950" y="2668150"/>
            <a:ext cx="3591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de" sz="3200">
                <a:solidFill>
                  <a:srgbClr val="2497ED"/>
                </a:solidFill>
              </a:rPr>
              <a:t>in 60 minutes</a:t>
            </a:r>
            <a:endParaRPr b="1" sz="3200">
              <a:solidFill>
                <a:srgbClr val="2497E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Dockerfile</a:t>
            </a:r>
            <a:br>
              <a:rPr lang="de"/>
            </a:br>
            <a:r>
              <a:rPr lang="de"/>
              <a:t>Basics</a:t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A recipe to build and</a:t>
            </a:r>
            <a:br>
              <a:rPr lang="de"/>
            </a:br>
            <a:r>
              <a:rPr lang="de"/>
              <a:t>run your application!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Dockerfile Basics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4682400" cy="333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3.9-slim-bullseye</a:t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the work dir in the image to /app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/app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install requirements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--no-cache-dir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copy files from local system to /app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./app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./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path to flask app and enable development mode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FLASK_APP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app.py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FLASK_DEBUG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flask when running containers based on this image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"flask"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"run"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"--host"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"0.0.0.0"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"--port"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"5000"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Logo from https://www.python.org/static/community_logos/python-logo-generic.svg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75" y="1152476"/>
            <a:ext cx="193545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6802950" y="1209400"/>
            <a:ext cx="197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(</a:t>
            </a:r>
            <a:r>
              <a:rPr lang="de" sz="1300">
                <a:solidFill>
                  <a:schemeClr val="dk2"/>
                </a:solidFill>
              </a:rPr>
              <a:t>on debian bullseye)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 flipH="1">
            <a:off x="3103275" y="2104300"/>
            <a:ext cx="2025300" cy="497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 requirements &amp; </a:t>
            </a:r>
            <a:r>
              <a:rPr b="1" lang="de"/>
              <a:t>remove garbage</a:t>
            </a:r>
            <a:endParaRPr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5248575" y="1814425"/>
            <a:ext cx="3349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We </a:t>
            </a:r>
            <a:r>
              <a:rPr b="1" lang="de" sz="1300">
                <a:solidFill>
                  <a:schemeClr val="dk2"/>
                </a:solidFill>
              </a:rPr>
              <a:t>build </a:t>
            </a:r>
            <a:r>
              <a:rPr lang="de" sz="1300">
                <a:solidFill>
                  <a:schemeClr val="dk2"/>
                </a:solidFill>
              </a:rPr>
              <a:t>an image with a Dockerfile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Docker creates </a:t>
            </a:r>
            <a:r>
              <a:rPr i="1" lang="de" sz="1300">
                <a:solidFill>
                  <a:schemeClr val="dk2"/>
                </a:solidFill>
              </a:rPr>
              <a:t>layers</a:t>
            </a:r>
            <a:r>
              <a:rPr lang="de" sz="1300">
                <a:solidFill>
                  <a:schemeClr val="dk2"/>
                </a:solidFill>
              </a:rPr>
              <a:t> after each statement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Each layer is an intermediate image based on the previous image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Allows for caching &amp; faster downloads of modified images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But: each layer increases the size of the image (like a git commit)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 flipH="1">
            <a:off x="3719925" y="4000225"/>
            <a:ext cx="1697700" cy="455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run command </a:t>
            </a:r>
            <a:br>
              <a:rPr lang="de"/>
            </a:br>
            <a:r>
              <a:rPr lang="de"/>
              <a:t>and default args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573075" y="1184850"/>
            <a:ext cx="2170800" cy="292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 image 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name:tag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-50" y="2950375"/>
            <a:ext cx="9144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200"/>
              <a:t>Complete </a:t>
            </a:r>
            <a:r>
              <a:rPr lang="de"/>
              <a:t>s</a:t>
            </a:r>
            <a:r>
              <a:rPr lang="de"/>
              <a:t>tep 2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Development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How to use docker</a:t>
            </a:r>
            <a:br>
              <a:rPr lang="de"/>
            </a:br>
            <a:r>
              <a:rPr lang="de"/>
              <a:t>for development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Development with Docker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We need persistent storage for our code..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725750" y="19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{EBFDE68F-78FF-461B-8980-1EC86371A54E}</a:tableStyleId>
              </a:tblPr>
              <a:tblGrid>
                <a:gridCol w="3846250"/>
                <a:gridCol w="3846250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2400">
                          <a:solidFill>
                            <a:schemeClr val="dk1"/>
                          </a:solidFill>
                        </a:rPr>
                        <a:t>Volumes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2400">
                          <a:solidFill>
                            <a:schemeClr val="dk1"/>
                          </a:solidFill>
                        </a:rPr>
                        <a:t>Bind Mounts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0700"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Let docker manage storage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Isolated storage units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Mount in multiple containers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000">
                          <a:solidFill>
                            <a:schemeClr val="dk2"/>
                          </a:solidFill>
                        </a:rPr>
                        <a:t>https://docs.docker.com/storage/volumes/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Mount local filesystem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Easy to use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-355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Char char="○"/>
                      </a:pPr>
                      <a:r>
                        <a:rPr lang="de" sz="2000">
                          <a:solidFill>
                            <a:schemeClr val="dk2"/>
                          </a:solidFill>
                        </a:rPr>
                        <a:t>Do not use in production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000">
                          <a:solidFill>
                            <a:schemeClr val="dk2"/>
                          </a:solidFill>
                        </a:rPr>
                        <a:t>https://docs.docker.com/storage/volumes/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75" y="1900300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Mount the directory 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/$(pwd)/app </a:t>
            </a:r>
            <a:r>
              <a:rPr lang="de"/>
              <a:t>as </a:t>
            </a:r>
            <a:r>
              <a:rPr lang="de" sz="1950">
                <a:latin typeface="Courier New"/>
                <a:ea typeface="Courier New"/>
                <a:cs typeface="Courier New"/>
                <a:sym typeface="Courier New"/>
              </a:rPr>
              <a:t>/app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Development with Docker - Bind Mounts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11775" y="3474175"/>
            <a:ext cx="8520600" cy="8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de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--rm --name kwt22-container </a:t>
            </a:r>
            <a:br>
              <a:rPr lang="de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-v "/$(pwd)/app":"/app"</a:t>
            </a:r>
            <a:r>
              <a:rPr lang="de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-p 8080:5000 kwt22-image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8"/>
          <p:cNvSpPr/>
          <p:nvPr/>
        </p:nvSpPr>
        <p:spPr>
          <a:xfrm rot="-5400000">
            <a:off x="4921525" y="1793050"/>
            <a:ext cx="478500" cy="1737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081075" y="2601375"/>
            <a:ext cx="21594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docker</a:t>
            </a:r>
            <a:r>
              <a:rPr lang="de" sz="2000"/>
              <a:t> filesystem</a:t>
            </a:r>
            <a:endParaRPr sz="2000"/>
          </a:p>
        </p:txBody>
      </p:sp>
      <p:sp>
        <p:nvSpPr>
          <p:cNvPr id="189" name="Google Shape;189;p28"/>
          <p:cNvSpPr/>
          <p:nvPr/>
        </p:nvSpPr>
        <p:spPr>
          <a:xfrm rot="5400000">
            <a:off x="3425675" y="859350"/>
            <a:ext cx="478500" cy="1737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585225" y="1375075"/>
            <a:ext cx="21594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local</a:t>
            </a:r>
            <a:r>
              <a:rPr lang="de" sz="2000"/>
              <a:t> filesystem</a:t>
            </a:r>
            <a:endParaRPr sz="2000"/>
          </a:p>
        </p:txBody>
      </p:sp>
      <p:sp>
        <p:nvSpPr>
          <p:cNvPr id="191" name="Google Shape;191;p28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Alternatively, you can also use </a:t>
            </a:r>
            <a:r>
              <a:rPr lang="de" sz="7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–mount</a:t>
            </a:r>
            <a:r>
              <a:rPr lang="de" sz="700">
                <a:solidFill>
                  <a:srgbClr val="999999"/>
                </a:solidFill>
              </a:rPr>
              <a:t>, which is more verbose (see https://docs.docker.com/storage/bind-mounts/ for further details and options)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-50" y="2950375"/>
            <a:ext cx="9144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Work on step 3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Production</a:t>
            </a:r>
            <a:endParaRPr/>
          </a:p>
        </p:txBody>
      </p:sp>
      <p:sp>
        <p:nvSpPr>
          <p:cNvPr id="203" name="Google Shape;203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Create different development</a:t>
            </a:r>
            <a:br>
              <a:rPr lang="de"/>
            </a:br>
            <a:r>
              <a:rPr lang="de"/>
              <a:t>and production images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Getting ready for production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Goal: create a (small) image to run your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Main options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de"/>
              <a:t>Create multiple Dockerfiles (e.g. development, production)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/>
              <a:t>Create multi-stage builds with a single Dockerfile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Multi-Stage Builds by Example</a:t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605750" y="1103825"/>
            <a:ext cx="1950900" cy="335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development image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base-image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... do some stuff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production image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... do some stuff</a:t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b="1" lang="de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2"/>
          <p:cNvSpPr/>
          <p:nvPr/>
        </p:nvSpPr>
        <p:spPr>
          <a:xfrm rot="-5400000">
            <a:off x="2092025" y="1722625"/>
            <a:ext cx="1399200" cy="2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2662025" y="1103825"/>
            <a:ext cx="2352000" cy="2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Stage 1: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>
                <a:latin typeface="Courier New"/>
                <a:ea typeface="Courier New"/>
                <a:cs typeface="Courier New"/>
                <a:sym typeface="Courier New"/>
              </a:rPr>
              <a:t>–-</a:t>
            </a:r>
            <a:r>
              <a:rPr b="1" lang="de">
                <a:latin typeface="Courier New"/>
                <a:ea typeface="Courier New"/>
                <a:cs typeface="Courier New"/>
                <a:sym typeface="Courier New"/>
              </a:rPr>
              <a:t>target dev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/>
          <p:nvPr/>
        </p:nvSpPr>
        <p:spPr>
          <a:xfrm rot="-5400000">
            <a:off x="2036225" y="3570700"/>
            <a:ext cx="1510800" cy="2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2662025" y="2895975"/>
            <a:ext cx="2386800" cy="2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Stage 2: </a:t>
            </a:r>
            <a:r>
              <a:rPr b="1"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–-target prod</a:t>
            </a:r>
            <a:endParaRPr b="1"/>
          </a:p>
        </p:txBody>
      </p:sp>
      <p:sp>
        <p:nvSpPr>
          <p:cNvPr id="223" name="Google Shape;223;p32"/>
          <p:cNvSpPr txBox="1"/>
          <p:nvPr/>
        </p:nvSpPr>
        <p:spPr>
          <a:xfrm>
            <a:off x="2921225" y="1363025"/>
            <a:ext cx="3932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Like our previous image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Keyword </a:t>
            </a:r>
            <a:r>
              <a:rPr b="1" lang="de" sz="13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de" sz="1300">
                <a:solidFill>
                  <a:schemeClr val="dk2"/>
                </a:solidFill>
              </a:rPr>
              <a:t> defines build target name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Base stage could e.g. be slim build target with all common and installed dependencies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In our case: development target</a:t>
            </a:r>
            <a:br>
              <a:rPr lang="de" sz="1300">
                <a:solidFill>
                  <a:schemeClr val="dk2"/>
                </a:solidFill>
              </a:rPr>
            </a:br>
            <a:r>
              <a:rPr lang="de" sz="900">
                <a:solidFill>
                  <a:schemeClr val="dk2"/>
                </a:solidFill>
              </a:rPr>
              <a:t>(we have no unnecessary dependencies)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2921225" y="3155175"/>
            <a:ext cx="4829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Defines own build target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Can be based on previous (</a:t>
            </a:r>
            <a:r>
              <a:rPr b="1" lang="de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r>
              <a:rPr lang="de" sz="1300">
                <a:solidFill>
                  <a:schemeClr val="dk2"/>
                </a:solidFill>
              </a:rPr>
              <a:t>) or different image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de" sz="1300">
                <a:solidFill>
                  <a:schemeClr val="dk2"/>
                </a:solidFill>
              </a:rPr>
              <a:t>We could also copy files from previous stages like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Note that an arbitrary number of stages can be defined according to your needs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More info at https://docs.docker.com/develop/develop-images/multistage-build/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515400" y="3869125"/>
            <a:ext cx="430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8B008B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de" sz="1300">
                <a:solidFill>
                  <a:srgbClr val="CD5555"/>
                </a:solidFill>
                <a:latin typeface="Courier New"/>
                <a:ea typeface="Courier New"/>
                <a:cs typeface="Courier New"/>
                <a:sym typeface="Courier New"/>
              </a:rPr>
              <a:t> --from=dev DEV_PATH PROD_PATH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692025" y="2611700"/>
            <a:ext cx="199200" cy="22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0">
                <a:solidFill>
                  <a:srgbClr val="2497ED"/>
                </a:solidFill>
              </a:rPr>
              <a:t>WHY?</a:t>
            </a:r>
            <a:endParaRPr b="1" sz="15000">
              <a:solidFill>
                <a:srgbClr val="2497E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2497ED"/>
                </a:solidFill>
              </a:rPr>
              <a:t>..and how?</a:t>
            </a:r>
            <a:endParaRPr sz="3000">
              <a:solidFill>
                <a:srgbClr val="2497E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" type="subTitle"/>
          </p:nvPr>
        </p:nvSpPr>
        <p:spPr>
          <a:xfrm>
            <a:off x="-50" y="2950375"/>
            <a:ext cx="9144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Complete s</a:t>
            </a:r>
            <a:r>
              <a:rPr lang="de"/>
              <a:t>tep 4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Congratulations!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dk2"/>
                </a:solidFill>
              </a:rPr>
              <a:t>You are ready to</a:t>
            </a:r>
            <a:r>
              <a:rPr lang="de" sz="3000">
                <a:solidFill>
                  <a:schemeClr val="dk2"/>
                </a:solidFill>
              </a:rPr>
              <a:t> use docker </a:t>
            </a:r>
            <a:br>
              <a:rPr lang="de" sz="3000">
                <a:solidFill>
                  <a:schemeClr val="dk2"/>
                </a:solidFill>
              </a:rPr>
            </a:br>
            <a:r>
              <a:rPr lang="de" sz="3000">
                <a:solidFill>
                  <a:schemeClr val="dk2"/>
                </a:solidFill>
              </a:rPr>
              <a:t>in your own projects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Docker?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214800"/>
            <a:ext cx="85206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idea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Put applications into lightweight containers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Use containers in all stages: development, testing and production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Hardware-independent deployment (target only needs docker)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Orchestration and scaling of modular applications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Points based on https://docs.docker.com/get-started/overview/ 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80350" y="1123225"/>
            <a:ext cx="7811700" cy="8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91425" spcFirstLastPara="1" rIns="91425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000">
                <a:solidFill>
                  <a:schemeClr val="dk2"/>
                </a:solidFill>
              </a:rPr>
              <a:t>“ Docker is an open platform for developing, shipping, and running applications.”                                               </a:t>
            </a:r>
            <a:r>
              <a:rPr lang="de" sz="1000">
                <a:solidFill>
                  <a:srgbClr val="999999"/>
                </a:solidFill>
              </a:rPr>
              <a:t>https://docs.docker.com/get-started/overview/</a:t>
            </a:r>
            <a:r>
              <a:rPr lang="de" sz="20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should you care?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 an independent developer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Specify your whole setup at one place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Build once, </a:t>
            </a:r>
            <a:r>
              <a:rPr b="1" lang="de"/>
              <a:t>run anywhere</a:t>
            </a:r>
            <a:r>
              <a:rPr lang="de"/>
              <a:t> (local machine, VM…)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Containerized performance nearly identical to native* </a:t>
            </a:r>
            <a:br>
              <a:rPr lang="de"/>
            </a:br>
            <a:r>
              <a:rPr lang="de" sz="1567"/>
              <a:t>(also for ML workloads with GPUs)</a:t>
            </a:r>
            <a:endParaRPr sz="156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As a researcher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Isolated and safe environment for executing apps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"/>
              <a:t>Use exactly the same setup between collaborators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"/>
              <a:t>B</a:t>
            </a:r>
            <a:r>
              <a:rPr b="1" lang="de"/>
              <a:t>oost reproducibility of your research</a:t>
            </a:r>
            <a:endParaRPr b="1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700">
                <a:solidFill>
                  <a:srgbClr val="999999"/>
                </a:solidFill>
              </a:rPr>
              <a:t>Most arguments are taken from https://pointful.github.io/docker-intro/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700">
                <a:solidFill>
                  <a:srgbClr val="999999"/>
                </a:solidFill>
              </a:rPr>
              <a:t>* depending on your workloads, see e.g. https://ieeexplore.ieee.org/document/7095802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Workshop on GitHub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125" y="915175"/>
            <a:ext cx="3519698" cy="35196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QR code generated with https://www.qrcode-monkey.com/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90500" y="4312075"/>
            <a:ext cx="75630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git clo</a:t>
            </a:r>
            <a:r>
              <a:rPr b="1" lang="de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ne </a:t>
            </a:r>
            <a:r>
              <a:rPr b="1" lang="de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https://github.com/jw3il/kwt22-docker</a:t>
            </a:r>
            <a:endParaRPr b="1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you will learn in the next ~ 55 minutes..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0" y="2104400"/>
            <a:ext cx="2263500" cy="669000"/>
          </a:xfrm>
          <a:prstGeom prst="homePlate">
            <a:avLst>
              <a:gd fmla="val 50000" name="adj"/>
            </a:avLst>
          </a:prstGeom>
          <a:solidFill>
            <a:srgbClr val="249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Concepts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263425" y="2104175"/>
            <a:ext cx="2066700" cy="669000"/>
          </a:xfrm>
          <a:prstGeom prst="chevron">
            <a:avLst>
              <a:gd fmla="val 50000" name="adj"/>
            </a:avLst>
          </a:prstGeom>
          <a:solidFill>
            <a:srgbClr val="249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Dockerfile Basics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329975" y="2104175"/>
            <a:ext cx="2199900" cy="669000"/>
          </a:xfrm>
          <a:prstGeom prst="chevron">
            <a:avLst>
              <a:gd fmla="val 50000" name="adj"/>
            </a:avLst>
          </a:prstGeom>
          <a:solidFill>
            <a:srgbClr val="249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529825" y="2104175"/>
            <a:ext cx="2052000" cy="669000"/>
          </a:xfrm>
          <a:prstGeom prst="chevron">
            <a:avLst>
              <a:gd fmla="val 50000" name="adj"/>
            </a:avLst>
          </a:prstGeom>
          <a:solidFill>
            <a:srgbClr val="249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263425" y="29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{EBFDE68F-78FF-461B-8980-1EC86371A54E}</a:tableStyleId>
              </a:tblPr>
              <a:tblGrid>
                <a:gridCol w="2066550"/>
                <a:gridCol w="2066775"/>
                <a:gridCol w="2185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Create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Modify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Deploy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Python Web Application Example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7ED">
                        <a:alpha val="63919"/>
                      </a:srgbClr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06" name="Google Shape;106;p19"/>
          <p:cNvGraphicFramePr/>
          <p:nvPr/>
        </p:nvGraphicFramePr>
        <p:xfrm>
          <a:off x="0" y="29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{EBFDE68F-78FF-461B-8980-1EC86371A54E}</a:tableStyleId>
              </a:tblPr>
              <a:tblGrid>
                <a:gridCol w="740300"/>
                <a:gridCol w="740350"/>
                <a:gridCol w="782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666666"/>
                          </a:solidFill>
                        </a:rPr>
                        <a:t>Run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Hello World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7ED">
                        <a:alpha val="24740"/>
                      </a:srgbClr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Concepts required for (basically) all projects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</a:t>
            </a:r>
            <a:br>
              <a:rPr lang="de"/>
            </a:br>
            <a:r>
              <a:rPr lang="de"/>
              <a:t>Concepts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Volumes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-25" y="485775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999999"/>
                </a:solidFill>
              </a:rPr>
              <a:t>Architecture image from </a:t>
            </a:r>
            <a:r>
              <a:rPr lang="de" sz="700">
                <a:solidFill>
                  <a:srgbClr val="999999"/>
                </a:solidFill>
              </a:rPr>
              <a:t>https://docs.docker.com/engine/images/architecture.svg (modification: added volumes)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27771" t="0"/>
          <a:stretch/>
        </p:blipFill>
        <p:spPr>
          <a:xfrm>
            <a:off x="404824" y="304800"/>
            <a:ext cx="6019574" cy="43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705850" y="3727050"/>
            <a:ext cx="1331700" cy="583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59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705850" y="3658575"/>
            <a:ext cx="774600" cy="23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59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Volumes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815025" y="3943425"/>
            <a:ext cx="333950" cy="2700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226388" y="3943425"/>
            <a:ext cx="333950" cy="2700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49044" l="0" r="0" t="0"/>
          <a:stretch/>
        </p:blipFill>
        <p:spPr>
          <a:xfrm>
            <a:off x="404850" y="304800"/>
            <a:ext cx="8334300" cy="2220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>
            <a:stCxn id="124" idx="2"/>
            <a:endCxn id="128" idx="3"/>
          </p:cNvCxnSpPr>
          <p:nvPr/>
        </p:nvCxnSpPr>
        <p:spPr>
          <a:xfrm rot="10800000">
            <a:off x="3964525" y="2201663"/>
            <a:ext cx="850500" cy="1876800"/>
          </a:xfrm>
          <a:prstGeom prst="curvedConnector3">
            <a:avLst>
              <a:gd fmla="val 3781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/>
          <p:nvPr/>
        </p:nvSpPr>
        <p:spPr>
          <a:xfrm rot="-490406">
            <a:off x="3294885" y="2018603"/>
            <a:ext cx="673138" cy="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637750" y="3943425"/>
            <a:ext cx="333950" cy="2700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0" y="1435625"/>
            <a:ext cx="91440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 🧑‍💻 </a:t>
            </a:r>
            <a:r>
              <a:rPr lang="de" sz="5000"/>
              <a:t>Hands-On Session </a:t>
            </a:r>
            <a:r>
              <a:rPr lang="de" sz="5000"/>
              <a:t>👩‍💻</a:t>
            </a:r>
            <a:endParaRPr sz="5000"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-50" y="2950375"/>
            <a:ext cx="9144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de" sz="2200"/>
              <a:t>Complete step 1 </a:t>
            </a:r>
            <a:br>
              <a:rPr lang="de" sz="2200"/>
            </a:br>
            <a:r>
              <a:rPr lang="de" sz="2200"/>
              <a:t>(see README.md in the git repository)</a:t>
            </a:r>
            <a:endParaRPr sz="2200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