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81" r:id="rId2"/>
    <p:sldId id="684" r:id="rId3"/>
    <p:sldId id="356" r:id="rId4"/>
    <p:sldId id="733" r:id="rId5"/>
    <p:sldId id="783" r:id="rId6"/>
    <p:sldId id="784" r:id="rId7"/>
    <p:sldId id="792" r:id="rId8"/>
    <p:sldId id="782" r:id="rId9"/>
    <p:sldId id="765" r:id="rId10"/>
    <p:sldId id="776" r:id="rId11"/>
    <p:sldId id="777" r:id="rId12"/>
    <p:sldId id="778" r:id="rId13"/>
    <p:sldId id="779" r:id="rId14"/>
    <p:sldId id="781" r:id="rId15"/>
    <p:sldId id="780" r:id="rId16"/>
    <p:sldId id="745" r:id="rId17"/>
    <p:sldId id="785" r:id="rId18"/>
    <p:sldId id="786" r:id="rId19"/>
    <p:sldId id="787" r:id="rId20"/>
    <p:sldId id="788" r:id="rId21"/>
    <p:sldId id="758" r:id="rId22"/>
    <p:sldId id="762" r:id="rId23"/>
    <p:sldId id="789" r:id="rId24"/>
    <p:sldId id="790" r:id="rId25"/>
    <p:sldId id="791" r:id="rId26"/>
    <p:sldId id="729" r:id="rId27"/>
    <p:sldId id="773" r:id="rId28"/>
    <p:sldId id="774" r:id="rId29"/>
    <p:sldId id="775" r:id="rId30"/>
    <p:sldId id="73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3"/>
    <p:restoredTop sz="94719"/>
  </p:normalViewPr>
  <p:slideViewPr>
    <p:cSldViewPr snapToGrid="0">
      <p:cViewPr varScale="1">
        <p:scale>
          <a:sx n="152" d="100"/>
          <a:sy n="152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21B3C-618C-305E-334A-BCB463795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88C70-84F1-CFB9-20D0-3EED64E2B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E2B41-1DD7-DF11-49FD-0C8487130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CA090-795A-2BDB-DDC7-72AA64DA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6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0C0E-2FE6-5D54-05AC-EEF268E93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A7FA8C-C856-064D-A7F7-83A561177A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1C705D-6C16-0871-624D-C4ABBC392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25829-5016-F92B-9FCC-00E6B754B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1F6F2-67C3-9751-6948-EBD70891E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7722D5-1F23-FDE7-D1E8-43D62AFD4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F54D8-535D-5E6E-4215-2E9BCF96B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CFAC6A-02B7-31A2-F17F-83211FA46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4D930-D786-6A69-934F-54CB9CD33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ED2A28-5AC5-D12A-BAF1-592A7B9C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CA5283-60FC-77FC-FE60-EA5581883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D5351-8FCE-3EF3-A2F7-47A5AB2D7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F2AB-CB32-B851-454F-61D26436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92C273-87ED-5261-3E7B-8DECCA4AB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A7B444-C30B-C053-9D14-EBC5A3F80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5B263-24FF-2D9D-D767-7D3090217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5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117FB-996D-86F3-9523-D0F30E12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25C051-BDA8-E011-1FB5-A1C0700BB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A5DCC5-E914-A588-C6F4-AD0951202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AA988-2702-E10B-2B22-422B29BF1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9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B9C24-9ABF-0E8E-2C14-AEB77910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1D1775-691F-5999-7346-E43A8AFFA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2AD809-860F-63C7-EA3C-390CE8AFF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988D8-D6A6-027B-1F13-722EAF5B1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6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24DCB-EE4B-300E-79B5-E01D0FEC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4BE934-E88F-DD64-A72D-4C229A63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518657-C488-8224-AA82-D74A22EF3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B50F5-D133-C64D-5089-3D0352E09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00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7BDA-A39C-978A-2DE2-E785CBC8A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73588B-EA94-1053-7A68-8E8E44874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906EF6-7C09-BF1F-1D62-B51120367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F1DB8-01C6-363F-2A49-B857E931B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675C5-583E-1238-500F-BEC0DAD0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E8F2F1-8A8E-422A-F34A-E472CDAF4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FFE1D3-FD74-A807-4FB1-E6EA5584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53D7A-AC88-BA59-12F8-D5CC8FDCA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2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F1D8-CA95-3412-5CEA-61A1184C7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720157-7939-C0AA-4281-651E7CCA9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421F27-615C-3BC0-9846-36D565C6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F7751-4729-3ED0-8C68-E7F2F16CD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64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83BC-5956-880B-18F7-585E360F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407A17-CF4B-E804-7ADC-5C50E38B6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19C785-C99F-0C81-29C1-CDCBCB3D9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B0DE01-CC3D-952A-AAD0-4F773E740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6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DF02-0ADF-75E7-8743-9B49FE12D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94504C-5699-0E85-38F1-207483EC5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C84741-914E-BA81-03AE-063F02AC5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9E944-EBB4-21C1-65D7-E3A2C2A5F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63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A4DC-47F9-49B2-B555-FB87FF58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0A70DC-BB7F-CB4C-A433-E581B4956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0DDFFC-5F2F-D0D3-5281-5124738DB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43B03-D0D3-EBEB-9AE7-2CE0542B2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5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B3FA1-5282-9340-A86E-73507938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4F4C4E-157A-3546-9E60-530302D34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B49CBE-F95C-BA84-6FF5-12F93D260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07F89-9D23-2C3E-ADB1-8C8DB00EF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6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1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6E04-6331-511F-69FB-77C9EC804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2BF6A3-E371-99C4-225D-501F9668B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5CE60B-606D-9953-A7D6-0D201CD5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8F74C-2081-E545-0440-62F7B1E90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06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A2B9-BD10-63EE-9F77-145A0C23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619D52-0C41-7098-CCFC-673335325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5F7929-1207-13B8-41CB-78E1C048D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1D90D-B9FA-7691-69AF-D80F1BF60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74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EE07-D92E-BB5B-6ED8-3500CA3D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9F08DD-1FDD-1B1D-0971-C6F116040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A16716-D818-C6DA-E147-5377DB0C7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1792B-7943-C1B2-881E-65D1AED95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6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4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4778-626F-DE4E-42D4-CB9AF9C9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CF3FBC-9F4E-3E51-5F0B-FD6818EE3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07979-9BAE-DE17-06F7-5BE61FEC9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C68-EA88-C87B-BED0-459BE269A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F69BE-52CB-B7E9-4E4D-B59F1F85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3590F7-0DFA-6ACC-9BAC-9EA84EF42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4996F3-5C49-1AC4-CDC1-3CEC124E5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4E2C77-A0F5-903B-5374-6F1BB3818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F42AC-75E6-D459-2285-681F540C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25E30C-D6A1-9756-432B-F4C1D4024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7CA8D8-433E-F25A-8832-160F41018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9D863-1A2B-0088-E1B5-CBE7CA620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6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E7004-0B84-EE72-E4CE-328000389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9CA8CA-3A4D-06CA-6806-817828651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81EE2C-AE52-D826-AEB5-051FDD17F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97DAC-54A5-82F6-CB74-591DA9A10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5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5D44-F73D-57C8-7361-80C5DD2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4A9443-3268-BE20-D8F0-29E9FAFA6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D1020-B098-70D5-213C-321477E4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F53B-C8C9-A30D-63BF-45150E1BC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4819-85BF-0AE6-A5A4-5156D9BF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5720E-0EB0-B66B-3F9C-68A980461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7D2A02-576C-6AB6-AC28-CC80CC7DF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C0A30-9522-F910-8724-70B7ABBB6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2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2024. 2. 8.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jpeg"/><Relationship Id="rId3" Type="http://schemas.openxmlformats.org/officeDocument/2006/relationships/image" Target="../media/image27.png"/><Relationship Id="rId21" Type="http://schemas.openxmlformats.org/officeDocument/2006/relationships/image" Target="../media/image45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0.jpe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jpeg"/><Relationship Id="rId3" Type="http://schemas.openxmlformats.org/officeDocument/2006/relationships/image" Target="../media/image27.png"/><Relationship Id="rId21" Type="http://schemas.openxmlformats.org/officeDocument/2006/relationships/image" Target="../media/image47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0.jpe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jpe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jpe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0.jpe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대규모 언어 모델과 지식 그래프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LLMs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with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1E2CC-96E6-E667-F834-C6F1BBD5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E40E3EF-4FA7-0195-8A3B-4448C2C0E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14139-178E-EABD-0A8F-A11E61EAD81C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 err="1"/>
              <a:t>Knowledg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01D9F3-5757-5390-9E29-0BC3938D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5" y="1147142"/>
            <a:ext cx="5098781" cy="31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D1B981-B85F-4F8E-21D1-DD7CF874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69" y="1349728"/>
            <a:ext cx="3920207" cy="53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832452-5329-EA31-26A9-97BBF9786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830" y="4244837"/>
            <a:ext cx="3036460" cy="253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94E11-7630-6506-6E73-087DB17A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E49F0E-9573-740C-83EA-6CC7B85A7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1C54B-6628-B074-8D1F-F60BE5104E50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 err="1"/>
              <a:t>Knowledg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26B4E-C042-9840-5C0D-D20E4238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318" y="1662318"/>
            <a:ext cx="9330248" cy="2949438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33E183B-2CA3-E492-8F64-0ABA5C5880DE}"/>
              </a:ext>
            </a:extLst>
          </p:cNvPr>
          <p:cNvSpPr/>
          <p:nvPr/>
        </p:nvSpPr>
        <p:spPr>
          <a:xfrm>
            <a:off x="1729409" y="1341783"/>
            <a:ext cx="2872408" cy="2743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51626C7-0FA5-A46F-D93A-B319A152B176}"/>
              </a:ext>
            </a:extLst>
          </p:cNvPr>
          <p:cNvSpPr/>
          <p:nvPr/>
        </p:nvSpPr>
        <p:spPr>
          <a:xfrm>
            <a:off x="7706108" y="1355500"/>
            <a:ext cx="2872408" cy="2743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76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72CDF-7512-7CA4-F463-C5C42A36E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1DF421-CDE2-2B31-B07C-2C7DA0480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6C047-2F09-3B0D-A5D2-B16D0745DE72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 err="1"/>
              <a:t>Knowledg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E61E2-913A-8E57-2F19-A66BD9EB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2" y="1487003"/>
            <a:ext cx="4566754" cy="4844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DA86F6-2373-FD62-9A51-E5256CBA7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626" y="1771166"/>
            <a:ext cx="6505143" cy="4275759"/>
          </a:xfrm>
          <a:prstGeom prst="rect">
            <a:avLst/>
          </a:prstGeom>
        </p:spPr>
      </p:pic>
      <p:pic>
        <p:nvPicPr>
          <p:cNvPr id="9" name="그래픽 8" descr="배지 체크 표시1 단색으로 채워진">
            <a:extLst>
              <a:ext uri="{FF2B5EF4-FFF2-40B4-BE49-F238E27FC236}">
                <a16:creationId xmlns:a16="http://schemas.microsoft.com/office/drawing/2014/main" id="{0107F620-137A-4FF5-A547-477689403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4439" y="2293690"/>
            <a:ext cx="510330" cy="510330"/>
          </a:xfrm>
          <a:prstGeom prst="rect">
            <a:avLst/>
          </a:prstGeom>
        </p:spPr>
      </p:pic>
      <p:pic>
        <p:nvPicPr>
          <p:cNvPr id="11" name="그래픽 10" descr="배지 체크 표시1 단색으로 채워진">
            <a:extLst>
              <a:ext uri="{FF2B5EF4-FFF2-40B4-BE49-F238E27FC236}">
                <a16:creationId xmlns:a16="http://schemas.microsoft.com/office/drawing/2014/main" id="{9E31CED8-5F53-BF0B-4A78-F02E7B0A6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4439" y="1771166"/>
            <a:ext cx="510330" cy="510330"/>
          </a:xfrm>
          <a:prstGeom prst="rect">
            <a:avLst/>
          </a:prstGeom>
        </p:spPr>
      </p:pic>
      <p:pic>
        <p:nvPicPr>
          <p:cNvPr id="12" name="그래픽 11" descr="배지 체크 표시1 단색으로 채워진">
            <a:extLst>
              <a:ext uri="{FF2B5EF4-FFF2-40B4-BE49-F238E27FC236}">
                <a16:creationId xmlns:a16="http://schemas.microsoft.com/office/drawing/2014/main" id="{91FC9F7B-487C-EAC5-68C9-09727A92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4439" y="5536595"/>
            <a:ext cx="510330" cy="510330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BFD9E47-C67D-632D-DAB1-36D5FD92945F}"/>
              </a:ext>
            </a:extLst>
          </p:cNvPr>
          <p:cNvSpPr/>
          <p:nvPr/>
        </p:nvSpPr>
        <p:spPr>
          <a:xfrm>
            <a:off x="8021151" y="1771166"/>
            <a:ext cx="3027149" cy="9133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ACBBDB2-98CD-99CC-2244-B07842C2C406}"/>
              </a:ext>
            </a:extLst>
          </p:cNvPr>
          <p:cNvSpPr/>
          <p:nvPr/>
        </p:nvSpPr>
        <p:spPr>
          <a:xfrm>
            <a:off x="8235781" y="5602464"/>
            <a:ext cx="2342735" cy="4444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42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EBA46-02BE-D9C3-E5B8-F0297866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5F08BF6-DDB0-74E9-D570-B26B9F6D8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0CC89-AC5F-4B6A-3CEC-E859A8C6EE69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 err="1"/>
              <a:t>Knowledg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0F9CA-C3EB-7DB6-CA23-441742B8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3" y="1535534"/>
            <a:ext cx="5321300" cy="4038600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694B7400-F57A-6A15-506E-CDCDA6ABC277}"/>
              </a:ext>
            </a:extLst>
          </p:cNvPr>
          <p:cNvSpPr/>
          <p:nvPr/>
        </p:nvSpPr>
        <p:spPr>
          <a:xfrm rot="10800000">
            <a:off x="4795472" y="3277998"/>
            <a:ext cx="620785" cy="1510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5FAD5F92-1399-577A-5118-727DD336B0B0}"/>
              </a:ext>
            </a:extLst>
          </p:cNvPr>
          <p:cNvSpPr/>
          <p:nvPr/>
        </p:nvSpPr>
        <p:spPr>
          <a:xfrm rot="10800000">
            <a:off x="4485079" y="4177018"/>
            <a:ext cx="620785" cy="1510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6A78033D-8433-0DA6-A202-429829F8793F}"/>
              </a:ext>
            </a:extLst>
          </p:cNvPr>
          <p:cNvSpPr/>
          <p:nvPr/>
        </p:nvSpPr>
        <p:spPr>
          <a:xfrm rot="10800000">
            <a:off x="4485079" y="3998751"/>
            <a:ext cx="620785" cy="1510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4C495A-8D9F-F87A-3AB8-36DDE421430B}"/>
              </a:ext>
            </a:extLst>
          </p:cNvPr>
          <p:cNvSpPr txBox="1"/>
          <p:nvPr/>
        </p:nvSpPr>
        <p:spPr>
          <a:xfrm>
            <a:off x="1480921" y="5758835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KG-enhanced LLMs</a:t>
            </a:r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62129C-30AF-3608-51E2-BA84E9133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73" y="1166167"/>
            <a:ext cx="4013200" cy="5346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4F5630-2E49-269C-8017-5DBACC410C42}"/>
              </a:ext>
            </a:extLst>
          </p:cNvPr>
          <p:cNvSpPr txBox="1"/>
          <p:nvPr/>
        </p:nvSpPr>
        <p:spPr>
          <a:xfrm>
            <a:off x="7589505" y="6406186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LLM-augmented KG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98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944D-2CD1-E90B-E9DD-EB5BB93A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A648E0-B684-15F4-66B2-77E185282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8CAB-6A77-954F-59D9-5CB9D41293F8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 err="1"/>
              <a:t>Knowledg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4E98A-1004-4252-02FE-7AFD7B1810DF}"/>
              </a:ext>
            </a:extLst>
          </p:cNvPr>
          <p:cNvSpPr txBox="1"/>
          <p:nvPr/>
        </p:nvSpPr>
        <p:spPr>
          <a:xfrm>
            <a:off x="4718685" y="499543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Synergize KGs and LLMs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FDC93-AAE6-D967-95D1-27CBB6CF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14" y="2039512"/>
            <a:ext cx="5182095" cy="2817011"/>
          </a:xfrm>
          <a:prstGeom prst="rect">
            <a:avLst/>
          </a:prstGeom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F83322A7-E9D8-AC4C-ED9F-BD8152F1C6EF}"/>
              </a:ext>
            </a:extLst>
          </p:cNvPr>
          <p:cNvSpPr/>
          <p:nvPr/>
        </p:nvSpPr>
        <p:spPr>
          <a:xfrm rot="10800000">
            <a:off x="8251734" y="4183804"/>
            <a:ext cx="620785" cy="1510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CB09E72-8C37-2EAC-CB7E-AFE33C1C7DEE}"/>
              </a:ext>
            </a:extLst>
          </p:cNvPr>
          <p:cNvSpPr/>
          <p:nvPr/>
        </p:nvSpPr>
        <p:spPr>
          <a:xfrm rot="10800000">
            <a:off x="8251735" y="4520163"/>
            <a:ext cx="620785" cy="1510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래픽 4" descr="닫기 단색으로 채워진">
            <a:extLst>
              <a:ext uri="{FF2B5EF4-FFF2-40B4-BE49-F238E27FC236}">
                <a16:creationId xmlns:a16="http://schemas.microsoft.com/office/drawing/2014/main" id="{6D600DAC-E91E-6D91-5FFB-154B7B39E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6009" y="4385382"/>
            <a:ext cx="420564" cy="42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2CC8B-5350-B6D5-378A-44DCE086F04B}"/>
              </a:ext>
            </a:extLst>
          </p:cNvPr>
          <p:cNvSpPr txBox="1"/>
          <p:nvPr/>
        </p:nvSpPr>
        <p:spPr>
          <a:xfrm>
            <a:off x="9385620" y="4375059"/>
            <a:ext cx="2781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QA-task</a:t>
            </a:r>
            <a:r>
              <a:rPr kumimoji="1" lang="ko-KR" altLang="en-US" sz="1100" dirty="0"/>
              <a:t>에 너무 치중되어 있음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endParaRPr kumimoji="1" lang="en-US" altLang="ko-KR" sz="1100" dirty="0"/>
          </a:p>
          <a:p>
            <a:r>
              <a:rPr kumimoji="1" lang="ko-KR" altLang="en-US" sz="1100" dirty="0"/>
              <a:t>논리 오류를 분석하기에는 적합하지 않음</a:t>
            </a:r>
          </a:p>
        </p:txBody>
      </p:sp>
    </p:spTree>
    <p:extLst>
      <p:ext uri="{BB962C8B-B14F-4D97-AF65-F5344CB8AC3E}">
        <p14:creationId xmlns:p14="http://schemas.microsoft.com/office/powerpoint/2010/main" val="134331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8BDA3-D17D-51A4-E899-BC17DA3E3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B10AA6-53F8-9B27-1F84-B0730532D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6FEBB-D072-5DAD-A4D3-A2296D3A2665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Knowledge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875365C6-46F5-0C91-7E59-382D122BA23E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논문을 통해 우리가 필요한 정보의 주제는 지식 그래프의 정보를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어떻게 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녹일까이며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구체적으로  </a:t>
            </a:r>
            <a:r>
              <a:rPr lang="en-US" altLang="ko-KR" sz="14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KG-enhanced LLMs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&amp; </a:t>
            </a:r>
            <a:r>
              <a:rPr lang="en-US" altLang="ko-KR" sz="1400" dirty="0">
                <a:solidFill>
                  <a:srgbClr val="00B0F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Synergized KGs and LLMs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총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가지의 논문을 얻을 수 있었으며 그 중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개는 저번에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review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(Reasoning on Graphs : faithful and interpretable Large Language Model Reasoning).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Boosting language models reasoning with chain-of-knowledge prompting(ICLR 2024)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Knowledge solver : Teaching LLMs to search for domain knowledge from knowledge graphs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MINDMAP : Knowledge graph prompting sparks graph of thoughts in large language models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strike="sngStrike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Think-on-graph : Deep and responsible reasoning of large language model with knowledge graph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Talk like a graph : encoding graphs for large language models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나머지 논문들의 특징을 간략하게 요약하고 내게 필요할 것을 찾아보자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웃는 얼굴[S] 5">
            <a:extLst>
              <a:ext uri="{FF2B5EF4-FFF2-40B4-BE49-F238E27FC236}">
                <a16:creationId xmlns:a16="http://schemas.microsoft.com/office/drawing/2014/main" id="{51DF11C5-3CA6-44A5-52A4-C3A5630AF7D0}"/>
              </a:ext>
            </a:extLst>
          </p:cNvPr>
          <p:cNvSpPr/>
          <p:nvPr/>
        </p:nvSpPr>
        <p:spPr>
          <a:xfrm>
            <a:off x="10880521" y="1803633"/>
            <a:ext cx="251670" cy="285225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57098441-434F-EFCE-2F00-8CE8CC4EE342}"/>
              </a:ext>
            </a:extLst>
          </p:cNvPr>
          <p:cNvSpPr/>
          <p:nvPr/>
        </p:nvSpPr>
        <p:spPr>
          <a:xfrm>
            <a:off x="11393647" y="3126996"/>
            <a:ext cx="251670" cy="285225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웃는 얼굴[S] 7">
            <a:extLst>
              <a:ext uri="{FF2B5EF4-FFF2-40B4-BE49-F238E27FC236}">
                <a16:creationId xmlns:a16="http://schemas.microsoft.com/office/drawing/2014/main" id="{5E240862-B775-DA22-ACA7-1153DFA1991C}"/>
              </a:ext>
            </a:extLst>
          </p:cNvPr>
          <p:cNvSpPr/>
          <p:nvPr/>
        </p:nvSpPr>
        <p:spPr>
          <a:xfrm>
            <a:off x="11393647" y="2670075"/>
            <a:ext cx="251670" cy="285225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84B2E9D4-2A03-7990-8D78-44AECBF11F01}"/>
              </a:ext>
            </a:extLst>
          </p:cNvPr>
          <p:cNvSpPr/>
          <p:nvPr/>
        </p:nvSpPr>
        <p:spPr>
          <a:xfrm>
            <a:off x="11393647" y="2139611"/>
            <a:ext cx="251670" cy="285225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웃는 얼굴[S] 10">
            <a:extLst>
              <a:ext uri="{FF2B5EF4-FFF2-40B4-BE49-F238E27FC236}">
                <a16:creationId xmlns:a16="http://schemas.microsoft.com/office/drawing/2014/main" id="{BF3BA1A3-EB8B-6A25-C811-2A737FD6D33D}"/>
              </a:ext>
            </a:extLst>
          </p:cNvPr>
          <p:cNvSpPr/>
          <p:nvPr/>
        </p:nvSpPr>
        <p:spPr>
          <a:xfrm>
            <a:off x="11884403" y="3614956"/>
            <a:ext cx="251670" cy="285225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77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2F3FD-C38C-3841-6417-F0D23CAF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5AF99E-6293-73A4-336C-9F4572B0C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E670EB3A-2007-DCAF-E87E-F654449E5CD3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본 논문은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Chain-of-Knowledge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라는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프롬프팅을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사용해서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 task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해결하고자 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4D9EC7-4019-7EF6-7C95-27C9495F2543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Boosting Language Models Reasoning with Chain-of-Knowledge Prompting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65A32-61E3-8982-7B81-A26894EA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0" y="1957777"/>
            <a:ext cx="7499700" cy="4154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99540D-4258-9E5E-4029-050A4D1725F6}"/>
              </a:ext>
            </a:extLst>
          </p:cNvPr>
          <p:cNvSpPr txBox="1"/>
          <p:nvPr/>
        </p:nvSpPr>
        <p:spPr>
          <a:xfrm>
            <a:off x="8154100" y="2413337"/>
            <a:ext cx="378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/>
              <a:t>“Let’s think step by step</a:t>
            </a:r>
            <a:r>
              <a:rPr kumimoji="1" lang="ko-KR" altLang="en-US" sz="1200" dirty="0"/>
              <a:t>을 통해 </a:t>
            </a:r>
            <a:r>
              <a:rPr kumimoji="1" lang="en-US" altLang="ko-KR" sz="1200" dirty="0"/>
              <a:t>EH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얻음</a:t>
            </a: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 err="1"/>
              <a:t>ScaNN</a:t>
            </a:r>
            <a:r>
              <a:rPr kumimoji="1" lang="ko-KR" altLang="en-US" sz="1200" dirty="0"/>
              <a:t>라이브러리에서 </a:t>
            </a:r>
            <a:r>
              <a:rPr kumimoji="1" lang="en-US" altLang="ko-KR" sz="1200" dirty="0"/>
              <a:t>Maximum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Inner Product search </a:t>
            </a:r>
            <a:r>
              <a:rPr kumimoji="1" lang="ko-KR" altLang="en-US" sz="1200" dirty="0"/>
              <a:t>알고리즘을 통해 </a:t>
            </a:r>
            <a:r>
              <a:rPr kumimoji="1" lang="en-US" altLang="ko-KR" sz="1200" dirty="0"/>
              <a:t>triple</a:t>
            </a:r>
            <a:r>
              <a:rPr kumimoji="1" lang="ko-KR" altLang="en-US" sz="1200" dirty="0"/>
              <a:t> 후보 검색</a:t>
            </a: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/>
              <a:t>후보에서 </a:t>
            </a:r>
            <a:r>
              <a:rPr kumimoji="1" lang="en-US" altLang="ko-KR" sz="1200" dirty="0"/>
              <a:t>5</a:t>
            </a:r>
            <a:r>
              <a:rPr kumimoji="1" lang="ko-KR" altLang="en-US" sz="1200" dirty="0"/>
              <a:t>명의 사람이 직접 평가해서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60317-C20D-8428-3689-757E070A3C50}"/>
              </a:ext>
            </a:extLst>
          </p:cNvPr>
          <p:cNvSpPr txBox="1"/>
          <p:nvPr/>
        </p:nvSpPr>
        <p:spPr>
          <a:xfrm>
            <a:off x="8154100" y="3561109"/>
            <a:ext cx="30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What to Get &amp; </a:t>
            </a:r>
            <a:r>
              <a:rPr kumimoji="1" lang="ko-KR" altLang="en-US" dirty="0" err="1"/>
              <a:t>아쉬운점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2515B-2F62-0CA0-8BC8-30FFC63AC4F2}"/>
              </a:ext>
            </a:extLst>
          </p:cNvPr>
          <p:cNvSpPr txBox="1"/>
          <p:nvPr/>
        </p:nvSpPr>
        <p:spPr>
          <a:xfrm>
            <a:off x="8154100" y="3977779"/>
            <a:ext cx="378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/>
              <a:t>검증 방법은 얻어갈 만한 정보</a:t>
            </a:r>
            <a:endParaRPr kumimoji="1" lang="en-US" altLang="ko-KR" sz="1200" dirty="0"/>
          </a:p>
          <a:p>
            <a:pPr marL="685800" lvl="1" indent="-228600">
              <a:buFont typeface="+mj-lt"/>
              <a:buAutoNum type="arabicPeriod"/>
            </a:pPr>
            <a:r>
              <a:rPr kumimoji="1" lang="en-US" altLang="ko-KR" sz="1200" dirty="0"/>
              <a:t>LLM</a:t>
            </a:r>
            <a:r>
              <a:rPr kumimoji="1" lang="ko-KR" altLang="en-US" sz="1200" dirty="0"/>
              <a:t>이 내뱉는 결과에 대해 확인하는 능력이 없기 때문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다시 생각할 수가 없음</a:t>
            </a: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/>
              <a:t>사람이 </a:t>
            </a:r>
            <a:r>
              <a:rPr kumimoji="1" lang="en-US" altLang="ko-KR" sz="1200" dirty="0"/>
              <a:t>triple</a:t>
            </a:r>
            <a:r>
              <a:rPr kumimoji="1" lang="ko-KR" altLang="en-US" sz="1200" dirty="0"/>
              <a:t>을 직접 </a:t>
            </a:r>
            <a:r>
              <a:rPr kumimoji="1" lang="en-US" altLang="ko-KR" sz="1200" dirty="0"/>
              <a:t>annotate</a:t>
            </a:r>
            <a:r>
              <a:rPr kumimoji="1" lang="ko-KR" altLang="en-US" sz="1200" dirty="0"/>
              <a:t>하는 점은 아쉬움</a:t>
            </a: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272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F3BD2-9CE2-603E-E5EC-FF7EE6488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C62782-65CF-9225-8C0A-47F4DBEE6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8159082-97FE-4179-1342-4433ACCCBE63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 연구에서는 외부 지식 베이스에서 검색한 지식을 훈련시키기 위해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같은 추가 모듈이 사용되었음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그러나 추가 모듈은 통합하는 것은 여러 문제가 있음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새로운 도메인을 만날 때 추가 모듈을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retraining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해야함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bottleneck</a:t>
            </a:r>
          </a:p>
          <a:p>
            <a:pPr marL="1200150" lvl="1" indent="-514350" algn="just">
              <a:lnSpc>
                <a:spcPct val="100000"/>
              </a:lnSpc>
              <a:buFont typeface="+mj-lt"/>
              <a:buAutoNum type="arabicParenR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본 논문에서는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에게 강력한 일반화 능력을 활용하여 외부 지식 베이스에서 필수 지식을 검색하도록 가르치는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Knowledge solver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제안함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내가 연구했던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CommonsenseQA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OpenBookQA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MedQA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데이터셋에 대해서 진행함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AFC6-467C-D008-8BC4-A6223AFAAE95}"/>
              </a:ext>
            </a:extLst>
          </p:cNvPr>
          <p:cNvSpPr txBox="1"/>
          <p:nvPr/>
        </p:nvSpPr>
        <p:spPr>
          <a:xfrm>
            <a:off x="253999" y="745603"/>
            <a:ext cx="117842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Knowledge solver : Teaching LLMs to search for domain Knowledge from Knowledge graphs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76450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7608B-8583-6773-5A53-D2A88B59D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AD06F8-D6CA-A5A2-7277-3F6420907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9E549-7A69-5EBF-5DF1-F5CBB5AF5DF0}"/>
              </a:ext>
            </a:extLst>
          </p:cNvPr>
          <p:cNvSpPr txBox="1"/>
          <p:nvPr/>
        </p:nvSpPr>
        <p:spPr>
          <a:xfrm>
            <a:off x="253999" y="745603"/>
            <a:ext cx="117842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Knowledge solver : Teaching LLMs to search for domain Knowledge from Knowledge graphs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208CE-07FA-F346-4E1C-6823B32A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208"/>
            <a:ext cx="8565800" cy="4257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4F176-09D1-1257-9BB1-6E331E0A6EBE}"/>
              </a:ext>
            </a:extLst>
          </p:cNvPr>
          <p:cNvSpPr txBox="1"/>
          <p:nvPr/>
        </p:nvSpPr>
        <p:spPr>
          <a:xfrm>
            <a:off x="8472882" y="1276524"/>
            <a:ext cx="37839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/>
              <a:t>MHGRN </a:t>
            </a:r>
            <a:r>
              <a:rPr kumimoji="1" lang="ko-KR" altLang="en-US" sz="1200" dirty="0"/>
              <a:t>방법을 통해 </a:t>
            </a:r>
            <a:r>
              <a:rPr kumimoji="1" lang="en-US" altLang="ko-KR" sz="1200" dirty="0"/>
              <a:t>QA pair</a:t>
            </a:r>
            <a:r>
              <a:rPr kumimoji="1" lang="ko-KR" altLang="en-US" sz="1200" dirty="0"/>
              <a:t>에 대해서 </a:t>
            </a:r>
            <a:r>
              <a:rPr kumimoji="1" lang="en-US" altLang="ko-KR" sz="1200" dirty="0"/>
              <a:t>subgraph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생성한다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다만 차이점은 </a:t>
            </a:r>
            <a:r>
              <a:rPr kumimoji="1" lang="en-US" altLang="ko-KR" sz="1200" dirty="0"/>
              <a:t>answer 1</a:t>
            </a:r>
            <a:r>
              <a:rPr kumimoji="1" lang="ko-KR" altLang="en-US" sz="1200" dirty="0"/>
              <a:t>개당 하나의 </a:t>
            </a:r>
            <a:r>
              <a:rPr kumimoji="1" lang="en-US" altLang="ko-KR" sz="1200" dirty="0"/>
              <a:t>subgraph</a:t>
            </a:r>
            <a:r>
              <a:rPr kumimoji="1" lang="ko-KR" altLang="en-US" sz="1200" dirty="0"/>
              <a:t>가 아니라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QA-pair</a:t>
            </a:r>
            <a:r>
              <a:rPr kumimoji="1" lang="ko-KR" altLang="en-US" sz="1200" dirty="0"/>
              <a:t>당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개의 </a:t>
            </a:r>
            <a:r>
              <a:rPr kumimoji="1" lang="en-US" altLang="ko-KR" sz="1200" dirty="0"/>
              <a:t>subgraph</a:t>
            </a:r>
            <a:r>
              <a:rPr kumimoji="1" lang="ko-KR" altLang="en-US" sz="1200" dirty="0"/>
              <a:t> 생성</a:t>
            </a: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/>
              <a:t>Prompt</a:t>
            </a:r>
            <a:r>
              <a:rPr kumimoji="1" lang="ko-KR" altLang="en-US" sz="1200" dirty="0"/>
              <a:t>에 </a:t>
            </a:r>
            <a:r>
              <a:rPr kumimoji="1" lang="en-US" altLang="ko-KR" sz="1200" dirty="0"/>
              <a:t>Question</a:t>
            </a:r>
            <a:r>
              <a:rPr kumimoji="1" lang="ko-KR" altLang="en-US" sz="1200" dirty="0"/>
              <a:t>을 주고 </a:t>
            </a:r>
            <a:r>
              <a:rPr kumimoji="1" lang="en-US" altLang="ko-KR" sz="1200" dirty="0"/>
              <a:t>answer entity</a:t>
            </a:r>
            <a:r>
              <a:rPr kumimoji="1" lang="ko-KR" altLang="en-US" sz="1200" dirty="0"/>
              <a:t>들을 준다</a:t>
            </a:r>
            <a:r>
              <a:rPr kumimoji="1" lang="en-US" altLang="ko-KR" sz="1200" dirty="0"/>
              <a:t>. </a:t>
            </a:r>
            <a:r>
              <a:rPr kumimoji="1" lang="ko-KR" altLang="en-US" sz="1200" dirty="0"/>
              <a:t>그리고 </a:t>
            </a:r>
            <a:r>
              <a:rPr kumimoji="1" lang="en-US" altLang="ko-KR" sz="1200" dirty="0"/>
              <a:t>question entity</a:t>
            </a:r>
            <a:r>
              <a:rPr kumimoji="1" lang="ko-KR" altLang="en-US" sz="1200" dirty="0"/>
              <a:t>로부터 랜덤하게 </a:t>
            </a:r>
            <a:r>
              <a:rPr kumimoji="1" lang="en-US" altLang="ko-KR" sz="1200" dirty="0"/>
              <a:t>head entity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지정해서 준다</a:t>
            </a:r>
            <a:r>
              <a:rPr kumimoji="1"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/>
              <a:t>2</a:t>
            </a:r>
            <a:r>
              <a:rPr kumimoji="1" lang="ko-KR" altLang="en-US" sz="1200" dirty="0"/>
              <a:t>번까지는 첫번째 </a:t>
            </a:r>
            <a:r>
              <a:rPr kumimoji="1" lang="en-US" altLang="ko-KR" sz="1200" dirty="0"/>
              <a:t>prompt</a:t>
            </a:r>
            <a:r>
              <a:rPr kumimoji="1" lang="ko-KR" altLang="en-US" sz="1200" dirty="0"/>
              <a:t>의 내용이며 여기서 </a:t>
            </a:r>
            <a:r>
              <a:rPr kumimoji="1" lang="en-US" altLang="ko-KR" sz="1200" dirty="0"/>
              <a:t>entity</a:t>
            </a:r>
            <a:r>
              <a:rPr kumimoji="1" lang="ko-KR" altLang="en-US" sz="1200" dirty="0"/>
              <a:t>들은 </a:t>
            </a:r>
            <a:r>
              <a:rPr kumimoji="1" lang="en-US" altLang="ko-KR" sz="1200" dirty="0"/>
              <a:t>question-answer pair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subgraph</a:t>
            </a:r>
            <a:r>
              <a:rPr kumimoji="1" lang="ko-KR" altLang="en-US" sz="1200" dirty="0"/>
              <a:t>로부터 </a:t>
            </a:r>
            <a:r>
              <a:rPr kumimoji="1" lang="ko-KR" altLang="en-US" sz="1200" dirty="0" err="1"/>
              <a:t>나온것이다</a:t>
            </a:r>
            <a:r>
              <a:rPr kumimoji="1"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/>
              <a:t>LLMs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head entity</a:t>
            </a:r>
            <a:r>
              <a:rPr kumimoji="1" lang="ko-KR" altLang="en-US" sz="1200" dirty="0"/>
              <a:t>로부터 </a:t>
            </a:r>
            <a:r>
              <a:rPr kumimoji="1" lang="en-US" altLang="ko-KR" sz="1200" dirty="0"/>
              <a:t>1-hop</a:t>
            </a:r>
            <a:r>
              <a:rPr kumimoji="1" lang="ko-KR" altLang="en-US" sz="1200" dirty="0" err="1"/>
              <a:t>으로</a:t>
            </a:r>
            <a:r>
              <a:rPr kumimoji="1" lang="ko-KR" altLang="en-US" sz="1200" dirty="0"/>
              <a:t> 연결된 </a:t>
            </a:r>
            <a:r>
              <a:rPr kumimoji="1" lang="en-US" altLang="ko-KR" sz="1200" dirty="0"/>
              <a:t>next entity</a:t>
            </a:r>
            <a:r>
              <a:rPr kumimoji="1" lang="ko-KR" altLang="en-US" sz="1200" dirty="0"/>
              <a:t>에서 하나를 답한다</a:t>
            </a:r>
            <a:r>
              <a:rPr kumimoji="1" lang="en-US" altLang="ko-KR" sz="1200" dirty="0"/>
              <a:t>. </a:t>
            </a:r>
            <a:r>
              <a:rPr kumimoji="1" lang="ko-KR" altLang="en-US" sz="1200" dirty="0"/>
              <a:t>이것을 마지막 </a:t>
            </a:r>
            <a:r>
              <a:rPr kumimoji="1" lang="en-US" altLang="ko-KR" sz="1200" dirty="0"/>
              <a:t>answer entity</a:t>
            </a:r>
            <a:r>
              <a:rPr kumimoji="1" lang="ko-KR" altLang="en-US" sz="1200" dirty="0"/>
              <a:t>중 하나가 나올 때 까지 반복한다</a:t>
            </a:r>
            <a:r>
              <a:rPr kumimoji="1"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/>
              <a:t>최종 </a:t>
            </a:r>
            <a:r>
              <a:rPr kumimoji="1" lang="en-US" altLang="ko-KR" sz="1200" dirty="0"/>
              <a:t>answer entity</a:t>
            </a:r>
            <a:r>
              <a:rPr kumimoji="1" lang="ko-KR" altLang="en-US" sz="1200" dirty="0"/>
              <a:t>가 나오면 </a:t>
            </a:r>
            <a:r>
              <a:rPr kumimoji="1" lang="en-US" altLang="ko-KR" sz="1200" dirty="0"/>
              <a:t>answer candidate</a:t>
            </a:r>
            <a:r>
              <a:rPr kumimoji="1" lang="ko-KR" altLang="en-US" sz="1200" dirty="0"/>
              <a:t>와 가장 유사한 것을 고른다</a:t>
            </a:r>
            <a:r>
              <a:rPr kumimoji="1"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E4EA1-4B41-1E70-EA96-E5342709C935}"/>
              </a:ext>
            </a:extLst>
          </p:cNvPr>
          <p:cNvSpPr txBox="1"/>
          <p:nvPr/>
        </p:nvSpPr>
        <p:spPr>
          <a:xfrm>
            <a:off x="8472882" y="4003991"/>
            <a:ext cx="30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What to Get &amp; </a:t>
            </a:r>
            <a:r>
              <a:rPr kumimoji="1" lang="ko-KR" altLang="en-US" dirty="0" err="1"/>
              <a:t>아쉬운점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76565-144D-38E9-EA94-7AF5D45AD440}"/>
              </a:ext>
            </a:extLst>
          </p:cNvPr>
          <p:cNvSpPr txBox="1"/>
          <p:nvPr/>
        </p:nvSpPr>
        <p:spPr>
          <a:xfrm>
            <a:off x="8472882" y="4420661"/>
            <a:ext cx="378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sz="1200" dirty="0"/>
              <a:t>Subgraph</a:t>
            </a:r>
            <a:r>
              <a:rPr kumimoji="1" lang="ko-KR" altLang="en-US" sz="1200" dirty="0"/>
              <a:t>의 정보를 </a:t>
            </a:r>
            <a:r>
              <a:rPr kumimoji="1" lang="en-US" altLang="ko-KR" sz="1200" dirty="0"/>
              <a:t>text</a:t>
            </a:r>
            <a:r>
              <a:rPr kumimoji="1" lang="ko-KR" altLang="en-US" sz="1200" dirty="0"/>
              <a:t>로 변환해서 </a:t>
            </a:r>
            <a:r>
              <a:rPr kumimoji="1" lang="en-US" altLang="ko-KR" sz="1200" dirty="0"/>
              <a:t>prompt</a:t>
            </a:r>
            <a:r>
              <a:rPr kumimoji="1" lang="ko-KR" altLang="en-US" sz="1200" dirty="0"/>
              <a:t>에 넣었다</a:t>
            </a:r>
            <a:r>
              <a:rPr kumimoji="1" lang="en-US" altLang="ko-KR" sz="12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/>
              <a:t>즉</a:t>
            </a:r>
            <a:r>
              <a:rPr kumimoji="1" lang="en-US" altLang="ko-KR" sz="1200" dirty="0"/>
              <a:t>, “graph to text” = graph encoder?</a:t>
            </a:r>
            <a:r>
              <a:rPr kumimoji="1" lang="ko-KR" altLang="en-US" sz="1200" dirty="0" err="1"/>
              <a:t>라고</a:t>
            </a:r>
            <a:r>
              <a:rPr kumimoji="1" lang="ko-KR" altLang="en-US" sz="1200" dirty="0"/>
              <a:t> 볼 수 있다</a:t>
            </a:r>
            <a:r>
              <a:rPr kumimoji="1" lang="en-US" altLang="ko-KR" sz="1200" dirty="0"/>
              <a:t>. -&gt; </a:t>
            </a:r>
            <a:r>
              <a:rPr kumimoji="1" lang="ko-KR" altLang="en-US" sz="1200" dirty="0">
                <a:solidFill>
                  <a:srgbClr val="FF0000"/>
                </a:solidFill>
              </a:rPr>
              <a:t>이것의 디테일을 살리면 어떨까</a:t>
            </a:r>
            <a:r>
              <a:rPr kumimoji="1" lang="en-US" altLang="ko-KR" sz="1200" dirty="0">
                <a:solidFill>
                  <a:srgbClr val="FF0000"/>
                </a:solidFill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/>
              <a:t>아쉬운 점은 잘못된 </a:t>
            </a:r>
            <a:r>
              <a:rPr kumimoji="1" lang="en-US" altLang="ko-KR" sz="1200" dirty="0"/>
              <a:t>subgraph</a:t>
            </a:r>
            <a:r>
              <a:rPr kumimoji="1" lang="ko-KR" altLang="en-US" sz="1200" dirty="0"/>
              <a:t>가 생성될 경우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발전할 수 없으며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subgraph</a:t>
            </a:r>
            <a:r>
              <a:rPr kumimoji="1" lang="ko-KR" altLang="en-US" sz="1200" dirty="0"/>
              <a:t>라는 테두리 안에서 정답을 유도한 느낌</a:t>
            </a:r>
            <a:endParaRPr kumimoji="1" lang="en-US" altLang="ko-KR" sz="1200" dirty="0"/>
          </a:p>
          <a:p>
            <a:pPr marL="228600" indent="-228600">
              <a:buFont typeface="+mj-lt"/>
              <a:buAutoNum type="arabicPeriod"/>
            </a:pP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6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CE429-DA96-8058-FE19-A4720F61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B7F02F-F3B9-B749-22C5-A36AA8914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0D682-D604-7CC3-273D-25193D8B5B87}"/>
              </a:ext>
            </a:extLst>
          </p:cNvPr>
          <p:cNvSpPr txBox="1"/>
          <p:nvPr/>
        </p:nvSpPr>
        <p:spPr>
          <a:xfrm>
            <a:off x="253999" y="745603"/>
            <a:ext cx="119380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 err="1"/>
              <a:t>MindMap</a:t>
            </a:r>
            <a:r>
              <a:rPr kumimoji="1" lang="en-US" altLang="ko-KR" sz="2133" dirty="0"/>
              <a:t> : Knowledge Graph Prompting Sparks Graph of Thoughts in Large Language Models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9D876D8A-BF67-7005-F31D-A71B773012E8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본 논문은 지식 그래프를 사용하여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최신 지식과 연결하고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추론 경로를 유도하기 위한 방법을 탐구함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구체적으로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LLMs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에게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입력을 이해하고 내재적 지식과 검색된 외부 지식을 결합하여 추론하는 능력을 부여하는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프롬프팅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파이프라인을 구축함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방법은 크게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D4A7B5-3094-7E18-FEC7-1A225A7F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3" y="2897230"/>
            <a:ext cx="4512461" cy="3028497"/>
          </a:xfrm>
          <a:prstGeom prst="rect">
            <a:avLst/>
          </a:prstGeom>
        </p:spPr>
      </p:pic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E0F8EE5F-B329-9FF3-156F-66D580C805A4}"/>
              </a:ext>
            </a:extLst>
          </p:cNvPr>
          <p:cNvSpPr/>
          <p:nvPr/>
        </p:nvSpPr>
        <p:spPr>
          <a:xfrm>
            <a:off x="5033394" y="3858901"/>
            <a:ext cx="822122" cy="4027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8684C-717B-ED92-1549-104A0E7BB0F8}"/>
              </a:ext>
            </a:extLst>
          </p:cNvPr>
          <p:cNvSpPr txBox="1"/>
          <p:nvPr/>
        </p:nvSpPr>
        <p:spPr>
          <a:xfrm>
            <a:off x="6079608" y="3858901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Entity Recognition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Evidence subgraph exploration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8A30CF-C135-6313-C7BE-B6E9AFD7D15C}"/>
                  </a:ext>
                </a:extLst>
              </p:cNvPr>
              <p:cNvSpPr txBox="1"/>
              <p:nvPr/>
            </p:nvSpPr>
            <p:spPr>
              <a:xfrm>
                <a:off x="6096000" y="4277971"/>
                <a:ext cx="542425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sz="1400" dirty="0"/>
                  <a:t>Prompt LLMs to extract the key entities from the question Q via in-context learning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sz="1400" dirty="0"/>
                  <a:t>1</a:t>
                </a:r>
                <a:r>
                  <a:rPr kumimoji="1" lang="ko-KR" altLang="en-US" sz="1400" dirty="0"/>
                  <a:t>번으로부터 생성되는 엔티티들을 </a:t>
                </a:r>
                <a:r>
                  <a:rPr kumimoji="1" lang="en-US" altLang="ko-KR" sz="1400" dirty="0"/>
                  <a:t>M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set</a:t>
                </a:r>
                <a:r>
                  <a:rPr kumimoji="1" lang="ko-KR" altLang="en-US" sz="1400" dirty="0"/>
                  <a:t>이라 하자</a:t>
                </a:r>
                <a:endParaRPr kumimoji="1" lang="en-US" altLang="ko-KR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sz="1400" dirty="0"/>
                  <a:t>M</a:t>
                </a:r>
                <a:r>
                  <a:rPr kumimoji="1" lang="ko-KR" altLang="en-US" sz="1400" dirty="0"/>
                  <a:t>이 실제 지식 그래프에 존재하지 않을 수도 있으니 </a:t>
                </a:r>
                <a:r>
                  <a:rPr kumimoji="1" lang="en-US" altLang="ko-KR" sz="1400" dirty="0"/>
                  <a:t>entity linking</a:t>
                </a:r>
                <a:r>
                  <a:rPr kumimoji="1" lang="ko-KR" altLang="en-US" sz="1400" dirty="0"/>
                  <a:t>을 수행함</a:t>
                </a:r>
                <a:endParaRPr kumimoji="1" lang="en-US" altLang="ko-KR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sz="1400" dirty="0"/>
                  <a:t>Entity linking</a:t>
                </a:r>
                <a:r>
                  <a:rPr kumimoji="1" lang="ko-KR" altLang="en-US" sz="1400" dirty="0"/>
                  <a:t>은 지식 그래프의 모든 엔티티들과 </a:t>
                </a:r>
                <a:r>
                  <a:rPr kumimoji="1" lang="en-US" altLang="ko-KR" sz="1400" dirty="0"/>
                  <a:t>M</a:t>
                </a:r>
                <a:r>
                  <a:rPr kumimoji="1" lang="ko-KR" altLang="en-US" sz="1400" dirty="0"/>
                  <a:t>의 모든 엔티티들을 </a:t>
                </a:r>
                <a:r>
                  <a:rPr kumimoji="1" lang="en-US" altLang="ko-KR" sz="1400" dirty="0"/>
                  <a:t>Bert encoder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사용해서 </a:t>
                </a:r>
                <a:r>
                  <a:rPr kumimoji="1" lang="ko-KR" altLang="en-US" sz="1400" dirty="0" err="1"/>
                  <a:t>임베딩</a:t>
                </a:r>
                <a:r>
                  <a:rPr kumimoji="1" lang="ko-KR" altLang="en-US" sz="1400" dirty="0"/>
                  <a:t> 벡터를 만든다</a:t>
                </a:r>
                <a:r>
                  <a:rPr kumimoji="1" lang="en-US" altLang="ko-KR" sz="1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ko-KR" altLang="en-US" sz="1400" dirty="0"/>
                  <a:t>코사인 유사도를 비교하여 </a:t>
                </a:r>
                <a:r>
                  <a:rPr kumimoji="1" lang="en-US" altLang="ko-KR" sz="1400" dirty="0"/>
                  <a:t>M</a:t>
                </a:r>
                <a:r>
                  <a:rPr kumimoji="1" lang="ko-KR" altLang="en-US" sz="1400" dirty="0"/>
                  <a:t>에 있는 각 엔티티들을 지식 그래프의 가장 가까운 이웃 엔티티에 링크한다</a:t>
                </a:r>
                <a:r>
                  <a:rPr kumimoji="1" lang="en-US" altLang="ko-KR" sz="1400" dirty="0"/>
                  <a:t>. </a:t>
                </a:r>
                <a:r>
                  <a:rPr kumimoji="1" lang="ko-KR" altLang="en-US" sz="1400" dirty="0"/>
                  <a:t>그렇게 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ko-KR" altLang="en-US" sz="1400" dirty="0"/>
                  <a:t>완성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8A30CF-C135-6313-C7BE-B6E9AFD7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77971"/>
                <a:ext cx="5424256" cy="2246769"/>
              </a:xfrm>
              <a:prstGeom prst="rect">
                <a:avLst/>
              </a:prstGeom>
              <a:blipFill>
                <a:blip r:embed="rId4"/>
                <a:stretch>
                  <a:fillRect l="-701" t="-1124" b="-2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3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pic>
        <p:nvPicPr>
          <p:cNvPr id="4" name="Picture 2" descr="설날 인사말 관련 이미지 / Yousuk Yang-shutterstock.com">
            <a:extLst>
              <a:ext uri="{FF2B5EF4-FFF2-40B4-BE49-F238E27FC236}">
                <a16:creationId xmlns:a16="http://schemas.microsoft.com/office/drawing/2014/main" id="{13C767A7-5A31-5548-2107-50079180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18" y="1062922"/>
            <a:ext cx="5576964" cy="557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9DEB0-A8BF-3852-6A36-86F89BA3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6EFB3-B11F-AE3F-9742-7DC1795C3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A09FD-3ABB-E805-81E1-EF9FC3F2C2BD}"/>
              </a:ext>
            </a:extLst>
          </p:cNvPr>
          <p:cNvSpPr txBox="1"/>
          <p:nvPr/>
        </p:nvSpPr>
        <p:spPr>
          <a:xfrm>
            <a:off x="253999" y="745603"/>
            <a:ext cx="119380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 err="1"/>
              <a:t>MindMap</a:t>
            </a:r>
            <a:r>
              <a:rPr kumimoji="1" lang="en-US" altLang="ko-KR" sz="2133" dirty="0"/>
              <a:t> : Knowledge Graph Prompting Sparks Graph of Thoughts in Large Language Models</a:t>
            </a:r>
            <a:endParaRPr kumimoji="1" lang="ko-Kore-KR" altLang="en-US" sz="213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A7BE3-54D7-0DB1-6DA2-0B41EF937A22}"/>
              </a:ext>
            </a:extLst>
          </p:cNvPr>
          <p:cNvSpPr txBox="1"/>
          <p:nvPr/>
        </p:nvSpPr>
        <p:spPr>
          <a:xfrm>
            <a:off x="6096000" y="1588207"/>
            <a:ext cx="14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What to Get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56E2A-9C67-6CCF-87FF-158AAF4ED2B8}"/>
              </a:ext>
            </a:extLst>
          </p:cNvPr>
          <p:cNvSpPr txBox="1"/>
          <p:nvPr/>
        </p:nvSpPr>
        <p:spPr>
          <a:xfrm>
            <a:off x="6096000" y="1957539"/>
            <a:ext cx="5424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본 논문은 </a:t>
            </a:r>
            <a:r>
              <a:rPr kumimoji="1" lang="en-US" altLang="ko-KR" sz="1400" dirty="0"/>
              <a:t>Text</a:t>
            </a:r>
            <a:r>
              <a:rPr kumimoji="1" lang="ko-KR" altLang="en-US" sz="1400" dirty="0"/>
              <a:t>로부터 </a:t>
            </a:r>
            <a:r>
              <a:rPr kumimoji="1" lang="en-US" altLang="ko-KR" sz="1400" dirty="0"/>
              <a:t>keyword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추출하고</a:t>
            </a:r>
            <a:r>
              <a:rPr kumimoji="1" lang="en-US" altLang="ko-KR" sz="1400" dirty="0"/>
              <a:t>, entity linking</a:t>
            </a:r>
            <a:r>
              <a:rPr kumimoji="1" lang="ko-KR" altLang="en-US" sz="1400" dirty="0"/>
              <a:t>을 통해 최종 </a:t>
            </a:r>
            <a:r>
              <a:rPr kumimoji="1" lang="en-US" altLang="ko-KR" sz="1400" dirty="0"/>
              <a:t>sub-graph</a:t>
            </a:r>
            <a:r>
              <a:rPr kumimoji="1" lang="ko-KR" altLang="en-US" sz="1400" dirty="0"/>
              <a:t>에 들어갈 </a:t>
            </a:r>
            <a:r>
              <a:rPr kumimoji="1" lang="en-US" altLang="ko-KR" sz="1400" dirty="0"/>
              <a:t>entity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선정한다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그 다음 두가지 방법으로 </a:t>
            </a:r>
            <a:r>
              <a:rPr kumimoji="1" lang="en-US" altLang="ko-KR" sz="1400" dirty="0"/>
              <a:t>sub-graph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생성하는데 이 방법들은 </a:t>
            </a:r>
            <a:r>
              <a:rPr kumimoji="1" lang="en-US" altLang="ko-KR" sz="1400" dirty="0"/>
              <a:t>KG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Structured Knowledge </a:t>
            </a:r>
            <a:r>
              <a:rPr kumimoji="1" lang="ko-KR" altLang="en-US" sz="1400" dirty="0"/>
              <a:t>특징을 적극적으로 잘 활용했다고 불 수 있다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그렇게 해서 생성된 두 가지의 </a:t>
            </a:r>
            <a:r>
              <a:rPr kumimoji="1" lang="en-US" altLang="ko-KR" sz="1400" dirty="0"/>
              <a:t>subgraph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relation pathway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자연어 형태로 변환해서 </a:t>
            </a:r>
            <a:r>
              <a:rPr kumimoji="1" lang="en-US" altLang="ko-KR" sz="1400" dirty="0"/>
              <a:t>prompt</a:t>
            </a:r>
            <a:r>
              <a:rPr kumimoji="1" lang="ko-KR" altLang="en-US" sz="1400" dirty="0"/>
              <a:t>에 넣어 최종 </a:t>
            </a:r>
            <a:r>
              <a:rPr kumimoji="1" lang="ko-KR" altLang="en-US" sz="1400" dirty="0" err="1"/>
              <a:t>결괄르</a:t>
            </a:r>
            <a:r>
              <a:rPr kumimoji="1" lang="ko-KR" altLang="en-US" sz="1400" dirty="0"/>
              <a:t> 도출한다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얻을 수 있는 정보는 </a:t>
            </a:r>
            <a:r>
              <a:rPr kumimoji="1" lang="en-US" altLang="ko-KR" sz="1400" dirty="0"/>
              <a:t>sub-graph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다양한 방법의 형태로 만들고 활용한 점이다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물론 내 연구와는 다르게 본 논문의 </a:t>
            </a:r>
            <a:r>
              <a:rPr kumimoji="1" lang="en-US" altLang="ko-KR" sz="1400" dirty="0"/>
              <a:t>task</a:t>
            </a:r>
            <a:r>
              <a:rPr kumimoji="1" lang="ko-KR" altLang="en-US" sz="1400" dirty="0"/>
              <a:t>는 </a:t>
            </a:r>
            <a:r>
              <a:rPr kumimoji="1" lang="en-US" altLang="ko-KR" sz="1400" dirty="0"/>
              <a:t>Medical QA</a:t>
            </a:r>
            <a:r>
              <a:rPr kumimoji="1" lang="ko-KR" altLang="en-US" sz="1400" dirty="0"/>
              <a:t>이므로 </a:t>
            </a:r>
            <a:r>
              <a:rPr kumimoji="1" lang="en-US" altLang="ko-KR" sz="1400" dirty="0"/>
              <a:t>sub-graph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생성하는 두 가지 방법이 내 목적에는 맞지 않을 수 있다</a:t>
            </a:r>
            <a:r>
              <a:rPr kumimoji="1" lang="en-US" altLang="ko-KR" sz="1400" dirty="0"/>
              <a:t>. -&gt; </a:t>
            </a:r>
            <a:r>
              <a:rPr kumimoji="1" lang="ko-KR" altLang="en-US" sz="1400" dirty="0"/>
              <a:t>그래도 </a:t>
            </a:r>
            <a:r>
              <a:rPr kumimoji="1" lang="en-US" altLang="ko-KR" sz="1400" dirty="0"/>
              <a:t>subgraph </a:t>
            </a:r>
            <a:r>
              <a:rPr kumimoji="1" lang="ko-KR" altLang="en-US" sz="1400" dirty="0"/>
              <a:t>생성 방법은 가치가 있음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이 논문을 통해 얻어갈 만한 아이디어는 다음과 같다</a:t>
            </a:r>
            <a:r>
              <a:rPr kumimoji="1" lang="en-US" altLang="ko-KR" sz="1400" dirty="0"/>
              <a:t>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ko-KR" altLang="en-US" sz="1400" dirty="0"/>
              <a:t>텍스트로부터 키워드 추출</a:t>
            </a:r>
            <a:endParaRPr kumimoji="1" lang="en-US" altLang="ko-KR" sz="1400" dirty="0"/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ko-KR" sz="1400" dirty="0"/>
              <a:t>sub-graph </a:t>
            </a:r>
            <a:r>
              <a:rPr kumimoji="1" lang="ko-KR" altLang="en-US" sz="1400" dirty="0"/>
              <a:t>생성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B8E4F7-7DFC-095F-EBB2-1CAAE6A7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1651582"/>
            <a:ext cx="5348622" cy="36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6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2E43B-8E83-3369-B9ED-C536876E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9D6800-7F1F-B843-8960-FA72F797B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C01CE-0166-7AF0-CF7D-C55E3A457C05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Talk Like a graph : Encoding Graphs for Large Language Models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91313-40AE-9C25-5E26-F6E048FA4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12" y="1349728"/>
            <a:ext cx="9660722" cy="25813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F6D29-2010-2ECE-90FC-C162742F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5" y="3681661"/>
            <a:ext cx="6375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5016-667B-31AD-0963-C6B1F258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9819EB-6300-94FB-C205-F6F019769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44360989-C124-E05C-B1F5-D82429D402F9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함께 사용하는 논문들을 살펴보았다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지식 그래프를 활용할 때 텍스트의 키워드 기반으로 지식 그래프를 사용한다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-&gt; Entity linking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그래프로부터 얻은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structured knowledge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넣는다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.(triple, relation, graph information) -&gt; graph encoder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A1754-8C41-D0C8-8904-A6D3DDF492B6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Paper summary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36972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내가 해결하려는 문제는 논리 오류를 포함한 텍스트를 정확하게 감지하고 분류하는 데 있어서의 어려움이다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위해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그래프를 어떻게 활용할 수 있을지에 대해 고민중이다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오류가 포함된 텍스트를 효과적으로 해결하기 위해서는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텍스트를 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깊이 있게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이해하는 것이 필수적이다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따라서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내 단어들 사이의 관계와 역할을 파악할 수 있는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dependency 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정보가 중요하게 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더불어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오류를 해결하는 데에는 외부 정보의 활용이 필수적이며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위해서는 지식 그래프의 정보가 필요하다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Dependency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정보를 파악하기 위해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데이터셋의 클래스별로 데이터를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샘플링하여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dependency graph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정보를 추가해 성능 변화를 관찰하는 것이 유익할 것으로 보인다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이를 통해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dependency graph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정보가 논리 오류 감지 및 분류 성능 향상에 영향을 미친 것을 확인하면 더 발전시켜 보자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My Opinion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71861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006E-759C-A823-5369-70A942B0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DA8884-A0EF-C53E-16AA-8113F5819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2A835-3CCA-689D-6519-9BEAEC293325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Remind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2EA0F79D-4C5B-BDB6-5D2F-76BEA53FC39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바뀔 수도 있지만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저번 미팅에서 언급했던 이 연구의 필요성 및 방향성을 생각해본다면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relabeling(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뺄 수도 있음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or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간단히 만들기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실용성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check)</a:t>
            </a:r>
          </a:p>
          <a:p>
            <a:pPr marL="1485900" lvl="2" indent="-342900" algn="just">
              <a:lnSpc>
                <a:spcPct val="20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간단히 만든다는 것은 실제 대화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실제로 흔히 발생하는 대화 형태의 데이터를 넣어서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fine-tuned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평가하기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사실상 최종 결론에 해당할 듯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 중 텍스트 내 관계에서 발생하는 문제에 대한 해결 필요성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200000"/>
              </a:lnSpc>
              <a:buFont typeface="+mj-lt"/>
              <a:buAutoNum type="alphaLcPeriod"/>
            </a:pPr>
            <a:r>
              <a:rPr lang="en-US" altLang="ko-KR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에서의 낮은 성능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데이터셋에서 가장 많은 비중을 차지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사람들이 흔히 실수하는 논리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이것은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번에도 해당함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내용을 해결하기 위해 지식 그래프를 어떻게 사용하는지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(LLMs with KGs)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내용을 통해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 model(gpt-3.5)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inference, fine-tuned model(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LLaMA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번의 데이터로 실용성 평가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번이 해결되면 전체적으로 내용을 만들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6" name="그래픽 5" descr="별 단색으로 채워진">
            <a:extLst>
              <a:ext uri="{FF2B5EF4-FFF2-40B4-BE49-F238E27FC236}">
                <a16:creationId xmlns:a16="http://schemas.microsoft.com/office/drawing/2014/main" id="{A5CD0ABC-460E-1809-6637-E1766F470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390" y="3837964"/>
            <a:ext cx="457200" cy="4572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3CDE549B-B4DC-A0AD-D32D-006AE7A2357D}"/>
              </a:ext>
            </a:extLst>
          </p:cNvPr>
          <p:cNvSpPr/>
          <p:nvPr/>
        </p:nvSpPr>
        <p:spPr>
          <a:xfrm>
            <a:off x="9152389" y="3957507"/>
            <a:ext cx="511728" cy="218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0CDB4-F83E-744A-7A0A-3632D1182A32}"/>
              </a:ext>
            </a:extLst>
          </p:cNvPr>
          <p:cNvSpPr txBox="1"/>
          <p:nvPr/>
        </p:nvSpPr>
        <p:spPr>
          <a:xfrm>
            <a:off x="9664117" y="3896009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Dependency graph check</a:t>
            </a:r>
            <a:endParaRPr kumimoji="1"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5739D-EF01-23F5-B7DF-2801A257B5DD}"/>
              </a:ext>
            </a:extLst>
          </p:cNvPr>
          <p:cNvSpPr txBox="1"/>
          <p:nvPr/>
        </p:nvSpPr>
        <p:spPr>
          <a:xfrm>
            <a:off x="-67111" y="2906447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Motivation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84419-7E42-791C-3422-BBAF055591C3}"/>
              </a:ext>
            </a:extLst>
          </p:cNvPr>
          <p:cNvSpPr txBox="1"/>
          <p:nvPr/>
        </p:nvSpPr>
        <p:spPr>
          <a:xfrm>
            <a:off x="64316" y="3896009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Method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B93F0-8E2C-3C4C-D988-81FF2A1A8B24}"/>
              </a:ext>
            </a:extLst>
          </p:cNvPr>
          <p:cNvSpPr txBox="1"/>
          <p:nvPr/>
        </p:nvSpPr>
        <p:spPr>
          <a:xfrm>
            <a:off x="162187" y="4426951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Result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FA043-DB2E-FCA5-E86F-08E029CF62E7}"/>
              </a:ext>
            </a:extLst>
          </p:cNvPr>
          <p:cNvSpPr txBox="1"/>
          <p:nvPr/>
        </p:nvSpPr>
        <p:spPr>
          <a:xfrm>
            <a:off x="0" y="1978440"/>
            <a:ext cx="1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170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C93B3-6EB3-E50B-7860-4BC422C1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F031FAF-7314-9A1F-FF7F-5858ED18A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37D6B773-15DE-C1F9-6529-DD98D585C03B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Dependency graph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정보를 데이터셋 별로 어떻게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할 것인지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-&gt; Dependency graph encoder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“No Fallacy”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클래스가 없으므로 우선 제외하고 실험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Dependency 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prompting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하는 방법은 다음 미팅 전에 미리 공유하기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200000"/>
              </a:lnSpc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A5678-AA28-A11C-0C2E-AF32FC204201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To DO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40844-633D-8A42-4B60-8E77B732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03" y="3402209"/>
            <a:ext cx="6922235" cy="32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2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953" y="36330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Method1</a:t>
            </a:r>
            <a:endParaRPr kumimoji="1" lang="ko-Kore-KR" altLang="en-US" sz="2133" dirty="0"/>
          </a:p>
        </p:txBody>
      </p:sp>
      <p:pic>
        <p:nvPicPr>
          <p:cNvPr id="1026" name="Picture 2" descr="What is a Prompt | Its definition and importance for AI">
            <a:extLst>
              <a:ext uri="{FF2B5EF4-FFF2-40B4-BE49-F238E27FC236}">
                <a16:creationId xmlns:a16="http://schemas.microsoft.com/office/drawing/2014/main" id="{DF6592CB-6ABA-5A02-3614-CEECB9C7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2" y="1730943"/>
            <a:ext cx="1668473" cy="1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A0310B76-D50A-EAF6-6A1D-A9E12E01666F}"/>
              </a:ext>
            </a:extLst>
          </p:cNvPr>
          <p:cNvSpPr/>
          <p:nvPr/>
        </p:nvSpPr>
        <p:spPr>
          <a:xfrm>
            <a:off x="4721270" y="3491911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E05CDA7-F8CB-405B-A32A-953BB1A1D354}"/>
              </a:ext>
            </a:extLst>
          </p:cNvPr>
          <p:cNvSpPr/>
          <p:nvPr/>
        </p:nvSpPr>
        <p:spPr>
          <a:xfrm>
            <a:off x="6878819" y="350865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래픽 10" descr="클립보드 단색으로 채워진">
            <a:extLst>
              <a:ext uri="{FF2B5EF4-FFF2-40B4-BE49-F238E27FC236}">
                <a16:creationId xmlns:a16="http://schemas.microsoft.com/office/drawing/2014/main" id="{FF2E2398-9B46-9396-628A-E87FE595F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325" y="4020209"/>
            <a:ext cx="914400" cy="914400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E7B774EB-FA54-DACB-C7A5-B7D9FA2F2BB9}"/>
              </a:ext>
            </a:extLst>
          </p:cNvPr>
          <p:cNvSpPr/>
          <p:nvPr/>
        </p:nvSpPr>
        <p:spPr>
          <a:xfrm>
            <a:off x="9370199" y="2877236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래픽 13" descr="추가 단색으로 채워진">
            <a:extLst>
              <a:ext uri="{FF2B5EF4-FFF2-40B4-BE49-F238E27FC236}">
                <a16:creationId xmlns:a16="http://schemas.microsoft.com/office/drawing/2014/main" id="{880D4DC5-ABDD-59C2-4807-5EC7E58BE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2387" y="2339783"/>
            <a:ext cx="628735" cy="628735"/>
          </a:xfrm>
          <a:prstGeom prst="rect">
            <a:avLst/>
          </a:prstGeom>
        </p:spPr>
      </p:pic>
      <p:pic>
        <p:nvPicPr>
          <p:cNvPr id="16" name="그래픽 15" descr="네트워크 단색으로 채워진">
            <a:extLst>
              <a:ext uri="{FF2B5EF4-FFF2-40B4-BE49-F238E27FC236}">
                <a16:creationId xmlns:a16="http://schemas.microsoft.com/office/drawing/2014/main" id="{7072D538-DAE1-A8AB-797A-E2101FF309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1750" y="321237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49E3DE-AC85-6CA5-EB11-E5515753241F}"/>
              </a:ext>
            </a:extLst>
          </p:cNvPr>
          <p:cNvSpPr txBox="1"/>
          <p:nvPr/>
        </p:nvSpPr>
        <p:spPr>
          <a:xfrm>
            <a:off x="6137295" y="2462411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Knowledge injection</a:t>
            </a:r>
            <a:endParaRPr kumimoji="1" lang="ko-KR" altLang="en-US" sz="1200" dirty="0"/>
          </a:p>
        </p:txBody>
      </p:sp>
      <p:pic>
        <p:nvPicPr>
          <p:cNvPr id="20" name="그래픽 19" descr="인공 지능 윤곽선">
            <a:extLst>
              <a:ext uri="{FF2B5EF4-FFF2-40B4-BE49-F238E27FC236}">
                <a16:creationId xmlns:a16="http://schemas.microsoft.com/office/drawing/2014/main" id="{6D182A35-4F69-4C5B-026F-C8E1BBC68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7719" y="250234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A49997-A2C8-A67E-2743-9C9F7669B133}"/>
              </a:ext>
            </a:extLst>
          </p:cNvPr>
          <p:cNvSpPr txBox="1"/>
          <p:nvPr/>
        </p:nvSpPr>
        <p:spPr>
          <a:xfrm>
            <a:off x="8339273" y="3317497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LM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09A81-C4EB-E2BF-60F2-68E2441DF049}"/>
              </a:ext>
            </a:extLst>
          </p:cNvPr>
          <p:cNvSpPr txBox="1"/>
          <p:nvPr/>
        </p:nvSpPr>
        <p:spPr>
          <a:xfrm>
            <a:off x="67100" y="304180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F9D274A1-C2B6-DEAA-1148-F2AD75F7B5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416" y="3399416"/>
            <a:ext cx="914400" cy="914400"/>
          </a:xfrm>
          <a:prstGeom prst="rect">
            <a:avLst/>
          </a:prstGeom>
        </p:spPr>
      </p:pic>
      <p:pic>
        <p:nvPicPr>
          <p:cNvPr id="5" name="그래픽 4" descr="체크리스트 단색으로 채워진">
            <a:extLst>
              <a:ext uri="{FF2B5EF4-FFF2-40B4-BE49-F238E27FC236}">
                <a16:creationId xmlns:a16="http://schemas.microsoft.com/office/drawing/2014/main" id="{0110CE00-703A-E9B4-BBF5-AD86FAA1D3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8658" y="42986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3DEB8-025C-A388-D638-FFBDFBB9F306}"/>
              </a:ext>
            </a:extLst>
          </p:cNvPr>
          <p:cNvSpPr txBox="1"/>
          <p:nvPr/>
        </p:nvSpPr>
        <p:spPr>
          <a:xfrm>
            <a:off x="2378543" y="3953836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Keyword Extraction</a:t>
            </a:r>
            <a:endParaRPr kumimoji="1" lang="ko-KR" altLang="en-US" dirty="0"/>
          </a:p>
        </p:txBody>
      </p:sp>
      <p:pic>
        <p:nvPicPr>
          <p:cNvPr id="10" name="Picture 4" descr="Knowledge Graph in Machine Learning. | by Nagesh Mashette | Medium">
            <a:extLst>
              <a:ext uri="{FF2B5EF4-FFF2-40B4-BE49-F238E27FC236}">
                <a16:creationId xmlns:a16="http://schemas.microsoft.com/office/drawing/2014/main" id="{3F7C6046-E1EA-44AD-83AE-0102C04A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73" y="1408299"/>
            <a:ext cx="1535185" cy="8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88402-D361-2C91-70BB-7AE1735A98A9}"/>
              </a:ext>
            </a:extLst>
          </p:cNvPr>
          <p:cNvSpPr txBox="1"/>
          <p:nvPr/>
        </p:nvSpPr>
        <p:spPr>
          <a:xfrm>
            <a:off x="5778382" y="478982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64FB5-7920-06B5-BC30-998126DDB65C}"/>
              </a:ext>
            </a:extLst>
          </p:cNvPr>
          <p:cNvSpPr txBox="1"/>
          <p:nvPr/>
        </p:nvSpPr>
        <p:spPr>
          <a:xfrm>
            <a:off x="5412903" y="5161722"/>
            <a:ext cx="126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Triplet,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Relation</a:t>
            </a:r>
            <a:endParaRPr kumimoji="1" lang="ko-KR" altLang="en-US" sz="1050" dirty="0"/>
          </a:p>
        </p:txBody>
      </p:sp>
      <p:pic>
        <p:nvPicPr>
          <p:cNvPr id="19" name="그래픽 18" descr="문서 단색으로 채워진">
            <a:extLst>
              <a:ext uri="{FF2B5EF4-FFF2-40B4-BE49-F238E27FC236}">
                <a16:creationId xmlns:a16="http://schemas.microsoft.com/office/drawing/2014/main" id="{22F83CC8-E059-9A03-A8FB-76723CEFD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196" y="5557876"/>
            <a:ext cx="914400" cy="914400"/>
          </a:xfrm>
          <a:prstGeom prst="rect">
            <a:avLst/>
          </a:prstGeom>
        </p:spPr>
      </p:pic>
      <p:sp>
        <p:nvSpPr>
          <p:cNvPr id="23" name="위로 굽은 화살표[B] 22">
            <a:extLst>
              <a:ext uri="{FF2B5EF4-FFF2-40B4-BE49-F238E27FC236}">
                <a16:creationId xmlns:a16="http://schemas.microsoft.com/office/drawing/2014/main" id="{2802BBF7-A8EC-0535-FC77-F5C12AADC33D}"/>
              </a:ext>
            </a:extLst>
          </p:cNvPr>
          <p:cNvSpPr/>
          <p:nvPr/>
        </p:nvSpPr>
        <p:spPr>
          <a:xfrm>
            <a:off x="1280596" y="5557876"/>
            <a:ext cx="4808903" cy="641686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7691DED-BA48-6147-3717-B43DF50D022E}"/>
              </a:ext>
            </a:extLst>
          </p:cNvPr>
          <p:cNvSpPr/>
          <p:nvPr/>
        </p:nvSpPr>
        <p:spPr>
          <a:xfrm>
            <a:off x="5509462" y="4249182"/>
            <a:ext cx="847288" cy="44862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Context node</a:t>
            </a:r>
            <a:endParaRPr kumimoji="1" lang="ko-KR" altLang="en-US" sz="1200" dirty="0"/>
          </a:p>
        </p:txBody>
      </p:sp>
      <p:pic>
        <p:nvPicPr>
          <p:cNvPr id="27" name="그래픽 26" descr="추가 단색으로 채워진">
            <a:extLst>
              <a:ext uri="{FF2B5EF4-FFF2-40B4-BE49-F238E27FC236}">
                <a16:creationId xmlns:a16="http://schemas.microsoft.com/office/drawing/2014/main" id="{D8D70160-4646-1C68-E655-B7E0690E0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103" y="3942785"/>
            <a:ext cx="306397" cy="306397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8E26EE5-5AF4-F7B3-9E8F-021374A0733E}"/>
              </a:ext>
            </a:extLst>
          </p:cNvPr>
          <p:cNvSpPr/>
          <p:nvPr/>
        </p:nvSpPr>
        <p:spPr>
          <a:xfrm>
            <a:off x="5416230" y="3245027"/>
            <a:ext cx="1044844" cy="150521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왼쪽 중괄호[L] 31">
            <a:extLst>
              <a:ext uri="{FF2B5EF4-FFF2-40B4-BE49-F238E27FC236}">
                <a16:creationId xmlns:a16="http://schemas.microsoft.com/office/drawing/2014/main" id="{77BEF7C6-5BE5-33D1-C48B-014F998556ED}"/>
              </a:ext>
            </a:extLst>
          </p:cNvPr>
          <p:cNvSpPr/>
          <p:nvPr/>
        </p:nvSpPr>
        <p:spPr>
          <a:xfrm>
            <a:off x="1677126" y="2792921"/>
            <a:ext cx="427838" cy="19884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4C2B90-D825-96C0-3FD3-3557830908CB}"/>
              </a:ext>
            </a:extLst>
          </p:cNvPr>
          <p:cNvSpPr txBox="1"/>
          <p:nvPr/>
        </p:nvSpPr>
        <p:spPr>
          <a:xfrm>
            <a:off x="3234722" y="35086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And/Or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0" name="Picture 4" descr="OpenAI, 미국에서 아이폰용 무료 ChatGPT 출시 발표">
            <a:extLst>
              <a:ext uri="{FF2B5EF4-FFF2-40B4-BE49-F238E27FC236}">
                <a16:creationId xmlns:a16="http://schemas.microsoft.com/office/drawing/2014/main" id="{9240888C-D582-5860-EDCA-C610D8C8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92" y="6357001"/>
            <a:ext cx="1083724" cy="3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233A593F-E79D-CF7C-BDE9-FA95005A7F97}"/>
              </a:ext>
            </a:extLst>
          </p:cNvPr>
          <p:cNvSpPr/>
          <p:nvPr/>
        </p:nvSpPr>
        <p:spPr>
          <a:xfrm>
            <a:off x="7690153" y="2988083"/>
            <a:ext cx="291277" cy="371472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Picture 2" descr="Command Prompt Vector Icon 26456736 Vector Art at Vecteezy">
            <a:extLst>
              <a:ext uri="{FF2B5EF4-FFF2-40B4-BE49-F238E27FC236}">
                <a16:creationId xmlns:a16="http://schemas.microsoft.com/office/drawing/2014/main" id="{D909D4FC-67D1-2701-9720-6CCC7D28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1" y="6119070"/>
            <a:ext cx="738930" cy="7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17A81-40CD-7700-0E40-082EDD02857A}"/>
              </a:ext>
            </a:extLst>
          </p:cNvPr>
          <p:cNvSpPr txBox="1"/>
          <p:nvPr/>
        </p:nvSpPr>
        <p:spPr>
          <a:xfrm>
            <a:off x="7784419" y="5790000"/>
            <a:ext cx="404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Prompting with triple or relation path and </a:t>
            </a:r>
            <a:r>
              <a:rPr kumimoji="1" lang="en-US" altLang="ko-KR" sz="1200" dirty="0" err="1"/>
              <a:t>wiktionary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(Chain-of Knowledge)</a:t>
            </a:r>
            <a:endParaRPr kumimoji="1" lang="ko-KR" altLang="en-US" sz="12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41795ABB-4F69-DC16-E007-FD5896001D1D}"/>
              </a:ext>
            </a:extLst>
          </p:cNvPr>
          <p:cNvSpPr/>
          <p:nvPr/>
        </p:nvSpPr>
        <p:spPr>
          <a:xfrm>
            <a:off x="8749512" y="6387911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90B76-AC4A-26C4-591F-EA66E57379E4}"/>
              </a:ext>
            </a:extLst>
          </p:cNvPr>
          <p:cNvSpPr txBox="1"/>
          <p:nvPr/>
        </p:nvSpPr>
        <p:spPr>
          <a:xfrm>
            <a:off x="7818480" y="3604456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e.g. Roberta-large, BERT</a:t>
            </a:r>
            <a:endParaRPr kumimoji="1"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1C12FE-026A-B702-61C5-4BC27B932F6C}"/>
              </a:ext>
            </a:extLst>
          </p:cNvPr>
          <p:cNvSpPr txBox="1"/>
          <p:nvPr/>
        </p:nvSpPr>
        <p:spPr>
          <a:xfrm>
            <a:off x="7834954" y="2153146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Full Fine-tuning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4C012C-9AE3-6667-17CD-E58E03BD9385}"/>
              </a:ext>
            </a:extLst>
          </p:cNvPr>
          <p:cNvSpPr txBox="1"/>
          <p:nvPr/>
        </p:nvSpPr>
        <p:spPr>
          <a:xfrm>
            <a:off x="7900458" y="5365072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Zero-shot</a:t>
            </a:r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C72A8F13-A8A9-18EB-05C3-90E140F490B9}"/>
              </a:ext>
            </a:extLst>
          </p:cNvPr>
          <p:cNvSpPr/>
          <p:nvPr/>
        </p:nvSpPr>
        <p:spPr>
          <a:xfrm>
            <a:off x="10011485" y="4168431"/>
            <a:ext cx="914399" cy="62722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F2DF2-DCDB-49EB-89EA-75ED1626C7ED}"/>
              </a:ext>
            </a:extLst>
          </p:cNvPr>
          <p:cNvSpPr txBox="1"/>
          <p:nvPr/>
        </p:nvSpPr>
        <p:spPr>
          <a:xfrm>
            <a:off x="10925884" y="496005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Logical Fallacy</a:t>
            </a:r>
            <a:endParaRPr kumimoji="1"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5BF62A-4648-4700-9716-98D97006BC40}"/>
              </a:ext>
            </a:extLst>
          </p:cNvPr>
          <p:cNvSpPr txBox="1"/>
          <p:nvPr/>
        </p:nvSpPr>
        <p:spPr>
          <a:xfrm>
            <a:off x="10799820" y="3596374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Detection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F5500C4D-BFE2-E36C-F5AD-4CCC46C73413}"/>
              </a:ext>
            </a:extLst>
          </p:cNvPr>
          <p:cNvSpPr/>
          <p:nvPr/>
        </p:nvSpPr>
        <p:spPr>
          <a:xfrm>
            <a:off x="10283127" y="6374978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7A1AD-FBEF-E5E4-D3CD-5F8580A9A1AD}"/>
              </a:ext>
            </a:extLst>
          </p:cNvPr>
          <p:cNvSpPr txBox="1"/>
          <p:nvPr/>
        </p:nvSpPr>
        <p:spPr>
          <a:xfrm>
            <a:off x="158120" y="514769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A41341-C6C5-F692-FDD7-52B138B61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99" y="5087808"/>
            <a:ext cx="1032837" cy="8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래픽 38" descr="추가 단색으로 채워진">
            <a:extLst>
              <a:ext uri="{FF2B5EF4-FFF2-40B4-BE49-F238E27FC236}">
                <a16:creationId xmlns:a16="http://schemas.microsoft.com/office/drawing/2014/main" id="{A832D918-E605-F1D0-C15D-2060A260E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1429" y="5182551"/>
            <a:ext cx="422951" cy="422951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8ECBDA5-9E12-8C23-47DC-F8836F65AFE5}"/>
              </a:ext>
            </a:extLst>
          </p:cNvPr>
          <p:cNvSpPr/>
          <p:nvPr/>
        </p:nvSpPr>
        <p:spPr>
          <a:xfrm>
            <a:off x="5133172" y="3008099"/>
            <a:ext cx="1642859" cy="25089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CDDDB9-9F03-CF48-A09C-763607B28FA0}"/>
              </a:ext>
            </a:extLst>
          </p:cNvPr>
          <p:cNvSpPr txBox="1"/>
          <p:nvPr/>
        </p:nvSpPr>
        <p:spPr>
          <a:xfrm>
            <a:off x="6787485" y="4889085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Changeable</a:t>
            </a:r>
            <a:endParaRPr kumimoji="1" lang="ko-KR" altLang="en-US" sz="1200" dirty="0"/>
          </a:p>
        </p:txBody>
      </p:sp>
      <p:pic>
        <p:nvPicPr>
          <p:cNvPr id="44" name="그래픽 43" descr="추가 단색으로 채워진">
            <a:extLst>
              <a:ext uri="{FF2B5EF4-FFF2-40B4-BE49-F238E27FC236}">
                <a16:creationId xmlns:a16="http://schemas.microsoft.com/office/drawing/2014/main" id="{C186C464-6430-2882-07E6-9E2CC72DC8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95917" y="4801973"/>
            <a:ext cx="628735" cy="62873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834B2E-E3B1-4D25-F08D-48BB01423E2B}"/>
              </a:ext>
            </a:extLst>
          </p:cNvPr>
          <p:cNvSpPr txBox="1"/>
          <p:nvPr/>
        </p:nvSpPr>
        <p:spPr>
          <a:xfrm>
            <a:off x="999145" y="4908579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Dependency graph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584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1A6797-11E8-5820-A5B7-3899C8362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538CEB-3DE2-D07E-676B-407941BD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953" y="36330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A3636-D706-9B32-7C19-CA9AA8CD6735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Method1(1.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keyword extraction)</a:t>
            </a:r>
            <a:endParaRPr kumimoji="1" lang="ko-Kore-KR" altLang="en-US" sz="2133" dirty="0"/>
          </a:p>
        </p:txBody>
      </p:sp>
      <p:pic>
        <p:nvPicPr>
          <p:cNvPr id="1026" name="Picture 2" descr="What is a Prompt | Its definition and importance for AI">
            <a:extLst>
              <a:ext uri="{FF2B5EF4-FFF2-40B4-BE49-F238E27FC236}">
                <a16:creationId xmlns:a16="http://schemas.microsoft.com/office/drawing/2014/main" id="{1A743ADB-EC59-A79E-1C7F-F672B40F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2" y="1730943"/>
            <a:ext cx="1668473" cy="1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D88B36BE-6A73-8F11-359D-42F95C926E31}"/>
              </a:ext>
            </a:extLst>
          </p:cNvPr>
          <p:cNvSpPr/>
          <p:nvPr/>
        </p:nvSpPr>
        <p:spPr>
          <a:xfrm>
            <a:off x="4721270" y="3491911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F4EA9290-70B4-0752-27FF-9C8F73771829}"/>
              </a:ext>
            </a:extLst>
          </p:cNvPr>
          <p:cNvSpPr/>
          <p:nvPr/>
        </p:nvSpPr>
        <p:spPr>
          <a:xfrm>
            <a:off x="6878819" y="350865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래픽 10" descr="클립보드 단색으로 채워진">
            <a:extLst>
              <a:ext uri="{FF2B5EF4-FFF2-40B4-BE49-F238E27FC236}">
                <a16:creationId xmlns:a16="http://schemas.microsoft.com/office/drawing/2014/main" id="{9729BADD-419B-77CD-D7DB-F25C5D79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325" y="4020209"/>
            <a:ext cx="914400" cy="914400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2CA9FD0-4B5C-FB68-4448-02E6CE9C3033}"/>
              </a:ext>
            </a:extLst>
          </p:cNvPr>
          <p:cNvSpPr/>
          <p:nvPr/>
        </p:nvSpPr>
        <p:spPr>
          <a:xfrm>
            <a:off x="9370199" y="2877236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래픽 13" descr="추가 단색으로 채워진">
            <a:extLst>
              <a:ext uri="{FF2B5EF4-FFF2-40B4-BE49-F238E27FC236}">
                <a16:creationId xmlns:a16="http://schemas.microsoft.com/office/drawing/2014/main" id="{F589DC39-87EF-E1D0-1E3C-6EDB37DBE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550" y="2441541"/>
            <a:ext cx="628735" cy="628735"/>
          </a:xfrm>
          <a:prstGeom prst="rect">
            <a:avLst/>
          </a:prstGeom>
        </p:spPr>
      </p:pic>
      <p:pic>
        <p:nvPicPr>
          <p:cNvPr id="16" name="그래픽 15" descr="네트워크 단색으로 채워진">
            <a:extLst>
              <a:ext uri="{FF2B5EF4-FFF2-40B4-BE49-F238E27FC236}">
                <a16:creationId xmlns:a16="http://schemas.microsoft.com/office/drawing/2014/main" id="{CE5AD729-D6F5-0D25-CB55-EB4A1AD4B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4015" y="3201712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0CC184-B289-FF90-0720-75B53C7FC50A}"/>
              </a:ext>
            </a:extLst>
          </p:cNvPr>
          <p:cNvSpPr txBox="1"/>
          <p:nvPr/>
        </p:nvSpPr>
        <p:spPr>
          <a:xfrm>
            <a:off x="6137122" y="2631314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Knowledge injection</a:t>
            </a:r>
            <a:endParaRPr kumimoji="1" lang="ko-KR" altLang="en-US" sz="1200" dirty="0"/>
          </a:p>
        </p:txBody>
      </p:sp>
      <p:pic>
        <p:nvPicPr>
          <p:cNvPr id="20" name="그래픽 19" descr="인공 지능 윤곽선">
            <a:extLst>
              <a:ext uri="{FF2B5EF4-FFF2-40B4-BE49-F238E27FC236}">
                <a16:creationId xmlns:a16="http://schemas.microsoft.com/office/drawing/2014/main" id="{52D02613-B061-B1DA-1D6F-FA90E25CB5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7719" y="250234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3BCD02-32E2-99B5-1E9E-0B8860792B92}"/>
              </a:ext>
            </a:extLst>
          </p:cNvPr>
          <p:cNvSpPr txBox="1"/>
          <p:nvPr/>
        </p:nvSpPr>
        <p:spPr>
          <a:xfrm>
            <a:off x="8339273" y="3317497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LM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559F7-CDA9-9284-1909-121F9A804502}"/>
              </a:ext>
            </a:extLst>
          </p:cNvPr>
          <p:cNvSpPr txBox="1"/>
          <p:nvPr/>
        </p:nvSpPr>
        <p:spPr>
          <a:xfrm>
            <a:off x="67100" y="304180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664883DF-32D6-A2EA-2614-1C5ED4966C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416" y="3399416"/>
            <a:ext cx="914400" cy="914400"/>
          </a:xfrm>
          <a:prstGeom prst="rect">
            <a:avLst/>
          </a:prstGeom>
        </p:spPr>
      </p:pic>
      <p:pic>
        <p:nvPicPr>
          <p:cNvPr id="5" name="그래픽 4" descr="체크리스트 단색으로 채워진">
            <a:extLst>
              <a:ext uri="{FF2B5EF4-FFF2-40B4-BE49-F238E27FC236}">
                <a16:creationId xmlns:a16="http://schemas.microsoft.com/office/drawing/2014/main" id="{14F77E4F-4F8C-6314-F667-DE83364FA7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8658" y="42986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0C294-4691-1E9F-4478-1F7496DCB9E9}"/>
              </a:ext>
            </a:extLst>
          </p:cNvPr>
          <p:cNvSpPr txBox="1"/>
          <p:nvPr/>
        </p:nvSpPr>
        <p:spPr>
          <a:xfrm>
            <a:off x="2378543" y="3953836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Keyword Extraction</a:t>
            </a:r>
            <a:endParaRPr kumimoji="1" lang="ko-KR" altLang="en-US" dirty="0"/>
          </a:p>
        </p:txBody>
      </p:sp>
      <p:pic>
        <p:nvPicPr>
          <p:cNvPr id="10" name="Picture 4" descr="Knowledge Graph in Machine Learning. | by Nagesh Mashette | Medium">
            <a:extLst>
              <a:ext uri="{FF2B5EF4-FFF2-40B4-BE49-F238E27FC236}">
                <a16:creationId xmlns:a16="http://schemas.microsoft.com/office/drawing/2014/main" id="{F9D600EB-B165-D3E4-115D-857D3C11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73" y="1408299"/>
            <a:ext cx="1535185" cy="8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529366-F7B2-BD0D-AB89-384D5D6F2494}"/>
              </a:ext>
            </a:extLst>
          </p:cNvPr>
          <p:cNvSpPr txBox="1"/>
          <p:nvPr/>
        </p:nvSpPr>
        <p:spPr>
          <a:xfrm>
            <a:off x="5604404" y="38831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2D3C0-E9F7-12D2-639E-AFC2B3A5F776}"/>
              </a:ext>
            </a:extLst>
          </p:cNvPr>
          <p:cNvSpPr txBox="1"/>
          <p:nvPr/>
        </p:nvSpPr>
        <p:spPr>
          <a:xfrm>
            <a:off x="5267139" y="4228127"/>
            <a:ext cx="126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Triplet,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Relation</a:t>
            </a:r>
            <a:endParaRPr kumimoji="1" lang="ko-KR" altLang="en-US" sz="1050" dirty="0"/>
          </a:p>
        </p:txBody>
      </p:sp>
      <p:pic>
        <p:nvPicPr>
          <p:cNvPr id="19" name="그래픽 18" descr="문서 단색으로 채워진">
            <a:extLst>
              <a:ext uri="{FF2B5EF4-FFF2-40B4-BE49-F238E27FC236}">
                <a16:creationId xmlns:a16="http://schemas.microsoft.com/office/drawing/2014/main" id="{82BEFE6B-D7BD-460D-5866-27C4FE9713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196" y="5557876"/>
            <a:ext cx="914400" cy="914400"/>
          </a:xfrm>
          <a:prstGeom prst="rect">
            <a:avLst/>
          </a:prstGeom>
        </p:spPr>
      </p:pic>
      <p:sp>
        <p:nvSpPr>
          <p:cNvPr id="23" name="위로 굽은 화살표[B] 22">
            <a:extLst>
              <a:ext uri="{FF2B5EF4-FFF2-40B4-BE49-F238E27FC236}">
                <a16:creationId xmlns:a16="http://schemas.microsoft.com/office/drawing/2014/main" id="{74D794D4-AE42-FD8F-BBAE-34064F379583}"/>
              </a:ext>
            </a:extLst>
          </p:cNvPr>
          <p:cNvSpPr/>
          <p:nvPr/>
        </p:nvSpPr>
        <p:spPr>
          <a:xfrm>
            <a:off x="1280596" y="5557876"/>
            <a:ext cx="4665327" cy="641686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DBFB1F0-D930-ADDB-43FF-A8C9DD74AF89}"/>
              </a:ext>
            </a:extLst>
          </p:cNvPr>
          <p:cNvSpPr/>
          <p:nvPr/>
        </p:nvSpPr>
        <p:spPr>
          <a:xfrm>
            <a:off x="5344015" y="5073206"/>
            <a:ext cx="847288" cy="44862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Context node</a:t>
            </a:r>
            <a:endParaRPr kumimoji="1" lang="ko-KR" altLang="en-US" sz="1200" dirty="0"/>
          </a:p>
        </p:txBody>
      </p:sp>
      <p:pic>
        <p:nvPicPr>
          <p:cNvPr id="27" name="그래픽 26" descr="추가 단색으로 채워진">
            <a:extLst>
              <a:ext uri="{FF2B5EF4-FFF2-40B4-BE49-F238E27FC236}">
                <a16:creationId xmlns:a16="http://schemas.microsoft.com/office/drawing/2014/main" id="{20611428-56DC-56CF-1381-8C1427504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9526" y="4781411"/>
            <a:ext cx="306397" cy="306397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02C1F85-4BAD-1EEB-7C8C-E00130E7A8EF}"/>
              </a:ext>
            </a:extLst>
          </p:cNvPr>
          <p:cNvSpPr/>
          <p:nvPr/>
        </p:nvSpPr>
        <p:spPr>
          <a:xfrm>
            <a:off x="5298495" y="3234368"/>
            <a:ext cx="1044844" cy="150521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왼쪽 중괄호[L] 31">
            <a:extLst>
              <a:ext uri="{FF2B5EF4-FFF2-40B4-BE49-F238E27FC236}">
                <a16:creationId xmlns:a16="http://schemas.microsoft.com/office/drawing/2014/main" id="{F3610086-7B62-8B4F-A9D5-FDEA84B61D39}"/>
              </a:ext>
            </a:extLst>
          </p:cNvPr>
          <p:cNvSpPr/>
          <p:nvPr/>
        </p:nvSpPr>
        <p:spPr>
          <a:xfrm>
            <a:off x="1677126" y="2792921"/>
            <a:ext cx="427838" cy="19884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73BD4B-12E8-6EA5-5131-49ECB93A52C7}"/>
              </a:ext>
            </a:extLst>
          </p:cNvPr>
          <p:cNvSpPr txBox="1"/>
          <p:nvPr/>
        </p:nvSpPr>
        <p:spPr>
          <a:xfrm>
            <a:off x="3234722" y="35086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And/Or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0" name="Picture 4" descr="OpenAI, 미국에서 아이폰용 무료 ChatGPT 출시 발표">
            <a:extLst>
              <a:ext uri="{FF2B5EF4-FFF2-40B4-BE49-F238E27FC236}">
                <a16:creationId xmlns:a16="http://schemas.microsoft.com/office/drawing/2014/main" id="{C2D8DCDA-88A4-858F-F6AB-BEF5B6A1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92" y="6357001"/>
            <a:ext cx="1083724" cy="3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88EEAFE6-90B0-7291-3FF3-75CD8F2AB209}"/>
              </a:ext>
            </a:extLst>
          </p:cNvPr>
          <p:cNvSpPr/>
          <p:nvPr/>
        </p:nvSpPr>
        <p:spPr>
          <a:xfrm>
            <a:off x="7690153" y="2988083"/>
            <a:ext cx="291277" cy="371472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Picture 2" descr="Command Prompt Vector Icon 26456736 Vector Art at Vecteezy">
            <a:extLst>
              <a:ext uri="{FF2B5EF4-FFF2-40B4-BE49-F238E27FC236}">
                <a16:creationId xmlns:a16="http://schemas.microsoft.com/office/drawing/2014/main" id="{DD4974C0-3660-A3F1-4EE1-641FC3CD7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1" y="6119070"/>
            <a:ext cx="738930" cy="7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29F712-D400-DB1D-997D-D7A8D959B76B}"/>
              </a:ext>
            </a:extLst>
          </p:cNvPr>
          <p:cNvSpPr txBox="1"/>
          <p:nvPr/>
        </p:nvSpPr>
        <p:spPr>
          <a:xfrm>
            <a:off x="7784419" y="5790000"/>
            <a:ext cx="404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Prompting with triple or relation path and </a:t>
            </a:r>
            <a:r>
              <a:rPr kumimoji="1" lang="en-US" altLang="ko-KR" sz="1200" dirty="0" err="1"/>
              <a:t>wiktionary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(Chain-of Knowledge)</a:t>
            </a:r>
            <a:endParaRPr kumimoji="1" lang="ko-KR" altLang="en-US" sz="12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EF53BF26-0CF1-BAFF-CB66-07C56FA00A46}"/>
              </a:ext>
            </a:extLst>
          </p:cNvPr>
          <p:cNvSpPr/>
          <p:nvPr/>
        </p:nvSpPr>
        <p:spPr>
          <a:xfrm>
            <a:off x="8749512" y="6387911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34816-CDD2-9AF3-B462-CECFF4D6CCFE}"/>
              </a:ext>
            </a:extLst>
          </p:cNvPr>
          <p:cNvSpPr txBox="1"/>
          <p:nvPr/>
        </p:nvSpPr>
        <p:spPr>
          <a:xfrm>
            <a:off x="7818480" y="3604456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e.g. Roberta-large, BERT</a:t>
            </a:r>
            <a:endParaRPr kumimoji="1"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9CFBD-0871-5D54-B524-2B015DCBB02A}"/>
              </a:ext>
            </a:extLst>
          </p:cNvPr>
          <p:cNvSpPr txBox="1"/>
          <p:nvPr/>
        </p:nvSpPr>
        <p:spPr>
          <a:xfrm>
            <a:off x="7834954" y="2153146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Full Fine-tuning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67AF3-897D-D749-F70D-0F47D7687316}"/>
              </a:ext>
            </a:extLst>
          </p:cNvPr>
          <p:cNvSpPr txBox="1"/>
          <p:nvPr/>
        </p:nvSpPr>
        <p:spPr>
          <a:xfrm>
            <a:off x="7900458" y="5365072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Zero-shot</a:t>
            </a:r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5FD03087-5463-0D08-EAB2-6ADDB704A531}"/>
              </a:ext>
            </a:extLst>
          </p:cNvPr>
          <p:cNvSpPr/>
          <p:nvPr/>
        </p:nvSpPr>
        <p:spPr>
          <a:xfrm>
            <a:off x="10011485" y="4168431"/>
            <a:ext cx="914399" cy="62722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1492B-9F84-312D-4105-42C447F56255}"/>
              </a:ext>
            </a:extLst>
          </p:cNvPr>
          <p:cNvSpPr txBox="1"/>
          <p:nvPr/>
        </p:nvSpPr>
        <p:spPr>
          <a:xfrm>
            <a:off x="10925884" y="496005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Logical Fallacy</a:t>
            </a:r>
            <a:endParaRPr kumimoji="1"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C6955-9195-E3B1-3C40-C1B84CAED285}"/>
              </a:ext>
            </a:extLst>
          </p:cNvPr>
          <p:cNvSpPr txBox="1"/>
          <p:nvPr/>
        </p:nvSpPr>
        <p:spPr>
          <a:xfrm>
            <a:off x="10799820" y="3596374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Detection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001803FB-455F-1C12-7788-C66F2196DB5D}"/>
              </a:ext>
            </a:extLst>
          </p:cNvPr>
          <p:cNvSpPr/>
          <p:nvPr/>
        </p:nvSpPr>
        <p:spPr>
          <a:xfrm>
            <a:off x="10283127" y="6374978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7E102C-646B-3826-5B7B-430010E34AB3}"/>
              </a:ext>
            </a:extLst>
          </p:cNvPr>
          <p:cNvSpPr txBox="1"/>
          <p:nvPr/>
        </p:nvSpPr>
        <p:spPr>
          <a:xfrm>
            <a:off x="158120" y="514769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6BC622-92D0-CFCD-69AB-D509AE91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99" y="5087808"/>
            <a:ext cx="1032837" cy="8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래픽 38" descr="추가 단색으로 채워진">
            <a:extLst>
              <a:ext uri="{FF2B5EF4-FFF2-40B4-BE49-F238E27FC236}">
                <a16:creationId xmlns:a16="http://schemas.microsoft.com/office/drawing/2014/main" id="{B9649D06-DB23-BB15-EF2B-7018DAF57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1429" y="5182551"/>
            <a:ext cx="422951" cy="422951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3EFE6B66-B982-A76E-4CAA-3F2751F18FB3}"/>
              </a:ext>
            </a:extLst>
          </p:cNvPr>
          <p:cNvSpPr/>
          <p:nvPr/>
        </p:nvSpPr>
        <p:spPr>
          <a:xfrm>
            <a:off x="5133172" y="3008099"/>
            <a:ext cx="1642859" cy="25089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328FA5-0BCA-3F14-0085-EF65023412F3}"/>
              </a:ext>
            </a:extLst>
          </p:cNvPr>
          <p:cNvSpPr txBox="1"/>
          <p:nvPr/>
        </p:nvSpPr>
        <p:spPr>
          <a:xfrm>
            <a:off x="5954601" y="5558691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Changeable</a:t>
            </a:r>
            <a:endParaRPr kumimoji="1" lang="ko-KR" altLang="en-US" sz="12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6E603B7-D950-0808-3A4C-2A0704B33C5B}"/>
              </a:ext>
            </a:extLst>
          </p:cNvPr>
          <p:cNvSpPr/>
          <p:nvPr/>
        </p:nvSpPr>
        <p:spPr>
          <a:xfrm>
            <a:off x="4721270" y="1166167"/>
            <a:ext cx="7470730" cy="5655503"/>
          </a:xfrm>
          <a:prstGeom prst="roundRect">
            <a:avLst/>
          </a:prstGeom>
          <a:solidFill>
            <a:schemeClr val="bg1">
              <a:lumMod val="95000"/>
              <a:alpha val="9433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335EBCF-683A-DCFC-69CA-13C1AB0E9BEF}"/>
              </a:ext>
            </a:extLst>
          </p:cNvPr>
          <p:cNvSpPr/>
          <p:nvPr/>
        </p:nvSpPr>
        <p:spPr>
          <a:xfrm>
            <a:off x="2152216" y="1202215"/>
            <a:ext cx="2569054" cy="45877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C1D4D8-F02E-8BC4-8A52-6977E97B3605}"/>
              </a:ext>
            </a:extLst>
          </p:cNvPr>
          <p:cNvSpPr txBox="1"/>
          <p:nvPr/>
        </p:nvSpPr>
        <p:spPr>
          <a:xfrm>
            <a:off x="5045264" y="1371495"/>
            <a:ext cx="6714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600" dirty="0"/>
              <a:t>The Pfizer vaccine contains </a:t>
            </a:r>
            <a:r>
              <a:rPr lang="en" altLang="ko-KR" sz="1600" dirty="0">
                <a:solidFill>
                  <a:srgbClr val="FF0000"/>
                </a:solidFill>
              </a:rPr>
              <a:t>syncytin-1</a:t>
            </a:r>
            <a:r>
              <a:rPr lang="en" altLang="ko-KR" sz="1600" dirty="0"/>
              <a:t> which is vital for the </a:t>
            </a:r>
            <a:r>
              <a:rPr lang="en" altLang="ko-KR" sz="1600" dirty="0">
                <a:solidFill>
                  <a:srgbClr val="FF0000"/>
                </a:solidFill>
              </a:rPr>
              <a:t>formation of human placenta</a:t>
            </a:r>
            <a:r>
              <a:rPr lang="en" altLang="ko-KR" sz="1600" dirty="0"/>
              <a:t>, so could lead to infertility.</a:t>
            </a:r>
            <a:endParaRPr lang="ko-KR" altLang="en-US" sz="1600" u="sng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CA0D6A-F126-68AA-8B01-483C790A7DE3}"/>
              </a:ext>
            </a:extLst>
          </p:cNvPr>
          <p:cNvSpPr txBox="1"/>
          <p:nvPr/>
        </p:nvSpPr>
        <p:spPr>
          <a:xfrm>
            <a:off x="5099565" y="1885189"/>
            <a:ext cx="671414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ko-KR" sz="1600" dirty="0"/>
              <a:t>Spacy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ko-KR" sz="1400" dirty="0"/>
              <a:t>(Pfizer vaccine, syncytin-1, formation, human, placenta, infertility)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ko-KR" sz="1600" dirty="0"/>
              <a:t>YAKE : </a:t>
            </a:r>
            <a:r>
              <a:rPr lang="en" altLang="ko-KR" sz="1600" dirty="0" err="1"/>
              <a:t>ngram</a:t>
            </a:r>
            <a:r>
              <a:rPr lang="ko-KR" altLang="en-US" sz="1600" dirty="0"/>
              <a:t> 사이즈를 정할 수 있음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ko-KR" sz="1400" b="0" i="0" dirty="0">
                <a:effectLst/>
              </a:rPr>
              <a:t>('Pfizer', 0.08596317751626563) ('placenta', 0.09568045026443411) ('infertility', 0.09568045026443411) ('vaccine', 0.15831692877998726) ('vital', 0.15831692877998726) ('formation', 0.15831692877998726) ('human', 0.15831692877998726) ('lead', 0.15831692877998726)</a:t>
            </a:r>
            <a:endParaRPr lang="en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" altLang="ko-KR" sz="1600" dirty="0"/>
              <a:t>Rake-NLTK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ko-KR" sz="1400" b="0" i="0" dirty="0">
                <a:effectLst/>
              </a:rPr>
              <a:t>['</a:t>
            </a:r>
            <a:r>
              <a:rPr lang="en" altLang="ko-KR" sz="1400" b="0" i="0" dirty="0" err="1">
                <a:effectLst/>
              </a:rPr>
              <a:t>pfizer</a:t>
            </a:r>
            <a:r>
              <a:rPr lang="en" altLang="ko-KR" sz="1400" b="0" i="0" dirty="0">
                <a:effectLst/>
              </a:rPr>
              <a:t> vaccine contains </a:t>
            </a:r>
            <a:r>
              <a:rPr lang="en" altLang="ko-KR" sz="1400" b="0" i="0" dirty="0" err="1">
                <a:effectLst/>
              </a:rPr>
              <a:t>syncytin</a:t>
            </a:r>
            <a:r>
              <a:rPr lang="en" altLang="ko-KR" sz="1400" b="0" i="0" dirty="0">
                <a:effectLst/>
              </a:rPr>
              <a:t>', 'human placenta', 'could lead', 'vital', 'infertility', 'formation', '1']</a:t>
            </a:r>
            <a:endParaRPr lang="en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" altLang="ko-KR" sz="1600" dirty="0" err="1"/>
              <a:t>KeyBERT</a:t>
            </a:r>
            <a:r>
              <a:rPr lang="en" altLang="ko-KR" sz="1600" dirty="0"/>
              <a:t> : </a:t>
            </a:r>
            <a:r>
              <a:rPr lang="en" altLang="ko-KR" sz="1600" dirty="0" err="1"/>
              <a:t>ngram</a:t>
            </a:r>
            <a:r>
              <a:rPr lang="en" altLang="ko-KR" sz="1600" dirty="0"/>
              <a:t> </a:t>
            </a:r>
            <a:r>
              <a:rPr lang="ko-KR" altLang="en-US" sz="1600" dirty="0"/>
              <a:t>사이즈 범위를 정할 수 있음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1,2</a:t>
            </a:r>
            <a:endParaRPr lang="en" altLang="ko-KR" sz="16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" altLang="ko-KR" sz="1400" dirty="0">
                <a:effectLst/>
              </a:rPr>
              <a:t>[('</a:t>
            </a:r>
            <a:r>
              <a:rPr lang="en" altLang="ko-KR" sz="1400" dirty="0" err="1">
                <a:effectLst/>
              </a:rPr>
              <a:t>pfizer</a:t>
            </a:r>
            <a:r>
              <a:rPr lang="en" altLang="ko-KR" sz="1400" dirty="0">
                <a:effectLst/>
              </a:rPr>
              <a:t> vaccine', 0.7036), ('vaccine contains', 0.5662), ('vaccine', 0.4689), ('</a:t>
            </a:r>
            <a:r>
              <a:rPr lang="en" altLang="ko-KR" sz="1400" dirty="0" err="1">
                <a:effectLst/>
              </a:rPr>
              <a:t>pfizer</a:t>
            </a:r>
            <a:r>
              <a:rPr lang="en" altLang="ko-KR" sz="1400" dirty="0">
                <a:effectLst/>
              </a:rPr>
              <a:t>', 0.416), ('lead infertility', 0.3786)]</a:t>
            </a:r>
            <a:endParaRPr lang="en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" altLang="ko-KR" sz="1600" dirty="0" err="1"/>
              <a:t>ChatGPT</a:t>
            </a:r>
            <a:endParaRPr lang="ko-KR" altLang="en-US" sz="16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23285EB-F6D4-9A36-0AAF-FD9AA758EB6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14976" y="5186115"/>
            <a:ext cx="2099334" cy="147943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ACACCB9-DE75-38C2-38CE-108AA62A4A7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2108" y="4934609"/>
            <a:ext cx="2765390" cy="1871374"/>
          </a:xfrm>
          <a:prstGeom prst="rect">
            <a:avLst/>
          </a:prstGeom>
        </p:spPr>
      </p:pic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1EC5632-54FA-A774-9711-F0186044A001}"/>
              </a:ext>
            </a:extLst>
          </p:cNvPr>
          <p:cNvSpPr/>
          <p:nvPr/>
        </p:nvSpPr>
        <p:spPr>
          <a:xfrm>
            <a:off x="7760259" y="5722420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999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74DD5B1-4CE7-E549-7EA9-14B9BB46C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CB92B1C-FB41-9F56-36F6-EAF423942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953" y="36330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BACB0-4704-28A8-BAF6-8039ADF117D8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Method1(2.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knowledge injection)</a:t>
            </a:r>
            <a:endParaRPr kumimoji="1" lang="ko-Kore-KR" altLang="en-US" sz="2133" dirty="0"/>
          </a:p>
        </p:txBody>
      </p:sp>
      <p:pic>
        <p:nvPicPr>
          <p:cNvPr id="1026" name="Picture 2" descr="What is a Prompt | Its definition and importance for AI">
            <a:extLst>
              <a:ext uri="{FF2B5EF4-FFF2-40B4-BE49-F238E27FC236}">
                <a16:creationId xmlns:a16="http://schemas.microsoft.com/office/drawing/2014/main" id="{52715537-C56E-B91B-C960-1A33C16DD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2" y="1730943"/>
            <a:ext cx="1668473" cy="1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9CD7C4ED-0D56-3B95-1887-4B91C3115716}"/>
              </a:ext>
            </a:extLst>
          </p:cNvPr>
          <p:cNvSpPr/>
          <p:nvPr/>
        </p:nvSpPr>
        <p:spPr>
          <a:xfrm>
            <a:off x="4721270" y="3491911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A124479-FA55-8725-506F-A006EC9DD596}"/>
              </a:ext>
            </a:extLst>
          </p:cNvPr>
          <p:cNvSpPr/>
          <p:nvPr/>
        </p:nvSpPr>
        <p:spPr>
          <a:xfrm>
            <a:off x="6878819" y="350865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래픽 10" descr="클립보드 단색으로 채워진">
            <a:extLst>
              <a:ext uri="{FF2B5EF4-FFF2-40B4-BE49-F238E27FC236}">
                <a16:creationId xmlns:a16="http://schemas.microsoft.com/office/drawing/2014/main" id="{EBE674F7-03F4-B1E9-7483-562CF62CC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325" y="4020209"/>
            <a:ext cx="914400" cy="914400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AFC8B9E3-31C3-A2AE-066D-C0386745C4B9}"/>
              </a:ext>
            </a:extLst>
          </p:cNvPr>
          <p:cNvSpPr/>
          <p:nvPr/>
        </p:nvSpPr>
        <p:spPr>
          <a:xfrm>
            <a:off x="9370199" y="2877236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래픽 13" descr="추가 단색으로 채워진">
            <a:extLst>
              <a:ext uri="{FF2B5EF4-FFF2-40B4-BE49-F238E27FC236}">
                <a16:creationId xmlns:a16="http://schemas.microsoft.com/office/drawing/2014/main" id="{7FAB5620-D07C-4D95-6A68-B5C8F76F1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6550" y="2441541"/>
            <a:ext cx="628735" cy="628735"/>
          </a:xfrm>
          <a:prstGeom prst="rect">
            <a:avLst/>
          </a:prstGeom>
        </p:spPr>
      </p:pic>
      <p:pic>
        <p:nvPicPr>
          <p:cNvPr id="16" name="그래픽 15" descr="네트워크 단색으로 채워진">
            <a:extLst>
              <a:ext uri="{FF2B5EF4-FFF2-40B4-BE49-F238E27FC236}">
                <a16:creationId xmlns:a16="http://schemas.microsoft.com/office/drawing/2014/main" id="{6325C891-7E65-83D2-9C97-7C16EC9F9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4015" y="3201712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F262ED-DAC8-E317-C03E-BCF2A8971237}"/>
              </a:ext>
            </a:extLst>
          </p:cNvPr>
          <p:cNvSpPr txBox="1"/>
          <p:nvPr/>
        </p:nvSpPr>
        <p:spPr>
          <a:xfrm>
            <a:off x="5918833" y="2313574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Knowledge injection</a:t>
            </a:r>
            <a:endParaRPr kumimoji="1" lang="ko-KR" altLang="en-US" sz="1200" dirty="0"/>
          </a:p>
        </p:txBody>
      </p:sp>
      <p:pic>
        <p:nvPicPr>
          <p:cNvPr id="20" name="그래픽 19" descr="인공 지능 윤곽선">
            <a:extLst>
              <a:ext uri="{FF2B5EF4-FFF2-40B4-BE49-F238E27FC236}">
                <a16:creationId xmlns:a16="http://schemas.microsoft.com/office/drawing/2014/main" id="{625F9076-F233-455E-C15D-2F0B5ABA7A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7719" y="250234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FE4276-9BA8-A326-5220-98040D6B78B0}"/>
              </a:ext>
            </a:extLst>
          </p:cNvPr>
          <p:cNvSpPr txBox="1"/>
          <p:nvPr/>
        </p:nvSpPr>
        <p:spPr>
          <a:xfrm>
            <a:off x="8339273" y="3317497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LM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89388-77B7-0DD9-97CF-89DB457F3762}"/>
              </a:ext>
            </a:extLst>
          </p:cNvPr>
          <p:cNvSpPr txBox="1"/>
          <p:nvPr/>
        </p:nvSpPr>
        <p:spPr>
          <a:xfrm>
            <a:off x="67100" y="304180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84201AD5-17DC-E09A-9EC9-6BA660D8BA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416" y="3399416"/>
            <a:ext cx="914400" cy="914400"/>
          </a:xfrm>
          <a:prstGeom prst="rect">
            <a:avLst/>
          </a:prstGeom>
        </p:spPr>
      </p:pic>
      <p:pic>
        <p:nvPicPr>
          <p:cNvPr id="5" name="그래픽 4" descr="체크리스트 단색으로 채워진">
            <a:extLst>
              <a:ext uri="{FF2B5EF4-FFF2-40B4-BE49-F238E27FC236}">
                <a16:creationId xmlns:a16="http://schemas.microsoft.com/office/drawing/2014/main" id="{62089CFE-1450-430B-F100-F2CFB404CB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8658" y="42986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425AA-F4D1-D971-0C65-B8BEEE288BBC}"/>
              </a:ext>
            </a:extLst>
          </p:cNvPr>
          <p:cNvSpPr txBox="1"/>
          <p:nvPr/>
        </p:nvSpPr>
        <p:spPr>
          <a:xfrm>
            <a:off x="2378543" y="3953836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Keyword Extraction</a:t>
            </a:r>
            <a:endParaRPr kumimoji="1" lang="ko-KR" altLang="en-US" dirty="0"/>
          </a:p>
        </p:txBody>
      </p:sp>
      <p:pic>
        <p:nvPicPr>
          <p:cNvPr id="10" name="Picture 4" descr="Knowledge Graph in Machine Learning. | by Nagesh Mashette | Medium">
            <a:extLst>
              <a:ext uri="{FF2B5EF4-FFF2-40B4-BE49-F238E27FC236}">
                <a16:creationId xmlns:a16="http://schemas.microsoft.com/office/drawing/2014/main" id="{0CC0C22A-9B90-E893-479A-FE1283D6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73" y="1408299"/>
            <a:ext cx="1535185" cy="8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AFAF76-1FD0-FC4E-1AC9-94543CF79FEA}"/>
              </a:ext>
            </a:extLst>
          </p:cNvPr>
          <p:cNvSpPr txBox="1"/>
          <p:nvPr/>
        </p:nvSpPr>
        <p:spPr>
          <a:xfrm>
            <a:off x="5695701" y="472754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591B90-8231-B3F0-1E2B-170549002529}"/>
              </a:ext>
            </a:extLst>
          </p:cNvPr>
          <p:cNvSpPr txBox="1"/>
          <p:nvPr/>
        </p:nvSpPr>
        <p:spPr>
          <a:xfrm>
            <a:off x="5350972" y="5176103"/>
            <a:ext cx="126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Triplet,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Relation</a:t>
            </a:r>
            <a:endParaRPr kumimoji="1" lang="ko-KR" altLang="en-US" sz="1050" dirty="0"/>
          </a:p>
        </p:txBody>
      </p:sp>
      <p:pic>
        <p:nvPicPr>
          <p:cNvPr id="19" name="그래픽 18" descr="문서 단색으로 채워진">
            <a:extLst>
              <a:ext uri="{FF2B5EF4-FFF2-40B4-BE49-F238E27FC236}">
                <a16:creationId xmlns:a16="http://schemas.microsoft.com/office/drawing/2014/main" id="{C76B88CE-8792-B999-C401-F5461DD80E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196" y="5557876"/>
            <a:ext cx="914400" cy="914400"/>
          </a:xfrm>
          <a:prstGeom prst="rect">
            <a:avLst/>
          </a:prstGeom>
        </p:spPr>
      </p:pic>
      <p:sp>
        <p:nvSpPr>
          <p:cNvPr id="23" name="위로 굽은 화살표[B] 22">
            <a:extLst>
              <a:ext uri="{FF2B5EF4-FFF2-40B4-BE49-F238E27FC236}">
                <a16:creationId xmlns:a16="http://schemas.microsoft.com/office/drawing/2014/main" id="{5408B96F-2CE1-BAB3-580A-F215E135CFCD}"/>
              </a:ext>
            </a:extLst>
          </p:cNvPr>
          <p:cNvSpPr/>
          <p:nvPr/>
        </p:nvSpPr>
        <p:spPr>
          <a:xfrm>
            <a:off x="1280596" y="5557876"/>
            <a:ext cx="4665327" cy="641686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7221772-7305-F44B-B02A-A7129CC4F21F}"/>
              </a:ext>
            </a:extLst>
          </p:cNvPr>
          <p:cNvSpPr/>
          <p:nvPr/>
        </p:nvSpPr>
        <p:spPr>
          <a:xfrm>
            <a:off x="5403913" y="4258255"/>
            <a:ext cx="847288" cy="44862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Context node</a:t>
            </a:r>
            <a:endParaRPr kumimoji="1" lang="ko-KR" altLang="en-US" sz="1200" dirty="0"/>
          </a:p>
        </p:txBody>
      </p:sp>
      <p:pic>
        <p:nvPicPr>
          <p:cNvPr id="27" name="그래픽 26" descr="추가 단색으로 채워진">
            <a:extLst>
              <a:ext uri="{FF2B5EF4-FFF2-40B4-BE49-F238E27FC236}">
                <a16:creationId xmlns:a16="http://schemas.microsoft.com/office/drawing/2014/main" id="{BFCC018B-5CD7-D8D9-B270-BA64DCFE5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6903" y="3960574"/>
            <a:ext cx="306397" cy="306397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25DC4AA-2D7E-C843-5E7E-FD9FC4CE3170}"/>
              </a:ext>
            </a:extLst>
          </p:cNvPr>
          <p:cNvSpPr/>
          <p:nvPr/>
        </p:nvSpPr>
        <p:spPr>
          <a:xfrm>
            <a:off x="5298495" y="3234368"/>
            <a:ext cx="1044844" cy="150521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왼쪽 중괄호[L] 31">
            <a:extLst>
              <a:ext uri="{FF2B5EF4-FFF2-40B4-BE49-F238E27FC236}">
                <a16:creationId xmlns:a16="http://schemas.microsoft.com/office/drawing/2014/main" id="{7492C92F-42E1-FB53-0FA1-59DC6F68C949}"/>
              </a:ext>
            </a:extLst>
          </p:cNvPr>
          <p:cNvSpPr/>
          <p:nvPr/>
        </p:nvSpPr>
        <p:spPr>
          <a:xfrm>
            <a:off x="1677126" y="2792921"/>
            <a:ext cx="427838" cy="19884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59FE18-2145-3603-9856-F21823436972}"/>
              </a:ext>
            </a:extLst>
          </p:cNvPr>
          <p:cNvSpPr txBox="1"/>
          <p:nvPr/>
        </p:nvSpPr>
        <p:spPr>
          <a:xfrm>
            <a:off x="3234722" y="35086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And/Or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0" name="Picture 4" descr="OpenAI, 미국에서 아이폰용 무료 ChatGPT 출시 발표">
            <a:extLst>
              <a:ext uri="{FF2B5EF4-FFF2-40B4-BE49-F238E27FC236}">
                <a16:creationId xmlns:a16="http://schemas.microsoft.com/office/drawing/2014/main" id="{3CFA7210-EE40-2B4A-2543-ADC6D328F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92" y="6357001"/>
            <a:ext cx="1083724" cy="3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5FB55565-7687-59C7-54C7-01D22C43DCA8}"/>
              </a:ext>
            </a:extLst>
          </p:cNvPr>
          <p:cNvSpPr/>
          <p:nvPr/>
        </p:nvSpPr>
        <p:spPr>
          <a:xfrm>
            <a:off x="7690153" y="2988083"/>
            <a:ext cx="291277" cy="371472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Picture 2" descr="Command Prompt Vector Icon 26456736 Vector Art at Vecteezy">
            <a:extLst>
              <a:ext uri="{FF2B5EF4-FFF2-40B4-BE49-F238E27FC236}">
                <a16:creationId xmlns:a16="http://schemas.microsoft.com/office/drawing/2014/main" id="{1BA44A4E-78BD-C2C9-3255-DDA9D7E5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1" y="6119070"/>
            <a:ext cx="738930" cy="7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9936E-F3BB-2CC6-BA5A-518A7F69846A}"/>
              </a:ext>
            </a:extLst>
          </p:cNvPr>
          <p:cNvSpPr txBox="1"/>
          <p:nvPr/>
        </p:nvSpPr>
        <p:spPr>
          <a:xfrm>
            <a:off x="7784419" y="5790000"/>
            <a:ext cx="404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Prompting with triple or relation path and </a:t>
            </a:r>
            <a:r>
              <a:rPr kumimoji="1" lang="en-US" altLang="ko-KR" sz="1200" dirty="0" err="1"/>
              <a:t>wiktionary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(Chain-of Knowledge)</a:t>
            </a:r>
            <a:endParaRPr kumimoji="1" lang="ko-KR" altLang="en-US" sz="12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FC32160-DDD7-9109-688D-CA63FB608233}"/>
              </a:ext>
            </a:extLst>
          </p:cNvPr>
          <p:cNvSpPr/>
          <p:nvPr/>
        </p:nvSpPr>
        <p:spPr>
          <a:xfrm>
            <a:off x="8749512" y="6387911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32B2A4-1BA9-AA15-3DD0-F6D83A81E3DB}"/>
              </a:ext>
            </a:extLst>
          </p:cNvPr>
          <p:cNvSpPr txBox="1"/>
          <p:nvPr/>
        </p:nvSpPr>
        <p:spPr>
          <a:xfrm>
            <a:off x="7818480" y="3604456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e.g. Roberta-large, BERT</a:t>
            </a:r>
            <a:endParaRPr kumimoji="1"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9A74E-1158-EC3C-2C8F-FE3519F611FB}"/>
              </a:ext>
            </a:extLst>
          </p:cNvPr>
          <p:cNvSpPr txBox="1"/>
          <p:nvPr/>
        </p:nvSpPr>
        <p:spPr>
          <a:xfrm>
            <a:off x="7834954" y="2153146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Full Fine-tuning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1E6C9C-5AF0-71FE-39A0-29519E84A6FE}"/>
              </a:ext>
            </a:extLst>
          </p:cNvPr>
          <p:cNvSpPr txBox="1"/>
          <p:nvPr/>
        </p:nvSpPr>
        <p:spPr>
          <a:xfrm>
            <a:off x="7900458" y="5365072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Zero-shot</a:t>
            </a:r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38AB26B5-35F2-0C59-5894-EE0E81828D3B}"/>
              </a:ext>
            </a:extLst>
          </p:cNvPr>
          <p:cNvSpPr/>
          <p:nvPr/>
        </p:nvSpPr>
        <p:spPr>
          <a:xfrm>
            <a:off x="10011485" y="4168431"/>
            <a:ext cx="914399" cy="62722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6BA80-A977-C530-30CA-F393ECB7205F}"/>
              </a:ext>
            </a:extLst>
          </p:cNvPr>
          <p:cNvSpPr txBox="1"/>
          <p:nvPr/>
        </p:nvSpPr>
        <p:spPr>
          <a:xfrm>
            <a:off x="10925884" y="496005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Logical Fallacy</a:t>
            </a:r>
            <a:endParaRPr kumimoji="1"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52C371-0E2A-999D-8F3F-E40ECA751E35}"/>
              </a:ext>
            </a:extLst>
          </p:cNvPr>
          <p:cNvSpPr txBox="1"/>
          <p:nvPr/>
        </p:nvSpPr>
        <p:spPr>
          <a:xfrm>
            <a:off x="10799820" y="3596374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Detection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0EF50883-CB17-B756-17D3-4B7C6257EE3C}"/>
              </a:ext>
            </a:extLst>
          </p:cNvPr>
          <p:cNvSpPr/>
          <p:nvPr/>
        </p:nvSpPr>
        <p:spPr>
          <a:xfrm>
            <a:off x="10283127" y="6374978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80DE9E-598E-98B8-4E60-67B5AA695CD4}"/>
              </a:ext>
            </a:extLst>
          </p:cNvPr>
          <p:cNvSpPr txBox="1"/>
          <p:nvPr/>
        </p:nvSpPr>
        <p:spPr>
          <a:xfrm>
            <a:off x="158120" y="514769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556412-BE8F-C7C8-E5A6-4C888CAB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99" y="5087808"/>
            <a:ext cx="1032837" cy="8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래픽 38" descr="추가 단색으로 채워진">
            <a:extLst>
              <a:ext uri="{FF2B5EF4-FFF2-40B4-BE49-F238E27FC236}">
                <a16:creationId xmlns:a16="http://schemas.microsoft.com/office/drawing/2014/main" id="{6A34A96D-34E9-EF16-890A-8D3349F72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1429" y="5182551"/>
            <a:ext cx="422951" cy="422951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AC2EE41-8037-BD4F-6373-DFF7034C6E27}"/>
              </a:ext>
            </a:extLst>
          </p:cNvPr>
          <p:cNvSpPr/>
          <p:nvPr/>
        </p:nvSpPr>
        <p:spPr>
          <a:xfrm>
            <a:off x="5133172" y="3008099"/>
            <a:ext cx="1642859" cy="25089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AB40F-2D23-6D98-BDCF-F70ECDE2504C}"/>
              </a:ext>
            </a:extLst>
          </p:cNvPr>
          <p:cNvSpPr txBox="1"/>
          <p:nvPr/>
        </p:nvSpPr>
        <p:spPr>
          <a:xfrm>
            <a:off x="5954601" y="5558691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Changeable</a:t>
            </a:r>
            <a:endParaRPr kumimoji="1" lang="ko-KR" altLang="en-US" sz="12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F760D99B-6DD6-97E3-67A3-F55283FFC04D}"/>
              </a:ext>
            </a:extLst>
          </p:cNvPr>
          <p:cNvSpPr/>
          <p:nvPr/>
        </p:nvSpPr>
        <p:spPr>
          <a:xfrm>
            <a:off x="31491" y="1240051"/>
            <a:ext cx="4638767" cy="5655503"/>
          </a:xfrm>
          <a:prstGeom prst="roundRect">
            <a:avLst/>
          </a:prstGeom>
          <a:solidFill>
            <a:schemeClr val="bg1">
              <a:lumMod val="95000"/>
              <a:alpha val="9433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0A8B8D9-2E82-D752-986F-D0CEAB7EDF3D}"/>
              </a:ext>
            </a:extLst>
          </p:cNvPr>
          <p:cNvSpPr/>
          <p:nvPr/>
        </p:nvSpPr>
        <p:spPr>
          <a:xfrm>
            <a:off x="7555949" y="1269583"/>
            <a:ext cx="4527480" cy="5693057"/>
          </a:xfrm>
          <a:prstGeom prst="roundRect">
            <a:avLst/>
          </a:prstGeom>
          <a:solidFill>
            <a:schemeClr val="bg1">
              <a:lumMod val="95000"/>
              <a:alpha val="9433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959889-4CE9-F562-1AAA-3C6125FD2021}"/>
              </a:ext>
            </a:extLst>
          </p:cNvPr>
          <p:cNvSpPr txBox="1"/>
          <p:nvPr/>
        </p:nvSpPr>
        <p:spPr>
          <a:xfrm>
            <a:off x="511728" y="1593908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Subgraph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1F482F-A685-1D2F-88BC-07B3CEC97B7A}"/>
              </a:ext>
            </a:extLst>
          </p:cNvPr>
          <p:cNvSpPr txBox="1"/>
          <p:nvPr/>
        </p:nvSpPr>
        <p:spPr>
          <a:xfrm>
            <a:off x="7908298" y="1620944"/>
            <a:ext cx="149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Triple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C24898-59B0-10A4-49B0-E67FCC13C830}"/>
              </a:ext>
            </a:extLst>
          </p:cNvPr>
          <p:cNvSpPr txBox="1"/>
          <p:nvPr/>
        </p:nvSpPr>
        <p:spPr>
          <a:xfrm>
            <a:off x="500209" y="2113894"/>
            <a:ext cx="370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Original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Text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Context</a:t>
            </a:r>
            <a:r>
              <a:rPr kumimoji="1" lang="ko-KR" altLang="en-US" sz="1400" dirty="0"/>
              <a:t>노드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키워드 기반 엔티티 </a:t>
            </a:r>
            <a:r>
              <a:rPr kumimoji="1" lang="ko-KR" altLang="en-US" sz="1400" dirty="0" err="1"/>
              <a:t>링킹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조금 더 생각</a:t>
            </a:r>
            <a:r>
              <a:rPr kumimoji="1" lang="en-US" altLang="ko-KR" sz="1400" dirty="0"/>
              <a:t>,,)</a:t>
            </a:r>
            <a:endParaRPr kumimoji="1"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1B3A6-84DD-1E00-3CBD-541409922222}"/>
              </a:ext>
            </a:extLst>
          </p:cNvPr>
          <p:cNvSpPr txBox="1"/>
          <p:nvPr/>
        </p:nvSpPr>
        <p:spPr>
          <a:xfrm>
            <a:off x="527498" y="2959547"/>
            <a:ext cx="1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Relation path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65FC58-9D1E-1D5D-DE28-40B26136BA6C}"/>
              </a:ext>
            </a:extLst>
          </p:cNvPr>
          <p:cNvSpPr txBox="1"/>
          <p:nvPr/>
        </p:nvSpPr>
        <p:spPr>
          <a:xfrm>
            <a:off x="516909" y="3348356"/>
            <a:ext cx="37013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위 방법으로 </a:t>
            </a:r>
            <a:r>
              <a:rPr kumimoji="1" lang="en-US" altLang="ko-KR" sz="1400" dirty="0"/>
              <a:t>subgraph</a:t>
            </a:r>
            <a:r>
              <a:rPr kumimoji="1" lang="ko-KR" altLang="en-US" sz="1400" dirty="0"/>
              <a:t> 생성 후 키워드간</a:t>
            </a:r>
            <a:r>
              <a:rPr kumimoji="1" lang="en-US" altLang="ko-KR" sz="1400" dirty="0"/>
              <a:t> relation path</a:t>
            </a:r>
            <a:r>
              <a:rPr kumimoji="1" lang="ko-KR" altLang="en-US" sz="1400" dirty="0"/>
              <a:t> 사용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Subgraph</a:t>
            </a:r>
            <a:r>
              <a:rPr kumimoji="1" lang="ko-KR" altLang="en-US" sz="1400" dirty="0"/>
              <a:t>가 아닌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전체 그래프</a:t>
            </a:r>
            <a:r>
              <a:rPr kumimoji="1" lang="en-US" altLang="ko-KR" sz="1400" dirty="0"/>
              <a:t>(KG)</a:t>
            </a:r>
            <a:r>
              <a:rPr kumimoji="1" lang="ko-KR" altLang="en-US" sz="1400" dirty="0"/>
              <a:t>에서 키워드 간 </a:t>
            </a:r>
            <a:r>
              <a:rPr kumimoji="1" lang="en-US" altLang="ko-KR" sz="1400" dirty="0"/>
              <a:t>relation path </a:t>
            </a:r>
            <a:r>
              <a:rPr kumimoji="1" lang="ko-KR" altLang="en-US" sz="1400" dirty="0"/>
              <a:t>사용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Relation path</a:t>
            </a:r>
            <a:r>
              <a:rPr kumimoji="1" lang="ko-KR" altLang="en-US" sz="1400" dirty="0"/>
              <a:t>는 추후 </a:t>
            </a:r>
            <a:r>
              <a:rPr kumimoji="1" lang="en-US" altLang="ko-KR" sz="1400" dirty="0"/>
              <a:t>prompt</a:t>
            </a:r>
            <a:r>
              <a:rPr kumimoji="1" lang="ko-KR" altLang="en-US" sz="1400" dirty="0"/>
              <a:t>에 사용 가능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402A8C-8280-FEE4-5351-F21822EAD1DF}"/>
              </a:ext>
            </a:extLst>
          </p:cNvPr>
          <p:cNvSpPr txBox="1"/>
          <p:nvPr/>
        </p:nvSpPr>
        <p:spPr>
          <a:xfrm>
            <a:off x="7916531" y="2110062"/>
            <a:ext cx="3701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Subgraph</a:t>
            </a:r>
            <a:r>
              <a:rPr kumimoji="1" lang="ko-KR" altLang="en-US" sz="1400" dirty="0"/>
              <a:t>에서 키워드 기반 </a:t>
            </a:r>
            <a:r>
              <a:rPr kumimoji="1" lang="en-US" altLang="ko-KR" sz="1400" dirty="0"/>
              <a:t>triple </a:t>
            </a:r>
            <a:r>
              <a:rPr kumimoji="1" lang="ko-KR" altLang="en-US" sz="1400" dirty="0"/>
              <a:t>추출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KG</a:t>
            </a:r>
            <a:r>
              <a:rPr kumimoji="1" lang="ko-KR" altLang="en-US" sz="1400" dirty="0"/>
              <a:t>에서 키워드 기반 </a:t>
            </a:r>
            <a:r>
              <a:rPr kumimoji="1" lang="en-US" altLang="ko-KR" sz="1400" dirty="0"/>
              <a:t>triple </a:t>
            </a:r>
            <a:r>
              <a:rPr kumimoji="1" lang="ko-KR" altLang="en-US" sz="1400" dirty="0"/>
              <a:t>추출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Triple</a:t>
            </a:r>
            <a:r>
              <a:rPr kumimoji="1" lang="ko-KR" altLang="en-US" sz="1400" dirty="0"/>
              <a:t>은 추후 </a:t>
            </a:r>
            <a:r>
              <a:rPr kumimoji="1" lang="en-US" altLang="ko-KR" sz="1400" dirty="0"/>
              <a:t>prompt</a:t>
            </a:r>
            <a:r>
              <a:rPr kumimoji="1" lang="ko-KR" altLang="en-US" sz="1400" dirty="0"/>
              <a:t>에 사용 가능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5573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9EF68-8272-49D3-1107-F4053BF6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CBAE875-5AD4-5902-8A9C-905A0DDEE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953" y="36330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F66D2-FDFF-54AA-34B1-4774098327DD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My Method1(Model)</a:t>
            </a:r>
            <a:endParaRPr kumimoji="1" lang="ko-Kore-KR" altLang="en-US" sz="2133" dirty="0"/>
          </a:p>
        </p:txBody>
      </p:sp>
      <p:pic>
        <p:nvPicPr>
          <p:cNvPr id="1026" name="Picture 2" descr="What is a Prompt | Its definition and importance for AI">
            <a:extLst>
              <a:ext uri="{FF2B5EF4-FFF2-40B4-BE49-F238E27FC236}">
                <a16:creationId xmlns:a16="http://schemas.microsoft.com/office/drawing/2014/main" id="{7071DC74-FCC1-B277-C398-D8C83907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2" y="1730943"/>
            <a:ext cx="1668473" cy="166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093D171C-CC45-8B58-59F0-D7546B3F3336}"/>
              </a:ext>
            </a:extLst>
          </p:cNvPr>
          <p:cNvSpPr/>
          <p:nvPr/>
        </p:nvSpPr>
        <p:spPr>
          <a:xfrm>
            <a:off x="4721270" y="3491911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DEE82211-EE56-3424-E528-575D9E3AA0A2}"/>
              </a:ext>
            </a:extLst>
          </p:cNvPr>
          <p:cNvSpPr/>
          <p:nvPr/>
        </p:nvSpPr>
        <p:spPr>
          <a:xfrm>
            <a:off x="6878819" y="3508659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래픽 10" descr="클립보드 단색으로 채워진">
            <a:extLst>
              <a:ext uri="{FF2B5EF4-FFF2-40B4-BE49-F238E27FC236}">
                <a16:creationId xmlns:a16="http://schemas.microsoft.com/office/drawing/2014/main" id="{A0CA21C3-0F58-11F1-EE49-B40A4AF29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1325" y="4020209"/>
            <a:ext cx="914400" cy="914400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3A1E72BC-A25A-D20C-D3BF-3CD070788156}"/>
              </a:ext>
            </a:extLst>
          </p:cNvPr>
          <p:cNvSpPr/>
          <p:nvPr/>
        </p:nvSpPr>
        <p:spPr>
          <a:xfrm>
            <a:off x="9370199" y="2877236"/>
            <a:ext cx="436880" cy="3860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래픽 13" descr="추가 단색으로 채워진">
            <a:extLst>
              <a:ext uri="{FF2B5EF4-FFF2-40B4-BE49-F238E27FC236}">
                <a16:creationId xmlns:a16="http://schemas.microsoft.com/office/drawing/2014/main" id="{0C328BA6-3E52-1D45-64BD-D14DAF7DB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2387" y="2339783"/>
            <a:ext cx="628735" cy="628735"/>
          </a:xfrm>
          <a:prstGeom prst="rect">
            <a:avLst/>
          </a:prstGeom>
        </p:spPr>
      </p:pic>
      <p:pic>
        <p:nvPicPr>
          <p:cNvPr id="16" name="그래픽 15" descr="네트워크 단색으로 채워진">
            <a:extLst>
              <a:ext uri="{FF2B5EF4-FFF2-40B4-BE49-F238E27FC236}">
                <a16:creationId xmlns:a16="http://schemas.microsoft.com/office/drawing/2014/main" id="{1B7DEB77-699A-7825-C6AF-C03BB7454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1750" y="321237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458A5C-3FC2-DCA7-F7CB-87A0E30B33A2}"/>
              </a:ext>
            </a:extLst>
          </p:cNvPr>
          <p:cNvSpPr txBox="1"/>
          <p:nvPr/>
        </p:nvSpPr>
        <p:spPr>
          <a:xfrm>
            <a:off x="6137295" y="2462411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Knowledge injection</a:t>
            </a:r>
            <a:endParaRPr kumimoji="1" lang="ko-KR" altLang="en-US" sz="1200" dirty="0"/>
          </a:p>
        </p:txBody>
      </p:sp>
      <p:pic>
        <p:nvPicPr>
          <p:cNvPr id="20" name="그래픽 19" descr="인공 지능 윤곽선">
            <a:extLst>
              <a:ext uri="{FF2B5EF4-FFF2-40B4-BE49-F238E27FC236}">
                <a16:creationId xmlns:a16="http://schemas.microsoft.com/office/drawing/2014/main" id="{7F64F40C-8893-4DE8-B2C8-7C846CFF13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7719" y="250234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5F09B0-60D3-8662-AD5B-AC6C4456CB81}"/>
              </a:ext>
            </a:extLst>
          </p:cNvPr>
          <p:cNvSpPr txBox="1"/>
          <p:nvPr/>
        </p:nvSpPr>
        <p:spPr>
          <a:xfrm>
            <a:off x="8339273" y="3317497"/>
            <a:ext cx="103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LM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B1DC1-9CA9-95E7-17FB-B9366DD1E77B}"/>
              </a:ext>
            </a:extLst>
          </p:cNvPr>
          <p:cNvSpPr txBox="1"/>
          <p:nvPr/>
        </p:nvSpPr>
        <p:spPr>
          <a:xfrm>
            <a:off x="67100" y="304180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24" name="그래픽 23" descr="문서 단색으로 채워진">
            <a:extLst>
              <a:ext uri="{FF2B5EF4-FFF2-40B4-BE49-F238E27FC236}">
                <a16:creationId xmlns:a16="http://schemas.microsoft.com/office/drawing/2014/main" id="{583547F3-2290-76AE-BC41-910E7C1D9D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416" y="3399416"/>
            <a:ext cx="914400" cy="914400"/>
          </a:xfrm>
          <a:prstGeom prst="rect">
            <a:avLst/>
          </a:prstGeom>
        </p:spPr>
      </p:pic>
      <p:pic>
        <p:nvPicPr>
          <p:cNvPr id="5" name="그래픽 4" descr="체크리스트 단색으로 채워진">
            <a:extLst>
              <a:ext uri="{FF2B5EF4-FFF2-40B4-BE49-F238E27FC236}">
                <a16:creationId xmlns:a16="http://schemas.microsoft.com/office/drawing/2014/main" id="{AAE6B180-0BC8-4CFA-EBDA-038F1DB27B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98658" y="42986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67950-73ED-171F-BA03-970293F25366}"/>
              </a:ext>
            </a:extLst>
          </p:cNvPr>
          <p:cNvSpPr txBox="1"/>
          <p:nvPr/>
        </p:nvSpPr>
        <p:spPr>
          <a:xfrm>
            <a:off x="2378543" y="3953836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Keyword Extraction</a:t>
            </a:r>
            <a:endParaRPr kumimoji="1" lang="ko-KR" altLang="en-US" dirty="0"/>
          </a:p>
        </p:txBody>
      </p:sp>
      <p:pic>
        <p:nvPicPr>
          <p:cNvPr id="10" name="Picture 4" descr="Knowledge Graph in Machine Learning. | by Nagesh Mashette | Medium">
            <a:extLst>
              <a:ext uri="{FF2B5EF4-FFF2-40B4-BE49-F238E27FC236}">
                <a16:creationId xmlns:a16="http://schemas.microsoft.com/office/drawing/2014/main" id="{A4BACC27-D3E5-F77C-0670-2EE38618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73" y="1408299"/>
            <a:ext cx="1535185" cy="8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21D577-4F10-74B1-BA46-3D1BA8E336F7}"/>
              </a:ext>
            </a:extLst>
          </p:cNvPr>
          <p:cNvSpPr txBox="1"/>
          <p:nvPr/>
        </p:nvSpPr>
        <p:spPr>
          <a:xfrm>
            <a:off x="5778382" y="478982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3DBDA-1AD3-8FB3-EB33-9C32D45DD8AC}"/>
              </a:ext>
            </a:extLst>
          </p:cNvPr>
          <p:cNvSpPr txBox="1"/>
          <p:nvPr/>
        </p:nvSpPr>
        <p:spPr>
          <a:xfrm>
            <a:off x="5412903" y="5161722"/>
            <a:ext cx="126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Triplet,</a:t>
            </a:r>
            <a:r>
              <a:rPr kumimoji="1" lang="ko-KR" altLang="en-US" sz="1050" dirty="0"/>
              <a:t> </a:t>
            </a:r>
            <a:r>
              <a:rPr kumimoji="1" lang="en-US" altLang="ko-KR" sz="1050" dirty="0"/>
              <a:t>Relation</a:t>
            </a:r>
            <a:endParaRPr kumimoji="1" lang="ko-KR" altLang="en-US" sz="1050" dirty="0"/>
          </a:p>
        </p:txBody>
      </p:sp>
      <p:pic>
        <p:nvPicPr>
          <p:cNvPr id="19" name="그래픽 18" descr="문서 단색으로 채워진">
            <a:extLst>
              <a:ext uri="{FF2B5EF4-FFF2-40B4-BE49-F238E27FC236}">
                <a16:creationId xmlns:a16="http://schemas.microsoft.com/office/drawing/2014/main" id="{192F9B52-F0F9-08EB-B374-6288D17590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196" y="5557876"/>
            <a:ext cx="914400" cy="914400"/>
          </a:xfrm>
          <a:prstGeom prst="rect">
            <a:avLst/>
          </a:prstGeom>
        </p:spPr>
      </p:pic>
      <p:sp>
        <p:nvSpPr>
          <p:cNvPr id="23" name="위로 굽은 화살표[B] 22">
            <a:extLst>
              <a:ext uri="{FF2B5EF4-FFF2-40B4-BE49-F238E27FC236}">
                <a16:creationId xmlns:a16="http://schemas.microsoft.com/office/drawing/2014/main" id="{77355BC6-D9C0-28E0-FD97-A85EB4B84EE2}"/>
              </a:ext>
            </a:extLst>
          </p:cNvPr>
          <p:cNvSpPr/>
          <p:nvPr/>
        </p:nvSpPr>
        <p:spPr>
          <a:xfrm>
            <a:off x="1280596" y="5557876"/>
            <a:ext cx="4808903" cy="641686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2E24313-2D43-F500-A273-EA5957F6F861}"/>
              </a:ext>
            </a:extLst>
          </p:cNvPr>
          <p:cNvSpPr/>
          <p:nvPr/>
        </p:nvSpPr>
        <p:spPr>
          <a:xfrm>
            <a:off x="5509462" y="4249182"/>
            <a:ext cx="847288" cy="44862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Context node</a:t>
            </a:r>
            <a:endParaRPr kumimoji="1" lang="ko-KR" altLang="en-US" sz="1200" dirty="0"/>
          </a:p>
        </p:txBody>
      </p:sp>
      <p:pic>
        <p:nvPicPr>
          <p:cNvPr id="27" name="그래픽 26" descr="추가 단색으로 채워진">
            <a:extLst>
              <a:ext uri="{FF2B5EF4-FFF2-40B4-BE49-F238E27FC236}">
                <a16:creationId xmlns:a16="http://schemas.microsoft.com/office/drawing/2014/main" id="{C11DFD3C-DB12-5336-57ED-76F2C4B09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6103" y="3942785"/>
            <a:ext cx="306397" cy="306397"/>
          </a:xfrm>
          <a:prstGeom prst="rect">
            <a:avLst/>
          </a:prstGeom>
        </p:spPr>
      </p:pic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3E62F1E-ED79-21E9-550B-5B277DCB6C69}"/>
              </a:ext>
            </a:extLst>
          </p:cNvPr>
          <p:cNvSpPr/>
          <p:nvPr/>
        </p:nvSpPr>
        <p:spPr>
          <a:xfrm>
            <a:off x="5416230" y="3245027"/>
            <a:ext cx="1044844" cy="150521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왼쪽 중괄호[L] 31">
            <a:extLst>
              <a:ext uri="{FF2B5EF4-FFF2-40B4-BE49-F238E27FC236}">
                <a16:creationId xmlns:a16="http://schemas.microsoft.com/office/drawing/2014/main" id="{0F533CE1-D7FE-BC12-D30D-6F0BB07C06B5}"/>
              </a:ext>
            </a:extLst>
          </p:cNvPr>
          <p:cNvSpPr/>
          <p:nvPr/>
        </p:nvSpPr>
        <p:spPr>
          <a:xfrm>
            <a:off x="1677126" y="2792921"/>
            <a:ext cx="427838" cy="198849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41521-524F-1002-8B17-C51F7BD3B03C}"/>
              </a:ext>
            </a:extLst>
          </p:cNvPr>
          <p:cNvSpPr txBox="1"/>
          <p:nvPr/>
        </p:nvSpPr>
        <p:spPr>
          <a:xfrm>
            <a:off x="3234722" y="35086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And/Or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0" name="Picture 4" descr="OpenAI, 미국에서 아이폰용 무료 ChatGPT 출시 발표">
            <a:extLst>
              <a:ext uri="{FF2B5EF4-FFF2-40B4-BE49-F238E27FC236}">
                <a16:creationId xmlns:a16="http://schemas.microsoft.com/office/drawing/2014/main" id="{2F0A8A87-E1D0-5F78-D9E7-2AC5FB1E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992" y="6357001"/>
            <a:ext cx="1083724" cy="3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왼쪽 중괄호[L] 40">
            <a:extLst>
              <a:ext uri="{FF2B5EF4-FFF2-40B4-BE49-F238E27FC236}">
                <a16:creationId xmlns:a16="http://schemas.microsoft.com/office/drawing/2014/main" id="{D50C542A-A3F2-E8F5-6218-386D552F8FDC}"/>
              </a:ext>
            </a:extLst>
          </p:cNvPr>
          <p:cNvSpPr/>
          <p:nvPr/>
        </p:nvSpPr>
        <p:spPr>
          <a:xfrm>
            <a:off x="7690153" y="2988083"/>
            <a:ext cx="291277" cy="371472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Picture 2" descr="Command Prompt Vector Icon 26456736 Vector Art at Vecteezy">
            <a:extLst>
              <a:ext uri="{FF2B5EF4-FFF2-40B4-BE49-F238E27FC236}">
                <a16:creationId xmlns:a16="http://schemas.microsoft.com/office/drawing/2014/main" id="{E43B3C94-82BF-5DB2-7D50-05CADFA6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1" y="6119070"/>
            <a:ext cx="738930" cy="73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55970E-4F11-AA1C-D83F-14215CCE5A43}"/>
              </a:ext>
            </a:extLst>
          </p:cNvPr>
          <p:cNvSpPr txBox="1"/>
          <p:nvPr/>
        </p:nvSpPr>
        <p:spPr>
          <a:xfrm>
            <a:off x="7784419" y="5790000"/>
            <a:ext cx="404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Prompting with triple or relation path and </a:t>
            </a:r>
            <a:r>
              <a:rPr kumimoji="1" lang="en-US" altLang="ko-KR" sz="1200" dirty="0" err="1"/>
              <a:t>wiktionary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(Chain-of Knowledge)</a:t>
            </a:r>
            <a:endParaRPr kumimoji="1" lang="ko-KR" altLang="en-US" sz="1200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71C9DE43-6BC3-A7FF-E39A-89D194F3B4AB}"/>
              </a:ext>
            </a:extLst>
          </p:cNvPr>
          <p:cNvSpPr/>
          <p:nvPr/>
        </p:nvSpPr>
        <p:spPr>
          <a:xfrm>
            <a:off x="8749512" y="6387911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5FF97-FD93-B0BB-574F-DFBF54CC66F5}"/>
              </a:ext>
            </a:extLst>
          </p:cNvPr>
          <p:cNvSpPr txBox="1"/>
          <p:nvPr/>
        </p:nvSpPr>
        <p:spPr>
          <a:xfrm>
            <a:off x="7818480" y="3604456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e.g. Roberta-large, BERT</a:t>
            </a:r>
            <a:endParaRPr kumimoji="1"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53A24-F2CB-9B4D-D255-37E5EEFD3F0B}"/>
              </a:ext>
            </a:extLst>
          </p:cNvPr>
          <p:cNvSpPr txBox="1"/>
          <p:nvPr/>
        </p:nvSpPr>
        <p:spPr>
          <a:xfrm>
            <a:off x="7834954" y="2153146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Full Fine-tuning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0663B4-26D1-EA55-4048-9EDF7E1E3CEC}"/>
              </a:ext>
            </a:extLst>
          </p:cNvPr>
          <p:cNvSpPr txBox="1"/>
          <p:nvPr/>
        </p:nvSpPr>
        <p:spPr>
          <a:xfrm>
            <a:off x="7900458" y="5365072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Zero-shot</a:t>
            </a:r>
          </a:p>
        </p:txBody>
      </p:sp>
      <p:sp>
        <p:nvSpPr>
          <p:cNvPr id="31" name="오른쪽 화살표[R] 30">
            <a:extLst>
              <a:ext uri="{FF2B5EF4-FFF2-40B4-BE49-F238E27FC236}">
                <a16:creationId xmlns:a16="http://schemas.microsoft.com/office/drawing/2014/main" id="{7DFA6698-8460-5F4E-9DF2-49ABEF0D214C}"/>
              </a:ext>
            </a:extLst>
          </p:cNvPr>
          <p:cNvSpPr/>
          <p:nvPr/>
        </p:nvSpPr>
        <p:spPr>
          <a:xfrm>
            <a:off x="10011485" y="4168431"/>
            <a:ext cx="914399" cy="62722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65E845-9238-956D-05D1-90C3E9FEC6AE}"/>
              </a:ext>
            </a:extLst>
          </p:cNvPr>
          <p:cNvSpPr txBox="1"/>
          <p:nvPr/>
        </p:nvSpPr>
        <p:spPr>
          <a:xfrm>
            <a:off x="10925884" y="4960052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Logical Fallacy</a:t>
            </a:r>
            <a:endParaRPr kumimoji="1"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90D57-AEC0-DBE1-7AC2-C5A8A2991C62}"/>
              </a:ext>
            </a:extLst>
          </p:cNvPr>
          <p:cNvSpPr txBox="1"/>
          <p:nvPr/>
        </p:nvSpPr>
        <p:spPr>
          <a:xfrm>
            <a:off x="10799820" y="3596374"/>
            <a:ext cx="296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Detection</a:t>
            </a:r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73859381-B0AD-5C7B-7492-2D811633903F}"/>
              </a:ext>
            </a:extLst>
          </p:cNvPr>
          <p:cNvSpPr/>
          <p:nvPr/>
        </p:nvSpPr>
        <p:spPr>
          <a:xfrm>
            <a:off x="10283127" y="6374978"/>
            <a:ext cx="284480" cy="25607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7B6A5-0DC0-8C0A-2A17-58D6C2E0AF52}"/>
              </a:ext>
            </a:extLst>
          </p:cNvPr>
          <p:cNvSpPr txBox="1"/>
          <p:nvPr/>
        </p:nvSpPr>
        <p:spPr>
          <a:xfrm>
            <a:off x="158120" y="5147697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Original text</a:t>
            </a:r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E20916-5FE2-AD2E-DD47-EF9C4637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199" y="5087808"/>
            <a:ext cx="1032837" cy="84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래픽 38" descr="추가 단색으로 채워진">
            <a:extLst>
              <a:ext uri="{FF2B5EF4-FFF2-40B4-BE49-F238E27FC236}">
                <a16:creationId xmlns:a16="http://schemas.microsoft.com/office/drawing/2014/main" id="{8E84B558-8057-6E41-E8D3-3B99814B7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1429" y="5182551"/>
            <a:ext cx="422951" cy="422951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61E81A0-625A-F40C-5E73-5C9E0B43DB2F}"/>
              </a:ext>
            </a:extLst>
          </p:cNvPr>
          <p:cNvSpPr/>
          <p:nvPr/>
        </p:nvSpPr>
        <p:spPr>
          <a:xfrm>
            <a:off x="5133172" y="3008099"/>
            <a:ext cx="1642859" cy="25089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ADF8D-3FD0-CF5F-B954-B6B5B5800C02}"/>
              </a:ext>
            </a:extLst>
          </p:cNvPr>
          <p:cNvSpPr txBox="1"/>
          <p:nvPr/>
        </p:nvSpPr>
        <p:spPr>
          <a:xfrm>
            <a:off x="6787485" y="4889085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Changeable</a:t>
            </a:r>
            <a:endParaRPr kumimoji="1" lang="ko-KR" altLang="en-US" sz="12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A3DC2DB-F293-3279-07DE-B3C91A36D2D8}"/>
              </a:ext>
            </a:extLst>
          </p:cNvPr>
          <p:cNvSpPr/>
          <p:nvPr/>
        </p:nvSpPr>
        <p:spPr>
          <a:xfrm>
            <a:off x="10751" y="1251017"/>
            <a:ext cx="7679402" cy="5606983"/>
          </a:xfrm>
          <a:prstGeom prst="roundRect">
            <a:avLst/>
          </a:prstGeom>
          <a:solidFill>
            <a:schemeClr val="bg1">
              <a:lumMod val="95000"/>
              <a:alpha val="9433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5303B-1888-B05E-5DFD-5F7D9EF9A8FD}"/>
              </a:ext>
            </a:extLst>
          </p:cNvPr>
          <p:cNvSpPr txBox="1"/>
          <p:nvPr/>
        </p:nvSpPr>
        <p:spPr>
          <a:xfrm>
            <a:off x="416089" y="1665114"/>
            <a:ext cx="386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Full Fine-tuning</a:t>
            </a:r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3F7153-D1C0-3A75-DFA1-838A81413BF2}"/>
              </a:ext>
            </a:extLst>
          </p:cNvPr>
          <p:cNvSpPr txBox="1"/>
          <p:nvPr/>
        </p:nvSpPr>
        <p:spPr>
          <a:xfrm>
            <a:off x="406306" y="2151919"/>
            <a:ext cx="725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Subgraph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선택해서 </a:t>
            </a:r>
            <a:r>
              <a:rPr kumimoji="1" lang="en-US" altLang="ko-KR" sz="1400" dirty="0"/>
              <a:t>GNN</a:t>
            </a:r>
            <a:r>
              <a:rPr kumimoji="1" lang="ko-KR" altLang="en-US" sz="1400" dirty="0"/>
              <a:t>과 함께 </a:t>
            </a:r>
            <a:r>
              <a:rPr kumimoji="1" lang="en-US" altLang="ko-KR" sz="1400" dirty="0"/>
              <a:t>LM</a:t>
            </a:r>
            <a:r>
              <a:rPr kumimoji="1" lang="ko-KR" altLang="en-US" sz="1400" dirty="0"/>
              <a:t> 사용</a:t>
            </a:r>
            <a:r>
              <a:rPr kumimoji="1" lang="en-US" altLang="ko-KR" sz="1400" dirty="0"/>
              <a:t>(QA-GNN)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Relation </a:t>
            </a:r>
            <a:r>
              <a:rPr kumimoji="1" lang="en-US" altLang="ko-KR" sz="1400" dirty="0" err="1"/>
              <a:t>patho</a:t>
            </a:r>
            <a:r>
              <a:rPr kumimoji="1" lang="ko-KR" altLang="en-US" sz="1400" dirty="0"/>
              <a:t>와 </a:t>
            </a:r>
            <a:r>
              <a:rPr kumimoji="1" lang="en-US" altLang="ko-KR" sz="1400" dirty="0"/>
              <a:t>Triple</a:t>
            </a:r>
            <a:r>
              <a:rPr kumimoji="1" lang="ko-KR" altLang="en-US" sz="1400" dirty="0"/>
              <a:t>은 지식 그래프로 </a:t>
            </a:r>
            <a:r>
              <a:rPr kumimoji="1" lang="ko-KR" altLang="en-US" sz="1400" dirty="0" err="1"/>
              <a:t>부터</a:t>
            </a:r>
            <a:r>
              <a:rPr kumimoji="1" lang="ko-KR" altLang="en-US" sz="1400" dirty="0"/>
              <a:t> 추출해서 </a:t>
            </a:r>
            <a:r>
              <a:rPr kumimoji="1" lang="en-US" altLang="ko-KR" sz="1400" dirty="0"/>
              <a:t>context</a:t>
            </a:r>
            <a:r>
              <a:rPr kumimoji="1" lang="ko-KR" altLang="en-US" sz="1400" dirty="0"/>
              <a:t>에 추가하는 방식 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E0533-7DF9-25E6-C7A3-BB98BE444560}"/>
              </a:ext>
            </a:extLst>
          </p:cNvPr>
          <p:cNvSpPr txBox="1"/>
          <p:nvPr/>
        </p:nvSpPr>
        <p:spPr>
          <a:xfrm>
            <a:off x="451407" y="2912611"/>
            <a:ext cx="386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Prompting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B7EADF-7CB1-ADE0-3D68-D39AC3967DD0}"/>
              </a:ext>
            </a:extLst>
          </p:cNvPr>
          <p:cNvSpPr txBox="1"/>
          <p:nvPr/>
        </p:nvSpPr>
        <p:spPr>
          <a:xfrm>
            <a:off x="441624" y="3399416"/>
            <a:ext cx="567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 err="1"/>
              <a:t>CoT</a:t>
            </a:r>
            <a:r>
              <a:rPr kumimoji="1" lang="ko-KR" altLang="en-US" sz="1400" dirty="0"/>
              <a:t>의 아이디어를 기반으로 </a:t>
            </a:r>
            <a:r>
              <a:rPr kumimoji="1" lang="en-US" altLang="ko-KR" sz="1400" dirty="0"/>
              <a:t>Triple and/or Relation path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prompt</a:t>
            </a:r>
            <a:r>
              <a:rPr kumimoji="1" lang="ko-KR" altLang="en-US" sz="1400" dirty="0"/>
              <a:t>로 주어 </a:t>
            </a:r>
            <a:r>
              <a:rPr kumimoji="1" lang="en-US" altLang="ko-KR" sz="1400" dirty="0" err="1"/>
              <a:t>CoK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방법 사용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400" dirty="0"/>
              <a:t>Wiktionary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Evidence</a:t>
            </a:r>
            <a:r>
              <a:rPr kumimoji="1" lang="ko-KR" altLang="en-US" sz="1400" dirty="0"/>
              <a:t>로 사용</a:t>
            </a:r>
            <a:r>
              <a:rPr kumimoji="1" lang="en-US" altLang="ko-KR" sz="1400" dirty="0"/>
              <a:t>(chain of explanation)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ko-KR" altLang="en-US" sz="14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C8CBBEF-5A3B-8140-4B14-78FFB430A8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4143" y="4398714"/>
            <a:ext cx="2667499" cy="22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1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673804" y="799555"/>
            <a:ext cx="3743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Logical Fallacy with Knowledge graph and LLM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294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Logical Fallacy </a:t>
            </a:r>
            <a:r>
              <a:rPr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재정의</a:t>
            </a: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LLMs with KGs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Paper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Paper summary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My opinion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Remind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To Do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References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PAN, </a:t>
            </a:r>
            <a:r>
              <a:rPr lang="en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Shirui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Unifying large language models and knowledge graphs: A roadmap. </a:t>
            </a:r>
            <a:r>
              <a:rPr lang="en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2024.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FATEMI,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Bahare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HALCROW, Jonathan; PEROZZI, Bryan. Talk like a graph: Encoding graphs for large language models.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arXiv:2310.04560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" altLang="ko-K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Jianing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Boosting Language Models Reasoning with Chain-of-Knowledge Prompting.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arXiv:2306.06427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" altLang="ko-K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FENG, Chao; ZHANG,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Xinyu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FEI,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Zichu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Knowledge solver: Teaching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search for domain knowledge from knowledge graphs.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arXiv:2309.03118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" altLang="ko-K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WEN, Yilin; WANG,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Zifeng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SUN,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Jimeng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Mindmap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Knowledge graph prompting sparks graph of thoughts in large language models. </a:t>
            </a:r>
            <a:r>
              <a:rPr lang="en" altLang="ko-KR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arXiv:2308.09729</a:t>
            </a:r>
            <a:r>
              <a:rPr lang="en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" altLang="ko-K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Reference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942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E096-C697-B948-FB61-44587218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34DD8E-3D5D-15A8-2693-2224648B1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11B73293-52E2-3EE0-A268-6C8FEA363157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이전에 지식 그래프가 도움이 될 것 같은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선택함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이들의 공통점은 전제와 결론 간의 잘못된 관계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정보로 인한 문제이다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개중 몇 개는 지식 그래프를 사용하기에 약간 부족한 것 같다는 생각이 듦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다시 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가지의 정의를 확인함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 generalization :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소수의 사례로부터 너무 서둘러 일반화하는 것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False Causality :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사건 사이의 연관성을 잘못 해석하여 하나가 다른 하나의 원인이라고 결론짓는 것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Irrelevant Authority :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주제와 관련 없는 권위자의 의견을 인용하는 것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Post Hoc : 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사건이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사건 보다 먼저 발생했다는 이유만으로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원인이라고 결론짓는 것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Cherry Picking :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주장을 지지하기 위해 편향적으로 데이터나 사실을 선택하는 것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중에서 지식 그래프가 직접적으로 영향을 줄 수 있는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 generalization, False Causality, Cherry Picking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6178B-4DC1-0838-61A0-6429E7C4EB42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Logical Fallacy type </a:t>
            </a:r>
            <a:r>
              <a:rPr kumimoji="1" lang="ko-KR" altLang="en-US" dirty="0"/>
              <a:t>재정의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530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A9933-AA80-5327-EDFA-0FF4686B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35B62D-5E90-EBF0-C713-E7919D785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F3882AB7-B730-E20D-0509-B0E26542647E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Hasty generalization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넓은 범위의 상식과 일반 지식을 포괄하며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특정 주장이나 개념에 대해 다양한 사례와 상황을 제공할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이를 통해 사용자는 제한된 데이터나 사례에 근거한 일반화의 타당성을 평가하고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더 넓은 맥락에서의 일반화가 적절한지 여부를 판단할 수 있음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False Causality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개념 사이의 다양한 유형의 관계를 명시적으로 모델링 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이를 통해 사용자는 두 사건이나 현상 사이의 직접적인 인과관계가 있는지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그저 상관관계에 불과한지를 분석할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Cherry Picking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ConceptNet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주제에 대한 다양한 관점과 정보를 제공할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이를 통해 사용자는 특정 데이터나 사실을 선택적으로 사용하는 대신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주장이나 결론에 대해 더 폭넓고 균형 잡힌 시각을 갖출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Irrelevant Authority</a:t>
            </a:r>
          </a:p>
          <a:p>
            <a:pPr marL="1028700" lvl="1" indent="-3429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개념과 그 관계를 모델링하지만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특정 권위자의 의견이 특정 문제에 대해 관련성이 있는지 판단하는 데는 직접적인 정보를 제공하지 않을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저번 미팅에서 봤던 예시는 도움이 될 수 있음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Post Hoc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지식 그래프는 사건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현상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개념 간의 관계를 모델링 할 수 있지만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시간적 순서와 인과관계를 직접적으로 구분하는 것은 더 복잡한 추론을 요구함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특히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사건 간의 인과관계를 정립하기 위해서는 단순한 시간적 순서를 넘어서는 깊은 분석과 맥락적 이해가 필요함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1EB26-D074-7FC6-4000-F22183C95037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Logical Fallacy type </a:t>
            </a:r>
            <a:r>
              <a:rPr kumimoji="1" lang="ko-KR" altLang="en-US" dirty="0"/>
              <a:t>재정의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02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529E-4440-361F-ACA7-CE1D0B9C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2C0708-FABA-E4BA-2312-0013BCDF5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5A2B2791-740A-394D-44D2-7F486CB363E9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일단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지식 그래프를 사용하지만 성능이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발전하지 않는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 경우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 전 페이지처럼 이유를 언급하면 되지 않을까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별로 지식 그래프를 사용하는 방법은 동일하다고 볼 수 있지만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Irrelevant Authority, Post Hoc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추가적인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Knowledge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필요함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 text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지식 그래프만을 사용하는 방법은 부족할 수 있음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추후에 언급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(internal based graph &amp; external based graph)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1DD7B-FD03-EB67-0A81-F03232BA2FF4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Logical Fallacy type </a:t>
            </a:r>
            <a:r>
              <a:rPr kumimoji="1" lang="ko-KR" altLang="en-US" dirty="0"/>
              <a:t>재정의</a:t>
            </a:r>
            <a:r>
              <a:rPr kumimoji="1" lang="en-US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045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A0AE-E057-E784-3DE8-723644B44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609BD6-24FA-AA50-2FE3-C93D0BDEF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7D2C0-21F8-DDF9-2A47-EDCD7AC4F22C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그전에</a:t>
            </a:r>
            <a:r>
              <a:rPr kumimoji="1" lang="en-US" altLang="ko-KR" sz="2133" dirty="0"/>
              <a:t>..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8BAEE957-89EF-D611-8742-A43C888DD904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바뀔 수도 있지만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저번 미팅에서 언급했던 이 연구의 필요성 및 방향성을 생각해본다면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relabeling(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뺄 수도 있음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or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간단히 만들기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실용성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check)</a:t>
            </a:r>
          </a:p>
          <a:p>
            <a:pPr marL="1485900" lvl="2" indent="-342900" algn="just">
              <a:lnSpc>
                <a:spcPct val="20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간단히 만든다는 것은 실제 대화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실제로 흔히 발생하는 대화 형태의 데이터를 넣어서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fine-tuned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평가하기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사실상 최종 결론에 해당할 듯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논리 오류 중 텍스트 내 관계에서 발생하는 문제에 대한 해결 필요성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200000"/>
              </a:lnSpc>
              <a:buFont typeface="+mj-lt"/>
              <a:buAutoNum type="alphaLcPeriod"/>
            </a:pPr>
            <a:r>
              <a:rPr lang="en-US" altLang="ko-KR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에서의 낮은 성능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데이터셋에서 가장 많은 비중을 차지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사람들이 흔히 실수하는 논리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이것은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번에도 해당함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내용을 해결하기 위해 지식 그래프를 어떻게 사용하는지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(LLMs with KGs)</a:t>
            </a:r>
          </a:p>
          <a:p>
            <a:pPr marL="1028700" lvl="1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내용을 통해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zero-shot model(gpt-3.5)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inference, fine-tuned model(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LLaMA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번의 데이터로 실용성 평가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번이 해결되면 전체적으로 내용을 만들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6" name="그래픽 5" descr="별 단색으로 채워진">
            <a:extLst>
              <a:ext uri="{FF2B5EF4-FFF2-40B4-BE49-F238E27FC236}">
                <a16:creationId xmlns:a16="http://schemas.microsoft.com/office/drawing/2014/main" id="{5256B81D-6688-D680-E19A-C3D4277CD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390" y="3837964"/>
            <a:ext cx="457200" cy="4572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63BB7324-2F41-122A-05F6-9DA1BA2640B1}"/>
              </a:ext>
            </a:extLst>
          </p:cNvPr>
          <p:cNvSpPr/>
          <p:nvPr/>
        </p:nvSpPr>
        <p:spPr>
          <a:xfrm>
            <a:off x="9152389" y="3957507"/>
            <a:ext cx="511728" cy="2181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5AB2E-513B-B399-0DD8-D248A8BFE161}"/>
              </a:ext>
            </a:extLst>
          </p:cNvPr>
          <p:cNvSpPr txBox="1"/>
          <p:nvPr/>
        </p:nvSpPr>
        <p:spPr>
          <a:xfrm>
            <a:off x="9664117" y="3896009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Dependency graph check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227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B3C0-96BC-4F99-69AC-E9E08EF2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EEBD87-29CD-63E2-A7A4-E7FF6C123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43F6B0FD-29D8-76C6-4C5C-06343F92CE92}"/>
              </a:ext>
            </a:extLst>
          </p:cNvPr>
          <p:cNvSpPr txBox="1">
            <a:spLocks/>
          </p:cNvSpPr>
          <p:nvPr/>
        </p:nvSpPr>
        <p:spPr>
          <a:xfrm>
            <a:off x="347586" y="1114935"/>
            <a:ext cx="116729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교수님이 말씀해주신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</a:t>
            </a:r>
            <a:r>
              <a:rPr lang="en-US" altLang="ko-KR" sz="18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TALK LIKE A GRAPH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논문을 보기 전에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unify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survey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논문을 통해 내가 찾고자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원하고자 하는 주제를 찾음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Unifying Large Language Models and Knowledge Graphs : A Roadmap(2024.01.25) paper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말하는 주제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finding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소개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이것을 기반으로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논문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summary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및 내가 얻어갈 만한 정보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catch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논문 제외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얻거나 참고할 만한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idea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Build up my method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2050-D260-178C-DF97-A149DB5722D8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LLMs with KGs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920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C581-6843-7978-ED6C-A9D2D4FB5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907D13-5E11-7849-F59B-4EC7DF79D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AEC485D5-CBA7-8A13-F72B-C2B144E7F290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520564" cy="373356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논문은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LLMs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KGs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통합을 위한 전망적인 로드맵을 제시한 논문이다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장단점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장단점을 서로 보완하기 위해 통합하는 연구들이 활발하다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E1EFE-94C3-2016-3175-01C90B1932F9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Unifying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Large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Language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Models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and</a:t>
            </a:r>
            <a:r>
              <a:rPr kumimoji="1" lang="ko-KR" altLang="en-US" sz="2133" dirty="0"/>
              <a:t> </a:t>
            </a:r>
            <a:r>
              <a:rPr kumimoji="1" lang="en-US" altLang="ko-KR" sz="2133" dirty="0" err="1"/>
              <a:t>Knowledg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Graphs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:</a:t>
            </a:r>
            <a:r>
              <a:rPr kumimoji="1" lang="ko-KR" altLang="en-US" sz="2133" dirty="0"/>
              <a:t> </a:t>
            </a:r>
            <a:r>
              <a:rPr kumimoji="1" lang="en-US" altLang="ko-KR" sz="2133" dirty="0"/>
              <a:t>A Roadmap</a:t>
            </a:r>
            <a:endParaRPr kumimoji="1" lang="ko-Kore-KR" altLang="en-US" sz="2133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A1CD9-D278-FE42-6EDF-AA92DF00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40" y="1349728"/>
            <a:ext cx="4117160" cy="266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D7AF5B-FF5E-ADAC-47CD-F972C2ED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6" y="3415859"/>
            <a:ext cx="4183302" cy="255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267777-37E4-C572-FE84-AE38BCAB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32" y="2683780"/>
            <a:ext cx="2963881" cy="403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1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10856</TotalTime>
  <Words>2577</Words>
  <Application>Microsoft Macintosh PowerPoint</Application>
  <PresentationFormat>와이드스크린</PresentationFormat>
  <Paragraphs>403</Paragraphs>
  <Slides>30</Slides>
  <Notes>30</Notes>
  <HiddenSlides>3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80</cp:revision>
  <dcterms:created xsi:type="dcterms:W3CDTF">2023-11-14T02:56:31Z</dcterms:created>
  <dcterms:modified xsi:type="dcterms:W3CDTF">2024-02-08T14:35:16Z</dcterms:modified>
</cp:coreProperties>
</file>