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1" r:id="rId2"/>
    <p:sldId id="356" r:id="rId3"/>
    <p:sldId id="644" r:id="rId4"/>
    <p:sldId id="647" r:id="rId5"/>
    <p:sldId id="653" r:id="rId6"/>
    <p:sldId id="654" r:id="rId7"/>
    <p:sldId id="652" r:id="rId8"/>
    <p:sldId id="395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694"/>
  </p:normalViewPr>
  <p:slideViewPr>
    <p:cSldViewPr>
      <p:cViewPr varScale="1">
        <p:scale>
          <a:sx n="75" d="100"/>
          <a:sy n="75" d="100"/>
        </p:scale>
        <p:origin x="16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3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5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3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r>
              <a:rPr kumimoji="1" lang="ko-KR" altLang="en-US" dirty="0"/>
              <a:t>₩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지난 내용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1796750"/>
            <a:ext cx="15299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Noun chunk node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추후에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ablation study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실험적으로 넣어보자</a:t>
            </a:r>
            <a:endParaRPr lang="en-US" altLang="ko-Kore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추출후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template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만들어서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한다면 사이클의 영향을 확실히 알 수 있을 것이다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기반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encoder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생각해보자</a:t>
            </a:r>
            <a:endParaRPr lang="en-US" altLang="ko-Kore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ore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이것은 </a:t>
            </a:r>
            <a:r>
              <a:rPr lang="en-US" altLang="ko-Kore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GNN </a:t>
            </a:r>
            <a:r>
              <a:rPr lang="ko-Kore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 이외에 추가적인 방법으로 사용할 수 있을 것이다</a:t>
            </a:r>
            <a:r>
              <a:rPr lang="en-US" altLang="ko-Kore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89457BD7-79F8-7A22-FCE2-9CA749ED4F30}"/>
              </a:ext>
            </a:extLst>
          </p:cNvPr>
          <p:cNvSpPr txBox="1">
            <a:spLocks/>
          </p:cNvSpPr>
          <p:nvPr/>
        </p:nvSpPr>
        <p:spPr>
          <a:xfrm>
            <a:off x="11181952" y="2789439"/>
            <a:ext cx="6591300" cy="51660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Model.py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작동시키면 미니배치만큼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modeling_{model}.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인풋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들어감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인풋 데이터는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LM_{model}_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dataLoader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클래스를 통해 만들어지며 미니 배치만큼 데이터 분할은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MultiGPUSparseAdjDataBatchGenerator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클래스가 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CSQA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문제당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subgraph, OBQA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문제당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생성되며 미니 배치가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개라면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edge_index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edge_type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concept_ids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문제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정답의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들어감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MultiGPUSparseAdjDataBatchGenerator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시간 복잡도는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O(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미니배치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이며 이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반복문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안에 사이클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트리플을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찾고 저장하는 코드를 대입하고자 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LinkedList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DFS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사용하여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O(#E)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알고리즘을 완성함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1.14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0.10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0.0001</a:t>
            </a:r>
            <a:r>
              <a:rPr lang="ko-KR" altLang="en-US" sz="160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찾고 텍스트화 코딩을 진행중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Modeling_{model}.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BM25, DPR,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대입할 예정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도 마찬가지로 대입할 예정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사전학습된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SentenceBERT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3CA0706-C8F9-4133-FF59-DA0458008E05}"/>
              </a:ext>
            </a:extLst>
          </p:cNvPr>
          <p:cNvSpPr/>
          <p:nvPr/>
        </p:nvSpPr>
        <p:spPr>
          <a:xfrm>
            <a:off x="2298966" y="2060444"/>
            <a:ext cx="8610600" cy="7153483"/>
          </a:xfrm>
          <a:prstGeom prst="roundRect">
            <a:avLst/>
          </a:prstGeom>
          <a:solidFill>
            <a:srgbClr val="ACD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B009D18-C81F-6EFB-5905-AF5B48F90D86}"/>
              </a:ext>
            </a:extLst>
          </p:cNvPr>
          <p:cNvSpPr/>
          <p:nvPr/>
        </p:nvSpPr>
        <p:spPr>
          <a:xfrm>
            <a:off x="3677048" y="3518434"/>
            <a:ext cx="5854435" cy="4972543"/>
          </a:xfrm>
          <a:prstGeom prst="roundRect">
            <a:avLst/>
          </a:prstGeom>
          <a:solidFill>
            <a:srgbClr val="B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C08BD9F-662F-DCB9-0CD7-1CBD59D90CA5}"/>
              </a:ext>
            </a:extLst>
          </p:cNvPr>
          <p:cNvSpPr/>
          <p:nvPr/>
        </p:nvSpPr>
        <p:spPr>
          <a:xfrm>
            <a:off x="4149658" y="3998820"/>
            <a:ext cx="5299142" cy="245378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E5CF-2BA6-A525-4D44-74424479A074}"/>
              </a:ext>
            </a:extLst>
          </p:cNvPr>
          <p:cNvSpPr txBox="1"/>
          <p:nvPr/>
        </p:nvSpPr>
        <p:spPr>
          <a:xfrm>
            <a:off x="5943600" y="2420107"/>
            <a:ext cx="30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Model.py</a:t>
            </a:r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051347C-3594-74D0-4DE3-9FFAA620C4BF}"/>
              </a:ext>
            </a:extLst>
          </p:cNvPr>
          <p:cNvSpPr/>
          <p:nvPr/>
        </p:nvSpPr>
        <p:spPr>
          <a:xfrm>
            <a:off x="4951803" y="6766088"/>
            <a:ext cx="3304923" cy="139580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modeling_encoder.py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E4E62-5644-8FC5-FC87-9F20D720AC17}"/>
              </a:ext>
            </a:extLst>
          </p:cNvPr>
          <p:cNvSpPr txBox="1"/>
          <p:nvPr/>
        </p:nvSpPr>
        <p:spPr>
          <a:xfrm>
            <a:off x="5410200" y="359005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미니 배치만큼 학습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반복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963CFC9-ACE6-BF56-E856-4F1C892CE563}"/>
              </a:ext>
            </a:extLst>
          </p:cNvPr>
          <p:cNvSpPr/>
          <p:nvPr/>
        </p:nvSpPr>
        <p:spPr>
          <a:xfrm>
            <a:off x="4565411" y="4155801"/>
            <a:ext cx="2756378" cy="21086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93A62B-4489-29C2-726E-D46BEFC41DFB}"/>
              </a:ext>
            </a:extLst>
          </p:cNvPr>
          <p:cNvSpPr/>
          <p:nvPr/>
        </p:nvSpPr>
        <p:spPr>
          <a:xfrm>
            <a:off x="4605682" y="4626388"/>
            <a:ext cx="2557118" cy="1260299"/>
          </a:xfrm>
          <a:prstGeom prst="round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24978-51B5-AED8-A3CB-44DCE11E4DD7}"/>
              </a:ext>
            </a:extLst>
          </p:cNvPr>
          <p:cNvSpPr txBox="1"/>
          <p:nvPr/>
        </p:nvSpPr>
        <p:spPr>
          <a:xfrm>
            <a:off x="4951803" y="4246389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LM_{model}_</a:t>
            </a:r>
            <a:r>
              <a:rPr kumimoji="1" lang="en-US" altLang="ko-Kore-KR" sz="1400" dirty="0" err="1"/>
              <a:t>dataLoader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16645-89DF-8991-C570-74174AD2E564}"/>
              </a:ext>
            </a:extLst>
          </p:cNvPr>
          <p:cNvSpPr txBox="1"/>
          <p:nvPr/>
        </p:nvSpPr>
        <p:spPr>
          <a:xfrm>
            <a:off x="4654152" y="5060306"/>
            <a:ext cx="235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MultiGPUSparseAdjDataBatchGenerator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D31E4-6696-511C-A1C5-3D77724FA642}"/>
              </a:ext>
            </a:extLst>
          </p:cNvPr>
          <p:cNvSpPr txBox="1"/>
          <p:nvPr/>
        </p:nvSpPr>
        <p:spPr>
          <a:xfrm>
            <a:off x="7321788" y="4941585"/>
            <a:ext cx="480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Modeling_{model}.</a:t>
            </a:r>
            <a:r>
              <a:rPr kumimoji="1" lang="en-US" altLang="ko-Kore-KR" dirty="0" err="1"/>
              <a:t>py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00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485B9F-B5B2-EB9F-E030-16417916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14500"/>
            <a:ext cx="7772400" cy="7943518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ED4C678D-3D6E-B9A7-E082-88D544400D81}"/>
              </a:ext>
            </a:extLst>
          </p:cNvPr>
          <p:cNvSpPr/>
          <p:nvPr/>
        </p:nvSpPr>
        <p:spPr>
          <a:xfrm>
            <a:off x="9144000" y="5229059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10896600" y="4152900"/>
            <a:ext cx="624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i="0" dirty="0">
                <a:effectLst/>
                <a:latin typeface="Menlo" panose="020B0609030804020204" pitchFamily="49" charset="0"/>
              </a:rPr>
              <a:t>[[0, 2, 3], [0, 3, 2], [1, 5, 9], [1, 6, 9], [1, 7, 8], [1, 7, 9], [1, 8, 7], [1, 8, 9], [1, 9, 5], [1, 9, 6], [1, 9, 7], [1, 9, 8], [2, 3, 4], [2, 3, 10], [2, 4, 3], [2, 5, 9], [2, 6, 9], [2, 7, 9], [2, 7, 10], [2, 9, 5], [2, 9, 6], [2, 9, 7], [2, 10, 3], [2, 10, 7], [3, 8, 10], [3, 10, 8], [7, 8, 9], [7, 8, 10], [7, 9, 8], [7, 10, 8]]</a:t>
            </a:r>
            <a:endParaRPr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0174C-8DC1-1749-1934-7877C3EA347F}"/>
              </a:ext>
            </a:extLst>
          </p:cNvPr>
          <p:cNvSpPr txBox="1"/>
          <p:nvPr/>
        </p:nvSpPr>
        <p:spPr>
          <a:xfrm>
            <a:off x="12877800" y="33147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Cycle List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46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50E8E-74A6-93AA-E0A7-3E478992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2219159"/>
            <a:ext cx="6424614" cy="6705600"/>
          </a:xfrm>
          <a:prstGeom prst="rect">
            <a:avLst/>
          </a:prstGeom>
        </p:spPr>
      </p:pic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021802B4-CC61-7BC2-660A-1F60A33CBC48}"/>
              </a:ext>
            </a:extLst>
          </p:cNvPr>
          <p:cNvSpPr txBox="1">
            <a:spLocks/>
          </p:cNvSpPr>
          <p:nvPr/>
        </p:nvSpPr>
        <p:spPr>
          <a:xfrm>
            <a:off x="9982200" y="952500"/>
            <a:ext cx="7772400" cy="51660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Template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화를 하는 과정에 있어서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변경해야함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 location of -&gt; is at location of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변경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그렇다면 역방향은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역방향을 인지해줄 수 있는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변경이 필요함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Antonym -&gt; is the antonym of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Capable of -&gt; is capable of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Causes -&gt; causes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Createdby</a:t>
            </a:r>
            <a:r>
              <a:rPr lang="en-US" altLang="ko-KR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is created by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Isa -&gt; is 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Desires-&gt;desires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Hassubevent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has subevent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Part of -&gt; is part of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Hascontext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has context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Hasproperty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has property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Madeof</a:t>
            </a:r>
            <a:r>
              <a:rPr lang="en-US" altLang="ko-KR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is made of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Notcapableof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is not capable of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Notdesires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does not desire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Receivesaction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Relatedto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is related 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Usedfor</a:t>
            </a:r>
            <a:r>
              <a:rPr lang="en-US" altLang="ko-KR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-&gt; is used for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0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E8230-99D1-E7A4-0841-34193D1A03EC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Path based MLP</a:t>
            </a:r>
            <a:endParaRPr kumimoji="1" lang="ko-Kore-KR" altLang="en-US" sz="3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5D39F3-5416-6F43-E062-1BA01BDCB765}"/>
              </a:ext>
            </a:extLst>
          </p:cNvPr>
          <p:cNvSpPr/>
          <p:nvPr/>
        </p:nvSpPr>
        <p:spPr>
          <a:xfrm>
            <a:off x="1143569" y="32959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87D306-AAEC-BFE3-F69A-C54D1D7EE8E4}"/>
              </a:ext>
            </a:extLst>
          </p:cNvPr>
          <p:cNvSpPr/>
          <p:nvPr/>
        </p:nvSpPr>
        <p:spPr>
          <a:xfrm>
            <a:off x="2057969" y="42103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DF61F1-CC6F-75DC-BDC6-A581F4FAD222}"/>
              </a:ext>
            </a:extLst>
          </p:cNvPr>
          <p:cNvSpPr/>
          <p:nvPr/>
        </p:nvSpPr>
        <p:spPr>
          <a:xfrm>
            <a:off x="3124769" y="3008247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BABB84-3A1E-790B-91D3-9AD5D6C3F8E0}"/>
              </a:ext>
            </a:extLst>
          </p:cNvPr>
          <p:cNvSpPr/>
          <p:nvPr/>
        </p:nvSpPr>
        <p:spPr>
          <a:xfrm>
            <a:off x="4085546" y="36769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FC5B2A-92DA-E389-E7A8-E7AB248584CA}"/>
              </a:ext>
            </a:extLst>
          </p:cNvPr>
          <p:cNvSpPr/>
          <p:nvPr/>
        </p:nvSpPr>
        <p:spPr>
          <a:xfrm>
            <a:off x="3831546" y="47818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756912-1523-1DA9-3200-FB8E656477F9}"/>
              </a:ext>
            </a:extLst>
          </p:cNvPr>
          <p:cNvSpPr/>
          <p:nvPr/>
        </p:nvSpPr>
        <p:spPr>
          <a:xfrm>
            <a:off x="241300" y="53152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E3A66A-5A0B-8411-8966-A978AA10F475}"/>
              </a:ext>
            </a:extLst>
          </p:cNvPr>
          <p:cNvSpPr/>
          <p:nvPr/>
        </p:nvSpPr>
        <p:spPr>
          <a:xfrm>
            <a:off x="2282146" y="60391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2AB8E59-DC70-DFE5-1B1E-72E236E1A9EF}"/>
              </a:ext>
            </a:extLst>
          </p:cNvPr>
          <p:cNvSpPr/>
          <p:nvPr/>
        </p:nvSpPr>
        <p:spPr>
          <a:xfrm>
            <a:off x="3818846" y="69535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C2BB21-E633-6CCA-6975-25B55D36206F}"/>
              </a:ext>
            </a:extLst>
          </p:cNvPr>
          <p:cNvSpPr/>
          <p:nvPr/>
        </p:nvSpPr>
        <p:spPr>
          <a:xfrm>
            <a:off x="-25400" y="70297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EFE1FDD-0B37-1738-620E-6E1048D5F09C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1676969" y="3274947"/>
            <a:ext cx="1447800" cy="28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52596A83-D58A-76DF-2F0C-EE62541033EB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598854" y="3751189"/>
            <a:ext cx="537230" cy="53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02DDF7-E1CC-A987-B305-EA088F9898AD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513254" y="4665589"/>
            <a:ext cx="1396407" cy="194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2A66CAC-966A-E624-EA3C-D0D8968C6B88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580054" y="3463532"/>
            <a:ext cx="583607" cy="291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0DC1433-5D18-DC34-217D-D21B0633D767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98246" y="4210304"/>
            <a:ext cx="2540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772AFCAA-089D-EEB2-EF22-DBF3AA6EAFE7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696585" y="4647819"/>
            <a:ext cx="1400738" cy="745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9C25AFE-2421-29AA-81F8-B6C405948E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9026" y="5752719"/>
            <a:ext cx="1671235" cy="36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CEC5A03C-2825-B9A1-CDB5-24D8FF58E66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77446" y="6458204"/>
            <a:ext cx="1119515" cy="57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BC50422-4B44-781C-2805-DDED183F6BCF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508000" y="7220204"/>
            <a:ext cx="3310846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9B61CA-3F2D-C14D-12F0-986A9128F2C7}"/>
              </a:ext>
            </a:extLst>
          </p:cNvPr>
          <p:cNvCxnSpPr>
            <a:cxnSpLocks/>
          </p:cNvCxnSpPr>
          <p:nvPr/>
        </p:nvCxnSpPr>
        <p:spPr>
          <a:xfrm flipV="1">
            <a:off x="5105969" y="5179789"/>
            <a:ext cx="685231" cy="2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양쪽 대괄호 53">
            <a:extLst>
              <a:ext uri="{FF2B5EF4-FFF2-40B4-BE49-F238E27FC236}">
                <a16:creationId xmlns:a16="http://schemas.microsoft.com/office/drawing/2014/main" id="{F10907BB-A668-7D14-0F23-5B91B675AB6B}"/>
              </a:ext>
            </a:extLst>
          </p:cNvPr>
          <p:cNvSpPr/>
          <p:nvPr/>
        </p:nvSpPr>
        <p:spPr>
          <a:xfrm rot="5400000">
            <a:off x="6204685" y="5499522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116B8-0210-FC24-E76C-E0B7822E7C8D}"/>
              </a:ext>
            </a:extLst>
          </p:cNvPr>
          <p:cNvSpPr txBox="1"/>
          <p:nvPr/>
        </p:nvSpPr>
        <p:spPr>
          <a:xfrm>
            <a:off x="7075720" y="377850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Frequency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846525-E49B-9175-82CA-6162C0987BB3}"/>
              </a:ext>
            </a:extLst>
          </p:cNvPr>
          <p:cNvSpPr txBox="1"/>
          <p:nvPr/>
        </p:nvSpPr>
        <p:spPr>
          <a:xfrm>
            <a:off x="7477613" y="4412472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E4151E-563F-8991-0384-B8471F04F94E}"/>
              </a:ext>
            </a:extLst>
          </p:cNvPr>
          <p:cNvSpPr txBox="1"/>
          <p:nvPr/>
        </p:nvSpPr>
        <p:spPr>
          <a:xfrm>
            <a:off x="8841023" y="3840972"/>
            <a:ext cx="15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Relation Paths</a:t>
            </a:r>
            <a:endParaRPr kumimoji="1" lang="ko-Kore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8499B36-BEFA-4BD1-4664-233E74131D9B}"/>
              </a:ext>
            </a:extLst>
          </p:cNvPr>
          <p:cNvSpPr/>
          <p:nvPr/>
        </p:nvSpPr>
        <p:spPr>
          <a:xfrm>
            <a:off x="8645989" y="4412472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515A0CC-3B1B-4F96-B97D-27CF6C50BD36}"/>
              </a:ext>
            </a:extLst>
          </p:cNvPr>
          <p:cNvSpPr/>
          <p:nvPr/>
        </p:nvSpPr>
        <p:spPr>
          <a:xfrm>
            <a:off x="10156128" y="4393422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97CAD81-D7D8-7F63-B1DE-207984F8F171}"/>
              </a:ext>
            </a:extLst>
          </p:cNvPr>
          <p:cNvSpPr/>
          <p:nvPr/>
        </p:nvSpPr>
        <p:spPr>
          <a:xfrm>
            <a:off x="8645989" y="4995123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EB9AA1-13F5-1CEB-6E5E-2D5A3D8FEF74}"/>
              </a:ext>
            </a:extLst>
          </p:cNvPr>
          <p:cNvSpPr/>
          <p:nvPr/>
        </p:nvSpPr>
        <p:spPr>
          <a:xfrm>
            <a:off x="10145934" y="4995123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7943CD0-EC12-B6B9-E122-673B027AFA64}"/>
              </a:ext>
            </a:extLst>
          </p:cNvPr>
          <p:cNvSpPr/>
          <p:nvPr/>
        </p:nvSpPr>
        <p:spPr>
          <a:xfrm>
            <a:off x="9396652" y="4982469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C759162-5454-905E-5706-4EE4BD3FC73B}"/>
              </a:ext>
            </a:extLst>
          </p:cNvPr>
          <p:cNvSpPr/>
          <p:nvPr/>
        </p:nvSpPr>
        <p:spPr>
          <a:xfrm>
            <a:off x="8645989" y="557777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264114-834F-6120-5F5E-98B4E340B26F}"/>
              </a:ext>
            </a:extLst>
          </p:cNvPr>
          <p:cNvSpPr/>
          <p:nvPr/>
        </p:nvSpPr>
        <p:spPr>
          <a:xfrm>
            <a:off x="9396652" y="556663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41B8361-0B35-B283-91CA-8A866CCA79A5}"/>
              </a:ext>
            </a:extLst>
          </p:cNvPr>
          <p:cNvSpPr/>
          <p:nvPr/>
        </p:nvSpPr>
        <p:spPr>
          <a:xfrm>
            <a:off x="10175206" y="5577774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D7D6D11-DB0A-EF34-E580-040B416EE832}"/>
              </a:ext>
            </a:extLst>
          </p:cNvPr>
          <p:cNvSpPr/>
          <p:nvPr/>
        </p:nvSpPr>
        <p:spPr>
          <a:xfrm>
            <a:off x="8645989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481C6F-8012-7D5D-A60F-5C0285E59C6C}"/>
              </a:ext>
            </a:extLst>
          </p:cNvPr>
          <p:cNvSpPr/>
          <p:nvPr/>
        </p:nvSpPr>
        <p:spPr>
          <a:xfrm>
            <a:off x="9144572" y="6125255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0C07FF5-63DE-02F1-F9B4-8C42CB6F3A94}"/>
              </a:ext>
            </a:extLst>
          </p:cNvPr>
          <p:cNvSpPr/>
          <p:nvPr/>
        </p:nvSpPr>
        <p:spPr>
          <a:xfrm>
            <a:off x="9693824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30DD527-220E-787F-6E0C-C62FD125FEE7}"/>
              </a:ext>
            </a:extLst>
          </p:cNvPr>
          <p:cNvSpPr/>
          <p:nvPr/>
        </p:nvSpPr>
        <p:spPr>
          <a:xfrm>
            <a:off x="10175206" y="6144627"/>
            <a:ext cx="370800" cy="369332"/>
          </a:xfrm>
          <a:prstGeom prst="ellipse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A6CFD54B-D284-1435-9C78-FF42E9737465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9016789" y="4578088"/>
            <a:ext cx="1139339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C7D5526-D986-00BB-58E5-8D68DCCF644C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 flipV="1">
            <a:off x="9016789" y="5167135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2D6BA4B-F7C5-EAB4-601B-05B891993312}"/>
              </a:ext>
            </a:extLst>
          </p:cNvPr>
          <p:cNvCxnSpPr>
            <a:cxnSpLocks/>
            <a:stCxn id="62" idx="6"/>
            <a:endCxn id="61" idx="2"/>
          </p:cNvCxnSpPr>
          <p:nvPr/>
        </p:nvCxnSpPr>
        <p:spPr>
          <a:xfrm>
            <a:off x="9767452" y="5167135"/>
            <a:ext cx="378482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42343912-54C3-C82F-DE9A-0CD5B5F5A2EA}"/>
              </a:ext>
            </a:extLst>
          </p:cNvPr>
          <p:cNvCxnSpPr>
            <a:cxnSpLocks/>
          </p:cNvCxnSpPr>
          <p:nvPr/>
        </p:nvCxnSpPr>
        <p:spPr>
          <a:xfrm flipV="1">
            <a:off x="9016789" y="5711778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33457748-E30F-9EC8-30DA-9E09B6D070F7}"/>
              </a:ext>
            </a:extLst>
          </p:cNvPr>
          <p:cNvCxnSpPr>
            <a:cxnSpLocks/>
          </p:cNvCxnSpPr>
          <p:nvPr/>
        </p:nvCxnSpPr>
        <p:spPr>
          <a:xfrm flipV="1">
            <a:off x="9766071" y="5737132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0772C4E1-45B2-DD64-20F0-2532156429B5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9000869" y="6307053"/>
            <a:ext cx="143703" cy="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F6DA85FE-24CE-EBAD-6C19-9E59D4D64149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9515372" y="6316933"/>
            <a:ext cx="17845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8495CC12-0C9D-D022-02F5-B1085D3342AD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0064624" y="6316933"/>
            <a:ext cx="11058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33887FB-A008-8396-25F5-45490C699186}"/>
              </a:ext>
            </a:extLst>
          </p:cNvPr>
          <p:cNvSpPr txBox="1"/>
          <p:nvPr/>
        </p:nvSpPr>
        <p:spPr>
          <a:xfrm>
            <a:off x="9350460" y="646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26" name="Picture 2" descr="컴퓨터비전] 10. CNN">
            <a:extLst>
              <a:ext uri="{FF2B5EF4-FFF2-40B4-BE49-F238E27FC236}">
                <a16:creationId xmlns:a16="http://schemas.microsoft.com/office/drawing/2014/main" id="{010F4C86-E493-FAAB-1168-9AD46B20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079" y="4477004"/>
            <a:ext cx="2461247" cy="19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BADC058-699A-0F53-A567-A0170FAEA958}"/>
              </a:ext>
            </a:extLst>
          </p:cNvPr>
          <p:cNvSpPr txBox="1"/>
          <p:nvPr/>
        </p:nvSpPr>
        <p:spPr>
          <a:xfrm>
            <a:off x="12206581" y="38166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MLP</a:t>
            </a:r>
            <a:endParaRPr kumimoji="1" lang="ko-Kore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175AC2D-8963-7975-83E3-F2353275BA89}"/>
              </a:ext>
            </a:extLst>
          </p:cNvPr>
          <p:cNvCxnSpPr>
            <a:cxnSpLocks/>
          </p:cNvCxnSpPr>
          <p:nvPr/>
        </p:nvCxnSpPr>
        <p:spPr>
          <a:xfrm flipV="1">
            <a:off x="13736326" y="4597138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043ADA7-509A-C787-F652-724BF1D89F78}"/>
              </a:ext>
            </a:extLst>
          </p:cNvPr>
          <p:cNvCxnSpPr>
            <a:cxnSpLocks/>
          </p:cNvCxnSpPr>
          <p:nvPr/>
        </p:nvCxnSpPr>
        <p:spPr>
          <a:xfrm flipV="1">
            <a:off x="13736326" y="5136896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D3BC93-1A8F-4303-61A0-D1398417BFA6}"/>
              </a:ext>
            </a:extLst>
          </p:cNvPr>
          <p:cNvCxnSpPr>
            <a:cxnSpLocks/>
          </p:cNvCxnSpPr>
          <p:nvPr/>
        </p:nvCxnSpPr>
        <p:spPr>
          <a:xfrm flipV="1">
            <a:off x="13774525" y="5670050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2ECFE76-2509-CC1E-3F85-A3D56E142EF3}"/>
              </a:ext>
            </a:extLst>
          </p:cNvPr>
          <p:cNvCxnSpPr>
            <a:cxnSpLocks/>
          </p:cNvCxnSpPr>
          <p:nvPr/>
        </p:nvCxnSpPr>
        <p:spPr>
          <a:xfrm flipV="1">
            <a:off x="13774525" y="6210062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0FDBE56-200B-F5CC-4933-331DDFE72872}"/>
              </a:ext>
            </a:extLst>
          </p:cNvPr>
          <p:cNvSpPr txBox="1"/>
          <p:nvPr/>
        </p:nvSpPr>
        <p:spPr>
          <a:xfrm>
            <a:off x="15005482" y="63099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/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/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/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/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60831131-AFC3-A7B2-3168-DE95250E2549}"/>
              </a:ext>
            </a:extLst>
          </p:cNvPr>
          <p:cNvSpPr/>
          <p:nvPr/>
        </p:nvSpPr>
        <p:spPr>
          <a:xfrm rot="5400000">
            <a:off x="5010939" y="5445077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7ACB4F-FE48-1B71-1818-1356831A24DE}"/>
              </a:ext>
            </a:extLst>
          </p:cNvPr>
          <p:cNvSpPr txBox="1"/>
          <p:nvPr/>
        </p:nvSpPr>
        <p:spPr>
          <a:xfrm>
            <a:off x="5881974" y="3724059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Cp count</a:t>
            </a:r>
            <a:endParaRPr kumimoji="1" lang="ko-Kore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CE39E2-5682-88CB-A953-D030C2B6859A}"/>
              </a:ext>
            </a:extLst>
          </p:cNvPr>
          <p:cNvSpPr txBox="1"/>
          <p:nvPr/>
        </p:nvSpPr>
        <p:spPr>
          <a:xfrm>
            <a:off x="6283867" y="4358027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7" name="Picture 2" descr="컴퓨터비전] 10. CNN">
            <a:extLst>
              <a:ext uri="{FF2B5EF4-FFF2-40B4-BE49-F238E27FC236}">
                <a16:creationId xmlns:a16="http://schemas.microsoft.com/office/drawing/2014/main" id="{1E14B8DD-A49B-D0BF-0111-EBC4DB72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178" y="4743580"/>
            <a:ext cx="1789650" cy="14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21710D59-D564-83A5-6A81-A668D6C9AD98}"/>
              </a:ext>
            </a:extLst>
          </p:cNvPr>
          <p:cNvCxnSpPr>
            <a:cxnSpLocks/>
          </p:cNvCxnSpPr>
          <p:nvPr/>
        </p:nvCxnSpPr>
        <p:spPr>
          <a:xfrm flipH="1">
            <a:off x="6416827" y="7296404"/>
            <a:ext cx="38722" cy="15808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603CE08E-647D-091A-08D2-FC0E3B7EB606}"/>
              </a:ext>
            </a:extLst>
          </p:cNvPr>
          <p:cNvCxnSpPr>
            <a:cxnSpLocks/>
          </p:cNvCxnSpPr>
          <p:nvPr/>
        </p:nvCxnSpPr>
        <p:spPr>
          <a:xfrm>
            <a:off x="7564966" y="7320437"/>
            <a:ext cx="0" cy="11758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7CAE1F94-5530-E4C4-217F-B1A0A0CB2BEA}"/>
              </a:ext>
            </a:extLst>
          </p:cNvPr>
          <p:cNvCxnSpPr>
            <a:cxnSpLocks/>
          </p:cNvCxnSpPr>
          <p:nvPr/>
        </p:nvCxnSpPr>
        <p:spPr>
          <a:xfrm>
            <a:off x="7564966" y="8482233"/>
            <a:ext cx="8894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3BDB87F9-8515-2E48-7F91-5E43B32FAE57}"/>
              </a:ext>
            </a:extLst>
          </p:cNvPr>
          <p:cNvCxnSpPr>
            <a:cxnSpLocks/>
          </p:cNvCxnSpPr>
          <p:nvPr/>
        </p:nvCxnSpPr>
        <p:spPr>
          <a:xfrm>
            <a:off x="6416827" y="8877300"/>
            <a:ext cx="108043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6871E4F-CB6F-3366-7CB8-6135B74C3610}"/>
              </a:ext>
            </a:extLst>
          </p:cNvPr>
          <p:cNvCxnSpPr/>
          <p:nvPr/>
        </p:nvCxnSpPr>
        <p:spPr>
          <a:xfrm flipV="1">
            <a:off x="17221200" y="6301885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B937FDE-B708-1955-48A4-CD4E118AE85D}"/>
              </a:ext>
            </a:extLst>
          </p:cNvPr>
          <p:cNvCxnSpPr/>
          <p:nvPr/>
        </p:nvCxnSpPr>
        <p:spPr>
          <a:xfrm flipV="1">
            <a:off x="16459200" y="5932553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/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blipFill>
                <a:blip r:embed="rId8"/>
                <a:stretch>
                  <a:fillRect t="-118182" b="-1575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9C17B-8C33-76A0-C1C8-7A4845A326EE}"/>
                  </a:ext>
                </a:extLst>
              </p:cNvPr>
              <p:cNvSpPr txBox="1"/>
              <p:nvPr/>
            </p:nvSpPr>
            <p:spPr>
              <a:xfrm>
                <a:off x="4373145" y="2095098"/>
                <a:ext cx="13420212" cy="1267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ko-Kore-KR" dirty="0"/>
                  <a:t>,</a:t>
                </a:r>
              </a:p>
              <a:p>
                <a:pPr algn="ctr"/>
                <a:r>
                  <a:rPr kumimoji="1" lang="en-US" altLang="ko-Kore-KR" dirty="0"/>
                  <a:t>Each value represents one-hot feature,</a:t>
                </a:r>
              </a:p>
              <a:p>
                <a:pPr algn="ctr"/>
                <a:r>
                  <a:rPr kumimoji="1" lang="en-US" altLang="ko-Kore-KR" dirty="0"/>
                  <a:t>Cycle count feature indicates the number of cycles of each node between paths, and handles only nodes belonging to the top-k cycle passage,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𝑀𝐿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𝑀𝐿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9C17B-8C33-76A0-C1C8-7A4845A3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45" y="2095098"/>
                <a:ext cx="13420212" cy="1267591"/>
              </a:xfrm>
              <a:prstGeom prst="rect">
                <a:avLst/>
              </a:prstGeom>
              <a:blipFill>
                <a:blip r:embed="rId9"/>
                <a:stretch>
                  <a:fillRect l="-95" t="-3000" r="-95" b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00C67F8-D66D-DCA8-49F0-7DA843987E76}"/>
              </a:ext>
            </a:extLst>
          </p:cNvPr>
          <p:cNvSpPr/>
          <p:nvPr/>
        </p:nvSpPr>
        <p:spPr>
          <a:xfrm>
            <a:off x="5791200" y="3618298"/>
            <a:ext cx="1284520" cy="3872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4989E1B-24C1-A256-FF47-D1D5112AA4A2}"/>
              </a:ext>
            </a:extLst>
          </p:cNvPr>
          <p:cNvSpPr/>
          <p:nvPr/>
        </p:nvSpPr>
        <p:spPr>
          <a:xfrm>
            <a:off x="13998596" y="7515388"/>
            <a:ext cx="631804" cy="50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052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12813</TotalTime>
  <Words>707</Words>
  <Application>Microsoft Macintosh PowerPoint</Application>
  <PresentationFormat>사용자 지정</PresentationFormat>
  <Paragraphs>109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Calibri</vt:lpstr>
      <vt:lpstr>Cambria Math</vt:lpstr>
      <vt:lpstr>Menlo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45</cp:revision>
  <dcterms:created xsi:type="dcterms:W3CDTF">2021-12-28T00:31:40Z</dcterms:created>
  <dcterms:modified xsi:type="dcterms:W3CDTF">2023-08-03T14:59:42Z</dcterms:modified>
</cp:coreProperties>
</file>