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1" r:id="rId2"/>
    <p:sldId id="356" r:id="rId3"/>
    <p:sldId id="644" r:id="rId4"/>
    <p:sldId id="655" r:id="rId5"/>
    <p:sldId id="645" r:id="rId6"/>
    <p:sldId id="646" r:id="rId7"/>
    <p:sldId id="647" r:id="rId8"/>
    <p:sldId id="653" r:id="rId9"/>
    <p:sldId id="654" r:id="rId10"/>
    <p:sldId id="656" r:id="rId11"/>
    <p:sldId id="652" r:id="rId12"/>
    <p:sldId id="395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C"/>
    <a:srgbClr val="B0B050"/>
    <a:srgbClr val="ACD094"/>
    <a:srgbClr val="7ABD5E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719"/>
  </p:normalViewPr>
  <p:slideViewPr>
    <p:cSldViewPr>
      <p:cViewPr>
        <p:scale>
          <a:sx n="78" d="100"/>
          <a:sy n="78" d="100"/>
        </p:scale>
        <p:origin x="1640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2023. 8. 10.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99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r>
              <a:rPr kumimoji="1" lang="ko-KR" altLang="en-US" dirty="0"/>
              <a:t>₩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3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38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50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8/10/23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8/10/23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8/10/23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11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4076700"/>
            <a:ext cx="152996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Book is made of paper &lt;-&gt; Paper is the material of book  -&gt; Paper makes book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Computer is made of </a:t>
            </a:r>
            <a:r>
              <a:rPr lang="en-US" altLang="ko-KR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silicons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&lt;-&gt; Silicon is the material of computer -&gt; silicon makes computer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Book is capable of teaching a person to sing &lt;-&gt; Teaching a person to sing can make it from book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 tree is capable of being grow  &lt;-&gt; growing can make it from a tree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 miner is capable of mining coal &lt;-&gt; mining coal can make it from a miner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 sailor is capable of captaining a ship &lt;-&gt; captaining a ship can make it from a sailor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 kite is capable of flying &lt;-&gt; flying can make it from a kite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6F09A-283C-BB58-93AB-11EA296F56F3}"/>
              </a:ext>
            </a:extLst>
          </p:cNvPr>
          <p:cNvSpPr txBox="1"/>
          <p:nvPr/>
        </p:nvSpPr>
        <p:spPr>
          <a:xfrm>
            <a:off x="457200" y="1562100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Relation to Text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480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E8230-99D1-E7A4-0841-34193D1A03EC}"/>
              </a:ext>
            </a:extLst>
          </p:cNvPr>
          <p:cNvSpPr txBox="1"/>
          <p:nvPr/>
        </p:nvSpPr>
        <p:spPr>
          <a:xfrm>
            <a:off x="346613" y="17736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Path based MLP</a:t>
            </a:r>
            <a:endParaRPr kumimoji="1" lang="ko-Kore-KR" altLang="en-US" sz="32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45D39F3-5416-6F43-E062-1BA01BDCB765}"/>
              </a:ext>
            </a:extLst>
          </p:cNvPr>
          <p:cNvSpPr/>
          <p:nvPr/>
        </p:nvSpPr>
        <p:spPr>
          <a:xfrm>
            <a:off x="1143569" y="32959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87D306-AAEC-BFE3-F69A-C54D1D7EE8E4}"/>
              </a:ext>
            </a:extLst>
          </p:cNvPr>
          <p:cNvSpPr/>
          <p:nvPr/>
        </p:nvSpPr>
        <p:spPr>
          <a:xfrm>
            <a:off x="2057969" y="42103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DF61F1-CC6F-75DC-BDC6-A581F4FAD222}"/>
              </a:ext>
            </a:extLst>
          </p:cNvPr>
          <p:cNvSpPr/>
          <p:nvPr/>
        </p:nvSpPr>
        <p:spPr>
          <a:xfrm>
            <a:off x="3124769" y="3008247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BABB84-3A1E-790B-91D3-9AD5D6C3F8E0}"/>
              </a:ext>
            </a:extLst>
          </p:cNvPr>
          <p:cNvSpPr/>
          <p:nvPr/>
        </p:nvSpPr>
        <p:spPr>
          <a:xfrm>
            <a:off x="4085546" y="3676904"/>
            <a:ext cx="533400" cy="533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FC5B2A-92DA-E389-E7A8-E7AB248584CA}"/>
              </a:ext>
            </a:extLst>
          </p:cNvPr>
          <p:cNvSpPr/>
          <p:nvPr/>
        </p:nvSpPr>
        <p:spPr>
          <a:xfrm>
            <a:off x="3831546" y="47818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0756912-1523-1DA9-3200-FB8E656477F9}"/>
              </a:ext>
            </a:extLst>
          </p:cNvPr>
          <p:cNvSpPr/>
          <p:nvPr/>
        </p:nvSpPr>
        <p:spPr>
          <a:xfrm>
            <a:off x="241300" y="53152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E3A66A-5A0B-8411-8966-A978AA10F475}"/>
              </a:ext>
            </a:extLst>
          </p:cNvPr>
          <p:cNvSpPr/>
          <p:nvPr/>
        </p:nvSpPr>
        <p:spPr>
          <a:xfrm>
            <a:off x="2282146" y="60391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2AB8E59-DC70-DFE5-1B1E-72E236E1A9EF}"/>
              </a:ext>
            </a:extLst>
          </p:cNvPr>
          <p:cNvSpPr/>
          <p:nvPr/>
        </p:nvSpPr>
        <p:spPr>
          <a:xfrm>
            <a:off x="3818846" y="6953504"/>
            <a:ext cx="533400" cy="533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FC2BB21-E633-6CCA-6975-25B55D36206F}"/>
              </a:ext>
            </a:extLst>
          </p:cNvPr>
          <p:cNvSpPr/>
          <p:nvPr/>
        </p:nvSpPr>
        <p:spPr>
          <a:xfrm>
            <a:off x="-25400" y="70297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EFE1FDD-0B37-1738-620E-6E1048D5F09C}"/>
              </a:ext>
            </a:extLst>
          </p:cNvPr>
          <p:cNvCxnSpPr>
            <a:stCxn id="3" idx="6"/>
            <a:endCxn id="5" idx="2"/>
          </p:cNvCxnSpPr>
          <p:nvPr/>
        </p:nvCxnSpPr>
        <p:spPr>
          <a:xfrm flipV="1">
            <a:off x="1676969" y="3274947"/>
            <a:ext cx="1447800" cy="28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52596A83-D58A-76DF-2F0C-EE62541033EB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1598854" y="3751189"/>
            <a:ext cx="537230" cy="537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A02DDF7-E1CC-A987-B305-EA088F9898AD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2513254" y="4665589"/>
            <a:ext cx="1396407" cy="194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2A66CAC-966A-E624-EA3C-D0D8968C6B88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580054" y="3463532"/>
            <a:ext cx="583607" cy="291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0DC1433-5D18-DC34-217D-D21B0633D767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98246" y="4210304"/>
            <a:ext cx="2540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772AFCAA-089D-EEB2-EF22-DBF3AA6EAFE7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696585" y="4647819"/>
            <a:ext cx="1400738" cy="745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9C25AFE-2421-29AA-81F8-B6C405948E8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9026" y="5752719"/>
            <a:ext cx="1671235" cy="36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CEC5A03C-2825-B9A1-CDB5-24D8FF58E66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77446" y="6458204"/>
            <a:ext cx="1119515" cy="57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0BC50422-4B44-781C-2805-DDED183F6BCF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508000" y="7220204"/>
            <a:ext cx="3310846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29B61CA-3F2D-C14D-12F0-986A9128F2C7}"/>
              </a:ext>
            </a:extLst>
          </p:cNvPr>
          <p:cNvCxnSpPr>
            <a:cxnSpLocks/>
          </p:cNvCxnSpPr>
          <p:nvPr/>
        </p:nvCxnSpPr>
        <p:spPr>
          <a:xfrm flipV="1">
            <a:off x="5105969" y="5179789"/>
            <a:ext cx="685231" cy="21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양쪽 대괄호 53">
            <a:extLst>
              <a:ext uri="{FF2B5EF4-FFF2-40B4-BE49-F238E27FC236}">
                <a16:creationId xmlns:a16="http://schemas.microsoft.com/office/drawing/2014/main" id="{F10907BB-A668-7D14-0F23-5B91B675AB6B}"/>
              </a:ext>
            </a:extLst>
          </p:cNvPr>
          <p:cNvSpPr/>
          <p:nvPr/>
        </p:nvSpPr>
        <p:spPr>
          <a:xfrm rot="5400000">
            <a:off x="6204685" y="5499522"/>
            <a:ext cx="2907965" cy="53340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116B8-0210-FC24-E76C-E0B7822E7C8D}"/>
              </a:ext>
            </a:extLst>
          </p:cNvPr>
          <p:cNvSpPr txBox="1"/>
          <p:nvPr/>
        </p:nvSpPr>
        <p:spPr>
          <a:xfrm>
            <a:off x="7075720" y="3778504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Frequency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846525-E49B-9175-82CA-6162C0987BB3}"/>
              </a:ext>
            </a:extLst>
          </p:cNvPr>
          <p:cNvSpPr txBox="1"/>
          <p:nvPr/>
        </p:nvSpPr>
        <p:spPr>
          <a:xfrm>
            <a:off x="7477613" y="4412472"/>
            <a:ext cx="343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2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E4151E-563F-8991-0384-B8471F04F94E}"/>
              </a:ext>
            </a:extLst>
          </p:cNvPr>
          <p:cNvSpPr txBox="1"/>
          <p:nvPr/>
        </p:nvSpPr>
        <p:spPr>
          <a:xfrm>
            <a:off x="8841023" y="3840972"/>
            <a:ext cx="15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Relation Paths</a:t>
            </a:r>
            <a:endParaRPr kumimoji="1" lang="ko-Kore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8499B36-BEFA-4BD1-4664-233E74131D9B}"/>
              </a:ext>
            </a:extLst>
          </p:cNvPr>
          <p:cNvSpPr/>
          <p:nvPr/>
        </p:nvSpPr>
        <p:spPr>
          <a:xfrm>
            <a:off x="8645989" y="4412472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515A0CC-3B1B-4F96-B97D-27CF6C50BD36}"/>
              </a:ext>
            </a:extLst>
          </p:cNvPr>
          <p:cNvSpPr/>
          <p:nvPr/>
        </p:nvSpPr>
        <p:spPr>
          <a:xfrm>
            <a:off x="10156128" y="4393422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97CAD81-D7D8-7F63-B1DE-207984F8F171}"/>
              </a:ext>
            </a:extLst>
          </p:cNvPr>
          <p:cNvSpPr/>
          <p:nvPr/>
        </p:nvSpPr>
        <p:spPr>
          <a:xfrm>
            <a:off x="8645989" y="4995123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1EB9AA1-13F5-1CEB-6E5E-2D5A3D8FEF74}"/>
              </a:ext>
            </a:extLst>
          </p:cNvPr>
          <p:cNvSpPr/>
          <p:nvPr/>
        </p:nvSpPr>
        <p:spPr>
          <a:xfrm>
            <a:off x="10145934" y="4995123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7943CD0-EC12-B6B9-E122-673B027AFA64}"/>
              </a:ext>
            </a:extLst>
          </p:cNvPr>
          <p:cNvSpPr/>
          <p:nvPr/>
        </p:nvSpPr>
        <p:spPr>
          <a:xfrm>
            <a:off x="9396652" y="4982469"/>
            <a:ext cx="37080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C759162-5454-905E-5706-4EE4BD3FC73B}"/>
              </a:ext>
            </a:extLst>
          </p:cNvPr>
          <p:cNvSpPr/>
          <p:nvPr/>
        </p:nvSpPr>
        <p:spPr>
          <a:xfrm>
            <a:off x="8645989" y="5577774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264114-834F-6120-5F5E-98B4E340B26F}"/>
              </a:ext>
            </a:extLst>
          </p:cNvPr>
          <p:cNvSpPr/>
          <p:nvPr/>
        </p:nvSpPr>
        <p:spPr>
          <a:xfrm>
            <a:off x="9396652" y="5566634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41B8361-0B35-B283-91CA-8A866CCA79A5}"/>
              </a:ext>
            </a:extLst>
          </p:cNvPr>
          <p:cNvSpPr/>
          <p:nvPr/>
        </p:nvSpPr>
        <p:spPr>
          <a:xfrm>
            <a:off x="10175206" y="5577774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D7D6D11-DB0A-EF34-E580-040B416EE832}"/>
              </a:ext>
            </a:extLst>
          </p:cNvPr>
          <p:cNvSpPr/>
          <p:nvPr/>
        </p:nvSpPr>
        <p:spPr>
          <a:xfrm>
            <a:off x="8645989" y="6144627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E481C6F-8012-7D5D-A60F-5C0285E59C6C}"/>
              </a:ext>
            </a:extLst>
          </p:cNvPr>
          <p:cNvSpPr/>
          <p:nvPr/>
        </p:nvSpPr>
        <p:spPr>
          <a:xfrm>
            <a:off x="9144572" y="6125255"/>
            <a:ext cx="37080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0C07FF5-63DE-02F1-F9B4-8C42CB6F3A94}"/>
              </a:ext>
            </a:extLst>
          </p:cNvPr>
          <p:cNvSpPr/>
          <p:nvPr/>
        </p:nvSpPr>
        <p:spPr>
          <a:xfrm>
            <a:off x="9693824" y="6144627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30DD527-220E-787F-6E0C-C62FD125FEE7}"/>
              </a:ext>
            </a:extLst>
          </p:cNvPr>
          <p:cNvSpPr/>
          <p:nvPr/>
        </p:nvSpPr>
        <p:spPr>
          <a:xfrm>
            <a:off x="10175206" y="6144627"/>
            <a:ext cx="370800" cy="369332"/>
          </a:xfrm>
          <a:prstGeom prst="ellipse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A6CFD54B-D284-1435-9C78-FF42E9737465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 flipV="1">
            <a:off x="9016789" y="4578088"/>
            <a:ext cx="1139339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C7D5526-D986-00BB-58E5-8D68DCCF644C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 flipV="1">
            <a:off x="9016789" y="5167135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2D6BA4B-F7C5-EAB4-601B-05B891993312}"/>
              </a:ext>
            </a:extLst>
          </p:cNvPr>
          <p:cNvCxnSpPr>
            <a:cxnSpLocks/>
            <a:stCxn id="62" idx="6"/>
            <a:endCxn id="61" idx="2"/>
          </p:cNvCxnSpPr>
          <p:nvPr/>
        </p:nvCxnSpPr>
        <p:spPr>
          <a:xfrm>
            <a:off x="9767452" y="5167135"/>
            <a:ext cx="378482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42343912-54C3-C82F-DE9A-0CD5B5F5A2EA}"/>
              </a:ext>
            </a:extLst>
          </p:cNvPr>
          <p:cNvCxnSpPr>
            <a:cxnSpLocks/>
          </p:cNvCxnSpPr>
          <p:nvPr/>
        </p:nvCxnSpPr>
        <p:spPr>
          <a:xfrm flipV="1">
            <a:off x="9016789" y="5711778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33457748-E30F-9EC8-30DA-9E09B6D070F7}"/>
              </a:ext>
            </a:extLst>
          </p:cNvPr>
          <p:cNvCxnSpPr>
            <a:cxnSpLocks/>
          </p:cNvCxnSpPr>
          <p:nvPr/>
        </p:nvCxnSpPr>
        <p:spPr>
          <a:xfrm flipV="1">
            <a:off x="9766071" y="5737132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0772C4E1-45B2-DD64-20F0-2532156429B5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9000869" y="6307053"/>
            <a:ext cx="143703" cy="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F6DA85FE-24CE-EBAD-6C19-9E59D4D64149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9515372" y="6316933"/>
            <a:ext cx="178452" cy="12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8495CC12-0C9D-D022-02F5-B1085D3342AD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0064624" y="6316933"/>
            <a:ext cx="110582" cy="12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33887FB-A008-8396-25F5-45490C699186}"/>
              </a:ext>
            </a:extLst>
          </p:cNvPr>
          <p:cNvSpPr txBox="1"/>
          <p:nvPr/>
        </p:nvSpPr>
        <p:spPr>
          <a:xfrm>
            <a:off x="9350460" y="646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pic>
        <p:nvPicPr>
          <p:cNvPr id="1026" name="Picture 2" descr="컴퓨터비전] 10. CNN">
            <a:extLst>
              <a:ext uri="{FF2B5EF4-FFF2-40B4-BE49-F238E27FC236}">
                <a16:creationId xmlns:a16="http://schemas.microsoft.com/office/drawing/2014/main" id="{010F4C86-E493-FAAB-1168-9AD46B20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079" y="4477004"/>
            <a:ext cx="2461247" cy="195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BADC058-699A-0F53-A567-A0170FAEA958}"/>
              </a:ext>
            </a:extLst>
          </p:cNvPr>
          <p:cNvSpPr txBox="1"/>
          <p:nvPr/>
        </p:nvSpPr>
        <p:spPr>
          <a:xfrm>
            <a:off x="12206581" y="38166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MLP</a:t>
            </a:r>
            <a:endParaRPr kumimoji="1" lang="ko-Kore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175AC2D-8963-7975-83E3-F2353275BA89}"/>
              </a:ext>
            </a:extLst>
          </p:cNvPr>
          <p:cNvCxnSpPr>
            <a:cxnSpLocks/>
          </p:cNvCxnSpPr>
          <p:nvPr/>
        </p:nvCxnSpPr>
        <p:spPr>
          <a:xfrm flipV="1">
            <a:off x="13736326" y="4597138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043ADA7-509A-C787-F652-724BF1D89F78}"/>
              </a:ext>
            </a:extLst>
          </p:cNvPr>
          <p:cNvCxnSpPr>
            <a:cxnSpLocks/>
          </p:cNvCxnSpPr>
          <p:nvPr/>
        </p:nvCxnSpPr>
        <p:spPr>
          <a:xfrm flipV="1">
            <a:off x="13736326" y="5136896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D3BC93-1A8F-4303-61A0-D1398417BFA6}"/>
              </a:ext>
            </a:extLst>
          </p:cNvPr>
          <p:cNvCxnSpPr>
            <a:cxnSpLocks/>
          </p:cNvCxnSpPr>
          <p:nvPr/>
        </p:nvCxnSpPr>
        <p:spPr>
          <a:xfrm flipV="1">
            <a:off x="13774525" y="5670050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2ECFE76-2509-CC1E-3F85-A3D56E142EF3}"/>
              </a:ext>
            </a:extLst>
          </p:cNvPr>
          <p:cNvCxnSpPr>
            <a:cxnSpLocks/>
          </p:cNvCxnSpPr>
          <p:nvPr/>
        </p:nvCxnSpPr>
        <p:spPr>
          <a:xfrm flipV="1">
            <a:off x="13774525" y="6210062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0FDBE56-200B-F5CC-4933-331DDFE72872}"/>
              </a:ext>
            </a:extLst>
          </p:cNvPr>
          <p:cNvSpPr txBox="1"/>
          <p:nvPr/>
        </p:nvSpPr>
        <p:spPr>
          <a:xfrm>
            <a:off x="15005482" y="63099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E67EA0-1FF2-DE89-8C86-E59392A328F9}"/>
                  </a:ext>
                </a:extLst>
              </p:cNvPr>
              <p:cNvSpPr txBox="1"/>
              <p:nvPr/>
            </p:nvSpPr>
            <p:spPr>
              <a:xfrm>
                <a:off x="14946781" y="440294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E67EA0-1FF2-DE89-8C86-E59392A32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4402947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DC8EC29-5536-5247-65B8-47D944FD2FE7}"/>
                  </a:ext>
                </a:extLst>
              </p:cNvPr>
              <p:cNvSpPr txBox="1"/>
              <p:nvPr/>
            </p:nvSpPr>
            <p:spPr>
              <a:xfrm>
                <a:off x="14946781" y="486383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DC8EC29-5536-5247-65B8-47D944FD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4863838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AD9B23C-9DCE-C282-549E-D789FEBDE305}"/>
                  </a:ext>
                </a:extLst>
              </p:cNvPr>
              <p:cNvSpPr txBox="1"/>
              <p:nvPr/>
            </p:nvSpPr>
            <p:spPr>
              <a:xfrm>
                <a:off x="14946781" y="544630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AD9B23C-9DCE-C282-549E-D789FEBDE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5446301"/>
                <a:ext cx="4660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526A90B-195F-2E73-BFEA-7F05174F44D0}"/>
                  </a:ext>
                </a:extLst>
              </p:cNvPr>
              <p:cNvSpPr txBox="1"/>
              <p:nvPr/>
            </p:nvSpPr>
            <p:spPr>
              <a:xfrm>
                <a:off x="14946781" y="5932553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526A90B-195F-2E73-BFEA-7F05174F4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5932553"/>
                <a:ext cx="4660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양쪽 대괄호 103">
            <a:extLst>
              <a:ext uri="{FF2B5EF4-FFF2-40B4-BE49-F238E27FC236}">
                <a16:creationId xmlns:a16="http://schemas.microsoft.com/office/drawing/2014/main" id="{60831131-AFC3-A7B2-3168-DE95250E2549}"/>
              </a:ext>
            </a:extLst>
          </p:cNvPr>
          <p:cNvSpPr/>
          <p:nvPr/>
        </p:nvSpPr>
        <p:spPr>
          <a:xfrm rot="5400000">
            <a:off x="5010939" y="5445077"/>
            <a:ext cx="2907965" cy="53340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7ACB4F-FE48-1B71-1818-1356831A24DE}"/>
              </a:ext>
            </a:extLst>
          </p:cNvPr>
          <p:cNvSpPr txBox="1"/>
          <p:nvPr/>
        </p:nvSpPr>
        <p:spPr>
          <a:xfrm>
            <a:off x="5881974" y="3724059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Cp count</a:t>
            </a:r>
            <a:endParaRPr kumimoji="1" lang="ko-Kore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CE39E2-5682-88CB-A953-D030C2B6859A}"/>
              </a:ext>
            </a:extLst>
          </p:cNvPr>
          <p:cNvSpPr txBox="1"/>
          <p:nvPr/>
        </p:nvSpPr>
        <p:spPr>
          <a:xfrm>
            <a:off x="6283867" y="4358027"/>
            <a:ext cx="343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2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pic>
        <p:nvPicPr>
          <p:cNvPr id="107" name="Picture 2" descr="컴퓨터비전] 10. CNN">
            <a:extLst>
              <a:ext uri="{FF2B5EF4-FFF2-40B4-BE49-F238E27FC236}">
                <a16:creationId xmlns:a16="http://schemas.microsoft.com/office/drawing/2014/main" id="{1E14B8DD-A49B-D0BF-0111-EBC4DB72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178" y="4743580"/>
            <a:ext cx="1789650" cy="142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21710D59-D564-83A5-6A81-A668D6C9AD98}"/>
              </a:ext>
            </a:extLst>
          </p:cNvPr>
          <p:cNvCxnSpPr>
            <a:cxnSpLocks/>
          </p:cNvCxnSpPr>
          <p:nvPr/>
        </p:nvCxnSpPr>
        <p:spPr>
          <a:xfrm flipH="1">
            <a:off x="6416827" y="7296404"/>
            <a:ext cx="38722" cy="15808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603CE08E-647D-091A-08D2-FC0E3B7EB606}"/>
              </a:ext>
            </a:extLst>
          </p:cNvPr>
          <p:cNvCxnSpPr>
            <a:cxnSpLocks/>
          </p:cNvCxnSpPr>
          <p:nvPr/>
        </p:nvCxnSpPr>
        <p:spPr>
          <a:xfrm>
            <a:off x="7564966" y="7320437"/>
            <a:ext cx="0" cy="11758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7CAE1F94-5530-E4C4-217F-B1A0A0CB2BEA}"/>
              </a:ext>
            </a:extLst>
          </p:cNvPr>
          <p:cNvCxnSpPr>
            <a:cxnSpLocks/>
          </p:cNvCxnSpPr>
          <p:nvPr/>
        </p:nvCxnSpPr>
        <p:spPr>
          <a:xfrm>
            <a:off x="7564966" y="8482233"/>
            <a:ext cx="8894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3BDB87F9-8515-2E48-7F91-5E43B32FAE57}"/>
              </a:ext>
            </a:extLst>
          </p:cNvPr>
          <p:cNvCxnSpPr>
            <a:cxnSpLocks/>
          </p:cNvCxnSpPr>
          <p:nvPr/>
        </p:nvCxnSpPr>
        <p:spPr>
          <a:xfrm>
            <a:off x="6416827" y="8877300"/>
            <a:ext cx="1080437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6871E4F-CB6F-3366-7CB8-6135B74C3610}"/>
              </a:ext>
            </a:extLst>
          </p:cNvPr>
          <p:cNvCxnSpPr/>
          <p:nvPr/>
        </p:nvCxnSpPr>
        <p:spPr>
          <a:xfrm flipV="1">
            <a:off x="17221200" y="6301885"/>
            <a:ext cx="0" cy="2575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B937FDE-B708-1955-48A4-CD4E118AE85D}"/>
              </a:ext>
            </a:extLst>
          </p:cNvPr>
          <p:cNvCxnSpPr/>
          <p:nvPr/>
        </p:nvCxnSpPr>
        <p:spPr>
          <a:xfrm flipV="1">
            <a:off x="16459200" y="5932553"/>
            <a:ext cx="0" cy="2575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0E3B401-9DEB-B0C0-F3B7-021A07B9963B}"/>
                  </a:ext>
                </a:extLst>
              </p:cNvPr>
              <p:cNvSpPr txBox="1"/>
              <p:nvPr/>
            </p:nvSpPr>
            <p:spPr>
              <a:xfrm>
                <a:off x="10168801" y="7120792"/>
                <a:ext cx="4343240" cy="1237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0E3B401-9DEB-B0C0-F3B7-021A07B99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801" y="7120792"/>
                <a:ext cx="4343240" cy="1237390"/>
              </a:xfrm>
              <a:prstGeom prst="rect">
                <a:avLst/>
              </a:prstGeom>
              <a:blipFill>
                <a:blip r:embed="rId8"/>
                <a:stretch>
                  <a:fillRect t="-118182" b="-1575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A9C17B-8C33-76A0-C1C8-7A4845A326EE}"/>
                  </a:ext>
                </a:extLst>
              </p:cNvPr>
              <p:cNvSpPr txBox="1"/>
              <p:nvPr/>
            </p:nvSpPr>
            <p:spPr>
              <a:xfrm>
                <a:off x="4373145" y="2095098"/>
                <a:ext cx="13420212" cy="1267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𝑐𝑦𝑐𝑙𝑒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ko-Kore-KR" dirty="0"/>
                  <a:t>,</a:t>
                </a:r>
              </a:p>
              <a:p>
                <a:pPr algn="ctr"/>
                <a:r>
                  <a:rPr kumimoji="1" lang="en-US" altLang="ko-Kore-KR" dirty="0"/>
                  <a:t>Each value represents one-hot feature,</a:t>
                </a:r>
              </a:p>
              <a:p>
                <a:pPr algn="ctr"/>
                <a:r>
                  <a:rPr kumimoji="1" lang="en-US" altLang="ko-Kore-KR" dirty="0"/>
                  <a:t>Cycle count feature indicates the number of cycles of each node between paths, and handles only nodes belonging to the top-k cycle passage,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𝑀𝐿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𝑀𝐿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A9C17B-8C33-76A0-C1C8-7A4845A3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45" y="2095098"/>
                <a:ext cx="13420212" cy="1267591"/>
              </a:xfrm>
              <a:prstGeom prst="rect">
                <a:avLst/>
              </a:prstGeom>
              <a:blipFill>
                <a:blip r:embed="rId9"/>
                <a:stretch>
                  <a:fillRect l="-95" t="-3000" r="-95" b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00C67F8-D66D-DCA8-49F0-7DA843987E76}"/>
              </a:ext>
            </a:extLst>
          </p:cNvPr>
          <p:cNvSpPr/>
          <p:nvPr/>
        </p:nvSpPr>
        <p:spPr>
          <a:xfrm>
            <a:off x="5791200" y="3618298"/>
            <a:ext cx="1284520" cy="3872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4989E1B-24C1-A256-FF47-D1D5112AA4A2}"/>
              </a:ext>
            </a:extLst>
          </p:cNvPr>
          <p:cNvSpPr/>
          <p:nvPr/>
        </p:nvSpPr>
        <p:spPr>
          <a:xfrm>
            <a:off x="13998596" y="7515388"/>
            <a:ext cx="631804" cy="504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052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지난 내용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상황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지난 내용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2898625"/>
            <a:ext cx="152996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Relation(Edge) to Text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과정에서 어떻게 바꿀지를 생각해보자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Node_list</a:t>
            </a:r>
            <a:r>
              <a:rPr lang="ko-KR" altLang="en-US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추출 후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</a:t>
            </a:r>
            <a:r>
              <a:rPr lang="ko-KR" altLang="en-US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만들어보자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3" y="17736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Weekly Plan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지난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B00BD7-0D7D-2E7C-FAEF-8F5D95DC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" y="3624229"/>
            <a:ext cx="7048749" cy="5236214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0AE1A06-7A97-50E2-D21D-7A5189B1BD1B}"/>
              </a:ext>
            </a:extLst>
          </p:cNvPr>
          <p:cNvSpPr/>
          <p:nvPr/>
        </p:nvSpPr>
        <p:spPr>
          <a:xfrm>
            <a:off x="656066" y="2053417"/>
            <a:ext cx="10357076" cy="126909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52B47-3783-9426-3339-16D92B9A5832}"/>
              </a:ext>
            </a:extLst>
          </p:cNvPr>
          <p:cNvSpPr txBox="1"/>
          <p:nvPr/>
        </p:nvSpPr>
        <p:spPr>
          <a:xfrm>
            <a:off x="830412" y="2075013"/>
            <a:ext cx="10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7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“Cellular respiration’s trash is”</a:t>
            </a:r>
            <a:endParaRPr kumimoji="1" lang="en-US" altLang="ko-Kore-KR" sz="15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sz="2100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sz="21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a bug’s treasure B. a cow’s treasure C. </a:t>
            </a:r>
            <a:r>
              <a:rPr kumimoji="1" lang="en-US" altLang="ko-Kore-KR" sz="2100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 </a:t>
            </a:r>
            <a:r>
              <a:rPr kumimoji="1" lang="en-US" altLang="ko-Kore-KR" sz="21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sz="2100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everyone’s trash</a:t>
            </a:r>
            <a:endParaRPr kumimoji="1" lang="ko-Kore-KR" altLang="en-US" sz="2100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CF164A64-88ED-D49D-5416-070C13985EEF}"/>
              </a:ext>
            </a:extLst>
          </p:cNvPr>
          <p:cNvSpPr/>
          <p:nvPr/>
        </p:nvSpPr>
        <p:spPr>
          <a:xfrm>
            <a:off x="7654247" y="5576501"/>
            <a:ext cx="1690370" cy="126909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33231-70E5-237B-643B-E31FD78C135D}"/>
              </a:ext>
            </a:extLst>
          </p:cNvPr>
          <p:cNvSpPr txBox="1"/>
          <p:nvPr/>
        </p:nvSpPr>
        <p:spPr>
          <a:xfrm>
            <a:off x="6861132" y="6964486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Noun chunk node to make more cycle </a:t>
            </a:r>
          </a:p>
          <a:p>
            <a:r>
              <a:rPr kumimoji="1" lang="en-US" altLang="ko-Kore-KR" sz="2700" dirty="0"/>
              <a:t>Noun chunk can help to reason QA task</a:t>
            </a:r>
            <a:endParaRPr kumimoji="1" lang="ko-Kore-KR" altLang="en-US" sz="27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651813-5635-27A2-FA4B-5FE371DD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3771900"/>
            <a:ext cx="7048749" cy="523621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B2C2ECD-AA96-085E-7BDD-EE3020C0F82C}"/>
              </a:ext>
            </a:extLst>
          </p:cNvPr>
          <p:cNvSpPr/>
          <p:nvPr/>
        </p:nvSpPr>
        <p:spPr>
          <a:xfrm>
            <a:off x="10744200" y="8436093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Cellular respiration's trash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416F5E6-8D9D-4CAD-3359-FCE30577B0B8}"/>
              </a:ext>
            </a:extLst>
          </p:cNvPr>
          <p:cNvSpPr/>
          <p:nvPr/>
        </p:nvSpPr>
        <p:spPr>
          <a:xfrm>
            <a:off x="15813742" y="8523647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dirty="0">
                <a:solidFill>
                  <a:schemeClr val="tx1"/>
                </a:solidFill>
                <a:latin typeface="Menlo" panose="020B0609030804020204" pitchFamily="49" charset="0"/>
              </a:rPr>
              <a:t>a</a:t>
            </a:r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plant’s treasure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DD305E7-9711-DDF4-6276-6AEC299A1F2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12856111" y="8055226"/>
            <a:ext cx="639875" cy="57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92EC7E2-47AC-4BC4-53D6-3AAA4970470A}"/>
              </a:ext>
            </a:extLst>
          </p:cNvPr>
          <p:cNvCxnSpPr>
            <a:cxnSpLocks/>
          </p:cNvCxnSpPr>
          <p:nvPr/>
        </p:nvCxnSpPr>
        <p:spPr>
          <a:xfrm flipV="1">
            <a:off x="13160500" y="8708641"/>
            <a:ext cx="1859356" cy="2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D35B6E1-567A-64DA-2094-E247E4A6521A}"/>
              </a:ext>
            </a:extLst>
          </p:cNvPr>
          <p:cNvCxnSpPr>
            <a:cxnSpLocks/>
          </p:cNvCxnSpPr>
          <p:nvPr/>
        </p:nvCxnSpPr>
        <p:spPr>
          <a:xfrm flipH="1" flipV="1">
            <a:off x="11330610" y="7353300"/>
            <a:ext cx="262488" cy="106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1B50E51-5D20-A9AA-B9F3-093E1DE99C56}"/>
              </a:ext>
            </a:extLst>
          </p:cNvPr>
          <p:cNvCxnSpPr>
            <a:cxnSpLocks/>
          </p:cNvCxnSpPr>
          <p:nvPr/>
        </p:nvCxnSpPr>
        <p:spPr>
          <a:xfrm flipV="1">
            <a:off x="12877800" y="9328907"/>
            <a:ext cx="2935942" cy="1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5E1DDC-8779-F0AC-8563-67A48AC90EF4}"/>
              </a:ext>
            </a:extLst>
          </p:cNvPr>
          <p:cNvSpPr txBox="1"/>
          <p:nvPr/>
        </p:nvSpPr>
        <p:spPr>
          <a:xfrm>
            <a:off x="12047820" y="7884467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C1DDD8B-D031-EB11-2C50-72A256FF47DC}"/>
              </a:ext>
            </a:extLst>
          </p:cNvPr>
          <p:cNvCxnSpPr>
            <a:cxnSpLocks/>
          </p:cNvCxnSpPr>
          <p:nvPr/>
        </p:nvCxnSpPr>
        <p:spPr>
          <a:xfrm flipV="1">
            <a:off x="12485276" y="6242336"/>
            <a:ext cx="733182" cy="22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A90210-0C2E-09C2-0A04-5F6CA93FA419}"/>
              </a:ext>
            </a:extLst>
          </p:cNvPr>
          <p:cNvSpPr txBox="1"/>
          <p:nvPr/>
        </p:nvSpPr>
        <p:spPr>
          <a:xfrm>
            <a:off x="16886279" y="7884466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8DAECC3-7044-E444-7D1E-F349CC6EAD84}"/>
              </a:ext>
            </a:extLst>
          </p:cNvPr>
          <p:cNvCxnSpPr>
            <a:cxnSpLocks/>
          </p:cNvCxnSpPr>
          <p:nvPr/>
        </p:nvCxnSpPr>
        <p:spPr>
          <a:xfrm flipV="1">
            <a:off x="16381048" y="7884437"/>
            <a:ext cx="0" cy="74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3BB6164-06A4-CDE9-47A6-2F010D87E1A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468600" y="8721402"/>
            <a:ext cx="707489" cy="9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A7EE78B-5B06-4599-D512-00B05399AB4D}"/>
              </a:ext>
            </a:extLst>
          </p:cNvPr>
          <p:cNvCxnSpPr>
            <a:cxnSpLocks/>
          </p:cNvCxnSpPr>
          <p:nvPr/>
        </p:nvCxnSpPr>
        <p:spPr>
          <a:xfrm flipH="1" flipV="1">
            <a:off x="17373600" y="6390007"/>
            <a:ext cx="176573" cy="213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3521ED-FBCC-5F21-441A-886830058D68}"/>
              </a:ext>
            </a:extLst>
          </p:cNvPr>
          <p:cNvSpPr txBox="1"/>
          <p:nvPr/>
        </p:nvSpPr>
        <p:spPr>
          <a:xfrm>
            <a:off x="6861132" y="4949784"/>
            <a:ext cx="3276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+ Noun chunk node</a:t>
            </a:r>
            <a:endParaRPr kumimoji="1" lang="ko-Kore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D8F6D-8928-1503-34CF-182DA9754EEE}"/>
              </a:ext>
            </a:extLst>
          </p:cNvPr>
          <p:cNvSpPr txBox="1"/>
          <p:nvPr/>
        </p:nvSpPr>
        <p:spPr>
          <a:xfrm>
            <a:off x="542104" y="1302547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Method Review</a:t>
            </a:r>
            <a:endParaRPr kumimoji="1" lang="ko-Kore-KR" altLang="en-US" sz="3200" dirty="0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36822FAD-2300-3876-712E-19C68F3F7D21}"/>
              </a:ext>
            </a:extLst>
          </p:cNvPr>
          <p:cNvSpPr/>
          <p:nvPr/>
        </p:nvSpPr>
        <p:spPr>
          <a:xfrm rot="5400000">
            <a:off x="8001000" y="8718812"/>
            <a:ext cx="381000" cy="610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44F59-F3C4-C0BF-1BCB-BAC0CD15011A}"/>
              </a:ext>
            </a:extLst>
          </p:cNvPr>
          <p:cNvSpPr txBox="1"/>
          <p:nvPr/>
        </p:nvSpPr>
        <p:spPr>
          <a:xfrm>
            <a:off x="7065493" y="9340454"/>
            <a:ext cx="3276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Ablation Study</a:t>
            </a:r>
            <a:endParaRPr kumimoji="1" lang="ko-Kore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60402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지난 내용</a:t>
            </a:r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CF164A64-88ED-D49D-5416-070C13985EEF}"/>
              </a:ext>
            </a:extLst>
          </p:cNvPr>
          <p:cNvSpPr/>
          <p:nvPr/>
        </p:nvSpPr>
        <p:spPr>
          <a:xfrm>
            <a:off x="8101348" y="3169387"/>
            <a:ext cx="1690370" cy="126909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651813-5635-27A2-FA4B-5FE371DD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33500"/>
            <a:ext cx="7048749" cy="523621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B2C2ECD-AA96-085E-7BDD-EE3020C0F82C}"/>
              </a:ext>
            </a:extLst>
          </p:cNvPr>
          <p:cNvSpPr/>
          <p:nvPr/>
        </p:nvSpPr>
        <p:spPr>
          <a:xfrm>
            <a:off x="152400" y="5997693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Cellular respiration's trash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416F5E6-8D9D-4CAD-3359-FCE30577B0B8}"/>
              </a:ext>
            </a:extLst>
          </p:cNvPr>
          <p:cNvSpPr/>
          <p:nvPr/>
        </p:nvSpPr>
        <p:spPr>
          <a:xfrm>
            <a:off x="5221942" y="6085247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dirty="0">
                <a:solidFill>
                  <a:schemeClr val="tx1"/>
                </a:solidFill>
                <a:latin typeface="Menlo" panose="020B0609030804020204" pitchFamily="49" charset="0"/>
              </a:rPr>
              <a:t>a</a:t>
            </a:r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plant’s treasure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DD305E7-9711-DDF4-6276-6AEC299A1F2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264311" y="5616826"/>
            <a:ext cx="639875" cy="57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92EC7E2-47AC-4BC4-53D6-3AAA4970470A}"/>
              </a:ext>
            </a:extLst>
          </p:cNvPr>
          <p:cNvCxnSpPr>
            <a:cxnSpLocks/>
          </p:cNvCxnSpPr>
          <p:nvPr/>
        </p:nvCxnSpPr>
        <p:spPr>
          <a:xfrm flipV="1">
            <a:off x="2568700" y="6270241"/>
            <a:ext cx="1859356" cy="2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D35B6E1-567A-64DA-2094-E247E4A6521A}"/>
              </a:ext>
            </a:extLst>
          </p:cNvPr>
          <p:cNvCxnSpPr>
            <a:cxnSpLocks/>
          </p:cNvCxnSpPr>
          <p:nvPr/>
        </p:nvCxnSpPr>
        <p:spPr>
          <a:xfrm flipH="1" flipV="1">
            <a:off x="738810" y="4914900"/>
            <a:ext cx="262488" cy="106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1B50E51-5D20-A9AA-B9F3-093E1DE99C56}"/>
              </a:ext>
            </a:extLst>
          </p:cNvPr>
          <p:cNvCxnSpPr>
            <a:cxnSpLocks/>
          </p:cNvCxnSpPr>
          <p:nvPr/>
        </p:nvCxnSpPr>
        <p:spPr>
          <a:xfrm flipV="1">
            <a:off x="2286000" y="6890507"/>
            <a:ext cx="2935942" cy="1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5E1DDC-8779-F0AC-8563-67A48AC90EF4}"/>
              </a:ext>
            </a:extLst>
          </p:cNvPr>
          <p:cNvSpPr txBox="1"/>
          <p:nvPr/>
        </p:nvSpPr>
        <p:spPr>
          <a:xfrm>
            <a:off x="1456020" y="5446067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C1DDD8B-D031-EB11-2C50-72A256FF47DC}"/>
              </a:ext>
            </a:extLst>
          </p:cNvPr>
          <p:cNvCxnSpPr>
            <a:cxnSpLocks/>
          </p:cNvCxnSpPr>
          <p:nvPr/>
        </p:nvCxnSpPr>
        <p:spPr>
          <a:xfrm flipV="1">
            <a:off x="1893476" y="3803936"/>
            <a:ext cx="733182" cy="22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A90210-0C2E-09C2-0A04-5F6CA93FA419}"/>
              </a:ext>
            </a:extLst>
          </p:cNvPr>
          <p:cNvSpPr txBox="1"/>
          <p:nvPr/>
        </p:nvSpPr>
        <p:spPr>
          <a:xfrm>
            <a:off x="6294479" y="5446066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8DAECC3-7044-E444-7D1E-F349CC6EAD84}"/>
              </a:ext>
            </a:extLst>
          </p:cNvPr>
          <p:cNvCxnSpPr>
            <a:cxnSpLocks/>
          </p:cNvCxnSpPr>
          <p:nvPr/>
        </p:nvCxnSpPr>
        <p:spPr>
          <a:xfrm flipV="1">
            <a:off x="5789248" y="5446037"/>
            <a:ext cx="0" cy="74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3BB6164-06A4-CDE9-47A6-2F010D87E1A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76800" y="6283002"/>
            <a:ext cx="707489" cy="9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A7EE78B-5B06-4599-D512-00B05399AB4D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3951607"/>
            <a:ext cx="176573" cy="213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27D67-5943-0D6D-1670-FEF50B39B0C2}"/>
              </a:ext>
            </a:extLst>
          </p:cNvPr>
          <p:cNvSpPr/>
          <p:nvPr/>
        </p:nvSpPr>
        <p:spPr>
          <a:xfrm>
            <a:off x="10648037" y="2966540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respiration – causes - living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99987-0B95-771A-C2AE-3056FDF20137}"/>
              </a:ext>
            </a:extLst>
          </p:cNvPr>
          <p:cNvSpPr/>
          <p:nvPr/>
        </p:nvSpPr>
        <p:spPr>
          <a:xfrm>
            <a:off x="10648037" y="3588671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living – related to - cell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431D2-50E1-9F85-A81B-0A2B9A5CB7DA}"/>
              </a:ext>
            </a:extLst>
          </p:cNvPr>
          <p:cNvSpPr/>
          <p:nvPr/>
        </p:nvSpPr>
        <p:spPr>
          <a:xfrm>
            <a:off x="10648037" y="4152978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cell – related to - respiration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1" name="왼쪽 중괄호[L] 10">
            <a:extLst>
              <a:ext uri="{FF2B5EF4-FFF2-40B4-BE49-F238E27FC236}">
                <a16:creationId xmlns:a16="http://schemas.microsoft.com/office/drawing/2014/main" id="{535AB1D9-A8D7-9263-1468-B16429065EC9}"/>
              </a:ext>
            </a:extLst>
          </p:cNvPr>
          <p:cNvSpPr/>
          <p:nvPr/>
        </p:nvSpPr>
        <p:spPr>
          <a:xfrm rot="10800000">
            <a:off x="13830477" y="3024178"/>
            <a:ext cx="336176" cy="13586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47668-1FDE-2386-DD58-8AAB894693C3}"/>
              </a:ext>
            </a:extLst>
          </p:cNvPr>
          <p:cNvSpPr txBox="1"/>
          <p:nvPr/>
        </p:nvSpPr>
        <p:spPr>
          <a:xfrm>
            <a:off x="10691917" y="1954247"/>
            <a:ext cx="319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Make template(text) about Cycles</a:t>
            </a:r>
            <a:endParaRPr kumimoji="1" lang="ko-Kore-KR" altLang="en-US" sz="27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9605417" y="588809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10705377" y="596741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10753795" y="639317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11644339" y="640593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12951279" y="640593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12476329" y="629079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676CB-8C43-C76D-C2CD-CD629AFAB75F}"/>
              </a:ext>
            </a:extLst>
          </p:cNvPr>
          <p:cNvSpPr/>
          <p:nvPr/>
        </p:nvSpPr>
        <p:spPr>
          <a:xfrm>
            <a:off x="10711325" y="708535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DPR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D6AAD-63A1-2907-5CFB-118C9ED6D75E}"/>
              </a:ext>
            </a:extLst>
          </p:cNvPr>
          <p:cNvSpPr/>
          <p:nvPr/>
        </p:nvSpPr>
        <p:spPr>
          <a:xfrm>
            <a:off x="10759743" y="751111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C1349-5A7A-3A98-7898-D62180BA6843}"/>
              </a:ext>
            </a:extLst>
          </p:cNvPr>
          <p:cNvSpPr/>
          <p:nvPr/>
        </p:nvSpPr>
        <p:spPr>
          <a:xfrm>
            <a:off x="11650287" y="752387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8EFE3-F838-483F-2F6C-FACA5CC79744}"/>
              </a:ext>
            </a:extLst>
          </p:cNvPr>
          <p:cNvSpPr/>
          <p:nvPr/>
        </p:nvSpPr>
        <p:spPr>
          <a:xfrm>
            <a:off x="12957227" y="752387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26AB0-2552-15EF-611B-B92D18E9CF85}"/>
              </a:ext>
            </a:extLst>
          </p:cNvPr>
          <p:cNvSpPr txBox="1"/>
          <p:nvPr/>
        </p:nvSpPr>
        <p:spPr>
          <a:xfrm>
            <a:off x="12482277" y="740873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2E2874DD-B349-FF32-A098-EFC72983E348}"/>
              </a:ext>
            </a:extLst>
          </p:cNvPr>
          <p:cNvSpPr/>
          <p:nvPr/>
        </p:nvSpPr>
        <p:spPr>
          <a:xfrm rot="5400000">
            <a:off x="11518252" y="460111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11957190" y="7998967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B4D60-6EA7-D739-3F48-1E1BBAA48E46}"/>
              </a:ext>
            </a:extLst>
          </p:cNvPr>
          <p:cNvSpPr txBox="1"/>
          <p:nvPr/>
        </p:nvSpPr>
        <p:spPr>
          <a:xfrm>
            <a:off x="14325600" y="34671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CP1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9205556" y="8822706"/>
            <a:ext cx="6396583" cy="771913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7348552" y="8922297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EE1BF3-1D08-EE8E-970F-98F3DE3CC640}"/>
              </a:ext>
            </a:extLst>
          </p:cNvPr>
          <p:cNvSpPr txBox="1"/>
          <p:nvPr/>
        </p:nvSpPr>
        <p:spPr>
          <a:xfrm>
            <a:off x="7401911" y="9455027"/>
            <a:ext cx="630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It is used for Query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41139E-C382-92A0-0BDE-89E6E0ECE752}"/>
              </a:ext>
            </a:extLst>
          </p:cNvPr>
          <p:cNvSpPr/>
          <p:nvPr/>
        </p:nvSpPr>
        <p:spPr>
          <a:xfrm>
            <a:off x="13331033" y="4855307"/>
            <a:ext cx="2534244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42FCE5-5F77-AC83-27BB-F522463DAB87}"/>
              </a:ext>
            </a:extLst>
          </p:cNvPr>
          <p:cNvSpPr/>
          <p:nvPr/>
        </p:nvSpPr>
        <p:spPr>
          <a:xfrm rot="5400000">
            <a:off x="15111948" y="4192873"/>
            <a:ext cx="1494254" cy="285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F5FD6-DB92-41A6-5F34-DD5D95F0FEBE}"/>
              </a:ext>
            </a:extLst>
          </p:cNvPr>
          <p:cNvSpPr txBox="1"/>
          <p:nvPr/>
        </p:nvSpPr>
        <p:spPr>
          <a:xfrm>
            <a:off x="16113853" y="467064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여기까지 진행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A9391-45A0-B332-F972-22AE7DA78326}"/>
              </a:ext>
            </a:extLst>
          </p:cNvPr>
          <p:cNvSpPr txBox="1"/>
          <p:nvPr/>
        </p:nvSpPr>
        <p:spPr>
          <a:xfrm>
            <a:off x="13887879" y="61972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https://github.com/dorianbrown/rank_bm25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0775F2-46C1-41F6-CD43-11860A55F517}"/>
              </a:ext>
            </a:extLst>
          </p:cNvPr>
          <p:cNvSpPr txBox="1"/>
          <p:nvPr/>
        </p:nvSpPr>
        <p:spPr>
          <a:xfrm>
            <a:off x="13887879" y="7246355"/>
            <a:ext cx="458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</a:t>
            </a:r>
            <a:r>
              <a:rPr lang="en-US" altLang="ko-Kore-KR" dirty="0" err="1"/>
              <a:t>dl.fbaipublicfiles.com</a:t>
            </a:r>
            <a:r>
              <a:rPr lang="en-US" altLang="ko-Kore-KR" dirty="0"/>
              <a:t>/</a:t>
            </a:r>
            <a:r>
              <a:rPr lang="en-US" altLang="ko-Kore-KR" dirty="0" err="1"/>
              <a:t>dpr</a:t>
            </a:r>
            <a:r>
              <a:rPr lang="en-US" altLang="ko-Kore-KR" dirty="0"/>
              <a:t>/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72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지난 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2590800" y="102870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3690760" y="110802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3739178" y="153378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4629722" y="154654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5936662" y="154654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5461712" y="143140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676CB-8C43-C76D-C2CD-CD629AFAB75F}"/>
              </a:ext>
            </a:extLst>
          </p:cNvPr>
          <p:cNvSpPr/>
          <p:nvPr/>
        </p:nvSpPr>
        <p:spPr>
          <a:xfrm>
            <a:off x="3696708" y="222596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DPR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D6AAD-63A1-2907-5CFB-118C9ED6D75E}"/>
              </a:ext>
            </a:extLst>
          </p:cNvPr>
          <p:cNvSpPr/>
          <p:nvPr/>
        </p:nvSpPr>
        <p:spPr>
          <a:xfrm>
            <a:off x="3745126" y="265172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C1349-5A7A-3A98-7898-D62180BA6843}"/>
              </a:ext>
            </a:extLst>
          </p:cNvPr>
          <p:cNvSpPr/>
          <p:nvPr/>
        </p:nvSpPr>
        <p:spPr>
          <a:xfrm>
            <a:off x="4635670" y="266448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8EFE3-F838-483F-2F6C-FACA5CC79744}"/>
              </a:ext>
            </a:extLst>
          </p:cNvPr>
          <p:cNvSpPr/>
          <p:nvPr/>
        </p:nvSpPr>
        <p:spPr>
          <a:xfrm>
            <a:off x="5942610" y="266448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26AB0-2552-15EF-611B-B92D18E9CF85}"/>
              </a:ext>
            </a:extLst>
          </p:cNvPr>
          <p:cNvSpPr txBox="1"/>
          <p:nvPr/>
        </p:nvSpPr>
        <p:spPr>
          <a:xfrm>
            <a:off x="5467660" y="254934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4920186" y="2873214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2048668" y="3720455"/>
            <a:ext cx="6396583" cy="601352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359601" y="3723319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E825390F-067C-F174-9FFF-646983D701DF}"/>
              </a:ext>
            </a:extLst>
          </p:cNvPr>
          <p:cNvSpPr/>
          <p:nvPr/>
        </p:nvSpPr>
        <p:spPr>
          <a:xfrm>
            <a:off x="8153400" y="1477649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CF251A19-9AB4-FF82-9130-A7D3BC5FE28D}"/>
              </a:ext>
            </a:extLst>
          </p:cNvPr>
          <p:cNvSpPr/>
          <p:nvPr/>
        </p:nvSpPr>
        <p:spPr>
          <a:xfrm>
            <a:off x="8153400" y="2492191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D40E4-C37C-1F5F-66A4-9AD79079B9B7}"/>
              </a:ext>
            </a:extLst>
          </p:cNvPr>
          <p:cNvSpPr txBox="1"/>
          <p:nvPr/>
        </p:nvSpPr>
        <p:spPr>
          <a:xfrm>
            <a:off x="7915820" y="106310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21097-4759-AEBF-F583-5B68891EBABC}"/>
              </a:ext>
            </a:extLst>
          </p:cNvPr>
          <p:cNvSpPr txBox="1"/>
          <p:nvPr/>
        </p:nvSpPr>
        <p:spPr>
          <a:xfrm>
            <a:off x="7915016" y="207150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BADC78-76A6-B176-3CD9-EF3104640B8A}"/>
              </a:ext>
            </a:extLst>
          </p:cNvPr>
          <p:cNvSpPr/>
          <p:nvPr/>
        </p:nvSpPr>
        <p:spPr>
          <a:xfrm>
            <a:off x="10363200" y="1395251"/>
            <a:ext cx="3581400" cy="1352514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Cross Encoder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오른쪽 화살표[R] 37">
            <a:extLst>
              <a:ext uri="{FF2B5EF4-FFF2-40B4-BE49-F238E27FC236}">
                <a16:creationId xmlns:a16="http://schemas.microsoft.com/office/drawing/2014/main" id="{965753E4-8A32-D6AE-B688-4F3BBBDE297E}"/>
              </a:ext>
            </a:extLst>
          </p:cNvPr>
          <p:cNvSpPr/>
          <p:nvPr/>
        </p:nvSpPr>
        <p:spPr>
          <a:xfrm rot="5400000">
            <a:off x="11519351" y="310574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097081-ADD6-6A98-1584-096C98B5C7AA}"/>
              </a:ext>
            </a:extLst>
          </p:cNvPr>
          <p:cNvSpPr/>
          <p:nvPr/>
        </p:nvSpPr>
        <p:spPr>
          <a:xfrm>
            <a:off x="10804489" y="4437347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1212BE-7D8F-CA54-0602-4CC5740B1FB4}"/>
              </a:ext>
            </a:extLst>
          </p:cNvPr>
          <p:cNvSpPr/>
          <p:nvPr/>
        </p:nvSpPr>
        <p:spPr>
          <a:xfrm>
            <a:off x="10804489" y="4824653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D00212-AE9E-091C-7B08-54495A8482B5}"/>
              </a:ext>
            </a:extLst>
          </p:cNvPr>
          <p:cNvSpPr/>
          <p:nvPr/>
        </p:nvSpPr>
        <p:spPr>
          <a:xfrm>
            <a:off x="10804489" y="5524500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CE75C-6FC9-BFC0-130E-9DCEC2EDBCA4}"/>
              </a:ext>
            </a:extLst>
          </p:cNvPr>
          <p:cNvSpPr txBox="1"/>
          <p:nvPr/>
        </p:nvSpPr>
        <p:spPr>
          <a:xfrm rot="5400000">
            <a:off x="11772900" y="5339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2" name="왼쪽 중괄호[L] 51">
            <a:extLst>
              <a:ext uri="{FF2B5EF4-FFF2-40B4-BE49-F238E27FC236}">
                <a16:creationId xmlns:a16="http://schemas.microsoft.com/office/drawing/2014/main" id="{1774F6D1-E47A-1343-17DF-FD83FFDE1435}"/>
              </a:ext>
            </a:extLst>
          </p:cNvPr>
          <p:cNvSpPr/>
          <p:nvPr/>
        </p:nvSpPr>
        <p:spPr>
          <a:xfrm rot="10800000">
            <a:off x="13754100" y="4438768"/>
            <a:ext cx="381000" cy="1352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4CE00-E861-802C-F529-CCECE25E0BCA}"/>
              </a:ext>
            </a:extLst>
          </p:cNvPr>
          <p:cNvSpPr txBox="1"/>
          <p:nvPr/>
        </p:nvSpPr>
        <p:spPr>
          <a:xfrm>
            <a:off x="14293334" y="494407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FCE5A7-4D69-9CEC-FD01-27FA14CCEC26}"/>
              </a:ext>
            </a:extLst>
          </p:cNvPr>
          <p:cNvSpPr txBox="1"/>
          <p:nvPr/>
        </p:nvSpPr>
        <p:spPr>
          <a:xfrm>
            <a:off x="12966949" y="340718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Reranking</a:t>
            </a:r>
            <a:endParaRPr kumimoji="1" lang="ko-Kore-KR" altLang="en-US" dirty="0"/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884B9FEF-F57D-CA46-0B69-B313F7AF7629}"/>
              </a:ext>
            </a:extLst>
          </p:cNvPr>
          <p:cNvSpPr/>
          <p:nvPr/>
        </p:nvSpPr>
        <p:spPr>
          <a:xfrm rot="10800000">
            <a:off x="8915400" y="68484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88A380-206E-68E1-E670-8DB38C5F46CA}"/>
              </a:ext>
            </a:extLst>
          </p:cNvPr>
          <p:cNvSpPr txBox="1"/>
          <p:nvPr/>
        </p:nvSpPr>
        <p:spPr>
          <a:xfrm>
            <a:off x="10934700" y="7143167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Pruning Based Cycle Passage</a:t>
            </a:r>
            <a:endParaRPr kumimoji="1" lang="ko-Kore-KR" altLang="en-US" dirty="0"/>
          </a:p>
        </p:txBody>
      </p:sp>
      <p:sp>
        <p:nvSpPr>
          <p:cNvPr id="60" name="오른쪽 화살표[R] 59">
            <a:extLst>
              <a:ext uri="{FF2B5EF4-FFF2-40B4-BE49-F238E27FC236}">
                <a16:creationId xmlns:a16="http://schemas.microsoft.com/office/drawing/2014/main" id="{DA54D5C4-AA8C-A076-C40B-A3DEA38DF0E6}"/>
              </a:ext>
            </a:extLst>
          </p:cNvPr>
          <p:cNvSpPr/>
          <p:nvPr/>
        </p:nvSpPr>
        <p:spPr>
          <a:xfrm rot="10800000">
            <a:off x="6445955" y="55451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7256D373-3C33-F0E6-3F2E-6A6756BD2C6D}"/>
              </a:ext>
            </a:extLst>
          </p:cNvPr>
          <p:cNvSpPr/>
          <p:nvPr/>
        </p:nvSpPr>
        <p:spPr>
          <a:xfrm rot="10800000">
            <a:off x="6445955" y="8934118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6322DDD-7182-0799-6185-6F315150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530" y="4371647"/>
            <a:ext cx="2354313" cy="40381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27F5BC-9E22-9317-2487-291BD1F59EDD}"/>
              </a:ext>
            </a:extLst>
          </p:cNvPr>
          <p:cNvSpPr txBox="1"/>
          <p:nvPr/>
        </p:nvSpPr>
        <p:spPr>
          <a:xfrm>
            <a:off x="6373266" y="5129535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993094-BBAE-7637-B14F-FFF9C649D544}"/>
              </a:ext>
            </a:extLst>
          </p:cNvPr>
          <p:cNvSpPr txBox="1"/>
          <p:nvPr/>
        </p:nvSpPr>
        <p:spPr>
          <a:xfrm>
            <a:off x="6445954" y="8440019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MLP/ attention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355F6E-F8A9-C309-2D53-433527B5B05D}"/>
              </a:ext>
            </a:extLst>
          </p:cNvPr>
          <p:cNvSpPr txBox="1"/>
          <p:nvPr/>
        </p:nvSpPr>
        <p:spPr>
          <a:xfrm>
            <a:off x="10209898" y="771363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개 속하지 않는 </a:t>
            </a:r>
            <a:r>
              <a:rPr kumimoji="1" lang="en-US" altLang="ko-Kore-KR" dirty="0"/>
              <a:t>or </a:t>
            </a:r>
            <a:r>
              <a:rPr kumimoji="1" lang="ko-Kore-KR" altLang="en-US" dirty="0"/>
              <a:t>하위 </a:t>
            </a:r>
            <a:r>
              <a:rPr kumimoji="1" lang="en-US" altLang="ko-Kore-KR" dirty="0"/>
              <a:t>K</a:t>
            </a:r>
            <a:r>
              <a:rPr kumimoji="1" lang="ko-Kore-KR" altLang="en-US" dirty="0"/>
              <a:t>개의 사이클에 속한 에지들을 자른다면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951885-0718-780A-1347-6A88ED2C6C85}"/>
              </a:ext>
            </a:extLst>
          </p:cNvPr>
          <p:cNvSpPr txBox="1"/>
          <p:nvPr/>
        </p:nvSpPr>
        <p:spPr>
          <a:xfrm>
            <a:off x="87843" y="9073634"/>
            <a:ext cx="639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MLP</a:t>
            </a:r>
            <a:r>
              <a:rPr kumimoji="1" lang="ko-Kore-KR" altLang="en-US" dirty="0"/>
              <a:t>는 질문 노드와 답변 노드간의 </a:t>
            </a:r>
            <a:r>
              <a:rPr kumimoji="1" lang="en-US" altLang="ko-Kore-KR" dirty="0"/>
              <a:t>path</a:t>
            </a:r>
            <a:r>
              <a:rPr kumimoji="1" lang="ko-Kore-KR" altLang="en-US" dirty="0"/>
              <a:t>를 단순히 </a:t>
            </a:r>
            <a:r>
              <a:rPr kumimoji="1" lang="en-US" altLang="ko-Kore-KR" dirty="0"/>
              <a:t>MLP</a:t>
            </a:r>
            <a:r>
              <a:rPr kumimoji="1" lang="ko-Kore-KR" altLang="en-US" dirty="0"/>
              <a:t>에 넣기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69DE4-7F2E-1A5F-130B-7212A4861FDF}"/>
              </a:ext>
            </a:extLst>
          </p:cNvPr>
          <p:cNvSpPr txBox="1"/>
          <p:nvPr/>
        </p:nvSpPr>
        <p:spPr>
          <a:xfrm>
            <a:off x="90462" y="12986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https://github.com/dorianbrown/rank_bm25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0DDD-6B8E-3DF9-B520-E56101529A51}"/>
              </a:ext>
            </a:extLst>
          </p:cNvPr>
          <p:cNvSpPr txBox="1"/>
          <p:nvPr/>
        </p:nvSpPr>
        <p:spPr>
          <a:xfrm>
            <a:off x="90462" y="2347740"/>
            <a:ext cx="4588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https://</a:t>
            </a:r>
            <a:r>
              <a:rPr lang="en-US" altLang="ko-Kore-KR" sz="1400" dirty="0" err="1"/>
              <a:t>dl.fbaipublicfiles.com</a:t>
            </a:r>
            <a:r>
              <a:rPr lang="en-US" altLang="ko-Kore-KR" sz="1400" dirty="0"/>
              <a:t>/</a:t>
            </a:r>
            <a:r>
              <a:rPr lang="en-US" altLang="ko-Kore-KR" sz="1400" dirty="0" err="1"/>
              <a:t>dpr</a:t>
            </a:r>
            <a:r>
              <a:rPr lang="en-US" altLang="ko-Kore-KR" sz="1400" dirty="0"/>
              <a:t>/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F5E67-B888-5142-1998-D1B80BAB6E67}"/>
              </a:ext>
            </a:extLst>
          </p:cNvPr>
          <p:cNvSpPr txBox="1"/>
          <p:nvPr/>
        </p:nvSpPr>
        <p:spPr>
          <a:xfrm>
            <a:off x="10139860" y="271970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https://github.com/microsoft/MSMARCO-Passage-Ranking</a:t>
            </a:r>
          </a:p>
        </p:txBody>
      </p:sp>
    </p:spTree>
    <p:extLst>
      <p:ext uri="{BB962C8B-B14F-4D97-AF65-F5344CB8AC3E}">
        <p14:creationId xmlns:p14="http://schemas.microsoft.com/office/powerpoint/2010/main" val="263020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89457BD7-79F8-7A22-FCE2-9CA749ED4F30}"/>
              </a:ext>
            </a:extLst>
          </p:cNvPr>
          <p:cNvSpPr txBox="1">
            <a:spLocks/>
          </p:cNvSpPr>
          <p:nvPr/>
        </p:nvSpPr>
        <p:spPr>
          <a:xfrm>
            <a:off x="9597958" y="2632349"/>
            <a:ext cx="6591300" cy="51660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Model.py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작동시키면 미니배치만큼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modeling_{model}.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py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인풋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데이터가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들어감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인풋 데이터는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LM_{model}_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dataLoader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클래스를 통해 만들어지며 미니 배치만큼 데이터 분할은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MultiGPUSparseAdjDataBatchGenerator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클래스가 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CSQA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문제당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subgraph, OBQA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문제당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생성되며 미니 배치가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개라면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edge_index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edge_type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concept_ids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문제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+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정답의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들어감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MultiGPUSparseAdjDataBatchGenerator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시간 복잡도는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O(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문제수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미니배치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이며 이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반복문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안에 사이클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트리플을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찾고 저장하는 코드를 대입하고자 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LinkedList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DFS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사용하여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O(#E)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알고리즘을 완성함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1.14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0.10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0.0001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찾고 텍스트화 코딩을 진행중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 화 코딩 완료 후 전체 데이터에 적용 완료</a:t>
            </a:r>
            <a:endParaRPr lang="en-US" altLang="ko-KR" sz="1600" b="1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이는 전처리로 진행하기 위해 </a:t>
            </a:r>
            <a:r>
              <a:rPr lang="en-US" altLang="ko-KR" sz="16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pickle</a:t>
            </a:r>
            <a:r>
              <a:rPr lang="ko-KR" altLang="en-US" sz="16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파일로 저장함</a:t>
            </a:r>
            <a:endParaRPr lang="en-US" altLang="ko-KR" sz="1600" b="1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Modeling_{model}.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py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BM25, DPR,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대입할 예정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도 마찬가지로 대입할 예정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사전학습된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SentenceBERT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3CA0706-C8F9-4133-FF59-DA0458008E05}"/>
              </a:ext>
            </a:extLst>
          </p:cNvPr>
          <p:cNvSpPr/>
          <p:nvPr/>
        </p:nvSpPr>
        <p:spPr>
          <a:xfrm>
            <a:off x="514748" y="2019300"/>
            <a:ext cx="8610600" cy="7153483"/>
          </a:xfrm>
          <a:prstGeom prst="roundRect">
            <a:avLst/>
          </a:prstGeom>
          <a:solidFill>
            <a:srgbClr val="ACD0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B009D18-C81F-6EFB-5905-AF5B48F90D86}"/>
              </a:ext>
            </a:extLst>
          </p:cNvPr>
          <p:cNvSpPr/>
          <p:nvPr/>
        </p:nvSpPr>
        <p:spPr>
          <a:xfrm>
            <a:off x="1892830" y="3477290"/>
            <a:ext cx="5854435" cy="4972543"/>
          </a:xfrm>
          <a:prstGeom prst="roundRect">
            <a:avLst/>
          </a:prstGeom>
          <a:solidFill>
            <a:srgbClr val="B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C08BD9F-662F-DCB9-0CD7-1CBD59D90CA5}"/>
              </a:ext>
            </a:extLst>
          </p:cNvPr>
          <p:cNvSpPr/>
          <p:nvPr/>
        </p:nvSpPr>
        <p:spPr>
          <a:xfrm>
            <a:off x="2365440" y="3957676"/>
            <a:ext cx="5299142" cy="245378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E5CF-2BA6-A525-4D44-74424479A074}"/>
              </a:ext>
            </a:extLst>
          </p:cNvPr>
          <p:cNvSpPr txBox="1"/>
          <p:nvPr/>
        </p:nvSpPr>
        <p:spPr>
          <a:xfrm>
            <a:off x="4159382" y="2378963"/>
            <a:ext cx="302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Model.py</a:t>
            </a:r>
            <a:endParaRPr kumimoji="1" lang="ko-Kore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051347C-3594-74D0-4DE3-9FFAA620C4BF}"/>
              </a:ext>
            </a:extLst>
          </p:cNvPr>
          <p:cNvSpPr/>
          <p:nvPr/>
        </p:nvSpPr>
        <p:spPr>
          <a:xfrm>
            <a:off x="3167585" y="6724944"/>
            <a:ext cx="3304923" cy="139580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modeling_encoder.py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E4E62-5644-8FC5-FC87-9F20D720AC17}"/>
              </a:ext>
            </a:extLst>
          </p:cNvPr>
          <p:cNvSpPr txBox="1"/>
          <p:nvPr/>
        </p:nvSpPr>
        <p:spPr>
          <a:xfrm>
            <a:off x="3625982" y="354890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미니 배치만큼 학습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반복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963CFC9-ACE6-BF56-E856-4F1C892CE563}"/>
              </a:ext>
            </a:extLst>
          </p:cNvPr>
          <p:cNvSpPr/>
          <p:nvPr/>
        </p:nvSpPr>
        <p:spPr>
          <a:xfrm>
            <a:off x="2781193" y="4114657"/>
            <a:ext cx="2756378" cy="21086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93A62B-4489-29C2-726E-D46BEFC41DFB}"/>
              </a:ext>
            </a:extLst>
          </p:cNvPr>
          <p:cNvSpPr/>
          <p:nvPr/>
        </p:nvSpPr>
        <p:spPr>
          <a:xfrm>
            <a:off x="2821464" y="4585244"/>
            <a:ext cx="2557118" cy="1260299"/>
          </a:xfrm>
          <a:prstGeom prst="round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24978-51B5-AED8-A3CB-44DCE11E4DD7}"/>
              </a:ext>
            </a:extLst>
          </p:cNvPr>
          <p:cNvSpPr txBox="1"/>
          <p:nvPr/>
        </p:nvSpPr>
        <p:spPr>
          <a:xfrm>
            <a:off x="3167585" y="4205245"/>
            <a:ext cx="316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LM_{model}_</a:t>
            </a:r>
            <a:r>
              <a:rPr kumimoji="1" lang="en-US" altLang="ko-Kore-KR" sz="1400" dirty="0" err="1"/>
              <a:t>dataLoader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816645-89DF-8991-C570-74174AD2E564}"/>
              </a:ext>
            </a:extLst>
          </p:cNvPr>
          <p:cNvSpPr txBox="1"/>
          <p:nvPr/>
        </p:nvSpPr>
        <p:spPr>
          <a:xfrm>
            <a:off x="2869934" y="5019162"/>
            <a:ext cx="235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 err="1"/>
              <a:t>MultiGPUSparseAdjDataBatchGenerator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D31E4-6696-511C-A1C5-3D77724FA642}"/>
              </a:ext>
            </a:extLst>
          </p:cNvPr>
          <p:cNvSpPr txBox="1"/>
          <p:nvPr/>
        </p:nvSpPr>
        <p:spPr>
          <a:xfrm>
            <a:off x="5537570" y="4900441"/>
            <a:ext cx="480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Modeling_{model}.</a:t>
            </a:r>
            <a:r>
              <a:rPr kumimoji="1" lang="en-US" altLang="ko-Kore-KR" dirty="0" err="1"/>
              <a:t>py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BA679-346B-501D-0840-05EE89A6522B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Code Level </a:t>
            </a:r>
            <a:r>
              <a:rPr kumimoji="1" lang="ko-Kore-KR" altLang="en-US" sz="3200" dirty="0"/>
              <a:t>지난 내용 및 진행 상황</a:t>
            </a:r>
          </a:p>
        </p:txBody>
      </p:sp>
    </p:spTree>
    <p:extLst>
      <p:ext uri="{BB962C8B-B14F-4D97-AF65-F5344CB8AC3E}">
        <p14:creationId xmlns:p14="http://schemas.microsoft.com/office/powerpoint/2010/main" val="2200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F7828-1037-0DA4-D3F9-51AF7574E00F}"/>
              </a:ext>
            </a:extLst>
          </p:cNvPr>
          <p:cNvSpPr txBox="1"/>
          <p:nvPr/>
        </p:nvSpPr>
        <p:spPr>
          <a:xfrm>
            <a:off x="389277" y="3157329"/>
            <a:ext cx="624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i="0" dirty="0">
                <a:effectLst/>
                <a:latin typeface="Menlo" panose="020B0609030804020204" pitchFamily="49" charset="0"/>
              </a:rPr>
              <a:t>[[0, 2, 3], [0, 3, 2], [1, 5, 9], [1, 6, 9], [1, 7, 8], [1, 7, 9], [1, 8, 7], [1, 8, 9], [1, 9, 5], [1, 9, 6], [1, 9, 7], [1, 9, 8], [2, 3, 4], [2, 3, 10], [2, 4, 3], [2, 5, 9], [2, 6, 9], [2, 7, 9], [2, 7, 10], [2, 9, 5], [2, 9, 6], [2, 9, 7], [2, 10, 3], [2, 10, 7], [3, 8, 10], [3, 10, 8], [7, 8, 9], [7, 8, 10], [7, 9, 8], [7, 10, 8]]</a:t>
            </a:r>
            <a:endParaRPr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D44E-2761-D9BA-C018-96A0A5843478}"/>
              </a:ext>
            </a:extLst>
          </p:cNvPr>
          <p:cNvSpPr txBox="1"/>
          <p:nvPr/>
        </p:nvSpPr>
        <p:spPr>
          <a:xfrm>
            <a:off x="8670471" y="2095500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0" i="0" dirty="0">
                <a:effectLst/>
                <a:latin typeface="Menlo" panose="020B0609030804020204" pitchFamily="49" charset="0"/>
              </a:rPr>
              <a:t>[[0, 0, 2, 2, 36, 3, 3, 19, 0], [0, 0, 3, 3, 17, 2, 2, 19, 0], [1, 36, 5, 5, 26, 9, 9, 17, 1], [1, 36, 5, 5, 26, 9, 9, 9, 1], [1, 36, 6, 6, 36, 9, 9, 17, 1], [1, 36, 6, 6, 36, 9, 9, 9, 1], [1, 17, 6, 6, 36, 9, 9, 17, 1], [1, 17, 6, 6, 36, 9, 9, 9, 1], [1, 17, 7, 7, 36, 8, 8, 17, 1], [1, 17, 7, 7, 26, 9, 9, 17, 1], [1, 17, 7, 7, 26, 9, 9, 9, 1], [1, 36, 8, 8, 17, 7, 7, 36, 1], [1, 36, 8, 8, 17, 9, 9, 17, 1], [1, 36, 8, 8, 17, 9, 9, 9, 1], [1, 36, 9, 9, 7, 5, 5, 17, 1], [1, 28, 9, 9, 7, 5, 5, 17, 1], [1, 36, 9, 9, 17, 6, 6, 36, 1], [1, 36, 9, 9, 17, 6, 6, 17, 1], [1, 28, 9, 9, 17, 6, 6, 36, 1], [1, 28, 9, 9, 17, 6, 6, 17, 1], [1, 36, 9, 9, 7, 7, 7, 36, 1], [1, 28, 9, 9, 7, 7, 7, 36, 1], [1, 36, 9, 9, 36, 8, 8, 17, 1], [1, 28, 9, 9, 36, 8, 8, 17, 1], [2, 36, 3, 3, 12, 4, 4, 36, 2], [2, 36, 3, 3, 29, 10, 10, 36, 2], [2, 17, 4, 4, 31, 3, 3, 17, 2], [2, 7, 5, 5, 26, 9, 9, 36, 2], [2, 17, 5, 5, 26, 9, 9, 36, 2], [2, 17, 6, 6, 36, 9, 9, 36, 2], [2, 17, 7, 7, 26, 9, 9, 36, 2], [2, 7, 7, 7, 26, 9, 9, 36, 2], [2, 17, 7, 7, 17, 10, 10, 36, 2], [2, 7, 7, 7, 17, 10, 10, 36, 2], [2, 17, 9, 9, 7, 5, 5, 36, 2], [2, 17, 9, 9, 7, 5, 5, 26, 2], [2, 17, 9, 9, 17, 6, 6, 36, 2], [2, 17, 9, 9, 7, 7, 7, 36, 2], [2, 17, 9, 9, 7, 7, 7, 26, 2], [2, 17, 10, 10, 10, 3, 3, 17, 2], [2, 17, 10, 10, 36, 7, 7, 36, 2], [2, 17, 10, 10, 36, 7, 7, 26, 2], [3, 4, 8, 8, 17, 10, 10, 10, 3], [3, 29, 10, 10, 36, 8, 8, 23, 3], [7, 36, 8, 8, 17, 9, 9, 7, 7], [7, 36, 8, 8, 17, 10, 10, 36, 7], [7, 26, 9, 9, 36, 8, 8, 17, 7], [7, 17, 10, 10, 36, 8, 8, 17, 7]]</a:t>
            </a:r>
            <a:endParaRPr lang="ko-Kore-KR" altLang="en-US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FAE95618-4827-5BE3-9853-6FAC43F3944D}"/>
              </a:ext>
            </a:extLst>
          </p:cNvPr>
          <p:cNvSpPr/>
          <p:nvPr/>
        </p:nvSpPr>
        <p:spPr>
          <a:xfrm>
            <a:off x="7162800" y="4229100"/>
            <a:ext cx="1143000" cy="914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D219A-FE3D-FDCA-371E-5961E36D627C}"/>
              </a:ext>
            </a:extLst>
          </p:cNvPr>
          <p:cNvSpPr txBox="1"/>
          <p:nvPr/>
        </p:nvSpPr>
        <p:spPr>
          <a:xfrm>
            <a:off x="3505200" y="69578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문제가 끝날 때마다 </a:t>
            </a:r>
            <a:r>
              <a:rPr kumimoji="1" lang="en-US" altLang="ko-Kore-KR" dirty="0"/>
              <a:t>&lt;EOS&gt;,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끝날때마다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&lt;SEP&gt;</a:t>
            </a:r>
            <a:r>
              <a:rPr kumimoji="1" lang="ko-KR" altLang="en-US" dirty="0"/>
              <a:t>가 대입됨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B3032-D85E-0C10-99B8-4417CF254CE1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Cycle Passage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460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50E8E-74A6-93AA-E0A7-3E478992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8" y="2219159"/>
            <a:ext cx="6424614" cy="670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64EDB-DF56-13DF-C211-AC34DB9FB2F0}"/>
              </a:ext>
            </a:extLst>
          </p:cNvPr>
          <p:cNvSpPr txBox="1"/>
          <p:nvPr/>
        </p:nvSpPr>
        <p:spPr>
          <a:xfrm>
            <a:off x="8001000" y="2238881"/>
            <a:ext cx="105156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400" dirty="0"/>
              <a:t>0,19 : context to question | “is context and that is question “ | “is question and that is context” 1,20 : context to answer | “is context and that is answer” | “is answer and that is context” </a:t>
            </a:r>
          </a:p>
          <a:p>
            <a:r>
              <a:rPr lang="en" altLang="ko-Kore-KR" sz="2400" dirty="0"/>
              <a:t>2,21 : antonym | “is the antonym of” | “is the antonym of” </a:t>
            </a:r>
          </a:p>
          <a:p>
            <a:r>
              <a:rPr lang="en" altLang="ko-Kore-KR" sz="2400" dirty="0"/>
              <a:t>3,22 : </a:t>
            </a:r>
            <a:r>
              <a:rPr lang="en" altLang="ko-Kore-KR" sz="2400" dirty="0" err="1"/>
              <a:t>atlocation</a:t>
            </a:r>
            <a:r>
              <a:rPr lang="en" altLang="ko-Kore-KR" sz="2400" dirty="0"/>
              <a:t> | “is at location of “ | “ is considered as the location of “ </a:t>
            </a:r>
          </a:p>
          <a:p>
            <a:r>
              <a:rPr lang="en" altLang="ko-Kore-KR" sz="2400" b="1" dirty="0">
                <a:solidFill>
                  <a:srgbClr val="FF0000"/>
                </a:solidFill>
              </a:rPr>
              <a:t>4,23 : </a:t>
            </a:r>
            <a:r>
              <a:rPr lang="en" altLang="ko-Kore-KR" sz="2400" b="1" dirty="0" err="1">
                <a:solidFill>
                  <a:srgbClr val="FF0000"/>
                </a:solidFill>
              </a:rPr>
              <a:t>capableof</a:t>
            </a:r>
            <a:r>
              <a:rPr lang="en" altLang="ko-Kore-KR" sz="2400" b="1" dirty="0">
                <a:solidFill>
                  <a:srgbClr val="FF0000"/>
                </a:solidFill>
              </a:rPr>
              <a:t> | “is capable of” | “ is capable of being” -&gt; “can make </a:t>
            </a:r>
            <a:r>
              <a:rPr lang="en-US" altLang="ko-Kore-KR" sz="2400" b="1" dirty="0">
                <a:solidFill>
                  <a:srgbClr val="FF0000"/>
                </a:solidFill>
              </a:rPr>
              <a:t>it </a:t>
            </a:r>
            <a:r>
              <a:rPr lang="en" altLang="ko-Kore-KR" sz="2400" b="1" dirty="0">
                <a:solidFill>
                  <a:srgbClr val="FF0000"/>
                </a:solidFill>
              </a:rPr>
              <a:t>from”</a:t>
            </a:r>
          </a:p>
          <a:p>
            <a:r>
              <a:rPr lang="en" altLang="ko-Kore-KR" sz="2400" dirty="0"/>
              <a:t>5,24 : causes | “causes” | “is caused by” </a:t>
            </a:r>
          </a:p>
          <a:p>
            <a:r>
              <a:rPr lang="en" altLang="ko-Kore-KR" sz="2400" dirty="0"/>
              <a:t>6,25 : </a:t>
            </a:r>
            <a:r>
              <a:rPr lang="en" altLang="ko-Kore-KR" sz="2400" dirty="0" err="1"/>
              <a:t>createdby</a:t>
            </a:r>
            <a:r>
              <a:rPr lang="en" altLang="ko-Kore-KR" sz="2400" dirty="0"/>
              <a:t> | “is created by” | “creates” </a:t>
            </a:r>
          </a:p>
          <a:p>
            <a:r>
              <a:rPr lang="en" altLang="ko-Kore-KR" sz="2400" dirty="0"/>
              <a:t>7,26 : isa | “is a” | “is a”| “is a” </a:t>
            </a:r>
          </a:p>
          <a:p>
            <a:r>
              <a:rPr lang="en" altLang="ko-Kore-KR" sz="2400" dirty="0"/>
              <a:t>8,27 : desires | “desires” | “desires” </a:t>
            </a:r>
          </a:p>
          <a:p>
            <a:r>
              <a:rPr lang="en" altLang="ko-Kore-KR" sz="2400" dirty="0"/>
              <a:t>9,28 : </a:t>
            </a:r>
            <a:r>
              <a:rPr lang="en" altLang="ko-Kore-KR" sz="2400" dirty="0" err="1"/>
              <a:t>hassubevent</a:t>
            </a:r>
            <a:r>
              <a:rPr lang="en" altLang="ko-Kore-KR" sz="2400" dirty="0"/>
              <a:t> | “has subevent” | “is the subevent of “ </a:t>
            </a:r>
          </a:p>
          <a:p>
            <a:r>
              <a:rPr lang="en" altLang="ko-Kore-KR" sz="2400" dirty="0"/>
              <a:t>10,29 : </a:t>
            </a:r>
            <a:r>
              <a:rPr lang="en" altLang="ko-Kore-KR" sz="2400" dirty="0" err="1"/>
              <a:t>partof</a:t>
            </a:r>
            <a:r>
              <a:rPr lang="en" altLang="ko-Kore-KR" sz="2400" dirty="0"/>
              <a:t> | “is part of” | “includes” </a:t>
            </a:r>
          </a:p>
          <a:p>
            <a:r>
              <a:rPr lang="en" altLang="ko-Kore-KR" sz="2400" dirty="0"/>
              <a:t>11,30 : </a:t>
            </a:r>
            <a:r>
              <a:rPr lang="en" altLang="ko-Kore-KR" sz="2400" dirty="0" err="1"/>
              <a:t>hascontext</a:t>
            </a:r>
            <a:r>
              <a:rPr lang="en" altLang="ko-Kore-KR" sz="2400" dirty="0"/>
              <a:t> | “has context” | “is the context of “ </a:t>
            </a:r>
          </a:p>
          <a:p>
            <a:r>
              <a:rPr lang="en" altLang="ko-Kore-KR" sz="2400" dirty="0"/>
              <a:t>12,31 : </a:t>
            </a:r>
            <a:r>
              <a:rPr lang="en" altLang="ko-Kore-KR" sz="2400" dirty="0" err="1"/>
              <a:t>hasproperty</a:t>
            </a:r>
            <a:r>
              <a:rPr lang="en" altLang="ko-Kore-KR" sz="2400" dirty="0"/>
              <a:t> | “has property” | “is the property of” </a:t>
            </a:r>
          </a:p>
          <a:p>
            <a:r>
              <a:rPr lang="en" altLang="ko-Kore-KR" sz="2400" b="1" dirty="0">
                <a:solidFill>
                  <a:srgbClr val="FF0000"/>
                </a:solidFill>
              </a:rPr>
              <a:t>13,32 : </a:t>
            </a:r>
            <a:r>
              <a:rPr lang="en" altLang="ko-Kore-KR" sz="2400" b="1" dirty="0" err="1">
                <a:solidFill>
                  <a:srgbClr val="FF0000"/>
                </a:solidFill>
              </a:rPr>
              <a:t>madeof</a:t>
            </a:r>
            <a:r>
              <a:rPr lang="en" altLang="ko-Kore-KR" sz="2400" b="1" dirty="0">
                <a:solidFill>
                  <a:srgbClr val="FF0000"/>
                </a:solidFill>
              </a:rPr>
              <a:t> | “is made of” | “is the material of” -&gt; “make”</a:t>
            </a:r>
          </a:p>
          <a:p>
            <a:r>
              <a:rPr lang="en" altLang="ko-Kore-KR" sz="2400" dirty="0"/>
              <a:t>14,33 : </a:t>
            </a:r>
            <a:r>
              <a:rPr lang="en" altLang="ko-Kore-KR" sz="2400" dirty="0" err="1"/>
              <a:t>notcapableof</a:t>
            </a:r>
            <a:r>
              <a:rPr lang="en" altLang="ko-Kore-KR" sz="2400" dirty="0"/>
              <a:t> | “is not capable of” | “is not capable of being” </a:t>
            </a:r>
          </a:p>
          <a:p>
            <a:r>
              <a:rPr lang="en" altLang="ko-Kore-KR" sz="2400" dirty="0"/>
              <a:t>15,34 : </a:t>
            </a:r>
            <a:r>
              <a:rPr lang="en" altLang="ko-Kore-KR" sz="2400" dirty="0" err="1"/>
              <a:t>notdesires</a:t>
            </a:r>
            <a:r>
              <a:rPr lang="en" altLang="ko-Kore-KR" sz="2400" dirty="0"/>
              <a:t> | “does not desire” | “does not desire” </a:t>
            </a:r>
          </a:p>
          <a:p>
            <a:r>
              <a:rPr lang="en" altLang="ko-Kore-KR" sz="2400" dirty="0"/>
              <a:t>16,35 : </a:t>
            </a:r>
            <a:r>
              <a:rPr lang="en" altLang="ko-Kore-KR" sz="2400" dirty="0" err="1"/>
              <a:t>receivesaction</a:t>
            </a:r>
            <a:r>
              <a:rPr lang="en" altLang="ko-Kore-KR" sz="2400" dirty="0"/>
              <a:t> | “is” | “is” </a:t>
            </a:r>
          </a:p>
          <a:p>
            <a:r>
              <a:rPr lang="en" altLang="ko-Kore-KR" sz="2400" dirty="0"/>
              <a:t>17,36 : </a:t>
            </a:r>
            <a:r>
              <a:rPr lang="en" altLang="ko-Kore-KR" sz="2400" dirty="0" err="1"/>
              <a:t>relatedto</a:t>
            </a:r>
            <a:r>
              <a:rPr lang="en" altLang="ko-Kore-KR" sz="2400" dirty="0"/>
              <a:t> | “is related to” | “is related to“ </a:t>
            </a:r>
          </a:p>
          <a:p>
            <a:r>
              <a:rPr lang="en" altLang="ko-Kore-KR" sz="2400" dirty="0"/>
              <a:t>18,37 : </a:t>
            </a:r>
            <a:r>
              <a:rPr lang="en" altLang="ko-Kore-KR" sz="2400" dirty="0" err="1"/>
              <a:t>usedfor</a:t>
            </a:r>
            <a:r>
              <a:rPr lang="en" altLang="ko-Kore-KR" sz="2400" dirty="0"/>
              <a:t> | “is used for” | uses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FCE03-55A2-0428-46F3-4F33381F576C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Relation to Text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970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13196</TotalTime>
  <Words>2233</Words>
  <Application>Microsoft Macintosh PowerPoint</Application>
  <PresentationFormat>사용자 지정</PresentationFormat>
  <Paragraphs>202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6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Arial</vt:lpstr>
      <vt:lpstr>Calibri</vt:lpstr>
      <vt:lpstr>Cambria Math</vt:lpstr>
      <vt:lpstr>Menlo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47</cp:revision>
  <dcterms:created xsi:type="dcterms:W3CDTF">2021-12-28T00:31:40Z</dcterms:created>
  <dcterms:modified xsi:type="dcterms:W3CDTF">2023-08-10T14:38:58Z</dcterms:modified>
</cp:coreProperties>
</file>