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1" r:id="rId2"/>
    <p:sldId id="356" r:id="rId3"/>
    <p:sldId id="684" r:id="rId4"/>
    <p:sldId id="733" r:id="rId5"/>
    <p:sldId id="712" r:id="rId6"/>
    <p:sldId id="736" r:id="rId7"/>
    <p:sldId id="737" r:id="rId8"/>
    <p:sldId id="738" r:id="rId9"/>
    <p:sldId id="739" r:id="rId10"/>
    <p:sldId id="750" r:id="rId11"/>
    <p:sldId id="749" r:id="rId12"/>
    <p:sldId id="751" r:id="rId13"/>
    <p:sldId id="752" r:id="rId14"/>
    <p:sldId id="757" r:id="rId15"/>
    <p:sldId id="754" r:id="rId16"/>
    <p:sldId id="742" r:id="rId17"/>
    <p:sldId id="741" r:id="rId18"/>
    <p:sldId id="755" r:id="rId19"/>
    <p:sldId id="75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5"/>
    <p:restoredTop sz="94694"/>
  </p:normalViewPr>
  <p:slideViewPr>
    <p:cSldViewPr snapToGrid="0">
      <p:cViewPr varScale="1">
        <p:scale>
          <a:sx n="121" d="100"/>
          <a:sy n="121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D5DC-DEF6-D04B-6AD1-2B345DAD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1C1C08-1F0E-C7B4-7C52-7EFDA8821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AF8DC1-2056-5549-5ABE-A45D50B76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16D82-8DF7-4598-2E41-75F4557A0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0CED-A969-8669-5954-C1C36B89A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CB94AC-3B92-1FE4-52D1-C824A31A0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8A65F-3704-4EF4-7D19-FB52C6A0F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463FB-DEDF-6878-9818-A9763CF97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84DB3-0EAE-2BA2-8E03-BC4F08BDF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46D12A-B1AD-904E-7CFD-E66700366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46A1BD-9D95-2BE0-242D-E241DC2B0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E0402-910E-0288-B778-FFE8B2C4F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26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F8E3-EBED-CB22-41C3-B7B06C98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AC5278-EA19-5E92-8673-FFB905858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4602E7-0E7A-8EE7-2E7A-CB687494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77ADD-532A-0687-A584-1D6B99E30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3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7BFB-B321-9EE0-EDA8-B8CF7F4D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FB8F8A-BC2D-2635-9211-971FD94BF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4E1B54-7124-3EFF-522E-99D8C1160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0A1ED3-EA0F-79FD-8D13-9C82A1E5B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0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6010-E020-78AE-CCFA-88A192DF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D4A80A-0AC7-150A-CDFC-B981E312A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D51B91-9F4C-B667-4003-790AF1D45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08B4A-7B39-BB88-DA73-1A416CAFC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6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7FBD-3E62-F7A6-CA4D-CBA832B0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B4245B-35B5-19BB-2BCA-1722BF87E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12F848-6617-0411-E4BC-463F3BC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6EE5C-20F9-E72F-EB1F-E430AFE8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9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2D270-A1D5-5289-A1DC-AA725CC6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976EFB-E57B-DDF7-31EB-A94EFEE6C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3BCD9E-8461-E9BC-1D52-889CEFBD5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8A521-E263-1B75-466B-4B2B600A5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0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8F94-70E3-F4D4-F88A-F6C8FD34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5CE234-ACDF-CA9F-4285-F45817A64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F8C914-6230-20D0-7CDA-F8302FAF5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520F5-4142-61EE-63E5-E5D21C47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4778-626F-DE4E-42D4-CB9AF9C9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CF3FBC-9F4E-3E51-5F0B-FD6818EE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07979-9BAE-DE17-06F7-5BE61FEC9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C68-EA88-C87B-BED0-459BE26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6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193F-41B9-8D92-CB15-11FD4AC6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A6DD78-6CD5-EBCC-A5FE-79247616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3F5AE7-33A6-5B63-2A53-FF7B2B06F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45AD8-4896-CAEB-58F1-892A5BA7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4B53-1E2F-11DA-9541-51787151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1AD8B1-18E8-B38A-6ABA-BBC5B4856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20906-A978-454B-DBEF-DBF32346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40BB1-6ACA-23CB-C970-673007A3B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25BF-C704-4F9B-639E-7EF51D1B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797D67-A65A-2585-E950-497AB4AF8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4D4C1C-65D1-0955-838A-7C9FD80F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E26A4F-5A6B-8E68-A3D8-03F9F1ED8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9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88E1-B66B-B633-5FC3-C733677FE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198271-A228-864F-E8DD-E8BE6BC0B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820568-BF19-A0EC-613B-8AC45DD9F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CA3C-2C84-2FFB-BD65-D439F9396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3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2024. 1. 25.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 중간 결과 보고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ChatGPT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실험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Can </a:t>
            </a:r>
            <a:r>
              <a:rPr lang="en-US" altLang="ko-KR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GhatGPT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distinguish Logical Fallacy?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A51B8-1ADC-34B6-FC68-3E4D47782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9A347F-3566-7F78-6C0D-22F91CF95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C05FC-C756-DCFC-FAAE-377CBB8280C2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(CLIMATE)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B3D89-28AF-8914-8147-E45E73E1563B}"/>
              </a:ext>
            </a:extLst>
          </p:cNvPr>
          <p:cNvSpPr txBox="1"/>
          <p:nvPr/>
        </p:nvSpPr>
        <p:spPr>
          <a:xfrm>
            <a:off x="243159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82078-56F9-A902-0713-AB6D8625D240}"/>
              </a:ext>
            </a:extLst>
          </p:cNvPr>
          <p:cNvSpPr txBox="1"/>
          <p:nvPr/>
        </p:nvSpPr>
        <p:spPr>
          <a:xfrm>
            <a:off x="8679543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4E1C3A-E1FB-5B4C-19F8-63CD2F99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6" y="1666312"/>
            <a:ext cx="5457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571A4F-3412-B380-F09C-F49260FD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75" y="1801036"/>
            <a:ext cx="5321081" cy="33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3B5D-8ECE-1E81-F45C-70D844AF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630407-3189-216A-9D91-E0910812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C7C7-06A7-8CCF-75BB-205302E7AB13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데이터 분포</a:t>
            </a:r>
            <a:r>
              <a:rPr kumimoji="1" lang="en-US" altLang="ko-KR" sz="2133" dirty="0"/>
              <a:t>(with No Fallacy)</a:t>
            </a:r>
            <a:endParaRPr kumimoji="1" lang="ko-Kore-KR" altLang="en-US" sz="2133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B9B1671-2F85-1E9E-C9A8-376FE24F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6" y="1259673"/>
            <a:ext cx="4953603" cy="26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6621D-FECE-A1F4-E2AF-0848A7D1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79" y="1259673"/>
            <a:ext cx="5118033" cy="276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A213C8-3C5E-A5E5-A888-8F853964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4" y="4049280"/>
            <a:ext cx="4956345" cy="26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82D1DC4-964C-82FC-6E6B-2743936C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98" y="4032806"/>
            <a:ext cx="4986614" cy="27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1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F1A5-77A5-C1FC-28EE-FFE18DAB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FF07A1-2B24-071C-CAE0-AA2C8EC37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5D9EC-11FB-E886-840A-4B585233B1E2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</a:t>
            </a:r>
            <a:r>
              <a:rPr kumimoji="1" lang="en-US" altLang="ko-KR" sz="2133" dirty="0" err="1"/>
              <a:t>Argotario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7AAA0-03F6-03B8-0AE9-BCB1907C7345}"/>
              </a:ext>
            </a:extLst>
          </p:cNvPr>
          <p:cNvSpPr txBox="1"/>
          <p:nvPr/>
        </p:nvSpPr>
        <p:spPr>
          <a:xfrm>
            <a:off x="2436068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2F1E1-2C13-A5D7-D408-F43BC42B3E65}"/>
              </a:ext>
            </a:extLst>
          </p:cNvPr>
          <p:cNvSpPr txBox="1"/>
          <p:nvPr/>
        </p:nvSpPr>
        <p:spPr>
          <a:xfrm>
            <a:off x="8526174" y="56038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426B34-4253-5D91-2230-83C4F0C8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719470"/>
            <a:ext cx="5948237" cy="37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03612A-0ED2-56A8-D17F-32B3F6FA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64" y="1719470"/>
            <a:ext cx="5948236" cy="37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0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A844-EFF4-87C3-038C-40D4F7DB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8AD78B-A243-08E5-BD93-B2D3BD8FF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FD75E-43CE-D6A5-8BB7-36C055BE9AC5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(LOGIC)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5370B-E5E2-ADE1-0C59-00094D9975E7}"/>
              </a:ext>
            </a:extLst>
          </p:cNvPr>
          <p:cNvSpPr txBox="1"/>
          <p:nvPr/>
        </p:nvSpPr>
        <p:spPr>
          <a:xfrm>
            <a:off x="257845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47F63-31A8-E3F0-8E1E-A098A630B9A4}"/>
              </a:ext>
            </a:extLst>
          </p:cNvPr>
          <p:cNvSpPr txBox="1"/>
          <p:nvPr/>
        </p:nvSpPr>
        <p:spPr>
          <a:xfrm>
            <a:off x="8276872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04D015-B1F6-CC8C-B296-B9E732BE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1776710"/>
            <a:ext cx="5683112" cy="35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1006C9F-F1C9-05C9-BC87-705AE896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06" y="1876977"/>
            <a:ext cx="5683113" cy="35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F8D4-18CC-92A0-9D9B-07E1D57E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2B35EA-69F5-EA97-047D-8F13A1931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2C2D4-A5B4-CA72-1B5F-55A3B961EA20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(COVID-19)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65033-D700-47F3-002A-CC9080A315AA}"/>
              </a:ext>
            </a:extLst>
          </p:cNvPr>
          <p:cNvSpPr txBox="1"/>
          <p:nvPr/>
        </p:nvSpPr>
        <p:spPr>
          <a:xfrm>
            <a:off x="2251284" y="5604063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C31E8-28DF-0BE8-2A07-B7578CE6907D}"/>
              </a:ext>
            </a:extLst>
          </p:cNvPr>
          <p:cNvSpPr txBox="1"/>
          <p:nvPr/>
        </p:nvSpPr>
        <p:spPr>
          <a:xfrm>
            <a:off x="8710958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931B6C6-20FD-AD3D-10DE-2DFA4EC3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2" y="1620057"/>
            <a:ext cx="5758468" cy="36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B350262-1376-9D32-8CC7-0BDBB855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99" y="1620057"/>
            <a:ext cx="5758468" cy="36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7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35B8-7E55-12CA-B80C-5F2A885CB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6E1D4C-9F9C-7796-FA76-BDB71B934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E3E84-E283-50D0-77F7-551C0879E1D5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(CLIMATE)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10A0D-3D63-5513-B0A5-FCE6E9AC27DA}"/>
              </a:ext>
            </a:extLst>
          </p:cNvPr>
          <p:cNvSpPr txBox="1"/>
          <p:nvPr/>
        </p:nvSpPr>
        <p:spPr>
          <a:xfrm>
            <a:off x="243159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7A91-6F7D-A8AD-4435-DB7C40F9E54B}"/>
              </a:ext>
            </a:extLst>
          </p:cNvPr>
          <p:cNvSpPr txBox="1"/>
          <p:nvPr/>
        </p:nvSpPr>
        <p:spPr>
          <a:xfrm>
            <a:off x="8679543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CBA049-558D-43D8-CB90-314443D3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1644926"/>
            <a:ext cx="5679302" cy="35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9AE41E6-6C9B-0371-9FD5-B606DC41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596738"/>
            <a:ext cx="5679303" cy="35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D763-443B-B96C-AB5C-A2CC1B161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8A90AD-EC0D-FFF8-9070-9468DE158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CB95-9952-79DA-F14B-1AB0067AE68F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(Table)-without No Fallacy</a:t>
            </a:r>
            <a:endParaRPr kumimoji="1" lang="ko-Kore-KR" altLang="en-US" sz="2133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5DCA3D-D41D-3F25-308B-CAE1A999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12307"/>
              </p:ext>
            </p:extLst>
          </p:nvPr>
        </p:nvGraphicFramePr>
        <p:xfrm>
          <a:off x="254000" y="1349728"/>
          <a:ext cx="8822533" cy="5114144"/>
        </p:xfrm>
        <a:graphic>
          <a:graphicData uri="http://schemas.openxmlformats.org/drawingml/2006/table">
            <a:tbl>
              <a:tblPr/>
              <a:tblGrid>
                <a:gridCol w="1755649">
                  <a:extLst>
                    <a:ext uri="{9D8B030D-6E8A-4147-A177-3AD203B41FA5}">
                      <a16:colId xmlns:a16="http://schemas.microsoft.com/office/drawing/2014/main" val="2991476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49026745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86193993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594263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6790400"/>
                    </a:ext>
                  </a:extLst>
                </a:gridCol>
              </a:tblGrid>
              <a:tr h="300832">
                <a:tc>
                  <a:txBody>
                    <a:bodyPr/>
                    <a:lstStyle/>
                    <a:p>
                      <a:r>
                        <a:rPr lang="en" sz="1200"/>
                        <a:t>Dataset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Total Accuracy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Precision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Recall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Macro-F1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616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0.5879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0.4871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0.3917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0.4324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9874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0.5208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0.4929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0.3467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0.3751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684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0.3574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0.4053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0.3807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0.3311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41132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0.3067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0.4749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0.3414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0.3481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1027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0.3158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0.2290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0.2731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0.2196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16238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0.4737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0.4779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0.4474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0.4119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8321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CLIMATE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0.3401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0.2249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0.2245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0.2037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1515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CLIMATE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0.2589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02167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0.2412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0.1869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3869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0.3902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0.3519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0.3099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0.2969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03760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0.3964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0.4174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0.3415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0.3313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43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869D6C-AACA-544D-B496-8C46873A6465}"/>
              </a:ext>
            </a:extLst>
          </p:cNvPr>
          <p:cNvSpPr txBox="1"/>
          <p:nvPr/>
        </p:nvSpPr>
        <p:spPr>
          <a:xfrm>
            <a:off x="5981350" y="6524322"/>
            <a:ext cx="2994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00B0F0"/>
                </a:solidFill>
              </a:rPr>
              <a:t>2-shot 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평균이 높은 이유는 </a:t>
            </a:r>
            <a:r>
              <a:rPr kumimoji="1" lang="en-US" altLang="ko-KR" sz="1000" b="1" dirty="0">
                <a:solidFill>
                  <a:srgbClr val="00B0F0"/>
                </a:solidFill>
              </a:rPr>
              <a:t>COVID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데이터 때문</a:t>
            </a:r>
          </a:p>
        </p:txBody>
      </p:sp>
    </p:spTree>
    <p:extLst>
      <p:ext uri="{BB962C8B-B14F-4D97-AF65-F5344CB8AC3E}">
        <p14:creationId xmlns:p14="http://schemas.microsoft.com/office/powerpoint/2010/main" val="305755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DEEE-E825-AFBC-E18B-7A77C37A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2E16D4-78DF-2E97-969A-400299347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C9D47-87FE-C6D4-3A29-E6563BD00EB7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(Table)-without No Fallacy</a:t>
            </a:r>
            <a:endParaRPr kumimoji="1" lang="ko-Kore-KR" altLang="en-US" sz="2133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A5B395-3C61-6423-61E7-DB914AD9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3684"/>
              </p:ext>
            </p:extLst>
          </p:nvPr>
        </p:nvGraphicFramePr>
        <p:xfrm>
          <a:off x="6868393" y="4297523"/>
          <a:ext cx="4463641" cy="16158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(157)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0.7061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0.6422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(156)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0.6645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0.6294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(313)</a:t>
                      </a:r>
                      <a:r>
                        <a:rPr lang="en" sz="1100" dirty="0"/>
                        <a:t>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0.5879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0.5208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AAC00-54AD-676E-4E13-AF9DFC872FA8}"/>
              </a:ext>
            </a:extLst>
          </p:cNvPr>
          <p:cNvSpPr txBox="1"/>
          <p:nvPr/>
        </p:nvSpPr>
        <p:spPr>
          <a:xfrm>
            <a:off x="8413319" y="5975720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Argotario</a:t>
            </a:r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F624BB-4F33-ED9D-71E0-CD9F50378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73843"/>
              </p:ext>
            </p:extLst>
          </p:nvPr>
        </p:nvGraphicFramePr>
        <p:xfrm>
          <a:off x="462963" y="3599886"/>
          <a:ext cx="5137557" cy="2819400"/>
        </p:xfrm>
        <a:graphic>
          <a:graphicData uri="http://schemas.openxmlformats.org/drawingml/2006/table">
            <a:tbl>
              <a:tblPr/>
              <a:tblGrid>
                <a:gridCol w="1712519">
                  <a:extLst>
                    <a:ext uri="{9D8B030D-6E8A-4147-A177-3AD203B41FA5}">
                      <a16:colId xmlns:a16="http://schemas.microsoft.com/office/drawing/2014/main" val="85946935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1511887689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760866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5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650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0.6316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5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0.8596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0.9123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0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0.7368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8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0.8596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53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(57)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0.3158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0.4737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519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FC08BB-35F6-9CA3-C81D-15583C5A587A}"/>
              </a:ext>
            </a:extLst>
          </p:cNvPr>
          <p:cNvSpPr txBox="1"/>
          <p:nvPr/>
        </p:nvSpPr>
        <p:spPr>
          <a:xfrm>
            <a:off x="2167153" y="6488668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COVID-19</a:t>
            </a:r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CF2859-C809-FB8D-2326-5BAAE69C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24593"/>
              </p:ext>
            </p:extLst>
          </p:nvPr>
        </p:nvGraphicFramePr>
        <p:xfrm>
          <a:off x="5809483" y="1044472"/>
          <a:ext cx="5933283" cy="2834640"/>
        </p:xfrm>
        <a:graphic>
          <a:graphicData uri="http://schemas.openxmlformats.org/drawingml/2006/table">
            <a:tbl>
              <a:tblPr/>
              <a:tblGrid>
                <a:gridCol w="1511259">
                  <a:extLst>
                    <a:ext uri="{9D8B030D-6E8A-4147-A177-3AD203B41FA5}">
                      <a16:colId xmlns:a16="http://schemas.microsoft.com/office/drawing/2014/main" val="3076218988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90150321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3476768685"/>
                    </a:ext>
                  </a:extLst>
                </a:gridCol>
              </a:tblGrid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86299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(105)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0.5635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0.4670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4076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Cause</a:t>
                      </a:r>
                    </a:p>
                    <a:p>
                      <a:pPr algn="ctr"/>
                      <a:r>
                        <a:rPr lang="en-US" altLang="ko-KR" sz="1100" dirty="0"/>
                        <a:t>(46)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0.7310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96754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0.8629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40662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(24)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83928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0.9137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0.9086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99810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(197)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0.3401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0.2589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012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B988440-38A7-A913-0761-DB683D39E8C8}"/>
              </a:ext>
            </a:extLst>
          </p:cNvPr>
          <p:cNvSpPr txBox="1"/>
          <p:nvPr/>
        </p:nvSpPr>
        <p:spPr>
          <a:xfrm>
            <a:off x="8413319" y="3879112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CLIMATE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128604-3628-EC36-BC96-A8BF4805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7324"/>
              </p:ext>
            </p:extLst>
          </p:nvPr>
        </p:nvGraphicFramePr>
        <p:xfrm>
          <a:off x="726648" y="1166167"/>
          <a:ext cx="4463641" cy="20425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Faulty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(441)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0.6641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0.4601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(216)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(132)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0.8948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(789)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0.3574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0.3067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54071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36BCF0-C8F2-1F50-4673-CC21F917DD36}"/>
              </a:ext>
            </a:extLst>
          </p:cNvPr>
          <p:cNvSpPr txBox="1"/>
          <p:nvPr/>
        </p:nvSpPr>
        <p:spPr>
          <a:xfrm>
            <a:off x="2362976" y="3244334"/>
            <a:ext cx="83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LOGIC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7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(Table)-with No Fallacy</a:t>
            </a:r>
            <a:endParaRPr kumimoji="1" lang="ko-Kore-KR" altLang="en-US" sz="2133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7953A09-FAAF-E99B-44B6-9181C0E6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8674"/>
              </p:ext>
            </p:extLst>
          </p:nvPr>
        </p:nvGraphicFramePr>
        <p:xfrm>
          <a:off x="254000" y="1349728"/>
          <a:ext cx="8822533" cy="5114144"/>
        </p:xfrm>
        <a:graphic>
          <a:graphicData uri="http://schemas.openxmlformats.org/drawingml/2006/table">
            <a:tbl>
              <a:tblPr/>
              <a:tblGrid>
                <a:gridCol w="1755649">
                  <a:extLst>
                    <a:ext uri="{9D8B030D-6E8A-4147-A177-3AD203B41FA5}">
                      <a16:colId xmlns:a16="http://schemas.microsoft.com/office/drawing/2014/main" val="2991476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49026745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2586193993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5942631"/>
                    </a:ext>
                  </a:extLst>
                </a:gridCol>
                <a:gridCol w="1766721">
                  <a:extLst>
                    <a:ext uri="{9D8B030D-6E8A-4147-A177-3AD203B41FA5}">
                      <a16:colId xmlns:a16="http://schemas.microsoft.com/office/drawing/2014/main" val="3516790400"/>
                    </a:ext>
                  </a:extLst>
                </a:gridCol>
              </a:tblGrid>
              <a:tr h="300832">
                <a:tc>
                  <a:txBody>
                    <a:bodyPr/>
                    <a:lstStyle/>
                    <a:p>
                      <a:r>
                        <a:rPr lang="en" sz="1200"/>
                        <a:t>Dataset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Total Accuracy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Precision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Recall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Macro-F1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6616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0.6434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0.4851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0.4029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0.4039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9874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Argotario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0.4877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0.4194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0.3667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0.3348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0684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0.4173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0.2688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0.3570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0.2661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741132"/>
                  </a:ext>
                </a:extLst>
              </a:tr>
              <a:tr h="300832">
                <a:tc>
                  <a:txBody>
                    <a:bodyPr/>
                    <a:lstStyle/>
                    <a:p>
                      <a:r>
                        <a:rPr lang="en" sz="1200" dirty="0"/>
                        <a:t>LOGIC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0.4263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0.2999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0.3225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0.2776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1027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0.3193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0.1108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0.1427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0.1203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162382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COVID-19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0.3697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0.3302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0.3769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0.2908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8321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/>
                        <a:t>CLIMATE 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0.0347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0.1555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0.0510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0.0756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15158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CLIMATE 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0.0744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0.1878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0.1142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0.0923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38691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AVG(Zero-Shot)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0.3537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0.2551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0.2384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0.2165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03760"/>
                  </a:ext>
                </a:extLst>
              </a:tr>
              <a:tr h="526456">
                <a:tc>
                  <a:txBody>
                    <a:bodyPr/>
                    <a:lstStyle/>
                    <a:p>
                      <a:r>
                        <a:rPr lang="en" sz="1200" dirty="0"/>
                        <a:t>AVG(Two-Shot)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0.3395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0.3093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0.2951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0.2489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43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78A9D5-8FF3-8C8F-731C-E00CC9CAC9FB}"/>
              </a:ext>
            </a:extLst>
          </p:cNvPr>
          <p:cNvSpPr txBox="1"/>
          <p:nvPr/>
        </p:nvSpPr>
        <p:spPr>
          <a:xfrm>
            <a:off x="5981350" y="6524322"/>
            <a:ext cx="2994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solidFill>
                  <a:srgbClr val="00B0F0"/>
                </a:solidFill>
              </a:rPr>
              <a:t>2-shot 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평균이 높은 이유는 </a:t>
            </a:r>
            <a:r>
              <a:rPr kumimoji="1" lang="en-US" altLang="ko-KR" sz="1000" b="1" dirty="0">
                <a:solidFill>
                  <a:srgbClr val="00B0F0"/>
                </a:solidFill>
              </a:rPr>
              <a:t>COVID</a:t>
            </a:r>
            <a:r>
              <a:rPr kumimoji="1" lang="ko-KR" altLang="en-US" sz="1000" b="1" dirty="0">
                <a:solidFill>
                  <a:srgbClr val="00B0F0"/>
                </a:solidFill>
              </a:rPr>
              <a:t>데이터 때문</a:t>
            </a:r>
          </a:p>
        </p:txBody>
      </p:sp>
    </p:spTree>
    <p:extLst>
      <p:ext uri="{BB962C8B-B14F-4D97-AF65-F5344CB8AC3E}">
        <p14:creationId xmlns:p14="http://schemas.microsoft.com/office/powerpoint/2010/main" val="63208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79347-BE41-AE3D-E956-7553CEDC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362377-72C1-3675-3BF3-78066E24F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730C2-118C-925C-AB2E-4EC4B77DD60C}"/>
              </a:ext>
            </a:extLst>
          </p:cNvPr>
          <p:cNvSpPr txBox="1"/>
          <p:nvPr/>
        </p:nvSpPr>
        <p:spPr>
          <a:xfrm>
            <a:off x="177944" y="58748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(Table)-with No Fallacy</a:t>
            </a:r>
            <a:endParaRPr kumimoji="1" lang="ko-Kore-KR" altLang="en-US" sz="2133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A37AB1-0BF7-EF1A-F6F6-ABD5F88B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34556"/>
              </p:ext>
            </p:extLst>
          </p:nvPr>
        </p:nvGraphicFramePr>
        <p:xfrm>
          <a:off x="6868393" y="4516314"/>
          <a:ext cx="4463641" cy="20425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(157)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0.7609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0.5697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(156)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Fallacy</a:t>
                      </a:r>
                    </a:p>
                    <a:p>
                      <a:pPr algn="ctr"/>
                      <a:r>
                        <a:rPr lang="en-US" sz="1100" dirty="0"/>
                        <a:t>(419)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0.7049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0.5984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23569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(732)</a:t>
                      </a:r>
                      <a:r>
                        <a:rPr lang="en" sz="1100" dirty="0"/>
                        <a:t>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0.6434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0.4877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4194AE-9F69-32B6-33F5-C870593817E7}"/>
              </a:ext>
            </a:extLst>
          </p:cNvPr>
          <p:cNvSpPr txBox="1"/>
          <p:nvPr/>
        </p:nvSpPr>
        <p:spPr>
          <a:xfrm>
            <a:off x="8589488" y="6489111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Argotario</a:t>
            </a:r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1CFC079-3475-279E-0847-FAF285B9F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07300"/>
              </p:ext>
            </p:extLst>
          </p:nvPr>
        </p:nvGraphicFramePr>
        <p:xfrm>
          <a:off x="462963" y="3599886"/>
          <a:ext cx="5137557" cy="3246120"/>
        </p:xfrm>
        <a:graphic>
          <a:graphicData uri="http://schemas.openxmlformats.org/drawingml/2006/table">
            <a:tbl>
              <a:tblPr/>
              <a:tblGrid>
                <a:gridCol w="1712519">
                  <a:extLst>
                    <a:ext uri="{9D8B030D-6E8A-4147-A177-3AD203B41FA5}">
                      <a16:colId xmlns:a16="http://schemas.microsoft.com/office/drawing/2014/main" val="85946935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1511887689"/>
                    </a:ext>
                  </a:extLst>
                </a:gridCol>
                <a:gridCol w="1712519">
                  <a:extLst>
                    <a:ext uri="{9D8B030D-6E8A-4147-A177-3AD203B41FA5}">
                      <a16:colId xmlns:a16="http://schemas.microsoft.com/office/drawing/2014/main" val="760866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52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650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0.8655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0.8151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5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0.9412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0.8235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0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0.7899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8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(13)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0.8824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0.8908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539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No Fallacy</a:t>
                      </a:r>
                    </a:p>
                    <a:p>
                      <a:pPr algn="ctr"/>
                      <a:r>
                        <a:rPr lang="en" sz="1100" dirty="0"/>
                        <a:t>(62)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0.5210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0.6050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335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(57)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0.3193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0.3697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6519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68D2CF-B0B2-F21E-1E65-55290AE8FA4E}"/>
              </a:ext>
            </a:extLst>
          </p:cNvPr>
          <p:cNvSpPr txBox="1"/>
          <p:nvPr/>
        </p:nvSpPr>
        <p:spPr>
          <a:xfrm>
            <a:off x="5735441" y="6489111"/>
            <a:ext cx="998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COVID-19</a:t>
            </a:r>
            <a:endParaRPr kumimoji="1" lang="ko-KR" altLang="en-US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948FB-C6EB-72A7-E38E-BB2BBFE6F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05744"/>
              </p:ext>
            </p:extLst>
          </p:nvPr>
        </p:nvGraphicFramePr>
        <p:xfrm>
          <a:off x="5795754" y="711006"/>
          <a:ext cx="5933283" cy="3261360"/>
        </p:xfrm>
        <a:graphic>
          <a:graphicData uri="http://schemas.openxmlformats.org/drawingml/2006/table">
            <a:tbl>
              <a:tblPr/>
              <a:tblGrid>
                <a:gridCol w="1511259">
                  <a:extLst>
                    <a:ext uri="{9D8B030D-6E8A-4147-A177-3AD203B41FA5}">
                      <a16:colId xmlns:a16="http://schemas.microsoft.com/office/drawing/2014/main" val="3076218988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90150321"/>
                    </a:ext>
                  </a:extLst>
                </a:gridCol>
                <a:gridCol w="2211012">
                  <a:extLst>
                    <a:ext uri="{9D8B030D-6E8A-4147-A177-3AD203B41FA5}">
                      <a16:colId xmlns:a16="http://schemas.microsoft.com/office/drawing/2014/main" val="3476768685"/>
                    </a:ext>
                  </a:extLst>
                </a:gridCol>
              </a:tblGrid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dirty="0"/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86299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Cherry Picking</a:t>
                      </a:r>
                    </a:p>
                    <a:p>
                      <a:pPr algn="ctr"/>
                      <a:r>
                        <a:rPr lang="en-US" altLang="ko-KR" sz="1100" dirty="0"/>
                        <a:t>(105)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0.6849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0.7097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4076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Cause</a:t>
                      </a:r>
                    </a:p>
                    <a:p>
                      <a:pPr algn="ctr"/>
                      <a:r>
                        <a:rPr lang="en-US" altLang="ko-KR" sz="1100" dirty="0"/>
                        <a:t>(46)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0.8759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0.8213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96754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Hasty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(8)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0.9702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0.9553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406627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(24)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0.9429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0.8437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83928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Post Hoc</a:t>
                      </a:r>
                    </a:p>
                    <a:p>
                      <a:pPr algn="ctr"/>
                      <a:r>
                        <a:rPr lang="en-US" altLang="ko-KR" sz="1100" dirty="0"/>
                        <a:t>(14)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0.4491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0.4591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99810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No Fallacy</a:t>
                      </a:r>
                    </a:p>
                    <a:p>
                      <a:pPr algn="ctr"/>
                      <a:r>
                        <a:rPr lang="en" sz="1100" dirty="0"/>
                        <a:t>(206)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0.1464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0.3598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64269"/>
                  </a:ext>
                </a:extLst>
              </a:tr>
              <a:tr h="24769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(197)</a:t>
                      </a:r>
                      <a:endParaRPr lang="en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0.0347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0.0744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6012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F3D111-5F46-6B8E-99F1-05879BF44B61}"/>
              </a:ext>
            </a:extLst>
          </p:cNvPr>
          <p:cNvSpPr txBox="1"/>
          <p:nvPr/>
        </p:nvSpPr>
        <p:spPr>
          <a:xfrm>
            <a:off x="8463653" y="4042298"/>
            <a:ext cx="10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CLIMATE</a:t>
            </a:r>
            <a:endParaRPr kumimoji="1"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E1C480-AEE1-07F4-588D-BE9A3FBA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3725"/>
              </p:ext>
            </p:extLst>
          </p:nvPr>
        </p:nvGraphicFramePr>
        <p:xfrm>
          <a:off x="710440" y="965198"/>
          <a:ext cx="4463641" cy="246929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2293">
                  <a:extLst>
                    <a:ext uri="{9D8B030D-6E8A-4147-A177-3AD203B41FA5}">
                      <a16:colId xmlns:a16="http://schemas.microsoft.com/office/drawing/2014/main" val="1369438165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1885222167"/>
                    </a:ext>
                  </a:extLst>
                </a:gridCol>
                <a:gridCol w="1415674">
                  <a:extLst>
                    <a:ext uri="{9D8B030D-6E8A-4147-A177-3AD203B41FA5}">
                      <a16:colId xmlns:a16="http://schemas.microsoft.com/office/drawing/2014/main" val="3919274186"/>
                    </a:ext>
                  </a:extLst>
                </a:gridCol>
              </a:tblGrid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Class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Zero-Shot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50" dirty="0">
                          <a:solidFill>
                            <a:schemeClr val="tx1"/>
                          </a:solidFill>
                        </a:rPr>
                        <a:t>Two-Shot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365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Faulty Generalization</a:t>
                      </a:r>
                    </a:p>
                    <a:p>
                      <a:pPr algn="ctr"/>
                      <a:r>
                        <a:rPr lang="en-US" altLang="ko-KR" sz="1100" dirty="0"/>
                        <a:t>(441)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0.8248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0.7852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416981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False Causality</a:t>
                      </a:r>
                    </a:p>
                    <a:p>
                      <a:pPr algn="ctr"/>
                      <a:r>
                        <a:rPr lang="en-US" altLang="ko-KR" sz="1100" dirty="0"/>
                        <a:t>(216)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0.8865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0.9163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8823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Irrelevant Authority</a:t>
                      </a:r>
                    </a:p>
                    <a:p>
                      <a:pPr algn="ctr"/>
                      <a:r>
                        <a:rPr lang="en-US" altLang="ko-KR" sz="1100" dirty="0"/>
                        <a:t>(132)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0.7722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0.8024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1579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No Fallacy</a:t>
                      </a:r>
                    </a:p>
                    <a:p>
                      <a:pPr algn="ctr"/>
                      <a:r>
                        <a:rPr lang="en" sz="1100" dirty="0"/>
                        <a:t>(1660)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0.5439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0.5741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44686"/>
                  </a:ext>
                </a:extLst>
              </a:tr>
              <a:tr h="335699">
                <a:tc>
                  <a:txBody>
                    <a:bodyPr/>
                    <a:lstStyle/>
                    <a:p>
                      <a:pPr algn="ctr"/>
                      <a:r>
                        <a:rPr lang="en" sz="1100" dirty="0"/>
                        <a:t>Total</a:t>
                      </a:r>
                    </a:p>
                    <a:p>
                      <a:pPr algn="ctr"/>
                      <a:r>
                        <a:rPr lang="en-US" altLang="ko-KR" sz="1100" dirty="0"/>
                        <a:t>(789)</a:t>
                      </a:r>
                      <a:endParaRPr lang="en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0.4173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0.4263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54071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A401D3-4A1B-E0CC-9ECF-C26DECA19950}"/>
              </a:ext>
            </a:extLst>
          </p:cNvPr>
          <p:cNvSpPr txBox="1"/>
          <p:nvPr/>
        </p:nvSpPr>
        <p:spPr>
          <a:xfrm>
            <a:off x="-2276" y="1996190"/>
            <a:ext cx="69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LOGIC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50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22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Experiment Setting and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Prompt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Data Distribution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Result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Result(Table)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진행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Zero-shot, 2-shot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 class classification with no fallacy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 with KG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 리뷰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How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to??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E096-C697-B948-FB61-44587218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34DD8E-3D5D-15A8-2693-2224648B1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1B73293-52E2-3EE0-A268-6C8FEA363157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그래프가 활용이 되면 도움이 될 것 같다고 판단한 클래스에 대해서 분류를 진행 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벤치마크 데이터셋에 대해서 실험을 진행 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Argotario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: Hasty Generalization, Irrelevant Authority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 : Faulty Generalization, False Causality, Fallacy of Credibility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COVID-19 : Cherry picking, False Causality, Hasty Generalization, False Authority, Post Hoc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CLIMATE : Cherry picking, False Causality, Hasty Generalization, False Authority, Post Hoc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Gpt-3.5-turbo(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모델을 사용하고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모델의 성능을 평가하기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zero-shot, 2-shot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learning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 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Argotario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COVID-19, CLIMATE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데이터셋은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 Fallacy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클래스가 있지만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데이터는 없음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데이터는 총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13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클래스가 있으며 나머지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클래스를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 Fallacy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클래스로 지칭 함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 Fallacy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클래스를 추가했을 때의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크게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바뀐게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없으며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(class label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 추가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데이터셋에서의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 바뀜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다음 페이지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lphaLcPeriod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6178B-4DC1-0838-61A0-6429E7C4EB42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실험 세팅 및 방법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53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Prompting(LOGIC)</a:t>
            </a:r>
            <a:endParaRPr kumimoji="1" lang="ko-Kore-KR" altLang="en-US" sz="213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BE0B2-1AFE-399E-DD88-C3B36053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4" y="1438797"/>
            <a:ext cx="5638800" cy="467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239-5D65-62BB-781C-581B59FD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89" y="982701"/>
            <a:ext cx="3017526" cy="55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8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9E3BD-3D93-B63B-A930-669574FD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A9E31-B096-13AF-8436-D4A9D386D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37F29-19DA-0166-22F0-47316BD902A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데이터 분포</a:t>
            </a:r>
            <a:r>
              <a:rPr kumimoji="1" lang="en-US" altLang="ko-KR" sz="2133" dirty="0"/>
              <a:t>(only Fallacy)</a:t>
            </a:r>
            <a:endParaRPr kumimoji="1" lang="ko-Kore-KR" altLang="en-US" sz="2133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00EC945-C90D-E811-F3D4-1CA2C8D3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8" y="1166167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5DF1952-0D03-DCD6-4C80-F05B2C06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2" y="1113833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09574B0-82BD-2323-39A6-DE9CD1B1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2" y="4124739"/>
            <a:ext cx="4247310" cy="27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3AA5838-17A6-D055-4B1D-2D079EDD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21" y="3997474"/>
            <a:ext cx="4398057" cy="28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9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A543-C8DE-1E7C-89CC-DEBB3FB9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EF4BFA-383A-9437-1140-87CD239EB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0FA30-C57E-4EB8-B013-BD88DE7E602B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</a:t>
            </a:r>
            <a:r>
              <a:rPr kumimoji="1" lang="en-US" altLang="ko-KR" sz="2133" dirty="0" err="1"/>
              <a:t>Argotario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34E677-CCE5-CA36-B784-597CF2DF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0" y="1349728"/>
            <a:ext cx="5861737" cy="36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D4E26-01FA-61AA-CADA-FFA53B53714A}"/>
              </a:ext>
            </a:extLst>
          </p:cNvPr>
          <p:cNvSpPr txBox="1"/>
          <p:nvPr/>
        </p:nvSpPr>
        <p:spPr>
          <a:xfrm>
            <a:off x="2436068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AEB78-10DC-67F0-BD97-78464D9F79B5}"/>
              </a:ext>
            </a:extLst>
          </p:cNvPr>
          <p:cNvSpPr txBox="1"/>
          <p:nvPr/>
        </p:nvSpPr>
        <p:spPr>
          <a:xfrm>
            <a:off x="8526174" y="56038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41CFA0-1F56-07BE-B26A-3B53251B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95" y="1587124"/>
            <a:ext cx="5364127" cy="33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D83B-D52E-8A8A-40B6-562DC53A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E420C6-816B-6D9B-7FF2-0130CC3C2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72742-E4F7-54B0-2330-C0A710C2235C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(LOGIC)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C731-5BAF-B04D-A851-9E7DCCA3835D}"/>
              </a:ext>
            </a:extLst>
          </p:cNvPr>
          <p:cNvSpPr txBox="1"/>
          <p:nvPr/>
        </p:nvSpPr>
        <p:spPr>
          <a:xfrm>
            <a:off x="2578455" y="5595457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6028C-EF70-6101-82F2-706EAC5EF21F}"/>
              </a:ext>
            </a:extLst>
          </p:cNvPr>
          <p:cNvSpPr txBox="1"/>
          <p:nvPr/>
        </p:nvSpPr>
        <p:spPr>
          <a:xfrm>
            <a:off x="8276872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02C6CA-5228-FBEE-7909-C5B746DB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" y="1381575"/>
            <a:ext cx="5401179" cy="33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271C4AB-AB7E-F0CA-76B4-2672CDE9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58" y="1526580"/>
            <a:ext cx="5170380" cy="324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2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7EE3-B0E9-402B-040A-9A0F1013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D45688-0E2C-B856-1861-6DE0DB3F8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51582-E292-D939-15B4-A93E4EC0308F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</a:t>
            </a:r>
            <a:r>
              <a:rPr kumimoji="1" lang="en-US" altLang="ko-KR" sz="2133" dirty="0"/>
              <a:t>(COVID-19)</a:t>
            </a:r>
            <a:endParaRPr kumimoji="1" lang="ko-Kore-KR" altLang="en-US" sz="21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69F0-8487-BD71-D8DD-60A692A630C0}"/>
              </a:ext>
            </a:extLst>
          </p:cNvPr>
          <p:cNvSpPr txBox="1"/>
          <p:nvPr/>
        </p:nvSpPr>
        <p:spPr>
          <a:xfrm>
            <a:off x="2251284" y="5604063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Zero-Shot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A0DA4-3E20-523E-80A7-31525E850048}"/>
              </a:ext>
            </a:extLst>
          </p:cNvPr>
          <p:cNvSpPr txBox="1"/>
          <p:nvPr/>
        </p:nvSpPr>
        <p:spPr>
          <a:xfrm>
            <a:off x="8710958" y="55954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Two-Shot</a:t>
            </a:r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8773DA-9921-3266-531D-9588B6F1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" y="1937857"/>
            <a:ext cx="58216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AD5D132-4339-C220-50CB-ED4A710D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01" y="2030136"/>
            <a:ext cx="5674803" cy="3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8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</TotalTime>
  <Words>895</Words>
  <Application>Microsoft Macintosh PowerPoint</Application>
  <PresentationFormat>와이드스크린</PresentationFormat>
  <Paragraphs>435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60</cp:revision>
  <dcterms:created xsi:type="dcterms:W3CDTF">2023-11-14T02:56:31Z</dcterms:created>
  <dcterms:modified xsi:type="dcterms:W3CDTF">2024-01-25T07:18:43Z</dcterms:modified>
</cp:coreProperties>
</file>