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81" r:id="rId2"/>
    <p:sldId id="356" r:id="rId3"/>
    <p:sldId id="628" r:id="rId4"/>
    <p:sldId id="636" r:id="rId5"/>
    <p:sldId id="637" r:id="rId6"/>
    <p:sldId id="646" r:id="rId7"/>
    <p:sldId id="645" r:id="rId8"/>
    <p:sldId id="644" r:id="rId9"/>
    <p:sldId id="647" r:id="rId10"/>
    <p:sldId id="648" r:id="rId11"/>
    <p:sldId id="649" r:id="rId12"/>
    <p:sldId id="638" r:id="rId13"/>
    <p:sldId id="639" r:id="rId14"/>
    <p:sldId id="650" r:id="rId15"/>
    <p:sldId id="651" r:id="rId16"/>
    <p:sldId id="652" r:id="rId17"/>
    <p:sldId id="653" r:id="rId18"/>
    <p:sldId id="654" r:id="rId19"/>
    <p:sldId id="655" r:id="rId20"/>
    <p:sldId id="656" r:id="rId21"/>
    <p:sldId id="657" r:id="rId22"/>
    <p:sldId id="658" r:id="rId23"/>
    <p:sldId id="659" r:id="rId24"/>
    <p:sldId id="660" r:id="rId25"/>
    <p:sldId id="630" r:id="rId26"/>
    <p:sldId id="661" r:id="rId27"/>
    <p:sldId id="662" r:id="rId28"/>
    <p:sldId id="663" r:id="rId29"/>
    <p:sldId id="665" r:id="rId30"/>
    <p:sldId id="666" r:id="rId31"/>
    <p:sldId id="664" r:id="rId32"/>
    <p:sldId id="667" r:id="rId33"/>
    <p:sldId id="668" r:id="rId34"/>
    <p:sldId id="395" r:id="rId3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BBE"/>
    <a:srgbClr val="CD7FEA"/>
    <a:srgbClr val="FF7E7F"/>
    <a:srgbClr val="7FD9F8"/>
    <a:srgbClr val="121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07"/>
    <p:restoredTop sz="88119"/>
  </p:normalViewPr>
  <p:slideViewPr>
    <p:cSldViewPr>
      <p:cViewPr>
        <p:scale>
          <a:sx n="81" d="100"/>
          <a:sy n="81" d="100"/>
        </p:scale>
        <p:origin x="1448" y="5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F5AC475-C63B-4C65-A5A0-AC389FF031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763EA3-5F80-4A76-BD24-56BDB22F90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407CF-5E81-456E-98FF-CEE5FBB6DC96}" type="datetimeFigureOut">
              <a:rPr lang="ko-KR" altLang="en-US" smtClean="0"/>
              <a:t>2023. 7. 17.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351E0C-E202-4587-9A32-C114AABADD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8A06E-8202-491E-AB4B-5E68D6FDF2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54636-EA24-4B90-84EE-4B9159FC1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1954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07705-D577-4CD8-B91E-4D11AE5EC1F0}" type="datetimeFigureOut">
              <a:rPr lang="ko-KR" altLang="en-US" smtClean="0"/>
              <a:t>2023. 7. 17.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41F10-25EC-472F-883D-8F1F22113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06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42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254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3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056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56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535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476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788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8560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5773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684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309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8337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5243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8756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2573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3410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29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354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2447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078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895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1448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6570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9819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6239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4237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643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288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601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2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127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870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942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6CA-EA2A-4726-BA6A-3E18E17B7FE3}" type="datetime1">
              <a:rPr lang="en-US" altLang="ko-KR" smtClean="0"/>
              <a:t>7/17/23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BD37-BE51-4B04-9B46-4E5BC014BB2F}" type="datetime1">
              <a:rPr lang="en-US" altLang="ko-KR" smtClean="0"/>
              <a:t>7/17/23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226-FFE0-4216-B5AB-9E0404939ECA}" type="datetime1">
              <a:rPr lang="en-US" altLang="ko-KR" smtClean="0"/>
              <a:t>7/17/23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래픽 4">
            <a:extLst>
              <a:ext uri="{FF2B5EF4-FFF2-40B4-BE49-F238E27FC236}">
                <a16:creationId xmlns:a16="http://schemas.microsoft.com/office/drawing/2014/main" id="{0B32A4B1-FC8D-6869-0EE6-F0916671F7D9}"/>
              </a:ext>
            </a:extLst>
          </p:cNvPr>
          <p:cNvGrpSpPr/>
          <p:nvPr userDrawn="1"/>
        </p:nvGrpSpPr>
        <p:grpSpPr>
          <a:xfrm>
            <a:off x="10798630" y="3213731"/>
            <a:ext cx="5858669" cy="3859538"/>
            <a:chOff x="6126431" y="1916635"/>
            <a:chExt cx="5167120" cy="3403964"/>
          </a:xfrm>
          <a:solidFill>
            <a:schemeClr val="bg1">
              <a:lumMod val="95000"/>
            </a:schemeClr>
          </a:solidFill>
        </p:grpSpPr>
        <p:grpSp>
          <p:nvGrpSpPr>
            <p:cNvPr id="39" name="그래픽 4">
              <a:extLst>
                <a:ext uri="{FF2B5EF4-FFF2-40B4-BE49-F238E27FC236}">
                  <a16:creationId xmlns:a16="http://schemas.microsoft.com/office/drawing/2014/main" id="{3D1A0107-75F9-274F-D602-51169F02F7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9F8599F4-589E-3C2B-5EDE-3CFAC4B597C4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BC3C6DE6-88C4-867D-CF47-E84D8DAF2166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4FB78018-635D-BF95-BE10-B93AC5421434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3790B010-F1B5-2A16-4DD7-017D781FC8E8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01060B4F-A989-9228-3063-514DD6F13F48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83EC786A-A7E0-DB60-5177-C6677850564A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83F83FE3-F6D3-4867-6EE8-5BD4E309D8A7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D150B02D-EDA9-DCD0-1996-371602C34F20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98C37D9C-7CFF-EB4E-87E9-7211730493BD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045509A7-CF85-C44C-D96C-27ECC6DBB1F4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4F773BAC-47A4-2249-3451-8CB930CF634C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A2221F02-5670-17EC-0F0E-E9138E25496A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712F94D5-2CEF-1139-2C96-2E932D50CA4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D52D7E29-4F16-25AB-8892-7EDDDCBC9571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489D4605-9527-8F75-7C15-F565BA507B25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40" name="그래픽 4">
              <a:extLst>
                <a:ext uri="{FF2B5EF4-FFF2-40B4-BE49-F238E27FC236}">
                  <a16:creationId xmlns:a16="http://schemas.microsoft.com/office/drawing/2014/main" id="{574B98D3-4A4A-A254-4A15-2203F7C01DB9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4DCE82E9-97F3-2A24-09DA-1E8174916FD4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AE6D3FC8-9C75-BF6C-F675-AC7C2D4DC537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4079E6E6-79E4-C764-714D-8F3F0F2896F9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AED07D62-273D-E071-F6FC-14F46D5E8AB6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EC77F818-3D0C-970D-7D2F-0E23BA9D299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A7F97A52-8687-1F7F-FAC5-CFF7BB84A6A2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72CF9800-70B7-722E-F80A-AABFC659A471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BFDDA41D-D9FE-C4BC-4533-763E8EBB05DA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813AB55-3F5E-FF31-8879-F16D536908E5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088FF622-D46D-C27D-E9E7-532BB52F9E13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7722D996-8223-E52B-3B03-8827783917C3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B168D64E-EA9F-80B4-F988-6E4C82CCA402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48260AA1-506C-5068-6F21-F374DCE86F20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01DD9CF2-20F3-C09B-57E9-696D0209A34E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DD562C64-B01C-0E4D-BB27-037F1A56537D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246EF3C-10EF-DA3F-A744-33E47598F6E0}"/>
              </a:ext>
            </a:extLst>
          </p:cNvPr>
          <p:cNvSpPr/>
          <p:nvPr userDrawn="1"/>
        </p:nvSpPr>
        <p:spPr>
          <a:xfrm>
            <a:off x="640080" y="640080"/>
            <a:ext cx="17036610" cy="9006840"/>
          </a:xfrm>
          <a:prstGeom prst="rect">
            <a:avLst/>
          </a:prstGeom>
          <a:noFill/>
          <a:ln>
            <a:gradFill>
              <a:gsLst>
                <a:gs pos="0">
                  <a:srgbClr val="D7B489"/>
                </a:gs>
                <a:gs pos="100000">
                  <a:srgbClr val="BC916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7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587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569ED92-A887-4613-9F26-4E473EA19360}"/>
              </a:ext>
            </a:extLst>
          </p:cNvPr>
          <p:cNvSpPr/>
          <p:nvPr userDrawn="1"/>
        </p:nvSpPr>
        <p:spPr>
          <a:xfrm>
            <a:off x="625034" y="625034"/>
            <a:ext cx="17037933" cy="9036933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E627B0A-987F-4B56-B2C0-0F297E7C5994}"/>
              </a:ext>
            </a:extLst>
          </p:cNvPr>
          <p:cNvCxnSpPr/>
          <p:nvPr userDrawn="1"/>
        </p:nvCxnSpPr>
        <p:spPr>
          <a:xfrm>
            <a:off x="1270322" y="1736202"/>
            <a:ext cx="15747357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697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7044601" y="9317827"/>
            <a:ext cx="9315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650" smtClean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 sz="270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7321351" y="9667379"/>
            <a:ext cx="378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8554" y="173458"/>
            <a:ext cx="8365446" cy="93663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3000" spc="-225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슬라이드제목을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32A4C-126B-4E5F-A20A-750CD873C43A}"/>
              </a:ext>
            </a:extLst>
          </p:cNvPr>
          <p:cNvSpPr txBox="1"/>
          <p:nvPr userDrawn="1"/>
        </p:nvSpPr>
        <p:spPr>
          <a:xfrm>
            <a:off x="9814561" y="386623"/>
            <a:ext cx="7884791" cy="73866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13716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1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Influence of Graph Cyclic structure</a:t>
            </a:r>
            <a:endParaRPr lang="ko-KR" altLang="en-US" sz="27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  <a:p>
            <a:pPr algn="r">
              <a:lnSpc>
                <a:spcPct val="100000"/>
              </a:lnSpc>
            </a:pPr>
            <a:endParaRPr lang="ko-KR" altLang="en-US" sz="2100" b="0" i="0" u="none" spc="-225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98107-799E-410B-AF83-87F1CA3F8062}"/>
              </a:ext>
            </a:extLst>
          </p:cNvPr>
          <p:cNvSpPr/>
          <p:nvPr userDrawn="1"/>
        </p:nvSpPr>
        <p:spPr>
          <a:xfrm>
            <a:off x="0" y="932421"/>
            <a:ext cx="18288000" cy="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052A1E0-A3DC-0F23-8C73-FEA6C5D1569C}"/>
              </a:ext>
            </a:extLst>
          </p:cNvPr>
          <p:cNvCxnSpPr>
            <a:cxnSpLocks/>
          </p:cNvCxnSpPr>
          <p:nvPr userDrawn="1"/>
        </p:nvCxnSpPr>
        <p:spPr>
          <a:xfrm>
            <a:off x="241589" y="932421"/>
            <a:ext cx="17804823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5560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엔딩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9546338-4D2C-4F76-B82A-430922B0D4EB}"/>
              </a:ext>
            </a:extLst>
          </p:cNvPr>
          <p:cNvSpPr/>
          <p:nvPr userDrawn="1"/>
        </p:nvSpPr>
        <p:spPr>
          <a:xfrm>
            <a:off x="0" y="82971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" name="그래픽 4">
            <a:extLst>
              <a:ext uri="{FF2B5EF4-FFF2-40B4-BE49-F238E27FC236}">
                <a16:creationId xmlns:a16="http://schemas.microsoft.com/office/drawing/2014/main" id="{DF79BA81-078C-3F31-E569-E149F79217B6}"/>
              </a:ext>
            </a:extLst>
          </p:cNvPr>
          <p:cNvGrpSpPr/>
          <p:nvPr userDrawn="1"/>
        </p:nvGrpSpPr>
        <p:grpSpPr>
          <a:xfrm>
            <a:off x="10809517" y="2687951"/>
            <a:ext cx="5858669" cy="3859538"/>
            <a:chOff x="6126431" y="1916635"/>
            <a:chExt cx="5167120" cy="3403964"/>
          </a:xfrm>
          <a:solidFill>
            <a:schemeClr val="tx1"/>
          </a:solidFill>
        </p:grpSpPr>
        <p:grpSp>
          <p:nvGrpSpPr>
            <p:cNvPr id="3" name="그래픽 4">
              <a:extLst>
                <a:ext uri="{FF2B5EF4-FFF2-40B4-BE49-F238E27FC236}">
                  <a16:creationId xmlns:a16="http://schemas.microsoft.com/office/drawing/2014/main" id="{AAAB80D0-2509-2095-371B-EC3B57E9D8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D79FD4DF-48B3-FC9A-B30E-5E8817895467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B6221243-FDCA-8EFF-C4F6-1F71D4BD68FA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F810953B-FCA6-C173-FAB9-06B704B1F55C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4E8B16A2-C4FF-546A-821A-8A26AB946583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8F436DBC-4E90-56D8-5CF6-445D3EB3E8C4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C36C71C8-C9F0-E0F9-BC70-231EEFB1DB9B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1B9BB636-1F1A-FE78-3466-86D0B55662FF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8718F2E3-C0F0-AECD-5AC5-60CE5F9C97EE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603A857A-4E0F-31EC-1F32-22EE36691838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CD205CD3-C9BB-3DAF-AA78-13C54E85E776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9B887A36-2FD5-B13C-05FA-AE6B793CD9CF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074A7650-BD63-8CBD-B4DB-8A5B2CDC4109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44400184-5D75-39C7-562D-85ACF1F3B3B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E1A55190-8C81-982E-8CC8-BA6476A83A08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5FA92FAC-FBB2-1A62-A070-E97E48B97FBB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  <p:grpSp>
          <p:nvGrpSpPr>
            <p:cNvPr id="4" name="그래픽 4">
              <a:extLst>
                <a:ext uri="{FF2B5EF4-FFF2-40B4-BE49-F238E27FC236}">
                  <a16:creationId xmlns:a16="http://schemas.microsoft.com/office/drawing/2014/main" id="{22A8E44F-037C-F47A-5AA6-C08CBAB0FFE8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9E287291-4120-1D85-C65D-841E0DA99580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id="{1A2ECDAF-948F-7C70-3BC5-095507EEBB26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C72C678C-9D69-68E1-A268-31A6A14A62A0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71B835F4-6460-2A0D-3173-EFDFF6AEFC49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BB7EC662-0639-A869-CB23-DD6E2B5794C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F03DCD63-D67A-25AF-06EB-9BE3ECAE5246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85E6E9F4-7172-328B-DC8B-08DA4076232B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A6D71C-EFEE-6F78-6EF0-844A8EE456B2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CDCBD090-2FA8-AF16-0162-56EF0871D408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904EFDDD-4D8F-6A28-D631-E5845758C9AD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757985AD-7E27-A66A-8982-CB4216EADC00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A3A76F4-A3CF-E2BB-03DF-B01DF8C60644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00D7C63C-4E74-85DF-A065-106FC27DBBD6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B490E0B2-E733-ABCA-75F2-611C90F2FDD1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ACB21CD6-56AC-00D3-DD24-F7786ADC19CB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8283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EADA-7A31-4EFA-AE62-C85F54AF973D}" type="datetime1">
              <a:rPr lang="en-US" altLang="ko-KR" smtClean="0"/>
              <a:t>7/17/23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4437-C1FA-48B5-92A3-BCF68A305DAE}" type="datetime1">
              <a:rPr lang="en-US" altLang="ko-KR" smtClean="0"/>
              <a:t>7/17/23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7795-0117-4CA5-B339-23F53FA9746E}" type="datetime1">
              <a:rPr lang="en-US" altLang="ko-KR" smtClean="0"/>
              <a:t>7/17/23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7361-4684-4A55-A180-99CF2E0A58CA}" type="datetime1">
              <a:rPr lang="en-US" altLang="ko-KR" smtClean="0"/>
              <a:t>7/17/23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B19A-C7B5-43A6-8B37-CBF7C393C5FA}" type="datetime1">
              <a:rPr lang="en-US" altLang="ko-KR" smtClean="0"/>
              <a:t>7/17/23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58F-9EA8-4D7A-ABEB-5A2118AD9EB9}" type="datetime1">
              <a:rPr lang="en-US" altLang="ko-KR" smtClean="0"/>
              <a:t>7/17/23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272E-7622-43A7-A201-2473DE75D168}" type="datetime1">
              <a:rPr lang="en-US" altLang="ko-KR" smtClean="0"/>
              <a:t>7/17/23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C37F-B46D-4AEF-8AFA-B080DC0071A5}" type="datetime1">
              <a:rPr lang="en-US" altLang="ko-KR" smtClean="0"/>
              <a:t>7/17/23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67F1-1348-417F-AE0C-0F2AF9B8FC4A}" type="datetime1">
              <a:rPr lang="en-US" altLang="ko-KR" smtClean="0"/>
              <a:t>7/17/23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8C70A3-232D-BCF6-E19F-93520814064D}"/>
              </a:ext>
            </a:extLst>
          </p:cNvPr>
          <p:cNvSpPr txBox="1"/>
          <p:nvPr/>
        </p:nvSpPr>
        <p:spPr>
          <a:xfrm>
            <a:off x="1543625" y="1712070"/>
            <a:ext cx="6103620" cy="412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2023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7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18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일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Study Meeting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2A707-5D8F-81D0-4112-0B5E33B7D991}"/>
              </a:ext>
            </a:extLst>
          </p:cNvPr>
          <p:cNvSpPr txBox="1"/>
          <p:nvPr/>
        </p:nvSpPr>
        <p:spPr>
          <a:xfrm>
            <a:off x="1385928" y="2240369"/>
            <a:ext cx="13878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상식 기반 </a:t>
            </a:r>
            <a:r>
              <a:rPr lang="en-US" altLang="ko-KR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QA </a:t>
            </a:r>
            <a:r>
              <a:rPr lang="ko-KR" altLang="en-US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모델에서의 그래프 순환 구조의 영향</a:t>
            </a:r>
            <a:endParaRPr lang="ko-KR" altLang="en-US" sz="54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A2BDB-413E-BF58-4D95-CE101899B77E}"/>
              </a:ext>
            </a:extLst>
          </p:cNvPr>
          <p:cNvSpPr txBox="1"/>
          <p:nvPr/>
        </p:nvSpPr>
        <p:spPr>
          <a:xfrm>
            <a:off x="1385929" y="3094620"/>
            <a:ext cx="118990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Influence of Graph Cyclic structure on Common Sense - based QA models</a:t>
            </a:r>
            <a:endParaRPr lang="ko-KR" altLang="en-US" sz="21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77888A-657E-1EAF-DD8E-213338D19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9167" y="8758645"/>
            <a:ext cx="3266561" cy="8634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/>
              <p:nvPr/>
            </p:nvSpPr>
            <p:spPr>
              <a:xfrm>
                <a:off x="1385929" y="5143501"/>
                <a:ext cx="8971949" cy="2461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>
                    <a:solidFill>
                      <a:srgbClr val="000000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defRPr>
                </a:lvl1pPr>
              </a:lstStyle>
              <a:p>
                <a:pPr algn="ctr">
                  <a:lnSpc>
                    <a:spcPct val="130000"/>
                  </a:lnSpc>
                </a:pPr>
                <a:r>
                  <a:rPr lang="ko-KR" altLang="en-US" sz="2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정지</a:t>
                </a:r>
                <a14:m>
                  <m:oMath xmlns:m="http://schemas.openxmlformats.org/officeDocument/2006/math">
                    <m:r>
                      <a:rPr lang="ko-KR" altLang="en-US" sz="21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원</m:t>
                    </m:r>
                  </m:oMath>
                </a14:m>
                <a:endParaRPr lang="en-US" altLang="ko-KR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ko-Kore-KR" sz="21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성균관대학교 인공지능학과</a:t>
                </a:r>
                <a:endParaRPr lang="en-US" altLang="ko-KR" sz="21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en-US" sz="21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석사과정</a:t>
                </a:r>
                <a:endParaRPr lang="en-US" altLang="ko-KR" sz="21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en-US" altLang="ko-Kore-KR" sz="2100" kern="100" dirty="0">
                    <a:latin typeface="굴림" panose="020B0600000101010101" pitchFamily="34" charset="-127"/>
                    <a:cs typeface="바탕" panose="02030600000101010101" pitchFamily="18" charset="-127"/>
                  </a:rPr>
                  <a:t>jwjw9603@g.skku.edu</a:t>
                </a:r>
                <a:endParaRPr lang="ko-Kore-KR" altLang="en-US" sz="2100" dirty="0"/>
              </a:p>
              <a:p>
                <a:pPr algn="ctr">
                  <a:lnSpc>
                    <a:spcPct val="130000"/>
                  </a:lnSpc>
                </a:pPr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>
                  <a:lnSpc>
                    <a:spcPct val="130000"/>
                  </a:lnSpc>
                </a:pPr>
                <a:endPara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29" y="5143501"/>
                <a:ext cx="8971949" cy="24612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00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63078A20-0B83-6317-1DF6-781493FC9A58}"/>
              </a:ext>
            </a:extLst>
          </p:cNvPr>
          <p:cNvSpPr txBox="1"/>
          <p:nvPr/>
        </p:nvSpPr>
        <p:spPr>
          <a:xfrm>
            <a:off x="616036" y="100378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788</a:t>
            </a:r>
            <a:endParaRPr lang="en-US" b="1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5CB2AF7-92B6-67FA-612E-FAA847F12016}"/>
              </a:ext>
            </a:extLst>
          </p:cNvPr>
          <p:cNvSpPr/>
          <p:nvPr/>
        </p:nvSpPr>
        <p:spPr>
          <a:xfrm>
            <a:off x="591973" y="1634727"/>
            <a:ext cx="13070792" cy="1056778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47C75-F563-0AC2-CCB7-24CAB109E1F4}"/>
              </a:ext>
            </a:extLst>
          </p:cNvPr>
          <p:cNvSpPr txBox="1"/>
          <p:nvPr/>
        </p:nvSpPr>
        <p:spPr>
          <a:xfrm>
            <a:off x="849745" y="1649124"/>
            <a:ext cx="1307079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“Owls are likely to hunt at"</a:t>
            </a:r>
            <a:endParaRPr kumimoji="1" lang="en-US" altLang="ko-Kore-KR" sz="24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3pm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2am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C. 6pm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D. 7am</a:t>
            </a:r>
            <a:endParaRPr kumimoji="1" lang="ko-Kore-KR" altLang="en-US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225CD2-C581-2553-2894-5832A1D7739E}"/>
              </a:ext>
            </a:extLst>
          </p:cNvPr>
          <p:cNvSpPr txBox="1"/>
          <p:nvPr/>
        </p:nvSpPr>
        <p:spPr>
          <a:xfrm>
            <a:off x="15400421" y="2069432"/>
            <a:ext cx="828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5-layer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280233-E24D-A840-ECBC-0DA046D0D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344" y="3888185"/>
            <a:ext cx="7101865" cy="53609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A2E68D-E26F-7CC9-7EE1-46B0A764B7E8}"/>
              </a:ext>
            </a:extLst>
          </p:cNvPr>
          <p:cNvSpPr txBox="1"/>
          <p:nvPr/>
        </p:nvSpPr>
        <p:spPr>
          <a:xfrm>
            <a:off x="8512209" y="3216139"/>
            <a:ext cx="9144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i="0" dirty="0">
                <a:effectLst/>
                <a:latin typeface="Menlo" panose="020B0609030804020204" pitchFamily="49" charset="0"/>
              </a:rPr>
              <a:t>Top 10 </a:t>
            </a:r>
            <a:r>
              <a:rPr lang="en" altLang="ko-Kore-KR" b="0" i="0" dirty="0" err="1">
                <a:effectLst/>
                <a:latin typeface="Menlo" panose="020B0609030804020204" pitchFamily="49" charset="0"/>
              </a:rPr>
              <a:t>node_list</a:t>
            </a:r>
            <a:r>
              <a:rPr lang="en" altLang="ko-Kore-KR" b="0" i="0" dirty="0">
                <a:effectLst/>
                <a:latin typeface="Menlo" panose="020B0609030804020204" pitchFamily="49" charset="0"/>
              </a:rPr>
              <a:t> values with the largest average Alpha5: </a:t>
            </a:r>
          </a:p>
          <a:p>
            <a:pPr marL="342900" indent="-342900">
              <a:buAutoNum type="arabicPeriod"/>
            </a:pPr>
            <a:r>
              <a:rPr lang="en" altLang="ko-Kore-KR" b="0" i="0" dirty="0">
                <a:effectLst/>
                <a:latin typeface="Menlo" panose="020B0609030804020204" pitchFamily="49" charset="0"/>
              </a:rPr>
              <a:t>Node list: [1, 6, 9], Average Alpha5: 0.2977, Edge Types: [36, 36, 17] </a:t>
            </a:r>
          </a:p>
          <a:p>
            <a:pPr marL="342900" indent="-342900">
              <a:buAutoNum type="arabicPeriod"/>
            </a:pPr>
            <a:r>
              <a:rPr lang="en" altLang="ko-Kore-KR" b="0" i="0" dirty="0">
                <a:effectLst/>
                <a:latin typeface="Menlo" panose="020B0609030804020204" pitchFamily="49" charset="0"/>
              </a:rPr>
              <a:t>2. Node list: [1, 8, 7], Average Alpha5: 0.2977, Edge Types: [36, 17, 36] </a:t>
            </a:r>
          </a:p>
          <a:p>
            <a:pPr marL="342900" indent="-342900">
              <a:buAutoNum type="arabicPeriod"/>
            </a:pPr>
            <a:r>
              <a:rPr lang="en" altLang="ko-Kore-KR" b="0" i="0" dirty="0">
                <a:effectLst/>
                <a:latin typeface="Menlo" panose="020B0609030804020204" pitchFamily="49" charset="0"/>
              </a:rPr>
              <a:t>3. Node list: [1, 9, 6], Average Alpha5: 0.2977, Edge Types: [36, 17, 36] </a:t>
            </a:r>
          </a:p>
          <a:p>
            <a:pPr marL="342900" indent="-342900">
              <a:buAutoNum type="arabicPeriod"/>
            </a:pPr>
            <a:r>
              <a:rPr lang="en" altLang="ko-Kore-KR" b="0" i="0" dirty="0">
                <a:effectLst/>
                <a:latin typeface="Menlo" panose="020B0609030804020204" pitchFamily="49" charset="0"/>
              </a:rPr>
              <a:t>4. Node list: [1, 9, 8], Average Alpha5: 0.2977, Edge Types: [36, 36, 17] </a:t>
            </a:r>
          </a:p>
          <a:p>
            <a:pPr marL="342900" indent="-342900">
              <a:buAutoNum type="arabicPeriod"/>
            </a:pPr>
            <a:r>
              <a:rPr lang="en" altLang="ko-Kore-KR" b="0" i="0" dirty="0">
                <a:effectLst/>
                <a:latin typeface="Menlo" panose="020B0609030804020204" pitchFamily="49" charset="0"/>
              </a:rPr>
              <a:t>5. Node list: [2, 6, 9], Average Alpha5: 0.2977, Edge Types: [17, 36, 36] </a:t>
            </a:r>
          </a:p>
          <a:p>
            <a:pPr marL="342900" indent="-342900">
              <a:buAutoNum type="arabicPeriod"/>
            </a:pPr>
            <a:r>
              <a:rPr lang="en" altLang="ko-Kore-KR" b="0" i="0" dirty="0">
                <a:effectLst/>
                <a:latin typeface="Menlo" panose="020B0609030804020204" pitchFamily="49" charset="0"/>
              </a:rPr>
              <a:t>6. Node list: [2, 10, 7], Average Alpha5: 0.2977, Edge Types: [17, 36, 36] </a:t>
            </a:r>
          </a:p>
          <a:p>
            <a:pPr marL="342900" indent="-342900">
              <a:buAutoNum type="arabicPeriod"/>
            </a:pPr>
            <a:r>
              <a:rPr lang="en" altLang="ko-Kore-KR" b="0" i="0" dirty="0">
                <a:effectLst/>
                <a:latin typeface="Menlo" panose="020B0609030804020204" pitchFamily="49" charset="0"/>
              </a:rPr>
              <a:t>7. Node list: [8, 10, 7], Average Alpha5: 0.2977, Edge Types: [17, 36, 36] </a:t>
            </a:r>
          </a:p>
          <a:p>
            <a:pPr marL="342900" indent="-342900">
              <a:buAutoNum type="arabicPeriod"/>
            </a:pPr>
            <a:r>
              <a:rPr lang="en" altLang="ko-Kore-KR" b="0" i="0" dirty="0">
                <a:effectLst/>
                <a:latin typeface="Menlo" panose="020B0609030804020204" pitchFamily="49" charset="0"/>
              </a:rPr>
              <a:t>8. Node list: [2, 3, 10], Average Alpha5: 0.2858, Edge Types: [36, 29, 36] </a:t>
            </a:r>
          </a:p>
          <a:p>
            <a:pPr marL="342900" indent="-342900">
              <a:buAutoNum type="arabicPeriod"/>
            </a:pPr>
            <a:r>
              <a:rPr lang="en" altLang="ko-Kore-KR" b="0" i="0" dirty="0">
                <a:effectLst/>
                <a:latin typeface="Menlo" panose="020B0609030804020204" pitchFamily="49" charset="0"/>
              </a:rPr>
              <a:t>9. Node list: [1, 9, 7], Average Alpha5: 0.2852, Edge Types: [36, 7, 36] </a:t>
            </a:r>
          </a:p>
          <a:p>
            <a:pPr marL="342900" indent="-342900">
              <a:buAutoNum type="arabicPeriod"/>
            </a:pPr>
            <a:r>
              <a:rPr lang="en" altLang="ko-Kore-KR" b="0" i="0" dirty="0">
                <a:effectLst/>
                <a:latin typeface="Menlo" panose="020B0609030804020204" pitchFamily="49" charset="0"/>
              </a:rPr>
              <a:t>10. Node list: [1, 6, 9], Average Alpha5: 0.2675, Edge Types: [36, 36, 9]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76473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63078A20-0B83-6317-1DF6-781493FC9A58}"/>
              </a:ext>
            </a:extLst>
          </p:cNvPr>
          <p:cNvSpPr txBox="1"/>
          <p:nvPr/>
        </p:nvSpPr>
        <p:spPr>
          <a:xfrm>
            <a:off x="616036" y="100378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다른 경향성의 사이클</a:t>
            </a:r>
            <a:endParaRPr 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C8F26EB-1BE3-278D-3C1F-A4C536C63D77}"/>
              </a:ext>
            </a:extLst>
          </p:cNvPr>
          <p:cNvSpPr/>
          <p:nvPr/>
        </p:nvSpPr>
        <p:spPr>
          <a:xfrm>
            <a:off x="2209800" y="2465054"/>
            <a:ext cx="762000" cy="609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510A56E-5707-524F-8180-53B1E1933FFF}"/>
              </a:ext>
            </a:extLst>
          </p:cNvPr>
          <p:cNvSpPr/>
          <p:nvPr/>
        </p:nvSpPr>
        <p:spPr>
          <a:xfrm>
            <a:off x="1295400" y="4076700"/>
            <a:ext cx="762000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9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2ACCC42-A9B9-201A-A8ED-402076132BF3}"/>
              </a:ext>
            </a:extLst>
          </p:cNvPr>
          <p:cNvSpPr/>
          <p:nvPr/>
        </p:nvSpPr>
        <p:spPr>
          <a:xfrm>
            <a:off x="3429000" y="4076700"/>
            <a:ext cx="762000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7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EBB89E7-A577-13FF-98F4-B13809034141}"/>
              </a:ext>
            </a:extLst>
          </p:cNvPr>
          <p:cNvCxnSpPr>
            <a:cxnSpLocks/>
            <a:stCxn id="3" idx="3"/>
            <a:endCxn id="4" idx="0"/>
          </p:cNvCxnSpPr>
          <p:nvPr/>
        </p:nvCxnSpPr>
        <p:spPr>
          <a:xfrm flipH="1">
            <a:off x="1676400" y="2985380"/>
            <a:ext cx="644992" cy="10913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0FE947A-4BB4-FB00-215B-C7479C464DBB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2057400" y="4381500"/>
            <a:ext cx="1371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CBA6DAA-C211-0B07-E051-0897E8BD98F9}"/>
              </a:ext>
            </a:extLst>
          </p:cNvPr>
          <p:cNvCxnSpPr>
            <a:cxnSpLocks/>
            <a:stCxn id="6" idx="0"/>
            <a:endCxn id="3" idx="5"/>
          </p:cNvCxnSpPr>
          <p:nvPr/>
        </p:nvCxnSpPr>
        <p:spPr>
          <a:xfrm flipH="1" flipV="1">
            <a:off x="2860208" y="2985380"/>
            <a:ext cx="949792" cy="10913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E2973D2-D194-46CA-9162-017C4FE7F9F6}"/>
              </a:ext>
            </a:extLst>
          </p:cNvPr>
          <p:cNvSpPr txBox="1"/>
          <p:nvPr/>
        </p:nvSpPr>
        <p:spPr>
          <a:xfrm>
            <a:off x="2286000" y="208956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hunt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FCD975-05D6-F87B-29E4-FA8AAE0265EA}"/>
              </a:ext>
            </a:extLst>
          </p:cNvPr>
          <p:cNvSpPr txBox="1"/>
          <p:nvPr/>
        </p:nvSpPr>
        <p:spPr>
          <a:xfrm>
            <a:off x="1295400" y="477224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hawk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436564-4B3A-022E-A9D6-7D0CC2A5CDD6}"/>
              </a:ext>
            </a:extLst>
          </p:cNvPr>
          <p:cNvSpPr txBox="1"/>
          <p:nvPr/>
        </p:nvSpPr>
        <p:spPr>
          <a:xfrm>
            <a:off x="3581400" y="475626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animal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DDFB82-FF06-D00E-FF28-CF48F6682519}"/>
              </a:ext>
            </a:extLst>
          </p:cNvPr>
          <p:cNvSpPr txBox="1"/>
          <p:nvPr/>
        </p:nvSpPr>
        <p:spPr>
          <a:xfrm>
            <a:off x="616036" y="323861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Is related to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7A66DE-6266-235C-2100-EC07D78EBC9B}"/>
              </a:ext>
            </a:extLst>
          </p:cNvPr>
          <p:cNvSpPr txBox="1"/>
          <p:nvPr/>
        </p:nvSpPr>
        <p:spPr>
          <a:xfrm>
            <a:off x="2321392" y="454460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Is a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67C442-58BF-E36C-9B63-1FAD433B893A}"/>
              </a:ext>
            </a:extLst>
          </p:cNvPr>
          <p:cNvSpPr txBox="1"/>
          <p:nvPr/>
        </p:nvSpPr>
        <p:spPr>
          <a:xfrm>
            <a:off x="3586162" y="322468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Is related to</a:t>
            </a:r>
            <a:endParaRPr kumimoji="1" lang="ko-Kore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259AB1D-A521-F5CB-8458-788906412294}"/>
              </a:ext>
            </a:extLst>
          </p:cNvPr>
          <p:cNvSpPr/>
          <p:nvPr/>
        </p:nvSpPr>
        <p:spPr>
          <a:xfrm>
            <a:off x="8839200" y="2488866"/>
            <a:ext cx="762000" cy="609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B02F40A-086E-BDC9-EA43-75C25277D126}"/>
              </a:ext>
            </a:extLst>
          </p:cNvPr>
          <p:cNvSpPr/>
          <p:nvPr/>
        </p:nvSpPr>
        <p:spPr>
          <a:xfrm>
            <a:off x="7924800" y="4100512"/>
            <a:ext cx="7620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22826A7-6167-5E45-85DD-0B90967DF7F3}"/>
              </a:ext>
            </a:extLst>
          </p:cNvPr>
          <p:cNvSpPr/>
          <p:nvPr/>
        </p:nvSpPr>
        <p:spPr>
          <a:xfrm>
            <a:off x="10058400" y="4100512"/>
            <a:ext cx="762000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10</a:t>
            </a:r>
            <a:endParaRPr kumimoji="1" lang="ko-Kore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09F49A8-58E4-D6E5-50E3-51FABF037F61}"/>
              </a:ext>
            </a:extLst>
          </p:cNvPr>
          <p:cNvCxnSpPr>
            <a:cxnSpLocks/>
            <a:stCxn id="25" idx="3"/>
            <a:endCxn id="26" idx="0"/>
          </p:cNvCxnSpPr>
          <p:nvPr/>
        </p:nvCxnSpPr>
        <p:spPr>
          <a:xfrm flipH="1">
            <a:off x="8305800" y="3009192"/>
            <a:ext cx="644992" cy="10913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7C73CF1-97FB-7ABD-25F6-233874068AC9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8686800" y="4405312"/>
            <a:ext cx="1371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A6A183A-8002-841A-F3FF-FBFA3D71FAA6}"/>
              </a:ext>
            </a:extLst>
          </p:cNvPr>
          <p:cNvCxnSpPr>
            <a:cxnSpLocks/>
            <a:stCxn id="27" idx="0"/>
            <a:endCxn id="25" idx="5"/>
          </p:cNvCxnSpPr>
          <p:nvPr/>
        </p:nvCxnSpPr>
        <p:spPr>
          <a:xfrm flipH="1" flipV="1">
            <a:off x="9489608" y="3009192"/>
            <a:ext cx="949792" cy="10913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0063E25-41D8-3905-C892-980BDDDC8347}"/>
              </a:ext>
            </a:extLst>
          </p:cNvPr>
          <p:cNvSpPr txBox="1"/>
          <p:nvPr/>
        </p:nvSpPr>
        <p:spPr>
          <a:xfrm>
            <a:off x="8872537" y="211337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owl</a:t>
            </a:r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9A5581-BD78-6363-3B1A-B66F807FE403}"/>
              </a:ext>
            </a:extLst>
          </p:cNvPr>
          <p:cNvSpPr txBox="1"/>
          <p:nvPr/>
        </p:nvSpPr>
        <p:spPr>
          <a:xfrm>
            <a:off x="7924800" y="479605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hawk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E43E67-E2C9-2886-9FAD-9A0B41617637}"/>
              </a:ext>
            </a:extLst>
          </p:cNvPr>
          <p:cNvSpPr txBox="1"/>
          <p:nvPr/>
        </p:nvSpPr>
        <p:spPr>
          <a:xfrm>
            <a:off x="10210800" y="478007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eyes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3ED065-6B28-EED7-0596-498109ACD014}"/>
              </a:ext>
            </a:extLst>
          </p:cNvPr>
          <p:cNvSpPr txBox="1"/>
          <p:nvPr/>
        </p:nvSpPr>
        <p:spPr>
          <a:xfrm>
            <a:off x="7245436" y="326242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Is related to</a:t>
            </a:r>
            <a:endParaRPr kumimoji="1"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3264C1-8DDB-E2FF-EB4F-E756B7FABAC5}"/>
              </a:ext>
            </a:extLst>
          </p:cNvPr>
          <p:cNvSpPr txBox="1"/>
          <p:nvPr/>
        </p:nvSpPr>
        <p:spPr>
          <a:xfrm>
            <a:off x="8950792" y="456842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Part of</a:t>
            </a:r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4CF356-CAA4-BF0F-44F2-F5CD74647975}"/>
              </a:ext>
            </a:extLst>
          </p:cNvPr>
          <p:cNvSpPr txBox="1"/>
          <p:nvPr/>
        </p:nvSpPr>
        <p:spPr>
          <a:xfrm>
            <a:off x="10215562" y="324849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Is related to</a:t>
            </a: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81F458-5D00-6591-86F1-DA2CAAD04B37}"/>
              </a:ext>
            </a:extLst>
          </p:cNvPr>
          <p:cNvSpPr txBox="1"/>
          <p:nvPr/>
        </p:nvSpPr>
        <p:spPr>
          <a:xfrm>
            <a:off x="5922482" y="2939257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000" dirty="0"/>
              <a:t>&gt;</a:t>
            </a:r>
            <a:endParaRPr kumimoji="1" lang="ko-Kore-KR" altLang="en-US" sz="60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43A1C87-54A2-4CDB-44B1-FEA4500255E3}"/>
              </a:ext>
            </a:extLst>
          </p:cNvPr>
          <p:cNvSpPr/>
          <p:nvPr/>
        </p:nvSpPr>
        <p:spPr>
          <a:xfrm>
            <a:off x="2209800" y="5804965"/>
            <a:ext cx="762000" cy="609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F9CDC59-2513-5045-3FBA-29FD10762568}"/>
              </a:ext>
            </a:extLst>
          </p:cNvPr>
          <p:cNvSpPr/>
          <p:nvPr/>
        </p:nvSpPr>
        <p:spPr>
          <a:xfrm>
            <a:off x="1295400" y="7416611"/>
            <a:ext cx="762000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9</a:t>
            </a:r>
            <a:endParaRPr kumimoji="1" lang="ko-Kore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CCDCE62-E173-6C3E-43C5-45F2455D5D3B}"/>
              </a:ext>
            </a:extLst>
          </p:cNvPr>
          <p:cNvSpPr/>
          <p:nvPr/>
        </p:nvSpPr>
        <p:spPr>
          <a:xfrm>
            <a:off x="3429000" y="7416611"/>
            <a:ext cx="762000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7</a:t>
            </a:r>
            <a:endParaRPr kumimoji="1" lang="ko-Kore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E935F43-298F-3283-E1F7-B66B40046810}"/>
              </a:ext>
            </a:extLst>
          </p:cNvPr>
          <p:cNvCxnSpPr>
            <a:cxnSpLocks/>
            <a:stCxn id="38" idx="3"/>
            <a:endCxn id="39" idx="0"/>
          </p:cNvCxnSpPr>
          <p:nvPr/>
        </p:nvCxnSpPr>
        <p:spPr>
          <a:xfrm flipH="1">
            <a:off x="1676400" y="6325291"/>
            <a:ext cx="644992" cy="10913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2C1447F-B66A-61DA-7C9A-C618E7915F7F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>
            <a:off x="2057400" y="7721411"/>
            <a:ext cx="1371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533A932-7381-A98D-DCAD-C9461CE8D7BE}"/>
              </a:ext>
            </a:extLst>
          </p:cNvPr>
          <p:cNvCxnSpPr>
            <a:cxnSpLocks/>
            <a:stCxn id="40" idx="0"/>
            <a:endCxn id="38" idx="5"/>
          </p:cNvCxnSpPr>
          <p:nvPr/>
        </p:nvCxnSpPr>
        <p:spPr>
          <a:xfrm flipH="1" flipV="1">
            <a:off x="2860208" y="6325291"/>
            <a:ext cx="949792" cy="10913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5CBFD30-4971-5822-318A-47A46B9F6B7D}"/>
              </a:ext>
            </a:extLst>
          </p:cNvPr>
          <p:cNvSpPr txBox="1"/>
          <p:nvPr/>
        </p:nvSpPr>
        <p:spPr>
          <a:xfrm>
            <a:off x="2286000" y="542947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hunt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C52D02-25B6-4CDB-82FB-F8A1478D022F}"/>
              </a:ext>
            </a:extLst>
          </p:cNvPr>
          <p:cNvSpPr txBox="1"/>
          <p:nvPr/>
        </p:nvSpPr>
        <p:spPr>
          <a:xfrm>
            <a:off x="1295400" y="811215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hawk</a:t>
            </a:r>
            <a:endParaRPr kumimoji="1" lang="ko-Kore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DF61B3-26D0-4942-770B-9993178E323F}"/>
              </a:ext>
            </a:extLst>
          </p:cNvPr>
          <p:cNvSpPr txBox="1"/>
          <p:nvPr/>
        </p:nvSpPr>
        <p:spPr>
          <a:xfrm>
            <a:off x="3581400" y="809617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animal</a:t>
            </a:r>
            <a:endParaRPr kumimoji="1" lang="ko-Kore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35DD53-09C0-7E5B-6AE1-57C02A07F168}"/>
              </a:ext>
            </a:extLst>
          </p:cNvPr>
          <p:cNvSpPr txBox="1"/>
          <p:nvPr/>
        </p:nvSpPr>
        <p:spPr>
          <a:xfrm>
            <a:off x="616036" y="657852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Is related to</a:t>
            </a:r>
            <a:endParaRPr kumimoji="1" lang="ko-Kore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93A40B-8BE0-342D-B935-E2E0237C4DBB}"/>
              </a:ext>
            </a:extLst>
          </p:cNvPr>
          <p:cNvSpPr txBox="1"/>
          <p:nvPr/>
        </p:nvSpPr>
        <p:spPr>
          <a:xfrm>
            <a:off x="2321392" y="788451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Is a</a:t>
            </a:r>
            <a:endParaRPr kumimoji="1" lang="ko-Kore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233C11-E663-A29B-3928-49497DD5B97C}"/>
              </a:ext>
            </a:extLst>
          </p:cNvPr>
          <p:cNvSpPr txBox="1"/>
          <p:nvPr/>
        </p:nvSpPr>
        <p:spPr>
          <a:xfrm>
            <a:off x="3586162" y="656459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Is related to</a:t>
            </a:r>
            <a:endParaRPr kumimoji="1" lang="ko-Kore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A14E381-D0A1-D4B8-2D44-3EEA7D0A9F6D}"/>
              </a:ext>
            </a:extLst>
          </p:cNvPr>
          <p:cNvSpPr/>
          <p:nvPr/>
        </p:nvSpPr>
        <p:spPr>
          <a:xfrm>
            <a:off x="8839200" y="5828777"/>
            <a:ext cx="762000" cy="609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52234D0-D571-2285-F752-3D1B07C828AB}"/>
              </a:ext>
            </a:extLst>
          </p:cNvPr>
          <p:cNvSpPr/>
          <p:nvPr/>
        </p:nvSpPr>
        <p:spPr>
          <a:xfrm>
            <a:off x="7924800" y="7440423"/>
            <a:ext cx="762000" cy="60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25183A5-E19C-FB13-8E86-9F1746C75A5D}"/>
              </a:ext>
            </a:extLst>
          </p:cNvPr>
          <p:cNvSpPr/>
          <p:nvPr/>
        </p:nvSpPr>
        <p:spPr>
          <a:xfrm>
            <a:off x="10058400" y="7440423"/>
            <a:ext cx="762000" cy="609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10</a:t>
            </a:r>
            <a:endParaRPr kumimoji="1" lang="ko-Kore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C04A0DF-F8BF-5CEE-66CD-262C2BF771A1}"/>
              </a:ext>
            </a:extLst>
          </p:cNvPr>
          <p:cNvCxnSpPr>
            <a:cxnSpLocks/>
            <a:stCxn id="50" idx="3"/>
            <a:endCxn id="51" idx="0"/>
          </p:cNvCxnSpPr>
          <p:nvPr/>
        </p:nvCxnSpPr>
        <p:spPr>
          <a:xfrm flipH="1">
            <a:off x="8305800" y="6349103"/>
            <a:ext cx="644992" cy="10913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000AAB8-916C-D174-9A91-3BF2F411359B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8686800" y="7745223"/>
            <a:ext cx="1371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5678E52-8502-42E3-2F57-C763E93417FD}"/>
              </a:ext>
            </a:extLst>
          </p:cNvPr>
          <p:cNvCxnSpPr>
            <a:cxnSpLocks/>
            <a:stCxn id="52" idx="0"/>
            <a:endCxn id="50" idx="5"/>
          </p:cNvCxnSpPr>
          <p:nvPr/>
        </p:nvCxnSpPr>
        <p:spPr>
          <a:xfrm flipH="1" flipV="1">
            <a:off x="9489608" y="6349103"/>
            <a:ext cx="949792" cy="10913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30121A9-FB7C-26C4-A5BB-7510ED04CB85}"/>
              </a:ext>
            </a:extLst>
          </p:cNvPr>
          <p:cNvSpPr txBox="1"/>
          <p:nvPr/>
        </p:nvSpPr>
        <p:spPr>
          <a:xfrm>
            <a:off x="8872537" y="545328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owl</a:t>
            </a:r>
            <a:endParaRPr kumimoji="1" lang="ko-Kore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9B6AE57-9AB1-7AD8-5C69-E59306A60375}"/>
              </a:ext>
            </a:extLst>
          </p:cNvPr>
          <p:cNvSpPr txBox="1"/>
          <p:nvPr/>
        </p:nvSpPr>
        <p:spPr>
          <a:xfrm>
            <a:off x="7924800" y="813597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hawk</a:t>
            </a:r>
            <a:endParaRPr kumimoji="1" lang="ko-Kore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11BF64C-D4A0-3243-94B6-6B799D977869}"/>
              </a:ext>
            </a:extLst>
          </p:cNvPr>
          <p:cNvSpPr txBox="1"/>
          <p:nvPr/>
        </p:nvSpPr>
        <p:spPr>
          <a:xfrm>
            <a:off x="10210800" y="811998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eyes</a:t>
            </a:r>
            <a:endParaRPr kumimoji="1" lang="ko-Kore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570F2F-8BA8-B303-5E57-114CB1498622}"/>
              </a:ext>
            </a:extLst>
          </p:cNvPr>
          <p:cNvSpPr txBox="1"/>
          <p:nvPr/>
        </p:nvSpPr>
        <p:spPr>
          <a:xfrm>
            <a:off x="7245436" y="660233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Is related to</a:t>
            </a:r>
            <a:endParaRPr kumimoji="1" lang="ko-Kore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A4E054C-8E3E-D3E7-C574-5B8D04EBED8C}"/>
              </a:ext>
            </a:extLst>
          </p:cNvPr>
          <p:cNvSpPr txBox="1"/>
          <p:nvPr/>
        </p:nvSpPr>
        <p:spPr>
          <a:xfrm>
            <a:off x="8950792" y="790833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Part of</a:t>
            </a:r>
            <a:endParaRPr kumimoji="1" lang="ko-Kore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D0C6A8E-20A0-D6D0-91A5-8E81841B215A}"/>
              </a:ext>
            </a:extLst>
          </p:cNvPr>
          <p:cNvSpPr txBox="1"/>
          <p:nvPr/>
        </p:nvSpPr>
        <p:spPr>
          <a:xfrm>
            <a:off x="10215562" y="658840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Is related to</a:t>
            </a:r>
            <a:endParaRPr kumimoji="1" lang="ko-Kore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7DAB08-F461-4C26-2EBE-058EA44F61D7}"/>
              </a:ext>
            </a:extLst>
          </p:cNvPr>
          <p:cNvSpPr txBox="1"/>
          <p:nvPr/>
        </p:nvSpPr>
        <p:spPr>
          <a:xfrm>
            <a:off x="5922482" y="6279168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000" dirty="0"/>
              <a:t>&lt;</a:t>
            </a:r>
            <a:endParaRPr kumimoji="1" lang="ko-Kore-KR" altLang="en-US" sz="6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8346C1-42DF-D223-45A8-73DD581B842B}"/>
              </a:ext>
            </a:extLst>
          </p:cNvPr>
          <p:cNvSpPr txBox="1"/>
          <p:nvPr/>
        </p:nvSpPr>
        <p:spPr>
          <a:xfrm>
            <a:off x="12451228" y="3380523"/>
            <a:ext cx="193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</a:t>
            </a:r>
            <a:endParaRPr kumimoji="1" lang="ko-Kore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EE61F6-9F09-6C83-B4C2-9A4F33DAF0F2}"/>
              </a:ext>
            </a:extLst>
          </p:cNvPr>
          <p:cNvSpPr txBox="1"/>
          <p:nvPr/>
        </p:nvSpPr>
        <p:spPr>
          <a:xfrm>
            <a:off x="12573000" y="6628550"/>
            <a:ext cx="193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QA-GNN</a:t>
            </a:r>
            <a:endParaRPr kumimoji="1" lang="ko-Kore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04FBC1B8-21BF-16BF-56E1-896034D76BC4}"/>
              </a:ext>
            </a:extLst>
          </p:cNvPr>
          <p:cNvSpPr/>
          <p:nvPr/>
        </p:nvSpPr>
        <p:spPr>
          <a:xfrm>
            <a:off x="2209800" y="4405312"/>
            <a:ext cx="873592" cy="719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8320B2F0-DAEB-D8BB-4B99-01C5FB13CD48}"/>
              </a:ext>
            </a:extLst>
          </p:cNvPr>
          <p:cNvSpPr/>
          <p:nvPr/>
        </p:nvSpPr>
        <p:spPr>
          <a:xfrm>
            <a:off x="2151949" y="7726395"/>
            <a:ext cx="873592" cy="719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7284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63078A20-0B83-6317-1DF6-781493FC9A58}"/>
              </a:ext>
            </a:extLst>
          </p:cNvPr>
          <p:cNvSpPr txBox="1"/>
          <p:nvPr/>
        </p:nvSpPr>
        <p:spPr>
          <a:xfrm>
            <a:off x="616036" y="100378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analysis</a:t>
            </a:r>
            <a:endParaRPr lang="en-US" b="1" dirty="0"/>
          </a:p>
        </p:txBody>
      </p:sp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352C4FBF-C7B1-2242-4E0D-A31124EEA4DB}"/>
              </a:ext>
            </a:extLst>
          </p:cNvPr>
          <p:cNvSpPr txBox="1">
            <a:spLocks/>
          </p:cNvSpPr>
          <p:nvPr/>
        </p:nvSpPr>
        <p:spPr>
          <a:xfrm>
            <a:off x="1165201" y="1714500"/>
            <a:ext cx="15957597" cy="774913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 문제에서 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CE(Cycle Encoder)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보다 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QA-GNN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alpha1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값이 더 컸다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하지만 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Alpha5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값은 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CE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QA-GNN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보다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컸다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.(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평균기준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</a:p>
          <a:p>
            <a:pPr marL="952500" lvl="1" indent="-266700" algn="just">
              <a:lnSpc>
                <a:spcPct val="150000"/>
              </a:lnSpc>
            </a:pPr>
            <a:r>
              <a:rPr lang="en-US" altLang="ko-KR" sz="2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CE</a:t>
            </a:r>
            <a:r>
              <a:rPr lang="ko-KR" altLang="en-US" sz="2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</a:t>
            </a:r>
            <a:r>
              <a:rPr lang="en-US" altLang="ko-KR" sz="2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alpha1-&gt;alpha5</a:t>
            </a:r>
            <a:r>
              <a:rPr lang="ko-KR" altLang="en-US" sz="2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 갈수록 값이 증가</a:t>
            </a:r>
            <a:r>
              <a:rPr lang="en-US" altLang="ko-KR" sz="2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2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QA-GNN</a:t>
            </a:r>
            <a:r>
              <a:rPr lang="ko-KR" altLang="en-US" sz="2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감소</a:t>
            </a:r>
            <a:endParaRPr lang="en-US" altLang="ko-KR" sz="28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Top10 alpha1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값의 순서는 </a:t>
            </a:r>
            <a:r>
              <a:rPr lang="en-US" altLang="ko-KR" sz="3200" spc="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ce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QA-GNN 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많이 달랐지만 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alpha5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거의 경향성이 비슷했다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두 개의 사이클만의 순서만 달랐다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.)</a:t>
            </a: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 다음 문제부터는 경향성만 짚고 넘어간다</a:t>
            </a:r>
            <a:endParaRPr lang="en-US" altLang="ko-KR" sz="32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6851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63078A20-0B83-6317-1DF6-781493FC9A58}"/>
              </a:ext>
            </a:extLst>
          </p:cNvPr>
          <p:cNvSpPr txBox="1"/>
          <p:nvPr/>
        </p:nvSpPr>
        <p:spPr>
          <a:xfrm>
            <a:off x="616036" y="100378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8-53</a:t>
            </a:r>
            <a:endParaRPr lang="en-US" b="1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90C4B1D5-2B31-EA7A-65A1-05CE1123E72F}"/>
              </a:ext>
            </a:extLst>
          </p:cNvPr>
          <p:cNvSpPr/>
          <p:nvPr/>
        </p:nvSpPr>
        <p:spPr>
          <a:xfrm>
            <a:off x="616036" y="1634727"/>
            <a:ext cx="13480964" cy="1056778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819079-25BD-071E-358E-3FEFFF29EAAC}"/>
              </a:ext>
            </a:extLst>
          </p:cNvPr>
          <p:cNvSpPr txBox="1"/>
          <p:nvPr/>
        </p:nvSpPr>
        <p:spPr>
          <a:xfrm>
            <a:off x="821122" y="1705390"/>
            <a:ext cx="1307079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“the dashboard reading in a jaguar would likely be set to which of these?”</a:t>
            </a:r>
            <a:endParaRPr kumimoji="1" lang="en-US" altLang="ko-Kore-KR" sz="24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set to calories B. set to volume C.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set to kilometers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set to width</a:t>
            </a:r>
            <a:endParaRPr kumimoji="1" lang="ko-Kore-KR" altLang="en-US" b="1" dirty="0">
              <a:solidFill>
                <a:srgbClr val="00B0F0"/>
              </a:solidFill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E8A285-447E-9B73-47F2-C7946CE11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619500"/>
            <a:ext cx="7937500" cy="59039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0D5B8D-FF02-4000-80F0-078E271417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0" y="4057916"/>
            <a:ext cx="6310014" cy="456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63078A20-0B83-6317-1DF6-781493FC9A58}"/>
              </a:ext>
            </a:extLst>
          </p:cNvPr>
          <p:cNvSpPr txBox="1"/>
          <p:nvPr/>
        </p:nvSpPr>
        <p:spPr>
          <a:xfrm>
            <a:off x="616036" y="100378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8-53</a:t>
            </a:r>
            <a:endParaRPr lang="en-US" b="1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90C4B1D5-2B31-EA7A-65A1-05CE1123E72F}"/>
              </a:ext>
            </a:extLst>
          </p:cNvPr>
          <p:cNvSpPr/>
          <p:nvPr/>
        </p:nvSpPr>
        <p:spPr>
          <a:xfrm>
            <a:off x="616036" y="1634727"/>
            <a:ext cx="13480964" cy="1056778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819079-25BD-071E-358E-3FEFFF29EAAC}"/>
              </a:ext>
            </a:extLst>
          </p:cNvPr>
          <p:cNvSpPr txBox="1"/>
          <p:nvPr/>
        </p:nvSpPr>
        <p:spPr>
          <a:xfrm>
            <a:off x="821122" y="1705390"/>
            <a:ext cx="1307079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“the dashboard reading in a jaguar would likely be set to which of these?”</a:t>
            </a:r>
            <a:endParaRPr kumimoji="1" lang="en-US" altLang="ko-Kore-KR" sz="24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set to calories B. set to volume C.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set to kilometers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set to width</a:t>
            </a:r>
            <a:endParaRPr kumimoji="1" lang="ko-Kore-KR" altLang="en-US" b="1" dirty="0">
              <a:solidFill>
                <a:srgbClr val="00B0F0"/>
              </a:solidFill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185A13-E0C5-EABC-4C5A-9288A7F1D29E}"/>
              </a:ext>
            </a:extLst>
          </p:cNvPr>
          <p:cNvSpPr txBox="1"/>
          <p:nvPr/>
        </p:nvSpPr>
        <p:spPr>
          <a:xfrm>
            <a:off x="7086600" y="3331972"/>
            <a:ext cx="9144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i="0" dirty="0">
                <a:effectLst/>
                <a:latin typeface="Menlo" panose="020B0609030804020204" pitchFamily="49" charset="0"/>
              </a:rPr>
              <a:t>Top 10 </a:t>
            </a:r>
            <a:r>
              <a:rPr lang="en" altLang="ko-Kore-KR" b="0" i="0" dirty="0" err="1">
                <a:effectLst/>
                <a:latin typeface="Menlo" panose="020B0609030804020204" pitchFamily="49" charset="0"/>
              </a:rPr>
              <a:t>node_list</a:t>
            </a:r>
            <a:r>
              <a:rPr lang="en" altLang="ko-Kore-KR" b="0" i="0" dirty="0">
                <a:effectLst/>
                <a:latin typeface="Menlo" panose="020B0609030804020204" pitchFamily="49" charset="0"/>
              </a:rPr>
              <a:t> values with the largest average Alpha1: </a:t>
            </a:r>
          </a:p>
          <a:p>
            <a:pPr marL="342900" indent="-342900">
              <a:buAutoNum type="arabicPeriod"/>
            </a:pPr>
            <a:r>
              <a:rPr lang="en" altLang="ko-Kore-KR" b="0" i="0" dirty="0">
                <a:effectLst/>
                <a:latin typeface="Menlo" panose="020B0609030804020204" pitchFamily="49" charset="0"/>
              </a:rPr>
              <a:t>Node list: [4, 7, 5], Average Alpha1: 0.1915, Edge Types: [36, 17, 17] </a:t>
            </a:r>
          </a:p>
          <a:p>
            <a:pPr marL="342900" indent="-342900">
              <a:buAutoNum type="arabicPeriod"/>
            </a:pPr>
            <a:r>
              <a:rPr lang="en" altLang="ko-Kore-KR" b="0" i="0" dirty="0">
                <a:effectLst/>
                <a:latin typeface="Menlo" panose="020B0609030804020204" pitchFamily="49" charset="0"/>
              </a:rPr>
              <a:t>2. Node list: [8, 7, 5], Average Alpha1: 0.1885, Edge Types: [36, 17, 21] </a:t>
            </a:r>
          </a:p>
          <a:p>
            <a:pPr marL="342900" indent="-342900">
              <a:buAutoNum type="arabicPeriod"/>
            </a:pPr>
            <a:r>
              <a:rPr lang="en" altLang="ko-Kore-KR" b="0" i="0" dirty="0">
                <a:effectLst/>
                <a:latin typeface="Menlo" panose="020B0609030804020204" pitchFamily="49" charset="0"/>
              </a:rPr>
              <a:t>3. Node list: [8, 7, 5], Average Alpha1: 0.1854, Edge Types: [17, 17, 21] </a:t>
            </a:r>
          </a:p>
          <a:p>
            <a:pPr marL="342900" indent="-342900">
              <a:buAutoNum type="arabicPeriod"/>
            </a:pPr>
            <a:r>
              <a:rPr lang="en" altLang="ko-Kore-KR" b="0" i="0" dirty="0">
                <a:effectLst/>
                <a:latin typeface="Menlo" panose="020B0609030804020204" pitchFamily="49" charset="0"/>
              </a:rPr>
              <a:t>4. Node list: [4, 8, 5], Average Alpha1: 0.1786, Edge Types: [21, 2, 17] </a:t>
            </a:r>
          </a:p>
          <a:p>
            <a:pPr marL="342900" indent="-342900">
              <a:buAutoNum type="arabicPeriod"/>
            </a:pPr>
            <a:r>
              <a:rPr lang="en" altLang="ko-Kore-KR" b="0" i="0" dirty="0">
                <a:effectLst/>
                <a:latin typeface="Menlo" panose="020B0609030804020204" pitchFamily="49" charset="0"/>
              </a:rPr>
              <a:t>5. Node list: [4, 8, 5], Average Alpha1: 0.1774, Edge Types: [21, 17, 17] </a:t>
            </a:r>
          </a:p>
          <a:p>
            <a:r>
              <a:rPr lang="en-US" altLang="ko-KR" dirty="0">
                <a:latin typeface="Menlo" panose="020B0609030804020204" pitchFamily="49" charset="0"/>
              </a:rPr>
              <a:t>6</a:t>
            </a:r>
            <a:r>
              <a:rPr lang="en" altLang="ko-Kore-KR" b="0" i="0" dirty="0">
                <a:effectLst/>
                <a:latin typeface="Menlo" panose="020B0609030804020204" pitchFamily="49" charset="0"/>
              </a:rPr>
              <a:t>. Node list: [4, 8, 7], Average Alpha1: 0.1711, Edge Types: [21, 36, 17] </a:t>
            </a:r>
          </a:p>
          <a:p>
            <a:r>
              <a:rPr lang="en" altLang="ko-Kore-KR" b="0" i="0" dirty="0">
                <a:effectLst/>
                <a:latin typeface="Menlo" panose="020B0609030804020204" pitchFamily="49" charset="0"/>
              </a:rPr>
              <a:t>7. Node list: [4, 8, 7], Average Alpha1: 0.1680, Edge Types: [21, 17, 17] </a:t>
            </a:r>
          </a:p>
          <a:p>
            <a:r>
              <a:rPr lang="en" altLang="ko-Kore-KR" b="0" i="0" dirty="0">
                <a:effectLst/>
                <a:latin typeface="Menlo" panose="020B0609030804020204" pitchFamily="49" charset="0"/>
              </a:rPr>
              <a:t>8. Node list: [8, 7, 5], Average Alpha1: 0.1662, Edge Types: [36, 17, 36] </a:t>
            </a:r>
          </a:p>
          <a:p>
            <a:r>
              <a:rPr lang="en" altLang="ko-Kore-KR" b="0" i="0" dirty="0">
                <a:effectLst/>
                <a:latin typeface="Menlo" panose="020B0609030804020204" pitchFamily="49" charset="0"/>
              </a:rPr>
              <a:t>9. Node list: [8, 7, 5], Average Alpha1: 0.1630, Edge Types: [17, 17, 36] </a:t>
            </a:r>
          </a:p>
          <a:p>
            <a:r>
              <a:rPr lang="en" altLang="ko-Kore-KR" b="0" i="0" dirty="0">
                <a:effectLst/>
                <a:latin typeface="Menlo" panose="020B0609030804020204" pitchFamily="49" charset="0"/>
              </a:rPr>
              <a:t>10. Node list: [4, 8, 5], Average Alpha1: 0.1499, Edge Types: [36, 2, 17]</a:t>
            </a:r>
            <a:endParaRPr lang="ko-Kore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0E1EFFB-9961-4940-3BEE-021489626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86" y="4381499"/>
            <a:ext cx="6236166" cy="46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83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63078A20-0B83-6317-1DF6-781493FC9A58}"/>
              </a:ext>
            </a:extLst>
          </p:cNvPr>
          <p:cNvSpPr txBox="1"/>
          <p:nvPr/>
        </p:nvSpPr>
        <p:spPr>
          <a:xfrm>
            <a:off x="616036" y="100378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8-53</a:t>
            </a:r>
            <a:endParaRPr lang="en-US" b="1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90C4B1D5-2B31-EA7A-65A1-05CE1123E72F}"/>
              </a:ext>
            </a:extLst>
          </p:cNvPr>
          <p:cNvSpPr/>
          <p:nvPr/>
        </p:nvSpPr>
        <p:spPr>
          <a:xfrm>
            <a:off x="616036" y="1634727"/>
            <a:ext cx="13480964" cy="1056778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819079-25BD-071E-358E-3FEFFF29EAAC}"/>
              </a:ext>
            </a:extLst>
          </p:cNvPr>
          <p:cNvSpPr txBox="1"/>
          <p:nvPr/>
        </p:nvSpPr>
        <p:spPr>
          <a:xfrm>
            <a:off x="821122" y="1705390"/>
            <a:ext cx="1307079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“the dashboard reading in a jaguar would likely be set to which of these?”</a:t>
            </a:r>
            <a:endParaRPr kumimoji="1" lang="en-US" altLang="ko-Kore-KR" sz="24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set to calories B. set to volume C.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set to kilometers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set to width</a:t>
            </a:r>
            <a:endParaRPr kumimoji="1" lang="ko-Kore-KR" altLang="en-US" b="1" dirty="0">
              <a:solidFill>
                <a:srgbClr val="00B0F0"/>
              </a:solidFill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0D5B8D-FF02-4000-80F0-078E27141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322447"/>
            <a:ext cx="8299314" cy="60051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0D56E89-BB20-23A2-4340-7E11BD103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3540439"/>
            <a:ext cx="7277100" cy="556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78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63078A20-0B83-6317-1DF6-781493FC9A58}"/>
              </a:ext>
            </a:extLst>
          </p:cNvPr>
          <p:cNvSpPr txBox="1"/>
          <p:nvPr/>
        </p:nvSpPr>
        <p:spPr>
          <a:xfrm>
            <a:off x="616036" y="100378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8-53</a:t>
            </a:r>
            <a:endParaRPr lang="en-US" b="1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90C4B1D5-2B31-EA7A-65A1-05CE1123E72F}"/>
              </a:ext>
            </a:extLst>
          </p:cNvPr>
          <p:cNvSpPr/>
          <p:nvPr/>
        </p:nvSpPr>
        <p:spPr>
          <a:xfrm>
            <a:off x="616036" y="1634727"/>
            <a:ext cx="13480964" cy="1056778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819079-25BD-071E-358E-3FEFFF29EAAC}"/>
              </a:ext>
            </a:extLst>
          </p:cNvPr>
          <p:cNvSpPr txBox="1"/>
          <p:nvPr/>
        </p:nvSpPr>
        <p:spPr>
          <a:xfrm>
            <a:off x="821122" y="1705390"/>
            <a:ext cx="1307079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“the dashboard reading in a jaguar would likely be set to which of these?”</a:t>
            </a:r>
            <a:endParaRPr kumimoji="1" lang="en-US" altLang="ko-Kore-KR" sz="24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set to calories B. set to volume C.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set to kilometers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set to width</a:t>
            </a:r>
            <a:endParaRPr kumimoji="1" lang="ko-Kore-KR" altLang="en-US" b="1" dirty="0">
              <a:solidFill>
                <a:srgbClr val="00B0F0"/>
              </a:solidFill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0D5B8D-FF02-4000-80F0-078E27141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322447"/>
            <a:ext cx="8299314" cy="60051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69318D-44ED-F116-255F-D22188A08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3557380"/>
            <a:ext cx="8058150" cy="638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73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63078A20-0B83-6317-1DF6-781493FC9A58}"/>
              </a:ext>
            </a:extLst>
          </p:cNvPr>
          <p:cNvSpPr txBox="1"/>
          <p:nvPr/>
        </p:nvSpPr>
        <p:spPr>
          <a:xfrm>
            <a:off x="616036" y="100378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8-53</a:t>
            </a:r>
            <a:endParaRPr lang="en-US" b="1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90C4B1D5-2B31-EA7A-65A1-05CE1123E72F}"/>
              </a:ext>
            </a:extLst>
          </p:cNvPr>
          <p:cNvSpPr/>
          <p:nvPr/>
        </p:nvSpPr>
        <p:spPr>
          <a:xfrm>
            <a:off x="616036" y="1634727"/>
            <a:ext cx="13480964" cy="1056778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819079-25BD-071E-358E-3FEFFF29EAAC}"/>
              </a:ext>
            </a:extLst>
          </p:cNvPr>
          <p:cNvSpPr txBox="1"/>
          <p:nvPr/>
        </p:nvSpPr>
        <p:spPr>
          <a:xfrm>
            <a:off x="821122" y="1705390"/>
            <a:ext cx="1307079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“the dashboard reading in a jaguar would likely be set to which of these?”</a:t>
            </a:r>
            <a:endParaRPr kumimoji="1" lang="en-US" altLang="ko-Kore-KR" sz="24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set to calories B. set to volume C.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set to kilometers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set to width</a:t>
            </a:r>
            <a:endParaRPr kumimoji="1" lang="ko-Kore-KR" altLang="en-US" b="1" dirty="0">
              <a:solidFill>
                <a:srgbClr val="00B0F0"/>
              </a:solidFill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69318D-44ED-F116-255F-D22188A08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3496142"/>
            <a:ext cx="8058150" cy="63899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E79008D-D6AF-0A14-F2C7-6C6B9A20A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17" y="3498016"/>
            <a:ext cx="8168826" cy="62516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3C1255-29CB-47F4-F268-9642D740F1BD}"/>
              </a:ext>
            </a:extLst>
          </p:cNvPr>
          <p:cNvSpPr txBox="1"/>
          <p:nvPr/>
        </p:nvSpPr>
        <p:spPr>
          <a:xfrm>
            <a:off x="1004341" y="2923082"/>
            <a:ext cx="476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4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kilometers, 5 : kilometer, 7 : distance, 8 : mile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21A106-3D08-1678-54E7-81647EF61936}"/>
              </a:ext>
            </a:extLst>
          </p:cNvPr>
          <p:cNvSpPr txBox="1"/>
          <p:nvPr/>
        </p:nvSpPr>
        <p:spPr>
          <a:xfrm>
            <a:off x="6228249" y="2953115"/>
            <a:ext cx="418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2,21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antonym, 1,20 : context to answer 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51131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63078A20-0B83-6317-1DF6-781493FC9A58}"/>
              </a:ext>
            </a:extLst>
          </p:cNvPr>
          <p:cNvSpPr txBox="1"/>
          <p:nvPr/>
        </p:nvSpPr>
        <p:spPr>
          <a:xfrm>
            <a:off x="616036" y="100378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analysis</a:t>
            </a:r>
            <a:endParaRPr lang="en-US" b="1" dirty="0"/>
          </a:p>
        </p:txBody>
      </p:sp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352C4FBF-C7B1-2242-4E0D-A31124EEA4DB}"/>
              </a:ext>
            </a:extLst>
          </p:cNvPr>
          <p:cNvSpPr txBox="1">
            <a:spLocks/>
          </p:cNvSpPr>
          <p:nvPr/>
        </p:nvSpPr>
        <p:spPr>
          <a:xfrm>
            <a:off x="1165201" y="1714500"/>
            <a:ext cx="15957597" cy="774913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 문제에서 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CE(Cycle Encoder)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보다 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QA-GNN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alpha1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값이 더 컸다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하지만 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Alpha5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값은 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CE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QA-GNN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보다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컸다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.(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평균기준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</a:p>
          <a:p>
            <a:pPr marL="952500" lvl="1" indent="-266700" algn="just">
              <a:lnSpc>
                <a:spcPct val="150000"/>
              </a:lnSpc>
            </a:pPr>
            <a:r>
              <a:rPr lang="en-US" altLang="ko-KR" sz="2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CE</a:t>
            </a:r>
            <a:r>
              <a:rPr lang="ko-KR" altLang="en-US" sz="2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</a:t>
            </a:r>
            <a:r>
              <a:rPr lang="en-US" altLang="ko-KR" sz="2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alpha1-&gt;alpha5</a:t>
            </a:r>
            <a:r>
              <a:rPr lang="ko-KR" altLang="en-US" sz="2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 갈수록 값이 증가</a:t>
            </a:r>
            <a:r>
              <a:rPr lang="en-US" altLang="ko-KR" sz="2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2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QA-GNN</a:t>
            </a:r>
            <a:r>
              <a:rPr lang="ko-KR" altLang="en-US" sz="2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감소</a:t>
            </a:r>
            <a:endParaRPr lang="en-US" altLang="ko-KR" sz="28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Top10 alpha1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값의 순서는 </a:t>
            </a:r>
            <a:r>
              <a:rPr lang="en-US" altLang="ko-KR" sz="3200" spc="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ce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QA-GNN 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많이 달랐지만 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alpha5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거의 경향성이 비슷했다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두 개의 사이클만의 순서만 달랐다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.)</a:t>
            </a: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CE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QA-GNN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보다 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context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노드와의 사이클에 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alpha5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값이 낮았다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952500" lvl="1" indent="-266700" algn="just">
              <a:lnSpc>
                <a:spcPct val="150000"/>
              </a:lnSpc>
            </a:pPr>
            <a:r>
              <a:rPr lang="en-US" altLang="ko-KR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Context</a:t>
            </a:r>
            <a:r>
              <a:rPr lang="ko-KR" altLang="en-US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노드는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[</a:t>
            </a:r>
            <a:r>
              <a:rPr lang="en-US" altLang="ko-KR" spc="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question;answer</a:t>
            </a:r>
            <a:r>
              <a:rPr lang="en-US" altLang="ko-KR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] </a:t>
            </a:r>
            <a:r>
              <a:rPr lang="ko-KR" altLang="en-US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형태로 </a:t>
            </a:r>
            <a:r>
              <a:rPr lang="en-US" altLang="ko-KR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question </a:t>
            </a:r>
            <a:r>
              <a:rPr lang="ko-KR" altLang="en-US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노드와</a:t>
            </a:r>
            <a:r>
              <a:rPr lang="en-US" altLang="ko-KR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answer </a:t>
            </a:r>
            <a:r>
              <a:rPr lang="ko-KR" altLang="en-US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노드와 사이클은 무조건 형성되지만 의미적으로는 크게 도움이 안된다</a:t>
            </a:r>
            <a:r>
              <a:rPr lang="en-US" altLang="ko-KR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CE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그래서 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단어간의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관계가 더 중요한 다른 노드들의 사이클의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alpha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값이 높았다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endParaRPr lang="en-US" altLang="ko-KR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32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1286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63078A20-0B83-6317-1DF6-781493FC9A58}"/>
              </a:ext>
            </a:extLst>
          </p:cNvPr>
          <p:cNvSpPr txBox="1"/>
          <p:nvPr/>
        </p:nvSpPr>
        <p:spPr>
          <a:xfrm>
            <a:off x="616036" y="100378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9-464</a:t>
            </a:r>
            <a:endParaRPr lang="en-US" b="1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8EC7F07-90B8-EE80-1B75-75FCF3602E07}"/>
              </a:ext>
            </a:extLst>
          </p:cNvPr>
          <p:cNvSpPr/>
          <p:nvPr/>
        </p:nvSpPr>
        <p:spPr>
          <a:xfrm>
            <a:off x="457200" y="1671976"/>
            <a:ext cx="13480964" cy="1056778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20BDCE-CDC5-9FBF-89DC-BCD1DC5EB62F}"/>
              </a:ext>
            </a:extLst>
          </p:cNvPr>
          <p:cNvSpPr txBox="1"/>
          <p:nvPr/>
        </p:nvSpPr>
        <p:spPr>
          <a:xfrm>
            <a:off x="714972" y="1686373"/>
            <a:ext cx="1307079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“Rainbows are always found after what?”</a:t>
            </a:r>
            <a:endParaRPr kumimoji="1" lang="en-US" altLang="ko-Kore-KR" sz="24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 fire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B. A tornado C.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Rainfall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D. Cereal</a:t>
            </a:r>
            <a:endParaRPr kumimoji="1" lang="ko-Kore-KR" altLang="en-US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A87EE4A-91B8-58B7-2AB8-665192FFA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619500"/>
            <a:ext cx="8039100" cy="588226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36E4284-5968-533A-C2B4-AC17305E4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4510" y="3619500"/>
            <a:ext cx="8426139" cy="634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52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9B158D5-1F34-4E59-AF24-D56BE62AF114}"/>
              </a:ext>
            </a:extLst>
          </p:cNvPr>
          <p:cNvSpPr txBox="1"/>
          <p:nvPr/>
        </p:nvSpPr>
        <p:spPr>
          <a:xfrm>
            <a:off x="1270322" y="1841709"/>
            <a:ext cx="46327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609613-E8A5-BBCA-FC7A-9353900375E6}"/>
              </a:ext>
            </a:extLst>
          </p:cNvPr>
          <p:cNvSpPr txBox="1"/>
          <p:nvPr/>
        </p:nvSpPr>
        <p:spPr>
          <a:xfrm>
            <a:off x="11875625" y="1224499"/>
            <a:ext cx="5282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Influence of Graph Cyclic structure</a:t>
            </a:r>
            <a:endParaRPr lang="ko-KR" altLang="en-US" sz="30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52CBBF4-629C-2F2F-E6C3-4D9137058B04}"/>
              </a:ext>
            </a:extLst>
          </p:cNvPr>
          <p:cNvGrpSpPr/>
          <p:nvPr/>
        </p:nvGrpSpPr>
        <p:grpSpPr>
          <a:xfrm>
            <a:off x="2354372" y="2672695"/>
            <a:ext cx="4994607" cy="1994504"/>
            <a:chOff x="2475230" y="2099331"/>
            <a:chExt cx="3329738" cy="13296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9DFF9D-1E88-3344-D665-E40CB3F2F59B}"/>
                </a:ext>
              </a:extLst>
            </p:cNvPr>
            <p:cNvSpPr txBox="1"/>
            <p:nvPr/>
          </p:nvSpPr>
          <p:spPr>
            <a:xfrm>
              <a:off x="3382669" y="2099331"/>
              <a:ext cx="1943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회의록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1B6B1B-C542-2312-769B-A67D11FCF664}"/>
                </a:ext>
              </a:extLst>
            </p:cNvPr>
            <p:cNvSpPr txBox="1"/>
            <p:nvPr/>
          </p:nvSpPr>
          <p:spPr>
            <a:xfrm>
              <a:off x="3382669" y="2452074"/>
              <a:ext cx="2422299" cy="275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ko-Kore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9FB3EC-8EBA-A600-10C9-0903BEE94A21}"/>
                </a:ext>
              </a:extLst>
            </p:cNvPr>
            <p:cNvGrpSpPr/>
            <p:nvPr/>
          </p:nvGrpSpPr>
          <p:grpSpPr>
            <a:xfrm>
              <a:off x="2475230" y="2114720"/>
              <a:ext cx="749300" cy="1314280"/>
              <a:chOff x="3919220" y="2114720"/>
              <a:chExt cx="749300" cy="1314280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111DB9-D6D9-D139-534E-D5D75AC3E8AF}"/>
                  </a:ext>
                </a:extLst>
              </p:cNvPr>
              <p:cNvSpPr txBox="1"/>
              <p:nvPr/>
            </p:nvSpPr>
            <p:spPr>
              <a:xfrm>
                <a:off x="3919220" y="2114720"/>
                <a:ext cx="749300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5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cxnSp>
            <p:nvCxnSpPr>
              <p:cNvPr id="15" name="직선 연결선 2">
                <a:extLst>
                  <a:ext uri="{FF2B5EF4-FFF2-40B4-BE49-F238E27FC236}">
                    <a16:creationId xmlns:a16="http://schemas.microsoft.com/office/drawing/2014/main" id="{4D020438-BD37-ABFC-62A6-45921C373657}"/>
                  </a:ext>
                </a:extLst>
              </p:cNvPr>
              <p:cNvCxnSpPr/>
              <p:nvPr/>
            </p:nvCxnSpPr>
            <p:spPr>
              <a:xfrm>
                <a:off x="4668520" y="2183130"/>
                <a:ext cx="0" cy="124587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E12D3AA-8EF9-D930-3C13-E19BBD92C90F}"/>
              </a:ext>
            </a:extLst>
          </p:cNvPr>
          <p:cNvSpPr txBox="1"/>
          <p:nvPr/>
        </p:nvSpPr>
        <p:spPr>
          <a:xfrm>
            <a:off x="8268354" y="2672695"/>
            <a:ext cx="29146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진행상황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AAA7B-2F67-0BF3-51F5-BCB957F9FB06}"/>
              </a:ext>
            </a:extLst>
          </p:cNvPr>
          <p:cNvSpPr txBox="1"/>
          <p:nvPr/>
        </p:nvSpPr>
        <p:spPr>
          <a:xfrm>
            <a:off x="8268354" y="3201810"/>
            <a:ext cx="7886045" cy="772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ore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진행상황</a:t>
            </a:r>
            <a:endParaRPr lang="en-US" altLang="ko-Kore-KR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266700" indent="-2667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ore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중간결과</a:t>
            </a:r>
            <a:endParaRPr lang="en-US" altLang="ko-Kore-KR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61059-E0EE-858F-9CE3-B1C147AD2DF7}"/>
              </a:ext>
            </a:extLst>
          </p:cNvPr>
          <p:cNvSpPr txBox="1"/>
          <p:nvPr/>
        </p:nvSpPr>
        <p:spPr>
          <a:xfrm>
            <a:off x="6907195" y="2695779"/>
            <a:ext cx="11239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02</a:t>
            </a:r>
            <a:endParaRPr lang="ko-KR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8" name="직선 연결선 2">
            <a:extLst>
              <a:ext uri="{FF2B5EF4-FFF2-40B4-BE49-F238E27FC236}">
                <a16:creationId xmlns:a16="http://schemas.microsoft.com/office/drawing/2014/main" id="{9A8BF440-9D0B-84FC-F00E-17D62FE8062A}"/>
              </a:ext>
            </a:extLst>
          </p:cNvPr>
          <p:cNvCxnSpPr/>
          <p:nvPr/>
        </p:nvCxnSpPr>
        <p:spPr>
          <a:xfrm>
            <a:off x="8031145" y="2798394"/>
            <a:ext cx="0" cy="186880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460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63078A20-0B83-6317-1DF6-781493FC9A58}"/>
              </a:ext>
            </a:extLst>
          </p:cNvPr>
          <p:cNvSpPr txBox="1"/>
          <p:nvPr/>
        </p:nvSpPr>
        <p:spPr>
          <a:xfrm>
            <a:off x="616036" y="100378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9-464</a:t>
            </a:r>
            <a:endParaRPr lang="en-US" b="1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8EC7F07-90B8-EE80-1B75-75FCF3602E07}"/>
              </a:ext>
            </a:extLst>
          </p:cNvPr>
          <p:cNvSpPr/>
          <p:nvPr/>
        </p:nvSpPr>
        <p:spPr>
          <a:xfrm>
            <a:off x="457200" y="1671976"/>
            <a:ext cx="13480964" cy="1056778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20BDCE-CDC5-9FBF-89DC-BCD1DC5EB62F}"/>
              </a:ext>
            </a:extLst>
          </p:cNvPr>
          <p:cNvSpPr txBox="1"/>
          <p:nvPr/>
        </p:nvSpPr>
        <p:spPr>
          <a:xfrm>
            <a:off x="714972" y="1686373"/>
            <a:ext cx="1307079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“Rainbows are always found after what?”</a:t>
            </a:r>
            <a:endParaRPr kumimoji="1" lang="en-US" altLang="ko-Kore-KR" sz="24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 fire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B. A tornado C.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Rainfall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D. Cereal</a:t>
            </a:r>
            <a:endParaRPr kumimoji="1" lang="ko-Kore-KR" altLang="en-US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98CC035-AB86-44CE-3BAB-7FAC6DD92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6" y="3009900"/>
            <a:ext cx="8720997" cy="614758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E26C860-AC8F-D724-8F8B-B1C266B3E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9504" y="3009901"/>
            <a:ext cx="8413755" cy="61452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980A12BC-E286-0EF2-13A6-C1A150BF6D88}"/>
              </a:ext>
            </a:extLst>
          </p:cNvPr>
          <p:cNvSpPr/>
          <p:nvPr/>
        </p:nvSpPr>
        <p:spPr>
          <a:xfrm>
            <a:off x="9144000" y="6362700"/>
            <a:ext cx="8413754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402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63078A20-0B83-6317-1DF6-781493FC9A58}"/>
              </a:ext>
            </a:extLst>
          </p:cNvPr>
          <p:cNvSpPr txBox="1"/>
          <p:nvPr/>
        </p:nvSpPr>
        <p:spPr>
          <a:xfrm>
            <a:off x="616036" y="100378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analysis</a:t>
            </a:r>
            <a:endParaRPr lang="en-US" b="1" dirty="0"/>
          </a:p>
        </p:txBody>
      </p:sp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352C4FBF-C7B1-2242-4E0D-A31124EEA4DB}"/>
              </a:ext>
            </a:extLst>
          </p:cNvPr>
          <p:cNvSpPr txBox="1">
            <a:spLocks/>
          </p:cNvSpPr>
          <p:nvPr/>
        </p:nvSpPr>
        <p:spPr>
          <a:xfrm>
            <a:off x="1165201" y="1714500"/>
            <a:ext cx="15957597" cy="774913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 문제에서 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CE(Cycle Encoder)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 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QA-GNN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보다 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alpha1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값이 더 컸다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Alpha5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값도 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CE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QA-GNN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보다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컸다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.(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평균기준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</a:p>
          <a:p>
            <a:pPr marL="952500" lvl="1" indent="-266700" algn="just">
              <a:lnSpc>
                <a:spcPct val="150000"/>
              </a:lnSpc>
            </a:pPr>
            <a:r>
              <a:rPr lang="en-US" altLang="ko-KR" sz="2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CE, QA-GNN </a:t>
            </a:r>
            <a:r>
              <a:rPr lang="ko-KR" altLang="en-US" sz="2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모두 </a:t>
            </a:r>
            <a:r>
              <a:rPr lang="en-US" altLang="ko-KR" sz="2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alpha1-&gt;alpha5</a:t>
            </a:r>
            <a:r>
              <a:rPr lang="ko-KR" altLang="en-US" sz="2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 갈수록 값이 감소</a:t>
            </a:r>
            <a:endParaRPr lang="en-US" altLang="ko-KR" sz="28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Top10 alpha1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값의 순서는 </a:t>
            </a:r>
            <a:r>
              <a:rPr lang="en-US" altLang="ko-KR" sz="3200" spc="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ce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QA-GNN 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많이 달랐지만 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alpha5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거의 경향성이 비슷했다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두 개의 사이클만의 순서만 달랐다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.)</a:t>
            </a: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CE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Alpha1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값의 크기순은 사이클 개수순과 유사했다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하지만 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alpha5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값은 크게 </a:t>
            </a:r>
            <a:r>
              <a:rPr lang="ko-KR" altLang="en-US" sz="3200" spc="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다른게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없었다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586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63078A20-0B83-6317-1DF6-781493FC9A58}"/>
              </a:ext>
            </a:extLst>
          </p:cNvPr>
          <p:cNvSpPr txBox="1"/>
          <p:nvPr/>
        </p:nvSpPr>
        <p:spPr>
          <a:xfrm>
            <a:off x="616036" y="100378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1300</a:t>
            </a:r>
            <a:endParaRPr lang="en-US" b="1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45E75A51-FCDA-A793-D016-E623BF6CA079}"/>
              </a:ext>
            </a:extLst>
          </p:cNvPr>
          <p:cNvSpPr/>
          <p:nvPr/>
        </p:nvSpPr>
        <p:spPr>
          <a:xfrm>
            <a:off x="304800" y="1634727"/>
            <a:ext cx="17268228" cy="1231821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23BF89-E9F0-DD46-7DE9-EF795C9B2785}"/>
              </a:ext>
            </a:extLst>
          </p:cNvPr>
          <p:cNvSpPr txBox="1"/>
          <p:nvPr/>
        </p:nvSpPr>
        <p:spPr>
          <a:xfrm>
            <a:off x="714971" y="1649125"/>
            <a:ext cx="16980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“Inherited characteristics”</a:t>
            </a:r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include mice being able to navigate a maze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</a:t>
            </a:r>
            <a:r>
              <a:rPr kumimoji="1" lang="en-US" altLang="ko-Kore-KR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i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nclude learning to sit on command C. include dolphins doing tricks for their trainers D.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include spots on a ladybug</a:t>
            </a:r>
            <a:endParaRPr kumimoji="1" lang="ko-Kore-KR" altLang="en-US" b="1" dirty="0">
              <a:solidFill>
                <a:srgbClr val="FF0000"/>
              </a:solidFill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F12490-0BD4-479D-3195-8F2CB40C8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84" y="3703056"/>
            <a:ext cx="7658100" cy="56657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F3CACEF-F0FF-1472-3897-A12340507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5270" y="3735175"/>
            <a:ext cx="8007350" cy="563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5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63078A20-0B83-6317-1DF6-781493FC9A58}"/>
              </a:ext>
            </a:extLst>
          </p:cNvPr>
          <p:cNvSpPr txBox="1"/>
          <p:nvPr/>
        </p:nvSpPr>
        <p:spPr>
          <a:xfrm>
            <a:off x="616036" y="100378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1300</a:t>
            </a:r>
            <a:endParaRPr lang="en-US" b="1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45E75A51-FCDA-A793-D016-E623BF6CA079}"/>
              </a:ext>
            </a:extLst>
          </p:cNvPr>
          <p:cNvSpPr/>
          <p:nvPr/>
        </p:nvSpPr>
        <p:spPr>
          <a:xfrm>
            <a:off x="304800" y="1634727"/>
            <a:ext cx="17268228" cy="1231821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23BF89-E9F0-DD46-7DE9-EF795C9B2785}"/>
              </a:ext>
            </a:extLst>
          </p:cNvPr>
          <p:cNvSpPr txBox="1"/>
          <p:nvPr/>
        </p:nvSpPr>
        <p:spPr>
          <a:xfrm>
            <a:off x="714971" y="1649125"/>
            <a:ext cx="16980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“Inherited characteristics”</a:t>
            </a:r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include mice being able to navigate a maze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</a:t>
            </a:r>
            <a:r>
              <a:rPr kumimoji="1" lang="en-US" altLang="ko-Kore-KR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i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nclude learning to sit on command C. include dolphins doing tricks for their trainers D.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include spots on a ladybug</a:t>
            </a:r>
            <a:endParaRPr kumimoji="1" lang="ko-Kore-KR" altLang="en-US" b="1" dirty="0">
              <a:solidFill>
                <a:srgbClr val="FF0000"/>
              </a:solidFill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6530EF-0B26-B490-1BE3-1C2083E85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53" y="3314700"/>
            <a:ext cx="8858250" cy="66656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E7821B-70E6-7ECE-F4AF-4CBA0FB6D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1676" y="3314700"/>
            <a:ext cx="8858250" cy="662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62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63078A20-0B83-6317-1DF6-781493FC9A58}"/>
              </a:ext>
            </a:extLst>
          </p:cNvPr>
          <p:cNvSpPr txBox="1"/>
          <p:nvPr/>
        </p:nvSpPr>
        <p:spPr>
          <a:xfrm>
            <a:off x="616036" y="100378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analysis</a:t>
            </a:r>
            <a:endParaRPr lang="en-US" b="1" dirty="0"/>
          </a:p>
        </p:txBody>
      </p:sp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352C4FBF-C7B1-2242-4E0D-A31124EEA4DB}"/>
              </a:ext>
            </a:extLst>
          </p:cNvPr>
          <p:cNvSpPr txBox="1">
            <a:spLocks/>
          </p:cNvSpPr>
          <p:nvPr/>
        </p:nvSpPr>
        <p:spPr>
          <a:xfrm>
            <a:off x="1165201" y="1714500"/>
            <a:ext cx="15957597" cy="774913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 문제에서 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CE(Cycle Encoder)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QA-GNN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보다 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alpha1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값이 더 컸다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하지만 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Alpha5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값은 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QA-GNN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 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CE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보다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컸다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.(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평균기준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</a:p>
          <a:p>
            <a:pPr marL="952500" lvl="1" indent="-266700" algn="just">
              <a:lnSpc>
                <a:spcPct val="150000"/>
              </a:lnSpc>
            </a:pPr>
            <a:r>
              <a:rPr lang="en-US" altLang="ko-KR" sz="2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CE</a:t>
            </a:r>
            <a:r>
              <a:rPr lang="ko-KR" altLang="en-US" sz="2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</a:t>
            </a:r>
            <a:r>
              <a:rPr lang="en-US" altLang="ko-KR" sz="2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alpha1-&gt;alpha5</a:t>
            </a:r>
            <a:r>
              <a:rPr lang="ko-KR" altLang="en-US" sz="2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 갈수록 값이 감소</a:t>
            </a:r>
            <a:r>
              <a:rPr lang="en-US" altLang="ko-KR" sz="2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sz="2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비교적 큰 감소</a:t>
            </a:r>
            <a:r>
              <a:rPr lang="en-US" altLang="ko-KR" sz="2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),</a:t>
            </a:r>
            <a:r>
              <a:rPr lang="ko-KR" altLang="en-US" sz="2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QA-GNN</a:t>
            </a:r>
            <a:r>
              <a:rPr lang="ko-KR" altLang="en-US" sz="2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감소</a:t>
            </a:r>
            <a:endParaRPr lang="en-US" altLang="ko-KR" sz="28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Top10 alpha1, alpha5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값의 경향성은 큰 차이가 없었다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32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3876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D97DD93D-D568-0DC4-6E32-BD50D2063B22}"/>
              </a:ext>
            </a:extLst>
          </p:cNvPr>
          <p:cNvSpPr txBox="1">
            <a:spLocks/>
          </p:cNvSpPr>
          <p:nvPr/>
        </p:nvSpPr>
        <p:spPr>
          <a:xfrm>
            <a:off x="1165201" y="1714500"/>
            <a:ext cx="15957597" cy="774913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US" altLang="ko-KR" sz="32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endParaRPr lang="ko-KR" altLang="en-US" sz="2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4D9B1770-0470-DF16-C585-37E48A42A16F}"/>
              </a:ext>
            </a:extLst>
          </p:cNvPr>
          <p:cNvSpPr/>
          <p:nvPr/>
        </p:nvSpPr>
        <p:spPr>
          <a:xfrm>
            <a:off x="509885" y="1577335"/>
            <a:ext cx="17268228" cy="1231821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DA7B79-B775-90C1-3F59-7089754A659B}"/>
              </a:ext>
            </a:extLst>
          </p:cNvPr>
          <p:cNvSpPr txBox="1"/>
          <p:nvPr/>
        </p:nvSpPr>
        <p:spPr>
          <a:xfrm>
            <a:off x="887037" y="1639788"/>
            <a:ext cx="169805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“The winter solstice is on December 21</a:t>
            </a:r>
            <a:r>
              <a:rPr kumimoji="1" lang="en-US" altLang="ko-Kore-KR" sz="2400" b="1" baseline="300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st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in the”</a:t>
            </a:r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counties B.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north of equator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C. states D.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southern hemisphere</a:t>
            </a:r>
            <a:endParaRPr kumimoji="1" lang="ko-Kore-KR" altLang="en-US" b="1" dirty="0">
              <a:solidFill>
                <a:srgbClr val="00B0F0"/>
              </a:solidFill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DBF779-0D6B-A3BC-2533-44C4D8E6F150}"/>
              </a:ext>
            </a:extLst>
          </p:cNvPr>
          <p:cNvSpPr txBox="1"/>
          <p:nvPr/>
        </p:nvSpPr>
        <p:spPr>
          <a:xfrm>
            <a:off x="4495800" y="59306"/>
            <a:ext cx="8322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The summer solstice for the northern hemisphere also known as the June solstice</a:t>
            </a:r>
          </a:p>
          <a:p>
            <a:r>
              <a:rPr kumimoji="1" lang="en-US" altLang="ko-Kore-KR" dirty="0"/>
              <a:t>The winter solstice for the northern </a:t>
            </a:r>
            <a:r>
              <a:rPr kumimoji="1" lang="en-US" altLang="ko-Kore-KR" dirty="0" err="1"/>
              <a:t>hemishphere</a:t>
            </a:r>
            <a:r>
              <a:rPr kumimoji="1" lang="en-US" altLang="ko-Kore-KR" dirty="0"/>
              <a:t> also known as the December solstice</a:t>
            </a:r>
          </a:p>
          <a:p>
            <a:r>
              <a:rPr kumimoji="1" lang="en-US" altLang="ko-Kore-KR" dirty="0"/>
              <a:t>Solstice : </a:t>
            </a:r>
            <a:r>
              <a:rPr kumimoji="1" lang="ko-Kore-KR" altLang="en-US" dirty="0"/>
              <a:t>지점</a:t>
            </a:r>
            <a:r>
              <a:rPr kumimoji="1" lang="en-US" altLang="ko-Kore-KR" dirty="0"/>
              <a:t>(</a:t>
            </a:r>
            <a:r>
              <a:rPr kumimoji="1" lang="ko-Kore-KR" altLang="en-US" dirty="0"/>
              <a:t>동지와 하지점을 통틀어 이르는 말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CF7F4309-2C1C-43DB-22C5-C21C6AA39363}"/>
              </a:ext>
            </a:extLst>
          </p:cNvPr>
          <p:cNvSpPr txBox="1"/>
          <p:nvPr/>
        </p:nvSpPr>
        <p:spPr>
          <a:xfrm>
            <a:off x="616036" y="100378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25</a:t>
            </a:r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 </a:t>
            </a:r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:</a:t>
            </a:r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 </a:t>
            </a:r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9-32</a:t>
            </a:r>
            <a:endParaRPr 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334AAB-FC44-2BC8-452D-96E1C9CBA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2" y="3875145"/>
            <a:ext cx="8320311" cy="62316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177B356-EA6C-224D-ABBD-8290CA08C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600" y="4000500"/>
            <a:ext cx="7923281" cy="590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31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D97DD93D-D568-0DC4-6E32-BD50D2063B22}"/>
              </a:ext>
            </a:extLst>
          </p:cNvPr>
          <p:cNvSpPr txBox="1">
            <a:spLocks/>
          </p:cNvSpPr>
          <p:nvPr/>
        </p:nvSpPr>
        <p:spPr>
          <a:xfrm>
            <a:off x="1165201" y="1714500"/>
            <a:ext cx="15957597" cy="774913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US" altLang="ko-KR" sz="32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endParaRPr lang="ko-KR" altLang="en-US" sz="2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4D9B1770-0470-DF16-C585-37E48A42A16F}"/>
              </a:ext>
            </a:extLst>
          </p:cNvPr>
          <p:cNvSpPr/>
          <p:nvPr/>
        </p:nvSpPr>
        <p:spPr>
          <a:xfrm>
            <a:off x="509885" y="1577335"/>
            <a:ext cx="17268228" cy="1231821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DA7B79-B775-90C1-3F59-7089754A659B}"/>
              </a:ext>
            </a:extLst>
          </p:cNvPr>
          <p:cNvSpPr txBox="1"/>
          <p:nvPr/>
        </p:nvSpPr>
        <p:spPr>
          <a:xfrm>
            <a:off x="887037" y="1639788"/>
            <a:ext cx="169805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“The winter solstice is on December 21</a:t>
            </a:r>
            <a:r>
              <a:rPr kumimoji="1" lang="en-US" altLang="ko-Kore-KR" sz="2400" b="1" baseline="300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st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in the”</a:t>
            </a:r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counties B.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north of equator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C. states D.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southern hemisphere</a:t>
            </a:r>
            <a:endParaRPr kumimoji="1" lang="ko-Kore-KR" altLang="en-US" b="1" dirty="0">
              <a:solidFill>
                <a:srgbClr val="00B0F0"/>
              </a:solidFill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DBF779-0D6B-A3BC-2533-44C4D8E6F150}"/>
              </a:ext>
            </a:extLst>
          </p:cNvPr>
          <p:cNvSpPr txBox="1"/>
          <p:nvPr/>
        </p:nvSpPr>
        <p:spPr>
          <a:xfrm>
            <a:off x="4495800" y="59306"/>
            <a:ext cx="8322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The summer solstice for the northern hemisphere also known as the June solstice</a:t>
            </a:r>
          </a:p>
          <a:p>
            <a:r>
              <a:rPr kumimoji="1" lang="en-US" altLang="ko-Kore-KR" dirty="0"/>
              <a:t>The winter solstice for the northern </a:t>
            </a:r>
            <a:r>
              <a:rPr kumimoji="1" lang="en-US" altLang="ko-Kore-KR" dirty="0" err="1"/>
              <a:t>hemishphere</a:t>
            </a:r>
            <a:r>
              <a:rPr kumimoji="1" lang="en-US" altLang="ko-Kore-KR" dirty="0"/>
              <a:t> also known as the December solstice</a:t>
            </a:r>
          </a:p>
          <a:p>
            <a:r>
              <a:rPr kumimoji="1" lang="en-US" altLang="ko-Kore-KR" dirty="0"/>
              <a:t>Solstice : </a:t>
            </a:r>
            <a:r>
              <a:rPr kumimoji="1" lang="ko-Kore-KR" altLang="en-US" dirty="0"/>
              <a:t>지점</a:t>
            </a:r>
            <a:r>
              <a:rPr kumimoji="1" lang="en-US" altLang="ko-Kore-KR" dirty="0"/>
              <a:t>(</a:t>
            </a:r>
            <a:r>
              <a:rPr kumimoji="1" lang="ko-Kore-KR" altLang="en-US" dirty="0"/>
              <a:t>동지와 하지점을 통틀어 이르는 말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CF7F4309-2C1C-43DB-22C5-C21C6AA39363}"/>
              </a:ext>
            </a:extLst>
          </p:cNvPr>
          <p:cNvSpPr txBox="1"/>
          <p:nvPr/>
        </p:nvSpPr>
        <p:spPr>
          <a:xfrm>
            <a:off x="616036" y="100378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25</a:t>
            </a:r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 </a:t>
            </a:r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:</a:t>
            </a:r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 </a:t>
            </a:r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9-32</a:t>
            </a:r>
            <a:endParaRPr 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334AAB-FC44-2BC8-452D-96E1C9CBA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2" y="3875145"/>
            <a:ext cx="8320311" cy="62316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177B356-EA6C-224D-ABBD-8290CA08C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600" y="4000500"/>
            <a:ext cx="7923281" cy="590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82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D97DD93D-D568-0DC4-6E32-BD50D2063B22}"/>
              </a:ext>
            </a:extLst>
          </p:cNvPr>
          <p:cNvSpPr txBox="1">
            <a:spLocks/>
          </p:cNvSpPr>
          <p:nvPr/>
        </p:nvSpPr>
        <p:spPr>
          <a:xfrm>
            <a:off x="1165201" y="1714500"/>
            <a:ext cx="15957597" cy="774913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US" altLang="ko-KR" sz="32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endParaRPr lang="ko-KR" altLang="en-US" sz="2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4D9B1770-0470-DF16-C585-37E48A42A16F}"/>
              </a:ext>
            </a:extLst>
          </p:cNvPr>
          <p:cNvSpPr/>
          <p:nvPr/>
        </p:nvSpPr>
        <p:spPr>
          <a:xfrm>
            <a:off x="509885" y="1577335"/>
            <a:ext cx="17268228" cy="1231821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DA7B79-B775-90C1-3F59-7089754A659B}"/>
              </a:ext>
            </a:extLst>
          </p:cNvPr>
          <p:cNvSpPr txBox="1"/>
          <p:nvPr/>
        </p:nvSpPr>
        <p:spPr>
          <a:xfrm>
            <a:off x="887037" y="1639788"/>
            <a:ext cx="169805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“The winter solstice is on December 21</a:t>
            </a:r>
            <a:r>
              <a:rPr kumimoji="1" lang="en-US" altLang="ko-Kore-KR" sz="2400" b="1" baseline="300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st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in the”</a:t>
            </a:r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counties B.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north of equator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C. states D.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southern hemisphere</a:t>
            </a:r>
            <a:endParaRPr kumimoji="1" lang="ko-Kore-KR" altLang="en-US" b="1" dirty="0">
              <a:solidFill>
                <a:srgbClr val="00B0F0"/>
              </a:solidFill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DBF779-0D6B-A3BC-2533-44C4D8E6F150}"/>
              </a:ext>
            </a:extLst>
          </p:cNvPr>
          <p:cNvSpPr txBox="1"/>
          <p:nvPr/>
        </p:nvSpPr>
        <p:spPr>
          <a:xfrm>
            <a:off x="4495800" y="59306"/>
            <a:ext cx="8322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The summer solstice for the northern hemisphere also known as the June solstice</a:t>
            </a:r>
          </a:p>
          <a:p>
            <a:r>
              <a:rPr kumimoji="1" lang="en-US" altLang="ko-Kore-KR" dirty="0"/>
              <a:t>The winter solstice for the northern </a:t>
            </a:r>
            <a:r>
              <a:rPr kumimoji="1" lang="en-US" altLang="ko-Kore-KR" dirty="0" err="1"/>
              <a:t>hemishphere</a:t>
            </a:r>
            <a:r>
              <a:rPr kumimoji="1" lang="en-US" altLang="ko-Kore-KR" dirty="0"/>
              <a:t> also known as the December solstice</a:t>
            </a:r>
          </a:p>
          <a:p>
            <a:r>
              <a:rPr kumimoji="1" lang="en-US" altLang="ko-Kore-KR" dirty="0"/>
              <a:t>Solstice : </a:t>
            </a:r>
            <a:r>
              <a:rPr kumimoji="1" lang="ko-Kore-KR" altLang="en-US" dirty="0"/>
              <a:t>지점</a:t>
            </a:r>
            <a:r>
              <a:rPr kumimoji="1" lang="en-US" altLang="ko-Kore-KR" dirty="0"/>
              <a:t>(</a:t>
            </a:r>
            <a:r>
              <a:rPr kumimoji="1" lang="ko-Kore-KR" altLang="en-US" dirty="0"/>
              <a:t>동지와 하지점을 통틀어 이르는 말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CF7F4309-2C1C-43DB-22C5-C21C6AA39363}"/>
              </a:ext>
            </a:extLst>
          </p:cNvPr>
          <p:cNvSpPr txBox="1"/>
          <p:nvPr/>
        </p:nvSpPr>
        <p:spPr>
          <a:xfrm>
            <a:off x="616036" y="100378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25</a:t>
            </a:r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 </a:t>
            </a:r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:</a:t>
            </a:r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 </a:t>
            </a:r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9-32</a:t>
            </a:r>
            <a:endParaRPr 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B31618-856F-20D5-6475-57D1B2AEA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2" y="3424026"/>
            <a:ext cx="9429750" cy="6286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41CF21-763D-08CF-1695-11C75935C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0" y="3424027"/>
            <a:ext cx="8596423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71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D97DD93D-D568-0DC4-6E32-BD50D2063B22}"/>
              </a:ext>
            </a:extLst>
          </p:cNvPr>
          <p:cNvSpPr txBox="1">
            <a:spLocks/>
          </p:cNvSpPr>
          <p:nvPr/>
        </p:nvSpPr>
        <p:spPr>
          <a:xfrm>
            <a:off x="1165201" y="1714500"/>
            <a:ext cx="15957597" cy="774913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US" altLang="ko-KR" sz="32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endParaRPr lang="ko-KR" altLang="en-US" sz="2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4D9B1770-0470-DF16-C585-37E48A42A16F}"/>
              </a:ext>
            </a:extLst>
          </p:cNvPr>
          <p:cNvSpPr/>
          <p:nvPr/>
        </p:nvSpPr>
        <p:spPr>
          <a:xfrm>
            <a:off x="509885" y="1577335"/>
            <a:ext cx="17268228" cy="1231821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DA7B79-B775-90C1-3F59-7089754A659B}"/>
              </a:ext>
            </a:extLst>
          </p:cNvPr>
          <p:cNvSpPr txBox="1"/>
          <p:nvPr/>
        </p:nvSpPr>
        <p:spPr>
          <a:xfrm>
            <a:off x="887037" y="1639788"/>
            <a:ext cx="169805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“The winter solstice is on December 21</a:t>
            </a:r>
            <a:r>
              <a:rPr kumimoji="1" lang="en-US" altLang="ko-Kore-KR" sz="2400" b="1" baseline="300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st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in the”</a:t>
            </a:r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counties B.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north of equator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C. states D.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southern hemisphere</a:t>
            </a:r>
            <a:endParaRPr kumimoji="1" lang="ko-Kore-KR" altLang="en-US" b="1" dirty="0">
              <a:solidFill>
                <a:srgbClr val="00B0F0"/>
              </a:solidFill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DBF779-0D6B-A3BC-2533-44C4D8E6F150}"/>
              </a:ext>
            </a:extLst>
          </p:cNvPr>
          <p:cNvSpPr txBox="1"/>
          <p:nvPr/>
        </p:nvSpPr>
        <p:spPr>
          <a:xfrm>
            <a:off x="4495800" y="59306"/>
            <a:ext cx="8322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The summer solstice for the northern hemisphere also known as the June solstice</a:t>
            </a:r>
          </a:p>
          <a:p>
            <a:r>
              <a:rPr kumimoji="1" lang="en-US" altLang="ko-Kore-KR" dirty="0"/>
              <a:t>The winter solstice for the northern </a:t>
            </a:r>
            <a:r>
              <a:rPr kumimoji="1" lang="en-US" altLang="ko-Kore-KR" dirty="0" err="1"/>
              <a:t>hemishphere</a:t>
            </a:r>
            <a:r>
              <a:rPr kumimoji="1" lang="en-US" altLang="ko-Kore-KR" dirty="0"/>
              <a:t> also known as the December solstice</a:t>
            </a:r>
          </a:p>
          <a:p>
            <a:r>
              <a:rPr kumimoji="1" lang="en-US" altLang="ko-Kore-KR" dirty="0"/>
              <a:t>Solstice : </a:t>
            </a:r>
            <a:r>
              <a:rPr kumimoji="1" lang="ko-Kore-KR" altLang="en-US" dirty="0"/>
              <a:t>지점</a:t>
            </a:r>
            <a:r>
              <a:rPr kumimoji="1" lang="en-US" altLang="ko-Kore-KR" dirty="0"/>
              <a:t>(</a:t>
            </a:r>
            <a:r>
              <a:rPr kumimoji="1" lang="ko-Kore-KR" altLang="en-US" dirty="0"/>
              <a:t>동지와 하지점을 통틀어 이르는 말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CF7F4309-2C1C-43DB-22C5-C21C6AA39363}"/>
              </a:ext>
            </a:extLst>
          </p:cNvPr>
          <p:cNvSpPr txBox="1"/>
          <p:nvPr/>
        </p:nvSpPr>
        <p:spPr>
          <a:xfrm>
            <a:off x="616036" y="100378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25</a:t>
            </a:r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 </a:t>
            </a:r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:</a:t>
            </a:r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 </a:t>
            </a:r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9-32</a:t>
            </a:r>
            <a:endParaRPr 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4847513-449D-4B41-561A-686707D7D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539" y="3339749"/>
            <a:ext cx="8007350" cy="56336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797D2A0-6BC9-3142-858B-2B42B7A73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2468" y="3589963"/>
            <a:ext cx="6381750" cy="19991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13CAB44-5770-3885-12F5-453566BF2A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9317" y="6931664"/>
            <a:ext cx="6294901" cy="20891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59BE32-7629-20D8-A83C-54E3A0DAEC05}"/>
              </a:ext>
            </a:extLst>
          </p:cNvPr>
          <p:cNvSpPr txBox="1"/>
          <p:nvPr/>
        </p:nvSpPr>
        <p:spPr>
          <a:xfrm>
            <a:off x="16563802" y="4404848"/>
            <a:ext cx="1500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Cycle encoder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9D1BAA-9624-07DF-A965-94A2D443E6DF}"/>
              </a:ext>
            </a:extLst>
          </p:cNvPr>
          <p:cNvSpPr txBox="1"/>
          <p:nvPr/>
        </p:nvSpPr>
        <p:spPr>
          <a:xfrm>
            <a:off x="16645586" y="7791566"/>
            <a:ext cx="986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QA-GNN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9465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D97DD93D-D568-0DC4-6E32-BD50D2063B22}"/>
              </a:ext>
            </a:extLst>
          </p:cNvPr>
          <p:cNvSpPr txBox="1">
            <a:spLocks/>
          </p:cNvSpPr>
          <p:nvPr/>
        </p:nvSpPr>
        <p:spPr>
          <a:xfrm>
            <a:off x="1165201" y="1714500"/>
            <a:ext cx="15957597" cy="774913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US" altLang="ko-KR" sz="32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endParaRPr lang="ko-KR" altLang="en-US" sz="2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CF7F4309-2C1C-43DB-22C5-C21C6AA39363}"/>
              </a:ext>
            </a:extLst>
          </p:cNvPr>
          <p:cNvSpPr txBox="1"/>
          <p:nvPr/>
        </p:nvSpPr>
        <p:spPr>
          <a:xfrm>
            <a:off x="616036" y="100378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31</a:t>
            </a:r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 </a:t>
            </a:r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:</a:t>
            </a:r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 </a:t>
            </a:r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9-776</a:t>
            </a:r>
            <a:endParaRPr lang="en-US" b="1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30758E25-25D9-0B81-C185-987268F9E3A9}"/>
              </a:ext>
            </a:extLst>
          </p:cNvPr>
          <p:cNvSpPr/>
          <p:nvPr/>
        </p:nvSpPr>
        <p:spPr>
          <a:xfrm>
            <a:off x="304800" y="1623223"/>
            <a:ext cx="17268228" cy="1231821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7FEAB9-03F0-C29E-0D6A-C80A719B1DEE}"/>
              </a:ext>
            </a:extLst>
          </p:cNvPr>
          <p:cNvSpPr txBox="1"/>
          <p:nvPr/>
        </p:nvSpPr>
        <p:spPr>
          <a:xfrm>
            <a:off x="714971" y="1637621"/>
            <a:ext cx="169805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“Which of these saws will last longer?”</a:t>
            </a:r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iron saw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B. </a:t>
            </a:r>
            <a:r>
              <a:rPr kumimoji="1" lang="en-US" altLang="ko-Kore-KR" b="1" dirty="0" err="1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aluminium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saw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C. plastic saw D. wooden saw</a:t>
            </a:r>
            <a:endParaRPr kumimoji="1" lang="ko-Kore-KR" altLang="en-US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0BE6267-B06D-7256-FA27-8F1B67A5A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99" y="3111582"/>
            <a:ext cx="6965950" cy="526000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F7BF089-AE91-B20A-A54A-3DF1404E1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8963" y="2997500"/>
            <a:ext cx="8108950" cy="602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50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회의록</a:t>
            </a:r>
          </a:p>
        </p:txBody>
      </p:sp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D97DD93D-D568-0DC4-6E32-BD50D2063B22}"/>
              </a:ext>
            </a:extLst>
          </p:cNvPr>
          <p:cNvSpPr txBox="1">
            <a:spLocks/>
          </p:cNvSpPr>
          <p:nvPr/>
        </p:nvSpPr>
        <p:spPr>
          <a:xfrm>
            <a:off x="1165201" y="1714500"/>
            <a:ext cx="15957597" cy="774913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분석한 문제들의 경향성을 한 눈에 알아보기</a:t>
            </a:r>
            <a:endParaRPr lang="en-US" altLang="ko-KR" sz="32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52500" lvl="1" indent="-266700" algn="just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그래프에 표시하기</a:t>
            </a: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QA-GNN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맞추고 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Encoder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틀린 문제들의 경향성은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테스트 데이터 개수 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: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500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</a:t>
            </a:r>
            <a:endParaRPr lang="en-US" altLang="ko-KR" sz="32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encoder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틀린 문제 수 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: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145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</a:t>
            </a:r>
            <a:endParaRPr lang="en-US" altLang="ko-KR" sz="32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QA-GNN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 틀린 문제 수 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: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155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</a:t>
            </a:r>
            <a:endParaRPr lang="en-US" altLang="ko-KR" sz="32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서로 다른 정답을 도출한 문제 수 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: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110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</a:t>
            </a:r>
            <a:endParaRPr lang="en-US" altLang="ko-KR" sz="32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52500" lvl="1" indent="-266700" algn="just">
              <a:lnSpc>
                <a:spcPct val="150000"/>
              </a:lnSpc>
            </a:pPr>
            <a:r>
              <a:rPr lang="en-US" altLang="ko-KR" sz="4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encoder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맞추고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QA-GNN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틀린 문제 수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: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47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</a:t>
            </a:r>
            <a:endParaRPr lang="en-US" altLang="ko-KR" sz="20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52500" lvl="1" indent="-266700" algn="just">
              <a:lnSpc>
                <a:spcPct val="15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QA-GNN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맞추고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encoder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틀린 문제 수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: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38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</a:t>
            </a:r>
            <a:r>
              <a:rPr lang="ko-KR" altLang="en-US" sz="20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endParaRPr lang="en-US" altLang="ko-KR" sz="20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52500" lvl="1" indent="-266700" algn="just">
              <a:lnSpc>
                <a:spcPct val="1500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두 모델 모두 틀린 문제 수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: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25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</a:t>
            </a:r>
            <a:endParaRPr lang="en-US" altLang="ko-Kore-KR" sz="20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endParaRPr lang="ko-KR" altLang="en-US" sz="2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6" name="텍스트 개체 틀 20">
            <a:extLst>
              <a:ext uri="{FF2B5EF4-FFF2-40B4-BE49-F238E27FC236}">
                <a16:creationId xmlns:a16="http://schemas.microsoft.com/office/drawing/2014/main" id="{BAC343E3-0D95-B956-AC58-080C25BA2F51}"/>
              </a:ext>
            </a:extLst>
          </p:cNvPr>
          <p:cNvSpPr txBox="1">
            <a:spLocks/>
          </p:cNvSpPr>
          <p:nvPr/>
        </p:nvSpPr>
        <p:spPr>
          <a:xfrm>
            <a:off x="778554" y="969848"/>
            <a:ext cx="8365446" cy="93663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/>
              <a:t>이번주에 진행하기로 했던 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FFE82A-676B-1B27-F02C-11095B486C0B}"/>
              </a:ext>
            </a:extLst>
          </p:cNvPr>
          <p:cNvSpPr txBox="1"/>
          <p:nvPr/>
        </p:nvSpPr>
        <p:spPr>
          <a:xfrm>
            <a:off x="11658600" y="14097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solidFill>
                  <a:srgbClr val="FF0000"/>
                </a:solidFill>
              </a:rPr>
              <a:t>에지</a:t>
            </a:r>
            <a:r>
              <a:rPr kumimoji="1" lang="ko-KR" altLang="en-US" dirty="0">
                <a:solidFill>
                  <a:srgbClr val="FF0000"/>
                </a:solidFill>
              </a:rPr>
              <a:t> 개수가 </a:t>
            </a:r>
            <a:r>
              <a:rPr kumimoji="1" lang="en-US" altLang="ko-KR" dirty="0">
                <a:solidFill>
                  <a:srgbClr val="FF0000"/>
                </a:solidFill>
              </a:rPr>
              <a:t>200</a:t>
            </a:r>
            <a:r>
              <a:rPr kumimoji="1" lang="ko-KR" altLang="en-US" dirty="0">
                <a:solidFill>
                  <a:srgbClr val="FF0000"/>
                </a:solidFill>
              </a:rPr>
              <a:t>개 내외의 데이터로 분석 진행함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891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D97DD93D-D568-0DC4-6E32-BD50D2063B22}"/>
              </a:ext>
            </a:extLst>
          </p:cNvPr>
          <p:cNvSpPr txBox="1">
            <a:spLocks/>
          </p:cNvSpPr>
          <p:nvPr/>
        </p:nvSpPr>
        <p:spPr>
          <a:xfrm>
            <a:off x="1165201" y="1714500"/>
            <a:ext cx="15957597" cy="774913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US" altLang="ko-KR" sz="32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endParaRPr lang="ko-KR" altLang="en-US" sz="2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CF7F4309-2C1C-43DB-22C5-C21C6AA39363}"/>
              </a:ext>
            </a:extLst>
          </p:cNvPr>
          <p:cNvSpPr txBox="1"/>
          <p:nvPr/>
        </p:nvSpPr>
        <p:spPr>
          <a:xfrm>
            <a:off x="616036" y="100378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31</a:t>
            </a:r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 </a:t>
            </a:r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:</a:t>
            </a:r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 </a:t>
            </a:r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9-776</a:t>
            </a:r>
            <a:endParaRPr lang="en-US" b="1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30758E25-25D9-0B81-C185-987268F9E3A9}"/>
              </a:ext>
            </a:extLst>
          </p:cNvPr>
          <p:cNvSpPr/>
          <p:nvPr/>
        </p:nvSpPr>
        <p:spPr>
          <a:xfrm>
            <a:off x="304800" y="1623223"/>
            <a:ext cx="17268228" cy="1231821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7FEAB9-03F0-C29E-0D6A-C80A719B1DEE}"/>
              </a:ext>
            </a:extLst>
          </p:cNvPr>
          <p:cNvSpPr txBox="1"/>
          <p:nvPr/>
        </p:nvSpPr>
        <p:spPr>
          <a:xfrm>
            <a:off x="714971" y="1637621"/>
            <a:ext cx="169805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“Which of these saws will last longer?”</a:t>
            </a:r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iron saw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B. </a:t>
            </a:r>
            <a:r>
              <a:rPr kumimoji="1" lang="en-US" altLang="ko-Kore-KR" b="1" dirty="0" err="1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aluminium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saw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C. plastic saw D. wooden saw</a:t>
            </a:r>
            <a:endParaRPr kumimoji="1" lang="ko-Kore-KR" altLang="en-US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F7BF089-AE91-B20A-A54A-3DF1404E1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049" y="2931923"/>
            <a:ext cx="8108950" cy="602379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B761555-27F6-7B61-AEB8-BF98FA0E6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0" y="2931924"/>
            <a:ext cx="6172200" cy="381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E847E25-52AA-9A8E-23E1-09EB24248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7000" y="6846016"/>
            <a:ext cx="6172200" cy="31925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BEE888-CC47-C9C2-3B0F-35BE63E051CD}"/>
              </a:ext>
            </a:extLst>
          </p:cNvPr>
          <p:cNvSpPr txBox="1"/>
          <p:nvPr/>
        </p:nvSpPr>
        <p:spPr>
          <a:xfrm>
            <a:off x="16566526" y="4481198"/>
            <a:ext cx="1497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Cycle Encoder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8A6C63-55E1-C8FF-6B4C-6AF80A603781}"/>
              </a:ext>
            </a:extLst>
          </p:cNvPr>
          <p:cNvSpPr txBox="1"/>
          <p:nvPr/>
        </p:nvSpPr>
        <p:spPr>
          <a:xfrm>
            <a:off x="16504219" y="8072942"/>
            <a:ext cx="986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QA-GNN</a:t>
            </a:r>
            <a:endParaRPr kumimoji="1" lang="ko-Kore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C642EB9-76FA-BE74-632D-ADF360FB8BB2}"/>
              </a:ext>
            </a:extLst>
          </p:cNvPr>
          <p:cNvSpPr/>
          <p:nvPr/>
        </p:nvSpPr>
        <p:spPr>
          <a:xfrm>
            <a:off x="2971800" y="4481198"/>
            <a:ext cx="3886200" cy="146262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4209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63078A20-0B83-6317-1DF6-781493FC9A58}"/>
              </a:ext>
            </a:extLst>
          </p:cNvPr>
          <p:cNvSpPr txBox="1"/>
          <p:nvPr/>
        </p:nvSpPr>
        <p:spPr>
          <a:xfrm>
            <a:off x="616036" y="100378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중간</a:t>
            </a:r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결론</a:t>
            </a:r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및</a:t>
            </a:r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 </a:t>
            </a:r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,,</a:t>
            </a:r>
            <a:endParaRPr lang="en-US" b="1" dirty="0"/>
          </a:p>
        </p:txBody>
      </p:sp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352C4FBF-C7B1-2242-4E0D-A31124EEA4DB}"/>
              </a:ext>
            </a:extLst>
          </p:cNvPr>
          <p:cNvSpPr txBox="1">
            <a:spLocks/>
          </p:cNvSpPr>
          <p:nvPr/>
        </p:nvSpPr>
        <p:spPr>
          <a:xfrm>
            <a:off x="1165201" y="1714500"/>
            <a:ext cx="15957597" cy="774913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ore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노드의 개수가 비교적 많은 </a:t>
            </a:r>
            <a:r>
              <a:rPr lang="en-US" altLang="ko-Kore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subgraph</a:t>
            </a:r>
            <a:r>
              <a:rPr lang="ko-Kore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경우 </a:t>
            </a:r>
            <a:r>
              <a:rPr lang="en-US" altLang="ko-Kore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Encoder</a:t>
            </a:r>
            <a:r>
              <a:rPr lang="ko-Kore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</a:t>
            </a:r>
            <a:r>
              <a:rPr lang="en-US" altLang="ko-Kore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alpha1</a:t>
            </a:r>
            <a:r>
              <a:rPr lang="ko-Kore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값이 큰 경우가 많다</a:t>
            </a:r>
            <a:r>
              <a:rPr lang="en-US" altLang="ko-Kore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</a:t>
            </a:r>
            <a:r>
              <a:rPr lang="ko-Kore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하지만</a:t>
            </a:r>
            <a:r>
              <a:rPr lang="en-US" altLang="ko-Kore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GAT layer</a:t>
            </a:r>
            <a:r>
              <a:rPr lang="ko-Kore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거치면서</a:t>
            </a:r>
            <a:r>
              <a:rPr lang="en-US" altLang="ko-Kore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ore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값이 줄어들어 </a:t>
            </a:r>
            <a:r>
              <a:rPr lang="en-US" altLang="ko-Kore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QA-GNN</a:t>
            </a:r>
            <a:r>
              <a:rPr lang="ko-Kore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과 비교했을 때 큰 경향성의 차이를 보이지는 않는다</a:t>
            </a:r>
            <a:r>
              <a:rPr lang="en-US" altLang="ko-Kore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그래도 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top10 alpha5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값은 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CE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큼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  <a:endParaRPr lang="en-US" altLang="ko-Kore-KR" sz="32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ore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몇몇 사이클에서 </a:t>
            </a:r>
            <a:r>
              <a:rPr lang="en-US" altLang="ko-Kore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Question Answering</a:t>
            </a:r>
            <a:r>
              <a:rPr lang="ko-Kore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해결하는데 중요한 의미를 가질 수 있는 사이클에서 </a:t>
            </a:r>
            <a:r>
              <a:rPr lang="en-US" altLang="ko-Kore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CE</a:t>
            </a:r>
            <a:r>
              <a:rPr lang="ko-Kore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</a:t>
            </a:r>
            <a:r>
              <a:rPr lang="en-US" altLang="ko-Kore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attention weight</a:t>
            </a:r>
            <a:r>
              <a:rPr lang="ko-Kore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높은 것을 볼 수 있다</a:t>
            </a:r>
            <a:r>
              <a:rPr lang="en-US" altLang="ko-Kore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952500" lvl="1" indent="-266700" algn="just">
              <a:lnSpc>
                <a:spcPct val="150000"/>
              </a:lnSpc>
            </a:pPr>
            <a:r>
              <a:rPr lang="en-US" altLang="ko-KR" sz="28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Ex) 880</a:t>
            </a:r>
            <a:r>
              <a:rPr lang="ko-KR" altLang="en-US" sz="28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문제의 </a:t>
            </a:r>
            <a:r>
              <a:rPr lang="en-US" altLang="ko-KR" sz="28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[</a:t>
            </a:r>
            <a:r>
              <a:rPr lang="en-US" altLang="ko-KR" sz="2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hunt, hawk, animal], 9-32 </a:t>
            </a:r>
            <a:r>
              <a:rPr lang="ko-KR" altLang="en-US" sz="2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문제의 </a:t>
            </a:r>
            <a:r>
              <a:rPr lang="en-US" altLang="ko-KR" sz="2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[winter solstice, </a:t>
            </a:r>
            <a:r>
              <a:rPr lang="en-US" altLang="ko-KR" sz="2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december</a:t>
            </a:r>
            <a:r>
              <a:rPr lang="en-US" altLang="ko-KR" sz="2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solstice, summer solstice], 8-53</a:t>
            </a:r>
            <a:r>
              <a:rPr lang="ko-KR" altLang="en-US" sz="2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</a:t>
            </a:r>
            <a:r>
              <a:rPr lang="en-US" altLang="ko-KR" sz="2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[context, kilometer, kilometers], 9-776</a:t>
            </a:r>
            <a:r>
              <a:rPr lang="ko-KR" altLang="en-US" sz="2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</a:t>
            </a:r>
            <a:r>
              <a:rPr lang="en-US" altLang="ko-KR" sz="2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[saw, metal, hard] </a:t>
            </a:r>
            <a:r>
              <a:rPr lang="ko-KR" altLang="en-US" sz="2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등</a:t>
            </a:r>
            <a:r>
              <a:rPr lang="en-US" altLang="ko-KR" sz="2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..</a:t>
            </a:r>
          </a:p>
          <a:p>
            <a:pPr marL="952500" lvl="1" indent="-266700" algn="just">
              <a:lnSpc>
                <a:spcPct val="150000"/>
              </a:lnSpc>
            </a:pPr>
            <a:endParaRPr lang="en-US" altLang="ko-KR" sz="28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32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63078A20-0B83-6317-1DF6-781493FC9A58}"/>
              </a:ext>
            </a:extLst>
          </p:cNvPr>
          <p:cNvSpPr txBox="1"/>
          <p:nvPr/>
        </p:nvSpPr>
        <p:spPr>
          <a:xfrm>
            <a:off x="616036" y="100378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중간</a:t>
            </a:r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결론</a:t>
            </a:r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및</a:t>
            </a:r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 </a:t>
            </a:r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,,</a:t>
            </a:r>
            <a:endParaRPr lang="en-US" b="1" dirty="0"/>
          </a:p>
        </p:txBody>
      </p:sp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352C4FBF-C7B1-2242-4E0D-A31124EEA4DB}"/>
              </a:ext>
            </a:extLst>
          </p:cNvPr>
          <p:cNvSpPr txBox="1">
            <a:spLocks/>
          </p:cNvSpPr>
          <p:nvPr/>
        </p:nvSpPr>
        <p:spPr>
          <a:xfrm>
            <a:off x="1165201" y="1714500"/>
            <a:ext cx="15957597" cy="774913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오늘 보여준 내용은 </a:t>
            </a:r>
            <a:r>
              <a:rPr lang="en-US" altLang="ko-KR" sz="28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encoder</a:t>
            </a:r>
            <a:r>
              <a:rPr lang="ko-KR" altLang="en-US" sz="28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맞추고 </a:t>
            </a:r>
            <a:r>
              <a:rPr lang="en-US" altLang="ko-KR" sz="28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QA-GNN</a:t>
            </a:r>
            <a:r>
              <a:rPr lang="ko-KR" altLang="en-US" sz="28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틀린 문제들에 대해서 </a:t>
            </a:r>
            <a:r>
              <a:rPr lang="en-US" altLang="ko-KR" sz="28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top10 alpha1, alpha5</a:t>
            </a:r>
            <a:r>
              <a:rPr lang="ko-KR" altLang="en-US" sz="28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값들이 어떻게 나오는지를 분석해보았다</a:t>
            </a:r>
            <a:r>
              <a:rPr lang="en-US" altLang="ko-KR" sz="28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952500" lvl="1" indent="-266700" algn="just">
              <a:lnSpc>
                <a:spcPct val="150000"/>
              </a:lnSpc>
            </a:pPr>
            <a:r>
              <a:rPr lang="en-US" altLang="ko-KR" sz="28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QA-GNN</a:t>
            </a:r>
            <a:r>
              <a:rPr lang="ko-KR" altLang="en-US" sz="28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맞추고 </a:t>
            </a:r>
            <a:r>
              <a:rPr lang="en-US" altLang="ko-KR" sz="28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encoder</a:t>
            </a:r>
            <a:r>
              <a:rPr lang="ko-KR" altLang="en-US" sz="28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틀린 문제도 코드는 완성함</a:t>
            </a:r>
            <a:endParaRPr lang="en-US" altLang="ko-KR" sz="28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spc="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그렇게해서</a:t>
            </a:r>
            <a:r>
              <a:rPr lang="ko-KR" altLang="en-US" sz="28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나온 사이클들은 결국 </a:t>
            </a:r>
            <a:r>
              <a:rPr lang="en-US" altLang="ko-KR" sz="28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context</a:t>
            </a:r>
            <a:r>
              <a:rPr lang="ko-KR" altLang="en-US" sz="28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노드와 </a:t>
            </a:r>
            <a:r>
              <a:rPr lang="en-US" altLang="ko-KR" sz="28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K-hop</a:t>
            </a:r>
            <a:r>
              <a:rPr lang="ko-KR" altLang="en-US" sz="2800" spc="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으로</a:t>
            </a:r>
            <a:r>
              <a:rPr lang="ko-KR" altLang="en-US" sz="28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연결된다</a:t>
            </a:r>
            <a:r>
              <a:rPr lang="en-US" altLang="ko-KR" sz="28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r>
              <a:rPr lang="ko-KR" altLang="en-US" sz="28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그랬을 때 그 </a:t>
            </a:r>
            <a:r>
              <a:rPr lang="en-US" altLang="ko-KR" sz="28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k-hop</a:t>
            </a:r>
            <a:r>
              <a:rPr lang="ko-KR" altLang="en-US" sz="2800" spc="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으로</a:t>
            </a:r>
            <a:r>
              <a:rPr lang="ko-KR" altLang="en-US" sz="28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연결된 </a:t>
            </a:r>
            <a:r>
              <a:rPr lang="ko-KR" altLang="en-US" sz="2800" spc="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에지들의</a:t>
            </a:r>
            <a:r>
              <a:rPr lang="ko-KR" altLang="en-US" sz="28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8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attention weight</a:t>
            </a:r>
            <a:r>
              <a:rPr lang="ko-KR" altLang="en-US" sz="28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보면 어떤 사이클을 더 의식했는지 알 수 있지 않을까</a:t>
            </a:r>
            <a:r>
              <a:rPr lang="en-US" altLang="ko-KR" sz="28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A4BA47-3A37-41D0-16DC-03C46B75B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5295900"/>
            <a:ext cx="9091236" cy="446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535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63078A20-0B83-6317-1DF6-781493FC9A58}"/>
              </a:ext>
            </a:extLst>
          </p:cNvPr>
          <p:cNvSpPr txBox="1"/>
          <p:nvPr/>
        </p:nvSpPr>
        <p:spPr>
          <a:xfrm>
            <a:off x="616036" y="100378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Plan &amp; Feedback</a:t>
            </a:r>
            <a:endParaRPr lang="en-US" b="1" dirty="0"/>
          </a:p>
        </p:txBody>
      </p:sp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352C4FBF-C7B1-2242-4E0D-A31124EEA4DB}"/>
              </a:ext>
            </a:extLst>
          </p:cNvPr>
          <p:cNvSpPr txBox="1">
            <a:spLocks/>
          </p:cNvSpPr>
          <p:nvPr/>
        </p:nvSpPr>
        <p:spPr>
          <a:xfrm>
            <a:off x="1165201" y="1714500"/>
            <a:ext cx="15957597" cy="774913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C90D3B1D-9BC7-5F51-B0A6-98A6E21C5662}"/>
              </a:ext>
            </a:extLst>
          </p:cNvPr>
          <p:cNvSpPr txBox="1">
            <a:spLocks/>
          </p:cNvSpPr>
          <p:nvPr/>
        </p:nvSpPr>
        <p:spPr>
          <a:xfrm>
            <a:off x="1317601" y="1866900"/>
            <a:ext cx="15957597" cy="774913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US" altLang="ko-KR" sz="32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이번주 내로 앞선 페이지에서 </a:t>
            </a:r>
            <a:r>
              <a:rPr lang="ko-KR" altLang="en-US" sz="3200" spc="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언급한거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진행 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-1 </a:t>
            </a: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위 자료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코드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 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정리해서 다음주 월까지 교수님들께 공유 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-2</a:t>
            </a: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문제들의 그래프를 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PPT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정리해서 공유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다음주 초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 -3</a:t>
            </a: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지금까지는 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encoder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맞추고 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QA-GNN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틀린 문제거나 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encoder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틀리고 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QA-GNN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맞춘 문제에 대해서 진행했지만 어휘적으로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en-US" altLang="ko-KR" sz="3200" spc="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negation,conjunction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 </a:t>
            </a: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분석이 필요한 문제들의 분석을 해보면 어떨까</a:t>
            </a:r>
            <a:r>
              <a:rPr lang="en-US" altLang="ko-KR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??</a:t>
            </a: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우선순위 정하기</a:t>
            </a:r>
            <a:endParaRPr lang="en-US" altLang="ko-KR" sz="32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52500" lvl="1" indent="-266700" algn="just">
              <a:lnSpc>
                <a:spcPct val="150000"/>
              </a:lnSpc>
            </a:pPr>
            <a:endParaRPr lang="en-US" altLang="ko-KR" sz="28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50939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CD516AA-7E35-4FC4-963B-440A862CBCA7}"/>
              </a:ext>
            </a:extLst>
          </p:cNvPr>
          <p:cNvGrpSpPr/>
          <p:nvPr/>
        </p:nvGrpSpPr>
        <p:grpSpPr>
          <a:xfrm>
            <a:off x="1385885" y="1902620"/>
            <a:ext cx="7209467" cy="2094798"/>
            <a:chOff x="4798254" y="1172610"/>
            <a:chExt cx="4806311" cy="13965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26CF94-B0ED-4D04-AAAE-0C67E9743A61}"/>
                </a:ext>
              </a:extLst>
            </p:cNvPr>
            <p:cNvSpPr txBox="1"/>
            <p:nvPr/>
          </p:nvSpPr>
          <p:spPr>
            <a:xfrm>
              <a:off x="4798255" y="1172610"/>
              <a:ext cx="4272916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0" spc="-225" dirty="0"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감사합니다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B67009-C371-4E0C-852D-389CC43735E2}"/>
                </a:ext>
              </a:extLst>
            </p:cNvPr>
            <p:cNvSpPr txBox="1"/>
            <p:nvPr/>
          </p:nvSpPr>
          <p:spPr>
            <a:xfrm>
              <a:off x="4798254" y="2199810"/>
              <a:ext cx="4806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발표 경청해 주셔서 감사합니다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B0F195D-0D30-4B74-897D-62A231DF5245}"/>
              </a:ext>
            </a:extLst>
          </p:cNvPr>
          <p:cNvSpPr txBox="1"/>
          <p:nvPr/>
        </p:nvSpPr>
        <p:spPr>
          <a:xfrm>
            <a:off x="1518758" y="7177748"/>
            <a:ext cx="6436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정지원</a:t>
            </a:r>
            <a:r>
              <a:rPr lang="en-US" altLang="ko-KR" sz="27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2100" dirty="0">
                <a:latin typeface="KoPubWorld바탕체 Bold" panose="00000800000000000000" pitchFamily="2" charset="-127"/>
                <a:ea typeface="KoPubWorld바탕체 Medium" panose="00000600000000000000" pitchFamily="2" charset="-127"/>
                <a:cs typeface="KoPubWorld바탕체 Bold" panose="00000800000000000000" pitchFamily="2" charset="-127"/>
              </a:rPr>
              <a:t>성균관대학교</a:t>
            </a:r>
            <a:r>
              <a:rPr lang="ko-KR" altLang="en-US" sz="21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인공지능학과</a:t>
            </a:r>
            <a:r>
              <a:rPr lang="en-US" altLang="ko-KR" sz="21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</a:t>
            </a:r>
            <a:r>
              <a:rPr lang="ko-KR" altLang="en-US" sz="21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석사 과정</a:t>
            </a:r>
            <a:endParaRPr lang="en-US" altLang="ko-KR" sz="21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r>
              <a:rPr lang="en-US" altLang="ko-Kore-KR" sz="2700" kern="100" dirty="0">
                <a:solidFill>
                  <a:srgbClr val="000000"/>
                </a:solidFill>
                <a:latin typeface="굴림" panose="020B0600000101010101" pitchFamily="34" charset="-127"/>
                <a:cs typeface="바탕" panose="02030600000101010101" pitchFamily="18" charset="-127"/>
              </a:rPr>
              <a:t>jwjw9603@g.skku.edu</a:t>
            </a:r>
            <a:endParaRPr lang="ko-KR" altLang="en-US" sz="27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A6983C3-66A9-4A28-BF6C-DEA70D4DDA52}"/>
              </a:ext>
            </a:extLst>
          </p:cNvPr>
          <p:cNvCxnSpPr>
            <a:cxnSpLocks/>
          </p:cNvCxnSpPr>
          <p:nvPr/>
        </p:nvCxnSpPr>
        <p:spPr>
          <a:xfrm>
            <a:off x="1150145" y="1902620"/>
            <a:ext cx="0" cy="2140965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E26A2269-3273-0679-4232-FDE3EDC58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9167" y="8758645"/>
            <a:ext cx="3266561" cy="86343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47553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9D89BD35-D6C1-7155-DE2B-4121A12FC96D}"/>
              </a:ext>
            </a:extLst>
          </p:cNvPr>
          <p:cNvSpPr/>
          <p:nvPr/>
        </p:nvSpPr>
        <p:spPr>
          <a:xfrm>
            <a:off x="616036" y="1664806"/>
            <a:ext cx="13070792" cy="1056778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63078A20-0B83-6317-1DF6-781493FC9A58}"/>
              </a:ext>
            </a:extLst>
          </p:cNvPr>
          <p:cNvSpPr txBox="1"/>
          <p:nvPr/>
        </p:nvSpPr>
        <p:spPr>
          <a:xfrm>
            <a:off x="616036" y="100378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788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E2BCDF-9900-257B-D175-648B58E6A2BF}"/>
              </a:ext>
            </a:extLst>
          </p:cNvPr>
          <p:cNvSpPr txBox="1"/>
          <p:nvPr/>
        </p:nvSpPr>
        <p:spPr>
          <a:xfrm>
            <a:off x="778554" y="1787575"/>
            <a:ext cx="1307079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“Owls are likely to hunt at"</a:t>
            </a:r>
            <a:endParaRPr kumimoji="1" lang="en-US" altLang="ko-Kore-KR" sz="24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3pm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2am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C. 6pm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D. 7am</a:t>
            </a:r>
            <a:endParaRPr kumimoji="1" lang="ko-Kore-KR" altLang="en-US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3B2C41C-1D34-2751-C059-0EAEAF77D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54" y="3371195"/>
            <a:ext cx="7950200" cy="59300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A51C359-41A8-6460-9ECA-23F53F84D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800" y="3749212"/>
            <a:ext cx="7226300" cy="517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42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63078A20-0B83-6317-1DF6-781493FC9A58}"/>
              </a:ext>
            </a:extLst>
          </p:cNvPr>
          <p:cNvSpPr txBox="1"/>
          <p:nvPr/>
        </p:nvSpPr>
        <p:spPr>
          <a:xfrm>
            <a:off x="616036" y="100378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10</a:t>
            </a:r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 </a:t>
            </a:r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:</a:t>
            </a:r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 </a:t>
            </a:r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788</a:t>
            </a:r>
            <a:endParaRPr lang="en-US" b="1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5CB2AF7-92B6-67FA-612E-FAA847F12016}"/>
              </a:ext>
            </a:extLst>
          </p:cNvPr>
          <p:cNvSpPr/>
          <p:nvPr/>
        </p:nvSpPr>
        <p:spPr>
          <a:xfrm>
            <a:off x="591973" y="1634727"/>
            <a:ext cx="13070792" cy="1056778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47C75-F563-0AC2-CCB7-24CAB109E1F4}"/>
              </a:ext>
            </a:extLst>
          </p:cNvPr>
          <p:cNvSpPr txBox="1"/>
          <p:nvPr/>
        </p:nvSpPr>
        <p:spPr>
          <a:xfrm>
            <a:off x="849745" y="1649124"/>
            <a:ext cx="1307079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“Owls are likely to hunt at"</a:t>
            </a:r>
            <a:endParaRPr kumimoji="1" lang="en-US" altLang="ko-Kore-KR" sz="24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3pm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2am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C. 6pm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D. 7am</a:t>
            </a:r>
            <a:endParaRPr kumimoji="1" lang="ko-Kore-KR" altLang="en-US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C2F64C-FBA8-F981-1E9C-5934C0FB7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31" y="2857500"/>
            <a:ext cx="8718550" cy="65813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30663F2-D530-458D-7EB2-85FEDA869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3119" y="2857500"/>
            <a:ext cx="8108950" cy="6121153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5AA31962-C5D4-3AE0-EDE2-7034083529A7}"/>
              </a:ext>
            </a:extLst>
          </p:cNvPr>
          <p:cNvSpPr/>
          <p:nvPr/>
        </p:nvSpPr>
        <p:spPr>
          <a:xfrm>
            <a:off x="11859126" y="5902757"/>
            <a:ext cx="3657600" cy="23622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D8C610-F0EF-3706-C530-885E31FFA961}"/>
              </a:ext>
            </a:extLst>
          </p:cNvPr>
          <p:cNvSpPr txBox="1"/>
          <p:nvPr/>
        </p:nvSpPr>
        <p:spPr>
          <a:xfrm>
            <a:off x="15400421" y="2069432"/>
            <a:ext cx="828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1-layer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95056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63078A20-0B83-6317-1DF6-781493FC9A58}"/>
              </a:ext>
            </a:extLst>
          </p:cNvPr>
          <p:cNvSpPr txBox="1"/>
          <p:nvPr/>
        </p:nvSpPr>
        <p:spPr>
          <a:xfrm>
            <a:off x="616036" y="100378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10</a:t>
            </a:r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 </a:t>
            </a:r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:</a:t>
            </a:r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 </a:t>
            </a:r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788</a:t>
            </a:r>
            <a:endParaRPr lang="en-US" b="1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5CB2AF7-92B6-67FA-612E-FAA847F12016}"/>
              </a:ext>
            </a:extLst>
          </p:cNvPr>
          <p:cNvSpPr/>
          <p:nvPr/>
        </p:nvSpPr>
        <p:spPr>
          <a:xfrm>
            <a:off x="591973" y="1634727"/>
            <a:ext cx="13070792" cy="1056778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47C75-F563-0AC2-CCB7-24CAB109E1F4}"/>
              </a:ext>
            </a:extLst>
          </p:cNvPr>
          <p:cNvSpPr txBox="1"/>
          <p:nvPr/>
        </p:nvSpPr>
        <p:spPr>
          <a:xfrm>
            <a:off x="849745" y="1649124"/>
            <a:ext cx="1307079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“Owls are likely to hunt at"</a:t>
            </a:r>
            <a:endParaRPr kumimoji="1" lang="en-US" altLang="ko-Kore-KR" sz="24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3pm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2am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C. 6pm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D. 7am</a:t>
            </a:r>
            <a:endParaRPr kumimoji="1" lang="ko-Kore-KR" altLang="en-US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C2F64C-FBA8-F981-1E9C-5934C0FB7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31" y="2857500"/>
            <a:ext cx="8718550" cy="65813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F65E3C-7798-259D-CE7A-890032E9C069}"/>
              </a:ext>
            </a:extLst>
          </p:cNvPr>
          <p:cNvSpPr txBox="1"/>
          <p:nvPr/>
        </p:nvSpPr>
        <p:spPr>
          <a:xfrm>
            <a:off x="9090765" y="3193504"/>
            <a:ext cx="9144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i="0" dirty="0">
                <a:effectLst/>
                <a:latin typeface="Menlo" panose="020B0609030804020204" pitchFamily="49" charset="0"/>
              </a:rPr>
              <a:t>Top 10 </a:t>
            </a:r>
            <a:r>
              <a:rPr lang="en" altLang="ko-Kore-KR" b="0" i="0" dirty="0" err="1">
                <a:effectLst/>
                <a:latin typeface="Menlo" panose="020B0609030804020204" pitchFamily="49" charset="0"/>
              </a:rPr>
              <a:t>node_list</a:t>
            </a:r>
            <a:r>
              <a:rPr lang="en" altLang="ko-Kore-KR" b="0" i="0" dirty="0">
                <a:effectLst/>
                <a:latin typeface="Menlo" panose="020B0609030804020204" pitchFamily="49" charset="0"/>
              </a:rPr>
              <a:t> values with the largest average Alpha1: </a:t>
            </a:r>
          </a:p>
          <a:p>
            <a:pPr marL="342900" indent="-342900">
              <a:buAutoNum type="arabicPeriod"/>
            </a:pPr>
            <a:r>
              <a:rPr lang="en" altLang="ko-Kore-KR" b="0" i="0" dirty="0">
                <a:effectLst/>
                <a:latin typeface="Menlo" panose="020B0609030804020204" pitchFamily="49" charset="0"/>
              </a:rPr>
              <a:t>Node list: [2, 5, 9], Average Alpha1: 0.2533, Edge Types: [7, 26, 36] </a:t>
            </a:r>
          </a:p>
          <a:p>
            <a:pPr marL="342900" indent="-342900">
              <a:buAutoNum type="arabicPeriod"/>
            </a:pPr>
            <a:r>
              <a:rPr lang="en" altLang="ko-Kore-KR" b="0" i="0" dirty="0">
                <a:effectLst/>
                <a:latin typeface="Menlo" panose="020B0609030804020204" pitchFamily="49" charset="0"/>
              </a:rPr>
              <a:t>2. Node list: [2, 7, 9], Average Alpha1: 0.2533, Edge Types: [7, 26, 36] </a:t>
            </a:r>
          </a:p>
          <a:p>
            <a:pPr marL="342900" indent="-342900">
              <a:buAutoNum type="arabicPeriod"/>
            </a:pPr>
            <a:r>
              <a:rPr lang="en" altLang="ko-Kore-KR" b="0" i="0" dirty="0">
                <a:effectLst/>
                <a:latin typeface="Menlo" panose="020B0609030804020204" pitchFamily="49" charset="0"/>
              </a:rPr>
              <a:t>3. Node list: [1, 5, 9], Average Alpha1: 0.2505, Edge Types: [36, 26, 9] </a:t>
            </a:r>
          </a:p>
          <a:p>
            <a:pPr marL="342900" indent="-342900">
              <a:buAutoNum type="arabicPeriod"/>
            </a:pPr>
            <a:r>
              <a:rPr lang="en" altLang="ko-Kore-KR" b="0" i="0" dirty="0">
                <a:effectLst/>
                <a:latin typeface="Menlo" panose="020B0609030804020204" pitchFamily="49" charset="0"/>
              </a:rPr>
              <a:t>4. Node list: [1, 5, 9], Average Alpha1: 0.2495, Edge Types: [36, 26, 17] </a:t>
            </a:r>
          </a:p>
          <a:p>
            <a:pPr marL="342900" indent="-342900">
              <a:buAutoNum type="arabicPeriod"/>
            </a:pPr>
            <a:r>
              <a:rPr lang="en" altLang="ko-Kore-KR" b="0" i="0" dirty="0">
                <a:effectLst/>
                <a:latin typeface="Menlo" panose="020B0609030804020204" pitchFamily="49" charset="0"/>
              </a:rPr>
              <a:t>5. Node list: [2, 5, 9], Average Alpha1: 0.2495, Edge Types: [17, 26, 36] </a:t>
            </a:r>
          </a:p>
          <a:p>
            <a:pPr marL="342900" indent="-342900">
              <a:buAutoNum type="arabicPeriod"/>
            </a:pPr>
            <a:r>
              <a:rPr lang="en" altLang="ko-Kore-KR" b="0" i="0" dirty="0">
                <a:effectLst/>
                <a:latin typeface="Menlo" panose="020B0609030804020204" pitchFamily="49" charset="0"/>
              </a:rPr>
              <a:t>6. Node list: [2, 7, 9], Average Alpha1: 0.2495, Edge Types: [17, 26, 36] </a:t>
            </a:r>
          </a:p>
          <a:p>
            <a:pPr marL="342900" indent="-342900">
              <a:buAutoNum type="arabicPeriod"/>
            </a:pPr>
            <a:r>
              <a:rPr lang="en" altLang="ko-Kore-KR" b="0" i="0" dirty="0">
                <a:effectLst/>
                <a:latin typeface="Menlo" panose="020B0609030804020204" pitchFamily="49" charset="0"/>
              </a:rPr>
              <a:t>7. Node list: [2, 10, 7], Average Alpha1: 0.2495, Edge Types: [17, 36, 26] </a:t>
            </a:r>
          </a:p>
          <a:p>
            <a:pPr marL="342900" indent="-342900">
              <a:buAutoNum type="arabicPeriod"/>
            </a:pPr>
            <a:r>
              <a:rPr lang="en" altLang="ko-Kore-KR" b="0" i="0" dirty="0">
                <a:effectLst/>
                <a:latin typeface="Menlo" panose="020B0609030804020204" pitchFamily="49" charset="0"/>
              </a:rPr>
              <a:t>8. Node list: [8, 7, 9], Average Alpha1: 0.2495, Edge Types: [17, 26, 36] </a:t>
            </a:r>
          </a:p>
          <a:p>
            <a:pPr marL="342900" indent="-342900">
              <a:buAutoNum type="arabicPeriod"/>
            </a:pPr>
            <a:r>
              <a:rPr lang="en" altLang="ko-Kore-KR" b="0" i="0" dirty="0">
                <a:effectLst/>
                <a:latin typeface="Menlo" panose="020B0609030804020204" pitchFamily="49" charset="0"/>
              </a:rPr>
              <a:t>9. Node list: [2, 9, 5], Average Alpha1: 0.2297, Edge Types: [17, 7, 26] </a:t>
            </a:r>
          </a:p>
          <a:p>
            <a:pPr marL="342900" indent="-342900">
              <a:buAutoNum type="arabicPeriod"/>
            </a:pPr>
            <a:r>
              <a:rPr lang="en" altLang="ko-Kore-KR" b="0" i="0" dirty="0">
                <a:effectLst/>
                <a:latin typeface="Menlo" panose="020B0609030804020204" pitchFamily="49" charset="0"/>
              </a:rPr>
              <a:t>10. Node list: [2, 9, 7], Average Alpha1: 0.2297, Edge Types: [17, 7, 26]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B88A12-E6E0-360C-79B5-20DF2FDF831D}"/>
              </a:ext>
            </a:extLst>
          </p:cNvPr>
          <p:cNvSpPr txBox="1"/>
          <p:nvPr/>
        </p:nvSpPr>
        <p:spPr>
          <a:xfrm>
            <a:off x="15400421" y="2069432"/>
            <a:ext cx="828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1-layer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26268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63078A20-0B83-6317-1DF6-781493FC9A58}"/>
              </a:ext>
            </a:extLst>
          </p:cNvPr>
          <p:cNvSpPr txBox="1"/>
          <p:nvPr/>
        </p:nvSpPr>
        <p:spPr>
          <a:xfrm>
            <a:off x="616036" y="100378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10</a:t>
            </a:r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 </a:t>
            </a:r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:</a:t>
            </a:r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 </a:t>
            </a:r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788</a:t>
            </a:r>
            <a:endParaRPr lang="en-US" b="1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5CB2AF7-92B6-67FA-612E-FAA847F12016}"/>
              </a:ext>
            </a:extLst>
          </p:cNvPr>
          <p:cNvSpPr/>
          <p:nvPr/>
        </p:nvSpPr>
        <p:spPr>
          <a:xfrm>
            <a:off x="591973" y="1634727"/>
            <a:ext cx="13070792" cy="1056778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47C75-F563-0AC2-CCB7-24CAB109E1F4}"/>
              </a:ext>
            </a:extLst>
          </p:cNvPr>
          <p:cNvSpPr txBox="1"/>
          <p:nvPr/>
        </p:nvSpPr>
        <p:spPr>
          <a:xfrm>
            <a:off x="849745" y="1649124"/>
            <a:ext cx="1307079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“Owls are likely to hunt at"</a:t>
            </a:r>
            <a:endParaRPr kumimoji="1" lang="en-US" altLang="ko-Kore-KR" sz="24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3pm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2am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C. 6pm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D. 7am</a:t>
            </a:r>
            <a:endParaRPr kumimoji="1" lang="ko-Kore-KR" altLang="en-US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EB59AB2-F243-2F71-BA4C-9A25F8EC9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981661"/>
            <a:ext cx="8108950" cy="6121153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31AEC845-204E-3441-B393-5533DD576E37}"/>
              </a:ext>
            </a:extLst>
          </p:cNvPr>
          <p:cNvSpPr/>
          <p:nvPr/>
        </p:nvSpPr>
        <p:spPr>
          <a:xfrm>
            <a:off x="2637007" y="6026918"/>
            <a:ext cx="3657600" cy="23622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45414F-B2DD-38DA-77DA-C9A07DC1CD2C}"/>
              </a:ext>
            </a:extLst>
          </p:cNvPr>
          <p:cNvSpPr txBox="1"/>
          <p:nvPr/>
        </p:nvSpPr>
        <p:spPr>
          <a:xfrm>
            <a:off x="8550614" y="3522417"/>
            <a:ext cx="9144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i="0" dirty="0">
                <a:effectLst/>
                <a:latin typeface="Menlo" panose="020B0609030804020204" pitchFamily="49" charset="0"/>
              </a:rPr>
              <a:t>Top 10 </a:t>
            </a:r>
            <a:r>
              <a:rPr lang="en" altLang="ko-Kore-KR" b="0" i="0" dirty="0" err="1">
                <a:effectLst/>
                <a:latin typeface="Menlo" panose="020B0609030804020204" pitchFamily="49" charset="0"/>
              </a:rPr>
              <a:t>node_list</a:t>
            </a:r>
            <a:r>
              <a:rPr lang="en" altLang="ko-Kore-KR" b="0" i="0" dirty="0">
                <a:effectLst/>
                <a:latin typeface="Menlo" panose="020B0609030804020204" pitchFamily="49" charset="0"/>
              </a:rPr>
              <a:t> values with the largest average Alpha1: </a:t>
            </a:r>
          </a:p>
          <a:p>
            <a:pPr marL="342900" indent="-342900">
              <a:buAutoNum type="arabicPeriod"/>
            </a:pPr>
            <a:r>
              <a:rPr lang="en" altLang="ko-Kore-KR" b="0" i="0" dirty="0">
                <a:effectLst/>
                <a:latin typeface="Menlo" panose="020B0609030804020204" pitchFamily="49" charset="0"/>
              </a:rPr>
              <a:t>Node list: [1, 9, 7], Average Alpha1: 0.3042, Edge Types: [28, 7, 36] </a:t>
            </a:r>
          </a:p>
          <a:p>
            <a:pPr marL="342900" indent="-342900">
              <a:buAutoNum type="arabicPeriod"/>
            </a:pPr>
            <a:r>
              <a:rPr lang="en" altLang="ko-Kore-KR" b="0" i="0" dirty="0">
                <a:effectLst/>
                <a:latin typeface="Menlo" panose="020B0609030804020204" pitchFamily="49" charset="0"/>
              </a:rPr>
              <a:t>2. Node list: [1, 9, 6], Average Alpha1: 0.2931, Edge Types: [28, 17, 36] </a:t>
            </a:r>
          </a:p>
          <a:p>
            <a:pPr marL="342900" indent="-342900">
              <a:buAutoNum type="arabicPeriod"/>
            </a:pPr>
            <a:r>
              <a:rPr lang="en" altLang="ko-Kore-KR" b="0" i="0" dirty="0">
                <a:effectLst/>
                <a:latin typeface="Menlo" panose="020B0609030804020204" pitchFamily="49" charset="0"/>
              </a:rPr>
              <a:t>3. Node list: [1, 9, 8], Average Alpha1: 0.2931, Edge Types: [28, 36, 17] </a:t>
            </a:r>
          </a:p>
          <a:p>
            <a:pPr marL="342900" indent="-342900">
              <a:buAutoNum type="arabicPeriod"/>
            </a:pPr>
            <a:r>
              <a:rPr lang="en" altLang="ko-Kore-KR" b="0" i="0" dirty="0">
                <a:effectLst/>
                <a:latin typeface="Menlo" panose="020B0609030804020204" pitchFamily="49" charset="0"/>
              </a:rPr>
              <a:t>4. Node list: [2, 5, 9], Average Alpha1: 0.2846, Edge Types: [7, 26, 36] </a:t>
            </a:r>
          </a:p>
          <a:p>
            <a:pPr marL="342900" indent="-342900">
              <a:buAutoNum type="arabicPeriod"/>
            </a:pPr>
            <a:r>
              <a:rPr lang="en" altLang="ko-Kore-KR" b="0" i="0" dirty="0">
                <a:effectLst/>
                <a:latin typeface="Menlo" panose="020B0609030804020204" pitchFamily="49" charset="0"/>
              </a:rPr>
              <a:t>5. Node list: [2, 7, 9], Average Alpha1: 0.2846, Edge Types: [7, 26, 36] </a:t>
            </a:r>
          </a:p>
          <a:p>
            <a:pPr marL="342900" indent="-342900">
              <a:buAutoNum type="arabicPeriod"/>
            </a:pPr>
            <a:r>
              <a:rPr lang="en" altLang="ko-Kore-KR" b="0" i="0" dirty="0">
                <a:effectLst/>
                <a:latin typeface="Menlo" panose="020B0609030804020204" pitchFamily="49" charset="0"/>
              </a:rPr>
              <a:t>6. Node list: [1, 9, 5], Average Alpha1: 0.2818, Edge Types: [28, 7, 17] </a:t>
            </a:r>
          </a:p>
          <a:p>
            <a:pPr marL="342900" indent="-342900">
              <a:buAutoNum type="arabicPeriod"/>
            </a:pPr>
            <a:r>
              <a:rPr lang="en" altLang="ko-Kore-KR" b="0" i="0" dirty="0">
                <a:effectLst/>
                <a:latin typeface="Menlo" panose="020B0609030804020204" pitchFamily="49" charset="0"/>
              </a:rPr>
              <a:t>7. Node list: [1, 5, 9], Average Alpha1: 0.2735, Edge Types: [36, 26, 17] </a:t>
            </a:r>
          </a:p>
          <a:p>
            <a:pPr marL="342900" indent="-342900">
              <a:buAutoNum type="arabicPeriod"/>
            </a:pPr>
            <a:r>
              <a:rPr lang="en" altLang="ko-Kore-KR" b="0" i="0" dirty="0">
                <a:effectLst/>
                <a:latin typeface="Menlo" panose="020B0609030804020204" pitchFamily="49" charset="0"/>
              </a:rPr>
              <a:t>8. Node list: [2, 5, 9], Average Alpha1: 0.2735, Edge Types: [17, 26, 36] </a:t>
            </a:r>
          </a:p>
          <a:p>
            <a:pPr marL="342900" indent="-342900">
              <a:buAutoNum type="arabicPeriod"/>
            </a:pPr>
            <a:r>
              <a:rPr lang="en" altLang="ko-Kore-KR" b="0" i="0" dirty="0">
                <a:effectLst/>
                <a:latin typeface="Menlo" panose="020B0609030804020204" pitchFamily="49" charset="0"/>
              </a:rPr>
              <a:t>9. Node list: [2, 7, 9], Average Alpha1: 0.2735, Edge Types: [17, 26, 36] </a:t>
            </a:r>
          </a:p>
          <a:p>
            <a:pPr marL="342900" indent="-342900">
              <a:buAutoNum type="arabicPeriod"/>
            </a:pPr>
            <a:r>
              <a:rPr lang="en" altLang="ko-Kore-KR" b="0" i="0" dirty="0">
                <a:effectLst/>
                <a:latin typeface="Menlo" panose="020B0609030804020204" pitchFamily="49" charset="0"/>
              </a:rPr>
              <a:t>10. Node list: [2, 10, 7], Average Alpha1: 0.2735, Edge Types: [17, 36, 26]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7246CF-F049-03A1-9F70-00D2ADB1A251}"/>
              </a:ext>
            </a:extLst>
          </p:cNvPr>
          <p:cNvSpPr txBox="1"/>
          <p:nvPr/>
        </p:nvSpPr>
        <p:spPr>
          <a:xfrm>
            <a:off x="15400421" y="2069432"/>
            <a:ext cx="828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1-layer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91898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63078A20-0B83-6317-1DF6-781493FC9A58}"/>
              </a:ext>
            </a:extLst>
          </p:cNvPr>
          <p:cNvSpPr txBox="1"/>
          <p:nvPr/>
        </p:nvSpPr>
        <p:spPr>
          <a:xfrm>
            <a:off x="616036" y="100378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788</a:t>
            </a:r>
            <a:endParaRPr lang="en-US" b="1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5CB2AF7-92B6-67FA-612E-FAA847F12016}"/>
              </a:ext>
            </a:extLst>
          </p:cNvPr>
          <p:cNvSpPr/>
          <p:nvPr/>
        </p:nvSpPr>
        <p:spPr>
          <a:xfrm>
            <a:off x="591973" y="1634727"/>
            <a:ext cx="13070792" cy="1056778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47C75-F563-0AC2-CCB7-24CAB109E1F4}"/>
              </a:ext>
            </a:extLst>
          </p:cNvPr>
          <p:cNvSpPr txBox="1"/>
          <p:nvPr/>
        </p:nvSpPr>
        <p:spPr>
          <a:xfrm>
            <a:off x="849745" y="1649124"/>
            <a:ext cx="1307079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“Owls are likely to hunt at"</a:t>
            </a:r>
            <a:endParaRPr kumimoji="1" lang="en-US" altLang="ko-Kore-KR" sz="24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3pm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2am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C. 6pm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D. 7am</a:t>
            </a:r>
            <a:endParaRPr kumimoji="1" lang="ko-Kore-KR" altLang="en-US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7684AA-82E5-4DF8-7268-48838081C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202" y="3322447"/>
            <a:ext cx="7804150" cy="58910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5103C87-1C93-99CD-0907-D0ED54CE6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7347" y="3592558"/>
            <a:ext cx="7101865" cy="53609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225CD2-C581-2553-2894-5832A1D7739E}"/>
              </a:ext>
            </a:extLst>
          </p:cNvPr>
          <p:cNvSpPr txBox="1"/>
          <p:nvPr/>
        </p:nvSpPr>
        <p:spPr>
          <a:xfrm>
            <a:off x="15400421" y="2069432"/>
            <a:ext cx="828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5-layer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17303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63078A20-0B83-6317-1DF6-781493FC9A58}"/>
              </a:ext>
            </a:extLst>
          </p:cNvPr>
          <p:cNvSpPr txBox="1"/>
          <p:nvPr/>
        </p:nvSpPr>
        <p:spPr>
          <a:xfrm>
            <a:off x="616036" y="100378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788</a:t>
            </a:r>
            <a:endParaRPr lang="en-US" b="1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5CB2AF7-92B6-67FA-612E-FAA847F12016}"/>
              </a:ext>
            </a:extLst>
          </p:cNvPr>
          <p:cNvSpPr/>
          <p:nvPr/>
        </p:nvSpPr>
        <p:spPr>
          <a:xfrm>
            <a:off x="591973" y="1634727"/>
            <a:ext cx="13070792" cy="1056778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47C75-F563-0AC2-CCB7-24CAB109E1F4}"/>
              </a:ext>
            </a:extLst>
          </p:cNvPr>
          <p:cNvSpPr txBox="1"/>
          <p:nvPr/>
        </p:nvSpPr>
        <p:spPr>
          <a:xfrm>
            <a:off x="849745" y="1649124"/>
            <a:ext cx="1307079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“Owls are likely to hunt at"</a:t>
            </a:r>
            <a:endParaRPr kumimoji="1" lang="en-US" altLang="ko-Kore-KR" sz="24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3pm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2am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C. 6pm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D. 7am</a:t>
            </a:r>
            <a:endParaRPr kumimoji="1" lang="ko-Kore-KR" altLang="en-US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7684AA-82E5-4DF8-7268-48838081C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202" y="3322447"/>
            <a:ext cx="7804150" cy="58910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225CD2-C581-2553-2894-5832A1D7739E}"/>
              </a:ext>
            </a:extLst>
          </p:cNvPr>
          <p:cNvSpPr txBox="1"/>
          <p:nvPr/>
        </p:nvSpPr>
        <p:spPr>
          <a:xfrm>
            <a:off x="15400421" y="2069432"/>
            <a:ext cx="828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5-layer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E0F219-5626-08DB-A5F7-F4208C0F68EF}"/>
              </a:ext>
            </a:extLst>
          </p:cNvPr>
          <p:cNvSpPr txBox="1"/>
          <p:nvPr/>
        </p:nvSpPr>
        <p:spPr>
          <a:xfrm>
            <a:off x="9090765" y="3420431"/>
            <a:ext cx="9144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i="0" dirty="0">
                <a:effectLst/>
                <a:latin typeface="Menlo" panose="020B0609030804020204" pitchFamily="49" charset="0"/>
              </a:rPr>
              <a:t>Top 10 </a:t>
            </a:r>
            <a:r>
              <a:rPr lang="en" altLang="ko-Kore-KR" b="0" i="0" dirty="0" err="1">
                <a:effectLst/>
                <a:latin typeface="Menlo" panose="020B0609030804020204" pitchFamily="49" charset="0"/>
              </a:rPr>
              <a:t>node_list</a:t>
            </a:r>
            <a:r>
              <a:rPr lang="en" altLang="ko-Kore-KR" b="0" i="0" dirty="0">
                <a:effectLst/>
                <a:latin typeface="Menlo" panose="020B0609030804020204" pitchFamily="49" charset="0"/>
              </a:rPr>
              <a:t> values with the largest average Alpha5: </a:t>
            </a:r>
          </a:p>
          <a:p>
            <a:pPr marL="342900" indent="-342900">
              <a:buAutoNum type="arabicPeriod"/>
            </a:pPr>
            <a:r>
              <a:rPr lang="en" altLang="ko-Kore-KR" b="0" i="0" dirty="0">
                <a:effectLst/>
                <a:latin typeface="Menlo" panose="020B0609030804020204" pitchFamily="49" charset="0"/>
              </a:rPr>
              <a:t>Node list: [1, 6, 9], Average Alpha5: 0.3112, Edge Types: [36, 36, 17] </a:t>
            </a:r>
          </a:p>
          <a:p>
            <a:pPr marL="342900" indent="-342900">
              <a:buAutoNum type="arabicPeriod"/>
            </a:pPr>
            <a:r>
              <a:rPr lang="en" altLang="ko-Kore-KR" b="0" i="0" dirty="0">
                <a:effectLst/>
                <a:latin typeface="Menlo" panose="020B0609030804020204" pitchFamily="49" charset="0"/>
              </a:rPr>
              <a:t>2. Node list: [1, 8, 7], Average Alpha5: 0.3112, Edge Types: [36, 17, 36] </a:t>
            </a:r>
          </a:p>
          <a:p>
            <a:pPr marL="342900" indent="-342900">
              <a:buAutoNum type="arabicPeriod"/>
            </a:pPr>
            <a:r>
              <a:rPr lang="en" altLang="ko-Kore-KR" b="0" i="0" dirty="0">
                <a:effectLst/>
                <a:latin typeface="Menlo" panose="020B0609030804020204" pitchFamily="49" charset="0"/>
              </a:rPr>
              <a:t>3. Node list: [1, 9, 6], Average Alpha5: 0.3112, Edge Types: [36, 17, 36] </a:t>
            </a:r>
          </a:p>
          <a:p>
            <a:pPr marL="342900" indent="-342900">
              <a:buAutoNum type="arabicPeriod"/>
            </a:pPr>
            <a:r>
              <a:rPr lang="en" altLang="ko-Kore-KR" b="0" i="0" dirty="0">
                <a:effectLst/>
                <a:latin typeface="Menlo" panose="020B0609030804020204" pitchFamily="49" charset="0"/>
              </a:rPr>
              <a:t>4. Node list: [1, 9, 8], Average Alpha5: 0.3112, Edge Types: [36, 36, 17] </a:t>
            </a:r>
          </a:p>
          <a:p>
            <a:pPr marL="342900" indent="-342900">
              <a:buAutoNum type="arabicPeriod"/>
            </a:pPr>
            <a:r>
              <a:rPr lang="en" altLang="ko-Kore-KR" b="0" i="0" dirty="0">
                <a:effectLst/>
                <a:latin typeface="Menlo" panose="020B0609030804020204" pitchFamily="49" charset="0"/>
              </a:rPr>
              <a:t>5. Node list: [2, 6, 9], Average Alpha5: 0.3112, Edge Types: [17, 36, 36] </a:t>
            </a:r>
          </a:p>
          <a:p>
            <a:pPr marL="342900" indent="-342900">
              <a:buAutoNum type="arabicPeriod"/>
            </a:pPr>
            <a:r>
              <a:rPr lang="en" altLang="ko-Kore-KR" b="0" i="0" dirty="0">
                <a:effectLst/>
                <a:latin typeface="Menlo" panose="020B0609030804020204" pitchFamily="49" charset="0"/>
              </a:rPr>
              <a:t>6. Node list: [2, 10, 7], Average Alpha5: 0.3112, Edge Types: [17, 36, 36] </a:t>
            </a:r>
          </a:p>
          <a:p>
            <a:pPr marL="342900" indent="-342900">
              <a:buAutoNum type="arabicPeriod"/>
            </a:pPr>
            <a:r>
              <a:rPr lang="en" altLang="ko-Kore-KR" b="0" i="0" dirty="0">
                <a:effectLst/>
                <a:latin typeface="Menlo" panose="020B0609030804020204" pitchFamily="49" charset="0"/>
              </a:rPr>
              <a:t>7. Node list: [8, 10, 7], Average Alpha5: 0.3112, Edge Types: [17, 36, 36] </a:t>
            </a:r>
          </a:p>
          <a:p>
            <a:pPr marL="342900" indent="-342900">
              <a:buAutoNum type="arabicPeriod"/>
            </a:pPr>
            <a:r>
              <a:rPr lang="en" altLang="ko-Kore-KR" b="0" i="0" dirty="0">
                <a:effectLst/>
                <a:latin typeface="Menlo" panose="020B0609030804020204" pitchFamily="49" charset="0"/>
              </a:rPr>
              <a:t>8. Node list: [1, 9, 7], Average Alpha5: 0.2998, Edge Types: [36, 7, 36] </a:t>
            </a:r>
          </a:p>
          <a:p>
            <a:pPr marL="342900" indent="-342900">
              <a:buAutoNum type="arabicPeriod"/>
            </a:pPr>
            <a:r>
              <a:rPr lang="en" altLang="ko-Kore-KR" b="0" i="0" dirty="0">
                <a:effectLst/>
                <a:latin typeface="Menlo" panose="020B0609030804020204" pitchFamily="49" charset="0"/>
              </a:rPr>
              <a:t>9. Node list: [2, 3, 10], Average Alpha5: 0.2933, Edge Types: [36, 29, 36] </a:t>
            </a:r>
          </a:p>
          <a:p>
            <a:pPr marL="342900" indent="-342900">
              <a:buAutoNum type="arabicPeriod"/>
            </a:pPr>
            <a:r>
              <a:rPr lang="en" altLang="ko-Kore-KR" b="0" i="0" dirty="0">
                <a:effectLst/>
                <a:latin typeface="Menlo" panose="020B0609030804020204" pitchFamily="49" charset="0"/>
              </a:rPr>
              <a:t>10. Node list: [1, 6, 9], Average Alpha5: 0.2795, Edge Types: [36, 36, 9]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85570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10778</TotalTime>
  <Words>3101</Words>
  <Application>Microsoft Macintosh PowerPoint</Application>
  <PresentationFormat>사용자 지정</PresentationFormat>
  <Paragraphs>332</Paragraphs>
  <Slides>34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9" baseType="lpstr">
      <vt:lpstr>굴림</vt:lpstr>
      <vt:lpstr>KoPubWorld돋움체 Bold</vt:lpstr>
      <vt:lpstr>KoPubWorld돋움체 Light</vt:lpstr>
      <vt:lpstr>KoPubWorld돋움체 Medium</vt:lpstr>
      <vt:lpstr>KoPubWorld바탕체 Bold</vt:lpstr>
      <vt:lpstr>KoPubWorld바탕체 Light</vt:lpstr>
      <vt:lpstr>KoPubWorld바탕체 Medium</vt:lpstr>
      <vt:lpstr>맑은 고딕</vt:lpstr>
      <vt:lpstr>MARU BuriOTF Beta</vt:lpstr>
      <vt:lpstr>Pretendard ExtraBold</vt:lpstr>
      <vt:lpstr>Arial</vt:lpstr>
      <vt:lpstr>Calibri</vt:lpstr>
      <vt:lpstr>Cambria Math</vt:lpstr>
      <vt:lpstr>Menlo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정지원</cp:lastModifiedBy>
  <cp:revision>41</cp:revision>
  <dcterms:created xsi:type="dcterms:W3CDTF">2021-12-28T00:31:40Z</dcterms:created>
  <dcterms:modified xsi:type="dcterms:W3CDTF">2023-07-17T14:56:57Z</dcterms:modified>
</cp:coreProperties>
</file>