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81" r:id="rId2"/>
    <p:sldId id="684" r:id="rId3"/>
    <p:sldId id="858" r:id="rId4"/>
    <p:sldId id="871" r:id="rId5"/>
    <p:sldId id="867" r:id="rId6"/>
    <p:sldId id="868" r:id="rId7"/>
    <p:sldId id="869" r:id="rId8"/>
    <p:sldId id="866" r:id="rId9"/>
    <p:sldId id="870" r:id="rId10"/>
    <p:sldId id="854" r:id="rId11"/>
    <p:sldId id="39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19"/>
  </p:normalViewPr>
  <p:slideViewPr>
    <p:cSldViewPr snapToGrid="0">
      <p:cViewPr varScale="1">
        <p:scale>
          <a:sx n="152" d="100"/>
          <a:sy n="152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27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87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13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35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0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02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25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8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0" y="197320"/>
            <a:ext cx="52565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i="0" u="none" spc="-1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Bold" panose="00000800000000000000" pitchFamily="2" charset="-127"/>
                <a:cs typeface="KoPubWorld바탕체 Medium" panose="00000600000000000000" pitchFamily="2" charset="-127"/>
              </a:rPr>
              <a:t>Logical Fallacy with Knowledge graph and LLM</a:t>
            </a: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553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7206345" y="1791968"/>
            <a:ext cx="3905779" cy="2573025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06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1" y="1493580"/>
            <a:ext cx="967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논리 오류 감지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 detection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Plan</a:t>
            </a:r>
            <a:endParaRPr kumimoji="1" lang="ko-Kore-KR" altLang="en-US" sz="2133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9BF2AA6-9378-6D49-A81E-C1D910B11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85768"/>
              </p:ext>
            </p:extLst>
          </p:nvPr>
        </p:nvGraphicFramePr>
        <p:xfrm>
          <a:off x="1298195" y="829493"/>
          <a:ext cx="9448103" cy="55666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9729">
                  <a:extLst>
                    <a:ext uri="{9D8B030D-6E8A-4147-A177-3AD203B41FA5}">
                      <a16:colId xmlns:a16="http://schemas.microsoft.com/office/drawing/2014/main" val="1982948393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1673760036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4267842700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892090355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248032911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3521417992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3073668096"/>
                    </a:ext>
                  </a:extLst>
                </a:gridCol>
              </a:tblGrid>
              <a:tr h="29815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79843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97240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9</a:t>
                      </a:r>
                      <a:endParaRPr lang="en-US" altLang="ko-Kore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65545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  <a:p>
                      <a:pPr algn="ctr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졸업논문 업로드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ore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05727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8337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ore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56242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6/3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B0F0"/>
                          </a:solidFill>
                        </a:rPr>
                        <a:t>6/4</a:t>
                      </a:r>
                    </a:p>
                    <a:p>
                      <a:pPr algn="ctr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b="1" dirty="0" err="1">
                          <a:solidFill>
                            <a:srgbClr val="00B0F0"/>
                          </a:solidFill>
                        </a:rPr>
                        <a:t>본심사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ore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rgbClr val="FF0000"/>
                          </a:solidFill>
                        </a:rPr>
                        <a:t>6/7</a:t>
                      </a:r>
                    </a:p>
                    <a:p>
                      <a:pPr algn="ctr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졸업논문 </a:t>
                      </a:r>
                      <a:r>
                        <a:rPr lang="ko-KR" altLang="en-US" b="0" dirty="0" err="1">
                          <a:solidFill>
                            <a:srgbClr val="FF0000"/>
                          </a:solidFill>
                        </a:rPr>
                        <a:t>팔표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 마감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ore-KR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ko-Kore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00614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6/11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6/14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6/16</a:t>
                      </a:r>
                    </a:p>
                    <a:p>
                      <a:pPr algn="ctr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(EMNLP)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54909"/>
                  </a:ext>
                </a:extLst>
              </a:tr>
              <a:tr h="441965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6/17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0" dirty="0">
                          <a:solidFill>
                            <a:schemeClr val="tx1"/>
                          </a:solidFill>
                        </a:rPr>
                        <a:t>6/18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6/21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2413"/>
                  </a:ext>
                </a:extLst>
              </a:tr>
              <a:tr h="441965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6/24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0" dirty="0">
                          <a:solidFill>
                            <a:schemeClr val="tx1"/>
                          </a:solidFill>
                        </a:rPr>
                        <a:t>6/25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6/28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6/30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13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923924" y="1268413"/>
            <a:ext cx="4806311" cy="1427310"/>
            <a:chOff x="4798254" y="1172610"/>
            <a:chExt cx="4806311" cy="14273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150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012506" y="4785166"/>
            <a:ext cx="429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4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14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766763" y="1268414"/>
            <a:ext cx="0" cy="142731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Confidence Score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Baseline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 완료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6">
                <a:extLst>
                  <a:ext uri="{FF2B5EF4-FFF2-40B4-BE49-F238E27FC236}">
                    <a16:creationId xmlns:a16="http://schemas.microsoft.com/office/drawing/2014/main" id="{5AEC606A-3A5C-87D0-6EE2-C78F3E0B7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36" y="1224332"/>
                <a:ext cx="11774564" cy="5528806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OpenAi </a:t>
                </a:r>
                <a:r>
                  <a:rPr lang="en-US" altLang="ko-KR" sz="18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api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모델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(</a:t>
                </a:r>
                <a:r>
                  <a:rPr lang="en-US" altLang="ko-KR" sz="1800" i="1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gpt-3.5-turbo, gpt-4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)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로부터 </a:t>
                </a:r>
                <a:r>
                  <a:rPr lang="en-US" altLang="ko-KR" sz="18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log_probs</a:t>
                </a:r>
                <a:r>
                  <a:rPr lang="ko-KR" altLang="en-US" sz="18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를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구할 수 있음</a:t>
                </a:r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하지만 이는 생성모델 이므로 각 토큰의 </a:t>
                </a:r>
                <a:r>
                  <a:rPr lang="ko-KR" altLang="en-US" sz="18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확률값이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나옴</a:t>
                </a:r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이전에는 토큰의 </a:t>
                </a:r>
                <a:r>
                  <a:rPr lang="ko-KR" altLang="en-US" sz="18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확률값이니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의미 없다 생각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-&gt;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그러나 언어모델의 원리를 생각하면 </a:t>
                </a:r>
                <a:r>
                  <a:rPr lang="ko-KR" altLang="en-US" sz="1800" dirty="0">
                    <a:solidFill>
                      <a:srgbClr val="FF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각 토큰의 </a:t>
                </a:r>
                <a:r>
                  <a:rPr lang="en-US" altLang="ko-KR" sz="1800" dirty="0">
                    <a:solidFill>
                      <a:srgbClr val="FF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log</a:t>
                </a:r>
                <a:r>
                  <a:rPr lang="ko-KR" altLang="en-US" sz="1800" dirty="0">
                    <a:solidFill>
                      <a:srgbClr val="FF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en-US" altLang="ko-KR" sz="1800" dirty="0">
                    <a:solidFill>
                      <a:srgbClr val="FF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probability</a:t>
                </a:r>
                <a:r>
                  <a:rPr lang="ko-KR" altLang="en-US" sz="1800" dirty="0">
                    <a:solidFill>
                      <a:srgbClr val="FF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의 합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을 구하면 언어 모델이 내뱉는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text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의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log probability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값을 구할 수 있음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-&gt;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이것이 곧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Confidence score</a:t>
                </a:r>
              </a:p>
              <a:p>
                <a:pPr marL="1143000" lvl="1" indent="-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𝐷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={</m:t>
                    </m:r>
                    <m:sSup>
                      <m:sSupPr>
                        <m:ctrlP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𝑖</m:t>
                        </m:r>
                      </m:sup>
                    </m:sSup>
                    <m:sSubSup>
                      <m:sSubSupPr>
                        <m:ctrlP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}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𝑖</m:t>
                        </m:r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𝑁</m:t>
                        </m:r>
                      </m:sup>
                    </m:sSubSup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, 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𝑁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𝑁</m:t>
                    </m:r>
                    <m:r>
                      <a:rPr lang="ko-KR" alt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개의</m:t>
                    </m:r>
                    <m:r>
                      <a:rPr lang="ko-KR" alt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 </m:t>
                    </m:r>
                    <m:r>
                      <a:rPr lang="ko-KR" alt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문장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(</m:t>
                    </m:r>
                    <m:r>
                      <a:rPr lang="ko-KR" alt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데이터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)</m:t>
                    </m:r>
                  </m:oMath>
                </a14:m>
                <a:endParaRPr lang="en-US" altLang="ko-KR" sz="1800" b="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1143000" lvl="1" indent="-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𝑝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1:</m:t>
                            </m:r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𝑝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𝑝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×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𝑝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Dotum Light" pitchFamily="2" charset="-127"/>
                      </a:rPr>
                      <m:t>×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Dotum Light" pitchFamily="2" charset="-127"/>
                      </a:rPr>
                      <m:t>𝑝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KoPubWorldDotum Light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KoPubWorldDotum Light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KoPubWorldDotum Light" pitchFamily="2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Dotum Light" pitchFamily="2" charset="-127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  <m:t>𝑖</m:t>
                        </m:r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  <m:t>𝑛</m:t>
                        </m:r>
                      </m:sup>
                      <m:e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KoPubWorldDotum Light" pitchFamily="2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KoPubWorldDotum Light" pitchFamily="2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KoPubWorldDotum Light" pitchFamily="2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KoPubWorldDotum Light" pitchFamily="2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KoPubWorldDotum Light" pitchFamily="2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KoPubWorldDotum Light" pitchFamily="2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KoPubWorldDotum Light" pitchFamily="2" charset="-127"/>
                                  </a:rPr>
                                  <m:t>&lt;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KoPubWorldDotum Light" pitchFamily="2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1143000" lvl="1" indent="-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𝑙𝑜𝑔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1:</m:t>
                            </m:r>
                            <m:r>
                              <a:rPr lang="en-US" altLang="ko-KR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𝑖</m:t>
                        </m:r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𝑛</m:t>
                        </m:r>
                      </m:sup>
                      <m:e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𝑙𝑜𝑔𝑝</m:t>
                        </m:r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&lt;</m:t>
                            </m:r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Dotum Light" pitchFamily="2" charset="-127"/>
                                <a:cs typeface="KoPubWorldDotum Light" pitchFamily="2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8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Logprobs</a:t>
                </a:r>
                <a:r>
                  <a:rPr lang="ko-KR" altLang="en-US" sz="18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를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출력할 때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문장이 길어질수록 값이 작아질 수 있기 때문에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다음과 같은 문장을 맨 뒤에 추가해줌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1143000" lvl="1" indent="-457200" algn="just">
                  <a:lnSpc>
                    <a:spcPct val="150000"/>
                  </a:lnSpc>
                </a:pPr>
                <a:r>
                  <a:rPr lang="en" altLang="ko-KR" sz="1600" dirty="0"/>
                  <a:t>Return only the name of the label, and nothing else.</a:t>
                </a:r>
                <a:r>
                  <a:rPr lang="ko-KR" altLang="en-US" sz="1600" dirty="0"/>
                  <a:t> </a:t>
                </a:r>
                <a:r>
                  <a:rPr lang="en" altLang="ko-KR" sz="1600" dirty="0"/>
                  <a:t>MAKE SURE your output is one of the four labels stated.</a:t>
                </a:r>
              </a:p>
              <a:p>
                <a:pPr marL="1143000" lvl="1" indent="-457200" algn="just"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이로써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레이블값만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나오게됨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Confidence based Ranking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을 수행해볼까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?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2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algn="just"/>
                <a:endParaRPr lang="en-US" altLang="ko-KR" sz="16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1028700" lvl="1" indent="-342900" algn="just">
                  <a:buFont typeface="+mj-lt"/>
                  <a:buAutoNum type="arabicParenR"/>
                </a:pPr>
                <a:endParaRPr lang="en-US" altLang="ko-KR" sz="16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</p:txBody>
          </p:sp>
        </mc:Choice>
        <mc:Fallback>
          <p:sp>
            <p:nvSpPr>
              <p:cNvPr id="4" name="텍스트 개체 틀 6">
                <a:extLst>
                  <a:ext uri="{FF2B5EF4-FFF2-40B4-BE49-F238E27FC236}">
                    <a16:creationId xmlns:a16="http://schemas.microsoft.com/office/drawing/2014/main" id="{5AEC606A-3A5C-87D0-6EE2-C78F3E0B7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6" y="1224332"/>
                <a:ext cx="11774564" cy="5528806"/>
              </a:xfrm>
              <a:prstGeom prst="rect">
                <a:avLst/>
              </a:prstGeom>
              <a:blipFill>
                <a:blip r:embed="rId3"/>
                <a:stretch>
                  <a:fillRect l="-753" r="-3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Confidence Score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4504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Confidence Score</a:t>
            </a:r>
            <a:endParaRPr kumimoji="1" lang="ko-Kore-KR" altLang="en-US" sz="213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33F79-91CD-FAAB-BD26-C966A4878184}"/>
              </a:ext>
            </a:extLst>
          </p:cNvPr>
          <p:cNvSpPr txBox="1"/>
          <p:nvPr/>
        </p:nvSpPr>
        <p:spPr>
          <a:xfrm>
            <a:off x="1344335" y="1962023"/>
            <a:ext cx="790872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prob</a:t>
            </a:r>
            <a:r>
              <a:rPr lang="ko-KR" altLang="en-US" dirty="0"/>
              <a:t> </a:t>
            </a:r>
            <a:r>
              <a:rPr lang="ko-KR" altLang="en-US" dirty="0" err="1"/>
              <a:t>ChoiceLogprobs</a:t>
            </a:r>
            <a:r>
              <a:rPr lang="ko-KR" altLang="en-US" dirty="0"/>
              <a:t>(</a:t>
            </a:r>
            <a:r>
              <a:rPr lang="ko-KR" altLang="en-US" dirty="0" err="1"/>
              <a:t>content</a:t>
            </a:r>
            <a:r>
              <a:rPr lang="ko-KR" altLang="en-US" dirty="0"/>
              <a:t>=[</a:t>
            </a:r>
            <a:endParaRPr lang="en-US" altLang="ko-KR" dirty="0"/>
          </a:p>
          <a:p>
            <a:r>
              <a:rPr lang="ko-KR" altLang="en-US" dirty="0" err="1"/>
              <a:t>ChatCompletionTokenLogprob</a:t>
            </a:r>
            <a:r>
              <a:rPr lang="ko-KR" altLang="en-US" dirty="0"/>
              <a:t>(</a:t>
            </a:r>
            <a:r>
              <a:rPr lang="ko-KR" altLang="en-US" dirty="0" err="1"/>
              <a:t>token</a:t>
            </a:r>
            <a:r>
              <a:rPr lang="ko-KR" altLang="en-US" dirty="0"/>
              <a:t>='</a:t>
            </a:r>
            <a:r>
              <a:rPr lang="ko-KR" altLang="en-US" dirty="0" err="1"/>
              <a:t>Fault</a:t>
            </a:r>
            <a:r>
              <a:rPr lang="ko-KR" altLang="en-US" dirty="0"/>
              <a:t>', </a:t>
            </a:r>
            <a:r>
              <a:rPr lang="ko-KR" altLang="en-US" dirty="0" err="1"/>
              <a:t>bytes</a:t>
            </a:r>
            <a:r>
              <a:rPr lang="ko-KR" altLang="en-US" dirty="0"/>
              <a:t>=[70, 97, 117, 108, 116], </a:t>
            </a:r>
            <a:r>
              <a:rPr lang="ko-KR" altLang="en-US" b="1" dirty="0" err="1"/>
              <a:t>logprob</a:t>
            </a:r>
            <a:r>
              <a:rPr lang="ko-KR" altLang="en-US" b="1" dirty="0"/>
              <a:t>=-0.25184652</a:t>
            </a:r>
            <a:r>
              <a:rPr lang="ko-KR" altLang="en-US" dirty="0"/>
              <a:t>, </a:t>
            </a:r>
            <a:r>
              <a:rPr lang="ko-KR" altLang="en-US" dirty="0" err="1"/>
              <a:t>top_logprobs</a:t>
            </a:r>
            <a:r>
              <a:rPr lang="ko-KR" altLang="en-US" dirty="0"/>
              <a:t>=[]),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ChatCompletionTokenLogprob</a:t>
            </a:r>
            <a:r>
              <a:rPr lang="ko-KR" altLang="en-US" dirty="0"/>
              <a:t>(</a:t>
            </a:r>
            <a:r>
              <a:rPr lang="ko-KR" altLang="en-US" dirty="0" err="1"/>
              <a:t>token</a:t>
            </a:r>
            <a:r>
              <a:rPr lang="ko-KR" altLang="en-US" dirty="0"/>
              <a:t>='</a:t>
            </a:r>
            <a:r>
              <a:rPr lang="ko-KR" altLang="en-US" dirty="0" err="1"/>
              <a:t>y</a:t>
            </a:r>
            <a:r>
              <a:rPr lang="ko-KR" altLang="en-US" dirty="0"/>
              <a:t>', </a:t>
            </a:r>
            <a:r>
              <a:rPr lang="ko-KR" altLang="en-US" dirty="0" err="1"/>
              <a:t>bytes</a:t>
            </a:r>
            <a:r>
              <a:rPr lang="ko-KR" altLang="en-US" dirty="0"/>
              <a:t>=[121], </a:t>
            </a:r>
            <a:r>
              <a:rPr lang="ko-KR" altLang="en-US" b="1" dirty="0" err="1"/>
              <a:t>logprob</a:t>
            </a:r>
            <a:r>
              <a:rPr lang="ko-KR" altLang="en-US" b="1" dirty="0"/>
              <a:t>=-2.4749568e-05</a:t>
            </a:r>
            <a:r>
              <a:rPr lang="ko-KR" altLang="en-US" dirty="0"/>
              <a:t>, </a:t>
            </a:r>
            <a:r>
              <a:rPr lang="ko-KR" altLang="en-US" dirty="0" err="1"/>
              <a:t>top_logprobs</a:t>
            </a:r>
            <a:r>
              <a:rPr lang="ko-KR" altLang="en-US" dirty="0"/>
              <a:t>=[]),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ChatCompletionTokenLogprob</a:t>
            </a:r>
            <a:r>
              <a:rPr lang="ko-KR" altLang="en-US" dirty="0"/>
              <a:t>(</a:t>
            </a:r>
            <a:r>
              <a:rPr lang="ko-KR" altLang="en-US" dirty="0" err="1"/>
              <a:t>token</a:t>
            </a:r>
            <a:r>
              <a:rPr lang="ko-KR" altLang="en-US" dirty="0"/>
              <a:t>=' General', </a:t>
            </a:r>
            <a:r>
              <a:rPr lang="ko-KR" altLang="en-US" dirty="0" err="1"/>
              <a:t>bytes</a:t>
            </a:r>
            <a:r>
              <a:rPr lang="ko-KR" altLang="en-US" dirty="0"/>
              <a:t>=[32, 71, 101, 110, 101, 114, 97, 108], </a:t>
            </a:r>
            <a:r>
              <a:rPr lang="ko-KR" altLang="en-US" b="1" dirty="0" err="1"/>
              <a:t>logprob</a:t>
            </a:r>
            <a:r>
              <a:rPr lang="ko-KR" altLang="en-US" b="1" dirty="0"/>
              <a:t>=-0.0045711035</a:t>
            </a:r>
            <a:r>
              <a:rPr lang="ko-KR" altLang="en-US" dirty="0"/>
              <a:t>, </a:t>
            </a:r>
            <a:r>
              <a:rPr lang="ko-KR" altLang="en-US" dirty="0" err="1"/>
              <a:t>top_logprobs</a:t>
            </a:r>
            <a:r>
              <a:rPr lang="ko-KR" altLang="en-US" dirty="0"/>
              <a:t>=[]),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ChatCompletionTokenLogprob</a:t>
            </a:r>
            <a:r>
              <a:rPr lang="ko-KR" altLang="en-US" dirty="0"/>
              <a:t>(</a:t>
            </a:r>
            <a:r>
              <a:rPr lang="ko-KR" altLang="en-US" dirty="0" err="1"/>
              <a:t>token</a:t>
            </a:r>
            <a:r>
              <a:rPr lang="ko-KR" altLang="en-US" dirty="0"/>
              <a:t>='</a:t>
            </a:r>
            <a:r>
              <a:rPr lang="ko-KR" altLang="en-US" dirty="0" err="1"/>
              <a:t>ization</a:t>
            </a:r>
            <a:r>
              <a:rPr lang="ko-KR" altLang="en-US" dirty="0"/>
              <a:t>', </a:t>
            </a:r>
            <a:r>
              <a:rPr lang="ko-KR" altLang="en-US" dirty="0" err="1"/>
              <a:t>bytes</a:t>
            </a:r>
            <a:r>
              <a:rPr lang="ko-KR" altLang="en-US" dirty="0"/>
              <a:t>=[105, 122, 97, 116, 105, 111, 110], </a:t>
            </a:r>
            <a:r>
              <a:rPr lang="ko-KR" altLang="en-US" b="1" dirty="0" err="1"/>
              <a:t>logprob</a:t>
            </a:r>
            <a:r>
              <a:rPr lang="ko-KR" altLang="en-US" b="1" dirty="0"/>
              <a:t>=-1.4974867e-</a:t>
            </a:r>
            <a:r>
              <a:rPr lang="ko-KR" altLang="en-US" dirty="0"/>
              <a:t>05, </a:t>
            </a:r>
            <a:r>
              <a:rPr lang="ko-KR" altLang="en-US" dirty="0" err="1"/>
              <a:t>top_logprobs</a:t>
            </a:r>
            <a:r>
              <a:rPr lang="ko-KR" altLang="en-US" dirty="0"/>
              <a:t>=[])</a:t>
            </a:r>
            <a:endParaRPr lang="en-US" altLang="ko-KR" dirty="0"/>
          </a:p>
          <a:p>
            <a:r>
              <a:rPr lang="ko-KR" alt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31555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Confidence Score</a:t>
            </a:r>
            <a:r>
              <a:rPr kumimoji="1" lang="en-US" altLang="ko-KR" sz="2133" dirty="0"/>
              <a:t>(Result)</a:t>
            </a:r>
            <a:endParaRPr kumimoji="1" lang="ko-Kore-KR" altLang="en-US" sz="2133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74A950-064E-D3B8-ABFF-722B39042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811" y="955885"/>
            <a:ext cx="5198378" cy="58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9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55288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algn="just"/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buFont typeface="+mj-lt"/>
              <a:buAutoNum type="arabicParenR"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Confidence Score(Query Validation</a:t>
            </a:r>
            <a:r>
              <a:rPr kumimoji="1" lang="ko-KR" altLang="en-US" sz="2133" dirty="0"/>
              <a:t> </a:t>
            </a:r>
            <a:r>
              <a:rPr kumimoji="1" lang="ko-KR" altLang="en-US" sz="2133" dirty="0" err="1"/>
              <a:t>재실험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6">
                <a:extLst>
                  <a:ext uri="{FF2B5EF4-FFF2-40B4-BE49-F238E27FC236}">
                    <a16:creationId xmlns:a16="http://schemas.microsoft.com/office/drawing/2014/main" id="{674811CB-261A-F65F-CBA9-2BF90EEC5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836" y="1376732"/>
                <a:ext cx="11308975" cy="3782497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기존에는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SLM(</a:t>
                </a:r>
                <a:r>
                  <a:rPr lang="en-US" altLang="ko-KR" sz="18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roberta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-base)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모델로 실험을 진행했다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각 데이터셋의 테스트 데이터로 진행했으며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 Covid-19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데이터셋의 경우 테스트 데이터가 매우 적으므로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cross-validation</a:t>
                </a:r>
                <a:r>
                  <a:rPr lang="ko-KR" altLang="en-US" sz="18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으로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데이터셋을 늘려서 진행하였다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이젠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GPT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로도 진행할 수 있기 때문에 </a:t>
                </a:r>
                <a:r>
                  <a:rPr lang="en-US" altLang="ko-KR" sz="1800" b="1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zero-shot setting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에서도 실험을 진행을 해보자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Zero-shot setting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에서도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covid-19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데이터셋의 테스트 데이터셋은 적으므로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나머지 데이터셋과 동일하게 진행하기 위해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Dev, Test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데이터셋으로 실험을 진행함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 (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Dotum Light" pitchFamily="2" charset="-127"/>
                      </a:rPr>
                      <m:t>∵</m:t>
                    </m:r>
                  </m:oMath>
                </a14:m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zero-shot setting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이므로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cross-validation</a:t>
                </a:r>
                <a:r>
                  <a:rPr lang="ko-KR" altLang="en-US" sz="18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으로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진행할 수 없어서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dev, test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데이터를 다 사용함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.)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이 실험 결과는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SLM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을 사용한 것과 같이 넣으면 좋지 않을까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?</a:t>
                </a:r>
                <a:endParaRPr lang="en-US" altLang="ko-KR" sz="26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2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algn="just"/>
                <a:endParaRPr lang="en-US" altLang="ko-KR" sz="16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1028700" lvl="1" indent="-342900" algn="just">
                  <a:buFont typeface="+mj-lt"/>
                  <a:buAutoNum type="arabicParenR"/>
                </a:pPr>
                <a:endParaRPr lang="en-US" altLang="ko-KR" sz="16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</p:txBody>
          </p:sp>
        </mc:Choice>
        <mc:Fallback>
          <p:sp>
            <p:nvSpPr>
              <p:cNvPr id="3" name="텍스트 개체 틀 6">
                <a:extLst>
                  <a:ext uri="{FF2B5EF4-FFF2-40B4-BE49-F238E27FC236}">
                    <a16:creationId xmlns:a16="http://schemas.microsoft.com/office/drawing/2014/main" id="{674811CB-261A-F65F-CBA9-2BF90EEC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36" y="1376732"/>
                <a:ext cx="11308975" cy="3782497"/>
              </a:xfrm>
              <a:prstGeom prst="rect">
                <a:avLst/>
              </a:prstGeom>
              <a:blipFill>
                <a:blip r:embed="rId3"/>
                <a:stretch>
                  <a:fillRect l="-785" r="-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47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55288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algn="just"/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buFont typeface="+mj-lt"/>
              <a:buAutoNum type="arabicParenR"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Confidence Score(Query Validation</a:t>
            </a:r>
            <a:r>
              <a:rPr kumimoji="1" lang="ko-KR" altLang="en-US" sz="2133" dirty="0"/>
              <a:t> </a:t>
            </a:r>
            <a:r>
              <a:rPr kumimoji="1" lang="ko-KR" altLang="en-US" sz="2133" dirty="0" err="1"/>
              <a:t>재실험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A5D5D7-7A1D-8123-9CDB-4076C526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8" y="1162792"/>
            <a:ext cx="4810176" cy="25584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585B66-1E93-C3A6-EC69-A4C08D097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24332"/>
            <a:ext cx="4810176" cy="25584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07683D-3E29-19DA-F0A1-63EC077B7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436" y="4059913"/>
            <a:ext cx="4810176" cy="25584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18E335-016A-9ACD-3580-05F9F25B1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38472"/>
            <a:ext cx="4810177" cy="2479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373195-118B-EDE3-AB4D-B586FD1682A2}"/>
              </a:ext>
            </a:extLst>
          </p:cNvPr>
          <p:cNvSpPr txBox="1"/>
          <p:nvPr/>
        </p:nvSpPr>
        <p:spPr>
          <a:xfrm>
            <a:off x="2432808" y="3752136"/>
            <a:ext cx="12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ARGOTARIO</a:t>
            </a:r>
            <a:endParaRPr kumimoji="1"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9ED7E-0887-9E1D-AF3D-EAD944CC0578}"/>
              </a:ext>
            </a:extLst>
          </p:cNvPr>
          <p:cNvSpPr txBox="1"/>
          <p:nvPr/>
        </p:nvSpPr>
        <p:spPr>
          <a:xfrm>
            <a:off x="8430658" y="3752136"/>
            <a:ext cx="71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LOGIC</a:t>
            </a:r>
            <a:endParaRPr kumimoji="1"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3EF83-EE5F-279C-630E-845C7625849D}"/>
              </a:ext>
            </a:extLst>
          </p:cNvPr>
          <p:cNvSpPr txBox="1"/>
          <p:nvPr/>
        </p:nvSpPr>
        <p:spPr>
          <a:xfrm>
            <a:off x="8353875" y="6531883"/>
            <a:ext cx="934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CLIMATE</a:t>
            </a:r>
            <a:endParaRPr kumimoji="1"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2507E-D317-28F9-5851-BCBF66835665}"/>
              </a:ext>
            </a:extLst>
          </p:cNvPr>
          <p:cNvSpPr txBox="1"/>
          <p:nvPr/>
        </p:nvSpPr>
        <p:spPr>
          <a:xfrm>
            <a:off x="2376802" y="6512728"/>
            <a:ext cx="1030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COVID-19</a:t>
            </a:r>
            <a:endParaRPr kumimoji="1"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85927-F29F-E4DA-75AD-33EFEF8C505F}"/>
              </a:ext>
            </a:extLst>
          </p:cNvPr>
          <p:cNvSpPr txBox="1"/>
          <p:nvPr/>
        </p:nvSpPr>
        <p:spPr>
          <a:xfrm>
            <a:off x="6996906" y="745603"/>
            <a:ext cx="3909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초록 </a:t>
            </a:r>
            <a:r>
              <a:rPr kumimoji="1" lang="en-US" altLang="ko-KR" sz="1200" b="1" dirty="0"/>
              <a:t>: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>
                <a:solidFill>
                  <a:srgbClr val="00B050"/>
                </a:solidFill>
              </a:rPr>
              <a:t>base</a:t>
            </a:r>
            <a:r>
              <a:rPr kumimoji="1" lang="en-US" altLang="ko-KR" sz="1200" b="1" dirty="0"/>
              <a:t>,</a:t>
            </a:r>
            <a:r>
              <a:rPr kumimoji="1" lang="ko-KR" altLang="en-US" sz="1200" b="1" dirty="0"/>
              <a:t> 파랑 </a:t>
            </a:r>
            <a:r>
              <a:rPr kumimoji="1" lang="en-US" altLang="ko-KR" sz="1200" b="1" dirty="0"/>
              <a:t>: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>
                <a:solidFill>
                  <a:srgbClr val="0070C0"/>
                </a:solidFill>
              </a:rPr>
              <a:t>cg</a:t>
            </a:r>
            <a:r>
              <a:rPr kumimoji="1" lang="en-US" altLang="ko-KR" sz="1200" b="1" dirty="0"/>
              <a:t>,</a:t>
            </a:r>
            <a:r>
              <a:rPr kumimoji="1" lang="ko-KR" altLang="en-US" sz="1200" b="1" dirty="0"/>
              <a:t> 빨강 </a:t>
            </a:r>
            <a:r>
              <a:rPr kumimoji="1" lang="en-US" altLang="ko-KR" sz="1200" b="1" dirty="0"/>
              <a:t>: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ex</a:t>
            </a:r>
            <a:r>
              <a:rPr kumimoji="1" lang="en-US" altLang="ko-KR" sz="1200" b="1" dirty="0"/>
              <a:t>,</a:t>
            </a:r>
            <a:r>
              <a:rPr kumimoji="1" lang="ko-KR" altLang="en-US" sz="1200" b="1" dirty="0"/>
              <a:t> 노랑 </a:t>
            </a:r>
            <a:r>
              <a:rPr kumimoji="1" lang="en-US" altLang="ko-KR" sz="1200" b="1" dirty="0"/>
              <a:t>: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go</a:t>
            </a:r>
            <a:r>
              <a:rPr kumimoji="1" lang="ko-KR" altLang="en-US" sz="1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126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Baseline </a:t>
            </a:r>
            <a:r>
              <a:rPr kumimoji="1" lang="ko-KR" altLang="en-US" sz="2133" dirty="0"/>
              <a:t>실험 완료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D34DCF-5041-97F4-DBE5-49AB095B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5885"/>
            <a:ext cx="5198378" cy="5801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32000-9267-0A90-6D47-6396840CAA7C}"/>
              </a:ext>
            </a:extLst>
          </p:cNvPr>
          <p:cNvSpPr txBox="1"/>
          <p:nvPr/>
        </p:nvSpPr>
        <p:spPr>
          <a:xfrm>
            <a:off x="469550" y="1568739"/>
            <a:ext cx="5545356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CBR paper</a:t>
            </a:r>
            <a:r>
              <a:rPr kumimoji="1" lang="ko-KR" altLang="en-US" sz="1400" dirty="0"/>
              <a:t>에서 가장 좋다는 </a:t>
            </a:r>
            <a:r>
              <a:rPr kumimoji="1" lang="ko-KR" altLang="en-US" sz="1400" dirty="0" err="1"/>
              <a:t>하이퍼</a:t>
            </a:r>
            <a:r>
              <a:rPr kumimoji="1" lang="ko-KR" altLang="en-US" sz="1400" dirty="0"/>
              <a:t> 파라미터를 적용함</a:t>
            </a:r>
            <a:r>
              <a:rPr kumimoji="1" lang="en-US" altLang="ko-KR" sz="1400" dirty="0"/>
              <a:t>.(</a:t>
            </a:r>
            <a:r>
              <a:rPr kumimoji="1" lang="ko-KR" altLang="en-US" sz="1400" dirty="0"/>
              <a:t>예외는 </a:t>
            </a:r>
            <a:r>
              <a:rPr kumimoji="1" lang="en-US" altLang="ko-KR" sz="1400" dirty="0" err="1"/>
              <a:t>batch_size</a:t>
            </a:r>
            <a:r>
              <a:rPr kumimoji="1"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CBR paper</a:t>
            </a:r>
            <a:r>
              <a:rPr kumimoji="1" lang="ko-KR" altLang="en-US" sz="1400" dirty="0"/>
              <a:t>에서 </a:t>
            </a:r>
            <a:r>
              <a:rPr kumimoji="1" lang="en-US" altLang="ko-KR" sz="1400" dirty="0"/>
              <a:t>cg, ex, go</a:t>
            </a:r>
            <a:r>
              <a:rPr kumimoji="1" lang="ko-KR" altLang="en-US" sz="1400" dirty="0"/>
              <a:t>중 </a:t>
            </a:r>
            <a:r>
              <a:rPr kumimoji="1" lang="en-US" altLang="ko-KR" sz="1400" dirty="0"/>
              <a:t>cg</a:t>
            </a:r>
            <a:r>
              <a:rPr kumimoji="1" lang="ko-KR" altLang="en-US" sz="1400" dirty="0"/>
              <a:t>가 가장 성능이 </a:t>
            </a:r>
            <a:r>
              <a:rPr kumimoji="1" lang="ko-KR" altLang="en-US" sz="1400" dirty="0" err="1"/>
              <a:t>좋았어서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Counterargument</a:t>
            </a:r>
            <a:r>
              <a:rPr kumimoji="1" lang="ko-KR" altLang="en-US" sz="1400" dirty="0"/>
              <a:t>로 실험을 진행함</a:t>
            </a:r>
            <a:r>
              <a:rPr kumimoji="1"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Cg, Ex, Go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생성하는 </a:t>
            </a:r>
            <a:r>
              <a:rPr kumimoji="1" lang="en-US" altLang="ko-KR" sz="1400" dirty="0"/>
              <a:t>prompt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우리 </a:t>
            </a:r>
            <a:r>
              <a:rPr kumimoji="1" lang="en-US" altLang="ko-KR" sz="1400" dirty="0"/>
              <a:t>Prompt</a:t>
            </a:r>
            <a:r>
              <a:rPr kumimoji="1" lang="ko-KR" altLang="en-US" sz="1400" dirty="0"/>
              <a:t>방식으로 진행함</a:t>
            </a:r>
            <a:r>
              <a:rPr kumimoji="1" lang="en-US" altLang="ko-KR" sz="1400" dirty="0"/>
              <a:t>(CBR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paper</a:t>
            </a:r>
            <a:r>
              <a:rPr kumimoji="1" lang="ko-KR" altLang="en-US" sz="1400" dirty="0"/>
              <a:t>와 약간 다름</a:t>
            </a:r>
            <a:r>
              <a:rPr kumimoji="1" lang="en-US" altLang="ko-KR" sz="14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Our prompt</a:t>
            </a:r>
            <a:r>
              <a:rPr kumimoji="1" lang="en-US" altLang="ko-KR" sz="1400" dirty="0"/>
              <a:t>: </a:t>
            </a:r>
            <a:r>
              <a:rPr lang="en" altLang="ko-KR" sz="1400" dirty="0"/>
              <a:t>I’ll give you some texts. The texts can be question and answer pairs or sentences. The text contains one of following logical fallacies:{fallacy classes}. Represent the counterargument to the text.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1400" b="1" dirty="0"/>
              <a:t>CBR prompt </a:t>
            </a:r>
            <a:r>
              <a:rPr lang="en" altLang="ko-KR" sz="1400" dirty="0"/>
              <a:t>: Represent the counterargument to the text.</a:t>
            </a:r>
            <a:endParaRPr kumimoji="1"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CBR</a:t>
            </a:r>
            <a:r>
              <a:rPr kumimoji="1" lang="ko-KR" altLang="en-US" sz="1400" dirty="0"/>
              <a:t>은 </a:t>
            </a:r>
            <a:r>
              <a:rPr kumimoji="1" lang="en-US" altLang="ko-KR" sz="1400" dirty="0"/>
              <a:t>prompting</a:t>
            </a:r>
            <a:r>
              <a:rPr kumimoji="1" lang="ko-KR" altLang="en-US" sz="1400" dirty="0"/>
              <a:t>후에 수작업</a:t>
            </a:r>
            <a:r>
              <a:rPr kumimoji="1" lang="en-US" altLang="ko-KR" sz="1400" dirty="0"/>
              <a:t>(human annotation)</a:t>
            </a:r>
            <a:r>
              <a:rPr kumimoji="1" lang="ko-KR" altLang="en-US" sz="1400" dirty="0"/>
              <a:t> 거침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Davinci-002</a:t>
            </a:r>
            <a:r>
              <a:rPr kumimoji="1" lang="ko-KR" altLang="en-US" sz="1400" dirty="0"/>
              <a:t>사용</a:t>
            </a:r>
            <a:endParaRPr kumimoji="1"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우리는 </a:t>
            </a:r>
            <a:r>
              <a:rPr kumimoji="1" lang="en-US" altLang="ko-KR" sz="1400" dirty="0"/>
              <a:t>GPT-3.5-turbo instruct</a:t>
            </a:r>
            <a:r>
              <a:rPr kumimoji="1" lang="ko-KR" altLang="en-US" sz="1400" dirty="0"/>
              <a:t> 사용</a:t>
            </a:r>
            <a:endParaRPr kumimoji="1"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이런 내용들을 논문에 담아야 함</a:t>
            </a:r>
            <a:r>
              <a:rPr kumimoji="1" lang="en-US" altLang="ko-KR" sz="1400" dirty="0"/>
              <a:t>!</a:t>
            </a:r>
            <a:endParaRPr lang="en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ko-KR" alt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387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 err="1"/>
              <a:t>본심사</a:t>
            </a:r>
            <a:r>
              <a:rPr kumimoji="1" lang="ko-KR" altLang="en-US" sz="2133" dirty="0"/>
              <a:t> 일정</a:t>
            </a:r>
            <a:endParaRPr kumimoji="1" lang="ko-Kore-KR" altLang="en-US" sz="2133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AC6B74-95EF-F5E8-E842-7A1A9804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52" y="1522228"/>
            <a:ext cx="7772400" cy="45901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52C71F-D16D-996B-6D2A-3C0CC79B24E7}"/>
              </a:ext>
            </a:extLst>
          </p:cNvPr>
          <p:cNvSpPr txBox="1"/>
          <p:nvPr/>
        </p:nvSpPr>
        <p:spPr>
          <a:xfrm>
            <a:off x="8758106" y="4152549"/>
            <a:ext cx="324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EMNLP : 6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16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20:59:00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4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24336</TotalTime>
  <Words>689</Words>
  <Application>Microsoft Macintosh PowerPoint</Application>
  <PresentationFormat>와이드스크린</PresentationFormat>
  <Paragraphs>164</Paragraphs>
  <Slides>11</Slides>
  <Notes>11</Notes>
  <HiddenSlides>2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맑은 고딕</vt:lpstr>
      <vt:lpstr>KoPubWorld돋움체 Light</vt:lpstr>
      <vt:lpstr>KoPubWorld바탕체 Bold</vt:lpstr>
      <vt:lpstr>KoPubWorld바탕체 Light</vt:lpstr>
      <vt:lpstr>KoPubWorld바탕체 Medium</vt:lpstr>
      <vt:lpstr>KoPubWorldDotum Light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204</cp:revision>
  <dcterms:created xsi:type="dcterms:W3CDTF">2023-11-14T02:56:31Z</dcterms:created>
  <dcterms:modified xsi:type="dcterms:W3CDTF">2024-05-23T15:23:08Z</dcterms:modified>
</cp:coreProperties>
</file>