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1" r:id="rId2"/>
    <p:sldId id="356" r:id="rId3"/>
    <p:sldId id="684" r:id="rId4"/>
    <p:sldId id="688" r:id="rId5"/>
    <p:sldId id="689" r:id="rId6"/>
    <p:sldId id="690" r:id="rId7"/>
    <p:sldId id="687" r:id="rId8"/>
    <p:sldId id="685" r:id="rId9"/>
    <p:sldId id="695" r:id="rId10"/>
    <p:sldId id="691" r:id="rId11"/>
    <p:sldId id="696" r:id="rId12"/>
    <p:sldId id="692" r:id="rId13"/>
    <p:sldId id="697" r:id="rId14"/>
    <p:sldId id="698" r:id="rId15"/>
    <p:sldId id="699" r:id="rId16"/>
    <p:sldId id="6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3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07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38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5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6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4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4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5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8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3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논리오류와 지식 그래프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with Knowledge Graph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dirty="0"/>
              <a:t>"We can't allow students to be paid for their grade because next thing you know they'll expect to be paid just for waking up in the morning.”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학생들에게 성적에 대한 돈을 주는 건 허용할 수 없어요</a:t>
            </a:r>
            <a:r>
              <a:rPr lang="en-US" altLang="ko-KR" dirty="0"/>
              <a:t>. </a:t>
            </a:r>
            <a:r>
              <a:rPr lang="ko-KR" altLang="en-US" dirty="0"/>
              <a:t>왜냐하면 그러다가 아침에 일어나는 것에 대해서도 돈을 받을 것을 기대할지도 모르기 때문이에요</a:t>
            </a:r>
            <a:r>
              <a:rPr lang="en-US" altLang="ko-KR" dirty="0"/>
              <a:t>.”</a:t>
            </a:r>
            <a:endParaRPr lang="en-US" altLang="ko-KR" sz="1333" dirty="0">
              <a:solidFill>
                <a:srgbClr val="000000"/>
              </a:solidFill>
              <a:ea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ea typeface="KoPubWorld바탕체 Light" panose="00000300000000000000" pitchFamily="2" charset="-127"/>
              </a:rPr>
              <a:t>A1 = {"allow", "expect", "grade", "know", "morning", "next", "paid", "pay", "students", "thing", "wake", "waking”}, B = {“student”}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ea typeface="KoPubWorld바탕체 Light" panose="00000300000000000000" pitchFamily="2" charset="-127"/>
              </a:rPr>
              <a:t>A2 = {"allow", "expect", "grade", "know", "morning", "next", "paid", "student", "students", "thing", "wake", "waking"}, B = {“pay”}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Faulty generalization</a:t>
            </a:r>
            <a:r>
              <a:rPr kumimoji="1" lang="en-US" altLang="ko-KR" sz="2133" dirty="0"/>
              <a:t>(</a:t>
            </a:r>
            <a:r>
              <a:rPr kumimoji="1" lang="ko-KR" altLang="en-US" sz="2133" dirty="0"/>
              <a:t>일반화의 오류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73283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Faulty generalization</a:t>
            </a:r>
            <a:r>
              <a:rPr kumimoji="1" lang="en-US" altLang="ko-KR" sz="2133" dirty="0"/>
              <a:t>(</a:t>
            </a:r>
            <a:r>
              <a:rPr kumimoji="1" lang="ko-KR" altLang="en-US" sz="2133" dirty="0"/>
              <a:t>일반화의 오류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3CEDD3-83F5-CC5F-B487-0E6DE1D4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75" y="2006590"/>
            <a:ext cx="2703811" cy="48130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1EC460-2E0A-3754-0666-2A446C6F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10" y="2565244"/>
            <a:ext cx="28702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211ED-3973-8540-478B-7389C0AA1519}"/>
              </a:ext>
            </a:extLst>
          </p:cNvPr>
          <p:cNvSpPr txBox="1"/>
          <p:nvPr/>
        </p:nvSpPr>
        <p:spPr>
          <a:xfrm>
            <a:off x="262467" y="1238931"/>
            <a:ext cx="10819390" cy="69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ea typeface="KoPubWorld바탕체 Light" panose="00000300000000000000" pitchFamily="2" charset="-127"/>
              </a:rPr>
              <a:t>A1 = {"allow", "expect", "grade", "know", "morning", "next", "paid", "pay", "students", "thing", "wake", "waking”}, B = {“student”}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ea typeface="KoPubWorld바탕체 Light" panose="00000300000000000000" pitchFamily="2" charset="-127"/>
              </a:rPr>
              <a:t>A2 = {"allow", "expect", "grade", "know", "morning", "next", "paid", "student", "students", "thing", "wake", "waking"}, B = {“pay”}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DAA24-88F9-A6AE-7E6A-694443B798EA}"/>
              </a:ext>
            </a:extLst>
          </p:cNvPr>
          <p:cNvSpPr txBox="1"/>
          <p:nvPr/>
        </p:nvSpPr>
        <p:spPr>
          <a:xfrm>
            <a:off x="4783822" y="628315"/>
            <a:ext cx="732988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ko-KR" sz="1200" b="1" dirty="0"/>
              <a:t>"We can't allow students to be paid for their grade because next thing you know they'll expect to be paid just for waking up in the morning.”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6B87C-B9F3-20F4-CC04-442DC44F8471}"/>
              </a:ext>
            </a:extLst>
          </p:cNvPr>
          <p:cNvSpPr txBox="1"/>
          <p:nvPr/>
        </p:nvSpPr>
        <p:spPr>
          <a:xfrm>
            <a:off x="4622334" y="2065914"/>
            <a:ext cx="622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Söhne"/>
              </a:rPr>
              <a:t>학생의 성적과 </a:t>
            </a:r>
            <a:r>
              <a:rPr lang="ko-KR" altLang="en-US" b="1" dirty="0" err="1">
                <a:latin typeface="Söhne"/>
              </a:rPr>
              <a:t>페이간의</a:t>
            </a:r>
            <a:r>
              <a:rPr lang="ko-KR" altLang="en-US" b="1" dirty="0">
                <a:latin typeface="Söhne"/>
              </a:rPr>
              <a:t>  관계 파악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000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dirty="0"/>
              <a:t>"</a:t>
            </a:r>
            <a:r>
              <a:rPr lang="en" altLang="ko-KR" sz="2800" dirty="0"/>
              <a:t>Every time I go to sleep, the sun goes down. Therefore, my sleeping causes the sun to set.</a:t>
            </a:r>
            <a:r>
              <a:rPr lang="en" altLang="ko-KR" sz="2400" dirty="0"/>
              <a:t>”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매번 내가 잠자리에 들면 해가 지는데</a:t>
            </a:r>
            <a:r>
              <a:rPr lang="en-US" altLang="ko-KR" dirty="0"/>
              <a:t>, </a:t>
            </a:r>
            <a:r>
              <a:rPr lang="ko-KR" altLang="en-US" dirty="0"/>
              <a:t>그래서 내가 자는 것이 해가 지도록 하는 원인이라고 생각해</a:t>
            </a:r>
            <a:r>
              <a:rPr lang="en-US" altLang="ko-KR" dirty="0"/>
              <a:t>.”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A1 = {"cause", "causes", "every",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every_time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"go", "goes", "set", "sun", "therefore", "time"}, B = {“sleep”}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A2 = {"cause", "causes", "every",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every_time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"go", "goes", "set", "sleep", "therefore", "time"}, B = {”sun”}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False causality(</a:t>
            </a:r>
            <a:r>
              <a:rPr kumimoji="1" lang="ko-KR" altLang="en-US" sz="2133" dirty="0"/>
              <a:t>잘못된 인과관계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59656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A1 = {"cause", "causes", "every",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every_time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"go", "goes", "set", "sun", "therefore", "time"}, B = {“sleep”}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A2 = {"cause", "causes", "every",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every_time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"go", "goes", "set", "sleep", "therefore", "time"}, B = {”sun”}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False causality(</a:t>
            </a:r>
            <a:r>
              <a:rPr kumimoji="1" lang="ko-KR" altLang="en-US" sz="2133" dirty="0"/>
              <a:t>잘못된 인과관계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F65B7-2BB7-2EFB-F96A-872B0CA3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39" y="1963023"/>
            <a:ext cx="2243550" cy="4752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E5B11-E964-81A7-FFC5-DE1E791C7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844" y="1879133"/>
            <a:ext cx="2362144" cy="491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C1937-3E5D-A56F-6ADF-2B179932A8DB}"/>
              </a:ext>
            </a:extLst>
          </p:cNvPr>
          <p:cNvSpPr txBox="1"/>
          <p:nvPr/>
        </p:nvSpPr>
        <p:spPr>
          <a:xfrm>
            <a:off x="6352571" y="715385"/>
            <a:ext cx="609460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ko-KR" sz="900" b="1" dirty="0"/>
              <a:t>"</a:t>
            </a:r>
            <a:r>
              <a:rPr lang="en" altLang="ko-KR" sz="1000" b="1" dirty="0"/>
              <a:t>Every time I go to sleep, the sun goes down. Therefore, my sleeping causes the sun to set.</a:t>
            </a:r>
            <a:r>
              <a:rPr lang="en" altLang="ko-KR" sz="900" b="1" dirty="0"/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97826-C85C-52AE-2A6D-87F1DD9CF06E}"/>
              </a:ext>
            </a:extLst>
          </p:cNvPr>
          <p:cNvSpPr txBox="1"/>
          <p:nvPr/>
        </p:nvSpPr>
        <p:spPr>
          <a:xfrm>
            <a:off x="6669248" y="1374819"/>
            <a:ext cx="622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Söhne"/>
              </a:rPr>
              <a:t>수면과 해의 움직임 사이의 실제 원인과 결과를 이해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78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/>
              <a:t>"</a:t>
            </a:r>
            <a:r>
              <a:rPr lang="en" altLang="ko-KR" sz="2000" dirty="0"/>
              <a:t>God exists because the Bible says so. The Bible is a reliable source because it is the word of God.</a:t>
            </a:r>
            <a:r>
              <a:rPr lang="en-US" altLang="ko-KR" sz="2000" dirty="0"/>
              <a:t>”</a:t>
            </a:r>
            <a:endParaRPr lang="en" altLang="ko-KR" dirty="0"/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하나님이 존재하는 이유는 성경에 기록되어 있기 때문이야</a:t>
            </a:r>
            <a:r>
              <a:rPr lang="en-US" altLang="ko-KR" dirty="0"/>
              <a:t>. </a:t>
            </a:r>
            <a:r>
              <a:rPr lang="ko-KR" altLang="en-US" dirty="0"/>
              <a:t>성경은 하나님의 말씀이기 때문에 신뢰할 수 있는 출처야</a:t>
            </a:r>
            <a:r>
              <a:rPr lang="en-US" altLang="ko-KR" dirty="0"/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A1 = {"bible", "exist", "exists", "reliable",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"word”}, B = {“god”}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A2 = {"exist", "exists", "god", "reliable",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"word”}, B = {”bible”}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Circular reasoning(</a:t>
            </a:r>
            <a:r>
              <a:rPr kumimoji="1" lang="ko-KR" altLang="en-US" sz="2133" dirty="0"/>
              <a:t>순환 논법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88712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A1 = {"bible", "exist", "exists", "reliable",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"word”}, B = {“god”}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A2 = {"exist", "exists", "god", "reliable", "</a:t>
            </a:r>
            <a:r>
              <a:rPr lang="en-US" altLang="ko-KR" sz="1333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"word”}, B = {”bible”}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55854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Circular reasoning(</a:t>
            </a:r>
            <a:r>
              <a:rPr kumimoji="1" lang="ko-KR" altLang="en-US" sz="2133" dirty="0"/>
              <a:t>순환 논법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C1937-3E5D-A56F-6ADF-2B179932A8DB}"/>
              </a:ext>
            </a:extLst>
          </p:cNvPr>
          <p:cNvSpPr txBox="1"/>
          <p:nvPr/>
        </p:nvSpPr>
        <p:spPr>
          <a:xfrm>
            <a:off x="5637868" y="690678"/>
            <a:ext cx="6286150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" altLang="ko-KR" sz="900" b="1" dirty="0"/>
              <a:t>"</a:t>
            </a:r>
            <a:r>
              <a:rPr lang="en" altLang="ko-KR" sz="1000" b="1" dirty="0"/>
              <a:t> God exists because the Bible says so. The Bible is a reliable source because it is the word of God.”</a:t>
            </a:r>
            <a:endParaRPr lang="en" altLang="ko-KR" sz="9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FEC92-1641-7797-B83F-D4AA074B7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3" y="2824272"/>
            <a:ext cx="2946400" cy="292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783BBB-F812-7E67-D102-E070084A5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49" y="3287564"/>
            <a:ext cx="3908387" cy="946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86CDD9-B28A-710C-E21A-677F9D8AA423}"/>
              </a:ext>
            </a:extLst>
          </p:cNvPr>
          <p:cNvSpPr txBox="1"/>
          <p:nvPr/>
        </p:nvSpPr>
        <p:spPr>
          <a:xfrm>
            <a:off x="4123888" y="4710147"/>
            <a:ext cx="806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Söhne"/>
              </a:rPr>
              <a:t>종교적인 텍스트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Söhne"/>
              </a:rPr>
              <a:t>이외의</a:t>
            </a:r>
            <a:r>
              <a:rPr lang="ko-KR" altLang="en-US" b="1" i="0" dirty="0">
                <a:effectLst/>
                <a:latin typeface="Söhne"/>
              </a:rPr>
              <a:t> 자연 현상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철학적인 논의</a:t>
            </a:r>
            <a:r>
              <a:rPr lang="en-US" altLang="ko-KR" b="1" i="0" dirty="0">
                <a:effectLst/>
                <a:latin typeface="Söhne"/>
              </a:rPr>
              <a:t>, </a:t>
            </a:r>
            <a:r>
              <a:rPr lang="ko-KR" altLang="en-US" b="1" i="0" dirty="0">
                <a:effectLst/>
                <a:latin typeface="Söhne"/>
              </a:rPr>
              <a:t>과학적인 연구 결과 등 다양한 영역에서 나온 정보를 통해 하나님의 존재를 논리적으로 논증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59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데이터를 보면 원인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결과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문장이 구성 되어있다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전제가 어떻게 결론을 뒷받침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하느냐에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따라 논리 오류의 종류가 정해진다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즉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전제와 결론 간의 관계에 따라 논리적 결함이 발생할 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전제에서 핵심이 되는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keyword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결론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keyword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간의 인과관계를 파악하고 해결하면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탈출할 수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External Knowledge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활용하여 전제를 보충해 준다면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How?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Discussion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54060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22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 review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Data Selection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Masking QA-pair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Examples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Discussion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closer Look at the Self-Verification abilities of Large Language Models in Logical Reasoning paper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문장의 논리적인 의미를 파악하는데 지식 그래프를 활용할 수 있을까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생성 방법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selection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데이터에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적용시켜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방식의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단어로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QA-pair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생성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추출하기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논문은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제대로 이해하는지 파악하기 위해 최신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성능 평가를 진행하였고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FALLACIES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라는 데이터셋을 만들었다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데이터셋은 크게 두 가지의 카테고리로 나뉘며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각 카테고리는 하위 카테고리로 나뉜다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두 카테고리는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formal, informal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Formal : 24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타입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Informal : 208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타입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232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카테고리 중 각 카테고리에 해당하는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발생시키는 텍스트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해결한 텍스트로 이뤄져 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4640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데이터로 이뤄져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A closer Look at the Self-verification abilities of large language models in logical reasoning review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3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Paper review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1A57F-7B84-12C4-943D-29A199A3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1349728"/>
            <a:ext cx="7772400" cy="4386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74FCAB-EBD6-3E77-FF7D-C25AE52F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890" y="2774637"/>
            <a:ext cx="4013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Paper review</a:t>
            </a:r>
            <a:endParaRPr kumimoji="1" lang="ko-Kore-KR" altLang="en-US" sz="213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494-39CF-5FCA-02E2-63156165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9" y="1446493"/>
            <a:ext cx="7772400" cy="4451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C5177-397D-00D3-FC7B-E6ADEA49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35529"/>
            <a:ext cx="4114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데이터의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masked_text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ko-KR" altLang="en-US" sz="1800" dirty="0" err="1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마스킹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단어를 찾는 과정은 수작업이 필요하다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Coreference resolution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진행해서 텍스트에서 같은 의미를 나타내는 엔티티를 찾는다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Sentence-Bert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엔티티의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임베딩을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구한다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엔티티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간 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코사인 유사도</a:t>
            </a:r>
            <a:r>
              <a:rPr lang="ko-KR" altLang="en-US" sz="16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일정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threshold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넘는 엔티티를 매칭하고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마스킹을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위와 같은 과정을 거치다 보니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마스킹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대상이 명사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동사 등 단어 수준에 국한되지 않고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어절 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대명사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동사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조동사와 같은 다양한 언어 요소가 포함될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코사인 유사도 기반으로 유사한 엔티티를 찾기 때문에 다른 단어들이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마스킹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될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parents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 I = MSK&lt;0&gt;)</a:t>
            </a:r>
            <a:r>
              <a:rPr lang="en" altLang="ko-KR" sz="2000" dirty="0"/>
              <a:t> "When my parents talk to me about how important it is to learn a second language, I remind them they didn't learn another language.</a:t>
            </a:r>
            <a:r>
              <a:rPr lang="en-US" altLang="ko-KR" sz="2000" dirty="0"/>
              <a:t>”</a:t>
            </a:r>
            <a:endParaRPr lang="en" altLang="ko-KR" sz="2000" dirty="0"/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마스킹이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단어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명사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동사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이루어진 텍스트를 </a:t>
            </a:r>
            <a:r>
              <a:rPr lang="ko-KR" altLang="en-US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수작업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 찾아야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그리고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데이터에 어떤 영향을 줄지 살펴보기 위함이라 괜찮다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데이터 </a:t>
            </a:r>
            <a:r>
              <a:rPr kumimoji="1" lang="en-US" altLang="ko-KR" sz="2133" dirty="0"/>
              <a:t>selection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28251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425" y="1112728"/>
                <a:ext cx="11520564" cy="2993166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masking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된 단어들을 쌍으로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QA-pair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설정해서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8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생성하고자 함</a:t>
                </a: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방식은 다음과 같음</a:t>
                </a: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Text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에서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마스킹에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속하는 단어를 찾아낸다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657350" lvl="2" indent="-51435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0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불용어</a:t>
                </a:r>
                <a:r>
                  <a:rPr lang="ko-KR" altLang="en-US" sz="1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및 구</a:t>
                </a:r>
                <a:r>
                  <a:rPr lang="en-US" altLang="ko-KR" sz="1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1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어절은 제외한다</a:t>
                </a:r>
                <a:r>
                  <a:rPr lang="en-US" altLang="ko-KR" sz="1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Text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토크나이즈를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진행해서 엔티티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매칭을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진행한다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매칭된 엔티티들을 집합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 하자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마스킹된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엔티티들의 집합은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라고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하자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집합과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집합간의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2-Hop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이내의 모든 엔티티들을 불러온다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집합을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Question, B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집합을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Answer pair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라고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생각한다면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sub-graph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개수만큼 생긴다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바탕체 Light" panose="00000300000000000000" pitchFamily="2" charset="-127"/>
                      </a:rPr>
                      <m:t>∵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마스킹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단어쌍을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QA-pair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만들기 위해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여기서 형성된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sub-graph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C-graph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 하자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Text(context node)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C-graph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속하는 엔티티들을 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concat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해서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LM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넣어 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LM_score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측정한다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200150" lvl="1" indent="-51435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 graph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최대 노드 개수를 정해서 넘으면 하위 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LM_score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속하는 노드들을 자르고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넘지 않으면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최대 노드 개수를 채우도록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패딩값을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넣는다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예시를 살펴보자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457223" lvl="1" indent="0" algn="just">
                  <a:lnSpc>
                    <a:spcPct val="150000"/>
                  </a:lnSpc>
                  <a:buNone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5" y="1112728"/>
                <a:ext cx="11520564" cy="2993166"/>
              </a:xfrm>
              <a:prstGeom prst="rect">
                <a:avLst/>
              </a:prstGeom>
              <a:blipFill>
                <a:blip r:embed="rId3"/>
                <a:stretch>
                  <a:fillRect l="-330" r="-110" b="-62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Masking QA-pair</a:t>
            </a:r>
            <a:endParaRPr kumimoji="1" lang="ko-Kore-KR" altLang="en-US" sz="2133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B8BEFD-57C9-66EC-1CB9-CE729142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53" y="651334"/>
            <a:ext cx="3037447" cy="2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3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 :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God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exists because the Bible says so. The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Bible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is a </a:t>
            </a:r>
            <a:r>
              <a:rPr lang="en" altLang="ko-KR" sz="1800" dirty="0"/>
              <a:t>reliable source because it is the word of God.</a:t>
            </a:r>
            <a:endParaRPr lang="en-US" altLang="ko-KR" sz="1800" dirty="0">
              <a:solidFill>
                <a:srgbClr val="000000"/>
              </a:solidFill>
              <a:ea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Masked text : </a:t>
            </a:r>
            <a:r>
              <a:rPr lang="en" altLang="ko-KR" sz="1800" dirty="0"/>
              <a:t>MSK&lt;0&gt; exists because MSK&lt;1&gt; says so . MSK&lt;1&gt; is a reliable source because MSK&lt;1&gt; is the word of MSK&lt;0&gt; .</a:t>
            </a:r>
            <a:endParaRPr lang="en-US" altLang="ko-KR" sz="1800" dirty="0">
              <a:solidFill>
                <a:srgbClr val="000000"/>
              </a:solidFill>
              <a:ea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Masked token : MSK&lt;0&gt; : God, MSK&lt;1&gt; : Bible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node =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God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exists because the Bible says so. The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Bible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is a </a:t>
            </a:r>
            <a:r>
              <a:rPr lang="en" altLang="ko-KR" sz="1800" dirty="0"/>
              <a:t>reliable source because it is the word of God. = original text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B={“god”, “bible”}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A1 = {"bible", "exist", "exists", "reliable", "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"word”}, 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“god”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A2 = {"exist", "exists", "god", "reliable", "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reliable_source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", "say", "says", "source", "word"}</a:t>
            </a:r>
            <a:r>
              <a:rPr lang="en-US" altLang="ko-KR" sz="1333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”bible”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Masking QA-pair</a:t>
            </a:r>
            <a:endParaRPr kumimoji="1" lang="ko-Kore-KR" altLang="en-US" sz="2133" dirty="0"/>
          </a:p>
        </p:txBody>
      </p:sp>
      <p:pic>
        <p:nvPicPr>
          <p:cNvPr id="5" name="그래픽 4" descr="네트워크 윤곽선">
            <a:extLst>
              <a:ext uri="{FF2B5EF4-FFF2-40B4-BE49-F238E27FC236}">
                <a16:creationId xmlns:a16="http://schemas.microsoft.com/office/drawing/2014/main" id="{BAD2D2EC-ABB3-6E32-9E7D-28346BF59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8613" y="4873603"/>
            <a:ext cx="1339354" cy="1339354"/>
          </a:xfrm>
          <a:prstGeom prst="rect">
            <a:avLst/>
          </a:prstGeom>
        </p:spPr>
      </p:pic>
      <p:pic>
        <p:nvPicPr>
          <p:cNvPr id="7" name="그래픽 6" descr="네트워크 윤곽선">
            <a:extLst>
              <a:ext uri="{FF2B5EF4-FFF2-40B4-BE49-F238E27FC236}">
                <a16:creationId xmlns:a16="http://schemas.microsoft.com/office/drawing/2014/main" id="{F604435A-2032-5E94-218E-340EA1373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4744" y="4910645"/>
            <a:ext cx="1339354" cy="1339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B5331-757D-2C17-9A1F-E7AD76C42029}"/>
              </a:ext>
            </a:extLst>
          </p:cNvPr>
          <p:cNvSpPr txBox="1"/>
          <p:nvPr/>
        </p:nvSpPr>
        <p:spPr>
          <a:xfrm>
            <a:off x="5476213" y="6157358"/>
            <a:ext cx="160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{A2-B} +</a:t>
            </a:r>
          </a:p>
          <a:p>
            <a:pPr algn="ctr"/>
            <a:r>
              <a:rPr kumimoji="1" lang="en-US" altLang="ko-KR" dirty="0"/>
              <a:t>Context node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6962C-5137-2F21-78E4-B07674D7779B}"/>
              </a:ext>
            </a:extLst>
          </p:cNvPr>
          <p:cNvSpPr txBox="1"/>
          <p:nvPr/>
        </p:nvSpPr>
        <p:spPr>
          <a:xfrm>
            <a:off x="3764744" y="6160535"/>
            <a:ext cx="160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{A1-B} +</a:t>
            </a:r>
          </a:p>
          <a:p>
            <a:pPr algn="ctr"/>
            <a:r>
              <a:rPr kumimoji="1" lang="en-US" altLang="ko-KR" dirty="0"/>
              <a:t>Context node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1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1589</Words>
  <Application>Microsoft Macintosh PowerPoint</Application>
  <PresentationFormat>와이드스크린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굴림</vt:lpstr>
      <vt:lpstr>나눔고딕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Söhne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26</cp:revision>
  <dcterms:created xsi:type="dcterms:W3CDTF">2023-11-14T02:56:31Z</dcterms:created>
  <dcterms:modified xsi:type="dcterms:W3CDTF">2023-12-13T14:32:15Z</dcterms:modified>
</cp:coreProperties>
</file>