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1" r:id="rId2"/>
    <p:sldId id="684" r:id="rId3"/>
    <p:sldId id="837" r:id="rId4"/>
    <p:sldId id="843" r:id="rId5"/>
    <p:sldId id="840" r:id="rId6"/>
    <p:sldId id="844" r:id="rId7"/>
    <p:sldId id="845" r:id="rId8"/>
    <p:sldId id="846" r:id="rId9"/>
    <p:sldId id="847" r:id="rId10"/>
    <p:sldId id="848" r:id="rId11"/>
    <p:sldId id="3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94"/>
  </p:normalViewPr>
  <p:slideViewPr>
    <p:cSldViewPr snapToGrid="0">
      <p:cViewPr varScale="1">
        <p:scale>
          <a:sx n="99" d="100"/>
          <a:sy n="99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44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2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8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4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1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7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07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2024. 5. 1.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956-022-09999-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.ed.gov/?id=ED2263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Combination</a:t>
            </a:r>
            <a:r>
              <a:rPr kumimoji="1" lang="en-US" altLang="ko-KR" sz="2133" dirty="0"/>
              <a:t>(Prompt Aggregation)</a:t>
            </a:r>
            <a:endParaRPr kumimoji="1" lang="ko-Kore-KR" altLang="en-US" sz="21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118" y="1109821"/>
                <a:ext cx="11469764" cy="6325760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 Aggregation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하기 위해 각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1sample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당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별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score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구했다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 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이제 이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Score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어떻게 각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 가중치로서 사용해서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Aggregation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할 수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있을까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?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SLM(</a:t>
                </a:r>
                <a:r>
                  <a:rPr lang="en-US" altLang="ko-KR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Verifier)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사용함</a:t>
                </a: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028700" lvl="1" indent="-342900" algn="just">
                  <a:lnSpc>
                    <a:spcPct val="13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확률을 직접적으로 사용할 수 없으므로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SLM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통해 확률을 검증하기 때문에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Verifier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로 지칭함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1028700" lvl="1" indent="-342900" algn="just">
                  <a:lnSpc>
                    <a:spcPct val="130000"/>
                  </a:lnSpc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데이터셋을 준비하여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각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샘플당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Prompt(</a:t>
                </a:r>
                <a:r>
                  <a:rPr lang="en-US" altLang="ko-KR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cgqp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</a:t>
                </a:r>
                <a:r>
                  <a:rPr lang="en-US" altLang="ko-KR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exqp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</a:t>
                </a:r>
                <a:r>
                  <a:rPr lang="en-US" altLang="ko-KR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goqp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준비한다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1028700" lvl="1" indent="-342900" algn="just">
                  <a:lnSpc>
                    <a:spcPct val="13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SLM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은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Roberta-base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모델을 사용하며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[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논리 오류 문장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; Query Prompt]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입력으로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fine-tuning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을 진행한다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1028700" lvl="1" indent="-342900" algn="just">
                  <a:lnSpc>
                    <a:spcPct val="130000"/>
                  </a:lnSpc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Fine-tuned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모델로부터 각 클래스의 확률을 출력한다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𝑞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로 표현되며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𝑞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유형이며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𝑦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클래스 확률을 의미한다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𝑐𝑔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𝑒𝑥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𝑔𝑜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𝑦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클래스 에 대한 예측 확률이다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 ∈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𝑌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ko-KR" altLang="en-US" b="0" dirty="0">
                    <a:solidFill>
                      <a:srgbClr val="000000"/>
                    </a:solidFill>
                    <a:ea typeface="KoPubWorldDotum Light" pitchFamily="2" charset="-127"/>
                    <a:cs typeface="KoPubWorldDotum Light" pitchFamily="2" charset="-127"/>
                  </a:rPr>
                  <a:t>최종적으로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𝑃</m:t>
                    </m:r>
                    <m:r>
                      <a:rPr lang="en-US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en-US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𝑦</m:t>
                    </m:r>
                    <m:r>
                      <a:rPr lang="en-US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1sample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 대해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Query Prompt</a:t>
                </a:r>
                <a:r>
                  <a:rPr lang="ko-KR" altLang="en-US" dirty="0"/>
                  <a:t>유형별로 계산된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𝑦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 </m:t>
                    </m:r>
                  </m:oMath>
                </a14:m>
                <a:r>
                  <a:rPr lang="ko-KR" altLang="en-US" dirty="0"/>
                  <a:t>클래스 확률</a:t>
                </a:r>
                <a:r>
                  <a:rPr lang="en-US" altLang="ko-KR" dirty="0"/>
                  <a:t>(Verifier)</a:t>
                </a:r>
                <a:r>
                  <a:rPr lang="ko-KR" altLang="en-US" dirty="0"/>
                  <a:t>에 각</a:t>
                </a:r>
                <a:r>
                  <a:rPr lang="en-US" altLang="ko-KR" dirty="0"/>
                  <a:t> Query Prompt</a:t>
                </a:r>
                <a:r>
                  <a:rPr lang="ko-KR" altLang="en-US" dirty="0"/>
                  <a:t>의 점수를 가중치로 적용하여 합산한 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 모든 </a:t>
                </a:r>
                <a:r>
                  <a:rPr lang="en-US" altLang="ko-KR" dirty="0"/>
                  <a:t>Query Prompt</a:t>
                </a:r>
                <a:r>
                  <a:rPr lang="ko-KR" altLang="en-US" dirty="0"/>
                  <a:t>점수의 합으로 나누어 정규화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한 </a:t>
                </a:r>
                <a:r>
                  <a:rPr lang="en-US" altLang="ko-KR" b="1" dirty="0"/>
                  <a:t>Query Prompt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aggregation</a:t>
                </a:r>
                <a:r>
                  <a:rPr lang="ko-KR" altLang="en-US" dirty="0"/>
                  <a:t>의</a:t>
                </a:r>
                <a14:m>
                  <m:oMath xmlns:m="http://schemas.openxmlformats.org/officeDocument/2006/math">
                    <m:r>
                      <a:rPr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클래스 확률이다</a:t>
                </a:r>
                <a:r>
                  <a:rPr lang="en-US" altLang="ko-KR" dirty="0"/>
                  <a:t>.</a:t>
                </a: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lvl="1" indent="0" algn="just">
                  <a:lnSpc>
                    <a:spcPct val="130000"/>
                  </a:lnSpc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 xmlns="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18" y="1109821"/>
                <a:ext cx="11469764" cy="6325760"/>
              </a:xfrm>
              <a:prstGeom prst="rect">
                <a:avLst/>
              </a:prstGeom>
              <a:blipFill>
                <a:blip r:embed="rId3"/>
                <a:stretch>
                  <a:fillRect l="-553" t="-601" r="-3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43EDD8-084A-7A7D-2670-9946D8FDC692}"/>
                  </a:ext>
                </a:extLst>
              </p:cNvPr>
              <p:cNvSpPr txBox="1"/>
              <p:nvPr/>
            </p:nvSpPr>
            <p:spPr>
              <a:xfrm>
                <a:off x="536299" y="5501843"/>
                <a:ext cx="11119402" cy="1048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𝑆𝑐𝑜𝑟𝑒</m:t>
                            </m:r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 ∈{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𝑔𝑜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R" sz="2800" dirty="0"/>
                  <a:t>, Q=3 </a:t>
                </a:r>
                <a:endParaRPr kumimoji="1"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43EDD8-084A-7A7D-2670-9946D8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9" y="5501843"/>
                <a:ext cx="11119402" cy="1048044"/>
              </a:xfrm>
              <a:prstGeom prst="rect">
                <a:avLst/>
              </a:prstGeom>
              <a:blipFill>
                <a:blip r:embed="rId4"/>
                <a:stretch>
                  <a:fillRect t="-36145" b="-62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1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Method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정당성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더 타당한 이유 및 근거 필요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	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Combination	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현재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Method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정리하자면 다음과 같이 표현할 수 있다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오류가 있는 문장으로부터 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반문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(Cg),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설명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(Ex),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목표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(Go)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문장을 생성한다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(Generate Enriched Representations).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생성된 문장기반의 내용을 물어보는 쿼리를 생성한다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(Generate a Query Text).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생성된 쿼리를 기반으로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Detect/Classify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진행한다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(Detection &amp; Classification).</a:t>
            </a:r>
          </a:p>
          <a:p>
            <a:pPr marL="1200150" lvl="1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현재는 단순히 논리 오류에 반문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설명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목표가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＇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어떤 도움을 주기 때문에 사용한다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.’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정도로만 기술하고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왜 이것들을 선택하고 사용하는 이유에 대한 구체적인 이유가 명확화 되어 있지 않다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따라서 이를 보완해보자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논리적 오류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(Logical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Fallacy)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는 비판적 사고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(Critical Thinking)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의 논리적 분석을 통해 인식하고 피할 수 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 비판적 사고에는 여러 기술이 있으며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 그 중에서도 분석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(Analysis)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과 평가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(Evaluation)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는 기술 지원 학습과 밀접하게 연관되어 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이를 바탕으로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논리적 오류를 포함한 문장에 대해 </a:t>
            </a:r>
            <a:r>
              <a:rPr lang="ko-KR" altLang="en-US" sz="18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분석과 평가를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수행함으로써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이러한 오류들을 정확하게 식별하고 분류하는 작업을 진행하고자 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Method</a:t>
            </a:r>
            <a:r>
              <a:rPr kumimoji="1" lang="ko-KR" altLang="en-US" sz="2133" dirty="0"/>
              <a:t>의 정당성</a:t>
            </a:r>
            <a:r>
              <a:rPr kumimoji="1" lang="en-US" altLang="ko-KR" sz="2133" dirty="0"/>
              <a:t>,</a:t>
            </a:r>
            <a:r>
              <a:rPr kumimoji="1" lang="ko-KR" altLang="en-US" sz="2133" dirty="0"/>
              <a:t> 더 타당한 이유 및 근거 필요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4964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+mj-lt"/>
              <a:buAutoNum type="arabicPeriod" startAt="5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분석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(Analysis)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다양한 관점을 살펴보고 각각의 장단점을 평가하는 과정을 통해 이루어지는 사고활동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 startAt="5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평가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(Evaluation) :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주어진 논증이나 주장들을 심사하고 그것들의 진실성이나 유효성을 결정하는 과정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 startAt="5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기존 방법론에 이 이론들을 연결시켜보자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 startAt="5"/>
            </a:pPr>
            <a:r>
              <a:rPr lang="ko-KR" altLang="en-US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분석 </a:t>
            </a:r>
            <a:r>
              <a:rPr lang="en-US" altLang="ko-KR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part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다음과 같은 내용을 포함할 수 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</a:t>
            </a:r>
          </a:p>
          <a:p>
            <a:pPr marL="1200150" lvl="1" indent="-514350" algn="just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Generate Enriched Representation</a:t>
            </a:r>
          </a:p>
          <a:p>
            <a:pPr marL="1657350" lvl="2" indent="-5143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과정은 주어진 문장으로부터 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Multiple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Perspective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추출하기 위함이다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i.e.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Anlayzing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view or scientific methods from different angles.</a:t>
            </a:r>
          </a:p>
          <a:p>
            <a:pPr marL="1200150" lvl="1" indent="-514350" algn="just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Generate a Query Text</a:t>
            </a:r>
          </a:p>
          <a:p>
            <a:pPr marL="1657350" lvl="2" indent="-5143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과정은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Generate Enriched Representation</a:t>
            </a:r>
            <a:r>
              <a:rPr lang="ko-KR" altLang="en-US" sz="12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으로부터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얻은 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Multiple</a:t>
            </a:r>
            <a:r>
              <a:rPr lang="ko-KR" altLang="en-US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Perspective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기반으로 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Questioning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하기 위한 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Text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생성한다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rabicPeriod" startAt="5"/>
            </a:pPr>
            <a:r>
              <a:rPr lang="ko-KR" altLang="en-US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평가 </a:t>
            </a:r>
            <a:r>
              <a:rPr lang="en-US" altLang="ko-KR" sz="1800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part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다음과 같은 내용을 포함한다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</a:p>
          <a:p>
            <a:pPr marL="1200150" lvl="1" indent="-514350" algn="just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Judging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Argument</a:t>
            </a:r>
          </a:p>
          <a:p>
            <a:pPr marL="1657350" lvl="2" indent="-5143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Generate a Query Text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생성된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통해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Questioning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진행한다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114550" lvl="3" indent="-5143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비판적 사고에서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Questioning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은 문제를 분석하여 해결책을 찾거나 결정을 내리는데 도움이 될 수 있다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3"/>
              </a:rPr>
              <a:t>.</a:t>
            </a:r>
            <a:endParaRPr lang="en-US" altLang="ko-KR" sz="700" b="1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200150" lvl="1" indent="-514350" algn="just">
              <a:lnSpc>
                <a:spcPct val="120000"/>
              </a:lnSpc>
              <a:buFont typeface="+mj-lt"/>
              <a:buAutoNum type="arabicParenR"/>
            </a:pP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Detect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&amp;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Classify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Logical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Fallacies</a:t>
            </a:r>
          </a:p>
          <a:p>
            <a:pPr marL="1657350" lvl="2" indent="-51435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Judging Argument</a:t>
            </a:r>
            <a:r>
              <a:rPr lang="ko-KR" altLang="en-US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과정을 통해 논리 오류를 인식하고 분류를 진행한다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Method</a:t>
            </a:r>
            <a:r>
              <a:rPr kumimoji="1" lang="ko-KR" altLang="en-US" sz="2133" dirty="0"/>
              <a:t>의 정당성</a:t>
            </a:r>
            <a:r>
              <a:rPr kumimoji="1" lang="en-US" altLang="ko-KR" sz="2133" dirty="0"/>
              <a:t>,</a:t>
            </a:r>
            <a:r>
              <a:rPr kumimoji="1" lang="ko-KR" altLang="en-US" sz="2133" dirty="0"/>
              <a:t> 더 타당한 이유 및 근거 필요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04903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Combination</a:t>
            </a:r>
            <a:endParaRPr kumimoji="1" lang="ko-Kore-KR" altLang="en-US" sz="2133" dirty="0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68EEC7C-F2CC-00A9-2811-0D06150E2C89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632576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기존에는 반문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설명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목표 쿼리들을 각각 선택해서 실험을 진행했다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즉 하나의 쿼리에 대한 영향만을 확인했다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여기서 더 나아가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 세 가지의 쿼리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들을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ranking/aggregate(ensemble)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하고자 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다양한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Prompt(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반문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설명 목표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들을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ranking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및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aggregation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하기 위해서는 각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영향성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역할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파악해야 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각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영향성을 각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설명하는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score(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가중치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사용하여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Aggregation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진행하고자 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1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05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Combination</a:t>
            </a:r>
            <a:r>
              <a:rPr kumimoji="1" lang="en-US" altLang="ko-KR" sz="2133" dirty="0"/>
              <a:t>(Setup)</a:t>
            </a:r>
            <a:endParaRPr kumimoji="1" lang="ko-Kore-KR" altLang="en-US" sz="21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가 없는 경우를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Base Prompt(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논리 오류 문장만 있는 경우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라 하고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기호로는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bp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라 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Counterargument Query Prompt :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cgqp</a:t>
                </a: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Explanation Query Prompt :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exqp</a:t>
                </a: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Goal Query Prompt :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goqp</a:t>
                </a: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{cg, ex, go}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∈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𝑞</m:t>
                    </m:r>
                  </m:oMath>
                </a14:m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{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cgqp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exqp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 </a:t>
                </a:r>
                <a:r>
                  <a:rPr lang="en-US" altLang="ko-KR" sz="18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goqp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}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∈</m:t>
                    </m:r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𝑞</m:t>
                        </m:r>
                      </m:sub>
                    </m:sSub>
                  </m:oMath>
                </a14:m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lvl="1" indent="0" algn="just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 xmlns="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  <a:blipFill>
                <a:blip r:embed="rId3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04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Combination</a:t>
            </a:r>
            <a:r>
              <a:rPr kumimoji="1" lang="en-US" altLang="ko-KR" sz="2133" dirty="0"/>
              <a:t>(Sensitivity)</a:t>
            </a:r>
            <a:endParaRPr kumimoji="1" lang="ko-Kore-KR" altLang="en-US" sz="21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𝑓</m:t>
                    </m:r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𝑏𝑝</m:t>
                    </m:r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𝑓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𝑏𝑝</m:t>
                    </m:r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+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비교를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통해</a:t>
                </a:r>
                <a14:m>
                  <m:oMath xmlns:m="http://schemas.openxmlformats.org/officeDocument/2006/math">
                    <m:r>
                      <a:rPr kumimoji="1"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영향을 파악할 수 있다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만약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𝑓</m:t>
                    </m:r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𝑏𝑝</m:t>
                    </m:r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결과와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𝑓</m:t>
                    </m:r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𝑏𝑝</m:t>
                    </m:r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+</m:t>
                    </m:r>
                    <m:r>
                      <a:rPr lang="en-US" altLang="ko-KR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𝑐𝑔𝑞𝑝</m:t>
                    </m:r>
                    <m:r>
                      <a:rPr lang="en-US" altLang="ko-KR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)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결과가 다르다는 것은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𝑐𝑔𝑞𝑝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 모델에 영향을 끼쳤다고 볼 수 있다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 직관을 사용하여 주어진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Base Prompt(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논리 오류 문장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종류에 대한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민감도를 측정하고자 한다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측정된 민감도는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품질을 나타내며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즉 주어진 문장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(1 sample)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에서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종류에 민감하게 반응한다는 것은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가 모델이 결과를 도출하는 데 영향을 미쳤다는 것을 알 수 있다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N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은 각 데이터셋 개수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cg, ex, go query prompt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cg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prompt, ex prompt, go prompt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당 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sensitivity</a:t>
                </a:r>
                <a:r>
                  <a:rPr lang="ko-KR" altLang="en-US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총 데이터셋에 대한 값이다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lvl="1" indent="0" algn="just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 xmlns="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  <a:blipFill>
                <a:blip r:embed="rId3"/>
                <a:stretch>
                  <a:fillRect l="-753" r="-3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3673EF-FD3A-50B8-826E-14F522242D3F}"/>
                  </a:ext>
                </a:extLst>
              </p:cNvPr>
              <p:cNvSpPr txBox="1"/>
              <p:nvPr/>
            </p:nvSpPr>
            <p:spPr>
              <a:xfrm>
                <a:off x="1786400" y="5346602"/>
                <a:ext cx="5098773" cy="574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dirty="0"/>
                  <a:t>Sensitivity(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ko-KR" sz="28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1" lang="en-US" altLang="ko-K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R" sz="2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kumimoji="1" lang="en-US" altLang="ko-KR" sz="2800" dirty="0"/>
                  <a:t> = </a:t>
                </a:r>
                <a:endParaRPr kumimoji="1"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3673EF-FD3A-50B8-826E-14F52224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00" y="5346602"/>
                <a:ext cx="5098773" cy="574132"/>
              </a:xfrm>
              <a:prstGeom prst="rect">
                <a:avLst/>
              </a:prstGeom>
              <a:blipFill>
                <a:blip r:embed="rId4"/>
                <a:stretch>
                  <a:fillRect l="-2488" t="-108511" r="-2239" b="-165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왼쪽 중괄호[L] 4">
            <a:extLst>
              <a:ext uri="{FF2B5EF4-FFF2-40B4-BE49-F238E27FC236}">
                <a16:creationId xmlns:a16="http://schemas.microsoft.com/office/drawing/2014/main" id="{F5711F1F-FC91-8BAD-8891-BC5C102CE12B}"/>
              </a:ext>
            </a:extLst>
          </p:cNvPr>
          <p:cNvSpPr/>
          <p:nvPr/>
        </p:nvSpPr>
        <p:spPr>
          <a:xfrm>
            <a:off x="6885173" y="4555357"/>
            <a:ext cx="765313" cy="215662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664FB3-4916-1DE6-52E0-879B28565BBE}"/>
                  </a:ext>
                </a:extLst>
              </p:cNvPr>
              <p:cNvSpPr txBox="1"/>
              <p:nvPr/>
            </p:nvSpPr>
            <p:spPr>
              <a:xfrm>
                <a:off x="7491461" y="4786548"/>
                <a:ext cx="353167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1,	if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𝑏𝑝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664FB3-4916-1DE6-52E0-879B28565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61" y="4786548"/>
                <a:ext cx="3531672" cy="390748"/>
              </a:xfrm>
              <a:prstGeom prst="rect">
                <a:avLst/>
              </a:prstGeom>
              <a:blipFill>
                <a:blip r:embed="rId5"/>
                <a:stretch>
                  <a:fillRect l="-1434" t="-9375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1E8F0C-E076-45F3-17C2-D1331BEC08F6}"/>
                  </a:ext>
                </a:extLst>
              </p:cNvPr>
              <p:cNvSpPr txBox="1"/>
              <p:nvPr/>
            </p:nvSpPr>
            <p:spPr>
              <a:xfrm>
                <a:off x="7491461" y="5972618"/>
                <a:ext cx="3531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0,	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𝑂𝑡h𝑒𝑟𝑤𝑖𝑠𝑒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1E8F0C-E076-45F3-17C2-D1331BEC0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61" y="5972618"/>
                <a:ext cx="3531672" cy="369332"/>
              </a:xfrm>
              <a:prstGeom prst="rect">
                <a:avLst/>
              </a:prstGeom>
              <a:blipFill>
                <a:blip r:embed="rId6"/>
                <a:stretch>
                  <a:fillRect l="-1434"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32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Combination</a:t>
            </a:r>
            <a:r>
              <a:rPr kumimoji="1" lang="en-US" altLang="ko-KR" sz="2133" dirty="0"/>
              <a:t>(Similarity)</a:t>
            </a:r>
            <a:endParaRPr kumimoji="1" lang="ko-Kore-KR" altLang="en-US" sz="21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원본 입력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𝑏𝑝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과 각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간의 유사도를 측정한다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유사도가 높은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원본 입력과 비슷하므로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이를 통해 입력의 </a:t>
                </a:r>
                <a:r>
                  <a:rPr lang="ko-KR" altLang="en-US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문맥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 유지되는 정도를 평가할 수 있다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유사도가 높다면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이는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 Prompt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가 다른 관점을 다루고 있으면서 원본 입력의 내용을 잘 반영하고 있음을 의미할 수 있다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lvl="1" indent="0" algn="just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 xmlns="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  <a:blipFill>
                <a:blip r:embed="rId3"/>
                <a:stretch>
                  <a:fillRect l="-538" r="-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DE7E0-1DF3-C18A-B757-EFBD95CFA334}"/>
                  </a:ext>
                </a:extLst>
              </p:cNvPr>
              <p:cNvSpPr txBox="1"/>
              <p:nvPr/>
            </p:nvSpPr>
            <p:spPr>
              <a:xfrm>
                <a:off x="2040007" y="4100146"/>
                <a:ext cx="8111987" cy="58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800" dirty="0"/>
                  <a:t>Similarity : </a:t>
                </a:r>
                <a14:m>
                  <m:oMath xmlns:m="http://schemas.openxmlformats.org/officeDocument/2006/math">
                    <m:r>
                      <a:rPr kumimoji="1" lang="en-US" altLang="ko-KR" sz="28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 ∈{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𝑔𝑜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R" sz="2800" dirty="0"/>
                  <a:t> </a:t>
                </a:r>
                <a:endParaRPr kumimoji="1" lang="ko-KR" alt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DE7E0-1DF3-C18A-B757-EFBD95CFA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007" y="4100146"/>
                <a:ext cx="8111987" cy="587277"/>
              </a:xfrm>
              <a:prstGeom prst="rect">
                <a:avLst/>
              </a:prstGeom>
              <a:blipFill>
                <a:blip r:embed="rId4"/>
                <a:stretch>
                  <a:fillRect l="-1563" t="-8511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Combination</a:t>
            </a:r>
            <a:r>
              <a:rPr kumimoji="1" lang="en-US" altLang="ko-KR" sz="2133" dirty="0"/>
              <a:t>(Score = Sensitivity + Similarity)</a:t>
            </a:r>
            <a:endParaRPr kumimoji="1" lang="ko-Kore-KR" altLang="en-US" sz="213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Sensitivity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와 </a:t>
                </a:r>
                <a:r>
                  <a:rPr lang="en-US" altLang="ko-KR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Similarity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결합하여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 대한 최종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score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계산한다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람다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𝜆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이 두 요소의 상대적 중요도를 조절하는 역할을 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민감도가 더 중요하다고 판단되면 람다를 높게 설정하고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유사도가 더 중요하다고 판단되면 람다를 낮게 설정한다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𝜆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𝑞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q(cg, ex, go)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 따라 다르게 설정하였다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(hyper-parameter).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0 &lt;</a:t>
                </a:r>
                <a:r>
                  <a:rPr lang="en-US" altLang="ko-KR" dirty="0">
                    <a:solidFill>
                      <a:srgbClr val="000000"/>
                    </a:solidFill>
                    <a:ea typeface="Cambria Math" panose="02040503050406030204" pitchFamily="18" charset="0"/>
                    <a:cs typeface="KoPubWorldDotum Light" pitchFamily="2" charset="-127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𝜆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KoPubWorldDotum Light" pitchFamily="2" charset="-127"/>
                          </a:rPr>
                          <m:t>𝑞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Dotum Light" pitchFamily="2" charset="-127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&lt;1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𝑁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은 데이터 개수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1sample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60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𝑐𝑜𝑟𝑒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하나의 논리 오류 문장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Dotum Light" pitchFamily="2" charset="-127"/>
                            <a:cs typeface="KoPubWorldDotum Light" pitchFamily="2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 대한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𝑞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prompt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score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의미한다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lvl="1" indent="0" algn="just">
                  <a:buNone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 xmlns="">
          <p:sp>
            <p:nvSpPr>
              <p:cNvPr id="3" name="텍스트 개체 틀 6">
                <a:extLst>
                  <a:ext uri="{FF2B5EF4-FFF2-40B4-BE49-F238E27FC236}">
                    <a16:creationId xmlns:a16="http://schemas.microsoft.com/office/drawing/2014/main" id="{068EEC7C-F2CC-00A9-2811-0D06150E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6325760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43EDD8-084A-7A7D-2670-9946D8FDC692}"/>
                  </a:ext>
                </a:extLst>
              </p:cNvPr>
              <p:cNvSpPr txBox="1"/>
              <p:nvPr/>
            </p:nvSpPr>
            <p:spPr>
              <a:xfrm>
                <a:off x="916885" y="5046391"/>
                <a:ext cx="11119402" cy="587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80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𝑐𝑜𝑟𝑒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ko-KR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</m:e>
                    </m:nary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ko-KR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ko-KR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28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</a:rPr>
                      <m:t> ∈{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𝑐𝑔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𝑔𝑜</m:t>
                    </m:r>
                    <m:r>
                      <a:rPr kumimoji="1"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R" sz="2800" dirty="0"/>
                  <a:t> </a:t>
                </a:r>
                <a:endParaRPr kumimoji="1"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43EDD8-084A-7A7D-2670-9946D8FDC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85" y="5046391"/>
                <a:ext cx="11119402" cy="587277"/>
              </a:xfrm>
              <a:prstGeom prst="rect">
                <a:avLst/>
              </a:prstGeom>
              <a:blipFill>
                <a:blip r:embed="rId4"/>
                <a:stretch>
                  <a:fillRect l="-342" t="-108511" b="-168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1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22559</TotalTime>
  <Words>1139</Words>
  <Application>Microsoft Macintosh PowerPoint</Application>
  <PresentationFormat>와이드스크린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맑은 고딕</vt:lpstr>
      <vt:lpstr>KoPubWorld돋움체 Light</vt:lpstr>
      <vt:lpstr>KoPubWorld바탕체 Bold</vt:lpstr>
      <vt:lpstr>KoPubWorld바탕체 Light</vt:lpstr>
      <vt:lpstr>KoPubWorld바탕체 Medium</vt:lpstr>
      <vt:lpstr>KoPubWorldDotum Light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177</cp:revision>
  <dcterms:created xsi:type="dcterms:W3CDTF">2023-11-14T02:56:31Z</dcterms:created>
  <dcterms:modified xsi:type="dcterms:W3CDTF">2024-05-01T13:47:49Z</dcterms:modified>
</cp:coreProperties>
</file>