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81" r:id="rId2"/>
    <p:sldId id="356" r:id="rId3"/>
    <p:sldId id="684" r:id="rId4"/>
    <p:sldId id="782" r:id="rId5"/>
    <p:sldId id="783" r:id="rId6"/>
    <p:sldId id="784" r:id="rId7"/>
    <p:sldId id="789" r:id="rId8"/>
    <p:sldId id="790" r:id="rId9"/>
    <p:sldId id="39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94719"/>
  </p:normalViewPr>
  <p:slideViewPr>
    <p:cSldViewPr snapToGrid="0">
      <p:cViewPr varScale="1">
        <p:scale>
          <a:sx n="152" d="100"/>
          <a:sy n="152" d="100"/>
        </p:scale>
        <p:origin x="1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80916-93B7-2C46-BF6C-B65D3F40B990}" type="datetimeFigureOut">
              <a:rPr kumimoji="1" lang="ko-KR" altLang="en-US" smtClean="0"/>
              <a:t>2024. 2. 21.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94862-BCAC-5845-BDF1-379A0EC626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3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5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15D44-F73D-57C8-7361-80C5DD26B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4A9443-3268-BE20-D8F0-29E9FAFA60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3D1020-B098-70D5-213C-321477E4F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8F53B-C8C9-A30D-63BF-45150E1BC2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2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15D44-F73D-57C8-7361-80C5DD26B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4A9443-3268-BE20-D8F0-29E9FAFA60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3D1020-B098-70D5-213C-321477E4F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8F53B-C8C9-A30D-63BF-45150E1BC2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041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15D44-F73D-57C8-7361-80C5DD26B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4A9443-3268-BE20-D8F0-29E9FAFA60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3D1020-B098-70D5-213C-321477E4F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8F53B-C8C9-A30D-63BF-45150E1BC2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425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780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9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B89B2-94FB-4B60-3122-CD6D3ED5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E6FDF-2CC5-2615-FDB7-9C738BE55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4DB2F-FE66-D42E-5759-213810BD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BBB7A-25EC-A0FB-86E0-1B1C9E16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F67CC-0CFC-682B-EF13-98FA0180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07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90A19-312D-BE85-B02E-66DCC6F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97FDA-7F79-022C-D558-4491510D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3E771-83EE-00DC-B956-0F43BC35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378B5-5C54-32B2-4F45-2C796941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A464C-ED37-8140-75F7-12E2CF0C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6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A2BE3D-41A5-F08E-A686-AFFC39F42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9F614E-64A1-AD25-B5F5-3D1922DD7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D4F14-03DF-81BA-FD86-CEF24CA8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CDEA7-26E3-3015-9F70-AF770E34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5EA61-EBF3-DAE6-CAF6-CA554989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520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18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9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543040" y="197320"/>
            <a:ext cx="52565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4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i="0" u="none" spc="-1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Medium" panose="00000600000000000000" pitchFamily="2" charset="-127"/>
                <a:ea typeface="KoPubWorld바탕체 Bold" panose="00000800000000000000" pitchFamily="2" charset="-127"/>
                <a:cs typeface="KoPubWorld바탕체 Medium" panose="00000600000000000000" pitchFamily="2" charset="-127"/>
              </a:rPr>
              <a:t>Logical Fallacy with Knowledge graph and LLM</a:t>
            </a:r>
            <a:endParaRPr lang="ko-KR" altLang="en-US" sz="1400" b="0" i="0" u="none" spc="-1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621614"/>
            <a:ext cx="12192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161060" y="621614"/>
            <a:ext cx="11869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42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7199087" y="2142488"/>
            <a:ext cx="3905779" cy="2573025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426720" y="426720"/>
            <a:ext cx="11357740" cy="600456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0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416690" y="416690"/>
            <a:ext cx="11358622" cy="6024622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846882" y="1157468"/>
            <a:ext cx="1049823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2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553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7206345" y="1791968"/>
            <a:ext cx="3905779" cy="2573025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906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D8F20-E9E2-892A-D0F7-4D946429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57AE1-7B0F-838C-BD7A-82CC4545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1A48-24CA-0644-A738-E8041600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BEAB-8C61-6B5E-9608-7C3AB66A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FA3CD-A444-D63B-82A1-02F443E1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39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34284-B01E-0936-CB3C-9A8003AF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1D976-32DB-3A16-53A5-BC69826C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2369A-0649-B51E-95F4-C5FB1A84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CA5F0-8B80-CFA8-EA19-6BCA6581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0317F-C176-FBCF-33D1-ADDC8CCE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40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C17E-4639-177E-ACAA-61F2ECD0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69669-BE26-61D4-D135-1953810C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B6019-A432-73F8-0F7B-F2999F1E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69235-EB06-E8C0-1061-6E5D6BC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34F6C-4F17-FF70-5A52-0896CAAE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85556-669A-9616-1D4A-1F228CB3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69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EB10B-390A-3625-8E04-40C88821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98583-AD8C-D50F-5B92-04A7437B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06748-A3E1-F061-2A1C-55C66D383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7F91F-592D-946D-E647-58D82A1C1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32D6B-2ACE-A582-08AA-1CFF45A52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CED63-622B-BC96-B8FF-99F3D6E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568EF0-46A6-90B8-BFA2-8D55129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93344B-5234-6489-DC81-B6534852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41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2539E-3FD5-3272-BA53-973D4169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7C7260-3A12-0F37-6E7C-B67C27FB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2FA0E-D109-020B-B0C8-D7F5A2A8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E086E-A9A5-4B4A-C1A3-A0B0058A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52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FD5D1C-F3E1-EC67-9B72-C04CE715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F763D-7D38-F627-B960-0E4C1537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28489-51D3-21A5-1B6F-59F81CD5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9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C100-4457-2013-22F7-A7BACA74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6DFF8-FAA7-713D-E6C8-177965E6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ABA43-951C-0D50-93D7-09BAFF00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F8D61-BB6B-7864-4437-99473964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25F52-5A2D-E093-A85F-037CB81C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6D5D9-4E5A-C38B-8827-6E17E12A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82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B7D6E-D132-1A20-0043-D74BBF31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FD9433-B050-94E6-93DA-AE8ACEB30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102F1-6D15-2000-2EB6-A5F73464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88E1A-35B2-81D4-5FA8-F4AA5EBA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6741D-00D7-7A11-09BD-897B6F3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1FA1D-0007-EB44-4B28-8889969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12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C75A6-DF09-DC8A-0118-A37393B5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085F3-5E9C-B192-6775-95CFE31D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E690E-3C84-3212-CF50-D5B03E245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8FB3-470B-7542-AE21-40103D3B7707}" type="datetimeFigureOut">
              <a:rPr kumimoji="1" lang="ko-KR" altLang="en-US" smtClean="0"/>
              <a:t>2024. 2. 21.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E56F5-3E72-4D6E-ECC0-0D9390D3C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E3348-A7C7-5184-FCA7-4E1D918E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81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029083" y="1141380"/>
            <a:ext cx="4069080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22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923951" y="1493580"/>
            <a:ext cx="967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LLM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과 지식 그래프를 사용한 논리 오류 감지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923953" y="2063080"/>
            <a:ext cx="793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 Fallacy Detection with LLMs and KGs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14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1400" dirty="0"/>
              </a:p>
              <a:p>
                <a:pPr algn="ctr">
                  <a:lnSpc>
                    <a:spcPct val="130000"/>
                  </a:lnSpc>
                </a:pP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846882" y="1227806"/>
            <a:ext cx="3088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7673804" y="799555"/>
            <a:ext cx="3743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Logical Fallacy with Knowledge graph and LLM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1569582" y="1781797"/>
            <a:ext cx="3329738" cy="1329669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Progress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305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099331"/>
              <a:ext cx="749300" cy="1329669"/>
              <a:chOff x="3919220" y="2099331"/>
              <a:chExt cx="749300" cy="132966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099331"/>
                <a:ext cx="7493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91F9B-5ED7-BF65-BAFE-CEE8532725AA}"/>
              </a:ext>
            </a:extLst>
          </p:cNvPr>
          <p:cNvSpPr txBox="1"/>
          <p:nvPr/>
        </p:nvSpPr>
        <p:spPr>
          <a:xfrm>
            <a:off x="2506494" y="2211072"/>
            <a:ext cx="5257363" cy="102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진행 내용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Overview</a:t>
            </a:r>
            <a:endParaRPr lang="en-US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이전 미팅 내용</a:t>
            </a: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이전 미팅에서 나왔던 내용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review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어떻게 해야 할지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44425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진행 내용 </a:t>
            </a:r>
            <a:r>
              <a:rPr kumimoji="1" lang="en-US" altLang="ko-KR" sz="2133" dirty="0"/>
              <a:t>Overview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77897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AB3C0-96BC-4F99-69AC-E9E08EF2B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EEBD87-29CD-63E2-A7A4-E7FF6C123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43F6B0FD-29D8-76C6-4C5C-06343F92CE92}"/>
              </a:ext>
            </a:extLst>
          </p:cNvPr>
          <p:cNvSpPr txBox="1">
            <a:spLocks/>
          </p:cNvSpPr>
          <p:nvPr/>
        </p:nvSpPr>
        <p:spPr>
          <a:xfrm>
            <a:off x="347586" y="1114935"/>
            <a:ext cx="116729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RoG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방법론을 그대로 사용하는 것에 대한 문제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RoG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paper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QA-task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이다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Logical fallacy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적합한 것인가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485900" lvl="2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 -&gt; a sequence of text : 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단일 문장일수도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더 긴 문맥일수도 있음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485900" lvl="2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지식그래프를 함께 사용하는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 task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들은 지식 그래프라는 외부 정보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(External knowledge)</a:t>
            </a:r>
            <a:r>
              <a:rPr lang="ko-KR" altLang="en-US" sz="12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통해 답을 찾고자 하는 것임</a:t>
            </a: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논리 오류를 파악한다는 것은 문장의 속뜻을 이해하는 것이지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질문에 대한 답을 하는 것이 아님</a:t>
            </a: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하지만 논리 오류를 파악하기 위해 외부 정보를 사용하는 것에는 문제가 없음</a:t>
            </a: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다만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QA task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같은 방식으로 지식 그래프를 사용한다는 점에 있어서 약간의 괴리감이 있음</a:t>
            </a: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RoG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방법론을 그대로 사용하는 것이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novelty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있을까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 -&gt; 1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번의 내용과 같은 맥락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Relation path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Conceptnet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exact matching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힘들거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같은데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Original text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로부터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premise, conclusion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나누는 것에 대한 문제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매우 간단한 문장 같은 경우에는 의미가 있을까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485900" lvl="2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전제와 결론으로 큰 의미를 가져올 순 있지만 한계가 있어 보임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 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속담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명령어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의문문</a:t>
            </a: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텍스트 그 자체만으로 하는 방법은 한계가 있지 않을까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485900" lvl="2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Original text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로부터 얻을 수 있는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various representation text</a:t>
            </a:r>
            <a:r>
              <a:rPr lang="ko-KR" altLang="en-US" sz="12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고려하는 것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(counterargument, explanation, goal, structure), 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즉 속 뜻을 얻으면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??</a:t>
            </a:r>
          </a:p>
          <a:p>
            <a:pPr marL="1485900" lvl="2" indent="-342900" algn="just">
              <a:lnSpc>
                <a:spcPct val="150000"/>
              </a:lnSpc>
              <a:buFont typeface="+mj-ea"/>
              <a:buAutoNum type="circleNumDbPlain"/>
            </a:pP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1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22050-D260-178C-DF97-A149DB5722D8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이전 미팅에서 나왔던 내용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1920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AB3C0-96BC-4F99-69AC-E9E08EF2B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EEBD87-29CD-63E2-A7A4-E7FF6C123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43F6B0FD-29D8-76C6-4C5C-06343F92CE92}"/>
              </a:ext>
            </a:extLst>
          </p:cNvPr>
          <p:cNvSpPr txBox="1">
            <a:spLocks/>
          </p:cNvSpPr>
          <p:nvPr/>
        </p:nvSpPr>
        <p:spPr>
          <a:xfrm>
            <a:off x="347586" y="1114935"/>
            <a:ext cx="116729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RoG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방법론을 그대로 사용하는 것에 대한 문제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RoG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paper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QA-task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이다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Logical fallacy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적합한 것인가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RoG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방법론을 그대로 사용하는 것이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novelty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있을까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 </a:t>
            </a: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Relation path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Conceptnet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exact matching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힘들것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같은데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RoG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relation path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사용한다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Relation path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QA-task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 외부 정보를 사용해서 외부 정보들의 추론 과정을 사용해서 정답을 도출하기 위해 선택했다고 할 수 있다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논리 오류 문장에서 지식 그래프를 활용하기 위해서는 문장 내 키워드들 간의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relation path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아닌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키워드들 간에 관계</a:t>
            </a:r>
            <a:r>
              <a:rPr lang="en-US" altLang="ko-KR" sz="16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구조적 정보를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줄 수 있는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사용하면 어떨까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 Subgraph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생성하는 과정에서 한 번의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filtering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거치고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subgraph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형성되면 문장에 대한 일종의 구조적 집합체라고 볼 수 있지 않을까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Original text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로부터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premise, conclusion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나누는 것에 대한 문제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매우 간단한 문장 같은 경우에는 의미가 있을까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텍스트 그 자체만으로 하는 방법은 한계가 있지 않을까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Counterargument, goal, explanation, structure representation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대해 각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생성하는 것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 graph encoder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사용</a:t>
            </a: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1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22050-D260-178C-DF97-A149DB5722D8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어떻게 해야 할까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4607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AB3C0-96BC-4F99-69AC-E9E08EF2B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EEBD87-29CD-63E2-A7A4-E7FF6C123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43F6B0FD-29D8-76C6-4C5C-06343F92CE92}"/>
              </a:ext>
            </a:extLst>
          </p:cNvPr>
          <p:cNvSpPr txBox="1">
            <a:spLocks/>
          </p:cNvSpPr>
          <p:nvPr/>
        </p:nvSpPr>
        <p:spPr>
          <a:xfrm>
            <a:off x="347586" y="1114935"/>
            <a:ext cx="116729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Sub-graph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생성방법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방법론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Keyword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간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2-hop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이내의 모든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entity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가져오기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Path-based &amp; Neighbor-based</a:t>
            </a:r>
          </a:p>
          <a:p>
            <a:pPr marL="1485900" lvl="2" indent="-342900" algn="just">
              <a:lnSpc>
                <a:spcPct val="150000"/>
              </a:lnSpc>
              <a:buFont typeface="+mj-lt"/>
              <a:buAutoNum type="arabicParenR"/>
            </a:pP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1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22050-D260-178C-DF97-A149DB5722D8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어떻게 해야 할까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1A4EB6-824D-195B-2F70-66959512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2870883"/>
            <a:ext cx="47498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3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6">
                <a:extLst>
                  <a:ext uri="{FF2B5EF4-FFF2-40B4-BE49-F238E27FC236}">
                    <a16:creationId xmlns:a16="http://schemas.microsoft.com/office/drawing/2014/main" id="{5AEC606A-3A5C-87D0-6EE2-C78F3E0B7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436" y="1224332"/>
                <a:ext cx="11774564" cy="3733562"/>
              </a:xfrm>
              <a:prstGeom prst="rect">
                <a:avLst/>
              </a:prstGeom>
            </p:spPr>
            <p:txBody>
              <a:bodyPr anchor="t"/>
              <a:lstStyle>
                <a:lvl1pPr marL="0" indent="0" algn="l" defTabSz="914400" rtl="0" eaLnBrk="1" latinLnBrk="1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 spc="-15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Original Text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로부터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premise, conclusion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으로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분할한다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-&gt;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논리 오류를 일으키는 문장의 구성 파악</a:t>
                </a:r>
                <a:endParaRPr lang="en-US" altLang="ko-KR" dirty="0">
                  <a:solidFill>
                    <a:srgbClr val="FF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200150" lvl="1" indent="-514350" algn="just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Prompting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사용</a:t>
                </a:r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Premise, conclusion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각각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keyword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추출한다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 -&gt; </a:t>
                </a:r>
                <a:r>
                  <a:rPr lang="en-US" altLang="ko-KR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For using KG and </a:t>
                </a:r>
                <a:r>
                  <a:rPr lang="ko-KR" altLang="en-US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문장 내 연결 관계 파악</a:t>
                </a:r>
                <a:r>
                  <a:rPr lang="en-US" altLang="ko-KR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사전 단계</a:t>
                </a:r>
                <a:endParaRPr lang="en-US" altLang="ko-KR" dirty="0">
                  <a:solidFill>
                    <a:srgbClr val="FF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rompting LLMs to extract the key entities from the question query Q via in-context learning</a:t>
                </a: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1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단계에서 생성되는 엔티티들을 </a:t>
                </a:r>
                <a:r>
                  <a:rPr lang="en-US" altLang="ko-KR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Mset</a:t>
                </a:r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Mset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이 실제 그래프에 존재하지 </a:t>
                </a:r>
                <a:r>
                  <a:rPr lang="ko-KR" altLang="en-US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않을수도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있으니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entity linking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을 수행함</a:t>
                </a:r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Entity linking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은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KG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모든 엔티티들과 </a:t>
                </a:r>
                <a:r>
                  <a:rPr lang="en-US" altLang="ko-KR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Mset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모든 엔티티들을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Bert Encoder</a:t>
                </a:r>
                <a:r>
                  <a:rPr lang="ko-KR" altLang="en-US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사용해 </a:t>
                </a:r>
                <a:r>
                  <a:rPr lang="ko-KR" altLang="en-US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임베딩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𝐺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𝑀</m:t>
                        </m:r>
                      </m:sub>
                    </m:sSub>
                    <m:r>
                      <a:rPr lang="ko-KR" alt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을</m:t>
                    </m:r>
                    <m:r>
                      <a:rPr lang="ko-KR" alt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 </m:t>
                    </m:r>
                    <m:r>
                      <a:rPr lang="ko-KR" altLang="en-US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만</m:t>
                    </m:r>
                    <m:r>
                      <a:rPr lang="ko-KR" alt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듦</m:t>
                    </m:r>
                  </m:oMath>
                </a14:m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Cosine Similarity</a:t>
                </a:r>
                <a:r>
                  <a:rPr lang="ko-KR" altLang="en-US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비교해서 </a:t>
                </a:r>
                <a:r>
                  <a:rPr lang="en-US" altLang="ko-KR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Mset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에 있는 각 엔티티들을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KG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가장 가까운 이웃 엔티티에 링크해서 최종적인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keyword entity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생성</a:t>
                </a:r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각 텍스트 별 키워드들을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head entity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로 지정하고 지식 그래프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(</a:t>
                </a:r>
                <a:r>
                  <a:rPr lang="en-US" altLang="ko-KR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conceptnet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)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로부터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linking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을 진행해서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relation path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생성한다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 </a:t>
                </a: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Relation path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는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relation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만 포함한다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.(e.g. head entity -&gt; relation -&gt; tail entity -&gt; head2 -&gt; relation2 -&gt; tail2 -&gt;… -&gt; </a:t>
                </a:r>
                <a:r>
                  <a:rPr lang="en-US" altLang="ko-KR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relation_last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-&gt;</a:t>
                </a:r>
                <a:r>
                  <a:rPr lang="en-US" altLang="ko-KR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tail_last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중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relation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들만 가져온다는 뜻임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) </a:t>
                </a: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Relation path</a:t>
                </a:r>
                <a:r>
                  <a:rPr lang="ko-KR" altLang="en-US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선택한 이유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: relation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은 특정한 지식 영역에서의 근본적인 관계를 나타내기 때문에 상대적으로 더 안정적일 수 있으며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,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관계 기반의 문제에 더 적합하다 판단했다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</a:p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생성된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relation path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지식 그래프와 매칭해서 실제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reasoning path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생성한다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 -&gt; </a:t>
                </a:r>
                <a:r>
                  <a:rPr lang="ko-KR" altLang="en-US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문장 내에 연결관계 파악</a:t>
                </a:r>
                <a:r>
                  <a:rPr lang="en-US" altLang="ko-KR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및 </a:t>
                </a:r>
                <a:r>
                  <a:rPr lang="en-US" altLang="ko-KR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Step-by-Step reasoning</a:t>
                </a:r>
                <a:endParaRPr lang="en-US" altLang="ko-KR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3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번에서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4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번과정이 일종의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검증 과정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이라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볼 수 있다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왜냐하면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3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번에서의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relation path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가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4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번에서 지식 그래프에 없으면 제외되기 때문</a:t>
                </a:r>
                <a:endParaRPr lang="en-US" altLang="ko-KR" sz="14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Premise, Conclusion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로부터 생성된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reasoning path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aggregate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한다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 -&gt; </a:t>
                </a:r>
                <a:r>
                  <a:rPr lang="en-US" altLang="ko-KR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Selection &amp; Inference &amp; Re-question</a:t>
                </a:r>
                <a:endParaRPr lang="en-US" altLang="ko-KR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Considering the reasoning path of both premise and conclusion, please answer me what kind of logical fallacy in the original text</a:t>
                </a:r>
              </a:p>
              <a:p>
                <a:pPr marL="190510" indent="-19051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90510" indent="-19051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90510" indent="-19051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90510" indent="-19051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333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90510" indent="-19051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333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텍스트 개체 틀 6">
                <a:extLst>
                  <a:ext uri="{FF2B5EF4-FFF2-40B4-BE49-F238E27FC236}">
                    <a16:creationId xmlns:a16="http://schemas.microsoft.com/office/drawing/2014/main" id="{5AEC606A-3A5C-87D0-6EE2-C78F3E0B7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36" y="1224332"/>
                <a:ext cx="11774564" cy="3733562"/>
              </a:xfrm>
              <a:prstGeom prst="rect">
                <a:avLst/>
              </a:prstGeom>
              <a:blipFill>
                <a:blip r:embed="rId3"/>
                <a:stretch>
                  <a:fillRect l="-323" t="-1017" r="-108" b="-471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Previous Method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171861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6">
                <a:extLst>
                  <a:ext uri="{FF2B5EF4-FFF2-40B4-BE49-F238E27FC236}">
                    <a16:creationId xmlns:a16="http://schemas.microsoft.com/office/drawing/2014/main" id="{5AEC606A-3A5C-87D0-6EE2-C78F3E0B7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436" y="1224332"/>
                <a:ext cx="11774564" cy="3733562"/>
              </a:xfrm>
              <a:prstGeom prst="rect">
                <a:avLst/>
              </a:prstGeom>
            </p:spPr>
            <p:txBody>
              <a:bodyPr anchor="t"/>
              <a:lstStyle>
                <a:lvl1pPr marL="0" indent="0" algn="l" defTabSz="914400" rtl="0" eaLnBrk="1" latinLnBrk="1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 spc="-15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Original Text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로부터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Counterargument, Explanation, Goal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을 추출한다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-&gt;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논리 오류를 보충하기 위한 추가 </a:t>
                </a:r>
                <a:r>
                  <a:rPr lang="en-US" altLang="ko-KR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representation text </a:t>
                </a:r>
                <a:r>
                  <a:rPr lang="ko-KR" altLang="en-US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생성</a:t>
                </a:r>
                <a:endParaRPr lang="en-US" altLang="ko-KR" dirty="0">
                  <a:solidFill>
                    <a:srgbClr val="FF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200150" lvl="1" indent="-514350" algn="just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Prompting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사용</a:t>
                </a:r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Representation text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들로부터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keyword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추출한다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 -&gt; </a:t>
                </a:r>
                <a:r>
                  <a:rPr lang="en-US" altLang="ko-KR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For using KG and </a:t>
                </a:r>
                <a:r>
                  <a:rPr lang="ko-KR" altLang="en-US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문장 내 연결 관계 파악</a:t>
                </a:r>
                <a:r>
                  <a:rPr lang="en-US" altLang="ko-KR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사전 단계</a:t>
                </a:r>
                <a:endParaRPr lang="en-US" altLang="ko-KR" dirty="0">
                  <a:solidFill>
                    <a:srgbClr val="FF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rompting LLMs to extract the key entities from the question query Q via in-context learning</a:t>
                </a: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1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단계에서 생성되는 엔티티들을 </a:t>
                </a:r>
                <a:r>
                  <a:rPr lang="en-US" altLang="ko-KR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Mset</a:t>
                </a:r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Mset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이 실제 그래프에 존재하지 </a:t>
                </a:r>
                <a:r>
                  <a:rPr lang="ko-KR" altLang="en-US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않을수도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있으니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entity linking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을 수행함</a:t>
                </a:r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Entity linking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은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KG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모든 엔티티들과 </a:t>
                </a:r>
                <a:r>
                  <a:rPr lang="en-US" altLang="ko-KR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Mset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모든 엔티티들을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Bert Encoder</a:t>
                </a:r>
                <a:r>
                  <a:rPr lang="ko-KR" altLang="en-US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사용해 </a:t>
                </a:r>
                <a:r>
                  <a:rPr lang="ko-KR" altLang="en-US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임베딩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𝐺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𝑀</m:t>
                        </m:r>
                      </m:sub>
                    </m:sSub>
                    <m:r>
                      <a:rPr lang="ko-KR" alt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을</m:t>
                    </m:r>
                    <m:r>
                      <a:rPr lang="ko-KR" alt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 </m:t>
                    </m:r>
                    <m:r>
                      <a:rPr lang="ko-KR" altLang="en-US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만</m:t>
                    </m:r>
                    <m:r>
                      <a:rPr lang="ko-KR" alt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듦</m:t>
                    </m:r>
                  </m:oMath>
                </a14:m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Cosine Similarity</a:t>
                </a:r>
                <a:r>
                  <a:rPr lang="ko-KR" altLang="en-US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비교해서 </a:t>
                </a:r>
                <a:r>
                  <a:rPr lang="en-US" altLang="ko-KR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Mset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에 있는 각 엔티티들을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KG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가장 가까운 이웃 엔티티에 링크해서 최종적인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keyword entity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생성</a:t>
                </a:r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키워드 기반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subgraph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생성한다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.. </a:t>
                </a: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Subgraph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방법은 선택해야 함</a:t>
                </a:r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Subgraph</a:t>
                </a:r>
                <a:r>
                  <a:rPr lang="ko-KR" altLang="en-US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선택한 이유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: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문장을 설명하는 구조적 지식의 집합체</a:t>
                </a:r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생성된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subgraph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정보를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graph encoder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 통해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aggregate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한다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(prompting). -&gt; </a:t>
                </a:r>
                <a:r>
                  <a:rPr lang="en-US" altLang="ko-KR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Selection &amp; Inference &amp; Re-question</a:t>
                </a:r>
                <a:endParaRPr lang="en-US" altLang="ko-KR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Considering the structured knowledge of Counterargument, Explanation, Goal and original text, please answer me what kind of logical fallacy in the original text</a:t>
                </a:r>
              </a:p>
              <a:p>
                <a:pPr marL="190510" indent="-19051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90510" indent="-19051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90510" indent="-19051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90510" indent="-19051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333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90510" indent="-19051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333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>
          <p:sp>
            <p:nvSpPr>
              <p:cNvPr id="4" name="텍스트 개체 틀 6">
                <a:extLst>
                  <a:ext uri="{FF2B5EF4-FFF2-40B4-BE49-F238E27FC236}">
                    <a16:creationId xmlns:a16="http://schemas.microsoft.com/office/drawing/2014/main" id="{5AEC606A-3A5C-87D0-6EE2-C78F3E0B7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36" y="1224332"/>
                <a:ext cx="11774564" cy="3733562"/>
              </a:xfrm>
              <a:prstGeom prst="rect">
                <a:avLst/>
              </a:prstGeom>
              <a:blipFill>
                <a:blip r:embed="rId3"/>
                <a:stretch>
                  <a:fillRect l="-323" t="-1017" r="-215" b="-17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Current Method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74268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923924" y="1268413"/>
            <a:ext cx="4806311" cy="1427310"/>
            <a:chOff x="4798254" y="1172610"/>
            <a:chExt cx="4806311" cy="14273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spc="-150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012506" y="4785166"/>
            <a:ext cx="4291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4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14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766763" y="1268414"/>
            <a:ext cx="0" cy="142731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11842</TotalTime>
  <Words>942</Words>
  <Application>Microsoft Macintosh PowerPoint</Application>
  <PresentationFormat>와이드스크린</PresentationFormat>
  <Paragraphs>114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굴림</vt:lpstr>
      <vt:lpstr>맑은 고딕</vt:lpstr>
      <vt:lpstr>KoPubWorld돋움체 Bold</vt:lpstr>
      <vt:lpstr>KoPubWorld돋움체 Light</vt:lpstr>
      <vt:lpstr>KoPubWorld바탕체 Bold</vt:lpstr>
      <vt:lpstr>KoPubWorld바탕체 Light</vt:lpstr>
      <vt:lpstr>KoPubWorld바탕체 Medium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정지원</dc:creator>
  <cp:lastModifiedBy>정지원</cp:lastModifiedBy>
  <cp:revision>95</cp:revision>
  <dcterms:created xsi:type="dcterms:W3CDTF">2023-11-14T02:56:31Z</dcterms:created>
  <dcterms:modified xsi:type="dcterms:W3CDTF">2024-02-21T07:05:47Z</dcterms:modified>
</cp:coreProperties>
</file>