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381" r:id="rId2"/>
    <p:sldId id="356" r:id="rId3"/>
    <p:sldId id="628" r:id="rId4"/>
    <p:sldId id="629" r:id="rId5"/>
    <p:sldId id="630" r:id="rId6"/>
    <p:sldId id="631" r:id="rId7"/>
    <p:sldId id="632" r:id="rId8"/>
    <p:sldId id="633" r:id="rId9"/>
    <p:sldId id="634" r:id="rId10"/>
    <p:sldId id="636" r:id="rId11"/>
    <p:sldId id="637" r:id="rId12"/>
    <p:sldId id="638" r:id="rId13"/>
    <p:sldId id="642" r:id="rId14"/>
    <p:sldId id="643" r:id="rId15"/>
    <p:sldId id="635" r:id="rId1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08"/>
    <p:restoredTop sz="96327"/>
  </p:normalViewPr>
  <p:slideViewPr>
    <p:cSldViewPr snapToGrid="0">
      <p:cViewPr>
        <p:scale>
          <a:sx n="144" d="100"/>
          <a:sy n="144" d="100"/>
        </p:scale>
        <p:origin x="14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22739-531D-1845-8BD9-B7B3B35C6639}" type="datetimeFigureOut">
              <a:rPr kumimoji="1" lang="ko-Kore-KR" altLang="en-US" smtClean="0"/>
              <a:t>2023. 7. 20.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ED1B5-F4EA-F94A-82EC-FB97BEBD939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6268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42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905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254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4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7845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0826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30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144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4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048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168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643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205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693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FEFC0-F8E5-7FF7-F6C7-9D1CF0E02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9DA0BA-6CDC-7FF6-B352-2C6BF5E04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25E736-FDDA-2826-76F8-D6A9B9560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C730-BF70-384A-8FFC-D2E43EC18A27}" type="datetimeFigureOut">
              <a:rPr kumimoji="1" lang="ko-Kore-KR" altLang="en-US" smtClean="0"/>
              <a:t>2023. 7. 20.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69C62A-DF24-78F0-26A4-86D71D97F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C693D0-3E24-25E5-9388-17AB511A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2EA4-9ECB-BD40-92A0-FF3FCFB2E58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8632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0C06F-0C48-88A1-53C5-5E7D5B3B3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AA72E0-1DD9-F424-919D-E125B2EBD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1552F1-930F-D3E1-943E-A248A180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C730-BF70-384A-8FFC-D2E43EC18A27}" type="datetimeFigureOut">
              <a:rPr kumimoji="1" lang="ko-Kore-KR" altLang="en-US" smtClean="0"/>
              <a:t>2023. 7. 20.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4D6C99-2447-4004-C200-5AF1E779E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EBE076-7203-C4CD-E4C5-C9CE082D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2EA4-9ECB-BD40-92A0-FF3FCFB2E58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182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13E79B-3D23-9DC5-43C0-F5A1E7273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2CAFC0-E143-E067-EA28-74C25D6D3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B43236-7262-D70E-52D5-EAC31743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C730-BF70-384A-8FFC-D2E43EC18A27}" type="datetimeFigureOut">
              <a:rPr kumimoji="1" lang="ko-Kore-KR" altLang="en-US" smtClean="0"/>
              <a:t>2023. 7. 20.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224405-60B2-B0E1-A770-06439C6FD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837B77-6A9B-AF3A-1B0E-0E9F6FDF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2EA4-9ECB-BD40-92A0-FF3FCFB2E58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69489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래픽 4">
            <a:extLst>
              <a:ext uri="{FF2B5EF4-FFF2-40B4-BE49-F238E27FC236}">
                <a16:creationId xmlns:a16="http://schemas.microsoft.com/office/drawing/2014/main" id="{0B32A4B1-FC8D-6869-0EE6-F0916671F7D9}"/>
              </a:ext>
            </a:extLst>
          </p:cNvPr>
          <p:cNvGrpSpPr/>
          <p:nvPr userDrawn="1"/>
        </p:nvGrpSpPr>
        <p:grpSpPr>
          <a:xfrm>
            <a:off x="7199087" y="2142488"/>
            <a:ext cx="3905779" cy="2573025"/>
            <a:chOff x="6126431" y="1916635"/>
            <a:chExt cx="5167120" cy="3403964"/>
          </a:xfrm>
          <a:solidFill>
            <a:schemeClr val="bg1">
              <a:lumMod val="95000"/>
            </a:schemeClr>
          </a:solidFill>
        </p:grpSpPr>
        <p:grpSp>
          <p:nvGrpSpPr>
            <p:cNvPr id="39" name="그래픽 4">
              <a:extLst>
                <a:ext uri="{FF2B5EF4-FFF2-40B4-BE49-F238E27FC236}">
                  <a16:creationId xmlns:a16="http://schemas.microsoft.com/office/drawing/2014/main" id="{3D1A0107-75F9-274F-D602-51169F02F709}"/>
                </a:ext>
              </a:extLst>
            </p:cNvPr>
            <p:cNvGrpSpPr/>
            <p:nvPr/>
          </p:nvGrpSpPr>
          <p:grpSpPr>
            <a:xfrm>
              <a:off x="6126431" y="1916635"/>
              <a:ext cx="3532521" cy="3403964"/>
              <a:chOff x="6126431" y="1916635"/>
              <a:chExt cx="3532521" cy="3403964"/>
            </a:xfrm>
            <a:grpFill/>
          </p:grpSpPr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9F8599F4-589E-3C2B-5EDE-3CFAC4B597C4}"/>
                  </a:ext>
                </a:extLst>
              </p:cNvPr>
              <p:cNvSpPr/>
              <p:nvPr/>
            </p:nvSpPr>
            <p:spPr>
              <a:xfrm>
                <a:off x="7120729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306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BC3C6DE6-88C4-867D-CF47-E84D8DAF2166}"/>
                  </a:ext>
                </a:extLst>
              </p:cNvPr>
              <p:cNvSpPr/>
              <p:nvPr/>
            </p:nvSpPr>
            <p:spPr>
              <a:xfrm>
                <a:off x="6753689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1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1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094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4FB78018-635D-BF95-BE10-B93AC5421434}"/>
                  </a:ext>
                </a:extLst>
              </p:cNvPr>
              <p:cNvSpPr/>
              <p:nvPr/>
            </p:nvSpPr>
            <p:spPr>
              <a:xfrm>
                <a:off x="6520175" y="2379937"/>
                <a:ext cx="2722674" cy="124209"/>
              </a:xfrm>
              <a:custGeom>
                <a:avLst/>
                <a:gdLst>
                  <a:gd name="connsiteX0" fmla="*/ 0 w 2722674"/>
                  <a:gd name="connsiteY0" fmla="*/ 124210 h 124209"/>
                  <a:gd name="connsiteX1" fmla="*/ 2722675 w 2722674"/>
                  <a:gd name="connsiteY1" fmla="*/ 96884 h 124209"/>
                  <a:gd name="connsiteX2" fmla="*/ 2658707 w 2722674"/>
                  <a:gd name="connsiteY2" fmla="*/ 25463 h 124209"/>
                  <a:gd name="connsiteX3" fmla="*/ 111789 w 2722674"/>
                  <a:gd name="connsiteY3" fmla="*/ 0 h 124209"/>
                  <a:gd name="connsiteX4" fmla="*/ 0 w 2722674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4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789" y="0"/>
                    </a:lnTo>
                    <a:cubicBezTo>
                      <a:pt x="72663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3790B010-F1B5-2A16-4DD7-017D781FC8E8}"/>
                  </a:ext>
                </a:extLst>
              </p:cNvPr>
              <p:cNvSpPr/>
              <p:nvPr/>
            </p:nvSpPr>
            <p:spPr>
              <a:xfrm>
                <a:off x="6358082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8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5463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01060B4F-A989-9228-3063-514DD6F13F48}"/>
                  </a:ext>
                </a:extLst>
              </p:cNvPr>
              <p:cNvSpPr/>
              <p:nvPr/>
            </p:nvSpPr>
            <p:spPr>
              <a:xfrm>
                <a:off x="6245672" y="2846965"/>
                <a:ext cx="3281618" cy="131041"/>
              </a:xfrm>
              <a:custGeom>
                <a:avLst/>
                <a:gdLst>
                  <a:gd name="connsiteX0" fmla="*/ 0 w 3281618"/>
                  <a:gd name="connsiteY0" fmla="*/ 131041 h 131041"/>
                  <a:gd name="connsiteX1" fmla="*/ 3281618 w 3281618"/>
                  <a:gd name="connsiteY1" fmla="*/ 98126 h 131041"/>
                  <a:gd name="connsiteX2" fmla="*/ 3253050 w 3281618"/>
                  <a:gd name="connsiteY2" fmla="*/ 32295 h 131041"/>
                  <a:gd name="connsiteX3" fmla="*/ 56515 w 3281618"/>
                  <a:gd name="connsiteY3" fmla="*/ 0 h 131041"/>
                  <a:gd name="connsiteX4" fmla="*/ 0 w 3281618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8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3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021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83EC786A-A7E0-DB60-5177-C6677850564A}"/>
                  </a:ext>
                </a:extLst>
              </p:cNvPr>
              <p:cNvSpPr/>
              <p:nvPr/>
            </p:nvSpPr>
            <p:spPr>
              <a:xfrm>
                <a:off x="6172388" y="3081721"/>
                <a:ext cx="3432532" cy="132283"/>
              </a:xfrm>
              <a:custGeom>
                <a:avLst/>
                <a:gdLst>
                  <a:gd name="connsiteX0" fmla="*/ 0 w 3432532"/>
                  <a:gd name="connsiteY0" fmla="*/ 132283 h 132283"/>
                  <a:gd name="connsiteX1" fmla="*/ 3432533 w 3432532"/>
                  <a:gd name="connsiteY1" fmla="*/ 98126 h 132283"/>
                  <a:gd name="connsiteX2" fmla="*/ 3415144 w 3432532"/>
                  <a:gd name="connsiteY2" fmla="*/ 34158 h 132283"/>
                  <a:gd name="connsiteX3" fmla="*/ 36642 w 3432532"/>
                  <a:gd name="connsiteY3" fmla="*/ 0 h 132283"/>
                  <a:gd name="connsiteX4" fmla="*/ 0 w 3432532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283">
                    <a:moveTo>
                      <a:pt x="0" y="132283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979" y="43473"/>
                      <a:pt x="10558" y="87568"/>
                      <a:pt x="0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83F83FE3-F6D3-4867-6EE8-5BD4E309D8A7}"/>
                  </a:ext>
                </a:extLst>
              </p:cNvPr>
              <p:cNvSpPr/>
              <p:nvPr/>
            </p:nvSpPr>
            <p:spPr>
              <a:xfrm>
                <a:off x="6134504" y="3316477"/>
                <a:ext cx="3513269" cy="133525"/>
              </a:xfrm>
              <a:custGeom>
                <a:avLst/>
                <a:gdLst>
                  <a:gd name="connsiteX0" fmla="*/ 0 w 3513269"/>
                  <a:gd name="connsiteY0" fmla="*/ 133525 h 133525"/>
                  <a:gd name="connsiteX1" fmla="*/ 3513269 w 3513269"/>
                  <a:gd name="connsiteY1" fmla="*/ 98126 h 133525"/>
                  <a:gd name="connsiteX2" fmla="*/ 3505195 w 3513269"/>
                  <a:gd name="connsiteY2" fmla="*/ 35400 h 133525"/>
                  <a:gd name="connsiteX3" fmla="*/ 17389 w 3513269"/>
                  <a:gd name="connsiteY3" fmla="*/ 0 h 133525"/>
                  <a:gd name="connsiteX4" fmla="*/ 0 w 3513269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9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5" y="35400"/>
                    </a:cubicBezTo>
                    <a:lnTo>
                      <a:pt x="17389" y="0"/>
                    </a:lnTo>
                    <a:cubicBezTo>
                      <a:pt x="9937" y="44094"/>
                      <a:pt x="4347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D150B02D-EDA9-DCD0-1996-371602C34F20}"/>
                  </a:ext>
                </a:extLst>
              </p:cNvPr>
              <p:cNvSpPr/>
              <p:nvPr/>
            </p:nvSpPr>
            <p:spPr>
              <a:xfrm>
                <a:off x="6126431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1863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1863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98C37D9C-7CFF-EB4E-87E9-7211730493BD}"/>
                  </a:ext>
                </a:extLst>
              </p:cNvPr>
              <p:cNvSpPr/>
              <p:nvPr/>
            </p:nvSpPr>
            <p:spPr>
              <a:xfrm>
                <a:off x="6135126" y="3787232"/>
                <a:ext cx="3512026" cy="133525"/>
              </a:xfrm>
              <a:custGeom>
                <a:avLst/>
                <a:gdLst>
                  <a:gd name="connsiteX0" fmla="*/ 18010 w 3512026"/>
                  <a:gd name="connsiteY0" fmla="*/ 133525 h 133525"/>
                  <a:gd name="connsiteX1" fmla="*/ 3503954 w 3512026"/>
                  <a:gd name="connsiteY1" fmla="*/ 98747 h 133525"/>
                  <a:gd name="connsiteX2" fmla="*/ 3512027 w 3512026"/>
                  <a:gd name="connsiteY2" fmla="*/ 36021 h 133525"/>
                  <a:gd name="connsiteX3" fmla="*/ 0 w 3512026"/>
                  <a:gd name="connsiteY3" fmla="*/ 0 h 133525"/>
                  <a:gd name="connsiteX4" fmla="*/ 18010 w 3512026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026" h="133525">
                    <a:moveTo>
                      <a:pt x="18010" y="133525"/>
                    </a:moveTo>
                    <a:lnTo>
                      <a:pt x="3503954" y="98747"/>
                    </a:lnTo>
                    <a:cubicBezTo>
                      <a:pt x="3507059" y="77631"/>
                      <a:pt x="3510164" y="57136"/>
                      <a:pt x="3512027" y="36021"/>
                    </a:cubicBezTo>
                    <a:lnTo>
                      <a:pt x="0" y="0"/>
                    </a:lnTo>
                    <a:cubicBezTo>
                      <a:pt x="4347" y="45337"/>
                      <a:pt x="9937" y="89431"/>
                      <a:pt x="1801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045509A7-CF85-C44C-D96C-27ECC6DBB1F4}"/>
                  </a:ext>
                </a:extLst>
              </p:cNvPr>
              <p:cNvSpPr/>
              <p:nvPr/>
            </p:nvSpPr>
            <p:spPr>
              <a:xfrm>
                <a:off x="6174252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358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4F773BAC-47A4-2249-3451-8CB930CF634C}"/>
                  </a:ext>
                </a:extLst>
              </p:cNvPr>
              <p:cNvSpPr/>
              <p:nvPr/>
            </p:nvSpPr>
            <p:spPr>
              <a:xfrm>
                <a:off x="6247535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1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7389" y="44716"/>
                      <a:pt x="36642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7" name="자유형: 도형 66">
                <a:extLst>
                  <a:ext uri="{FF2B5EF4-FFF2-40B4-BE49-F238E27FC236}">
                    <a16:creationId xmlns:a16="http://schemas.microsoft.com/office/drawing/2014/main" id="{A2221F02-5670-17EC-0F0E-E9138E25496A}"/>
                  </a:ext>
                </a:extLst>
              </p:cNvPr>
              <p:cNvSpPr/>
              <p:nvPr/>
            </p:nvSpPr>
            <p:spPr>
              <a:xfrm>
                <a:off x="6361187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6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6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5463" y="44094"/>
                      <a:pt x="52789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712F94D5-2CEF-1139-2C96-2E932D50CA45}"/>
                  </a:ext>
                </a:extLst>
              </p:cNvPr>
              <p:cNvSpPr/>
              <p:nvPr/>
            </p:nvSpPr>
            <p:spPr>
              <a:xfrm>
                <a:off x="6525144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4779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D52D7E29-4F16-25AB-8892-7EDDDCBC9571}"/>
                  </a:ext>
                </a:extLst>
              </p:cNvPr>
              <p:cNvSpPr/>
              <p:nvPr/>
            </p:nvSpPr>
            <p:spPr>
              <a:xfrm>
                <a:off x="6759900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4 w 2238878"/>
                  <a:gd name="connsiteY1" fmla="*/ 99368 h 119240"/>
                  <a:gd name="connsiteX2" fmla="*/ 2238878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4" y="99368"/>
                    </a:lnTo>
                    <a:cubicBezTo>
                      <a:pt x="2171184" y="75147"/>
                      <a:pt x="2205342" y="49063"/>
                      <a:pt x="2238878" y="22358"/>
                    </a:cubicBezTo>
                    <a:lnTo>
                      <a:pt x="0" y="0"/>
                    </a:lnTo>
                    <a:cubicBezTo>
                      <a:pt x="50926" y="42852"/>
                      <a:pt x="104336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489D4605-9527-8F75-7C15-F565BA507B25}"/>
                  </a:ext>
                </a:extLst>
              </p:cNvPr>
              <p:cNvSpPr/>
              <p:nvPr/>
            </p:nvSpPr>
            <p:spPr>
              <a:xfrm>
                <a:off x="7131287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4399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40" name="그래픽 4">
              <a:extLst>
                <a:ext uri="{FF2B5EF4-FFF2-40B4-BE49-F238E27FC236}">
                  <a16:creationId xmlns:a16="http://schemas.microsoft.com/office/drawing/2014/main" id="{574B98D3-4A4A-A254-4A15-2203F7C01DB9}"/>
                </a:ext>
              </a:extLst>
            </p:cNvPr>
            <p:cNvGrpSpPr/>
            <p:nvPr/>
          </p:nvGrpSpPr>
          <p:grpSpPr>
            <a:xfrm>
              <a:off x="7761029" y="1916635"/>
              <a:ext cx="3532521" cy="3403964"/>
              <a:chOff x="7761029" y="1916635"/>
              <a:chExt cx="3532521" cy="3403964"/>
            </a:xfrm>
            <a:grpFill/>
          </p:grpSpPr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4DCE82E9-97F3-2A24-09DA-1E8174916FD4}"/>
                  </a:ext>
                </a:extLst>
              </p:cNvPr>
              <p:cNvSpPr/>
              <p:nvPr/>
            </p:nvSpPr>
            <p:spPr>
              <a:xfrm>
                <a:off x="8754706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927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AE6D3FC8-9C75-BF6C-F675-AC7C2D4DC537}"/>
                  </a:ext>
                </a:extLst>
              </p:cNvPr>
              <p:cNvSpPr/>
              <p:nvPr/>
            </p:nvSpPr>
            <p:spPr>
              <a:xfrm>
                <a:off x="8387667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0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0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715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4079E6E6-79E4-C764-714D-8F3F0F2896F9}"/>
                  </a:ext>
                </a:extLst>
              </p:cNvPr>
              <p:cNvSpPr/>
              <p:nvPr/>
            </p:nvSpPr>
            <p:spPr>
              <a:xfrm>
                <a:off x="8154774" y="2379937"/>
                <a:ext cx="2722675" cy="124209"/>
              </a:xfrm>
              <a:custGeom>
                <a:avLst/>
                <a:gdLst>
                  <a:gd name="connsiteX0" fmla="*/ 0 w 2722675"/>
                  <a:gd name="connsiteY0" fmla="*/ 124210 h 124209"/>
                  <a:gd name="connsiteX1" fmla="*/ 2722675 w 2722675"/>
                  <a:gd name="connsiteY1" fmla="*/ 96884 h 124209"/>
                  <a:gd name="connsiteX2" fmla="*/ 2658707 w 2722675"/>
                  <a:gd name="connsiteY2" fmla="*/ 25463 h 124209"/>
                  <a:gd name="connsiteX3" fmla="*/ 111168 w 2722675"/>
                  <a:gd name="connsiteY3" fmla="*/ 0 h 124209"/>
                  <a:gd name="connsiteX4" fmla="*/ 0 w 2722675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5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168" y="0"/>
                    </a:lnTo>
                    <a:cubicBezTo>
                      <a:pt x="72042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AED07D62-273D-E071-F6FC-14F46D5E8AB6}"/>
                  </a:ext>
                </a:extLst>
              </p:cNvPr>
              <p:cNvSpPr/>
              <p:nvPr/>
            </p:nvSpPr>
            <p:spPr>
              <a:xfrm>
                <a:off x="7992680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7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4842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EC77F818-3D0C-970D-7D2F-0E23BA9D299E}"/>
                  </a:ext>
                </a:extLst>
              </p:cNvPr>
              <p:cNvSpPr/>
              <p:nvPr/>
            </p:nvSpPr>
            <p:spPr>
              <a:xfrm>
                <a:off x="7879650" y="2846965"/>
                <a:ext cx="3281617" cy="131041"/>
              </a:xfrm>
              <a:custGeom>
                <a:avLst/>
                <a:gdLst>
                  <a:gd name="connsiteX0" fmla="*/ 0 w 3281617"/>
                  <a:gd name="connsiteY0" fmla="*/ 131041 h 131041"/>
                  <a:gd name="connsiteX1" fmla="*/ 3281618 w 3281617"/>
                  <a:gd name="connsiteY1" fmla="*/ 98126 h 131041"/>
                  <a:gd name="connsiteX2" fmla="*/ 3253050 w 3281617"/>
                  <a:gd name="connsiteY2" fmla="*/ 32295 h 131041"/>
                  <a:gd name="connsiteX3" fmla="*/ 56515 w 3281617"/>
                  <a:gd name="connsiteY3" fmla="*/ 0 h 131041"/>
                  <a:gd name="connsiteX4" fmla="*/ 0 w 3281617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7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2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642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A7F97A52-8687-1F7F-FAC5-CFF7BB84A6A2}"/>
                  </a:ext>
                </a:extLst>
              </p:cNvPr>
              <p:cNvSpPr/>
              <p:nvPr/>
            </p:nvSpPr>
            <p:spPr>
              <a:xfrm>
                <a:off x="7806987" y="3081100"/>
                <a:ext cx="3432532" cy="132904"/>
              </a:xfrm>
              <a:custGeom>
                <a:avLst/>
                <a:gdLst>
                  <a:gd name="connsiteX0" fmla="*/ 0 w 3432532"/>
                  <a:gd name="connsiteY0" fmla="*/ 132904 h 132904"/>
                  <a:gd name="connsiteX1" fmla="*/ 3432533 w 3432532"/>
                  <a:gd name="connsiteY1" fmla="*/ 98126 h 132904"/>
                  <a:gd name="connsiteX2" fmla="*/ 3415144 w 3432532"/>
                  <a:gd name="connsiteY2" fmla="*/ 34158 h 132904"/>
                  <a:gd name="connsiteX3" fmla="*/ 36642 w 3432532"/>
                  <a:gd name="connsiteY3" fmla="*/ 0 h 132904"/>
                  <a:gd name="connsiteX4" fmla="*/ 0 w 3432532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904">
                    <a:moveTo>
                      <a:pt x="0" y="132904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358" y="44094"/>
                      <a:pt x="10558" y="88189"/>
                      <a:pt x="0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72CF9800-70B7-722E-F80A-AABFC659A471}"/>
                  </a:ext>
                </a:extLst>
              </p:cNvPr>
              <p:cNvSpPr/>
              <p:nvPr/>
            </p:nvSpPr>
            <p:spPr>
              <a:xfrm>
                <a:off x="7769103" y="3316477"/>
                <a:ext cx="3513268" cy="133525"/>
              </a:xfrm>
              <a:custGeom>
                <a:avLst/>
                <a:gdLst>
                  <a:gd name="connsiteX0" fmla="*/ 0 w 3513268"/>
                  <a:gd name="connsiteY0" fmla="*/ 133525 h 133525"/>
                  <a:gd name="connsiteX1" fmla="*/ 3513269 w 3513268"/>
                  <a:gd name="connsiteY1" fmla="*/ 98126 h 133525"/>
                  <a:gd name="connsiteX2" fmla="*/ 3505196 w 3513268"/>
                  <a:gd name="connsiteY2" fmla="*/ 35400 h 133525"/>
                  <a:gd name="connsiteX3" fmla="*/ 17389 w 3513268"/>
                  <a:gd name="connsiteY3" fmla="*/ 0 h 133525"/>
                  <a:gd name="connsiteX4" fmla="*/ 0 w 3513268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8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6" y="35400"/>
                    </a:cubicBezTo>
                    <a:lnTo>
                      <a:pt x="17389" y="0"/>
                    </a:lnTo>
                    <a:cubicBezTo>
                      <a:pt x="9937" y="44094"/>
                      <a:pt x="3726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BFDDA41D-D9FE-C4BC-4533-763E8EBB05DA}"/>
                  </a:ext>
                </a:extLst>
              </p:cNvPr>
              <p:cNvSpPr/>
              <p:nvPr/>
            </p:nvSpPr>
            <p:spPr>
              <a:xfrm>
                <a:off x="7761029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621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621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813AB55-3F5E-FF31-8879-F16D536908E5}"/>
                  </a:ext>
                </a:extLst>
              </p:cNvPr>
              <p:cNvSpPr/>
              <p:nvPr/>
            </p:nvSpPr>
            <p:spPr>
              <a:xfrm>
                <a:off x="7768482" y="3787853"/>
                <a:ext cx="3512648" cy="132904"/>
              </a:xfrm>
              <a:custGeom>
                <a:avLst/>
                <a:gdLst>
                  <a:gd name="connsiteX0" fmla="*/ 18631 w 3512648"/>
                  <a:gd name="connsiteY0" fmla="*/ 132904 h 132904"/>
                  <a:gd name="connsiteX1" fmla="*/ 3504574 w 3512648"/>
                  <a:gd name="connsiteY1" fmla="*/ 98126 h 132904"/>
                  <a:gd name="connsiteX2" fmla="*/ 3512648 w 3512648"/>
                  <a:gd name="connsiteY2" fmla="*/ 35400 h 132904"/>
                  <a:gd name="connsiteX3" fmla="*/ 0 w 3512648"/>
                  <a:gd name="connsiteY3" fmla="*/ 0 h 132904"/>
                  <a:gd name="connsiteX4" fmla="*/ 18631 w 3512648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648" h="132904">
                    <a:moveTo>
                      <a:pt x="18631" y="132904"/>
                    </a:moveTo>
                    <a:lnTo>
                      <a:pt x="3504574" y="98126"/>
                    </a:lnTo>
                    <a:cubicBezTo>
                      <a:pt x="3507680" y="77010"/>
                      <a:pt x="3510785" y="56515"/>
                      <a:pt x="3512648" y="35400"/>
                    </a:cubicBezTo>
                    <a:lnTo>
                      <a:pt x="0" y="0"/>
                    </a:lnTo>
                    <a:cubicBezTo>
                      <a:pt x="4968" y="44716"/>
                      <a:pt x="11179" y="88810"/>
                      <a:pt x="18631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088FF622-D46D-C27D-E9E7-532BB52F9E13}"/>
                  </a:ext>
                </a:extLst>
              </p:cNvPr>
              <p:cNvSpPr/>
              <p:nvPr/>
            </p:nvSpPr>
            <p:spPr>
              <a:xfrm>
                <a:off x="7808229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979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7722D996-8223-E52B-3B03-8827783917C3}"/>
                  </a:ext>
                </a:extLst>
              </p:cNvPr>
              <p:cNvSpPr/>
              <p:nvPr/>
            </p:nvSpPr>
            <p:spPr>
              <a:xfrm>
                <a:off x="7881513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0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8010" y="44716"/>
                      <a:pt x="37263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2" name="자유형: 도형 51">
                <a:extLst>
                  <a:ext uri="{FF2B5EF4-FFF2-40B4-BE49-F238E27FC236}">
                    <a16:creationId xmlns:a16="http://schemas.microsoft.com/office/drawing/2014/main" id="{B168D64E-EA9F-80B4-F988-6E4C82CCA402}"/>
                  </a:ext>
                </a:extLst>
              </p:cNvPr>
              <p:cNvSpPr/>
              <p:nvPr/>
            </p:nvSpPr>
            <p:spPr>
              <a:xfrm>
                <a:off x="7995786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7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7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4842" y="44094"/>
                      <a:pt x="52168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48260AA1-506C-5068-6F21-F374DCE86F20}"/>
                  </a:ext>
                </a:extLst>
              </p:cNvPr>
              <p:cNvSpPr/>
              <p:nvPr/>
            </p:nvSpPr>
            <p:spPr>
              <a:xfrm>
                <a:off x="8159121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5400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01DD9CF2-20F3-C09B-57E9-696D0209A34E}"/>
                  </a:ext>
                </a:extLst>
              </p:cNvPr>
              <p:cNvSpPr/>
              <p:nvPr/>
            </p:nvSpPr>
            <p:spPr>
              <a:xfrm>
                <a:off x="8393877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5 w 2238878"/>
                  <a:gd name="connsiteY1" fmla="*/ 99368 h 119240"/>
                  <a:gd name="connsiteX2" fmla="*/ 2238879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5" y="99368"/>
                    </a:lnTo>
                    <a:cubicBezTo>
                      <a:pt x="2171184" y="75147"/>
                      <a:pt x="2205342" y="49063"/>
                      <a:pt x="2238879" y="22358"/>
                    </a:cubicBezTo>
                    <a:lnTo>
                      <a:pt x="0" y="0"/>
                    </a:lnTo>
                    <a:cubicBezTo>
                      <a:pt x="51547" y="42852"/>
                      <a:pt x="104957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DD562C64-B01C-0E4D-BB27-037F1A56537D}"/>
                  </a:ext>
                </a:extLst>
              </p:cNvPr>
              <p:cNvSpPr/>
              <p:nvPr/>
            </p:nvSpPr>
            <p:spPr>
              <a:xfrm>
                <a:off x="8765264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5020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246EF3C-10EF-DA3F-A744-33E47598F6E0}"/>
              </a:ext>
            </a:extLst>
          </p:cNvPr>
          <p:cNvSpPr/>
          <p:nvPr userDrawn="1"/>
        </p:nvSpPr>
        <p:spPr>
          <a:xfrm>
            <a:off x="426720" y="426720"/>
            <a:ext cx="11357740" cy="6004560"/>
          </a:xfrm>
          <a:prstGeom prst="rect">
            <a:avLst/>
          </a:prstGeom>
          <a:noFill/>
          <a:ln>
            <a:gradFill>
              <a:gsLst>
                <a:gs pos="0">
                  <a:srgbClr val="D7B489"/>
                </a:gs>
                <a:gs pos="100000">
                  <a:srgbClr val="BC916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83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569ED92-A887-4613-9F26-4E473EA19360}"/>
              </a:ext>
            </a:extLst>
          </p:cNvPr>
          <p:cNvSpPr/>
          <p:nvPr userDrawn="1"/>
        </p:nvSpPr>
        <p:spPr>
          <a:xfrm>
            <a:off x="416690" y="416690"/>
            <a:ext cx="11358622" cy="6024622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E627B0A-987F-4B56-B2C0-0F297E7C5994}"/>
              </a:ext>
            </a:extLst>
          </p:cNvPr>
          <p:cNvCxnSpPr/>
          <p:nvPr userDrawn="1"/>
        </p:nvCxnSpPr>
        <p:spPr>
          <a:xfrm>
            <a:off x="846882" y="1157468"/>
            <a:ext cx="1049823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289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11363067" y="6211885"/>
            <a:ext cx="62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0F0811-F307-44F9-A192-63EBA736051C}" type="slidenum">
              <a:rPr lang="ko-KR" altLang="en-US" sz="1100" smtClean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pPr algn="ctr"/>
              <a:t>‹#›</a:t>
            </a:fld>
            <a:endParaRPr lang="ko-KR" altLang="en-US" sz="1800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577CD6-5A45-4988-9298-FAC45821B30C}"/>
              </a:ext>
            </a:extLst>
          </p:cNvPr>
          <p:cNvCxnSpPr/>
          <p:nvPr userDrawn="1"/>
        </p:nvCxnSpPr>
        <p:spPr>
          <a:xfrm>
            <a:off x="11547567" y="6444919"/>
            <a:ext cx="25200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2E72D198-9532-4DC7-A14A-C275A93777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9036" y="115639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000" spc="-1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</a:lstStyle>
          <a:p>
            <a:pPr lvl="0"/>
            <a:r>
              <a:rPr lang="ko-KR" altLang="en-US" dirty="0"/>
              <a:t>슬라이드제목을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32A4C-126B-4E5F-A20A-750CD873C43A}"/>
              </a:ext>
            </a:extLst>
          </p:cNvPr>
          <p:cNvSpPr txBox="1"/>
          <p:nvPr userDrawn="1"/>
        </p:nvSpPr>
        <p:spPr>
          <a:xfrm>
            <a:off x="6543041" y="226971"/>
            <a:ext cx="5256527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4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Influence of Graph Cyclic structure</a:t>
            </a:r>
            <a:endParaRPr lang="ko-KR" altLang="en-US" sz="1800" spc="-150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  <a:p>
            <a:pPr algn="r">
              <a:lnSpc>
                <a:spcPct val="100000"/>
              </a:lnSpc>
            </a:pPr>
            <a:endParaRPr lang="ko-KR" altLang="en-US" sz="1400" b="0" i="0" u="none" spc="-15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98107-799E-410B-AF83-87F1CA3F8062}"/>
              </a:ext>
            </a:extLst>
          </p:cNvPr>
          <p:cNvSpPr/>
          <p:nvPr userDrawn="1"/>
        </p:nvSpPr>
        <p:spPr>
          <a:xfrm>
            <a:off x="0" y="621614"/>
            <a:ext cx="12192000" cy="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052A1E0-A3DC-0F23-8C73-FEA6C5D1569C}"/>
              </a:ext>
            </a:extLst>
          </p:cNvPr>
          <p:cNvCxnSpPr>
            <a:cxnSpLocks/>
          </p:cNvCxnSpPr>
          <p:nvPr userDrawn="1"/>
        </p:nvCxnSpPr>
        <p:spPr>
          <a:xfrm>
            <a:off x="161060" y="621614"/>
            <a:ext cx="1186988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0821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B9257-6294-F56B-F079-DAE4A0AF8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2FB885-1E89-4E84-E5EC-C862AA9CF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29CB4-4F8B-112E-8DC4-C007E762E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C730-BF70-384A-8FFC-D2E43EC18A27}" type="datetimeFigureOut">
              <a:rPr kumimoji="1" lang="ko-Kore-KR" altLang="en-US" smtClean="0"/>
              <a:t>2023. 7. 20.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902D22-8F50-7527-2AD4-85AF6FCC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A34C15-5B3B-212E-08B5-25D57B5CC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2EA4-9ECB-BD40-92A0-FF3FCFB2E58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68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75BA3-DD18-A471-B0C9-54DDE8B9C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C1E37E-E3C9-848F-A82A-505FEC1DB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2B87D3-5656-2231-AD1C-E00CA2D8D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C730-BF70-384A-8FFC-D2E43EC18A27}" type="datetimeFigureOut">
              <a:rPr kumimoji="1" lang="ko-Kore-KR" altLang="en-US" smtClean="0"/>
              <a:t>2023. 7. 20.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F615F7-AB89-A1CE-D5C3-522CECD7D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64D126-0B52-A8EE-F572-58BF930B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2EA4-9ECB-BD40-92A0-FF3FCFB2E58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6834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89A19-3931-C17B-119D-28A165D6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186F53-42C4-C8D2-23A7-06F32BBEC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C056B6-B7B9-155F-E968-537A7E828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2BE25C-DABF-846D-1D3F-F46D67E00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C730-BF70-384A-8FFC-D2E43EC18A27}" type="datetimeFigureOut">
              <a:rPr kumimoji="1" lang="ko-Kore-KR" altLang="en-US" smtClean="0"/>
              <a:t>2023. 7. 20.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F721AE-657B-D8E4-07B5-5B2EBA4B9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724DDB-4AF1-A2E5-F19F-AD22F2A6E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2EA4-9ECB-BD40-92A0-FF3FCFB2E58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2939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ADD52-21F9-0D99-0CAC-A87DE9B96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1A18CD-BAAC-410A-A60D-095D64A3C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00196C-005A-A4F9-24B2-70BF05A36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EFABC9-3904-C971-461B-D8A3A83B7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B45217-CA92-1BDB-491F-B99C3B16F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6B325A-8F83-A41A-5EF2-32A819C89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C730-BF70-384A-8FFC-D2E43EC18A27}" type="datetimeFigureOut">
              <a:rPr kumimoji="1" lang="ko-Kore-KR" altLang="en-US" smtClean="0"/>
              <a:t>2023. 7. 20.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C9DD0C-CAB8-25AD-E2C3-04EE7B265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01F682-1180-45BB-1739-2CB73876F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2EA4-9ECB-BD40-92A0-FF3FCFB2E58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0460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EAE23-560E-A0D7-A008-0591EA831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CA736D-A100-2CE6-7FAA-CFB79D9DF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C730-BF70-384A-8FFC-D2E43EC18A27}" type="datetimeFigureOut">
              <a:rPr kumimoji="1" lang="ko-Kore-KR" altLang="en-US" smtClean="0"/>
              <a:t>2023. 7. 20.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E79EA1-19DF-537E-871E-6F3478387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C1D8AC-8A53-34F7-8B3B-A6371292B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2EA4-9ECB-BD40-92A0-FF3FCFB2E58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06183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3FE56C-4B31-1EEC-6CF5-980BF722D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C730-BF70-384A-8FFC-D2E43EC18A27}" type="datetimeFigureOut">
              <a:rPr kumimoji="1" lang="ko-Kore-KR" altLang="en-US" smtClean="0"/>
              <a:t>2023. 7. 20.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F1D60A-FE1C-E572-3E58-E0C2B99D6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847567-A49C-457F-5134-07D3CB557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2EA4-9ECB-BD40-92A0-FF3FCFB2E58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1023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81FD21-F82B-478C-CB7C-71B92F49B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29C7C6-D9A3-977F-1092-EE05510BA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78423F-BEB7-432C-7F5D-155A142D2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FD56E1-AA43-4746-D757-8F5BC3F7C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C730-BF70-384A-8FFC-D2E43EC18A27}" type="datetimeFigureOut">
              <a:rPr kumimoji="1" lang="ko-Kore-KR" altLang="en-US" smtClean="0"/>
              <a:t>2023. 7. 20.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B05945-A915-4427-D73C-015D799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8C4B89-84F5-BC7E-DF96-3B83541C0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2EA4-9ECB-BD40-92A0-FF3FCFB2E58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13248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89B72-9467-DF24-89F3-FC9153F91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DA022B-DE55-901D-0BD5-713B95266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E922B7-4A69-0DF8-F0A7-E4B29FD39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0ACAA2-03AF-E043-539A-24F4B9E5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C730-BF70-384A-8FFC-D2E43EC18A27}" type="datetimeFigureOut">
              <a:rPr kumimoji="1" lang="ko-Kore-KR" altLang="en-US" smtClean="0"/>
              <a:t>2023. 7. 20.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661DDA-9828-AA5C-F4DC-E000E1FE1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82B9D6-32DD-0192-69AC-DF57EB29C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2EA4-9ECB-BD40-92A0-FF3FCFB2E58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5840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1DD4C0-5260-CB5B-B867-696E97598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9A5614-F0CA-8EBE-CADC-B945306A6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9C7C1A-8950-4FE3-6A73-C798522F4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8C730-BF70-384A-8FFC-D2E43EC18A27}" type="datetimeFigureOut">
              <a:rPr kumimoji="1" lang="ko-Kore-KR" altLang="en-US" smtClean="0"/>
              <a:t>2023. 7. 20.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79FAB7-D339-462E-AFCE-2E850EF45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CCE462-9CB4-6286-F1C4-594D43C14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D2EA4-9ECB-BD40-92A0-FF3FCFB2E58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0716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8C70A3-232D-BCF6-E19F-93520814064D}"/>
              </a:ext>
            </a:extLst>
          </p:cNvPr>
          <p:cNvSpPr txBox="1"/>
          <p:nvPr/>
        </p:nvSpPr>
        <p:spPr>
          <a:xfrm>
            <a:off x="1029083" y="1141380"/>
            <a:ext cx="4069080" cy="30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2023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년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7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월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21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일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Study Meeting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2A707-5D8F-81D0-4112-0B5E33B7D991}"/>
              </a:ext>
            </a:extLst>
          </p:cNvPr>
          <p:cNvSpPr txBox="1"/>
          <p:nvPr/>
        </p:nvSpPr>
        <p:spPr>
          <a:xfrm>
            <a:off x="923952" y="1493580"/>
            <a:ext cx="9252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상식 기반 </a:t>
            </a:r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QA </a:t>
            </a:r>
            <a:r>
              <a:rPr lang="ko-KR" alt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모델에서의 그래프 순환 구조의 영향</a:t>
            </a:r>
            <a:endParaRPr lang="ko-KR" altLang="en-US" sz="3600" spc="-150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A2BDB-413E-BF58-4D95-CE101899B77E}"/>
              </a:ext>
            </a:extLst>
          </p:cNvPr>
          <p:cNvSpPr txBox="1"/>
          <p:nvPr/>
        </p:nvSpPr>
        <p:spPr>
          <a:xfrm>
            <a:off x="923953" y="2063080"/>
            <a:ext cx="793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Influence of Graph Cyclic structure on Common Sense - based QA models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77888A-657E-1EAF-DD8E-213338D19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445" y="5839097"/>
            <a:ext cx="2177707" cy="5756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/>
              <p:nvPr/>
            </p:nvSpPr>
            <p:spPr>
              <a:xfrm>
                <a:off x="923953" y="3429001"/>
                <a:ext cx="5981299" cy="1671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>
                    <a:solidFill>
                      <a:srgbClr val="000000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defRPr>
                </a:lvl1pPr>
              </a:lstStyle>
              <a:p>
                <a:pPr algn="ctr">
                  <a:lnSpc>
                    <a:spcPct val="130000"/>
                  </a:lnSpc>
                </a:pP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정지</a:t>
                </a:r>
                <a14:m>
                  <m:oMath xmlns:m="http://schemas.openxmlformats.org/officeDocument/2006/math">
                    <m:r>
                      <a:rPr lang="ko-KR" altLang="en-US" sz="1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원</m:t>
                    </m:r>
                  </m:oMath>
                </a14:m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ko-Kore-KR" sz="14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성균관대학교 인공지능학과</a:t>
                </a:r>
                <a:endParaRPr lang="en-US" altLang="ko-KR" sz="14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en-US" sz="14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석사과정</a:t>
                </a:r>
                <a:endParaRPr lang="en-US" altLang="ko-KR" sz="14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en-US" altLang="ko-Kore-KR" sz="1400" kern="100" dirty="0">
                    <a:latin typeface="굴림" panose="020B0600000101010101" pitchFamily="34" charset="-127"/>
                    <a:cs typeface="바탕" panose="02030600000101010101" pitchFamily="18" charset="-127"/>
                  </a:rPr>
                  <a:t>jwjw9603@g.skku.edu</a:t>
                </a:r>
                <a:endParaRPr lang="ko-Kore-KR" altLang="en-US" sz="1400" dirty="0"/>
              </a:p>
              <a:p>
                <a:pPr algn="ctr">
                  <a:lnSpc>
                    <a:spcPct val="130000"/>
                  </a:lnSpc>
                </a:pP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>
                  <a:lnSpc>
                    <a:spcPct val="130000"/>
                  </a:lnSpc>
                </a:pP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53" y="3429001"/>
                <a:ext cx="5981299" cy="1671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002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036" y="125578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Paper introduction</a:t>
            </a:r>
            <a:endParaRPr lang="ko-KR" altLang="en-US" dirty="0"/>
          </a:p>
        </p:txBody>
      </p:sp>
      <p:sp>
        <p:nvSpPr>
          <p:cNvPr id="6" name="텍스트 개체 틀 20">
            <a:extLst>
              <a:ext uri="{FF2B5EF4-FFF2-40B4-BE49-F238E27FC236}">
                <a16:creationId xmlns:a16="http://schemas.microsoft.com/office/drawing/2014/main" id="{BAC343E3-0D95-B956-AC58-080C25BA2F51}"/>
              </a:ext>
            </a:extLst>
          </p:cNvPr>
          <p:cNvSpPr txBox="1">
            <a:spLocks/>
          </p:cNvSpPr>
          <p:nvPr/>
        </p:nvSpPr>
        <p:spPr>
          <a:xfrm>
            <a:off x="519036" y="646566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CORN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5B7D57-6916-4839-3917-1E2913BFD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667" y="646566"/>
            <a:ext cx="9968114" cy="28461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16041FF-82D9-CB90-0B34-FD5B6845C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3780" y="3429000"/>
            <a:ext cx="6565900" cy="3416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8C8EB2-65A9-BE30-8AB7-DEBD09978744}"/>
              </a:ext>
            </a:extLst>
          </p:cNvPr>
          <p:cNvSpPr txBox="1"/>
          <p:nvPr/>
        </p:nvSpPr>
        <p:spPr>
          <a:xfrm>
            <a:off x="9259680" y="3927944"/>
            <a:ext cx="118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CSQA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747C04-0DC2-9938-EB58-9007A16CAF3B}"/>
              </a:ext>
            </a:extLst>
          </p:cNvPr>
          <p:cNvSpPr txBox="1"/>
          <p:nvPr/>
        </p:nvSpPr>
        <p:spPr>
          <a:xfrm>
            <a:off x="9259680" y="4799697"/>
            <a:ext cx="118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OBQA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14892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036" y="125578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Paper introduction</a:t>
            </a:r>
            <a:endParaRPr lang="ko-KR" altLang="en-US" dirty="0"/>
          </a:p>
        </p:txBody>
      </p:sp>
      <p:sp>
        <p:nvSpPr>
          <p:cNvPr id="6" name="텍스트 개체 틀 20">
            <a:extLst>
              <a:ext uri="{FF2B5EF4-FFF2-40B4-BE49-F238E27FC236}">
                <a16:creationId xmlns:a16="http://schemas.microsoft.com/office/drawing/2014/main" id="{BAC343E3-0D95-B956-AC58-080C25BA2F51}"/>
              </a:ext>
            </a:extLst>
          </p:cNvPr>
          <p:cNvSpPr txBox="1">
            <a:spLocks/>
          </p:cNvSpPr>
          <p:nvPr/>
        </p:nvSpPr>
        <p:spPr>
          <a:xfrm>
            <a:off x="519036" y="646566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DRAGON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85686E-A0E4-CF8F-4F90-1A90BF324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677" y="1771270"/>
            <a:ext cx="9804647" cy="418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71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036" y="125578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Paper introduction</a:t>
            </a:r>
            <a:endParaRPr lang="ko-KR" altLang="en-US" dirty="0"/>
          </a:p>
        </p:txBody>
      </p:sp>
      <p:sp>
        <p:nvSpPr>
          <p:cNvPr id="6" name="텍스트 개체 틀 20">
            <a:extLst>
              <a:ext uri="{FF2B5EF4-FFF2-40B4-BE49-F238E27FC236}">
                <a16:creationId xmlns:a16="http://schemas.microsoft.com/office/drawing/2014/main" id="{BAC343E3-0D95-B956-AC58-080C25BA2F51}"/>
              </a:ext>
            </a:extLst>
          </p:cNvPr>
          <p:cNvSpPr txBox="1">
            <a:spLocks/>
          </p:cNvSpPr>
          <p:nvPr/>
        </p:nvSpPr>
        <p:spPr>
          <a:xfrm>
            <a:off x="519036" y="646566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QAT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CF3699-7779-2C61-5948-4F1CDAB76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919" y="1823282"/>
            <a:ext cx="8298161" cy="321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80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036" y="125578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Paper introduction</a:t>
            </a:r>
            <a:endParaRPr lang="ko-KR" altLang="en-US" dirty="0"/>
          </a:p>
        </p:txBody>
      </p:sp>
      <p:sp>
        <p:nvSpPr>
          <p:cNvPr id="6" name="텍스트 개체 틀 20">
            <a:extLst>
              <a:ext uri="{FF2B5EF4-FFF2-40B4-BE49-F238E27FC236}">
                <a16:creationId xmlns:a16="http://schemas.microsoft.com/office/drawing/2014/main" id="{BAC343E3-0D95-B956-AC58-080C25BA2F51}"/>
              </a:ext>
            </a:extLst>
          </p:cNvPr>
          <p:cNvSpPr txBox="1">
            <a:spLocks/>
          </p:cNvSpPr>
          <p:nvPr/>
        </p:nvSpPr>
        <p:spPr>
          <a:xfrm>
            <a:off x="519036" y="646566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Results</a:t>
            </a:r>
            <a:endParaRPr lang="ko-KR" altLang="en-US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6BCC5BD0-2D65-1B33-8C48-22E548389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573504"/>
              </p:ext>
            </p:extLst>
          </p:nvPr>
        </p:nvGraphicFramePr>
        <p:xfrm>
          <a:off x="621538" y="1555665"/>
          <a:ext cx="5371959" cy="482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4185">
                  <a:extLst>
                    <a:ext uri="{9D8B030D-6E8A-4147-A177-3AD203B41FA5}">
                      <a16:colId xmlns:a16="http://schemas.microsoft.com/office/drawing/2014/main" val="2939602677"/>
                    </a:ext>
                  </a:extLst>
                </a:gridCol>
                <a:gridCol w="1607419">
                  <a:extLst>
                    <a:ext uri="{9D8B030D-6E8A-4147-A177-3AD203B41FA5}">
                      <a16:colId xmlns:a16="http://schemas.microsoft.com/office/drawing/2014/main" val="2321148296"/>
                    </a:ext>
                  </a:extLst>
                </a:gridCol>
                <a:gridCol w="1560355">
                  <a:extLst>
                    <a:ext uri="{9D8B030D-6E8A-4147-A177-3AD203B41FA5}">
                      <a16:colId xmlns:a16="http://schemas.microsoft.com/office/drawing/2014/main" val="3562936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Methods</a:t>
                      </a:r>
                      <a:endParaRPr lang="ko-KR" altLang="en-US" sz="12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1Hdev-ACC%</a:t>
                      </a:r>
                      <a:endParaRPr lang="ko-KR" altLang="en-US" sz="12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1Htest-ACC%</a:t>
                      </a:r>
                      <a:endParaRPr lang="ko-KR" altLang="en-US" sz="12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106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QA-GNN</a:t>
                      </a:r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76.54%</a:t>
                      </a:r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73.41%</a:t>
                      </a:r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90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DRGN</a:t>
                      </a:r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78.2%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74.0%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52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SAFE</a:t>
                      </a:r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74.03%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81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DRGN</a:t>
                      </a:r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78.2%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74.0%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779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GreaseLM</a:t>
                      </a:r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78.5%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74.2%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6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JointLK</a:t>
                      </a:r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77.9%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74.4%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636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CORN</a:t>
                      </a:r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79.58%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74.43%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502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GSC</a:t>
                      </a:r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79.11%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74.48%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875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QAT</a:t>
                      </a:r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79.5%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75.4%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3151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DRAGON</a:t>
                      </a:r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76.0%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955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QA-GNN(+Cycle Encoder)</a:t>
                      </a:r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78.05%</a:t>
                      </a:r>
                      <a:endParaRPr lang="ko-KR" altLang="en-US" sz="1200" b="1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74.62%</a:t>
                      </a:r>
                      <a:endParaRPr lang="ko-KR" altLang="en-US" sz="1200" b="1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873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GSC(+Cycle Encoder)</a:t>
                      </a:r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79.36%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75.58%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73654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BD84004-C016-31EE-5644-54469449B2BD}"/>
              </a:ext>
            </a:extLst>
          </p:cNvPr>
          <p:cNvSpPr txBox="1"/>
          <p:nvPr/>
        </p:nvSpPr>
        <p:spPr>
          <a:xfrm>
            <a:off x="621538" y="6376585"/>
            <a:ext cx="5276849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Table 1 _ </a:t>
            </a:r>
            <a:r>
              <a:rPr lang="en-US" altLang="ko-KR" sz="1400" dirty="0" err="1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Medium" panose="00000600000000000000" pitchFamily="2" charset="-127"/>
                <a:cs typeface="KoPubWorld돋움체 Bold" panose="00000800000000000000" pitchFamily="2" charset="-127"/>
              </a:rPr>
              <a:t>CommonsenseQA</a:t>
            </a:r>
            <a:r>
              <a:rPr lang="ko-KR" altLang="en-US" sz="14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Medium" panose="00000600000000000000" pitchFamily="2" charset="-127"/>
                <a:cs typeface="KoPubWorld돋움체 Bold" panose="00000800000000000000" pitchFamily="2" charset="-127"/>
              </a:rPr>
              <a:t>에 대한 결과</a:t>
            </a:r>
            <a:endParaRPr lang="ko-KR" altLang="en-US" sz="140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97B9E35-71BE-FDB1-EC45-5B5CB6135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718840"/>
              </p:ext>
            </p:extLst>
          </p:nvPr>
        </p:nvGraphicFramePr>
        <p:xfrm>
          <a:off x="6608835" y="1555665"/>
          <a:ext cx="4783285" cy="475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1038">
                  <a:extLst>
                    <a:ext uri="{9D8B030D-6E8A-4147-A177-3AD203B41FA5}">
                      <a16:colId xmlns:a16="http://schemas.microsoft.com/office/drawing/2014/main" val="304933954"/>
                    </a:ext>
                  </a:extLst>
                </a:gridCol>
                <a:gridCol w="2392247">
                  <a:extLst>
                    <a:ext uri="{9D8B030D-6E8A-4147-A177-3AD203B41FA5}">
                      <a16:colId xmlns:a16="http://schemas.microsoft.com/office/drawing/2014/main" val="188866136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Methods</a:t>
                      </a:r>
                      <a:endParaRPr lang="ko-KR" altLang="en-US" sz="12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1Htest-ACC%</a:t>
                      </a:r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66977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QA-GNN</a:t>
                      </a:r>
                      <a:endParaRPr lang="ko-KR" altLang="en-US" sz="12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67.80%</a:t>
                      </a:r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50621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SAFE</a:t>
                      </a:r>
                      <a:endParaRPr lang="ko-KR" altLang="en-US" sz="12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69.2%</a:t>
                      </a:r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309866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DRGN</a:t>
                      </a:r>
                      <a:endParaRPr lang="ko-KR" altLang="en-US" sz="12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69.6%</a:t>
                      </a:r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34048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JointLK</a:t>
                      </a:r>
                      <a:endParaRPr lang="ko-KR" altLang="en-US" sz="12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70.03%</a:t>
                      </a:r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942399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GSC</a:t>
                      </a:r>
                      <a:endParaRPr lang="ko-KR" altLang="en-US" sz="12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70.33%</a:t>
                      </a:r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20019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QAT</a:t>
                      </a:r>
                      <a:endParaRPr lang="ko-KR" altLang="en-US" sz="12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71.2%</a:t>
                      </a:r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72101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CORN</a:t>
                      </a:r>
                      <a:endParaRPr lang="ko-KR" altLang="en-US" sz="12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71.30%</a:t>
                      </a:r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91012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DRAGON</a:t>
                      </a:r>
                      <a:endParaRPr lang="ko-KR" altLang="en-US" sz="12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72.0%</a:t>
                      </a:r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67540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QA-GNN(+Cycle Encoder)</a:t>
                      </a:r>
                      <a:endParaRPr lang="ko-KR" altLang="en-US" sz="12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69.40%</a:t>
                      </a:r>
                      <a:endParaRPr lang="ko-KR" altLang="en-US" sz="1200" b="1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20025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GSC(+Cycle Encoder)</a:t>
                      </a:r>
                      <a:endParaRPr lang="ko-KR" altLang="en-US" sz="12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71.00%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0071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311AD1E-52C0-5CD3-FE1F-3420805560A4}"/>
              </a:ext>
            </a:extLst>
          </p:cNvPr>
          <p:cNvSpPr txBox="1"/>
          <p:nvPr/>
        </p:nvSpPr>
        <p:spPr>
          <a:xfrm>
            <a:off x="6608835" y="6376585"/>
            <a:ext cx="5276849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Table 2 _ </a:t>
            </a:r>
            <a:r>
              <a:rPr lang="en-US" altLang="ko-KR" sz="1400" dirty="0" err="1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OpenBookQA</a:t>
            </a:r>
            <a:r>
              <a:rPr lang="ko-KR" altLang="en-US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 대한 결과</a:t>
            </a:r>
          </a:p>
        </p:txBody>
      </p:sp>
    </p:spTree>
    <p:extLst>
      <p:ext uri="{BB962C8B-B14F-4D97-AF65-F5344CB8AC3E}">
        <p14:creationId xmlns:p14="http://schemas.microsoft.com/office/powerpoint/2010/main" val="1419014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036" y="13321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My Method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B00BD7-0D7D-2E7C-FAEF-8F5D95DCF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0" y="2416152"/>
            <a:ext cx="4699166" cy="3490809"/>
          </a:xfrm>
          <a:prstGeom prst="rect">
            <a:avLst/>
          </a:prstGeom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70AE1A06-7A97-50E2-D21D-7A5189B1BD1B}"/>
              </a:ext>
            </a:extLst>
          </p:cNvPr>
          <p:cNvSpPr/>
          <p:nvPr/>
        </p:nvSpPr>
        <p:spPr>
          <a:xfrm>
            <a:off x="437377" y="1368944"/>
            <a:ext cx="6904717" cy="846065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752B47-3783-9426-3339-16D92B9A5832}"/>
              </a:ext>
            </a:extLst>
          </p:cNvPr>
          <p:cNvSpPr txBox="1"/>
          <p:nvPr/>
        </p:nvSpPr>
        <p:spPr>
          <a:xfrm>
            <a:off x="553608" y="1383342"/>
            <a:ext cx="7000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“Cellular respiration’s trash is”</a:t>
            </a:r>
            <a:endParaRPr kumimoji="1" lang="en-US" altLang="ko-Kore-KR" sz="10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sz="1400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sz="14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a bug’s treasure B. a cow’s treasure C. </a:t>
            </a:r>
            <a:r>
              <a:rPr kumimoji="1" lang="en-US" altLang="ko-Kore-KR" sz="1400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a plant’s treasure </a:t>
            </a:r>
            <a:r>
              <a:rPr kumimoji="1" lang="en-US" altLang="ko-Kore-KR" sz="14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D. </a:t>
            </a:r>
            <a:r>
              <a:rPr kumimoji="1" lang="en-US" altLang="ko-Kore-KR" sz="1400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everyone’s trash</a:t>
            </a:r>
            <a:endParaRPr kumimoji="1" lang="ko-Kore-KR" altLang="en-US" sz="1400" b="1" dirty="0">
              <a:solidFill>
                <a:srgbClr val="00B0F0"/>
              </a:solidFill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CDE6F8EF-64DC-44A7-8A74-50DC71DB147D}"/>
              </a:ext>
            </a:extLst>
          </p:cNvPr>
          <p:cNvSpPr/>
          <p:nvPr/>
        </p:nvSpPr>
        <p:spPr>
          <a:xfrm>
            <a:off x="4834954" y="3746803"/>
            <a:ext cx="1126913" cy="84606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98B8A1-6E12-88D6-06E8-B07838FFBE21}"/>
              </a:ext>
            </a:extLst>
          </p:cNvPr>
          <p:cNvSpPr txBox="1"/>
          <p:nvPr/>
        </p:nvSpPr>
        <p:spPr>
          <a:xfrm>
            <a:off x="4687564" y="4642992"/>
            <a:ext cx="195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injection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93EA52-DB2D-B50D-239E-BE1CE3B83C96}"/>
              </a:ext>
            </a:extLst>
          </p:cNvPr>
          <p:cNvSpPr/>
          <p:nvPr/>
        </p:nvSpPr>
        <p:spPr>
          <a:xfrm>
            <a:off x="6550563" y="3638969"/>
            <a:ext cx="2006353" cy="2130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</a:rPr>
              <a:t>respiration – causes - living</a:t>
            </a:r>
            <a:endParaRPr kumimoji="1" lang="ko-Kore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1D9959-A5F2-27F7-E5CB-3968C0BBCCC9}"/>
              </a:ext>
            </a:extLst>
          </p:cNvPr>
          <p:cNvSpPr/>
          <p:nvPr/>
        </p:nvSpPr>
        <p:spPr>
          <a:xfrm>
            <a:off x="6550563" y="4053723"/>
            <a:ext cx="2006353" cy="2130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</a:rPr>
              <a:t>living – related to - cell</a:t>
            </a:r>
            <a:endParaRPr kumimoji="1" lang="ko-Kore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DCF97C5-E926-CE3B-398D-BCFD61885E01}"/>
              </a:ext>
            </a:extLst>
          </p:cNvPr>
          <p:cNvSpPr/>
          <p:nvPr/>
        </p:nvSpPr>
        <p:spPr>
          <a:xfrm>
            <a:off x="6550563" y="4429928"/>
            <a:ext cx="2006353" cy="2130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</a:rPr>
              <a:t>cell – related to - respiration</a:t>
            </a:r>
            <a:endParaRPr kumimoji="1" lang="ko-Kore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왼쪽 중괄호[L] 12">
            <a:extLst>
              <a:ext uri="{FF2B5EF4-FFF2-40B4-BE49-F238E27FC236}">
                <a16:creationId xmlns:a16="http://schemas.microsoft.com/office/drawing/2014/main" id="{FBA93BCD-487F-2A23-D047-2C936E77DA54}"/>
              </a:ext>
            </a:extLst>
          </p:cNvPr>
          <p:cNvSpPr/>
          <p:nvPr/>
        </p:nvSpPr>
        <p:spPr>
          <a:xfrm>
            <a:off x="6221505" y="3707121"/>
            <a:ext cx="224117" cy="9057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오른쪽 화살표[R] 13">
            <a:extLst>
              <a:ext uri="{FF2B5EF4-FFF2-40B4-BE49-F238E27FC236}">
                <a16:creationId xmlns:a16="http://schemas.microsoft.com/office/drawing/2014/main" id="{B6F3BF75-1A20-923E-A967-F1BA0513A5F0}"/>
              </a:ext>
            </a:extLst>
          </p:cNvPr>
          <p:cNvSpPr/>
          <p:nvPr/>
        </p:nvSpPr>
        <p:spPr>
          <a:xfrm>
            <a:off x="8804752" y="3730382"/>
            <a:ext cx="1126913" cy="84606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F1505A-D037-1264-85BA-FFFEB370D5F7}"/>
              </a:ext>
            </a:extLst>
          </p:cNvPr>
          <p:cNvSpPr txBox="1"/>
          <p:nvPr/>
        </p:nvSpPr>
        <p:spPr>
          <a:xfrm>
            <a:off x="10074634" y="4021506"/>
            <a:ext cx="2034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comparison with QA context</a:t>
            </a:r>
          </a:p>
          <a:p>
            <a:r>
              <a:rPr kumimoji="1" lang="en-US" altLang="ko-Kore-KR" sz="1200" dirty="0"/>
              <a:t>Using similarity(e.g. cos sim, retrieval)</a:t>
            </a:r>
            <a:endParaRPr kumimoji="1" lang="ko-Kore-KR" altLang="en-US" sz="1200" dirty="0"/>
          </a:p>
        </p:txBody>
      </p:sp>
      <p:sp>
        <p:nvSpPr>
          <p:cNvPr id="18" name="오른쪽 화살표[R] 17">
            <a:extLst>
              <a:ext uri="{FF2B5EF4-FFF2-40B4-BE49-F238E27FC236}">
                <a16:creationId xmlns:a16="http://schemas.microsoft.com/office/drawing/2014/main" id="{80A1F2C6-2B4D-E995-8FBF-005E0B977166}"/>
              </a:ext>
            </a:extLst>
          </p:cNvPr>
          <p:cNvSpPr/>
          <p:nvPr/>
        </p:nvSpPr>
        <p:spPr>
          <a:xfrm rot="10800000">
            <a:off x="10171055" y="5060896"/>
            <a:ext cx="1126913" cy="84606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E2D362-7140-E028-1F07-F00488EA679B}"/>
              </a:ext>
            </a:extLst>
          </p:cNvPr>
          <p:cNvSpPr txBox="1"/>
          <p:nvPr/>
        </p:nvSpPr>
        <p:spPr>
          <a:xfrm>
            <a:off x="7794552" y="5345429"/>
            <a:ext cx="3002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Graph Augmentation or Reranking</a:t>
            </a:r>
            <a:endParaRPr kumimoji="1" lang="ko-Kore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87564D-4081-8699-866A-DD2B2909DC0F}"/>
              </a:ext>
            </a:extLst>
          </p:cNvPr>
          <p:cNvSpPr txBox="1"/>
          <p:nvPr/>
        </p:nvSpPr>
        <p:spPr>
          <a:xfrm>
            <a:off x="6579816" y="2964107"/>
            <a:ext cx="2130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Make template(text</a:t>
            </a:r>
            <a:r>
              <a:rPr kumimoji="1" lang="en-US" altLang="ko-Kore-KR"/>
              <a:t>) about Cycles</a:t>
            </a:r>
            <a:endParaRPr kumimoji="1" lang="ko-Kore-KR" altLang="en-US" dirty="0"/>
          </a:p>
        </p:txBody>
      </p:sp>
      <p:pic>
        <p:nvPicPr>
          <p:cNvPr id="21" name="그래픽 20" descr="연결 윤곽선">
            <a:extLst>
              <a:ext uri="{FF2B5EF4-FFF2-40B4-BE49-F238E27FC236}">
                <a16:creationId xmlns:a16="http://schemas.microsoft.com/office/drawing/2014/main" id="{64467340-CBEF-C5D8-43F9-50328FE7FC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10254" y="5594749"/>
            <a:ext cx="624423" cy="62442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2502D6B-172C-C680-9BD9-7169F0E4AD01}"/>
              </a:ext>
            </a:extLst>
          </p:cNvPr>
          <p:cNvSpPr txBox="1"/>
          <p:nvPr/>
        </p:nvSpPr>
        <p:spPr>
          <a:xfrm>
            <a:off x="10491872" y="3452349"/>
            <a:ext cx="123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How to??</a:t>
            </a:r>
            <a:endParaRPr kumimoji="1" lang="ko-Kore-KR" altLang="en-US" dirty="0"/>
          </a:p>
        </p:txBody>
      </p:sp>
      <p:sp>
        <p:nvSpPr>
          <p:cNvPr id="23" name="오른쪽 화살표[R] 22">
            <a:extLst>
              <a:ext uri="{FF2B5EF4-FFF2-40B4-BE49-F238E27FC236}">
                <a16:creationId xmlns:a16="http://schemas.microsoft.com/office/drawing/2014/main" id="{A1C3DCB8-7699-0687-E03D-5FE1A195A8B7}"/>
              </a:ext>
            </a:extLst>
          </p:cNvPr>
          <p:cNvSpPr/>
          <p:nvPr/>
        </p:nvSpPr>
        <p:spPr>
          <a:xfrm rot="10800000">
            <a:off x="6426826" y="5171716"/>
            <a:ext cx="1126913" cy="84606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28123F-E122-C9B1-C5DC-E8CF9D48C657}"/>
              </a:ext>
            </a:extLst>
          </p:cNvPr>
          <p:cNvSpPr txBox="1"/>
          <p:nvPr/>
        </p:nvSpPr>
        <p:spPr>
          <a:xfrm>
            <a:off x="4958399" y="5456249"/>
            <a:ext cx="3002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Graph Encoder??</a:t>
            </a:r>
          </a:p>
          <a:p>
            <a:r>
              <a:rPr kumimoji="1" lang="en-US" altLang="ko-Kore-KR" sz="1200" dirty="0"/>
              <a:t>Using GSC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91731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036" y="125578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A56DA1AB-ED5F-1851-1F87-146DB795910F}"/>
              </a:ext>
            </a:extLst>
          </p:cNvPr>
          <p:cNvSpPr txBox="1">
            <a:spLocks/>
          </p:cNvSpPr>
          <p:nvPr/>
        </p:nvSpPr>
        <p:spPr>
          <a:xfrm>
            <a:off x="519036" y="925855"/>
            <a:ext cx="11323463" cy="516608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1200" dirty="0">
                <a:solidFill>
                  <a:srgbClr val="222222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YASUNAGA, </a:t>
            </a:r>
            <a:r>
              <a:rPr lang="en" altLang="ko-Kore-KR" sz="1200" dirty="0" err="1">
                <a:solidFill>
                  <a:srgbClr val="222222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Michihiro</a:t>
            </a:r>
            <a:r>
              <a:rPr lang="en" altLang="ko-Kore-KR" sz="1200" dirty="0">
                <a:solidFill>
                  <a:srgbClr val="222222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, et al. QA-GNN: Reasoning with language models and knowledge graphs for question answering. </a:t>
            </a:r>
            <a:r>
              <a:rPr lang="en" altLang="ko-Kore-KR" sz="1200" dirty="0" err="1">
                <a:solidFill>
                  <a:srgbClr val="222222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arXiv</a:t>
            </a:r>
            <a:r>
              <a:rPr lang="en" altLang="ko-Kore-KR" sz="1200" dirty="0">
                <a:solidFill>
                  <a:srgbClr val="222222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preprint arXiv:2104.06378, 2021.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1400" dirty="0">
                <a:solidFill>
                  <a:srgbClr val="222222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WANG, </a:t>
            </a:r>
            <a:r>
              <a:rPr lang="en" altLang="ko-Kore-KR" sz="1400" dirty="0" err="1">
                <a:solidFill>
                  <a:srgbClr val="222222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Kuan</a:t>
            </a:r>
            <a:r>
              <a:rPr lang="en" altLang="ko-Kore-KR" sz="1400" dirty="0">
                <a:solidFill>
                  <a:srgbClr val="222222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, et al. </a:t>
            </a:r>
            <a:r>
              <a:rPr lang="en" altLang="ko-Kore-KR" sz="1400" dirty="0" err="1">
                <a:solidFill>
                  <a:srgbClr val="222222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Gnn</a:t>
            </a:r>
            <a:r>
              <a:rPr lang="en" altLang="ko-Kore-KR" sz="1400" dirty="0">
                <a:solidFill>
                  <a:srgbClr val="222222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is a counter? revisiting </a:t>
            </a:r>
            <a:r>
              <a:rPr lang="en" altLang="ko-Kore-KR" sz="1400" dirty="0" err="1">
                <a:solidFill>
                  <a:srgbClr val="222222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gnn</a:t>
            </a:r>
            <a:r>
              <a:rPr lang="en" altLang="ko-Kore-KR" sz="1400" dirty="0">
                <a:solidFill>
                  <a:srgbClr val="222222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for question answering. </a:t>
            </a:r>
            <a:r>
              <a:rPr lang="en" altLang="ko-Kore-KR" sz="1400" dirty="0" err="1">
                <a:solidFill>
                  <a:srgbClr val="222222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arXiv</a:t>
            </a:r>
            <a:r>
              <a:rPr lang="en" altLang="ko-Kore-KR" sz="1400" dirty="0">
                <a:solidFill>
                  <a:srgbClr val="222222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preprint arXiv:2110.03192, 2021.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1400" dirty="0">
                <a:solidFill>
                  <a:srgbClr val="222222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ZHANG, </a:t>
            </a:r>
            <a:r>
              <a:rPr lang="en" altLang="ko-Kore-KR" sz="1400" dirty="0" err="1">
                <a:solidFill>
                  <a:srgbClr val="222222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Xikun</a:t>
            </a:r>
            <a:r>
              <a:rPr lang="en" altLang="ko-Kore-KR" sz="1400" dirty="0">
                <a:solidFill>
                  <a:srgbClr val="222222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, et al. </a:t>
            </a:r>
            <a:r>
              <a:rPr lang="en" altLang="ko-Kore-KR" sz="1400" dirty="0" err="1">
                <a:solidFill>
                  <a:srgbClr val="222222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Greaselm</a:t>
            </a:r>
            <a:r>
              <a:rPr lang="en" altLang="ko-Kore-KR" sz="1400" dirty="0">
                <a:solidFill>
                  <a:srgbClr val="222222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: Graph reasoning enhanced language models for question answering. </a:t>
            </a:r>
            <a:r>
              <a:rPr lang="en" altLang="ko-Kore-KR" sz="1400" dirty="0" err="1">
                <a:solidFill>
                  <a:srgbClr val="222222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arXiv</a:t>
            </a:r>
            <a:r>
              <a:rPr lang="en" altLang="ko-Kore-KR" sz="1400" dirty="0">
                <a:solidFill>
                  <a:srgbClr val="222222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preprint arXiv:2201.08860, 2022.</a:t>
            </a:r>
            <a:endParaRPr lang="en" altLang="ko-Kore-KR" sz="1400" dirty="0">
              <a:solidFill>
                <a:srgbClr val="222222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1400" dirty="0">
                <a:solidFill>
                  <a:srgbClr val="222222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JIANG, </a:t>
            </a:r>
            <a:r>
              <a:rPr lang="en" altLang="ko-Kore-KR" sz="1400" dirty="0" err="1">
                <a:solidFill>
                  <a:srgbClr val="222222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Jinhao</a:t>
            </a:r>
            <a:r>
              <a:rPr lang="en" altLang="ko-Kore-KR" sz="1400" dirty="0">
                <a:solidFill>
                  <a:srgbClr val="222222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, et al. Great Truths are Always Simple: A Rather Simple Knowledge Encoder for Enhancing the Commonsense Reasoning Capacity of Pre-Trained Models. </a:t>
            </a:r>
            <a:r>
              <a:rPr lang="en" altLang="ko-Kore-KR" sz="1400" dirty="0" err="1">
                <a:solidFill>
                  <a:srgbClr val="222222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arXiv</a:t>
            </a:r>
            <a:r>
              <a:rPr lang="en" altLang="ko-Kore-KR" sz="1400" dirty="0">
                <a:solidFill>
                  <a:srgbClr val="222222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preprint arXiv:2205.01841, 2022.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1400" dirty="0">
                <a:solidFill>
                  <a:srgbClr val="222222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ZHENG, Chen; KORDJAMSHIDI, Parisa. Dynamic Relevance Graph Network for Knowledge-Aware Question Answering. </a:t>
            </a:r>
            <a:r>
              <a:rPr lang="en" altLang="ko-Kore-KR" sz="1400" dirty="0" err="1">
                <a:solidFill>
                  <a:srgbClr val="222222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arXiv</a:t>
            </a:r>
            <a:r>
              <a:rPr lang="en" altLang="ko-Kore-KR" sz="1400" dirty="0">
                <a:solidFill>
                  <a:srgbClr val="222222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preprint arXiv:2209.09947, 2022.</a:t>
            </a:r>
            <a:endParaRPr lang="en" altLang="ko-Kore-KR" sz="1200" dirty="0">
              <a:solidFill>
                <a:srgbClr val="222222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1400" dirty="0">
                <a:solidFill>
                  <a:srgbClr val="222222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GUAN, Xin, et al. CORN: Co-Reasoning Network for Commonsense Question Answering. In: Proceedings of the 29th International Conference on Computational Linguistics. 2022. p. 1677-1686.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1400" dirty="0">
                <a:solidFill>
                  <a:srgbClr val="222222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YASUNAGA, </a:t>
            </a:r>
            <a:r>
              <a:rPr lang="en" altLang="ko-Kore-KR" sz="1400" dirty="0" err="1">
                <a:solidFill>
                  <a:srgbClr val="222222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Michihiro</a:t>
            </a:r>
            <a:r>
              <a:rPr lang="en" altLang="ko-Kore-KR" sz="1400" dirty="0">
                <a:solidFill>
                  <a:srgbClr val="222222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, et al. Deep bidirectional language-knowledge graph pretraining. Advances in Neural Information Processing Systems, 2022, 35: 37309-37323.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1400" dirty="0">
                <a:solidFill>
                  <a:srgbClr val="222222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PARK, </a:t>
            </a:r>
            <a:r>
              <a:rPr lang="en" altLang="ko-Kore-KR" sz="1400" dirty="0" err="1">
                <a:solidFill>
                  <a:srgbClr val="222222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Jinyoung</a:t>
            </a:r>
            <a:r>
              <a:rPr lang="en" altLang="ko-Kore-KR" sz="1400" dirty="0">
                <a:solidFill>
                  <a:srgbClr val="222222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, et al. Relation-Aware Language-Graph Transformer for Question Answering. In: Proceedings of the AAAI Conference on Artificial Intelligence. 2023. p. 13457-13464.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1400" dirty="0">
                <a:solidFill>
                  <a:srgbClr val="222222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TAUNK, Dhaval, et al. </a:t>
            </a:r>
            <a:r>
              <a:rPr lang="en" altLang="ko-Kore-KR" sz="1400" dirty="0" err="1">
                <a:solidFill>
                  <a:srgbClr val="222222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GrapeQA</a:t>
            </a:r>
            <a:r>
              <a:rPr lang="en" altLang="ko-Kore-KR" sz="1400" dirty="0">
                <a:solidFill>
                  <a:srgbClr val="222222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lang="en" altLang="ko-Kore-KR" sz="1400" dirty="0" err="1">
                <a:solidFill>
                  <a:srgbClr val="222222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GRaph</a:t>
            </a:r>
            <a:r>
              <a:rPr lang="en" altLang="ko-Kore-KR" sz="1400" dirty="0">
                <a:solidFill>
                  <a:srgbClr val="222222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Augmentation and Pruning to Enhance Question-Answering. In: Companion Proceedings of the ACM Web Conference 2023. 2023. p. 1138-1144.</a:t>
            </a:r>
            <a:endParaRPr lang="en" altLang="ko-Kore-KR" sz="1200" dirty="0">
              <a:solidFill>
                <a:srgbClr val="222222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7028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9B158D5-1F34-4E59-AF24-D56BE62AF114}"/>
              </a:ext>
            </a:extLst>
          </p:cNvPr>
          <p:cNvSpPr txBox="1"/>
          <p:nvPr/>
        </p:nvSpPr>
        <p:spPr>
          <a:xfrm>
            <a:off x="846882" y="1227806"/>
            <a:ext cx="3088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609613-E8A5-BBCA-FC7A-9353900375E6}"/>
              </a:ext>
            </a:extLst>
          </p:cNvPr>
          <p:cNvSpPr txBox="1"/>
          <p:nvPr/>
        </p:nvSpPr>
        <p:spPr>
          <a:xfrm>
            <a:off x="7917084" y="816333"/>
            <a:ext cx="3521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Influence of Graph Cyclic structure</a:t>
            </a:r>
            <a:endParaRPr lang="ko-KR" altLang="en-US" sz="2000" spc="-150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52CBBF4-629C-2F2F-E6C3-4D9137058B04}"/>
              </a:ext>
            </a:extLst>
          </p:cNvPr>
          <p:cNvGrpSpPr/>
          <p:nvPr/>
        </p:nvGrpSpPr>
        <p:grpSpPr>
          <a:xfrm>
            <a:off x="1569582" y="1781797"/>
            <a:ext cx="3329738" cy="1329669"/>
            <a:chOff x="2475230" y="2099331"/>
            <a:chExt cx="3329738" cy="13296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9DFF9D-1E88-3344-D665-E40CB3F2F59B}"/>
                </a:ext>
              </a:extLst>
            </p:cNvPr>
            <p:cNvSpPr txBox="1"/>
            <p:nvPr/>
          </p:nvSpPr>
          <p:spPr>
            <a:xfrm>
              <a:off x="3382669" y="2099331"/>
              <a:ext cx="19430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Preview</a:t>
              </a:r>
              <a:endPara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1B6B1B-C542-2312-769B-A67D11FCF664}"/>
                </a:ext>
              </a:extLst>
            </p:cNvPr>
            <p:cNvSpPr txBox="1"/>
            <p:nvPr/>
          </p:nvSpPr>
          <p:spPr>
            <a:xfrm>
              <a:off x="3382669" y="2452074"/>
              <a:ext cx="2422299" cy="305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19FB3EC-8EBA-A600-10C9-0903BEE94A21}"/>
                </a:ext>
              </a:extLst>
            </p:cNvPr>
            <p:cNvGrpSpPr/>
            <p:nvPr/>
          </p:nvGrpSpPr>
          <p:grpSpPr>
            <a:xfrm>
              <a:off x="2475230" y="2099331"/>
              <a:ext cx="749300" cy="1329669"/>
              <a:chOff x="3919220" y="2099331"/>
              <a:chExt cx="749300" cy="1329669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111DB9-D6D9-D139-534E-D5D75AC3E8AF}"/>
                  </a:ext>
                </a:extLst>
              </p:cNvPr>
              <p:cNvSpPr txBox="1"/>
              <p:nvPr/>
            </p:nvSpPr>
            <p:spPr>
              <a:xfrm>
                <a:off x="3919220" y="2099331"/>
                <a:ext cx="749300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cxnSp>
            <p:nvCxnSpPr>
              <p:cNvPr id="15" name="직선 연결선 2">
                <a:extLst>
                  <a:ext uri="{FF2B5EF4-FFF2-40B4-BE49-F238E27FC236}">
                    <a16:creationId xmlns:a16="http://schemas.microsoft.com/office/drawing/2014/main" id="{4D020438-BD37-ABFC-62A6-45921C373657}"/>
                  </a:ext>
                </a:extLst>
              </p:cNvPr>
              <p:cNvCxnSpPr/>
              <p:nvPr/>
            </p:nvCxnSpPr>
            <p:spPr>
              <a:xfrm>
                <a:off x="4668520" y="2183130"/>
                <a:ext cx="0" cy="124587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E12D3AA-8EF9-D930-3C13-E19BBD92C90F}"/>
              </a:ext>
            </a:extLst>
          </p:cNvPr>
          <p:cNvSpPr txBox="1"/>
          <p:nvPr/>
        </p:nvSpPr>
        <p:spPr>
          <a:xfrm>
            <a:off x="5512235" y="1781797"/>
            <a:ext cx="2877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Paper introduction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AAA7B-2F67-0BF3-51F5-BCB957F9FB06}"/>
              </a:ext>
            </a:extLst>
          </p:cNvPr>
          <p:cNvSpPr txBox="1"/>
          <p:nvPr/>
        </p:nvSpPr>
        <p:spPr>
          <a:xfrm>
            <a:off x="5512237" y="2134540"/>
            <a:ext cx="5257363" cy="545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Method </a:t>
            </a: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My Method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61059-E0EE-858F-9CE3-B1C147AD2DF7}"/>
              </a:ext>
            </a:extLst>
          </p:cNvPr>
          <p:cNvSpPr txBox="1"/>
          <p:nvPr/>
        </p:nvSpPr>
        <p:spPr>
          <a:xfrm>
            <a:off x="4604797" y="1781797"/>
            <a:ext cx="7493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02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8" name="직선 연결선 2">
            <a:extLst>
              <a:ext uri="{FF2B5EF4-FFF2-40B4-BE49-F238E27FC236}">
                <a16:creationId xmlns:a16="http://schemas.microsoft.com/office/drawing/2014/main" id="{9A8BF440-9D0B-84FC-F00E-17D62FE8062A}"/>
              </a:ext>
            </a:extLst>
          </p:cNvPr>
          <p:cNvCxnSpPr/>
          <p:nvPr/>
        </p:nvCxnSpPr>
        <p:spPr>
          <a:xfrm>
            <a:off x="5354097" y="1865596"/>
            <a:ext cx="0" cy="124587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46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036" y="125578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err="1"/>
              <a:t>들어가기전에</a:t>
            </a:r>
            <a:endParaRPr lang="ko-KR" altLang="en-US" dirty="0"/>
          </a:p>
        </p:txBody>
      </p:sp>
      <p:sp>
        <p:nvSpPr>
          <p:cNvPr id="5" name="텍스트 개체 틀 6">
            <a:extLst>
              <a:ext uri="{FF2B5EF4-FFF2-40B4-BE49-F238E27FC236}">
                <a16:creationId xmlns:a16="http://schemas.microsoft.com/office/drawing/2014/main" id="{D97DD93D-D568-0DC4-6E32-BD50D2063B22}"/>
              </a:ext>
            </a:extLst>
          </p:cNvPr>
          <p:cNvSpPr txBox="1">
            <a:spLocks/>
          </p:cNvSpPr>
          <p:nvPr/>
        </p:nvSpPr>
        <p:spPr>
          <a:xfrm>
            <a:off x="776801" y="1143000"/>
            <a:ext cx="10638398" cy="516608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그래프에서 단어는 노드이며 노드 간의 에지는 그 단어 간의 관계를 의미한다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지금까지 생각했던 사이클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순환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은 </a:t>
            </a:r>
            <a:r>
              <a:rPr lang="ko-KR" altLang="en-US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순환 논법</a:t>
            </a:r>
            <a:r>
              <a:rPr lang="ko-KR" altLang="en-US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</a:t>
            </a:r>
            <a:r>
              <a:rPr lang="ko-KR" altLang="en-US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발생한다고 생각했다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그러나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데이터를 분석한 결과 그렇지 않다는 것을 발견했다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예를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들어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[a, b, c]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 있을 때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이것은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a-&gt;b, b-&gt;c, c-&gt;a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의미하며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“-&gt;”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에지의 방향성을 나타낸다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971550" lvl="1" indent="-285750" algn="just">
              <a:lnSpc>
                <a:spcPct val="150000"/>
              </a:lnSpc>
            </a:pP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이것을 단순히 직역하면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“a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b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고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b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이며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이다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.”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 해석할 수 있으며 이런 경우가 순환 논법이 발생할 수 있다고 생각하였다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하지만 데이터 분석결과 사이클을 구성하는 세 </a:t>
            </a:r>
            <a:r>
              <a:rPr lang="ko-KR" altLang="en-US" sz="1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에지모두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“is a”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인 경우는 없었으며 대부분의 에지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관계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“is related to”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 연결되어 있었고 사이클을 형성하는 데 구성된 </a:t>
            </a:r>
            <a:r>
              <a:rPr lang="ko-KR" altLang="en-US" sz="1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에지들이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모두 같은 타입 경우도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“is related to” 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 많았다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971550" lvl="1" indent="-285750" algn="just">
              <a:lnSpc>
                <a:spcPct val="150000"/>
              </a:lnSpc>
            </a:pP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이를 해석해보면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“</a:t>
            </a:r>
            <a:r>
              <a:rPr lang="en" altLang="ko-Kore-KR" sz="1400" dirty="0"/>
              <a:t>a</a:t>
            </a:r>
            <a:r>
              <a:rPr lang="ko-KR" altLang="en-US" sz="1400" dirty="0"/>
              <a:t>는 </a:t>
            </a:r>
            <a:r>
              <a:rPr lang="en" altLang="ko-Kore-KR" sz="1400" dirty="0"/>
              <a:t>b</a:t>
            </a:r>
            <a:r>
              <a:rPr lang="ko-KR" altLang="en-US" sz="1400" dirty="0"/>
              <a:t>와 </a:t>
            </a:r>
            <a:r>
              <a:rPr lang="ko-KR" altLang="en-US" sz="1400" dirty="0" err="1"/>
              <a:t>관련있고</a:t>
            </a:r>
            <a:r>
              <a:rPr lang="en-US" altLang="ko-KR" sz="1400" dirty="0"/>
              <a:t>, </a:t>
            </a:r>
            <a:r>
              <a:rPr lang="en" altLang="ko-Kore-KR" sz="1400" dirty="0"/>
              <a:t>b</a:t>
            </a:r>
            <a:r>
              <a:rPr lang="ko-KR" altLang="en-US" sz="1400" dirty="0"/>
              <a:t>는 </a:t>
            </a:r>
            <a:r>
              <a:rPr lang="en" altLang="ko-Kore-KR" sz="1400" dirty="0"/>
              <a:t>c</a:t>
            </a:r>
            <a:r>
              <a:rPr lang="ko-KR" altLang="en-US" sz="1400" dirty="0"/>
              <a:t>와 </a:t>
            </a:r>
            <a:r>
              <a:rPr lang="ko-KR" altLang="en-US" sz="1400" dirty="0" err="1"/>
              <a:t>관련있고</a:t>
            </a:r>
            <a:r>
              <a:rPr lang="en-US" altLang="ko-KR" sz="1400" dirty="0"/>
              <a:t>, </a:t>
            </a:r>
            <a:r>
              <a:rPr lang="en" altLang="ko-Kore-KR" sz="1400" dirty="0"/>
              <a:t>c</a:t>
            </a:r>
            <a:r>
              <a:rPr lang="ko-KR" altLang="en-US" sz="1400" dirty="0"/>
              <a:t>는 </a:t>
            </a:r>
            <a:r>
              <a:rPr lang="en" altLang="ko-Kore-KR" sz="1400" dirty="0"/>
              <a:t>a</a:t>
            </a:r>
            <a:r>
              <a:rPr lang="ko-KR" altLang="en-US" sz="1400" dirty="0"/>
              <a:t>와 </a:t>
            </a:r>
            <a:r>
              <a:rPr lang="ko-KR" altLang="en-US" sz="1400" dirty="0" err="1"/>
              <a:t>관련있다</a:t>
            </a:r>
            <a:r>
              <a:rPr lang="en-US" altLang="ko-KR" sz="1400" dirty="0"/>
              <a:t>.”</a:t>
            </a:r>
            <a:r>
              <a:rPr lang="ko-KR" altLang="en-US" sz="1400" dirty="0"/>
              <a:t>로 이것은 순환 논법과 거리가 멀다</a:t>
            </a:r>
            <a:r>
              <a:rPr lang="en-US" altLang="ko-KR" sz="1400" dirty="0"/>
              <a:t>. </a:t>
            </a:r>
            <a:r>
              <a:rPr lang="ko-KR" altLang="en-US" sz="1400" dirty="0"/>
              <a:t>오히려 각 노드들을 보충 설명해주는 것이라 여길수 있다</a:t>
            </a:r>
            <a:r>
              <a:rPr lang="en-US" altLang="ko-KR" sz="1400" dirty="0"/>
              <a:t>.</a:t>
            </a:r>
            <a:endParaRPr lang="en-US" altLang="ko-KR" sz="1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ore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에지는 각 타입</a:t>
            </a:r>
            <a:r>
              <a:rPr lang="en-US" altLang="ko-Kore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e.g. “is related to”)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대해 역방향까지 고려한다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정방향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역방향의 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임베딩이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서로 다르다는 것을 의미한다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이렇게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3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 노드가 있을 때 형성 될 수 있는 사이클은 에지의 개수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에지의 방향성 까지 고려한다면 많은 사이클이 나온다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그만큼 많은 사이클이 나온다는 것은 각 노드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단어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간의 다양한 관계로 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구성되어있고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QA reasoning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하는데 충분히 고려해야할 데이터로 여길수 있다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</p:txBody>
      </p:sp>
      <p:sp>
        <p:nvSpPr>
          <p:cNvPr id="6" name="텍스트 개체 틀 20">
            <a:extLst>
              <a:ext uri="{FF2B5EF4-FFF2-40B4-BE49-F238E27FC236}">
                <a16:creationId xmlns:a16="http://schemas.microsoft.com/office/drawing/2014/main" id="{BAC343E3-0D95-B956-AC58-080C25BA2F51}"/>
              </a:ext>
            </a:extLst>
          </p:cNvPr>
          <p:cNvSpPr txBox="1">
            <a:spLocks/>
          </p:cNvSpPr>
          <p:nvPr/>
        </p:nvSpPr>
        <p:spPr>
          <a:xfrm>
            <a:off x="519036" y="646566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339089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err="1"/>
              <a:t>들어가기전에</a:t>
            </a:r>
            <a:endParaRPr lang="ko-KR" altLang="en-US" dirty="0"/>
          </a:p>
        </p:txBody>
      </p:sp>
      <p:sp>
        <p:nvSpPr>
          <p:cNvPr id="5" name="텍스트 개체 틀 6">
            <a:extLst>
              <a:ext uri="{FF2B5EF4-FFF2-40B4-BE49-F238E27FC236}">
                <a16:creationId xmlns:a16="http://schemas.microsoft.com/office/drawing/2014/main" id="{D97DD93D-D568-0DC4-6E32-BD50D2063B22}"/>
              </a:ext>
            </a:extLst>
          </p:cNvPr>
          <p:cNvSpPr txBox="1">
            <a:spLocks/>
          </p:cNvSpPr>
          <p:nvPr/>
        </p:nvSpPr>
        <p:spPr>
          <a:xfrm>
            <a:off x="776801" y="1143000"/>
            <a:ext cx="10638398" cy="516608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ore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위와 같은 이유로 사이클은 </a:t>
            </a:r>
            <a:r>
              <a:rPr lang="en-US" altLang="ko-Kore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PLM</a:t>
            </a:r>
            <a:r>
              <a:rPr lang="ko-Kore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과 </a:t>
            </a:r>
            <a:r>
              <a:rPr lang="en-US" altLang="ko-Kore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KG</a:t>
            </a:r>
            <a:r>
              <a:rPr lang="ko-Kore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 사용하는 </a:t>
            </a:r>
            <a:r>
              <a:rPr lang="en-US" altLang="ko-Kore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QA task</a:t>
            </a:r>
            <a:r>
              <a:rPr lang="ko-Kore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중요한 정보가 된다고 생각한다</a:t>
            </a:r>
            <a:r>
              <a:rPr lang="en-US" altLang="ko-Kore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여기까지의 내용을 토대로 이 사이클의 장점을 극대화할 수 있는 모델을 만들고자 한다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사이클은 그래프의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topological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한 특징이며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사이클을 구성하는데 가장 중요한 정보는 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에지이다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따라서 위상학적 특징과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relation(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에지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고려할 수 있는 모델을 만들어보자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최근의 논문은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Follow-Up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해본다면 두 가지 방향성으로 나눌 수 있다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LM+KG fusion &amp; Edge-centric!!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QA-GNN(NAACL 2021)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논문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이후로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LM + KG fusion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중요시 하는 논문이 있고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GSC(ICLR 2022)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이후 간단한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GNN or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기존의 노드 중심의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MPNN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 아닌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Edge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중심의 논문이 있다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6" name="텍스트 개체 틀 20">
            <a:extLst>
              <a:ext uri="{FF2B5EF4-FFF2-40B4-BE49-F238E27FC236}">
                <a16:creationId xmlns:a16="http://schemas.microsoft.com/office/drawing/2014/main" id="{BAC343E3-0D95-B956-AC58-080C25BA2F51}"/>
              </a:ext>
            </a:extLst>
          </p:cNvPr>
          <p:cNvSpPr txBox="1">
            <a:spLocks/>
          </p:cNvSpPr>
          <p:nvPr/>
        </p:nvSpPr>
        <p:spPr>
          <a:xfrm>
            <a:off x="519036" y="646566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60817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err="1"/>
              <a:t>들어가기전에</a:t>
            </a:r>
            <a:endParaRPr lang="ko-KR" altLang="en-US" dirty="0"/>
          </a:p>
        </p:txBody>
      </p:sp>
      <p:sp>
        <p:nvSpPr>
          <p:cNvPr id="6" name="텍스트 개체 틀 20">
            <a:extLst>
              <a:ext uri="{FF2B5EF4-FFF2-40B4-BE49-F238E27FC236}">
                <a16:creationId xmlns:a16="http://schemas.microsoft.com/office/drawing/2014/main" id="{BAC343E3-0D95-B956-AC58-080C25BA2F51}"/>
              </a:ext>
            </a:extLst>
          </p:cNvPr>
          <p:cNvSpPr txBox="1">
            <a:spLocks/>
          </p:cNvSpPr>
          <p:nvPr/>
        </p:nvSpPr>
        <p:spPr>
          <a:xfrm>
            <a:off x="519036" y="646566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Paper Follow - UP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F47865-1F9F-0D0F-4BB8-57F8BB4CAF84}"/>
              </a:ext>
            </a:extLst>
          </p:cNvPr>
          <p:cNvSpPr/>
          <p:nvPr/>
        </p:nvSpPr>
        <p:spPr>
          <a:xfrm>
            <a:off x="224788" y="3202006"/>
            <a:ext cx="11725922" cy="26632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삼각형 39">
            <a:extLst>
              <a:ext uri="{FF2B5EF4-FFF2-40B4-BE49-F238E27FC236}">
                <a16:creationId xmlns:a16="http://schemas.microsoft.com/office/drawing/2014/main" id="{3A4D9F95-2877-3022-10C5-A09D2CD40083}"/>
              </a:ext>
            </a:extLst>
          </p:cNvPr>
          <p:cNvSpPr/>
          <p:nvPr/>
        </p:nvSpPr>
        <p:spPr>
          <a:xfrm rot="10800000">
            <a:off x="599272" y="3335170"/>
            <a:ext cx="401626" cy="40320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삼각형 40">
            <a:extLst>
              <a:ext uri="{FF2B5EF4-FFF2-40B4-BE49-F238E27FC236}">
                <a16:creationId xmlns:a16="http://schemas.microsoft.com/office/drawing/2014/main" id="{222BC26F-5359-17D4-E6DB-90D10099741E}"/>
              </a:ext>
            </a:extLst>
          </p:cNvPr>
          <p:cNvSpPr/>
          <p:nvPr/>
        </p:nvSpPr>
        <p:spPr>
          <a:xfrm>
            <a:off x="1808240" y="2931971"/>
            <a:ext cx="401626" cy="40320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삼각형 41">
            <a:extLst>
              <a:ext uri="{FF2B5EF4-FFF2-40B4-BE49-F238E27FC236}">
                <a16:creationId xmlns:a16="http://schemas.microsoft.com/office/drawing/2014/main" id="{7DBFF59A-8B1E-DAB6-0D7D-76EC78C0972E}"/>
              </a:ext>
            </a:extLst>
          </p:cNvPr>
          <p:cNvSpPr/>
          <p:nvPr/>
        </p:nvSpPr>
        <p:spPr>
          <a:xfrm rot="10800000">
            <a:off x="3109638" y="3335169"/>
            <a:ext cx="401626" cy="40320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삼각형 42">
            <a:extLst>
              <a:ext uri="{FF2B5EF4-FFF2-40B4-BE49-F238E27FC236}">
                <a16:creationId xmlns:a16="http://schemas.microsoft.com/office/drawing/2014/main" id="{F912F38B-0192-F0D3-F821-4D833FC22F80}"/>
              </a:ext>
            </a:extLst>
          </p:cNvPr>
          <p:cNvSpPr/>
          <p:nvPr/>
        </p:nvSpPr>
        <p:spPr>
          <a:xfrm>
            <a:off x="4472225" y="2931970"/>
            <a:ext cx="401626" cy="40320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삼각형 43">
            <a:extLst>
              <a:ext uri="{FF2B5EF4-FFF2-40B4-BE49-F238E27FC236}">
                <a16:creationId xmlns:a16="http://schemas.microsoft.com/office/drawing/2014/main" id="{51179E07-809B-5D51-6E0E-6CA0B86C63AA}"/>
              </a:ext>
            </a:extLst>
          </p:cNvPr>
          <p:cNvSpPr/>
          <p:nvPr/>
        </p:nvSpPr>
        <p:spPr>
          <a:xfrm rot="10800000">
            <a:off x="5637634" y="3326290"/>
            <a:ext cx="401626" cy="40320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삼각형 44">
            <a:extLst>
              <a:ext uri="{FF2B5EF4-FFF2-40B4-BE49-F238E27FC236}">
                <a16:creationId xmlns:a16="http://schemas.microsoft.com/office/drawing/2014/main" id="{CAC849E8-3F51-A828-F8DD-6F150815A07B}"/>
              </a:ext>
            </a:extLst>
          </p:cNvPr>
          <p:cNvSpPr/>
          <p:nvPr/>
        </p:nvSpPr>
        <p:spPr>
          <a:xfrm>
            <a:off x="6935748" y="2923091"/>
            <a:ext cx="401626" cy="40320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삼각형 45">
            <a:extLst>
              <a:ext uri="{FF2B5EF4-FFF2-40B4-BE49-F238E27FC236}">
                <a16:creationId xmlns:a16="http://schemas.microsoft.com/office/drawing/2014/main" id="{DDDBDDD9-434F-762B-AC37-3ABE20994E18}"/>
              </a:ext>
            </a:extLst>
          </p:cNvPr>
          <p:cNvSpPr/>
          <p:nvPr/>
        </p:nvSpPr>
        <p:spPr>
          <a:xfrm rot="10800000">
            <a:off x="8224076" y="3299655"/>
            <a:ext cx="401626" cy="40320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삼각형 46">
            <a:extLst>
              <a:ext uri="{FF2B5EF4-FFF2-40B4-BE49-F238E27FC236}">
                <a16:creationId xmlns:a16="http://schemas.microsoft.com/office/drawing/2014/main" id="{51CBCB1E-D6AE-1E40-0482-6F9402D7C871}"/>
              </a:ext>
            </a:extLst>
          </p:cNvPr>
          <p:cNvSpPr/>
          <p:nvPr/>
        </p:nvSpPr>
        <p:spPr>
          <a:xfrm>
            <a:off x="9454834" y="2896456"/>
            <a:ext cx="401626" cy="40320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삼각형 47">
            <a:extLst>
              <a:ext uri="{FF2B5EF4-FFF2-40B4-BE49-F238E27FC236}">
                <a16:creationId xmlns:a16="http://schemas.microsoft.com/office/drawing/2014/main" id="{EAF2567A-5D20-111B-5409-55C6782162CB}"/>
              </a:ext>
            </a:extLst>
          </p:cNvPr>
          <p:cNvSpPr/>
          <p:nvPr/>
        </p:nvSpPr>
        <p:spPr>
          <a:xfrm rot="10800000">
            <a:off x="10672130" y="3299655"/>
            <a:ext cx="401626" cy="40320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50" name="그래픽 49" descr="인공 지능 윤곽선">
            <a:extLst>
              <a:ext uri="{FF2B5EF4-FFF2-40B4-BE49-F238E27FC236}">
                <a16:creationId xmlns:a16="http://schemas.microsoft.com/office/drawing/2014/main" id="{2A830698-C179-79AE-A704-4F2EDEC8D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464" y="2224699"/>
            <a:ext cx="545241" cy="545241"/>
          </a:xfrm>
          <a:prstGeom prst="rect">
            <a:avLst/>
          </a:prstGeom>
        </p:spPr>
      </p:pic>
      <p:pic>
        <p:nvPicPr>
          <p:cNvPr id="57" name="그래픽 56" descr="인공 지능 윤곽선">
            <a:extLst>
              <a:ext uri="{FF2B5EF4-FFF2-40B4-BE49-F238E27FC236}">
                <a16:creationId xmlns:a16="http://schemas.microsoft.com/office/drawing/2014/main" id="{8ADCB819-6428-E1CE-8318-2BBAA6190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37830" y="2224699"/>
            <a:ext cx="545241" cy="545241"/>
          </a:xfrm>
          <a:prstGeom prst="rect">
            <a:avLst/>
          </a:prstGeom>
        </p:spPr>
      </p:pic>
      <p:pic>
        <p:nvPicPr>
          <p:cNvPr id="58" name="그래픽 57" descr="인공 지능 윤곽선">
            <a:extLst>
              <a:ext uri="{FF2B5EF4-FFF2-40B4-BE49-F238E27FC236}">
                <a16:creationId xmlns:a16="http://schemas.microsoft.com/office/drawing/2014/main" id="{0D30F0A1-960A-1953-6C2E-97406B87F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52269" y="2224699"/>
            <a:ext cx="545241" cy="545241"/>
          </a:xfrm>
          <a:prstGeom prst="rect">
            <a:avLst/>
          </a:prstGeom>
        </p:spPr>
      </p:pic>
      <p:pic>
        <p:nvPicPr>
          <p:cNvPr id="60" name="그래픽 59" descr="연결 윤곽선">
            <a:extLst>
              <a:ext uri="{FF2B5EF4-FFF2-40B4-BE49-F238E27FC236}">
                <a16:creationId xmlns:a16="http://schemas.microsoft.com/office/drawing/2014/main" id="{ECDE9387-99AB-6038-9D06-438C3A27ED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60827" y="4150533"/>
            <a:ext cx="624423" cy="624423"/>
          </a:xfrm>
          <a:prstGeom prst="rect">
            <a:avLst/>
          </a:prstGeom>
        </p:spPr>
      </p:pic>
      <p:pic>
        <p:nvPicPr>
          <p:cNvPr id="62" name="그래픽 61" descr="워크플로 윤곽선">
            <a:extLst>
              <a:ext uri="{FF2B5EF4-FFF2-40B4-BE49-F238E27FC236}">
                <a16:creationId xmlns:a16="http://schemas.microsoft.com/office/drawing/2014/main" id="{1215E342-F25C-67BF-9258-0FEFE9A6EE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09436" y="4175721"/>
            <a:ext cx="599235" cy="599235"/>
          </a:xfrm>
          <a:prstGeom prst="rect">
            <a:avLst/>
          </a:prstGeom>
        </p:spPr>
      </p:pic>
      <p:pic>
        <p:nvPicPr>
          <p:cNvPr id="64" name="그래픽 63" descr="연결 윤곽선">
            <a:extLst>
              <a:ext uri="{FF2B5EF4-FFF2-40B4-BE49-F238E27FC236}">
                <a16:creationId xmlns:a16="http://schemas.microsoft.com/office/drawing/2014/main" id="{86895E63-1005-CA14-56B6-DE7546E488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43436" y="4150533"/>
            <a:ext cx="624423" cy="624423"/>
          </a:xfrm>
          <a:prstGeom prst="rect">
            <a:avLst/>
          </a:prstGeom>
        </p:spPr>
      </p:pic>
      <p:pic>
        <p:nvPicPr>
          <p:cNvPr id="65" name="그래픽 64" descr="워크플로 윤곽선">
            <a:extLst>
              <a:ext uri="{FF2B5EF4-FFF2-40B4-BE49-F238E27FC236}">
                <a16:creationId xmlns:a16="http://schemas.microsoft.com/office/drawing/2014/main" id="{2779EAE6-57FB-585B-6C3B-EB35FAB564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38829" y="2224699"/>
            <a:ext cx="599235" cy="599235"/>
          </a:xfrm>
          <a:prstGeom prst="rect">
            <a:avLst/>
          </a:prstGeom>
        </p:spPr>
      </p:pic>
      <p:pic>
        <p:nvPicPr>
          <p:cNvPr id="66" name="그래픽 65" descr="워크플로 윤곽선">
            <a:extLst>
              <a:ext uri="{FF2B5EF4-FFF2-40B4-BE49-F238E27FC236}">
                <a16:creationId xmlns:a16="http://schemas.microsoft.com/office/drawing/2014/main" id="{2E737044-16F8-61CE-289F-4C5C94E75B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36944" y="4175721"/>
            <a:ext cx="599235" cy="599235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C539B887-15EF-30CC-69C7-9A3C85121E89}"/>
              </a:ext>
            </a:extLst>
          </p:cNvPr>
          <p:cNvSpPr txBox="1"/>
          <p:nvPr/>
        </p:nvSpPr>
        <p:spPr>
          <a:xfrm>
            <a:off x="184196" y="3860433"/>
            <a:ext cx="123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92D050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QAGNN</a:t>
            </a:r>
            <a:endParaRPr kumimoji="1" lang="ko-Kore-KR" altLang="en-US" b="1" dirty="0">
              <a:solidFill>
                <a:srgbClr val="92D050"/>
              </a:solidFill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119D862-5E17-8CC9-0BBC-1FAADA612AAB}"/>
              </a:ext>
            </a:extLst>
          </p:cNvPr>
          <p:cNvSpPr txBox="1"/>
          <p:nvPr/>
        </p:nvSpPr>
        <p:spPr>
          <a:xfrm>
            <a:off x="0" y="4229765"/>
            <a:ext cx="170943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Context </a:t>
            </a:r>
            <a:r>
              <a:rPr kumimoji="1" lang="ko-Kore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노드의</a:t>
            </a:r>
            <a:r>
              <a:rPr kumimoji="1" lang="en-US" altLang="ko-Kore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 </a:t>
            </a:r>
            <a:r>
              <a:rPr kumimoji="1" lang="ko-Kore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첫 도입</a:t>
            </a:r>
            <a:endParaRPr kumimoji="1" lang="en-US" altLang="ko-Kore-KR" sz="1050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LM</a:t>
            </a:r>
            <a:r>
              <a:rPr kumimoji="1" lang="ko-Kore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과 </a:t>
            </a:r>
            <a:r>
              <a:rPr kumimoji="1" lang="en-US" altLang="ko-Kore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GNN</a:t>
            </a:r>
            <a:r>
              <a:rPr kumimoji="1" lang="ko-Kore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의 </a:t>
            </a:r>
            <a:r>
              <a:rPr kumimoji="1" lang="en-US" altLang="ko-Kore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fusion</a:t>
            </a:r>
            <a:endParaRPr kumimoji="1" lang="ko-Kore-KR" altLang="en-US" sz="1050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  <a:p>
            <a:endParaRPr kumimoji="1" lang="ko-Kore-KR" altLang="en-US" sz="1050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9D298C4-FDF8-DC15-2C47-D6B077D7682A}"/>
              </a:ext>
            </a:extLst>
          </p:cNvPr>
          <p:cNvSpPr txBox="1"/>
          <p:nvPr/>
        </p:nvSpPr>
        <p:spPr>
          <a:xfrm>
            <a:off x="2574106" y="3821219"/>
            <a:ext cx="147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92D050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GreaseLM</a:t>
            </a:r>
            <a:endParaRPr kumimoji="1" lang="ko-Kore-KR" altLang="en-US" b="1" dirty="0">
              <a:solidFill>
                <a:srgbClr val="92D050"/>
              </a:solidFill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4790785-4D65-5EDC-EA47-831493E18B23}"/>
              </a:ext>
            </a:extLst>
          </p:cNvPr>
          <p:cNvSpPr txBox="1"/>
          <p:nvPr/>
        </p:nvSpPr>
        <p:spPr>
          <a:xfrm>
            <a:off x="5378539" y="3812402"/>
            <a:ext cx="123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DRGN</a:t>
            </a:r>
            <a:endParaRPr kumimoji="1" lang="ko-Kore-KR" altLang="en-US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C5A9AD4-CE39-2938-EB51-470ECBE8A484}"/>
              </a:ext>
            </a:extLst>
          </p:cNvPr>
          <p:cNvSpPr txBox="1"/>
          <p:nvPr/>
        </p:nvSpPr>
        <p:spPr>
          <a:xfrm>
            <a:off x="7809001" y="3789380"/>
            <a:ext cx="123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92D050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DRAGON</a:t>
            </a:r>
            <a:endParaRPr kumimoji="1" lang="ko-Kore-KR" altLang="en-US" b="1" dirty="0">
              <a:solidFill>
                <a:srgbClr val="92D050"/>
              </a:solidFill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5DC6E69-87BD-B4F0-9A70-BF3ED82ABFE1}"/>
              </a:ext>
            </a:extLst>
          </p:cNvPr>
          <p:cNvSpPr txBox="1"/>
          <p:nvPr/>
        </p:nvSpPr>
        <p:spPr>
          <a:xfrm>
            <a:off x="1687155" y="1891381"/>
            <a:ext cx="123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GSC</a:t>
            </a:r>
            <a:endParaRPr kumimoji="1" lang="ko-Kore-KR" altLang="en-US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DD61D12-A036-AF6F-4FAF-3D8B8850A638}"/>
              </a:ext>
            </a:extLst>
          </p:cNvPr>
          <p:cNvSpPr txBox="1"/>
          <p:nvPr/>
        </p:nvSpPr>
        <p:spPr>
          <a:xfrm>
            <a:off x="4057150" y="1891381"/>
            <a:ext cx="123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SAFE</a:t>
            </a:r>
            <a:endParaRPr kumimoji="1" lang="ko-Kore-KR" altLang="en-US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874D6DE-4DE9-36A7-8691-21B0CE4762B8}"/>
              </a:ext>
            </a:extLst>
          </p:cNvPr>
          <p:cNvSpPr txBox="1"/>
          <p:nvPr/>
        </p:nvSpPr>
        <p:spPr>
          <a:xfrm>
            <a:off x="6629905" y="1891381"/>
            <a:ext cx="123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92D050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CORN</a:t>
            </a:r>
            <a:endParaRPr kumimoji="1" lang="ko-Kore-KR" altLang="en-US" b="1" dirty="0">
              <a:solidFill>
                <a:srgbClr val="92D050"/>
              </a:solidFill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D117299-927D-4F19-8CF1-14D5BD5BED93}"/>
              </a:ext>
            </a:extLst>
          </p:cNvPr>
          <p:cNvSpPr txBox="1"/>
          <p:nvPr/>
        </p:nvSpPr>
        <p:spPr>
          <a:xfrm>
            <a:off x="9039759" y="1831007"/>
            <a:ext cx="123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QAT</a:t>
            </a:r>
            <a:endParaRPr kumimoji="1" lang="ko-Kore-KR" altLang="en-US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D0AEB18-03CE-B8AE-7416-AC5C754D947A}"/>
              </a:ext>
            </a:extLst>
          </p:cNvPr>
          <p:cNvSpPr txBox="1"/>
          <p:nvPr/>
        </p:nvSpPr>
        <p:spPr>
          <a:xfrm>
            <a:off x="457683" y="3211731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2021.04</a:t>
            </a:r>
            <a:endParaRPr kumimoji="1" lang="ko-Kore-KR" altLang="en-US" sz="1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397CD2B-6CE0-D395-7FA1-287D322E9D89}"/>
              </a:ext>
            </a:extLst>
          </p:cNvPr>
          <p:cNvSpPr txBox="1"/>
          <p:nvPr/>
        </p:nvSpPr>
        <p:spPr>
          <a:xfrm>
            <a:off x="1666652" y="3211731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2021.08</a:t>
            </a:r>
            <a:endParaRPr kumimoji="1" lang="ko-Kore-KR" altLang="en-US" sz="1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9519E44-7704-0508-CA69-648267ED7D37}"/>
              </a:ext>
            </a:extLst>
          </p:cNvPr>
          <p:cNvSpPr txBox="1"/>
          <p:nvPr/>
        </p:nvSpPr>
        <p:spPr>
          <a:xfrm>
            <a:off x="2968049" y="3211731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2022.01</a:t>
            </a:r>
            <a:endParaRPr kumimoji="1" lang="ko-Kore-KR" altLang="en-US" sz="1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D6D6CDA-F7CA-91AB-2DEA-FD1097F926CF}"/>
              </a:ext>
            </a:extLst>
          </p:cNvPr>
          <p:cNvSpPr txBox="1"/>
          <p:nvPr/>
        </p:nvSpPr>
        <p:spPr>
          <a:xfrm>
            <a:off x="4330637" y="3211731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2022.05</a:t>
            </a:r>
            <a:endParaRPr kumimoji="1" lang="ko-Kore-KR" altLang="en-US" sz="1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84D8C7C-BA7C-19EA-AD6A-4E0FB2B008D5}"/>
              </a:ext>
            </a:extLst>
          </p:cNvPr>
          <p:cNvSpPr txBox="1"/>
          <p:nvPr/>
        </p:nvSpPr>
        <p:spPr>
          <a:xfrm>
            <a:off x="5496045" y="3211731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2022.08</a:t>
            </a:r>
            <a:endParaRPr kumimoji="1" lang="ko-Kore-KR" altLang="en-US" sz="1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53BA1FA-0115-67DB-8974-2B61E75912DD}"/>
              </a:ext>
            </a:extLst>
          </p:cNvPr>
          <p:cNvSpPr txBox="1"/>
          <p:nvPr/>
        </p:nvSpPr>
        <p:spPr>
          <a:xfrm>
            <a:off x="6794160" y="3211731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2022.08</a:t>
            </a:r>
            <a:endParaRPr kumimoji="1" lang="ko-Kore-KR" altLang="en-US" sz="1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4942C17-F5CE-09B2-D0A9-C1648246C65E}"/>
              </a:ext>
            </a:extLst>
          </p:cNvPr>
          <p:cNvSpPr txBox="1"/>
          <p:nvPr/>
        </p:nvSpPr>
        <p:spPr>
          <a:xfrm>
            <a:off x="8082488" y="3211731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2022.08</a:t>
            </a:r>
            <a:endParaRPr kumimoji="1" lang="ko-Kore-KR" altLang="en-US" sz="1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305B81A-501F-271D-3495-8263965FC807}"/>
              </a:ext>
            </a:extLst>
          </p:cNvPr>
          <p:cNvSpPr txBox="1"/>
          <p:nvPr/>
        </p:nvSpPr>
        <p:spPr>
          <a:xfrm>
            <a:off x="9313246" y="3211731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2022.12</a:t>
            </a:r>
            <a:endParaRPr kumimoji="1" lang="ko-Kore-KR" altLang="en-US" sz="1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C862151-5249-7996-0346-50AFAD54C34D}"/>
              </a:ext>
            </a:extLst>
          </p:cNvPr>
          <p:cNvSpPr txBox="1"/>
          <p:nvPr/>
        </p:nvSpPr>
        <p:spPr>
          <a:xfrm>
            <a:off x="2510367" y="4229765"/>
            <a:ext cx="160016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LM</a:t>
            </a:r>
            <a:r>
              <a:rPr kumimoji="1" lang="ko-Kore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과 </a:t>
            </a:r>
            <a:r>
              <a:rPr kumimoji="1" lang="en-US" altLang="ko-Kore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GNN</a:t>
            </a:r>
            <a:r>
              <a:rPr kumimoji="1" lang="ko-Kore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의 </a:t>
            </a:r>
            <a:r>
              <a:rPr kumimoji="1" lang="en-US" altLang="ko-Kore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fusion upgrade</a:t>
            </a:r>
            <a:endParaRPr kumimoji="1" lang="ko-Kore-KR" altLang="en-US" sz="1050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  <a:p>
            <a:endParaRPr kumimoji="1" lang="ko-Kore-KR" altLang="en-US" sz="1050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9844A09-5EA7-DC44-0116-9B948008E9FD}"/>
              </a:ext>
            </a:extLst>
          </p:cNvPr>
          <p:cNvSpPr txBox="1"/>
          <p:nvPr/>
        </p:nvSpPr>
        <p:spPr>
          <a:xfrm>
            <a:off x="5038363" y="4247844"/>
            <a:ext cx="1600166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Subgraph</a:t>
            </a:r>
            <a:r>
              <a:rPr kumimoji="1" lang="ko-Kore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 생성 시 삭제되는 에지의 중요성 언급</a:t>
            </a:r>
            <a:endParaRPr kumimoji="1" lang="en-US" altLang="ko-Kore-KR" sz="1050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Dynamic Relevance Matrix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R-GCN </a:t>
            </a:r>
            <a:r>
              <a:rPr kumimoji="1" lang="ko-Kore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사용</a:t>
            </a:r>
          </a:p>
          <a:p>
            <a:endParaRPr kumimoji="1" lang="ko-Kore-KR" altLang="en-US" sz="1050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2F2A3F3-7321-5F31-FEB5-DFD477EABDDC}"/>
              </a:ext>
            </a:extLst>
          </p:cNvPr>
          <p:cNvSpPr txBox="1"/>
          <p:nvPr/>
        </p:nvSpPr>
        <p:spPr>
          <a:xfrm>
            <a:off x="7624806" y="4265552"/>
            <a:ext cx="160016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050" dirty="0" err="1">
                <a:latin typeface="NanumMyeongjo" panose="02020603020101020101" pitchFamily="18" charset="-127"/>
                <a:ea typeface="NanumMyeongjo" panose="02020603020101020101" pitchFamily="18" charset="-127"/>
              </a:rPr>
              <a:t>GreaseLM</a:t>
            </a:r>
            <a:r>
              <a:rPr kumimoji="1" lang="en-US" altLang="ko-Kore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 </a:t>
            </a:r>
            <a:r>
              <a:rPr kumimoji="1" lang="ko-Kore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모델의 </a:t>
            </a:r>
            <a:r>
              <a:rPr kumimoji="1" lang="en-US" altLang="ko-Kore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P</a:t>
            </a:r>
            <a:r>
              <a:rPr kumimoji="1" lang="en-US" altLang="ko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retraining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이 분야의 첫 </a:t>
            </a:r>
            <a:r>
              <a:rPr kumimoji="1" lang="en-US" altLang="ko-Kore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Pretraining</a:t>
            </a:r>
            <a:endParaRPr kumimoji="1" lang="ko-Kore-KR" altLang="en-US" sz="1050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  <a:p>
            <a:endParaRPr kumimoji="1" lang="ko-Kore-KR" altLang="en-US" sz="1050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40DD05E-8D76-1BAF-3468-C264CAC4AEEE}"/>
              </a:ext>
            </a:extLst>
          </p:cNvPr>
          <p:cNvSpPr txBox="1"/>
          <p:nvPr/>
        </p:nvSpPr>
        <p:spPr>
          <a:xfrm>
            <a:off x="1297136" y="2270438"/>
            <a:ext cx="160016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노드 임베딩 삭제</a:t>
            </a:r>
            <a:endParaRPr kumimoji="1" lang="en-US" altLang="ko-Kore-KR" sz="1050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에지 임베딩 차원을 </a:t>
            </a:r>
            <a:r>
              <a:rPr kumimoji="1" lang="en-US" altLang="ko-Kore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GNN </a:t>
            </a:r>
            <a:r>
              <a:rPr kumimoji="1" lang="ko-Kore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간소화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CC3481D-6209-4934-D949-77A2D08EEEBD}"/>
              </a:ext>
            </a:extLst>
          </p:cNvPr>
          <p:cNvSpPr txBox="1"/>
          <p:nvPr/>
        </p:nvSpPr>
        <p:spPr>
          <a:xfrm>
            <a:off x="3872955" y="2270437"/>
            <a:ext cx="160016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에지</a:t>
            </a:r>
            <a:r>
              <a:rPr kumimoji="1" lang="en-US" altLang="ko-Kore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(relation)</a:t>
            </a:r>
            <a:r>
              <a:rPr kumimoji="1" lang="ko-Kore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의 중요성 언급</a:t>
            </a:r>
            <a:endParaRPr kumimoji="1" lang="en-US" altLang="ko-Kore-KR" sz="1050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GNN</a:t>
            </a:r>
            <a:r>
              <a:rPr kumimoji="1" lang="ko-Kore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 </a:t>
            </a:r>
            <a:r>
              <a:rPr kumimoji="1" lang="en-US" altLang="ko-Kore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-</a:t>
            </a:r>
            <a:r>
              <a:rPr kumimoji="1" lang="en-US" altLang="ko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&gt; MLP</a:t>
            </a:r>
            <a:endParaRPr kumimoji="1" lang="ko-Kore-KR" altLang="en-US" sz="1050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4C052B0-B96C-630C-D2BA-B4AFDA32CA63}"/>
              </a:ext>
            </a:extLst>
          </p:cNvPr>
          <p:cNvSpPr txBox="1"/>
          <p:nvPr/>
        </p:nvSpPr>
        <p:spPr>
          <a:xfrm>
            <a:off x="6336477" y="2280858"/>
            <a:ext cx="169419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Subgraph</a:t>
            </a:r>
            <a:r>
              <a:rPr kumimoji="1" lang="ko-Kore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전처리의 새로운 패러다임</a:t>
            </a:r>
            <a:endParaRPr kumimoji="1" lang="en-US" altLang="ko-Kore-KR" sz="1050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LM</a:t>
            </a:r>
            <a:r>
              <a:rPr kumimoji="1" lang="ko-Kore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과 </a:t>
            </a:r>
            <a:r>
              <a:rPr kumimoji="1" lang="en-US" altLang="ko-Kore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GNN</a:t>
            </a:r>
            <a:r>
              <a:rPr kumimoji="1" lang="ko-Kore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의 </a:t>
            </a:r>
            <a:r>
              <a:rPr kumimoji="1" lang="en-US" altLang="ko-Kore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fusion</a:t>
            </a:r>
            <a:r>
              <a:rPr kumimoji="1" lang="ko-Kore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강조를 위해 </a:t>
            </a:r>
            <a:r>
              <a:rPr kumimoji="1" lang="en-US" altLang="ko-Kore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CAT</a:t>
            </a:r>
            <a:r>
              <a:rPr kumimoji="1" lang="ko-Kore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사용</a:t>
            </a:r>
          </a:p>
          <a:p>
            <a:endParaRPr kumimoji="1" lang="ko-Kore-KR" altLang="en-US" sz="1050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6FDA0AB-A753-7F30-48E4-C7D4F22BA05C}"/>
              </a:ext>
            </a:extLst>
          </p:cNvPr>
          <p:cNvSpPr txBox="1"/>
          <p:nvPr/>
        </p:nvSpPr>
        <p:spPr>
          <a:xfrm>
            <a:off x="8855564" y="2255031"/>
            <a:ext cx="160016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Relation based attention method</a:t>
            </a:r>
            <a:endParaRPr kumimoji="1" lang="ko-Kore-KR" altLang="en-US" sz="1050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  <a:p>
            <a:endParaRPr kumimoji="1" lang="ko-Kore-KR" altLang="en-US" sz="1050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76FD608-5924-080D-12E4-9668044B476D}"/>
              </a:ext>
            </a:extLst>
          </p:cNvPr>
          <p:cNvSpPr txBox="1"/>
          <p:nvPr/>
        </p:nvSpPr>
        <p:spPr>
          <a:xfrm>
            <a:off x="279749" y="2893062"/>
            <a:ext cx="10406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NAACL 2021</a:t>
            </a:r>
            <a:endParaRPr kumimoji="1" lang="ko-Kore-KR" altLang="en-US" sz="1100" b="1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7B8719E-C9CB-F446-E65D-82D8E0BF7B3A}"/>
              </a:ext>
            </a:extLst>
          </p:cNvPr>
          <p:cNvSpPr txBox="1"/>
          <p:nvPr/>
        </p:nvSpPr>
        <p:spPr>
          <a:xfrm>
            <a:off x="1576884" y="3515245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ICLR 202</a:t>
            </a:r>
            <a:r>
              <a:rPr kumimoji="1" lang="en-US" altLang="ko-KR" sz="1100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2</a:t>
            </a:r>
            <a:endParaRPr kumimoji="1" lang="ko-Kore-KR" altLang="en-US" sz="1100" b="1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FB56B16-7FD8-A15D-39C6-65F963E63D82}"/>
              </a:ext>
            </a:extLst>
          </p:cNvPr>
          <p:cNvSpPr txBox="1"/>
          <p:nvPr/>
        </p:nvSpPr>
        <p:spPr>
          <a:xfrm>
            <a:off x="2878281" y="2893062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ICLR 202</a:t>
            </a:r>
            <a:r>
              <a:rPr kumimoji="1" lang="en-US" altLang="ko-KR" sz="1100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2</a:t>
            </a:r>
            <a:endParaRPr kumimoji="1" lang="ko-Kore-KR" altLang="en-US" sz="1100" b="1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46912BB-3896-4CFA-E7FE-D1ED400CD9CB}"/>
              </a:ext>
            </a:extLst>
          </p:cNvPr>
          <p:cNvSpPr txBox="1"/>
          <p:nvPr/>
        </p:nvSpPr>
        <p:spPr>
          <a:xfrm>
            <a:off x="3902676" y="3524062"/>
            <a:ext cx="1614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NAACL</a:t>
            </a:r>
            <a:r>
              <a:rPr kumimoji="1" lang="en-US" altLang="ko-KR" sz="1100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-findings</a:t>
            </a:r>
            <a:r>
              <a:rPr kumimoji="1" lang="en-US" altLang="ko-Kore-KR" sz="1100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 2022</a:t>
            </a:r>
            <a:endParaRPr kumimoji="1" lang="ko-Kore-KR" altLang="en-US" sz="1100" b="1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5BA11F7-DCDE-429C-A236-9CB2CB687489}"/>
              </a:ext>
            </a:extLst>
          </p:cNvPr>
          <p:cNvSpPr txBox="1"/>
          <p:nvPr/>
        </p:nvSpPr>
        <p:spPr>
          <a:xfrm>
            <a:off x="5318111" y="2893062"/>
            <a:ext cx="11095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COLING 2022</a:t>
            </a:r>
            <a:endParaRPr kumimoji="1" lang="ko-Kore-KR" altLang="en-US" sz="1100" b="1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B40A979-2807-268E-FA78-CE3B55832305}"/>
              </a:ext>
            </a:extLst>
          </p:cNvPr>
          <p:cNvSpPr txBox="1"/>
          <p:nvPr/>
        </p:nvSpPr>
        <p:spPr>
          <a:xfrm>
            <a:off x="6616226" y="3515245"/>
            <a:ext cx="11095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COLING 2022</a:t>
            </a:r>
            <a:endParaRPr kumimoji="1" lang="ko-Kore-KR" altLang="en-US" sz="1100" b="1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537E436-BEA6-8F5C-425C-F08E07C8BDA3}"/>
              </a:ext>
            </a:extLst>
          </p:cNvPr>
          <p:cNvSpPr txBox="1"/>
          <p:nvPr/>
        </p:nvSpPr>
        <p:spPr>
          <a:xfrm>
            <a:off x="7904554" y="2893062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b="1" dirty="0" err="1">
                <a:latin typeface="NanumMyeongjo" panose="02020603020101020101" pitchFamily="18" charset="-127"/>
                <a:ea typeface="NanumMyeongjo" panose="02020603020101020101" pitchFamily="18" charset="-127"/>
              </a:rPr>
              <a:t>NeurIPS</a:t>
            </a:r>
            <a:r>
              <a:rPr kumimoji="1" lang="en-US" altLang="ko-Kore-KR" sz="1100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 2022</a:t>
            </a:r>
            <a:endParaRPr kumimoji="1" lang="ko-Kore-KR" altLang="en-US" sz="1100" b="1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F6118E2-8C3E-64B7-0C8A-83724706A55E}"/>
              </a:ext>
            </a:extLst>
          </p:cNvPr>
          <p:cNvSpPr txBox="1"/>
          <p:nvPr/>
        </p:nvSpPr>
        <p:spPr>
          <a:xfrm>
            <a:off x="9215463" y="3515245"/>
            <a:ext cx="8803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AAAI 2023</a:t>
            </a:r>
            <a:endParaRPr kumimoji="1" lang="ko-Kore-KR" altLang="en-US" sz="1100" b="1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1815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036" y="125578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Paper introduction</a:t>
            </a:r>
            <a:endParaRPr lang="ko-KR" altLang="en-US" dirty="0"/>
          </a:p>
        </p:txBody>
      </p:sp>
      <p:sp>
        <p:nvSpPr>
          <p:cNvPr id="6" name="텍스트 개체 틀 20">
            <a:extLst>
              <a:ext uri="{FF2B5EF4-FFF2-40B4-BE49-F238E27FC236}">
                <a16:creationId xmlns:a16="http://schemas.microsoft.com/office/drawing/2014/main" id="{BAC343E3-0D95-B956-AC58-080C25BA2F51}"/>
              </a:ext>
            </a:extLst>
          </p:cNvPr>
          <p:cNvSpPr txBox="1">
            <a:spLocks/>
          </p:cNvSpPr>
          <p:nvPr/>
        </p:nvSpPr>
        <p:spPr>
          <a:xfrm>
            <a:off x="519036" y="646566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QA-GNN / GSC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8B784C-890C-8247-3A44-9B3F61A8D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895" y="3886044"/>
            <a:ext cx="5064125" cy="27753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D2B08C2-CA7B-6EBB-180A-762803214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7757" y="1601691"/>
            <a:ext cx="7772400" cy="195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90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036" y="125578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Paper introduction</a:t>
            </a:r>
            <a:endParaRPr lang="ko-KR" altLang="en-US" dirty="0"/>
          </a:p>
        </p:txBody>
      </p:sp>
      <p:sp>
        <p:nvSpPr>
          <p:cNvPr id="6" name="텍스트 개체 틀 20">
            <a:extLst>
              <a:ext uri="{FF2B5EF4-FFF2-40B4-BE49-F238E27FC236}">
                <a16:creationId xmlns:a16="http://schemas.microsoft.com/office/drawing/2014/main" id="{BAC343E3-0D95-B956-AC58-080C25BA2F51}"/>
              </a:ext>
            </a:extLst>
          </p:cNvPr>
          <p:cNvSpPr txBox="1">
            <a:spLocks/>
          </p:cNvSpPr>
          <p:nvPr/>
        </p:nvSpPr>
        <p:spPr>
          <a:xfrm>
            <a:off x="519036" y="646566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GreaseLM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FB9A93-4A8D-0834-8487-09FEAF805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422" y="938508"/>
            <a:ext cx="8307156" cy="498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96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036" y="125578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Paper introduction</a:t>
            </a:r>
            <a:endParaRPr lang="ko-KR" altLang="en-US" dirty="0"/>
          </a:p>
        </p:txBody>
      </p:sp>
      <p:sp>
        <p:nvSpPr>
          <p:cNvPr id="6" name="텍스트 개체 틀 20">
            <a:extLst>
              <a:ext uri="{FF2B5EF4-FFF2-40B4-BE49-F238E27FC236}">
                <a16:creationId xmlns:a16="http://schemas.microsoft.com/office/drawing/2014/main" id="{BAC343E3-0D95-B956-AC58-080C25BA2F51}"/>
              </a:ext>
            </a:extLst>
          </p:cNvPr>
          <p:cNvSpPr txBox="1">
            <a:spLocks/>
          </p:cNvSpPr>
          <p:nvPr/>
        </p:nvSpPr>
        <p:spPr>
          <a:xfrm>
            <a:off x="519036" y="646566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SAFE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1C3656-A42F-D526-09F2-DB8FAF0E0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185" y="1398472"/>
            <a:ext cx="6603630" cy="406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46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036" y="125578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Paper introduction</a:t>
            </a:r>
            <a:endParaRPr lang="ko-KR" altLang="en-US" dirty="0"/>
          </a:p>
        </p:txBody>
      </p:sp>
      <p:sp>
        <p:nvSpPr>
          <p:cNvPr id="6" name="텍스트 개체 틀 20">
            <a:extLst>
              <a:ext uri="{FF2B5EF4-FFF2-40B4-BE49-F238E27FC236}">
                <a16:creationId xmlns:a16="http://schemas.microsoft.com/office/drawing/2014/main" id="{BAC343E3-0D95-B956-AC58-080C25BA2F51}"/>
              </a:ext>
            </a:extLst>
          </p:cNvPr>
          <p:cNvSpPr txBox="1">
            <a:spLocks/>
          </p:cNvSpPr>
          <p:nvPr/>
        </p:nvSpPr>
        <p:spPr>
          <a:xfrm>
            <a:off x="519036" y="646566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DRGN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06882E-3D96-D94F-BEAB-4C50C2E02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651" y="1629057"/>
            <a:ext cx="10340699" cy="405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335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1047</Words>
  <Application>Microsoft Macintosh PowerPoint</Application>
  <PresentationFormat>와이드스크린</PresentationFormat>
  <Paragraphs>195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31" baseType="lpstr">
      <vt:lpstr>굴림</vt:lpstr>
      <vt:lpstr>KoPubWorld돋움체 Bold</vt:lpstr>
      <vt:lpstr>KoPubWorld돋움체 Light</vt:lpstr>
      <vt:lpstr>KoPubWorld돋움체 Medium</vt:lpstr>
      <vt:lpstr>KoPubWorld바탕체 Bold</vt:lpstr>
      <vt:lpstr>KoPubWorld바탕체 Light</vt:lpstr>
      <vt:lpstr>KoPubWorld바탕체 Medium</vt:lpstr>
      <vt:lpstr>MARU BuriOTF Beta</vt:lpstr>
      <vt:lpstr>NanumGothic</vt:lpstr>
      <vt:lpstr>NANUMGOTHIC EXTRABOLD</vt:lpstr>
      <vt:lpstr>NanumMyeongjo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정지원</dc:creator>
  <cp:lastModifiedBy>정지원</cp:lastModifiedBy>
  <cp:revision>8</cp:revision>
  <dcterms:created xsi:type="dcterms:W3CDTF">2023-07-07T07:01:19Z</dcterms:created>
  <dcterms:modified xsi:type="dcterms:W3CDTF">2023-07-20T16:31:44Z</dcterms:modified>
</cp:coreProperties>
</file>