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1" r:id="rId2"/>
    <p:sldId id="356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395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D5E"/>
    <a:srgbClr val="7FD9F8"/>
    <a:srgbClr val="F2FFCC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/>
    <p:restoredTop sz="94719"/>
  </p:normalViewPr>
  <p:slideViewPr>
    <p:cSldViewPr>
      <p:cViewPr varScale="1">
        <p:scale>
          <a:sx n="101" d="100"/>
          <a:sy n="101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2023. 7. 27.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2023. 7. 27.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9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8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R" altLang="en-US" dirty="0"/>
              <a:t>₩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8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6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7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693225" y="253323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693225" y="354778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455645" y="211869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454841" y="312709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2903025" y="245084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>
            <a:off x="7125469" y="2491503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8779355" y="2506326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8779355" y="2893632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8779355" y="3593479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9747766" y="340881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1728966" y="2507747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2268200" y="301305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7125469" y="209902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5400000">
            <a:off x="9575348" y="4287786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8895870" y="5505011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Pruning Based Cycle Passage</a:t>
            </a:r>
            <a:endParaRPr kumimoji="1" lang="ko-Kore-KR" altLang="en-US" dirty="0"/>
          </a:p>
        </p:txBody>
      </p:sp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DA54D5C4-AA8C-A076-C40B-A3DEA38DF0E6}"/>
              </a:ext>
            </a:extLst>
          </p:cNvPr>
          <p:cNvSpPr/>
          <p:nvPr/>
        </p:nvSpPr>
        <p:spPr>
          <a:xfrm rot="10800000">
            <a:off x="6445955" y="55451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7256D373-3C33-F0E6-3F2E-6A6756BD2C6D}"/>
              </a:ext>
            </a:extLst>
          </p:cNvPr>
          <p:cNvSpPr/>
          <p:nvPr/>
        </p:nvSpPr>
        <p:spPr>
          <a:xfrm rot="10800000">
            <a:off x="6445955" y="8934118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30" y="4371647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373266" y="512953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3094-BBAE-7637-B14F-FFF9C649D544}"/>
              </a:ext>
            </a:extLst>
          </p:cNvPr>
          <p:cNvSpPr txBox="1"/>
          <p:nvPr/>
        </p:nvSpPr>
        <p:spPr>
          <a:xfrm>
            <a:off x="6445954" y="844001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MLP/ attention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55F6E-F8A9-C309-2D53-433527B5B05D}"/>
              </a:ext>
            </a:extLst>
          </p:cNvPr>
          <p:cNvSpPr txBox="1"/>
          <p:nvPr/>
        </p:nvSpPr>
        <p:spPr>
          <a:xfrm>
            <a:off x="8719066" y="602783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개 속하지 않는 </a:t>
            </a:r>
            <a:r>
              <a:rPr kumimoji="1" lang="en-US" altLang="ko-Kore-KR" dirty="0"/>
              <a:t>or </a:t>
            </a:r>
            <a:r>
              <a:rPr kumimoji="1" lang="ko-Kore-KR" altLang="en-US" dirty="0"/>
              <a:t>하위 </a:t>
            </a:r>
            <a:r>
              <a:rPr kumimoji="1" lang="en-US" altLang="ko-Kore-KR" dirty="0"/>
              <a:t>K</a:t>
            </a:r>
            <a:r>
              <a:rPr kumimoji="1" lang="ko-Kore-KR" altLang="en-US" dirty="0"/>
              <a:t>개의 사이클에 속한 에지들을 자른다면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51885-0718-780A-1347-6A88ED2C6C85}"/>
              </a:ext>
            </a:extLst>
          </p:cNvPr>
          <p:cNvSpPr txBox="1"/>
          <p:nvPr/>
        </p:nvSpPr>
        <p:spPr>
          <a:xfrm>
            <a:off x="87843" y="9073634"/>
            <a:ext cx="6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MLP</a:t>
            </a:r>
            <a:r>
              <a:rPr kumimoji="1" lang="ko-Kore-KR" altLang="en-US" dirty="0"/>
              <a:t>는 질문 노드와 답변 노드간의 </a:t>
            </a:r>
            <a:r>
              <a:rPr kumimoji="1" lang="en-US" altLang="ko-Kore-KR" dirty="0"/>
              <a:t>path</a:t>
            </a:r>
            <a:r>
              <a:rPr kumimoji="1" lang="ko-Kore-KR" altLang="en-US" dirty="0"/>
              <a:t>를 단순히 </a:t>
            </a:r>
            <a:r>
              <a:rPr kumimoji="1" lang="en-US" altLang="ko-Kore-KR" dirty="0"/>
              <a:t>MLP</a:t>
            </a:r>
            <a:r>
              <a:rPr kumimoji="1" lang="ko-Kore-KR" altLang="en-US" dirty="0"/>
              <a:t>에 넣기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EFB4212A-9009-40E4-3A5F-07CC2ACF4CBC}"/>
              </a:ext>
            </a:extLst>
          </p:cNvPr>
          <p:cNvSpPr txBox="1">
            <a:spLocks/>
          </p:cNvSpPr>
          <p:nvPr/>
        </p:nvSpPr>
        <p:spPr>
          <a:xfrm>
            <a:off x="778554" y="1360477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Details</a:t>
            </a:r>
            <a:endParaRPr lang="ko-KR" altLang="en-US" sz="2800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599DC5FB-8A2E-C6E3-8CC0-AE1F6C1B1209}"/>
              </a:ext>
            </a:extLst>
          </p:cNvPr>
          <p:cNvSpPr txBox="1">
            <a:spLocks/>
          </p:cNvSpPr>
          <p:nvPr/>
        </p:nvSpPr>
        <p:spPr>
          <a:xfrm>
            <a:off x="8573269" y="6645368"/>
            <a:ext cx="9486131" cy="33126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변환 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ranking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매기는 과정에서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임베딩이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정해지기 때문에 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가져올 경우에는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사용하기에 부적합함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사용하기 위해선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score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기반으로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pruning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진행하려고 함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(GNN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높은 것을 강조하기보단 낮은 것을 제외하면 어떨까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낮은 사이클에 속한 에지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masking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Cycle-specific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하게 할 수 있는 방법은 뭐가 있을까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..? (MLP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방법론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사용하기 때문에 에지 기반으로 하면 좋을 것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같음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Top-K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들어가는 에지의 정보를 담을 수 있는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feature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추가한다면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971550" lvl="1" indent="-285750" algn="just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076F0-D648-9023-599C-D5AE50868ED4}"/>
              </a:ext>
            </a:extLst>
          </p:cNvPr>
          <p:cNvSpPr/>
          <p:nvPr/>
        </p:nvSpPr>
        <p:spPr>
          <a:xfrm>
            <a:off x="2747417" y="1246259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63085-2F38-9CE3-39E5-70C9CA948126}"/>
              </a:ext>
            </a:extLst>
          </p:cNvPr>
          <p:cNvSpPr txBox="1"/>
          <p:nvPr/>
        </p:nvSpPr>
        <p:spPr>
          <a:xfrm>
            <a:off x="9182100" y="1339780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B3E6B-13FC-A4CC-B104-C83E431D956E}"/>
              </a:ext>
            </a:extLst>
          </p:cNvPr>
          <p:cNvSpPr txBox="1"/>
          <p:nvPr/>
        </p:nvSpPr>
        <p:spPr>
          <a:xfrm>
            <a:off x="4270415" y="1723797"/>
            <a:ext cx="478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/>
              <a:t>+ </a:t>
            </a:r>
            <a:r>
              <a:rPr kumimoji="1" lang="en-US" altLang="ko-Kore-KR" sz="3600" dirty="0" err="1"/>
              <a:t>concat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359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A59271-2B0B-9E20-462E-60646D0ADEC8}"/>
              </a:ext>
            </a:extLst>
          </p:cNvPr>
          <p:cNvSpPr/>
          <p:nvPr/>
        </p:nvSpPr>
        <p:spPr>
          <a:xfrm>
            <a:off x="4419600" y="3979754"/>
            <a:ext cx="9677400" cy="3073659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618FF-097A-4820-3D66-C03133211693}"/>
              </a:ext>
            </a:extLst>
          </p:cNvPr>
          <p:cNvSpPr txBox="1"/>
          <p:nvPr/>
        </p:nvSpPr>
        <p:spPr>
          <a:xfrm>
            <a:off x="4817013" y="807231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2N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21F1E-0FA1-0C22-2042-3B9B83DCC8A3}"/>
              </a:ext>
            </a:extLst>
          </p:cNvPr>
          <p:cNvSpPr txBox="1"/>
          <p:nvPr/>
        </p:nvSpPr>
        <p:spPr>
          <a:xfrm>
            <a:off x="7331613" y="807231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DA890-CD46-969A-421A-ABB783F756AA}"/>
              </a:ext>
            </a:extLst>
          </p:cNvPr>
          <p:cNvSpPr txBox="1"/>
          <p:nvPr/>
        </p:nvSpPr>
        <p:spPr>
          <a:xfrm>
            <a:off x="7865013" y="807231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sep</a:t>
            </a:r>
            <a:endParaRPr kumimoji="1" lang="ko-Kore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C82E114E-D1D1-6D54-24E6-1FE05BE30D3A}"/>
              </a:ext>
            </a:extLst>
          </p:cNvPr>
          <p:cNvSpPr/>
          <p:nvPr/>
        </p:nvSpPr>
        <p:spPr>
          <a:xfrm rot="16200000">
            <a:off x="5731413" y="7454318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08F09361-D0B3-375A-DB35-67380FA673FB}"/>
              </a:ext>
            </a:extLst>
          </p:cNvPr>
          <p:cNvSpPr/>
          <p:nvPr/>
        </p:nvSpPr>
        <p:spPr>
          <a:xfrm rot="16200000">
            <a:off x="11216105" y="7454318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9D235A2A-E6DC-2F3C-4990-BD49E93D01E7}"/>
              </a:ext>
            </a:extLst>
          </p:cNvPr>
          <p:cNvSpPr/>
          <p:nvPr/>
        </p:nvSpPr>
        <p:spPr>
          <a:xfrm rot="16200000">
            <a:off x="7700042" y="743037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62F51F-2B05-EB1D-B5D3-AB9E7A75A2C9}"/>
              </a:ext>
            </a:extLst>
          </p:cNvPr>
          <p:cNvSpPr/>
          <p:nvPr/>
        </p:nvSpPr>
        <p:spPr>
          <a:xfrm>
            <a:off x="4419600" y="3279801"/>
            <a:ext cx="778413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CLS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967B4-38D3-40E3-C4F6-7587081C8FB3}"/>
              </a:ext>
            </a:extLst>
          </p:cNvPr>
          <p:cNvSpPr txBox="1"/>
          <p:nvPr/>
        </p:nvSpPr>
        <p:spPr>
          <a:xfrm>
            <a:off x="4466468" y="2742004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score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E8230-99D1-E7A4-0841-34193D1A03EC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Reranking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663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E8230-99D1-E7A4-0841-34193D1A03EC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Path based MLP</a:t>
            </a:r>
            <a:endParaRPr kumimoji="1" lang="ko-Kore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5D39F3-5416-6F43-E062-1BA01BDCB765}"/>
              </a:ext>
            </a:extLst>
          </p:cNvPr>
          <p:cNvSpPr/>
          <p:nvPr/>
        </p:nvSpPr>
        <p:spPr>
          <a:xfrm>
            <a:off x="1143569" y="32959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87D306-AAEC-BFE3-F69A-C54D1D7EE8E4}"/>
              </a:ext>
            </a:extLst>
          </p:cNvPr>
          <p:cNvSpPr/>
          <p:nvPr/>
        </p:nvSpPr>
        <p:spPr>
          <a:xfrm>
            <a:off x="2057969" y="42103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DF61F1-CC6F-75DC-BDC6-A581F4FAD222}"/>
              </a:ext>
            </a:extLst>
          </p:cNvPr>
          <p:cNvSpPr/>
          <p:nvPr/>
        </p:nvSpPr>
        <p:spPr>
          <a:xfrm>
            <a:off x="3124769" y="3008247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BABB84-3A1E-790B-91D3-9AD5D6C3F8E0}"/>
              </a:ext>
            </a:extLst>
          </p:cNvPr>
          <p:cNvSpPr/>
          <p:nvPr/>
        </p:nvSpPr>
        <p:spPr>
          <a:xfrm>
            <a:off x="4085546" y="36769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FC5B2A-92DA-E389-E7A8-E7AB248584CA}"/>
              </a:ext>
            </a:extLst>
          </p:cNvPr>
          <p:cNvSpPr/>
          <p:nvPr/>
        </p:nvSpPr>
        <p:spPr>
          <a:xfrm>
            <a:off x="3831546" y="47818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756912-1523-1DA9-3200-FB8E656477F9}"/>
              </a:ext>
            </a:extLst>
          </p:cNvPr>
          <p:cNvSpPr/>
          <p:nvPr/>
        </p:nvSpPr>
        <p:spPr>
          <a:xfrm>
            <a:off x="241300" y="53152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E3A66A-5A0B-8411-8966-A978AA10F475}"/>
              </a:ext>
            </a:extLst>
          </p:cNvPr>
          <p:cNvSpPr/>
          <p:nvPr/>
        </p:nvSpPr>
        <p:spPr>
          <a:xfrm>
            <a:off x="2282146" y="60391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AB8E59-DC70-DFE5-1B1E-72E236E1A9EF}"/>
              </a:ext>
            </a:extLst>
          </p:cNvPr>
          <p:cNvSpPr/>
          <p:nvPr/>
        </p:nvSpPr>
        <p:spPr>
          <a:xfrm>
            <a:off x="3818846" y="69535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C2BB21-E633-6CCA-6975-25B55D36206F}"/>
              </a:ext>
            </a:extLst>
          </p:cNvPr>
          <p:cNvSpPr/>
          <p:nvPr/>
        </p:nvSpPr>
        <p:spPr>
          <a:xfrm>
            <a:off x="-25400" y="70297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EFE1FDD-0B37-1738-620E-6E1048D5F09C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1676969" y="3274947"/>
            <a:ext cx="1447800" cy="28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2596A83-D58A-76DF-2F0C-EE62541033EB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598854" y="3751189"/>
            <a:ext cx="537230" cy="5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02DDF7-E1CC-A987-B305-EA088F9898AD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513254" y="4665589"/>
            <a:ext cx="1396407" cy="194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2A66CAC-966A-E624-EA3C-D0D8968C6B88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580054" y="3463532"/>
            <a:ext cx="583607" cy="291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0DC1433-5D18-DC34-217D-D21B0633D767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98246" y="4210304"/>
            <a:ext cx="2540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772AFCAA-089D-EEB2-EF22-DBF3AA6EAFE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96585" y="4647819"/>
            <a:ext cx="1400738" cy="74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9C25AFE-2421-29AA-81F8-B6C405948E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9026" y="5752719"/>
            <a:ext cx="1671235" cy="36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EC5A03C-2825-B9A1-CDB5-24D8FF58E66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77446" y="6458204"/>
            <a:ext cx="1119515" cy="57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BC50422-4B44-781C-2805-DDED183F6BCF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508000" y="7220204"/>
            <a:ext cx="3310846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9B61CA-3F2D-C14D-12F0-986A9128F2C7}"/>
              </a:ext>
            </a:extLst>
          </p:cNvPr>
          <p:cNvCxnSpPr>
            <a:cxnSpLocks/>
          </p:cNvCxnSpPr>
          <p:nvPr/>
        </p:nvCxnSpPr>
        <p:spPr>
          <a:xfrm flipV="1">
            <a:off x="5105969" y="5179789"/>
            <a:ext cx="685231" cy="2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양쪽 대괄호 53">
            <a:extLst>
              <a:ext uri="{FF2B5EF4-FFF2-40B4-BE49-F238E27FC236}">
                <a16:creationId xmlns:a16="http://schemas.microsoft.com/office/drawing/2014/main" id="{F10907BB-A668-7D14-0F23-5B91B675AB6B}"/>
              </a:ext>
            </a:extLst>
          </p:cNvPr>
          <p:cNvSpPr/>
          <p:nvPr/>
        </p:nvSpPr>
        <p:spPr>
          <a:xfrm rot="5400000">
            <a:off x="6204685" y="5499522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16B8-0210-FC24-E76C-E0B7822E7C8D}"/>
              </a:ext>
            </a:extLst>
          </p:cNvPr>
          <p:cNvSpPr txBox="1"/>
          <p:nvPr/>
        </p:nvSpPr>
        <p:spPr>
          <a:xfrm>
            <a:off x="7075720" y="377850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Frequency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46525-E49B-9175-82CA-6162C0987BB3}"/>
              </a:ext>
            </a:extLst>
          </p:cNvPr>
          <p:cNvSpPr txBox="1"/>
          <p:nvPr/>
        </p:nvSpPr>
        <p:spPr>
          <a:xfrm>
            <a:off x="7477613" y="4412472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E4151E-563F-8991-0384-B8471F04F94E}"/>
              </a:ext>
            </a:extLst>
          </p:cNvPr>
          <p:cNvSpPr txBox="1"/>
          <p:nvPr/>
        </p:nvSpPr>
        <p:spPr>
          <a:xfrm>
            <a:off x="8841023" y="3840972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Relation Paths</a:t>
            </a:r>
            <a:endParaRPr kumimoji="1" lang="ko-Kore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8499B36-BEFA-4BD1-4664-233E74131D9B}"/>
              </a:ext>
            </a:extLst>
          </p:cNvPr>
          <p:cNvSpPr/>
          <p:nvPr/>
        </p:nvSpPr>
        <p:spPr>
          <a:xfrm>
            <a:off x="8645989" y="4412472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515A0CC-3B1B-4F96-B97D-27CF6C50BD36}"/>
              </a:ext>
            </a:extLst>
          </p:cNvPr>
          <p:cNvSpPr/>
          <p:nvPr/>
        </p:nvSpPr>
        <p:spPr>
          <a:xfrm>
            <a:off x="10156128" y="4393422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97CAD81-D7D8-7F63-B1DE-207984F8F171}"/>
              </a:ext>
            </a:extLst>
          </p:cNvPr>
          <p:cNvSpPr/>
          <p:nvPr/>
        </p:nvSpPr>
        <p:spPr>
          <a:xfrm>
            <a:off x="8645989" y="4995123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EB9AA1-13F5-1CEB-6E5E-2D5A3D8FEF74}"/>
              </a:ext>
            </a:extLst>
          </p:cNvPr>
          <p:cNvSpPr/>
          <p:nvPr/>
        </p:nvSpPr>
        <p:spPr>
          <a:xfrm>
            <a:off x="10145934" y="4995123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7943CD0-EC12-B6B9-E122-673B027AFA64}"/>
              </a:ext>
            </a:extLst>
          </p:cNvPr>
          <p:cNvSpPr/>
          <p:nvPr/>
        </p:nvSpPr>
        <p:spPr>
          <a:xfrm>
            <a:off x="9396652" y="4982469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C759162-5454-905E-5706-4EE4BD3FC73B}"/>
              </a:ext>
            </a:extLst>
          </p:cNvPr>
          <p:cNvSpPr/>
          <p:nvPr/>
        </p:nvSpPr>
        <p:spPr>
          <a:xfrm>
            <a:off x="8645989" y="557777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264114-834F-6120-5F5E-98B4E340B26F}"/>
              </a:ext>
            </a:extLst>
          </p:cNvPr>
          <p:cNvSpPr/>
          <p:nvPr/>
        </p:nvSpPr>
        <p:spPr>
          <a:xfrm>
            <a:off x="9396652" y="556663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41B8361-0B35-B283-91CA-8A866CCA79A5}"/>
              </a:ext>
            </a:extLst>
          </p:cNvPr>
          <p:cNvSpPr/>
          <p:nvPr/>
        </p:nvSpPr>
        <p:spPr>
          <a:xfrm>
            <a:off x="10175206" y="5577774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7D6D11-DB0A-EF34-E580-040B416EE832}"/>
              </a:ext>
            </a:extLst>
          </p:cNvPr>
          <p:cNvSpPr/>
          <p:nvPr/>
        </p:nvSpPr>
        <p:spPr>
          <a:xfrm>
            <a:off x="8645989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81C6F-8012-7D5D-A60F-5C0285E59C6C}"/>
              </a:ext>
            </a:extLst>
          </p:cNvPr>
          <p:cNvSpPr/>
          <p:nvPr/>
        </p:nvSpPr>
        <p:spPr>
          <a:xfrm>
            <a:off x="9144572" y="6125255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C07FF5-63DE-02F1-F9B4-8C42CB6F3A94}"/>
              </a:ext>
            </a:extLst>
          </p:cNvPr>
          <p:cNvSpPr/>
          <p:nvPr/>
        </p:nvSpPr>
        <p:spPr>
          <a:xfrm>
            <a:off x="9693824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0DD527-220E-787F-6E0C-C62FD125FEE7}"/>
              </a:ext>
            </a:extLst>
          </p:cNvPr>
          <p:cNvSpPr/>
          <p:nvPr/>
        </p:nvSpPr>
        <p:spPr>
          <a:xfrm>
            <a:off x="10175206" y="6144627"/>
            <a:ext cx="370800" cy="369332"/>
          </a:xfrm>
          <a:prstGeom prst="ellipse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A6CFD54B-D284-1435-9C78-FF42E9737465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9016789" y="4578088"/>
            <a:ext cx="1139339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C7D5526-D986-00BB-58E5-8D68DCCF644C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 flipV="1">
            <a:off x="9016789" y="5167135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2D6BA4B-F7C5-EAB4-601B-05B891993312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9767452" y="5167135"/>
            <a:ext cx="378482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2343912-54C3-C82F-DE9A-0CD5B5F5A2EA}"/>
              </a:ext>
            </a:extLst>
          </p:cNvPr>
          <p:cNvCxnSpPr>
            <a:cxnSpLocks/>
          </p:cNvCxnSpPr>
          <p:nvPr/>
        </p:nvCxnSpPr>
        <p:spPr>
          <a:xfrm flipV="1">
            <a:off x="9016789" y="5711778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33457748-E30F-9EC8-30DA-9E09B6D070F7}"/>
              </a:ext>
            </a:extLst>
          </p:cNvPr>
          <p:cNvCxnSpPr>
            <a:cxnSpLocks/>
          </p:cNvCxnSpPr>
          <p:nvPr/>
        </p:nvCxnSpPr>
        <p:spPr>
          <a:xfrm flipV="1">
            <a:off x="9766071" y="5737132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0772C4E1-45B2-DD64-20F0-2532156429B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9000869" y="6307053"/>
            <a:ext cx="143703" cy="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F6DA85FE-24CE-EBAD-6C19-9E59D4D64149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9515372" y="6316933"/>
            <a:ext cx="17845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8495CC12-0C9D-D022-02F5-B1085D3342AD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0064624" y="6316933"/>
            <a:ext cx="11058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33887FB-A008-8396-25F5-45490C699186}"/>
              </a:ext>
            </a:extLst>
          </p:cNvPr>
          <p:cNvSpPr txBox="1"/>
          <p:nvPr/>
        </p:nvSpPr>
        <p:spPr>
          <a:xfrm>
            <a:off x="9350460" y="646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26" name="Picture 2" descr="컴퓨터비전] 10. CNN">
            <a:extLst>
              <a:ext uri="{FF2B5EF4-FFF2-40B4-BE49-F238E27FC236}">
                <a16:creationId xmlns:a16="http://schemas.microsoft.com/office/drawing/2014/main" id="{010F4C86-E493-FAAB-1168-9AD46B20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079" y="4477004"/>
            <a:ext cx="2461247" cy="19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BADC058-699A-0F53-A567-A0170FAEA958}"/>
              </a:ext>
            </a:extLst>
          </p:cNvPr>
          <p:cNvSpPr txBox="1"/>
          <p:nvPr/>
        </p:nvSpPr>
        <p:spPr>
          <a:xfrm>
            <a:off x="12206581" y="38166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MLP</a:t>
            </a:r>
            <a:endParaRPr kumimoji="1" lang="ko-Kore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175AC2D-8963-7975-83E3-F2353275BA89}"/>
              </a:ext>
            </a:extLst>
          </p:cNvPr>
          <p:cNvCxnSpPr>
            <a:cxnSpLocks/>
          </p:cNvCxnSpPr>
          <p:nvPr/>
        </p:nvCxnSpPr>
        <p:spPr>
          <a:xfrm flipV="1">
            <a:off x="13736326" y="4597138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043ADA7-509A-C787-F652-724BF1D89F78}"/>
              </a:ext>
            </a:extLst>
          </p:cNvPr>
          <p:cNvCxnSpPr>
            <a:cxnSpLocks/>
          </p:cNvCxnSpPr>
          <p:nvPr/>
        </p:nvCxnSpPr>
        <p:spPr>
          <a:xfrm flipV="1">
            <a:off x="13736326" y="5136896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D3BC93-1A8F-4303-61A0-D1398417BFA6}"/>
              </a:ext>
            </a:extLst>
          </p:cNvPr>
          <p:cNvCxnSpPr>
            <a:cxnSpLocks/>
          </p:cNvCxnSpPr>
          <p:nvPr/>
        </p:nvCxnSpPr>
        <p:spPr>
          <a:xfrm flipV="1">
            <a:off x="13774525" y="5670050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ECFE76-2509-CC1E-3F85-A3D56E142EF3}"/>
              </a:ext>
            </a:extLst>
          </p:cNvPr>
          <p:cNvCxnSpPr>
            <a:cxnSpLocks/>
          </p:cNvCxnSpPr>
          <p:nvPr/>
        </p:nvCxnSpPr>
        <p:spPr>
          <a:xfrm flipV="1">
            <a:off x="13774525" y="6210062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0FDBE56-200B-F5CC-4933-331DDFE72872}"/>
              </a:ext>
            </a:extLst>
          </p:cNvPr>
          <p:cNvSpPr txBox="1"/>
          <p:nvPr/>
        </p:nvSpPr>
        <p:spPr>
          <a:xfrm>
            <a:off x="15005482" y="6309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/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/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/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/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60831131-AFC3-A7B2-3168-DE95250E2549}"/>
              </a:ext>
            </a:extLst>
          </p:cNvPr>
          <p:cNvSpPr/>
          <p:nvPr/>
        </p:nvSpPr>
        <p:spPr>
          <a:xfrm rot="5400000">
            <a:off x="5010939" y="5445077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7ACB4F-FE48-1B71-1818-1356831A24DE}"/>
              </a:ext>
            </a:extLst>
          </p:cNvPr>
          <p:cNvSpPr txBox="1"/>
          <p:nvPr/>
        </p:nvSpPr>
        <p:spPr>
          <a:xfrm>
            <a:off x="5881974" y="372405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Cp count</a:t>
            </a:r>
            <a:endParaRPr kumimoji="1" lang="ko-Kore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CE39E2-5682-88CB-A953-D030C2B6859A}"/>
              </a:ext>
            </a:extLst>
          </p:cNvPr>
          <p:cNvSpPr txBox="1"/>
          <p:nvPr/>
        </p:nvSpPr>
        <p:spPr>
          <a:xfrm>
            <a:off x="6283867" y="4358027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7" name="Picture 2" descr="컴퓨터비전] 10. CNN">
            <a:extLst>
              <a:ext uri="{FF2B5EF4-FFF2-40B4-BE49-F238E27FC236}">
                <a16:creationId xmlns:a16="http://schemas.microsoft.com/office/drawing/2014/main" id="{1E14B8DD-A49B-D0BF-0111-EBC4DB72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78" y="4743580"/>
            <a:ext cx="1789650" cy="14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21710D59-D564-83A5-6A81-A668D6C9AD98}"/>
              </a:ext>
            </a:extLst>
          </p:cNvPr>
          <p:cNvCxnSpPr>
            <a:cxnSpLocks/>
          </p:cNvCxnSpPr>
          <p:nvPr/>
        </p:nvCxnSpPr>
        <p:spPr>
          <a:xfrm flipH="1">
            <a:off x="6416827" y="7296404"/>
            <a:ext cx="38722" cy="15808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03CE08E-647D-091A-08D2-FC0E3B7EB606}"/>
              </a:ext>
            </a:extLst>
          </p:cNvPr>
          <p:cNvCxnSpPr>
            <a:cxnSpLocks/>
          </p:cNvCxnSpPr>
          <p:nvPr/>
        </p:nvCxnSpPr>
        <p:spPr>
          <a:xfrm>
            <a:off x="7564966" y="7320437"/>
            <a:ext cx="0" cy="11758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7CAE1F94-5530-E4C4-217F-B1A0A0CB2BEA}"/>
              </a:ext>
            </a:extLst>
          </p:cNvPr>
          <p:cNvCxnSpPr>
            <a:cxnSpLocks/>
          </p:cNvCxnSpPr>
          <p:nvPr/>
        </p:nvCxnSpPr>
        <p:spPr>
          <a:xfrm>
            <a:off x="7564966" y="8482233"/>
            <a:ext cx="8894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3BDB87F9-8515-2E48-7F91-5E43B32FAE57}"/>
              </a:ext>
            </a:extLst>
          </p:cNvPr>
          <p:cNvCxnSpPr>
            <a:cxnSpLocks/>
          </p:cNvCxnSpPr>
          <p:nvPr/>
        </p:nvCxnSpPr>
        <p:spPr>
          <a:xfrm>
            <a:off x="6416827" y="8877300"/>
            <a:ext cx="108043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6871E4F-CB6F-3366-7CB8-6135B74C3610}"/>
              </a:ext>
            </a:extLst>
          </p:cNvPr>
          <p:cNvCxnSpPr/>
          <p:nvPr/>
        </p:nvCxnSpPr>
        <p:spPr>
          <a:xfrm flipV="1">
            <a:off x="17221200" y="6301885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B937FDE-B708-1955-48A4-CD4E118AE85D}"/>
              </a:ext>
            </a:extLst>
          </p:cNvPr>
          <p:cNvCxnSpPr/>
          <p:nvPr/>
        </p:nvCxnSpPr>
        <p:spPr>
          <a:xfrm flipV="1">
            <a:off x="16459200" y="5932553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/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blipFill>
                <a:blip r:embed="rId8"/>
                <a:stretch>
                  <a:fillRect t="-118182" b="-1575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2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My method</a:t>
            </a: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사용 모델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00BD7-0D7D-2E7C-FAEF-8F5D95DC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" y="3624229"/>
            <a:ext cx="7048749" cy="5236214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0AE1A06-7A97-50E2-D21D-7A5189B1BD1B}"/>
              </a:ext>
            </a:extLst>
          </p:cNvPr>
          <p:cNvSpPr/>
          <p:nvPr/>
        </p:nvSpPr>
        <p:spPr>
          <a:xfrm>
            <a:off x="656066" y="2053417"/>
            <a:ext cx="10357076" cy="126909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52B47-3783-9426-3339-16D92B9A5832}"/>
              </a:ext>
            </a:extLst>
          </p:cNvPr>
          <p:cNvSpPr txBox="1"/>
          <p:nvPr/>
        </p:nvSpPr>
        <p:spPr>
          <a:xfrm>
            <a:off x="830412" y="2075013"/>
            <a:ext cx="10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5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1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1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1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DE6F8EF-64DC-44A7-8A74-50DC71DB147D}"/>
              </a:ext>
            </a:extLst>
          </p:cNvPr>
          <p:cNvSpPr/>
          <p:nvPr/>
        </p:nvSpPr>
        <p:spPr>
          <a:xfrm>
            <a:off x="7252432" y="5620205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8B8A1-6E12-88D6-06E8-B07838FFBE21}"/>
              </a:ext>
            </a:extLst>
          </p:cNvPr>
          <p:cNvSpPr txBox="1"/>
          <p:nvPr/>
        </p:nvSpPr>
        <p:spPr>
          <a:xfrm>
            <a:off x="7031346" y="6964488"/>
            <a:ext cx="29314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Cycle injection</a:t>
            </a:r>
            <a:endParaRPr kumimoji="1" lang="ko-Kore-KR" altLang="en-US" sz="27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3EA52-DB2D-B50D-239E-BE1CE3B83C96}"/>
              </a:ext>
            </a:extLst>
          </p:cNvPr>
          <p:cNvSpPr/>
          <p:nvPr/>
        </p:nvSpPr>
        <p:spPr>
          <a:xfrm>
            <a:off x="9825845" y="5458454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D9959-A5F2-27F7-E5CB-3968C0BBCCC9}"/>
              </a:ext>
            </a:extLst>
          </p:cNvPr>
          <p:cNvSpPr/>
          <p:nvPr/>
        </p:nvSpPr>
        <p:spPr>
          <a:xfrm>
            <a:off x="9825845" y="6080585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CF97C5-E926-CE3B-398D-BCFD61885E01}"/>
              </a:ext>
            </a:extLst>
          </p:cNvPr>
          <p:cNvSpPr/>
          <p:nvPr/>
        </p:nvSpPr>
        <p:spPr>
          <a:xfrm>
            <a:off x="9825845" y="6644892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FBA93BCD-487F-2A23-D047-2C936E77DA54}"/>
              </a:ext>
            </a:extLst>
          </p:cNvPr>
          <p:cNvSpPr/>
          <p:nvPr/>
        </p:nvSpPr>
        <p:spPr>
          <a:xfrm>
            <a:off x="9332258" y="5560682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B6F3BF75-1A20-923E-A967-F1BA0513A5F0}"/>
              </a:ext>
            </a:extLst>
          </p:cNvPr>
          <p:cNvSpPr/>
          <p:nvPr/>
        </p:nvSpPr>
        <p:spPr>
          <a:xfrm>
            <a:off x="13207129" y="5595574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1505A-D037-1264-85BA-FFFEB370D5F7}"/>
              </a:ext>
            </a:extLst>
          </p:cNvPr>
          <p:cNvSpPr txBox="1"/>
          <p:nvPr/>
        </p:nvSpPr>
        <p:spPr>
          <a:xfrm>
            <a:off x="15111951" y="6032260"/>
            <a:ext cx="30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comparison with QA context</a:t>
            </a:r>
          </a:p>
          <a:p>
            <a:r>
              <a:rPr kumimoji="1" lang="en-US" altLang="ko-Kore-KR" dirty="0"/>
              <a:t>Using similarity(e.g. cos sim, retrieval)</a:t>
            </a:r>
            <a:endParaRPr kumimoji="1" lang="ko-Kore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80A1F2C6-2B4D-E995-8FBF-005E0B977166}"/>
              </a:ext>
            </a:extLst>
          </p:cNvPr>
          <p:cNvSpPr/>
          <p:nvPr/>
        </p:nvSpPr>
        <p:spPr>
          <a:xfrm rot="10800000">
            <a:off x="15256583" y="7591345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2D362-7140-E028-1F07-F00488EA679B}"/>
              </a:ext>
            </a:extLst>
          </p:cNvPr>
          <p:cNvSpPr txBox="1"/>
          <p:nvPr/>
        </p:nvSpPr>
        <p:spPr>
          <a:xfrm>
            <a:off x="11691828" y="8018144"/>
            <a:ext cx="450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Augmentation or Reranking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7564D-4081-8699-866A-DD2B2909DC0F}"/>
              </a:ext>
            </a:extLst>
          </p:cNvPr>
          <p:cNvSpPr txBox="1"/>
          <p:nvPr/>
        </p:nvSpPr>
        <p:spPr>
          <a:xfrm>
            <a:off x="9869725" y="4446161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</a:t>
            </a:r>
            <a:r>
              <a:rPr kumimoji="1" lang="en-US" altLang="ko-Kore-KR" sz="2700"/>
              <a:t>) about Cycles</a:t>
            </a:r>
            <a:endParaRPr kumimoji="1" lang="ko-Kore-KR" altLang="en-US" sz="2700" dirty="0"/>
          </a:p>
        </p:txBody>
      </p:sp>
      <p:pic>
        <p:nvPicPr>
          <p:cNvPr id="21" name="그래픽 20" descr="연결 윤곽선">
            <a:extLst>
              <a:ext uri="{FF2B5EF4-FFF2-40B4-BE49-F238E27FC236}">
                <a16:creationId xmlns:a16="http://schemas.microsoft.com/office/drawing/2014/main" id="{64467340-CBEF-C5D8-43F9-50328FE7F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15382" y="8392124"/>
            <a:ext cx="936635" cy="9366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502D6B-172C-C680-9BD9-7169F0E4AD01}"/>
              </a:ext>
            </a:extLst>
          </p:cNvPr>
          <p:cNvSpPr txBox="1"/>
          <p:nvPr/>
        </p:nvSpPr>
        <p:spPr>
          <a:xfrm>
            <a:off x="15737808" y="5178524"/>
            <a:ext cx="18509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How to??</a:t>
            </a:r>
            <a:endParaRPr kumimoji="1" lang="ko-Kore-KR" altLang="en-US" sz="2700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A1C3DCB8-7699-0687-E03D-5FE1A195A8B7}"/>
              </a:ext>
            </a:extLst>
          </p:cNvPr>
          <p:cNvSpPr/>
          <p:nvPr/>
        </p:nvSpPr>
        <p:spPr>
          <a:xfrm rot="10800000">
            <a:off x="9640240" y="7757575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8123F-E122-C9B1-C5DC-E8CF9D48C657}"/>
              </a:ext>
            </a:extLst>
          </p:cNvPr>
          <p:cNvSpPr txBox="1"/>
          <p:nvPr/>
        </p:nvSpPr>
        <p:spPr>
          <a:xfrm>
            <a:off x="7437599" y="8184374"/>
            <a:ext cx="450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Encoder??</a:t>
            </a:r>
          </a:p>
          <a:p>
            <a:r>
              <a:rPr kumimoji="1" lang="en-US" altLang="ko-Kore-KR" dirty="0"/>
              <a:t>Using GSC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173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00BD7-0D7D-2E7C-FAEF-8F5D95DC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" y="3624229"/>
            <a:ext cx="7048749" cy="5236214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0AE1A06-7A97-50E2-D21D-7A5189B1BD1B}"/>
              </a:ext>
            </a:extLst>
          </p:cNvPr>
          <p:cNvSpPr/>
          <p:nvPr/>
        </p:nvSpPr>
        <p:spPr>
          <a:xfrm>
            <a:off x="656066" y="2053417"/>
            <a:ext cx="10357076" cy="126909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52B47-3783-9426-3339-16D92B9A5832}"/>
              </a:ext>
            </a:extLst>
          </p:cNvPr>
          <p:cNvSpPr txBox="1"/>
          <p:nvPr/>
        </p:nvSpPr>
        <p:spPr>
          <a:xfrm>
            <a:off x="830412" y="2075013"/>
            <a:ext cx="10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5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1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1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1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7654247" y="5576501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3231-70E5-237B-643B-E31FD78C135D}"/>
              </a:ext>
            </a:extLst>
          </p:cNvPr>
          <p:cNvSpPr txBox="1"/>
          <p:nvPr/>
        </p:nvSpPr>
        <p:spPr>
          <a:xfrm>
            <a:off x="6861132" y="6964486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Noun chunk node to make more cycle </a:t>
            </a:r>
          </a:p>
          <a:p>
            <a:r>
              <a:rPr kumimoji="1" lang="en-US" altLang="ko-Kore-KR" sz="2700" dirty="0"/>
              <a:t>Noun chunk can help to reason QA task</a:t>
            </a:r>
            <a:endParaRPr kumimoji="1" lang="ko-Kore-KR" altLang="en-US" sz="27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37719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0744200" y="84360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15813742" y="85236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12856111" y="80552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13160500" y="87086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11330610" y="73533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12877800" y="93289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2047820" y="78844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2485276" y="62423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16886279" y="78844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16381048" y="78844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468600" y="87214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17373600" y="63900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3521ED-FBCC-5F21-441A-886830058D68}"/>
              </a:ext>
            </a:extLst>
          </p:cNvPr>
          <p:cNvSpPr txBox="1"/>
          <p:nvPr/>
        </p:nvSpPr>
        <p:spPr>
          <a:xfrm>
            <a:off x="6861132" y="4949784"/>
            <a:ext cx="3276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+ Noun chunk node</a:t>
            </a:r>
            <a:endParaRPr kumimoji="1" lang="ko-Kore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8101348" y="3169387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35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52400" y="59976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5221942" y="60852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264311" y="56168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2568700" y="62702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738810" y="49149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2286000" y="68905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456020" y="54460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893476" y="38039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6294479" y="54460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5789248" y="54460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6800" y="62830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39516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27D67-5943-0D6D-1670-FEF50B39B0C2}"/>
              </a:ext>
            </a:extLst>
          </p:cNvPr>
          <p:cNvSpPr/>
          <p:nvPr/>
        </p:nvSpPr>
        <p:spPr>
          <a:xfrm>
            <a:off x="10648037" y="2966540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99987-0B95-771A-C2AE-3056FDF20137}"/>
              </a:ext>
            </a:extLst>
          </p:cNvPr>
          <p:cNvSpPr/>
          <p:nvPr/>
        </p:nvSpPr>
        <p:spPr>
          <a:xfrm>
            <a:off x="10648037" y="3588671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431D2-50E1-9F85-A81B-0A2B9A5CB7DA}"/>
              </a:ext>
            </a:extLst>
          </p:cNvPr>
          <p:cNvSpPr/>
          <p:nvPr/>
        </p:nvSpPr>
        <p:spPr>
          <a:xfrm>
            <a:off x="10648037" y="4152978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535AB1D9-A8D7-9263-1468-B16429065EC9}"/>
              </a:ext>
            </a:extLst>
          </p:cNvPr>
          <p:cNvSpPr/>
          <p:nvPr/>
        </p:nvSpPr>
        <p:spPr>
          <a:xfrm rot="10800000">
            <a:off x="13830477" y="3024178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7668-1FDE-2386-DD58-8AAB894693C3}"/>
              </a:ext>
            </a:extLst>
          </p:cNvPr>
          <p:cNvSpPr txBox="1"/>
          <p:nvPr/>
        </p:nvSpPr>
        <p:spPr>
          <a:xfrm>
            <a:off x="10691917" y="1954247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template(text) about Cycles</a:t>
            </a:r>
            <a:endParaRPr kumimoji="1" lang="ko-Kore-KR" altLang="en-US" sz="2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9605417" y="588809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10705377" y="596741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10753795" y="639317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1164433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1295127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12476329" y="629079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10711325" y="708535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10759743" y="751111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1165028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1295722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12482277" y="740873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2E2874DD-B349-FF32-A098-EFC72983E348}"/>
              </a:ext>
            </a:extLst>
          </p:cNvPr>
          <p:cNvSpPr/>
          <p:nvPr/>
        </p:nvSpPr>
        <p:spPr>
          <a:xfrm rot="5400000">
            <a:off x="11518252" y="460111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11957190" y="7998967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B4D60-6EA7-D739-3F48-1E1BBAA48E46}"/>
              </a:ext>
            </a:extLst>
          </p:cNvPr>
          <p:cNvSpPr txBox="1"/>
          <p:nvPr/>
        </p:nvSpPr>
        <p:spPr>
          <a:xfrm>
            <a:off x="14325600" y="3467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CP1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9205556" y="8822706"/>
            <a:ext cx="6396583" cy="771913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7348552" y="8922297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E1BF3-1D08-EE8E-970F-98F3DE3CC640}"/>
              </a:ext>
            </a:extLst>
          </p:cNvPr>
          <p:cNvSpPr txBox="1"/>
          <p:nvPr/>
        </p:nvSpPr>
        <p:spPr>
          <a:xfrm>
            <a:off x="7401911" y="9455027"/>
            <a:ext cx="630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It is used for Query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72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My Method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690760" y="110802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739178" y="153378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62972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93666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461712" y="143140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3696708" y="222596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3745126" y="265172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463567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594261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5467660" y="254934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8153400" y="147764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53400" y="249219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7915820" y="1063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15016" y="20715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934700" y="714316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Pruning Based Cycle Passage</a:t>
            </a:r>
            <a:endParaRPr kumimoji="1" lang="ko-Kore-KR" altLang="en-US" dirty="0"/>
          </a:p>
        </p:txBody>
      </p:sp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DA54D5C4-AA8C-A076-C40B-A3DEA38DF0E6}"/>
              </a:ext>
            </a:extLst>
          </p:cNvPr>
          <p:cNvSpPr/>
          <p:nvPr/>
        </p:nvSpPr>
        <p:spPr>
          <a:xfrm rot="10800000">
            <a:off x="6445955" y="55451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7256D373-3C33-F0E6-3F2E-6A6756BD2C6D}"/>
              </a:ext>
            </a:extLst>
          </p:cNvPr>
          <p:cNvSpPr/>
          <p:nvPr/>
        </p:nvSpPr>
        <p:spPr>
          <a:xfrm rot="10800000">
            <a:off x="6445955" y="8934118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30" y="4371647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373266" y="512953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3094-BBAE-7637-B14F-FFF9C649D544}"/>
              </a:ext>
            </a:extLst>
          </p:cNvPr>
          <p:cNvSpPr txBox="1"/>
          <p:nvPr/>
        </p:nvSpPr>
        <p:spPr>
          <a:xfrm>
            <a:off x="6445954" y="844001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MLP/ attention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55F6E-F8A9-C309-2D53-433527B5B05D}"/>
              </a:ext>
            </a:extLst>
          </p:cNvPr>
          <p:cNvSpPr txBox="1"/>
          <p:nvPr/>
        </p:nvSpPr>
        <p:spPr>
          <a:xfrm>
            <a:off x="10209898" y="771363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개 속하지 않는 </a:t>
            </a:r>
            <a:r>
              <a:rPr kumimoji="1" lang="en-US" altLang="ko-Kore-KR" dirty="0"/>
              <a:t>or </a:t>
            </a:r>
            <a:r>
              <a:rPr kumimoji="1" lang="ko-Kore-KR" altLang="en-US" dirty="0"/>
              <a:t>하위 </a:t>
            </a:r>
            <a:r>
              <a:rPr kumimoji="1" lang="en-US" altLang="ko-Kore-KR" dirty="0"/>
              <a:t>K</a:t>
            </a:r>
            <a:r>
              <a:rPr kumimoji="1" lang="ko-Kore-KR" altLang="en-US" dirty="0"/>
              <a:t>개의 사이클에 속한 에지들을 자른다면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51885-0718-780A-1347-6A88ED2C6C85}"/>
              </a:ext>
            </a:extLst>
          </p:cNvPr>
          <p:cNvSpPr txBox="1"/>
          <p:nvPr/>
        </p:nvSpPr>
        <p:spPr>
          <a:xfrm>
            <a:off x="87843" y="9073634"/>
            <a:ext cx="6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MLP</a:t>
            </a:r>
            <a:r>
              <a:rPr kumimoji="1" lang="ko-Kore-KR" altLang="en-US" dirty="0"/>
              <a:t>는 질문 노드와 답변 노드간의 </a:t>
            </a:r>
            <a:r>
              <a:rPr kumimoji="1" lang="en-US" altLang="ko-Kore-KR" dirty="0"/>
              <a:t>path</a:t>
            </a:r>
            <a:r>
              <a:rPr kumimoji="1" lang="ko-Kore-KR" altLang="en-US" dirty="0"/>
              <a:t>를 단순히 </a:t>
            </a:r>
            <a:r>
              <a:rPr kumimoji="1" lang="en-US" altLang="ko-Kore-KR" dirty="0"/>
              <a:t>MLP</a:t>
            </a:r>
            <a:r>
              <a:rPr kumimoji="1" lang="ko-Kore-KR" altLang="en-US" dirty="0"/>
              <a:t>에 넣기</a:t>
            </a:r>
          </a:p>
        </p:txBody>
      </p:sp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사용 모델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A86086C5-709E-186E-9106-17D3FE7FEA5C}"/>
              </a:ext>
            </a:extLst>
          </p:cNvPr>
          <p:cNvSpPr txBox="1">
            <a:spLocks/>
          </p:cNvSpPr>
          <p:nvPr/>
        </p:nvSpPr>
        <p:spPr>
          <a:xfrm>
            <a:off x="778554" y="1360477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Details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A3160B-3542-A356-F56C-27EFEC27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07371"/>
            <a:ext cx="7048749" cy="523621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FB163DB-F0A0-A987-063B-2A26D611EEC1}"/>
              </a:ext>
            </a:extLst>
          </p:cNvPr>
          <p:cNvSpPr/>
          <p:nvPr/>
        </p:nvSpPr>
        <p:spPr>
          <a:xfrm>
            <a:off x="381000" y="6971564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46CF4F-D6E4-8CF7-E8D2-1C6D67A2EA03}"/>
              </a:ext>
            </a:extLst>
          </p:cNvPr>
          <p:cNvSpPr/>
          <p:nvPr/>
        </p:nvSpPr>
        <p:spPr>
          <a:xfrm>
            <a:off x="5450542" y="7059118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474E25F-0A0A-9761-7682-4FD6A84B961B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492911" y="6590697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FB7649E-5207-3FCE-2867-90C7496A8EA5}"/>
              </a:ext>
            </a:extLst>
          </p:cNvPr>
          <p:cNvCxnSpPr>
            <a:cxnSpLocks/>
          </p:cNvCxnSpPr>
          <p:nvPr/>
        </p:nvCxnSpPr>
        <p:spPr>
          <a:xfrm flipV="1">
            <a:off x="2797300" y="7244112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A71C79B-3B45-C81E-4C39-48A3252C693C}"/>
              </a:ext>
            </a:extLst>
          </p:cNvPr>
          <p:cNvCxnSpPr>
            <a:cxnSpLocks/>
          </p:cNvCxnSpPr>
          <p:nvPr/>
        </p:nvCxnSpPr>
        <p:spPr>
          <a:xfrm flipH="1" flipV="1">
            <a:off x="967410" y="5888771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B0630F-DFCA-0839-5EC8-FCF0420A50A3}"/>
              </a:ext>
            </a:extLst>
          </p:cNvPr>
          <p:cNvCxnSpPr>
            <a:cxnSpLocks/>
          </p:cNvCxnSpPr>
          <p:nvPr/>
        </p:nvCxnSpPr>
        <p:spPr>
          <a:xfrm flipV="1">
            <a:off x="2514600" y="7864378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84A1B4-18CD-42B2-8DB4-9F57B860203E}"/>
              </a:ext>
            </a:extLst>
          </p:cNvPr>
          <p:cNvSpPr txBox="1"/>
          <p:nvPr/>
        </p:nvSpPr>
        <p:spPr>
          <a:xfrm>
            <a:off x="1684620" y="6419938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12510F2-45C2-4D8E-5972-1F1430AF8A3B}"/>
              </a:ext>
            </a:extLst>
          </p:cNvPr>
          <p:cNvCxnSpPr>
            <a:cxnSpLocks/>
          </p:cNvCxnSpPr>
          <p:nvPr/>
        </p:nvCxnSpPr>
        <p:spPr>
          <a:xfrm flipV="1">
            <a:off x="2122076" y="4777807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2D1E5A-B06B-F7FB-4803-D754719D16BF}"/>
              </a:ext>
            </a:extLst>
          </p:cNvPr>
          <p:cNvSpPr txBox="1"/>
          <p:nvPr/>
        </p:nvSpPr>
        <p:spPr>
          <a:xfrm>
            <a:off x="6523079" y="641993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3E2AAD49-65BA-867D-9672-243A0F7BE2B0}"/>
              </a:ext>
            </a:extLst>
          </p:cNvPr>
          <p:cNvCxnSpPr>
            <a:cxnSpLocks/>
          </p:cNvCxnSpPr>
          <p:nvPr/>
        </p:nvCxnSpPr>
        <p:spPr>
          <a:xfrm flipV="1">
            <a:off x="6017848" y="6419908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2BEA7FD-5412-1BC3-CC09-496BCAB1F29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05400" y="7256873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A57FD6AA-21D0-3C8B-1590-686E69240C03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925478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89457BD7-79F8-7A22-FCE2-9CA749ED4F30}"/>
              </a:ext>
            </a:extLst>
          </p:cNvPr>
          <p:cNvSpPr txBox="1">
            <a:spLocks/>
          </p:cNvSpPr>
          <p:nvPr/>
        </p:nvSpPr>
        <p:spPr>
          <a:xfrm>
            <a:off x="8259653" y="2698291"/>
            <a:ext cx="10638398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개 이상의 단어로 연결된 합성어 같은 단어들이 끊어질 경우 그 의미를 잃을 수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이러한 단점을 보완하기 위해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“Noun chunk  Node”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추가해보자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노드는 두 가지의 에지 타입을 가진다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Noun chunk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과 연결된 에지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노드들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(Q, A, O, C)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과의 연결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더욱더 많은 사이클 발생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사용 모델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A86086C5-709E-186E-9106-17D3FE7FEA5C}"/>
              </a:ext>
            </a:extLst>
          </p:cNvPr>
          <p:cNvSpPr txBox="1">
            <a:spLocks/>
          </p:cNvSpPr>
          <p:nvPr/>
        </p:nvSpPr>
        <p:spPr>
          <a:xfrm>
            <a:off x="778554" y="1360477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Details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A2A33-0C0E-94BB-BDBB-238D0636651A}"/>
              </a:ext>
            </a:extLst>
          </p:cNvPr>
          <p:cNvSpPr/>
          <p:nvPr/>
        </p:nvSpPr>
        <p:spPr>
          <a:xfrm>
            <a:off x="1846574" y="3221218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16F62-B04A-69ED-1AD4-F0CE402A1FF2}"/>
              </a:ext>
            </a:extLst>
          </p:cNvPr>
          <p:cNvSpPr/>
          <p:nvPr/>
        </p:nvSpPr>
        <p:spPr>
          <a:xfrm>
            <a:off x="1846574" y="3843349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4CBC63-A739-6A46-6363-50A5531AAE63}"/>
              </a:ext>
            </a:extLst>
          </p:cNvPr>
          <p:cNvSpPr/>
          <p:nvPr/>
        </p:nvSpPr>
        <p:spPr>
          <a:xfrm>
            <a:off x="1846574" y="4407656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792BAEA1-FCB2-C0AB-C960-82857AA033EE}"/>
              </a:ext>
            </a:extLst>
          </p:cNvPr>
          <p:cNvSpPr/>
          <p:nvPr/>
        </p:nvSpPr>
        <p:spPr>
          <a:xfrm rot="10800000">
            <a:off x="5029014" y="3278856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20257-0DD7-E811-018B-800550E563CB}"/>
              </a:ext>
            </a:extLst>
          </p:cNvPr>
          <p:cNvSpPr txBox="1"/>
          <p:nvPr/>
        </p:nvSpPr>
        <p:spPr>
          <a:xfrm>
            <a:off x="1890454" y="2208925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template(text) about Cycles</a:t>
            </a:r>
            <a:endParaRPr kumimoji="1" lang="ko-Kore-KR" altLang="en-US" sz="27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7EEA93-B261-B367-720F-E82AC933C202}"/>
              </a:ext>
            </a:extLst>
          </p:cNvPr>
          <p:cNvSpPr/>
          <p:nvPr/>
        </p:nvSpPr>
        <p:spPr>
          <a:xfrm>
            <a:off x="803954" y="6142768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C8165D-8408-69F4-B20D-D2E867ABC593}"/>
              </a:ext>
            </a:extLst>
          </p:cNvPr>
          <p:cNvSpPr/>
          <p:nvPr/>
        </p:nvSpPr>
        <p:spPr>
          <a:xfrm>
            <a:off x="1903914" y="6222092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A8D5B-AFE1-5BAA-7852-C07DAB054FCB}"/>
              </a:ext>
            </a:extLst>
          </p:cNvPr>
          <p:cNvSpPr/>
          <p:nvPr/>
        </p:nvSpPr>
        <p:spPr>
          <a:xfrm>
            <a:off x="1952332" y="6647848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1C4F5E-0596-F5C7-E624-2417BC91BB7C}"/>
              </a:ext>
            </a:extLst>
          </p:cNvPr>
          <p:cNvSpPr/>
          <p:nvPr/>
        </p:nvSpPr>
        <p:spPr>
          <a:xfrm>
            <a:off x="2842876" y="6660609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E3198-7109-EA0E-63F7-1548E952B0DD}"/>
              </a:ext>
            </a:extLst>
          </p:cNvPr>
          <p:cNvSpPr/>
          <p:nvPr/>
        </p:nvSpPr>
        <p:spPr>
          <a:xfrm>
            <a:off x="4149816" y="6660609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917AD-1BB1-94A4-8047-56138A33F911}"/>
              </a:ext>
            </a:extLst>
          </p:cNvPr>
          <p:cNvSpPr txBox="1"/>
          <p:nvPr/>
        </p:nvSpPr>
        <p:spPr>
          <a:xfrm>
            <a:off x="3674866" y="6545471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8003BE-58A6-198B-68E8-B075A761A9AE}"/>
              </a:ext>
            </a:extLst>
          </p:cNvPr>
          <p:cNvSpPr/>
          <p:nvPr/>
        </p:nvSpPr>
        <p:spPr>
          <a:xfrm>
            <a:off x="1909862" y="7340032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CECB7E-F714-CE3B-BF7E-B1F46C0D2F0F}"/>
              </a:ext>
            </a:extLst>
          </p:cNvPr>
          <p:cNvSpPr/>
          <p:nvPr/>
        </p:nvSpPr>
        <p:spPr>
          <a:xfrm>
            <a:off x="1958280" y="7765788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C6DCBD-DDBD-9079-F302-B081E0C274BB}"/>
              </a:ext>
            </a:extLst>
          </p:cNvPr>
          <p:cNvSpPr/>
          <p:nvPr/>
        </p:nvSpPr>
        <p:spPr>
          <a:xfrm>
            <a:off x="2848824" y="7778549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26374A-0F8A-B4CF-3674-4EE17D217880}"/>
              </a:ext>
            </a:extLst>
          </p:cNvPr>
          <p:cNvSpPr/>
          <p:nvPr/>
        </p:nvSpPr>
        <p:spPr>
          <a:xfrm>
            <a:off x="4155764" y="7778549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65421-3277-F86E-F5A2-4EC71090ABA3}"/>
              </a:ext>
            </a:extLst>
          </p:cNvPr>
          <p:cNvSpPr txBox="1"/>
          <p:nvPr/>
        </p:nvSpPr>
        <p:spPr>
          <a:xfrm>
            <a:off x="3680814" y="7663411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927DD2C1-8FB3-A715-F7AA-A1545BBE5555}"/>
              </a:ext>
            </a:extLst>
          </p:cNvPr>
          <p:cNvSpPr/>
          <p:nvPr/>
        </p:nvSpPr>
        <p:spPr>
          <a:xfrm rot="5400000">
            <a:off x="2716789" y="4855789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42EE8B-B3A5-5AAB-4223-9C79F6FE561A}"/>
              </a:ext>
            </a:extLst>
          </p:cNvPr>
          <p:cNvSpPr txBox="1"/>
          <p:nvPr/>
        </p:nvSpPr>
        <p:spPr>
          <a:xfrm>
            <a:off x="5524137" y="372177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CP1</a:t>
            </a:r>
            <a:endParaRPr kumimoji="1" lang="ko-Kore-KR" altLang="en-US" dirty="0"/>
          </a:p>
        </p:txBody>
      </p:sp>
      <p:sp>
        <p:nvSpPr>
          <p:cNvPr id="36" name="텍스트 개체 틀 6">
            <a:extLst>
              <a:ext uri="{FF2B5EF4-FFF2-40B4-BE49-F238E27FC236}">
                <a16:creationId xmlns:a16="http://schemas.microsoft.com/office/drawing/2014/main" id="{B15D27BE-B3E2-18A9-ED74-A4386D97D9A4}"/>
              </a:ext>
            </a:extLst>
          </p:cNvPr>
          <p:cNvSpPr txBox="1">
            <a:spLocks/>
          </p:cNvSpPr>
          <p:nvPr/>
        </p:nvSpPr>
        <p:spPr>
          <a:xfrm>
            <a:off x="7359484" y="2661480"/>
            <a:ext cx="9937916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relation(edge)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변경하여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문장의 앞에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&lt;BOS&gt;,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끝에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&lt;EOS&gt;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하나의 사이클이 하나의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passge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Dense Retrieval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방법론인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DPR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Sparse Retrieval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Document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로서 사용됨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Sparse Retrieval(BM25) : query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단어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(term)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각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doc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얼마나 자주 등장하는가를 기반으로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doc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영향성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평가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Dense Retrieval(DPR) : query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doc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dense vector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 유사도를 통해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doc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연관성 평가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가지 방법을 보완하기 위해 두 방법 모두 사용함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Question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Answer candidate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concat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되어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사용됨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3B0E8-4FA9-071E-B5DE-C6DE1DB197D0}"/>
              </a:ext>
            </a:extLst>
          </p:cNvPr>
          <p:cNvSpPr txBox="1"/>
          <p:nvPr/>
        </p:nvSpPr>
        <p:spPr>
          <a:xfrm>
            <a:off x="3035542" y="811074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8FB6A5-9988-AC6B-2DD8-E1DF7584A865}"/>
              </a:ext>
            </a:extLst>
          </p:cNvPr>
          <p:cNvSpPr/>
          <p:nvPr/>
        </p:nvSpPr>
        <p:spPr>
          <a:xfrm>
            <a:off x="476574" y="9069599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FD3E-F7EE-8C0C-828C-E9CD5EDC6C79}"/>
              </a:ext>
            </a:extLst>
          </p:cNvPr>
          <p:cNvSpPr txBox="1"/>
          <p:nvPr/>
        </p:nvSpPr>
        <p:spPr>
          <a:xfrm>
            <a:off x="6911257" y="9163120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7394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사용 모델</a:t>
            </a:r>
          </a:p>
        </p:txBody>
      </p:sp>
      <p:sp>
        <p:nvSpPr>
          <p:cNvPr id="3" name="텍스트 개체 틀 20">
            <a:extLst>
              <a:ext uri="{FF2B5EF4-FFF2-40B4-BE49-F238E27FC236}">
                <a16:creationId xmlns:a16="http://schemas.microsoft.com/office/drawing/2014/main" id="{A86086C5-709E-186E-9106-17D3FE7FEA5C}"/>
              </a:ext>
            </a:extLst>
          </p:cNvPr>
          <p:cNvSpPr txBox="1">
            <a:spLocks/>
          </p:cNvSpPr>
          <p:nvPr/>
        </p:nvSpPr>
        <p:spPr>
          <a:xfrm>
            <a:off x="778554" y="1360477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References about </a:t>
            </a:r>
            <a:r>
              <a:rPr lang="en-US" altLang="ko-KR" sz="2800" dirty="0" err="1"/>
              <a:t>Retriveal</a:t>
            </a:r>
            <a:r>
              <a:rPr lang="en-US" altLang="ko-KR" sz="2800" dirty="0"/>
              <a:t> Method</a:t>
            </a:r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388D01-F8E3-081B-8729-32C2F366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52700"/>
            <a:ext cx="10562123" cy="28384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E144B42-163E-90FD-7C2C-CFFBE7597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68" y="5600700"/>
            <a:ext cx="10607386" cy="3778250"/>
          </a:xfrm>
          <a:prstGeom prst="rect">
            <a:avLst/>
          </a:prstGeom>
        </p:spPr>
      </p:pic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65847B7D-5885-03F1-0741-D2BD7D9509CC}"/>
              </a:ext>
            </a:extLst>
          </p:cNvPr>
          <p:cNvSpPr txBox="1">
            <a:spLocks/>
          </p:cNvSpPr>
          <p:nvPr/>
        </p:nvSpPr>
        <p:spPr>
          <a:xfrm>
            <a:off x="11277600" y="2705101"/>
            <a:ext cx="6889916" cy="15240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DPR retrieval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결과와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 retrieval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결과를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관련된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찾는 모델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F1130A57-ABA5-1F0F-A3C3-C1BCB5872152}"/>
              </a:ext>
            </a:extLst>
          </p:cNvPr>
          <p:cNvSpPr txBox="1">
            <a:spLocks/>
          </p:cNvSpPr>
          <p:nvPr/>
        </p:nvSpPr>
        <p:spPr>
          <a:xfrm>
            <a:off x="11398084" y="6000749"/>
            <a:ext cx="6889916" cy="15240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모델의 방법론을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PLM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모델에 사용한 방법론으로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generator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제외하곤 비슷한 형태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A2BD7D-6BE4-5ADF-719F-B5D64D8A0E7C}"/>
              </a:ext>
            </a:extLst>
          </p:cNvPr>
          <p:cNvSpPr txBox="1"/>
          <p:nvPr/>
        </p:nvSpPr>
        <p:spPr>
          <a:xfrm>
            <a:off x="1263484" y="5418176"/>
            <a:ext cx="131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GLASS, Michael, et al. Re2G: Retrieve, </a:t>
            </a:r>
            <a:r>
              <a:rPr lang="en" altLang="ko-Kore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rerank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generate. </a:t>
            </a:r>
            <a:r>
              <a:rPr lang="en" altLang="ko-Kore-KR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arXiv:2207.06300</a:t>
            </a:r>
            <a:r>
              <a:rPr lang="en" altLang="ko-Kore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2022</a:t>
            </a:r>
            <a:r>
              <a:rPr lang="en" altLang="ko-Kore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F59E97-5A86-BFF9-C743-F0CE99D1C99F}"/>
              </a:ext>
            </a:extLst>
          </p:cNvPr>
          <p:cNvSpPr txBox="1"/>
          <p:nvPr/>
        </p:nvSpPr>
        <p:spPr>
          <a:xfrm>
            <a:off x="1269138" y="9422974"/>
            <a:ext cx="12715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</a:t>
            </a:r>
            <a:r>
              <a:rPr lang="en" altLang="ko-Kore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Shiyang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Graph Reasoning for Question Answering with Triplet Retrieval. </a:t>
            </a:r>
            <a:r>
              <a:rPr lang="en" altLang="ko-Kore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arXiv:2305.18742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317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12727</TotalTime>
  <Words>931</Words>
  <Application>Microsoft Macintosh PowerPoint</Application>
  <PresentationFormat>사용자 지정</PresentationFormat>
  <Paragraphs>226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42</cp:revision>
  <dcterms:created xsi:type="dcterms:W3CDTF">2021-12-28T00:31:40Z</dcterms:created>
  <dcterms:modified xsi:type="dcterms:W3CDTF">2023-07-27T12:18:12Z</dcterms:modified>
</cp:coreProperties>
</file>