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381" r:id="rId2"/>
    <p:sldId id="356" r:id="rId3"/>
    <p:sldId id="684" r:id="rId4"/>
    <p:sldId id="733" r:id="rId5"/>
    <p:sldId id="712" r:id="rId6"/>
    <p:sldId id="749" r:id="rId7"/>
    <p:sldId id="751" r:id="rId8"/>
    <p:sldId id="767" r:id="rId9"/>
    <p:sldId id="752" r:id="rId10"/>
    <p:sldId id="769" r:id="rId11"/>
    <p:sldId id="757" r:id="rId12"/>
    <p:sldId id="768" r:id="rId13"/>
    <p:sldId id="754" r:id="rId14"/>
    <p:sldId id="770" r:id="rId15"/>
    <p:sldId id="755" r:id="rId16"/>
    <p:sldId id="756" r:id="rId17"/>
    <p:sldId id="771" r:id="rId18"/>
    <p:sldId id="765" r:id="rId19"/>
    <p:sldId id="745" r:id="rId20"/>
    <p:sldId id="758" r:id="rId21"/>
    <p:sldId id="759" r:id="rId22"/>
    <p:sldId id="760" r:id="rId23"/>
    <p:sldId id="761" r:id="rId24"/>
    <p:sldId id="766" r:id="rId25"/>
    <p:sldId id="762" r:id="rId26"/>
    <p:sldId id="763" r:id="rId27"/>
    <p:sldId id="729" r:id="rId28"/>
    <p:sldId id="773" r:id="rId29"/>
    <p:sldId id="774" r:id="rId30"/>
    <p:sldId id="775" r:id="rId31"/>
    <p:sldId id="772" r:id="rId32"/>
    <p:sldId id="732" r:id="rId3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테마 스타일 2 - 강조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14"/>
    <p:restoredTop sz="94719"/>
  </p:normalViewPr>
  <p:slideViewPr>
    <p:cSldViewPr snapToGrid="0">
      <p:cViewPr varScale="1">
        <p:scale>
          <a:sx n="152" d="100"/>
          <a:sy n="152" d="100"/>
        </p:scale>
        <p:origin x="2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80916-93B7-2C46-BF6C-B65D3F40B990}" type="datetimeFigureOut">
              <a:rPr kumimoji="1" lang="ko-KR" altLang="en-US" smtClean="0"/>
              <a:t>2024. 2. 1.</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94862-BCAC-5845-BDF1-379A0EC6265A}" type="slidenum">
              <a:rPr kumimoji="1" lang="ko-KR" altLang="en-US" smtClean="0"/>
              <a:t>‹#›</a:t>
            </a:fld>
            <a:endParaRPr kumimoji="1" lang="ko-KR" altLang="en-US"/>
          </a:p>
        </p:txBody>
      </p:sp>
    </p:spTree>
    <p:extLst>
      <p:ext uri="{BB962C8B-B14F-4D97-AF65-F5344CB8AC3E}">
        <p14:creationId xmlns:p14="http://schemas.microsoft.com/office/powerpoint/2010/main" val="37173874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a:t>
            </a:fld>
            <a:endParaRPr lang="ko-KR" altLang="en-US"/>
          </a:p>
        </p:txBody>
      </p:sp>
    </p:spTree>
    <p:extLst>
      <p:ext uri="{BB962C8B-B14F-4D97-AF65-F5344CB8AC3E}">
        <p14:creationId xmlns:p14="http://schemas.microsoft.com/office/powerpoint/2010/main" val="302942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4A7EE-D259-1968-90C3-49893F32C7E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C7975D-8BAA-D30E-3020-91873114C1C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BCF960C-75DC-B1D7-0A08-00CD21C0D64E}"/>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CD3AF670-26F2-8A24-4276-AA62E4D67E60}"/>
              </a:ext>
            </a:extLst>
          </p:cNvPr>
          <p:cNvSpPr>
            <a:spLocks noGrp="1"/>
          </p:cNvSpPr>
          <p:nvPr>
            <p:ph type="sldNum" sz="quarter" idx="5"/>
          </p:nvPr>
        </p:nvSpPr>
        <p:spPr/>
        <p:txBody>
          <a:bodyPr/>
          <a:lstStyle/>
          <a:p>
            <a:fld id="{984702A0-409D-4B63-B3B2-61BA02D306DE}" type="slidenum">
              <a:rPr lang="ko-KR" altLang="en-US" smtClean="0"/>
              <a:t>10</a:t>
            </a:fld>
            <a:endParaRPr lang="ko-KR" altLang="en-US"/>
          </a:p>
        </p:txBody>
      </p:sp>
    </p:spTree>
    <p:extLst>
      <p:ext uri="{BB962C8B-B14F-4D97-AF65-F5344CB8AC3E}">
        <p14:creationId xmlns:p14="http://schemas.microsoft.com/office/powerpoint/2010/main" val="668829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57BFB-B321-9EE0-EDA8-B8CF7F4DA67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FFB8F8A-BC2D-2635-9211-971FD94BF83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34E1B54-7124-3EFF-522E-99D8C1160117}"/>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AA0A1ED3-EA0F-79FD-8D13-9C82A1E5BF2E}"/>
              </a:ext>
            </a:extLst>
          </p:cNvPr>
          <p:cNvSpPr>
            <a:spLocks noGrp="1"/>
          </p:cNvSpPr>
          <p:nvPr>
            <p:ph type="sldNum" sz="quarter" idx="5"/>
          </p:nvPr>
        </p:nvSpPr>
        <p:spPr/>
        <p:txBody>
          <a:bodyPr/>
          <a:lstStyle/>
          <a:p>
            <a:fld id="{984702A0-409D-4B63-B3B2-61BA02D306DE}" type="slidenum">
              <a:rPr lang="ko-KR" altLang="en-US" smtClean="0"/>
              <a:t>11</a:t>
            </a:fld>
            <a:endParaRPr lang="ko-KR" altLang="en-US"/>
          </a:p>
        </p:txBody>
      </p:sp>
    </p:spTree>
    <p:extLst>
      <p:ext uri="{BB962C8B-B14F-4D97-AF65-F5344CB8AC3E}">
        <p14:creationId xmlns:p14="http://schemas.microsoft.com/office/powerpoint/2010/main" val="3218503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BC1ED-3DEC-CCD5-F7DC-874AD438851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4C9A2B5-1FE0-C21C-BAA2-00FFA668720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25C6D26-9CA0-F988-817A-C664C01E20D3}"/>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A659F362-7192-FE89-E01D-295C9B1FB25B}"/>
              </a:ext>
            </a:extLst>
          </p:cNvPr>
          <p:cNvSpPr>
            <a:spLocks noGrp="1"/>
          </p:cNvSpPr>
          <p:nvPr>
            <p:ph type="sldNum" sz="quarter" idx="5"/>
          </p:nvPr>
        </p:nvSpPr>
        <p:spPr/>
        <p:txBody>
          <a:bodyPr/>
          <a:lstStyle/>
          <a:p>
            <a:fld id="{984702A0-409D-4B63-B3B2-61BA02D306DE}" type="slidenum">
              <a:rPr lang="ko-KR" altLang="en-US" smtClean="0"/>
              <a:t>12</a:t>
            </a:fld>
            <a:endParaRPr lang="ko-KR" altLang="en-US"/>
          </a:p>
        </p:txBody>
      </p:sp>
    </p:spTree>
    <p:extLst>
      <p:ext uri="{BB962C8B-B14F-4D97-AF65-F5344CB8AC3E}">
        <p14:creationId xmlns:p14="http://schemas.microsoft.com/office/powerpoint/2010/main" val="1642201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46010-E020-78AE-CCFA-88A192DF56C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1D4A80A-0AC7-150A-CDFC-B981E312AA4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CD51B91-9F4C-B667-4003-790AF1D453CC}"/>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EDC08B4A-7B39-BB88-DA73-1A416CAFC92A}"/>
              </a:ext>
            </a:extLst>
          </p:cNvPr>
          <p:cNvSpPr>
            <a:spLocks noGrp="1"/>
          </p:cNvSpPr>
          <p:nvPr>
            <p:ph type="sldNum" sz="quarter" idx="5"/>
          </p:nvPr>
        </p:nvSpPr>
        <p:spPr/>
        <p:txBody>
          <a:bodyPr/>
          <a:lstStyle/>
          <a:p>
            <a:fld id="{984702A0-409D-4B63-B3B2-61BA02D306DE}" type="slidenum">
              <a:rPr lang="ko-KR" altLang="en-US" smtClean="0"/>
              <a:t>13</a:t>
            </a:fld>
            <a:endParaRPr lang="ko-KR" altLang="en-US"/>
          </a:p>
        </p:txBody>
      </p:sp>
    </p:spTree>
    <p:extLst>
      <p:ext uri="{BB962C8B-B14F-4D97-AF65-F5344CB8AC3E}">
        <p14:creationId xmlns:p14="http://schemas.microsoft.com/office/powerpoint/2010/main" val="1917863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7F156-7373-5CD6-C0AE-013EA50D921C}"/>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B86F30A-83B4-442F-9483-53748FD129E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5E61C45-8947-A720-91BA-510655004840}"/>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3A516B86-EBEE-3AE8-E8A9-82BA9FCE745E}"/>
              </a:ext>
            </a:extLst>
          </p:cNvPr>
          <p:cNvSpPr>
            <a:spLocks noGrp="1"/>
          </p:cNvSpPr>
          <p:nvPr>
            <p:ph type="sldNum" sz="quarter" idx="5"/>
          </p:nvPr>
        </p:nvSpPr>
        <p:spPr/>
        <p:txBody>
          <a:bodyPr/>
          <a:lstStyle/>
          <a:p>
            <a:fld id="{984702A0-409D-4B63-B3B2-61BA02D306DE}" type="slidenum">
              <a:rPr lang="ko-KR" altLang="en-US" smtClean="0"/>
              <a:t>14</a:t>
            </a:fld>
            <a:endParaRPr lang="ko-KR" altLang="en-US"/>
          </a:p>
        </p:txBody>
      </p:sp>
    </p:spTree>
    <p:extLst>
      <p:ext uri="{BB962C8B-B14F-4D97-AF65-F5344CB8AC3E}">
        <p14:creationId xmlns:p14="http://schemas.microsoft.com/office/powerpoint/2010/main" val="24052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2F1D0-64AF-7C05-6FAF-3726005BEEC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0960B69-E49E-0FB9-E432-F3CF05FFCE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F8C7C2D-CA49-025A-983C-A56E1F1E2564}"/>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AA4DCC79-5856-3BEC-21C4-2B5652ACD7D7}"/>
              </a:ext>
            </a:extLst>
          </p:cNvPr>
          <p:cNvSpPr>
            <a:spLocks noGrp="1"/>
          </p:cNvSpPr>
          <p:nvPr>
            <p:ph type="sldNum" sz="quarter" idx="5"/>
          </p:nvPr>
        </p:nvSpPr>
        <p:spPr/>
        <p:txBody>
          <a:bodyPr/>
          <a:lstStyle/>
          <a:p>
            <a:fld id="{984702A0-409D-4B63-B3B2-61BA02D306DE}" type="slidenum">
              <a:rPr lang="ko-KR" altLang="en-US" smtClean="0"/>
              <a:t>15</a:t>
            </a:fld>
            <a:endParaRPr lang="ko-KR" altLang="en-US"/>
          </a:p>
        </p:txBody>
      </p:sp>
    </p:spTree>
    <p:extLst>
      <p:ext uri="{BB962C8B-B14F-4D97-AF65-F5344CB8AC3E}">
        <p14:creationId xmlns:p14="http://schemas.microsoft.com/office/powerpoint/2010/main" val="1720240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48F94-70E3-F4D4-F88A-F6C8FD34E82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95CE234-ACDF-CA9F-4285-F45817A6485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8F8C914-6230-20D0-7CDA-F8302FAF5867}"/>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7F5520F5-4142-61EE-63E5-E5D21C47FCBD}"/>
              </a:ext>
            </a:extLst>
          </p:cNvPr>
          <p:cNvSpPr>
            <a:spLocks noGrp="1"/>
          </p:cNvSpPr>
          <p:nvPr>
            <p:ph type="sldNum" sz="quarter" idx="5"/>
          </p:nvPr>
        </p:nvSpPr>
        <p:spPr/>
        <p:txBody>
          <a:bodyPr/>
          <a:lstStyle/>
          <a:p>
            <a:fld id="{984702A0-409D-4B63-B3B2-61BA02D306DE}" type="slidenum">
              <a:rPr lang="ko-KR" altLang="en-US" smtClean="0"/>
              <a:t>16</a:t>
            </a:fld>
            <a:endParaRPr lang="ko-KR" altLang="en-US"/>
          </a:p>
        </p:txBody>
      </p:sp>
    </p:spTree>
    <p:extLst>
      <p:ext uri="{BB962C8B-B14F-4D97-AF65-F5344CB8AC3E}">
        <p14:creationId xmlns:p14="http://schemas.microsoft.com/office/powerpoint/2010/main" val="1252436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778D9-E01B-2453-C682-B3C9A4BF6A2C}"/>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A4CE9ED-7918-B2DA-F9F0-81E2F614B63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FE676A0-4772-88F5-A4AD-870A3D2313F5}"/>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B75A321D-606F-0A7B-117C-43A63331E3EA}"/>
              </a:ext>
            </a:extLst>
          </p:cNvPr>
          <p:cNvSpPr>
            <a:spLocks noGrp="1"/>
          </p:cNvSpPr>
          <p:nvPr>
            <p:ph type="sldNum" sz="quarter" idx="5"/>
          </p:nvPr>
        </p:nvSpPr>
        <p:spPr/>
        <p:txBody>
          <a:bodyPr/>
          <a:lstStyle/>
          <a:p>
            <a:fld id="{984702A0-409D-4B63-B3B2-61BA02D306DE}" type="slidenum">
              <a:rPr lang="ko-KR" altLang="en-US" smtClean="0"/>
              <a:t>17</a:t>
            </a:fld>
            <a:endParaRPr lang="ko-KR" altLang="en-US"/>
          </a:p>
        </p:txBody>
      </p:sp>
    </p:spTree>
    <p:extLst>
      <p:ext uri="{BB962C8B-B14F-4D97-AF65-F5344CB8AC3E}">
        <p14:creationId xmlns:p14="http://schemas.microsoft.com/office/powerpoint/2010/main" val="1961827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D4819-85BF-0AE6-A5A4-5156D9BF2FE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FC5720E-0EB0-B66B-3F9C-68A9804618C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67D2A02-576C-6AB6-AC28-CC80CC7DFF33}"/>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000C0A30-9522-F910-8724-70B7ABBB6A48}"/>
              </a:ext>
            </a:extLst>
          </p:cNvPr>
          <p:cNvSpPr>
            <a:spLocks noGrp="1"/>
          </p:cNvSpPr>
          <p:nvPr>
            <p:ph type="sldNum" sz="quarter" idx="5"/>
          </p:nvPr>
        </p:nvSpPr>
        <p:spPr/>
        <p:txBody>
          <a:bodyPr/>
          <a:lstStyle/>
          <a:p>
            <a:fld id="{984702A0-409D-4B63-B3B2-61BA02D306DE}" type="slidenum">
              <a:rPr lang="ko-KR" altLang="en-US" smtClean="0"/>
              <a:t>18</a:t>
            </a:fld>
            <a:endParaRPr lang="ko-KR" altLang="en-US"/>
          </a:p>
        </p:txBody>
      </p:sp>
    </p:spTree>
    <p:extLst>
      <p:ext uri="{BB962C8B-B14F-4D97-AF65-F5344CB8AC3E}">
        <p14:creationId xmlns:p14="http://schemas.microsoft.com/office/powerpoint/2010/main" val="801022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B9C24-9ABF-0E8E-2C14-AEB779100EF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01D1775-691F-5999-7346-E43A8AFFAF3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D2AD809-860F-63C7-EA3C-390CE8AFF44E}"/>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B98988D8-D6A6-027B-1F13-722EAF5B1EB2}"/>
              </a:ext>
            </a:extLst>
          </p:cNvPr>
          <p:cNvSpPr>
            <a:spLocks noGrp="1"/>
          </p:cNvSpPr>
          <p:nvPr>
            <p:ph type="sldNum" sz="quarter" idx="5"/>
          </p:nvPr>
        </p:nvSpPr>
        <p:spPr/>
        <p:txBody>
          <a:bodyPr/>
          <a:lstStyle/>
          <a:p>
            <a:fld id="{984702A0-409D-4B63-B3B2-61BA02D306DE}" type="slidenum">
              <a:rPr lang="ko-KR" altLang="en-US" smtClean="0"/>
              <a:t>19</a:t>
            </a:fld>
            <a:endParaRPr lang="ko-KR" altLang="en-US"/>
          </a:p>
        </p:txBody>
      </p:sp>
    </p:spTree>
    <p:extLst>
      <p:ext uri="{BB962C8B-B14F-4D97-AF65-F5344CB8AC3E}">
        <p14:creationId xmlns:p14="http://schemas.microsoft.com/office/powerpoint/2010/main" val="3208262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a:t>
            </a:fld>
            <a:endParaRPr lang="ko-KR" altLang="en-US"/>
          </a:p>
        </p:txBody>
      </p:sp>
    </p:spTree>
    <p:extLst>
      <p:ext uri="{BB962C8B-B14F-4D97-AF65-F5344CB8AC3E}">
        <p14:creationId xmlns:p14="http://schemas.microsoft.com/office/powerpoint/2010/main" val="401030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883BC-5956-880B-18F7-585E360F328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0407A17-CF4B-E804-7ADC-5C50E38B60B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819C785-C99F-0C81-29C1-CDCBCB3D9082}"/>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BFB0DE01-CC3D-952A-AAD0-4F773E7405B7}"/>
              </a:ext>
            </a:extLst>
          </p:cNvPr>
          <p:cNvSpPr>
            <a:spLocks noGrp="1"/>
          </p:cNvSpPr>
          <p:nvPr>
            <p:ph type="sldNum" sz="quarter" idx="5"/>
          </p:nvPr>
        </p:nvSpPr>
        <p:spPr/>
        <p:txBody>
          <a:bodyPr/>
          <a:lstStyle/>
          <a:p>
            <a:fld id="{984702A0-409D-4B63-B3B2-61BA02D306DE}" type="slidenum">
              <a:rPr lang="ko-KR" altLang="en-US" smtClean="0"/>
              <a:t>20</a:t>
            </a:fld>
            <a:endParaRPr lang="ko-KR" altLang="en-US"/>
          </a:p>
        </p:txBody>
      </p:sp>
    </p:spTree>
    <p:extLst>
      <p:ext uri="{BB962C8B-B14F-4D97-AF65-F5344CB8AC3E}">
        <p14:creationId xmlns:p14="http://schemas.microsoft.com/office/powerpoint/2010/main" val="2568116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21E7D-87C7-E6D5-659D-D6A2092E275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8CA8E8A-B05C-9D39-EFED-AF7A79E5140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D3B018C2-C4A9-8B7A-B127-412568AA4C62}"/>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BA0932DA-6177-2B36-B381-AC9C5D81DDCA}"/>
              </a:ext>
            </a:extLst>
          </p:cNvPr>
          <p:cNvSpPr>
            <a:spLocks noGrp="1"/>
          </p:cNvSpPr>
          <p:nvPr>
            <p:ph type="sldNum" sz="quarter" idx="5"/>
          </p:nvPr>
        </p:nvSpPr>
        <p:spPr/>
        <p:txBody>
          <a:bodyPr/>
          <a:lstStyle/>
          <a:p>
            <a:fld id="{984702A0-409D-4B63-B3B2-61BA02D306DE}" type="slidenum">
              <a:rPr lang="ko-KR" altLang="en-US" smtClean="0"/>
              <a:t>21</a:t>
            </a:fld>
            <a:endParaRPr lang="ko-KR" altLang="en-US"/>
          </a:p>
        </p:txBody>
      </p:sp>
    </p:spTree>
    <p:extLst>
      <p:ext uri="{BB962C8B-B14F-4D97-AF65-F5344CB8AC3E}">
        <p14:creationId xmlns:p14="http://schemas.microsoft.com/office/powerpoint/2010/main" val="28512397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F3CBD-1047-E280-3F96-846C9E69232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13FFC13-90EA-F8E6-E5EB-4316ADF47E9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EC7E93E-F42E-8503-FBFE-1854BA655EFE}"/>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DFA1CA80-C642-C09A-E8A9-C48937091D1C}"/>
              </a:ext>
            </a:extLst>
          </p:cNvPr>
          <p:cNvSpPr>
            <a:spLocks noGrp="1"/>
          </p:cNvSpPr>
          <p:nvPr>
            <p:ph type="sldNum" sz="quarter" idx="5"/>
          </p:nvPr>
        </p:nvSpPr>
        <p:spPr/>
        <p:txBody>
          <a:bodyPr/>
          <a:lstStyle/>
          <a:p>
            <a:fld id="{984702A0-409D-4B63-B3B2-61BA02D306DE}" type="slidenum">
              <a:rPr lang="ko-KR" altLang="en-US" smtClean="0"/>
              <a:t>22</a:t>
            </a:fld>
            <a:endParaRPr lang="ko-KR" altLang="en-US"/>
          </a:p>
        </p:txBody>
      </p:sp>
    </p:spTree>
    <p:extLst>
      <p:ext uri="{BB962C8B-B14F-4D97-AF65-F5344CB8AC3E}">
        <p14:creationId xmlns:p14="http://schemas.microsoft.com/office/powerpoint/2010/main" val="571845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B9C73-DA64-6033-5B82-35645767A30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5AAD4C6-7BBB-5AC3-EB23-60E3AFB1E9E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9C101B6-FB32-2A92-C7EB-17E0E8619F27}"/>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1BAAA121-9E66-2AD3-3288-113528237F76}"/>
              </a:ext>
            </a:extLst>
          </p:cNvPr>
          <p:cNvSpPr>
            <a:spLocks noGrp="1"/>
          </p:cNvSpPr>
          <p:nvPr>
            <p:ph type="sldNum" sz="quarter" idx="5"/>
          </p:nvPr>
        </p:nvSpPr>
        <p:spPr/>
        <p:txBody>
          <a:bodyPr/>
          <a:lstStyle/>
          <a:p>
            <a:fld id="{984702A0-409D-4B63-B3B2-61BA02D306DE}" type="slidenum">
              <a:rPr lang="ko-KR" altLang="en-US" smtClean="0"/>
              <a:t>23</a:t>
            </a:fld>
            <a:endParaRPr lang="ko-KR" altLang="en-US"/>
          </a:p>
        </p:txBody>
      </p:sp>
    </p:spTree>
    <p:extLst>
      <p:ext uri="{BB962C8B-B14F-4D97-AF65-F5344CB8AC3E}">
        <p14:creationId xmlns:p14="http://schemas.microsoft.com/office/powerpoint/2010/main" val="2759826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9AFDF-9B30-9080-424F-507C008255A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CC44BB1-4DE7-3A17-3521-9F9F485841E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6594FAD-AED6-BF7A-09A5-C29F9FBFC83A}"/>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1ED55DC6-C32F-D658-2816-6D1796752415}"/>
              </a:ext>
            </a:extLst>
          </p:cNvPr>
          <p:cNvSpPr>
            <a:spLocks noGrp="1"/>
          </p:cNvSpPr>
          <p:nvPr>
            <p:ph type="sldNum" sz="quarter" idx="5"/>
          </p:nvPr>
        </p:nvSpPr>
        <p:spPr/>
        <p:txBody>
          <a:bodyPr/>
          <a:lstStyle/>
          <a:p>
            <a:fld id="{984702A0-409D-4B63-B3B2-61BA02D306DE}" type="slidenum">
              <a:rPr lang="ko-KR" altLang="en-US" smtClean="0"/>
              <a:t>24</a:t>
            </a:fld>
            <a:endParaRPr lang="ko-KR" altLang="en-US"/>
          </a:p>
        </p:txBody>
      </p:sp>
    </p:spTree>
    <p:extLst>
      <p:ext uri="{BB962C8B-B14F-4D97-AF65-F5344CB8AC3E}">
        <p14:creationId xmlns:p14="http://schemas.microsoft.com/office/powerpoint/2010/main" val="226747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6DF02-0ADF-75E7-8743-9B49FE12DA5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494504C-5699-0E85-38F1-207483EC5A3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7C84741-914E-BA81-03AE-063F02AC5A52}"/>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6759E944-EBB4-21C1-65D7-E3A2C2A5F4D8}"/>
              </a:ext>
            </a:extLst>
          </p:cNvPr>
          <p:cNvSpPr>
            <a:spLocks noGrp="1"/>
          </p:cNvSpPr>
          <p:nvPr>
            <p:ph type="sldNum" sz="quarter" idx="5"/>
          </p:nvPr>
        </p:nvSpPr>
        <p:spPr/>
        <p:txBody>
          <a:bodyPr/>
          <a:lstStyle/>
          <a:p>
            <a:fld id="{984702A0-409D-4B63-B3B2-61BA02D306DE}" type="slidenum">
              <a:rPr lang="ko-KR" altLang="en-US" smtClean="0"/>
              <a:t>25</a:t>
            </a:fld>
            <a:endParaRPr lang="ko-KR" altLang="en-US"/>
          </a:p>
        </p:txBody>
      </p:sp>
    </p:spTree>
    <p:extLst>
      <p:ext uri="{BB962C8B-B14F-4D97-AF65-F5344CB8AC3E}">
        <p14:creationId xmlns:p14="http://schemas.microsoft.com/office/powerpoint/2010/main" val="1624163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B868F-8C32-B6FF-4125-8DD42F5686D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565AA74-5BAB-0AF4-5BC1-81C3C65885F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AFB11B0-5851-C731-2121-07422698AB8A}"/>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A959C549-1B88-D58C-A7B3-E22601CE0D01}"/>
              </a:ext>
            </a:extLst>
          </p:cNvPr>
          <p:cNvSpPr>
            <a:spLocks noGrp="1"/>
          </p:cNvSpPr>
          <p:nvPr>
            <p:ph type="sldNum" sz="quarter" idx="5"/>
          </p:nvPr>
        </p:nvSpPr>
        <p:spPr/>
        <p:txBody>
          <a:bodyPr/>
          <a:lstStyle/>
          <a:p>
            <a:fld id="{984702A0-409D-4B63-B3B2-61BA02D306DE}" type="slidenum">
              <a:rPr lang="ko-KR" altLang="en-US" smtClean="0"/>
              <a:t>26</a:t>
            </a:fld>
            <a:endParaRPr lang="ko-KR" altLang="en-US"/>
          </a:p>
        </p:txBody>
      </p:sp>
    </p:spTree>
    <p:extLst>
      <p:ext uri="{BB962C8B-B14F-4D97-AF65-F5344CB8AC3E}">
        <p14:creationId xmlns:p14="http://schemas.microsoft.com/office/powerpoint/2010/main" val="366532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27</a:t>
            </a:fld>
            <a:endParaRPr lang="ko-KR" altLang="en-US"/>
          </a:p>
        </p:txBody>
      </p:sp>
    </p:spTree>
    <p:extLst>
      <p:ext uri="{BB962C8B-B14F-4D97-AF65-F5344CB8AC3E}">
        <p14:creationId xmlns:p14="http://schemas.microsoft.com/office/powerpoint/2010/main" val="1410891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26E04-6331-511F-69FB-77C9EC8043C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02BF6A3-E371-99C4-225D-501F9668B99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35CE60B-606D-9953-A7D6-0D201CD533B6}"/>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6238F74C-2081-E545-0440-62F7B1E90747}"/>
              </a:ext>
            </a:extLst>
          </p:cNvPr>
          <p:cNvSpPr>
            <a:spLocks noGrp="1"/>
          </p:cNvSpPr>
          <p:nvPr>
            <p:ph type="sldNum" sz="quarter" idx="5"/>
          </p:nvPr>
        </p:nvSpPr>
        <p:spPr/>
        <p:txBody>
          <a:bodyPr/>
          <a:lstStyle/>
          <a:p>
            <a:fld id="{984702A0-409D-4B63-B3B2-61BA02D306DE}" type="slidenum">
              <a:rPr lang="ko-KR" altLang="en-US" smtClean="0"/>
              <a:t>28</a:t>
            </a:fld>
            <a:endParaRPr lang="ko-KR" altLang="en-US"/>
          </a:p>
        </p:txBody>
      </p:sp>
    </p:spTree>
    <p:extLst>
      <p:ext uri="{BB962C8B-B14F-4D97-AF65-F5344CB8AC3E}">
        <p14:creationId xmlns:p14="http://schemas.microsoft.com/office/powerpoint/2010/main" val="3324406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7A2B9-BD10-63EE-9F77-145A0C23984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3619D52-0C41-7098-CCFC-67333532584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15F7929-1207-13B8-41CB-78E1C048DE8E}"/>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A641D90D-B9FA-7691-69AF-D80F1BF60252}"/>
              </a:ext>
            </a:extLst>
          </p:cNvPr>
          <p:cNvSpPr>
            <a:spLocks noGrp="1"/>
          </p:cNvSpPr>
          <p:nvPr>
            <p:ph type="sldNum" sz="quarter" idx="5"/>
          </p:nvPr>
        </p:nvSpPr>
        <p:spPr/>
        <p:txBody>
          <a:bodyPr/>
          <a:lstStyle/>
          <a:p>
            <a:fld id="{984702A0-409D-4B63-B3B2-61BA02D306DE}" type="slidenum">
              <a:rPr lang="ko-KR" altLang="en-US" smtClean="0"/>
              <a:t>29</a:t>
            </a:fld>
            <a:endParaRPr lang="ko-KR" altLang="en-US"/>
          </a:p>
        </p:txBody>
      </p:sp>
    </p:spTree>
    <p:extLst>
      <p:ext uri="{BB962C8B-B14F-4D97-AF65-F5344CB8AC3E}">
        <p14:creationId xmlns:p14="http://schemas.microsoft.com/office/powerpoint/2010/main" val="3274774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3</a:t>
            </a:fld>
            <a:endParaRPr lang="ko-KR" altLang="en-US"/>
          </a:p>
        </p:txBody>
      </p:sp>
    </p:spTree>
    <p:extLst>
      <p:ext uri="{BB962C8B-B14F-4D97-AF65-F5344CB8AC3E}">
        <p14:creationId xmlns:p14="http://schemas.microsoft.com/office/powerpoint/2010/main" val="3040558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AEE07-D92E-BB5B-6ED8-3500CA3D1E8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89F08DD-1FDD-1B1D-0971-C6F116040E1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0A16716-D818-C6DA-E147-5377DB0C7B8C}"/>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6DA1792B-7943-C1B2-881E-65D1AED95D7F}"/>
              </a:ext>
            </a:extLst>
          </p:cNvPr>
          <p:cNvSpPr>
            <a:spLocks noGrp="1"/>
          </p:cNvSpPr>
          <p:nvPr>
            <p:ph type="sldNum" sz="quarter" idx="5"/>
          </p:nvPr>
        </p:nvSpPr>
        <p:spPr/>
        <p:txBody>
          <a:bodyPr/>
          <a:lstStyle/>
          <a:p>
            <a:fld id="{984702A0-409D-4B63-B3B2-61BA02D306DE}" type="slidenum">
              <a:rPr lang="ko-KR" altLang="en-US" smtClean="0"/>
              <a:t>30</a:t>
            </a:fld>
            <a:endParaRPr lang="ko-KR" altLang="en-US"/>
          </a:p>
        </p:txBody>
      </p:sp>
    </p:spTree>
    <p:extLst>
      <p:ext uri="{BB962C8B-B14F-4D97-AF65-F5344CB8AC3E}">
        <p14:creationId xmlns:p14="http://schemas.microsoft.com/office/powerpoint/2010/main" val="224576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732DE-C035-DA18-45B2-339E745E9A5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45806A3-11D8-1994-759A-783A32CA9A7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98B11F0-42AE-EC28-ACFF-521F95E15D0B}"/>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ACE23085-DCB1-0208-30F2-4CBB27AF3BB9}"/>
              </a:ext>
            </a:extLst>
          </p:cNvPr>
          <p:cNvSpPr>
            <a:spLocks noGrp="1"/>
          </p:cNvSpPr>
          <p:nvPr>
            <p:ph type="sldNum" sz="quarter" idx="5"/>
          </p:nvPr>
        </p:nvSpPr>
        <p:spPr/>
        <p:txBody>
          <a:bodyPr/>
          <a:lstStyle/>
          <a:p>
            <a:fld id="{984702A0-409D-4B63-B3B2-61BA02D306DE}" type="slidenum">
              <a:rPr lang="ko-KR" altLang="en-US" smtClean="0"/>
              <a:t>31</a:t>
            </a:fld>
            <a:endParaRPr lang="ko-KR" altLang="en-US"/>
          </a:p>
        </p:txBody>
      </p:sp>
    </p:spTree>
    <p:extLst>
      <p:ext uri="{BB962C8B-B14F-4D97-AF65-F5344CB8AC3E}">
        <p14:creationId xmlns:p14="http://schemas.microsoft.com/office/powerpoint/2010/main" val="2693433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32</a:t>
            </a:fld>
            <a:endParaRPr lang="ko-KR" altLang="en-US"/>
          </a:p>
        </p:txBody>
      </p:sp>
    </p:spTree>
    <p:extLst>
      <p:ext uri="{BB962C8B-B14F-4D97-AF65-F5344CB8AC3E}">
        <p14:creationId xmlns:p14="http://schemas.microsoft.com/office/powerpoint/2010/main" val="734740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A4778-626F-DE4E-42D4-CB9AF9C999D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8CF3FBC-9F4E-3E51-5F0B-FD6818EE35BA}"/>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7707979-9BAE-DE17-06F7-5BE61FEC9671}"/>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E2BA0C68-EA88-C87B-BED0-459BE269A073}"/>
              </a:ext>
            </a:extLst>
          </p:cNvPr>
          <p:cNvSpPr>
            <a:spLocks noGrp="1"/>
          </p:cNvSpPr>
          <p:nvPr>
            <p:ph type="sldNum" sz="quarter" idx="5"/>
          </p:nvPr>
        </p:nvSpPr>
        <p:spPr/>
        <p:txBody>
          <a:bodyPr/>
          <a:lstStyle/>
          <a:p>
            <a:fld id="{984702A0-409D-4B63-B3B2-61BA02D306DE}" type="slidenum">
              <a:rPr lang="ko-KR" altLang="en-US" smtClean="0"/>
              <a:t>4</a:t>
            </a:fld>
            <a:endParaRPr lang="ko-KR" altLang="en-US"/>
          </a:p>
        </p:txBody>
      </p:sp>
    </p:spTree>
    <p:extLst>
      <p:ext uri="{BB962C8B-B14F-4D97-AF65-F5344CB8AC3E}">
        <p14:creationId xmlns:p14="http://schemas.microsoft.com/office/powerpoint/2010/main" val="1480730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5</a:t>
            </a:fld>
            <a:endParaRPr lang="ko-KR" altLang="en-US"/>
          </a:p>
        </p:txBody>
      </p:sp>
    </p:spTree>
    <p:extLst>
      <p:ext uri="{BB962C8B-B14F-4D97-AF65-F5344CB8AC3E}">
        <p14:creationId xmlns:p14="http://schemas.microsoft.com/office/powerpoint/2010/main" val="1633362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CED-A969-8669-5954-C1C36B89A92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7CB94AC-3B92-1FE4-52D1-C824A31A0BB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A48A65F-3704-4EF4-7D19-FB52C6A0FC25}"/>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F29463FB-DEDF-6878-9818-A9763CF972DD}"/>
              </a:ext>
            </a:extLst>
          </p:cNvPr>
          <p:cNvSpPr>
            <a:spLocks noGrp="1"/>
          </p:cNvSpPr>
          <p:nvPr>
            <p:ph type="sldNum" sz="quarter" idx="5"/>
          </p:nvPr>
        </p:nvSpPr>
        <p:spPr/>
        <p:txBody>
          <a:bodyPr/>
          <a:lstStyle/>
          <a:p>
            <a:fld id="{984702A0-409D-4B63-B3B2-61BA02D306DE}" type="slidenum">
              <a:rPr lang="ko-KR" altLang="en-US" smtClean="0"/>
              <a:t>6</a:t>
            </a:fld>
            <a:endParaRPr lang="ko-KR" altLang="en-US"/>
          </a:p>
        </p:txBody>
      </p:sp>
    </p:spTree>
    <p:extLst>
      <p:ext uri="{BB962C8B-B14F-4D97-AF65-F5344CB8AC3E}">
        <p14:creationId xmlns:p14="http://schemas.microsoft.com/office/powerpoint/2010/main" val="1525203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84DB3-0EAE-2BA2-8E03-BC4F08BDF2BC}"/>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646D12A-B1AD-904E-7CFD-E66700366EB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846A1BD-9D95-2BE0-242D-E241DC2B0595}"/>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A97E0402-910E-0288-B778-FFE8B2C4FB73}"/>
              </a:ext>
            </a:extLst>
          </p:cNvPr>
          <p:cNvSpPr>
            <a:spLocks noGrp="1"/>
          </p:cNvSpPr>
          <p:nvPr>
            <p:ph type="sldNum" sz="quarter" idx="5"/>
          </p:nvPr>
        </p:nvSpPr>
        <p:spPr/>
        <p:txBody>
          <a:bodyPr/>
          <a:lstStyle/>
          <a:p>
            <a:fld id="{984702A0-409D-4B63-B3B2-61BA02D306DE}" type="slidenum">
              <a:rPr lang="ko-KR" altLang="en-US" smtClean="0"/>
              <a:t>7</a:t>
            </a:fld>
            <a:endParaRPr lang="ko-KR" altLang="en-US"/>
          </a:p>
        </p:txBody>
      </p:sp>
    </p:spTree>
    <p:extLst>
      <p:ext uri="{BB962C8B-B14F-4D97-AF65-F5344CB8AC3E}">
        <p14:creationId xmlns:p14="http://schemas.microsoft.com/office/powerpoint/2010/main" val="824426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B17C9-0748-614F-D07C-174FC163BFF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8C06838-3F3E-D2F2-4529-D3A4D537B9F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7D6DE11-55E1-A917-34A1-C8774D0F0425}"/>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CD296E32-CB40-C939-4332-A7BD960A1C4F}"/>
              </a:ext>
            </a:extLst>
          </p:cNvPr>
          <p:cNvSpPr>
            <a:spLocks noGrp="1"/>
          </p:cNvSpPr>
          <p:nvPr>
            <p:ph type="sldNum" sz="quarter" idx="5"/>
          </p:nvPr>
        </p:nvSpPr>
        <p:spPr/>
        <p:txBody>
          <a:bodyPr/>
          <a:lstStyle/>
          <a:p>
            <a:fld id="{984702A0-409D-4B63-B3B2-61BA02D306DE}" type="slidenum">
              <a:rPr lang="ko-KR" altLang="en-US" smtClean="0"/>
              <a:t>8</a:t>
            </a:fld>
            <a:endParaRPr lang="ko-KR" altLang="en-US"/>
          </a:p>
        </p:txBody>
      </p:sp>
    </p:spTree>
    <p:extLst>
      <p:ext uri="{BB962C8B-B14F-4D97-AF65-F5344CB8AC3E}">
        <p14:creationId xmlns:p14="http://schemas.microsoft.com/office/powerpoint/2010/main" val="2965977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2F8E3-EBED-CB22-41C3-B7B06C98C87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EAC5278-EA19-5E92-8673-FFB9058581B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74602E7-0E7A-8EE7-2E7A-CB6874946A06}"/>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31F77ADD-532A-0687-A584-1D6B99E301CE}"/>
              </a:ext>
            </a:extLst>
          </p:cNvPr>
          <p:cNvSpPr>
            <a:spLocks noGrp="1"/>
          </p:cNvSpPr>
          <p:nvPr>
            <p:ph type="sldNum" sz="quarter" idx="5"/>
          </p:nvPr>
        </p:nvSpPr>
        <p:spPr/>
        <p:txBody>
          <a:bodyPr/>
          <a:lstStyle/>
          <a:p>
            <a:fld id="{984702A0-409D-4B63-B3B2-61BA02D306DE}" type="slidenum">
              <a:rPr lang="ko-KR" altLang="en-US" smtClean="0"/>
              <a:t>9</a:t>
            </a:fld>
            <a:endParaRPr lang="ko-KR" altLang="en-US"/>
          </a:p>
        </p:txBody>
      </p:sp>
    </p:spTree>
    <p:extLst>
      <p:ext uri="{BB962C8B-B14F-4D97-AF65-F5344CB8AC3E}">
        <p14:creationId xmlns:p14="http://schemas.microsoft.com/office/powerpoint/2010/main" val="117713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AB89B2-94FB-4B60-3122-CD6D3ED5BA68}"/>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144E6FDF-2CC5-2615-FDB7-9C738BE55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E744DB2F-FE66-D42E-5759-213810BDCBB7}"/>
              </a:ext>
            </a:extLst>
          </p:cNvPr>
          <p:cNvSpPr>
            <a:spLocks noGrp="1"/>
          </p:cNvSpPr>
          <p:nvPr>
            <p:ph type="dt" sz="half" idx="10"/>
          </p:nvPr>
        </p:nvSpPr>
        <p:spPr/>
        <p:txBody>
          <a:bodyPr/>
          <a:lstStyle/>
          <a:p>
            <a:fld id="{3D7D8FB3-470B-7542-AE21-40103D3B7707}" type="datetimeFigureOut">
              <a:rPr kumimoji="1" lang="ko-KR" altLang="en-US" smtClean="0"/>
              <a:t>2024. 2. 1.</a:t>
            </a:fld>
            <a:endParaRPr kumimoji="1" lang="ko-KR" altLang="en-US"/>
          </a:p>
        </p:txBody>
      </p:sp>
      <p:sp>
        <p:nvSpPr>
          <p:cNvPr id="5" name="바닥글 개체 틀 4">
            <a:extLst>
              <a:ext uri="{FF2B5EF4-FFF2-40B4-BE49-F238E27FC236}">
                <a16:creationId xmlns:a16="http://schemas.microsoft.com/office/drawing/2014/main" id="{EF3BBB7A-25EC-A0FB-86E0-1B1C9E16F66F}"/>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3BFF67CC-0CFC-682B-EF13-98FA01803944}"/>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233076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290A19-312D-BE85-B02E-66DCC6F32FB3}"/>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69A97FDA-7F79-022C-D558-4491510D839E}"/>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21D3E771-83EE-00DC-B956-0F43BC35B40F}"/>
              </a:ext>
            </a:extLst>
          </p:cNvPr>
          <p:cNvSpPr>
            <a:spLocks noGrp="1"/>
          </p:cNvSpPr>
          <p:nvPr>
            <p:ph type="dt" sz="half" idx="10"/>
          </p:nvPr>
        </p:nvSpPr>
        <p:spPr/>
        <p:txBody>
          <a:bodyPr/>
          <a:lstStyle/>
          <a:p>
            <a:fld id="{3D7D8FB3-470B-7542-AE21-40103D3B7707}" type="datetimeFigureOut">
              <a:rPr kumimoji="1" lang="ko-KR" altLang="en-US" smtClean="0"/>
              <a:t>2024. 2. 1.</a:t>
            </a:fld>
            <a:endParaRPr kumimoji="1" lang="ko-KR" altLang="en-US"/>
          </a:p>
        </p:txBody>
      </p:sp>
      <p:sp>
        <p:nvSpPr>
          <p:cNvPr id="5" name="바닥글 개체 틀 4">
            <a:extLst>
              <a:ext uri="{FF2B5EF4-FFF2-40B4-BE49-F238E27FC236}">
                <a16:creationId xmlns:a16="http://schemas.microsoft.com/office/drawing/2014/main" id="{9FF378B5-5C54-32B2-4F45-2C796941A1BA}"/>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A6A464C-ED37-8140-75F7-12E2CF0CA10D}"/>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9626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8A2BE3D-41A5-F08E-A686-AFFC39F42FE7}"/>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7A9F614E-64A1-AD25-B5F5-3D1922DD7E05}"/>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4AAD4F14-03DF-81BA-FD86-CEF24CA8FB1F}"/>
              </a:ext>
            </a:extLst>
          </p:cNvPr>
          <p:cNvSpPr>
            <a:spLocks noGrp="1"/>
          </p:cNvSpPr>
          <p:nvPr>
            <p:ph type="dt" sz="half" idx="10"/>
          </p:nvPr>
        </p:nvSpPr>
        <p:spPr/>
        <p:txBody>
          <a:bodyPr/>
          <a:lstStyle/>
          <a:p>
            <a:fld id="{3D7D8FB3-470B-7542-AE21-40103D3B7707}" type="datetimeFigureOut">
              <a:rPr kumimoji="1" lang="ko-KR" altLang="en-US" smtClean="0"/>
              <a:t>2024. 2. 1.</a:t>
            </a:fld>
            <a:endParaRPr kumimoji="1" lang="ko-KR" altLang="en-US"/>
          </a:p>
        </p:txBody>
      </p:sp>
      <p:sp>
        <p:nvSpPr>
          <p:cNvPr id="5" name="바닥글 개체 틀 4">
            <a:extLst>
              <a:ext uri="{FF2B5EF4-FFF2-40B4-BE49-F238E27FC236}">
                <a16:creationId xmlns:a16="http://schemas.microsoft.com/office/drawing/2014/main" id="{9F2CDEA7-26E3-3015-9F70-AF770E34FB93}"/>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5CD5EA61-EBF3-DAE6-CAF6-CA554989311C}"/>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345205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본문">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35254-E8CC-4107-BAB3-2D503DF0BBA9}"/>
              </a:ext>
            </a:extLst>
          </p:cNvPr>
          <p:cNvSpPr txBox="1"/>
          <p:nvPr userDrawn="1"/>
        </p:nvSpPr>
        <p:spPr>
          <a:xfrm>
            <a:off x="11363067" y="6211885"/>
            <a:ext cx="621000" cy="261610"/>
          </a:xfrm>
          <a:prstGeom prst="rect">
            <a:avLst/>
          </a:prstGeom>
          <a:noFill/>
        </p:spPr>
        <p:txBody>
          <a:bodyPr wrap="square" rtlCol="0">
            <a:spAutoFit/>
          </a:bodyPr>
          <a:lstStyle/>
          <a:p>
            <a:pPr algn="ctr"/>
            <a:fld id="{C10F0811-F307-44F9-A192-63EBA736051C}" type="slidenum">
              <a:rPr lang="ko-KR" altLang="en-US" sz="1100" smtClean="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pPr algn="ctr"/>
              <a:t>‹#›</a:t>
            </a:fld>
            <a:endParaRPr lang="ko-KR" altLang="en-US" sz="18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cxnSp>
        <p:nvCxnSpPr>
          <p:cNvPr id="8" name="직선 연결선 7">
            <a:extLst>
              <a:ext uri="{FF2B5EF4-FFF2-40B4-BE49-F238E27FC236}">
                <a16:creationId xmlns:a16="http://schemas.microsoft.com/office/drawing/2014/main" id="{05577CD6-5A45-4988-9298-FAC45821B30C}"/>
              </a:ext>
            </a:extLst>
          </p:cNvPr>
          <p:cNvCxnSpPr/>
          <p:nvPr userDrawn="1"/>
        </p:nvCxnSpPr>
        <p:spPr>
          <a:xfrm>
            <a:off x="11547567" y="6444919"/>
            <a:ext cx="252000" cy="0"/>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3">
            <a:extLst>
              <a:ext uri="{FF2B5EF4-FFF2-40B4-BE49-F238E27FC236}">
                <a16:creationId xmlns:a16="http://schemas.microsoft.com/office/drawing/2014/main" id="{2E72D198-9532-4DC7-A14A-C275A93777AA}"/>
              </a:ext>
            </a:extLst>
          </p:cNvPr>
          <p:cNvSpPr>
            <a:spLocks noGrp="1"/>
          </p:cNvSpPr>
          <p:nvPr>
            <p:ph type="body" sz="quarter" idx="10" hasCustomPrompt="1"/>
          </p:nvPr>
        </p:nvSpPr>
        <p:spPr>
          <a:xfrm>
            <a:off x="519036" y="115639"/>
            <a:ext cx="5576964" cy="624423"/>
          </a:xfrm>
          <a:prstGeom prst="rect">
            <a:avLst/>
          </a:prstGeom>
        </p:spPr>
        <p:txBody>
          <a:bodyPr anchor="ctr"/>
          <a:lstStyle>
            <a:lvl1pPr marL="0" indent="0">
              <a:lnSpc>
                <a:spcPct val="130000"/>
              </a:lnSpc>
              <a:spcBef>
                <a:spcPts val="0"/>
              </a:spcBef>
              <a:buNone/>
              <a:defRPr sz="2000" spc="-150">
                <a:solidFill>
                  <a:schemeClr val="tx1">
                    <a:lumMod val="85000"/>
                    <a:lumOff val="15000"/>
                  </a:schemeClr>
                </a:solidFill>
                <a:effectLst/>
                <a:latin typeface="KoPubWorld바탕체 Bold" panose="00000800000000000000" pitchFamily="2" charset="-127"/>
                <a:ea typeface="KoPubWorld바탕체 Bold" panose="00000800000000000000" pitchFamily="2" charset="-127"/>
                <a:cs typeface="KoPubWorld바탕체 Bold" panose="00000800000000000000" pitchFamily="2" charset="-127"/>
              </a:defRPr>
            </a:lvl1pPr>
          </a:lstStyle>
          <a:p>
            <a:pPr lvl="0"/>
            <a:r>
              <a:rPr lang="ko-KR" altLang="en-US" dirty="0"/>
              <a:t>슬라이드제목을 입력하세요</a:t>
            </a:r>
          </a:p>
        </p:txBody>
      </p:sp>
      <p:sp>
        <p:nvSpPr>
          <p:cNvPr id="13" name="TextBox 12">
            <a:extLst>
              <a:ext uri="{FF2B5EF4-FFF2-40B4-BE49-F238E27FC236}">
                <a16:creationId xmlns:a16="http://schemas.microsoft.com/office/drawing/2014/main" id="{36432A4C-126B-4E5F-A20A-750CD873C43A}"/>
              </a:ext>
            </a:extLst>
          </p:cNvPr>
          <p:cNvSpPr txBox="1"/>
          <p:nvPr userDrawn="1"/>
        </p:nvSpPr>
        <p:spPr>
          <a:xfrm>
            <a:off x="6543040" y="197320"/>
            <a:ext cx="5256527" cy="307777"/>
          </a:xfrm>
          <a:prstGeom prst="rect">
            <a:avLst/>
          </a:prstGeom>
          <a:noFill/>
        </p:spPr>
        <p:txBody>
          <a:bodyPr wrap="square" rtlCol="0" anchor="b">
            <a:spAutoFit/>
          </a:bodyPr>
          <a:lstStyle/>
          <a:p>
            <a:pPr marL="0" marR="0" lvl="0" indent="0" algn="r" defTabSz="914446" rtl="0" eaLnBrk="1" fontAlgn="auto" latinLnBrk="1" hangingPunct="1">
              <a:lnSpc>
                <a:spcPct val="100000"/>
              </a:lnSpc>
              <a:spcBef>
                <a:spcPts val="0"/>
              </a:spcBef>
              <a:spcAft>
                <a:spcPts val="0"/>
              </a:spcAft>
              <a:buClrTx/>
              <a:buSzTx/>
              <a:buFontTx/>
              <a:buNone/>
              <a:tabLst/>
              <a:defRPr/>
            </a:pPr>
            <a:r>
              <a:rPr lang="en-US" altLang="ko-KR" sz="1400" b="0" i="0" u="none" spc="-150" dirty="0">
                <a:solidFill>
                  <a:schemeClr val="tx1">
                    <a:lumMod val="85000"/>
                    <a:lumOff val="15000"/>
                  </a:schemeClr>
                </a:solidFill>
                <a:effectLst/>
                <a:latin typeface="KoPubWorld바탕체 Medium" panose="00000600000000000000" pitchFamily="2" charset="-127"/>
                <a:ea typeface="KoPubWorld바탕체 Bold" panose="00000800000000000000" pitchFamily="2" charset="-127"/>
                <a:cs typeface="KoPubWorld바탕체 Medium" panose="00000600000000000000" pitchFamily="2" charset="-127"/>
              </a:rPr>
              <a:t>Logical Fallacy with Knowledge graph and LLM</a:t>
            </a:r>
            <a:endParaRPr lang="ko-KR" altLang="en-US" sz="1400" b="0" i="0" u="none" spc="-150" dirty="0">
              <a:solidFill>
                <a:schemeClr val="tx1">
                  <a:lumMod val="85000"/>
                  <a:lumOff val="15000"/>
                </a:schemeClr>
              </a:solidFill>
              <a:effectLst/>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0" name="직사각형 9">
            <a:extLst>
              <a:ext uri="{FF2B5EF4-FFF2-40B4-BE49-F238E27FC236}">
                <a16:creationId xmlns:a16="http://schemas.microsoft.com/office/drawing/2014/main" id="{1B898107-799E-410B-AF83-87F1CA3F8062}"/>
              </a:ext>
            </a:extLst>
          </p:cNvPr>
          <p:cNvSpPr/>
          <p:nvPr userDrawn="1"/>
        </p:nvSpPr>
        <p:spPr>
          <a:xfrm>
            <a:off x="0" y="621614"/>
            <a:ext cx="12192000" cy="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3" name="직선 연결선 2">
            <a:extLst>
              <a:ext uri="{FF2B5EF4-FFF2-40B4-BE49-F238E27FC236}">
                <a16:creationId xmlns:a16="http://schemas.microsoft.com/office/drawing/2014/main" id="{7052A1E0-A3DC-0F23-8C73-FEA6C5D1569C}"/>
              </a:ext>
            </a:extLst>
          </p:cNvPr>
          <p:cNvCxnSpPr>
            <a:cxnSpLocks/>
          </p:cNvCxnSpPr>
          <p:nvPr userDrawn="1"/>
        </p:nvCxnSpPr>
        <p:spPr>
          <a:xfrm>
            <a:off x="161060" y="621614"/>
            <a:ext cx="11869882"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24284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타이틀">
    <p:spTree>
      <p:nvGrpSpPr>
        <p:cNvPr id="1" name=""/>
        <p:cNvGrpSpPr/>
        <p:nvPr/>
      </p:nvGrpSpPr>
      <p:grpSpPr>
        <a:xfrm>
          <a:off x="0" y="0"/>
          <a:ext cx="0" cy="0"/>
          <a:chOff x="0" y="0"/>
          <a:chExt cx="0" cy="0"/>
        </a:xfrm>
      </p:grpSpPr>
      <p:grpSp>
        <p:nvGrpSpPr>
          <p:cNvPr id="38" name="그래픽 4">
            <a:extLst>
              <a:ext uri="{FF2B5EF4-FFF2-40B4-BE49-F238E27FC236}">
                <a16:creationId xmlns:a16="http://schemas.microsoft.com/office/drawing/2014/main" id="{0B32A4B1-FC8D-6869-0EE6-F0916671F7D9}"/>
              </a:ext>
            </a:extLst>
          </p:cNvPr>
          <p:cNvGrpSpPr/>
          <p:nvPr userDrawn="1"/>
        </p:nvGrpSpPr>
        <p:grpSpPr>
          <a:xfrm>
            <a:off x="7199087" y="2142488"/>
            <a:ext cx="3905779" cy="2573025"/>
            <a:chOff x="6126431" y="1916635"/>
            <a:chExt cx="5167120" cy="3403964"/>
          </a:xfrm>
          <a:solidFill>
            <a:schemeClr val="bg1">
              <a:lumMod val="95000"/>
            </a:schemeClr>
          </a:solidFill>
        </p:grpSpPr>
        <p:grpSp>
          <p:nvGrpSpPr>
            <p:cNvPr id="39" name="그래픽 4">
              <a:extLst>
                <a:ext uri="{FF2B5EF4-FFF2-40B4-BE49-F238E27FC236}">
                  <a16:creationId xmlns:a16="http://schemas.microsoft.com/office/drawing/2014/main" id="{3D1A0107-75F9-274F-D602-51169F02F709}"/>
                </a:ext>
              </a:extLst>
            </p:cNvPr>
            <p:cNvGrpSpPr/>
            <p:nvPr/>
          </p:nvGrpSpPr>
          <p:grpSpPr>
            <a:xfrm>
              <a:off x="6126431" y="1916635"/>
              <a:ext cx="3532521" cy="3403964"/>
              <a:chOff x="6126431" y="1916635"/>
              <a:chExt cx="3532521" cy="3403964"/>
            </a:xfrm>
            <a:grpFill/>
          </p:grpSpPr>
          <p:sp>
            <p:nvSpPr>
              <p:cNvPr id="56" name="자유형: 도형 55">
                <a:extLst>
                  <a:ext uri="{FF2B5EF4-FFF2-40B4-BE49-F238E27FC236}">
                    <a16:creationId xmlns:a16="http://schemas.microsoft.com/office/drawing/2014/main" id="{9F8599F4-589E-3C2B-5EDE-3CFAC4B597C4}"/>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7" name="자유형: 도형 56">
                <a:extLst>
                  <a:ext uri="{FF2B5EF4-FFF2-40B4-BE49-F238E27FC236}">
                    <a16:creationId xmlns:a16="http://schemas.microsoft.com/office/drawing/2014/main" id="{BC3C6DE6-88C4-867D-CF47-E84D8DAF2166}"/>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8" name="자유형: 도형 57">
                <a:extLst>
                  <a:ext uri="{FF2B5EF4-FFF2-40B4-BE49-F238E27FC236}">
                    <a16:creationId xmlns:a16="http://schemas.microsoft.com/office/drawing/2014/main" id="{4FB78018-635D-BF95-BE10-B93AC5421434}"/>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9" name="자유형: 도형 58">
                <a:extLst>
                  <a:ext uri="{FF2B5EF4-FFF2-40B4-BE49-F238E27FC236}">
                    <a16:creationId xmlns:a16="http://schemas.microsoft.com/office/drawing/2014/main" id="{3790B010-F1B5-2A16-4DD7-017D781FC8E8}"/>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0" name="자유형: 도형 59">
                <a:extLst>
                  <a:ext uri="{FF2B5EF4-FFF2-40B4-BE49-F238E27FC236}">
                    <a16:creationId xmlns:a16="http://schemas.microsoft.com/office/drawing/2014/main" id="{01060B4F-A989-9228-3063-514DD6F13F48}"/>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1" name="자유형: 도형 60">
                <a:extLst>
                  <a:ext uri="{FF2B5EF4-FFF2-40B4-BE49-F238E27FC236}">
                    <a16:creationId xmlns:a16="http://schemas.microsoft.com/office/drawing/2014/main" id="{83EC786A-A7E0-DB60-5177-C6677850564A}"/>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2" name="자유형: 도형 61">
                <a:extLst>
                  <a:ext uri="{FF2B5EF4-FFF2-40B4-BE49-F238E27FC236}">
                    <a16:creationId xmlns:a16="http://schemas.microsoft.com/office/drawing/2014/main" id="{83F83FE3-F6D3-4867-6EE8-5BD4E309D8A7}"/>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3" name="자유형: 도형 62">
                <a:extLst>
                  <a:ext uri="{FF2B5EF4-FFF2-40B4-BE49-F238E27FC236}">
                    <a16:creationId xmlns:a16="http://schemas.microsoft.com/office/drawing/2014/main" id="{D150B02D-EDA9-DCD0-1996-371602C34F20}"/>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4" name="자유형: 도형 63">
                <a:extLst>
                  <a:ext uri="{FF2B5EF4-FFF2-40B4-BE49-F238E27FC236}">
                    <a16:creationId xmlns:a16="http://schemas.microsoft.com/office/drawing/2014/main" id="{98C37D9C-7CFF-EB4E-87E9-7211730493BD}"/>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5" name="자유형: 도형 64">
                <a:extLst>
                  <a:ext uri="{FF2B5EF4-FFF2-40B4-BE49-F238E27FC236}">
                    <a16:creationId xmlns:a16="http://schemas.microsoft.com/office/drawing/2014/main" id="{045509A7-CF85-C44C-D96C-27ECC6DBB1F4}"/>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6" name="자유형: 도형 65">
                <a:extLst>
                  <a:ext uri="{FF2B5EF4-FFF2-40B4-BE49-F238E27FC236}">
                    <a16:creationId xmlns:a16="http://schemas.microsoft.com/office/drawing/2014/main" id="{4F773BAC-47A4-2249-3451-8CB930CF634C}"/>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7" name="자유형: 도형 66">
                <a:extLst>
                  <a:ext uri="{FF2B5EF4-FFF2-40B4-BE49-F238E27FC236}">
                    <a16:creationId xmlns:a16="http://schemas.microsoft.com/office/drawing/2014/main" id="{A2221F02-5670-17EC-0F0E-E9138E25496A}"/>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8" name="자유형: 도형 67">
                <a:extLst>
                  <a:ext uri="{FF2B5EF4-FFF2-40B4-BE49-F238E27FC236}">
                    <a16:creationId xmlns:a16="http://schemas.microsoft.com/office/drawing/2014/main" id="{712F94D5-2CEF-1139-2C96-2E932D50CA45}"/>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9" name="자유형: 도형 68">
                <a:extLst>
                  <a:ext uri="{FF2B5EF4-FFF2-40B4-BE49-F238E27FC236}">
                    <a16:creationId xmlns:a16="http://schemas.microsoft.com/office/drawing/2014/main" id="{D52D7E29-4F16-25AB-8892-7EDDDCBC9571}"/>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70" name="자유형: 도형 69">
                <a:extLst>
                  <a:ext uri="{FF2B5EF4-FFF2-40B4-BE49-F238E27FC236}">
                    <a16:creationId xmlns:a16="http://schemas.microsoft.com/office/drawing/2014/main" id="{489D4605-9527-8F75-7C15-F565BA507B25}"/>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grpSp>
        <p:grpSp>
          <p:nvGrpSpPr>
            <p:cNvPr id="40" name="그래픽 4">
              <a:extLst>
                <a:ext uri="{FF2B5EF4-FFF2-40B4-BE49-F238E27FC236}">
                  <a16:creationId xmlns:a16="http://schemas.microsoft.com/office/drawing/2014/main" id="{574B98D3-4A4A-A254-4A15-2203F7C01DB9}"/>
                </a:ext>
              </a:extLst>
            </p:cNvPr>
            <p:cNvGrpSpPr/>
            <p:nvPr/>
          </p:nvGrpSpPr>
          <p:grpSpPr>
            <a:xfrm>
              <a:off x="7761029" y="1916635"/>
              <a:ext cx="3532521" cy="3403964"/>
              <a:chOff x="7761029" y="1916635"/>
              <a:chExt cx="3532521" cy="3403964"/>
            </a:xfrm>
            <a:grpFill/>
          </p:grpSpPr>
          <p:sp>
            <p:nvSpPr>
              <p:cNvPr id="41" name="자유형: 도형 40">
                <a:extLst>
                  <a:ext uri="{FF2B5EF4-FFF2-40B4-BE49-F238E27FC236}">
                    <a16:creationId xmlns:a16="http://schemas.microsoft.com/office/drawing/2014/main" id="{4DCE82E9-97F3-2A24-09DA-1E8174916FD4}"/>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2" name="자유형: 도형 41">
                <a:extLst>
                  <a:ext uri="{FF2B5EF4-FFF2-40B4-BE49-F238E27FC236}">
                    <a16:creationId xmlns:a16="http://schemas.microsoft.com/office/drawing/2014/main" id="{AE6D3FC8-9C75-BF6C-F675-AC7C2D4DC537}"/>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3" name="자유형: 도형 42">
                <a:extLst>
                  <a:ext uri="{FF2B5EF4-FFF2-40B4-BE49-F238E27FC236}">
                    <a16:creationId xmlns:a16="http://schemas.microsoft.com/office/drawing/2014/main" id="{4079E6E6-79E4-C764-714D-8F3F0F2896F9}"/>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4" name="자유형: 도형 43">
                <a:extLst>
                  <a:ext uri="{FF2B5EF4-FFF2-40B4-BE49-F238E27FC236}">
                    <a16:creationId xmlns:a16="http://schemas.microsoft.com/office/drawing/2014/main" id="{AED07D62-273D-E071-F6FC-14F46D5E8AB6}"/>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5" name="자유형: 도형 44">
                <a:extLst>
                  <a:ext uri="{FF2B5EF4-FFF2-40B4-BE49-F238E27FC236}">
                    <a16:creationId xmlns:a16="http://schemas.microsoft.com/office/drawing/2014/main" id="{EC77F818-3D0C-970D-7D2F-0E23BA9D299E}"/>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6" name="자유형: 도형 45">
                <a:extLst>
                  <a:ext uri="{FF2B5EF4-FFF2-40B4-BE49-F238E27FC236}">
                    <a16:creationId xmlns:a16="http://schemas.microsoft.com/office/drawing/2014/main" id="{A7F97A52-8687-1F7F-FAC5-CFF7BB84A6A2}"/>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7" name="자유형: 도형 46">
                <a:extLst>
                  <a:ext uri="{FF2B5EF4-FFF2-40B4-BE49-F238E27FC236}">
                    <a16:creationId xmlns:a16="http://schemas.microsoft.com/office/drawing/2014/main" id="{72CF9800-70B7-722E-F80A-AABFC659A471}"/>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8" name="자유형: 도형 47">
                <a:extLst>
                  <a:ext uri="{FF2B5EF4-FFF2-40B4-BE49-F238E27FC236}">
                    <a16:creationId xmlns:a16="http://schemas.microsoft.com/office/drawing/2014/main" id="{BFDDA41D-D9FE-C4BC-4533-763E8EBB05DA}"/>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9" name="자유형: 도형 48">
                <a:extLst>
                  <a:ext uri="{FF2B5EF4-FFF2-40B4-BE49-F238E27FC236}">
                    <a16:creationId xmlns:a16="http://schemas.microsoft.com/office/drawing/2014/main" id="{A813AB55-3F5E-FF31-8879-F16D536908E5}"/>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0" name="자유형: 도형 49">
                <a:extLst>
                  <a:ext uri="{FF2B5EF4-FFF2-40B4-BE49-F238E27FC236}">
                    <a16:creationId xmlns:a16="http://schemas.microsoft.com/office/drawing/2014/main" id="{088FF622-D46D-C27D-E9E7-532BB52F9E13}"/>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1" name="자유형: 도형 50">
                <a:extLst>
                  <a:ext uri="{FF2B5EF4-FFF2-40B4-BE49-F238E27FC236}">
                    <a16:creationId xmlns:a16="http://schemas.microsoft.com/office/drawing/2014/main" id="{7722D996-8223-E52B-3B03-8827783917C3}"/>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2" name="자유형: 도형 51">
                <a:extLst>
                  <a:ext uri="{FF2B5EF4-FFF2-40B4-BE49-F238E27FC236}">
                    <a16:creationId xmlns:a16="http://schemas.microsoft.com/office/drawing/2014/main" id="{B168D64E-EA9F-80B4-F988-6E4C82CCA402}"/>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3" name="자유형: 도형 52">
                <a:extLst>
                  <a:ext uri="{FF2B5EF4-FFF2-40B4-BE49-F238E27FC236}">
                    <a16:creationId xmlns:a16="http://schemas.microsoft.com/office/drawing/2014/main" id="{48260AA1-506C-5068-6F21-F374DCE86F20}"/>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4" name="자유형: 도형 53">
                <a:extLst>
                  <a:ext uri="{FF2B5EF4-FFF2-40B4-BE49-F238E27FC236}">
                    <a16:creationId xmlns:a16="http://schemas.microsoft.com/office/drawing/2014/main" id="{01DD9CF2-20F3-C09B-57E9-696D0209A34E}"/>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5" name="자유형: 도형 54">
                <a:extLst>
                  <a:ext uri="{FF2B5EF4-FFF2-40B4-BE49-F238E27FC236}">
                    <a16:creationId xmlns:a16="http://schemas.microsoft.com/office/drawing/2014/main" id="{DD562C64-B01C-0E4D-BB27-037F1A56537D}"/>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grpSp>
      </p:grpSp>
      <p:sp>
        <p:nvSpPr>
          <p:cNvPr id="71" name="직사각형 70">
            <a:extLst>
              <a:ext uri="{FF2B5EF4-FFF2-40B4-BE49-F238E27FC236}">
                <a16:creationId xmlns:a16="http://schemas.microsoft.com/office/drawing/2014/main" id="{0246EF3C-10EF-DA3F-A744-33E47598F6E0}"/>
              </a:ext>
            </a:extLst>
          </p:cNvPr>
          <p:cNvSpPr/>
          <p:nvPr userDrawn="1"/>
        </p:nvSpPr>
        <p:spPr>
          <a:xfrm>
            <a:off x="426720" y="426720"/>
            <a:ext cx="11357740" cy="6004560"/>
          </a:xfrm>
          <a:prstGeom prst="rect">
            <a:avLst/>
          </a:prstGeom>
          <a:noFill/>
          <a:ln>
            <a:gradFill>
              <a:gsLst>
                <a:gs pos="0">
                  <a:srgbClr val="D7B489"/>
                </a:gs>
                <a:gs pos="100000">
                  <a:srgbClr val="BC916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Tree>
    <p:extLst>
      <p:ext uri="{BB962C8B-B14F-4D97-AF65-F5344CB8AC3E}">
        <p14:creationId xmlns:p14="http://schemas.microsoft.com/office/powerpoint/2010/main" val="459604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목차">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569ED92-A887-4613-9F26-4E473EA19360}"/>
              </a:ext>
            </a:extLst>
          </p:cNvPr>
          <p:cNvSpPr/>
          <p:nvPr userDrawn="1"/>
        </p:nvSpPr>
        <p:spPr>
          <a:xfrm>
            <a:off x="416690" y="416690"/>
            <a:ext cx="11358622" cy="6024622"/>
          </a:xfrm>
          <a:prstGeom prst="rect">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10" name="직선 연결선 9">
            <a:extLst>
              <a:ext uri="{FF2B5EF4-FFF2-40B4-BE49-F238E27FC236}">
                <a16:creationId xmlns:a16="http://schemas.microsoft.com/office/drawing/2014/main" id="{BE627B0A-987F-4B56-B2C0-0F297E7C5994}"/>
              </a:ext>
            </a:extLst>
          </p:cNvPr>
          <p:cNvCxnSpPr/>
          <p:nvPr userDrawn="1"/>
        </p:nvCxnSpPr>
        <p:spPr>
          <a:xfrm>
            <a:off x="846882" y="1157468"/>
            <a:ext cx="10498238"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72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D8F20-E9E2-892A-D0F7-4D9464294FE4}"/>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05157AE1-7B0F-838C-BD7A-82CC45451014}"/>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48481A48-24CA-0644-A738-E804160047F4}"/>
              </a:ext>
            </a:extLst>
          </p:cNvPr>
          <p:cNvSpPr>
            <a:spLocks noGrp="1"/>
          </p:cNvSpPr>
          <p:nvPr>
            <p:ph type="dt" sz="half" idx="10"/>
          </p:nvPr>
        </p:nvSpPr>
        <p:spPr/>
        <p:txBody>
          <a:bodyPr/>
          <a:lstStyle/>
          <a:p>
            <a:fld id="{3D7D8FB3-470B-7542-AE21-40103D3B7707}" type="datetimeFigureOut">
              <a:rPr kumimoji="1" lang="ko-KR" altLang="en-US" smtClean="0"/>
              <a:t>2024. 2. 1.</a:t>
            </a:fld>
            <a:endParaRPr kumimoji="1" lang="ko-KR" altLang="en-US"/>
          </a:p>
        </p:txBody>
      </p:sp>
      <p:sp>
        <p:nvSpPr>
          <p:cNvPr id="5" name="바닥글 개체 틀 4">
            <a:extLst>
              <a:ext uri="{FF2B5EF4-FFF2-40B4-BE49-F238E27FC236}">
                <a16:creationId xmlns:a16="http://schemas.microsoft.com/office/drawing/2014/main" id="{AB0DBEAB-8C61-6B5E-9608-7C3AB66A4BE2}"/>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DCFA3CD-A444-D63B-82A1-02F443E14901}"/>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421539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434284-B01E-0936-CB3C-9A8003AF651B}"/>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D7F1D976-32DB-3A16-53A5-BC69826C9A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7DF2369A-0649-B51E-95F4-C5FB1A843C03}"/>
              </a:ext>
            </a:extLst>
          </p:cNvPr>
          <p:cNvSpPr>
            <a:spLocks noGrp="1"/>
          </p:cNvSpPr>
          <p:nvPr>
            <p:ph type="dt" sz="half" idx="10"/>
          </p:nvPr>
        </p:nvSpPr>
        <p:spPr/>
        <p:txBody>
          <a:bodyPr/>
          <a:lstStyle/>
          <a:p>
            <a:fld id="{3D7D8FB3-470B-7542-AE21-40103D3B7707}" type="datetimeFigureOut">
              <a:rPr kumimoji="1" lang="ko-KR" altLang="en-US" smtClean="0"/>
              <a:t>2024. 2. 1.</a:t>
            </a:fld>
            <a:endParaRPr kumimoji="1" lang="ko-KR" altLang="en-US"/>
          </a:p>
        </p:txBody>
      </p:sp>
      <p:sp>
        <p:nvSpPr>
          <p:cNvPr id="5" name="바닥글 개체 틀 4">
            <a:extLst>
              <a:ext uri="{FF2B5EF4-FFF2-40B4-BE49-F238E27FC236}">
                <a16:creationId xmlns:a16="http://schemas.microsoft.com/office/drawing/2014/main" id="{2C7CA5F0-8B80-CFA8-EA19-6BCA65812569}"/>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B5C0317F-C176-FBCF-33D1-ADDC8CCE2090}"/>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428404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6C17E-4639-177E-ACAA-61F2ECD031FC}"/>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3369669-BE26-61D4-D135-1953810C82B7}"/>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B12B6019-A432-73F8-0F7B-F2999F1E83A0}"/>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45969235-EB06-E8C0-1061-6E5D6BC01770}"/>
              </a:ext>
            </a:extLst>
          </p:cNvPr>
          <p:cNvSpPr>
            <a:spLocks noGrp="1"/>
          </p:cNvSpPr>
          <p:nvPr>
            <p:ph type="dt" sz="half" idx="10"/>
          </p:nvPr>
        </p:nvSpPr>
        <p:spPr/>
        <p:txBody>
          <a:bodyPr/>
          <a:lstStyle/>
          <a:p>
            <a:fld id="{3D7D8FB3-470B-7542-AE21-40103D3B7707}" type="datetimeFigureOut">
              <a:rPr kumimoji="1" lang="ko-KR" altLang="en-US" smtClean="0"/>
              <a:t>2024. 2. 1.</a:t>
            </a:fld>
            <a:endParaRPr kumimoji="1" lang="ko-KR" altLang="en-US"/>
          </a:p>
        </p:txBody>
      </p:sp>
      <p:sp>
        <p:nvSpPr>
          <p:cNvPr id="6" name="바닥글 개체 틀 5">
            <a:extLst>
              <a:ext uri="{FF2B5EF4-FFF2-40B4-BE49-F238E27FC236}">
                <a16:creationId xmlns:a16="http://schemas.microsoft.com/office/drawing/2014/main" id="{07234F6C-4F17-FF70-5A52-0896CAAE435F}"/>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8BF85556-669A-9616-1D4A-1F228CB374E6}"/>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77769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BEB10B-390A-3625-8E04-40C8882199F2}"/>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9E98583-AD8C-D50F-5B92-04A7437B29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5E406748-A3E1-F061-2A1C-55C66D383E31}"/>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8A27F91F-592D-946D-E647-58D82A1C1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0DD32D6B-2ACE-A582-08AA-1CFF45A52730}"/>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98FCED63-622B-BC96-B8FF-99F3D6E647F1}"/>
              </a:ext>
            </a:extLst>
          </p:cNvPr>
          <p:cNvSpPr>
            <a:spLocks noGrp="1"/>
          </p:cNvSpPr>
          <p:nvPr>
            <p:ph type="dt" sz="half" idx="10"/>
          </p:nvPr>
        </p:nvSpPr>
        <p:spPr/>
        <p:txBody>
          <a:bodyPr/>
          <a:lstStyle/>
          <a:p>
            <a:fld id="{3D7D8FB3-470B-7542-AE21-40103D3B7707}" type="datetimeFigureOut">
              <a:rPr kumimoji="1" lang="ko-KR" altLang="en-US" smtClean="0"/>
              <a:t>2024. 2. 1.</a:t>
            </a:fld>
            <a:endParaRPr kumimoji="1" lang="ko-KR" altLang="en-US"/>
          </a:p>
        </p:txBody>
      </p:sp>
      <p:sp>
        <p:nvSpPr>
          <p:cNvPr id="8" name="바닥글 개체 틀 7">
            <a:extLst>
              <a:ext uri="{FF2B5EF4-FFF2-40B4-BE49-F238E27FC236}">
                <a16:creationId xmlns:a16="http://schemas.microsoft.com/office/drawing/2014/main" id="{5B568EF0-46A6-90B8-BFA2-8D551296BFE1}"/>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E993344B-5234-6489-DC81-B65348523AE1}"/>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40541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A2539E-3FD5-3272-BA53-973D41695DDD}"/>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7C7260-3A12-0F37-6E7C-B67C27FB9818}"/>
              </a:ext>
            </a:extLst>
          </p:cNvPr>
          <p:cNvSpPr>
            <a:spLocks noGrp="1"/>
          </p:cNvSpPr>
          <p:nvPr>
            <p:ph type="dt" sz="half" idx="10"/>
          </p:nvPr>
        </p:nvSpPr>
        <p:spPr/>
        <p:txBody>
          <a:bodyPr/>
          <a:lstStyle/>
          <a:p>
            <a:fld id="{3D7D8FB3-470B-7542-AE21-40103D3B7707}" type="datetimeFigureOut">
              <a:rPr kumimoji="1" lang="ko-KR" altLang="en-US" smtClean="0"/>
              <a:t>2024. 2. 1.</a:t>
            </a:fld>
            <a:endParaRPr kumimoji="1" lang="ko-KR" altLang="en-US"/>
          </a:p>
        </p:txBody>
      </p:sp>
      <p:sp>
        <p:nvSpPr>
          <p:cNvPr id="4" name="바닥글 개체 틀 3">
            <a:extLst>
              <a:ext uri="{FF2B5EF4-FFF2-40B4-BE49-F238E27FC236}">
                <a16:creationId xmlns:a16="http://schemas.microsoft.com/office/drawing/2014/main" id="{AD12FA0E-D109-020B-B0C8-D7F5A2A80373}"/>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AEE086E-A9A5-4B4A-C1A3-A0B0058A89B2}"/>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148952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FFD5D1C-F3E1-EC67-9B72-C04CE7152C83}"/>
              </a:ext>
            </a:extLst>
          </p:cNvPr>
          <p:cNvSpPr>
            <a:spLocks noGrp="1"/>
          </p:cNvSpPr>
          <p:nvPr>
            <p:ph type="dt" sz="half" idx="10"/>
          </p:nvPr>
        </p:nvSpPr>
        <p:spPr/>
        <p:txBody>
          <a:bodyPr/>
          <a:lstStyle/>
          <a:p>
            <a:fld id="{3D7D8FB3-470B-7542-AE21-40103D3B7707}" type="datetimeFigureOut">
              <a:rPr kumimoji="1" lang="ko-KR" altLang="en-US" smtClean="0"/>
              <a:t>2024. 2. 1.</a:t>
            </a:fld>
            <a:endParaRPr kumimoji="1" lang="ko-KR" altLang="en-US"/>
          </a:p>
        </p:txBody>
      </p:sp>
      <p:sp>
        <p:nvSpPr>
          <p:cNvPr id="3" name="바닥글 개체 틀 2">
            <a:extLst>
              <a:ext uri="{FF2B5EF4-FFF2-40B4-BE49-F238E27FC236}">
                <a16:creationId xmlns:a16="http://schemas.microsoft.com/office/drawing/2014/main" id="{B23F763D-7D38-F627-B960-0E4C15376C7F}"/>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08E28489-51D3-21A5-1B6F-59F81CD57BBC}"/>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4059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8BC100-4457-2013-22F7-A7BACA74E8DE}"/>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8E06DFF8-FAA7-713D-E6C8-177965E68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492ABA43-951C-0D50-93D7-09BAFF009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1B8F8D61-BB6B-7864-4437-994739640418}"/>
              </a:ext>
            </a:extLst>
          </p:cNvPr>
          <p:cNvSpPr>
            <a:spLocks noGrp="1"/>
          </p:cNvSpPr>
          <p:nvPr>
            <p:ph type="dt" sz="half" idx="10"/>
          </p:nvPr>
        </p:nvSpPr>
        <p:spPr/>
        <p:txBody>
          <a:bodyPr/>
          <a:lstStyle/>
          <a:p>
            <a:fld id="{3D7D8FB3-470B-7542-AE21-40103D3B7707}" type="datetimeFigureOut">
              <a:rPr kumimoji="1" lang="ko-KR" altLang="en-US" smtClean="0"/>
              <a:t>2024. 2. 1.</a:t>
            </a:fld>
            <a:endParaRPr kumimoji="1" lang="ko-KR" altLang="en-US"/>
          </a:p>
        </p:txBody>
      </p:sp>
      <p:sp>
        <p:nvSpPr>
          <p:cNvPr id="6" name="바닥글 개체 틀 5">
            <a:extLst>
              <a:ext uri="{FF2B5EF4-FFF2-40B4-BE49-F238E27FC236}">
                <a16:creationId xmlns:a16="http://schemas.microsoft.com/office/drawing/2014/main" id="{B6F25F52-5A2D-E093-A85F-037CB81C553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04F6D5D9-4E5A-C38B-8827-6E17E12ACD98}"/>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173982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B7D6E-D132-1A20-0043-D74BBF314A4B}"/>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8AFD9433-B050-94E6-93DA-AE8ACEB308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DFE102F1-6D15-2000-2EB6-A5F734648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14B88E1A-35B2-81D4-5FA8-F4AA5EBA71AB}"/>
              </a:ext>
            </a:extLst>
          </p:cNvPr>
          <p:cNvSpPr>
            <a:spLocks noGrp="1"/>
          </p:cNvSpPr>
          <p:nvPr>
            <p:ph type="dt" sz="half" idx="10"/>
          </p:nvPr>
        </p:nvSpPr>
        <p:spPr/>
        <p:txBody>
          <a:bodyPr/>
          <a:lstStyle/>
          <a:p>
            <a:fld id="{3D7D8FB3-470B-7542-AE21-40103D3B7707}" type="datetimeFigureOut">
              <a:rPr kumimoji="1" lang="ko-KR" altLang="en-US" smtClean="0"/>
              <a:t>2024. 2. 1.</a:t>
            </a:fld>
            <a:endParaRPr kumimoji="1" lang="ko-KR" altLang="en-US"/>
          </a:p>
        </p:txBody>
      </p:sp>
      <p:sp>
        <p:nvSpPr>
          <p:cNvPr id="6" name="바닥글 개체 틀 5">
            <a:extLst>
              <a:ext uri="{FF2B5EF4-FFF2-40B4-BE49-F238E27FC236}">
                <a16:creationId xmlns:a16="http://schemas.microsoft.com/office/drawing/2014/main" id="{EC76741D-00D7-7A11-09BD-897B6F378209}"/>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D7B1FA1D-0007-EB44-4B28-88899691A040}"/>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98812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FCC75A6-DF09-DC8A-0118-A37393B5B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73C085F3-5E9C-B192-6775-95CFE31D99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2CFE690E-3C84-3212-CF50-D5B03E245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D8FB3-470B-7542-AE21-40103D3B7707}" type="datetimeFigureOut">
              <a:rPr kumimoji="1" lang="ko-KR" altLang="en-US" smtClean="0"/>
              <a:t>2024. 2. 1.</a:t>
            </a:fld>
            <a:endParaRPr kumimoji="1" lang="ko-KR" altLang="en-US"/>
          </a:p>
        </p:txBody>
      </p:sp>
      <p:sp>
        <p:nvSpPr>
          <p:cNvPr id="5" name="바닥글 개체 틀 4">
            <a:extLst>
              <a:ext uri="{FF2B5EF4-FFF2-40B4-BE49-F238E27FC236}">
                <a16:creationId xmlns:a16="http://schemas.microsoft.com/office/drawing/2014/main" id="{1FDE56F5-3E72-4D6E-ECC0-0D9390D3C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901E3348-A7C7-5184-FCA7-4E1D918EC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225681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hyperlink" Target="https://instagraph.ai/"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instagraph.ai/"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hyperlink" Target="https://instagraph.ai/"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hyperlink" Target="https://instagraph.ai/"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svg"/><Relationship Id="rId18" Type="http://schemas.openxmlformats.org/officeDocument/2006/relationships/image" Target="../media/image42.jpeg"/><Relationship Id="rId3" Type="http://schemas.openxmlformats.org/officeDocument/2006/relationships/image" Target="../media/image27.png"/><Relationship Id="rId7" Type="http://schemas.openxmlformats.org/officeDocument/2006/relationships/image" Target="../media/image31.sv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27.xml"/><Relationship Id="rId16" Type="http://schemas.openxmlformats.org/officeDocument/2006/relationships/image" Target="../media/image40.jpeg"/><Relationship Id="rId1" Type="http://schemas.openxmlformats.org/officeDocument/2006/relationships/slideLayout" Target="../slideLayouts/slideLayout12.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5" Type="http://schemas.openxmlformats.org/officeDocument/2006/relationships/image" Target="../media/image39.sv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svg"/><Relationship Id="rId14" Type="http://schemas.openxmlformats.org/officeDocument/2006/relationships/image" Target="../media/image38.png"/></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svg"/><Relationship Id="rId18" Type="http://schemas.openxmlformats.org/officeDocument/2006/relationships/image" Target="../media/image42.jpeg"/><Relationship Id="rId3" Type="http://schemas.openxmlformats.org/officeDocument/2006/relationships/image" Target="../media/image27.png"/><Relationship Id="rId21" Type="http://schemas.openxmlformats.org/officeDocument/2006/relationships/image" Target="../media/image45.png"/><Relationship Id="rId7" Type="http://schemas.openxmlformats.org/officeDocument/2006/relationships/image" Target="../media/image31.sv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28.xml"/><Relationship Id="rId16" Type="http://schemas.openxmlformats.org/officeDocument/2006/relationships/image" Target="../media/image40.jpeg"/><Relationship Id="rId20" Type="http://schemas.openxmlformats.org/officeDocument/2006/relationships/image" Target="../media/image44.png"/><Relationship Id="rId1" Type="http://schemas.openxmlformats.org/officeDocument/2006/relationships/slideLayout" Target="../slideLayouts/slideLayout12.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5" Type="http://schemas.openxmlformats.org/officeDocument/2006/relationships/image" Target="../media/image39.sv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svg"/><Relationship Id="rId14" Type="http://schemas.openxmlformats.org/officeDocument/2006/relationships/image" Target="../media/image38.png"/></Relationships>
</file>

<file path=ppt/slides/_rels/slide29.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svg"/><Relationship Id="rId18" Type="http://schemas.openxmlformats.org/officeDocument/2006/relationships/image" Target="../media/image42.jpeg"/><Relationship Id="rId3" Type="http://schemas.openxmlformats.org/officeDocument/2006/relationships/image" Target="../media/image27.png"/><Relationship Id="rId7" Type="http://schemas.openxmlformats.org/officeDocument/2006/relationships/image" Target="../media/image31.sv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29.xml"/><Relationship Id="rId16" Type="http://schemas.openxmlformats.org/officeDocument/2006/relationships/image" Target="../media/image40.jpeg"/><Relationship Id="rId1" Type="http://schemas.openxmlformats.org/officeDocument/2006/relationships/slideLayout" Target="../slideLayouts/slideLayout12.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5" Type="http://schemas.openxmlformats.org/officeDocument/2006/relationships/image" Target="../media/image39.sv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svg"/><Relationship Id="rId1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svg"/><Relationship Id="rId18" Type="http://schemas.openxmlformats.org/officeDocument/2006/relationships/image" Target="../media/image42.jpeg"/><Relationship Id="rId3" Type="http://schemas.openxmlformats.org/officeDocument/2006/relationships/image" Target="../media/image27.png"/><Relationship Id="rId7" Type="http://schemas.openxmlformats.org/officeDocument/2006/relationships/image" Target="../media/image31.sv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30.xml"/><Relationship Id="rId16" Type="http://schemas.openxmlformats.org/officeDocument/2006/relationships/image" Target="../media/image40.jpeg"/><Relationship Id="rId20" Type="http://schemas.openxmlformats.org/officeDocument/2006/relationships/image" Target="../media/image46.png"/><Relationship Id="rId1" Type="http://schemas.openxmlformats.org/officeDocument/2006/relationships/slideLayout" Target="../slideLayouts/slideLayout12.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5" Type="http://schemas.openxmlformats.org/officeDocument/2006/relationships/image" Target="../media/image39.sv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svg"/><Relationship Id="rId1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12.xml"/><Relationship Id="rId5" Type="http://schemas.openxmlformats.org/officeDocument/2006/relationships/image" Target="../media/image42.jpeg"/><Relationship Id="rId4" Type="http://schemas.openxmlformats.org/officeDocument/2006/relationships/image" Target="../media/image37.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C70A3-232D-BCF6-E19F-93520814064D}"/>
              </a:ext>
            </a:extLst>
          </p:cNvPr>
          <p:cNvSpPr txBox="1"/>
          <p:nvPr/>
        </p:nvSpPr>
        <p:spPr>
          <a:xfrm>
            <a:off x="1029083" y="1141380"/>
            <a:ext cx="4069080" cy="305918"/>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nSpc>
                <a:spcPct val="130000"/>
              </a:lnSpc>
            </a:pP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2024</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년 </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월 </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일</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Study Meeting</a:t>
            </a:r>
            <a:endPar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5" name="TextBox 4">
            <a:extLst>
              <a:ext uri="{FF2B5EF4-FFF2-40B4-BE49-F238E27FC236}">
                <a16:creationId xmlns:a16="http://schemas.microsoft.com/office/drawing/2014/main" id="{E552A707-5D8F-81D0-4112-0B5E33B7D991}"/>
              </a:ext>
            </a:extLst>
          </p:cNvPr>
          <p:cNvSpPr txBox="1"/>
          <p:nvPr/>
        </p:nvSpPr>
        <p:spPr>
          <a:xfrm>
            <a:off x="923951" y="1493580"/>
            <a:ext cx="9671161" cy="523220"/>
          </a:xfrm>
          <a:prstGeom prst="rect">
            <a:avLst/>
          </a:prstGeom>
          <a:noFill/>
        </p:spPr>
        <p:txBody>
          <a:bodyPr wrap="square" rtlCol="0">
            <a:spAutoFit/>
          </a:bodyPr>
          <a:lstStyle/>
          <a:p>
            <a:r>
              <a:rPr lang="en-US" altLang="ko-KR" sz="2800" spc="-150" dirty="0" err="1">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ChatGPT</a:t>
            </a:r>
            <a:r>
              <a:rPr lang="en-US" altLang="ko-KR" sz="2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r>
              <a:rPr lang="ko-KR" altLang="en-US" sz="2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실험</a:t>
            </a:r>
            <a:r>
              <a:rPr lang="en-US" altLang="ko-KR" sz="2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r>
              <a:rPr lang="ko-KR" altLang="en-US" sz="2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및 지식 그래프</a:t>
            </a:r>
            <a:endParaRPr lang="ko-KR" altLang="en-US" sz="3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7" name="TextBox 6">
            <a:extLst>
              <a:ext uri="{FF2B5EF4-FFF2-40B4-BE49-F238E27FC236}">
                <a16:creationId xmlns:a16="http://schemas.microsoft.com/office/drawing/2014/main" id="{5F6A2BDB-413E-BF58-4D95-CE101899B77E}"/>
              </a:ext>
            </a:extLst>
          </p:cNvPr>
          <p:cNvSpPr txBox="1"/>
          <p:nvPr/>
        </p:nvSpPr>
        <p:spPr>
          <a:xfrm>
            <a:off x="923953" y="2063080"/>
            <a:ext cx="7932667" cy="307777"/>
          </a:xfrm>
          <a:prstGeom prst="rect">
            <a:avLst/>
          </a:prstGeom>
          <a:noFill/>
        </p:spPr>
        <p:txBody>
          <a:bodyPr wrap="square" rtlCol="0">
            <a:spAutoFit/>
          </a:bodyPr>
          <a:lstStyle/>
          <a:p>
            <a:r>
              <a:rPr lang="en-US" altLang="ko-KR" sz="1400" spc="-15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ChatGPT</a:t>
            </a:r>
            <a:r>
              <a:rPr lang="en-US" altLang="ko-KR"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Experiments and Knowledge Graph</a:t>
            </a:r>
            <a:endPar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pic>
        <p:nvPicPr>
          <p:cNvPr id="2" name="그림 1">
            <a:extLst>
              <a:ext uri="{FF2B5EF4-FFF2-40B4-BE49-F238E27FC236}">
                <a16:creationId xmlns:a16="http://schemas.microsoft.com/office/drawing/2014/main" id="{7A77888A-657E-1EAF-DD8E-213338D1934C}"/>
              </a:ext>
            </a:extLst>
          </p:cNvPr>
          <p:cNvPicPr>
            <a:picLocks noChangeAspect="1"/>
          </p:cNvPicPr>
          <p:nvPr/>
        </p:nvPicPr>
        <p:blipFill>
          <a:blip r:embed="rId3"/>
          <a:stretch>
            <a:fillRect/>
          </a:stretch>
        </p:blipFill>
        <p:spPr>
          <a:xfrm>
            <a:off x="9539445" y="5839097"/>
            <a:ext cx="2177707" cy="575623"/>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6BF3C7-156E-994B-C60B-CE6C82316C07}"/>
                  </a:ext>
                </a:extLst>
              </p:cNvPr>
              <p:cNvSpPr txBox="1"/>
              <p:nvPr/>
            </p:nvSpPr>
            <p:spPr>
              <a:xfrm>
                <a:off x="923953" y="3429001"/>
                <a:ext cx="5981299" cy="1671548"/>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gn="ctr">
                  <a:lnSpc>
                    <a:spcPct val="130000"/>
                  </a:lnSpc>
                </a:pPr>
                <a:r>
                  <a:rPr lang="ko-KR" altLang="en-US"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정지</a:t>
                </a:r>
                <a14:m>
                  <m:oMath xmlns:m="http://schemas.openxmlformats.org/officeDocument/2006/math">
                    <m:r>
                      <a:rPr lang="ko-KR" altLang="en-US" sz="1400" i="1">
                        <a:solidFill>
                          <a:schemeClr val="tx1">
                            <a:lumMod val="85000"/>
                            <a:lumOff val="15000"/>
                          </a:schemeClr>
                        </a:solidFill>
                        <a:latin typeface="Cambria Math" panose="02040503050406030204" pitchFamily="18" charset="0"/>
                        <a:ea typeface="KoPubWorld바탕체 Light" panose="00000300000000000000" pitchFamily="2" charset="-127"/>
                      </a:rPr>
                      <m:t>원</m:t>
                    </m:r>
                  </m:oMath>
                </a14:m>
                <a:endParaRPr lang="en-US" altLang="ko-KR"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gn="ctr">
                  <a:lnSpc>
                    <a:spcPct val="130000"/>
                  </a:lnSpc>
                </a:pPr>
                <a:r>
                  <a:rPr lang="ko-KR" altLang="ko-Kore-KR" sz="1400" dirty="0">
                    <a:latin typeface="굴림" panose="020B0600000101010101" pitchFamily="34" charset="-127"/>
                    <a:ea typeface="굴림" panose="020B0600000101010101" pitchFamily="34" charset="-127"/>
                    <a:cs typeface="굴림" panose="020B0600000101010101" pitchFamily="34" charset="-127"/>
                  </a:rPr>
                  <a:t>성균관대학교 인공지능학과</a:t>
                </a:r>
                <a:endParaRPr lang="en-US" altLang="ko-KR" sz="1400" dirty="0">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ko-KR" altLang="en-US" sz="1400" dirty="0">
                    <a:latin typeface="굴림" panose="020B0600000101010101" pitchFamily="34" charset="-127"/>
                    <a:ea typeface="굴림" panose="020B0600000101010101" pitchFamily="34" charset="-127"/>
                    <a:cs typeface="굴림" panose="020B0600000101010101" pitchFamily="34" charset="-127"/>
                  </a:rPr>
                  <a:t>석사과정</a:t>
                </a:r>
                <a:endParaRPr lang="en-US" altLang="ko-KR" sz="1400" dirty="0">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en-US" altLang="ko-Kore-KR" sz="1400" kern="100" dirty="0">
                    <a:latin typeface="굴림" panose="020B0600000101010101" pitchFamily="34" charset="-127"/>
                    <a:cs typeface="바탕" panose="02030600000101010101" pitchFamily="18" charset="-127"/>
                  </a:rPr>
                  <a:t>jwjw9603@g.skku.edu</a:t>
                </a:r>
                <a:endParaRPr lang="ko-Kore-KR" altLang="en-US" sz="1400" dirty="0"/>
              </a:p>
              <a:p>
                <a:pPr algn="ctr">
                  <a:lnSpc>
                    <a:spcPct val="130000"/>
                  </a:lnSpc>
                </a:pPr>
                <a:endPar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nSpc>
                    <a:spcPct val="130000"/>
                  </a:lnSpc>
                </a:pPr>
                <a:endPar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xmlns="">
          <p:sp>
            <p:nvSpPr>
              <p:cNvPr id="4" name="TextBox 3">
                <a:extLst>
                  <a:ext uri="{FF2B5EF4-FFF2-40B4-BE49-F238E27FC236}">
                    <a16:creationId xmlns:a16="http://schemas.microsoft.com/office/drawing/2014/main" id="{766BF3C7-156E-994B-C60B-CE6C82316C07}"/>
                  </a:ext>
                </a:extLst>
              </p:cNvPr>
              <p:cNvSpPr txBox="1">
                <a:spLocks noRot="1" noChangeAspect="1" noMove="1" noResize="1" noEditPoints="1" noAdjustHandles="1" noChangeArrowheads="1" noChangeShapeType="1" noTextEdit="1"/>
              </p:cNvSpPr>
              <p:nvPr/>
            </p:nvSpPr>
            <p:spPr>
              <a:xfrm>
                <a:off x="923953" y="3429001"/>
                <a:ext cx="5981299" cy="167154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91000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AF9D7-C549-7D87-F72B-AC0AEE120152}"/>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E2E986CE-5129-2923-37EA-9F0F9F8D7D47}"/>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32DBEE21-CCAE-63C3-EB6F-0AA422CB9B25}"/>
              </a:ext>
            </a:extLst>
          </p:cNvPr>
          <p:cNvSpPr txBox="1"/>
          <p:nvPr/>
        </p:nvSpPr>
        <p:spPr>
          <a:xfrm>
            <a:off x="254000" y="745603"/>
            <a:ext cx="8637752" cy="420564"/>
          </a:xfrm>
          <a:prstGeom prst="rect">
            <a:avLst/>
          </a:prstGeom>
          <a:noFill/>
        </p:spPr>
        <p:txBody>
          <a:bodyPr wrap="square" rtlCol="0">
            <a:spAutoFit/>
          </a:bodyPr>
          <a:lstStyle/>
          <a:p>
            <a:r>
              <a:rPr kumimoji="1" lang="ko-KR" altLang="en-US" sz="2133" dirty="0"/>
              <a:t>결과</a:t>
            </a:r>
            <a:r>
              <a:rPr kumimoji="1" lang="en-US" altLang="ko-KR" sz="2133" dirty="0"/>
              <a:t>(LOGIC)</a:t>
            </a:r>
            <a:endParaRPr kumimoji="1" lang="ko-Kore-KR" altLang="en-US" sz="2133" dirty="0"/>
          </a:p>
        </p:txBody>
      </p:sp>
      <p:sp>
        <p:nvSpPr>
          <p:cNvPr id="4" name="TextBox 3">
            <a:extLst>
              <a:ext uri="{FF2B5EF4-FFF2-40B4-BE49-F238E27FC236}">
                <a16:creationId xmlns:a16="http://schemas.microsoft.com/office/drawing/2014/main" id="{FB19D390-7239-B74E-1412-45DCFB6B9074}"/>
              </a:ext>
            </a:extLst>
          </p:cNvPr>
          <p:cNvSpPr txBox="1"/>
          <p:nvPr/>
        </p:nvSpPr>
        <p:spPr>
          <a:xfrm>
            <a:off x="5509942" y="6174297"/>
            <a:ext cx="1172116" cy="369332"/>
          </a:xfrm>
          <a:prstGeom prst="rect">
            <a:avLst/>
          </a:prstGeom>
          <a:noFill/>
        </p:spPr>
        <p:txBody>
          <a:bodyPr wrap="none" rtlCol="0">
            <a:spAutoFit/>
          </a:bodyPr>
          <a:lstStyle/>
          <a:p>
            <a:r>
              <a:rPr kumimoji="1" lang="en-US" altLang="ko-KR" dirty="0"/>
              <a:t>Two-Shot</a:t>
            </a:r>
            <a:endParaRPr kumimoji="1" lang="ko-KR" altLang="en-US" dirty="0"/>
          </a:p>
        </p:txBody>
      </p:sp>
      <p:pic>
        <p:nvPicPr>
          <p:cNvPr id="2050" name="Picture 2">
            <a:extLst>
              <a:ext uri="{FF2B5EF4-FFF2-40B4-BE49-F238E27FC236}">
                <a16:creationId xmlns:a16="http://schemas.microsoft.com/office/drawing/2014/main" id="{9E20247F-F1F8-8FD3-8597-DE5F65E8D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45" y="1349728"/>
            <a:ext cx="10970111" cy="467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32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FF8D4-18CC-92A0-9D9B-07E1D57E32E2}"/>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72B35EA-69F5-EA97-047D-8F13A1931F55}"/>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5FE2C2D4-A5B4-CA72-1B5F-55A3B961EA20}"/>
              </a:ext>
            </a:extLst>
          </p:cNvPr>
          <p:cNvSpPr txBox="1"/>
          <p:nvPr/>
        </p:nvSpPr>
        <p:spPr>
          <a:xfrm>
            <a:off x="254000" y="745603"/>
            <a:ext cx="8637752" cy="420564"/>
          </a:xfrm>
          <a:prstGeom prst="rect">
            <a:avLst/>
          </a:prstGeom>
          <a:noFill/>
        </p:spPr>
        <p:txBody>
          <a:bodyPr wrap="square" rtlCol="0">
            <a:spAutoFit/>
          </a:bodyPr>
          <a:lstStyle/>
          <a:p>
            <a:r>
              <a:rPr kumimoji="1" lang="ko-KR" altLang="en-US" sz="2133" dirty="0"/>
              <a:t>결과</a:t>
            </a:r>
            <a:r>
              <a:rPr kumimoji="1" lang="en-US" altLang="ko-KR" sz="2133" dirty="0"/>
              <a:t>(COVID-19)</a:t>
            </a:r>
            <a:endParaRPr kumimoji="1" lang="ko-Kore-KR" altLang="en-US" sz="2133" dirty="0"/>
          </a:p>
        </p:txBody>
      </p:sp>
      <p:sp>
        <p:nvSpPr>
          <p:cNvPr id="4" name="TextBox 3">
            <a:extLst>
              <a:ext uri="{FF2B5EF4-FFF2-40B4-BE49-F238E27FC236}">
                <a16:creationId xmlns:a16="http://schemas.microsoft.com/office/drawing/2014/main" id="{31B65033-D700-47F3-002A-CC9080A315AA}"/>
              </a:ext>
            </a:extLst>
          </p:cNvPr>
          <p:cNvSpPr txBox="1"/>
          <p:nvPr/>
        </p:nvSpPr>
        <p:spPr>
          <a:xfrm>
            <a:off x="5481120" y="6112397"/>
            <a:ext cx="1229760" cy="369332"/>
          </a:xfrm>
          <a:prstGeom prst="rect">
            <a:avLst/>
          </a:prstGeom>
          <a:noFill/>
        </p:spPr>
        <p:txBody>
          <a:bodyPr wrap="none" rtlCol="0">
            <a:spAutoFit/>
          </a:bodyPr>
          <a:lstStyle/>
          <a:p>
            <a:r>
              <a:rPr kumimoji="1" lang="en-US" altLang="ko-KR" dirty="0"/>
              <a:t>Zero-Shot</a:t>
            </a:r>
            <a:endParaRPr kumimoji="1" lang="ko-KR" altLang="en-US" dirty="0"/>
          </a:p>
        </p:txBody>
      </p:sp>
      <p:pic>
        <p:nvPicPr>
          <p:cNvPr id="3074" name="Picture 2">
            <a:extLst>
              <a:ext uri="{FF2B5EF4-FFF2-40B4-BE49-F238E27FC236}">
                <a16:creationId xmlns:a16="http://schemas.microsoft.com/office/drawing/2014/main" id="{6C164FF3-D3C4-0E38-7ACF-4751F3265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177" y="1515962"/>
            <a:ext cx="10528184" cy="4489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670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D63E1-7711-5C11-A2D7-57EDD86E272B}"/>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CC3850D-A2CE-5590-4DA0-54BA4F789F52}"/>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676D1210-8499-2C49-DC5F-05E5A55303DC}"/>
              </a:ext>
            </a:extLst>
          </p:cNvPr>
          <p:cNvSpPr txBox="1"/>
          <p:nvPr/>
        </p:nvSpPr>
        <p:spPr>
          <a:xfrm>
            <a:off x="254000" y="745603"/>
            <a:ext cx="8637752" cy="420564"/>
          </a:xfrm>
          <a:prstGeom prst="rect">
            <a:avLst/>
          </a:prstGeom>
          <a:noFill/>
        </p:spPr>
        <p:txBody>
          <a:bodyPr wrap="square" rtlCol="0">
            <a:spAutoFit/>
          </a:bodyPr>
          <a:lstStyle/>
          <a:p>
            <a:r>
              <a:rPr kumimoji="1" lang="ko-KR" altLang="en-US" sz="2133" dirty="0"/>
              <a:t>결과</a:t>
            </a:r>
            <a:r>
              <a:rPr kumimoji="1" lang="en-US" altLang="ko-KR" sz="2133" dirty="0"/>
              <a:t>(COVID-19)</a:t>
            </a:r>
            <a:endParaRPr kumimoji="1" lang="ko-Kore-KR" altLang="en-US" sz="2133" dirty="0"/>
          </a:p>
        </p:txBody>
      </p:sp>
      <p:sp>
        <p:nvSpPr>
          <p:cNvPr id="4" name="TextBox 3">
            <a:extLst>
              <a:ext uri="{FF2B5EF4-FFF2-40B4-BE49-F238E27FC236}">
                <a16:creationId xmlns:a16="http://schemas.microsoft.com/office/drawing/2014/main" id="{7A0EDA3E-8E14-AD9B-DE19-02FAC772B282}"/>
              </a:ext>
            </a:extLst>
          </p:cNvPr>
          <p:cNvSpPr txBox="1"/>
          <p:nvPr/>
        </p:nvSpPr>
        <p:spPr>
          <a:xfrm>
            <a:off x="5481120" y="6112397"/>
            <a:ext cx="1172116" cy="369332"/>
          </a:xfrm>
          <a:prstGeom prst="rect">
            <a:avLst/>
          </a:prstGeom>
          <a:noFill/>
        </p:spPr>
        <p:txBody>
          <a:bodyPr wrap="none" rtlCol="0">
            <a:spAutoFit/>
          </a:bodyPr>
          <a:lstStyle/>
          <a:p>
            <a:r>
              <a:rPr kumimoji="1" lang="en-US" altLang="ko-KR" dirty="0"/>
              <a:t>Two-Shot</a:t>
            </a:r>
            <a:endParaRPr kumimoji="1" lang="ko-KR" altLang="en-US" dirty="0"/>
          </a:p>
        </p:txBody>
      </p:sp>
      <p:pic>
        <p:nvPicPr>
          <p:cNvPr id="4098" name="Picture 2">
            <a:extLst>
              <a:ext uri="{FF2B5EF4-FFF2-40B4-BE49-F238E27FC236}">
                <a16:creationId xmlns:a16="http://schemas.microsoft.com/office/drawing/2014/main" id="{EC2124AA-1E48-9A15-D1C6-6D48859F5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842" y="1409350"/>
            <a:ext cx="10978542" cy="470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94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C35B8-7E55-12CA-B80C-5F2A885CB2E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E26E1D4C-9F9C-7796-FA76-BDB71B934AE4}"/>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8DFE3E84-E283-50D0-77F7-551C0879E1D5}"/>
              </a:ext>
            </a:extLst>
          </p:cNvPr>
          <p:cNvSpPr txBox="1"/>
          <p:nvPr/>
        </p:nvSpPr>
        <p:spPr>
          <a:xfrm>
            <a:off x="254000" y="745603"/>
            <a:ext cx="8637752" cy="420564"/>
          </a:xfrm>
          <a:prstGeom prst="rect">
            <a:avLst/>
          </a:prstGeom>
          <a:noFill/>
        </p:spPr>
        <p:txBody>
          <a:bodyPr wrap="square" rtlCol="0">
            <a:spAutoFit/>
          </a:bodyPr>
          <a:lstStyle/>
          <a:p>
            <a:r>
              <a:rPr kumimoji="1" lang="ko-KR" altLang="en-US" sz="2133" dirty="0"/>
              <a:t>결과</a:t>
            </a:r>
            <a:r>
              <a:rPr kumimoji="1" lang="en-US" altLang="ko-KR" sz="2133" dirty="0"/>
              <a:t>(CLIMATE)</a:t>
            </a:r>
            <a:endParaRPr kumimoji="1" lang="ko-Kore-KR" altLang="en-US" sz="2133" dirty="0"/>
          </a:p>
        </p:txBody>
      </p:sp>
      <p:sp>
        <p:nvSpPr>
          <p:cNvPr id="4" name="TextBox 3">
            <a:extLst>
              <a:ext uri="{FF2B5EF4-FFF2-40B4-BE49-F238E27FC236}">
                <a16:creationId xmlns:a16="http://schemas.microsoft.com/office/drawing/2014/main" id="{24E10A0D-3D63-5513-B0A5-FCE6E9AC27DA}"/>
              </a:ext>
            </a:extLst>
          </p:cNvPr>
          <p:cNvSpPr txBox="1"/>
          <p:nvPr/>
        </p:nvSpPr>
        <p:spPr>
          <a:xfrm>
            <a:off x="5283852" y="6300133"/>
            <a:ext cx="1229760" cy="369332"/>
          </a:xfrm>
          <a:prstGeom prst="rect">
            <a:avLst/>
          </a:prstGeom>
          <a:noFill/>
        </p:spPr>
        <p:txBody>
          <a:bodyPr wrap="none" rtlCol="0">
            <a:spAutoFit/>
          </a:bodyPr>
          <a:lstStyle/>
          <a:p>
            <a:r>
              <a:rPr kumimoji="1" lang="en-US" altLang="ko-KR" dirty="0"/>
              <a:t>Zero-Shot</a:t>
            </a:r>
            <a:endParaRPr kumimoji="1" lang="ko-KR" altLang="en-US" dirty="0"/>
          </a:p>
        </p:txBody>
      </p:sp>
      <p:pic>
        <p:nvPicPr>
          <p:cNvPr id="5122" name="Picture 2">
            <a:extLst>
              <a:ext uri="{FF2B5EF4-FFF2-40B4-BE49-F238E27FC236}">
                <a16:creationId xmlns:a16="http://schemas.microsoft.com/office/drawing/2014/main" id="{71900CC7-E4B2-745C-EB23-C3985ED36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66167"/>
            <a:ext cx="11789703" cy="5050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736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C8FB5-B822-7529-CCAB-2EAAAB5BF597}"/>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12EED-DEC0-1C8D-29C0-EFECB33F1296}"/>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86AC577A-B1D8-8213-0B13-4491F90D0CF4}"/>
              </a:ext>
            </a:extLst>
          </p:cNvPr>
          <p:cNvSpPr txBox="1"/>
          <p:nvPr/>
        </p:nvSpPr>
        <p:spPr>
          <a:xfrm>
            <a:off x="254000" y="745603"/>
            <a:ext cx="8637752" cy="420564"/>
          </a:xfrm>
          <a:prstGeom prst="rect">
            <a:avLst/>
          </a:prstGeom>
          <a:noFill/>
        </p:spPr>
        <p:txBody>
          <a:bodyPr wrap="square" rtlCol="0">
            <a:spAutoFit/>
          </a:bodyPr>
          <a:lstStyle/>
          <a:p>
            <a:r>
              <a:rPr kumimoji="1" lang="ko-KR" altLang="en-US" sz="2133" dirty="0"/>
              <a:t>결과</a:t>
            </a:r>
            <a:r>
              <a:rPr kumimoji="1" lang="en-US" altLang="ko-KR" sz="2133" dirty="0"/>
              <a:t>(CLIMATE)</a:t>
            </a:r>
            <a:endParaRPr kumimoji="1" lang="ko-Kore-KR" altLang="en-US" sz="2133" dirty="0"/>
          </a:p>
        </p:txBody>
      </p:sp>
      <p:sp>
        <p:nvSpPr>
          <p:cNvPr id="4" name="TextBox 3">
            <a:extLst>
              <a:ext uri="{FF2B5EF4-FFF2-40B4-BE49-F238E27FC236}">
                <a16:creationId xmlns:a16="http://schemas.microsoft.com/office/drawing/2014/main" id="{6C13CAA3-31AE-5BD4-E7A6-CB9AC2BBBB63}"/>
              </a:ext>
            </a:extLst>
          </p:cNvPr>
          <p:cNvSpPr txBox="1"/>
          <p:nvPr/>
        </p:nvSpPr>
        <p:spPr>
          <a:xfrm>
            <a:off x="5283852" y="6300133"/>
            <a:ext cx="1172116" cy="369332"/>
          </a:xfrm>
          <a:prstGeom prst="rect">
            <a:avLst/>
          </a:prstGeom>
          <a:noFill/>
        </p:spPr>
        <p:txBody>
          <a:bodyPr wrap="none" rtlCol="0">
            <a:spAutoFit/>
          </a:bodyPr>
          <a:lstStyle/>
          <a:p>
            <a:r>
              <a:rPr kumimoji="1" lang="en-US" altLang="ko-KR" dirty="0"/>
              <a:t>Two-Shot</a:t>
            </a:r>
            <a:endParaRPr kumimoji="1" lang="ko-KR" altLang="en-US" dirty="0"/>
          </a:p>
        </p:txBody>
      </p:sp>
      <p:pic>
        <p:nvPicPr>
          <p:cNvPr id="6146" name="Picture 2">
            <a:extLst>
              <a:ext uri="{FF2B5EF4-FFF2-40B4-BE49-F238E27FC236}">
                <a16:creationId xmlns:a16="http://schemas.microsoft.com/office/drawing/2014/main" id="{03335CF0-B3A3-342D-4D31-A9251ED69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6502"/>
            <a:ext cx="11845255" cy="50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620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C29D5-EEE5-D66B-3F19-7BC049573C7B}"/>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56D5871-5D3B-BBC9-FD99-A607E71968D4}"/>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2E6A50A9-CFD5-C40C-75C3-C43D73FD25E4}"/>
              </a:ext>
            </a:extLst>
          </p:cNvPr>
          <p:cNvSpPr txBox="1"/>
          <p:nvPr/>
        </p:nvSpPr>
        <p:spPr>
          <a:xfrm>
            <a:off x="254000" y="745603"/>
            <a:ext cx="8637752" cy="420564"/>
          </a:xfrm>
          <a:prstGeom prst="rect">
            <a:avLst/>
          </a:prstGeom>
          <a:noFill/>
        </p:spPr>
        <p:txBody>
          <a:bodyPr wrap="square" rtlCol="0">
            <a:spAutoFit/>
          </a:bodyPr>
          <a:lstStyle/>
          <a:p>
            <a:r>
              <a:rPr kumimoji="1" lang="ko-KR" altLang="en-US" sz="2133" dirty="0"/>
              <a:t>결과</a:t>
            </a:r>
            <a:r>
              <a:rPr kumimoji="1" lang="en-US" altLang="ko-KR" sz="2133" dirty="0"/>
              <a:t>(Table)-with No Fallacy</a:t>
            </a:r>
            <a:endParaRPr kumimoji="1" lang="ko-Kore-KR" altLang="en-US" sz="2133" dirty="0"/>
          </a:p>
        </p:txBody>
      </p:sp>
      <p:graphicFrame>
        <p:nvGraphicFramePr>
          <p:cNvPr id="13" name="표 12">
            <a:extLst>
              <a:ext uri="{FF2B5EF4-FFF2-40B4-BE49-F238E27FC236}">
                <a16:creationId xmlns:a16="http://schemas.microsoft.com/office/drawing/2014/main" id="{17953A09-FAAF-E99B-44B6-9181C0E68761}"/>
              </a:ext>
            </a:extLst>
          </p:cNvPr>
          <p:cNvGraphicFramePr>
            <a:graphicFrameLocks noGrp="1"/>
          </p:cNvGraphicFramePr>
          <p:nvPr>
            <p:extLst>
              <p:ext uri="{D42A27DB-BD31-4B8C-83A1-F6EECF244321}">
                <p14:modId xmlns:p14="http://schemas.microsoft.com/office/powerpoint/2010/main" val="531249587"/>
              </p:ext>
            </p:extLst>
          </p:nvPr>
        </p:nvGraphicFramePr>
        <p:xfrm>
          <a:off x="254000" y="1349728"/>
          <a:ext cx="8822533" cy="5114144"/>
        </p:xfrm>
        <a:graphic>
          <a:graphicData uri="http://schemas.openxmlformats.org/drawingml/2006/table">
            <a:tbl>
              <a:tblPr/>
              <a:tblGrid>
                <a:gridCol w="1755649">
                  <a:extLst>
                    <a:ext uri="{9D8B030D-6E8A-4147-A177-3AD203B41FA5}">
                      <a16:colId xmlns:a16="http://schemas.microsoft.com/office/drawing/2014/main" val="29914761"/>
                    </a:ext>
                  </a:extLst>
                </a:gridCol>
                <a:gridCol w="1766721">
                  <a:extLst>
                    <a:ext uri="{9D8B030D-6E8A-4147-A177-3AD203B41FA5}">
                      <a16:colId xmlns:a16="http://schemas.microsoft.com/office/drawing/2014/main" val="2549026745"/>
                    </a:ext>
                  </a:extLst>
                </a:gridCol>
                <a:gridCol w="1766721">
                  <a:extLst>
                    <a:ext uri="{9D8B030D-6E8A-4147-A177-3AD203B41FA5}">
                      <a16:colId xmlns:a16="http://schemas.microsoft.com/office/drawing/2014/main" val="2586193993"/>
                    </a:ext>
                  </a:extLst>
                </a:gridCol>
                <a:gridCol w="1766721">
                  <a:extLst>
                    <a:ext uri="{9D8B030D-6E8A-4147-A177-3AD203B41FA5}">
                      <a16:colId xmlns:a16="http://schemas.microsoft.com/office/drawing/2014/main" val="3515942631"/>
                    </a:ext>
                  </a:extLst>
                </a:gridCol>
                <a:gridCol w="1766721">
                  <a:extLst>
                    <a:ext uri="{9D8B030D-6E8A-4147-A177-3AD203B41FA5}">
                      <a16:colId xmlns:a16="http://schemas.microsoft.com/office/drawing/2014/main" val="3516790400"/>
                    </a:ext>
                  </a:extLst>
                </a:gridCol>
              </a:tblGrid>
              <a:tr h="300832">
                <a:tc>
                  <a:txBody>
                    <a:bodyPr/>
                    <a:lstStyle/>
                    <a:p>
                      <a:r>
                        <a:rPr lang="en" sz="1200"/>
                        <a:t>Dataset</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dirty="0"/>
                        <a:t>Total Accuracy</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a:t>Precision</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a:t>Recall</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dirty="0"/>
                        <a:t>Macro-F1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6316616"/>
                  </a:ext>
                </a:extLst>
              </a:tr>
              <a:tr h="526456">
                <a:tc>
                  <a:txBody>
                    <a:bodyPr/>
                    <a:lstStyle/>
                    <a:p>
                      <a:r>
                        <a:rPr lang="en" sz="1200"/>
                        <a:t>Argotario (Zero-Shot)</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rgbClr val="FF0000"/>
                          </a:solidFill>
                        </a:rPr>
                        <a:t>0.6603</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rgbClr val="FF0000"/>
                          </a:solidFill>
                        </a:rPr>
                        <a:t>0.6118</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rgbClr val="FF0000"/>
                          </a:solidFill>
                        </a:rPr>
                        <a:t>0.5079</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rgbClr val="FF0000"/>
                          </a:solidFill>
                        </a:rPr>
                        <a:t>0.5123</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1398742"/>
                  </a:ext>
                </a:extLst>
              </a:tr>
              <a:tr h="526456">
                <a:tc>
                  <a:txBody>
                    <a:bodyPr/>
                    <a:lstStyle/>
                    <a:p>
                      <a:r>
                        <a:rPr lang="en" sz="1200"/>
                        <a:t>Argotario (Two-Shot)</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0.4995</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0.4417</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0.3795</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0.3481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10684"/>
                  </a:ext>
                </a:extLst>
              </a:tr>
              <a:tr h="300832">
                <a:tc>
                  <a:txBody>
                    <a:bodyPr/>
                    <a:lstStyle/>
                    <a:p>
                      <a:r>
                        <a:rPr lang="en" sz="1200" dirty="0"/>
                        <a:t>LOGIC (Zero-Shot)</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0.4121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0.2771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0.3520</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0.2595</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0741132"/>
                  </a:ext>
                </a:extLst>
              </a:tr>
              <a:tr h="300832">
                <a:tc>
                  <a:txBody>
                    <a:bodyPr/>
                    <a:lstStyle/>
                    <a:p>
                      <a:r>
                        <a:rPr lang="en" sz="1200" dirty="0"/>
                        <a:t>LOGIC (Two-Shot)</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0.4268</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0.3050</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0.3315</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0.2800</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2510278"/>
                  </a:ext>
                </a:extLst>
              </a:tr>
              <a:tr h="526456">
                <a:tc>
                  <a:txBody>
                    <a:bodyPr/>
                    <a:lstStyle/>
                    <a:p>
                      <a:r>
                        <a:rPr lang="en" sz="1200"/>
                        <a:t>COVID-19 (Zero-Shot)</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0.3585</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0.2408</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0.2176</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0.2047</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8162382"/>
                  </a:ext>
                </a:extLst>
              </a:tr>
              <a:tr h="526456">
                <a:tc>
                  <a:txBody>
                    <a:bodyPr/>
                    <a:lstStyle/>
                    <a:p>
                      <a:r>
                        <a:rPr lang="en" sz="1200"/>
                        <a:t>COVID-19 (Two-Shot)</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0.3361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0.3334</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0.3655</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0.2764</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3683211"/>
                  </a:ext>
                </a:extLst>
              </a:tr>
              <a:tr h="526456">
                <a:tc>
                  <a:txBody>
                    <a:bodyPr/>
                    <a:lstStyle/>
                    <a:p>
                      <a:r>
                        <a:rPr lang="en" sz="1200"/>
                        <a:t>CLIMATE (Zero-Shot)</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0.3063</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0.2113</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0.1939</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0.1759</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1715158"/>
                  </a:ext>
                </a:extLst>
              </a:tr>
              <a:tr h="526456">
                <a:tc>
                  <a:txBody>
                    <a:bodyPr/>
                    <a:lstStyle/>
                    <a:p>
                      <a:r>
                        <a:rPr lang="en" sz="1200" dirty="0"/>
                        <a:t>CLIMATE (Two-Shot)</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ko-KR" sz="1200" dirty="0"/>
                        <a:t>0.1371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ko-KR" sz="1200" dirty="0"/>
                        <a:t>0.2479</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ko-KR" sz="1200" dirty="0"/>
                        <a:t>0.1219</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ko-KR" sz="1200" dirty="0"/>
                        <a:t>0.1320</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7238691"/>
                  </a:ext>
                </a:extLst>
              </a:tr>
              <a:tr h="526456">
                <a:tc>
                  <a:txBody>
                    <a:bodyPr/>
                    <a:lstStyle/>
                    <a:p>
                      <a:r>
                        <a:rPr lang="en" sz="1200" dirty="0"/>
                        <a:t>AVG(Zero-Shot)</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0.4343</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0.3353</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0.3178</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0.2881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6703760"/>
                  </a:ext>
                </a:extLst>
              </a:tr>
              <a:tr h="526456">
                <a:tc>
                  <a:txBody>
                    <a:bodyPr/>
                    <a:lstStyle/>
                    <a:p>
                      <a:r>
                        <a:rPr lang="en" sz="1200" dirty="0"/>
                        <a:t>AVG(Two-Shot)</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0.3499</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0.3320</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0.2996</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0.2591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0143605"/>
                  </a:ext>
                </a:extLst>
              </a:tr>
            </a:tbl>
          </a:graphicData>
        </a:graphic>
      </p:graphicFrame>
    </p:spTree>
    <p:extLst>
      <p:ext uri="{BB962C8B-B14F-4D97-AF65-F5344CB8AC3E}">
        <p14:creationId xmlns:p14="http://schemas.microsoft.com/office/powerpoint/2010/main" val="632085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79347-BE41-AE3D-E956-7553CEDC13BA}"/>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9362377-72C1-3675-3BF3-78066E24F97D}"/>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536730C2-118C-925C-AB2E-4EC4B77DD60C}"/>
              </a:ext>
            </a:extLst>
          </p:cNvPr>
          <p:cNvSpPr txBox="1"/>
          <p:nvPr/>
        </p:nvSpPr>
        <p:spPr>
          <a:xfrm>
            <a:off x="177944" y="587486"/>
            <a:ext cx="8637752" cy="420564"/>
          </a:xfrm>
          <a:prstGeom prst="rect">
            <a:avLst/>
          </a:prstGeom>
          <a:noFill/>
        </p:spPr>
        <p:txBody>
          <a:bodyPr wrap="square" rtlCol="0">
            <a:spAutoFit/>
          </a:bodyPr>
          <a:lstStyle/>
          <a:p>
            <a:r>
              <a:rPr kumimoji="1" lang="ko-KR" altLang="en-US" sz="2133" dirty="0"/>
              <a:t>결과</a:t>
            </a:r>
            <a:r>
              <a:rPr kumimoji="1" lang="en-US" altLang="ko-KR" sz="2133" dirty="0"/>
              <a:t>(Table)-with No Fallacy</a:t>
            </a:r>
            <a:endParaRPr kumimoji="1" lang="ko-Kore-KR" altLang="en-US" sz="2133" dirty="0"/>
          </a:p>
        </p:txBody>
      </p:sp>
      <p:graphicFrame>
        <p:nvGraphicFramePr>
          <p:cNvPr id="6" name="표 5">
            <a:extLst>
              <a:ext uri="{FF2B5EF4-FFF2-40B4-BE49-F238E27FC236}">
                <a16:creationId xmlns:a16="http://schemas.microsoft.com/office/drawing/2014/main" id="{C8A37AB1-0BF7-EF1A-F6F6-ABD5F88B9D5B}"/>
              </a:ext>
            </a:extLst>
          </p:cNvPr>
          <p:cNvGraphicFramePr>
            <a:graphicFrameLocks noGrp="1"/>
          </p:cNvGraphicFramePr>
          <p:nvPr>
            <p:extLst>
              <p:ext uri="{D42A27DB-BD31-4B8C-83A1-F6EECF244321}">
                <p14:modId xmlns:p14="http://schemas.microsoft.com/office/powerpoint/2010/main" val="1502438854"/>
              </p:ext>
            </p:extLst>
          </p:nvPr>
        </p:nvGraphicFramePr>
        <p:xfrm>
          <a:off x="6868393" y="4516314"/>
          <a:ext cx="4463641" cy="2042579"/>
        </p:xfrm>
        <a:graphic>
          <a:graphicData uri="http://schemas.openxmlformats.org/drawingml/2006/table">
            <a:tbl>
              <a:tblPr>
                <a:tableStyleId>{9D7B26C5-4107-4FEC-AEDC-1716B250A1EF}</a:tableStyleId>
              </a:tblPr>
              <a:tblGrid>
                <a:gridCol w="1632293">
                  <a:extLst>
                    <a:ext uri="{9D8B030D-6E8A-4147-A177-3AD203B41FA5}">
                      <a16:colId xmlns:a16="http://schemas.microsoft.com/office/drawing/2014/main" val="1369438165"/>
                    </a:ext>
                  </a:extLst>
                </a:gridCol>
                <a:gridCol w="1415674">
                  <a:extLst>
                    <a:ext uri="{9D8B030D-6E8A-4147-A177-3AD203B41FA5}">
                      <a16:colId xmlns:a16="http://schemas.microsoft.com/office/drawing/2014/main" val="1885222167"/>
                    </a:ext>
                  </a:extLst>
                </a:gridCol>
                <a:gridCol w="1415674">
                  <a:extLst>
                    <a:ext uri="{9D8B030D-6E8A-4147-A177-3AD203B41FA5}">
                      <a16:colId xmlns:a16="http://schemas.microsoft.com/office/drawing/2014/main" val="3919274186"/>
                    </a:ext>
                  </a:extLst>
                </a:gridCol>
              </a:tblGrid>
              <a:tr h="335699">
                <a:tc>
                  <a:txBody>
                    <a:bodyPr/>
                    <a:lstStyle/>
                    <a:p>
                      <a:pPr algn="ctr"/>
                      <a:r>
                        <a:rPr lang="en" sz="1100" dirty="0"/>
                        <a:t>Class</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 sz="1050" dirty="0"/>
                        <a:t>Zero-Shot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 sz="1050" dirty="0"/>
                        <a:t>Two-Shot Accuracy</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817763653"/>
                  </a:ext>
                </a:extLst>
              </a:tr>
              <a:tr h="335699">
                <a:tc>
                  <a:txBody>
                    <a:bodyPr/>
                    <a:lstStyle/>
                    <a:p>
                      <a:pPr algn="ctr"/>
                      <a:r>
                        <a:rPr lang="en" sz="1100" dirty="0"/>
                        <a:t>Hasty Generalization</a:t>
                      </a:r>
                    </a:p>
                    <a:p>
                      <a:pPr algn="ctr"/>
                      <a:r>
                        <a:rPr lang="en-US" altLang="ko-KR" sz="1100" dirty="0"/>
                        <a:t>(157)</a:t>
                      </a:r>
                      <a:endParaRPr lang="en" sz="11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1200" dirty="0">
                          <a:solidFill>
                            <a:schemeClr val="tx1"/>
                          </a:solidFill>
                        </a:rPr>
                        <a:t>0.7760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1200" dirty="0">
                          <a:solidFill>
                            <a:schemeClr val="tx1"/>
                          </a:solidFill>
                        </a:rPr>
                        <a:t>0.5806</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2416981"/>
                  </a:ext>
                </a:extLst>
              </a:tr>
              <a:tr h="335699">
                <a:tc>
                  <a:txBody>
                    <a:bodyPr/>
                    <a:lstStyle/>
                    <a:p>
                      <a:pPr algn="ctr"/>
                      <a:r>
                        <a:rPr lang="en" sz="1100" dirty="0"/>
                        <a:t>Irrelevant Authority</a:t>
                      </a:r>
                    </a:p>
                    <a:p>
                      <a:pPr algn="ctr"/>
                      <a:r>
                        <a:rPr lang="en-US" altLang="ko-KR" sz="1100" dirty="0"/>
                        <a:t>(156)</a:t>
                      </a:r>
                      <a:endParaRPr lang="en" sz="11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200" dirty="0">
                          <a:solidFill>
                            <a:srgbClr val="FF0000"/>
                          </a:solidFill>
                        </a:rPr>
                        <a:t>0.8274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200" dirty="0">
                          <a:solidFill>
                            <a:srgbClr val="FF0000"/>
                          </a:solidFill>
                        </a:rPr>
                        <a:t>0.8179</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0418823"/>
                  </a:ext>
                </a:extLst>
              </a:tr>
              <a:tr h="335699">
                <a:tc>
                  <a:txBody>
                    <a:bodyPr/>
                    <a:lstStyle/>
                    <a:p>
                      <a:pPr algn="ctr"/>
                      <a:r>
                        <a:rPr lang="en-US" sz="1100" dirty="0"/>
                        <a:t>No Fallacy</a:t>
                      </a:r>
                    </a:p>
                    <a:p>
                      <a:pPr algn="ctr"/>
                      <a:r>
                        <a:rPr lang="en-US" sz="1100" dirty="0"/>
                        <a:t>(419)</a:t>
                      </a:r>
                      <a:endParaRPr lang="en" sz="1100" dirty="0"/>
                    </a:p>
                  </a:txBody>
                  <a:tcPr anchor="ctr">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200" dirty="0"/>
                        <a:t>0.7177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200" dirty="0"/>
                        <a:t>0.6066</a:t>
                      </a:r>
                    </a:p>
                  </a:txBody>
                  <a:tcPr anchor="ctr">
                    <a:lnL w="1270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423569"/>
                  </a:ext>
                </a:extLst>
              </a:tr>
              <a:tr h="335699">
                <a:tc>
                  <a:txBody>
                    <a:bodyPr/>
                    <a:lstStyle/>
                    <a:p>
                      <a:pPr algn="ctr"/>
                      <a:r>
                        <a:rPr lang="en" sz="1100" dirty="0"/>
                        <a:t>Total</a:t>
                      </a:r>
                    </a:p>
                    <a:p>
                      <a:pPr algn="ctr"/>
                      <a:r>
                        <a:rPr lang="en-US" altLang="ko-KR" sz="1100" dirty="0"/>
                        <a:t>(732)</a:t>
                      </a:r>
                      <a:r>
                        <a:rPr lang="en" sz="1100" dirty="0"/>
                        <a:t> </a:t>
                      </a:r>
                    </a:p>
                  </a:txBody>
                  <a:tcPr anchor="ctr">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tc>
                  <a:txBody>
                    <a:bodyPr/>
                    <a:lstStyle/>
                    <a:p>
                      <a:pPr algn="ctr"/>
                      <a:r>
                        <a:rPr lang="en-US" altLang="ko-KR" sz="1200" dirty="0"/>
                        <a:t>0.6603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tc>
                  <a:txBody>
                    <a:bodyPr/>
                    <a:lstStyle/>
                    <a:p>
                      <a:pPr algn="ctr"/>
                      <a:r>
                        <a:rPr lang="en-US" altLang="ko-KR" sz="1200" dirty="0"/>
                        <a:t>0.4995</a:t>
                      </a:r>
                    </a:p>
                  </a:txBody>
                  <a:tcPr anchor="ctr">
                    <a:lnL w="1270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2691579"/>
                  </a:ext>
                </a:extLst>
              </a:tr>
            </a:tbl>
          </a:graphicData>
        </a:graphic>
      </p:graphicFrame>
      <p:sp>
        <p:nvSpPr>
          <p:cNvPr id="7" name="TextBox 6">
            <a:extLst>
              <a:ext uri="{FF2B5EF4-FFF2-40B4-BE49-F238E27FC236}">
                <a16:creationId xmlns:a16="http://schemas.microsoft.com/office/drawing/2014/main" id="{CC4194AE-9F69-32B6-33F5-C870593817E7}"/>
              </a:ext>
            </a:extLst>
          </p:cNvPr>
          <p:cNvSpPr txBox="1"/>
          <p:nvPr/>
        </p:nvSpPr>
        <p:spPr>
          <a:xfrm>
            <a:off x="8589488" y="6489111"/>
            <a:ext cx="1168846" cy="369332"/>
          </a:xfrm>
          <a:prstGeom prst="rect">
            <a:avLst/>
          </a:prstGeom>
          <a:noFill/>
        </p:spPr>
        <p:txBody>
          <a:bodyPr wrap="none" rtlCol="0">
            <a:spAutoFit/>
          </a:bodyPr>
          <a:lstStyle/>
          <a:p>
            <a:r>
              <a:rPr kumimoji="1" lang="en-US" altLang="ko-KR" dirty="0" err="1"/>
              <a:t>Argotario</a:t>
            </a:r>
            <a:endParaRPr kumimoji="1" lang="ko-KR" altLang="en-US" dirty="0"/>
          </a:p>
        </p:txBody>
      </p:sp>
      <p:graphicFrame>
        <p:nvGraphicFramePr>
          <p:cNvPr id="8" name="표 7">
            <a:extLst>
              <a:ext uri="{FF2B5EF4-FFF2-40B4-BE49-F238E27FC236}">
                <a16:creationId xmlns:a16="http://schemas.microsoft.com/office/drawing/2014/main" id="{01CFC079-3475-279E-0847-FAF285B9F978}"/>
              </a:ext>
            </a:extLst>
          </p:cNvPr>
          <p:cNvGraphicFramePr>
            <a:graphicFrameLocks noGrp="1"/>
          </p:cNvGraphicFramePr>
          <p:nvPr>
            <p:extLst>
              <p:ext uri="{D42A27DB-BD31-4B8C-83A1-F6EECF244321}">
                <p14:modId xmlns:p14="http://schemas.microsoft.com/office/powerpoint/2010/main" val="3643828919"/>
              </p:ext>
            </p:extLst>
          </p:nvPr>
        </p:nvGraphicFramePr>
        <p:xfrm>
          <a:off x="462963" y="3599886"/>
          <a:ext cx="5137557" cy="3246120"/>
        </p:xfrm>
        <a:graphic>
          <a:graphicData uri="http://schemas.openxmlformats.org/drawingml/2006/table">
            <a:tbl>
              <a:tblPr/>
              <a:tblGrid>
                <a:gridCol w="1712519">
                  <a:extLst>
                    <a:ext uri="{9D8B030D-6E8A-4147-A177-3AD203B41FA5}">
                      <a16:colId xmlns:a16="http://schemas.microsoft.com/office/drawing/2014/main" val="85946935"/>
                    </a:ext>
                  </a:extLst>
                </a:gridCol>
                <a:gridCol w="1712519">
                  <a:extLst>
                    <a:ext uri="{9D8B030D-6E8A-4147-A177-3AD203B41FA5}">
                      <a16:colId xmlns:a16="http://schemas.microsoft.com/office/drawing/2014/main" val="1511887689"/>
                    </a:ext>
                  </a:extLst>
                </a:gridCol>
                <a:gridCol w="1712519">
                  <a:extLst>
                    <a:ext uri="{9D8B030D-6E8A-4147-A177-3AD203B41FA5}">
                      <a16:colId xmlns:a16="http://schemas.microsoft.com/office/drawing/2014/main" val="760866176"/>
                    </a:ext>
                  </a:extLst>
                </a:gridCol>
              </a:tblGrid>
              <a:tr h="0">
                <a:tc>
                  <a:txBody>
                    <a:bodyPr/>
                    <a:lstStyle/>
                    <a:p>
                      <a:pPr algn="ctr"/>
                      <a:r>
                        <a:rPr lang="en" sz="1100" dirty="0"/>
                        <a:t>Class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 sz="1100" dirty="0"/>
                        <a:t>Zero-Shot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 sz="1100" dirty="0"/>
                        <a:t>Two-Shot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857252938"/>
                  </a:ext>
                </a:extLst>
              </a:tr>
              <a:tr h="0">
                <a:tc>
                  <a:txBody>
                    <a:bodyPr/>
                    <a:lstStyle/>
                    <a:p>
                      <a:pPr algn="ctr"/>
                      <a:r>
                        <a:rPr lang="en" sz="1100" dirty="0"/>
                        <a:t>Cherry Picking</a:t>
                      </a:r>
                    </a:p>
                    <a:p>
                      <a:pPr algn="ctr"/>
                      <a:r>
                        <a:rPr lang="en-US" altLang="ko-KR" sz="1100" dirty="0"/>
                        <a:t>(13)</a:t>
                      </a:r>
                      <a:endParaRPr lang="en"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100" dirty="0"/>
                        <a:t>0.6947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100" dirty="0"/>
                        <a:t>0.8039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4650248"/>
                  </a:ext>
                </a:extLst>
              </a:tr>
              <a:tr h="0">
                <a:tc>
                  <a:txBody>
                    <a:bodyPr/>
                    <a:lstStyle/>
                    <a:p>
                      <a:pPr algn="ctr"/>
                      <a:r>
                        <a:rPr lang="en" sz="1100" dirty="0"/>
                        <a:t>False Causality</a:t>
                      </a:r>
                    </a:p>
                    <a:p>
                      <a:pPr algn="ctr"/>
                      <a:r>
                        <a:rPr lang="en-US" altLang="ko-KR" sz="1100" dirty="0"/>
                        <a:t>(6)</a:t>
                      </a:r>
                      <a:endParaRPr lang="en"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100" dirty="0"/>
                        <a:t>0.8711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100" dirty="0"/>
                        <a:t>0.8095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559486"/>
                  </a:ext>
                </a:extLst>
              </a:tr>
              <a:tr h="0">
                <a:tc>
                  <a:txBody>
                    <a:bodyPr/>
                    <a:lstStyle/>
                    <a:p>
                      <a:pPr algn="ctr"/>
                      <a:r>
                        <a:rPr lang="en" sz="1100" dirty="0"/>
                        <a:t>Hasty Generalization</a:t>
                      </a:r>
                    </a:p>
                    <a:p>
                      <a:pPr algn="ctr"/>
                      <a:r>
                        <a:rPr lang="en-US" altLang="ko-KR" sz="1100" dirty="0"/>
                        <a:t>(7)</a:t>
                      </a:r>
                      <a:endParaRPr lang="en"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100" dirty="0">
                          <a:solidFill>
                            <a:srgbClr val="FF0000"/>
                          </a:solidFill>
                        </a:rPr>
                        <a:t>0.9440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100" dirty="0">
                          <a:solidFill>
                            <a:schemeClr val="tx1"/>
                          </a:solidFill>
                        </a:rPr>
                        <a:t>0.8123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9600098"/>
                  </a:ext>
                </a:extLst>
              </a:tr>
              <a:tr h="0">
                <a:tc>
                  <a:txBody>
                    <a:bodyPr/>
                    <a:lstStyle/>
                    <a:p>
                      <a:pPr algn="ctr"/>
                      <a:r>
                        <a:rPr lang="en" sz="1100" dirty="0"/>
                        <a:t>False Authority</a:t>
                      </a:r>
                    </a:p>
                    <a:p>
                      <a:pPr algn="ctr"/>
                      <a:r>
                        <a:rPr lang="en-US" altLang="ko-KR" sz="1100" dirty="0"/>
                        <a:t>(18)</a:t>
                      </a:r>
                      <a:endParaRPr lang="en"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100" dirty="0"/>
                        <a:t>0.7843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100" dirty="0"/>
                        <a:t>0.7871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8384537"/>
                  </a:ext>
                </a:extLst>
              </a:tr>
              <a:tr h="0">
                <a:tc>
                  <a:txBody>
                    <a:bodyPr/>
                    <a:lstStyle/>
                    <a:p>
                      <a:pPr algn="ctr"/>
                      <a:r>
                        <a:rPr lang="en" sz="1100" dirty="0"/>
                        <a:t>Post Hoc</a:t>
                      </a:r>
                    </a:p>
                    <a:p>
                      <a:pPr algn="ctr"/>
                      <a:r>
                        <a:rPr lang="en-US" altLang="ko-KR" sz="1100" dirty="0"/>
                        <a:t>(13)</a:t>
                      </a:r>
                      <a:endParaRPr lang="en"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100" dirty="0"/>
                        <a:t>0.8908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100" dirty="0">
                          <a:solidFill>
                            <a:srgbClr val="FF0000"/>
                          </a:solidFill>
                        </a:rPr>
                        <a:t>0.9076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4539328"/>
                  </a:ext>
                </a:extLst>
              </a:tr>
              <a:tr h="0">
                <a:tc>
                  <a:txBody>
                    <a:bodyPr/>
                    <a:lstStyle/>
                    <a:p>
                      <a:pPr algn="ctr"/>
                      <a:r>
                        <a:rPr lang="en" sz="1100" dirty="0"/>
                        <a:t>No Fallacy</a:t>
                      </a:r>
                    </a:p>
                    <a:p>
                      <a:pPr algn="ctr"/>
                      <a:r>
                        <a:rPr lang="en" sz="1100" dirty="0"/>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100" dirty="0"/>
                        <a:t>0.5322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100" dirty="0"/>
                        <a:t>0.5714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3335739"/>
                  </a:ext>
                </a:extLst>
              </a:tr>
              <a:tr h="0">
                <a:tc>
                  <a:txBody>
                    <a:bodyPr/>
                    <a:lstStyle/>
                    <a:p>
                      <a:pPr algn="ctr"/>
                      <a:r>
                        <a:rPr lang="en" sz="1100" dirty="0"/>
                        <a:t>Total</a:t>
                      </a:r>
                    </a:p>
                    <a:p>
                      <a:pPr algn="ctr"/>
                      <a:r>
                        <a:rPr lang="en-US" altLang="ko-KR" sz="1100" dirty="0"/>
                        <a:t>(57)</a:t>
                      </a:r>
                      <a:endParaRPr lang="en"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100" dirty="0"/>
                        <a:t>0.3585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100" dirty="0"/>
                        <a:t>0.3361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7651929"/>
                  </a:ext>
                </a:extLst>
              </a:tr>
            </a:tbl>
          </a:graphicData>
        </a:graphic>
      </p:graphicFrame>
      <p:sp>
        <p:nvSpPr>
          <p:cNvPr id="9" name="TextBox 8">
            <a:extLst>
              <a:ext uri="{FF2B5EF4-FFF2-40B4-BE49-F238E27FC236}">
                <a16:creationId xmlns:a16="http://schemas.microsoft.com/office/drawing/2014/main" id="{3768D2CF-B0B2-F21E-1E65-55290AE8FA4E}"/>
              </a:ext>
            </a:extLst>
          </p:cNvPr>
          <p:cNvSpPr txBox="1"/>
          <p:nvPr/>
        </p:nvSpPr>
        <p:spPr>
          <a:xfrm>
            <a:off x="5735441" y="6489111"/>
            <a:ext cx="998030" cy="307777"/>
          </a:xfrm>
          <a:prstGeom prst="rect">
            <a:avLst/>
          </a:prstGeom>
          <a:noFill/>
        </p:spPr>
        <p:txBody>
          <a:bodyPr wrap="none" rtlCol="0">
            <a:spAutoFit/>
          </a:bodyPr>
          <a:lstStyle/>
          <a:p>
            <a:r>
              <a:rPr kumimoji="1" lang="en-US" altLang="ko-KR" sz="1400" dirty="0"/>
              <a:t>COVID-19</a:t>
            </a:r>
            <a:endParaRPr kumimoji="1" lang="ko-KR" altLang="en-US" sz="1400" dirty="0"/>
          </a:p>
        </p:txBody>
      </p:sp>
      <p:graphicFrame>
        <p:nvGraphicFramePr>
          <p:cNvPr id="10" name="표 9">
            <a:extLst>
              <a:ext uri="{FF2B5EF4-FFF2-40B4-BE49-F238E27FC236}">
                <a16:creationId xmlns:a16="http://schemas.microsoft.com/office/drawing/2014/main" id="{853948FB-C6EB-72A7-E38E-BB2BBFE6FBAD}"/>
              </a:ext>
            </a:extLst>
          </p:cNvPr>
          <p:cNvGraphicFramePr>
            <a:graphicFrameLocks noGrp="1"/>
          </p:cNvGraphicFramePr>
          <p:nvPr>
            <p:extLst>
              <p:ext uri="{D42A27DB-BD31-4B8C-83A1-F6EECF244321}">
                <p14:modId xmlns:p14="http://schemas.microsoft.com/office/powerpoint/2010/main" val="2333155207"/>
              </p:ext>
            </p:extLst>
          </p:nvPr>
        </p:nvGraphicFramePr>
        <p:xfrm>
          <a:off x="5795754" y="711006"/>
          <a:ext cx="5933283" cy="3261360"/>
        </p:xfrm>
        <a:graphic>
          <a:graphicData uri="http://schemas.openxmlformats.org/drawingml/2006/table">
            <a:tbl>
              <a:tblPr/>
              <a:tblGrid>
                <a:gridCol w="1511259">
                  <a:extLst>
                    <a:ext uri="{9D8B030D-6E8A-4147-A177-3AD203B41FA5}">
                      <a16:colId xmlns:a16="http://schemas.microsoft.com/office/drawing/2014/main" val="3076218988"/>
                    </a:ext>
                  </a:extLst>
                </a:gridCol>
                <a:gridCol w="2211012">
                  <a:extLst>
                    <a:ext uri="{9D8B030D-6E8A-4147-A177-3AD203B41FA5}">
                      <a16:colId xmlns:a16="http://schemas.microsoft.com/office/drawing/2014/main" val="90150321"/>
                    </a:ext>
                  </a:extLst>
                </a:gridCol>
                <a:gridCol w="2211012">
                  <a:extLst>
                    <a:ext uri="{9D8B030D-6E8A-4147-A177-3AD203B41FA5}">
                      <a16:colId xmlns:a16="http://schemas.microsoft.com/office/drawing/2014/main" val="3476768685"/>
                    </a:ext>
                  </a:extLst>
                </a:gridCol>
              </a:tblGrid>
              <a:tr h="247696">
                <a:tc>
                  <a:txBody>
                    <a:bodyPr/>
                    <a:lstStyle/>
                    <a:p>
                      <a:pPr algn="ctr"/>
                      <a:r>
                        <a:rPr lang="en" sz="1100" dirty="0"/>
                        <a:t>Class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 sz="1200" dirty="0"/>
                        <a:t>Zero-Shot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 sz="1200" dirty="0"/>
                        <a:t>Two-Shot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614886299"/>
                  </a:ext>
                </a:extLst>
              </a:tr>
              <a:tr h="247696">
                <a:tc>
                  <a:txBody>
                    <a:bodyPr/>
                    <a:lstStyle/>
                    <a:p>
                      <a:pPr algn="ctr"/>
                      <a:r>
                        <a:rPr lang="en" sz="1100" dirty="0"/>
                        <a:t>Cherry Picking</a:t>
                      </a:r>
                    </a:p>
                    <a:p>
                      <a:pPr algn="ctr"/>
                      <a:r>
                        <a:rPr lang="en-US" altLang="ko-KR" sz="1100" dirty="0"/>
                        <a:t>(105)</a:t>
                      </a:r>
                      <a:endParaRPr lang="en"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200" dirty="0"/>
                        <a:t>0.5499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200" dirty="0"/>
                        <a:t>0.4941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740767"/>
                  </a:ext>
                </a:extLst>
              </a:tr>
              <a:tr h="247696">
                <a:tc>
                  <a:txBody>
                    <a:bodyPr/>
                    <a:lstStyle/>
                    <a:p>
                      <a:pPr algn="ctr"/>
                      <a:r>
                        <a:rPr lang="en" sz="1100" dirty="0"/>
                        <a:t>False Cause</a:t>
                      </a:r>
                    </a:p>
                    <a:p>
                      <a:pPr algn="ctr"/>
                      <a:r>
                        <a:rPr lang="en-US" altLang="ko-KR" sz="1100" dirty="0"/>
                        <a:t>(46)</a:t>
                      </a:r>
                      <a:endParaRPr lang="en"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200" dirty="0"/>
                        <a:t>0.7191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200" dirty="0"/>
                        <a:t>0.7411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896754"/>
                  </a:ext>
                </a:extLst>
              </a:tr>
              <a:tr h="247696">
                <a:tc>
                  <a:txBody>
                    <a:bodyPr/>
                    <a:lstStyle/>
                    <a:p>
                      <a:pPr algn="ctr"/>
                      <a:r>
                        <a:rPr lang="en" sz="1100" dirty="0"/>
                        <a:t>Hasty Generalization</a:t>
                      </a:r>
                    </a:p>
                    <a:p>
                      <a:pPr algn="ctr"/>
                      <a:r>
                        <a:rPr lang="en-US" altLang="ko-KR" sz="1100" dirty="0"/>
                        <a:t>(8)</a:t>
                      </a:r>
                      <a:endParaRPr lang="en"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200" dirty="0">
                          <a:solidFill>
                            <a:schemeClr val="tx1"/>
                          </a:solidFill>
                        </a:rPr>
                        <a:t>0.8409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200" dirty="0">
                          <a:solidFill>
                            <a:srgbClr val="FF0000"/>
                          </a:solidFill>
                        </a:rPr>
                        <a:t>0.9425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4406627"/>
                  </a:ext>
                </a:extLst>
              </a:tr>
              <a:tr h="247696">
                <a:tc>
                  <a:txBody>
                    <a:bodyPr/>
                    <a:lstStyle/>
                    <a:p>
                      <a:pPr algn="ctr"/>
                      <a:r>
                        <a:rPr lang="en" sz="1100" dirty="0"/>
                        <a:t>False Authority</a:t>
                      </a:r>
                    </a:p>
                    <a:p>
                      <a:pPr algn="ctr"/>
                      <a:r>
                        <a:rPr lang="en-US" altLang="ko-KR" sz="1100" dirty="0"/>
                        <a:t>(24)</a:t>
                      </a:r>
                      <a:endParaRPr lang="en"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200" dirty="0"/>
                        <a:t>0.7293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200" dirty="0"/>
                        <a:t>0.7986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483928"/>
                  </a:ext>
                </a:extLst>
              </a:tr>
              <a:tr h="247696">
                <a:tc>
                  <a:txBody>
                    <a:bodyPr/>
                    <a:lstStyle/>
                    <a:p>
                      <a:pPr algn="ctr"/>
                      <a:r>
                        <a:rPr lang="en" sz="1100" dirty="0"/>
                        <a:t>Post Hoc</a:t>
                      </a:r>
                    </a:p>
                    <a:p>
                      <a:pPr algn="ctr"/>
                      <a:r>
                        <a:rPr lang="en-US" altLang="ko-KR" sz="1100" dirty="0"/>
                        <a:t>(14)</a:t>
                      </a:r>
                      <a:endParaRPr lang="en"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r>
                        <a:rPr lang="en-US" altLang="ko-KR" sz="1200" dirty="0">
                          <a:solidFill>
                            <a:srgbClr val="FF0000"/>
                          </a:solidFill>
                        </a:rPr>
                        <a:t>0.9120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r>
                        <a:rPr lang="en-US" altLang="ko-KR" sz="1200" dirty="0"/>
                        <a:t>0.9137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8899810"/>
                  </a:ext>
                </a:extLst>
              </a:tr>
              <a:tr h="247696">
                <a:tc>
                  <a:txBody>
                    <a:bodyPr/>
                    <a:lstStyle/>
                    <a:p>
                      <a:pPr algn="ctr"/>
                      <a:r>
                        <a:rPr lang="en" sz="1100" dirty="0"/>
                        <a:t>No Fallacy</a:t>
                      </a:r>
                    </a:p>
                    <a:p>
                      <a:pPr algn="ctr"/>
                      <a:r>
                        <a:rPr lang="en" sz="1100" dirty="0"/>
                        <a:t>(206)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r>
                        <a:rPr lang="en-US" altLang="ko-KR" sz="1200" dirty="0">
                          <a:solidFill>
                            <a:srgbClr val="00B0F0"/>
                          </a:solidFill>
                        </a:rPr>
                        <a:t>0.9052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r>
                        <a:rPr lang="en-US" altLang="ko-KR" sz="1200" dirty="0">
                          <a:solidFill>
                            <a:srgbClr val="00B0F0"/>
                          </a:solidFill>
                        </a:rPr>
                        <a:t>0.3857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0364269"/>
                  </a:ext>
                </a:extLst>
              </a:tr>
              <a:tr h="247696">
                <a:tc>
                  <a:txBody>
                    <a:bodyPr/>
                    <a:lstStyle/>
                    <a:p>
                      <a:pPr algn="ctr"/>
                      <a:r>
                        <a:rPr lang="en-US" altLang="ko-KR" sz="1100" dirty="0"/>
                        <a:t>Total</a:t>
                      </a:r>
                    </a:p>
                    <a:p>
                      <a:pPr algn="ctr"/>
                      <a:r>
                        <a:rPr lang="en-US" altLang="ko-KR" sz="1100" dirty="0"/>
                        <a:t>(197)</a:t>
                      </a:r>
                      <a:endParaRPr lang="en"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200" dirty="0">
                          <a:solidFill>
                            <a:schemeClr val="tx1"/>
                          </a:solidFill>
                        </a:rPr>
                        <a:t>0.3063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200" dirty="0"/>
                        <a:t>0.1371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601201"/>
                  </a:ext>
                </a:extLst>
              </a:tr>
            </a:tbl>
          </a:graphicData>
        </a:graphic>
      </p:graphicFrame>
      <p:sp>
        <p:nvSpPr>
          <p:cNvPr id="11" name="TextBox 10">
            <a:extLst>
              <a:ext uri="{FF2B5EF4-FFF2-40B4-BE49-F238E27FC236}">
                <a16:creationId xmlns:a16="http://schemas.microsoft.com/office/drawing/2014/main" id="{EDF3D111-5F46-6B8E-99F1-05879BF44B61}"/>
              </a:ext>
            </a:extLst>
          </p:cNvPr>
          <p:cNvSpPr txBox="1"/>
          <p:nvPr/>
        </p:nvSpPr>
        <p:spPr>
          <a:xfrm>
            <a:off x="8463653" y="4042298"/>
            <a:ext cx="1091709" cy="369332"/>
          </a:xfrm>
          <a:prstGeom prst="rect">
            <a:avLst/>
          </a:prstGeom>
          <a:noFill/>
        </p:spPr>
        <p:txBody>
          <a:bodyPr wrap="none" rtlCol="0">
            <a:spAutoFit/>
          </a:bodyPr>
          <a:lstStyle/>
          <a:p>
            <a:r>
              <a:rPr kumimoji="1" lang="en-US" altLang="ko-KR" dirty="0"/>
              <a:t>CLIMATE</a:t>
            </a:r>
            <a:endParaRPr kumimoji="1" lang="ko-KR" altLang="en-US" dirty="0"/>
          </a:p>
        </p:txBody>
      </p:sp>
      <p:graphicFrame>
        <p:nvGraphicFramePr>
          <p:cNvPr id="14" name="표 13">
            <a:extLst>
              <a:ext uri="{FF2B5EF4-FFF2-40B4-BE49-F238E27FC236}">
                <a16:creationId xmlns:a16="http://schemas.microsoft.com/office/drawing/2014/main" id="{5DE1C480-AEE1-07F4-588D-BE9A3FBA024F}"/>
              </a:ext>
            </a:extLst>
          </p:cNvPr>
          <p:cNvGraphicFramePr>
            <a:graphicFrameLocks noGrp="1"/>
          </p:cNvGraphicFramePr>
          <p:nvPr>
            <p:extLst>
              <p:ext uri="{D42A27DB-BD31-4B8C-83A1-F6EECF244321}">
                <p14:modId xmlns:p14="http://schemas.microsoft.com/office/powerpoint/2010/main" val="1536436692"/>
              </p:ext>
            </p:extLst>
          </p:nvPr>
        </p:nvGraphicFramePr>
        <p:xfrm>
          <a:off x="710440" y="965198"/>
          <a:ext cx="4463641" cy="2469299"/>
        </p:xfrm>
        <a:graphic>
          <a:graphicData uri="http://schemas.openxmlformats.org/drawingml/2006/table">
            <a:tbl>
              <a:tblPr>
                <a:tableStyleId>{9D7B26C5-4107-4FEC-AEDC-1716B250A1EF}</a:tableStyleId>
              </a:tblPr>
              <a:tblGrid>
                <a:gridCol w="1632293">
                  <a:extLst>
                    <a:ext uri="{9D8B030D-6E8A-4147-A177-3AD203B41FA5}">
                      <a16:colId xmlns:a16="http://schemas.microsoft.com/office/drawing/2014/main" val="1369438165"/>
                    </a:ext>
                  </a:extLst>
                </a:gridCol>
                <a:gridCol w="1415674">
                  <a:extLst>
                    <a:ext uri="{9D8B030D-6E8A-4147-A177-3AD203B41FA5}">
                      <a16:colId xmlns:a16="http://schemas.microsoft.com/office/drawing/2014/main" val="1885222167"/>
                    </a:ext>
                  </a:extLst>
                </a:gridCol>
                <a:gridCol w="1415674">
                  <a:extLst>
                    <a:ext uri="{9D8B030D-6E8A-4147-A177-3AD203B41FA5}">
                      <a16:colId xmlns:a16="http://schemas.microsoft.com/office/drawing/2014/main" val="3919274186"/>
                    </a:ext>
                  </a:extLst>
                </a:gridCol>
              </a:tblGrid>
              <a:tr h="335699">
                <a:tc>
                  <a:txBody>
                    <a:bodyPr/>
                    <a:lstStyle/>
                    <a:p>
                      <a:pPr algn="ctr"/>
                      <a:r>
                        <a:rPr lang="en" sz="1100" dirty="0"/>
                        <a:t>Class</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 sz="1050" dirty="0">
                          <a:solidFill>
                            <a:schemeClr val="tx1"/>
                          </a:solidFill>
                        </a:rPr>
                        <a:t>Zero-Shot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 sz="1050" dirty="0">
                          <a:solidFill>
                            <a:schemeClr val="tx1"/>
                          </a:solidFill>
                        </a:rPr>
                        <a:t>Two-Shot Accuracy</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817763653"/>
                  </a:ext>
                </a:extLst>
              </a:tr>
              <a:tr h="335699">
                <a:tc>
                  <a:txBody>
                    <a:bodyPr/>
                    <a:lstStyle/>
                    <a:p>
                      <a:pPr algn="ctr"/>
                      <a:r>
                        <a:rPr lang="en" sz="1100" dirty="0"/>
                        <a:t>Faulty Generalization</a:t>
                      </a:r>
                    </a:p>
                    <a:p>
                      <a:pPr algn="ctr"/>
                      <a:r>
                        <a:rPr lang="en-US" altLang="ko-KR" sz="1100" dirty="0"/>
                        <a:t>(441)</a:t>
                      </a:r>
                      <a:endParaRPr lang="en" sz="11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1200" dirty="0">
                          <a:solidFill>
                            <a:schemeClr val="tx1"/>
                          </a:solidFill>
                        </a:rPr>
                        <a:t>0.8235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1200" dirty="0">
                          <a:solidFill>
                            <a:schemeClr val="tx1"/>
                          </a:solidFill>
                        </a:rPr>
                        <a:t>0.7820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2416981"/>
                  </a:ext>
                </a:extLst>
              </a:tr>
              <a:tr h="335699">
                <a:tc>
                  <a:txBody>
                    <a:bodyPr/>
                    <a:lstStyle/>
                    <a:p>
                      <a:pPr algn="ctr"/>
                      <a:r>
                        <a:rPr lang="en" sz="1100" dirty="0"/>
                        <a:t>False Causality</a:t>
                      </a:r>
                    </a:p>
                    <a:p>
                      <a:pPr algn="ctr"/>
                      <a:r>
                        <a:rPr lang="en-US" altLang="ko-KR" sz="1100" dirty="0"/>
                        <a:t>(216)</a:t>
                      </a:r>
                      <a:endParaRPr lang="en" sz="11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1200" dirty="0">
                          <a:solidFill>
                            <a:srgbClr val="FF0000"/>
                          </a:solidFill>
                        </a:rPr>
                        <a:t>0.8708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1200" dirty="0">
                          <a:solidFill>
                            <a:srgbClr val="FF0000"/>
                          </a:solidFill>
                        </a:rPr>
                        <a:t>0.9156</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0418823"/>
                  </a:ext>
                </a:extLst>
              </a:tr>
              <a:tr h="335699">
                <a:tc>
                  <a:txBody>
                    <a:bodyPr/>
                    <a:lstStyle/>
                    <a:p>
                      <a:pPr algn="ctr"/>
                      <a:r>
                        <a:rPr lang="en" sz="1100" dirty="0"/>
                        <a:t>Irrelevant Authority</a:t>
                      </a:r>
                    </a:p>
                    <a:p>
                      <a:pPr algn="ctr"/>
                      <a:r>
                        <a:rPr lang="en-US" altLang="ko-KR" sz="1100" dirty="0"/>
                        <a:t>(132)</a:t>
                      </a:r>
                      <a:endParaRPr lang="en" sz="11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200" dirty="0">
                          <a:solidFill>
                            <a:schemeClr val="tx1"/>
                          </a:solidFill>
                        </a:rPr>
                        <a:t>0.7723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200" dirty="0">
                          <a:solidFill>
                            <a:schemeClr val="tx1"/>
                          </a:solidFill>
                        </a:rPr>
                        <a:t>0.7967</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91579"/>
                  </a:ext>
                </a:extLst>
              </a:tr>
              <a:tr h="335699">
                <a:tc>
                  <a:txBody>
                    <a:bodyPr/>
                    <a:lstStyle/>
                    <a:p>
                      <a:pPr algn="ctr"/>
                      <a:r>
                        <a:rPr lang="en" sz="1100" dirty="0"/>
                        <a:t>No Fallacy</a:t>
                      </a:r>
                    </a:p>
                    <a:p>
                      <a:pPr algn="ctr"/>
                      <a:r>
                        <a:rPr lang="en" sz="1100" dirty="0"/>
                        <a:t>(1660)</a:t>
                      </a:r>
                    </a:p>
                  </a:txBody>
                  <a:tcPr anchor="ctr">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200" dirty="0">
                          <a:solidFill>
                            <a:schemeClr val="tx1"/>
                          </a:solidFill>
                        </a:rPr>
                        <a:t>0.5480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200" dirty="0">
                          <a:solidFill>
                            <a:schemeClr val="tx1"/>
                          </a:solidFill>
                        </a:rPr>
                        <a:t>0.5764</a:t>
                      </a:r>
                    </a:p>
                  </a:txBody>
                  <a:tcPr anchor="ctr">
                    <a:lnL w="1270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244686"/>
                  </a:ext>
                </a:extLst>
              </a:tr>
              <a:tr h="335699">
                <a:tc>
                  <a:txBody>
                    <a:bodyPr/>
                    <a:lstStyle/>
                    <a:p>
                      <a:pPr algn="ctr"/>
                      <a:r>
                        <a:rPr lang="en" sz="1100" dirty="0"/>
                        <a:t>Total</a:t>
                      </a:r>
                    </a:p>
                    <a:p>
                      <a:pPr algn="ctr"/>
                      <a:r>
                        <a:rPr lang="en-US" altLang="ko-KR" sz="1100" dirty="0"/>
                        <a:t>(789)</a:t>
                      </a:r>
                      <a:endParaRPr lang="en" sz="1100" dirty="0"/>
                    </a:p>
                  </a:txBody>
                  <a:tcPr anchor="ctr">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tc>
                  <a:txBody>
                    <a:bodyPr/>
                    <a:lstStyle/>
                    <a:p>
                      <a:pPr algn="ctr"/>
                      <a:r>
                        <a:rPr lang="en-US" altLang="ko-KR" sz="1200" dirty="0"/>
                        <a:t>0.4121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tc>
                  <a:txBody>
                    <a:bodyPr/>
                    <a:lstStyle/>
                    <a:p>
                      <a:pPr algn="ctr"/>
                      <a:r>
                        <a:rPr lang="en-US" altLang="ko-KR" sz="1200" dirty="0"/>
                        <a:t>0.4268</a:t>
                      </a:r>
                    </a:p>
                  </a:txBody>
                  <a:tcPr anchor="ctr">
                    <a:lnL w="1270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45407124"/>
                  </a:ext>
                </a:extLst>
              </a:tr>
            </a:tbl>
          </a:graphicData>
        </a:graphic>
      </p:graphicFrame>
      <p:sp>
        <p:nvSpPr>
          <p:cNvPr id="15" name="TextBox 14">
            <a:extLst>
              <a:ext uri="{FF2B5EF4-FFF2-40B4-BE49-F238E27FC236}">
                <a16:creationId xmlns:a16="http://schemas.microsoft.com/office/drawing/2014/main" id="{EFA401D3-4A1B-E0CC-9ECF-C26DECA19950}"/>
              </a:ext>
            </a:extLst>
          </p:cNvPr>
          <p:cNvSpPr txBox="1"/>
          <p:nvPr/>
        </p:nvSpPr>
        <p:spPr>
          <a:xfrm>
            <a:off x="-2276" y="1996190"/>
            <a:ext cx="692562" cy="307777"/>
          </a:xfrm>
          <a:prstGeom prst="rect">
            <a:avLst/>
          </a:prstGeom>
          <a:noFill/>
        </p:spPr>
        <p:txBody>
          <a:bodyPr wrap="none" rtlCol="0">
            <a:spAutoFit/>
          </a:bodyPr>
          <a:lstStyle/>
          <a:p>
            <a:r>
              <a:rPr kumimoji="1" lang="en-US" altLang="ko-KR" sz="1400" dirty="0"/>
              <a:t>LOGIC</a:t>
            </a:r>
            <a:endParaRPr kumimoji="1" lang="ko-KR" altLang="en-US" sz="1400" dirty="0"/>
          </a:p>
        </p:txBody>
      </p:sp>
    </p:spTree>
    <p:extLst>
      <p:ext uri="{BB962C8B-B14F-4D97-AF65-F5344CB8AC3E}">
        <p14:creationId xmlns:p14="http://schemas.microsoft.com/office/powerpoint/2010/main" val="242502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358E9-C91A-26F5-36A0-D4D34F268931}"/>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7F94385-5436-2262-054B-A2C0199CFB4A}"/>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75C1400C-C89A-CCD1-2897-BFF8651FD305}"/>
              </a:ext>
            </a:extLst>
          </p:cNvPr>
          <p:cNvSpPr txBox="1"/>
          <p:nvPr/>
        </p:nvSpPr>
        <p:spPr>
          <a:xfrm>
            <a:off x="177944" y="587486"/>
            <a:ext cx="8637752" cy="420564"/>
          </a:xfrm>
          <a:prstGeom prst="rect">
            <a:avLst/>
          </a:prstGeom>
          <a:noFill/>
        </p:spPr>
        <p:txBody>
          <a:bodyPr wrap="square" rtlCol="0">
            <a:spAutoFit/>
          </a:bodyPr>
          <a:lstStyle/>
          <a:p>
            <a:r>
              <a:rPr kumimoji="1" lang="ko-KR" altLang="en-US" sz="2133" dirty="0"/>
              <a:t>결과</a:t>
            </a:r>
            <a:r>
              <a:rPr kumimoji="1" lang="en-US" altLang="ko-KR" sz="2133" dirty="0"/>
              <a:t>(Table)-with No Fallacy</a:t>
            </a:r>
            <a:endParaRPr kumimoji="1" lang="ko-Kore-KR" altLang="en-US" sz="2133" dirty="0"/>
          </a:p>
        </p:txBody>
      </p:sp>
      <p:graphicFrame>
        <p:nvGraphicFramePr>
          <p:cNvPr id="6" name="표 5">
            <a:extLst>
              <a:ext uri="{FF2B5EF4-FFF2-40B4-BE49-F238E27FC236}">
                <a16:creationId xmlns:a16="http://schemas.microsoft.com/office/drawing/2014/main" id="{03F9A576-5CDC-A861-03F6-410686576FAD}"/>
              </a:ext>
            </a:extLst>
          </p:cNvPr>
          <p:cNvGraphicFramePr>
            <a:graphicFrameLocks noGrp="1"/>
          </p:cNvGraphicFramePr>
          <p:nvPr>
            <p:extLst>
              <p:ext uri="{D42A27DB-BD31-4B8C-83A1-F6EECF244321}">
                <p14:modId xmlns:p14="http://schemas.microsoft.com/office/powerpoint/2010/main" val="4061253934"/>
              </p:ext>
            </p:extLst>
          </p:nvPr>
        </p:nvGraphicFramePr>
        <p:xfrm>
          <a:off x="6184652" y="4242874"/>
          <a:ext cx="5262087" cy="1920659"/>
        </p:xfrm>
        <a:graphic>
          <a:graphicData uri="http://schemas.openxmlformats.org/drawingml/2006/table">
            <a:tbl>
              <a:tblPr>
                <a:tableStyleId>{9D7B26C5-4107-4FEC-AEDC-1716B250A1EF}</a:tableStyleId>
              </a:tblPr>
              <a:tblGrid>
                <a:gridCol w="1460931">
                  <a:extLst>
                    <a:ext uri="{9D8B030D-6E8A-4147-A177-3AD203B41FA5}">
                      <a16:colId xmlns:a16="http://schemas.microsoft.com/office/drawing/2014/main" val="1369438165"/>
                    </a:ext>
                  </a:extLst>
                </a:gridCol>
                <a:gridCol w="1267052">
                  <a:extLst>
                    <a:ext uri="{9D8B030D-6E8A-4147-A177-3AD203B41FA5}">
                      <a16:colId xmlns:a16="http://schemas.microsoft.com/office/drawing/2014/main" val="1885222167"/>
                    </a:ext>
                  </a:extLst>
                </a:gridCol>
                <a:gridCol w="1267052">
                  <a:extLst>
                    <a:ext uri="{9D8B030D-6E8A-4147-A177-3AD203B41FA5}">
                      <a16:colId xmlns:a16="http://schemas.microsoft.com/office/drawing/2014/main" val="3919274186"/>
                    </a:ext>
                  </a:extLst>
                </a:gridCol>
                <a:gridCol w="1267052">
                  <a:extLst>
                    <a:ext uri="{9D8B030D-6E8A-4147-A177-3AD203B41FA5}">
                      <a16:colId xmlns:a16="http://schemas.microsoft.com/office/drawing/2014/main" val="2335330408"/>
                    </a:ext>
                  </a:extLst>
                </a:gridCol>
              </a:tblGrid>
              <a:tr h="335699">
                <a:tc>
                  <a:txBody>
                    <a:bodyPr/>
                    <a:lstStyle/>
                    <a:p>
                      <a:pPr algn="ctr"/>
                      <a:r>
                        <a:rPr lang="en" sz="1000" dirty="0"/>
                        <a:t>Class</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 sz="1000" dirty="0"/>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 sz="1000" dirty="0"/>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 sz="1000" dirty="0"/>
                        <a:t>F1</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817763653"/>
                  </a:ext>
                </a:extLst>
              </a:tr>
              <a:tr h="335699">
                <a:tc>
                  <a:txBody>
                    <a:bodyPr/>
                    <a:lstStyle/>
                    <a:p>
                      <a:pPr algn="ctr"/>
                      <a:r>
                        <a:rPr lang="en" sz="1000" dirty="0"/>
                        <a:t>Hasty Generalization</a:t>
                      </a:r>
                    </a:p>
                    <a:p>
                      <a:pPr algn="ctr"/>
                      <a:r>
                        <a:rPr lang="en-US" altLang="ko-KR" sz="1000" dirty="0"/>
                        <a:t>(157)</a:t>
                      </a:r>
                      <a:endParaRPr lang="en" sz="1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0.3203/0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0.7076/0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0.3413/0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2416981"/>
                  </a:ext>
                </a:extLst>
              </a:tr>
              <a:tr h="335699">
                <a:tc>
                  <a:txBody>
                    <a:bodyPr/>
                    <a:lstStyle/>
                    <a:p>
                      <a:pPr algn="ctr"/>
                      <a:r>
                        <a:rPr lang="en" sz="1000" dirty="0"/>
                        <a:t>Irrelevant Authority</a:t>
                      </a:r>
                    </a:p>
                    <a:p>
                      <a:pPr algn="ctr"/>
                      <a:r>
                        <a:rPr lang="en-US" altLang="ko-KR" sz="1000" dirty="0"/>
                        <a:t>(156)</a:t>
                      </a:r>
                      <a:endParaRPr lang="en" sz="1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0.7076/0.3119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0.3705/0.7919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0.4416/0.4476</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0418823"/>
                  </a:ext>
                </a:extLst>
              </a:tr>
              <a:tr h="335699">
                <a:tc>
                  <a:txBody>
                    <a:bodyPr/>
                    <a:lstStyle/>
                    <a:p>
                      <a:pPr algn="ctr"/>
                      <a:r>
                        <a:rPr lang="en-US" sz="1000" dirty="0"/>
                        <a:t>No Fallacy</a:t>
                      </a:r>
                    </a:p>
                    <a:p>
                      <a:pPr algn="ctr"/>
                      <a:r>
                        <a:rPr lang="en-US" sz="1000" dirty="0"/>
                        <a:t>(419)</a:t>
                      </a:r>
                      <a:endParaRPr lang="en" sz="1000" dirty="0"/>
                    </a:p>
                  </a:txBody>
                  <a:tcPr anchor="ctr">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000" dirty="0"/>
                        <a:t>0.7351/0.7186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000" dirty="0"/>
                        <a:t>0.6460/0.2393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000" dirty="0"/>
                        <a:t>0.6352/0.3586</a:t>
                      </a:r>
                    </a:p>
                  </a:txBody>
                  <a:tcPr anchor="ctr">
                    <a:lnL w="1270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423569"/>
                  </a:ext>
                </a:extLst>
              </a:tr>
              <a:tr h="335699">
                <a:tc>
                  <a:txBody>
                    <a:bodyPr/>
                    <a:lstStyle/>
                    <a:p>
                      <a:pPr algn="ctr"/>
                      <a:r>
                        <a:rPr lang="en" sz="1000" dirty="0"/>
                        <a:t>Total</a:t>
                      </a:r>
                    </a:p>
                    <a:p>
                      <a:pPr algn="ctr"/>
                      <a:r>
                        <a:rPr lang="en-US" altLang="ko-KR" sz="1000" dirty="0"/>
                        <a:t>(732)</a:t>
                      </a:r>
                      <a:r>
                        <a:rPr lang="en" sz="1000" dirty="0"/>
                        <a:t> </a:t>
                      </a:r>
                    </a:p>
                  </a:txBody>
                  <a:tcPr anchor="ctr">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tc>
                  <a:txBody>
                    <a:bodyPr/>
                    <a:lstStyle/>
                    <a:p>
                      <a:pPr algn="ctr"/>
                      <a:r>
                        <a:rPr lang="en-US" altLang="ko-KR" sz="1000" dirty="0"/>
                        <a:t>0.6118/0.4417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tc>
                  <a:txBody>
                    <a:bodyPr/>
                    <a:lstStyle/>
                    <a:p>
                      <a:pPr algn="ctr"/>
                      <a:r>
                        <a:rPr lang="en-US" altLang="ko-KR" sz="1000" dirty="0"/>
                        <a:t>0.5079/0.3795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tc>
                  <a:txBody>
                    <a:bodyPr/>
                    <a:lstStyle/>
                    <a:p>
                      <a:pPr algn="ctr"/>
                      <a:r>
                        <a:rPr lang="en-US" altLang="ko-KR" sz="1000" dirty="0"/>
                        <a:t>0.5123/0.3481</a:t>
                      </a:r>
                    </a:p>
                  </a:txBody>
                  <a:tcPr anchor="ctr">
                    <a:lnL w="1270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2691579"/>
                  </a:ext>
                </a:extLst>
              </a:tr>
            </a:tbl>
          </a:graphicData>
        </a:graphic>
      </p:graphicFrame>
      <p:sp>
        <p:nvSpPr>
          <p:cNvPr id="7" name="TextBox 6">
            <a:extLst>
              <a:ext uri="{FF2B5EF4-FFF2-40B4-BE49-F238E27FC236}">
                <a16:creationId xmlns:a16="http://schemas.microsoft.com/office/drawing/2014/main" id="{6568FAE4-0CB5-FDB5-906C-CE7B1F96F3B5}"/>
              </a:ext>
            </a:extLst>
          </p:cNvPr>
          <p:cNvSpPr txBox="1"/>
          <p:nvPr/>
        </p:nvSpPr>
        <p:spPr>
          <a:xfrm>
            <a:off x="8572710" y="6252586"/>
            <a:ext cx="1168846" cy="369332"/>
          </a:xfrm>
          <a:prstGeom prst="rect">
            <a:avLst/>
          </a:prstGeom>
          <a:noFill/>
        </p:spPr>
        <p:txBody>
          <a:bodyPr wrap="none" rtlCol="0">
            <a:spAutoFit/>
          </a:bodyPr>
          <a:lstStyle/>
          <a:p>
            <a:r>
              <a:rPr kumimoji="1" lang="en-US" altLang="ko-KR" dirty="0" err="1"/>
              <a:t>Argotario</a:t>
            </a:r>
            <a:endParaRPr kumimoji="1" lang="ko-KR" altLang="en-US" dirty="0"/>
          </a:p>
        </p:txBody>
      </p:sp>
      <p:graphicFrame>
        <p:nvGraphicFramePr>
          <p:cNvPr id="8" name="표 7">
            <a:extLst>
              <a:ext uri="{FF2B5EF4-FFF2-40B4-BE49-F238E27FC236}">
                <a16:creationId xmlns:a16="http://schemas.microsoft.com/office/drawing/2014/main" id="{1F7C7026-67D3-5485-6CBB-3CC008A19041}"/>
              </a:ext>
            </a:extLst>
          </p:cNvPr>
          <p:cNvGraphicFramePr>
            <a:graphicFrameLocks noGrp="1"/>
          </p:cNvGraphicFramePr>
          <p:nvPr>
            <p:extLst>
              <p:ext uri="{D42A27DB-BD31-4B8C-83A1-F6EECF244321}">
                <p14:modId xmlns:p14="http://schemas.microsoft.com/office/powerpoint/2010/main" val="3366232466"/>
              </p:ext>
            </p:extLst>
          </p:nvPr>
        </p:nvGraphicFramePr>
        <p:xfrm>
          <a:off x="1240" y="3618243"/>
          <a:ext cx="5137556" cy="3169920"/>
        </p:xfrm>
        <a:graphic>
          <a:graphicData uri="http://schemas.openxmlformats.org/drawingml/2006/table">
            <a:tbl>
              <a:tblPr/>
              <a:tblGrid>
                <a:gridCol w="1284389">
                  <a:extLst>
                    <a:ext uri="{9D8B030D-6E8A-4147-A177-3AD203B41FA5}">
                      <a16:colId xmlns:a16="http://schemas.microsoft.com/office/drawing/2014/main" val="85946935"/>
                    </a:ext>
                  </a:extLst>
                </a:gridCol>
                <a:gridCol w="1284389">
                  <a:extLst>
                    <a:ext uri="{9D8B030D-6E8A-4147-A177-3AD203B41FA5}">
                      <a16:colId xmlns:a16="http://schemas.microsoft.com/office/drawing/2014/main" val="1511887689"/>
                    </a:ext>
                  </a:extLst>
                </a:gridCol>
                <a:gridCol w="1284389">
                  <a:extLst>
                    <a:ext uri="{9D8B030D-6E8A-4147-A177-3AD203B41FA5}">
                      <a16:colId xmlns:a16="http://schemas.microsoft.com/office/drawing/2014/main" val="760866176"/>
                    </a:ext>
                  </a:extLst>
                </a:gridCol>
                <a:gridCol w="1284389">
                  <a:extLst>
                    <a:ext uri="{9D8B030D-6E8A-4147-A177-3AD203B41FA5}">
                      <a16:colId xmlns:a16="http://schemas.microsoft.com/office/drawing/2014/main" val="3204813780"/>
                    </a:ext>
                  </a:extLst>
                </a:gridCol>
              </a:tblGrid>
              <a:tr h="0">
                <a:tc>
                  <a:txBody>
                    <a:bodyPr/>
                    <a:lstStyle/>
                    <a:p>
                      <a:pPr algn="ctr"/>
                      <a:r>
                        <a:rPr lang="en" sz="1000" dirty="0"/>
                        <a:t>Class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 sz="1000" dirty="0"/>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 sz="1000" dirty="0"/>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 sz="1000" dirty="0"/>
                        <a:t>F1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857252938"/>
                  </a:ext>
                </a:extLst>
              </a:tr>
              <a:tr h="0">
                <a:tc>
                  <a:txBody>
                    <a:bodyPr/>
                    <a:lstStyle/>
                    <a:p>
                      <a:pPr algn="ctr"/>
                      <a:r>
                        <a:rPr lang="en" sz="1000" dirty="0"/>
                        <a:t>Cherry Picking</a:t>
                      </a:r>
                    </a:p>
                    <a:p>
                      <a:pPr algn="ctr"/>
                      <a:r>
                        <a:rPr lang="en-US" altLang="ko-KR" sz="1000" dirty="0"/>
                        <a:t>(13)</a:t>
                      </a:r>
                      <a:endParaRPr lang="en"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t>0.1191/0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t>0.2821/0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t>0.1672/0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4650248"/>
                  </a:ext>
                </a:extLst>
              </a:tr>
              <a:tr h="0">
                <a:tc>
                  <a:txBody>
                    <a:bodyPr/>
                    <a:lstStyle/>
                    <a:p>
                      <a:pPr algn="ctr"/>
                      <a:r>
                        <a:rPr lang="en" sz="1000" dirty="0"/>
                        <a:t>False Causality</a:t>
                      </a:r>
                    </a:p>
                    <a:p>
                      <a:pPr algn="ctr"/>
                      <a:r>
                        <a:rPr lang="en-US" altLang="ko-KR" sz="1000" dirty="0"/>
                        <a:t>(6)</a:t>
                      </a:r>
                      <a:endParaRPr lang="en"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t>0.1292/0.1568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t>0.2778/0.1568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t>0.1742/0.1652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559486"/>
                  </a:ext>
                </a:extLst>
              </a:tr>
              <a:tr h="0">
                <a:tc>
                  <a:txBody>
                    <a:bodyPr/>
                    <a:lstStyle/>
                    <a:p>
                      <a:pPr algn="ctr"/>
                      <a:r>
                        <a:rPr lang="en" sz="1000" dirty="0"/>
                        <a:t>Hasty Generalization</a:t>
                      </a:r>
                    </a:p>
                    <a:p>
                      <a:pPr algn="ctr"/>
                      <a:r>
                        <a:rPr lang="en-US" altLang="ko-KR" sz="1000" dirty="0"/>
                        <a:t>(7)</a:t>
                      </a:r>
                      <a:endParaRPr lang="en"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solidFill>
                            <a:schemeClr val="tx1"/>
                          </a:solidFill>
                        </a:rPr>
                        <a:t>0.6111/0.1659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solidFill>
                            <a:schemeClr val="tx1"/>
                          </a:solidFill>
                        </a:rPr>
                        <a:t>0.1905/0.6667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solidFill>
                            <a:schemeClr val="tx1"/>
                          </a:solidFill>
                        </a:rPr>
                        <a:t>0.2889/0.2651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9600098"/>
                  </a:ext>
                </a:extLst>
              </a:tr>
              <a:tr h="0">
                <a:tc>
                  <a:txBody>
                    <a:bodyPr/>
                    <a:lstStyle/>
                    <a:p>
                      <a:pPr algn="ctr"/>
                      <a:r>
                        <a:rPr lang="en" sz="1000" dirty="0"/>
                        <a:t>False Authority</a:t>
                      </a:r>
                    </a:p>
                    <a:p>
                      <a:pPr algn="ctr"/>
                      <a:r>
                        <a:rPr lang="en-US" altLang="ko-KR" sz="1000" dirty="0"/>
                        <a:t>(18)</a:t>
                      </a:r>
                      <a:endParaRPr lang="en"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t>0.0370/0.1937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t>0.0185/0.6667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t>0.0247/0.2994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8384537"/>
                  </a:ext>
                </a:extLst>
              </a:tr>
              <a:tr h="0">
                <a:tc>
                  <a:txBody>
                    <a:bodyPr/>
                    <a:lstStyle/>
                    <a:p>
                      <a:pPr algn="ctr"/>
                      <a:r>
                        <a:rPr lang="en" sz="1000" dirty="0"/>
                        <a:t>Post Hoc</a:t>
                      </a:r>
                    </a:p>
                    <a:p>
                      <a:pPr algn="ctr"/>
                      <a:r>
                        <a:rPr lang="en-US" altLang="ko-KR" sz="1000" dirty="0"/>
                        <a:t>(13)</a:t>
                      </a:r>
                      <a:endParaRPr lang="en"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t>0/0.3558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solidFill>
                            <a:schemeClr val="tx1"/>
                          </a:solidFill>
                        </a:rPr>
                        <a:t>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solidFill>
                            <a:schemeClr val="tx1"/>
                          </a:solidFill>
                        </a:rPr>
                        <a:t>0/0.4156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4539328"/>
                  </a:ext>
                </a:extLst>
              </a:tr>
              <a:tr h="0">
                <a:tc>
                  <a:txBody>
                    <a:bodyPr/>
                    <a:lstStyle/>
                    <a:p>
                      <a:pPr algn="ctr"/>
                      <a:r>
                        <a:rPr lang="en" sz="1000" dirty="0"/>
                        <a:t>No Fallacy</a:t>
                      </a:r>
                    </a:p>
                    <a:p>
                      <a:pPr algn="ctr"/>
                      <a:r>
                        <a:rPr lang="en" sz="1000" dirty="0"/>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t>0.5481/0.7071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t>0.5753/0.2821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t>0.5608/0.3991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3335739"/>
                  </a:ext>
                </a:extLst>
              </a:tr>
              <a:tr h="0">
                <a:tc>
                  <a:txBody>
                    <a:bodyPr/>
                    <a:lstStyle/>
                    <a:p>
                      <a:pPr algn="ctr"/>
                      <a:r>
                        <a:rPr lang="en" sz="1000" dirty="0"/>
                        <a:t>Total</a:t>
                      </a:r>
                    </a:p>
                    <a:p>
                      <a:pPr algn="ctr"/>
                      <a:r>
                        <a:rPr lang="en-US" altLang="ko-KR" sz="1000" dirty="0"/>
                        <a:t>(119)</a:t>
                      </a:r>
                      <a:endParaRPr lang="en"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t>0.2408/0.3334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t>0.2176/0.3655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dirty="0"/>
                        <a:t>0.2047/0.2764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7651929"/>
                  </a:ext>
                </a:extLst>
              </a:tr>
            </a:tbl>
          </a:graphicData>
        </a:graphic>
      </p:graphicFrame>
      <p:sp>
        <p:nvSpPr>
          <p:cNvPr id="9" name="TextBox 8">
            <a:extLst>
              <a:ext uri="{FF2B5EF4-FFF2-40B4-BE49-F238E27FC236}">
                <a16:creationId xmlns:a16="http://schemas.microsoft.com/office/drawing/2014/main" id="{07D21139-72AB-80C9-8353-49565F31190B}"/>
              </a:ext>
            </a:extLst>
          </p:cNvPr>
          <p:cNvSpPr txBox="1"/>
          <p:nvPr/>
        </p:nvSpPr>
        <p:spPr>
          <a:xfrm>
            <a:off x="5162709" y="6434112"/>
            <a:ext cx="998030" cy="307777"/>
          </a:xfrm>
          <a:prstGeom prst="rect">
            <a:avLst/>
          </a:prstGeom>
          <a:noFill/>
        </p:spPr>
        <p:txBody>
          <a:bodyPr wrap="square" rtlCol="0">
            <a:spAutoFit/>
          </a:bodyPr>
          <a:lstStyle/>
          <a:p>
            <a:r>
              <a:rPr kumimoji="1" lang="en-US" altLang="ko-KR" sz="1400" dirty="0"/>
              <a:t>COVID-19</a:t>
            </a:r>
            <a:endParaRPr kumimoji="1" lang="ko-KR" altLang="en-US" sz="1400" dirty="0"/>
          </a:p>
        </p:txBody>
      </p:sp>
      <p:graphicFrame>
        <p:nvGraphicFramePr>
          <p:cNvPr id="10" name="표 9">
            <a:extLst>
              <a:ext uri="{FF2B5EF4-FFF2-40B4-BE49-F238E27FC236}">
                <a16:creationId xmlns:a16="http://schemas.microsoft.com/office/drawing/2014/main" id="{AF581A06-FFB8-18CE-2DC6-CFC8CC9C23F1}"/>
              </a:ext>
            </a:extLst>
          </p:cNvPr>
          <p:cNvGraphicFramePr>
            <a:graphicFrameLocks noGrp="1"/>
          </p:cNvGraphicFramePr>
          <p:nvPr>
            <p:extLst>
              <p:ext uri="{D42A27DB-BD31-4B8C-83A1-F6EECF244321}">
                <p14:modId xmlns:p14="http://schemas.microsoft.com/office/powerpoint/2010/main" val="149683629"/>
              </p:ext>
            </p:extLst>
          </p:nvPr>
        </p:nvGraphicFramePr>
        <p:xfrm>
          <a:off x="5315501" y="838006"/>
          <a:ext cx="6876498" cy="3006136"/>
        </p:xfrm>
        <a:graphic>
          <a:graphicData uri="http://schemas.openxmlformats.org/drawingml/2006/table">
            <a:tbl>
              <a:tblPr/>
              <a:tblGrid>
                <a:gridCol w="1276005">
                  <a:extLst>
                    <a:ext uri="{9D8B030D-6E8A-4147-A177-3AD203B41FA5}">
                      <a16:colId xmlns:a16="http://schemas.microsoft.com/office/drawing/2014/main" val="3076218988"/>
                    </a:ext>
                  </a:extLst>
                </a:gridCol>
                <a:gridCol w="1866831">
                  <a:extLst>
                    <a:ext uri="{9D8B030D-6E8A-4147-A177-3AD203B41FA5}">
                      <a16:colId xmlns:a16="http://schemas.microsoft.com/office/drawing/2014/main" val="90150321"/>
                    </a:ext>
                  </a:extLst>
                </a:gridCol>
                <a:gridCol w="1866831">
                  <a:extLst>
                    <a:ext uri="{9D8B030D-6E8A-4147-A177-3AD203B41FA5}">
                      <a16:colId xmlns:a16="http://schemas.microsoft.com/office/drawing/2014/main" val="3476768685"/>
                    </a:ext>
                  </a:extLst>
                </a:gridCol>
                <a:gridCol w="1866831">
                  <a:extLst>
                    <a:ext uri="{9D8B030D-6E8A-4147-A177-3AD203B41FA5}">
                      <a16:colId xmlns:a16="http://schemas.microsoft.com/office/drawing/2014/main" val="765639283"/>
                    </a:ext>
                  </a:extLst>
                </a:gridCol>
              </a:tblGrid>
              <a:tr h="247696">
                <a:tc>
                  <a:txBody>
                    <a:bodyPr/>
                    <a:lstStyle/>
                    <a:p>
                      <a:pPr algn="ctr"/>
                      <a:r>
                        <a:rPr lang="en" sz="1000" dirty="0"/>
                        <a:t>Class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 sz="1000" dirty="0"/>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 sz="1000" dirty="0"/>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 sz="1000" dirty="0"/>
                        <a:t>F1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614886299"/>
                  </a:ext>
                </a:extLst>
              </a:tr>
              <a:tr h="247696">
                <a:tc>
                  <a:txBody>
                    <a:bodyPr/>
                    <a:lstStyle/>
                    <a:p>
                      <a:pPr algn="ctr"/>
                      <a:r>
                        <a:rPr lang="en" sz="1000" dirty="0"/>
                        <a:t>Cherry Picking</a:t>
                      </a:r>
                    </a:p>
                    <a:p>
                      <a:pPr algn="ctr"/>
                      <a:r>
                        <a:rPr lang="en-US" altLang="ko-KR" sz="1000" dirty="0"/>
                        <a:t>(105)</a:t>
                      </a:r>
                      <a:endParaRPr lang="en"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0/0.4941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0/0.0635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0/0.1112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740767"/>
                  </a:ext>
                </a:extLst>
              </a:tr>
              <a:tr h="247696">
                <a:tc>
                  <a:txBody>
                    <a:bodyPr/>
                    <a:lstStyle/>
                    <a:p>
                      <a:pPr algn="ctr"/>
                      <a:r>
                        <a:rPr lang="en" sz="1000" dirty="0"/>
                        <a:t>False Cause</a:t>
                      </a:r>
                    </a:p>
                    <a:p>
                      <a:pPr algn="ctr"/>
                      <a:r>
                        <a:rPr lang="en-US" altLang="ko-KR" sz="1000" dirty="0"/>
                        <a:t>(46)</a:t>
                      </a:r>
                      <a:endParaRPr lang="en"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0.6817/0.4418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0.2889/0.0970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0.4051/0.1541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896754"/>
                  </a:ext>
                </a:extLst>
              </a:tr>
              <a:tr h="247696">
                <a:tc>
                  <a:txBody>
                    <a:bodyPr/>
                    <a:lstStyle/>
                    <a:p>
                      <a:pPr algn="ctr"/>
                      <a:r>
                        <a:rPr lang="en" sz="900" dirty="0"/>
                        <a:t>Hasty Generalization</a:t>
                      </a:r>
                    </a:p>
                    <a:p>
                      <a:pPr algn="ctr"/>
                      <a:r>
                        <a:rPr lang="en-US" altLang="ko-KR" sz="1000" dirty="0"/>
                        <a:t>(8)</a:t>
                      </a:r>
                      <a:endParaRPr lang="en"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0.3850/1212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0.3406/0.0290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0.3614/0.0468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4406627"/>
                  </a:ext>
                </a:extLst>
              </a:tr>
              <a:tr h="247696">
                <a:tc>
                  <a:txBody>
                    <a:bodyPr/>
                    <a:lstStyle/>
                    <a:p>
                      <a:pPr algn="ctr"/>
                      <a:r>
                        <a:rPr lang="en" sz="1000" dirty="0"/>
                        <a:t>False Authority</a:t>
                      </a:r>
                    </a:p>
                    <a:p>
                      <a:pPr algn="ctr"/>
                      <a:r>
                        <a:rPr lang="en-US" altLang="ko-KR" sz="1000" dirty="0"/>
                        <a:t>(24)</a:t>
                      </a:r>
                      <a:endParaRPr lang="en"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0.0527/0.1966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0.1667/0.3194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0.0797/0.2434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483928"/>
                  </a:ext>
                </a:extLst>
              </a:tr>
              <a:tr h="247696">
                <a:tc>
                  <a:txBody>
                    <a:bodyPr/>
                    <a:lstStyle/>
                    <a:p>
                      <a:pPr algn="ctr"/>
                      <a:r>
                        <a:rPr lang="en" sz="1000" dirty="0"/>
                        <a:t>Post Hoc</a:t>
                      </a:r>
                    </a:p>
                    <a:p>
                      <a:pPr algn="ctr"/>
                      <a:r>
                        <a:rPr lang="en-US" altLang="ko-KR" sz="1000" dirty="0"/>
                        <a:t>(14)</a:t>
                      </a:r>
                      <a:endParaRPr lang="en"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0.2289/0.2619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0.5139/0.2103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0.3164/0.2130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8899810"/>
                  </a:ext>
                </a:extLst>
              </a:tr>
              <a:tr h="247696">
                <a:tc>
                  <a:txBody>
                    <a:bodyPr/>
                    <a:lstStyle/>
                    <a:p>
                      <a:pPr algn="ctr"/>
                      <a:r>
                        <a:rPr lang="en" sz="1000" dirty="0"/>
                        <a:t>No Fallacy</a:t>
                      </a:r>
                    </a:p>
                    <a:p>
                      <a:pPr algn="ctr"/>
                      <a:r>
                        <a:rPr lang="en" sz="1000" dirty="0"/>
                        <a:t>(206)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0.1310/0.0952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0.0476/0.0476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0.0688/0.0635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0364269"/>
                  </a:ext>
                </a:extLst>
              </a:tr>
              <a:tr h="247696">
                <a:tc>
                  <a:txBody>
                    <a:bodyPr/>
                    <a:lstStyle/>
                    <a:p>
                      <a:pPr algn="ctr"/>
                      <a:r>
                        <a:rPr lang="en-US" altLang="ko-KR" sz="1000" dirty="0"/>
                        <a:t>Total</a:t>
                      </a:r>
                    </a:p>
                    <a:p>
                      <a:pPr algn="ctr"/>
                      <a:r>
                        <a:rPr lang="en-US" altLang="ko-KR" sz="1000" dirty="0"/>
                        <a:t>(197)</a:t>
                      </a:r>
                      <a:endParaRPr lang="en"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000" dirty="0">
                          <a:solidFill>
                            <a:schemeClr val="tx1"/>
                          </a:solidFill>
                        </a:rPr>
                        <a:t>0.2113/0.2479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000" dirty="0"/>
                        <a:t>0.1939/0.1219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R" sz="1000" dirty="0"/>
                        <a:t>0.1759/0.1320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601201"/>
                  </a:ext>
                </a:extLst>
              </a:tr>
            </a:tbl>
          </a:graphicData>
        </a:graphic>
      </p:graphicFrame>
      <p:sp>
        <p:nvSpPr>
          <p:cNvPr id="11" name="TextBox 10">
            <a:extLst>
              <a:ext uri="{FF2B5EF4-FFF2-40B4-BE49-F238E27FC236}">
                <a16:creationId xmlns:a16="http://schemas.microsoft.com/office/drawing/2014/main" id="{BD592800-9404-35DB-4E42-278A090C6DB6}"/>
              </a:ext>
            </a:extLst>
          </p:cNvPr>
          <p:cNvSpPr txBox="1"/>
          <p:nvPr/>
        </p:nvSpPr>
        <p:spPr>
          <a:xfrm>
            <a:off x="8065424" y="3829016"/>
            <a:ext cx="1091709" cy="369332"/>
          </a:xfrm>
          <a:prstGeom prst="rect">
            <a:avLst/>
          </a:prstGeom>
          <a:noFill/>
        </p:spPr>
        <p:txBody>
          <a:bodyPr wrap="none" rtlCol="0">
            <a:spAutoFit/>
          </a:bodyPr>
          <a:lstStyle/>
          <a:p>
            <a:r>
              <a:rPr kumimoji="1" lang="en-US" altLang="ko-KR" dirty="0"/>
              <a:t>CLIMATE</a:t>
            </a:r>
            <a:endParaRPr kumimoji="1" lang="ko-KR" altLang="en-US" dirty="0"/>
          </a:p>
        </p:txBody>
      </p:sp>
      <p:graphicFrame>
        <p:nvGraphicFramePr>
          <p:cNvPr id="14" name="표 13">
            <a:extLst>
              <a:ext uri="{FF2B5EF4-FFF2-40B4-BE49-F238E27FC236}">
                <a16:creationId xmlns:a16="http://schemas.microsoft.com/office/drawing/2014/main" id="{11F6513A-939B-1071-779F-33C159781DAF}"/>
              </a:ext>
            </a:extLst>
          </p:cNvPr>
          <p:cNvGraphicFramePr>
            <a:graphicFrameLocks noGrp="1"/>
          </p:cNvGraphicFramePr>
          <p:nvPr>
            <p:extLst>
              <p:ext uri="{D42A27DB-BD31-4B8C-83A1-F6EECF244321}">
                <p14:modId xmlns:p14="http://schemas.microsoft.com/office/powerpoint/2010/main" val="2704487538"/>
              </p:ext>
            </p:extLst>
          </p:nvPr>
        </p:nvGraphicFramePr>
        <p:xfrm>
          <a:off x="0" y="1000182"/>
          <a:ext cx="5137557" cy="2316899"/>
        </p:xfrm>
        <a:graphic>
          <a:graphicData uri="http://schemas.openxmlformats.org/drawingml/2006/table">
            <a:tbl>
              <a:tblPr>
                <a:tableStyleId>{9D7B26C5-4107-4FEC-AEDC-1716B250A1EF}</a:tableStyleId>
              </a:tblPr>
              <a:tblGrid>
                <a:gridCol w="1426356">
                  <a:extLst>
                    <a:ext uri="{9D8B030D-6E8A-4147-A177-3AD203B41FA5}">
                      <a16:colId xmlns:a16="http://schemas.microsoft.com/office/drawing/2014/main" val="1369438165"/>
                    </a:ext>
                  </a:extLst>
                </a:gridCol>
                <a:gridCol w="1237067">
                  <a:extLst>
                    <a:ext uri="{9D8B030D-6E8A-4147-A177-3AD203B41FA5}">
                      <a16:colId xmlns:a16="http://schemas.microsoft.com/office/drawing/2014/main" val="1885222167"/>
                    </a:ext>
                  </a:extLst>
                </a:gridCol>
                <a:gridCol w="1237067">
                  <a:extLst>
                    <a:ext uri="{9D8B030D-6E8A-4147-A177-3AD203B41FA5}">
                      <a16:colId xmlns:a16="http://schemas.microsoft.com/office/drawing/2014/main" val="3919274186"/>
                    </a:ext>
                  </a:extLst>
                </a:gridCol>
                <a:gridCol w="1237067">
                  <a:extLst>
                    <a:ext uri="{9D8B030D-6E8A-4147-A177-3AD203B41FA5}">
                      <a16:colId xmlns:a16="http://schemas.microsoft.com/office/drawing/2014/main" val="4134099187"/>
                    </a:ext>
                  </a:extLst>
                </a:gridCol>
              </a:tblGrid>
              <a:tr h="335699">
                <a:tc>
                  <a:txBody>
                    <a:bodyPr/>
                    <a:lstStyle/>
                    <a:p>
                      <a:pPr algn="ctr"/>
                      <a:r>
                        <a:rPr lang="en" sz="1000" dirty="0"/>
                        <a:t>Class</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 sz="1000" dirty="0">
                          <a:solidFill>
                            <a:schemeClr val="tx1"/>
                          </a:solidFill>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 sz="1000" dirty="0">
                          <a:solidFill>
                            <a:schemeClr val="tx1"/>
                          </a:solidFill>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 sz="1000" dirty="0">
                          <a:solidFill>
                            <a:schemeClr val="tx1"/>
                          </a:solidFill>
                        </a:rPr>
                        <a:t>F1</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817763653"/>
                  </a:ext>
                </a:extLst>
              </a:tr>
              <a:tr h="335699">
                <a:tc>
                  <a:txBody>
                    <a:bodyPr/>
                    <a:lstStyle/>
                    <a:p>
                      <a:pPr algn="ctr"/>
                      <a:r>
                        <a:rPr lang="en" sz="1000" dirty="0"/>
                        <a:t>Faulty Generalization</a:t>
                      </a:r>
                    </a:p>
                    <a:p>
                      <a:pPr algn="ctr"/>
                      <a:r>
                        <a:rPr lang="en-US" altLang="ko-KR" sz="1000" dirty="0"/>
                        <a:t>(441)</a:t>
                      </a:r>
                      <a:endParaRPr lang="en" sz="1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0.1068/0.0531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0.0060/0.0121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0.0114/0.0197</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2416981"/>
                  </a:ext>
                </a:extLst>
              </a:tr>
              <a:tr h="335699">
                <a:tc>
                  <a:txBody>
                    <a:bodyPr/>
                    <a:lstStyle/>
                    <a:p>
                      <a:pPr algn="ctr"/>
                      <a:r>
                        <a:rPr lang="en" sz="1000" dirty="0"/>
                        <a:t>False Causality</a:t>
                      </a:r>
                    </a:p>
                    <a:p>
                      <a:pPr algn="ctr"/>
                      <a:r>
                        <a:rPr lang="en-US" altLang="ko-KR" sz="1000" dirty="0"/>
                        <a:t>(216)</a:t>
                      </a:r>
                      <a:endParaRPr lang="en" sz="1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0418823"/>
                  </a:ext>
                </a:extLst>
              </a:tr>
              <a:tr h="335699">
                <a:tc>
                  <a:txBody>
                    <a:bodyPr/>
                    <a:lstStyle/>
                    <a:p>
                      <a:pPr algn="ctr"/>
                      <a:r>
                        <a:rPr lang="en" sz="1000" dirty="0"/>
                        <a:t>Irrelevant Authority</a:t>
                      </a:r>
                    </a:p>
                    <a:p>
                      <a:pPr algn="ctr"/>
                      <a:r>
                        <a:rPr lang="en-US" altLang="ko-KR" sz="1000" dirty="0"/>
                        <a:t>(132)</a:t>
                      </a:r>
                      <a:endParaRPr lang="en" sz="1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0.3697/0.5234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0.6590/0.4846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0.4737/0.5032</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91579"/>
                  </a:ext>
                </a:extLst>
              </a:tr>
              <a:tr h="335699">
                <a:tc>
                  <a:txBody>
                    <a:bodyPr/>
                    <a:lstStyle/>
                    <a:p>
                      <a:pPr algn="ctr"/>
                      <a:r>
                        <a:rPr lang="en" sz="1000" dirty="0"/>
                        <a:t>No Fallacy</a:t>
                      </a:r>
                    </a:p>
                    <a:p>
                      <a:pPr algn="ctr"/>
                      <a:r>
                        <a:rPr lang="en" sz="1000" dirty="0"/>
                        <a:t>(1660)</a:t>
                      </a:r>
                    </a:p>
                  </a:txBody>
                  <a:tcPr anchor="ctr">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0.1395/0.1594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0.6237/0.6490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altLang="ko-KR" sz="1000" dirty="0">
                          <a:solidFill>
                            <a:schemeClr val="tx1"/>
                          </a:solidFill>
                        </a:rPr>
                        <a:t>0.2280/0.2560</a:t>
                      </a:r>
                    </a:p>
                  </a:txBody>
                  <a:tcPr anchor="ctr">
                    <a:lnL w="1270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244686"/>
                  </a:ext>
                </a:extLst>
              </a:tr>
              <a:tr h="335699">
                <a:tc>
                  <a:txBody>
                    <a:bodyPr/>
                    <a:lstStyle/>
                    <a:p>
                      <a:pPr algn="ctr"/>
                      <a:r>
                        <a:rPr lang="en" sz="1000" dirty="0"/>
                        <a:t>Total</a:t>
                      </a:r>
                    </a:p>
                    <a:p>
                      <a:pPr algn="ctr"/>
                      <a:r>
                        <a:rPr lang="en-US" altLang="ko-KR" sz="1000" dirty="0"/>
                        <a:t>(2449)</a:t>
                      </a:r>
                      <a:endParaRPr lang="en" sz="1000" dirty="0"/>
                    </a:p>
                  </a:txBody>
                  <a:tcPr anchor="ctr">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tc>
                  <a:txBody>
                    <a:bodyPr/>
                    <a:lstStyle/>
                    <a:p>
                      <a:pPr algn="ctr"/>
                      <a:r>
                        <a:rPr lang="en-US" altLang="ko-KR" sz="1000" dirty="0"/>
                        <a:t>0.2771/0.3050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tc>
                  <a:txBody>
                    <a:bodyPr/>
                    <a:lstStyle/>
                    <a:p>
                      <a:pPr algn="ctr"/>
                      <a:r>
                        <a:rPr lang="en-US" altLang="ko-KR" sz="1000" dirty="0"/>
                        <a:t>0.3520/0.3315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tc>
                  <a:txBody>
                    <a:bodyPr/>
                    <a:lstStyle/>
                    <a:p>
                      <a:pPr algn="ctr"/>
                      <a:r>
                        <a:rPr lang="en-US" altLang="ko-KR" sz="1000" dirty="0"/>
                        <a:t>0.2595/0.2800</a:t>
                      </a:r>
                    </a:p>
                  </a:txBody>
                  <a:tcPr anchor="ctr">
                    <a:lnL w="1270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45407124"/>
                  </a:ext>
                </a:extLst>
              </a:tr>
            </a:tbl>
          </a:graphicData>
        </a:graphic>
      </p:graphicFrame>
      <p:sp>
        <p:nvSpPr>
          <p:cNvPr id="15" name="TextBox 14">
            <a:extLst>
              <a:ext uri="{FF2B5EF4-FFF2-40B4-BE49-F238E27FC236}">
                <a16:creationId xmlns:a16="http://schemas.microsoft.com/office/drawing/2014/main" id="{3961B848-95F0-DAB1-BD94-26F4AA91C7BB}"/>
              </a:ext>
            </a:extLst>
          </p:cNvPr>
          <p:cNvSpPr txBox="1"/>
          <p:nvPr/>
        </p:nvSpPr>
        <p:spPr>
          <a:xfrm>
            <a:off x="262467" y="3256137"/>
            <a:ext cx="692562" cy="307777"/>
          </a:xfrm>
          <a:prstGeom prst="rect">
            <a:avLst/>
          </a:prstGeom>
          <a:noFill/>
        </p:spPr>
        <p:txBody>
          <a:bodyPr wrap="none" rtlCol="0">
            <a:spAutoFit/>
          </a:bodyPr>
          <a:lstStyle/>
          <a:p>
            <a:r>
              <a:rPr kumimoji="1" lang="en-US" altLang="ko-KR" sz="1400" dirty="0"/>
              <a:t>LOGIC</a:t>
            </a:r>
            <a:endParaRPr kumimoji="1" lang="ko-KR" altLang="en-US" sz="1400" dirty="0"/>
          </a:p>
        </p:txBody>
      </p:sp>
    </p:spTree>
    <p:extLst>
      <p:ext uri="{BB962C8B-B14F-4D97-AF65-F5344CB8AC3E}">
        <p14:creationId xmlns:p14="http://schemas.microsoft.com/office/powerpoint/2010/main" val="1643363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EC581-6843-7978-ED6C-A9D2D4FB5D99}"/>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2907D13-5E11-7849-F59B-4EC7DF79DE94}"/>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mc:AlternateContent xmlns:mc="http://schemas.openxmlformats.org/markup-compatibility/2006">
        <mc:Choice xmlns:a14="http://schemas.microsoft.com/office/drawing/2010/main" Requires="a14">
          <p:sp>
            <p:nvSpPr>
              <p:cNvPr id="4" name="텍스트 개체 틀 6">
                <a:extLst>
                  <a:ext uri="{FF2B5EF4-FFF2-40B4-BE49-F238E27FC236}">
                    <a16:creationId xmlns:a16="http://schemas.microsoft.com/office/drawing/2014/main" id="{AEC485D5-CBA7-8A13-F72B-C2B144E7F290}"/>
                  </a:ext>
                </a:extLst>
              </p:cNvPr>
              <p:cNvSpPr txBox="1">
                <a:spLocks/>
              </p:cNvSpPr>
              <p:nvPr/>
            </p:nvSpPr>
            <p:spPr>
              <a:xfrm>
                <a:off x="417436" y="1224332"/>
                <a:ext cx="11520564" cy="373356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데이터를 제외하고 나머지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3</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개의 데이터 셋</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(COVID-19, CLIMATE, </a:t>
                </a:r>
                <a:r>
                  <a:rPr lang="en-US" altLang="ko-KR" sz="1400" dirty="0" err="1">
                    <a:latin typeface="KoPubWorld바탕체 Light" panose="00000300000000000000" pitchFamily="2" charset="-127"/>
                    <a:ea typeface="KoPubWorld바탕체 Light" panose="00000300000000000000" pitchFamily="2" charset="-127"/>
                    <a:cs typeface="KoPubWorld바탕체 Light" panose="00000300000000000000" pitchFamily="2" charset="-127"/>
                  </a:rPr>
                  <a:t>Argotario</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은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 Fallacy’</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클래스가 있음</a:t>
                </a:r>
                <a:endPar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150000"/>
                  </a:lnSpc>
                  <a:buFont typeface="+mj-lt"/>
                  <a:buAutoNum type="arabicPeriod"/>
                </a:pP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전체적으로 저번 실험</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들만 가지고 했던 실험</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err="1">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전미팅</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과 경향성이 유사함</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(3</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번</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342900" indent="-342900" algn="just">
                  <a:lnSpc>
                    <a:spcPct val="150000"/>
                  </a:lnSpc>
                  <a:buFont typeface="+mj-lt"/>
                  <a:buAutoNum type="arabicPeriod"/>
                </a:pP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Two-shot</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성능이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Zero-shot</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비해 좋지 않음</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같거나 나쁘다</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028700" lvl="1" indent="-342900" algn="just">
                  <a:lnSpc>
                    <a:spcPct val="150000"/>
                  </a:lnSpc>
                  <a:buFont typeface="Wingdings" pitchFamily="2" charset="2"/>
                  <a:buChar char="Ø"/>
                </a:pP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예시 제공이 큰 의미가 없다는 것은 모델이 제대로 감지를 못한다고 생각할 수 있음</a:t>
                </a:r>
                <a:endPar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150000"/>
                  </a:lnSpc>
                  <a:buFont typeface="+mj-lt"/>
                  <a:buAutoNum type="arabicPeriod"/>
                </a:pP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클래스 별 정확도는 어느정도 나오는데</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클래스 별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precision, recall, f1-score</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0</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인 경우가 있음</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-&gt; Accuracy Paradox</a:t>
                </a:r>
              </a:p>
              <a:p>
                <a:pPr marL="1028700" lvl="1" indent="-342900" algn="just">
                  <a:lnSpc>
                    <a:spcPct val="150000"/>
                  </a:lnSpc>
                  <a:buFont typeface="Wingdings" pitchFamily="2" charset="2"/>
                  <a:buChar char="Ø"/>
                </a:pP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Accuracy : </a:t>
                </a:r>
                <a14:m>
                  <m:oMath xmlns:m="http://schemas.openxmlformats.org/officeDocument/2006/math">
                    <m:f>
                      <m:fPr>
                        <m:ctrlPr>
                          <a:rPr lang="en-US" altLang="ko-KR" sz="1600" i="1" smtClean="0">
                            <a:latin typeface="Cambria Math" panose="02040503050406030204" pitchFamily="18" charset="0"/>
                            <a:ea typeface="KoPubWorld바탕체 Light" panose="00000300000000000000" pitchFamily="2" charset="-127"/>
                          </a:rPr>
                        </m:ctrlPr>
                      </m:fPr>
                      <m:num>
                        <m:r>
                          <a:rPr lang="en-US" altLang="ko-KR" sz="1600" b="0" i="1" smtClean="0">
                            <a:latin typeface="Cambria Math" panose="02040503050406030204" pitchFamily="18" charset="0"/>
                            <a:ea typeface="KoPubWorld바탕체 Light" panose="00000300000000000000" pitchFamily="2" charset="-127"/>
                          </a:rPr>
                          <m:t>(</m:t>
                        </m:r>
                        <m:r>
                          <a:rPr lang="en-US" altLang="ko-KR" sz="1600" b="0" i="1" smtClean="0">
                            <a:latin typeface="Cambria Math" panose="02040503050406030204" pitchFamily="18" charset="0"/>
                            <a:ea typeface="KoPubWorld바탕체 Light" panose="00000300000000000000" pitchFamily="2" charset="-127"/>
                          </a:rPr>
                          <m:t>𝑇𝑝</m:t>
                        </m:r>
                        <m:r>
                          <a:rPr lang="en-US" altLang="ko-KR" sz="1600" b="0" i="1" smtClean="0">
                            <a:latin typeface="Cambria Math" panose="02040503050406030204" pitchFamily="18" charset="0"/>
                            <a:ea typeface="KoPubWorld바탕체 Light" panose="00000300000000000000" pitchFamily="2" charset="-127"/>
                          </a:rPr>
                          <m:t>+</m:t>
                        </m:r>
                        <m:r>
                          <a:rPr lang="en-US" altLang="ko-KR" sz="1600" b="0" i="1" smtClean="0">
                            <a:latin typeface="Cambria Math" panose="02040503050406030204" pitchFamily="18" charset="0"/>
                            <a:ea typeface="KoPubWorld바탕체 Light" panose="00000300000000000000" pitchFamily="2" charset="-127"/>
                          </a:rPr>
                          <m:t>𝑇𝑁</m:t>
                        </m:r>
                        <m:r>
                          <a:rPr lang="en-US" altLang="ko-KR" sz="1600" b="0" i="1" smtClean="0">
                            <a:latin typeface="Cambria Math" panose="02040503050406030204" pitchFamily="18" charset="0"/>
                            <a:ea typeface="KoPubWorld바탕체 Light" panose="00000300000000000000" pitchFamily="2" charset="-127"/>
                          </a:rPr>
                          <m:t>)</m:t>
                        </m:r>
                      </m:num>
                      <m:den>
                        <m:r>
                          <a:rPr lang="en-US" altLang="ko-KR" sz="1600" b="0" i="1" smtClean="0">
                            <a:latin typeface="Cambria Math" panose="02040503050406030204" pitchFamily="18" charset="0"/>
                            <a:ea typeface="KoPubWorld바탕체 Light" panose="00000300000000000000" pitchFamily="2" charset="-127"/>
                          </a:rPr>
                          <m:t>(</m:t>
                        </m:r>
                        <m:r>
                          <a:rPr lang="en-US" altLang="ko-KR" sz="1600" b="0" i="1" smtClean="0">
                            <a:latin typeface="Cambria Math" panose="02040503050406030204" pitchFamily="18" charset="0"/>
                            <a:ea typeface="KoPubWorld바탕체 Light" panose="00000300000000000000" pitchFamily="2" charset="-127"/>
                          </a:rPr>
                          <m:t>𝑇𝑃</m:t>
                        </m:r>
                        <m:r>
                          <a:rPr lang="en-US" altLang="ko-KR" sz="1600" b="0" i="1" smtClean="0">
                            <a:latin typeface="Cambria Math" panose="02040503050406030204" pitchFamily="18" charset="0"/>
                            <a:ea typeface="KoPubWorld바탕체 Light" panose="00000300000000000000" pitchFamily="2" charset="-127"/>
                          </a:rPr>
                          <m:t>+</m:t>
                        </m:r>
                        <m:r>
                          <a:rPr lang="en-US" altLang="ko-KR" sz="1600" b="0" i="1" smtClean="0">
                            <a:latin typeface="Cambria Math" panose="02040503050406030204" pitchFamily="18" charset="0"/>
                            <a:ea typeface="KoPubWorld바탕체 Light" panose="00000300000000000000" pitchFamily="2" charset="-127"/>
                          </a:rPr>
                          <m:t>𝑇𝑁</m:t>
                        </m:r>
                        <m:r>
                          <a:rPr lang="en-US" altLang="ko-KR" sz="1600" b="0" i="1" smtClean="0">
                            <a:latin typeface="Cambria Math" panose="02040503050406030204" pitchFamily="18" charset="0"/>
                            <a:ea typeface="KoPubWorld바탕체 Light" panose="00000300000000000000" pitchFamily="2" charset="-127"/>
                          </a:rPr>
                          <m:t>+</m:t>
                        </m:r>
                        <m:r>
                          <a:rPr lang="en-US" altLang="ko-KR" sz="1600" b="0" i="1" smtClean="0">
                            <a:latin typeface="Cambria Math" panose="02040503050406030204" pitchFamily="18" charset="0"/>
                            <a:ea typeface="KoPubWorld바탕체 Light" panose="00000300000000000000" pitchFamily="2" charset="-127"/>
                          </a:rPr>
                          <m:t>𝐹𝑃</m:t>
                        </m:r>
                        <m:r>
                          <a:rPr lang="en-US" altLang="ko-KR" sz="1600" b="0" i="1" smtClean="0">
                            <a:latin typeface="Cambria Math" panose="02040503050406030204" pitchFamily="18" charset="0"/>
                            <a:ea typeface="KoPubWorld바탕체 Light" panose="00000300000000000000" pitchFamily="2" charset="-127"/>
                          </a:rPr>
                          <m:t>+</m:t>
                        </m:r>
                        <m:r>
                          <a:rPr lang="en-US" altLang="ko-KR" sz="1600" b="0" i="1" smtClean="0">
                            <a:latin typeface="Cambria Math" panose="02040503050406030204" pitchFamily="18" charset="0"/>
                            <a:ea typeface="KoPubWorld바탕체 Light" panose="00000300000000000000" pitchFamily="2" charset="-127"/>
                          </a:rPr>
                          <m:t>𝐹𝑁</m:t>
                        </m:r>
                        <m:r>
                          <a:rPr lang="en-US" altLang="ko-KR" sz="1600" b="0" i="1" smtClean="0">
                            <a:latin typeface="Cambria Math" panose="02040503050406030204" pitchFamily="18" charset="0"/>
                            <a:ea typeface="KoPubWorld바탕체 Light" panose="00000300000000000000" pitchFamily="2" charset="-127"/>
                          </a:rPr>
                          <m:t>)</m:t>
                        </m:r>
                      </m:den>
                    </m:f>
                  </m:oMath>
                </a14:m>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TP=0, TN!=0</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인</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경우</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TP=0 </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이므로 </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p,r,f1</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은 </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0</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 나옴</a:t>
                </a:r>
                <a:endPar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028700" lvl="1" indent="-342900" algn="just">
                  <a:lnSpc>
                    <a:spcPct val="150000"/>
                  </a:lnSpc>
                  <a:buFont typeface="Wingdings" pitchFamily="2" charset="2"/>
                  <a:buChar char="Ø"/>
                </a:pP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클래스별 정확도이므로 이진 분류로 생각한다면 </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라는 클래스가 아니다</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”(TN)</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값이 높으면 정확도는 나옴</a:t>
                </a:r>
                <a:endPar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028700" lvl="1" indent="-342900" algn="just">
                  <a:lnSpc>
                    <a:spcPct val="150000"/>
                  </a:lnSpc>
                  <a:buFont typeface="Wingdings" pitchFamily="2" charset="2"/>
                  <a:buChar char="Ø"/>
                </a:pP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즉</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클래스의 불균형이 심하며</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모델이 클래스간 분별을 제대로 못함 </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이것은 인간도 어려움</a:t>
                </a:r>
                <a:endPar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150000"/>
                  </a:lnSpc>
                  <a:buFont typeface="+mj-lt"/>
                  <a:buAutoNum type="arabicPeriod"/>
                </a:pP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이러한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들을 조금이라도 더 잘 이해하기 위해 지식 그래프를 사용하면 어떨까</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028700" lvl="1" indent="-342900" algn="just">
                  <a:lnSpc>
                    <a:spcPct val="150000"/>
                  </a:lnSpc>
                  <a:buFont typeface="Wingdings" pitchFamily="2" charset="2"/>
                  <a:buChar char="ü"/>
                </a:pP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더 설득력 있기 위해서 다른 클래스 대비 인과관계</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그래프가 잘 도와줄 것 같은 클래스</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클래스의 성능이 낮음을 보여준다면</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즉</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전체 클래스에 대해 실험이 필요</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600" dirty="0">
                    <a:solidFill>
                      <a:srgbClr val="00B0F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(Motivation 1)</a:t>
                </a:r>
              </a:p>
              <a:p>
                <a:pPr marL="342900" indent="-342900" algn="just">
                  <a:lnSpc>
                    <a:spcPct val="20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20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20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p:sp>
            <p:nvSpPr>
              <p:cNvPr id="4" name="텍스트 개체 틀 6">
                <a:extLst>
                  <a:ext uri="{FF2B5EF4-FFF2-40B4-BE49-F238E27FC236}">
                    <a16:creationId xmlns:a16="http://schemas.microsoft.com/office/drawing/2014/main" id="{AEC485D5-CBA7-8A13-F72B-C2B144E7F290}"/>
                  </a:ext>
                </a:extLst>
              </p:cNvPr>
              <p:cNvSpPr txBox="1">
                <a:spLocks noRot="1" noChangeAspect="1" noMove="1" noResize="1" noEditPoints="1" noAdjustHandles="1" noChangeArrowheads="1" noChangeShapeType="1" noTextEdit="1"/>
              </p:cNvSpPr>
              <p:nvPr/>
            </p:nvSpPr>
            <p:spPr>
              <a:xfrm>
                <a:off x="417436" y="1224332"/>
                <a:ext cx="11520564" cy="3733562"/>
              </a:xfrm>
              <a:prstGeom prst="rect">
                <a:avLst/>
              </a:prstGeom>
              <a:blipFill>
                <a:blip r:embed="rId3"/>
                <a:stretch>
                  <a:fillRect l="-220" r="-330" b="-31186"/>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EB9E1EFE-94C3-2016-3175-01C90B1932F9}"/>
              </a:ext>
            </a:extLst>
          </p:cNvPr>
          <p:cNvSpPr txBox="1"/>
          <p:nvPr/>
        </p:nvSpPr>
        <p:spPr>
          <a:xfrm>
            <a:off x="253999" y="745603"/>
            <a:ext cx="10324517" cy="420564"/>
          </a:xfrm>
          <a:prstGeom prst="rect">
            <a:avLst/>
          </a:prstGeom>
          <a:noFill/>
        </p:spPr>
        <p:txBody>
          <a:bodyPr wrap="square" rtlCol="0">
            <a:spAutoFit/>
          </a:bodyPr>
          <a:lstStyle/>
          <a:p>
            <a:r>
              <a:rPr kumimoji="1" lang="en-US" altLang="en-US" sz="2133" dirty="0"/>
              <a:t>Result</a:t>
            </a:r>
            <a:endParaRPr kumimoji="1" lang="ko-Kore-KR" altLang="en-US" sz="2133" dirty="0"/>
          </a:p>
        </p:txBody>
      </p:sp>
    </p:spTree>
    <p:extLst>
      <p:ext uri="{BB962C8B-B14F-4D97-AF65-F5344CB8AC3E}">
        <p14:creationId xmlns:p14="http://schemas.microsoft.com/office/powerpoint/2010/main" val="4242510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2F3FD-C38C-3841-6417-F0D23CAFCC27}"/>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E5AF99E-6293-73A4-336C-9F4572B0C8F7}"/>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4" name="텍스트 개체 틀 6">
            <a:extLst>
              <a:ext uri="{FF2B5EF4-FFF2-40B4-BE49-F238E27FC236}">
                <a16:creationId xmlns:a16="http://schemas.microsoft.com/office/drawing/2014/main" id="{E670EB3A-2007-DCAF-E87E-F654449E5CD3}"/>
              </a:ext>
            </a:extLst>
          </p:cNvPr>
          <p:cNvSpPr txBox="1">
            <a:spLocks/>
          </p:cNvSpPr>
          <p:nvPr/>
        </p:nvSpPr>
        <p:spPr>
          <a:xfrm>
            <a:off x="417436" y="1224332"/>
            <a:ext cx="11520564" cy="373356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그래프가 도움을 줄 수 있을 것 같은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 class</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들을 정의하고 생각해보았다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타당성 있고 논문을 위해 영어로 작성해본다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342900" indent="-342900" algn="just">
              <a:lnSpc>
                <a:spcPct val="10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Knowledge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graphs</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are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most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effective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in</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addressing</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fallacies</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that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involve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the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misuse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or</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misinterpretation</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of</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data</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and</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relationships,</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such</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as</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Hasty</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Generalization,</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False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Causality,</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Post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Hoc</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and</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Cherry</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Picking</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and</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False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Authorty</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342900" indent="-342900" algn="just">
              <a:lnSpc>
                <a:spcPct val="10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By visually organizing data, concepts, and the relationships between them, knowledge graph can help to </a:t>
            </a:r>
            <a:r>
              <a:rPr lang="en-US" altLang="ko-KR" sz="18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Clarify complex Relationships</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Identify hasty generalization</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and </a:t>
            </a:r>
            <a:r>
              <a:rPr lang="en-US" altLang="ko-KR" sz="18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Counter Cherry Picking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and </a:t>
            </a:r>
            <a:r>
              <a:rPr lang="en-US" altLang="ko-KR" sz="18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Expose False Authority.</a:t>
            </a:r>
          </a:p>
          <a:p>
            <a:pPr marL="1028700" lvl="1" indent="-342900" algn="just">
              <a:lnSpc>
                <a:spcPct val="150000"/>
              </a:lnSpc>
              <a:buFont typeface="Wingdings" pitchFamily="2" charset="2"/>
              <a:buChar char="Ø"/>
            </a:pPr>
            <a:r>
              <a:rPr lang="en" altLang="ko-KR" sz="1200" b="1" dirty="0">
                <a:effectLst/>
              </a:rPr>
              <a:t>Clarify Complex Relationships</a:t>
            </a:r>
            <a:r>
              <a:rPr lang="en" altLang="ko-KR" sz="1200" dirty="0"/>
              <a:t>: By mapping out the </a:t>
            </a:r>
            <a:r>
              <a:rPr lang="en" altLang="ko-KR" sz="1200" dirty="0">
                <a:solidFill>
                  <a:srgbClr val="FF0000"/>
                </a:solidFill>
              </a:rPr>
              <a:t>connections</a:t>
            </a:r>
            <a:r>
              <a:rPr lang="en" altLang="ko-KR" sz="1200" dirty="0"/>
              <a:t> between various entities, it can become easier to see the full context of how they relate to one another, which can counter fallacies like False Causality or Post Hoc (assuming that because one thing follows another, it was caused by it).</a:t>
            </a:r>
            <a:endParaRPr lang="en" altLang="ko-KR" sz="1200" b="1" dirty="0">
              <a:effectLst/>
            </a:endParaRPr>
          </a:p>
          <a:p>
            <a:pPr marL="1028700" lvl="1" indent="-342900" algn="just">
              <a:lnSpc>
                <a:spcPct val="150000"/>
              </a:lnSpc>
              <a:buFont typeface="Wingdings" pitchFamily="2" charset="2"/>
              <a:buChar char="Ø"/>
            </a:pPr>
            <a:r>
              <a:rPr lang="en" altLang="ko-KR" sz="1200" b="1" dirty="0">
                <a:effectLst/>
              </a:rPr>
              <a:t>Identify Hasty Generalizations</a:t>
            </a:r>
            <a:r>
              <a:rPr lang="en" altLang="ko-KR" sz="1200" dirty="0"/>
              <a:t>: By providing a structured way to examine the </a:t>
            </a:r>
            <a:r>
              <a:rPr lang="en" altLang="ko-KR" sz="1200" dirty="0">
                <a:solidFill>
                  <a:srgbClr val="FF0000"/>
                </a:solidFill>
              </a:rPr>
              <a:t>evidence</a:t>
            </a:r>
            <a:r>
              <a:rPr lang="en" altLang="ko-KR" sz="1200" dirty="0"/>
              <a:t>, knowledge graphs can help point out when a generalization is being made without sufficient evidence.</a:t>
            </a:r>
          </a:p>
          <a:p>
            <a:pPr marL="1028700" lvl="1" indent="-342900" algn="just">
              <a:lnSpc>
                <a:spcPct val="150000"/>
              </a:lnSpc>
              <a:buFont typeface="Wingdings" pitchFamily="2" charset="2"/>
              <a:buChar char="Ø"/>
            </a:pPr>
            <a:r>
              <a:rPr lang="en" altLang="ko-KR" sz="1200" b="1" dirty="0">
                <a:effectLst/>
              </a:rPr>
              <a:t>Counter Cherry Picking</a:t>
            </a:r>
            <a:r>
              <a:rPr lang="en" altLang="ko-KR" sz="1200" dirty="0"/>
              <a:t>: Knowledge graphs can show a more </a:t>
            </a:r>
            <a:r>
              <a:rPr lang="en" altLang="ko-KR" sz="1200" dirty="0">
                <a:solidFill>
                  <a:srgbClr val="FF0000"/>
                </a:solidFill>
              </a:rPr>
              <a:t>complete picture</a:t>
            </a:r>
            <a:r>
              <a:rPr lang="en" altLang="ko-KR" sz="1200" dirty="0"/>
              <a:t>, which can highlight when only </a:t>
            </a:r>
            <a:r>
              <a:rPr lang="en" altLang="ko-KR" sz="1200" dirty="0">
                <a:solidFill>
                  <a:srgbClr val="FF0000"/>
                </a:solidFill>
              </a:rPr>
              <a:t>selective evidence </a:t>
            </a:r>
            <a:r>
              <a:rPr lang="en" altLang="ko-KR" sz="1200" dirty="0"/>
              <a:t>is being used to support a claim.</a:t>
            </a:r>
          </a:p>
          <a:p>
            <a:pPr marL="1028700" lvl="1" indent="-342900" algn="just">
              <a:lnSpc>
                <a:spcPct val="150000"/>
              </a:lnSpc>
              <a:buFont typeface="Wingdings" pitchFamily="2" charset="2"/>
              <a:buChar char="Ø"/>
            </a:pPr>
            <a:r>
              <a:rPr lang="en" altLang="ko-KR" sz="1200" b="1" dirty="0">
                <a:effectLst/>
              </a:rPr>
              <a:t>Expose False Authority</a:t>
            </a:r>
            <a:r>
              <a:rPr lang="en" altLang="ko-KR" sz="1200" dirty="0"/>
              <a:t>: By mapping out the sources of information and their connections to the topic at hand, it can become clear when an argument is relying on an authority that may </a:t>
            </a:r>
            <a:r>
              <a:rPr lang="en" altLang="ko-KR" sz="1200" dirty="0">
                <a:solidFill>
                  <a:srgbClr val="FF0000"/>
                </a:solidFill>
              </a:rPr>
              <a:t>not be relevant or credible </a:t>
            </a:r>
            <a:r>
              <a:rPr lang="en" altLang="ko-KR" sz="1200" dirty="0"/>
              <a:t>in the given context.</a:t>
            </a:r>
            <a:endPar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100000"/>
              </a:lnSpc>
              <a:buFont typeface="Arial" panose="020B0604020202020204" pitchFamily="34" charset="0"/>
              <a:buChar char="•"/>
            </a:pP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즉</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위 </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들의 공통점은 근거</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전제</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내용</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증거</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와 주장</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목표</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결론</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간의 관계에서 문제가 발생하는 경우들이다</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20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0" name="TextBox 9">
            <a:extLst>
              <a:ext uri="{FF2B5EF4-FFF2-40B4-BE49-F238E27FC236}">
                <a16:creationId xmlns:a16="http://schemas.microsoft.com/office/drawing/2014/main" id="{B34D9EC7-4019-7EF6-7C95-27C9495F2543}"/>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LLM</a:t>
            </a:r>
            <a:r>
              <a:rPr kumimoji="1" lang="ko-KR" altLang="en-US" sz="2133" dirty="0"/>
              <a:t> </a:t>
            </a:r>
            <a:r>
              <a:rPr kumimoji="1" lang="en-US" altLang="ko-KR" sz="2133" dirty="0"/>
              <a:t>with</a:t>
            </a:r>
            <a:r>
              <a:rPr kumimoji="1" lang="ko-KR" altLang="en-US" sz="2133" dirty="0"/>
              <a:t> </a:t>
            </a:r>
            <a:r>
              <a:rPr kumimoji="1" lang="en-US" altLang="ko-KR" sz="2133" dirty="0"/>
              <a:t>KGs</a:t>
            </a:r>
            <a:endParaRPr kumimoji="1" lang="ko-Kore-KR" altLang="en-US" sz="2133" dirty="0"/>
          </a:p>
        </p:txBody>
      </p:sp>
    </p:spTree>
    <p:extLst>
      <p:ext uri="{BB962C8B-B14F-4D97-AF65-F5344CB8AC3E}">
        <p14:creationId xmlns:p14="http://schemas.microsoft.com/office/powerpoint/2010/main" val="158272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19B158D5-1F34-4E59-AF24-D56BE62AF114}"/>
              </a:ext>
            </a:extLst>
          </p:cNvPr>
          <p:cNvSpPr txBox="1"/>
          <p:nvPr/>
        </p:nvSpPr>
        <p:spPr>
          <a:xfrm>
            <a:off x="846882" y="1227806"/>
            <a:ext cx="3088511" cy="400110"/>
          </a:xfrm>
          <a:prstGeom prst="rect">
            <a:avLst/>
          </a:prstGeom>
          <a:noFill/>
        </p:spPr>
        <p:txBody>
          <a:bodyPr wrap="square" rtlCol="0">
            <a:spAutoFit/>
          </a:bodyPr>
          <a:lstStyle/>
          <a:p>
            <a:pPr algn="l"/>
            <a:r>
              <a:rPr lang="en-US" altLang="ko-KR"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Contents</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 name="TextBox 1">
            <a:extLst>
              <a:ext uri="{FF2B5EF4-FFF2-40B4-BE49-F238E27FC236}">
                <a16:creationId xmlns:a16="http://schemas.microsoft.com/office/drawing/2014/main" id="{3D609613-E8A5-BBCA-FC7A-9353900375E6}"/>
              </a:ext>
            </a:extLst>
          </p:cNvPr>
          <p:cNvSpPr txBox="1"/>
          <p:nvPr/>
        </p:nvSpPr>
        <p:spPr>
          <a:xfrm>
            <a:off x="7673804" y="799555"/>
            <a:ext cx="3743613" cy="338554"/>
          </a:xfrm>
          <a:prstGeom prst="rect">
            <a:avLst/>
          </a:prstGeom>
          <a:noFill/>
        </p:spPr>
        <p:txBody>
          <a:bodyPr wrap="square" rtlCol="0">
            <a:spAutoFit/>
          </a:bodyPr>
          <a:lstStyle/>
          <a:p>
            <a:pPr algn="r"/>
            <a:r>
              <a:rPr lang="en-US" altLang="ko-KR" sz="1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Logical Fallacy with Knowledge graph and LLM</a:t>
            </a:r>
            <a:endParaRPr lang="ko-KR" altLang="en-US" sz="20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10" name="그룹 9">
            <a:extLst>
              <a:ext uri="{FF2B5EF4-FFF2-40B4-BE49-F238E27FC236}">
                <a16:creationId xmlns:a16="http://schemas.microsoft.com/office/drawing/2014/main" id="{452CBBF4-629C-2F2F-E6C3-4D9137058B04}"/>
              </a:ext>
            </a:extLst>
          </p:cNvPr>
          <p:cNvGrpSpPr/>
          <p:nvPr/>
        </p:nvGrpSpPr>
        <p:grpSpPr>
          <a:xfrm>
            <a:off x="1569582" y="1781797"/>
            <a:ext cx="3329738" cy="1329669"/>
            <a:chOff x="2475230" y="2099331"/>
            <a:chExt cx="3329738" cy="1329669"/>
          </a:xfrm>
        </p:grpSpPr>
        <p:sp>
          <p:nvSpPr>
            <p:cNvPr id="11" name="TextBox 10">
              <a:extLst>
                <a:ext uri="{FF2B5EF4-FFF2-40B4-BE49-F238E27FC236}">
                  <a16:creationId xmlns:a16="http://schemas.microsoft.com/office/drawing/2014/main" id="{AD9DFF9D-1E88-3344-D665-E40CB3F2F59B}"/>
                </a:ext>
              </a:extLst>
            </p:cNvPr>
            <p:cNvSpPr txBox="1"/>
            <p:nvPr/>
          </p:nvSpPr>
          <p:spPr>
            <a:xfrm>
              <a:off x="3382669" y="2099331"/>
              <a:ext cx="1943098" cy="400110"/>
            </a:xfrm>
            <a:prstGeom prst="rect">
              <a:avLst/>
            </a:prstGeom>
            <a:noFill/>
          </p:spPr>
          <p:txBody>
            <a:bodyPr wrap="square" rtlCol="0">
              <a:spAutoFit/>
            </a:bodyPr>
            <a:lstStyle/>
            <a:p>
              <a:pPr algn="l"/>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Progress</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12" name="TextBox 11">
              <a:extLst>
                <a:ext uri="{FF2B5EF4-FFF2-40B4-BE49-F238E27FC236}">
                  <a16:creationId xmlns:a16="http://schemas.microsoft.com/office/drawing/2014/main" id="{B91B6B1B-C542-2312-769B-A67D11FCF664}"/>
                </a:ext>
              </a:extLst>
            </p:cNvPr>
            <p:cNvSpPr txBox="1"/>
            <p:nvPr/>
          </p:nvSpPr>
          <p:spPr>
            <a:xfrm>
              <a:off x="3382669" y="2452074"/>
              <a:ext cx="2422299" cy="305918"/>
            </a:xfrm>
            <a:prstGeom prst="rect">
              <a:avLst/>
            </a:prstGeom>
            <a:noFill/>
          </p:spPr>
          <p:txBody>
            <a:bodyPr wrap="square" rtlCol="0">
              <a:spAutoFit/>
            </a:bodyPr>
            <a:lstStyle/>
            <a:p>
              <a:pPr>
                <a:lnSpc>
                  <a:spcPct val="130000"/>
                </a:lnSpc>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nvGrpSpPr>
            <p:cNvPr id="13" name="그룹 12">
              <a:extLst>
                <a:ext uri="{FF2B5EF4-FFF2-40B4-BE49-F238E27FC236}">
                  <a16:creationId xmlns:a16="http://schemas.microsoft.com/office/drawing/2014/main" id="{519FB3EC-8EBA-A600-10C9-0903BEE94A21}"/>
                </a:ext>
              </a:extLst>
            </p:cNvPr>
            <p:cNvGrpSpPr/>
            <p:nvPr/>
          </p:nvGrpSpPr>
          <p:grpSpPr>
            <a:xfrm>
              <a:off x="2475230" y="2099331"/>
              <a:ext cx="749300" cy="1329669"/>
              <a:chOff x="3919220" y="2099331"/>
              <a:chExt cx="749300" cy="1329669"/>
            </a:xfrm>
          </p:grpSpPr>
          <p:sp>
            <p:nvSpPr>
              <p:cNvPr id="14" name="TextBox 13">
                <a:extLst>
                  <a:ext uri="{FF2B5EF4-FFF2-40B4-BE49-F238E27FC236}">
                    <a16:creationId xmlns:a16="http://schemas.microsoft.com/office/drawing/2014/main" id="{68111DB9-D6D9-D139-534E-D5D75AC3E8AF}"/>
                  </a:ext>
                </a:extLst>
              </p:cNvPr>
              <p:cNvSpPr txBox="1"/>
              <p:nvPr/>
            </p:nvSpPr>
            <p:spPr>
              <a:xfrm>
                <a:off x="3919220" y="2099331"/>
                <a:ext cx="749300" cy="646331"/>
              </a:xfrm>
              <a:prstGeom prst="rect">
                <a:avLst/>
              </a:prstGeom>
              <a:noFill/>
            </p:spPr>
            <p:txBody>
              <a:bodyPr wrap="square" rtlCol="0" anchor="ctr">
                <a:spAutoFit/>
              </a:bodyPr>
              <a:lstStyle/>
              <a:p>
                <a:pPr algn="ctr"/>
                <a:r>
                  <a:rPr lang="en-US" altLang="ko-KR" sz="36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01</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cxnSp>
            <p:nvCxnSpPr>
              <p:cNvPr id="15" name="직선 연결선 2">
                <a:extLst>
                  <a:ext uri="{FF2B5EF4-FFF2-40B4-BE49-F238E27FC236}">
                    <a16:creationId xmlns:a16="http://schemas.microsoft.com/office/drawing/2014/main" id="{4D020438-BD37-ABFC-62A6-45921C373657}"/>
                  </a:ext>
                </a:extLst>
              </p:cNvPr>
              <p:cNvCxnSpPr/>
              <p:nvPr/>
            </p:nvCxnSpPr>
            <p:spPr>
              <a:xfrm>
                <a:off x="4668520" y="2183130"/>
                <a:ext cx="0" cy="1245870"/>
              </a:xfrm>
              <a:prstGeom prst="line">
                <a:avLst/>
              </a:prstGeom>
              <a:ln w="63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3" name="TextBox 2">
            <a:extLst>
              <a:ext uri="{FF2B5EF4-FFF2-40B4-BE49-F238E27FC236}">
                <a16:creationId xmlns:a16="http://schemas.microsoft.com/office/drawing/2014/main" id="{71891F9B-5ED7-BF65-BAFE-CEE8532725AA}"/>
              </a:ext>
            </a:extLst>
          </p:cNvPr>
          <p:cNvSpPr txBox="1"/>
          <p:nvPr/>
        </p:nvSpPr>
        <p:spPr>
          <a:xfrm>
            <a:off x="2506494" y="2211072"/>
            <a:ext cx="5257363" cy="2946640"/>
          </a:xfrm>
          <a:prstGeom prst="rect">
            <a:avLst/>
          </a:prstGeom>
          <a:noFill/>
        </p:spPr>
        <p:txBody>
          <a:bodyPr wrap="square" rtlCol="0">
            <a:spAutoFit/>
          </a:bodyPr>
          <a:lstStyle/>
          <a:p>
            <a:pPr marL="177809" indent="-177809">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진행 내용</a:t>
            </a:r>
            <a:r>
              <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Overview</a:t>
            </a:r>
            <a:endParaRPr lang="en-US"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Experiment Setting and Method</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Data and prompt</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Data Distribution</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Result</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Result(Table)</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LLM with KGs</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My Method</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References</a:t>
            </a:r>
          </a:p>
          <a:p>
            <a:pPr marL="177809" indent="-177809">
              <a:lnSpc>
                <a:spcPct val="130000"/>
              </a:lnSpc>
              <a:buFont typeface="Arial" panose="020B0604020202020204" pitchFamily="34" charset="0"/>
              <a:buChar char="•"/>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9" indent="-177809">
              <a:lnSpc>
                <a:spcPct val="130000"/>
              </a:lnSpc>
              <a:buFont typeface="Arial" panose="020B0604020202020204" pitchFamily="34" charset="0"/>
              <a:buChar char="•"/>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9" indent="-177809">
              <a:lnSpc>
                <a:spcPct val="130000"/>
              </a:lnSpc>
              <a:buFont typeface="Arial" panose="020B0604020202020204" pitchFamily="34" charset="0"/>
              <a:buChar char="•"/>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Tree>
    <p:extLst>
      <p:ext uri="{BB962C8B-B14F-4D97-AF65-F5344CB8AC3E}">
        <p14:creationId xmlns:p14="http://schemas.microsoft.com/office/powerpoint/2010/main" val="3826460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2E43B-8E83-3369-B9ED-C536876EBFF5}"/>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49D6800-7F1F-B843-8960-FA72F797B6E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mc:AlternateContent xmlns:mc="http://schemas.openxmlformats.org/markup-compatibility/2006">
        <mc:Choice xmlns:a14="http://schemas.microsoft.com/office/drawing/2010/main" Requires="a14">
          <p:sp>
            <p:nvSpPr>
              <p:cNvPr id="4" name="텍스트 개체 틀 6">
                <a:extLst>
                  <a:ext uri="{FF2B5EF4-FFF2-40B4-BE49-F238E27FC236}">
                    <a16:creationId xmlns:a16="http://schemas.microsoft.com/office/drawing/2014/main" id="{C4F2D406-C7D3-8CCF-10A9-2B3EF0B49C2F}"/>
                  </a:ext>
                </a:extLst>
              </p:cNvPr>
              <p:cNvSpPr txBox="1">
                <a:spLocks/>
              </p:cNvSpPr>
              <p:nvPr/>
            </p:nvSpPr>
            <p:spPr>
              <a:xfrm>
                <a:off x="417436" y="1224332"/>
                <a:ext cx="11520564" cy="373356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Arial" panose="020B0604020202020204" pitchFamily="34" charset="0"/>
                  <a:buChar char="•"/>
                </a:pP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들의 공통점은 근거</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전제</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내용</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증거</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와 주장</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목표</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결론</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간의 관계에서 문제가 발생하는 경우들이다</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342900" indent="-342900" algn="just">
                  <a:lnSpc>
                    <a:spcPct val="150000"/>
                  </a:lnSpc>
                  <a:buFont typeface="Arial" panose="020B0604020202020204" pitchFamily="34" charset="0"/>
                  <a:buChar char="•"/>
                </a:pP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논리 오류를 발생시키고 있는 텍스트들의 인과 관계에 의문을 제기할 수 있는 정보를 주면 된다</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Wingdings" pitchFamily="2" charset="2"/>
                  <a:buChar char="ü"/>
                </a:pP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의문을 제기한다</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인과관계가 잘못되었다는 것을 반박할 만한 정보 및 부족한 관계를 보충할 만한 정보 제공</a:t>
                </a:r>
                <a:endPar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143000" lvl="1" indent="-457200" algn="just">
                  <a:lnSpc>
                    <a:spcPct val="150000"/>
                  </a:lnSpc>
                  <a:buFont typeface="Wingdings" pitchFamily="2" charset="2"/>
                  <a:buChar char="ü"/>
                </a:pP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Hasty Generalization, Irrelevant Authority, Post Hoc, Cherry picking </a:t>
                </a:r>
                <a14:m>
                  <m:oMath xmlns:m="http://schemas.openxmlformats.org/officeDocument/2006/math">
                    <m:r>
                      <a:rPr lang="en-US" altLang="ko-KR" sz="1600" i="1" smtClean="0">
                        <a:latin typeface="Cambria Math" panose="02040503050406030204" pitchFamily="18" charset="0"/>
                        <a:ea typeface="Cambria Math" panose="02040503050406030204" pitchFamily="18" charset="0"/>
                        <a:cs typeface="KoPubWorld바탕체 Light" panose="00000300000000000000" pitchFamily="2" charset="-127"/>
                      </a:rPr>
                      <m:t>⊂</m:t>
                    </m:r>
                  </m:oMath>
                </a14:m>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인과관계의 오류</a:t>
                </a:r>
                <a:endPar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150000"/>
                  </a:lnSpc>
                  <a:buFont typeface="Arial" panose="020B0604020202020204" pitchFamily="34" charset="0"/>
                  <a:buChar char="•"/>
                </a:pP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예시를 한 번 만들거나 확인을 해본다면</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for Persuasive introduction</a:t>
                </a:r>
                <a:r>
                  <a:rPr lang="en-US" altLang="ko-KR" sz="1800" dirty="0">
                    <a:solidFill>
                      <a:srgbClr val="00B0F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(Motivation 2)</a:t>
                </a:r>
              </a:p>
              <a:p>
                <a:pPr marL="342900" indent="-342900" algn="just">
                  <a:lnSpc>
                    <a:spcPct val="20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20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20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p:sp>
            <p:nvSpPr>
              <p:cNvPr id="4" name="텍스트 개체 틀 6">
                <a:extLst>
                  <a:ext uri="{FF2B5EF4-FFF2-40B4-BE49-F238E27FC236}">
                    <a16:creationId xmlns:a16="http://schemas.microsoft.com/office/drawing/2014/main" id="{C4F2D406-C7D3-8CCF-10A9-2B3EF0B49C2F}"/>
                  </a:ext>
                </a:extLst>
              </p:cNvPr>
              <p:cNvSpPr txBox="1">
                <a:spLocks noRot="1" noChangeAspect="1" noMove="1" noResize="1" noEditPoints="1" noAdjustHandles="1" noChangeArrowheads="1" noChangeShapeType="1" noTextEdit="1"/>
              </p:cNvSpPr>
              <p:nvPr/>
            </p:nvSpPr>
            <p:spPr>
              <a:xfrm>
                <a:off x="417436" y="1224332"/>
                <a:ext cx="11520564" cy="3733562"/>
              </a:xfrm>
              <a:prstGeom prst="rect">
                <a:avLst/>
              </a:prstGeom>
              <a:blipFill>
                <a:blip r:embed="rId3"/>
                <a:stretch>
                  <a:fillRect l="-330"/>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46CC01CE-0166-7AF0-CF7D-C55E3A457C05}"/>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LLM</a:t>
            </a:r>
            <a:r>
              <a:rPr kumimoji="1" lang="ko-KR" altLang="en-US" sz="2133" dirty="0"/>
              <a:t> </a:t>
            </a:r>
            <a:r>
              <a:rPr kumimoji="1" lang="en-US" altLang="ko-KR" sz="2133" dirty="0"/>
              <a:t>with</a:t>
            </a:r>
            <a:r>
              <a:rPr kumimoji="1" lang="ko-KR" altLang="en-US" sz="2133" dirty="0"/>
              <a:t> </a:t>
            </a:r>
            <a:r>
              <a:rPr kumimoji="1" lang="en-US" altLang="ko-KR" sz="2133" dirty="0"/>
              <a:t>KGs</a:t>
            </a:r>
            <a:endParaRPr kumimoji="1" lang="ko-Kore-KR" altLang="en-US" sz="2133" dirty="0"/>
          </a:p>
        </p:txBody>
      </p:sp>
    </p:spTree>
    <p:extLst>
      <p:ext uri="{BB962C8B-B14F-4D97-AF65-F5344CB8AC3E}">
        <p14:creationId xmlns:p14="http://schemas.microsoft.com/office/powerpoint/2010/main" val="2562249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C9DE0-B9E1-E9B0-5FDA-3396ED8E6940}"/>
            </a:ext>
          </a:extLst>
        </p:cNvPr>
        <p:cNvGrpSpPr/>
        <p:nvPr/>
      </p:nvGrpSpPr>
      <p:grpSpPr>
        <a:xfrm>
          <a:off x="0" y="0"/>
          <a:ext cx="0" cy="0"/>
          <a:chOff x="0" y="0"/>
          <a:chExt cx="0" cy="0"/>
        </a:xfrm>
      </p:grpSpPr>
      <p:sp>
        <p:nvSpPr>
          <p:cNvPr id="6" name="모서리가 둥근 직사각형 5">
            <a:extLst>
              <a:ext uri="{FF2B5EF4-FFF2-40B4-BE49-F238E27FC236}">
                <a16:creationId xmlns:a16="http://schemas.microsoft.com/office/drawing/2014/main" id="{CFF1B0DF-F85C-9D48-B3C0-AA376D366734}"/>
              </a:ext>
            </a:extLst>
          </p:cNvPr>
          <p:cNvSpPr/>
          <p:nvPr/>
        </p:nvSpPr>
        <p:spPr>
          <a:xfrm>
            <a:off x="253999" y="1166167"/>
            <a:ext cx="10554354" cy="932310"/>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 name="텍스트 개체 틀 1">
            <a:extLst>
              <a:ext uri="{FF2B5EF4-FFF2-40B4-BE49-F238E27FC236}">
                <a16:creationId xmlns:a16="http://schemas.microsoft.com/office/drawing/2014/main" id="{1B18CD1F-A132-FA78-AB02-D1B86644DAA2}"/>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22E8D21C-0AF1-1280-6DF4-4D13BE093D15}"/>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LLM</a:t>
            </a:r>
            <a:r>
              <a:rPr kumimoji="1" lang="ko-KR" altLang="en-US" sz="2133" dirty="0"/>
              <a:t> </a:t>
            </a:r>
            <a:r>
              <a:rPr kumimoji="1" lang="en-US" altLang="ko-KR" sz="2133" dirty="0"/>
              <a:t>with</a:t>
            </a:r>
            <a:r>
              <a:rPr kumimoji="1" lang="ko-KR" altLang="en-US" sz="2133" dirty="0"/>
              <a:t> </a:t>
            </a:r>
            <a:r>
              <a:rPr kumimoji="1" lang="en-US" altLang="ko-KR" sz="2133" dirty="0"/>
              <a:t>KGs(Hasty Generalization)</a:t>
            </a:r>
            <a:endParaRPr kumimoji="1" lang="ko-Kore-KR" altLang="en-US" sz="2133" dirty="0"/>
          </a:p>
        </p:txBody>
      </p:sp>
      <p:sp>
        <p:nvSpPr>
          <p:cNvPr id="5" name="TextBox 4">
            <a:extLst>
              <a:ext uri="{FF2B5EF4-FFF2-40B4-BE49-F238E27FC236}">
                <a16:creationId xmlns:a16="http://schemas.microsoft.com/office/drawing/2014/main" id="{C2078151-1054-6FB5-64B0-3F3F31E34DD1}"/>
              </a:ext>
            </a:extLst>
          </p:cNvPr>
          <p:cNvSpPr txBox="1"/>
          <p:nvPr/>
        </p:nvSpPr>
        <p:spPr>
          <a:xfrm>
            <a:off x="548545" y="1265439"/>
            <a:ext cx="8209560" cy="646331"/>
          </a:xfrm>
          <a:prstGeom prst="rect">
            <a:avLst/>
          </a:prstGeom>
          <a:noFill/>
        </p:spPr>
        <p:txBody>
          <a:bodyPr wrap="square">
            <a:spAutoFit/>
          </a:bodyPr>
          <a:lstStyle/>
          <a:p>
            <a:r>
              <a:rPr lang="ko-KR" altLang="en-US" dirty="0" err="1"/>
              <a:t>A</a:t>
            </a:r>
            <a:r>
              <a:rPr lang="ko-KR" altLang="en-US" dirty="0"/>
              <a:t> </a:t>
            </a:r>
            <a:r>
              <a:rPr lang="ko-KR" altLang="en-US" dirty="0" err="1"/>
              <a:t>student</a:t>
            </a:r>
            <a:r>
              <a:rPr lang="ko-KR" altLang="en-US" dirty="0"/>
              <a:t> </a:t>
            </a:r>
            <a:r>
              <a:rPr lang="ko-KR" altLang="en-US" dirty="0" err="1"/>
              <a:t>argues</a:t>
            </a:r>
            <a:r>
              <a:rPr lang="ko-KR" altLang="en-US" dirty="0"/>
              <a:t> </a:t>
            </a:r>
            <a:r>
              <a:rPr lang="ko-KR" altLang="en-US" dirty="0" err="1"/>
              <a:t>that</a:t>
            </a:r>
            <a:r>
              <a:rPr lang="ko-KR" altLang="en-US" dirty="0"/>
              <a:t> </a:t>
            </a:r>
            <a:r>
              <a:rPr lang="ko-KR" altLang="en-US" dirty="0" err="1"/>
              <a:t>because</a:t>
            </a:r>
            <a:r>
              <a:rPr lang="ko-KR" altLang="en-US" dirty="0"/>
              <a:t> </a:t>
            </a:r>
            <a:r>
              <a:rPr lang="ko-KR" altLang="en-US" dirty="0" err="1"/>
              <a:t>they</a:t>
            </a:r>
            <a:r>
              <a:rPr lang="ko-KR" altLang="en-US" dirty="0"/>
              <a:t> </a:t>
            </a:r>
            <a:r>
              <a:rPr lang="ko-KR" altLang="en-US" dirty="0" err="1"/>
              <a:t>got</a:t>
            </a:r>
            <a:r>
              <a:rPr lang="ko-KR" altLang="en-US" dirty="0"/>
              <a:t> </a:t>
            </a:r>
            <a:r>
              <a:rPr lang="ko-KR" altLang="en-US" dirty="0" err="1"/>
              <a:t>an</a:t>
            </a:r>
            <a:r>
              <a:rPr lang="ko-KR" altLang="en-US" dirty="0"/>
              <a:t> '</a:t>
            </a:r>
            <a:r>
              <a:rPr lang="ko-KR" altLang="en-US" dirty="0" err="1"/>
              <a:t>A</a:t>
            </a:r>
            <a:r>
              <a:rPr lang="ko-KR" altLang="en-US" dirty="0"/>
              <a:t>' </a:t>
            </a:r>
            <a:r>
              <a:rPr lang="ko-KR" altLang="en-US" dirty="0" err="1"/>
              <a:t>on</a:t>
            </a:r>
            <a:r>
              <a:rPr lang="ko-KR" altLang="en-US" dirty="0"/>
              <a:t> </a:t>
            </a:r>
            <a:r>
              <a:rPr lang="ko-KR" altLang="en-US" dirty="0" err="1"/>
              <a:t>a</a:t>
            </a:r>
            <a:r>
              <a:rPr lang="ko-KR" altLang="en-US" dirty="0"/>
              <a:t> </a:t>
            </a:r>
            <a:r>
              <a:rPr lang="ko-KR" altLang="en-US" dirty="0" err="1"/>
              <a:t>test</a:t>
            </a:r>
            <a:r>
              <a:rPr lang="ko-KR" altLang="en-US" dirty="0"/>
              <a:t> </a:t>
            </a:r>
            <a:r>
              <a:rPr lang="ko-KR" altLang="en-US" dirty="0" err="1"/>
              <a:t>without</a:t>
            </a:r>
            <a:r>
              <a:rPr lang="ko-KR" altLang="en-US" dirty="0"/>
              <a:t> </a:t>
            </a:r>
            <a:r>
              <a:rPr lang="ko-KR" altLang="en-US" dirty="0" err="1"/>
              <a:t>studying</a:t>
            </a:r>
            <a:r>
              <a:rPr lang="ko-KR" altLang="en-US" dirty="0"/>
              <a:t>, </a:t>
            </a:r>
            <a:r>
              <a:rPr lang="ko-KR" altLang="en-US" u="sng" dirty="0" err="1">
                <a:solidFill>
                  <a:srgbClr val="FF0000"/>
                </a:solidFill>
              </a:rPr>
              <a:t>studying</a:t>
            </a:r>
            <a:r>
              <a:rPr lang="ko-KR" altLang="en-US" u="sng" dirty="0">
                <a:solidFill>
                  <a:srgbClr val="FF0000"/>
                </a:solidFill>
              </a:rPr>
              <a:t> </a:t>
            </a:r>
            <a:r>
              <a:rPr lang="ko-KR" altLang="en-US" u="sng" dirty="0" err="1">
                <a:solidFill>
                  <a:srgbClr val="FF0000"/>
                </a:solidFill>
              </a:rPr>
              <a:t>is</a:t>
            </a:r>
            <a:r>
              <a:rPr lang="ko-KR" altLang="en-US" u="sng" dirty="0">
                <a:solidFill>
                  <a:srgbClr val="FF0000"/>
                </a:solidFill>
              </a:rPr>
              <a:t> </a:t>
            </a:r>
            <a:r>
              <a:rPr lang="ko-KR" altLang="en-US" u="sng" dirty="0" err="1">
                <a:solidFill>
                  <a:srgbClr val="FF0000"/>
                </a:solidFill>
              </a:rPr>
              <a:t>not</a:t>
            </a:r>
            <a:r>
              <a:rPr lang="ko-KR" altLang="en-US" u="sng" dirty="0">
                <a:solidFill>
                  <a:srgbClr val="FF0000"/>
                </a:solidFill>
              </a:rPr>
              <a:t> </a:t>
            </a:r>
            <a:r>
              <a:rPr lang="ko-KR" altLang="en-US" u="sng" dirty="0" err="1">
                <a:solidFill>
                  <a:srgbClr val="FF0000"/>
                </a:solidFill>
              </a:rPr>
              <a:t>necessary</a:t>
            </a:r>
            <a:r>
              <a:rPr lang="ko-KR" altLang="en-US" u="sng" dirty="0">
                <a:solidFill>
                  <a:srgbClr val="FF0000"/>
                </a:solidFill>
              </a:rPr>
              <a:t> </a:t>
            </a:r>
            <a:r>
              <a:rPr lang="ko-KR" altLang="en-US" u="sng" dirty="0" err="1">
                <a:solidFill>
                  <a:srgbClr val="FF0000"/>
                </a:solidFill>
              </a:rPr>
              <a:t>for</a:t>
            </a:r>
            <a:r>
              <a:rPr lang="ko-KR" altLang="en-US" u="sng" dirty="0">
                <a:solidFill>
                  <a:srgbClr val="FF0000"/>
                </a:solidFill>
              </a:rPr>
              <a:t> </a:t>
            </a:r>
            <a:r>
              <a:rPr lang="ko-KR" altLang="en-US" u="sng" dirty="0" err="1">
                <a:solidFill>
                  <a:srgbClr val="FF0000"/>
                </a:solidFill>
              </a:rPr>
              <a:t>success</a:t>
            </a:r>
            <a:r>
              <a:rPr lang="ko-KR" altLang="en-US" u="sng" dirty="0">
                <a:solidFill>
                  <a:srgbClr val="FF0000"/>
                </a:solidFill>
              </a:rPr>
              <a:t>.</a:t>
            </a:r>
          </a:p>
        </p:txBody>
      </p:sp>
      <p:pic>
        <p:nvPicPr>
          <p:cNvPr id="7" name="그림 6">
            <a:extLst>
              <a:ext uri="{FF2B5EF4-FFF2-40B4-BE49-F238E27FC236}">
                <a16:creationId xmlns:a16="http://schemas.microsoft.com/office/drawing/2014/main" id="{B784F345-E24B-E67A-7F61-9C9FEF21CB1C}"/>
              </a:ext>
            </a:extLst>
          </p:cNvPr>
          <p:cNvPicPr>
            <a:picLocks noChangeAspect="1"/>
          </p:cNvPicPr>
          <p:nvPr/>
        </p:nvPicPr>
        <p:blipFill>
          <a:blip r:embed="rId3"/>
          <a:stretch>
            <a:fillRect/>
          </a:stretch>
        </p:blipFill>
        <p:spPr>
          <a:xfrm>
            <a:off x="4486252" y="2383703"/>
            <a:ext cx="2353917" cy="4297518"/>
          </a:xfrm>
          <a:prstGeom prst="rect">
            <a:avLst/>
          </a:prstGeom>
        </p:spPr>
      </p:pic>
      <p:sp>
        <p:nvSpPr>
          <p:cNvPr id="8" name="타원 7">
            <a:extLst>
              <a:ext uri="{FF2B5EF4-FFF2-40B4-BE49-F238E27FC236}">
                <a16:creationId xmlns:a16="http://schemas.microsoft.com/office/drawing/2014/main" id="{9A2D5DC3-850A-FF05-DFA3-6B54B291AED7}"/>
              </a:ext>
            </a:extLst>
          </p:cNvPr>
          <p:cNvSpPr/>
          <p:nvPr/>
        </p:nvSpPr>
        <p:spPr>
          <a:xfrm rot="18173840">
            <a:off x="4468840" y="3810203"/>
            <a:ext cx="2189527" cy="2832925"/>
          </a:xfrm>
          <a:prstGeom prst="ellipse">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a:extLst>
              <a:ext uri="{FF2B5EF4-FFF2-40B4-BE49-F238E27FC236}">
                <a16:creationId xmlns:a16="http://schemas.microsoft.com/office/drawing/2014/main" id="{91FC4FBA-35EF-78EF-416A-CEFF9B6473A7}"/>
              </a:ext>
            </a:extLst>
          </p:cNvPr>
          <p:cNvSpPr txBox="1"/>
          <p:nvPr/>
        </p:nvSpPr>
        <p:spPr>
          <a:xfrm>
            <a:off x="7142364" y="4288910"/>
            <a:ext cx="3665989" cy="1200329"/>
          </a:xfrm>
          <a:prstGeom prst="rect">
            <a:avLst/>
          </a:prstGeom>
          <a:noFill/>
        </p:spPr>
        <p:txBody>
          <a:bodyPr wrap="square" rtlCol="0">
            <a:spAutoFit/>
          </a:bodyPr>
          <a:lstStyle/>
          <a:p>
            <a:pPr algn="ctr"/>
            <a:r>
              <a:rPr kumimoji="1" lang="en-US" altLang="ko-KR" dirty="0"/>
              <a:t>For </a:t>
            </a:r>
            <a:r>
              <a:rPr kumimoji="1" lang="en-US" altLang="ko-KR" dirty="0" err="1"/>
              <a:t>ConceptNet</a:t>
            </a:r>
            <a:endParaRPr kumimoji="1" lang="en-US" altLang="ko-KR" dirty="0"/>
          </a:p>
          <a:p>
            <a:pPr algn="ctr"/>
            <a:r>
              <a:rPr kumimoji="1" lang="en-US" altLang="ko-KR" dirty="0"/>
              <a:t>(studying, </a:t>
            </a:r>
            <a:r>
              <a:rPr kumimoji="1" lang="en-US" altLang="ko-KR" dirty="0" err="1"/>
              <a:t>usedfor</a:t>
            </a:r>
            <a:r>
              <a:rPr kumimoji="1" lang="en-US" altLang="ko-KR" dirty="0"/>
              <a:t>, growing)</a:t>
            </a:r>
          </a:p>
          <a:p>
            <a:pPr algn="ctr"/>
            <a:r>
              <a:rPr kumimoji="1" lang="en-US" altLang="ko-KR" dirty="0"/>
              <a:t>(test, </a:t>
            </a:r>
            <a:r>
              <a:rPr kumimoji="1" lang="en-US" altLang="ko-KR" dirty="0" err="1"/>
              <a:t>relatedto</a:t>
            </a:r>
            <a:r>
              <a:rPr kumimoji="1" lang="en-US" altLang="ko-KR" dirty="0"/>
              <a:t>, studying)</a:t>
            </a:r>
          </a:p>
          <a:p>
            <a:pPr algn="ctr"/>
            <a:r>
              <a:rPr kumimoji="1" lang="en-US" altLang="ko-KR" dirty="0"/>
              <a:t>(studying, </a:t>
            </a:r>
            <a:r>
              <a:rPr kumimoji="1" lang="en-US" altLang="ko-KR" dirty="0" err="1"/>
              <a:t>hassubevent</a:t>
            </a:r>
            <a:r>
              <a:rPr kumimoji="1" lang="en-US" altLang="ko-KR" dirty="0"/>
              <a:t>, effort)</a:t>
            </a:r>
            <a:endParaRPr kumimoji="1" lang="ko-KR" altLang="en-US" dirty="0"/>
          </a:p>
        </p:txBody>
      </p:sp>
      <p:sp>
        <p:nvSpPr>
          <p:cNvPr id="12" name="TextBox 11">
            <a:extLst>
              <a:ext uri="{FF2B5EF4-FFF2-40B4-BE49-F238E27FC236}">
                <a16:creationId xmlns:a16="http://schemas.microsoft.com/office/drawing/2014/main" id="{E2328BB0-A6E9-7049-F554-B0F836D95F95}"/>
              </a:ext>
            </a:extLst>
          </p:cNvPr>
          <p:cNvSpPr txBox="1"/>
          <p:nvPr/>
        </p:nvSpPr>
        <p:spPr>
          <a:xfrm>
            <a:off x="4854267" y="6521217"/>
            <a:ext cx="2288097" cy="553998"/>
          </a:xfrm>
          <a:prstGeom prst="rect">
            <a:avLst/>
          </a:prstGeom>
          <a:noFill/>
        </p:spPr>
        <p:txBody>
          <a:bodyPr wrap="square">
            <a:spAutoFit/>
          </a:bodyPr>
          <a:lstStyle/>
          <a:p>
            <a:r>
              <a:rPr lang="ko-KR" altLang="en-US" sz="1200" dirty="0">
                <a:hlinkClick r:id="rId4"/>
              </a:rPr>
              <a:t>https://instagraph.ai/</a:t>
            </a:r>
            <a:endParaRPr lang="en-US" altLang="ko-KR" sz="1200" dirty="0"/>
          </a:p>
          <a:p>
            <a:endParaRPr lang="ko-KR" altLang="en-US" dirty="0"/>
          </a:p>
        </p:txBody>
      </p:sp>
      <p:sp>
        <p:nvSpPr>
          <p:cNvPr id="3" name="TextBox 2">
            <a:extLst>
              <a:ext uri="{FF2B5EF4-FFF2-40B4-BE49-F238E27FC236}">
                <a16:creationId xmlns:a16="http://schemas.microsoft.com/office/drawing/2014/main" id="{E8530B6C-800A-14E4-3B71-1ECE0EE6C1E7}"/>
              </a:ext>
            </a:extLst>
          </p:cNvPr>
          <p:cNvSpPr txBox="1"/>
          <p:nvPr/>
        </p:nvSpPr>
        <p:spPr>
          <a:xfrm>
            <a:off x="2194954" y="5081573"/>
            <a:ext cx="3567863" cy="369332"/>
          </a:xfrm>
          <a:prstGeom prst="rect">
            <a:avLst/>
          </a:prstGeom>
          <a:noFill/>
        </p:spPr>
        <p:txBody>
          <a:bodyPr wrap="square" rtlCol="0">
            <a:spAutoFit/>
          </a:bodyPr>
          <a:lstStyle/>
          <a:p>
            <a:r>
              <a:rPr kumimoji="1" lang="en-US" altLang="ko-KR" dirty="0"/>
              <a:t>Study &lt;-&gt; Success</a:t>
            </a:r>
            <a:endParaRPr kumimoji="1" lang="ko-KR" altLang="en-US" dirty="0"/>
          </a:p>
        </p:txBody>
      </p:sp>
      <p:sp>
        <p:nvSpPr>
          <p:cNvPr id="4" name="TextBox 3">
            <a:extLst>
              <a:ext uri="{FF2B5EF4-FFF2-40B4-BE49-F238E27FC236}">
                <a16:creationId xmlns:a16="http://schemas.microsoft.com/office/drawing/2014/main" id="{A23E6BBD-183A-6C94-C6B7-883E1D920216}"/>
              </a:ext>
            </a:extLst>
          </p:cNvPr>
          <p:cNvSpPr txBox="1"/>
          <p:nvPr/>
        </p:nvSpPr>
        <p:spPr>
          <a:xfrm>
            <a:off x="2026373" y="2522948"/>
            <a:ext cx="8882560" cy="307777"/>
          </a:xfrm>
          <a:prstGeom prst="rect">
            <a:avLst/>
          </a:prstGeom>
          <a:noFill/>
        </p:spPr>
        <p:txBody>
          <a:bodyPr wrap="none" rtlCol="0">
            <a:spAutoFit/>
          </a:bodyPr>
          <a:lstStyle/>
          <a:p>
            <a:r>
              <a:rPr kumimoji="1" lang="ko-KR" altLang="en-US" sz="1400" dirty="0"/>
              <a:t>한 학생의 개별 경험</a:t>
            </a:r>
            <a:r>
              <a:rPr kumimoji="1" lang="en-US" altLang="ko-KR" sz="1400" dirty="0"/>
              <a:t>(</a:t>
            </a:r>
            <a:r>
              <a:rPr kumimoji="1" lang="ko-KR" altLang="en-US" sz="1400" dirty="0"/>
              <a:t>공부안하고 </a:t>
            </a:r>
            <a:r>
              <a:rPr kumimoji="1" lang="en-US" altLang="ko-KR" sz="1400" dirty="0"/>
              <a:t>A)</a:t>
            </a:r>
            <a:r>
              <a:rPr kumimoji="1" lang="ko-KR" altLang="en-US" sz="1400" dirty="0"/>
              <a:t>이 일반적인 성공의 필요조건을 대표하지 않는다는 것을 보여준다면 해결</a:t>
            </a:r>
          </a:p>
        </p:txBody>
      </p:sp>
    </p:spTree>
    <p:extLst>
      <p:ext uri="{BB962C8B-B14F-4D97-AF65-F5344CB8AC3E}">
        <p14:creationId xmlns:p14="http://schemas.microsoft.com/office/powerpoint/2010/main" val="2640776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0E388-18B7-14E9-0B55-D437CAF76269}"/>
            </a:ext>
          </a:extLst>
        </p:cNvPr>
        <p:cNvGrpSpPr/>
        <p:nvPr/>
      </p:nvGrpSpPr>
      <p:grpSpPr>
        <a:xfrm>
          <a:off x="0" y="0"/>
          <a:ext cx="0" cy="0"/>
          <a:chOff x="0" y="0"/>
          <a:chExt cx="0" cy="0"/>
        </a:xfrm>
      </p:grpSpPr>
      <p:sp>
        <p:nvSpPr>
          <p:cNvPr id="6" name="모서리가 둥근 직사각형 5">
            <a:extLst>
              <a:ext uri="{FF2B5EF4-FFF2-40B4-BE49-F238E27FC236}">
                <a16:creationId xmlns:a16="http://schemas.microsoft.com/office/drawing/2014/main" id="{112097EB-B176-8C07-D798-4FEDBCC9AC9E}"/>
              </a:ext>
            </a:extLst>
          </p:cNvPr>
          <p:cNvSpPr/>
          <p:nvPr/>
        </p:nvSpPr>
        <p:spPr>
          <a:xfrm>
            <a:off x="253999" y="1166167"/>
            <a:ext cx="10554354" cy="932310"/>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 name="텍스트 개체 틀 1">
            <a:extLst>
              <a:ext uri="{FF2B5EF4-FFF2-40B4-BE49-F238E27FC236}">
                <a16:creationId xmlns:a16="http://schemas.microsoft.com/office/drawing/2014/main" id="{0289E68F-18D7-3EFA-2CA1-0335FA309BF5}"/>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E9352A58-2636-343B-57A7-F72836E3651A}"/>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LLM</a:t>
            </a:r>
            <a:r>
              <a:rPr kumimoji="1" lang="ko-KR" altLang="en-US" sz="2133" dirty="0"/>
              <a:t> </a:t>
            </a:r>
            <a:r>
              <a:rPr kumimoji="1" lang="en-US" altLang="ko-KR" sz="2133" dirty="0"/>
              <a:t>with</a:t>
            </a:r>
            <a:r>
              <a:rPr kumimoji="1" lang="ko-KR" altLang="en-US" sz="2133" dirty="0"/>
              <a:t> </a:t>
            </a:r>
            <a:r>
              <a:rPr kumimoji="1" lang="en-US" altLang="ko-KR" sz="2133" dirty="0"/>
              <a:t>KGs(Hasty Generalization)</a:t>
            </a:r>
            <a:r>
              <a:rPr kumimoji="1" lang="ko-KR" altLang="en-US" sz="2133" dirty="0"/>
              <a:t> </a:t>
            </a:r>
            <a:r>
              <a:rPr kumimoji="1" lang="en-US" altLang="ko-KR" sz="2133" dirty="0"/>
              <a:t>-&gt;</a:t>
            </a:r>
            <a:r>
              <a:rPr kumimoji="1" lang="ko-KR" altLang="en-US" sz="2133" dirty="0"/>
              <a:t> 인과관계의 오류</a:t>
            </a:r>
            <a:r>
              <a:rPr kumimoji="1" lang="en-US" altLang="ko-KR" sz="2133" dirty="0"/>
              <a:t>??</a:t>
            </a:r>
            <a:endParaRPr kumimoji="1" lang="ko-Kore-KR" altLang="en-US" sz="2133" dirty="0"/>
          </a:p>
        </p:txBody>
      </p:sp>
      <p:sp>
        <p:nvSpPr>
          <p:cNvPr id="5" name="TextBox 4">
            <a:extLst>
              <a:ext uri="{FF2B5EF4-FFF2-40B4-BE49-F238E27FC236}">
                <a16:creationId xmlns:a16="http://schemas.microsoft.com/office/drawing/2014/main" id="{5D6F95F3-70AF-BA67-A5FC-F1EFFED8D3AB}"/>
              </a:ext>
            </a:extLst>
          </p:cNvPr>
          <p:cNvSpPr txBox="1"/>
          <p:nvPr/>
        </p:nvSpPr>
        <p:spPr>
          <a:xfrm>
            <a:off x="548545" y="1265439"/>
            <a:ext cx="8209560" cy="646331"/>
          </a:xfrm>
          <a:prstGeom prst="rect">
            <a:avLst/>
          </a:prstGeom>
          <a:noFill/>
        </p:spPr>
        <p:txBody>
          <a:bodyPr wrap="square">
            <a:spAutoFit/>
          </a:bodyPr>
          <a:lstStyle/>
          <a:p>
            <a:r>
              <a:rPr lang="en" altLang="ko-KR" dirty="0"/>
              <a:t>The Pfizer vaccine contains </a:t>
            </a:r>
            <a:r>
              <a:rPr lang="en" altLang="ko-KR" dirty="0">
                <a:solidFill>
                  <a:srgbClr val="FF0000"/>
                </a:solidFill>
              </a:rPr>
              <a:t>syncytin-1</a:t>
            </a:r>
            <a:r>
              <a:rPr lang="en" altLang="ko-KR" dirty="0"/>
              <a:t> which is vital for the </a:t>
            </a:r>
            <a:r>
              <a:rPr lang="en" altLang="ko-KR" dirty="0">
                <a:solidFill>
                  <a:srgbClr val="FF0000"/>
                </a:solidFill>
              </a:rPr>
              <a:t>formation of human placenta</a:t>
            </a:r>
            <a:r>
              <a:rPr lang="en" altLang="ko-KR" dirty="0"/>
              <a:t>, so could lead to infertility.</a:t>
            </a:r>
            <a:endParaRPr lang="ko-KR" altLang="en-US" u="sng" dirty="0">
              <a:solidFill>
                <a:srgbClr val="FF0000"/>
              </a:solidFill>
            </a:endParaRPr>
          </a:p>
        </p:txBody>
      </p:sp>
      <p:sp>
        <p:nvSpPr>
          <p:cNvPr id="9" name="TextBox 8">
            <a:extLst>
              <a:ext uri="{FF2B5EF4-FFF2-40B4-BE49-F238E27FC236}">
                <a16:creationId xmlns:a16="http://schemas.microsoft.com/office/drawing/2014/main" id="{5D0AE51C-3F8D-39A2-026A-CF2911D5AE6D}"/>
              </a:ext>
            </a:extLst>
          </p:cNvPr>
          <p:cNvSpPr txBox="1"/>
          <p:nvPr/>
        </p:nvSpPr>
        <p:spPr>
          <a:xfrm>
            <a:off x="7779927" y="3429000"/>
            <a:ext cx="3665989" cy="923330"/>
          </a:xfrm>
          <a:prstGeom prst="rect">
            <a:avLst/>
          </a:prstGeom>
          <a:noFill/>
        </p:spPr>
        <p:txBody>
          <a:bodyPr wrap="square" rtlCol="0">
            <a:spAutoFit/>
          </a:bodyPr>
          <a:lstStyle/>
          <a:p>
            <a:pPr algn="ctr"/>
            <a:r>
              <a:rPr kumimoji="1" lang="en-US" altLang="ko-KR" dirty="0"/>
              <a:t>For </a:t>
            </a:r>
            <a:r>
              <a:rPr kumimoji="1" lang="en-US" altLang="ko-KR" dirty="0" err="1"/>
              <a:t>ConceptNet</a:t>
            </a:r>
            <a:endParaRPr kumimoji="1" lang="en-US" altLang="ko-KR" dirty="0"/>
          </a:p>
          <a:p>
            <a:pPr algn="ctr"/>
            <a:r>
              <a:rPr kumimoji="1" lang="en-US" altLang="ko-KR" dirty="0"/>
              <a:t>(</a:t>
            </a:r>
            <a:r>
              <a:rPr kumimoji="1" lang="en-US" altLang="ko-KR" dirty="0" err="1"/>
              <a:t>syncytin</a:t>
            </a:r>
            <a:r>
              <a:rPr kumimoji="1" lang="en-US" altLang="ko-KR" dirty="0"/>
              <a:t>, </a:t>
            </a:r>
            <a:r>
              <a:rPr kumimoji="1" lang="en-US" altLang="ko-KR" dirty="0" err="1"/>
              <a:t>relatedto</a:t>
            </a:r>
            <a:r>
              <a:rPr kumimoji="1" lang="en-US" altLang="ko-KR" dirty="0"/>
              <a:t> placental)</a:t>
            </a:r>
          </a:p>
          <a:p>
            <a:pPr algn="ctr"/>
            <a:endParaRPr kumimoji="1" lang="ko-KR" altLang="en-US" dirty="0"/>
          </a:p>
        </p:txBody>
      </p:sp>
      <p:sp>
        <p:nvSpPr>
          <p:cNvPr id="12" name="TextBox 11">
            <a:extLst>
              <a:ext uri="{FF2B5EF4-FFF2-40B4-BE49-F238E27FC236}">
                <a16:creationId xmlns:a16="http://schemas.microsoft.com/office/drawing/2014/main" id="{3983053E-5873-B525-666A-7260B8A715A3}"/>
              </a:ext>
            </a:extLst>
          </p:cNvPr>
          <p:cNvSpPr txBox="1"/>
          <p:nvPr/>
        </p:nvSpPr>
        <p:spPr>
          <a:xfrm>
            <a:off x="4854267" y="6521217"/>
            <a:ext cx="2288097" cy="553998"/>
          </a:xfrm>
          <a:prstGeom prst="rect">
            <a:avLst/>
          </a:prstGeom>
          <a:noFill/>
        </p:spPr>
        <p:txBody>
          <a:bodyPr wrap="square">
            <a:spAutoFit/>
          </a:bodyPr>
          <a:lstStyle/>
          <a:p>
            <a:r>
              <a:rPr lang="ko-KR" altLang="en-US" sz="1200" dirty="0">
                <a:hlinkClick r:id="rId3"/>
              </a:rPr>
              <a:t>https://instagraph.ai/</a:t>
            </a:r>
            <a:endParaRPr lang="en-US" altLang="ko-KR" sz="1200" dirty="0"/>
          </a:p>
          <a:p>
            <a:endParaRPr lang="ko-KR" altLang="en-US" dirty="0"/>
          </a:p>
        </p:txBody>
      </p:sp>
      <p:pic>
        <p:nvPicPr>
          <p:cNvPr id="3" name="그림 2">
            <a:extLst>
              <a:ext uri="{FF2B5EF4-FFF2-40B4-BE49-F238E27FC236}">
                <a16:creationId xmlns:a16="http://schemas.microsoft.com/office/drawing/2014/main" id="{BDCAD2E7-B196-8C92-7F2A-ABE879D0AE60}"/>
              </a:ext>
            </a:extLst>
          </p:cNvPr>
          <p:cNvPicPr>
            <a:picLocks noChangeAspect="1"/>
          </p:cNvPicPr>
          <p:nvPr/>
        </p:nvPicPr>
        <p:blipFill>
          <a:blip r:embed="rId4"/>
          <a:stretch>
            <a:fillRect/>
          </a:stretch>
        </p:blipFill>
        <p:spPr>
          <a:xfrm>
            <a:off x="4653325" y="2515461"/>
            <a:ext cx="2091841" cy="3819049"/>
          </a:xfrm>
          <a:prstGeom prst="rect">
            <a:avLst/>
          </a:prstGeom>
        </p:spPr>
      </p:pic>
      <p:sp>
        <p:nvSpPr>
          <p:cNvPr id="4" name="TextBox 3">
            <a:extLst>
              <a:ext uri="{FF2B5EF4-FFF2-40B4-BE49-F238E27FC236}">
                <a16:creationId xmlns:a16="http://schemas.microsoft.com/office/drawing/2014/main" id="{6E662395-994A-E3BA-47AC-17AE02EB5320}"/>
              </a:ext>
            </a:extLst>
          </p:cNvPr>
          <p:cNvSpPr txBox="1"/>
          <p:nvPr/>
        </p:nvSpPr>
        <p:spPr>
          <a:xfrm>
            <a:off x="6096000" y="5265741"/>
            <a:ext cx="5452134" cy="830997"/>
          </a:xfrm>
          <a:prstGeom prst="rect">
            <a:avLst/>
          </a:prstGeom>
          <a:noFill/>
        </p:spPr>
        <p:txBody>
          <a:bodyPr wrap="none" rtlCol="0">
            <a:spAutoFit/>
          </a:bodyPr>
          <a:lstStyle/>
          <a:p>
            <a:r>
              <a:rPr kumimoji="1" lang="ko-KR" altLang="en-US" sz="1200" dirty="0"/>
              <a:t>지식 그래프만</a:t>
            </a:r>
            <a:r>
              <a:rPr kumimoji="1" lang="en-US" altLang="ko-KR" sz="1200" dirty="0"/>
              <a:t>(triple)</a:t>
            </a:r>
            <a:r>
              <a:rPr kumimoji="1" lang="ko-KR" altLang="en-US" sz="1200" dirty="0" err="1"/>
              <a:t>으로</a:t>
            </a:r>
            <a:r>
              <a:rPr kumimoji="1" lang="ko-KR" altLang="en-US" sz="1200" dirty="0"/>
              <a:t> 일반화의 오류를 풀 때의 한계점을 어떻게 타파</a:t>
            </a:r>
            <a:r>
              <a:rPr kumimoji="1" lang="en-US" altLang="ko-KR" sz="1200" dirty="0"/>
              <a:t>?</a:t>
            </a:r>
          </a:p>
          <a:p>
            <a:pPr marL="285750" indent="-285750">
              <a:buFont typeface="Wingdings" pitchFamily="2" charset="2"/>
              <a:buChar char="Ø"/>
            </a:pPr>
            <a:r>
              <a:rPr kumimoji="1" lang="en-US" altLang="ko-KR" sz="1200" dirty="0"/>
              <a:t>Subgraph</a:t>
            </a:r>
            <a:r>
              <a:rPr kumimoji="1" lang="ko-KR" altLang="en-US" sz="1200" dirty="0"/>
              <a:t> 생성하기</a:t>
            </a:r>
            <a:r>
              <a:rPr kumimoji="1" lang="en-US" altLang="ko-KR" sz="1200" dirty="0"/>
              <a:t>(infertility</a:t>
            </a:r>
            <a:r>
              <a:rPr kumimoji="1" lang="ko-KR" altLang="en-US" sz="1200" dirty="0"/>
              <a:t>에 대한 정보</a:t>
            </a:r>
            <a:r>
              <a:rPr kumimoji="1" lang="en-US" altLang="ko-KR" sz="1200" dirty="0"/>
              <a:t>(triple)</a:t>
            </a:r>
            <a:r>
              <a:rPr kumimoji="1" lang="ko-KR" altLang="en-US" sz="1200" dirty="0"/>
              <a:t>가 도움이 될 수 있음</a:t>
            </a:r>
            <a:r>
              <a:rPr kumimoji="1" lang="en-US" altLang="ko-KR" sz="1200" dirty="0"/>
              <a:t>)</a:t>
            </a:r>
          </a:p>
          <a:p>
            <a:pPr marL="285750" indent="-285750">
              <a:buFont typeface="Wingdings" pitchFamily="2" charset="2"/>
              <a:buChar char="Ø"/>
            </a:pPr>
            <a:r>
              <a:rPr kumimoji="1" lang="en-US" altLang="ko-KR" sz="1200" dirty="0"/>
              <a:t>Keyword</a:t>
            </a:r>
            <a:r>
              <a:rPr kumimoji="1" lang="ko-KR" altLang="en-US" sz="1200" dirty="0"/>
              <a:t>들의 </a:t>
            </a:r>
            <a:r>
              <a:rPr kumimoji="1" lang="en-US" altLang="ko-KR" sz="1200" dirty="0"/>
              <a:t>relation path(Pfizer, vaccine, syncytin-1, placenta.)</a:t>
            </a:r>
          </a:p>
          <a:p>
            <a:pPr marL="285750" indent="-285750">
              <a:buFont typeface="Wingdings" pitchFamily="2" charset="2"/>
              <a:buChar char="Ø"/>
            </a:pPr>
            <a:r>
              <a:rPr kumimoji="1" lang="ko-KR" altLang="en-US" sz="1200" dirty="0"/>
              <a:t>추가적인 텍스트 정보가 필요</a:t>
            </a:r>
            <a:r>
              <a:rPr kumimoji="1" lang="en-US" altLang="ko-KR" sz="1200" dirty="0"/>
              <a:t>(prompt, Wikipedia)</a:t>
            </a:r>
            <a:endParaRPr kumimoji="1" lang="ko-KR" altLang="en-US" sz="1200" dirty="0"/>
          </a:p>
        </p:txBody>
      </p:sp>
      <p:pic>
        <p:nvPicPr>
          <p:cNvPr id="11" name="그림 10">
            <a:extLst>
              <a:ext uri="{FF2B5EF4-FFF2-40B4-BE49-F238E27FC236}">
                <a16:creationId xmlns:a16="http://schemas.microsoft.com/office/drawing/2014/main" id="{9B016646-019D-21F4-1779-706ADC0ACBDD}"/>
              </a:ext>
            </a:extLst>
          </p:cNvPr>
          <p:cNvPicPr>
            <a:picLocks noChangeAspect="1"/>
          </p:cNvPicPr>
          <p:nvPr/>
        </p:nvPicPr>
        <p:blipFill>
          <a:blip r:embed="rId5"/>
          <a:stretch>
            <a:fillRect/>
          </a:stretch>
        </p:blipFill>
        <p:spPr>
          <a:xfrm>
            <a:off x="55925" y="2197749"/>
            <a:ext cx="4597400" cy="1701800"/>
          </a:xfrm>
          <a:prstGeom prst="rect">
            <a:avLst/>
          </a:prstGeom>
        </p:spPr>
      </p:pic>
      <p:sp>
        <p:nvSpPr>
          <p:cNvPr id="8" name="TextBox 7">
            <a:extLst>
              <a:ext uri="{FF2B5EF4-FFF2-40B4-BE49-F238E27FC236}">
                <a16:creationId xmlns:a16="http://schemas.microsoft.com/office/drawing/2014/main" id="{092753A4-BC2E-E356-89AF-B55C73DC1B7D}"/>
              </a:ext>
            </a:extLst>
          </p:cNvPr>
          <p:cNvSpPr txBox="1"/>
          <p:nvPr/>
        </p:nvSpPr>
        <p:spPr>
          <a:xfrm>
            <a:off x="6447572" y="2215179"/>
            <a:ext cx="4993675" cy="523220"/>
          </a:xfrm>
          <a:prstGeom prst="rect">
            <a:avLst/>
          </a:prstGeom>
          <a:noFill/>
        </p:spPr>
        <p:txBody>
          <a:bodyPr wrap="none" rtlCol="0">
            <a:spAutoFit/>
          </a:bodyPr>
          <a:lstStyle/>
          <a:p>
            <a:r>
              <a:rPr kumimoji="1" lang="ko-KR" altLang="en-US" sz="1400" dirty="0"/>
              <a:t>백신의 성분과 불임 사이의 인과 관계를 명확히 한다면 해결</a:t>
            </a:r>
            <a:endParaRPr kumimoji="1" lang="en-US" altLang="ko-KR" sz="1400" dirty="0"/>
          </a:p>
          <a:p>
            <a:r>
              <a:rPr kumimoji="1" lang="en-US" altLang="ko-KR" sz="1400" dirty="0"/>
              <a:t>-&gt;</a:t>
            </a:r>
            <a:r>
              <a:rPr kumimoji="1" lang="ko-KR" altLang="en-US" sz="1400" dirty="0"/>
              <a:t> 지식 그래프 뿐만 아니라 </a:t>
            </a:r>
            <a:r>
              <a:rPr kumimoji="1" lang="en-US" altLang="ko-KR" sz="1400" dirty="0"/>
              <a:t>text description </a:t>
            </a:r>
            <a:r>
              <a:rPr kumimoji="1" lang="ko-KR" altLang="en-US" sz="1400" dirty="0"/>
              <a:t>필요</a:t>
            </a:r>
          </a:p>
        </p:txBody>
      </p:sp>
    </p:spTree>
    <p:extLst>
      <p:ext uri="{BB962C8B-B14F-4D97-AF65-F5344CB8AC3E}">
        <p14:creationId xmlns:p14="http://schemas.microsoft.com/office/powerpoint/2010/main" val="38129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B4532-1B81-0D5A-C2D0-4975C3F66CA0}"/>
            </a:ext>
          </a:extLst>
        </p:cNvPr>
        <p:cNvGrpSpPr/>
        <p:nvPr/>
      </p:nvGrpSpPr>
      <p:grpSpPr>
        <a:xfrm>
          <a:off x="0" y="0"/>
          <a:ext cx="0" cy="0"/>
          <a:chOff x="0" y="0"/>
          <a:chExt cx="0" cy="0"/>
        </a:xfrm>
      </p:grpSpPr>
      <p:sp>
        <p:nvSpPr>
          <p:cNvPr id="6" name="모서리가 둥근 직사각형 5">
            <a:extLst>
              <a:ext uri="{FF2B5EF4-FFF2-40B4-BE49-F238E27FC236}">
                <a16:creationId xmlns:a16="http://schemas.microsoft.com/office/drawing/2014/main" id="{D090F3FB-2C38-2645-7F89-81138F6CE583}"/>
              </a:ext>
            </a:extLst>
          </p:cNvPr>
          <p:cNvSpPr/>
          <p:nvPr/>
        </p:nvSpPr>
        <p:spPr>
          <a:xfrm>
            <a:off x="253999" y="1166167"/>
            <a:ext cx="10554354" cy="932310"/>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 name="텍스트 개체 틀 1">
            <a:extLst>
              <a:ext uri="{FF2B5EF4-FFF2-40B4-BE49-F238E27FC236}">
                <a16:creationId xmlns:a16="http://schemas.microsoft.com/office/drawing/2014/main" id="{ADFCC3CD-4FF4-0049-10CE-FA1454686F14}"/>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62C5A0C1-9784-40DF-96F2-596E1318CA7F}"/>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LLM</a:t>
            </a:r>
            <a:r>
              <a:rPr kumimoji="1" lang="ko-KR" altLang="en-US" sz="2133" dirty="0"/>
              <a:t> </a:t>
            </a:r>
            <a:r>
              <a:rPr kumimoji="1" lang="en-US" altLang="ko-KR" sz="2133" dirty="0"/>
              <a:t>with</a:t>
            </a:r>
            <a:r>
              <a:rPr kumimoji="1" lang="ko-KR" altLang="en-US" sz="2133" dirty="0"/>
              <a:t> </a:t>
            </a:r>
            <a:r>
              <a:rPr kumimoji="1" lang="en-US" altLang="ko-KR" sz="2133" dirty="0"/>
              <a:t>KGs(Irrelevant</a:t>
            </a:r>
            <a:r>
              <a:rPr kumimoji="1" lang="ko-KR" altLang="en-US" sz="2133" dirty="0"/>
              <a:t> </a:t>
            </a:r>
            <a:r>
              <a:rPr kumimoji="1" lang="en-US" altLang="ko-KR" sz="2133" dirty="0"/>
              <a:t>Authority)</a:t>
            </a:r>
            <a:endParaRPr kumimoji="1" lang="ko-Kore-KR" altLang="en-US" sz="2133" dirty="0"/>
          </a:p>
        </p:txBody>
      </p:sp>
      <p:sp>
        <p:nvSpPr>
          <p:cNvPr id="5" name="TextBox 4">
            <a:extLst>
              <a:ext uri="{FF2B5EF4-FFF2-40B4-BE49-F238E27FC236}">
                <a16:creationId xmlns:a16="http://schemas.microsoft.com/office/drawing/2014/main" id="{14DE3995-03BF-8425-3D4C-47D9F0578C26}"/>
              </a:ext>
            </a:extLst>
          </p:cNvPr>
          <p:cNvSpPr txBox="1"/>
          <p:nvPr/>
        </p:nvSpPr>
        <p:spPr>
          <a:xfrm>
            <a:off x="548544" y="1265439"/>
            <a:ext cx="10189363" cy="646331"/>
          </a:xfrm>
          <a:prstGeom prst="rect">
            <a:avLst/>
          </a:prstGeom>
          <a:noFill/>
        </p:spPr>
        <p:txBody>
          <a:bodyPr wrap="square">
            <a:spAutoFit/>
          </a:bodyPr>
          <a:lstStyle/>
          <a:p>
            <a:r>
              <a:rPr lang="en" altLang="ko-KR" dirty="0"/>
              <a:t>A </a:t>
            </a:r>
            <a:r>
              <a:rPr lang="en" altLang="ko-KR" dirty="0">
                <a:solidFill>
                  <a:srgbClr val="FF0000"/>
                </a:solidFill>
              </a:rPr>
              <a:t>book</a:t>
            </a:r>
            <a:r>
              <a:rPr lang="en" altLang="ko-KR" dirty="0"/>
              <a:t> argues that </a:t>
            </a:r>
            <a:r>
              <a:rPr lang="en" altLang="ko-KR" dirty="0">
                <a:solidFill>
                  <a:srgbClr val="FF0000"/>
                </a:solidFill>
              </a:rPr>
              <a:t>global warming</a:t>
            </a:r>
            <a:r>
              <a:rPr lang="en" altLang="ko-KR" dirty="0"/>
              <a:t> is not actually happening, and cites the research of one </a:t>
            </a:r>
            <a:r>
              <a:rPr lang="en" altLang="ko-KR" dirty="0">
                <a:solidFill>
                  <a:srgbClr val="FF0000"/>
                </a:solidFill>
              </a:rPr>
              <a:t>environmental scientist </a:t>
            </a:r>
            <a:r>
              <a:rPr lang="en" altLang="ko-KR" dirty="0"/>
              <a:t>who has been studying </a:t>
            </a:r>
            <a:r>
              <a:rPr lang="en" altLang="ko-KR" dirty="0">
                <a:solidFill>
                  <a:srgbClr val="FF0000"/>
                </a:solidFill>
              </a:rPr>
              <a:t>climate change </a:t>
            </a:r>
            <a:r>
              <a:rPr lang="en" altLang="ko-KR" dirty="0"/>
              <a:t>for several years.</a:t>
            </a:r>
            <a:endParaRPr lang="ko-KR" altLang="en-US" u="sng" dirty="0">
              <a:solidFill>
                <a:srgbClr val="FF0000"/>
              </a:solidFill>
            </a:endParaRPr>
          </a:p>
        </p:txBody>
      </p:sp>
      <p:sp>
        <p:nvSpPr>
          <p:cNvPr id="9" name="TextBox 8">
            <a:extLst>
              <a:ext uri="{FF2B5EF4-FFF2-40B4-BE49-F238E27FC236}">
                <a16:creationId xmlns:a16="http://schemas.microsoft.com/office/drawing/2014/main" id="{9AF30B99-6EB1-1E1D-BCEF-E10F91419F37}"/>
              </a:ext>
            </a:extLst>
          </p:cNvPr>
          <p:cNvSpPr txBox="1"/>
          <p:nvPr/>
        </p:nvSpPr>
        <p:spPr>
          <a:xfrm>
            <a:off x="7142364" y="4288910"/>
            <a:ext cx="4702891" cy="1477328"/>
          </a:xfrm>
          <a:prstGeom prst="rect">
            <a:avLst/>
          </a:prstGeom>
          <a:noFill/>
        </p:spPr>
        <p:txBody>
          <a:bodyPr wrap="square" rtlCol="0">
            <a:spAutoFit/>
          </a:bodyPr>
          <a:lstStyle/>
          <a:p>
            <a:pPr algn="ctr"/>
            <a:r>
              <a:rPr kumimoji="1" lang="en-US" altLang="ko-KR" dirty="0"/>
              <a:t>For </a:t>
            </a:r>
            <a:r>
              <a:rPr kumimoji="1" lang="en-US" altLang="ko-KR" dirty="0" err="1"/>
              <a:t>ConceptNet</a:t>
            </a:r>
            <a:endParaRPr kumimoji="1" lang="en-US" altLang="ko-KR" dirty="0"/>
          </a:p>
          <a:p>
            <a:pPr algn="ctr"/>
            <a:r>
              <a:rPr kumimoji="1" lang="en-US" altLang="ko-KR" dirty="0"/>
              <a:t>(</a:t>
            </a:r>
            <a:r>
              <a:rPr kumimoji="1" lang="en-US" altLang="ko-KR" dirty="0" err="1"/>
              <a:t>global_warming</a:t>
            </a:r>
            <a:r>
              <a:rPr kumimoji="1" lang="en-US" altLang="ko-KR" dirty="0"/>
              <a:t>, </a:t>
            </a:r>
            <a:r>
              <a:rPr kumimoji="1" lang="en-US" altLang="ko-KR" dirty="0" err="1"/>
              <a:t>capableof</a:t>
            </a:r>
            <a:r>
              <a:rPr kumimoji="1" lang="en-US" altLang="ko-KR" dirty="0"/>
              <a:t>, </a:t>
            </a:r>
            <a:r>
              <a:rPr kumimoji="1" lang="en-US" altLang="ko-KR" dirty="0" err="1"/>
              <a:t>produce_severe_weather_changes</a:t>
            </a:r>
            <a:r>
              <a:rPr kumimoji="1" lang="en-US" altLang="ko-KR" dirty="0"/>
              <a:t>)</a:t>
            </a:r>
          </a:p>
          <a:p>
            <a:pPr algn="ctr"/>
            <a:r>
              <a:rPr kumimoji="1" lang="en-US" altLang="ko-KR" dirty="0"/>
              <a:t>(</a:t>
            </a:r>
            <a:r>
              <a:rPr kumimoji="1" lang="en-US" altLang="ko-KR" dirty="0" err="1"/>
              <a:t>global_warming</a:t>
            </a:r>
            <a:r>
              <a:rPr kumimoji="1" lang="en-US" altLang="ko-KR" dirty="0"/>
              <a:t>, isa, </a:t>
            </a:r>
            <a:r>
              <a:rPr kumimoji="1" lang="en-US" altLang="ko-KR" dirty="0" err="1"/>
              <a:t>effecting_weather</a:t>
            </a:r>
            <a:r>
              <a:rPr kumimoji="1" lang="en-US" altLang="ko-KR" dirty="0"/>
              <a:t>)</a:t>
            </a:r>
          </a:p>
          <a:p>
            <a:pPr algn="ctr"/>
            <a:r>
              <a:rPr kumimoji="1" lang="en-US" altLang="ko-KR" dirty="0"/>
              <a:t>(</a:t>
            </a:r>
            <a:r>
              <a:rPr kumimoji="1" lang="en-US" altLang="ko-KR" dirty="0" err="1"/>
              <a:t>climate_change</a:t>
            </a:r>
            <a:r>
              <a:rPr kumimoji="1" lang="en-US" altLang="ko-KR" dirty="0"/>
              <a:t>, </a:t>
            </a:r>
            <a:r>
              <a:rPr kumimoji="1" lang="en-US" altLang="ko-KR" dirty="0" err="1"/>
              <a:t>relatedto</a:t>
            </a:r>
            <a:r>
              <a:rPr kumimoji="1" lang="en-US" altLang="ko-KR" dirty="0"/>
              <a:t>, </a:t>
            </a:r>
            <a:r>
              <a:rPr kumimoji="1" lang="en-US" altLang="ko-KR" dirty="0" err="1"/>
              <a:t>global_warming</a:t>
            </a:r>
            <a:r>
              <a:rPr kumimoji="1" lang="en-US" altLang="ko-KR" dirty="0"/>
              <a:t>)</a:t>
            </a:r>
            <a:endParaRPr kumimoji="1" lang="ko-KR" altLang="en-US" dirty="0"/>
          </a:p>
        </p:txBody>
      </p:sp>
      <p:sp>
        <p:nvSpPr>
          <p:cNvPr id="12" name="TextBox 11">
            <a:extLst>
              <a:ext uri="{FF2B5EF4-FFF2-40B4-BE49-F238E27FC236}">
                <a16:creationId xmlns:a16="http://schemas.microsoft.com/office/drawing/2014/main" id="{D3690ED5-6DE5-1675-6010-ECB0F2DDF2F7}"/>
              </a:ext>
            </a:extLst>
          </p:cNvPr>
          <p:cNvSpPr txBox="1"/>
          <p:nvPr/>
        </p:nvSpPr>
        <p:spPr>
          <a:xfrm>
            <a:off x="4854267" y="6521217"/>
            <a:ext cx="2288097" cy="553998"/>
          </a:xfrm>
          <a:prstGeom prst="rect">
            <a:avLst/>
          </a:prstGeom>
          <a:noFill/>
        </p:spPr>
        <p:txBody>
          <a:bodyPr wrap="square">
            <a:spAutoFit/>
          </a:bodyPr>
          <a:lstStyle/>
          <a:p>
            <a:r>
              <a:rPr lang="ko-KR" altLang="en-US" sz="1200" dirty="0">
                <a:hlinkClick r:id="rId3"/>
              </a:rPr>
              <a:t>https://instagraph.ai/</a:t>
            </a:r>
            <a:endParaRPr lang="en-US" altLang="ko-KR" sz="1200" dirty="0"/>
          </a:p>
          <a:p>
            <a:endParaRPr lang="ko-KR" altLang="en-US" dirty="0"/>
          </a:p>
        </p:txBody>
      </p:sp>
      <p:pic>
        <p:nvPicPr>
          <p:cNvPr id="3" name="그림 2">
            <a:extLst>
              <a:ext uri="{FF2B5EF4-FFF2-40B4-BE49-F238E27FC236}">
                <a16:creationId xmlns:a16="http://schemas.microsoft.com/office/drawing/2014/main" id="{4722B7CD-200B-0957-52CF-A673C5C98139}"/>
              </a:ext>
            </a:extLst>
          </p:cNvPr>
          <p:cNvPicPr>
            <a:picLocks noChangeAspect="1"/>
          </p:cNvPicPr>
          <p:nvPr/>
        </p:nvPicPr>
        <p:blipFill>
          <a:blip r:embed="rId4"/>
          <a:stretch>
            <a:fillRect/>
          </a:stretch>
        </p:blipFill>
        <p:spPr>
          <a:xfrm>
            <a:off x="4525752" y="2358078"/>
            <a:ext cx="2178046" cy="3976432"/>
          </a:xfrm>
          <a:prstGeom prst="rect">
            <a:avLst/>
          </a:prstGeom>
        </p:spPr>
      </p:pic>
    </p:spTree>
    <p:extLst>
      <p:ext uri="{BB962C8B-B14F-4D97-AF65-F5344CB8AC3E}">
        <p14:creationId xmlns:p14="http://schemas.microsoft.com/office/powerpoint/2010/main" val="3655190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1CBAA-4348-B6C4-9C01-2AF09FB299F2}"/>
            </a:ext>
          </a:extLst>
        </p:cNvPr>
        <p:cNvGrpSpPr/>
        <p:nvPr/>
      </p:nvGrpSpPr>
      <p:grpSpPr>
        <a:xfrm>
          <a:off x="0" y="0"/>
          <a:ext cx="0" cy="0"/>
          <a:chOff x="0" y="0"/>
          <a:chExt cx="0" cy="0"/>
        </a:xfrm>
      </p:grpSpPr>
      <p:sp>
        <p:nvSpPr>
          <p:cNvPr id="6" name="모서리가 둥근 직사각형 5">
            <a:extLst>
              <a:ext uri="{FF2B5EF4-FFF2-40B4-BE49-F238E27FC236}">
                <a16:creationId xmlns:a16="http://schemas.microsoft.com/office/drawing/2014/main" id="{518E3456-9C90-4899-17C7-74F9046CFEF9}"/>
              </a:ext>
            </a:extLst>
          </p:cNvPr>
          <p:cNvSpPr/>
          <p:nvPr/>
        </p:nvSpPr>
        <p:spPr>
          <a:xfrm>
            <a:off x="253999" y="1166167"/>
            <a:ext cx="10554354" cy="932310"/>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 name="텍스트 개체 틀 1">
            <a:extLst>
              <a:ext uri="{FF2B5EF4-FFF2-40B4-BE49-F238E27FC236}">
                <a16:creationId xmlns:a16="http://schemas.microsoft.com/office/drawing/2014/main" id="{50F61069-D7A9-8F33-D863-614A7E458137}"/>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419D1212-5C8A-B23E-9EFC-48C6E92AFC81}"/>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LLM</a:t>
            </a:r>
            <a:r>
              <a:rPr kumimoji="1" lang="ko-KR" altLang="en-US" sz="2133" dirty="0"/>
              <a:t> </a:t>
            </a:r>
            <a:r>
              <a:rPr kumimoji="1" lang="en-US" altLang="ko-KR" sz="2133" dirty="0"/>
              <a:t>with</a:t>
            </a:r>
            <a:r>
              <a:rPr kumimoji="1" lang="ko-KR" altLang="en-US" sz="2133" dirty="0"/>
              <a:t> </a:t>
            </a:r>
            <a:r>
              <a:rPr kumimoji="1" lang="en-US" altLang="ko-KR" sz="2133" dirty="0"/>
              <a:t>KGs(False Causality)</a:t>
            </a:r>
            <a:endParaRPr kumimoji="1" lang="ko-Kore-KR" altLang="en-US" sz="2133" dirty="0"/>
          </a:p>
        </p:txBody>
      </p:sp>
      <p:sp>
        <p:nvSpPr>
          <p:cNvPr id="5" name="TextBox 4">
            <a:extLst>
              <a:ext uri="{FF2B5EF4-FFF2-40B4-BE49-F238E27FC236}">
                <a16:creationId xmlns:a16="http://schemas.microsoft.com/office/drawing/2014/main" id="{8466660D-48B7-3E12-8102-21744FA2AFC8}"/>
              </a:ext>
            </a:extLst>
          </p:cNvPr>
          <p:cNvSpPr txBox="1"/>
          <p:nvPr/>
        </p:nvSpPr>
        <p:spPr>
          <a:xfrm>
            <a:off x="548544" y="1265439"/>
            <a:ext cx="10189363" cy="369332"/>
          </a:xfrm>
          <a:prstGeom prst="rect">
            <a:avLst/>
          </a:prstGeom>
          <a:noFill/>
        </p:spPr>
        <p:txBody>
          <a:bodyPr wrap="square">
            <a:spAutoFit/>
          </a:bodyPr>
          <a:lstStyle/>
          <a:p>
            <a:r>
              <a:rPr lang="en" altLang="ko-KR" dirty="0"/>
              <a:t>People who </a:t>
            </a:r>
            <a:r>
              <a:rPr lang="en" altLang="ko-KR" dirty="0">
                <a:solidFill>
                  <a:srgbClr val="FF0000"/>
                </a:solidFill>
              </a:rPr>
              <a:t>eat yogurt </a:t>
            </a:r>
            <a:r>
              <a:rPr lang="en" altLang="ko-KR" dirty="0"/>
              <a:t>have </a:t>
            </a:r>
            <a:r>
              <a:rPr lang="en" altLang="ko-KR" dirty="0">
                <a:solidFill>
                  <a:srgbClr val="FF0000"/>
                </a:solidFill>
              </a:rPr>
              <a:t>healthy guts</a:t>
            </a:r>
            <a:r>
              <a:rPr lang="en" altLang="ko-KR" dirty="0"/>
              <a:t>. If I eat yogurt I will </a:t>
            </a:r>
            <a:r>
              <a:rPr lang="en" altLang="ko-KR" dirty="0">
                <a:solidFill>
                  <a:srgbClr val="FF0000"/>
                </a:solidFill>
              </a:rPr>
              <a:t>never get sick</a:t>
            </a:r>
            <a:r>
              <a:rPr lang="en" altLang="ko-KR" dirty="0"/>
              <a:t>.</a:t>
            </a:r>
            <a:endParaRPr lang="ko-KR" altLang="en-US" u="sng" dirty="0">
              <a:solidFill>
                <a:srgbClr val="FF0000"/>
              </a:solidFill>
            </a:endParaRPr>
          </a:p>
        </p:txBody>
      </p:sp>
      <p:sp>
        <p:nvSpPr>
          <p:cNvPr id="9" name="TextBox 8">
            <a:extLst>
              <a:ext uri="{FF2B5EF4-FFF2-40B4-BE49-F238E27FC236}">
                <a16:creationId xmlns:a16="http://schemas.microsoft.com/office/drawing/2014/main" id="{0EBE4BB3-5FC9-B83E-1827-24936E45BDF3}"/>
              </a:ext>
            </a:extLst>
          </p:cNvPr>
          <p:cNvSpPr txBox="1"/>
          <p:nvPr/>
        </p:nvSpPr>
        <p:spPr>
          <a:xfrm>
            <a:off x="5386805" y="3535493"/>
            <a:ext cx="6805195" cy="276999"/>
          </a:xfrm>
          <a:prstGeom prst="rect">
            <a:avLst/>
          </a:prstGeom>
          <a:noFill/>
        </p:spPr>
        <p:txBody>
          <a:bodyPr wrap="square" rtlCol="0">
            <a:spAutoFit/>
          </a:bodyPr>
          <a:lstStyle/>
          <a:p>
            <a:pPr algn="ctr"/>
            <a:r>
              <a:rPr kumimoji="1" lang="en-US" altLang="ko-KR" sz="1200" dirty="0"/>
              <a:t>Yogurt</a:t>
            </a:r>
            <a:r>
              <a:rPr kumimoji="1" lang="ko-KR" altLang="en-US" sz="1200" dirty="0"/>
              <a:t>와 </a:t>
            </a:r>
            <a:r>
              <a:rPr kumimoji="1" lang="en-US" altLang="ko-KR" sz="1200" dirty="0"/>
              <a:t>never sick(healthy)</a:t>
            </a:r>
            <a:r>
              <a:rPr kumimoji="1" lang="ko-KR" altLang="en-US" sz="1200" dirty="0"/>
              <a:t>의 관계</a:t>
            </a:r>
            <a:r>
              <a:rPr kumimoji="1" lang="en-US" altLang="ko-KR" sz="1200" dirty="0"/>
              <a:t>,</a:t>
            </a:r>
            <a:r>
              <a:rPr kumimoji="1" lang="ko-KR" altLang="en-US" sz="1200" dirty="0"/>
              <a:t> </a:t>
            </a:r>
            <a:r>
              <a:rPr kumimoji="1" lang="en-US" altLang="ko-KR" sz="1200" dirty="0"/>
              <a:t>healthy</a:t>
            </a:r>
            <a:r>
              <a:rPr kumimoji="1" lang="ko-KR" altLang="en-US" sz="1200" dirty="0"/>
              <a:t> </a:t>
            </a:r>
            <a:r>
              <a:rPr kumimoji="1" lang="en-US" altLang="ko-KR" sz="1200" dirty="0"/>
              <a:t>gut</a:t>
            </a:r>
            <a:r>
              <a:rPr kumimoji="1" lang="ko-KR" altLang="en-US" sz="1200" dirty="0"/>
              <a:t>와 </a:t>
            </a:r>
            <a:r>
              <a:rPr kumimoji="1" lang="en-US" altLang="ko-KR" sz="1200" dirty="0"/>
              <a:t>sick</a:t>
            </a:r>
            <a:r>
              <a:rPr kumimoji="1" lang="ko-KR" altLang="en-US" sz="1200" dirty="0"/>
              <a:t>의 관계</a:t>
            </a:r>
          </a:p>
        </p:txBody>
      </p:sp>
      <p:sp>
        <p:nvSpPr>
          <p:cNvPr id="12" name="TextBox 11">
            <a:extLst>
              <a:ext uri="{FF2B5EF4-FFF2-40B4-BE49-F238E27FC236}">
                <a16:creationId xmlns:a16="http://schemas.microsoft.com/office/drawing/2014/main" id="{144C56CD-84EA-3B30-C515-FBBCA21EFE90}"/>
              </a:ext>
            </a:extLst>
          </p:cNvPr>
          <p:cNvSpPr txBox="1"/>
          <p:nvPr/>
        </p:nvSpPr>
        <p:spPr>
          <a:xfrm>
            <a:off x="1906900" y="6304002"/>
            <a:ext cx="2288097" cy="553998"/>
          </a:xfrm>
          <a:prstGeom prst="rect">
            <a:avLst/>
          </a:prstGeom>
          <a:noFill/>
        </p:spPr>
        <p:txBody>
          <a:bodyPr wrap="square">
            <a:spAutoFit/>
          </a:bodyPr>
          <a:lstStyle/>
          <a:p>
            <a:r>
              <a:rPr lang="ko-KR" altLang="en-US" sz="1200" dirty="0">
                <a:hlinkClick r:id="rId3"/>
              </a:rPr>
              <a:t>https://instagraph.ai/</a:t>
            </a:r>
            <a:endParaRPr lang="en-US" altLang="ko-KR" sz="1200" dirty="0"/>
          </a:p>
          <a:p>
            <a:endParaRPr lang="ko-KR" altLang="en-US" dirty="0"/>
          </a:p>
        </p:txBody>
      </p:sp>
      <p:pic>
        <p:nvPicPr>
          <p:cNvPr id="4" name="그림 3">
            <a:extLst>
              <a:ext uri="{FF2B5EF4-FFF2-40B4-BE49-F238E27FC236}">
                <a16:creationId xmlns:a16="http://schemas.microsoft.com/office/drawing/2014/main" id="{85BA4E0D-9B5A-AD01-4F79-12C554811FF8}"/>
              </a:ext>
            </a:extLst>
          </p:cNvPr>
          <p:cNvPicPr>
            <a:picLocks noChangeAspect="1"/>
          </p:cNvPicPr>
          <p:nvPr/>
        </p:nvPicPr>
        <p:blipFill>
          <a:blip r:embed="rId4"/>
          <a:stretch>
            <a:fillRect/>
          </a:stretch>
        </p:blipFill>
        <p:spPr>
          <a:xfrm>
            <a:off x="58723" y="2880182"/>
            <a:ext cx="5629013" cy="3263545"/>
          </a:xfrm>
          <a:prstGeom prst="rect">
            <a:avLst/>
          </a:prstGeom>
        </p:spPr>
      </p:pic>
    </p:spTree>
    <p:extLst>
      <p:ext uri="{BB962C8B-B14F-4D97-AF65-F5344CB8AC3E}">
        <p14:creationId xmlns:p14="http://schemas.microsoft.com/office/powerpoint/2010/main" val="2274941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C5016-667B-31AD-0963-C6B1F258EF7B}"/>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A9819EB-6300-94FB-C205-F6F019769C4D}"/>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mc:AlternateContent xmlns:mc="http://schemas.openxmlformats.org/markup-compatibility/2006">
        <mc:Choice xmlns:a14="http://schemas.microsoft.com/office/drawing/2010/main" Requires="a14">
          <p:sp>
            <p:nvSpPr>
              <p:cNvPr id="4" name="텍스트 개체 틀 6">
                <a:extLst>
                  <a:ext uri="{FF2B5EF4-FFF2-40B4-BE49-F238E27FC236}">
                    <a16:creationId xmlns:a16="http://schemas.microsoft.com/office/drawing/2014/main" id="{44360989-C124-E05C-B1F5-D82429D402F9}"/>
                  </a:ext>
                </a:extLst>
              </p:cNvPr>
              <p:cNvSpPr txBox="1">
                <a:spLocks/>
              </p:cNvSpPr>
              <p:nvPr/>
            </p:nvSpPr>
            <p:spPr>
              <a:xfrm>
                <a:off x="417436" y="1224332"/>
                <a:ext cx="11520564" cy="373356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20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데이터들을 확인해보니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Hasty Generalization</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과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False </a:t>
                </a:r>
                <a:r>
                  <a:rPr lang="en-US" altLang="ko-KR"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Causaility</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간의 차이가 모호하다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028700" lvl="1" indent="-342900" algn="just">
                  <a:lnSpc>
                    <a:spcPct val="200000"/>
                  </a:lnSpc>
                </a:pPr>
                <a:r>
                  <a:rPr lang="en" altLang="ko-KR" sz="1200" dirty="0"/>
                  <a:t>E.g.) Michael Jackson, Kurt Cobain, and Jimi Hendrix were rock stars who died young. Therefore, if you become a rock star, don’t expect to live a long life.</a:t>
                </a:r>
                <a:r>
                  <a:rPr lang="ko-KR" altLang="en-US" sz="1200" dirty="0">
                    <a:solidFill>
                      <a:srgbClr val="000000"/>
                    </a:solidFill>
                    <a:ea typeface="KoPubWorld바탕체 Light" panose="00000300000000000000" pitchFamily="2" charset="-127"/>
                  </a:rPr>
                  <a:t> </a:t>
                </a:r>
                <a:r>
                  <a:rPr lang="en-US" altLang="ko-KR" sz="1200" dirty="0">
                    <a:solidFill>
                      <a:srgbClr val="000000"/>
                    </a:solidFill>
                    <a:ea typeface="KoPubWorld바탕체 Light" panose="00000300000000000000" pitchFamily="2" charset="-127"/>
                  </a:rPr>
                  <a:t>(False Causality)</a:t>
                </a:r>
              </a:p>
              <a:p>
                <a:pPr marL="1028700" lvl="1" indent="-342900" algn="just">
                  <a:lnSpc>
                    <a:spcPct val="200000"/>
                  </a:lnSpc>
                </a:pP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Relabeling</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 필요하지 않을까</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endPar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150000"/>
                  </a:lnSpc>
                  <a:buFont typeface="Arial" panose="020B0604020202020204" pitchFamily="34" charset="0"/>
                  <a:buChar char="•"/>
                </a:pPr>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Hasty Generalization, Irrelevant Authority, Post Hoc, Cherry picking </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바탕체 Light" panose="00000300000000000000" pitchFamily="2" charset="-127"/>
                      </a:rPr>
                      <m:t>⊂</m:t>
                    </m:r>
                  </m:oMath>
                </a14:m>
                <a:r>
                  <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인과관계의 오류</a:t>
                </a:r>
                <a:endPar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20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이러한 논리 오류들을 해결하기 위해선 주장에 대한 보충 정보가 필요한 것이다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200000"/>
                  </a:lnSpc>
                  <a:buFont typeface="Wingdings" pitchFamily="2" charset="2"/>
                  <a:buChar char="Ø"/>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보충 정보가 주장에 대해 반례일수도</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추가적인 정보일수도 있음</a:t>
                </a:r>
                <a:endPar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20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그렇다면</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지식 그래프를 확실히 사용해야 한다고 생각한다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그럼 어떻게</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그전에 문제를 정리해본다면</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200150" lvl="1" indent="-514350" algn="just">
                  <a:lnSpc>
                    <a:spcPct val="200000"/>
                  </a:lnSpc>
                  <a:buFont typeface="+mj-lt"/>
                  <a:buAutoNum type="arabicParenR"/>
                </a:pP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데이터셋의 </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relabeling</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 필요</a:t>
                </a:r>
                <a:endPar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200150" lvl="1" indent="-514350" algn="just">
                  <a:lnSpc>
                    <a:spcPct val="200000"/>
                  </a:lnSpc>
                  <a:buFont typeface="+mj-lt"/>
                  <a:buAutoNum type="arabicParenR"/>
                </a:pP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인과관계의 오류에 대한 해결이 왜 필요한지</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다른 클래스 대비 개수가 많고</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실질적으로 발생하기 쉬우며</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모델이 제대로 예측하지 못하기 때문</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200150" lvl="1" indent="-514350" algn="just">
                  <a:lnSpc>
                    <a:spcPct val="200000"/>
                  </a:lnSpc>
                  <a:buFont typeface="+mj-lt"/>
                  <a:buAutoNum type="arabicParenR"/>
                </a:pP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인과관계 오류를 해결하고자 지식 그래프를 사용</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앞 선 예시</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342900" indent="-342900" algn="just">
                  <a:lnSpc>
                    <a:spcPct val="20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20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p:sp>
            <p:nvSpPr>
              <p:cNvPr id="4" name="텍스트 개체 틀 6">
                <a:extLst>
                  <a:ext uri="{FF2B5EF4-FFF2-40B4-BE49-F238E27FC236}">
                    <a16:creationId xmlns:a16="http://schemas.microsoft.com/office/drawing/2014/main" id="{44360989-C124-E05C-B1F5-D82429D402F9}"/>
                  </a:ext>
                </a:extLst>
              </p:cNvPr>
              <p:cNvSpPr txBox="1">
                <a:spLocks noRot="1" noChangeAspect="1" noMove="1" noResize="1" noEditPoints="1" noAdjustHandles="1" noChangeArrowheads="1" noChangeShapeType="1" noTextEdit="1"/>
              </p:cNvSpPr>
              <p:nvPr/>
            </p:nvSpPr>
            <p:spPr>
              <a:xfrm>
                <a:off x="417436" y="1224332"/>
                <a:ext cx="11520564" cy="3733562"/>
              </a:xfrm>
              <a:prstGeom prst="rect">
                <a:avLst/>
              </a:prstGeom>
              <a:blipFill>
                <a:blip r:embed="rId3"/>
                <a:stretch>
                  <a:fillRect l="-330" b="-49831"/>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F8FA1754-8C41-D0C8-8904-A6D3DDF492B6}"/>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LLM</a:t>
            </a:r>
            <a:r>
              <a:rPr kumimoji="1" lang="ko-KR" altLang="en-US" sz="2133" dirty="0"/>
              <a:t> </a:t>
            </a:r>
            <a:r>
              <a:rPr kumimoji="1" lang="en-US" altLang="ko-KR" sz="2133" dirty="0"/>
              <a:t>with</a:t>
            </a:r>
            <a:r>
              <a:rPr kumimoji="1" lang="ko-KR" altLang="en-US" sz="2133" dirty="0"/>
              <a:t> </a:t>
            </a:r>
            <a:r>
              <a:rPr kumimoji="1" lang="en-US" altLang="ko-KR" sz="2133" dirty="0"/>
              <a:t>KGs</a:t>
            </a:r>
            <a:endParaRPr kumimoji="1" lang="ko-Kore-KR" altLang="en-US" sz="2133" dirty="0"/>
          </a:p>
        </p:txBody>
      </p:sp>
    </p:spTree>
    <p:extLst>
      <p:ext uri="{BB962C8B-B14F-4D97-AF65-F5344CB8AC3E}">
        <p14:creationId xmlns:p14="http://schemas.microsoft.com/office/powerpoint/2010/main" val="336972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52615-8746-2D6C-5E15-811D40B65D12}"/>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6E6BA50-6704-1771-8E0E-01722D682E3E}"/>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4" name="텍스트 개체 틀 6">
            <a:extLst>
              <a:ext uri="{FF2B5EF4-FFF2-40B4-BE49-F238E27FC236}">
                <a16:creationId xmlns:a16="http://schemas.microsoft.com/office/drawing/2014/main" id="{A230DB73-1BAD-135C-BDB0-AB7B5B503606}"/>
              </a:ext>
            </a:extLst>
          </p:cNvPr>
          <p:cNvSpPr txBox="1">
            <a:spLocks/>
          </p:cNvSpPr>
          <p:nvPr/>
        </p:nvSpPr>
        <p:spPr>
          <a:xfrm>
            <a:off x="417436" y="1224332"/>
            <a:ext cx="11520564" cy="373356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Wingdings" pitchFamily="2" charset="2"/>
              <a:buChar char="v"/>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예제를 통해 지식 그래프를 확실히 사용해야 한다고 생각한다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그럼 어떻게</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342900" indent="-342900" algn="just">
              <a:lnSpc>
                <a:spcPct val="150000"/>
              </a:lnSpc>
              <a:buFont typeface="+mj-lt"/>
              <a:buAutoNum type="arabicParen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Text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로부터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Keyword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추출을 진행</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(spacy, YAKE, Rake-</a:t>
            </a:r>
            <a:r>
              <a:rPr lang="en-US" altLang="ko-KR"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Nltk</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KeyBERT</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ChatGPT</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342900" indent="-342900" algn="just">
              <a:lnSpc>
                <a:spcPct val="150000"/>
              </a:lnSpc>
              <a:buFont typeface="+mj-lt"/>
              <a:buAutoNum type="arabicParen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추출한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Keyword</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기반으로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 relation, triple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생성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grounded by KG.</a:t>
            </a:r>
          </a:p>
          <a:p>
            <a:pPr marL="1143000" lvl="1" indent="-457200" algn="just">
              <a:lnSpc>
                <a:spcPct val="150000"/>
              </a:lnSpc>
              <a:buFont typeface="Wingdings" pitchFamily="2" charset="2"/>
              <a:buChar char="ü"/>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왜 이렇게 진행하는지</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600200" lvl="2" indent="-457200" algn="just">
              <a:lnSpc>
                <a:spcPct val="150000"/>
              </a:lnSpc>
              <a:buFont typeface="Wingdings" pitchFamily="2" charset="2"/>
              <a:buChar char="Ø"/>
            </a:pP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익숙해서</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Freebase</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더이상 업데이트 하지 않음</a:t>
            </a:r>
            <a:endPar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600200" lvl="2" indent="-457200" algn="just">
              <a:lnSpc>
                <a:spcPct val="150000"/>
              </a:lnSpc>
              <a:buFont typeface="Wingdings" pitchFamily="2" charset="2"/>
              <a:buChar char="Ø"/>
            </a:pPr>
            <a:r>
              <a:rPr lang="en-US" altLang="ko-KR" sz="12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ConceptNet</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사용에 용이함 </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LLM</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with KGs </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논문들을 살펴보면 </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SPARQL</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라는 쿼리를 사용하는 지식 그래프 </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Freebase</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와 이 지식 그래프 기반의 데이터셋을 사용함 </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SPARQL, Logical Form</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두 가지의 정보를 </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LLM prompting</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진행</a:t>
            </a:r>
            <a:endPar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057400" lvl="3" indent="-457200" algn="just">
              <a:lnSpc>
                <a:spcPct val="150000"/>
              </a:lnSpc>
              <a:buFont typeface="+mj-lt"/>
              <a:buAutoNum type="alphaLcPeriod"/>
            </a:pP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Freebase</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RDF(Resource Description Framework)</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와 같은 표준화된 데이터 모델을 사용하여 데이터를 저장한 지식 그래프</a:t>
            </a:r>
            <a:endPar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057400" lvl="3" indent="-457200" algn="just">
              <a:lnSpc>
                <a:spcPct val="150000"/>
              </a:lnSpc>
              <a:buFont typeface="+mj-lt"/>
              <a:buAutoNum type="alphaLcPeriod"/>
            </a:pP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SPARQL</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은 </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RDF</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데이터를 조회하기 위한 쿼리 언어로</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RDF</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데이터베이스에서 정보를 검색하거나 조작할 때 사용됨</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특정 주제에 대한 정보를 가진 모든 개체를 찾거나</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복잡한 관계를 가진 데이터 간의 연결을 조회할 수 있음</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-&gt; </a:t>
            </a:r>
            <a:r>
              <a:rPr lang="en-US" altLang="ko-KR" sz="1000" dirty="0" err="1">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Conceptnet</a:t>
            </a:r>
            <a:r>
              <a:rPr lang="ko-KR" altLang="en-US" sz="10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은 </a:t>
            </a:r>
            <a:r>
              <a:rPr lang="en-US" altLang="ko-KR" sz="10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SPARQL</a:t>
            </a:r>
            <a:r>
              <a:rPr lang="ko-KR" altLang="en-US" sz="10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사용하지 않음</a:t>
            </a:r>
            <a:endParaRPr lang="en-US" altLang="ko-KR" sz="10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600200" lvl="2" indent="-457200" algn="just">
              <a:lnSpc>
                <a:spcPct val="150000"/>
              </a:lnSpc>
              <a:buFont typeface="Wingdings" pitchFamily="2" charset="2"/>
              <a:buChar char="Ø"/>
            </a:pP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적절한 </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Knowledge Injection</a:t>
            </a:r>
          </a:p>
          <a:p>
            <a:pPr marL="342900" indent="-342900" algn="just">
              <a:lnSpc>
                <a:spcPct val="150000"/>
              </a:lnSpc>
              <a:buFont typeface="+mj-lt"/>
              <a:buAutoNum type="arabicParen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추출한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keyword</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기반의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Knowledge things -&gt; Prompting </a:t>
            </a:r>
          </a:p>
          <a:p>
            <a:pPr marL="342900" indent="-342900" algn="just">
              <a:lnSpc>
                <a:spcPct val="20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0" name="TextBox 9">
            <a:extLst>
              <a:ext uri="{FF2B5EF4-FFF2-40B4-BE49-F238E27FC236}">
                <a16:creationId xmlns:a16="http://schemas.microsoft.com/office/drawing/2014/main" id="{E13B12D0-FD95-DBFE-17B4-8512287C8BCF}"/>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LLM</a:t>
            </a:r>
            <a:r>
              <a:rPr kumimoji="1" lang="ko-KR" altLang="en-US" sz="2133" dirty="0"/>
              <a:t> </a:t>
            </a:r>
            <a:r>
              <a:rPr kumimoji="1" lang="en-US" altLang="ko-KR" sz="2133" dirty="0"/>
              <a:t>with</a:t>
            </a:r>
            <a:r>
              <a:rPr kumimoji="1" lang="ko-KR" altLang="en-US" sz="2133" dirty="0"/>
              <a:t> </a:t>
            </a:r>
            <a:r>
              <a:rPr kumimoji="1" lang="en-US" altLang="ko-KR" sz="2133" dirty="0"/>
              <a:t>KGs</a:t>
            </a:r>
            <a:endParaRPr kumimoji="1" lang="ko-Kore-KR" altLang="en-US" sz="2133" dirty="0"/>
          </a:p>
        </p:txBody>
      </p:sp>
      <p:pic>
        <p:nvPicPr>
          <p:cNvPr id="3" name="그림 2">
            <a:extLst>
              <a:ext uri="{FF2B5EF4-FFF2-40B4-BE49-F238E27FC236}">
                <a16:creationId xmlns:a16="http://schemas.microsoft.com/office/drawing/2014/main" id="{4D21CBB7-4972-40CF-BE62-9AC713B64A04}"/>
              </a:ext>
            </a:extLst>
          </p:cNvPr>
          <p:cNvPicPr>
            <a:picLocks noChangeAspect="1"/>
          </p:cNvPicPr>
          <p:nvPr/>
        </p:nvPicPr>
        <p:blipFill>
          <a:blip r:embed="rId3"/>
          <a:stretch>
            <a:fillRect/>
          </a:stretch>
        </p:blipFill>
        <p:spPr>
          <a:xfrm>
            <a:off x="8095293" y="745603"/>
            <a:ext cx="3679271" cy="2196579"/>
          </a:xfrm>
          <a:prstGeom prst="rect">
            <a:avLst/>
          </a:prstGeom>
        </p:spPr>
      </p:pic>
      <p:sp>
        <p:nvSpPr>
          <p:cNvPr id="5" name="TextBox 4">
            <a:extLst>
              <a:ext uri="{FF2B5EF4-FFF2-40B4-BE49-F238E27FC236}">
                <a16:creationId xmlns:a16="http://schemas.microsoft.com/office/drawing/2014/main" id="{D78DBB04-3D71-32A6-D98A-E7B177F0A89C}"/>
              </a:ext>
            </a:extLst>
          </p:cNvPr>
          <p:cNvSpPr txBox="1"/>
          <p:nvPr/>
        </p:nvSpPr>
        <p:spPr>
          <a:xfrm>
            <a:off x="9045695" y="2942182"/>
            <a:ext cx="1778466" cy="369332"/>
          </a:xfrm>
          <a:prstGeom prst="rect">
            <a:avLst/>
          </a:prstGeom>
          <a:noFill/>
        </p:spPr>
        <p:txBody>
          <a:bodyPr wrap="square" rtlCol="0">
            <a:spAutoFit/>
          </a:bodyPr>
          <a:lstStyle/>
          <a:p>
            <a:r>
              <a:rPr kumimoji="1" lang="en-US" altLang="ko-KR" dirty="0"/>
              <a:t>Logical Form</a:t>
            </a:r>
            <a:endParaRPr kumimoji="1" lang="ko-KR" altLang="en-US" dirty="0"/>
          </a:p>
        </p:txBody>
      </p:sp>
      <p:pic>
        <p:nvPicPr>
          <p:cNvPr id="6" name="그림 5">
            <a:extLst>
              <a:ext uri="{FF2B5EF4-FFF2-40B4-BE49-F238E27FC236}">
                <a16:creationId xmlns:a16="http://schemas.microsoft.com/office/drawing/2014/main" id="{158AE4BA-A83F-A195-0EBC-081428475E45}"/>
              </a:ext>
            </a:extLst>
          </p:cNvPr>
          <p:cNvPicPr>
            <a:picLocks noChangeAspect="1"/>
          </p:cNvPicPr>
          <p:nvPr/>
        </p:nvPicPr>
        <p:blipFill>
          <a:blip r:embed="rId4"/>
          <a:stretch>
            <a:fillRect/>
          </a:stretch>
        </p:blipFill>
        <p:spPr>
          <a:xfrm>
            <a:off x="3526871" y="5986178"/>
            <a:ext cx="7772400" cy="878414"/>
          </a:xfrm>
          <a:prstGeom prst="rect">
            <a:avLst/>
          </a:prstGeom>
        </p:spPr>
      </p:pic>
    </p:spTree>
    <p:extLst>
      <p:ext uri="{BB962C8B-B14F-4D97-AF65-F5344CB8AC3E}">
        <p14:creationId xmlns:p14="http://schemas.microsoft.com/office/powerpoint/2010/main" val="307292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43953" y="36330"/>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My Method1</a:t>
            </a:r>
            <a:endParaRPr kumimoji="1" lang="ko-Kore-KR" altLang="en-US" sz="2133" dirty="0"/>
          </a:p>
        </p:txBody>
      </p:sp>
      <p:pic>
        <p:nvPicPr>
          <p:cNvPr id="1026" name="Picture 2" descr="What is a Prompt | Its definition and importance for AI">
            <a:extLst>
              <a:ext uri="{FF2B5EF4-FFF2-40B4-BE49-F238E27FC236}">
                <a16:creationId xmlns:a16="http://schemas.microsoft.com/office/drawing/2014/main" id="{DF6592CB-6ABA-5A02-3614-CEECB9C7C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622" y="1730943"/>
            <a:ext cx="1668473" cy="1668473"/>
          </a:xfrm>
          <a:prstGeom prst="rect">
            <a:avLst/>
          </a:prstGeom>
          <a:noFill/>
          <a:extLst>
            <a:ext uri="{909E8E84-426E-40DD-AFC4-6F175D3DCCD1}">
              <a14:hiddenFill xmlns:a14="http://schemas.microsoft.com/office/drawing/2010/main">
                <a:solidFill>
                  <a:srgbClr val="FFFFFF"/>
                </a:solidFill>
              </a14:hiddenFill>
            </a:ext>
          </a:extLst>
        </p:spPr>
      </p:pic>
      <p:sp>
        <p:nvSpPr>
          <p:cNvPr id="7" name="오른쪽 화살표[R] 6">
            <a:extLst>
              <a:ext uri="{FF2B5EF4-FFF2-40B4-BE49-F238E27FC236}">
                <a16:creationId xmlns:a16="http://schemas.microsoft.com/office/drawing/2014/main" id="{A0310B76-D50A-EAF6-6A1D-A9E12E01666F}"/>
              </a:ext>
            </a:extLst>
          </p:cNvPr>
          <p:cNvSpPr/>
          <p:nvPr/>
        </p:nvSpPr>
        <p:spPr>
          <a:xfrm>
            <a:off x="4721270" y="3491911"/>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오른쪽 화살표[R] 7">
            <a:extLst>
              <a:ext uri="{FF2B5EF4-FFF2-40B4-BE49-F238E27FC236}">
                <a16:creationId xmlns:a16="http://schemas.microsoft.com/office/drawing/2014/main" id="{1E05CDA7-F8CB-405B-A32A-953BB1A1D354}"/>
              </a:ext>
            </a:extLst>
          </p:cNvPr>
          <p:cNvSpPr/>
          <p:nvPr/>
        </p:nvSpPr>
        <p:spPr>
          <a:xfrm>
            <a:off x="6878819" y="3508659"/>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1" name="그래픽 10" descr="클립보드 단색으로 채워진">
            <a:extLst>
              <a:ext uri="{FF2B5EF4-FFF2-40B4-BE49-F238E27FC236}">
                <a16:creationId xmlns:a16="http://schemas.microsoft.com/office/drawing/2014/main" id="{FF2E2398-9B46-9396-628A-E87FE595F2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1325" y="4020209"/>
            <a:ext cx="914400" cy="914400"/>
          </a:xfrm>
          <a:prstGeom prst="rect">
            <a:avLst/>
          </a:prstGeom>
        </p:spPr>
      </p:pic>
      <p:sp>
        <p:nvSpPr>
          <p:cNvPr id="12" name="오른쪽 화살표[R] 11">
            <a:extLst>
              <a:ext uri="{FF2B5EF4-FFF2-40B4-BE49-F238E27FC236}">
                <a16:creationId xmlns:a16="http://schemas.microsoft.com/office/drawing/2014/main" id="{E7B774EB-FA54-DACB-C7A5-B7D9FA2F2BB9}"/>
              </a:ext>
            </a:extLst>
          </p:cNvPr>
          <p:cNvSpPr/>
          <p:nvPr/>
        </p:nvSpPr>
        <p:spPr>
          <a:xfrm>
            <a:off x="9370199" y="2877236"/>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4" name="그래픽 13" descr="추가 단색으로 채워진">
            <a:extLst>
              <a:ext uri="{FF2B5EF4-FFF2-40B4-BE49-F238E27FC236}">
                <a16:creationId xmlns:a16="http://schemas.microsoft.com/office/drawing/2014/main" id="{880D4DC5-ABDD-59C2-4807-5EC7E58BE1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02387" y="2339783"/>
            <a:ext cx="628735" cy="628735"/>
          </a:xfrm>
          <a:prstGeom prst="rect">
            <a:avLst/>
          </a:prstGeom>
        </p:spPr>
      </p:pic>
      <p:pic>
        <p:nvPicPr>
          <p:cNvPr id="16" name="그래픽 15" descr="네트워크 단색으로 채워진">
            <a:extLst>
              <a:ext uri="{FF2B5EF4-FFF2-40B4-BE49-F238E27FC236}">
                <a16:creationId xmlns:a16="http://schemas.microsoft.com/office/drawing/2014/main" id="{7072D538-DAE1-A8AB-797A-E2101FF309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61750" y="3212371"/>
            <a:ext cx="914400" cy="914400"/>
          </a:xfrm>
          <a:prstGeom prst="rect">
            <a:avLst/>
          </a:prstGeom>
        </p:spPr>
      </p:pic>
      <p:sp>
        <p:nvSpPr>
          <p:cNvPr id="18" name="TextBox 17">
            <a:extLst>
              <a:ext uri="{FF2B5EF4-FFF2-40B4-BE49-F238E27FC236}">
                <a16:creationId xmlns:a16="http://schemas.microsoft.com/office/drawing/2014/main" id="{CB49E3DE-AC85-6CA5-EB11-E5515753241F}"/>
              </a:ext>
            </a:extLst>
          </p:cNvPr>
          <p:cNvSpPr txBox="1"/>
          <p:nvPr/>
        </p:nvSpPr>
        <p:spPr>
          <a:xfrm>
            <a:off x="6137295" y="2462411"/>
            <a:ext cx="2754630" cy="276999"/>
          </a:xfrm>
          <a:prstGeom prst="rect">
            <a:avLst/>
          </a:prstGeom>
          <a:noFill/>
        </p:spPr>
        <p:txBody>
          <a:bodyPr wrap="square" rtlCol="0">
            <a:spAutoFit/>
          </a:bodyPr>
          <a:lstStyle/>
          <a:p>
            <a:r>
              <a:rPr kumimoji="1" lang="en-US" altLang="ko-KR" sz="1200" dirty="0"/>
              <a:t>Knowledge injection</a:t>
            </a:r>
            <a:endParaRPr kumimoji="1" lang="ko-KR" altLang="en-US" sz="1200" dirty="0"/>
          </a:p>
        </p:txBody>
      </p:sp>
      <p:pic>
        <p:nvPicPr>
          <p:cNvPr id="20" name="그래픽 19" descr="인공 지능 윤곽선">
            <a:extLst>
              <a:ext uri="{FF2B5EF4-FFF2-40B4-BE49-F238E27FC236}">
                <a16:creationId xmlns:a16="http://schemas.microsoft.com/office/drawing/2014/main" id="{6D182A35-4F69-4C5B-026F-C8E1BBC687B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97719" y="2502347"/>
            <a:ext cx="914400" cy="914400"/>
          </a:xfrm>
          <a:prstGeom prst="rect">
            <a:avLst/>
          </a:prstGeom>
        </p:spPr>
      </p:pic>
      <p:sp>
        <p:nvSpPr>
          <p:cNvPr id="21" name="TextBox 20">
            <a:extLst>
              <a:ext uri="{FF2B5EF4-FFF2-40B4-BE49-F238E27FC236}">
                <a16:creationId xmlns:a16="http://schemas.microsoft.com/office/drawing/2014/main" id="{7DA49997-A2C8-A67E-2743-9C9F7669B133}"/>
              </a:ext>
            </a:extLst>
          </p:cNvPr>
          <p:cNvSpPr txBox="1"/>
          <p:nvPr/>
        </p:nvSpPr>
        <p:spPr>
          <a:xfrm>
            <a:off x="8339273" y="3317497"/>
            <a:ext cx="1038860" cy="369332"/>
          </a:xfrm>
          <a:prstGeom prst="rect">
            <a:avLst/>
          </a:prstGeom>
          <a:noFill/>
        </p:spPr>
        <p:txBody>
          <a:bodyPr wrap="square" rtlCol="0">
            <a:spAutoFit/>
          </a:bodyPr>
          <a:lstStyle/>
          <a:p>
            <a:r>
              <a:rPr kumimoji="1" lang="en-US" altLang="ko-KR" dirty="0"/>
              <a:t>LM</a:t>
            </a:r>
            <a:endParaRPr kumimoji="1" lang="ko-KR" altLang="en-US" dirty="0"/>
          </a:p>
        </p:txBody>
      </p:sp>
      <p:sp>
        <p:nvSpPr>
          <p:cNvPr id="22" name="TextBox 21">
            <a:extLst>
              <a:ext uri="{FF2B5EF4-FFF2-40B4-BE49-F238E27FC236}">
                <a16:creationId xmlns:a16="http://schemas.microsoft.com/office/drawing/2014/main" id="{5F609A81-C4EB-E2BF-60F2-68E2441DF049}"/>
              </a:ext>
            </a:extLst>
          </p:cNvPr>
          <p:cNvSpPr txBox="1"/>
          <p:nvPr/>
        </p:nvSpPr>
        <p:spPr>
          <a:xfrm>
            <a:off x="67100" y="3041807"/>
            <a:ext cx="2754630" cy="369332"/>
          </a:xfrm>
          <a:prstGeom prst="rect">
            <a:avLst/>
          </a:prstGeom>
          <a:noFill/>
        </p:spPr>
        <p:txBody>
          <a:bodyPr wrap="square" rtlCol="0">
            <a:spAutoFit/>
          </a:bodyPr>
          <a:lstStyle/>
          <a:p>
            <a:r>
              <a:rPr kumimoji="1" lang="en-US" altLang="ko-KR" dirty="0"/>
              <a:t>Original text</a:t>
            </a:r>
            <a:endParaRPr kumimoji="1" lang="ko-KR" altLang="en-US" dirty="0"/>
          </a:p>
        </p:txBody>
      </p:sp>
      <p:pic>
        <p:nvPicPr>
          <p:cNvPr id="24" name="그래픽 23" descr="문서 단색으로 채워진">
            <a:extLst>
              <a:ext uri="{FF2B5EF4-FFF2-40B4-BE49-F238E27FC236}">
                <a16:creationId xmlns:a16="http://schemas.microsoft.com/office/drawing/2014/main" id="{F9D274A1-C2B6-DEAA-1148-F2AD75F7B54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3416" y="3399416"/>
            <a:ext cx="914400" cy="914400"/>
          </a:xfrm>
          <a:prstGeom prst="rect">
            <a:avLst/>
          </a:prstGeom>
        </p:spPr>
      </p:pic>
      <p:pic>
        <p:nvPicPr>
          <p:cNvPr id="5" name="그래픽 4" descr="체크리스트 단색으로 채워진">
            <a:extLst>
              <a:ext uri="{FF2B5EF4-FFF2-40B4-BE49-F238E27FC236}">
                <a16:creationId xmlns:a16="http://schemas.microsoft.com/office/drawing/2014/main" id="{0110CE00-703A-E9B4-BBF5-AD86FAA1D38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98658" y="4298656"/>
            <a:ext cx="914400" cy="914400"/>
          </a:xfrm>
          <a:prstGeom prst="rect">
            <a:avLst/>
          </a:prstGeom>
        </p:spPr>
      </p:pic>
      <p:sp>
        <p:nvSpPr>
          <p:cNvPr id="6" name="TextBox 5">
            <a:extLst>
              <a:ext uri="{FF2B5EF4-FFF2-40B4-BE49-F238E27FC236}">
                <a16:creationId xmlns:a16="http://schemas.microsoft.com/office/drawing/2014/main" id="{3903DEB8-025C-A388-D638-FFBDFBB9F306}"/>
              </a:ext>
            </a:extLst>
          </p:cNvPr>
          <p:cNvSpPr txBox="1"/>
          <p:nvPr/>
        </p:nvSpPr>
        <p:spPr>
          <a:xfrm>
            <a:off x="2378543" y="3953836"/>
            <a:ext cx="2754630" cy="369332"/>
          </a:xfrm>
          <a:prstGeom prst="rect">
            <a:avLst/>
          </a:prstGeom>
          <a:noFill/>
        </p:spPr>
        <p:txBody>
          <a:bodyPr wrap="square" rtlCol="0">
            <a:spAutoFit/>
          </a:bodyPr>
          <a:lstStyle/>
          <a:p>
            <a:r>
              <a:rPr kumimoji="1" lang="en-US" altLang="ko-KR" dirty="0"/>
              <a:t>Keyword Extraction</a:t>
            </a:r>
            <a:endParaRPr kumimoji="1" lang="ko-KR" altLang="en-US" dirty="0"/>
          </a:p>
        </p:txBody>
      </p:sp>
      <p:pic>
        <p:nvPicPr>
          <p:cNvPr id="10" name="Picture 4" descr="Knowledge Graph in Machine Learning. | by Nagesh Mashette | Medium">
            <a:extLst>
              <a:ext uri="{FF2B5EF4-FFF2-40B4-BE49-F238E27FC236}">
                <a16:creationId xmlns:a16="http://schemas.microsoft.com/office/drawing/2014/main" id="{3F7C6046-E1EA-44AD-83AE-0102C04A5D1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33173" y="1408299"/>
            <a:ext cx="1535185" cy="86354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9D88402-D361-2C91-70BB-7AE1735A98A9}"/>
              </a:ext>
            </a:extLst>
          </p:cNvPr>
          <p:cNvSpPr txBox="1"/>
          <p:nvPr/>
        </p:nvSpPr>
        <p:spPr>
          <a:xfrm>
            <a:off x="5778382" y="4789826"/>
            <a:ext cx="439544" cy="369332"/>
          </a:xfrm>
          <a:prstGeom prst="rect">
            <a:avLst/>
          </a:prstGeom>
          <a:noFill/>
        </p:spPr>
        <p:txBody>
          <a:bodyPr wrap="none" rtlCol="0">
            <a:spAutoFit/>
          </a:bodyPr>
          <a:lstStyle/>
          <a:p>
            <a:r>
              <a:rPr kumimoji="1" lang="en-US" altLang="ko-KR" sz="1200" dirty="0"/>
              <a:t>Or</a:t>
            </a:r>
            <a:r>
              <a:rPr kumimoji="1" lang="en-US" altLang="ko-KR" dirty="0"/>
              <a:t> </a:t>
            </a:r>
            <a:endParaRPr kumimoji="1" lang="ko-KR" altLang="en-US" dirty="0"/>
          </a:p>
        </p:txBody>
      </p:sp>
      <p:sp>
        <p:nvSpPr>
          <p:cNvPr id="15" name="TextBox 14">
            <a:extLst>
              <a:ext uri="{FF2B5EF4-FFF2-40B4-BE49-F238E27FC236}">
                <a16:creationId xmlns:a16="http://schemas.microsoft.com/office/drawing/2014/main" id="{DBC64FB5-7920-06B5-BC30-998126DDB65C}"/>
              </a:ext>
            </a:extLst>
          </p:cNvPr>
          <p:cNvSpPr txBox="1"/>
          <p:nvPr/>
        </p:nvSpPr>
        <p:spPr>
          <a:xfrm>
            <a:off x="5412903" y="5161722"/>
            <a:ext cx="1267251" cy="253916"/>
          </a:xfrm>
          <a:prstGeom prst="rect">
            <a:avLst/>
          </a:prstGeom>
          <a:noFill/>
        </p:spPr>
        <p:txBody>
          <a:bodyPr wrap="square" rtlCol="0">
            <a:spAutoFit/>
          </a:bodyPr>
          <a:lstStyle/>
          <a:p>
            <a:r>
              <a:rPr kumimoji="1" lang="en-US" altLang="ko-KR" sz="1050" dirty="0"/>
              <a:t>Triplet,</a:t>
            </a:r>
            <a:r>
              <a:rPr kumimoji="1" lang="ko-KR" altLang="en-US" sz="1050" dirty="0"/>
              <a:t> </a:t>
            </a:r>
            <a:r>
              <a:rPr kumimoji="1" lang="en-US" altLang="ko-KR" sz="1050" dirty="0"/>
              <a:t>Relation</a:t>
            </a:r>
            <a:endParaRPr kumimoji="1" lang="ko-KR" altLang="en-US" sz="1050" dirty="0"/>
          </a:p>
        </p:txBody>
      </p:sp>
      <p:pic>
        <p:nvPicPr>
          <p:cNvPr id="19" name="그래픽 18" descr="문서 단색으로 채워진">
            <a:extLst>
              <a:ext uri="{FF2B5EF4-FFF2-40B4-BE49-F238E27FC236}">
                <a16:creationId xmlns:a16="http://schemas.microsoft.com/office/drawing/2014/main" id="{22F83CC8-E059-9A03-A8FB-76723CEFD10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6196" y="5557876"/>
            <a:ext cx="914400" cy="914400"/>
          </a:xfrm>
          <a:prstGeom prst="rect">
            <a:avLst/>
          </a:prstGeom>
        </p:spPr>
      </p:pic>
      <p:sp>
        <p:nvSpPr>
          <p:cNvPr id="23" name="위로 굽은 화살표[B] 22">
            <a:extLst>
              <a:ext uri="{FF2B5EF4-FFF2-40B4-BE49-F238E27FC236}">
                <a16:creationId xmlns:a16="http://schemas.microsoft.com/office/drawing/2014/main" id="{2802BBF7-A8EC-0535-FC77-F5C12AADC33D}"/>
              </a:ext>
            </a:extLst>
          </p:cNvPr>
          <p:cNvSpPr/>
          <p:nvPr/>
        </p:nvSpPr>
        <p:spPr>
          <a:xfrm>
            <a:off x="1280596" y="5557876"/>
            <a:ext cx="4808903" cy="641686"/>
          </a:xfrm>
          <a:prstGeom prst="bentUp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6" name="모서리가 둥근 직사각형 25">
            <a:extLst>
              <a:ext uri="{FF2B5EF4-FFF2-40B4-BE49-F238E27FC236}">
                <a16:creationId xmlns:a16="http://schemas.microsoft.com/office/drawing/2014/main" id="{C7691DED-BA48-6147-3717-B43DF50D022E}"/>
              </a:ext>
            </a:extLst>
          </p:cNvPr>
          <p:cNvSpPr/>
          <p:nvPr/>
        </p:nvSpPr>
        <p:spPr>
          <a:xfrm>
            <a:off x="5509462" y="4249182"/>
            <a:ext cx="847288" cy="448622"/>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Context node</a:t>
            </a:r>
            <a:endParaRPr kumimoji="1" lang="ko-KR" altLang="en-US" sz="1200" dirty="0"/>
          </a:p>
        </p:txBody>
      </p:sp>
      <p:pic>
        <p:nvPicPr>
          <p:cNvPr id="27" name="그래픽 26" descr="추가 단색으로 채워진">
            <a:extLst>
              <a:ext uri="{FF2B5EF4-FFF2-40B4-BE49-F238E27FC236}">
                <a16:creationId xmlns:a16="http://schemas.microsoft.com/office/drawing/2014/main" id="{D8D70160-4646-1C68-E655-B7E0690E0A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66103" y="3942785"/>
            <a:ext cx="306397" cy="306397"/>
          </a:xfrm>
          <a:prstGeom prst="rect">
            <a:avLst/>
          </a:prstGeom>
        </p:spPr>
      </p:pic>
      <p:sp>
        <p:nvSpPr>
          <p:cNvPr id="29" name="모서리가 둥근 직사각형 28">
            <a:extLst>
              <a:ext uri="{FF2B5EF4-FFF2-40B4-BE49-F238E27FC236}">
                <a16:creationId xmlns:a16="http://schemas.microsoft.com/office/drawing/2014/main" id="{C8E26EE5-5AF4-F7B3-9E8F-021374A0733E}"/>
              </a:ext>
            </a:extLst>
          </p:cNvPr>
          <p:cNvSpPr/>
          <p:nvPr/>
        </p:nvSpPr>
        <p:spPr>
          <a:xfrm>
            <a:off x="5416230" y="3245027"/>
            <a:ext cx="1044844" cy="1505218"/>
          </a:xfrm>
          <a:prstGeom prst="roundRect">
            <a:avLst/>
          </a:prstGeom>
          <a:noFill/>
          <a:ln w="285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2" name="왼쪽 중괄호[L] 31">
            <a:extLst>
              <a:ext uri="{FF2B5EF4-FFF2-40B4-BE49-F238E27FC236}">
                <a16:creationId xmlns:a16="http://schemas.microsoft.com/office/drawing/2014/main" id="{77BEF7C6-5BE5-33D1-C48B-014F998556ED}"/>
              </a:ext>
            </a:extLst>
          </p:cNvPr>
          <p:cNvSpPr/>
          <p:nvPr/>
        </p:nvSpPr>
        <p:spPr>
          <a:xfrm>
            <a:off x="1677126" y="2792921"/>
            <a:ext cx="427838" cy="198849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sp>
        <p:nvSpPr>
          <p:cNvPr id="33" name="TextBox 32">
            <a:extLst>
              <a:ext uri="{FF2B5EF4-FFF2-40B4-BE49-F238E27FC236}">
                <a16:creationId xmlns:a16="http://schemas.microsoft.com/office/drawing/2014/main" id="{3D4C2B90-D825-96C0-3FD3-3557830908CB}"/>
              </a:ext>
            </a:extLst>
          </p:cNvPr>
          <p:cNvSpPr txBox="1"/>
          <p:nvPr/>
        </p:nvSpPr>
        <p:spPr>
          <a:xfrm>
            <a:off x="3234722" y="3508659"/>
            <a:ext cx="1042273" cy="369332"/>
          </a:xfrm>
          <a:prstGeom prst="rect">
            <a:avLst/>
          </a:prstGeom>
          <a:noFill/>
        </p:spPr>
        <p:txBody>
          <a:bodyPr wrap="none" rtlCol="0">
            <a:spAutoFit/>
          </a:bodyPr>
          <a:lstStyle/>
          <a:p>
            <a:r>
              <a:rPr kumimoji="1" lang="en-US" altLang="ko-KR" dirty="0" err="1"/>
              <a:t>And/Or</a:t>
            </a:r>
            <a:r>
              <a:rPr kumimoji="1" lang="en-US" altLang="ko-KR" dirty="0"/>
              <a:t> </a:t>
            </a:r>
            <a:endParaRPr kumimoji="1" lang="ko-KR" altLang="en-US" dirty="0"/>
          </a:p>
        </p:txBody>
      </p:sp>
      <p:pic>
        <p:nvPicPr>
          <p:cNvPr id="40" name="Picture 4" descr="OpenAI, 미국에서 아이폰용 무료 ChatGPT 출시 발표">
            <a:extLst>
              <a:ext uri="{FF2B5EF4-FFF2-40B4-BE49-F238E27FC236}">
                <a16:creationId xmlns:a16="http://schemas.microsoft.com/office/drawing/2014/main" id="{9240888C-D582-5860-EDCA-C610D8C8703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33992" y="6357001"/>
            <a:ext cx="1083724" cy="317892"/>
          </a:xfrm>
          <a:prstGeom prst="rect">
            <a:avLst/>
          </a:prstGeom>
          <a:noFill/>
          <a:extLst>
            <a:ext uri="{909E8E84-426E-40DD-AFC4-6F175D3DCCD1}">
              <a14:hiddenFill xmlns:a14="http://schemas.microsoft.com/office/drawing/2010/main">
                <a:solidFill>
                  <a:srgbClr val="FFFFFF"/>
                </a:solidFill>
              </a14:hiddenFill>
            </a:ext>
          </a:extLst>
        </p:spPr>
      </p:pic>
      <p:sp>
        <p:nvSpPr>
          <p:cNvPr id="41" name="왼쪽 중괄호[L] 40">
            <a:extLst>
              <a:ext uri="{FF2B5EF4-FFF2-40B4-BE49-F238E27FC236}">
                <a16:creationId xmlns:a16="http://schemas.microsoft.com/office/drawing/2014/main" id="{233A593F-E79D-CF7C-BDE9-FA95005A7F97}"/>
              </a:ext>
            </a:extLst>
          </p:cNvPr>
          <p:cNvSpPr/>
          <p:nvPr/>
        </p:nvSpPr>
        <p:spPr>
          <a:xfrm>
            <a:off x="7690153" y="2988083"/>
            <a:ext cx="291277" cy="3714721"/>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pic>
        <p:nvPicPr>
          <p:cNvPr id="4" name="Picture 2" descr="Command Prompt Vector Icon 26456736 Vector Art at Vecteezy">
            <a:extLst>
              <a:ext uri="{FF2B5EF4-FFF2-40B4-BE49-F238E27FC236}">
                <a16:creationId xmlns:a16="http://schemas.microsoft.com/office/drawing/2014/main" id="{D909D4FC-67D1-2701-9720-6CCC7D28686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87411" y="6119070"/>
            <a:ext cx="738930" cy="7389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7D17A81-40CD-7700-0E40-082EDD02857A}"/>
              </a:ext>
            </a:extLst>
          </p:cNvPr>
          <p:cNvSpPr txBox="1"/>
          <p:nvPr/>
        </p:nvSpPr>
        <p:spPr>
          <a:xfrm>
            <a:off x="7784419" y="5790000"/>
            <a:ext cx="4041385" cy="461665"/>
          </a:xfrm>
          <a:prstGeom prst="rect">
            <a:avLst/>
          </a:prstGeom>
          <a:noFill/>
        </p:spPr>
        <p:txBody>
          <a:bodyPr wrap="square" rtlCol="0">
            <a:spAutoFit/>
          </a:bodyPr>
          <a:lstStyle/>
          <a:p>
            <a:pPr algn="ctr"/>
            <a:r>
              <a:rPr kumimoji="1" lang="en-US" altLang="ko-KR" sz="1200" dirty="0"/>
              <a:t>Prompting with triple or relation path and </a:t>
            </a:r>
            <a:r>
              <a:rPr kumimoji="1" lang="en-US" altLang="ko-KR" sz="1200" dirty="0" err="1"/>
              <a:t>wiktionary</a:t>
            </a:r>
            <a:endParaRPr kumimoji="1" lang="en-US" altLang="ko-KR" sz="1200" dirty="0"/>
          </a:p>
          <a:p>
            <a:pPr algn="ctr"/>
            <a:r>
              <a:rPr kumimoji="1" lang="en-US" altLang="ko-KR" sz="1200" dirty="0"/>
              <a:t>(Chain-of Knowledge)</a:t>
            </a:r>
            <a:endParaRPr kumimoji="1" lang="ko-KR" altLang="en-US" sz="1200" dirty="0"/>
          </a:p>
        </p:txBody>
      </p:sp>
      <p:sp>
        <p:nvSpPr>
          <p:cNvPr id="17" name="오른쪽 화살표[R] 16">
            <a:extLst>
              <a:ext uri="{FF2B5EF4-FFF2-40B4-BE49-F238E27FC236}">
                <a16:creationId xmlns:a16="http://schemas.microsoft.com/office/drawing/2014/main" id="{41795ABB-4F69-DC16-E007-FD5896001D1D}"/>
              </a:ext>
            </a:extLst>
          </p:cNvPr>
          <p:cNvSpPr/>
          <p:nvPr/>
        </p:nvSpPr>
        <p:spPr>
          <a:xfrm>
            <a:off x="8749512" y="6387911"/>
            <a:ext cx="284480" cy="256073"/>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5" name="TextBox 24">
            <a:extLst>
              <a:ext uri="{FF2B5EF4-FFF2-40B4-BE49-F238E27FC236}">
                <a16:creationId xmlns:a16="http://schemas.microsoft.com/office/drawing/2014/main" id="{33490B76-AC4A-26C4-591F-EA66E57379E4}"/>
              </a:ext>
            </a:extLst>
          </p:cNvPr>
          <p:cNvSpPr txBox="1"/>
          <p:nvPr/>
        </p:nvSpPr>
        <p:spPr>
          <a:xfrm>
            <a:off x="7818480" y="3604456"/>
            <a:ext cx="1733167" cy="261610"/>
          </a:xfrm>
          <a:prstGeom prst="rect">
            <a:avLst/>
          </a:prstGeom>
          <a:noFill/>
        </p:spPr>
        <p:txBody>
          <a:bodyPr wrap="none" rtlCol="0">
            <a:spAutoFit/>
          </a:bodyPr>
          <a:lstStyle/>
          <a:p>
            <a:r>
              <a:rPr kumimoji="1" lang="en-US" altLang="ko-KR" sz="1100" dirty="0"/>
              <a:t>e.g. Roberta-large, BERT</a:t>
            </a:r>
            <a:endParaRPr kumimoji="1" lang="ko-KR" altLang="en-US" sz="1100" dirty="0"/>
          </a:p>
        </p:txBody>
      </p:sp>
      <p:sp>
        <p:nvSpPr>
          <p:cNvPr id="28" name="TextBox 27">
            <a:extLst>
              <a:ext uri="{FF2B5EF4-FFF2-40B4-BE49-F238E27FC236}">
                <a16:creationId xmlns:a16="http://schemas.microsoft.com/office/drawing/2014/main" id="{551C12FE-026A-B702-61C5-4BC27B932F6C}"/>
              </a:ext>
            </a:extLst>
          </p:cNvPr>
          <p:cNvSpPr txBox="1"/>
          <p:nvPr/>
        </p:nvSpPr>
        <p:spPr>
          <a:xfrm>
            <a:off x="7834954" y="2153146"/>
            <a:ext cx="2963865" cy="369332"/>
          </a:xfrm>
          <a:prstGeom prst="rect">
            <a:avLst/>
          </a:prstGeom>
          <a:noFill/>
        </p:spPr>
        <p:txBody>
          <a:bodyPr wrap="square" rtlCol="0">
            <a:spAutoFit/>
          </a:bodyPr>
          <a:lstStyle/>
          <a:p>
            <a:r>
              <a:rPr kumimoji="1" lang="en-US" altLang="ko-KR" dirty="0"/>
              <a:t>Full Fine-tuning</a:t>
            </a:r>
          </a:p>
        </p:txBody>
      </p:sp>
      <p:sp>
        <p:nvSpPr>
          <p:cNvPr id="30" name="TextBox 29">
            <a:extLst>
              <a:ext uri="{FF2B5EF4-FFF2-40B4-BE49-F238E27FC236}">
                <a16:creationId xmlns:a16="http://schemas.microsoft.com/office/drawing/2014/main" id="{CA4C012C-9AE3-6667-17CD-E58E03BD9385}"/>
              </a:ext>
            </a:extLst>
          </p:cNvPr>
          <p:cNvSpPr txBox="1"/>
          <p:nvPr/>
        </p:nvSpPr>
        <p:spPr>
          <a:xfrm>
            <a:off x="7900458" y="5365072"/>
            <a:ext cx="2963865" cy="369332"/>
          </a:xfrm>
          <a:prstGeom prst="rect">
            <a:avLst/>
          </a:prstGeom>
          <a:noFill/>
        </p:spPr>
        <p:txBody>
          <a:bodyPr wrap="square" rtlCol="0">
            <a:spAutoFit/>
          </a:bodyPr>
          <a:lstStyle/>
          <a:p>
            <a:r>
              <a:rPr kumimoji="1" lang="en-US" altLang="ko-KR" dirty="0"/>
              <a:t>Zero-shot</a:t>
            </a:r>
          </a:p>
        </p:txBody>
      </p:sp>
      <p:sp>
        <p:nvSpPr>
          <p:cNvPr id="31" name="오른쪽 화살표[R] 30">
            <a:extLst>
              <a:ext uri="{FF2B5EF4-FFF2-40B4-BE49-F238E27FC236}">
                <a16:creationId xmlns:a16="http://schemas.microsoft.com/office/drawing/2014/main" id="{C72A8F13-A8A9-18EB-05C3-90E140F490B9}"/>
              </a:ext>
            </a:extLst>
          </p:cNvPr>
          <p:cNvSpPr/>
          <p:nvPr/>
        </p:nvSpPr>
        <p:spPr>
          <a:xfrm>
            <a:off x="10011485" y="4168431"/>
            <a:ext cx="914399" cy="627223"/>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4" name="TextBox 33">
            <a:extLst>
              <a:ext uri="{FF2B5EF4-FFF2-40B4-BE49-F238E27FC236}">
                <a16:creationId xmlns:a16="http://schemas.microsoft.com/office/drawing/2014/main" id="{2ACF2DF2-DCDB-49EB-89EA-75ED1626C7ED}"/>
              </a:ext>
            </a:extLst>
          </p:cNvPr>
          <p:cNvSpPr txBox="1"/>
          <p:nvPr/>
        </p:nvSpPr>
        <p:spPr>
          <a:xfrm>
            <a:off x="10925884" y="4960052"/>
            <a:ext cx="1107996" cy="261610"/>
          </a:xfrm>
          <a:prstGeom prst="rect">
            <a:avLst/>
          </a:prstGeom>
          <a:noFill/>
        </p:spPr>
        <p:txBody>
          <a:bodyPr wrap="none" rtlCol="0">
            <a:spAutoFit/>
          </a:bodyPr>
          <a:lstStyle/>
          <a:p>
            <a:r>
              <a:rPr kumimoji="1" lang="en-US" altLang="ko-KR" sz="1100" dirty="0"/>
              <a:t>Logical Fallacy</a:t>
            </a:r>
            <a:endParaRPr kumimoji="1" lang="ko-KR" altLang="en-US" sz="1100" dirty="0"/>
          </a:p>
        </p:txBody>
      </p:sp>
      <p:sp>
        <p:nvSpPr>
          <p:cNvPr id="35" name="TextBox 34">
            <a:extLst>
              <a:ext uri="{FF2B5EF4-FFF2-40B4-BE49-F238E27FC236}">
                <a16:creationId xmlns:a16="http://schemas.microsoft.com/office/drawing/2014/main" id="{F55BF62A-4648-4700-9716-98D97006BC40}"/>
              </a:ext>
            </a:extLst>
          </p:cNvPr>
          <p:cNvSpPr txBox="1"/>
          <p:nvPr/>
        </p:nvSpPr>
        <p:spPr>
          <a:xfrm>
            <a:off x="10799820" y="3596374"/>
            <a:ext cx="2963865" cy="369332"/>
          </a:xfrm>
          <a:prstGeom prst="rect">
            <a:avLst/>
          </a:prstGeom>
          <a:noFill/>
        </p:spPr>
        <p:txBody>
          <a:bodyPr wrap="square" rtlCol="0">
            <a:spAutoFit/>
          </a:bodyPr>
          <a:lstStyle/>
          <a:p>
            <a:r>
              <a:rPr kumimoji="1" lang="en-US" altLang="ko-KR" dirty="0"/>
              <a:t>Detection</a:t>
            </a:r>
          </a:p>
        </p:txBody>
      </p:sp>
      <p:sp>
        <p:nvSpPr>
          <p:cNvPr id="37" name="오른쪽 화살표[R] 36">
            <a:extLst>
              <a:ext uri="{FF2B5EF4-FFF2-40B4-BE49-F238E27FC236}">
                <a16:creationId xmlns:a16="http://schemas.microsoft.com/office/drawing/2014/main" id="{F5500C4D-BFE2-E36C-F5AD-4CCC46C73413}"/>
              </a:ext>
            </a:extLst>
          </p:cNvPr>
          <p:cNvSpPr/>
          <p:nvPr/>
        </p:nvSpPr>
        <p:spPr>
          <a:xfrm>
            <a:off x="10283127" y="6374978"/>
            <a:ext cx="284480" cy="256073"/>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8" name="TextBox 37">
            <a:extLst>
              <a:ext uri="{FF2B5EF4-FFF2-40B4-BE49-F238E27FC236}">
                <a16:creationId xmlns:a16="http://schemas.microsoft.com/office/drawing/2014/main" id="{4777A1AD-FBEF-E5E4-D3CD-5F8580A9A1AD}"/>
              </a:ext>
            </a:extLst>
          </p:cNvPr>
          <p:cNvSpPr txBox="1"/>
          <p:nvPr/>
        </p:nvSpPr>
        <p:spPr>
          <a:xfrm>
            <a:off x="158120" y="5147697"/>
            <a:ext cx="2754630" cy="369332"/>
          </a:xfrm>
          <a:prstGeom prst="rect">
            <a:avLst/>
          </a:prstGeom>
          <a:noFill/>
        </p:spPr>
        <p:txBody>
          <a:bodyPr wrap="square" rtlCol="0">
            <a:spAutoFit/>
          </a:bodyPr>
          <a:lstStyle/>
          <a:p>
            <a:r>
              <a:rPr kumimoji="1" lang="en-US" altLang="ko-KR" dirty="0"/>
              <a:t>Original text</a:t>
            </a:r>
            <a:endParaRPr kumimoji="1" lang="ko-KR" altLang="en-US" dirty="0"/>
          </a:p>
        </p:txBody>
      </p:sp>
      <p:pic>
        <p:nvPicPr>
          <p:cNvPr id="1028" name="Picture 4">
            <a:extLst>
              <a:ext uri="{FF2B5EF4-FFF2-40B4-BE49-F238E27FC236}">
                <a16:creationId xmlns:a16="http://schemas.microsoft.com/office/drawing/2014/main" id="{45A41341-C6C5-F692-FDD7-52B138B614B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370199" y="5087808"/>
            <a:ext cx="1032837" cy="849385"/>
          </a:xfrm>
          <a:prstGeom prst="rect">
            <a:avLst/>
          </a:prstGeom>
          <a:noFill/>
          <a:extLst>
            <a:ext uri="{909E8E84-426E-40DD-AFC4-6F175D3DCCD1}">
              <a14:hiddenFill xmlns:a14="http://schemas.microsoft.com/office/drawing/2010/main">
                <a:solidFill>
                  <a:srgbClr val="FFFFFF"/>
                </a:solidFill>
              </a14:hiddenFill>
            </a:ext>
          </a:extLst>
        </p:spPr>
      </p:pic>
      <p:pic>
        <p:nvPicPr>
          <p:cNvPr id="39" name="그래픽 38" descr="추가 단색으로 채워진">
            <a:extLst>
              <a:ext uri="{FF2B5EF4-FFF2-40B4-BE49-F238E27FC236}">
                <a16:creationId xmlns:a16="http://schemas.microsoft.com/office/drawing/2014/main" id="{A832D918-E605-F1D0-C15D-2060A260EB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91429" y="5182551"/>
            <a:ext cx="422951" cy="422951"/>
          </a:xfrm>
          <a:prstGeom prst="rect">
            <a:avLst/>
          </a:prstGeom>
        </p:spPr>
      </p:pic>
      <p:sp>
        <p:nvSpPr>
          <p:cNvPr id="36" name="모서리가 둥근 직사각형 35">
            <a:extLst>
              <a:ext uri="{FF2B5EF4-FFF2-40B4-BE49-F238E27FC236}">
                <a16:creationId xmlns:a16="http://schemas.microsoft.com/office/drawing/2014/main" id="{A8ECBDA5-9E12-8C23-47DC-F8836F65AFE5}"/>
              </a:ext>
            </a:extLst>
          </p:cNvPr>
          <p:cNvSpPr/>
          <p:nvPr/>
        </p:nvSpPr>
        <p:spPr>
          <a:xfrm>
            <a:off x="5133172" y="3008099"/>
            <a:ext cx="1642859" cy="2508930"/>
          </a:xfrm>
          <a:prstGeom prst="roundRect">
            <a:avLst/>
          </a:prstGeom>
          <a:noFill/>
          <a:ln w="285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2" name="TextBox 41">
            <a:extLst>
              <a:ext uri="{FF2B5EF4-FFF2-40B4-BE49-F238E27FC236}">
                <a16:creationId xmlns:a16="http://schemas.microsoft.com/office/drawing/2014/main" id="{C6CDDDB9-9F03-CF48-A09C-763607B28FA0}"/>
              </a:ext>
            </a:extLst>
          </p:cNvPr>
          <p:cNvSpPr txBox="1"/>
          <p:nvPr/>
        </p:nvSpPr>
        <p:spPr>
          <a:xfrm>
            <a:off x="6787485" y="4889085"/>
            <a:ext cx="2754630" cy="276999"/>
          </a:xfrm>
          <a:prstGeom prst="rect">
            <a:avLst/>
          </a:prstGeom>
          <a:noFill/>
        </p:spPr>
        <p:txBody>
          <a:bodyPr wrap="square" rtlCol="0">
            <a:spAutoFit/>
          </a:bodyPr>
          <a:lstStyle/>
          <a:p>
            <a:r>
              <a:rPr kumimoji="1" lang="en-US" altLang="ko-KR" sz="1200" dirty="0"/>
              <a:t>Changeable</a:t>
            </a:r>
            <a:endParaRPr kumimoji="1" lang="ko-KR" altLang="en-US" sz="1200" dirty="0"/>
          </a:p>
        </p:txBody>
      </p:sp>
    </p:spTree>
    <p:extLst>
      <p:ext uri="{BB962C8B-B14F-4D97-AF65-F5344CB8AC3E}">
        <p14:creationId xmlns:p14="http://schemas.microsoft.com/office/powerpoint/2010/main" val="1875849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A6797-11E8-5820-A5B7-3899C8362B30}"/>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2538CEB-3DE2-D07E-676B-407941BD660A}"/>
              </a:ext>
            </a:extLst>
          </p:cNvPr>
          <p:cNvSpPr>
            <a:spLocks noGrp="1"/>
          </p:cNvSpPr>
          <p:nvPr>
            <p:ph type="body" sz="quarter" idx="10"/>
          </p:nvPr>
        </p:nvSpPr>
        <p:spPr>
          <a:xfrm>
            <a:off x="243953" y="36330"/>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78CA3636-D706-9B32-7C19-CA9AA8CD6735}"/>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My Method1(1.</a:t>
            </a:r>
            <a:r>
              <a:rPr kumimoji="1" lang="ko-KR" altLang="en-US" sz="2133" dirty="0"/>
              <a:t> </a:t>
            </a:r>
            <a:r>
              <a:rPr kumimoji="1" lang="en-US" altLang="ko-KR" sz="2133" dirty="0"/>
              <a:t>keyword extraction)</a:t>
            </a:r>
            <a:endParaRPr kumimoji="1" lang="ko-Kore-KR" altLang="en-US" sz="2133" dirty="0"/>
          </a:p>
        </p:txBody>
      </p:sp>
      <p:pic>
        <p:nvPicPr>
          <p:cNvPr id="1026" name="Picture 2" descr="What is a Prompt | Its definition and importance for AI">
            <a:extLst>
              <a:ext uri="{FF2B5EF4-FFF2-40B4-BE49-F238E27FC236}">
                <a16:creationId xmlns:a16="http://schemas.microsoft.com/office/drawing/2014/main" id="{1A743ADB-EC59-A79E-1C7F-F672B40FD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622" y="1730943"/>
            <a:ext cx="1668473" cy="1668473"/>
          </a:xfrm>
          <a:prstGeom prst="rect">
            <a:avLst/>
          </a:prstGeom>
          <a:noFill/>
          <a:extLst>
            <a:ext uri="{909E8E84-426E-40DD-AFC4-6F175D3DCCD1}">
              <a14:hiddenFill xmlns:a14="http://schemas.microsoft.com/office/drawing/2010/main">
                <a:solidFill>
                  <a:srgbClr val="FFFFFF"/>
                </a:solidFill>
              </a14:hiddenFill>
            </a:ext>
          </a:extLst>
        </p:spPr>
      </p:pic>
      <p:sp>
        <p:nvSpPr>
          <p:cNvPr id="7" name="오른쪽 화살표[R] 6">
            <a:extLst>
              <a:ext uri="{FF2B5EF4-FFF2-40B4-BE49-F238E27FC236}">
                <a16:creationId xmlns:a16="http://schemas.microsoft.com/office/drawing/2014/main" id="{D88B36BE-6A73-8F11-359D-42F95C926E31}"/>
              </a:ext>
            </a:extLst>
          </p:cNvPr>
          <p:cNvSpPr/>
          <p:nvPr/>
        </p:nvSpPr>
        <p:spPr>
          <a:xfrm>
            <a:off x="4721270" y="3491911"/>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오른쪽 화살표[R] 7">
            <a:extLst>
              <a:ext uri="{FF2B5EF4-FFF2-40B4-BE49-F238E27FC236}">
                <a16:creationId xmlns:a16="http://schemas.microsoft.com/office/drawing/2014/main" id="{F4EA9290-70B4-0752-27FF-9C8F73771829}"/>
              </a:ext>
            </a:extLst>
          </p:cNvPr>
          <p:cNvSpPr/>
          <p:nvPr/>
        </p:nvSpPr>
        <p:spPr>
          <a:xfrm>
            <a:off x="6878819" y="3508659"/>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1" name="그래픽 10" descr="클립보드 단색으로 채워진">
            <a:extLst>
              <a:ext uri="{FF2B5EF4-FFF2-40B4-BE49-F238E27FC236}">
                <a16:creationId xmlns:a16="http://schemas.microsoft.com/office/drawing/2014/main" id="{9729BADD-419B-77CD-D7DB-F25C5D79AE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1325" y="4020209"/>
            <a:ext cx="914400" cy="914400"/>
          </a:xfrm>
          <a:prstGeom prst="rect">
            <a:avLst/>
          </a:prstGeom>
        </p:spPr>
      </p:pic>
      <p:sp>
        <p:nvSpPr>
          <p:cNvPr id="12" name="오른쪽 화살표[R] 11">
            <a:extLst>
              <a:ext uri="{FF2B5EF4-FFF2-40B4-BE49-F238E27FC236}">
                <a16:creationId xmlns:a16="http://schemas.microsoft.com/office/drawing/2014/main" id="{62CA9FD0-4B5C-FB68-4448-02E6CE9C3033}"/>
              </a:ext>
            </a:extLst>
          </p:cNvPr>
          <p:cNvSpPr/>
          <p:nvPr/>
        </p:nvSpPr>
        <p:spPr>
          <a:xfrm>
            <a:off x="9370199" y="2877236"/>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4" name="그래픽 13" descr="추가 단색으로 채워진">
            <a:extLst>
              <a:ext uri="{FF2B5EF4-FFF2-40B4-BE49-F238E27FC236}">
                <a16:creationId xmlns:a16="http://schemas.microsoft.com/office/drawing/2014/main" id="{F589DC39-87EF-E1D0-1E3C-6EDB37DBE8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06550" y="2441541"/>
            <a:ext cx="628735" cy="628735"/>
          </a:xfrm>
          <a:prstGeom prst="rect">
            <a:avLst/>
          </a:prstGeom>
        </p:spPr>
      </p:pic>
      <p:pic>
        <p:nvPicPr>
          <p:cNvPr id="16" name="그래픽 15" descr="네트워크 단색으로 채워진">
            <a:extLst>
              <a:ext uri="{FF2B5EF4-FFF2-40B4-BE49-F238E27FC236}">
                <a16:creationId xmlns:a16="http://schemas.microsoft.com/office/drawing/2014/main" id="{CE5AD729-D6F5-0D25-CB55-EB4A1AD4BB7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44015" y="3201712"/>
            <a:ext cx="914400" cy="914400"/>
          </a:xfrm>
          <a:prstGeom prst="rect">
            <a:avLst/>
          </a:prstGeom>
        </p:spPr>
      </p:pic>
      <p:sp>
        <p:nvSpPr>
          <p:cNvPr id="18" name="TextBox 17">
            <a:extLst>
              <a:ext uri="{FF2B5EF4-FFF2-40B4-BE49-F238E27FC236}">
                <a16:creationId xmlns:a16="http://schemas.microsoft.com/office/drawing/2014/main" id="{D40CC184-B289-FF90-0720-75B53C7FC50A}"/>
              </a:ext>
            </a:extLst>
          </p:cNvPr>
          <p:cNvSpPr txBox="1"/>
          <p:nvPr/>
        </p:nvSpPr>
        <p:spPr>
          <a:xfrm>
            <a:off x="6137122" y="2631314"/>
            <a:ext cx="2754630" cy="276999"/>
          </a:xfrm>
          <a:prstGeom prst="rect">
            <a:avLst/>
          </a:prstGeom>
          <a:noFill/>
        </p:spPr>
        <p:txBody>
          <a:bodyPr wrap="square" rtlCol="0">
            <a:spAutoFit/>
          </a:bodyPr>
          <a:lstStyle/>
          <a:p>
            <a:r>
              <a:rPr kumimoji="1" lang="en-US" altLang="ko-KR" sz="1200" dirty="0"/>
              <a:t>Knowledge injection</a:t>
            </a:r>
            <a:endParaRPr kumimoji="1" lang="ko-KR" altLang="en-US" sz="1200" dirty="0"/>
          </a:p>
        </p:txBody>
      </p:sp>
      <p:pic>
        <p:nvPicPr>
          <p:cNvPr id="20" name="그래픽 19" descr="인공 지능 윤곽선">
            <a:extLst>
              <a:ext uri="{FF2B5EF4-FFF2-40B4-BE49-F238E27FC236}">
                <a16:creationId xmlns:a16="http://schemas.microsoft.com/office/drawing/2014/main" id="{52D02613-B061-B1DA-1D6F-FA90E25CB53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97719" y="2502347"/>
            <a:ext cx="914400" cy="914400"/>
          </a:xfrm>
          <a:prstGeom prst="rect">
            <a:avLst/>
          </a:prstGeom>
        </p:spPr>
      </p:pic>
      <p:sp>
        <p:nvSpPr>
          <p:cNvPr id="21" name="TextBox 20">
            <a:extLst>
              <a:ext uri="{FF2B5EF4-FFF2-40B4-BE49-F238E27FC236}">
                <a16:creationId xmlns:a16="http://schemas.microsoft.com/office/drawing/2014/main" id="{5E3BCD02-32E2-99B5-1E9E-0B8860792B92}"/>
              </a:ext>
            </a:extLst>
          </p:cNvPr>
          <p:cNvSpPr txBox="1"/>
          <p:nvPr/>
        </p:nvSpPr>
        <p:spPr>
          <a:xfrm>
            <a:off x="8339273" y="3317497"/>
            <a:ext cx="1038860" cy="369332"/>
          </a:xfrm>
          <a:prstGeom prst="rect">
            <a:avLst/>
          </a:prstGeom>
          <a:noFill/>
        </p:spPr>
        <p:txBody>
          <a:bodyPr wrap="square" rtlCol="0">
            <a:spAutoFit/>
          </a:bodyPr>
          <a:lstStyle/>
          <a:p>
            <a:r>
              <a:rPr kumimoji="1" lang="en-US" altLang="ko-KR" dirty="0"/>
              <a:t>LM</a:t>
            </a:r>
            <a:endParaRPr kumimoji="1" lang="ko-KR" altLang="en-US" dirty="0"/>
          </a:p>
        </p:txBody>
      </p:sp>
      <p:sp>
        <p:nvSpPr>
          <p:cNvPr id="22" name="TextBox 21">
            <a:extLst>
              <a:ext uri="{FF2B5EF4-FFF2-40B4-BE49-F238E27FC236}">
                <a16:creationId xmlns:a16="http://schemas.microsoft.com/office/drawing/2014/main" id="{E1A559F7-CDA9-9284-1909-121F9A804502}"/>
              </a:ext>
            </a:extLst>
          </p:cNvPr>
          <p:cNvSpPr txBox="1"/>
          <p:nvPr/>
        </p:nvSpPr>
        <p:spPr>
          <a:xfrm>
            <a:off x="67100" y="3041807"/>
            <a:ext cx="2754630" cy="369332"/>
          </a:xfrm>
          <a:prstGeom prst="rect">
            <a:avLst/>
          </a:prstGeom>
          <a:noFill/>
        </p:spPr>
        <p:txBody>
          <a:bodyPr wrap="square" rtlCol="0">
            <a:spAutoFit/>
          </a:bodyPr>
          <a:lstStyle/>
          <a:p>
            <a:r>
              <a:rPr kumimoji="1" lang="en-US" altLang="ko-KR" dirty="0"/>
              <a:t>Original text</a:t>
            </a:r>
            <a:endParaRPr kumimoji="1" lang="ko-KR" altLang="en-US" dirty="0"/>
          </a:p>
        </p:txBody>
      </p:sp>
      <p:pic>
        <p:nvPicPr>
          <p:cNvPr id="24" name="그래픽 23" descr="문서 단색으로 채워진">
            <a:extLst>
              <a:ext uri="{FF2B5EF4-FFF2-40B4-BE49-F238E27FC236}">
                <a16:creationId xmlns:a16="http://schemas.microsoft.com/office/drawing/2014/main" id="{664883DF-32D6-A2EA-2614-1C5ED4966C2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3416" y="3399416"/>
            <a:ext cx="914400" cy="914400"/>
          </a:xfrm>
          <a:prstGeom prst="rect">
            <a:avLst/>
          </a:prstGeom>
        </p:spPr>
      </p:pic>
      <p:pic>
        <p:nvPicPr>
          <p:cNvPr id="5" name="그래픽 4" descr="체크리스트 단색으로 채워진">
            <a:extLst>
              <a:ext uri="{FF2B5EF4-FFF2-40B4-BE49-F238E27FC236}">
                <a16:creationId xmlns:a16="http://schemas.microsoft.com/office/drawing/2014/main" id="{14F77E4F-4F8C-6314-F667-DE83364FA72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98658" y="4298656"/>
            <a:ext cx="914400" cy="914400"/>
          </a:xfrm>
          <a:prstGeom prst="rect">
            <a:avLst/>
          </a:prstGeom>
        </p:spPr>
      </p:pic>
      <p:sp>
        <p:nvSpPr>
          <p:cNvPr id="6" name="TextBox 5">
            <a:extLst>
              <a:ext uri="{FF2B5EF4-FFF2-40B4-BE49-F238E27FC236}">
                <a16:creationId xmlns:a16="http://schemas.microsoft.com/office/drawing/2014/main" id="{6340C294-4691-1E9F-4478-1F7496DCB9E9}"/>
              </a:ext>
            </a:extLst>
          </p:cNvPr>
          <p:cNvSpPr txBox="1"/>
          <p:nvPr/>
        </p:nvSpPr>
        <p:spPr>
          <a:xfrm>
            <a:off x="2378543" y="3953836"/>
            <a:ext cx="2754630" cy="369332"/>
          </a:xfrm>
          <a:prstGeom prst="rect">
            <a:avLst/>
          </a:prstGeom>
          <a:noFill/>
        </p:spPr>
        <p:txBody>
          <a:bodyPr wrap="square" rtlCol="0">
            <a:spAutoFit/>
          </a:bodyPr>
          <a:lstStyle/>
          <a:p>
            <a:r>
              <a:rPr kumimoji="1" lang="en-US" altLang="ko-KR" dirty="0"/>
              <a:t>Keyword Extraction</a:t>
            </a:r>
            <a:endParaRPr kumimoji="1" lang="ko-KR" altLang="en-US" dirty="0"/>
          </a:p>
        </p:txBody>
      </p:sp>
      <p:pic>
        <p:nvPicPr>
          <p:cNvPr id="10" name="Picture 4" descr="Knowledge Graph in Machine Learning. | by Nagesh Mashette | Medium">
            <a:extLst>
              <a:ext uri="{FF2B5EF4-FFF2-40B4-BE49-F238E27FC236}">
                <a16:creationId xmlns:a16="http://schemas.microsoft.com/office/drawing/2014/main" id="{F9D600EB-B165-D3E4-115D-857D3C11D15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33173" y="1408299"/>
            <a:ext cx="1535185" cy="86354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C529366-F7B2-BD0D-AB89-384D5D6F2494}"/>
              </a:ext>
            </a:extLst>
          </p:cNvPr>
          <p:cNvSpPr txBox="1"/>
          <p:nvPr/>
        </p:nvSpPr>
        <p:spPr>
          <a:xfrm>
            <a:off x="5604404" y="3883137"/>
            <a:ext cx="439544" cy="369332"/>
          </a:xfrm>
          <a:prstGeom prst="rect">
            <a:avLst/>
          </a:prstGeom>
          <a:noFill/>
        </p:spPr>
        <p:txBody>
          <a:bodyPr wrap="none" rtlCol="0">
            <a:spAutoFit/>
          </a:bodyPr>
          <a:lstStyle/>
          <a:p>
            <a:r>
              <a:rPr kumimoji="1" lang="en-US" altLang="ko-KR" sz="1200" dirty="0"/>
              <a:t>Or</a:t>
            </a:r>
            <a:r>
              <a:rPr kumimoji="1" lang="en-US" altLang="ko-KR" dirty="0"/>
              <a:t> </a:t>
            </a:r>
            <a:endParaRPr kumimoji="1" lang="ko-KR" altLang="en-US" dirty="0"/>
          </a:p>
        </p:txBody>
      </p:sp>
      <p:sp>
        <p:nvSpPr>
          <p:cNvPr id="15" name="TextBox 14">
            <a:extLst>
              <a:ext uri="{FF2B5EF4-FFF2-40B4-BE49-F238E27FC236}">
                <a16:creationId xmlns:a16="http://schemas.microsoft.com/office/drawing/2014/main" id="{3BE2D3C0-E9F7-12D2-639E-AFC2B3A5F776}"/>
              </a:ext>
            </a:extLst>
          </p:cNvPr>
          <p:cNvSpPr txBox="1"/>
          <p:nvPr/>
        </p:nvSpPr>
        <p:spPr>
          <a:xfrm>
            <a:off x="5267139" y="4228127"/>
            <a:ext cx="1267251" cy="253916"/>
          </a:xfrm>
          <a:prstGeom prst="rect">
            <a:avLst/>
          </a:prstGeom>
          <a:noFill/>
        </p:spPr>
        <p:txBody>
          <a:bodyPr wrap="square" rtlCol="0">
            <a:spAutoFit/>
          </a:bodyPr>
          <a:lstStyle/>
          <a:p>
            <a:r>
              <a:rPr kumimoji="1" lang="en-US" altLang="ko-KR" sz="1050" dirty="0"/>
              <a:t>Triplet,</a:t>
            </a:r>
            <a:r>
              <a:rPr kumimoji="1" lang="ko-KR" altLang="en-US" sz="1050" dirty="0"/>
              <a:t> </a:t>
            </a:r>
            <a:r>
              <a:rPr kumimoji="1" lang="en-US" altLang="ko-KR" sz="1050" dirty="0"/>
              <a:t>Relation</a:t>
            </a:r>
            <a:endParaRPr kumimoji="1" lang="ko-KR" altLang="en-US" sz="1050" dirty="0"/>
          </a:p>
        </p:txBody>
      </p:sp>
      <p:pic>
        <p:nvPicPr>
          <p:cNvPr id="19" name="그래픽 18" descr="문서 단색으로 채워진">
            <a:extLst>
              <a:ext uri="{FF2B5EF4-FFF2-40B4-BE49-F238E27FC236}">
                <a16:creationId xmlns:a16="http://schemas.microsoft.com/office/drawing/2014/main" id="{82BEFE6B-D7BD-460D-5866-27C4FE97137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6196" y="5557876"/>
            <a:ext cx="914400" cy="914400"/>
          </a:xfrm>
          <a:prstGeom prst="rect">
            <a:avLst/>
          </a:prstGeom>
        </p:spPr>
      </p:pic>
      <p:sp>
        <p:nvSpPr>
          <p:cNvPr id="23" name="위로 굽은 화살표[B] 22">
            <a:extLst>
              <a:ext uri="{FF2B5EF4-FFF2-40B4-BE49-F238E27FC236}">
                <a16:creationId xmlns:a16="http://schemas.microsoft.com/office/drawing/2014/main" id="{74D794D4-AE42-FD8F-BBAE-34064F379583}"/>
              </a:ext>
            </a:extLst>
          </p:cNvPr>
          <p:cNvSpPr/>
          <p:nvPr/>
        </p:nvSpPr>
        <p:spPr>
          <a:xfrm>
            <a:off x="1280596" y="5557876"/>
            <a:ext cx="4665327" cy="641686"/>
          </a:xfrm>
          <a:prstGeom prst="bentUp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6" name="모서리가 둥근 직사각형 25">
            <a:extLst>
              <a:ext uri="{FF2B5EF4-FFF2-40B4-BE49-F238E27FC236}">
                <a16:creationId xmlns:a16="http://schemas.microsoft.com/office/drawing/2014/main" id="{EDBFB1F0-D930-ADDB-43FF-A8C9DD74AF89}"/>
              </a:ext>
            </a:extLst>
          </p:cNvPr>
          <p:cNvSpPr/>
          <p:nvPr/>
        </p:nvSpPr>
        <p:spPr>
          <a:xfrm>
            <a:off x="5344015" y="5073206"/>
            <a:ext cx="847288" cy="448622"/>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Context node</a:t>
            </a:r>
            <a:endParaRPr kumimoji="1" lang="ko-KR" altLang="en-US" sz="1200" dirty="0"/>
          </a:p>
        </p:txBody>
      </p:sp>
      <p:pic>
        <p:nvPicPr>
          <p:cNvPr id="27" name="그래픽 26" descr="추가 단색으로 채워진">
            <a:extLst>
              <a:ext uri="{FF2B5EF4-FFF2-40B4-BE49-F238E27FC236}">
                <a16:creationId xmlns:a16="http://schemas.microsoft.com/office/drawing/2014/main" id="{20611428-56DC-56CF-1381-8C14275042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39526" y="4781411"/>
            <a:ext cx="306397" cy="306397"/>
          </a:xfrm>
          <a:prstGeom prst="rect">
            <a:avLst/>
          </a:prstGeom>
        </p:spPr>
      </p:pic>
      <p:sp>
        <p:nvSpPr>
          <p:cNvPr id="29" name="모서리가 둥근 직사각형 28">
            <a:extLst>
              <a:ext uri="{FF2B5EF4-FFF2-40B4-BE49-F238E27FC236}">
                <a16:creationId xmlns:a16="http://schemas.microsoft.com/office/drawing/2014/main" id="{502C1F85-4BAD-1EEB-7C8C-E00130E7A8EF}"/>
              </a:ext>
            </a:extLst>
          </p:cNvPr>
          <p:cNvSpPr/>
          <p:nvPr/>
        </p:nvSpPr>
        <p:spPr>
          <a:xfrm>
            <a:off x="5298495" y="3234368"/>
            <a:ext cx="1044844" cy="1505218"/>
          </a:xfrm>
          <a:prstGeom prst="roundRect">
            <a:avLst/>
          </a:prstGeom>
          <a:noFill/>
          <a:ln w="285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2" name="왼쪽 중괄호[L] 31">
            <a:extLst>
              <a:ext uri="{FF2B5EF4-FFF2-40B4-BE49-F238E27FC236}">
                <a16:creationId xmlns:a16="http://schemas.microsoft.com/office/drawing/2014/main" id="{F3610086-7B62-8B4F-A9D5-FDEA84B61D39}"/>
              </a:ext>
            </a:extLst>
          </p:cNvPr>
          <p:cNvSpPr/>
          <p:nvPr/>
        </p:nvSpPr>
        <p:spPr>
          <a:xfrm>
            <a:off x="1677126" y="2792921"/>
            <a:ext cx="427838" cy="198849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sp>
        <p:nvSpPr>
          <p:cNvPr id="33" name="TextBox 32">
            <a:extLst>
              <a:ext uri="{FF2B5EF4-FFF2-40B4-BE49-F238E27FC236}">
                <a16:creationId xmlns:a16="http://schemas.microsoft.com/office/drawing/2014/main" id="{E273BD4B-12E8-6EA5-5131-49ECB93A52C7}"/>
              </a:ext>
            </a:extLst>
          </p:cNvPr>
          <p:cNvSpPr txBox="1"/>
          <p:nvPr/>
        </p:nvSpPr>
        <p:spPr>
          <a:xfrm>
            <a:off x="3234722" y="3508659"/>
            <a:ext cx="1042273" cy="369332"/>
          </a:xfrm>
          <a:prstGeom prst="rect">
            <a:avLst/>
          </a:prstGeom>
          <a:noFill/>
        </p:spPr>
        <p:txBody>
          <a:bodyPr wrap="none" rtlCol="0">
            <a:spAutoFit/>
          </a:bodyPr>
          <a:lstStyle/>
          <a:p>
            <a:r>
              <a:rPr kumimoji="1" lang="en-US" altLang="ko-KR" dirty="0" err="1"/>
              <a:t>And/Or</a:t>
            </a:r>
            <a:r>
              <a:rPr kumimoji="1" lang="en-US" altLang="ko-KR" dirty="0"/>
              <a:t> </a:t>
            </a:r>
            <a:endParaRPr kumimoji="1" lang="ko-KR" altLang="en-US" dirty="0"/>
          </a:p>
        </p:txBody>
      </p:sp>
      <p:pic>
        <p:nvPicPr>
          <p:cNvPr id="40" name="Picture 4" descr="OpenAI, 미국에서 아이폰용 무료 ChatGPT 출시 발표">
            <a:extLst>
              <a:ext uri="{FF2B5EF4-FFF2-40B4-BE49-F238E27FC236}">
                <a16:creationId xmlns:a16="http://schemas.microsoft.com/office/drawing/2014/main" id="{C2D8DCDA-88A4-858F-F6AB-BEF5B6A1FBC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33992" y="6357001"/>
            <a:ext cx="1083724" cy="317892"/>
          </a:xfrm>
          <a:prstGeom prst="rect">
            <a:avLst/>
          </a:prstGeom>
          <a:noFill/>
          <a:extLst>
            <a:ext uri="{909E8E84-426E-40DD-AFC4-6F175D3DCCD1}">
              <a14:hiddenFill xmlns:a14="http://schemas.microsoft.com/office/drawing/2010/main">
                <a:solidFill>
                  <a:srgbClr val="FFFFFF"/>
                </a:solidFill>
              </a14:hiddenFill>
            </a:ext>
          </a:extLst>
        </p:spPr>
      </p:pic>
      <p:sp>
        <p:nvSpPr>
          <p:cNvPr id="41" name="왼쪽 중괄호[L] 40">
            <a:extLst>
              <a:ext uri="{FF2B5EF4-FFF2-40B4-BE49-F238E27FC236}">
                <a16:creationId xmlns:a16="http://schemas.microsoft.com/office/drawing/2014/main" id="{88EEAFE6-90B0-7291-3FF3-75CD8F2AB209}"/>
              </a:ext>
            </a:extLst>
          </p:cNvPr>
          <p:cNvSpPr/>
          <p:nvPr/>
        </p:nvSpPr>
        <p:spPr>
          <a:xfrm>
            <a:off x="7690153" y="2988083"/>
            <a:ext cx="291277" cy="3714721"/>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pic>
        <p:nvPicPr>
          <p:cNvPr id="4" name="Picture 2" descr="Command Prompt Vector Icon 26456736 Vector Art at Vecteezy">
            <a:extLst>
              <a:ext uri="{FF2B5EF4-FFF2-40B4-BE49-F238E27FC236}">
                <a16:creationId xmlns:a16="http://schemas.microsoft.com/office/drawing/2014/main" id="{DD4974C0-3660-A3F1-4EE1-641FC3CD7F5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87411" y="6119070"/>
            <a:ext cx="738930" cy="7389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929F712-D400-DB1D-997D-D7A8D959B76B}"/>
              </a:ext>
            </a:extLst>
          </p:cNvPr>
          <p:cNvSpPr txBox="1"/>
          <p:nvPr/>
        </p:nvSpPr>
        <p:spPr>
          <a:xfrm>
            <a:off x="7784419" y="5790000"/>
            <a:ext cx="4041385" cy="461665"/>
          </a:xfrm>
          <a:prstGeom prst="rect">
            <a:avLst/>
          </a:prstGeom>
          <a:noFill/>
        </p:spPr>
        <p:txBody>
          <a:bodyPr wrap="square" rtlCol="0">
            <a:spAutoFit/>
          </a:bodyPr>
          <a:lstStyle/>
          <a:p>
            <a:pPr algn="ctr"/>
            <a:r>
              <a:rPr kumimoji="1" lang="en-US" altLang="ko-KR" sz="1200" dirty="0"/>
              <a:t>Prompting with triple or relation path and </a:t>
            </a:r>
            <a:r>
              <a:rPr kumimoji="1" lang="en-US" altLang="ko-KR" sz="1200" dirty="0" err="1"/>
              <a:t>wiktionary</a:t>
            </a:r>
            <a:endParaRPr kumimoji="1" lang="en-US" altLang="ko-KR" sz="1200" dirty="0"/>
          </a:p>
          <a:p>
            <a:pPr algn="ctr"/>
            <a:r>
              <a:rPr kumimoji="1" lang="en-US" altLang="ko-KR" sz="1200" dirty="0"/>
              <a:t>(Chain-of Knowledge)</a:t>
            </a:r>
            <a:endParaRPr kumimoji="1" lang="ko-KR" altLang="en-US" sz="1200" dirty="0"/>
          </a:p>
        </p:txBody>
      </p:sp>
      <p:sp>
        <p:nvSpPr>
          <p:cNvPr id="17" name="오른쪽 화살표[R] 16">
            <a:extLst>
              <a:ext uri="{FF2B5EF4-FFF2-40B4-BE49-F238E27FC236}">
                <a16:creationId xmlns:a16="http://schemas.microsoft.com/office/drawing/2014/main" id="{EF53BF26-0CF1-BAFF-CB66-07C56FA00A46}"/>
              </a:ext>
            </a:extLst>
          </p:cNvPr>
          <p:cNvSpPr/>
          <p:nvPr/>
        </p:nvSpPr>
        <p:spPr>
          <a:xfrm>
            <a:off x="8749512" y="6387911"/>
            <a:ext cx="284480" cy="256073"/>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5" name="TextBox 24">
            <a:extLst>
              <a:ext uri="{FF2B5EF4-FFF2-40B4-BE49-F238E27FC236}">
                <a16:creationId xmlns:a16="http://schemas.microsoft.com/office/drawing/2014/main" id="{0B934816-CDD2-9AF3-B462-CECFF4D6CCFE}"/>
              </a:ext>
            </a:extLst>
          </p:cNvPr>
          <p:cNvSpPr txBox="1"/>
          <p:nvPr/>
        </p:nvSpPr>
        <p:spPr>
          <a:xfrm>
            <a:off x="7818480" y="3604456"/>
            <a:ext cx="1733167" cy="261610"/>
          </a:xfrm>
          <a:prstGeom prst="rect">
            <a:avLst/>
          </a:prstGeom>
          <a:noFill/>
        </p:spPr>
        <p:txBody>
          <a:bodyPr wrap="none" rtlCol="0">
            <a:spAutoFit/>
          </a:bodyPr>
          <a:lstStyle/>
          <a:p>
            <a:r>
              <a:rPr kumimoji="1" lang="en-US" altLang="ko-KR" sz="1100" dirty="0"/>
              <a:t>e.g. Roberta-large, BERT</a:t>
            </a:r>
            <a:endParaRPr kumimoji="1" lang="ko-KR" altLang="en-US" sz="1100" dirty="0"/>
          </a:p>
        </p:txBody>
      </p:sp>
      <p:sp>
        <p:nvSpPr>
          <p:cNvPr id="28" name="TextBox 27">
            <a:extLst>
              <a:ext uri="{FF2B5EF4-FFF2-40B4-BE49-F238E27FC236}">
                <a16:creationId xmlns:a16="http://schemas.microsoft.com/office/drawing/2014/main" id="{2799CFBD-0871-5D54-B524-2B015DCBB02A}"/>
              </a:ext>
            </a:extLst>
          </p:cNvPr>
          <p:cNvSpPr txBox="1"/>
          <p:nvPr/>
        </p:nvSpPr>
        <p:spPr>
          <a:xfrm>
            <a:off x="7834954" y="2153146"/>
            <a:ext cx="2963865" cy="369332"/>
          </a:xfrm>
          <a:prstGeom prst="rect">
            <a:avLst/>
          </a:prstGeom>
          <a:noFill/>
        </p:spPr>
        <p:txBody>
          <a:bodyPr wrap="square" rtlCol="0">
            <a:spAutoFit/>
          </a:bodyPr>
          <a:lstStyle/>
          <a:p>
            <a:r>
              <a:rPr kumimoji="1" lang="en-US" altLang="ko-KR" dirty="0"/>
              <a:t>Full Fine-tuning</a:t>
            </a:r>
          </a:p>
        </p:txBody>
      </p:sp>
      <p:sp>
        <p:nvSpPr>
          <p:cNvPr id="30" name="TextBox 29">
            <a:extLst>
              <a:ext uri="{FF2B5EF4-FFF2-40B4-BE49-F238E27FC236}">
                <a16:creationId xmlns:a16="http://schemas.microsoft.com/office/drawing/2014/main" id="{46067AF3-897D-D749-F70D-0F47D7687316}"/>
              </a:ext>
            </a:extLst>
          </p:cNvPr>
          <p:cNvSpPr txBox="1"/>
          <p:nvPr/>
        </p:nvSpPr>
        <p:spPr>
          <a:xfrm>
            <a:off x="7900458" y="5365072"/>
            <a:ext cx="2963865" cy="369332"/>
          </a:xfrm>
          <a:prstGeom prst="rect">
            <a:avLst/>
          </a:prstGeom>
          <a:noFill/>
        </p:spPr>
        <p:txBody>
          <a:bodyPr wrap="square" rtlCol="0">
            <a:spAutoFit/>
          </a:bodyPr>
          <a:lstStyle/>
          <a:p>
            <a:r>
              <a:rPr kumimoji="1" lang="en-US" altLang="ko-KR" dirty="0"/>
              <a:t>Zero-shot</a:t>
            </a:r>
          </a:p>
        </p:txBody>
      </p:sp>
      <p:sp>
        <p:nvSpPr>
          <p:cNvPr id="31" name="오른쪽 화살표[R] 30">
            <a:extLst>
              <a:ext uri="{FF2B5EF4-FFF2-40B4-BE49-F238E27FC236}">
                <a16:creationId xmlns:a16="http://schemas.microsoft.com/office/drawing/2014/main" id="{5FD03087-5463-0D08-EAB2-6ADDB704A531}"/>
              </a:ext>
            </a:extLst>
          </p:cNvPr>
          <p:cNvSpPr/>
          <p:nvPr/>
        </p:nvSpPr>
        <p:spPr>
          <a:xfrm>
            <a:off x="10011485" y="4168431"/>
            <a:ext cx="914399" cy="627223"/>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4" name="TextBox 33">
            <a:extLst>
              <a:ext uri="{FF2B5EF4-FFF2-40B4-BE49-F238E27FC236}">
                <a16:creationId xmlns:a16="http://schemas.microsoft.com/office/drawing/2014/main" id="{0951492B-9F84-312D-4105-42C447F56255}"/>
              </a:ext>
            </a:extLst>
          </p:cNvPr>
          <p:cNvSpPr txBox="1"/>
          <p:nvPr/>
        </p:nvSpPr>
        <p:spPr>
          <a:xfrm>
            <a:off x="10925884" y="4960052"/>
            <a:ext cx="1107996" cy="261610"/>
          </a:xfrm>
          <a:prstGeom prst="rect">
            <a:avLst/>
          </a:prstGeom>
          <a:noFill/>
        </p:spPr>
        <p:txBody>
          <a:bodyPr wrap="none" rtlCol="0">
            <a:spAutoFit/>
          </a:bodyPr>
          <a:lstStyle/>
          <a:p>
            <a:r>
              <a:rPr kumimoji="1" lang="en-US" altLang="ko-KR" sz="1100" dirty="0"/>
              <a:t>Logical Fallacy</a:t>
            </a:r>
            <a:endParaRPr kumimoji="1" lang="ko-KR" altLang="en-US" sz="1100" dirty="0"/>
          </a:p>
        </p:txBody>
      </p:sp>
      <p:sp>
        <p:nvSpPr>
          <p:cNvPr id="35" name="TextBox 34">
            <a:extLst>
              <a:ext uri="{FF2B5EF4-FFF2-40B4-BE49-F238E27FC236}">
                <a16:creationId xmlns:a16="http://schemas.microsoft.com/office/drawing/2014/main" id="{947C6955-9195-E3B1-3C40-C1B84CAED285}"/>
              </a:ext>
            </a:extLst>
          </p:cNvPr>
          <p:cNvSpPr txBox="1"/>
          <p:nvPr/>
        </p:nvSpPr>
        <p:spPr>
          <a:xfrm>
            <a:off x="10799820" y="3596374"/>
            <a:ext cx="2963865" cy="369332"/>
          </a:xfrm>
          <a:prstGeom prst="rect">
            <a:avLst/>
          </a:prstGeom>
          <a:noFill/>
        </p:spPr>
        <p:txBody>
          <a:bodyPr wrap="square" rtlCol="0">
            <a:spAutoFit/>
          </a:bodyPr>
          <a:lstStyle/>
          <a:p>
            <a:r>
              <a:rPr kumimoji="1" lang="en-US" altLang="ko-KR" dirty="0"/>
              <a:t>Detection</a:t>
            </a:r>
          </a:p>
        </p:txBody>
      </p:sp>
      <p:sp>
        <p:nvSpPr>
          <p:cNvPr id="37" name="오른쪽 화살표[R] 36">
            <a:extLst>
              <a:ext uri="{FF2B5EF4-FFF2-40B4-BE49-F238E27FC236}">
                <a16:creationId xmlns:a16="http://schemas.microsoft.com/office/drawing/2014/main" id="{001803FB-455F-1C12-7788-C66F2196DB5D}"/>
              </a:ext>
            </a:extLst>
          </p:cNvPr>
          <p:cNvSpPr/>
          <p:nvPr/>
        </p:nvSpPr>
        <p:spPr>
          <a:xfrm>
            <a:off x="10283127" y="6374978"/>
            <a:ext cx="284480" cy="256073"/>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8" name="TextBox 37">
            <a:extLst>
              <a:ext uri="{FF2B5EF4-FFF2-40B4-BE49-F238E27FC236}">
                <a16:creationId xmlns:a16="http://schemas.microsoft.com/office/drawing/2014/main" id="{4F7E102C-646B-3826-5B7B-430010E34AB3}"/>
              </a:ext>
            </a:extLst>
          </p:cNvPr>
          <p:cNvSpPr txBox="1"/>
          <p:nvPr/>
        </p:nvSpPr>
        <p:spPr>
          <a:xfrm>
            <a:off x="158120" y="5147697"/>
            <a:ext cx="2754630" cy="369332"/>
          </a:xfrm>
          <a:prstGeom prst="rect">
            <a:avLst/>
          </a:prstGeom>
          <a:noFill/>
        </p:spPr>
        <p:txBody>
          <a:bodyPr wrap="square" rtlCol="0">
            <a:spAutoFit/>
          </a:bodyPr>
          <a:lstStyle/>
          <a:p>
            <a:r>
              <a:rPr kumimoji="1" lang="en-US" altLang="ko-KR" dirty="0"/>
              <a:t>Original text</a:t>
            </a:r>
            <a:endParaRPr kumimoji="1" lang="ko-KR" altLang="en-US" dirty="0"/>
          </a:p>
        </p:txBody>
      </p:sp>
      <p:pic>
        <p:nvPicPr>
          <p:cNvPr id="1028" name="Picture 4">
            <a:extLst>
              <a:ext uri="{FF2B5EF4-FFF2-40B4-BE49-F238E27FC236}">
                <a16:creationId xmlns:a16="http://schemas.microsoft.com/office/drawing/2014/main" id="{9B6BC622-92D0-CFCD-69AB-D509AE9131B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370199" y="5087808"/>
            <a:ext cx="1032837" cy="849385"/>
          </a:xfrm>
          <a:prstGeom prst="rect">
            <a:avLst/>
          </a:prstGeom>
          <a:noFill/>
          <a:extLst>
            <a:ext uri="{909E8E84-426E-40DD-AFC4-6F175D3DCCD1}">
              <a14:hiddenFill xmlns:a14="http://schemas.microsoft.com/office/drawing/2010/main">
                <a:solidFill>
                  <a:srgbClr val="FFFFFF"/>
                </a:solidFill>
              </a14:hiddenFill>
            </a:ext>
          </a:extLst>
        </p:spPr>
      </p:pic>
      <p:pic>
        <p:nvPicPr>
          <p:cNvPr id="39" name="그래픽 38" descr="추가 단색으로 채워진">
            <a:extLst>
              <a:ext uri="{FF2B5EF4-FFF2-40B4-BE49-F238E27FC236}">
                <a16:creationId xmlns:a16="http://schemas.microsoft.com/office/drawing/2014/main" id="{B9649D06-DB23-BB15-EF2B-7018DAF578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91429" y="5182551"/>
            <a:ext cx="422951" cy="422951"/>
          </a:xfrm>
          <a:prstGeom prst="rect">
            <a:avLst/>
          </a:prstGeom>
        </p:spPr>
      </p:pic>
      <p:sp>
        <p:nvSpPr>
          <p:cNvPr id="36" name="모서리가 둥근 직사각형 35">
            <a:extLst>
              <a:ext uri="{FF2B5EF4-FFF2-40B4-BE49-F238E27FC236}">
                <a16:creationId xmlns:a16="http://schemas.microsoft.com/office/drawing/2014/main" id="{3EFE6B66-B982-A76E-4CAA-3F2751F18FB3}"/>
              </a:ext>
            </a:extLst>
          </p:cNvPr>
          <p:cNvSpPr/>
          <p:nvPr/>
        </p:nvSpPr>
        <p:spPr>
          <a:xfrm>
            <a:off x="5133172" y="3008099"/>
            <a:ext cx="1642859" cy="2508930"/>
          </a:xfrm>
          <a:prstGeom prst="roundRect">
            <a:avLst/>
          </a:prstGeom>
          <a:noFill/>
          <a:ln w="285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2" name="TextBox 41">
            <a:extLst>
              <a:ext uri="{FF2B5EF4-FFF2-40B4-BE49-F238E27FC236}">
                <a16:creationId xmlns:a16="http://schemas.microsoft.com/office/drawing/2014/main" id="{DF328FA5-0BCA-3F14-0085-EF65023412F3}"/>
              </a:ext>
            </a:extLst>
          </p:cNvPr>
          <p:cNvSpPr txBox="1"/>
          <p:nvPr/>
        </p:nvSpPr>
        <p:spPr>
          <a:xfrm>
            <a:off x="5954601" y="5558691"/>
            <a:ext cx="2754630" cy="276999"/>
          </a:xfrm>
          <a:prstGeom prst="rect">
            <a:avLst/>
          </a:prstGeom>
          <a:noFill/>
        </p:spPr>
        <p:txBody>
          <a:bodyPr wrap="square" rtlCol="0">
            <a:spAutoFit/>
          </a:bodyPr>
          <a:lstStyle/>
          <a:p>
            <a:r>
              <a:rPr kumimoji="1" lang="en-US" altLang="ko-KR" sz="1200" dirty="0"/>
              <a:t>Changeable</a:t>
            </a:r>
            <a:endParaRPr kumimoji="1" lang="ko-KR" altLang="en-US" sz="1200" dirty="0"/>
          </a:p>
        </p:txBody>
      </p:sp>
      <p:sp>
        <p:nvSpPr>
          <p:cNvPr id="43" name="모서리가 둥근 직사각형 42">
            <a:extLst>
              <a:ext uri="{FF2B5EF4-FFF2-40B4-BE49-F238E27FC236}">
                <a16:creationId xmlns:a16="http://schemas.microsoft.com/office/drawing/2014/main" id="{76E603B7-D950-0808-3A4C-2A0704B33C5B}"/>
              </a:ext>
            </a:extLst>
          </p:cNvPr>
          <p:cNvSpPr/>
          <p:nvPr/>
        </p:nvSpPr>
        <p:spPr>
          <a:xfrm>
            <a:off x="4721270" y="1166167"/>
            <a:ext cx="7470730" cy="5655503"/>
          </a:xfrm>
          <a:prstGeom prst="roundRect">
            <a:avLst/>
          </a:prstGeom>
          <a:solidFill>
            <a:schemeClr val="bg1">
              <a:lumMod val="95000"/>
              <a:alpha val="9433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4" name="모서리가 둥근 직사각형 43">
            <a:extLst>
              <a:ext uri="{FF2B5EF4-FFF2-40B4-BE49-F238E27FC236}">
                <a16:creationId xmlns:a16="http://schemas.microsoft.com/office/drawing/2014/main" id="{9335EBCF-683A-DCFC-69CA-13C1AB0E9BEF}"/>
              </a:ext>
            </a:extLst>
          </p:cNvPr>
          <p:cNvSpPr/>
          <p:nvPr/>
        </p:nvSpPr>
        <p:spPr>
          <a:xfrm>
            <a:off x="2152216" y="1202215"/>
            <a:ext cx="2569054" cy="4587785"/>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6" name="TextBox 45">
            <a:extLst>
              <a:ext uri="{FF2B5EF4-FFF2-40B4-BE49-F238E27FC236}">
                <a16:creationId xmlns:a16="http://schemas.microsoft.com/office/drawing/2014/main" id="{E8C1D4D8-F02E-8BC4-8A52-6977E97B3605}"/>
              </a:ext>
            </a:extLst>
          </p:cNvPr>
          <p:cNvSpPr txBox="1"/>
          <p:nvPr/>
        </p:nvSpPr>
        <p:spPr>
          <a:xfrm>
            <a:off x="5045264" y="1371495"/>
            <a:ext cx="6714140" cy="584775"/>
          </a:xfrm>
          <a:prstGeom prst="rect">
            <a:avLst/>
          </a:prstGeom>
          <a:noFill/>
        </p:spPr>
        <p:txBody>
          <a:bodyPr wrap="square">
            <a:spAutoFit/>
          </a:bodyPr>
          <a:lstStyle/>
          <a:p>
            <a:r>
              <a:rPr lang="en" altLang="ko-KR" sz="1600" dirty="0"/>
              <a:t>The Pfizer vaccine contains </a:t>
            </a:r>
            <a:r>
              <a:rPr lang="en" altLang="ko-KR" sz="1600" dirty="0">
                <a:solidFill>
                  <a:srgbClr val="FF0000"/>
                </a:solidFill>
              </a:rPr>
              <a:t>syncytin-1</a:t>
            </a:r>
            <a:r>
              <a:rPr lang="en" altLang="ko-KR" sz="1600" dirty="0"/>
              <a:t> which is vital for the </a:t>
            </a:r>
            <a:r>
              <a:rPr lang="en" altLang="ko-KR" sz="1600" dirty="0">
                <a:solidFill>
                  <a:srgbClr val="FF0000"/>
                </a:solidFill>
              </a:rPr>
              <a:t>formation of human placenta</a:t>
            </a:r>
            <a:r>
              <a:rPr lang="en" altLang="ko-KR" sz="1600" dirty="0"/>
              <a:t>, so could lead to infertility.</a:t>
            </a:r>
            <a:endParaRPr lang="ko-KR" altLang="en-US" sz="1600" u="sng" dirty="0">
              <a:solidFill>
                <a:srgbClr val="FF0000"/>
              </a:solidFill>
            </a:endParaRPr>
          </a:p>
        </p:txBody>
      </p:sp>
      <p:sp>
        <p:nvSpPr>
          <p:cNvPr id="47" name="TextBox 46">
            <a:extLst>
              <a:ext uri="{FF2B5EF4-FFF2-40B4-BE49-F238E27FC236}">
                <a16:creationId xmlns:a16="http://schemas.microsoft.com/office/drawing/2014/main" id="{B4CA0D6A-F126-68AA-8B01-483C790A7DE3}"/>
              </a:ext>
            </a:extLst>
          </p:cNvPr>
          <p:cNvSpPr txBox="1"/>
          <p:nvPr/>
        </p:nvSpPr>
        <p:spPr>
          <a:xfrm>
            <a:off x="5099565" y="1885189"/>
            <a:ext cx="6714140" cy="3262432"/>
          </a:xfrm>
          <a:prstGeom prst="rect">
            <a:avLst/>
          </a:prstGeom>
          <a:noFill/>
        </p:spPr>
        <p:txBody>
          <a:bodyPr wrap="square">
            <a:spAutoFit/>
          </a:bodyPr>
          <a:lstStyle/>
          <a:p>
            <a:pPr marL="342900" indent="-342900">
              <a:buFont typeface="+mj-lt"/>
              <a:buAutoNum type="arabicPeriod"/>
            </a:pPr>
            <a:r>
              <a:rPr lang="en" altLang="ko-KR" sz="1600" dirty="0"/>
              <a:t>Spacy</a:t>
            </a:r>
          </a:p>
          <a:p>
            <a:pPr marL="800100" lvl="1" indent="-342900">
              <a:buFont typeface="Wingdings" pitchFamily="2" charset="2"/>
              <a:buChar char="Ø"/>
            </a:pPr>
            <a:r>
              <a:rPr lang="en" altLang="ko-KR" sz="1400" dirty="0"/>
              <a:t>(Pfizer vaccine, syncytin-1, formation, human, placenta, infertility)</a:t>
            </a:r>
          </a:p>
          <a:p>
            <a:pPr marL="342900" indent="-342900">
              <a:buFont typeface="+mj-lt"/>
              <a:buAutoNum type="arabicPeriod"/>
            </a:pPr>
            <a:r>
              <a:rPr lang="en" altLang="ko-KR" sz="1600" dirty="0"/>
              <a:t>YAKE : </a:t>
            </a:r>
            <a:r>
              <a:rPr lang="en" altLang="ko-KR" sz="1600" dirty="0" err="1"/>
              <a:t>ngram</a:t>
            </a:r>
            <a:r>
              <a:rPr lang="ko-KR" altLang="en-US" sz="1600" dirty="0"/>
              <a:t> 사이즈를 정할 수 있음 </a:t>
            </a:r>
            <a:r>
              <a:rPr lang="en-US" altLang="ko-KR" sz="1600" dirty="0"/>
              <a:t>:</a:t>
            </a:r>
            <a:r>
              <a:rPr lang="ko-KR" altLang="en-US" sz="1600" dirty="0"/>
              <a:t> </a:t>
            </a:r>
            <a:r>
              <a:rPr lang="en-US" altLang="ko-KR" sz="1600" dirty="0"/>
              <a:t>1</a:t>
            </a:r>
          </a:p>
          <a:p>
            <a:pPr marL="800100" lvl="1" indent="-342900">
              <a:buFont typeface="Wingdings" pitchFamily="2" charset="2"/>
              <a:buChar char="Ø"/>
            </a:pPr>
            <a:r>
              <a:rPr lang="en" altLang="ko-KR" sz="1400" b="0" i="0" dirty="0">
                <a:effectLst/>
              </a:rPr>
              <a:t>('Pfizer', 0.08596317751626563) ('placenta', 0.09568045026443411) ('infertility', 0.09568045026443411) ('vaccine', 0.15831692877998726) ('vital', 0.15831692877998726) ('formation', 0.15831692877998726) ('human', 0.15831692877998726) ('lead', 0.15831692877998726)</a:t>
            </a:r>
            <a:endParaRPr lang="en" altLang="ko-KR" sz="1400" dirty="0"/>
          </a:p>
          <a:p>
            <a:pPr marL="342900" indent="-342900">
              <a:buFont typeface="+mj-lt"/>
              <a:buAutoNum type="arabicPeriod"/>
            </a:pPr>
            <a:r>
              <a:rPr lang="en" altLang="ko-KR" sz="1600" dirty="0"/>
              <a:t>Rake-NLTK</a:t>
            </a:r>
          </a:p>
          <a:p>
            <a:pPr marL="800100" lvl="1" indent="-342900">
              <a:buFont typeface="Wingdings" pitchFamily="2" charset="2"/>
              <a:buChar char="Ø"/>
            </a:pPr>
            <a:r>
              <a:rPr lang="en" altLang="ko-KR" sz="1400" b="0" i="0" dirty="0">
                <a:effectLst/>
              </a:rPr>
              <a:t>['</a:t>
            </a:r>
            <a:r>
              <a:rPr lang="en" altLang="ko-KR" sz="1400" b="0" i="0" dirty="0" err="1">
                <a:effectLst/>
              </a:rPr>
              <a:t>pfizer</a:t>
            </a:r>
            <a:r>
              <a:rPr lang="en" altLang="ko-KR" sz="1400" b="0" i="0" dirty="0">
                <a:effectLst/>
              </a:rPr>
              <a:t> vaccine contains </a:t>
            </a:r>
            <a:r>
              <a:rPr lang="en" altLang="ko-KR" sz="1400" b="0" i="0" dirty="0" err="1">
                <a:effectLst/>
              </a:rPr>
              <a:t>syncytin</a:t>
            </a:r>
            <a:r>
              <a:rPr lang="en" altLang="ko-KR" sz="1400" b="0" i="0" dirty="0">
                <a:effectLst/>
              </a:rPr>
              <a:t>', 'human placenta', 'could lead', 'vital', 'infertility', 'formation', '1']</a:t>
            </a:r>
            <a:endParaRPr lang="en" altLang="ko-KR" sz="1400" dirty="0"/>
          </a:p>
          <a:p>
            <a:pPr marL="342900" indent="-342900">
              <a:buFont typeface="+mj-lt"/>
              <a:buAutoNum type="arabicPeriod"/>
            </a:pPr>
            <a:r>
              <a:rPr lang="en" altLang="ko-KR" sz="1600" dirty="0" err="1"/>
              <a:t>KeyBERT</a:t>
            </a:r>
            <a:r>
              <a:rPr lang="en" altLang="ko-KR" sz="1600" dirty="0"/>
              <a:t> : </a:t>
            </a:r>
            <a:r>
              <a:rPr lang="en" altLang="ko-KR" sz="1600" dirty="0" err="1"/>
              <a:t>ngram</a:t>
            </a:r>
            <a:r>
              <a:rPr lang="en" altLang="ko-KR" sz="1600" dirty="0"/>
              <a:t> </a:t>
            </a:r>
            <a:r>
              <a:rPr lang="ko-KR" altLang="en-US" sz="1600" dirty="0"/>
              <a:t>사이즈 범위를 정할 수 있음 </a:t>
            </a:r>
            <a:r>
              <a:rPr lang="en-US" altLang="ko-KR" sz="1600" dirty="0"/>
              <a:t>:</a:t>
            </a:r>
            <a:r>
              <a:rPr lang="ko-KR" altLang="en-US" sz="1600" dirty="0"/>
              <a:t> </a:t>
            </a:r>
            <a:r>
              <a:rPr lang="en-US" altLang="ko-KR" sz="1600" dirty="0"/>
              <a:t>1,2</a:t>
            </a:r>
            <a:endParaRPr lang="en" altLang="ko-KR" sz="1600" dirty="0"/>
          </a:p>
          <a:p>
            <a:pPr marL="742950" lvl="1" indent="-285750">
              <a:buFont typeface="Wingdings" pitchFamily="2" charset="2"/>
              <a:buChar char="Ø"/>
            </a:pPr>
            <a:r>
              <a:rPr lang="en" altLang="ko-KR" sz="1400" dirty="0">
                <a:effectLst/>
              </a:rPr>
              <a:t>[('</a:t>
            </a:r>
            <a:r>
              <a:rPr lang="en" altLang="ko-KR" sz="1400" dirty="0" err="1">
                <a:effectLst/>
              </a:rPr>
              <a:t>pfizer</a:t>
            </a:r>
            <a:r>
              <a:rPr lang="en" altLang="ko-KR" sz="1400" dirty="0">
                <a:effectLst/>
              </a:rPr>
              <a:t> vaccine', 0.7036), ('vaccine contains', 0.5662), ('vaccine', 0.4689), ('</a:t>
            </a:r>
            <a:r>
              <a:rPr lang="en" altLang="ko-KR" sz="1400" dirty="0" err="1">
                <a:effectLst/>
              </a:rPr>
              <a:t>pfizer</a:t>
            </a:r>
            <a:r>
              <a:rPr lang="en" altLang="ko-KR" sz="1400" dirty="0">
                <a:effectLst/>
              </a:rPr>
              <a:t>', 0.416), ('lead infertility', 0.3786)]</a:t>
            </a:r>
            <a:endParaRPr lang="en" altLang="ko-KR" sz="1600" dirty="0"/>
          </a:p>
          <a:p>
            <a:pPr marL="342900" indent="-342900">
              <a:buFont typeface="+mj-lt"/>
              <a:buAutoNum type="arabicPeriod"/>
            </a:pPr>
            <a:r>
              <a:rPr lang="en" altLang="ko-KR" sz="1600" dirty="0" err="1"/>
              <a:t>ChatGPT</a:t>
            </a:r>
            <a:endParaRPr lang="ko-KR" altLang="en-US" sz="1600" dirty="0"/>
          </a:p>
        </p:txBody>
      </p:sp>
      <p:pic>
        <p:nvPicPr>
          <p:cNvPr id="48" name="그림 47">
            <a:extLst>
              <a:ext uri="{FF2B5EF4-FFF2-40B4-BE49-F238E27FC236}">
                <a16:creationId xmlns:a16="http://schemas.microsoft.com/office/drawing/2014/main" id="{023285EB-F6D4-9A36-0AAF-FD9AA758EB6F}"/>
              </a:ext>
            </a:extLst>
          </p:cNvPr>
          <p:cNvPicPr>
            <a:picLocks noChangeAspect="1"/>
          </p:cNvPicPr>
          <p:nvPr/>
        </p:nvPicPr>
        <p:blipFill>
          <a:blip r:embed="rId20"/>
          <a:stretch>
            <a:fillRect/>
          </a:stretch>
        </p:blipFill>
        <p:spPr>
          <a:xfrm>
            <a:off x="5514976" y="5186115"/>
            <a:ext cx="2099334" cy="1479431"/>
          </a:xfrm>
          <a:prstGeom prst="rect">
            <a:avLst/>
          </a:prstGeom>
        </p:spPr>
      </p:pic>
      <p:pic>
        <p:nvPicPr>
          <p:cNvPr id="49" name="그림 48">
            <a:extLst>
              <a:ext uri="{FF2B5EF4-FFF2-40B4-BE49-F238E27FC236}">
                <a16:creationId xmlns:a16="http://schemas.microsoft.com/office/drawing/2014/main" id="{0ACACCB9-DE75-38C2-38CE-108AA62A4A78}"/>
              </a:ext>
            </a:extLst>
          </p:cNvPr>
          <p:cNvPicPr>
            <a:picLocks noChangeAspect="1"/>
          </p:cNvPicPr>
          <p:nvPr/>
        </p:nvPicPr>
        <p:blipFill>
          <a:blip r:embed="rId21"/>
          <a:stretch>
            <a:fillRect/>
          </a:stretch>
        </p:blipFill>
        <p:spPr>
          <a:xfrm>
            <a:off x="8302108" y="4934609"/>
            <a:ext cx="2765390" cy="1871374"/>
          </a:xfrm>
          <a:prstGeom prst="rect">
            <a:avLst/>
          </a:prstGeom>
        </p:spPr>
      </p:pic>
      <p:sp>
        <p:nvSpPr>
          <p:cNvPr id="50" name="오른쪽 화살표[R] 49">
            <a:extLst>
              <a:ext uri="{FF2B5EF4-FFF2-40B4-BE49-F238E27FC236}">
                <a16:creationId xmlns:a16="http://schemas.microsoft.com/office/drawing/2014/main" id="{C1EC5632-54FA-A774-9711-F0186044A001}"/>
              </a:ext>
            </a:extLst>
          </p:cNvPr>
          <p:cNvSpPr/>
          <p:nvPr/>
        </p:nvSpPr>
        <p:spPr>
          <a:xfrm>
            <a:off x="7760259" y="5722420"/>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689998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DD5B1-4CE7-E549-7EA9-14B9BB46C019}"/>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CB92B1C-FB41-9F56-36F6-EAF4239427AB}"/>
              </a:ext>
            </a:extLst>
          </p:cNvPr>
          <p:cNvSpPr>
            <a:spLocks noGrp="1"/>
          </p:cNvSpPr>
          <p:nvPr>
            <p:ph type="body" sz="quarter" idx="10"/>
          </p:nvPr>
        </p:nvSpPr>
        <p:spPr>
          <a:xfrm>
            <a:off x="243953" y="36330"/>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1CABACB0-4704-28A8-BAF6-8039ADF117D8}"/>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My Method1(2.</a:t>
            </a:r>
            <a:r>
              <a:rPr kumimoji="1" lang="ko-KR" altLang="en-US" sz="2133" dirty="0"/>
              <a:t> </a:t>
            </a:r>
            <a:r>
              <a:rPr kumimoji="1" lang="en-US" altLang="ko-KR" sz="2133" dirty="0"/>
              <a:t>knowledge injection)</a:t>
            </a:r>
            <a:endParaRPr kumimoji="1" lang="ko-Kore-KR" altLang="en-US" sz="2133" dirty="0"/>
          </a:p>
        </p:txBody>
      </p:sp>
      <p:pic>
        <p:nvPicPr>
          <p:cNvPr id="1026" name="Picture 2" descr="What is a Prompt | Its definition and importance for AI">
            <a:extLst>
              <a:ext uri="{FF2B5EF4-FFF2-40B4-BE49-F238E27FC236}">
                <a16:creationId xmlns:a16="http://schemas.microsoft.com/office/drawing/2014/main" id="{52715537-C56E-B91B-C960-1A33C16DD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622" y="1730943"/>
            <a:ext cx="1668473" cy="1668473"/>
          </a:xfrm>
          <a:prstGeom prst="rect">
            <a:avLst/>
          </a:prstGeom>
          <a:noFill/>
          <a:extLst>
            <a:ext uri="{909E8E84-426E-40DD-AFC4-6F175D3DCCD1}">
              <a14:hiddenFill xmlns:a14="http://schemas.microsoft.com/office/drawing/2010/main">
                <a:solidFill>
                  <a:srgbClr val="FFFFFF"/>
                </a:solidFill>
              </a14:hiddenFill>
            </a:ext>
          </a:extLst>
        </p:spPr>
      </p:pic>
      <p:sp>
        <p:nvSpPr>
          <p:cNvPr id="7" name="오른쪽 화살표[R] 6">
            <a:extLst>
              <a:ext uri="{FF2B5EF4-FFF2-40B4-BE49-F238E27FC236}">
                <a16:creationId xmlns:a16="http://schemas.microsoft.com/office/drawing/2014/main" id="{9CD7C4ED-0D56-3B95-1887-4B91C3115716}"/>
              </a:ext>
            </a:extLst>
          </p:cNvPr>
          <p:cNvSpPr/>
          <p:nvPr/>
        </p:nvSpPr>
        <p:spPr>
          <a:xfrm>
            <a:off x="4721270" y="3491911"/>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오른쪽 화살표[R] 7">
            <a:extLst>
              <a:ext uri="{FF2B5EF4-FFF2-40B4-BE49-F238E27FC236}">
                <a16:creationId xmlns:a16="http://schemas.microsoft.com/office/drawing/2014/main" id="{1A124479-FA55-8725-506F-A006EC9DD596}"/>
              </a:ext>
            </a:extLst>
          </p:cNvPr>
          <p:cNvSpPr/>
          <p:nvPr/>
        </p:nvSpPr>
        <p:spPr>
          <a:xfrm>
            <a:off x="6878819" y="3508659"/>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1" name="그래픽 10" descr="클립보드 단색으로 채워진">
            <a:extLst>
              <a:ext uri="{FF2B5EF4-FFF2-40B4-BE49-F238E27FC236}">
                <a16:creationId xmlns:a16="http://schemas.microsoft.com/office/drawing/2014/main" id="{EBE674F7-03F4-B1E9-7483-562CF62CCA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1325" y="4020209"/>
            <a:ext cx="914400" cy="914400"/>
          </a:xfrm>
          <a:prstGeom prst="rect">
            <a:avLst/>
          </a:prstGeom>
        </p:spPr>
      </p:pic>
      <p:sp>
        <p:nvSpPr>
          <p:cNvPr id="12" name="오른쪽 화살표[R] 11">
            <a:extLst>
              <a:ext uri="{FF2B5EF4-FFF2-40B4-BE49-F238E27FC236}">
                <a16:creationId xmlns:a16="http://schemas.microsoft.com/office/drawing/2014/main" id="{AFC8B9E3-31C3-A2AE-066D-C0386745C4B9}"/>
              </a:ext>
            </a:extLst>
          </p:cNvPr>
          <p:cNvSpPr/>
          <p:nvPr/>
        </p:nvSpPr>
        <p:spPr>
          <a:xfrm>
            <a:off x="9370199" y="2877236"/>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4" name="그래픽 13" descr="추가 단색으로 채워진">
            <a:extLst>
              <a:ext uri="{FF2B5EF4-FFF2-40B4-BE49-F238E27FC236}">
                <a16:creationId xmlns:a16="http://schemas.microsoft.com/office/drawing/2014/main" id="{7FAB5620-D07C-4D95-6A68-B5C8F76F12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06550" y="2441541"/>
            <a:ext cx="628735" cy="628735"/>
          </a:xfrm>
          <a:prstGeom prst="rect">
            <a:avLst/>
          </a:prstGeom>
        </p:spPr>
      </p:pic>
      <p:pic>
        <p:nvPicPr>
          <p:cNvPr id="16" name="그래픽 15" descr="네트워크 단색으로 채워진">
            <a:extLst>
              <a:ext uri="{FF2B5EF4-FFF2-40B4-BE49-F238E27FC236}">
                <a16:creationId xmlns:a16="http://schemas.microsoft.com/office/drawing/2014/main" id="{6325C891-7E65-83D2-9C97-7C16EC9F968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44015" y="3201712"/>
            <a:ext cx="914400" cy="914400"/>
          </a:xfrm>
          <a:prstGeom prst="rect">
            <a:avLst/>
          </a:prstGeom>
        </p:spPr>
      </p:pic>
      <p:sp>
        <p:nvSpPr>
          <p:cNvPr id="18" name="TextBox 17">
            <a:extLst>
              <a:ext uri="{FF2B5EF4-FFF2-40B4-BE49-F238E27FC236}">
                <a16:creationId xmlns:a16="http://schemas.microsoft.com/office/drawing/2014/main" id="{EBF262ED-DAC8-E317-C03E-BCF2A8971237}"/>
              </a:ext>
            </a:extLst>
          </p:cNvPr>
          <p:cNvSpPr txBox="1"/>
          <p:nvPr/>
        </p:nvSpPr>
        <p:spPr>
          <a:xfrm>
            <a:off x="5918833" y="2313574"/>
            <a:ext cx="2754630" cy="276999"/>
          </a:xfrm>
          <a:prstGeom prst="rect">
            <a:avLst/>
          </a:prstGeom>
          <a:noFill/>
        </p:spPr>
        <p:txBody>
          <a:bodyPr wrap="square" rtlCol="0">
            <a:spAutoFit/>
          </a:bodyPr>
          <a:lstStyle/>
          <a:p>
            <a:r>
              <a:rPr kumimoji="1" lang="en-US" altLang="ko-KR" sz="1200" dirty="0"/>
              <a:t>Knowledge injection</a:t>
            </a:r>
            <a:endParaRPr kumimoji="1" lang="ko-KR" altLang="en-US" sz="1200" dirty="0"/>
          </a:p>
        </p:txBody>
      </p:sp>
      <p:pic>
        <p:nvPicPr>
          <p:cNvPr id="20" name="그래픽 19" descr="인공 지능 윤곽선">
            <a:extLst>
              <a:ext uri="{FF2B5EF4-FFF2-40B4-BE49-F238E27FC236}">
                <a16:creationId xmlns:a16="http://schemas.microsoft.com/office/drawing/2014/main" id="{625F9076-F233-455E-C15D-2F0B5ABA7A9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97719" y="2502347"/>
            <a:ext cx="914400" cy="914400"/>
          </a:xfrm>
          <a:prstGeom prst="rect">
            <a:avLst/>
          </a:prstGeom>
        </p:spPr>
      </p:pic>
      <p:sp>
        <p:nvSpPr>
          <p:cNvPr id="21" name="TextBox 20">
            <a:extLst>
              <a:ext uri="{FF2B5EF4-FFF2-40B4-BE49-F238E27FC236}">
                <a16:creationId xmlns:a16="http://schemas.microsoft.com/office/drawing/2014/main" id="{92FE4276-9BA8-A326-5220-98040D6B78B0}"/>
              </a:ext>
            </a:extLst>
          </p:cNvPr>
          <p:cNvSpPr txBox="1"/>
          <p:nvPr/>
        </p:nvSpPr>
        <p:spPr>
          <a:xfrm>
            <a:off x="8339273" y="3317497"/>
            <a:ext cx="1038860" cy="369332"/>
          </a:xfrm>
          <a:prstGeom prst="rect">
            <a:avLst/>
          </a:prstGeom>
          <a:noFill/>
        </p:spPr>
        <p:txBody>
          <a:bodyPr wrap="square" rtlCol="0">
            <a:spAutoFit/>
          </a:bodyPr>
          <a:lstStyle/>
          <a:p>
            <a:r>
              <a:rPr kumimoji="1" lang="en-US" altLang="ko-KR" dirty="0"/>
              <a:t>LM</a:t>
            </a:r>
            <a:endParaRPr kumimoji="1" lang="ko-KR" altLang="en-US" dirty="0"/>
          </a:p>
        </p:txBody>
      </p:sp>
      <p:sp>
        <p:nvSpPr>
          <p:cNvPr id="22" name="TextBox 21">
            <a:extLst>
              <a:ext uri="{FF2B5EF4-FFF2-40B4-BE49-F238E27FC236}">
                <a16:creationId xmlns:a16="http://schemas.microsoft.com/office/drawing/2014/main" id="{61289388-77B7-0DD9-97CF-89DB457F3762}"/>
              </a:ext>
            </a:extLst>
          </p:cNvPr>
          <p:cNvSpPr txBox="1"/>
          <p:nvPr/>
        </p:nvSpPr>
        <p:spPr>
          <a:xfrm>
            <a:off x="67100" y="3041807"/>
            <a:ext cx="2754630" cy="369332"/>
          </a:xfrm>
          <a:prstGeom prst="rect">
            <a:avLst/>
          </a:prstGeom>
          <a:noFill/>
        </p:spPr>
        <p:txBody>
          <a:bodyPr wrap="square" rtlCol="0">
            <a:spAutoFit/>
          </a:bodyPr>
          <a:lstStyle/>
          <a:p>
            <a:r>
              <a:rPr kumimoji="1" lang="en-US" altLang="ko-KR" dirty="0"/>
              <a:t>Original text</a:t>
            </a:r>
            <a:endParaRPr kumimoji="1" lang="ko-KR" altLang="en-US" dirty="0"/>
          </a:p>
        </p:txBody>
      </p:sp>
      <p:pic>
        <p:nvPicPr>
          <p:cNvPr id="24" name="그래픽 23" descr="문서 단색으로 채워진">
            <a:extLst>
              <a:ext uri="{FF2B5EF4-FFF2-40B4-BE49-F238E27FC236}">
                <a16:creationId xmlns:a16="http://schemas.microsoft.com/office/drawing/2014/main" id="{84201AD5-17DC-E09A-9EC9-6BA660D8BA8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3416" y="3399416"/>
            <a:ext cx="914400" cy="914400"/>
          </a:xfrm>
          <a:prstGeom prst="rect">
            <a:avLst/>
          </a:prstGeom>
        </p:spPr>
      </p:pic>
      <p:pic>
        <p:nvPicPr>
          <p:cNvPr id="5" name="그래픽 4" descr="체크리스트 단색으로 채워진">
            <a:extLst>
              <a:ext uri="{FF2B5EF4-FFF2-40B4-BE49-F238E27FC236}">
                <a16:creationId xmlns:a16="http://schemas.microsoft.com/office/drawing/2014/main" id="{62089CFE-1450-430B-F100-F2CFB404CBC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98658" y="4298656"/>
            <a:ext cx="914400" cy="914400"/>
          </a:xfrm>
          <a:prstGeom prst="rect">
            <a:avLst/>
          </a:prstGeom>
        </p:spPr>
      </p:pic>
      <p:sp>
        <p:nvSpPr>
          <p:cNvPr id="6" name="TextBox 5">
            <a:extLst>
              <a:ext uri="{FF2B5EF4-FFF2-40B4-BE49-F238E27FC236}">
                <a16:creationId xmlns:a16="http://schemas.microsoft.com/office/drawing/2014/main" id="{973425AA-F4D1-D971-0C65-B8BEEE288BBC}"/>
              </a:ext>
            </a:extLst>
          </p:cNvPr>
          <p:cNvSpPr txBox="1"/>
          <p:nvPr/>
        </p:nvSpPr>
        <p:spPr>
          <a:xfrm>
            <a:off x="2378543" y="3953836"/>
            <a:ext cx="2754630" cy="369332"/>
          </a:xfrm>
          <a:prstGeom prst="rect">
            <a:avLst/>
          </a:prstGeom>
          <a:noFill/>
        </p:spPr>
        <p:txBody>
          <a:bodyPr wrap="square" rtlCol="0">
            <a:spAutoFit/>
          </a:bodyPr>
          <a:lstStyle/>
          <a:p>
            <a:r>
              <a:rPr kumimoji="1" lang="en-US" altLang="ko-KR" dirty="0"/>
              <a:t>Keyword Extraction</a:t>
            </a:r>
            <a:endParaRPr kumimoji="1" lang="ko-KR" altLang="en-US" dirty="0"/>
          </a:p>
        </p:txBody>
      </p:sp>
      <p:pic>
        <p:nvPicPr>
          <p:cNvPr id="10" name="Picture 4" descr="Knowledge Graph in Machine Learning. | by Nagesh Mashette | Medium">
            <a:extLst>
              <a:ext uri="{FF2B5EF4-FFF2-40B4-BE49-F238E27FC236}">
                <a16:creationId xmlns:a16="http://schemas.microsoft.com/office/drawing/2014/main" id="{0CC0C22A-9B90-E893-479A-FE1283D6A84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33173" y="1408299"/>
            <a:ext cx="1535185" cy="86354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1AFAF76-1FD0-FC4E-1AC9-94543CF79FEA}"/>
              </a:ext>
            </a:extLst>
          </p:cNvPr>
          <p:cNvSpPr txBox="1"/>
          <p:nvPr/>
        </p:nvSpPr>
        <p:spPr>
          <a:xfrm>
            <a:off x="5695701" y="4727542"/>
            <a:ext cx="439544" cy="369332"/>
          </a:xfrm>
          <a:prstGeom prst="rect">
            <a:avLst/>
          </a:prstGeom>
          <a:noFill/>
        </p:spPr>
        <p:txBody>
          <a:bodyPr wrap="none" rtlCol="0">
            <a:spAutoFit/>
          </a:bodyPr>
          <a:lstStyle/>
          <a:p>
            <a:r>
              <a:rPr kumimoji="1" lang="en-US" altLang="ko-KR" sz="1200" dirty="0"/>
              <a:t>Or</a:t>
            </a:r>
            <a:r>
              <a:rPr kumimoji="1" lang="en-US" altLang="ko-KR" dirty="0"/>
              <a:t> </a:t>
            </a:r>
            <a:endParaRPr kumimoji="1" lang="ko-KR" altLang="en-US" dirty="0"/>
          </a:p>
        </p:txBody>
      </p:sp>
      <p:sp>
        <p:nvSpPr>
          <p:cNvPr id="15" name="TextBox 14">
            <a:extLst>
              <a:ext uri="{FF2B5EF4-FFF2-40B4-BE49-F238E27FC236}">
                <a16:creationId xmlns:a16="http://schemas.microsoft.com/office/drawing/2014/main" id="{0A591B90-8231-B3F0-1E2B-170549002529}"/>
              </a:ext>
            </a:extLst>
          </p:cNvPr>
          <p:cNvSpPr txBox="1"/>
          <p:nvPr/>
        </p:nvSpPr>
        <p:spPr>
          <a:xfrm>
            <a:off x="5350972" y="5176103"/>
            <a:ext cx="1267251" cy="253916"/>
          </a:xfrm>
          <a:prstGeom prst="rect">
            <a:avLst/>
          </a:prstGeom>
          <a:noFill/>
        </p:spPr>
        <p:txBody>
          <a:bodyPr wrap="square" rtlCol="0">
            <a:spAutoFit/>
          </a:bodyPr>
          <a:lstStyle/>
          <a:p>
            <a:r>
              <a:rPr kumimoji="1" lang="en-US" altLang="ko-KR" sz="1050" dirty="0"/>
              <a:t>Triplet,</a:t>
            </a:r>
            <a:r>
              <a:rPr kumimoji="1" lang="ko-KR" altLang="en-US" sz="1050" dirty="0"/>
              <a:t> </a:t>
            </a:r>
            <a:r>
              <a:rPr kumimoji="1" lang="en-US" altLang="ko-KR" sz="1050" dirty="0"/>
              <a:t>Relation</a:t>
            </a:r>
            <a:endParaRPr kumimoji="1" lang="ko-KR" altLang="en-US" sz="1050" dirty="0"/>
          </a:p>
        </p:txBody>
      </p:sp>
      <p:pic>
        <p:nvPicPr>
          <p:cNvPr id="19" name="그래픽 18" descr="문서 단색으로 채워진">
            <a:extLst>
              <a:ext uri="{FF2B5EF4-FFF2-40B4-BE49-F238E27FC236}">
                <a16:creationId xmlns:a16="http://schemas.microsoft.com/office/drawing/2014/main" id="{C76B88CE-8792-B999-C401-F5461DD80E7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6196" y="5557876"/>
            <a:ext cx="914400" cy="914400"/>
          </a:xfrm>
          <a:prstGeom prst="rect">
            <a:avLst/>
          </a:prstGeom>
        </p:spPr>
      </p:pic>
      <p:sp>
        <p:nvSpPr>
          <p:cNvPr id="23" name="위로 굽은 화살표[B] 22">
            <a:extLst>
              <a:ext uri="{FF2B5EF4-FFF2-40B4-BE49-F238E27FC236}">
                <a16:creationId xmlns:a16="http://schemas.microsoft.com/office/drawing/2014/main" id="{5408B96F-2CE1-BAB3-580A-F215E135CFCD}"/>
              </a:ext>
            </a:extLst>
          </p:cNvPr>
          <p:cNvSpPr/>
          <p:nvPr/>
        </p:nvSpPr>
        <p:spPr>
          <a:xfrm>
            <a:off x="1280596" y="5557876"/>
            <a:ext cx="4665327" cy="641686"/>
          </a:xfrm>
          <a:prstGeom prst="bentUp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6" name="모서리가 둥근 직사각형 25">
            <a:extLst>
              <a:ext uri="{FF2B5EF4-FFF2-40B4-BE49-F238E27FC236}">
                <a16:creationId xmlns:a16="http://schemas.microsoft.com/office/drawing/2014/main" id="{77221772-7305-F44B-B02A-A7129CC4F21F}"/>
              </a:ext>
            </a:extLst>
          </p:cNvPr>
          <p:cNvSpPr/>
          <p:nvPr/>
        </p:nvSpPr>
        <p:spPr>
          <a:xfrm>
            <a:off x="5403913" y="4258255"/>
            <a:ext cx="847288" cy="448622"/>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Context node</a:t>
            </a:r>
            <a:endParaRPr kumimoji="1" lang="ko-KR" altLang="en-US" sz="1200" dirty="0"/>
          </a:p>
        </p:txBody>
      </p:sp>
      <p:pic>
        <p:nvPicPr>
          <p:cNvPr id="27" name="그래픽 26" descr="추가 단색으로 채워진">
            <a:extLst>
              <a:ext uri="{FF2B5EF4-FFF2-40B4-BE49-F238E27FC236}">
                <a16:creationId xmlns:a16="http://schemas.microsoft.com/office/drawing/2014/main" id="{BFCC018B-5CD7-D8D9-B270-BA64DCFE5C5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66903" y="3960574"/>
            <a:ext cx="306397" cy="306397"/>
          </a:xfrm>
          <a:prstGeom prst="rect">
            <a:avLst/>
          </a:prstGeom>
        </p:spPr>
      </p:pic>
      <p:sp>
        <p:nvSpPr>
          <p:cNvPr id="29" name="모서리가 둥근 직사각형 28">
            <a:extLst>
              <a:ext uri="{FF2B5EF4-FFF2-40B4-BE49-F238E27FC236}">
                <a16:creationId xmlns:a16="http://schemas.microsoft.com/office/drawing/2014/main" id="{425DC4AA-2D7E-C843-5E7E-FD9FC4CE3170}"/>
              </a:ext>
            </a:extLst>
          </p:cNvPr>
          <p:cNvSpPr/>
          <p:nvPr/>
        </p:nvSpPr>
        <p:spPr>
          <a:xfrm>
            <a:off x="5298495" y="3234368"/>
            <a:ext cx="1044844" cy="1505218"/>
          </a:xfrm>
          <a:prstGeom prst="roundRect">
            <a:avLst/>
          </a:prstGeom>
          <a:noFill/>
          <a:ln w="285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2" name="왼쪽 중괄호[L] 31">
            <a:extLst>
              <a:ext uri="{FF2B5EF4-FFF2-40B4-BE49-F238E27FC236}">
                <a16:creationId xmlns:a16="http://schemas.microsoft.com/office/drawing/2014/main" id="{7492C92F-42E1-FB53-0FA1-59DC6F68C949}"/>
              </a:ext>
            </a:extLst>
          </p:cNvPr>
          <p:cNvSpPr/>
          <p:nvPr/>
        </p:nvSpPr>
        <p:spPr>
          <a:xfrm>
            <a:off x="1677126" y="2792921"/>
            <a:ext cx="427838" cy="198849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sp>
        <p:nvSpPr>
          <p:cNvPr id="33" name="TextBox 32">
            <a:extLst>
              <a:ext uri="{FF2B5EF4-FFF2-40B4-BE49-F238E27FC236}">
                <a16:creationId xmlns:a16="http://schemas.microsoft.com/office/drawing/2014/main" id="{CC59FE18-2145-3603-9856-F21823436972}"/>
              </a:ext>
            </a:extLst>
          </p:cNvPr>
          <p:cNvSpPr txBox="1"/>
          <p:nvPr/>
        </p:nvSpPr>
        <p:spPr>
          <a:xfrm>
            <a:off x="3234722" y="3508659"/>
            <a:ext cx="1042273" cy="369332"/>
          </a:xfrm>
          <a:prstGeom prst="rect">
            <a:avLst/>
          </a:prstGeom>
          <a:noFill/>
        </p:spPr>
        <p:txBody>
          <a:bodyPr wrap="none" rtlCol="0">
            <a:spAutoFit/>
          </a:bodyPr>
          <a:lstStyle/>
          <a:p>
            <a:r>
              <a:rPr kumimoji="1" lang="en-US" altLang="ko-KR" dirty="0" err="1"/>
              <a:t>And/Or</a:t>
            </a:r>
            <a:r>
              <a:rPr kumimoji="1" lang="en-US" altLang="ko-KR" dirty="0"/>
              <a:t> </a:t>
            </a:r>
            <a:endParaRPr kumimoji="1" lang="ko-KR" altLang="en-US" dirty="0"/>
          </a:p>
        </p:txBody>
      </p:sp>
      <p:pic>
        <p:nvPicPr>
          <p:cNvPr id="40" name="Picture 4" descr="OpenAI, 미국에서 아이폰용 무료 ChatGPT 출시 발표">
            <a:extLst>
              <a:ext uri="{FF2B5EF4-FFF2-40B4-BE49-F238E27FC236}">
                <a16:creationId xmlns:a16="http://schemas.microsoft.com/office/drawing/2014/main" id="{3CFA7210-EE40-2B4A-2543-ADC6D328F81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33992" y="6357001"/>
            <a:ext cx="1083724" cy="317892"/>
          </a:xfrm>
          <a:prstGeom prst="rect">
            <a:avLst/>
          </a:prstGeom>
          <a:noFill/>
          <a:extLst>
            <a:ext uri="{909E8E84-426E-40DD-AFC4-6F175D3DCCD1}">
              <a14:hiddenFill xmlns:a14="http://schemas.microsoft.com/office/drawing/2010/main">
                <a:solidFill>
                  <a:srgbClr val="FFFFFF"/>
                </a:solidFill>
              </a14:hiddenFill>
            </a:ext>
          </a:extLst>
        </p:spPr>
      </p:pic>
      <p:sp>
        <p:nvSpPr>
          <p:cNvPr id="41" name="왼쪽 중괄호[L] 40">
            <a:extLst>
              <a:ext uri="{FF2B5EF4-FFF2-40B4-BE49-F238E27FC236}">
                <a16:creationId xmlns:a16="http://schemas.microsoft.com/office/drawing/2014/main" id="{5FB55565-7687-59C7-54C7-01D22C43DCA8}"/>
              </a:ext>
            </a:extLst>
          </p:cNvPr>
          <p:cNvSpPr/>
          <p:nvPr/>
        </p:nvSpPr>
        <p:spPr>
          <a:xfrm>
            <a:off x="7690153" y="2988083"/>
            <a:ext cx="291277" cy="3714721"/>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pic>
        <p:nvPicPr>
          <p:cNvPr id="4" name="Picture 2" descr="Command Prompt Vector Icon 26456736 Vector Art at Vecteezy">
            <a:extLst>
              <a:ext uri="{FF2B5EF4-FFF2-40B4-BE49-F238E27FC236}">
                <a16:creationId xmlns:a16="http://schemas.microsoft.com/office/drawing/2014/main" id="{1BA44A4E-78BD-C2C9-3255-DDA9D7E5F59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87411" y="6119070"/>
            <a:ext cx="738930" cy="7389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BB9936E-F3BB-2CC6-BA5A-518A7F69846A}"/>
              </a:ext>
            </a:extLst>
          </p:cNvPr>
          <p:cNvSpPr txBox="1"/>
          <p:nvPr/>
        </p:nvSpPr>
        <p:spPr>
          <a:xfrm>
            <a:off x="7784419" y="5790000"/>
            <a:ext cx="4041385" cy="461665"/>
          </a:xfrm>
          <a:prstGeom prst="rect">
            <a:avLst/>
          </a:prstGeom>
          <a:noFill/>
        </p:spPr>
        <p:txBody>
          <a:bodyPr wrap="square" rtlCol="0">
            <a:spAutoFit/>
          </a:bodyPr>
          <a:lstStyle/>
          <a:p>
            <a:pPr algn="ctr"/>
            <a:r>
              <a:rPr kumimoji="1" lang="en-US" altLang="ko-KR" sz="1200" dirty="0"/>
              <a:t>Prompting with triple or relation path and </a:t>
            </a:r>
            <a:r>
              <a:rPr kumimoji="1" lang="en-US" altLang="ko-KR" sz="1200" dirty="0" err="1"/>
              <a:t>wiktionary</a:t>
            </a:r>
            <a:endParaRPr kumimoji="1" lang="en-US" altLang="ko-KR" sz="1200" dirty="0"/>
          </a:p>
          <a:p>
            <a:pPr algn="ctr"/>
            <a:r>
              <a:rPr kumimoji="1" lang="en-US" altLang="ko-KR" sz="1200" dirty="0"/>
              <a:t>(Chain-of Knowledge)</a:t>
            </a:r>
            <a:endParaRPr kumimoji="1" lang="ko-KR" altLang="en-US" sz="1200" dirty="0"/>
          </a:p>
        </p:txBody>
      </p:sp>
      <p:sp>
        <p:nvSpPr>
          <p:cNvPr id="17" name="오른쪽 화살표[R] 16">
            <a:extLst>
              <a:ext uri="{FF2B5EF4-FFF2-40B4-BE49-F238E27FC236}">
                <a16:creationId xmlns:a16="http://schemas.microsoft.com/office/drawing/2014/main" id="{7FC32160-DDD7-9109-688D-CA63FB608233}"/>
              </a:ext>
            </a:extLst>
          </p:cNvPr>
          <p:cNvSpPr/>
          <p:nvPr/>
        </p:nvSpPr>
        <p:spPr>
          <a:xfrm>
            <a:off x="8749512" y="6387911"/>
            <a:ext cx="284480" cy="256073"/>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5" name="TextBox 24">
            <a:extLst>
              <a:ext uri="{FF2B5EF4-FFF2-40B4-BE49-F238E27FC236}">
                <a16:creationId xmlns:a16="http://schemas.microsoft.com/office/drawing/2014/main" id="{9432B2A4-1BA9-AA15-3DD0-F6D83A81E3DB}"/>
              </a:ext>
            </a:extLst>
          </p:cNvPr>
          <p:cNvSpPr txBox="1"/>
          <p:nvPr/>
        </p:nvSpPr>
        <p:spPr>
          <a:xfrm>
            <a:off x="7818480" y="3604456"/>
            <a:ext cx="1733167" cy="261610"/>
          </a:xfrm>
          <a:prstGeom prst="rect">
            <a:avLst/>
          </a:prstGeom>
          <a:noFill/>
        </p:spPr>
        <p:txBody>
          <a:bodyPr wrap="none" rtlCol="0">
            <a:spAutoFit/>
          </a:bodyPr>
          <a:lstStyle/>
          <a:p>
            <a:r>
              <a:rPr kumimoji="1" lang="en-US" altLang="ko-KR" sz="1100" dirty="0"/>
              <a:t>e.g. Roberta-large, BERT</a:t>
            </a:r>
            <a:endParaRPr kumimoji="1" lang="ko-KR" altLang="en-US" sz="1100" dirty="0"/>
          </a:p>
        </p:txBody>
      </p:sp>
      <p:sp>
        <p:nvSpPr>
          <p:cNvPr id="28" name="TextBox 27">
            <a:extLst>
              <a:ext uri="{FF2B5EF4-FFF2-40B4-BE49-F238E27FC236}">
                <a16:creationId xmlns:a16="http://schemas.microsoft.com/office/drawing/2014/main" id="{5969A74E-1158-EC3C-2C8F-FE3519F611FB}"/>
              </a:ext>
            </a:extLst>
          </p:cNvPr>
          <p:cNvSpPr txBox="1"/>
          <p:nvPr/>
        </p:nvSpPr>
        <p:spPr>
          <a:xfrm>
            <a:off x="7834954" y="2153146"/>
            <a:ext cx="2963865" cy="369332"/>
          </a:xfrm>
          <a:prstGeom prst="rect">
            <a:avLst/>
          </a:prstGeom>
          <a:noFill/>
        </p:spPr>
        <p:txBody>
          <a:bodyPr wrap="square" rtlCol="0">
            <a:spAutoFit/>
          </a:bodyPr>
          <a:lstStyle/>
          <a:p>
            <a:r>
              <a:rPr kumimoji="1" lang="en-US" altLang="ko-KR" dirty="0"/>
              <a:t>Full Fine-tuning</a:t>
            </a:r>
          </a:p>
        </p:txBody>
      </p:sp>
      <p:sp>
        <p:nvSpPr>
          <p:cNvPr id="30" name="TextBox 29">
            <a:extLst>
              <a:ext uri="{FF2B5EF4-FFF2-40B4-BE49-F238E27FC236}">
                <a16:creationId xmlns:a16="http://schemas.microsoft.com/office/drawing/2014/main" id="{E31E6C9C-5AF0-71FE-39A0-29519E84A6FE}"/>
              </a:ext>
            </a:extLst>
          </p:cNvPr>
          <p:cNvSpPr txBox="1"/>
          <p:nvPr/>
        </p:nvSpPr>
        <p:spPr>
          <a:xfrm>
            <a:off x="7900458" y="5365072"/>
            <a:ext cx="2963865" cy="369332"/>
          </a:xfrm>
          <a:prstGeom prst="rect">
            <a:avLst/>
          </a:prstGeom>
          <a:noFill/>
        </p:spPr>
        <p:txBody>
          <a:bodyPr wrap="square" rtlCol="0">
            <a:spAutoFit/>
          </a:bodyPr>
          <a:lstStyle/>
          <a:p>
            <a:r>
              <a:rPr kumimoji="1" lang="en-US" altLang="ko-KR" dirty="0"/>
              <a:t>Zero-shot</a:t>
            </a:r>
          </a:p>
        </p:txBody>
      </p:sp>
      <p:sp>
        <p:nvSpPr>
          <p:cNvPr id="31" name="오른쪽 화살표[R] 30">
            <a:extLst>
              <a:ext uri="{FF2B5EF4-FFF2-40B4-BE49-F238E27FC236}">
                <a16:creationId xmlns:a16="http://schemas.microsoft.com/office/drawing/2014/main" id="{38AB26B5-35F2-0C59-5894-EE0E81828D3B}"/>
              </a:ext>
            </a:extLst>
          </p:cNvPr>
          <p:cNvSpPr/>
          <p:nvPr/>
        </p:nvSpPr>
        <p:spPr>
          <a:xfrm>
            <a:off x="10011485" y="4168431"/>
            <a:ext cx="914399" cy="627223"/>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4" name="TextBox 33">
            <a:extLst>
              <a:ext uri="{FF2B5EF4-FFF2-40B4-BE49-F238E27FC236}">
                <a16:creationId xmlns:a16="http://schemas.microsoft.com/office/drawing/2014/main" id="{C196BA80-A977-C530-30CA-F393ECB7205F}"/>
              </a:ext>
            </a:extLst>
          </p:cNvPr>
          <p:cNvSpPr txBox="1"/>
          <p:nvPr/>
        </p:nvSpPr>
        <p:spPr>
          <a:xfrm>
            <a:off x="10925884" y="4960052"/>
            <a:ext cx="1107996" cy="261610"/>
          </a:xfrm>
          <a:prstGeom prst="rect">
            <a:avLst/>
          </a:prstGeom>
          <a:noFill/>
        </p:spPr>
        <p:txBody>
          <a:bodyPr wrap="none" rtlCol="0">
            <a:spAutoFit/>
          </a:bodyPr>
          <a:lstStyle/>
          <a:p>
            <a:r>
              <a:rPr kumimoji="1" lang="en-US" altLang="ko-KR" sz="1100" dirty="0"/>
              <a:t>Logical Fallacy</a:t>
            </a:r>
            <a:endParaRPr kumimoji="1" lang="ko-KR" altLang="en-US" sz="1100" dirty="0"/>
          </a:p>
        </p:txBody>
      </p:sp>
      <p:sp>
        <p:nvSpPr>
          <p:cNvPr id="35" name="TextBox 34">
            <a:extLst>
              <a:ext uri="{FF2B5EF4-FFF2-40B4-BE49-F238E27FC236}">
                <a16:creationId xmlns:a16="http://schemas.microsoft.com/office/drawing/2014/main" id="{A752C371-0E2A-999D-8F3F-E40ECA751E35}"/>
              </a:ext>
            </a:extLst>
          </p:cNvPr>
          <p:cNvSpPr txBox="1"/>
          <p:nvPr/>
        </p:nvSpPr>
        <p:spPr>
          <a:xfrm>
            <a:off x="10799820" y="3596374"/>
            <a:ext cx="2963865" cy="369332"/>
          </a:xfrm>
          <a:prstGeom prst="rect">
            <a:avLst/>
          </a:prstGeom>
          <a:noFill/>
        </p:spPr>
        <p:txBody>
          <a:bodyPr wrap="square" rtlCol="0">
            <a:spAutoFit/>
          </a:bodyPr>
          <a:lstStyle/>
          <a:p>
            <a:r>
              <a:rPr kumimoji="1" lang="en-US" altLang="ko-KR" dirty="0"/>
              <a:t>Detection</a:t>
            </a:r>
          </a:p>
        </p:txBody>
      </p:sp>
      <p:sp>
        <p:nvSpPr>
          <p:cNvPr id="37" name="오른쪽 화살표[R] 36">
            <a:extLst>
              <a:ext uri="{FF2B5EF4-FFF2-40B4-BE49-F238E27FC236}">
                <a16:creationId xmlns:a16="http://schemas.microsoft.com/office/drawing/2014/main" id="{0EF50883-CB17-B756-17D3-4B7C6257EE3C}"/>
              </a:ext>
            </a:extLst>
          </p:cNvPr>
          <p:cNvSpPr/>
          <p:nvPr/>
        </p:nvSpPr>
        <p:spPr>
          <a:xfrm>
            <a:off x="10283127" y="6374978"/>
            <a:ext cx="284480" cy="256073"/>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8" name="TextBox 37">
            <a:extLst>
              <a:ext uri="{FF2B5EF4-FFF2-40B4-BE49-F238E27FC236}">
                <a16:creationId xmlns:a16="http://schemas.microsoft.com/office/drawing/2014/main" id="{EC80DE9E-598E-98B8-4E60-67B5AA695CD4}"/>
              </a:ext>
            </a:extLst>
          </p:cNvPr>
          <p:cNvSpPr txBox="1"/>
          <p:nvPr/>
        </p:nvSpPr>
        <p:spPr>
          <a:xfrm>
            <a:off x="158120" y="5147697"/>
            <a:ext cx="2754630" cy="369332"/>
          </a:xfrm>
          <a:prstGeom prst="rect">
            <a:avLst/>
          </a:prstGeom>
          <a:noFill/>
        </p:spPr>
        <p:txBody>
          <a:bodyPr wrap="square" rtlCol="0">
            <a:spAutoFit/>
          </a:bodyPr>
          <a:lstStyle/>
          <a:p>
            <a:r>
              <a:rPr kumimoji="1" lang="en-US" altLang="ko-KR" dirty="0"/>
              <a:t>Original text</a:t>
            </a:r>
            <a:endParaRPr kumimoji="1" lang="ko-KR" altLang="en-US" dirty="0"/>
          </a:p>
        </p:txBody>
      </p:sp>
      <p:pic>
        <p:nvPicPr>
          <p:cNvPr id="1028" name="Picture 4">
            <a:extLst>
              <a:ext uri="{FF2B5EF4-FFF2-40B4-BE49-F238E27FC236}">
                <a16:creationId xmlns:a16="http://schemas.microsoft.com/office/drawing/2014/main" id="{4B556412-BE8F-C7C8-E5A6-4C888CAB7F3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370199" y="5087808"/>
            <a:ext cx="1032837" cy="849385"/>
          </a:xfrm>
          <a:prstGeom prst="rect">
            <a:avLst/>
          </a:prstGeom>
          <a:noFill/>
          <a:extLst>
            <a:ext uri="{909E8E84-426E-40DD-AFC4-6F175D3DCCD1}">
              <a14:hiddenFill xmlns:a14="http://schemas.microsoft.com/office/drawing/2010/main">
                <a:solidFill>
                  <a:srgbClr val="FFFFFF"/>
                </a:solidFill>
              </a14:hiddenFill>
            </a:ext>
          </a:extLst>
        </p:spPr>
      </p:pic>
      <p:pic>
        <p:nvPicPr>
          <p:cNvPr id="39" name="그래픽 38" descr="추가 단색으로 채워진">
            <a:extLst>
              <a:ext uri="{FF2B5EF4-FFF2-40B4-BE49-F238E27FC236}">
                <a16:creationId xmlns:a16="http://schemas.microsoft.com/office/drawing/2014/main" id="{6A34A96D-34E9-EF16-890A-8D3349F72E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91429" y="5182551"/>
            <a:ext cx="422951" cy="422951"/>
          </a:xfrm>
          <a:prstGeom prst="rect">
            <a:avLst/>
          </a:prstGeom>
        </p:spPr>
      </p:pic>
      <p:sp>
        <p:nvSpPr>
          <p:cNvPr id="36" name="모서리가 둥근 직사각형 35">
            <a:extLst>
              <a:ext uri="{FF2B5EF4-FFF2-40B4-BE49-F238E27FC236}">
                <a16:creationId xmlns:a16="http://schemas.microsoft.com/office/drawing/2014/main" id="{7AC2EE41-8037-BD4F-6373-DFF7034C6E27}"/>
              </a:ext>
            </a:extLst>
          </p:cNvPr>
          <p:cNvSpPr/>
          <p:nvPr/>
        </p:nvSpPr>
        <p:spPr>
          <a:xfrm>
            <a:off x="5133172" y="3008099"/>
            <a:ext cx="1642859" cy="2508930"/>
          </a:xfrm>
          <a:prstGeom prst="roundRect">
            <a:avLst/>
          </a:prstGeom>
          <a:noFill/>
          <a:ln w="285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2" name="TextBox 41">
            <a:extLst>
              <a:ext uri="{FF2B5EF4-FFF2-40B4-BE49-F238E27FC236}">
                <a16:creationId xmlns:a16="http://schemas.microsoft.com/office/drawing/2014/main" id="{834AB40F-2D23-6D98-BDCF-F70ECDE2504C}"/>
              </a:ext>
            </a:extLst>
          </p:cNvPr>
          <p:cNvSpPr txBox="1"/>
          <p:nvPr/>
        </p:nvSpPr>
        <p:spPr>
          <a:xfrm>
            <a:off x="5954601" y="5558691"/>
            <a:ext cx="2754630" cy="276999"/>
          </a:xfrm>
          <a:prstGeom prst="rect">
            <a:avLst/>
          </a:prstGeom>
          <a:noFill/>
        </p:spPr>
        <p:txBody>
          <a:bodyPr wrap="square" rtlCol="0">
            <a:spAutoFit/>
          </a:bodyPr>
          <a:lstStyle/>
          <a:p>
            <a:r>
              <a:rPr kumimoji="1" lang="en-US" altLang="ko-KR" sz="1200" dirty="0"/>
              <a:t>Changeable</a:t>
            </a:r>
            <a:endParaRPr kumimoji="1" lang="ko-KR" altLang="en-US" sz="1200" dirty="0"/>
          </a:p>
        </p:txBody>
      </p:sp>
      <p:sp>
        <p:nvSpPr>
          <p:cNvPr id="45" name="모서리가 둥근 직사각형 44">
            <a:extLst>
              <a:ext uri="{FF2B5EF4-FFF2-40B4-BE49-F238E27FC236}">
                <a16:creationId xmlns:a16="http://schemas.microsoft.com/office/drawing/2014/main" id="{F760D99B-6DD6-97E3-67A3-F55283FFC04D}"/>
              </a:ext>
            </a:extLst>
          </p:cNvPr>
          <p:cNvSpPr/>
          <p:nvPr/>
        </p:nvSpPr>
        <p:spPr>
          <a:xfrm>
            <a:off x="31491" y="1240051"/>
            <a:ext cx="4638767" cy="5655503"/>
          </a:xfrm>
          <a:prstGeom prst="roundRect">
            <a:avLst/>
          </a:prstGeom>
          <a:solidFill>
            <a:schemeClr val="bg1">
              <a:lumMod val="95000"/>
              <a:alpha val="9433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51" name="모서리가 둥근 직사각형 50">
            <a:extLst>
              <a:ext uri="{FF2B5EF4-FFF2-40B4-BE49-F238E27FC236}">
                <a16:creationId xmlns:a16="http://schemas.microsoft.com/office/drawing/2014/main" id="{80A8B8D9-2E82-D752-986F-D0CEAB7EDF3D}"/>
              </a:ext>
            </a:extLst>
          </p:cNvPr>
          <p:cNvSpPr/>
          <p:nvPr/>
        </p:nvSpPr>
        <p:spPr>
          <a:xfrm>
            <a:off x="7555949" y="1269583"/>
            <a:ext cx="4527480" cy="5693057"/>
          </a:xfrm>
          <a:prstGeom prst="roundRect">
            <a:avLst/>
          </a:prstGeom>
          <a:solidFill>
            <a:schemeClr val="bg1">
              <a:lumMod val="95000"/>
              <a:alpha val="9433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52" name="TextBox 51">
            <a:extLst>
              <a:ext uri="{FF2B5EF4-FFF2-40B4-BE49-F238E27FC236}">
                <a16:creationId xmlns:a16="http://schemas.microsoft.com/office/drawing/2014/main" id="{53959889-4CE9-F562-1AAA-3C6125FD2021}"/>
              </a:ext>
            </a:extLst>
          </p:cNvPr>
          <p:cNvSpPr txBox="1"/>
          <p:nvPr/>
        </p:nvSpPr>
        <p:spPr>
          <a:xfrm>
            <a:off x="511728" y="1593908"/>
            <a:ext cx="1493241" cy="369332"/>
          </a:xfrm>
          <a:prstGeom prst="rect">
            <a:avLst/>
          </a:prstGeom>
          <a:noFill/>
        </p:spPr>
        <p:txBody>
          <a:bodyPr wrap="square" rtlCol="0">
            <a:spAutoFit/>
          </a:bodyPr>
          <a:lstStyle/>
          <a:p>
            <a:r>
              <a:rPr kumimoji="1" lang="en-US" altLang="ko-KR" dirty="0"/>
              <a:t>Subgraph</a:t>
            </a:r>
            <a:endParaRPr kumimoji="1" lang="ko-KR" altLang="en-US" dirty="0"/>
          </a:p>
        </p:txBody>
      </p:sp>
      <p:sp>
        <p:nvSpPr>
          <p:cNvPr id="53" name="TextBox 52">
            <a:extLst>
              <a:ext uri="{FF2B5EF4-FFF2-40B4-BE49-F238E27FC236}">
                <a16:creationId xmlns:a16="http://schemas.microsoft.com/office/drawing/2014/main" id="{381F482F-A685-1D2F-88BC-07B3CEC97B7A}"/>
              </a:ext>
            </a:extLst>
          </p:cNvPr>
          <p:cNvSpPr txBox="1"/>
          <p:nvPr/>
        </p:nvSpPr>
        <p:spPr>
          <a:xfrm>
            <a:off x="7908298" y="1620944"/>
            <a:ext cx="1493241" cy="369332"/>
          </a:xfrm>
          <a:prstGeom prst="rect">
            <a:avLst/>
          </a:prstGeom>
          <a:noFill/>
        </p:spPr>
        <p:txBody>
          <a:bodyPr wrap="square" rtlCol="0">
            <a:spAutoFit/>
          </a:bodyPr>
          <a:lstStyle/>
          <a:p>
            <a:r>
              <a:rPr kumimoji="1" lang="en-US" altLang="ko-KR" dirty="0"/>
              <a:t>Triple</a:t>
            </a:r>
            <a:endParaRPr kumimoji="1" lang="ko-KR" altLang="en-US" dirty="0"/>
          </a:p>
        </p:txBody>
      </p:sp>
      <p:sp>
        <p:nvSpPr>
          <p:cNvPr id="54" name="TextBox 53">
            <a:extLst>
              <a:ext uri="{FF2B5EF4-FFF2-40B4-BE49-F238E27FC236}">
                <a16:creationId xmlns:a16="http://schemas.microsoft.com/office/drawing/2014/main" id="{50C24898-59B0-10A4-49B0-E67FCC13C830}"/>
              </a:ext>
            </a:extLst>
          </p:cNvPr>
          <p:cNvSpPr txBox="1"/>
          <p:nvPr/>
        </p:nvSpPr>
        <p:spPr>
          <a:xfrm>
            <a:off x="500209" y="2113894"/>
            <a:ext cx="3701330" cy="523220"/>
          </a:xfrm>
          <a:prstGeom prst="rect">
            <a:avLst/>
          </a:prstGeom>
          <a:noFill/>
        </p:spPr>
        <p:txBody>
          <a:bodyPr wrap="square" rtlCol="0">
            <a:spAutoFit/>
          </a:bodyPr>
          <a:lstStyle/>
          <a:p>
            <a:pPr marL="342900" indent="-342900">
              <a:buFont typeface="+mj-lt"/>
              <a:buAutoNum type="arabicPeriod"/>
            </a:pPr>
            <a:r>
              <a:rPr kumimoji="1" lang="en-US" altLang="ko-KR" sz="1400" dirty="0"/>
              <a:t>Original</a:t>
            </a:r>
            <a:r>
              <a:rPr kumimoji="1" lang="ko-KR" altLang="en-US" sz="1400" dirty="0"/>
              <a:t> </a:t>
            </a:r>
            <a:r>
              <a:rPr kumimoji="1" lang="en-US" altLang="ko-KR" sz="1400" dirty="0"/>
              <a:t>Text</a:t>
            </a:r>
            <a:r>
              <a:rPr kumimoji="1" lang="ko-KR" altLang="en-US" sz="1400" dirty="0"/>
              <a:t> </a:t>
            </a:r>
            <a:r>
              <a:rPr kumimoji="1" lang="en-US" altLang="ko-KR" sz="1400" dirty="0"/>
              <a:t>:</a:t>
            </a:r>
            <a:r>
              <a:rPr kumimoji="1" lang="ko-KR" altLang="en-US" sz="1400" dirty="0"/>
              <a:t> </a:t>
            </a:r>
            <a:r>
              <a:rPr kumimoji="1" lang="en-US" altLang="ko-KR" sz="1400" dirty="0"/>
              <a:t>Context</a:t>
            </a:r>
            <a:r>
              <a:rPr kumimoji="1" lang="ko-KR" altLang="en-US" sz="1400" dirty="0"/>
              <a:t>노드</a:t>
            </a:r>
            <a:endParaRPr kumimoji="1" lang="en-US" altLang="ko-KR" sz="1400" dirty="0"/>
          </a:p>
          <a:p>
            <a:pPr marL="342900" indent="-342900">
              <a:buFont typeface="+mj-lt"/>
              <a:buAutoNum type="arabicPeriod"/>
            </a:pPr>
            <a:r>
              <a:rPr kumimoji="1" lang="ko-KR" altLang="en-US" sz="1400" dirty="0"/>
              <a:t>키워드 기반 엔티티 </a:t>
            </a:r>
            <a:r>
              <a:rPr kumimoji="1" lang="ko-KR" altLang="en-US" sz="1400" dirty="0" err="1"/>
              <a:t>링킹</a:t>
            </a:r>
            <a:r>
              <a:rPr kumimoji="1" lang="en-US" altLang="ko-KR" sz="1400" dirty="0"/>
              <a:t>(</a:t>
            </a:r>
            <a:r>
              <a:rPr kumimoji="1" lang="ko-KR" altLang="en-US" sz="1400" dirty="0"/>
              <a:t>조금 더 생각</a:t>
            </a:r>
            <a:r>
              <a:rPr kumimoji="1" lang="en-US" altLang="ko-KR" sz="1400" dirty="0"/>
              <a:t>,,)</a:t>
            </a:r>
            <a:endParaRPr kumimoji="1" lang="ko-KR" altLang="en-US" sz="1400" dirty="0"/>
          </a:p>
        </p:txBody>
      </p:sp>
      <p:sp>
        <p:nvSpPr>
          <p:cNvPr id="55" name="TextBox 54">
            <a:extLst>
              <a:ext uri="{FF2B5EF4-FFF2-40B4-BE49-F238E27FC236}">
                <a16:creationId xmlns:a16="http://schemas.microsoft.com/office/drawing/2014/main" id="{47D1B3A6-84DD-1E00-3CBD-541409922222}"/>
              </a:ext>
            </a:extLst>
          </p:cNvPr>
          <p:cNvSpPr txBox="1"/>
          <p:nvPr/>
        </p:nvSpPr>
        <p:spPr>
          <a:xfrm>
            <a:off x="527498" y="2959547"/>
            <a:ext cx="1959157" cy="369332"/>
          </a:xfrm>
          <a:prstGeom prst="rect">
            <a:avLst/>
          </a:prstGeom>
          <a:noFill/>
        </p:spPr>
        <p:txBody>
          <a:bodyPr wrap="square" rtlCol="0">
            <a:spAutoFit/>
          </a:bodyPr>
          <a:lstStyle/>
          <a:p>
            <a:r>
              <a:rPr kumimoji="1" lang="en-US" altLang="ko-KR" dirty="0"/>
              <a:t>Relation path</a:t>
            </a:r>
            <a:endParaRPr kumimoji="1" lang="ko-KR" altLang="en-US" dirty="0"/>
          </a:p>
        </p:txBody>
      </p:sp>
      <p:sp>
        <p:nvSpPr>
          <p:cNvPr id="56" name="TextBox 55">
            <a:extLst>
              <a:ext uri="{FF2B5EF4-FFF2-40B4-BE49-F238E27FC236}">
                <a16:creationId xmlns:a16="http://schemas.microsoft.com/office/drawing/2014/main" id="{C965FC58-9D1E-1D5D-DE28-40B26136BA6C}"/>
              </a:ext>
            </a:extLst>
          </p:cNvPr>
          <p:cNvSpPr txBox="1"/>
          <p:nvPr/>
        </p:nvSpPr>
        <p:spPr>
          <a:xfrm>
            <a:off x="516909" y="3348356"/>
            <a:ext cx="3701330" cy="1600438"/>
          </a:xfrm>
          <a:prstGeom prst="rect">
            <a:avLst/>
          </a:prstGeom>
          <a:noFill/>
        </p:spPr>
        <p:txBody>
          <a:bodyPr wrap="square" rtlCol="0">
            <a:spAutoFit/>
          </a:bodyPr>
          <a:lstStyle/>
          <a:p>
            <a:pPr marL="342900" indent="-342900">
              <a:buFont typeface="+mj-lt"/>
              <a:buAutoNum type="arabicPeriod"/>
            </a:pPr>
            <a:r>
              <a:rPr kumimoji="1" lang="ko-KR" altLang="en-US" sz="1400" dirty="0"/>
              <a:t>위 방법으로 </a:t>
            </a:r>
            <a:r>
              <a:rPr kumimoji="1" lang="en-US" altLang="ko-KR" sz="1400" dirty="0"/>
              <a:t>subgraph</a:t>
            </a:r>
            <a:r>
              <a:rPr kumimoji="1" lang="ko-KR" altLang="en-US" sz="1400" dirty="0"/>
              <a:t> 생성 후 키워드간</a:t>
            </a:r>
            <a:r>
              <a:rPr kumimoji="1" lang="en-US" altLang="ko-KR" sz="1400" dirty="0"/>
              <a:t> relation path</a:t>
            </a:r>
            <a:r>
              <a:rPr kumimoji="1" lang="ko-KR" altLang="en-US" sz="1400" dirty="0"/>
              <a:t> 사용</a:t>
            </a:r>
            <a:endParaRPr kumimoji="1" lang="en-US" altLang="ko-KR" sz="1400" dirty="0"/>
          </a:p>
          <a:p>
            <a:pPr marL="342900" indent="-342900">
              <a:buFont typeface="+mj-lt"/>
              <a:buAutoNum type="arabicPeriod"/>
            </a:pPr>
            <a:r>
              <a:rPr kumimoji="1" lang="en-US" altLang="ko-KR" sz="1400" dirty="0"/>
              <a:t>Subgraph</a:t>
            </a:r>
            <a:r>
              <a:rPr kumimoji="1" lang="ko-KR" altLang="en-US" sz="1400" dirty="0"/>
              <a:t>가 아닌</a:t>
            </a:r>
            <a:r>
              <a:rPr kumimoji="1" lang="en-US" altLang="ko-KR" sz="1400" dirty="0"/>
              <a:t>,</a:t>
            </a:r>
            <a:r>
              <a:rPr kumimoji="1" lang="ko-KR" altLang="en-US" sz="1400" dirty="0"/>
              <a:t> 전체 그래프</a:t>
            </a:r>
            <a:r>
              <a:rPr kumimoji="1" lang="en-US" altLang="ko-KR" sz="1400" dirty="0"/>
              <a:t>(KG)</a:t>
            </a:r>
            <a:r>
              <a:rPr kumimoji="1" lang="ko-KR" altLang="en-US" sz="1400" dirty="0"/>
              <a:t>에서 키워드 간 </a:t>
            </a:r>
            <a:r>
              <a:rPr kumimoji="1" lang="en-US" altLang="ko-KR" sz="1400" dirty="0"/>
              <a:t>relation path </a:t>
            </a:r>
            <a:r>
              <a:rPr kumimoji="1" lang="ko-KR" altLang="en-US" sz="1400" dirty="0"/>
              <a:t>사용</a:t>
            </a:r>
            <a:endParaRPr kumimoji="1" lang="en-US" altLang="ko-KR" sz="1400" dirty="0"/>
          </a:p>
          <a:p>
            <a:pPr marL="342900" indent="-342900">
              <a:buFont typeface="+mj-lt"/>
              <a:buAutoNum type="arabicPeriod"/>
            </a:pPr>
            <a:r>
              <a:rPr kumimoji="1" lang="en-US" altLang="ko-KR" sz="1400" dirty="0"/>
              <a:t>Relation path</a:t>
            </a:r>
            <a:r>
              <a:rPr kumimoji="1" lang="ko-KR" altLang="en-US" sz="1400" dirty="0"/>
              <a:t>는 추후 </a:t>
            </a:r>
            <a:r>
              <a:rPr kumimoji="1" lang="en-US" altLang="ko-KR" sz="1400" dirty="0"/>
              <a:t>prompt</a:t>
            </a:r>
            <a:r>
              <a:rPr kumimoji="1" lang="ko-KR" altLang="en-US" sz="1400" dirty="0"/>
              <a:t>에 사용 가능</a:t>
            </a:r>
            <a:endParaRPr kumimoji="1" lang="en-US" altLang="ko-KR" sz="1400" dirty="0"/>
          </a:p>
          <a:p>
            <a:pPr marL="342900" indent="-342900">
              <a:buFont typeface="+mj-lt"/>
              <a:buAutoNum type="arabicPeriod"/>
            </a:pPr>
            <a:endParaRPr kumimoji="1" lang="ko-KR" altLang="en-US" sz="1400" dirty="0"/>
          </a:p>
        </p:txBody>
      </p:sp>
      <p:sp>
        <p:nvSpPr>
          <p:cNvPr id="57" name="TextBox 56">
            <a:extLst>
              <a:ext uri="{FF2B5EF4-FFF2-40B4-BE49-F238E27FC236}">
                <a16:creationId xmlns:a16="http://schemas.microsoft.com/office/drawing/2014/main" id="{15402A8C-8280-FEE4-5351-F21822EAD1DF}"/>
              </a:ext>
            </a:extLst>
          </p:cNvPr>
          <p:cNvSpPr txBox="1"/>
          <p:nvPr/>
        </p:nvSpPr>
        <p:spPr>
          <a:xfrm>
            <a:off x="7916531" y="2110062"/>
            <a:ext cx="3701330" cy="1169551"/>
          </a:xfrm>
          <a:prstGeom prst="rect">
            <a:avLst/>
          </a:prstGeom>
          <a:noFill/>
        </p:spPr>
        <p:txBody>
          <a:bodyPr wrap="square" rtlCol="0">
            <a:spAutoFit/>
          </a:bodyPr>
          <a:lstStyle/>
          <a:p>
            <a:pPr marL="342900" indent="-342900">
              <a:buFont typeface="+mj-lt"/>
              <a:buAutoNum type="arabicPeriod"/>
            </a:pPr>
            <a:r>
              <a:rPr kumimoji="1" lang="en-US" altLang="ko-KR" sz="1400" dirty="0"/>
              <a:t>Subgraph</a:t>
            </a:r>
            <a:r>
              <a:rPr kumimoji="1" lang="ko-KR" altLang="en-US" sz="1400" dirty="0"/>
              <a:t>에서 키워드 기반 </a:t>
            </a:r>
            <a:r>
              <a:rPr kumimoji="1" lang="en-US" altLang="ko-KR" sz="1400" dirty="0"/>
              <a:t>triple </a:t>
            </a:r>
            <a:r>
              <a:rPr kumimoji="1" lang="ko-KR" altLang="en-US" sz="1400" dirty="0"/>
              <a:t>추출</a:t>
            </a:r>
            <a:endParaRPr kumimoji="1" lang="en-US" altLang="ko-KR" sz="1400" dirty="0"/>
          </a:p>
          <a:p>
            <a:pPr marL="342900" indent="-342900">
              <a:buFont typeface="+mj-lt"/>
              <a:buAutoNum type="arabicPeriod"/>
            </a:pPr>
            <a:r>
              <a:rPr kumimoji="1" lang="en-US" altLang="ko-KR" sz="1400" dirty="0"/>
              <a:t>KG</a:t>
            </a:r>
            <a:r>
              <a:rPr kumimoji="1" lang="ko-KR" altLang="en-US" sz="1400" dirty="0"/>
              <a:t>에서 키워드 기반 </a:t>
            </a:r>
            <a:r>
              <a:rPr kumimoji="1" lang="en-US" altLang="ko-KR" sz="1400" dirty="0"/>
              <a:t>triple </a:t>
            </a:r>
            <a:r>
              <a:rPr kumimoji="1" lang="ko-KR" altLang="en-US" sz="1400" dirty="0"/>
              <a:t>추출</a:t>
            </a:r>
            <a:endParaRPr kumimoji="1" lang="en-US" altLang="ko-KR" sz="1400" dirty="0"/>
          </a:p>
          <a:p>
            <a:pPr marL="342900" indent="-342900">
              <a:buFont typeface="+mj-lt"/>
              <a:buAutoNum type="arabicPeriod"/>
            </a:pPr>
            <a:r>
              <a:rPr kumimoji="1" lang="en-US" altLang="ko-KR" sz="1400" dirty="0"/>
              <a:t>Triple</a:t>
            </a:r>
            <a:r>
              <a:rPr kumimoji="1" lang="ko-KR" altLang="en-US" sz="1400" dirty="0"/>
              <a:t>은 추후 </a:t>
            </a:r>
            <a:r>
              <a:rPr kumimoji="1" lang="en-US" altLang="ko-KR" sz="1400" dirty="0"/>
              <a:t>prompt</a:t>
            </a:r>
            <a:r>
              <a:rPr kumimoji="1" lang="ko-KR" altLang="en-US" sz="1400" dirty="0"/>
              <a:t>에 사용 가능</a:t>
            </a:r>
            <a:endParaRPr kumimoji="1" lang="en-US" altLang="ko-KR" sz="1400" dirty="0"/>
          </a:p>
          <a:p>
            <a:pPr marL="342900" indent="-342900">
              <a:buFont typeface="+mj-lt"/>
              <a:buAutoNum type="arabicPeriod"/>
            </a:pPr>
            <a:endParaRPr kumimoji="1" lang="en-US" altLang="ko-KR" sz="1400" dirty="0"/>
          </a:p>
          <a:p>
            <a:pPr marL="342900" indent="-342900">
              <a:buFont typeface="+mj-lt"/>
              <a:buAutoNum type="arabicPeriod"/>
            </a:pPr>
            <a:endParaRPr kumimoji="1" lang="ko-KR" altLang="en-US" sz="1400" dirty="0"/>
          </a:p>
        </p:txBody>
      </p:sp>
    </p:spTree>
    <p:extLst>
      <p:ext uri="{BB962C8B-B14F-4D97-AF65-F5344CB8AC3E}">
        <p14:creationId xmlns:p14="http://schemas.microsoft.com/office/powerpoint/2010/main" val="2945573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실험 진행 </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971550" lvl="1" indent="-285750" algn="just">
              <a:lnSpc>
                <a:spcPct val="150000"/>
              </a:lnSpc>
              <a:buFont typeface="Wingdings" pitchFamily="2" charset="2"/>
              <a:buChar char="Ø"/>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Zero-shot, 2-shot</a:t>
            </a:r>
          </a:p>
          <a:p>
            <a:pPr marL="971550" lvl="1" indent="-285750" algn="just">
              <a:lnSpc>
                <a:spcPct val="150000"/>
              </a:lnSpc>
              <a:buFont typeface="Wingdings" pitchFamily="2" charset="2"/>
              <a:buChar char="Ø"/>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Multi class classification with no fallacy,</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class-wise metric</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LM with KG</a:t>
            </a:r>
          </a:p>
          <a:p>
            <a:pPr marL="1143000" lvl="1" indent="-457200" algn="just">
              <a:lnSpc>
                <a:spcPct val="150000"/>
              </a:lnSpc>
              <a:buFont typeface="Wingdings" pitchFamily="2" charset="2"/>
              <a:buChar char="Ø"/>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예시</a:t>
            </a:r>
            <a:endPar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143000" lvl="1" indent="-457200" algn="just">
              <a:lnSpc>
                <a:spcPct val="150000"/>
              </a:lnSpc>
              <a:buFont typeface="Wingdings" pitchFamily="2" charset="2"/>
              <a:buChar char="Ø"/>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Method</a:t>
            </a: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4442525" cy="420564"/>
          </a:xfrm>
          <a:prstGeom prst="rect">
            <a:avLst/>
          </a:prstGeom>
          <a:noFill/>
        </p:spPr>
        <p:txBody>
          <a:bodyPr wrap="square" rtlCol="0">
            <a:spAutoFit/>
          </a:bodyPr>
          <a:lstStyle/>
          <a:p>
            <a:r>
              <a:rPr kumimoji="1" lang="ko-KR" altLang="en-US" sz="2133" dirty="0"/>
              <a:t>진행 내용 </a:t>
            </a:r>
            <a:r>
              <a:rPr kumimoji="1" lang="en-US" altLang="ko-KR" sz="2133" dirty="0"/>
              <a:t>Overview</a:t>
            </a:r>
            <a:endParaRPr kumimoji="1" lang="ko-Kore-KR" altLang="en-US" sz="2133" dirty="0"/>
          </a:p>
        </p:txBody>
      </p:sp>
    </p:spTree>
    <p:extLst>
      <p:ext uri="{BB962C8B-B14F-4D97-AF65-F5344CB8AC3E}">
        <p14:creationId xmlns:p14="http://schemas.microsoft.com/office/powerpoint/2010/main" val="778971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9EF68-8272-49D3-1107-F4053BF692C7}"/>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CBAE875-5AD4-5902-8A9C-905A0DDEE8AA}"/>
              </a:ext>
            </a:extLst>
          </p:cNvPr>
          <p:cNvSpPr>
            <a:spLocks noGrp="1"/>
          </p:cNvSpPr>
          <p:nvPr>
            <p:ph type="body" sz="quarter" idx="10"/>
          </p:nvPr>
        </p:nvSpPr>
        <p:spPr>
          <a:xfrm>
            <a:off x="243953" y="36330"/>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2F0F66D2-FDFF-54AA-34B1-4774098327DD}"/>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My Method1(Model)</a:t>
            </a:r>
            <a:endParaRPr kumimoji="1" lang="ko-Kore-KR" altLang="en-US" sz="2133" dirty="0"/>
          </a:p>
        </p:txBody>
      </p:sp>
      <p:pic>
        <p:nvPicPr>
          <p:cNvPr id="1026" name="Picture 2" descr="What is a Prompt | Its definition and importance for AI">
            <a:extLst>
              <a:ext uri="{FF2B5EF4-FFF2-40B4-BE49-F238E27FC236}">
                <a16:creationId xmlns:a16="http://schemas.microsoft.com/office/drawing/2014/main" id="{7071DC74-FCC1-B277-C398-D8C83907A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622" y="1730943"/>
            <a:ext cx="1668473" cy="1668473"/>
          </a:xfrm>
          <a:prstGeom prst="rect">
            <a:avLst/>
          </a:prstGeom>
          <a:noFill/>
          <a:extLst>
            <a:ext uri="{909E8E84-426E-40DD-AFC4-6F175D3DCCD1}">
              <a14:hiddenFill xmlns:a14="http://schemas.microsoft.com/office/drawing/2010/main">
                <a:solidFill>
                  <a:srgbClr val="FFFFFF"/>
                </a:solidFill>
              </a14:hiddenFill>
            </a:ext>
          </a:extLst>
        </p:spPr>
      </p:pic>
      <p:sp>
        <p:nvSpPr>
          <p:cNvPr id="7" name="오른쪽 화살표[R] 6">
            <a:extLst>
              <a:ext uri="{FF2B5EF4-FFF2-40B4-BE49-F238E27FC236}">
                <a16:creationId xmlns:a16="http://schemas.microsoft.com/office/drawing/2014/main" id="{093D171C-CC45-8B58-59F0-D7546B3F3336}"/>
              </a:ext>
            </a:extLst>
          </p:cNvPr>
          <p:cNvSpPr/>
          <p:nvPr/>
        </p:nvSpPr>
        <p:spPr>
          <a:xfrm>
            <a:off x="4721270" y="3491911"/>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오른쪽 화살표[R] 7">
            <a:extLst>
              <a:ext uri="{FF2B5EF4-FFF2-40B4-BE49-F238E27FC236}">
                <a16:creationId xmlns:a16="http://schemas.microsoft.com/office/drawing/2014/main" id="{DEE82211-EE56-3424-E528-575D9E3AA0A2}"/>
              </a:ext>
            </a:extLst>
          </p:cNvPr>
          <p:cNvSpPr/>
          <p:nvPr/>
        </p:nvSpPr>
        <p:spPr>
          <a:xfrm>
            <a:off x="6878819" y="3508659"/>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1" name="그래픽 10" descr="클립보드 단색으로 채워진">
            <a:extLst>
              <a:ext uri="{FF2B5EF4-FFF2-40B4-BE49-F238E27FC236}">
                <a16:creationId xmlns:a16="http://schemas.microsoft.com/office/drawing/2014/main" id="{A0CA21C3-0F58-11F1-EE49-B40A4AF29F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1325" y="4020209"/>
            <a:ext cx="914400" cy="914400"/>
          </a:xfrm>
          <a:prstGeom prst="rect">
            <a:avLst/>
          </a:prstGeom>
        </p:spPr>
      </p:pic>
      <p:sp>
        <p:nvSpPr>
          <p:cNvPr id="12" name="오른쪽 화살표[R] 11">
            <a:extLst>
              <a:ext uri="{FF2B5EF4-FFF2-40B4-BE49-F238E27FC236}">
                <a16:creationId xmlns:a16="http://schemas.microsoft.com/office/drawing/2014/main" id="{3A1E72BC-A25A-D20C-D3BF-3CD070788156}"/>
              </a:ext>
            </a:extLst>
          </p:cNvPr>
          <p:cNvSpPr/>
          <p:nvPr/>
        </p:nvSpPr>
        <p:spPr>
          <a:xfrm>
            <a:off x="9370199" y="2877236"/>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4" name="그래픽 13" descr="추가 단색으로 채워진">
            <a:extLst>
              <a:ext uri="{FF2B5EF4-FFF2-40B4-BE49-F238E27FC236}">
                <a16:creationId xmlns:a16="http://schemas.microsoft.com/office/drawing/2014/main" id="{0C328BA6-3E52-1D45-64BD-D14DAF7DBE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02387" y="2339783"/>
            <a:ext cx="628735" cy="628735"/>
          </a:xfrm>
          <a:prstGeom prst="rect">
            <a:avLst/>
          </a:prstGeom>
        </p:spPr>
      </p:pic>
      <p:pic>
        <p:nvPicPr>
          <p:cNvPr id="16" name="그래픽 15" descr="네트워크 단색으로 채워진">
            <a:extLst>
              <a:ext uri="{FF2B5EF4-FFF2-40B4-BE49-F238E27FC236}">
                <a16:creationId xmlns:a16="http://schemas.microsoft.com/office/drawing/2014/main" id="{1B7DEB77-699A-7825-C6AF-C03BB745440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61750" y="3212371"/>
            <a:ext cx="914400" cy="914400"/>
          </a:xfrm>
          <a:prstGeom prst="rect">
            <a:avLst/>
          </a:prstGeom>
        </p:spPr>
      </p:pic>
      <p:sp>
        <p:nvSpPr>
          <p:cNvPr id="18" name="TextBox 17">
            <a:extLst>
              <a:ext uri="{FF2B5EF4-FFF2-40B4-BE49-F238E27FC236}">
                <a16:creationId xmlns:a16="http://schemas.microsoft.com/office/drawing/2014/main" id="{20458A5C-3FC2-DCA7-F7CB-87A0E30B33A2}"/>
              </a:ext>
            </a:extLst>
          </p:cNvPr>
          <p:cNvSpPr txBox="1"/>
          <p:nvPr/>
        </p:nvSpPr>
        <p:spPr>
          <a:xfrm>
            <a:off x="6137295" y="2462411"/>
            <a:ext cx="2754630" cy="276999"/>
          </a:xfrm>
          <a:prstGeom prst="rect">
            <a:avLst/>
          </a:prstGeom>
          <a:noFill/>
        </p:spPr>
        <p:txBody>
          <a:bodyPr wrap="square" rtlCol="0">
            <a:spAutoFit/>
          </a:bodyPr>
          <a:lstStyle/>
          <a:p>
            <a:r>
              <a:rPr kumimoji="1" lang="en-US" altLang="ko-KR" sz="1200" dirty="0"/>
              <a:t>Knowledge injection</a:t>
            </a:r>
            <a:endParaRPr kumimoji="1" lang="ko-KR" altLang="en-US" sz="1200" dirty="0"/>
          </a:p>
        </p:txBody>
      </p:sp>
      <p:pic>
        <p:nvPicPr>
          <p:cNvPr id="20" name="그래픽 19" descr="인공 지능 윤곽선">
            <a:extLst>
              <a:ext uri="{FF2B5EF4-FFF2-40B4-BE49-F238E27FC236}">
                <a16:creationId xmlns:a16="http://schemas.microsoft.com/office/drawing/2014/main" id="{7F64F40C-8893-4DE8-B2C8-7C846CFF13D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97719" y="2502347"/>
            <a:ext cx="914400" cy="914400"/>
          </a:xfrm>
          <a:prstGeom prst="rect">
            <a:avLst/>
          </a:prstGeom>
        </p:spPr>
      </p:pic>
      <p:sp>
        <p:nvSpPr>
          <p:cNvPr id="21" name="TextBox 20">
            <a:extLst>
              <a:ext uri="{FF2B5EF4-FFF2-40B4-BE49-F238E27FC236}">
                <a16:creationId xmlns:a16="http://schemas.microsoft.com/office/drawing/2014/main" id="{D55F09B0-60D3-8662-AD5B-AC6C4456CB81}"/>
              </a:ext>
            </a:extLst>
          </p:cNvPr>
          <p:cNvSpPr txBox="1"/>
          <p:nvPr/>
        </p:nvSpPr>
        <p:spPr>
          <a:xfrm>
            <a:off x="8339273" y="3317497"/>
            <a:ext cx="1038860" cy="369332"/>
          </a:xfrm>
          <a:prstGeom prst="rect">
            <a:avLst/>
          </a:prstGeom>
          <a:noFill/>
        </p:spPr>
        <p:txBody>
          <a:bodyPr wrap="square" rtlCol="0">
            <a:spAutoFit/>
          </a:bodyPr>
          <a:lstStyle/>
          <a:p>
            <a:r>
              <a:rPr kumimoji="1" lang="en-US" altLang="ko-KR" dirty="0"/>
              <a:t>LM</a:t>
            </a:r>
            <a:endParaRPr kumimoji="1" lang="ko-KR" altLang="en-US" dirty="0"/>
          </a:p>
        </p:txBody>
      </p:sp>
      <p:sp>
        <p:nvSpPr>
          <p:cNvPr id="22" name="TextBox 21">
            <a:extLst>
              <a:ext uri="{FF2B5EF4-FFF2-40B4-BE49-F238E27FC236}">
                <a16:creationId xmlns:a16="http://schemas.microsoft.com/office/drawing/2014/main" id="{236B1DC1-9CA9-95E7-17FB-B9366DD1E77B}"/>
              </a:ext>
            </a:extLst>
          </p:cNvPr>
          <p:cNvSpPr txBox="1"/>
          <p:nvPr/>
        </p:nvSpPr>
        <p:spPr>
          <a:xfrm>
            <a:off x="67100" y="3041807"/>
            <a:ext cx="2754630" cy="369332"/>
          </a:xfrm>
          <a:prstGeom prst="rect">
            <a:avLst/>
          </a:prstGeom>
          <a:noFill/>
        </p:spPr>
        <p:txBody>
          <a:bodyPr wrap="square" rtlCol="0">
            <a:spAutoFit/>
          </a:bodyPr>
          <a:lstStyle/>
          <a:p>
            <a:r>
              <a:rPr kumimoji="1" lang="en-US" altLang="ko-KR" dirty="0"/>
              <a:t>Original text</a:t>
            </a:r>
            <a:endParaRPr kumimoji="1" lang="ko-KR" altLang="en-US" dirty="0"/>
          </a:p>
        </p:txBody>
      </p:sp>
      <p:pic>
        <p:nvPicPr>
          <p:cNvPr id="24" name="그래픽 23" descr="문서 단색으로 채워진">
            <a:extLst>
              <a:ext uri="{FF2B5EF4-FFF2-40B4-BE49-F238E27FC236}">
                <a16:creationId xmlns:a16="http://schemas.microsoft.com/office/drawing/2014/main" id="{583547F3-2290-76AE-BC41-910E7C1D9D7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3416" y="3399416"/>
            <a:ext cx="914400" cy="914400"/>
          </a:xfrm>
          <a:prstGeom prst="rect">
            <a:avLst/>
          </a:prstGeom>
        </p:spPr>
      </p:pic>
      <p:pic>
        <p:nvPicPr>
          <p:cNvPr id="5" name="그래픽 4" descr="체크리스트 단색으로 채워진">
            <a:extLst>
              <a:ext uri="{FF2B5EF4-FFF2-40B4-BE49-F238E27FC236}">
                <a16:creationId xmlns:a16="http://schemas.microsoft.com/office/drawing/2014/main" id="{AAE6B180-0BC8-4CFA-EBDA-038F1DB27B1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98658" y="4298656"/>
            <a:ext cx="914400" cy="914400"/>
          </a:xfrm>
          <a:prstGeom prst="rect">
            <a:avLst/>
          </a:prstGeom>
        </p:spPr>
      </p:pic>
      <p:sp>
        <p:nvSpPr>
          <p:cNvPr id="6" name="TextBox 5">
            <a:extLst>
              <a:ext uri="{FF2B5EF4-FFF2-40B4-BE49-F238E27FC236}">
                <a16:creationId xmlns:a16="http://schemas.microsoft.com/office/drawing/2014/main" id="{8AC67950-73ED-171F-BA03-970293F25366}"/>
              </a:ext>
            </a:extLst>
          </p:cNvPr>
          <p:cNvSpPr txBox="1"/>
          <p:nvPr/>
        </p:nvSpPr>
        <p:spPr>
          <a:xfrm>
            <a:off x="2378543" y="3953836"/>
            <a:ext cx="2754630" cy="369332"/>
          </a:xfrm>
          <a:prstGeom prst="rect">
            <a:avLst/>
          </a:prstGeom>
          <a:noFill/>
        </p:spPr>
        <p:txBody>
          <a:bodyPr wrap="square" rtlCol="0">
            <a:spAutoFit/>
          </a:bodyPr>
          <a:lstStyle/>
          <a:p>
            <a:r>
              <a:rPr kumimoji="1" lang="en-US" altLang="ko-KR" dirty="0"/>
              <a:t>Keyword Extraction</a:t>
            </a:r>
            <a:endParaRPr kumimoji="1" lang="ko-KR" altLang="en-US" dirty="0"/>
          </a:p>
        </p:txBody>
      </p:sp>
      <p:pic>
        <p:nvPicPr>
          <p:cNvPr id="10" name="Picture 4" descr="Knowledge Graph in Machine Learning. | by Nagesh Mashette | Medium">
            <a:extLst>
              <a:ext uri="{FF2B5EF4-FFF2-40B4-BE49-F238E27FC236}">
                <a16:creationId xmlns:a16="http://schemas.microsoft.com/office/drawing/2014/main" id="{A4BACC27-D3E5-F77C-0670-2EE386189DC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33173" y="1408299"/>
            <a:ext cx="1535185" cy="86354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E21D577-4F10-74B1-BA46-3D1BA8E336F7}"/>
              </a:ext>
            </a:extLst>
          </p:cNvPr>
          <p:cNvSpPr txBox="1"/>
          <p:nvPr/>
        </p:nvSpPr>
        <p:spPr>
          <a:xfrm>
            <a:off x="5778382" y="4789826"/>
            <a:ext cx="439544" cy="369332"/>
          </a:xfrm>
          <a:prstGeom prst="rect">
            <a:avLst/>
          </a:prstGeom>
          <a:noFill/>
        </p:spPr>
        <p:txBody>
          <a:bodyPr wrap="none" rtlCol="0">
            <a:spAutoFit/>
          </a:bodyPr>
          <a:lstStyle/>
          <a:p>
            <a:r>
              <a:rPr kumimoji="1" lang="en-US" altLang="ko-KR" sz="1200" dirty="0"/>
              <a:t>Or</a:t>
            </a:r>
            <a:r>
              <a:rPr kumimoji="1" lang="en-US" altLang="ko-KR" dirty="0"/>
              <a:t> </a:t>
            </a:r>
            <a:endParaRPr kumimoji="1" lang="ko-KR" altLang="en-US" dirty="0"/>
          </a:p>
        </p:txBody>
      </p:sp>
      <p:sp>
        <p:nvSpPr>
          <p:cNvPr id="15" name="TextBox 14">
            <a:extLst>
              <a:ext uri="{FF2B5EF4-FFF2-40B4-BE49-F238E27FC236}">
                <a16:creationId xmlns:a16="http://schemas.microsoft.com/office/drawing/2014/main" id="{72C3DBDA-1AD3-8FB3-EB33-9C32D45DD8AC}"/>
              </a:ext>
            </a:extLst>
          </p:cNvPr>
          <p:cNvSpPr txBox="1"/>
          <p:nvPr/>
        </p:nvSpPr>
        <p:spPr>
          <a:xfrm>
            <a:off x="5412903" y="5161722"/>
            <a:ext cx="1267251" cy="253916"/>
          </a:xfrm>
          <a:prstGeom prst="rect">
            <a:avLst/>
          </a:prstGeom>
          <a:noFill/>
        </p:spPr>
        <p:txBody>
          <a:bodyPr wrap="square" rtlCol="0">
            <a:spAutoFit/>
          </a:bodyPr>
          <a:lstStyle/>
          <a:p>
            <a:r>
              <a:rPr kumimoji="1" lang="en-US" altLang="ko-KR" sz="1050" dirty="0"/>
              <a:t>Triplet,</a:t>
            </a:r>
            <a:r>
              <a:rPr kumimoji="1" lang="ko-KR" altLang="en-US" sz="1050" dirty="0"/>
              <a:t> </a:t>
            </a:r>
            <a:r>
              <a:rPr kumimoji="1" lang="en-US" altLang="ko-KR" sz="1050" dirty="0"/>
              <a:t>Relation</a:t>
            </a:r>
            <a:endParaRPr kumimoji="1" lang="ko-KR" altLang="en-US" sz="1050" dirty="0"/>
          </a:p>
        </p:txBody>
      </p:sp>
      <p:pic>
        <p:nvPicPr>
          <p:cNvPr id="19" name="그래픽 18" descr="문서 단색으로 채워진">
            <a:extLst>
              <a:ext uri="{FF2B5EF4-FFF2-40B4-BE49-F238E27FC236}">
                <a16:creationId xmlns:a16="http://schemas.microsoft.com/office/drawing/2014/main" id="{192F9B52-F0F9-08EB-B374-6288D175906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6196" y="5557876"/>
            <a:ext cx="914400" cy="914400"/>
          </a:xfrm>
          <a:prstGeom prst="rect">
            <a:avLst/>
          </a:prstGeom>
        </p:spPr>
      </p:pic>
      <p:sp>
        <p:nvSpPr>
          <p:cNvPr id="23" name="위로 굽은 화살표[B] 22">
            <a:extLst>
              <a:ext uri="{FF2B5EF4-FFF2-40B4-BE49-F238E27FC236}">
                <a16:creationId xmlns:a16="http://schemas.microsoft.com/office/drawing/2014/main" id="{77355BC6-D9C0-28E0-FD97-A85EB4B84EE2}"/>
              </a:ext>
            </a:extLst>
          </p:cNvPr>
          <p:cNvSpPr/>
          <p:nvPr/>
        </p:nvSpPr>
        <p:spPr>
          <a:xfrm>
            <a:off x="1280596" y="5557876"/>
            <a:ext cx="4808903" cy="641686"/>
          </a:xfrm>
          <a:prstGeom prst="bentUp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6" name="모서리가 둥근 직사각형 25">
            <a:extLst>
              <a:ext uri="{FF2B5EF4-FFF2-40B4-BE49-F238E27FC236}">
                <a16:creationId xmlns:a16="http://schemas.microsoft.com/office/drawing/2014/main" id="{32E24313-2D43-F500-A273-EA5957F6F861}"/>
              </a:ext>
            </a:extLst>
          </p:cNvPr>
          <p:cNvSpPr/>
          <p:nvPr/>
        </p:nvSpPr>
        <p:spPr>
          <a:xfrm>
            <a:off x="5509462" y="4249182"/>
            <a:ext cx="847288" cy="448622"/>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Context node</a:t>
            </a:r>
            <a:endParaRPr kumimoji="1" lang="ko-KR" altLang="en-US" sz="1200" dirty="0"/>
          </a:p>
        </p:txBody>
      </p:sp>
      <p:pic>
        <p:nvPicPr>
          <p:cNvPr id="27" name="그래픽 26" descr="추가 단색으로 채워진">
            <a:extLst>
              <a:ext uri="{FF2B5EF4-FFF2-40B4-BE49-F238E27FC236}">
                <a16:creationId xmlns:a16="http://schemas.microsoft.com/office/drawing/2014/main" id="{C11DFD3C-DB12-5336-57ED-76F2C4B0965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66103" y="3942785"/>
            <a:ext cx="306397" cy="306397"/>
          </a:xfrm>
          <a:prstGeom prst="rect">
            <a:avLst/>
          </a:prstGeom>
        </p:spPr>
      </p:pic>
      <p:sp>
        <p:nvSpPr>
          <p:cNvPr id="29" name="모서리가 둥근 직사각형 28">
            <a:extLst>
              <a:ext uri="{FF2B5EF4-FFF2-40B4-BE49-F238E27FC236}">
                <a16:creationId xmlns:a16="http://schemas.microsoft.com/office/drawing/2014/main" id="{13E62F1E-ED79-21E9-550B-5B277DCB6C69}"/>
              </a:ext>
            </a:extLst>
          </p:cNvPr>
          <p:cNvSpPr/>
          <p:nvPr/>
        </p:nvSpPr>
        <p:spPr>
          <a:xfrm>
            <a:off x="5416230" y="3245027"/>
            <a:ext cx="1044844" cy="1505218"/>
          </a:xfrm>
          <a:prstGeom prst="roundRect">
            <a:avLst/>
          </a:prstGeom>
          <a:noFill/>
          <a:ln w="285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2" name="왼쪽 중괄호[L] 31">
            <a:extLst>
              <a:ext uri="{FF2B5EF4-FFF2-40B4-BE49-F238E27FC236}">
                <a16:creationId xmlns:a16="http://schemas.microsoft.com/office/drawing/2014/main" id="{0F533CE1-D7FE-BC12-D30D-6F0BB07C06B5}"/>
              </a:ext>
            </a:extLst>
          </p:cNvPr>
          <p:cNvSpPr/>
          <p:nvPr/>
        </p:nvSpPr>
        <p:spPr>
          <a:xfrm>
            <a:off x="1677126" y="2792921"/>
            <a:ext cx="427838" cy="198849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sp>
        <p:nvSpPr>
          <p:cNvPr id="33" name="TextBox 32">
            <a:extLst>
              <a:ext uri="{FF2B5EF4-FFF2-40B4-BE49-F238E27FC236}">
                <a16:creationId xmlns:a16="http://schemas.microsoft.com/office/drawing/2014/main" id="{77B41521-524F-1002-8B17-C51F7BD3B03C}"/>
              </a:ext>
            </a:extLst>
          </p:cNvPr>
          <p:cNvSpPr txBox="1"/>
          <p:nvPr/>
        </p:nvSpPr>
        <p:spPr>
          <a:xfrm>
            <a:off x="3234722" y="3508659"/>
            <a:ext cx="1042273" cy="369332"/>
          </a:xfrm>
          <a:prstGeom prst="rect">
            <a:avLst/>
          </a:prstGeom>
          <a:noFill/>
        </p:spPr>
        <p:txBody>
          <a:bodyPr wrap="none" rtlCol="0">
            <a:spAutoFit/>
          </a:bodyPr>
          <a:lstStyle/>
          <a:p>
            <a:r>
              <a:rPr kumimoji="1" lang="en-US" altLang="ko-KR" dirty="0" err="1"/>
              <a:t>And/Or</a:t>
            </a:r>
            <a:r>
              <a:rPr kumimoji="1" lang="en-US" altLang="ko-KR" dirty="0"/>
              <a:t> </a:t>
            </a:r>
            <a:endParaRPr kumimoji="1" lang="ko-KR" altLang="en-US" dirty="0"/>
          </a:p>
        </p:txBody>
      </p:sp>
      <p:pic>
        <p:nvPicPr>
          <p:cNvPr id="40" name="Picture 4" descr="OpenAI, 미국에서 아이폰용 무료 ChatGPT 출시 발표">
            <a:extLst>
              <a:ext uri="{FF2B5EF4-FFF2-40B4-BE49-F238E27FC236}">
                <a16:creationId xmlns:a16="http://schemas.microsoft.com/office/drawing/2014/main" id="{2F0A8A87-E1D0-5F78-D9E7-2AC5FB1E773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33992" y="6357001"/>
            <a:ext cx="1083724" cy="317892"/>
          </a:xfrm>
          <a:prstGeom prst="rect">
            <a:avLst/>
          </a:prstGeom>
          <a:noFill/>
          <a:extLst>
            <a:ext uri="{909E8E84-426E-40DD-AFC4-6F175D3DCCD1}">
              <a14:hiddenFill xmlns:a14="http://schemas.microsoft.com/office/drawing/2010/main">
                <a:solidFill>
                  <a:srgbClr val="FFFFFF"/>
                </a:solidFill>
              </a14:hiddenFill>
            </a:ext>
          </a:extLst>
        </p:spPr>
      </p:pic>
      <p:sp>
        <p:nvSpPr>
          <p:cNvPr id="41" name="왼쪽 중괄호[L] 40">
            <a:extLst>
              <a:ext uri="{FF2B5EF4-FFF2-40B4-BE49-F238E27FC236}">
                <a16:creationId xmlns:a16="http://schemas.microsoft.com/office/drawing/2014/main" id="{D50C542A-A3F2-E8F5-6218-386D552F8FDC}"/>
              </a:ext>
            </a:extLst>
          </p:cNvPr>
          <p:cNvSpPr/>
          <p:nvPr/>
        </p:nvSpPr>
        <p:spPr>
          <a:xfrm>
            <a:off x="7690153" y="2988083"/>
            <a:ext cx="291277" cy="3714721"/>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pic>
        <p:nvPicPr>
          <p:cNvPr id="4" name="Picture 2" descr="Command Prompt Vector Icon 26456736 Vector Art at Vecteezy">
            <a:extLst>
              <a:ext uri="{FF2B5EF4-FFF2-40B4-BE49-F238E27FC236}">
                <a16:creationId xmlns:a16="http://schemas.microsoft.com/office/drawing/2014/main" id="{E43B3C94-82BF-5DB2-7D50-05CADFA60E3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87411" y="6119070"/>
            <a:ext cx="738930" cy="7389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E55970E-4F11-AA1C-D83F-14215CCE5A43}"/>
              </a:ext>
            </a:extLst>
          </p:cNvPr>
          <p:cNvSpPr txBox="1"/>
          <p:nvPr/>
        </p:nvSpPr>
        <p:spPr>
          <a:xfrm>
            <a:off x="7784419" y="5790000"/>
            <a:ext cx="4041385" cy="461665"/>
          </a:xfrm>
          <a:prstGeom prst="rect">
            <a:avLst/>
          </a:prstGeom>
          <a:noFill/>
        </p:spPr>
        <p:txBody>
          <a:bodyPr wrap="square" rtlCol="0">
            <a:spAutoFit/>
          </a:bodyPr>
          <a:lstStyle/>
          <a:p>
            <a:pPr algn="ctr"/>
            <a:r>
              <a:rPr kumimoji="1" lang="en-US" altLang="ko-KR" sz="1200" dirty="0"/>
              <a:t>Prompting with triple or relation path and </a:t>
            </a:r>
            <a:r>
              <a:rPr kumimoji="1" lang="en-US" altLang="ko-KR" sz="1200" dirty="0" err="1"/>
              <a:t>wiktionary</a:t>
            </a:r>
            <a:endParaRPr kumimoji="1" lang="en-US" altLang="ko-KR" sz="1200" dirty="0"/>
          </a:p>
          <a:p>
            <a:pPr algn="ctr"/>
            <a:r>
              <a:rPr kumimoji="1" lang="en-US" altLang="ko-KR" sz="1200" dirty="0"/>
              <a:t>(Chain-of Knowledge)</a:t>
            </a:r>
            <a:endParaRPr kumimoji="1" lang="ko-KR" altLang="en-US" sz="1200" dirty="0"/>
          </a:p>
        </p:txBody>
      </p:sp>
      <p:sp>
        <p:nvSpPr>
          <p:cNvPr id="17" name="오른쪽 화살표[R] 16">
            <a:extLst>
              <a:ext uri="{FF2B5EF4-FFF2-40B4-BE49-F238E27FC236}">
                <a16:creationId xmlns:a16="http://schemas.microsoft.com/office/drawing/2014/main" id="{71C9DE43-6BC3-A7FF-E39A-89D194F3B4AB}"/>
              </a:ext>
            </a:extLst>
          </p:cNvPr>
          <p:cNvSpPr/>
          <p:nvPr/>
        </p:nvSpPr>
        <p:spPr>
          <a:xfrm>
            <a:off x="8749512" y="6387911"/>
            <a:ext cx="284480" cy="256073"/>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5" name="TextBox 24">
            <a:extLst>
              <a:ext uri="{FF2B5EF4-FFF2-40B4-BE49-F238E27FC236}">
                <a16:creationId xmlns:a16="http://schemas.microsoft.com/office/drawing/2014/main" id="{7595FF97-FD93-B0BB-574F-DFBF54CC66F5}"/>
              </a:ext>
            </a:extLst>
          </p:cNvPr>
          <p:cNvSpPr txBox="1"/>
          <p:nvPr/>
        </p:nvSpPr>
        <p:spPr>
          <a:xfrm>
            <a:off x="7818480" y="3604456"/>
            <a:ext cx="1733167" cy="261610"/>
          </a:xfrm>
          <a:prstGeom prst="rect">
            <a:avLst/>
          </a:prstGeom>
          <a:noFill/>
        </p:spPr>
        <p:txBody>
          <a:bodyPr wrap="none" rtlCol="0">
            <a:spAutoFit/>
          </a:bodyPr>
          <a:lstStyle/>
          <a:p>
            <a:r>
              <a:rPr kumimoji="1" lang="en-US" altLang="ko-KR" sz="1100" dirty="0"/>
              <a:t>e.g. Roberta-large, BERT</a:t>
            </a:r>
            <a:endParaRPr kumimoji="1" lang="ko-KR" altLang="en-US" sz="1100" dirty="0"/>
          </a:p>
        </p:txBody>
      </p:sp>
      <p:sp>
        <p:nvSpPr>
          <p:cNvPr id="28" name="TextBox 27">
            <a:extLst>
              <a:ext uri="{FF2B5EF4-FFF2-40B4-BE49-F238E27FC236}">
                <a16:creationId xmlns:a16="http://schemas.microsoft.com/office/drawing/2014/main" id="{98B53A24-F2CB-9B4D-D255-37E5EEFD3F0B}"/>
              </a:ext>
            </a:extLst>
          </p:cNvPr>
          <p:cNvSpPr txBox="1"/>
          <p:nvPr/>
        </p:nvSpPr>
        <p:spPr>
          <a:xfrm>
            <a:off x="7834954" y="2153146"/>
            <a:ext cx="2963865" cy="369332"/>
          </a:xfrm>
          <a:prstGeom prst="rect">
            <a:avLst/>
          </a:prstGeom>
          <a:noFill/>
        </p:spPr>
        <p:txBody>
          <a:bodyPr wrap="square" rtlCol="0">
            <a:spAutoFit/>
          </a:bodyPr>
          <a:lstStyle/>
          <a:p>
            <a:r>
              <a:rPr kumimoji="1" lang="en-US" altLang="ko-KR" dirty="0"/>
              <a:t>Full Fine-tuning</a:t>
            </a:r>
          </a:p>
        </p:txBody>
      </p:sp>
      <p:sp>
        <p:nvSpPr>
          <p:cNvPr id="30" name="TextBox 29">
            <a:extLst>
              <a:ext uri="{FF2B5EF4-FFF2-40B4-BE49-F238E27FC236}">
                <a16:creationId xmlns:a16="http://schemas.microsoft.com/office/drawing/2014/main" id="{4F0663B4-26D1-EA55-4048-9EDF7E1E3CEC}"/>
              </a:ext>
            </a:extLst>
          </p:cNvPr>
          <p:cNvSpPr txBox="1"/>
          <p:nvPr/>
        </p:nvSpPr>
        <p:spPr>
          <a:xfrm>
            <a:off x="7900458" y="5365072"/>
            <a:ext cx="2963865" cy="369332"/>
          </a:xfrm>
          <a:prstGeom prst="rect">
            <a:avLst/>
          </a:prstGeom>
          <a:noFill/>
        </p:spPr>
        <p:txBody>
          <a:bodyPr wrap="square" rtlCol="0">
            <a:spAutoFit/>
          </a:bodyPr>
          <a:lstStyle/>
          <a:p>
            <a:r>
              <a:rPr kumimoji="1" lang="en-US" altLang="ko-KR" dirty="0"/>
              <a:t>Zero-shot</a:t>
            </a:r>
          </a:p>
        </p:txBody>
      </p:sp>
      <p:sp>
        <p:nvSpPr>
          <p:cNvPr id="31" name="오른쪽 화살표[R] 30">
            <a:extLst>
              <a:ext uri="{FF2B5EF4-FFF2-40B4-BE49-F238E27FC236}">
                <a16:creationId xmlns:a16="http://schemas.microsoft.com/office/drawing/2014/main" id="{7DFA6698-8460-5F4E-9DF2-49ABEF0D214C}"/>
              </a:ext>
            </a:extLst>
          </p:cNvPr>
          <p:cNvSpPr/>
          <p:nvPr/>
        </p:nvSpPr>
        <p:spPr>
          <a:xfrm>
            <a:off x="10011485" y="4168431"/>
            <a:ext cx="914399" cy="627223"/>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4" name="TextBox 33">
            <a:extLst>
              <a:ext uri="{FF2B5EF4-FFF2-40B4-BE49-F238E27FC236}">
                <a16:creationId xmlns:a16="http://schemas.microsoft.com/office/drawing/2014/main" id="{0865E845-9238-956D-05D1-90C3E9FEC6AE}"/>
              </a:ext>
            </a:extLst>
          </p:cNvPr>
          <p:cNvSpPr txBox="1"/>
          <p:nvPr/>
        </p:nvSpPr>
        <p:spPr>
          <a:xfrm>
            <a:off x="10925884" y="4960052"/>
            <a:ext cx="1107996" cy="261610"/>
          </a:xfrm>
          <a:prstGeom prst="rect">
            <a:avLst/>
          </a:prstGeom>
          <a:noFill/>
        </p:spPr>
        <p:txBody>
          <a:bodyPr wrap="none" rtlCol="0">
            <a:spAutoFit/>
          </a:bodyPr>
          <a:lstStyle/>
          <a:p>
            <a:r>
              <a:rPr kumimoji="1" lang="en-US" altLang="ko-KR" sz="1100" dirty="0"/>
              <a:t>Logical Fallacy</a:t>
            </a:r>
            <a:endParaRPr kumimoji="1" lang="ko-KR" altLang="en-US" sz="1100" dirty="0"/>
          </a:p>
        </p:txBody>
      </p:sp>
      <p:sp>
        <p:nvSpPr>
          <p:cNvPr id="35" name="TextBox 34">
            <a:extLst>
              <a:ext uri="{FF2B5EF4-FFF2-40B4-BE49-F238E27FC236}">
                <a16:creationId xmlns:a16="http://schemas.microsoft.com/office/drawing/2014/main" id="{EF690D57-AEC0-DBE1-7AC2-C5A8A2991C62}"/>
              </a:ext>
            </a:extLst>
          </p:cNvPr>
          <p:cNvSpPr txBox="1"/>
          <p:nvPr/>
        </p:nvSpPr>
        <p:spPr>
          <a:xfrm>
            <a:off x="10799820" y="3596374"/>
            <a:ext cx="2963865" cy="369332"/>
          </a:xfrm>
          <a:prstGeom prst="rect">
            <a:avLst/>
          </a:prstGeom>
          <a:noFill/>
        </p:spPr>
        <p:txBody>
          <a:bodyPr wrap="square" rtlCol="0">
            <a:spAutoFit/>
          </a:bodyPr>
          <a:lstStyle/>
          <a:p>
            <a:r>
              <a:rPr kumimoji="1" lang="en-US" altLang="ko-KR" dirty="0"/>
              <a:t>Detection</a:t>
            </a:r>
          </a:p>
        </p:txBody>
      </p:sp>
      <p:sp>
        <p:nvSpPr>
          <p:cNvPr id="37" name="오른쪽 화살표[R] 36">
            <a:extLst>
              <a:ext uri="{FF2B5EF4-FFF2-40B4-BE49-F238E27FC236}">
                <a16:creationId xmlns:a16="http://schemas.microsoft.com/office/drawing/2014/main" id="{73859381-B0AD-5C7B-7492-2D811633903F}"/>
              </a:ext>
            </a:extLst>
          </p:cNvPr>
          <p:cNvSpPr/>
          <p:nvPr/>
        </p:nvSpPr>
        <p:spPr>
          <a:xfrm>
            <a:off x="10283127" y="6374978"/>
            <a:ext cx="284480" cy="256073"/>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8" name="TextBox 37">
            <a:extLst>
              <a:ext uri="{FF2B5EF4-FFF2-40B4-BE49-F238E27FC236}">
                <a16:creationId xmlns:a16="http://schemas.microsoft.com/office/drawing/2014/main" id="{4767B6A5-0DC0-8C0A-2A17-58D6C2E0AF52}"/>
              </a:ext>
            </a:extLst>
          </p:cNvPr>
          <p:cNvSpPr txBox="1"/>
          <p:nvPr/>
        </p:nvSpPr>
        <p:spPr>
          <a:xfrm>
            <a:off x="158120" y="5147697"/>
            <a:ext cx="2754630" cy="369332"/>
          </a:xfrm>
          <a:prstGeom prst="rect">
            <a:avLst/>
          </a:prstGeom>
          <a:noFill/>
        </p:spPr>
        <p:txBody>
          <a:bodyPr wrap="square" rtlCol="0">
            <a:spAutoFit/>
          </a:bodyPr>
          <a:lstStyle/>
          <a:p>
            <a:r>
              <a:rPr kumimoji="1" lang="en-US" altLang="ko-KR" dirty="0"/>
              <a:t>Original text</a:t>
            </a:r>
            <a:endParaRPr kumimoji="1" lang="ko-KR" altLang="en-US" dirty="0"/>
          </a:p>
        </p:txBody>
      </p:sp>
      <p:pic>
        <p:nvPicPr>
          <p:cNvPr id="1028" name="Picture 4">
            <a:extLst>
              <a:ext uri="{FF2B5EF4-FFF2-40B4-BE49-F238E27FC236}">
                <a16:creationId xmlns:a16="http://schemas.microsoft.com/office/drawing/2014/main" id="{44E20916-5FE2-AD2E-DD47-EF9C463758E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370199" y="5087808"/>
            <a:ext cx="1032837" cy="849385"/>
          </a:xfrm>
          <a:prstGeom prst="rect">
            <a:avLst/>
          </a:prstGeom>
          <a:noFill/>
          <a:extLst>
            <a:ext uri="{909E8E84-426E-40DD-AFC4-6F175D3DCCD1}">
              <a14:hiddenFill xmlns:a14="http://schemas.microsoft.com/office/drawing/2010/main">
                <a:solidFill>
                  <a:srgbClr val="FFFFFF"/>
                </a:solidFill>
              </a14:hiddenFill>
            </a:ext>
          </a:extLst>
        </p:spPr>
      </p:pic>
      <p:pic>
        <p:nvPicPr>
          <p:cNvPr id="39" name="그래픽 38" descr="추가 단색으로 채워진">
            <a:extLst>
              <a:ext uri="{FF2B5EF4-FFF2-40B4-BE49-F238E27FC236}">
                <a16:creationId xmlns:a16="http://schemas.microsoft.com/office/drawing/2014/main" id="{8E84B558-8057-6E41-E8D3-3B99814B72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91429" y="5182551"/>
            <a:ext cx="422951" cy="422951"/>
          </a:xfrm>
          <a:prstGeom prst="rect">
            <a:avLst/>
          </a:prstGeom>
        </p:spPr>
      </p:pic>
      <p:sp>
        <p:nvSpPr>
          <p:cNvPr id="36" name="모서리가 둥근 직사각형 35">
            <a:extLst>
              <a:ext uri="{FF2B5EF4-FFF2-40B4-BE49-F238E27FC236}">
                <a16:creationId xmlns:a16="http://schemas.microsoft.com/office/drawing/2014/main" id="{261E81A0-625A-F40C-5E73-5C9E0B43DB2F}"/>
              </a:ext>
            </a:extLst>
          </p:cNvPr>
          <p:cNvSpPr/>
          <p:nvPr/>
        </p:nvSpPr>
        <p:spPr>
          <a:xfrm>
            <a:off x="5133172" y="3008099"/>
            <a:ext cx="1642859" cy="2508930"/>
          </a:xfrm>
          <a:prstGeom prst="roundRect">
            <a:avLst/>
          </a:prstGeom>
          <a:noFill/>
          <a:ln w="285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2" name="TextBox 41">
            <a:extLst>
              <a:ext uri="{FF2B5EF4-FFF2-40B4-BE49-F238E27FC236}">
                <a16:creationId xmlns:a16="http://schemas.microsoft.com/office/drawing/2014/main" id="{D11ADF8D-3FD0-CF5F-B954-B6B5B5800C02}"/>
              </a:ext>
            </a:extLst>
          </p:cNvPr>
          <p:cNvSpPr txBox="1"/>
          <p:nvPr/>
        </p:nvSpPr>
        <p:spPr>
          <a:xfrm>
            <a:off x="6787485" y="4889085"/>
            <a:ext cx="2754630" cy="276999"/>
          </a:xfrm>
          <a:prstGeom prst="rect">
            <a:avLst/>
          </a:prstGeom>
          <a:noFill/>
        </p:spPr>
        <p:txBody>
          <a:bodyPr wrap="square" rtlCol="0">
            <a:spAutoFit/>
          </a:bodyPr>
          <a:lstStyle/>
          <a:p>
            <a:r>
              <a:rPr kumimoji="1" lang="en-US" altLang="ko-KR" sz="1200" dirty="0"/>
              <a:t>Changeable</a:t>
            </a:r>
            <a:endParaRPr kumimoji="1" lang="ko-KR" altLang="en-US" sz="1200" dirty="0"/>
          </a:p>
        </p:txBody>
      </p:sp>
      <p:sp>
        <p:nvSpPr>
          <p:cNvPr id="43" name="모서리가 둥근 직사각형 42">
            <a:extLst>
              <a:ext uri="{FF2B5EF4-FFF2-40B4-BE49-F238E27FC236}">
                <a16:creationId xmlns:a16="http://schemas.microsoft.com/office/drawing/2014/main" id="{6A3DC2DB-F293-3279-07DE-B3C91A36D2D8}"/>
              </a:ext>
            </a:extLst>
          </p:cNvPr>
          <p:cNvSpPr/>
          <p:nvPr/>
        </p:nvSpPr>
        <p:spPr>
          <a:xfrm>
            <a:off x="10751" y="1251017"/>
            <a:ext cx="7679402" cy="5606983"/>
          </a:xfrm>
          <a:prstGeom prst="roundRect">
            <a:avLst/>
          </a:prstGeom>
          <a:solidFill>
            <a:schemeClr val="bg1">
              <a:lumMod val="95000"/>
              <a:alpha val="9433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5" name="TextBox 44">
            <a:extLst>
              <a:ext uri="{FF2B5EF4-FFF2-40B4-BE49-F238E27FC236}">
                <a16:creationId xmlns:a16="http://schemas.microsoft.com/office/drawing/2014/main" id="{6B45303B-1888-B05E-5DFD-5F7D9EF9A8FD}"/>
              </a:ext>
            </a:extLst>
          </p:cNvPr>
          <p:cNvSpPr txBox="1"/>
          <p:nvPr/>
        </p:nvSpPr>
        <p:spPr>
          <a:xfrm>
            <a:off x="416089" y="1665114"/>
            <a:ext cx="3860906" cy="369332"/>
          </a:xfrm>
          <a:prstGeom prst="rect">
            <a:avLst/>
          </a:prstGeom>
          <a:noFill/>
        </p:spPr>
        <p:txBody>
          <a:bodyPr wrap="square" rtlCol="0">
            <a:spAutoFit/>
          </a:bodyPr>
          <a:lstStyle/>
          <a:p>
            <a:r>
              <a:rPr kumimoji="1" lang="en-US" altLang="ko-KR" dirty="0"/>
              <a:t>Full Fine-tuning</a:t>
            </a:r>
            <a:endParaRPr kumimoji="1" lang="ko-KR" altLang="en-US" dirty="0"/>
          </a:p>
        </p:txBody>
      </p:sp>
      <p:sp>
        <p:nvSpPr>
          <p:cNvPr id="46" name="TextBox 45">
            <a:extLst>
              <a:ext uri="{FF2B5EF4-FFF2-40B4-BE49-F238E27FC236}">
                <a16:creationId xmlns:a16="http://schemas.microsoft.com/office/drawing/2014/main" id="{9F3F7153-D1C0-3A75-DFA1-838A81413BF2}"/>
              </a:ext>
            </a:extLst>
          </p:cNvPr>
          <p:cNvSpPr txBox="1"/>
          <p:nvPr/>
        </p:nvSpPr>
        <p:spPr>
          <a:xfrm>
            <a:off x="406306" y="2151919"/>
            <a:ext cx="7255134" cy="954107"/>
          </a:xfrm>
          <a:prstGeom prst="rect">
            <a:avLst/>
          </a:prstGeom>
          <a:noFill/>
        </p:spPr>
        <p:txBody>
          <a:bodyPr wrap="square" rtlCol="0">
            <a:spAutoFit/>
          </a:bodyPr>
          <a:lstStyle/>
          <a:p>
            <a:pPr marL="342900" indent="-342900">
              <a:buFont typeface="+mj-lt"/>
              <a:buAutoNum type="arabicPeriod"/>
            </a:pPr>
            <a:r>
              <a:rPr kumimoji="1" lang="en-US" altLang="ko-KR" sz="1400" dirty="0"/>
              <a:t>Subgraph</a:t>
            </a:r>
            <a:r>
              <a:rPr kumimoji="1" lang="ko-KR" altLang="en-US" sz="1400" dirty="0" err="1"/>
              <a:t>를</a:t>
            </a:r>
            <a:r>
              <a:rPr kumimoji="1" lang="ko-KR" altLang="en-US" sz="1400" dirty="0"/>
              <a:t> 선택해서 </a:t>
            </a:r>
            <a:r>
              <a:rPr kumimoji="1" lang="en-US" altLang="ko-KR" sz="1400" dirty="0"/>
              <a:t>GNN</a:t>
            </a:r>
            <a:r>
              <a:rPr kumimoji="1" lang="ko-KR" altLang="en-US" sz="1400" dirty="0"/>
              <a:t>과 함께 </a:t>
            </a:r>
            <a:r>
              <a:rPr kumimoji="1" lang="en-US" altLang="ko-KR" sz="1400" dirty="0"/>
              <a:t>LM</a:t>
            </a:r>
            <a:r>
              <a:rPr kumimoji="1" lang="ko-KR" altLang="en-US" sz="1400" dirty="0"/>
              <a:t> 사용</a:t>
            </a:r>
            <a:r>
              <a:rPr kumimoji="1" lang="en-US" altLang="ko-KR" sz="1400" dirty="0"/>
              <a:t>(QA-GNN)</a:t>
            </a:r>
          </a:p>
          <a:p>
            <a:pPr marL="342900" indent="-342900">
              <a:buFont typeface="+mj-lt"/>
              <a:buAutoNum type="arabicPeriod"/>
            </a:pPr>
            <a:r>
              <a:rPr kumimoji="1" lang="en-US" altLang="ko-KR" sz="1400" dirty="0"/>
              <a:t>Relation </a:t>
            </a:r>
            <a:r>
              <a:rPr kumimoji="1" lang="en-US" altLang="ko-KR" sz="1400" dirty="0" err="1"/>
              <a:t>patho</a:t>
            </a:r>
            <a:r>
              <a:rPr kumimoji="1" lang="ko-KR" altLang="en-US" sz="1400" dirty="0"/>
              <a:t>와 </a:t>
            </a:r>
            <a:r>
              <a:rPr kumimoji="1" lang="en-US" altLang="ko-KR" sz="1400" dirty="0"/>
              <a:t>Triple</a:t>
            </a:r>
            <a:r>
              <a:rPr kumimoji="1" lang="ko-KR" altLang="en-US" sz="1400" dirty="0"/>
              <a:t>은 지식 그래프로 </a:t>
            </a:r>
            <a:r>
              <a:rPr kumimoji="1" lang="ko-KR" altLang="en-US" sz="1400" dirty="0" err="1"/>
              <a:t>부터</a:t>
            </a:r>
            <a:r>
              <a:rPr kumimoji="1" lang="ko-KR" altLang="en-US" sz="1400" dirty="0"/>
              <a:t> 추출해서 </a:t>
            </a:r>
            <a:r>
              <a:rPr kumimoji="1" lang="en-US" altLang="ko-KR" sz="1400" dirty="0"/>
              <a:t>context</a:t>
            </a:r>
            <a:r>
              <a:rPr kumimoji="1" lang="ko-KR" altLang="en-US" sz="1400" dirty="0"/>
              <a:t>에 추가하는 방식 </a:t>
            </a:r>
            <a:endParaRPr kumimoji="1" lang="en-US" altLang="ko-KR" sz="1400" dirty="0"/>
          </a:p>
          <a:p>
            <a:pPr marL="342900" indent="-342900">
              <a:buFont typeface="+mj-lt"/>
              <a:buAutoNum type="arabicPeriod"/>
            </a:pPr>
            <a:endParaRPr kumimoji="1" lang="en-US" altLang="ko-KR" sz="1400" dirty="0"/>
          </a:p>
          <a:p>
            <a:pPr marL="342900" indent="-342900">
              <a:buFont typeface="+mj-lt"/>
              <a:buAutoNum type="arabicPeriod"/>
            </a:pPr>
            <a:endParaRPr kumimoji="1" lang="ko-KR" altLang="en-US" sz="1400" dirty="0"/>
          </a:p>
        </p:txBody>
      </p:sp>
      <p:sp>
        <p:nvSpPr>
          <p:cNvPr id="47" name="TextBox 46">
            <a:extLst>
              <a:ext uri="{FF2B5EF4-FFF2-40B4-BE49-F238E27FC236}">
                <a16:creationId xmlns:a16="http://schemas.microsoft.com/office/drawing/2014/main" id="{2FAE0533-7DF9-25E6-C7A3-BB98BE444560}"/>
              </a:ext>
            </a:extLst>
          </p:cNvPr>
          <p:cNvSpPr txBox="1"/>
          <p:nvPr/>
        </p:nvSpPr>
        <p:spPr>
          <a:xfrm>
            <a:off x="451407" y="2912611"/>
            <a:ext cx="3860906" cy="369332"/>
          </a:xfrm>
          <a:prstGeom prst="rect">
            <a:avLst/>
          </a:prstGeom>
          <a:noFill/>
        </p:spPr>
        <p:txBody>
          <a:bodyPr wrap="square" rtlCol="0">
            <a:spAutoFit/>
          </a:bodyPr>
          <a:lstStyle/>
          <a:p>
            <a:r>
              <a:rPr kumimoji="1" lang="en-US" altLang="ko-KR" dirty="0"/>
              <a:t>Prompting</a:t>
            </a:r>
            <a:endParaRPr kumimoji="1" lang="ko-KR" altLang="en-US" dirty="0"/>
          </a:p>
        </p:txBody>
      </p:sp>
      <p:sp>
        <p:nvSpPr>
          <p:cNvPr id="48" name="TextBox 47">
            <a:extLst>
              <a:ext uri="{FF2B5EF4-FFF2-40B4-BE49-F238E27FC236}">
                <a16:creationId xmlns:a16="http://schemas.microsoft.com/office/drawing/2014/main" id="{98B7EADF-7CB1-ADE0-3D68-D39AC3967DD0}"/>
              </a:ext>
            </a:extLst>
          </p:cNvPr>
          <p:cNvSpPr txBox="1"/>
          <p:nvPr/>
        </p:nvSpPr>
        <p:spPr>
          <a:xfrm>
            <a:off x="441624" y="3399416"/>
            <a:ext cx="5678312" cy="1169551"/>
          </a:xfrm>
          <a:prstGeom prst="rect">
            <a:avLst/>
          </a:prstGeom>
          <a:noFill/>
        </p:spPr>
        <p:txBody>
          <a:bodyPr wrap="square" rtlCol="0">
            <a:spAutoFit/>
          </a:bodyPr>
          <a:lstStyle/>
          <a:p>
            <a:pPr marL="342900" indent="-342900">
              <a:buFont typeface="+mj-lt"/>
              <a:buAutoNum type="arabicPeriod"/>
            </a:pPr>
            <a:r>
              <a:rPr kumimoji="1" lang="en-US" altLang="ko-KR" sz="1400" dirty="0" err="1"/>
              <a:t>CoT</a:t>
            </a:r>
            <a:r>
              <a:rPr kumimoji="1" lang="ko-KR" altLang="en-US" sz="1400" dirty="0"/>
              <a:t>의 아이디어를 기반으로 </a:t>
            </a:r>
            <a:r>
              <a:rPr kumimoji="1" lang="en-US" altLang="ko-KR" sz="1400" dirty="0"/>
              <a:t>Triple and/or Relation path</a:t>
            </a:r>
            <a:r>
              <a:rPr kumimoji="1" lang="ko-KR" altLang="en-US" sz="1400" dirty="0" err="1"/>
              <a:t>를</a:t>
            </a:r>
            <a:r>
              <a:rPr kumimoji="1" lang="ko-KR" altLang="en-US" sz="1400" dirty="0"/>
              <a:t> </a:t>
            </a:r>
            <a:r>
              <a:rPr kumimoji="1" lang="en-US" altLang="ko-KR" sz="1400" dirty="0"/>
              <a:t>prompt</a:t>
            </a:r>
            <a:r>
              <a:rPr kumimoji="1" lang="ko-KR" altLang="en-US" sz="1400" dirty="0"/>
              <a:t>로 주어 </a:t>
            </a:r>
            <a:r>
              <a:rPr kumimoji="1" lang="en-US" altLang="ko-KR" sz="1400" dirty="0" err="1"/>
              <a:t>CoK</a:t>
            </a:r>
            <a:r>
              <a:rPr kumimoji="1" lang="en-US" altLang="ko-KR" sz="1400" dirty="0"/>
              <a:t> </a:t>
            </a:r>
            <a:r>
              <a:rPr kumimoji="1" lang="ko-KR" altLang="en-US" sz="1400" dirty="0"/>
              <a:t>방법 사용</a:t>
            </a:r>
            <a:endParaRPr kumimoji="1" lang="en-US" altLang="ko-KR" sz="1400" dirty="0"/>
          </a:p>
          <a:p>
            <a:pPr marL="342900" indent="-342900">
              <a:buFont typeface="+mj-lt"/>
              <a:buAutoNum type="arabicPeriod"/>
            </a:pPr>
            <a:r>
              <a:rPr kumimoji="1" lang="en-US" altLang="ko-KR" sz="1400" dirty="0"/>
              <a:t>Wiktionary</a:t>
            </a:r>
            <a:r>
              <a:rPr kumimoji="1" lang="ko-KR" altLang="en-US" sz="1400" dirty="0" err="1"/>
              <a:t>를</a:t>
            </a:r>
            <a:r>
              <a:rPr kumimoji="1" lang="ko-KR" altLang="en-US" sz="1400" dirty="0"/>
              <a:t> </a:t>
            </a:r>
            <a:r>
              <a:rPr kumimoji="1" lang="en-US" altLang="ko-KR" sz="1400" dirty="0"/>
              <a:t>Evidence</a:t>
            </a:r>
            <a:r>
              <a:rPr kumimoji="1" lang="ko-KR" altLang="en-US" sz="1400" dirty="0"/>
              <a:t>로 사용</a:t>
            </a:r>
            <a:r>
              <a:rPr kumimoji="1" lang="en-US" altLang="ko-KR" sz="1400" dirty="0"/>
              <a:t>(chain of explanation)</a:t>
            </a:r>
            <a:r>
              <a:rPr kumimoji="1" lang="ko-KR" altLang="en-US" sz="1400" dirty="0"/>
              <a:t> </a:t>
            </a:r>
            <a:endParaRPr kumimoji="1" lang="en-US" altLang="ko-KR" sz="1400" dirty="0"/>
          </a:p>
          <a:p>
            <a:pPr marL="342900" indent="-342900">
              <a:buFont typeface="+mj-lt"/>
              <a:buAutoNum type="arabicPeriod"/>
            </a:pPr>
            <a:endParaRPr kumimoji="1" lang="en-US" altLang="ko-KR" sz="1400" dirty="0"/>
          </a:p>
          <a:p>
            <a:pPr marL="342900" indent="-342900">
              <a:buFont typeface="+mj-lt"/>
              <a:buAutoNum type="arabicPeriod"/>
            </a:pPr>
            <a:endParaRPr kumimoji="1" lang="ko-KR" altLang="en-US" sz="1400" dirty="0"/>
          </a:p>
        </p:txBody>
      </p:sp>
      <p:pic>
        <p:nvPicPr>
          <p:cNvPr id="50" name="그림 49">
            <a:extLst>
              <a:ext uri="{FF2B5EF4-FFF2-40B4-BE49-F238E27FC236}">
                <a16:creationId xmlns:a16="http://schemas.microsoft.com/office/drawing/2014/main" id="{3C8CBBEF-5A3B-8140-4B14-78FFB430A872}"/>
              </a:ext>
            </a:extLst>
          </p:cNvPr>
          <p:cNvPicPr>
            <a:picLocks noChangeAspect="1"/>
          </p:cNvPicPr>
          <p:nvPr/>
        </p:nvPicPr>
        <p:blipFill>
          <a:blip r:embed="rId20"/>
          <a:stretch>
            <a:fillRect/>
          </a:stretch>
        </p:blipFill>
        <p:spPr>
          <a:xfrm>
            <a:off x="1654143" y="4398714"/>
            <a:ext cx="2667499" cy="2276179"/>
          </a:xfrm>
          <a:prstGeom prst="rect">
            <a:avLst/>
          </a:prstGeom>
        </p:spPr>
      </p:pic>
    </p:spTree>
    <p:extLst>
      <p:ext uri="{BB962C8B-B14F-4D97-AF65-F5344CB8AC3E}">
        <p14:creationId xmlns:p14="http://schemas.microsoft.com/office/powerpoint/2010/main" val="1894819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736B552-0451-5284-1652-08EE89CE7B32}"/>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35F0FAC-25F4-2280-4DB2-0DAC44F1E7E7}"/>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9CD0F952-8B5F-7E02-398A-7B2FF2B46114}"/>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My Method2(Data relabeling)</a:t>
            </a:r>
            <a:endParaRPr kumimoji="1" lang="ko-Kore-KR" altLang="en-US" sz="2133" dirty="0"/>
          </a:p>
        </p:txBody>
      </p:sp>
      <p:sp>
        <p:nvSpPr>
          <p:cNvPr id="22" name="TextBox 21">
            <a:extLst>
              <a:ext uri="{FF2B5EF4-FFF2-40B4-BE49-F238E27FC236}">
                <a16:creationId xmlns:a16="http://schemas.microsoft.com/office/drawing/2014/main" id="{51C448FE-1048-BF54-4D81-C7EEB1F964B8}"/>
              </a:ext>
            </a:extLst>
          </p:cNvPr>
          <p:cNvSpPr txBox="1"/>
          <p:nvPr/>
        </p:nvSpPr>
        <p:spPr>
          <a:xfrm>
            <a:off x="67100" y="2098125"/>
            <a:ext cx="2754630" cy="369332"/>
          </a:xfrm>
          <a:prstGeom prst="rect">
            <a:avLst/>
          </a:prstGeom>
          <a:noFill/>
        </p:spPr>
        <p:txBody>
          <a:bodyPr wrap="square" rtlCol="0">
            <a:spAutoFit/>
          </a:bodyPr>
          <a:lstStyle/>
          <a:p>
            <a:r>
              <a:rPr kumimoji="1" lang="en-US" altLang="ko-KR" dirty="0"/>
              <a:t>Original text</a:t>
            </a:r>
            <a:endParaRPr kumimoji="1" lang="ko-KR" altLang="en-US" dirty="0"/>
          </a:p>
        </p:txBody>
      </p:sp>
      <p:pic>
        <p:nvPicPr>
          <p:cNvPr id="24" name="그래픽 23" descr="문서 단색으로 채워진">
            <a:extLst>
              <a:ext uri="{FF2B5EF4-FFF2-40B4-BE49-F238E27FC236}">
                <a16:creationId xmlns:a16="http://schemas.microsoft.com/office/drawing/2014/main" id="{B4248636-93A7-1DA5-09B1-6A5327BAAA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0528" y="3198080"/>
            <a:ext cx="914400" cy="914400"/>
          </a:xfrm>
          <a:prstGeom prst="rect">
            <a:avLst/>
          </a:prstGeom>
        </p:spPr>
      </p:pic>
      <p:sp>
        <p:nvSpPr>
          <p:cNvPr id="36" name="왼쪽 중괄호[L] 35">
            <a:extLst>
              <a:ext uri="{FF2B5EF4-FFF2-40B4-BE49-F238E27FC236}">
                <a16:creationId xmlns:a16="http://schemas.microsoft.com/office/drawing/2014/main" id="{0206BD13-B936-F4B2-ABED-2C20D8769BF8}"/>
              </a:ext>
            </a:extLst>
          </p:cNvPr>
          <p:cNvSpPr/>
          <p:nvPr/>
        </p:nvSpPr>
        <p:spPr>
          <a:xfrm>
            <a:off x="1677126" y="2792921"/>
            <a:ext cx="427838" cy="198849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pic>
        <p:nvPicPr>
          <p:cNvPr id="4" name="Picture 2" descr="Command Prompt Vector Icon 26456736 Vector Art at Vecteezy">
            <a:extLst>
              <a:ext uri="{FF2B5EF4-FFF2-40B4-BE49-F238E27FC236}">
                <a16:creationId xmlns:a16="http://schemas.microsoft.com/office/drawing/2014/main" id="{67040C36-D6B8-9FA4-1129-26CFA0B65E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7411" y="6119070"/>
            <a:ext cx="738930" cy="738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228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347586" y="1114935"/>
            <a:ext cx="116729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en" altLang="ko-KR" dirty="0">
                <a:solidFill>
                  <a:srgbClr val="222222"/>
                </a:solidFill>
                <a:effectLst/>
                <a:latin typeface="KoPubWorldBatang_Pro Medium" pitchFamily="2" charset="-127"/>
                <a:ea typeface="KoPubWorldBatang_Pro Medium" pitchFamily="2" charset="-127"/>
                <a:cs typeface="KoPubWorldBatang_Pro Medium" pitchFamily="2" charset="-127"/>
              </a:rPr>
              <a:t>JIANG, Xuhui, et al. On the Evolution of Knowledge Graphs: A Survey and Perspective. </a:t>
            </a:r>
            <a:r>
              <a:rPr lang="en" altLang="ko-KR" dirty="0" err="1">
                <a:solidFill>
                  <a:srgbClr val="222222"/>
                </a:solidFill>
                <a:effectLst/>
                <a:latin typeface="KoPubWorldBatang_Pro Medium" pitchFamily="2" charset="-127"/>
                <a:ea typeface="KoPubWorldBatang_Pro Medium" pitchFamily="2" charset="-127"/>
                <a:cs typeface="KoPubWorldBatang_Pro Medium" pitchFamily="2" charset="-127"/>
              </a:rPr>
              <a:t>arXiv</a:t>
            </a:r>
            <a:r>
              <a:rPr lang="en" altLang="ko-KR" dirty="0">
                <a:solidFill>
                  <a:srgbClr val="222222"/>
                </a:solidFill>
                <a:effectLst/>
                <a:latin typeface="KoPubWorldBatang_Pro Medium" pitchFamily="2" charset="-127"/>
                <a:ea typeface="KoPubWorldBatang_Pro Medium" pitchFamily="2" charset="-127"/>
                <a:cs typeface="KoPubWorldBatang_Pro Medium" pitchFamily="2" charset="-127"/>
              </a:rPr>
              <a:t> preprint arXiv:2310.04835, 2023.</a:t>
            </a:r>
          </a:p>
          <a:p>
            <a:pPr marL="342900" indent="-342900" algn="just">
              <a:lnSpc>
                <a:spcPct val="150000"/>
              </a:lnSpc>
              <a:buFont typeface="+mj-lt"/>
              <a:buAutoNum type="arabicPeriod"/>
            </a:pPr>
            <a:r>
              <a:rPr lang="en" altLang="ko-KR" dirty="0">
                <a:solidFill>
                  <a:srgbClr val="222222"/>
                </a:solidFill>
                <a:effectLst/>
                <a:latin typeface="KoPubWorldBatang_Pro Medium" pitchFamily="2" charset="-127"/>
                <a:ea typeface="KoPubWorldBatang_Pro Medium" pitchFamily="2" charset="-127"/>
                <a:cs typeface="KoPubWorldBatang_Pro Medium" pitchFamily="2" charset="-127"/>
              </a:rPr>
              <a:t>ALHINDI, Tariq, et al. Multitask Instruction-based Prompting for Fallacy Recognition. </a:t>
            </a:r>
            <a:r>
              <a:rPr lang="en" altLang="ko-KR" dirty="0" err="1">
                <a:solidFill>
                  <a:srgbClr val="222222"/>
                </a:solidFill>
                <a:effectLst/>
                <a:latin typeface="KoPubWorldBatang_Pro Medium" pitchFamily="2" charset="-127"/>
                <a:ea typeface="KoPubWorldBatang_Pro Medium" pitchFamily="2" charset="-127"/>
                <a:cs typeface="KoPubWorldBatang_Pro Medium" pitchFamily="2" charset="-127"/>
              </a:rPr>
              <a:t>arXiv</a:t>
            </a:r>
            <a:r>
              <a:rPr lang="en" altLang="ko-KR" dirty="0">
                <a:solidFill>
                  <a:srgbClr val="222222"/>
                </a:solidFill>
                <a:effectLst/>
                <a:latin typeface="KoPubWorldBatang_Pro Medium" pitchFamily="2" charset="-127"/>
                <a:ea typeface="KoPubWorldBatang_Pro Medium" pitchFamily="2" charset="-127"/>
                <a:cs typeface="KoPubWorldBatang_Pro Medium" pitchFamily="2" charset="-127"/>
              </a:rPr>
              <a:t> preprint arXiv:2301.09992, 2023.</a:t>
            </a:r>
          </a:p>
          <a:p>
            <a:pPr marL="342900" indent="-342900" algn="just">
              <a:lnSpc>
                <a:spcPct val="150000"/>
              </a:lnSpc>
              <a:buFont typeface="+mj-lt"/>
              <a:buAutoNum type="arabicPeriod"/>
            </a:pPr>
            <a:r>
              <a:rPr lang="en" altLang="ko-KR" b="0" i="0" dirty="0">
                <a:solidFill>
                  <a:srgbClr val="222222"/>
                </a:solidFill>
                <a:effectLst/>
                <a:latin typeface="KoPubWorldBatang_Pro Medium" pitchFamily="2" charset="-127"/>
                <a:ea typeface="KoPubWorldBatang_Pro Medium" pitchFamily="2" charset="-127"/>
                <a:cs typeface="KoPubWorldBatang_Pro Medium" pitchFamily="2" charset="-127"/>
              </a:rPr>
              <a:t>LUO, </a:t>
            </a:r>
            <a:r>
              <a:rPr lang="en" altLang="ko-KR" b="0" i="0" dirty="0" err="1">
                <a:solidFill>
                  <a:srgbClr val="222222"/>
                </a:solidFill>
                <a:effectLst/>
                <a:latin typeface="KoPubWorldBatang_Pro Medium" pitchFamily="2" charset="-127"/>
                <a:ea typeface="KoPubWorldBatang_Pro Medium" pitchFamily="2" charset="-127"/>
                <a:cs typeface="KoPubWorldBatang_Pro Medium" pitchFamily="2" charset="-127"/>
              </a:rPr>
              <a:t>Linhao</a:t>
            </a:r>
            <a:r>
              <a:rPr lang="en" altLang="ko-KR" b="0" i="0" dirty="0">
                <a:solidFill>
                  <a:srgbClr val="222222"/>
                </a:solidFill>
                <a:effectLst/>
                <a:latin typeface="KoPubWorldBatang_Pro Medium" pitchFamily="2" charset="-127"/>
                <a:ea typeface="KoPubWorldBatang_Pro Medium" pitchFamily="2" charset="-127"/>
                <a:cs typeface="KoPubWorldBatang_Pro Medium" pitchFamily="2" charset="-127"/>
              </a:rPr>
              <a:t>, et al. Reasoning on graphs: Faithful and interpretable large language model reasoning. </a:t>
            </a:r>
            <a:r>
              <a:rPr lang="en" altLang="ko-KR" b="0" i="1" dirty="0" err="1">
                <a:solidFill>
                  <a:srgbClr val="222222"/>
                </a:solidFill>
                <a:effectLst/>
                <a:latin typeface="KOPUBWORLDBATANG_PRO MEDIUM" pitchFamily="2" charset="-127"/>
                <a:ea typeface="KOPUBWORLDBATANG_PRO MEDIUM" pitchFamily="2" charset="-127"/>
                <a:cs typeface="KOPUBWORLDBATANG_PRO MEDIUM" pitchFamily="2" charset="-127"/>
              </a:rPr>
              <a:t>arXiv</a:t>
            </a:r>
            <a:r>
              <a:rPr lang="en" altLang="ko-KR" b="0" i="1" dirty="0">
                <a:solidFill>
                  <a:srgbClr val="222222"/>
                </a:solidFill>
                <a:effectLst/>
                <a:latin typeface="KOPUBWORLDBATANG_PRO MEDIUM" pitchFamily="2" charset="-127"/>
                <a:ea typeface="KOPUBWORLDBATANG_PRO MEDIUM" pitchFamily="2" charset="-127"/>
                <a:cs typeface="KOPUBWORLDBATANG_PRO MEDIUM" pitchFamily="2" charset="-127"/>
              </a:rPr>
              <a:t> preprint arXiv:2310.01061</a:t>
            </a:r>
            <a:r>
              <a:rPr lang="en" altLang="ko-KR" b="0" i="0" dirty="0">
                <a:solidFill>
                  <a:srgbClr val="222222"/>
                </a:solidFill>
                <a:effectLst/>
                <a:latin typeface="KoPubWorldBatang_Pro Medium" pitchFamily="2" charset="-127"/>
                <a:ea typeface="KoPubWorldBatang_Pro Medium" pitchFamily="2" charset="-127"/>
                <a:cs typeface="KoPubWorldBatang_Pro Medium" pitchFamily="2" charset="-127"/>
              </a:rPr>
              <a:t>, 2023.</a:t>
            </a:r>
            <a:endParaRPr lang="en-US" altLang="ko-KR" dirty="0">
              <a:solidFill>
                <a:srgbClr val="000000"/>
              </a:solidFill>
              <a:effectLst/>
              <a:latin typeface="KoPubWorldBatang_Pro Medium" pitchFamily="2" charset="-127"/>
              <a:ea typeface="KoPubWorldBatang_Pro Medium" pitchFamily="2" charset="-127"/>
              <a:cs typeface="KoPubWorldBatang_Pro Medium" pitchFamily="2" charset="-127"/>
            </a:endParaRPr>
          </a:p>
          <a:p>
            <a:pPr marL="342900" indent="-342900" algn="just">
              <a:lnSpc>
                <a:spcPct val="150000"/>
              </a:lnSpc>
              <a:buFont typeface="+mj-lt"/>
              <a:buAutoNum type="arabicPeriod"/>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11418964" cy="369332"/>
          </a:xfrm>
          <a:prstGeom prst="rect">
            <a:avLst/>
          </a:prstGeom>
          <a:noFill/>
        </p:spPr>
        <p:txBody>
          <a:bodyPr wrap="square" rtlCol="0">
            <a:spAutoFit/>
          </a:bodyPr>
          <a:lstStyle/>
          <a:p>
            <a:r>
              <a:rPr kumimoji="1" lang="en-US" altLang="en-US" dirty="0"/>
              <a:t>Reference</a:t>
            </a:r>
            <a:endParaRPr kumimoji="1" lang="ko-Kore-KR" altLang="en-US" dirty="0"/>
          </a:p>
        </p:txBody>
      </p:sp>
    </p:spTree>
    <p:extLst>
      <p:ext uri="{BB962C8B-B14F-4D97-AF65-F5344CB8AC3E}">
        <p14:creationId xmlns:p14="http://schemas.microsoft.com/office/powerpoint/2010/main" val="254942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BE096-C697-B948-FB61-44587218BD46}"/>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934DD8E-3D5D-15A8-2693-2224648B13F3}"/>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11B73293-52E2-3EE0-A268-6C8FEA363157}"/>
              </a:ext>
            </a:extLst>
          </p:cNvPr>
          <p:cNvSpPr txBox="1">
            <a:spLocks/>
          </p:cNvSpPr>
          <p:nvPr/>
        </p:nvSpPr>
        <p:spPr>
          <a:xfrm>
            <a:off x="347586" y="1114935"/>
            <a:ext cx="116729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그래프가 활용이 되면 도움이 될 것 같다고 판단한 클래스에 대해서 분류를 진행함</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342900" indent="-342900" algn="just">
              <a:lnSpc>
                <a:spcPct val="150000"/>
              </a:lnSpc>
              <a:buFont typeface="+mj-lt"/>
              <a:buAutoNum type="arabicPeriod"/>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총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4</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개의 벤치마크 데이터셋에 대해서 실험을 진행 함</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028700" lvl="1" indent="-342900" algn="just">
              <a:lnSpc>
                <a:spcPct val="150000"/>
              </a:lnSpc>
              <a:buFont typeface="+mj-lt"/>
              <a:buAutoNum type="alphaLcPeriod"/>
            </a:pPr>
            <a:r>
              <a:rPr lang="en-US" altLang="ko-KR" sz="16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Argotario</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 Hasty Generalization, Irrelevant Authority</a:t>
            </a:r>
          </a:p>
          <a:p>
            <a:pPr marL="1028700" lvl="1" indent="-342900" algn="just">
              <a:lnSpc>
                <a:spcPct val="150000"/>
              </a:lnSpc>
              <a:buFont typeface="+mj-lt"/>
              <a:buAutoNum type="alphaLcPeriod"/>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 : Faulty Generalization, False Causality, Fallacy of Credibility</a:t>
            </a:r>
          </a:p>
          <a:p>
            <a:pPr marL="1028700" lvl="1" indent="-342900" algn="just">
              <a:lnSpc>
                <a:spcPct val="150000"/>
              </a:lnSpc>
              <a:buFont typeface="+mj-lt"/>
              <a:buAutoNum type="alphaLcPeriod"/>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COVID-19 : Cherry picking, False Causality, Hasty Generalization, False Authority, Post Hoc</a:t>
            </a:r>
          </a:p>
          <a:p>
            <a:pPr marL="1028700" lvl="1" indent="-342900" algn="just">
              <a:lnSpc>
                <a:spcPct val="150000"/>
              </a:lnSpc>
              <a:buFont typeface="+mj-lt"/>
              <a:buAutoNum type="alphaLcPeriod"/>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CLIMATE : Cherry picking, False Causality, Hasty Generalization, False Authority, Post Hoc</a:t>
            </a:r>
          </a:p>
          <a:p>
            <a:pPr marL="342900" indent="-342900" algn="just">
              <a:lnSpc>
                <a:spcPct val="150000"/>
              </a:lnSpc>
              <a:buFont typeface="+mj-lt"/>
              <a:buAutoNum type="arabicPeriod"/>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Gpt-3.5-turbo(</a:t>
            </a:r>
            <a:r>
              <a:rPr lang="en-US" altLang="ko-KR"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Chatgpt</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모델을 사용하고</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모델의 성능을 평가하기 위해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zero-shot, 2-shot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learning</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으로</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진행함</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150000"/>
              </a:lnSpc>
              <a:buFont typeface="+mj-lt"/>
              <a:buAutoNum type="arabicPeriod"/>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seed0, seed1, seed2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 개의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seed</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값을 평균한 값을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Table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기록함</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150000"/>
              </a:lnSpc>
              <a:buFont typeface="+mj-lt"/>
              <a:buAutoNum type="arabicPeriod"/>
            </a:pPr>
            <a:r>
              <a:rPr lang="en-US" altLang="ko-KR"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Argotario</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COVID-19, CLIMATE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데이터셋은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 Fallacy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클래스가 있지만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데이터는 없음</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143000" lvl="1" indent="-457200" algn="just">
              <a:lnSpc>
                <a:spcPct val="150000"/>
              </a:lnSpc>
              <a:buFont typeface="+mj-lt"/>
              <a:buAutoNum type="alphaLcPeriod"/>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데이터는 총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13</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개의 클래스가 있으며 나머지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10</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개의 클래스를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 Fallacy</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클래스로 지칭 함</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mj-lt"/>
              <a:buAutoNum type="alphaLcPeriod"/>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 Fallacy </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클래스를 추가했을 때의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prompt</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크게 </a:t>
            </a:r>
            <a:r>
              <a:rPr lang="ko-KR" altLang="en-US" sz="16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바뀐게</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없으며</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(class label</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만 추가</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데이터셋에서의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prompt</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만 바뀜</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다음 페이지</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mj-lt"/>
              <a:buAutoNum type="alphaLcPeriod"/>
            </a:pPr>
            <a:endPar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150000"/>
              </a:lnSpc>
              <a:buFont typeface="+mj-lt"/>
              <a:buAutoNum type="arabicPeriod"/>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5116178B-4DC1-0838-61A0-6429E7C4EB42}"/>
              </a:ext>
            </a:extLst>
          </p:cNvPr>
          <p:cNvSpPr txBox="1"/>
          <p:nvPr/>
        </p:nvSpPr>
        <p:spPr>
          <a:xfrm>
            <a:off x="254000" y="745603"/>
            <a:ext cx="11418964" cy="369332"/>
          </a:xfrm>
          <a:prstGeom prst="rect">
            <a:avLst/>
          </a:prstGeom>
          <a:noFill/>
        </p:spPr>
        <p:txBody>
          <a:bodyPr wrap="square" rtlCol="0">
            <a:spAutoFit/>
          </a:bodyPr>
          <a:lstStyle/>
          <a:p>
            <a:r>
              <a:rPr kumimoji="1" lang="ko-KR" altLang="en-US" dirty="0"/>
              <a:t>실험 세팅 및 방법</a:t>
            </a:r>
            <a:endParaRPr kumimoji="1" lang="ko-Kore-KR" altLang="en-US" dirty="0"/>
          </a:p>
        </p:txBody>
      </p:sp>
    </p:spTree>
    <p:extLst>
      <p:ext uri="{BB962C8B-B14F-4D97-AF65-F5344CB8AC3E}">
        <p14:creationId xmlns:p14="http://schemas.microsoft.com/office/powerpoint/2010/main" val="241530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Prompting(LOGIC)</a:t>
            </a:r>
            <a:endParaRPr kumimoji="1" lang="ko-Kore-KR" altLang="en-US" sz="2133" dirty="0"/>
          </a:p>
        </p:txBody>
      </p:sp>
      <p:pic>
        <p:nvPicPr>
          <p:cNvPr id="5" name="그림 4">
            <a:extLst>
              <a:ext uri="{FF2B5EF4-FFF2-40B4-BE49-F238E27FC236}">
                <a16:creationId xmlns:a16="http://schemas.microsoft.com/office/drawing/2014/main" id="{1D3BE0B2-1AFE-399E-DD88-C3B360537FF1}"/>
              </a:ext>
            </a:extLst>
          </p:cNvPr>
          <p:cNvPicPr>
            <a:picLocks noChangeAspect="1"/>
          </p:cNvPicPr>
          <p:nvPr/>
        </p:nvPicPr>
        <p:blipFill>
          <a:blip r:embed="rId3"/>
          <a:stretch>
            <a:fillRect/>
          </a:stretch>
        </p:blipFill>
        <p:spPr>
          <a:xfrm>
            <a:off x="374374" y="1438797"/>
            <a:ext cx="5638800" cy="4673600"/>
          </a:xfrm>
          <a:prstGeom prst="rect">
            <a:avLst/>
          </a:prstGeom>
        </p:spPr>
      </p:pic>
      <p:pic>
        <p:nvPicPr>
          <p:cNvPr id="7" name="그림 6">
            <a:extLst>
              <a:ext uri="{FF2B5EF4-FFF2-40B4-BE49-F238E27FC236}">
                <a16:creationId xmlns:a16="http://schemas.microsoft.com/office/drawing/2014/main" id="{24ACF239-5D65-62BB-781C-581B59FDFBB7}"/>
              </a:ext>
            </a:extLst>
          </p:cNvPr>
          <p:cNvPicPr>
            <a:picLocks noChangeAspect="1"/>
          </p:cNvPicPr>
          <p:nvPr/>
        </p:nvPicPr>
        <p:blipFill>
          <a:blip r:embed="rId4"/>
          <a:stretch>
            <a:fillRect/>
          </a:stretch>
        </p:blipFill>
        <p:spPr>
          <a:xfrm>
            <a:off x="7382989" y="982701"/>
            <a:ext cx="3017526" cy="5585792"/>
          </a:xfrm>
          <a:prstGeom prst="rect">
            <a:avLst/>
          </a:prstGeom>
        </p:spPr>
      </p:pic>
    </p:spTree>
    <p:extLst>
      <p:ext uri="{BB962C8B-B14F-4D97-AF65-F5344CB8AC3E}">
        <p14:creationId xmlns:p14="http://schemas.microsoft.com/office/powerpoint/2010/main" val="357118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A3B5D-8ECE-1E81-F45C-70D844AFA33F}"/>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4630407-3189-216A-9D91-E091081202E6}"/>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C7FDC7C7-06A7-8CCF-75BB-205302E7AB13}"/>
              </a:ext>
            </a:extLst>
          </p:cNvPr>
          <p:cNvSpPr txBox="1"/>
          <p:nvPr/>
        </p:nvSpPr>
        <p:spPr>
          <a:xfrm>
            <a:off x="254000" y="745603"/>
            <a:ext cx="8637752" cy="420564"/>
          </a:xfrm>
          <a:prstGeom prst="rect">
            <a:avLst/>
          </a:prstGeom>
          <a:noFill/>
        </p:spPr>
        <p:txBody>
          <a:bodyPr wrap="square" rtlCol="0">
            <a:spAutoFit/>
          </a:bodyPr>
          <a:lstStyle/>
          <a:p>
            <a:r>
              <a:rPr kumimoji="1" lang="ko-KR" altLang="en-US" sz="2133" dirty="0"/>
              <a:t>데이터 분포</a:t>
            </a:r>
            <a:r>
              <a:rPr kumimoji="1" lang="en-US" altLang="ko-KR" sz="2133" dirty="0"/>
              <a:t>(with No Fallacy)</a:t>
            </a:r>
            <a:endParaRPr kumimoji="1" lang="ko-Kore-KR" altLang="en-US" sz="2133" dirty="0"/>
          </a:p>
        </p:txBody>
      </p:sp>
      <p:pic>
        <p:nvPicPr>
          <p:cNvPr id="2052" name="Picture 4">
            <a:extLst>
              <a:ext uri="{FF2B5EF4-FFF2-40B4-BE49-F238E27FC236}">
                <a16:creationId xmlns:a16="http://schemas.microsoft.com/office/drawing/2014/main" id="{3B9B1671-2F85-1E9E-C9A8-376FE24F9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86" y="1259673"/>
            <a:ext cx="4953603" cy="26961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6621D-FECE-A1F4-E2AF-0848A7D11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179" y="1259673"/>
            <a:ext cx="5118033" cy="276093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1A213C8-3C5E-A5E5-A888-8F85396465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444" y="4049280"/>
            <a:ext cx="4956345" cy="269759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782D1DC4-964C-82FC-6E6B-2743936C60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8598" y="4032806"/>
            <a:ext cx="4986614" cy="2714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811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5F1A5-77A5-C1FC-28EE-FFE18DAB2F04}"/>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7FF07A1-2B24-071C-CAE0-AA2C8EC374E6}"/>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ACE5D9EC-11FB-E886-840A-4B585233B1E2}"/>
              </a:ext>
            </a:extLst>
          </p:cNvPr>
          <p:cNvSpPr txBox="1"/>
          <p:nvPr/>
        </p:nvSpPr>
        <p:spPr>
          <a:xfrm>
            <a:off x="254000" y="745603"/>
            <a:ext cx="8637752" cy="420564"/>
          </a:xfrm>
          <a:prstGeom prst="rect">
            <a:avLst/>
          </a:prstGeom>
          <a:noFill/>
        </p:spPr>
        <p:txBody>
          <a:bodyPr wrap="square" rtlCol="0">
            <a:spAutoFit/>
          </a:bodyPr>
          <a:lstStyle/>
          <a:p>
            <a:r>
              <a:rPr kumimoji="1" lang="ko-KR" altLang="en-US" sz="2133" dirty="0"/>
              <a:t>결과</a:t>
            </a:r>
            <a:r>
              <a:rPr kumimoji="1" lang="en-US" altLang="ko-KR" sz="2133" dirty="0"/>
              <a:t>(</a:t>
            </a:r>
            <a:r>
              <a:rPr kumimoji="1" lang="en-US" altLang="ko-KR" sz="2133" dirty="0" err="1"/>
              <a:t>Argotario</a:t>
            </a:r>
            <a:r>
              <a:rPr kumimoji="1" lang="en-US" altLang="ko-KR" sz="2133" dirty="0"/>
              <a:t>)</a:t>
            </a:r>
            <a:endParaRPr kumimoji="1" lang="ko-Kore-KR" altLang="en-US" sz="2133" dirty="0"/>
          </a:p>
        </p:txBody>
      </p:sp>
      <p:sp>
        <p:nvSpPr>
          <p:cNvPr id="4" name="TextBox 3">
            <a:extLst>
              <a:ext uri="{FF2B5EF4-FFF2-40B4-BE49-F238E27FC236}">
                <a16:creationId xmlns:a16="http://schemas.microsoft.com/office/drawing/2014/main" id="{7997AAA0-03F6-03B8-0AE9-BCB1907C7345}"/>
              </a:ext>
            </a:extLst>
          </p:cNvPr>
          <p:cNvSpPr txBox="1"/>
          <p:nvPr/>
        </p:nvSpPr>
        <p:spPr>
          <a:xfrm>
            <a:off x="5640663" y="6112397"/>
            <a:ext cx="1229760" cy="369332"/>
          </a:xfrm>
          <a:prstGeom prst="rect">
            <a:avLst/>
          </a:prstGeom>
          <a:noFill/>
        </p:spPr>
        <p:txBody>
          <a:bodyPr wrap="none" rtlCol="0">
            <a:spAutoFit/>
          </a:bodyPr>
          <a:lstStyle/>
          <a:p>
            <a:r>
              <a:rPr kumimoji="1" lang="en-US" altLang="ko-KR" dirty="0"/>
              <a:t>Zero-Shot</a:t>
            </a:r>
            <a:endParaRPr kumimoji="1" lang="ko-KR" altLang="en-US" dirty="0"/>
          </a:p>
        </p:txBody>
      </p:sp>
      <p:pic>
        <p:nvPicPr>
          <p:cNvPr id="1026" name="Picture 2">
            <a:extLst>
              <a:ext uri="{FF2B5EF4-FFF2-40B4-BE49-F238E27FC236}">
                <a16:creationId xmlns:a16="http://schemas.microsoft.com/office/drawing/2014/main" id="{873FA5BB-A752-2699-48A1-00594258F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958" y="1578357"/>
            <a:ext cx="10201013" cy="434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30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C4E4B-D3BC-5E36-CB78-5AD0997988E6}"/>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5452A3E-7CE3-B2E6-904B-2980F1CC4BA4}"/>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0C21788B-F3A5-BB44-98A3-F6420E1CFE2A}"/>
              </a:ext>
            </a:extLst>
          </p:cNvPr>
          <p:cNvSpPr txBox="1"/>
          <p:nvPr/>
        </p:nvSpPr>
        <p:spPr>
          <a:xfrm>
            <a:off x="254000" y="745603"/>
            <a:ext cx="8637752" cy="420564"/>
          </a:xfrm>
          <a:prstGeom prst="rect">
            <a:avLst/>
          </a:prstGeom>
          <a:noFill/>
        </p:spPr>
        <p:txBody>
          <a:bodyPr wrap="square" rtlCol="0">
            <a:spAutoFit/>
          </a:bodyPr>
          <a:lstStyle/>
          <a:p>
            <a:r>
              <a:rPr kumimoji="1" lang="ko-KR" altLang="en-US" sz="2133" dirty="0"/>
              <a:t>결과</a:t>
            </a:r>
            <a:r>
              <a:rPr kumimoji="1" lang="en-US" altLang="ko-KR" sz="2133" dirty="0"/>
              <a:t>(</a:t>
            </a:r>
            <a:r>
              <a:rPr kumimoji="1" lang="en-US" altLang="ko-KR" sz="2133" dirty="0" err="1"/>
              <a:t>Argotario</a:t>
            </a:r>
            <a:r>
              <a:rPr kumimoji="1" lang="en-US" altLang="ko-KR" sz="2133" dirty="0"/>
              <a:t>)</a:t>
            </a:r>
            <a:endParaRPr kumimoji="1" lang="ko-Kore-KR" altLang="en-US" sz="2133" dirty="0"/>
          </a:p>
        </p:txBody>
      </p:sp>
      <p:sp>
        <p:nvSpPr>
          <p:cNvPr id="4" name="TextBox 3">
            <a:extLst>
              <a:ext uri="{FF2B5EF4-FFF2-40B4-BE49-F238E27FC236}">
                <a16:creationId xmlns:a16="http://schemas.microsoft.com/office/drawing/2014/main" id="{6E1D6921-9F46-F1F5-C7E1-35747163EE9E}"/>
              </a:ext>
            </a:extLst>
          </p:cNvPr>
          <p:cNvSpPr txBox="1"/>
          <p:nvPr/>
        </p:nvSpPr>
        <p:spPr>
          <a:xfrm>
            <a:off x="5388993" y="6291744"/>
            <a:ext cx="1172116" cy="369332"/>
          </a:xfrm>
          <a:prstGeom prst="rect">
            <a:avLst/>
          </a:prstGeom>
          <a:noFill/>
        </p:spPr>
        <p:txBody>
          <a:bodyPr wrap="none" rtlCol="0">
            <a:spAutoFit/>
          </a:bodyPr>
          <a:lstStyle/>
          <a:p>
            <a:r>
              <a:rPr kumimoji="1" lang="en-US" altLang="ko-KR" dirty="0"/>
              <a:t>Two-Shot</a:t>
            </a:r>
            <a:endParaRPr kumimoji="1" lang="ko-KR" altLang="en-US" dirty="0"/>
          </a:p>
        </p:txBody>
      </p:sp>
      <p:pic>
        <p:nvPicPr>
          <p:cNvPr id="2050" name="Picture 2">
            <a:extLst>
              <a:ext uri="{FF2B5EF4-FFF2-40B4-BE49-F238E27FC236}">
                <a16:creationId xmlns:a16="http://schemas.microsoft.com/office/drawing/2014/main" id="{9CA6D6DF-7773-F020-89A6-CBD51542E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555" y="2019052"/>
            <a:ext cx="8891752" cy="3790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85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7A844-EFF4-87C3-038C-40D4F7DB1D6D}"/>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E58AD78B-A243-08E5-BD93-B2D3BD8FF401}"/>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24CFD75E-43CE-D6A5-8BB7-36C055BE9AC5}"/>
              </a:ext>
            </a:extLst>
          </p:cNvPr>
          <p:cNvSpPr txBox="1"/>
          <p:nvPr/>
        </p:nvSpPr>
        <p:spPr>
          <a:xfrm>
            <a:off x="254000" y="745603"/>
            <a:ext cx="8637752" cy="420564"/>
          </a:xfrm>
          <a:prstGeom prst="rect">
            <a:avLst/>
          </a:prstGeom>
          <a:noFill/>
        </p:spPr>
        <p:txBody>
          <a:bodyPr wrap="square" rtlCol="0">
            <a:spAutoFit/>
          </a:bodyPr>
          <a:lstStyle/>
          <a:p>
            <a:r>
              <a:rPr kumimoji="1" lang="ko-KR" altLang="en-US" sz="2133" dirty="0"/>
              <a:t>결과</a:t>
            </a:r>
            <a:r>
              <a:rPr kumimoji="1" lang="en-US" altLang="ko-KR" sz="2133" dirty="0"/>
              <a:t>(LOGIC)</a:t>
            </a:r>
            <a:endParaRPr kumimoji="1" lang="ko-Kore-KR" altLang="en-US" sz="2133" dirty="0"/>
          </a:p>
        </p:txBody>
      </p:sp>
      <p:sp>
        <p:nvSpPr>
          <p:cNvPr id="4" name="TextBox 3">
            <a:extLst>
              <a:ext uri="{FF2B5EF4-FFF2-40B4-BE49-F238E27FC236}">
                <a16:creationId xmlns:a16="http://schemas.microsoft.com/office/drawing/2014/main" id="{C325370B-E5E2-ADE1-0C59-00094D9975E7}"/>
              </a:ext>
            </a:extLst>
          </p:cNvPr>
          <p:cNvSpPr txBox="1"/>
          <p:nvPr/>
        </p:nvSpPr>
        <p:spPr>
          <a:xfrm>
            <a:off x="5481119" y="6174297"/>
            <a:ext cx="1229760" cy="369332"/>
          </a:xfrm>
          <a:prstGeom prst="rect">
            <a:avLst/>
          </a:prstGeom>
          <a:noFill/>
        </p:spPr>
        <p:txBody>
          <a:bodyPr wrap="none" rtlCol="0">
            <a:spAutoFit/>
          </a:bodyPr>
          <a:lstStyle/>
          <a:p>
            <a:r>
              <a:rPr kumimoji="1" lang="en-US" altLang="ko-KR" dirty="0"/>
              <a:t>Zero-Shot</a:t>
            </a:r>
            <a:endParaRPr kumimoji="1" lang="ko-KR" altLang="en-US" dirty="0"/>
          </a:p>
        </p:txBody>
      </p:sp>
      <p:pic>
        <p:nvPicPr>
          <p:cNvPr id="1028" name="Picture 4">
            <a:extLst>
              <a:ext uri="{FF2B5EF4-FFF2-40B4-BE49-F238E27FC236}">
                <a16:creationId xmlns:a16="http://schemas.microsoft.com/office/drawing/2014/main" id="{226551A7-2980-683A-D407-DC3D7DDC0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6" y="1442906"/>
            <a:ext cx="10555987" cy="4522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18891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9795</TotalTime>
  <Words>2622</Words>
  <Application>Microsoft Macintosh PowerPoint</Application>
  <PresentationFormat>와이드스크린</PresentationFormat>
  <Paragraphs>666</Paragraphs>
  <Slides>32</Slides>
  <Notes>32</Notes>
  <HiddenSlides>2</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32</vt:i4>
      </vt:variant>
    </vt:vector>
  </HeadingPairs>
  <TitlesOfParts>
    <vt:vector size="45" baseType="lpstr">
      <vt:lpstr>굴림</vt:lpstr>
      <vt:lpstr>맑은 고딕</vt:lpstr>
      <vt:lpstr>KoPubWorld돋움체 Bold</vt:lpstr>
      <vt:lpstr>KoPubWorld돋움체 Light</vt:lpstr>
      <vt:lpstr>KoPubWorld바탕체 Bold</vt:lpstr>
      <vt:lpstr>KoPubWorld바탕체 Light</vt:lpstr>
      <vt:lpstr>KoPubWorld바탕체 Medium</vt:lpstr>
      <vt:lpstr>KoPubWorldBatang_Pro Medium</vt:lpstr>
      <vt:lpstr>KoPubWorldBatang_Pro Medium</vt:lpstr>
      <vt:lpstr>Arial</vt:lpstr>
      <vt:lpstr>Cambria Math</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정지원</dc:creator>
  <cp:lastModifiedBy>정지원</cp:lastModifiedBy>
  <cp:revision>70</cp:revision>
  <dcterms:created xsi:type="dcterms:W3CDTF">2023-11-14T02:56:31Z</dcterms:created>
  <dcterms:modified xsi:type="dcterms:W3CDTF">2024-02-01T15:34:21Z</dcterms:modified>
</cp:coreProperties>
</file>